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51"/>
  </p:notesMasterIdLst>
  <p:handoutMasterIdLst>
    <p:handoutMasterId r:id="rId52"/>
  </p:handoutMasterIdLst>
  <p:sldIdLst>
    <p:sldId id="308" r:id="rId5"/>
    <p:sldId id="311" r:id="rId6"/>
    <p:sldId id="509" r:id="rId7"/>
    <p:sldId id="349" r:id="rId8"/>
    <p:sldId id="502" r:id="rId9"/>
    <p:sldId id="507" r:id="rId10"/>
    <p:sldId id="506" r:id="rId11"/>
    <p:sldId id="441" r:id="rId12"/>
    <p:sldId id="442" r:id="rId13"/>
    <p:sldId id="443" r:id="rId14"/>
    <p:sldId id="447" r:id="rId15"/>
    <p:sldId id="448" r:id="rId16"/>
    <p:sldId id="449" r:id="rId17"/>
    <p:sldId id="465" r:id="rId18"/>
    <p:sldId id="466" r:id="rId19"/>
    <p:sldId id="510" r:id="rId20"/>
    <p:sldId id="511" r:id="rId21"/>
    <p:sldId id="512" r:id="rId22"/>
    <p:sldId id="483" r:id="rId23"/>
    <p:sldId id="486" r:id="rId24"/>
    <p:sldId id="518" r:id="rId25"/>
    <p:sldId id="519" r:id="rId26"/>
    <p:sldId id="534" r:id="rId27"/>
    <p:sldId id="538" r:id="rId28"/>
    <p:sldId id="389" r:id="rId29"/>
    <p:sldId id="484" r:id="rId30"/>
    <p:sldId id="479" r:id="rId31"/>
    <p:sldId id="485" r:id="rId32"/>
    <p:sldId id="480" r:id="rId33"/>
    <p:sldId id="487" r:id="rId34"/>
    <p:sldId id="488" r:id="rId35"/>
    <p:sldId id="540" r:id="rId36"/>
    <p:sldId id="536" r:id="rId37"/>
    <p:sldId id="537" r:id="rId38"/>
    <p:sldId id="497" r:id="rId39"/>
    <p:sldId id="498" r:id="rId40"/>
    <p:sldId id="499" r:id="rId41"/>
    <p:sldId id="539" r:id="rId42"/>
    <p:sldId id="527" r:id="rId43"/>
    <p:sldId id="530" r:id="rId44"/>
    <p:sldId id="532" r:id="rId45"/>
    <p:sldId id="520" r:id="rId46"/>
    <p:sldId id="526" r:id="rId47"/>
    <p:sldId id="544" r:id="rId48"/>
    <p:sldId id="451" r:id="rId49"/>
    <p:sldId id="503" r:id="rId5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B87DF3"/>
    <a:srgbClr val="9C42E6"/>
    <a:srgbClr val="D5B953"/>
    <a:srgbClr val="F8F57B"/>
    <a:srgbClr val="FFFFFF"/>
    <a:srgbClr val="FF0066"/>
    <a:srgbClr val="000000"/>
    <a:srgbClr val="F3AF35"/>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77764" autoAdjust="0"/>
  </p:normalViewPr>
  <p:slideViewPr>
    <p:cSldViewPr snapToGrid="0">
      <p:cViewPr>
        <p:scale>
          <a:sx n="72" d="100"/>
          <a:sy n="72" d="100"/>
        </p:scale>
        <p:origin x="-594" y="-324"/>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0B68-1EF0-4986-8A77-86E58FCB065A}" type="doc">
      <dgm:prSet loTypeId="urn:microsoft.com/office/officeart/2005/8/layout/chevron1" loCatId="process" qsTypeId="urn:microsoft.com/office/officeart/2005/8/quickstyle/simple1" qsCatId="simple" csTypeId="urn:microsoft.com/office/officeart/2005/8/colors/accent1_2" csCatId="accent1" phldr="1"/>
      <dgm:spPr/>
    </dgm:pt>
    <dgm:pt modelId="{55EB8312-C2FD-4330-B842-FB2D0F510510}">
      <dgm:prSet phldrT="[Text]"/>
      <dgm:spPr>
        <a:solidFill>
          <a:srgbClr val="FF0000"/>
        </a:solidFill>
      </dgm:spPr>
      <dgm:t>
        <a:bodyPr/>
        <a:lstStyle/>
        <a:p>
          <a:r>
            <a:rPr lang="en-US" dirty="0" smtClean="0"/>
            <a:t>Hubris</a:t>
          </a:r>
          <a:endParaRPr lang="en-US" dirty="0"/>
        </a:p>
      </dgm:t>
    </dgm:pt>
    <dgm:pt modelId="{9FE37721-253F-4DE8-9260-3B528C8C7D4B}" type="parTrans" cxnId="{6A7CAF39-8937-40FE-90B3-D715D68BBAF3}">
      <dgm:prSet/>
      <dgm:spPr/>
      <dgm:t>
        <a:bodyPr/>
        <a:lstStyle/>
        <a:p>
          <a:endParaRPr lang="en-US"/>
        </a:p>
      </dgm:t>
    </dgm:pt>
    <dgm:pt modelId="{4792BDA8-3DA4-49B7-A606-7B837400DC78}" type="sibTrans" cxnId="{6A7CAF39-8937-40FE-90B3-D715D68BBAF3}">
      <dgm:prSet/>
      <dgm:spPr/>
      <dgm:t>
        <a:bodyPr/>
        <a:lstStyle/>
        <a:p>
          <a:endParaRPr lang="en-US"/>
        </a:p>
      </dgm:t>
    </dgm:pt>
    <dgm:pt modelId="{E8395377-ECEE-4603-BA6F-4F2A0876C63B}">
      <dgm:prSet phldrT="[Text]"/>
      <dgm:spPr>
        <a:solidFill>
          <a:srgbClr val="F6AE1E"/>
        </a:solidFill>
      </dgm:spPr>
      <dgm:t>
        <a:bodyPr/>
        <a:lstStyle/>
        <a:p>
          <a:r>
            <a:rPr lang="en-US" dirty="0" smtClean="0"/>
            <a:t>Measure and Control</a:t>
          </a:r>
          <a:endParaRPr lang="en-US" dirty="0"/>
        </a:p>
      </dgm:t>
    </dgm:pt>
    <dgm:pt modelId="{A9ABD504-EA71-4FBE-ABEF-7CB8E0DA7790}" type="parTrans" cxnId="{C4FFDC28-4B90-41F0-98B9-D10D5E7A1D6F}">
      <dgm:prSet/>
      <dgm:spPr/>
      <dgm:t>
        <a:bodyPr/>
        <a:lstStyle/>
        <a:p>
          <a:endParaRPr lang="en-US"/>
        </a:p>
      </dgm:t>
    </dgm:pt>
    <dgm:pt modelId="{D6B943FD-D74E-4088-89EE-B2ED6C0A0052}" type="sibTrans" cxnId="{C4FFDC28-4B90-41F0-98B9-D10D5E7A1D6F}">
      <dgm:prSet/>
      <dgm:spPr/>
      <dgm:t>
        <a:bodyPr/>
        <a:lstStyle/>
        <a:p>
          <a:endParaRPr lang="en-US"/>
        </a:p>
      </dgm:t>
    </dgm:pt>
    <dgm:pt modelId="{27174E43-9394-461B-B6B8-72524F2AFEC1}">
      <dgm:prSet phldrT="[Text]" custT="1"/>
      <dgm:spPr>
        <a:solidFill>
          <a:schemeClr val="tx2">
            <a:lumMod val="75000"/>
          </a:schemeClr>
        </a:solidFill>
      </dgm:spPr>
      <dgm:t>
        <a:bodyPr/>
        <a:lstStyle/>
        <a:p>
          <a:r>
            <a:rPr lang="en-US" sz="1800" dirty="0" smtClean="0">
              <a:solidFill>
                <a:schemeClr val="bg1"/>
              </a:solidFill>
            </a:rPr>
            <a:t>Accept Results avoid Semmelweis Reflex</a:t>
          </a:r>
          <a:endParaRPr lang="en-US" sz="1800" dirty="0">
            <a:solidFill>
              <a:schemeClr val="bg1"/>
            </a:solidFill>
          </a:endParaRPr>
        </a:p>
      </dgm:t>
    </dgm:pt>
    <dgm:pt modelId="{0A7881EC-143F-445F-AD03-AF866D4FE48E}" type="parTrans" cxnId="{E2E4236F-3471-4EB3-8C72-2B4C1852C15C}">
      <dgm:prSet/>
      <dgm:spPr/>
      <dgm:t>
        <a:bodyPr/>
        <a:lstStyle/>
        <a:p>
          <a:endParaRPr lang="en-US"/>
        </a:p>
      </dgm:t>
    </dgm:pt>
    <dgm:pt modelId="{3D1AAF66-26CC-46DF-9A1E-24C5696835DF}" type="sibTrans" cxnId="{E2E4236F-3471-4EB3-8C72-2B4C1852C15C}">
      <dgm:prSet/>
      <dgm:spPr/>
      <dgm:t>
        <a:bodyPr/>
        <a:lstStyle/>
        <a:p>
          <a:endParaRPr lang="en-US"/>
        </a:p>
      </dgm:t>
    </dgm:pt>
    <dgm:pt modelId="{693ADD39-72F4-47C5-A7A9-DA9826210B81}">
      <dgm:prSet phldrT="[Text]"/>
      <dgm:spPr>
        <a:solidFill>
          <a:srgbClr val="92D050"/>
        </a:solidFill>
      </dgm:spPr>
      <dgm:t>
        <a:bodyPr/>
        <a:lstStyle/>
        <a:p>
          <a:r>
            <a:rPr lang="en-US" dirty="0" smtClean="0"/>
            <a:t>Fundamental Understanding</a:t>
          </a:r>
          <a:endParaRPr lang="en-US" dirty="0"/>
        </a:p>
      </dgm:t>
    </dgm:pt>
    <dgm:pt modelId="{1FC303CF-CB34-4BB2-8424-E898916A60ED}" type="parTrans" cxnId="{89F652BC-6277-4AE8-8E97-B5809B1A4707}">
      <dgm:prSet/>
      <dgm:spPr/>
      <dgm:t>
        <a:bodyPr/>
        <a:lstStyle/>
        <a:p>
          <a:endParaRPr lang="en-US"/>
        </a:p>
      </dgm:t>
    </dgm:pt>
    <dgm:pt modelId="{727D66EB-69E9-4DDE-9A35-A7D87B077F7F}" type="sibTrans" cxnId="{89F652BC-6277-4AE8-8E97-B5809B1A4707}">
      <dgm:prSet/>
      <dgm:spPr/>
      <dgm:t>
        <a:bodyPr/>
        <a:lstStyle/>
        <a:p>
          <a:endParaRPr lang="en-US"/>
        </a:p>
      </dgm:t>
    </dgm:pt>
    <dgm:pt modelId="{B7D39AF3-3213-43F7-9469-D9F4D928B5C3}" type="pres">
      <dgm:prSet presAssocID="{D7E10B68-1EF0-4986-8A77-86E58FCB065A}" presName="Name0" presStyleCnt="0">
        <dgm:presLayoutVars>
          <dgm:dir/>
          <dgm:animLvl val="lvl"/>
          <dgm:resizeHandles val="exact"/>
        </dgm:presLayoutVars>
      </dgm:prSet>
      <dgm:spPr/>
    </dgm:pt>
    <dgm:pt modelId="{5E463BC8-678C-425D-A204-CE310148535E}" type="pres">
      <dgm:prSet presAssocID="{55EB8312-C2FD-4330-B842-FB2D0F510510}" presName="parTxOnly" presStyleLbl="node1" presStyleIdx="0" presStyleCnt="4">
        <dgm:presLayoutVars>
          <dgm:chMax val="0"/>
          <dgm:chPref val="0"/>
          <dgm:bulletEnabled val="1"/>
        </dgm:presLayoutVars>
      </dgm:prSet>
      <dgm:spPr/>
      <dgm:t>
        <a:bodyPr/>
        <a:lstStyle/>
        <a:p>
          <a:endParaRPr lang="en-US"/>
        </a:p>
      </dgm:t>
    </dgm:pt>
    <dgm:pt modelId="{9C169A85-6232-47B6-A71D-DC8492A56E8E}" type="pres">
      <dgm:prSet presAssocID="{4792BDA8-3DA4-49B7-A606-7B837400DC78}" presName="parTxOnlySpace" presStyleCnt="0"/>
      <dgm:spPr/>
    </dgm:pt>
    <dgm:pt modelId="{75D98E5D-939B-48AE-88ED-75266E009324}" type="pres">
      <dgm:prSet presAssocID="{E8395377-ECEE-4603-BA6F-4F2A0876C63B}" presName="parTxOnly" presStyleLbl="node1" presStyleIdx="1" presStyleCnt="4">
        <dgm:presLayoutVars>
          <dgm:chMax val="0"/>
          <dgm:chPref val="0"/>
          <dgm:bulletEnabled val="1"/>
        </dgm:presLayoutVars>
      </dgm:prSet>
      <dgm:spPr/>
      <dgm:t>
        <a:bodyPr/>
        <a:lstStyle/>
        <a:p>
          <a:endParaRPr lang="en-US"/>
        </a:p>
      </dgm:t>
    </dgm:pt>
    <dgm:pt modelId="{F1C38855-FA16-44F3-8810-62CDBD4F4FAD}" type="pres">
      <dgm:prSet presAssocID="{D6B943FD-D74E-4088-89EE-B2ED6C0A0052}" presName="parTxOnlySpace" presStyleCnt="0"/>
      <dgm:spPr/>
    </dgm:pt>
    <dgm:pt modelId="{6711A2FC-AE06-4E6E-93F0-9FEBABD0D283}" type="pres">
      <dgm:prSet presAssocID="{27174E43-9394-461B-B6B8-72524F2AFEC1}" presName="parTxOnly" presStyleLbl="node1" presStyleIdx="2" presStyleCnt="4">
        <dgm:presLayoutVars>
          <dgm:chMax val="0"/>
          <dgm:chPref val="0"/>
          <dgm:bulletEnabled val="1"/>
        </dgm:presLayoutVars>
      </dgm:prSet>
      <dgm:spPr/>
      <dgm:t>
        <a:bodyPr/>
        <a:lstStyle/>
        <a:p>
          <a:endParaRPr lang="en-US"/>
        </a:p>
      </dgm:t>
    </dgm:pt>
    <dgm:pt modelId="{385083EE-A41D-4763-B89F-2EE26D2C382E}" type="pres">
      <dgm:prSet presAssocID="{3D1AAF66-26CC-46DF-9A1E-24C5696835DF}" presName="parTxOnlySpace" presStyleCnt="0"/>
      <dgm:spPr/>
    </dgm:pt>
    <dgm:pt modelId="{08A2CCDC-D223-4074-AE32-7AC4D0D16326}" type="pres">
      <dgm:prSet presAssocID="{693ADD39-72F4-47C5-A7A9-DA9826210B81}" presName="parTxOnly" presStyleLbl="node1" presStyleIdx="3" presStyleCnt="4">
        <dgm:presLayoutVars>
          <dgm:chMax val="0"/>
          <dgm:chPref val="0"/>
          <dgm:bulletEnabled val="1"/>
        </dgm:presLayoutVars>
      </dgm:prSet>
      <dgm:spPr/>
      <dgm:t>
        <a:bodyPr/>
        <a:lstStyle/>
        <a:p>
          <a:endParaRPr lang="en-US"/>
        </a:p>
      </dgm:t>
    </dgm:pt>
  </dgm:ptLst>
  <dgm:cxnLst>
    <dgm:cxn modelId="{E2E4236F-3471-4EB3-8C72-2B4C1852C15C}" srcId="{D7E10B68-1EF0-4986-8A77-86E58FCB065A}" destId="{27174E43-9394-461B-B6B8-72524F2AFEC1}" srcOrd="2" destOrd="0" parTransId="{0A7881EC-143F-445F-AD03-AF866D4FE48E}" sibTransId="{3D1AAF66-26CC-46DF-9A1E-24C5696835DF}"/>
    <dgm:cxn modelId="{14873028-279E-42B2-A3B2-8213A3B638A2}" type="presOf" srcId="{D7E10B68-1EF0-4986-8A77-86E58FCB065A}" destId="{B7D39AF3-3213-43F7-9469-D9F4D928B5C3}" srcOrd="0" destOrd="0" presId="urn:microsoft.com/office/officeart/2005/8/layout/chevron1"/>
    <dgm:cxn modelId="{3EDA15D2-25B9-4F3C-8495-8721899EF7A9}" type="presOf" srcId="{55EB8312-C2FD-4330-B842-FB2D0F510510}" destId="{5E463BC8-678C-425D-A204-CE310148535E}" srcOrd="0" destOrd="0" presId="urn:microsoft.com/office/officeart/2005/8/layout/chevron1"/>
    <dgm:cxn modelId="{C4FFDC28-4B90-41F0-98B9-D10D5E7A1D6F}" srcId="{D7E10B68-1EF0-4986-8A77-86E58FCB065A}" destId="{E8395377-ECEE-4603-BA6F-4F2A0876C63B}" srcOrd="1" destOrd="0" parTransId="{A9ABD504-EA71-4FBE-ABEF-7CB8E0DA7790}" sibTransId="{D6B943FD-D74E-4088-89EE-B2ED6C0A0052}"/>
    <dgm:cxn modelId="{6A7CAF39-8937-40FE-90B3-D715D68BBAF3}" srcId="{D7E10B68-1EF0-4986-8A77-86E58FCB065A}" destId="{55EB8312-C2FD-4330-B842-FB2D0F510510}" srcOrd="0" destOrd="0" parTransId="{9FE37721-253F-4DE8-9260-3B528C8C7D4B}" sibTransId="{4792BDA8-3DA4-49B7-A606-7B837400DC78}"/>
    <dgm:cxn modelId="{165843D5-1A06-43B9-9F29-48FAD0C291E7}" type="presOf" srcId="{693ADD39-72F4-47C5-A7A9-DA9826210B81}" destId="{08A2CCDC-D223-4074-AE32-7AC4D0D16326}" srcOrd="0" destOrd="0" presId="urn:microsoft.com/office/officeart/2005/8/layout/chevron1"/>
    <dgm:cxn modelId="{DC0DD35F-BEAE-47E0-A2A3-DD68ADDB035D}" type="presOf" srcId="{E8395377-ECEE-4603-BA6F-4F2A0876C63B}" destId="{75D98E5D-939B-48AE-88ED-75266E009324}" srcOrd="0" destOrd="0" presId="urn:microsoft.com/office/officeart/2005/8/layout/chevron1"/>
    <dgm:cxn modelId="{89F652BC-6277-4AE8-8E97-B5809B1A4707}" srcId="{D7E10B68-1EF0-4986-8A77-86E58FCB065A}" destId="{693ADD39-72F4-47C5-A7A9-DA9826210B81}" srcOrd="3" destOrd="0" parTransId="{1FC303CF-CB34-4BB2-8424-E898916A60ED}" sibTransId="{727D66EB-69E9-4DDE-9A35-A7D87B077F7F}"/>
    <dgm:cxn modelId="{DDB7F558-9714-4D8F-BDCE-5EFC597E00D8}" type="presOf" srcId="{27174E43-9394-461B-B6B8-72524F2AFEC1}" destId="{6711A2FC-AE06-4E6E-93F0-9FEBABD0D283}" srcOrd="0" destOrd="0" presId="urn:microsoft.com/office/officeart/2005/8/layout/chevron1"/>
    <dgm:cxn modelId="{62B9A6B6-6FC2-4FAB-AB0B-00D9AB7F5B38}" type="presParOf" srcId="{B7D39AF3-3213-43F7-9469-D9F4D928B5C3}" destId="{5E463BC8-678C-425D-A204-CE310148535E}" srcOrd="0" destOrd="0" presId="urn:microsoft.com/office/officeart/2005/8/layout/chevron1"/>
    <dgm:cxn modelId="{8561D458-C07B-4A4E-A96C-76BD3D346733}" type="presParOf" srcId="{B7D39AF3-3213-43F7-9469-D9F4D928B5C3}" destId="{9C169A85-6232-47B6-A71D-DC8492A56E8E}" srcOrd="1" destOrd="0" presId="urn:microsoft.com/office/officeart/2005/8/layout/chevron1"/>
    <dgm:cxn modelId="{BC1F57A5-F9E2-4637-A61F-41B712038251}" type="presParOf" srcId="{B7D39AF3-3213-43F7-9469-D9F4D928B5C3}" destId="{75D98E5D-939B-48AE-88ED-75266E009324}" srcOrd="2" destOrd="0" presId="urn:microsoft.com/office/officeart/2005/8/layout/chevron1"/>
    <dgm:cxn modelId="{355CEA1D-A85F-464A-8462-E80AD7EEDD56}" type="presParOf" srcId="{B7D39AF3-3213-43F7-9469-D9F4D928B5C3}" destId="{F1C38855-FA16-44F3-8810-62CDBD4F4FAD}" srcOrd="3" destOrd="0" presId="urn:microsoft.com/office/officeart/2005/8/layout/chevron1"/>
    <dgm:cxn modelId="{E8BCFA60-D76D-450B-900B-973E5EDA4E2E}" type="presParOf" srcId="{B7D39AF3-3213-43F7-9469-D9F4D928B5C3}" destId="{6711A2FC-AE06-4E6E-93F0-9FEBABD0D283}" srcOrd="4" destOrd="0" presId="urn:microsoft.com/office/officeart/2005/8/layout/chevron1"/>
    <dgm:cxn modelId="{22DABB4F-5BE6-47ED-880D-C4217F285588}" type="presParOf" srcId="{B7D39AF3-3213-43F7-9469-D9F4D928B5C3}" destId="{385083EE-A41D-4763-B89F-2EE26D2C382E}" srcOrd="5" destOrd="0" presId="urn:microsoft.com/office/officeart/2005/8/layout/chevron1"/>
    <dgm:cxn modelId="{13A687F5-1DC8-4727-A25A-DFD950470777}" type="presParOf" srcId="{B7D39AF3-3213-43F7-9469-D9F4D928B5C3}" destId="{08A2CCDC-D223-4074-AE32-7AC4D0D1632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63BC8-678C-425D-A204-CE310148535E}">
      <dsp:nvSpPr>
        <dsp:cNvPr id="0" name=""/>
        <dsp:cNvSpPr/>
      </dsp:nvSpPr>
      <dsp:spPr>
        <a:xfrm>
          <a:off x="5403" y="671218"/>
          <a:ext cx="3145644" cy="1258257"/>
        </a:xfrm>
        <a:prstGeom prst="chevron">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Hubris</a:t>
          </a:r>
          <a:endParaRPr lang="en-US" sz="2100" kern="1200" dirty="0"/>
        </a:p>
      </dsp:txBody>
      <dsp:txXfrm>
        <a:off x="634532" y="671218"/>
        <a:ext cx="1887387" cy="1258257"/>
      </dsp:txXfrm>
    </dsp:sp>
    <dsp:sp modelId="{75D98E5D-939B-48AE-88ED-75266E009324}">
      <dsp:nvSpPr>
        <dsp:cNvPr id="0" name=""/>
        <dsp:cNvSpPr/>
      </dsp:nvSpPr>
      <dsp:spPr>
        <a:xfrm>
          <a:off x="2836484" y="671218"/>
          <a:ext cx="3145644" cy="1258257"/>
        </a:xfrm>
        <a:prstGeom prst="chevron">
          <a:avLst/>
        </a:prstGeom>
        <a:solidFill>
          <a:srgbClr val="F6AE1E"/>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Measure and Control</a:t>
          </a:r>
          <a:endParaRPr lang="en-US" sz="2100" kern="1200" dirty="0"/>
        </a:p>
      </dsp:txBody>
      <dsp:txXfrm>
        <a:off x="3465613" y="671218"/>
        <a:ext cx="1887387" cy="1258257"/>
      </dsp:txXfrm>
    </dsp:sp>
    <dsp:sp modelId="{6711A2FC-AE06-4E6E-93F0-9FEBABD0D283}">
      <dsp:nvSpPr>
        <dsp:cNvPr id="0" name=""/>
        <dsp:cNvSpPr/>
      </dsp:nvSpPr>
      <dsp:spPr>
        <a:xfrm>
          <a:off x="5667564" y="671218"/>
          <a:ext cx="3145644" cy="1258257"/>
        </a:xfrm>
        <a:prstGeom prst="chevron">
          <a:avLst/>
        </a:prstGeom>
        <a:solidFill>
          <a:schemeClr val="tx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Accept Results avoid Semmelweis Reflex</a:t>
          </a:r>
          <a:endParaRPr lang="en-US" sz="1800" kern="1200" dirty="0">
            <a:solidFill>
              <a:schemeClr val="bg1"/>
            </a:solidFill>
          </a:endParaRPr>
        </a:p>
      </dsp:txBody>
      <dsp:txXfrm>
        <a:off x="6296693" y="671218"/>
        <a:ext cx="1887387" cy="1258257"/>
      </dsp:txXfrm>
    </dsp:sp>
    <dsp:sp modelId="{08A2CCDC-D223-4074-AE32-7AC4D0D16326}">
      <dsp:nvSpPr>
        <dsp:cNvPr id="0" name=""/>
        <dsp:cNvSpPr/>
      </dsp:nvSpPr>
      <dsp:spPr>
        <a:xfrm>
          <a:off x="8498645" y="671218"/>
          <a:ext cx="3145644" cy="1258257"/>
        </a:xfrm>
        <a:prstGeom prst="chevron">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Fundamental Understanding</a:t>
          </a:r>
          <a:endParaRPr lang="en-US" sz="2100" kern="1200" dirty="0"/>
        </a:p>
      </dsp:txBody>
      <dsp:txXfrm>
        <a:off x="9127774" y="671218"/>
        <a:ext cx="1887387" cy="1258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9/12/2012</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81427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9/12/2012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416147181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http://sdforum.com/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44792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7C655-2938-4739-A2CA-93F0AD4D575A}" type="slidenum">
              <a:rPr lang="en-US"/>
              <a:pPr/>
              <a:t>23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04114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04114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82459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a:noFill/>
          <a:ln>
            <a:headEnd/>
            <a:tailEnd/>
          </a:ln>
        </p:spPr>
        <p:txBody>
          <a:bodyPr/>
          <a:lstStyle/>
          <a:p>
            <a:fld id="{4CA1B52D-5DA3-49C0-A143-47505F03055E}" type="slidenum">
              <a:rPr lang="en-US" smtClean="0"/>
              <a:pPr/>
              <a:t>45</a:t>
            </a:fld>
            <a:endParaRPr lang="en-US" smtClean="0"/>
          </a:p>
        </p:txBody>
      </p:sp>
      <p:sp>
        <p:nvSpPr>
          <p:cNvPr id="40963" name="Rectangle 281601"/>
          <p:cNvSpPr>
            <a:spLocks noGrp="1" noRot="1" noChangeAspect="1" noChangeArrowheads="1" noTextEdit="1"/>
          </p:cNvSpPr>
          <p:nvPr>
            <p:ph type="sldImg"/>
          </p:nvPr>
        </p:nvSpPr>
        <p:spPr>
          <a:noFill/>
          <a:ln cap="flat">
            <a:headEnd type="none" w="med" len="med"/>
            <a:tailEnd type="none" w="med" len="med"/>
          </a:ln>
        </p:spPr>
      </p:sp>
      <p:sp>
        <p:nvSpPr>
          <p:cNvPr id="40964" name="Rectangle 281602"/>
          <p:cNvSpPr>
            <a:spLocks noGrp="1" noChangeArrowheads="1"/>
          </p:cNvSpPr>
          <p:nvPr>
            <p:ph type="body" idx="1"/>
          </p:nvPr>
        </p:nvSpPr>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r>
              <a:rPr lang="en-US" dirty="0" smtClean="0"/>
              <a:t>There was a “</a:t>
            </a:r>
            <a:r>
              <a:rPr lang="en-US" dirty="0" err="1" smtClean="0"/>
              <a:t>throwdown</a:t>
            </a:r>
            <a:r>
              <a:rPr lang="en-US" dirty="0" smtClean="0"/>
              <a:t>” (vote for the winning variant) and nobody from MSN Real Estate or </a:t>
            </a:r>
            <a:r>
              <a:rPr lang="en-US" dirty="0" err="1" smtClean="0"/>
              <a:t>Zaaz</a:t>
            </a:r>
            <a:r>
              <a:rPr lang="en-US" dirty="0" smtClean="0"/>
              <a:t> (the company that did the creative) voted for the winning widget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73839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6E5DE-66B9-4483-A289-746F19FE3F1C}" type="slidenum">
              <a:rPr lang="en-US"/>
              <a:pPr/>
              <a:t>16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sz="1000" dirty="0" smtClean="0">
                <a:effectLst/>
              </a:rPr>
              <a:t>Sunday, November 4, 2012 – daylight</a:t>
            </a:r>
            <a:r>
              <a:rPr lang="en-US" sz="1000" baseline="0" dirty="0" smtClean="0">
                <a:effectLst/>
              </a:rPr>
              <a:t> time ends, so at 2AM, the clock moves again to 1AM and there are really two real hours.</a:t>
            </a:r>
          </a:p>
          <a:p>
            <a:r>
              <a:rPr lang="en-US" sz="1000" dirty="0" smtClean="0"/>
              <a:t>Office: One has the price.  Sends more qualified buyers</a:t>
            </a:r>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C8DDCD.201413C0"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cid:image002.png@01C8DDCD.201413C0"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cid:image002.jpg@01C9EDE3.258DF8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cid:image002.jpg@01C8E265.1E136160"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cid:image001.jpg@01C8E265.1E136160"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xp-platform.com/expMicrosof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ronnyk.web.officeliv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onnyk.web.officelive.com/expMicrosof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xp-platform.com/Pages/PuzzingOutcomesExplained.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www.kohavi.com/emetricsAmazo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hyperlink" Target="http://en.wikipedia.org/wiki/Semmelweis_refle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recsys.acm.org/2009/invited_talk_strands_martin.pdf"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exp-platform.com/Pages/hippo_long.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kohavi.com/emetricsAmazon.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seattlepi.com/business/article/The-Insider-Handing-out-nickels-may-pay-off-for-1110986.ph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xp-platform.com/Pages/hippo_long.aspx" TargetMode="External"/><Relationship Id="rId2" Type="http://schemas.openxmlformats.org/officeDocument/2006/relationships/hyperlink" Target="http://exp-platform.com/" TargetMode="External"/><Relationship Id="rId1" Type="http://schemas.openxmlformats.org/officeDocument/2006/relationships/slideLayout" Target="../slideLayouts/slideLayout2.xml"/><Relationship Id="rId6" Type="http://schemas.openxmlformats.org/officeDocument/2006/relationships/hyperlink" Target="http://www.exp-platform.com/Pages/2012RecSys.aspx" TargetMode="External"/><Relationship Id="rId5" Type="http://schemas.openxmlformats.org/officeDocument/2006/relationships/hyperlink" Target="http://www.exp-platform.com/Pages/PuzzingOutcomesExplained.aspx" TargetMode="External"/><Relationship Id="rId4" Type="http://schemas.openxmlformats.org/officeDocument/2006/relationships/hyperlink" Target="http://www.exp-platform.com/Pages/expMicrosoft.a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hyperlink" Target="http://www.exp-platform.com/Pages/hippo_long.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440365"/>
          </a:xfrm>
        </p:spPr>
        <p:txBody>
          <a:bodyPr/>
          <a:lstStyle/>
          <a:p>
            <a:r>
              <a:rPr lang="en-US" sz="4000" dirty="0" smtClean="0">
                <a:effectLst/>
              </a:rPr>
              <a:t>Online </a:t>
            </a:r>
            <a:r>
              <a:rPr lang="en-US" sz="4000" dirty="0">
                <a:effectLst/>
              </a:rPr>
              <a:t>Controlled Experiments: </a:t>
            </a:r>
            <a:r>
              <a:rPr lang="en-US" sz="4000" dirty="0" smtClean="0">
                <a:effectLst/>
              </a:rPr>
              <a:t/>
            </a:r>
            <a:br>
              <a:rPr lang="en-US" sz="4000" dirty="0" smtClean="0">
                <a:effectLst/>
              </a:rPr>
            </a:br>
            <a:r>
              <a:rPr lang="en-US" sz="4000" dirty="0" smtClean="0">
                <a:effectLst/>
              </a:rPr>
              <a:t>Introduction</a:t>
            </a:r>
            <a:r>
              <a:rPr lang="en-US" sz="4000" dirty="0">
                <a:effectLst/>
              </a:rPr>
              <a:t>, </a:t>
            </a:r>
            <a:r>
              <a:rPr lang="en-US" sz="4000" dirty="0" err="1">
                <a:effectLst/>
              </a:rPr>
              <a:t>Learnings</a:t>
            </a:r>
            <a:r>
              <a:rPr lang="en-US" sz="4000" dirty="0">
                <a:effectLst/>
              </a:rPr>
              <a:t>, and Humbling Statistics</a:t>
            </a:r>
            <a:endParaRPr lang="en-US" sz="4000" dirty="0"/>
          </a:p>
        </p:txBody>
      </p:sp>
      <p:sp>
        <p:nvSpPr>
          <p:cNvPr id="8" name="Subtitle 7"/>
          <p:cNvSpPr>
            <a:spLocks noGrp="1"/>
          </p:cNvSpPr>
          <p:nvPr>
            <p:ph type="subTitle" idx="1"/>
          </p:nvPr>
        </p:nvSpPr>
        <p:spPr>
          <a:xfrm>
            <a:off x="984565" y="3642463"/>
            <a:ext cx="10239883" cy="2330074"/>
          </a:xfrm>
        </p:spPr>
        <p:txBody>
          <a:bodyPr/>
          <a:lstStyle/>
          <a:p>
            <a:r>
              <a:rPr lang="en-US" sz="2800" b="1" dirty="0" smtClean="0"/>
              <a:t>Ronny Kohavi</a:t>
            </a:r>
            <a:br>
              <a:rPr lang="en-US" sz="2800" b="1" dirty="0" smtClean="0"/>
            </a:br>
            <a:r>
              <a:rPr lang="en-US" sz="2800" b="1" dirty="0" smtClean="0"/>
              <a:t>Online Services Division, Microsoft</a:t>
            </a:r>
          </a:p>
          <a:p>
            <a:endParaRPr lang="en-US" sz="2800" b="1" dirty="0" smtClean="0"/>
          </a:p>
          <a:p>
            <a:r>
              <a:rPr lang="en-US" sz="2800" b="1" dirty="0" smtClean="0"/>
              <a:t> </a:t>
            </a:r>
            <a:endParaRPr lang="en-US" sz="2800" b="1" dirty="0"/>
          </a:p>
        </p:txBody>
      </p:sp>
      <p:sp>
        <p:nvSpPr>
          <p:cNvPr id="9" name="TextBox 8"/>
          <p:cNvSpPr txBox="1"/>
          <p:nvPr/>
        </p:nvSpPr>
        <p:spPr>
          <a:xfrm>
            <a:off x="6483927" y="300038"/>
            <a:ext cx="5171778" cy="369332"/>
          </a:xfrm>
          <a:prstGeom prst="rect">
            <a:avLst/>
          </a:prstGeom>
          <a:noFill/>
        </p:spPr>
        <p:txBody>
          <a:bodyPr wrap="square" rtlCol="0">
            <a:spAutoFit/>
          </a:bodyPr>
          <a:lstStyle/>
          <a:p>
            <a:pPr algn="r"/>
            <a:r>
              <a:rPr lang="en-US" b="1" dirty="0" smtClean="0"/>
              <a:t>ACM Recommender Systems 9/12/2012</a:t>
            </a:r>
            <a:endParaRPr lang="en-US" dirty="0"/>
          </a:p>
        </p:txBody>
      </p:sp>
      <p:pic>
        <p:nvPicPr>
          <p:cNvPr id="6" name="Picture 5" descr="ExP_logo_noreflect_trans_PNG.png"/>
          <p:cNvPicPr>
            <a:picLocks noChangeAspect="1"/>
          </p:cNvPicPr>
          <p:nvPr/>
        </p:nvPicPr>
        <p:blipFill>
          <a:blip r:embed="rId3" cstate="print"/>
          <a:stretch>
            <a:fillRect/>
          </a:stretch>
        </p:blipFill>
        <p:spPr>
          <a:xfrm>
            <a:off x="7025833" y="3817110"/>
            <a:ext cx="5016020" cy="284864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10</a:t>
            </a:fld>
            <a:endParaRPr lang="en-US"/>
          </a:p>
        </p:txBody>
      </p:sp>
      <p:sp>
        <p:nvSpPr>
          <p:cNvPr id="9" name="Content Placeholder 8"/>
          <p:cNvSpPr>
            <a:spLocks noGrp="1"/>
          </p:cNvSpPr>
          <p:nvPr>
            <p:ph idx="1"/>
          </p:nvPr>
        </p:nvSpPr>
        <p:spPr>
          <a:xfrm>
            <a:off x="494220" y="1221550"/>
            <a:ext cx="11173090" cy="5022914"/>
          </a:xfrm>
        </p:spPr>
        <p:txBody>
          <a:bodyPr/>
          <a:lstStyle/>
          <a:p>
            <a:pPr marL="0" indent="0">
              <a:buNone/>
            </a:pPr>
            <a:endParaRPr lang="en-US" dirty="0" smtClean="0"/>
          </a:p>
          <a:p>
            <a:endParaRPr lang="en-US" dirty="0" smtClean="0"/>
          </a:p>
          <a:p>
            <a:endParaRPr lang="en-US" dirty="0" smtClean="0"/>
          </a:p>
          <a:p>
            <a:r>
              <a:rPr lang="en-US" dirty="0" smtClean="0"/>
              <a:t>Since </a:t>
            </a:r>
            <a:r>
              <a:rPr lang="en-US" dirty="0" smtClean="0"/>
              <a:t>this is the #1 monetization, it effectively raised revenues significantly</a:t>
            </a:r>
            <a:endParaRPr lang="en-US" dirty="0"/>
          </a:p>
          <a:p>
            <a:r>
              <a:rPr lang="en-US" dirty="0" smtClean="0"/>
              <a:t>Actual experiment had 6 variants.</a:t>
            </a:r>
            <a:br>
              <a:rPr lang="en-US" dirty="0" smtClean="0"/>
            </a:br>
            <a:r>
              <a:rPr lang="en-US" dirty="0" smtClean="0"/>
              <a:t>If you’re going to experiment, try more variants, especially if they’re easy to implement</a:t>
            </a:r>
          </a:p>
          <a:p>
            <a:pPr>
              <a:buNone/>
            </a:pP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20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MSN Home Page Search Box</a:t>
            </a:r>
          </a:p>
        </p:txBody>
      </p:sp>
      <p:sp>
        <p:nvSpPr>
          <p:cNvPr id="8195" name="Content Placeholder 2"/>
          <p:cNvSpPr>
            <a:spLocks noGrp="1"/>
          </p:cNvSpPr>
          <p:nvPr>
            <p:ph idx="1"/>
          </p:nvPr>
        </p:nvSpPr>
        <p:spPr>
          <a:xfrm>
            <a:off x="344384" y="1205285"/>
            <a:ext cx="10224655" cy="387798"/>
          </a:xfrm>
        </p:spPr>
        <p:txBody>
          <a:bodyPr/>
          <a:lstStyle/>
          <a:p>
            <a:pPr>
              <a:buFont typeface="Wingdings" pitchFamily="2" charset="2"/>
              <a:buNone/>
            </a:pPr>
            <a:r>
              <a:rPr lang="en-US" sz="2800" dirty="0" smtClean="0"/>
              <a:t>OEC: Clickthrough rate for Search box and popular searches</a:t>
            </a:r>
          </a:p>
        </p:txBody>
      </p:sp>
      <p:sp>
        <p:nvSpPr>
          <p:cNvPr id="8199" name="TextBox 7"/>
          <p:cNvSpPr txBox="1">
            <a:spLocks noChangeArrowheads="1"/>
          </p:cNvSpPr>
          <p:nvPr/>
        </p:nvSpPr>
        <p:spPr bwMode="auto">
          <a:xfrm>
            <a:off x="902713" y="217535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95359" y="352059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0" name="TextBox 9"/>
          <p:cNvSpPr txBox="1"/>
          <p:nvPr/>
        </p:nvSpPr>
        <p:spPr>
          <a:xfrm>
            <a:off x="1066523" y="4543425"/>
            <a:ext cx="10550952" cy="1016000"/>
          </a:xfrm>
          <a:prstGeom prst="rect">
            <a:avLst/>
          </a:prstGeom>
          <a:noFill/>
        </p:spPr>
        <p:txBody>
          <a:bodyPr>
            <a:spAutoFit/>
          </a:bodyPr>
          <a:lstStyle/>
          <a:p>
            <a:pPr marL="228600" indent="-228600" algn="l" eaLnBrk="0" hangingPunct="0">
              <a:defRPr/>
            </a:pPr>
            <a:r>
              <a:rPr lang="en-US" sz="2000" dirty="0">
                <a:cs typeface="+mn-cs"/>
              </a:rPr>
              <a:t>Differences: A has taller search box (overall size is the same), has magnifying glass icon, “popular searches” </a:t>
            </a:r>
          </a:p>
          <a:p>
            <a:pPr algn="l" eaLnBrk="0" hangingPunct="0">
              <a:defRPr/>
            </a:pPr>
            <a:r>
              <a:rPr lang="en-US" sz="2000" dirty="0">
                <a:cs typeface="+mn-cs"/>
              </a:rPr>
              <a:t>B has big search button</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a:t>
            </a:r>
            <a:r>
              <a:rPr lang="en-US" sz="2400" dirty="0" smtClean="0"/>
              <a:t>left hand </a:t>
            </a:r>
            <a:r>
              <a:rPr lang="en-US" sz="2400" dirty="0"/>
              <a:t>if you think A Wins</a:t>
            </a:r>
          </a:p>
          <a:p>
            <a:pPr marL="171450" indent="-171450" algn="l" eaLnBrk="0" hangingPunct="0">
              <a:buFont typeface="Arial" pitchFamily="34" charset="0"/>
              <a:buChar char="•"/>
            </a:pPr>
            <a:r>
              <a:rPr lang="en-US" sz="2400" dirty="0"/>
              <a:t>Raise your </a:t>
            </a:r>
            <a:r>
              <a:rPr lang="en-US" sz="2400" dirty="0" smtClean="0"/>
              <a:t>right hand </a:t>
            </a:r>
            <a:r>
              <a:rPr lang="en-US" sz="2400" dirty="0"/>
              <a:t>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2" name="Picture 5" descr="cid:image001.png@01C8DDCD.201413C0"/>
          <p:cNvPicPr>
            <a:picLocks noChangeAspect="1" noChangeArrowheads="1"/>
          </p:cNvPicPr>
          <p:nvPr/>
        </p:nvPicPr>
        <p:blipFill>
          <a:blip r:embed="rId2" r:link="rId3" cstate="print"/>
          <a:srcRect/>
          <a:stretch>
            <a:fillRect/>
          </a:stretch>
        </p:blipFill>
        <p:spPr bwMode="auto">
          <a:xfrm>
            <a:off x="1764340" y="1877865"/>
            <a:ext cx="8002588" cy="1147762"/>
          </a:xfrm>
          <a:prstGeom prst="rect">
            <a:avLst/>
          </a:prstGeom>
          <a:noFill/>
          <a:ln w="19050">
            <a:solidFill>
              <a:schemeClr val="tx1"/>
            </a:solidFill>
            <a:miter lim="800000"/>
            <a:headEnd/>
            <a:tailEnd/>
          </a:ln>
        </p:spPr>
      </p:pic>
      <p:pic>
        <p:nvPicPr>
          <p:cNvPr id="13" name="Picture 6" descr="cid:image002.png@01C8DDCD.201413C0"/>
          <p:cNvPicPr>
            <a:picLocks noChangeAspect="1" noChangeArrowheads="1"/>
          </p:cNvPicPr>
          <p:nvPr/>
        </p:nvPicPr>
        <p:blipFill>
          <a:blip r:embed="rId4" r:link="rId5" cstate="print"/>
          <a:srcRect/>
          <a:stretch>
            <a:fillRect/>
          </a:stretch>
        </p:blipFill>
        <p:spPr bwMode="auto">
          <a:xfrm>
            <a:off x="1770210" y="3325333"/>
            <a:ext cx="8008937" cy="108585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 Search Box</a:t>
            </a:r>
          </a:p>
        </p:txBody>
      </p:sp>
      <p:sp>
        <p:nvSpPr>
          <p:cNvPr id="9219" name="Content Placeholder 2"/>
          <p:cNvSpPr>
            <a:spLocks noGrp="1"/>
          </p:cNvSpPr>
          <p:nvPr>
            <p:ph idx="1"/>
          </p:nvPr>
        </p:nvSpPr>
        <p:spPr>
          <a:xfrm>
            <a:off x="507868" y="1412875"/>
            <a:ext cx="11173090" cy="2542234"/>
          </a:xfrm>
        </p:spPr>
        <p:txBody>
          <a:bodyPr/>
          <a:lstStyle/>
          <a:p>
            <a:endParaRPr lang="en-US" dirty="0" smtClean="0"/>
          </a:p>
          <a:p>
            <a:endParaRPr lang="en-US" dirty="0" smtClean="0"/>
          </a:p>
          <a:p>
            <a:r>
              <a:rPr lang="en-US" dirty="0" smtClean="0"/>
              <a:t>Insight</a:t>
            </a:r>
          </a:p>
          <a:p>
            <a:pPr lvl="1">
              <a:buFont typeface="Wingdings" pitchFamily="2" charset="2"/>
              <a:buNone/>
            </a:pPr>
            <a:r>
              <a:rPr lang="en-US" dirty="0" smtClean="0"/>
              <a:t>         Stop debating, it’s easier to get the data</a:t>
            </a:r>
          </a:p>
          <a:p>
            <a:pPr>
              <a:buFont typeface="Wingdings" pitchFamily="2" charset="2"/>
              <a:buNone/>
            </a:pPr>
            <a:endParaRPr lang="en-US" dirty="0" smtClean="0"/>
          </a:p>
        </p:txBody>
      </p:sp>
      <p:sp>
        <p:nvSpPr>
          <p:cNvPr id="9221"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8081FD03-D167-4C67-B371-2B8C60AA3B9F}" type="slidenum">
              <a:rPr lang="en-US" smtClean="0"/>
              <a:pPr>
                <a:defRPr/>
              </a:pPr>
              <a:t>12</a:t>
            </a:fld>
            <a:endParaRPr lang="en-US"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US Home Page: Search Box</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13</a:t>
            </a:fld>
            <a:endParaRPr lang="en-US"/>
          </a:p>
        </p:txBody>
      </p:sp>
      <p:sp>
        <p:nvSpPr>
          <p:cNvPr id="9" name="Content Placeholder 8"/>
          <p:cNvSpPr>
            <a:spLocks noGrp="1"/>
          </p:cNvSpPr>
          <p:nvPr>
            <p:ph idx="1"/>
          </p:nvPr>
        </p:nvSpPr>
        <p:spPr>
          <a:xfrm>
            <a:off x="289367" y="1221550"/>
            <a:ext cx="11377943" cy="3496342"/>
          </a:xfrm>
        </p:spPr>
        <p:txBody>
          <a:bodyPr/>
          <a:lstStyle/>
          <a:p>
            <a:r>
              <a:rPr lang="en-US" dirty="0" smtClean="0"/>
              <a:t>A later test showed that changing the magnifying glass to an actionable word (search, go, explore) was highly beneficial.</a:t>
            </a:r>
          </a:p>
          <a:p>
            <a:r>
              <a:rPr lang="en-US" dirty="0" smtClean="0"/>
              <a:t>This:</a:t>
            </a:r>
          </a:p>
          <a:p>
            <a:endParaRPr lang="en-US" dirty="0" smtClean="0"/>
          </a:p>
          <a:p>
            <a:endParaRPr lang="en-US" dirty="0" smtClean="0"/>
          </a:p>
          <a:p>
            <a:pPr>
              <a:buNone/>
            </a:pPr>
            <a:r>
              <a:rPr lang="en-US" dirty="0" smtClean="0"/>
              <a:t>    is better than</a:t>
            </a:r>
            <a:endParaRPr lang="en-US" dirty="0"/>
          </a:p>
        </p:txBody>
      </p:sp>
      <p:pic>
        <p:nvPicPr>
          <p:cNvPr id="7" name="Picture 6" descr="cid:image002.jpg@01C9EDE3.258DF830"/>
          <p:cNvPicPr/>
          <p:nvPr/>
        </p:nvPicPr>
        <p:blipFill>
          <a:blip r:embed="rId3" r:link="rId4" cstate="print"/>
          <a:srcRect l="14625" t="69216" b="24075"/>
          <a:stretch>
            <a:fillRect/>
          </a:stretch>
        </p:blipFill>
        <p:spPr bwMode="auto">
          <a:xfrm>
            <a:off x="1426528" y="2805733"/>
            <a:ext cx="9157379" cy="749207"/>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1426528" y="4864418"/>
            <a:ext cx="9134792" cy="956832"/>
          </a:xfrm>
          <a:prstGeom prst="rect">
            <a:avLst/>
          </a:prstGeom>
          <a:noFill/>
          <a:ln w="9525">
            <a:noFill/>
            <a:miter lim="800000"/>
            <a:headEnd/>
            <a:tailEnd/>
          </a:ln>
        </p:spPr>
      </p:pic>
      <p:sp>
        <p:nvSpPr>
          <p:cNvPr id="3" name="TextBox 2"/>
          <p:cNvSpPr txBox="1"/>
          <p:nvPr/>
        </p:nvSpPr>
        <p:spPr>
          <a:xfrm>
            <a:off x="675861" y="6122505"/>
            <a:ext cx="10933043" cy="584775"/>
          </a:xfrm>
          <a:prstGeom prst="rect">
            <a:avLst/>
          </a:prstGeom>
          <a:noFill/>
        </p:spPr>
        <p:txBody>
          <a:bodyPr wrap="square" rtlCol="0">
            <a:spAutoFit/>
          </a:bodyPr>
          <a:lstStyle/>
          <a:p>
            <a:r>
              <a:rPr lang="en-US" sz="3200" dirty="0"/>
              <a:t>In line with Steve Krug’s great book: Don’t Make Me Think</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Office Online</a:t>
            </a:r>
          </a:p>
        </p:txBody>
      </p:sp>
      <p:sp>
        <p:nvSpPr>
          <p:cNvPr id="8195" name="Content Placeholder 2"/>
          <p:cNvSpPr>
            <a:spLocks noGrp="1"/>
          </p:cNvSpPr>
          <p:nvPr>
            <p:ph idx="1"/>
          </p:nvPr>
        </p:nvSpPr>
        <p:spPr>
          <a:xfrm>
            <a:off x="279932" y="1000547"/>
            <a:ext cx="10394066" cy="332399"/>
          </a:xfrm>
        </p:spPr>
        <p:txBody>
          <a:bodyPr/>
          <a:lstStyle/>
          <a:p>
            <a:pPr marL="0" indent="0" eaLnBrk="0" hangingPunct="0">
              <a:buNone/>
            </a:pPr>
            <a:r>
              <a:rPr lang="en-US" sz="2400" dirty="0" smtClean="0"/>
              <a:t>OEC</a:t>
            </a:r>
            <a:r>
              <a:rPr lang="en-US" sz="2400" dirty="0"/>
              <a:t>: Clicks on revenue generating links (red below)</a:t>
            </a:r>
          </a:p>
        </p:txBody>
      </p:sp>
      <p:sp>
        <p:nvSpPr>
          <p:cNvPr id="8199" name="TextBox 7"/>
          <p:cNvSpPr txBox="1">
            <a:spLocks noChangeArrowheads="1"/>
          </p:cNvSpPr>
          <p:nvPr/>
        </p:nvSpPr>
        <p:spPr bwMode="auto">
          <a:xfrm>
            <a:off x="2754662" y="1437225"/>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437639" y="143722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a:t>
            </a:r>
            <a:r>
              <a:rPr lang="en-US" sz="2400" dirty="0" smtClean="0"/>
              <a:t>left hand </a:t>
            </a:r>
            <a:r>
              <a:rPr lang="en-US" sz="2400" dirty="0"/>
              <a:t>if you think A Wins</a:t>
            </a:r>
          </a:p>
          <a:p>
            <a:pPr marL="171450" indent="-171450" algn="l" eaLnBrk="0" hangingPunct="0">
              <a:buFont typeface="Arial" pitchFamily="34" charset="0"/>
              <a:buChar char="•"/>
            </a:pPr>
            <a:r>
              <a:rPr lang="en-US" sz="2400" dirty="0"/>
              <a:t>Raise your </a:t>
            </a:r>
            <a:r>
              <a:rPr lang="en-US" sz="2400" dirty="0" smtClean="0"/>
              <a:t>right </a:t>
            </a:r>
            <a:r>
              <a:rPr lang="en-US" sz="2400" dirty="0"/>
              <a:t>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4" name="Picture 3" descr="cid:image006.jpg@01C8E0F2.5310B350"/>
          <p:cNvPicPr>
            <a:picLocks noChangeAspect="1" noChangeArrowheads="1"/>
          </p:cNvPicPr>
          <p:nvPr/>
        </p:nvPicPr>
        <p:blipFill>
          <a:blip r:embed="rId2" r:link="rId3"/>
          <a:srcRect/>
          <a:stretch>
            <a:fillRect/>
          </a:stretch>
        </p:blipFill>
        <p:spPr bwMode="auto">
          <a:xfrm>
            <a:off x="245761" y="1876425"/>
            <a:ext cx="5231204" cy="3690998"/>
          </a:xfrm>
          <a:prstGeom prst="rect">
            <a:avLst/>
          </a:prstGeom>
          <a:noFill/>
          <a:ln w="9525">
            <a:noFill/>
            <a:miter lim="800000"/>
            <a:headEnd/>
            <a:tailEnd/>
          </a:ln>
        </p:spPr>
      </p:pic>
      <p:pic>
        <p:nvPicPr>
          <p:cNvPr id="15" name="Picture 4" descr="cid:image002.jpg@01C8E0F2.5310B350"/>
          <p:cNvPicPr>
            <a:picLocks noChangeAspect="1" noChangeArrowheads="1"/>
          </p:cNvPicPr>
          <p:nvPr/>
        </p:nvPicPr>
        <p:blipFill>
          <a:blip r:embed="rId4" r:link="rId5"/>
          <a:srcRect/>
          <a:stretch>
            <a:fillRect/>
          </a:stretch>
        </p:blipFill>
        <p:spPr bwMode="auto">
          <a:xfrm>
            <a:off x="6593359" y="1898890"/>
            <a:ext cx="4989203" cy="366853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42195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 Office Online</a:t>
            </a:r>
          </a:p>
        </p:txBody>
      </p:sp>
      <p:sp>
        <p:nvSpPr>
          <p:cNvPr id="3" name="Content Placeholder 2"/>
          <p:cNvSpPr>
            <a:spLocks noGrp="1"/>
          </p:cNvSpPr>
          <p:nvPr>
            <p:ph idx="1"/>
          </p:nvPr>
        </p:nvSpPr>
        <p:spPr>
          <a:xfrm>
            <a:off x="507868" y="1412875"/>
            <a:ext cx="11405836" cy="2609945"/>
          </a:xfrm>
        </p:spPr>
        <p:txBody>
          <a:bodyPr/>
          <a:lstStyle/>
          <a:p>
            <a:endParaRPr lang="en-US" dirty="0" smtClean="0"/>
          </a:p>
          <a:p>
            <a:endParaRPr lang="en-US" dirty="0" smtClean="0"/>
          </a:p>
          <a:p>
            <a:endParaRPr lang="en-US" dirty="0" smtClean="0"/>
          </a:p>
          <a:p>
            <a:endParaRPr lang="en-US" dirty="0"/>
          </a:p>
          <a:p>
            <a:pPr marL="0" indent="0">
              <a:buNone/>
            </a:pPr>
            <a:endParaRPr lang="en-US" dirty="0"/>
          </a:p>
        </p:txBody>
      </p:sp>
      <p:sp>
        <p:nvSpPr>
          <p:cNvPr id="7173"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CEF2B103-28CA-41DD-BE4A-BAB4686D1F69}" type="slidenum">
              <a:rPr lang="en-US" smtClean="0"/>
              <a:pPr>
                <a:defRPr/>
              </a:pPr>
              <a:t>15</a:t>
            </a:fld>
            <a:endParaRPr lang="en-US" smtClean="0"/>
          </a:p>
        </p:txBody>
      </p:sp>
    </p:spTree>
    <p:extLst>
      <p:ext uri="{BB962C8B-B14F-4D97-AF65-F5344CB8AC3E}">
        <p14:creationId xmlns:p14="http://schemas.microsoft.com/office/powerpoint/2010/main" val="38185127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11477810" y="0"/>
            <a:ext cx="711015" cy="304800"/>
          </a:xfrm>
          <a:prstGeom prst="rect">
            <a:avLst/>
          </a:prstGeom>
        </p:spPr>
        <p:txBody>
          <a:bodyPr/>
          <a:lstStyle/>
          <a:p>
            <a:fld id="{79D74314-F505-4AB6-8BB4-936025C49E10}" type="slidenum">
              <a:rPr lang="en-US"/>
              <a:pPr/>
              <a:t>16</a:t>
            </a:fld>
            <a:endParaRPr lang="en-US"/>
          </a:p>
        </p:txBody>
      </p:sp>
      <p:sp>
        <p:nvSpPr>
          <p:cNvPr id="130050" name="Rectangle 2"/>
          <p:cNvSpPr>
            <a:spLocks noGrp="1" noChangeArrowheads="1"/>
          </p:cNvSpPr>
          <p:nvPr>
            <p:ph type="title"/>
          </p:nvPr>
        </p:nvSpPr>
        <p:spPr/>
        <p:txBody>
          <a:bodyPr/>
          <a:lstStyle/>
          <a:p>
            <a:r>
              <a:rPr lang="en-US" dirty="0" err="1"/>
              <a:t>Twyman’s</a:t>
            </a:r>
            <a:r>
              <a:rPr lang="en-US" dirty="0"/>
              <a:t> Law</a:t>
            </a:r>
          </a:p>
        </p:txBody>
      </p:sp>
      <p:sp>
        <p:nvSpPr>
          <p:cNvPr id="130051" name="Rectangle 3"/>
          <p:cNvSpPr>
            <a:spLocks noGrp="1" noChangeArrowheads="1"/>
          </p:cNvSpPr>
          <p:nvPr>
            <p:ph type="body" idx="1"/>
          </p:nvPr>
        </p:nvSpPr>
        <p:spPr>
          <a:xfrm>
            <a:off x="1277428" y="1082234"/>
            <a:ext cx="8933296" cy="886397"/>
          </a:xfrm>
        </p:spPr>
        <p:txBody>
          <a:bodyPr/>
          <a:lstStyle/>
          <a:p>
            <a:pPr marL="0" indent="0" algn="ctr">
              <a:spcBef>
                <a:spcPct val="50000"/>
              </a:spcBef>
              <a:buClrTx/>
              <a:buSzTx/>
              <a:buFontTx/>
              <a:buNone/>
            </a:pPr>
            <a:r>
              <a:rPr lang="en-US" i="1" dirty="0" smtClean="0"/>
              <a:t>Any figure that looks interesting or different is usually wrong</a:t>
            </a:r>
            <a:endParaRPr lang="en-US" i="1" dirty="0"/>
          </a:p>
        </p:txBody>
      </p:sp>
      <p:sp>
        <p:nvSpPr>
          <p:cNvPr id="130053" name="Rectangle 5"/>
          <p:cNvSpPr>
            <a:spLocks noChangeArrowheads="1"/>
          </p:cNvSpPr>
          <p:nvPr/>
        </p:nvSpPr>
        <p:spPr bwMode="auto">
          <a:xfrm>
            <a:off x="507868" y="2667000"/>
            <a:ext cx="113762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endParaRPr lang="en-US" sz="2800" b="1">
              <a:latin typeface="Arial" pitchFamily="34" charset="0"/>
            </a:endParaRPr>
          </a:p>
        </p:txBody>
      </p:sp>
      <p:sp>
        <p:nvSpPr>
          <p:cNvPr id="130054" name="Rectangle 6"/>
          <p:cNvSpPr>
            <a:spLocks noChangeArrowheads="1"/>
          </p:cNvSpPr>
          <p:nvPr/>
        </p:nvSpPr>
        <p:spPr bwMode="auto">
          <a:xfrm>
            <a:off x="304719" y="2069938"/>
            <a:ext cx="11579385" cy="478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r>
              <a:rPr lang="en-US" sz="2800" dirty="0" smtClean="0"/>
              <a:t>If something is “amazing,” find the flaw!</a:t>
            </a:r>
            <a:endParaRPr lang="en-US" sz="2800" dirty="0"/>
          </a:p>
          <a:p>
            <a:pPr marL="342900" indent="-342900">
              <a:spcBef>
                <a:spcPct val="20000"/>
              </a:spcBef>
              <a:buClr>
                <a:srgbClr val="9999FF"/>
              </a:buClr>
              <a:buSzPct val="70000"/>
              <a:buFont typeface="Wingdings" pitchFamily="2" charset="2"/>
              <a:buChar char="l"/>
            </a:pPr>
            <a:r>
              <a:rPr lang="en-US" sz="2800" dirty="0" smtClean="0"/>
              <a:t>Examples</a:t>
            </a:r>
          </a:p>
          <a:p>
            <a:pPr marL="800082" lvl="1" indent="-342900">
              <a:spcBef>
                <a:spcPct val="20000"/>
              </a:spcBef>
              <a:buClr>
                <a:srgbClr val="9999FF"/>
              </a:buClr>
              <a:buSzPct val="70000"/>
              <a:buFont typeface="Wingdings" pitchFamily="2" charset="2"/>
              <a:buChar char="l"/>
            </a:pPr>
            <a:r>
              <a:rPr lang="en-US" sz="2400" dirty="0" smtClean="0"/>
              <a:t>If you have a mandatory birth date field and people think it’s unnecessary, you’ll find lots of 11/11/11 or 01/01/01</a:t>
            </a:r>
          </a:p>
          <a:p>
            <a:pPr marL="800082" lvl="1" indent="-342900">
              <a:spcBef>
                <a:spcPct val="20000"/>
              </a:spcBef>
              <a:buClr>
                <a:srgbClr val="9999FF"/>
              </a:buClr>
              <a:buSzPct val="70000"/>
              <a:buFont typeface="Wingdings" pitchFamily="2" charset="2"/>
              <a:buChar char="l"/>
            </a:pPr>
            <a:r>
              <a:rPr lang="en-US" sz="2400" dirty="0" smtClean="0"/>
              <a:t>If you have an optional drop down, do not default to the first alphabetical entry, or you’ll have lots of: jobs = Astronaut</a:t>
            </a:r>
          </a:p>
          <a:p>
            <a:pPr marL="800082" lvl="1" indent="-342900">
              <a:spcBef>
                <a:spcPct val="20000"/>
              </a:spcBef>
              <a:buClr>
                <a:srgbClr val="9999FF"/>
              </a:buClr>
              <a:buSzPct val="70000"/>
              <a:buFont typeface="Wingdings" pitchFamily="2" charset="2"/>
              <a:buChar char="l"/>
            </a:pPr>
            <a:r>
              <a:rPr lang="en-US" sz="2400" dirty="0" smtClean="0"/>
              <a:t>Traffic to web sites doubled between 1-2AM November 6, 2011 for many sites, relative to the same hour a week prior.  Why?</a:t>
            </a:r>
          </a:p>
          <a:p>
            <a:pPr marL="342900" indent="-342900">
              <a:spcBef>
                <a:spcPct val="20000"/>
              </a:spcBef>
              <a:buClr>
                <a:srgbClr val="9999FF"/>
              </a:buClr>
              <a:buSzPct val="70000"/>
              <a:buFont typeface="Wingdings" pitchFamily="2" charset="2"/>
              <a:buChar char="l"/>
            </a:pPr>
            <a:r>
              <a:rPr lang="en-US" sz="2800" dirty="0" smtClean="0"/>
              <a:t>The previous Office example assumes click maps to revenue.</a:t>
            </a:r>
            <a:br>
              <a:rPr lang="en-US" sz="2800" dirty="0" smtClean="0"/>
            </a:br>
            <a:r>
              <a:rPr lang="en-US" sz="2800" dirty="0" smtClean="0"/>
              <a:t>Seemed reasonable, but when the results look so extreme, find the flaw</a:t>
            </a:r>
            <a:endParaRPr lang="en-US" dirty="0" smtClean="0"/>
          </a:p>
          <a:p>
            <a:pPr marL="342900" indent="-342900">
              <a:spcBef>
                <a:spcPct val="20000"/>
              </a:spcBef>
              <a:buClr>
                <a:srgbClr val="9999FF"/>
              </a:buClr>
              <a:buSzPct val="70000"/>
              <a:buFont typeface="Wingdings" pitchFamily="2" charset="2"/>
              <a:buChar char="l"/>
            </a:pPr>
            <a:endParaRPr lang="en-US" sz="2800" dirty="0"/>
          </a:p>
        </p:txBody>
      </p:sp>
    </p:spTree>
    <p:extLst>
      <p:ext uri="{BB962C8B-B14F-4D97-AF65-F5344CB8AC3E}">
        <p14:creationId xmlns:p14="http://schemas.microsoft.com/office/powerpoint/2010/main" val="231745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4">
                                            <p:txEl>
                                              <p:pRg st="0" end="0"/>
                                            </p:txEl>
                                          </p:spTgt>
                                        </p:tgtEl>
                                        <p:attrNameLst>
                                          <p:attrName>style.visibility</p:attrName>
                                        </p:attrNameLst>
                                      </p:cBhvr>
                                      <p:to>
                                        <p:strVal val="visible"/>
                                      </p:to>
                                    </p:set>
                                    <p:animEffect transition="in" filter="fade">
                                      <p:cBhvr>
                                        <p:cTn id="7" dur="500"/>
                                        <p:tgtEl>
                                          <p:spTgt spid="130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4">
                                            <p:txEl>
                                              <p:pRg st="1" end="1"/>
                                            </p:txEl>
                                          </p:spTgt>
                                        </p:tgtEl>
                                        <p:attrNameLst>
                                          <p:attrName>style.visibility</p:attrName>
                                        </p:attrNameLst>
                                      </p:cBhvr>
                                      <p:to>
                                        <p:strVal val="visible"/>
                                      </p:to>
                                    </p:set>
                                    <p:animEffect transition="in" filter="fade">
                                      <p:cBhvr>
                                        <p:cTn id="12" dur="500"/>
                                        <p:tgtEl>
                                          <p:spTgt spid="13005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054">
                                            <p:txEl>
                                              <p:pRg st="2" end="2"/>
                                            </p:txEl>
                                          </p:spTgt>
                                        </p:tgtEl>
                                        <p:attrNameLst>
                                          <p:attrName>style.visibility</p:attrName>
                                        </p:attrNameLst>
                                      </p:cBhvr>
                                      <p:to>
                                        <p:strVal val="visible"/>
                                      </p:to>
                                    </p:set>
                                    <p:animEffect transition="in" filter="fade">
                                      <p:cBhvr>
                                        <p:cTn id="15" dur="500"/>
                                        <p:tgtEl>
                                          <p:spTgt spid="13005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054">
                                            <p:txEl>
                                              <p:pRg st="3" end="3"/>
                                            </p:txEl>
                                          </p:spTgt>
                                        </p:tgtEl>
                                        <p:attrNameLst>
                                          <p:attrName>style.visibility</p:attrName>
                                        </p:attrNameLst>
                                      </p:cBhvr>
                                      <p:to>
                                        <p:strVal val="visible"/>
                                      </p:to>
                                    </p:set>
                                    <p:animEffect transition="in" filter="fade">
                                      <p:cBhvr>
                                        <p:cTn id="18" dur="500"/>
                                        <p:tgtEl>
                                          <p:spTgt spid="13005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0054">
                                            <p:txEl>
                                              <p:pRg st="4" end="4"/>
                                            </p:txEl>
                                          </p:spTgt>
                                        </p:tgtEl>
                                        <p:attrNameLst>
                                          <p:attrName>style.visibility</p:attrName>
                                        </p:attrNameLst>
                                      </p:cBhvr>
                                      <p:to>
                                        <p:strVal val="visible"/>
                                      </p:to>
                                    </p:set>
                                    <p:animEffect transition="in" filter="fade">
                                      <p:cBhvr>
                                        <p:cTn id="21" dur="500"/>
                                        <p:tgtEl>
                                          <p:spTgt spid="13005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0054">
                                            <p:txEl>
                                              <p:pRg st="5" end="5"/>
                                            </p:txEl>
                                          </p:spTgt>
                                        </p:tgtEl>
                                        <p:attrNameLst>
                                          <p:attrName>style.visibility</p:attrName>
                                        </p:attrNameLst>
                                      </p:cBhvr>
                                      <p:to>
                                        <p:strVal val="visible"/>
                                      </p:to>
                                    </p:set>
                                    <p:animEffect transition="in" filter="fade">
                                      <p:cBhvr>
                                        <p:cTn id="26" dur="500"/>
                                        <p:tgtEl>
                                          <p:spTgt spid="1300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Hard to Assess the Value of Ideas:</a:t>
            </a:r>
            <a:br>
              <a:rPr lang="en-US" sz="4400" dirty="0" smtClean="0"/>
            </a:br>
            <a:r>
              <a:rPr lang="en-US" sz="4400" dirty="0" smtClean="0"/>
              <a:t>Data Trumps Intuition</a:t>
            </a:r>
            <a:endParaRPr lang="en-US" sz="4400" dirty="0"/>
          </a:p>
        </p:txBody>
      </p:sp>
      <p:sp>
        <p:nvSpPr>
          <p:cNvPr id="3" name="Content Placeholder 2"/>
          <p:cNvSpPr>
            <a:spLocks noGrp="1"/>
          </p:cNvSpPr>
          <p:nvPr>
            <p:ph idx="1"/>
          </p:nvPr>
        </p:nvSpPr>
        <p:spPr>
          <a:xfrm>
            <a:off x="150812" y="1524000"/>
            <a:ext cx="11947587" cy="5084469"/>
          </a:xfrm>
        </p:spPr>
        <p:txBody>
          <a:bodyPr/>
          <a:lstStyle/>
          <a:p>
            <a:r>
              <a:rPr lang="en-US" dirty="0"/>
              <a:t>Features are built because teams believe they are </a:t>
            </a:r>
            <a:r>
              <a:rPr lang="en-US" dirty="0" smtClean="0"/>
              <a:t>useful.</a:t>
            </a:r>
            <a:br>
              <a:rPr lang="en-US" dirty="0" smtClean="0"/>
            </a:br>
            <a:r>
              <a:rPr lang="en-US" dirty="0" smtClean="0"/>
              <a:t>But most experiments show that features fail to move the metrics they were designed to improve</a:t>
            </a:r>
          </a:p>
          <a:p>
            <a:r>
              <a:rPr lang="en-US" dirty="0" smtClean="0"/>
              <a:t>We joke </a:t>
            </a:r>
            <a:r>
              <a:rPr lang="en-US" dirty="0"/>
              <a:t>that our </a:t>
            </a:r>
            <a:r>
              <a:rPr lang="en-US" dirty="0" smtClean="0"/>
              <a:t>job </a:t>
            </a:r>
            <a:r>
              <a:rPr lang="en-US" dirty="0"/>
              <a:t>is to tell </a:t>
            </a:r>
            <a:r>
              <a:rPr lang="en-US" dirty="0" smtClean="0"/>
              <a:t>clients </a:t>
            </a:r>
            <a:r>
              <a:rPr lang="en-US" dirty="0"/>
              <a:t>that their new baby is </a:t>
            </a:r>
            <a:r>
              <a:rPr lang="en-US" dirty="0" smtClean="0"/>
              <a:t>ugly</a:t>
            </a:r>
          </a:p>
          <a:p>
            <a:r>
              <a:rPr lang="en-US" dirty="0" smtClean="0"/>
              <a:t>In the recently published book </a:t>
            </a:r>
            <a:r>
              <a:rPr lang="en-US" i="1" dirty="0" smtClean="0"/>
              <a:t>Uncontrolled, </a:t>
            </a:r>
            <a:r>
              <a:rPr lang="en-US" dirty="0" smtClean="0"/>
              <a:t>Jim </a:t>
            </a:r>
            <a:r>
              <a:rPr lang="en-US" dirty="0" err="1" smtClean="0"/>
              <a:t>Manzi</a:t>
            </a:r>
            <a:r>
              <a:rPr lang="en-US" dirty="0" smtClean="0"/>
              <a:t> writes</a:t>
            </a:r>
          </a:p>
          <a:p>
            <a:pPr marL="862013" lvl="2" indent="0">
              <a:buNone/>
            </a:pPr>
            <a:r>
              <a:rPr lang="en-US" dirty="0" smtClean="0"/>
              <a:t>Google </a:t>
            </a:r>
            <a:r>
              <a:rPr lang="en-US" dirty="0"/>
              <a:t>ran approximately 12,000 randomized experiments in 2009, with [only] about 10 percent of these leading to business changes</a:t>
            </a:r>
            <a:r>
              <a:rPr lang="en-US" dirty="0" smtClean="0"/>
              <a:t>.</a:t>
            </a:r>
            <a:endParaRPr lang="en-US" dirty="0"/>
          </a:p>
          <a:p>
            <a:r>
              <a:rPr lang="en-US" dirty="0" smtClean="0"/>
              <a:t>In an Experimentation and Testing Primer by </a:t>
            </a:r>
            <a:r>
              <a:rPr lang="en-US" dirty="0" err="1" smtClean="0"/>
              <a:t>Avinash</a:t>
            </a:r>
            <a:r>
              <a:rPr lang="en-US" dirty="0" smtClean="0"/>
              <a:t> </a:t>
            </a:r>
            <a:r>
              <a:rPr lang="en-US" dirty="0" err="1" smtClean="0"/>
              <a:t>Kaushik</a:t>
            </a:r>
            <a:r>
              <a:rPr lang="en-US" dirty="0" smtClean="0"/>
              <a:t>, authors of </a:t>
            </a:r>
            <a:r>
              <a:rPr lang="en-US" i="1" dirty="0"/>
              <a:t>Web Analytics: An Hour a </a:t>
            </a:r>
            <a:r>
              <a:rPr lang="en-US" i="1" dirty="0" smtClean="0"/>
              <a:t>Day, </a:t>
            </a:r>
            <a:r>
              <a:rPr lang="en-US" dirty="0" smtClean="0"/>
              <a:t>he wrote</a:t>
            </a:r>
          </a:p>
          <a:p>
            <a:pPr marL="862013" lvl="2" indent="0">
              <a:buNone/>
            </a:pPr>
            <a:r>
              <a:rPr lang="en-US" dirty="0"/>
              <a:t>80% of the time you/we are wrong about what a customer </a:t>
            </a:r>
            <a:r>
              <a:rPr lang="en-US" dirty="0" smtClean="0"/>
              <a:t>wants</a:t>
            </a:r>
          </a:p>
          <a:p>
            <a:endParaRPr lang="en-US" i="1"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17</a:t>
            </a:fld>
            <a:endParaRPr lang="en-US"/>
          </a:p>
        </p:txBody>
      </p:sp>
    </p:spTree>
    <p:extLst>
      <p:ext uri="{BB962C8B-B14F-4D97-AF65-F5344CB8AC3E}">
        <p14:creationId xmlns:p14="http://schemas.microsoft.com/office/powerpoint/2010/main" val="222355575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Hard to Assess the Value of Ideas:</a:t>
            </a:r>
            <a:br>
              <a:rPr lang="en-US" sz="4400" dirty="0" smtClean="0"/>
            </a:br>
            <a:r>
              <a:rPr lang="en-US" sz="4400" dirty="0" smtClean="0"/>
              <a:t>Data Trumps Intuition</a:t>
            </a:r>
            <a:endParaRPr lang="en-US" sz="4400" dirty="0"/>
          </a:p>
        </p:txBody>
      </p:sp>
      <p:sp>
        <p:nvSpPr>
          <p:cNvPr id="3" name="Content Placeholder 2"/>
          <p:cNvSpPr>
            <a:spLocks noGrp="1"/>
          </p:cNvSpPr>
          <p:nvPr>
            <p:ph idx="1"/>
          </p:nvPr>
        </p:nvSpPr>
        <p:spPr>
          <a:xfrm>
            <a:off x="150812" y="1524000"/>
            <a:ext cx="11947587" cy="5182957"/>
          </a:xfrm>
        </p:spPr>
        <p:txBody>
          <a:bodyPr/>
          <a:lstStyle/>
          <a:p>
            <a:r>
              <a:rPr lang="en-US" dirty="0" err="1" smtClean="0"/>
              <a:t>QualPro</a:t>
            </a:r>
            <a:r>
              <a:rPr lang="en-US" dirty="0" smtClean="0"/>
              <a:t> tested 150,000 ideas over 22 years</a:t>
            </a:r>
          </a:p>
          <a:p>
            <a:pPr lvl="1"/>
            <a:r>
              <a:rPr lang="en-US" dirty="0" smtClean="0"/>
              <a:t>75 percent of important business decisions and</a:t>
            </a:r>
            <a:br>
              <a:rPr lang="en-US" dirty="0" smtClean="0"/>
            </a:br>
            <a:r>
              <a:rPr lang="en-US" dirty="0" smtClean="0"/>
              <a:t>business improvement ideas either have no impact on</a:t>
            </a:r>
            <a:br>
              <a:rPr lang="en-US" dirty="0" smtClean="0"/>
            </a:br>
            <a:r>
              <a:rPr lang="en-US" dirty="0" smtClean="0"/>
              <a:t>performance or actually hurt performance…</a:t>
            </a:r>
          </a:p>
          <a:p>
            <a:r>
              <a:rPr lang="en-US" dirty="0" smtClean="0"/>
              <a:t>Based on experiments at Microsoft (</a:t>
            </a:r>
            <a:r>
              <a:rPr lang="en-US" dirty="0" smtClean="0">
                <a:hlinkClick r:id="rId3"/>
              </a:rPr>
              <a:t>paper</a:t>
            </a:r>
            <a:r>
              <a:rPr lang="en-US" dirty="0" smtClean="0"/>
              <a:t>)</a:t>
            </a:r>
          </a:p>
          <a:p>
            <a:pPr lvl="1"/>
            <a:r>
              <a:rPr lang="en-US" dirty="0" smtClean="0"/>
              <a:t>1/3 of ideas were positive ideas and statistically significant</a:t>
            </a:r>
          </a:p>
          <a:p>
            <a:pPr lvl="1"/>
            <a:r>
              <a:rPr lang="en-US" dirty="0" smtClean="0"/>
              <a:t>1/3 of ideas were flat: no statistically significant difference</a:t>
            </a:r>
          </a:p>
          <a:p>
            <a:pPr lvl="1"/>
            <a:r>
              <a:rPr lang="en-US" dirty="0" smtClean="0"/>
              <a:t>1/3 of ideas were negative and statistically significant</a:t>
            </a:r>
          </a:p>
          <a:p>
            <a:r>
              <a:rPr lang="en-US" dirty="0" smtClean="0"/>
              <a:t>Our intuition is poor: 60-90% of ideas do not improve the</a:t>
            </a:r>
            <a:br>
              <a:rPr lang="en-US" dirty="0" smtClean="0"/>
            </a:br>
            <a:r>
              <a:rPr lang="en-US" dirty="0" smtClean="0"/>
              <a:t>metric(s) they were designed to improve (domain dependent).</a:t>
            </a:r>
            <a:br>
              <a:rPr lang="en-US" dirty="0" smtClean="0"/>
            </a:br>
            <a:r>
              <a:rPr lang="en-US" dirty="0" smtClean="0"/>
              <a:t>Humbling!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18</a:t>
            </a:fld>
            <a:endParaRPr lang="en-US"/>
          </a:p>
        </p:txBody>
      </p:sp>
      <p:pic>
        <p:nvPicPr>
          <p:cNvPr id="8" name="Picture 2"/>
          <p:cNvPicPr>
            <a:picLocks noChangeAspect="1" noChangeArrowheads="1"/>
          </p:cNvPicPr>
          <p:nvPr/>
        </p:nvPicPr>
        <p:blipFill>
          <a:blip r:embed="rId4" cstate="print"/>
          <a:srcRect/>
          <a:stretch>
            <a:fillRect/>
          </a:stretch>
        </p:blipFill>
        <p:spPr bwMode="auto">
          <a:xfrm>
            <a:off x="10699668" y="995901"/>
            <a:ext cx="1489157" cy="2243273"/>
          </a:xfrm>
          <a:prstGeom prst="rect">
            <a:avLst/>
          </a:prstGeom>
          <a:noFill/>
          <a:ln w="9525">
            <a:noFill/>
            <a:miter lim="800000"/>
            <a:headEnd/>
            <a:tailEnd/>
          </a:ln>
          <a:effectLst/>
        </p:spPr>
      </p:pic>
    </p:spTree>
    <p:extLst>
      <p:ext uri="{BB962C8B-B14F-4D97-AF65-F5344CB8AC3E}">
        <p14:creationId xmlns:p14="http://schemas.microsoft.com/office/powerpoint/2010/main" val="404200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a:t>
            </a:r>
            <a:endParaRPr lang="en-US" dirty="0"/>
          </a:p>
        </p:txBody>
      </p:sp>
      <p:sp>
        <p:nvSpPr>
          <p:cNvPr id="3" name="Content Placeholder 2"/>
          <p:cNvSpPr>
            <a:spLocks noGrp="1"/>
          </p:cNvSpPr>
          <p:nvPr>
            <p:ph idx="1"/>
          </p:nvPr>
        </p:nvSpPr>
        <p:spPr>
          <a:xfrm>
            <a:off x="329738" y="1270371"/>
            <a:ext cx="11173090" cy="5416868"/>
          </a:xfrm>
        </p:spPr>
        <p:txBody>
          <a:bodyPr/>
          <a:lstStyle/>
          <a:p>
            <a:r>
              <a:rPr lang="en-US" dirty="0" smtClean="0"/>
              <a:t>Avoid the temptation to try and build optimal features through extensive planning without early testing of ideas</a:t>
            </a:r>
          </a:p>
          <a:p>
            <a:r>
              <a:rPr lang="en-US" dirty="0" smtClean="0"/>
              <a:t>Experiment often</a:t>
            </a:r>
          </a:p>
          <a:p>
            <a:pPr lvl="1"/>
            <a:r>
              <a:rPr lang="en-US" i="1" dirty="0" smtClean="0"/>
              <a:t>To have a great idea, have a lot of them -- </a:t>
            </a:r>
            <a:r>
              <a:rPr lang="en-US" dirty="0" smtClean="0"/>
              <a:t>Thomas Edison</a:t>
            </a:r>
          </a:p>
          <a:p>
            <a:pPr lvl="1"/>
            <a:r>
              <a:rPr lang="en-US" i="1" dirty="0" smtClean="0"/>
              <a:t>If you have to kiss a lot of frogs to find a prince, </a:t>
            </a:r>
            <a:br>
              <a:rPr lang="en-US" i="1" dirty="0" smtClean="0"/>
            </a:br>
            <a:r>
              <a:rPr lang="en-US" i="1" dirty="0" smtClean="0"/>
              <a:t>find more frogs and kiss them faster and faster </a:t>
            </a:r>
            <a:br>
              <a:rPr lang="en-US" i="1" dirty="0" smtClean="0"/>
            </a:br>
            <a:r>
              <a:rPr lang="en-US" dirty="0" smtClean="0"/>
              <a:t>  -- Mike Moran, Do it Wrong Quickly</a:t>
            </a:r>
          </a:p>
          <a:p>
            <a:r>
              <a:rPr lang="en-US" dirty="0" smtClean="0"/>
              <a:t>Try radical ideas.  You may be surprised</a:t>
            </a:r>
          </a:p>
          <a:p>
            <a:pPr lvl="1"/>
            <a:r>
              <a:rPr lang="en-US" dirty="0" smtClean="0"/>
              <a:t>Doubly true if it’s cheap to implement (e.g., shopping cart recommendations)</a:t>
            </a:r>
          </a:p>
          <a:p>
            <a:pPr lvl="1"/>
            <a:r>
              <a:rPr lang="en-US" i="1" dirty="0" smtClean="0"/>
              <a:t>If you're not prepared to be wrong, you'll never come up</a:t>
            </a:r>
            <a:br>
              <a:rPr lang="en-US" i="1" dirty="0" smtClean="0"/>
            </a:br>
            <a:r>
              <a:rPr lang="en-US" i="1" dirty="0" smtClean="0"/>
              <a:t>with  anything original</a:t>
            </a:r>
            <a:r>
              <a:rPr lang="en-US" dirty="0" smtClean="0"/>
              <a:t> – </a:t>
            </a:r>
            <a:r>
              <a:rPr lang="en-US" dirty="0" smtClean="0">
                <a:hlinkClick r:id="rId2"/>
              </a:rPr>
              <a:t>Sir Ken Robinson</a:t>
            </a:r>
            <a:r>
              <a:rPr lang="en-US" dirty="0" smtClean="0"/>
              <a:t>, TED 2006 (#1 TED talk)</a:t>
            </a:r>
          </a:p>
        </p:txBody>
      </p:sp>
      <p:pic>
        <p:nvPicPr>
          <p:cNvPr id="1027" name="Picture 3"/>
          <p:cNvPicPr>
            <a:picLocks noChangeAspect="1" noChangeArrowheads="1"/>
          </p:cNvPicPr>
          <p:nvPr/>
        </p:nvPicPr>
        <p:blipFill>
          <a:blip r:embed="rId3"/>
          <a:srcRect/>
          <a:stretch>
            <a:fillRect/>
          </a:stretch>
        </p:blipFill>
        <p:spPr bwMode="auto">
          <a:xfrm>
            <a:off x="10769600" y="3213100"/>
            <a:ext cx="1263650" cy="1677248"/>
          </a:xfrm>
          <a:prstGeom prst="rect">
            <a:avLst/>
          </a:prstGeom>
          <a:noFill/>
          <a:ln w="9525">
            <a:noFill/>
            <a:miter lim="800000"/>
            <a:headEnd/>
            <a:tailEnd/>
          </a:ln>
        </p:spPr>
      </p:pic>
    </p:spTree>
    <p:extLst>
      <p:ext uri="{BB962C8B-B14F-4D97-AF65-F5344CB8AC3E}">
        <p14:creationId xmlns:p14="http://schemas.microsoft.com/office/powerpoint/2010/main" val="1336049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11477810" y="0"/>
            <a:ext cx="711015" cy="304800"/>
          </a:xfrm>
          <a:prstGeom prst="rect">
            <a:avLst/>
          </a:prstGeom>
        </p:spPr>
        <p:txBody>
          <a:bodyPr/>
          <a:lstStyle/>
          <a:p>
            <a:fld id="{8C4DCAB9-E535-45A5-B8C1-078A129A343B}" type="slidenum">
              <a:rPr lang="en-US"/>
              <a:pPr/>
              <a:t>2</a:t>
            </a:fld>
            <a:endParaRPr lang="en-US" dirty="0"/>
          </a:p>
        </p:txBody>
      </p:sp>
      <p:sp>
        <p:nvSpPr>
          <p:cNvPr id="273410" name="Rectangle 2"/>
          <p:cNvSpPr>
            <a:spLocks noGrp="1" noChangeArrowheads="1"/>
          </p:cNvSpPr>
          <p:nvPr>
            <p:ph type="title"/>
          </p:nvPr>
        </p:nvSpPr>
        <p:spPr/>
        <p:txBody>
          <a:bodyPr/>
          <a:lstStyle/>
          <a:p>
            <a:r>
              <a:rPr lang="en-US" dirty="0" smtClean="0"/>
              <a:t>Amazon </a:t>
            </a:r>
            <a:r>
              <a:rPr lang="en-US" dirty="0"/>
              <a:t>Shopping Cart </a:t>
            </a:r>
            <a:r>
              <a:rPr lang="en-US" dirty="0" smtClean="0"/>
              <a:t>Recommendations</a:t>
            </a:r>
            <a:endParaRPr lang="en-US" dirty="0"/>
          </a:p>
        </p:txBody>
      </p:sp>
      <p:sp>
        <p:nvSpPr>
          <p:cNvPr id="273411" name="Rectangle 3"/>
          <p:cNvSpPr>
            <a:spLocks noGrp="1" noChangeArrowheads="1"/>
          </p:cNvSpPr>
          <p:nvPr>
            <p:ph type="body" idx="1"/>
          </p:nvPr>
        </p:nvSpPr>
        <p:spPr>
          <a:xfrm>
            <a:off x="507868" y="1384300"/>
            <a:ext cx="11680957" cy="4918269"/>
          </a:xfrm>
        </p:spPr>
        <p:txBody>
          <a:bodyPr/>
          <a:lstStyle/>
          <a:p>
            <a:r>
              <a:rPr lang="en-US" dirty="0"/>
              <a:t>Add an item to your shopping cart at a website</a:t>
            </a:r>
          </a:p>
          <a:p>
            <a:pPr lvl="1"/>
            <a:r>
              <a:rPr lang="en-US" dirty="0"/>
              <a:t>Most sites show the cart</a:t>
            </a:r>
          </a:p>
          <a:p>
            <a:r>
              <a:rPr lang="en-US" dirty="0"/>
              <a:t>At Amazon, Greg Linden had the idea of showing recommendations based on cart items</a:t>
            </a:r>
          </a:p>
          <a:p>
            <a:r>
              <a:rPr lang="en-US" dirty="0"/>
              <a:t>Evaluation</a:t>
            </a:r>
          </a:p>
          <a:p>
            <a:pPr lvl="1"/>
            <a:r>
              <a:rPr lang="en-US" dirty="0"/>
              <a:t>Pro: cross-sell more items (increase average basket size)</a:t>
            </a:r>
          </a:p>
          <a:p>
            <a:pPr lvl="1"/>
            <a:r>
              <a:rPr lang="en-US" dirty="0"/>
              <a:t>Con: distract people from checking out (reduce conversion</a:t>
            </a:r>
            <a:r>
              <a:rPr lang="en-US" dirty="0" smtClean="0"/>
              <a:t>)</a:t>
            </a:r>
          </a:p>
          <a:p>
            <a:r>
              <a:rPr lang="en-US" dirty="0" smtClean="0"/>
              <a:t>HiPPO (Highest Paid Person’s Opinion) was: stop the project</a:t>
            </a:r>
          </a:p>
          <a:p>
            <a:r>
              <a:rPr lang="en-US" dirty="0" smtClean="0"/>
              <a:t>Simple experiment was run, wildly successful,</a:t>
            </a:r>
            <a:br>
              <a:rPr lang="en-US" dirty="0" smtClean="0"/>
            </a:br>
            <a:r>
              <a:rPr lang="en-US" dirty="0" smtClean="0"/>
              <a:t>and the rest is history</a:t>
            </a:r>
          </a:p>
        </p:txBody>
      </p:sp>
      <p:sp>
        <p:nvSpPr>
          <p:cNvPr id="273412" name="Text Box 4"/>
          <p:cNvSpPr txBox="1">
            <a:spLocks noChangeArrowheads="1"/>
          </p:cNvSpPr>
          <p:nvPr/>
        </p:nvSpPr>
        <p:spPr bwMode="auto">
          <a:xfrm>
            <a:off x="0" y="6521450"/>
            <a:ext cx="11325450" cy="274638"/>
          </a:xfrm>
          <a:prstGeom prst="rect">
            <a:avLst/>
          </a:prstGeom>
          <a:noFill/>
          <a:ln w="19050" algn="ctr">
            <a:noFill/>
            <a:miter lim="800000"/>
            <a:headEnd/>
            <a:tailEnd/>
          </a:ln>
          <a:effectLst/>
        </p:spPr>
        <p:txBody>
          <a:bodyPr>
            <a:spAutoFit/>
          </a:bodyPr>
          <a:lstStyle/>
          <a:p>
            <a:pPr algn="l">
              <a:spcBef>
                <a:spcPct val="50000"/>
              </a:spcBef>
            </a:pPr>
            <a:r>
              <a:rPr lang="en-US" sz="1200"/>
              <a:t>From Greg Linden’s Blog: </a:t>
            </a:r>
            <a:r>
              <a:rPr lang="en-US" sz="1200">
                <a:hlinkClick r:id="rId3"/>
              </a:rPr>
              <a:t>http://glinden.blogspot.com/2006/04/early-amazon-shopping-cart.html</a:t>
            </a:r>
            <a:r>
              <a:rPr lang="en-US" sz="1200"/>
              <a:t> </a:t>
            </a:r>
          </a:p>
        </p:txBody>
      </p:sp>
      <p:pic>
        <p:nvPicPr>
          <p:cNvPr id="9" name="Picture 8" descr="hippo.png"/>
          <p:cNvPicPr>
            <a:picLocks noChangeAspect="1"/>
          </p:cNvPicPr>
          <p:nvPr/>
        </p:nvPicPr>
        <p:blipFill>
          <a:blip r:embed="rId4" cstate="print"/>
          <a:stretch>
            <a:fillRect/>
          </a:stretch>
        </p:blipFill>
        <p:spPr>
          <a:xfrm>
            <a:off x="10179012" y="5020227"/>
            <a:ext cx="1814513" cy="1685925"/>
          </a:xfrm>
          <a:prstGeom prst="rect">
            <a:avLst/>
          </a:prstGeom>
        </p:spPr>
      </p:pic>
      <p:pic>
        <p:nvPicPr>
          <p:cNvPr id="10" name="Picture 1"/>
          <p:cNvPicPr>
            <a:picLocks noChangeAspect="1" noChangeArrowheads="1"/>
          </p:cNvPicPr>
          <p:nvPr/>
        </p:nvPicPr>
        <p:blipFill>
          <a:blip r:embed="rId5" cstate="print"/>
          <a:srcRect/>
          <a:stretch>
            <a:fillRect/>
          </a:stretch>
        </p:blipFill>
        <p:spPr bwMode="auto">
          <a:xfrm>
            <a:off x="9900684" y="1495868"/>
            <a:ext cx="1752600" cy="571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1">
                                            <p:txEl>
                                              <p:pRg st="2" end="2"/>
                                            </p:txEl>
                                          </p:spTgt>
                                        </p:tgtEl>
                                        <p:attrNameLst>
                                          <p:attrName>style.visibility</p:attrName>
                                        </p:attrNameLst>
                                      </p:cBhvr>
                                      <p:to>
                                        <p:strVal val="visible"/>
                                      </p:to>
                                    </p:set>
                                    <p:animEffect transition="in" filter="fade">
                                      <p:cBhvr>
                                        <p:cTn id="7" dur="2000"/>
                                        <p:tgtEl>
                                          <p:spTgt spid="273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1">
                                            <p:txEl>
                                              <p:pRg st="3" end="3"/>
                                            </p:txEl>
                                          </p:spTgt>
                                        </p:tgtEl>
                                        <p:attrNameLst>
                                          <p:attrName>style.visibility</p:attrName>
                                        </p:attrNameLst>
                                      </p:cBhvr>
                                      <p:to>
                                        <p:strVal val="visible"/>
                                      </p:to>
                                    </p:set>
                                    <p:animEffect transition="in" filter="fade">
                                      <p:cBhvr>
                                        <p:cTn id="12" dur="2000"/>
                                        <p:tgtEl>
                                          <p:spTgt spid="273411">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3411">
                                            <p:txEl>
                                              <p:pRg st="4" end="4"/>
                                            </p:txEl>
                                          </p:spTgt>
                                        </p:tgtEl>
                                        <p:attrNameLst>
                                          <p:attrName>style.visibility</p:attrName>
                                        </p:attrNameLst>
                                      </p:cBhvr>
                                      <p:to>
                                        <p:strVal val="visible"/>
                                      </p:to>
                                    </p:set>
                                    <p:animEffect transition="in" filter="fade">
                                      <p:cBhvr>
                                        <p:cTn id="15" dur="2000"/>
                                        <p:tgtEl>
                                          <p:spTgt spid="273411">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3411">
                                            <p:txEl>
                                              <p:pRg st="5" end="5"/>
                                            </p:txEl>
                                          </p:spTgt>
                                        </p:tgtEl>
                                        <p:attrNameLst>
                                          <p:attrName>style.visibility</p:attrName>
                                        </p:attrNameLst>
                                      </p:cBhvr>
                                      <p:to>
                                        <p:strVal val="visible"/>
                                      </p:to>
                                    </p:set>
                                    <p:animEffect transition="in" filter="fade">
                                      <p:cBhvr>
                                        <p:cTn id="18" dur="2000"/>
                                        <p:tgtEl>
                                          <p:spTgt spid="27341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3411">
                                            <p:txEl>
                                              <p:pRg st="6" end="6"/>
                                            </p:txEl>
                                          </p:spTgt>
                                        </p:tgtEl>
                                        <p:attrNameLst>
                                          <p:attrName>style.visibility</p:attrName>
                                        </p:attrNameLst>
                                      </p:cBhvr>
                                      <p:to>
                                        <p:strVal val="visible"/>
                                      </p:to>
                                    </p:set>
                                    <p:animEffect transition="in" filter="fade">
                                      <p:cBhvr>
                                        <p:cTn id="23" dur="2000"/>
                                        <p:tgtEl>
                                          <p:spTgt spid="273411">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3411">
                                            <p:txEl>
                                              <p:pRg st="7" end="7"/>
                                            </p:txEl>
                                          </p:spTgt>
                                        </p:tgtEl>
                                        <p:attrNameLst>
                                          <p:attrName>style.visibility</p:attrName>
                                        </p:attrNameLst>
                                      </p:cBhvr>
                                      <p:to>
                                        <p:strVal val="visible"/>
                                      </p:to>
                                    </p:set>
                                    <p:animEffect transition="in" filter="fade">
                                      <p:cBhvr>
                                        <p:cTn id="31" dur="2000"/>
                                        <p:tgtEl>
                                          <p:spTgt spid="273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OEC</a:t>
            </a:r>
            <a:endParaRPr lang="en-US" dirty="0"/>
          </a:p>
        </p:txBody>
      </p:sp>
      <p:sp>
        <p:nvSpPr>
          <p:cNvPr id="3" name="Content Placeholder 2"/>
          <p:cNvSpPr>
            <a:spLocks noGrp="1"/>
          </p:cNvSpPr>
          <p:nvPr>
            <p:ph idx="1"/>
          </p:nvPr>
        </p:nvSpPr>
        <p:spPr>
          <a:xfrm>
            <a:off x="213860" y="1373422"/>
            <a:ext cx="11776182" cy="5484578"/>
          </a:xfrm>
        </p:spPr>
        <p:txBody>
          <a:bodyPr/>
          <a:lstStyle/>
          <a:p>
            <a:r>
              <a:rPr lang="en-US" dirty="0" smtClean="0"/>
              <a:t>If you remember one thing from this talk, remember this point</a:t>
            </a:r>
          </a:p>
          <a:p>
            <a:r>
              <a:rPr lang="en-US" dirty="0" smtClean="0"/>
              <a:t>OEC = Overall Evaluation Criterion</a:t>
            </a:r>
          </a:p>
          <a:p>
            <a:pPr lvl="1"/>
            <a:r>
              <a:rPr lang="en-US" dirty="0" smtClean="0"/>
              <a:t>Agree early on what you are optimizing</a:t>
            </a:r>
          </a:p>
          <a:p>
            <a:pPr lvl="1"/>
            <a:r>
              <a:rPr lang="en-US" dirty="0" smtClean="0"/>
              <a:t>Getting agreement on the OEC in the org is  a huge step forward</a:t>
            </a:r>
          </a:p>
          <a:p>
            <a:pPr lvl="1"/>
            <a:r>
              <a:rPr lang="en-US" dirty="0" smtClean="0"/>
              <a:t>Suggestion: optimize for </a:t>
            </a:r>
            <a:r>
              <a:rPr lang="en-US" b="1" dirty="0" smtClean="0"/>
              <a:t>customer lifetime value</a:t>
            </a:r>
            <a:r>
              <a:rPr lang="en-US" dirty="0" smtClean="0"/>
              <a:t>, not </a:t>
            </a:r>
            <a:br>
              <a:rPr lang="en-US" dirty="0" smtClean="0"/>
            </a:br>
            <a:r>
              <a:rPr lang="en-US" dirty="0" smtClean="0"/>
              <a:t>immediate short-term revenue</a:t>
            </a:r>
          </a:p>
          <a:p>
            <a:pPr lvl="1"/>
            <a:r>
              <a:rPr lang="en-US" dirty="0" smtClean="0"/>
              <a:t>Criterion could be weighted sum of factors, such as</a:t>
            </a:r>
          </a:p>
          <a:p>
            <a:pPr lvl="2"/>
            <a:r>
              <a:rPr lang="en-US" dirty="0" smtClean="0"/>
              <a:t>Time on site (per time period, say week or month)</a:t>
            </a:r>
          </a:p>
          <a:p>
            <a:pPr lvl="2"/>
            <a:r>
              <a:rPr lang="en-US" dirty="0" smtClean="0"/>
              <a:t>Visit frequency </a:t>
            </a:r>
          </a:p>
          <a:p>
            <a:pPr lvl="1"/>
            <a:r>
              <a:rPr lang="en-US" dirty="0" smtClean="0"/>
              <a:t>Report many other metrics for diagnostics, i.e., to understand the why the OEC changed and raise new hypotheses</a:t>
            </a:r>
            <a:endParaRPr lang="en-US" dirty="0"/>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20</a:t>
            </a:fld>
            <a:endParaRPr lang="en-US"/>
          </a:p>
        </p:txBody>
      </p:sp>
      <p:pic>
        <p:nvPicPr>
          <p:cNvPr id="6" name="Picture 5"/>
          <p:cNvPicPr>
            <a:picLocks noChangeAspect="1" noChangeArrowheads="1"/>
          </p:cNvPicPr>
          <p:nvPr/>
        </p:nvPicPr>
        <p:blipFill>
          <a:blip r:embed="rId2"/>
          <a:srcRect/>
          <a:stretch>
            <a:fillRect/>
          </a:stretch>
        </p:blipFill>
        <p:spPr bwMode="auto">
          <a:xfrm>
            <a:off x="10815914" y="3468343"/>
            <a:ext cx="1238250" cy="1962150"/>
          </a:xfrm>
          <a:prstGeom prst="rect">
            <a:avLst/>
          </a:prstGeom>
          <a:noFill/>
          <a:ln w="9525">
            <a:noFill/>
            <a:miter lim="800000"/>
            <a:headEnd/>
            <a:tailEnd/>
          </a:ln>
        </p:spPr>
      </p:pic>
    </p:spTree>
    <p:extLst>
      <p:ext uri="{BB962C8B-B14F-4D97-AF65-F5344CB8AC3E}">
        <p14:creationId xmlns:p14="http://schemas.microsoft.com/office/powerpoint/2010/main" val="12606707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OEC for Search</a:t>
            </a:r>
            <a:endParaRPr lang="en-US" dirty="0"/>
          </a:p>
        </p:txBody>
      </p:sp>
      <p:sp>
        <p:nvSpPr>
          <p:cNvPr id="3" name="Content Placeholder 2"/>
          <p:cNvSpPr>
            <a:spLocks noGrp="1"/>
          </p:cNvSpPr>
          <p:nvPr>
            <p:ph idx="1"/>
          </p:nvPr>
        </p:nvSpPr>
        <p:spPr>
          <a:xfrm>
            <a:off x="371943" y="1195552"/>
            <a:ext cx="11441116" cy="5324535"/>
          </a:xfrm>
        </p:spPr>
        <p:txBody>
          <a:bodyPr/>
          <a:lstStyle/>
          <a:p>
            <a:r>
              <a:rPr lang="en-US" dirty="0" smtClean="0">
                <a:hlinkClick r:id="rId2"/>
              </a:rPr>
              <a:t>KDD 2012 </a:t>
            </a:r>
            <a:r>
              <a:rPr lang="en-US" dirty="0" smtClean="0"/>
              <a:t>paper (*)</a:t>
            </a:r>
          </a:p>
          <a:p>
            <a:r>
              <a:rPr lang="en-US" dirty="0" smtClean="0"/>
              <a:t>Search engine</a:t>
            </a:r>
            <a:r>
              <a:rPr lang="en-US" dirty="0"/>
              <a:t>s</a:t>
            </a:r>
            <a:r>
              <a:rPr lang="en-US" dirty="0" smtClean="0"/>
              <a:t> (Bing, Google) are evaluated on query share (distinct queries) and revenue as long-term goals</a:t>
            </a:r>
          </a:p>
          <a:p>
            <a:r>
              <a:rPr lang="en-US" dirty="0" smtClean="0"/>
              <a:t>Puzzle</a:t>
            </a:r>
          </a:p>
          <a:p>
            <a:pPr lvl="1"/>
            <a:r>
              <a:rPr lang="en-US" dirty="0" smtClean="0"/>
              <a:t>A ranking bug in an experiment resulted in very poor search results</a:t>
            </a:r>
          </a:p>
          <a:p>
            <a:pPr lvl="1"/>
            <a:r>
              <a:rPr lang="en-US" dirty="0" smtClean="0"/>
              <a:t>Distinct queries went up over 10%, and revenue went up over 30%</a:t>
            </a:r>
          </a:p>
          <a:p>
            <a:pPr lvl="1"/>
            <a:r>
              <a:rPr lang="en-US" dirty="0" smtClean="0"/>
              <a:t>What metrics should be in the OEC for a search engine?</a:t>
            </a:r>
          </a:p>
          <a:p>
            <a:r>
              <a:rPr lang="en-US" dirty="0"/>
              <a:t>Degraded (algorithmic) search results cause users to search more to complete their task, and ads appear more </a:t>
            </a:r>
            <a:r>
              <a:rPr lang="en-US" dirty="0" smtClean="0"/>
              <a:t>relevant</a:t>
            </a:r>
          </a:p>
          <a:p>
            <a:pPr marL="517525" lvl="1" indent="0">
              <a:buNone/>
            </a:pPr>
            <a:endParaRPr lang="en-US" dirty="0" smtClean="0"/>
          </a:p>
          <a:p>
            <a:pPr lvl="1"/>
            <a:endParaRPr lang="en-US" dirty="0"/>
          </a:p>
        </p:txBody>
      </p:sp>
      <p:sp>
        <p:nvSpPr>
          <p:cNvPr id="4" name="TextBox 3"/>
          <p:cNvSpPr txBox="1"/>
          <p:nvPr/>
        </p:nvSpPr>
        <p:spPr>
          <a:xfrm>
            <a:off x="304800" y="6228522"/>
            <a:ext cx="9594574" cy="646331"/>
          </a:xfrm>
          <a:prstGeom prst="rect">
            <a:avLst/>
          </a:prstGeom>
          <a:noFill/>
        </p:spPr>
        <p:txBody>
          <a:bodyPr wrap="square" rtlCol="0">
            <a:spAutoFit/>
          </a:bodyPr>
          <a:lstStyle/>
          <a:p>
            <a:r>
              <a:rPr lang="en-US" dirty="0" smtClean="0"/>
              <a:t>(*) KDD 2012 paper with Alex </a:t>
            </a:r>
            <a:r>
              <a:rPr lang="en-US" dirty="0"/>
              <a:t>Deng, Brian Frasca, Roger Longbotham, Toby Walker, Ya XU</a:t>
            </a:r>
          </a:p>
          <a:p>
            <a:endParaRPr lang="en-US" dirty="0"/>
          </a:p>
        </p:txBody>
      </p:sp>
    </p:spTree>
    <p:extLst>
      <p:ext uri="{BB962C8B-B14F-4D97-AF65-F5344CB8AC3E}">
        <p14:creationId xmlns:p14="http://schemas.microsoft.com/office/powerpoint/2010/main" val="327892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Explained</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575451" y="1025276"/>
                <a:ext cx="11173090" cy="5246821"/>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p>
              <a:p>
                <a:r>
                  <a:rPr lang="en-US" sz="2800" dirty="0" smtClean="0"/>
                  <a:t>Analyzing queries per month, we have</a:t>
                </a:r>
                <a:br>
                  <a:rPr lang="en-US" sz="2800" dirty="0" smtClean="0"/>
                </a:br>
                <a:r>
                  <a:rPr lang="en-US" sz="2800" dirty="0" smtClean="0"/>
                  <a:t/>
                </a:r>
                <a:br>
                  <a:rPr lang="en-US" sz="2800" dirty="0" smtClean="0"/>
                </a:br>
                <a14:m>
                  <m:oMath xmlns:m="http://schemas.openxmlformats.org/officeDocument/2006/math">
                    <m:f>
                      <m:fPr>
                        <m:ctrlPr>
                          <a:rPr lang="en-US" sz="2800" i="1">
                            <a:latin typeface="Cambria Math"/>
                          </a:rPr>
                        </m:ctrlPr>
                      </m:fPr>
                      <m:num>
                        <m:r>
                          <a:rPr lang="en-US" sz="2800" i="1" smtClean="0">
                            <a:latin typeface="Cambria Math"/>
                          </a:rPr>
                          <m:t>𝑄𝑢𝑒𝑟𝑖𝑒𝑠</m:t>
                        </m:r>
                      </m:num>
                      <m:den>
                        <m:r>
                          <a:rPr lang="en-US" sz="2800" i="1">
                            <a:latin typeface="Cambria Math"/>
                          </a:rPr>
                          <m:t>𝑀𝑜𝑛𝑡h</m:t>
                        </m:r>
                      </m:den>
                    </m:f>
                    <m:r>
                      <a:rPr lang="en-US" sz="2800" i="1">
                        <a:latin typeface="Cambria Math"/>
                      </a:rPr>
                      <m:t> </m:t>
                    </m:r>
                    <m:r>
                      <a:rPr lang="en-US" sz="2800" i="1" smtClean="0">
                        <a:latin typeface="Cambria Math"/>
                      </a:rPr>
                      <m:t>=</m:t>
                    </m:r>
                    <m:f>
                      <m:fPr>
                        <m:ctrlPr>
                          <a:rPr lang="en-US" sz="2800" i="1">
                            <a:latin typeface="Cambria Math"/>
                          </a:rPr>
                        </m:ctrlPr>
                      </m:fPr>
                      <m:num>
                        <m:r>
                          <a:rPr lang="en-US" sz="2800" i="1">
                            <a:latin typeface="Cambria Math"/>
                          </a:rPr>
                          <m:t>𝑄𝑢𝑒𝑟𝑖𝑒𝑠</m:t>
                        </m:r>
                      </m:num>
                      <m:den>
                        <m:r>
                          <a:rPr lang="en-US" sz="2800" i="1">
                            <a:latin typeface="Cambria Math"/>
                          </a:rPr>
                          <m:t>𝑆𝑒𝑠𝑠𝑖𝑜𝑛</m:t>
                        </m:r>
                      </m:den>
                    </m:f>
                    <m:r>
                      <a:rPr lang="en-US" sz="2800" i="1">
                        <a:latin typeface="Cambria Math"/>
                      </a:rPr>
                      <m:t>× </m:t>
                    </m:r>
                    <m:f>
                      <m:fPr>
                        <m:ctrlPr>
                          <a:rPr lang="en-US" sz="2800" i="1">
                            <a:latin typeface="Cambria Math"/>
                          </a:rPr>
                        </m:ctrlPr>
                      </m:fPr>
                      <m:num>
                        <m:r>
                          <a:rPr lang="en-US" sz="2800" i="1">
                            <a:latin typeface="Cambria Math"/>
                          </a:rPr>
                          <m:t>𝑆𝑒𝑠𝑠𝑖𝑜𝑛𝑠</m:t>
                        </m:r>
                      </m:num>
                      <m:den>
                        <m:r>
                          <a:rPr lang="en-US" sz="2800" i="1">
                            <a:latin typeface="Cambria Math"/>
                          </a:rPr>
                          <m:t>𝑈𝑠𝑒𝑟</m:t>
                        </m:r>
                      </m:den>
                    </m:f>
                    <m:r>
                      <a:rPr lang="en-US" sz="2800" i="1">
                        <a:latin typeface="Cambria Math"/>
                      </a:rPr>
                      <m:t>×</m:t>
                    </m:r>
                    <m:f>
                      <m:fPr>
                        <m:ctrlPr>
                          <a:rPr lang="en-US" sz="2800" i="1">
                            <a:latin typeface="Cambria Math"/>
                          </a:rPr>
                        </m:ctrlPr>
                      </m:fPr>
                      <m:num>
                        <m:r>
                          <a:rPr lang="en-US" sz="2800" i="1">
                            <a:latin typeface="Cambria Math"/>
                          </a:rPr>
                          <m:t>𝑈𝑠𝑒𝑟𝑠</m:t>
                        </m:r>
                      </m:num>
                      <m:den>
                        <m:r>
                          <a:rPr lang="en-US" sz="2800" i="1">
                            <a:latin typeface="Cambria Math"/>
                          </a:rPr>
                          <m:t>𝑀𝑜𝑛𝑡h</m:t>
                        </m:r>
                      </m:den>
                    </m:f>
                  </m:oMath>
                </a14:m>
                <a:endParaRPr lang="en-US" sz="2800" dirty="0"/>
              </a:p>
              <a:p>
                <a:pPr marL="517525" lvl="1" indent="0">
                  <a:buFontTx/>
                  <a:buNone/>
                </a:pPr>
                <a:r>
                  <a:rPr lang="en-US" sz="2400" dirty="0"/>
                  <a:t/>
                </a:r>
                <a:br>
                  <a:rPr lang="en-US" sz="2400" dirty="0"/>
                </a:br>
                <a:r>
                  <a:rPr lang="en-US" sz="2400" dirty="0"/>
                  <a:t>where a session </a:t>
                </a:r>
                <a:r>
                  <a:rPr lang="en-US" sz="2400" dirty="0" smtClean="0"/>
                  <a:t>begins with a query and ends with 30-minutes of inactivity.  (Ideally, we would look at tasks, not sessions).</a:t>
                </a:r>
              </a:p>
              <a:p>
                <a:r>
                  <a:rPr lang="en-US" sz="2800" dirty="0" smtClean="0"/>
                  <a:t>Key observation: we want users to find answers and complete tasks quickly, so queries/session should be smaller</a:t>
                </a:r>
              </a:p>
              <a:p>
                <a:r>
                  <a:rPr lang="en-US" sz="2800" dirty="0" smtClean="0"/>
                  <a:t>In a controlled experiment, the variants get (approximately) the same number of users by design, so the last term is about equal</a:t>
                </a:r>
              </a:p>
              <a:p>
                <a:r>
                  <a:rPr lang="en-US" sz="2800" dirty="0" smtClean="0"/>
                  <a:t>The OEC should therefore include the middle term: sessions/user</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575451" y="1025276"/>
                <a:ext cx="11173090" cy="5246821"/>
              </a:xfrm>
              <a:prstGeom prst="rect">
                <a:avLst/>
              </a:prstGeom>
              <a:blipFill rotWithShape="1">
                <a:blip r:embed="rId4"/>
                <a:stretch>
                  <a:fillRect r="-2291" b="-3136"/>
                </a:stretch>
              </a:blipFill>
            </p:spPr>
            <p:txBody>
              <a:bodyPr/>
              <a:lstStyle/>
              <a:p>
                <a:r>
                  <a:rPr lang="en-US">
                    <a:noFill/>
                  </a:rPr>
                  <a:t> </a:t>
                </a:r>
              </a:p>
            </p:txBody>
          </p:sp>
        </mc:Fallback>
      </mc:AlternateContent>
      <p:sp>
        <p:nvSpPr>
          <p:cNvPr id="6" name="Oval 5"/>
          <p:cNvSpPr/>
          <p:nvPr/>
        </p:nvSpPr>
        <p:spPr bwMode="auto">
          <a:xfrm>
            <a:off x="6175835" y="1848672"/>
            <a:ext cx="1573334" cy="1550947"/>
          </a:xfrm>
          <a:prstGeom prst="ellipse">
            <a:avLst/>
          </a:prstGeom>
          <a:solidFill>
            <a:srgbClr val="92D050">
              <a:alpha val="65000"/>
            </a:srgbClr>
          </a:solidFill>
          <a:ln w="3175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606833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OEC Example: Amazon </a:t>
            </a:r>
            <a:r>
              <a:rPr lang="en-US" dirty="0" err="1" smtClean="0"/>
              <a:t>Goldbox</a:t>
            </a:r>
            <a:endParaRPr lang="en-US" dirty="0"/>
          </a:p>
        </p:txBody>
      </p:sp>
      <p:sp>
        <p:nvSpPr>
          <p:cNvPr id="65539" name="Rectangle 3"/>
          <p:cNvSpPr>
            <a:spLocks noGrp="1" noChangeArrowheads="1"/>
          </p:cNvSpPr>
          <p:nvPr>
            <p:ph type="body" idx="1"/>
          </p:nvPr>
        </p:nvSpPr>
        <p:spPr>
          <a:xfrm>
            <a:off x="406294" y="1219200"/>
            <a:ext cx="11274663" cy="1883593"/>
          </a:xfrm>
        </p:spPr>
        <p:txBody>
          <a:bodyPr/>
          <a:lstStyle/>
          <a:p>
            <a:r>
              <a:rPr lang="en-US" sz="2400" dirty="0" smtClean="0"/>
              <a:t>From </a:t>
            </a:r>
            <a:r>
              <a:rPr lang="en-US" sz="2400" dirty="0" err="1" smtClean="0"/>
              <a:t>eMetrics</a:t>
            </a:r>
            <a:r>
              <a:rPr lang="en-US" sz="2400" dirty="0" smtClean="0"/>
              <a:t> 2003 talk: </a:t>
            </a:r>
            <a:r>
              <a:rPr lang="en-US" sz="2400" dirty="0"/>
              <a:t>Front Line Analytics at Amazon.com (</a:t>
            </a:r>
            <a:r>
              <a:rPr lang="en-US" sz="2400" dirty="0">
                <a:hlinkClick r:id="rId3"/>
              </a:rPr>
              <a:t>PDF</a:t>
            </a:r>
            <a:r>
              <a:rPr lang="en-US" sz="2400" dirty="0" smtClean="0"/>
              <a:t>)</a:t>
            </a:r>
          </a:p>
          <a:p>
            <a:pPr>
              <a:lnSpc>
                <a:spcPct val="90000"/>
              </a:lnSpc>
            </a:pPr>
            <a:r>
              <a:rPr lang="en-US" sz="2400" dirty="0" err="1" smtClean="0"/>
              <a:t>Goldbox</a:t>
            </a:r>
            <a:r>
              <a:rPr lang="en-US" sz="2400" dirty="0" smtClean="0"/>
              <a:t> was a </a:t>
            </a:r>
            <a:r>
              <a:rPr lang="en-US" sz="2400" dirty="0"/>
              <a:t>cross-sell and awareness raising tool</a:t>
            </a:r>
          </a:p>
          <a:p>
            <a:pPr>
              <a:lnSpc>
                <a:spcPct val="90000"/>
              </a:lnSpc>
            </a:pPr>
            <a:r>
              <a:rPr lang="en-US" sz="2400" dirty="0"/>
              <a:t>We </a:t>
            </a:r>
            <a:r>
              <a:rPr lang="en-US" sz="2400" dirty="0" smtClean="0"/>
              <a:t>allowed </a:t>
            </a:r>
            <a:r>
              <a:rPr lang="en-US" sz="2400" dirty="0"/>
              <a:t>customers to buy items at an additional discount</a:t>
            </a:r>
          </a:p>
          <a:p>
            <a:pPr>
              <a:lnSpc>
                <a:spcPct val="90000"/>
              </a:lnSpc>
            </a:pPr>
            <a:r>
              <a:rPr lang="en-US" sz="2400" dirty="0"/>
              <a:t>We </a:t>
            </a:r>
            <a:r>
              <a:rPr lang="en-US" sz="2400" dirty="0" smtClean="0"/>
              <a:t>got </a:t>
            </a:r>
            <a:r>
              <a:rPr lang="en-US" sz="2400" dirty="0"/>
              <a:t>a lot of suggestions on how to improve our </a:t>
            </a:r>
            <a:r>
              <a:rPr lang="en-US" sz="2400" dirty="0" err="1"/>
              <a:t>goldbox</a:t>
            </a:r>
            <a:r>
              <a:rPr lang="en-US" sz="2400" dirty="0"/>
              <a:t> offers to make them more personalized, but…</a:t>
            </a:r>
          </a:p>
        </p:txBody>
      </p:sp>
      <p:pic>
        <p:nvPicPr>
          <p:cNvPr id="65540" name="Picture 4" descr="gold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354" y="228600"/>
            <a:ext cx="1625177" cy="850900"/>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goldboxChoic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221" y="3887788"/>
            <a:ext cx="8430604" cy="2970212"/>
          </a:xfrm>
          <a:prstGeom prst="rect">
            <a:avLst/>
          </a:prstGeom>
          <a:noFill/>
          <a:extLst>
            <a:ext uri="{909E8E84-426E-40DD-AFC4-6F175D3DCCD1}">
              <a14:hiddenFill xmlns:a14="http://schemas.microsoft.com/office/drawing/2010/main">
                <a:solidFill>
                  <a:srgbClr val="FFFFFF"/>
                </a:solidFill>
              </a14:hiddenFill>
            </a:ext>
          </a:extLst>
        </p:spPr>
      </p:pic>
      <p:sp>
        <p:nvSpPr>
          <p:cNvPr id="65542" name="Rectangle 6"/>
          <p:cNvSpPr>
            <a:spLocks noChangeArrowheads="1"/>
          </p:cNvSpPr>
          <p:nvPr/>
        </p:nvSpPr>
        <p:spPr bwMode="auto">
          <a:xfrm>
            <a:off x="711094" y="3170583"/>
            <a:ext cx="109699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solidFill>
                  <a:srgbClr val="FFFF00"/>
                </a:solidFill>
              </a:rPr>
              <a:t>It’s by design.  We </a:t>
            </a:r>
            <a:r>
              <a:rPr lang="en-US" sz="2400" dirty="0" smtClean="0">
                <a:solidFill>
                  <a:srgbClr val="FFFF00"/>
                </a:solidFill>
              </a:rPr>
              <a:t>discounted items </a:t>
            </a:r>
            <a:r>
              <a:rPr lang="en-US" sz="2400" dirty="0">
                <a:solidFill>
                  <a:srgbClr val="FFFF00"/>
                </a:solidFill>
              </a:rPr>
              <a:t>to encourage purchases in new categories</a:t>
            </a:r>
            <a:r>
              <a:rPr lang="en-US" sz="2400" dirty="0" smtClean="0">
                <a:solidFill>
                  <a:srgbClr val="FFFF00"/>
                </a:solidFill>
              </a:rPr>
              <a:t>!</a:t>
            </a:r>
          </a:p>
          <a:p>
            <a:pPr>
              <a:spcBef>
                <a:spcPct val="20000"/>
              </a:spcBef>
            </a:pPr>
            <a:r>
              <a:rPr lang="en-US" sz="2400" dirty="0" smtClean="0">
                <a:solidFill>
                  <a:srgbClr val="FFFF00"/>
                </a:solidFill>
              </a:rPr>
              <a:t>Different OEC!</a:t>
            </a:r>
            <a:endParaRPr lang="en-US" sz="2400" dirty="0">
              <a:solidFill>
                <a:srgbClr val="FFFF00"/>
              </a:solidFill>
            </a:endParaRPr>
          </a:p>
        </p:txBody>
      </p:sp>
    </p:spTree>
    <p:extLst>
      <p:ext uri="{BB962C8B-B14F-4D97-AF65-F5344CB8AC3E}">
        <p14:creationId xmlns:p14="http://schemas.microsoft.com/office/powerpoint/2010/main" val="11233687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1+#ppt_w/2"/>
                                          </p:val>
                                        </p:tav>
                                        <p:tav tm="100000">
                                          <p:val>
                                            <p:strVal val="#ppt_x"/>
                                          </p:val>
                                        </p:tav>
                                      </p:tavLst>
                                    </p:anim>
                                    <p:anim calcmode="lin" valueType="num">
                                      <p:cBhvr additive="base">
                                        <p:cTn id="8" dur="500" fill="hold"/>
                                        <p:tgtEl>
                                          <p:spTgt spid="655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75570" y="1106970"/>
            <a:ext cx="11376237" cy="3053144"/>
          </a:xfrm>
        </p:spPr>
        <p:txBody>
          <a:bodyPr/>
          <a:lstStyle/>
          <a:p>
            <a:r>
              <a:rPr lang="en-US" dirty="0">
                <a:solidFill>
                  <a:srgbClr val="92D050"/>
                </a:solidFill>
              </a:rPr>
              <a:t>Controlled Experiments</a:t>
            </a:r>
          </a:p>
          <a:p>
            <a:r>
              <a:rPr lang="en-US" dirty="0">
                <a:solidFill>
                  <a:srgbClr val="92D050"/>
                </a:solidFill>
              </a:rPr>
              <a:t>Examples: you’re the decision maker</a:t>
            </a:r>
          </a:p>
          <a:p>
            <a:r>
              <a:rPr lang="en-US" dirty="0"/>
              <a:t>Cultural evolution: hubris, insight through measurement, Semmelweis reflex, fundamental </a:t>
            </a:r>
            <a:r>
              <a:rPr lang="en-US" dirty="0" smtClean="0"/>
              <a:t>understanding</a:t>
            </a:r>
          </a:p>
          <a:p>
            <a:r>
              <a:rPr lang="en-US" dirty="0" smtClean="0"/>
              <a:t>Running Experiments at scale and best practices</a:t>
            </a:r>
          </a:p>
          <a:p>
            <a:r>
              <a:rPr lang="en-US" dirty="0" smtClean="0"/>
              <a:t>Recommendation themes</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24</a:t>
            </a:fld>
            <a:endParaRPr lang="en-US"/>
          </a:p>
        </p:txBody>
      </p:sp>
      <p:sp>
        <p:nvSpPr>
          <p:cNvPr id="6" name="Notched Right Arrow 5"/>
          <p:cNvSpPr/>
          <p:nvPr/>
        </p:nvSpPr>
        <p:spPr bwMode="auto">
          <a:xfrm rot="10800000">
            <a:off x="11113247" y="2189252"/>
            <a:ext cx="978408" cy="484632"/>
          </a:xfrm>
          <a:prstGeom prst="notch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8150608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Challenge</a:t>
            </a:r>
            <a:endParaRPr lang="en-US" dirty="0"/>
          </a:p>
        </p:txBody>
      </p:sp>
      <p:sp>
        <p:nvSpPr>
          <p:cNvPr id="3" name="Content Placeholder 2"/>
          <p:cNvSpPr>
            <a:spLocks noGrp="1"/>
          </p:cNvSpPr>
          <p:nvPr>
            <p:ph idx="1"/>
          </p:nvPr>
        </p:nvSpPr>
        <p:spPr>
          <a:xfrm>
            <a:off x="304721" y="2281237"/>
            <a:ext cx="11636520" cy="5379934"/>
          </a:xfrm>
        </p:spPr>
        <p:txBody>
          <a:bodyPr/>
          <a:lstStyle/>
          <a:p>
            <a:r>
              <a:rPr lang="en-US" dirty="0" smtClean="0"/>
              <a:t>Why people/orgs avoid controlled experiments</a:t>
            </a:r>
          </a:p>
          <a:p>
            <a:pPr lvl="1"/>
            <a:r>
              <a:rPr lang="en-US" dirty="0" smtClean="0"/>
              <a:t>Some believe it threatens their job as decision makers</a:t>
            </a:r>
          </a:p>
          <a:p>
            <a:pPr lvl="1"/>
            <a:r>
              <a:rPr lang="en-US" dirty="0" smtClean="0"/>
              <a:t>At Microsoft, program managers select the next set of features to develop. Proposing several alternatives and admitting you don’t know which is best is hard</a:t>
            </a:r>
          </a:p>
          <a:p>
            <a:pPr lvl="1"/>
            <a:r>
              <a:rPr lang="en-US" dirty="0" smtClean="0"/>
              <a:t>Editors and designers get paid to select a great design</a:t>
            </a:r>
          </a:p>
          <a:p>
            <a:pPr lvl="1"/>
            <a:r>
              <a:rPr lang="en-US" dirty="0" smtClean="0"/>
              <a:t>Failures of ideas may hurt image and professional standing.</a:t>
            </a:r>
            <a:br>
              <a:rPr lang="en-US" dirty="0" smtClean="0"/>
            </a:br>
            <a:r>
              <a:rPr lang="en-US" dirty="0" smtClean="0"/>
              <a:t>It’s easier to declare success when the feature launches</a:t>
            </a:r>
          </a:p>
          <a:p>
            <a:pPr lvl="1"/>
            <a:r>
              <a:rPr lang="en-US" dirty="0" smtClean="0"/>
              <a:t>We’ve heard: “we know what to do.  It’s in our DNA,” and</a:t>
            </a:r>
            <a:br>
              <a:rPr lang="en-US" dirty="0" smtClean="0"/>
            </a:br>
            <a:r>
              <a:rPr lang="en-US" dirty="0" smtClean="0"/>
              <a:t>“why don’t we just do the right thing?”</a:t>
            </a:r>
          </a:p>
          <a:p>
            <a:pPr lvl="1"/>
            <a:endParaRPr lang="en-US" dirty="0" smtClean="0"/>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25</a:t>
            </a:fld>
            <a:endParaRPr lang="en-US"/>
          </a:p>
        </p:txBody>
      </p:sp>
      <p:sp>
        <p:nvSpPr>
          <p:cNvPr id="6" name="TextBox 5"/>
          <p:cNvSpPr txBox="1"/>
          <p:nvPr/>
        </p:nvSpPr>
        <p:spPr>
          <a:xfrm>
            <a:off x="4666035" y="1114983"/>
            <a:ext cx="7218069" cy="1323439"/>
          </a:xfrm>
          <a:prstGeom prst="rect">
            <a:avLst/>
          </a:prstGeom>
          <a:noFill/>
        </p:spPr>
        <p:txBody>
          <a:bodyPr wrap="square" rtlCol="0">
            <a:spAutoFit/>
          </a:bodyPr>
          <a:lstStyle/>
          <a:p>
            <a:pPr algn="r"/>
            <a:r>
              <a:rPr lang="en-US" sz="2000" b="1" i="1" dirty="0" smtClean="0"/>
              <a:t>It is difficult to get a man to understand something when his salary depends upon his not understanding it. </a:t>
            </a:r>
            <a:br>
              <a:rPr lang="en-US" sz="2000" b="1" i="1" dirty="0" smtClean="0"/>
            </a:br>
            <a:r>
              <a:rPr lang="en-US" sz="2000" b="1" dirty="0" smtClean="0"/>
              <a:t>-- Upton Sinclair     </a:t>
            </a:r>
            <a:r>
              <a:rPr lang="en-US" sz="2000" b="1" i="1" dirty="0" smtClean="0"/>
              <a:t/>
            </a:r>
            <a:br>
              <a:rPr lang="en-US" sz="2000" b="1" i="1" dirty="0" smtClean="0"/>
            </a:br>
            <a:endParaRPr lang="en-US" sz="2000" b="1" i="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1: Hubris</a:t>
            </a:r>
            <a:endParaRPr lang="en-US" dirty="0"/>
          </a:p>
        </p:txBody>
      </p:sp>
      <p:sp>
        <p:nvSpPr>
          <p:cNvPr id="3" name="Content Placeholder 2"/>
          <p:cNvSpPr>
            <a:spLocks noGrp="1"/>
          </p:cNvSpPr>
          <p:nvPr>
            <p:ph idx="1"/>
          </p:nvPr>
        </p:nvSpPr>
        <p:spPr>
          <a:xfrm>
            <a:off x="285008" y="1016401"/>
            <a:ext cx="11614067" cy="5299912"/>
          </a:xfrm>
        </p:spPr>
        <p:txBody>
          <a:bodyPr/>
          <a:lstStyle/>
          <a:p>
            <a:r>
              <a:rPr lang="en-US" dirty="0" smtClean="0"/>
              <a:t>The org goes through stages in its cultural evolution</a:t>
            </a:r>
          </a:p>
          <a:p>
            <a:r>
              <a:rPr lang="en-US" dirty="0" smtClean="0"/>
              <a:t>Stage 1: we know what to do and we’re sure of it</a:t>
            </a:r>
          </a:p>
          <a:p>
            <a:pPr lvl="1"/>
            <a:r>
              <a:rPr lang="en-US" dirty="0" smtClean="0"/>
              <a:t>True story from 1849</a:t>
            </a:r>
            <a:endParaRPr lang="en-US" dirty="0"/>
          </a:p>
          <a:p>
            <a:pPr lvl="1"/>
            <a:r>
              <a:rPr lang="en-US" dirty="0" smtClean="0"/>
              <a:t>John Snow claimed that Cholera was caused by polluted water</a:t>
            </a:r>
          </a:p>
          <a:p>
            <a:pPr lvl="1"/>
            <a:r>
              <a:rPr lang="en-US" dirty="0" smtClean="0"/>
              <a:t>A landlord dismissed his tenants’ complaints that their water stank</a:t>
            </a:r>
          </a:p>
          <a:p>
            <a:pPr lvl="2"/>
            <a:r>
              <a:rPr lang="en-US" dirty="0" smtClean="0"/>
              <a:t>Even when Cholera was frequent among the tenants</a:t>
            </a:r>
          </a:p>
          <a:p>
            <a:pPr lvl="1"/>
            <a:r>
              <a:rPr lang="en-US" dirty="0" smtClean="0"/>
              <a:t>One day he drank a glass of his tenants’ water to show there was nothing wrong with it</a:t>
            </a:r>
          </a:p>
          <a:p>
            <a:r>
              <a:rPr lang="en-US" dirty="0" smtClean="0"/>
              <a:t>He died three days later</a:t>
            </a:r>
          </a:p>
          <a:p>
            <a:r>
              <a:rPr lang="en-US" dirty="0" smtClean="0"/>
              <a:t>That’s hubris.  Even if we’re sure of our ideas, evaluate them</a:t>
            </a:r>
          </a:p>
          <a:p>
            <a:r>
              <a:rPr lang="en-US" dirty="0" smtClean="0"/>
              <a:t>Controlled experiments are a powerful tool to evaluate ideas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304" y="114301"/>
            <a:ext cx="1629505" cy="234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98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0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20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p>
        </p:txBody>
      </p:sp>
      <p:pic>
        <p:nvPicPr>
          <p:cNvPr id="7" name="Picture 6" descr="semmelweis18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1025" y="0"/>
            <a:ext cx="144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Insight through </a:t>
            </a:r>
            <a:r>
              <a:rPr lang="en-US" dirty="0" smtClean="0">
                <a:solidFill>
                  <a:srgbClr val="92D050"/>
                </a:solidFill>
              </a:rPr>
              <a:t>Measurement</a:t>
            </a:r>
            <a:r>
              <a:rPr lang="en-US" dirty="0" smtClean="0"/>
              <a:t> and Control</a:t>
            </a:r>
            <a:endParaRPr lang="en-US" dirty="0"/>
          </a:p>
        </p:txBody>
      </p:sp>
      <p:sp>
        <p:nvSpPr>
          <p:cNvPr id="9" name="Content Placeholder 2"/>
          <p:cNvSpPr txBox="1">
            <a:spLocks/>
          </p:cNvSpPr>
          <p:nvPr/>
        </p:nvSpPr>
        <p:spPr>
          <a:xfrm>
            <a:off x="342866" y="1789439"/>
            <a:ext cx="11511163" cy="336092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dirty="0" smtClean="0"/>
              <a:t>Semmelweis </a:t>
            </a:r>
            <a:r>
              <a:rPr lang="en-US" dirty="0"/>
              <a:t>worked at Vienna’s General Hospital, an</a:t>
            </a:r>
            <a:br>
              <a:rPr lang="en-US" dirty="0"/>
            </a:br>
            <a:r>
              <a:rPr lang="en-US" dirty="0"/>
              <a:t>important </a:t>
            </a:r>
            <a:r>
              <a:rPr lang="en-US" dirty="0" smtClean="0"/>
              <a:t>teaching/research </a:t>
            </a:r>
            <a:r>
              <a:rPr lang="en-US" dirty="0"/>
              <a:t>hospital, in the 1830s-40s</a:t>
            </a:r>
          </a:p>
          <a:p>
            <a:pPr fontAlgn="auto">
              <a:spcAft>
                <a:spcPts val="0"/>
              </a:spcAft>
              <a:buFont typeface="Arial" pitchFamily="34" charset="0"/>
              <a:buChar char="•"/>
              <a:defRPr/>
            </a:pPr>
            <a:r>
              <a:rPr lang="en-US" dirty="0" smtClean="0"/>
              <a:t>In </a:t>
            </a:r>
            <a:r>
              <a:rPr lang="en-US" dirty="0"/>
              <a:t>19th-century Europe, childbed fever killed more than a million </a:t>
            </a:r>
            <a:r>
              <a:rPr lang="en-US" dirty="0" smtClean="0"/>
              <a:t>women</a:t>
            </a:r>
          </a:p>
          <a:p>
            <a:pPr fontAlgn="auto">
              <a:spcAft>
                <a:spcPts val="0"/>
              </a:spcAft>
              <a:buFont typeface="Arial" pitchFamily="34" charset="0"/>
              <a:buChar char="•"/>
              <a:defRPr/>
            </a:pPr>
            <a:r>
              <a:rPr lang="en-US" dirty="0" smtClean="0">
                <a:solidFill>
                  <a:srgbClr val="92D050"/>
                </a:solidFill>
              </a:rPr>
              <a:t>Measurement</a:t>
            </a:r>
            <a:r>
              <a:rPr lang="en-US" dirty="0" smtClean="0"/>
              <a:t>: the </a:t>
            </a:r>
            <a:r>
              <a:rPr lang="en-US" dirty="0"/>
              <a:t>mortality rate for women giving </a:t>
            </a:r>
            <a:r>
              <a:rPr lang="en-US" dirty="0" smtClean="0"/>
              <a:t>birth was</a:t>
            </a:r>
          </a:p>
          <a:p>
            <a:pPr lvl="1">
              <a:buFont typeface="Arial" pitchFamily="34" charset="0"/>
              <a:buChar char="•"/>
              <a:defRPr/>
            </a:pPr>
            <a:r>
              <a:rPr lang="en-US" dirty="0" smtClean="0"/>
              <a:t>15% in </a:t>
            </a:r>
            <a:r>
              <a:rPr lang="en-US" dirty="0"/>
              <a:t>his ward, staffed by doctors and </a:t>
            </a:r>
            <a:r>
              <a:rPr lang="en-US" dirty="0" smtClean="0"/>
              <a:t>students</a:t>
            </a:r>
          </a:p>
          <a:p>
            <a:pPr lvl="1">
              <a:buFont typeface="Arial" pitchFamily="34" charset="0"/>
              <a:buChar char="•"/>
              <a:defRPr/>
            </a:pPr>
            <a:r>
              <a:rPr lang="en-US" dirty="0" smtClean="0"/>
              <a:t>2% in the ward </a:t>
            </a:r>
            <a:r>
              <a:rPr lang="en-US" dirty="0"/>
              <a:t>at the hospital, attended by </a:t>
            </a:r>
            <a:r>
              <a:rPr lang="en-US" dirty="0" smtClean="0"/>
              <a:t>midwives</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857" y="4343810"/>
            <a:ext cx="1665968" cy="251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3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p>
        </p:txBody>
      </p:sp>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a:t>
            </a:r>
            <a:r>
              <a:rPr lang="en-US" dirty="0" smtClean="0">
                <a:solidFill>
                  <a:srgbClr val="92D050"/>
                </a:solidFill>
              </a:rPr>
              <a:t>Insight</a:t>
            </a:r>
            <a:r>
              <a:rPr lang="en-US" dirty="0" smtClean="0"/>
              <a:t> through Measurement and </a:t>
            </a:r>
            <a:r>
              <a:rPr lang="en-US" dirty="0" smtClean="0">
                <a:solidFill>
                  <a:srgbClr val="92D050"/>
                </a:solidFill>
              </a:rPr>
              <a:t>Control</a:t>
            </a:r>
            <a:endParaRPr lang="en-US" dirty="0">
              <a:solidFill>
                <a:srgbClr val="92D050"/>
              </a:solidFill>
            </a:endParaRPr>
          </a:p>
        </p:txBody>
      </p:sp>
      <p:sp>
        <p:nvSpPr>
          <p:cNvPr id="9" name="Content Placeholder 2"/>
          <p:cNvSpPr txBox="1">
            <a:spLocks/>
          </p:cNvSpPr>
          <p:nvPr/>
        </p:nvSpPr>
        <p:spPr>
          <a:xfrm>
            <a:off x="342865" y="1706311"/>
            <a:ext cx="11511163" cy="479515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US" dirty="0" smtClean="0"/>
              <a:t>He tries to </a:t>
            </a:r>
            <a:r>
              <a:rPr lang="en-US" dirty="0" smtClean="0">
                <a:solidFill>
                  <a:srgbClr val="92D050"/>
                </a:solidFill>
              </a:rPr>
              <a:t>control</a:t>
            </a:r>
            <a:r>
              <a:rPr lang="en-US" dirty="0" smtClean="0"/>
              <a:t> all differences</a:t>
            </a:r>
          </a:p>
          <a:p>
            <a:pPr lvl="1">
              <a:buFont typeface="Arial" pitchFamily="34" charset="0"/>
              <a:buChar char="•"/>
              <a:defRPr/>
            </a:pPr>
            <a:r>
              <a:rPr lang="en-US" dirty="0"/>
              <a:t>B</a:t>
            </a:r>
            <a:r>
              <a:rPr lang="en-US" dirty="0" smtClean="0"/>
              <a:t>irthing </a:t>
            </a:r>
            <a:r>
              <a:rPr lang="en-US" dirty="0"/>
              <a:t>positions, ventilation, </a:t>
            </a:r>
            <a:r>
              <a:rPr lang="en-US" dirty="0" smtClean="0"/>
              <a:t>diet, even </a:t>
            </a:r>
            <a:r>
              <a:rPr lang="en-US" dirty="0"/>
              <a:t>the way laundry was done</a:t>
            </a:r>
          </a:p>
          <a:p>
            <a:pPr>
              <a:buFont typeface="Arial" pitchFamily="34" charset="0"/>
              <a:buChar char="•"/>
              <a:defRPr/>
            </a:pPr>
            <a:r>
              <a:rPr lang="en-US" dirty="0"/>
              <a:t>He was away for 4 months and death rate fell significantly when he was </a:t>
            </a:r>
            <a:r>
              <a:rPr lang="en-US" dirty="0" smtClean="0"/>
              <a:t>away.  Could it be related to him?</a:t>
            </a:r>
          </a:p>
          <a:p>
            <a:pPr>
              <a:buFont typeface="Arial" pitchFamily="34" charset="0"/>
              <a:buChar char="•"/>
              <a:defRPr/>
            </a:pPr>
            <a:r>
              <a:rPr lang="en-US" dirty="0" smtClean="0"/>
              <a:t>Insight:</a:t>
            </a:r>
          </a:p>
          <a:p>
            <a:pPr lvl="1">
              <a:buFont typeface="Arial" pitchFamily="34" charset="0"/>
              <a:buChar char="•"/>
              <a:defRPr/>
            </a:pPr>
            <a:r>
              <a:rPr lang="en-US" dirty="0" smtClean="0"/>
              <a:t>Doctors were performing autopsies each morning on cadavers</a:t>
            </a:r>
          </a:p>
          <a:p>
            <a:pPr lvl="1">
              <a:buFont typeface="Arial" pitchFamily="34" charset="0"/>
              <a:buChar char="•"/>
              <a:defRPr/>
            </a:pPr>
            <a:r>
              <a:rPr lang="en-US" dirty="0" smtClean="0"/>
              <a:t>Conjecture: particles (called </a:t>
            </a:r>
            <a:r>
              <a:rPr lang="en-US" dirty="0"/>
              <a:t>germs today) were being transmitted to healthy patients </a:t>
            </a:r>
            <a:r>
              <a:rPr lang="en-US" i="1" dirty="0" smtClean="0"/>
              <a:t>on </a:t>
            </a:r>
            <a:r>
              <a:rPr lang="en-US" i="1" dirty="0"/>
              <a:t>the hands of the </a:t>
            </a:r>
            <a:r>
              <a:rPr lang="en-US" i="1" dirty="0" smtClean="0"/>
              <a:t>physicians</a:t>
            </a:r>
          </a:p>
          <a:p>
            <a:r>
              <a:rPr lang="en-US" dirty="0"/>
              <a:t>He experiments with cleansing agents</a:t>
            </a:r>
          </a:p>
          <a:p>
            <a:pPr lvl="1">
              <a:buFont typeface="Arial" pitchFamily="34" charset="0"/>
              <a:buChar char="•"/>
            </a:pPr>
            <a:r>
              <a:rPr lang="en-US" dirty="0"/>
              <a:t>Chlorine and lime was effective: death rate fell from 18% to 1% </a:t>
            </a:r>
            <a:endParaRPr lang="en-US" i="1" dirty="0" smtClean="0"/>
          </a:p>
        </p:txBody>
      </p:sp>
    </p:spTree>
    <p:extLst>
      <p:ext uri="{BB962C8B-B14F-4D97-AF65-F5344CB8AC3E}">
        <p14:creationId xmlns:p14="http://schemas.microsoft.com/office/powerpoint/2010/main" val="192555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3: Semmelweis Reflex</a:t>
            </a:r>
            <a:endParaRPr lang="en-US" dirty="0"/>
          </a:p>
        </p:txBody>
      </p:sp>
      <p:sp>
        <p:nvSpPr>
          <p:cNvPr id="3" name="Content Placeholder 2"/>
          <p:cNvSpPr>
            <a:spLocks noGrp="1"/>
          </p:cNvSpPr>
          <p:nvPr>
            <p:ph idx="1"/>
          </p:nvPr>
        </p:nvSpPr>
        <p:spPr>
          <a:xfrm>
            <a:off x="200313" y="1086983"/>
            <a:ext cx="11173090" cy="5318379"/>
          </a:xfrm>
        </p:spPr>
        <p:txBody>
          <a:bodyPr/>
          <a:lstStyle/>
          <a:p>
            <a:r>
              <a:rPr lang="en-US" sz="2800" dirty="0" smtClean="0"/>
              <a:t>Success?  No!  Disbelief.  Where/what are these particles?</a:t>
            </a:r>
          </a:p>
          <a:p>
            <a:pPr lvl="1"/>
            <a:r>
              <a:rPr lang="en-US" sz="2400" dirty="0" smtClean="0"/>
              <a:t>Semmelweis </a:t>
            </a:r>
            <a:r>
              <a:rPr lang="en-US" sz="2400" dirty="0"/>
              <a:t>was dropped from his post at </a:t>
            </a:r>
            <a:r>
              <a:rPr lang="en-US" sz="2400" dirty="0" smtClean="0"/>
              <a:t>the hospital</a:t>
            </a:r>
          </a:p>
          <a:p>
            <a:pPr lvl="1"/>
            <a:r>
              <a:rPr lang="en-US" sz="2400" dirty="0"/>
              <a:t>He </a:t>
            </a:r>
            <a:r>
              <a:rPr lang="en-US" sz="2400" dirty="0" smtClean="0"/>
              <a:t>goes to Hungary </a:t>
            </a:r>
            <a:r>
              <a:rPr lang="en-US" sz="2400" dirty="0"/>
              <a:t>and reduced mortality rate in </a:t>
            </a:r>
            <a:r>
              <a:rPr lang="en-US" sz="2400" dirty="0" smtClean="0"/>
              <a:t>obstetrics </a:t>
            </a:r>
            <a:r>
              <a:rPr lang="en-US" sz="2400" dirty="0"/>
              <a:t>to </a:t>
            </a:r>
            <a:r>
              <a:rPr lang="en-US" sz="2400" dirty="0" smtClean="0"/>
              <a:t>0.85%</a:t>
            </a:r>
          </a:p>
          <a:p>
            <a:pPr lvl="1"/>
            <a:r>
              <a:rPr lang="en-US" sz="2400" dirty="0"/>
              <a:t>His student published a paper about the </a:t>
            </a:r>
            <a:r>
              <a:rPr lang="en-US" sz="2400" dirty="0" smtClean="0"/>
              <a:t>success. </a:t>
            </a:r>
            <a:r>
              <a:rPr lang="en-US" sz="2400" dirty="0"/>
              <a:t>The editor wrote</a:t>
            </a:r>
          </a:p>
          <a:p>
            <a:pPr marL="914400" lvl="2" indent="0">
              <a:buFont typeface="Arial" charset="0"/>
              <a:buNone/>
            </a:pPr>
            <a:r>
              <a:rPr lang="en-US" i="1" dirty="0"/>
              <a:t>We believe that this chlorine-washing theory has long outlived its usefulness… It is time we are no longer to be deceived by this theory</a:t>
            </a:r>
          </a:p>
          <a:p>
            <a:r>
              <a:rPr lang="en-US" sz="2800" dirty="0" smtClean="0"/>
              <a:t>In </a:t>
            </a:r>
            <a:r>
              <a:rPr lang="en-US" sz="2800" dirty="0"/>
              <a:t>1865, he suffered a nervous </a:t>
            </a:r>
            <a:r>
              <a:rPr lang="en-US" sz="2800" dirty="0" smtClean="0"/>
              <a:t>breakdown </a:t>
            </a:r>
            <a:r>
              <a:rPr lang="en-US" sz="2800" dirty="0"/>
              <a:t>and was beaten at a mental hospital, where he </a:t>
            </a:r>
            <a:r>
              <a:rPr lang="en-US" sz="2800" dirty="0" smtClean="0"/>
              <a:t>died</a:t>
            </a:r>
          </a:p>
          <a:p>
            <a:r>
              <a:rPr lang="en-US" sz="2800" u="sng" dirty="0">
                <a:hlinkClick r:id="rId2"/>
              </a:rPr>
              <a:t>Semmelweis Reflex</a:t>
            </a:r>
            <a:r>
              <a:rPr lang="en-US" sz="2800" dirty="0"/>
              <a:t> is a reflex-like rejection of new knowledge because it contradicts entrenched norms, beliefs or </a:t>
            </a:r>
            <a:r>
              <a:rPr lang="en-US" sz="2800" dirty="0" smtClean="0"/>
              <a:t>paradigms</a:t>
            </a:r>
          </a:p>
          <a:p>
            <a:r>
              <a:rPr lang="en-US" sz="2800" dirty="0" smtClean="0"/>
              <a:t>Only in 1800s?  No!  A 2005 study: inadequate </a:t>
            </a:r>
            <a:r>
              <a:rPr lang="en-US" sz="2800" dirty="0"/>
              <a:t>hand washing is one of the prime contributors to the 2 million health-care-associated infections and 90,000 related deaths annually in the United </a:t>
            </a:r>
            <a:r>
              <a:rPr lang="en-US" sz="2800" dirty="0" smtClean="0"/>
              <a:t>States</a:t>
            </a:r>
          </a:p>
        </p:txBody>
      </p:sp>
    </p:spTree>
    <p:extLst>
      <p:ext uri="{BB962C8B-B14F-4D97-AF65-F5344CB8AC3E}">
        <p14:creationId xmlns:p14="http://schemas.microsoft.com/office/powerpoint/2010/main" val="2715947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75570" y="1106970"/>
            <a:ext cx="11376237" cy="5472267"/>
          </a:xfrm>
        </p:spPr>
        <p:txBody>
          <a:bodyPr/>
          <a:lstStyle/>
          <a:p>
            <a:r>
              <a:rPr lang="en-US" dirty="0" smtClean="0"/>
              <a:t>Controlled Experiments</a:t>
            </a:r>
          </a:p>
          <a:p>
            <a:r>
              <a:rPr lang="en-US" dirty="0" smtClean="0"/>
              <a:t>Examples: you’re the decision maker</a:t>
            </a:r>
          </a:p>
          <a:p>
            <a:r>
              <a:rPr lang="en-US" dirty="0"/>
              <a:t>Cultural evolution: hubris, insight through measurement, Semmelweis reflex, fundamental </a:t>
            </a:r>
            <a:r>
              <a:rPr lang="en-US" dirty="0" smtClean="0"/>
              <a:t>understanding</a:t>
            </a:r>
          </a:p>
          <a:p>
            <a:r>
              <a:rPr lang="en-US" dirty="0" smtClean="0"/>
              <a:t>Running Experiments at scale and best practices</a:t>
            </a:r>
          </a:p>
          <a:p>
            <a:r>
              <a:rPr lang="en-US" dirty="0" smtClean="0"/>
              <a:t>Recommendation themes</a:t>
            </a:r>
            <a:endParaRPr lang="en-US" dirty="0"/>
          </a:p>
          <a:p>
            <a:pPr marL="0" indent="0">
              <a:buNone/>
            </a:pPr>
            <a:endParaRPr lang="en-US" dirty="0" smtClean="0"/>
          </a:p>
          <a:p>
            <a:r>
              <a:rPr lang="en-US" dirty="0" smtClean="0"/>
              <a:t>Two key messages to remember</a:t>
            </a:r>
          </a:p>
          <a:p>
            <a:pPr lvl="1"/>
            <a:r>
              <a:rPr lang="en-US" dirty="0" smtClean="0"/>
              <a:t>It is hard to assess the value of ideas.</a:t>
            </a:r>
            <a:br>
              <a:rPr lang="en-US" dirty="0" smtClean="0"/>
            </a:br>
            <a:r>
              <a:rPr lang="en-US" dirty="0" smtClean="0"/>
              <a:t>Get the data by experimenting because data trumps intuition</a:t>
            </a:r>
          </a:p>
          <a:p>
            <a:pPr lvl="1"/>
            <a:r>
              <a:rPr lang="en-US" dirty="0" smtClean="0"/>
              <a:t>Make sure the org agrees </a:t>
            </a:r>
            <a:r>
              <a:rPr lang="en-US" b="1" dirty="0" smtClean="0"/>
              <a:t>what</a:t>
            </a:r>
            <a:r>
              <a:rPr lang="en-US" dirty="0" smtClean="0"/>
              <a:t> you are optimizing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a:t>
            </a:fld>
            <a:endParaRPr lang="en-US"/>
          </a:p>
        </p:txBody>
      </p:sp>
    </p:spTree>
    <p:extLst>
      <p:ext uri="{BB962C8B-B14F-4D97-AF65-F5344CB8AC3E}">
        <p14:creationId xmlns:p14="http://schemas.microsoft.com/office/powerpoint/2010/main" val="428302466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09398"/>
          </a:xfrm>
        </p:spPr>
        <p:txBody>
          <a:bodyPr/>
          <a:lstStyle/>
          <a:p>
            <a:r>
              <a:rPr lang="en-US" sz="4400" dirty="0" smtClean="0"/>
              <a:t>Cultural Stage 4: Fundamental Understanding</a:t>
            </a:r>
            <a:endParaRPr lang="en-US" sz="4400" dirty="0"/>
          </a:p>
        </p:txBody>
      </p:sp>
      <p:sp>
        <p:nvSpPr>
          <p:cNvPr id="3" name="Content Placeholder 2"/>
          <p:cNvSpPr>
            <a:spLocks noGrp="1"/>
          </p:cNvSpPr>
          <p:nvPr>
            <p:ph idx="1"/>
          </p:nvPr>
        </p:nvSpPr>
        <p:spPr>
          <a:xfrm>
            <a:off x="507868" y="1412875"/>
            <a:ext cx="11173090" cy="2314480"/>
          </a:xfrm>
        </p:spPr>
        <p:txBody>
          <a:bodyPr/>
          <a:lstStyle/>
          <a:p>
            <a:r>
              <a:rPr lang="en-US" dirty="0"/>
              <a:t>In 1879, Louis Pasteur showed the presence of Streptococcus in the blood of women with child fever</a:t>
            </a:r>
          </a:p>
          <a:p>
            <a:r>
              <a:rPr lang="en-US" dirty="0" smtClean="0"/>
              <a:t>2008</a:t>
            </a:r>
            <a:r>
              <a:rPr lang="en-US" dirty="0"/>
              <a:t>, 143 years </a:t>
            </a:r>
            <a:r>
              <a:rPr lang="en-US" dirty="0" smtClean="0"/>
              <a:t>after he died, there is a 50 </a:t>
            </a:r>
            <a:r>
              <a:rPr lang="en-US" dirty="0"/>
              <a:t>Euro coin commemorating </a:t>
            </a:r>
            <a:r>
              <a:rPr lang="en-US" dirty="0" smtClean="0"/>
              <a:t>Semmelweis</a:t>
            </a:r>
            <a:br>
              <a:rPr lang="en-US" dirty="0" smtClean="0"/>
            </a:br>
            <a:endParaRPr lang="en-US" dirty="0" smtClean="0"/>
          </a:p>
        </p:txBody>
      </p:sp>
      <p:pic>
        <p:nvPicPr>
          <p:cNvPr id="5" name="Picture 4" descr="semmelweis_co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25" y="233449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240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Evolve the Culture</a:t>
            </a:r>
            <a:endParaRPr lang="en-US" dirty="0"/>
          </a:p>
        </p:txBody>
      </p:sp>
      <p:graphicFrame>
        <p:nvGraphicFramePr>
          <p:cNvPr id="5" name="Diagram 4"/>
          <p:cNvGraphicFramePr/>
          <p:nvPr>
            <p:extLst>
              <p:ext uri="{D42A27DB-BD31-4B8C-83A1-F6EECF244321}">
                <p14:modId xmlns:p14="http://schemas.microsoft.com/office/powerpoint/2010/main" val="2713173977"/>
              </p:ext>
            </p:extLst>
          </p:nvPr>
        </p:nvGraphicFramePr>
        <p:xfrm>
          <a:off x="225631" y="1341912"/>
          <a:ext cx="11649694" cy="260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a:spLocks noGrp="1"/>
          </p:cNvSpPr>
          <p:nvPr>
            <p:ph idx="1"/>
          </p:nvPr>
        </p:nvSpPr>
        <p:spPr>
          <a:xfrm>
            <a:off x="555369" y="4013571"/>
            <a:ext cx="11173090" cy="2222147"/>
          </a:xfrm>
        </p:spPr>
        <p:txBody>
          <a:bodyPr/>
          <a:lstStyle/>
          <a:p>
            <a:r>
              <a:rPr lang="en-US" dirty="0" smtClean="0"/>
              <a:t>In many areas we’re in the 1800s in terms of our understanding, so controlled experiments can help</a:t>
            </a:r>
          </a:p>
          <a:p>
            <a:pPr lvl="1"/>
            <a:r>
              <a:rPr lang="en-US" dirty="0" smtClean="0"/>
              <a:t>First in doing the right thing, even if we don’t understand the fundamentals</a:t>
            </a:r>
          </a:p>
          <a:p>
            <a:pPr lvl="1"/>
            <a:r>
              <a:rPr lang="en-US" dirty="0" smtClean="0"/>
              <a:t>Then developing the underlying fundamental theories</a:t>
            </a:r>
          </a:p>
        </p:txBody>
      </p:sp>
    </p:spTree>
    <p:extLst>
      <p:ext uri="{BB962C8B-B14F-4D97-AF65-F5344CB8AC3E}">
        <p14:creationId xmlns:p14="http://schemas.microsoft.com/office/powerpoint/2010/main" val="525241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75570" y="1106970"/>
            <a:ext cx="11376237" cy="3053144"/>
          </a:xfrm>
        </p:spPr>
        <p:txBody>
          <a:bodyPr/>
          <a:lstStyle/>
          <a:p>
            <a:r>
              <a:rPr lang="en-US" dirty="0">
                <a:solidFill>
                  <a:srgbClr val="92D050"/>
                </a:solidFill>
              </a:rPr>
              <a:t>Controlled Experiments</a:t>
            </a:r>
          </a:p>
          <a:p>
            <a:r>
              <a:rPr lang="en-US" dirty="0">
                <a:solidFill>
                  <a:srgbClr val="92D050"/>
                </a:solidFill>
              </a:rPr>
              <a:t>Examples: you’re the decision maker</a:t>
            </a:r>
          </a:p>
          <a:p>
            <a:r>
              <a:rPr lang="en-US" dirty="0">
                <a:solidFill>
                  <a:srgbClr val="92D050"/>
                </a:solidFill>
              </a:rPr>
              <a:t>Cultural evolution: hubris, insight through measurement, Semmelweis reflex, fundamental understanding</a:t>
            </a:r>
          </a:p>
          <a:p>
            <a:r>
              <a:rPr lang="en-US" dirty="0" smtClean="0"/>
              <a:t>Running Experiments at scale and best practices</a:t>
            </a:r>
          </a:p>
          <a:p>
            <a:r>
              <a:rPr lang="en-US" dirty="0" smtClean="0"/>
              <a:t>Recommendation themes</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32</a:t>
            </a:fld>
            <a:endParaRPr lang="en-US"/>
          </a:p>
        </p:txBody>
      </p:sp>
      <p:sp>
        <p:nvSpPr>
          <p:cNvPr id="6" name="Notched Right Arrow 5"/>
          <p:cNvSpPr/>
          <p:nvPr/>
        </p:nvSpPr>
        <p:spPr bwMode="auto">
          <a:xfrm rot="10800000">
            <a:off x="11073491" y="3130157"/>
            <a:ext cx="978408" cy="484632"/>
          </a:xfrm>
          <a:prstGeom prst="notch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942981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Controlled Experiments at Scale (1)</a:t>
            </a:r>
            <a:endParaRPr lang="en-US" dirty="0"/>
          </a:p>
        </p:txBody>
      </p:sp>
      <p:sp>
        <p:nvSpPr>
          <p:cNvPr id="3" name="Content Placeholder 2"/>
          <p:cNvSpPr>
            <a:spLocks noGrp="1"/>
          </p:cNvSpPr>
          <p:nvPr>
            <p:ph idx="1"/>
          </p:nvPr>
        </p:nvSpPr>
        <p:spPr>
          <a:xfrm>
            <a:off x="212035" y="1121328"/>
            <a:ext cx="11714922" cy="5478423"/>
          </a:xfrm>
        </p:spPr>
        <p:txBody>
          <a:bodyPr/>
          <a:lstStyle/>
          <a:p>
            <a:pPr marL="0" indent="0">
              <a:buNone/>
            </a:pPr>
            <a:r>
              <a:rPr lang="en-US" sz="2400" dirty="0"/>
              <a:t>N</a:t>
            </a:r>
            <a:r>
              <a:rPr lang="en-US" sz="2400" dirty="0" smtClean="0"/>
              <a:t>umbers </a:t>
            </a:r>
            <a:r>
              <a:rPr lang="en-US" sz="2400" dirty="0"/>
              <a:t>below </a:t>
            </a:r>
            <a:r>
              <a:rPr lang="en-US" sz="2400" dirty="0" smtClean="0"/>
              <a:t>are approximate to </a:t>
            </a:r>
            <a:r>
              <a:rPr lang="en-US" sz="2400" dirty="0"/>
              <a:t>give sense of </a:t>
            </a:r>
            <a:r>
              <a:rPr lang="en-US" sz="2400" dirty="0" smtClean="0"/>
              <a:t>scale</a:t>
            </a:r>
            <a:endParaRPr lang="en-US" dirty="0" smtClean="0"/>
          </a:p>
          <a:p>
            <a:r>
              <a:rPr lang="en-US" dirty="0" smtClean="0"/>
              <a:t>At Bing, we now run over 50 “useful” </a:t>
            </a:r>
            <a:br>
              <a:rPr lang="en-US" dirty="0" smtClean="0"/>
            </a:br>
            <a:r>
              <a:rPr lang="en-US" dirty="0" smtClean="0"/>
              <a:t>concurrent experiments</a:t>
            </a:r>
          </a:p>
          <a:p>
            <a:pPr lvl="1"/>
            <a:r>
              <a:rPr lang="en-US" dirty="0" smtClean="0"/>
              <a:t>In a visit, you’re in about 10 experiments</a:t>
            </a:r>
          </a:p>
          <a:p>
            <a:pPr lvl="1"/>
            <a:r>
              <a:rPr lang="en-US" dirty="0"/>
              <a:t>There is no single </a:t>
            </a:r>
            <a:r>
              <a:rPr lang="en-US" dirty="0" smtClean="0"/>
              <a:t>Bing. </a:t>
            </a:r>
            <a:br>
              <a:rPr lang="en-US" dirty="0" smtClean="0"/>
            </a:br>
            <a:r>
              <a:rPr lang="en-US" dirty="0" smtClean="0"/>
              <a:t>There are 10M variants (5^10)</a:t>
            </a:r>
          </a:p>
          <a:p>
            <a:r>
              <a:rPr lang="en-US" dirty="0" smtClean="0"/>
              <a:t>Sensitivity: we need to detect small effects</a:t>
            </a:r>
          </a:p>
          <a:p>
            <a:pPr lvl="1"/>
            <a:r>
              <a:rPr lang="en-US" dirty="0" smtClean="0"/>
              <a:t>0.1% change in the revenue/user metric = $1M/year</a:t>
            </a:r>
          </a:p>
          <a:p>
            <a:pPr lvl="1"/>
            <a:r>
              <a:rPr lang="en-US" dirty="0" smtClean="0"/>
              <a:t>Not uncommon to see unintended revenue impact of +/-1% ($10M)</a:t>
            </a:r>
          </a:p>
          <a:p>
            <a:pPr lvl="1"/>
            <a:r>
              <a:rPr lang="en-US" dirty="0" smtClean="0"/>
              <a:t>Sessions/UU, a key component of our OEC, is hard to move, so we’re looking for small effects</a:t>
            </a:r>
          </a:p>
          <a:p>
            <a:pPr lvl="1"/>
            <a:r>
              <a:rPr lang="en-US" dirty="0" smtClean="0"/>
              <a:t>Important experiments run on 10-20% of users</a:t>
            </a:r>
          </a:p>
        </p:txBody>
      </p:sp>
      <p:graphicFrame>
        <p:nvGraphicFramePr>
          <p:cNvPr id="4" name="Table 3"/>
          <p:cNvGraphicFramePr>
            <a:graphicFrameLocks noGrp="1"/>
          </p:cNvGraphicFramePr>
          <p:nvPr>
            <p:extLst>
              <p:ext uri="{D42A27DB-BD31-4B8C-83A1-F6EECF244321}">
                <p14:modId xmlns:p14="http://schemas.microsoft.com/office/powerpoint/2010/main" val="3517143639"/>
              </p:ext>
            </p:extLst>
          </p:nvPr>
        </p:nvGraphicFramePr>
        <p:xfrm>
          <a:off x="8054146" y="914399"/>
          <a:ext cx="4134679" cy="2950048"/>
        </p:xfrm>
        <a:graphic>
          <a:graphicData uri="http://schemas.openxmlformats.org/drawingml/2006/table">
            <a:tbl>
              <a:tblPr firstRow="1" bandRow="1">
                <a:tableStyleId>{69CF1AB2-1976-4502-BF36-3FF5EA218861}</a:tableStyleId>
              </a:tblPr>
              <a:tblGrid>
                <a:gridCol w="980662"/>
                <a:gridCol w="569843"/>
                <a:gridCol w="583096"/>
                <a:gridCol w="622852"/>
                <a:gridCol w="689113"/>
                <a:gridCol w="689113"/>
              </a:tblGrid>
              <a:tr h="0">
                <a:tc>
                  <a:txBody>
                    <a:bodyPr/>
                    <a:lstStyle/>
                    <a:p>
                      <a:r>
                        <a:rPr lang="en-US" sz="1800" b="0" kern="1200" dirty="0" smtClean="0"/>
                        <a:t>UI</a:t>
                      </a:r>
                      <a:endParaRPr lang="en-US" sz="1800" b="0" kern="1200" dirty="0">
                        <a:solidFill>
                          <a:schemeClr val="dk1"/>
                        </a:solidFill>
                        <a:latin typeface="+mn-lt"/>
                        <a:ea typeface="+mn-ea"/>
                        <a:cs typeface="+mn-cs"/>
                      </a:endParaRPr>
                    </a:p>
                  </a:txBody>
                  <a:tcPr/>
                </a:tc>
                <a:tc>
                  <a:txBody>
                    <a:bodyPr/>
                    <a:lstStyle/>
                    <a:p>
                      <a:r>
                        <a:rPr lang="en-US" sz="1800" b="0" kern="1200" dirty="0" err="1" smtClean="0">
                          <a:solidFill>
                            <a:schemeClr val="dk1"/>
                          </a:solidFill>
                          <a:latin typeface="+mn-lt"/>
                          <a:ea typeface="+mn-ea"/>
                          <a:cs typeface="+mn-cs"/>
                        </a:rPr>
                        <a:t>Exp</a:t>
                      </a:r>
                      <a:r>
                        <a:rPr lang="en-US" sz="1800" b="0" kern="1200" dirty="0" smtClean="0">
                          <a:solidFill>
                            <a:schemeClr val="dk1"/>
                          </a:solidFill>
                          <a:latin typeface="+mn-lt"/>
                          <a:ea typeface="+mn-ea"/>
                          <a:cs typeface="+mn-cs"/>
                        </a:rPr>
                        <a:t> 1</a:t>
                      </a:r>
                      <a:endParaRPr lang="en-US" sz="1800" b="0" kern="1200" dirty="0">
                        <a:solidFill>
                          <a:schemeClr val="dk1"/>
                        </a:solidFill>
                        <a:latin typeface="+mn-lt"/>
                        <a:ea typeface="+mn-ea"/>
                        <a:cs typeface="+mn-cs"/>
                      </a:endParaRPr>
                    </a:p>
                  </a:txBody>
                  <a:tcPr/>
                </a:tc>
                <a:tc>
                  <a:txBody>
                    <a:bodyPr/>
                    <a:lstStyle/>
                    <a:p>
                      <a:r>
                        <a:rPr lang="en-US" sz="1800" b="0" kern="1200" dirty="0" err="1" smtClean="0">
                          <a:solidFill>
                            <a:schemeClr val="dk1"/>
                          </a:solidFill>
                          <a:latin typeface="+mn-lt"/>
                          <a:ea typeface="+mn-ea"/>
                          <a:cs typeface="+mn-cs"/>
                        </a:rPr>
                        <a:t>Exp</a:t>
                      </a:r>
                      <a:r>
                        <a:rPr lang="en-US" sz="1800" b="0" kern="1200" dirty="0" smtClean="0">
                          <a:solidFill>
                            <a:schemeClr val="dk1"/>
                          </a:solidFill>
                          <a:latin typeface="+mn-lt"/>
                          <a:ea typeface="+mn-ea"/>
                          <a:cs typeface="+mn-cs"/>
                        </a:rPr>
                        <a:t> 2</a:t>
                      </a:r>
                      <a:endParaRPr lang="en-US" sz="1800" b="0" kern="1200" dirty="0">
                        <a:solidFill>
                          <a:schemeClr val="dk1"/>
                        </a:solidFill>
                        <a:latin typeface="+mn-lt"/>
                        <a:ea typeface="+mn-ea"/>
                        <a:cs typeface="+mn-cs"/>
                      </a:endParaRPr>
                    </a:p>
                  </a:txBody>
                  <a:tcPr/>
                </a:tc>
                <a:tc>
                  <a:txBody>
                    <a:bodyPr/>
                    <a:lstStyle/>
                    <a:p>
                      <a:r>
                        <a:rPr lang="en-US" b="0" dirty="0" err="1" smtClean="0"/>
                        <a:t>ExP</a:t>
                      </a:r>
                      <a:r>
                        <a:rPr lang="en-US" b="0" dirty="0" smtClean="0"/>
                        <a:t> 3</a:t>
                      </a:r>
                      <a:endParaRPr lang="en-US" b="0" dirty="0"/>
                    </a:p>
                  </a:txBody>
                  <a:tcPr/>
                </a:tc>
                <a:tc>
                  <a:txBody>
                    <a:bodyPr/>
                    <a:lstStyle/>
                    <a:p>
                      <a:r>
                        <a:rPr lang="en-US" sz="1800" b="0" kern="1200" dirty="0" err="1" smtClean="0"/>
                        <a:t>Exp</a:t>
                      </a:r>
                      <a:r>
                        <a:rPr lang="en-US" sz="1800" b="0" kern="1200" dirty="0" smtClean="0"/>
                        <a:t> 4</a:t>
                      </a:r>
                      <a:endParaRPr lang="en-US" sz="1800" b="0" kern="1200" dirty="0">
                        <a:solidFill>
                          <a:schemeClr val="dk1"/>
                        </a:solidFill>
                        <a:latin typeface="+mn-lt"/>
                        <a:ea typeface="+mn-ea"/>
                        <a:cs typeface="+mn-cs"/>
                      </a:endParaRPr>
                    </a:p>
                  </a:txBody>
                  <a:tcPr/>
                </a:tc>
                <a:tc>
                  <a:txBody>
                    <a:bodyPr/>
                    <a:lstStyle/>
                    <a:p>
                      <a:r>
                        <a:rPr lang="en-US" sz="1800" b="0" kern="1200" dirty="0" err="1" smtClean="0"/>
                        <a:t>Exp</a:t>
                      </a:r>
                      <a:r>
                        <a:rPr lang="en-US" sz="1800" b="0" kern="1200" dirty="0" smtClean="0"/>
                        <a:t> 5</a:t>
                      </a:r>
                      <a:endParaRPr lang="en-US" sz="1800" b="0" kern="1200" dirty="0">
                        <a:solidFill>
                          <a:schemeClr val="dk1"/>
                        </a:solidFill>
                        <a:latin typeface="+mn-lt"/>
                        <a:ea typeface="+mn-ea"/>
                        <a:cs typeface="+mn-cs"/>
                      </a:endParaRPr>
                    </a:p>
                  </a:txBody>
                  <a:tcPr/>
                </a:tc>
              </a:tr>
              <a:tr h="389728">
                <a:tc>
                  <a:txBody>
                    <a:bodyPr/>
                    <a:lstStyle/>
                    <a:p>
                      <a:r>
                        <a:rPr lang="en-US" dirty="0" smtClean="0"/>
                        <a:t>Ads</a:t>
                      </a:r>
                      <a:endParaRPr lang="en-US" dirty="0"/>
                    </a:p>
                  </a:txBody>
                  <a:tcPr/>
                </a:tc>
                <a:tc>
                  <a:txBody>
                    <a:bodyPr/>
                    <a:lstStyle/>
                    <a:p>
                      <a:r>
                        <a:rPr lang="en-US" dirty="0" err="1" smtClean="0"/>
                        <a:t>ExP</a:t>
                      </a:r>
                      <a:r>
                        <a:rPr lang="en-US" baseline="0" dirty="0" smtClean="0"/>
                        <a:t> 1</a:t>
                      </a:r>
                      <a:endParaRPr lang="en-US" dirty="0"/>
                    </a:p>
                  </a:txBody>
                  <a:tcPr/>
                </a:tc>
                <a:tc>
                  <a:txBody>
                    <a:bodyPr/>
                    <a:lstStyle/>
                    <a:p>
                      <a:r>
                        <a:rPr lang="en-US" dirty="0" err="1" smtClean="0"/>
                        <a:t>ExP</a:t>
                      </a:r>
                      <a:r>
                        <a:rPr lang="en-US" dirty="0" smtClean="0"/>
                        <a:t> 2</a:t>
                      </a:r>
                      <a:endParaRPr lang="en-US" dirty="0"/>
                    </a:p>
                  </a:txBody>
                  <a:tcPr/>
                </a:tc>
                <a:tc>
                  <a:txBody>
                    <a:bodyPr/>
                    <a:lstStyle/>
                    <a:p>
                      <a:r>
                        <a:rPr lang="en-US" dirty="0" err="1" smtClean="0"/>
                        <a:t>ExP</a:t>
                      </a:r>
                      <a:r>
                        <a:rPr lang="en-US" dirty="0" smtClean="0"/>
                        <a:t> 3</a:t>
                      </a:r>
                      <a:endParaRPr lang="en-US" dirty="0"/>
                    </a:p>
                  </a:txBody>
                  <a:tcPr/>
                </a:tc>
                <a:tc>
                  <a:txBody>
                    <a:bodyPr/>
                    <a:lstStyle/>
                    <a:p>
                      <a:r>
                        <a:rPr lang="en-US" dirty="0" err="1" smtClean="0"/>
                        <a:t>ExP</a:t>
                      </a:r>
                      <a:r>
                        <a:rPr lang="en-US" dirty="0" smtClean="0"/>
                        <a:t> 4</a:t>
                      </a:r>
                      <a:endParaRPr lang="en-US" dirty="0"/>
                    </a:p>
                  </a:txBody>
                  <a:tcPr/>
                </a:tc>
                <a:tc>
                  <a:txBody>
                    <a:bodyPr/>
                    <a:lstStyle/>
                    <a:p>
                      <a:r>
                        <a:rPr lang="en-US" dirty="0" err="1" smtClean="0"/>
                        <a:t>Exp</a:t>
                      </a:r>
                      <a:r>
                        <a:rPr lang="en-US" dirty="0" smtClean="0"/>
                        <a:t> 5</a:t>
                      </a:r>
                      <a:endParaRPr lang="en-US" dirty="0"/>
                    </a:p>
                  </a:txBody>
                  <a:tcPr/>
                </a:tc>
              </a:tr>
              <a:tr h="389728">
                <a:tc>
                  <a:txBody>
                    <a:bodyPr/>
                    <a:lstStyle/>
                    <a:p>
                      <a:r>
                        <a:rPr lang="en-US" dirty="0" err="1" smtClean="0"/>
                        <a:t>Rele</a:t>
                      </a:r>
                      <a:r>
                        <a:rPr lang="en-US" dirty="0" smtClean="0"/>
                        <a:t/>
                      </a:r>
                      <a:br>
                        <a:rPr lang="en-US" dirty="0" smtClean="0"/>
                      </a:br>
                      <a:r>
                        <a:rPr lang="en-US" dirty="0" err="1" smtClean="0"/>
                        <a:t>vance</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89728">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89728">
                <a:tc>
                  <a:txBody>
                    <a:bodyPr/>
                    <a:lstStyle/>
                    <a:p>
                      <a:r>
                        <a:rPr lang="en-US" dirty="0" smtClean="0"/>
                        <a:t>Feature</a:t>
                      </a:r>
                      <a:r>
                        <a:rPr lang="en-US" baseline="0" dirty="0" smtClean="0"/>
                        <a:t> area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pSp>
        <p:nvGrpSpPr>
          <p:cNvPr id="11" name="Group 10"/>
          <p:cNvGrpSpPr/>
          <p:nvPr/>
        </p:nvGrpSpPr>
        <p:grpSpPr>
          <a:xfrm>
            <a:off x="9223512" y="1258957"/>
            <a:ext cx="2232992" cy="2451652"/>
            <a:chOff x="9223512" y="1258957"/>
            <a:chExt cx="2232992" cy="2451652"/>
          </a:xfrm>
        </p:grpSpPr>
        <p:sp>
          <p:nvSpPr>
            <p:cNvPr id="5" name="Rectangle 4"/>
            <p:cNvSpPr/>
            <p:nvPr/>
          </p:nvSpPr>
          <p:spPr bwMode="auto">
            <a:xfrm>
              <a:off x="9303026" y="1258957"/>
              <a:ext cx="304800" cy="25179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11151704" y="2895600"/>
              <a:ext cx="304800" cy="25179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11118574" y="1895061"/>
              <a:ext cx="304800" cy="25179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10369826" y="2484783"/>
              <a:ext cx="304800" cy="25179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9223512" y="3458818"/>
              <a:ext cx="304800" cy="25179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0" name="Rectangle 9"/>
          <p:cNvSpPr/>
          <p:nvPr/>
        </p:nvSpPr>
        <p:spPr bwMode="auto">
          <a:xfrm>
            <a:off x="7547112" y="2590800"/>
            <a:ext cx="304800" cy="25179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950763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Controlled Experiments at Scale (2)</a:t>
            </a:r>
            <a:endParaRPr lang="en-US" dirty="0"/>
          </a:p>
        </p:txBody>
      </p:sp>
      <p:sp>
        <p:nvSpPr>
          <p:cNvPr id="3" name="Content Placeholder 2"/>
          <p:cNvSpPr>
            <a:spLocks noGrp="1"/>
          </p:cNvSpPr>
          <p:nvPr>
            <p:ph idx="1"/>
          </p:nvPr>
        </p:nvSpPr>
        <p:spPr>
          <a:xfrm>
            <a:off x="335589" y="1195343"/>
            <a:ext cx="11657627" cy="5367623"/>
          </a:xfrm>
        </p:spPr>
        <p:txBody>
          <a:bodyPr/>
          <a:lstStyle/>
          <a:p>
            <a:r>
              <a:rPr lang="en-US" dirty="0" smtClean="0"/>
              <a:t>Challenges</a:t>
            </a:r>
            <a:endParaRPr lang="en-US" dirty="0"/>
          </a:p>
          <a:p>
            <a:pPr lvl="1"/>
            <a:r>
              <a:rPr lang="en-US" dirty="0" smtClean="0"/>
              <a:t>QA</a:t>
            </a:r>
            <a:r>
              <a:rPr lang="en-US" dirty="0"/>
              <a:t>.  You can’t </a:t>
            </a:r>
            <a:r>
              <a:rPr lang="en-US" dirty="0" smtClean="0"/>
              <a:t>QA all </a:t>
            </a:r>
            <a:r>
              <a:rPr lang="en-US" dirty="0"/>
              <a:t>combinations, of course. </a:t>
            </a:r>
            <a:br>
              <a:rPr lang="en-US" dirty="0"/>
            </a:br>
            <a:r>
              <a:rPr lang="en-US" dirty="0"/>
              <a:t>What are the equivalence classes? </a:t>
            </a:r>
            <a:br>
              <a:rPr lang="en-US" dirty="0"/>
            </a:br>
            <a:r>
              <a:rPr lang="en-US" dirty="0"/>
              <a:t>For </a:t>
            </a:r>
            <a:r>
              <a:rPr lang="en-US" dirty="0" smtClean="0"/>
              <a:t>UI </a:t>
            </a:r>
            <a:r>
              <a:rPr lang="en-US" dirty="0"/>
              <a:t>change, </a:t>
            </a:r>
            <a:r>
              <a:rPr lang="en-US" dirty="0" smtClean="0"/>
              <a:t>no need to  QA combinations of relevance </a:t>
            </a:r>
            <a:r>
              <a:rPr lang="en-US" dirty="0" err="1" smtClean="0"/>
              <a:t>exps</a:t>
            </a:r>
            <a:endParaRPr lang="en-US" dirty="0"/>
          </a:p>
          <a:p>
            <a:pPr lvl="1"/>
            <a:r>
              <a:rPr lang="en-US" dirty="0"/>
              <a:t>Alarming on anomalies is critical: notify experiment owners that there’s a big delta on metric M (100 metrics) for browser </a:t>
            </a:r>
            <a:r>
              <a:rPr lang="en-US" dirty="0" smtClean="0"/>
              <a:t>B</a:t>
            </a:r>
          </a:p>
          <a:p>
            <a:pPr lvl="1"/>
            <a:r>
              <a:rPr lang="en-US" dirty="0" smtClean="0"/>
              <a:t>Interactions:</a:t>
            </a:r>
          </a:p>
          <a:p>
            <a:pPr lvl="2"/>
            <a:r>
              <a:rPr lang="en-US" dirty="0"/>
              <a:t>F</a:t>
            </a:r>
            <a:r>
              <a:rPr lang="en-US" dirty="0" smtClean="0"/>
              <a:t>eature </a:t>
            </a:r>
            <a:r>
              <a:rPr lang="en-US" dirty="0"/>
              <a:t>areas </a:t>
            </a:r>
            <a:r>
              <a:rPr lang="en-US" dirty="0" smtClean="0"/>
              <a:t>(rows) get </a:t>
            </a:r>
            <a:r>
              <a:rPr lang="en-US" dirty="0"/>
              <a:t>5 </a:t>
            </a:r>
            <a:r>
              <a:rPr lang="en-US" dirty="0" smtClean="0"/>
              <a:t>experiment with disjoint users (no worries)</a:t>
            </a:r>
            <a:endParaRPr lang="en-US" dirty="0"/>
          </a:p>
          <a:p>
            <a:pPr lvl="2"/>
            <a:r>
              <a:rPr lang="en-US" dirty="0" smtClean="0"/>
              <a:t>Optimistic experimentation: assume experiments between feature areas do no interact.</a:t>
            </a:r>
            <a:br>
              <a:rPr lang="en-US" dirty="0" smtClean="0"/>
            </a:br>
            <a:r>
              <a:rPr lang="en-US" dirty="0" smtClean="0"/>
              <a:t>Run statistical tests for pairwise interactions, and notify owners.</a:t>
            </a:r>
          </a:p>
          <a:p>
            <a:pPr lvl="1"/>
            <a:r>
              <a:rPr lang="en-US" dirty="0" smtClean="0"/>
              <a:t>Carryover effects: reuse of “bucket of users” from one experiment to the next is problematic.  Must rehash users (see KDD 2012 paper)</a:t>
            </a:r>
          </a:p>
        </p:txBody>
      </p:sp>
    </p:spTree>
    <p:extLst>
      <p:ext uri="{BB962C8B-B14F-4D97-AF65-F5344CB8AC3E}">
        <p14:creationId xmlns:p14="http://schemas.microsoft.com/office/powerpoint/2010/main" val="2104224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A/A Test</a:t>
            </a:r>
            <a:endParaRPr lang="en-US" dirty="0"/>
          </a:p>
        </p:txBody>
      </p:sp>
      <p:sp>
        <p:nvSpPr>
          <p:cNvPr id="3" name="Content Placeholder 2"/>
          <p:cNvSpPr>
            <a:spLocks noGrp="1"/>
          </p:cNvSpPr>
          <p:nvPr>
            <p:ph idx="1"/>
          </p:nvPr>
        </p:nvSpPr>
        <p:spPr>
          <a:xfrm>
            <a:off x="507868" y="1412875"/>
            <a:ext cx="11173090" cy="4013406"/>
          </a:xfrm>
        </p:spPr>
        <p:txBody>
          <a:bodyPr/>
          <a:lstStyle/>
          <a:p>
            <a:pPr lvl="0"/>
            <a:r>
              <a:rPr lang="en-US" dirty="0" smtClean="0"/>
              <a:t>Run A/A tests – simple, but highly effective </a:t>
            </a:r>
          </a:p>
          <a:p>
            <a:pPr lvl="1"/>
            <a:r>
              <a:rPr lang="en-US" dirty="0" smtClean="0"/>
              <a:t>Run an experiment where the Treatment and Control variants are coded identically and validate the following:</a:t>
            </a:r>
          </a:p>
          <a:p>
            <a:pPr marL="1312863" lvl="2" indent="-457200">
              <a:buFont typeface="+mj-lt"/>
              <a:buAutoNum type="arabicPeriod"/>
            </a:pPr>
            <a:r>
              <a:rPr lang="en-US" dirty="0" smtClean="0"/>
              <a:t>Are users split according to the planned percentages?</a:t>
            </a:r>
            <a:endParaRPr lang="en-US" sz="3200" dirty="0" smtClean="0"/>
          </a:p>
          <a:p>
            <a:pPr marL="1312863" lvl="2" indent="-457200">
              <a:buFont typeface="+mj-lt"/>
              <a:buAutoNum type="arabicPeriod"/>
            </a:pPr>
            <a:r>
              <a:rPr lang="en-US" dirty="0" smtClean="0"/>
              <a:t>Is the data collected matching the system of record?</a:t>
            </a:r>
          </a:p>
          <a:p>
            <a:pPr marL="1312863" lvl="2" indent="-457200">
              <a:buFont typeface="+mj-lt"/>
              <a:buAutoNum type="arabicPeriod"/>
            </a:pPr>
            <a:r>
              <a:rPr lang="en-US" dirty="0" smtClean="0"/>
              <a:t>Are the results showing non-significant results 95% of the time?</a:t>
            </a:r>
          </a:p>
          <a:p>
            <a:pPr>
              <a:buNone/>
            </a:pPr>
            <a:r>
              <a:rPr lang="en-US" dirty="0" smtClean="0"/>
              <a:t>	This is a powerful technique for finding problems</a:t>
            </a:r>
          </a:p>
          <a:p>
            <a:pPr lvl="1"/>
            <a:r>
              <a:rPr lang="en-US" dirty="0" smtClean="0"/>
              <a:t>Generating some numbers is easy</a:t>
            </a:r>
          </a:p>
          <a:p>
            <a:pPr lvl="1"/>
            <a:r>
              <a:rPr lang="en-US" dirty="0" smtClean="0"/>
              <a:t>Getting correct numbers you trust is much harder!</a:t>
            </a:r>
          </a:p>
        </p:txBody>
      </p:sp>
    </p:spTree>
    <p:custDataLst>
      <p:tags r:id="rId1"/>
    </p:custDataLst>
    <p:extLst>
      <p:ext uri="{BB962C8B-B14F-4D97-AF65-F5344CB8AC3E}">
        <p14:creationId xmlns:p14="http://schemas.microsoft.com/office/powerpoint/2010/main" val="604846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Ramp-up</a:t>
            </a:r>
            <a:endParaRPr lang="en-US" dirty="0"/>
          </a:p>
        </p:txBody>
      </p:sp>
      <p:sp>
        <p:nvSpPr>
          <p:cNvPr id="3" name="Content Placeholder 2"/>
          <p:cNvSpPr>
            <a:spLocks noGrp="1"/>
          </p:cNvSpPr>
          <p:nvPr>
            <p:ph idx="1"/>
          </p:nvPr>
        </p:nvSpPr>
        <p:spPr>
          <a:xfrm>
            <a:off x="507868" y="1524000"/>
            <a:ext cx="11376237" cy="5367623"/>
          </a:xfrm>
        </p:spPr>
        <p:txBody>
          <a:bodyPr/>
          <a:lstStyle/>
          <a:p>
            <a:r>
              <a:rPr lang="en-US" sz="2800" dirty="0" smtClean="0"/>
              <a:t>Ramp-up</a:t>
            </a:r>
          </a:p>
          <a:p>
            <a:pPr lvl="1"/>
            <a:r>
              <a:rPr lang="en-US" sz="2400" dirty="0" smtClean="0"/>
              <a:t>Start an experiment at 0.1%</a:t>
            </a:r>
          </a:p>
          <a:p>
            <a:pPr lvl="1"/>
            <a:r>
              <a:rPr lang="en-US" sz="2400" dirty="0" smtClean="0"/>
              <a:t>Do some simple analyses to make sure no egregious problems can be detected</a:t>
            </a:r>
          </a:p>
          <a:p>
            <a:pPr lvl="1"/>
            <a:r>
              <a:rPr lang="en-US" sz="2400" dirty="0" smtClean="0"/>
              <a:t>Ramp-up to a larger percentage, and repeat until 50%</a:t>
            </a:r>
          </a:p>
          <a:p>
            <a:r>
              <a:rPr lang="en-US" sz="2800" dirty="0" smtClean="0"/>
              <a:t>Big differences are easy to detect because the min sample size is quadratic in the effect we want to detect</a:t>
            </a:r>
          </a:p>
          <a:p>
            <a:pPr lvl="1"/>
            <a:r>
              <a:rPr lang="en-US" sz="2400" dirty="0" smtClean="0"/>
              <a:t>Detecting 10% difference requires a small sample and serious problems can be detected during ramp-up</a:t>
            </a:r>
          </a:p>
          <a:p>
            <a:pPr lvl="1"/>
            <a:r>
              <a:rPr lang="en-US" sz="2400" dirty="0" smtClean="0"/>
              <a:t>Detecting 0.1% requires a population 100^2 = 10,000 times bigger</a:t>
            </a:r>
          </a:p>
          <a:p>
            <a:r>
              <a:rPr lang="en-US" sz="2800" dirty="0" smtClean="0"/>
              <a:t>Abort the experiment if treatment is significantly worse on key metrics</a:t>
            </a:r>
          </a:p>
          <a:p>
            <a:pPr>
              <a:buNone/>
            </a:pPr>
            <a:endParaRPr lang="en-US" sz="2800" dirty="0" smtClean="0"/>
          </a:p>
          <a:p>
            <a:endParaRPr lang="en-US" sz="28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36</a:t>
            </a:fld>
            <a:endParaRPr lang="en-US"/>
          </a:p>
        </p:txBody>
      </p:sp>
      <p:pic>
        <p:nvPicPr>
          <p:cNvPr id="221188" name="Picture 4" descr="C:\IETemp\Temporary Internet Files\Content.IE5\0JMHPXXZ\MCSL00652_0000[1].wmf"/>
          <p:cNvPicPr>
            <a:picLocks noChangeAspect="1" noChangeArrowheads="1"/>
          </p:cNvPicPr>
          <p:nvPr/>
        </p:nvPicPr>
        <p:blipFill>
          <a:blip r:embed="rId2" cstate="print"/>
          <a:srcRect/>
          <a:stretch>
            <a:fillRect/>
          </a:stretch>
        </p:blipFill>
        <p:spPr bwMode="auto">
          <a:xfrm>
            <a:off x="8680744" y="977854"/>
            <a:ext cx="3169501" cy="1183455"/>
          </a:xfrm>
          <a:prstGeom prst="rect">
            <a:avLst/>
          </a:prstGeom>
          <a:noFill/>
        </p:spPr>
      </p:pic>
    </p:spTree>
    <p:extLst>
      <p:ext uri="{BB962C8B-B14F-4D97-AF65-F5344CB8AC3E}">
        <p14:creationId xmlns:p14="http://schemas.microsoft.com/office/powerpoint/2010/main" val="15040287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smtClean="0"/>
              <a:t>Best Practice: Large User Samples</a:t>
            </a:r>
            <a:endParaRPr lang="en-US" dirty="0"/>
          </a:p>
        </p:txBody>
      </p:sp>
      <p:sp>
        <p:nvSpPr>
          <p:cNvPr id="3" name="Content Placeholder 2"/>
          <p:cNvSpPr>
            <a:spLocks noGrp="1"/>
          </p:cNvSpPr>
          <p:nvPr>
            <p:ph idx="1"/>
          </p:nvPr>
        </p:nvSpPr>
        <p:spPr>
          <a:xfrm>
            <a:off x="507868" y="1412875"/>
            <a:ext cx="11173090" cy="5367623"/>
          </a:xfrm>
        </p:spPr>
        <p:txBody>
          <a:bodyPr/>
          <a:lstStyle/>
          <a:p>
            <a:r>
              <a:rPr lang="en-US" dirty="0" smtClean="0"/>
              <a:t>Novice experimenters run 1% experiments</a:t>
            </a:r>
          </a:p>
          <a:p>
            <a:r>
              <a:rPr lang="en-US" dirty="0" smtClean="0"/>
              <a:t>To detect an effect, you need to expose a certain number of users to the treatment (based on power calculations)</a:t>
            </a:r>
          </a:p>
          <a:p>
            <a:r>
              <a:rPr lang="en-US" dirty="0" smtClean="0"/>
              <a:t>Higher user samples increase sensitivity, which helps confidence (lower p-values for same effect size)</a:t>
            </a:r>
          </a:p>
          <a:p>
            <a:r>
              <a:rPr lang="en-US" dirty="0" smtClean="0"/>
              <a:t>Fastest way to achieve that exposure is to run equal-probability variants (e.g., 50/50% for A/B)</a:t>
            </a:r>
          </a:p>
          <a:p>
            <a:r>
              <a:rPr lang="en-US" dirty="0"/>
              <a:t>Exception: biggest sites in the world.  </a:t>
            </a:r>
            <a:r>
              <a:rPr lang="en-US" dirty="0" smtClean="0"/>
              <a:t>On </a:t>
            </a:r>
            <a:r>
              <a:rPr lang="en-US" dirty="0"/>
              <a:t>the Bing, we </a:t>
            </a:r>
            <a:r>
              <a:rPr lang="en-US" dirty="0" smtClean="0"/>
              <a:t>run experiments on 10-20</a:t>
            </a:r>
            <a:r>
              <a:rPr lang="en-US" dirty="0"/>
              <a:t>% of </a:t>
            </a:r>
            <a:r>
              <a:rPr lang="en-US" dirty="0" smtClean="0"/>
              <a:t>users instead of 50/50%</a:t>
            </a:r>
          </a:p>
          <a:p>
            <a:r>
              <a:rPr lang="en-US" dirty="0" smtClean="0"/>
              <a:t>Small sites? You want larger effects, so you need less users, but still run 50/50%</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3310D9EC-7C51-4292-8FCE-F35A0676F964}" type="slidenum">
              <a:rPr lang="en-US" smtClean="0"/>
              <a:pPr/>
              <a:t>37</a:t>
            </a:fld>
            <a:endParaRPr lang="en-US"/>
          </a:p>
        </p:txBody>
      </p:sp>
    </p:spTree>
    <p:extLst>
      <p:ext uri="{BB962C8B-B14F-4D97-AF65-F5344CB8AC3E}">
        <p14:creationId xmlns:p14="http://schemas.microsoft.com/office/powerpoint/2010/main" val="26245283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75570" y="1106970"/>
            <a:ext cx="11376237" cy="3053144"/>
          </a:xfrm>
        </p:spPr>
        <p:txBody>
          <a:bodyPr/>
          <a:lstStyle/>
          <a:p>
            <a:r>
              <a:rPr lang="en-US" dirty="0">
                <a:solidFill>
                  <a:srgbClr val="92D050"/>
                </a:solidFill>
              </a:rPr>
              <a:t>Controlled Experiments</a:t>
            </a:r>
          </a:p>
          <a:p>
            <a:r>
              <a:rPr lang="en-US" dirty="0">
                <a:solidFill>
                  <a:srgbClr val="92D050"/>
                </a:solidFill>
              </a:rPr>
              <a:t>Examples: you’re the decision maker</a:t>
            </a:r>
          </a:p>
          <a:p>
            <a:r>
              <a:rPr lang="en-US" dirty="0">
                <a:solidFill>
                  <a:srgbClr val="92D050"/>
                </a:solidFill>
              </a:rPr>
              <a:t>Cultural evolution: hubris, insight through measurement, Semmelweis reflex, fundamental understanding</a:t>
            </a:r>
          </a:p>
          <a:p>
            <a:r>
              <a:rPr lang="en-US" dirty="0">
                <a:solidFill>
                  <a:srgbClr val="92D050"/>
                </a:solidFill>
              </a:rPr>
              <a:t>Running Experiments at scale and best practices</a:t>
            </a:r>
          </a:p>
          <a:p>
            <a:r>
              <a:rPr lang="en-US" dirty="0" smtClean="0"/>
              <a:t>Recommendation themes</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38</a:t>
            </a:fld>
            <a:endParaRPr lang="en-US"/>
          </a:p>
        </p:txBody>
      </p:sp>
      <p:sp>
        <p:nvSpPr>
          <p:cNvPr id="6" name="Notched Right Arrow 5"/>
          <p:cNvSpPr/>
          <p:nvPr/>
        </p:nvSpPr>
        <p:spPr bwMode="auto">
          <a:xfrm rot="10800000">
            <a:off x="11099995" y="3646992"/>
            <a:ext cx="978408" cy="484632"/>
          </a:xfrm>
          <a:prstGeom prst="notch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9429812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Recommendations?</a:t>
            </a:r>
            <a:endParaRPr lang="en-US" dirty="0"/>
          </a:p>
        </p:txBody>
      </p:sp>
      <p:sp>
        <p:nvSpPr>
          <p:cNvPr id="3" name="Content Placeholder 2"/>
          <p:cNvSpPr>
            <a:spLocks noGrp="1"/>
          </p:cNvSpPr>
          <p:nvPr>
            <p:ph idx="1"/>
          </p:nvPr>
        </p:nvSpPr>
        <p:spPr>
          <a:xfrm>
            <a:off x="481363" y="2199861"/>
            <a:ext cx="11366080" cy="4499693"/>
          </a:xfrm>
        </p:spPr>
        <p:txBody>
          <a:bodyPr/>
          <a:lstStyle/>
          <a:p>
            <a:r>
              <a:rPr lang="en-US" dirty="0" smtClean="0"/>
              <a:t>Amazon is well known for Bought X -&gt; Bought Y</a:t>
            </a:r>
            <a:endParaRPr lang="en-US" dirty="0"/>
          </a:p>
          <a:p>
            <a:endParaRPr lang="en-US" dirty="0" smtClean="0"/>
          </a:p>
          <a:p>
            <a:r>
              <a:rPr lang="en-US" dirty="0" smtClean="0"/>
              <a:t>Don’t tweak the </a:t>
            </a:r>
            <a:r>
              <a:rPr lang="en-US" dirty="0" err="1" smtClean="0"/>
              <a:t>algo</a:t>
            </a:r>
            <a:r>
              <a:rPr lang="en-US" dirty="0"/>
              <a:t> </a:t>
            </a:r>
            <a:r>
              <a:rPr lang="en-US" dirty="0" smtClean="0"/>
              <a:t>to compute P(Y|X), </a:t>
            </a:r>
            <a:r>
              <a:rPr lang="en-US" b="1" dirty="0" smtClean="0"/>
              <a:t>apply</a:t>
            </a:r>
            <a:r>
              <a:rPr lang="en-US" dirty="0" smtClean="0"/>
              <a:t> it differently!</a:t>
            </a:r>
          </a:p>
          <a:p>
            <a:pPr lvl="1"/>
            <a:r>
              <a:rPr lang="en-US" dirty="0" smtClean="0"/>
              <a:t>We tried Viewed X -&gt; Viewed Y  </a:t>
            </a:r>
            <a:endParaRPr lang="en-US" dirty="0"/>
          </a:p>
          <a:p>
            <a:pPr lvl="1"/>
            <a:r>
              <a:rPr lang="en-US" dirty="0" smtClean="0"/>
              <a:t>Then Viewed X -&gt; Bought Y</a:t>
            </a:r>
            <a:br>
              <a:rPr lang="en-US" dirty="0" smtClean="0"/>
            </a:br>
            <a:r>
              <a:rPr lang="en-US" dirty="0" smtClean="0"/>
              <a:t/>
            </a:r>
            <a:br>
              <a:rPr lang="en-US" dirty="0" smtClean="0"/>
            </a:br>
            <a:r>
              <a:rPr lang="en-US" dirty="0" smtClean="0"/>
              <a:t/>
            </a:r>
            <a:br>
              <a:rPr lang="en-US" dirty="0" smtClean="0"/>
            </a:br>
            <a:r>
              <a:rPr lang="en-US" dirty="0" smtClean="0"/>
              <a:t>Useful, as it warns you if users who are viewing the product you’re viewing end up buying something else! </a:t>
            </a:r>
          </a:p>
          <a:p>
            <a:pPr lvl="1"/>
            <a:r>
              <a:rPr lang="en-US" dirty="0" smtClean="0"/>
              <a:t>Then Searched X -&gt; Bought Y.  This was a home run (next slides)</a:t>
            </a:r>
          </a:p>
        </p:txBody>
      </p:sp>
      <p:sp>
        <p:nvSpPr>
          <p:cNvPr id="4" name="Rectangle 3"/>
          <p:cNvSpPr/>
          <p:nvPr/>
        </p:nvSpPr>
        <p:spPr>
          <a:xfrm>
            <a:off x="5433391" y="1026540"/>
            <a:ext cx="6755434" cy="1015663"/>
          </a:xfrm>
          <a:prstGeom prst="rect">
            <a:avLst/>
          </a:prstGeom>
        </p:spPr>
        <p:txBody>
          <a:bodyPr wrap="square">
            <a:spAutoFit/>
          </a:bodyPr>
          <a:lstStyle/>
          <a:p>
            <a:r>
              <a:rPr lang="en-US" sz="2000" i="1" dirty="0"/>
              <a:t>Finding correlated items is easy.</a:t>
            </a:r>
            <a:br>
              <a:rPr lang="en-US" sz="2000" i="1" dirty="0"/>
            </a:br>
            <a:r>
              <a:rPr lang="en-US" sz="2000" i="1" dirty="0"/>
              <a:t>Deciding what, how, and when to present to the user is hard</a:t>
            </a:r>
          </a:p>
          <a:p>
            <a:r>
              <a:rPr lang="en-US" sz="2000" b="1" dirty="0"/>
              <a:t>  </a:t>
            </a:r>
            <a:r>
              <a:rPr lang="en-US" sz="2000" dirty="0"/>
              <a:t>-- Francisco Martin’s </a:t>
            </a:r>
            <a:r>
              <a:rPr lang="en-US" sz="2000" dirty="0" err="1"/>
              <a:t>RecSys</a:t>
            </a:r>
            <a:r>
              <a:rPr lang="en-US" sz="2000" dirty="0"/>
              <a:t> 2009 </a:t>
            </a:r>
            <a:r>
              <a:rPr lang="en-US" sz="2000" dirty="0">
                <a:hlinkClick r:id="rId2"/>
              </a:rPr>
              <a:t>keynote</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840" y="2750241"/>
            <a:ext cx="5796152" cy="43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459" y="4796873"/>
            <a:ext cx="7284165" cy="38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084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a:xfrm>
            <a:off x="515938" y="228600"/>
            <a:ext cx="11165020" cy="609398"/>
          </a:xfrm>
        </p:spPr>
        <p:txBody>
          <a:bodyPr anchor="b"/>
          <a:lstStyle/>
          <a:p>
            <a:pPr marL="0" indent="0" defTabSz="914400"/>
            <a:r>
              <a:rPr lang="en-US" sz="4400" dirty="0" smtClean="0"/>
              <a:t>Controlled Experiments in One Slide</a:t>
            </a:r>
          </a:p>
        </p:txBody>
      </p:sp>
      <p:sp>
        <p:nvSpPr>
          <p:cNvPr id="18436" name="Shape 214018"/>
          <p:cNvSpPr>
            <a:spLocks noGrp="1" noChangeArrowheads="1"/>
          </p:cNvSpPr>
          <p:nvPr>
            <p:ph idx="1"/>
          </p:nvPr>
        </p:nvSpPr>
        <p:spPr>
          <a:xfrm>
            <a:off x="348915" y="1103641"/>
            <a:ext cx="11488453" cy="3588675"/>
          </a:xfrm>
        </p:spPr>
        <p:txBody>
          <a:bodyPr/>
          <a:lstStyle/>
          <a:p>
            <a:pPr defTabSz="914400">
              <a:lnSpc>
                <a:spcPct val="90000"/>
              </a:lnSpc>
            </a:pPr>
            <a:r>
              <a:rPr lang="en-US" dirty="0" smtClean="0"/>
              <a:t>Concept is trivial</a:t>
            </a:r>
          </a:p>
          <a:p>
            <a:pPr lvl="1" defTabSz="914400">
              <a:lnSpc>
                <a:spcPct val="90000"/>
              </a:lnSpc>
            </a:pPr>
            <a:r>
              <a:rPr lang="en-US" dirty="0" smtClean="0"/>
              <a:t>Randomly split traffic between</a:t>
            </a:r>
            <a:br>
              <a:rPr lang="en-US" dirty="0" smtClean="0"/>
            </a:br>
            <a:r>
              <a:rPr lang="en-US" dirty="0" smtClean="0"/>
              <a:t>two (or more) versions</a:t>
            </a:r>
          </a:p>
          <a:p>
            <a:pPr lvl="2" defTabSz="914400">
              <a:lnSpc>
                <a:spcPct val="90000"/>
              </a:lnSpc>
            </a:pPr>
            <a:r>
              <a:rPr lang="en-US" sz="2800" dirty="0" smtClean="0"/>
              <a:t>A (Control)</a:t>
            </a:r>
          </a:p>
          <a:p>
            <a:pPr lvl="2" defTabSz="914400">
              <a:lnSpc>
                <a:spcPct val="90000"/>
              </a:lnSpc>
            </a:pPr>
            <a:r>
              <a:rPr lang="en-US" sz="2800" dirty="0" smtClean="0"/>
              <a:t>B (Treatment)</a:t>
            </a:r>
          </a:p>
          <a:p>
            <a:pPr lvl="1" defTabSz="914400">
              <a:lnSpc>
                <a:spcPct val="90000"/>
              </a:lnSpc>
            </a:pPr>
            <a:r>
              <a:rPr lang="en-US" dirty="0" smtClean="0"/>
              <a:t>Collect metrics of interest</a:t>
            </a:r>
          </a:p>
          <a:p>
            <a:pPr lvl="1" defTabSz="914400">
              <a:lnSpc>
                <a:spcPct val="90000"/>
              </a:lnSpc>
            </a:pPr>
            <a:r>
              <a:rPr lang="en-US" dirty="0" smtClean="0"/>
              <a:t>Analyze  </a:t>
            </a:r>
            <a:br>
              <a:rPr lang="en-US" dirty="0" smtClean="0"/>
            </a:br>
            <a:endParaRPr lang="en-US" dirty="0" smtClean="0">
              <a:latin typeface="Times New Roman" pitchFamily="18" charset="0"/>
            </a:endParaRPr>
          </a:p>
        </p:txBody>
      </p:sp>
      <p:sp>
        <p:nvSpPr>
          <p:cNvPr id="18434" name="Shape 5120"/>
          <p:cNvSpPr>
            <a:spLocks noGrp="1"/>
          </p:cNvSpPr>
          <p:nvPr>
            <p:ph type="sldNum" sz="quarter" idx="4294967295"/>
          </p:nvPr>
        </p:nvSpPr>
        <p:spPr>
          <a:xfrm>
            <a:off x="11477810" y="0"/>
            <a:ext cx="711015" cy="304800"/>
          </a:xfrm>
          <a:prstGeom prst="rect">
            <a:avLst/>
          </a:prstGeom>
          <a:noFill/>
        </p:spPr>
        <p:txBody>
          <a:bodyPr/>
          <a:lstStyle/>
          <a:p>
            <a:fld id="{6F910C4E-0AA7-4301-B13A-A2E4828520DD}" type="slidenum">
              <a:rPr lang="en-US" sz="1400" smtClean="0">
                <a:solidFill>
                  <a:schemeClr val="folHlink"/>
                </a:solidFill>
              </a:rPr>
              <a:pPr/>
              <a:t>4</a:t>
            </a:fld>
            <a:endParaRPr lang="en-US" sz="1400" dirty="0" smtClean="0">
              <a:solidFill>
                <a:schemeClr val="folHlink"/>
              </a:solidFill>
            </a:endParaRPr>
          </a:p>
        </p:txBody>
      </p:sp>
      <p:pic>
        <p:nvPicPr>
          <p:cNvPr id="18437" name="Rectangle 5124"/>
          <p:cNvPicPr>
            <a:picLocks noChangeAspect="1" noChangeArrowheads="1"/>
          </p:cNvPicPr>
          <p:nvPr/>
        </p:nvPicPr>
        <p:blipFill>
          <a:blip r:embed="rId3">
            <a:lum bright="10000"/>
          </a:blip>
          <a:srcRect/>
          <a:stretch>
            <a:fillRect/>
          </a:stretch>
        </p:blipFill>
        <p:spPr bwMode="auto">
          <a:xfrm>
            <a:off x="6208295" y="910390"/>
            <a:ext cx="5980530" cy="4146331"/>
          </a:xfrm>
          <a:prstGeom prst="rect">
            <a:avLst/>
          </a:prstGeom>
          <a:solidFill>
            <a:srgbClr val="FFFFCC"/>
          </a:solidFill>
          <a:ln w="9525">
            <a:noFill/>
            <a:miter lim="800000"/>
            <a:headEnd/>
            <a:tailEnd/>
          </a:ln>
        </p:spPr>
      </p:pic>
      <p:sp>
        <p:nvSpPr>
          <p:cNvPr id="8" name="Shape 214018"/>
          <p:cNvSpPr txBox="1">
            <a:spLocks noChangeArrowheads="1"/>
          </p:cNvSpPr>
          <p:nvPr/>
        </p:nvSpPr>
        <p:spPr>
          <a:xfrm>
            <a:off x="296780" y="5427413"/>
            <a:ext cx="11488453" cy="1249573"/>
          </a:xfrm>
          <a:prstGeom prst="rect">
            <a:avLst/>
          </a:prstGeom>
        </p:spPr>
        <p:txBody>
          <a:bodyPr vert="horz" wrap="square" lIns="0" tIns="0" rIns="0" bIns="0" rtlCol="0">
            <a:spAutoFit/>
          </a:bodyPr>
          <a:lstStyle/>
          <a:p>
            <a:pPr marL="396875" indent="-396875" defTabSz="914400">
              <a:lnSpc>
                <a:spcPct val="90000"/>
              </a:lnSpc>
              <a:spcBef>
                <a:spcPct val="20000"/>
              </a:spcBef>
              <a:buBlip>
                <a:blip r:embed="rId4"/>
              </a:buBlip>
            </a:pPr>
            <a:r>
              <a:rPr lang="en-US" sz="2800" dirty="0"/>
              <a:t>Must run statistical tests to confirm differences are not due to chance</a:t>
            </a:r>
          </a:p>
          <a:p>
            <a:pPr marL="396875" lvl="0" indent="-396875" defTabSz="914400">
              <a:lnSpc>
                <a:spcPct val="90000"/>
              </a:lnSpc>
              <a:spcBef>
                <a:spcPct val="20000"/>
              </a:spcBef>
              <a:buBlip>
                <a:blip r:embed="rId4"/>
              </a:buBlip>
            </a:pPr>
            <a:r>
              <a:rPr lang="en-US" sz="2800" dirty="0" smtClean="0"/>
              <a:t>Best scientific way to prove </a:t>
            </a:r>
            <a:r>
              <a:rPr lang="en-US" sz="2800" dirty="0" smtClean="0">
                <a:solidFill>
                  <a:srgbClr val="92D050"/>
                </a:solidFill>
              </a:rPr>
              <a:t>causality</a:t>
            </a:r>
            <a:r>
              <a:rPr lang="en-US" sz="2800" dirty="0" smtClean="0"/>
              <a:t>, i.e., the changes in metrics are caused by changes introduced in the treatment(s)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56" y="241852"/>
            <a:ext cx="11165020" cy="553998"/>
          </a:xfrm>
        </p:spPr>
        <p:txBody>
          <a:bodyPr/>
          <a:lstStyle/>
          <a:p>
            <a:r>
              <a:rPr lang="en-US" sz="4000" dirty="0" smtClean="0"/>
              <a:t>Amazon Behavior-Based Search (BBS) - Motivation</a:t>
            </a:r>
            <a:endParaRPr lang="en-US" sz="4000"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B7F104F9-3424-45A9-92D9-917EF41A8B0F}" type="slidenum">
              <a:rPr lang="en-US" smtClean="0"/>
              <a:pPr/>
              <a:t>40</a:t>
            </a:fld>
            <a:endParaRPr lang="en-US"/>
          </a:p>
        </p:txBody>
      </p:sp>
      <p:sp>
        <p:nvSpPr>
          <p:cNvPr id="7" name="TextBox 6"/>
          <p:cNvSpPr txBox="1"/>
          <p:nvPr/>
        </p:nvSpPr>
        <p:spPr>
          <a:xfrm>
            <a:off x="198001" y="1378424"/>
            <a:ext cx="5911251" cy="5139869"/>
          </a:xfrm>
          <a:prstGeom prst="rect">
            <a:avLst/>
          </a:prstGeom>
          <a:noFill/>
        </p:spPr>
        <p:txBody>
          <a:bodyPr wrap="square" rtlCol="0">
            <a:spAutoFit/>
          </a:bodyPr>
          <a:lstStyle/>
          <a:p>
            <a:pPr algn="l">
              <a:tabLst>
                <a:tab pos="112713" algn="l"/>
              </a:tabLst>
            </a:pPr>
            <a:r>
              <a:rPr lang="en-US" sz="2800" dirty="0" smtClean="0"/>
              <a:t>Searches for “24” are underspecified, yet most users want the TV program</a:t>
            </a:r>
          </a:p>
          <a:p>
            <a:pPr algn="l">
              <a:tabLst>
                <a:tab pos="112713" algn="l"/>
              </a:tabLst>
            </a:pPr>
            <a:endParaRPr lang="en-US" sz="2400" dirty="0"/>
          </a:p>
          <a:p>
            <a:pPr algn="l">
              <a:tabLst>
                <a:tab pos="112713" algn="l"/>
              </a:tabLst>
            </a:pPr>
            <a:r>
              <a:rPr lang="en-US" sz="2800" dirty="0" smtClean="0"/>
              <a:t>Without BBS’s Search X-&gt;Bought Y, </a:t>
            </a:r>
            <a:br>
              <a:rPr lang="en-US" sz="2800" dirty="0" smtClean="0"/>
            </a:br>
            <a:r>
              <a:rPr lang="en-US" sz="2800" dirty="0" smtClean="0"/>
              <a:t>you get random stuff:</a:t>
            </a:r>
          </a:p>
          <a:p>
            <a:pPr marL="228600" indent="-228600" algn="l">
              <a:buFont typeface="Arial" pitchFamily="34" charset="0"/>
              <a:buChar char="•"/>
            </a:pPr>
            <a:r>
              <a:rPr lang="en-US" sz="2400" dirty="0" smtClean="0"/>
              <a:t>24 count Crayola</a:t>
            </a:r>
          </a:p>
          <a:p>
            <a:pPr marL="228600" indent="-228600" algn="l">
              <a:buFont typeface="Arial" pitchFamily="34" charset="0"/>
              <a:buChar char="•"/>
            </a:pPr>
            <a:r>
              <a:rPr lang="en-US" sz="2400" dirty="0" smtClean="0"/>
              <a:t>2.4Ghz USB adapter</a:t>
            </a:r>
          </a:p>
          <a:p>
            <a:pPr marL="228600" indent="-228600" algn="l">
              <a:buFont typeface="Arial" pitchFamily="34" charset="0"/>
              <a:buChar char="•"/>
            </a:pPr>
            <a:r>
              <a:rPr lang="en-US" sz="2400" dirty="0" smtClean="0"/>
              <a:t>Dress for 24-months-old girls</a:t>
            </a:r>
          </a:p>
          <a:p>
            <a:pPr marL="228600" indent="-228600" algn="l">
              <a:buFont typeface="Arial" pitchFamily="34" charset="0"/>
              <a:buChar char="•"/>
            </a:pPr>
            <a:endParaRPr lang="en-US" sz="2400" dirty="0"/>
          </a:p>
          <a:p>
            <a:pPr marL="228600" indent="-228600">
              <a:buFont typeface="Arial" pitchFamily="34" charset="0"/>
              <a:buChar char="•"/>
            </a:pPr>
            <a:r>
              <a:rPr lang="en-US" sz="2400" dirty="0" smtClean="0"/>
              <a:t>The screen shot was generated Sept 2012 by adding “-foo” to the query.</a:t>
            </a:r>
            <a:br>
              <a:rPr lang="en-US" sz="2400" dirty="0" smtClean="0"/>
            </a:br>
            <a:r>
              <a:rPr lang="en-US" sz="2400" dirty="0" smtClean="0"/>
              <a:t>Since nobody searches for that, the BBS algorithm doesn’t kick 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071" y="1272208"/>
            <a:ext cx="6086753" cy="558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9705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553998"/>
          </a:xfrm>
        </p:spPr>
        <p:txBody>
          <a:bodyPr/>
          <a:lstStyle/>
          <a:p>
            <a:r>
              <a:rPr lang="en-US" sz="4000" dirty="0" smtClean="0"/>
              <a:t>Built Searched </a:t>
            </a:r>
            <a:r>
              <a:rPr lang="en-US" sz="4000" dirty="0"/>
              <a:t>X -&gt; Bought </a:t>
            </a:r>
            <a:r>
              <a:rPr lang="en-US" sz="4000" dirty="0" smtClean="0"/>
              <a:t>Y (Behavior based Search)</a:t>
            </a:r>
            <a:endParaRPr lang="en-US" sz="4000" dirty="0"/>
          </a:p>
        </p:txBody>
      </p:sp>
      <p:sp>
        <p:nvSpPr>
          <p:cNvPr id="3" name="Content Placeholder 2"/>
          <p:cNvSpPr>
            <a:spLocks noGrp="1"/>
          </p:cNvSpPr>
          <p:nvPr>
            <p:ph idx="1"/>
          </p:nvPr>
        </p:nvSpPr>
        <p:spPr>
          <a:xfrm>
            <a:off x="0" y="1166191"/>
            <a:ext cx="6824870" cy="4610493"/>
          </a:xfrm>
        </p:spPr>
        <p:txBody>
          <a:bodyPr/>
          <a:lstStyle/>
          <a:p>
            <a:r>
              <a:rPr lang="en-US" dirty="0" smtClean="0"/>
              <a:t>Ran controlled experiment with MVP (Minimum Viable Product):</a:t>
            </a:r>
            <a:endParaRPr lang="en-US" dirty="0"/>
          </a:p>
          <a:p>
            <a:pPr lvl="1"/>
            <a:r>
              <a:rPr lang="en-US" dirty="0"/>
              <a:t>V</a:t>
            </a:r>
            <a:r>
              <a:rPr lang="en-US" dirty="0" smtClean="0"/>
              <a:t>ery thin UI integration (search team was busy)</a:t>
            </a:r>
          </a:p>
          <a:p>
            <a:pPr lvl="1"/>
            <a:r>
              <a:rPr lang="en-US" dirty="0" smtClean="0"/>
              <a:t>Strong correlations shown at top of page, pushing search results down</a:t>
            </a:r>
          </a:p>
          <a:p>
            <a:pPr lvl="1"/>
            <a:r>
              <a:rPr lang="en-US" dirty="0" smtClean="0"/>
              <a:t>Simple de-duping of results</a:t>
            </a:r>
          </a:p>
          <a:p>
            <a:r>
              <a:rPr lang="en-US" dirty="0" smtClean="0"/>
              <a:t>Result : +3% increase to revenue(*), i.e., 100s of millions of dollars!</a:t>
            </a:r>
          </a:p>
          <a:p>
            <a:r>
              <a:rPr lang="en-US" dirty="0" smtClean="0"/>
              <a:t>More </a:t>
            </a:r>
            <a:r>
              <a:rPr lang="en-US" dirty="0" smtClean="0">
                <a:hlinkClick r:id="rId2"/>
              </a:rPr>
              <a:t>here</a:t>
            </a: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B7F104F9-3424-45A9-92D9-917EF41A8B0F}" type="slidenum">
              <a:rPr lang="en-US" smtClean="0"/>
              <a:pPr/>
              <a:t>41</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 r="33271"/>
          <a:stretch/>
        </p:blipFill>
        <p:spPr bwMode="auto">
          <a:xfrm>
            <a:off x="7248939" y="955125"/>
            <a:ext cx="4939886" cy="59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9270" y="6493565"/>
            <a:ext cx="5963478" cy="646331"/>
          </a:xfrm>
          <a:prstGeom prst="rect">
            <a:avLst/>
          </a:prstGeom>
          <a:noFill/>
        </p:spPr>
        <p:txBody>
          <a:bodyPr wrap="square" rtlCol="0">
            <a:spAutoFit/>
          </a:bodyPr>
          <a:lstStyle/>
          <a:p>
            <a:r>
              <a:rPr lang="en-US" dirty="0" smtClean="0"/>
              <a:t>(*) Based </a:t>
            </a:r>
            <a:r>
              <a:rPr lang="en-US" dirty="0"/>
              <a:t>on UW </a:t>
            </a:r>
            <a:r>
              <a:rPr lang="en-US" dirty="0" err="1"/>
              <a:t>iEdge</a:t>
            </a:r>
            <a:r>
              <a:rPr lang="en-US" dirty="0"/>
              <a:t> Seminar talk by Amazon, 4/2006</a:t>
            </a:r>
          </a:p>
          <a:p>
            <a:endParaRPr lang="en-US" dirty="0"/>
          </a:p>
        </p:txBody>
      </p:sp>
    </p:spTree>
    <p:extLst>
      <p:ext uri="{BB962C8B-B14F-4D97-AF65-F5344CB8AC3E}">
        <p14:creationId xmlns:p14="http://schemas.microsoft.com/office/powerpoint/2010/main" val="91732997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Offer at the Right Time</a:t>
            </a:r>
            <a:endParaRPr lang="en-US" dirty="0"/>
          </a:p>
        </p:txBody>
      </p:sp>
      <p:sp>
        <p:nvSpPr>
          <p:cNvPr id="3" name="Content Placeholder 2"/>
          <p:cNvSpPr>
            <a:spLocks noGrp="1"/>
          </p:cNvSpPr>
          <p:nvPr>
            <p:ph idx="1"/>
          </p:nvPr>
        </p:nvSpPr>
        <p:spPr>
          <a:xfrm>
            <a:off x="362093" y="1047178"/>
            <a:ext cx="11432341" cy="5810822"/>
          </a:xfrm>
        </p:spPr>
        <p:txBody>
          <a:bodyPr/>
          <a:lstStyle/>
          <a:p>
            <a:r>
              <a:rPr lang="en-US" dirty="0"/>
              <a:t>2003 </a:t>
            </a:r>
            <a:r>
              <a:rPr lang="en-US" dirty="0" err="1" smtClean="0"/>
              <a:t>eMetrics</a:t>
            </a:r>
            <a:r>
              <a:rPr lang="en-US" dirty="0"/>
              <a:t>: Front Line Analytics at Amazon.com (</a:t>
            </a:r>
            <a:r>
              <a:rPr lang="en-US" dirty="0" smtClean="0">
                <a:hlinkClick r:id="rId2"/>
              </a:rPr>
              <a:t>PDF</a:t>
            </a:r>
            <a:r>
              <a:rPr lang="en-US" dirty="0" smtClean="0"/>
              <a:t>): Amazon’s home page was auto-optimizing:</a:t>
            </a:r>
            <a:br>
              <a:rPr lang="en-US" dirty="0" smtClean="0"/>
            </a:br>
            <a:r>
              <a:rPr lang="en-US" dirty="0" smtClean="0"/>
              <a:t>offers in slots were evaluated based on real-time experiments</a:t>
            </a:r>
          </a:p>
          <a:p>
            <a:r>
              <a:rPr lang="en-US" dirty="0" smtClean="0"/>
              <a:t>Credit-card offer was winning the top slot, which seemed wrong since it had very low </a:t>
            </a:r>
            <a:r>
              <a:rPr lang="en-US" dirty="0" err="1" smtClean="0"/>
              <a:t>clickthrough</a:t>
            </a:r>
            <a:r>
              <a:rPr lang="en-US" dirty="0" smtClean="0"/>
              <a:t>-rate </a:t>
            </a:r>
          </a:p>
          <a:p>
            <a:r>
              <a:rPr lang="en-US" dirty="0" smtClean="0"/>
              <a:t>The reason: very profitable (high expected value)</a:t>
            </a:r>
          </a:p>
          <a:p>
            <a:r>
              <a:rPr lang="en-US" dirty="0" smtClean="0"/>
              <a:t>My team moved it from the home page to</a:t>
            </a:r>
            <a:br>
              <a:rPr lang="en-US" dirty="0" smtClean="0"/>
            </a:br>
            <a:r>
              <a:rPr lang="en-US" dirty="0" smtClean="0"/>
              <a:t>the shopping cart (purchase intent) with </a:t>
            </a:r>
            <a:br>
              <a:rPr lang="en-US" dirty="0" smtClean="0"/>
            </a:br>
            <a:r>
              <a:rPr lang="en-US" dirty="0" smtClean="0"/>
              <a:t>simple math UI</a:t>
            </a:r>
          </a:p>
          <a:p>
            <a:r>
              <a:rPr lang="en-US" dirty="0" smtClean="0"/>
              <a:t>Highly successful, both for Amazon and</a:t>
            </a:r>
            <a:br>
              <a:rPr lang="en-US" dirty="0" smtClean="0"/>
            </a:br>
            <a:r>
              <a:rPr lang="en-US" dirty="0" smtClean="0"/>
              <a:t>for users: right offer at the right time</a:t>
            </a:r>
            <a:endParaRPr lang="en-US" dirty="0"/>
          </a:p>
          <a:p>
            <a:r>
              <a:rPr lang="en-US" dirty="0" smtClean="0"/>
              <a:t>You now see this on other sites (e.g., airlines)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100" y="4267200"/>
            <a:ext cx="31337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8017565" y="4890052"/>
            <a:ext cx="86139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907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4" y="202095"/>
            <a:ext cx="11165020" cy="664797"/>
          </a:xfrm>
        </p:spPr>
        <p:txBody>
          <a:bodyPr/>
          <a:lstStyle/>
          <a:p>
            <a:r>
              <a:rPr lang="en-US" dirty="0" smtClean="0"/>
              <a:t>Education is Hard: Interrupting Tasks</a:t>
            </a:r>
            <a:endParaRPr lang="en-US" dirty="0"/>
          </a:p>
        </p:txBody>
      </p:sp>
      <p:sp>
        <p:nvSpPr>
          <p:cNvPr id="3" name="Content Placeholder 2"/>
          <p:cNvSpPr>
            <a:spLocks noGrp="1"/>
          </p:cNvSpPr>
          <p:nvPr>
            <p:ph idx="1"/>
          </p:nvPr>
        </p:nvSpPr>
        <p:spPr>
          <a:xfrm>
            <a:off x="265044" y="1015310"/>
            <a:ext cx="11635408" cy="5539978"/>
          </a:xfrm>
        </p:spPr>
        <p:txBody>
          <a:bodyPr/>
          <a:lstStyle/>
          <a:p>
            <a:r>
              <a:rPr lang="en-US" dirty="0" smtClean="0"/>
              <a:t>In 2003, Amazon was well known as a book seller </a:t>
            </a:r>
          </a:p>
          <a:p>
            <a:r>
              <a:rPr lang="en-US" dirty="0" smtClean="0"/>
              <a:t>Wanted to educate users that it sells other things</a:t>
            </a:r>
          </a:p>
          <a:p>
            <a:r>
              <a:rPr lang="en-US" dirty="0"/>
              <a:t>Added trivia </a:t>
            </a:r>
            <a:r>
              <a:rPr lang="en-US" dirty="0">
                <a:hlinkClick r:id="rId2"/>
              </a:rPr>
              <a:t>questions</a:t>
            </a:r>
            <a:r>
              <a:rPr lang="en-US" dirty="0"/>
              <a:t>, such as</a:t>
            </a:r>
          </a:p>
          <a:p>
            <a:pPr marL="862013" lvl="2" indent="0">
              <a:buNone/>
            </a:pPr>
            <a:r>
              <a:rPr lang="en-US" dirty="0"/>
              <a:t>How many pots and pans are available on Amazon.com? </a:t>
            </a:r>
          </a:p>
          <a:p>
            <a:pPr marL="1371600" lvl="2" indent="-457200">
              <a:buFont typeface="+mj-lt"/>
              <a:buAutoNum type="alphaLcPeriod"/>
            </a:pPr>
            <a:r>
              <a:rPr lang="en-US" dirty="0"/>
              <a:t>Zero: Amazon only sells only books</a:t>
            </a:r>
          </a:p>
          <a:p>
            <a:pPr marL="1371600" lvl="2" indent="-457200">
              <a:buFont typeface="+mj-lt"/>
              <a:buAutoNum type="alphaLcPeriod"/>
            </a:pPr>
            <a:r>
              <a:rPr lang="en-US" dirty="0"/>
              <a:t>Two</a:t>
            </a:r>
          </a:p>
          <a:p>
            <a:pPr marL="1371600" lvl="2" indent="-457200">
              <a:buFont typeface="+mj-lt"/>
              <a:buAutoNum type="alphaLcPeriod"/>
            </a:pPr>
            <a:r>
              <a:rPr lang="en-US" dirty="0"/>
              <a:t>Over 100</a:t>
            </a:r>
          </a:p>
          <a:p>
            <a:pPr marL="517525" lvl="1" indent="0">
              <a:buNone/>
            </a:pPr>
            <a:r>
              <a:rPr lang="en-US" dirty="0"/>
              <a:t>If you “guessed” </a:t>
            </a:r>
            <a:r>
              <a:rPr lang="en-US" dirty="0" smtClean="0"/>
              <a:t>correctly (usually </a:t>
            </a:r>
            <a:r>
              <a:rPr lang="en-US" dirty="0"/>
              <a:t>the highest number), Amazon added a nickel to your </a:t>
            </a:r>
            <a:r>
              <a:rPr lang="en-US" dirty="0" smtClean="0"/>
              <a:t>account</a:t>
            </a:r>
          </a:p>
          <a:p>
            <a:r>
              <a:rPr lang="en-US" dirty="0" smtClean="0"/>
              <a:t>Not shown now because of long-term controlled experiment</a:t>
            </a:r>
            <a:endParaRPr lang="en-US" dirty="0"/>
          </a:p>
          <a:p>
            <a:r>
              <a:rPr lang="en-US" dirty="0" smtClean="0"/>
              <a:t>Most “education” campaigns with pop-ups/eye-grabbing-UI/videos annoy users and are useless when properly evaluated</a:t>
            </a:r>
          </a:p>
        </p:txBody>
      </p:sp>
    </p:spTree>
    <p:extLst>
      <p:ext uri="{BB962C8B-B14F-4D97-AF65-F5344CB8AC3E}">
        <p14:creationId xmlns:p14="http://schemas.microsoft.com/office/powerpoint/2010/main" val="295633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Explanations Help</a:t>
            </a:r>
            <a:endParaRPr lang="en-US" dirty="0"/>
          </a:p>
        </p:txBody>
      </p:sp>
      <p:sp>
        <p:nvSpPr>
          <p:cNvPr id="3" name="Content Placeholder 2"/>
          <p:cNvSpPr>
            <a:spLocks noGrp="1"/>
          </p:cNvSpPr>
          <p:nvPr>
            <p:ph idx="1"/>
          </p:nvPr>
        </p:nvSpPr>
        <p:spPr>
          <a:xfrm>
            <a:off x="344557" y="1412875"/>
            <a:ext cx="11529391" cy="5121402"/>
          </a:xfrm>
        </p:spPr>
        <p:txBody>
          <a:bodyPr/>
          <a:lstStyle/>
          <a:p>
            <a:r>
              <a:rPr lang="en-US" dirty="0" smtClean="0"/>
              <a:t>This was stated many times at </a:t>
            </a:r>
            <a:r>
              <a:rPr lang="en-US" dirty="0" err="1" smtClean="0"/>
              <a:t>RecSys</a:t>
            </a:r>
            <a:r>
              <a:rPr lang="en-US" dirty="0" smtClean="0"/>
              <a:t> 2012</a:t>
            </a:r>
          </a:p>
          <a:p>
            <a:r>
              <a:rPr lang="en-US" dirty="0" smtClean="0"/>
              <a:t>Telling users *why* they’re getting a recommendation is useful</a:t>
            </a:r>
          </a:p>
          <a:p>
            <a:pPr marL="0" indent="0">
              <a:buNone/>
            </a:pPr>
            <a:endParaRPr lang="en-US" dirty="0" smtClean="0"/>
          </a:p>
          <a:p>
            <a:r>
              <a:rPr lang="en-US" dirty="0" smtClean="0"/>
              <a:t>Amazon: people who bought X bought Y explains why you’re getting a recommendation for Y</a:t>
            </a:r>
          </a:p>
          <a:p>
            <a:r>
              <a:rPr lang="en-US" dirty="0" smtClean="0"/>
              <a:t>Amazon e-mails: as someone who bought from Author X, …</a:t>
            </a:r>
          </a:p>
          <a:p>
            <a:r>
              <a:rPr lang="en-US" dirty="0" smtClean="0"/>
              <a:t>Netflix: more like X, Watch it Again, …</a:t>
            </a:r>
          </a:p>
          <a:p>
            <a:endParaRPr lang="en-US" dirty="0"/>
          </a:p>
          <a:p>
            <a:r>
              <a:rPr lang="en-US" dirty="0" smtClean="0"/>
              <a:t>Allow users to “fix” the reason (e.g., don’t use X for </a:t>
            </a:r>
            <a:r>
              <a:rPr lang="en-US" dirty="0" err="1" smtClean="0"/>
              <a:t>recommendatoins</a:t>
            </a:r>
            <a:r>
              <a:rPr lang="en-US" dirty="0" smtClean="0"/>
              <a:t>)</a:t>
            </a:r>
            <a:endParaRPr lang="en-US" dirty="0"/>
          </a:p>
        </p:txBody>
      </p:sp>
    </p:spTree>
    <p:extLst>
      <p:ext uri="{BB962C8B-B14F-4D97-AF65-F5344CB8AC3E}">
        <p14:creationId xmlns:p14="http://schemas.microsoft.com/office/powerpoint/2010/main" val="369542252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hape 272385"/>
          <p:cNvSpPr>
            <a:spLocks noGrp="1" noChangeArrowheads="1"/>
          </p:cNvSpPr>
          <p:nvPr>
            <p:ph type="title"/>
          </p:nvPr>
        </p:nvSpPr>
        <p:spPr>
          <a:xfrm>
            <a:off x="515938" y="228600"/>
            <a:ext cx="11165020" cy="664797"/>
          </a:xfrm>
        </p:spPr>
        <p:txBody>
          <a:bodyPr anchor="b"/>
          <a:lstStyle/>
          <a:p>
            <a:pPr marL="0" indent="0" defTabSz="914400"/>
            <a:r>
              <a:rPr lang="en-US" dirty="0" smtClean="0"/>
              <a:t>Summary</a:t>
            </a:r>
          </a:p>
        </p:txBody>
      </p:sp>
      <p:sp>
        <p:nvSpPr>
          <p:cNvPr id="272387" name="Text Placeholder 272386"/>
          <p:cNvSpPr>
            <a:spLocks noGrp="1" noChangeArrowheads="1"/>
          </p:cNvSpPr>
          <p:nvPr>
            <p:ph idx="1"/>
          </p:nvPr>
        </p:nvSpPr>
        <p:spPr>
          <a:xfrm>
            <a:off x="355507" y="1489290"/>
            <a:ext cx="11833318" cy="5244513"/>
          </a:xfrm>
        </p:spPr>
        <p:txBody>
          <a:bodyPr/>
          <a:lstStyle/>
          <a:p>
            <a:pPr>
              <a:buFont typeface="+mj-lt"/>
              <a:buAutoNum type="arabicPeriod"/>
            </a:pPr>
            <a:r>
              <a:rPr lang="en-US" dirty="0" smtClean="0"/>
              <a:t>Empower the HiPPO with data-driven decisions</a:t>
            </a:r>
          </a:p>
          <a:p>
            <a:pPr marL="685800" lvl="1" indent="-342900"/>
            <a:r>
              <a:rPr lang="en-US" sz="2400" dirty="0">
                <a:solidFill>
                  <a:srgbClr val="FFFFFF"/>
                </a:solidFill>
              </a:rPr>
              <a:t>Hippos kill more humans than </a:t>
            </a:r>
            <a:r>
              <a:rPr lang="en-US" sz="2400" dirty="0" smtClean="0">
                <a:solidFill>
                  <a:srgbClr val="FFFFFF"/>
                </a:solidFill>
              </a:rPr>
              <a:t>any other </a:t>
            </a:r>
            <a:r>
              <a:rPr lang="en-US" sz="2400" dirty="0">
                <a:solidFill>
                  <a:srgbClr val="FFFFFF"/>
                </a:solidFill>
              </a:rPr>
              <a:t>(non-human) mammal (really</a:t>
            </a:r>
            <a:r>
              <a:rPr lang="en-US" sz="2400" dirty="0" smtClean="0">
                <a:solidFill>
                  <a:srgbClr val="FFFFFF"/>
                </a:solidFill>
              </a:rPr>
              <a:t>)</a:t>
            </a:r>
            <a:endParaRPr lang="en-US" sz="2400" dirty="0" smtClean="0"/>
          </a:p>
          <a:p>
            <a:pPr marL="685800" lvl="1" indent="-342900"/>
            <a:r>
              <a:rPr lang="en-US" sz="2400" dirty="0" smtClean="0">
                <a:solidFill>
                  <a:srgbClr val="92D050"/>
                </a:solidFill>
              </a:rPr>
              <a:t>OEC</a:t>
            </a:r>
            <a:r>
              <a:rPr lang="en-US" sz="2400" dirty="0" smtClean="0"/>
              <a:t>: make sure the org agrees </a:t>
            </a:r>
            <a:r>
              <a:rPr lang="en-US" sz="2400" b="1" dirty="0" smtClean="0"/>
              <a:t>what</a:t>
            </a:r>
            <a:r>
              <a:rPr lang="en-US" sz="2400" dirty="0" smtClean="0"/>
              <a:t> you are optimizing (long term lifetime value)</a:t>
            </a:r>
          </a:p>
          <a:p>
            <a:pPr>
              <a:buFont typeface="+mj-lt"/>
              <a:buAutoNum type="arabicPeriod"/>
            </a:pPr>
            <a:r>
              <a:rPr lang="en-US" dirty="0"/>
              <a:t>It is hard to assess the value of ideas</a:t>
            </a:r>
          </a:p>
          <a:p>
            <a:pPr marL="685800" lvl="1" indent="-342900"/>
            <a:r>
              <a:rPr lang="en-US" sz="2400" dirty="0"/>
              <a:t>Listen to your </a:t>
            </a:r>
            <a:r>
              <a:rPr lang="en-US" sz="2400" dirty="0" smtClean="0"/>
              <a:t>customers – </a:t>
            </a:r>
            <a:r>
              <a:rPr lang="en-US" sz="2400" dirty="0" smtClean="0">
                <a:solidFill>
                  <a:srgbClr val="92D050"/>
                </a:solidFill>
              </a:rPr>
              <a:t>Get the data</a:t>
            </a:r>
            <a:endParaRPr lang="en-US" sz="2400" dirty="0">
              <a:solidFill>
                <a:srgbClr val="92D050"/>
              </a:solidFill>
            </a:endParaRPr>
          </a:p>
          <a:p>
            <a:pPr marL="685800" lvl="1" indent="-342900"/>
            <a:r>
              <a:rPr lang="en-US" sz="2400" dirty="0" smtClean="0">
                <a:solidFill>
                  <a:srgbClr val="92D050"/>
                </a:solidFill>
              </a:rPr>
              <a:t>Prepare to be humbled</a:t>
            </a:r>
            <a:r>
              <a:rPr lang="en-US" sz="2400" dirty="0" smtClean="0"/>
              <a:t>: data </a:t>
            </a:r>
            <a:r>
              <a:rPr lang="en-US" sz="2400" dirty="0"/>
              <a:t>trumps </a:t>
            </a:r>
            <a:r>
              <a:rPr lang="en-US" sz="2400" dirty="0" smtClean="0"/>
              <a:t>intuition</a:t>
            </a:r>
            <a:endParaRPr lang="en-US" dirty="0" smtClean="0"/>
          </a:p>
          <a:p>
            <a:pPr marL="339725" indent="-514350">
              <a:buFont typeface="+mj-lt"/>
              <a:buAutoNum type="arabicPeriod"/>
            </a:pPr>
            <a:r>
              <a:rPr lang="en-US" dirty="0" smtClean="0"/>
              <a:t>Compute </a:t>
            </a:r>
            <a:r>
              <a:rPr lang="en-US" dirty="0"/>
              <a:t>the statistics carefully</a:t>
            </a:r>
            <a:endParaRPr lang="en-US" dirty="0" smtClean="0"/>
          </a:p>
          <a:p>
            <a:pPr marL="685800" lvl="1" indent="-342900"/>
            <a:r>
              <a:rPr lang="en-US" sz="2400" dirty="0"/>
              <a:t>Getting a number is easy.  Getting a number you should trust is </a:t>
            </a:r>
            <a:r>
              <a:rPr lang="en-US" sz="2400" dirty="0" smtClean="0"/>
              <a:t>harder</a:t>
            </a:r>
            <a:endParaRPr lang="en-US" dirty="0" smtClean="0"/>
          </a:p>
          <a:p>
            <a:pPr>
              <a:buFont typeface="+mj-lt"/>
              <a:buAutoNum type="arabicPeriod"/>
            </a:pPr>
            <a:r>
              <a:rPr lang="en-US" dirty="0" smtClean="0"/>
              <a:t>Experiment often</a:t>
            </a:r>
          </a:p>
          <a:p>
            <a:pPr marL="685800" lvl="1" indent="-342900"/>
            <a:r>
              <a:rPr lang="en-US" sz="2400" dirty="0" smtClean="0"/>
              <a:t>Triple your experiment rate and you triple your success (and failure) rate.</a:t>
            </a:r>
            <a:br>
              <a:rPr lang="en-US" sz="2400" dirty="0" smtClean="0"/>
            </a:br>
            <a:r>
              <a:rPr lang="en-US" sz="2400" dirty="0" smtClean="0"/>
              <a:t>Fail fast &amp; often in order to succeed</a:t>
            </a:r>
          </a:p>
          <a:p>
            <a:pPr marL="685800" lvl="1" indent="-342900"/>
            <a:r>
              <a:rPr lang="en-US" sz="2400" dirty="0" smtClean="0"/>
              <a:t>Accelerate innovation by lowering the cost of experimenting</a:t>
            </a:r>
          </a:p>
        </p:txBody>
      </p:sp>
      <p:sp>
        <p:nvSpPr>
          <p:cNvPr id="5122" name="Shape 3"/>
          <p:cNvSpPr>
            <a:spLocks noGrp="1"/>
          </p:cNvSpPr>
          <p:nvPr>
            <p:ph type="sldNum" sz="quarter" idx="4294967295"/>
          </p:nvPr>
        </p:nvSpPr>
        <p:spPr>
          <a:xfrm>
            <a:off x="11477810" y="0"/>
            <a:ext cx="711015" cy="304800"/>
          </a:xfrm>
          <a:prstGeom prst="rect">
            <a:avLst/>
          </a:prstGeom>
          <a:noFill/>
        </p:spPr>
        <p:txBody>
          <a:bodyPr/>
          <a:lstStyle/>
          <a:p>
            <a:fld id="{44AADFC6-42F7-443A-BF45-6D194EC2865B}" type="slidenum">
              <a:rPr lang="en-US" smtClean="0"/>
              <a:pPr/>
              <a:t>45</a:t>
            </a:fld>
            <a:endParaRPr lang="en-US" smtClean="0"/>
          </a:p>
        </p:txBody>
      </p:sp>
      <p:sp>
        <p:nvSpPr>
          <p:cNvPr id="6" name="Rectangle 5"/>
          <p:cNvSpPr/>
          <p:nvPr/>
        </p:nvSpPr>
        <p:spPr>
          <a:xfrm>
            <a:off x="6541324" y="760106"/>
            <a:ext cx="5552498" cy="738664"/>
          </a:xfrm>
          <a:prstGeom prst="rect">
            <a:avLst/>
          </a:prstGeom>
        </p:spPr>
        <p:txBody>
          <a:bodyPr wrap="square">
            <a:spAutoFit/>
          </a:bodyPr>
          <a:lstStyle/>
          <a:p>
            <a:pPr marL="0" lvl="1"/>
            <a:r>
              <a:rPr lang="en-US" sz="2400" i="1" dirty="0" smtClean="0"/>
              <a:t>The less data, the stronger the opinions</a:t>
            </a:r>
          </a:p>
          <a:p>
            <a:endParaRPr lang="en-US" sz="1800" dirty="0" smtClean="0"/>
          </a:p>
        </p:txBody>
      </p:sp>
      <p:pic>
        <p:nvPicPr>
          <p:cNvPr id="8" name="Picture 7" descr="hippo.png"/>
          <p:cNvPicPr>
            <a:picLocks noChangeAspect="1"/>
          </p:cNvPicPr>
          <p:nvPr/>
        </p:nvPicPr>
        <p:blipFill>
          <a:blip r:embed="rId3"/>
          <a:stretch>
            <a:fillRect/>
          </a:stretch>
        </p:blipFill>
        <p:spPr>
          <a:xfrm>
            <a:off x="10703941" y="1030964"/>
            <a:ext cx="1625561" cy="13701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387">
                                            <p:txEl>
                                              <p:pRg st="3" end="3"/>
                                            </p:txEl>
                                          </p:spTgt>
                                        </p:tgtEl>
                                        <p:attrNameLst>
                                          <p:attrName>style.visibility</p:attrName>
                                        </p:attrNameLst>
                                      </p:cBhvr>
                                      <p:to>
                                        <p:strVal val="visible"/>
                                      </p:to>
                                    </p:set>
                                    <p:animEffect transition="in" filter="fade">
                                      <p:cBhvr>
                                        <p:cTn id="7" dur="500"/>
                                        <p:tgtEl>
                                          <p:spTgt spid="27238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87">
                                            <p:txEl>
                                              <p:pRg st="4" end="4"/>
                                            </p:txEl>
                                          </p:spTgt>
                                        </p:tgtEl>
                                        <p:attrNameLst>
                                          <p:attrName>style.visibility</p:attrName>
                                        </p:attrNameLst>
                                      </p:cBhvr>
                                      <p:to>
                                        <p:strVal val="visible"/>
                                      </p:to>
                                    </p:set>
                                    <p:animEffect transition="in" filter="fade">
                                      <p:cBhvr>
                                        <p:cTn id="10" dur="500"/>
                                        <p:tgtEl>
                                          <p:spTgt spid="272387">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2387">
                                            <p:txEl>
                                              <p:pRg st="5" end="5"/>
                                            </p:txEl>
                                          </p:spTgt>
                                        </p:tgtEl>
                                        <p:attrNameLst>
                                          <p:attrName>style.visibility</p:attrName>
                                        </p:attrNameLst>
                                      </p:cBhvr>
                                      <p:to>
                                        <p:strVal val="visible"/>
                                      </p:to>
                                    </p:set>
                                    <p:animEffect transition="in" filter="fade">
                                      <p:cBhvr>
                                        <p:cTn id="13" dur="500"/>
                                        <p:tgtEl>
                                          <p:spTgt spid="272387">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2387">
                                            <p:txEl>
                                              <p:pRg st="6" end="6"/>
                                            </p:txEl>
                                          </p:spTgt>
                                        </p:tgtEl>
                                        <p:attrNameLst>
                                          <p:attrName>style.visibility</p:attrName>
                                        </p:attrNameLst>
                                      </p:cBhvr>
                                      <p:to>
                                        <p:strVal val="visible"/>
                                      </p:to>
                                    </p:set>
                                    <p:animEffect transition="in" filter="fade">
                                      <p:cBhvr>
                                        <p:cTn id="18" dur="500"/>
                                        <p:tgtEl>
                                          <p:spTgt spid="272387">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2387">
                                            <p:txEl>
                                              <p:pRg st="7" end="7"/>
                                            </p:txEl>
                                          </p:spTgt>
                                        </p:tgtEl>
                                        <p:attrNameLst>
                                          <p:attrName>style.visibility</p:attrName>
                                        </p:attrNameLst>
                                      </p:cBhvr>
                                      <p:to>
                                        <p:strVal val="visible"/>
                                      </p:to>
                                    </p:set>
                                    <p:animEffect transition="in" filter="fade">
                                      <p:cBhvr>
                                        <p:cTn id="21" dur="500"/>
                                        <p:tgtEl>
                                          <p:spTgt spid="272387">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2387">
                                            <p:txEl>
                                              <p:pRg st="8" end="8"/>
                                            </p:txEl>
                                          </p:spTgt>
                                        </p:tgtEl>
                                        <p:attrNameLst>
                                          <p:attrName>style.visibility</p:attrName>
                                        </p:attrNameLst>
                                      </p:cBhvr>
                                      <p:to>
                                        <p:strVal val="visible"/>
                                      </p:to>
                                    </p:set>
                                    <p:animEffect transition="in" filter="fade">
                                      <p:cBhvr>
                                        <p:cTn id="26" dur="500"/>
                                        <p:tgtEl>
                                          <p:spTgt spid="272387">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2387">
                                            <p:txEl>
                                              <p:pRg st="9" end="9"/>
                                            </p:txEl>
                                          </p:spTgt>
                                        </p:tgtEl>
                                        <p:attrNameLst>
                                          <p:attrName>style.visibility</p:attrName>
                                        </p:attrNameLst>
                                      </p:cBhvr>
                                      <p:to>
                                        <p:strVal val="visible"/>
                                      </p:to>
                                    </p:set>
                                    <p:animEffect transition="in" filter="fade">
                                      <p:cBhvr>
                                        <p:cTn id="29" dur="500"/>
                                        <p:tgtEl>
                                          <p:spTgt spid="272387">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2387">
                                            <p:txEl>
                                              <p:pRg st="10" end="10"/>
                                            </p:txEl>
                                          </p:spTgt>
                                        </p:tgtEl>
                                        <p:attrNameLst>
                                          <p:attrName>style.visibility</p:attrName>
                                        </p:attrNameLst>
                                      </p:cBhvr>
                                      <p:to>
                                        <p:strVal val="visible"/>
                                      </p:to>
                                    </p:set>
                                    <p:animEffect transition="in" filter="fade">
                                      <p:cBhvr>
                                        <p:cTn id="32" dur="500"/>
                                        <p:tgtEl>
                                          <p:spTgt spid="272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Q&amp;A	</a:t>
            </a:r>
            <a:endParaRPr lang="en-US" dirty="0"/>
          </a:p>
        </p:txBody>
      </p:sp>
      <p:sp>
        <p:nvSpPr>
          <p:cNvPr id="3" name="Content Placeholder 2"/>
          <p:cNvSpPr>
            <a:spLocks noGrp="1"/>
          </p:cNvSpPr>
          <p:nvPr>
            <p:ph idx="1"/>
          </p:nvPr>
        </p:nvSpPr>
        <p:spPr>
          <a:xfrm>
            <a:off x="507868" y="1412875"/>
            <a:ext cx="11173090" cy="3958007"/>
          </a:xfrm>
        </p:spPr>
        <p:txBody>
          <a:bodyPr/>
          <a:lstStyle/>
          <a:p>
            <a:r>
              <a:rPr lang="en-US" dirty="0" smtClean="0">
                <a:hlinkClick r:id="rId2"/>
              </a:rPr>
              <a:t>http</a:t>
            </a:r>
            <a:r>
              <a:rPr lang="en-US" dirty="0">
                <a:hlinkClick r:id="rId2"/>
              </a:rPr>
              <a:t>://</a:t>
            </a:r>
            <a:r>
              <a:rPr lang="en-US" dirty="0" smtClean="0">
                <a:hlinkClick r:id="rId2"/>
              </a:rPr>
              <a:t>exp-platform.com</a:t>
            </a:r>
            <a:r>
              <a:rPr lang="en-US" dirty="0" smtClean="0"/>
              <a:t> has papers, talks including</a:t>
            </a:r>
          </a:p>
          <a:p>
            <a:pPr lvl="1"/>
            <a:r>
              <a:rPr lang="en-US" dirty="0" smtClean="0">
                <a:hlinkClick r:id="rId3"/>
              </a:rPr>
              <a:t>Controlled </a:t>
            </a:r>
            <a:r>
              <a:rPr lang="en-US" dirty="0">
                <a:hlinkClick r:id="rId3"/>
              </a:rPr>
              <a:t>Experiments on the Web: Survey and Practical </a:t>
            </a:r>
            <a:r>
              <a:rPr lang="en-US" dirty="0" smtClean="0">
                <a:hlinkClick r:id="rId3"/>
              </a:rPr>
              <a:t>Guide</a:t>
            </a:r>
            <a:r>
              <a:rPr lang="en-US" dirty="0" smtClean="0"/>
              <a:t/>
            </a:r>
            <a:br>
              <a:rPr lang="en-US" dirty="0" smtClean="0"/>
            </a:br>
            <a:r>
              <a:rPr lang="en-US" dirty="0" smtClean="0"/>
              <a:t>(Data Mining and Knowledge Discovery journal)</a:t>
            </a:r>
          </a:p>
          <a:p>
            <a:pPr lvl="1"/>
            <a:r>
              <a:rPr lang="en-US" dirty="0" smtClean="0">
                <a:hlinkClick r:id="rId4"/>
              </a:rPr>
              <a:t>Online experiments at Microsoft</a:t>
            </a:r>
            <a:r>
              <a:rPr lang="en-US" dirty="0"/>
              <a:t/>
            </a:r>
            <a:br>
              <a:rPr lang="en-US" dirty="0"/>
            </a:br>
            <a:r>
              <a:rPr lang="en-US" dirty="0" smtClean="0"/>
              <a:t>(Third </a:t>
            </a:r>
            <a:r>
              <a:rPr lang="en-US" dirty="0"/>
              <a:t>Workshop on Data Mining Case Studies and Practice </a:t>
            </a:r>
            <a:r>
              <a:rPr lang="en-US" dirty="0" smtClean="0"/>
              <a:t>Prize)</a:t>
            </a:r>
          </a:p>
          <a:p>
            <a:pPr lvl="1"/>
            <a:r>
              <a:rPr lang="en-US" dirty="0">
                <a:hlinkClick r:id="rId5"/>
              </a:rPr>
              <a:t>Trustworthy Online Controlled Experiments: </a:t>
            </a:r>
            <a:br>
              <a:rPr lang="en-US" dirty="0">
                <a:hlinkClick r:id="rId5"/>
              </a:rPr>
            </a:br>
            <a:r>
              <a:rPr lang="en-US" dirty="0">
                <a:hlinkClick r:id="rId5"/>
              </a:rPr>
              <a:t>Five Puzzling Outcomes </a:t>
            </a:r>
            <a:r>
              <a:rPr lang="en-US" dirty="0" smtClean="0">
                <a:hlinkClick r:id="rId5"/>
              </a:rPr>
              <a:t>Explained</a:t>
            </a:r>
            <a:r>
              <a:rPr lang="en-US" dirty="0" smtClean="0"/>
              <a:t/>
            </a:r>
            <a:br>
              <a:rPr lang="en-US" dirty="0" smtClean="0"/>
            </a:br>
            <a:r>
              <a:rPr lang="en-US" dirty="0" smtClean="0"/>
              <a:t>(KDD 2012)</a:t>
            </a:r>
            <a:endParaRPr lang="en-US" dirty="0"/>
          </a:p>
          <a:p>
            <a:r>
              <a:rPr lang="en-US" dirty="0" smtClean="0"/>
              <a:t>This talk at </a:t>
            </a:r>
            <a:r>
              <a:rPr lang="en-US" sz="2800" u="sng" dirty="0" smtClean="0">
                <a:hlinkClick r:id="rId6"/>
              </a:rPr>
              <a:t>http://www.exp-platform.com/Pages/2012RecSys.aspx</a:t>
            </a:r>
            <a:r>
              <a:rPr lang="en-US" sz="2800" dirty="0" smtClean="0"/>
              <a:t> </a:t>
            </a:r>
            <a:endParaRPr lang="en-US" dirty="0"/>
          </a:p>
        </p:txBody>
      </p:sp>
    </p:spTree>
    <p:extLst>
      <p:ext uri="{BB962C8B-B14F-4D97-AF65-F5344CB8AC3E}">
        <p14:creationId xmlns:p14="http://schemas.microsoft.com/office/powerpoint/2010/main" val="56404643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Dublin Connection</a:t>
            </a:r>
            <a:endParaRPr lang="en-US" dirty="0"/>
          </a:p>
        </p:txBody>
      </p:sp>
      <p:sp>
        <p:nvSpPr>
          <p:cNvPr id="3" name="Content Placeholder 2"/>
          <p:cNvSpPr>
            <a:spLocks noGrp="1"/>
          </p:cNvSpPr>
          <p:nvPr>
            <p:ph idx="1"/>
          </p:nvPr>
        </p:nvSpPr>
        <p:spPr>
          <a:xfrm>
            <a:off x="375346" y="1518892"/>
            <a:ext cx="11511853" cy="5170646"/>
          </a:xfrm>
        </p:spPr>
        <p:txBody>
          <a:bodyPr/>
          <a:lstStyle/>
          <a:p>
            <a:r>
              <a:rPr lang="en-US" dirty="0" smtClean="0"/>
              <a:t>It is an honor to present this talk at Dublin,</a:t>
            </a:r>
            <a:br>
              <a:rPr lang="en-US" dirty="0" smtClean="0"/>
            </a:br>
            <a:r>
              <a:rPr lang="en-US" dirty="0" smtClean="0"/>
              <a:t>10 minutes from where the “t-test” was</a:t>
            </a:r>
            <a:br>
              <a:rPr lang="en-US" dirty="0" smtClean="0"/>
            </a:br>
            <a:r>
              <a:rPr lang="en-US" dirty="0" smtClean="0"/>
              <a:t>introduced by William </a:t>
            </a:r>
            <a:r>
              <a:rPr lang="en-US" dirty="0" err="1" smtClean="0"/>
              <a:t>Gosset</a:t>
            </a:r>
            <a:r>
              <a:rPr lang="en-US" dirty="0" smtClean="0"/>
              <a:t> in 1908</a:t>
            </a:r>
            <a:br>
              <a:rPr lang="en-US" dirty="0" smtClean="0"/>
            </a:br>
            <a:r>
              <a:rPr lang="en-US" dirty="0" smtClean="0"/>
              <a:t>(picture I took this week)</a:t>
            </a:r>
          </a:p>
          <a:p>
            <a:r>
              <a:rPr lang="en-US" dirty="0" err="1" smtClean="0"/>
              <a:t>Gosset</a:t>
            </a:r>
            <a:r>
              <a:rPr lang="en-US" dirty="0" smtClean="0"/>
              <a:t> worked at </a:t>
            </a:r>
            <a:r>
              <a:rPr lang="en-US" dirty="0"/>
              <a:t>Guinness </a:t>
            </a:r>
            <a:r>
              <a:rPr lang="en-US" dirty="0" smtClean="0"/>
              <a:t>, which prohibited </a:t>
            </a:r>
            <a:r>
              <a:rPr lang="en-US" dirty="0"/>
              <a:t>its employees from publishing </a:t>
            </a:r>
            <a:r>
              <a:rPr lang="en-US" dirty="0" smtClean="0"/>
              <a:t>papers.</a:t>
            </a:r>
            <a:br>
              <a:rPr lang="en-US" dirty="0" smtClean="0"/>
            </a:br>
            <a:r>
              <a:rPr lang="en-US" dirty="0" smtClean="0"/>
              <a:t>He published the </a:t>
            </a:r>
            <a:r>
              <a:rPr lang="en-US" dirty="0"/>
              <a:t>papers under the pseudonym </a:t>
            </a:r>
            <a:r>
              <a:rPr lang="en-US" dirty="0" smtClean="0"/>
              <a:t>"Student“ </a:t>
            </a:r>
          </a:p>
          <a:p>
            <a:r>
              <a:rPr lang="en-US" dirty="0" smtClean="0"/>
              <a:t>The student t-test is commonly used in determining statistical significance in controlled experiments</a:t>
            </a:r>
          </a:p>
          <a:p>
            <a:r>
              <a:rPr lang="en-US" dirty="0" smtClean="0"/>
              <a:t>The 2</a:t>
            </a:r>
            <a:r>
              <a:rPr lang="en-US" baseline="30000" dirty="0" smtClean="0"/>
              <a:t>nd</a:t>
            </a:r>
            <a:r>
              <a:rPr lang="en-US" dirty="0" smtClean="0"/>
              <a:t> floor of the Guinness Storehouse is dedicated to “ads.”  Imagine if instead of Student t-test, it was Guinness t-test </a:t>
            </a:r>
            <a:r>
              <a:rPr lang="en-US" dirty="0" smtClean="0">
                <a:sym typeface="Wingdings" pitchFamily="2" charset="2"/>
              </a:rPr>
              <a:t></a:t>
            </a:r>
            <a:endParaRPr lang="en-US" dirty="0"/>
          </a:p>
        </p:txBody>
      </p:sp>
      <p:pic>
        <p:nvPicPr>
          <p:cNvPr id="1027" name="Picture 3" descr="C:\bk\Jokes\williamGossetAtGu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896" y="0"/>
            <a:ext cx="3639930" cy="272994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645427" y="2862469"/>
            <a:ext cx="5049078" cy="304801"/>
            <a:chOff x="9448800" y="4200939"/>
            <a:chExt cx="503583" cy="304801"/>
          </a:xfrm>
        </p:grpSpPr>
        <p:cxnSp>
          <p:nvCxnSpPr>
            <p:cNvPr id="9" name="Straight Connector 8"/>
            <p:cNvCxnSpPr/>
            <p:nvPr/>
          </p:nvCxnSpPr>
          <p:spPr>
            <a:xfrm>
              <a:off x="9448800" y="4505740"/>
              <a:ext cx="5035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951061" y="4200939"/>
              <a:ext cx="1321" cy="291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941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Correlated Recommendations</a:t>
            </a:r>
            <a:endParaRPr lang="en-US" dirty="0"/>
          </a:p>
        </p:txBody>
      </p:sp>
      <p:sp>
        <p:nvSpPr>
          <p:cNvPr id="3" name="Content Placeholder 2"/>
          <p:cNvSpPr>
            <a:spLocks noGrp="1"/>
          </p:cNvSpPr>
          <p:nvPr>
            <p:ph idx="1"/>
          </p:nvPr>
        </p:nvSpPr>
        <p:spPr>
          <a:xfrm>
            <a:off x="269327" y="1068320"/>
            <a:ext cx="11445593" cy="5613845"/>
          </a:xfrm>
        </p:spPr>
        <p:txBody>
          <a:bodyPr/>
          <a:lstStyle/>
          <a:p>
            <a:r>
              <a:rPr lang="en-US" dirty="0"/>
              <a:t>A</a:t>
            </a:r>
            <a:r>
              <a:rPr lang="en-US" dirty="0" smtClean="0"/>
              <a:t>ctual personalized recommendations from Amazon.</a:t>
            </a:r>
            <a:br>
              <a:rPr lang="en-US" dirty="0" smtClean="0"/>
            </a:br>
            <a:r>
              <a:rPr lang="en-US" sz="2800" dirty="0" smtClean="0"/>
              <a:t>(I was director of data mining and personalization at Amazon back in 2003, so I can ridicule my work.)</a:t>
            </a:r>
          </a:p>
          <a:p>
            <a:r>
              <a:rPr lang="en-US" dirty="0" smtClean="0"/>
              <a:t>Buy a Blackberry because</a:t>
            </a:r>
            <a:br>
              <a:rPr lang="en-US" dirty="0" smtClean="0"/>
            </a:br>
            <a:r>
              <a:rPr lang="en-US" dirty="0" smtClean="0"/>
              <a:t>you</a:t>
            </a:r>
            <a:r>
              <a:rPr lang="en-US" dirty="0"/>
              <a:t> </a:t>
            </a:r>
            <a:r>
              <a:rPr lang="en-US" dirty="0" smtClean="0"/>
              <a:t>bought a </a:t>
            </a:r>
            <a:r>
              <a:rPr lang="en-US" dirty="0" err="1" smtClean="0"/>
              <a:t>microSD</a:t>
            </a:r>
            <a:r>
              <a:rPr lang="en-US" dirty="0" smtClean="0"/>
              <a:t> card</a:t>
            </a:r>
          </a:p>
          <a:p>
            <a:r>
              <a:rPr lang="en-US" dirty="0" smtClean="0"/>
              <a:t>Buy Atonement movie DVD because</a:t>
            </a:r>
            <a:br>
              <a:rPr lang="en-US" dirty="0" smtClean="0"/>
            </a:br>
            <a:r>
              <a:rPr lang="en-US" dirty="0" smtClean="0"/>
              <a:t>you bought a Maglite flashlight</a:t>
            </a:r>
            <a:br>
              <a:rPr lang="en-US" dirty="0" smtClean="0"/>
            </a:br>
            <a:r>
              <a:rPr lang="en-US" dirty="0" smtClean="0"/>
              <a:t>(must be a dark movie)</a:t>
            </a:r>
          </a:p>
          <a:p>
            <a:r>
              <a:rPr lang="en-US" dirty="0" smtClean="0"/>
              <a:t>Buy Organic Virgin Olive Oil because</a:t>
            </a:r>
            <a:br>
              <a:rPr lang="en-US" dirty="0" smtClean="0"/>
            </a:br>
            <a:r>
              <a:rPr lang="en-US" dirty="0" smtClean="0"/>
              <a:t>you bought Toilet</a:t>
            </a:r>
            <a:r>
              <a:rPr lang="en-US" dirty="0"/>
              <a:t> </a:t>
            </a:r>
            <a:r>
              <a:rPr lang="en-US" dirty="0" smtClean="0"/>
              <a:t>Paper. </a:t>
            </a:r>
            <a:br>
              <a:rPr lang="en-US" dirty="0" smtClean="0"/>
            </a:br>
            <a:r>
              <a:rPr lang="en-US" dirty="0" smtClean="0"/>
              <a:t>(If there is causality here, it’s probably</a:t>
            </a:r>
            <a:br>
              <a:rPr lang="en-US" dirty="0" smtClean="0"/>
            </a:br>
            <a:r>
              <a:rPr lang="en-US" dirty="0" smtClean="0"/>
              <a:t> in the other direction.)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975" y="2011432"/>
            <a:ext cx="4727850" cy="149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3595687"/>
            <a:ext cx="47148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6835"/>
          <a:stretch/>
        </p:blipFill>
        <p:spPr>
          <a:xfrm>
            <a:off x="7460973" y="5147764"/>
            <a:ext cx="4716938" cy="1544584"/>
          </a:xfrm>
          <a:prstGeom prst="rect">
            <a:avLst/>
          </a:prstGeom>
        </p:spPr>
      </p:pic>
    </p:spTree>
    <p:extLst>
      <p:ext uri="{BB962C8B-B14F-4D97-AF65-F5344CB8AC3E}">
        <p14:creationId xmlns:p14="http://schemas.microsoft.com/office/powerpoint/2010/main" val="35130485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07868" y="228600"/>
            <a:ext cx="11319102" cy="664797"/>
          </a:xfrm>
        </p:spPr>
        <p:txBody>
          <a:bodyPr/>
          <a:lstStyle/>
          <a:p>
            <a:r>
              <a:rPr lang="en-US" dirty="0" smtClean="0"/>
              <a:t>Advantage of Controlled Experiments</a:t>
            </a:r>
          </a:p>
        </p:txBody>
      </p:sp>
      <p:sp>
        <p:nvSpPr>
          <p:cNvPr id="15365" name="Rectangle 3"/>
          <p:cNvSpPr>
            <a:spLocks noGrp="1" noChangeArrowheads="1"/>
          </p:cNvSpPr>
          <p:nvPr>
            <p:ph idx="1"/>
          </p:nvPr>
        </p:nvSpPr>
        <p:spPr>
          <a:xfrm>
            <a:off x="454859" y="1041814"/>
            <a:ext cx="11472098" cy="5601533"/>
          </a:xfrm>
        </p:spPr>
        <p:txBody>
          <a:bodyPr/>
          <a:lstStyle/>
          <a:p>
            <a:r>
              <a:rPr lang="en-GB" dirty="0" smtClean="0"/>
              <a:t>Controlled experiments test for </a:t>
            </a:r>
            <a:r>
              <a:rPr lang="en-GB" dirty="0" smtClean="0">
                <a:solidFill>
                  <a:srgbClr val="D5B953"/>
                </a:solidFill>
              </a:rPr>
              <a:t>causal</a:t>
            </a:r>
            <a:r>
              <a:rPr lang="en-GB" dirty="0" smtClean="0"/>
              <a:t> relationships, not simply correlations</a:t>
            </a:r>
          </a:p>
          <a:p>
            <a:r>
              <a:rPr lang="en-GB" dirty="0" smtClean="0"/>
              <a:t>When the variants run concurrently, only two things could explain a change in metrics:</a:t>
            </a:r>
          </a:p>
          <a:p>
            <a:pPr lvl="2" indent="-514350">
              <a:buFont typeface="+mj-lt"/>
              <a:buAutoNum type="arabicPeriod"/>
            </a:pPr>
            <a:r>
              <a:rPr lang="en-GB" dirty="0" smtClean="0"/>
              <a:t>The “feature(s)” (A vs. B)</a:t>
            </a:r>
          </a:p>
          <a:p>
            <a:pPr lvl="2" indent="-514350">
              <a:buFont typeface="+mj-lt"/>
              <a:buAutoNum type="arabicPeriod"/>
            </a:pPr>
            <a:r>
              <a:rPr lang="en-GB" dirty="0" smtClean="0"/>
              <a:t>Random chance</a:t>
            </a:r>
          </a:p>
          <a:p>
            <a:pPr marL="914400" lvl="1" indent="-514350">
              <a:buNone/>
            </a:pPr>
            <a:r>
              <a:rPr lang="en-GB" dirty="0" smtClean="0"/>
              <a:t>Everything else happening affects both the variants</a:t>
            </a:r>
          </a:p>
          <a:p>
            <a:pPr marL="914400" lvl="1" indent="-514350">
              <a:buNone/>
            </a:pPr>
            <a:r>
              <a:rPr lang="en-GB" dirty="0" smtClean="0"/>
              <a:t>For #2, we conduct statistical tests for significance</a:t>
            </a:r>
          </a:p>
          <a:p>
            <a:r>
              <a:rPr lang="en-US" dirty="0" smtClean="0"/>
              <a:t>The gold standard in science and the only way to prove efficacy of drugs in FDA drug tests</a:t>
            </a:r>
          </a:p>
          <a:p>
            <a:r>
              <a:rPr lang="en-US" dirty="0" smtClean="0"/>
              <a:t>Controlled experiments are not the panacea for everything.  Issues discussed in the journal </a:t>
            </a:r>
            <a:r>
              <a:rPr lang="en-US" dirty="0" smtClean="0">
                <a:hlinkClick r:id="rId2"/>
              </a:rPr>
              <a:t>survey paper</a:t>
            </a:r>
            <a:endParaRPr lang="en-US" dirty="0" smtClean="0"/>
          </a:p>
        </p:txBody>
      </p:sp>
      <p:sp>
        <p:nvSpPr>
          <p:cNvPr id="15363" name="Slide Number Placeholder 4"/>
          <p:cNvSpPr>
            <a:spLocks noGrp="1"/>
          </p:cNvSpPr>
          <p:nvPr>
            <p:ph type="sldNum" sz="quarter" idx="4294967295"/>
          </p:nvPr>
        </p:nvSpPr>
        <p:spPr>
          <a:xfrm>
            <a:off x="11477810" y="0"/>
            <a:ext cx="711015" cy="304800"/>
          </a:xfrm>
          <a:prstGeom prst="rect">
            <a:avLst/>
          </a:prstGeom>
          <a:noFill/>
        </p:spPr>
        <p:txBody>
          <a:bodyPr/>
          <a:lstStyle/>
          <a:p>
            <a:fld id="{6AE4AD49-A70F-4FBB-A940-5F989309EA09}" type="slidenum">
              <a:rPr lang="en-US" smtClean="0"/>
              <a:pPr/>
              <a:t>7</a:t>
            </a:fld>
            <a:endParaRPr lang="en-US" smtClean="0"/>
          </a:p>
        </p:txBody>
      </p:sp>
    </p:spTree>
    <p:extLst>
      <p:ext uri="{BB962C8B-B14F-4D97-AF65-F5344CB8AC3E}">
        <p14:creationId xmlns:p14="http://schemas.microsoft.com/office/powerpoint/2010/main" val="350786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2000"/>
                                        <p:tgtEl>
                                          <p:spTgt spid="1536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fade">
                                      <p:cBhvr>
                                        <p:cTn id="10" dur="2000"/>
                                        <p:tgtEl>
                                          <p:spTgt spid="1536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animEffect transition="in" filter="fade">
                                      <p:cBhvr>
                                        <p:cTn id="13" dur="2000"/>
                                        <p:tgtEl>
                                          <p:spTgt spid="1536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5">
                                            <p:txEl>
                                              <p:pRg st="4" end="4"/>
                                            </p:txEl>
                                          </p:spTgt>
                                        </p:tgtEl>
                                        <p:attrNameLst>
                                          <p:attrName>style.visibility</p:attrName>
                                        </p:attrNameLst>
                                      </p:cBhvr>
                                      <p:to>
                                        <p:strVal val="visible"/>
                                      </p:to>
                                    </p:set>
                                    <p:animEffect transition="in" filter="fade">
                                      <p:cBhvr>
                                        <p:cTn id="16" dur="2000"/>
                                        <p:tgtEl>
                                          <p:spTgt spid="1536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5">
                                            <p:txEl>
                                              <p:pRg st="5" end="5"/>
                                            </p:txEl>
                                          </p:spTgt>
                                        </p:tgtEl>
                                        <p:attrNameLst>
                                          <p:attrName>style.visibility</p:attrName>
                                        </p:attrNameLst>
                                      </p:cBhvr>
                                      <p:to>
                                        <p:strVal val="visible"/>
                                      </p:to>
                                    </p:set>
                                    <p:animEffect transition="in" filter="fade">
                                      <p:cBhvr>
                                        <p:cTn id="19" dur="2000"/>
                                        <p:tgtEl>
                                          <p:spTgt spid="1536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65">
                                            <p:txEl>
                                              <p:pRg st="6" end="6"/>
                                            </p:txEl>
                                          </p:spTgt>
                                        </p:tgtEl>
                                        <p:attrNameLst>
                                          <p:attrName>style.visibility</p:attrName>
                                        </p:attrNameLst>
                                      </p:cBhvr>
                                      <p:to>
                                        <p:strVal val="visible"/>
                                      </p:to>
                                    </p:set>
                                    <p:animEffect transition="in" filter="fade">
                                      <p:cBhvr>
                                        <p:cTn id="24" dur="2000"/>
                                        <p:tgtEl>
                                          <p:spTgt spid="1536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365">
                                            <p:txEl>
                                              <p:pRg st="7" end="7"/>
                                            </p:txEl>
                                          </p:spTgt>
                                        </p:tgtEl>
                                        <p:attrNameLst>
                                          <p:attrName>style.visibility</p:attrName>
                                        </p:attrNameLst>
                                      </p:cBhvr>
                                      <p:to>
                                        <p:strVal val="visible"/>
                                      </p:to>
                                    </p:set>
                                    <p:animEffect transition="in" filter="fade">
                                      <p:cBhvr>
                                        <p:cTn id="29" dur="2000"/>
                                        <p:tgtEl>
                                          <p:spTgt spid="153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idx="1"/>
          </p:nvPr>
        </p:nvSpPr>
        <p:spPr>
          <a:xfrm>
            <a:off x="526341" y="1191491"/>
            <a:ext cx="11376237" cy="4235006"/>
          </a:xfrm>
        </p:spPr>
        <p:txBody>
          <a:bodyPr/>
          <a:lstStyle/>
          <a:p>
            <a:r>
              <a:rPr lang="en-US" dirty="0" smtClean="0"/>
              <a:t>Three experiments that ran at Microsoft</a:t>
            </a:r>
          </a:p>
          <a:p>
            <a:r>
              <a:rPr lang="en-US" dirty="0" smtClean="0"/>
              <a:t>All had enough users for statistical validity</a:t>
            </a:r>
          </a:p>
          <a:p>
            <a:r>
              <a:rPr lang="en-US" dirty="0" smtClean="0"/>
              <a:t>Game: see how many you get right </a:t>
            </a:r>
            <a:endParaRPr lang="en-US" dirty="0" smtClean="0">
              <a:solidFill>
                <a:srgbClr val="00B050"/>
              </a:solidFill>
            </a:endParaRPr>
          </a:p>
          <a:p>
            <a:pPr lvl="1"/>
            <a:r>
              <a:rPr lang="en-US" dirty="0" smtClean="0"/>
              <a:t>Everyone please stand up</a:t>
            </a:r>
          </a:p>
          <a:p>
            <a:pPr lvl="1"/>
            <a:r>
              <a:rPr lang="en-US" dirty="0" smtClean="0"/>
              <a:t>Three choices are:</a:t>
            </a:r>
          </a:p>
          <a:p>
            <a:pPr lvl="2"/>
            <a:r>
              <a:rPr lang="en-US" dirty="0" smtClean="0"/>
              <a:t>A wins  (the difference is statistically significant)</a:t>
            </a:r>
          </a:p>
          <a:p>
            <a:pPr lvl="2"/>
            <a:r>
              <a:rPr lang="en-US" dirty="0" smtClean="0"/>
              <a:t>A and B are approximately the same (no stat sig diff)</a:t>
            </a:r>
          </a:p>
          <a:p>
            <a:pPr lvl="2"/>
            <a:r>
              <a:rPr lang="en-US" dirty="0" smtClean="0"/>
              <a:t>B wins</a:t>
            </a:r>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a:xfrm>
            <a:off x="507868" y="1412875"/>
            <a:ext cx="11173090" cy="1428083"/>
          </a:xfrm>
        </p:spPr>
        <p:txBody>
          <a:bodyPr/>
          <a:lstStyle/>
          <a:p>
            <a:r>
              <a:rPr lang="en-US" dirty="0" smtClean="0"/>
              <a:t>“Find a house” widget variations</a:t>
            </a:r>
          </a:p>
          <a:p>
            <a:r>
              <a:rPr lang="en-US" dirty="0" smtClean="0"/>
              <a:t>Overall Evaluation Criterion(OEC): Revenue to Microsoft generated every time a user clicks search/find button</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9</a:t>
            </a:fld>
            <a:endParaRPr lang="en-US"/>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a:t>
            </a:r>
            <a:r>
              <a:rPr lang="en-US" sz="2400" dirty="0" smtClean="0"/>
              <a:t>Left hand </a:t>
            </a:r>
            <a:r>
              <a:rPr lang="en-US" sz="2400" dirty="0"/>
              <a:t>if you think A Wins</a:t>
            </a:r>
          </a:p>
          <a:p>
            <a:pPr marL="171450" indent="-171450" algn="l" eaLnBrk="0" hangingPunct="0">
              <a:buFont typeface="Arial" pitchFamily="34" charset="0"/>
              <a:buChar char="•"/>
            </a:pPr>
            <a:r>
              <a:rPr lang="en-US" sz="2400" dirty="0"/>
              <a:t>Raise your </a:t>
            </a:r>
            <a:r>
              <a:rPr lang="en-US" sz="2400" dirty="0" smtClean="0"/>
              <a:t>Right </a:t>
            </a:r>
            <a:r>
              <a:rPr lang="en-US" sz="2400" dirty="0"/>
              <a:t>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4|0.5|10.4|13.5"/>
</p:tagLst>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0" ma:contentTypeDescription="Create a new document." ma:contentTypeScope="" ma:versionID="ffcaba8568937de2414e1f8dba049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1D6888-D20A-42C0-822A-DB34F7D13910}">
  <ds:schemaRefs>
    <ds:schemaRef ds:uri="http://www.w3.org/XML/1998/namespace"/>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AD96E0E1-6B5C-4EAF-BCE3-D0B4F6D4B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FEDB344-17AA-4451-AD7B-D06564DDAE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Segoe 16-9 template-template_August-15-2007</Template>
  <TotalTime>7784</TotalTime>
  <Words>2688</Words>
  <Application>Microsoft Office PowerPoint</Application>
  <PresentationFormat>Custom</PresentationFormat>
  <Paragraphs>422</Paragraphs>
  <Slides>46</Slides>
  <Notes>15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Blue Segoe 16-9 template-template_August-15-2007</vt:lpstr>
      <vt:lpstr>Online Controlled Experiments:  Introduction, Learnings, and Humbling Statistics</vt:lpstr>
      <vt:lpstr>Amazon Shopping Cart Recommendations</vt:lpstr>
      <vt:lpstr>Agenda</vt:lpstr>
      <vt:lpstr>Controlled Experiments in One Slide</vt:lpstr>
      <vt:lpstr>The Dublin Connection</vt:lpstr>
      <vt:lpstr>Personalized Correlated Recommendations</vt:lpstr>
      <vt:lpstr>Advantage of Controlled Experiments</vt:lpstr>
      <vt:lpstr>Examples</vt:lpstr>
      <vt:lpstr>MSN Real Estate</vt:lpstr>
      <vt:lpstr>MSN Real Estate</vt:lpstr>
      <vt:lpstr>MSN Home Page Search Box</vt:lpstr>
      <vt:lpstr> Search Box</vt:lpstr>
      <vt:lpstr>MSN US Home Page: Search Box</vt:lpstr>
      <vt:lpstr>Office Online</vt:lpstr>
      <vt:lpstr> Office Online</vt:lpstr>
      <vt:lpstr>Twyman’s Law</vt:lpstr>
      <vt:lpstr>Hard to Assess the Value of Ideas: Data Trumps Intuition</vt:lpstr>
      <vt:lpstr>Hard to Assess the Value of Ideas: Data Trumps Intuition</vt:lpstr>
      <vt:lpstr>Key Lessons</vt:lpstr>
      <vt:lpstr>The OEC</vt:lpstr>
      <vt:lpstr>OEC for Search</vt:lpstr>
      <vt:lpstr>Puzzle Explained</vt:lpstr>
      <vt:lpstr>OEC Example: Amazon Goldbox</vt:lpstr>
      <vt:lpstr>Agenda</vt:lpstr>
      <vt:lpstr>The Cultural Challenge</vt:lpstr>
      <vt:lpstr>Cultural Stage 1: Hubris</vt:lpstr>
      <vt:lpstr>Semmelweis</vt:lpstr>
      <vt:lpstr>Semmelweis</vt:lpstr>
      <vt:lpstr>Cultural Stage 3: Semmelweis Reflex</vt:lpstr>
      <vt:lpstr>Cultural Stage 4: Fundamental Understanding</vt:lpstr>
      <vt:lpstr>Summary: Evolve the Culture</vt:lpstr>
      <vt:lpstr>Agenda</vt:lpstr>
      <vt:lpstr>Running Controlled Experiments at Scale (1)</vt:lpstr>
      <vt:lpstr>Running Controlled Experiments at Scale (2)</vt:lpstr>
      <vt:lpstr>Best Practice: A/A Test</vt:lpstr>
      <vt:lpstr>Best Practice: Ramp-up</vt:lpstr>
      <vt:lpstr>Best Practice: Large User Samples</vt:lpstr>
      <vt:lpstr>Agenda</vt:lpstr>
      <vt:lpstr>Which Recommendations?</vt:lpstr>
      <vt:lpstr>Amazon Behavior-Based Search (BBS) - Motivation</vt:lpstr>
      <vt:lpstr>Built Searched X -&gt; Bought Y (Behavior based Search)</vt:lpstr>
      <vt:lpstr>Right Offer at the Right Time</vt:lpstr>
      <vt:lpstr>Education is Hard: Interrupting Tasks</vt:lpstr>
      <vt:lpstr>Explanations Help</vt:lpstr>
      <vt:lpstr>Summary</vt:lpstr>
      <vt:lpstr>Resources and Q&amp;A </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2009-06-08 ExP Intro</dc:title>
  <dc:subject>&lt;Event Name Here&gt;</dc:subject>
  <dc:creator>garycar</dc:creator>
  <dc:description>Template:_x000d_
Formatting:_x000d_
Event Date:_x000d_
Event Location:_x000d_
Audience:</dc:description>
  <cp:lastModifiedBy>Ronny Kohavi</cp:lastModifiedBy>
  <cp:revision>314</cp:revision>
  <dcterms:created xsi:type="dcterms:W3CDTF">2009-03-17T20:12:18Z</dcterms:created>
  <dcterms:modified xsi:type="dcterms:W3CDTF">2012-09-12T07:07:44Z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y fmtid="{D5CDD505-2E9C-101B-9397-08002B2CF9AE}" pid="3" name="Status">
    <vt:lpwstr>Draft</vt:lpwstr>
  </property>
</Properties>
</file>