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57" r:id="rId4"/>
    <p:sldId id="318" r:id="rId5"/>
    <p:sldId id="258" r:id="rId6"/>
    <p:sldId id="319" r:id="rId7"/>
    <p:sldId id="284" r:id="rId8"/>
    <p:sldId id="285" r:id="rId9"/>
    <p:sldId id="287" r:id="rId10"/>
    <p:sldId id="283" r:id="rId11"/>
    <p:sldId id="312" r:id="rId12"/>
    <p:sldId id="314" r:id="rId13"/>
    <p:sldId id="286" r:id="rId14"/>
    <p:sldId id="288" r:id="rId15"/>
    <p:sldId id="282" r:id="rId16"/>
    <p:sldId id="260" r:id="rId17"/>
    <p:sldId id="315" r:id="rId18"/>
    <p:sldId id="316" r:id="rId19"/>
    <p:sldId id="307" r:id="rId20"/>
    <p:sldId id="290" r:id="rId21"/>
    <p:sldId id="289" r:id="rId22"/>
    <p:sldId id="320" r:id="rId23"/>
    <p:sldId id="261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21" r:id="rId32"/>
    <p:sldId id="300" r:id="rId33"/>
    <p:sldId id="301" r:id="rId34"/>
    <p:sldId id="299" r:id="rId35"/>
    <p:sldId id="302" r:id="rId36"/>
    <p:sldId id="303" r:id="rId37"/>
    <p:sldId id="304" r:id="rId38"/>
    <p:sldId id="305" r:id="rId39"/>
    <p:sldId id="306" r:id="rId40"/>
    <p:sldId id="322" r:id="rId41"/>
    <p:sldId id="309" r:id="rId42"/>
    <p:sldId id="269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2309-0E1F-4D3D-921E-5C44D3571007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6EBD-C663-4100-B78C-9DBD8F29F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nlp.stanford.edu/projects/gender.s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 Said, She Said: Gender in the ACL Anthology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Vogel and Dan Jurafsky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pic>
        <p:nvPicPr>
          <p:cNvPr id="4" name="Picture 3" descr="nlp-logo-10x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876800"/>
            <a:ext cx="181899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9600" y="533400"/>
          <a:ext cx="7952509" cy="5566756"/>
        </p:xfrm>
        <a:graphic>
          <a:graphicData uri="http://schemas.openxmlformats.org/presentationml/2006/ole">
            <p:oleObj spid="_x0000_s40963" name="Acrobat Document" r:id="rId3" imgW="68580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authorship increased from 13% in 1980 to 27% in 2007</a:t>
            </a:r>
          </a:p>
          <a:p>
            <a:pPr lvl="1"/>
            <a:r>
              <a:rPr lang="en-US" dirty="0" smtClean="0"/>
              <a:t>Using best fit lines: 19.4% -&gt; 29.1%</a:t>
            </a:r>
          </a:p>
          <a:p>
            <a:pPr lvl="1"/>
            <a:r>
              <a:rPr lang="en-US" dirty="0" smtClean="0"/>
              <a:t>50% relative increase!</a:t>
            </a:r>
          </a:p>
          <a:p>
            <a:r>
              <a:rPr lang="en-US" dirty="0" smtClean="0"/>
              <a:t>Male authorship decreased from 79% to 71%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authorship increased from 13% in 1980 to 27% in 2007</a:t>
            </a:r>
          </a:p>
          <a:p>
            <a:pPr lvl="1"/>
            <a:r>
              <a:rPr lang="en-US" dirty="0" smtClean="0"/>
              <a:t>Using best fit lines: 19.4% -&gt; 29.1%</a:t>
            </a:r>
          </a:p>
          <a:p>
            <a:pPr lvl="1"/>
            <a:r>
              <a:rPr lang="en-US" dirty="0" smtClean="0"/>
              <a:t>50% relative increase!</a:t>
            </a:r>
          </a:p>
          <a:p>
            <a:r>
              <a:rPr lang="en-US" dirty="0" smtClean="0"/>
              <a:t>Male authorship decreased from 79% to 71%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105400"/>
            <a:ext cx="6019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Next: how prolific are men and women?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381000" y="304800"/>
          <a:ext cx="8382000" cy="5867400"/>
        </p:xfrm>
        <a:graphic>
          <a:graphicData uri="http://schemas.openxmlformats.org/presentationml/2006/ole">
            <p:oleObj spid="_x0000_s87041" name="Acrobat Document" r:id="rId3" imgW="6858000" imgH="48006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771" y="6096000"/>
            <a:ext cx="884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1st authored papers:    Female 27%   Male: 71%    Unknown: 2%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04800" y="381000"/>
          <a:ext cx="8273143" cy="5791200"/>
        </p:xfrm>
        <a:graphic>
          <a:graphicData uri="http://schemas.openxmlformats.org/presentationml/2006/ole">
            <p:oleObj spid="_x0000_s67586" name="Acrobat Document" r:id="rId3" imgW="68580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09600" y="381000"/>
          <a:ext cx="7924800" cy="5547360"/>
        </p:xfrm>
        <a:graphic>
          <a:graphicData uri="http://schemas.openxmlformats.org/presentationml/2006/ole">
            <p:oleObj spid="_x0000_s39938" name="Acrobat Document" r:id="rId3" imgW="68580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609600"/>
          <a:ext cx="7696200" cy="5387340"/>
        </p:xfrm>
        <a:graphic>
          <a:graphicData uri="http://schemas.openxmlformats.org/presentationml/2006/ole">
            <p:oleObj spid="_x0000_s5122" name="Acrobat Document" r:id="rId3" imgW="68580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Count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prolific authors are male</a:t>
            </a:r>
          </a:p>
          <a:p>
            <a:r>
              <a:rPr lang="en-US" dirty="0" smtClean="0"/>
              <a:t>Men have on average been in the field longer</a:t>
            </a:r>
          </a:p>
          <a:p>
            <a:r>
              <a:rPr lang="en-US" dirty="0" smtClean="0"/>
              <a:t>Men and women have comparable publication output per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Count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prolific authors are male</a:t>
            </a:r>
          </a:p>
          <a:p>
            <a:r>
              <a:rPr lang="en-US" dirty="0" smtClean="0"/>
              <a:t>Men have on average been in the field longer</a:t>
            </a:r>
          </a:p>
          <a:p>
            <a:r>
              <a:rPr lang="en-US" dirty="0" smtClean="0"/>
              <a:t>Men and women have comparable publication output per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876800"/>
            <a:ext cx="67308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Next: what do men and women write about?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</a:t>
            </a:r>
            <a:endParaRPr lang="en-US" dirty="0"/>
          </a:p>
        </p:txBody>
      </p:sp>
      <p:pic>
        <p:nvPicPr>
          <p:cNvPr id="4" name="Content Placeholder 3" descr="2000px-Latent_Dirichlet_allocatio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4969"/>
            <a:ext cx="8229600" cy="43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Gender in Computational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known gender imbalance in computer science</a:t>
            </a:r>
          </a:p>
          <a:p>
            <a:pPr lvl="1"/>
            <a:r>
              <a:rPr lang="en-US" dirty="0" smtClean="0"/>
              <a:t>In 2008, women granted 20.5% of PhDs [CRA, 2008]</a:t>
            </a:r>
          </a:p>
          <a:p>
            <a:r>
              <a:rPr lang="en-US" dirty="0" smtClean="0"/>
              <a:t>Linguistics departments are close to parity</a:t>
            </a:r>
          </a:p>
          <a:p>
            <a:pPr lvl="1"/>
            <a:r>
              <a:rPr lang="en-US" dirty="0" smtClean="0"/>
              <a:t>In 2007, women granted 57% of PhDs [LSA, 2008]</a:t>
            </a:r>
          </a:p>
          <a:p>
            <a:r>
              <a:rPr lang="en-US" dirty="0" smtClean="0"/>
              <a:t>What about computational linguistics?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100 topics using LDA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Throw out 27 junk topics, yielding 73 substantive topics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Label topics based on their term distributions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topics with biggest difference between men and women: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for AAN</a:t>
            </a:r>
            <a:endParaRPr lang="en-US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52600" y="4953000"/>
            <a:ext cx="5491238" cy="76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6547879" cy="220980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86400" y="304800"/>
            <a:ext cx="3242310" cy="1236345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Calculations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43595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Probability of a topic for a gender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448594" y="2666206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5791200"/>
            <a:ext cx="46781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Documents with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author gender g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505200" y="54864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09600" y="2971800"/>
            <a:ext cx="7908637" cy="190500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86400" y="304800"/>
            <a:ext cx="3242310" cy="1236345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Topic Calculations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55131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Probability of a topic for a gender and year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143000" y="27432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410200"/>
            <a:ext cx="67810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Documents with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author gender g written in year y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13" idx="0"/>
          </p:cNvCxnSpPr>
          <p:nvPr/>
        </p:nvCxnSpPr>
        <p:spPr>
          <a:xfrm rot="5400000" flipH="1" flipV="1">
            <a:off x="3465175" y="5176211"/>
            <a:ext cx="464127" cy="38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speaker utterance act hearer belief proposition acts beliefs focus evidence</a:t>
            </a:r>
            <a:endParaRPr lang="en-US" dirty="0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228600" y="152400"/>
          <a:ext cx="6858000" cy="4800600"/>
        </p:xfrm>
        <a:graphic>
          <a:graphicData uri="http://schemas.openxmlformats.org/presentationml/2006/ole">
            <p:oleObj spid="_x0000_s64513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sandr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914400"/>
            <a:ext cx="1952625" cy="2657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3733800"/>
            <a:ext cx="170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Sandra </a:t>
            </a:r>
            <a:r>
              <a:rPr lang="en-US" dirty="0" err="1" smtClean="0"/>
              <a:t>Carberry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prosodic pitch boundary accent prosody boundaries cues repairs speaker phrases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28600" y="304800"/>
          <a:ext cx="7239000" cy="5067300"/>
        </p:xfrm>
        <a:graphic>
          <a:graphicData uri="http://schemas.openxmlformats.org/presentationml/2006/ole">
            <p:oleObj spid="_x0000_s68610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mari_ostendo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255" y="1066800"/>
            <a:ext cx="2045672" cy="2495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733800"/>
            <a:ext cx="16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 </a:t>
            </a:r>
            <a:r>
              <a:rPr lang="en-US" dirty="0" err="1" smtClean="0"/>
              <a:t>Ostendorf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52400" y="228600"/>
          <a:ext cx="7075714" cy="4953000"/>
        </p:xfrm>
        <a:graphic>
          <a:graphicData uri="http://schemas.openxmlformats.org/presentationml/2006/ole">
            <p:oleObj spid="_x0000_s69635" name="Acrobat Document" r:id="rId3" imgW="6858000" imgH="4800600" progId="AcroExch.Document.7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question answer questions answers answering opinion sentiment negative </a:t>
            </a:r>
            <a:r>
              <a:rPr lang="en-US" dirty="0" err="1" smtClean="0"/>
              <a:t>trec</a:t>
            </a:r>
            <a:r>
              <a:rPr lang="en-US" dirty="0" smtClean="0"/>
              <a:t> positive</a:t>
            </a:r>
            <a:endParaRPr lang="en-US" dirty="0"/>
          </a:p>
        </p:txBody>
      </p:sp>
      <p:pic>
        <p:nvPicPr>
          <p:cNvPr id="4" name="Picture 3" descr="sk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065947"/>
            <a:ext cx="2362200" cy="2115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350520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Soo</a:t>
            </a:r>
            <a:r>
              <a:rPr lang="en-US" dirty="0" smtClean="0"/>
              <a:t>-Min 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dialogue </a:t>
            </a:r>
            <a:r>
              <a:rPr lang="fr-FR" dirty="0" err="1" smtClean="0"/>
              <a:t>utterance</a:t>
            </a:r>
            <a:r>
              <a:rPr lang="fr-FR" dirty="0" smtClean="0"/>
              <a:t> </a:t>
            </a:r>
            <a:r>
              <a:rPr lang="fr-FR" dirty="0" err="1" smtClean="0"/>
              <a:t>utterances</a:t>
            </a:r>
            <a:r>
              <a:rPr lang="fr-FR" dirty="0" smtClean="0"/>
              <a:t> </a:t>
            </a:r>
            <a:r>
              <a:rPr lang="fr-FR" dirty="0" err="1" smtClean="0"/>
              <a:t>spoken</a:t>
            </a:r>
            <a:r>
              <a:rPr lang="fr-FR" dirty="0" smtClean="0"/>
              <a:t> </a:t>
            </a:r>
            <a:r>
              <a:rPr lang="fr-FR" dirty="0" err="1" smtClean="0"/>
              <a:t>dialog</a:t>
            </a:r>
            <a:r>
              <a:rPr lang="fr-FR" dirty="0" smtClean="0"/>
              <a:t> dialogues </a:t>
            </a:r>
            <a:r>
              <a:rPr lang="fr-FR" dirty="0" err="1" smtClean="0"/>
              <a:t>act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interaction conversation</a:t>
            </a:r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28600" y="152400"/>
          <a:ext cx="7391400" cy="5173980"/>
        </p:xfrm>
        <a:graphic>
          <a:graphicData uri="http://schemas.openxmlformats.org/presentationml/2006/ole">
            <p:oleObj spid="_x0000_s70658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lit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990600"/>
            <a:ext cx="1524000" cy="2258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33528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Diane </a:t>
            </a:r>
            <a:r>
              <a:rPr lang="en-US" dirty="0" err="1" smtClean="0"/>
              <a:t>Litman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0" y="0"/>
          <a:ext cx="7315200" cy="5120640"/>
        </p:xfrm>
        <a:graphic>
          <a:graphicData uri="http://schemas.openxmlformats.org/presentationml/2006/ole">
            <p:oleObj spid="_x0000_s71683" name="Acrobat Document" r:id="rId3" imgW="6858000" imgH="4800600" progId="AcroExch.Document.7">
              <p:embed/>
            </p:oleObj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class classes </a:t>
            </a:r>
            <a:r>
              <a:rPr lang="fr-FR" dirty="0" err="1" smtClean="0"/>
              <a:t>verbs</a:t>
            </a:r>
            <a:r>
              <a:rPr lang="fr-FR" dirty="0" smtClean="0"/>
              <a:t> paraphrases </a:t>
            </a:r>
            <a:r>
              <a:rPr lang="fr-FR" dirty="0" err="1" smtClean="0"/>
              <a:t>classiﬁcation</a:t>
            </a:r>
            <a:r>
              <a:rPr lang="fr-FR" dirty="0" smtClean="0"/>
              <a:t> </a:t>
            </a:r>
            <a:r>
              <a:rPr lang="fr-FR" dirty="0" err="1" smtClean="0"/>
              <a:t>subcategorization</a:t>
            </a:r>
            <a:r>
              <a:rPr lang="fr-FR" dirty="0" smtClean="0"/>
              <a:t> paraphrase frames acquisition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164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Korhonen</a:t>
            </a:r>
            <a:endParaRPr lang="en-US" dirty="0"/>
          </a:p>
        </p:txBody>
      </p:sp>
      <p:pic>
        <p:nvPicPr>
          <p:cNvPr id="7" name="Picture 6" descr="Anna_Korhone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00" y="1066800"/>
            <a:ext cx="21590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summarization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r>
              <a:rPr lang="fr-FR" dirty="0" smtClean="0"/>
              <a:t> document news </a:t>
            </a:r>
            <a:r>
              <a:rPr lang="fr-FR" dirty="0" err="1" smtClean="0"/>
              <a:t>summaries</a:t>
            </a:r>
            <a:r>
              <a:rPr lang="fr-FR" dirty="0" smtClean="0"/>
              <a:t> documents </a:t>
            </a:r>
            <a:r>
              <a:rPr lang="fr-FR" dirty="0" err="1" smtClean="0"/>
              <a:t>topics</a:t>
            </a:r>
            <a:r>
              <a:rPr lang="fr-FR" dirty="0" smtClean="0"/>
              <a:t> articles content</a:t>
            </a:r>
            <a:endParaRPr lang="en-US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2400" y="152400"/>
          <a:ext cx="7402286" cy="5181600"/>
        </p:xfrm>
        <a:graphic>
          <a:graphicData uri="http://schemas.openxmlformats.org/presentationml/2006/ole">
            <p:oleObj spid="_x0000_s72707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An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066800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3505200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Nenkova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resolution pronoun anaphora antecedent pronouns </a:t>
            </a:r>
            <a:r>
              <a:rPr lang="en-US" dirty="0" err="1" smtClean="0"/>
              <a:t>coreference</a:t>
            </a:r>
            <a:r>
              <a:rPr lang="en-US" dirty="0" smtClean="0"/>
              <a:t> anaphoric </a:t>
            </a:r>
            <a:r>
              <a:rPr lang="en-US" dirty="0" err="1" smtClean="0"/>
              <a:t>deﬁnite</a:t>
            </a:r>
            <a:r>
              <a:rPr lang="en-US" dirty="0" smtClean="0"/>
              <a:t> reference</a:t>
            </a:r>
            <a:endParaRPr lang="en-US" dirty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-1" y="0"/>
          <a:ext cx="7511143" cy="5257800"/>
        </p:xfrm>
        <a:graphic>
          <a:graphicData uri="http://schemas.openxmlformats.org/presentationml/2006/ole">
            <p:oleObj spid="_x0000_s73731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r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838200"/>
            <a:ext cx="1586484" cy="2137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352800"/>
            <a:ext cx="142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Renata</a:t>
            </a:r>
            <a:r>
              <a:rPr lang="en-US" dirty="0" smtClean="0"/>
              <a:t> Vieira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Studies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studies utilize:</a:t>
            </a:r>
          </a:p>
          <a:p>
            <a:pPr lvl="1"/>
            <a:r>
              <a:rPr lang="en-US" dirty="0" smtClean="0"/>
              <a:t>University enrollment/graduation</a:t>
            </a:r>
          </a:p>
          <a:p>
            <a:pPr lvl="1"/>
            <a:r>
              <a:rPr lang="en-US" dirty="0" smtClean="0"/>
              <a:t>Job placement</a:t>
            </a:r>
          </a:p>
          <a:p>
            <a:pPr lvl="1"/>
            <a:r>
              <a:rPr lang="en-US" dirty="0" smtClean="0"/>
              <a:t>Professional society membership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students student reading course computer tutoring teaching writing essay native</a:t>
            </a:r>
            <a:endParaRPr lang="en-US" dirty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0" y="0"/>
          <a:ext cx="7467600" cy="5227320"/>
        </p:xfrm>
        <a:graphic>
          <a:graphicData uri="http://schemas.openxmlformats.org/presentationml/2006/ole">
            <p:oleObj spid="_x0000_s74755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jill-burst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990600"/>
            <a:ext cx="1847850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200400"/>
            <a:ext cx="12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Jill Burstein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Women published relatively more papers in:</a:t>
            </a:r>
          </a:p>
          <a:p>
            <a:pPr lvl="1"/>
            <a:r>
              <a:rPr lang="en-US" dirty="0" smtClean="0"/>
              <a:t>Speech Acts + BDI</a:t>
            </a:r>
          </a:p>
          <a:p>
            <a:pPr lvl="1"/>
            <a:r>
              <a:rPr lang="en-US" dirty="0" smtClean="0"/>
              <a:t>Prosody</a:t>
            </a:r>
          </a:p>
          <a:p>
            <a:pPr lvl="1"/>
            <a:r>
              <a:rPr lang="en-US" dirty="0" smtClean="0"/>
              <a:t>QA + Sentiment Analysis</a:t>
            </a:r>
          </a:p>
          <a:p>
            <a:pPr lvl="1"/>
            <a:r>
              <a:rPr lang="en-US" dirty="0" smtClean="0"/>
              <a:t>Dialog</a:t>
            </a:r>
          </a:p>
          <a:p>
            <a:pPr lvl="1"/>
            <a:r>
              <a:rPr lang="en-US" dirty="0" smtClean="0"/>
              <a:t>Acquisition of Verb </a:t>
            </a:r>
            <a:r>
              <a:rPr lang="en-US" dirty="0" err="1" smtClean="0"/>
              <a:t>Subcategorization</a:t>
            </a:r>
            <a:endParaRPr lang="en-US" dirty="0" smtClean="0"/>
          </a:p>
          <a:p>
            <a:pPr lvl="1"/>
            <a:r>
              <a:rPr lang="en-US" dirty="0" smtClean="0"/>
              <a:t>Summarization</a:t>
            </a:r>
          </a:p>
          <a:p>
            <a:pPr lvl="1"/>
            <a:r>
              <a:rPr lang="en-US" dirty="0" smtClean="0"/>
              <a:t>Anaphora Resolution</a:t>
            </a:r>
          </a:p>
          <a:p>
            <a:pPr lvl="1"/>
            <a:r>
              <a:rPr lang="en-US" dirty="0" smtClean="0"/>
              <a:t>Tutoring Systems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dependency dependencies head </a:t>
            </a:r>
            <a:r>
              <a:rPr lang="en-US" dirty="0" err="1" smtClean="0"/>
              <a:t>czech</a:t>
            </a:r>
            <a:r>
              <a:rPr lang="en-US" dirty="0" smtClean="0"/>
              <a:t> </a:t>
            </a:r>
            <a:r>
              <a:rPr lang="en-US" dirty="0" err="1" smtClean="0"/>
              <a:t>depen</a:t>
            </a:r>
            <a:r>
              <a:rPr lang="en-US" dirty="0" smtClean="0"/>
              <a:t> dependent </a:t>
            </a:r>
            <a:r>
              <a:rPr lang="en-US" dirty="0" err="1" smtClean="0"/>
              <a:t>treebank</a:t>
            </a:r>
            <a:r>
              <a:rPr lang="en-US" dirty="0" smtClean="0"/>
              <a:t> structures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0" y="0"/>
          <a:ext cx="7543800" cy="5280660"/>
        </p:xfrm>
        <a:graphic>
          <a:graphicData uri="http://schemas.openxmlformats.org/presentationml/2006/ole">
            <p:oleObj spid="_x0000_s76803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Charminar3trim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838200"/>
            <a:ext cx="171501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3352800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Joakim</a:t>
            </a:r>
            <a:r>
              <a:rPr lang="en-US" dirty="0" smtClean="0"/>
              <a:t> </a:t>
            </a:r>
            <a:r>
              <a:rPr lang="en-US" dirty="0" err="1" smtClean="0"/>
              <a:t>Nivre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search length size space cost algorithms large complexity pruning </a:t>
            </a:r>
            <a:r>
              <a:rPr lang="en-US" dirty="0" err="1" smtClean="0"/>
              <a:t>efﬁcient</a:t>
            </a:r>
            <a:endParaRPr lang="en-US" dirty="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0" y="0"/>
          <a:ext cx="7467600" cy="5227320"/>
        </p:xfrm>
        <a:graphic>
          <a:graphicData uri="http://schemas.openxmlformats.org/presentationml/2006/ole">
            <p:oleObj spid="_x0000_s77827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image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838200"/>
            <a:ext cx="2032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590800"/>
            <a:ext cx="16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Kenneth Church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proof logic </a:t>
            </a:r>
            <a:r>
              <a:rPr lang="en-US" dirty="0" err="1" smtClean="0"/>
              <a:t>deﬁnition</a:t>
            </a:r>
            <a:r>
              <a:rPr lang="en-US" dirty="0" smtClean="0"/>
              <a:t> let formula theorem every </a:t>
            </a:r>
            <a:r>
              <a:rPr lang="en-US" dirty="0" err="1" smtClean="0"/>
              <a:t>deﬁned</a:t>
            </a:r>
            <a:r>
              <a:rPr lang="en-US" dirty="0" smtClean="0"/>
              <a:t> </a:t>
            </a:r>
            <a:r>
              <a:rPr lang="en-US" dirty="0" err="1" smtClean="0"/>
              <a:t>categorial</a:t>
            </a:r>
            <a:r>
              <a:rPr lang="en-US" dirty="0" smtClean="0"/>
              <a:t> axioms</a:t>
            </a:r>
            <a:endParaRPr lang="en-US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0" y="0"/>
          <a:ext cx="7696200" cy="5387340"/>
        </p:xfrm>
        <a:graphic>
          <a:graphicData uri="http://schemas.openxmlformats.org/presentationml/2006/ole">
            <p:oleObj spid="_x0000_s75779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nor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914400"/>
            <a:ext cx="1524000" cy="2020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2004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Hepple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grammars parse chart context-free edge edges production symbols symbol </a:t>
            </a:r>
            <a:r>
              <a:rPr lang="en-US" dirty="0" err="1" smtClean="0"/>
              <a:t>cfg</a:t>
            </a:r>
            <a:endParaRPr lang="en-US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0" y="0"/>
          <a:ext cx="7696200" cy="5387340"/>
        </p:xfrm>
        <a:graphic>
          <a:graphicData uri="http://schemas.openxmlformats.org/presentationml/2006/ole">
            <p:oleObj spid="_x0000_s78851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pho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914400"/>
            <a:ext cx="1628775" cy="210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1529" y="312420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Mark-Jan </a:t>
            </a:r>
            <a:r>
              <a:rPr lang="en-US" dirty="0" err="1" smtClean="0"/>
              <a:t>Nederhof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label conditional sequence random labels discriminative inference </a:t>
            </a:r>
            <a:r>
              <a:rPr lang="en-US" dirty="0" err="1" smtClean="0"/>
              <a:t>crf</a:t>
            </a:r>
            <a:r>
              <a:rPr lang="en-US" dirty="0" smtClean="0"/>
              <a:t> </a:t>
            </a:r>
            <a:r>
              <a:rPr lang="en-US" dirty="0" err="1" smtClean="0"/>
              <a:t>ﬁelds</a:t>
            </a:r>
            <a:endParaRPr lang="en-US" dirty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0" y="0"/>
          <a:ext cx="7543800" cy="5280660"/>
        </p:xfrm>
        <a:graphic>
          <a:graphicData uri="http://schemas.openxmlformats.org/presentationml/2006/ole">
            <p:oleObj spid="_x0000_s80899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323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838200"/>
            <a:ext cx="146304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819400"/>
            <a:ext cx="165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 McDonald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uniﬁcation</a:t>
            </a:r>
            <a:r>
              <a:rPr lang="en-US" dirty="0" smtClean="0"/>
              <a:t> constraints structures value </a:t>
            </a:r>
            <a:r>
              <a:rPr lang="en-US" dirty="0" err="1" smtClean="0"/>
              <a:t>hpsg</a:t>
            </a:r>
            <a:r>
              <a:rPr lang="en-US" dirty="0" smtClean="0"/>
              <a:t> default head grammars values</a:t>
            </a:r>
            <a:endParaRPr lang="en-US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0" y="0"/>
          <a:ext cx="7402286" cy="5181600"/>
        </p:xfrm>
        <a:graphic>
          <a:graphicData uri="http://schemas.openxmlformats.org/presentationml/2006/ole">
            <p:oleObj spid="_x0000_s81923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mypho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838200"/>
            <a:ext cx="2032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2590800"/>
            <a:ext cx="146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Kilbury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probability probabilities distribution probabilistic estimation estimate entropy</a:t>
            </a:r>
            <a:endParaRPr lang="en-US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0" y="0"/>
          <a:ext cx="7293429" cy="5105400"/>
        </p:xfrm>
        <a:graphic>
          <a:graphicData uri="http://schemas.openxmlformats.org/presentationml/2006/ole">
            <p:oleObj spid="_x0000_s82947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mj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838200"/>
            <a:ext cx="2146300" cy="1706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27432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Johnson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semantics logical scope interpretation logic meaning representation predicate</a:t>
            </a:r>
            <a:endParaRPr lang="en-US" dirty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0" y="0"/>
          <a:ext cx="7772400" cy="5440680"/>
        </p:xfrm>
        <a:graphic>
          <a:graphicData uri="http://schemas.openxmlformats.org/presentationml/2006/ole">
            <p:oleObj spid="_x0000_s83971" name="Acrobat Document" r:id="rId3" imgW="6858000" imgH="4800600" progId="AcroExch.Document.7">
              <p:embed/>
            </p:oleObj>
          </a:graphicData>
        </a:graphic>
      </p:graphicFrame>
      <p:pic>
        <p:nvPicPr>
          <p:cNvPr id="4" name="Picture 3" descr="palo-alto-portrai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6063" y="879764"/>
            <a:ext cx="1927180" cy="1575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0673" y="25908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Jerry Hobbs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Studies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studies utilize:</a:t>
            </a:r>
          </a:p>
          <a:p>
            <a:pPr lvl="1"/>
            <a:r>
              <a:rPr lang="en-US" dirty="0" smtClean="0"/>
              <a:t>University enrollment/graduation</a:t>
            </a:r>
          </a:p>
          <a:p>
            <a:pPr lvl="1"/>
            <a:r>
              <a:rPr lang="en-US" dirty="0" smtClean="0"/>
              <a:t>Job placement</a:t>
            </a:r>
          </a:p>
          <a:p>
            <a:pPr lvl="1"/>
            <a:r>
              <a:rPr lang="en-US" dirty="0" smtClean="0"/>
              <a:t>Professional society membership</a:t>
            </a:r>
          </a:p>
          <a:p>
            <a:r>
              <a:rPr lang="en-US" dirty="0" smtClean="0"/>
              <a:t>Corpus based approach using publications:</a:t>
            </a:r>
          </a:p>
          <a:p>
            <a:pPr lvl="1"/>
            <a:r>
              <a:rPr lang="en-US" dirty="0" smtClean="0"/>
              <a:t>Overall population</a:t>
            </a:r>
          </a:p>
          <a:p>
            <a:pPr lvl="1"/>
            <a:r>
              <a:rPr lang="en-US" dirty="0" smtClean="0"/>
              <a:t>Publication counts </a:t>
            </a:r>
          </a:p>
          <a:p>
            <a:pPr lvl="1"/>
            <a:r>
              <a:rPr lang="en-US" dirty="0" smtClean="0"/>
              <a:t>Authorship order</a:t>
            </a:r>
          </a:p>
          <a:p>
            <a:pPr lvl="1"/>
            <a:r>
              <a:rPr lang="en-US" dirty="0" smtClean="0"/>
              <a:t>Topic models by gender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Men published relatively more papers in:</a:t>
            </a:r>
          </a:p>
          <a:p>
            <a:pPr lvl="1"/>
            <a:r>
              <a:rPr lang="en-US" dirty="0" err="1" smtClean="0"/>
              <a:t>Categorial</a:t>
            </a:r>
            <a:r>
              <a:rPr lang="en-US" dirty="0" smtClean="0"/>
              <a:t> Grammar</a:t>
            </a:r>
          </a:p>
          <a:p>
            <a:pPr lvl="1"/>
            <a:r>
              <a:rPr lang="en-US" dirty="0" smtClean="0"/>
              <a:t>Dependency Parsing</a:t>
            </a:r>
          </a:p>
          <a:p>
            <a:pPr lvl="1"/>
            <a:r>
              <a:rPr lang="en-US" dirty="0" smtClean="0"/>
              <a:t>Algorithmic Efficiency</a:t>
            </a:r>
          </a:p>
          <a:p>
            <a:pPr lvl="1"/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Discriminative Sequence Models</a:t>
            </a:r>
          </a:p>
          <a:p>
            <a:pPr lvl="1"/>
            <a:r>
              <a:rPr lang="en-US" dirty="0" smtClean="0"/>
              <a:t>Unification Based Grammars</a:t>
            </a:r>
          </a:p>
          <a:p>
            <a:pPr lvl="1"/>
            <a:r>
              <a:rPr lang="en-US" dirty="0" smtClean="0"/>
              <a:t>Probability Theory</a:t>
            </a:r>
          </a:p>
          <a:p>
            <a:pPr lvl="1"/>
            <a:r>
              <a:rPr lang="en-US" dirty="0" smtClean="0"/>
              <a:t>Formal Computation Semantics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Approximately 50% increase in the proportion of female authors since 1980</a:t>
            </a:r>
          </a:p>
          <a:p>
            <a:r>
              <a:rPr lang="en-US" dirty="0" smtClean="0"/>
              <a:t>Men and women have similar publication rates</a:t>
            </a:r>
          </a:p>
          <a:p>
            <a:r>
              <a:rPr lang="en-US" dirty="0" smtClean="0"/>
              <a:t>Gender labels for names available for download: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http://nlp.stanford.edu/projects/gender.shtml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Chu-</a:t>
            </a:r>
            <a:r>
              <a:rPr lang="en-US" dirty="0" err="1" smtClean="0"/>
              <a:t>Ren</a:t>
            </a:r>
            <a:r>
              <a:rPr lang="en-US" dirty="0" smtClean="0"/>
              <a:t> Huang, Olivia </a:t>
            </a:r>
            <a:r>
              <a:rPr lang="en-US" dirty="0" err="1" smtClean="0"/>
              <a:t>Kwong</a:t>
            </a:r>
            <a:r>
              <a:rPr lang="en-US" dirty="0" smtClean="0"/>
              <a:t>, </a:t>
            </a:r>
            <a:r>
              <a:rPr lang="en-US" dirty="0" err="1" smtClean="0"/>
              <a:t>Heeyoung</a:t>
            </a:r>
            <a:r>
              <a:rPr lang="en-US" dirty="0" smtClean="0"/>
              <a:t> Lee, </a:t>
            </a:r>
            <a:r>
              <a:rPr lang="en-US" dirty="0" err="1" smtClean="0"/>
              <a:t>Hwee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Ng, and Nigel Ward for helping to label names for gender</a:t>
            </a:r>
          </a:p>
          <a:p>
            <a:r>
              <a:rPr lang="en-US" dirty="0" smtClean="0"/>
              <a:t>Thanks to Chris Manning for helping to assign topic names</a:t>
            </a:r>
          </a:p>
          <a:p>
            <a:r>
              <a:rPr lang="en-US" dirty="0" smtClean="0"/>
              <a:t>Thanks to Steven </a:t>
            </a:r>
            <a:r>
              <a:rPr lang="en-US" dirty="0" err="1" smtClean="0"/>
              <a:t>Bethard</a:t>
            </a:r>
            <a:r>
              <a:rPr lang="en-US" dirty="0" smtClean="0"/>
              <a:t> and David Hall for creating the topic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ACL Anthology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13,000 papers</a:t>
            </a:r>
          </a:p>
          <a:p>
            <a:r>
              <a:rPr lang="en-US" dirty="0" smtClean="0"/>
              <a:t>12,000 authors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marked for gender</a:t>
            </a:r>
          </a:p>
          <a:p>
            <a:r>
              <a:rPr lang="en-US" dirty="0" smtClean="0"/>
              <a:t>1965 – 2008</a:t>
            </a:r>
            <a:endParaRPr lang="en-US" dirty="0"/>
          </a:p>
          <a:p>
            <a:pPr lvl="1"/>
            <a:r>
              <a:rPr lang="en-US" dirty="0" smtClean="0"/>
              <a:t>We only use data from 1980 onwards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6019800"/>
            <a:ext cx="291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Radev</a:t>
            </a:r>
            <a:r>
              <a:rPr lang="en-US" sz="2800" dirty="0" smtClean="0"/>
              <a:t> et al, 2009]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Gender by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 background of ACL authors makes automatic assignment difficult </a:t>
            </a:r>
          </a:p>
          <a:p>
            <a:pPr lvl="1"/>
            <a:r>
              <a:rPr lang="en-US" dirty="0" smtClean="0"/>
              <a:t>“Jan” in Europe vs. US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Weiwei</a:t>
            </a:r>
            <a:r>
              <a:rPr lang="en-US" dirty="0" smtClean="0"/>
              <a:t>” in Chinese</a:t>
            </a:r>
          </a:p>
          <a:p>
            <a:r>
              <a:rPr lang="en-US" dirty="0" smtClean="0"/>
              <a:t>Some names are poorly formatted or missing first names</a:t>
            </a:r>
          </a:p>
          <a:p>
            <a:pPr lvl="1"/>
            <a:r>
              <a:rPr lang="en-US" dirty="0" smtClean="0"/>
              <a:t>H. Murakami</a:t>
            </a:r>
          </a:p>
          <a:p>
            <a:pPr lvl="1"/>
            <a:r>
              <a:rPr lang="en-US" dirty="0" err="1" smtClean="0"/>
              <a:t>ukasz</a:t>
            </a:r>
            <a:endParaRPr lang="en-US" dirty="0" smtClean="0"/>
          </a:p>
          <a:p>
            <a:pPr lvl="1"/>
            <a:r>
              <a:rPr lang="en-US" dirty="0" smtClean="0"/>
              <a:t>The LOLITA Group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Gender by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Automatic approaches:</a:t>
            </a:r>
          </a:p>
          <a:p>
            <a:pPr lvl="1"/>
            <a:r>
              <a:rPr lang="en-US" dirty="0" smtClean="0"/>
              <a:t>Unambiguous first names from US census data</a:t>
            </a:r>
          </a:p>
          <a:p>
            <a:pPr lvl="1"/>
            <a:r>
              <a:rPr lang="en-US" dirty="0" smtClean="0"/>
              <a:t>Morphological markings in Czech and Bulgarian</a:t>
            </a:r>
          </a:p>
          <a:p>
            <a:pPr lvl="1"/>
            <a:r>
              <a:rPr lang="en-US" dirty="0" smtClean="0"/>
              <a:t>Lists of unambiguous Indian and Basque names</a:t>
            </a:r>
          </a:p>
          <a:p>
            <a:r>
              <a:rPr lang="en-US" dirty="0" smtClean="0"/>
              <a:t>Hand labels:</a:t>
            </a:r>
          </a:p>
          <a:p>
            <a:pPr lvl="1"/>
            <a:r>
              <a:rPr lang="en-US" dirty="0" smtClean="0"/>
              <a:t>Help from ACL authors in China, Taiwan, and Singapore</a:t>
            </a:r>
          </a:p>
          <a:p>
            <a:pPr lvl="1"/>
            <a:r>
              <a:rPr lang="en-US" dirty="0" smtClean="0"/>
              <a:t>Personal knowledge or website photos</a:t>
            </a:r>
          </a:p>
          <a:p>
            <a:r>
              <a:rPr lang="en-US" dirty="0" smtClean="0"/>
              <a:t>Remaining: 2048 names</a:t>
            </a:r>
          </a:p>
          <a:p>
            <a:pPr lvl="1"/>
            <a:r>
              <a:rPr lang="en-US" dirty="0" smtClean="0"/>
              <a:t>Baby name website: www.gpeters.com/names/</a:t>
            </a:r>
          </a:p>
          <a:p>
            <a:r>
              <a:rPr lang="en-US" dirty="0" smtClean="0"/>
              <a:t>Unknown:  761 names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219200" y="533400"/>
          <a:ext cx="6858000" cy="4800600"/>
        </p:xfrm>
        <a:graphic>
          <a:graphicData uri="http://schemas.openxmlformats.org/presentationml/2006/ole">
            <p:oleObj spid="_x0000_s41986" name="Acrobat Document" r:id="rId3" imgW="6858000" imgH="48006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Female: 3359        Male: 8573     Unknown: 761</a:t>
            </a:r>
          </a:p>
          <a:p>
            <a:r>
              <a:rPr lang="en-US" sz="2800" dirty="0" smtClean="0"/>
              <a:t>              (26.7%)              (67.5%)                    (6.0%)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04800" y="228600"/>
          <a:ext cx="8599714" cy="6019800"/>
        </p:xfrm>
        <a:graphic>
          <a:graphicData uri="http://schemas.openxmlformats.org/presentationml/2006/ole">
            <p:oleObj spid="_x0000_s66563" name="Acrobat Document" r:id="rId3" imgW="6858000" imgH="4800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frac{\Pr(z | g = \text{female})(1 - \Pr(z|g = \text{female}))}&#10;{\Pr(z | g = \text{male})(1 - \Pr(z|g = \text{male}))}&#10;\]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Pr(z|g) &amp;= \sum_{\{d \in D | d_G = g\}} \Pr(z|d)\Pr(d|g)\\&#10;&amp;= \sum_{\{d \in D | d_G = g\}} \frac{\Pr(z|d)}{|\{d \in D | d_G = g\}|}&#10;\end{align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|c | c|}&#10;\hline&#10;$Z$ &amp; Topics\\&#10;$D$ &amp; Documents\\&#10;$d_G$ &amp; Gender of 1st author\\&#10;$d_Y$ &amp; Year published\\&#10;\hline&#10;\end{tabular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Pr(z|y,g) &amp;= \sum_{\{d \in D | d_Y = y, d_G = g\}} \Pr(z|d)\Pr(d|y,g)\\&#10;&amp;= \sum_{\{d \in D | d_Y = y, d_G = g\}} \frac{\Pr(z|d)}{|\{d \in D | d_Y = y, d_G = g\}|}&#10;\end{alig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|c | c|}&#10;\hline&#10;$Z$ &amp; Topics\\&#10;$D$ &amp; Documents\\&#10;$d_G$ &amp; Gender of 1st author\\&#10;$d_Y$ &amp; Year published\\&#10;\hline&#10;\end{tabular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817</Words>
  <Application>Microsoft Office PowerPoint</Application>
  <PresentationFormat>On-screen Show (4:3)</PresentationFormat>
  <Paragraphs>156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Acrobat Document</vt:lpstr>
      <vt:lpstr>He Said, She Said: Gender in the ACL Anthology</vt:lpstr>
      <vt:lpstr>Gender in Computational Linguistics</vt:lpstr>
      <vt:lpstr>Gender Studies Methodologies</vt:lpstr>
      <vt:lpstr>Gender Studies Methodologies</vt:lpstr>
      <vt:lpstr>ACL Anthology Network</vt:lpstr>
      <vt:lpstr>Determining Gender by Name</vt:lpstr>
      <vt:lpstr>Determining Gender by Name</vt:lpstr>
      <vt:lpstr>Slide 8</vt:lpstr>
      <vt:lpstr>Slide 9</vt:lpstr>
      <vt:lpstr>Slide 10</vt:lpstr>
      <vt:lpstr>Population Conclusions</vt:lpstr>
      <vt:lpstr>Population Conclusions</vt:lpstr>
      <vt:lpstr>Slide 13</vt:lpstr>
      <vt:lpstr>Slide 14</vt:lpstr>
      <vt:lpstr>Slide 15</vt:lpstr>
      <vt:lpstr>Slide 16</vt:lpstr>
      <vt:lpstr>Publication Count Conclusions</vt:lpstr>
      <vt:lpstr>Publication Count Conclusions</vt:lpstr>
      <vt:lpstr>Latent Dirichlet Allocation (LDA)</vt:lpstr>
      <vt:lpstr>LDA for AAN</vt:lpstr>
      <vt:lpstr>Topic Calculations</vt:lpstr>
      <vt:lpstr>Topic Calculations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Topic Conclusions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Topic Conclusions</vt:lpstr>
      <vt:lpstr>Conclusion</vt:lpstr>
      <vt:lpstr>Acknowledgements</vt:lpstr>
      <vt:lpstr>Slide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Said, She Said: Gender in the ACL Anthology</dc:title>
  <dc:creator>Adam Vogel</dc:creator>
  <cp:lastModifiedBy>Adam Vogel</cp:lastModifiedBy>
  <cp:revision>219</cp:revision>
  <dcterms:created xsi:type="dcterms:W3CDTF">2012-06-25T16:21:19Z</dcterms:created>
  <dcterms:modified xsi:type="dcterms:W3CDTF">2012-07-10T01:36:47Z</dcterms:modified>
</cp:coreProperties>
</file>