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062400" cy="30175200"/>
  <p:notesSz cx="6858000" cy="9144000"/>
  <p:defaultTextStyle>
    <a:defPPr>
      <a:defRPr lang="en-US"/>
    </a:defPPr>
    <a:lvl1pPr marL="0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3892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7784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91677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55569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19461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83353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47246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11138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378" y="1458"/>
      </p:cViewPr>
      <p:guideLst>
        <p:guide orient="horz" pos="9504"/>
        <p:guide pos="13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9373872"/>
            <a:ext cx="35753040" cy="64681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7099280"/>
            <a:ext cx="29443680" cy="7711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55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1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8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1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208409"/>
            <a:ext cx="9464040" cy="257467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208409"/>
            <a:ext cx="27691080" cy="257467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19390362"/>
            <a:ext cx="35753040" cy="5993130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2789539"/>
            <a:ext cx="35753040" cy="6600823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63892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2778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9167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5556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1946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8335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47246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1113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7040882"/>
            <a:ext cx="18577560" cy="1991423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7040882"/>
            <a:ext cx="18577560" cy="1991423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6754497"/>
            <a:ext cx="18584865" cy="2814953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9569450"/>
            <a:ext cx="18584865" cy="17385667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6754497"/>
            <a:ext cx="18592165" cy="2814953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9569450"/>
            <a:ext cx="18592165" cy="17385667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201420"/>
            <a:ext cx="13838240" cy="511302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201422"/>
            <a:ext cx="23514050" cy="25753697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6314442"/>
            <a:ext cx="13838240" cy="20640677"/>
          </a:xfrm>
        </p:spPr>
        <p:txBody>
          <a:bodyPr/>
          <a:lstStyle>
            <a:lvl1pPr marL="0" indent="0">
              <a:buNone/>
              <a:defRPr sz="6300"/>
            </a:lvl1pPr>
            <a:lvl2pPr marL="2063892" indent="0">
              <a:buNone/>
              <a:defRPr sz="5400"/>
            </a:lvl2pPr>
            <a:lvl3pPr marL="4127784" indent="0">
              <a:buNone/>
              <a:defRPr sz="4500"/>
            </a:lvl3pPr>
            <a:lvl4pPr marL="6191677" indent="0">
              <a:buNone/>
              <a:defRPr sz="4100"/>
            </a:lvl4pPr>
            <a:lvl5pPr marL="8255569" indent="0">
              <a:buNone/>
              <a:defRPr sz="4100"/>
            </a:lvl5pPr>
            <a:lvl6pPr marL="10319461" indent="0">
              <a:buNone/>
              <a:defRPr sz="4100"/>
            </a:lvl6pPr>
            <a:lvl7pPr marL="12383353" indent="0">
              <a:buNone/>
              <a:defRPr sz="4100"/>
            </a:lvl7pPr>
            <a:lvl8pPr marL="14447246" indent="0">
              <a:buNone/>
              <a:defRPr sz="4100"/>
            </a:lvl8pPr>
            <a:lvl9pPr marL="1651113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1122640"/>
            <a:ext cx="25237440" cy="2493647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2696210"/>
            <a:ext cx="25237440" cy="18105120"/>
          </a:xfrm>
        </p:spPr>
        <p:txBody>
          <a:bodyPr/>
          <a:lstStyle>
            <a:lvl1pPr marL="0" indent="0">
              <a:buNone/>
              <a:defRPr sz="14400"/>
            </a:lvl1pPr>
            <a:lvl2pPr marL="2063892" indent="0">
              <a:buNone/>
              <a:defRPr sz="12600"/>
            </a:lvl2pPr>
            <a:lvl3pPr marL="4127784" indent="0">
              <a:buNone/>
              <a:defRPr sz="10800"/>
            </a:lvl3pPr>
            <a:lvl4pPr marL="6191677" indent="0">
              <a:buNone/>
              <a:defRPr sz="9000"/>
            </a:lvl4pPr>
            <a:lvl5pPr marL="8255569" indent="0">
              <a:buNone/>
              <a:defRPr sz="9000"/>
            </a:lvl5pPr>
            <a:lvl6pPr marL="10319461" indent="0">
              <a:buNone/>
              <a:defRPr sz="9000"/>
            </a:lvl6pPr>
            <a:lvl7pPr marL="12383353" indent="0">
              <a:buNone/>
              <a:defRPr sz="9000"/>
            </a:lvl7pPr>
            <a:lvl8pPr marL="14447246" indent="0">
              <a:buNone/>
              <a:defRPr sz="9000"/>
            </a:lvl8pPr>
            <a:lvl9pPr marL="16511138" indent="0">
              <a:buNone/>
              <a:defRPr sz="9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3616287"/>
            <a:ext cx="25237440" cy="3541393"/>
          </a:xfrm>
        </p:spPr>
        <p:txBody>
          <a:bodyPr/>
          <a:lstStyle>
            <a:lvl1pPr marL="0" indent="0">
              <a:buNone/>
              <a:defRPr sz="6300"/>
            </a:lvl1pPr>
            <a:lvl2pPr marL="2063892" indent="0">
              <a:buNone/>
              <a:defRPr sz="5400"/>
            </a:lvl2pPr>
            <a:lvl3pPr marL="4127784" indent="0">
              <a:buNone/>
              <a:defRPr sz="4500"/>
            </a:lvl3pPr>
            <a:lvl4pPr marL="6191677" indent="0">
              <a:buNone/>
              <a:defRPr sz="4100"/>
            </a:lvl4pPr>
            <a:lvl5pPr marL="8255569" indent="0">
              <a:buNone/>
              <a:defRPr sz="4100"/>
            </a:lvl5pPr>
            <a:lvl6pPr marL="10319461" indent="0">
              <a:buNone/>
              <a:defRPr sz="4100"/>
            </a:lvl6pPr>
            <a:lvl7pPr marL="12383353" indent="0">
              <a:buNone/>
              <a:defRPr sz="4100"/>
            </a:lvl7pPr>
            <a:lvl8pPr marL="14447246" indent="0">
              <a:buNone/>
              <a:defRPr sz="4100"/>
            </a:lvl8pPr>
            <a:lvl9pPr marL="1651113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208407"/>
            <a:ext cx="37856160" cy="5029200"/>
          </a:xfrm>
          <a:prstGeom prst="rect">
            <a:avLst/>
          </a:prstGeom>
        </p:spPr>
        <p:txBody>
          <a:bodyPr vert="horz" lIns="412778" tIns="206389" rIns="412778" bIns="206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040882"/>
            <a:ext cx="37856160" cy="19914237"/>
          </a:xfrm>
          <a:prstGeom prst="rect">
            <a:avLst/>
          </a:prstGeom>
        </p:spPr>
        <p:txBody>
          <a:bodyPr vert="horz" lIns="412778" tIns="206389" rIns="412778" bIns="206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27967942"/>
            <a:ext cx="9814560" cy="1606550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A7E0-C827-4507-BACF-D40716FD93B2}" type="datetimeFigureOut">
              <a:rPr lang="en-US" smtClean="0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27967942"/>
            <a:ext cx="13319760" cy="1606550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27967942"/>
            <a:ext cx="9814560" cy="1606550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B388-2ACD-4AAD-95CE-A8247EF98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27784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7919" indent="-1547919" algn="l" defTabSz="4127784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3825" indent="-1289933" algn="l" defTabSz="4127784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59731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623" indent="-1031946" algn="l" defTabSz="4127784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87515" indent="-1031946" algn="l" defTabSz="4127784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1407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15300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9192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3084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892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27784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91677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55569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19461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83353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7246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11138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tags" Target="../tags/tag2.xml"/><Relationship Id="rId21" Type="http://schemas.openxmlformats.org/officeDocument/2006/relationships/image" Target="../media/image9.png"/><Relationship Id="rId34" Type="http://schemas.openxmlformats.org/officeDocument/2006/relationships/image" Target="../media/image21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33" Type="http://schemas.openxmlformats.org/officeDocument/2006/relationships/image" Target="../media/image20.jpeg"/><Relationship Id="rId2" Type="http://schemas.openxmlformats.org/officeDocument/2006/relationships/tags" Target="../tags/tag1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1.bin"/><Relationship Id="rId32" Type="http://schemas.openxmlformats.org/officeDocument/2006/relationships/image" Target="../media/image19.png"/><Relationship Id="rId5" Type="http://schemas.openxmlformats.org/officeDocument/2006/relationships/tags" Target="../tags/tag4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5.png"/><Relationship Id="rId10" Type="http://schemas.openxmlformats.org/officeDocument/2006/relationships/tags" Target="../tags/tag9.xml"/><Relationship Id="rId19" Type="http://schemas.openxmlformats.org/officeDocument/2006/relationships/image" Target="../media/image7.png"/><Relationship Id="rId31" Type="http://schemas.openxmlformats.org/officeDocument/2006/relationships/image" Target="../media/image18.png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Relationship Id="rId27" Type="http://schemas.openxmlformats.org/officeDocument/2006/relationships/image" Target="../media/image14.gif"/><Relationship Id="rId3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-1752600" y="1"/>
            <a:ext cx="44729400" cy="3352800"/>
          </a:xfrm>
          <a:prstGeom prst="rect">
            <a:avLst/>
          </a:prstGeom>
        </p:spPr>
        <p:txBody>
          <a:bodyPr vert="horz" lIns="412778" tIns="206389" rIns="412778" bIns="206389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8800" dirty="0">
                <a:latin typeface="Arial" pitchFamily="34" charset="0"/>
                <a:cs typeface="Arial" pitchFamily="34" charset="0"/>
              </a:rPr>
              <a:t>Improving Hybrid Vehicle Fuel Efficiency </a:t>
            </a:r>
            <a:r>
              <a:rPr lang="en-US" sz="8800" dirty="0" smtClean="0">
                <a:latin typeface="Arial" pitchFamily="34" charset="0"/>
                <a:cs typeface="Arial" pitchFamily="34" charset="0"/>
              </a:rPr>
              <a:t>using Inverse</a:t>
            </a:r>
            <a:r>
              <a:rPr lang="en-US" sz="8800" dirty="0">
                <a:latin typeface="Arial" pitchFamily="34" charset="0"/>
                <a:cs typeface="Arial" pitchFamily="34" charset="0"/>
              </a:rPr>
              <a:t> Reinforcement Learning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Adam Vogel</a:t>
            </a:r>
            <a:r>
              <a:rPr lang="en-US" sz="6000" noProof="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Deepak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Ramachandran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Rakesh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Gupta, Antoine 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Raux</a:t>
            </a:r>
            <a:endParaRPr lang="en-US" sz="60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73200" y="3276600"/>
            <a:ext cx="14097000" cy="3352800"/>
            <a:chOff x="2362200" y="9906000"/>
            <a:chExt cx="14097000" cy="3352800"/>
          </a:xfrm>
        </p:grpSpPr>
        <p:sp>
          <p:nvSpPr>
            <p:cNvPr id="8" name="Rounded Rectangle 7"/>
            <p:cNvSpPr/>
            <p:nvPr/>
          </p:nvSpPr>
          <p:spPr>
            <a:xfrm>
              <a:off x="2362200" y="9906000"/>
              <a:ext cx="14097000" cy="3352800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10134600"/>
              <a:ext cx="1226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/>
                <a:t>Key Idea</a:t>
              </a:r>
              <a:endParaRPr lang="en-US" sz="5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10668000"/>
              <a:ext cx="137922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/>
              </a:r>
              <a:br>
                <a:rPr lang="en-US" sz="3200" b="1" dirty="0" smtClean="0"/>
              </a:br>
              <a:r>
                <a:rPr lang="en-US" sz="3600" b="1" dirty="0" smtClean="0"/>
                <a:t>Use a more energy-efficient combination of engine and battery power in hybrid electric vehicles by predicting likely driving routes based on Inverse Reinforcement Learning.</a:t>
              </a:r>
            </a:p>
          </p:txBody>
        </p:sp>
      </p:grpSp>
      <p:pic>
        <p:nvPicPr>
          <p:cNvPr id="25" name="Picture 24" descr="2012-Honda-Insight-Hybri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2209800"/>
            <a:ext cx="5943600" cy="44577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066800" y="7239000"/>
            <a:ext cx="14097000" cy="10434088"/>
            <a:chOff x="2438400" y="15849600"/>
            <a:chExt cx="14097000" cy="10434088"/>
          </a:xfrm>
        </p:grpSpPr>
        <p:grpSp>
          <p:nvGrpSpPr>
            <p:cNvPr id="26" name="Group 25"/>
            <p:cNvGrpSpPr/>
            <p:nvPr/>
          </p:nvGrpSpPr>
          <p:grpSpPr>
            <a:xfrm>
              <a:off x="2438400" y="15849600"/>
              <a:ext cx="14097000" cy="10434088"/>
              <a:chOff x="2286000" y="15697200"/>
              <a:chExt cx="14097000" cy="10434088"/>
            </a:xfrm>
          </p:grpSpPr>
          <p:grpSp>
            <p:nvGrpSpPr>
              <p:cNvPr id="27" name="Group 13"/>
              <p:cNvGrpSpPr/>
              <p:nvPr/>
            </p:nvGrpSpPr>
            <p:grpSpPr>
              <a:xfrm>
                <a:off x="2286000" y="15697200"/>
                <a:ext cx="14097000" cy="10434088"/>
                <a:chOff x="1981200" y="9906000"/>
                <a:chExt cx="14097000" cy="5317372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1981200" y="9906000"/>
                  <a:ext cx="14097000" cy="4659923"/>
                </a:xfrm>
                <a:prstGeom prst="roundRect">
                  <a:avLst/>
                </a:prstGeom>
                <a:noFill/>
                <a:ln w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67000" y="10134600"/>
                  <a:ext cx="122682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dirty="0" smtClean="0"/>
                    <a:t>Route Prediction using Inverse Reinforcement Learning</a:t>
                  </a:r>
                  <a:endParaRPr lang="en-US" sz="5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209800" y="10972800"/>
                  <a:ext cx="13792200" cy="4250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/>
                  </a:r>
                  <a:br>
                    <a:rPr lang="en-US" sz="3200" b="1" dirty="0" smtClean="0"/>
                  </a:br>
                  <a:r>
                    <a:rPr lang="en-US" sz="3600" b="1" dirty="0" smtClean="0"/>
                    <a:t>Goal: Learn a probabilistic model of future driving routes </a:t>
                  </a:r>
                </a:p>
                <a:p>
                  <a:r>
                    <a:rPr lang="en-US" sz="3600" b="1" dirty="0" smtClean="0"/>
                    <a:t>Given: Sequence of road segments and turns</a:t>
                  </a:r>
                </a:p>
                <a:p>
                  <a:endParaRPr lang="en-US" sz="3600" b="1" dirty="0" smtClean="0"/>
                </a:p>
                <a:p>
                  <a:r>
                    <a:rPr lang="en-US" sz="3600" b="1" dirty="0" smtClean="0"/>
                    <a:t>Suppose: Driver acts to minimize cost of turns:</a:t>
                  </a:r>
                </a:p>
                <a:p>
                  <a:endParaRPr lang="en-US" sz="3600" b="1" dirty="0" smtClean="0"/>
                </a:p>
                <a:p>
                  <a:endParaRPr lang="en-US" sz="3600" b="1" dirty="0" smtClean="0"/>
                </a:p>
                <a:p>
                  <a:r>
                    <a:rPr lang="en-US" sz="3600" b="1" dirty="0" smtClean="0"/>
                    <a:t>Learn: Weights      to maximize likelihood of data:</a:t>
                  </a:r>
                </a:p>
                <a:p>
                  <a:endParaRPr lang="en-US" sz="3600" b="1" dirty="0" smtClean="0"/>
                </a:p>
                <a:p>
                  <a:r>
                    <a:rPr lang="en-US" sz="3600" b="1" dirty="0" smtClean="0"/>
                    <a:t>                                                             [</a:t>
                  </a:r>
                  <a:r>
                    <a:rPr lang="en-US" sz="3600" b="1" dirty="0" err="1" smtClean="0"/>
                    <a:t>Ziebart</a:t>
                  </a:r>
                  <a:r>
                    <a:rPr lang="en-US" sz="3600" b="1" dirty="0" smtClean="0"/>
                    <a:t> et al. 2008]</a:t>
                  </a:r>
                  <a:endParaRPr lang="en-US" sz="3200" b="1" dirty="0" smtClean="0"/>
                </a:p>
                <a:p>
                  <a:endParaRPr lang="en-US" sz="3600" b="1" dirty="0" smtClean="0"/>
                </a:p>
                <a:p>
                  <a:endParaRPr lang="en-US" sz="3600" b="1" dirty="0" smtClean="0"/>
                </a:p>
                <a:p>
                  <a:endParaRPr lang="en-US" sz="3600" b="1" dirty="0" smtClean="0"/>
                </a:p>
                <a:p>
                  <a:endParaRPr lang="en-US" sz="3600" b="1" dirty="0" smtClean="0"/>
                </a:p>
                <a:p>
                  <a:endParaRPr lang="en-US" sz="3600" b="1" dirty="0" smtClean="0"/>
                </a:p>
              </p:txBody>
            </p:sp>
          </p:grpSp>
          <p:pic>
            <p:nvPicPr>
              <p:cNvPr id="28" name="Picture 27" descr="addin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733800" y="19354800"/>
                <a:ext cx="6731379" cy="584200"/>
              </a:xfrm>
              <a:prstGeom prst="rect">
                <a:avLst/>
              </a:prstGeom>
            </p:spPr>
          </p:pic>
          <p:pic>
            <p:nvPicPr>
              <p:cNvPr id="29" name="Picture 28" descr="addin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886200" y="20726400"/>
                <a:ext cx="5655970" cy="584200"/>
              </a:xfrm>
              <a:prstGeom prst="rect">
                <a:avLst/>
              </a:prstGeom>
            </p:spPr>
          </p:pic>
          <p:pic>
            <p:nvPicPr>
              <p:cNvPr id="31" name="Picture 30" descr="addin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019800" y="21564600"/>
                <a:ext cx="381000" cy="653143"/>
              </a:xfrm>
              <a:prstGeom prst="rect">
                <a:avLst/>
              </a:prstGeom>
            </p:spPr>
          </p:pic>
        </p:grpSp>
        <p:pic>
          <p:nvPicPr>
            <p:cNvPr id="57" name="Picture 56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4114800" y="22783800"/>
              <a:ext cx="5821680" cy="115443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30937200" y="5181600"/>
            <a:ext cx="10439400" cy="11430000"/>
            <a:chOff x="30708600" y="4648200"/>
            <a:chExt cx="10439400" cy="11430000"/>
          </a:xfrm>
        </p:grpSpPr>
        <p:pic>
          <p:nvPicPr>
            <p:cNvPr id="1031" name="Picture 7" descr="C:\Users\mbusux\Downloads\hri-figures\vogel\figures\dataset-white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1470600" y="6629400"/>
              <a:ext cx="8871038" cy="9067800"/>
            </a:xfrm>
            <a:prstGeom prst="rect">
              <a:avLst/>
            </a:prstGeom>
            <a:noFill/>
          </p:spPr>
        </p:pic>
        <p:sp>
          <p:nvSpPr>
            <p:cNvPr id="63" name="Rounded Rectangle 62"/>
            <p:cNvSpPr/>
            <p:nvPr/>
          </p:nvSpPr>
          <p:spPr>
            <a:xfrm>
              <a:off x="30708600" y="4648200"/>
              <a:ext cx="10439400" cy="11430000"/>
            </a:xfrm>
            <a:prstGeom prst="round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223200" y="5105400"/>
              <a:ext cx="632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/>
                <a:t>Dataset</a:t>
              </a:r>
              <a:endParaRPr lang="en-US" sz="54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013400" y="6096000"/>
              <a:ext cx="9906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380,000 GPS readings (12 drivers over 4 weeks)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5773400" y="7315200"/>
            <a:ext cx="14630400" cy="12896298"/>
            <a:chOff x="16078200" y="7010400"/>
            <a:chExt cx="14630400" cy="12896298"/>
          </a:xfrm>
        </p:grpSpPr>
        <p:grpSp>
          <p:nvGrpSpPr>
            <p:cNvPr id="59" name="Group 58"/>
            <p:cNvGrpSpPr/>
            <p:nvPr/>
          </p:nvGrpSpPr>
          <p:grpSpPr>
            <a:xfrm>
              <a:off x="16078200" y="7010400"/>
              <a:ext cx="14630400" cy="12896298"/>
              <a:chOff x="29337000" y="3124200"/>
              <a:chExt cx="14630400" cy="12896298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9337000" y="3124200"/>
                <a:ext cx="14630400" cy="12896298"/>
                <a:chOff x="17830800" y="16611601"/>
                <a:chExt cx="14630400" cy="1289629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7830800" y="16611601"/>
                  <a:ext cx="14630400" cy="12896298"/>
                  <a:chOff x="1828800" y="9906000"/>
                  <a:chExt cx="14630400" cy="6572152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1828800" y="9906000"/>
                    <a:ext cx="14630400" cy="4815254"/>
                  </a:xfrm>
                  <a:prstGeom prst="roundRect">
                    <a:avLst/>
                  </a:prstGeom>
                  <a:noFill/>
                  <a:ln w="63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667000" y="10134600"/>
                    <a:ext cx="12268200" cy="470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5400" b="1" dirty="0" err="1" smtClean="0"/>
                      <a:t>Powertrain</a:t>
                    </a:r>
                    <a:r>
                      <a:rPr lang="en-US" sz="5400" b="1" dirty="0" smtClean="0"/>
                      <a:t> Control</a:t>
                    </a:r>
                    <a:endParaRPr lang="en-US" sz="5400" b="1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209800" y="10972799"/>
                    <a:ext cx="13792200" cy="55053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Problem: Given required power          , choose proportion of engine and battery</a:t>
                    </a:r>
                  </a:p>
                  <a:p>
                    <a:endParaRPr lang="en-US" sz="3200" b="1" dirty="0" smtClean="0"/>
                  </a:p>
                  <a:p>
                    <a:r>
                      <a:rPr lang="en-US" sz="3200" b="1" dirty="0" smtClean="0"/>
                      <a:t>Goal: Maximize remaining energy at the end of each trip: </a:t>
                    </a:r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r>
                      <a:rPr lang="en-US" sz="3200" b="1" dirty="0" smtClean="0"/>
                      <a:t>Formalize as Markov Decision Process:</a:t>
                    </a:r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r>
                      <a:rPr lang="en-US" sz="3200" b="1" dirty="0" smtClean="0"/>
                      <a:t>Solve: Forward search w/ horizon  T using options</a:t>
                    </a:r>
                  </a:p>
                  <a:p>
                    <a:endParaRPr lang="en-US" sz="3200" b="1" dirty="0" smtClean="0"/>
                  </a:p>
                  <a:p>
                    <a:endParaRPr lang="en-US" sz="3600" b="1" dirty="0" smtClean="0"/>
                  </a:p>
                  <a:p>
                    <a:endParaRPr lang="en-US" sz="32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</p:txBody>
              </p:sp>
            </p:grpSp>
            <p:pic>
              <p:nvPicPr>
                <p:cNvPr id="45" name="Picture 44" descr="addin_tmp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24536400" y="18710911"/>
                  <a:ext cx="880110" cy="491490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ddin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0650200" y="19202401"/>
                  <a:ext cx="2579370" cy="53340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ddin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22555200" y="20802601"/>
                  <a:ext cx="2971800" cy="770254"/>
                </a:xfrm>
                <a:prstGeom prst="rect">
                  <a:avLst/>
                </a:prstGeom>
              </p:spPr>
            </p:pic>
          </p:grpSp>
          <p:pic>
            <p:nvPicPr>
              <p:cNvPr id="56" name="Picture 55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29565600" y="9963150"/>
                <a:ext cx="13967460" cy="628650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17602200" y="12192000"/>
              <a:ext cx="2848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Road segment</a:t>
              </a:r>
              <a:endParaRPr lang="en-US" sz="3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107400" y="12496800"/>
              <a:ext cx="28953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Battery Energy</a:t>
              </a:r>
              <a:endParaRPr lang="en-US" sz="32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384000" y="12115800"/>
              <a:ext cx="2393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Fuel Energy</a:t>
              </a:r>
              <a:endParaRPr lang="en-US" sz="3200" dirty="0"/>
            </a:p>
          </p:txBody>
        </p:sp>
        <p:cxnSp>
          <p:nvCxnSpPr>
            <p:cNvPr id="74" name="Straight Arrow Connector 73"/>
            <p:cNvCxnSpPr>
              <a:stCxn id="66" idx="3"/>
            </p:cNvCxnSpPr>
            <p:nvPr/>
          </p:nvCxnSpPr>
          <p:spPr>
            <a:xfrm flipV="1">
              <a:off x="20451057" y="11887200"/>
              <a:ext cx="1342143" cy="5971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8" idx="0"/>
            </p:cNvCxnSpPr>
            <p:nvPr/>
          </p:nvCxnSpPr>
          <p:spPr>
            <a:xfrm rot="5400000" flipH="1" flipV="1">
              <a:off x="22250336" y="12191936"/>
              <a:ext cx="609600" cy="1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0" idx="1"/>
            </p:cNvCxnSpPr>
            <p:nvPr/>
          </p:nvCxnSpPr>
          <p:spPr>
            <a:xfrm rot="10800000">
              <a:off x="23317200" y="11887200"/>
              <a:ext cx="1066800" cy="5209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6611600" y="17678400"/>
            <a:ext cx="24841200" cy="11963400"/>
            <a:chOff x="16611600" y="17678400"/>
            <a:chExt cx="24841200" cy="1196340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6764000" y="21031200"/>
            <a:ext cx="10014857" cy="7010400"/>
          </p:xfrm>
          <a:graphic>
            <a:graphicData uri="http://schemas.openxmlformats.org/presentationml/2006/ole">
              <p:oleObj spid="_x0000_s1028" name="Acrobat Document" r:id="rId24" imgW="6858000" imgH="4800600" progId="AcroExch.Document.7">
                <p:embed/>
              </p:oleObj>
            </a:graphicData>
          </a:graphic>
        </p:graphicFrame>
        <p:grpSp>
          <p:nvGrpSpPr>
            <p:cNvPr id="50" name="Group 49"/>
            <p:cNvGrpSpPr/>
            <p:nvPr/>
          </p:nvGrpSpPr>
          <p:grpSpPr>
            <a:xfrm>
              <a:off x="16611600" y="17678400"/>
              <a:ext cx="24841200" cy="11963400"/>
              <a:chOff x="1981200" y="9906000"/>
              <a:chExt cx="24841200" cy="422706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7391400" y="10071323"/>
                <a:ext cx="12268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/>
                  <a:t>Experiments</a:t>
                </a:r>
                <a:endParaRPr lang="en-US" sz="54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09800" y="10472821"/>
                <a:ext cx="13792200" cy="728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b="1" dirty="0" smtClean="0"/>
              </a:p>
              <a:p>
                <a:r>
                  <a:rPr lang="en-US" sz="3200" b="1" dirty="0" smtClean="0"/>
                  <a:t>Train driver IRL model on 80% of data, test on 20%</a:t>
                </a:r>
              </a:p>
              <a:p>
                <a:r>
                  <a:rPr lang="en-US" sz="3200" b="1" dirty="0" smtClean="0"/>
                  <a:t>Average accuracy for IRL of 65% </a:t>
                </a:r>
                <a:r>
                  <a:rPr lang="en-US" sz="3200" b="1" dirty="0" err="1" smtClean="0"/>
                  <a:t>vs</a:t>
                </a:r>
                <a:r>
                  <a:rPr lang="en-US" sz="3200" b="1" dirty="0" smtClean="0"/>
                  <a:t> 39% baseline</a:t>
                </a:r>
              </a:p>
              <a:p>
                <a:endParaRPr lang="en-US" sz="3200" b="1" dirty="0" smtClean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981200" y="9906000"/>
                <a:ext cx="24841200" cy="4227068"/>
              </a:xfrm>
              <a:prstGeom prst="roundRect">
                <a:avLst/>
              </a:prstGeom>
              <a:noFill/>
              <a:ln w="635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27355800" y="19888200"/>
              <a:ext cx="124206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Combine IRL driver model with predictive fuel policy and evaluate energy usage</a:t>
              </a:r>
            </a:p>
            <a:p>
              <a:r>
                <a:rPr lang="en-US" sz="3200" b="1" dirty="0" smtClean="0"/>
                <a:t>Baseline energy policy: Charge-Depleting Charge-Sustaining (CDCS</a:t>
              </a:r>
              <a:r>
                <a:rPr lang="en-US" sz="3200" b="1" dirty="0" smtClean="0"/>
                <a:t>)</a:t>
              </a:r>
              <a:endParaRPr lang="en-US" sz="3200" b="1" dirty="0" smtClean="0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5400000">
              <a:off x="21755100" y="24498300"/>
              <a:ext cx="10134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6611600" y="19431000"/>
              <a:ext cx="248412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38200" y="18135600"/>
            <a:ext cx="15468600" cy="10032487"/>
            <a:chOff x="914400" y="17221200"/>
            <a:chExt cx="15468600" cy="10032487"/>
          </a:xfrm>
        </p:grpSpPr>
        <p:grpSp>
          <p:nvGrpSpPr>
            <p:cNvPr id="60" name="Group 59"/>
            <p:cNvGrpSpPr/>
            <p:nvPr/>
          </p:nvGrpSpPr>
          <p:grpSpPr>
            <a:xfrm>
              <a:off x="914400" y="17221200"/>
              <a:ext cx="15468600" cy="10032487"/>
              <a:chOff x="12496800" y="2895600"/>
              <a:chExt cx="15468600" cy="10032487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2496800" y="2895600"/>
                <a:ext cx="15468600" cy="10032487"/>
                <a:chOff x="17297400" y="16459201"/>
                <a:chExt cx="15468600" cy="10032487"/>
              </a:xfrm>
            </p:grpSpPr>
            <p:pic>
              <p:nvPicPr>
                <p:cNvPr id="38" name="Picture 5" descr="C:\Users\mbusux\Downloads\hri-figures\vogel\figures\battery.png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27203400" y="18592801"/>
                  <a:ext cx="4724400" cy="2471027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40" name="Group 13"/>
                <p:cNvGrpSpPr/>
                <p:nvPr/>
              </p:nvGrpSpPr>
              <p:grpSpPr>
                <a:xfrm>
                  <a:off x="17297400" y="16459201"/>
                  <a:ext cx="15468600" cy="10032487"/>
                  <a:chOff x="1295400" y="9828335"/>
                  <a:chExt cx="15468600" cy="5112710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1295400" y="9828335"/>
                    <a:ext cx="15468600" cy="4659923"/>
                  </a:xfrm>
                  <a:prstGeom prst="roundRect">
                    <a:avLst/>
                  </a:prstGeom>
                  <a:noFill/>
                  <a:ln w="635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667000" y="10134600"/>
                    <a:ext cx="12268200" cy="4705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5400" b="1" dirty="0" smtClean="0"/>
                      <a:t>Vehicle Simulation</a:t>
                    </a:r>
                    <a:endParaRPr lang="en-US" sz="5400" b="1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2209800" y="10972799"/>
                    <a:ext cx="13792200" cy="39682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dirty="0" smtClean="0"/>
                      <a:t>Vehicle:                                                        Battery:</a:t>
                    </a:r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endParaRPr lang="en-US" sz="3200" b="1" dirty="0" smtClean="0"/>
                  </a:p>
                  <a:p>
                    <a:r>
                      <a:rPr lang="en-US" sz="3200" b="1" dirty="0" smtClean="0"/>
                      <a:t>Dynamics:	                                Fuel Usage:</a:t>
                    </a:r>
                    <a:endParaRPr lang="en-US" sz="3600" b="1" dirty="0" smtClean="0"/>
                  </a:p>
                  <a:p>
                    <a:endParaRPr lang="en-US" sz="32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  <a:p>
                    <a:endParaRPr lang="en-US" sz="3600" b="1" dirty="0" smtClean="0"/>
                  </a:p>
                </p:txBody>
              </p:sp>
            </p:grpSp>
          </p:grpSp>
          <p:pic>
            <p:nvPicPr>
              <p:cNvPr id="54" name="Picture 53" descr="hybrid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5468600" y="5029200"/>
                <a:ext cx="5146161" cy="2766061"/>
              </a:xfrm>
              <a:prstGeom prst="rect">
                <a:avLst/>
              </a:prstGeom>
            </p:spPr>
          </p:pic>
          <p:pic>
            <p:nvPicPr>
              <p:cNvPr id="55" name="Picture 54" descr="carforcesbalanced.gif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6078200" y="8458200"/>
                <a:ext cx="4590738" cy="3200400"/>
              </a:xfrm>
              <a:prstGeom prst="rect">
                <a:avLst/>
              </a:prstGeom>
            </p:spPr>
          </p:pic>
        </p:grpSp>
        <p:pic>
          <p:nvPicPr>
            <p:cNvPr id="72" name="Picture 71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10058400" y="24841200"/>
              <a:ext cx="3581400" cy="529561"/>
            </a:xfrm>
            <a:prstGeom prst="rect">
              <a:avLst/>
            </a:prstGeom>
          </p:spPr>
        </p:pic>
        <p:pic>
          <p:nvPicPr>
            <p:cNvPr id="73" name="Picture 7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8991600" y="22326600"/>
              <a:ext cx="7224482" cy="838200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33070800" y="2438400"/>
            <a:ext cx="8460354" cy="1447800"/>
            <a:chOff x="2667001" y="3739080"/>
            <a:chExt cx="3824288" cy="68052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483194" y="3739080"/>
              <a:ext cx="959503" cy="217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487957" y="3956239"/>
              <a:ext cx="1365716" cy="210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502246" y="4211721"/>
              <a:ext cx="1989043" cy="197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4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667001" y="3739172"/>
              <a:ext cx="1568824" cy="68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7" name="Picture 8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27051000" y="22479000"/>
            <a:ext cx="13716000" cy="643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    \begin{tabular}{ | l | c | c | c | c | c|}&#10;    \hline&#10;    Driver &amp; Trips &amp; Distance (km) &amp; Unique &amp; \% Unseen &amp; Energy Savings \\ &#10;&amp; &amp; &amp; Destinations &amp; Test Destinations &amp;  \\ \hline&#10;1&amp;    105  &amp;  6649   &amp;    35 &amp; 64\% &amp; 0.89 \%  \\ &#10;2&amp;    197  &amp;  10213  &amp;    35 &amp; 29\% &amp; 1.47 \% \\ &#10;3&amp;    214  &amp;  1026   &amp;    27 &amp; 22\% &amp; 0.13 \% \\ &#10;4&amp;    77   &amp;  7764   &amp;    27 &amp; 50\% &amp; 2.35 \% \\ &#10;5&amp;    247  &amp;  6949   &amp;    51 &amp; 42\% &amp; 1.68 \% \\ &#10;6&amp;    89   &amp;  17275  &amp;    30 &amp; 33\% &amp; 0.97 \% \\ &#10;7&amp;    126  &amp;  7139   &amp;    41 &amp; 38\% &amp; 1.92 \% \\ &#10;8&amp;    114  &amp;  9189   &amp;    17 &amp; 60\% &amp; 1.11 \% \\ &#10;9&amp;    222  &amp;  10249  &amp;    42 &amp; 33\% &amp; 0.41 \% \\ &#10;10&amp;   176  &amp;  8180   &amp;    26 &amp; 38\% &amp; 1.20 \% \\&#10;11&amp;   41   &amp;  3605   &amp;    14 &amp; 33\% &amp; 2.31 \% \\&#10;12&amp;   130  &amp;  2486   &amp;    30 &amp; 22\% &amp; 0.19 \% \\&#10;    \hline&#10;    {\bf Mean} &amp; {\bf 144.8} &amp; {\bf 7560.3} &amp; {\bf 31.3} &amp; {\bf 38.7} &amp; {\bf 1.22\%}\\ \hline &#10;    \end{tabular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ext{cost}(\bf{f}_\zeta) = \theta^T \bf{f}_\zeta = \sum_{a_j \in \zeta} \theta^T \bf{f}_{a_j}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heta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elta \text{fuel} = 0.1 P_{eng}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dot{x}(t) = - \frac{1}{Q_{nom}} \frac{V_{oc}(x) + \sqrt{V_{oc}^2(x) - 4R_0(x)P_{batt}(t)}}{2R_0(x)}&#10;\]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V(r_i, x_i, f_i) = R(r_i, x_i, f_i) + \sum_{r_{i+1}} P(r_{i+1} | r_i) V(r_{i+1}, x_{i+1}, f_{i+1})$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{req}$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_{eng}, P_{batt})$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(r, x, f)$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P(\zeta | \theta) = \frac{1}{Z(\theta)} \exp(-\theta^T\bf{f}_\zeta)&#10;\]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zeta = (s_0, a_0, \ldots, a_{n-1}, s_{n-1})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123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Vogel</dc:creator>
  <cp:lastModifiedBy>Adam Vogel</cp:lastModifiedBy>
  <cp:revision>114</cp:revision>
  <dcterms:created xsi:type="dcterms:W3CDTF">2012-07-16T17:20:10Z</dcterms:created>
  <dcterms:modified xsi:type="dcterms:W3CDTF">2012-07-18T13:05:41Z</dcterms:modified>
</cp:coreProperties>
</file>