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1" r:id="rId1"/>
  </p:sldMasterIdLst>
  <p:notesMasterIdLst>
    <p:notesMasterId r:id="rId57"/>
  </p:notesMasterIdLst>
  <p:handoutMasterIdLst>
    <p:handoutMasterId r:id="rId58"/>
  </p:handoutMasterIdLst>
  <p:sldIdLst>
    <p:sldId id="553" r:id="rId2"/>
    <p:sldId id="565" r:id="rId3"/>
    <p:sldId id="566" r:id="rId4"/>
    <p:sldId id="569" r:id="rId5"/>
    <p:sldId id="657" r:id="rId6"/>
    <p:sldId id="629" r:id="rId7"/>
    <p:sldId id="626" r:id="rId8"/>
    <p:sldId id="686" r:id="rId9"/>
    <p:sldId id="631" r:id="rId10"/>
    <p:sldId id="676" r:id="rId11"/>
    <p:sldId id="651" r:id="rId12"/>
    <p:sldId id="674" r:id="rId13"/>
    <p:sldId id="633" r:id="rId14"/>
    <p:sldId id="658" r:id="rId15"/>
    <p:sldId id="571" r:id="rId16"/>
    <p:sldId id="659" r:id="rId17"/>
    <p:sldId id="572" r:id="rId18"/>
    <p:sldId id="613" r:id="rId19"/>
    <p:sldId id="605" r:id="rId20"/>
    <p:sldId id="614" r:id="rId21"/>
    <p:sldId id="624" r:id="rId22"/>
    <p:sldId id="607" r:id="rId23"/>
    <p:sldId id="652" r:id="rId24"/>
    <p:sldId id="584" r:id="rId25"/>
    <p:sldId id="585" r:id="rId26"/>
    <p:sldId id="598" r:id="rId27"/>
    <p:sldId id="662" r:id="rId28"/>
    <p:sldId id="635" r:id="rId29"/>
    <p:sldId id="687" r:id="rId30"/>
    <p:sldId id="592" r:id="rId31"/>
    <p:sldId id="677" r:id="rId32"/>
    <p:sldId id="678" r:id="rId33"/>
    <p:sldId id="679" r:id="rId34"/>
    <p:sldId id="680" r:id="rId35"/>
    <p:sldId id="653" r:id="rId36"/>
    <p:sldId id="654" r:id="rId37"/>
    <p:sldId id="690" r:id="rId38"/>
    <p:sldId id="688" r:id="rId39"/>
    <p:sldId id="660" r:id="rId40"/>
    <p:sldId id="661" r:id="rId41"/>
    <p:sldId id="673" r:id="rId42"/>
    <p:sldId id="664" r:id="rId43"/>
    <p:sldId id="689" r:id="rId44"/>
    <p:sldId id="665" r:id="rId45"/>
    <p:sldId id="666" r:id="rId46"/>
    <p:sldId id="667" r:id="rId47"/>
    <p:sldId id="668" r:id="rId48"/>
    <p:sldId id="669" r:id="rId49"/>
    <p:sldId id="670" r:id="rId50"/>
    <p:sldId id="671" r:id="rId51"/>
    <p:sldId id="672" r:id="rId52"/>
    <p:sldId id="681" r:id="rId53"/>
    <p:sldId id="682" r:id="rId54"/>
    <p:sldId id="683" r:id="rId55"/>
    <p:sldId id="684" r:id="rId56"/>
  </p:sldIdLst>
  <p:sldSz cx="9144000" cy="6858000" type="screen4x3"/>
  <p:notesSz cx="6946900" cy="9207500"/>
  <p:custDataLst>
    <p:tags r:id="rId5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bin " initials="R" lastIdx="0"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hiddenSlides="1"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A0A6"/>
    <a:srgbClr val="FFEE8B"/>
    <a:srgbClr val="595959"/>
    <a:srgbClr val="C52D87"/>
    <a:srgbClr val="FF9C44"/>
    <a:srgbClr val="C1EA44"/>
    <a:srgbClr val="53D2FF"/>
    <a:srgbClr val="767B84"/>
    <a:srgbClr val="6B6F77"/>
    <a:srgbClr val="B8DA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14" autoAdjust="0"/>
    <p:restoredTop sz="72335" autoAdjust="0"/>
  </p:normalViewPr>
  <p:slideViewPr>
    <p:cSldViewPr snapToGrid="0">
      <p:cViewPr>
        <p:scale>
          <a:sx n="80" d="100"/>
          <a:sy n="80" d="100"/>
        </p:scale>
        <p:origin x="-2568" y="-378"/>
      </p:cViewPr>
      <p:guideLst>
        <p:guide orient="horz" pos="2058"/>
        <p:guide orient="horz" pos="720"/>
        <p:guide orient="horz" pos="3010"/>
        <p:guide orient="horz" pos="1929"/>
        <p:guide orient="horz" pos="2537"/>
        <p:guide orient="horz" pos="4101"/>
        <p:guide orient="horz" pos="1622"/>
        <p:guide orient="horz" pos="2765"/>
        <p:guide orient="horz" pos="962"/>
        <p:guide orient="horz" pos="3480"/>
        <p:guide pos="5381"/>
        <p:guide pos="381"/>
        <p:guide pos="2310"/>
        <p:guide pos="2157"/>
        <p:guide pos="2942"/>
        <p:guide pos="2880"/>
        <p:guide pos="511"/>
        <p:guide pos="5310"/>
        <p:guide pos="2821"/>
        <p:guide pos="81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906"/>
    </p:cViewPr>
  </p:sorterViewPr>
  <p:notesViewPr>
    <p:cSldViewPr snapToGrid="0">
      <p:cViewPr>
        <p:scale>
          <a:sx n="100" d="100"/>
          <a:sy n="100" d="100"/>
        </p:scale>
        <p:origin x="-3444" y="-78"/>
      </p:cViewPr>
      <p:guideLst>
        <p:guide orient="horz" pos="2900"/>
        <p:guide pos="732"/>
        <p:guide pos="365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103721" y="8919166"/>
            <a:ext cx="3010323" cy="213384"/>
          </a:xfrm>
          <a:prstGeom prst="rect">
            <a:avLst/>
          </a:prstGeom>
        </p:spPr>
        <p:txBody>
          <a:bodyPr vert="horz" wrap="square" lIns="91440" tIns="45720" rIns="91440" bIns="45720" rtlCol="0" anchor="ctr" anchorCtr="0">
            <a:spAutoFit/>
          </a:bodyPr>
          <a:lstStyle>
            <a:lvl1pPr algn="l">
              <a:defRPr sz="1200"/>
            </a:lvl1pPr>
          </a:lstStyle>
          <a:p>
            <a:endParaRPr lang="en-US" sz="800" dirty="0" smtClean="0">
              <a:solidFill>
                <a:srgbClr val="8E8E95"/>
              </a:solidFill>
              <a:latin typeface="Arial" pitchFamily="34" charset="0"/>
              <a:cs typeface="Arial" pitchFamily="34" charset="0"/>
            </a:endParaRPr>
          </a:p>
        </p:txBody>
      </p:sp>
      <p:sp>
        <p:nvSpPr>
          <p:cNvPr id="5" name="Slide Number Placeholder 4"/>
          <p:cNvSpPr>
            <a:spLocks noGrp="1"/>
          </p:cNvSpPr>
          <p:nvPr>
            <p:ph type="sldNum" sz="quarter" idx="3"/>
          </p:nvPr>
        </p:nvSpPr>
        <p:spPr>
          <a:xfrm>
            <a:off x="6420256" y="8847374"/>
            <a:ext cx="422925" cy="218998"/>
          </a:xfrm>
          <a:prstGeom prst="rect">
            <a:avLst/>
          </a:prstGeom>
        </p:spPr>
        <p:txBody>
          <a:bodyPr vert="horz" wrap="square" lIns="91440" tIns="45720" rIns="91440" bIns="45720" rtlCol="0" anchor="ctr" anchorCtr="0">
            <a:spAutoFit/>
          </a:bodyPr>
          <a:lstStyle>
            <a:lvl1pPr algn="r">
              <a:defRPr sz="1200"/>
            </a:lvl1pPr>
          </a:lstStyle>
          <a:p>
            <a:fld id="{67292F94-DC1B-41E9-80E9-FE5E26560E8F}" type="slidenum">
              <a:rPr lang="en-US" sz="800">
                <a:solidFill>
                  <a:srgbClr val="8E8E95"/>
                </a:solidFill>
              </a:rPr>
              <a:pPr/>
              <a:t>‹#›</a:t>
            </a:fld>
            <a:endParaRPr lang="en-US" sz="800" dirty="0">
              <a:solidFill>
                <a:srgbClr val="8E8E95"/>
              </a:solidFill>
            </a:endParaRPr>
          </a:p>
        </p:txBody>
      </p:sp>
      <p:sp>
        <p:nvSpPr>
          <p:cNvPr id="8" name="Line 10"/>
          <p:cNvSpPr>
            <a:spLocks noChangeShapeType="1"/>
          </p:cNvSpPr>
          <p:nvPr/>
        </p:nvSpPr>
        <p:spPr bwMode="auto">
          <a:xfrm>
            <a:off x="103722" y="8860621"/>
            <a:ext cx="6739458" cy="0"/>
          </a:xfrm>
          <a:prstGeom prst="line">
            <a:avLst/>
          </a:prstGeom>
          <a:noFill/>
          <a:ln w="12700">
            <a:solidFill>
              <a:srgbClr val="8E8E95"/>
            </a:solidFill>
            <a:round/>
            <a:headEnd type="none" w="sm" len="sm"/>
            <a:tailEnd type="none" w="sm" len="sm"/>
          </a:ln>
          <a:effectLst/>
        </p:spPr>
        <p:txBody>
          <a:bodyPr wrap="none" anchor="ctr"/>
          <a:lstStyle/>
          <a:p>
            <a:endParaRPr lang="en-US" dirty="0">
              <a:solidFill>
                <a:srgbClr val="8E8E95"/>
              </a:solidFill>
            </a:endParaRPr>
          </a:p>
        </p:txBody>
      </p:sp>
    </p:spTree>
    <p:extLst>
      <p:ext uri="{BB962C8B-B14F-4D97-AF65-F5344CB8AC3E}">
        <p14:creationId xmlns:p14="http://schemas.microsoft.com/office/powerpoint/2010/main" val="27133994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71575" y="690563"/>
            <a:ext cx="4603750" cy="3452812"/>
          </a:xfrm>
          <a:prstGeom prst="rect">
            <a:avLst/>
          </a:prstGeom>
          <a:noFill/>
          <a:ln w="9525">
            <a:solidFill>
              <a:srgbClr val="8E8E95"/>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1157818" y="4373563"/>
            <a:ext cx="4636091" cy="41433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103721" y="8916179"/>
            <a:ext cx="2765091" cy="213384"/>
          </a:xfrm>
          <a:prstGeom prst="rect">
            <a:avLst/>
          </a:prstGeom>
        </p:spPr>
        <p:txBody>
          <a:bodyPr vert="horz" wrap="square" lIns="91440" tIns="45720" rIns="91440" bIns="45720" rtlCol="0" anchor="ctr" anchorCtr="0">
            <a:spAutoFit/>
          </a:bodyPr>
          <a:lstStyle>
            <a:lvl1pPr marL="0" marR="0" indent="0" algn="l" defTabSz="914400" rtl="0" eaLnBrk="1" fontAlgn="auto" latinLnBrk="0" hangingPunct="1">
              <a:lnSpc>
                <a:spcPct val="100000"/>
              </a:lnSpc>
              <a:spcBef>
                <a:spcPts val="0"/>
              </a:spcBef>
              <a:spcAft>
                <a:spcPts val="0"/>
              </a:spcAft>
              <a:buClrTx/>
              <a:buSzTx/>
              <a:buFontTx/>
              <a:buNone/>
              <a:tabLst/>
              <a:defRPr sz="800">
                <a:solidFill>
                  <a:srgbClr val="8E8E95"/>
                </a:solidFill>
                <a:latin typeface="Arial" pitchFamily="34" charset="0"/>
                <a:cs typeface="Arial" pitchFamily="34" charset="0"/>
              </a:defRPr>
            </a:lvl1pPr>
          </a:lstStyle>
          <a:p>
            <a:endParaRPr lang="en-US" dirty="0"/>
          </a:p>
        </p:txBody>
      </p:sp>
      <p:sp>
        <p:nvSpPr>
          <p:cNvPr id="7" name="Slide Number Placeholder 6"/>
          <p:cNvSpPr>
            <a:spLocks noGrp="1"/>
          </p:cNvSpPr>
          <p:nvPr>
            <p:ph type="sldNum" sz="quarter" idx="5"/>
          </p:nvPr>
        </p:nvSpPr>
        <p:spPr>
          <a:xfrm>
            <a:off x="6449202" y="8849431"/>
            <a:ext cx="393979" cy="216940"/>
          </a:xfrm>
          <a:prstGeom prst="rect">
            <a:avLst/>
          </a:prstGeom>
        </p:spPr>
        <p:txBody>
          <a:bodyPr vert="horz" wrap="square" lIns="91440" tIns="45720" rIns="91440" bIns="45720" rtlCol="0" anchor="ctr" anchorCtr="0">
            <a:spAutoFit/>
          </a:bodyPr>
          <a:lstStyle>
            <a:lvl1pPr algn="r">
              <a:defRPr sz="800">
                <a:solidFill>
                  <a:srgbClr val="8E8E95"/>
                </a:solidFill>
                <a:latin typeface="+mn-lt"/>
              </a:defRPr>
            </a:lvl1pPr>
          </a:lstStyle>
          <a:p>
            <a:fld id="{567B6F56-350B-4E5B-A84B-F03C933C9AF6}" type="slidenum">
              <a:rPr lang="en-US" smtClean="0"/>
              <a:pPr/>
              <a:t>‹#›</a:t>
            </a:fld>
            <a:endParaRPr lang="en-US" dirty="0"/>
          </a:p>
        </p:txBody>
      </p:sp>
      <p:sp>
        <p:nvSpPr>
          <p:cNvPr id="10" name="Line 10"/>
          <p:cNvSpPr>
            <a:spLocks noChangeShapeType="1"/>
          </p:cNvSpPr>
          <p:nvPr/>
        </p:nvSpPr>
        <p:spPr bwMode="auto">
          <a:xfrm>
            <a:off x="103722" y="8860621"/>
            <a:ext cx="6739458" cy="0"/>
          </a:xfrm>
          <a:prstGeom prst="line">
            <a:avLst/>
          </a:prstGeom>
          <a:noFill/>
          <a:ln w="12700">
            <a:solidFill>
              <a:srgbClr val="8E8E95"/>
            </a:solidFill>
            <a:round/>
            <a:headEnd type="none" w="sm" len="sm"/>
            <a:tailEnd type="none" w="sm" len="sm"/>
          </a:ln>
          <a:effectLst/>
        </p:spPr>
        <p:txBody>
          <a:bodyPr wrap="none" anchor="ctr"/>
          <a:lstStyle/>
          <a:p>
            <a:endParaRPr lang="en-US" dirty="0">
              <a:solidFill>
                <a:srgbClr val="8E8E95"/>
              </a:solidFill>
            </a:endParaRPr>
          </a:p>
        </p:txBody>
      </p:sp>
    </p:spTree>
    <p:extLst>
      <p:ext uri="{BB962C8B-B14F-4D97-AF65-F5344CB8AC3E}">
        <p14:creationId xmlns:p14="http://schemas.microsoft.com/office/powerpoint/2010/main" val="3362628951"/>
      </p:ext>
    </p:extLst>
  </p:cSld>
  <p:clrMap bg1="lt1" tx1="dk1" bg2="lt2" tx2="dk2" accent1="accent1" accent2="accent2" accent3="accent3" accent4="accent4" accent5="accent5" accent6="accent6" hlink="hlink" folHlink="folHlink"/>
  <p:hf hdr="0" ftr="0" dt="0"/>
  <p:notesStyle>
    <a:lvl1pPr marL="237744" indent="-237744" algn="l" defTabSz="914400" rtl="0" eaLnBrk="1" latinLnBrk="0" hangingPunct="1">
      <a:lnSpc>
        <a:spcPct val="95000"/>
      </a:lnSpc>
      <a:spcBef>
        <a:spcPts val="0"/>
      </a:spcBef>
      <a:spcAft>
        <a:spcPts val="0"/>
      </a:spcAft>
      <a:buFont typeface="Wingdings" pitchFamily="2" charset="2"/>
      <a:buChar char="§"/>
      <a:defRPr sz="1000" kern="1200">
        <a:solidFill>
          <a:schemeClr val="tx1"/>
        </a:solidFill>
        <a:latin typeface="+mn-lt"/>
        <a:ea typeface="+mn-ea"/>
        <a:cs typeface="+mn-cs"/>
      </a:defRPr>
    </a:lvl1pPr>
    <a:lvl2pPr marL="576072" algn="l" defTabSz="914400" rtl="0" eaLnBrk="1" latinLnBrk="0" hangingPunct="1">
      <a:lnSpc>
        <a:spcPct val="95000"/>
      </a:lnSpc>
      <a:spcBef>
        <a:spcPts val="0"/>
      </a:spcBef>
      <a:spcAft>
        <a:spcPts val="0"/>
      </a:spcAft>
      <a:defRPr sz="1000" kern="1200">
        <a:solidFill>
          <a:schemeClr val="tx1"/>
        </a:solidFill>
        <a:latin typeface="+mn-lt"/>
        <a:ea typeface="+mn-ea"/>
        <a:cs typeface="+mn-cs"/>
      </a:defRPr>
    </a:lvl2pPr>
    <a:lvl3pPr marL="914400" algn="l" defTabSz="914400" rtl="0" eaLnBrk="1" latinLnBrk="0" hangingPunct="1">
      <a:lnSpc>
        <a:spcPct val="95000"/>
      </a:lnSpc>
      <a:spcBef>
        <a:spcPts val="0"/>
      </a:spcBef>
      <a:spcAft>
        <a:spcPts val="0"/>
      </a:spcAft>
      <a:defRPr sz="1000" kern="1200">
        <a:solidFill>
          <a:schemeClr val="tx1"/>
        </a:solidFill>
        <a:latin typeface="+mn-lt"/>
        <a:ea typeface="+mn-ea"/>
        <a:cs typeface="+mn-cs"/>
      </a:defRPr>
    </a:lvl3pPr>
    <a:lvl4pPr marL="1371600" algn="l" defTabSz="914400" rtl="0" eaLnBrk="1" latinLnBrk="0" hangingPunct="1">
      <a:lnSpc>
        <a:spcPct val="95000"/>
      </a:lnSpc>
      <a:spcBef>
        <a:spcPts val="0"/>
      </a:spcBef>
      <a:spcAft>
        <a:spcPts val="0"/>
      </a:spcAft>
      <a:defRPr sz="1000" kern="1200">
        <a:solidFill>
          <a:schemeClr val="tx1"/>
        </a:solidFill>
        <a:latin typeface="+mn-lt"/>
        <a:ea typeface="+mn-ea"/>
        <a:cs typeface="+mn-cs"/>
      </a:defRPr>
    </a:lvl4pPr>
    <a:lvl5pPr marL="1828800" algn="l" defTabSz="914400" rtl="0" eaLnBrk="1" latinLnBrk="0" hangingPunct="1">
      <a:lnSpc>
        <a:spcPct val="95000"/>
      </a:lnSpc>
      <a:spcBef>
        <a:spcPts val="0"/>
      </a:spcBef>
      <a:spcAft>
        <a:spcPts val="0"/>
      </a:spcAft>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7B6F56-350B-4E5B-A84B-F03C933C9AF6}" type="slidenum">
              <a:rPr lang="en-US" smtClean="0"/>
              <a:pPr/>
              <a:t>1</a:t>
            </a:fld>
            <a:endParaRPr lang="en-US" dirty="0"/>
          </a:p>
        </p:txBody>
      </p:sp>
    </p:spTree>
    <p:extLst>
      <p:ext uri="{BB962C8B-B14F-4D97-AF65-F5344CB8AC3E}">
        <p14:creationId xmlns:p14="http://schemas.microsoft.com/office/powerpoint/2010/main" val="355278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Let me show you</a:t>
            </a:r>
            <a:r>
              <a:rPr lang="en-US" baseline="0" dirty="0" smtClean="0"/>
              <a:t> a video made by a friend, who took this approach.  When I play the video, you’ll hear David Shim’s voice say “enable control”, and that’s when his computer program takes over flying the helicopter. </a:t>
            </a:r>
          </a:p>
          <a:p>
            <a:pPr marL="0" indent="0">
              <a:buNone/>
            </a:pPr>
            <a:r>
              <a:rPr lang="en-US" baseline="0" dirty="0" smtClean="0"/>
              <a:t>(Play video.) </a:t>
            </a:r>
          </a:p>
          <a:p>
            <a:pPr marL="0" indent="0">
              <a:buNone/>
            </a:pPr>
            <a:r>
              <a:rPr lang="en-US" baseline="0" dirty="0" smtClean="0"/>
              <a:t>That was him shouting “abort, abort.” </a:t>
            </a:r>
            <a:endParaRPr lang="en-US" dirty="0"/>
          </a:p>
        </p:txBody>
      </p:sp>
      <p:sp>
        <p:nvSpPr>
          <p:cNvPr id="4" name="Slide Number Placeholder 3"/>
          <p:cNvSpPr>
            <a:spLocks noGrp="1"/>
          </p:cNvSpPr>
          <p:nvPr>
            <p:ph type="sldNum" sz="quarter" idx="10"/>
          </p:nvPr>
        </p:nvSpPr>
        <p:spPr/>
        <p:txBody>
          <a:bodyPr/>
          <a:lstStyle/>
          <a:p>
            <a:fld id="{567B6F56-350B-4E5B-A84B-F03C933C9AF6}" type="slidenum">
              <a:rPr lang="en-US" smtClean="0"/>
              <a:pPr/>
              <a:t>10</a:t>
            </a:fld>
            <a:endParaRPr lang="en-US" dirty="0"/>
          </a:p>
        </p:txBody>
      </p:sp>
    </p:spTree>
    <p:extLst>
      <p:ext uri="{BB962C8B-B14F-4D97-AF65-F5344CB8AC3E}">
        <p14:creationId xmlns:p14="http://schemas.microsoft.com/office/powerpoint/2010/main" val="2225253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After looking</a:t>
            </a:r>
            <a:r>
              <a:rPr lang="en-US" baseline="0" dirty="0" smtClean="0"/>
              <a:t> at this, </a:t>
            </a:r>
            <a:r>
              <a:rPr lang="en-US" dirty="0" smtClean="0"/>
              <a:t>I</a:t>
            </a:r>
            <a:r>
              <a:rPr lang="en-US" baseline="0" dirty="0" smtClean="0"/>
              <a:t> realized that helicopters are just too complicated, and we don’t understand their aerodynamics well enough, so no one knows how to write down a mathematical specification for how to fly it.  Instead, I realized the best way was to have a computer </a:t>
            </a:r>
            <a:r>
              <a:rPr lang="en-US" baseline="0" dirty="0" err="1" smtClean="0"/>
              <a:t>mimick</a:t>
            </a:r>
            <a:r>
              <a:rPr lang="en-US" baseline="0" dirty="0" smtClean="0"/>
              <a:t> how human pilots learn to fly—by watching an expert pilot.  In other words, rather than relying on our computer has to be able to learn, just like the human brain can.  So, we found ourselves an expert human pilot, and asked him to demonstrate flying a helicopter.  Our computer watcher him, and used this to learned to fly “just like him.” </a:t>
            </a:r>
          </a:p>
          <a:p>
            <a:pPr marL="0" indent="0">
              <a:buNone/>
            </a:pPr>
            <a:endParaRPr lang="en-US" baseline="0" dirty="0" smtClean="0"/>
          </a:p>
          <a:p>
            <a:pPr marL="0" indent="0">
              <a:buNone/>
            </a:pPr>
            <a:r>
              <a:rPr lang="en-US" baseline="0" dirty="0" smtClean="0"/>
              <a:t>Using this idea, we’ve been able to not only have our computer fly our helicopter, but also have it fly different aerobatic stunts.  We’ve made a lot of interesting videos of our helicopters flying different stunt maneuvers.  Let me show you one of them. </a:t>
            </a:r>
          </a:p>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567B6F56-350B-4E5B-A84B-F03C933C9AF6}" type="slidenum">
              <a:rPr lang="en-US" smtClean="0"/>
              <a:pPr/>
              <a:t>11</a:t>
            </a:fld>
            <a:endParaRPr lang="en-US" dirty="0"/>
          </a:p>
        </p:txBody>
      </p:sp>
    </p:spTree>
    <p:extLst>
      <p:ext uri="{BB962C8B-B14F-4D97-AF65-F5344CB8AC3E}">
        <p14:creationId xmlns:p14="http://schemas.microsoft.com/office/powerpoint/2010/main" val="1289458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After looking</a:t>
            </a:r>
            <a:r>
              <a:rPr lang="en-US" baseline="0" dirty="0" smtClean="0"/>
              <a:t> at this, </a:t>
            </a:r>
            <a:r>
              <a:rPr lang="en-US" dirty="0" smtClean="0"/>
              <a:t>I</a:t>
            </a:r>
            <a:r>
              <a:rPr lang="en-US" baseline="0" dirty="0" smtClean="0"/>
              <a:t> realized that helicopters are just too complicated, and we don’t understand their aerodynamics well enough, so no one knows how to write down a mathematical specification for how to fly it.  Instead, I realized the best way was to have a computer learn by itself how to fly a helicopter, similar to how a beginner pilot might—-- </a:t>
            </a:r>
            <a:r>
              <a:rPr lang="en-US" baseline="0" dirty="0" err="1" smtClean="0"/>
              <a:t>mimick</a:t>
            </a:r>
            <a:r>
              <a:rPr lang="en-US" baseline="0" dirty="0" smtClean="0"/>
              <a:t> how human pilots learn to fly—by being allowed to try things out the helicopter, and seeing what happens, and being able to learn from these experiences of trying to fly.  A bit like how you might have learned to ride a bicycle.  </a:t>
            </a:r>
          </a:p>
          <a:p>
            <a:pPr marL="0" indent="0">
              <a:buNone/>
            </a:pPr>
            <a:endParaRPr lang="en-US" baseline="0" dirty="0" smtClean="0"/>
          </a:p>
          <a:p>
            <a:pPr marL="0" indent="0">
              <a:buNone/>
            </a:pPr>
            <a:r>
              <a:rPr lang="en-US" baseline="0" dirty="0" smtClean="0"/>
              <a:t>[xx In other words, rather than relying on a mathematical specification of the helicopter, of computer has to be able to learn, just like the human brain can.]] </a:t>
            </a:r>
          </a:p>
          <a:p>
            <a:pPr marL="0" indent="0">
              <a:buNone/>
            </a:pPr>
            <a:endParaRPr lang="en-US" baseline="0" dirty="0" smtClean="0"/>
          </a:p>
          <a:p>
            <a:pPr marL="0" indent="0">
              <a:buNone/>
            </a:pPr>
            <a:r>
              <a:rPr lang="en-US" baseline="0" dirty="0" smtClean="0"/>
              <a:t>Using this idea, which is what researchers call machine learning, we’ve been able to not only fly our helicopter, but also have the computer fly different aerobatic stunts.  We’ve made a lot of interesting videos of our helicopters flying different stunt maneuvers.  Let me show you one of them. </a:t>
            </a:r>
          </a:p>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567B6F56-350B-4E5B-A84B-F03C933C9AF6}" type="slidenum">
              <a:rPr lang="en-US" smtClean="0"/>
              <a:pPr/>
              <a:t>12</a:t>
            </a:fld>
            <a:endParaRPr lang="en-US" dirty="0"/>
          </a:p>
        </p:txBody>
      </p:sp>
    </p:spTree>
    <p:extLst>
      <p:ext uri="{BB962C8B-B14F-4D97-AF65-F5344CB8AC3E}">
        <p14:creationId xmlns:p14="http://schemas.microsoft.com/office/powerpoint/2010/main" val="1289458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(play video).  This was the first helicopter</a:t>
            </a:r>
            <a:r>
              <a:rPr lang="en-US" baseline="0" dirty="0" smtClean="0"/>
              <a:t> in the world that could fly upside down under computer control, and through being able to learn, our computer can now fly helicopters—including fly stunts—at a skill level comparable to the very best pilots in the world.  </a:t>
            </a:r>
          </a:p>
          <a:p>
            <a:pPr marL="0" indent="0">
              <a:buNone/>
            </a:pPr>
            <a:endParaRPr lang="en-US" dirty="0"/>
          </a:p>
        </p:txBody>
      </p:sp>
      <p:sp>
        <p:nvSpPr>
          <p:cNvPr id="4" name="Slide Number Placeholder 3"/>
          <p:cNvSpPr>
            <a:spLocks noGrp="1"/>
          </p:cNvSpPr>
          <p:nvPr>
            <p:ph type="sldNum" sz="quarter" idx="10"/>
          </p:nvPr>
        </p:nvSpPr>
        <p:spPr/>
        <p:txBody>
          <a:bodyPr/>
          <a:lstStyle/>
          <a:p>
            <a:fld id="{567B6F56-350B-4E5B-A84B-F03C933C9AF6}" type="slidenum">
              <a:rPr lang="en-US" smtClean="0"/>
              <a:pPr/>
              <a:t>13</a:t>
            </a:fld>
            <a:endParaRPr lang="en-US" dirty="0"/>
          </a:p>
        </p:txBody>
      </p:sp>
    </p:spTree>
    <p:extLst>
      <p:ext uri="{BB962C8B-B14F-4D97-AF65-F5344CB8AC3E}">
        <p14:creationId xmlns:p14="http://schemas.microsoft.com/office/powerpoint/2010/main" val="30241488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95000"/>
              </a:lnSpc>
              <a:spcBef>
                <a:spcPts val="0"/>
              </a:spcBef>
              <a:spcAft>
                <a:spcPts val="0"/>
              </a:spcAft>
              <a:buClrTx/>
              <a:buSzTx/>
              <a:buFont typeface="Wingdings" pitchFamily="2" charset="2"/>
              <a:buNone/>
              <a:tabLst/>
              <a:defRPr/>
            </a:pPr>
            <a:r>
              <a:rPr lang="en-US" dirty="0" smtClean="0"/>
              <a:t>So, that was control. </a:t>
            </a:r>
            <a:r>
              <a:rPr lang="en-US" baseline="0" dirty="0" smtClean="0"/>
              <a:t> Since we seemed to be doing pretty well on control, I decided to work on perception instead. </a:t>
            </a:r>
          </a:p>
          <a:p>
            <a:pPr marL="0" marR="0" indent="0" algn="l" defTabSz="914400" rtl="0" eaLnBrk="1" fontAlgn="auto" latinLnBrk="0" hangingPunct="1">
              <a:lnSpc>
                <a:spcPct val="95000"/>
              </a:lnSpc>
              <a:spcBef>
                <a:spcPts val="0"/>
              </a:spcBef>
              <a:spcAft>
                <a:spcPts val="0"/>
              </a:spcAft>
              <a:buClrTx/>
              <a:buSzTx/>
              <a:buFont typeface="Wingdings" pitchFamily="2" charset="2"/>
              <a:buNone/>
              <a:tabLst/>
              <a:defRPr/>
            </a:pPr>
            <a:endParaRPr lang="en-US" baseline="0" dirty="0" smtClean="0"/>
          </a:p>
          <a:p>
            <a:pPr marL="0" marR="0" indent="0" algn="l" defTabSz="914400" rtl="0" eaLnBrk="1" fontAlgn="auto" latinLnBrk="0" hangingPunct="1">
              <a:lnSpc>
                <a:spcPct val="95000"/>
              </a:lnSpc>
              <a:spcBef>
                <a:spcPts val="0"/>
              </a:spcBef>
              <a:spcAft>
                <a:spcPts val="0"/>
              </a:spcAft>
              <a:buClrTx/>
              <a:buSzTx/>
              <a:buFont typeface="Wingdings" pitchFamily="2" charset="2"/>
              <a:buNone/>
              <a:tabLst/>
              <a:defRPr/>
            </a:pPr>
            <a:endParaRPr lang="en-US" dirty="0"/>
          </a:p>
        </p:txBody>
      </p:sp>
      <p:sp>
        <p:nvSpPr>
          <p:cNvPr id="4" name="Slide Number Placeholder 3"/>
          <p:cNvSpPr>
            <a:spLocks noGrp="1"/>
          </p:cNvSpPr>
          <p:nvPr>
            <p:ph type="sldNum" sz="quarter" idx="10"/>
          </p:nvPr>
        </p:nvSpPr>
        <p:spPr/>
        <p:txBody>
          <a:bodyPr/>
          <a:lstStyle/>
          <a:p>
            <a:fld id="{567B6F56-350B-4E5B-A84B-F03C933C9AF6}" type="slidenum">
              <a:rPr lang="en-US" smtClean="0"/>
              <a:pPr/>
              <a:t>14</a:t>
            </a:fld>
            <a:endParaRPr lang="en-US" dirty="0"/>
          </a:p>
        </p:txBody>
      </p:sp>
    </p:spTree>
    <p:extLst>
      <p:ext uri="{BB962C8B-B14F-4D97-AF65-F5344CB8AC3E}">
        <p14:creationId xmlns:p14="http://schemas.microsoft.com/office/powerpoint/2010/main" val="1151428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smtClean="0"/>
              <a:t>Lets use an example.  Suppose I want my a robot like (this) to find my coffee mug.  Because we know how to do control, our robot knows how to drive to the kitchen, to look for the coffee mug.  Lets say the robot sees this in my kitchen.  Where does it think the coffee mug is? </a:t>
            </a:r>
            <a:endParaRPr lang="en-US" dirty="0"/>
          </a:p>
        </p:txBody>
      </p:sp>
      <p:sp>
        <p:nvSpPr>
          <p:cNvPr id="4" name="Slide Number Placeholder 3"/>
          <p:cNvSpPr>
            <a:spLocks noGrp="1"/>
          </p:cNvSpPr>
          <p:nvPr>
            <p:ph type="sldNum" sz="quarter" idx="10"/>
          </p:nvPr>
        </p:nvSpPr>
        <p:spPr/>
        <p:txBody>
          <a:bodyPr/>
          <a:lstStyle/>
          <a:p>
            <a:fld id="{567B6F56-350B-4E5B-A84B-F03C933C9AF6}" type="slidenum">
              <a:rPr lang="en-US" smtClean="0"/>
              <a:pPr/>
              <a:t>15</a:t>
            </a:fld>
            <a:endParaRPr lang="en-US" dirty="0"/>
          </a:p>
        </p:txBody>
      </p:sp>
    </p:spTree>
    <p:extLst>
      <p:ext uri="{BB962C8B-B14F-4D97-AF65-F5344CB8AC3E}">
        <p14:creationId xmlns:p14="http://schemas.microsoft.com/office/powerpoint/2010/main" val="3508478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If you run a computer vision algorithm,</a:t>
            </a:r>
            <a:r>
              <a:rPr lang="en-US" baseline="0" dirty="0" smtClean="0"/>
              <a:t> this is the sort of result you’ll get.  It completely fails to find the coffee mug! </a:t>
            </a:r>
            <a:endParaRPr lang="en-US" dirty="0"/>
          </a:p>
        </p:txBody>
      </p:sp>
      <p:sp>
        <p:nvSpPr>
          <p:cNvPr id="4" name="Slide Number Placeholder 3"/>
          <p:cNvSpPr>
            <a:spLocks noGrp="1"/>
          </p:cNvSpPr>
          <p:nvPr>
            <p:ph type="sldNum" sz="quarter" idx="10"/>
          </p:nvPr>
        </p:nvSpPr>
        <p:spPr/>
        <p:txBody>
          <a:bodyPr/>
          <a:lstStyle/>
          <a:p>
            <a:fld id="{567B6F56-350B-4E5B-A84B-F03C933C9AF6}" type="slidenum">
              <a:rPr lang="en-US" smtClean="0"/>
              <a:pPr/>
              <a:t>16</a:t>
            </a:fld>
            <a:endParaRPr lang="en-US" dirty="0"/>
          </a:p>
        </p:txBody>
      </p:sp>
    </p:spTree>
    <p:extLst>
      <p:ext uri="{BB962C8B-B14F-4D97-AF65-F5344CB8AC3E}">
        <p14:creationId xmlns:p14="http://schemas.microsoft.com/office/powerpoint/2010/main" val="35084781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Why is computer vision hard?  You and my visual system is so</a:t>
            </a:r>
            <a:r>
              <a:rPr lang="en-US" baseline="0" dirty="0" smtClean="0"/>
              <a:t> good that it’s almost hard to understand how a computer program can fail to see what this is.  But to understand why this is hard, lets zoom into part of the image.  This looks like a coffee mug to you, but what it looks like to the camera… is this.  It sees this block of numbers, corresponding to the pixel brightness values, also called the pixel intensity values, in the image.  The computer vision problem is to look at all these numbers, and figure out that this is the rim of a coffee mug. </a:t>
            </a:r>
          </a:p>
          <a:p>
            <a:pPr marL="0" indent="0">
              <a:buNone/>
            </a:pPr>
            <a:endParaRPr lang="en-US" baseline="0" dirty="0" smtClean="0"/>
          </a:p>
          <a:p>
            <a:pPr marL="0" indent="0">
              <a:buNone/>
            </a:pPr>
            <a:r>
              <a:rPr lang="en-US" baseline="0" dirty="0" smtClean="0"/>
              <a:t>It seems you must need a very complicated mathematical function to decide that that block of numbers represents a coffee mug.  And of course, we don’t just want to recognize coffee mugs.  We also want to recognize people and faces, we want our robot have depth perception—to tell if things are nearby or far away—and figure out many other things from pictures.  And so it seems you have to write a lot of complicated programs to do all these things. </a:t>
            </a:r>
          </a:p>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567B6F56-350B-4E5B-A84B-F03C933C9AF6}" type="slidenum">
              <a:rPr lang="en-US" smtClean="0"/>
              <a:pPr/>
              <a:t>17</a:t>
            </a:fld>
            <a:endParaRPr lang="en-US" dirty="0"/>
          </a:p>
        </p:txBody>
      </p:sp>
    </p:spTree>
    <p:extLst>
      <p:ext uri="{BB962C8B-B14F-4D97-AF65-F5344CB8AC3E}">
        <p14:creationId xmlns:p14="http://schemas.microsoft.com/office/powerpoint/2010/main" val="35084781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And, computer vision researchers have been doing exactly</a:t>
            </a:r>
            <a:r>
              <a:rPr lang="en-US" baseline="0" dirty="0" smtClean="0"/>
              <a:t> this—writing very complicated programs to try to do vision.  These illustrations are from six of the leading computer vision programs (the technical term is “features”), and you know what… they’re really complicated, but unfortunately they don’t seem to work that well. </a:t>
            </a:r>
          </a:p>
          <a:p>
            <a:pPr marL="0" indent="0">
              <a:buNone/>
            </a:pPr>
            <a:endParaRPr lang="en-US" baseline="0" dirty="0" smtClean="0"/>
          </a:p>
          <a:p>
            <a:pPr marL="0" indent="0">
              <a:buNone/>
            </a:pPr>
            <a:r>
              <a:rPr lang="en-US" baseline="0" dirty="0" smtClean="0"/>
              <a:t>Now, of course, perception isn’t just about vision.  We also have audio.  For example, can we get a robot to understand speech; understand our voices?  </a:t>
            </a:r>
            <a:endParaRPr lang="en-US" dirty="0"/>
          </a:p>
        </p:txBody>
      </p:sp>
      <p:sp>
        <p:nvSpPr>
          <p:cNvPr id="4" name="Slide Number Placeholder 3"/>
          <p:cNvSpPr>
            <a:spLocks noGrp="1"/>
          </p:cNvSpPr>
          <p:nvPr>
            <p:ph type="sldNum" sz="quarter" idx="10"/>
          </p:nvPr>
        </p:nvSpPr>
        <p:spPr/>
        <p:txBody>
          <a:bodyPr/>
          <a:lstStyle/>
          <a:p>
            <a:fld id="{567B6F56-350B-4E5B-A84B-F03C933C9AF6}" type="slidenum">
              <a:rPr lang="en-US" smtClean="0"/>
              <a:pPr/>
              <a:t>18</a:t>
            </a:fld>
            <a:endParaRPr lang="en-US" dirty="0"/>
          </a:p>
        </p:txBody>
      </p:sp>
    </p:spTree>
    <p:extLst>
      <p:ext uri="{BB962C8B-B14F-4D97-AF65-F5344CB8AC3E}">
        <p14:creationId xmlns:p14="http://schemas.microsoft.com/office/powerpoint/2010/main" val="315881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There’s starting to be software</a:t>
            </a:r>
            <a:r>
              <a:rPr lang="en-US" baseline="0" dirty="0" smtClean="0"/>
              <a:t> that can do speech recognition now, but this still turns out to be difficult.  Why is this hard?  Well, microphone records a sound waveform like this.  And the speech recognition problem is to figure out that waveform corresponds to me saying “robot, please find my coffee mug.”</a:t>
            </a:r>
          </a:p>
          <a:p>
            <a:pPr marL="0" indent="0">
              <a:buNone/>
            </a:pPr>
            <a:endParaRPr lang="en-US" baseline="0" dirty="0" smtClean="0"/>
          </a:p>
          <a:p>
            <a:pPr marL="0" indent="0">
              <a:buNone/>
            </a:pPr>
            <a:r>
              <a:rPr lang="en-US" baseline="0" dirty="0" smtClean="0"/>
              <a:t>And because it seems you need a very complicated function to go from the waveform to the text…</a:t>
            </a:r>
            <a:endParaRPr lang="en-US" dirty="0"/>
          </a:p>
        </p:txBody>
      </p:sp>
      <p:sp>
        <p:nvSpPr>
          <p:cNvPr id="4" name="Slide Number Placeholder 3"/>
          <p:cNvSpPr>
            <a:spLocks noGrp="1"/>
          </p:cNvSpPr>
          <p:nvPr>
            <p:ph type="sldNum" sz="quarter" idx="10"/>
          </p:nvPr>
        </p:nvSpPr>
        <p:spPr/>
        <p:txBody>
          <a:bodyPr/>
          <a:lstStyle/>
          <a:p>
            <a:fld id="{567B6F56-350B-4E5B-A84B-F03C933C9AF6}" type="slidenum">
              <a:rPr lang="en-US" smtClean="0"/>
              <a:pPr/>
              <a:t>19</a:t>
            </a:fld>
            <a:endParaRPr lang="en-US" dirty="0"/>
          </a:p>
        </p:txBody>
      </p:sp>
    </p:spTree>
    <p:extLst>
      <p:ext uri="{BB962C8B-B14F-4D97-AF65-F5344CB8AC3E}">
        <p14:creationId xmlns:p14="http://schemas.microsoft.com/office/powerpoint/2010/main" val="3508478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Science fiction has promised us housecleaning robots for</a:t>
            </a:r>
            <a:r>
              <a:rPr lang="en-US" baseline="0" dirty="0" smtClean="0"/>
              <a:t> many years.  Let me ask… w</a:t>
            </a:r>
            <a:r>
              <a:rPr lang="en-US" dirty="0" smtClean="0"/>
              <a:t>ho here wants a robot to clean you house</a:t>
            </a:r>
            <a:r>
              <a:rPr lang="en-US" baseline="0" dirty="0" smtClean="0"/>
              <a:t>?   Raise your hands… great.. Everyone wants a robot!  We been thinking of housecleaning robots as being the realm of science fiction, but is this really the case?  I’m going to show you a video of this robot, which was built at Stanford.  </a:t>
            </a:r>
            <a:endParaRPr lang="en-US" dirty="0"/>
          </a:p>
        </p:txBody>
      </p:sp>
      <p:sp>
        <p:nvSpPr>
          <p:cNvPr id="4" name="Slide Number Placeholder 3"/>
          <p:cNvSpPr>
            <a:spLocks noGrp="1"/>
          </p:cNvSpPr>
          <p:nvPr>
            <p:ph type="sldNum" sz="quarter" idx="10"/>
          </p:nvPr>
        </p:nvSpPr>
        <p:spPr/>
        <p:txBody>
          <a:bodyPr/>
          <a:lstStyle/>
          <a:p>
            <a:fld id="{567B6F56-350B-4E5B-A84B-F03C933C9AF6}" type="slidenum">
              <a:rPr lang="en-US" smtClean="0"/>
              <a:pPr/>
              <a:t>2</a:t>
            </a:fld>
            <a:endParaRPr lang="en-US" dirty="0"/>
          </a:p>
        </p:txBody>
      </p:sp>
    </p:spTree>
    <p:extLst>
      <p:ext uri="{BB962C8B-B14F-4D97-AF65-F5344CB8AC3E}">
        <p14:creationId xmlns:p14="http://schemas.microsoft.com/office/powerpoint/2010/main" val="27101202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a:t>
            </a:r>
            <a:r>
              <a:rPr lang="en-US" baseline="0" dirty="0" smtClean="0"/>
              <a:t> audio researchers have also been writing very complicated computer programs to try to do this, and here are some of the leading approaches. </a:t>
            </a:r>
          </a:p>
          <a:p>
            <a:pPr marL="0" indent="0">
              <a:buNone/>
            </a:pPr>
            <a:endParaRPr lang="en-US" baseline="0" dirty="0" smtClean="0"/>
          </a:p>
          <a:p>
            <a:pPr marL="0" indent="0">
              <a:buNone/>
            </a:pPr>
            <a:r>
              <a:rPr lang="en-US" baseline="0" dirty="0" smtClean="0"/>
              <a:t>As I was work on perception myself, it seemed really hard to make progress.  We’re writing all these complicated programs for vision, and all these complicated programs for audio, and it was hard to get them to work.  I tried writing some even more complicated programs myself, but my programs didn’t really work either, and I frustrated and frankly starting to give up hope of being able to make much progress in this field.</a:t>
            </a:r>
          </a:p>
          <a:p>
            <a:pPr marL="0" indent="0">
              <a:buNone/>
            </a:pPr>
            <a:endParaRPr lang="en-US" baseline="0" dirty="0" smtClean="0"/>
          </a:p>
          <a:p>
            <a:pPr marL="0" indent="0">
              <a:buNone/>
            </a:pPr>
            <a:r>
              <a:rPr lang="en-US" baseline="0" dirty="0" smtClean="0"/>
              <a:t>But then I learned about one idea… that completely re-energized my thinking.  This idea comes from biology—from neuroscientists.  </a:t>
            </a:r>
          </a:p>
        </p:txBody>
      </p:sp>
      <p:sp>
        <p:nvSpPr>
          <p:cNvPr id="4" name="Slide Number Placeholder 3"/>
          <p:cNvSpPr>
            <a:spLocks noGrp="1"/>
          </p:cNvSpPr>
          <p:nvPr>
            <p:ph type="sldNum" sz="quarter" idx="10"/>
          </p:nvPr>
        </p:nvSpPr>
        <p:spPr/>
        <p:txBody>
          <a:bodyPr/>
          <a:lstStyle/>
          <a:p>
            <a:fld id="{567B6F56-350B-4E5B-A84B-F03C933C9AF6}" type="slidenum">
              <a:rPr lang="en-US" smtClean="0"/>
              <a:pPr/>
              <a:t>20</a:t>
            </a:fld>
            <a:endParaRPr lang="en-US" dirty="0"/>
          </a:p>
        </p:txBody>
      </p:sp>
    </p:spTree>
    <p:extLst>
      <p:ext uri="{BB962C8B-B14F-4D97-AF65-F5344CB8AC3E}">
        <p14:creationId xmlns:p14="http://schemas.microsoft.com/office/powerpoint/2010/main" val="7105924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It is that rather than writing</a:t>
            </a:r>
            <a:r>
              <a:rPr lang="en-US" baseline="0" dirty="0" smtClean="0"/>
              <a:t> a lot of different computer programs for vision, and a lot of different computer programs for audio… if you look at how the brain does perception, it might be doing everything with just one program, and perhaps even a fairly simple one.  This would be a program that can learn, but what it means is that rather than having some complicated system in your brain for vision, and some other system for audio, and another system for touch, and so on, it might be possible to design just one simple program—one that learns—to do all of these!  </a:t>
            </a:r>
          </a:p>
          <a:p>
            <a:pPr marL="0" indent="0">
              <a:buNone/>
            </a:pPr>
            <a:endParaRPr lang="en-US" dirty="0"/>
          </a:p>
        </p:txBody>
      </p:sp>
      <p:sp>
        <p:nvSpPr>
          <p:cNvPr id="4" name="Slide Number Placeholder 3"/>
          <p:cNvSpPr>
            <a:spLocks noGrp="1"/>
          </p:cNvSpPr>
          <p:nvPr>
            <p:ph type="sldNum" sz="quarter" idx="10"/>
          </p:nvPr>
        </p:nvSpPr>
        <p:spPr/>
        <p:txBody>
          <a:bodyPr/>
          <a:lstStyle/>
          <a:p>
            <a:fld id="{567B6F56-350B-4E5B-A84B-F03C933C9AF6}" type="slidenum">
              <a:rPr lang="en-US" smtClean="0"/>
              <a:pPr/>
              <a:t>21</a:t>
            </a:fld>
            <a:endParaRPr lang="en-US" dirty="0"/>
          </a:p>
        </p:txBody>
      </p:sp>
    </p:spTree>
    <p:extLst>
      <p:ext uri="{BB962C8B-B14F-4D97-AF65-F5344CB8AC3E}">
        <p14:creationId xmlns:p14="http://schemas.microsoft.com/office/powerpoint/2010/main" val="18490192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Here’s why we think this might be true. </a:t>
            </a:r>
          </a:p>
          <a:p>
            <a:pPr marL="0" indent="0">
              <a:buNone/>
            </a:pPr>
            <a:endParaRPr lang="en-US" dirty="0" smtClean="0"/>
          </a:p>
          <a:p>
            <a:pPr marL="0" indent="0">
              <a:buNone/>
            </a:pPr>
            <a:r>
              <a:rPr lang="en-US" dirty="0" smtClean="0"/>
              <a:t>That red</a:t>
            </a:r>
            <a:r>
              <a:rPr lang="en-US" baseline="0" dirty="0" smtClean="0"/>
              <a:t> part of the brain is your auditory cortex.  The way you’re understanding my words now is your ears are routing the sound signal to your auditory cortex, and then that’s processing and understanding the sound. Neuroscientists have done the following fascinating experiment.  You can cut the wire from the ears to the auditory cortex.  And rewire the signal from the eyes—from the optic nerve—so that it ends up going to the auditory cortex.  If you do this, then the auditory cortex will learn to see.  This is a very reliable result, replicated by multiple research labs on multiple species of animals.  That red piece of brain tissue learns to process images, and these animals can do visual discrimination tasks—that is, look at things and make visual judgments—using their auditory cortex.  </a:t>
            </a:r>
          </a:p>
          <a:p>
            <a:pPr marL="0" indent="0">
              <a:buNone/>
            </a:pPr>
            <a:endParaRPr lang="en-US" dirty="0"/>
          </a:p>
        </p:txBody>
      </p:sp>
      <p:sp>
        <p:nvSpPr>
          <p:cNvPr id="4" name="Slide Number Placeholder 3"/>
          <p:cNvSpPr>
            <a:spLocks noGrp="1"/>
          </p:cNvSpPr>
          <p:nvPr>
            <p:ph type="sldNum" sz="quarter" idx="10"/>
          </p:nvPr>
        </p:nvSpPr>
        <p:spPr/>
        <p:txBody>
          <a:bodyPr/>
          <a:lstStyle/>
          <a:p>
            <a:fld id="{567B6F56-350B-4E5B-A84B-F03C933C9AF6}" type="slidenum">
              <a:rPr lang="en-US" smtClean="0"/>
              <a:pPr/>
              <a:t>22</a:t>
            </a:fld>
            <a:endParaRPr lang="en-US" dirty="0"/>
          </a:p>
        </p:txBody>
      </p:sp>
    </p:spTree>
    <p:extLst>
      <p:ext uri="{BB962C8B-B14F-4D97-AF65-F5344CB8AC3E}">
        <p14:creationId xmlns:p14="http://schemas.microsoft.com/office/powerpoint/2010/main" val="7745926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Here’s another example.</a:t>
            </a:r>
            <a:r>
              <a:rPr lang="en-US" baseline="0" dirty="0" smtClean="0"/>
              <a:t>  </a:t>
            </a:r>
            <a:r>
              <a:rPr lang="en-US" dirty="0" smtClean="0"/>
              <a:t>That red part of your brain is your somatosensory cortex.  It’s what you use to process touch.</a:t>
            </a:r>
            <a:r>
              <a:rPr lang="en-US" baseline="0" dirty="0" smtClean="0"/>
              <a:t> If</a:t>
            </a:r>
            <a:r>
              <a:rPr lang="en-US" dirty="0" smtClean="0"/>
              <a:t> you rewire the brain the same</a:t>
            </a:r>
            <a:r>
              <a:rPr lang="en-US" baseline="0" dirty="0" smtClean="0"/>
              <a:t> way, same thing happens.  Your somatosensory cortex learns to see.  </a:t>
            </a:r>
            <a:endParaRPr lang="en-US" dirty="0" smtClean="0"/>
          </a:p>
          <a:p>
            <a:pPr marL="0" indent="0">
              <a:buNone/>
            </a:pPr>
            <a:endParaRPr lang="en-US" dirty="0" smtClean="0"/>
          </a:p>
          <a:p>
            <a:pPr marL="0" indent="0">
              <a:buNone/>
            </a:pPr>
            <a:r>
              <a:rPr lang="en-US" baseline="0" dirty="0" smtClean="0"/>
              <a:t>There’re a lot of experiments like these showing different parts of the brain being able to understand almost any input sensor.  And the fascinating thing is, if the same piece of brain tissue can usually process sight, or sound or touch, then maybe there’s a single program—or algorithm—as well, that can process sight, or sound or touch. </a:t>
            </a:r>
            <a:endParaRPr lang="en-US" dirty="0" smtClean="0"/>
          </a:p>
        </p:txBody>
      </p:sp>
      <p:sp>
        <p:nvSpPr>
          <p:cNvPr id="4" name="Slide Number Placeholder 3"/>
          <p:cNvSpPr>
            <a:spLocks noGrp="1"/>
          </p:cNvSpPr>
          <p:nvPr>
            <p:ph type="sldNum" sz="quarter" idx="10"/>
          </p:nvPr>
        </p:nvSpPr>
        <p:spPr/>
        <p:txBody>
          <a:bodyPr/>
          <a:lstStyle/>
          <a:p>
            <a:fld id="{567B6F56-350B-4E5B-A84B-F03C933C9AF6}" type="slidenum">
              <a:rPr lang="en-US" smtClean="0"/>
              <a:pPr/>
              <a:t>23</a:t>
            </a:fld>
            <a:endParaRPr lang="en-US" dirty="0"/>
          </a:p>
        </p:txBody>
      </p:sp>
    </p:spTree>
    <p:extLst>
      <p:ext uri="{BB962C8B-B14F-4D97-AF65-F5344CB8AC3E}">
        <p14:creationId xmlns:p14="http://schemas.microsoft.com/office/powerpoint/2010/main" val="774592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How does the brain work?  You</a:t>
            </a:r>
            <a:r>
              <a:rPr lang="en-US" baseline="0" dirty="0" smtClean="0"/>
              <a:t> brain is jam-packed full or neurons </a:t>
            </a:r>
            <a:r>
              <a:rPr lang="en-US" baseline="0" dirty="0" err="1" smtClean="0"/>
              <a:t>that’re</a:t>
            </a:r>
            <a:r>
              <a:rPr lang="en-US" baseline="0" dirty="0" smtClean="0"/>
              <a:t> connected to and talk to each other.  </a:t>
            </a:r>
            <a:endParaRPr lang="en-US" dirty="0"/>
          </a:p>
        </p:txBody>
      </p:sp>
      <p:sp>
        <p:nvSpPr>
          <p:cNvPr id="4" name="Slide Number Placeholder 3"/>
          <p:cNvSpPr>
            <a:spLocks noGrp="1"/>
          </p:cNvSpPr>
          <p:nvPr>
            <p:ph type="sldNum" sz="quarter" idx="10"/>
          </p:nvPr>
        </p:nvSpPr>
        <p:spPr/>
        <p:txBody>
          <a:bodyPr/>
          <a:lstStyle/>
          <a:p>
            <a:fld id="{567B6F56-350B-4E5B-A84B-F03C933C9AF6}" type="slidenum">
              <a:rPr lang="en-US" smtClean="0"/>
              <a:pPr/>
              <a:t>24</a:t>
            </a:fld>
            <a:endParaRPr lang="en-US" dirty="0"/>
          </a:p>
        </p:txBody>
      </p:sp>
    </p:spTree>
    <p:extLst>
      <p:ext uri="{BB962C8B-B14F-4D97-AF65-F5344CB8AC3E}">
        <p14:creationId xmlns:p14="http://schemas.microsoft.com/office/powerpoint/2010/main" val="37376949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In a computer, we can simulate this by building</a:t>
            </a:r>
            <a:r>
              <a:rPr lang="en-US" baseline="0" dirty="0" smtClean="0"/>
              <a:t> a Neural Network, which is a program that simulates lots of neurons talking to each other.  What might we hope for this neural network to do then?  Well, lets look more to the biology.  </a:t>
            </a:r>
            <a:endParaRPr lang="en-US" dirty="0"/>
          </a:p>
        </p:txBody>
      </p:sp>
      <p:sp>
        <p:nvSpPr>
          <p:cNvPr id="4" name="Slide Number Placeholder 3"/>
          <p:cNvSpPr>
            <a:spLocks noGrp="1"/>
          </p:cNvSpPr>
          <p:nvPr>
            <p:ph type="sldNum" sz="quarter" idx="10"/>
          </p:nvPr>
        </p:nvSpPr>
        <p:spPr/>
        <p:txBody>
          <a:bodyPr/>
          <a:lstStyle/>
          <a:p>
            <a:fld id="{567B6F56-350B-4E5B-A84B-F03C933C9AF6}" type="slidenum">
              <a:rPr lang="en-US" smtClean="0"/>
              <a:pPr/>
              <a:t>25</a:t>
            </a:fld>
            <a:endParaRPr lang="en-US" dirty="0"/>
          </a:p>
        </p:txBody>
      </p:sp>
    </p:spTree>
    <p:extLst>
      <p:ext uri="{BB962C8B-B14F-4D97-AF65-F5344CB8AC3E}">
        <p14:creationId xmlns:p14="http://schemas.microsoft.com/office/powerpoint/2010/main" val="13517842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It turns out that</a:t>
            </a:r>
            <a:r>
              <a:rPr lang="en-US" baseline="0" dirty="0" smtClean="0"/>
              <a:t> the way the brain processes images is it first looks for short lines, or edges.  For example, there’s a neuron in your brain now that’s looking for a 45 degree edge like that (left image)—a black band adjacent to a white band.  And there’s probably a different neuron looking for an edge like that in the right image—a vertical white band with two black bands on the side.  So, the question is, can we get our algorithms to do this too? </a:t>
            </a:r>
            <a:endParaRPr lang="en-US" dirty="0"/>
          </a:p>
        </p:txBody>
      </p:sp>
      <p:sp>
        <p:nvSpPr>
          <p:cNvPr id="4" name="Slide Number Placeholder 3"/>
          <p:cNvSpPr>
            <a:spLocks noGrp="1"/>
          </p:cNvSpPr>
          <p:nvPr>
            <p:ph type="sldNum" sz="quarter" idx="10"/>
          </p:nvPr>
        </p:nvSpPr>
        <p:spPr/>
        <p:txBody>
          <a:bodyPr/>
          <a:lstStyle/>
          <a:p>
            <a:fld id="{567B6F56-350B-4E5B-A84B-F03C933C9AF6}" type="slidenum">
              <a:rPr lang="en-US" smtClean="0"/>
              <a:pPr/>
              <a:t>26</a:t>
            </a:fld>
            <a:endParaRPr lang="en-US" dirty="0"/>
          </a:p>
        </p:txBody>
      </p:sp>
    </p:spTree>
    <p:extLst>
      <p:ext uri="{BB962C8B-B14F-4D97-AF65-F5344CB8AC3E}">
        <p14:creationId xmlns:p14="http://schemas.microsoft.com/office/powerpoint/2010/main" val="19903893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Left: edge</a:t>
            </a:r>
            <a:r>
              <a:rPr lang="en-US" baseline="0" dirty="0" smtClean="0"/>
              <a:t> detectors from visual cortex.</a:t>
            </a:r>
          </a:p>
          <a:p>
            <a:pPr marL="0" indent="0">
              <a:buNone/>
            </a:pPr>
            <a:r>
              <a:rPr lang="en-US" baseline="0" dirty="0" smtClean="0"/>
              <a:t>Right: Show that algorithms get same thing.  Successfully </a:t>
            </a:r>
            <a:r>
              <a:rPr lang="en-US" baseline="0" dirty="0" err="1" smtClean="0"/>
              <a:t>mimicks</a:t>
            </a:r>
            <a:r>
              <a:rPr lang="en-US" baseline="0" dirty="0" smtClean="0"/>
              <a:t> visual cortex. </a:t>
            </a:r>
            <a:endParaRPr lang="en-US" dirty="0"/>
          </a:p>
        </p:txBody>
      </p:sp>
      <p:sp>
        <p:nvSpPr>
          <p:cNvPr id="4" name="Slide Number Placeholder 3"/>
          <p:cNvSpPr>
            <a:spLocks noGrp="1"/>
          </p:cNvSpPr>
          <p:nvPr>
            <p:ph type="sldNum" sz="quarter" idx="10"/>
          </p:nvPr>
        </p:nvSpPr>
        <p:spPr/>
        <p:txBody>
          <a:bodyPr/>
          <a:lstStyle/>
          <a:p>
            <a:fld id="{567B6F56-350B-4E5B-A84B-F03C933C9AF6}" type="slidenum">
              <a:rPr lang="en-US" smtClean="0"/>
              <a:pPr/>
              <a:t>27</a:t>
            </a:fld>
            <a:endParaRPr lang="en-US" dirty="0"/>
          </a:p>
        </p:txBody>
      </p:sp>
    </p:spTree>
    <p:extLst>
      <p:ext uri="{BB962C8B-B14F-4D97-AF65-F5344CB8AC3E}">
        <p14:creationId xmlns:p14="http://schemas.microsoft.com/office/powerpoint/2010/main" val="15275869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Left: visualization of what auditory</a:t>
            </a:r>
            <a:r>
              <a:rPr lang="en-US" baseline="0" dirty="0" smtClean="0"/>
              <a:t> cortex is looking for. </a:t>
            </a:r>
          </a:p>
          <a:p>
            <a:pPr marL="0" indent="0">
              <a:buNone/>
            </a:pPr>
            <a:r>
              <a:rPr lang="en-US" baseline="0" dirty="0" smtClean="0"/>
              <a:t>Right: Show that algorithms get same thing.  </a:t>
            </a:r>
          </a:p>
          <a:p>
            <a:pPr marL="0" indent="0">
              <a:buNone/>
            </a:pPr>
            <a:endParaRPr lang="en-US" baseline="0" dirty="0" smtClean="0"/>
          </a:p>
          <a:p>
            <a:pPr marL="0" indent="0">
              <a:buNone/>
            </a:pPr>
            <a:r>
              <a:rPr lang="en-US" baseline="0" dirty="0" smtClean="0"/>
              <a:t>One computer program successfully mimics both the visual and auditory processing systems! </a:t>
            </a:r>
            <a:endParaRPr lang="en-US" dirty="0" smtClean="0"/>
          </a:p>
        </p:txBody>
      </p:sp>
      <p:sp>
        <p:nvSpPr>
          <p:cNvPr id="4" name="Slide Number Placeholder 3"/>
          <p:cNvSpPr>
            <a:spLocks noGrp="1"/>
          </p:cNvSpPr>
          <p:nvPr>
            <p:ph type="sldNum" sz="quarter" idx="10"/>
          </p:nvPr>
        </p:nvSpPr>
        <p:spPr/>
        <p:txBody>
          <a:bodyPr/>
          <a:lstStyle/>
          <a:p>
            <a:fld id="{567B6F56-350B-4E5B-A84B-F03C933C9AF6}" type="slidenum">
              <a:rPr lang="en-US" smtClean="0"/>
              <a:pPr/>
              <a:t>28</a:t>
            </a:fld>
            <a:endParaRPr lang="en-US" dirty="0"/>
          </a:p>
        </p:txBody>
      </p:sp>
    </p:spTree>
    <p:extLst>
      <p:ext uri="{BB962C8B-B14F-4D97-AF65-F5344CB8AC3E}">
        <p14:creationId xmlns:p14="http://schemas.microsoft.com/office/powerpoint/2010/main" val="14289716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Left: visualization of what auditory</a:t>
            </a:r>
            <a:r>
              <a:rPr lang="en-US" baseline="0" dirty="0" smtClean="0"/>
              <a:t> cortex is looking for. </a:t>
            </a:r>
          </a:p>
          <a:p>
            <a:pPr marL="0" indent="0">
              <a:buNone/>
            </a:pPr>
            <a:r>
              <a:rPr lang="en-US" baseline="0" dirty="0" smtClean="0"/>
              <a:t>Right: Show that algorithms get same thing.  </a:t>
            </a:r>
          </a:p>
          <a:p>
            <a:pPr marL="0" indent="0">
              <a:buNone/>
            </a:pPr>
            <a:endParaRPr lang="en-US" baseline="0" dirty="0" smtClean="0"/>
          </a:p>
          <a:p>
            <a:pPr marL="0" indent="0">
              <a:buNone/>
            </a:pPr>
            <a:r>
              <a:rPr lang="en-US" baseline="0" dirty="0" smtClean="0"/>
              <a:t>One computer program successfully mimics both the visual and auditory processing systems! </a:t>
            </a:r>
            <a:endParaRPr lang="en-US" dirty="0" smtClean="0"/>
          </a:p>
        </p:txBody>
      </p:sp>
      <p:sp>
        <p:nvSpPr>
          <p:cNvPr id="4" name="Slide Number Placeholder 3"/>
          <p:cNvSpPr>
            <a:spLocks noGrp="1"/>
          </p:cNvSpPr>
          <p:nvPr>
            <p:ph type="sldNum" sz="quarter" idx="10"/>
          </p:nvPr>
        </p:nvSpPr>
        <p:spPr/>
        <p:txBody>
          <a:bodyPr/>
          <a:lstStyle/>
          <a:p>
            <a:fld id="{567B6F56-350B-4E5B-A84B-F03C933C9AF6}" type="slidenum">
              <a:rPr lang="en-US" smtClean="0"/>
              <a:pPr/>
              <a:t>29</a:t>
            </a:fld>
            <a:endParaRPr lang="en-US" dirty="0"/>
          </a:p>
        </p:txBody>
      </p:sp>
    </p:spTree>
    <p:extLst>
      <p:ext uri="{BB962C8B-B14F-4D97-AF65-F5344CB8AC3E}">
        <p14:creationId xmlns:p14="http://schemas.microsoft.com/office/powerpoint/2010/main" val="1428971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95000"/>
              </a:lnSpc>
              <a:spcBef>
                <a:spcPts val="0"/>
              </a:spcBef>
              <a:spcAft>
                <a:spcPts val="0"/>
              </a:spcAft>
              <a:buClrTx/>
              <a:buSzTx/>
              <a:buFont typeface="Wingdings" pitchFamily="2" charset="2"/>
              <a:buNone/>
              <a:tabLst/>
              <a:defRPr/>
            </a:pPr>
            <a:r>
              <a:rPr lang="en-US" baseline="0" dirty="0" smtClean="0"/>
              <a:t>Things aren’t as they seem in this video, and there’s a cheat in it.  Let me show you the video first, then talk the cheat. (Show video)  What do you think the cheat is? </a:t>
            </a:r>
            <a:endParaRPr lang="en-US" dirty="0" smtClean="0"/>
          </a:p>
          <a:p>
            <a:endParaRPr lang="en-US" dirty="0"/>
          </a:p>
        </p:txBody>
      </p:sp>
      <p:sp>
        <p:nvSpPr>
          <p:cNvPr id="4" name="Slide Number Placeholder 3"/>
          <p:cNvSpPr>
            <a:spLocks noGrp="1"/>
          </p:cNvSpPr>
          <p:nvPr>
            <p:ph type="sldNum" sz="quarter" idx="10"/>
          </p:nvPr>
        </p:nvSpPr>
        <p:spPr/>
        <p:txBody>
          <a:bodyPr/>
          <a:lstStyle/>
          <a:p>
            <a:fld id="{567B6F56-350B-4E5B-A84B-F03C933C9AF6}" type="slidenum">
              <a:rPr lang="en-US" smtClean="0"/>
              <a:pPr/>
              <a:t>3</a:t>
            </a:fld>
            <a:endParaRPr lang="en-US" dirty="0"/>
          </a:p>
        </p:txBody>
      </p:sp>
    </p:spTree>
    <p:extLst>
      <p:ext uri="{BB962C8B-B14F-4D97-AF65-F5344CB8AC3E}">
        <p14:creationId xmlns:p14="http://schemas.microsoft.com/office/powerpoint/2010/main" val="14833629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[[Should</a:t>
            </a:r>
            <a:r>
              <a:rPr lang="en-US" baseline="0" dirty="0" smtClean="0"/>
              <a:t> be 97.0%?]] </a:t>
            </a:r>
            <a:endParaRPr lang="en-US" dirty="0" smtClean="0"/>
          </a:p>
          <a:p>
            <a:pPr marL="0" indent="0">
              <a:buNone/>
            </a:pPr>
            <a:endParaRPr lang="en-US" dirty="0" smtClean="0"/>
          </a:p>
          <a:p>
            <a:pPr marL="0" indent="0">
              <a:buNone/>
            </a:pPr>
            <a:r>
              <a:rPr lang="en-US" dirty="0" smtClean="0"/>
              <a:t>Does this work</a:t>
            </a:r>
            <a:r>
              <a:rPr lang="en-US" baseline="0" dirty="0" smtClean="0"/>
              <a:t>?  We took this approach, and applied it to a bunch of computer vision benchmarks.  I’ll share with you just one of the results.  </a:t>
            </a:r>
          </a:p>
          <a:p>
            <a:pPr marL="0" indent="0">
              <a:buNone/>
            </a:pPr>
            <a:r>
              <a:rPr lang="en-US" baseline="0" dirty="0" smtClean="0"/>
              <a:t>Algorithm does well.  </a:t>
            </a:r>
          </a:p>
          <a:p>
            <a:pPr marL="0" indent="0">
              <a:buNone/>
            </a:pPr>
            <a:endParaRPr lang="en-US" dirty="0"/>
          </a:p>
        </p:txBody>
      </p:sp>
      <p:sp>
        <p:nvSpPr>
          <p:cNvPr id="4" name="Slide Number Placeholder 3"/>
          <p:cNvSpPr>
            <a:spLocks noGrp="1"/>
          </p:cNvSpPr>
          <p:nvPr>
            <p:ph type="sldNum" sz="quarter" idx="10"/>
          </p:nvPr>
        </p:nvSpPr>
        <p:spPr/>
        <p:txBody>
          <a:bodyPr/>
          <a:lstStyle/>
          <a:p>
            <a:fld id="{567B6F56-350B-4E5B-A84B-F03C933C9AF6}" type="slidenum">
              <a:rPr lang="en-US" smtClean="0"/>
              <a:pPr/>
              <a:t>30</a:t>
            </a:fld>
            <a:endParaRPr lang="en-US" dirty="0"/>
          </a:p>
        </p:txBody>
      </p:sp>
    </p:spTree>
    <p:extLst>
      <p:ext uri="{BB962C8B-B14F-4D97-AF65-F5344CB8AC3E}">
        <p14:creationId xmlns:p14="http://schemas.microsoft.com/office/powerpoint/2010/main" val="5216719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US" dirty="0" smtClean="0"/>
              <a:t>In</a:t>
            </a:r>
            <a:r>
              <a:rPr lang="en-US" baseline="0" dirty="0" smtClean="0"/>
              <a:t> fact, just for fun, recently, we sent our robot around of office building to take inventory of the coffee mugs in our office .</a:t>
            </a:r>
          </a:p>
          <a:p>
            <a:pPr marL="0" indent="0">
              <a:buNone/>
            </a:pP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US" dirty="0" smtClean="0"/>
              <a:t>And</a:t>
            </a:r>
            <a:r>
              <a:rPr lang="en-US" baseline="0" dirty="0" smtClean="0"/>
              <a:t> there’re the pictures of the mugs found by the robot. </a:t>
            </a:r>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Let</a:t>
            </a:r>
            <a:r>
              <a:rPr lang="en-US" baseline="0" dirty="0" smtClean="0"/>
              <a:t> me close with a personal story.  Since I was a kid, I always wanted to work on AI and build smart robots.  And then I went to college, and learned how hard it was, and saw that while AI and machine has given us many great things—it’s helped us build Google, given us spam filters, and tons of great stuff—the bigger dream of building machines that can see and understand the world the way we do just seemed too hard.  Only after learning about these ideas that most of brain may be one algorithm, felt like for the first time in my life that we might have a shot at making progress towards this big AI dream, especially in perception.  We don’t have real housecleaning robots yet, but I believe that AI algorithms that mimic the brain may be our best way of getting there.  I see lots of reasons why I might be wrong or this might not work.  But when I look at our lives, I see us spending a lot of time in acts of mental drudgery.  Cleaning our houses, filling out paperwork, going shopping for trivial items… and if we can make computers and robots smart enough to free us from many of those tasks, thus leaving us more time to pursue higher endeavors, what could be more exciting than that? </a:t>
            </a:r>
          </a:p>
          <a:p>
            <a:pPr marL="0" indent="0">
              <a:buNone/>
            </a:pPr>
            <a:endParaRPr lang="en-US" baseline="0" dirty="0" smtClean="0"/>
          </a:p>
          <a:p>
            <a:pPr marL="0" indent="0">
              <a:buNone/>
            </a:pPr>
            <a:r>
              <a:rPr lang="en-US" baseline="0" dirty="0" smtClean="0"/>
              <a:t>Finally, if you’d like to learn more, or if you’re an engineer or would like to use these ideas or even work on AI yourself, do contact me, and I’d love to share what I know. </a:t>
            </a:r>
          </a:p>
          <a:p>
            <a:pPr marL="0" indent="0">
              <a:buNone/>
            </a:pPr>
            <a:endParaRPr lang="en-US" dirty="0"/>
          </a:p>
        </p:txBody>
      </p:sp>
      <p:sp>
        <p:nvSpPr>
          <p:cNvPr id="4" name="Slide Number Placeholder 3"/>
          <p:cNvSpPr>
            <a:spLocks noGrp="1"/>
          </p:cNvSpPr>
          <p:nvPr>
            <p:ph type="sldNum" sz="quarter" idx="10"/>
          </p:nvPr>
        </p:nvSpPr>
        <p:spPr/>
        <p:txBody>
          <a:bodyPr/>
          <a:lstStyle/>
          <a:p>
            <a:fld id="{567B6F56-350B-4E5B-A84B-F03C933C9AF6}" type="slidenum">
              <a:rPr lang="en-US" smtClean="0"/>
              <a:pPr/>
              <a:t>35</a:t>
            </a:fld>
            <a:endParaRPr lang="en-US" dirty="0"/>
          </a:p>
        </p:txBody>
      </p:sp>
    </p:spTree>
    <p:extLst>
      <p:ext uri="{BB962C8B-B14F-4D97-AF65-F5344CB8AC3E}">
        <p14:creationId xmlns:p14="http://schemas.microsoft.com/office/powerpoint/2010/main" val="16352898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Let me show you</a:t>
            </a:r>
            <a:r>
              <a:rPr lang="en-US" baseline="0" dirty="0" smtClean="0"/>
              <a:t> a video made by a friend, who took this approach.  When I play the video, you’ll hear David Shim’s voice say “enable control”, and that’s when his computer program takes over flying the helicopter. </a:t>
            </a:r>
          </a:p>
          <a:p>
            <a:pPr marL="0" indent="0">
              <a:buNone/>
            </a:pPr>
            <a:r>
              <a:rPr lang="en-US" baseline="0" dirty="0" smtClean="0"/>
              <a:t>(Play video.) </a:t>
            </a:r>
          </a:p>
          <a:p>
            <a:pPr marL="0" indent="0">
              <a:buNone/>
            </a:pPr>
            <a:r>
              <a:rPr lang="en-US" baseline="0" dirty="0" smtClean="0"/>
              <a:t>That was him shouting “abort, abort.” </a:t>
            </a:r>
            <a:endParaRPr lang="en-US" dirty="0"/>
          </a:p>
        </p:txBody>
      </p:sp>
      <p:sp>
        <p:nvSpPr>
          <p:cNvPr id="4" name="Slide Number Placeholder 3"/>
          <p:cNvSpPr>
            <a:spLocks noGrp="1"/>
          </p:cNvSpPr>
          <p:nvPr>
            <p:ph type="sldNum" sz="quarter" idx="10"/>
          </p:nvPr>
        </p:nvSpPr>
        <p:spPr/>
        <p:txBody>
          <a:bodyPr/>
          <a:lstStyle/>
          <a:p>
            <a:fld id="{567B6F56-350B-4E5B-A84B-F03C933C9AF6}" type="slidenum">
              <a:rPr lang="en-US" smtClean="0"/>
              <a:pPr/>
              <a:t>37</a:t>
            </a:fld>
            <a:endParaRPr lang="en-US" dirty="0"/>
          </a:p>
        </p:txBody>
      </p:sp>
    </p:spTree>
    <p:extLst>
      <p:ext uri="{BB962C8B-B14F-4D97-AF65-F5344CB8AC3E}">
        <p14:creationId xmlns:p14="http://schemas.microsoft.com/office/powerpoint/2010/main" val="22252532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95000"/>
              </a:lnSpc>
              <a:spcBef>
                <a:spcPts val="0"/>
              </a:spcBef>
              <a:spcAft>
                <a:spcPts val="0"/>
              </a:spcAft>
              <a:buClrTx/>
              <a:buSzTx/>
              <a:buFont typeface="Wingdings" pitchFamily="2" charset="2"/>
              <a:buNone/>
              <a:tabLst/>
              <a:defRPr/>
            </a:pPr>
            <a:r>
              <a:rPr lang="en-US" baseline="0" dirty="0" smtClean="0"/>
              <a:t>Things aren’t as they seem in this video, and there’s a cheat in it.  Let me show you the video first, then talk the cheat. (Show video)  What do you think the cheat is? </a:t>
            </a:r>
            <a:endParaRPr lang="en-US" dirty="0" smtClean="0"/>
          </a:p>
          <a:p>
            <a:endParaRPr lang="en-US" dirty="0"/>
          </a:p>
        </p:txBody>
      </p:sp>
      <p:sp>
        <p:nvSpPr>
          <p:cNvPr id="4" name="Slide Number Placeholder 3"/>
          <p:cNvSpPr>
            <a:spLocks noGrp="1"/>
          </p:cNvSpPr>
          <p:nvPr>
            <p:ph type="sldNum" sz="quarter" idx="10"/>
          </p:nvPr>
        </p:nvSpPr>
        <p:spPr/>
        <p:txBody>
          <a:bodyPr/>
          <a:lstStyle/>
          <a:p>
            <a:fld id="{567B6F56-350B-4E5B-A84B-F03C933C9AF6}" type="slidenum">
              <a:rPr lang="en-US" smtClean="0"/>
              <a:pPr/>
              <a:t>38</a:t>
            </a:fld>
            <a:endParaRPr lang="en-US" dirty="0"/>
          </a:p>
        </p:txBody>
      </p:sp>
    </p:spTree>
    <p:extLst>
      <p:ext uri="{BB962C8B-B14F-4D97-AF65-F5344CB8AC3E}">
        <p14:creationId xmlns:p14="http://schemas.microsoft.com/office/powerpoint/2010/main" val="14833629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I</a:t>
            </a:r>
            <a:r>
              <a:rPr lang="en-US" baseline="0" dirty="0" smtClean="0"/>
              <a:t> realized that it was just too hard to sit down and write a program to do this. We don’t understand the aerodynamics of helicopter too well, and helicopters are just too complicated, so we don’t know how to come up with a mathematical specification for how to fly it.  Instead, the best way to fly a helicopter is by watching how human pilots learn to fly, and then getting our computers to go through the same learning process.  So, we found ourselves an expert human pilot, and asked him to demonstrate flying a helicopter.  Just like an amateur pilot. our computer watch him fly it, and learned to fly “just like him.” </a:t>
            </a:r>
          </a:p>
          <a:p>
            <a:pPr marL="0" indent="0">
              <a:buNone/>
            </a:pPr>
            <a:endParaRPr lang="en-US" baseline="0" dirty="0" smtClean="0"/>
          </a:p>
          <a:p>
            <a:pPr marL="0" indent="0">
              <a:buNone/>
            </a:pPr>
            <a:r>
              <a:rPr lang="en-US" baseline="0" dirty="0" smtClean="0"/>
              <a:t>Using this idea—called machine learning—we’ve ended up able to do some very fun things with our helicopter.  </a:t>
            </a:r>
            <a:endParaRPr lang="en-US" dirty="0"/>
          </a:p>
        </p:txBody>
      </p:sp>
      <p:sp>
        <p:nvSpPr>
          <p:cNvPr id="4" name="Slide Number Placeholder 3"/>
          <p:cNvSpPr>
            <a:spLocks noGrp="1"/>
          </p:cNvSpPr>
          <p:nvPr>
            <p:ph type="sldNum" sz="quarter" idx="10"/>
          </p:nvPr>
        </p:nvSpPr>
        <p:spPr/>
        <p:txBody>
          <a:bodyPr/>
          <a:lstStyle/>
          <a:p>
            <a:fld id="{567B6F56-350B-4E5B-A84B-F03C933C9AF6}" type="slidenum">
              <a:rPr lang="en-US" smtClean="0"/>
              <a:pPr/>
              <a:t>39</a:t>
            </a:fld>
            <a:endParaRPr lang="en-US" dirty="0"/>
          </a:p>
        </p:txBody>
      </p:sp>
    </p:spTree>
    <p:extLst>
      <p:ext uri="{BB962C8B-B14F-4D97-AF65-F5344CB8AC3E}">
        <p14:creationId xmlns:p14="http://schemas.microsoft.com/office/powerpoint/2010/main" val="12894584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I</a:t>
            </a:r>
            <a:r>
              <a:rPr lang="en-US" baseline="0" dirty="0" smtClean="0"/>
              <a:t> realized that it was just too hard to sit down and write a program to do this. We don’t understand the aerodynamics of helicopter too well, and helicopters are just too complicated, so we don’t know how to come up with a mathematical specification for how to fly it.  Instead, the best way to fly a helicopter is by watching how human pilots learn to fly, and then getting our computers to go through the same learning process.  So, we found ourselves an expert human pilot, and asked him to demonstrate flying a helicopter.  Just like an amateur pilot. our computer watch him fly it, and learned to fly “just like him.” </a:t>
            </a:r>
          </a:p>
          <a:p>
            <a:pPr marL="0" indent="0">
              <a:buNone/>
            </a:pPr>
            <a:endParaRPr lang="en-US" baseline="0" dirty="0" smtClean="0"/>
          </a:p>
          <a:p>
            <a:pPr marL="0" indent="0">
              <a:buNone/>
            </a:pPr>
            <a:r>
              <a:rPr lang="en-US" baseline="0" dirty="0" smtClean="0"/>
              <a:t>Using this idea—called machine learning—we’ve ended up able to do some very fun things with our helicopter.  </a:t>
            </a:r>
          </a:p>
          <a:p>
            <a:pPr marL="0" indent="0">
              <a:buNone/>
            </a:pPr>
            <a:endParaRPr lang="en-US" baseline="0" dirty="0" smtClean="0"/>
          </a:p>
          <a:p>
            <a:r>
              <a:rPr lang="en-US" b="0" i="0" dirty="0" smtClean="0">
                <a:solidFill>
                  <a:schemeClr val="bg1"/>
                </a:solidFill>
                <a:latin typeface="Arial" pitchFamily="34" charset="0"/>
                <a:cs typeface="Arial" pitchFamily="34" charset="0"/>
              </a:rPr>
              <a:t>[Some nice graphic here explaining the “have a human</a:t>
            </a:r>
          </a:p>
          <a:p>
            <a:r>
              <a:rPr lang="en-US" dirty="0" smtClean="0">
                <a:solidFill>
                  <a:schemeClr val="bg1"/>
                </a:solidFill>
                <a:latin typeface="Arial" pitchFamily="34" charset="0"/>
                <a:cs typeface="Arial" pitchFamily="34" charset="0"/>
              </a:rPr>
              <a:t>pilot demonstrate flying, have the computer watch the human</a:t>
            </a:r>
          </a:p>
          <a:p>
            <a:r>
              <a:rPr lang="en-US" dirty="0" smtClean="0">
                <a:solidFill>
                  <a:schemeClr val="bg1"/>
                </a:solidFill>
                <a:latin typeface="Arial" pitchFamily="34" charset="0"/>
                <a:cs typeface="Arial" pitchFamily="34" charset="0"/>
              </a:rPr>
              <a:t>a</a:t>
            </a:r>
            <a:r>
              <a:rPr lang="en-US" b="0" i="0" dirty="0" smtClean="0">
                <a:solidFill>
                  <a:schemeClr val="bg1"/>
                </a:solidFill>
                <a:latin typeface="Arial" pitchFamily="34" charset="0"/>
                <a:cs typeface="Arial" pitchFamily="34" charset="0"/>
              </a:rPr>
              <a:t>nd learn from it” would be nice….]</a:t>
            </a:r>
          </a:p>
          <a:p>
            <a:pPr marL="0" indent="0">
              <a:buNone/>
            </a:pPr>
            <a:endParaRPr lang="en-US" dirty="0"/>
          </a:p>
        </p:txBody>
      </p:sp>
      <p:sp>
        <p:nvSpPr>
          <p:cNvPr id="4" name="Slide Number Placeholder 3"/>
          <p:cNvSpPr>
            <a:spLocks noGrp="1"/>
          </p:cNvSpPr>
          <p:nvPr>
            <p:ph type="sldNum" sz="quarter" idx="10"/>
          </p:nvPr>
        </p:nvSpPr>
        <p:spPr/>
        <p:txBody>
          <a:bodyPr/>
          <a:lstStyle/>
          <a:p>
            <a:fld id="{567B6F56-350B-4E5B-A84B-F03C933C9AF6}" type="slidenum">
              <a:rPr lang="en-US" smtClean="0"/>
              <a:pPr/>
              <a:t>40</a:t>
            </a:fld>
            <a:endParaRPr lang="en-US" dirty="0"/>
          </a:p>
        </p:txBody>
      </p:sp>
    </p:spTree>
    <p:extLst>
      <p:ext uri="{BB962C8B-B14F-4D97-AF65-F5344CB8AC3E}">
        <p14:creationId xmlns:p14="http://schemas.microsoft.com/office/powerpoint/2010/main" val="1289458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This is the cheat.  Every</a:t>
            </a:r>
            <a:r>
              <a:rPr lang="en-US" baseline="0" dirty="0" smtClean="0"/>
              <a:t> tiny little motion of the robot was controlled by a grad student using a joystick.  </a:t>
            </a:r>
            <a:r>
              <a:rPr lang="en-US" dirty="0" smtClean="0"/>
              <a:t>[[I</a:t>
            </a:r>
            <a:r>
              <a:rPr lang="en-US" baseline="0" dirty="0" smtClean="0"/>
              <a:t> could have a live robot there, and just briefly show a couple of motions of the robots controlled by the joystick.]]  </a:t>
            </a:r>
            <a:endParaRPr lang="en-US" dirty="0"/>
          </a:p>
        </p:txBody>
      </p:sp>
      <p:sp>
        <p:nvSpPr>
          <p:cNvPr id="4" name="Slide Number Placeholder 3"/>
          <p:cNvSpPr>
            <a:spLocks noGrp="1"/>
          </p:cNvSpPr>
          <p:nvPr>
            <p:ph type="sldNum" sz="quarter" idx="10"/>
          </p:nvPr>
        </p:nvSpPr>
        <p:spPr/>
        <p:txBody>
          <a:bodyPr/>
          <a:lstStyle/>
          <a:p>
            <a:fld id="{567B6F56-350B-4E5B-A84B-F03C933C9AF6}" type="slidenum">
              <a:rPr lang="en-US" smtClean="0"/>
              <a:pPr/>
              <a:t>4</a:t>
            </a:fld>
            <a:endParaRPr lang="en-US" dirty="0"/>
          </a:p>
        </p:txBody>
      </p:sp>
    </p:spTree>
    <p:extLst>
      <p:ext uri="{BB962C8B-B14F-4D97-AF65-F5344CB8AC3E}">
        <p14:creationId xmlns:p14="http://schemas.microsoft.com/office/powerpoint/2010/main" val="24403211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Left: edge</a:t>
            </a:r>
            <a:r>
              <a:rPr lang="en-US" baseline="0" dirty="0" smtClean="0"/>
              <a:t> detectors from visual cortex.</a:t>
            </a:r>
          </a:p>
          <a:p>
            <a:pPr marL="0" indent="0">
              <a:buNone/>
            </a:pPr>
            <a:r>
              <a:rPr lang="en-US" baseline="0" dirty="0" smtClean="0"/>
              <a:t>Right: Show that algorithms get same thing.  Successfully </a:t>
            </a:r>
            <a:r>
              <a:rPr lang="en-US" baseline="0" dirty="0" err="1" smtClean="0"/>
              <a:t>mimicks</a:t>
            </a:r>
            <a:r>
              <a:rPr lang="en-US" baseline="0" dirty="0" smtClean="0"/>
              <a:t> visual cortex. </a:t>
            </a:r>
            <a:endParaRPr lang="en-US" dirty="0"/>
          </a:p>
        </p:txBody>
      </p:sp>
      <p:sp>
        <p:nvSpPr>
          <p:cNvPr id="4" name="Slide Number Placeholder 3"/>
          <p:cNvSpPr>
            <a:spLocks noGrp="1"/>
          </p:cNvSpPr>
          <p:nvPr>
            <p:ph type="sldNum" sz="quarter" idx="10"/>
          </p:nvPr>
        </p:nvSpPr>
        <p:spPr/>
        <p:txBody>
          <a:bodyPr/>
          <a:lstStyle/>
          <a:p>
            <a:fld id="{567B6F56-350B-4E5B-A84B-F03C933C9AF6}" type="slidenum">
              <a:rPr lang="en-US" smtClean="0"/>
              <a:pPr/>
              <a:t>41</a:t>
            </a:fld>
            <a:endParaRPr lang="en-US" dirty="0"/>
          </a:p>
        </p:txBody>
      </p:sp>
    </p:spTree>
    <p:extLst>
      <p:ext uri="{BB962C8B-B14F-4D97-AF65-F5344CB8AC3E}">
        <p14:creationId xmlns:p14="http://schemas.microsoft.com/office/powerpoint/2010/main" val="15275869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Left: visualization of what auditory</a:t>
            </a:r>
            <a:r>
              <a:rPr lang="en-US" baseline="0" dirty="0" smtClean="0"/>
              <a:t> cortex is looking for. </a:t>
            </a:r>
          </a:p>
          <a:p>
            <a:pPr marL="0" indent="0">
              <a:buNone/>
            </a:pPr>
            <a:r>
              <a:rPr lang="en-US" baseline="0" dirty="0" smtClean="0"/>
              <a:t>Right: Show that algorithms get same thing.  </a:t>
            </a:r>
          </a:p>
          <a:p>
            <a:pPr marL="0" indent="0">
              <a:buNone/>
            </a:pPr>
            <a:endParaRPr lang="en-US" baseline="0" dirty="0" smtClean="0"/>
          </a:p>
          <a:p>
            <a:pPr marL="0" indent="0">
              <a:buNone/>
            </a:pPr>
            <a:r>
              <a:rPr lang="en-US" baseline="0" dirty="0" smtClean="0"/>
              <a:t>One computer program successfully mimics both the visual and auditory processing systems! </a:t>
            </a:r>
            <a:endParaRPr lang="en-US" dirty="0" smtClean="0"/>
          </a:p>
        </p:txBody>
      </p:sp>
      <p:sp>
        <p:nvSpPr>
          <p:cNvPr id="4" name="Slide Number Placeholder 3"/>
          <p:cNvSpPr>
            <a:spLocks noGrp="1"/>
          </p:cNvSpPr>
          <p:nvPr>
            <p:ph type="sldNum" sz="quarter" idx="10"/>
          </p:nvPr>
        </p:nvSpPr>
        <p:spPr/>
        <p:txBody>
          <a:bodyPr/>
          <a:lstStyle/>
          <a:p>
            <a:fld id="{567B6F56-350B-4E5B-A84B-F03C933C9AF6}" type="slidenum">
              <a:rPr lang="en-US" smtClean="0"/>
              <a:pPr/>
              <a:t>42</a:t>
            </a:fld>
            <a:endParaRPr lang="en-US" dirty="0"/>
          </a:p>
        </p:txBody>
      </p:sp>
    </p:spTree>
    <p:extLst>
      <p:ext uri="{BB962C8B-B14F-4D97-AF65-F5344CB8AC3E}">
        <p14:creationId xmlns:p14="http://schemas.microsoft.com/office/powerpoint/2010/main" val="14289716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567B6F56-350B-4E5B-A84B-F03C933C9AF6}" type="slidenum">
              <a:rPr lang="en-US" smtClean="0"/>
              <a:pPr/>
              <a:t>43</a:t>
            </a:fld>
            <a:endParaRPr lang="en-US" dirty="0"/>
          </a:p>
        </p:txBody>
      </p:sp>
    </p:spTree>
    <p:extLst>
      <p:ext uri="{BB962C8B-B14F-4D97-AF65-F5344CB8AC3E}">
        <p14:creationId xmlns:p14="http://schemas.microsoft.com/office/powerpoint/2010/main" val="15275869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US" dirty="0" smtClean="0"/>
              <a:t>In</a:t>
            </a:r>
            <a:r>
              <a:rPr lang="en-US" baseline="0" dirty="0" smtClean="0"/>
              <a:t> fact, just for fun, recently, we sent our robot around of office building to take inventory of the coffee mugs in our office .</a:t>
            </a:r>
          </a:p>
          <a:p>
            <a:pPr marL="0" indent="0">
              <a:buNone/>
            </a:pP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95000"/>
              </a:lnSpc>
              <a:spcBef>
                <a:spcPts val="0"/>
              </a:spcBef>
              <a:spcAft>
                <a:spcPts val="0"/>
              </a:spcAft>
              <a:buClrTx/>
              <a:buSzTx/>
              <a:buFont typeface="Wingdings" pitchFamily="2" charset="2"/>
              <a:buNone/>
              <a:tabLst/>
              <a:defRPr/>
            </a:pPr>
            <a:r>
              <a:rPr lang="en-US" dirty="0" smtClean="0"/>
              <a:t>So, what’s missing?</a:t>
            </a:r>
            <a:r>
              <a:rPr lang="en-US" baseline="0" dirty="0" smtClean="0"/>
              <a:t>  The software.  In other words, </a:t>
            </a:r>
            <a:r>
              <a:rPr lang="en-US" dirty="0" smtClean="0"/>
              <a:t>there’s good news</a:t>
            </a:r>
            <a:r>
              <a:rPr lang="en-US" baseline="0" dirty="0" smtClean="0"/>
              <a:t> and bad news.  The good news is that our robots today are mechanically/physically capable of cleaning our houses, and doing pretty much all the things we want a robot to do.  The bad news is that they aren’t smart enough to this by themselves.  What does the software need to do?  In robotics, we need to solve t</a:t>
            </a:r>
            <a:r>
              <a:rPr lang="en-US" dirty="0" smtClean="0"/>
              <a:t>wo problems: Control, perception.  Control means once you’ve figured out what</a:t>
            </a:r>
            <a:r>
              <a:rPr lang="en-US" baseline="0" dirty="0" smtClean="0"/>
              <a:t> you want to robot to do, how to get it to do that.  Perception means seeing the world and understanding what’s around us.  So, lets start with control. </a:t>
            </a:r>
            <a:r>
              <a:rPr lang="en-US" dirty="0" smtClean="0"/>
              <a:t> When I started on robotics about 10</a:t>
            </a:r>
            <a:r>
              <a:rPr lang="en-US" baseline="0" dirty="0" smtClean="0"/>
              <a:t> years ago, asked around for what was hardest control problem.  </a:t>
            </a:r>
            <a:endParaRPr lang="en-US" dirty="0"/>
          </a:p>
        </p:txBody>
      </p:sp>
      <p:sp>
        <p:nvSpPr>
          <p:cNvPr id="4" name="Slide Number Placeholder 3"/>
          <p:cNvSpPr>
            <a:spLocks noGrp="1"/>
          </p:cNvSpPr>
          <p:nvPr>
            <p:ph type="sldNum" sz="quarter" idx="10"/>
          </p:nvPr>
        </p:nvSpPr>
        <p:spPr/>
        <p:txBody>
          <a:bodyPr/>
          <a:lstStyle/>
          <a:p>
            <a:fld id="{567B6F56-350B-4E5B-A84B-F03C933C9AF6}" type="slidenum">
              <a:rPr lang="en-US" smtClean="0"/>
              <a:pPr/>
              <a:t>5</a:t>
            </a:fld>
            <a:endParaRPr lang="en-US" dirty="0"/>
          </a:p>
        </p:txBody>
      </p:sp>
    </p:spTree>
    <p:extLst>
      <p:ext uri="{BB962C8B-B14F-4D97-AF65-F5344CB8AC3E}">
        <p14:creationId xmlns:p14="http://schemas.microsoft.com/office/powerpoint/2010/main" val="11514281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US" dirty="0" smtClean="0"/>
              <a:t>In</a:t>
            </a:r>
            <a:r>
              <a:rPr lang="en-US" baseline="0" dirty="0" smtClean="0"/>
              <a:t> fact, just for fun, recently, we sent our robot around of office building to take inventory of the coffee mugs in our office .</a:t>
            </a:r>
          </a:p>
          <a:p>
            <a:pPr marL="0" indent="0">
              <a:buNone/>
            </a:pPr>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US" dirty="0" smtClean="0"/>
              <a:t>And</a:t>
            </a:r>
            <a:r>
              <a:rPr lang="en-US" baseline="0" dirty="0" smtClean="0"/>
              <a:t> there’re the pictures of the mugs found by the robot. </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95000"/>
              </a:lnSpc>
              <a:spcBef>
                <a:spcPts val="0"/>
              </a:spcBef>
              <a:spcAft>
                <a:spcPts val="0"/>
              </a:spcAft>
              <a:buClrTx/>
              <a:buSzTx/>
              <a:buFont typeface="Wingdings" pitchFamily="2" charset="2"/>
              <a:buNone/>
              <a:tabLst/>
              <a:defRPr/>
            </a:pPr>
            <a:r>
              <a:rPr lang="en-US" baseline="0" dirty="0" smtClean="0"/>
              <a:t>The most common answer I heard back then was autonomous helicopter, so I decided to work on that.  Here’s a picture of our autonomous helicopter. </a:t>
            </a:r>
          </a:p>
          <a:p>
            <a:pPr marL="0" marR="0" indent="0" algn="l" defTabSz="914400" rtl="0" eaLnBrk="1" fontAlgn="auto" latinLnBrk="0" hangingPunct="1">
              <a:lnSpc>
                <a:spcPct val="95000"/>
              </a:lnSpc>
              <a:spcBef>
                <a:spcPts val="0"/>
              </a:spcBef>
              <a:spcAft>
                <a:spcPts val="0"/>
              </a:spcAft>
              <a:buClrTx/>
              <a:buSzTx/>
              <a:buFont typeface="Wingdings" pitchFamily="2" charset="2"/>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67B6F56-350B-4E5B-A84B-F03C933C9AF6}" type="slidenum">
              <a:rPr lang="en-US" smtClean="0"/>
              <a:pPr/>
              <a:t>6</a:t>
            </a:fld>
            <a:endParaRPr lang="en-US" dirty="0"/>
          </a:p>
        </p:txBody>
      </p:sp>
    </p:spTree>
    <p:extLst>
      <p:ext uri="{BB962C8B-B14F-4D97-AF65-F5344CB8AC3E}">
        <p14:creationId xmlns:p14="http://schemas.microsoft.com/office/powerpoint/2010/main" val="1978037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95000"/>
              </a:lnSpc>
              <a:spcBef>
                <a:spcPts val="0"/>
              </a:spcBef>
              <a:spcAft>
                <a:spcPts val="0"/>
              </a:spcAft>
              <a:buClrTx/>
              <a:buSzTx/>
              <a:buFont typeface="Wingdings" pitchFamily="2" charset="2"/>
              <a:buNone/>
              <a:tabLst/>
              <a:defRPr/>
            </a:pPr>
            <a:r>
              <a:rPr lang="en-US" dirty="0" smtClean="0"/>
              <a:t>It’s instrumented</a:t>
            </a:r>
            <a:r>
              <a:rPr lang="en-US" baseline="0" dirty="0" smtClean="0"/>
              <a:t> with GPS, accelerometers, and a compass, so it always knows where it is. It turns out flying a helicopter is pretty hard.  If you ever sit in a helicopter, you’ll see the pilot holding one joystick in each hand, and also stepping on two different foot-pedals, and they’ll using all of these controls and moving both hands and both feel continuously to keep the helicopter in the air. The control problem is: 10 times a second, you’re told the exact position of the helicopter.  And 10 times a second, you need to decide how to move the control sticks, in order to keep the helicopter up in the air. </a:t>
            </a:r>
            <a:endParaRPr lang="en-US" dirty="0" smtClean="0"/>
          </a:p>
          <a:p>
            <a:endParaRPr lang="en-US" dirty="0"/>
          </a:p>
        </p:txBody>
      </p:sp>
      <p:sp>
        <p:nvSpPr>
          <p:cNvPr id="4" name="Slide Number Placeholder 3"/>
          <p:cNvSpPr>
            <a:spLocks noGrp="1"/>
          </p:cNvSpPr>
          <p:nvPr>
            <p:ph type="sldNum" sz="quarter" idx="10"/>
          </p:nvPr>
        </p:nvSpPr>
        <p:spPr/>
        <p:txBody>
          <a:bodyPr/>
          <a:lstStyle/>
          <a:p>
            <a:fld id="{567B6F56-350B-4E5B-A84B-F03C933C9AF6}" type="slidenum">
              <a:rPr lang="en-US" smtClean="0"/>
              <a:pPr/>
              <a:t>7</a:t>
            </a:fld>
            <a:endParaRPr lang="en-US" dirty="0"/>
          </a:p>
        </p:txBody>
      </p:sp>
    </p:spTree>
    <p:extLst>
      <p:ext uri="{BB962C8B-B14F-4D97-AF65-F5344CB8AC3E}">
        <p14:creationId xmlns:p14="http://schemas.microsoft.com/office/powerpoint/2010/main" val="1978037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95000"/>
              </a:lnSpc>
              <a:spcBef>
                <a:spcPts val="0"/>
              </a:spcBef>
              <a:spcAft>
                <a:spcPts val="0"/>
              </a:spcAft>
              <a:buClrTx/>
              <a:buSzTx/>
              <a:buFont typeface="Wingdings" pitchFamily="2" charset="2"/>
              <a:buNone/>
              <a:tabLst/>
              <a:defRPr/>
            </a:pPr>
            <a:r>
              <a:rPr lang="en-US" dirty="0" smtClean="0"/>
              <a:t>It’s instrumented</a:t>
            </a:r>
            <a:r>
              <a:rPr lang="en-US" baseline="0" dirty="0" smtClean="0"/>
              <a:t> with GPS, accelerometers, and a compass, so it always knows where it is. It turns out flying a helicopter is pretty hard.  If you ever sit in a helicopter, you’ll see the pilot holding one joystick in each hand, and also stepping on two different foot-pedals, and they’ll using all of these controls and moving both hands and both feel continuously to keep the helicopter in the air. The control problem is: 10 times a second, you’re told the exact position of the helicopter.  And 10 times a second, you need to decide how to move the control sticks, in order to keep the helicopter up in the air. </a:t>
            </a:r>
            <a:endParaRPr lang="en-US" dirty="0" smtClean="0"/>
          </a:p>
          <a:p>
            <a:endParaRPr lang="en-US" dirty="0"/>
          </a:p>
        </p:txBody>
      </p:sp>
      <p:sp>
        <p:nvSpPr>
          <p:cNvPr id="4" name="Slide Number Placeholder 3"/>
          <p:cNvSpPr>
            <a:spLocks noGrp="1"/>
          </p:cNvSpPr>
          <p:nvPr>
            <p:ph type="sldNum" sz="quarter" idx="10"/>
          </p:nvPr>
        </p:nvSpPr>
        <p:spPr/>
        <p:txBody>
          <a:bodyPr/>
          <a:lstStyle/>
          <a:p>
            <a:fld id="{567B6F56-350B-4E5B-A84B-F03C933C9AF6}" type="slidenum">
              <a:rPr lang="en-US" smtClean="0"/>
              <a:pPr/>
              <a:t>8</a:t>
            </a:fld>
            <a:endParaRPr lang="en-US" dirty="0"/>
          </a:p>
        </p:txBody>
      </p:sp>
    </p:spTree>
    <p:extLst>
      <p:ext uri="{BB962C8B-B14F-4D97-AF65-F5344CB8AC3E}">
        <p14:creationId xmlns:p14="http://schemas.microsoft.com/office/powerpoint/2010/main" val="1978037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So we</a:t>
            </a:r>
            <a:r>
              <a:rPr lang="en-US" baseline="0" dirty="0" smtClean="0"/>
              <a:t> thought, oh, okay!  We just need to write down the a mathematical specification of how helicopters behave, and program that into a computer like this, and then the computer can decide how to move the control sticks. </a:t>
            </a:r>
          </a:p>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567B6F56-350B-4E5B-A84B-F03C933C9AF6}" type="slidenum">
              <a:rPr lang="en-US" smtClean="0"/>
              <a:pPr/>
              <a:t>9</a:t>
            </a:fld>
            <a:endParaRPr lang="en-US" dirty="0"/>
          </a:p>
        </p:txBody>
      </p:sp>
    </p:spTree>
    <p:extLst>
      <p:ext uri="{BB962C8B-B14F-4D97-AF65-F5344CB8AC3E}">
        <p14:creationId xmlns:p14="http://schemas.microsoft.com/office/powerpoint/2010/main" val="26251224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pic>
        <p:nvPicPr>
          <p:cNvPr id="60" name="Picture 59" descr="stan.JPG"/>
          <p:cNvPicPr>
            <a:picLocks noChangeAspect="1"/>
          </p:cNvPicPr>
          <p:nvPr userDrawn="1"/>
        </p:nvPicPr>
        <p:blipFill>
          <a:blip r:embed="rId2" cstate="print"/>
          <a:stretch>
            <a:fillRect/>
          </a:stretch>
        </p:blipFill>
        <p:spPr>
          <a:xfrm>
            <a:off x="654050" y="1163900"/>
            <a:ext cx="2936875" cy="788724"/>
          </a:xfrm>
          <a:prstGeom prst="rect">
            <a:avLst/>
          </a:prstGeom>
        </p:spPr>
      </p:pic>
      <p:sp>
        <p:nvSpPr>
          <p:cNvPr id="7" name="Rectangle 6"/>
          <p:cNvSpPr/>
          <p:nvPr userDrawn="1"/>
        </p:nvSpPr>
        <p:spPr>
          <a:xfrm>
            <a:off x="0" y="6172200"/>
            <a:ext cx="9144000" cy="703385"/>
          </a:xfrm>
          <a:prstGeom prst="rect">
            <a:avLst/>
          </a:prstGeom>
          <a:solidFill>
            <a:srgbClr val="53D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8948" name="Rectangle 4"/>
          <p:cNvSpPr>
            <a:spLocks noGrp="1" noChangeArrowheads="1"/>
          </p:cNvSpPr>
          <p:nvPr>
            <p:ph type="subTitle" sz="quarter" idx="1" hasCustomPrompt="1"/>
          </p:nvPr>
        </p:nvSpPr>
        <p:spPr>
          <a:xfrm>
            <a:off x="684611" y="4230256"/>
            <a:ext cx="5611092" cy="1038410"/>
          </a:xfrm>
          <a:prstGeom prst="rect">
            <a:avLst/>
          </a:prstGeom>
        </p:spPr>
        <p:txBody>
          <a:bodyPr anchor="t"/>
          <a:lstStyle>
            <a:lvl1pPr marL="0" indent="0">
              <a:buFontTx/>
              <a:buNone/>
              <a:defRPr sz="1800" b="0" i="0" cap="none">
                <a:solidFill>
                  <a:srgbClr val="9CA0A6"/>
                </a:solidFill>
                <a:latin typeface="Arial" pitchFamily="34" charset="0"/>
                <a:cs typeface="Arial" pitchFamily="34" charset="0"/>
              </a:defRPr>
            </a:lvl1pPr>
          </a:lstStyle>
          <a:p>
            <a:r>
              <a:rPr lang="en-US" dirty="0" smtClean="0"/>
              <a:t>Click To Edit Master Subtitle Style</a:t>
            </a:r>
            <a:endParaRPr lang="en-US" dirty="0"/>
          </a:p>
        </p:txBody>
      </p:sp>
      <p:sp>
        <p:nvSpPr>
          <p:cNvPr id="56" name="Rectangle 3"/>
          <p:cNvSpPr>
            <a:spLocks noGrp="1" noChangeArrowheads="1"/>
          </p:cNvSpPr>
          <p:nvPr>
            <p:ph type="ctrTitle"/>
          </p:nvPr>
        </p:nvSpPr>
        <p:spPr>
          <a:xfrm>
            <a:off x="684611" y="3017980"/>
            <a:ext cx="7697389" cy="1066800"/>
          </a:xfrm>
          <a:prstGeom prst="rect">
            <a:avLst/>
          </a:prstGeom>
        </p:spPr>
        <p:txBody>
          <a:bodyPr anchor="b"/>
          <a:lstStyle>
            <a:lvl1pPr>
              <a:lnSpc>
                <a:spcPct val="95000"/>
              </a:lnSpc>
              <a:spcBef>
                <a:spcPct val="100000"/>
              </a:spcBef>
              <a:defRPr sz="4000" b="0" i="0">
                <a:solidFill>
                  <a:schemeClr val="bg1"/>
                </a:solidFill>
                <a:latin typeface="Arial" pitchFamily="34" charset="0"/>
                <a:cs typeface="Arial" pitchFamily="34" charset="0"/>
              </a:defRPr>
            </a:lvl1pPr>
          </a:lstStyle>
          <a:p>
            <a:r>
              <a:rPr lang="en-US" dirty="0"/>
              <a:t>Click to edit Master title style</a:t>
            </a:r>
          </a:p>
        </p:txBody>
      </p:sp>
      <p:pic>
        <p:nvPicPr>
          <p:cNvPr id="59" name="Picture 58" descr="stanford.JPG"/>
          <p:cNvPicPr>
            <a:picLocks noChangeAspect="1"/>
          </p:cNvPicPr>
          <p:nvPr userDrawn="1"/>
        </p:nvPicPr>
        <p:blipFill>
          <a:blip r:embed="rId3" cstate="print"/>
          <a:srcRect l="381" t="5944"/>
          <a:stretch>
            <a:fillRect/>
          </a:stretch>
        </p:blipFill>
        <p:spPr>
          <a:xfrm>
            <a:off x="3829050" y="6443141"/>
            <a:ext cx="1485900" cy="16490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4611" y="685800"/>
            <a:ext cx="8054608" cy="533400"/>
          </a:xfrm>
          <a:prstGeom prst="rect">
            <a:avLst/>
          </a:prstGeom>
        </p:spPr>
        <p:txBody>
          <a:bodyPr anchor="b" anchorCtr="0"/>
          <a:lstStyle>
            <a:lvl1pPr>
              <a:defRPr sz="3200" cap="none">
                <a:solidFill>
                  <a:srgbClr val="53D2FF"/>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5453109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684611" y="685800"/>
            <a:ext cx="8054608" cy="533400"/>
          </a:xfrm>
          <a:prstGeom prst="rect">
            <a:avLst/>
          </a:prstGeom>
        </p:spPr>
        <p:txBody>
          <a:bodyPr anchor="b" anchorCtr="0"/>
          <a:lstStyle>
            <a:lvl1pPr>
              <a:defRPr sz="3200" cap="none">
                <a:solidFill>
                  <a:srgbClr val="53D2FF"/>
                </a:solidFill>
                <a:latin typeface="Arial" pitchFamily="34" charset="0"/>
                <a:cs typeface="Arial" pitchFamily="34" charset="0"/>
              </a:defRPr>
            </a:lvl1pPr>
          </a:lstStyle>
          <a:p>
            <a:r>
              <a:rPr lang="en-US" dirty="0" smtClean="0"/>
              <a:t>Click to edit master title style</a:t>
            </a:r>
            <a:endParaRPr lang="en-US" dirty="0"/>
          </a:p>
        </p:txBody>
      </p:sp>
      <p:sp>
        <p:nvSpPr>
          <p:cNvPr id="6" name="Content Placeholder 2"/>
          <p:cNvSpPr>
            <a:spLocks noGrp="1"/>
          </p:cNvSpPr>
          <p:nvPr>
            <p:ph idx="1"/>
          </p:nvPr>
        </p:nvSpPr>
        <p:spPr>
          <a:xfrm>
            <a:off x="684611" y="1447800"/>
            <a:ext cx="8229600" cy="4525963"/>
          </a:xfrm>
          <a:prstGeom prst="rect">
            <a:avLst/>
          </a:prstGeom>
        </p:spPr>
        <p:txBody>
          <a:bodyPr/>
          <a:lstStyle>
            <a:lvl1pPr marL="0" indent="0">
              <a:lnSpc>
                <a:spcPts val="2880"/>
              </a:lnSpc>
              <a:buNone/>
              <a:defRPr>
                <a:solidFill>
                  <a:schemeClr val="bg1"/>
                </a:solidFill>
              </a:defRPr>
            </a:lvl1pPr>
            <a:lvl2pPr marL="457200" indent="0">
              <a:lnSpc>
                <a:spcPts val="2400"/>
              </a:lnSpc>
              <a:buFont typeface="Arial" pitchFamily="34" charset="0"/>
              <a:buNone/>
              <a:defRPr sz="2000">
                <a:solidFill>
                  <a:srgbClr val="9CA0A6"/>
                </a:solidFill>
              </a:defRPr>
            </a:lvl2pPr>
            <a:lvl3pPr>
              <a:lnSpc>
                <a:spcPts val="2400"/>
              </a:lnSpc>
              <a:buNone/>
              <a:defRPr sz="1800">
                <a:solidFill>
                  <a:srgbClr val="9CA0A6"/>
                </a:solidFill>
              </a:defRPr>
            </a:lvl3pPr>
            <a:lvl4pPr>
              <a:lnSpc>
                <a:spcPts val="2400"/>
              </a:lnSpc>
              <a:buNone/>
              <a:defRPr sz="1800">
                <a:solidFill>
                  <a:srgbClr val="9CA0A6"/>
                </a:solidFill>
              </a:defRPr>
            </a:lvl4pPr>
            <a:lvl5pPr>
              <a:lnSpc>
                <a:spcPts val="2400"/>
              </a:lnSpc>
              <a:buNone/>
              <a:defRPr sz="1800">
                <a:solidFill>
                  <a:srgbClr val="9CA0A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1505753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_Bullet">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684611" y="1447800"/>
            <a:ext cx="4115989" cy="4945780"/>
          </a:xfrm>
          <a:prstGeom prst="rect">
            <a:avLst/>
          </a:prstGeom>
        </p:spPr>
        <p:txBody>
          <a:bodyPr anchor="t"/>
          <a:lstStyle>
            <a:lvl1pPr marL="0" indent="0">
              <a:lnSpc>
                <a:spcPts val="2880"/>
              </a:lnSpc>
              <a:spcBef>
                <a:spcPts val="600"/>
              </a:spcBef>
              <a:spcAft>
                <a:spcPts val="600"/>
              </a:spcAft>
              <a:buNone/>
              <a:defRPr sz="2400" b="0" i="0">
                <a:solidFill>
                  <a:schemeClr val="bg1"/>
                </a:solidFill>
                <a:latin typeface="Arial" pitchFamily="34" charset="0"/>
                <a:cs typeface="Arial" pitchFamily="34" charset="0"/>
              </a:defRPr>
            </a:lvl1pPr>
            <a:lvl2pPr marL="457200" indent="0">
              <a:lnSpc>
                <a:spcPts val="2400"/>
              </a:lnSpc>
              <a:spcBef>
                <a:spcPts val="600"/>
              </a:spcBef>
              <a:spcAft>
                <a:spcPts val="600"/>
              </a:spcAft>
              <a:buNone/>
              <a:defRPr sz="2000">
                <a:solidFill>
                  <a:srgbClr val="9CA0A6"/>
                </a:solidFill>
                <a:latin typeface="Arial" pitchFamily="34" charset="0"/>
                <a:cs typeface="Arial" pitchFamily="34" charset="0"/>
              </a:defRPr>
            </a:lvl2pPr>
            <a:lvl3pPr marL="914400" indent="0">
              <a:lnSpc>
                <a:spcPts val="2400"/>
              </a:lnSpc>
              <a:spcBef>
                <a:spcPts val="600"/>
              </a:spcBef>
              <a:spcAft>
                <a:spcPts val="600"/>
              </a:spcAft>
              <a:buNone/>
              <a:defRPr sz="1800">
                <a:solidFill>
                  <a:srgbClr val="9CA0A6"/>
                </a:solidFill>
                <a:latin typeface="Arial" pitchFamily="34" charset="0"/>
                <a:cs typeface="Arial" pitchFamily="34" charset="0"/>
              </a:defRPr>
            </a:lvl3pPr>
            <a:lvl4pPr marL="1371600" indent="0">
              <a:lnSpc>
                <a:spcPts val="2400"/>
              </a:lnSpc>
              <a:spcBef>
                <a:spcPts val="600"/>
              </a:spcBef>
              <a:spcAft>
                <a:spcPts val="600"/>
              </a:spcAft>
              <a:buNone/>
              <a:defRPr sz="1800">
                <a:solidFill>
                  <a:srgbClr val="9CA0A6"/>
                </a:solidFill>
                <a:latin typeface="Arial" pitchFamily="34" charset="0"/>
                <a:cs typeface="Arial" pitchFamily="34" charset="0"/>
              </a:defRPr>
            </a:lvl4pPr>
            <a:lvl5pPr marL="1828800" indent="0">
              <a:lnSpc>
                <a:spcPts val="2400"/>
              </a:lnSpc>
              <a:spcBef>
                <a:spcPts val="600"/>
              </a:spcBef>
              <a:spcAft>
                <a:spcPts val="600"/>
              </a:spcAft>
              <a:buNone/>
              <a:defRPr sz="1800">
                <a:solidFill>
                  <a:srgbClr val="9CA0A6"/>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1"/>
          <p:cNvSpPr>
            <a:spLocks noGrp="1"/>
          </p:cNvSpPr>
          <p:nvPr>
            <p:ph type="title" hasCustomPrompt="1"/>
          </p:nvPr>
        </p:nvSpPr>
        <p:spPr>
          <a:xfrm>
            <a:off x="684611" y="685800"/>
            <a:ext cx="8054608" cy="533400"/>
          </a:xfrm>
          <a:prstGeom prst="rect">
            <a:avLst/>
          </a:prstGeom>
        </p:spPr>
        <p:txBody>
          <a:bodyPr anchor="b" anchorCtr="0"/>
          <a:lstStyle>
            <a:lvl1pPr>
              <a:defRPr sz="3200" cap="none">
                <a:solidFill>
                  <a:srgbClr val="53D2FF"/>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81505753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12" name="Rectangle 11"/>
          <p:cNvSpPr/>
          <p:nvPr userDrawn="1"/>
        </p:nvSpPr>
        <p:spPr>
          <a:xfrm>
            <a:off x="0" y="6172199"/>
            <a:ext cx="9144000" cy="685800"/>
          </a:xfrm>
          <a:prstGeom prst="rect">
            <a:avLst/>
          </a:prstGeom>
          <a:solidFill>
            <a:srgbClr val="53D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sz="quarter" idx="10"/>
          </p:nvPr>
        </p:nvSpPr>
        <p:spPr>
          <a:xfrm>
            <a:off x="684611" y="3105150"/>
            <a:ext cx="5563789" cy="1600203"/>
          </a:xfrm>
          <a:prstGeom prst="rect">
            <a:avLst/>
          </a:prstGeom>
        </p:spPr>
        <p:txBody>
          <a:bodyPr anchor="b"/>
          <a:lstStyle>
            <a:lvl1pPr marL="0" indent="0">
              <a:lnSpc>
                <a:spcPct val="90000"/>
              </a:lnSpc>
              <a:buNone/>
              <a:defRPr sz="4400">
                <a:solidFill>
                  <a:schemeClr val="bg1"/>
                </a:solidFill>
                <a:latin typeface="Arial" pitchFamily="34" charset="0"/>
                <a:cs typeface="Arial" pitchFamily="34" charset="0"/>
              </a:defRPr>
            </a:lvl1pPr>
            <a:lvl2pPr marL="457200" indent="0">
              <a:buNone/>
              <a:defRPr sz="2800">
                <a:latin typeface="HelveticaNeueLT Std Thin" pitchFamily="34" charset="0"/>
              </a:defRPr>
            </a:lvl2pPr>
            <a:lvl3pPr marL="914400" indent="0">
              <a:buNone/>
              <a:defRPr sz="2000">
                <a:latin typeface="HelveticaNeueLT Std Thin" pitchFamily="34" charset="0"/>
              </a:defRPr>
            </a:lvl3pPr>
            <a:lvl4pPr marL="1371600" indent="0">
              <a:buNone/>
              <a:defRPr sz="1800">
                <a:latin typeface="HelveticaNeueLT Std Thin" pitchFamily="34" charset="0"/>
              </a:defRPr>
            </a:lvl4pPr>
            <a:lvl5pPr marL="1828800" indent="0">
              <a:buNone/>
              <a:defRPr sz="1600">
                <a:latin typeface="HelveticaNeueLT Std Thin" pitchFamily="34" charset="0"/>
              </a:defRPr>
            </a:lvl5pPr>
          </a:lstStyle>
          <a:p>
            <a:pPr lvl="0"/>
            <a:r>
              <a:rPr lang="en-US" dirty="0" smtClean="0"/>
              <a:t>Click to edit Master text styles</a:t>
            </a:r>
          </a:p>
        </p:txBody>
      </p:sp>
      <p:pic>
        <p:nvPicPr>
          <p:cNvPr id="13" name="Picture 12" descr="stanford.JPG"/>
          <p:cNvPicPr>
            <a:picLocks noChangeAspect="1"/>
          </p:cNvPicPr>
          <p:nvPr userDrawn="1"/>
        </p:nvPicPr>
        <p:blipFill>
          <a:blip r:embed="rId2" cstate="print"/>
          <a:srcRect l="381" t="5944"/>
          <a:stretch>
            <a:fillRect/>
          </a:stretch>
        </p:blipFill>
        <p:spPr>
          <a:xfrm>
            <a:off x="3829050" y="6443141"/>
            <a:ext cx="1485900" cy="164900"/>
          </a:xfrm>
          <a:prstGeom prst="rect">
            <a:avLst/>
          </a:prstGeom>
        </p:spPr>
      </p:pic>
    </p:spTree>
    <p:extLst>
      <p:ext uri="{BB962C8B-B14F-4D97-AF65-F5344CB8AC3E}">
        <p14:creationId xmlns:p14="http://schemas.microsoft.com/office/powerpoint/2010/main" val="254531090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plash">
    <p:spTree>
      <p:nvGrpSpPr>
        <p:cNvPr id="1" name=""/>
        <p:cNvGrpSpPr/>
        <p:nvPr/>
      </p:nvGrpSpPr>
      <p:grpSpPr>
        <a:xfrm>
          <a:off x="0" y="0"/>
          <a:ext cx="0" cy="0"/>
          <a:chOff x="0" y="0"/>
          <a:chExt cx="0" cy="0"/>
        </a:xfrm>
      </p:grpSpPr>
      <p:pic>
        <p:nvPicPr>
          <p:cNvPr id="5" name="Picture 4" descr="stan.JPG"/>
          <p:cNvPicPr>
            <a:picLocks noChangeAspect="1"/>
          </p:cNvPicPr>
          <p:nvPr userDrawn="1"/>
        </p:nvPicPr>
        <p:blipFill>
          <a:blip r:embed="rId2" cstate="print"/>
          <a:stretch>
            <a:fillRect/>
          </a:stretch>
        </p:blipFill>
        <p:spPr>
          <a:xfrm>
            <a:off x="2709208" y="2809875"/>
            <a:ext cx="3589060" cy="96387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Rectangle 7"/>
          <p:cNvSpPr>
            <a:spLocks noChangeArrowheads="1"/>
          </p:cNvSpPr>
          <p:nvPr userDrawn="1"/>
        </p:nvSpPr>
        <p:spPr bwMode="ltGray">
          <a:xfrm>
            <a:off x="423863" y="653097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1000">
                <a:solidFill>
                  <a:srgbClr val="767B84"/>
                </a:solidFill>
                <a:latin typeface="Arial" pitchFamily="34" charset="0"/>
                <a:cs typeface="Arial" pitchFamily="34" charset="0"/>
              </a:rPr>
              <a:pPr algn="r" defTabSz="814388">
                <a:lnSpc>
                  <a:spcPct val="100000"/>
                </a:lnSpc>
              </a:pPr>
              <a:t>‹#›</a:t>
            </a:fld>
            <a:endParaRPr lang="en-US" sz="1000" dirty="0">
              <a:solidFill>
                <a:srgbClr val="767B84"/>
              </a:solidFill>
              <a:latin typeface="Arial" pitchFamily="34" charset="0"/>
              <a:cs typeface="Arial" pitchFamily="34" charset="0"/>
            </a:endParaRPr>
          </a:p>
        </p:txBody>
      </p:sp>
      <p:cxnSp>
        <p:nvCxnSpPr>
          <p:cNvPr id="4" name="Straight Connector 3"/>
          <p:cNvCxnSpPr/>
          <p:nvPr userDrawn="1"/>
        </p:nvCxnSpPr>
        <p:spPr bwMode="auto">
          <a:xfrm rot="5400000" flipH="1" flipV="1">
            <a:off x="666750" y="6724650"/>
            <a:ext cx="266700" cy="0"/>
          </a:xfrm>
          <a:prstGeom prst="line">
            <a:avLst/>
          </a:prstGeom>
          <a:solidFill>
            <a:schemeClr val="accent1"/>
          </a:solidFill>
          <a:ln w="9525" cap="flat" cmpd="sng" algn="ctr">
            <a:solidFill>
              <a:srgbClr val="6B6F77"/>
            </a:solid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992" r:id="rId1"/>
    <p:sldLayoutId id="2147484001" r:id="rId2"/>
    <p:sldLayoutId id="2147484002" r:id="rId3"/>
    <p:sldLayoutId id="2147484006" r:id="rId4"/>
    <p:sldLayoutId id="2147484004" r:id="rId5"/>
    <p:sldLayoutId id="2147484003" r:id="rId6"/>
    <p:sldLayoutId id="2147484005" r:id="rId7"/>
  </p:sldLayoutIdLst>
  <p:timing>
    <p:tnLst>
      <p:par>
        <p:cTn id="1" dur="indefinite" restart="never" nodeType="tmRoot"/>
      </p:par>
    </p:tnLst>
  </p:timing>
  <p:hf hdr="0" ftr="0" dt="0"/>
  <p:txStyles>
    <p:titleStyle>
      <a:lvl1pPr algn="l" rtl="0" fontAlgn="base">
        <a:lnSpc>
          <a:spcPct val="90000"/>
        </a:lnSpc>
        <a:spcBef>
          <a:spcPct val="0"/>
        </a:spcBef>
        <a:spcAft>
          <a:spcPct val="0"/>
        </a:spcAft>
        <a:defRPr sz="3800" b="0" i="0">
          <a:solidFill>
            <a:schemeClr val="tx1"/>
          </a:solidFill>
          <a:latin typeface="HelveticaNeueLT Std Thin"/>
          <a:ea typeface="+mj-ea"/>
          <a:cs typeface="HelveticaNeueLT Std Thin"/>
        </a:defRPr>
      </a:lvl1pPr>
      <a:lvl2pPr algn="l" rtl="0" fontAlgn="base">
        <a:lnSpc>
          <a:spcPct val="90000"/>
        </a:lnSpc>
        <a:spcBef>
          <a:spcPct val="0"/>
        </a:spcBef>
        <a:spcAft>
          <a:spcPct val="0"/>
        </a:spcAft>
        <a:defRPr sz="2800">
          <a:solidFill>
            <a:schemeClr val="bg1"/>
          </a:solidFill>
          <a:latin typeface="Helvetica 45 Light" pitchFamily="34" charset="0"/>
          <a:cs typeface="Arial" charset="0"/>
        </a:defRPr>
      </a:lvl2pPr>
      <a:lvl3pPr algn="l" rtl="0" fontAlgn="base">
        <a:lnSpc>
          <a:spcPct val="90000"/>
        </a:lnSpc>
        <a:spcBef>
          <a:spcPct val="0"/>
        </a:spcBef>
        <a:spcAft>
          <a:spcPct val="0"/>
        </a:spcAft>
        <a:defRPr sz="2800">
          <a:solidFill>
            <a:schemeClr val="bg1"/>
          </a:solidFill>
          <a:latin typeface="Helvetica 45 Light" pitchFamily="34" charset="0"/>
          <a:cs typeface="Arial" charset="0"/>
        </a:defRPr>
      </a:lvl3pPr>
      <a:lvl4pPr algn="l" rtl="0" fontAlgn="base">
        <a:lnSpc>
          <a:spcPct val="90000"/>
        </a:lnSpc>
        <a:spcBef>
          <a:spcPct val="0"/>
        </a:spcBef>
        <a:spcAft>
          <a:spcPct val="0"/>
        </a:spcAft>
        <a:defRPr sz="2800">
          <a:solidFill>
            <a:schemeClr val="bg1"/>
          </a:solidFill>
          <a:latin typeface="Helvetica 45 Light" pitchFamily="34" charset="0"/>
          <a:cs typeface="Arial" charset="0"/>
        </a:defRPr>
      </a:lvl4pPr>
      <a:lvl5pPr algn="l" rtl="0" fontAlgn="base">
        <a:lnSpc>
          <a:spcPct val="90000"/>
        </a:lnSpc>
        <a:spcBef>
          <a:spcPct val="0"/>
        </a:spcBef>
        <a:spcAft>
          <a:spcPct val="0"/>
        </a:spcAft>
        <a:defRPr sz="2800">
          <a:solidFill>
            <a:schemeClr val="bg1"/>
          </a:solidFill>
          <a:latin typeface="Helvetica 45 Light" pitchFamily="34" charset="0"/>
          <a:cs typeface="Arial" charset="0"/>
        </a:defRPr>
      </a:lvl5pPr>
      <a:lvl6pPr marL="457200" algn="l" rtl="0" fontAlgn="base">
        <a:lnSpc>
          <a:spcPct val="90000"/>
        </a:lnSpc>
        <a:spcBef>
          <a:spcPct val="0"/>
        </a:spcBef>
        <a:spcAft>
          <a:spcPct val="0"/>
        </a:spcAft>
        <a:defRPr sz="2800">
          <a:solidFill>
            <a:schemeClr val="bg1"/>
          </a:solidFill>
          <a:latin typeface="Helvetica 45 Light" pitchFamily="34" charset="0"/>
          <a:cs typeface="Arial" charset="0"/>
        </a:defRPr>
      </a:lvl6pPr>
      <a:lvl7pPr marL="914400" algn="l" rtl="0" fontAlgn="base">
        <a:lnSpc>
          <a:spcPct val="90000"/>
        </a:lnSpc>
        <a:spcBef>
          <a:spcPct val="0"/>
        </a:spcBef>
        <a:spcAft>
          <a:spcPct val="0"/>
        </a:spcAft>
        <a:defRPr sz="2800">
          <a:solidFill>
            <a:schemeClr val="bg1"/>
          </a:solidFill>
          <a:latin typeface="Helvetica 45 Light" pitchFamily="34" charset="0"/>
          <a:cs typeface="Arial" charset="0"/>
        </a:defRPr>
      </a:lvl7pPr>
      <a:lvl8pPr marL="1371600" algn="l" rtl="0" fontAlgn="base">
        <a:lnSpc>
          <a:spcPct val="90000"/>
        </a:lnSpc>
        <a:spcBef>
          <a:spcPct val="0"/>
        </a:spcBef>
        <a:spcAft>
          <a:spcPct val="0"/>
        </a:spcAft>
        <a:defRPr sz="2800">
          <a:solidFill>
            <a:schemeClr val="bg1"/>
          </a:solidFill>
          <a:latin typeface="Helvetica 45 Light" pitchFamily="34" charset="0"/>
          <a:cs typeface="Arial" charset="0"/>
        </a:defRPr>
      </a:lvl8pPr>
      <a:lvl9pPr marL="1828800" algn="l" rtl="0" fontAlgn="base">
        <a:lnSpc>
          <a:spcPct val="90000"/>
        </a:lnSpc>
        <a:spcBef>
          <a:spcPct val="0"/>
        </a:spcBef>
        <a:spcAft>
          <a:spcPct val="0"/>
        </a:spcAft>
        <a:defRPr sz="2800">
          <a:solidFill>
            <a:schemeClr val="bg1"/>
          </a:solidFill>
          <a:latin typeface="Helvetica 45 Light" pitchFamily="34" charset="0"/>
          <a:cs typeface="Arial" charset="0"/>
        </a:defRPr>
      </a:lvl9pPr>
    </p:titleStyle>
    <p:bodyStyle>
      <a:lvl1pPr marL="228600" indent="-228600" algn="l" rtl="0" fontAlgn="base">
        <a:lnSpc>
          <a:spcPct val="100000"/>
        </a:lnSpc>
        <a:spcBef>
          <a:spcPct val="50000"/>
        </a:spcBef>
        <a:spcAft>
          <a:spcPct val="0"/>
        </a:spcAft>
        <a:buClr>
          <a:srgbClr val="15B1F7"/>
        </a:buClr>
        <a:buSzPct val="80000"/>
        <a:buFont typeface="Arial"/>
        <a:buChar char="•"/>
        <a:defRPr sz="2400" b="0" i="0" baseline="0">
          <a:solidFill>
            <a:schemeClr val="tx1"/>
          </a:solidFill>
          <a:latin typeface="+mn-lt"/>
          <a:ea typeface="+mn-ea"/>
          <a:cs typeface="HelveticaNeueLT Std Lt" pitchFamily="34" charset="0"/>
        </a:defRPr>
      </a:lvl1pPr>
      <a:lvl2pPr marL="685800" indent="-228600" algn="l" rtl="0" fontAlgn="base">
        <a:lnSpc>
          <a:spcPct val="100000"/>
        </a:lnSpc>
        <a:spcBef>
          <a:spcPct val="25000"/>
        </a:spcBef>
        <a:spcAft>
          <a:spcPct val="0"/>
        </a:spcAft>
        <a:buClr>
          <a:srgbClr val="15B1F7"/>
        </a:buClr>
        <a:buFont typeface="Lucida Grande"/>
        <a:buChar char="–"/>
        <a:defRPr sz="2000" b="0" i="0">
          <a:solidFill>
            <a:schemeClr val="tx1"/>
          </a:solidFill>
          <a:latin typeface="+mn-lt"/>
          <a:cs typeface="HelveticaNeueLT Std Lt" pitchFamily="34" charset="0"/>
        </a:defRPr>
      </a:lvl2pPr>
      <a:lvl3pPr marL="1084263" indent="-169863" algn="l" rtl="0" fontAlgn="base">
        <a:lnSpc>
          <a:spcPct val="100000"/>
        </a:lnSpc>
        <a:spcBef>
          <a:spcPct val="25000"/>
        </a:spcBef>
        <a:spcAft>
          <a:spcPct val="0"/>
        </a:spcAft>
        <a:buClr>
          <a:srgbClr val="15B1F7"/>
        </a:buClr>
        <a:buFont typeface="Lucida Grande"/>
        <a:buChar char="–"/>
        <a:defRPr b="0" i="0">
          <a:solidFill>
            <a:schemeClr val="tx1"/>
          </a:solidFill>
          <a:latin typeface="+mn-lt"/>
          <a:cs typeface="HelveticaNeueLT Std Lt" pitchFamily="34" charset="0"/>
        </a:defRPr>
      </a:lvl3pPr>
      <a:lvl4pPr marL="1541463" indent="-169863" algn="l" rtl="0" fontAlgn="base">
        <a:lnSpc>
          <a:spcPct val="100000"/>
        </a:lnSpc>
        <a:spcBef>
          <a:spcPct val="25000"/>
        </a:spcBef>
        <a:spcAft>
          <a:spcPct val="0"/>
        </a:spcAft>
        <a:buClr>
          <a:srgbClr val="15B1F7"/>
        </a:buClr>
        <a:buFont typeface="Lucida Grande"/>
        <a:buChar char="–"/>
        <a:defRPr sz="1600" b="0" i="0">
          <a:solidFill>
            <a:schemeClr val="tx1"/>
          </a:solidFill>
          <a:latin typeface="+mn-lt"/>
          <a:cs typeface="HelveticaNeueLT Std Lt" pitchFamily="34" charset="0"/>
        </a:defRPr>
      </a:lvl4pPr>
      <a:lvl5pPr marL="1998663" indent="-169863" algn="l" rtl="0" fontAlgn="base">
        <a:lnSpc>
          <a:spcPct val="100000"/>
        </a:lnSpc>
        <a:spcBef>
          <a:spcPct val="25000"/>
        </a:spcBef>
        <a:spcAft>
          <a:spcPct val="0"/>
        </a:spcAft>
        <a:buClr>
          <a:srgbClr val="15B1F7"/>
        </a:buClr>
        <a:buFont typeface="Lucida Grande"/>
        <a:buChar char="–"/>
        <a:defRPr sz="1400" b="0" i="0">
          <a:solidFill>
            <a:schemeClr val="tx1"/>
          </a:solidFill>
          <a:latin typeface="+mn-lt"/>
          <a:cs typeface="HelveticaNeueLT Std Lt" pitchFamily="34" charset="0"/>
        </a:defRPr>
      </a:lvl5pPr>
      <a:lvl6pPr marL="2455863" indent="-169863" algn="l" rtl="0" fontAlgn="base">
        <a:lnSpc>
          <a:spcPct val="90000"/>
        </a:lnSpc>
        <a:spcBef>
          <a:spcPct val="25000"/>
        </a:spcBef>
        <a:spcAft>
          <a:spcPct val="0"/>
        </a:spcAft>
        <a:buClr>
          <a:srgbClr val="C4DBDA"/>
        </a:buClr>
        <a:buFont typeface="Arial" charset="0"/>
        <a:buChar char="–"/>
        <a:defRPr sz="1400">
          <a:solidFill>
            <a:schemeClr val="bg1"/>
          </a:solidFill>
          <a:latin typeface="+mn-lt"/>
          <a:cs typeface="+mn-cs"/>
        </a:defRPr>
      </a:lvl6pPr>
      <a:lvl7pPr marL="2913063" indent="-169863" algn="l" rtl="0" fontAlgn="base">
        <a:lnSpc>
          <a:spcPct val="90000"/>
        </a:lnSpc>
        <a:spcBef>
          <a:spcPct val="25000"/>
        </a:spcBef>
        <a:spcAft>
          <a:spcPct val="0"/>
        </a:spcAft>
        <a:buClr>
          <a:srgbClr val="C4DBDA"/>
        </a:buClr>
        <a:buFont typeface="Arial" charset="0"/>
        <a:buChar char="–"/>
        <a:defRPr sz="1400">
          <a:solidFill>
            <a:schemeClr val="bg1"/>
          </a:solidFill>
          <a:latin typeface="+mn-lt"/>
          <a:cs typeface="+mn-cs"/>
        </a:defRPr>
      </a:lvl7pPr>
      <a:lvl8pPr marL="3370263" indent="-169863" algn="l" rtl="0" fontAlgn="base">
        <a:lnSpc>
          <a:spcPct val="90000"/>
        </a:lnSpc>
        <a:spcBef>
          <a:spcPct val="25000"/>
        </a:spcBef>
        <a:spcAft>
          <a:spcPct val="0"/>
        </a:spcAft>
        <a:buClr>
          <a:srgbClr val="C4DBDA"/>
        </a:buClr>
        <a:buFont typeface="Arial" charset="0"/>
        <a:buChar char="–"/>
        <a:defRPr sz="1400">
          <a:solidFill>
            <a:schemeClr val="bg1"/>
          </a:solidFill>
          <a:latin typeface="+mn-lt"/>
          <a:cs typeface="+mn-cs"/>
        </a:defRPr>
      </a:lvl8pPr>
      <a:lvl9pPr marL="3827463" indent="-169863" algn="l" rtl="0" fontAlgn="base">
        <a:lnSpc>
          <a:spcPct val="90000"/>
        </a:lnSpc>
        <a:spcBef>
          <a:spcPct val="25000"/>
        </a:spcBef>
        <a:spcAft>
          <a:spcPct val="0"/>
        </a:spcAft>
        <a:buClr>
          <a:srgbClr val="C4DBDA"/>
        </a:buClr>
        <a:buFont typeface="Arial" charset="0"/>
        <a:buChar char="–"/>
        <a:defRPr sz="14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file:///C:\Users\Andrew%20Ng\Desktop\mufail1.avi" TargetMode="Externa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ideo" Target="file:///C:\Users\Andrew%20Ng\Desktop\ihover-newencoding09.wmv" TargetMode="Externa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23.png"/><Relationship Id="rId5" Type="http://schemas.openxmlformats.org/officeDocument/2006/relationships/image" Target="../media/image17.jpeg"/><Relationship Id="rId10" Type="http://schemas.openxmlformats.org/officeDocument/2006/relationships/image" Target="../media/image22.gif"/><Relationship Id="rId4" Type="http://schemas.openxmlformats.org/officeDocument/2006/relationships/image" Target="../media/image16.jpeg"/><Relationship Id="rId9"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44.emf"/><Relationship Id="rId13" Type="http://schemas.openxmlformats.org/officeDocument/2006/relationships/image" Target="../media/image49.emf"/><Relationship Id="rId3" Type="http://schemas.openxmlformats.org/officeDocument/2006/relationships/image" Target="../media/image39.emf"/><Relationship Id="rId7" Type="http://schemas.openxmlformats.org/officeDocument/2006/relationships/image" Target="../media/image43.emf"/><Relationship Id="rId12" Type="http://schemas.openxmlformats.org/officeDocument/2006/relationships/image" Target="../media/image48.emf"/><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2.emf"/><Relationship Id="rId11" Type="http://schemas.openxmlformats.org/officeDocument/2006/relationships/image" Target="../media/image47.emf"/><Relationship Id="rId5" Type="http://schemas.openxmlformats.org/officeDocument/2006/relationships/image" Target="../media/image41.emf"/><Relationship Id="rId10" Type="http://schemas.openxmlformats.org/officeDocument/2006/relationships/image" Target="../media/image46.emf"/><Relationship Id="rId4" Type="http://schemas.openxmlformats.org/officeDocument/2006/relationships/image" Target="../media/image40.emf"/><Relationship Id="rId9" Type="http://schemas.openxmlformats.org/officeDocument/2006/relationships/image" Target="../media/image45.emf"/><Relationship Id="rId14" Type="http://schemas.openxmlformats.org/officeDocument/2006/relationships/image" Target="../media/image50.emf"/></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3" Type="http://schemas.microsoft.com/office/2007/relationships/hdphoto" Target="../media/hdphoto5.wdp"/><Relationship Id="rId18" Type="http://schemas.microsoft.com/office/2007/relationships/hdphoto" Target="../media/hdphoto7.wdp"/><Relationship Id="rId26" Type="http://schemas.openxmlformats.org/officeDocument/2006/relationships/image" Target="../media/image70.png"/><Relationship Id="rId39" Type="http://schemas.openxmlformats.org/officeDocument/2006/relationships/image" Target="../media/image78.png"/><Relationship Id="rId3" Type="http://schemas.openxmlformats.org/officeDocument/2006/relationships/image" Target="../media/image55.png"/><Relationship Id="rId21" Type="http://schemas.openxmlformats.org/officeDocument/2006/relationships/image" Target="../media/image66.png"/><Relationship Id="rId34" Type="http://schemas.microsoft.com/office/2007/relationships/hdphoto" Target="../media/hdphoto11.wdp"/><Relationship Id="rId42" Type="http://schemas.microsoft.com/office/2007/relationships/hdphoto" Target="../media/hdphoto15.wdp"/><Relationship Id="rId47" Type="http://schemas.openxmlformats.org/officeDocument/2006/relationships/image" Target="../media/image82.png"/><Relationship Id="rId50" Type="http://schemas.openxmlformats.org/officeDocument/2006/relationships/image" Target="../media/image84.png"/><Relationship Id="rId7" Type="http://schemas.microsoft.com/office/2007/relationships/hdphoto" Target="../media/hdphoto2.wdp"/><Relationship Id="rId12" Type="http://schemas.openxmlformats.org/officeDocument/2006/relationships/image" Target="../media/image60.png"/><Relationship Id="rId17" Type="http://schemas.openxmlformats.org/officeDocument/2006/relationships/image" Target="../media/image63.png"/><Relationship Id="rId25" Type="http://schemas.openxmlformats.org/officeDocument/2006/relationships/image" Target="../media/image69.png"/><Relationship Id="rId33" Type="http://schemas.openxmlformats.org/officeDocument/2006/relationships/image" Target="../media/image75.png"/><Relationship Id="rId38" Type="http://schemas.microsoft.com/office/2007/relationships/hdphoto" Target="../media/hdphoto13.wdp"/><Relationship Id="rId46" Type="http://schemas.microsoft.com/office/2007/relationships/hdphoto" Target="../media/hdphoto17.wdp"/><Relationship Id="rId2" Type="http://schemas.openxmlformats.org/officeDocument/2006/relationships/notesSlide" Target="../notesSlides/notesSlide34.xml"/><Relationship Id="rId16" Type="http://schemas.openxmlformats.org/officeDocument/2006/relationships/image" Target="../media/image62.png"/><Relationship Id="rId20" Type="http://schemas.openxmlformats.org/officeDocument/2006/relationships/image" Target="../media/image65.png"/><Relationship Id="rId29" Type="http://schemas.openxmlformats.org/officeDocument/2006/relationships/image" Target="../media/image72.png"/><Relationship Id="rId41" Type="http://schemas.openxmlformats.org/officeDocument/2006/relationships/image" Target="../media/image79.png"/><Relationship Id="rId1" Type="http://schemas.openxmlformats.org/officeDocument/2006/relationships/slideLayout" Target="../slideLayouts/slideLayout1.xml"/><Relationship Id="rId6" Type="http://schemas.openxmlformats.org/officeDocument/2006/relationships/image" Target="../media/image57.png"/><Relationship Id="rId11" Type="http://schemas.microsoft.com/office/2007/relationships/hdphoto" Target="../media/hdphoto4.wdp"/><Relationship Id="rId24" Type="http://schemas.openxmlformats.org/officeDocument/2006/relationships/image" Target="../media/image68.png"/><Relationship Id="rId32" Type="http://schemas.microsoft.com/office/2007/relationships/hdphoto" Target="../media/hdphoto10.wdp"/><Relationship Id="rId37" Type="http://schemas.openxmlformats.org/officeDocument/2006/relationships/image" Target="../media/image77.png"/><Relationship Id="rId40" Type="http://schemas.microsoft.com/office/2007/relationships/hdphoto" Target="../media/hdphoto14.wdp"/><Relationship Id="rId45" Type="http://schemas.openxmlformats.org/officeDocument/2006/relationships/image" Target="../media/image81.png"/><Relationship Id="rId5" Type="http://schemas.microsoft.com/office/2007/relationships/hdphoto" Target="../media/hdphoto1.wdp"/><Relationship Id="rId15" Type="http://schemas.microsoft.com/office/2007/relationships/hdphoto" Target="../media/hdphoto6.wdp"/><Relationship Id="rId23" Type="http://schemas.microsoft.com/office/2007/relationships/hdphoto" Target="../media/hdphoto8.wdp"/><Relationship Id="rId28" Type="http://schemas.openxmlformats.org/officeDocument/2006/relationships/image" Target="../media/image71.png"/><Relationship Id="rId36" Type="http://schemas.microsoft.com/office/2007/relationships/hdphoto" Target="../media/hdphoto12.wdp"/><Relationship Id="rId49" Type="http://schemas.openxmlformats.org/officeDocument/2006/relationships/image" Target="../media/image83.png"/><Relationship Id="rId10" Type="http://schemas.openxmlformats.org/officeDocument/2006/relationships/image" Target="../media/image59.png"/><Relationship Id="rId19" Type="http://schemas.openxmlformats.org/officeDocument/2006/relationships/image" Target="../media/image64.png"/><Relationship Id="rId31" Type="http://schemas.openxmlformats.org/officeDocument/2006/relationships/image" Target="../media/image74.png"/><Relationship Id="rId44" Type="http://schemas.microsoft.com/office/2007/relationships/hdphoto" Target="../media/hdphoto16.wdp"/><Relationship Id="rId4" Type="http://schemas.openxmlformats.org/officeDocument/2006/relationships/image" Target="../media/image56.png"/><Relationship Id="rId9" Type="http://schemas.microsoft.com/office/2007/relationships/hdphoto" Target="../media/hdphoto3.wdp"/><Relationship Id="rId14" Type="http://schemas.openxmlformats.org/officeDocument/2006/relationships/image" Target="../media/image61.png"/><Relationship Id="rId22" Type="http://schemas.openxmlformats.org/officeDocument/2006/relationships/image" Target="../media/image67.png"/><Relationship Id="rId27" Type="http://schemas.microsoft.com/office/2007/relationships/hdphoto" Target="../media/hdphoto9.wdp"/><Relationship Id="rId30" Type="http://schemas.openxmlformats.org/officeDocument/2006/relationships/image" Target="../media/image73.png"/><Relationship Id="rId35" Type="http://schemas.openxmlformats.org/officeDocument/2006/relationships/image" Target="../media/image76.png"/><Relationship Id="rId43" Type="http://schemas.openxmlformats.org/officeDocument/2006/relationships/image" Target="../media/image80.png"/><Relationship Id="rId48" Type="http://schemas.microsoft.com/office/2007/relationships/hdphoto" Target="../media/hdphoto18.wdp"/><Relationship Id="rId8" Type="http://schemas.openxmlformats.org/officeDocument/2006/relationships/image" Target="../media/image58.png"/></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ideo" Target="file:///C:\Users\ang\Desktop\mufail1.avi" TargetMode="External"/><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wmv"/><Relationship Id="rId1" Type="http://schemas.microsoft.com/office/2007/relationships/media" Target="../media/media2.wmv"/><Relationship Id="rId5" Type="http://schemas.openxmlformats.org/officeDocument/2006/relationships/image" Target="../media/image85.png"/><Relationship Id="rId4"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0.jpeg"/></Relationships>
</file>

<file path=ppt/slides/_rels/slide4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42.xml.rels><?xml version="1.0" encoding="UTF-8" standalone="yes"?>
<Relationships xmlns="http://schemas.openxmlformats.org/package/2006/relationships"><Relationship Id="rId8" Type="http://schemas.openxmlformats.org/officeDocument/2006/relationships/image" Target="../media/image96.emf"/><Relationship Id="rId3" Type="http://schemas.openxmlformats.org/officeDocument/2006/relationships/image" Target="../media/image91.emf"/><Relationship Id="rId7" Type="http://schemas.openxmlformats.org/officeDocument/2006/relationships/image" Target="../media/image95.emf"/><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94.emf"/><Relationship Id="rId5" Type="http://schemas.openxmlformats.org/officeDocument/2006/relationships/image" Target="../media/image93.emf"/><Relationship Id="rId4" Type="http://schemas.openxmlformats.org/officeDocument/2006/relationships/image" Target="../media/image92.emf"/></Relationships>
</file>

<file path=ppt/slides/_rels/slide43.xml.rels><?xml version="1.0" encoding="UTF-8" standalone="yes"?>
<Relationships xmlns="http://schemas.openxmlformats.org/package/2006/relationships"><Relationship Id="rId8" Type="http://schemas.openxmlformats.org/officeDocument/2006/relationships/image" Target="../media/image43.emf"/><Relationship Id="rId13" Type="http://schemas.openxmlformats.org/officeDocument/2006/relationships/image" Target="../media/image48.emf"/><Relationship Id="rId3" Type="http://schemas.openxmlformats.org/officeDocument/2006/relationships/image" Target="../media/image38.png"/><Relationship Id="rId7" Type="http://schemas.openxmlformats.org/officeDocument/2006/relationships/image" Target="../media/image42.emf"/><Relationship Id="rId12" Type="http://schemas.openxmlformats.org/officeDocument/2006/relationships/image" Target="../media/image47.emf"/><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41.emf"/><Relationship Id="rId11" Type="http://schemas.openxmlformats.org/officeDocument/2006/relationships/image" Target="../media/image46.emf"/><Relationship Id="rId5" Type="http://schemas.openxmlformats.org/officeDocument/2006/relationships/image" Target="../media/image40.emf"/><Relationship Id="rId15" Type="http://schemas.openxmlformats.org/officeDocument/2006/relationships/image" Target="../media/image50.emf"/><Relationship Id="rId10" Type="http://schemas.openxmlformats.org/officeDocument/2006/relationships/image" Target="../media/image45.emf"/><Relationship Id="rId4" Type="http://schemas.openxmlformats.org/officeDocument/2006/relationships/image" Target="../media/image39.emf"/><Relationship Id="rId9" Type="http://schemas.openxmlformats.org/officeDocument/2006/relationships/image" Target="../media/image44.emf"/><Relationship Id="rId14" Type="http://schemas.openxmlformats.org/officeDocument/2006/relationships/image" Target="../media/image49.emf"/></Relationships>
</file>

<file path=ppt/slides/_rels/slide4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97.png"/></Relationships>
</file>

<file path=ppt/slides/_rels/slide4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98.png"/></Relationships>
</file>

<file path=ppt/slides/_rels/slide4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97.png"/></Relationships>
</file>

<file path=ppt/slides/_rels/slide4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9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3" Type="http://schemas.microsoft.com/office/2007/relationships/hdphoto" Target="../media/hdphoto5.wdp"/><Relationship Id="rId18" Type="http://schemas.microsoft.com/office/2007/relationships/hdphoto" Target="../media/hdphoto7.wdp"/><Relationship Id="rId26" Type="http://schemas.openxmlformats.org/officeDocument/2006/relationships/image" Target="../media/image70.png"/><Relationship Id="rId39" Type="http://schemas.openxmlformats.org/officeDocument/2006/relationships/image" Target="../media/image78.png"/><Relationship Id="rId3" Type="http://schemas.openxmlformats.org/officeDocument/2006/relationships/image" Target="../media/image55.png"/><Relationship Id="rId21" Type="http://schemas.openxmlformats.org/officeDocument/2006/relationships/image" Target="../media/image66.png"/><Relationship Id="rId34" Type="http://schemas.microsoft.com/office/2007/relationships/hdphoto" Target="../media/hdphoto11.wdp"/><Relationship Id="rId42" Type="http://schemas.microsoft.com/office/2007/relationships/hdphoto" Target="../media/hdphoto15.wdp"/><Relationship Id="rId47" Type="http://schemas.openxmlformats.org/officeDocument/2006/relationships/image" Target="../media/image82.png"/><Relationship Id="rId50" Type="http://schemas.openxmlformats.org/officeDocument/2006/relationships/image" Target="../media/image84.png"/><Relationship Id="rId7" Type="http://schemas.microsoft.com/office/2007/relationships/hdphoto" Target="../media/hdphoto2.wdp"/><Relationship Id="rId12" Type="http://schemas.openxmlformats.org/officeDocument/2006/relationships/image" Target="../media/image60.png"/><Relationship Id="rId17" Type="http://schemas.openxmlformats.org/officeDocument/2006/relationships/image" Target="../media/image63.png"/><Relationship Id="rId25" Type="http://schemas.openxmlformats.org/officeDocument/2006/relationships/image" Target="../media/image69.png"/><Relationship Id="rId33" Type="http://schemas.openxmlformats.org/officeDocument/2006/relationships/image" Target="../media/image75.png"/><Relationship Id="rId38" Type="http://schemas.microsoft.com/office/2007/relationships/hdphoto" Target="../media/hdphoto13.wdp"/><Relationship Id="rId46" Type="http://schemas.microsoft.com/office/2007/relationships/hdphoto" Target="../media/hdphoto17.wdp"/><Relationship Id="rId2" Type="http://schemas.openxmlformats.org/officeDocument/2006/relationships/notesSlide" Target="../notesSlides/notesSlide54.xml"/><Relationship Id="rId16" Type="http://schemas.openxmlformats.org/officeDocument/2006/relationships/image" Target="../media/image62.png"/><Relationship Id="rId20" Type="http://schemas.openxmlformats.org/officeDocument/2006/relationships/image" Target="../media/image65.png"/><Relationship Id="rId29" Type="http://schemas.openxmlformats.org/officeDocument/2006/relationships/image" Target="../media/image72.png"/><Relationship Id="rId41" Type="http://schemas.openxmlformats.org/officeDocument/2006/relationships/image" Target="../media/image79.png"/><Relationship Id="rId1" Type="http://schemas.openxmlformats.org/officeDocument/2006/relationships/slideLayout" Target="../slideLayouts/slideLayout1.xml"/><Relationship Id="rId6" Type="http://schemas.openxmlformats.org/officeDocument/2006/relationships/image" Target="../media/image57.png"/><Relationship Id="rId11" Type="http://schemas.microsoft.com/office/2007/relationships/hdphoto" Target="../media/hdphoto4.wdp"/><Relationship Id="rId24" Type="http://schemas.openxmlformats.org/officeDocument/2006/relationships/image" Target="../media/image68.png"/><Relationship Id="rId32" Type="http://schemas.microsoft.com/office/2007/relationships/hdphoto" Target="../media/hdphoto10.wdp"/><Relationship Id="rId37" Type="http://schemas.openxmlformats.org/officeDocument/2006/relationships/image" Target="../media/image77.png"/><Relationship Id="rId40" Type="http://schemas.microsoft.com/office/2007/relationships/hdphoto" Target="../media/hdphoto14.wdp"/><Relationship Id="rId45" Type="http://schemas.openxmlformats.org/officeDocument/2006/relationships/image" Target="../media/image81.png"/><Relationship Id="rId5" Type="http://schemas.microsoft.com/office/2007/relationships/hdphoto" Target="../media/hdphoto1.wdp"/><Relationship Id="rId15" Type="http://schemas.microsoft.com/office/2007/relationships/hdphoto" Target="../media/hdphoto6.wdp"/><Relationship Id="rId23" Type="http://schemas.microsoft.com/office/2007/relationships/hdphoto" Target="../media/hdphoto8.wdp"/><Relationship Id="rId28" Type="http://schemas.openxmlformats.org/officeDocument/2006/relationships/image" Target="../media/image71.png"/><Relationship Id="rId36" Type="http://schemas.microsoft.com/office/2007/relationships/hdphoto" Target="../media/hdphoto12.wdp"/><Relationship Id="rId49" Type="http://schemas.openxmlformats.org/officeDocument/2006/relationships/image" Target="../media/image83.png"/><Relationship Id="rId10" Type="http://schemas.openxmlformats.org/officeDocument/2006/relationships/image" Target="../media/image59.png"/><Relationship Id="rId19" Type="http://schemas.openxmlformats.org/officeDocument/2006/relationships/image" Target="../media/image64.png"/><Relationship Id="rId31" Type="http://schemas.openxmlformats.org/officeDocument/2006/relationships/image" Target="../media/image74.png"/><Relationship Id="rId44" Type="http://schemas.microsoft.com/office/2007/relationships/hdphoto" Target="../media/hdphoto16.wdp"/><Relationship Id="rId4" Type="http://schemas.openxmlformats.org/officeDocument/2006/relationships/image" Target="../media/image56.png"/><Relationship Id="rId9" Type="http://schemas.microsoft.com/office/2007/relationships/hdphoto" Target="../media/hdphoto3.wdp"/><Relationship Id="rId14" Type="http://schemas.openxmlformats.org/officeDocument/2006/relationships/image" Target="../media/image61.png"/><Relationship Id="rId22" Type="http://schemas.openxmlformats.org/officeDocument/2006/relationships/image" Target="../media/image67.png"/><Relationship Id="rId27" Type="http://schemas.microsoft.com/office/2007/relationships/hdphoto" Target="../media/hdphoto9.wdp"/><Relationship Id="rId30" Type="http://schemas.openxmlformats.org/officeDocument/2006/relationships/image" Target="../media/image73.png"/><Relationship Id="rId35" Type="http://schemas.openxmlformats.org/officeDocument/2006/relationships/image" Target="../media/image76.png"/><Relationship Id="rId43" Type="http://schemas.openxmlformats.org/officeDocument/2006/relationships/image" Target="../media/image80.png"/><Relationship Id="rId48" Type="http://schemas.microsoft.com/office/2007/relationships/hdphoto" Target="../media/hdphoto18.wdp"/><Relationship Id="rId8" Type="http://schemas.openxmlformats.org/officeDocument/2006/relationships/image" Target="../media/image58.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sz="quarter" idx="1"/>
          </p:nvPr>
        </p:nvSpPr>
        <p:spPr>
          <a:xfrm>
            <a:off x="684610" y="4230256"/>
            <a:ext cx="5815249" cy="1038410"/>
          </a:xfrm>
        </p:spPr>
        <p:txBody>
          <a:bodyPr/>
          <a:lstStyle/>
          <a:p>
            <a:r>
              <a:rPr lang="en-US" dirty="0" smtClean="0"/>
              <a:t>Andrew Ng, </a:t>
            </a:r>
            <a:r>
              <a:rPr lang="en-US" dirty="0" smtClean="0"/>
              <a:t>Director, Stanford Artificial Intelligence Lab</a:t>
            </a:r>
            <a:endParaRPr lang="en-US" dirty="0"/>
          </a:p>
        </p:txBody>
      </p:sp>
      <p:sp>
        <p:nvSpPr>
          <p:cNvPr id="4" name="Title 3"/>
          <p:cNvSpPr>
            <a:spLocks noGrp="1"/>
          </p:cNvSpPr>
          <p:nvPr>
            <p:ph type="ctrTitle"/>
          </p:nvPr>
        </p:nvSpPr>
        <p:spPr/>
        <p:txBody>
          <a:bodyPr/>
          <a:lstStyle/>
          <a:p>
            <a:r>
              <a:rPr lang="en-US" dirty="0" smtClean="0"/>
              <a:t>Robots and Brains</a:t>
            </a:r>
            <a:endParaRPr lang="en-US" dirty="0"/>
          </a:p>
        </p:txBody>
      </p:sp>
    </p:spTree>
    <p:extLst>
      <p:ext uri="{BB962C8B-B14F-4D97-AF65-F5344CB8AC3E}">
        <p14:creationId xmlns:p14="http://schemas.microsoft.com/office/powerpoint/2010/main" val="302266663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96239" y="6328457"/>
            <a:ext cx="1742785" cy="261610"/>
          </a:xfrm>
          <a:prstGeom prst="rect">
            <a:avLst/>
          </a:prstGeom>
          <a:noFill/>
        </p:spPr>
        <p:txBody>
          <a:bodyPr wrap="none" rtlCol="0">
            <a:spAutoFit/>
          </a:bodyPr>
          <a:lstStyle/>
          <a:p>
            <a:pPr algn="r"/>
            <a:r>
              <a:rPr lang="en-US" sz="1100" dirty="0" smtClean="0">
                <a:solidFill>
                  <a:schemeClr val="accent1"/>
                </a:solidFill>
                <a:latin typeface="Arial" pitchFamily="34" charset="0"/>
                <a:cs typeface="Arial" pitchFamily="34" charset="0"/>
              </a:rPr>
              <a:t>[Courtesy of David Shim]</a:t>
            </a:r>
          </a:p>
        </p:txBody>
      </p:sp>
      <p:pic>
        <p:nvPicPr>
          <p:cNvPr id="6" name="mufail1.avi">
            <a:hlinkClick r:id="" action="ppaction://media"/>
          </p:cNvPr>
          <p:cNvPicPr>
            <a:picLocks noRot="1" noChangeAspect="1"/>
          </p:cNvPicPr>
          <p:nvPr>
            <a:videoFile r:link="rId1"/>
          </p:nvPr>
        </p:nvPicPr>
        <p:blipFill>
          <a:blip r:embed="rId4" cstate="print"/>
          <a:stretch>
            <a:fillRect/>
          </a:stretch>
        </p:blipFill>
        <p:spPr>
          <a:xfrm>
            <a:off x="934528" y="1136053"/>
            <a:ext cx="7379537" cy="4919691"/>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sp>
        <p:nvSpPr>
          <p:cNvPr id="7" name="Rectangle 6"/>
          <p:cNvSpPr/>
          <p:nvPr/>
        </p:nvSpPr>
        <p:spPr bwMode="auto">
          <a:xfrm>
            <a:off x="1086928" y="5874590"/>
            <a:ext cx="6918384" cy="181154"/>
          </a:xfrm>
          <a:prstGeom prst="rect">
            <a:avLst/>
          </a:prstGeom>
          <a:solidFill>
            <a:schemeClr val="tx1"/>
          </a:solidFill>
          <a:ln w="9525" cap="flat" cmpd="sng" algn="ctr">
            <a:no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41556009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Machine learning</a:t>
            </a:r>
            <a:endParaRPr lang="en-US" dirty="0"/>
          </a:p>
        </p:txBody>
      </p:sp>
      <p:pic>
        <p:nvPicPr>
          <p:cNvPr id="9" name="Picture 8" descr="Helicopter.png"/>
          <p:cNvPicPr>
            <a:picLocks noChangeAspect="1"/>
          </p:cNvPicPr>
          <p:nvPr/>
        </p:nvPicPr>
        <p:blipFill>
          <a:blip r:embed="rId3" cstate="print"/>
          <a:stretch>
            <a:fillRect/>
          </a:stretch>
        </p:blipFill>
        <p:spPr>
          <a:xfrm>
            <a:off x="3296256" y="2648293"/>
            <a:ext cx="3164761" cy="1563392"/>
          </a:xfrm>
          <a:prstGeom prst="rect">
            <a:avLst/>
          </a:prstGeom>
        </p:spPr>
      </p:pic>
      <p:grpSp>
        <p:nvGrpSpPr>
          <p:cNvPr id="3" name="Group 31"/>
          <p:cNvGrpSpPr/>
          <p:nvPr/>
        </p:nvGrpSpPr>
        <p:grpSpPr>
          <a:xfrm>
            <a:off x="2800688" y="3258977"/>
            <a:ext cx="401599" cy="401599"/>
            <a:chOff x="6139180" y="1178560"/>
            <a:chExt cx="934720" cy="934720"/>
          </a:xfrm>
          <a:solidFill>
            <a:schemeClr val="bg1"/>
          </a:solidFill>
        </p:grpSpPr>
        <p:sp>
          <p:nvSpPr>
            <p:cNvPr id="11" name="Rectangle 10"/>
            <p:cNvSpPr/>
            <p:nvPr/>
          </p:nvSpPr>
          <p:spPr>
            <a:xfrm>
              <a:off x="6525260" y="1178560"/>
              <a:ext cx="162560" cy="934720"/>
            </a:xfrm>
            <a:prstGeom prst="rect">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2" name="Rectangle 11"/>
            <p:cNvSpPr/>
            <p:nvPr/>
          </p:nvSpPr>
          <p:spPr>
            <a:xfrm rot="5400000">
              <a:off x="6525260" y="1178560"/>
              <a:ext cx="162560" cy="934720"/>
            </a:xfrm>
            <a:prstGeom prst="rect">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nvGrpSpPr>
          <p:cNvPr id="5" name="Group 4"/>
          <p:cNvGrpSpPr/>
          <p:nvPr/>
        </p:nvGrpSpPr>
        <p:grpSpPr>
          <a:xfrm>
            <a:off x="6495938" y="2449437"/>
            <a:ext cx="1779917" cy="1952506"/>
            <a:chOff x="6225296" y="2449437"/>
            <a:chExt cx="1779917" cy="1952506"/>
          </a:xfrm>
        </p:grpSpPr>
        <p:pic>
          <p:nvPicPr>
            <p:cNvPr id="6" name="Picture 5" descr="person.jpg"/>
            <p:cNvPicPr>
              <a:picLocks noChangeAspect="1"/>
            </p:cNvPicPr>
            <p:nvPr/>
          </p:nvPicPr>
          <p:blipFill>
            <a:blip r:embed="rId4" cstate="print"/>
            <a:stretch>
              <a:fillRect/>
            </a:stretch>
          </p:blipFill>
          <p:spPr>
            <a:xfrm>
              <a:off x="6944163" y="2449437"/>
              <a:ext cx="1061050" cy="1952506"/>
            </a:xfrm>
            <a:prstGeom prst="rect">
              <a:avLst/>
            </a:prstGeom>
          </p:spPr>
        </p:pic>
        <p:grpSp>
          <p:nvGrpSpPr>
            <p:cNvPr id="17" name="Group 31"/>
            <p:cNvGrpSpPr/>
            <p:nvPr/>
          </p:nvGrpSpPr>
          <p:grpSpPr>
            <a:xfrm>
              <a:off x="6225296" y="3293898"/>
              <a:ext cx="401599" cy="401599"/>
              <a:chOff x="6139180" y="1178560"/>
              <a:chExt cx="934720" cy="934720"/>
            </a:xfrm>
            <a:solidFill>
              <a:schemeClr val="bg1"/>
            </a:solidFill>
          </p:grpSpPr>
          <p:sp>
            <p:nvSpPr>
              <p:cNvPr id="18" name="Rectangle 17"/>
              <p:cNvSpPr/>
              <p:nvPr/>
            </p:nvSpPr>
            <p:spPr>
              <a:xfrm>
                <a:off x="6525260" y="1178560"/>
                <a:ext cx="162560" cy="934720"/>
              </a:xfrm>
              <a:prstGeom prst="rect">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9" name="Rectangle 18"/>
              <p:cNvSpPr/>
              <p:nvPr/>
            </p:nvSpPr>
            <p:spPr>
              <a:xfrm rot="5400000">
                <a:off x="6525260" y="1178560"/>
                <a:ext cx="162560" cy="934720"/>
              </a:xfrm>
              <a:prstGeom prst="rect">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grpSp>
        <p:nvGrpSpPr>
          <p:cNvPr id="4" name="Group 3"/>
          <p:cNvGrpSpPr/>
          <p:nvPr/>
        </p:nvGrpSpPr>
        <p:grpSpPr>
          <a:xfrm>
            <a:off x="741568" y="2921473"/>
            <a:ext cx="1760092" cy="1415110"/>
            <a:chOff x="741568" y="2921473"/>
            <a:chExt cx="1760092" cy="1415110"/>
          </a:xfrm>
        </p:grpSpPr>
        <p:pic>
          <p:nvPicPr>
            <p:cNvPr id="13" name="Picture 12" descr="Compucopter.png"/>
            <p:cNvPicPr>
              <a:picLocks noChangeAspect="1"/>
            </p:cNvPicPr>
            <p:nvPr/>
          </p:nvPicPr>
          <p:blipFill rotWithShape="1">
            <a:blip r:embed="rId5" cstate="print"/>
            <a:srcRect l="31490" t="35945" r="31400" b="-703"/>
            <a:stretch/>
          </p:blipFill>
          <p:spPr>
            <a:xfrm>
              <a:off x="741568" y="2921473"/>
              <a:ext cx="1760092" cy="1415110"/>
            </a:xfrm>
            <a:prstGeom prst="rect">
              <a:avLst/>
            </a:prstGeom>
          </p:spPr>
        </p:pic>
        <p:pic>
          <p:nvPicPr>
            <p:cNvPr id="14" name="Picture 13" descr="Compucopter.png"/>
            <p:cNvPicPr>
              <a:picLocks noChangeAspect="1"/>
            </p:cNvPicPr>
            <p:nvPr/>
          </p:nvPicPr>
          <p:blipFill rotWithShape="1">
            <a:blip r:embed="rId5" cstate="print"/>
            <a:srcRect l="36419" t="35944" r="56173" b="63637"/>
            <a:stretch/>
          </p:blipFill>
          <p:spPr>
            <a:xfrm>
              <a:off x="1244570" y="2921473"/>
              <a:ext cx="548640" cy="14253"/>
            </a:xfrm>
            <a:prstGeom prst="rect">
              <a:avLst/>
            </a:prstGeom>
          </p:spPr>
        </p:pic>
      </p:grpSp>
    </p:spTree>
    <p:extLst>
      <p:ext uri="{BB962C8B-B14F-4D97-AF65-F5344CB8AC3E}">
        <p14:creationId xmlns:p14="http://schemas.microsoft.com/office/powerpoint/2010/main" val="28785600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Machine learning</a:t>
            </a:r>
            <a:endParaRPr lang="en-US" dirty="0"/>
          </a:p>
        </p:txBody>
      </p:sp>
      <p:pic>
        <p:nvPicPr>
          <p:cNvPr id="9" name="Picture 8" descr="Helicopter.png"/>
          <p:cNvPicPr>
            <a:picLocks noChangeAspect="1"/>
          </p:cNvPicPr>
          <p:nvPr/>
        </p:nvPicPr>
        <p:blipFill>
          <a:blip r:embed="rId3" cstate="print"/>
          <a:stretch>
            <a:fillRect/>
          </a:stretch>
        </p:blipFill>
        <p:spPr>
          <a:xfrm>
            <a:off x="4323351" y="2616986"/>
            <a:ext cx="4119438" cy="2035002"/>
          </a:xfrm>
          <a:prstGeom prst="rect">
            <a:avLst/>
          </a:prstGeom>
        </p:spPr>
      </p:pic>
      <p:grpSp>
        <p:nvGrpSpPr>
          <p:cNvPr id="3" name="Group 31"/>
          <p:cNvGrpSpPr/>
          <p:nvPr/>
        </p:nvGrpSpPr>
        <p:grpSpPr>
          <a:xfrm>
            <a:off x="3694005" y="3392524"/>
            <a:ext cx="510011" cy="510011"/>
            <a:chOff x="6139180" y="1178560"/>
            <a:chExt cx="934720" cy="934720"/>
          </a:xfrm>
          <a:solidFill>
            <a:schemeClr val="bg1"/>
          </a:solidFill>
        </p:grpSpPr>
        <p:sp>
          <p:nvSpPr>
            <p:cNvPr id="11" name="Rectangle 10"/>
            <p:cNvSpPr/>
            <p:nvPr/>
          </p:nvSpPr>
          <p:spPr>
            <a:xfrm>
              <a:off x="6525260" y="1178560"/>
              <a:ext cx="162560" cy="934720"/>
            </a:xfrm>
            <a:prstGeom prst="rect">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2" name="Rectangle 11"/>
            <p:cNvSpPr/>
            <p:nvPr/>
          </p:nvSpPr>
          <p:spPr>
            <a:xfrm rot="5400000">
              <a:off x="6525260" y="1178560"/>
              <a:ext cx="162560" cy="934720"/>
            </a:xfrm>
            <a:prstGeom prst="rect">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nvGrpSpPr>
          <p:cNvPr id="4" name="Group 3"/>
          <p:cNvGrpSpPr/>
          <p:nvPr/>
        </p:nvGrpSpPr>
        <p:grpSpPr>
          <a:xfrm>
            <a:off x="1079025" y="2963911"/>
            <a:ext cx="2099603" cy="1688077"/>
            <a:chOff x="741568" y="2921473"/>
            <a:chExt cx="1653296" cy="1329247"/>
          </a:xfrm>
        </p:grpSpPr>
        <p:pic>
          <p:nvPicPr>
            <p:cNvPr id="13" name="Picture 12" descr="Compucopter.png"/>
            <p:cNvPicPr>
              <a:picLocks noChangeAspect="1"/>
            </p:cNvPicPr>
            <p:nvPr/>
          </p:nvPicPr>
          <p:blipFill rotWithShape="1">
            <a:blip r:embed="rId4" cstate="print"/>
            <a:srcRect l="31490" t="35945" r="31400" b="-703"/>
            <a:stretch/>
          </p:blipFill>
          <p:spPr>
            <a:xfrm>
              <a:off x="741568" y="2921474"/>
              <a:ext cx="1653296" cy="1329246"/>
            </a:xfrm>
            <a:prstGeom prst="rect">
              <a:avLst/>
            </a:prstGeom>
          </p:spPr>
        </p:pic>
        <p:pic>
          <p:nvPicPr>
            <p:cNvPr id="14" name="Picture 13" descr="Compucopter.png"/>
            <p:cNvPicPr>
              <a:picLocks noChangeAspect="1"/>
            </p:cNvPicPr>
            <p:nvPr/>
          </p:nvPicPr>
          <p:blipFill rotWithShape="1">
            <a:blip r:embed="rId4" cstate="print"/>
            <a:srcRect l="36419" t="35944" r="56173" b="63637"/>
            <a:stretch/>
          </p:blipFill>
          <p:spPr>
            <a:xfrm>
              <a:off x="1244570" y="2921473"/>
              <a:ext cx="548640" cy="14253"/>
            </a:xfrm>
            <a:prstGeom prst="rect">
              <a:avLst/>
            </a:prstGeom>
          </p:spPr>
        </p:pic>
      </p:grpSp>
    </p:spTree>
    <p:extLst>
      <p:ext uri="{BB962C8B-B14F-4D97-AF65-F5344CB8AC3E}">
        <p14:creationId xmlns:p14="http://schemas.microsoft.com/office/powerpoint/2010/main" val="2019228570"/>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Machine learning to fly helicopter</a:t>
            </a:r>
            <a:endParaRPr lang="en-US" dirty="0"/>
          </a:p>
        </p:txBody>
      </p:sp>
      <p:pic>
        <p:nvPicPr>
          <p:cNvPr id="4" name="ihover-newencoding09.wmv">
            <a:hlinkClick r:id="" action="ppaction://media"/>
          </p:cNvPr>
          <p:cNvPicPr>
            <a:picLocks noRot="1" noChangeAspect="1"/>
          </p:cNvPicPr>
          <p:nvPr>
            <a:videoFile r:link="rId1"/>
          </p:nvPr>
        </p:nvPicPr>
        <p:blipFill>
          <a:blip r:embed="rId4" cstate="print"/>
          <a:stretch>
            <a:fillRect/>
          </a:stretch>
        </p:blipFill>
        <p:spPr>
          <a:xfrm>
            <a:off x="1143000" y="1531938"/>
            <a:ext cx="6858000" cy="45720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spTree>
    <p:extLst>
      <p:ext uri="{BB962C8B-B14F-4D97-AF65-F5344CB8AC3E}">
        <p14:creationId xmlns:p14="http://schemas.microsoft.com/office/powerpoint/2010/main" val="6033811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57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20000">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missing?</a:t>
            </a:r>
            <a:endParaRPr lang="en-US" dirty="0"/>
          </a:p>
        </p:txBody>
      </p:sp>
      <p:sp>
        <p:nvSpPr>
          <p:cNvPr id="6" name="Rectangle 5"/>
          <p:cNvSpPr/>
          <p:nvPr/>
        </p:nvSpPr>
        <p:spPr bwMode="auto">
          <a:xfrm>
            <a:off x="4670426" y="2753833"/>
            <a:ext cx="3759200" cy="1273655"/>
          </a:xfrm>
          <a:prstGeom prst="rect">
            <a:avLst/>
          </a:prstGeom>
          <a:solidFill>
            <a:schemeClr val="accent1"/>
          </a:solidFill>
          <a:ln w="9525" cap="flat" cmpd="sng" algn="ctr">
            <a:no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7" name="TextBox 6"/>
          <p:cNvSpPr txBox="1"/>
          <p:nvPr/>
        </p:nvSpPr>
        <p:spPr>
          <a:xfrm>
            <a:off x="704883" y="1867039"/>
            <a:ext cx="4093845" cy="707886"/>
          </a:xfrm>
          <a:prstGeom prst="rect">
            <a:avLst/>
          </a:prstGeom>
          <a:noFill/>
        </p:spPr>
        <p:txBody>
          <a:bodyPr wrap="square" rtlCol="0">
            <a:spAutoFit/>
          </a:bodyPr>
          <a:lstStyle/>
          <a:p>
            <a:r>
              <a:rPr lang="en-US" sz="4000" dirty="0" smtClean="0">
                <a:solidFill>
                  <a:schemeClr val="bg1"/>
                </a:solidFill>
                <a:latin typeface="Arial" pitchFamily="34" charset="0"/>
                <a:cs typeface="Arial" pitchFamily="34" charset="0"/>
              </a:rPr>
              <a:t>The software</a:t>
            </a:r>
            <a:endParaRPr lang="en-US" sz="3200" dirty="0">
              <a:solidFill>
                <a:schemeClr val="bg1"/>
              </a:solidFill>
              <a:latin typeface="Arial" pitchFamily="34" charset="0"/>
              <a:cs typeface="Arial" pitchFamily="34" charset="0"/>
            </a:endParaRPr>
          </a:p>
        </p:txBody>
      </p:sp>
      <p:sp>
        <p:nvSpPr>
          <p:cNvPr id="8" name="Rectangle 7"/>
          <p:cNvSpPr/>
          <p:nvPr/>
        </p:nvSpPr>
        <p:spPr>
          <a:xfrm>
            <a:off x="1627923" y="3004968"/>
            <a:ext cx="1981633" cy="707886"/>
          </a:xfrm>
          <a:prstGeom prst="rect">
            <a:avLst/>
          </a:prstGeom>
        </p:spPr>
        <p:txBody>
          <a:bodyPr wrap="none">
            <a:spAutoFit/>
          </a:bodyPr>
          <a:lstStyle/>
          <a:p>
            <a:r>
              <a:rPr lang="en-US" sz="4000" dirty="0" smtClean="0">
                <a:solidFill>
                  <a:schemeClr val="accent3"/>
                </a:solidFill>
                <a:latin typeface="Arial" pitchFamily="34" charset="0"/>
                <a:cs typeface="Arial" pitchFamily="34" charset="0"/>
              </a:rPr>
              <a:t>Control </a:t>
            </a:r>
            <a:endParaRPr lang="en-US" sz="4000" dirty="0">
              <a:solidFill>
                <a:schemeClr val="accent3"/>
              </a:solidFill>
              <a:latin typeface="Arial" pitchFamily="34" charset="0"/>
              <a:cs typeface="Arial" pitchFamily="34" charset="0"/>
            </a:endParaRPr>
          </a:p>
        </p:txBody>
      </p:sp>
      <p:sp>
        <p:nvSpPr>
          <p:cNvPr id="9" name="Rectangle 8"/>
          <p:cNvSpPr/>
          <p:nvPr/>
        </p:nvSpPr>
        <p:spPr>
          <a:xfrm>
            <a:off x="5222042" y="3020543"/>
            <a:ext cx="2779928" cy="707886"/>
          </a:xfrm>
          <a:prstGeom prst="rect">
            <a:avLst/>
          </a:prstGeom>
        </p:spPr>
        <p:txBody>
          <a:bodyPr wrap="none">
            <a:spAutoFit/>
          </a:bodyPr>
          <a:lstStyle/>
          <a:p>
            <a:r>
              <a:rPr lang="en-US" sz="4000" dirty="0" smtClean="0">
                <a:solidFill>
                  <a:schemeClr val="accent1"/>
                </a:solidFill>
                <a:latin typeface="Arial" pitchFamily="34" charset="0"/>
                <a:cs typeface="Arial" pitchFamily="34" charset="0"/>
              </a:rPr>
              <a:t>Perception </a:t>
            </a:r>
            <a:endParaRPr lang="en-US" sz="4000" dirty="0">
              <a:solidFill>
                <a:schemeClr val="accent1"/>
              </a:solidFill>
              <a:latin typeface="Arial" pitchFamily="34" charset="0"/>
              <a:cs typeface="Arial" pitchFamily="34" charset="0"/>
            </a:endParaRPr>
          </a:p>
        </p:txBody>
      </p:sp>
    </p:spTree>
    <p:extLst>
      <p:ext uri="{BB962C8B-B14F-4D97-AF65-F5344CB8AC3E}">
        <p14:creationId xmlns:p14="http://schemas.microsoft.com/office/powerpoint/2010/main" val="34778740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9">
                                            <p:txEl>
                                              <p:pRg st="0" end="0"/>
                                            </p:txEl>
                                          </p:spTgt>
                                        </p:tgtEl>
                                        <p:attrNameLst>
                                          <p:attrName>style.color</p:attrName>
                                        </p:attrNameLst>
                                      </p:cBhvr>
                                      <p:to>
                                        <a:schemeClr val="tx1"/>
                                      </p:to>
                                    </p:animClr>
                                  </p:childTnLst>
                                </p:cTn>
                              </p:par>
                              <p:par>
                                <p:cTn id="7" presetID="10"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“Robot, please find my coffee mug”</a:t>
            </a:r>
            <a:endParaRPr lang="en-US" dirty="0"/>
          </a:p>
        </p:txBody>
      </p:sp>
      <p:pic>
        <p:nvPicPr>
          <p:cNvPr id="2050" name="Picture 2" descr="C:\Users\ang\Desktop\phot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8425" y="1615439"/>
            <a:ext cx="6388735" cy="45944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extLst/>
        </p:spPr>
      </p:pic>
    </p:spTree>
    <p:extLst>
      <p:ext uri="{BB962C8B-B14F-4D97-AF65-F5344CB8AC3E}">
        <p14:creationId xmlns:p14="http://schemas.microsoft.com/office/powerpoint/2010/main" val="421681231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“Robot, please </a:t>
            </a:r>
            <a:r>
              <a:rPr lang="en-US" dirty="0" smtClean="0"/>
              <a:t>find my </a:t>
            </a:r>
            <a:r>
              <a:rPr lang="en-US" dirty="0"/>
              <a:t>coffee mug”</a:t>
            </a:r>
          </a:p>
        </p:txBody>
      </p:sp>
      <p:pic>
        <p:nvPicPr>
          <p:cNvPr id="2050" name="Picture 2" descr="C:\Users\ang\Desktop\phot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8425" y="1615439"/>
            <a:ext cx="6388735" cy="45944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extLst/>
        </p:spPr>
      </p:pic>
      <p:sp>
        <p:nvSpPr>
          <p:cNvPr id="3" name="Rectangle 2"/>
          <p:cNvSpPr/>
          <p:nvPr/>
        </p:nvSpPr>
        <p:spPr bwMode="auto">
          <a:xfrm>
            <a:off x="1706880" y="5189220"/>
            <a:ext cx="746760" cy="766787"/>
          </a:xfrm>
          <a:prstGeom prst="rect">
            <a:avLst/>
          </a:prstGeom>
          <a:noFill/>
          <a:ln w="28575" cap="flat" cmpd="sng" algn="ctr">
            <a:solidFill>
              <a:srgbClr val="00B050"/>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5" name="Rectangle 4"/>
          <p:cNvSpPr/>
          <p:nvPr/>
        </p:nvSpPr>
        <p:spPr bwMode="auto">
          <a:xfrm>
            <a:off x="3185160" y="4422434"/>
            <a:ext cx="373380" cy="383394"/>
          </a:xfrm>
          <a:prstGeom prst="rect">
            <a:avLst/>
          </a:prstGeom>
          <a:noFill/>
          <a:ln w="28575" cap="flat" cmpd="sng" algn="ctr">
            <a:solidFill>
              <a:srgbClr val="00B050"/>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8" name="Rectangle 7"/>
          <p:cNvSpPr/>
          <p:nvPr/>
        </p:nvSpPr>
        <p:spPr bwMode="auto">
          <a:xfrm>
            <a:off x="4075111" y="3145869"/>
            <a:ext cx="1314673" cy="1349931"/>
          </a:xfrm>
          <a:prstGeom prst="rect">
            <a:avLst/>
          </a:prstGeom>
          <a:noFill/>
          <a:ln w="28575" cap="flat" cmpd="sng" algn="ctr">
            <a:solidFill>
              <a:srgbClr val="00B050"/>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9" name="Rectangle 8"/>
          <p:cNvSpPr/>
          <p:nvPr/>
        </p:nvSpPr>
        <p:spPr bwMode="auto">
          <a:xfrm>
            <a:off x="5389784" y="3389709"/>
            <a:ext cx="795205" cy="816531"/>
          </a:xfrm>
          <a:prstGeom prst="rect">
            <a:avLst/>
          </a:prstGeom>
          <a:noFill/>
          <a:ln w="28575" cap="flat" cmpd="sng" algn="ctr">
            <a:solidFill>
              <a:srgbClr val="00B050"/>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5939786" y="3244929"/>
            <a:ext cx="795205" cy="816531"/>
          </a:xfrm>
          <a:prstGeom prst="rect">
            <a:avLst/>
          </a:prstGeom>
          <a:noFill/>
          <a:ln w="28575" cap="flat" cmpd="sng" algn="ctr">
            <a:solidFill>
              <a:srgbClr val="00B050"/>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1" name="Rectangle 10"/>
          <p:cNvSpPr/>
          <p:nvPr/>
        </p:nvSpPr>
        <p:spPr bwMode="auto">
          <a:xfrm>
            <a:off x="3279907" y="3096125"/>
            <a:ext cx="542520" cy="557069"/>
          </a:xfrm>
          <a:prstGeom prst="rect">
            <a:avLst/>
          </a:prstGeom>
          <a:noFill/>
          <a:ln w="28575" cap="flat" cmpd="sng" algn="ctr">
            <a:solidFill>
              <a:srgbClr val="00B050"/>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2" name="Rectangle 11"/>
          <p:cNvSpPr/>
          <p:nvPr/>
        </p:nvSpPr>
        <p:spPr bwMode="auto">
          <a:xfrm>
            <a:off x="3593827" y="3504391"/>
            <a:ext cx="894066" cy="918043"/>
          </a:xfrm>
          <a:prstGeom prst="rect">
            <a:avLst/>
          </a:prstGeom>
          <a:noFill/>
          <a:ln w="28575" cap="flat" cmpd="sng" algn="ctr">
            <a:solidFill>
              <a:srgbClr val="00B050"/>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4" name="TextBox 3"/>
          <p:cNvSpPr txBox="1"/>
          <p:nvPr/>
        </p:nvSpPr>
        <p:spPr>
          <a:xfrm>
            <a:off x="1638300" y="4942850"/>
            <a:ext cx="458780" cy="261610"/>
          </a:xfrm>
          <a:prstGeom prst="rect">
            <a:avLst/>
          </a:prstGeom>
          <a:noFill/>
        </p:spPr>
        <p:txBody>
          <a:bodyPr wrap="none" rtlCol="0">
            <a:spAutoFit/>
          </a:bodyPr>
          <a:lstStyle/>
          <a:p>
            <a:r>
              <a:rPr lang="en-US" sz="1100" dirty="0" smtClean="0">
                <a:solidFill>
                  <a:srgbClr val="00B050"/>
                </a:solidFill>
                <a:latin typeface="Arial" pitchFamily="34" charset="0"/>
                <a:cs typeface="Arial" pitchFamily="34" charset="0"/>
              </a:rPr>
              <a:t>Mug</a:t>
            </a:r>
            <a:endParaRPr lang="en-US" sz="1100" b="0" i="0" dirty="0" smtClean="0">
              <a:solidFill>
                <a:srgbClr val="00B050"/>
              </a:solidFill>
              <a:latin typeface="Arial" pitchFamily="34" charset="0"/>
              <a:cs typeface="Arial" pitchFamily="34" charset="0"/>
            </a:endParaRPr>
          </a:p>
        </p:txBody>
      </p:sp>
      <p:sp>
        <p:nvSpPr>
          <p:cNvPr id="14" name="TextBox 13"/>
          <p:cNvSpPr txBox="1"/>
          <p:nvPr/>
        </p:nvSpPr>
        <p:spPr>
          <a:xfrm>
            <a:off x="3098527" y="4179585"/>
            <a:ext cx="458780" cy="261610"/>
          </a:xfrm>
          <a:prstGeom prst="rect">
            <a:avLst/>
          </a:prstGeom>
          <a:noFill/>
        </p:spPr>
        <p:txBody>
          <a:bodyPr wrap="none" rtlCol="0">
            <a:spAutoFit/>
          </a:bodyPr>
          <a:lstStyle/>
          <a:p>
            <a:r>
              <a:rPr lang="en-US" sz="1100" dirty="0" smtClean="0">
                <a:solidFill>
                  <a:srgbClr val="00B050"/>
                </a:solidFill>
                <a:latin typeface="Arial" pitchFamily="34" charset="0"/>
                <a:cs typeface="Arial" pitchFamily="34" charset="0"/>
              </a:rPr>
              <a:t>Mug</a:t>
            </a:r>
            <a:endParaRPr lang="en-US" sz="1100" b="0" i="0" dirty="0" smtClean="0">
              <a:solidFill>
                <a:srgbClr val="00B050"/>
              </a:solidFill>
              <a:latin typeface="Arial" pitchFamily="34" charset="0"/>
              <a:cs typeface="Arial" pitchFamily="34" charset="0"/>
            </a:endParaRPr>
          </a:p>
        </p:txBody>
      </p:sp>
      <p:sp>
        <p:nvSpPr>
          <p:cNvPr id="15" name="TextBox 14"/>
          <p:cNvSpPr txBox="1"/>
          <p:nvPr/>
        </p:nvSpPr>
        <p:spPr>
          <a:xfrm>
            <a:off x="3189967" y="2857375"/>
            <a:ext cx="458780" cy="261610"/>
          </a:xfrm>
          <a:prstGeom prst="rect">
            <a:avLst/>
          </a:prstGeom>
          <a:noFill/>
        </p:spPr>
        <p:txBody>
          <a:bodyPr wrap="none" rtlCol="0">
            <a:spAutoFit/>
          </a:bodyPr>
          <a:lstStyle/>
          <a:p>
            <a:r>
              <a:rPr lang="en-US" sz="1100" dirty="0" smtClean="0">
                <a:solidFill>
                  <a:srgbClr val="00B050"/>
                </a:solidFill>
                <a:latin typeface="Arial" pitchFamily="34" charset="0"/>
                <a:cs typeface="Arial" pitchFamily="34" charset="0"/>
              </a:rPr>
              <a:t>Mug</a:t>
            </a:r>
            <a:endParaRPr lang="en-US" sz="1100" b="0" i="0" dirty="0" smtClean="0">
              <a:solidFill>
                <a:srgbClr val="00B050"/>
              </a:solidFill>
              <a:latin typeface="Arial" pitchFamily="34" charset="0"/>
              <a:cs typeface="Arial" pitchFamily="34" charset="0"/>
            </a:endParaRPr>
          </a:p>
        </p:txBody>
      </p:sp>
      <p:sp>
        <p:nvSpPr>
          <p:cNvPr id="16" name="TextBox 15"/>
          <p:cNvSpPr txBox="1"/>
          <p:nvPr/>
        </p:nvSpPr>
        <p:spPr>
          <a:xfrm>
            <a:off x="3534694" y="3272525"/>
            <a:ext cx="458780" cy="261610"/>
          </a:xfrm>
          <a:prstGeom prst="rect">
            <a:avLst/>
          </a:prstGeom>
          <a:noFill/>
        </p:spPr>
        <p:txBody>
          <a:bodyPr wrap="none" rtlCol="0">
            <a:spAutoFit/>
          </a:bodyPr>
          <a:lstStyle/>
          <a:p>
            <a:r>
              <a:rPr lang="en-US" sz="1100" dirty="0" smtClean="0">
                <a:solidFill>
                  <a:srgbClr val="00B050"/>
                </a:solidFill>
                <a:latin typeface="Arial" pitchFamily="34" charset="0"/>
                <a:cs typeface="Arial" pitchFamily="34" charset="0"/>
              </a:rPr>
              <a:t>Mug</a:t>
            </a:r>
            <a:endParaRPr lang="en-US" sz="1100" b="0" i="0" dirty="0" smtClean="0">
              <a:solidFill>
                <a:srgbClr val="00B050"/>
              </a:solidFill>
              <a:latin typeface="Arial" pitchFamily="34" charset="0"/>
              <a:cs typeface="Arial" pitchFamily="34" charset="0"/>
            </a:endParaRPr>
          </a:p>
        </p:txBody>
      </p:sp>
      <p:sp>
        <p:nvSpPr>
          <p:cNvPr id="17" name="TextBox 16"/>
          <p:cNvSpPr txBox="1"/>
          <p:nvPr/>
        </p:nvSpPr>
        <p:spPr>
          <a:xfrm>
            <a:off x="3991894" y="2914385"/>
            <a:ext cx="474810" cy="261610"/>
          </a:xfrm>
          <a:prstGeom prst="rect">
            <a:avLst/>
          </a:prstGeom>
          <a:noFill/>
        </p:spPr>
        <p:txBody>
          <a:bodyPr wrap="none" rtlCol="0">
            <a:spAutoFit/>
          </a:bodyPr>
          <a:lstStyle/>
          <a:p>
            <a:r>
              <a:rPr lang="en-US" sz="1100" b="1" dirty="0" smtClean="0">
                <a:solidFill>
                  <a:srgbClr val="00B050"/>
                </a:solidFill>
                <a:latin typeface="Arial" pitchFamily="34" charset="0"/>
                <a:cs typeface="Arial" pitchFamily="34" charset="0"/>
              </a:rPr>
              <a:t>Mug</a:t>
            </a:r>
            <a:endParaRPr lang="en-US" sz="1100" b="1" i="0" dirty="0" smtClean="0">
              <a:solidFill>
                <a:srgbClr val="00B050"/>
              </a:solidFill>
              <a:latin typeface="Arial" pitchFamily="34" charset="0"/>
              <a:cs typeface="Arial" pitchFamily="34" charset="0"/>
            </a:endParaRPr>
          </a:p>
        </p:txBody>
      </p:sp>
      <p:sp>
        <p:nvSpPr>
          <p:cNvPr id="18" name="TextBox 17"/>
          <p:cNvSpPr txBox="1"/>
          <p:nvPr/>
        </p:nvSpPr>
        <p:spPr>
          <a:xfrm>
            <a:off x="5312576" y="3153135"/>
            <a:ext cx="474810" cy="261610"/>
          </a:xfrm>
          <a:prstGeom prst="rect">
            <a:avLst/>
          </a:prstGeom>
          <a:noFill/>
        </p:spPr>
        <p:txBody>
          <a:bodyPr wrap="none" rtlCol="0">
            <a:spAutoFit/>
          </a:bodyPr>
          <a:lstStyle/>
          <a:p>
            <a:r>
              <a:rPr lang="en-US" sz="1100" b="1" dirty="0" smtClean="0">
                <a:solidFill>
                  <a:srgbClr val="00B050"/>
                </a:solidFill>
                <a:latin typeface="Arial" pitchFamily="34" charset="0"/>
                <a:cs typeface="Arial" pitchFamily="34" charset="0"/>
              </a:rPr>
              <a:t>Mug</a:t>
            </a:r>
            <a:endParaRPr lang="en-US" sz="1100" b="1" i="0" dirty="0" smtClean="0">
              <a:solidFill>
                <a:srgbClr val="00B050"/>
              </a:solidFill>
              <a:latin typeface="Arial" pitchFamily="34" charset="0"/>
              <a:cs typeface="Arial" pitchFamily="34" charset="0"/>
            </a:endParaRPr>
          </a:p>
        </p:txBody>
      </p:sp>
      <p:sp>
        <p:nvSpPr>
          <p:cNvPr id="19" name="TextBox 18"/>
          <p:cNvSpPr txBox="1"/>
          <p:nvPr/>
        </p:nvSpPr>
        <p:spPr>
          <a:xfrm>
            <a:off x="5855966" y="3015064"/>
            <a:ext cx="474810" cy="261610"/>
          </a:xfrm>
          <a:prstGeom prst="rect">
            <a:avLst/>
          </a:prstGeom>
          <a:noFill/>
        </p:spPr>
        <p:txBody>
          <a:bodyPr wrap="none" rtlCol="0">
            <a:spAutoFit/>
          </a:bodyPr>
          <a:lstStyle/>
          <a:p>
            <a:r>
              <a:rPr lang="en-US" sz="1100" b="1" dirty="0" smtClean="0">
                <a:solidFill>
                  <a:srgbClr val="00B050"/>
                </a:solidFill>
                <a:latin typeface="Arial" pitchFamily="34" charset="0"/>
                <a:cs typeface="Arial" pitchFamily="34" charset="0"/>
              </a:rPr>
              <a:t>Mug</a:t>
            </a:r>
            <a:endParaRPr lang="en-US" sz="1100" b="1" i="0" dirty="0" smtClean="0">
              <a:solidFill>
                <a:srgbClr val="00B050"/>
              </a:solidFill>
              <a:latin typeface="Arial" pitchFamily="34" charset="0"/>
              <a:cs typeface="Arial" pitchFamily="34" charset="0"/>
            </a:endParaRPr>
          </a:p>
        </p:txBody>
      </p:sp>
    </p:spTree>
    <p:extLst>
      <p:ext uri="{BB962C8B-B14F-4D97-AF65-F5344CB8AC3E}">
        <p14:creationId xmlns:p14="http://schemas.microsoft.com/office/powerpoint/2010/main" val="183818651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computer vision hard?</a:t>
            </a:r>
            <a:endParaRPr lang="en-US" dirty="0"/>
          </a:p>
        </p:txBody>
      </p:sp>
      <p:pic>
        <p:nvPicPr>
          <p:cNvPr id="2050" name="Picture 2" descr="C:\Users\ang\Desktop\phot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7997" t="50000" r="25047" b="13425"/>
          <a:stretch/>
        </p:blipFill>
        <p:spPr bwMode="auto">
          <a:xfrm>
            <a:off x="1368761" y="1614253"/>
            <a:ext cx="2182855" cy="21300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extLst/>
        </p:spPr>
      </p:pic>
      <p:sp>
        <p:nvSpPr>
          <p:cNvPr id="13" name="Freeform 12"/>
          <p:cNvSpPr/>
          <p:nvPr/>
        </p:nvSpPr>
        <p:spPr bwMode="auto">
          <a:xfrm>
            <a:off x="2303174" y="2217070"/>
            <a:ext cx="6155767" cy="2583854"/>
          </a:xfrm>
          <a:custGeom>
            <a:avLst/>
            <a:gdLst>
              <a:gd name="connsiteX0" fmla="*/ 0 w 6039293"/>
              <a:gd name="connsiteY0" fmla="*/ 138224 h 2636875"/>
              <a:gd name="connsiteX1" fmla="*/ 1382232 w 6039293"/>
              <a:gd name="connsiteY1" fmla="*/ 2636875 h 2636875"/>
              <a:gd name="connsiteX2" fmla="*/ 6039293 w 6039293"/>
              <a:gd name="connsiteY2" fmla="*/ 2626242 h 2636875"/>
              <a:gd name="connsiteX3" fmla="*/ 6018028 w 6039293"/>
              <a:gd name="connsiteY3" fmla="*/ 914400 h 2636875"/>
              <a:gd name="connsiteX4" fmla="*/ 116958 w 6039293"/>
              <a:gd name="connsiteY4" fmla="*/ 0 h 2636875"/>
              <a:gd name="connsiteX5" fmla="*/ 0 w 6039293"/>
              <a:gd name="connsiteY5" fmla="*/ 138224 h 2636875"/>
              <a:gd name="connsiteX0" fmla="*/ 0 w 6039293"/>
              <a:gd name="connsiteY0" fmla="*/ 138224 h 2768822"/>
              <a:gd name="connsiteX1" fmla="*/ 1010647 w 6039293"/>
              <a:gd name="connsiteY1" fmla="*/ 2768822 h 2768822"/>
              <a:gd name="connsiteX2" fmla="*/ 6039293 w 6039293"/>
              <a:gd name="connsiteY2" fmla="*/ 2626242 h 2768822"/>
              <a:gd name="connsiteX3" fmla="*/ 6018028 w 6039293"/>
              <a:gd name="connsiteY3" fmla="*/ 914400 h 2768822"/>
              <a:gd name="connsiteX4" fmla="*/ 116958 w 6039293"/>
              <a:gd name="connsiteY4" fmla="*/ 0 h 2768822"/>
              <a:gd name="connsiteX5" fmla="*/ 0 w 6039293"/>
              <a:gd name="connsiteY5" fmla="*/ 138224 h 2768822"/>
              <a:gd name="connsiteX0" fmla="*/ 0 w 6128747"/>
              <a:gd name="connsiteY0" fmla="*/ 138224 h 2768822"/>
              <a:gd name="connsiteX1" fmla="*/ 1010647 w 6128747"/>
              <a:gd name="connsiteY1" fmla="*/ 2768822 h 2768822"/>
              <a:gd name="connsiteX2" fmla="*/ 6128747 w 6128747"/>
              <a:gd name="connsiteY2" fmla="*/ 2768821 h 2768822"/>
              <a:gd name="connsiteX3" fmla="*/ 6018028 w 6128747"/>
              <a:gd name="connsiteY3" fmla="*/ 914400 h 2768822"/>
              <a:gd name="connsiteX4" fmla="*/ 116958 w 6128747"/>
              <a:gd name="connsiteY4" fmla="*/ 0 h 2768822"/>
              <a:gd name="connsiteX5" fmla="*/ 0 w 6128747"/>
              <a:gd name="connsiteY5" fmla="*/ 138224 h 2768822"/>
              <a:gd name="connsiteX0" fmla="*/ 0 w 6128747"/>
              <a:gd name="connsiteY0" fmla="*/ 138224 h 2768822"/>
              <a:gd name="connsiteX1" fmla="*/ 1010647 w 6128747"/>
              <a:gd name="connsiteY1" fmla="*/ 2768822 h 2768822"/>
              <a:gd name="connsiteX2" fmla="*/ 6128747 w 6128747"/>
              <a:gd name="connsiteY2" fmla="*/ 2768821 h 2768822"/>
              <a:gd name="connsiteX3" fmla="*/ 6128747 w 6128747"/>
              <a:gd name="connsiteY3" fmla="*/ 808074 h 2768822"/>
              <a:gd name="connsiteX4" fmla="*/ 116958 w 6128747"/>
              <a:gd name="connsiteY4" fmla="*/ 0 h 2768822"/>
              <a:gd name="connsiteX5" fmla="*/ 0 w 6128747"/>
              <a:gd name="connsiteY5" fmla="*/ 138224 h 2768822"/>
              <a:gd name="connsiteX0" fmla="*/ 21265 w 6011789"/>
              <a:gd name="connsiteY0" fmla="*/ 340243 h 2768822"/>
              <a:gd name="connsiteX1" fmla="*/ 893689 w 6011789"/>
              <a:gd name="connsiteY1" fmla="*/ 2768822 h 2768822"/>
              <a:gd name="connsiteX2" fmla="*/ 6011789 w 6011789"/>
              <a:gd name="connsiteY2" fmla="*/ 2768821 h 2768822"/>
              <a:gd name="connsiteX3" fmla="*/ 6011789 w 6011789"/>
              <a:gd name="connsiteY3" fmla="*/ 808074 h 2768822"/>
              <a:gd name="connsiteX4" fmla="*/ 0 w 6011789"/>
              <a:gd name="connsiteY4" fmla="*/ 0 h 2768822"/>
              <a:gd name="connsiteX5" fmla="*/ 21265 w 6011789"/>
              <a:gd name="connsiteY5" fmla="*/ 340243 h 2768822"/>
              <a:gd name="connsiteX0" fmla="*/ 0 w 5990524"/>
              <a:gd name="connsiteY0" fmla="*/ 180755 h 2609334"/>
              <a:gd name="connsiteX1" fmla="*/ 872424 w 5990524"/>
              <a:gd name="connsiteY1" fmla="*/ 2609334 h 2609334"/>
              <a:gd name="connsiteX2" fmla="*/ 5990524 w 5990524"/>
              <a:gd name="connsiteY2" fmla="*/ 2609333 h 2609334"/>
              <a:gd name="connsiteX3" fmla="*/ 5990524 w 5990524"/>
              <a:gd name="connsiteY3" fmla="*/ 648586 h 2609334"/>
              <a:gd name="connsiteX4" fmla="*/ 138223 w 5990524"/>
              <a:gd name="connsiteY4" fmla="*/ 0 h 2609334"/>
              <a:gd name="connsiteX5" fmla="*/ 0 w 5990524"/>
              <a:gd name="connsiteY5" fmla="*/ 180755 h 2609334"/>
              <a:gd name="connsiteX0" fmla="*/ 860198 w 6850722"/>
              <a:gd name="connsiteY0" fmla="*/ 434889 h 2863468"/>
              <a:gd name="connsiteX1" fmla="*/ 1732622 w 6850722"/>
              <a:gd name="connsiteY1" fmla="*/ 2863468 h 2863468"/>
              <a:gd name="connsiteX2" fmla="*/ 6850722 w 6850722"/>
              <a:gd name="connsiteY2" fmla="*/ 2863467 h 2863468"/>
              <a:gd name="connsiteX3" fmla="*/ 6850722 w 6850722"/>
              <a:gd name="connsiteY3" fmla="*/ 902720 h 2863468"/>
              <a:gd name="connsiteX4" fmla="*/ 998421 w 6850722"/>
              <a:gd name="connsiteY4" fmla="*/ 254134 h 2863468"/>
              <a:gd name="connsiteX5" fmla="*/ 860198 w 6850722"/>
              <a:gd name="connsiteY5" fmla="*/ 434889 h 2863468"/>
              <a:gd name="connsiteX0" fmla="*/ 122367 w 6112891"/>
              <a:gd name="connsiteY0" fmla="*/ 434889 h 2863468"/>
              <a:gd name="connsiteX1" fmla="*/ 994791 w 6112891"/>
              <a:gd name="connsiteY1" fmla="*/ 2863468 h 2863468"/>
              <a:gd name="connsiteX2" fmla="*/ 6112891 w 6112891"/>
              <a:gd name="connsiteY2" fmla="*/ 2863467 h 2863468"/>
              <a:gd name="connsiteX3" fmla="*/ 6112891 w 6112891"/>
              <a:gd name="connsiteY3" fmla="*/ 902720 h 2863468"/>
              <a:gd name="connsiteX4" fmla="*/ 260590 w 6112891"/>
              <a:gd name="connsiteY4" fmla="*/ 254134 h 2863468"/>
              <a:gd name="connsiteX5" fmla="*/ 122367 w 6112891"/>
              <a:gd name="connsiteY5" fmla="*/ 434889 h 2863468"/>
              <a:gd name="connsiteX0" fmla="*/ 0 w 5990524"/>
              <a:gd name="connsiteY0" fmla="*/ 180755 h 2609334"/>
              <a:gd name="connsiteX1" fmla="*/ 872424 w 5990524"/>
              <a:gd name="connsiteY1" fmla="*/ 2609334 h 2609334"/>
              <a:gd name="connsiteX2" fmla="*/ 5990524 w 5990524"/>
              <a:gd name="connsiteY2" fmla="*/ 2609333 h 2609334"/>
              <a:gd name="connsiteX3" fmla="*/ 5990524 w 5990524"/>
              <a:gd name="connsiteY3" fmla="*/ 648586 h 2609334"/>
              <a:gd name="connsiteX4" fmla="*/ 138223 w 5990524"/>
              <a:gd name="connsiteY4" fmla="*/ 0 h 2609334"/>
              <a:gd name="connsiteX5" fmla="*/ 0 w 5990524"/>
              <a:gd name="connsiteY5" fmla="*/ 180755 h 2609334"/>
              <a:gd name="connsiteX0" fmla="*/ 0 w 5990524"/>
              <a:gd name="connsiteY0" fmla="*/ 180755 h 2609334"/>
              <a:gd name="connsiteX1" fmla="*/ 872424 w 5990524"/>
              <a:gd name="connsiteY1" fmla="*/ 2609334 h 2609334"/>
              <a:gd name="connsiteX2" fmla="*/ 5990524 w 5990524"/>
              <a:gd name="connsiteY2" fmla="*/ 2609333 h 2609334"/>
              <a:gd name="connsiteX3" fmla="*/ 5990524 w 5990524"/>
              <a:gd name="connsiteY3" fmla="*/ 648586 h 2609334"/>
              <a:gd name="connsiteX4" fmla="*/ 138223 w 5990524"/>
              <a:gd name="connsiteY4" fmla="*/ 0 h 2609334"/>
              <a:gd name="connsiteX5" fmla="*/ 0 w 5990524"/>
              <a:gd name="connsiteY5" fmla="*/ 180755 h 2609334"/>
              <a:gd name="connsiteX0" fmla="*/ 0 w 5990524"/>
              <a:gd name="connsiteY0" fmla="*/ 180755 h 2609334"/>
              <a:gd name="connsiteX1" fmla="*/ 872424 w 5990524"/>
              <a:gd name="connsiteY1" fmla="*/ 2609334 h 2609334"/>
              <a:gd name="connsiteX2" fmla="*/ 5990524 w 5990524"/>
              <a:gd name="connsiteY2" fmla="*/ 2609333 h 2609334"/>
              <a:gd name="connsiteX3" fmla="*/ 5990524 w 5990524"/>
              <a:gd name="connsiteY3" fmla="*/ 648586 h 2609334"/>
              <a:gd name="connsiteX4" fmla="*/ 138223 w 5990524"/>
              <a:gd name="connsiteY4" fmla="*/ 0 h 2609334"/>
              <a:gd name="connsiteX5" fmla="*/ 0 w 5990524"/>
              <a:gd name="connsiteY5" fmla="*/ 180755 h 2609334"/>
              <a:gd name="connsiteX0" fmla="*/ 0 w 5990524"/>
              <a:gd name="connsiteY0" fmla="*/ 180755 h 2609334"/>
              <a:gd name="connsiteX1" fmla="*/ 872424 w 5990524"/>
              <a:gd name="connsiteY1" fmla="*/ 2609334 h 2609334"/>
              <a:gd name="connsiteX2" fmla="*/ 5990524 w 5990524"/>
              <a:gd name="connsiteY2" fmla="*/ 2609333 h 2609334"/>
              <a:gd name="connsiteX3" fmla="*/ 5990524 w 5990524"/>
              <a:gd name="connsiteY3" fmla="*/ 648586 h 2609334"/>
              <a:gd name="connsiteX4" fmla="*/ 138223 w 5990524"/>
              <a:gd name="connsiteY4" fmla="*/ 0 h 2609334"/>
              <a:gd name="connsiteX5" fmla="*/ 0 w 5990524"/>
              <a:gd name="connsiteY5" fmla="*/ 180755 h 2609334"/>
              <a:gd name="connsiteX0" fmla="*/ 0 w 6214811"/>
              <a:gd name="connsiteY0" fmla="*/ 81470 h 2665324"/>
              <a:gd name="connsiteX1" fmla="*/ 1096711 w 6214811"/>
              <a:gd name="connsiteY1" fmla="*/ 2665324 h 2665324"/>
              <a:gd name="connsiteX2" fmla="*/ 6214811 w 6214811"/>
              <a:gd name="connsiteY2" fmla="*/ 2665323 h 2665324"/>
              <a:gd name="connsiteX3" fmla="*/ 6214811 w 6214811"/>
              <a:gd name="connsiteY3" fmla="*/ 704576 h 2665324"/>
              <a:gd name="connsiteX4" fmla="*/ 362510 w 6214811"/>
              <a:gd name="connsiteY4" fmla="*/ 55990 h 2665324"/>
              <a:gd name="connsiteX5" fmla="*/ 0 w 6214811"/>
              <a:gd name="connsiteY5" fmla="*/ 81470 h 2665324"/>
              <a:gd name="connsiteX0" fmla="*/ 0 w 6214811"/>
              <a:gd name="connsiteY0" fmla="*/ 81470 h 2665324"/>
              <a:gd name="connsiteX1" fmla="*/ 1096711 w 6214811"/>
              <a:gd name="connsiteY1" fmla="*/ 2665324 h 2665324"/>
              <a:gd name="connsiteX2" fmla="*/ 6214811 w 6214811"/>
              <a:gd name="connsiteY2" fmla="*/ 2665323 h 2665324"/>
              <a:gd name="connsiteX3" fmla="*/ 6214811 w 6214811"/>
              <a:gd name="connsiteY3" fmla="*/ 704576 h 2665324"/>
              <a:gd name="connsiteX4" fmla="*/ 224487 w 6214811"/>
              <a:gd name="connsiteY4" fmla="*/ 81869 h 2665324"/>
              <a:gd name="connsiteX5" fmla="*/ 0 w 6214811"/>
              <a:gd name="connsiteY5" fmla="*/ 81470 h 2665324"/>
              <a:gd name="connsiteX0" fmla="*/ 0 w 6214811"/>
              <a:gd name="connsiteY0" fmla="*/ 81470 h 2665324"/>
              <a:gd name="connsiteX1" fmla="*/ 1096711 w 6214811"/>
              <a:gd name="connsiteY1" fmla="*/ 2665324 h 2665324"/>
              <a:gd name="connsiteX2" fmla="*/ 6214811 w 6214811"/>
              <a:gd name="connsiteY2" fmla="*/ 2665323 h 2665324"/>
              <a:gd name="connsiteX3" fmla="*/ 6214811 w 6214811"/>
              <a:gd name="connsiteY3" fmla="*/ 704576 h 2665324"/>
              <a:gd name="connsiteX4" fmla="*/ 224487 w 6214811"/>
              <a:gd name="connsiteY4" fmla="*/ 81869 h 2665324"/>
              <a:gd name="connsiteX5" fmla="*/ 0 w 6214811"/>
              <a:gd name="connsiteY5" fmla="*/ 81470 h 2665324"/>
              <a:gd name="connsiteX0" fmla="*/ 0 w 6214811"/>
              <a:gd name="connsiteY0" fmla="*/ 0 h 2583854"/>
              <a:gd name="connsiteX1" fmla="*/ 1096711 w 6214811"/>
              <a:gd name="connsiteY1" fmla="*/ 2583854 h 2583854"/>
              <a:gd name="connsiteX2" fmla="*/ 6214811 w 6214811"/>
              <a:gd name="connsiteY2" fmla="*/ 2583853 h 2583854"/>
              <a:gd name="connsiteX3" fmla="*/ 6214811 w 6214811"/>
              <a:gd name="connsiteY3" fmla="*/ 623106 h 2583854"/>
              <a:gd name="connsiteX4" fmla="*/ 224487 w 6214811"/>
              <a:gd name="connsiteY4" fmla="*/ 399 h 2583854"/>
              <a:gd name="connsiteX5" fmla="*/ 0 w 6214811"/>
              <a:gd name="connsiteY5" fmla="*/ 0 h 2583854"/>
              <a:gd name="connsiteX0" fmla="*/ 0 w 6214811"/>
              <a:gd name="connsiteY0" fmla="*/ 0 h 2583854"/>
              <a:gd name="connsiteX1" fmla="*/ 1096711 w 6214811"/>
              <a:gd name="connsiteY1" fmla="*/ 2583854 h 2583854"/>
              <a:gd name="connsiteX2" fmla="*/ 6214811 w 6214811"/>
              <a:gd name="connsiteY2" fmla="*/ 2583853 h 2583854"/>
              <a:gd name="connsiteX3" fmla="*/ 6214811 w 6214811"/>
              <a:gd name="connsiteY3" fmla="*/ 623106 h 2583854"/>
              <a:gd name="connsiteX4" fmla="*/ 224487 w 6214811"/>
              <a:gd name="connsiteY4" fmla="*/ 399 h 2583854"/>
              <a:gd name="connsiteX5" fmla="*/ 0 w 6214811"/>
              <a:gd name="connsiteY5" fmla="*/ 0 h 258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4811" h="2583854">
                <a:moveTo>
                  <a:pt x="0" y="0"/>
                </a:moveTo>
                <a:lnTo>
                  <a:pt x="1096711" y="2583854"/>
                </a:lnTo>
                <a:lnTo>
                  <a:pt x="6214811" y="2583853"/>
                </a:lnTo>
                <a:lnTo>
                  <a:pt x="6214811" y="623106"/>
                </a:lnTo>
                <a:lnTo>
                  <a:pt x="224487" y="399"/>
                </a:lnTo>
                <a:cubicBezTo>
                  <a:pt x="117657" y="10067"/>
                  <a:pt x="150768" y="13420"/>
                  <a:pt x="0" y="0"/>
                </a:cubicBezTo>
                <a:close/>
              </a:path>
            </a:pathLst>
          </a:custGeom>
          <a:solidFill>
            <a:schemeClr val="accent3">
              <a:alpha val="60000"/>
            </a:schemeClr>
          </a:solidFill>
          <a:ln w="9525" cap="flat" cmpd="sng" algn="ctr">
            <a:no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pic>
        <p:nvPicPr>
          <p:cNvPr id="33" name="Picture 14" descr="StanleyTinyS_Numbers"/>
          <p:cNvPicPr>
            <a:picLocks noChangeAspect="1" noChangeArrowheads="1"/>
          </p:cNvPicPr>
          <p:nvPr/>
        </p:nvPicPr>
        <p:blipFill>
          <a:blip r:embed="rId4" cstate="print"/>
          <a:srcRect/>
          <a:stretch>
            <a:fillRect/>
          </a:stretch>
        </p:blipFill>
        <p:spPr bwMode="auto">
          <a:xfrm>
            <a:off x="3711278" y="2990673"/>
            <a:ext cx="4667250" cy="1704975"/>
          </a:xfrm>
          <a:prstGeom prst="rect">
            <a:avLst/>
          </a:prstGeom>
          <a:noFill/>
          <a:ln w="9525">
            <a:noFill/>
            <a:miter lim="800000"/>
            <a:headEnd/>
            <a:tailEnd/>
          </a:ln>
        </p:spPr>
      </p:pic>
      <p:sp>
        <p:nvSpPr>
          <p:cNvPr id="36" name="Text Box 7"/>
          <p:cNvSpPr txBox="1">
            <a:spLocks noChangeArrowheads="1"/>
          </p:cNvSpPr>
          <p:nvPr/>
        </p:nvSpPr>
        <p:spPr bwMode="auto">
          <a:xfrm>
            <a:off x="3610955" y="2626028"/>
            <a:ext cx="2762250" cy="366713"/>
          </a:xfrm>
          <a:prstGeom prst="rect">
            <a:avLst/>
          </a:prstGeom>
          <a:noFill/>
          <a:ln w="9525">
            <a:noFill/>
            <a:miter lim="800000"/>
            <a:headEnd/>
            <a:tailEnd/>
          </a:ln>
        </p:spPr>
        <p:txBody>
          <a:bodyPr wrap="none">
            <a:spAutoFit/>
          </a:bodyPr>
          <a:lstStyle/>
          <a:p>
            <a:r>
              <a:rPr lang="en-US" dirty="0">
                <a:solidFill>
                  <a:schemeClr val="bg1"/>
                </a:solidFill>
              </a:rPr>
              <a:t>But the camera sees this:</a:t>
            </a:r>
          </a:p>
        </p:txBody>
      </p:sp>
      <p:sp>
        <p:nvSpPr>
          <p:cNvPr id="8" name="Rectangle 7"/>
          <p:cNvSpPr/>
          <p:nvPr/>
        </p:nvSpPr>
        <p:spPr bwMode="auto">
          <a:xfrm>
            <a:off x="2246109" y="2037715"/>
            <a:ext cx="182880" cy="182880"/>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pPr>
            <a:endParaRPr lang="en-US" smtClean="0">
              <a:solidFill>
                <a:schemeClr val="accent3"/>
              </a:solidFill>
            </a:endParaRPr>
          </a:p>
        </p:txBody>
      </p:sp>
    </p:spTree>
    <p:extLst>
      <p:ext uri="{BB962C8B-B14F-4D97-AF65-F5344CB8AC3E}">
        <p14:creationId xmlns:p14="http://schemas.microsoft.com/office/powerpoint/2010/main" val="41423650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500"/>
                            </p:stCondLst>
                            <p:childTnLst>
                              <p:par>
                                <p:cTn id="13" presetID="9" presetClass="entr" presetSubtype="0"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dissolve">
                                      <p:cBhvr>
                                        <p:cTn id="15" dur="500"/>
                                        <p:tgtEl>
                                          <p:spTgt spid="3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6" grpId="0"/>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programs (features) for vision</a:t>
            </a:r>
            <a:endParaRPr lang="en-US" dirty="0"/>
          </a:p>
        </p:txBody>
      </p:sp>
      <p:grpSp>
        <p:nvGrpSpPr>
          <p:cNvPr id="30" name="Group 29"/>
          <p:cNvGrpSpPr/>
          <p:nvPr/>
        </p:nvGrpSpPr>
        <p:grpSpPr>
          <a:xfrm>
            <a:off x="817088" y="1563298"/>
            <a:ext cx="3754912" cy="1386533"/>
            <a:chOff x="817088" y="1606428"/>
            <a:chExt cx="3754912" cy="1386533"/>
          </a:xfrm>
        </p:grpSpPr>
        <p:grpSp>
          <p:nvGrpSpPr>
            <p:cNvPr id="3" name="Group 10"/>
            <p:cNvGrpSpPr/>
            <p:nvPr/>
          </p:nvGrpSpPr>
          <p:grpSpPr>
            <a:xfrm>
              <a:off x="817088" y="1606428"/>
              <a:ext cx="3754912" cy="1006676"/>
              <a:chOff x="306685" y="1053819"/>
              <a:chExt cx="4567541" cy="1224539"/>
            </a:xfrm>
          </p:grpSpPr>
          <p:pic>
            <p:nvPicPr>
              <p:cNvPr id="4" name="Picture 2" descr="C:\Users\ang\Desktop\features\SIFTinterestPointLocalization.jpg"/>
              <p:cNvPicPr>
                <a:picLocks noChangeAspect="1" noChangeArrowheads="1"/>
              </p:cNvPicPr>
              <p:nvPr/>
            </p:nvPicPr>
            <p:blipFill>
              <a:blip r:embed="rId3" cstate="print"/>
              <a:srcRect/>
              <a:stretch>
                <a:fillRect/>
              </a:stretch>
            </p:blipFill>
            <p:spPr bwMode="auto">
              <a:xfrm>
                <a:off x="3147101" y="1053819"/>
                <a:ext cx="1727125" cy="1222765"/>
              </a:xfrm>
              <a:prstGeom prst="rect">
                <a:avLst/>
              </a:prstGeom>
              <a:solidFill>
                <a:srgbClr val="FFFFFF">
                  <a:shade val="85000"/>
                </a:srgbClr>
              </a:solidFill>
              <a:ln w="57150" cap="sq">
                <a:solidFill>
                  <a:schemeClr val="bg1"/>
                </a:solidFill>
                <a:miter lim="800000"/>
              </a:ln>
              <a:effectLst>
                <a:outerShdw blurRad="55000" dist="18000" dir="5400000" algn="tl" rotWithShape="0">
                  <a:srgbClr val="000000">
                    <a:alpha val="40000"/>
                  </a:srgbClr>
                </a:outerShdw>
              </a:effectLst>
            </p:spPr>
          </p:pic>
          <p:pic>
            <p:nvPicPr>
              <p:cNvPr id="5" name="Picture 3" descr="C:\Users\ang\Desktop\features\SIFTdescriptors.jpg"/>
              <p:cNvPicPr>
                <a:picLocks noChangeAspect="1" noChangeArrowheads="1"/>
              </p:cNvPicPr>
              <p:nvPr/>
            </p:nvPicPr>
            <p:blipFill>
              <a:blip r:embed="rId4" cstate="print"/>
              <a:srcRect/>
              <a:stretch>
                <a:fillRect/>
              </a:stretch>
            </p:blipFill>
            <p:spPr bwMode="auto">
              <a:xfrm>
                <a:off x="306685" y="1054248"/>
                <a:ext cx="2734227" cy="1224110"/>
              </a:xfrm>
              <a:prstGeom prst="rect">
                <a:avLst/>
              </a:prstGeom>
              <a:solidFill>
                <a:srgbClr val="FFFFFF">
                  <a:shade val="85000"/>
                </a:srgbClr>
              </a:solidFill>
              <a:ln w="57150" cap="sq">
                <a:solidFill>
                  <a:schemeClr val="bg1"/>
                </a:solidFill>
                <a:miter lim="800000"/>
              </a:ln>
              <a:effectLst>
                <a:outerShdw blurRad="55000" dist="18000" dir="5400000" algn="tl" rotWithShape="0">
                  <a:srgbClr val="000000">
                    <a:alpha val="40000"/>
                  </a:srgbClr>
                </a:outerShdw>
              </a:effectLst>
            </p:spPr>
          </p:pic>
        </p:grpSp>
        <p:sp>
          <p:nvSpPr>
            <p:cNvPr id="7" name="TextBox 6"/>
            <p:cNvSpPr txBox="1"/>
            <p:nvPr/>
          </p:nvSpPr>
          <p:spPr>
            <a:xfrm>
              <a:off x="2400318" y="2685184"/>
              <a:ext cx="588452" cy="307777"/>
            </a:xfrm>
            <a:prstGeom prst="rect">
              <a:avLst/>
            </a:prstGeom>
            <a:noFill/>
          </p:spPr>
          <p:txBody>
            <a:bodyPr wrap="square" rtlCol="0">
              <a:spAutoFit/>
            </a:bodyPr>
            <a:lstStyle/>
            <a:p>
              <a:pPr algn="l" eaLnBrk="0" hangingPunct="0">
                <a:spcBef>
                  <a:spcPct val="0"/>
                </a:spcBef>
              </a:pPr>
              <a:r>
                <a:rPr lang="en-US" sz="1400" dirty="0" smtClean="0">
                  <a:solidFill>
                    <a:srgbClr val="FFFFFF"/>
                  </a:solidFill>
                </a:rPr>
                <a:t>SIFT</a:t>
              </a:r>
              <a:endParaRPr lang="en-US" sz="1400" dirty="0">
                <a:solidFill>
                  <a:srgbClr val="FFFFFF"/>
                </a:solidFill>
              </a:endParaRPr>
            </a:p>
          </p:txBody>
        </p:sp>
      </p:grpSp>
      <p:grpSp>
        <p:nvGrpSpPr>
          <p:cNvPr id="8" name="Group 7"/>
          <p:cNvGrpSpPr/>
          <p:nvPr/>
        </p:nvGrpSpPr>
        <p:grpSpPr>
          <a:xfrm>
            <a:off x="5168521" y="4985332"/>
            <a:ext cx="2752200" cy="1471783"/>
            <a:chOff x="5494595" y="807357"/>
            <a:chExt cx="3202837" cy="1712769"/>
          </a:xfrm>
        </p:grpSpPr>
        <p:pic>
          <p:nvPicPr>
            <p:cNvPr id="9" name="Picture 4" descr="C:\Users\ang\Desktop\features\SPINfeatures.jpg"/>
            <p:cNvPicPr>
              <a:picLocks noChangeAspect="1" noChangeArrowheads="1"/>
            </p:cNvPicPr>
            <p:nvPr/>
          </p:nvPicPr>
          <p:blipFill>
            <a:blip r:embed="rId5" cstate="print"/>
            <a:srcRect/>
            <a:stretch>
              <a:fillRect/>
            </a:stretch>
          </p:blipFill>
          <p:spPr bwMode="auto">
            <a:xfrm>
              <a:off x="5494595" y="807357"/>
              <a:ext cx="3202837" cy="1323140"/>
            </a:xfrm>
            <a:prstGeom prst="rect">
              <a:avLst/>
            </a:prstGeom>
            <a:solidFill>
              <a:srgbClr val="FFFFFF">
                <a:shade val="85000"/>
              </a:srgbClr>
            </a:solidFill>
            <a:ln w="57150" cap="sq">
              <a:solidFill>
                <a:schemeClr val="bg1"/>
              </a:solidFill>
              <a:miter lim="800000"/>
            </a:ln>
            <a:effectLst>
              <a:outerShdw blurRad="55000" dist="18000" dir="5400000" algn="tl" rotWithShape="0">
                <a:srgbClr val="000000">
                  <a:alpha val="40000"/>
                </a:srgbClr>
              </a:outerShdw>
            </a:effectLst>
          </p:spPr>
        </p:pic>
        <p:sp>
          <p:nvSpPr>
            <p:cNvPr id="10" name="TextBox 9"/>
            <p:cNvSpPr txBox="1"/>
            <p:nvPr/>
          </p:nvSpPr>
          <p:spPr>
            <a:xfrm>
              <a:off x="6467921" y="2161954"/>
              <a:ext cx="1257703" cy="358172"/>
            </a:xfrm>
            <a:prstGeom prst="rect">
              <a:avLst/>
            </a:prstGeom>
            <a:noFill/>
          </p:spPr>
          <p:txBody>
            <a:bodyPr wrap="none" rtlCol="0">
              <a:spAutoFit/>
            </a:bodyPr>
            <a:lstStyle/>
            <a:p>
              <a:pPr algn="l" eaLnBrk="0" hangingPunct="0">
                <a:spcBef>
                  <a:spcPct val="0"/>
                </a:spcBef>
              </a:pPr>
              <a:r>
                <a:rPr lang="en-US" sz="1400" dirty="0" smtClean="0">
                  <a:solidFill>
                    <a:srgbClr val="FFFFFF"/>
                  </a:solidFill>
                </a:rPr>
                <a:t>Spin image</a:t>
              </a:r>
              <a:endParaRPr lang="en-US" sz="1400" dirty="0">
                <a:solidFill>
                  <a:srgbClr val="FFFFFF"/>
                </a:solidFill>
              </a:endParaRPr>
            </a:p>
          </p:txBody>
        </p:sp>
      </p:grpSp>
      <p:grpSp>
        <p:nvGrpSpPr>
          <p:cNvPr id="31" name="Group 30"/>
          <p:cNvGrpSpPr/>
          <p:nvPr/>
        </p:nvGrpSpPr>
        <p:grpSpPr>
          <a:xfrm>
            <a:off x="811213" y="3118670"/>
            <a:ext cx="3760788" cy="1652061"/>
            <a:chOff x="811213" y="3161800"/>
            <a:chExt cx="3760788" cy="1652061"/>
          </a:xfrm>
        </p:grpSpPr>
        <p:pic>
          <p:nvPicPr>
            <p:cNvPr id="6" name="Picture 6" descr="C:\Users\ang\Desktop\features\HOGdescriptors2.jpg"/>
            <p:cNvPicPr>
              <a:picLocks noChangeAspect="1" noChangeArrowheads="1"/>
            </p:cNvPicPr>
            <p:nvPr/>
          </p:nvPicPr>
          <p:blipFill>
            <a:blip r:embed="rId6" cstate="print"/>
            <a:srcRect/>
            <a:stretch>
              <a:fillRect/>
            </a:stretch>
          </p:blipFill>
          <p:spPr bwMode="auto">
            <a:xfrm>
              <a:off x="811213" y="3161800"/>
              <a:ext cx="3760788" cy="1276939"/>
            </a:xfrm>
            <a:prstGeom prst="rect">
              <a:avLst/>
            </a:prstGeom>
            <a:solidFill>
              <a:srgbClr val="FFFFFF">
                <a:shade val="85000"/>
              </a:srgbClr>
            </a:solidFill>
            <a:ln w="57150" cap="sq">
              <a:solidFill>
                <a:schemeClr val="bg1"/>
              </a:solidFill>
              <a:miter lim="800000"/>
            </a:ln>
            <a:effectLst>
              <a:outerShdw blurRad="55000" dist="18000" dir="5400000" algn="tl" rotWithShape="0">
                <a:srgbClr val="000000">
                  <a:alpha val="40000"/>
                </a:srgbClr>
              </a:outerShdw>
            </a:effectLst>
          </p:spPr>
        </p:pic>
        <p:sp>
          <p:nvSpPr>
            <p:cNvPr id="11" name="TextBox 10"/>
            <p:cNvSpPr txBox="1"/>
            <p:nvPr/>
          </p:nvSpPr>
          <p:spPr>
            <a:xfrm>
              <a:off x="2411249" y="4506084"/>
              <a:ext cx="560717" cy="307777"/>
            </a:xfrm>
            <a:prstGeom prst="rect">
              <a:avLst/>
            </a:prstGeom>
            <a:noFill/>
          </p:spPr>
          <p:txBody>
            <a:bodyPr wrap="square" rtlCol="0">
              <a:spAutoFit/>
            </a:bodyPr>
            <a:lstStyle/>
            <a:p>
              <a:pPr algn="l" eaLnBrk="0" hangingPunct="0">
                <a:spcBef>
                  <a:spcPct val="0"/>
                </a:spcBef>
              </a:pPr>
              <a:r>
                <a:rPr lang="en-US" sz="1400" dirty="0" err="1" smtClean="0">
                  <a:solidFill>
                    <a:srgbClr val="FFFFFF"/>
                  </a:solidFill>
                </a:rPr>
                <a:t>HoG</a:t>
              </a:r>
              <a:endParaRPr lang="en-US" sz="1400" dirty="0">
                <a:solidFill>
                  <a:srgbClr val="FFFFFF"/>
                </a:solidFill>
              </a:endParaRPr>
            </a:p>
          </p:txBody>
        </p:sp>
      </p:grpSp>
      <p:grpSp>
        <p:nvGrpSpPr>
          <p:cNvPr id="29" name="Group 28"/>
          <p:cNvGrpSpPr/>
          <p:nvPr/>
        </p:nvGrpSpPr>
        <p:grpSpPr>
          <a:xfrm>
            <a:off x="943186" y="4987861"/>
            <a:ext cx="3511341" cy="1470699"/>
            <a:chOff x="908682" y="5030991"/>
            <a:chExt cx="3511341" cy="1470699"/>
          </a:xfrm>
        </p:grpSpPr>
        <p:grpSp>
          <p:nvGrpSpPr>
            <p:cNvPr id="12" name="Group 11"/>
            <p:cNvGrpSpPr/>
            <p:nvPr/>
          </p:nvGrpSpPr>
          <p:grpSpPr>
            <a:xfrm>
              <a:off x="908682" y="5030991"/>
              <a:ext cx="3511341" cy="1119084"/>
              <a:chOff x="408912" y="5012283"/>
              <a:chExt cx="3565542" cy="1136359"/>
            </a:xfrm>
          </p:grpSpPr>
          <p:pic>
            <p:nvPicPr>
              <p:cNvPr id="13" name="Picture 9" descr="C:\Users\ang\Desktop\features\TextonsSchmidSet.jpg"/>
              <p:cNvPicPr>
                <a:picLocks noChangeAspect="1" noChangeArrowheads="1"/>
              </p:cNvPicPr>
              <p:nvPr/>
            </p:nvPicPr>
            <p:blipFill>
              <a:blip r:embed="rId7" cstate="print"/>
              <a:srcRect/>
              <a:stretch>
                <a:fillRect/>
              </a:stretch>
            </p:blipFill>
            <p:spPr bwMode="auto">
              <a:xfrm>
                <a:off x="408912" y="5014574"/>
                <a:ext cx="1887722" cy="562566"/>
              </a:xfrm>
              <a:prstGeom prst="rect">
                <a:avLst/>
              </a:prstGeom>
              <a:solidFill>
                <a:srgbClr val="FFFFFF">
                  <a:shade val="85000"/>
                </a:srgbClr>
              </a:solidFill>
              <a:ln w="57150" cap="sq">
                <a:solidFill>
                  <a:schemeClr val="bg1"/>
                </a:solidFill>
                <a:miter lim="800000"/>
              </a:ln>
              <a:effectLst>
                <a:outerShdw blurRad="55000" dist="18000" dir="5400000" algn="tl" rotWithShape="0">
                  <a:srgbClr val="000000">
                    <a:alpha val="40000"/>
                  </a:srgbClr>
                </a:outerShdw>
              </a:effectLst>
            </p:spPr>
          </p:pic>
          <p:pic>
            <p:nvPicPr>
              <p:cNvPr id="14" name="Picture 10" descr="C:\Users\ang\Desktop\features\TextonsLeungMalikSet.jpg"/>
              <p:cNvPicPr>
                <a:picLocks noChangeAspect="1" noChangeArrowheads="1"/>
              </p:cNvPicPr>
              <p:nvPr/>
            </p:nvPicPr>
            <p:blipFill>
              <a:blip r:embed="rId8" cstate="print"/>
              <a:srcRect/>
              <a:stretch>
                <a:fillRect/>
              </a:stretch>
            </p:blipFill>
            <p:spPr bwMode="auto">
              <a:xfrm>
                <a:off x="2295304" y="5012283"/>
                <a:ext cx="1679150" cy="587154"/>
              </a:xfrm>
              <a:prstGeom prst="rect">
                <a:avLst/>
              </a:prstGeom>
              <a:solidFill>
                <a:srgbClr val="FFFFFF">
                  <a:shade val="85000"/>
                </a:srgbClr>
              </a:solidFill>
              <a:ln w="57150" cap="sq">
                <a:solidFill>
                  <a:schemeClr val="bg1"/>
                </a:solidFill>
                <a:miter lim="800000"/>
              </a:ln>
              <a:effectLst>
                <a:outerShdw blurRad="55000" dist="18000" dir="5400000" algn="tl" rotWithShape="0">
                  <a:srgbClr val="000000">
                    <a:alpha val="40000"/>
                  </a:srgbClr>
                </a:outerShdw>
              </a:effectLst>
            </p:spPr>
          </p:pic>
          <p:pic>
            <p:nvPicPr>
              <p:cNvPr id="15" name="Picture 11" descr="C:\Users\ang\Desktop\features\TextonsMR8set.jpg"/>
              <p:cNvPicPr>
                <a:picLocks noChangeAspect="1" noChangeArrowheads="1"/>
              </p:cNvPicPr>
              <p:nvPr/>
            </p:nvPicPr>
            <p:blipFill>
              <a:blip r:embed="rId9" cstate="print"/>
              <a:srcRect/>
              <a:stretch>
                <a:fillRect/>
              </a:stretch>
            </p:blipFill>
            <p:spPr bwMode="auto">
              <a:xfrm>
                <a:off x="1462649" y="5565178"/>
                <a:ext cx="1691767" cy="583464"/>
              </a:xfrm>
              <a:prstGeom prst="rect">
                <a:avLst/>
              </a:prstGeom>
              <a:solidFill>
                <a:srgbClr val="FFFFFF">
                  <a:shade val="85000"/>
                </a:srgbClr>
              </a:solidFill>
              <a:ln w="57150" cap="sq">
                <a:solidFill>
                  <a:schemeClr val="bg1"/>
                </a:solidFill>
                <a:miter lim="800000"/>
              </a:ln>
              <a:effectLst>
                <a:outerShdw blurRad="55000" dist="18000" dir="5400000" algn="tl" rotWithShape="0">
                  <a:srgbClr val="000000">
                    <a:alpha val="40000"/>
                  </a:srgbClr>
                </a:outerShdw>
              </a:effectLst>
            </p:spPr>
          </p:pic>
        </p:grpSp>
        <p:sp>
          <p:nvSpPr>
            <p:cNvPr id="16" name="TextBox 15"/>
            <p:cNvSpPr txBox="1"/>
            <p:nvPr/>
          </p:nvSpPr>
          <p:spPr>
            <a:xfrm>
              <a:off x="2243372" y="6193913"/>
              <a:ext cx="841960" cy="307777"/>
            </a:xfrm>
            <a:prstGeom prst="rect">
              <a:avLst/>
            </a:prstGeom>
            <a:noFill/>
            <a:ln w="57150">
              <a:noFill/>
            </a:ln>
          </p:spPr>
          <p:txBody>
            <a:bodyPr wrap="square" rtlCol="0">
              <a:spAutoFit/>
            </a:bodyPr>
            <a:lstStyle/>
            <a:p>
              <a:pPr algn="l" eaLnBrk="0" hangingPunct="0">
                <a:spcBef>
                  <a:spcPct val="0"/>
                </a:spcBef>
              </a:pPr>
              <a:r>
                <a:rPr lang="en-US" sz="1400" dirty="0" err="1" smtClean="0">
                  <a:solidFill>
                    <a:srgbClr val="FFFFFF"/>
                  </a:solidFill>
                </a:rPr>
                <a:t>Textons</a:t>
              </a:r>
              <a:endParaRPr lang="en-US" sz="1400" dirty="0">
                <a:solidFill>
                  <a:srgbClr val="FFFFFF"/>
                </a:solidFill>
              </a:endParaRPr>
            </a:p>
          </p:txBody>
        </p:sp>
      </p:grpSp>
      <p:grpSp>
        <p:nvGrpSpPr>
          <p:cNvPr id="33" name="Group 32"/>
          <p:cNvGrpSpPr/>
          <p:nvPr/>
        </p:nvGrpSpPr>
        <p:grpSpPr>
          <a:xfrm>
            <a:off x="5840223" y="3110099"/>
            <a:ext cx="1408796" cy="1657871"/>
            <a:chOff x="5762625" y="3110099"/>
            <a:chExt cx="1408796" cy="1657871"/>
          </a:xfrm>
        </p:grpSpPr>
        <p:pic>
          <p:nvPicPr>
            <p:cNvPr id="18" name="Picture 1" descr="C:\Users\ang\Desktop\shape_context.gif"/>
            <p:cNvPicPr>
              <a:picLocks noChangeAspect="1" noChangeArrowheads="1"/>
            </p:cNvPicPr>
            <p:nvPr/>
          </p:nvPicPr>
          <p:blipFill>
            <a:blip r:embed="rId10" cstate="print"/>
            <a:srcRect/>
            <a:stretch>
              <a:fillRect/>
            </a:stretch>
          </p:blipFill>
          <p:spPr bwMode="auto">
            <a:xfrm>
              <a:off x="5762625" y="3110099"/>
              <a:ext cx="1408796" cy="1279339"/>
            </a:xfrm>
            <a:prstGeom prst="rect">
              <a:avLst/>
            </a:prstGeom>
            <a:solidFill>
              <a:srgbClr val="FFFFFF">
                <a:shade val="85000"/>
              </a:srgbClr>
            </a:solidFill>
            <a:ln w="57150" cap="sq">
              <a:solidFill>
                <a:schemeClr val="bg1"/>
              </a:solidFill>
              <a:miter lim="800000"/>
            </a:ln>
            <a:effectLst>
              <a:outerShdw blurRad="55000" dist="18000" dir="5400000" algn="tl" rotWithShape="0">
                <a:srgbClr val="000000">
                  <a:alpha val="40000"/>
                </a:srgbClr>
              </a:outerShdw>
            </a:effectLst>
          </p:spPr>
        </p:pic>
        <p:sp>
          <p:nvSpPr>
            <p:cNvPr id="19" name="TextBox 18"/>
            <p:cNvSpPr txBox="1"/>
            <p:nvPr/>
          </p:nvSpPr>
          <p:spPr>
            <a:xfrm>
              <a:off x="5791892" y="4460193"/>
              <a:ext cx="1329210" cy="307777"/>
            </a:xfrm>
            <a:prstGeom prst="rect">
              <a:avLst/>
            </a:prstGeom>
            <a:noFill/>
          </p:spPr>
          <p:txBody>
            <a:bodyPr wrap="none" rtlCol="0">
              <a:spAutoFit/>
            </a:bodyPr>
            <a:lstStyle/>
            <a:p>
              <a:pPr algn="l" eaLnBrk="0" hangingPunct="0">
                <a:spcBef>
                  <a:spcPct val="0"/>
                </a:spcBef>
              </a:pPr>
              <a:r>
                <a:rPr lang="en-US" sz="1400" dirty="0" smtClean="0">
                  <a:solidFill>
                    <a:srgbClr val="FFFFFF"/>
                  </a:solidFill>
                </a:rPr>
                <a:t>Shape context</a:t>
              </a:r>
              <a:endParaRPr lang="en-US" sz="1400" dirty="0">
                <a:solidFill>
                  <a:srgbClr val="FFFFFF"/>
                </a:solidFill>
              </a:endParaRPr>
            </a:p>
          </p:txBody>
        </p:sp>
      </p:grpSp>
      <p:grpSp>
        <p:nvGrpSpPr>
          <p:cNvPr id="32" name="Group 31"/>
          <p:cNvGrpSpPr/>
          <p:nvPr/>
        </p:nvGrpSpPr>
        <p:grpSpPr>
          <a:xfrm>
            <a:off x="5547977" y="1562927"/>
            <a:ext cx="1993288" cy="1382040"/>
            <a:chOff x="5466703" y="1562927"/>
            <a:chExt cx="1993288" cy="1382040"/>
          </a:xfrm>
        </p:grpSpPr>
        <p:pic>
          <p:nvPicPr>
            <p:cNvPr id="21" name="Picture 2" descr="C:\Users\ang\Desktop\gist.png"/>
            <p:cNvPicPr>
              <a:picLocks noChangeAspect="1" noChangeArrowheads="1"/>
            </p:cNvPicPr>
            <p:nvPr/>
          </p:nvPicPr>
          <p:blipFill>
            <a:blip r:embed="rId11" cstate="print"/>
            <a:srcRect l="33748" b="51511"/>
            <a:stretch>
              <a:fillRect/>
            </a:stretch>
          </p:blipFill>
          <p:spPr bwMode="auto">
            <a:xfrm>
              <a:off x="5466703" y="1562927"/>
              <a:ext cx="1993288" cy="1011998"/>
            </a:xfrm>
            <a:prstGeom prst="rect">
              <a:avLst/>
            </a:prstGeom>
            <a:solidFill>
              <a:srgbClr val="FFFFFF">
                <a:shade val="85000"/>
              </a:srgbClr>
            </a:solidFill>
            <a:ln w="57150" cap="sq">
              <a:solidFill>
                <a:schemeClr val="bg1"/>
              </a:solidFill>
              <a:miter lim="800000"/>
            </a:ln>
            <a:effectLst>
              <a:outerShdw blurRad="55000" dist="18000" dir="5400000" algn="tl" rotWithShape="0">
                <a:srgbClr val="000000">
                  <a:alpha val="40000"/>
                </a:srgbClr>
              </a:outerShdw>
            </a:effectLst>
          </p:spPr>
        </p:pic>
        <p:sp>
          <p:nvSpPr>
            <p:cNvPr id="22" name="TextBox 21"/>
            <p:cNvSpPr txBox="1"/>
            <p:nvPr/>
          </p:nvSpPr>
          <p:spPr>
            <a:xfrm>
              <a:off x="6171409" y="2637190"/>
              <a:ext cx="603050" cy="307777"/>
            </a:xfrm>
            <a:prstGeom prst="rect">
              <a:avLst/>
            </a:prstGeom>
            <a:noFill/>
          </p:spPr>
          <p:txBody>
            <a:bodyPr wrap="none" rtlCol="0">
              <a:spAutoFit/>
            </a:bodyPr>
            <a:lstStyle/>
            <a:p>
              <a:pPr algn="l" eaLnBrk="0" hangingPunct="0">
                <a:spcBef>
                  <a:spcPct val="0"/>
                </a:spcBef>
              </a:pPr>
              <a:r>
                <a:rPr lang="en-US" sz="1400" dirty="0" smtClean="0">
                  <a:solidFill>
                    <a:srgbClr val="FFFFFF"/>
                  </a:solidFill>
                </a:rPr>
                <a:t>GIST</a:t>
              </a:r>
              <a:endParaRPr lang="en-US" sz="1400" dirty="0">
                <a:solidFill>
                  <a:srgbClr val="FFFFFF"/>
                </a:solidFill>
              </a:endParaRPr>
            </a:p>
          </p:txBody>
        </p:sp>
      </p:grpSp>
    </p:spTree>
    <p:extLst>
      <p:ext uri="{BB962C8B-B14F-4D97-AF65-F5344CB8AC3E}">
        <p14:creationId xmlns:p14="http://schemas.microsoft.com/office/powerpoint/2010/main" val="153007624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speech recognition hard?</a:t>
            </a:r>
            <a:endParaRPr lang="en-US" dirty="0"/>
          </a:p>
        </p:txBody>
      </p:sp>
      <p:pic>
        <p:nvPicPr>
          <p:cNvPr id="8194" name="Picture 2" descr="http://www.wholeo.net/Trips/Art/Web/LookoutArt/wwp/images/mplaceAudacityWaveform.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563"/>
          <a:stretch/>
        </p:blipFill>
        <p:spPr bwMode="auto">
          <a:xfrm>
            <a:off x="804881" y="2030819"/>
            <a:ext cx="7634269" cy="2144941"/>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extLst/>
        </p:spPr>
      </p:pic>
      <p:sp>
        <p:nvSpPr>
          <p:cNvPr id="4" name="TextBox 3"/>
          <p:cNvSpPr txBox="1"/>
          <p:nvPr/>
        </p:nvSpPr>
        <p:spPr>
          <a:xfrm>
            <a:off x="698551" y="1690029"/>
            <a:ext cx="3147015" cy="369332"/>
          </a:xfrm>
          <a:prstGeom prst="rect">
            <a:avLst/>
          </a:prstGeom>
          <a:noFill/>
        </p:spPr>
        <p:txBody>
          <a:bodyPr wrap="none" rtlCol="0">
            <a:spAutoFit/>
          </a:bodyPr>
          <a:lstStyle/>
          <a:p>
            <a:r>
              <a:rPr lang="en-US" b="0" i="0" dirty="0" smtClean="0">
                <a:solidFill>
                  <a:schemeClr val="bg1"/>
                </a:solidFill>
                <a:latin typeface="Arial" pitchFamily="34" charset="0"/>
                <a:cs typeface="Arial" pitchFamily="34" charset="0"/>
              </a:rPr>
              <a:t>What a microphone records: </a:t>
            </a:r>
          </a:p>
        </p:txBody>
      </p:sp>
      <p:grpSp>
        <p:nvGrpSpPr>
          <p:cNvPr id="11" name="Group 10"/>
          <p:cNvGrpSpPr/>
          <p:nvPr/>
        </p:nvGrpSpPr>
        <p:grpSpPr>
          <a:xfrm>
            <a:off x="843112" y="4357539"/>
            <a:ext cx="5302500" cy="2230142"/>
            <a:chOff x="843112" y="4357539"/>
            <a:chExt cx="5302500" cy="2230142"/>
          </a:xfrm>
        </p:grpSpPr>
        <p:sp>
          <p:nvSpPr>
            <p:cNvPr id="3" name="TextBox 2"/>
            <p:cNvSpPr txBox="1"/>
            <p:nvPr/>
          </p:nvSpPr>
          <p:spPr>
            <a:xfrm>
              <a:off x="2059524" y="4693311"/>
              <a:ext cx="3840154" cy="369332"/>
            </a:xfrm>
            <a:prstGeom prst="rect">
              <a:avLst/>
            </a:prstGeom>
            <a:noFill/>
          </p:spPr>
          <p:txBody>
            <a:bodyPr wrap="none" rtlCol="0">
              <a:spAutoFit/>
            </a:bodyPr>
            <a:lstStyle/>
            <a:p>
              <a:r>
                <a:rPr lang="en-US" b="0" i="0" dirty="0" smtClean="0">
                  <a:solidFill>
                    <a:schemeClr val="accent1"/>
                  </a:solidFill>
                  <a:latin typeface="Arial" pitchFamily="34" charset="0"/>
                  <a:cs typeface="Arial" pitchFamily="34" charset="0"/>
                </a:rPr>
                <a:t>“Robot, please find my coffee mug.”</a:t>
              </a:r>
            </a:p>
          </p:txBody>
        </p:sp>
        <p:pic>
          <p:nvPicPr>
            <p:cNvPr id="6" name="Picture 5" descr="person.jpg"/>
            <p:cNvPicPr>
              <a:picLocks noChangeAspect="1"/>
            </p:cNvPicPr>
            <p:nvPr/>
          </p:nvPicPr>
          <p:blipFill>
            <a:blip r:embed="rId4" cstate="print"/>
            <a:stretch>
              <a:fillRect/>
            </a:stretch>
          </p:blipFill>
          <p:spPr>
            <a:xfrm>
              <a:off x="843112" y="4927237"/>
              <a:ext cx="902335" cy="1660444"/>
            </a:xfrm>
            <a:prstGeom prst="rect">
              <a:avLst/>
            </a:prstGeom>
          </p:spPr>
        </p:pic>
        <p:sp>
          <p:nvSpPr>
            <p:cNvPr id="1030" name="Freeform 6"/>
            <p:cNvSpPr>
              <a:spLocks/>
            </p:cNvSpPr>
            <p:nvPr/>
          </p:nvSpPr>
          <p:spPr bwMode="auto">
            <a:xfrm>
              <a:off x="1657455" y="4357539"/>
              <a:ext cx="4488157" cy="1065064"/>
            </a:xfrm>
            <a:custGeom>
              <a:avLst/>
              <a:gdLst/>
              <a:ahLst/>
              <a:cxnLst>
                <a:cxn ang="0">
                  <a:pos x="126" y="267"/>
                </a:cxn>
                <a:cxn ang="0">
                  <a:pos x="648" y="87"/>
                </a:cxn>
                <a:cxn ang="0">
                  <a:pos x="2184" y="177"/>
                </a:cxn>
                <a:cxn ang="0">
                  <a:pos x="1920" y="513"/>
                </a:cxn>
                <a:cxn ang="0">
                  <a:pos x="228" y="521"/>
                </a:cxn>
                <a:cxn ang="0">
                  <a:pos x="0" y="609"/>
                </a:cxn>
                <a:cxn ang="0">
                  <a:pos x="147" y="462"/>
                </a:cxn>
                <a:cxn ang="0">
                  <a:pos x="126" y="267"/>
                </a:cxn>
              </a:cxnLst>
              <a:rect l="0" t="0" r="r" b="b"/>
              <a:pathLst>
                <a:path w="2289" h="631">
                  <a:moveTo>
                    <a:pt x="126" y="267"/>
                  </a:moveTo>
                  <a:cubicBezTo>
                    <a:pt x="156" y="153"/>
                    <a:pt x="306" y="93"/>
                    <a:pt x="648" y="87"/>
                  </a:cubicBezTo>
                  <a:cubicBezTo>
                    <a:pt x="1194" y="78"/>
                    <a:pt x="2039" y="0"/>
                    <a:pt x="2184" y="177"/>
                  </a:cubicBezTo>
                  <a:cubicBezTo>
                    <a:pt x="2289" y="305"/>
                    <a:pt x="2188" y="473"/>
                    <a:pt x="1920" y="513"/>
                  </a:cubicBezTo>
                  <a:cubicBezTo>
                    <a:pt x="1736" y="541"/>
                    <a:pt x="336" y="631"/>
                    <a:pt x="228" y="521"/>
                  </a:cubicBezTo>
                  <a:cubicBezTo>
                    <a:pt x="228" y="521"/>
                    <a:pt x="102" y="621"/>
                    <a:pt x="0" y="609"/>
                  </a:cubicBezTo>
                  <a:cubicBezTo>
                    <a:pt x="0" y="609"/>
                    <a:pt x="144" y="543"/>
                    <a:pt x="147" y="462"/>
                  </a:cubicBezTo>
                  <a:cubicBezTo>
                    <a:pt x="147" y="462"/>
                    <a:pt x="101" y="366"/>
                    <a:pt x="126" y="267"/>
                  </a:cubicBezTo>
                  <a:close/>
                </a:path>
              </a:pathLst>
            </a:custGeom>
            <a:noFill/>
            <a:ln w="19050" cap="flat">
              <a:solidFill>
                <a:srgbClr val="53D8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018302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wants a robot to clean your house? </a:t>
            </a:r>
            <a:endParaRPr lang="en-US" dirty="0"/>
          </a:p>
        </p:txBody>
      </p:sp>
      <p:pic>
        <p:nvPicPr>
          <p:cNvPr id="1026" name="Picture 2" descr="C:\Users\ang\Desktop\NS5 STAY TUN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8657" y="1530583"/>
            <a:ext cx="5537622" cy="41532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extLst/>
        </p:spPr>
      </p:pic>
      <p:sp>
        <p:nvSpPr>
          <p:cNvPr id="5" name="TextBox 4"/>
          <p:cNvSpPr txBox="1"/>
          <p:nvPr/>
        </p:nvSpPr>
        <p:spPr>
          <a:xfrm>
            <a:off x="7049557" y="6337310"/>
            <a:ext cx="1590499" cy="253916"/>
          </a:xfrm>
          <a:prstGeom prst="rect">
            <a:avLst/>
          </a:prstGeom>
          <a:noFill/>
        </p:spPr>
        <p:txBody>
          <a:bodyPr wrap="none" rtlCol="0">
            <a:spAutoFit/>
          </a:bodyPr>
          <a:lstStyle/>
          <a:p>
            <a:pPr algn="r"/>
            <a:r>
              <a:rPr lang="en-US" sz="1050" dirty="0" smtClean="0">
                <a:solidFill>
                  <a:schemeClr val="accent1"/>
                </a:solidFill>
                <a:latin typeface="Arial" pitchFamily="34" charset="0"/>
                <a:cs typeface="Arial" pitchFamily="34" charset="0"/>
              </a:rPr>
              <a:t>[</a:t>
            </a:r>
            <a:r>
              <a:rPr lang="en-US" sz="1050" dirty="0" smtClean="0">
                <a:solidFill>
                  <a:schemeClr val="accent1"/>
                </a:solidFill>
                <a:latin typeface="Arial" pitchFamily="34" charset="0"/>
                <a:cs typeface="Arial" pitchFamily="34" charset="0"/>
              </a:rPr>
              <a:t>Photo Credit</a:t>
            </a:r>
            <a:r>
              <a:rPr lang="en-US" sz="1050" dirty="0" smtClean="0">
                <a:solidFill>
                  <a:schemeClr val="accent1"/>
                </a:solidFill>
                <a:latin typeface="Arial" pitchFamily="34" charset="0"/>
                <a:cs typeface="Arial" pitchFamily="34" charset="0"/>
              </a:rPr>
              <a:t>: </a:t>
            </a:r>
            <a:r>
              <a:rPr lang="en-US" sz="1050" dirty="0" smtClean="0">
                <a:solidFill>
                  <a:schemeClr val="accent1"/>
                </a:solidFill>
                <a:latin typeface="Arial" pitchFamily="34" charset="0"/>
                <a:cs typeface="Arial" pitchFamily="34" charset="0"/>
              </a:rPr>
              <a:t>I, Robot]</a:t>
            </a:r>
            <a:endParaRPr lang="en-US" sz="1050" dirty="0" smtClean="0">
              <a:solidFill>
                <a:schemeClr val="accent1"/>
              </a:solidFill>
              <a:latin typeface="Arial" pitchFamily="34" charset="0"/>
              <a:cs typeface="Arial" pitchFamily="34" charset="0"/>
            </a:endParaRPr>
          </a:p>
        </p:txBody>
      </p:sp>
    </p:spTree>
    <p:extLst>
      <p:ext uri="{BB962C8B-B14F-4D97-AF65-F5344CB8AC3E}">
        <p14:creationId xmlns:p14="http://schemas.microsoft.com/office/powerpoint/2010/main" val="3202104895"/>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programs (features) for audio</a:t>
            </a:r>
            <a:endParaRPr lang="en-US" dirty="0"/>
          </a:p>
        </p:txBody>
      </p:sp>
      <p:grpSp>
        <p:nvGrpSpPr>
          <p:cNvPr id="3" name="Group 2"/>
          <p:cNvGrpSpPr/>
          <p:nvPr/>
        </p:nvGrpSpPr>
        <p:grpSpPr>
          <a:xfrm>
            <a:off x="3729379" y="3864698"/>
            <a:ext cx="2136778" cy="2002137"/>
            <a:chOff x="3349257" y="3629404"/>
            <a:chExt cx="2636873" cy="2470720"/>
          </a:xfrm>
        </p:grpSpPr>
        <p:pic>
          <p:nvPicPr>
            <p:cNvPr id="4" name="Picture 2"/>
            <p:cNvPicPr>
              <a:picLocks noChangeAspect="1" noChangeArrowheads="1"/>
            </p:cNvPicPr>
            <p:nvPr/>
          </p:nvPicPr>
          <p:blipFill>
            <a:blip r:embed="rId3" cstate="print"/>
            <a:srcRect/>
            <a:stretch>
              <a:fillRect/>
            </a:stretch>
          </p:blipFill>
          <p:spPr bwMode="auto">
            <a:xfrm>
              <a:off x="3349257" y="3629404"/>
              <a:ext cx="2636873" cy="1978204"/>
            </a:xfrm>
            <a:prstGeom prst="rect">
              <a:avLst/>
            </a:prstGeom>
            <a:solidFill>
              <a:srgbClr val="FFFFFF">
                <a:shade val="85000"/>
              </a:srgbClr>
            </a:solidFill>
            <a:ln w="57150" cap="sq">
              <a:solidFill>
                <a:schemeClr val="bg1"/>
              </a:solidFill>
              <a:miter lim="800000"/>
            </a:ln>
            <a:effectLst>
              <a:outerShdw blurRad="55000" dist="18000" dir="5400000" algn="tl" rotWithShape="0">
                <a:srgbClr val="000000">
                  <a:alpha val="40000"/>
                </a:srgbClr>
              </a:outerShdw>
            </a:effectLst>
          </p:spPr>
        </p:pic>
        <p:sp>
          <p:nvSpPr>
            <p:cNvPr id="5" name="TextBox 4"/>
            <p:cNvSpPr txBox="1"/>
            <p:nvPr/>
          </p:nvSpPr>
          <p:spPr>
            <a:xfrm>
              <a:off x="4338083" y="5720314"/>
              <a:ext cx="682866" cy="379810"/>
            </a:xfrm>
            <a:prstGeom prst="rect">
              <a:avLst/>
            </a:prstGeom>
            <a:noFill/>
          </p:spPr>
          <p:txBody>
            <a:bodyPr wrap="none" rtlCol="0">
              <a:spAutoFit/>
            </a:bodyPr>
            <a:lstStyle/>
            <a:p>
              <a:pPr algn="l" eaLnBrk="0" hangingPunct="0">
                <a:spcBef>
                  <a:spcPct val="0"/>
                </a:spcBef>
              </a:pPr>
              <a:r>
                <a:rPr lang="en-US" sz="1400" dirty="0" smtClean="0">
                  <a:solidFill>
                    <a:srgbClr val="FFFFFF"/>
                  </a:solidFill>
                </a:rPr>
                <a:t>ZCR</a:t>
              </a:r>
              <a:endParaRPr lang="en-US" sz="1400" dirty="0">
                <a:solidFill>
                  <a:srgbClr val="FFFFFF"/>
                </a:solidFill>
              </a:endParaRPr>
            </a:p>
          </p:txBody>
        </p:sp>
      </p:grpSp>
      <p:grpSp>
        <p:nvGrpSpPr>
          <p:cNvPr id="6" name="Group 5"/>
          <p:cNvGrpSpPr/>
          <p:nvPr/>
        </p:nvGrpSpPr>
        <p:grpSpPr>
          <a:xfrm>
            <a:off x="1381027" y="1514155"/>
            <a:ext cx="2604735" cy="1983572"/>
            <a:chOff x="1222744" y="848866"/>
            <a:chExt cx="3214352" cy="2447810"/>
          </a:xfrm>
        </p:grpSpPr>
        <p:pic>
          <p:nvPicPr>
            <p:cNvPr id="7" name="Picture 3" descr="C:\Documents and Settings\hllee\Application Data\SSH\temp\speech_demo.png"/>
            <p:cNvPicPr>
              <a:picLocks noChangeAspect="1" noChangeArrowheads="1"/>
            </p:cNvPicPr>
            <p:nvPr/>
          </p:nvPicPr>
          <p:blipFill>
            <a:blip r:embed="rId4" cstate="print"/>
            <a:srcRect l="4583" r="4414" b="6925"/>
            <a:stretch>
              <a:fillRect/>
            </a:stretch>
          </p:blipFill>
          <p:spPr bwMode="auto">
            <a:xfrm>
              <a:off x="1222744" y="848866"/>
              <a:ext cx="3214352" cy="2000660"/>
            </a:xfrm>
            <a:prstGeom prst="rect">
              <a:avLst/>
            </a:prstGeom>
            <a:solidFill>
              <a:srgbClr val="FFFFFF">
                <a:shade val="85000"/>
              </a:srgbClr>
            </a:solidFill>
            <a:ln w="57150" cap="sq">
              <a:solidFill>
                <a:schemeClr val="bg1"/>
              </a:solidFill>
              <a:miter lim="800000"/>
            </a:ln>
            <a:effectLst>
              <a:outerShdw blurRad="55000" dist="18000" dir="5400000" algn="tl" rotWithShape="0">
                <a:srgbClr val="000000">
                  <a:alpha val="40000"/>
                </a:srgbClr>
              </a:outerShdw>
            </a:effectLst>
          </p:spPr>
        </p:pic>
        <p:sp>
          <p:nvSpPr>
            <p:cNvPr id="8" name="TextBox 7"/>
            <p:cNvSpPr txBox="1"/>
            <p:nvPr/>
          </p:nvSpPr>
          <p:spPr>
            <a:xfrm>
              <a:off x="2119422" y="2916866"/>
              <a:ext cx="1491938" cy="379810"/>
            </a:xfrm>
            <a:prstGeom prst="rect">
              <a:avLst/>
            </a:prstGeom>
            <a:noFill/>
          </p:spPr>
          <p:txBody>
            <a:bodyPr wrap="none" rtlCol="0">
              <a:spAutoFit/>
            </a:bodyPr>
            <a:lstStyle/>
            <a:p>
              <a:pPr algn="l" eaLnBrk="0" hangingPunct="0">
                <a:spcBef>
                  <a:spcPct val="0"/>
                </a:spcBef>
              </a:pPr>
              <a:r>
                <a:rPr lang="en-US" sz="1400" dirty="0" smtClean="0">
                  <a:solidFill>
                    <a:srgbClr val="FFFFFF"/>
                  </a:solidFill>
                </a:rPr>
                <a:t>Spectrogram</a:t>
              </a:r>
              <a:endParaRPr lang="en-US" sz="1400" dirty="0">
                <a:solidFill>
                  <a:srgbClr val="FFFFFF"/>
                </a:solidFill>
              </a:endParaRPr>
            </a:p>
          </p:txBody>
        </p:sp>
      </p:grpSp>
      <p:grpSp>
        <p:nvGrpSpPr>
          <p:cNvPr id="9" name="Group 8"/>
          <p:cNvGrpSpPr/>
          <p:nvPr/>
        </p:nvGrpSpPr>
        <p:grpSpPr>
          <a:xfrm>
            <a:off x="5432032" y="1518548"/>
            <a:ext cx="2248787" cy="1981396"/>
            <a:chOff x="5273749" y="862540"/>
            <a:chExt cx="2775097" cy="2445126"/>
          </a:xfrm>
        </p:grpSpPr>
        <p:pic>
          <p:nvPicPr>
            <p:cNvPr id="10" name="Picture 2" descr="C:\Documents and Settings\hllee\Desktop\htkplp.jpg"/>
            <p:cNvPicPr>
              <a:picLocks noChangeAspect="1" noChangeArrowheads="1"/>
            </p:cNvPicPr>
            <p:nvPr/>
          </p:nvPicPr>
          <p:blipFill>
            <a:blip r:embed="rId5" cstate="print"/>
            <a:srcRect/>
            <a:stretch>
              <a:fillRect/>
            </a:stretch>
          </p:blipFill>
          <p:spPr bwMode="auto">
            <a:xfrm>
              <a:off x="5273749" y="862540"/>
              <a:ext cx="2775097" cy="1988440"/>
            </a:xfrm>
            <a:prstGeom prst="rect">
              <a:avLst/>
            </a:prstGeom>
            <a:solidFill>
              <a:srgbClr val="FFFFFF">
                <a:shade val="85000"/>
              </a:srgbClr>
            </a:solidFill>
            <a:ln w="57150" cap="sq">
              <a:solidFill>
                <a:schemeClr val="bg1"/>
              </a:solidFill>
              <a:miter lim="800000"/>
            </a:ln>
            <a:effectLst>
              <a:outerShdw blurRad="55000" dist="18000" dir="5400000" algn="tl" rotWithShape="0">
                <a:srgbClr val="000000">
                  <a:alpha val="40000"/>
                </a:srgbClr>
              </a:outerShdw>
            </a:effectLst>
          </p:spPr>
        </p:pic>
        <p:sp>
          <p:nvSpPr>
            <p:cNvPr id="11" name="TextBox 10"/>
            <p:cNvSpPr txBox="1"/>
            <p:nvPr/>
          </p:nvSpPr>
          <p:spPr>
            <a:xfrm>
              <a:off x="6128230" y="2927856"/>
              <a:ext cx="866835" cy="379810"/>
            </a:xfrm>
            <a:prstGeom prst="rect">
              <a:avLst/>
            </a:prstGeom>
            <a:noFill/>
          </p:spPr>
          <p:txBody>
            <a:bodyPr wrap="none" rtlCol="0">
              <a:spAutoFit/>
            </a:bodyPr>
            <a:lstStyle/>
            <a:p>
              <a:pPr algn="l" eaLnBrk="0" hangingPunct="0">
                <a:spcBef>
                  <a:spcPct val="0"/>
                </a:spcBef>
              </a:pPr>
              <a:r>
                <a:rPr lang="en-US" sz="1400" dirty="0" smtClean="0">
                  <a:solidFill>
                    <a:srgbClr val="FFFFFF"/>
                  </a:solidFill>
                </a:rPr>
                <a:t>MFCC</a:t>
              </a:r>
              <a:endParaRPr lang="en-US" sz="1400" dirty="0">
                <a:solidFill>
                  <a:srgbClr val="FFFFFF"/>
                </a:solidFill>
              </a:endParaRPr>
            </a:p>
          </p:txBody>
        </p:sp>
      </p:grpSp>
      <p:grpSp>
        <p:nvGrpSpPr>
          <p:cNvPr id="12" name="Group 11"/>
          <p:cNvGrpSpPr/>
          <p:nvPr/>
        </p:nvGrpSpPr>
        <p:grpSpPr>
          <a:xfrm>
            <a:off x="6450190" y="3847795"/>
            <a:ext cx="1910072" cy="1962953"/>
            <a:chOff x="6283843" y="3525800"/>
            <a:chExt cx="2477387" cy="2545972"/>
          </a:xfrm>
        </p:grpSpPr>
        <p:pic>
          <p:nvPicPr>
            <p:cNvPr id="13" name="Picture 3"/>
            <p:cNvPicPr>
              <a:picLocks noChangeAspect="1" noChangeArrowheads="1"/>
            </p:cNvPicPr>
            <p:nvPr/>
          </p:nvPicPr>
          <p:blipFill>
            <a:blip r:embed="rId6" cstate="print"/>
            <a:srcRect l="15751"/>
            <a:stretch>
              <a:fillRect/>
            </a:stretch>
          </p:blipFill>
          <p:spPr bwMode="auto">
            <a:xfrm>
              <a:off x="6283843" y="3525800"/>
              <a:ext cx="2477387" cy="2097604"/>
            </a:xfrm>
            <a:prstGeom prst="rect">
              <a:avLst/>
            </a:prstGeom>
            <a:solidFill>
              <a:srgbClr val="FFFFFF">
                <a:shade val="85000"/>
              </a:srgbClr>
            </a:solidFill>
            <a:ln w="57150" cap="sq">
              <a:solidFill>
                <a:schemeClr val="bg1"/>
              </a:solidFill>
              <a:miter lim="800000"/>
            </a:ln>
            <a:effectLst>
              <a:outerShdw blurRad="55000" dist="18000" dir="5400000" algn="tl" rotWithShape="0">
                <a:srgbClr val="000000">
                  <a:alpha val="40000"/>
                </a:srgbClr>
              </a:outerShdw>
            </a:effectLst>
          </p:spPr>
        </p:pic>
        <p:sp>
          <p:nvSpPr>
            <p:cNvPr id="14" name="TextBox 13"/>
            <p:cNvSpPr txBox="1"/>
            <p:nvPr/>
          </p:nvSpPr>
          <p:spPr>
            <a:xfrm>
              <a:off x="7095462" y="5691962"/>
              <a:ext cx="850931" cy="379810"/>
            </a:xfrm>
            <a:prstGeom prst="rect">
              <a:avLst/>
            </a:prstGeom>
            <a:noFill/>
          </p:spPr>
          <p:txBody>
            <a:bodyPr wrap="none" rtlCol="0">
              <a:spAutoFit/>
            </a:bodyPr>
            <a:lstStyle/>
            <a:p>
              <a:pPr algn="l" eaLnBrk="0" hangingPunct="0">
                <a:spcBef>
                  <a:spcPct val="0"/>
                </a:spcBef>
              </a:pPr>
              <a:r>
                <a:rPr lang="en-US" sz="1400" dirty="0" err="1" smtClean="0">
                  <a:solidFill>
                    <a:srgbClr val="FFFFFF"/>
                  </a:solidFill>
                </a:rPr>
                <a:t>Rolloff</a:t>
              </a:r>
              <a:endParaRPr lang="en-US" sz="1400" dirty="0">
                <a:solidFill>
                  <a:srgbClr val="FFFFFF"/>
                </a:solidFill>
              </a:endParaRPr>
            </a:p>
          </p:txBody>
        </p:sp>
      </p:grpSp>
      <p:grpSp>
        <p:nvGrpSpPr>
          <p:cNvPr id="15" name="Group 14"/>
          <p:cNvGrpSpPr/>
          <p:nvPr/>
        </p:nvGrpSpPr>
        <p:grpSpPr>
          <a:xfrm>
            <a:off x="869999" y="3864273"/>
            <a:ext cx="2372813" cy="1967801"/>
            <a:chOff x="238459" y="3615070"/>
            <a:chExt cx="2928150" cy="2428348"/>
          </a:xfrm>
        </p:grpSpPr>
        <p:pic>
          <p:nvPicPr>
            <p:cNvPr id="16" name="Picture 4"/>
            <p:cNvPicPr>
              <a:picLocks noChangeAspect="1" noChangeArrowheads="1"/>
            </p:cNvPicPr>
            <p:nvPr/>
          </p:nvPicPr>
          <p:blipFill>
            <a:blip r:embed="rId7" cstate="print"/>
            <a:srcRect/>
            <a:stretch>
              <a:fillRect/>
            </a:stretch>
          </p:blipFill>
          <p:spPr bwMode="auto">
            <a:xfrm>
              <a:off x="238459" y="3615070"/>
              <a:ext cx="2928150" cy="1973115"/>
            </a:xfrm>
            <a:prstGeom prst="rect">
              <a:avLst/>
            </a:prstGeom>
            <a:solidFill>
              <a:srgbClr val="FFFFFF">
                <a:shade val="85000"/>
              </a:srgbClr>
            </a:solidFill>
            <a:ln w="57150" cap="sq">
              <a:solidFill>
                <a:schemeClr val="bg1"/>
              </a:solidFill>
              <a:miter lim="800000"/>
            </a:ln>
            <a:effectLst>
              <a:outerShdw blurRad="55000" dist="18000" dir="5400000" algn="tl" rotWithShape="0">
                <a:srgbClr val="000000">
                  <a:alpha val="40000"/>
                </a:srgbClr>
              </a:outerShdw>
            </a:effectLst>
          </p:spPr>
        </p:pic>
        <p:sp>
          <p:nvSpPr>
            <p:cNvPr id="17" name="TextBox 16"/>
            <p:cNvSpPr txBox="1"/>
            <p:nvPr/>
          </p:nvSpPr>
          <p:spPr>
            <a:xfrm>
              <a:off x="1304259" y="5663608"/>
              <a:ext cx="645280" cy="379810"/>
            </a:xfrm>
            <a:prstGeom prst="rect">
              <a:avLst/>
            </a:prstGeom>
            <a:noFill/>
          </p:spPr>
          <p:txBody>
            <a:bodyPr wrap="none" rtlCol="0">
              <a:spAutoFit/>
            </a:bodyPr>
            <a:lstStyle/>
            <a:p>
              <a:pPr algn="l" eaLnBrk="0" hangingPunct="0">
                <a:spcBef>
                  <a:spcPct val="0"/>
                </a:spcBef>
              </a:pPr>
              <a:r>
                <a:rPr lang="en-US" sz="1400" dirty="0" smtClean="0">
                  <a:solidFill>
                    <a:srgbClr val="FFFFFF"/>
                  </a:solidFill>
                </a:rPr>
                <a:t>Flux</a:t>
              </a:r>
              <a:endParaRPr lang="en-US" sz="1400" dirty="0">
                <a:solidFill>
                  <a:srgbClr val="FFFFFF"/>
                </a:solidFill>
              </a:endParaRPr>
            </a:p>
          </p:txBody>
        </p:sp>
      </p:grpSp>
    </p:spTree>
    <p:extLst>
      <p:ext uri="{BB962C8B-B14F-4D97-AF65-F5344CB8AC3E}">
        <p14:creationId xmlns:p14="http://schemas.microsoft.com/office/powerpoint/2010/main" val="3277679790"/>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ng\Desktop\iStock_000005809739XSmall-1_0.jpg"/>
          <p:cNvPicPr>
            <a:picLocks noChangeAspect="1" noChangeArrowheads="1"/>
          </p:cNvPicPr>
          <p:nvPr/>
        </p:nvPicPr>
        <p:blipFill>
          <a:blip r:embed="rId3" cstate="print"/>
          <a:srcRect/>
          <a:stretch>
            <a:fillRect/>
          </a:stretch>
        </p:blipFill>
        <p:spPr bwMode="auto">
          <a:xfrm>
            <a:off x="5176987" y="3267074"/>
            <a:ext cx="3252637" cy="3243263"/>
          </a:xfrm>
          <a:prstGeom prst="rect">
            <a:avLst/>
          </a:prstGeom>
          <a:noFill/>
        </p:spPr>
      </p:pic>
      <p:sp>
        <p:nvSpPr>
          <p:cNvPr id="2" name="Title 1"/>
          <p:cNvSpPr>
            <a:spLocks noGrp="1"/>
          </p:cNvSpPr>
          <p:nvPr>
            <p:ph type="title"/>
          </p:nvPr>
        </p:nvSpPr>
        <p:spPr/>
        <p:txBody>
          <a:bodyPr/>
          <a:lstStyle/>
          <a:p>
            <a:r>
              <a:rPr lang="en-US" dirty="0" smtClean="0"/>
              <a:t>The idea:</a:t>
            </a:r>
            <a:endParaRPr lang="en-US" dirty="0"/>
          </a:p>
        </p:txBody>
      </p:sp>
      <p:sp>
        <p:nvSpPr>
          <p:cNvPr id="8" name="TextBox 7"/>
          <p:cNvSpPr txBox="1"/>
          <p:nvPr/>
        </p:nvSpPr>
        <p:spPr>
          <a:xfrm>
            <a:off x="1179881" y="1697414"/>
            <a:ext cx="6281623" cy="1077218"/>
          </a:xfrm>
          <a:prstGeom prst="rect">
            <a:avLst/>
          </a:prstGeom>
          <a:noFill/>
        </p:spPr>
        <p:txBody>
          <a:bodyPr wrap="square" rtlCol="0">
            <a:spAutoFit/>
          </a:bodyPr>
          <a:lstStyle/>
          <a:p>
            <a:r>
              <a:rPr lang="en-US" sz="3200" b="0" i="0" dirty="0" smtClean="0">
                <a:solidFill>
                  <a:schemeClr val="bg1"/>
                </a:solidFill>
                <a:latin typeface="Arial" pitchFamily="34" charset="0"/>
                <a:cs typeface="Arial" pitchFamily="34" charset="0"/>
              </a:rPr>
              <a:t>Most of perception in the brain may be one </a:t>
            </a:r>
            <a:r>
              <a:rPr lang="en-US" sz="3200" dirty="0" smtClean="0">
                <a:solidFill>
                  <a:schemeClr val="bg1"/>
                </a:solidFill>
                <a:latin typeface="Arial" pitchFamily="34" charset="0"/>
                <a:cs typeface="Arial" pitchFamily="34" charset="0"/>
              </a:rPr>
              <a:t>simple program. </a:t>
            </a:r>
            <a:endParaRPr lang="en-US" sz="3200" b="0" i="0" dirty="0" smtClean="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7944340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C:\Users\ang\Desktop\Brodmann_41_42.png"/>
          <p:cNvPicPr>
            <a:picLocks noChangeAspect="1" noChangeArrowheads="1"/>
          </p:cNvPicPr>
          <p:nvPr/>
        </p:nvPicPr>
        <p:blipFill>
          <a:blip r:embed="rId3" cstate="print"/>
          <a:srcRect/>
          <a:stretch>
            <a:fillRect/>
          </a:stretch>
        </p:blipFill>
        <p:spPr bwMode="auto">
          <a:xfrm>
            <a:off x="3928509" y="1846973"/>
            <a:ext cx="3336132" cy="2297884"/>
          </a:xfrm>
          <a:prstGeom prst="rect">
            <a:avLst/>
          </a:prstGeom>
          <a:noFill/>
        </p:spPr>
      </p:pic>
      <p:sp>
        <p:nvSpPr>
          <p:cNvPr id="14" name="TextBox 13"/>
          <p:cNvSpPr txBox="1"/>
          <p:nvPr/>
        </p:nvSpPr>
        <p:spPr>
          <a:xfrm>
            <a:off x="4166865" y="4455159"/>
            <a:ext cx="3757022" cy="646331"/>
          </a:xfrm>
          <a:prstGeom prst="rect">
            <a:avLst/>
          </a:prstGeom>
          <a:noFill/>
        </p:spPr>
        <p:txBody>
          <a:bodyPr wrap="square" rtlCol="0">
            <a:spAutoFit/>
          </a:bodyPr>
          <a:lstStyle/>
          <a:p>
            <a:pPr algn="l">
              <a:spcBef>
                <a:spcPct val="0"/>
              </a:spcBef>
            </a:pPr>
            <a:r>
              <a:rPr lang="en-US" dirty="0" smtClean="0">
                <a:solidFill>
                  <a:srgbClr val="FFFFFF"/>
                </a:solidFill>
                <a:latin typeface="Arial" charset="0"/>
              </a:rPr>
              <a:t>Auditory cortex learns to see</a:t>
            </a:r>
          </a:p>
          <a:p>
            <a:pPr algn="l">
              <a:spcBef>
                <a:spcPct val="0"/>
              </a:spcBef>
            </a:pPr>
            <a:endParaRPr lang="en-US" dirty="0" smtClean="0">
              <a:solidFill>
                <a:srgbClr val="FFFFFF"/>
              </a:solidFill>
              <a:latin typeface="Arial" charset="0"/>
            </a:endParaRPr>
          </a:p>
        </p:txBody>
      </p:sp>
      <p:sp>
        <p:nvSpPr>
          <p:cNvPr id="16" name="TextBox 15"/>
          <p:cNvSpPr txBox="1"/>
          <p:nvPr/>
        </p:nvSpPr>
        <p:spPr>
          <a:xfrm>
            <a:off x="5004022" y="3642249"/>
            <a:ext cx="2086902" cy="308637"/>
          </a:xfrm>
          <a:prstGeom prst="rect">
            <a:avLst/>
          </a:prstGeom>
          <a:solidFill>
            <a:schemeClr val="accent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fontAlgn="base">
              <a:lnSpc>
                <a:spcPct val="90000"/>
              </a:lnSpc>
              <a:spcBef>
                <a:spcPct val="0"/>
              </a:spcBef>
              <a:spcAft>
                <a:spcPct val="0"/>
              </a:spcAft>
            </a:pPr>
            <a:r>
              <a:rPr lang="en-US" dirty="0" smtClean="0">
                <a:solidFill>
                  <a:schemeClr val="tx1"/>
                </a:solidFill>
              </a:rPr>
              <a:t>Auditory Cortex</a:t>
            </a:r>
            <a:endParaRPr lang="en-US" dirty="0">
              <a:solidFill>
                <a:schemeClr val="tx1"/>
              </a:solidFill>
            </a:endParaRPr>
          </a:p>
        </p:txBody>
      </p:sp>
      <p:cxnSp>
        <p:nvCxnSpPr>
          <p:cNvPr id="17" name="Straight Arrow Connector 16"/>
          <p:cNvCxnSpPr/>
          <p:nvPr/>
        </p:nvCxnSpPr>
        <p:spPr bwMode="auto">
          <a:xfrm flipV="1">
            <a:off x="3094074" y="3295672"/>
            <a:ext cx="2637144" cy="393826"/>
          </a:xfrm>
          <a:prstGeom prst="straightConnector1">
            <a:avLst/>
          </a:prstGeom>
          <a:noFill/>
          <a:ln w="57150" cap="flat" cmpd="sng" algn="ctr">
            <a:solidFill>
              <a:schemeClr val="accent1"/>
            </a:solidFill>
            <a:prstDash val="solid"/>
            <a:round/>
            <a:headEnd type="none" w="med" len="med"/>
            <a:tailEnd type="arrow"/>
          </a:ln>
          <a:effectLst/>
        </p:spPr>
      </p:cxnSp>
      <p:grpSp>
        <p:nvGrpSpPr>
          <p:cNvPr id="20" name="Group 46"/>
          <p:cNvGrpSpPr>
            <a:grpSpLocks/>
          </p:cNvGrpSpPr>
          <p:nvPr/>
        </p:nvGrpSpPr>
        <p:grpSpPr bwMode="auto">
          <a:xfrm>
            <a:off x="4473763" y="3347985"/>
            <a:ext cx="276222" cy="276222"/>
            <a:chOff x="0" y="2153"/>
            <a:chExt cx="571" cy="574"/>
          </a:xfrm>
        </p:grpSpPr>
        <p:sp>
          <p:nvSpPr>
            <p:cNvPr id="21" name="Line 47"/>
            <p:cNvSpPr>
              <a:spLocks noChangeShapeType="1"/>
            </p:cNvSpPr>
            <p:nvPr/>
          </p:nvSpPr>
          <p:spPr bwMode="auto">
            <a:xfrm>
              <a:off x="0" y="2153"/>
              <a:ext cx="571" cy="574"/>
            </a:xfrm>
            <a:prstGeom prst="line">
              <a:avLst/>
            </a:prstGeom>
            <a:noFill/>
            <a:ln w="76200">
              <a:solidFill>
                <a:srgbClr val="FF0000"/>
              </a:solidFill>
              <a:round/>
              <a:headEnd/>
              <a:tailEnd/>
            </a:ln>
            <a:effectLst/>
          </p:spPr>
          <p:txBody>
            <a:bodyPr/>
            <a:lstStyle/>
            <a:p>
              <a:pPr algn="l">
                <a:spcBef>
                  <a:spcPct val="0"/>
                </a:spcBef>
              </a:pPr>
              <a:endParaRPr lang="en-US">
                <a:solidFill>
                  <a:srgbClr val="FFFFFF"/>
                </a:solidFill>
                <a:latin typeface="Arial" charset="0"/>
              </a:endParaRPr>
            </a:p>
          </p:txBody>
        </p:sp>
        <p:sp>
          <p:nvSpPr>
            <p:cNvPr id="22" name="Line 48"/>
            <p:cNvSpPr>
              <a:spLocks noChangeShapeType="1"/>
            </p:cNvSpPr>
            <p:nvPr/>
          </p:nvSpPr>
          <p:spPr bwMode="auto">
            <a:xfrm flipV="1">
              <a:off x="0" y="2153"/>
              <a:ext cx="571" cy="574"/>
            </a:xfrm>
            <a:prstGeom prst="line">
              <a:avLst/>
            </a:prstGeom>
            <a:noFill/>
            <a:ln w="76200">
              <a:solidFill>
                <a:srgbClr val="FF0000"/>
              </a:solidFill>
              <a:round/>
              <a:headEnd/>
              <a:tailEnd/>
            </a:ln>
            <a:effectLst/>
          </p:spPr>
          <p:txBody>
            <a:bodyPr/>
            <a:lstStyle/>
            <a:p>
              <a:pPr algn="l">
                <a:spcBef>
                  <a:spcPct val="0"/>
                </a:spcBef>
              </a:pPr>
              <a:endParaRPr lang="en-US">
                <a:solidFill>
                  <a:srgbClr val="FFFFFF"/>
                </a:solidFill>
                <a:latin typeface="Arial" charset="0"/>
              </a:endParaRPr>
            </a:p>
          </p:txBody>
        </p:sp>
      </p:grpSp>
      <p:sp>
        <p:nvSpPr>
          <p:cNvPr id="26" name="Title 1"/>
          <p:cNvSpPr>
            <a:spLocks noGrp="1"/>
          </p:cNvSpPr>
          <p:nvPr>
            <p:ph type="title"/>
          </p:nvPr>
        </p:nvSpPr>
        <p:spPr>
          <a:xfrm>
            <a:off x="684611" y="685800"/>
            <a:ext cx="8054608" cy="533400"/>
          </a:xfrm>
        </p:spPr>
        <p:txBody>
          <a:bodyPr/>
          <a:lstStyle/>
          <a:p>
            <a:r>
              <a:rPr lang="en-US" dirty="0"/>
              <a:t>The “one </a:t>
            </a:r>
            <a:r>
              <a:rPr lang="en-US" dirty="0" smtClean="0"/>
              <a:t>program” </a:t>
            </a:r>
            <a:r>
              <a:rPr lang="en-US" dirty="0"/>
              <a:t>hypothesis</a:t>
            </a:r>
          </a:p>
        </p:txBody>
      </p:sp>
      <p:grpSp>
        <p:nvGrpSpPr>
          <p:cNvPr id="25" name="Group 24"/>
          <p:cNvGrpSpPr/>
          <p:nvPr/>
        </p:nvGrpSpPr>
        <p:grpSpPr>
          <a:xfrm>
            <a:off x="1435395" y="1908535"/>
            <a:ext cx="4295823" cy="1208596"/>
            <a:chOff x="1435395" y="1908535"/>
            <a:chExt cx="4295823" cy="1208596"/>
          </a:xfrm>
        </p:grpSpPr>
        <p:cxnSp>
          <p:nvCxnSpPr>
            <p:cNvPr id="18" name="Straight Arrow Connector 17"/>
            <p:cNvCxnSpPr/>
            <p:nvPr/>
          </p:nvCxnSpPr>
          <p:spPr bwMode="auto">
            <a:xfrm>
              <a:off x="3424238" y="2574925"/>
              <a:ext cx="2306980" cy="542206"/>
            </a:xfrm>
            <a:prstGeom prst="straightConnector1">
              <a:avLst/>
            </a:prstGeom>
            <a:noFill/>
            <a:ln w="57150" cap="flat" cmpd="sng" algn="ctr">
              <a:solidFill>
                <a:schemeClr val="accent3"/>
              </a:solidFill>
              <a:prstDash val="solid"/>
              <a:round/>
              <a:headEnd type="none" w="med" len="med"/>
              <a:tailEnd type="arrow"/>
            </a:ln>
            <a:effectLst/>
          </p:spPr>
        </p:cxnSp>
        <p:pic>
          <p:nvPicPr>
            <p:cNvPr id="23" name="Picture 22" descr="Eye.png"/>
            <p:cNvPicPr>
              <a:picLocks noChangeAspect="1"/>
            </p:cNvPicPr>
            <p:nvPr/>
          </p:nvPicPr>
          <p:blipFill>
            <a:blip r:embed="rId4" cstate="print"/>
            <a:stretch>
              <a:fillRect/>
            </a:stretch>
          </p:blipFill>
          <p:spPr>
            <a:xfrm>
              <a:off x="1435395" y="1908535"/>
              <a:ext cx="1980812" cy="985756"/>
            </a:xfrm>
            <a:prstGeom prst="rect">
              <a:avLst/>
            </a:prstGeom>
          </p:spPr>
        </p:pic>
      </p:grpSp>
      <p:pic>
        <p:nvPicPr>
          <p:cNvPr id="27" name="Picture 26" descr="Ear.png"/>
          <p:cNvPicPr>
            <a:picLocks noChangeAspect="1"/>
          </p:cNvPicPr>
          <p:nvPr/>
        </p:nvPicPr>
        <p:blipFill>
          <a:blip r:embed="rId5" cstate="print"/>
          <a:stretch>
            <a:fillRect/>
          </a:stretch>
        </p:blipFill>
        <p:spPr>
          <a:xfrm>
            <a:off x="1986086" y="3244519"/>
            <a:ext cx="963108" cy="1576388"/>
          </a:xfrm>
          <a:prstGeom prst="rect">
            <a:avLst/>
          </a:prstGeom>
        </p:spPr>
      </p:pic>
      <p:sp>
        <p:nvSpPr>
          <p:cNvPr id="30" name="TextBox 29"/>
          <p:cNvSpPr txBox="1"/>
          <p:nvPr/>
        </p:nvSpPr>
        <p:spPr>
          <a:xfrm>
            <a:off x="6191338" y="6184245"/>
            <a:ext cx="1210588" cy="253916"/>
          </a:xfrm>
          <a:prstGeom prst="rect">
            <a:avLst/>
          </a:prstGeom>
          <a:noFill/>
        </p:spPr>
        <p:txBody>
          <a:bodyPr wrap="none" rtlCol="0">
            <a:spAutoFit/>
          </a:bodyPr>
          <a:lstStyle/>
          <a:p>
            <a:pPr algn="r">
              <a:spcBef>
                <a:spcPct val="0"/>
              </a:spcBef>
            </a:pPr>
            <a:r>
              <a:rPr lang="en-US" sz="1050" dirty="0" smtClean="0">
                <a:solidFill>
                  <a:schemeClr val="accent1"/>
                </a:solidFill>
                <a:latin typeface="Arial" pitchFamily="34" charset="0"/>
                <a:cs typeface="Arial" pitchFamily="34" charset="0"/>
              </a:rPr>
              <a:t>[Roe et al., 1992]</a:t>
            </a:r>
            <a:endParaRPr lang="en-US" sz="1050" dirty="0">
              <a:solidFill>
                <a:schemeClr val="accent1"/>
              </a:solidFill>
              <a:latin typeface="Arial" pitchFamily="34" charset="0"/>
              <a:cs typeface="Arial" pitchFamily="34" charset="0"/>
            </a:endParaRPr>
          </a:p>
        </p:txBody>
      </p:sp>
    </p:spTree>
    <p:extLst>
      <p:ext uri="{BB962C8B-B14F-4D97-AF65-F5344CB8AC3E}">
        <p14:creationId xmlns:p14="http://schemas.microsoft.com/office/powerpoint/2010/main" val="24743518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descr="http://pubpages.unh.edu/~cjy67/Images/hand.png"/>
          <p:cNvPicPr>
            <a:picLocks noChangeAspect="1" noChangeArrowheads="1"/>
          </p:cNvPicPr>
          <p:nvPr/>
        </p:nvPicPr>
        <p:blipFill>
          <a:blip r:embed="rId3" cstate="print"/>
          <a:stretch>
            <a:fillRect/>
          </a:stretch>
        </p:blipFill>
        <p:spPr bwMode="auto">
          <a:xfrm>
            <a:off x="1818167" y="3243049"/>
            <a:ext cx="1424763" cy="145768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http://upload.wikimedia.org/wikipedia/commons/6/66/Postcentral_gyru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1378" y="1850063"/>
            <a:ext cx="3340660" cy="2294387"/>
          </a:xfrm>
          <a:prstGeom prst="rect">
            <a:avLst/>
          </a:prstGeom>
          <a:noFill/>
          <a:extLst>
            <a:ext uri="{909E8E84-426E-40DD-AFC4-6F175D3DCCD1}">
              <a14:hiddenFill xmlns:a14="http://schemas.microsoft.com/office/drawing/2010/main">
                <a:solidFill>
                  <a:srgbClr val="FFFFFF"/>
                </a:solidFill>
              </a14:hiddenFill>
            </a:ext>
          </a:extLst>
        </p:spPr>
      </p:pic>
      <p:cxnSp>
        <p:nvCxnSpPr>
          <p:cNvPr id="28" name="Straight Arrow Connector 27"/>
          <p:cNvCxnSpPr/>
          <p:nvPr/>
        </p:nvCxnSpPr>
        <p:spPr bwMode="auto">
          <a:xfrm flipV="1">
            <a:off x="3094074" y="2691442"/>
            <a:ext cx="2497634" cy="998056"/>
          </a:xfrm>
          <a:prstGeom prst="straightConnector1">
            <a:avLst/>
          </a:prstGeom>
          <a:noFill/>
          <a:ln w="57150" cap="flat" cmpd="sng" algn="ctr">
            <a:solidFill>
              <a:schemeClr val="accent1"/>
            </a:solidFill>
            <a:prstDash val="solid"/>
            <a:round/>
            <a:headEnd type="none" w="med" len="med"/>
            <a:tailEnd type="arrow"/>
          </a:ln>
          <a:effectLst/>
        </p:spPr>
      </p:cxnSp>
      <p:sp>
        <p:nvSpPr>
          <p:cNvPr id="14" name="TextBox 13"/>
          <p:cNvSpPr txBox="1"/>
          <p:nvPr/>
        </p:nvSpPr>
        <p:spPr>
          <a:xfrm>
            <a:off x="3677747" y="4455159"/>
            <a:ext cx="4317944" cy="646331"/>
          </a:xfrm>
          <a:prstGeom prst="rect">
            <a:avLst/>
          </a:prstGeom>
          <a:noFill/>
        </p:spPr>
        <p:txBody>
          <a:bodyPr wrap="square" rtlCol="0">
            <a:spAutoFit/>
          </a:bodyPr>
          <a:lstStyle/>
          <a:p>
            <a:pPr>
              <a:spcBef>
                <a:spcPct val="0"/>
              </a:spcBef>
            </a:pPr>
            <a:r>
              <a:rPr lang="en-US" dirty="0" smtClean="0">
                <a:solidFill>
                  <a:srgbClr val="FFFFFF"/>
                </a:solidFill>
                <a:latin typeface="Arial" charset="0"/>
              </a:rPr>
              <a:t>Somatosensory cortex learns to see</a:t>
            </a:r>
          </a:p>
          <a:p>
            <a:pPr algn="l">
              <a:spcBef>
                <a:spcPct val="0"/>
              </a:spcBef>
            </a:pPr>
            <a:endParaRPr lang="en-US" dirty="0" smtClean="0">
              <a:solidFill>
                <a:srgbClr val="FFFFFF"/>
              </a:solidFill>
              <a:latin typeface="Arial" charset="0"/>
            </a:endParaRPr>
          </a:p>
        </p:txBody>
      </p:sp>
      <p:grpSp>
        <p:nvGrpSpPr>
          <p:cNvPr id="2" name="Group 46"/>
          <p:cNvGrpSpPr>
            <a:grpSpLocks/>
          </p:cNvGrpSpPr>
          <p:nvPr/>
        </p:nvGrpSpPr>
        <p:grpSpPr bwMode="auto">
          <a:xfrm>
            <a:off x="4197541" y="3052359"/>
            <a:ext cx="276222" cy="276222"/>
            <a:chOff x="0" y="2153"/>
            <a:chExt cx="571" cy="574"/>
          </a:xfrm>
        </p:grpSpPr>
        <p:sp>
          <p:nvSpPr>
            <p:cNvPr id="21" name="Line 47"/>
            <p:cNvSpPr>
              <a:spLocks noChangeShapeType="1"/>
            </p:cNvSpPr>
            <p:nvPr/>
          </p:nvSpPr>
          <p:spPr bwMode="auto">
            <a:xfrm>
              <a:off x="0" y="2153"/>
              <a:ext cx="571" cy="574"/>
            </a:xfrm>
            <a:prstGeom prst="line">
              <a:avLst/>
            </a:prstGeom>
            <a:noFill/>
            <a:ln w="76200">
              <a:solidFill>
                <a:srgbClr val="FF0000"/>
              </a:solidFill>
              <a:round/>
              <a:headEnd/>
              <a:tailEnd/>
            </a:ln>
            <a:effectLst/>
          </p:spPr>
          <p:txBody>
            <a:bodyPr/>
            <a:lstStyle/>
            <a:p>
              <a:pPr algn="l">
                <a:spcBef>
                  <a:spcPct val="0"/>
                </a:spcBef>
              </a:pPr>
              <a:endParaRPr lang="en-US">
                <a:solidFill>
                  <a:srgbClr val="FFFFFF"/>
                </a:solidFill>
                <a:latin typeface="Arial" charset="0"/>
              </a:endParaRPr>
            </a:p>
          </p:txBody>
        </p:sp>
        <p:sp>
          <p:nvSpPr>
            <p:cNvPr id="22" name="Line 48"/>
            <p:cNvSpPr>
              <a:spLocks noChangeShapeType="1"/>
            </p:cNvSpPr>
            <p:nvPr/>
          </p:nvSpPr>
          <p:spPr bwMode="auto">
            <a:xfrm flipV="1">
              <a:off x="0" y="2153"/>
              <a:ext cx="571" cy="574"/>
            </a:xfrm>
            <a:prstGeom prst="line">
              <a:avLst/>
            </a:prstGeom>
            <a:noFill/>
            <a:ln w="76200">
              <a:solidFill>
                <a:srgbClr val="FF0000"/>
              </a:solidFill>
              <a:round/>
              <a:headEnd/>
              <a:tailEnd/>
            </a:ln>
            <a:effectLst/>
          </p:spPr>
          <p:txBody>
            <a:bodyPr/>
            <a:lstStyle/>
            <a:p>
              <a:pPr algn="l">
                <a:spcBef>
                  <a:spcPct val="0"/>
                </a:spcBef>
              </a:pPr>
              <a:endParaRPr lang="en-US">
                <a:solidFill>
                  <a:srgbClr val="FFFFFF"/>
                </a:solidFill>
                <a:latin typeface="Arial" charset="0"/>
              </a:endParaRPr>
            </a:p>
          </p:txBody>
        </p:sp>
      </p:grpSp>
      <p:sp>
        <p:nvSpPr>
          <p:cNvPr id="26" name="Title 1"/>
          <p:cNvSpPr>
            <a:spLocks noGrp="1"/>
          </p:cNvSpPr>
          <p:nvPr>
            <p:ph type="title"/>
          </p:nvPr>
        </p:nvSpPr>
        <p:spPr>
          <a:xfrm>
            <a:off x="684611" y="685800"/>
            <a:ext cx="8054608" cy="533400"/>
          </a:xfrm>
        </p:spPr>
        <p:txBody>
          <a:bodyPr/>
          <a:lstStyle/>
          <a:p>
            <a:r>
              <a:rPr lang="en-US" dirty="0"/>
              <a:t>The “one </a:t>
            </a:r>
            <a:r>
              <a:rPr lang="en-US" dirty="0" smtClean="0"/>
              <a:t>program” </a:t>
            </a:r>
            <a:r>
              <a:rPr lang="en-US" dirty="0"/>
              <a:t>hypothesis</a:t>
            </a:r>
          </a:p>
        </p:txBody>
      </p:sp>
      <p:grpSp>
        <p:nvGrpSpPr>
          <p:cNvPr id="5" name="Group 24"/>
          <p:cNvGrpSpPr/>
          <p:nvPr/>
        </p:nvGrpSpPr>
        <p:grpSpPr>
          <a:xfrm>
            <a:off x="1435395" y="1908535"/>
            <a:ext cx="4156313" cy="985756"/>
            <a:chOff x="1435395" y="1908535"/>
            <a:chExt cx="4156313" cy="985756"/>
          </a:xfrm>
        </p:grpSpPr>
        <p:cxnSp>
          <p:nvCxnSpPr>
            <p:cNvPr id="18" name="Straight Arrow Connector 17"/>
            <p:cNvCxnSpPr/>
            <p:nvPr/>
          </p:nvCxnSpPr>
          <p:spPr bwMode="auto">
            <a:xfrm>
              <a:off x="3424238" y="2574925"/>
              <a:ext cx="2167470" cy="116517"/>
            </a:xfrm>
            <a:prstGeom prst="straightConnector1">
              <a:avLst/>
            </a:prstGeom>
            <a:noFill/>
            <a:ln w="57150" cap="flat" cmpd="sng" algn="ctr">
              <a:solidFill>
                <a:schemeClr val="accent3"/>
              </a:solidFill>
              <a:prstDash val="solid"/>
              <a:round/>
              <a:headEnd type="none" w="med" len="med"/>
              <a:tailEnd type="arrow"/>
            </a:ln>
            <a:effectLst/>
          </p:spPr>
        </p:cxnSp>
        <p:pic>
          <p:nvPicPr>
            <p:cNvPr id="23" name="Picture 22" descr="Eye.png"/>
            <p:cNvPicPr>
              <a:picLocks noChangeAspect="1"/>
            </p:cNvPicPr>
            <p:nvPr/>
          </p:nvPicPr>
          <p:blipFill>
            <a:blip r:embed="rId5" cstate="print"/>
            <a:stretch>
              <a:fillRect/>
            </a:stretch>
          </p:blipFill>
          <p:spPr>
            <a:xfrm>
              <a:off x="1435395" y="1908535"/>
              <a:ext cx="1980812" cy="985756"/>
            </a:xfrm>
            <a:prstGeom prst="rect">
              <a:avLst/>
            </a:prstGeom>
          </p:spPr>
        </p:pic>
      </p:grpSp>
      <p:sp>
        <p:nvSpPr>
          <p:cNvPr id="29" name="TextBox 28"/>
          <p:cNvSpPr txBox="1"/>
          <p:nvPr/>
        </p:nvSpPr>
        <p:spPr>
          <a:xfrm>
            <a:off x="5004022" y="3088730"/>
            <a:ext cx="2561344" cy="308637"/>
          </a:xfrm>
          <a:prstGeom prst="rect">
            <a:avLst/>
          </a:prstGeom>
          <a:solidFill>
            <a:schemeClr val="accent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fontAlgn="base">
              <a:lnSpc>
                <a:spcPct val="90000"/>
              </a:lnSpc>
              <a:spcBef>
                <a:spcPct val="0"/>
              </a:spcBef>
              <a:spcAft>
                <a:spcPct val="0"/>
              </a:spcAft>
            </a:pPr>
            <a:r>
              <a:rPr lang="en-US" dirty="0" smtClean="0">
                <a:solidFill>
                  <a:schemeClr val="tx1"/>
                </a:solidFill>
              </a:rPr>
              <a:t>Somatosensory Cortex</a:t>
            </a:r>
          </a:p>
        </p:txBody>
      </p:sp>
      <p:sp>
        <p:nvSpPr>
          <p:cNvPr id="17" name="TextBox 16"/>
          <p:cNvSpPr txBox="1"/>
          <p:nvPr/>
        </p:nvSpPr>
        <p:spPr>
          <a:xfrm>
            <a:off x="5968520" y="6184245"/>
            <a:ext cx="1433406" cy="253916"/>
          </a:xfrm>
          <a:prstGeom prst="rect">
            <a:avLst/>
          </a:prstGeom>
          <a:noFill/>
        </p:spPr>
        <p:txBody>
          <a:bodyPr wrap="none" rtlCol="0">
            <a:spAutoFit/>
          </a:bodyPr>
          <a:lstStyle/>
          <a:p>
            <a:pPr algn="r">
              <a:spcBef>
                <a:spcPct val="0"/>
              </a:spcBef>
            </a:pPr>
            <a:r>
              <a:rPr lang="en-US" sz="1050" dirty="0" smtClean="0">
                <a:solidFill>
                  <a:schemeClr val="accent1"/>
                </a:solidFill>
                <a:latin typeface="Arial" pitchFamily="34" charset="0"/>
                <a:cs typeface="Arial" pitchFamily="34" charset="0"/>
              </a:rPr>
              <a:t>[</a:t>
            </a:r>
            <a:r>
              <a:rPr lang="en-US" sz="1050" dirty="0" err="1" smtClean="0">
                <a:solidFill>
                  <a:schemeClr val="accent1"/>
                </a:solidFill>
                <a:latin typeface="Arial" pitchFamily="34" charset="0"/>
                <a:cs typeface="Arial" pitchFamily="34" charset="0"/>
              </a:rPr>
              <a:t>Metin</a:t>
            </a:r>
            <a:r>
              <a:rPr lang="en-US" sz="1050" dirty="0" smtClean="0">
                <a:solidFill>
                  <a:schemeClr val="accent1"/>
                </a:solidFill>
                <a:latin typeface="Arial" pitchFamily="34" charset="0"/>
                <a:cs typeface="Arial" pitchFamily="34" charset="0"/>
              </a:rPr>
              <a:t> &amp; Frost, 1989]</a:t>
            </a:r>
            <a:endParaRPr lang="en-US" sz="1050" dirty="0">
              <a:solidFill>
                <a:schemeClr val="accent1"/>
              </a:solidFill>
              <a:latin typeface="Arial" pitchFamily="34" charset="0"/>
              <a:cs typeface="Arial" pitchFamily="34" charset="0"/>
            </a:endParaRPr>
          </a:p>
        </p:txBody>
      </p:sp>
    </p:spTree>
    <p:extLst>
      <p:ext uri="{BB962C8B-B14F-4D97-AF65-F5344CB8AC3E}">
        <p14:creationId xmlns:p14="http://schemas.microsoft.com/office/powerpoint/2010/main" val="24743518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Neurons in the brain</a:t>
            </a:r>
            <a:endParaRPr lang="en-US" dirty="0"/>
          </a:p>
        </p:txBody>
      </p:sp>
      <p:pic>
        <p:nvPicPr>
          <p:cNvPr id="5122" name="Picture 2" descr="C:\Users\ang\Desktop\neuron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7398" y="1686636"/>
            <a:ext cx="5285422" cy="39640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extLst/>
        </p:spPr>
      </p:pic>
    </p:spTree>
    <p:extLst>
      <p:ext uri="{BB962C8B-B14F-4D97-AF65-F5344CB8AC3E}">
        <p14:creationId xmlns:p14="http://schemas.microsoft.com/office/powerpoint/2010/main" val="1780499823"/>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Neural Network (Sparse Learning)</a:t>
            </a:r>
            <a:endParaRPr lang="en-US" dirty="0"/>
          </a:p>
        </p:txBody>
      </p:sp>
      <p:sp>
        <p:nvSpPr>
          <p:cNvPr id="114" name="Oval 113"/>
          <p:cNvSpPr/>
          <p:nvPr/>
        </p:nvSpPr>
        <p:spPr>
          <a:xfrm>
            <a:off x="833566" y="4775891"/>
            <a:ext cx="753881" cy="770037"/>
          </a:xfrm>
          <a:prstGeom prst="ellipse">
            <a:avLst/>
          </a:prstGeom>
          <a:noFill/>
          <a:ln w="25400" cap="flat" cmpd="sng" algn="ctr">
            <a:solidFill>
              <a:schemeClr val="accent1">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sp>
        <p:nvSpPr>
          <p:cNvPr id="115" name="Oval 114"/>
          <p:cNvSpPr/>
          <p:nvPr/>
        </p:nvSpPr>
        <p:spPr>
          <a:xfrm>
            <a:off x="833566" y="3774842"/>
            <a:ext cx="753881" cy="770037"/>
          </a:xfrm>
          <a:prstGeom prst="ellipse">
            <a:avLst/>
          </a:prstGeom>
          <a:noFill/>
          <a:ln w="25400" cap="flat" cmpd="sng" algn="ctr">
            <a:solidFill>
              <a:schemeClr val="accent1">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sp>
        <p:nvSpPr>
          <p:cNvPr id="116" name="Oval 115"/>
          <p:cNvSpPr/>
          <p:nvPr/>
        </p:nvSpPr>
        <p:spPr>
          <a:xfrm>
            <a:off x="833566" y="2773795"/>
            <a:ext cx="753881" cy="770037"/>
          </a:xfrm>
          <a:prstGeom prst="ellipse">
            <a:avLst/>
          </a:prstGeom>
          <a:noFill/>
          <a:ln w="25400" cap="flat" cmpd="sng" algn="ctr">
            <a:solidFill>
              <a:schemeClr val="accent1">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sp>
        <p:nvSpPr>
          <p:cNvPr id="117" name="Oval 116"/>
          <p:cNvSpPr/>
          <p:nvPr/>
        </p:nvSpPr>
        <p:spPr>
          <a:xfrm>
            <a:off x="833566" y="1772746"/>
            <a:ext cx="753881" cy="770037"/>
          </a:xfrm>
          <a:prstGeom prst="ellipse">
            <a:avLst/>
          </a:prstGeom>
          <a:noFill/>
          <a:ln w="25400" cap="flat" cmpd="sng" algn="ctr">
            <a:solidFill>
              <a:schemeClr val="accent1">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sp>
        <p:nvSpPr>
          <p:cNvPr id="118" name="Oval 117"/>
          <p:cNvSpPr/>
          <p:nvPr/>
        </p:nvSpPr>
        <p:spPr>
          <a:xfrm>
            <a:off x="2869045" y="2773795"/>
            <a:ext cx="753881" cy="770037"/>
          </a:xfrm>
          <a:prstGeom prst="ellipse">
            <a:avLst/>
          </a:prstGeom>
          <a:noFill/>
          <a:ln w="25400" cap="flat" cmpd="sng" algn="ctr">
            <a:solidFill>
              <a:schemeClr val="accent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cxnSp>
        <p:nvCxnSpPr>
          <p:cNvPr id="119" name="Straight Arrow Connector 118"/>
          <p:cNvCxnSpPr>
            <a:stCxn id="117" idx="6"/>
            <a:endCxn id="118" idx="2"/>
          </p:cNvCxnSpPr>
          <p:nvPr/>
        </p:nvCxnSpPr>
        <p:spPr>
          <a:xfrm>
            <a:off x="1587447" y="2157765"/>
            <a:ext cx="1281598" cy="1001049"/>
          </a:xfrm>
          <a:prstGeom prst="straightConnector1">
            <a:avLst/>
          </a:prstGeom>
          <a:ln w="38100">
            <a:solidFill>
              <a:schemeClr val="bg1"/>
            </a:solidFill>
            <a:tailEnd type="arrow" w="lg" len="sm"/>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a:stCxn id="116" idx="6"/>
            <a:endCxn id="118" idx="2"/>
          </p:cNvCxnSpPr>
          <p:nvPr/>
        </p:nvCxnSpPr>
        <p:spPr>
          <a:xfrm>
            <a:off x="1587447" y="3158816"/>
            <a:ext cx="1281598" cy="1605"/>
          </a:xfrm>
          <a:prstGeom prst="straightConnector1">
            <a:avLst/>
          </a:prstGeom>
          <a:noFill/>
          <a:ln w="28575" cap="flat" cmpd="sng" algn="ctr">
            <a:solidFill>
              <a:sysClr val="window" lastClr="FFFFFF"/>
            </a:solidFill>
            <a:prstDash val="solid"/>
            <a:tailEnd type="arrow"/>
          </a:ln>
          <a:effectLst/>
        </p:spPr>
      </p:cxnSp>
      <p:cxnSp>
        <p:nvCxnSpPr>
          <p:cNvPr id="121" name="Straight Arrow Connector 120"/>
          <p:cNvCxnSpPr>
            <a:stCxn id="114" idx="6"/>
            <a:endCxn id="118" idx="2"/>
          </p:cNvCxnSpPr>
          <p:nvPr/>
        </p:nvCxnSpPr>
        <p:spPr>
          <a:xfrm flipV="1">
            <a:off x="1587447" y="3158813"/>
            <a:ext cx="1281598" cy="2002096"/>
          </a:xfrm>
          <a:prstGeom prst="straightConnector1">
            <a:avLst/>
          </a:prstGeom>
          <a:ln w="38100">
            <a:solidFill>
              <a:schemeClr val="bg1"/>
            </a:solidFill>
            <a:tailEnd type="arrow" w="lg" len="sm"/>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a:stCxn id="115" idx="6"/>
            <a:endCxn id="118" idx="2"/>
          </p:cNvCxnSpPr>
          <p:nvPr/>
        </p:nvCxnSpPr>
        <p:spPr>
          <a:xfrm flipV="1">
            <a:off x="1587447" y="3158813"/>
            <a:ext cx="1281598" cy="1001049"/>
          </a:xfrm>
          <a:prstGeom prst="straightConnector1">
            <a:avLst/>
          </a:prstGeom>
          <a:noFill/>
          <a:ln w="28575" cap="flat" cmpd="sng" algn="ctr">
            <a:solidFill>
              <a:sysClr val="window" lastClr="FFFFFF"/>
            </a:solidFill>
            <a:prstDash val="solid"/>
            <a:tailEnd type="arrow"/>
          </a:ln>
          <a:effectLst/>
        </p:spPr>
      </p:cxnSp>
      <p:sp>
        <p:nvSpPr>
          <p:cNvPr id="123" name="TextBox 122"/>
          <p:cNvSpPr txBox="1"/>
          <p:nvPr/>
        </p:nvSpPr>
        <p:spPr>
          <a:xfrm>
            <a:off x="1036639" y="1916070"/>
            <a:ext cx="381836" cy="39446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ysClr val="window" lastClr="FFFFFF"/>
                </a:solidFill>
                <a:effectLst/>
                <a:uLnTx/>
                <a:uFillTx/>
              </a:rPr>
              <a:t>x</a:t>
            </a:r>
            <a:r>
              <a:rPr kumimoji="0" lang="en-US" sz="2000" b="0" i="0" u="none" strike="noStrike" kern="0" cap="none" spc="0" normalizeH="0" baseline="-25000" noProof="0" dirty="0" smtClean="0">
                <a:ln>
                  <a:noFill/>
                </a:ln>
                <a:solidFill>
                  <a:sysClr val="window" lastClr="FFFFFF"/>
                </a:solidFill>
                <a:effectLst/>
                <a:uLnTx/>
                <a:uFillTx/>
              </a:rPr>
              <a:t>1</a:t>
            </a:r>
          </a:p>
        </p:txBody>
      </p:sp>
      <p:sp>
        <p:nvSpPr>
          <p:cNvPr id="124" name="TextBox 123"/>
          <p:cNvSpPr txBox="1"/>
          <p:nvPr/>
        </p:nvSpPr>
        <p:spPr>
          <a:xfrm>
            <a:off x="1036639" y="2917118"/>
            <a:ext cx="381836" cy="39446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ysClr val="window" lastClr="FFFFFF"/>
                </a:solidFill>
                <a:effectLst/>
                <a:uLnTx/>
                <a:uFillTx/>
              </a:rPr>
              <a:t>x</a:t>
            </a:r>
            <a:r>
              <a:rPr kumimoji="0" lang="en-US" sz="2000" b="0" i="0" u="none" strike="noStrike" kern="0" cap="none" spc="0" normalizeH="0" baseline="-25000" noProof="0" dirty="0" smtClean="0">
                <a:ln>
                  <a:noFill/>
                </a:ln>
                <a:solidFill>
                  <a:sysClr val="window" lastClr="FFFFFF"/>
                </a:solidFill>
                <a:effectLst/>
                <a:uLnTx/>
                <a:uFillTx/>
              </a:rPr>
              <a:t>2</a:t>
            </a:r>
          </a:p>
        </p:txBody>
      </p:sp>
      <p:sp>
        <p:nvSpPr>
          <p:cNvPr id="125" name="TextBox 124"/>
          <p:cNvSpPr txBox="1"/>
          <p:nvPr/>
        </p:nvSpPr>
        <p:spPr>
          <a:xfrm>
            <a:off x="1036639" y="3918167"/>
            <a:ext cx="381836" cy="39446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ysClr val="window" lastClr="FFFFFF"/>
                </a:solidFill>
                <a:effectLst/>
                <a:uLnTx/>
                <a:uFillTx/>
              </a:rPr>
              <a:t>x</a:t>
            </a:r>
            <a:r>
              <a:rPr kumimoji="0" lang="en-US" sz="2000" b="0" i="0" u="none" strike="noStrike" kern="0" cap="none" spc="0" normalizeH="0" baseline="-25000" noProof="0" dirty="0" smtClean="0">
                <a:ln>
                  <a:noFill/>
                </a:ln>
                <a:solidFill>
                  <a:sysClr val="window" lastClr="FFFFFF"/>
                </a:solidFill>
                <a:effectLst/>
                <a:uLnTx/>
                <a:uFillTx/>
              </a:rPr>
              <a:t>3</a:t>
            </a:r>
          </a:p>
        </p:txBody>
      </p:sp>
      <p:cxnSp>
        <p:nvCxnSpPr>
          <p:cNvPr id="127" name="Straight Arrow Connector 126"/>
          <p:cNvCxnSpPr>
            <a:stCxn id="140" idx="6"/>
          </p:cNvCxnSpPr>
          <p:nvPr/>
        </p:nvCxnSpPr>
        <p:spPr>
          <a:xfrm>
            <a:off x="7241554" y="3081812"/>
            <a:ext cx="753881" cy="1605"/>
          </a:xfrm>
          <a:prstGeom prst="straightConnector1">
            <a:avLst/>
          </a:prstGeom>
          <a:ln w="38100">
            <a:solidFill>
              <a:schemeClr val="bg1"/>
            </a:solidFill>
            <a:tailEnd type="arrow" w="lg" len="sm"/>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8" name="TextBox 127"/>
          <p:cNvSpPr txBox="1"/>
          <p:nvPr/>
        </p:nvSpPr>
        <p:spPr>
          <a:xfrm>
            <a:off x="7582449" y="3370511"/>
            <a:ext cx="1107996"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ysClr val="window" lastClr="FFFFFF"/>
                </a:solidFill>
                <a:effectLst/>
                <a:uLnTx/>
                <a:uFillTx/>
              </a:rPr>
              <a:t>Output</a:t>
            </a:r>
            <a:endParaRPr kumimoji="0" lang="en-US" sz="2400" b="0" i="0" u="none" strike="noStrike" kern="0" cap="none" spc="0" normalizeH="0" baseline="-25000" noProof="0" dirty="0" smtClean="0">
              <a:ln>
                <a:noFill/>
              </a:ln>
              <a:solidFill>
                <a:sysClr val="window" lastClr="FFFFFF"/>
              </a:solidFill>
              <a:effectLst/>
              <a:uLnTx/>
              <a:uFillTx/>
            </a:endParaRPr>
          </a:p>
        </p:txBody>
      </p:sp>
      <p:sp>
        <p:nvSpPr>
          <p:cNvPr id="129" name="Oval 128"/>
          <p:cNvSpPr/>
          <p:nvPr/>
        </p:nvSpPr>
        <p:spPr>
          <a:xfrm>
            <a:off x="2869045" y="3774842"/>
            <a:ext cx="753881" cy="770037"/>
          </a:xfrm>
          <a:prstGeom prst="ellipse">
            <a:avLst/>
          </a:prstGeom>
          <a:noFill/>
          <a:ln w="25400" cap="flat" cmpd="sng" algn="ctr">
            <a:solidFill>
              <a:schemeClr val="accent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cxnSp>
        <p:nvCxnSpPr>
          <p:cNvPr id="130" name="Straight Arrow Connector 129"/>
          <p:cNvCxnSpPr>
            <a:stCxn id="117" idx="6"/>
            <a:endCxn id="129" idx="2"/>
          </p:cNvCxnSpPr>
          <p:nvPr/>
        </p:nvCxnSpPr>
        <p:spPr>
          <a:xfrm>
            <a:off x="1587447" y="2157765"/>
            <a:ext cx="1281598" cy="2002096"/>
          </a:xfrm>
          <a:prstGeom prst="straightConnector1">
            <a:avLst/>
          </a:prstGeom>
          <a:ln w="38100">
            <a:solidFill>
              <a:schemeClr val="bg1"/>
            </a:solidFill>
            <a:tailEnd type="arrow" w="lg" len="sm"/>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a:endCxn id="129" idx="2"/>
          </p:cNvCxnSpPr>
          <p:nvPr/>
        </p:nvCxnSpPr>
        <p:spPr>
          <a:xfrm>
            <a:off x="1587447" y="3158813"/>
            <a:ext cx="1281598" cy="1001049"/>
          </a:xfrm>
          <a:prstGeom prst="straightConnector1">
            <a:avLst/>
          </a:prstGeom>
          <a:ln w="38100">
            <a:solidFill>
              <a:schemeClr val="bg1"/>
            </a:solidFill>
            <a:tailEnd type="arrow" w="lg" len="sm"/>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a:endCxn id="129" idx="2"/>
          </p:cNvCxnSpPr>
          <p:nvPr/>
        </p:nvCxnSpPr>
        <p:spPr>
          <a:xfrm flipV="1">
            <a:off x="1587447" y="4159861"/>
            <a:ext cx="1281598" cy="1001049"/>
          </a:xfrm>
          <a:prstGeom prst="straightConnector1">
            <a:avLst/>
          </a:prstGeom>
          <a:noFill/>
          <a:ln w="28575" cap="flat" cmpd="sng" algn="ctr">
            <a:solidFill>
              <a:sysClr val="window" lastClr="FFFFFF"/>
            </a:solidFill>
            <a:prstDash val="solid"/>
            <a:tailEnd type="arrow"/>
          </a:ln>
          <a:effectLst/>
        </p:spPr>
      </p:cxnSp>
      <p:cxnSp>
        <p:nvCxnSpPr>
          <p:cNvPr id="133" name="Straight Arrow Connector 132"/>
          <p:cNvCxnSpPr>
            <a:stCxn id="115" idx="6"/>
            <a:endCxn id="129" idx="2"/>
          </p:cNvCxnSpPr>
          <p:nvPr/>
        </p:nvCxnSpPr>
        <p:spPr>
          <a:xfrm>
            <a:off x="1587447" y="4159864"/>
            <a:ext cx="1281598" cy="1605"/>
          </a:xfrm>
          <a:prstGeom prst="straightConnector1">
            <a:avLst/>
          </a:prstGeom>
          <a:noFill/>
          <a:ln w="28575" cap="flat" cmpd="sng" algn="ctr">
            <a:solidFill>
              <a:sysClr val="window" lastClr="FFFFFF"/>
            </a:solidFill>
            <a:prstDash val="solid"/>
            <a:tailEnd type="arrow"/>
          </a:ln>
          <a:effectLst/>
        </p:spPr>
      </p:cxnSp>
      <p:cxnSp>
        <p:nvCxnSpPr>
          <p:cNvPr id="134" name="Straight Arrow Connector 133"/>
          <p:cNvCxnSpPr/>
          <p:nvPr/>
        </p:nvCxnSpPr>
        <p:spPr>
          <a:xfrm>
            <a:off x="1587447" y="2157767"/>
            <a:ext cx="1281598" cy="1605"/>
          </a:xfrm>
          <a:prstGeom prst="straightConnector1">
            <a:avLst/>
          </a:prstGeom>
          <a:ln w="38100">
            <a:solidFill>
              <a:schemeClr val="bg1"/>
            </a:solidFill>
            <a:tailEnd type="arrow" w="lg" len="sm"/>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a:stCxn id="116" idx="6"/>
          </p:cNvCxnSpPr>
          <p:nvPr/>
        </p:nvCxnSpPr>
        <p:spPr>
          <a:xfrm flipV="1">
            <a:off x="1587447" y="2157765"/>
            <a:ext cx="1281598" cy="1001049"/>
          </a:xfrm>
          <a:prstGeom prst="straightConnector1">
            <a:avLst/>
          </a:prstGeom>
          <a:ln w="38100">
            <a:solidFill>
              <a:schemeClr val="bg1"/>
            </a:solidFill>
            <a:tailEnd type="arrow" w="lg" len="sm"/>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stCxn id="114" idx="6"/>
          </p:cNvCxnSpPr>
          <p:nvPr/>
        </p:nvCxnSpPr>
        <p:spPr>
          <a:xfrm flipV="1">
            <a:off x="1587447" y="2157765"/>
            <a:ext cx="1281598" cy="3003145"/>
          </a:xfrm>
          <a:prstGeom prst="straightConnector1">
            <a:avLst/>
          </a:prstGeom>
          <a:ln w="38100">
            <a:solidFill>
              <a:schemeClr val="bg1"/>
            </a:solidFill>
            <a:tailEnd type="arrow" w="lg" len="sm"/>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a:stCxn id="115" idx="6"/>
          </p:cNvCxnSpPr>
          <p:nvPr/>
        </p:nvCxnSpPr>
        <p:spPr>
          <a:xfrm flipV="1">
            <a:off x="1587447" y="2157765"/>
            <a:ext cx="1281598" cy="2002096"/>
          </a:xfrm>
          <a:prstGeom prst="straightConnector1">
            <a:avLst/>
          </a:prstGeom>
          <a:ln w="38100">
            <a:solidFill>
              <a:schemeClr val="bg1"/>
            </a:solidFill>
            <a:tailEnd type="arrow" w="lg" len="sm"/>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8" name="Oval 137"/>
          <p:cNvSpPr/>
          <p:nvPr/>
        </p:nvSpPr>
        <p:spPr>
          <a:xfrm>
            <a:off x="2869045" y="1772746"/>
            <a:ext cx="753881" cy="770037"/>
          </a:xfrm>
          <a:prstGeom prst="ellipse">
            <a:avLst/>
          </a:prstGeom>
          <a:noFill/>
          <a:ln w="25400" cap="flat" cmpd="sng" algn="ctr">
            <a:solidFill>
              <a:schemeClr val="accent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sp>
        <p:nvSpPr>
          <p:cNvPr id="166" name="Oval 165"/>
          <p:cNvSpPr/>
          <p:nvPr/>
        </p:nvSpPr>
        <p:spPr>
          <a:xfrm>
            <a:off x="2869045" y="4775891"/>
            <a:ext cx="753881" cy="770037"/>
          </a:xfrm>
          <a:prstGeom prst="ellipse">
            <a:avLst/>
          </a:prstGeom>
          <a:noFill/>
          <a:ln w="25400" cap="flat" cmpd="sng" algn="ctr">
            <a:solidFill>
              <a:schemeClr val="accent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sp>
        <p:nvSpPr>
          <p:cNvPr id="140" name="Oval 139"/>
          <p:cNvSpPr/>
          <p:nvPr/>
        </p:nvSpPr>
        <p:spPr>
          <a:xfrm>
            <a:off x="6487673" y="2696791"/>
            <a:ext cx="753881" cy="770037"/>
          </a:xfrm>
          <a:prstGeom prst="ellipse">
            <a:avLst/>
          </a:prstGeom>
          <a:noFill/>
          <a:ln w="25400" cap="flat" cmpd="sng" algn="ctr">
            <a:solidFill>
              <a:schemeClr val="accent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cxnSp>
        <p:nvCxnSpPr>
          <p:cNvPr id="141" name="Straight Arrow Connector 140"/>
          <p:cNvCxnSpPr>
            <a:stCxn id="147" idx="6"/>
            <a:endCxn id="140" idx="2"/>
          </p:cNvCxnSpPr>
          <p:nvPr/>
        </p:nvCxnSpPr>
        <p:spPr>
          <a:xfrm>
            <a:off x="5658404" y="2696791"/>
            <a:ext cx="829269" cy="385019"/>
          </a:xfrm>
          <a:prstGeom prst="straightConnector1">
            <a:avLst/>
          </a:prstGeom>
          <a:ln w="38100">
            <a:solidFill>
              <a:schemeClr val="bg1"/>
            </a:solidFill>
            <a:tailEnd type="arrow" w="lg" len="sm"/>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a:stCxn id="152" idx="6"/>
            <a:endCxn id="140" idx="2"/>
          </p:cNvCxnSpPr>
          <p:nvPr/>
        </p:nvCxnSpPr>
        <p:spPr>
          <a:xfrm flipV="1">
            <a:off x="5658404" y="3081809"/>
            <a:ext cx="829269" cy="616030"/>
          </a:xfrm>
          <a:prstGeom prst="straightConnector1">
            <a:avLst/>
          </a:prstGeom>
          <a:ln w="38100">
            <a:solidFill>
              <a:schemeClr val="bg1"/>
            </a:solidFill>
            <a:tailEnd type="arrow" w="lg" len="sm"/>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a:stCxn id="164" idx="6"/>
            <a:endCxn id="140" idx="2"/>
          </p:cNvCxnSpPr>
          <p:nvPr/>
        </p:nvCxnSpPr>
        <p:spPr>
          <a:xfrm flipV="1">
            <a:off x="5658404" y="3081809"/>
            <a:ext cx="829269" cy="1617078"/>
          </a:xfrm>
          <a:prstGeom prst="straightConnector1">
            <a:avLst/>
          </a:prstGeom>
          <a:ln w="38100">
            <a:solidFill>
              <a:schemeClr val="bg1"/>
            </a:solidFill>
            <a:tailEnd type="arrow" w="lg" len="sm"/>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4" name="TextBox 143"/>
          <p:cNvSpPr txBox="1"/>
          <p:nvPr/>
        </p:nvSpPr>
        <p:spPr>
          <a:xfrm>
            <a:off x="757654" y="5622932"/>
            <a:ext cx="992708" cy="39446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ysClr val="window" lastClr="FFFFFF"/>
                </a:solidFill>
                <a:effectLst/>
                <a:uLnTx/>
                <a:uFillTx/>
              </a:rPr>
              <a:t>Layer L</a:t>
            </a:r>
            <a:r>
              <a:rPr kumimoji="0" lang="en-US" sz="2000" b="0" i="0" u="none" strike="noStrike" kern="0" cap="none" spc="0" normalizeH="0" baseline="-25000" noProof="0" dirty="0" smtClean="0">
                <a:ln>
                  <a:noFill/>
                </a:ln>
                <a:solidFill>
                  <a:sysClr val="window" lastClr="FFFFFF"/>
                </a:solidFill>
                <a:effectLst/>
                <a:uLnTx/>
                <a:uFillTx/>
              </a:rPr>
              <a:t>1</a:t>
            </a:r>
          </a:p>
        </p:txBody>
      </p:sp>
      <p:sp>
        <p:nvSpPr>
          <p:cNvPr id="145" name="TextBox 144"/>
          <p:cNvSpPr txBox="1"/>
          <p:nvPr/>
        </p:nvSpPr>
        <p:spPr>
          <a:xfrm>
            <a:off x="2793657" y="5622932"/>
            <a:ext cx="992708" cy="39446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ysClr val="window" lastClr="FFFFFF"/>
                </a:solidFill>
                <a:effectLst/>
                <a:uLnTx/>
                <a:uFillTx/>
              </a:rPr>
              <a:t>Layer L</a:t>
            </a:r>
            <a:r>
              <a:rPr kumimoji="0" lang="en-US" sz="2000" b="0" i="0" u="none" strike="noStrike" kern="0" cap="none" spc="0" normalizeH="0" baseline="-25000" noProof="0" dirty="0" smtClean="0">
                <a:ln>
                  <a:noFill/>
                </a:ln>
                <a:solidFill>
                  <a:sysClr val="window" lastClr="FFFFFF"/>
                </a:solidFill>
                <a:effectLst/>
                <a:uLnTx/>
                <a:uFillTx/>
              </a:rPr>
              <a:t>2</a:t>
            </a:r>
          </a:p>
        </p:txBody>
      </p:sp>
      <p:sp>
        <p:nvSpPr>
          <p:cNvPr id="146" name="TextBox 145"/>
          <p:cNvSpPr txBox="1"/>
          <p:nvPr/>
        </p:nvSpPr>
        <p:spPr>
          <a:xfrm>
            <a:off x="6437096" y="4621883"/>
            <a:ext cx="992708" cy="39446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ysClr val="window" lastClr="FFFFFF"/>
                </a:solidFill>
                <a:effectLst/>
                <a:uLnTx/>
                <a:uFillTx/>
              </a:rPr>
              <a:t>Layer L</a:t>
            </a:r>
            <a:r>
              <a:rPr kumimoji="0" lang="en-US" sz="2000" b="0" i="0" u="none" strike="noStrike" kern="0" cap="none" spc="0" normalizeH="0" baseline="-25000" noProof="0" dirty="0" smtClean="0">
                <a:ln>
                  <a:noFill/>
                </a:ln>
                <a:solidFill>
                  <a:sysClr val="window" lastClr="FFFFFF"/>
                </a:solidFill>
                <a:effectLst/>
                <a:uLnTx/>
                <a:uFillTx/>
              </a:rPr>
              <a:t>4</a:t>
            </a:r>
          </a:p>
        </p:txBody>
      </p:sp>
      <p:sp>
        <p:nvSpPr>
          <p:cNvPr id="147" name="Oval 146"/>
          <p:cNvSpPr/>
          <p:nvPr/>
        </p:nvSpPr>
        <p:spPr>
          <a:xfrm>
            <a:off x="4904523" y="2311772"/>
            <a:ext cx="753881" cy="770037"/>
          </a:xfrm>
          <a:prstGeom prst="ellipse">
            <a:avLst/>
          </a:prstGeom>
          <a:noFill/>
          <a:ln w="25400" cap="flat" cmpd="sng" algn="ctr">
            <a:solidFill>
              <a:schemeClr val="accent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cxnSp>
        <p:nvCxnSpPr>
          <p:cNvPr id="148" name="Straight Arrow Connector 147"/>
          <p:cNvCxnSpPr>
            <a:stCxn id="138" idx="6"/>
            <a:endCxn id="147" idx="2"/>
          </p:cNvCxnSpPr>
          <p:nvPr/>
        </p:nvCxnSpPr>
        <p:spPr>
          <a:xfrm>
            <a:off x="3622926" y="2157765"/>
            <a:ext cx="1281598" cy="539026"/>
          </a:xfrm>
          <a:prstGeom prst="straightConnector1">
            <a:avLst/>
          </a:prstGeom>
          <a:ln w="38100">
            <a:solidFill>
              <a:schemeClr val="bg1"/>
            </a:solidFill>
            <a:tailEnd type="arrow" w="lg" len="sm"/>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a:stCxn id="118" idx="6"/>
            <a:endCxn id="147" idx="2"/>
          </p:cNvCxnSpPr>
          <p:nvPr/>
        </p:nvCxnSpPr>
        <p:spPr>
          <a:xfrm flipV="1">
            <a:off x="3622926" y="2696791"/>
            <a:ext cx="1281598" cy="462022"/>
          </a:xfrm>
          <a:prstGeom prst="straightConnector1">
            <a:avLst/>
          </a:prstGeom>
          <a:noFill/>
          <a:ln w="28575" cap="flat" cmpd="sng" algn="ctr">
            <a:solidFill>
              <a:sysClr val="window" lastClr="FFFFFF"/>
            </a:solidFill>
            <a:prstDash val="solid"/>
            <a:tailEnd type="arrow"/>
          </a:ln>
          <a:effectLst/>
        </p:spPr>
      </p:cxnSp>
      <p:cxnSp>
        <p:nvCxnSpPr>
          <p:cNvPr id="150" name="Straight Arrow Connector 149"/>
          <p:cNvCxnSpPr>
            <a:stCxn id="166" idx="6"/>
            <a:endCxn id="147" idx="2"/>
          </p:cNvCxnSpPr>
          <p:nvPr/>
        </p:nvCxnSpPr>
        <p:spPr>
          <a:xfrm flipV="1">
            <a:off x="3622926" y="2696791"/>
            <a:ext cx="1281598" cy="2464119"/>
          </a:xfrm>
          <a:prstGeom prst="straightConnector1">
            <a:avLst/>
          </a:prstGeom>
          <a:ln w="38100">
            <a:solidFill>
              <a:schemeClr val="bg1"/>
            </a:solidFill>
            <a:tailEnd type="arrow" w="lg" len="sm"/>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a:stCxn id="129" idx="6"/>
            <a:endCxn id="147" idx="2"/>
          </p:cNvCxnSpPr>
          <p:nvPr/>
        </p:nvCxnSpPr>
        <p:spPr>
          <a:xfrm flipV="1">
            <a:off x="3622926" y="2696791"/>
            <a:ext cx="1281598" cy="1463071"/>
          </a:xfrm>
          <a:prstGeom prst="straightConnector1">
            <a:avLst/>
          </a:prstGeom>
          <a:ln w="38100">
            <a:solidFill>
              <a:schemeClr val="bg1"/>
            </a:solidFill>
            <a:tailEnd type="arrow" w="lg" len="sm"/>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2" name="Oval 151"/>
          <p:cNvSpPr/>
          <p:nvPr/>
        </p:nvSpPr>
        <p:spPr>
          <a:xfrm>
            <a:off x="4904523" y="3312820"/>
            <a:ext cx="753881" cy="770037"/>
          </a:xfrm>
          <a:prstGeom prst="ellipse">
            <a:avLst/>
          </a:prstGeom>
          <a:noFill/>
          <a:ln w="25400" cap="flat" cmpd="sng" algn="ctr">
            <a:solidFill>
              <a:schemeClr val="accent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cxnSp>
        <p:nvCxnSpPr>
          <p:cNvPr id="153" name="Straight Arrow Connector 152"/>
          <p:cNvCxnSpPr>
            <a:stCxn id="138" idx="6"/>
            <a:endCxn id="152" idx="2"/>
          </p:cNvCxnSpPr>
          <p:nvPr/>
        </p:nvCxnSpPr>
        <p:spPr>
          <a:xfrm>
            <a:off x="3622926" y="2157765"/>
            <a:ext cx="1281598" cy="1540074"/>
          </a:xfrm>
          <a:prstGeom prst="straightConnector1">
            <a:avLst/>
          </a:prstGeom>
          <a:ln w="38100">
            <a:solidFill>
              <a:schemeClr val="bg1"/>
            </a:solidFill>
            <a:tailEnd type="arrow" w="lg" len="sm"/>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a:stCxn id="118" idx="6"/>
            <a:endCxn id="152" idx="2"/>
          </p:cNvCxnSpPr>
          <p:nvPr/>
        </p:nvCxnSpPr>
        <p:spPr>
          <a:xfrm>
            <a:off x="3622926" y="3158813"/>
            <a:ext cx="1281598" cy="539026"/>
          </a:xfrm>
          <a:prstGeom prst="straightConnector1">
            <a:avLst/>
          </a:prstGeom>
          <a:ln w="38100">
            <a:solidFill>
              <a:schemeClr val="bg1"/>
            </a:solidFill>
            <a:tailEnd type="arrow" w="lg" len="sm"/>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a:stCxn id="166" idx="6"/>
            <a:endCxn id="152" idx="2"/>
          </p:cNvCxnSpPr>
          <p:nvPr/>
        </p:nvCxnSpPr>
        <p:spPr>
          <a:xfrm flipV="1">
            <a:off x="3622926" y="3697840"/>
            <a:ext cx="1281598" cy="1463071"/>
          </a:xfrm>
          <a:prstGeom prst="straightConnector1">
            <a:avLst/>
          </a:prstGeom>
          <a:ln w="38100">
            <a:solidFill>
              <a:schemeClr val="bg1"/>
            </a:solidFill>
            <a:tailEnd type="arrow" w="lg" len="sm"/>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a:stCxn id="129" idx="6"/>
            <a:endCxn id="152" idx="2"/>
          </p:cNvCxnSpPr>
          <p:nvPr/>
        </p:nvCxnSpPr>
        <p:spPr>
          <a:xfrm flipV="1">
            <a:off x="3622926" y="3697840"/>
            <a:ext cx="1281598" cy="462022"/>
          </a:xfrm>
          <a:prstGeom prst="straightConnector1">
            <a:avLst/>
          </a:prstGeom>
          <a:noFill/>
          <a:ln w="28575" cap="flat" cmpd="sng" algn="ctr">
            <a:solidFill>
              <a:sysClr val="window" lastClr="FFFFFF"/>
            </a:solidFill>
            <a:prstDash val="solid"/>
            <a:tailEnd type="arrow"/>
          </a:ln>
          <a:effectLst/>
        </p:spPr>
      </p:cxnSp>
      <p:sp>
        <p:nvSpPr>
          <p:cNvPr id="164" name="Oval 163"/>
          <p:cNvSpPr/>
          <p:nvPr/>
        </p:nvSpPr>
        <p:spPr>
          <a:xfrm>
            <a:off x="4904523" y="4313869"/>
            <a:ext cx="753881" cy="770037"/>
          </a:xfrm>
          <a:prstGeom prst="ellipse">
            <a:avLst/>
          </a:prstGeom>
          <a:noFill/>
          <a:ln w="25400" cap="flat" cmpd="sng" algn="ctr">
            <a:solidFill>
              <a:schemeClr val="accent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sp>
        <p:nvSpPr>
          <p:cNvPr id="158" name="TextBox 157"/>
          <p:cNvSpPr txBox="1"/>
          <p:nvPr/>
        </p:nvSpPr>
        <p:spPr>
          <a:xfrm>
            <a:off x="4829135" y="5160910"/>
            <a:ext cx="992708" cy="39446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ysClr val="window" lastClr="FFFFFF"/>
                </a:solidFill>
                <a:effectLst/>
                <a:uLnTx/>
                <a:uFillTx/>
              </a:rPr>
              <a:t>Layer L</a:t>
            </a:r>
            <a:r>
              <a:rPr kumimoji="0" lang="en-US" sz="2000" b="0" i="0" u="none" strike="noStrike" kern="0" cap="none" spc="0" normalizeH="0" baseline="-25000" noProof="0" dirty="0" smtClean="0">
                <a:ln>
                  <a:noFill/>
                </a:ln>
                <a:solidFill>
                  <a:sysClr val="window" lastClr="FFFFFF"/>
                </a:solidFill>
                <a:effectLst/>
                <a:uLnTx/>
                <a:uFillTx/>
              </a:rPr>
              <a:t>3</a:t>
            </a:r>
          </a:p>
        </p:txBody>
      </p:sp>
      <p:sp>
        <p:nvSpPr>
          <p:cNvPr id="159" name="Oval 158"/>
          <p:cNvSpPr/>
          <p:nvPr/>
        </p:nvSpPr>
        <p:spPr>
          <a:xfrm>
            <a:off x="6487673" y="3697840"/>
            <a:ext cx="753881" cy="770037"/>
          </a:xfrm>
          <a:prstGeom prst="ellipse">
            <a:avLst/>
          </a:prstGeom>
          <a:noFill/>
          <a:ln w="25400" cap="flat" cmpd="sng" algn="ctr">
            <a:solidFill>
              <a:schemeClr val="accent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cxnSp>
        <p:nvCxnSpPr>
          <p:cNvPr id="160" name="Straight Arrow Connector 159"/>
          <p:cNvCxnSpPr>
            <a:stCxn id="152" idx="6"/>
            <a:endCxn id="159" idx="2"/>
          </p:cNvCxnSpPr>
          <p:nvPr/>
        </p:nvCxnSpPr>
        <p:spPr>
          <a:xfrm>
            <a:off x="5658404" y="3697840"/>
            <a:ext cx="829269" cy="385019"/>
          </a:xfrm>
          <a:prstGeom prst="straightConnector1">
            <a:avLst/>
          </a:prstGeom>
          <a:ln w="38100">
            <a:solidFill>
              <a:schemeClr val="bg1"/>
            </a:solidFill>
            <a:tailEnd type="arrow" w="lg" len="sm"/>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a:stCxn id="164" idx="6"/>
            <a:endCxn id="159" idx="2"/>
          </p:cNvCxnSpPr>
          <p:nvPr/>
        </p:nvCxnSpPr>
        <p:spPr>
          <a:xfrm flipV="1">
            <a:off x="5658404" y="4082858"/>
            <a:ext cx="829269" cy="616030"/>
          </a:xfrm>
          <a:prstGeom prst="straightConnector1">
            <a:avLst/>
          </a:prstGeom>
          <a:noFill/>
          <a:ln w="28575" cap="flat" cmpd="sng" algn="ctr">
            <a:solidFill>
              <a:sysClr val="window" lastClr="FFFFFF"/>
            </a:solidFill>
            <a:prstDash val="solid"/>
            <a:tailEnd type="arrow"/>
          </a:ln>
          <a:effectLst/>
        </p:spPr>
      </p:cxnSp>
      <p:cxnSp>
        <p:nvCxnSpPr>
          <p:cNvPr id="162" name="Straight Arrow Connector 161"/>
          <p:cNvCxnSpPr>
            <a:stCxn id="147" idx="6"/>
            <a:endCxn id="159" idx="2"/>
          </p:cNvCxnSpPr>
          <p:nvPr/>
        </p:nvCxnSpPr>
        <p:spPr>
          <a:xfrm>
            <a:off x="5658404" y="2696791"/>
            <a:ext cx="829269" cy="1386067"/>
          </a:xfrm>
          <a:prstGeom prst="straightConnector1">
            <a:avLst/>
          </a:prstGeom>
          <a:ln w="38100">
            <a:solidFill>
              <a:schemeClr val="bg1"/>
            </a:solidFill>
            <a:tailEnd type="arrow" w="lg" len="sm"/>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3" name="Straight Arrow Connector 162"/>
          <p:cNvCxnSpPr>
            <a:stCxn id="159" idx="6"/>
          </p:cNvCxnSpPr>
          <p:nvPr/>
        </p:nvCxnSpPr>
        <p:spPr>
          <a:xfrm>
            <a:off x="7241554" y="4082861"/>
            <a:ext cx="753881" cy="1605"/>
          </a:xfrm>
          <a:prstGeom prst="straightConnector1">
            <a:avLst/>
          </a:prstGeom>
          <a:ln w="38100">
            <a:solidFill>
              <a:schemeClr val="bg1"/>
            </a:solidFill>
            <a:tailEnd type="arrow" w="lg" len="sm"/>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1036639" y="4955051"/>
            <a:ext cx="407484"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ysClr val="window" lastClr="FFFFFF"/>
                </a:solidFill>
                <a:effectLst/>
                <a:uLnTx/>
                <a:uFillTx/>
              </a:rPr>
              <a:t>x</a:t>
            </a:r>
            <a:r>
              <a:rPr kumimoji="0" lang="en-US" sz="2000" b="0" i="0" u="none" strike="noStrike" kern="0" cap="none" spc="0" normalizeH="0" baseline="-25000" noProof="0" dirty="0" smtClean="0">
                <a:ln>
                  <a:noFill/>
                </a:ln>
                <a:solidFill>
                  <a:sysClr val="window" lastClr="FFFFFF"/>
                </a:solidFill>
                <a:effectLst/>
                <a:uLnTx/>
                <a:uFillTx/>
              </a:rPr>
              <a:t>4</a:t>
            </a:r>
          </a:p>
        </p:txBody>
      </p:sp>
    </p:spTree>
    <p:extLst>
      <p:ext uri="{BB962C8B-B14F-4D97-AF65-F5344CB8AC3E}">
        <p14:creationId xmlns:p14="http://schemas.microsoft.com/office/powerpoint/2010/main" val="558841264"/>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the brain process images?</a:t>
            </a:r>
            <a:endParaRPr lang="en-US" dirty="0"/>
          </a:p>
        </p:txBody>
      </p:sp>
      <p:pic>
        <p:nvPicPr>
          <p:cNvPr id="3" name="Picture 5" descr="gabor-slide"/>
          <p:cNvPicPr>
            <a:picLocks noChangeAspect="1" noChangeArrowheads="1"/>
          </p:cNvPicPr>
          <p:nvPr/>
        </p:nvPicPr>
        <p:blipFill>
          <a:blip r:embed="rId3" cstate="print"/>
          <a:srcRect l="76357" t="59109" r="6061" b="25496"/>
          <a:stretch>
            <a:fillRect/>
          </a:stretch>
        </p:blipFill>
        <p:spPr bwMode="auto">
          <a:xfrm>
            <a:off x="1570072" y="2238444"/>
            <a:ext cx="2737500" cy="28346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pic>
        <p:nvPicPr>
          <p:cNvPr id="4" name="Picture 20" descr="gabor-slide"/>
          <p:cNvPicPr>
            <a:picLocks noChangeAspect="1" noChangeArrowheads="1"/>
          </p:cNvPicPr>
          <p:nvPr/>
        </p:nvPicPr>
        <p:blipFill>
          <a:blip r:embed="rId3" cstate="print"/>
          <a:srcRect l="65688" t="72035" r="22855" b="17506"/>
          <a:stretch>
            <a:fillRect/>
          </a:stretch>
        </p:blipFill>
        <p:spPr bwMode="auto">
          <a:xfrm>
            <a:off x="5092324" y="2238444"/>
            <a:ext cx="2623314" cy="28331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sp>
        <p:nvSpPr>
          <p:cNvPr id="5" name="TextBox 4"/>
          <p:cNvSpPr txBox="1"/>
          <p:nvPr/>
        </p:nvSpPr>
        <p:spPr>
          <a:xfrm>
            <a:off x="1515087" y="5195630"/>
            <a:ext cx="2864888" cy="646331"/>
          </a:xfrm>
          <a:prstGeom prst="rect">
            <a:avLst/>
          </a:prstGeom>
          <a:noFill/>
        </p:spPr>
        <p:txBody>
          <a:bodyPr wrap="none" rtlCol="0">
            <a:spAutoFit/>
          </a:bodyPr>
          <a:lstStyle/>
          <a:p>
            <a:pPr algn="ctr">
              <a:spcBef>
                <a:spcPts val="0"/>
              </a:spcBef>
            </a:pPr>
            <a:r>
              <a:rPr lang="en-US" dirty="0" smtClean="0">
                <a:solidFill>
                  <a:schemeClr val="bg1"/>
                </a:solidFill>
              </a:rPr>
              <a:t>Neuron #1 of visual cortex</a:t>
            </a:r>
          </a:p>
          <a:p>
            <a:pPr algn="ctr">
              <a:spcBef>
                <a:spcPts val="0"/>
              </a:spcBef>
            </a:pPr>
            <a:r>
              <a:rPr lang="en-US" dirty="0" smtClean="0">
                <a:solidFill>
                  <a:schemeClr val="bg1"/>
                </a:solidFill>
              </a:rPr>
              <a:t>(model)</a:t>
            </a:r>
          </a:p>
        </p:txBody>
      </p:sp>
      <p:sp>
        <p:nvSpPr>
          <p:cNvPr id="6" name="TextBox 5"/>
          <p:cNvSpPr txBox="1"/>
          <p:nvPr/>
        </p:nvSpPr>
        <p:spPr>
          <a:xfrm>
            <a:off x="4971537" y="5195630"/>
            <a:ext cx="2864888" cy="646331"/>
          </a:xfrm>
          <a:prstGeom prst="rect">
            <a:avLst/>
          </a:prstGeom>
          <a:noFill/>
        </p:spPr>
        <p:txBody>
          <a:bodyPr wrap="none" rtlCol="0">
            <a:spAutoFit/>
          </a:bodyPr>
          <a:lstStyle/>
          <a:p>
            <a:pPr algn="ctr">
              <a:spcBef>
                <a:spcPts val="0"/>
              </a:spcBef>
            </a:pPr>
            <a:r>
              <a:rPr lang="en-US" dirty="0" smtClean="0">
                <a:solidFill>
                  <a:schemeClr val="bg1"/>
                </a:solidFill>
              </a:rPr>
              <a:t>Neuron #2 of visual cortex</a:t>
            </a:r>
          </a:p>
          <a:p>
            <a:pPr algn="ctr">
              <a:spcBef>
                <a:spcPts val="0"/>
              </a:spcBef>
            </a:pPr>
            <a:r>
              <a:rPr lang="en-US" dirty="0" smtClean="0">
                <a:solidFill>
                  <a:schemeClr val="bg1"/>
                </a:solidFill>
              </a:rPr>
              <a:t>(model)</a:t>
            </a:r>
          </a:p>
        </p:txBody>
      </p:sp>
      <p:sp>
        <p:nvSpPr>
          <p:cNvPr id="7" name="Rectangle 6"/>
          <p:cNvSpPr/>
          <p:nvPr/>
        </p:nvSpPr>
        <p:spPr>
          <a:xfrm>
            <a:off x="762000" y="1628150"/>
            <a:ext cx="7673340" cy="400110"/>
          </a:xfrm>
          <a:prstGeom prst="rect">
            <a:avLst/>
          </a:prstGeom>
        </p:spPr>
        <p:txBody>
          <a:bodyPr wrap="square">
            <a:spAutoFit/>
          </a:bodyPr>
          <a:lstStyle/>
          <a:p>
            <a:pPr marL="176213" indent="-176213">
              <a:spcBef>
                <a:spcPct val="30000"/>
              </a:spcBef>
            </a:pPr>
            <a:r>
              <a:rPr lang="en-US" sz="2000" dirty="0">
                <a:solidFill>
                  <a:srgbClr val="FFFFFF"/>
                </a:solidFill>
                <a:latin typeface="Arial" charset="0"/>
              </a:rPr>
              <a:t>V</a:t>
            </a:r>
            <a:r>
              <a:rPr lang="en-US" sz="2000" dirty="0" smtClean="0">
                <a:solidFill>
                  <a:srgbClr val="FFFFFF"/>
                </a:solidFill>
                <a:latin typeface="Arial" charset="0"/>
              </a:rPr>
              <a:t>isual cortex looks </a:t>
            </a:r>
            <a:r>
              <a:rPr lang="en-US" sz="2000" dirty="0">
                <a:solidFill>
                  <a:srgbClr val="FFFFFF"/>
                </a:solidFill>
                <a:latin typeface="Arial" charset="0"/>
              </a:rPr>
              <a:t>for </a:t>
            </a:r>
            <a:r>
              <a:rPr lang="en-US" sz="2000" dirty="0" smtClean="0">
                <a:solidFill>
                  <a:srgbClr val="FFFFFF"/>
                </a:solidFill>
                <a:latin typeface="Arial" charset="0"/>
              </a:rPr>
              <a:t>lines/edges.  </a:t>
            </a:r>
            <a:endParaRPr lang="en-US" sz="2000" dirty="0">
              <a:solidFill>
                <a:srgbClr val="FFFFFF"/>
              </a:solidFill>
              <a:latin typeface="Arial" charset="0"/>
            </a:endParaRPr>
          </a:p>
        </p:txBody>
      </p:sp>
    </p:spTree>
    <p:extLst>
      <p:ext uri="{BB962C8B-B14F-4D97-AF65-F5344CB8AC3E}">
        <p14:creationId xmlns:p14="http://schemas.microsoft.com/office/powerpoint/2010/main" val="2548661508"/>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to Biology</a:t>
            </a:r>
            <a:endParaRPr lang="en-US" dirty="0"/>
          </a:p>
        </p:txBody>
      </p:sp>
      <p:sp>
        <p:nvSpPr>
          <p:cNvPr id="37" name="TextBox 7"/>
          <p:cNvSpPr txBox="1">
            <a:spLocks noChangeArrowheads="1"/>
          </p:cNvSpPr>
          <p:nvPr/>
        </p:nvSpPr>
        <p:spPr bwMode="auto">
          <a:xfrm>
            <a:off x="1653654" y="1919776"/>
            <a:ext cx="1828800" cy="461645"/>
          </a:xfrm>
          <a:prstGeom prst="rect">
            <a:avLst/>
          </a:prstGeom>
          <a:noFill/>
          <a:ln w="9525">
            <a:noFill/>
            <a:miter lim="800000"/>
            <a:headEnd/>
            <a:tailEnd/>
          </a:ln>
        </p:spPr>
        <p:txBody>
          <a:bodyPr wrap="square" lIns="91419" tIns="45710" rIns="91419" bIns="45710">
            <a:spAutoFit/>
          </a:bodyPr>
          <a:lstStyle/>
          <a:p>
            <a:pPr algn="l" defTabSz="914186" fontAlgn="auto">
              <a:spcBef>
                <a:spcPts val="0"/>
              </a:spcBef>
              <a:spcAft>
                <a:spcPts val="0"/>
              </a:spcAft>
            </a:pPr>
            <a:r>
              <a:rPr lang="en-US" sz="2400" dirty="0">
                <a:solidFill>
                  <a:schemeClr val="bg1"/>
                </a:solidFill>
                <a:latin typeface="Calibri"/>
              </a:rPr>
              <a:t>V</a:t>
            </a:r>
            <a:r>
              <a:rPr lang="en-US" sz="2400" dirty="0" smtClean="0">
                <a:solidFill>
                  <a:schemeClr val="bg1"/>
                </a:solidFill>
                <a:latin typeface="Calibri"/>
              </a:rPr>
              <a:t>isual cortex</a:t>
            </a:r>
            <a:endParaRPr lang="en-US" sz="2400" dirty="0">
              <a:solidFill>
                <a:schemeClr val="bg1"/>
              </a:solidFill>
              <a:latin typeface="Calibri"/>
            </a:endParaRPr>
          </a:p>
        </p:txBody>
      </p:sp>
      <p:grpSp>
        <p:nvGrpSpPr>
          <p:cNvPr id="6" name="Group 5"/>
          <p:cNvGrpSpPr/>
          <p:nvPr/>
        </p:nvGrpSpPr>
        <p:grpSpPr>
          <a:xfrm>
            <a:off x="5150088" y="1919776"/>
            <a:ext cx="2605583" cy="3100061"/>
            <a:chOff x="5150088" y="1919776"/>
            <a:chExt cx="2605583" cy="3100061"/>
          </a:xfrm>
        </p:grpSpPr>
        <p:sp>
          <p:nvSpPr>
            <p:cNvPr id="21" name="TextBox 7"/>
            <p:cNvSpPr txBox="1">
              <a:spLocks noChangeArrowheads="1"/>
            </p:cNvSpPr>
            <p:nvPr/>
          </p:nvSpPr>
          <p:spPr bwMode="auto">
            <a:xfrm>
              <a:off x="5150088" y="1919776"/>
              <a:ext cx="2605583" cy="461645"/>
            </a:xfrm>
            <a:prstGeom prst="rect">
              <a:avLst/>
            </a:prstGeom>
            <a:noFill/>
            <a:ln w="9525">
              <a:noFill/>
              <a:miter lim="800000"/>
              <a:headEnd/>
              <a:tailEnd/>
            </a:ln>
          </p:spPr>
          <p:txBody>
            <a:bodyPr wrap="square" lIns="91419" tIns="45710" rIns="91419" bIns="45710">
              <a:spAutoFit/>
            </a:bodyPr>
            <a:lstStyle/>
            <a:p>
              <a:pPr algn="l" defTabSz="914186" fontAlgn="auto">
                <a:spcBef>
                  <a:spcPts val="0"/>
                </a:spcBef>
                <a:spcAft>
                  <a:spcPts val="0"/>
                </a:spcAft>
              </a:pPr>
              <a:r>
                <a:rPr lang="en-US" sz="2400" dirty="0" smtClean="0">
                  <a:solidFill>
                    <a:schemeClr val="bg1"/>
                  </a:solidFill>
                  <a:latin typeface="Calibri"/>
                </a:rPr>
                <a:t>Learning algorithm</a:t>
              </a:r>
              <a:endParaRPr lang="en-US" sz="2400" dirty="0">
                <a:solidFill>
                  <a:schemeClr val="bg1"/>
                </a:solidFill>
                <a:latin typeface="Calibri"/>
              </a:endParaRPr>
            </a:p>
          </p:txBody>
        </p:sp>
        <p:pic>
          <p:nvPicPr>
            <p:cNvPr id="1026" name="Picture 2" descr="C:\Users\ang\Desktop\vision_fig2.png"/>
            <p:cNvPicPr>
              <a:picLocks noChangeAspect="1" noChangeArrowheads="1"/>
            </p:cNvPicPr>
            <p:nvPr/>
          </p:nvPicPr>
          <p:blipFill rotWithShape="1">
            <a:blip r:embed="rId3">
              <a:extLst>
                <a:ext uri="{28A0092B-C50C-407E-A947-70E740481C1C}">
                  <a14:useLocalDpi xmlns:a14="http://schemas.microsoft.com/office/drawing/2010/main" val="0"/>
                </a:ext>
              </a:extLst>
            </a:blip>
            <a:srcRect l="13331" t="26345" r="53722" b="29726"/>
            <a:stretch/>
          </p:blipFill>
          <p:spPr bwMode="auto">
            <a:xfrm>
              <a:off x="5249722" y="2613521"/>
              <a:ext cx="2406316" cy="2406316"/>
            </a:xfrm>
            <a:prstGeom prst="rect">
              <a:avLst/>
            </a:prstGeom>
            <a:noFill/>
            <a:ln w="88900" cap="sq">
              <a:solidFill>
                <a:schemeClr val="bg1"/>
              </a:solidFill>
              <a:miter lim="800000"/>
            </a:ln>
            <a:extLst>
              <a:ext uri="{909E8E84-426E-40DD-AFC4-6F175D3DCCD1}">
                <a14:hiddenFill xmlns:a14="http://schemas.microsoft.com/office/drawing/2010/main">
                  <a:solidFill>
                    <a:srgbClr val="FFFFFF"/>
                  </a:solidFill>
                </a14:hiddenFill>
              </a:ext>
            </a:extLst>
          </p:spPr>
        </p:pic>
      </p:grpSp>
      <p:pic>
        <p:nvPicPr>
          <p:cNvPr id="13" name="Picture 2" descr="C:\Users\ang\Desktop\vision_fig2.png"/>
          <p:cNvPicPr>
            <a:picLocks noChangeAspect="1" noChangeArrowheads="1"/>
          </p:cNvPicPr>
          <p:nvPr/>
        </p:nvPicPr>
        <p:blipFill rotWithShape="1">
          <a:blip r:embed="rId3">
            <a:extLst>
              <a:ext uri="{28A0092B-C50C-407E-A947-70E740481C1C}">
                <a14:useLocalDpi xmlns:a14="http://schemas.microsoft.com/office/drawing/2010/main" val="0"/>
              </a:ext>
            </a:extLst>
          </a:blip>
          <a:srcRect l="57360" t="26321" r="9694" b="29750"/>
          <a:stretch/>
        </p:blipFill>
        <p:spPr bwMode="auto">
          <a:xfrm>
            <a:off x="1364896" y="2613521"/>
            <a:ext cx="2406316" cy="2406316"/>
          </a:xfrm>
          <a:prstGeom prst="rect">
            <a:avLst/>
          </a:prstGeom>
          <a:noFill/>
          <a:ln w="88900" cap="sq">
            <a:solidFill>
              <a:schemeClr val="bg1"/>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70093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Comparing to Biology</a:t>
            </a:r>
          </a:p>
        </p:txBody>
      </p:sp>
      <p:sp>
        <p:nvSpPr>
          <p:cNvPr id="37" name="TextBox 7"/>
          <p:cNvSpPr txBox="1">
            <a:spLocks noChangeArrowheads="1"/>
          </p:cNvSpPr>
          <p:nvPr/>
        </p:nvSpPr>
        <p:spPr bwMode="auto">
          <a:xfrm>
            <a:off x="1481923" y="1684506"/>
            <a:ext cx="2105863" cy="461645"/>
          </a:xfrm>
          <a:prstGeom prst="rect">
            <a:avLst/>
          </a:prstGeom>
          <a:noFill/>
          <a:ln w="9525">
            <a:noFill/>
            <a:miter lim="800000"/>
            <a:headEnd/>
            <a:tailEnd/>
          </a:ln>
        </p:spPr>
        <p:txBody>
          <a:bodyPr wrap="square" lIns="91419" tIns="45710" rIns="91419" bIns="45710">
            <a:spAutoFit/>
          </a:bodyPr>
          <a:lstStyle/>
          <a:p>
            <a:pPr algn="l" defTabSz="914186" fontAlgn="auto">
              <a:spcBef>
                <a:spcPts val="0"/>
              </a:spcBef>
              <a:spcAft>
                <a:spcPts val="0"/>
              </a:spcAft>
            </a:pPr>
            <a:r>
              <a:rPr lang="en-US" sz="2400" dirty="0" smtClean="0">
                <a:solidFill>
                  <a:schemeClr val="bg1"/>
                </a:solidFill>
                <a:latin typeface="Calibri"/>
              </a:rPr>
              <a:t>Auditory cortex</a:t>
            </a:r>
            <a:endParaRPr lang="en-US" sz="2400" dirty="0">
              <a:solidFill>
                <a:schemeClr val="bg1"/>
              </a:solidFill>
              <a:latin typeface="Calibri"/>
            </a:endParaRPr>
          </a:p>
        </p:txBody>
      </p:sp>
      <p:grpSp>
        <p:nvGrpSpPr>
          <p:cNvPr id="4" name="Group 3"/>
          <p:cNvGrpSpPr/>
          <p:nvPr/>
        </p:nvGrpSpPr>
        <p:grpSpPr>
          <a:xfrm>
            <a:off x="4701493" y="1688953"/>
            <a:ext cx="3564807" cy="4500245"/>
            <a:chOff x="4701493" y="1919776"/>
            <a:chExt cx="3564807" cy="4500245"/>
          </a:xfrm>
        </p:grpSpPr>
        <p:sp>
          <p:nvSpPr>
            <p:cNvPr id="21" name="TextBox 7"/>
            <p:cNvSpPr txBox="1">
              <a:spLocks noChangeArrowheads="1"/>
            </p:cNvSpPr>
            <p:nvPr/>
          </p:nvSpPr>
          <p:spPr bwMode="auto">
            <a:xfrm>
              <a:off x="5256686" y="1919776"/>
              <a:ext cx="2605583" cy="461645"/>
            </a:xfrm>
            <a:prstGeom prst="rect">
              <a:avLst/>
            </a:prstGeom>
            <a:noFill/>
            <a:ln w="9525">
              <a:noFill/>
              <a:miter lim="800000"/>
              <a:headEnd/>
              <a:tailEnd/>
            </a:ln>
          </p:spPr>
          <p:txBody>
            <a:bodyPr wrap="square" lIns="91419" tIns="45710" rIns="91419" bIns="45710">
              <a:spAutoFit/>
            </a:bodyPr>
            <a:lstStyle/>
            <a:p>
              <a:pPr algn="l" defTabSz="914186" fontAlgn="auto">
                <a:spcBef>
                  <a:spcPts val="0"/>
                </a:spcBef>
                <a:spcAft>
                  <a:spcPts val="0"/>
                </a:spcAft>
              </a:pPr>
              <a:r>
                <a:rPr lang="en-US" sz="2400" dirty="0" smtClean="0">
                  <a:solidFill>
                    <a:schemeClr val="bg1"/>
                  </a:solidFill>
                  <a:latin typeface="Calibri"/>
                </a:rPr>
                <a:t>Learning algorithm</a:t>
              </a:r>
              <a:endParaRPr lang="en-US" sz="2400" dirty="0">
                <a:solidFill>
                  <a:schemeClr val="bg1"/>
                </a:solidFill>
                <a:latin typeface="Calibri"/>
              </a:endParaRPr>
            </a:p>
          </p:txBody>
        </p:sp>
        <p:grpSp>
          <p:nvGrpSpPr>
            <p:cNvPr id="18" name="Group 17"/>
            <p:cNvGrpSpPr/>
            <p:nvPr/>
          </p:nvGrpSpPr>
          <p:grpSpPr>
            <a:xfrm>
              <a:off x="4701493" y="2381421"/>
              <a:ext cx="3564807" cy="4038600"/>
              <a:chOff x="-19594" y="1066800"/>
              <a:chExt cx="4439194" cy="5029200"/>
            </a:xfrm>
          </p:grpSpPr>
          <p:pic>
            <p:nvPicPr>
              <p:cNvPr id="1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94" y="1066800"/>
                <a:ext cx="24384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594" y="2667000"/>
                <a:ext cx="24384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594" y="4267200"/>
                <a:ext cx="24384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81200" y="2667000"/>
                <a:ext cx="24384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1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81200" y="1066800"/>
                <a:ext cx="24384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1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81200" y="4267199"/>
                <a:ext cx="2438400" cy="1828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26" name="Group 25"/>
          <p:cNvGrpSpPr/>
          <p:nvPr/>
        </p:nvGrpSpPr>
        <p:grpSpPr>
          <a:xfrm>
            <a:off x="760317" y="2140108"/>
            <a:ext cx="3549073" cy="4038600"/>
            <a:chOff x="4572000" y="1066800"/>
            <a:chExt cx="4419600" cy="5029200"/>
          </a:xfrm>
        </p:grpSpPr>
        <p:pic>
          <p:nvPicPr>
            <p:cNvPr id="27"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72000" y="1066800"/>
              <a:ext cx="24384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72000" y="2667000"/>
              <a:ext cx="24384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572000" y="4267200"/>
              <a:ext cx="24384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1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553200" y="2667000"/>
              <a:ext cx="24384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1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553200" y="1066800"/>
              <a:ext cx="24384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16"/>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553200" y="4254137"/>
              <a:ext cx="24384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0525591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Comparing to Biology</a:t>
            </a:r>
          </a:p>
        </p:txBody>
      </p:sp>
      <p:sp>
        <p:nvSpPr>
          <p:cNvPr id="37" name="TextBox 7"/>
          <p:cNvSpPr txBox="1">
            <a:spLocks noChangeArrowheads="1"/>
          </p:cNvSpPr>
          <p:nvPr/>
        </p:nvSpPr>
        <p:spPr bwMode="auto">
          <a:xfrm>
            <a:off x="1481923" y="1589506"/>
            <a:ext cx="2105863" cy="461645"/>
          </a:xfrm>
          <a:prstGeom prst="rect">
            <a:avLst/>
          </a:prstGeom>
          <a:noFill/>
          <a:ln w="9525">
            <a:noFill/>
            <a:miter lim="800000"/>
            <a:headEnd/>
            <a:tailEnd/>
          </a:ln>
        </p:spPr>
        <p:txBody>
          <a:bodyPr wrap="square" lIns="91419" tIns="45710" rIns="91419" bIns="45710">
            <a:spAutoFit/>
          </a:bodyPr>
          <a:lstStyle/>
          <a:p>
            <a:pPr algn="l" defTabSz="914186" fontAlgn="auto">
              <a:spcBef>
                <a:spcPts val="0"/>
              </a:spcBef>
              <a:spcAft>
                <a:spcPts val="0"/>
              </a:spcAft>
            </a:pPr>
            <a:r>
              <a:rPr lang="en-US" sz="2400" dirty="0" smtClean="0">
                <a:solidFill>
                  <a:schemeClr val="bg1"/>
                </a:solidFill>
                <a:latin typeface="Calibri"/>
              </a:rPr>
              <a:t>Auditory cortex</a:t>
            </a:r>
            <a:endParaRPr lang="en-US" sz="2400" dirty="0">
              <a:solidFill>
                <a:schemeClr val="bg1"/>
              </a:solidFill>
              <a:latin typeface="Calibri"/>
            </a:endParaRPr>
          </a:p>
        </p:txBody>
      </p:sp>
      <p:pic>
        <p:nvPicPr>
          <p:cNvPr id="1026" name="Picture 2" descr="C:\Users\Andrew Ng\Desktop\corte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406" y="2309541"/>
            <a:ext cx="3084895" cy="3720713"/>
          </a:xfrm>
          <a:prstGeom prst="rect">
            <a:avLst/>
          </a:prstGeom>
          <a:noFill/>
          <a:ln w="101600">
            <a:solidFill>
              <a:schemeClr val="bg1"/>
            </a:solidFill>
            <a:miter lim="800000"/>
          </a:ln>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4970091" y="1617703"/>
            <a:ext cx="3087643" cy="4412551"/>
            <a:chOff x="4970091" y="1617703"/>
            <a:chExt cx="3087643" cy="4412551"/>
          </a:xfrm>
        </p:grpSpPr>
        <p:sp>
          <p:nvSpPr>
            <p:cNvPr id="21" name="TextBox 7"/>
            <p:cNvSpPr txBox="1">
              <a:spLocks noChangeArrowheads="1"/>
            </p:cNvSpPr>
            <p:nvPr/>
          </p:nvSpPr>
          <p:spPr bwMode="auto">
            <a:xfrm>
              <a:off x="5232936" y="1617703"/>
              <a:ext cx="2605583" cy="461645"/>
            </a:xfrm>
            <a:prstGeom prst="rect">
              <a:avLst/>
            </a:prstGeom>
            <a:noFill/>
            <a:ln w="9525">
              <a:noFill/>
              <a:miter lim="800000"/>
              <a:headEnd/>
              <a:tailEnd/>
            </a:ln>
          </p:spPr>
          <p:txBody>
            <a:bodyPr wrap="square" lIns="91419" tIns="45710" rIns="91419" bIns="45710">
              <a:spAutoFit/>
            </a:bodyPr>
            <a:lstStyle/>
            <a:p>
              <a:pPr algn="l" defTabSz="914186" fontAlgn="auto">
                <a:spcBef>
                  <a:spcPts val="0"/>
                </a:spcBef>
                <a:spcAft>
                  <a:spcPts val="0"/>
                </a:spcAft>
              </a:pPr>
              <a:r>
                <a:rPr lang="en-US" sz="2400" dirty="0" smtClean="0">
                  <a:solidFill>
                    <a:schemeClr val="bg1"/>
                  </a:solidFill>
                  <a:latin typeface="Calibri"/>
                </a:rPr>
                <a:t>Learning algorithm</a:t>
              </a:r>
              <a:endParaRPr lang="en-US" sz="2400" dirty="0">
                <a:solidFill>
                  <a:schemeClr val="bg1"/>
                </a:solidFill>
                <a:latin typeface="Calibri"/>
              </a:endParaRPr>
            </a:p>
          </p:txBody>
        </p:sp>
        <p:pic>
          <p:nvPicPr>
            <p:cNvPr id="1027" name="Picture 3" descr="C:\Users\Andrew Ng\Desktop\al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0091" y="2308646"/>
              <a:ext cx="3087643" cy="3721608"/>
            </a:xfrm>
            <a:prstGeom prst="rect">
              <a:avLst/>
            </a:prstGeom>
            <a:noFill/>
            <a:ln w="101600" cap="sq">
              <a:solidFill>
                <a:schemeClr val="bg1"/>
              </a:solidFill>
              <a:miter lim="800000"/>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274078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Stanford AI Robot</a:t>
            </a:r>
            <a:endParaRPr lang="en-US" dirty="0">
              <a:solidFill>
                <a:schemeClr val="accent1"/>
              </a:solidFill>
            </a:endParaRPr>
          </a:p>
        </p:txBody>
      </p:sp>
      <p:sp>
        <p:nvSpPr>
          <p:cNvPr id="4" name="TextBox 3"/>
          <p:cNvSpPr txBox="1"/>
          <p:nvPr/>
        </p:nvSpPr>
        <p:spPr>
          <a:xfrm>
            <a:off x="7113676" y="6337310"/>
            <a:ext cx="1526380" cy="253916"/>
          </a:xfrm>
          <a:prstGeom prst="rect">
            <a:avLst/>
          </a:prstGeom>
          <a:noFill/>
        </p:spPr>
        <p:txBody>
          <a:bodyPr wrap="none" rtlCol="0">
            <a:spAutoFit/>
          </a:bodyPr>
          <a:lstStyle/>
          <a:p>
            <a:pPr algn="r"/>
            <a:r>
              <a:rPr lang="en-US" sz="1050" b="0" i="0" dirty="0" smtClean="0">
                <a:solidFill>
                  <a:schemeClr val="accent1"/>
                </a:solidFill>
                <a:latin typeface="Arial" pitchFamily="34" charset="0"/>
                <a:cs typeface="Arial" pitchFamily="34" charset="0"/>
              </a:rPr>
              <a:t>[Credit: Ken Salisbury]</a:t>
            </a:r>
          </a:p>
        </p:txBody>
      </p:sp>
      <p:pic>
        <p:nvPicPr>
          <p:cNvPr id="3" name="TidyingUp2.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747713" y="1485899"/>
            <a:ext cx="7845558" cy="4419601"/>
          </a:xfrm>
          <a:prstGeom prst="rect">
            <a:avLst/>
          </a:prstGeom>
        </p:spPr>
      </p:pic>
    </p:spTree>
    <p:extLst>
      <p:ext uri="{BB962C8B-B14F-4D97-AF65-F5344CB8AC3E}">
        <p14:creationId xmlns:p14="http://schemas.microsoft.com/office/powerpoint/2010/main" val="9349222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38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610" y="685800"/>
            <a:ext cx="8291749" cy="533400"/>
          </a:xfrm>
        </p:spPr>
        <p:txBody>
          <a:bodyPr/>
          <a:lstStyle/>
          <a:p>
            <a:r>
              <a:rPr lang="en-US" dirty="0" smtClean="0"/>
              <a:t>Computer vision results (NORB benchmark)</a:t>
            </a:r>
            <a:endParaRPr lang="en-US" dirty="0"/>
          </a:p>
        </p:txBody>
      </p:sp>
      <p:pic>
        <p:nvPicPr>
          <p:cNvPr id="9" name="Picture 8" descr="87.4.png"/>
          <p:cNvPicPr>
            <a:picLocks noChangeAspect="1"/>
          </p:cNvPicPr>
          <p:nvPr/>
        </p:nvPicPr>
        <p:blipFill>
          <a:blip r:embed="rId3" cstate="print"/>
          <a:stretch>
            <a:fillRect/>
          </a:stretch>
        </p:blipFill>
        <p:spPr>
          <a:xfrm>
            <a:off x="-3286353" y="3814586"/>
            <a:ext cx="3157948" cy="1074220"/>
          </a:xfrm>
          <a:prstGeom prst="rect">
            <a:avLst/>
          </a:prstGeom>
        </p:spPr>
      </p:pic>
      <p:grpSp>
        <p:nvGrpSpPr>
          <p:cNvPr id="15" name="Group 14"/>
          <p:cNvGrpSpPr/>
          <p:nvPr/>
        </p:nvGrpSpPr>
        <p:grpSpPr>
          <a:xfrm>
            <a:off x="4468702" y="2230223"/>
            <a:ext cx="3189600" cy="2230124"/>
            <a:chOff x="4468702" y="2230223"/>
            <a:chExt cx="3189600" cy="2230124"/>
          </a:xfrm>
        </p:grpSpPr>
        <p:sp>
          <p:nvSpPr>
            <p:cNvPr id="8" name="TextBox 7"/>
            <p:cNvSpPr txBox="1"/>
            <p:nvPr/>
          </p:nvSpPr>
          <p:spPr>
            <a:xfrm>
              <a:off x="4542829" y="2230223"/>
              <a:ext cx="2393604" cy="461665"/>
            </a:xfrm>
            <a:prstGeom prst="rect">
              <a:avLst/>
            </a:prstGeom>
            <a:noFill/>
          </p:spPr>
          <p:txBody>
            <a:bodyPr wrap="none" rtlCol="0">
              <a:spAutoFit/>
            </a:bodyPr>
            <a:lstStyle/>
            <a:p>
              <a:r>
                <a:rPr lang="en-US" sz="2400" b="0" i="0" dirty="0" smtClean="0">
                  <a:solidFill>
                    <a:schemeClr val="bg1"/>
                  </a:solidFill>
                  <a:latin typeface="Arial" pitchFamily="34" charset="0"/>
                  <a:cs typeface="Arial" pitchFamily="34" charset="0"/>
                </a:rPr>
                <a:t>Neural Network:</a:t>
              </a:r>
            </a:p>
          </p:txBody>
        </p:sp>
        <p:sp>
          <p:nvSpPr>
            <p:cNvPr id="10" name="TextBox 9"/>
            <p:cNvSpPr txBox="1"/>
            <p:nvPr/>
          </p:nvSpPr>
          <p:spPr>
            <a:xfrm>
              <a:off x="4553462" y="3998682"/>
              <a:ext cx="1502334" cy="461665"/>
            </a:xfrm>
            <a:prstGeom prst="rect">
              <a:avLst/>
            </a:prstGeom>
            <a:noFill/>
          </p:spPr>
          <p:txBody>
            <a:bodyPr wrap="none" rtlCol="0">
              <a:spAutoFit/>
            </a:bodyPr>
            <a:lstStyle/>
            <a:p>
              <a:r>
                <a:rPr lang="en-US" sz="2400" b="0" i="0" dirty="0" smtClean="0">
                  <a:solidFill>
                    <a:schemeClr val="accent2"/>
                  </a:solidFill>
                  <a:latin typeface="Arial" pitchFamily="34" charset="0"/>
                  <a:cs typeface="Arial" pitchFamily="34" charset="0"/>
                </a:rPr>
                <a:t>accuracy</a:t>
              </a:r>
              <a:r>
                <a:rPr lang="en-US" sz="2400" b="0" i="0" dirty="0" smtClean="0">
                  <a:solidFill>
                    <a:schemeClr val="bg1"/>
                  </a:solidFill>
                  <a:latin typeface="Arial" pitchFamily="34" charset="0"/>
                  <a:cs typeface="Arial" pitchFamily="34" charset="0"/>
                </a:rPr>
                <a:t> </a:t>
              </a:r>
            </a:p>
          </p:txBody>
        </p:sp>
        <p:pic>
          <p:nvPicPr>
            <p:cNvPr id="11" name="Picture 10" descr="87.4.png"/>
            <p:cNvPicPr>
              <a:picLocks noChangeAspect="1"/>
            </p:cNvPicPr>
            <p:nvPr/>
          </p:nvPicPr>
          <p:blipFill>
            <a:blip r:embed="rId4" cstate="print"/>
            <a:stretch>
              <a:fillRect/>
            </a:stretch>
          </p:blipFill>
          <p:spPr>
            <a:xfrm>
              <a:off x="4468702" y="2934692"/>
              <a:ext cx="2495273" cy="1074220"/>
            </a:xfrm>
            <a:prstGeom prst="rect">
              <a:avLst/>
            </a:prstGeom>
          </p:spPr>
        </p:pic>
        <p:cxnSp>
          <p:nvCxnSpPr>
            <p:cNvPr id="13" name="Straight Connector 12"/>
            <p:cNvCxnSpPr/>
            <p:nvPr/>
          </p:nvCxnSpPr>
          <p:spPr>
            <a:xfrm>
              <a:off x="4650506" y="2811967"/>
              <a:ext cx="300779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6" name="Group 5"/>
          <p:cNvGrpSpPr/>
          <p:nvPr/>
        </p:nvGrpSpPr>
        <p:grpSpPr>
          <a:xfrm>
            <a:off x="692526" y="1858255"/>
            <a:ext cx="3116790" cy="2587628"/>
            <a:chOff x="692526" y="1858255"/>
            <a:chExt cx="3116790" cy="2587628"/>
          </a:xfrm>
        </p:grpSpPr>
        <p:sp>
          <p:nvSpPr>
            <p:cNvPr id="3" name="TextBox 2"/>
            <p:cNvSpPr txBox="1"/>
            <p:nvPr/>
          </p:nvSpPr>
          <p:spPr>
            <a:xfrm>
              <a:off x="692526" y="1858255"/>
              <a:ext cx="2787943" cy="1200329"/>
            </a:xfrm>
            <a:prstGeom prst="rect">
              <a:avLst/>
            </a:prstGeom>
            <a:noFill/>
          </p:spPr>
          <p:txBody>
            <a:bodyPr wrap="none" rtlCol="0">
              <a:spAutoFit/>
            </a:bodyPr>
            <a:lstStyle/>
            <a:p>
              <a:r>
                <a:rPr lang="en-US" sz="2400" b="0" i="0" dirty="0" smtClean="0">
                  <a:solidFill>
                    <a:schemeClr val="bg1"/>
                  </a:solidFill>
                  <a:latin typeface="Arial" pitchFamily="34" charset="0"/>
                  <a:cs typeface="Arial" pitchFamily="34" charset="0"/>
                </a:rPr>
                <a:t>Classical computer</a:t>
              </a:r>
              <a:br>
                <a:rPr lang="en-US" sz="2400" b="0" i="0" dirty="0" smtClean="0">
                  <a:solidFill>
                    <a:schemeClr val="bg1"/>
                  </a:solidFill>
                  <a:latin typeface="Arial" pitchFamily="34" charset="0"/>
                  <a:cs typeface="Arial" pitchFamily="34" charset="0"/>
                </a:rPr>
              </a:br>
              <a:r>
                <a:rPr lang="en-US" sz="2400" dirty="0" smtClean="0">
                  <a:solidFill>
                    <a:schemeClr val="bg1"/>
                  </a:solidFill>
                  <a:latin typeface="Arial" pitchFamily="34" charset="0"/>
                  <a:cs typeface="Arial" pitchFamily="34" charset="0"/>
                </a:rPr>
                <a:t>vision</a:t>
              </a:r>
              <a:r>
                <a:rPr lang="en-US" sz="2400" b="0" i="0" dirty="0" smtClean="0">
                  <a:solidFill>
                    <a:schemeClr val="bg1"/>
                  </a:solidFill>
                  <a:latin typeface="Arial" pitchFamily="34" charset="0"/>
                  <a:cs typeface="Arial" pitchFamily="34" charset="0"/>
                </a:rPr>
                <a:t> (SVM):</a:t>
              </a:r>
            </a:p>
            <a:p>
              <a:endParaRPr lang="en-US" sz="2400" dirty="0">
                <a:solidFill>
                  <a:schemeClr val="bg1"/>
                </a:solidFill>
                <a:latin typeface="Arial" pitchFamily="34" charset="0"/>
                <a:cs typeface="Arial" pitchFamily="34" charset="0"/>
              </a:endParaRPr>
            </a:p>
          </p:txBody>
        </p:sp>
        <p:cxnSp>
          <p:nvCxnSpPr>
            <p:cNvPr id="12" name="Straight Connector 11"/>
            <p:cNvCxnSpPr/>
            <p:nvPr/>
          </p:nvCxnSpPr>
          <p:spPr>
            <a:xfrm>
              <a:off x="801520" y="2811967"/>
              <a:ext cx="300779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32560" y="3984218"/>
              <a:ext cx="1502334" cy="461665"/>
            </a:xfrm>
            <a:prstGeom prst="rect">
              <a:avLst/>
            </a:prstGeom>
            <a:noFill/>
          </p:spPr>
          <p:txBody>
            <a:bodyPr wrap="none" rtlCol="0">
              <a:spAutoFit/>
            </a:bodyPr>
            <a:lstStyle/>
            <a:p>
              <a:r>
                <a:rPr lang="en-US" sz="2400" b="0" i="0" dirty="0" smtClean="0">
                  <a:solidFill>
                    <a:schemeClr val="accent3"/>
                  </a:solidFill>
                  <a:latin typeface="Arial" pitchFamily="34" charset="0"/>
                  <a:cs typeface="Arial" pitchFamily="34" charset="0"/>
                </a:rPr>
                <a:t>accuracy </a:t>
              </a:r>
            </a:p>
          </p:txBody>
        </p:sp>
        <p:grpSp>
          <p:nvGrpSpPr>
            <p:cNvPr id="5" name="Group 4"/>
            <p:cNvGrpSpPr/>
            <p:nvPr/>
          </p:nvGrpSpPr>
          <p:grpSpPr>
            <a:xfrm>
              <a:off x="732560" y="2909998"/>
              <a:ext cx="2272614" cy="1074220"/>
              <a:chOff x="801520" y="5295454"/>
              <a:chExt cx="2272614" cy="1074220"/>
            </a:xfrm>
          </p:grpSpPr>
          <p:pic>
            <p:nvPicPr>
              <p:cNvPr id="17" name="Picture 16" descr="87.4.png"/>
              <p:cNvPicPr>
                <a:picLocks noChangeAspect="1"/>
              </p:cNvPicPr>
              <p:nvPr/>
            </p:nvPicPr>
            <p:blipFill rotWithShape="1">
              <a:blip r:embed="rId3" cstate="print"/>
              <a:srcRect r="59310"/>
              <a:stretch/>
            </p:blipFill>
            <p:spPr>
              <a:xfrm>
                <a:off x="801520" y="5295454"/>
                <a:ext cx="1284977" cy="1074220"/>
              </a:xfrm>
              <a:prstGeom prst="rect">
                <a:avLst/>
              </a:prstGeom>
            </p:spPr>
          </p:pic>
          <p:pic>
            <p:nvPicPr>
              <p:cNvPr id="18" name="Picture 17" descr="87.4.png"/>
              <p:cNvPicPr>
                <a:picLocks noChangeAspect="1"/>
              </p:cNvPicPr>
              <p:nvPr/>
            </p:nvPicPr>
            <p:blipFill rotWithShape="1">
              <a:blip r:embed="rId3" cstate="print"/>
              <a:srcRect l="68406"/>
              <a:stretch/>
            </p:blipFill>
            <p:spPr>
              <a:xfrm>
                <a:off x="2076402" y="5295454"/>
                <a:ext cx="997732" cy="1074220"/>
              </a:xfrm>
              <a:prstGeom prst="rect">
                <a:avLst/>
              </a:prstGeom>
            </p:spPr>
          </p:pic>
        </p:grpSp>
      </p:grpSp>
    </p:spTree>
    <p:extLst>
      <p:ext uri="{BB962C8B-B14F-4D97-AF65-F5344CB8AC3E}">
        <p14:creationId xmlns:p14="http://schemas.microsoft.com/office/powerpoint/2010/main" val="21279105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ectangle 124"/>
          <p:cNvSpPr/>
          <p:nvPr/>
        </p:nvSpPr>
        <p:spPr bwMode="auto">
          <a:xfrm>
            <a:off x="0" y="6151417"/>
            <a:ext cx="9144000" cy="731520"/>
          </a:xfrm>
          <a:prstGeom prst="rect">
            <a:avLst/>
          </a:prstGeom>
          <a:solidFill>
            <a:schemeClr val="bg1"/>
          </a:solidFill>
          <a:ln w="12700" cap="flat" cmpd="sng" algn="ctr">
            <a:noFill/>
            <a:prstDash val="solid"/>
            <a:round/>
            <a:headEnd type="none" w="med" len="med"/>
            <a:tailEnd type="none" w="med" len="med"/>
          </a:ln>
          <a:effectLst/>
        </p:spPr>
        <p:txBody>
          <a:bodyPr vert="horz" wrap="square" lIns="90487" tIns="44450" rIns="90487" bIns="4445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bg1"/>
              </a:solidFill>
              <a:effectLst/>
              <a:latin typeface="Helvetica" pitchFamily="34" charset="0"/>
            </a:endParaRPr>
          </a:p>
        </p:txBody>
      </p:sp>
      <p:pic>
        <p:nvPicPr>
          <p:cNvPr id="2052" name="Picture 4"/>
          <p:cNvPicPr>
            <a:picLocks noChangeAspect="1" noChangeArrowheads="1"/>
          </p:cNvPicPr>
          <p:nvPr/>
        </p:nvPicPr>
        <p:blipFill>
          <a:blip r:embed="rId3" cstate="print"/>
          <a:srcRect/>
          <a:stretch>
            <a:fillRect/>
          </a:stretch>
        </p:blipFill>
        <p:spPr bwMode="auto">
          <a:xfrm>
            <a:off x="0" y="0"/>
            <a:ext cx="9144000" cy="6169025"/>
          </a:xfrm>
          <a:prstGeom prst="rect">
            <a:avLst/>
          </a:prstGeom>
          <a:solidFill>
            <a:srgbClr val="99FF33"/>
          </a:solidFill>
        </p:spPr>
      </p:pic>
      <p:sp>
        <p:nvSpPr>
          <p:cNvPr id="2096" name="Oval 48"/>
          <p:cNvSpPr>
            <a:spLocks noChangeArrowheads="1"/>
          </p:cNvSpPr>
          <p:nvPr/>
        </p:nvSpPr>
        <p:spPr bwMode="auto">
          <a:xfrm>
            <a:off x="272090" y="6346372"/>
            <a:ext cx="152400" cy="152400"/>
          </a:xfrm>
          <a:prstGeom prst="ellipse">
            <a:avLst/>
          </a:prstGeom>
          <a:solidFill>
            <a:srgbClr val="99FF33"/>
          </a:solidFill>
          <a:ln w="9525">
            <a:solidFill>
              <a:schemeClr val="tx1"/>
            </a:solidFill>
            <a:round/>
            <a:headEnd/>
            <a:tailEnd/>
          </a:ln>
          <a:effectLst/>
        </p:spPr>
        <p:txBody>
          <a:bodyPr wrap="none" anchor="ctr"/>
          <a:lstStyle/>
          <a:p>
            <a:endParaRPr lang="en-US" sz="1400"/>
          </a:p>
        </p:txBody>
      </p:sp>
      <p:sp>
        <p:nvSpPr>
          <p:cNvPr id="2097" name="Oval 49"/>
          <p:cNvSpPr>
            <a:spLocks noChangeArrowheads="1"/>
          </p:cNvSpPr>
          <p:nvPr/>
        </p:nvSpPr>
        <p:spPr bwMode="auto">
          <a:xfrm>
            <a:off x="2699611" y="6346372"/>
            <a:ext cx="152400" cy="152400"/>
          </a:xfrm>
          <a:prstGeom prst="ellipse">
            <a:avLst/>
          </a:prstGeom>
          <a:solidFill>
            <a:srgbClr val="FF0000"/>
          </a:solidFill>
          <a:ln w="9525">
            <a:solidFill>
              <a:schemeClr val="tx1"/>
            </a:solidFill>
            <a:round/>
            <a:headEnd/>
            <a:tailEnd/>
          </a:ln>
          <a:effectLst/>
        </p:spPr>
        <p:txBody>
          <a:bodyPr wrap="none" anchor="ctr"/>
          <a:lstStyle/>
          <a:p>
            <a:endParaRPr lang="en-US" sz="1400"/>
          </a:p>
        </p:txBody>
      </p:sp>
      <p:sp>
        <p:nvSpPr>
          <p:cNvPr id="2100" name="Text Box 52"/>
          <p:cNvSpPr txBox="1">
            <a:spLocks noChangeArrowheads="1"/>
          </p:cNvSpPr>
          <p:nvPr/>
        </p:nvSpPr>
        <p:spPr bwMode="auto">
          <a:xfrm>
            <a:off x="500689" y="6300335"/>
            <a:ext cx="2144540" cy="307777"/>
          </a:xfrm>
          <a:prstGeom prst="rect">
            <a:avLst/>
          </a:prstGeom>
          <a:noFill/>
          <a:ln w="9525">
            <a:noFill/>
            <a:miter lim="800000"/>
            <a:headEnd/>
            <a:tailEnd/>
          </a:ln>
          <a:effectLst/>
        </p:spPr>
        <p:txBody>
          <a:bodyPr wrap="square">
            <a:spAutoFit/>
          </a:bodyPr>
          <a:lstStyle/>
          <a:p>
            <a:pPr>
              <a:spcBef>
                <a:spcPct val="50000"/>
              </a:spcBef>
            </a:pPr>
            <a:r>
              <a:rPr lang="en-US" sz="1400" dirty="0" smtClean="0">
                <a:solidFill>
                  <a:schemeClr val="tx1"/>
                </a:solidFill>
              </a:rPr>
              <a:t>Correctly found mug</a:t>
            </a:r>
            <a:endParaRPr lang="en-US" sz="1400" dirty="0">
              <a:solidFill>
                <a:schemeClr val="tx1"/>
              </a:solidFill>
            </a:endParaRPr>
          </a:p>
        </p:txBody>
      </p:sp>
      <p:sp>
        <p:nvSpPr>
          <p:cNvPr id="2101" name="Text Box 53"/>
          <p:cNvSpPr txBox="1">
            <a:spLocks noChangeArrowheads="1"/>
          </p:cNvSpPr>
          <p:nvPr/>
        </p:nvSpPr>
        <p:spPr bwMode="auto">
          <a:xfrm>
            <a:off x="2928211" y="6300335"/>
            <a:ext cx="1371600" cy="307777"/>
          </a:xfrm>
          <a:prstGeom prst="rect">
            <a:avLst/>
          </a:prstGeom>
          <a:noFill/>
          <a:ln w="9525">
            <a:noFill/>
            <a:miter lim="800000"/>
            <a:headEnd/>
            <a:tailEnd/>
          </a:ln>
          <a:effectLst/>
        </p:spPr>
        <p:txBody>
          <a:bodyPr>
            <a:spAutoFit/>
          </a:bodyPr>
          <a:lstStyle/>
          <a:p>
            <a:pPr>
              <a:spcBef>
                <a:spcPct val="50000"/>
              </a:spcBef>
            </a:pPr>
            <a:r>
              <a:rPr lang="en-US" sz="1400" dirty="0" smtClean="0">
                <a:solidFill>
                  <a:schemeClr val="tx1"/>
                </a:solidFill>
              </a:rPr>
              <a:t>Mistake</a:t>
            </a:r>
            <a:endParaRPr lang="en-US" sz="1400" dirty="0">
              <a:solidFill>
                <a:schemeClr val="tx1"/>
              </a:solidFill>
            </a:endParaRPr>
          </a:p>
        </p:txBody>
      </p:sp>
    </p:spTree>
    <p:extLst>
      <p:ext uri="{BB962C8B-B14F-4D97-AF65-F5344CB8AC3E}">
        <p14:creationId xmlns:p14="http://schemas.microsoft.com/office/powerpoint/2010/main" val="1694549336"/>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Rectangle 166"/>
          <p:cNvSpPr/>
          <p:nvPr/>
        </p:nvSpPr>
        <p:spPr bwMode="auto">
          <a:xfrm>
            <a:off x="0" y="6151417"/>
            <a:ext cx="9144000" cy="731520"/>
          </a:xfrm>
          <a:prstGeom prst="rect">
            <a:avLst/>
          </a:prstGeom>
          <a:solidFill>
            <a:schemeClr val="bg1"/>
          </a:solidFill>
          <a:ln w="12700" cap="flat" cmpd="sng" algn="ctr">
            <a:noFill/>
            <a:prstDash val="solid"/>
            <a:round/>
            <a:headEnd type="none" w="med" len="med"/>
            <a:tailEnd type="none" w="med" len="med"/>
          </a:ln>
          <a:effectLst/>
        </p:spPr>
        <p:txBody>
          <a:bodyPr vert="horz" wrap="square" lIns="90487" tIns="44450" rIns="90487" bIns="4445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bg1"/>
              </a:solidFill>
              <a:effectLst/>
              <a:latin typeface="Helvetica" pitchFamily="34" charset="0"/>
            </a:endParaRPr>
          </a:p>
        </p:txBody>
      </p:sp>
      <p:pic>
        <p:nvPicPr>
          <p:cNvPr id="2052" name="Picture 4"/>
          <p:cNvPicPr>
            <a:picLocks noChangeAspect="1" noChangeArrowheads="1"/>
          </p:cNvPicPr>
          <p:nvPr/>
        </p:nvPicPr>
        <p:blipFill>
          <a:blip r:embed="rId3" cstate="print"/>
          <a:srcRect/>
          <a:stretch>
            <a:fillRect/>
          </a:stretch>
        </p:blipFill>
        <p:spPr bwMode="auto">
          <a:xfrm>
            <a:off x="0" y="0"/>
            <a:ext cx="9144000" cy="6169025"/>
          </a:xfrm>
          <a:prstGeom prst="rect">
            <a:avLst/>
          </a:prstGeom>
          <a:solidFill>
            <a:srgbClr val="99FF33"/>
          </a:solidFill>
        </p:spPr>
      </p:pic>
      <p:sp>
        <p:nvSpPr>
          <p:cNvPr id="2053" name="Oval 5"/>
          <p:cNvSpPr>
            <a:spLocks noChangeArrowheads="1"/>
          </p:cNvSpPr>
          <p:nvPr/>
        </p:nvSpPr>
        <p:spPr bwMode="auto">
          <a:xfrm>
            <a:off x="5638800" y="39624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54" name="Oval 6"/>
          <p:cNvSpPr>
            <a:spLocks noChangeArrowheads="1"/>
          </p:cNvSpPr>
          <p:nvPr/>
        </p:nvSpPr>
        <p:spPr bwMode="auto">
          <a:xfrm>
            <a:off x="5486400" y="4114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0" name="Oval 12"/>
          <p:cNvSpPr>
            <a:spLocks noChangeArrowheads="1"/>
          </p:cNvSpPr>
          <p:nvPr/>
        </p:nvSpPr>
        <p:spPr bwMode="auto">
          <a:xfrm>
            <a:off x="5626100" y="4318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1" name="Oval 13"/>
          <p:cNvSpPr>
            <a:spLocks noChangeArrowheads="1"/>
          </p:cNvSpPr>
          <p:nvPr/>
        </p:nvSpPr>
        <p:spPr bwMode="auto">
          <a:xfrm>
            <a:off x="5499100" y="4521200"/>
            <a:ext cx="76200" cy="76200"/>
          </a:xfrm>
          <a:prstGeom prst="ellipse">
            <a:avLst/>
          </a:prstGeom>
          <a:solidFill>
            <a:srgbClr val="FF0000"/>
          </a:solidFill>
          <a:ln w="9525">
            <a:solidFill>
              <a:schemeClr val="tx1"/>
            </a:solidFill>
            <a:round/>
            <a:headEnd/>
            <a:tailEnd/>
          </a:ln>
          <a:effectLst/>
        </p:spPr>
        <p:txBody>
          <a:bodyPr wrap="none" anchor="ctr"/>
          <a:lstStyle/>
          <a:p>
            <a:endParaRPr lang="en-US">
              <a:solidFill>
                <a:srgbClr val="FF0000"/>
              </a:solidFill>
            </a:endParaRPr>
          </a:p>
        </p:txBody>
      </p:sp>
      <p:sp>
        <p:nvSpPr>
          <p:cNvPr id="2062" name="Oval 14"/>
          <p:cNvSpPr>
            <a:spLocks noChangeArrowheads="1"/>
          </p:cNvSpPr>
          <p:nvPr/>
        </p:nvSpPr>
        <p:spPr bwMode="auto">
          <a:xfrm>
            <a:off x="5486400" y="4876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3" name="Oval 15"/>
          <p:cNvSpPr>
            <a:spLocks noChangeArrowheads="1"/>
          </p:cNvSpPr>
          <p:nvPr/>
        </p:nvSpPr>
        <p:spPr bwMode="auto">
          <a:xfrm>
            <a:off x="5397500" y="50927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4" name="Oval 16"/>
          <p:cNvSpPr>
            <a:spLocks noChangeArrowheads="1"/>
          </p:cNvSpPr>
          <p:nvPr/>
        </p:nvSpPr>
        <p:spPr bwMode="auto">
          <a:xfrm>
            <a:off x="6413500" y="5283200"/>
            <a:ext cx="76200" cy="76200"/>
          </a:xfrm>
          <a:prstGeom prst="ellipse">
            <a:avLst/>
          </a:prstGeom>
          <a:solidFill>
            <a:srgbClr val="FF0000"/>
          </a:solidFill>
          <a:ln w="9525">
            <a:solidFill>
              <a:schemeClr val="tx1"/>
            </a:solidFill>
            <a:round/>
            <a:headEnd/>
            <a:tailEnd/>
          </a:ln>
          <a:effectLst/>
        </p:spPr>
        <p:txBody>
          <a:bodyPr wrap="none" anchor="ctr"/>
          <a:lstStyle/>
          <a:p>
            <a:endParaRPr lang="en-US">
              <a:solidFill>
                <a:srgbClr val="FF0000"/>
              </a:solidFill>
            </a:endParaRPr>
          </a:p>
        </p:txBody>
      </p:sp>
      <p:sp>
        <p:nvSpPr>
          <p:cNvPr id="2065" name="Oval 17"/>
          <p:cNvSpPr>
            <a:spLocks noChangeArrowheads="1"/>
          </p:cNvSpPr>
          <p:nvPr/>
        </p:nvSpPr>
        <p:spPr bwMode="auto">
          <a:xfrm>
            <a:off x="6883400" y="5422900"/>
            <a:ext cx="76200" cy="76200"/>
          </a:xfrm>
          <a:prstGeom prst="ellipse">
            <a:avLst/>
          </a:prstGeom>
          <a:solidFill>
            <a:srgbClr val="FF0000"/>
          </a:solidFill>
          <a:ln w="9525">
            <a:solidFill>
              <a:schemeClr val="tx1"/>
            </a:solidFill>
            <a:round/>
            <a:headEnd/>
            <a:tailEnd/>
          </a:ln>
          <a:effectLst/>
        </p:spPr>
        <p:txBody>
          <a:bodyPr wrap="none" anchor="ctr"/>
          <a:lstStyle/>
          <a:p>
            <a:endParaRPr lang="en-US">
              <a:solidFill>
                <a:srgbClr val="FF0000"/>
              </a:solidFill>
            </a:endParaRPr>
          </a:p>
        </p:txBody>
      </p:sp>
      <p:sp>
        <p:nvSpPr>
          <p:cNvPr id="2066" name="Oval 18"/>
          <p:cNvSpPr>
            <a:spLocks noChangeArrowheads="1"/>
          </p:cNvSpPr>
          <p:nvPr/>
        </p:nvSpPr>
        <p:spPr bwMode="auto">
          <a:xfrm>
            <a:off x="8001000" y="5410200"/>
            <a:ext cx="76200" cy="76200"/>
          </a:xfrm>
          <a:prstGeom prst="ellipse">
            <a:avLst/>
          </a:prstGeom>
          <a:solidFill>
            <a:srgbClr val="FF0000"/>
          </a:solidFill>
          <a:ln w="9525">
            <a:solidFill>
              <a:schemeClr val="tx1"/>
            </a:solidFill>
            <a:round/>
            <a:headEnd/>
            <a:tailEnd/>
          </a:ln>
          <a:effectLst/>
        </p:spPr>
        <p:txBody>
          <a:bodyPr wrap="none" anchor="ctr"/>
          <a:lstStyle/>
          <a:p>
            <a:endParaRPr lang="en-US">
              <a:solidFill>
                <a:srgbClr val="FF0000"/>
              </a:solidFill>
            </a:endParaRPr>
          </a:p>
        </p:txBody>
      </p:sp>
      <p:sp>
        <p:nvSpPr>
          <p:cNvPr id="2067" name="Oval 19"/>
          <p:cNvSpPr>
            <a:spLocks noChangeArrowheads="1"/>
          </p:cNvSpPr>
          <p:nvPr/>
        </p:nvSpPr>
        <p:spPr bwMode="auto">
          <a:xfrm>
            <a:off x="8128000" y="52197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8" name="Oval 20"/>
          <p:cNvSpPr>
            <a:spLocks noChangeArrowheads="1"/>
          </p:cNvSpPr>
          <p:nvPr/>
        </p:nvSpPr>
        <p:spPr bwMode="auto">
          <a:xfrm>
            <a:off x="8153400" y="47879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9" name="Oval 21"/>
          <p:cNvSpPr>
            <a:spLocks noChangeArrowheads="1"/>
          </p:cNvSpPr>
          <p:nvPr/>
        </p:nvSpPr>
        <p:spPr bwMode="auto">
          <a:xfrm>
            <a:off x="8458200" y="4368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0" name="Oval 22"/>
          <p:cNvSpPr>
            <a:spLocks noChangeArrowheads="1"/>
          </p:cNvSpPr>
          <p:nvPr/>
        </p:nvSpPr>
        <p:spPr bwMode="auto">
          <a:xfrm>
            <a:off x="8432800" y="4191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1" name="Oval 23"/>
          <p:cNvSpPr>
            <a:spLocks noChangeArrowheads="1"/>
          </p:cNvSpPr>
          <p:nvPr/>
        </p:nvSpPr>
        <p:spPr bwMode="auto">
          <a:xfrm>
            <a:off x="8331200" y="39624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2" name="Oval 24"/>
          <p:cNvSpPr>
            <a:spLocks noChangeArrowheads="1"/>
          </p:cNvSpPr>
          <p:nvPr/>
        </p:nvSpPr>
        <p:spPr bwMode="auto">
          <a:xfrm>
            <a:off x="4419600" y="2222500"/>
            <a:ext cx="76200" cy="76200"/>
          </a:xfrm>
          <a:prstGeom prst="ellipse">
            <a:avLst/>
          </a:prstGeom>
          <a:solidFill>
            <a:srgbClr val="FF0000"/>
          </a:solidFill>
          <a:ln w="9525">
            <a:solidFill>
              <a:schemeClr val="tx1"/>
            </a:solidFill>
            <a:round/>
            <a:headEnd/>
            <a:tailEnd/>
          </a:ln>
          <a:effectLst/>
        </p:spPr>
        <p:txBody>
          <a:bodyPr wrap="none" anchor="ctr"/>
          <a:lstStyle/>
          <a:p>
            <a:endParaRPr lang="en-US">
              <a:solidFill>
                <a:srgbClr val="FF0000"/>
              </a:solidFill>
            </a:endParaRPr>
          </a:p>
        </p:txBody>
      </p:sp>
      <p:sp>
        <p:nvSpPr>
          <p:cNvPr id="2073" name="Oval 25"/>
          <p:cNvSpPr>
            <a:spLocks noChangeArrowheads="1"/>
          </p:cNvSpPr>
          <p:nvPr/>
        </p:nvSpPr>
        <p:spPr bwMode="auto">
          <a:xfrm>
            <a:off x="4356100" y="23749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4" name="Oval 26"/>
          <p:cNvSpPr>
            <a:spLocks noChangeArrowheads="1"/>
          </p:cNvSpPr>
          <p:nvPr/>
        </p:nvSpPr>
        <p:spPr bwMode="auto">
          <a:xfrm>
            <a:off x="4038600" y="3505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5" name="Oval 27"/>
          <p:cNvSpPr>
            <a:spLocks noChangeArrowheads="1"/>
          </p:cNvSpPr>
          <p:nvPr/>
        </p:nvSpPr>
        <p:spPr bwMode="auto">
          <a:xfrm>
            <a:off x="3911600" y="3810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6" name="Oval 28"/>
          <p:cNvSpPr>
            <a:spLocks noChangeArrowheads="1"/>
          </p:cNvSpPr>
          <p:nvPr/>
        </p:nvSpPr>
        <p:spPr bwMode="auto">
          <a:xfrm>
            <a:off x="4114800" y="4927600"/>
            <a:ext cx="76200" cy="76200"/>
          </a:xfrm>
          <a:prstGeom prst="ellipse">
            <a:avLst/>
          </a:prstGeom>
          <a:solidFill>
            <a:srgbClr val="FF0000"/>
          </a:solidFill>
          <a:ln w="9525">
            <a:solidFill>
              <a:schemeClr val="tx1"/>
            </a:solidFill>
            <a:round/>
            <a:headEnd/>
            <a:tailEnd/>
          </a:ln>
          <a:effectLst/>
        </p:spPr>
        <p:txBody>
          <a:bodyPr wrap="none" anchor="ctr"/>
          <a:lstStyle/>
          <a:p>
            <a:endParaRPr lang="en-US">
              <a:solidFill>
                <a:srgbClr val="FF0000"/>
              </a:solidFill>
            </a:endParaRPr>
          </a:p>
        </p:txBody>
      </p:sp>
      <p:sp>
        <p:nvSpPr>
          <p:cNvPr id="2077" name="Oval 29"/>
          <p:cNvSpPr>
            <a:spLocks noChangeArrowheads="1"/>
          </p:cNvSpPr>
          <p:nvPr/>
        </p:nvSpPr>
        <p:spPr bwMode="auto">
          <a:xfrm>
            <a:off x="4394200" y="4902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8" name="Oval 30"/>
          <p:cNvSpPr>
            <a:spLocks noChangeArrowheads="1"/>
          </p:cNvSpPr>
          <p:nvPr/>
        </p:nvSpPr>
        <p:spPr bwMode="auto">
          <a:xfrm>
            <a:off x="3289300" y="2070100"/>
            <a:ext cx="76200" cy="76200"/>
          </a:xfrm>
          <a:prstGeom prst="ellipse">
            <a:avLst/>
          </a:prstGeom>
          <a:solidFill>
            <a:srgbClr val="FF0000"/>
          </a:solidFill>
          <a:ln w="9525">
            <a:solidFill>
              <a:schemeClr val="tx1"/>
            </a:solidFill>
            <a:round/>
            <a:headEnd/>
            <a:tailEnd/>
          </a:ln>
          <a:effectLst/>
        </p:spPr>
        <p:txBody>
          <a:bodyPr wrap="none" anchor="ctr"/>
          <a:lstStyle/>
          <a:p>
            <a:endParaRPr lang="en-US">
              <a:solidFill>
                <a:srgbClr val="FF0000"/>
              </a:solidFill>
            </a:endParaRPr>
          </a:p>
        </p:txBody>
      </p:sp>
      <p:sp>
        <p:nvSpPr>
          <p:cNvPr id="2079" name="Oval 31"/>
          <p:cNvSpPr>
            <a:spLocks noChangeArrowheads="1"/>
          </p:cNvSpPr>
          <p:nvPr/>
        </p:nvSpPr>
        <p:spPr bwMode="auto">
          <a:xfrm>
            <a:off x="3276600" y="2971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0" name="Oval 32"/>
          <p:cNvSpPr>
            <a:spLocks noChangeArrowheads="1"/>
          </p:cNvSpPr>
          <p:nvPr/>
        </p:nvSpPr>
        <p:spPr bwMode="auto">
          <a:xfrm>
            <a:off x="3276600" y="3276600"/>
            <a:ext cx="76200" cy="76200"/>
          </a:xfrm>
          <a:prstGeom prst="ellipse">
            <a:avLst/>
          </a:prstGeom>
          <a:solidFill>
            <a:srgbClr val="FF0000"/>
          </a:solidFill>
          <a:ln w="9525">
            <a:solidFill>
              <a:schemeClr val="tx1"/>
            </a:solidFill>
            <a:round/>
            <a:headEnd/>
            <a:tailEnd/>
          </a:ln>
          <a:effectLst/>
        </p:spPr>
        <p:txBody>
          <a:bodyPr wrap="none" anchor="ctr"/>
          <a:lstStyle/>
          <a:p>
            <a:endParaRPr lang="en-US">
              <a:solidFill>
                <a:srgbClr val="FF0000"/>
              </a:solidFill>
            </a:endParaRPr>
          </a:p>
        </p:txBody>
      </p:sp>
      <p:sp>
        <p:nvSpPr>
          <p:cNvPr id="2081" name="Oval 33"/>
          <p:cNvSpPr>
            <a:spLocks noChangeArrowheads="1"/>
          </p:cNvSpPr>
          <p:nvPr/>
        </p:nvSpPr>
        <p:spPr bwMode="auto">
          <a:xfrm>
            <a:off x="3263900" y="36576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2" name="Oval 34"/>
          <p:cNvSpPr>
            <a:spLocks noChangeArrowheads="1"/>
          </p:cNvSpPr>
          <p:nvPr/>
        </p:nvSpPr>
        <p:spPr bwMode="auto">
          <a:xfrm>
            <a:off x="3136900" y="40005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3" name="Oval 35"/>
          <p:cNvSpPr>
            <a:spLocks noChangeArrowheads="1"/>
          </p:cNvSpPr>
          <p:nvPr/>
        </p:nvSpPr>
        <p:spPr bwMode="auto">
          <a:xfrm>
            <a:off x="1866900" y="2286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4" name="Oval 36"/>
          <p:cNvSpPr>
            <a:spLocks noChangeArrowheads="1"/>
          </p:cNvSpPr>
          <p:nvPr/>
        </p:nvSpPr>
        <p:spPr bwMode="auto">
          <a:xfrm>
            <a:off x="11430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solidFill>
                <a:srgbClr val="FF0000"/>
              </a:solidFill>
            </a:endParaRPr>
          </a:p>
        </p:txBody>
      </p:sp>
      <p:sp>
        <p:nvSpPr>
          <p:cNvPr id="2085" name="Oval 37"/>
          <p:cNvSpPr>
            <a:spLocks noChangeArrowheads="1"/>
          </p:cNvSpPr>
          <p:nvPr/>
        </p:nvSpPr>
        <p:spPr bwMode="auto">
          <a:xfrm>
            <a:off x="1473200" y="4394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8" name="Oval 40"/>
          <p:cNvSpPr>
            <a:spLocks noChangeArrowheads="1"/>
          </p:cNvSpPr>
          <p:nvPr/>
        </p:nvSpPr>
        <p:spPr bwMode="auto">
          <a:xfrm>
            <a:off x="5321300" y="46863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9" name="Oval 41"/>
          <p:cNvSpPr>
            <a:spLocks noChangeArrowheads="1"/>
          </p:cNvSpPr>
          <p:nvPr/>
        </p:nvSpPr>
        <p:spPr bwMode="auto">
          <a:xfrm>
            <a:off x="5867400" y="3810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0" name="Oval 42"/>
          <p:cNvSpPr>
            <a:spLocks noChangeArrowheads="1"/>
          </p:cNvSpPr>
          <p:nvPr/>
        </p:nvSpPr>
        <p:spPr bwMode="auto">
          <a:xfrm>
            <a:off x="6515100" y="54197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1" name="Oval 43"/>
          <p:cNvSpPr>
            <a:spLocks noChangeArrowheads="1"/>
          </p:cNvSpPr>
          <p:nvPr/>
        </p:nvSpPr>
        <p:spPr bwMode="auto">
          <a:xfrm>
            <a:off x="3733800" y="38449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2" name="Oval 44"/>
          <p:cNvSpPr>
            <a:spLocks noChangeArrowheads="1"/>
          </p:cNvSpPr>
          <p:nvPr/>
        </p:nvSpPr>
        <p:spPr bwMode="auto">
          <a:xfrm>
            <a:off x="2006600" y="21304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3" name="Oval 45"/>
          <p:cNvSpPr>
            <a:spLocks noChangeArrowheads="1"/>
          </p:cNvSpPr>
          <p:nvPr/>
        </p:nvSpPr>
        <p:spPr bwMode="auto">
          <a:xfrm>
            <a:off x="1968500" y="18256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2" name="Oval 94"/>
          <p:cNvSpPr>
            <a:spLocks noChangeArrowheads="1"/>
          </p:cNvSpPr>
          <p:nvPr/>
        </p:nvSpPr>
        <p:spPr bwMode="auto">
          <a:xfrm>
            <a:off x="5791200" y="3810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3" name="Oval 95"/>
          <p:cNvSpPr>
            <a:spLocks noChangeArrowheads="1"/>
          </p:cNvSpPr>
          <p:nvPr/>
        </p:nvSpPr>
        <p:spPr bwMode="auto">
          <a:xfrm>
            <a:off x="58674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4" name="Oval 96"/>
          <p:cNvSpPr>
            <a:spLocks noChangeArrowheads="1"/>
          </p:cNvSpPr>
          <p:nvPr/>
        </p:nvSpPr>
        <p:spPr bwMode="auto">
          <a:xfrm>
            <a:off x="5486400" y="3733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5" name="Oval 97"/>
          <p:cNvSpPr>
            <a:spLocks noChangeArrowheads="1"/>
          </p:cNvSpPr>
          <p:nvPr/>
        </p:nvSpPr>
        <p:spPr bwMode="auto">
          <a:xfrm>
            <a:off x="5715000" y="4114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6" name="Oval 98"/>
          <p:cNvSpPr>
            <a:spLocks noChangeArrowheads="1"/>
          </p:cNvSpPr>
          <p:nvPr/>
        </p:nvSpPr>
        <p:spPr bwMode="auto">
          <a:xfrm>
            <a:off x="5689600" y="45561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7" name="Oval 99"/>
          <p:cNvSpPr>
            <a:spLocks noChangeArrowheads="1"/>
          </p:cNvSpPr>
          <p:nvPr/>
        </p:nvSpPr>
        <p:spPr bwMode="auto">
          <a:xfrm>
            <a:off x="53340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8" name="Oval 100"/>
          <p:cNvSpPr>
            <a:spLocks noChangeArrowheads="1"/>
          </p:cNvSpPr>
          <p:nvPr/>
        </p:nvSpPr>
        <p:spPr bwMode="auto">
          <a:xfrm>
            <a:off x="5715000" y="4191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9" name="Oval 101"/>
          <p:cNvSpPr>
            <a:spLocks noChangeArrowheads="1"/>
          </p:cNvSpPr>
          <p:nvPr/>
        </p:nvSpPr>
        <p:spPr bwMode="auto">
          <a:xfrm>
            <a:off x="5791200" y="3886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0" name="Oval 102"/>
          <p:cNvSpPr>
            <a:spLocks noChangeArrowheads="1"/>
          </p:cNvSpPr>
          <p:nvPr/>
        </p:nvSpPr>
        <p:spPr bwMode="auto">
          <a:xfrm>
            <a:off x="6019800" y="4038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1" name="Oval 103"/>
          <p:cNvSpPr>
            <a:spLocks noChangeArrowheads="1"/>
          </p:cNvSpPr>
          <p:nvPr/>
        </p:nvSpPr>
        <p:spPr bwMode="auto">
          <a:xfrm>
            <a:off x="6629400" y="5334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2" name="Oval 104"/>
          <p:cNvSpPr>
            <a:spLocks noChangeArrowheads="1"/>
          </p:cNvSpPr>
          <p:nvPr/>
        </p:nvSpPr>
        <p:spPr bwMode="auto">
          <a:xfrm>
            <a:off x="51816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3" name="Oval 105"/>
          <p:cNvSpPr>
            <a:spLocks noChangeArrowheads="1"/>
          </p:cNvSpPr>
          <p:nvPr/>
        </p:nvSpPr>
        <p:spPr bwMode="auto">
          <a:xfrm>
            <a:off x="5181600" y="4953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4" name="Oval 106"/>
          <p:cNvSpPr>
            <a:spLocks noChangeArrowheads="1"/>
          </p:cNvSpPr>
          <p:nvPr/>
        </p:nvSpPr>
        <p:spPr bwMode="auto">
          <a:xfrm>
            <a:off x="5715000" y="4648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5" name="Oval 107"/>
          <p:cNvSpPr>
            <a:spLocks noChangeArrowheads="1"/>
          </p:cNvSpPr>
          <p:nvPr/>
        </p:nvSpPr>
        <p:spPr bwMode="auto">
          <a:xfrm>
            <a:off x="5562600" y="4648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6" name="Oval 108"/>
          <p:cNvSpPr>
            <a:spLocks noChangeArrowheads="1"/>
          </p:cNvSpPr>
          <p:nvPr/>
        </p:nvSpPr>
        <p:spPr bwMode="auto">
          <a:xfrm>
            <a:off x="5791200" y="4648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7" name="Oval 109"/>
          <p:cNvSpPr>
            <a:spLocks noChangeArrowheads="1"/>
          </p:cNvSpPr>
          <p:nvPr/>
        </p:nvSpPr>
        <p:spPr bwMode="auto">
          <a:xfrm>
            <a:off x="5638800" y="4724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8" name="Oval 110"/>
          <p:cNvSpPr>
            <a:spLocks noChangeArrowheads="1"/>
          </p:cNvSpPr>
          <p:nvPr/>
        </p:nvSpPr>
        <p:spPr bwMode="auto">
          <a:xfrm>
            <a:off x="64008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9" name="Oval 111"/>
          <p:cNvSpPr>
            <a:spLocks noChangeArrowheads="1"/>
          </p:cNvSpPr>
          <p:nvPr/>
        </p:nvSpPr>
        <p:spPr bwMode="auto">
          <a:xfrm>
            <a:off x="6934200" y="5257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0" name="Oval 112"/>
          <p:cNvSpPr>
            <a:spLocks noChangeArrowheads="1"/>
          </p:cNvSpPr>
          <p:nvPr/>
        </p:nvSpPr>
        <p:spPr bwMode="auto">
          <a:xfrm>
            <a:off x="5842000" y="47085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1" name="Oval 113"/>
          <p:cNvSpPr>
            <a:spLocks noChangeArrowheads="1"/>
          </p:cNvSpPr>
          <p:nvPr/>
        </p:nvSpPr>
        <p:spPr bwMode="auto">
          <a:xfrm>
            <a:off x="6781800" y="5486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2" name="Oval 114"/>
          <p:cNvSpPr>
            <a:spLocks noChangeArrowheads="1"/>
          </p:cNvSpPr>
          <p:nvPr/>
        </p:nvSpPr>
        <p:spPr bwMode="auto">
          <a:xfrm>
            <a:off x="6705600" y="5257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3" name="Oval 115"/>
          <p:cNvSpPr>
            <a:spLocks noChangeArrowheads="1"/>
          </p:cNvSpPr>
          <p:nvPr/>
        </p:nvSpPr>
        <p:spPr bwMode="auto">
          <a:xfrm>
            <a:off x="66294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4" name="Oval 116"/>
          <p:cNvSpPr>
            <a:spLocks noChangeArrowheads="1"/>
          </p:cNvSpPr>
          <p:nvPr/>
        </p:nvSpPr>
        <p:spPr bwMode="auto">
          <a:xfrm>
            <a:off x="8229600" y="5334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5" name="Oval 117"/>
          <p:cNvSpPr>
            <a:spLocks noChangeArrowheads="1"/>
          </p:cNvSpPr>
          <p:nvPr/>
        </p:nvSpPr>
        <p:spPr bwMode="auto">
          <a:xfrm>
            <a:off x="8153400" y="5029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6" name="Oval 118"/>
          <p:cNvSpPr>
            <a:spLocks noChangeArrowheads="1"/>
          </p:cNvSpPr>
          <p:nvPr/>
        </p:nvSpPr>
        <p:spPr bwMode="auto">
          <a:xfrm>
            <a:off x="8458200" y="4800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7" name="Oval 119"/>
          <p:cNvSpPr>
            <a:spLocks noChangeArrowheads="1"/>
          </p:cNvSpPr>
          <p:nvPr/>
        </p:nvSpPr>
        <p:spPr bwMode="auto">
          <a:xfrm>
            <a:off x="8534400" y="3886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8" name="Oval 120"/>
          <p:cNvSpPr>
            <a:spLocks noChangeArrowheads="1"/>
          </p:cNvSpPr>
          <p:nvPr/>
        </p:nvSpPr>
        <p:spPr bwMode="auto">
          <a:xfrm>
            <a:off x="8229600" y="4876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9" name="Oval 121"/>
          <p:cNvSpPr>
            <a:spLocks noChangeArrowheads="1"/>
          </p:cNvSpPr>
          <p:nvPr/>
        </p:nvSpPr>
        <p:spPr bwMode="auto">
          <a:xfrm>
            <a:off x="8382000" y="5029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0" name="Oval 122"/>
          <p:cNvSpPr>
            <a:spLocks noChangeArrowheads="1"/>
          </p:cNvSpPr>
          <p:nvPr/>
        </p:nvSpPr>
        <p:spPr bwMode="auto">
          <a:xfrm>
            <a:off x="82296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1" name="Oval 123"/>
          <p:cNvSpPr>
            <a:spLocks noChangeArrowheads="1"/>
          </p:cNvSpPr>
          <p:nvPr/>
        </p:nvSpPr>
        <p:spPr bwMode="auto">
          <a:xfrm>
            <a:off x="82296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2" name="Oval 124"/>
          <p:cNvSpPr>
            <a:spLocks noChangeArrowheads="1"/>
          </p:cNvSpPr>
          <p:nvPr/>
        </p:nvSpPr>
        <p:spPr bwMode="auto">
          <a:xfrm>
            <a:off x="8229600" y="4038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3" name="Oval 125"/>
          <p:cNvSpPr>
            <a:spLocks noChangeArrowheads="1"/>
          </p:cNvSpPr>
          <p:nvPr/>
        </p:nvSpPr>
        <p:spPr bwMode="auto">
          <a:xfrm>
            <a:off x="8001000" y="4191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4" name="Oval 126"/>
          <p:cNvSpPr>
            <a:spLocks noChangeArrowheads="1"/>
          </p:cNvSpPr>
          <p:nvPr/>
        </p:nvSpPr>
        <p:spPr bwMode="auto">
          <a:xfrm>
            <a:off x="8610600" y="3886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5" name="Oval 127"/>
          <p:cNvSpPr>
            <a:spLocks noChangeArrowheads="1"/>
          </p:cNvSpPr>
          <p:nvPr/>
        </p:nvSpPr>
        <p:spPr bwMode="auto">
          <a:xfrm>
            <a:off x="8229600" y="4343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6" name="Oval 128"/>
          <p:cNvSpPr>
            <a:spLocks noChangeArrowheads="1"/>
          </p:cNvSpPr>
          <p:nvPr/>
        </p:nvSpPr>
        <p:spPr bwMode="auto">
          <a:xfrm>
            <a:off x="8153400" y="3962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7" name="Oval 129"/>
          <p:cNvSpPr>
            <a:spLocks noChangeArrowheads="1"/>
          </p:cNvSpPr>
          <p:nvPr/>
        </p:nvSpPr>
        <p:spPr bwMode="auto">
          <a:xfrm>
            <a:off x="8534400" y="4495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8" name="Oval 130"/>
          <p:cNvSpPr>
            <a:spLocks noChangeArrowheads="1"/>
          </p:cNvSpPr>
          <p:nvPr/>
        </p:nvSpPr>
        <p:spPr bwMode="auto">
          <a:xfrm>
            <a:off x="8077200" y="4343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9" name="Oval 131"/>
          <p:cNvSpPr>
            <a:spLocks noChangeArrowheads="1"/>
          </p:cNvSpPr>
          <p:nvPr/>
        </p:nvSpPr>
        <p:spPr bwMode="auto">
          <a:xfrm>
            <a:off x="8610600" y="4114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0" name="Oval 132"/>
          <p:cNvSpPr>
            <a:spLocks noChangeArrowheads="1"/>
          </p:cNvSpPr>
          <p:nvPr/>
        </p:nvSpPr>
        <p:spPr bwMode="auto">
          <a:xfrm>
            <a:off x="8458200" y="4038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1" name="Oval 133"/>
          <p:cNvSpPr>
            <a:spLocks noChangeArrowheads="1"/>
          </p:cNvSpPr>
          <p:nvPr/>
        </p:nvSpPr>
        <p:spPr bwMode="auto">
          <a:xfrm>
            <a:off x="8077200" y="4038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2" name="Oval 134"/>
          <p:cNvSpPr>
            <a:spLocks noChangeArrowheads="1"/>
          </p:cNvSpPr>
          <p:nvPr/>
        </p:nvSpPr>
        <p:spPr bwMode="auto">
          <a:xfrm>
            <a:off x="8458200" y="4191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3" name="Oval 135"/>
          <p:cNvSpPr>
            <a:spLocks noChangeArrowheads="1"/>
          </p:cNvSpPr>
          <p:nvPr/>
        </p:nvSpPr>
        <p:spPr bwMode="auto">
          <a:xfrm>
            <a:off x="8077200" y="4114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4" name="Oval 136"/>
          <p:cNvSpPr>
            <a:spLocks noChangeArrowheads="1"/>
          </p:cNvSpPr>
          <p:nvPr/>
        </p:nvSpPr>
        <p:spPr bwMode="auto">
          <a:xfrm>
            <a:off x="4572000" y="2362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7" name="Oval 139"/>
          <p:cNvSpPr>
            <a:spLocks noChangeArrowheads="1"/>
          </p:cNvSpPr>
          <p:nvPr/>
        </p:nvSpPr>
        <p:spPr bwMode="auto">
          <a:xfrm>
            <a:off x="4419600" y="2590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8" name="Oval 140"/>
          <p:cNvSpPr>
            <a:spLocks noChangeArrowheads="1"/>
          </p:cNvSpPr>
          <p:nvPr/>
        </p:nvSpPr>
        <p:spPr bwMode="auto">
          <a:xfrm>
            <a:off x="4419600" y="2362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9" name="Oval 141"/>
          <p:cNvSpPr>
            <a:spLocks noChangeArrowheads="1"/>
          </p:cNvSpPr>
          <p:nvPr/>
        </p:nvSpPr>
        <p:spPr bwMode="auto">
          <a:xfrm>
            <a:off x="4495800" y="2209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0" name="Oval 142"/>
          <p:cNvSpPr>
            <a:spLocks noChangeArrowheads="1"/>
          </p:cNvSpPr>
          <p:nvPr/>
        </p:nvSpPr>
        <p:spPr bwMode="auto">
          <a:xfrm>
            <a:off x="4419600" y="2514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1" name="Oval 143"/>
          <p:cNvSpPr>
            <a:spLocks noChangeArrowheads="1"/>
          </p:cNvSpPr>
          <p:nvPr/>
        </p:nvSpPr>
        <p:spPr bwMode="auto">
          <a:xfrm>
            <a:off x="4343400" y="2286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2" name="Oval 144"/>
          <p:cNvSpPr>
            <a:spLocks noChangeArrowheads="1"/>
          </p:cNvSpPr>
          <p:nvPr/>
        </p:nvSpPr>
        <p:spPr bwMode="auto">
          <a:xfrm>
            <a:off x="4038600" y="3657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3" name="Oval 145"/>
          <p:cNvSpPr>
            <a:spLocks noChangeArrowheads="1"/>
          </p:cNvSpPr>
          <p:nvPr/>
        </p:nvSpPr>
        <p:spPr bwMode="auto">
          <a:xfrm>
            <a:off x="3886200" y="3505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4" name="Oval 146"/>
          <p:cNvSpPr>
            <a:spLocks noChangeArrowheads="1"/>
          </p:cNvSpPr>
          <p:nvPr/>
        </p:nvSpPr>
        <p:spPr bwMode="auto">
          <a:xfrm>
            <a:off x="4038600" y="3657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5" name="Oval 147"/>
          <p:cNvSpPr>
            <a:spLocks noChangeArrowheads="1"/>
          </p:cNvSpPr>
          <p:nvPr/>
        </p:nvSpPr>
        <p:spPr bwMode="auto">
          <a:xfrm>
            <a:off x="4038600" y="3810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6" name="Oval 148"/>
          <p:cNvSpPr>
            <a:spLocks noChangeArrowheads="1"/>
          </p:cNvSpPr>
          <p:nvPr/>
        </p:nvSpPr>
        <p:spPr bwMode="auto">
          <a:xfrm>
            <a:off x="3886200" y="3962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7" name="Oval 149"/>
          <p:cNvSpPr>
            <a:spLocks noChangeArrowheads="1"/>
          </p:cNvSpPr>
          <p:nvPr/>
        </p:nvSpPr>
        <p:spPr bwMode="auto">
          <a:xfrm>
            <a:off x="3733800" y="3581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8" name="Oval 150"/>
          <p:cNvSpPr>
            <a:spLocks noChangeArrowheads="1"/>
          </p:cNvSpPr>
          <p:nvPr/>
        </p:nvSpPr>
        <p:spPr bwMode="auto">
          <a:xfrm>
            <a:off x="3886200" y="3657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9" name="Oval 151"/>
          <p:cNvSpPr>
            <a:spLocks noChangeArrowheads="1"/>
          </p:cNvSpPr>
          <p:nvPr/>
        </p:nvSpPr>
        <p:spPr bwMode="auto">
          <a:xfrm>
            <a:off x="4038600" y="3962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0" name="Oval 152"/>
          <p:cNvSpPr>
            <a:spLocks noChangeArrowheads="1"/>
          </p:cNvSpPr>
          <p:nvPr/>
        </p:nvSpPr>
        <p:spPr bwMode="auto">
          <a:xfrm>
            <a:off x="4038600" y="3810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1" name="Oval 153"/>
          <p:cNvSpPr>
            <a:spLocks noChangeArrowheads="1"/>
          </p:cNvSpPr>
          <p:nvPr/>
        </p:nvSpPr>
        <p:spPr bwMode="auto">
          <a:xfrm>
            <a:off x="3962400" y="4038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2" name="Oval 154"/>
          <p:cNvSpPr>
            <a:spLocks noChangeArrowheads="1"/>
          </p:cNvSpPr>
          <p:nvPr/>
        </p:nvSpPr>
        <p:spPr bwMode="auto">
          <a:xfrm>
            <a:off x="3962400" y="3581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3" name="Oval 155"/>
          <p:cNvSpPr>
            <a:spLocks noChangeArrowheads="1"/>
          </p:cNvSpPr>
          <p:nvPr/>
        </p:nvSpPr>
        <p:spPr bwMode="auto">
          <a:xfrm>
            <a:off x="3810000" y="4038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4" name="Oval 156"/>
          <p:cNvSpPr>
            <a:spLocks noChangeArrowheads="1"/>
          </p:cNvSpPr>
          <p:nvPr/>
        </p:nvSpPr>
        <p:spPr bwMode="auto">
          <a:xfrm>
            <a:off x="4572000" y="5257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5" name="Oval 157"/>
          <p:cNvSpPr>
            <a:spLocks noChangeArrowheads="1"/>
          </p:cNvSpPr>
          <p:nvPr/>
        </p:nvSpPr>
        <p:spPr bwMode="auto">
          <a:xfrm>
            <a:off x="4648200" y="5257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6" name="Oval 158"/>
          <p:cNvSpPr>
            <a:spLocks noChangeArrowheads="1"/>
          </p:cNvSpPr>
          <p:nvPr/>
        </p:nvSpPr>
        <p:spPr bwMode="auto">
          <a:xfrm>
            <a:off x="42672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7" name="Oval 159"/>
          <p:cNvSpPr>
            <a:spLocks noChangeArrowheads="1"/>
          </p:cNvSpPr>
          <p:nvPr/>
        </p:nvSpPr>
        <p:spPr bwMode="auto">
          <a:xfrm>
            <a:off x="3886200" y="5029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8" name="Oval 160"/>
          <p:cNvSpPr>
            <a:spLocks noChangeArrowheads="1"/>
          </p:cNvSpPr>
          <p:nvPr/>
        </p:nvSpPr>
        <p:spPr bwMode="auto">
          <a:xfrm>
            <a:off x="4191000" y="4800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9" name="Oval 161"/>
          <p:cNvSpPr>
            <a:spLocks noChangeArrowheads="1"/>
          </p:cNvSpPr>
          <p:nvPr/>
        </p:nvSpPr>
        <p:spPr bwMode="auto">
          <a:xfrm>
            <a:off x="4343400" y="4953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0" name="Oval 162"/>
          <p:cNvSpPr>
            <a:spLocks noChangeArrowheads="1"/>
          </p:cNvSpPr>
          <p:nvPr/>
        </p:nvSpPr>
        <p:spPr bwMode="auto">
          <a:xfrm>
            <a:off x="44196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1" name="Oval 163"/>
          <p:cNvSpPr>
            <a:spLocks noChangeArrowheads="1"/>
          </p:cNvSpPr>
          <p:nvPr/>
        </p:nvSpPr>
        <p:spPr bwMode="auto">
          <a:xfrm>
            <a:off x="4114800" y="5029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2" name="Oval 164"/>
          <p:cNvSpPr>
            <a:spLocks noChangeArrowheads="1"/>
          </p:cNvSpPr>
          <p:nvPr/>
        </p:nvSpPr>
        <p:spPr bwMode="auto">
          <a:xfrm>
            <a:off x="4343400" y="5029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3" name="Oval 165"/>
          <p:cNvSpPr>
            <a:spLocks noChangeArrowheads="1"/>
          </p:cNvSpPr>
          <p:nvPr/>
        </p:nvSpPr>
        <p:spPr bwMode="auto">
          <a:xfrm>
            <a:off x="4724400" y="4953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4" name="Oval 166"/>
          <p:cNvSpPr>
            <a:spLocks noChangeArrowheads="1"/>
          </p:cNvSpPr>
          <p:nvPr/>
        </p:nvSpPr>
        <p:spPr bwMode="auto">
          <a:xfrm>
            <a:off x="45720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5" name="Oval 167"/>
          <p:cNvSpPr>
            <a:spLocks noChangeArrowheads="1"/>
          </p:cNvSpPr>
          <p:nvPr/>
        </p:nvSpPr>
        <p:spPr bwMode="auto">
          <a:xfrm>
            <a:off x="4648200" y="4953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6" name="Oval 168"/>
          <p:cNvSpPr>
            <a:spLocks noChangeArrowheads="1"/>
          </p:cNvSpPr>
          <p:nvPr/>
        </p:nvSpPr>
        <p:spPr bwMode="auto">
          <a:xfrm>
            <a:off x="4495800" y="4953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7" name="Oval 169"/>
          <p:cNvSpPr>
            <a:spLocks noChangeArrowheads="1"/>
          </p:cNvSpPr>
          <p:nvPr/>
        </p:nvSpPr>
        <p:spPr bwMode="auto">
          <a:xfrm>
            <a:off x="3352800" y="2133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8" name="Oval 170"/>
          <p:cNvSpPr>
            <a:spLocks noChangeArrowheads="1"/>
          </p:cNvSpPr>
          <p:nvPr/>
        </p:nvSpPr>
        <p:spPr bwMode="auto">
          <a:xfrm>
            <a:off x="3733800" y="2286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9" name="Oval 171"/>
          <p:cNvSpPr>
            <a:spLocks noChangeArrowheads="1"/>
          </p:cNvSpPr>
          <p:nvPr/>
        </p:nvSpPr>
        <p:spPr bwMode="auto">
          <a:xfrm>
            <a:off x="3733800" y="2514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0" name="Oval 172"/>
          <p:cNvSpPr>
            <a:spLocks noChangeArrowheads="1"/>
          </p:cNvSpPr>
          <p:nvPr/>
        </p:nvSpPr>
        <p:spPr bwMode="auto">
          <a:xfrm>
            <a:off x="3733800" y="2743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1" name="Oval 173"/>
          <p:cNvSpPr>
            <a:spLocks noChangeArrowheads="1"/>
          </p:cNvSpPr>
          <p:nvPr/>
        </p:nvSpPr>
        <p:spPr bwMode="auto">
          <a:xfrm>
            <a:off x="3429000" y="2667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2" name="Oval 174"/>
          <p:cNvSpPr>
            <a:spLocks noChangeArrowheads="1"/>
          </p:cNvSpPr>
          <p:nvPr/>
        </p:nvSpPr>
        <p:spPr bwMode="auto">
          <a:xfrm>
            <a:off x="3581400" y="2362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3" name="Oval 175"/>
          <p:cNvSpPr>
            <a:spLocks noChangeArrowheads="1"/>
          </p:cNvSpPr>
          <p:nvPr/>
        </p:nvSpPr>
        <p:spPr bwMode="auto">
          <a:xfrm>
            <a:off x="3733800" y="2514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4" name="Oval 176"/>
          <p:cNvSpPr>
            <a:spLocks noChangeArrowheads="1"/>
          </p:cNvSpPr>
          <p:nvPr/>
        </p:nvSpPr>
        <p:spPr bwMode="auto">
          <a:xfrm>
            <a:off x="3657600" y="2590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5" name="Oval 177"/>
          <p:cNvSpPr>
            <a:spLocks noChangeArrowheads="1"/>
          </p:cNvSpPr>
          <p:nvPr/>
        </p:nvSpPr>
        <p:spPr bwMode="auto">
          <a:xfrm>
            <a:off x="3505200" y="2362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6" name="Oval 178"/>
          <p:cNvSpPr>
            <a:spLocks noChangeArrowheads="1"/>
          </p:cNvSpPr>
          <p:nvPr/>
        </p:nvSpPr>
        <p:spPr bwMode="auto">
          <a:xfrm>
            <a:off x="3886200" y="2438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7" name="Oval 179"/>
          <p:cNvSpPr>
            <a:spLocks noChangeArrowheads="1"/>
          </p:cNvSpPr>
          <p:nvPr/>
        </p:nvSpPr>
        <p:spPr bwMode="auto">
          <a:xfrm>
            <a:off x="3429000" y="3505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8" name="Oval 180"/>
          <p:cNvSpPr>
            <a:spLocks noChangeArrowheads="1"/>
          </p:cNvSpPr>
          <p:nvPr/>
        </p:nvSpPr>
        <p:spPr bwMode="auto">
          <a:xfrm>
            <a:off x="3429000" y="3810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9" name="Oval 181"/>
          <p:cNvSpPr>
            <a:spLocks noChangeArrowheads="1"/>
          </p:cNvSpPr>
          <p:nvPr/>
        </p:nvSpPr>
        <p:spPr bwMode="auto">
          <a:xfrm>
            <a:off x="3429000" y="3276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0" name="Oval 182"/>
          <p:cNvSpPr>
            <a:spLocks noChangeArrowheads="1"/>
          </p:cNvSpPr>
          <p:nvPr/>
        </p:nvSpPr>
        <p:spPr bwMode="auto">
          <a:xfrm>
            <a:off x="3276600" y="3429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1" name="Oval 183"/>
          <p:cNvSpPr>
            <a:spLocks noChangeArrowheads="1"/>
          </p:cNvSpPr>
          <p:nvPr/>
        </p:nvSpPr>
        <p:spPr bwMode="auto">
          <a:xfrm>
            <a:off x="3429000" y="3581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2" name="Oval 184"/>
          <p:cNvSpPr>
            <a:spLocks noChangeArrowheads="1"/>
          </p:cNvSpPr>
          <p:nvPr/>
        </p:nvSpPr>
        <p:spPr bwMode="auto">
          <a:xfrm>
            <a:off x="3352800" y="4495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3" name="Oval 185"/>
          <p:cNvSpPr>
            <a:spLocks noChangeArrowheads="1"/>
          </p:cNvSpPr>
          <p:nvPr/>
        </p:nvSpPr>
        <p:spPr bwMode="auto">
          <a:xfrm>
            <a:off x="3429000" y="4343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4" name="Oval 186"/>
          <p:cNvSpPr>
            <a:spLocks noChangeArrowheads="1"/>
          </p:cNvSpPr>
          <p:nvPr/>
        </p:nvSpPr>
        <p:spPr bwMode="auto">
          <a:xfrm>
            <a:off x="3352800" y="4191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5" name="Oval 187"/>
          <p:cNvSpPr>
            <a:spLocks noChangeArrowheads="1"/>
          </p:cNvSpPr>
          <p:nvPr/>
        </p:nvSpPr>
        <p:spPr bwMode="auto">
          <a:xfrm>
            <a:off x="32766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6" name="Oval 188"/>
          <p:cNvSpPr>
            <a:spLocks noChangeArrowheads="1"/>
          </p:cNvSpPr>
          <p:nvPr/>
        </p:nvSpPr>
        <p:spPr bwMode="auto">
          <a:xfrm>
            <a:off x="3429000" y="4495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7" name="Oval 189"/>
          <p:cNvSpPr>
            <a:spLocks noChangeArrowheads="1"/>
          </p:cNvSpPr>
          <p:nvPr/>
        </p:nvSpPr>
        <p:spPr bwMode="auto">
          <a:xfrm>
            <a:off x="3352800" y="4648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8" name="Oval 190"/>
          <p:cNvSpPr>
            <a:spLocks noChangeArrowheads="1"/>
          </p:cNvSpPr>
          <p:nvPr/>
        </p:nvSpPr>
        <p:spPr bwMode="auto">
          <a:xfrm>
            <a:off x="2120900" y="19780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9" name="Oval 191"/>
          <p:cNvSpPr>
            <a:spLocks noChangeArrowheads="1"/>
          </p:cNvSpPr>
          <p:nvPr/>
        </p:nvSpPr>
        <p:spPr bwMode="auto">
          <a:xfrm>
            <a:off x="1981200" y="2590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0" name="Oval 192"/>
          <p:cNvSpPr>
            <a:spLocks noChangeArrowheads="1"/>
          </p:cNvSpPr>
          <p:nvPr/>
        </p:nvSpPr>
        <p:spPr bwMode="auto">
          <a:xfrm>
            <a:off x="2057400" y="2590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1" name="Oval 193"/>
          <p:cNvSpPr>
            <a:spLocks noChangeArrowheads="1"/>
          </p:cNvSpPr>
          <p:nvPr/>
        </p:nvSpPr>
        <p:spPr bwMode="auto">
          <a:xfrm>
            <a:off x="1905000" y="2743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2" name="Oval 194"/>
          <p:cNvSpPr>
            <a:spLocks noChangeArrowheads="1"/>
          </p:cNvSpPr>
          <p:nvPr/>
        </p:nvSpPr>
        <p:spPr bwMode="auto">
          <a:xfrm>
            <a:off x="1905000" y="2667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3" name="Oval 195"/>
          <p:cNvSpPr>
            <a:spLocks noChangeArrowheads="1"/>
          </p:cNvSpPr>
          <p:nvPr/>
        </p:nvSpPr>
        <p:spPr bwMode="auto">
          <a:xfrm>
            <a:off x="1981200" y="2286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4" name="Oval 196"/>
          <p:cNvSpPr>
            <a:spLocks noChangeArrowheads="1"/>
          </p:cNvSpPr>
          <p:nvPr/>
        </p:nvSpPr>
        <p:spPr bwMode="auto">
          <a:xfrm>
            <a:off x="1828800" y="2057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5" name="Oval 197"/>
          <p:cNvSpPr>
            <a:spLocks noChangeArrowheads="1"/>
          </p:cNvSpPr>
          <p:nvPr/>
        </p:nvSpPr>
        <p:spPr bwMode="auto">
          <a:xfrm>
            <a:off x="1828800" y="2438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6" name="Oval 198"/>
          <p:cNvSpPr>
            <a:spLocks noChangeArrowheads="1"/>
          </p:cNvSpPr>
          <p:nvPr/>
        </p:nvSpPr>
        <p:spPr bwMode="auto">
          <a:xfrm>
            <a:off x="1981200" y="1981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7" name="Oval 199"/>
          <p:cNvSpPr>
            <a:spLocks noChangeArrowheads="1"/>
          </p:cNvSpPr>
          <p:nvPr/>
        </p:nvSpPr>
        <p:spPr bwMode="auto">
          <a:xfrm>
            <a:off x="1905000" y="1905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8" name="Oval 200"/>
          <p:cNvSpPr>
            <a:spLocks noChangeArrowheads="1"/>
          </p:cNvSpPr>
          <p:nvPr/>
        </p:nvSpPr>
        <p:spPr bwMode="auto">
          <a:xfrm>
            <a:off x="1981200" y="2438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9" name="Oval 201"/>
          <p:cNvSpPr>
            <a:spLocks noChangeArrowheads="1"/>
          </p:cNvSpPr>
          <p:nvPr/>
        </p:nvSpPr>
        <p:spPr bwMode="auto">
          <a:xfrm>
            <a:off x="1981200" y="2590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0" name="Oval 202"/>
          <p:cNvSpPr>
            <a:spLocks noChangeArrowheads="1"/>
          </p:cNvSpPr>
          <p:nvPr/>
        </p:nvSpPr>
        <p:spPr bwMode="auto">
          <a:xfrm>
            <a:off x="1905000" y="2133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1" name="Oval 203"/>
          <p:cNvSpPr>
            <a:spLocks noChangeArrowheads="1"/>
          </p:cNvSpPr>
          <p:nvPr/>
        </p:nvSpPr>
        <p:spPr bwMode="auto">
          <a:xfrm>
            <a:off x="1828800" y="2514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2" name="Oval 204"/>
          <p:cNvSpPr>
            <a:spLocks noChangeArrowheads="1"/>
          </p:cNvSpPr>
          <p:nvPr/>
        </p:nvSpPr>
        <p:spPr bwMode="auto">
          <a:xfrm>
            <a:off x="2057400" y="2286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3" name="Oval 205"/>
          <p:cNvSpPr>
            <a:spLocks noChangeArrowheads="1"/>
          </p:cNvSpPr>
          <p:nvPr/>
        </p:nvSpPr>
        <p:spPr bwMode="auto">
          <a:xfrm>
            <a:off x="1905000" y="1981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4" name="Oval 206"/>
          <p:cNvSpPr>
            <a:spLocks noChangeArrowheads="1"/>
          </p:cNvSpPr>
          <p:nvPr/>
        </p:nvSpPr>
        <p:spPr bwMode="auto">
          <a:xfrm>
            <a:off x="1841500" y="2209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5" name="Oval 207"/>
          <p:cNvSpPr>
            <a:spLocks noChangeArrowheads="1"/>
          </p:cNvSpPr>
          <p:nvPr/>
        </p:nvSpPr>
        <p:spPr bwMode="auto">
          <a:xfrm>
            <a:off x="1828800" y="2362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6" name="Oval 208"/>
          <p:cNvSpPr>
            <a:spLocks noChangeArrowheads="1"/>
          </p:cNvSpPr>
          <p:nvPr/>
        </p:nvSpPr>
        <p:spPr bwMode="auto">
          <a:xfrm>
            <a:off x="2057400" y="2133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7" name="Oval 209"/>
          <p:cNvSpPr>
            <a:spLocks noChangeArrowheads="1"/>
          </p:cNvSpPr>
          <p:nvPr/>
        </p:nvSpPr>
        <p:spPr bwMode="auto">
          <a:xfrm>
            <a:off x="1981200" y="1981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8" name="Oval 210"/>
          <p:cNvSpPr>
            <a:spLocks noChangeArrowheads="1"/>
          </p:cNvSpPr>
          <p:nvPr/>
        </p:nvSpPr>
        <p:spPr bwMode="auto">
          <a:xfrm>
            <a:off x="1905000" y="2514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9" name="Oval 211"/>
          <p:cNvSpPr>
            <a:spLocks noChangeArrowheads="1"/>
          </p:cNvSpPr>
          <p:nvPr/>
        </p:nvSpPr>
        <p:spPr bwMode="auto">
          <a:xfrm>
            <a:off x="1828800" y="2514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0" name="Oval 212"/>
          <p:cNvSpPr>
            <a:spLocks noChangeArrowheads="1"/>
          </p:cNvSpPr>
          <p:nvPr/>
        </p:nvSpPr>
        <p:spPr bwMode="auto">
          <a:xfrm>
            <a:off x="1993900" y="2362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1" name="Oval 213"/>
          <p:cNvSpPr>
            <a:spLocks noChangeArrowheads="1"/>
          </p:cNvSpPr>
          <p:nvPr/>
        </p:nvSpPr>
        <p:spPr bwMode="auto">
          <a:xfrm>
            <a:off x="1828800" y="1828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2" name="Oval 214"/>
          <p:cNvSpPr>
            <a:spLocks noChangeArrowheads="1"/>
          </p:cNvSpPr>
          <p:nvPr/>
        </p:nvSpPr>
        <p:spPr bwMode="auto">
          <a:xfrm>
            <a:off x="1981200" y="1981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3" name="Oval 215"/>
          <p:cNvSpPr>
            <a:spLocks noChangeArrowheads="1"/>
          </p:cNvSpPr>
          <p:nvPr/>
        </p:nvSpPr>
        <p:spPr bwMode="auto">
          <a:xfrm>
            <a:off x="12954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4" name="Oval 216"/>
          <p:cNvSpPr>
            <a:spLocks noChangeArrowheads="1"/>
          </p:cNvSpPr>
          <p:nvPr/>
        </p:nvSpPr>
        <p:spPr bwMode="auto">
          <a:xfrm>
            <a:off x="990600" y="4191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5" name="Oval 217"/>
          <p:cNvSpPr>
            <a:spLocks noChangeArrowheads="1"/>
          </p:cNvSpPr>
          <p:nvPr/>
        </p:nvSpPr>
        <p:spPr bwMode="auto">
          <a:xfrm>
            <a:off x="10668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6" name="Oval 218"/>
          <p:cNvSpPr>
            <a:spLocks noChangeArrowheads="1"/>
          </p:cNvSpPr>
          <p:nvPr/>
        </p:nvSpPr>
        <p:spPr bwMode="auto">
          <a:xfrm>
            <a:off x="1219200" y="4495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7" name="Oval 219"/>
          <p:cNvSpPr>
            <a:spLocks noChangeArrowheads="1"/>
          </p:cNvSpPr>
          <p:nvPr/>
        </p:nvSpPr>
        <p:spPr bwMode="auto">
          <a:xfrm>
            <a:off x="1600200" y="4419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168" name="Oval 48"/>
          <p:cNvSpPr>
            <a:spLocks noChangeArrowheads="1"/>
          </p:cNvSpPr>
          <p:nvPr/>
        </p:nvSpPr>
        <p:spPr bwMode="auto">
          <a:xfrm>
            <a:off x="272090" y="6346372"/>
            <a:ext cx="152400" cy="152400"/>
          </a:xfrm>
          <a:prstGeom prst="ellipse">
            <a:avLst/>
          </a:prstGeom>
          <a:solidFill>
            <a:srgbClr val="99FF33"/>
          </a:solidFill>
          <a:ln w="9525">
            <a:solidFill>
              <a:schemeClr val="tx1"/>
            </a:solidFill>
            <a:round/>
            <a:headEnd/>
            <a:tailEnd/>
          </a:ln>
          <a:effectLst/>
        </p:spPr>
        <p:txBody>
          <a:bodyPr wrap="none" anchor="ctr"/>
          <a:lstStyle/>
          <a:p>
            <a:endParaRPr lang="en-US" sz="1400"/>
          </a:p>
        </p:txBody>
      </p:sp>
      <p:sp>
        <p:nvSpPr>
          <p:cNvPr id="169" name="Oval 49"/>
          <p:cNvSpPr>
            <a:spLocks noChangeArrowheads="1"/>
          </p:cNvSpPr>
          <p:nvPr/>
        </p:nvSpPr>
        <p:spPr bwMode="auto">
          <a:xfrm>
            <a:off x="2699611" y="6346372"/>
            <a:ext cx="152400" cy="152400"/>
          </a:xfrm>
          <a:prstGeom prst="ellipse">
            <a:avLst/>
          </a:prstGeom>
          <a:solidFill>
            <a:srgbClr val="FF0000"/>
          </a:solidFill>
          <a:ln w="9525">
            <a:solidFill>
              <a:schemeClr val="tx1"/>
            </a:solidFill>
            <a:round/>
            <a:headEnd/>
            <a:tailEnd/>
          </a:ln>
          <a:effectLst/>
        </p:spPr>
        <p:txBody>
          <a:bodyPr wrap="none" anchor="ctr"/>
          <a:lstStyle/>
          <a:p>
            <a:endParaRPr lang="en-US" sz="1400"/>
          </a:p>
        </p:txBody>
      </p:sp>
      <p:sp>
        <p:nvSpPr>
          <p:cNvPr id="170" name="Text Box 52"/>
          <p:cNvSpPr txBox="1">
            <a:spLocks noChangeArrowheads="1"/>
          </p:cNvSpPr>
          <p:nvPr/>
        </p:nvSpPr>
        <p:spPr bwMode="auto">
          <a:xfrm>
            <a:off x="500689" y="6300335"/>
            <a:ext cx="2144540" cy="307777"/>
          </a:xfrm>
          <a:prstGeom prst="rect">
            <a:avLst/>
          </a:prstGeom>
          <a:noFill/>
          <a:ln w="9525">
            <a:noFill/>
            <a:miter lim="800000"/>
            <a:headEnd/>
            <a:tailEnd/>
          </a:ln>
          <a:effectLst/>
        </p:spPr>
        <p:txBody>
          <a:bodyPr wrap="square">
            <a:spAutoFit/>
          </a:bodyPr>
          <a:lstStyle/>
          <a:p>
            <a:pPr>
              <a:spcBef>
                <a:spcPct val="50000"/>
              </a:spcBef>
            </a:pPr>
            <a:r>
              <a:rPr lang="en-US" sz="1400" dirty="0" smtClean="0">
                <a:solidFill>
                  <a:schemeClr val="tx1"/>
                </a:solidFill>
              </a:rPr>
              <a:t>Correctly found mug</a:t>
            </a:r>
            <a:endParaRPr lang="en-US" sz="1400" dirty="0">
              <a:solidFill>
                <a:schemeClr val="tx1"/>
              </a:solidFill>
            </a:endParaRPr>
          </a:p>
        </p:txBody>
      </p:sp>
      <p:sp>
        <p:nvSpPr>
          <p:cNvPr id="171" name="Text Box 53"/>
          <p:cNvSpPr txBox="1">
            <a:spLocks noChangeArrowheads="1"/>
          </p:cNvSpPr>
          <p:nvPr/>
        </p:nvSpPr>
        <p:spPr bwMode="auto">
          <a:xfrm>
            <a:off x="2928211" y="6300335"/>
            <a:ext cx="1371600" cy="307777"/>
          </a:xfrm>
          <a:prstGeom prst="rect">
            <a:avLst/>
          </a:prstGeom>
          <a:noFill/>
          <a:ln w="9525">
            <a:noFill/>
            <a:miter lim="800000"/>
            <a:headEnd/>
            <a:tailEnd/>
          </a:ln>
          <a:effectLst/>
        </p:spPr>
        <p:txBody>
          <a:bodyPr>
            <a:spAutoFit/>
          </a:bodyPr>
          <a:lstStyle/>
          <a:p>
            <a:pPr>
              <a:spcBef>
                <a:spcPct val="50000"/>
              </a:spcBef>
            </a:pPr>
            <a:r>
              <a:rPr lang="en-US" sz="1400" dirty="0" smtClean="0">
                <a:solidFill>
                  <a:schemeClr val="tx1"/>
                </a:solidFill>
              </a:rPr>
              <a:t>Mistake</a:t>
            </a:r>
            <a:endParaRPr lang="en-US" sz="1400" dirty="0">
              <a:solidFill>
                <a:schemeClr val="tx1"/>
              </a:solidFill>
            </a:endParaRPr>
          </a:p>
        </p:txBody>
      </p:sp>
    </p:spTree>
    <p:extLst>
      <p:ext uri="{BB962C8B-B14F-4D97-AF65-F5344CB8AC3E}">
        <p14:creationId xmlns:p14="http://schemas.microsoft.com/office/powerpoint/2010/main" val="4192536026"/>
      </p:ext>
    </p:extLst>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ectangle 124"/>
          <p:cNvSpPr/>
          <p:nvPr/>
        </p:nvSpPr>
        <p:spPr bwMode="auto">
          <a:xfrm>
            <a:off x="0" y="6151417"/>
            <a:ext cx="9144000" cy="731520"/>
          </a:xfrm>
          <a:prstGeom prst="rect">
            <a:avLst/>
          </a:prstGeom>
          <a:solidFill>
            <a:schemeClr val="bg1"/>
          </a:solidFill>
          <a:ln w="12700" cap="flat" cmpd="sng" algn="ctr">
            <a:noFill/>
            <a:prstDash val="solid"/>
            <a:round/>
            <a:headEnd type="none" w="med" len="med"/>
            <a:tailEnd type="none" w="med" len="med"/>
          </a:ln>
          <a:effectLst/>
        </p:spPr>
        <p:txBody>
          <a:bodyPr vert="horz" wrap="square" lIns="90487" tIns="44450" rIns="90487" bIns="4445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bg1"/>
              </a:solidFill>
              <a:effectLst/>
              <a:latin typeface="Helvetica" pitchFamily="34" charset="0"/>
            </a:endParaRPr>
          </a:p>
        </p:txBody>
      </p:sp>
      <p:pic>
        <p:nvPicPr>
          <p:cNvPr id="2052" name="Picture 4"/>
          <p:cNvPicPr>
            <a:picLocks noChangeAspect="1" noChangeArrowheads="1"/>
          </p:cNvPicPr>
          <p:nvPr/>
        </p:nvPicPr>
        <p:blipFill>
          <a:blip r:embed="rId3" cstate="print"/>
          <a:srcRect/>
          <a:stretch>
            <a:fillRect/>
          </a:stretch>
        </p:blipFill>
        <p:spPr bwMode="auto">
          <a:xfrm>
            <a:off x="0" y="0"/>
            <a:ext cx="9144000" cy="6169025"/>
          </a:xfrm>
          <a:prstGeom prst="rect">
            <a:avLst/>
          </a:prstGeom>
          <a:solidFill>
            <a:srgbClr val="99FF33"/>
          </a:solidFill>
        </p:spPr>
      </p:pic>
      <p:sp>
        <p:nvSpPr>
          <p:cNvPr id="2053" name="Oval 5"/>
          <p:cNvSpPr>
            <a:spLocks noChangeArrowheads="1"/>
          </p:cNvSpPr>
          <p:nvPr/>
        </p:nvSpPr>
        <p:spPr bwMode="auto">
          <a:xfrm>
            <a:off x="5638800" y="39624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54" name="Oval 6"/>
          <p:cNvSpPr>
            <a:spLocks noChangeArrowheads="1"/>
          </p:cNvSpPr>
          <p:nvPr/>
        </p:nvSpPr>
        <p:spPr bwMode="auto">
          <a:xfrm>
            <a:off x="5486400" y="4114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1" name="Oval 13"/>
          <p:cNvSpPr>
            <a:spLocks noChangeArrowheads="1"/>
          </p:cNvSpPr>
          <p:nvPr/>
        </p:nvSpPr>
        <p:spPr bwMode="auto">
          <a:xfrm>
            <a:off x="5499100" y="4521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2" name="Oval 14"/>
          <p:cNvSpPr>
            <a:spLocks noChangeArrowheads="1"/>
          </p:cNvSpPr>
          <p:nvPr/>
        </p:nvSpPr>
        <p:spPr bwMode="auto">
          <a:xfrm>
            <a:off x="5486400" y="4876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3" name="Oval 15"/>
          <p:cNvSpPr>
            <a:spLocks noChangeArrowheads="1"/>
          </p:cNvSpPr>
          <p:nvPr/>
        </p:nvSpPr>
        <p:spPr bwMode="auto">
          <a:xfrm>
            <a:off x="5397500" y="50927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4" name="Oval 16"/>
          <p:cNvSpPr>
            <a:spLocks noChangeArrowheads="1"/>
          </p:cNvSpPr>
          <p:nvPr/>
        </p:nvSpPr>
        <p:spPr bwMode="auto">
          <a:xfrm>
            <a:off x="6413500" y="5283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5" name="Oval 17"/>
          <p:cNvSpPr>
            <a:spLocks noChangeArrowheads="1"/>
          </p:cNvSpPr>
          <p:nvPr/>
        </p:nvSpPr>
        <p:spPr bwMode="auto">
          <a:xfrm>
            <a:off x="6883400" y="54229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6" name="Oval 18"/>
          <p:cNvSpPr>
            <a:spLocks noChangeArrowheads="1"/>
          </p:cNvSpPr>
          <p:nvPr/>
        </p:nvSpPr>
        <p:spPr bwMode="auto">
          <a:xfrm>
            <a:off x="8001000" y="5410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7" name="Oval 19"/>
          <p:cNvSpPr>
            <a:spLocks noChangeArrowheads="1"/>
          </p:cNvSpPr>
          <p:nvPr/>
        </p:nvSpPr>
        <p:spPr bwMode="auto">
          <a:xfrm>
            <a:off x="8128000" y="52197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8" name="Oval 20"/>
          <p:cNvSpPr>
            <a:spLocks noChangeArrowheads="1"/>
          </p:cNvSpPr>
          <p:nvPr/>
        </p:nvSpPr>
        <p:spPr bwMode="auto">
          <a:xfrm>
            <a:off x="8153400" y="47879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9" name="Oval 21"/>
          <p:cNvSpPr>
            <a:spLocks noChangeArrowheads="1"/>
          </p:cNvSpPr>
          <p:nvPr/>
        </p:nvSpPr>
        <p:spPr bwMode="auto">
          <a:xfrm>
            <a:off x="8458200" y="4368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0" name="Oval 22"/>
          <p:cNvSpPr>
            <a:spLocks noChangeArrowheads="1"/>
          </p:cNvSpPr>
          <p:nvPr/>
        </p:nvSpPr>
        <p:spPr bwMode="auto">
          <a:xfrm>
            <a:off x="8432800" y="4191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1" name="Oval 23"/>
          <p:cNvSpPr>
            <a:spLocks noChangeArrowheads="1"/>
          </p:cNvSpPr>
          <p:nvPr/>
        </p:nvSpPr>
        <p:spPr bwMode="auto">
          <a:xfrm>
            <a:off x="8331200" y="39624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2" name="Oval 24"/>
          <p:cNvSpPr>
            <a:spLocks noChangeArrowheads="1"/>
          </p:cNvSpPr>
          <p:nvPr/>
        </p:nvSpPr>
        <p:spPr bwMode="auto">
          <a:xfrm>
            <a:off x="4419600" y="22225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3" name="Oval 25"/>
          <p:cNvSpPr>
            <a:spLocks noChangeArrowheads="1"/>
          </p:cNvSpPr>
          <p:nvPr/>
        </p:nvSpPr>
        <p:spPr bwMode="auto">
          <a:xfrm>
            <a:off x="4356100" y="23749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4" name="Oval 26"/>
          <p:cNvSpPr>
            <a:spLocks noChangeArrowheads="1"/>
          </p:cNvSpPr>
          <p:nvPr/>
        </p:nvSpPr>
        <p:spPr bwMode="auto">
          <a:xfrm>
            <a:off x="4038600" y="3505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5" name="Oval 27"/>
          <p:cNvSpPr>
            <a:spLocks noChangeArrowheads="1"/>
          </p:cNvSpPr>
          <p:nvPr/>
        </p:nvSpPr>
        <p:spPr bwMode="auto">
          <a:xfrm>
            <a:off x="3911600" y="3810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6" name="Oval 28"/>
          <p:cNvSpPr>
            <a:spLocks noChangeArrowheads="1"/>
          </p:cNvSpPr>
          <p:nvPr/>
        </p:nvSpPr>
        <p:spPr bwMode="auto">
          <a:xfrm>
            <a:off x="4114800" y="49276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7" name="Oval 29"/>
          <p:cNvSpPr>
            <a:spLocks noChangeArrowheads="1"/>
          </p:cNvSpPr>
          <p:nvPr/>
        </p:nvSpPr>
        <p:spPr bwMode="auto">
          <a:xfrm>
            <a:off x="4394200" y="4902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8" name="Oval 30"/>
          <p:cNvSpPr>
            <a:spLocks noChangeArrowheads="1"/>
          </p:cNvSpPr>
          <p:nvPr/>
        </p:nvSpPr>
        <p:spPr bwMode="auto">
          <a:xfrm>
            <a:off x="3289300" y="20701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9" name="Oval 31"/>
          <p:cNvSpPr>
            <a:spLocks noChangeArrowheads="1"/>
          </p:cNvSpPr>
          <p:nvPr/>
        </p:nvSpPr>
        <p:spPr bwMode="auto">
          <a:xfrm>
            <a:off x="3276600" y="2971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0" name="Oval 32"/>
          <p:cNvSpPr>
            <a:spLocks noChangeArrowheads="1"/>
          </p:cNvSpPr>
          <p:nvPr/>
        </p:nvSpPr>
        <p:spPr bwMode="auto">
          <a:xfrm>
            <a:off x="3276600" y="32766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3" name="Oval 35"/>
          <p:cNvSpPr>
            <a:spLocks noChangeArrowheads="1"/>
          </p:cNvSpPr>
          <p:nvPr/>
        </p:nvSpPr>
        <p:spPr bwMode="auto">
          <a:xfrm>
            <a:off x="1866900" y="2286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4" name="Oval 36"/>
          <p:cNvSpPr>
            <a:spLocks noChangeArrowheads="1"/>
          </p:cNvSpPr>
          <p:nvPr/>
        </p:nvSpPr>
        <p:spPr bwMode="auto">
          <a:xfrm>
            <a:off x="1143000" y="4267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8" name="Oval 40"/>
          <p:cNvSpPr>
            <a:spLocks noChangeArrowheads="1"/>
          </p:cNvSpPr>
          <p:nvPr/>
        </p:nvSpPr>
        <p:spPr bwMode="auto">
          <a:xfrm>
            <a:off x="5321300" y="46863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0" name="Oval 12"/>
          <p:cNvSpPr>
            <a:spLocks noChangeArrowheads="1"/>
          </p:cNvSpPr>
          <p:nvPr/>
        </p:nvSpPr>
        <p:spPr bwMode="auto">
          <a:xfrm>
            <a:off x="5626100" y="4318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5" name="Oval 37"/>
          <p:cNvSpPr>
            <a:spLocks noChangeArrowheads="1"/>
          </p:cNvSpPr>
          <p:nvPr/>
        </p:nvSpPr>
        <p:spPr bwMode="auto">
          <a:xfrm>
            <a:off x="1473200" y="4394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1" name="Oval 33"/>
          <p:cNvSpPr>
            <a:spLocks noChangeArrowheads="1"/>
          </p:cNvSpPr>
          <p:nvPr/>
        </p:nvSpPr>
        <p:spPr bwMode="auto">
          <a:xfrm>
            <a:off x="3263900" y="36576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2" name="Oval 34"/>
          <p:cNvSpPr>
            <a:spLocks noChangeArrowheads="1"/>
          </p:cNvSpPr>
          <p:nvPr/>
        </p:nvSpPr>
        <p:spPr bwMode="auto">
          <a:xfrm>
            <a:off x="3136900" y="40005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39" name="Oval 48"/>
          <p:cNvSpPr>
            <a:spLocks noChangeArrowheads="1"/>
          </p:cNvSpPr>
          <p:nvPr/>
        </p:nvSpPr>
        <p:spPr bwMode="auto">
          <a:xfrm>
            <a:off x="272090" y="6346372"/>
            <a:ext cx="152400" cy="152400"/>
          </a:xfrm>
          <a:prstGeom prst="ellipse">
            <a:avLst/>
          </a:prstGeom>
          <a:solidFill>
            <a:srgbClr val="99FF33"/>
          </a:solidFill>
          <a:ln w="9525">
            <a:solidFill>
              <a:schemeClr val="tx1"/>
            </a:solidFill>
            <a:round/>
            <a:headEnd/>
            <a:tailEnd/>
          </a:ln>
          <a:effectLst/>
        </p:spPr>
        <p:txBody>
          <a:bodyPr wrap="none" anchor="ctr"/>
          <a:lstStyle/>
          <a:p>
            <a:endParaRPr lang="en-US" sz="1400"/>
          </a:p>
        </p:txBody>
      </p:sp>
      <p:sp>
        <p:nvSpPr>
          <p:cNvPr id="40" name="Oval 49"/>
          <p:cNvSpPr>
            <a:spLocks noChangeArrowheads="1"/>
          </p:cNvSpPr>
          <p:nvPr/>
        </p:nvSpPr>
        <p:spPr bwMode="auto">
          <a:xfrm>
            <a:off x="2699611" y="6346372"/>
            <a:ext cx="152400" cy="152400"/>
          </a:xfrm>
          <a:prstGeom prst="ellipse">
            <a:avLst/>
          </a:prstGeom>
          <a:solidFill>
            <a:srgbClr val="FF0000"/>
          </a:solidFill>
          <a:ln w="9525">
            <a:solidFill>
              <a:schemeClr val="tx1"/>
            </a:solidFill>
            <a:round/>
            <a:headEnd/>
            <a:tailEnd/>
          </a:ln>
          <a:effectLst/>
        </p:spPr>
        <p:txBody>
          <a:bodyPr wrap="none" anchor="ctr"/>
          <a:lstStyle/>
          <a:p>
            <a:endParaRPr lang="en-US" sz="1400"/>
          </a:p>
        </p:txBody>
      </p:sp>
      <p:sp>
        <p:nvSpPr>
          <p:cNvPr id="41" name="Text Box 52"/>
          <p:cNvSpPr txBox="1">
            <a:spLocks noChangeArrowheads="1"/>
          </p:cNvSpPr>
          <p:nvPr/>
        </p:nvSpPr>
        <p:spPr bwMode="auto">
          <a:xfrm>
            <a:off x="500689" y="6300335"/>
            <a:ext cx="2144540" cy="307777"/>
          </a:xfrm>
          <a:prstGeom prst="rect">
            <a:avLst/>
          </a:prstGeom>
          <a:noFill/>
          <a:ln w="9525">
            <a:noFill/>
            <a:miter lim="800000"/>
            <a:headEnd/>
            <a:tailEnd/>
          </a:ln>
          <a:effectLst/>
        </p:spPr>
        <p:txBody>
          <a:bodyPr wrap="square">
            <a:spAutoFit/>
          </a:bodyPr>
          <a:lstStyle/>
          <a:p>
            <a:pPr>
              <a:spcBef>
                <a:spcPct val="50000"/>
              </a:spcBef>
            </a:pPr>
            <a:r>
              <a:rPr lang="en-US" sz="1400" dirty="0" smtClean="0">
                <a:solidFill>
                  <a:schemeClr val="tx1"/>
                </a:solidFill>
              </a:rPr>
              <a:t>Correctly found mug</a:t>
            </a:r>
            <a:endParaRPr lang="en-US" sz="1400" dirty="0">
              <a:solidFill>
                <a:schemeClr val="tx1"/>
              </a:solidFill>
            </a:endParaRPr>
          </a:p>
        </p:txBody>
      </p:sp>
      <p:sp>
        <p:nvSpPr>
          <p:cNvPr id="42" name="Text Box 53"/>
          <p:cNvSpPr txBox="1">
            <a:spLocks noChangeArrowheads="1"/>
          </p:cNvSpPr>
          <p:nvPr/>
        </p:nvSpPr>
        <p:spPr bwMode="auto">
          <a:xfrm>
            <a:off x="2928211" y="6300335"/>
            <a:ext cx="1371600" cy="307777"/>
          </a:xfrm>
          <a:prstGeom prst="rect">
            <a:avLst/>
          </a:prstGeom>
          <a:noFill/>
          <a:ln w="9525">
            <a:noFill/>
            <a:miter lim="800000"/>
            <a:headEnd/>
            <a:tailEnd/>
          </a:ln>
          <a:effectLst/>
        </p:spPr>
        <p:txBody>
          <a:bodyPr>
            <a:spAutoFit/>
          </a:bodyPr>
          <a:lstStyle/>
          <a:p>
            <a:pPr>
              <a:spcBef>
                <a:spcPct val="50000"/>
              </a:spcBef>
            </a:pPr>
            <a:r>
              <a:rPr lang="en-US" sz="1400" dirty="0" smtClean="0">
                <a:solidFill>
                  <a:schemeClr val="tx1"/>
                </a:solidFill>
              </a:rPr>
              <a:t>Mistake</a:t>
            </a:r>
            <a:endParaRPr lang="en-US" sz="1400" dirty="0">
              <a:solidFill>
                <a:schemeClr val="tx1"/>
              </a:solidFill>
            </a:endParaRPr>
          </a:p>
        </p:txBody>
      </p:sp>
    </p:spTree>
    <p:extLst>
      <p:ext uri="{BB962C8B-B14F-4D97-AF65-F5344CB8AC3E}">
        <p14:creationId xmlns:p14="http://schemas.microsoft.com/office/powerpoint/2010/main" val="3708361534"/>
      </p:ext>
    </p:extLst>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ectangle 124"/>
          <p:cNvSpPr/>
          <p:nvPr/>
        </p:nvSpPr>
        <p:spPr bwMode="auto">
          <a:xfrm>
            <a:off x="0" y="6151417"/>
            <a:ext cx="9144000" cy="731520"/>
          </a:xfrm>
          <a:prstGeom prst="rect">
            <a:avLst/>
          </a:prstGeom>
          <a:solidFill>
            <a:schemeClr val="bg1"/>
          </a:solidFill>
          <a:ln w="12700" cap="flat" cmpd="sng" algn="ctr">
            <a:noFill/>
            <a:prstDash val="solid"/>
            <a:round/>
            <a:headEnd type="none" w="med" len="med"/>
            <a:tailEnd type="none" w="med" len="med"/>
          </a:ln>
          <a:effectLst/>
        </p:spPr>
        <p:txBody>
          <a:bodyPr vert="horz" wrap="square" lIns="90487" tIns="44450" rIns="90487" bIns="4445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bg1"/>
              </a:solidFill>
              <a:effectLst/>
              <a:latin typeface="Helvetica" pitchFamily="34" charset="0"/>
            </a:endParaRPr>
          </a:p>
        </p:txBody>
      </p:sp>
      <p:pic>
        <p:nvPicPr>
          <p:cNvPr id="2052" name="Picture 4"/>
          <p:cNvPicPr>
            <a:picLocks noChangeAspect="1" noChangeArrowheads="1"/>
          </p:cNvPicPr>
          <p:nvPr/>
        </p:nvPicPr>
        <p:blipFill>
          <a:blip r:embed="rId3" cstate="print"/>
          <a:srcRect/>
          <a:stretch>
            <a:fillRect/>
          </a:stretch>
        </p:blipFill>
        <p:spPr bwMode="auto">
          <a:xfrm>
            <a:off x="0" y="0"/>
            <a:ext cx="9144000" cy="6169025"/>
          </a:xfrm>
          <a:prstGeom prst="rect">
            <a:avLst/>
          </a:prstGeom>
          <a:solidFill>
            <a:srgbClr val="99FF33"/>
          </a:solidFill>
        </p:spPr>
      </p:pic>
      <p:sp>
        <p:nvSpPr>
          <p:cNvPr id="2053" name="Oval 5"/>
          <p:cNvSpPr>
            <a:spLocks noChangeArrowheads="1"/>
          </p:cNvSpPr>
          <p:nvPr/>
        </p:nvSpPr>
        <p:spPr bwMode="auto">
          <a:xfrm>
            <a:off x="5638800" y="39624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54" name="Oval 6"/>
          <p:cNvSpPr>
            <a:spLocks noChangeArrowheads="1"/>
          </p:cNvSpPr>
          <p:nvPr/>
        </p:nvSpPr>
        <p:spPr bwMode="auto">
          <a:xfrm>
            <a:off x="5486400" y="4114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1" name="Oval 13"/>
          <p:cNvSpPr>
            <a:spLocks noChangeArrowheads="1"/>
          </p:cNvSpPr>
          <p:nvPr/>
        </p:nvSpPr>
        <p:spPr bwMode="auto">
          <a:xfrm>
            <a:off x="5499100" y="4521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2" name="Oval 14"/>
          <p:cNvSpPr>
            <a:spLocks noChangeArrowheads="1"/>
          </p:cNvSpPr>
          <p:nvPr/>
        </p:nvSpPr>
        <p:spPr bwMode="auto">
          <a:xfrm>
            <a:off x="5486400" y="4876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3" name="Oval 15"/>
          <p:cNvSpPr>
            <a:spLocks noChangeArrowheads="1"/>
          </p:cNvSpPr>
          <p:nvPr/>
        </p:nvSpPr>
        <p:spPr bwMode="auto">
          <a:xfrm>
            <a:off x="5397500" y="50927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4" name="Oval 16"/>
          <p:cNvSpPr>
            <a:spLocks noChangeArrowheads="1"/>
          </p:cNvSpPr>
          <p:nvPr/>
        </p:nvSpPr>
        <p:spPr bwMode="auto">
          <a:xfrm>
            <a:off x="6413500" y="5283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5" name="Oval 17"/>
          <p:cNvSpPr>
            <a:spLocks noChangeArrowheads="1"/>
          </p:cNvSpPr>
          <p:nvPr/>
        </p:nvSpPr>
        <p:spPr bwMode="auto">
          <a:xfrm>
            <a:off x="6883400" y="54229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6" name="Oval 18"/>
          <p:cNvSpPr>
            <a:spLocks noChangeArrowheads="1"/>
          </p:cNvSpPr>
          <p:nvPr/>
        </p:nvSpPr>
        <p:spPr bwMode="auto">
          <a:xfrm>
            <a:off x="8001000" y="5410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7" name="Oval 19"/>
          <p:cNvSpPr>
            <a:spLocks noChangeArrowheads="1"/>
          </p:cNvSpPr>
          <p:nvPr/>
        </p:nvSpPr>
        <p:spPr bwMode="auto">
          <a:xfrm>
            <a:off x="8128000" y="52197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8" name="Oval 20"/>
          <p:cNvSpPr>
            <a:spLocks noChangeArrowheads="1"/>
          </p:cNvSpPr>
          <p:nvPr/>
        </p:nvSpPr>
        <p:spPr bwMode="auto">
          <a:xfrm>
            <a:off x="8153400" y="47879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9" name="Oval 21"/>
          <p:cNvSpPr>
            <a:spLocks noChangeArrowheads="1"/>
          </p:cNvSpPr>
          <p:nvPr/>
        </p:nvSpPr>
        <p:spPr bwMode="auto">
          <a:xfrm>
            <a:off x="8458200" y="4368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0" name="Oval 22"/>
          <p:cNvSpPr>
            <a:spLocks noChangeArrowheads="1"/>
          </p:cNvSpPr>
          <p:nvPr/>
        </p:nvSpPr>
        <p:spPr bwMode="auto">
          <a:xfrm>
            <a:off x="8432800" y="4191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1" name="Oval 23"/>
          <p:cNvSpPr>
            <a:spLocks noChangeArrowheads="1"/>
          </p:cNvSpPr>
          <p:nvPr/>
        </p:nvSpPr>
        <p:spPr bwMode="auto">
          <a:xfrm>
            <a:off x="8331200" y="39624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2" name="Oval 24"/>
          <p:cNvSpPr>
            <a:spLocks noChangeArrowheads="1"/>
          </p:cNvSpPr>
          <p:nvPr/>
        </p:nvSpPr>
        <p:spPr bwMode="auto">
          <a:xfrm>
            <a:off x="4419600" y="22225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3" name="Oval 25"/>
          <p:cNvSpPr>
            <a:spLocks noChangeArrowheads="1"/>
          </p:cNvSpPr>
          <p:nvPr/>
        </p:nvSpPr>
        <p:spPr bwMode="auto">
          <a:xfrm>
            <a:off x="4356100" y="23749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4" name="Oval 26"/>
          <p:cNvSpPr>
            <a:spLocks noChangeArrowheads="1"/>
          </p:cNvSpPr>
          <p:nvPr/>
        </p:nvSpPr>
        <p:spPr bwMode="auto">
          <a:xfrm>
            <a:off x="4038600" y="3505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5" name="Oval 27"/>
          <p:cNvSpPr>
            <a:spLocks noChangeArrowheads="1"/>
          </p:cNvSpPr>
          <p:nvPr/>
        </p:nvSpPr>
        <p:spPr bwMode="auto">
          <a:xfrm>
            <a:off x="3911600" y="3810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6" name="Oval 28"/>
          <p:cNvSpPr>
            <a:spLocks noChangeArrowheads="1"/>
          </p:cNvSpPr>
          <p:nvPr/>
        </p:nvSpPr>
        <p:spPr bwMode="auto">
          <a:xfrm>
            <a:off x="4114800" y="49276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7" name="Oval 29"/>
          <p:cNvSpPr>
            <a:spLocks noChangeArrowheads="1"/>
          </p:cNvSpPr>
          <p:nvPr/>
        </p:nvSpPr>
        <p:spPr bwMode="auto">
          <a:xfrm>
            <a:off x="4394200" y="4902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8" name="Oval 30"/>
          <p:cNvSpPr>
            <a:spLocks noChangeArrowheads="1"/>
          </p:cNvSpPr>
          <p:nvPr/>
        </p:nvSpPr>
        <p:spPr bwMode="auto">
          <a:xfrm>
            <a:off x="3289300" y="20701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9" name="Oval 31"/>
          <p:cNvSpPr>
            <a:spLocks noChangeArrowheads="1"/>
          </p:cNvSpPr>
          <p:nvPr/>
        </p:nvSpPr>
        <p:spPr bwMode="auto">
          <a:xfrm>
            <a:off x="3276600" y="2971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0" name="Oval 32"/>
          <p:cNvSpPr>
            <a:spLocks noChangeArrowheads="1"/>
          </p:cNvSpPr>
          <p:nvPr/>
        </p:nvSpPr>
        <p:spPr bwMode="auto">
          <a:xfrm>
            <a:off x="3276600" y="32766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3" name="Oval 35"/>
          <p:cNvSpPr>
            <a:spLocks noChangeArrowheads="1"/>
          </p:cNvSpPr>
          <p:nvPr/>
        </p:nvSpPr>
        <p:spPr bwMode="auto">
          <a:xfrm>
            <a:off x="1866900" y="2286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4" name="Oval 36"/>
          <p:cNvSpPr>
            <a:spLocks noChangeArrowheads="1"/>
          </p:cNvSpPr>
          <p:nvPr/>
        </p:nvSpPr>
        <p:spPr bwMode="auto">
          <a:xfrm>
            <a:off x="1143000" y="4267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8" name="Oval 40"/>
          <p:cNvSpPr>
            <a:spLocks noChangeArrowheads="1"/>
          </p:cNvSpPr>
          <p:nvPr/>
        </p:nvSpPr>
        <p:spPr bwMode="auto">
          <a:xfrm>
            <a:off x="5321300" y="46863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pic>
        <p:nvPicPr>
          <p:cNvPr id="2102" name="Picture 54"/>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contrast="-20000"/>
                    </a14:imgEffect>
                  </a14:imgLayer>
                </a14:imgProps>
              </a:ext>
            </a:extLst>
          </a:blip>
          <a:srcRect/>
          <a:stretch>
            <a:fillRect/>
          </a:stretch>
        </p:blipFill>
        <p:spPr bwMode="auto">
          <a:xfrm>
            <a:off x="8229600" y="2514600"/>
            <a:ext cx="552450" cy="466725"/>
          </a:xfrm>
          <a:prstGeom prst="rect">
            <a:avLst/>
          </a:prstGeom>
          <a:noFill/>
        </p:spPr>
      </p:pic>
      <p:pic>
        <p:nvPicPr>
          <p:cNvPr id="2105" name="Picture 57"/>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20000" contrast="-40000"/>
                    </a14:imgEffect>
                  </a14:imgLayer>
                </a14:imgProps>
              </a:ext>
            </a:extLst>
          </a:blip>
          <a:srcRect/>
          <a:stretch>
            <a:fillRect/>
          </a:stretch>
        </p:blipFill>
        <p:spPr bwMode="auto">
          <a:xfrm>
            <a:off x="1371600" y="4876800"/>
            <a:ext cx="523875" cy="428625"/>
          </a:xfrm>
          <a:prstGeom prst="rect">
            <a:avLst/>
          </a:prstGeom>
          <a:noFill/>
        </p:spPr>
      </p:pic>
      <p:pic>
        <p:nvPicPr>
          <p:cNvPr id="2106" name="Picture 58"/>
          <p:cNvPicPr>
            <a:picLocks noChangeAspect="1" noChangeArrowheads="1"/>
          </p:cNvPicPr>
          <p:nvPr/>
        </p:nvPicPr>
        <p:blipFill>
          <a:blip r:embed="rId8" cstate="print">
            <a:extLst>
              <a:ext uri="{BEBA8EAE-BF5A-486C-A8C5-ECC9F3942E4B}">
                <a14:imgProps xmlns:a14="http://schemas.microsoft.com/office/drawing/2010/main">
                  <a14:imgLayer r:embed="rId9">
                    <a14:imgEffect>
                      <a14:brightnessContrast bright="20000" contrast="-40000"/>
                    </a14:imgEffect>
                  </a14:imgLayer>
                </a14:imgProps>
              </a:ext>
            </a:extLst>
          </a:blip>
          <a:srcRect/>
          <a:stretch>
            <a:fillRect/>
          </a:stretch>
        </p:blipFill>
        <p:spPr bwMode="auto">
          <a:xfrm>
            <a:off x="457200" y="4724400"/>
            <a:ext cx="542925" cy="485775"/>
          </a:xfrm>
          <a:prstGeom prst="rect">
            <a:avLst/>
          </a:prstGeom>
          <a:noFill/>
        </p:spPr>
      </p:pic>
      <p:pic>
        <p:nvPicPr>
          <p:cNvPr id="2107" name="Picture 59"/>
          <p:cNvPicPr>
            <a:picLocks noChangeAspect="1" noChangeArrowheads="1"/>
          </p:cNvPicPr>
          <p:nvPr/>
        </p:nvPicPr>
        <p:blipFill>
          <a:blip r:embed="rId10" cstate="print">
            <a:extLst>
              <a:ext uri="{BEBA8EAE-BF5A-486C-A8C5-ECC9F3942E4B}">
                <a14:imgProps xmlns:a14="http://schemas.microsoft.com/office/drawing/2010/main">
                  <a14:imgLayer r:embed="rId11">
                    <a14:imgEffect>
                      <a14:brightnessContrast contrast="-40000"/>
                    </a14:imgEffect>
                  </a14:imgLayer>
                </a14:imgProps>
              </a:ext>
            </a:extLst>
          </a:blip>
          <a:srcRect/>
          <a:stretch>
            <a:fillRect/>
          </a:stretch>
        </p:blipFill>
        <p:spPr bwMode="auto">
          <a:xfrm>
            <a:off x="4419600" y="5486400"/>
            <a:ext cx="457200" cy="419100"/>
          </a:xfrm>
          <a:prstGeom prst="rect">
            <a:avLst/>
          </a:prstGeom>
          <a:noFill/>
        </p:spPr>
      </p:pic>
      <p:pic>
        <p:nvPicPr>
          <p:cNvPr id="2108" name="Picture 60"/>
          <p:cNvPicPr>
            <a:picLocks noChangeAspect="1" noChangeArrowheads="1"/>
          </p:cNvPicPr>
          <p:nvPr/>
        </p:nvPicPr>
        <p:blipFill>
          <a:blip r:embed="rId12" cstate="print">
            <a:extLst>
              <a:ext uri="{BEBA8EAE-BF5A-486C-A8C5-ECC9F3942E4B}">
                <a14:imgProps xmlns:a14="http://schemas.microsoft.com/office/drawing/2010/main">
                  <a14:imgLayer r:embed="rId13">
                    <a14:imgEffect>
                      <a14:brightnessContrast bright="20000" contrast="-40000"/>
                    </a14:imgEffect>
                  </a14:imgLayer>
                </a14:imgProps>
              </a:ext>
            </a:extLst>
          </a:blip>
          <a:srcRect/>
          <a:stretch>
            <a:fillRect/>
          </a:stretch>
        </p:blipFill>
        <p:spPr bwMode="auto">
          <a:xfrm>
            <a:off x="3581400" y="5334000"/>
            <a:ext cx="428625" cy="361950"/>
          </a:xfrm>
          <a:prstGeom prst="rect">
            <a:avLst/>
          </a:prstGeom>
          <a:noFill/>
        </p:spPr>
      </p:pic>
      <p:pic>
        <p:nvPicPr>
          <p:cNvPr id="2109" name="Picture 61"/>
          <p:cNvPicPr>
            <a:picLocks noChangeAspect="1" noChangeArrowheads="1"/>
          </p:cNvPicPr>
          <p:nvPr/>
        </p:nvPicPr>
        <p:blipFill>
          <a:blip r:embed="rId14" cstate="print">
            <a:extLst>
              <a:ext uri="{BEBA8EAE-BF5A-486C-A8C5-ECC9F3942E4B}">
                <a14:imgProps xmlns:a14="http://schemas.microsoft.com/office/drawing/2010/main">
                  <a14:imgLayer r:embed="rId15">
                    <a14:imgEffect>
                      <a14:brightnessContrast contrast="-40000"/>
                    </a14:imgEffect>
                  </a14:imgLayer>
                </a14:imgProps>
              </a:ext>
            </a:extLst>
          </a:blip>
          <a:srcRect/>
          <a:stretch>
            <a:fillRect/>
          </a:stretch>
        </p:blipFill>
        <p:spPr bwMode="auto">
          <a:xfrm>
            <a:off x="5029200" y="5562600"/>
            <a:ext cx="571500" cy="466725"/>
          </a:xfrm>
          <a:prstGeom prst="rect">
            <a:avLst/>
          </a:prstGeom>
          <a:noFill/>
        </p:spPr>
      </p:pic>
      <p:pic>
        <p:nvPicPr>
          <p:cNvPr id="2110" name="Picture 62"/>
          <p:cNvPicPr>
            <a:picLocks noChangeAspect="1" noChangeArrowheads="1"/>
          </p:cNvPicPr>
          <p:nvPr/>
        </p:nvPicPr>
        <p:blipFill>
          <a:blip r:embed="rId16" cstate="print"/>
          <a:srcRect/>
          <a:stretch>
            <a:fillRect/>
          </a:stretch>
        </p:blipFill>
        <p:spPr bwMode="auto">
          <a:xfrm>
            <a:off x="6858000" y="5715000"/>
            <a:ext cx="533400" cy="409575"/>
          </a:xfrm>
          <a:prstGeom prst="rect">
            <a:avLst/>
          </a:prstGeom>
          <a:noFill/>
        </p:spPr>
      </p:pic>
      <p:pic>
        <p:nvPicPr>
          <p:cNvPr id="2111" name="Picture 63"/>
          <p:cNvPicPr>
            <a:picLocks noChangeAspect="1" noChangeArrowheads="1"/>
          </p:cNvPicPr>
          <p:nvPr/>
        </p:nvPicPr>
        <p:blipFill>
          <a:blip r:embed="rId17" cstate="print">
            <a:extLst>
              <a:ext uri="{BEBA8EAE-BF5A-486C-A8C5-ECC9F3942E4B}">
                <a14:imgProps xmlns:a14="http://schemas.microsoft.com/office/drawing/2010/main">
                  <a14:imgLayer r:embed="rId18">
                    <a14:imgEffect>
                      <a14:brightnessContrast bright="-20000" contrast="-40000"/>
                    </a14:imgEffect>
                  </a14:imgLayer>
                </a14:imgProps>
              </a:ext>
            </a:extLst>
          </a:blip>
          <a:srcRect/>
          <a:stretch>
            <a:fillRect/>
          </a:stretch>
        </p:blipFill>
        <p:spPr bwMode="auto">
          <a:xfrm>
            <a:off x="5867400" y="5715000"/>
            <a:ext cx="552450" cy="438150"/>
          </a:xfrm>
          <a:prstGeom prst="rect">
            <a:avLst/>
          </a:prstGeom>
          <a:noFill/>
        </p:spPr>
      </p:pic>
      <p:pic>
        <p:nvPicPr>
          <p:cNvPr id="2112" name="Picture 64"/>
          <p:cNvPicPr>
            <a:picLocks noChangeAspect="1" noChangeArrowheads="1"/>
          </p:cNvPicPr>
          <p:nvPr/>
        </p:nvPicPr>
        <p:blipFill>
          <a:blip r:embed="rId19" cstate="print"/>
          <a:srcRect/>
          <a:stretch>
            <a:fillRect/>
          </a:stretch>
        </p:blipFill>
        <p:spPr bwMode="auto">
          <a:xfrm>
            <a:off x="8229600" y="5715000"/>
            <a:ext cx="485775" cy="428625"/>
          </a:xfrm>
          <a:prstGeom prst="rect">
            <a:avLst/>
          </a:prstGeom>
          <a:noFill/>
        </p:spPr>
      </p:pic>
      <p:pic>
        <p:nvPicPr>
          <p:cNvPr id="2113" name="Picture 65"/>
          <p:cNvPicPr>
            <a:picLocks noChangeAspect="1" noChangeArrowheads="1"/>
          </p:cNvPicPr>
          <p:nvPr/>
        </p:nvPicPr>
        <p:blipFill>
          <a:blip r:embed="rId20" cstate="print"/>
          <a:srcRect/>
          <a:stretch>
            <a:fillRect/>
          </a:stretch>
        </p:blipFill>
        <p:spPr bwMode="auto">
          <a:xfrm>
            <a:off x="8534400" y="5105400"/>
            <a:ext cx="438150" cy="390525"/>
          </a:xfrm>
          <a:prstGeom prst="rect">
            <a:avLst/>
          </a:prstGeom>
          <a:noFill/>
        </p:spPr>
      </p:pic>
      <p:pic>
        <p:nvPicPr>
          <p:cNvPr id="2114" name="Picture 66"/>
          <p:cNvPicPr>
            <a:picLocks noChangeAspect="1" noChangeArrowheads="1"/>
          </p:cNvPicPr>
          <p:nvPr/>
        </p:nvPicPr>
        <p:blipFill>
          <a:blip r:embed="rId21" cstate="print"/>
          <a:srcRect/>
          <a:stretch>
            <a:fillRect/>
          </a:stretch>
        </p:blipFill>
        <p:spPr bwMode="auto">
          <a:xfrm>
            <a:off x="8601075" y="4495800"/>
            <a:ext cx="542925" cy="438150"/>
          </a:xfrm>
          <a:prstGeom prst="rect">
            <a:avLst/>
          </a:prstGeom>
          <a:noFill/>
        </p:spPr>
      </p:pic>
      <p:sp>
        <p:nvSpPr>
          <p:cNvPr id="2115" name="Line 67"/>
          <p:cNvSpPr>
            <a:spLocks noChangeShapeType="1"/>
          </p:cNvSpPr>
          <p:nvPr/>
        </p:nvSpPr>
        <p:spPr bwMode="auto">
          <a:xfrm flipH="1">
            <a:off x="457200" y="4343400"/>
            <a:ext cx="685800" cy="381000"/>
          </a:xfrm>
          <a:prstGeom prst="line">
            <a:avLst/>
          </a:prstGeom>
          <a:noFill/>
          <a:ln w="9525">
            <a:solidFill>
              <a:schemeClr val="tx1"/>
            </a:solidFill>
            <a:round/>
            <a:headEnd/>
            <a:tailEnd/>
          </a:ln>
          <a:effectLst/>
        </p:spPr>
        <p:txBody>
          <a:bodyPr/>
          <a:lstStyle/>
          <a:p>
            <a:endParaRPr lang="en-US"/>
          </a:p>
        </p:txBody>
      </p:sp>
      <p:sp>
        <p:nvSpPr>
          <p:cNvPr id="2116" name="Line 68"/>
          <p:cNvSpPr>
            <a:spLocks noChangeShapeType="1"/>
          </p:cNvSpPr>
          <p:nvPr/>
        </p:nvSpPr>
        <p:spPr bwMode="auto">
          <a:xfrm flipH="1">
            <a:off x="990600" y="4343400"/>
            <a:ext cx="152400" cy="381000"/>
          </a:xfrm>
          <a:prstGeom prst="line">
            <a:avLst/>
          </a:prstGeom>
          <a:noFill/>
          <a:ln w="9525">
            <a:solidFill>
              <a:schemeClr val="tx1"/>
            </a:solidFill>
            <a:round/>
            <a:headEnd/>
            <a:tailEnd/>
          </a:ln>
          <a:effectLst/>
        </p:spPr>
        <p:txBody>
          <a:bodyPr/>
          <a:lstStyle/>
          <a:p>
            <a:endParaRPr lang="en-US"/>
          </a:p>
        </p:txBody>
      </p:sp>
      <p:sp>
        <p:nvSpPr>
          <p:cNvPr id="2117" name="Line 69"/>
          <p:cNvSpPr>
            <a:spLocks noChangeShapeType="1"/>
          </p:cNvSpPr>
          <p:nvPr/>
        </p:nvSpPr>
        <p:spPr bwMode="auto">
          <a:xfrm flipH="1">
            <a:off x="1371600" y="4419600"/>
            <a:ext cx="152400" cy="457200"/>
          </a:xfrm>
          <a:prstGeom prst="line">
            <a:avLst/>
          </a:prstGeom>
          <a:noFill/>
          <a:ln w="9525">
            <a:solidFill>
              <a:schemeClr val="tx1"/>
            </a:solidFill>
            <a:round/>
            <a:headEnd/>
            <a:tailEnd/>
          </a:ln>
          <a:effectLst/>
        </p:spPr>
        <p:txBody>
          <a:bodyPr/>
          <a:lstStyle/>
          <a:p>
            <a:endParaRPr lang="en-US"/>
          </a:p>
        </p:txBody>
      </p:sp>
      <p:sp>
        <p:nvSpPr>
          <p:cNvPr id="2119" name="Line 71"/>
          <p:cNvSpPr>
            <a:spLocks noChangeShapeType="1"/>
          </p:cNvSpPr>
          <p:nvPr/>
        </p:nvSpPr>
        <p:spPr bwMode="auto">
          <a:xfrm>
            <a:off x="1549400" y="4457700"/>
            <a:ext cx="304800" cy="457200"/>
          </a:xfrm>
          <a:prstGeom prst="line">
            <a:avLst/>
          </a:prstGeom>
          <a:noFill/>
          <a:ln w="9525">
            <a:solidFill>
              <a:schemeClr val="tx1"/>
            </a:solidFill>
            <a:round/>
            <a:headEnd/>
            <a:tailEnd/>
          </a:ln>
          <a:effectLst/>
        </p:spPr>
        <p:txBody>
          <a:bodyPr/>
          <a:lstStyle/>
          <a:p>
            <a:endParaRPr lang="en-US"/>
          </a:p>
        </p:txBody>
      </p:sp>
      <p:sp>
        <p:nvSpPr>
          <p:cNvPr id="2120" name="Line 72"/>
          <p:cNvSpPr>
            <a:spLocks noChangeShapeType="1"/>
          </p:cNvSpPr>
          <p:nvPr/>
        </p:nvSpPr>
        <p:spPr bwMode="auto">
          <a:xfrm flipH="1">
            <a:off x="3581400" y="4953000"/>
            <a:ext cx="533400" cy="381000"/>
          </a:xfrm>
          <a:prstGeom prst="line">
            <a:avLst/>
          </a:prstGeom>
          <a:noFill/>
          <a:ln w="9525">
            <a:solidFill>
              <a:schemeClr val="tx1"/>
            </a:solidFill>
            <a:round/>
            <a:headEnd/>
            <a:tailEnd/>
          </a:ln>
          <a:effectLst/>
        </p:spPr>
        <p:txBody>
          <a:bodyPr/>
          <a:lstStyle/>
          <a:p>
            <a:endParaRPr lang="en-US"/>
          </a:p>
        </p:txBody>
      </p:sp>
      <p:sp>
        <p:nvSpPr>
          <p:cNvPr id="2121" name="Line 73"/>
          <p:cNvSpPr>
            <a:spLocks noChangeShapeType="1"/>
          </p:cNvSpPr>
          <p:nvPr/>
        </p:nvSpPr>
        <p:spPr bwMode="auto">
          <a:xfrm flipH="1">
            <a:off x="3962400" y="4953000"/>
            <a:ext cx="152400" cy="381000"/>
          </a:xfrm>
          <a:prstGeom prst="line">
            <a:avLst/>
          </a:prstGeom>
          <a:noFill/>
          <a:ln w="9525">
            <a:solidFill>
              <a:schemeClr val="tx1"/>
            </a:solidFill>
            <a:round/>
            <a:headEnd/>
            <a:tailEnd/>
          </a:ln>
          <a:effectLst/>
        </p:spPr>
        <p:txBody>
          <a:bodyPr/>
          <a:lstStyle/>
          <a:p>
            <a:endParaRPr lang="en-US"/>
          </a:p>
        </p:txBody>
      </p:sp>
      <p:sp>
        <p:nvSpPr>
          <p:cNvPr id="2122" name="Line 74"/>
          <p:cNvSpPr>
            <a:spLocks noChangeShapeType="1"/>
          </p:cNvSpPr>
          <p:nvPr/>
        </p:nvSpPr>
        <p:spPr bwMode="auto">
          <a:xfrm>
            <a:off x="4419600" y="4953000"/>
            <a:ext cx="0" cy="533400"/>
          </a:xfrm>
          <a:prstGeom prst="line">
            <a:avLst/>
          </a:prstGeom>
          <a:noFill/>
          <a:ln w="9525">
            <a:solidFill>
              <a:schemeClr val="tx1"/>
            </a:solidFill>
            <a:round/>
            <a:headEnd/>
            <a:tailEnd/>
          </a:ln>
          <a:effectLst/>
        </p:spPr>
        <p:txBody>
          <a:bodyPr/>
          <a:lstStyle/>
          <a:p>
            <a:endParaRPr lang="en-US"/>
          </a:p>
        </p:txBody>
      </p:sp>
      <p:sp>
        <p:nvSpPr>
          <p:cNvPr id="2123" name="Line 75"/>
          <p:cNvSpPr>
            <a:spLocks noChangeShapeType="1"/>
          </p:cNvSpPr>
          <p:nvPr/>
        </p:nvSpPr>
        <p:spPr bwMode="auto">
          <a:xfrm>
            <a:off x="4419600" y="4953000"/>
            <a:ext cx="457200" cy="533400"/>
          </a:xfrm>
          <a:prstGeom prst="line">
            <a:avLst/>
          </a:prstGeom>
          <a:noFill/>
          <a:ln w="9525">
            <a:solidFill>
              <a:schemeClr val="tx1"/>
            </a:solidFill>
            <a:round/>
            <a:headEnd/>
            <a:tailEnd/>
          </a:ln>
          <a:effectLst/>
        </p:spPr>
        <p:txBody>
          <a:bodyPr/>
          <a:lstStyle/>
          <a:p>
            <a:endParaRPr lang="en-US"/>
          </a:p>
        </p:txBody>
      </p:sp>
      <p:sp>
        <p:nvSpPr>
          <p:cNvPr id="2124" name="Line 76"/>
          <p:cNvSpPr>
            <a:spLocks noChangeShapeType="1"/>
          </p:cNvSpPr>
          <p:nvPr/>
        </p:nvSpPr>
        <p:spPr bwMode="auto">
          <a:xfrm flipH="1">
            <a:off x="5029200" y="5181600"/>
            <a:ext cx="381000" cy="381000"/>
          </a:xfrm>
          <a:prstGeom prst="line">
            <a:avLst/>
          </a:prstGeom>
          <a:noFill/>
          <a:ln w="9525">
            <a:solidFill>
              <a:schemeClr val="tx1"/>
            </a:solidFill>
            <a:round/>
            <a:headEnd/>
            <a:tailEnd/>
          </a:ln>
          <a:effectLst/>
        </p:spPr>
        <p:txBody>
          <a:bodyPr/>
          <a:lstStyle/>
          <a:p>
            <a:endParaRPr lang="en-US"/>
          </a:p>
        </p:txBody>
      </p:sp>
      <p:sp>
        <p:nvSpPr>
          <p:cNvPr id="2125" name="Line 77"/>
          <p:cNvSpPr>
            <a:spLocks noChangeShapeType="1"/>
          </p:cNvSpPr>
          <p:nvPr/>
        </p:nvSpPr>
        <p:spPr bwMode="auto">
          <a:xfrm>
            <a:off x="5410200" y="5181600"/>
            <a:ext cx="152400" cy="381000"/>
          </a:xfrm>
          <a:prstGeom prst="line">
            <a:avLst/>
          </a:prstGeom>
          <a:noFill/>
          <a:ln w="9525">
            <a:solidFill>
              <a:schemeClr val="tx1"/>
            </a:solidFill>
            <a:round/>
            <a:headEnd/>
            <a:tailEnd/>
          </a:ln>
          <a:effectLst/>
        </p:spPr>
        <p:txBody>
          <a:bodyPr/>
          <a:lstStyle/>
          <a:p>
            <a:endParaRPr lang="en-US"/>
          </a:p>
        </p:txBody>
      </p:sp>
      <p:sp>
        <p:nvSpPr>
          <p:cNvPr id="2126" name="Line 78"/>
          <p:cNvSpPr>
            <a:spLocks noChangeShapeType="1"/>
          </p:cNvSpPr>
          <p:nvPr/>
        </p:nvSpPr>
        <p:spPr bwMode="auto">
          <a:xfrm flipH="1">
            <a:off x="5867400" y="5334000"/>
            <a:ext cx="533400" cy="381000"/>
          </a:xfrm>
          <a:prstGeom prst="line">
            <a:avLst/>
          </a:prstGeom>
          <a:noFill/>
          <a:ln w="9525">
            <a:solidFill>
              <a:schemeClr val="tx1"/>
            </a:solidFill>
            <a:round/>
            <a:headEnd/>
            <a:tailEnd/>
          </a:ln>
          <a:effectLst/>
        </p:spPr>
        <p:txBody>
          <a:bodyPr/>
          <a:lstStyle/>
          <a:p>
            <a:endParaRPr lang="en-US"/>
          </a:p>
        </p:txBody>
      </p:sp>
      <p:sp>
        <p:nvSpPr>
          <p:cNvPr id="2127" name="Line 79"/>
          <p:cNvSpPr>
            <a:spLocks noChangeShapeType="1"/>
          </p:cNvSpPr>
          <p:nvPr/>
        </p:nvSpPr>
        <p:spPr bwMode="auto">
          <a:xfrm flipH="1">
            <a:off x="6362700" y="5334000"/>
            <a:ext cx="38100" cy="381000"/>
          </a:xfrm>
          <a:prstGeom prst="line">
            <a:avLst/>
          </a:prstGeom>
          <a:noFill/>
          <a:ln w="9525">
            <a:solidFill>
              <a:schemeClr val="tx1"/>
            </a:solidFill>
            <a:round/>
            <a:headEnd/>
            <a:tailEnd/>
          </a:ln>
          <a:effectLst/>
        </p:spPr>
        <p:txBody>
          <a:bodyPr/>
          <a:lstStyle/>
          <a:p>
            <a:endParaRPr lang="en-US"/>
          </a:p>
        </p:txBody>
      </p:sp>
      <p:sp>
        <p:nvSpPr>
          <p:cNvPr id="2128" name="Line 80"/>
          <p:cNvSpPr>
            <a:spLocks noChangeShapeType="1"/>
          </p:cNvSpPr>
          <p:nvPr/>
        </p:nvSpPr>
        <p:spPr bwMode="auto">
          <a:xfrm flipH="1">
            <a:off x="6858000" y="5486400"/>
            <a:ext cx="76200" cy="304800"/>
          </a:xfrm>
          <a:prstGeom prst="line">
            <a:avLst/>
          </a:prstGeom>
          <a:noFill/>
          <a:ln w="9525">
            <a:solidFill>
              <a:schemeClr val="tx1"/>
            </a:solidFill>
            <a:round/>
            <a:headEnd/>
            <a:tailEnd/>
          </a:ln>
          <a:effectLst/>
        </p:spPr>
        <p:txBody>
          <a:bodyPr/>
          <a:lstStyle/>
          <a:p>
            <a:endParaRPr lang="en-US"/>
          </a:p>
        </p:txBody>
      </p:sp>
      <p:sp>
        <p:nvSpPr>
          <p:cNvPr id="2129" name="Line 81"/>
          <p:cNvSpPr>
            <a:spLocks noChangeShapeType="1"/>
          </p:cNvSpPr>
          <p:nvPr/>
        </p:nvSpPr>
        <p:spPr bwMode="auto">
          <a:xfrm>
            <a:off x="6934200" y="5486400"/>
            <a:ext cx="457200" cy="304800"/>
          </a:xfrm>
          <a:prstGeom prst="line">
            <a:avLst/>
          </a:prstGeom>
          <a:noFill/>
          <a:ln w="9525">
            <a:solidFill>
              <a:schemeClr val="tx1"/>
            </a:solidFill>
            <a:round/>
            <a:headEnd/>
            <a:tailEnd/>
          </a:ln>
          <a:effectLst/>
        </p:spPr>
        <p:txBody>
          <a:bodyPr/>
          <a:lstStyle/>
          <a:p>
            <a:endParaRPr lang="en-US"/>
          </a:p>
        </p:txBody>
      </p:sp>
      <p:sp>
        <p:nvSpPr>
          <p:cNvPr id="2130" name="Line 82"/>
          <p:cNvSpPr>
            <a:spLocks noChangeShapeType="1"/>
          </p:cNvSpPr>
          <p:nvPr/>
        </p:nvSpPr>
        <p:spPr bwMode="auto">
          <a:xfrm>
            <a:off x="8077200" y="5486400"/>
            <a:ext cx="152400" cy="228600"/>
          </a:xfrm>
          <a:prstGeom prst="line">
            <a:avLst/>
          </a:prstGeom>
          <a:noFill/>
          <a:ln w="9525">
            <a:solidFill>
              <a:schemeClr val="tx1"/>
            </a:solidFill>
            <a:round/>
            <a:headEnd/>
            <a:tailEnd/>
          </a:ln>
          <a:effectLst/>
        </p:spPr>
        <p:txBody>
          <a:bodyPr/>
          <a:lstStyle/>
          <a:p>
            <a:endParaRPr lang="en-US"/>
          </a:p>
        </p:txBody>
      </p:sp>
      <p:sp>
        <p:nvSpPr>
          <p:cNvPr id="2131" name="Line 83"/>
          <p:cNvSpPr>
            <a:spLocks noChangeShapeType="1"/>
          </p:cNvSpPr>
          <p:nvPr/>
        </p:nvSpPr>
        <p:spPr bwMode="auto">
          <a:xfrm>
            <a:off x="8077200" y="5486400"/>
            <a:ext cx="609600" cy="228600"/>
          </a:xfrm>
          <a:prstGeom prst="line">
            <a:avLst/>
          </a:prstGeom>
          <a:noFill/>
          <a:ln w="9525">
            <a:solidFill>
              <a:schemeClr val="tx1"/>
            </a:solidFill>
            <a:round/>
            <a:headEnd/>
            <a:tailEnd/>
          </a:ln>
          <a:effectLst/>
        </p:spPr>
        <p:txBody>
          <a:bodyPr/>
          <a:lstStyle/>
          <a:p>
            <a:endParaRPr lang="en-US"/>
          </a:p>
        </p:txBody>
      </p:sp>
      <p:sp>
        <p:nvSpPr>
          <p:cNvPr id="2135" name="Line 87"/>
          <p:cNvSpPr>
            <a:spLocks noChangeShapeType="1"/>
          </p:cNvSpPr>
          <p:nvPr/>
        </p:nvSpPr>
        <p:spPr bwMode="auto">
          <a:xfrm>
            <a:off x="8229600" y="4800600"/>
            <a:ext cx="381000" cy="76200"/>
          </a:xfrm>
          <a:prstGeom prst="line">
            <a:avLst/>
          </a:prstGeom>
          <a:noFill/>
          <a:ln w="9525">
            <a:solidFill>
              <a:schemeClr val="tx1"/>
            </a:solidFill>
            <a:round/>
            <a:headEnd/>
            <a:tailEnd/>
          </a:ln>
          <a:effectLst/>
        </p:spPr>
        <p:txBody>
          <a:bodyPr/>
          <a:lstStyle/>
          <a:p>
            <a:endParaRPr lang="en-US"/>
          </a:p>
        </p:txBody>
      </p:sp>
      <p:sp>
        <p:nvSpPr>
          <p:cNvPr id="2136" name="Line 88"/>
          <p:cNvSpPr>
            <a:spLocks noChangeShapeType="1"/>
          </p:cNvSpPr>
          <p:nvPr/>
        </p:nvSpPr>
        <p:spPr bwMode="auto">
          <a:xfrm flipV="1">
            <a:off x="8229600" y="4495800"/>
            <a:ext cx="381000" cy="304800"/>
          </a:xfrm>
          <a:prstGeom prst="line">
            <a:avLst/>
          </a:prstGeom>
          <a:noFill/>
          <a:ln w="9525">
            <a:solidFill>
              <a:schemeClr val="tx1"/>
            </a:solidFill>
            <a:round/>
            <a:headEnd/>
            <a:tailEnd/>
          </a:ln>
          <a:effectLst/>
        </p:spPr>
        <p:txBody>
          <a:bodyPr/>
          <a:lstStyle/>
          <a:p>
            <a:endParaRPr lang="en-US"/>
          </a:p>
        </p:txBody>
      </p:sp>
      <p:sp>
        <p:nvSpPr>
          <p:cNvPr id="2137" name="Line 89"/>
          <p:cNvSpPr>
            <a:spLocks noChangeShapeType="1"/>
          </p:cNvSpPr>
          <p:nvPr/>
        </p:nvSpPr>
        <p:spPr bwMode="auto">
          <a:xfrm flipV="1">
            <a:off x="8172450" y="5105400"/>
            <a:ext cx="361950" cy="119063"/>
          </a:xfrm>
          <a:prstGeom prst="line">
            <a:avLst/>
          </a:prstGeom>
          <a:noFill/>
          <a:ln w="9525">
            <a:solidFill>
              <a:schemeClr val="tx1"/>
            </a:solidFill>
            <a:round/>
            <a:headEnd/>
            <a:tailEnd/>
          </a:ln>
          <a:effectLst/>
        </p:spPr>
        <p:txBody>
          <a:bodyPr/>
          <a:lstStyle/>
          <a:p>
            <a:endParaRPr lang="en-US"/>
          </a:p>
        </p:txBody>
      </p:sp>
      <p:sp>
        <p:nvSpPr>
          <p:cNvPr id="2139" name="Line 91"/>
          <p:cNvSpPr>
            <a:spLocks noChangeShapeType="1"/>
          </p:cNvSpPr>
          <p:nvPr/>
        </p:nvSpPr>
        <p:spPr bwMode="auto">
          <a:xfrm>
            <a:off x="8181975" y="5214938"/>
            <a:ext cx="352425" cy="271462"/>
          </a:xfrm>
          <a:prstGeom prst="line">
            <a:avLst/>
          </a:prstGeom>
          <a:noFill/>
          <a:ln w="9525">
            <a:solidFill>
              <a:schemeClr val="tx1"/>
            </a:solidFill>
            <a:round/>
            <a:headEnd/>
            <a:tailEnd/>
          </a:ln>
          <a:effectLst/>
        </p:spPr>
        <p:txBody>
          <a:bodyPr/>
          <a:lstStyle/>
          <a:p>
            <a:endParaRPr lang="en-US"/>
          </a:p>
        </p:txBody>
      </p:sp>
      <p:sp>
        <p:nvSpPr>
          <p:cNvPr id="2140" name="Line 92"/>
          <p:cNvSpPr>
            <a:spLocks noChangeShapeType="1"/>
          </p:cNvSpPr>
          <p:nvPr/>
        </p:nvSpPr>
        <p:spPr bwMode="auto">
          <a:xfrm flipH="1" flipV="1">
            <a:off x="8229600" y="2971800"/>
            <a:ext cx="152400" cy="990600"/>
          </a:xfrm>
          <a:prstGeom prst="line">
            <a:avLst/>
          </a:prstGeom>
          <a:noFill/>
          <a:ln w="9525">
            <a:solidFill>
              <a:schemeClr val="tx1"/>
            </a:solidFill>
            <a:round/>
            <a:headEnd/>
            <a:tailEnd/>
          </a:ln>
          <a:effectLst/>
        </p:spPr>
        <p:txBody>
          <a:bodyPr/>
          <a:lstStyle/>
          <a:p>
            <a:endParaRPr lang="en-US"/>
          </a:p>
        </p:txBody>
      </p:sp>
      <p:sp>
        <p:nvSpPr>
          <p:cNvPr id="2141" name="Line 93"/>
          <p:cNvSpPr>
            <a:spLocks noChangeShapeType="1"/>
          </p:cNvSpPr>
          <p:nvPr/>
        </p:nvSpPr>
        <p:spPr bwMode="auto">
          <a:xfrm flipV="1">
            <a:off x="8382000" y="2971800"/>
            <a:ext cx="381000" cy="990600"/>
          </a:xfrm>
          <a:prstGeom prst="line">
            <a:avLst/>
          </a:prstGeom>
          <a:noFill/>
          <a:ln w="9525">
            <a:solidFill>
              <a:schemeClr val="tx1"/>
            </a:solidFill>
            <a:round/>
            <a:headEnd/>
            <a:tailEnd/>
          </a:ln>
          <a:effectLst/>
        </p:spPr>
        <p:txBody>
          <a:bodyPr/>
          <a:lstStyle/>
          <a:p>
            <a:endParaRPr lang="en-US"/>
          </a:p>
        </p:txBody>
      </p:sp>
      <p:pic>
        <p:nvPicPr>
          <p:cNvPr id="2142" name="Picture 94"/>
          <p:cNvPicPr>
            <a:picLocks noChangeAspect="1" noChangeArrowheads="1"/>
          </p:cNvPicPr>
          <p:nvPr/>
        </p:nvPicPr>
        <p:blipFill>
          <a:blip r:embed="rId22" cstate="print">
            <a:extLst>
              <a:ext uri="{BEBA8EAE-BF5A-486C-A8C5-ECC9F3942E4B}">
                <a14:imgProps xmlns:a14="http://schemas.microsoft.com/office/drawing/2010/main">
                  <a14:imgLayer r:embed="rId23">
                    <a14:imgEffect>
                      <a14:brightnessContrast bright="20000" contrast="-40000"/>
                    </a14:imgEffect>
                  </a14:imgLayer>
                </a14:imgProps>
              </a:ext>
            </a:extLst>
          </a:blip>
          <a:srcRect/>
          <a:stretch>
            <a:fillRect/>
          </a:stretch>
        </p:blipFill>
        <p:spPr bwMode="auto">
          <a:xfrm>
            <a:off x="5791200" y="3276600"/>
            <a:ext cx="542925" cy="476250"/>
          </a:xfrm>
          <a:prstGeom prst="rect">
            <a:avLst/>
          </a:prstGeom>
          <a:noFill/>
        </p:spPr>
      </p:pic>
      <p:pic>
        <p:nvPicPr>
          <p:cNvPr id="2145" name="Picture 97"/>
          <p:cNvPicPr>
            <a:picLocks noChangeAspect="1" noChangeArrowheads="1"/>
          </p:cNvPicPr>
          <p:nvPr/>
        </p:nvPicPr>
        <p:blipFill>
          <a:blip r:embed="rId24" cstate="print"/>
          <a:srcRect/>
          <a:stretch>
            <a:fillRect/>
          </a:stretch>
        </p:blipFill>
        <p:spPr bwMode="auto">
          <a:xfrm>
            <a:off x="5943600" y="4038600"/>
            <a:ext cx="466725" cy="466725"/>
          </a:xfrm>
          <a:prstGeom prst="rect">
            <a:avLst/>
          </a:prstGeom>
          <a:noFill/>
        </p:spPr>
      </p:pic>
      <p:pic>
        <p:nvPicPr>
          <p:cNvPr id="2143" name="Picture 95"/>
          <p:cNvPicPr>
            <a:picLocks noChangeAspect="1" noChangeArrowheads="1"/>
          </p:cNvPicPr>
          <p:nvPr/>
        </p:nvPicPr>
        <p:blipFill>
          <a:blip r:embed="rId25" cstate="print"/>
          <a:srcRect/>
          <a:stretch>
            <a:fillRect/>
          </a:stretch>
        </p:blipFill>
        <p:spPr bwMode="auto">
          <a:xfrm>
            <a:off x="4953000" y="3810000"/>
            <a:ext cx="428625" cy="400050"/>
          </a:xfrm>
          <a:prstGeom prst="rect">
            <a:avLst/>
          </a:prstGeom>
          <a:noFill/>
        </p:spPr>
      </p:pic>
      <p:sp>
        <p:nvSpPr>
          <p:cNvPr id="2146" name="Line 98"/>
          <p:cNvSpPr>
            <a:spLocks noChangeShapeType="1"/>
          </p:cNvSpPr>
          <p:nvPr/>
        </p:nvSpPr>
        <p:spPr bwMode="auto">
          <a:xfrm flipV="1">
            <a:off x="5638800" y="3276600"/>
            <a:ext cx="152400" cy="685800"/>
          </a:xfrm>
          <a:prstGeom prst="line">
            <a:avLst/>
          </a:prstGeom>
          <a:noFill/>
          <a:ln w="9525">
            <a:solidFill>
              <a:schemeClr val="tx1"/>
            </a:solidFill>
            <a:round/>
            <a:headEnd/>
            <a:tailEnd/>
          </a:ln>
          <a:effectLst/>
        </p:spPr>
        <p:txBody>
          <a:bodyPr/>
          <a:lstStyle/>
          <a:p>
            <a:endParaRPr lang="en-US"/>
          </a:p>
        </p:txBody>
      </p:sp>
      <p:sp>
        <p:nvSpPr>
          <p:cNvPr id="2147" name="Line 99"/>
          <p:cNvSpPr>
            <a:spLocks noChangeShapeType="1"/>
          </p:cNvSpPr>
          <p:nvPr/>
        </p:nvSpPr>
        <p:spPr bwMode="auto">
          <a:xfrm flipV="1">
            <a:off x="5715000" y="3733800"/>
            <a:ext cx="609600" cy="304800"/>
          </a:xfrm>
          <a:prstGeom prst="line">
            <a:avLst/>
          </a:prstGeom>
          <a:noFill/>
          <a:ln w="9525">
            <a:solidFill>
              <a:schemeClr val="tx1"/>
            </a:solidFill>
            <a:round/>
            <a:headEnd/>
            <a:tailEnd/>
          </a:ln>
          <a:effectLst/>
        </p:spPr>
        <p:txBody>
          <a:bodyPr/>
          <a:lstStyle/>
          <a:p>
            <a:endParaRPr lang="en-US"/>
          </a:p>
        </p:txBody>
      </p:sp>
      <p:sp>
        <p:nvSpPr>
          <p:cNvPr id="2148" name="Line 100"/>
          <p:cNvSpPr>
            <a:spLocks noChangeShapeType="1"/>
          </p:cNvSpPr>
          <p:nvPr/>
        </p:nvSpPr>
        <p:spPr bwMode="auto">
          <a:xfrm flipH="1" flipV="1">
            <a:off x="5334000" y="3810000"/>
            <a:ext cx="165100" cy="298450"/>
          </a:xfrm>
          <a:prstGeom prst="line">
            <a:avLst/>
          </a:prstGeom>
          <a:noFill/>
          <a:ln w="9525">
            <a:solidFill>
              <a:schemeClr val="tx1"/>
            </a:solidFill>
            <a:round/>
            <a:headEnd/>
            <a:tailEnd/>
          </a:ln>
          <a:effectLst/>
        </p:spPr>
        <p:txBody>
          <a:bodyPr/>
          <a:lstStyle/>
          <a:p>
            <a:endParaRPr lang="en-US"/>
          </a:p>
        </p:txBody>
      </p:sp>
      <p:sp>
        <p:nvSpPr>
          <p:cNvPr id="2149" name="Line 101"/>
          <p:cNvSpPr>
            <a:spLocks noChangeShapeType="1"/>
          </p:cNvSpPr>
          <p:nvPr/>
        </p:nvSpPr>
        <p:spPr bwMode="auto">
          <a:xfrm flipH="1">
            <a:off x="5276850" y="4203700"/>
            <a:ext cx="228600" cy="0"/>
          </a:xfrm>
          <a:prstGeom prst="line">
            <a:avLst/>
          </a:prstGeom>
          <a:noFill/>
          <a:ln w="9525">
            <a:solidFill>
              <a:schemeClr val="tx1"/>
            </a:solidFill>
            <a:round/>
            <a:headEnd/>
            <a:tailEnd/>
          </a:ln>
          <a:effectLst/>
        </p:spPr>
        <p:txBody>
          <a:bodyPr/>
          <a:lstStyle/>
          <a:p>
            <a:endParaRPr lang="en-US"/>
          </a:p>
        </p:txBody>
      </p:sp>
      <p:sp>
        <p:nvSpPr>
          <p:cNvPr id="2150" name="Line 102"/>
          <p:cNvSpPr>
            <a:spLocks noChangeShapeType="1"/>
          </p:cNvSpPr>
          <p:nvPr/>
        </p:nvSpPr>
        <p:spPr bwMode="auto">
          <a:xfrm flipV="1">
            <a:off x="5638800" y="4038600"/>
            <a:ext cx="304800" cy="304800"/>
          </a:xfrm>
          <a:prstGeom prst="line">
            <a:avLst/>
          </a:prstGeom>
          <a:noFill/>
          <a:ln w="9525">
            <a:solidFill>
              <a:schemeClr val="tx1"/>
            </a:solidFill>
            <a:round/>
            <a:headEnd/>
            <a:tailEnd/>
          </a:ln>
          <a:effectLst/>
        </p:spPr>
        <p:txBody>
          <a:bodyPr/>
          <a:lstStyle/>
          <a:p>
            <a:endParaRPr lang="en-US"/>
          </a:p>
        </p:txBody>
      </p:sp>
      <p:sp>
        <p:nvSpPr>
          <p:cNvPr id="2151" name="Line 103"/>
          <p:cNvSpPr>
            <a:spLocks noChangeShapeType="1"/>
          </p:cNvSpPr>
          <p:nvPr/>
        </p:nvSpPr>
        <p:spPr bwMode="auto">
          <a:xfrm>
            <a:off x="5638800" y="4343400"/>
            <a:ext cx="304800" cy="152400"/>
          </a:xfrm>
          <a:prstGeom prst="line">
            <a:avLst/>
          </a:prstGeom>
          <a:noFill/>
          <a:ln w="9525">
            <a:solidFill>
              <a:schemeClr val="tx1"/>
            </a:solidFill>
            <a:round/>
            <a:headEnd/>
            <a:tailEnd/>
          </a:ln>
          <a:effectLst/>
        </p:spPr>
        <p:txBody>
          <a:bodyPr/>
          <a:lstStyle/>
          <a:p>
            <a:endParaRPr lang="en-US"/>
          </a:p>
        </p:txBody>
      </p:sp>
      <p:sp>
        <p:nvSpPr>
          <p:cNvPr id="2060" name="Oval 12"/>
          <p:cNvSpPr>
            <a:spLocks noChangeArrowheads="1"/>
          </p:cNvSpPr>
          <p:nvPr/>
        </p:nvSpPr>
        <p:spPr bwMode="auto">
          <a:xfrm>
            <a:off x="5626100" y="4318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pic>
        <p:nvPicPr>
          <p:cNvPr id="2152" name="Picture 104"/>
          <p:cNvPicPr>
            <a:picLocks noChangeAspect="1" noChangeArrowheads="1"/>
          </p:cNvPicPr>
          <p:nvPr/>
        </p:nvPicPr>
        <p:blipFill>
          <a:blip r:embed="rId26" cstate="print">
            <a:extLst>
              <a:ext uri="{BEBA8EAE-BF5A-486C-A8C5-ECC9F3942E4B}">
                <a14:imgProps xmlns:a14="http://schemas.microsoft.com/office/drawing/2010/main">
                  <a14:imgLayer r:embed="rId27">
                    <a14:imgEffect>
                      <a14:brightnessContrast bright="20000" contrast="-40000"/>
                    </a14:imgEffect>
                  </a14:imgLayer>
                </a14:imgProps>
              </a:ext>
            </a:extLst>
          </a:blip>
          <a:srcRect/>
          <a:stretch>
            <a:fillRect/>
          </a:stretch>
        </p:blipFill>
        <p:spPr bwMode="auto">
          <a:xfrm>
            <a:off x="4648200" y="4267200"/>
            <a:ext cx="485775" cy="466725"/>
          </a:xfrm>
          <a:prstGeom prst="rect">
            <a:avLst/>
          </a:prstGeom>
          <a:noFill/>
        </p:spPr>
      </p:pic>
      <p:pic>
        <p:nvPicPr>
          <p:cNvPr id="2153" name="Picture 105"/>
          <p:cNvPicPr>
            <a:picLocks noChangeAspect="1" noChangeArrowheads="1"/>
          </p:cNvPicPr>
          <p:nvPr/>
        </p:nvPicPr>
        <p:blipFill>
          <a:blip r:embed="rId28" cstate="print"/>
          <a:srcRect/>
          <a:stretch>
            <a:fillRect/>
          </a:stretch>
        </p:blipFill>
        <p:spPr bwMode="auto">
          <a:xfrm>
            <a:off x="5638800" y="5105400"/>
            <a:ext cx="457200" cy="396875"/>
          </a:xfrm>
          <a:prstGeom prst="rect">
            <a:avLst/>
          </a:prstGeom>
          <a:noFill/>
        </p:spPr>
      </p:pic>
      <p:sp>
        <p:nvSpPr>
          <p:cNvPr id="2155" name="Line 107"/>
          <p:cNvSpPr>
            <a:spLocks noChangeShapeType="1"/>
          </p:cNvSpPr>
          <p:nvPr/>
        </p:nvSpPr>
        <p:spPr bwMode="auto">
          <a:xfrm>
            <a:off x="5562600" y="4572000"/>
            <a:ext cx="457200" cy="76200"/>
          </a:xfrm>
          <a:prstGeom prst="line">
            <a:avLst/>
          </a:prstGeom>
          <a:noFill/>
          <a:ln w="9525">
            <a:solidFill>
              <a:schemeClr val="tx1"/>
            </a:solidFill>
            <a:round/>
            <a:headEnd/>
            <a:tailEnd/>
          </a:ln>
          <a:effectLst/>
        </p:spPr>
        <p:txBody>
          <a:bodyPr/>
          <a:lstStyle/>
          <a:p>
            <a:endParaRPr lang="en-US"/>
          </a:p>
        </p:txBody>
      </p:sp>
      <p:sp>
        <p:nvSpPr>
          <p:cNvPr id="2156" name="Line 108"/>
          <p:cNvSpPr>
            <a:spLocks noChangeShapeType="1"/>
          </p:cNvSpPr>
          <p:nvPr/>
        </p:nvSpPr>
        <p:spPr bwMode="auto">
          <a:xfrm>
            <a:off x="5562600" y="4572000"/>
            <a:ext cx="381000" cy="381000"/>
          </a:xfrm>
          <a:prstGeom prst="line">
            <a:avLst/>
          </a:prstGeom>
          <a:noFill/>
          <a:ln w="9525">
            <a:solidFill>
              <a:schemeClr val="tx1"/>
            </a:solidFill>
            <a:round/>
            <a:headEnd/>
            <a:tailEnd/>
          </a:ln>
          <a:effectLst/>
        </p:spPr>
        <p:txBody>
          <a:bodyPr/>
          <a:lstStyle/>
          <a:p>
            <a:endParaRPr lang="en-US"/>
          </a:p>
        </p:txBody>
      </p:sp>
      <p:sp>
        <p:nvSpPr>
          <p:cNvPr id="2157" name="Line 109"/>
          <p:cNvSpPr>
            <a:spLocks noChangeShapeType="1"/>
          </p:cNvSpPr>
          <p:nvPr/>
        </p:nvSpPr>
        <p:spPr bwMode="auto">
          <a:xfrm flipH="1" flipV="1">
            <a:off x="5105400" y="4368800"/>
            <a:ext cx="228600" cy="304800"/>
          </a:xfrm>
          <a:prstGeom prst="line">
            <a:avLst/>
          </a:prstGeom>
          <a:noFill/>
          <a:ln w="9525">
            <a:solidFill>
              <a:schemeClr val="tx1"/>
            </a:solidFill>
            <a:round/>
            <a:headEnd/>
            <a:tailEnd/>
          </a:ln>
          <a:effectLst/>
        </p:spPr>
        <p:txBody>
          <a:bodyPr/>
          <a:lstStyle/>
          <a:p>
            <a:endParaRPr lang="en-US"/>
          </a:p>
        </p:txBody>
      </p:sp>
      <p:sp>
        <p:nvSpPr>
          <p:cNvPr id="2158" name="Line 110"/>
          <p:cNvSpPr>
            <a:spLocks noChangeShapeType="1"/>
          </p:cNvSpPr>
          <p:nvPr/>
        </p:nvSpPr>
        <p:spPr bwMode="auto">
          <a:xfrm flipH="1">
            <a:off x="5105400" y="4762500"/>
            <a:ext cx="228600" cy="0"/>
          </a:xfrm>
          <a:prstGeom prst="line">
            <a:avLst/>
          </a:prstGeom>
          <a:noFill/>
          <a:ln w="9525">
            <a:solidFill>
              <a:schemeClr val="tx1"/>
            </a:solidFill>
            <a:round/>
            <a:headEnd/>
            <a:tailEnd/>
          </a:ln>
          <a:effectLst/>
        </p:spPr>
        <p:txBody>
          <a:bodyPr/>
          <a:lstStyle/>
          <a:p>
            <a:endParaRPr lang="en-US"/>
          </a:p>
        </p:txBody>
      </p:sp>
      <p:sp>
        <p:nvSpPr>
          <p:cNvPr id="2159" name="Line 111"/>
          <p:cNvSpPr>
            <a:spLocks noChangeShapeType="1"/>
          </p:cNvSpPr>
          <p:nvPr/>
        </p:nvSpPr>
        <p:spPr bwMode="auto">
          <a:xfrm>
            <a:off x="5537200" y="4965700"/>
            <a:ext cx="152400" cy="304800"/>
          </a:xfrm>
          <a:prstGeom prst="line">
            <a:avLst/>
          </a:prstGeom>
          <a:noFill/>
          <a:ln w="9525">
            <a:solidFill>
              <a:schemeClr val="tx1"/>
            </a:solidFill>
            <a:round/>
            <a:headEnd/>
            <a:tailEnd/>
          </a:ln>
          <a:effectLst/>
        </p:spPr>
        <p:txBody>
          <a:bodyPr/>
          <a:lstStyle/>
          <a:p>
            <a:endParaRPr lang="en-US"/>
          </a:p>
        </p:txBody>
      </p:sp>
      <p:sp>
        <p:nvSpPr>
          <p:cNvPr id="2160" name="Line 112"/>
          <p:cNvSpPr>
            <a:spLocks noChangeShapeType="1"/>
          </p:cNvSpPr>
          <p:nvPr/>
        </p:nvSpPr>
        <p:spPr bwMode="auto">
          <a:xfrm>
            <a:off x="5562600" y="4953000"/>
            <a:ext cx="381000" cy="152400"/>
          </a:xfrm>
          <a:prstGeom prst="line">
            <a:avLst/>
          </a:prstGeom>
          <a:noFill/>
          <a:ln w="9525">
            <a:solidFill>
              <a:schemeClr val="tx1"/>
            </a:solidFill>
            <a:round/>
            <a:headEnd/>
            <a:tailEnd/>
          </a:ln>
          <a:effectLst/>
        </p:spPr>
        <p:txBody>
          <a:bodyPr/>
          <a:lstStyle/>
          <a:p>
            <a:endParaRPr lang="en-US"/>
          </a:p>
        </p:txBody>
      </p:sp>
      <p:pic>
        <p:nvPicPr>
          <p:cNvPr id="2161" name="Picture 113"/>
          <p:cNvPicPr>
            <a:picLocks noChangeAspect="1" noChangeArrowheads="1"/>
          </p:cNvPicPr>
          <p:nvPr/>
        </p:nvPicPr>
        <p:blipFill>
          <a:blip r:embed="rId29" cstate="print"/>
          <a:srcRect/>
          <a:stretch>
            <a:fillRect/>
          </a:stretch>
        </p:blipFill>
        <p:spPr bwMode="auto">
          <a:xfrm>
            <a:off x="8715375" y="3810000"/>
            <a:ext cx="428625" cy="390525"/>
          </a:xfrm>
          <a:prstGeom prst="rect">
            <a:avLst/>
          </a:prstGeom>
          <a:noFill/>
        </p:spPr>
      </p:pic>
      <p:pic>
        <p:nvPicPr>
          <p:cNvPr id="2162" name="Picture 114"/>
          <p:cNvPicPr>
            <a:picLocks noChangeAspect="1" noChangeArrowheads="1"/>
          </p:cNvPicPr>
          <p:nvPr/>
        </p:nvPicPr>
        <p:blipFill>
          <a:blip r:embed="rId30" cstate="print"/>
          <a:srcRect/>
          <a:stretch>
            <a:fillRect/>
          </a:stretch>
        </p:blipFill>
        <p:spPr bwMode="auto">
          <a:xfrm>
            <a:off x="7572375" y="3905250"/>
            <a:ext cx="504825" cy="438150"/>
          </a:xfrm>
          <a:prstGeom prst="rect">
            <a:avLst/>
          </a:prstGeom>
          <a:noFill/>
        </p:spPr>
      </p:pic>
      <p:sp>
        <p:nvSpPr>
          <p:cNvPr id="2165" name="Line 117"/>
          <p:cNvSpPr>
            <a:spLocks noChangeShapeType="1"/>
          </p:cNvSpPr>
          <p:nvPr/>
        </p:nvSpPr>
        <p:spPr bwMode="auto">
          <a:xfrm flipH="1" flipV="1">
            <a:off x="8077200" y="4343400"/>
            <a:ext cx="381000" cy="76200"/>
          </a:xfrm>
          <a:prstGeom prst="line">
            <a:avLst/>
          </a:prstGeom>
          <a:noFill/>
          <a:ln w="9525">
            <a:solidFill>
              <a:schemeClr val="tx1"/>
            </a:solidFill>
            <a:round/>
            <a:headEnd/>
            <a:tailEnd/>
          </a:ln>
          <a:effectLst/>
        </p:spPr>
        <p:txBody>
          <a:bodyPr/>
          <a:lstStyle/>
          <a:p>
            <a:endParaRPr lang="en-US"/>
          </a:p>
        </p:txBody>
      </p:sp>
      <p:sp>
        <p:nvSpPr>
          <p:cNvPr id="2166" name="Line 118"/>
          <p:cNvSpPr>
            <a:spLocks noChangeShapeType="1"/>
          </p:cNvSpPr>
          <p:nvPr/>
        </p:nvSpPr>
        <p:spPr bwMode="auto">
          <a:xfrm flipH="1" flipV="1">
            <a:off x="8077200" y="4000500"/>
            <a:ext cx="381000" cy="381000"/>
          </a:xfrm>
          <a:prstGeom prst="line">
            <a:avLst/>
          </a:prstGeom>
          <a:noFill/>
          <a:ln w="9525">
            <a:solidFill>
              <a:schemeClr val="tx1"/>
            </a:solidFill>
            <a:round/>
            <a:headEnd/>
            <a:tailEnd/>
          </a:ln>
          <a:effectLst/>
        </p:spPr>
        <p:txBody>
          <a:bodyPr/>
          <a:lstStyle/>
          <a:p>
            <a:endParaRPr lang="en-US"/>
          </a:p>
        </p:txBody>
      </p:sp>
      <p:sp>
        <p:nvSpPr>
          <p:cNvPr id="2167" name="Line 119"/>
          <p:cNvSpPr>
            <a:spLocks noChangeShapeType="1"/>
          </p:cNvSpPr>
          <p:nvPr/>
        </p:nvSpPr>
        <p:spPr bwMode="auto">
          <a:xfrm flipV="1">
            <a:off x="8458200" y="3810000"/>
            <a:ext cx="228600" cy="381000"/>
          </a:xfrm>
          <a:prstGeom prst="line">
            <a:avLst/>
          </a:prstGeom>
          <a:noFill/>
          <a:ln w="9525">
            <a:solidFill>
              <a:schemeClr val="tx1"/>
            </a:solidFill>
            <a:round/>
            <a:headEnd/>
            <a:tailEnd/>
          </a:ln>
          <a:effectLst/>
        </p:spPr>
        <p:txBody>
          <a:bodyPr/>
          <a:lstStyle/>
          <a:p>
            <a:endParaRPr lang="en-US"/>
          </a:p>
        </p:txBody>
      </p:sp>
      <p:sp>
        <p:nvSpPr>
          <p:cNvPr id="2168" name="Line 120"/>
          <p:cNvSpPr>
            <a:spLocks noChangeShapeType="1"/>
          </p:cNvSpPr>
          <p:nvPr/>
        </p:nvSpPr>
        <p:spPr bwMode="auto">
          <a:xfrm flipV="1">
            <a:off x="8497888" y="4191000"/>
            <a:ext cx="228600" cy="76200"/>
          </a:xfrm>
          <a:prstGeom prst="line">
            <a:avLst/>
          </a:prstGeom>
          <a:noFill/>
          <a:ln w="9525">
            <a:solidFill>
              <a:schemeClr val="tx1"/>
            </a:solidFill>
            <a:round/>
            <a:headEnd/>
            <a:tailEnd/>
          </a:ln>
          <a:effectLst/>
        </p:spPr>
        <p:txBody>
          <a:bodyPr/>
          <a:lstStyle/>
          <a:p>
            <a:endParaRPr lang="en-US"/>
          </a:p>
        </p:txBody>
      </p:sp>
      <p:pic>
        <p:nvPicPr>
          <p:cNvPr id="2169" name="Picture 121"/>
          <p:cNvPicPr>
            <a:picLocks noChangeAspect="1" noChangeArrowheads="1"/>
          </p:cNvPicPr>
          <p:nvPr/>
        </p:nvPicPr>
        <p:blipFill>
          <a:blip r:embed="rId31" cstate="print">
            <a:extLst>
              <a:ext uri="{BEBA8EAE-BF5A-486C-A8C5-ECC9F3942E4B}">
                <a14:imgProps xmlns:a14="http://schemas.microsoft.com/office/drawing/2010/main">
                  <a14:imgLayer r:embed="rId32">
                    <a14:imgEffect>
                      <a14:brightnessContrast bright="20000" contrast="-40000"/>
                    </a14:imgEffect>
                  </a14:imgLayer>
                </a14:imgProps>
              </a:ext>
            </a:extLst>
          </a:blip>
          <a:srcRect/>
          <a:stretch>
            <a:fillRect/>
          </a:stretch>
        </p:blipFill>
        <p:spPr bwMode="auto">
          <a:xfrm>
            <a:off x="4419600" y="2590800"/>
            <a:ext cx="381000" cy="361950"/>
          </a:xfrm>
          <a:prstGeom prst="rect">
            <a:avLst/>
          </a:prstGeom>
          <a:noFill/>
        </p:spPr>
      </p:pic>
      <p:pic>
        <p:nvPicPr>
          <p:cNvPr id="2170" name="Picture 122"/>
          <p:cNvPicPr>
            <a:picLocks noChangeAspect="1" noChangeArrowheads="1"/>
          </p:cNvPicPr>
          <p:nvPr/>
        </p:nvPicPr>
        <p:blipFill>
          <a:blip r:embed="rId33" cstate="print">
            <a:extLst>
              <a:ext uri="{BEBA8EAE-BF5A-486C-A8C5-ECC9F3942E4B}">
                <a14:imgProps xmlns:a14="http://schemas.microsoft.com/office/drawing/2010/main">
                  <a14:imgLayer r:embed="rId34">
                    <a14:imgEffect>
                      <a14:brightnessContrast bright="20000" contrast="-40000"/>
                    </a14:imgEffect>
                  </a14:imgLayer>
                </a14:imgProps>
              </a:ext>
            </a:extLst>
          </a:blip>
          <a:srcRect/>
          <a:stretch>
            <a:fillRect/>
          </a:stretch>
        </p:blipFill>
        <p:spPr bwMode="auto">
          <a:xfrm>
            <a:off x="4800600" y="1981200"/>
            <a:ext cx="466725" cy="476250"/>
          </a:xfrm>
          <a:prstGeom prst="rect">
            <a:avLst/>
          </a:prstGeom>
          <a:noFill/>
        </p:spPr>
      </p:pic>
      <p:sp>
        <p:nvSpPr>
          <p:cNvPr id="2171" name="Line 123"/>
          <p:cNvSpPr>
            <a:spLocks noChangeShapeType="1"/>
          </p:cNvSpPr>
          <p:nvPr/>
        </p:nvSpPr>
        <p:spPr bwMode="auto">
          <a:xfrm>
            <a:off x="4419600" y="2438400"/>
            <a:ext cx="0" cy="152400"/>
          </a:xfrm>
          <a:prstGeom prst="line">
            <a:avLst/>
          </a:prstGeom>
          <a:noFill/>
          <a:ln w="9525">
            <a:solidFill>
              <a:schemeClr val="tx1"/>
            </a:solidFill>
            <a:round/>
            <a:headEnd/>
            <a:tailEnd/>
          </a:ln>
          <a:effectLst/>
        </p:spPr>
        <p:txBody>
          <a:bodyPr/>
          <a:lstStyle/>
          <a:p>
            <a:endParaRPr lang="en-US"/>
          </a:p>
        </p:txBody>
      </p:sp>
      <p:sp>
        <p:nvSpPr>
          <p:cNvPr id="2172" name="Line 124"/>
          <p:cNvSpPr>
            <a:spLocks noChangeShapeType="1"/>
          </p:cNvSpPr>
          <p:nvPr/>
        </p:nvSpPr>
        <p:spPr bwMode="auto">
          <a:xfrm>
            <a:off x="4419600" y="2438400"/>
            <a:ext cx="381000" cy="152400"/>
          </a:xfrm>
          <a:prstGeom prst="line">
            <a:avLst/>
          </a:prstGeom>
          <a:noFill/>
          <a:ln w="9525">
            <a:solidFill>
              <a:schemeClr val="tx1"/>
            </a:solidFill>
            <a:round/>
            <a:headEnd/>
            <a:tailEnd/>
          </a:ln>
          <a:effectLst/>
        </p:spPr>
        <p:txBody>
          <a:bodyPr/>
          <a:lstStyle/>
          <a:p>
            <a:endParaRPr lang="en-US"/>
          </a:p>
        </p:txBody>
      </p:sp>
      <p:sp>
        <p:nvSpPr>
          <p:cNvPr id="2173" name="Line 125"/>
          <p:cNvSpPr>
            <a:spLocks noChangeShapeType="1"/>
          </p:cNvSpPr>
          <p:nvPr/>
        </p:nvSpPr>
        <p:spPr bwMode="auto">
          <a:xfrm flipV="1">
            <a:off x="4495800" y="2057400"/>
            <a:ext cx="304800" cy="152400"/>
          </a:xfrm>
          <a:prstGeom prst="line">
            <a:avLst/>
          </a:prstGeom>
          <a:noFill/>
          <a:ln w="9525">
            <a:solidFill>
              <a:schemeClr val="tx1"/>
            </a:solidFill>
            <a:round/>
            <a:headEnd/>
            <a:tailEnd/>
          </a:ln>
          <a:effectLst/>
        </p:spPr>
        <p:txBody>
          <a:bodyPr/>
          <a:lstStyle/>
          <a:p>
            <a:endParaRPr lang="en-US"/>
          </a:p>
        </p:txBody>
      </p:sp>
      <p:sp>
        <p:nvSpPr>
          <p:cNvPr id="2174" name="Line 126"/>
          <p:cNvSpPr>
            <a:spLocks noChangeShapeType="1"/>
          </p:cNvSpPr>
          <p:nvPr/>
        </p:nvSpPr>
        <p:spPr bwMode="auto">
          <a:xfrm>
            <a:off x="4495800" y="2286000"/>
            <a:ext cx="304800" cy="76200"/>
          </a:xfrm>
          <a:prstGeom prst="line">
            <a:avLst/>
          </a:prstGeom>
          <a:noFill/>
          <a:ln w="9525">
            <a:solidFill>
              <a:schemeClr val="tx1"/>
            </a:solidFill>
            <a:round/>
            <a:headEnd/>
            <a:tailEnd/>
          </a:ln>
          <a:effectLst/>
        </p:spPr>
        <p:txBody>
          <a:bodyPr/>
          <a:lstStyle/>
          <a:p>
            <a:endParaRPr lang="en-US"/>
          </a:p>
        </p:txBody>
      </p:sp>
      <p:pic>
        <p:nvPicPr>
          <p:cNvPr id="2175" name="Picture 127"/>
          <p:cNvPicPr>
            <a:picLocks noChangeAspect="1" noChangeArrowheads="1"/>
          </p:cNvPicPr>
          <p:nvPr/>
        </p:nvPicPr>
        <p:blipFill>
          <a:blip r:embed="rId35" cstate="print">
            <a:extLst>
              <a:ext uri="{BEBA8EAE-BF5A-486C-A8C5-ECC9F3942E4B}">
                <a14:imgProps xmlns:a14="http://schemas.microsoft.com/office/drawing/2010/main">
                  <a14:imgLayer r:embed="rId36">
                    <a14:imgEffect>
                      <a14:brightnessContrast contrast="-40000"/>
                    </a14:imgEffect>
                  </a14:imgLayer>
                </a14:imgProps>
              </a:ext>
            </a:extLst>
          </a:blip>
          <a:srcRect/>
          <a:stretch>
            <a:fillRect/>
          </a:stretch>
        </p:blipFill>
        <p:spPr bwMode="auto">
          <a:xfrm>
            <a:off x="3962400" y="4038600"/>
            <a:ext cx="390525" cy="352425"/>
          </a:xfrm>
          <a:prstGeom prst="rect">
            <a:avLst/>
          </a:prstGeom>
          <a:noFill/>
        </p:spPr>
      </p:pic>
      <p:pic>
        <p:nvPicPr>
          <p:cNvPr id="2176" name="Picture 128"/>
          <p:cNvPicPr>
            <a:picLocks noChangeAspect="1" noChangeArrowheads="1"/>
          </p:cNvPicPr>
          <p:nvPr/>
        </p:nvPicPr>
        <p:blipFill>
          <a:blip r:embed="rId37" cstate="print">
            <a:extLst>
              <a:ext uri="{BEBA8EAE-BF5A-486C-A8C5-ECC9F3942E4B}">
                <a14:imgProps xmlns:a14="http://schemas.microsoft.com/office/drawing/2010/main">
                  <a14:imgLayer r:embed="rId38">
                    <a14:imgEffect>
                      <a14:brightnessContrast bright="20000" contrast="-40000"/>
                    </a14:imgEffect>
                  </a14:imgLayer>
                </a14:imgProps>
              </a:ext>
            </a:extLst>
          </a:blip>
          <a:srcRect/>
          <a:stretch>
            <a:fillRect/>
          </a:stretch>
        </p:blipFill>
        <p:spPr bwMode="auto">
          <a:xfrm>
            <a:off x="4343400" y="3200400"/>
            <a:ext cx="390525" cy="361950"/>
          </a:xfrm>
          <a:prstGeom prst="rect">
            <a:avLst/>
          </a:prstGeom>
          <a:noFill/>
        </p:spPr>
      </p:pic>
      <p:sp>
        <p:nvSpPr>
          <p:cNvPr id="2177" name="Line 129"/>
          <p:cNvSpPr>
            <a:spLocks noChangeShapeType="1"/>
          </p:cNvSpPr>
          <p:nvPr/>
        </p:nvSpPr>
        <p:spPr bwMode="auto">
          <a:xfrm>
            <a:off x="3962400" y="3886200"/>
            <a:ext cx="0" cy="152400"/>
          </a:xfrm>
          <a:prstGeom prst="line">
            <a:avLst/>
          </a:prstGeom>
          <a:noFill/>
          <a:ln w="9525">
            <a:solidFill>
              <a:schemeClr val="tx1"/>
            </a:solidFill>
            <a:round/>
            <a:headEnd/>
            <a:tailEnd/>
          </a:ln>
          <a:effectLst/>
        </p:spPr>
        <p:txBody>
          <a:bodyPr/>
          <a:lstStyle/>
          <a:p>
            <a:endParaRPr lang="en-US"/>
          </a:p>
        </p:txBody>
      </p:sp>
      <p:sp>
        <p:nvSpPr>
          <p:cNvPr id="2178" name="Line 130"/>
          <p:cNvSpPr>
            <a:spLocks noChangeShapeType="1"/>
          </p:cNvSpPr>
          <p:nvPr/>
        </p:nvSpPr>
        <p:spPr bwMode="auto">
          <a:xfrm>
            <a:off x="3962400" y="3886200"/>
            <a:ext cx="381000" cy="152400"/>
          </a:xfrm>
          <a:prstGeom prst="line">
            <a:avLst/>
          </a:prstGeom>
          <a:noFill/>
          <a:ln w="9525">
            <a:solidFill>
              <a:schemeClr val="tx1"/>
            </a:solidFill>
            <a:round/>
            <a:headEnd/>
            <a:tailEnd/>
          </a:ln>
          <a:effectLst/>
        </p:spPr>
        <p:txBody>
          <a:bodyPr/>
          <a:lstStyle/>
          <a:p>
            <a:endParaRPr lang="en-US"/>
          </a:p>
        </p:txBody>
      </p:sp>
      <p:sp>
        <p:nvSpPr>
          <p:cNvPr id="2179" name="Line 131"/>
          <p:cNvSpPr>
            <a:spLocks noChangeShapeType="1"/>
          </p:cNvSpPr>
          <p:nvPr/>
        </p:nvSpPr>
        <p:spPr bwMode="auto">
          <a:xfrm flipV="1">
            <a:off x="4114800" y="3276600"/>
            <a:ext cx="228600" cy="228600"/>
          </a:xfrm>
          <a:prstGeom prst="line">
            <a:avLst/>
          </a:prstGeom>
          <a:noFill/>
          <a:ln w="9525">
            <a:solidFill>
              <a:schemeClr val="tx1"/>
            </a:solidFill>
            <a:round/>
            <a:headEnd/>
            <a:tailEnd/>
          </a:ln>
          <a:effectLst/>
        </p:spPr>
        <p:txBody>
          <a:bodyPr/>
          <a:lstStyle/>
          <a:p>
            <a:endParaRPr lang="en-US"/>
          </a:p>
        </p:txBody>
      </p:sp>
      <p:pic>
        <p:nvPicPr>
          <p:cNvPr id="2181" name="Picture 133"/>
          <p:cNvPicPr>
            <a:picLocks noChangeAspect="1" noChangeArrowheads="1"/>
          </p:cNvPicPr>
          <p:nvPr/>
        </p:nvPicPr>
        <p:blipFill>
          <a:blip r:embed="rId39" cstate="print">
            <a:extLst>
              <a:ext uri="{BEBA8EAE-BF5A-486C-A8C5-ECC9F3942E4B}">
                <a14:imgProps xmlns:a14="http://schemas.microsoft.com/office/drawing/2010/main">
                  <a14:imgLayer r:embed="rId40">
                    <a14:imgEffect>
                      <a14:brightnessContrast bright="40000" contrast="-40000"/>
                    </a14:imgEffect>
                  </a14:imgLayer>
                </a14:imgProps>
              </a:ext>
            </a:extLst>
          </a:blip>
          <a:srcRect/>
          <a:stretch>
            <a:fillRect/>
          </a:stretch>
        </p:blipFill>
        <p:spPr bwMode="auto">
          <a:xfrm>
            <a:off x="2667000" y="1905000"/>
            <a:ext cx="428625" cy="361950"/>
          </a:xfrm>
          <a:prstGeom prst="rect">
            <a:avLst/>
          </a:prstGeom>
          <a:noFill/>
        </p:spPr>
      </p:pic>
      <p:sp>
        <p:nvSpPr>
          <p:cNvPr id="2182" name="Line 134"/>
          <p:cNvSpPr>
            <a:spLocks noChangeShapeType="1"/>
          </p:cNvSpPr>
          <p:nvPr/>
        </p:nvSpPr>
        <p:spPr bwMode="auto">
          <a:xfrm flipH="1" flipV="1">
            <a:off x="3055938" y="1912937"/>
            <a:ext cx="239712" cy="173037"/>
          </a:xfrm>
          <a:prstGeom prst="line">
            <a:avLst/>
          </a:prstGeom>
          <a:noFill/>
          <a:ln w="9525">
            <a:solidFill>
              <a:schemeClr val="tx1"/>
            </a:solidFill>
            <a:round/>
            <a:headEnd/>
            <a:tailEnd/>
          </a:ln>
          <a:effectLst/>
        </p:spPr>
        <p:txBody>
          <a:bodyPr/>
          <a:lstStyle/>
          <a:p>
            <a:endParaRPr lang="en-US"/>
          </a:p>
        </p:txBody>
      </p:sp>
      <p:sp>
        <p:nvSpPr>
          <p:cNvPr id="2183" name="Line 135"/>
          <p:cNvSpPr>
            <a:spLocks noChangeShapeType="1"/>
          </p:cNvSpPr>
          <p:nvPr/>
        </p:nvSpPr>
        <p:spPr bwMode="auto">
          <a:xfrm flipH="1">
            <a:off x="3068638" y="2141538"/>
            <a:ext cx="228600" cy="76200"/>
          </a:xfrm>
          <a:prstGeom prst="line">
            <a:avLst/>
          </a:prstGeom>
          <a:noFill/>
          <a:ln w="9525">
            <a:solidFill>
              <a:schemeClr val="tx1"/>
            </a:solidFill>
            <a:round/>
            <a:headEnd/>
            <a:tailEnd/>
          </a:ln>
          <a:effectLst/>
        </p:spPr>
        <p:txBody>
          <a:bodyPr/>
          <a:lstStyle/>
          <a:p>
            <a:endParaRPr lang="en-US"/>
          </a:p>
        </p:txBody>
      </p:sp>
      <p:pic>
        <p:nvPicPr>
          <p:cNvPr id="2184" name="Picture 136"/>
          <p:cNvPicPr>
            <a:picLocks noChangeAspect="1" noChangeArrowheads="1"/>
          </p:cNvPicPr>
          <p:nvPr/>
        </p:nvPicPr>
        <p:blipFill>
          <a:blip r:embed="rId41" cstate="print">
            <a:extLst>
              <a:ext uri="{BEBA8EAE-BF5A-486C-A8C5-ECC9F3942E4B}">
                <a14:imgProps xmlns:a14="http://schemas.microsoft.com/office/drawing/2010/main">
                  <a14:imgLayer r:embed="rId42">
                    <a14:imgEffect>
                      <a14:brightnessContrast contrast="-40000"/>
                    </a14:imgEffect>
                  </a14:imgLayer>
                </a14:imgProps>
              </a:ext>
            </a:extLst>
          </a:blip>
          <a:srcRect/>
          <a:stretch>
            <a:fillRect/>
          </a:stretch>
        </p:blipFill>
        <p:spPr bwMode="auto">
          <a:xfrm>
            <a:off x="2819400" y="2438400"/>
            <a:ext cx="514350" cy="428625"/>
          </a:xfrm>
          <a:prstGeom prst="rect">
            <a:avLst/>
          </a:prstGeom>
          <a:noFill/>
        </p:spPr>
      </p:pic>
      <p:pic>
        <p:nvPicPr>
          <p:cNvPr id="2185" name="Picture 137"/>
          <p:cNvPicPr>
            <a:picLocks noChangeAspect="1" noChangeArrowheads="1"/>
          </p:cNvPicPr>
          <p:nvPr/>
        </p:nvPicPr>
        <p:blipFill>
          <a:blip r:embed="rId43" cstate="print">
            <a:extLst>
              <a:ext uri="{BEBA8EAE-BF5A-486C-A8C5-ECC9F3942E4B}">
                <a14:imgProps xmlns:a14="http://schemas.microsoft.com/office/drawing/2010/main">
                  <a14:imgLayer r:embed="rId44">
                    <a14:imgEffect>
                      <a14:brightnessContrast bright="20000"/>
                    </a14:imgEffect>
                  </a14:imgLayer>
                </a14:imgProps>
              </a:ext>
            </a:extLst>
          </a:blip>
          <a:srcRect/>
          <a:stretch>
            <a:fillRect/>
          </a:stretch>
        </p:blipFill>
        <p:spPr bwMode="auto">
          <a:xfrm>
            <a:off x="2590800" y="3200400"/>
            <a:ext cx="466725" cy="409575"/>
          </a:xfrm>
          <a:prstGeom prst="rect">
            <a:avLst/>
          </a:prstGeom>
          <a:noFill/>
        </p:spPr>
      </p:pic>
      <p:pic>
        <p:nvPicPr>
          <p:cNvPr id="2201" name="Picture 153"/>
          <p:cNvPicPr>
            <a:picLocks noChangeAspect="1" noChangeArrowheads="1"/>
          </p:cNvPicPr>
          <p:nvPr/>
        </p:nvPicPr>
        <p:blipFill>
          <a:blip r:embed="rId45" cstate="print">
            <a:extLst>
              <a:ext uri="{BEBA8EAE-BF5A-486C-A8C5-ECC9F3942E4B}">
                <a14:imgProps xmlns:a14="http://schemas.microsoft.com/office/drawing/2010/main">
                  <a14:imgLayer r:embed="rId46">
                    <a14:imgEffect>
                      <a14:brightnessContrast bright="20000" contrast="-40000"/>
                    </a14:imgEffect>
                  </a14:imgLayer>
                </a14:imgProps>
              </a:ext>
            </a:extLst>
          </a:blip>
          <a:srcRect/>
          <a:stretch>
            <a:fillRect/>
          </a:stretch>
        </p:blipFill>
        <p:spPr bwMode="auto">
          <a:xfrm>
            <a:off x="3124200" y="4267200"/>
            <a:ext cx="428625" cy="390525"/>
          </a:xfrm>
          <a:prstGeom prst="rect">
            <a:avLst/>
          </a:prstGeom>
          <a:noFill/>
        </p:spPr>
      </p:pic>
      <p:sp>
        <p:nvSpPr>
          <p:cNvPr id="2085" name="Oval 37"/>
          <p:cNvSpPr>
            <a:spLocks noChangeArrowheads="1"/>
          </p:cNvSpPr>
          <p:nvPr/>
        </p:nvSpPr>
        <p:spPr bwMode="auto">
          <a:xfrm>
            <a:off x="1473200" y="4394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203" name="Line 155"/>
          <p:cNvSpPr>
            <a:spLocks noChangeShapeType="1"/>
          </p:cNvSpPr>
          <p:nvPr/>
        </p:nvSpPr>
        <p:spPr bwMode="auto">
          <a:xfrm flipH="1" flipV="1">
            <a:off x="2895600" y="2840038"/>
            <a:ext cx="381000" cy="152400"/>
          </a:xfrm>
          <a:prstGeom prst="line">
            <a:avLst/>
          </a:prstGeom>
          <a:noFill/>
          <a:ln w="9525">
            <a:solidFill>
              <a:schemeClr val="tx1"/>
            </a:solidFill>
            <a:round/>
            <a:headEnd/>
            <a:tailEnd/>
          </a:ln>
          <a:effectLst/>
        </p:spPr>
        <p:txBody>
          <a:bodyPr/>
          <a:lstStyle/>
          <a:p>
            <a:endParaRPr lang="en-US"/>
          </a:p>
        </p:txBody>
      </p:sp>
      <p:sp>
        <p:nvSpPr>
          <p:cNvPr id="2204" name="Line 156"/>
          <p:cNvSpPr>
            <a:spLocks noChangeShapeType="1"/>
          </p:cNvSpPr>
          <p:nvPr/>
        </p:nvSpPr>
        <p:spPr bwMode="auto">
          <a:xfrm>
            <a:off x="3268663" y="2819400"/>
            <a:ext cx="76200" cy="152400"/>
          </a:xfrm>
          <a:prstGeom prst="line">
            <a:avLst/>
          </a:prstGeom>
          <a:noFill/>
          <a:ln w="9525">
            <a:solidFill>
              <a:schemeClr val="tx1"/>
            </a:solidFill>
            <a:round/>
            <a:headEnd/>
            <a:tailEnd/>
          </a:ln>
          <a:effectLst/>
        </p:spPr>
        <p:txBody>
          <a:bodyPr/>
          <a:lstStyle/>
          <a:p>
            <a:endParaRPr lang="en-US"/>
          </a:p>
        </p:txBody>
      </p:sp>
      <p:sp>
        <p:nvSpPr>
          <p:cNvPr id="2205" name="Line 157"/>
          <p:cNvSpPr>
            <a:spLocks noChangeShapeType="1"/>
          </p:cNvSpPr>
          <p:nvPr/>
        </p:nvSpPr>
        <p:spPr bwMode="auto">
          <a:xfrm flipV="1">
            <a:off x="3276600" y="3505200"/>
            <a:ext cx="152400" cy="228600"/>
          </a:xfrm>
          <a:prstGeom prst="line">
            <a:avLst/>
          </a:prstGeom>
          <a:noFill/>
          <a:ln w="9525">
            <a:solidFill>
              <a:schemeClr val="tx1"/>
            </a:solidFill>
            <a:round/>
            <a:headEnd/>
            <a:tailEnd/>
          </a:ln>
          <a:effectLst/>
        </p:spPr>
        <p:txBody>
          <a:bodyPr/>
          <a:lstStyle/>
          <a:p>
            <a:endParaRPr lang="en-US"/>
          </a:p>
        </p:txBody>
      </p:sp>
      <p:sp>
        <p:nvSpPr>
          <p:cNvPr id="2081" name="Oval 33"/>
          <p:cNvSpPr>
            <a:spLocks noChangeArrowheads="1"/>
          </p:cNvSpPr>
          <p:nvPr/>
        </p:nvSpPr>
        <p:spPr bwMode="auto">
          <a:xfrm>
            <a:off x="3263900" y="36576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206" name="Line 158"/>
          <p:cNvSpPr>
            <a:spLocks noChangeShapeType="1"/>
          </p:cNvSpPr>
          <p:nvPr/>
        </p:nvSpPr>
        <p:spPr bwMode="auto">
          <a:xfrm flipH="1" flipV="1">
            <a:off x="3344863" y="3725863"/>
            <a:ext cx="228600" cy="76200"/>
          </a:xfrm>
          <a:prstGeom prst="line">
            <a:avLst/>
          </a:prstGeom>
          <a:noFill/>
          <a:ln w="9525">
            <a:solidFill>
              <a:schemeClr val="tx1"/>
            </a:solidFill>
            <a:round/>
            <a:headEnd/>
            <a:tailEnd/>
          </a:ln>
          <a:effectLst/>
        </p:spPr>
        <p:txBody>
          <a:bodyPr/>
          <a:lstStyle/>
          <a:p>
            <a:endParaRPr lang="en-US"/>
          </a:p>
        </p:txBody>
      </p:sp>
      <p:sp>
        <p:nvSpPr>
          <p:cNvPr id="2208" name="Line 160"/>
          <p:cNvSpPr>
            <a:spLocks noChangeShapeType="1"/>
          </p:cNvSpPr>
          <p:nvPr/>
        </p:nvSpPr>
        <p:spPr bwMode="auto">
          <a:xfrm flipH="1" flipV="1">
            <a:off x="3200400" y="4038600"/>
            <a:ext cx="304800" cy="228600"/>
          </a:xfrm>
          <a:prstGeom prst="line">
            <a:avLst/>
          </a:prstGeom>
          <a:noFill/>
          <a:ln w="9525">
            <a:solidFill>
              <a:schemeClr val="tx1"/>
            </a:solidFill>
            <a:round/>
            <a:headEnd/>
            <a:tailEnd/>
          </a:ln>
          <a:effectLst/>
        </p:spPr>
        <p:txBody>
          <a:bodyPr/>
          <a:lstStyle/>
          <a:p>
            <a:endParaRPr lang="en-US"/>
          </a:p>
        </p:txBody>
      </p:sp>
      <p:sp>
        <p:nvSpPr>
          <p:cNvPr id="2207" name="Line 159"/>
          <p:cNvSpPr>
            <a:spLocks noChangeShapeType="1"/>
          </p:cNvSpPr>
          <p:nvPr/>
        </p:nvSpPr>
        <p:spPr bwMode="auto">
          <a:xfrm flipV="1">
            <a:off x="3132138" y="4038600"/>
            <a:ext cx="0" cy="304800"/>
          </a:xfrm>
          <a:prstGeom prst="line">
            <a:avLst/>
          </a:prstGeom>
          <a:noFill/>
          <a:ln w="9525">
            <a:solidFill>
              <a:schemeClr val="tx1"/>
            </a:solidFill>
            <a:round/>
            <a:headEnd/>
            <a:tailEnd/>
          </a:ln>
          <a:effectLst/>
        </p:spPr>
        <p:txBody>
          <a:bodyPr/>
          <a:lstStyle/>
          <a:p>
            <a:endParaRPr lang="en-US"/>
          </a:p>
        </p:txBody>
      </p:sp>
      <p:sp>
        <p:nvSpPr>
          <p:cNvPr id="2209" name="Line 161"/>
          <p:cNvSpPr>
            <a:spLocks noChangeShapeType="1"/>
          </p:cNvSpPr>
          <p:nvPr/>
        </p:nvSpPr>
        <p:spPr bwMode="auto">
          <a:xfrm>
            <a:off x="3055938" y="3200400"/>
            <a:ext cx="228600" cy="76200"/>
          </a:xfrm>
          <a:prstGeom prst="line">
            <a:avLst/>
          </a:prstGeom>
          <a:noFill/>
          <a:ln w="9525">
            <a:solidFill>
              <a:schemeClr val="tx1"/>
            </a:solidFill>
            <a:round/>
            <a:headEnd/>
            <a:tailEnd/>
          </a:ln>
          <a:effectLst/>
        </p:spPr>
        <p:txBody>
          <a:bodyPr/>
          <a:lstStyle/>
          <a:p>
            <a:endParaRPr lang="en-US"/>
          </a:p>
        </p:txBody>
      </p:sp>
      <p:sp>
        <p:nvSpPr>
          <p:cNvPr id="2210" name="Line 162"/>
          <p:cNvSpPr>
            <a:spLocks noChangeShapeType="1"/>
          </p:cNvSpPr>
          <p:nvPr/>
        </p:nvSpPr>
        <p:spPr bwMode="auto">
          <a:xfrm flipV="1">
            <a:off x="3048000" y="3352800"/>
            <a:ext cx="228600" cy="228600"/>
          </a:xfrm>
          <a:prstGeom prst="line">
            <a:avLst/>
          </a:prstGeom>
          <a:noFill/>
          <a:ln w="9525">
            <a:solidFill>
              <a:schemeClr val="tx1"/>
            </a:solidFill>
            <a:round/>
            <a:headEnd/>
            <a:tailEnd/>
          </a:ln>
          <a:effectLst/>
        </p:spPr>
        <p:txBody>
          <a:bodyPr/>
          <a:lstStyle/>
          <a:p>
            <a:endParaRPr lang="en-US"/>
          </a:p>
        </p:txBody>
      </p:sp>
      <p:pic>
        <p:nvPicPr>
          <p:cNvPr id="2186" name="Picture 138"/>
          <p:cNvPicPr>
            <a:picLocks noChangeAspect="1" noChangeArrowheads="1"/>
          </p:cNvPicPr>
          <p:nvPr/>
        </p:nvPicPr>
        <p:blipFill>
          <a:blip r:embed="rId47" cstate="print">
            <a:extLst>
              <a:ext uri="{BEBA8EAE-BF5A-486C-A8C5-ECC9F3942E4B}">
                <a14:imgProps xmlns:a14="http://schemas.microsoft.com/office/drawing/2010/main">
                  <a14:imgLayer r:embed="rId48">
                    <a14:imgEffect>
                      <a14:brightnessContrast bright="20000" contrast="-40000"/>
                    </a14:imgEffect>
                  </a14:imgLayer>
                </a14:imgProps>
              </a:ext>
            </a:extLst>
          </a:blip>
          <a:srcRect/>
          <a:stretch>
            <a:fillRect/>
          </a:stretch>
        </p:blipFill>
        <p:spPr bwMode="auto">
          <a:xfrm>
            <a:off x="3429000" y="3505200"/>
            <a:ext cx="381000" cy="381000"/>
          </a:xfrm>
          <a:prstGeom prst="rect">
            <a:avLst/>
          </a:prstGeom>
          <a:noFill/>
        </p:spPr>
      </p:pic>
      <p:sp>
        <p:nvSpPr>
          <p:cNvPr id="2082" name="Oval 34"/>
          <p:cNvSpPr>
            <a:spLocks noChangeArrowheads="1"/>
          </p:cNvSpPr>
          <p:nvPr/>
        </p:nvSpPr>
        <p:spPr bwMode="auto">
          <a:xfrm>
            <a:off x="3136900" y="40005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212" name="Line 164"/>
          <p:cNvSpPr>
            <a:spLocks noChangeShapeType="1"/>
          </p:cNvSpPr>
          <p:nvPr/>
        </p:nvSpPr>
        <p:spPr bwMode="auto">
          <a:xfrm>
            <a:off x="1676400" y="2057400"/>
            <a:ext cx="228600" cy="228600"/>
          </a:xfrm>
          <a:prstGeom prst="line">
            <a:avLst/>
          </a:prstGeom>
          <a:noFill/>
          <a:ln w="9525">
            <a:solidFill>
              <a:schemeClr val="tx1"/>
            </a:solidFill>
            <a:round/>
            <a:headEnd/>
            <a:tailEnd/>
          </a:ln>
          <a:effectLst/>
        </p:spPr>
        <p:txBody>
          <a:bodyPr/>
          <a:lstStyle/>
          <a:p>
            <a:endParaRPr lang="en-US"/>
          </a:p>
        </p:txBody>
      </p:sp>
      <p:sp>
        <p:nvSpPr>
          <p:cNvPr id="2213" name="Line 165"/>
          <p:cNvSpPr>
            <a:spLocks noChangeShapeType="1"/>
          </p:cNvSpPr>
          <p:nvPr/>
        </p:nvSpPr>
        <p:spPr bwMode="auto">
          <a:xfrm flipV="1">
            <a:off x="1600200" y="2362200"/>
            <a:ext cx="304800" cy="76200"/>
          </a:xfrm>
          <a:prstGeom prst="line">
            <a:avLst/>
          </a:prstGeom>
          <a:noFill/>
          <a:ln w="9525">
            <a:solidFill>
              <a:schemeClr val="tx1"/>
            </a:solidFill>
            <a:round/>
            <a:headEnd/>
            <a:tailEnd/>
          </a:ln>
          <a:effectLst/>
        </p:spPr>
        <p:txBody>
          <a:bodyPr/>
          <a:lstStyle/>
          <a:p>
            <a:endParaRPr lang="en-US"/>
          </a:p>
        </p:txBody>
      </p:sp>
      <p:pic>
        <p:nvPicPr>
          <p:cNvPr id="2211" name="Picture 163"/>
          <p:cNvPicPr>
            <a:picLocks noChangeAspect="1" noChangeArrowheads="1"/>
          </p:cNvPicPr>
          <p:nvPr/>
        </p:nvPicPr>
        <p:blipFill>
          <a:blip r:embed="rId49" cstate="print"/>
          <a:srcRect/>
          <a:stretch>
            <a:fillRect/>
          </a:stretch>
        </p:blipFill>
        <p:spPr bwMode="auto">
          <a:xfrm>
            <a:off x="1295400" y="2057400"/>
            <a:ext cx="409575" cy="390525"/>
          </a:xfrm>
          <a:prstGeom prst="rect">
            <a:avLst/>
          </a:prstGeom>
          <a:noFill/>
        </p:spPr>
      </p:pic>
      <p:sp>
        <p:nvSpPr>
          <p:cNvPr id="2214" name="Line 166"/>
          <p:cNvSpPr>
            <a:spLocks noChangeShapeType="1"/>
          </p:cNvSpPr>
          <p:nvPr/>
        </p:nvSpPr>
        <p:spPr bwMode="auto">
          <a:xfrm flipV="1">
            <a:off x="4114800" y="3505200"/>
            <a:ext cx="228600" cy="76200"/>
          </a:xfrm>
          <a:prstGeom prst="line">
            <a:avLst/>
          </a:prstGeom>
          <a:noFill/>
          <a:ln w="9525">
            <a:solidFill>
              <a:schemeClr val="tx1"/>
            </a:solidFill>
            <a:round/>
            <a:headEnd/>
            <a:tailEnd/>
          </a:ln>
          <a:effectLst/>
        </p:spPr>
        <p:txBody>
          <a:bodyPr/>
          <a:lstStyle/>
          <a:p>
            <a:endParaRPr lang="en-US"/>
          </a:p>
        </p:txBody>
      </p:sp>
      <p:pic>
        <p:nvPicPr>
          <p:cNvPr id="2215" name="Picture 167"/>
          <p:cNvPicPr>
            <a:picLocks noChangeAspect="1" noChangeArrowheads="1"/>
          </p:cNvPicPr>
          <p:nvPr/>
        </p:nvPicPr>
        <p:blipFill>
          <a:blip r:embed="rId50" cstate="print"/>
          <a:srcRect/>
          <a:stretch>
            <a:fillRect/>
          </a:stretch>
        </p:blipFill>
        <p:spPr bwMode="auto">
          <a:xfrm>
            <a:off x="5943600" y="4572000"/>
            <a:ext cx="385763" cy="457200"/>
          </a:xfrm>
          <a:prstGeom prst="rect">
            <a:avLst/>
          </a:prstGeom>
          <a:noFill/>
        </p:spPr>
      </p:pic>
      <p:sp>
        <p:nvSpPr>
          <p:cNvPr id="126" name="Oval 48"/>
          <p:cNvSpPr>
            <a:spLocks noChangeArrowheads="1"/>
          </p:cNvSpPr>
          <p:nvPr/>
        </p:nvSpPr>
        <p:spPr bwMode="auto">
          <a:xfrm>
            <a:off x="272090" y="6346372"/>
            <a:ext cx="152400" cy="152400"/>
          </a:xfrm>
          <a:prstGeom prst="ellipse">
            <a:avLst/>
          </a:prstGeom>
          <a:solidFill>
            <a:srgbClr val="99FF33"/>
          </a:solidFill>
          <a:ln w="9525">
            <a:solidFill>
              <a:schemeClr val="tx1"/>
            </a:solidFill>
            <a:round/>
            <a:headEnd/>
            <a:tailEnd/>
          </a:ln>
          <a:effectLst/>
        </p:spPr>
        <p:txBody>
          <a:bodyPr wrap="none" anchor="ctr"/>
          <a:lstStyle/>
          <a:p>
            <a:endParaRPr lang="en-US" sz="1400"/>
          </a:p>
        </p:txBody>
      </p:sp>
      <p:sp>
        <p:nvSpPr>
          <p:cNvPr id="127" name="Oval 49"/>
          <p:cNvSpPr>
            <a:spLocks noChangeArrowheads="1"/>
          </p:cNvSpPr>
          <p:nvPr/>
        </p:nvSpPr>
        <p:spPr bwMode="auto">
          <a:xfrm>
            <a:off x="2699611" y="6346372"/>
            <a:ext cx="152400" cy="152400"/>
          </a:xfrm>
          <a:prstGeom prst="ellipse">
            <a:avLst/>
          </a:prstGeom>
          <a:solidFill>
            <a:srgbClr val="FF0000"/>
          </a:solidFill>
          <a:ln w="9525">
            <a:solidFill>
              <a:schemeClr val="tx1"/>
            </a:solidFill>
            <a:round/>
            <a:headEnd/>
            <a:tailEnd/>
          </a:ln>
          <a:effectLst/>
        </p:spPr>
        <p:txBody>
          <a:bodyPr wrap="none" anchor="ctr"/>
          <a:lstStyle/>
          <a:p>
            <a:endParaRPr lang="en-US" sz="1400"/>
          </a:p>
        </p:txBody>
      </p:sp>
      <p:sp>
        <p:nvSpPr>
          <p:cNvPr id="128" name="Text Box 52"/>
          <p:cNvSpPr txBox="1">
            <a:spLocks noChangeArrowheads="1"/>
          </p:cNvSpPr>
          <p:nvPr/>
        </p:nvSpPr>
        <p:spPr bwMode="auto">
          <a:xfrm>
            <a:off x="500689" y="6300335"/>
            <a:ext cx="2144540" cy="307777"/>
          </a:xfrm>
          <a:prstGeom prst="rect">
            <a:avLst/>
          </a:prstGeom>
          <a:noFill/>
          <a:ln w="9525">
            <a:noFill/>
            <a:miter lim="800000"/>
            <a:headEnd/>
            <a:tailEnd/>
          </a:ln>
          <a:effectLst/>
        </p:spPr>
        <p:txBody>
          <a:bodyPr wrap="square">
            <a:spAutoFit/>
          </a:bodyPr>
          <a:lstStyle/>
          <a:p>
            <a:pPr>
              <a:spcBef>
                <a:spcPct val="50000"/>
              </a:spcBef>
            </a:pPr>
            <a:r>
              <a:rPr lang="en-US" sz="1400" dirty="0" smtClean="0">
                <a:solidFill>
                  <a:schemeClr val="tx1"/>
                </a:solidFill>
              </a:rPr>
              <a:t>Correctly found mug</a:t>
            </a:r>
            <a:endParaRPr lang="en-US" sz="1400" dirty="0">
              <a:solidFill>
                <a:schemeClr val="tx1"/>
              </a:solidFill>
            </a:endParaRPr>
          </a:p>
        </p:txBody>
      </p:sp>
      <p:sp>
        <p:nvSpPr>
          <p:cNvPr id="129" name="Text Box 53"/>
          <p:cNvSpPr txBox="1">
            <a:spLocks noChangeArrowheads="1"/>
          </p:cNvSpPr>
          <p:nvPr/>
        </p:nvSpPr>
        <p:spPr bwMode="auto">
          <a:xfrm>
            <a:off x="2928211" y="6300335"/>
            <a:ext cx="1371600" cy="307777"/>
          </a:xfrm>
          <a:prstGeom prst="rect">
            <a:avLst/>
          </a:prstGeom>
          <a:noFill/>
          <a:ln w="9525">
            <a:noFill/>
            <a:miter lim="800000"/>
            <a:headEnd/>
            <a:tailEnd/>
          </a:ln>
          <a:effectLst/>
        </p:spPr>
        <p:txBody>
          <a:bodyPr>
            <a:spAutoFit/>
          </a:bodyPr>
          <a:lstStyle/>
          <a:p>
            <a:pPr>
              <a:spcBef>
                <a:spcPct val="50000"/>
              </a:spcBef>
            </a:pPr>
            <a:r>
              <a:rPr lang="en-US" sz="1400" dirty="0" smtClean="0">
                <a:solidFill>
                  <a:schemeClr val="tx1"/>
                </a:solidFill>
              </a:rPr>
              <a:t>Mistake</a:t>
            </a:r>
            <a:endParaRPr lang="en-US" sz="1400" dirty="0">
              <a:solidFill>
                <a:schemeClr val="tx1"/>
              </a:solidFill>
            </a:endParaRPr>
          </a:p>
        </p:txBody>
      </p:sp>
    </p:spTree>
    <p:extLst>
      <p:ext uri="{BB962C8B-B14F-4D97-AF65-F5344CB8AC3E}">
        <p14:creationId xmlns:p14="http://schemas.microsoft.com/office/powerpoint/2010/main" val="3793653777"/>
      </p:ext>
    </p:extLst>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5575" y="974785"/>
            <a:ext cx="3938581" cy="983555"/>
          </a:xfrm>
        </p:spPr>
        <p:txBody>
          <a:bodyPr anchor="b" anchorCtr="0"/>
          <a:lstStyle/>
          <a:p>
            <a:r>
              <a:rPr lang="en-US" dirty="0" smtClean="0"/>
              <a:t>Hope of progress in </a:t>
            </a:r>
            <a:br>
              <a:rPr lang="en-US" dirty="0" smtClean="0"/>
            </a:br>
            <a:r>
              <a:rPr lang="en-US" dirty="0" smtClean="0"/>
              <a:t>Artificial Intelligence</a:t>
            </a:r>
            <a:endParaRPr lang="en-US" dirty="0"/>
          </a:p>
        </p:txBody>
      </p:sp>
      <p:pic>
        <p:nvPicPr>
          <p:cNvPr id="169" name="Picture 2" descr="C:\Users\ang\Desktop\iStock_000005809739XSmall-1_0.jpg"/>
          <p:cNvPicPr>
            <a:picLocks noChangeAspect="1" noChangeArrowheads="1"/>
          </p:cNvPicPr>
          <p:nvPr/>
        </p:nvPicPr>
        <p:blipFill>
          <a:blip r:embed="rId3" cstate="print"/>
          <a:srcRect/>
          <a:stretch>
            <a:fillRect/>
          </a:stretch>
        </p:blipFill>
        <p:spPr bwMode="auto">
          <a:xfrm>
            <a:off x="3333983" y="2486825"/>
            <a:ext cx="2479072" cy="2471927"/>
          </a:xfrm>
          <a:prstGeom prst="rect">
            <a:avLst/>
          </a:prstGeom>
          <a:noFill/>
        </p:spPr>
      </p:pic>
      <p:sp>
        <p:nvSpPr>
          <p:cNvPr id="5" name="TextBox 4"/>
          <p:cNvSpPr txBox="1"/>
          <p:nvPr/>
        </p:nvSpPr>
        <p:spPr>
          <a:xfrm>
            <a:off x="2853591" y="5497236"/>
            <a:ext cx="3406702" cy="400110"/>
          </a:xfrm>
          <a:prstGeom prst="rect">
            <a:avLst/>
          </a:prstGeom>
          <a:noFill/>
        </p:spPr>
        <p:txBody>
          <a:bodyPr wrap="none" rtlCol="0">
            <a:spAutoFit/>
          </a:bodyPr>
          <a:lstStyle/>
          <a:p>
            <a:r>
              <a:rPr lang="en-US" sz="2000" b="0" i="0" dirty="0" smtClean="0">
                <a:solidFill>
                  <a:schemeClr val="bg1"/>
                </a:solidFill>
                <a:latin typeface="Arial" pitchFamily="34" charset="0"/>
                <a:cs typeface="Arial" pitchFamily="34" charset="0"/>
              </a:rPr>
              <a:t>Email: ang@cs.stanford.edu</a:t>
            </a:r>
          </a:p>
        </p:txBody>
      </p:sp>
    </p:spTree>
    <p:extLst>
      <p:ext uri="{BB962C8B-B14F-4D97-AF65-F5344CB8AC3E}">
        <p14:creationId xmlns:p14="http://schemas.microsoft.com/office/powerpoint/2010/main" val="618398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Mathematical specification of helicopter</a:t>
            </a:r>
            <a:endParaRPr lang="en-US" dirty="0"/>
          </a:p>
        </p:txBody>
      </p:sp>
      <p:sp>
        <p:nvSpPr>
          <p:cNvPr id="4" name="TextBox 3"/>
          <p:cNvSpPr txBox="1"/>
          <p:nvPr/>
        </p:nvSpPr>
        <p:spPr>
          <a:xfrm>
            <a:off x="6896239" y="6328457"/>
            <a:ext cx="1742785" cy="261610"/>
          </a:xfrm>
          <a:prstGeom prst="rect">
            <a:avLst/>
          </a:prstGeom>
          <a:noFill/>
        </p:spPr>
        <p:txBody>
          <a:bodyPr wrap="none" rtlCol="0">
            <a:spAutoFit/>
          </a:bodyPr>
          <a:lstStyle/>
          <a:p>
            <a:pPr algn="r"/>
            <a:r>
              <a:rPr lang="en-US" sz="1100" dirty="0" smtClean="0">
                <a:solidFill>
                  <a:schemeClr val="accent1"/>
                </a:solidFill>
                <a:latin typeface="Arial" pitchFamily="34" charset="0"/>
                <a:cs typeface="Arial" pitchFamily="34" charset="0"/>
              </a:rPr>
              <a:t>[Courtesy of David Shim]</a:t>
            </a:r>
          </a:p>
        </p:txBody>
      </p:sp>
      <p:pic>
        <p:nvPicPr>
          <p:cNvPr id="6" name="mufail1.avi">
            <a:hlinkClick r:id="" action="ppaction://media"/>
          </p:cNvPr>
          <p:cNvPicPr>
            <a:picLocks noRot="1" noChangeAspect="1"/>
          </p:cNvPicPr>
          <p:nvPr>
            <a:videoFile r:link="rId1"/>
          </p:nvPr>
        </p:nvPicPr>
        <p:blipFill>
          <a:blip r:embed="rId4" cstate="print"/>
          <a:stretch>
            <a:fillRect/>
          </a:stretch>
        </p:blipFill>
        <p:spPr>
          <a:xfrm>
            <a:off x="1336770" y="1643134"/>
            <a:ext cx="6422124" cy="4281416"/>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sp>
        <p:nvSpPr>
          <p:cNvPr id="7" name="Rectangle 6"/>
          <p:cNvSpPr/>
          <p:nvPr/>
        </p:nvSpPr>
        <p:spPr bwMode="auto">
          <a:xfrm>
            <a:off x="1086928" y="5874590"/>
            <a:ext cx="6918384" cy="181154"/>
          </a:xfrm>
          <a:prstGeom prst="rect">
            <a:avLst/>
          </a:prstGeom>
          <a:solidFill>
            <a:schemeClr val="tx1"/>
          </a:solidFill>
          <a:ln w="9525" cap="flat" cmpd="sng" algn="ctr">
            <a:no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5556689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80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Stanford AI Robot</a:t>
            </a:r>
            <a:endParaRPr lang="en-US" dirty="0">
              <a:solidFill>
                <a:schemeClr val="accent1"/>
              </a:solidFill>
            </a:endParaRPr>
          </a:p>
        </p:txBody>
      </p:sp>
      <p:sp>
        <p:nvSpPr>
          <p:cNvPr id="4" name="TextBox 3"/>
          <p:cNvSpPr txBox="1"/>
          <p:nvPr/>
        </p:nvSpPr>
        <p:spPr>
          <a:xfrm>
            <a:off x="7113676" y="6337310"/>
            <a:ext cx="1526380" cy="253916"/>
          </a:xfrm>
          <a:prstGeom prst="rect">
            <a:avLst/>
          </a:prstGeom>
          <a:noFill/>
        </p:spPr>
        <p:txBody>
          <a:bodyPr wrap="none" rtlCol="0">
            <a:spAutoFit/>
          </a:bodyPr>
          <a:lstStyle/>
          <a:p>
            <a:pPr algn="r"/>
            <a:r>
              <a:rPr lang="en-US" sz="1050" b="0" i="0" dirty="0" smtClean="0">
                <a:solidFill>
                  <a:schemeClr val="accent1"/>
                </a:solidFill>
                <a:latin typeface="Arial" pitchFamily="34" charset="0"/>
                <a:cs typeface="Arial" pitchFamily="34" charset="0"/>
              </a:rPr>
              <a:t>[Credit: Ken Salisbury]</a:t>
            </a:r>
          </a:p>
        </p:txBody>
      </p:sp>
      <p:pic>
        <p:nvPicPr>
          <p:cNvPr id="5" name="TidyingUp.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cstate="print"/>
          <a:srcRect l="11458" r="11124"/>
          <a:stretch>
            <a:fillRect/>
          </a:stretch>
        </p:blipFill>
        <p:spPr>
          <a:xfrm>
            <a:off x="1078173" y="1539240"/>
            <a:ext cx="6892120" cy="429006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spTree>
    <p:extLst>
      <p:ext uri="{BB962C8B-B14F-4D97-AF65-F5344CB8AC3E}">
        <p14:creationId xmlns:p14="http://schemas.microsoft.com/office/powerpoint/2010/main" val="172952699"/>
      </p:ext>
    </p:extLst>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p:cNvSpPr/>
          <p:nvPr/>
        </p:nvSpPr>
        <p:spPr bwMode="auto">
          <a:xfrm>
            <a:off x="7199194" y="0"/>
            <a:ext cx="1944806" cy="941695"/>
          </a:xfrm>
          <a:prstGeom prst="rect">
            <a:avLst/>
          </a:prstGeom>
          <a:solidFill>
            <a:schemeClr val="accent4">
              <a:lumMod val="75000"/>
            </a:schemeClr>
          </a:solidFill>
          <a:ln w="9525" cap="flat" cmpd="sng" algn="ctr">
            <a:no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marL="0" marR="0" indent="0" algn="ctr" defTabSz="814388" rtl="0" eaLnBrk="0" fontAlgn="base" latinLnBrk="0" hangingPunct="0">
              <a:lnSpc>
                <a:spcPct val="9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Option 1</a:t>
            </a:r>
            <a:br>
              <a:rPr kumimoji="0" lang="en-US" sz="2400" b="0" i="0" u="none" strike="noStrike" cap="none" normalizeH="0" baseline="0" dirty="0" smtClean="0">
                <a:ln>
                  <a:noFill/>
                </a:ln>
                <a:solidFill>
                  <a:schemeClr val="tx1"/>
                </a:solidFill>
                <a:effectLst/>
                <a:latin typeface="Arial" charset="0"/>
              </a:rPr>
            </a:br>
            <a:r>
              <a:rPr kumimoji="0" lang="en-US" sz="2400" b="0" i="0" u="none" strike="noStrike" cap="none" normalizeH="0" baseline="0" dirty="0" smtClean="0">
                <a:ln>
                  <a:noFill/>
                </a:ln>
                <a:solidFill>
                  <a:schemeClr val="tx1"/>
                </a:solidFill>
                <a:effectLst/>
                <a:latin typeface="Arial" charset="0"/>
              </a:rPr>
              <a:t>BLACK</a:t>
            </a:r>
          </a:p>
        </p:txBody>
      </p:sp>
    </p:spTree>
    <p:extLst>
      <p:ext uri="{BB962C8B-B14F-4D97-AF65-F5344CB8AC3E}">
        <p14:creationId xmlns:p14="http://schemas.microsoft.com/office/powerpoint/2010/main" val="56465397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ng\Desktop\joystic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4528" y="1139853"/>
            <a:ext cx="5153342" cy="4524886"/>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extLst/>
        </p:spPr>
      </p:pic>
    </p:spTree>
    <p:extLst>
      <p:ext uri="{BB962C8B-B14F-4D97-AF65-F5344CB8AC3E}">
        <p14:creationId xmlns:p14="http://schemas.microsoft.com/office/powerpoint/2010/main" val="637333721"/>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 name="Picture 16" descr="Flight.png"/>
          <p:cNvPicPr>
            <a:picLocks noChangeAspect="1"/>
          </p:cNvPicPr>
          <p:nvPr/>
        </p:nvPicPr>
        <p:blipFill>
          <a:blip r:embed="rId3" cstate="print"/>
          <a:stretch>
            <a:fillRect/>
          </a:stretch>
        </p:blipFill>
        <p:spPr>
          <a:xfrm>
            <a:off x="5647202" y="3147253"/>
            <a:ext cx="2993220" cy="710620"/>
          </a:xfrm>
          <a:prstGeom prst="rect">
            <a:avLst/>
          </a:prstGeom>
        </p:spPr>
      </p:pic>
      <p:sp>
        <p:nvSpPr>
          <p:cNvPr id="2" name="Title 1"/>
          <p:cNvSpPr>
            <a:spLocks noGrp="1"/>
          </p:cNvSpPr>
          <p:nvPr>
            <p:ph type="title"/>
          </p:nvPr>
        </p:nvSpPr>
        <p:spPr/>
        <p:txBody>
          <a:bodyPr/>
          <a:lstStyle/>
          <a:p>
            <a:r>
              <a:rPr lang="en-US" dirty="0" smtClean="0"/>
              <a:t>Machine learning</a:t>
            </a:r>
            <a:endParaRPr lang="en-US" dirty="0"/>
          </a:p>
        </p:txBody>
      </p:sp>
      <p:pic>
        <p:nvPicPr>
          <p:cNvPr id="6" name="Picture 5" descr="person.jpg"/>
          <p:cNvPicPr>
            <a:picLocks noChangeAspect="1"/>
          </p:cNvPicPr>
          <p:nvPr/>
        </p:nvPicPr>
        <p:blipFill>
          <a:blip r:embed="rId4" cstate="print"/>
          <a:stretch>
            <a:fillRect/>
          </a:stretch>
        </p:blipFill>
        <p:spPr>
          <a:xfrm>
            <a:off x="788126" y="2574925"/>
            <a:ext cx="902335" cy="1660444"/>
          </a:xfrm>
          <a:prstGeom prst="rect">
            <a:avLst/>
          </a:prstGeom>
        </p:spPr>
      </p:pic>
      <p:pic>
        <p:nvPicPr>
          <p:cNvPr id="9" name="Picture 8" descr="Helicopter.png"/>
          <p:cNvPicPr>
            <a:picLocks noChangeAspect="1"/>
          </p:cNvPicPr>
          <p:nvPr/>
        </p:nvPicPr>
        <p:blipFill>
          <a:blip r:embed="rId5" cstate="print"/>
          <a:stretch>
            <a:fillRect/>
          </a:stretch>
        </p:blipFill>
        <p:spPr>
          <a:xfrm>
            <a:off x="2004251" y="2659510"/>
            <a:ext cx="3164761" cy="1563392"/>
          </a:xfrm>
          <a:prstGeom prst="rect">
            <a:avLst/>
          </a:prstGeom>
        </p:spPr>
      </p:pic>
      <p:grpSp>
        <p:nvGrpSpPr>
          <p:cNvPr id="10" name="Group 31"/>
          <p:cNvGrpSpPr/>
          <p:nvPr/>
        </p:nvGrpSpPr>
        <p:grpSpPr>
          <a:xfrm>
            <a:off x="1817267" y="3328113"/>
            <a:ext cx="401599" cy="401599"/>
            <a:chOff x="6139180" y="1178560"/>
            <a:chExt cx="934720" cy="934720"/>
          </a:xfrm>
          <a:solidFill>
            <a:schemeClr val="bg1"/>
          </a:solidFill>
        </p:grpSpPr>
        <p:sp>
          <p:nvSpPr>
            <p:cNvPr id="11" name="Rectangle 10"/>
            <p:cNvSpPr/>
            <p:nvPr/>
          </p:nvSpPr>
          <p:spPr>
            <a:xfrm>
              <a:off x="6525260" y="1178560"/>
              <a:ext cx="162560" cy="934720"/>
            </a:xfrm>
            <a:prstGeom prst="rect">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2" name="Rectangle 11"/>
            <p:cNvSpPr/>
            <p:nvPr/>
          </p:nvSpPr>
          <p:spPr>
            <a:xfrm rot="5400000">
              <a:off x="6525260" y="1178560"/>
              <a:ext cx="162560" cy="934720"/>
            </a:xfrm>
            <a:prstGeom prst="rect">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nvGrpSpPr>
          <p:cNvPr id="16" name="Group 15"/>
          <p:cNvGrpSpPr/>
          <p:nvPr/>
        </p:nvGrpSpPr>
        <p:grpSpPr>
          <a:xfrm>
            <a:off x="5199009" y="3426999"/>
            <a:ext cx="401599" cy="222368"/>
            <a:chOff x="5825754" y="3214339"/>
            <a:chExt cx="401599" cy="222368"/>
          </a:xfrm>
        </p:grpSpPr>
        <p:sp>
          <p:nvSpPr>
            <p:cNvPr id="14" name="Rectangle 13"/>
            <p:cNvSpPr/>
            <p:nvPr/>
          </p:nvSpPr>
          <p:spPr>
            <a:xfrm rot="16200000">
              <a:off x="5991632" y="3200986"/>
              <a:ext cx="69843" cy="401599"/>
            </a:xfrm>
            <a:prstGeom prst="rect">
              <a:avLst/>
            </a:pr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5" name="Rectangle 14"/>
            <p:cNvSpPr/>
            <p:nvPr/>
          </p:nvSpPr>
          <p:spPr>
            <a:xfrm rot="5400000">
              <a:off x="5991632" y="3048461"/>
              <a:ext cx="69843" cy="401599"/>
            </a:xfrm>
            <a:prstGeom prst="rect">
              <a:avLst/>
            </a:pr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sp>
        <p:nvSpPr>
          <p:cNvPr id="18" name="Rectangle 17"/>
          <p:cNvSpPr/>
          <p:nvPr/>
        </p:nvSpPr>
        <p:spPr bwMode="auto">
          <a:xfrm>
            <a:off x="7474688" y="0"/>
            <a:ext cx="1669312" cy="733647"/>
          </a:xfrm>
          <a:prstGeom prst="rect">
            <a:avLst/>
          </a:prstGeom>
          <a:solidFill>
            <a:schemeClr val="accent4">
              <a:lumMod val="75000"/>
            </a:schemeClr>
          </a:solidFill>
          <a:ln w="9525" cap="flat" cmpd="sng" algn="ctr">
            <a:no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marL="0" marR="0" indent="0" algn="ctr" defTabSz="814388" rtl="0" eaLnBrk="0" fontAlgn="base" latinLnBrk="0" hangingPunct="0">
              <a:lnSpc>
                <a:spcPct val="9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Option 2</a:t>
            </a:r>
          </a:p>
        </p:txBody>
      </p:sp>
    </p:spTree>
    <p:extLst>
      <p:ext uri="{BB962C8B-B14F-4D97-AF65-F5344CB8AC3E}">
        <p14:creationId xmlns:p14="http://schemas.microsoft.com/office/powerpoint/2010/main" val="19904028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to Biology</a:t>
            </a:r>
            <a:endParaRPr lang="en-US" dirty="0"/>
          </a:p>
        </p:txBody>
      </p:sp>
      <p:grpSp>
        <p:nvGrpSpPr>
          <p:cNvPr id="4" name="Group 3"/>
          <p:cNvGrpSpPr/>
          <p:nvPr/>
        </p:nvGrpSpPr>
        <p:grpSpPr>
          <a:xfrm>
            <a:off x="5523341" y="1919776"/>
            <a:ext cx="2644842" cy="3047998"/>
            <a:chOff x="5486400" y="1341120"/>
            <a:chExt cx="2644842" cy="3047998"/>
          </a:xfrm>
        </p:grpSpPr>
        <p:sp>
          <p:nvSpPr>
            <p:cNvPr id="21" name="TextBox 7"/>
            <p:cNvSpPr txBox="1">
              <a:spLocks noChangeArrowheads="1"/>
            </p:cNvSpPr>
            <p:nvPr/>
          </p:nvSpPr>
          <p:spPr bwMode="auto">
            <a:xfrm>
              <a:off x="5525659" y="1341120"/>
              <a:ext cx="2605583" cy="461645"/>
            </a:xfrm>
            <a:prstGeom prst="rect">
              <a:avLst/>
            </a:prstGeom>
            <a:noFill/>
            <a:ln w="9525">
              <a:noFill/>
              <a:miter lim="800000"/>
              <a:headEnd/>
              <a:tailEnd/>
            </a:ln>
          </p:spPr>
          <p:txBody>
            <a:bodyPr wrap="square" lIns="91419" tIns="45710" rIns="91419" bIns="45710">
              <a:spAutoFit/>
            </a:bodyPr>
            <a:lstStyle/>
            <a:p>
              <a:pPr algn="l" defTabSz="914186" fontAlgn="auto">
                <a:spcBef>
                  <a:spcPts val="0"/>
                </a:spcBef>
                <a:spcAft>
                  <a:spcPts val="0"/>
                </a:spcAft>
              </a:pPr>
              <a:r>
                <a:rPr lang="en-US" sz="2400" dirty="0" smtClean="0">
                  <a:solidFill>
                    <a:schemeClr val="bg1"/>
                  </a:solidFill>
                  <a:latin typeface="Calibri"/>
                </a:rPr>
                <a:t>Learning algorithm</a:t>
              </a:r>
              <a:endParaRPr lang="en-US" sz="2400" dirty="0">
                <a:solidFill>
                  <a:schemeClr val="bg1"/>
                </a:solidFill>
                <a:latin typeface="Calibri"/>
              </a:endParaRPr>
            </a:p>
          </p:txBody>
        </p:sp>
        <p:grpSp>
          <p:nvGrpSpPr>
            <p:cNvPr id="3" name="Group 2"/>
            <p:cNvGrpSpPr/>
            <p:nvPr/>
          </p:nvGrpSpPr>
          <p:grpSpPr>
            <a:xfrm>
              <a:off x="5486400" y="1798318"/>
              <a:ext cx="2590800" cy="2590800"/>
              <a:chOff x="5486400" y="1798318"/>
              <a:chExt cx="2590800" cy="2590800"/>
            </a:xfrm>
          </p:grpSpPr>
          <p:pic>
            <p:nvPicPr>
              <p:cNvPr id="40" name="Picture 2"/>
              <p:cNvPicPr>
                <a:picLocks noChangeAspect="1" noChangeArrowheads="1"/>
              </p:cNvPicPr>
              <p:nvPr/>
            </p:nvPicPr>
            <p:blipFill>
              <a:blip r:embed="rId3" cstate="print"/>
              <a:srcRect/>
              <a:stretch>
                <a:fillRect/>
              </a:stretch>
            </p:blipFill>
            <p:spPr bwMode="auto">
              <a:xfrm>
                <a:off x="5486400" y="1798318"/>
                <a:ext cx="2590800" cy="259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pic>
            <p:nvPicPr>
              <p:cNvPr id="41" name="Picture 3"/>
              <p:cNvPicPr>
                <a:picLocks noChangeArrowheads="1"/>
              </p:cNvPicPr>
              <p:nvPr/>
            </p:nvPicPr>
            <p:blipFill>
              <a:blip r:embed="rId4" cstate="print"/>
              <a:srcRect/>
              <a:stretch>
                <a:fillRect/>
              </a:stretch>
            </p:blipFill>
            <p:spPr bwMode="auto">
              <a:xfrm>
                <a:off x="5829304" y="3424725"/>
                <a:ext cx="302400" cy="302400"/>
              </a:xfrm>
              <a:prstGeom prst="rect">
                <a:avLst/>
              </a:prstGeom>
              <a:noFill/>
              <a:ln w="9525">
                <a:noFill/>
                <a:miter lim="800000"/>
                <a:headEnd/>
                <a:tailEnd/>
              </a:ln>
            </p:spPr>
          </p:pic>
          <p:pic>
            <p:nvPicPr>
              <p:cNvPr id="42" name="Picture 4"/>
              <p:cNvPicPr>
                <a:picLocks noChangeArrowheads="1"/>
              </p:cNvPicPr>
              <p:nvPr/>
            </p:nvPicPr>
            <p:blipFill>
              <a:blip r:embed="rId5" cstate="print"/>
              <a:srcRect/>
              <a:stretch>
                <a:fillRect/>
              </a:stretch>
            </p:blipFill>
            <p:spPr bwMode="auto">
              <a:xfrm>
                <a:off x="6472237" y="3103244"/>
                <a:ext cx="302400" cy="302400"/>
              </a:xfrm>
              <a:prstGeom prst="rect">
                <a:avLst/>
              </a:prstGeom>
              <a:noFill/>
              <a:ln w="9525">
                <a:noFill/>
                <a:miter lim="800000"/>
                <a:headEnd/>
                <a:tailEnd/>
              </a:ln>
            </p:spPr>
          </p:pic>
          <p:pic>
            <p:nvPicPr>
              <p:cNvPr id="43" name="Picture 5"/>
              <p:cNvPicPr>
                <a:picLocks noChangeArrowheads="1"/>
              </p:cNvPicPr>
              <p:nvPr/>
            </p:nvPicPr>
            <p:blipFill>
              <a:blip r:embed="rId6" cstate="print"/>
              <a:srcRect/>
              <a:stretch>
                <a:fillRect/>
              </a:stretch>
            </p:blipFill>
            <p:spPr bwMode="auto">
              <a:xfrm>
                <a:off x="7439022" y="4070029"/>
                <a:ext cx="302400" cy="302400"/>
              </a:xfrm>
              <a:prstGeom prst="rect">
                <a:avLst/>
              </a:prstGeom>
              <a:noFill/>
              <a:ln w="9525">
                <a:noFill/>
                <a:miter lim="800000"/>
                <a:headEnd/>
                <a:tailEnd/>
              </a:ln>
            </p:spPr>
          </p:pic>
        </p:grpSp>
      </p:grpSp>
      <p:sp>
        <p:nvSpPr>
          <p:cNvPr id="37" name="TextBox 7"/>
          <p:cNvSpPr txBox="1">
            <a:spLocks noChangeArrowheads="1"/>
          </p:cNvSpPr>
          <p:nvPr/>
        </p:nvSpPr>
        <p:spPr bwMode="auto">
          <a:xfrm>
            <a:off x="1303020" y="1915329"/>
            <a:ext cx="1828800" cy="461645"/>
          </a:xfrm>
          <a:prstGeom prst="rect">
            <a:avLst/>
          </a:prstGeom>
          <a:noFill/>
          <a:ln w="9525">
            <a:noFill/>
            <a:miter lim="800000"/>
            <a:headEnd/>
            <a:tailEnd/>
          </a:ln>
        </p:spPr>
        <p:txBody>
          <a:bodyPr wrap="square" lIns="91419" tIns="45710" rIns="91419" bIns="45710">
            <a:spAutoFit/>
          </a:bodyPr>
          <a:lstStyle/>
          <a:p>
            <a:pPr algn="l" defTabSz="914186" fontAlgn="auto">
              <a:spcBef>
                <a:spcPts val="0"/>
              </a:spcBef>
              <a:spcAft>
                <a:spcPts val="0"/>
              </a:spcAft>
            </a:pPr>
            <a:r>
              <a:rPr lang="en-US" sz="2400" dirty="0">
                <a:solidFill>
                  <a:schemeClr val="bg1"/>
                </a:solidFill>
                <a:latin typeface="Calibri"/>
              </a:rPr>
              <a:t>V</a:t>
            </a:r>
            <a:r>
              <a:rPr lang="en-US" sz="2400" dirty="0" smtClean="0">
                <a:solidFill>
                  <a:schemeClr val="bg1"/>
                </a:solidFill>
                <a:latin typeface="Calibri"/>
              </a:rPr>
              <a:t>isual cortex</a:t>
            </a:r>
            <a:endParaRPr lang="en-US" sz="2400" dirty="0">
              <a:solidFill>
                <a:schemeClr val="bg1"/>
              </a:solidFill>
              <a:latin typeface="Calibri"/>
            </a:endParaRPr>
          </a:p>
        </p:txBody>
      </p:sp>
      <p:sp>
        <p:nvSpPr>
          <p:cNvPr id="5" name="TextBox 4"/>
          <p:cNvSpPr txBox="1"/>
          <p:nvPr/>
        </p:nvSpPr>
        <p:spPr>
          <a:xfrm>
            <a:off x="1554418" y="3335428"/>
            <a:ext cx="1326004" cy="369332"/>
          </a:xfrm>
          <a:prstGeom prst="rect">
            <a:avLst/>
          </a:prstGeom>
          <a:noFill/>
        </p:spPr>
        <p:txBody>
          <a:bodyPr wrap="none" rtlCol="0">
            <a:spAutoFit/>
          </a:bodyPr>
          <a:lstStyle/>
          <a:p>
            <a:r>
              <a:rPr lang="en-US" dirty="0">
                <a:solidFill>
                  <a:schemeClr val="bg1"/>
                </a:solidFill>
                <a:latin typeface="Arial" pitchFamily="34" charset="0"/>
                <a:cs typeface="Arial" pitchFamily="34" charset="0"/>
              </a:rPr>
              <a:t>[</a:t>
            </a:r>
            <a:r>
              <a:rPr lang="en-US" b="0" i="0" dirty="0" smtClean="0">
                <a:solidFill>
                  <a:schemeClr val="bg1"/>
                </a:solidFill>
                <a:latin typeface="Arial" pitchFamily="34" charset="0"/>
                <a:cs typeface="Arial" pitchFamily="34" charset="0"/>
              </a:rPr>
              <a:t>PICTURE]</a:t>
            </a:r>
          </a:p>
        </p:txBody>
      </p:sp>
    </p:spTree>
    <p:extLst>
      <p:ext uri="{BB962C8B-B14F-4D97-AF65-F5344CB8AC3E}">
        <p14:creationId xmlns:p14="http://schemas.microsoft.com/office/powerpoint/2010/main" val="12218304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Comparing to Biology</a:t>
            </a:r>
          </a:p>
        </p:txBody>
      </p:sp>
      <p:sp>
        <p:nvSpPr>
          <p:cNvPr id="21" name="TextBox 7"/>
          <p:cNvSpPr txBox="1">
            <a:spLocks noChangeArrowheads="1"/>
          </p:cNvSpPr>
          <p:nvPr/>
        </p:nvSpPr>
        <p:spPr bwMode="auto">
          <a:xfrm>
            <a:off x="5346138" y="1919776"/>
            <a:ext cx="2605583" cy="461645"/>
          </a:xfrm>
          <a:prstGeom prst="rect">
            <a:avLst/>
          </a:prstGeom>
          <a:noFill/>
          <a:ln w="9525">
            <a:noFill/>
            <a:miter lim="800000"/>
            <a:headEnd/>
            <a:tailEnd/>
          </a:ln>
        </p:spPr>
        <p:txBody>
          <a:bodyPr wrap="square" lIns="91419" tIns="45710" rIns="91419" bIns="45710">
            <a:spAutoFit/>
          </a:bodyPr>
          <a:lstStyle/>
          <a:p>
            <a:pPr algn="l" defTabSz="914186" fontAlgn="auto">
              <a:spcBef>
                <a:spcPts val="0"/>
              </a:spcBef>
              <a:spcAft>
                <a:spcPts val="0"/>
              </a:spcAft>
            </a:pPr>
            <a:r>
              <a:rPr lang="en-US" sz="2400" dirty="0" smtClean="0">
                <a:solidFill>
                  <a:schemeClr val="bg1"/>
                </a:solidFill>
                <a:latin typeface="Calibri"/>
              </a:rPr>
              <a:t>Learning algorithm</a:t>
            </a:r>
            <a:endParaRPr lang="en-US" sz="2400" dirty="0">
              <a:solidFill>
                <a:schemeClr val="bg1"/>
              </a:solidFill>
              <a:latin typeface="Calibri"/>
            </a:endParaRPr>
          </a:p>
        </p:txBody>
      </p:sp>
      <p:sp>
        <p:nvSpPr>
          <p:cNvPr id="37" name="TextBox 7"/>
          <p:cNvSpPr txBox="1">
            <a:spLocks noChangeArrowheads="1"/>
          </p:cNvSpPr>
          <p:nvPr/>
        </p:nvSpPr>
        <p:spPr bwMode="auto">
          <a:xfrm>
            <a:off x="1303019" y="1915329"/>
            <a:ext cx="2105863" cy="461645"/>
          </a:xfrm>
          <a:prstGeom prst="rect">
            <a:avLst/>
          </a:prstGeom>
          <a:noFill/>
          <a:ln w="9525">
            <a:noFill/>
            <a:miter lim="800000"/>
            <a:headEnd/>
            <a:tailEnd/>
          </a:ln>
        </p:spPr>
        <p:txBody>
          <a:bodyPr wrap="square" lIns="91419" tIns="45710" rIns="91419" bIns="45710">
            <a:spAutoFit/>
          </a:bodyPr>
          <a:lstStyle/>
          <a:p>
            <a:pPr algn="l" defTabSz="914186" fontAlgn="auto">
              <a:spcBef>
                <a:spcPts val="0"/>
              </a:spcBef>
              <a:spcAft>
                <a:spcPts val="0"/>
              </a:spcAft>
            </a:pPr>
            <a:r>
              <a:rPr lang="en-US" sz="2400" dirty="0" smtClean="0">
                <a:solidFill>
                  <a:schemeClr val="bg1"/>
                </a:solidFill>
                <a:latin typeface="Calibri"/>
              </a:rPr>
              <a:t>Auditory cortex</a:t>
            </a:r>
            <a:endParaRPr lang="en-US" sz="2400" dirty="0">
              <a:solidFill>
                <a:schemeClr val="bg1"/>
              </a:solidFill>
              <a:latin typeface="Calibri"/>
            </a:endParaRPr>
          </a:p>
        </p:txBody>
      </p:sp>
      <p:grpSp>
        <p:nvGrpSpPr>
          <p:cNvPr id="3" name="Group 2"/>
          <p:cNvGrpSpPr/>
          <p:nvPr/>
        </p:nvGrpSpPr>
        <p:grpSpPr>
          <a:xfrm>
            <a:off x="639850" y="2547585"/>
            <a:ext cx="3403891" cy="2924576"/>
            <a:chOff x="4214949" y="3200400"/>
            <a:chExt cx="4624251" cy="3482068"/>
          </a:xfrm>
        </p:grpSpPr>
        <p:pic>
          <p:nvPicPr>
            <p:cNvPr id="7"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r="46694" b="53442"/>
            <a:stretch/>
          </p:blipFill>
          <p:spPr bwMode="auto">
            <a:xfrm>
              <a:off x="4219303" y="3200400"/>
              <a:ext cx="2843349" cy="186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r="50000" b="50000"/>
            <a:stretch/>
          </p:blipFill>
          <p:spPr bwMode="auto">
            <a:xfrm>
              <a:off x="6172200" y="3200400"/>
              <a:ext cx="266700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7"/>
            <p:cNvPicPr>
              <a:picLocks noChangeAspect="1" noChangeArrowheads="1"/>
            </p:cNvPicPr>
            <p:nvPr/>
          </p:nvPicPr>
          <p:blipFill rotWithShape="1">
            <a:blip r:embed="rId5">
              <a:extLst>
                <a:ext uri="{28A0092B-C50C-407E-A947-70E740481C1C}">
                  <a14:useLocalDpi xmlns:a14="http://schemas.microsoft.com/office/drawing/2010/main" val="0"/>
                </a:ext>
              </a:extLst>
            </a:blip>
            <a:srcRect r="50000" b="52721"/>
            <a:stretch/>
          </p:blipFill>
          <p:spPr bwMode="auto">
            <a:xfrm>
              <a:off x="4214949" y="4693104"/>
              <a:ext cx="2667000" cy="189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8"/>
            <p:cNvPicPr>
              <a:picLocks noChangeAspect="1" noChangeArrowheads="1"/>
            </p:cNvPicPr>
            <p:nvPr/>
          </p:nvPicPr>
          <p:blipFill rotWithShape="1">
            <a:blip r:embed="rId6">
              <a:extLst>
                <a:ext uri="{28A0092B-C50C-407E-A947-70E740481C1C}">
                  <a14:useLocalDpi xmlns:a14="http://schemas.microsoft.com/office/drawing/2010/main" val="0"/>
                </a:ext>
              </a:extLst>
            </a:blip>
            <a:srcRect r="50000" b="50000"/>
            <a:stretch/>
          </p:blipFill>
          <p:spPr bwMode="auto">
            <a:xfrm>
              <a:off x="6172200" y="4682218"/>
              <a:ext cx="266700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Group 12"/>
          <p:cNvGrpSpPr/>
          <p:nvPr/>
        </p:nvGrpSpPr>
        <p:grpSpPr>
          <a:xfrm>
            <a:off x="4685763" y="2613242"/>
            <a:ext cx="3482420" cy="2955660"/>
            <a:chOff x="-317865" y="3200400"/>
            <a:chExt cx="4730934" cy="3519078"/>
          </a:xfrm>
        </p:grpSpPr>
        <p:pic>
          <p:nvPicPr>
            <p:cNvPr id="17"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t="50000" r="52735"/>
            <a:stretch/>
          </p:blipFill>
          <p:spPr bwMode="auto">
            <a:xfrm>
              <a:off x="1746069" y="3200400"/>
              <a:ext cx="2521131"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t="53755" r="46694"/>
            <a:stretch/>
          </p:blipFill>
          <p:spPr bwMode="auto">
            <a:xfrm>
              <a:off x="-313511" y="3383279"/>
              <a:ext cx="2843349" cy="1850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7"/>
            <p:cNvPicPr>
              <a:picLocks noChangeAspect="1" noChangeArrowheads="1"/>
            </p:cNvPicPr>
            <p:nvPr/>
          </p:nvPicPr>
          <p:blipFill rotWithShape="1">
            <a:blip r:embed="rId5">
              <a:extLst>
                <a:ext uri="{28A0092B-C50C-407E-A947-70E740481C1C}">
                  <a14:useLocalDpi xmlns:a14="http://schemas.microsoft.com/office/drawing/2010/main" val="0"/>
                </a:ext>
              </a:extLst>
            </a:blip>
            <a:srcRect t="53177" r="50000"/>
            <a:stretch/>
          </p:blipFill>
          <p:spPr bwMode="auto">
            <a:xfrm>
              <a:off x="-317865" y="4846319"/>
              <a:ext cx="2667000" cy="1873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t="50000" r="50000"/>
            <a:stretch/>
          </p:blipFill>
          <p:spPr bwMode="auto">
            <a:xfrm>
              <a:off x="1746069" y="4719228"/>
              <a:ext cx="266700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281460063"/>
      </p:ext>
    </p:extLst>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to Biology</a:t>
            </a:r>
            <a:endParaRPr lang="en-US" dirty="0"/>
          </a:p>
        </p:txBody>
      </p:sp>
      <p:sp>
        <p:nvSpPr>
          <p:cNvPr id="37" name="TextBox 7"/>
          <p:cNvSpPr txBox="1">
            <a:spLocks noChangeArrowheads="1"/>
          </p:cNvSpPr>
          <p:nvPr/>
        </p:nvSpPr>
        <p:spPr bwMode="auto">
          <a:xfrm>
            <a:off x="566057" y="2426349"/>
            <a:ext cx="1066800" cy="461645"/>
          </a:xfrm>
          <a:prstGeom prst="rect">
            <a:avLst/>
          </a:prstGeom>
          <a:noFill/>
          <a:ln w="9525">
            <a:noFill/>
            <a:miter lim="800000"/>
            <a:headEnd/>
            <a:tailEnd/>
          </a:ln>
        </p:spPr>
        <p:txBody>
          <a:bodyPr wrap="square" lIns="91419" tIns="45710" rIns="91419" bIns="45710">
            <a:spAutoFit/>
          </a:bodyPr>
          <a:lstStyle/>
          <a:p>
            <a:pPr algn="ctr" defTabSz="914186" fontAlgn="auto">
              <a:spcBef>
                <a:spcPts val="0"/>
              </a:spcBef>
              <a:spcAft>
                <a:spcPts val="0"/>
              </a:spcAft>
            </a:pPr>
            <a:r>
              <a:rPr lang="en-US" sz="2400" dirty="0" smtClean="0">
                <a:solidFill>
                  <a:schemeClr val="bg1"/>
                </a:solidFill>
                <a:latin typeface="Calibri"/>
              </a:rPr>
              <a:t>Visual</a:t>
            </a:r>
            <a:endParaRPr lang="en-US" sz="2400" dirty="0">
              <a:solidFill>
                <a:schemeClr val="bg1"/>
              </a:solidFill>
              <a:latin typeface="Calibri"/>
            </a:endParaRPr>
          </a:p>
        </p:txBody>
      </p:sp>
      <p:grpSp>
        <p:nvGrpSpPr>
          <p:cNvPr id="6" name="Group 5"/>
          <p:cNvGrpSpPr/>
          <p:nvPr/>
        </p:nvGrpSpPr>
        <p:grpSpPr>
          <a:xfrm>
            <a:off x="4725546" y="1300528"/>
            <a:ext cx="2605583" cy="2409990"/>
            <a:chOff x="4899717" y="1940891"/>
            <a:chExt cx="2605583" cy="2409990"/>
          </a:xfrm>
        </p:grpSpPr>
        <p:sp>
          <p:nvSpPr>
            <p:cNvPr id="21" name="TextBox 7"/>
            <p:cNvSpPr txBox="1">
              <a:spLocks noChangeArrowheads="1"/>
            </p:cNvSpPr>
            <p:nvPr/>
          </p:nvSpPr>
          <p:spPr bwMode="auto">
            <a:xfrm>
              <a:off x="4899717" y="1940891"/>
              <a:ext cx="2605583" cy="461645"/>
            </a:xfrm>
            <a:prstGeom prst="rect">
              <a:avLst/>
            </a:prstGeom>
            <a:noFill/>
            <a:ln w="9525">
              <a:noFill/>
              <a:miter lim="800000"/>
              <a:headEnd/>
              <a:tailEnd/>
            </a:ln>
          </p:spPr>
          <p:txBody>
            <a:bodyPr wrap="square" lIns="91419" tIns="45710" rIns="91419" bIns="45710">
              <a:spAutoFit/>
            </a:bodyPr>
            <a:lstStyle/>
            <a:p>
              <a:pPr algn="l" defTabSz="914186" fontAlgn="auto">
                <a:spcBef>
                  <a:spcPts val="0"/>
                </a:spcBef>
                <a:spcAft>
                  <a:spcPts val="0"/>
                </a:spcAft>
              </a:pPr>
              <a:r>
                <a:rPr lang="en-US" sz="2400" dirty="0" smtClean="0">
                  <a:solidFill>
                    <a:schemeClr val="bg1"/>
                  </a:solidFill>
                  <a:latin typeface="Calibri"/>
                </a:rPr>
                <a:t>Learning algorithm</a:t>
              </a:r>
              <a:endParaRPr lang="en-US" sz="2400" dirty="0">
                <a:solidFill>
                  <a:schemeClr val="bg1"/>
                </a:solidFill>
                <a:latin typeface="Calibri"/>
              </a:endParaRPr>
            </a:p>
          </p:txBody>
        </p:sp>
        <p:pic>
          <p:nvPicPr>
            <p:cNvPr id="1026" name="Picture 2" descr="C:\Users\ang\Desktop\vision_fig2.png"/>
            <p:cNvPicPr>
              <a:picLocks noChangeAspect="1" noChangeArrowheads="1"/>
            </p:cNvPicPr>
            <p:nvPr/>
          </p:nvPicPr>
          <p:blipFill rotWithShape="1">
            <a:blip r:embed="rId3">
              <a:extLst>
                <a:ext uri="{28A0092B-C50C-407E-A947-70E740481C1C}">
                  <a14:useLocalDpi xmlns:a14="http://schemas.microsoft.com/office/drawing/2010/main" val="0"/>
                </a:ext>
              </a:extLst>
            </a:blip>
            <a:srcRect l="13331" t="26345" r="53722" b="29726"/>
            <a:stretch/>
          </p:blipFill>
          <p:spPr bwMode="auto">
            <a:xfrm>
              <a:off x="5249722" y="2613521"/>
              <a:ext cx="1737360" cy="1737360"/>
            </a:xfrm>
            <a:prstGeom prst="rect">
              <a:avLst/>
            </a:prstGeom>
            <a:noFill/>
            <a:ln w="88900" cap="sq">
              <a:solidFill>
                <a:schemeClr val="bg1"/>
              </a:solidFill>
              <a:miter lim="800000"/>
            </a:ln>
            <a:extLst>
              <a:ext uri="{909E8E84-426E-40DD-AFC4-6F175D3DCCD1}">
                <a14:hiddenFill xmlns:a14="http://schemas.microsoft.com/office/drawing/2010/main">
                  <a:solidFill>
                    <a:srgbClr val="FFFFFF"/>
                  </a:solidFill>
                </a14:hiddenFill>
              </a:ext>
            </a:extLst>
          </p:spPr>
        </p:pic>
      </p:grpSp>
      <p:pic>
        <p:nvPicPr>
          <p:cNvPr id="13" name="Picture 2" descr="C:\Users\ang\Desktop\vision_fig2.png"/>
          <p:cNvPicPr>
            <a:picLocks noChangeAspect="1" noChangeArrowheads="1"/>
          </p:cNvPicPr>
          <p:nvPr/>
        </p:nvPicPr>
        <p:blipFill rotWithShape="1">
          <a:blip r:embed="rId3">
            <a:extLst>
              <a:ext uri="{28A0092B-C50C-407E-A947-70E740481C1C}">
                <a14:useLocalDpi xmlns:a14="http://schemas.microsoft.com/office/drawing/2010/main" val="0"/>
              </a:ext>
            </a:extLst>
          </a:blip>
          <a:srcRect l="57360" t="26321" r="9694" b="29750"/>
          <a:stretch/>
        </p:blipFill>
        <p:spPr bwMode="auto">
          <a:xfrm>
            <a:off x="2272618" y="1978167"/>
            <a:ext cx="1732351" cy="1732351"/>
          </a:xfrm>
          <a:prstGeom prst="rect">
            <a:avLst/>
          </a:prstGeom>
          <a:noFill/>
          <a:ln w="88900" cap="sq">
            <a:solidFill>
              <a:schemeClr val="bg1"/>
            </a:solidFill>
            <a:miter lim="800000"/>
          </a:ln>
          <a:extLst>
            <a:ext uri="{909E8E84-426E-40DD-AFC4-6F175D3DCCD1}">
              <a14:hiddenFill xmlns:a14="http://schemas.microsoft.com/office/drawing/2010/main">
                <a:solidFill>
                  <a:srgbClr val="FFFFFF"/>
                </a:solidFill>
              </a14:hiddenFill>
            </a:ext>
          </a:extLst>
        </p:spPr>
      </p:pic>
      <p:sp>
        <p:nvSpPr>
          <p:cNvPr id="8" name="TextBox 7"/>
          <p:cNvSpPr txBox="1">
            <a:spLocks noChangeArrowheads="1"/>
          </p:cNvSpPr>
          <p:nvPr/>
        </p:nvSpPr>
        <p:spPr bwMode="auto">
          <a:xfrm>
            <a:off x="2613717" y="1279413"/>
            <a:ext cx="880597" cy="461645"/>
          </a:xfrm>
          <a:prstGeom prst="rect">
            <a:avLst/>
          </a:prstGeom>
          <a:noFill/>
          <a:ln w="9525">
            <a:noFill/>
            <a:miter lim="800000"/>
            <a:headEnd/>
            <a:tailEnd/>
          </a:ln>
        </p:spPr>
        <p:txBody>
          <a:bodyPr wrap="square" lIns="91419" tIns="45710" rIns="91419" bIns="45710">
            <a:spAutoFit/>
          </a:bodyPr>
          <a:lstStyle/>
          <a:p>
            <a:pPr algn="l" defTabSz="914186" fontAlgn="auto">
              <a:spcBef>
                <a:spcPts val="0"/>
              </a:spcBef>
              <a:spcAft>
                <a:spcPts val="0"/>
              </a:spcAft>
            </a:pPr>
            <a:r>
              <a:rPr lang="en-US" sz="2400" dirty="0" smtClean="0">
                <a:solidFill>
                  <a:schemeClr val="bg1"/>
                </a:solidFill>
                <a:latin typeface="Calibri"/>
              </a:rPr>
              <a:t>Brain</a:t>
            </a:r>
            <a:endParaRPr lang="en-US" sz="2400" dirty="0">
              <a:solidFill>
                <a:schemeClr val="bg1"/>
              </a:solidFill>
              <a:latin typeface="Calibri"/>
            </a:endParaRPr>
          </a:p>
        </p:txBody>
      </p:sp>
      <p:grpSp>
        <p:nvGrpSpPr>
          <p:cNvPr id="9" name="Group 8"/>
          <p:cNvGrpSpPr/>
          <p:nvPr/>
        </p:nvGrpSpPr>
        <p:grpSpPr>
          <a:xfrm>
            <a:off x="4991843" y="4366526"/>
            <a:ext cx="1926311" cy="2182335"/>
            <a:chOff x="-19594" y="1066800"/>
            <a:chExt cx="4439194" cy="5029200"/>
          </a:xfrm>
        </p:grpSpPr>
        <p:pic>
          <p:nvPicPr>
            <p:cNvPr id="1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594" y="1066800"/>
              <a:ext cx="24384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594" y="2667000"/>
              <a:ext cx="24384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594" y="4267200"/>
              <a:ext cx="24384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81200" y="2667000"/>
              <a:ext cx="24384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81200" y="1066800"/>
              <a:ext cx="24384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81200" y="4267199"/>
              <a:ext cx="2438400" cy="1828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7" name="Group 16"/>
          <p:cNvGrpSpPr/>
          <p:nvPr/>
        </p:nvGrpSpPr>
        <p:grpSpPr>
          <a:xfrm>
            <a:off x="2179888" y="4372195"/>
            <a:ext cx="1917809" cy="2182335"/>
            <a:chOff x="4572000" y="1066800"/>
            <a:chExt cx="4419600" cy="5029200"/>
          </a:xfrm>
        </p:grpSpPr>
        <p:pic>
          <p:nvPicPr>
            <p:cNvPr id="18"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72000" y="1066800"/>
              <a:ext cx="24384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572000" y="2667000"/>
              <a:ext cx="24384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9"/>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572000" y="4267200"/>
              <a:ext cx="24384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1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553200" y="2667000"/>
              <a:ext cx="24384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14"/>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553200" y="1066800"/>
              <a:ext cx="24384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16"/>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553200" y="4254137"/>
              <a:ext cx="24384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5" name="TextBox 7"/>
          <p:cNvSpPr txBox="1">
            <a:spLocks noChangeArrowheads="1"/>
          </p:cNvSpPr>
          <p:nvPr/>
        </p:nvSpPr>
        <p:spPr bwMode="auto">
          <a:xfrm>
            <a:off x="762000" y="5011651"/>
            <a:ext cx="1055915" cy="461645"/>
          </a:xfrm>
          <a:prstGeom prst="rect">
            <a:avLst/>
          </a:prstGeom>
          <a:noFill/>
          <a:ln w="9525">
            <a:noFill/>
            <a:miter lim="800000"/>
            <a:headEnd/>
            <a:tailEnd/>
          </a:ln>
        </p:spPr>
        <p:txBody>
          <a:bodyPr wrap="square" lIns="91419" tIns="45710" rIns="91419" bIns="45710">
            <a:spAutoFit/>
          </a:bodyPr>
          <a:lstStyle/>
          <a:p>
            <a:pPr algn="l" defTabSz="914186" fontAlgn="auto">
              <a:spcBef>
                <a:spcPts val="0"/>
              </a:spcBef>
              <a:spcAft>
                <a:spcPts val="0"/>
              </a:spcAft>
            </a:pPr>
            <a:r>
              <a:rPr lang="en-US" sz="2400" dirty="0" smtClean="0">
                <a:solidFill>
                  <a:schemeClr val="bg1"/>
                </a:solidFill>
                <a:latin typeface="Calibri"/>
              </a:rPr>
              <a:t>Sound</a:t>
            </a:r>
            <a:endParaRPr lang="en-US" sz="2400" dirty="0">
              <a:solidFill>
                <a:schemeClr val="bg1"/>
              </a:solidFill>
              <a:latin typeface="Calibri"/>
            </a:endParaRPr>
          </a:p>
        </p:txBody>
      </p:sp>
    </p:spTree>
    <p:extLst>
      <p:ext uri="{BB962C8B-B14F-4D97-AF65-F5344CB8AC3E}">
        <p14:creationId xmlns:p14="http://schemas.microsoft.com/office/powerpoint/2010/main" val="3085291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7" name="Rectangle 166"/>
          <p:cNvSpPr/>
          <p:nvPr/>
        </p:nvSpPr>
        <p:spPr bwMode="auto">
          <a:xfrm>
            <a:off x="0" y="6151417"/>
            <a:ext cx="9144000" cy="731520"/>
          </a:xfrm>
          <a:prstGeom prst="rect">
            <a:avLst/>
          </a:prstGeom>
          <a:solidFill>
            <a:schemeClr val="bg1"/>
          </a:solidFill>
          <a:ln w="12700" cap="flat" cmpd="sng" algn="ctr">
            <a:noFill/>
            <a:prstDash val="solid"/>
            <a:round/>
            <a:headEnd type="none" w="med" len="med"/>
            <a:tailEnd type="none" w="med" len="med"/>
          </a:ln>
          <a:effectLst/>
        </p:spPr>
        <p:txBody>
          <a:bodyPr vert="horz" wrap="square" lIns="90487" tIns="44450" rIns="90487" bIns="4445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bg1"/>
              </a:solidFill>
              <a:effectLst/>
              <a:latin typeface="Helvetica" pitchFamily="34" charset="0"/>
            </a:endParaRPr>
          </a:p>
        </p:txBody>
      </p:sp>
      <p:pic>
        <p:nvPicPr>
          <p:cNvPr id="2052" name="Picture 4"/>
          <p:cNvPicPr>
            <a:picLocks noChangeAspect="1" noChangeArrowheads="1"/>
          </p:cNvPicPr>
          <p:nvPr/>
        </p:nvPicPr>
        <p:blipFill>
          <a:blip r:embed="rId3" cstate="print"/>
          <a:srcRect/>
          <a:stretch>
            <a:fillRect/>
          </a:stretch>
        </p:blipFill>
        <p:spPr bwMode="auto">
          <a:xfrm>
            <a:off x="0" y="0"/>
            <a:ext cx="9144000" cy="6169025"/>
          </a:xfrm>
          <a:prstGeom prst="rect">
            <a:avLst/>
          </a:prstGeom>
          <a:solidFill>
            <a:srgbClr val="99FF33"/>
          </a:solidFill>
        </p:spPr>
      </p:pic>
      <p:sp>
        <p:nvSpPr>
          <p:cNvPr id="2053" name="Oval 5"/>
          <p:cNvSpPr>
            <a:spLocks noChangeArrowheads="1"/>
          </p:cNvSpPr>
          <p:nvPr/>
        </p:nvSpPr>
        <p:spPr bwMode="auto">
          <a:xfrm>
            <a:off x="5638800" y="39624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54" name="Oval 6"/>
          <p:cNvSpPr>
            <a:spLocks noChangeArrowheads="1"/>
          </p:cNvSpPr>
          <p:nvPr/>
        </p:nvSpPr>
        <p:spPr bwMode="auto">
          <a:xfrm>
            <a:off x="5486400" y="4114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0" name="Oval 12"/>
          <p:cNvSpPr>
            <a:spLocks noChangeArrowheads="1"/>
          </p:cNvSpPr>
          <p:nvPr/>
        </p:nvSpPr>
        <p:spPr bwMode="auto">
          <a:xfrm>
            <a:off x="5626100" y="4318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1" name="Oval 13"/>
          <p:cNvSpPr>
            <a:spLocks noChangeArrowheads="1"/>
          </p:cNvSpPr>
          <p:nvPr/>
        </p:nvSpPr>
        <p:spPr bwMode="auto">
          <a:xfrm>
            <a:off x="5499100" y="45212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62" name="Oval 14"/>
          <p:cNvSpPr>
            <a:spLocks noChangeArrowheads="1"/>
          </p:cNvSpPr>
          <p:nvPr/>
        </p:nvSpPr>
        <p:spPr bwMode="auto">
          <a:xfrm>
            <a:off x="5486400" y="4876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3" name="Oval 15"/>
          <p:cNvSpPr>
            <a:spLocks noChangeArrowheads="1"/>
          </p:cNvSpPr>
          <p:nvPr/>
        </p:nvSpPr>
        <p:spPr bwMode="auto">
          <a:xfrm>
            <a:off x="5397500" y="50927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4" name="Oval 16"/>
          <p:cNvSpPr>
            <a:spLocks noChangeArrowheads="1"/>
          </p:cNvSpPr>
          <p:nvPr/>
        </p:nvSpPr>
        <p:spPr bwMode="auto">
          <a:xfrm>
            <a:off x="6413500" y="52832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65" name="Oval 17"/>
          <p:cNvSpPr>
            <a:spLocks noChangeArrowheads="1"/>
          </p:cNvSpPr>
          <p:nvPr/>
        </p:nvSpPr>
        <p:spPr bwMode="auto">
          <a:xfrm>
            <a:off x="6883400" y="54229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66" name="Oval 18"/>
          <p:cNvSpPr>
            <a:spLocks noChangeArrowheads="1"/>
          </p:cNvSpPr>
          <p:nvPr/>
        </p:nvSpPr>
        <p:spPr bwMode="auto">
          <a:xfrm>
            <a:off x="8001000" y="54102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67" name="Oval 19"/>
          <p:cNvSpPr>
            <a:spLocks noChangeArrowheads="1"/>
          </p:cNvSpPr>
          <p:nvPr/>
        </p:nvSpPr>
        <p:spPr bwMode="auto">
          <a:xfrm>
            <a:off x="8128000" y="52197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8" name="Oval 20"/>
          <p:cNvSpPr>
            <a:spLocks noChangeArrowheads="1"/>
          </p:cNvSpPr>
          <p:nvPr/>
        </p:nvSpPr>
        <p:spPr bwMode="auto">
          <a:xfrm>
            <a:off x="8153400" y="47879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9" name="Oval 21"/>
          <p:cNvSpPr>
            <a:spLocks noChangeArrowheads="1"/>
          </p:cNvSpPr>
          <p:nvPr/>
        </p:nvSpPr>
        <p:spPr bwMode="auto">
          <a:xfrm>
            <a:off x="8458200" y="4368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0" name="Oval 22"/>
          <p:cNvSpPr>
            <a:spLocks noChangeArrowheads="1"/>
          </p:cNvSpPr>
          <p:nvPr/>
        </p:nvSpPr>
        <p:spPr bwMode="auto">
          <a:xfrm>
            <a:off x="8432800" y="4191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1" name="Oval 23"/>
          <p:cNvSpPr>
            <a:spLocks noChangeArrowheads="1"/>
          </p:cNvSpPr>
          <p:nvPr/>
        </p:nvSpPr>
        <p:spPr bwMode="auto">
          <a:xfrm>
            <a:off x="8331200" y="39624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2" name="Oval 24"/>
          <p:cNvSpPr>
            <a:spLocks noChangeArrowheads="1"/>
          </p:cNvSpPr>
          <p:nvPr/>
        </p:nvSpPr>
        <p:spPr bwMode="auto">
          <a:xfrm>
            <a:off x="4419600" y="22225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73" name="Oval 25"/>
          <p:cNvSpPr>
            <a:spLocks noChangeArrowheads="1"/>
          </p:cNvSpPr>
          <p:nvPr/>
        </p:nvSpPr>
        <p:spPr bwMode="auto">
          <a:xfrm>
            <a:off x="4356100" y="23749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4" name="Oval 26"/>
          <p:cNvSpPr>
            <a:spLocks noChangeArrowheads="1"/>
          </p:cNvSpPr>
          <p:nvPr/>
        </p:nvSpPr>
        <p:spPr bwMode="auto">
          <a:xfrm>
            <a:off x="4038600" y="3505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5" name="Oval 27"/>
          <p:cNvSpPr>
            <a:spLocks noChangeArrowheads="1"/>
          </p:cNvSpPr>
          <p:nvPr/>
        </p:nvSpPr>
        <p:spPr bwMode="auto">
          <a:xfrm>
            <a:off x="3911600" y="3810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6" name="Oval 28"/>
          <p:cNvSpPr>
            <a:spLocks noChangeArrowheads="1"/>
          </p:cNvSpPr>
          <p:nvPr/>
        </p:nvSpPr>
        <p:spPr bwMode="auto">
          <a:xfrm>
            <a:off x="4114800" y="49276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77" name="Oval 29"/>
          <p:cNvSpPr>
            <a:spLocks noChangeArrowheads="1"/>
          </p:cNvSpPr>
          <p:nvPr/>
        </p:nvSpPr>
        <p:spPr bwMode="auto">
          <a:xfrm>
            <a:off x="4394200" y="4902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8" name="Oval 30"/>
          <p:cNvSpPr>
            <a:spLocks noChangeArrowheads="1"/>
          </p:cNvSpPr>
          <p:nvPr/>
        </p:nvSpPr>
        <p:spPr bwMode="auto">
          <a:xfrm>
            <a:off x="3289300" y="20701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79" name="Oval 31"/>
          <p:cNvSpPr>
            <a:spLocks noChangeArrowheads="1"/>
          </p:cNvSpPr>
          <p:nvPr/>
        </p:nvSpPr>
        <p:spPr bwMode="auto">
          <a:xfrm>
            <a:off x="3276600" y="2971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0" name="Oval 32"/>
          <p:cNvSpPr>
            <a:spLocks noChangeArrowheads="1"/>
          </p:cNvSpPr>
          <p:nvPr/>
        </p:nvSpPr>
        <p:spPr bwMode="auto">
          <a:xfrm>
            <a:off x="3276600" y="32766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81" name="Oval 33"/>
          <p:cNvSpPr>
            <a:spLocks noChangeArrowheads="1"/>
          </p:cNvSpPr>
          <p:nvPr/>
        </p:nvSpPr>
        <p:spPr bwMode="auto">
          <a:xfrm>
            <a:off x="3263900" y="36576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2" name="Oval 34"/>
          <p:cNvSpPr>
            <a:spLocks noChangeArrowheads="1"/>
          </p:cNvSpPr>
          <p:nvPr/>
        </p:nvSpPr>
        <p:spPr bwMode="auto">
          <a:xfrm>
            <a:off x="3136900" y="40005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3" name="Oval 35"/>
          <p:cNvSpPr>
            <a:spLocks noChangeArrowheads="1"/>
          </p:cNvSpPr>
          <p:nvPr/>
        </p:nvSpPr>
        <p:spPr bwMode="auto">
          <a:xfrm>
            <a:off x="1866900" y="2286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4" name="Oval 36"/>
          <p:cNvSpPr>
            <a:spLocks noChangeArrowheads="1"/>
          </p:cNvSpPr>
          <p:nvPr/>
        </p:nvSpPr>
        <p:spPr bwMode="auto">
          <a:xfrm>
            <a:off x="1143000" y="42672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85" name="Oval 37"/>
          <p:cNvSpPr>
            <a:spLocks noChangeArrowheads="1"/>
          </p:cNvSpPr>
          <p:nvPr/>
        </p:nvSpPr>
        <p:spPr bwMode="auto">
          <a:xfrm>
            <a:off x="1473200" y="4394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8" name="Oval 40"/>
          <p:cNvSpPr>
            <a:spLocks noChangeArrowheads="1"/>
          </p:cNvSpPr>
          <p:nvPr/>
        </p:nvSpPr>
        <p:spPr bwMode="auto">
          <a:xfrm>
            <a:off x="5321300" y="46863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9" name="Oval 41"/>
          <p:cNvSpPr>
            <a:spLocks noChangeArrowheads="1"/>
          </p:cNvSpPr>
          <p:nvPr/>
        </p:nvSpPr>
        <p:spPr bwMode="auto">
          <a:xfrm>
            <a:off x="5867400" y="3810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0" name="Oval 42"/>
          <p:cNvSpPr>
            <a:spLocks noChangeArrowheads="1"/>
          </p:cNvSpPr>
          <p:nvPr/>
        </p:nvSpPr>
        <p:spPr bwMode="auto">
          <a:xfrm>
            <a:off x="6515100" y="54197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1" name="Oval 43"/>
          <p:cNvSpPr>
            <a:spLocks noChangeArrowheads="1"/>
          </p:cNvSpPr>
          <p:nvPr/>
        </p:nvSpPr>
        <p:spPr bwMode="auto">
          <a:xfrm>
            <a:off x="3733800" y="38449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2" name="Oval 44"/>
          <p:cNvSpPr>
            <a:spLocks noChangeArrowheads="1"/>
          </p:cNvSpPr>
          <p:nvPr/>
        </p:nvSpPr>
        <p:spPr bwMode="auto">
          <a:xfrm>
            <a:off x="2006600" y="21304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3" name="Oval 45"/>
          <p:cNvSpPr>
            <a:spLocks noChangeArrowheads="1"/>
          </p:cNvSpPr>
          <p:nvPr/>
        </p:nvSpPr>
        <p:spPr bwMode="auto">
          <a:xfrm>
            <a:off x="1968500" y="18256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5" name="Oval 47"/>
          <p:cNvSpPr>
            <a:spLocks noChangeArrowheads="1"/>
          </p:cNvSpPr>
          <p:nvPr/>
        </p:nvSpPr>
        <p:spPr bwMode="auto">
          <a:xfrm>
            <a:off x="381000" y="6324600"/>
            <a:ext cx="152400" cy="1524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96" name="Oval 48"/>
          <p:cNvSpPr>
            <a:spLocks noChangeArrowheads="1"/>
          </p:cNvSpPr>
          <p:nvPr/>
        </p:nvSpPr>
        <p:spPr bwMode="auto">
          <a:xfrm>
            <a:off x="2286000" y="6324600"/>
            <a:ext cx="152400" cy="1524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97" name="Oval 49"/>
          <p:cNvSpPr>
            <a:spLocks noChangeArrowheads="1"/>
          </p:cNvSpPr>
          <p:nvPr/>
        </p:nvSpPr>
        <p:spPr bwMode="auto">
          <a:xfrm>
            <a:off x="3886200" y="6324600"/>
            <a:ext cx="152400" cy="1524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8" name="Text Box 50"/>
          <p:cNvSpPr txBox="1">
            <a:spLocks noChangeArrowheads="1"/>
          </p:cNvSpPr>
          <p:nvPr/>
        </p:nvSpPr>
        <p:spPr bwMode="auto">
          <a:xfrm>
            <a:off x="609600" y="6273800"/>
            <a:ext cx="1143000" cy="274638"/>
          </a:xfrm>
          <a:prstGeom prst="rect">
            <a:avLst/>
          </a:prstGeom>
          <a:noFill/>
          <a:ln w="9525">
            <a:noFill/>
            <a:miter lim="800000"/>
            <a:headEnd/>
            <a:tailEnd/>
          </a:ln>
          <a:effectLst/>
        </p:spPr>
        <p:txBody>
          <a:bodyPr>
            <a:spAutoFit/>
          </a:bodyPr>
          <a:lstStyle/>
          <a:p>
            <a:pPr>
              <a:spcBef>
                <a:spcPct val="50000"/>
              </a:spcBef>
            </a:pPr>
            <a:r>
              <a:rPr lang="en-US" sz="1200" dirty="0">
                <a:solidFill>
                  <a:sysClr val="windowText" lastClr="000000"/>
                </a:solidFill>
              </a:rPr>
              <a:t>Missed Mugs</a:t>
            </a:r>
          </a:p>
        </p:txBody>
      </p:sp>
      <p:sp>
        <p:nvSpPr>
          <p:cNvPr id="2100" name="Text Box 52"/>
          <p:cNvSpPr txBox="1">
            <a:spLocks noChangeArrowheads="1"/>
          </p:cNvSpPr>
          <p:nvPr/>
        </p:nvSpPr>
        <p:spPr bwMode="auto">
          <a:xfrm>
            <a:off x="2514600" y="6278563"/>
            <a:ext cx="1143000" cy="274637"/>
          </a:xfrm>
          <a:prstGeom prst="rect">
            <a:avLst/>
          </a:prstGeom>
          <a:noFill/>
          <a:ln w="9525">
            <a:noFill/>
            <a:miter lim="800000"/>
            <a:headEnd/>
            <a:tailEnd/>
          </a:ln>
          <a:effectLst/>
        </p:spPr>
        <p:txBody>
          <a:bodyPr>
            <a:spAutoFit/>
          </a:bodyPr>
          <a:lstStyle/>
          <a:p>
            <a:pPr>
              <a:spcBef>
                <a:spcPct val="50000"/>
              </a:spcBef>
            </a:pPr>
            <a:r>
              <a:rPr lang="en-US" sz="1200" dirty="0">
                <a:solidFill>
                  <a:sysClr val="windowText" lastClr="000000"/>
                </a:solidFill>
              </a:rPr>
              <a:t>True positives</a:t>
            </a:r>
          </a:p>
        </p:txBody>
      </p:sp>
      <p:sp>
        <p:nvSpPr>
          <p:cNvPr id="2101" name="Text Box 53"/>
          <p:cNvSpPr txBox="1">
            <a:spLocks noChangeArrowheads="1"/>
          </p:cNvSpPr>
          <p:nvPr/>
        </p:nvSpPr>
        <p:spPr bwMode="auto">
          <a:xfrm>
            <a:off x="4114800" y="6278563"/>
            <a:ext cx="1371600" cy="274637"/>
          </a:xfrm>
          <a:prstGeom prst="rect">
            <a:avLst/>
          </a:prstGeom>
          <a:noFill/>
          <a:ln w="9525">
            <a:noFill/>
            <a:miter lim="800000"/>
            <a:headEnd/>
            <a:tailEnd/>
          </a:ln>
          <a:effectLst/>
        </p:spPr>
        <p:txBody>
          <a:bodyPr>
            <a:spAutoFit/>
          </a:bodyPr>
          <a:lstStyle/>
          <a:p>
            <a:pPr>
              <a:spcBef>
                <a:spcPct val="50000"/>
              </a:spcBef>
            </a:pPr>
            <a:r>
              <a:rPr lang="en-US" sz="1200" dirty="0">
                <a:solidFill>
                  <a:sysClr val="windowText" lastClr="000000"/>
                </a:solidFill>
              </a:rPr>
              <a:t>False positives</a:t>
            </a:r>
          </a:p>
        </p:txBody>
      </p:sp>
      <p:sp>
        <p:nvSpPr>
          <p:cNvPr id="2142" name="Oval 94"/>
          <p:cNvSpPr>
            <a:spLocks noChangeArrowheads="1"/>
          </p:cNvSpPr>
          <p:nvPr/>
        </p:nvSpPr>
        <p:spPr bwMode="auto">
          <a:xfrm>
            <a:off x="5791200" y="3810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3" name="Oval 95"/>
          <p:cNvSpPr>
            <a:spLocks noChangeArrowheads="1"/>
          </p:cNvSpPr>
          <p:nvPr/>
        </p:nvSpPr>
        <p:spPr bwMode="auto">
          <a:xfrm>
            <a:off x="58674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4" name="Oval 96"/>
          <p:cNvSpPr>
            <a:spLocks noChangeArrowheads="1"/>
          </p:cNvSpPr>
          <p:nvPr/>
        </p:nvSpPr>
        <p:spPr bwMode="auto">
          <a:xfrm>
            <a:off x="5486400" y="3733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5" name="Oval 97"/>
          <p:cNvSpPr>
            <a:spLocks noChangeArrowheads="1"/>
          </p:cNvSpPr>
          <p:nvPr/>
        </p:nvSpPr>
        <p:spPr bwMode="auto">
          <a:xfrm>
            <a:off x="5715000" y="4114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6" name="Oval 98"/>
          <p:cNvSpPr>
            <a:spLocks noChangeArrowheads="1"/>
          </p:cNvSpPr>
          <p:nvPr/>
        </p:nvSpPr>
        <p:spPr bwMode="auto">
          <a:xfrm>
            <a:off x="5689600" y="45561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7" name="Oval 99"/>
          <p:cNvSpPr>
            <a:spLocks noChangeArrowheads="1"/>
          </p:cNvSpPr>
          <p:nvPr/>
        </p:nvSpPr>
        <p:spPr bwMode="auto">
          <a:xfrm>
            <a:off x="53340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8" name="Oval 100"/>
          <p:cNvSpPr>
            <a:spLocks noChangeArrowheads="1"/>
          </p:cNvSpPr>
          <p:nvPr/>
        </p:nvSpPr>
        <p:spPr bwMode="auto">
          <a:xfrm>
            <a:off x="5715000" y="4191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9" name="Oval 101"/>
          <p:cNvSpPr>
            <a:spLocks noChangeArrowheads="1"/>
          </p:cNvSpPr>
          <p:nvPr/>
        </p:nvSpPr>
        <p:spPr bwMode="auto">
          <a:xfrm>
            <a:off x="5791200" y="3886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0" name="Oval 102"/>
          <p:cNvSpPr>
            <a:spLocks noChangeArrowheads="1"/>
          </p:cNvSpPr>
          <p:nvPr/>
        </p:nvSpPr>
        <p:spPr bwMode="auto">
          <a:xfrm>
            <a:off x="6019800" y="4038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1" name="Oval 103"/>
          <p:cNvSpPr>
            <a:spLocks noChangeArrowheads="1"/>
          </p:cNvSpPr>
          <p:nvPr/>
        </p:nvSpPr>
        <p:spPr bwMode="auto">
          <a:xfrm>
            <a:off x="6629400" y="5334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2" name="Oval 104"/>
          <p:cNvSpPr>
            <a:spLocks noChangeArrowheads="1"/>
          </p:cNvSpPr>
          <p:nvPr/>
        </p:nvSpPr>
        <p:spPr bwMode="auto">
          <a:xfrm>
            <a:off x="51816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3" name="Oval 105"/>
          <p:cNvSpPr>
            <a:spLocks noChangeArrowheads="1"/>
          </p:cNvSpPr>
          <p:nvPr/>
        </p:nvSpPr>
        <p:spPr bwMode="auto">
          <a:xfrm>
            <a:off x="5181600" y="4953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4" name="Oval 106"/>
          <p:cNvSpPr>
            <a:spLocks noChangeArrowheads="1"/>
          </p:cNvSpPr>
          <p:nvPr/>
        </p:nvSpPr>
        <p:spPr bwMode="auto">
          <a:xfrm>
            <a:off x="5715000" y="4648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5" name="Oval 107"/>
          <p:cNvSpPr>
            <a:spLocks noChangeArrowheads="1"/>
          </p:cNvSpPr>
          <p:nvPr/>
        </p:nvSpPr>
        <p:spPr bwMode="auto">
          <a:xfrm>
            <a:off x="5562600" y="4648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6" name="Oval 108"/>
          <p:cNvSpPr>
            <a:spLocks noChangeArrowheads="1"/>
          </p:cNvSpPr>
          <p:nvPr/>
        </p:nvSpPr>
        <p:spPr bwMode="auto">
          <a:xfrm>
            <a:off x="5791200" y="4648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7" name="Oval 109"/>
          <p:cNvSpPr>
            <a:spLocks noChangeArrowheads="1"/>
          </p:cNvSpPr>
          <p:nvPr/>
        </p:nvSpPr>
        <p:spPr bwMode="auto">
          <a:xfrm>
            <a:off x="5638800" y="4724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8" name="Oval 110"/>
          <p:cNvSpPr>
            <a:spLocks noChangeArrowheads="1"/>
          </p:cNvSpPr>
          <p:nvPr/>
        </p:nvSpPr>
        <p:spPr bwMode="auto">
          <a:xfrm>
            <a:off x="64008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9" name="Oval 111"/>
          <p:cNvSpPr>
            <a:spLocks noChangeArrowheads="1"/>
          </p:cNvSpPr>
          <p:nvPr/>
        </p:nvSpPr>
        <p:spPr bwMode="auto">
          <a:xfrm>
            <a:off x="6934200" y="5257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0" name="Oval 112"/>
          <p:cNvSpPr>
            <a:spLocks noChangeArrowheads="1"/>
          </p:cNvSpPr>
          <p:nvPr/>
        </p:nvSpPr>
        <p:spPr bwMode="auto">
          <a:xfrm>
            <a:off x="5842000" y="47085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1" name="Oval 113"/>
          <p:cNvSpPr>
            <a:spLocks noChangeArrowheads="1"/>
          </p:cNvSpPr>
          <p:nvPr/>
        </p:nvSpPr>
        <p:spPr bwMode="auto">
          <a:xfrm>
            <a:off x="6781800" y="5486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2" name="Oval 114"/>
          <p:cNvSpPr>
            <a:spLocks noChangeArrowheads="1"/>
          </p:cNvSpPr>
          <p:nvPr/>
        </p:nvSpPr>
        <p:spPr bwMode="auto">
          <a:xfrm>
            <a:off x="6705600" y="5257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3" name="Oval 115"/>
          <p:cNvSpPr>
            <a:spLocks noChangeArrowheads="1"/>
          </p:cNvSpPr>
          <p:nvPr/>
        </p:nvSpPr>
        <p:spPr bwMode="auto">
          <a:xfrm>
            <a:off x="66294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4" name="Oval 116"/>
          <p:cNvSpPr>
            <a:spLocks noChangeArrowheads="1"/>
          </p:cNvSpPr>
          <p:nvPr/>
        </p:nvSpPr>
        <p:spPr bwMode="auto">
          <a:xfrm>
            <a:off x="8229600" y="5334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5" name="Oval 117"/>
          <p:cNvSpPr>
            <a:spLocks noChangeArrowheads="1"/>
          </p:cNvSpPr>
          <p:nvPr/>
        </p:nvSpPr>
        <p:spPr bwMode="auto">
          <a:xfrm>
            <a:off x="8153400" y="5029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6" name="Oval 118"/>
          <p:cNvSpPr>
            <a:spLocks noChangeArrowheads="1"/>
          </p:cNvSpPr>
          <p:nvPr/>
        </p:nvSpPr>
        <p:spPr bwMode="auto">
          <a:xfrm>
            <a:off x="8458200" y="4800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7" name="Oval 119"/>
          <p:cNvSpPr>
            <a:spLocks noChangeArrowheads="1"/>
          </p:cNvSpPr>
          <p:nvPr/>
        </p:nvSpPr>
        <p:spPr bwMode="auto">
          <a:xfrm>
            <a:off x="8534400" y="3886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8" name="Oval 120"/>
          <p:cNvSpPr>
            <a:spLocks noChangeArrowheads="1"/>
          </p:cNvSpPr>
          <p:nvPr/>
        </p:nvSpPr>
        <p:spPr bwMode="auto">
          <a:xfrm>
            <a:off x="8229600" y="4876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9" name="Oval 121"/>
          <p:cNvSpPr>
            <a:spLocks noChangeArrowheads="1"/>
          </p:cNvSpPr>
          <p:nvPr/>
        </p:nvSpPr>
        <p:spPr bwMode="auto">
          <a:xfrm>
            <a:off x="8382000" y="5029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0" name="Oval 122"/>
          <p:cNvSpPr>
            <a:spLocks noChangeArrowheads="1"/>
          </p:cNvSpPr>
          <p:nvPr/>
        </p:nvSpPr>
        <p:spPr bwMode="auto">
          <a:xfrm>
            <a:off x="82296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1" name="Oval 123"/>
          <p:cNvSpPr>
            <a:spLocks noChangeArrowheads="1"/>
          </p:cNvSpPr>
          <p:nvPr/>
        </p:nvSpPr>
        <p:spPr bwMode="auto">
          <a:xfrm>
            <a:off x="82296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2" name="Oval 124"/>
          <p:cNvSpPr>
            <a:spLocks noChangeArrowheads="1"/>
          </p:cNvSpPr>
          <p:nvPr/>
        </p:nvSpPr>
        <p:spPr bwMode="auto">
          <a:xfrm>
            <a:off x="8229600" y="4038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3" name="Oval 125"/>
          <p:cNvSpPr>
            <a:spLocks noChangeArrowheads="1"/>
          </p:cNvSpPr>
          <p:nvPr/>
        </p:nvSpPr>
        <p:spPr bwMode="auto">
          <a:xfrm>
            <a:off x="8001000" y="4191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4" name="Oval 126"/>
          <p:cNvSpPr>
            <a:spLocks noChangeArrowheads="1"/>
          </p:cNvSpPr>
          <p:nvPr/>
        </p:nvSpPr>
        <p:spPr bwMode="auto">
          <a:xfrm>
            <a:off x="8610600" y="3886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5" name="Oval 127"/>
          <p:cNvSpPr>
            <a:spLocks noChangeArrowheads="1"/>
          </p:cNvSpPr>
          <p:nvPr/>
        </p:nvSpPr>
        <p:spPr bwMode="auto">
          <a:xfrm>
            <a:off x="8229600" y="4343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6" name="Oval 128"/>
          <p:cNvSpPr>
            <a:spLocks noChangeArrowheads="1"/>
          </p:cNvSpPr>
          <p:nvPr/>
        </p:nvSpPr>
        <p:spPr bwMode="auto">
          <a:xfrm>
            <a:off x="8153400" y="3962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7" name="Oval 129"/>
          <p:cNvSpPr>
            <a:spLocks noChangeArrowheads="1"/>
          </p:cNvSpPr>
          <p:nvPr/>
        </p:nvSpPr>
        <p:spPr bwMode="auto">
          <a:xfrm>
            <a:off x="8534400" y="4495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8" name="Oval 130"/>
          <p:cNvSpPr>
            <a:spLocks noChangeArrowheads="1"/>
          </p:cNvSpPr>
          <p:nvPr/>
        </p:nvSpPr>
        <p:spPr bwMode="auto">
          <a:xfrm>
            <a:off x="8077200" y="4343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9" name="Oval 131"/>
          <p:cNvSpPr>
            <a:spLocks noChangeArrowheads="1"/>
          </p:cNvSpPr>
          <p:nvPr/>
        </p:nvSpPr>
        <p:spPr bwMode="auto">
          <a:xfrm>
            <a:off x="8610600" y="4114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0" name="Oval 132"/>
          <p:cNvSpPr>
            <a:spLocks noChangeArrowheads="1"/>
          </p:cNvSpPr>
          <p:nvPr/>
        </p:nvSpPr>
        <p:spPr bwMode="auto">
          <a:xfrm>
            <a:off x="8458200" y="4038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1" name="Oval 133"/>
          <p:cNvSpPr>
            <a:spLocks noChangeArrowheads="1"/>
          </p:cNvSpPr>
          <p:nvPr/>
        </p:nvSpPr>
        <p:spPr bwMode="auto">
          <a:xfrm>
            <a:off x="8077200" y="4038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2" name="Oval 134"/>
          <p:cNvSpPr>
            <a:spLocks noChangeArrowheads="1"/>
          </p:cNvSpPr>
          <p:nvPr/>
        </p:nvSpPr>
        <p:spPr bwMode="auto">
          <a:xfrm>
            <a:off x="8458200" y="4191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3" name="Oval 135"/>
          <p:cNvSpPr>
            <a:spLocks noChangeArrowheads="1"/>
          </p:cNvSpPr>
          <p:nvPr/>
        </p:nvSpPr>
        <p:spPr bwMode="auto">
          <a:xfrm>
            <a:off x="8077200" y="4114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4" name="Oval 136"/>
          <p:cNvSpPr>
            <a:spLocks noChangeArrowheads="1"/>
          </p:cNvSpPr>
          <p:nvPr/>
        </p:nvSpPr>
        <p:spPr bwMode="auto">
          <a:xfrm>
            <a:off x="4572000" y="2362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7" name="Oval 139"/>
          <p:cNvSpPr>
            <a:spLocks noChangeArrowheads="1"/>
          </p:cNvSpPr>
          <p:nvPr/>
        </p:nvSpPr>
        <p:spPr bwMode="auto">
          <a:xfrm>
            <a:off x="4419600" y="2590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8" name="Oval 140"/>
          <p:cNvSpPr>
            <a:spLocks noChangeArrowheads="1"/>
          </p:cNvSpPr>
          <p:nvPr/>
        </p:nvSpPr>
        <p:spPr bwMode="auto">
          <a:xfrm>
            <a:off x="4419600" y="2362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9" name="Oval 141"/>
          <p:cNvSpPr>
            <a:spLocks noChangeArrowheads="1"/>
          </p:cNvSpPr>
          <p:nvPr/>
        </p:nvSpPr>
        <p:spPr bwMode="auto">
          <a:xfrm>
            <a:off x="4495800" y="2209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0" name="Oval 142"/>
          <p:cNvSpPr>
            <a:spLocks noChangeArrowheads="1"/>
          </p:cNvSpPr>
          <p:nvPr/>
        </p:nvSpPr>
        <p:spPr bwMode="auto">
          <a:xfrm>
            <a:off x="4419600" y="2514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1" name="Oval 143"/>
          <p:cNvSpPr>
            <a:spLocks noChangeArrowheads="1"/>
          </p:cNvSpPr>
          <p:nvPr/>
        </p:nvSpPr>
        <p:spPr bwMode="auto">
          <a:xfrm>
            <a:off x="4343400" y="2286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2" name="Oval 144"/>
          <p:cNvSpPr>
            <a:spLocks noChangeArrowheads="1"/>
          </p:cNvSpPr>
          <p:nvPr/>
        </p:nvSpPr>
        <p:spPr bwMode="auto">
          <a:xfrm>
            <a:off x="4038600" y="3657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3" name="Oval 145"/>
          <p:cNvSpPr>
            <a:spLocks noChangeArrowheads="1"/>
          </p:cNvSpPr>
          <p:nvPr/>
        </p:nvSpPr>
        <p:spPr bwMode="auto">
          <a:xfrm>
            <a:off x="3886200" y="3505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4" name="Oval 146"/>
          <p:cNvSpPr>
            <a:spLocks noChangeArrowheads="1"/>
          </p:cNvSpPr>
          <p:nvPr/>
        </p:nvSpPr>
        <p:spPr bwMode="auto">
          <a:xfrm>
            <a:off x="4038600" y="3657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5" name="Oval 147"/>
          <p:cNvSpPr>
            <a:spLocks noChangeArrowheads="1"/>
          </p:cNvSpPr>
          <p:nvPr/>
        </p:nvSpPr>
        <p:spPr bwMode="auto">
          <a:xfrm>
            <a:off x="4038600" y="3810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6" name="Oval 148"/>
          <p:cNvSpPr>
            <a:spLocks noChangeArrowheads="1"/>
          </p:cNvSpPr>
          <p:nvPr/>
        </p:nvSpPr>
        <p:spPr bwMode="auto">
          <a:xfrm>
            <a:off x="3886200" y="3962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7" name="Oval 149"/>
          <p:cNvSpPr>
            <a:spLocks noChangeArrowheads="1"/>
          </p:cNvSpPr>
          <p:nvPr/>
        </p:nvSpPr>
        <p:spPr bwMode="auto">
          <a:xfrm>
            <a:off x="3733800" y="3581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8" name="Oval 150"/>
          <p:cNvSpPr>
            <a:spLocks noChangeArrowheads="1"/>
          </p:cNvSpPr>
          <p:nvPr/>
        </p:nvSpPr>
        <p:spPr bwMode="auto">
          <a:xfrm>
            <a:off x="3886200" y="3657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9" name="Oval 151"/>
          <p:cNvSpPr>
            <a:spLocks noChangeArrowheads="1"/>
          </p:cNvSpPr>
          <p:nvPr/>
        </p:nvSpPr>
        <p:spPr bwMode="auto">
          <a:xfrm>
            <a:off x="4038600" y="3962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0" name="Oval 152"/>
          <p:cNvSpPr>
            <a:spLocks noChangeArrowheads="1"/>
          </p:cNvSpPr>
          <p:nvPr/>
        </p:nvSpPr>
        <p:spPr bwMode="auto">
          <a:xfrm>
            <a:off x="4038600" y="3810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1" name="Oval 153"/>
          <p:cNvSpPr>
            <a:spLocks noChangeArrowheads="1"/>
          </p:cNvSpPr>
          <p:nvPr/>
        </p:nvSpPr>
        <p:spPr bwMode="auto">
          <a:xfrm>
            <a:off x="3962400" y="4038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2" name="Oval 154"/>
          <p:cNvSpPr>
            <a:spLocks noChangeArrowheads="1"/>
          </p:cNvSpPr>
          <p:nvPr/>
        </p:nvSpPr>
        <p:spPr bwMode="auto">
          <a:xfrm>
            <a:off x="3962400" y="3581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3" name="Oval 155"/>
          <p:cNvSpPr>
            <a:spLocks noChangeArrowheads="1"/>
          </p:cNvSpPr>
          <p:nvPr/>
        </p:nvSpPr>
        <p:spPr bwMode="auto">
          <a:xfrm>
            <a:off x="3810000" y="4038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4" name="Oval 156"/>
          <p:cNvSpPr>
            <a:spLocks noChangeArrowheads="1"/>
          </p:cNvSpPr>
          <p:nvPr/>
        </p:nvSpPr>
        <p:spPr bwMode="auto">
          <a:xfrm>
            <a:off x="4572000" y="5257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5" name="Oval 157"/>
          <p:cNvSpPr>
            <a:spLocks noChangeArrowheads="1"/>
          </p:cNvSpPr>
          <p:nvPr/>
        </p:nvSpPr>
        <p:spPr bwMode="auto">
          <a:xfrm>
            <a:off x="4648200" y="5257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6" name="Oval 158"/>
          <p:cNvSpPr>
            <a:spLocks noChangeArrowheads="1"/>
          </p:cNvSpPr>
          <p:nvPr/>
        </p:nvSpPr>
        <p:spPr bwMode="auto">
          <a:xfrm>
            <a:off x="42672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7" name="Oval 159"/>
          <p:cNvSpPr>
            <a:spLocks noChangeArrowheads="1"/>
          </p:cNvSpPr>
          <p:nvPr/>
        </p:nvSpPr>
        <p:spPr bwMode="auto">
          <a:xfrm>
            <a:off x="3886200" y="5029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8" name="Oval 160"/>
          <p:cNvSpPr>
            <a:spLocks noChangeArrowheads="1"/>
          </p:cNvSpPr>
          <p:nvPr/>
        </p:nvSpPr>
        <p:spPr bwMode="auto">
          <a:xfrm>
            <a:off x="4191000" y="4800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9" name="Oval 161"/>
          <p:cNvSpPr>
            <a:spLocks noChangeArrowheads="1"/>
          </p:cNvSpPr>
          <p:nvPr/>
        </p:nvSpPr>
        <p:spPr bwMode="auto">
          <a:xfrm>
            <a:off x="4343400" y="4953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0" name="Oval 162"/>
          <p:cNvSpPr>
            <a:spLocks noChangeArrowheads="1"/>
          </p:cNvSpPr>
          <p:nvPr/>
        </p:nvSpPr>
        <p:spPr bwMode="auto">
          <a:xfrm>
            <a:off x="44196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1" name="Oval 163"/>
          <p:cNvSpPr>
            <a:spLocks noChangeArrowheads="1"/>
          </p:cNvSpPr>
          <p:nvPr/>
        </p:nvSpPr>
        <p:spPr bwMode="auto">
          <a:xfrm>
            <a:off x="4114800" y="5029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2" name="Oval 164"/>
          <p:cNvSpPr>
            <a:spLocks noChangeArrowheads="1"/>
          </p:cNvSpPr>
          <p:nvPr/>
        </p:nvSpPr>
        <p:spPr bwMode="auto">
          <a:xfrm>
            <a:off x="4343400" y="5029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3" name="Oval 165"/>
          <p:cNvSpPr>
            <a:spLocks noChangeArrowheads="1"/>
          </p:cNvSpPr>
          <p:nvPr/>
        </p:nvSpPr>
        <p:spPr bwMode="auto">
          <a:xfrm>
            <a:off x="4724400" y="4953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4" name="Oval 166"/>
          <p:cNvSpPr>
            <a:spLocks noChangeArrowheads="1"/>
          </p:cNvSpPr>
          <p:nvPr/>
        </p:nvSpPr>
        <p:spPr bwMode="auto">
          <a:xfrm>
            <a:off x="45720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5" name="Oval 167"/>
          <p:cNvSpPr>
            <a:spLocks noChangeArrowheads="1"/>
          </p:cNvSpPr>
          <p:nvPr/>
        </p:nvSpPr>
        <p:spPr bwMode="auto">
          <a:xfrm>
            <a:off x="4648200" y="4953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6" name="Oval 168"/>
          <p:cNvSpPr>
            <a:spLocks noChangeArrowheads="1"/>
          </p:cNvSpPr>
          <p:nvPr/>
        </p:nvSpPr>
        <p:spPr bwMode="auto">
          <a:xfrm>
            <a:off x="4495800" y="4953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7" name="Oval 169"/>
          <p:cNvSpPr>
            <a:spLocks noChangeArrowheads="1"/>
          </p:cNvSpPr>
          <p:nvPr/>
        </p:nvSpPr>
        <p:spPr bwMode="auto">
          <a:xfrm>
            <a:off x="3352800" y="2133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8" name="Oval 170"/>
          <p:cNvSpPr>
            <a:spLocks noChangeArrowheads="1"/>
          </p:cNvSpPr>
          <p:nvPr/>
        </p:nvSpPr>
        <p:spPr bwMode="auto">
          <a:xfrm>
            <a:off x="3733800" y="2286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9" name="Oval 171"/>
          <p:cNvSpPr>
            <a:spLocks noChangeArrowheads="1"/>
          </p:cNvSpPr>
          <p:nvPr/>
        </p:nvSpPr>
        <p:spPr bwMode="auto">
          <a:xfrm>
            <a:off x="3733800" y="2514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0" name="Oval 172"/>
          <p:cNvSpPr>
            <a:spLocks noChangeArrowheads="1"/>
          </p:cNvSpPr>
          <p:nvPr/>
        </p:nvSpPr>
        <p:spPr bwMode="auto">
          <a:xfrm>
            <a:off x="3733800" y="2743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1" name="Oval 173"/>
          <p:cNvSpPr>
            <a:spLocks noChangeArrowheads="1"/>
          </p:cNvSpPr>
          <p:nvPr/>
        </p:nvSpPr>
        <p:spPr bwMode="auto">
          <a:xfrm>
            <a:off x="3429000" y="2667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2" name="Oval 174"/>
          <p:cNvSpPr>
            <a:spLocks noChangeArrowheads="1"/>
          </p:cNvSpPr>
          <p:nvPr/>
        </p:nvSpPr>
        <p:spPr bwMode="auto">
          <a:xfrm>
            <a:off x="3581400" y="2362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3" name="Oval 175"/>
          <p:cNvSpPr>
            <a:spLocks noChangeArrowheads="1"/>
          </p:cNvSpPr>
          <p:nvPr/>
        </p:nvSpPr>
        <p:spPr bwMode="auto">
          <a:xfrm>
            <a:off x="3733800" y="2514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4" name="Oval 176"/>
          <p:cNvSpPr>
            <a:spLocks noChangeArrowheads="1"/>
          </p:cNvSpPr>
          <p:nvPr/>
        </p:nvSpPr>
        <p:spPr bwMode="auto">
          <a:xfrm>
            <a:off x="3657600" y="2590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5" name="Oval 177"/>
          <p:cNvSpPr>
            <a:spLocks noChangeArrowheads="1"/>
          </p:cNvSpPr>
          <p:nvPr/>
        </p:nvSpPr>
        <p:spPr bwMode="auto">
          <a:xfrm>
            <a:off x="3505200" y="2362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6" name="Oval 178"/>
          <p:cNvSpPr>
            <a:spLocks noChangeArrowheads="1"/>
          </p:cNvSpPr>
          <p:nvPr/>
        </p:nvSpPr>
        <p:spPr bwMode="auto">
          <a:xfrm>
            <a:off x="3886200" y="2438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7" name="Oval 179"/>
          <p:cNvSpPr>
            <a:spLocks noChangeArrowheads="1"/>
          </p:cNvSpPr>
          <p:nvPr/>
        </p:nvSpPr>
        <p:spPr bwMode="auto">
          <a:xfrm>
            <a:off x="3429000" y="3505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8" name="Oval 180"/>
          <p:cNvSpPr>
            <a:spLocks noChangeArrowheads="1"/>
          </p:cNvSpPr>
          <p:nvPr/>
        </p:nvSpPr>
        <p:spPr bwMode="auto">
          <a:xfrm>
            <a:off x="3429000" y="3810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9" name="Oval 181"/>
          <p:cNvSpPr>
            <a:spLocks noChangeArrowheads="1"/>
          </p:cNvSpPr>
          <p:nvPr/>
        </p:nvSpPr>
        <p:spPr bwMode="auto">
          <a:xfrm>
            <a:off x="3429000" y="3276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0" name="Oval 182"/>
          <p:cNvSpPr>
            <a:spLocks noChangeArrowheads="1"/>
          </p:cNvSpPr>
          <p:nvPr/>
        </p:nvSpPr>
        <p:spPr bwMode="auto">
          <a:xfrm>
            <a:off x="3276600" y="3429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1" name="Oval 183"/>
          <p:cNvSpPr>
            <a:spLocks noChangeArrowheads="1"/>
          </p:cNvSpPr>
          <p:nvPr/>
        </p:nvSpPr>
        <p:spPr bwMode="auto">
          <a:xfrm>
            <a:off x="3429000" y="3581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2" name="Oval 184"/>
          <p:cNvSpPr>
            <a:spLocks noChangeArrowheads="1"/>
          </p:cNvSpPr>
          <p:nvPr/>
        </p:nvSpPr>
        <p:spPr bwMode="auto">
          <a:xfrm>
            <a:off x="3352800" y="4495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3" name="Oval 185"/>
          <p:cNvSpPr>
            <a:spLocks noChangeArrowheads="1"/>
          </p:cNvSpPr>
          <p:nvPr/>
        </p:nvSpPr>
        <p:spPr bwMode="auto">
          <a:xfrm>
            <a:off x="3429000" y="4343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4" name="Oval 186"/>
          <p:cNvSpPr>
            <a:spLocks noChangeArrowheads="1"/>
          </p:cNvSpPr>
          <p:nvPr/>
        </p:nvSpPr>
        <p:spPr bwMode="auto">
          <a:xfrm>
            <a:off x="3352800" y="4191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5" name="Oval 187"/>
          <p:cNvSpPr>
            <a:spLocks noChangeArrowheads="1"/>
          </p:cNvSpPr>
          <p:nvPr/>
        </p:nvSpPr>
        <p:spPr bwMode="auto">
          <a:xfrm>
            <a:off x="32766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6" name="Oval 188"/>
          <p:cNvSpPr>
            <a:spLocks noChangeArrowheads="1"/>
          </p:cNvSpPr>
          <p:nvPr/>
        </p:nvSpPr>
        <p:spPr bwMode="auto">
          <a:xfrm>
            <a:off x="3429000" y="4495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7" name="Oval 189"/>
          <p:cNvSpPr>
            <a:spLocks noChangeArrowheads="1"/>
          </p:cNvSpPr>
          <p:nvPr/>
        </p:nvSpPr>
        <p:spPr bwMode="auto">
          <a:xfrm>
            <a:off x="3352800" y="4648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8" name="Oval 190"/>
          <p:cNvSpPr>
            <a:spLocks noChangeArrowheads="1"/>
          </p:cNvSpPr>
          <p:nvPr/>
        </p:nvSpPr>
        <p:spPr bwMode="auto">
          <a:xfrm>
            <a:off x="2120900" y="19780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9" name="Oval 191"/>
          <p:cNvSpPr>
            <a:spLocks noChangeArrowheads="1"/>
          </p:cNvSpPr>
          <p:nvPr/>
        </p:nvSpPr>
        <p:spPr bwMode="auto">
          <a:xfrm>
            <a:off x="1981200" y="2590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0" name="Oval 192"/>
          <p:cNvSpPr>
            <a:spLocks noChangeArrowheads="1"/>
          </p:cNvSpPr>
          <p:nvPr/>
        </p:nvSpPr>
        <p:spPr bwMode="auto">
          <a:xfrm>
            <a:off x="2057400" y="2590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1" name="Oval 193"/>
          <p:cNvSpPr>
            <a:spLocks noChangeArrowheads="1"/>
          </p:cNvSpPr>
          <p:nvPr/>
        </p:nvSpPr>
        <p:spPr bwMode="auto">
          <a:xfrm>
            <a:off x="1905000" y="2743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2" name="Oval 194"/>
          <p:cNvSpPr>
            <a:spLocks noChangeArrowheads="1"/>
          </p:cNvSpPr>
          <p:nvPr/>
        </p:nvSpPr>
        <p:spPr bwMode="auto">
          <a:xfrm>
            <a:off x="1905000" y="2667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3" name="Oval 195"/>
          <p:cNvSpPr>
            <a:spLocks noChangeArrowheads="1"/>
          </p:cNvSpPr>
          <p:nvPr/>
        </p:nvSpPr>
        <p:spPr bwMode="auto">
          <a:xfrm>
            <a:off x="1981200" y="2286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4" name="Oval 196"/>
          <p:cNvSpPr>
            <a:spLocks noChangeArrowheads="1"/>
          </p:cNvSpPr>
          <p:nvPr/>
        </p:nvSpPr>
        <p:spPr bwMode="auto">
          <a:xfrm>
            <a:off x="1828800" y="2057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5" name="Oval 197"/>
          <p:cNvSpPr>
            <a:spLocks noChangeArrowheads="1"/>
          </p:cNvSpPr>
          <p:nvPr/>
        </p:nvSpPr>
        <p:spPr bwMode="auto">
          <a:xfrm>
            <a:off x="1828800" y="2438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6" name="Oval 198"/>
          <p:cNvSpPr>
            <a:spLocks noChangeArrowheads="1"/>
          </p:cNvSpPr>
          <p:nvPr/>
        </p:nvSpPr>
        <p:spPr bwMode="auto">
          <a:xfrm>
            <a:off x="1981200" y="1981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7" name="Oval 199"/>
          <p:cNvSpPr>
            <a:spLocks noChangeArrowheads="1"/>
          </p:cNvSpPr>
          <p:nvPr/>
        </p:nvSpPr>
        <p:spPr bwMode="auto">
          <a:xfrm>
            <a:off x="1905000" y="1905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8" name="Oval 200"/>
          <p:cNvSpPr>
            <a:spLocks noChangeArrowheads="1"/>
          </p:cNvSpPr>
          <p:nvPr/>
        </p:nvSpPr>
        <p:spPr bwMode="auto">
          <a:xfrm>
            <a:off x="1981200" y="2438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9" name="Oval 201"/>
          <p:cNvSpPr>
            <a:spLocks noChangeArrowheads="1"/>
          </p:cNvSpPr>
          <p:nvPr/>
        </p:nvSpPr>
        <p:spPr bwMode="auto">
          <a:xfrm>
            <a:off x="1981200" y="2590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0" name="Oval 202"/>
          <p:cNvSpPr>
            <a:spLocks noChangeArrowheads="1"/>
          </p:cNvSpPr>
          <p:nvPr/>
        </p:nvSpPr>
        <p:spPr bwMode="auto">
          <a:xfrm>
            <a:off x="1905000" y="2133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1" name="Oval 203"/>
          <p:cNvSpPr>
            <a:spLocks noChangeArrowheads="1"/>
          </p:cNvSpPr>
          <p:nvPr/>
        </p:nvSpPr>
        <p:spPr bwMode="auto">
          <a:xfrm>
            <a:off x="1828800" y="2514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2" name="Oval 204"/>
          <p:cNvSpPr>
            <a:spLocks noChangeArrowheads="1"/>
          </p:cNvSpPr>
          <p:nvPr/>
        </p:nvSpPr>
        <p:spPr bwMode="auto">
          <a:xfrm>
            <a:off x="2057400" y="2286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3" name="Oval 205"/>
          <p:cNvSpPr>
            <a:spLocks noChangeArrowheads="1"/>
          </p:cNvSpPr>
          <p:nvPr/>
        </p:nvSpPr>
        <p:spPr bwMode="auto">
          <a:xfrm>
            <a:off x="1905000" y="1981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4" name="Oval 206"/>
          <p:cNvSpPr>
            <a:spLocks noChangeArrowheads="1"/>
          </p:cNvSpPr>
          <p:nvPr/>
        </p:nvSpPr>
        <p:spPr bwMode="auto">
          <a:xfrm>
            <a:off x="1841500" y="2209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5" name="Oval 207"/>
          <p:cNvSpPr>
            <a:spLocks noChangeArrowheads="1"/>
          </p:cNvSpPr>
          <p:nvPr/>
        </p:nvSpPr>
        <p:spPr bwMode="auto">
          <a:xfrm>
            <a:off x="1828800" y="2362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6" name="Oval 208"/>
          <p:cNvSpPr>
            <a:spLocks noChangeArrowheads="1"/>
          </p:cNvSpPr>
          <p:nvPr/>
        </p:nvSpPr>
        <p:spPr bwMode="auto">
          <a:xfrm>
            <a:off x="2057400" y="2133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7" name="Oval 209"/>
          <p:cNvSpPr>
            <a:spLocks noChangeArrowheads="1"/>
          </p:cNvSpPr>
          <p:nvPr/>
        </p:nvSpPr>
        <p:spPr bwMode="auto">
          <a:xfrm>
            <a:off x="1981200" y="1981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8" name="Oval 210"/>
          <p:cNvSpPr>
            <a:spLocks noChangeArrowheads="1"/>
          </p:cNvSpPr>
          <p:nvPr/>
        </p:nvSpPr>
        <p:spPr bwMode="auto">
          <a:xfrm>
            <a:off x="1905000" y="2514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9" name="Oval 211"/>
          <p:cNvSpPr>
            <a:spLocks noChangeArrowheads="1"/>
          </p:cNvSpPr>
          <p:nvPr/>
        </p:nvSpPr>
        <p:spPr bwMode="auto">
          <a:xfrm>
            <a:off x="1828800" y="2514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0" name="Oval 212"/>
          <p:cNvSpPr>
            <a:spLocks noChangeArrowheads="1"/>
          </p:cNvSpPr>
          <p:nvPr/>
        </p:nvSpPr>
        <p:spPr bwMode="auto">
          <a:xfrm>
            <a:off x="1993900" y="2362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1" name="Oval 213"/>
          <p:cNvSpPr>
            <a:spLocks noChangeArrowheads="1"/>
          </p:cNvSpPr>
          <p:nvPr/>
        </p:nvSpPr>
        <p:spPr bwMode="auto">
          <a:xfrm>
            <a:off x="1828800" y="1828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2" name="Oval 214"/>
          <p:cNvSpPr>
            <a:spLocks noChangeArrowheads="1"/>
          </p:cNvSpPr>
          <p:nvPr/>
        </p:nvSpPr>
        <p:spPr bwMode="auto">
          <a:xfrm>
            <a:off x="1981200" y="1981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3" name="Oval 215"/>
          <p:cNvSpPr>
            <a:spLocks noChangeArrowheads="1"/>
          </p:cNvSpPr>
          <p:nvPr/>
        </p:nvSpPr>
        <p:spPr bwMode="auto">
          <a:xfrm>
            <a:off x="12954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4" name="Oval 216"/>
          <p:cNvSpPr>
            <a:spLocks noChangeArrowheads="1"/>
          </p:cNvSpPr>
          <p:nvPr/>
        </p:nvSpPr>
        <p:spPr bwMode="auto">
          <a:xfrm>
            <a:off x="990600" y="4191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5" name="Oval 217"/>
          <p:cNvSpPr>
            <a:spLocks noChangeArrowheads="1"/>
          </p:cNvSpPr>
          <p:nvPr/>
        </p:nvSpPr>
        <p:spPr bwMode="auto">
          <a:xfrm>
            <a:off x="10668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6" name="Oval 218"/>
          <p:cNvSpPr>
            <a:spLocks noChangeArrowheads="1"/>
          </p:cNvSpPr>
          <p:nvPr/>
        </p:nvSpPr>
        <p:spPr bwMode="auto">
          <a:xfrm>
            <a:off x="1219200" y="4495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7" name="Oval 219"/>
          <p:cNvSpPr>
            <a:spLocks noChangeArrowheads="1"/>
          </p:cNvSpPr>
          <p:nvPr/>
        </p:nvSpPr>
        <p:spPr bwMode="auto">
          <a:xfrm>
            <a:off x="1600200" y="4419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pic>
        <p:nvPicPr>
          <p:cNvPr id="170" name="Picture 4"/>
          <p:cNvPicPr>
            <a:picLocks noChangeAspect="1" noChangeArrowheads="1"/>
          </p:cNvPicPr>
          <p:nvPr/>
        </p:nvPicPr>
        <p:blipFill>
          <a:blip r:embed="rId4" cstate="print"/>
          <a:srcRect/>
          <a:stretch>
            <a:fillRect/>
          </a:stretch>
        </p:blipFill>
        <p:spPr bwMode="auto">
          <a:xfrm>
            <a:off x="5837324" y="438912"/>
            <a:ext cx="2619764" cy="1737360"/>
          </a:xfrm>
          <a:prstGeom prst="rect">
            <a:avLst/>
          </a:prstGeom>
          <a:noFill/>
          <a:ln w="9525">
            <a:noFill/>
            <a:miter lim="800000"/>
            <a:headEnd/>
            <a:tailEnd/>
          </a:ln>
        </p:spPr>
      </p:pic>
    </p:spTree>
    <p:extLst>
      <p:ext uri="{BB962C8B-B14F-4D97-AF65-F5344CB8AC3E}">
        <p14:creationId xmlns:p14="http://schemas.microsoft.com/office/powerpoint/2010/main" val="2117666219"/>
      </p:ext>
    </p:extLst>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5" name="Rectangle 124"/>
          <p:cNvSpPr/>
          <p:nvPr/>
        </p:nvSpPr>
        <p:spPr bwMode="auto">
          <a:xfrm>
            <a:off x="0" y="6151417"/>
            <a:ext cx="9144000" cy="731520"/>
          </a:xfrm>
          <a:prstGeom prst="rect">
            <a:avLst/>
          </a:prstGeom>
          <a:solidFill>
            <a:schemeClr val="bg1"/>
          </a:solidFill>
          <a:ln w="12700" cap="flat" cmpd="sng" algn="ctr">
            <a:noFill/>
            <a:prstDash val="solid"/>
            <a:round/>
            <a:headEnd type="none" w="med" len="med"/>
            <a:tailEnd type="none" w="med" len="med"/>
          </a:ln>
          <a:effectLst/>
        </p:spPr>
        <p:txBody>
          <a:bodyPr vert="horz" wrap="square" lIns="90487" tIns="44450" rIns="90487" bIns="4445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bg1"/>
              </a:solidFill>
              <a:effectLst/>
              <a:latin typeface="Helvetica" pitchFamily="34" charset="0"/>
            </a:endParaRPr>
          </a:p>
        </p:txBody>
      </p:sp>
      <p:pic>
        <p:nvPicPr>
          <p:cNvPr id="2052" name="Picture 4"/>
          <p:cNvPicPr>
            <a:picLocks noChangeAspect="1" noChangeArrowheads="1"/>
          </p:cNvPicPr>
          <p:nvPr/>
        </p:nvPicPr>
        <p:blipFill>
          <a:blip r:embed="rId3" cstate="print"/>
          <a:srcRect/>
          <a:stretch>
            <a:fillRect/>
          </a:stretch>
        </p:blipFill>
        <p:spPr bwMode="auto">
          <a:xfrm>
            <a:off x="0" y="0"/>
            <a:ext cx="9144000" cy="6169025"/>
          </a:xfrm>
          <a:prstGeom prst="rect">
            <a:avLst/>
          </a:prstGeom>
          <a:solidFill>
            <a:srgbClr val="99FF33"/>
          </a:solidFill>
        </p:spPr>
      </p:pic>
      <p:sp>
        <p:nvSpPr>
          <p:cNvPr id="2053" name="Oval 5"/>
          <p:cNvSpPr>
            <a:spLocks noChangeArrowheads="1"/>
          </p:cNvSpPr>
          <p:nvPr/>
        </p:nvSpPr>
        <p:spPr bwMode="auto">
          <a:xfrm>
            <a:off x="5638800" y="39624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54" name="Oval 6"/>
          <p:cNvSpPr>
            <a:spLocks noChangeArrowheads="1"/>
          </p:cNvSpPr>
          <p:nvPr/>
        </p:nvSpPr>
        <p:spPr bwMode="auto">
          <a:xfrm>
            <a:off x="5486400" y="4114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1" name="Oval 13"/>
          <p:cNvSpPr>
            <a:spLocks noChangeArrowheads="1"/>
          </p:cNvSpPr>
          <p:nvPr/>
        </p:nvSpPr>
        <p:spPr bwMode="auto">
          <a:xfrm>
            <a:off x="5499100" y="4521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2" name="Oval 14"/>
          <p:cNvSpPr>
            <a:spLocks noChangeArrowheads="1"/>
          </p:cNvSpPr>
          <p:nvPr/>
        </p:nvSpPr>
        <p:spPr bwMode="auto">
          <a:xfrm>
            <a:off x="5486400" y="4876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3" name="Oval 15"/>
          <p:cNvSpPr>
            <a:spLocks noChangeArrowheads="1"/>
          </p:cNvSpPr>
          <p:nvPr/>
        </p:nvSpPr>
        <p:spPr bwMode="auto">
          <a:xfrm>
            <a:off x="5397500" y="50927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4" name="Oval 16"/>
          <p:cNvSpPr>
            <a:spLocks noChangeArrowheads="1"/>
          </p:cNvSpPr>
          <p:nvPr/>
        </p:nvSpPr>
        <p:spPr bwMode="auto">
          <a:xfrm>
            <a:off x="6413500" y="5283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5" name="Oval 17"/>
          <p:cNvSpPr>
            <a:spLocks noChangeArrowheads="1"/>
          </p:cNvSpPr>
          <p:nvPr/>
        </p:nvSpPr>
        <p:spPr bwMode="auto">
          <a:xfrm>
            <a:off x="6883400" y="54229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6" name="Oval 18"/>
          <p:cNvSpPr>
            <a:spLocks noChangeArrowheads="1"/>
          </p:cNvSpPr>
          <p:nvPr/>
        </p:nvSpPr>
        <p:spPr bwMode="auto">
          <a:xfrm>
            <a:off x="8001000" y="5410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7" name="Oval 19"/>
          <p:cNvSpPr>
            <a:spLocks noChangeArrowheads="1"/>
          </p:cNvSpPr>
          <p:nvPr/>
        </p:nvSpPr>
        <p:spPr bwMode="auto">
          <a:xfrm>
            <a:off x="8128000" y="52197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8" name="Oval 20"/>
          <p:cNvSpPr>
            <a:spLocks noChangeArrowheads="1"/>
          </p:cNvSpPr>
          <p:nvPr/>
        </p:nvSpPr>
        <p:spPr bwMode="auto">
          <a:xfrm>
            <a:off x="8153400" y="47879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9" name="Oval 21"/>
          <p:cNvSpPr>
            <a:spLocks noChangeArrowheads="1"/>
          </p:cNvSpPr>
          <p:nvPr/>
        </p:nvSpPr>
        <p:spPr bwMode="auto">
          <a:xfrm>
            <a:off x="8458200" y="4368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0" name="Oval 22"/>
          <p:cNvSpPr>
            <a:spLocks noChangeArrowheads="1"/>
          </p:cNvSpPr>
          <p:nvPr/>
        </p:nvSpPr>
        <p:spPr bwMode="auto">
          <a:xfrm>
            <a:off x="8432800" y="4191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1" name="Oval 23"/>
          <p:cNvSpPr>
            <a:spLocks noChangeArrowheads="1"/>
          </p:cNvSpPr>
          <p:nvPr/>
        </p:nvSpPr>
        <p:spPr bwMode="auto">
          <a:xfrm>
            <a:off x="8331200" y="39624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2" name="Oval 24"/>
          <p:cNvSpPr>
            <a:spLocks noChangeArrowheads="1"/>
          </p:cNvSpPr>
          <p:nvPr/>
        </p:nvSpPr>
        <p:spPr bwMode="auto">
          <a:xfrm>
            <a:off x="4419600" y="22225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3" name="Oval 25"/>
          <p:cNvSpPr>
            <a:spLocks noChangeArrowheads="1"/>
          </p:cNvSpPr>
          <p:nvPr/>
        </p:nvSpPr>
        <p:spPr bwMode="auto">
          <a:xfrm>
            <a:off x="4356100" y="23749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4" name="Oval 26"/>
          <p:cNvSpPr>
            <a:spLocks noChangeArrowheads="1"/>
          </p:cNvSpPr>
          <p:nvPr/>
        </p:nvSpPr>
        <p:spPr bwMode="auto">
          <a:xfrm>
            <a:off x="4038600" y="3505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5" name="Oval 27"/>
          <p:cNvSpPr>
            <a:spLocks noChangeArrowheads="1"/>
          </p:cNvSpPr>
          <p:nvPr/>
        </p:nvSpPr>
        <p:spPr bwMode="auto">
          <a:xfrm>
            <a:off x="3911600" y="3810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6" name="Oval 28"/>
          <p:cNvSpPr>
            <a:spLocks noChangeArrowheads="1"/>
          </p:cNvSpPr>
          <p:nvPr/>
        </p:nvSpPr>
        <p:spPr bwMode="auto">
          <a:xfrm>
            <a:off x="4114800" y="49276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7" name="Oval 29"/>
          <p:cNvSpPr>
            <a:spLocks noChangeArrowheads="1"/>
          </p:cNvSpPr>
          <p:nvPr/>
        </p:nvSpPr>
        <p:spPr bwMode="auto">
          <a:xfrm>
            <a:off x="4394200" y="4902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8" name="Oval 30"/>
          <p:cNvSpPr>
            <a:spLocks noChangeArrowheads="1"/>
          </p:cNvSpPr>
          <p:nvPr/>
        </p:nvSpPr>
        <p:spPr bwMode="auto">
          <a:xfrm>
            <a:off x="3289300" y="20701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9" name="Oval 31"/>
          <p:cNvSpPr>
            <a:spLocks noChangeArrowheads="1"/>
          </p:cNvSpPr>
          <p:nvPr/>
        </p:nvSpPr>
        <p:spPr bwMode="auto">
          <a:xfrm>
            <a:off x="3276600" y="2971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0" name="Oval 32"/>
          <p:cNvSpPr>
            <a:spLocks noChangeArrowheads="1"/>
          </p:cNvSpPr>
          <p:nvPr/>
        </p:nvSpPr>
        <p:spPr bwMode="auto">
          <a:xfrm>
            <a:off x="3276600" y="32766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3" name="Oval 35"/>
          <p:cNvSpPr>
            <a:spLocks noChangeArrowheads="1"/>
          </p:cNvSpPr>
          <p:nvPr/>
        </p:nvSpPr>
        <p:spPr bwMode="auto">
          <a:xfrm>
            <a:off x="1866900" y="2286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4" name="Oval 36"/>
          <p:cNvSpPr>
            <a:spLocks noChangeArrowheads="1"/>
          </p:cNvSpPr>
          <p:nvPr/>
        </p:nvSpPr>
        <p:spPr bwMode="auto">
          <a:xfrm>
            <a:off x="1143000" y="4267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8" name="Oval 40"/>
          <p:cNvSpPr>
            <a:spLocks noChangeArrowheads="1"/>
          </p:cNvSpPr>
          <p:nvPr/>
        </p:nvSpPr>
        <p:spPr bwMode="auto">
          <a:xfrm>
            <a:off x="5321300" y="46863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95" name="Oval 47"/>
          <p:cNvSpPr>
            <a:spLocks noChangeArrowheads="1"/>
          </p:cNvSpPr>
          <p:nvPr/>
        </p:nvSpPr>
        <p:spPr bwMode="auto">
          <a:xfrm>
            <a:off x="381000" y="6324600"/>
            <a:ext cx="152400" cy="1524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96" name="Oval 48"/>
          <p:cNvSpPr>
            <a:spLocks noChangeArrowheads="1"/>
          </p:cNvSpPr>
          <p:nvPr/>
        </p:nvSpPr>
        <p:spPr bwMode="auto">
          <a:xfrm>
            <a:off x="2286000" y="6324600"/>
            <a:ext cx="152400" cy="1524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97" name="Oval 49"/>
          <p:cNvSpPr>
            <a:spLocks noChangeArrowheads="1"/>
          </p:cNvSpPr>
          <p:nvPr/>
        </p:nvSpPr>
        <p:spPr bwMode="auto">
          <a:xfrm>
            <a:off x="3886200" y="6324600"/>
            <a:ext cx="152400" cy="1524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8" name="Text Box 50"/>
          <p:cNvSpPr txBox="1">
            <a:spLocks noChangeArrowheads="1"/>
          </p:cNvSpPr>
          <p:nvPr/>
        </p:nvSpPr>
        <p:spPr bwMode="auto">
          <a:xfrm>
            <a:off x="609600" y="6273800"/>
            <a:ext cx="1143000" cy="274638"/>
          </a:xfrm>
          <a:prstGeom prst="rect">
            <a:avLst/>
          </a:prstGeom>
          <a:noFill/>
          <a:ln w="9525">
            <a:noFill/>
            <a:miter lim="800000"/>
            <a:headEnd/>
            <a:tailEnd/>
          </a:ln>
          <a:effectLst/>
        </p:spPr>
        <p:txBody>
          <a:bodyPr>
            <a:spAutoFit/>
          </a:bodyPr>
          <a:lstStyle/>
          <a:p>
            <a:pPr>
              <a:spcBef>
                <a:spcPct val="50000"/>
              </a:spcBef>
            </a:pPr>
            <a:r>
              <a:rPr lang="en-US" sz="1200" dirty="0">
                <a:solidFill>
                  <a:schemeClr val="tx1"/>
                </a:solidFill>
              </a:rPr>
              <a:t>Missed Mugs</a:t>
            </a:r>
          </a:p>
        </p:txBody>
      </p:sp>
      <p:sp>
        <p:nvSpPr>
          <p:cNvPr id="2100" name="Text Box 52"/>
          <p:cNvSpPr txBox="1">
            <a:spLocks noChangeArrowheads="1"/>
          </p:cNvSpPr>
          <p:nvPr/>
        </p:nvSpPr>
        <p:spPr bwMode="auto">
          <a:xfrm>
            <a:off x="2514600" y="6278563"/>
            <a:ext cx="1143000" cy="274637"/>
          </a:xfrm>
          <a:prstGeom prst="rect">
            <a:avLst/>
          </a:prstGeom>
          <a:noFill/>
          <a:ln w="9525">
            <a:noFill/>
            <a:miter lim="800000"/>
            <a:headEnd/>
            <a:tailEnd/>
          </a:ln>
          <a:effectLst/>
        </p:spPr>
        <p:txBody>
          <a:bodyPr>
            <a:spAutoFit/>
          </a:bodyPr>
          <a:lstStyle/>
          <a:p>
            <a:pPr>
              <a:spcBef>
                <a:spcPct val="50000"/>
              </a:spcBef>
            </a:pPr>
            <a:r>
              <a:rPr lang="en-US" sz="1200" dirty="0">
                <a:solidFill>
                  <a:schemeClr val="tx1"/>
                </a:solidFill>
              </a:rPr>
              <a:t>True positives</a:t>
            </a:r>
          </a:p>
        </p:txBody>
      </p:sp>
      <p:sp>
        <p:nvSpPr>
          <p:cNvPr id="2101" name="Text Box 53"/>
          <p:cNvSpPr txBox="1">
            <a:spLocks noChangeArrowheads="1"/>
          </p:cNvSpPr>
          <p:nvPr/>
        </p:nvSpPr>
        <p:spPr bwMode="auto">
          <a:xfrm>
            <a:off x="4114800" y="6278563"/>
            <a:ext cx="1371600" cy="274637"/>
          </a:xfrm>
          <a:prstGeom prst="rect">
            <a:avLst/>
          </a:prstGeom>
          <a:noFill/>
          <a:ln w="9525">
            <a:noFill/>
            <a:miter lim="800000"/>
            <a:headEnd/>
            <a:tailEnd/>
          </a:ln>
          <a:effectLst/>
        </p:spPr>
        <p:txBody>
          <a:bodyPr>
            <a:spAutoFit/>
          </a:bodyPr>
          <a:lstStyle/>
          <a:p>
            <a:pPr>
              <a:spcBef>
                <a:spcPct val="50000"/>
              </a:spcBef>
            </a:pPr>
            <a:r>
              <a:rPr lang="en-US" sz="1200" dirty="0">
                <a:solidFill>
                  <a:schemeClr val="tx1"/>
                </a:solidFill>
              </a:rPr>
              <a:t>False positives</a:t>
            </a:r>
          </a:p>
        </p:txBody>
      </p:sp>
      <p:sp>
        <p:nvSpPr>
          <p:cNvPr id="2060" name="Oval 12"/>
          <p:cNvSpPr>
            <a:spLocks noChangeArrowheads="1"/>
          </p:cNvSpPr>
          <p:nvPr/>
        </p:nvSpPr>
        <p:spPr bwMode="auto">
          <a:xfrm>
            <a:off x="5626100" y="4318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5" name="Oval 37"/>
          <p:cNvSpPr>
            <a:spLocks noChangeArrowheads="1"/>
          </p:cNvSpPr>
          <p:nvPr/>
        </p:nvSpPr>
        <p:spPr bwMode="auto">
          <a:xfrm>
            <a:off x="1473200" y="4394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1" name="Oval 33"/>
          <p:cNvSpPr>
            <a:spLocks noChangeArrowheads="1"/>
          </p:cNvSpPr>
          <p:nvPr/>
        </p:nvSpPr>
        <p:spPr bwMode="auto">
          <a:xfrm>
            <a:off x="3263900" y="36576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2" name="Oval 34"/>
          <p:cNvSpPr>
            <a:spLocks noChangeArrowheads="1"/>
          </p:cNvSpPr>
          <p:nvPr/>
        </p:nvSpPr>
        <p:spPr bwMode="auto">
          <a:xfrm>
            <a:off x="3136900" y="40005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pic>
        <p:nvPicPr>
          <p:cNvPr id="40" name="Picture 5"/>
          <p:cNvPicPr>
            <a:picLocks noChangeAspect="1" noChangeArrowheads="1"/>
          </p:cNvPicPr>
          <p:nvPr/>
        </p:nvPicPr>
        <p:blipFill>
          <a:blip r:embed="rId4" cstate="print"/>
          <a:srcRect/>
          <a:stretch>
            <a:fillRect/>
          </a:stretch>
        </p:blipFill>
        <p:spPr bwMode="auto">
          <a:xfrm>
            <a:off x="5845929" y="434932"/>
            <a:ext cx="2624328" cy="1764635"/>
          </a:xfrm>
          <a:prstGeom prst="rect">
            <a:avLst/>
          </a:prstGeom>
          <a:noFill/>
          <a:ln w="9525">
            <a:noFill/>
            <a:miter lim="800000"/>
            <a:headEnd/>
            <a:tailEnd/>
          </a:ln>
        </p:spPr>
      </p:pic>
    </p:spTree>
    <p:extLst>
      <p:ext uri="{BB962C8B-B14F-4D97-AF65-F5344CB8AC3E}">
        <p14:creationId xmlns:p14="http://schemas.microsoft.com/office/powerpoint/2010/main" val="2470187548"/>
      </p:ext>
    </p:extLst>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7" name="Rectangle 166"/>
          <p:cNvSpPr/>
          <p:nvPr/>
        </p:nvSpPr>
        <p:spPr bwMode="auto">
          <a:xfrm>
            <a:off x="0" y="6151417"/>
            <a:ext cx="9144000" cy="731520"/>
          </a:xfrm>
          <a:prstGeom prst="rect">
            <a:avLst/>
          </a:prstGeom>
          <a:solidFill>
            <a:schemeClr val="bg1"/>
          </a:solidFill>
          <a:ln w="12700" cap="flat" cmpd="sng" algn="ctr">
            <a:noFill/>
            <a:prstDash val="solid"/>
            <a:round/>
            <a:headEnd type="none" w="med" len="med"/>
            <a:tailEnd type="none" w="med" len="med"/>
          </a:ln>
          <a:effectLst/>
        </p:spPr>
        <p:txBody>
          <a:bodyPr vert="horz" wrap="square" lIns="90487" tIns="44450" rIns="90487" bIns="4445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bg1"/>
              </a:solidFill>
              <a:effectLst/>
              <a:latin typeface="Helvetica" pitchFamily="34" charset="0"/>
            </a:endParaRPr>
          </a:p>
        </p:txBody>
      </p:sp>
      <p:pic>
        <p:nvPicPr>
          <p:cNvPr id="2052" name="Picture 4"/>
          <p:cNvPicPr>
            <a:picLocks noChangeAspect="1" noChangeArrowheads="1"/>
          </p:cNvPicPr>
          <p:nvPr/>
        </p:nvPicPr>
        <p:blipFill>
          <a:blip r:embed="rId3" cstate="print"/>
          <a:srcRect/>
          <a:stretch>
            <a:fillRect/>
          </a:stretch>
        </p:blipFill>
        <p:spPr bwMode="auto">
          <a:xfrm>
            <a:off x="0" y="0"/>
            <a:ext cx="9144000" cy="6169025"/>
          </a:xfrm>
          <a:prstGeom prst="rect">
            <a:avLst/>
          </a:prstGeom>
          <a:solidFill>
            <a:srgbClr val="99FF33"/>
          </a:solidFill>
        </p:spPr>
      </p:pic>
      <p:sp>
        <p:nvSpPr>
          <p:cNvPr id="2053" name="Oval 5"/>
          <p:cNvSpPr>
            <a:spLocks noChangeArrowheads="1"/>
          </p:cNvSpPr>
          <p:nvPr/>
        </p:nvSpPr>
        <p:spPr bwMode="auto">
          <a:xfrm>
            <a:off x="5638800" y="39624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54" name="Oval 6"/>
          <p:cNvSpPr>
            <a:spLocks noChangeArrowheads="1"/>
          </p:cNvSpPr>
          <p:nvPr/>
        </p:nvSpPr>
        <p:spPr bwMode="auto">
          <a:xfrm>
            <a:off x="5486400" y="4114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0" name="Oval 12"/>
          <p:cNvSpPr>
            <a:spLocks noChangeArrowheads="1"/>
          </p:cNvSpPr>
          <p:nvPr/>
        </p:nvSpPr>
        <p:spPr bwMode="auto">
          <a:xfrm>
            <a:off x="5626100" y="4318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1" name="Oval 13"/>
          <p:cNvSpPr>
            <a:spLocks noChangeArrowheads="1"/>
          </p:cNvSpPr>
          <p:nvPr/>
        </p:nvSpPr>
        <p:spPr bwMode="auto">
          <a:xfrm>
            <a:off x="5499100" y="45212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62" name="Oval 14"/>
          <p:cNvSpPr>
            <a:spLocks noChangeArrowheads="1"/>
          </p:cNvSpPr>
          <p:nvPr/>
        </p:nvSpPr>
        <p:spPr bwMode="auto">
          <a:xfrm>
            <a:off x="5486400" y="4876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3" name="Oval 15"/>
          <p:cNvSpPr>
            <a:spLocks noChangeArrowheads="1"/>
          </p:cNvSpPr>
          <p:nvPr/>
        </p:nvSpPr>
        <p:spPr bwMode="auto">
          <a:xfrm>
            <a:off x="5397500" y="50927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4" name="Oval 16"/>
          <p:cNvSpPr>
            <a:spLocks noChangeArrowheads="1"/>
          </p:cNvSpPr>
          <p:nvPr/>
        </p:nvSpPr>
        <p:spPr bwMode="auto">
          <a:xfrm>
            <a:off x="6413500" y="52832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65" name="Oval 17"/>
          <p:cNvSpPr>
            <a:spLocks noChangeArrowheads="1"/>
          </p:cNvSpPr>
          <p:nvPr/>
        </p:nvSpPr>
        <p:spPr bwMode="auto">
          <a:xfrm>
            <a:off x="6883400" y="54229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66" name="Oval 18"/>
          <p:cNvSpPr>
            <a:spLocks noChangeArrowheads="1"/>
          </p:cNvSpPr>
          <p:nvPr/>
        </p:nvSpPr>
        <p:spPr bwMode="auto">
          <a:xfrm>
            <a:off x="8001000" y="54102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67" name="Oval 19"/>
          <p:cNvSpPr>
            <a:spLocks noChangeArrowheads="1"/>
          </p:cNvSpPr>
          <p:nvPr/>
        </p:nvSpPr>
        <p:spPr bwMode="auto">
          <a:xfrm>
            <a:off x="8128000" y="52197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8" name="Oval 20"/>
          <p:cNvSpPr>
            <a:spLocks noChangeArrowheads="1"/>
          </p:cNvSpPr>
          <p:nvPr/>
        </p:nvSpPr>
        <p:spPr bwMode="auto">
          <a:xfrm>
            <a:off x="8153400" y="47879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9" name="Oval 21"/>
          <p:cNvSpPr>
            <a:spLocks noChangeArrowheads="1"/>
          </p:cNvSpPr>
          <p:nvPr/>
        </p:nvSpPr>
        <p:spPr bwMode="auto">
          <a:xfrm>
            <a:off x="8458200" y="4368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0" name="Oval 22"/>
          <p:cNvSpPr>
            <a:spLocks noChangeArrowheads="1"/>
          </p:cNvSpPr>
          <p:nvPr/>
        </p:nvSpPr>
        <p:spPr bwMode="auto">
          <a:xfrm>
            <a:off x="8432800" y="4191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1" name="Oval 23"/>
          <p:cNvSpPr>
            <a:spLocks noChangeArrowheads="1"/>
          </p:cNvSpPr>
          <p:nvPr/>
        </p:nvSpPr>
        <p:spPr bwMode="auto">
          <a:xfrm>
            <a:off x="8331200" y="39624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2" name="Oval 24"/>
          <p:cNvSpPr>
            <a:spLocks noChangeArrowheads="1"/>
          </p:cNvSpPr>
          <p:nvPr/>
        </p:nvSpPr>
        <p:spPr bwMode="auto">
          <a:xfrm>
            <a:off x="4419600" y="22225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73" name="Oval 25"/>
          <p:cNvSpPr>
            <a:spLocks noChangeArrowheads="1"/>
          </p:cNvSpPr>
          <p:nvPr/>
        </p:nvSpPr>
        <p:spPr bwMode="auto">
          <a:xfrm>
            <a:off x="4356100" y="23749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4" name="Oval 26"/>
          <p:cNvSpPr>
            <a:spLocks noChangeArrowheads="1"/>
          </p:cNvSpPr>
          <p:nvPr/>
        </p:nvSpPr>
        <p:spPr bwMode="auto">
          <a:xfrm>
            <a:off x="4038600" y="3505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5" name="Oval 27"/>
          <p:cNvSpPr>
            <a:spLocks noChangeArrowheads="1"/>
          </p:cNvSpPr>
          <p:nvPr/>
        </p:nvSpPr>
        <p:spPr bwMode="auto">
          <a:xfrm>
            <a:off x="3911600" y="3810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6" name="Oval 28"/>
          <p:cNvSpPr>
            <a:spLocks noChangeArrowheads="1"/>
          </p:cNvSpPr>
          <p:nvPr/>
        </p:nvSpPr>
        <p:spPr bwMode="auto">
          <a:xfrm>
            <a:off x="4114800" y="49276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77" name="Oval 29"/>
          <p:cNvSpPr>
            <a:spLocks noChangeArrowheads="1"/>
          </p:cNvSpPr>
          <p:nvPr/>
        </p:nvSpPr>
        <p:spPr bwMode="auto">
          <a:xfrm>
            <a:off x="4394200" y="4902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8" name="Oval 30"/>
          <p:cNvSpPr>
            <a:spLocks noChangeArrowheads="1"/>
          </p:cNvSpPr>
          <p:nvPr/>
        </p:nvSpPr>
        <p:spPr bwMode="auto">
          <a:xfrm>
            <a:off x="3289300" y="20701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79" name="Oval 31"/>
          <p:cNvSpPr>
            <a:spLocks noChangeArrowheads="1"/>
          </p:cNvSpPr>
          <p:nvPr/>
        </p:nvSpPr>
        <p:spPr bwMode="auto">
          <a:xfrm>
            <a:off x="3276600" y="2971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0" name="Oval 32"/>
          <p:cNvSpPr>
            <a:spLocks noChangeArrowheads="1"/>
          </p:cNvSpPr>
          <p:nvPr/>
        </p:nvSpPr>
        <p:spPr bwMode="auto">
          <a:xfrm>
            <a:off x="3276600" y="32766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81" name="Oval 33"/>
          <p:cNvSpPr>
            <a:spLocks noChangeArrowheads="1"/>
          </p:cNvSpPr>
          <p:nvPr/>
        </p:nvSpPr>
        <p:spPr bwMode="auto">
          <a:xfrm>
            <a:off x="3263900" y="36576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2" name="Oval 34"/>
          <p:cNvSpPr>
            <a:spLocks noChangeArrowheads="1"/>
          </p:cNvSpPr>
          <p:nvPr/>
        </p:nvSpPr>
        <p:spPr bwMode="auto">
          <a:xfrm>
            <a:off x="3136900" y="40005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3" name="Oval 35"/>
          <p:cNvSpPr>
            <a:spLocks noChangeArrowheads="1"/>
          </p:cNvSpPr>
          <p:nvPr/>
        </p:nvSpPr>
        <p:spPr bwMode="auto">
          <a:xfrm>
            <a:off x="1866900" y="2286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4" name="Oval 36"/>
          <p:cNvSpPr>
            <a:spLocks noChangeArrowheads="1"/>
          </p:cNvSpPr>
          <p:nvPr/>
        </p:nvSpPr>
        <p:spPr bwMode="auto">
          <a:xfrm>
            <a:off x="1143000" y="42672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85" name="Oval 37"/>
          <p:cNvSpPr>
            <a:spLocks noChangeArrowheads="1"/>
          </p:cNvSpPr>
          <p:nvPr/>
        </p:nvSpPr>
        <p:spPr bwMode="auto">
          <a:xfrm>
            <a:off x="1473200" y="4394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8" name="Oval 40"/>
          <p:cNvSpPr>
            <a:spLocks noChangeArrowheads="1"/>
          </p:cNvSpPr>
          <p:nvPr/>
        </p:nvSpPr>
        <p:spPr bwMode="auto">
          <a:xfrm>
            <a:off x="5321300" y="46863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9" name="Oval 41"/>
          <p:cNvSpPr>
            <a:spLocks noChangeArrowheads="1"/>
          </p:cNvSpPr>
          <p:nvPr/>
        </p:nvSpPr>
        <p:spPr bwMode="auto">
          <a:xfrm>
            <a:off x="5867400" y="3810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0" name="Oval 42"/>
          <p:cNvSpPr>
            <a:spLocks noChangeArrowheads="1"/>
          </p:cNvSpPr>
          <p:nvPr/>
        </p:nvSpPr>
        <p:spPr bwMode="auto">
          <a:xfrm>
            <a:off x="6515100" y="54197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1" name="Oval 43"/>
          <p:cNvSpPr>
            <a:spLocks noChangeArrowheads="1"/>
          </p:cNvSpPr>
          <p:nvPr/>
        </p:nvSpPr>
        <p:spPr bwMode="auto">
          <a:xfrm>
            <a:off x="3733800" y="38449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2" name="Oval 44"/>
          <p:cNvSpPr>
            <a:spLocks noChangeArrowheads="1"/>
          </p:cNvSpPr>
          <p:nvPr/>
        </p:nvSpPr>
        <p:spPr bwMode="auto">
          <a:xfrm>
            <a:off x="2006600" y="21304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3" name="Oval 45"/>
          <p:cNvSpPr>
            <a:spLocks noChangeArrowheads="1"/>
          </p:cNvSpPr>
          <p:nvPr/>
        </p:nvSpPr>
        <p:spPr bwMode="auto">
          <a:xfrm>
            <a:off x="1968500" y="18256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5" name="Oval 47"/>
          <p:cNvSpPr>
            <a:spLocks noChangeArrowheads="1"/>
          </p:cNvSpPr>
          <p:nvPr/>
        </p:nvSpPr>
        <p:spPr bwMode="auto">
          <a:xfrm>
            <a:off x="381000" y="6324600"/>
            <a:ext cx="152400" cy="1524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96" name="Oval 48"/>
          <p:cNvSpPr>
            <a:spLocks noChangeArrowheads="1"/>
          </p:cNvSpPr>
          <p:nvPr/>
        </p:nvSpPr>
        <p:spPr bwMode="auto">
          <a:xfrm>
            <a:off x="2286000" y="6324600"/>
            <a:ext cx="152400" cy="1524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97" name="Oval 49"/>
          <p:cNvSpPr>
            <a:spLocks noChangeArrowheads="1"/>
          </p:cNvSpPr>
          <p:nvPr/>
        </p:nvSpPr>
        <p:spPr bwMode="auto">
          <a:xfrm>
            <a:off x="3886200" y="6324600"/>
            <a:ext cx="152400" cy="1524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8" name="Text Box 50"/>
          <p:cNvSpPr txBox="1">
            <a:spLocks noChangeArrowheads="1"/>
          </p:cNvSpPr>
          <p:nvPr/>
        </p:nvSpPr>
        <p:spPr bwMode="auto">
          <a:xfrm>
            <a:off x="609600" y="6273800"/>
            <a:ext cx="1143000" cy="274638"/>
          </a:xfrm>
          <a:prstGeom prst="rect">
            <a:avLst/>
          </a:prstGeom>
          <a:noFill/>
          <a:ln w="9525">
            <a:noFill/>
            <a:miter lim="800000"/>
            <a:headEnd/>
            <a:tailEnd/>
          </a:ln>
          <a:effectLst/>
        </p:spPr>
        <p:txBody>
          <a:bodyPr>
            <a:spAutoFit/>
          </a:bodyPr>
          <a:lstStyle/>
          <a:p>
            <a:pPr>
              <a:spcBef>
                <a:spcPct val="50000"/>
              </a:spcBef>
            </a:pPr>
            <a:r>
              <a:rPr lang="en-US" sz="1200" dirty="0">
                <a:solidFill>
                  <a:sysClr val="windowText" lastClr="000000"/>
                </a:solidFill>
              </a:rPr>
              <a:t>Missed Mugs</a:t>
            </a:r>
          </a:p>
        </p:txBody>
      </p:sp>
      <p:sp>
        <p:nvSpPr>
          <p:cNvPr id="2100" name="Text Box 52"/>
          <p:cNvSpPr txBox="1">
            <a:spLocks noChangeArrowheads="1"/>
          </p:cNvSpPr>
          <p:nvPr/>
        </p:nvSpPr>
        <p:spPr bwMode="auto">
          <a:xfrm>
            <a:off x="2514600" y="6278563"/>
            <a:ext cx="1143000" cy="274637"/>
          </a:xfrm>
          <a:prstGeom prst="rect">
            <a:avLst/>
          </a:prstGeom>
          <a:noFill/>
          <a:ln w="9525">
            <a:noFill/>
            <a:miter lim="800000"/>
            <a:headEnd/>
            <a:tailEnd/>
          </a:ln>
          <a:effectLst/>
        </p:spPr>
        <p:txBody>
          <a:bodyPr>
            <a:spAutoFit/>
          </a:bodyPr>
          <a:lstStyle/>
          <a:p>
            <a:pPr>
              <a:spcBef>
                <a:spcPct val="50000"/>
              </a:spcBef>
            </a:pPr>
            <a:r>
              <a:rPr lang="en-US" sz="1200" dirty="0">
                <a:solidFill>
                  <a:sysClr val="windowText" lastClr="000000"/>
                </a:solidFill>
              </a:rPr>
              <a:t>True positives</a:t>
            </a:r>
          </a:p>
        </p:txBody>
      </p:sp>
      <p:sp>
        <p:nvSpPr>
          <p:cNvPr id="2101" name="Text Box 53"/>
          <p:cNvSpPr txBox="1">
            <a:spLocks noChangeArrowheads="1"/>
          </p:cNvSpPr>
          <p:nvPr/>
        </p:nvSpPr>
        <p:spPr bwMode="auto">
          <a:xfrm>
            <a:off x="4114800" y="6278563"/>
            <a:ext cx="1371600" cy="274637"/>
          </a:xfrm>
          <a:prstGeom prst="rect">
            <a:avLst/>
          </a:prstGeom>
          <a:noFill/>
          <a:ln w="9525">
            <a:noFill/>
            <a:miter lim="800000"/>
            <a:headEnd/>
            <a:tailEnd/>
          </a:ln>
          <a:effectLst/>
        </p:spPr>
        <p:txBody>
          <a:bodyPr>
            <a:spAutoFit/>
          </a:bodyPr>
          <a:lstStyle/>
          <a:p>
            <a:pPr>
              <a:spcBef>
                <a:spcPct val="50000"/>
              </a:spcBef>
            </a:pPr>
            <a:r>
              <a:rPr lang="en-US" sz="1200" dirty="0">
                <a:solidFill>
                  <a:sysClr val="windowText" lastClr="000000"/>
                </a:solidFill>
              </a:rPr>
              <a:t>False positives</a:t>
            </a:r>
          </a:p>
        </p:txBody>
      </p:sp>
      <p:sp>
        <p:nvSpPr>
          <p:cNvPr id="2142" name="Oval 94"/>
          <p:cNvSpPr>
            <a:spLocks noChangeArrowheads="1"/>
          </p:cNvSpPr>
          <p:nvPr/>
        </p:nvSpPr>
        <p:spPr bwMode="auto">
          <a:xfrm>
            <a:off x="5791200" y="3810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3" name="Oval 95"/>
          <p:cNvSpPr>
            <a:spLocks noChangeArrowheads="1"/>
          </p:cNvSpPr>
          <p:nvPr/>
        </p:nvSpPr>
        <p:spPr bwMode="auto">
          <a:xfrm>
            <a:off x="58674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4" name="Oval 96"/>
          <p:cNvSpPr>
            <a:spLocks noChangeArrowheads="1"/>
          </p:cNvSpPr>
          <p:nvPr/>
        </p:nvSpPr>
        <p:spPr bwMode="auto">
          <a:xfrm>
            <a:off x="5486400" y="3733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5" name="Oval 97"/>
          <p:cNvSpPr>
            <a:spLocks noChangeArrowheads="1"/>
          </p:cNvSpPr>
          <p:nvPr/>
        </p:nvSpPr>
        <p:spPr bwMode="auto">
          <a:xfrm>
            <a:off x="5715000" y="4114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6" name="Oval 98"/>
          <p:cNvSpPr>
            <a:spLocks noChangeArrowheads="1"/>
          </p:cNvSpPr>
          <p:nvPr/>
        </p:nvSpPr>
        <p:spPr bwMode="auto">
          <a:xfrm>
            <a:off x="5689600" y="45561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7" name="Oval 99"/>
          <p:cNvSpPr>
            <a:spLocks noChangeArrowheads="1"/>
          </p:cNvSpPr>
          <p:nvPr/>
        </p:nvSpPr>
        <p:spPr bwMode="auto">
          <a:xfrm>
            <a:off x="53340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8" name="Oval 100"/>
          <p:cNvSpPr>
            <a:spLocks noChangeArrowheads="1"/>
          </p:cNvSpPr>
          <p:nvPr/>
        </p:nvSpPr>
        <p:spPr bwMode="auto">
          <a:xfrm>
            <a:off x="5715000" y="4191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9" name="Oval 101"/>
          <p:cNvSpPr>
            <a:spLocks noChangeArrowheads="1"/>
          </p:cNvSpPr>
          <p:nvPr/>
        </p:nvSpPr>
        <p:spPr bwMode="auto">
          <a:xfrm>
            <a:off x="5791200" y="3886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0" name="Oval 102"/>
          <p:cNvSpPr>
            <a:spLocks noChangeArrowheads="1"/>
          </p:cNvSpPr>
          <p:nvPr/>
        </p:nvSpPr>
        <p:spPr bwMode="auto">
          <a:xfrm>
            <a:off x="6019800" y="4038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1" name="Oval 103"/>
          <p:cNvSpPr>
            <a:spLocks noChangeArrowheads="1"/>
          </p:cNvSpPr>
          <p:nvPr/>
        </p:nvSpPr>
        <p:spPr bwMode="auto">
          <a:xfrm>
            <a:off x="6629400" y="5334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2" name="Oval 104"/>
          <p:cNvSpPr>
            <a:spLocks noChangeArrowheads="1"/>
          </p:cNvSpPr>
          <p:nvPr/>
        </p:nvSpPr>
        <p:spPr bwMode="auto">
          <a:xfrm>
            <a:off x="51816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3" name="Oval 105"/>
          <p:cNvSpPr>
            <a:spLocks noChangeArrowheads="1"/>
          </p:cNvSpPr>
          <p:nvPr/>
        </p:nvSpPr>
        <p:spPr bwMode="auto">
          <a:xfrm>
            <a:off x="5181600" y="4953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4" name="Oval 106"/>
          <p:cNvSpPr>
            <a:spLocks noChangeArrowheads="1"/>
          </p:cNvSpPr>
          <p:nvPr/>
        </p:nvSpPr>
        <p:spPr bwMode="auto">
          <a:xfrm>
            <a:off x="5715000" y="4648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5" name="Oval 107"/>
          <p:cNvSpPr>
            <a:spLocks noChangeArrowheads="1"/>
          </p:cNvSpPr>
          <p:nvPr/>
        </p:nvSpPr>
        <p:spPr bwMode="auto">
          <a:xfrm>
            <a:off x="5562600" y="4648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6" name="Oval 108"/>
          <p:cNvSpPr>
            <a:spLocks noChangeArrowheads="1"/>
          </p:cNvSpPr>
          <p:nvPr/>
        </p:nvSpPr>
        <p:spPr bwMode="auto">
          <a:xfrm>
            <a:off x="5791200" y="4648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7" name="Oval 109"/>
          <p:cNvSpPr>
            <a:spLocks noChangeArrowheads="1"/>
          </p:cNvSpPr>
          <p:nvPr/>
        </p:nvSpPr>
        <p:spPr bwMode="auto">
          <a:xfrm>
            <a:off x="5638800" y="4724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8" name="Oval 110"/>
          <p:cNvSpPr>
            <a:spLocks noChangeArrowheads="1"/>
          </p:cNvSpPr>
          <p:nvPr/>
        </p:nvSpPr>
        <p:spPr bwMode="auto">
          <a:xfrm>
            <a:off x="64008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9" name="Oval 111"/>
          <p:cNvSpPr>
            <a:spLocks noChangeArrowheads="1"/>
          </p:cNvSpPr>
          <p:nvPr/>
        </p:nvSpPr>
        <p:spPr bwMode="auto">
          <a:xfrm>
            <a:off x="6934200" y="5257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0" name="Oval 112"/>
          <p:cNvSpPr>
            <a:spLocks noChangeArrowheads="1"/>
          </p:cNvSpPr>
          <p:nvPr/>
        </p:nvSpPr>
        <p:spPr bwMode="auto">
          <a:xfrm>
            <a:off x="5842000" y="47085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1" name="Oval 113"/>
          <p:cNvSpPr>
            <a:spLocks noChangeArrowheads="1"/>
          </p:cNvSpPr>
          <p:nvPr/>
        </p:nvSpPr>
        <p:spPr bwMode="auto">
          <a:xfrm>
            <a:off x="6781800" y="5486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2" name="Oval 114"/>
          <p:cNvSpPr>
            <a:spLocks noChangeArrowheads="1"/>
          </p:cNvSpPr>
          <p:nvPr/>
        </p:nvSpPr>
        <p:spPr bwMode="auto">
          <a:xfrm>
            <a:off x="6705600" y="5257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3" name="Oval 115"/>
          <p:cNvSpPr>
            <a:spLocks noChangeArrowheads="1"/>
          </p:cNvSpPr>
          <p:nvPr/>
        </p:nvSpPr>
        <p:spPr bwMode="auto">
          <a:xfrm>
            <a:off x="66294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4" name="Oval 116"/>
          <p:cNvSpPr>
            <a:spLocks noChangeArrowheads="1"/>
          </p:cNvSpPr>
          <p:nvPr/>
        </p:nvSpPr>
        <p:spPr bwMode="auto">
          <a:xfrm>
            <a:off x="8229600" y="5334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5" name="Oval 117"/>
          <p:cNvSpPr>
            <a:spLocks noChangeArrowheads="1"/>
          </p:cNvSpPr>
          <p:nvPr/>
        </p:nvSpPr>
        <p:spPr bwMode="auto">
          <a:xfrm>
            <a:off x="8153400" y="5029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6" name="Oval 118"/>
          <p:cNvSpPr>
            <a:spLocks noChangeArrowheads="1"/>
          </p:cNvSpPr>
          <p:nvPr/>
        </p:nvSpPr>
        <p:spPr bwMode="auto">
          <a:xfrm>
            <a:off x="8458200" y="4800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7" name="Oval 119"/>
          <p:cNvSpPr>
            <a:spLocks noChangeArrowheads="1"/>
          </p:cNvSpPr>
          <p:nvPr/>
        </p:nvSpPr>
        <p:spPr bwMode="auto">
          <a:xfrm>
            <a:off x="8534400" y="3886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8" name="Oval 120"/>
          <p:cNvSpPr>
            <a:spLocks noChangeArrowheads="1"/>
          </p:cNvSpPr>
          <p:nvPr/>
        </p:nvSpPr>
        <p:spPr bwMode="auto">
          <a:xfrm>
            <a:off x="8229600" y="4876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9" name="Oval 121"/>
          <p:cNvSpPr>
            <a:spLocks noChangeArrowheads="1"/>
          </p:cNvSpPr>
          <p:nvPr/>
        </p:nvSpPr>
        <p:spPr bwMode="auto">
          <a:xfrm>
            <a:off x="8382000" y="5029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0" name="Oval 122"/>
          <p:cNvSpPr>
            <a:spLocks noChangeArrowheads="1"/>
          </p:cNvSpPr>
          <p:nvPr/>
        </p:nvSpPr>
        <p:spPr bwMode="auto">
          <a:xfrm>
            <a:off x="82296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1" name="Oval 123"/>
          <p:cNvSpPr>
            <a:spLocks noChangeArrowheads="1"/>
          </p:cNvSpPr>
          <p:nvPr/>
        </p:nvSpPr>
        <p:spPr bwMode="auto">
          <a:xfrm>
            <a:off x="82296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2" name="Oval 124"/>
          <p:cNvSpPr>
            <a:spLocks noChangeArrowheads="1"/>
          </p:cNvSpPr>
          <p:nvPr/>
        </p:nvSpPr>
        <p:spPr bwMode="auto">
          <a:xfrm>
            <a:off x="8229600" y="4038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3" name="Oval 125"/>
          <p:cNvSpPr>
            <a:spLocks noChangeArrowheads="1"/>
          </p:cNvSpPr>
          <p:nvPr/>
        </p:nvSpPr>
        <p:spPr bwMode="auto">
          <a:xfrm>
            <a:off x="8001000" y="4191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4" name="Oval 126"/>
          <p:cNvSpPr>
            <a:spLocks noChangeArrowheads="1"/>
          </p:cNvSpPr>
          <p:nvPr/>
        </p:nvSpPr>
        <p:spPr bwMode="auto">
          <a:xfrm>
            <a:off x="8610600" y="3886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5" name="Oval 127"/>
          <p:cNvSpPr>
            <a:spLocks noChangeArrowheads="1"/>
          </p:cNvSpPr>
          <p:nvPr/>
        </p:nvSpPr>
        <p:spPr bwMode="auto">
          <a:xfrm>
            <a:off x="8229600" y="4343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6" name="Oval 128"/>
          <p:cNvSpPr>
            <a:spLocks noChangeArrowheads="1"/>
          </p:cNvSpPr>
          <p:nvPr/>
        </p:nvSpPr>
        <p:spPr bwMode="auto">
          <a:xfrm>
            <a:off x="8153400" y="3962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7" name="Oval 129"/>
          <p:cNvSpPr>
            <a:spLocks noChangeArrowheads="1"/>
          </p:cNvSpPr>
          <p:nvPr/>
        </p:nvSpPr>
        <p:spPr bwMode="auto">
          <a:xfrm>
            <a:off x="8534400" y="4495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8" name="Oval 130"/>
          <p:cNvSpPr>
            <a:spLocks noChangeArrowheads="1"/>
          </p:cNvSpPr>
          <p:nvPr/>
        </p:nvSpPr>
        <p:spPr bwMode="auto">
          <a:xfrm>
            <a:off x="8077200" y="4343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9" name="Oval 131"/>
          <p:cNvSpPr>
            <a:spLocks noChangeArrowheads="1"/>
          </p:cNvSpPr>
          <p:nvPr/>
        </p:nvSpPr>
        <p:spPr bwMode="auto">
          <a:xfrm>
            <a:off x="8610600" y="4114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0" name="Oval 132"/>
          <p:cNvSpPr>
            <a:spLocks noChangeArrowheads="1"/>
          </p:cNvSpPr>
          <p:nvPr/>
        </p:nvSpPr>
        <p:spPr bwMode="auto">
          <a:xfrm>
            <a:off x="8458200" y="4038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1" name="Oval 133"/>
          <p:cNvSpPr>
            <a:spLocks noChangeArrowheads="1"/>
          </p:cNvSpPr>
          <p:nvPr/>
        </p:nvSpPr>
        <p:spPr bwMode="auto">
          <a:xfrm>
            <a:off x="8077200" y="4038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2" name="Oval 134"/>
          <p:cNvSpPr>
            <a:spLocks noChangeArrowheads="1"/>
          </p:cNvSpPr>
          <p:nvPr/>
        </p:nvSpPr>
        <p:spPr bwMode="auto">
          <a:xfrm>
            <a:off x="8458200" y="4191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3" name="Oval 135"/>
          <p:cNvSpPr>
            <a:spLocks noChangeArrowheads="1"/>
          </p:cNvSpPr>
          <p:nvPr/>
        </p:nvSpPr>
        <p:spPr bwMode="auto">
          <a:xfrm>
            <a:off x="8077200" y="4114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4" name="Oval 136"/>
          <p:cNvSpPr>
            <a:spLocks noChangeArrowheads="1"/>
          </p:cNvSpPr>
          <p:nvPr/>
        </p:nvSpPr>
        <p:spPr bwMode="auto">
          <a:xfrm>
            <a:off x="4572000" y="2362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7" name="Oval 139"/>
          <p:cNvSpPr>
            <a:spLocks noChangeArrowheads="1"/>
          </p:cNvSpPr>
          <p:nvPr/>
        </p:nvSpPr>
        <p:spPr bwMode="auto">
          <a:xfrm>
            <a:off x="4419600" y="2590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8" name="Oval 140"/>
          <p:cNvSpPr>
            <a:spLocks noChangeArrowheads="1"/>
          </p:cNvSpPr>
          <p:nvPr/>
        </p:nvSpPr>
        <p:spPr bwMode="auto">
          <a:xfrm>
            <a:off x="4419600" y="2362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9" name="Oval 141"/>
          <p:cNvSpPr>
            <a:spLocks noChangeArrowheads="1"/>
          </p:cNvSpPr>
          <p:nvPr/>
        </p:nvSpPr>
        <p:spPr bwMode="auto">
          <a:xfrm>
            <a:off x="4495800" y="2209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0" name="Oval 142"/>
          <p:cNvSpPr>
            <a:spLocks noChangeArrowheads="1"/>
          </p:cNvSpPr>
          <p:nvPr/>
        </p:nvSpPr>
        <p:spPr bwMode="auto">
          <a:xfrm>
            <a:off x="4419600" y="2514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1" name="Oval 143"/>
          <p:cNvSpPr>
            <a:spLocks noChangeArrowheads="1"/>
          </p:cNvSpPr>
          <p:nvPr/>
        </p:nvSpPr>
        <p:spPr bwMode="auto">
          <a:xfrm>
            <a:off x="4343400" y="2286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2" name="Oval 144"/>
          <p:cNvSpPr>
            <a:spLocks noChangeArrowheads="1"/>
          </p:cNvSpPr>
          <p:nvPr/>
        </p:nvSpPr>
        <p:spPr bwMode="auto">
          <a:xfrm>
            <a:off x="4038600" y="3657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3" name="Oval 145"/>
          <p:cNvSpPr>
            <a:spLocks noChangeArrowheads="1"/>
          </p:cNvSpPr>
          <p:nvPr/>
        </p:nvSpPr>
        <p:spPr bwMode="auto">
          <a:xfrm>
            <a:off x="3886200" y="3505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4" name="Oval 146"/>
          <p:cNvSpPr>
            <a:spLocks noChangeArrowheads="1"/>
          </p:cNvSpPr>
          <p:nvPr/>
        </p:nvSpPr>
        <p:spPr bwMode="auto">
          <a:xfrm>
            <a:off x="4038600" y="3657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5" name="Oval 147"/>
          <p:cNvSpPr>
            <a:spLocks noChangeArrowheads="1"/>
          </p:cNvSpPr>
          <p:nvPr/>
        </p:nvSpPr>
        <p:spPr bwMode="auto">
          <a:xfrm>
            <a:off x="4038600" y="3810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6" name="Oval 148"/>
          <p:cNvSpPr>
            <a:spLocks noChangeArrowheads="1"/>
          </p:cNvSpPr>
          <p:nvPr/>
        </p:nvSpPr>
        <p:spPr bwMode="auto">
          <a:xfrm>
            <a:off x="3886200" y="3962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7" name="Oval 149"/>
          <p:cNvSpPr>
            <a:spLocks noChangeArrowheads="1"/>
          </p:cNvSpPr>
          <p:nvPr/>
        </p:nvSpPr>
        <p:spPr bwMode="auto">
          <a:xfrm>
            <a:off x="3733800" y="3581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8" name="Oval 150"/>
          <p:cNvSpPr>
            <a:spLocks noChangeArrowheads="1"/>
          </p:cNvSpPr>
          <p:nvPr/>
        </p:nvSpPr>
        <p:spPr bwMode="auto">
          <a:xfrm>
            <a:off x="3886200" y="3657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9" name="Oval 151"/>
          <p:cNvSpPr>
            <a:spLocks noChangeArrowheads="1"/>
          </p:cNvSpPr>
          <p:nvPr/>
        </p:nvSpPr>
        <p:spPr bwMode="auto">
          <a:xfrm>
            <a:off x="4038600" y="3962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0" name="Oval 152"/>
          <p:cNvSpPr>
            <a:spLocks noChangeArrowheads="1"/>
          </p:cNvSpPr>
          <p:nvPr/>
        </p:nvSpPr>
        <p:spPr bwMode="auto">
          <a:xfrm>
            <a:off x="4038600" y="3810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1" name="Oval 153"/>
          <p:cNvSpPr>
            <a:spLocks noChangeArrowheads="1"/>
          </p:cNvSpPr>
          <p:nvPr/>
        </p:nvSpPr>
        <p:spPr bwMode="auto">
          <a:xfrm>
            <a:off x="3962400" y="4038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2" name="Oval 154"/>
          <p:cNvSpPr>
            <a:spLocks noChangeArrowheads="1"/>
          </p:cNvSpPr>
          <p:nvPr/>
        </p:nvSpPr>
        <p:spPr bwMode="auto">
          <a:xfrm>
            <a:off x="3962400" y="3581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3" name="Oval 155"/>
          <p:cNvSpPr>
            <a:spLocks noChangeArrowheads="1"/>
          </p:cNvSpPr>
          <p:nvPr/>
        </p:nvSpPr>
        <p:spPr bwMode="auto">
          <a:xfrm>
            <a:off x="3810000" y="4038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4" name="Oval 156"/>
          <p:cNvSpPr>
            <a:spLocks noChangeArrowheads="1"/>
          </p:cNvSpPr>
          <p:nvPr/>
        </p:nvSpPr>
        <p:spPr bwMode="auto">
          <a:xfrm>
            <a:off x="4572000" y="5257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5" name="Oval 157"/>
          <p:cNvSpPr>
            <a:spLocks noChangeArrowheads="1"/>
          </p:cNvSpPr>
          <p:nvPr/>
        </p:nvSpPr>
        <p:spPr bwMode="auto">
          <a:xfrm>
            <a:off x="4648200" y="5257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6" name="Oval 158"/>
          <p:cNvSpPr>
            <a:spLocks noChangeArrowheads="1"/>
          </p:cNvSpPr>
          <p:nvPr/>
        </p:nvSpPr>
        <p:spPr bwMode="auto">
          <a:xfrm>
            <a:off x="42672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7" name="Oval 159"/>
          <p:cNvSpPr>
            <a:spLocks noChangeArrowheads="1"/>
          </p:cNvSpPr>
          <p:nvPr/>
        </p:nvSpPr>
        <p:spPr bwMode="auto">
          <a:xfrm>
            <a:off x="3886200" y="5029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8" name="Oval 160"/>
          <p:cNvSpPr>
            <a:spLocks noChangeArrowheads="1"/>
          </p:cNvSpPr>
          <p:nvPr/>
        </p:nvSpPr>
        <p:spPr bwMode="auto">
          <a:xfrm>
            <a:off x="4191000" y="4800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9" name="Oval 161"/>
          <p:cNvSpPr>
            <a:spLocks noChangeArrowheads="1"/>
          </p:cNvSpPr>
          <p:nvPr/>
        </p:nvSpPr>
        <p:spPr bwMode="auto">
          <a:xfrm>
            <a:off x="4343400" y="4953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0" name="Oval 162"/>
          <p:cNvSpPr>
            <a:spLocks noChangeArrowheads="1"/>
          </p:cNvSpPr>
          <p:nvPr/>
        </p:nvSpPr>
        <p:spPr bwMode="auto">
          <a:xfrm>
            <a:off x="44196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1" name="Oval 163"/>
          <p:cNvSpPr>
            <a:spLocks noChangeArrowheads="1"/>
          </p:cNvSpPr>
          <p:nvPr/>
        </p:nvSpPr>
        <p:spPr bwMode="auto">
          <a:xfrm>
            <a:off x="4114800" y="5029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2" name="Oval 164"/>
          <p:cNvSpPr>
            <a:spLocks noChangeArrowheads="1"/>
          </p:cNvSpPr>
          <p:nvPr/>
        </p:nvSpPr>
        <p:spPr bwMode="auto">
          <a:xfrm>
            <a:off x="4343400" y="5029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3" name="Oval 165"/>
          <p:cNvSpPr>
            <a:spLocks noChangeArrowheads="1"/>
          </p:cNvSpPr>
          <p:nvPr/>
        </p:nvSpPr>
        <p:spPr bwMode="auto">
          <a:xfrm>
            <a:off x="4724400" y="4953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4" name="Oval 166"/>
          <p:cNvSpPr>
            <a:spLocks noChangeArrowheads="1"/>
          </p:cNvSpPr>
          <p:nvPr/>
        </p:nvSpPr>
        <p:spPr bwMode="auto">
          <a:xfrm>
            <a:off x="45720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5" name="Oval 167"/>
          <p:cNvSpPr>
            <a:spLocks noChangeArrowheads="1"/>
          </p:cNvSpPr>
          <p:nvPr/>
        </p:nvSpPr>
        <p:spPr bwMode="auto">
          <a:xfrm>
            <a:off x="4648200" y="4953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6" name="Oval 168"/>
          <p:cNvSpPr>
            <a:spLocks noChangeArrowheads="1"/>
          </p:cNvSpPr>
          <p:nvPr/>
        </p:nvSpPr>
        <p:spPr bwMode="auto">
          <a:xfrm>
            <a:off x="4495800" y="4953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7" name="Oval 169"/>
          <p:cNvSpPr>
            <a:spLocks noChangeArrowheads="1"/>
          </p:cNvSpPr>
          <p:nvPr/>
        </p:nvSpPr>
        <p:spPr bwMode="auto">
          <a:xfrm>
            <a:off x="3352800" y="2133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8" name="Oval 170"/>
          <p:cNvSpPr>
            <a:spLocks noChangeArrowheads="1"/>
          </p:cNvSpPr>
          <p:nvPr/>
        </p:nvSpPr>
        <p:spPr bwMode="auto">
          <a:xfrm>
            <a:off x="3733800" y="2286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9" name="Oval 171"/>
          <p:cNvSpPr>
            <a:spLocks noChangeArrowheads="1"/>
          </p:cNvSpPr>
          <p:nvPr/>
        </p:nvSpPr>
        <p:spPr bwMode="auto">
          <a:xfrm>
            <a:off x="3733800" y="2514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0" name="Oval 172"/>
          <p:cNvSpPr>
            <a:spLocks noChangeArrowheads="1"/>
          </p:cNvSpPr>
          <p:nvPr/>
        </p:nvSpPr>
        <p:spPr bwMode="auto">
          <a:xfrm>
            <a:off x="3733800" y="2743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1" name="Oval 173"/>
          <p:cNvSpPr>
            <a:spLocks noChangeArrowheads="1"/>
          </p:cNvSpPr>
          <p:nvPr/>
        </p:nvSpPr>
        <p:spPr bwMode="auto">
          <a:xfrm>
            <a:off x="3429000" y="2667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2" name="Oval 174"/>
          <p:cNvSpPr>
            <a:spLocks noChangeArrowheads="1"/>
          </p:cNvSpPr>
          <p:nvPr/>
        </p:nvSpPr>
        <p:spPr bwMode="auto">
          <a:xfrm>
            <a:off x="3581400" y="2362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3" name="Oval 175"/>
          <p:cNvSpPr>
            <a:spLocks noChangeArrowheads="1"/>
          </p:cNvSpPr>
          <p:nvPr/>
        </p:nvSpPr>
        <p:spPr bwMode="auto">
          <a:xfrm>
            <a:off x="3733800" y="2514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4" name="Oval 176"/>
          <p:cNvSpPr>
            <a:spLocks noChangeArrowheads="1"/>
          </p:cNvSpPr>
          <p:nvPr/>
        </p:nvSpPr>
        <p:spPr bwMode="auto">
          <a:xfrm>
            <a:off x="3657600" y="2590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5" name="Oval 177"/>
          <p:cNvSpPr>
            <a:spLocks noChangeArrowheads="1"/>
          </p:cNvSpPr>
          <p:nvPr/>
        </p:nvSpPr>
        <p:spPr bwMode="auto">
          <a:xfrm>
            <a:off x="3505200" y="2362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6" name="Oval 178"/>
          <p:cNvSpPr>
            <a:spLocks noChangeArrowheads="1"/>
          </p:cNvSpPr>
          <p:nvPr/>
        </p:nvSpPr>
        <p:spPr bwMode="auto">
          <a:xfrm>
            <a:off x="3886200" y="2438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7" name="Oval 179"/>
          <p:cNvSpPr>
            <a:spLocks noChangeArrowheads="1"/>
          </p:cNvSpPr>
          <p:nvPr/>
        </p:nvSpPr>
        <p:spPr bwMode="auto">
          <a:xfrm>
            <a:off x="3429000" y="3505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8" name="Oval 180"/>
          <p:cNvSpPr>
            <a:spLocks noChangeArrowheads="1"/>
          </p:cNvSpPr>
          <p:nvPr/>
        </p:nvSpPr>
        <p:spPr bwMode="auto">
          <a:xfrm>
            <a:off x="3429000" y="3810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9" name="Oval 181"/>
          <p:cNvSpPr>
            <a:spLocks noChangeArrowheads="1"/>
          </p:cNvSpPr>
          <p:nvPr/>
        </p:nvSpPr>
        <p:spPr bwMode="auto">
          <a:xfrm>
            <a:off x="3429000" y="3276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0" name="Oval 182"/>
          <p:cNvSpPr>
            <a:spLocks noChangeArrowheads="1"/>
          </p:cNvSpPr>
          <p:nvPr/>
        </p:nvSpPr>
        <p:spPr bwMode="auto">
          <a:xfrm>
            <a:off x="3276600" y="3429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1" name="Oval 183"/>
          <p:cNvSpPr>
            <a:spLocks noChangeArrowheads="1"/>
          </p:cNvSpPr>
          <p:nvPr/>
        </p:nvSpPr>
        <p:spPr bwMode="auto">
          <a:xfrm>
            <a:off x="3429000" y="3581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2" name="Oval 184"/>
          <p:cNvSpPr>
            <a:spLocks noChangeArrowheads="1"/>
          </p:cNvSpPr>
          <p:nvPr/>
        </p:nvSpPr>
        <p:spPr bwMode="auto">
          <a:xfrm>
            <a:off x="3352800" y="4495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3" name="Oval 185"/>
          <p:cNvSpPr>
            <a:spLocks noChangeArrowheads="1"/>
          </p:cNvSpPr>
          <p:nvPr/>
        </p:nvSpPr>
        <p:spPr bwMode="auto">
          <a:xfrm>
            <a:off x="3429000" y="4343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4" name="Oval 186"/>
          <p:cNvSpPr>
            <a:spLocks noChangeArrowheads="1"/>
          </p:cNvSpPr>
          <p:nvPr/>
        </p:nvSpPr>
        <p:spPr bwMode="auto">
          <a:xfrm>
            <a:off x="3352800" y="4191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5" name="Oval 187"/>
          <p:cNvSpPr>
            <a:spLocks noChangeArrowheads="1"/>
          </p:cNvSpPr>
          <p:nvPr/>
        </p:nvSpPr>
        <p:spPr bwMode="auto">
          <a:xfrm>
            <a:off x="32766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6" name="Oval 188"/>
          <p:cNvSpPr>
            <a:spLocks noChangeArrowheads="1"/>
          </p:cNvSpPr>
          <p:nvPr/>
        </p:nvSpPr>
        <p:spPr bwMode="auto">
          <a:xfrm>
            <a:off x="3429000" y="4495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7" name="Oval 189"/>
          <p:cNvSpPr>
            <a:spLocks noChangeArrowheads="1"/>
          </p:cNvSpPr>
          <p:nvPr/>
        </p:nvSpPr>
        <p:spPr bwMode="auto">
          <a:xfrm>
            <a:off x="3352800" y="4648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8" name="Oval 190"/>
          <p:cNvSpPr>
            <a:spLocks noChangeArrowheads="1"/>
          </p:cNvSpPr>
          <p:nvPr/>
        </p:nvSpPr>
        <p:spPr bwMode="auto">
          <a:xfrm>
            <a:off x="2120900" y="19780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9" name="Oval 191"/>
          <p:cNvSpPr>
            <a:spLocks noChangeArrowheads="1"/>
          </p:cNvSpPr>
          <p:nvPr/>
        </p:nvSpPr>
        <p:spPr bwMode="auto">
          <a:xfrm>
            <a:off x="1981200" y="2590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0" name="Oval 192"/>
          <p:cNvSpPr>
            <a:spLocks noChangeArrowheads="1"/>
          </p:cNvSpPr>
          <p:nvPr/>
        </p:nvSpPr>
        <p:spPr bwMode="auto">
          <a:xfrm>
            <a:off x="2057400" y="2590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1" name="Oval 193"/>
          <p:cNvSpPr>
            <a:spLocks noChangeArrowheads="1"/>
          </p:cNvSpPr>
          <p:nvPr/>
        </p:nvSpPr>
        <p:spPr bwMode="auto">
          <a:xfrm>
            <a:off x="1905000" y="2743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2" name="Oval 194"/>
          <p:cNvSpPr>
            <a:spLocks noChangeArrowheads="1"/>
          </p:cNvSpPr>
          <p:nvPr/>
        </p:nvSpPr>
        <p:spPr bwMode="auto">
          <a:xfrm>
            <a:off x="1905000" y="2667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3" name="Oval 195"/>
          <p:cNvSpPr>
            <a:spLocks noChangeArrowheads="1"/>
          </p:cNvSpPr>
          <p:nvPr/>
        </p:nvSpPr>
        <p:spPr bwMode="auto">
          <a:xfrm>
            <a:off x="1981200" y="2286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4" name="Oval 196"/>
          <p:cNvSpPr>
            <a:spLocks noChangeArrowheads="1"/>
          </p:cNvSpPr>
          <p:nvPr/>
        </p:nvSpPr>
        <p:spPr bwMode="auto">
          <a:xfrm>
            <a:off x="1828800" y="2057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5" name="Oval 197"/>
          <p:cNvSpPr>
            <a:spLocks noChangeArrowheads="1"/>
          </p:cNvSpPr>
          <p:nvPr/>
        </p:nvSpPr>
        <p:spPr bwMode="auto">
          <a:xfrm>
            <a:off x="1828800" y="2438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6" name="Oval 198"/>
          <p:cNvSpPr>
            <a:spLocks noChangeArrowheads="1"/>
          </p:cNvSpPr>
          <p:nvPr/>
        </p:nvSpPr>
        <p:spPr bwMode="auto">
          <a:xfrm>
            <a:off x="1981200" y="1981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7" name="Oval 199"/>
          <p:cNvSpPr>
            <a:spLocks noChangeArrowheads="1"/>
          </p:cNvSpPr>
          <p:nvPr/>
        </p:nvSpPr>
        <p:spPr bwMode="auto">
          <a:xfrm>
            <a:off x="1905000" y="1905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8" name="Oval 200"/>
          <p:cNvSpPr>
            <a:spLocks noChangeArrowheads="1"/>
          </p:cNvSpPr>
          <p:nvPr/>
        </p:nvSpPr>
        <p:spPr bwMode="auto">
          <a:xfrm>
            <a:off x="1981200" y="2438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9" name="Oval 201"/>
          <p:cNvSpPr>
            <a:spLocks noChangeArrowheads="1"/>
          </p:cNvSpPr>
          <p:nvPr/>
        </p:nvSpPr>
        <p:spPr bwMode="auto">
          <a:xfrm>
            <a:off x="1981200" y="2590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0" name="Oval 202"/>
          <p:cNvSpPr>
            <a:spLocks noChangeArrowheads="1"/>
          </p:cNvSpPr>
          <p:nvPr/>
        </p:nvSpPr>
        <p:spPr bwMode="auto">
          <a:xfrm>
            <a:off x="1905000" y="2133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1" name="Oval 203"/>
          <p:cNvSpPr>
            <a:spLocks noChangeArrowheads="1"/>
          </p:cNvSpPr>
          <p:nvPr/>
        </p:nvSpPr>
        <p:spPr bwMode="auto">
          <a:xfrm>
            <a:off x="1828800" y="2514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2" name="Oval 204"/>
          <p:cNvSpPr>
            <a:spLocks noChangeArrowheads="1"/>
          </p:cNvSpPr>
          <p:nvPr/>
        </p:nvSpPr>
        <p:spPr bwMode="auto">
          <a:xfrm>
            <a:off x="2057400" y="2286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3" name="Oval 205"/>
          <p:cNvSpPr>
            <a:spLocks noChangeArrowheads="1"/>
          </p:cNvSpPr>
          <p:nvPr/>
        </p:nvSpPr>
        <p:spPr bwMode="auto">
          <a:xfrm>
            <a:off x="1905000" y="1981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4" name="Oval 206"/>
          <p:cNvSpPr>
            <a:spLocks noChangeArrowheads="1"/>
          </p:cNvSpPr>
          <p:nvPr/>
        </p:nvSpPr>
        <p:spPr bwMode="auto">
          <a:xfrm>
            <a:off x="1841500" y="2209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5" name="Oval 207"/>
          <p:cNvSpPr>
            <a:spLocks noChangeArrowheads="1"/>
          </p:cNvSpPr>
          <p:nvPr/>
        </p:nvSpPr>
        <p:spPr bwMode="auto">
          <a:xfrm>
            <a:off x="1828800" y="2362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6" name="Oval 208"/>
          <p:cNvSpPr>
            <a:spLocks noChangeArrowheads="1"/>
          </p:cNvSpPr>
          <p:nvPr/>
        </p:nvSpPr>
        <p:spPr bwMode="auto">
          <a:xfrm>
            <a:off x="2057400" y="2133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7" name="Oval 209"/>
          <p:cNvSpPr>
            <a:spLocks noChangeArrowheads="1"/>
          </p:cNvSpPr>
          <p:nvPr/>
        </p:nvSpPr>
        <p:spPr bwMode="auto">
          <a:xfrm>
            <a:off x="1981200" y="1981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8" name="Oval 210"/>
          <p:cNvSpPr>
            <a:spLocks noChangeArrowheads="1"/>
          </p:cNvSpPr>
          <p:nvPr/>
        </p:nvSpPr>
        <p:spPr bwMode="auto">
          <a:xfrm>
            <a:off x="1905000" y="2514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9" name="Oval 211"/>
          <p:cNvSpPr>
            <a:spLocks noChangeArrowheads="1"/>
          </p:cNvSpPr>
          <p:nvPr/>
        </p:nvSpPr>
        <p:spPr bwMode="auto">
          <a:xfrm>
            <a:off x="1828800" y="2514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0" name="Oval 212"/>
          <p:cNvSpPr>
            <a:spLocks noChangeArrowheads="1"/>
          </p:cNvSpPr>
          <p:nvPr/>
        </p:nvSpPr>
        <p:spPr bwMode="auto">
          <a:xfrm>
            <a:off x="1993900" y="2362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1" name="Oval 213"/>
          <p:cNvSpPr>
            <a:spLocks noChangeArrowheads="1"/>
          </p:cNvSpPr>
          <p:nvPr/>
        </p:nvSpPr>
        <p:spPr bwMode="auto">
          <a:xfrm>
            <a:off x="1828800" y="1828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2" name="Oval 214"/>
          <p:cNvSpPr>
            <a:spLocks noChangeArrowheads="1"/>
          </p:cNvSpPr>
          <p:nvPr/>
        </p:nvSpPr>
        <p:spPr bwMode="auto">
          <a:xfrm>
            <a:off x="1981200" y="1981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3" name="Oval 215"/>
          <p:cNvSpPr>
            <a:spLocks noChangeArrowheads="1"/>
          </p:cNvSpPr>
          <p:nvPr/>
        </p:nvSpPr>
        <p:spPr bwMode="auto">
          <a:xfrm>
            <a:off x="12954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4" name="Oval 216"/>
          <p:cNvSpPr>
            <a:spLocks noChangeArrowheads="1"/>
          </p:cNvSpPr>
          <p:nvPr/>
        </p:nvSpPr>
        <p:spPr bwMode="auto">
          <a:xfrm>
            <a:off x="990600" y="4191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5" name="Oval 217"/>
          <p:cNvSpPr>
            <a:spLocks noChangeArrowheads="1"/>
          </p:cNvSpPr>
          <p:nvPr/>
        </p:nvSpPr>
        <p:spPr bwMode="auto">
          <a:xfrm>
            <a:off x="10668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6" name="Oval 218"/>
          <p:cNvSpPr>
            <a:spLocks noChangeArrowheads="1"/>
          </p:cNvSpPr>
          <p:nvPr/>
        </p:nvSpPr>
        <p:spPr bwMode="auto">
          <a:xfrm>
            <a:off x="1219200" y="4495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7" name="Oval 219"/>
          <p:cNvSpPr>
            <a:spLocks noChangeArrowheads="1"/>
          </p:cNvSpPr>
          <p:nvPr/>
        </p:nvSpPr>
        <p:spPr bwMode="auto">
          <a:xfrm>
            <a:off x="1600200" y="4419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169" name="TextBox 168"/>
          <p:cNvSpPr txBox="1"/>
          <p:nvPr/>
        </p:nvSpPr>
        <p:spPr>
          <a:xfrm>
            <a:off x="5042421" y="376876"/>
            <a:ext cx="3762568" cy="369332"/>
          </a:xfrm>
          <a:prstGeom prst="rect">
            <a:avLst/>
          </a:prstGeom>
          <a:noFill/>
          <a:ln w="19050">
            <a:solidFill>
              <a:srgbClr val="FF0000"/>
            </a:solidFill>
          </a:ln>
        </p:spPr>
        <p:txBody>
          <a:bodyPr wrap="none" rtlCol="0">
            <a:spAutoFit/>
          </a:bodyPr>
          <a:lstStyle/>
          <a:p>
            <a:r>
              <a:rPr lang="en-US" dirty="0" smtClean="0">
                <a:solidFill>
                  <a:sysClr val="windowText" lastClr="000000"/>
                </a:solidFill>
              </a:rPr>
              <a:t>Results using non-embodied vision</a:t>
            </a:r>
            <a:endParaRPr lang="en-US" dirty="0">
              <a:solidFill>
                <a:sysClr val="windowText" lastClr="000000"/>
              </a:solidFill>
            </a:endParaRPr>
          </a:p>
        </p:txBody>
      </p:sp>
    </p:spTree>
    <p:extLst>
      <p:ext uri="{BB962C8B-B14F-4D97-AF65-F5344CB8AC3E}">
        <p14:creationId xmlns:p14="http://schemas.microsoft.com/office/powerpoint/2010/main" val="2605556885"/>
      </p:ext>
    </p:extLst>
  </p:cSld>
  <p:clrMapOvr>
    <a:masterClrMapping/>
  </p:clrMapOvr>
  <p:transition spd="slow">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5" name="Rectangle 124"/>
          <p:cNvSpPr/>
          <p:nvPr/>
        </p:nvSpPr>
        <p:spPr bwMode="auto">
          <a:xfrm>
            <a:off x="0" y="6151417"/>
            <a:ext cx="9144000" cy="731520"/>
          </a:xfrm>
          <a:prstGeom prst="rect">
            <a:avLst/>
          </a:prstGeom>
          <a:solidFill>
            <a:schemeClr val="bg1"/>
          </a:solidFill>
          <a:ln w="12700" cap="flat" cmpd="sng" algn="ctr">
            <a:noFill/>
            <a:prstDash val="solid"/>
            <a:round/>
            <a:headEnd type="none" w="med" len="med"/>
            <a:tailEnd type="none" w="med" len="med"/>
          </a:ln>
          <a:effectLst/>
        </p:spPr>
        <p:txBody>
          <a:bodyPr vert="horz" wrap="square" lIns="90487" tIns="44450" rIns="90487" bIns="4445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bg1"/>
              </a:solidFill>
              <a:effectLst/>
              <a:latin typeface="Helvetica" pitchFamily="34" charset="0"/>
            </a:endParaRPr>
          </a:p>
        </p:txBody>
      </p:sp>
      <p:pic>
        <p:nvPicPr>
          <p:cNvPr id="2052" name="Picture 4"/>
          <p:cNvPicPr>
            <a:picLocks noChangeAspect="1" noChangeArrowheads="1"/>
          </p:cNvPicPr>
          <p:nvPr/>
        </p:nvPicPr>
        <p:blipFill>
          <a:blip r:embed="rId3" cstate="print"/>
          <a:srcRect/>
          <a:stretch>
            <a:fillRect/>
          </a:stretch>
        </p:blipFill>
        <p:spPr bwMode="auto">
          <a:xfrm>
            <a:off x="0" y="0"/>
            <a:ext cx="9144000" cy="6169025"/>
          </a:xfrm>
          <a:prstGeom prst="rect">
            <a:avLst/>
          </a:prstGeom>
          <a:solidFill>
            <a:srgbClr val="99FF33"/>
          </a:solidFill>
        </p:spPr>
      </p:pic>
      <p:sp>
        <p:nvSpPr>
          <p:cNvPr id="2095" name="Oval 47"/>
          <p:cNvSpPr>
            <a:spLocks noChangeArrowheads="1"/>
          </p:cNvSpPr>
          <p:nvPr/>
        </p:nvSpPr>
        <p:spPr bwMode="auto">
          <a:xfrm>
            <a:off x="381000" y="6324600"/>
            <a:ext cx="152400" cy="1524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96" name="Oval 48"/>
          <p:cNvSpPr>
            <a:spLocks noChangeArrowheads="1"/>
          </p:cNvSpPr>
          <p:nvPr/>
        </p:nvSpPr>
        <p:spPr bwMode="auto">
          <a:xfrm>
            <a:off x="2286000" y="6324600"/>
            <a:ext cx="152400" cy="1524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97" name="Oval 49"/>
          <p:cNvSpPr>
            <a:spLocks noChangeArrowheads="1"/>
          </p:cNvSpPr>
          <p:nvPr/>
        </p:nvSpPr>
        <p:spPr bwMode="auto">
          <a:xfrm>
            <a:off x="3886200" y="6324600"/>
            <a:ext cx="152400" cy="1524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8" name="Text Box 50"/>
          <p:cNvSpPr txBox="1">
            <a:spLocks noChangeArrowheads="1"/>
          </p:cNvSpPr>
          <p:nvPr/>
        </p:nvSpPr>
        <p:spPr bwMode="auto">
          <a:xfrm>
            <a:off x="609600" y="6273800"/>
            <a:ext cx="1143000" cy="274638"/>
          </a:xfrm>
          <a:prstGeom prst="rect">
            <a:avLst/>
          </a:prstGeom>
          <a:noFill/>
          <a:ln w="9525">
            <a:noFill/>
            <a:miter lim="800000"/>
            <a:headEnd/>
            <a:tailEnd/>
          </a:ln>
          <a:effectLst/>
        </p:spPr>
        <p:txBody>
          <a:bodyPr>
            <a:spAutoFit/>
          </a:bodyPr>
          <a:lstStyle/>
          <a:p>
            <a:pPr>
              <a:spcBef>
                <a:spcPct val="50000"/>
              </a:spcBef>
            </a:pPr>
            <a:r>
              <a:rPr lang="en-US" sz="1200" dirty="0">
                <a:solidFill>
                  <a:schemeClr val="tx1"/>
                </a:solidFill>
              </a:rPr>
              <a:t>Missed Mugs</a:t>
            </a:r>
          </a:p>
        </p:txBody>
      </p:sp>
      <p:sp>
        <p:nvSpPr>
          <p:cNvPr id="2100" name="Text Box 52"/>
          <p:cNvSpPr txBox="1">
            <a:spLocks noChangeArrowheads="1"/>
          </p:cNvSpPr>
          <p:nvPr/>
        </p:nvSpPr>
        <p:spPr bwMode="auto">
          <a:xfrm>
            <a:off x="2514600" y="6278563"/>
            <a:ext cx="1143000" cy="274637"/>
          </a:xfrm>
          <a:prstGeom prst="rect">
            <a:avLst/>
          </a:prstGeom>
          <a:noFill/>
          <a:ln w="9525">
            <a:noFill/>
            <a:miter lim="800000"/>
            <a:headEnd/>
            <a:tailEnd/>
          </a:ln>
          <a:effectLst/>
        </p:spPr>
        <p:txBody>
          <a:bodyPr>
            <a:spAutoFit/>
          </a:bodyPr>
          <a:lstStyle/>
          <a:p>
            <a:pPr>
              <a:spcBef>
                <a:spcPct val="50000"/>
              </a:spcBef>
            </a:pPr>
            <a:r>
              <a:rPr lang="en-US" sz="1200" dirty="0">
                <a:solidFill>
                  <a:schemeClr val="tx1"/>
                </a:solidFill>
              </a:rPr>
              <a:t>True positives</a:t>
            </a:r>
          </a:p>
        </p:txBody>
      </p:sp>
      <p:sp>
        <p:nvSpPr>
          <p:cNvPr id="2101" name="Text Box 53"/>
          <p:cNvSpPr txBox="1">
            <a:spLocks noChangeArrowheads="1"/>
          </p:cNvSpPr>
          <p:nvPr/>
        </p:nvSpPr>
        <p:spPr bwMode="auto">
          <a:xfrm>
            <a:off x="4114800" y="6278563"/>
            <a:ext cx="1371600" cy="274637"/>
          </a:xfrm>
          <a:prstGeom prst="rect">
            <a:avLst/>
          </a:prstGeom>
          <a:noFill/>
          <a:ln w="9525">
            <a:noFill/>
            <a:miter lim="800000"/>
            <a:headEnd/>
            <a:tailEnd/>
          </a:ln>
          <a:effectLst/>
        </p:spPr>
        <p:txBody>
          <a:bodyPr>
            <a:spAutoFit/>
          </a:bodyPr>
          <a:lstStyle/>
          <a:p>
            <a:pPr>
              <a:spcBef>
                <a:spcPct val="50000"/>
              </a:spcBef>
            </a:pPr>
            <a:r>
              <a:rPr lang="en-US" sz="1200" dirty="0">
                <a:solidFill>
                  <a:schemeClr val="tx1"/>
                </a:solidFill>
              </a:rPr>
              <a:t>False positives</a:t>
            </a:r>
          </a:p>
        </p:txBody>
      </p:sp>
    </p:spTree>
    <p:extLst>
      <p:ext uri="{BB962C8B-B14F-4D97-AF65-F5344CB8AC3E}">
        <p14:creationId xmlns:p14="http://schemas.microsoft.com/office/powerpoint/2010/main" val="2438814154"/>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7" name="Rectangle 166"/>
          <p:cNvSpPr/>
          <p:nvPr/>
        </p:nvSpPr>
        <p:spPr bwMode="auto">
          <a:xfrm>
            <a:off x="0" y="6151417"/>
            <a:ext cx="9144000" cy="731520"/>
          </a:xfrm>
          <a:prstGeom prst="rect">
            <a:avLst/>
          </a:prstGeom>
          <a:solidFill>
            <a:schemeClr val="bg1"/>
          </a:solidFill>
          <a:ln w="12700" cap="flat" cmpd="sng" algn="ctr">
            <a:noFill/>
            <a:prstDash val="solid"/>
            <a:round/>
            <a:headEnd type="none" w="med" len="med"/>
            <a:tailEnd type="none" w="med" len="med"/>
          </a:ln>
          <a:effectLst/>
        </p:spPr>
        <p:txBody>
          <a:bodyPr vert="horz" wrap="square" lIns="90487" tIns="44450" rIns="90487" bIns="4445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bg1"/>
              </a:solidFill>
              <a:effectLst/>
              <a:latin typeface="Helvetica" pitchFamily="34" charset="0"/>
            </a:endParaRPr>
          </a:p>
        </p:txBody>
      </p:sp>
      <p:pic>
        <p:nvPicPr>
          <p:cNvPr id="2052" name="Picture 4"/>
          <p:cNvPicPr>
            <a:picLocks noChangeAspect="1" noChangeArrowheads="1"/>
          </p:cNvPicPr>
          <p:nvPr/>
        </p:nvPicPr>
        <p:blipFill>
          <a:blip r:embed="rId3" cstate="print"/>
          <a:srcRect/>
          <a:stretch>
            <a:fillRect/>
          </a:stretch>
        </p:blipFill>
        <p:spPr bwMode="auto">
          <a:xfrm>
            <a:off x="0" y="0"/>
            <a:ext cx="9144000" cy="6169025"/>
          </a:xfrm>
          <a:prstGeom prst="rect">
            <a:avLst/>
          </a:prstGeom>
          <a:solidFill>
            <a:srgbClr val="99FF33"/>
          </a:solidFill>
        </p:spPr>
      </p:pic>
      <p:sp>
        <p:nvSpPr>
          <p:cNvPr id="2053" name="Oval 5"/>
          <p:cNvSpPr>
            <a:spLocks noChangeArrowheads="1"/>
          </p:cNvSpPr>
          <p:nvPr/>
        </p:nvSpPr>
        <p:spPr bwMode="auto">
          <a:xfrm>
            <a:off x="5638800" y="39624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54" name="Oval 6"/>
          <p:cNvSpPr>
            <a:spLocks noChangeArrowheads="1"/>
          </p:cNvSpPr>
          <p:nvPr/>
        </p:nvSpPr>
        <p:spPr bwMode="auto">
          <a:xfrm>
            <a:off x="5486400" y="4114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0" name="Oval 12"/>
          <p:cNvSpPr>
            <a:spLocks noChangeArrowheads="1"/>
          </p:cNvSpPr>
          <p:nvPr/>
        </p:nvSpPr>
        <p:spPr bwMode="auto">
          <a:xfrm>
            <a:off x="5626100" y="4318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1" name="Oval 13"/>
          <p:cNvSpPr>
            <a:spLocks noChangeArrowheads="1"/>
          </p:cNvSpPr>
          <p:nvPr/>
        </p:nvSpPr>
        <p:spPr bwMode="auto">
          <a:xfrm>
            <a:off x="5499100" y="45212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62" name="Oval 14"/>
          <p:cNvSpPr>
            <a:spLocks noChangeArrowheads="1"/>
          </p:cNvSpPr>
          <p:nvPr/>
        </p:nvSpPr>
        <p:spPr bwMode="auto">
          <a:xfrm>
            <a:off x="5486400" y="4876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3" name="Oval 15"/>
          <p:cNvSpPr>
            <a:spLocks noChangeArrowheads="1"/>
          </p:cNvSpPr>
          <p:nvPr/>
        </p:nvSpPr>
        <p:spPr bwMode="auto">
          <a:xfrm>
            <a:off x="5397500" y="50927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4" name="Oval 16"/>
          <p:cNvSpPr>
            <a:spLocks noChangeArrowheads="1"/>
          </p:cNvSpPr>
          <p:nvPr/>
        </p:nvSpPr>
        <p:spPr bwMode="auto">
          <a:xfrm>
            <a:off x="6413500" y="52832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65" name="Oval 17"/>
          <p:cNvSpPr>
            <a:spLocks noChangeArrowheads="1"/>
          </p:cNvSpPr>
          <p:nvPr/>
        </p:nvSpPr>
        <p:spPr bwMode="auto">
          <a:xfrm>
            <a:off x="6883400" y="54229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66" name="Oval 18"/>
          <p:cNvSpPr>
            <a:spLocks noChangeArrowheads="1"/>
          </p:cNvSpPr>
          <p:nvPr/>
        </p:nvSpPr>
        <p:spPr bwMode="auto">
          <a:xfrm>
            <a:off x="8001000" y="54102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67" name="Oval 19"/>
          <p:cNvSpPr>
            <a:spLocks noChangeArrowheads="1"/>
          </p:cNvSpPr>
          <p:nvPr/>
        </p:nvSpPr>
        <p:spPr bwMode="auto">
          <a:xfrm>
            <a:off x="8128000" y="52197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8" name="Oval 20"/>
          <p:cNvSpPr>
            <a:spLocks noChangeArrowheads="1"/>
          </p:cNvSpPr>
          <p:nvPr/>
        </p:nvSpPr>
        <p:spPr bwMode="auto">
          <a:xfrm>
            <a:off x="8153400" y="47879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9" name="Oval 21"/>
          <p:cNvSpPr>
            <a:spLocks noChangeArrowheads="1"/>
          </p:cNvSpPr>
          <p:nvPr/>
        </p:nvSpPr>
        <p:spPr bwMode="auto">
          <a:xfrm>
            <a:off x="8458200" y="4368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0" name="Oval 22"/>
          <p:cNvSpPr>
            <a:spLocks noChangeArrowheads="1"/>
          </p:cNvSpPr>
          <p:nvPr/>
        </p:nvSpPr>
        <p:spPr bwMode="auto">
          <a:xfrm>
            <a:off x="8432800" y="4191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1" name="Oval 23"/>
          <p:cNvSpPr>
            <a:spLocks noChangeArrowheads="1"/>
          </p:cNvSpPr>
          <p:nvPr/>
        </p:nvSpPr>
        <p:spPr bwMode="auto">
          <a:xfrm>
            <a:off x="8331200" y="39624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2" name="Oval 24"/>
          <p:cNvSpPr>
            <a:spLocks noChangeArrowheads="1"/>
          </p:cNvSpPr>
          <p:nvPr/>
        </p:nvSpPr>
        <p:spPr bwMode="auto">
          <a:xfrm>
            <a:off x="4419600" y="22225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73" name="Oval 25"/>
          <p:cNvSpPr>
            <a:spLocks noChangeArrowheads="1"/>
          </p:cNvSpPr>
          <p:nvPr/>
        </p:nvSpPr>
        <p:spPr bwMode="auto">
          <a:xfrm>
            <a:off x="4356100" y="23749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4" name="Oval 26"/>
          <p:cNvSpPr>
            <a:spLocks noChangeArrowheads="1"/>
          </p:cNvSpPr>
          <p:nvPr/>
        </p:nvSpPr>
        <p:spPr bwMode="auto">
          <a:xfrm>
            <a:off x="4038600" y="3505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5" name="Oval 27"/>
          <p:cNvSpPr>
            <a:spLocks noChangeArrowheads="1"/>
          </p:cNvSpPr>
          <p:nvPr/>
        </p:nvSpPr>
        <p:spPr bwMode="auto">
          <a:xfrm>
            <a:off x="3911600" y="3810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6" name="Oval 28"/>
          <p:cNvSpPr>
            <a:spLocks noChangeArrowheads="1"/>
          </p:cNvSpPr>
          <p:nvPr/>
        </p:nvSpPr>
        <p:spPr bwMode="auto">
          <a:xfrm>
            <a:off x="4114800" y="49276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77" name="Oval 29"/>
          <p:cNvSpPr>
            <a:spLocks noChangeArrowheads="1"/>
          </p:cNvSpPr>
          <p:nvPr/>
        </p:nvSpPr>
        <p:spPr bwMode="auto">
          <a:xfrm>
            <a:off x="4394200" y="4902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8" name="Oval 30"/>
          <p:cNvSpPr>
            <a:spLocks noChangeArrowheads="1"/>
          </p:cNvSpPr>
          <p:nvPr/>
        </p:nvSpPr>
        <p:spPr bwMode="auto">
          <a:xfrm>
            <a:off x="3289300" y="20701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79" name="Oval 31"/>
          <p:cNvSpPr>
            <a:spLocks noChangeArrowheads="1"/>
          </p:cNvSpPr>
          <p:nvPr/>
        </p:nvSpPr>
        <p:spPr bwMode="auto">
          <a:xfrm>
            <a:off x="3276600" y="2971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0" name="Oval 32"/>
          <p:cNvSpPr>
            <a:spLocks noChangeArrowheads="1"/>
          </p:cNvSpPr>
          <p:nvPr/>
        </p:nvSpPr>
        <p:spPr bwMode="auto">
          <a:xfrm>
            <a:off x="3276600" y="32766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81" name="Oval 33"/>
          <p:cNvSpPr>
            <a:spLocks noChangeArrowheads="1"/>
          </p:cNvSpPr>
          <p:nvPr/>
        </p:nvSpPr>
        <p:spPr bwMode="auto">
          <a:xfrm>
            <a:off x="3263900" y="36576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2" name="Oval 34"/>
          <p:cNvSpPr>
            <a:spLocks noChangeArrowheads="1"/>
          </p:cNvSpPr>
          <p:nvPr/>
        </p:nvSpPr>
        <p:spPr bwMode="auto">
          <a:xfrm>
            <a:off x="3136900" y="40005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3" name="Oval 35"/>
          <p:cNvSpPr>
            <a:spLocks noChangeArrowheads="1"/>
          </p:cNvSpPr>
          <p:nvPr/>
        </p:nvSpPr>
        <p:spPr bwMode="auto">
          <a:xfrm>
            <a:off x="1866900" y="2286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4" name="Oval 36"/>
          <p:cNvSpPr>
            <a:spLocks noChangeArrowheads="1"/>
          </p:cNvSpPr>
          <p:nvPr/>
        </p:nvSpPr>
        <p:spPr bwMode="auto">
          <a:xfrm>
            <a:off x="1143000" y="42672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85" name="Oval 37"/>
          <p:cNvSpPr>
            <a:spLocks noChangeArrowheads="1"/>
          </p:cNvSpPr>
          <p:nvPr/>
        </p:nvSpPr>
        <p:spPr bwMode="auto">
          <a:xfrm>
            <a:off x="1473200" y="4394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8" name="Oval 40"/>
          <p:cNvSpPr>
            <a:spLocks noChangeArrowheads="1"/>
          </p:cNvSpPr>
          <p:nvPr/>
        </p:nvSpPr>
        <p:spPr bwMode="auto">
          <a:xfrm>
            <a:off x="5321300" y="46863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9" name="Oval 41"/>
          <p:cNvSpPr>
            <a:spLocks noChangeArrowheads="1"/>
          </p:cNvSpPr>
          <p:nvPr/>
        </p:nvSpPr>
        <p:spPr bwMode="auto">
          <a:xfrm>
            <a:off x="5867400" y="3810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0" name="Oval 42"/>
          <p:cNvSpPr>
            <a:spLocks noChangeArrowheads="1"/>
          </p:cNvSpPr>
          <p:nvPr/>
        </p:nvSpPr>
        <p:spPr bwMode="auto">
          <a:xfrm>
            <a:off x="6515100" y="54197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1" name="Oval 43"/>
          <p:cNvSpPr>
            <a:spLocks noChangeArrowheads="1"/>
          </p:cNvSpPr>
          <p:nvPr/>
        </p:nvSpPr>
        <p:spPr bwMode="auto">
          <a:xfrm>
            <a:off x="3733800" y="38449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2" name="Oval 44"/>
          <p:cNvSpPr>
            <a:spLocks noChangeArrowheads="1"/>
          </p:cNvSpPr>
          <p:nvPr/>
        </p:nvSpPr>
        <p:spPr bwMode="auto">
          <a:xfrm>
            <a:off x="2006600" y="21304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3" name="Oval 45"/>
          <p:cNvSpPr>
            <a:spLocks noChangeArrowheads="1"/>
          </p:cNvSpPr>
          <p:nvPr/>
        </p:nvSpPr>
        <p:spPr bwMode="auto">
          <a:xfrm>
            <a:off x="1968500" y="18256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5" name="Oval 47"/>
          <p:cNvSpPr>
            <a:spLocks noChangeArrowheads="1"/>
          </p:cNvSpPr>
          <p:nvPr/>
        </p:nvSpPr>
        <p:spPr bwMode="auto">
          <a:xfrm>
            <a:off x="381000" y="6324600"/>
            <a:ext cx="152400" cy="1524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96" name="Oval 48"/>
          <p:cNvSpPr>
            <a:spLocks noChangeArrowheads="1"/>
          </p:cNvSpPr>
          <p:nvPr/>
        </p:nvSpPr>
        <p:spPr bwMode="auto">
          <a:xfrm>
            <a:off x="2286000" y="6324600"/>
            <a:ext cx="152400" cy="1524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97" name="Oval 49"/>
          <p:cNvSpPr>
            <a:spLocks noChangeArrowheads="1"/>
          </p:cNvSpPr>
          <p:nvPr/>
        </p:nvSpPr>
        <p:spPr bwMode="auto">
          <a:xfrm>
            <a:off x="3886200" y="6324600"/>
            <a:ext cx="152400" cy="1524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8" name="Text Box 50"/>
          <p:cNvSpPr txBox="1">
            <a:spLocks noChangeArrowheads="1"/>
          </p:cNvSpPr>
          <p:nvPr/>
        </p:nvSpPr>
        <p:spPr bwMode="auto">
          <a:xfrm>
            <a:off x="609600" y="6273800"/>
            <a:ext cx="1143000" cy="274638"/>
          </a:xfrm>
          <a:prstGeom prst="rect">
            <a:avLst/>
          </a:prstGeom>
          <a:noFill/>
          <a:ln w="9525">
            <a:noFill/>
            <a:miter lim="800000"/>
            <a:headEnd/>
            <a:tailEnd/>
          </a:ln>
          <a:effectLst/>
        </p:spPr>
        <p:txBody>
          <a:bodyPr>
            <a:spAutoFit/>
          </a:bodyPr>
          <a:lstStyle/>
          <a:p>
            <a:pPr>
              <a:spcBef>
                <a:spcPct val="50000"/>
              </a:spcBef>
            </a:pPr>
            <a:r>
              <a:rPr lang="en-US" sz="1200" dirty="0">
                <a:solidFill>
                  <a:sysClr val="windowText" lastClr="000000"/>
                </a:solidFill>
              </a:rPr>
              <a:t>Missed Mugs</a:t>
            </a:r>
          </a:p>
        </p:txBody>
      </p:sp>
      <p:sp>
        <p:nvSpPr>
          <p:cNvPr id="2100" name="Text Box 52"/>
          <p:cNvSpPr txBox="1">
            <a:spLocks noChangeArrowheads="1"/>
          </p:cNvSpPr>
          <p:nvPr/>
        </p:nvSpPr>
        <p:spPr bwMode="auto">
          <a:xfrm>
            <a:off x="2514600" y="6278563"/>
            <a:ext cx="1143000" cy="274637"/>
          </a:xfrm>
          <a:prstGeom prst="rect">
            <a:avLst/>
          </a:prstGeom>
          <a:noFill/>
          <a:ln w="9525">
            <a:noFill/>
            <a:miter lim="800000"/>
            <a:headEnd/>
            <a:tailEnd/>
          </a:ln>
          <a:effectLst/>
        </p:spPr>
        <p:txBody>
          <a:bodyPr>
            <a:spAutoFit/>
          </a:bodyPr>
          <a:lstStyle/>
          <a:p>
            <a:pPr>
              <a:spcBef>
                <a:spcPct val="50000"/>
              </a:spcBef>
            </a:pPr>
            <a:r>
              <a:rPr lang="en-US" sz="1200" dirty="0">
                <a:solidFill>
                  <a:sysClr val="windowText" lastClr="000000"/>
                </a:solidFill>
              </a:rPr>
              <a:t>True positives</a:t>
            </a:r>
          </a:p>
        </p:txBody>
      </p:sp>
      <p:sp>
        <p:nvSpPr>
          <p:cNvPr id="2101" name="Text Box 53"/>
          <p:cNvSpPr txBox="1">
            <a:spLocks noChangeArrowheads="1"/>
          </p:cNvSpPr>
          <p:nvPr/>
        </p:nvSpPr>
        <p:spPr bwMode="auto">
          <a:xfrm>
            <a:off x="4114800" y="6278563"/>
            <a:ext cx="1371600" cy="274637"/>
          </a:xfrm>
          <a:prstGeom prst="rect">
            <a:avLst/>
          </a:prstGeom>
          <a:noFill/>
          <a:ln w="9525">
            <a:noFill/>
            <a:miter lim="800000"/>
            <a:headEnd/>
            <a:tailEnd/>
          </a:ln>
          <a:effectLst/>
        </p:spPr>
        <p:txBody>
          <a:bodyPr>
            <a:spAutoFit/>
          </a:bodyPr>
          <a:lstStyle/>
          <a:p>
            <a:pPr>
              <a:spcBef>
                <a:spcPct val="50000"/>
              </a:spcBef>
            </a:pPr>
            <a:r>
              <a:rPr lang="en-US" sz="1200" dirty="0">
                <a:solidFill>
                  <a:sysClr val="windowText" lastClr="000000"/>
                </a:solidFill>
              </a:rPr>
              <a:t>False positives</a:t>
            </a:r>
          </a:p>
        </p:txBody>
      </p:sp>
      <p:sp>
        <p:nvSpPr>
          <p:cNvPr id="2142" name="Oval 94"/>
          <p:cNvSpPr>
            <a:spLocks noChangeArrowheads="1"/>
          </p:cNvSpPr>
          <p:nvPr/>
        </p:nvSpPr>
        <p:spPr bwMode="auto">
          <a:xfrm>
            <a:off x="5791200" y="3810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3" name="Oval 95"/>
          <p:cNvSpPr>
            <a:spLocks noChangeArrowheads="1"/>
          </p:cNvSpPr>
          <p:nvPr/>
        </p:nvSpPr>
        <p:spPr bwMode="auto">
          <a:xfrm>
            <a:off x="58674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4" name="Oval 96"/>
          <p:cNvSpPr>
            <a:spLocks noChangeArrowheads="1"/>
          </p:cNvSpPr>
          <p:nvPr/>
        </p:nvSpPr>
        <p:spPr bwMode="auto">
          <a:xfrm>
            <a:off x="5486400" y="3733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5" name="Oval 97"/>
          <p:cNvSpPr>
            <a:spLocks noChangeArrowheads="1"/>
          </p:cNvSpPr>
          <p:nvPr/>
        </p:nvSpPr>
        <p:spPr bwMode="auto">
          <a:xfrm>
            <a:off x="5715000" y="4114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6" name="Oval 98"/>
          <p:cNvSpPr>
            <a:spLocks noChangeArrowheads="1"/>
          </p:cNvSpPr>
          <p:nvPr/>
        </p:nvSpPr>
        <p:spPr bwMode="auto">
          <a:xfrm>
            <a:off x="5689600" y="45561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7" name="Oval 99"/>
          <p:cNvSpPr>
            <a:spLocks noChangeArrowheads="1"/>
          </p:cNvSpPr>
          <p:nvPr/>
        </p:nvSpPr>
        <p:spPr bwMode="auto">
          <a:xfrm>
            <a:off x="53340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8" name="Oval 100"/>
          <p:cNvSpPr>
            <a:spLocks noChangeArrowheads="1"/>
          </p:cNvSpPr>
          <p:nvPr/>
        </p:nvSpPr>
        <p:spPr bwMode="auto">
          <a:xfrm>
            <a:off x="5715000" y="4191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9" name="Oval 101"/>
          <p:cNvSpPr>
            <a:spLocks noChangeArrowheads="1"/>
          </p:cNvSpPr>
          <p:nvPr/>
        </p:nvSpPr>
        <p:spPr bwMode="auto">
          <a:xfrm>
            <a:off x="5791200" y="3886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0" name="Oval 102"/>
          <p:cNvSpPr>
            <a:spLocks noChangeArrowheads="1"/>
          </p:cNvSpPr>
          <p:nvPr/>
        </p:nvSpPr>
        <p:spPr bwMode="auto">
          <a:xfrm>
            <a:off x="6019800" y="4038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1" name="Oval 103"/>
          <p:cNvSpPr>
            <a:spLocks noChangeArrowheads="1"/>
          </p:cNvSpPr>
          <p:nvPr/>
        </p:nvSpPr>
        <p:spPr bwMode="auto">
          <a:xfrm>
            <a:off x="6629400" y="5334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2" name="Oval 104"/>
          <p:cNvSpPr>
            <a:spLocks noChangeArrowheads="1"/>
          </p:cNvSpPr>
          <p:nvPr/>
        </p:nvSpPr>
        <p:spPr bwMode="auto">
          <a:xfrm>
            <a:off x="51816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3" name="Oval 105"/>
          <p:cNvSpPr>
            <a:spLocks noChangeArrowheads="1"/>
          </p:cNvSpPr>
          <p:nvPr/>
        </p:nvSpPr>
        <p:spPr bwMode="auto">
          <a:xfrm>
            <a:off x="5181600" y="4953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4" name="Oval 106"/>
          <p:cNvSpPr>
            <a:spLocks noChangeArrowheads="1"/>
          </p:cNvSpPr>
          <p:nvPr/>
        </p:nvSpPr>
        <p:spPr bwMode="auto">
          <a:xfrm>
            <a:off x="5715000" y="4648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5" name="Oval 107"/>
          <p:cNvSpPr>
            <a:spLocks noChangeArrowheads="1"/>
          </p:cNvSpPr>
          <p:nvPr/>
        </p:nvSpPr>
        <p:spPr bwMode="auto">
          <a:xfrm>
            <a:off x="5562600" y="4648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6" name="Oval 108"/>
          <p:cNvSpPr>
            <a:spLocks noChangeArrowheads="1"/>
          </p:cNvSpPr>
          <p:nvPr/>
        </p:nvSpPr>
        <p:spPr bwMode="auto">
          <a:xfrm>
            <a:off x="5791200" y="4648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7" name="Oval 109"/>
          <p:cNvSpPr>
            <a:spLocks noChangeArrowheads="1"/>
          </p:cNvSpPr>
          <p:nvPr/>
        </p:nvSpPr>
        <p:spPr bwMode="auto">
          <a:xfrm>
            <a:off x="5638800" y="4724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8" name="Oval 110"/>
          <p:cNvSpPr>
            <a:spLocks noChangeArrowheads="1"/>
          </p:cNvSpPr>
          <p:nvPr/>
        </p:nvSpPr>
        <p:spPr bwMode="auto">
          <a:xfrm>
            <a:off x="64008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9" name="Oval 111"/>
          <p:cNvSpPr>
            <a:spLocks noChangeArrowheads="1"/>
          </p:cNvSpPr>
          <p:nvPr/>
        </p:nvSpPr>
        <p:spPr bwMode="auto">
          <a:xfrm>
            <a:off x="6934200" y="5257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0" name="Oval 112"/>
          <p:cNvSpPr>
            <a:spLocks noChangeArrowheads="1"/>
          </p:cNvSpPr>
          <p:nvPr/>
        </p:nvSpPr>
        <p:spPr bwMode="auto">
          <a:xfrm>
            <a:off x="5842000" y="47085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1" name="Oval 113"/>
          <p:cNvSpPr>
            <a:spLocks noChangeArrowheads="1"/>
          </p:cNvSpPr>
          <p:nvPr/>
        </p:nvSpPr>
        <p:spPr bwMode="auto">
          <a:xfrm>
            <a:off x="6781800" y="5486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2" name="Oval 114"/>
          <p:cNvSpPr>
            <a:spLocks noChangeArrowheads="1"/>
          </p:cNvSpPr>
          <p:nvPr/>
        </p:nvSpPr>
        <p:spPr bwMode="auto">
          <a:xfrm>
            <a:off x="6705600" y="5257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3" name="Oval 115"/>
          <p:cNvSpPr>
            <a:spLocks noChangeArrowheads="1"/>
          </p:cNvSpPr>
          <p:nvPr/>
        </p:nvSpPr>
        <p:spPr bwMode="auto">
          <a:xfrm>
            <a:off x="66294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4" name="Oval 116"/>
          <p:cNvSpPr>
            <a:spLocks noChangeArrowheads="1"/>
          </p:cNvSpPr>
          <p:nvPr/>
        </p:nvSpPr>
        <p:spPr bwMode="auto">
          <a:xfrm>
            <a:off x="8229600" y="5334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5" name="Oval 117"/>
          <p:cNvSpPr>
            <a:spLocks noChangeArrowheads="1"/>
          </p:cNvSpPr>
          <p:nvPr/>
        </p:nvSpPr>
        <p:spPr bwMode="auto">
          <a:xfrm>
            <a:off x="8153400" y="5029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6" name="Oval 118"/>
          <p:cNvSpPr>
            <a:spLocks noChangeArrowheads="1"/>
          </p:cNvSpPr>
          <p:nvPr/>
        </p:nvSpPr>
        <p:spPr bwMode="auto">
          <a:xfrm>
            <a:off x="8458200" y="4800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7" name="Oval 119"/>
          <p:cNvSpPr>
            <a:spLocks noChangeArrowheads="1"/>
          </p:cNvSpPr>
          <p:nvPr/>
        </p:nvSpPr>
        <p:spPr bwMode="auto">
          <a:xfrm>
            <a:off x="8534400" y="3886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8" name="Oval 120"/>
          <p:cNvSpPr>
            <a:spLocks noChangeArrowheads="1"/>
          </p:cNvSpPr>
          <p:nvPr/>
        </p:nvSpPr>
        <p:spPr bwMode="auto">
          <a:xfrm>
            <a:off x="8229600" y="4876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9" name="Oval 121"/>
          <p:cNvSpPr>
            <a:spLocks noChangeArrowheads="1"/>
          </p:cNvSpPr>
          <p:nvPr/>
        </p:nvSpPr>
        <p:spPr bwMode="auto">
          <a:xfrm>
            <a:off x="8382000" y="5029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0" name="Oval 122"/>
          <p:cNvSpPr>
            <a:spLocks noChangeArrowheads="1"/>
          </p:cNvSpPr>
          <p:nvPr/>
        </p:nvSpPr>
        <p:spPr bwMode="auto">
          <a:xfrm>
            <a:off x="82296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1" name="Oval 123"/>
          <p:cNvSpPr>
            <a:spLocks noChangeArrowheads="1"/>
          </p:cNvSpPr>
          <p:nvPr/>
        </p:nvSpPr>
        <p:spPr bwMode="auto">
          <a:xfrm>
            <a:off x="82296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2" name="Oval 124"/>
          <p:cNvSpPr>
            <a:spLocks noChangeArrowheads="1"/>
          </p:cNvSpPr>
          <p:nvPr/>
        </p:nvSpPr>
        <p:spPr bwMode="auto">
          <a:xfrm>
            <a:off x="8229600" y="4038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3" name="Oval 125"/>
          <p:cNvSpPr>
            <a:spLocks noChangeArrowheads="1"/>
          </p:cNvSpPr>
          <p:nvPr/>
        </p:nvSpPr>
        <p:spPr bwMode="auto">
          <a:xfrm>
            <a:off x="8001000" y="4191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4" name="Oval 126"/>
          <p:cNvSpPr>
            <a:spLocks noChangeArrowheads="1"/>
          </p:cNvSpPr>
          <p:nvPr/>
        </p:nvSpPr>
        <p:spPr bwMode="auto">
          <a:xfrm>
            <a:off x="8610600" y="3886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5" name="Oval 127"/>
          <p:cNvSpPr>
            <a:spLocks noChangeArrowheads="1"/>
          </p:cNvSpPr>
          <p:nvPr/>
        </p:nvSpPr>
        <p:spPr bwMode="auto">
          <a:xfrm>
            <a:off x="8229600" y="4343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6" name="Oval 128"/>
          <p:cNvSpPr>
            <a:spLocks noChangeArrowheads="1"/>
          </p:cNvSpPr>
          <p:nvPr/>
        </p:nvSpPr>
        <p:spPr bwMode="auto">
          <a:xfrm>
            <a:off x="8153400" y="3962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7" name="Oval 129"/>
          <p:cNvSpPr>
            <a:spLocks noChangeArrowheads="1"/>
          </p:cNvSpPr>
          <p:nvPr/>
        </p:nvSpPr>
        <p:spPr bwMode="auto">
          <a:xfrm>
            <a:off x="8534400" y="4495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8" name="Oval 130"/>
          <p:cNvSpPr>
            <a:spLocks noChangeArrowheads="1"/>
          </p:cNvSpPr>
          <p:nvPr/>
        </p:nvSpPr>
        <p:spPr bwMode="auto">
          <a:xfrm>
            <a:off x="8077200" y="4343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9" name="Oval 131"/>
          <p:cNvSpPr>
            <a:spLocks noChangeArrowheads="1"/>
          </p:cNvSpPr>
          <p:nvPr/>
        </p:nvSpPr>
        <p:spPr bwMode="auto">
          <a:xfrm>
            <a:off x="8610600" y="4114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0" name="Oval 132"/>
          <p:cNvSpPr>
            <a:spLocks noChangeArrowheads="1"/>
          </p:cNvSpPr>
          <p:nvPr/>
        </p:nvSpPr>
        <p:spPr bwMode="auto">
          <a:xfrm>
            <a:off x="8458200" y="4038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1" name="Oval 133"/>
          <p:cNvSpPr>
            <a:spLocks noChangeArrowheads="1"/>
          </p:cNvSpPr>
          <p:nvPr/>
        </p:nvSpPr>
        <p:spPr bwMode="auto">
          <a:xfrm>
            <a:off x="8077200" y="4038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2" name="Oval 134"/>
          <p:cNvSpPr>
            <a:spLocks noChangeArrowheads="1"/>
          </p:cNvSpPr>
          <p:nvPr/>
        </p:nvSpPr>
        <p:spPr bwMode="auto">
          <a:xfrm>
            <a:off x="8458200" y="4191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3" name="Oval 135"/>
          <p:cNvSpPr>
            <a:spLocks noChangeArrowheads="1"/>
          </p:cNvSpPr>
          <p:nvPr/>
        </p:nvSpPr>
        <p:spPr bwMode="auto">
          <a:xfrm>
            <a:off x="8077200" y="4114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4" name="Oval 136"/>
          <p:cNvSpPr>
            <a:spLocks noChangeArrowheads="1"/>
          </p:cNvSpPr>
          <p:nvPr/>
        </p:nvSpPr>
        <p:spPr bwMode="auto">
          <a:xfrm>
            <a:off x="4572000" y="2362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7" name="Oval 139"/>
          <p:cNvSpPr>
            <a:spLocks noChangeArrowheads="1"/>
          </p:cNvSpPr>
          <p:nvPr/>
        </p:nvSpPr>
        <p:spPr bwMode="auto">
          <a:xfrm>
            <a:off x="4419600" y="2590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8" name="Oval 140"/>
          <p:cNvSpPr>
            <a:spLocks noChangeArrowheads="1"/>
          </p:cNvSpPr>
          <p:nvPr/>
        </p:nvSpPr>
        <p:spPr bwMode="auto">
          <a:xfrm>
            <a:off x="4419600" y="2362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9" name="Oval 141"/>
          <p:cNvSpPr>
            <a:spLocks noChangeArrowheads="1"/>
          </p:cNvSpPr>
          <p:nvPr/>
        </p:nvSpPr>
        <p:spPr bwMode="auto">
          <a:xfrm>
            <a:off x="4495800" y="2209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0" name="Oval 142"/>
          <p:cNvSpPr>
            <a:spLocks noChangeArrowheads="1"/>
          </p:cNvSpPr>
          <p:nvPr/>
        </p:nvSpPr>
        <p:spPr bwMode="auto">
          <a:xfrm>
            <a:off x="4419600" y="2514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1" name="Oval 143"/>
          <p:cNvSpPr>
            <a:spLocks noChangeArrowheads="1"/>
          </p:cNvSpPr>
          <p:nvPr/>
        </p:nvSpPr>
        <p:spPr bwMode="auto">
          <a:xfrm>
            <a:off x="4343400" y="2286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2" name="Oval 144"/>
          <p:cNvSpPr>
            <a:spLocks noChangeArrowheads="1"/>
          </p:cNvSpPr>
          <p:nvPr/>
        </p:nvSpPr>
        <p:spPr bwMode="auto">
          <a:xfrm>
            <a:off x="4038600" y="3657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3" name="Oval 145"/>
          <p:cNvSpPr>
            <a:spLocks noChangeArrowheads="1"/>
          </p:cNvSpPr>
          <p:nvPr/>
        </p:nvSpPr>
        <p:spPr bwMode="auto">
          <a:xfrm>
            <a:off x="3886200" y="3505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4" name="Oval 146"/>
          <p:cNvSpPr>
            <a:spLocks noChangeArrowheads="1"/>
          </p:cNvSpPr>
          <p:nvPr/>
        </p:nvSpPr>
        <p:spPr bwMode="auto">
          <a:xfrm>
            <a:off x="4038600" y="3657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5" name="Oval 147"/>
          <p:cNvSpPr>
            <a:spLocks noChangeArrowheads="1"/>
          </p:cNvSpPr>
          <p:nvPr/>
        </p:nvSpPr>
        <p:spPr bwMode="auto">
          <a:xfrm>
            <a:off x="4038600" y="3810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6" name="Oval 148"/>
          <p:cNvSpPr>
            <a:spLocks noChangeArrowheads="1"/>
          </p:cNvSpPr>
          <p:nvPr/>
        </p:nvSpPr>
        <p:spPr bwMode="auto">
          <a:xfrm>
            <a:off x="3886200" y="3962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7" name="Oval 149"/>
          <p:cNvSpPr>
            <a:spLocks noChangeArrowheads="1"/>
          </p:cNvSpPr>
          <p:nvPr/>
        </p:nvSpPr>
        <p:spPr bwMode="auto">
          <a:xfrm>
            <a:off x="3733800" y="3581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8" name="Oval 150"/>
          <p:cNvSpPr>
            <a:spLocks noChangeArrowheads="1"/>
          </p:cNvSpPr>
          <p:nvPr/>
        </p:nvSpPr>
        <p:spPr bwMode="auto">
          <a:xfrm>
            <a:off x="3886200" y="3657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9" name="Oval 151"/>
          <p:cNvSpPr>
            <a:spLocks noChangeArrowheads="1"/>
          </p:cNvSpPr>
          <p:nvPr/>
        </p:nvSpPr>
        <p:spPr bwMode="auto">
          <a:xfrm>
            <a:off x="4038600" y="3962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0" name="Oval 152"/>
          <p:cNvSpPr>
            <a:spLocks noChangeArrowheads="1"/>
          </p:cNvSpPr>
          <p:nvPr/>
        </p:nvSpPr>
        <p:spPr bwMode="auto">
          <a:xfrm>
            <a:off x="4038600" y="3810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1" name="Oval 153"/>
          <p:cNvSpPr>
            <a:spLocks noChangeArrowheads="1"/>
          </p:cNvSpPr>
          <p:nvPr/>
        </p:nvSpPr>
        <p:spPr bwMode="auto">
          <a:xfrm>
            <a:off x="3962400" y="4038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2" name="Oval 154"/>
          <p:cNvSpPr>
            <a:spLocks noChangeArrowheads="1"/>
          </p:cNvSpPr>
          <p:nvPr/>
        </p:nvSpPr>
        <p:spPr bwMode="auto">
          <a:xfrm>
            <a:off x="3962400" y="3581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3" name="Oval 155"/>
          <p:cNvSpPr>
            <a:spLocks noChangeArrowheads="1"/>
          </p:cNvSpPr>
          <p:nvPr/>
        </p:nvSpPr>
        <p:spPr bwMode="auto">
          <a:xfrm>
            <a:off x="3810000" y="4038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4" name="Oval 156"/>
          <p:cNvSpPr>
            <a:spLocks noChangeArrowheads="1"/>
          </p:cNvSpPr>
          <p:nvPr/>
        </p:nvSpPr>
        <p:spPr bwMode="auto">
          <a:xfrm>
            <a:off x="4572000" y="5257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5" name="Oval 157"/>
          <p:cNvSpPr>
            <a:spLocks noChangeArrowheads="1"/>
          </p:cNvSpPr>
          <p:nvPr/>
        </p:nvSpPr>
        <p:spPr bwMode="auto">
          <a:xfrm>
            <a:off x="4648200" y="5257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6" name="Oval 158"/>
          <p:cNvSpPr>
            <a:spLocks noChangeArrowheads="1"/>
          </p:cNvSpPr>
          <p:nvPr/>
        </p:nvSpPr>
        <p:spPr bwMode="auto">
          <a:xfrm>
            <a:off x="42672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7" name="Oval 159"/>
          <p:cNvSpPr>
            <a:spLocks noChangeArrowheads="1"/>
          </p:cNvSpPr>
          <p:nvPr/>
        </p:nvSpPr>
        <p:spPr bwMode="auto">
          <a:xfrm>
            <a:off x="3886200" y="5029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8" name="Oval 160"/>
          <p:cNvSpPr>
            <a:spLocks noChangeArrowheads="1"/>
          </p:cNvSpPr>
          <p:nvPr/>
        </p:nvSpPr>
        <p:spPr bwMode="auto">
          <a:xfrm>
            <a:off x="4191000" y="4800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9" name="Oval 161"/>
          <p:cNvSpPr>
            <a:spLocks noChangeArrowheads="1"/>
          </p:cNvSpPr>
          <p:nvPr/>
        </p:nvSpPr>
        <p:spPr bwMode="auto">
          <a:xfrm>
            <a:off x="4343400" y="4953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0" name="Oval 162"/>
          <p:cNvSpPr>
            <a:spLocks noChangeArrowheads="1"/>
          </p:cNvSpPr>
          <p:nvPr/>
        </p:nvSpPr>
        <p:spPr bwMode="auto">
          <a:xfrm>
            <a:off x="44196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1" name="Oval 163"/>
          <p:cNvSpPr>
            <a:spLocks noChangeArrowheads="1"/>
          </p:cNvSpPr>
          <p:nvPr/>
        </p:nvSpPr>
        <p:spPr bwMode="auto">
          <a:xfrm>
            <a:off x="4114800" y="5029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2" name="Oval 164"/>
          <p:cNvSpPr>
            <a:spLocks noChangeArrowheads="1"/>
          </p:cNvSpPr>
          <p:nvPr/>
        </p:nvSpPr>
        <p:spPr bwMode="auto">
          <a:xfrm>
            <a:off x="4343400" y="5029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3" name="Oval 165"/>
          <p:cNvSpPr>
            <a:spLocks noChangeArrowheads="1"/>
          </p:cNvSpPr>
          <p:nvPr/>
        </p:nvSpPr>
        <p:spPr bwMode="auto">
          <a:xfrm>
            <a:off x="4724400" y="4953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4" name="Oval 166"/>
          <p:cNvSpPr>
            <a:spLocks noChangeArrowheads="1"/>
          </p:cNvSpPr>
          <p:nvPr/>
        </p:nvSpPr>
        <p:spPr bwMode="auto">
          <a:xfrm>
            <a:off x="45720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5" name="Oval 167"/>
          <p:cNvSpPr>
            <a:spLocks noChangeArrowheads="1"/>
          </p:cNvSpPr>
          <p:nvPr/>
        </p:nvSpPr>
        <p:spPr bwMode="auto">
          <a:xfrm>
            <a:off x="4648200" y="4953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6" name="Oval 168"/>
          <p:cNvSpPr>
            <a:spLocks noChangeArrowheads="1"/>
          </p:cNvSpPr>
          <p:nvPr/>
        </p:nvSpPr>
        <p:spPr bwMode="auto">
          <a:xfrm>
            <a:off x="4495800" y="4953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7" name="Oval 169"/>
          <p:cNvSpPr>
            <a:spLocks noChangeArrowheads="1"/>
          </p:cNvSpPr>
          <p:nvPr/>
        </p:nvSpPr>
        <p:spPr bwMode="auto">
          <a:xfrm>
            <a:off x="3352800" y="2133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8" name="Oval 170"/>
          <p:cNvSpPr>
            <a:spLocks noChangeArrowheads="1"/>
          </p:cNvSpPr>
          <p:nvPr/>
        </p:nvSpPr>
        <p:spPr bwMode="auto">
          <a:xfrm>
            <a:off x="3733800" y="2286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9" name="Oval 171"/>
          <p:cNvSpPr>
            <a:spLocks noChangeArrowheads="1"/>
          </p:cNvSpPr>
          <p:nvPr/>
        </p:nvSpPr>
        <p:spPr bwMode="auto">
          <a:xfrm>
            <a:off x="3733800" y="2514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0" name="Oval 172"/>
          <p:cNvSpPr>
            <a:spLocks noChangeArrowheads="1"/>
          </p:cNvSpPr>
          <p:nvPr/>
        </p:nvSpPr>
        <p:spPr bwMode="auto">
          <a:xfrm>
            <a:off x="3733800" y="2743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1" name="Oval 173"/>
          <p:cNvSpPr>
            <a:spLocks noChangeArrowheads="1"/>
          </p:cNvSpPr>
          <p:nvPr/>
        </p:nvSpPr>
        <p:spPr bwMode="auto">
          <a:xfrm>
            <a:off x="3429000" y="2667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2" name="Oval 174"/>
          <p:cNvSpPr>
            <a:spLocks noChangeArrowheads="1"/>
          </p:cNvSpPr>
          <p:nvPr/>
        </p:nvSpPr>
        <p:spPr bwMode="auto">
          <a:xfrm>
            <a:off x="3581400" y="2362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3" name="Oval 175"/>
          <p:cNvSpPr>
            <a:spLocks noChangeArrowheads="1"/>
          </p:cNvSpPr>
          <p:nvPr/>
        </p:nvSpPr>
        <p:spPr bwMode="auto">
          <a:xfrm>
            <a:off x="3733800" y="2514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4" name="Oval 176"/>
          <p:cNvSpPr>
            <a:spLocks noChangeArrowheads="1"/>
          </p:cNvSpPr>
          <p:nvPr/>
        </p:nvSpPr>
        <p:spPr bwMode="auto">
          <a:xfrm>
            <a:off x="3657600" y="2590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5" name="Oval 177"/>
          <p:cNvSpPr>
            <a:spLocks noChangeArrowheads="1"/>
          </p:cNvSpPr>
          <p:nvPr/>
        </p:nvSpPr>
        <p:spPr bwMode="auto">
          <a:xfrm>
            <a:off x="3505200" y="2362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6" name="Oval 178"/>
          <p:cNvSpPr>
            <a:spLocks noChangeArrowheads="1"/>
          </p:cNvSpPr>
          <p:nvPr/>
        </p:nvSpPr>
        <p:spPr bwMode="auto">
          <a:xfrm>
            <a:off x="3886200" y="2438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7" name="Oval 179"/>
          <p:cNvSpPr>
            <a:spLocks noChangeArrowheads="1"/>
          </p:cNvSpPr>
          <p:nvPr/>
        </p:nvSpPr>
        <p:spPr bwMode="auto">
          <a:xfrm>
            <a:off x="3429000" y="3505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8" name="Oval 180"/>
          <p:cNvSpPr>
            <a:spLocks noChangeArrowheads="1"/>
          </p:cNvSpPr>
          <p:nvPr/>
        </p:nvSpPr>
        <p:spPr bwMode="auto">
          <a:xfrm>
            <a:off x="3429000" y="3810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9" name="Oval 181"/>
          <p:cNvSpPr>
            <a:spLocks noChangeArrowheads="1"/>
          </p:cNvSpPr>
          <p:nvPr/>
        </p:nvSpPr>
        <p:spPr bwMode="auto">
          <a:xfrm>
            <a:off x="3429000" y="3276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0" name="Oval 182"/>
          <p:cNvSpPr>
            <a:spLocks noChangeArrowheads="1"/>
          </p:cNvSpPr>
          <p:nvPr/>
        </p:nvSpPr>
        <p:spPr bwMode="auto">
          <a:xfrm>
            <a:off x="3276600" y="3429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1" name="Oval 183"/>
          <p:cNvSpPr>
            <a:spLocks noChangeArrowheads="1"/>
          </p:cNvSpPr>
          <p:nvPr/>
        </p:nvSpPr>
        <p:spPr bwMode="auto">
          <a:xfrm>
            <a:off x="3429000" y="3581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2" name="Oval 184"/>
          <p:cNvSpPr>
            <a:spLocks noChangeArrowheads="1"/>
          </p:cNvSpPr>
          <p:nvPr/>
        </p:nvSpPr>
        <p:spPr bwMode="auto">
          <a:xfrm>
            <a:off x="3352800" y="4495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3" name="Oval 185"/>
          <p:cNvSpPr>
            <a:spLocks noChangeArrowheads="1"/>
          </p:cNvSpPr>
          <p:nvPr/>
        </p:nvSpPr>
        <p:spPr bwMode="auto">
          <a:xfrm>
            <a:off x="3429000" y="4343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4" name="Oval 186"/>
          <p:cNvSpPr>
            <a:spLocks noChangeArrowheads="1"/>
          </p:cNvSpPr>
          <p:nvPr/>
        </p:nvSpPr>
        <p:spPr bwMode="auto">
          <a:xfrm>
            <a:off x="3352800" y="4191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5" name="Oval 187"/>
          <p:cNvSpPr>
            <a:spLocks noChangeArrowheads="1"/>
          </p:cNvSpPr>
          <p:nvPr/>
        </p:nvSpPr>
        <p:spPr bwMode="auto">
          <a:xfrm>
            <a:off x="32766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6" name="Oval 188"/>
          <p:cNvSpPr>
            <a:spLocks noChangeArrowheads="1"/>
          </p:cNvSpPr>
          <p:nvPr/>
        </p:nvSpPr>
        <p:spPr bwMode="auto">
          <a:xfrm>
            <a:off x="3429000" y="4495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7" name="Oval 189"/>
          <p:cNvSpPr>
            <a:spLocks noChangeArrowheads="1"/>
          </p:cNvSpPr>
          <p:nvPr/>
        </p:nvSpPr>
        <p:spPr bwMode="auto">
          <a:xfrm>
            <a:off x="3352800" y="4648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8" name="Oval 190"/>
          <p:cNvSpPr>
            <a:spLocks noChangeArrowheads="1"/>
          </p:cNvSpPr>
          <p:nvPr/>
        </p:nvSpPr>
        <p:spPr bwMode="auto">
          <a:xfrm>
            <a:off x="2120900" y="19780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9" name="Oval 191"/>
          <p:cNvSpPr>
            <a:spLocks noChangeArrowheads="1"/>
          </p:cNvSpPr>
          <p:nvPr/>
        </p:nvSpPr>
        <p:spPr bwMode="auto">
          <a:xfrm>
            <a:off x="1981200" y="2590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0" name="Oval 192"/>
          <p:cNvSpPr>
            <a:spLocks noChangeArrowheads="1"/>
          </p:cNvSpPr>
          <p:nvPr/>
        </p:nvSpPr>
        <p:spPr bwMode="auto">
          <a:xfrm>
            <a:off x="2057400" y="2590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1" name="Oval 193"/>
          <p:cNvSpPr>
            <a:spLocks noChangeArrowheads="1"/>
          </p:cNvSpPr>
          <p:nvPr/>
        </p:nvSpPr>
        <p:spPr bwMode="auto">
          <a:xfrm>
            <a:off x="1905000" y="2743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2" name="Oval 194"/>
          <p:cNvSpPr>
            <a:spLocks noChangeArrowheads="1"/>
          </p:cNvSpPr>
          <p:nvPr/>
        </p:nvSpPr>
        <p:spPr bwMode="auto">
          <a:xfrm>
            <a:off x="1905000" y="2667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3" name="Oval 195"/>
          <p:cNvSpPr>
            <a:spLocks noChangeArrowheads="1"/>
          </p:cNvSpPr>
          <p:nvPr/>
        </p:nvSpPr>
        <p:spPr bwMode="auto">
          <a:xfrm>
            <a:off x="1981200" y="2286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4" name="Oval 196"/>
          <p:cNvSpPr>
            <a:spLocks noChangeArrowheads="1"/>
          </p:cNvSpPr>
          <p:nvPr/>
        </p:nvSpPr>
        <p:spPr bwMode="auto">
          <a:xfrm>
            <a:off x="1828800" y="2057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5" name="Oval 197"/>
          <p:cNvSpPr>
            <a:spLocks noChangeArrowheads="1"/>
          </p:cNvSpPr>
          <p:nvPr/>
        </p:nvSpPr>
        <p:spPr bwMode="auto">
          <a:xfrm>
            <a:off x="1828800" y="2438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6" name="Oval 198"/>
          <p:cNvSpPr>
            <a:spLocks noChangeArrowheads="1"/>
          </p:cNvSpPr>
          <p:nvPr/>
        </p:nvSpPr>
        <p:spPr bwMode="auto">
          <a:xfrm>
            <a:off x="1981200" y="1981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7" name="Oval 199"/>
          <p:cNvSpPr>
            <a:spLocks noChangeArrowheads="1"/>
          </p:cNvSpPr>
          <p:nvPr/>
        </p:nvSpPr>
        <p:spPr bwMode="auto">
          <a:xfrm>
            <a:off x="1905000" y="1905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8" name="Oval 200"/>
          <p:cNvSpPr>
            <a:spLocks noChangeArrowheads="1"/>
          </p:cNvSpPr>
          <p:nvPr/>
        </p:nvSpPr>
        <p:spPr bwMode="auto">
          <a:xfrm>
            <a:off x="1981200" y="2438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9" name="Oval 201"/>
          <p:cNvSpPr>
            <a:spLocks noChangeArrowheads="1"/>
          </p:cNvSpPr>
          <p:nvPr/>
        </p:nvSpPr>
        <p:spPr bwMode="auto">
          <a:xfrm>
            <a:off x="1981200" y="2590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0" name="Oval 202"/>
          <p:cNvSpPr>
            <a:spLocks noChangeArrowheads="1"/>
          </p:cNvSpPr>
          <p:nvPr/>
        </p:nvSpPr>
        <p:spPr bwMode="auto">
          <a:xfrm>
            <a:off x="1905000" y="2133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1" name="Oval 203"/>
          <p:cNvSpPr>
            <a:spLocks noChangeArrowheads="1"/>
          </p:cNvSpPr>
          <p:nvPr/>
        </p:nvSpPr>
        <p:spPr bwMode="auto">
          <a:xfrm>
            <a:off x="1828800" y="2514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2" name="Oval 204"/>
          <p:cNvSpPr>
            <a:spLocks noChangeArrowheads="1"/>
          </p:cNvSpPr>
          <p:nvPr/>
        </p:nvSpPr>
        <p:spPr bwMode="auto">
          <a:xfrm>
            <a:off x="2057400" y="2286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3" name="Oval 205"/>
          <p:cNvSpPr>
            <a:spLocks noChangeArrowheads="1"/>
          </p:cNvSpPr>
          <p:nvPr/>
        </p:nvSpPr>
        <p:spPr bwMode="auto">
          <a:xfrm>
            <a:off x="1905000" y="1981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4" name="Oval 206"/>
          <p:cNvSpPr>
            <a:spLocks noChangeArrowheads="1"/>
          </p:cNvSpPr>
          <p:nvPr/>
        </p:nvSpPr>
        <p:spPr bwMode="auto">
          <a:xfrm>
            <a:off x="1841500" y="2209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5" name="Oval 207"/>
          <p:cNvSpPr>
            <a:spLocks noChangeArrowheads="1"/>
          </p:cNvSpPr>
          <p:nvPr/>
        </p:nvSpPr>
        <p:spPr bwMode="auto">
          <a:xfrm>
            <a:off x="1828800" y="2362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6" name="Oval 208"/>
          <p:cNvSpPr>
            <a:spLocks noChangeArrowheads="1"/>
          </p:cNvSpPr>
          <p:nvPr/>
        </p:nvSpPr>
        <p:spPr bwMode="auto">
          <a:xfrm>
            <a:off x="2057400" y="2133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7" name="Oval 209"/>
          <p:cNvSpPr>
            <a:spLocks noChangeArrowheads="1"/>
          </p:cNvSpPr>
          <p:nvPr/>
        </p:nvSpPr>
        <p:spPr bwMode="auto">
          <a:xfrm>
            <a:off x="1981200" y="1981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8" name="Oval 210"/>
          <p:cNvSpPr>
            <a:spLocks noChangeArrowheads="1"/>
          </p:cNvSpPr>
          <p:nvPr/>
        </p:nvSpPr>
        <p:spPr bwMode="auto">
          <a:xfrm>
            <a:off x="1905000" y="2514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9" name="Oval 211"/>
          <p:cNvSpPr>
            <a:spLocks noChangeArrowheads="1"/>
          </p:cNvSpPr>
          <p:nvPr/>
        </p:nvSpPr>
        <p:spPr bwMode="auto">
          <a:xfrm>
            <a:off x="1828800" y="2514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0" name="Oval 212"/>
          <p:cNvSpPr>
            <a:spLocks noChangeArrowheads="1"/>
          </p:cNvSpPr>
          <p:nvPr/>
        </p:nvSpPr>
        <p:spPr bwMode="auto">
          <a:xfrm>
            <a:off x="1993900" y="2362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1" name="Oval 213"/>
          <p:cNvSpPr>
            <a:spLocks noChangeArrowheads="1"/>
          </p:cNvSpPr>
          <p:nvPr/>
        </p:nvSpPr>
        <p:spPr bwMode="auto">
          <a:xfrm>
            <a:off x="1828800" y="1828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2" name="Oval 214"/>
          <p:cNvSpPr>
            <a:spLocks noChangeArrowheads="1"/>
          </p:cNvSpPr>
          <p:nvPr/>
        </p:nvSpPr>
        <p:spPr bwMode="auto">
          <a:xfrm>
            <a:off x="1981200" y="1981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3" name="Oval 215"/>
          <p:cNvSpPr>
            <a:spLocks noChangeArrowheads="1"/>
          </p:cNvSpPr>
          <p:nvPr/>
        </p:nvSpPr>
        <p:spPr bwMode="auto">
          <a:xfrm>
            <a:off x="12954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4" name="Oval 216"/>
          <p:cNvSpPr>
            <a:spLocks noChangeArrowheads="1"/>
          </p:cNvSpPr>
          <p:nvPr/>
        </p:nvSpPr>
        <p:spPr bwMode="auto">
          <a:xfrm>
            <a:off x="990600" y="4191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5" name="Oval 217"/>
          <p:cNvSpPr>
            <a:spLocks noChangeArrowheads="1"/>
          </p:cNvSpPr>
          <p:nvPr/>
        </p:nvSpPr>
        <p:spPr bwMode="auto">
          <a:xfrm>
            <a:off x="10668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6" name="Oval 218"/>
          <p:cNvSpPr>
            <a:spLocks noChangeArrowheads="1"/>
          </p:cNvSpPr>
          <p:nvPr/>
        </p:nvSpPr>
        <p:spPr bwMode="auto">
          <a:xfrm>
            <a:off x="1219200" y="4495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7" name="Oval 219"/>
          <p:cNvSpPr>
            <a:spLocks noChangeArrowheads="1"/>
          </p:cNvSpPr>
          <p:nvPr/>
        </p:nvSpPr>
        <p:spPr bwMode="auto">
          <a:xfrm>
            <a:off x="1600200" y="4419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169" name="TextBox 168"/>
          <p:cNvSpPr txBox="1"/>
          <p:nvPr/>
        </p:nvSpPr>
        <p:spPr>
          <a:xfrm>
            <a:off x="5042421" y="376876"/>
            <a:ext cx="3762568" cy="369332"/>
          </a:xfrm>
          <a:prstGeom prst="rect">
            <a:avLst/>
          </a:prstGeom>
          <a:noFill/>
          <a:ln w="19050">
            <a:solidFill>
              <a:srgbClr val="FF0000"/>
            </a:solidFill>
          </a:ln>
        </p:spPr>
        <p:txBody>
          <a:bodyPr wrap="none" rtlCol="0">
            <a:spAutoFit/>
          </a:bodyPr>
          <a:lstStyle/>
          <a:p>
            <a:r>
              <a:rPr lang="en-US" dirty="0" smtClean="0">
                <a:solidFill>
                  <a:sysClr val="windowText" lastClr="000000"/>
                </a:solidFill>
              </a:rPr>
              <a:t>Results using non-embodied vision</a:t>
            </a:r>
            <a:endParaRPr lang="en-US" dirty="0">
              <a:solidFill>
                <a:sysClr val="windowText" lastClr="000000"/>
              </a:solidFill>
            </a:endParaRPr>
          </a:p>
        </p:txBody>
      </p:sp>
      <p:pic>
        <p:nvPicPr>
          <p:cNvPr id="170" name="Picture 4"/>
          <p:cNvPicPr>
            <a:picLocks noChangeAspect="1" noChangeArrowheads="1"/>
          </p:cNvPicPr>
          <p:nvPr/>
        </p:nvPicPr>
        <p:blipFill>
          <a:blip r:embed="rId4" cstate="print"/>
          <a:srcRect/>
          <a:stretch>
            <a:fillRect/>
          </a:stretch>
        </p:blipFill>
        <p:spPr bwMode="auto">
          <a:xfrm>
            <a:off x="5837324" y="879586"/>
            <a:ext cx="2559448" cy="1697360"/>
          </a:xfrm>
          <a:prstGeom prst="rect">
            <a:avLst/>
          </a:prstGeom>
          <a:noFill/>
          <a:ln w="9525">
            <a:noFill/>
            <a:miter lim="800000"/>
            <a:headEnd/>
            <a:tailEnd/>
          </a:ln>
        </p:spPr>
      </p:pic>
    </p:spTree>
    <p:extLst>
      <p:ext uri="{BB962C8B-B14F-4D97-AF65-F5344CB8AC3E}">
        <p14:creationId xmlns:p14="http://schemas.microsoft.com/office/powerpoint/2010/main" val="3323044632"/>
      </p:ext>
    </p:extLst>
  </p:cSld>
  <p:clrMapOvr>
    <a:masterClrMapping/>
  </p:clrMapOvr>
  <p:transition spd="slow">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5" name="Rectangle 124"/>
          <p:cNvSpPr/>
          <p:nvPr/>
        </p:nvSpPr>
        <p:spPr bwMode="auto">
          <a:xfrm>
            <a:off x="0" y="6151417"/>
            <a:ext cx="9144000" cy="731520"/>
          </a:xfrm>
          <a:prstGeom prst="rect">
            <a:avLst/>
          </a:prstGeom>
          <a:solidFill>
            <a:schemeClr val="bg1"/>
          </a:solidFill>
          <a:ln w="12700" cap="flat" cmpd="sng" algn="ctr">
            <a:noFill/>
            <a:prstDash val="solid"/>
            <a:round/>
            <a:headEnd type="none" w="med" len="med"/>
            <a:tailEnd type="none" w="med" len="med"/>
          </a:ln>
          <a:effectLst/>
        </p:spPr>
        <p:txBody>
          <a:bodyPr vert="horz" wrap="square" lIns="90487" tIns="44450" rIns="90487" bIns="4445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bg1"/>
              </a:solidFill>
              <a:effectLst/>
              <a:latin typeface="Helvetica" pitchFamily="34" charset="0"/>
            </a:endParaRPr>
          </a:p>
        </p:txBody>
      </p:sp>
      <p:pic>
        <p:nvPicPr>
          <p:cNvPr id="2052" name="Picture 4"/>
          <p:cNvPicPr>
            <a:picLocks noChangeAspect="1" noChangeArrowheads="1"/>
          </p:cNvPicPr>
          <p:nvPr/>
        </p:nvPicPr>
        <p:blipFill>
          <a:blip r:embed="rId3" cstate="print"/>
          <a:srcRect/>
          <a:stretch>
            <a:fillRect/>
          </a:stretch>
        </p:blipFill>
        <p:spPr bwMode="auto">
          <a:xfrm>
            <a:off x="0" y="0"/>
            <a:ext cx="9144000" cy="6169025"/>
          </a:xfrm>
          <a:prstGeom prst="rect">
            <a:avLst/>
          </a:prstGeom>
          <a:solidFill>
            <a:srgbClr val="99FF33"/>
          </a:solidFill>
        </p:spPr>
      </p:pic>
      <p:sp>
        <p:nvSpPr>
          <p:cNvPr id="2053" name="Oval 5"/>
          <p:cNvSpPr>
            <a:spLocks noChangeArrowheads="1"/>
          </p:cNvSpPr>
          <p:nvPr/>
        </p:nvSpPr>
        <p:spPr bwMode="auto">
          <a:xfrm>
            <a:off x="5638800" y="39624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54" name="Oval 6"/>
          <p:cNvSpPr>
            <a:spLocks noChangeArrowheads="1"/>
          </p:cNvSpPr>
          <p:nvPr/>
        </p:nvSpPr>
        <p:spPr bwMode="auto">
          <a:xfrm>
            <a:off x="5486400" y="4114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1" name="Oval 13"/>
          <p:cNvSpPr>
            <a:spLocks noChangeArrowheads="1"/>
          </p:cNvSpPr>
          <p:nvPr/>
        </p:nvSpPr>
        <p:spPr bwMode="auto">
          <a:xfrm>
            <a:off x="5499100" y="4521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2" name="Oval 14"/>
          <p:cNvSpPr>
            <a:spLocks noChangeArrowheads="1"/>
          </p:cNvSpPr>
          <p:nvPr/>
        </p:nvSpPr>
        <p:spPr bwMode="auto">
          <a:xfrm>
            <a:off x="5486400" y="4876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3" name="Oval 15"/>
          <p:cNvSpPr>
            <a:spLocks noChangeArrowheads="1"/>
          </p:cNvSpPr>
          <p:nvPr/>
        </p:nvSpPr>
        <p:spPr bwMode="auto">
          <a:xfrm>
            <a:off x="5397500" y="50927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4" name="Oval 16"/>
          <p:cNvSpPr>
            <a:spLocks noChangeArrowheads="1"/>
          </p:cNvSpPr>
          <p:nvPr/>
        </p:nvSpPr>
        <p:spPr bwMode="auto">
          <a:xfrm>
            <a:off x="6413500" y="5283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5" name="Oval 17"/>
          <p:cNvSpPr>
            <a:spLocks noChangeArrowheads="1"/>
          </p:cNvSpPr>
          <p:nvPr/>
        </p:nvSpPr>
        <p:spPr bwMode="auto">
          <a:xfrm>
            <a:off x="6883400" y="54229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6" name="Oval 18"/>
          <p:cNvSpPr>
            <a:spLocks noChangeArrowheads="1"/>
          </p:cNvSpPr>
          <p:nvPr/>
        </p:nvSpPr>
        <p:spPr bwMode="auto">
          <a:xfrm>
            <a:off x="8001000" y="5410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7" name="Oval 19"/>
          <p:cNvSpPr>
            <a:spLocks noChangeArrowheads="1"/>
          </p:cNvSpPr>
          <p:nvPr/>
        </p:nvSpPr>
        <p:spPr bwMode="auto">
          <a:xfrm>
            <a:off x="8128000" y="52197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8" name="Oval 20"/>
          <p:cNvSpPr>
            <a:spLocks noChangeArrowheads="1"/>
          </p:cNvSpPr>
          <p:nvPr/>
        </p:nvSpPr>
        <p:spPr bwMode="auto">
          <a:xfrm>
            <a:off x="8153400" y="47879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9" name="Oval 21"/>
          <p:cNvSpPr>
            <a:spLocks noChangeArrowheads="1"/>
          </p:cNvSpPr>
          <p:nvPr/>
        </p:nvSpPr>
        <p:spPr bwMode="auto">
          <a:xfrm>
            <a:off x="8458200" y="4368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0" name="Oval 22"/>
          <p:cNvSpPr>
            <a:spLocks noChangeArrowheads="1"/>
          </p:cNvSpPr>
          <p:nvPr/>
        </p:nvSpPr>
        <p:spPr bwMode="auto">
          <a:xfrm>
            <a:off x="8432800" y="4191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1" name="Oval 23"/>
          <p:cNvSpPr>
            <a:spLocks noChangeArrowheads="1"/>
          </p:cNvSpPr>
          <p:nvPr/>
        </p:nvSpPr>
        <p:spPr bwMode="auto">
          <a:xfrm>
            <a:off x="8331200" y="39624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2" name="Oval 24"/>
          <p:cNvSpPr>
            <a:spLocks noChangeArrowheads="1"/>
          </p:cNvSpPr>
          <p:nvPr/>
        </p:nvSpPr>
        <p:spPr bwMode="auto">
          <a:xfrm>
            <a:off x="4419600" y="22225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3" name="Oval 25"/>
          <p:cNvSpPr>
            <a:spLocks noChangeArrowheads="1"/>
          </p:cNvSpPr>
          <p:nvPr/>
        </p:nvSpPr>
        <p:spPr bwMode="auto">
          <a:xfrm>
            <a:off x="4356100" y="23749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4" name="Oval 26"/>
          <p:cNvSpPr>
            <a:spLocks noChangeArrowheads="1"/>
          </p:cNvSpPr>
          <p:nvPr/>
        </p:nvSpPr>
        <p:spPr bwMode="auto">
          <a:xfrm>
            <a:off x="4038600" y="3505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5" name="Oval 27"/>
          <p:cNvSpPr>
            <a:spLocks noChangeArrowheads="1"/>
          </p:cNvSpPr>
          <p:nvPr/>
        </p:nvSpPr>
        <p:spPr bwMode="auto">
          <a:xfrm>
            <a:off x="3911600" y="3810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6" name="Oval 28"/>
          <p:cNvSpPr>
            <a:spLocks noChangeArrowheads="1"/>
          </p:cNvSpPr>
          <p:nvPr/>
        </p:nvSpPr>
        <p:spPr bwMode="auto">
          <a:xfrm>
            <a:off x="4114800" y="49276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7" name="Oval 29"/>
          <p:cNvSpPr>
            <a:spLocks noChangeArrowheads="1"/>
          </p:cNvSpPr>
          <p:nvPr/>
        </p:nvSpPr>
        <p:spPr bwMode="auto">
          <a:xfrm>
            <a:off x="4394200" y="4902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8" name="Oval 30"/>
          <p:cNvSpPr>
            <a:spLocks noChangeArrowheads="1"/>
          </p:cNvSpPr>
          <p:nvPr/>
        </p:nvSpPr>
        <p:spPr bwMode="auto">
          <a:xfrm>
            <a:off x="3289300" y="20701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9" name="Oval 31"/>
          <p:cNvSpPr>
            <a:spLocks noChangeArrowheads="1"/>
          </p:cNvSpPr>
          <p:nvPr/>
        </p:nvSpPr>
        <p:spPr bwMode="auto">
          <a:xfrm>
            <a:off x="3276600" y="2971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0" name="Oval 32"/>
          <p:cNvSpPr>
            <a:spLocks noChangeArrowheads="1"/>
          </p:cNvSpPr>
          <p:nvPr/>
        </p:nvSpPr>
        <p:spPr bwMode="auto">
          <a:xfrm>
            <a:off x="3276600" y="32766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3" name="Oval 35"/>
          <p:cNvSpPr>
            <a:spLocks noChangeArrowheads="1"/>
          </p:cNvSpPr>
          <p:nvPr/>
        </p:nvSpPr>
        <p:spPr bwMode="auto">
          <a:xfrm>
            <a:off x="1866900" y="2286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4" name="Oval 36"/>
          <p:cNvSpPr>
            <a:spLocks noChangeArrowheads="1"/>
          </p:cNvSpPr>
          <p:nvPr/>
        </p:nvSpPr>
        <p:spPr bwMode="auto">
          <a:xfrm>
            <a:off x="1143000" y="4267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8" name="Oval 40"/>
          <p:cNvSpPr>
            <a:spLocks noChangeArrowheads="1"/>
          </p:cNvSpPr>
          <p:nvPr/>
        </p:nvSpPr>
        <p:spPr bwMode="auto">
          <a:xfrm>
            <a:off x="5321300" y="46863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95" name="Oval 47"/>
          <p:cNvSpPr>
            <a:spLocks noChangeArrowheads="1"/>
          </p:cNvSpPr>
          <p:nvPr/>
        </p:nvSpPr>
        <p:spPr bwMode="auto">
          <a:xfrm>
            <a:off x="381000" y="6324600"/>
            <a:ext cx="152400" cy="1524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96" name="Oval 48"/>
          <p:cNvSpPr>
            <a:spLocks noChangeArrowheads="1"/>
          </p:cNvSpPr>
          <p:nvPr/>
        </p:nvSpPr>
        <p:spPr bwMode="auto">
          <a:xfrm>
            <a:off x="2286000" y="6324600"/>
            <a:ext cx="152400" cy="1524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97" name="Oval 49"/>
          <p:cNvSpPr>
            <a:spLocks noChangeArrowheads="1"/>
          </p:cNvSpPr>
          <p:nvPr/>
        </p:nvSpPr>
        <p:spPr bwMode="auto">
          <a:xfrm>
            <a:off x="3886200" y="6324600"/>
            <a:ext cx="152400" cy="1524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8" name="Text Box 50"/>
          <p:cNvSpPr txBox="1">
            <a:spLocks noChangeArrowheads="1"/>
          </p:cNvSpPr>
          <p:nvPr/>
        </p:nvSpPr>
        <p:spPr bwMode="auto">
          <a:xfrm>
            <a:off x="609600" y="6273800"/>
            <a:ext cx="1143000" cy="274638"/>
          </a:xfrm>
          <a:prstGeom prst="rect">
            <a:avLst/>
          </a:prstGeom>
          <a:noFill/>
          <a:ln w="9525">
            <a:noFill/>
            <a:miter lim="800000"/>
            <a:headEnd/>
            <a:tailEnd/>
          </a:ln>
          <a:effectLst/>
        </p:spPr>
        <p:txBody>
          <a:bodyPr>
            <a:spAutoFit/>
          </a:bodyPr>
          <a:lstStyle/>
          <a:p>
            <a:pPr>
              <a:spcBef>
                <a:spcPct val="50000"/>
              </a:spcBef>
            </a:pPr>
            <a:r>
              <a:rPr lang="en-US" sz="1200" dirty="0">
                <a:solidFill>
                  <a:schemeClr val="tx1"/>
                </a:solidFill>
              </a:rPr>
              <a:t>Missed Mugs</a:t>
            </a:r>
          </a:p>
        </p:txBody>
      </p:sp>
      <p:sp>
        <p:nvSpPr>
          <p:cNvPr id="2100" name="Text Box 52"/>
          <p:cNvSpPr txBox="1">
            <a:spLocks noChangeArrowheads="1"/>
          </p:cNvSpPr>
          <p:nvPr/>
        </p:nvSpPr>
        <p:spPr bwMode="auto">
          <a:xfrm>
            <a:off x="2514600" y="6278563"/>
            <a:ext cx="1143000" cy="274637"/>
          </a:xfrm>
          <a:prstGeom prst="rect">
            <a:avLst/>
          </a:prstGeom>
          <a:noFill/>
          <a:ln w="9525">
            <a:noFill/>
            <a:miter lim="800000"/>
            <a:headEnd/>
            <a:tailEnd/>
          </a:ln>
          <a:effectLst/>
        </p:spPr>
        <p:txBody>
          <a:bodyPr>
            <a:spAutoFit/>
          </a:bodyPr>
          <a:lstStyle/>
          <a:p>
            <a:pPr>
              <a:spcBef>
                <a:spcPct val="50000"/>
              </a:spcBef>
            </a:pPr>
            <a:r>
              <a:rPr lang="en-US" sz="1200" dirty="0">
                <a:solidFill>
                  <a:schemeClr val="tx1"/>
                </a:solidFill>
              </a:rPr>
              <a:t>True positives</a:t>
            </a:r>
          </a:p>
        </p:txBody>
      </p:sp>
      <p:sp>
        <p:nvSpPr>
          <p:cNvPr id="2101" name="Text Box 53"/>
          <p:cNvSpPr txBox="1">
            <a:spLocks noChangeArrowheads="1"/>
          </p:cNvSpPr>
          <p:nvPr/>
        </p:nvSpPr>
        <p:spPr bwMode="auto">
          <a:xfrm>
            <a:off x="4114800" y="6278563"/>
            <a:ext cx="1371600" cy="274637"/>
          </a:xfrm>
          <a:prstGeom prst="rect">
            <a:avLst/>
          </a:prstGeom>
          <a:noFill/>
          <a:ln w="9525">
            <a:noFill/>
            <a:miter lim="800000"/>
            <a:headEnd/>
            <a:tailEnd/>
          </a:ln>
          <a:effectLst/>
        </p:spPr>
        <p:txBody>
          <a:bodyPr>
            <a:spAutoFit/>
          </a:bodyPr>
          <a:lstStyle/>
          <a:p>
            <a:pPr>
              <a:spcBef>
                <a:spcPct val="50000"/>
              </a:spcBef>
            </a:pPr>
            <a:r>
              <a:rPr lang="en-US" sz="1200" dirty="0">
                <a:solidFill>
                  <a:schemeClr val="tx1"/>
                </a:solidFill>
              </a:rPr>
              <a:t>False positives</a:t>
            </a:r>
          </a:p>
        </p:txBody>
      </p:sp>
      <p:sp>
        <p:nvSpPr>
          <p:cNvPr id="2060" name="Oval 12"/>
          <p:cNvSpPr>
            <a:spLocks noChangeArrowheads="1"/>
          </p:cNvSpPr>
          <p:nvPr/>
        </p:nvSpPr>
        <p:spPr bwMode="auto">
          <a:xfrm>
            <a:off x="5626100" y="4318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5" name="Oval 37"/>
          <p:cNvSpPr>
            <a:spLocks noChangeArrowheads="1"/>
          </p:cNvSpPr>
          <p:nvPr/>
        </p:nvSpPr>
        <p:spPr bwMode="auto">
          <a:xfrm>
            <a:off x="1473200" y="4394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1" name="Oval 33"/>
          <p:cNvSpPr>
            <a:spLocks noChangeArrowheads="1"/>
          </p:cNvSpPr>
          <p:nvPr/>
        </p:nvSpPr>
        <p:spPr bwMode="auto">
          <a:xfrm>
            <a:off x="3263900" y="36576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2" name="Oval 34"/>
          <p:cNvSpPr>
            <a:spLocks noChangeArrowheads="1"/>
          </p:cNvSpPr>
          <p:nvPr/>
        </p:nvSpPr>
        <p:spPr bwMode="auto">
          <a:xfrm>
            <a:off x="3136900" y="40005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39" name="TextBox 38"/>
          <p:cNvSpPr txBox="1"/>
          <p:nvPr/>
        </p:nvSpPr>
        <p:spPr>
          <a:xfrm>
            <a:off x="4905944" y="390525"/>
            <a:ext cx="3993401" cy="369332"/>
          </a:xfrm>
          <a:prstGeom prst="rect">
            <a:avLst/>
          </a:prstGeom>
          <a:noFill/>
          <a:ln w="19050">
            <a:solidFill>
              <a:srgbClr val="FF0000"/>
            </a:solidFill>
          </a:ln>
        </p:spPr>
        <p:txBody>
          <a:bodyPr wrap="none" rtlCol="0">
            <a:spAutoFit/>
          </a:bodyPr>
          <a:lstStyle/>
          <a:p>
            <a:r>
              <a:rPr lang="en-US" dirty="0" smtClean="0">
                <a:solidFill>
                  <a:sysClr val="windowText" lastClr="000000"/>
                </a:solidFill>
              </a:rPr>
              <a:t>Classifications using embodied agent</a:t>
            </a:r>
            <a:endParaRPr lang="en-US" dirty="0">
              <a:solidFill>
                <a:sysClr val="windowText" lastClr="000000"/>
              </a:solidFill>
            </a:endParaRPr>
          </a:p>
        </p:txBody>
      </p:sp>
      <p:pic>
        <p:nvPicPr>
          <p:cNvPr id="40" name="Picture 5"/>
          <p:cNvPicPr>
            <a:picLocks noChangeAspect="1" noChangeArrowheads="1"/>
          </p:cNvPicPr>
          <p:nvPr/>
        </p:nvPicPr>
        <p:blipFill>
          <a:blip r:embed="rId4" cstate="print"/>
          <a:srcRect/>
          <a:stretch>
            <a:fillRect/>
          </a:stretch>
        </p:blipFill>
        <p:spPr bwMode="auto">
          <a:xfrm>
            <a:off x="5845930" y="879581"/>
            <a:ext cx="2506624" cy="1685489"/>
          </a:xfrm>
          <a:prstGeom prst="rect">
            <a:avLst/>
          </a:prstGeom>
          <a:noFill/>
          <a:ln w="9525">
            <a:noFill/>
            <a:miter lim="800000"/>
            <a:headEnd/>
            <a:tailEnd/>
          </a:ln>
        </p:spPr>
      </p:pic>
    </p:spTree>
    <p:extLst>
      <p:ext uri="{BB962C8B-B14F-4D97-AF65-F5344CB8AC3E}">
        <p14:creationId xmlns:p14="http://schemas.microsoft.com/office/powerpoint/2010/main" val="3769529961"/>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811213" y="2753833"/>
            <a:ext cx="3667125" cy="1273655"/>
          </a:xfrm>
          <a:prstGeom prst="rect">
            <a:avLst/>
          </a:prstGeom>
          <a:solidFill>
            <a:schemeClr val="accent3"/>
          </a:solidFill>
          <a:ln w="9525" cap="flat" cmpd="sng" algn="ctr">
            <a:no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dirty="0" smtClean="0"/>
              <a:t>What’s missing?</a:t>
            </a:r>
            <a:endParaRPr lang="en-US" dirty="0"/>
          </a:p>
        </p:txBody>
      </p:sp>
      <p:sp>
        <p:nvSpPr>
          <p:cNvPr id="5" name="Rectangle 4"/>
          <p:cNvSpPr/>
          <p:nvPr/>
        </p:nvSpPr>
        <p:spPr>
          <a:xfrm>
            <a:off x="1627923" y="3004968"/>
            <a:ext cx="1981633" cy="707886"/>
          </a:xfrm>
          <a:prstGeom prst="rect">
            <a:avLst/>
          </a:prstGeom>
        </p:spPr>
        <p:txBody>
          <a:bodyPr wrap="none">
            <a:spAutoFit/>
          </a:bodyPr>
          <a:lstStyle/>
          <a:p>
            <a:r>
              <a:rPr lang="en-US" sz="4000" dirty="0" smtClean="0">
                <a:solidFill>
                  <a:schemeClr val="accent3"/>
                </a:solidFill>
                <a:latin typeface="Arial" pitchFamily="34" charset="0"/>
                <a:cs typeface="Arial" pitchFamily="34" charset="0"/>
              </a:rPr>
              <a:t>Control </a:t>
            </a:r>
            <a:endParaRPr lang="en-US" sz="4000" dirty="0">
              <a:solidFill>
                <a:schemeClr val="accent3"/>
              </a:solidFill>
              <a:latin typeface="Arial" pitchFamily="34" charset="0"/>
              <a:cs typeface="Arial" pitchFamily="34" charset="0"/>
            </a:endParaRPr>
          </a:p>
        </p:txBody>
      </p:sp>
      <p:sp>
        <p:nvSpPr>
          <p:cNvPr id="7" name="Rectangle 6"/>
          <p:cNvSpPr/>
          <p:nvPr/>
        </p:nvSpPr>
        <p:spPr>
          <a:xfrm>
            <a:off x="5222042" y="3020543"/>
            <a:ext cx="2779928" cy="707886"/>
          </a:xfrm>
          <a:prstGeom prst="rect">
            <a:avLst/>
          </a:prstGeom>
        </p:spPr>
        <p:txBody>
          <a:bodyPr wrap="none">
            <a:spAutoFit/>
          </a:bodyPr>
          <a:lstStyle/>
          <a:p>
            <a:r>
              <a:rPr lang="en-US" sz="4000" dirty="0" smtClean="0">
                <a:solidFill>
                  <a:schemeClr val="accent1"/>
                </a:solidFill>
                <a:latin typeface="Arial" pitchFamily="34" charset="0"/>
                <a:cs typeface="Arial" pitchFamily="34" charset="0"/>
              </a:rPr>
              <a:t>Perception </a:t>
            </a:r>
            <a:endParaRPr lang="en-US" sz="4000" dirty="0">
              <a:solidFill>
                <a:schemeClr val="accent1"/>
              </a:solidFill>
              <a:latin typeface="Arial" pitchFamily="34" charset="0"/>
              <a:cs typeface="Arial" pitchFamily="34" charset="0"/>
            </a:endParaRPr>
          </a:p>
        </p:txBody>
      </p:sp>
      <p:sp>
        <p:nvSpPr>
          <p:cNvPr id="14" name="TextBox 13"/>
          <p:cNvSpPr txBox="1"/>
          <p:nvPr/>
        </p:nvSpPr>
        <p:spPr>
          <a:xfrm>
            <a:off x="704883" y="1867039"/>
            <a:ext cx="4093845" cy="707886"/>
          </a:xfrm>
          <a:prstGeom prst="rect">
            <a:avLst/>
          </a:prstGeom>
          <a:noFill/>
        </p:spPr>
        <p:txBody>
          <a:bodyPr wrap="square" rtlCol="0">
            <a:spAutoFit/>
          </a:bodyPr>
          <a:lstStyle/>
          <a:p>
            <a:r>
              <a:rPr lang="en-US" sz="4000" dirty="0" smtClean="0">
                <a:solidFill>
                  <a:schemeClr val="bg1"/>
                </a:solidFill>
                <a:latin typeface="Arial" pitchFamily="34" charset="0"/>
                <a:cs typeface="Arial" pitchFamily="34" charset="0"/>
              </a:rPr>
              <a:t>The software</a:t>
            </a:r>
            <a:endParaRPr lang="en-US" sz="32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7606127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 presetClass="emph" presetSubtype="2" fill="hold" nodeType="clickEffect">
                                  <p:stCondLst>
                                    <p:cond delay="0"/>
                                  </p:stCondLst>
                                  <p:childTnLst>
                                    <p:animClr clrSpc="rgb" dir="cw">
                                      <p:cBhvr override="childStyle">
                                        <p:cTn id="12" dur="500" fill="hold"/>
                                        <p:tgtEl>
                                          <p:spTgt spid="5">
                                            <p:txEl>
                                              <p:pRg st="0" end="0"/>
                                            </p:txEl>
                                          </p:spTgt>
                                        </p:tgtEl>
                                        <p:attrNameLst>
                                          <p:attrName>style.color</p:attrName>
                                        </p:attrNameLst>
                                      </p:cBhvr>
                                      <p:to>
                                        <a:schemeClr val="bg1"/>
                                      </p:to>
                                    </p:animClr>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build="allAtOnce"/>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5" name="Rectangle 124"/>
          <p:cNvSpPr/>
          <p:nvPr/>
        </p:nvSpPr>
        <p:spPr bwMode="auto">
          <a:xfrm>
            <a:off x="0" y="6151417"/>
            <a:ext cx="9144000" cy="731520"/>
          </a:xfrm>
          <a:prstGeom prst="rect">
            <a:avLst/>
          </a:prstGeom>
          <a:solidFill>
            <a:schemeClr val="bg1"/>
          </a:solidFill>
          <a:ln w="12700" cap="flat" cmpd="sng" algn="ctr">
            <a:noFill/>
            <a:prstDash val="solid"/>
            <a:round/>
            <a:headEnd type="none" w="med" len="med"/>
            <a:tailEnd type="none" w="med" len="med"/>
          </a:ln>
          <a:effectLst/>
        </p:spPr>
        <p:txBody>
          <a:bodyPr vert="horz" wrap="square" lIns="90487" tIns="44450" rIns="90487" bIns="4445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bg1"/>
              </a:solidFill>
              <a:effectLst/>
              <a:latin typeface="Helvetica" pitchFamily="34" charset="0"/>
            </a:endParaRPr>
          </a:p>
        </p:txBody>
      </p:sp>
      <p:pic>
        <p:nvPicPr>
          <p:cNvPr id="2052" name="Picture 4"/>
          <p:cNvPicPr>
            <a:picLocks noChangeAspect="1" noChangeArrowheads="1"/>
          </p:cNvPicPr>
          <p:nvPr/>
        </p:nvPicPr>
        <p:blipFill>
          <a:blip r:embed="rId3" cstate="print"/>
          <a:srcRect/>
          <a:stretch>
            <a:fillRect/>
          </a:stretch>
        </p:blipFill>
        <p:spPr bwMode="auto">
          <a:xfrm>
            <a:off x="0" y="0"/>
            <a:ext cx="9144000" cy="6169025"/>
          </a:xfrm>
          <a:prstGeom prst="rect">
            <a:avLst/>
          </a:prstGeom>
          <a:solidFill>
            <a:srgbClr val="99FF33"/>
          </a:solidFill>
        </p:spPr>
      </p:pic>
      <p:sp>
        <p:nvSpPr>
          <p:cNvPr id="2095" name="Oval 47"/>
          <p:cNvSpPr>
            <a:spLocks noChangeArrowheads="1"/>
          </p:cNvSpPr>
          <p:nvPr/>
        </p:nvSpPr>
        <p:spPr bwMode="auto">
          <a:xfrm>
            <a:off x="381000" y="6324600"/>
            <a:ext cx="152400" cy="1524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96" name="Oval 48"/>
          <p:cNvSpPr>
            <a:spLocks noChangeArrowheads="1"/>
          </p:cNvSpPr>
          <p:nvPr/>
        </p:nvSpPr>
        <p:spPr bwMode="auto">
          <a:xfrm>
            <a:off x="2286000" y="6324600"/>
            <a:ext cx="152400" cy="1524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97" name="Oval 49"/>
          <p:cNvSpPr>
            <a:spLocks noChangeArrowheads="1"/>
          </p:cNvSpPr>
          <p:nvPr/>
        </p:nvSpPr>
        <p:spPr bwMode="auto">
          <a:xfrm>
            <a:off x="3886200" y="6324600"/>
            <a:ext cx="152400" cy="1524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8" name="Text Box 50"/>
          <p:cNvSpPr txBox="1">
            <a:spLocks noChangeArrowheads="1"/>
          </p:cNvSpPr>
          <p:nvPr/>
        </p:nvSpPr>
        <p:spPr bwMode="auto">
          <a:xfrm>
            <a:off x="609600" y="6273800"/>
            <a:ext cx="1143000" cy="274638"/>
          </a:xfrm>
          <a:prstGeom prst="rect">
            <a:avLst/>
          </a:prstGeom>
          <a:noFill/>
          <a:ln w="9525">
            <a:noFill/>
            <a:miter lim="800000"/>
            <a:headEnd/>
            <a:tailEnd/>
          </a:ln>
          <a:effectLst/>
        </p:spPr>
        <p:txBody>
          <a:bodyPr>
            <a:spAutoFit/>
          </a:bodyPr>
          <a:lstStyle/>
          <a:p>
            <a:pPr>
              <a:spcBef>
                <a:spcPct val="50000"/>
              </a:spcBef>
            </a:pPr>
            <a:r>
              <a:rPr lang="en-US" sz="1200" dirty="0">
                <a:solidFill>
                  <a:schemeClr val="tx1"/>
                </a:solidFill>
              </a:rPr>
              <a:t>Missed Mugs</a:t>
            </a:r>
          </a:p>
        </p:txBody>
      </p:sp>
      <p:sp>
        <p:nvSpPr>
          <p:cNvPr id="2100" name="Text Box 52"/>
          <p:cNvSpPr txBox="1">
            <a:spLocks noChangeArrowheads="1"/>
          </p:cNvSpPr>
          <p:nvPr/>
        </p:nvSpPr>
        <p:spPr bwMode="auto">
          <a:xfrm>
            <a:off x="2514600" y="6278563"/>
            <a:ext cx="1143000" cy="274637"/>
          </a:xfrm>
          <a:prstGeom prst="rect">
            <a:avLst/>
          </a:prstGeom>
          <a:noFill/>
          <a:ln w="9525">
            <a:noFill/>
            <a:miter lim="800000"/>
            <a:headEnd/>
            <a:tailEnd/>
          </a:ln>
          <a:effectLst/>
        </p:spPr>
        <p:txBody>
          <a:bodyPr>
            <a:spAutoFit/>
          </a:bodyPr>
          <a:lstStyle/>
          <a:p>
            <a:pPr>
              <a:spcBef>
                <a:spcPct val="50000"/>
              </a:spcBef>
            </a:pPr>
            <a:r>
              <a:rPr lang="en-US" sz="1200" dirty="0">
                <a:solidFill>
                  <a:schemeClr val="tx1"/>
                </a:solidFill>
              </a:rPr>
              <a:t>True positives</a:t>
            </a:r>
          </a:p>
        </p:txBody>
      </p:sp>
      <p:sp>
        <p:nvSpPr>
          <p:cNvPr id="2101" name="Text Box 53"/>
          <p:cNvSpPr txBox="1">
            <a:spLocks noChangeArrowheads="1"/>
          </p:cNvSpPr>
          <p:nvPr/>
        </p:nvSpPr>
        <p:spPr bwMode="auto">
          <a:xfrm>
            <a:off x="4114800" y="6278563"/>
            <a:ext cx="1371600" cy="274637"/>
          </a:xfrm>
          <a:prstGeom prst="rect">
            <a:avLst/>
          </a:prstGeom>
          <a:noFill/>
          <a:ln w="9525">
            <a:noFill/>
            <a:miter lim="800000"/>
            <a:headEnd/>
            <a:tailEnd/>
          </a:ln>
          <a:effectLst/>
        </p:spPr>
        <p:txBody>
          <a:bodyPr>
            <a:spAutoFit/>
          </a:bodyPr>
          <a:lstStyle/>
          <a:p>
            <a:pPr>
              <a:spcBef>
                <a:spcPct val="50000"/>
              </a:spcBef>
            </a:pPr>
            <a:r>
              <a:rPr lang="en-US" sz="1200" dirty="0">
                <a:solidFill>
                  <a:schemeClr val="tx1"/>
                </a:solidFill>
              </a:rPr>
              <a:t>False positives</a:t>
            </a:r>
          </a:p>
        </p:txBody>
      </p:sp>
    </p:spTree>
    <p:extLst>
      <p:ext uri="{BB962C8B-B14F-4D97-AF65-F5344CB8AC3E}">
        <p14:creationId xmlns:p14="http://schemas.microsoft.com/office/powerpoint/2010/main" val="2260404731"/>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7" name="Rectangle 166"/>
          <p:cNvSpPr/>
          <p:nvPr/>
        </p:nvSpPr>
        <p:spPr bwMode="auto">
          <a:xfrm>
            <a:off x="0" y="6151417"/>
            <a:ext cx="9144000" cy="731520"/>
          </a:xfrm>
          <a:prstGeom prst="rect">
            <a:avLst/>
          </a:prstGeom>
          <a:solidFill>
            <a:schemeClr val="bg1"/>
          </a:solidFill>
          <a:ln w="12700" cap="flat" cmpd="sng" algn="ctr">
            <a:noFill/>
            <a:prstDash val="solid"/>
            <a:round/>
            <a:headEnd type="none" w="med" len="med"/>
            <a:tailEnd type="none" w="med" len="med"/>
          </a:ln>
          <a:effectLst/>
        </p:spPr>
        <p:txBody>
          <a:bodyPr vert="horz" wrap="square" lIns="90487" tIns="44450" rIns="90487" bIns="4445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bg1"/>
              </a:solidFill>
              <a:effectLst/>
              <a:latin typeface="Helvetica" pitchFamily="34" charset="0"/>
            </a:endParaRPr>
          </a:p>
        </p:txBody>
      </p:sp>
      <p:pic>
        <p:nvPicPr>
          <p:cNvPr id="2052" name="Picture 4"/>
          <p:cNvPicPr>
            <a:picLocks noChangeAspect="1" noChangeArrowheads="1"/>
          </p:cNvPicPr>
          <p:nvPr/>
        </p:nvPicPr>
        <p:blipFill>
          <a:blip r:embed="rId3" cstate="print"/>
          <a:srcRect/>
          <a:stretch>
            <a:fillRect/>
          </a:stretch>
        </p:blipFill>
        <p:spPr bwMode="auto">
          <a:xfrm>
            <a:off x="0" y="0"/>
            <a:ext cx="9144000" cy="6169025"/>
          </a:xfrm>
          <a:prstGeom prst="rect">
            <a:avLst/>
          </a:prstGeom>
          <a:solidFill>
            <a:srgbClr val="99FF33"/>
          </a:solidFill>
        </p:spPr>
      </p:pic>
      <p:sp>
        <p:nvSpPr>
          <p:cNvPr id="2053" name="Oval 5"/>
          <p:cNvSpPr>
            <a:spLocks noChangeArrowheads="1"/>
          </p:cNvSpPr>
          <p:nvPr/>
        </p:nvSpPr>
        <p:spPr bwMode="auto">
          <a:xfrm>
            <a:off x="5638800" y="39624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54" name="Oval 6"/>
          <p:cNvSpPr>
            <a:spLocks noChangeArrowheads="1"/>
          </p:cNvSpPr>
          <p:nvPr/>
        </p:nvSpPr>
        <p:spPr bwMode="auto">
          <a:xfrm>
            <a:off x="5486400" y="4114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0" name="Oval 12"/>
          <p:cNvSpPr>
            <a:spLocks noChangeArrowheads="1"/>
          </p:cNvSpPr>
          <p:nvPr/>
        </p:nvSpPr>
        <p:spPr bwMode="auto">
          <a:xfrm>
            <a:off x="5626100" y="4318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1" name="Oval 13"/>
          <p:cNvSpPr>
            <a:spLocks noChangeArrowheads="1"/>
          </p:cNvSpPr>
          <p:nvPr/>
        </p:nvSpPr>
        <p:spPr bwMode="auto">
          <a:xfrm>
            <a:off x="5499100" y="45212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62" name="Oval 14"/>
          <p:cNvSpPr>
            <a:spLocks noChangeArrowheads="1"/>
          </p:cNvSpPr>
          <p:nvPr/>
        </p:nvSpPr>
        <p:spPr bwMode="auto">
          <a:xfrm>
            <a:off x="5486400" y="4876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3" name="Oval 15"/>
          <p:cNvSpPr>
            <a:spLocks noChangeArrowheads="1"/>
          </p:cNvSpPr>
          <p:nvPr/>
        </p:nvSpPr>
        <p:spPr bwMode="auto">
          <a:xfrm>
            <a:off x="5397500" y="50927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4" name="Oval 16"/>
          <p:cNvSpPr>
            <a:spLocks noChangeArrowheads="1"/>
          </p:cNvSpPr>
          <p:nvPr/>
        </p:nvSpPr>
        <p:spPr bwMode="auto">
          <a:xfrm>
            <a:off x="6413500" y="52832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65" name="Oval 17"/>
          <p:cNvSpPr>
            <a:spLocks noChangeArrowheads="1"/>
          </p:cNvSpPr>
          <p:nvPr/>
        </p:nvSpPr>
        <p:spPr bwMode="auto">
          <a:xfrm>
            <a:off x="6883400" y="54229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66" name="Oval 18"/>
          <p:cNvSpPr>
            <a:spLocks noChangeArrowheads="1"/>
          </p:cNvSpPr>
          <p:nvPr/>
        </p:nvSpPr>
        <p:spPr bwMode="auto">
          <a:xfrm>
            <a:off x="8001000" y="54102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67" name="Oval 19"/>
          <p:cNvSpPr>
            <a:spLocks noChangeArrowheads="1"/>
          </p:cNvSpPr>
          <p:nvPr/>
        </p:nvSpPr>
        <p:spPr bwMode="auto">
          <a:xfrm>
            <a:off x="8128000" y="52197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8" name="Oval 20"/>
          <p:cNvSpPr>
            <a:spLocks noChangeArrowheads="1"/>
          </p:cNvSpPr>
          <p:nvPr/>
        </p:nvSpPr>
        <p:spPr bwMode="auto">
          <a:xfrm>
            <a:off x="8153400" y="47879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9" name="Oval 21"/>
          <p:cNvSpPr>
            <a:spLocks noChangeArrowheads="1"/>
          </p:cNvSpPr>
          <p:nvPr/>
        </p:nvSpPr>
        <p:spPr bwMode="auto">
          <a:xfrm>
            <a:off x="8458200" y="4368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0" name="Oval 22"/>
          <p:cNvSpPr>
            <a:spLocks noChangeArrowheads="1"/>
          </p:cNvSpPr>
          <p:nvPr/>
        </p:nvSpPr>
        <p:spPr bwMode="auto">
          <a:xfrm>
            <a:off x="8432800" y="4191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1" name="Oval 23"/>
          <p:cNvSpPr>
            <a:spLocks noChangeArrowheads="1"/>
          </p:cNvSpPr>
          <p:nvPr/>
        </p:nvSpPr>
        <p:spPr bwMode="auto">
          <a:xfrm>
            <a:off x="8331200" y="39624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2" name="Oval 24"/>
          <p:cNvSpPr>
            <a:spLocks noChangeArrowheads="1"/>
          </p:cNvSpPr>
          <p:nvPr/>
        </p:nvSpPr>
        <p:spPr bwMode="auto">
          <a:xfrm>
            <a:off x="4419600" y="22225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73" name="Oval 25"/>
          <p:cNvSpPr>
            <a:spLocks noChangeArrowheads="1"/>
          </p:cNvSpPr>
          <p:nvPr/>
        </p:nvSpPr>
        <p:spPr bwMode="auto">
          <a:xfrm>
            <a:off x="4356100" y="23749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4" name="Oval 26"/>
          <p:cNvSpPr>
            <a:spLocks noChangeArrowheads="1"/>
          </p:cNvSpPr>
          <p:nvPr/>
        </p:nvSpPr>
        <p:spPr bwMode="auto">
          <a:xfrm>
            <a:off x="4038600" y="3505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5" name="Oval 27"/>
          <p:cNvSpPr>
            <a:spLocks noChangeArrowheads="1"/>
          </p:cNvSpPr>
          <p:nvPr/>
        </p:nvSpPr>
        <p:spPr bwMode="auto">
          <a:xfrm>
            <a:off x="3911600" y="3810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6" name="Oval 28"/>
          <p:cNvSpPr>
            <a:spLocks noChangeArrowheads="1"/>
          </p:cNvSpPr>
          <p:nvPr/>
        </p:nvSpPr>
        <p:spPr bwMode="auto">
          <a:xfrm>
            <a:off x="4114800" y="49276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77" name="Oval 29"/>
          <p:cNvSpPr>
            <a:spLocks noChangeArrowheads="1"/>
          </p:cNvSpPr>
          <p:nvPr/>
        </p:nvSpPr>
        <p:spPr bwMode="auto">
          <a:xfrm>
            <a:off x="4394200" y="4902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8" name="Oval 30"/>
          <p:cNvSpPr>
            <a:spLocks noChangeArrowheads="1"/>
          </p:cNvSpPr>
          <p:nvPr/>
        </p:nvSpPr>
        <p:spPr bwMode="auto">
          <a:xfrm>
            <a:off x="3289300" y="20701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79" name="Oval 31"/>
          <p:cNvSpPr>
            <a:spLocks noChangeArrowheads="1"/>
          </p:cNvSpPr>
          <p:nvPr/>
        </p:nvSpPr>
        <p:spPr bwMode="auto">
          <a:xfrm>
            <a:off x="3276600" y="2971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0" name="Oval 32"/>
          <p:cNvSpPr>
            <a:spLocks noChangeArrowheads="1"/>
          </p:cNvSpPr>
          <p:nvPr/>
        </p:nvSpPr>
        <p:spPr bwMode="auto">
          <a:xfrm>
            <a:off x="3276600" y="32766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81" name="Oval 33"/>
          <p:cNvSpPr>
            <a:spLocks noChangeArrowheads="1"/>
          </p:cNvSpPr>
          <p:nvPr/>
        </p:nvSpPr>
        <p:spPr bwMode="auto">
          <a:xfrm>
            <a:off x="3263900" y="36576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2" name="Oval 34"/>
          <p:cNvSpPr>
            <a:spLocks noChangeArrowheads="1"/>
          </p:cNvSpPr>
          <p:nvPr/>
        </p:nvSpPr>
        <p:spPr bwMode="auto">
          <a:xfrm>
            <a:off x="3136900" y="40005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3" name="Oval 35"/>
          <p:cNvSpPr>
            <a:spLocks noChangeArrowheads="1"/>
          </p:cNvSpPr>
          <p:nvPr/>
        </p:nvSpPr>
        <p:spPr bwMode="auto">
          <a:xfrm>
            <a:off x="1866900" y="2286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4" name="Oval 36"/>
          <p:cNvSpPr>
            <a:spLocks noChangeArrowheads="1"/>
          </p:cNvSpPr>
          <p:nvPr/>
        </p:nvSpPr>
        <p:spPr bwMode="auto">
          <a:xfrm>
            <a:off x="1143000" y="42672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85" name="Oval 37"/>
          <p:cNvSpPr>
            <a:spLocks noChangeArrowheads="1"/>
          </p:cNvSpPr>
          <p:nvPr/>
        </p:nvSpPr>
        <p:spPr bwMode="auto">
          <a:xfrm>
            <a:off x="1473200" y="4394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8" name="Oval 40"/>
          <p:cNvSpPr>
            <a:spLocks noChangeArrowheads="1"/>
          </p:cNvSpPr>
          <p:nvPr/>
        </p:nvSpPr>
        <p:spPr bwMode="auto">
          <a:xfrm>
            <a:off x="5321300" y="46863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9" name="Oval 41"/>
          <p:cNvSpPr>
            <a:spLocks noChangeArrowheads="1"/>
          </p:cNvSpPr>
          <p:nvPr/>
        </p:nvSpPr>
        <p:spPr bwMode="auto">
          <a:xfrm>
            <a:off x="5867400" y="3810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0" name="Oval 42"/>
          <p:cNvSpPr>
            <a:spLocks noChangeArrowheads="1"/>
          </p:cNvSpPr>
          <p:nvPr/>
        </p:nvSpPr>
        <p:spPr bwMode="auto">
          <a:xfrm>
            <a:off x="6515100" y="54197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1" name="Oval 43"/>
          <p:cNvSpPr>
            <a:spLocks noChangeArrowheads="1"/>
          </p:cNvSpPr>
          <p:nvPr/>
        </p:nvSpPr>
        <p:spPr bwMode="auto">
          <a:xfrm>
            <a:off x="3733800" y="38449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2" name="Oval 44"/>
          <p:cNvSpPr>
            <a:spLocks noChangeArrowheads="1"/>
          </p:cNvSpPr>
          <p:nvPr/>
        </p:nvSpPr>
        <p:spPr bwMode="auto">
          <a:xfrm>
            <a:off x="2006600" y="21304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3" name="Oval 45"/>
          <p:cNvSpPr>
            <a:spLocks noChangeArrowheads="1"/>
          </p:cNvSpPr>
          <p:nvPr/>
        </p:nvSpPr>
        <p:spPr bwMode="auto">
          <a:xfrm>
            <a:off x="1968500" y="18256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5" name="Oval 47"/>
          <p:cNvSpPr>
            <a:spLocks noChangeArrowheads="1"/>
          </p:cNvSpPr>
          <p:nvPr/>
        </p:nvSpPr>
        <p:spPr bwMode="auto">
          <a:xfrm>
            <a:off x="381000" y="6324600"/>
            <a:ext cx="152400" cy="1524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96" name="Oval 48"/>
          <p:cNvSpPr>
            <a:spLocks noChangeArrowheads="1"/>
          </p:cNvSpPr>
          <p:nvPr/>
        </p:nvSpPr>
        <p:spPr bwMode="auto">
          <a:xfrm>
            <a:off x="2286000" y="6324600"/>
            <a:ext cx="152400" cy="1524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97" name="Oval 49"/>
          <p:cNvSpPr>
            <a:spLocks noChangeArrowheads="1"/>
          </p:cNvSpPr>
          <p:nvPr/>
        </p:nvSpPr>
        <p:spPr bwMode="auto">
          <a:xfrm>
            <a:off x="3886200" y="6324600"/>
            <a:ext cx="152400" cy="1524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8" name="Text Box 50"/>
          <p:cNvSpPr txBox="1">
            <a:spLocks noChangeArrowheads="1"/>
          </p:cNvSpPr>
          <p:nvPr/>
        </p:nvSpPr>
        <p:spPr bwMode="auto">
          <a:xfrm>
            <a:off x="609600" y="6273800"/>
            <a:ext cx="1143000" cy="274638"/>
          </a:xfrm>
          <a:prstGeom prst="rect">
            <a:avLst/>
          </a:prstGeom>
          <a:noFill/>
          <a:ln w="9525">
            <a:noFill/>
            <a:miter lim="800000"/>
            <a:headEnd/>
            <a:tailEnd/>
          </a:ln>
          <a:effectLst/>
        </p:spPr>
        <p:txBody>
          <a:bodyPr>
            <a:spAutoFit/>
          </a:bodyPr>
          <a:lstStyle/>
          <a:p>
            <a:pPr>
              <a:spcBef>
                <a:spcPct val="50000"/>
              </a:spcBef>
            </a:pPr>
            <a:r>
              <a:rPr lang="en-US" sz="1200" dirty="0">
                <a:solidFill>
                  <a:sysClr val="windowText" lastClr="000000"/>
                </a:solidFill>
              </a:rPr>
              <a:t>Missed Mugs</a:t>
            </a:r>
          </a:p>
        </p:txBody>
      </p:sp>
      <p:sp>
        <p:nvSpPr>
          <p:cNvPr id="2100" name="Text Box 52"/>
          <p:cNvSpPr txBox="1">
            <a:spLocks noChangeArrowheads="1"/>
          </p:cNvSpPr>
          <p:nvPr/>
        </p:nvSpPr>
        <p:spPr bwMode="auto">
          <a:xfrm>
            <a:off x="2514600" y="6278563"/>
            <a:ext cx="1143000" cy="274637"/>
          </a:xfrm>
          <a:prstGeom prst="rect">
            <a:avLst/>
          </a:prstGeom>
          <a:noFill/>
          <a:ln w="9525">
            <a:noFill/>
            <a:miter lim="800000"/>
            <a:headEnd/>
            <a:tailEnd/>
          </a:ln>
          <a:effectLst/>
        </p:spPr>
        <p:txBody>
          <a:bodyPr>
            <a:spAutoFit/>
          </a:bodyPr>
          <a:lstStyle/>
          <a:p>
            <a:pPr>
              <a:spcBef>
                <a:spcPct val="50000"/>
              </a:spcBef>
            </a:pPr>
            <a:r>
              <a:rPr lang="en-US" sz="1200" dirty="0">
                <a:solidFill>
                  <a:sysClr val="windowText" lastClr="000000"/>
                </a:solidFill>
              </a:rPr>
              <a:t>True positives</a:t>
            </a:r>
          </a:p>
        </p:txBody>
      </p:sp>
      <p:sp>
        <p:nvSpPr>
          <p:cNvPr id="2101" name="Text Box 53"/>
          <p:cNvSpPr txBox="1">
            <a:spLocks noChangeArrowheads="1"/>
          </p:cNvSpPr>
          <p:nvPr/>
        </p:nvSpPr>
        <p:spPr bwMode="auto">
          <a:xfrm>
            <a:off x="4114800" y="6278563"/>
            <a:ext cx="1371600" cy="274637"/>
          </a:xfrm>
          <a:prstGeom prst="rect">
            <a:avLst/>
          </a:prstGeom>
          <a:noFill/>
          <a:ln w="9525">
            <a:noFill/>
            <a:miter lim="800000"/>
            <a:headEnd/>
            <a:tailEnd/>
          </a:ln>
          <a:effectLst/>
        </p:spPr>
        <p:txBody>
          <a:bodyPr>
            <a:spAutoFit/>
          </a:bodyPr>
          <a:lstStyle/>
          <a:p>
            <a:pPr>
              <a:spcBef>
                <a:spcPct val="50000"/>
              </a:spcBef>
            </a:pPr>
            <a:r>
              <a:rPr lang="en-US" sz="1200" dirty="0">
                <a:solidFill>
                  <a:sysClr val="windowText" lastClr="000000"/>
                </a:solidFill>
              </a:rPr>
              <a:t>False positives</a:t>
            </a:r>
          </a:p>
        </p:txBody>
      </p:sp>
      <p:sp>
        <p:nvSpPr>
          <p:cNvPr id="2142" name="Oval 94"/>
          <p:cNvSpPr>
            <a:spLocks noChangeArrowheads="1"/>
          </p:cNvSpPr>
          <p:nvPr/>
        </p:nvSpPr>
        <p:spPr bwMode="auto">
          <a:xfrm>
            <a:off x="5791200" y="3810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3" name="Oval 95"/>
          <p:cNvSpPr>
            <a:spLocks noChangeArrowheads="1"/>
          </p:cNvSpPr>
          <p:nvPr/>
        </p:nvSpPr>
        <p:spPr bwMode="auto">
          <a:xfrm>
            <a:off x="58674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4" name="Oval 96"/>
          <p:cNvSpPr>
            <a:spLocks noChangeArrowheads="1"/>
          </p:cNvSpPr>
          <p:nvPr/>
        </p:nvSpPr>
        <p:spPr bwMode="auto">
          <a:xfrm>
            <a:off x="5486400" y="3733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5" name="Oval 97"/>
          <p:cNvSpPr>
            <a:spLocks noChangeArrowheads="1"/>
          </p:cNvSpPr>
          <p:nvPr/>
        </p:nvSpPr>
        <p:spPr bwMode="auto">
          <a:xfrm>
            <a:off x="5715000" y="4114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6" name="Oval 98"/>
          <p:cNvSpPr>
            <a:spLocks noChangeArrowheads="1"/>
          </p:cNvSpPr>
          <p:nvPr/>
        </p:nvSpPr>
        <p:spPr bwMode="auto">
          <a:xfrm>
            <a:off x="5689600" y="45561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7" name="Oval 99"/>
          <p:cNvSpPr>
            <a:spLocks noChangeArrowheads="1"/>
          </p:cNvSpPr>
          <p:nvPr/>
        </p:nvSpPr>
        <p:spPr bwMode="auto">
          <a:xfrm>
            <a:off x="53340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8" name="Oval 100"/>
          <p:cNvSpPr>
            <a:spLocks noChangeArrowheads="1"/>
          </p:cNvSpPr>
          <p:nvPr/>
        </p:nvSpPr>
        <p:spPr bwMode="auto">
          <a:xfrm>
            <a:off x="5715000" y="4191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9" name="Oval 101"/>
          <p:cNvSpPr>
            <a:spLocks noChangeArrowheads="1"/>
          </p:cNvSpPr>
          <p:nvPr/>
        </p:nvSpPr>
        <p:spPr bwMode="auto">
          <a:xfrm>
            <a:off x="5791200" y="3886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0" name="Oval 102"/>
          <p:cNvSpPr>
            <a:spLocks noChangeArrowheads="1"/>
          </p:cNvSpPr>
          <p:nvPr/>
        </p:nvSpPr>
        <p:spPr bwMode="auto">
          <a:xfrm>
            <a:off x="6019800" y="4038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1" name="Oval 103"/>
          <p:cNvSpPr>
            <a:spLocks noChangeArrowheads="1"/>
          </p:cNvSpPr>
          <p:nvPr/>
        </p:nvSpPr>
        <p:spPr bwMode="auto">
          <a:xfrm>
            <a:off x="6629400" y="5334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2" name="Oval 104"/>
          <p:cNvSpPr>
            <a:spLocks noChangeArrowheads="1"/>
          </p:cNvSpPr>
          <p:nvPr/>
        </p:nvSpPr>
        <p:spPr bwMode="auto">
          <a:xfrm>
            <a:off x="51816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3" name="Oval 105"/>
          <p:cNvSpPr>
            <a:spLocks noChangeArrowheads="1"/>
          </p:cNvSpPr>
          <p:nvPr/>
        </p:nvSpPr>
        <p:spPr bwMode="auto">
          <a:xfrm>
            <a:off x="5181600" y="4953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4" name="Oval 106"/>
          <p:cNvSpPr>
            <a:spLocks noChangeArrowheads="1"/>
          </p:cNvSpPr>
          <p:nvPr/>
        </p:nvSpPr>
        <p:spPr bwMode="auto">
          <a:xfrm>
            <a:off x="5715000" y="4648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5" name="Oval 107"/>
          <p:cNvSpPr>
            <a:spLocks noChangeArrowheads="1"/>
          </p:cNvSpPr>
          <p:nvPr/>
        </p:nvSpPr>
        <p:spPr bwMode="auto">
          <a:xfrm>
            <a:off x="5562600" y="4648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6" name="Oval 108"/>
          <p:cNvSpPr>
            <a:spLocks noChangeArrowheads="1"/>
          </p:cNvSpPr>
          <p:nvPr/>
        </p:nvSpPr>
        <p:spPr bwMode="auto">
          <a:xfrm>
            <a:off x="5791200" y="4648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7" name="Oval 109"/>
          <p:cNvSpPr>
            <a:spLocks noChangeArrowheads="1"/>
          </p:cNvSpPr>
          <p:nvPr/>
        </p:nvSpPr>
        <p:spPr bwMode="auto">
          <a:xfrm>
            <a:off x="5638800" y="4724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8" name="Oval 110"/>
          <p:cNvSpPr>
            <a:spLocks noChangeArrowheads="1"/>
          </p:cNvSpPr>
          <p:nvPr/>
        </p:nvSpPr>
        <p:spPr bwMode="auto">
          <a:xfrm>
            <a:off x="64008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9" name="Oval 111"/>
          <p:cNvSpPr>
            <a:spLocks noChangeArrowheads="1"/>
          </p:cNvSpPr>
          <p:nvPr/>
        </p:nvSpPr>
        <p:spPr bwMode="auto">
          <a:xfrm>
            <a:off x="6934200" y="5257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0" name="Oval 112"/>
          <p:cNvSpPr>
            <a:spLocks noChangeArrowheads="1"/>
          </p:cNvSpPr>
          <p:nvPr/>
        </p:nvSpPr>
        <p:spPr bwMode="auto">
          <a:xfrm>
            <a:off x="5842000" y="47085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1" name="Oval 113"/>
          <p:cNvSpPr>
            <a:spLocks noChangeArrowheads="1"/>
          </p:cNvSpPr>
          <p:nvPr/>
        </p:nvSpPr>
        <p:spPr bwMode="auto">
          <a:xfrm>
            <a:off x="6781800" y="5486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2" name="Oval 114"/>
          <p:cNvSpPr>
            <a:spLocks noChangeArrowheads="1"/>
          </p:cNvSpPr>
          <p:nvPr/>
        </p:nvSpPr>
        <p:spPr bwMode="auto">
          <a:xfrm>
            <a:off x="6705600" y="5257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3" name="Oval 115"/>
          <p:cNvSpPr>
            <a:spLocks noChangeArrowheads="1"/>
          </p:cNvSpPr>
          <p:nvPr/>
        </p:nvSpPr>
        <p:spPr bwMode="auto">
          <a:xfrm>
            <a:off x="66294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4" name="Oval 116"/>
          <p:cNvSpPr>
            <a:spLocks noChangeArrowheads="1"/>
          </p:cNvSpPr>
          <p:nvPr/>
        </p:nvSpPr>
        <p:spPr bwMode="auto">
          <a:xfrm>
            <a:off x="8229600" y="5334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5" name="Oval 117"/>
          <p:cNvSpPr>
            <a:spLocks noChangeArrowheads="1"/>
          </p:cNvSpPr>
          <p:nvPr/>
        </p:nvSpPr>
        <p:spPr bwMode="auto">
          <a:xfrm>
            <a:off x="8153400" y="5029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6" name="Oval 118"/>
          <p:cNvSpPr>
            <a:spLocks noChangeArrowheads="1"/>
          </p:cNvSpPr>
          <p:nvPr/>
        </p:nvSpPr>
        <p:spPr bwMode="auto">
          <a:xfrm>
            <a:off x="8458200" y="4800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7" name="Oval 119"/>
          <p:cNvSpPr>
            <a:spLocks noChangeArrowheads="1"/>
          </p:cNvSpPr>
          <p:nvPr/>
        </p:nvSpPr>
        <p:spPr bwMode="auto">
          <a:xfrm>
            <a:off x="8534400" y="3886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8" name="Oval 120"/>
          <p:cNvSpPr>
            <a:spLocks noChangeArrowheads="1"/>
          </p:cNvSpPr>
          <p:nvPr/>
        </p:nvSpPr>
        <p:spPr bwMode="auto">
          <a:xfrm>
            <a:off x="8229600" y="4876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9" name="Oval 121"/>
          <p:cNvSpPr>
            <a:spLocks noChangeArrowheads="1"/>
          </p:cNvSpPr>
          <p:nvPr/>
        </p:nvSpPr>
        <p:spPr bwMode="auto">
          <a:xfrm>
            <a:off x="8382000" y="5029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0" name="Oval 122"/>
          <p:cNvSpPr>
            <a:spLocks noChangeArrowheads="1"/>
          </p:cNvSpPr>
          <p:nvPr/>
        </p:nvSpPr>
        <p:spPr bwMode="auto">
          <a:xfrm>
            <a:off x="82296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1" name="Oval 123"/>
          <p:cNvSpPr>
            <a:spLocks noChangeArrowheads="1"/>
          </p:cNvSpPr>
          <p:nvPr/>
        </p:nvSpPr>
        <p:spPr bwMode="auto">
          <a:xfrm>
            <a:off x="82296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2" name="Oval 124"/>
          <p:cNvSpPr>
            <a:spLocks noChangeArrowheads="1"/>
          </p:cNvSpPr>
          <p:nvPr/>
        </p:nvSpPr>
        <p:spPr bwMode="auto">
          <a:xfrm>
            <a:off x="8229600" y="4038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3" name="Oval 125"/>
          <p:cNvSpPr>
            <a:spLocks noChangeArrowheads="1"/>
          </p:cNvSpPr>
          <p:nvPr/>
        </p:nvSpPr>
        <p:spPr bwMode="auto">
          <a:xfrm>
            <a:off x="8001000" y="4191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4" name="Oval 126"/>
          <p:cNvSpPr>
            <a:spLocks noChangeArrowheads="1"/>
          </p:cNvSpPr>
          <p:nvPr/>
        </p:nvSpPr>
        <p:spPr bwMode="auto">
          <a:xfrm>
            <a:off x="8610600" y="3886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5" name="Oval 127"/>
          <p:cNvSpPr>
            <a:spLocks noChangeArrowheads="1"/>
          </p:cNvSpPr>
          <p:nvPr/>
        </p:nvSpPr>
        <p:spPr bwMode="auto">
          <a:xfrm>
            <a:off x="8229600" y="4343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6" name="Oval 128"/>
          <p:cNvSpPr>
            <a:spLocks noChangeArrowheads="1"/>
          </p:cNvSpPr>
          <p:nvPr/>
        </p:nvSpPr>
        <p:spPr bwMode="auto">
          <a:xfrm>
            <a:off x="8153400" y="3962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7" name="Oval 129"/>
          <p:cNvSpPr>
            <a:spLocks noChangeArrowheads="1"/>
          </p:cNvSpPr>
          <p:nvPr/>
        </p:nvSpPr>
        <p:spPr bwMode="auto">
          <a:xfrm>
            <a:off x="8534400" y="4495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8" name="Oval 130"/>
          <p:cNvSpPr>
            <a:spLocks noChangeArrowheads="1"/>
          </p:cNvSpPr>
          <p:nvPr/>
        </p:nvSpPr>
        <p:spPr bwMode="auto">
          <a:xfrm>
            <a:off x="8077200" y="4343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9" name="Oval 131"/>
          <p:cNvSpPr>
            <a:spLocks noChangeArrowheads="1"/>
          </p:cNvSpPr>
          <p:nvPr/>
        </p:nvSpPr>
        <p:spPr bwMode="auto">
          <a:xfrm>
            <a:off x="8610600" y="4114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0" name="Oval 132"/>
          <p:cNvSpPr>
            <a:spLocks noChangeArrowheads="1"/>
          </p:cNvSpPr>
          <p:nvPr/>
        </p:nvSpPr>
        <p:spPr bwMode="auto">
          <a:xfrm>
            <a:off x="8458200" y="4038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1" name="Oval 133"/>
          <p:cNvSpPr>
            <a:spLocks noChangeArrowheads="1"/>
          </p:cNvSpPr>
          <p:nvPr/>
        </p:nvSpPr>
        <p:spPr bwMode="auto">
          <a:xfrm>
            <a:off x="8077200" y="4038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2" name="Oval 134"/>
          <p:cNvSpPr>
            <a:spLocks noChangeArrowheads="1"/>
          </p:cNvSpPr>
          <p:nvPr/>
        </p:nvSpPr>
        <p:spPr bwMode="auto">
          <a:xfrm>
            <a:off x="8458200" y="4191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3" name="Oval 135"/>
          <p:cNvSpPr>
            <a:spLocks noChangeArrowheads="1"/>
          </p:cNvSpPr>
          <p:nvPr/>
        </p:nvSpPr>
        <p:spPr bwMode="auto">
          <a:xfrm>
            <a:off x="8077200" y="4114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4" name="Oval 136"/>
          <p:cNvSpPr>
            <a:spLocks noChangeArrowheads="1"/>
          </p:cNvSpPr>
          <p:nvPr/>
        </p:nvSpPr>
        <p:spPr bwMode="auto">
          <a:xfrm>
            <a:off x="4572000" y="2362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7" name="Oval 139"/>
          <p:cNvSpPr>
            <a:spLocks noChangeArrowheads="1"/>
          </p:cNvSpPr>
          <p:nvPr/>
        </p:nvSpPr>
        <p:spPr bwMode="auto">
          <a:xfrm>
            <a:off x="4419600" y="2590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8" name="Oval 140"/>
          <p:cNvSpPr>
            <a:spLocks noChangeArrowheads="1"/>
          </p:cNvSpPr>
          <p:nvPr/>
        </p:nvSpPr>
        <p:spPr bwMode="auto">
          <a:xfrm>
            <a:off x="4419600" y="2362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9" name="Oval 141"/>
          <p:cNvSpPr>
            <a:spLocks noChangeArrowheads="1"/>
          </p:cNvSpPr>
          <p:nvPr/>
        </p:nvSpPr>
        <p:spPr bwMode="auto">
          <a:xfrm>
            <a:off x="4495800" y="2209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0" name="Oval 142"/>
          <p:cNvSpPr>
            <a:spLocks noChangeArrowheads="1"/>
          </p:cNvSpPr>
          <p:nvPr/>
        </p:nvSpPr>
        <p:spPr bwMode="auto">
          <a:xfrm>
            <a:off x="4419600" y="2514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1" name="Oval 143"/>
          <p:cNvSpPr>
            <a:spLocks noChangeArrowheads="1"/>
          </p:cNvSpPr>
          <p:nvPr/>
        </p:nvSpPr>
        <p:spPr bwMode="auto">
          <a:xfrm>
            <a:off x="4343400" y="2286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2" name="Oval 144"/>
          <p:cNvSpPr>
            <a:spLocks noChangeArrowheads="1"/>
          </p:cNvSpPr>
          <p:nvPr/>
        </p:nvSpPr>
        <p:spPr bwMode="auto">
          <a:xfrm>
            <a:off x="4038600" y="3657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3" name="Oval 145"/>
          <p:cNvSpPr>
            <a:spLocks noChangeArrowheads="1"/>
          </p:cNvSpPr>
          <p:nvPr/>
        </p:nvSpPr>
        <p:spPr bwMode="auto">
          <a:xfrm>
            <a:off x="3886200" y="3505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4" name="Oval 146"/>
          <p:cNvSpPr>
            <a:spLocks noChangeArrowheads="1"/>
          </p:cNvSpPr>
          <p:nvPr/>
        </p:nvSpPr>
        <p:spPr bwMode="auto">
          <a:xfrm>
            <a:off x="4038600" y="3657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5" name="Oval 147"/>
          <p:cNvSpPr>
            <a:spLocks noChangeArrowheads="1"/>
          </p:cNvSpPr>
          <p:nvPr/>
        </p:nvSpPr>
        <p:spPr bwMode="auto">
          <a:xfrm>
            <a:off x="4038600" y="3810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6" name="Oval 148"/>
          <p:cNvSpPr>
            <a:spLocks noChangeArrowheads="1"/>
          </p:cNvSpPr>
          <p:nvPr/>
        </p:nvSpPr>
        <p:spPr bwMode="auto">
          <a:xfrm>
            <a:off x="3886200" y="3962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7" name="Oval 149"/>
          <p:cNvSpPr>
            <a:spLocks noChangeArrowheads="1"/>
          </p:cNvSpPr>
          <p:nvPr/>
        </p:nvSpPr>
        <p:spPr bwMode="auto">
          <a:xfrm>
            <a:off x="3733800" y="3581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8" name="Oval 150"/>
          <p:cNvSpPr>
            <a:spLocks noChangeArrowheads="1"/>
          </p:cNvSpPr>
          <p:nvPr/>
        </p:nvSpPr>
        <p:spPr bwMode="auto">
          <a:xfrm>
            <a:off x="3886200" y="3657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9" name="Oval 151"/>
          <p:cNvSpPr>
            <a:spLocks noChangeArrowheads="1"/>
          </p:cNvSpPr>
          <p:nvPr/>
        </p:nvSpPr>
        <p:spPr bwMode="auto">
          <a:xfrm>
            <a:off x="4038600" y="3962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0" name="Oval 152"/>
          <p:cNvSpPr>
            <a:spLocks noChangeArrowheads="1"/>
          </p:cNvSpPr>
          <p:nvPr/>
        </p:nvSpPr>
        <p:spPr bwMode="auto">
          <a:xfrm>
            <a:off x="4038600" y="3810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1" name="Oval 153"/>
          <p:cNvSpPr>
            <a:spLocks noChangeArrowheads="1"/>
          </p:cNvSpPr>
          <p:nvPr/>
        </p:nvSpPr>
        <p:spPr bwMode="auto">
          <a:xfrm>
            <a:off x="3962400" y="4038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2" name="Oval 154"/>
          <p:cNvSpPr>
            <a:spLocks noChangeArrowheads="1"/>
          </p:cNvSpPr>
          <p:nvPr/>
        </p:nvSpPr>
        <p:spPr bwMode="auto">
          <a:xfrm>
            <a:off x="3962400" y="3581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3" name="Oval 155"/>
          <p:cNvSpPr>
            <a:spLocks noChangeArrowheads="1"/>
          </p:cNvSpPr>
          <p:nvPr/>
        </p:nvSpPr>
        <p:spPr bwMode="auto">
          <a:xfrm>
            <a:off x="3810000" y="4038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4" name="Oval 156"/>
          <p:cNvSpPr>
            <a:spLocks noChangeArrowheads="1"/>
          </p:cNvSpPr>
          <p:nvPr/>
        </p:nvSpPr>
        <p:spPr bwMode="auto">
          <a:xfrm>
            <a:off x="4572000" y="5257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5" name="Oval 157"/>
          <p:cNvSpPr>
            <a:spLocks noChangeArrowheads="1"/>
          </p:cNvSpPr>
          <p:nvPr/>
        </p:nvSpPr>
        <p:spPr bwMode="auto">
          <a:xfrm>
            <a:off x="4648200" y="5257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6" name="Oval 158"/>
          <p:cNvSpPr>
            <a:spLocks noChangeArrowheads="1"/>
          </p:cNvSpPr>
          <p:nvPr/>
        </p:nvSpPr>
        <p:spPr bwMode="auto">
          <a:xfrm>
            <a:off x="42672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7" name="Oval 159"/>
          <p:cNvSpPr>
            <a:spLocks noChangeArrowheads="1"/>
          </p:cNvSpPr>
          <p:nvPr/>
        </p:nvSpPr>
        <p:spPr bwMode="auto">
          <a:xfrm>
            <a:off x="3886200" y="5029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8" name="Oval 160"/>
          <p:cNvSpPr>
            <a:spLocks noChangeArrowheads="1"/>
          </p:cNvSpPr>
          <p:nvPr/>
        </p:nvSpPr>
        <p:spPr bwMode="auto">
          <a:xfrm>
            <a:off x="4191000" y="4800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9" name="Oval 161"/>
          <p:cNvSpPr>
            <a:spLocks noChangeArrowheads="1"/>
          </p:cNvSpPr>
          <p:nvPr/>
        </p:nvSpPr>
        <p:spPr bwMode="auto">
          <a:xfrm>
            <a:off x="4343400" y="4953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0" name="Oval 162"/>
          <p:cNvSpPr>
            <a:spLocks noChangeArrowheads="1"/>
          </p:cNvSpPr>
          <p:nvPr/>
        </p:nvSpPr>
        <p:spPr bwMode="auto">
          <a:xfrm>
            <a:off x="44196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1" name="Oval 163"/>
          <p:cNvSpPr>
            <a:spLocks noChangeArrowheads="1"/>
          </p:cNvSpPr>
          <p:nvPr/>
        </p:nvSpPr>
        <p:spPr bwMode="auto">
          <a:xfrm>
            <a:off x="4114800" y="5029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2" name="Oval 164"/>
          <p:cNvSpPr>
            <a:spLocks noChangeArrowheads="1"/>
          </p:cNvSpPr>
          <p:nvPr/>
        </p:nvSpPr>
        <p:spPr bwMode="auto">
          <a:xfrm>
            <a:off x="4343400" y="5029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3" name="Oval 165"/>
          <p:cNvSpPr>
            <a:spLocks noChangeArrowheads="1"/>
          </p:cNvSpPr>
          <p:nvPr/>
        </p:nvSpPr>
        <p:spPr bwMode="auto">
          <a:xfrm>
            <a:off x="4724400" y="4953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4" name="Oval 166"/>
          <p:cNvSpPr>
            <a:spLocks noChangeArrowheads="1"/>
          </p:cNvSpPr>
          <p:nvPr/>
        </p:nvSpPr>
        <p:spPr bwMode="auto">
          <a:xfrm>
            <a:off x="45720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5" name="Oval 167"/>
          <p:cNvSpPr>
            <a:spLocks noChangeArrowheads="1"/>
          </p:cNvSpPr>
          <p:nvPr/>
        </p:nvSpPr>
        <p:spPr bwMode="auto">
          <a:xfrm>
            <a:off x="4648200" y="4953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6" name="Oval 168"/>
          <p:cNvSpPr>
            <a:spLocks noChangeArrowheads="1"/>
          </p:cNvSpPr>
          <p:nvPr/>
        </p:nvSpPr>
        <p:spPr bwMode="auto">
          <a:xfrm>
            <a:off x="4495800" y="4953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7" name="Oval 169"/>
          <p:cNvSpPr>
            <a:spLocks noChangeArrowheads="1"/>
          </p:cNvSpPr>
          <p:nvPr/>
        </p:nvSpPr>
        <p:spPr bwMode="auto">
          <a:xfrm>
            <a:off x="3352800" y="2133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8" name="Oval 170"/>
          <p:cNvSpPr>
            <a:spLocks noChangeArrowheads="1"/>
          </p:cNvSpPr>
          <p:nvPr/>
        </p:nvSpPr>
        <p:spPr bwMode="auto">
          <a:xfrm>
            <a:off x="3733800" y="2286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9" name="Oval 171"/>
          <p:cNvSpPr>
            <a:spLocks noChangeArrowheads="1"/>
          </p:cNvSpPr>
          <p:nvPr/>
        </p:nvSpPr>
        <p:spPr bwMode="auto">
          <a:xfrm>
            <a:off x="3733800" y="2514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0" name="Oval 172"/>
          <p:cNvSpPr>
            <a:spLocks noChangeArrowheads="1"/>
          </p:cNvSpPr>
          <p:nvPr/>
        </p:nvSpPr>
        <p:spPr bwMode="auto">
          <a:xfrm>
            <a:off x="3733800" y="2743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1" name="Oval 173"/>
          <p:cNvSpPr>
            <a:spLocks noChangeArrowheads="1"/>
          </p:cNvSpPr>
          <p:nvPr/>
        </p:nvSpPr>
        <p:spPr bwMode="auto">
          <a:xfrm>
            <a:off x="3429000" y="2667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2" name="Oval 174"/>
          <p:cNvSpPr>
            <a:spLocks noChangeArrowheads="1"/>
          </p:cNvSpPr>
          <p:nvPr/>
        </p:nvSpPr>
        <p:spPr bwMode="auto">
          <a:xfrm>
            <a:off x="3581400" y="2362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3" name="Oval 175"/>
          <p:cNvSpPr>
            <a:spLocks noChangeArrowheads="1"/>
          </p:cNvSpPr>
          <p:nvPr/>
        </p:nvSpPr>
        <p:spPr bwMode="auto">
          <a:xfrm>
            <a:off x="3733800" y="2514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4" name="Oval 176"/>
          <p:cNvSpPr>
            <a:spLocks noChangeArrowheads="1"/>
          </p:cNvSpPr>
          <p:nvPr/>
        </p:nvSpPr>
        <p:spPr bwMode="auto">
          <a:xfrm>
            <a:off x="3657600" y="2590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5" name="Oval 177"/>
          <p:cNvSpPr>
            <a:spLocks noChangeArrowheads="1"/>
          </p:cNvSpPr>
          <p:nvPr/>
        </p:nvSpPr>
        <p:spPr bwMode="auto">
          <a:xfrm>
            <a:off x="3505200" y="2362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6" name="Oval 178"/>
          <p:cNvSpPr>
            <a:spLocks noChangeArrowheads="1"/>
          </p:cNvSpPr>
          <p:nvPr/>
        </p:nvSpPr>
        <p:spPr bwMode="auto">
          <a:xfrm>
            <a:off x="3886200" y="2438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7" name="Oval 179"/>
          <p:cNvSpPr>
            <a:spLocks noChangeArrowheads="1"/>
          </p:cNvSpPr>
          <p:nvPr/>
        </p:nvSpPr>
        <p:spPr bwMode="auto">
          <a:xfrm>
            <a:off x="3429000" y="3505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8" name="Oval 180"/>
          <p:cNvSpPr>
            <a:spLocks noChangeArrowheads="1"/>
          </p:cNvSpPr>
          <p:nvPr/>
        </p:nvSpPr>
        <p:spPr bwMode="auto">
          <a:xfrm>
            <a:off x="3429000" y="3810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9" name="Oval 181"/>
          <p:cNvSpPr>
            <a:spLocks noChangeArrowheads="1"/>
          </p:cNvSpPr>
          <p:nvPr/>
        </p:nvSpPr>
        <p:spPr bwMode="auto">
          <a:xfrm>
            <a:off x="3429000" y="3276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0" name="Oval 182"/>
          <p:cNvSpPr>
            <a:spLocks noChangeArrowheads="1"/>
          </p:cNvSpPr>
          <p:nvPr/>
        </p:nvSpPr>
        <p:spPr bwMode="auto">
          <a:xfrm>
            <a:off x="3276600" y="3429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1" name="Oval 183"/>
          <p:cNvSpPr>
            <a:spLocks noChangeArrowheads="1"/>
          </p:cNvSpPr>
          <p:nvPr/>
        </p:nvSpPr>
        <p:spPr bwMode="auto">
          <a:xfrm>
            <a:off x="3429000" y="3581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2" name="Oval 184"/>
          <p:cNvSpPr>
            <a:spLocks noChangeArrowheads="1"/>
          </p:cNvSpPr>
          <p:nvPr/>
        </p:nvSpPr>
        <p:spPr bwMode="auto">
          <a:xfrm>
            <a:off x="3352800" y="4495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3" name="Oval 185"/>
          <p:cNvSpPr>
            <a:spLocks noChangeArrowheads="1"/>
          </p:cNvSpPr>
          <p:nvPr/>
        </p:nvSpPr>
        <p:spPr bwMode="auto">
          <a:xfrm>
            <a:off x="3429000" y="4343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4" name="Oval 186"/>
          <p:cNvSpPr>
            <a:spLocks noChangeArrowheads="1"/>
          </p:cNvSpPr>
          <p:nvPr/>
        </p:nvSpPr>
        <p:spPr bwMode="auto">
          <a:xfrm>
            <a:off x="3352800" y="4191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5" name="Oval 187"/>
          <p:cNvSpPr>
            <a:spLocks noChangeArrowheads="1"/>
          </p:cNvSpPr>
          <p:nvPr/>
        </p:nvSpPr>
        <p:spPr bwMode="auto">
          <a:xfrm>
            <a:off x="32766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6" name="Oval 188"/>
          <p:cNvSpPr>
            <a:spLocks noChangeArrowheads="1"/>
          </p:cNvSpPr>
          <p:nvPr/>
        </p:nvSpPr>
        <p:spPr bwMode="auto">
          <a:xfrm>
            <a:off x="3429000" y="4495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7" name="Oval 189"/>
          <p:cNvSpPr>
            <a:spLocks noChangeArrowheads="1"/>
          </p:cNvSpPr>
          <p:nvPr/>
        </p:nvSpPr>
        <p:spPr bwMode="auto">
          <a:xfrm>
            <a:off x="3352800" y="4648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8" name="Oval 190"/>
          <p:cNvSpPr>
            <a:spLocks noChangeArrowheads="1"/>
          </p:cNvSpPr>
          <p:nvPr/>
        </p:nvSpPr>
        <p:spPr bwMode="auto">
          <a:xfrm>
            <a:off x="2120900" y="19780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9" name="Oval 191"/>
          <p:cNvSpPr>
            <a:spLocks noChangeArrowheads="1"/>
          </p:cNvSpPr>
          <p:nvPr/>
        </p:nvSpPr>
        <p:spPr bwMode="auto">
          <a:xfrm>
            <a:off x="1981200" y="2590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0" name="Oval 192"/>
          <p:cNvSpPr>
            <a:spLocks noChangeArrowheads="1"/>
          </p:cNvSpPr>
          <p:nvPr/>
        </p:nvSpPr>
        <p:spPr bwMode="auto">
          <a:xfrm>
            <a:off x="2057400" y="2590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1" name="Oval 193"/>
          <p:cNvSpPr>
            <a:spLocks noChangeArrowheads="1"/>
          </p:cNvSpPr>
          <p:nvPr/>
        </p:nvSpPr>
        <p:spPr bwMode="auto">
          <a:xfrm>
            <a:off x="1905000" y="2743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2" name="Oval 194"/>
          <p:cNvSpPr>
            <a:spLocks noChangeArrowheads="1"/>
          </p:cNvSpPr>
          <p:nvPr/>
        </p:nvSpPr>
        <p:spPr bwMode="auto">
          <a:xfrm>
            <a:off x="1905000" y="2667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3" name="Oval 195"/>
          <p:cNvSpPr>
            <a:spLocks noChangeArrowheads="1"/>
          </p:cNvSpPr>
          <p:nvPr/>
        </p:nvSpPr>
        <p:spPr bwMode="auto">
          <a:xfrm>
            <a:off x="1981200" y="2286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4" name="Oval 196"/>
          <p:cNvSpPr>
            <a:spLocks noChangeArrowheads="1"/>
          </p:cNvSpPr>
          <p:nvPr/>
        </p:nvSpPr>
        <p:spPr bwMode="auto">
          <a:xfrm>
            <a:off x="1828800" y="2057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5" name="Oval 197"/>
          <p:cNvSpPr>
            <a:spLocks noChangeArrowheads="1"/>
          </p:cNvSpPr>
          <p:nvPr/>
        </p:nvSpPr>
        <p:spPr bwMode="auto">
          <a:xfrm>
            <a:off x="1828800" y="2438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6" name="Oval 198"/>
          <p:cNvSpPr>
            <a:spLocks noChangeArrowheads="1"/>
          </p:cNvSpPr>
          <p:nvPr/>
        </p:nvSpPr>
        <p:spPr bwMode="auto">
          <a:xfrm>
            <a:off x="1981200" y="1981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7" name="Oval 199"/>
          <p:cNvSpPr>
            <a:spLocks noChangeArrowheads="1"/>
          </p:cNvSpPr>
          <p:nvPr/>
        </p:nvSpPr>
        <p:spPr bwMode="auto">
          <a:xfrm>
            <a:off x="1905000" y="1905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8" name="Oval 200"/>
          <p:cNvSpPr>
            <a:spLocks noChangeArrowheads="1"/>
          </p:cNvSpPr>
          <p:nvPr/>
        </p:nvSpPr>
        <p:spPr bwMode="auto">
          <a:xfrm>
            <a:off x="1981200" y="2438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9" name="Oval 201"/>
          <p:cNvSpPr>
            <a:spLocks noChangeArrowheads="1"/>
          </p:cNvSpPr>
          <p:nvPr/>
        </p:nvSpPr>
        <p:spPr bwMode="auto">
          <a:xfrm>
            <a:off x="1981200" y="2590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0" name="Oval 202"/>
          <p:cNvSpPr>
            <a:spLocks noChangeArrowheads="1"/>
          </p:cNvSpPr>
          <p:nvPr/>
        </p:nvSpPr>
        <p:spPr bwMode="auto">
          <a:xfrm>
            <a:off x="1905000" y="2133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1" name="Oval 203"/>
          <p:cNvSpPr>
            <a:spLocks noChangeArrowheads="1"/>
          </p:cNvSpPr>
          <p:nvPr/>
        </p:nvSpPr>
        <p:spPr bwMode="auto">
          <a:xfrm>
            <a:off x="1828800" y="2514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2" name="Oval 204"/>
          <p:cNvSpPr>
            <a:spLocks noChangeArrowheads="1"/>
          </p:cNvSpPr>
          <p:nvPr/>
        </p:nvSpPr>
        <p:spPr bwMode="auto">
          <a:xfrm>
            <a:off x="2057400" y="2286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3" name="Oval 205"/>
          <p:cNvSpPr>
            <a:spLocks noChangeArrowheads="1"/>
          </p:cNvSpPr>
          <p:nvPr/>
        </p:nvSpPr>
        <p:spPr bwMode="auto">
          <a:xfrm>
            <a:off x="1905000" y="1981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4" name="Oval 206"/>
          <p:cNvSpPr>
            <a:spLocks noChangeArrowheads="1"/>
          </p:cNvSpPr>
          <p:nvPr/>
        </p:nvSpPr>
        <p:spPr bwMode="auto">
          <a:xfrm>
            <a:off x="1841500" y="2209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5" name="Oval 207"/>
          <p:cNvSpPr>
            <a:spLocks noChangeArrowheads="1"/>
          </p:cNvSpPr>
          <p:nvPr/>
        </p:nvSpPr>
        <p:spPr bwMode="auto">
          <a:xfrm>
            <a:off x="1828800" y="2362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6" name="Oval 208"/>
          <p:cNvSpPr>
            <a:spLocks noChangeArrowheads="1"/>
          </p:cNvSpPr>
          <p:nvPr/>
        </p:nvSpPr>
        <p:spPr bwMode="auto">
          <a:xfrm>
            <a:off x="2057400" y="2133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7" name="Oval 209"/>
          <p:cNvSpPr>
            <a:spLocks noChangeArrowheads="1"/>
          </p:cNvSpPr>
          <p:nvPr/>
        </p:nvSpPr>
        <p:spPr bwMode="auto">
          <a:xfrm>
            <a:off x="1981200" y="1981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8" name="Oval 210"/>
          <p:cNvSpPr>
            <a:spLocks noChangeArrowheads="1"/>
          </p:cNvSpPr>
          <p:nvPr/>
        </p:nvSpPr>
        <p:spPr bwMode="auto">
          <a:xfrm>
            <a:off x="1905000" y="2514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9" name="Oval 211"/>
          <p:cNvSpPr>
            <a:spLocks noChangeArrowheads="1"/>
          </p:cNvSpPr>
          <p:nvPr/>
        </p:nvSpPr>
        <p:spPr bwMode="auto">
          <a:xfrm>
            <a:off x="1828800" y="2514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0" name="Oval 212"/>
          <p:cNvSpPr>
            <a:spLocks noChangeArrowheads="1"/>
          </p:cNvSpPr>
          <p:nvPr/>
        </p:nvSpPr>
        <p:spPr bwMode="auto">
          <a:xfrm>
            <a:off x="1993900" y="2362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1" name="Oval 213"/>
          <p:cNvSpPr>
            <a:spLocks noChangeArrowheads="1"/>
          </p:cNvSpPr>
          <p:nvPr/>
        </p:nvSpPr>
        <p:spPr bwMode="auto">
          <a:xfrm>
            <a:off x="1828800" y="1828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2" name="Oval 214"/>
          <p:cNvSpPr>
            <a:spLocks noChangeArrowheads="1"/>
          </p:cNvSpPr>
          <p:nvPr/>
        </p:nvSpPr>
        <p:spPr bwMode="auto">
          <a:xfrm>
            <a:off x="1981200" y="1981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3" name="Oval 215"/>
          <p:cNvSpPr>
            <a:spLocks noChangeArrowheads="1"/>
          </p:cNvSpPr>
          <p:nvPr/>
        </p:nvSpPr>
        <p:spPr bwMode="auto">
          <a:xfrm>
            <a:off x="12954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4" name="Oval 216"/>
          <p:cNvSpPr>
            <a:spLocks noChangeArrowheads="1"/>
          </p:cNvSpPr>
          <p:nvPr/>
        </p:nvSpPr>
        <p:spPr bwMode="auto">
          <a:xfrm>
            <a:off x="990600" y="4191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5" name="Oval 217"/>
          <p:cNvSpPr>
            <a:spLocks noChangeArrowheads="1"/>
          </p:cNvSpPr>
          <p:nvPr/>
        </p:nvSpPr>
        <p:spPr bwMode="auto">
          <a:xfrm>
            <a:off x="10668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6" name="Oval 218"/>
          <p:cNvSpPr>
            <a:spLocks noChangeArrowheads="1"/>
          </p:cNvSpPr>
          <p:nvPr/>
        </p:nvSpPr>
        <p:spPr bwMode="auto">
          <a:xfrm>
            <a:off x="1219200" y="4495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7" name="Oval 219"/>
          <p:cNvSpPr>
            <a:spLocks noChangeArrowheads="1"/>
          </p:cNvSpPr>
          <p:nvPr/>
        </p:nvSpPr>
        <p:spPr bwMode="auto">
          <a:xfrm>
            <a:off x="1600200" y="4419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169" name="TextBox 168"/>
          <p:cNvSpPr txBox="1"/>
          <p:nvPr/>
        </p:nvSpPr>
        <p:spPr>
          <a:xfrm>
            <a:off x="5042421" y="376876"/>
            <a:ext cx="3762568" cy="369332"/>
          </a:xfrm>
          <a:prstGeom prst="rect">
            <a:avLst/>
          </a:prstGeom>
          <a:noFill/>
          <a:ln w="19050">
            <a:solidFill>
              <a:srgbClr val="FF0000"/>
            </a:solidFill>
          </a:ln>
        </p:spPr>
        <p:txBody>
          <a:bodyPr wrap="none" rtlCol="0">
            <a:spAutoFit/>
          </a:bodyPr>
          <a:lstStyle/>
          <a:p>
            <a:r>
              <a:rPr lang="en-US" dirty="0" smtClean="0">
                <a:solidFill>
                  <a:sysClr val="windowText" lastClr="000000"/>
                </a:solidFill>
              </a:rPr>
              <a:t>Results using non-embodied vision</a:t>
            </a:r>
            <a:endParaRPr lang="en-US" dirty="0">
              <a:solidFill>
                <a:sysClr val="windowText" lastClr="000000"/>
              </a:solidFill>
            </a:endParaRPr>
          </a:p>
        </p:txBody>
      </p:sp>
    </p:spTree>
    <p:extLst>
      <p:ext uri="{BB962C8B-B14F-4D97-AF65-F5344CB8AC3E}">
        <p14:creationId xmlns:p14="http://schemas.microsoft.com/office/powerpoint/2010/main" val="2982009866"/>
      </p:ext>
    </p:extLst>
  </p:cSld>
  <p:clrMapOvr>
    <a:masterClrMapping/>
  </p:clrMapOvr>
  <p:transition spd="slow">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ectangle 124"/>
          <p:cNvSpPr/>
          <p:nvPr/>
        </p:nvSpPr>
        <p:spPr bwMode="auto">
          <a:xfrm>
            <a:off x="0" y="6151417"/>
            <a:ext cx="9144000" cy="731520"/>
          </a:xfrm>
          <a:prstGeom prst="rect">
            <a:avLst/>
          </a:prstGeom>
          <a:solidFill>
            <a:schemeClr val="bg1"/>
          </a:solidFill>
          <a:ln w="12700" cap="flat" cmpd="sng" algn="ctr">
            <a:noFill/>
            <a:prstDash val="solid"/>
            <a:round/>
            <a:headEnd type="none" w="med" len="med"/>
            <a:tailEnd type="none" w="med" len="med"/>
          </a:ln>
          <a:effectLst/>
        </p:spPr>
        <p:txBody>
          <a:bodyPr vert="horz" wrap="square" lIns="90487" tIns="44450" rIns="90487" bIns="4445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bg1"/>
              </a:solidFill>
              <a:effectLst/>
              <a:latin typeface="Helvetica" pitchFamily="34" charset="0"/>
            </a:endParaRPr>
          </a:p>
        </p:txBody>
      </p:sp>
      <p:pic>
        <p:nvPicPr>
          <p:cNvPr id="2052" name="Picture 4"/>
          <p:cNvPicPr>
            <a:picLocks noChangeAspect="1" noChangeArrowheads="1"/>
          </p:cNvPicPr>
          <p:nvPr/>
        </p:nvPicPr>
        <p:blipFill>
          <a:blip r:embed="rId3" cstate="print"/>
          <a:srcRect/>
          <a:stretch>
            <a:fillRect/>
          </a:stretch>
        </p:blipFill>
        <p:spPr bwMode="auto">
          <a:xfrm>
            <a:off x="0" y="0"/>
            <a:ext cx="9144000" cy="6169025"/>
          </a:xfrm>
          <a:prstGeom prst="rect">
            <a:avLst/>
          </a:prstGeom>
          <a:solidFill>
            <a:srgbClr val="99FF33"/>
          </a:solidFill>
        </p:spPr>
      </p:pic>
      <p:sp>
        <p:nvSpPr>
          <p:cNvPr id="2095" name="Oval 47"/>
          <p:cNvSpPr>
            <a:spLocks noChangeArrowheads="1"/>
          </p:cNvSpPr>
          <p:nvPr/>
        </p:nvSpPr>
        <p:spPr bwMode="auto">
          <a:xfrm>
            <a:off x="381000" y="6324600"/>
            <a:ext cx="152400" cy="1524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96" name="Oval 48"/>
          <p:cNvSpPr>
            <a:spLocks noChangeArrowheads="1"/>
          </p:cNvSpPr>
          <p:nvPr/>
        </p:nvSpPr>
        <p:spPr bwMode="auto">
          <a:xfrm>
            <a:off x="2286000" y="6324600"/>
            <a:ext cx="152400" cy="1524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97" name="Oval 49"/>
          <p:cNvSpPr>
            <a:spLocks noChangeArrowheads="1"/>
          </p:cNvSpPr>
          <p:nvPr/>
        </p:nvSpPr>
        <p:spPr bwMode="auto">
          <a:xfrm>
            <a:off x="3886200" y="6324600"/>
            <a:ext cx="152400" cy="1524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8" name="Text Box 50"/>
          <p:cNvSpPr txBox="1">
            <a:spLocks noChangeArrowheads="1"/>
          </p:cNvSpPr>
          <p:nvPr/>
        </p:nvSpPr>
        <p:spPr bwMode="auto">
          <a:xfrm>
            <a:off x="609600" y="6273800"/>
            <a:ext cx="1143000" cy="274638"/>
          </a:xfrm>
          <a:prstGeom prst="rect">
            <a:avLst/>
          </a:prstGeom>
          <a:noFill/>
          <a:ln w="9525">
            <a:noFill/>
            <a:miter lim="800000"/>
            <a:headEnd/>
            <a:tailEnd/>
          </a:ln>
          <a:effectLst/>
        </p:spPr>
        <p:txBody>
          <a:bodyPr>
            <a:spAutoFit/>
          </a:bodyPr>
          <a:lstStyle/>
          <a:p>
            <a:pPr>
              <a:spcBef>
                <a:spcPct val="50000"/>
              </a:spcBef>
            </a:pPr>
            <a:r>
              <a:rPr lang="en-US" sz="1200" dirty="0">
                <a:solidFill>
                  <a:schemeClr val="tx1"/>
                </a:solidFill>
              </a:rPr>
              <a:t>Missed Mugs</a:t>
            </a:r>
          </a:p>
        </p:txBody>
      </p:sp>
      <p:sp>
        <p:nvSpPr>
          <p:cNvPr id="2100" name="Text Box 52"/>
          <p:cNvSpPr txBox="1">
            <a:spLocks noChangeArrowheads="1"/>
          </p:cNvSpPr>
          <p:nvPr/>
        </p:nvSpPr>
        <p:spPr bwMode="auto">
          <a:xfrm>
            <a:off x="2514600" y="6278563"/>
            <a:ext cx="1143000" cy="274637"/>
          </a:xfrm>
          <a:prstGeom prst="rect">
            <a:avLst/>
          </a:prstGeom>
          <a:noFill/>
          <a:ln w="9525">
            <a:noFill/>
            <a:miter lim="800000"/>
            <a:headEnd/>
            <a:tailEnd/>
          </a:ln>
          <a:effectLst/>
        </p:spPr>
        <p:txBody>
          <a:bodyPr>
            <a:spAutoFit/>
          </a:bodyPr>
          <a:lstStyle/>
          <a:p>
            <a:pPr>
              <a:spcBef>
                <a:spcPct val="50000"/>
              </a:spcBef>
            </a:pPr>
            <a:r>
              <a:rPr lang="en-US" sz="1200" dirty="0">
                <a:solidFill>
                  <a:schemeClr val="tx1"/>
                </a:solidFill>
              </a:rPr>
              <a:t>True positives</a:t>
            </a:r>
          </a:p>
        </p:txBody>
      </p:sp>
      <p:sp>
        <p:nvSpPr>
          <p:cNvPr id="2101" name="Text Box 53"/>
          <p:cNvSpPr txBox="1">
            <a:spLocks noChangeArrowheads="1"/>
          </p:cNvSpPr>
          <p:nvPr/>
        </p:nvSpPr>
        <p:spPr bwMode="auto">
          <a:xfrm>
            <a:off x="4114800" y="6278563"/>
            <a:ext cx="1371600" cy="274637"/>
          </a:xfrm>
          <a:prstGeom prst="rect">
            <a:avLst/>
          </a:prstGeom>
          <a:noFill/>
          <a:ln w="9525">
            <a:noFill/>
            <a:miter lim="800000"/>
            <a:headEnd/>
            <a:tailEnd/>
          </a:ln>
          <a:effectLst/>
        </p:spPr>
        <p:txBody>
          <a:bodyPr>
            <a:spAutoFit/>
          </a:bodyPr>
          <a:lstStyle/>
          <a:p>
            <a:pPr>
              <a:spcBef>
                <a:spcPct val="50000"/>
              </a:spcBef>
            </a:pPr>
            <a:r>
              <a:rPr lang="en-US" sz="1200" dirty="0">
                <a:solidFill>
                  <a:schemeClr val="tx1"/>
                </a:solidFill>
              </a:rPr>
              <a:t>False positives</a:t>
            </a:r>
          </a:p>
        </p:txBody>
      </p:sp>
    </p:spTree>
    <p:extLst>
      <p:ext uri="{BB962C8B-B14F-4D97-AF65-F5344CB8AC3E}">
        <p14:creationId xmlns:p14="http://schemas.microsoft.com/office/powerpoint/2010/main" val="3165604791"/>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Rectangle 166"/>
          <p:cNvSpPr/>
          <p:nvPr/>
        </p:nvSpPr>
        <p:spPr bwMode="auto">
          <a:xfrm>
            <a:off x="0" y="6151417"/>
            <a:ext cx="9144000" cy="731520"/>
          </a:xfrm>
          <a:prstGeom prst="rect">
            <a:avLst/>
          </a:prstGeom>
          <a:solidFill>
            <a:schemeClr val="bg1"/>
          </a:solidFill>
          <a:ln w="12700" cap="flat" cmpd="sng" algn="ctr">
            <a:noFill/>
            <a:prstDash val="solid"/>
            <a:round/>
            <a:headEnd type="none" w="med" len="med"/>
            <a:tailEnd type="none" w="med" len="med"/>
          </a:ln>
          <a:effectLst/>
        </p:spPr>
        <p:txBody>
          <a:bodyPr vert="horz" wrap="square" lIns="90487" tIns="44450" rIns="90487" bIns="4445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bg1"/>
              </a:solidFill>
              <a:effectLst/>
              <a:latin typeface="Helvetica" pitchFamily="34" charset="0"/>
            </a:endParaRPr>
          </a:p>
        </p:txBody>
      </p:sp>
      <p:pic>
        <p:nvPicPr>
          <p:cNvPr id="2052" name="Picture 4"/>
          <p:cNvPicPr>
            <a:picLocks noChangeAspect="1" noChangeArrowheads="1"/>
          </p:cNvPicPr>
          <p:nvPr/>
        </p:nvPicPr>
        <p:blipFill>
          <a:blip r:embed="rId3" cstate="print"/>
          <a:srcRect/>
          <a:stretch>
            <a:fillRect/>
          </a:stretch>
        </p:blipFill>
        <p:spPr bwMode="auto">
          <a:xfrm>
            <a:off x="0" y="0"/>
            <a:ext cx="9144000" cy="6169025"/>
          </a:xfrm>
          <a:prstGeom prst="rect">
            <a:avLst/>
          </a:prstGeom>
          <a:solidFill>
            <a:srgbClr val="99FF33"/>
          </a:solidFill>
        </p:spPr>
      </p:pic>
      <p:sp>
        <p:nvSpPr>
          <p:cNvPr id="2053" name="Oval 5"/>
          <p:cNvSpPr>
            <a:spLocks noChangeArrowheads="1"/>
          </p:cNvSpPr>
          <p:nvPr/>
        </p:nvSpPr>
        <p:spPr bwMode="auto">
          <a:xfrm>
            <a:off x="5638800" y="39624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54" name="Oval 6"/>
          <p:cNvSpPr>
            <a:spLocks noChangeArrowheads="1"/>
          </p:cNvSpPr>
          <p:nvPr/>
        </p:nvSpPr>
        <p:spPr bwMode="auto">
          <a:xfrm>
            <a:off x="5486400" y="4114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0" name="Oval 12"/>
          <p:cNvSpPr>
            <a:spLocks noChangeArrowheads="1"/>
          </p:cNvSpPr>
          <p:nvPr/>
        </p:nvSpPr>
        <p:spPr bwMode="auto">
          <a:xfrm>
            <a:off x="5626100" y="4318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1" name="Oval 13"/>
          <p:cNvSpPr>
            <a:spLocks noChangeArrowheads="1"/>
          </p:cNvSpPr>
          <p:nvPr/>
        </p:nvSpPr>
        <p:spPr bwMode="auto">
          <a:xfrm>
            <a:off x="5499100" y="45212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62" name="Oval 14"/>
          <p:cNvSpPr>
            <a:spLocks noChangeArrowheads="1"/>
          </p:cNvSpPr>
          <p:nvPr/>
        </p:nvSpPr>
        <p:spPr bwMode="auto">
          <a:xfrm>
            <a:off x="5486400" y="4876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3" name="Oval 15"/>
          <p:cNvSpPr>
            <a:spLocks noChangeArrowheads="1"/>
          </p:cNvSpPr>
          <p:nvPr/>
        </p:nvSpPr>
        <p:spPr bwMode="auto">
          <a:xfrm>
            <a:off x="5397500" y="50927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4" name="Oval 16"/>
          <p:cNvSpPr>
            <a:spLocks noChangeArrowheads="1"/>
          </p:cNvSpPr>
          <p:nvPr/>
        </p:nvSpPr>
        <p:spPr bwMode="auto">
          <a:xfrm>
            <a:off x="6413500" y="52832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65" name="Oval 17"/>
          <p:cNvSpPr>
            <a:spLocks noChangeArrowheads="1"/>
          </p:cNvSpPr>
          <p:nvPr/>
        </p:nvSpPr>
        <p:spPr bwMode="auto">
          <a:xfrm>
            <a:off x="6883400" y="54229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66" name="Oval 18"/>
          <p:cNvSpPr>
            <a:spLocks noChangeArrowheads="1"/>
          </p:cNvSpPr>
          <p:nvPr/>
        </p:nvSpPr>
        <p:spPr bwMode="auto">
          <a:xfrm>
            <a:off x="8001000" y="54102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67" name="Oval 19"/>
          <p:cNvSpPr>
            <a:spLocks noChangeArrowheads="1"/>
          </p:cNvSpPr>
          <p:nvPr/>
        </p:nvSpPr>
        <p:spPr bwMode="auto">
          <a:xfrm>
            <a:off x="8128000" y="52197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8" name="Oval 20"/>
          <p:cNvSpPr>
            <a:spLocks noChangeArrowheads="1"/>
          </p:cNvSpPr>
          <p:nvPr/>
        </p:nvSpPr>
        <p:spPr bwMode="auto">
          <a:xfrm>
            <a:off x="8153400" y="47879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9" name="Oval 21"/>
          <p:cNvSpPr>
            <a:spLocks noChangeArrowheads="1"/>
          </p:cNvSpPr>
          <p:nvPr/>
        </p:nvSpPr>
        <p:spPr bwMode="auto">
          <a:xfrm>
            <a:off x="8458200" y="4368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0" name="Oval 22"/>
          <p:cNvSpPr>
            <a:spLocks noChangeArrowheads="1"/>
          </p:cNvSpPr>
          <p:nvPr/>
        </p:nvSpPr>
        <p:spPr bwMode="auto">
          <a:xfrm>
            <a:off x="8432800" y="4191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1" name="Oval 23"/>
          <p:cNvSpPr>
            <a:spLocks noChangeArrowheads="1"/>
          </p:cNvSpPr>
          <p:nvPr/>
        </p:nvSpPr>
        <p:spPr bwMode="auto">
          <a:xfrm>
            <a:off x="8331200" y="39624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2" name="Oval 24"/>
          <p:cNvSpPr>
            <a:spLocks noChangeArrowheads="1"/>
          </p:cNvSpPr>
          <p:nvPr/>
        </p:nvSpPr>
        <p:spPr bwMode="auto">
          <a:xfrm>
            <a:off x="4419600" y="22225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73" name="Oval 25"/>
          <p:cNvSpPr>
            <a:spLocks noChangeArrowheads="1"/>
          </p:cNvSpPr>
          <p:nvPr/>
        </p:nvSpPr>
        <p:spPr bwMode="auto">
          <a:xfrm>
            <a:off x="4356100" y="23749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4" name="Oval 26"/>
          <p:cNvSpPr>
            <a:spLocks noChangeArrowheads="1"/>
          </p:cNvSpPr>
          <p:nvPr/>
        </p:nvSpPr>
        <p:spPr bwMode="auto">
          <a:xfrm>
            <a:off x="4038600" y="3505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5" name="Oval 27"/>
          <p:cNvSpPr>
            <a:spLocks noChangeArrowheads="1"/>
          </p:cNvSpPr>
          <p:nvPr/>
        </p:nvSpPr>
        <p:spPr bwMode="auto">
          <a:xfrm>
            <a:off x="3911600" y="3810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6" name="Oval 28"/>
          <p:cNvSpPr>
            <a:spLocks noChangeArrowheads="1"/>
          </p:cNvSpPr>
          <p:nvPr/>
        </p:nvSpPr>
        <p:spPr bwMode="auto">
          <a:xfrm>
            <a:off x="4114800" y="49276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77" name="Oval 29"/>
          <p:cNvSpPr>
            <a:spLocks noChangeArrowheads="1"/>
          </p:cNvSpPr>
          <p:nvPr/>
        </p:nvSpPr>
        <p:spPr bwMode="auto">
          <a:xfrm>
            <a:off x="4394200" y="4902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8" name="Oval 30"/>
          <p:cNvSpPr>
            <a:spLocks noChangeArrowheads="1"/>
          </p:cNvSpPr>
          <p:nvPr/>
        </p:nvSpPr>
        <p:spPr bwMode="auto">
          <a:xfrm>
            <a:off x="3289300" y="20701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79" name="Oval 31"/>
          <p:cNvSpPr>
            <a:spLocks noChangeArrowheads="1"/>
          </p:cNvSpPr>
          <p:nvPr/>
        </p:nvSpPr>
        <p:spPr bwMode="auto">
          <a:xfrm>
            <a:off x="3276600" y="2971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0" name="Oval 32"/>
          <p:cNvSpPr>
            <a:spLocks noChangeArrowheads="1"/>
          </p:cNvSpPr>
          <p:nvPr/>
        </p:nvSpPr>
        <p:spPr bwMode="auto">
          <a:xfrm>
            <a:off x="3276600" y="32766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81" name="Oval 33"/>
          <p:cNvSpPr>
            <a:spLocks noChangeArrowheads="1"/>
          </p:cNvSpPr>
          <p:nvPr/>
        </p:nvSpPr>
        <p:spPr bwMode="auto">
          <a:xfrm>
            <a:off x="3263900" y="36576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2" name="Oval 34"/>
          <p:cNvSpPr>
            <a:spLocks noChangeArrowheads="1"/>
          </p:cNvSpPr>
          <p:nvPr/>
        </p:nvSpPr>
        <p:spPr bwMode="auto">
          <a:xfrm>
            <a:off x="3136900" y="40005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3" name="Oval 35"/>
          <p:cNvSpPr>
            <a:spLocks noChangeArrowheads="1"/>
          </p:cNvSpPr>
          <p:nvPr/>
        </p:nvSpPr>
        <p:spPr bwMode="auto">
          <a:xfrm>
            <a:off x="1866900" y="2286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4" name="Oval 36"/>
          <p:cNvSpPr>
            <a:spLocks noChangeArrowheads="1"/>
          </p:cNvSpPr>
          <p:nvPr/>
        </p:nvSpPr>
        <p:spPr bwMode="auto">
          <a:xfrm>
            <a:off x="1143000" y="42672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85" name="Oval 37"/>
          <p:cNvSpPr>
            <a:spLocks noChangeArrowheads="1"/>
          </p:cNvSpPr>
          <p:nvPr/>
        </p:nvSpPr>
        <p:spPr bwMode="auto">
          <a:xfrm>
            <a:off x="1473200" y="4394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8" name="Oval 40"/>
          <p:cNvSpPr>
            <a:spLocks noChangeArrowheads="1"/>
          </p:cNvSpPr>
          <p:nvPr/>
        </p:nvSpPr>
        <p:spPr bwMode="auto">
          <a:xfrm>
            <a:off x="5321300" y="46863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9" name="Oval 41"/>
          <p:cNvSpPr>
            <a:spLocks noChangeArrowheads="1"/>
          </p:cNvSpPr>
          <p:nvPr/>
        </p:nvSpPr>
        <p:spPr bwMode="auto">
          <a:xfrm>
            <a:off x="5867400" y="3810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0" name="Oval 42"/>
          <p:cNvSpPr>
            <a:spLocks noChangeArrowheads="1"/>
          </p:cNvSpPr>
          <p:nvPr/>
        </p:nvSpPr>
        <p:spPr bwMode="auto">
          <a:xfrm>
            <a:off x="6515100" y="54197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1" name="Oval 43"/>
          <p:cNvSpPr>
            <a:spLocks noChangeArrowheads="1"/>
          </p:cNvSpPr>
          <p:nvPr/>
        </p:nvSpPr>
        <p:spPr bwMode="auto">
          <a:xfrm>
            <a:off x="3733800" y="38449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2" name="Oval 44"/>
          <p:cNvSpPr>
            <a:spLocks noChangeArrowheads="1"/>
          </p:cNvSpPr>
          <p:nvPr/>
        </p:nvSpPr>
        <p:spPr bwMode="auto">
          <a:xfrm>
            <a:off x="2006600" y="21304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3" name="Oval 45"/>
          <p:cNvSpPr>
            <a:spLocks noChangeArrowheads="1"/>
          </p:cNvSpPr>
          <p:nvPr/>
        </p:nvSpPr>
        <p:spPr bwMode="auto">
          <a:xfrm>
            <a:off x="1968500" y="18256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5" name="Oval 47"/>
          <p:cNvSpPr>
            <a:spLocks noChangeArrowheads="1"/>
          </p:cNvSpPr>
          <p:nvPr/>
        </p:nvSpPr>
        <p:spPr bwMode="auto">
          <a:xfrm>
            <a:off x="381000" y="6324600"/>
            <a:ext cx="152400" cy="1524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96" name="Oval 48"/>
          <p:cNvSpPr>
            <a:spLocks noChangeArrowheads="1"/>
          </p:cNvSpPr>
          <p:nvPr/>
        </p:nvSpPr>
        <p:spPr bwMode="auto">
          <a:xfrm>
            <a:off x="2286000" y="6324600"/>
            <a:ext cx="152400" cy="1524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97" name="Oval 49"/>
          <p:cNvSpPr>
            <a:spLocks noChangeArrowheads="1"/>
          </p:cNvSpPr>
          <p:nvPr/>
        </p:nvSpPr>
        <p:spPr bwMode="auto">
          <a:xfrm>
            <a:off x="3886200" y="6324600"/>
            <a:ext cx="152400" cy="1524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8" name="Text Box 50"/>
          <p:cNvSpPr txBox="1">
            <a:spLocks noChangeArrowheads="1"/>
          </p:cNvSpPr>
          <p:nvPr/>
        </p:nvSpPr>
        <p:spPr bwMode="auto">
          <a:xfrm>
            <a:off x="609600" y="6273800"/>
            <a:ext cx="1143000" cy="274638"/>
          </a:xfrm>
          <a:prstGeom prst="rect">
            <a:avLst/>
          </a:prstGeom>
          <a:noFill/>
          <a:ln w="9525">
            <a:noFill/>
            <a:miter lim="800000"/>
            <a:headEnd/>
            <a:tailEnd/>
          </a:ln>
          <a:effectLst/>
        </p:spPr>
        <p:txBody>
          <a:bodyPr>
            <a:spAutoFit/>
          </a:bodyPr>
          <a:lstStyle/>
          <a:p>
            <a:pPr>
              <a:spcBef>
                <a:spcPct val="50000"/>
              </a:spcBef>
            </a:pPr>
            <a:r>
              <a:rPr lang="en-US" sz="1200" dirty="0">
                <a:solidFill>
                  <a:sysClr val="windowText" lastClr="000000"/>
                </a:solidFill>
              </a:rPr>
              <a:t>Missed Mugs</a:t>
            </a:r>
          </a:p>
        </p:txBody>
      </p:sp>
      <p:sp>
        <p:nvSpPr>
          <p:cNvPr id="2100" name="Text Box 52"/>
          <p:cNvSpPr txBox="1">
            <a:spLocks noChangeArrowheads="1"/>
          </p:cNvSpPr>
          <p:nvPr/>
        </p:nvSpPr>
        <p:spPr bwMode="auto">
          <a:xfrm>
            <a:off x="2514600" y="6278563"/>
            <a:ext cx="1143000" cy="274637"/>
          </a:xfrm>
          <a:prstGeom prst="rect">
            <a:avLst/>
          </a:prstGeom>
          <a:noFill/>
          <a:ln w="9525">
            <a:noFill/>
            <a:miter lim="800000"/>
            <a:headEnd/>
            <a:tailEnd/>
          </a:ln>
          <a:effectLst/>
        </p:spPr>
        <p:txBody>
          <a:bodyPr>
            <a:spAutoFit/>
          </a:bodyPr>
          <a:lstStyle/>
          <a:p>
            <a:pPr>
              <a:spcBef>
                <a:spcPct val="50000"/>
              </a:spcBef>
            </a:pPr>
            <a:r>
              <a:rPr lang="en-US" sz="1200" dirty="0">
                <a:solidFill>
                  <a:sysClr val="windowText" lastClr="000000"/>
                </a:solidFill>
              </a:rPr>
              <a:t>True positives</a:t>
            </a:r>
          </a:p>
        </p:txBody>
      </p:sp>
      <p:sp>
        <p:nvSpPr>
          <p:cNvPr id="2101" name="Text Box 53"/>
          <p:cNvSpPr txBox="1">
            <a:spLocks noChangeArrowheads="1"/>
          </p:cNvSpPr>
          <p:nvPr/>
        </p:nvSpPr>
        <p:spPr bwMode="auto">
          <a:xfrm>
            <a:off x="4114800" y="6278563"/>
            <a:ext cx="1371600" cy="274637"/>
          </a:xfrm>
          <a:prstGeom prst="rect">
            <a:avLst/>
          </a:prstGeom>
          <a:noFill/>
          <a:ln w="9525">
            <a:noFill/>
            <a:miter lim="800000"/>
            <a:headEnd/>
            <a:tailEnd/>
          </a:ln>
          <a:effectLst/>
        </p:spPr>
        <p:txBody>
          <a:bodyPr>
            <a:spAutoFit/>
          </a:bodyPr>
          <a:lstStyle/>
          <a:p>
            <a:pPr>
              <a:spcBef>
                <a:spcPct val="50000"/>
              </a:spcBef>
            </a:pPr>
            <a:r>
              <a:rPr lang="en-US" sz="1200" dirty="0">
                <a:solidFill>
                  <a:sysClr val="windowText" lastClr="000000"/>
                </a:solidFill>
              </a:rPr>
              <a:t>False positives</a:t>
            </a:r>
          </a:p>
        </p:txBody>
      </p:sp>
      <p:sp>
        <p:nvSpPr>
          <p:cNvPr id="2142" name="Oval 94"/>
          <p:cNvSpPr>
            <a:spLocks noChangeArrowheads="1"/>
          </p:cNvSpPr>
          <p:nvPr/>
        </p:nvSpPr>
        <p:spPr bwMode="auto">
          <a:xfrm>
            <a:off x="5791200" y="3810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3" name="Oval 95"/>
          <p:cNvSpPr>
            <a:spLocks noChangeArrowheads="1"/>
          </p:cNvSpPr>
          <p:nvPr/>
        </p:nvSpPr>
        <p:spPr bwMode="auto">
          <a:xfrm>
            <a:off x="58674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4" name="Oval 96"/>
          <p:cNvSpPr>
            <a:spLocks noChangeArrowheads="1"/>
          </p:cNvSpPr>
          <p:nvPr/>
        </p:nvSpPr>
        <p:spPr bwMode="auto">
          <a:xfrm>
            <a:off x="5486400" y="3733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5" name="Oval 97"/>
          <p:cNvSpPr>
            <a:spLocks noChangeArrowheads="1"/>
          </p:cNvSpPr>
          <p:nvPr/>
        </p:nvSpPr>
        <p:spPr bwMode="auto">
          <a:xfrm>
            <a:off x="5715000" y="4114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6" name="Oval 98"/>
          <p:cNvSpPr>
            <a:spLocks noChangeArrowheads="1"/>
          </p:cNvSpPr>
          <p:nvPr/>
        </p:nvSpPr>
        <p:spPr bwMode="auto">
          <a:xfrm>
            <a:off x="5689600" y="45561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7" name="Oval 99"/>
          <p:cNvSpPr>
            <a:spLocks noChangeArrowheads="1"/>
          </p:cNvSpPr>
          <p:nvPr/>
        </p:nvSpPr>
        <p:spPr bwMode="auto">
          <a:xfrm>
            <a:off x="53340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8" name="Oval 100"/>
          <p:cNvSpPr>
            <a:spLocks noChangeArrowheads="1"/>
          </p:cNvSpPr>
          <p:nvPr/>
        </p:nvSpPr>
        <p:spPr bwMode="auto">
          <a:xfrm>
            <a:off x="5715000" y="4191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9" name="Oval 101"/>
          <p:cNvSpPr>
            <a:spLocks noChangeArrowheads="1"/>
          </p:cNvSpPr>
          <p:nvPr/>
        </p:nvSpPr>
        <p:spPr bwMode="auto">
          <a:xfrm>
            <a:off x="5791200" y="3886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0" name="Oval 102"/>
          <p:cNvSpPr>
            <a:spLocks noChangeArrowheads="1"/>
          </p:cNvSpPr>
          <p:nvPr/>
        </p:nvSpPr>
        <p:spPr bwMode="auto">
          <a:xfrm>
            <a:off x="6019800" y="4038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1" name="Oval 103"/>
          <p:cNvSpPr>
            <a:spLocks noChangeArrowheads="1"/>
          </p:cNvSpPr>
          <p:nvPr/>
        </p:nvSpPr>
        <p:spPr bwMode="auto">
          <a:xfrm>
            <a:off x="6629400" y="5334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2" name="Oval 104"/>
          <p:cNvSpPr>
            <a:spLocks noChangeArrowheads="1"/>
          </p:cNvSpPr>
          <p:nvPr/>
        </p:nvSpPr>
        <p:spPr bwMode="auto">
          <a:xfrm>
            <a:off x="51816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3" name="Oval 105"/>
          <p:cNvSpPr>
            <a:spLocks noChangeArrowheads="1"/>
          </p:cNvSpPr>
          <p:nvPr/>
        </p:nvSpPr>
        <p:spPr bwMode="auto">
          <a:xfrm>
            <a:off x="5181600" y="4953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4" name="Oval 106"/>
          <p:cNvSpPr>
            <a:spLocks noChangeArrowheads="1"/>
          </p:cNvSpPr>
          <p:nvPr/>
        </p:nvSpPr>
        <p:spPr bwMode="auto">
          <a:xfrm>
            <a:off x="5715000" y="4648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5" name="Oval 107"/>
          <p:cNvSpPr>
            <a:spLocks noChangeArrowheads="1"/>
          </p:cNvSpPr>
          <p:nvPr/>
        </p:nvSpPr>
        <p:spPr bwMode="auto">
          <a:xfrm>
            <a:off x="5562600" y="4648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6" name="Oval 108"/>
          <p:cNvSpPr>
            <a:spLocks noChangeArrowheads="1"/>
          </p:cNvSpPr>
          <p:nvPr/>
        </p:nvSpPr>
        <p:spPr bwMode="auto">
          <a:xfrm>
            <a:off x="5791200" y="4648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7" name="Oval 109"/>
          <p:cNvSpPr>
            <a:spLocks noChangeArrowheads="1"/>
          </p:cNvSpPr>
          <p:nvPr/>
        </p:nvSpPr>
        <p:spPr bwMode="auto">
          <a:xfrm>
            <a:off x="5638800" y="4724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8" name="Oval 110"/>
          <p:cNvSpPr>
            <a:spLocks noChangeArrowheads="1"/>
          </p:cNvSpPr>
          <p:nvPr/>
        </p:nvSpPr>
        <p:spPr bwMode="auto">
          <a:xfrm>
            <a:off x="64008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9" name="Oval 111"/>
          <p:cNvSpPr>
            <a:spLocks noChangeArrowheads="1"/>
          </p:cNvSpPr>
          <p:nvPr/>
        </p:nvSpPr>
        <p:spPr bwMode="auto">
          <a:xfrm>
            <a:off x="6934200" y="5257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0" name="Oval 112"/>
          <p:cNvSpPr>
            <a:spLocks noChangeArrowheads="1"/>
          </p:cNvSpPr>
          <p:nvPr/>
        </p:nvSpPr>
        <p:spPr bwMode="auto">
          <a:xfrm>
            <a:off x="5842000" y="47085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1" name="Oval 113"/>
          <p:cNvSpPr>
            <a:spLocks noChangeArrowheads="1"/>
          </p:cNvSpPr>
          <p:nvPr/>
        </p:nvSpPr>
        <p:spPr bwMode="auto">
          <a:xfrm>
            <a:off x="6781800" y="5486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2" name="Oval 114"/>
          <p:cNvSpPr>
            <a:spLocks noChangeArrowheads="1"/>
          </p:cNvSpPr>
          <p:nvPr/>
        </p:nvSpPr>
        <p:spPr bwMode="auto">
          <a:xfrm>
            <a:off x="6705600" y="5257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3" name="Oval 115"/>
          <p:cNvSpPr>
            <a:spLocks noChangeArrowheads="1"/>
          </p:cNvSpPr>
          <p:nvPr/>
        </p:nvSpPr>
        <p:spPr bwMode="auto">
          <a:xfrm>
            <a:off x="66294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4" name="Oval 116"/>
          <p:cNvSpPr>
            <a:spLocks noChangeArrowheads="1"/>
          </p:cNvSpPr>
          <p:nvPr/>
        </p:nvSpPr>
        <p:spPr bwMode="auto">
          <a:xfrm>
            <a:off x="8229600" y="5334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5" name="Oval 117"/>
          <p:cNvSpPr>
            <a:spLocks noChangeArrowheads="1"/>
          </p:cNvSpPr>
          <p:nvPr/>
        </p:nvSpPr>
        <p:spPr bwMode="auto">
          <a:xfrm>
            <a:off x="8153400" y="5029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6" name="Oval 118"/>
          <p:cNvSpPr>
            <a:spLocks noChangeArrowheads="1"/>
          </p:cNvSpPr>
          <p:nvPr/>
        </p:nvSpPr>
        <p:spPr bwMode="auto">
          <a:xfrm>
            <a:off x="8458200" y="4800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7" name="Oval 119"/>
          <p:cNvSpPr>
            <a:spLocks noChangeArrowheads="1"/>
          </p:cNvSpPr>
          <p:nvPr/>
        </p:nvSpPr>
        <p:spPr bwMode="auto">
          <a:xfrm>
            <a:off x="8534400" y="3886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8" name="Oval 120"/>
          <p:cNvSpPr>
            <a:spLocks noChangeArrowheads="1"/>
          </p:cNvSpPr>
          <p:nvPr/>
        </p:nvSpPr>
        <p:spPr bwMode="auto">
          <a:xfrm>
            <a:off x="8229600" y="4876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9" name="Oval 121"/>
          <p:cNvSpPr>
            <a:spLocks noChangeArrowheads="1"/>
          </p:cNvSpPr>
          <p:nvPr/>
        </p:nvSpPr>
        <p:spPr bwMode="auto">
          <a:xfrm>
            <a:off x="8382000" y="5029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0" name="Oval 122"/>
          <p:cNvSpPr>
            <a:spLocks noChangeArrowheads="1"/>
          </p:cNvSpPr>
          <p:nvPr/>
        </p:nvSpPr>
        <p:spPr bwMode="auto">
          <a:xfrm>
            <a:off x="82296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1" name="Oval 123"/>
          <p:cNvSpPr>
            <a:spLocks noChangeArrowheads="1"/>
          </p:cNvSpPr>
          <p:nvPr/>
        </p:nvSpPr>
        <p:spPr bwMode="auto">
          <a:xfrm>
            <a:off x="82296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2" name="Oval 124"/>
          <p:cNvSpPr>
            <a:spLocks noChangeArrowheads="1"/>
          </p:cNvSpPr>
          <p:nvPr/>
        </p:nvSpPr>
        <p:spPr bwMode="auto">
          <a:xfrm>
            <a:off x="8229600" y="4038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3" name="Oval 125"/>
          <p:cNvSpPr>
            <a:spLocks noChangeArrowheads="1"/>
          </p:cNvSpPr>
          <p:nvPr/>
        </p:nvSpPr>
        <p:spPr bwMode="auto">
          <a:xfrm>
            <a:off x="8001000" y="4191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4" name="Oval 126"/>
          <p:cNvSpPr>
            <a:spLocks noChangeArrowheads="1"/>
          </p:cNvSpPr>
          <p:nvPr/>
        </p:nvSpPr>
        <p:spPr bwMode="auto">
          <a:xfrm>
            <a:off x="8610600" y="3886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5" name="Oval 127"/>
          <p:cNvSpPr>
            <a:spLocks noChangeArrowheads="1"/>
          </p:cNvSpPr>
          <p:nvPr/>
        </p:nvSpPr>
        <p:spPr bwMode="auto">
          <a:xfrm>
            <a:off x="8229600" y="4343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6" name="Oval 128"/>
          <p:cNvSpPr>
            <a:spLocks noChangeArrowheads="1"/>
          </p:cNvSpPr>
          <p:nvPr/>
        </p:nvSpPr>
        <p:spPr bwMode="auto">
          <a:xfrm>
            <a:off x="8153400" y="3962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7" name="Oval 129"/>
          <p:cNvSpPr>
            <a:spLocks noChangeArrowheads="1"/>
          </p:cNvSpPr>
          <p:nvPr/>
        </p:nvSpPr>
        <p:spPr bwMode="auto">
          <a:xfrm>
            <a:off x="8534400" y="4495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8" name="Oval 130"/>
          <p:cNvSpPr>
            <a:spLocks noChangeArrowheads="1"/>
          </p:cNvSpPr>
          <p:nvPr/>
        </p:nvSpPr>
        <p:spPr bwMode="auto">
          <a:xfrm>
            <a:off x="8077200" y="4343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9" name="Oval 131"/>
          <p:cNvSpPr>
            <a:spLocks noChangeArrowheads="1"/>
          </p:cNvSpPr>
          <p:nvPr/>
        </p:nvSpPr>
        <p:spPr bwMode="auto">
          <a:xfrm>
            <a:off x="8610600" y="4114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0" name="Oval 132"/>
          <p:cNvSpPr>
            <a:spLocks noChangeArrowheads="1"/>
          </p:cNvSpPr>
          <p:nvPr/>
        </p:nvSpPr>
        <p:spPr bwMode="auto">
          <a:xfrm>
            <a:off x="8458200" y="4038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1" name="Oval 133"/>
          <p:cNvSpPr>
            <a:spLocks noChangeArrowheads="1"/>
          </p:cNvSpPr>
          <p:nvPr/>
        </p:nvSpPr>
        <p:spPr bwMode="auto">
          <a:xfrm>
            <a:off x="8077200" y="4038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2" name="Oval 134"/>
          <p:cNvSpPr>
            <a:spLocks noChangeArrowheads="1"/>
          </p:cNvSpPr>
          <p:nvPr/>
        </p:nvSpPr>
        <p:spPr bwMode="auto">
          <a:xfrm>
            <a:off x="8458200" y="4191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3" name="Oval 135"/>
          <p:cNvSpPr>
            <a:spLocks noChangeArrowheads="1"/>
          </p:cNvSpPr>
          <p:nvPr/>
        </p:nvSpPr>
        <p:spPr bwMode="auto">
          <a:xfrm>
            <a:off x="8077200" y="4114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4" name="Oval 136"/>
          <p:cNvSpPr>
            <a:spLocks noChangeArrowheads="1"/>
          </p:cNvSpPr>
          <p:nvPr/>
        </p:nvSpPr>
        <p:spPr bwMode="auto">
          <a:xfrm>
            <a:off x="4572000" y="2362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7" name="Oval 139"/>
          <p:cNvSpPr>
            <a:spLocks noChangeArrowheads="1"/>
          </p:cNvSpPr>
          <p:nvPr/>
        </p:nvSpPr>
        <p:spPr bwMode="auto">
          <a:xfrm>
            <a:off x="4419600" y="2590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8" name="Oval 140"/>
          <p:cNvSpPr>
            <a:spLocks noChangeArrowheads="1"/>
          </p:cNvSpPr>
          <p:nvPr/>
        </p:nvSpPr>
        <p:spPr bwMode="auto">
          <a:xfrm>
            <a:off x="4419600" y="2362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9" name="Oval 141"/>
          <p:cNvSpPr>
            <a:spLocks noChangeArrowheads="1"/>
          </p:cNvSpPr>
          <p:nvPr/>
        </p:nvSpPr>
        <p:spPr bwMode="auto">
          <a:xfrm>
            <a:off x="4495800" y="2209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0" name="Oval 142"/>
          <p:cNvSpPr>
            <a:spLocks noChangeArrowheads="1"/>
          </p:cNvSpPr>
          <p:nvPr/>
        </p:nvSpPr>
        <p:spPr bwMode="auto">
          <a:xfrm>
            <a:off x="4419600" y="2514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1" name="Oval 143"/>
          <p:cNvSpPr>
            <a:spLocks noChangeArrowheads="1"/>
          </p:cNvSpPr>
          <p:nvPr/>
        </p:nvSpPr>
        <p:spPr bwMode="auto">
          <a:xfrm>
            <a:off x="4343400" y="2286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2" name="Oval 144"/>
          <p:cNvSpPr>
            <a:spLocks noChangeArrowheads="1"/>
          </p:cNvSpPr>
          <p:nvPr/>
        </p:nvSpPr>
        <p:spPr bwMode="auto">
          <a:xfrm>
            <a:off x="4038600" y="3657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3" name="Oval 145"/>
          <p:cNvSpPr>
            <a:spLocks noChangeArrowheads="1"/>
          </p:cNvSpPr>
          <p:nvPr/>
        </p:nvSpPr>
        <p:spPr bwMode="auto">
          <a:xfrm>
            <a:off x="3886200" y="3505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4" name="Oval 146"/>
          <p:cNvSpPr>
            <a:spLocks noChangeArrowheads="1"/>
          </p:cNvSpPr>
          <p:nvPr/>
        </p:nvSpPr>
        <p:spPr bwMode="auto">
          <a:xfrm>
            <a:off x="4038600" y="3657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5" name="Oval 147"/>
          <p:cNvSpPr>
            <a:spLocks noChangeArrowheads="1"/>
          </p:cNvSpPr>
          <p:nvPr/>
        </p:nvSpPr>
        <p:spPr bwMode="auto">
          <a:xfrm>
            <a:off x="4038600" y="3810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6" name="Oval 148"/>
          <p:cNvSpPr>
            <a:spLocks noChangeArrowheads="1"/>
          </p:cNvSpPr>
          <p:nvPr/>
        </p:nvSpPr>
        <p:spPr bwMode="auto">
          <a:xfrm>
            <a:off x="3886200" y="3962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7" name="Oval 149"/>
          <p:cNvSpPr>
            <a:spLocks noChangeArrowheads="1"/>
          </p:cNvSpPr>
          <p:nvPr/>
        </p:nvSpPr>
        <p:spPr bwMode="auto">
          <a:xfrm>
            <a:off x="3733800" y="3581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8" name="Oval 150"/>
          <p:cNvSpPr>
            <a:spLocks noChangeArrowheads="1"/>
          </p:cNvSpPr>
          <p:nvPr/>
        </p:nvSpPr>
        <p:spPr bwMode="auto">
          <a:xfrm>
            <a:off x="3886200" y="3657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9" name="Oval 151"/>
          <p:cNvSpPr>
            <a:spLocks noChangeArrowheads="1"/>
          </p:cNvSpPr>
          <p:nvPr/>
        </p:nvSpPr>
        <p:spPr bwMode="auto">
          <a:xfrm>
            <a:off x="4038600" y="3962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0" name="Oval 152"/>
          <p:cNvSpPr>
            <a:spLocks noChangeArrowheads="1"/>
          </p:cNvSpPr>
          <p:nvPr/>
        </p:nvSpPr>
        <p:spPr bwMode="auto">
          <a:xfrm>
            <a:off x="4038600" y="3810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1" name="Oval 153"/>
          <p:cNvSpPr>
            <a:spLocks noChangeArrowheads="1"/>
          </p:cNvSpPr>
          <p:nvPr/>
        </p:nvSpPr>
        <p:spPr bwMode="auto">
          <a:xfrm>
            <a:off x="3962400" y="4038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2" name="Oval 154"/>
          <p:cNvSpPr>
            <a:spLocks noChangeArrowheads="1"/>
          </p:cNvSpPr>
          <p:nvPr/>
        </p:nvSpPr>
        <p:spPr bwMode="auto">
          <a:xfrm>
            <a:off x="3962400" y="3581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3" name="Oval 155"/>
          <p:cNvSpPr>
            <a:spLocks noChangeArrowheads="1"/>
          </p:cNvSpPr>
          <p:nvPr/>
        </p:nvSpPr>
        <p:spPr bwMode="auto">
          <a:xfrm>
            <a:off x="3810000" y="4038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4" name="Oval 156"/>
          <p:cNvSpPr>
            <a:spLocks noChangeArrowheads="1"/>
          </p:cNvSpPr>
          <p:nvPr/>
        </p:nvSpPr>
        <p:spPr bwMode="auto">
          <a:xfrm>
            <a:off x="4572000" y="5257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5" name="Oval 157"/>
          <p:cNvSpPr>
            <a:spLocks noChangeArrowheads="1"/>
          </p:cNvSpPr>
          <p:nvPr/>
        </p:nvSpPr>
        <p:spPr bwMode="auto">
          <a:xfrm>
            <a:off x="4648200" y="5257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6" name="Oval 158"/>
          <p:cNvSpPr>
            <a:spLocks noChangeArrowheads="1"/>
          </p:cNvSpPr>
          <p:nvPr/>
        </p:nvSpPr>
        <p:spPr bwMode="auto">
          <a:xfrm>
            <a:off x="42672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7" name="Oval 159"/>
          <p:cNvSpPr>
            <a:spLocks noChangeArrowheads="1"/>
          </p:cNvSpPr>
          <p:nvPr/>
        </p:nvSpPr>
        <p:spPr bwMode="auto">
          <a:xfrm>
            <a:off x="3886200" y="5029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8" name="Oval 160"/>
          <p:cNvSpPr>
            <a:spLocks noChangeArrowheads="1"/>
          </p:cNvSpPr>
          <p:nvPr/>
        </p:nvSpPr>
        <p:spPr bwMode="auto">
          <a:xfrm>
            <a:off x="4191000" y="4800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9" name="Oval 161"/>
          <p:cNvSpPr>
            <a:spLocks noChangeArrowheads="1"/>
          </p:cNvSpPr>
          <p:nvPr/>
        </p:nvSpPr>
        <p:spPr bwMode="auto">
          <a:xfrm>
            <a:off x="4343400" y="4953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0" name="Oval 162"/>
          <p:cNvSpPr>
            <a:spLocks noChangeArrowheads="1"/>
          </p:cNvSpPr>
          <p:nvPr/>
        </p:nvSpPr>
        <p:spPr bwMode="auto">
          <a:xfrm>
            <a:off x="44196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1" name="Oval 163"/>
          <p:cNvSpPr>
            <a:spLocks noChangeArrowheads="1"/>
          </p:cNvSpPr>
          <p:nvPr/>
        </p:nvSpPr>
        <p:spPr bwMode="auto">
          <a:xfrm>
            <a:off x="4114800" y="5029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2" name="Oval 164"/>
          <p:cNvSpPr>
            <a:spLocks noChangeArrowheads="1"/>
          </p:cNvSpPr>
          <p:nvPr/>
        </p:nvSpPr>
        <p:spPr bwMode="auto">
          <a:xfrm>
            <a:off x="4343400" y="5029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3" name="Oval 165"/>
          <p:cNvSpPr>
            <a:spLocks noChangeArrowheads="1"/>
          </p:cNvSpPr>
          <p:nvPr/>
        </p:nvSpPr>
        <p:spPr bwMode="auto">
          <a:xfrm>
            <a:off x="4724400" y="4953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4" name="Oval 166"/>
          <p:cNvSpPr>
            <a:spLocks noChangeArrowheads="1"/>
          </p:cNvSpPr>
          <p:nvPr/>
        </p:nvSpPr>
        <p:spPr bwMode="auto">
          <a:xfrm>
            <a:off x="45720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5" name="Oval 167"/>
          <p:cNvSpPr>
            <a:spLocks noChangeArrowheads="1"/>
          </p:cNvSpPr>
          <p:nvPr/>
        </p:nvSpPr>
        <p:spPr bwMode="auto">
          <a:xfrm>
            <a:off x="4648200" y="4953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6" name="Oval 168"/>
          <p:cNvSpPr>
            <a:spLocks noChangeArrowheads="1"/>
          </p:cNvSpPr>
          <p:nvPr/>
        </p:nvSpPr>
        <p:spPr bwMode="auto">
          <a:xfrm>
            <a:off x="4495800" y="4953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7" name="Oval 169"/>
          <p:cNvSpPr>
            <a:spLocks noChangeArrowheads="1"/>
          </p:cNvSpPr>
          <p:nvPr/>
        </p:nvSpPr>
        <p:spPr bwMode="auto">
          <a:xfrm>
            <a:off x="3352800" y="2133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8" name="Oval 170"/>
          <p:cNvSpPr>
            <a:spLocks noChangeArrowheads="1"/>
          </p:cNvSpPr>
          <p:nvPr/>
        </p:nvSpPr>
        <p:spPr bwMode="auto">
          <a:xfrm>
            <a:off x="3733800" y="2286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9" name="Oval 171"/>
          <p:cNvSpPr>
            <a:spLocks noChangeArrowheads="1"/>
          </p:cNvSpPr>
          <p:nvPr/>
        </p:nvSpPr>
        <p:spPr bwMode="auto">
          <a:xfrm>
            <a:off x="3733800" y="2514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0" name="Oval 172"/>
          <p:cNvSpPr>
            <a:spLocks noChangeArrowheads="1"/>
          </p:cNvSpPr>
          <p:nvPr/>
        </p:nvSpPr>
        <p:spPr bwMode="auto">
          <a:xfrm>
            <a:off x="3733800" y="2743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1" name="Oval 173"/>
          <p:cNvSpPr>
            <a:spLocks noChangeArrowheads="1"/>
          </p:cNvSpPr>
          <p:nvPr/>
        </p:nvSpPr>
        <p:spPr bwMode="auto">
          <a:xfrm>
            <a:off x="3429000" y="2667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2" name="Oval 174"/>
          <p:cNvSpPr>
            <a:spLocks noChangeArrowheads="1"/>
          </p:cNvSpPr>
          <p:nvPr/>
        </p:nvSpPr>
        <p:spPr bwMode="auto">
          <a:xfrm>
            <a:off x="3581400" y="2362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3" name="Oval 175"/>
          <p:cNvSpPr>
            <a:spLocks noChangeArrowheads="1"/>
          </p:cNvSpPr>
          <p:nvPr/>
        </p:nvSpPr>
        <p:spPr bwMode="auto">
          <a:xfrm>
            <a:off x="3733800" y="2514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4" name="Oval 176"/>
          <p:cNvSpPr>
            <a:spLocks noChangeArrowheads="1"/>
          </p:cNvSpPr>
          <p:nvPr/>
        </p:nvSpPr>
        <p:spPr bwMode="auto">
          <a:xfrm>
            <a:off x="3657600" y="2590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5" name="Oval 177"/>
          <p:cNvSpPr>
            <a:spLocks noChangeArrowheads="1"/>
          </p:cNvSpPr>
          <p:nvPr/>
        </p:nvSpPr>
        <p:spPr bwMode="auto">
          <a:xfrm>
            <a:off x="3505200" y="2362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6" name="Oval 178"/>
          <p:cNvSpPr>
            <a:spLocks noChangeArrowheads="1"/>
          </p:cNvSpPr>
          <p:nvPr/>
        </p:nvSpPr>
        <p:spPr bwMode="auto">
          <a:xfrm>
            <a:off x="3886200" y="2438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7" name="Oval 179"/>
          <p:cNvSpPr>
            <a:spLocks noChangeArrowheads="1"/>
          </p:cNvSpPr>
          <p:nvPr/>
        </p:nvSpPr>
        <p:spPr bwMode="auto">
          <a:xfrm>
            <a:off x="3429000" y="3505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8" name="Oval 180"/>
          <p:cNvSpPr>
            <a:spLocks noChangeArrowheads="1"/>
          </p:cNvSpPr>
          <p:nvPr/>
        </p:nvSpPr>
        <p:spPr bwMode="auto">
          <a:xfrm>
            <a:off x="3429000" y="3810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9" name="Oval 181"/>
          <p:cNvSpPr>
            <a:spLocks noChangeArrowheads="1"/>
          </p:cNvSpPr>
          <p:nvPr/>
        </p:nvSpPr>
        <p:spPr bwMode="auto">
          <a:xfrm>
            <a:off x="3429000" y="3276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0" name="Oval 182"/>
          <p:cNvSpPr>
            <a:spLocks noChangeArrowheads="1"/>
          </p:cNvSpPr>
          <p:nvPr/>
        </p:nvSpPr>
        <p:spPr bwMode="auto">
          <a:xfrm>
            <a:off x="3276600" y="3429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1" name="Oval 183"/>
          <p:cNvSpPr>
            <a:spLocks noChangeArrowheads="1"/>
          </p:cNvSpPr>
          <p:nvPr/>
        </p:nvSpPr>
        <p:spPr bwMode="auto">
          <a:xfrm>
            <a:off x="3429000" y="3581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2" name="Oval 184"/>
          <p:cNvSpPr>
            <a:spLocks noChangeArrowheads="1"/>
          </p:cNvSpPr>
          <p:nvPr/>
        </p:nvSpPr>
        <p:spPr bwMode="auto">
          <a:xfrm>
            <a:off x="3352800" y="4495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3" name="Oval 185"/>
          <p:cNvSpPr>
            <a:spLocks noChangeArrowheads="1"/>
          </p:cNvSpPr>
          <p:nvPr/>
        </p:nvSpPr>
        <p:spPr bwMode="auto">
          <a:xfrm>
            <a:off x="3429000" y="4343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4" name="Oval 186"/>
          <p:cNvSpPr>
            <a:spLocks noChangeArrowheads="1"/>
          </p:cNvSpPr>
          <p:nvPr/>
        </p:nvSpPr>
        <p:spPr bwMode="auto">
          <a:xfrm>
            <a:off x="3352800" y="4191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5" name="Oval 187"/>
          <p:cNvSpPr>
            <a:spLocks noChangeArrowheads="1"/>
          </p:cNvSpPr>
          <p:nvPr/>
        </p:nvSpPr>
        <p:spPr bwMode="auto">
          <a:xfrm>
            <a:off x="32766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6" name="Oval 188"/>
          <p:cNvSpPr>
            <a:spLocks noChangeArrowheads="1"/>
          </p:cNvSpPr>
          <p:nvPr/>
        </p:nvSpPr>
        <p:spPr bwMode="auto">
          <a:xfrm>
            <a:off x="3429000" y="4495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7" name="Oval 189"/>
          <p:cNvSpPr>
            <a:spLocks noChangeArrowheads="1"/>
          </p:cNvSpPr>
          <p:nvPr/>
        </p:nvSpPr>
        <p:spPr bwMode="auto">
          <a:xfrm>
            <a:off x="3352800" y="4648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8" name="Oval 190"/>
          <p:cNvSpPr>
            <a:spLocks noChangeArrowheads="1"/>
          </p:cNvSpPr>
          <p:nvPr/>
        </p:nvSpPr>
        <p:spPr bwMode="auto">
          <a:xfrm>
            <a:off x="2120900" y="19780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9" name="Oval 191"/>
          <p:cNvSpPr>
            <a:spLocks noChangeArrowheads="1"/>
          </p:cNvSpPr>
          <p:nvPr/>
        </p:nvSpPr>
        <p:spPr bwMode="auto">
          <a:xfrm>
            <a:off x="1981200" y="2590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0" name="Oval 192"/>
          <p:cNvSpPr>
            <a:spLocks noChangeArrowheads="1"/>
          </p:cNvSpPr>
          <p:nvPr/>
        </p:nvSpPr>
        <p:spPr bwMode="auto">
          <a:xfrm>
            <a:off x="2057400" y="2590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1" name="Oval 193"/>
          <p:cNvSpPr>
            <a:spLocks noChangeArrowheads="1"/>
          </p:cNvSpPr>
          <p:nvPr/>
        </p:nvSpPr>
        <p:spPr bwMode="auto">
          <a:xfrm>
            <a:off x="1905000" y="2743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2" name="Oval 194"/>
          <p:cNvSpPr>
            <a:spLocks noChangeArrowheads="1"/>
          </p:cNvSpPr>
          <p:nvPr/>
        </p:nvSpPr>
        <p:spPr bwMode="auto">
          <a:xfrm>
            <a:off x="1905000" y="2667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3" name="Oval 195"/>
          <p:cNvSpPr>
            <a:spLocks noChangeArrowheads="1"/>
          </p:cNvSpPr>
          <p:nvPr/>
        </p:nvSpPr>
        <p:spPr bwMode="auto">
          <a:xfrm>
            <a:off x="1981200" y="2286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4" name="Oval 196"/>
          <p:cNvSpPr>
            <a:spLocks noChangeArrowheads="1"/>
          </p:cNvSpPr>
          <p:nvPr/>
        </p:nvSpPr>
        <p:spPr bwMode="auto">
          <a:xfrm>
            <a:off x="1828800" y="2057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5" name="Oval 197"/>
          <p:cNvSpPr>
            <a:spLocks noChangeArrowheads="1"/>
          </p:cNvSpPr>
          <p:nvPr/>
        </p:nvSpPr>
        <p:spPr bwMode="auto">
          <a:xfrm>
            <a:off x="1828800" y="2438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6" name="Oval 198"/>
          <p:cNvSpPr>
            <a:spLocks noChangeArrowheads="1"/>
          </p:cNvSpPr>
          <p:nvPr/>
        </p:nvSpPr>
        <p:spPr bwMode="auto">
          <a:xfrm>
            <a:off x="1981200" y="1981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7" name="Oval 199"/>
          <p:cNvSpPr>
            <a:spLocks noChangeArrowheads="1"/>
          </p:cNvSpPr>
          <p:nvPr/>
        </p:nvSpPr>
        <p:spPr bwMode="auto">
          <a:xfrm>
            <a:off x="1905000" y="1905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8" name="Oval 200"/>
          <p:cNvSpPr>
            <a:spLocks noChangeArrowheads="1"/>
          </p:cNvSpPr>
          <p:nvPr/>
        </p:nvSpPr>
        <p:spPr bwMode="auto">
          <a:xfrm>
            <a:off x="1981200" y="2438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9" name="Oval 201"/>
          <p:cNvSpPr>
            <a:spLocks noChangeArrowheads="1"/>
          </p:cNvSpPr>
          <p:nvPr/>
        </p:nvSpPr>
        <p:spPr bwMode="auto">
          <a:xfrm>
            <a:off x="1981200" y="2590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0" name="Oval 202"/>
          <p:cNvSpPr>
            <a:spLocks noChangeArrowheads="1"/>
          </p:cNvSpPr>
          <p:nvPr/>
        </p:nvSpPr>
        <p:spPr bwMode="auto">
          <a:xfrm>
            <a:off x="1905000" y="2133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1" name="Oval 203"/>
          <p:cNvSpPr>
            <a:spLocks noChangeArrowheads="1"/>
          </p:cNvSpPr>
          <p:nvPr/>
        </p:nvSpPr>
        <p:spPr bwMode="auto">
          <a:xfrm>
            <a:off x="1828800" y="2514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2" name="Oval 204"/>
          <p:cNvSpPr>
            <a:spLocks noChangeArrowheads="1"/>
          </p:cNvSpPr>
          <p:nvPr/>
        </p:nvSpPr>
        <p:spPr bwMode="auto">
          <a:xfrm>
            <a:off x="2057400" y="2286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3" name="Oval 205"/>
          <p:cNvSpPr>
            <a:spLocks noChangeArrowheads="1"/>
          </p:cNvSpPr>
          <p:nvPr/>
        </p:nvSpPr>
        <p:spPr bwMode="auto">
          <a:xfrm>
            <a:off x="1905000" y="1981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4" name="Oval 206"/>
          <p:cNvSpPr>
            <a:spLocks noChangeArrowheads="1"/>
          </p:cNvSpPr>
          <p:nvPr/>
        </p:nvSpPr>
        <p:spPr bwMode="auto">
          <a:xfrm>
            <a:off x="1841500" y="2209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5" name="Oval 207"/>
          <p:cNvSpPr>
            <a:spLocks noChangeArrowheads="1"/>
          </p:cNvSpPr>
          <p:nvPr/>
        </p:nvSpPr>
        <p:spPr bwMode="auto">
          <a:xfrm>
            <a:off x="1828800" y="2362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6" name="Oval 208"/>
          <p:cNvSpPr>
            <a:spLocks noChangeArrowheads="1"/>
          </p:cNvSpPr>
          <p:nvPr/>
        </p:nvSpPr>
        <p:spPr bwMode="auto">
          <a:xfrm>
            <a:off x="2057400" y="2133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7" name="Oval 209"/>
          <p:cNvSpPr>
            <a:spLocks noChangeArrowheads="1"/>
          </p:cNvSpPr>
          <p:nvPr/>
        </p:nvSpPr>
        <p:spPr bwMode="auto">
          <a:xfrm>
            <a:off x="1981200" y="1981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8" name="Oval 210"/>
          <p:cNvSpPr>
            <a:spLocks noChangeArrowheads="1"/>
          </p:cNvSpPr>
          <p:nvPr/>
        </p:nvSpPr>
        <p:spPr bwMode="auto">
          <a:xfrm>
            <a:off x="1905000" y="2514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9" name="Oval 211"/>
          <p:cNvSpPr>
            <a:spLocks noChangeArrowheads="1"/>
          </p:cNvSpPr>
          <p:nvPr/>
        </p:nvSpPr>
        <p:spPr bwMode="auto">
          <a:xfrm>
            <a:off x="1828800" y="2514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0" name="Oval 212"/>
          <p:cNvSpPr>
            <a:spLocks noChangeArrowheads="1"/>
          </p:cNvSpPr>
          <p:nvPr/>
        </p:nvSpPr>
        <p:spPr bwMode="auto">
          <a:xfrm>
            <a:off x="1993900" y="2362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1" name="Oval 213"/>
          <p:cNvSpPr>
            <a:spLocks noChangeArrowheads="1"/>
          </p:cNvSpPr>
          <p:nvPr/>
        </p:nvSpPr>
        <p:spPr bwMode="auto">
          <a:xfrm>
            <a:off x="1828800" y="1828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2" name="Oval 214"/>
          <p:cNvSpPr>
            <a:spLocks noChangeArrowheads="1"/>
          </p:cNvSpPr>
          <p:nvPr/>
        </p:nvSpPr>
        <p:spPr bwMode="auto">
          <a:xfrm>
            <a:off x="1981200" y="1981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3" name="Oval 215"/>
          <p:cNvSpPr>
            <a:spLocks noChangeArrowheads="1"/>
          </p:cNvSpPr>
          <p:nvPr/>
        </p:nvSpPr>
        <p:spPr bwMode="auto">
          <a:xfrm>
            <a:off x="12954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4" name="Oval 216"/>
          <p:cNvSpPr>
            <a:spLocks noChangeArrowheads="1"/>
          </p:cNvSpPr>
          <p:nvPr/>
        </p:nvSpPr>
        <p:spPr bwMode="auto">
          <a:xfrm>
            <a:off x="990600" y="4191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5" name="Oval 217"/>
          <p:cNvSpPr>
            <a:spLocks noChangeArrowheads="1"/>
          </p:cNvSpPr>
          <p:nvPr/>
        </p:nvSpPr>
        <p:spPr bwMode="auto">
          <a:xfrm>
            <a:off x="10668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6" name="Oval 218"/>
          <p:cNvSpPr>
            <a:spLocks noChangeArrowheads="1"/>
          </p:cNvSpPr>
          <p:nvPr/>
        </p:nvSpPr>
        <p:spPr bwMode="auto">
          <a:xfrm>
            <a:off x="1219200" y="4495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7" name="Oval 219"/>
          <p:cNvSpPr>
            <a:spLocks noChangeArrowheads="1"/>
          </p:cNvSpPr>
          <p:nvPr/>
        </p:nvSpPr>
        <p:spPr bwMode="auto">
          <a:xfrm>
            <a:off x="1600200" y="4419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Tree>
    <p:extLst>
      <p:ext uri="{BB962C8B-B14F-4D97-AF65-F5344CB8AC3E}">
        <p14:creationId xmlns:p14="http://schemas.microsoft.com/office/powerpoint/2010/main" val="3861803606"/>
      </p:ext>
    </p:extLst>
  </p:cSld>
  <p:clrMapOvr>
    <a:masterClrMapping/>
  </p:clrMapOvr>
  <p:transition spd="slow">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ectangle 124"/>
          <p:cNvSpPr/>
          <p:nvPr/>
        </p:nvSpPr>
        <p:spPr bwMode="auto">
          <a:xfrm>
            <a:off x="0" y="6151417"/>
            <a:ext cx="9144000" cy="731520"/>
          </a:xfrm>
          <a:prstGeom prst="rect">
            <a:avLst/>
          </a:prstGeom>
          <a:solidFill>
            <a:schemeClr val="bg1"/>
          </a:solidFill>
          <a:ln w="12700" cap="flat" cmpd="sng" algn="ctr">
            <a:noFill/>
            <a:prstDash val="solid"/>
            <a:round/>
            <a:headEnd type="none" w="med" len="med"/>
            <a:tailEnd type="none" w="med" len="med"/>
          </a:ln>
          <a:effectLst/>
        </p:spPr>
        <p:txBody>
          <a:bodyPr vert="horz" wrap="square" lIns="90487" tIns="44450" rIns="90487" bIns="4445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bg1"/>
              </a:solidFill>
              <a:effectLst/>
              <a:latin typeface="Helvetica" pitchFamily="34" charset="0"/>
            </a:endParaRPr>
          </a:p>
        </p:txBody>
      </p:sp>
      <p:pic>
        <p:nvPicPr>
          <p:cNvPr id="2052" name="Picture 4"/>
          <p:cNvPicPr>
            <a:picLocks noChangeAspect="1" noChangeArrowheads="1"/>
          </p:cNvPicPr>
          <p:nvPr/>
        </p:nvPicPr>
        <p:blipFill>
          <a:blip r:embed="rId3" cstate="print"/>
          <a:srcRect/>
          <a:stretch>
            <a:fillRect/>
          </a:stretch>
        </p:blipFill>
        <p:spPr bwMode="auto">
          <a:xfrm>
            <a:off x="0" y="0"/>
            <a:ext cx="9144000" cy="6169025"/>
          </a:xfrm>
          <a:prstGeom prst="rect">
            <a:avLst/>
          </a:prstGeom>
          <a:solidFill>
            <a:srgbClr val="99FF33"/>
          </a:solidFill>
        </p:spPr>
      </p:pic>
      <p:sp>
        <p:nvSpPr>
          <p:cNvPr id="2053" name="Oval 5"/>
          <p:cNvSpPr>
            <a:spLocks noChangeArrowheads="1"/>
          </p:cNvSpPr>
          <p:nvPr/>
        </p:nvSpPr>
        <p:spPr bwMode="auto">
          <a:xfrm>
            <a:off x="5638800" y="39624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54" name="Oval 6"/>
          <p:cNvSpPr>
            <a:spLocks noChangeArrowheads="1"/>
          </p:cNvSpPr>
          <p:nvPr/>
        </p:nvSpPr>
        <p:spPr bwMode="auto">
          <a:xfrm>
            <a:off x="5486400" y="4114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1" name="Oval 13"/>
          <p:cNvSpPr>
            <a:spLocks noChangeArrowheads="1"/>
          </p:cNvSpPr>
          <p:nvPr/>
        </p:nvSpPr>
        <p:spPr bwMode="auto">
          <a:xfrm>
            <a:off x="5499100" y="4521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2" name="Oval 14"/>
          <p:cNvSpPr>
            <a:spLocks noChangeArrowheads="1"/>
          </p:cNvSpPr>
          <p:nvPr/>
        </p:nvSpPr>
        <p:spPr bwMode="auto">
          <a:xfrm>
            <a:off x="5486400" y="4876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3" name="Oval 15"/>
          <p:cNvSpPr>
            <a:spLocks noChangeArrowheads="1"/>
          </p:cNvSpPr>
          <p:nvPr/>
        </p:nvSpPr>
        <p:spPr bwMode="auto">
          <a:xfrm>
            <a:off x="5397500" y="50927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4" name="Oval 16"/>
          <p:cNvSpPr>
            <a:spLocks noChangeArrowheads="1"/>
          </p:cNvSpPr>
          <p:nvPr/>
        </p:nvSpPr>
        <p:spPr bwMode="auto">
          <a:xfrm>
            <a:off x="6413500" y="5283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5" name="Oval 17"/>
          <p:cNvSpPr>
            <a:spLocks noChangeArrowheads="1"/>
          </p:cNvSpPr>
          <p:nvPr/>
        </p:nvSpPr>
        <p:spPr bwMode="auto">
          <a:xfrm>
            <a:off x="6883400" y="54229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6" name="Oval 18"/>
          <p:cNvSpPr>
            <a:spLocks noChangeArrowheads="1"/>
          </p:cNvSpPr>
          <p:nvPr/>
        </p:nvSpPr>
        <p:spPr bwMode="auto">
          <a:xfrm>
            <a:off x="8001000" y="5410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7" name="Oval 19"/>
          <p:cNvSpPr>
            <a:spLocks noChangeArrowheads="1"/>
          </p:cNvSpPr>
          <p:nvPr/>
        </p:nvSpPr>
        <p:spPr bwMode="auto">
          <a:xfrm>
            <a:off x="8128000" y="52197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8" name="Oval 20"/>
          <p:cNvSpPr>
            <a:spLocks noChangeArrowheads="1"/>
          </p:cNvSpPr>
          <p:nvPr/>
        </p:nvSpPr>
        <p:spPr bwMode="auto">
          <a:xfrm>
            <a:off x="8153400" y="47879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9" name="Oval 21"/>
          <p:cNvSpPr>
            <a:spLocks noChangeArrowheads="1"/>
          </p:cNvSpPr>
          <p:nvPr/>
        </p:nvSpPr>
        <p:spPr bwMode="auto">
          <a:xfrm>
            <a:off x="8458200" y="4368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0" name="Oval 22"/>
          <p:cNvSpPr>
            <a:spLocks noChangeArrowheads="1"/>
          </p:cNvSpPr>
          <p:nvPr/>
        </p:nvSpPr>
        <p:spPr bwMode="auto">
          <a:xfrm>
            <a:off x="8432800" y="4191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1" name="Oval 23"/>
          <p:cNvSpPr>
            <a:spLocks noChangeArrowheads="1"/>
          </p:cNvSpPr>
          <p:nvPr/>
        </p:nvSpPr>
        <p:spPr bwMode="auto">
          <a:xfrm>
            <a:off x="8331200" y="39624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2" name="Oval 24"/>
          <p:cNvSpPr>
            <a:spLocks noChangeArrowheads="1"/>
          </p:cNvSpPr>
          <p:nvPr/>
        </p:nvSpPr>
        <p:spPr bwMode="auto">
          <a:xfrm>
            <a:off x="4419600" y="22225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3" name="Oval 25"/>
          <p:cNvSpPr>
            <a:spLocks noChangeArrowheads="1"/>
          </p:cNvSpPr>
          <p:nvPr/>
        </p:nvSpPr>
        <p:spPr bwMode="auto">
          <a:xfrm>
            <a:off x="4356100" y="23749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4" name="Oval 26"/>
          <p:cNvSpPr>
            <a:spLocks noChangeArrowheads="1"/>
          </p:cNvSpPr>
          <p:nvPr/>
        </p:nvSpPr>
        <p:spPr bwMode="auto">
          <a:xfrm>
            <a:off x="4038600" y="3505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5" name="Oval 27"/>
          <p:cNvSpPr>
            <a:spLocks noChangeArrowheads="1"/>
          </p:cNvSpPr>
          <p:nvPr/>
        </p:nvSpPr>
        <p:spPr bwMode="auto">
          <a:xfrm>
            <a:off x="3911600" y="3810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6" name="Oval 28"/>
          <p:cNvSpPr>
            <a:spLocks noChangeArrowheads="1"/>
          </p:cNvSpPr>
          <p:nvPr/>
        </p:nvSpPr>
        <p:spPr bwMode="auto">
          <a:xfrm>
            <a:off x="4114800" y="49276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7" name="Oval 29"/>
          <p:cNvSpPr>
            <a:spLocks noChangeArrowheads="1"/>
          </p:cNvSpPr>
          <p:nvPr/>
        </p:nvSpPr>
        <p:spPr bwMode="auto">
          <a:xfrm>
            <a:off x="4394200" y="4902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8" name="Oval 30"/>
          <p:cNvSpPr>
            <a:spLocks noChangeArrowheads="1"/>
          </p:cNvSpPr>
          <p:nvPr/>
        </p:nvSpPr>
        <p:spPr bwMode="auto">
          <a:xfrm>
            <a:off x="3289300" y="20701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9" name="Oval 31"/>
          <p:cNvSpPr>
            <a:spLocks noChangeArrowheads="1"/>
          </p:cNvSpPr>
          <p:nvPr/>
        </p:nvSpPr>
        <p:spPr bwMode="auto">
          <a:xfrm>
            <a:off x="3276600" y="2971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0" name="Oval 32"/>
          <p:cNvSpPr>
            <a:spLocks noChangeArrowheads="1"/>
          </p:cNvSpPr>
          <p:nvPr/>
        </p:nvSpPr>
        <p:spPr bwMode="auto">
          <a:xfrm>
            <a:off x="3276600" y="32766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3" name="Oval 35"/>
          <p:cNvSpPr>
            <a:spLocks noChangeArrowheads="1"/>
          </p:cNvSpPr>
          <p:nvPr/>
        </p:nvSpPr>
        <p:spPr bwMode="auto">
          <a:xfrm>
            <a:off x="1866900" y="2286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4" name="Oval 36"/>
          <p:cNvSpPr>
            <a:spLocks noChangeArrowheads="1"/>
          </p:cNvSpPr>
          <p:nvPr/>
        </p:nvSpPr>
        <p:spPr bwMode="auto">
          <a:xfrm>
            <a:off x="1143000" y="4267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8" name="Oval 40"/>
          <p:cNvSpPr>
            <a:spLocks noChangeArrowheads="1"/>
          </p:cNvSpPr>
          <p:nvPr/>
        </p:nvSpPr>
        <p:spPr bwMode="auto">
          <a:xfrm>
            <a:off x="5321300" y="46863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95" name="Oval 47"/>
          <p:cNvSpPr>
            <a:spLocks noChangeArrowheads="1"/>
          </p:cNvSpPr>
          <p:nvPr/>
        </p:nvSpPr>
        <p:spPr bwMode="auto">
          <a:xfrm>
            <a:off x="381000" y="6324600"/>
            <a:ext cx="152400" cy="1524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96" name="Oval 48"/>
          <p:cNvSpPr>
            <a:spLocks noChangeArrowheads="1"/>
          </p:cNvSpPr>
          <p:nvPr/>
        </p:nvSpPr>
        <p:spPr bwMode="auto">
          <a:xfrm>
            <a:off x="2286000" y="6324600"/>
            <a:ext cx="152400" cy="1524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97" name="Oval 49"/>
          <p:cNvSpPr>
            <a:spLocks noChangeArrowheads="1"/>
          </p:cNvSpPr>
          <p:nvPr/>
        </p:nvSpPr>
        <p:spPr bwMode="auto">
          <a:xfrm>
            <a:off x="3886200" y="6324600"/>
            <a:ext cx="152400" cy="1524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8" name="Text Box 50"/>
          <p:cNvSpPr txBox="1">
            <a:spLocks noChangeArrowheads="1"/>
          </p:cNvSpPr>
          <p:nvPr/>
        </p:nvSpPr>
        <p:spPr bwMode="auto">
          <a:xfrm>
            <a:off x="609600" y="6273800"/>
            <a:ext cx="1143000" cy="274638"/>
          </a:xfrm>
          <a:prstGeom prst="rect">
            <a:avLst/>
          </a:prstGeom>
          <a:noFill/>
          <a:ln w="9525">
            <a:noFill/>
            <a:miter lim="800000"/>
            <a:headEnd/>
            <a:tailEnd/>
          </a:ln>
          <a:effectLst/>
        </p:spPr>
        <p:txBody>
          <a:bodyPr>
            <a:spAutoFit/>
          </a:bodyPr>
          <a:lstStyle/>
          <a:p>
            <a:pPr>
              <a:spcBef>
                <a:spcPct val="50000"/>
              </a:spcBef>
            </a:pPr>
            <a:r>
              <a:rPr lang="en-US" sz="1200" dirty="0">
                <a:solidFill>
                  <a:schemeClr val="tx1"/>
                </a:solidFill>
              </a:rPr>
              <a:t>Missed Mugs</a:t>
            </a:r>
          </a:p>
        </p:txBody>
      </p:sp>
      <p:sp>
        <p:nvSpPr>
          <p:cNvPr id="2100" name="Text Box 52"/>
          <p:cNvSpPr txBox="1">
            <a:spLocks noChangeArrowheads="1"/>
          </p:cNvSpPr>
          <p:nvPr/>
        </p:nvSpPr>
        <p:spPr bwMode="auto">
          <a:xfrm>
            <a:off x="2514600" y="6278563"/>
            <a:ext cx="1143000" cy="274637"/>
          </a:xfrm>
          <a:prstGeom prst="rect">
            <a:avLst/>
          </a:prstGeom>
          <a:noFill/>
          <a:ln w="9525">
            <a:noFill/>
            <a:miter lim="800000"/>
            <a:headEnd/>
            <a:tailEnd/>
          </a:ln>
          <a:effectLst/>
        </p:spPr>
        <p:txBody>
          <a:bodyPr>
            <a:spAutoFit/>
          </a:bodyPr>
          <a:lstStyle/>
          <a:p>
            <a:pPr>
              <a:spcBef>
                <a:spcPct val="50000"/>
              </a:spcBef>
            </a:pPr>
            <a:r>
              <a:rPr lang="en-US" sz="1200" dirty="0">
                <a:solidFill>
                  <a:schemeClr val="tx1"/>
                </a:solidFill>
              </a:rPr>
              <a:t>True positives</a:t>
            </a:r>
          </a:p>
        </p:txBody>
      </p:sp>
      <p:sp>
        <p:nvSpPr>
          <p:cNvPr id="2101" name="Text Box 53"/>
          <p:cNvSpPr txBox="1">
            <a:spLocks noChangeArrowheads="1"/>
          </p:cNvSpPr>
          <p:nvPr/>
        </p:nvSpPr>
        <p:spPr bwMode="auto">
          <a:xfrm>
            <a:off x="4114800" y="6278563"/>
            <a:ext cx="1371600" cy="274637"/>
          </a:xfrm>
          <a:prstGeom prst="rect">
            <a:avLst/>
          </a:prstGeom>
          <a:noFill/>
          <a:ln w="9525">
            <a:noFill/>
            <a:miter lim="800000"/>
            <a:headEnd/>
            <a:tailEnd/>
          </a:ln>
          <a:effectLst/>
        </p:spPr>
        <p:txBody>
          <a:bodyPr>
            <a:spAutoFit/>
          </a:bodyPr>
          <a:lstStyle/>
          <a:p>
            <a:pPr>
              <a:spcBef>
                <a:spcPct val="50000"/>
              </a:spcBef>
            </a:pPr>
            <a:r>
              <a:rPr lang="en-US" sz="1200" dirty="0">
                <a:solidFill>
                  <a:schemeClr val="tx1"/>
                </a:solidFill>
              </a:rPr>
              <a:t>False positives</a:t>
            </a:r>
          </a:p>
        </p:txBody>
      </p:sp>
      <p:sp>
        <p:nvSpPr>
          <p:cNvPr id="2060" name="Oval 12"/>
          <p:cNvSpPr>
            <a:spLocks noChangeArrowheads="1"/>
          </p:cNvSpPr>
          <p:nvPr/>
        </p:nvSpPr>
        <p:spPr bwMode="auto">
          <a:xfrm>
            <a:off x="5626100" y="4318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5" name="Oval 37"/>
          <p:cNvSpPr>
            <a:spLocks noChangeArrowheads="1"/>
          </p:cNvSpPr>
          <p:nvPr/>
        </p:nvSpPr>
        <p:spPr bwMode="auto">
          <a:xfrm>
            <a:off x="1473200" y="4394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1" name="Oval 33"/>
          <p:cNvSpPr>
            <a:spLocks noChangeArrowheads="1"/>
          </p:cNvSpPr>
          <p:nvPr/>
        </p:nvSpPr>
        <p:spPr bwMode="auto">
          <a:xfrm>
            <a:off x="3263900" y="36576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2" name="Oval 34"/>
          <p:cNvSpPr>
            <a:spLocks noChangeArrowheads="1"/>
          </p:cNvSpPr>
          <p:nvPr/>
        </p:nvSpPr>
        <p:spPr bwMode="auto">
          <a:xfrm>
            <a:off x="3136900" y="40005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Tree>
    <p:extLst>
      <p:ext uri="{BB962C8B-B14F-4D97-AF65-F5344CB8AC3E}">
        <p14:creationId xmlns:p14="http://schemas.microsoft.com/office/powerpoint/2010/main" val="1004757947"/>
      </p:ext>
    </p:extLst>
  </p:cSld>
  <p:clrMapOvr>
    <a:masterClrMapping/>
  </p:clrMapOvr>
  <p:transition spd="slow">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ectangle 124"/>
          <p:cNvSpPr/>
          <p:nvPr/>
        </p:nvSpPr>
        <p:spPr bwMode="auto">
          <a:xfrm>
            <a:off x="0" y="6151417"/>
            <a:ext cx="9144000" cy="731520"/>
          </a:xfrm>
          <a:prstGeom prst="rect">
            <a:avLst/>
          </a:prstGeom>
          <a:solidFill>
            <a:schemeClr val="bg1"/>
          </a:solidFill>
          <a:ln w="12700" cap="flat" cmpd="sng" algn="ctr">
            <a:noFill/>
            <a:prstDash val="solid"/>
            <a:round/>
            <a:headEnd type="none" w="med" len="med"/>
            <a:tailEnd type="none" w="med" len="med"/>
          </a:ln>
          <a:effectLst/>
        </p:spPr>
        <p:txBody>
          <a:bodyPr vert="horz" wrap="square" lIns="90487" tIns="44450" rIns="90487" bIns="4445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bg1"/>
              </a:solidFill>
              <a:effectLst/>
              <a:latin typeface="Helvetica" pitchFamily="34" charset="0"/>
            </a:endParaRPr>
          </a:p>
        </p:txBody>
      </p:sp>
      <p:pic>
        <p:nvPicPr>
          <p:cNvPr id="2052" name="Picture 4"/>
          <p:cNvPicPr>
            <a:picLocks noChangeAspect="1" noChangeArrowheads="1"/>
          </p:cNvPicPr>
          <p:nvPr/>
        </p:nvPicPr>
        <p:blipFill>
          <a:blip r:embed="rId3" cstate="print"/>
          <a:srcRect/>
          <a:stretch>
            <a:fillRect/>
          </a:stretch>
        </p:blipFill>
        <p:spPr bwMode="auto">
          <a:xfrm>
            <a:off x="0" y="0"/>
            <a:ext cx="9144000" cy="6169025"/>
          </a:xfrm>
          <a:prstGeom prst="rect">
            <a:avLst/>
          </a:prstGeom>
          <a:solidFill>
            <a:srgbClr val="99FF33"/>
          </a:solidFill>
        </p:spPr>
      </p:pic>
      <p:sp>
        <p:nvSpPr>
          <p:cNvPr id="2053" name="Oval 5"/>
          <p:cNvSpPr>
            <a:spLocks noChangeArrowheads="1"/>
          </p:cNvSpPr>
          <p:nvPr/>
        </p:nvSpPr>
        <p:spPr bwMode="auto">
          <a:xfrm>
            <a:off x="5638800" y="39624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54" name="Oval 6"/>
          <p:cNvSpPr>
            <a:spLocks noChangeArrowheads="1"/>
          </p:cNvSpPr>
          <p:nvPr/>
        </p:nvSpPr>
        <p:spPr bwMode="auto">
          <a:xfrm>
            <a:off x="5486400" y="4114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1" name="Oval 13"/>
          <p:cNvSpPr>
            <a:spLocks noChangeArrowheads="1"/>
          </p:cNvSpPr>
          <p:nvPr/>
        </p:nvSpPr>
        <p:spPr bwMode="auto">
          <a:xfrm>
            <a:off x="5499100" y="4521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2" name="Oval 14"/>
          <p:cNvSpPr>
            <a:spLocks noChangeArrowheads="1"/>
          </p:cNvSpPr>
          <p:nvPr/>
        </p:nvSpPr>
        <p:spPr bwMode="auto">
          <a:xfrm>
            <a:off x="5486400" y="4876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3" name="Oval 15"/>
          <p:cNvSpPr>
            <a:spLocks noChangeArrowheads="1"/>
          </p:cNvSpPr>
          <p:nvPr/>
        </p:nvSpPr>
        <p:spPr bwMode="auto">
          <a:xfrm>
            <a:off x="5397500" y="50927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4" name="Oval 16"/>
          <p:cNvSpPr>
            <a:spLocks noChangeArrowheads="1"/>
          </p:cNvSpPr>
          <p:nvPr/>
        </p:nvSpPr>
        <p:spPr bwMode="auto">
          <a:xfrm>
            <a:off x="6413500" y="5283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5" name="Oval 17"/>
          <p:cNvSpPr>
            <a:spLocks noChangeArrowheads="1"/>
          </p:cNvSpPr>
          <p:nvPr/>
        </p:nvSpPr>
        <p:spPr bwMode="auto">
          <a:xfrm>
            <a:off x="6883400" y="54229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6" name="Oval 18"/>
          <p:cNvSpPr>
            <a:spLocks noChangeArrowheads="1"/>
          </p:cNvSpPr>
          <p:nvPr/>
        </p:nvSpPr>
        <p:spPr bwMode="auto">
          <a:xfrm>
            <a:off x="8001000" y="5410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7" name="Oval 19"/>
          <p:cNvSpPr>
            <a:spLocks noChangeArrowheads="1"/>
          </p:cNvSpPr>
          <p:nvPr/>
        </p:nvSpPr>
        <p:spPr bwMode="auto">
          <a:xfrm>
            <a:off x="8128000" y="52197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8" name="Oval 20"/>
          <p:cNvSpPr>
            <a:spLocks noChangeArrowheads="1"/>
          </p:cNvSpPr>
          <p:nvPr/>
        </p:nvSpPr>
        <p:spPr bwMode="auto">
          <a:xfrm>
            <a:off x="8153400" y="47879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9" name="Oval 21"/>
          <p:cNvSpPr>
            <a:spLocks noChangeArrowheads="1"/>
          </p:cNvSpPr>
          <p:nvPr/>
        </p:nvSpPr>
        <p:spPr bwMode="auto">
          <a:xfrm>
            <a:off x="8458200" y="4368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0" name="Oval 22"/>
          <p:cNvSpPr>
            <a:spLocks noChangeArrowheads="1"/>
          </p:cNvSpPr>
          <p:nvPr/>
        </p:nvSpPr>
        <p:spPr bwMode="auto">
          <a:xfrm>
            <a:off x="8432800" y="4191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1" name="Oval 23"/>
          <p:cNvSpPr>
            <a:spLocks noChangeArrowheads="1"/>
          </p:cNvSpPr>
          <p:nvPr/>
        </p:nvSpPr>
        <p:spPr bwMode="auto">
          <a:xfrm>
            <a:off x="8331200" y="39624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2" name="Oval 24"/>
          <p:cNvSpPr>
            <a:spLocks noChangeArrowheads="1"/>
          </p:cNvSpPr>
          <p:nvPr/>
        </p:nvSpPr>
        <p:spPr bwMode="auto">
          <a:xfrm>
            <a:off x="4419600" y="22225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3" name="Oval 25"/>
          <p:cNvSpPr>
            <a:spLocks noChangeArrowheads="1"/>
          </p:cNvSpPr>
          <p:nvPr/>
        </p:nvSpPr>
        <p:spPr bwMode="auto">
          <a:xfrm>
            <a:off x="4356100" y="23749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4" name="Oval 26"/>
          <p:cNvSpPr>
            <a:spLocks noChangeArrowheads="1"/>
          </p:cNvSpPr>
          <p:nvPr/>
        </p:nvSpPr>
        <p:spPr bwMode="auto">
          <a:xfrm>
            <a:off x="4038600" y="3505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5" name="Oval 27"/>
          <p:cNvSpPr>
            <a:spLocks noChangeArrowheads="1"/>
          </p:cNvSpPr>
          <p:nvPr/>
        </p:nvSpPr>
        <p:spPr bwMode="auto">
          <a:xfrm>
            <a:off x="3911600" y="3810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6" name="Oval 28"/>
          <p:cNvSpPr>
            <a:spLocks noChangeArrowheads="1"/>
          </p:cNvSpPr>
          <p:nvPr/>
        </p:nvSpPr>
        <p:spPr bwMode="auto">
          <a:xfrm>
            <a:off x="4114800" y="49276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7" name="Oval 29"/>
          <p:cNvSpPr>
            <a:spLocks noChangeArrowheads="1"/>
          </p:cNvSpPr>
          <p:nvPr/>
        </p:nvSpPr>
        <p:spPr bwMode="auto">
          <a:xfrm>
            <a:off x="4394200" y="4902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8" name="Oval 30"/>
          <p:cNvSpPr>
            <a:spLocks noChangeArrowheads="1"/>
          </p:cNvSpPr>
          <p:nvPr/>
        </p:nvSpPr>
        <p:spPr bwMode="auto">
          <a:xfrm>
            <a:off x="3289300" y="20701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9" name="Oval 31"/>
          <p:cNvSpPr>
            <a:spLocks noChangeArrowheads="1"/>
          </p:cNvSpPr>
          <p:nvPr/>
        </p:nvSpPr>
        <p:spPr bwMode="auto">
          <a:xfrm>
            <a:off x="3276600" y="2971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0" name="Oval 32"/>
          <p:cNvSpPr>
            <a:spLocks noChangeArrowheads="1"/>
          </p:cNvSpPr>
          <p:nvPr/>
        </p:nvSpPr>
        <p:spPr bwMode="auto">
          <a:xfrm>
            <a:off x="3276600" y="32766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3" name="Oval 35"/>
          <p:cNvSpPr>
            <a:spLocks noChangeArrowheads="1"/>
          </p:cNvSpPr>
          <p:nvPr/>
        </p:nvSpPr>
        <p:spPr bwMode="auto">
          <a:xfrm>
            <a:off x="1866900" y="2286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4" name="Oval 36"/>
          <p:cNvSpPr>
            <a:spLocks noChangeArrowheads="1"/>
          </p:cNvSpPr>
          <p:nvPr/>
        </p:nvSpPr>
        <p:spPr bwMode="auto">
          <a:xfrm>
            <a:off x="1143000" y="4267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8" name="Oval 40"/>
          <p:cNvSpPr>
            <a:spLocks noChangeArrowheads="1"/>
          </p:cNvSpPr>
          <p:nvPr/>
        </p:nvSpPr>
        <p:spPr bwMode="auto">
          <a:xfrm>
            <a:off x="5321300" y="46863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95" name="Oval 47"/>
          <p:cNvSpPr>
            <a:spLocks noChangeArrowheads="1"/>
          </p:cNvSpPr>
          <p:nvPr/>
        </p:nvSpPr>
        <p:spPr bwMode="auto">
          <a:xfrm>
            <a:off x="381000" y="6324600"/>
            <a:ext cx="152400" cy="1524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96" name="Oval 48"/>
          <p:cNvSpPr>
            <a:spLocks noChangeArrowheads="1"/>
          </p:cNvSpPr>
          <p:nvPr/>
        </p:nvSpPr>
        <p:spPr bwMode="auto">
          <a:xfrm>
            <a:off x="2286000" y="6324600"/>
            <a:ext cx="152400" cy="1524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97" name="Oval 49"/>
          <p:cNvSpPr>
            <a:spLocks noChangeArrowheads="1"/>
          </p:cNvSpPr>
          <p:nvPr/>
        </p:nvSpPr>
        <p:spPr bwMode="auto">
          <a:xfrm>
            <a:off x="3886200" y="6324600"/>
            <a:ext cx="152400" cy="1524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8" name="Text Box 50"/>
          <p:cNvSpPr txBox="1">
            <a:spLocks noChangeArrowheads="1"/>
          </p:cNvSpPr>
          <p:nvPr/>
        </p:nvSpPr>
        <p:spPr bwMode="auto">
          <a:xfrm>
            <a:off x="609600" y="6273800"/>
            <a:ext cx="1143000" cy="274638"/>
          </a:xfrm>
          <a:prstGeom prst="rect">
            <a:avLst/>
          </a:prstGeom>
          <a:noFill/>
          <a:ln w="9525">
            <a:noFill/>
            <a:miter lim="800000"/>
            <a:headEnd/>
            <a:tailEnd/>
          </a:ln>
          <a:effectLst/>
        </p:spPr>
        <p:txBody>
          <a:bodyPr>
            <a:spAutoFit/>
          </a:bodyPr>
          <a:lstStyle/>
          <a:p>
            <a:pPr>
              <a:spcBef>
                <a:spcPct val="50000"/>
              </a:spcBef>
            </a:pPr>
            <a:r>
              <a:rPr lang="en-US" sz="1200" dirty="0">
                <a:solidFill>
                  <a:schemeClr val="tx1"/>
                </a:solidFill>
              </a:rPr>
              <a:t>Missed Mugs</a:t>
            </a:r>
          </a:p>
        </p:txBody>
      </p:sp>
      <p:sp>
        <p:nvSpPr>
          <p:cNvPr id="2100" name="Text Box 52"/>
          <p:cNvSpPr txBox="1">
            <a:spLocks noChangeArrowheads="1"/>
          </p:cNvSpPr>
          <p:nvPr/>
        </p:nvSpPr>
        <p:spPr bwMode="auto">
          <a:xfrm>
            <a:off x="2514600" y="6278563"/>
            <a:ext cx="1143000" cy="274637"/>
          </a:xfrm>
          <a:prstGeom prst="rect">
            <a:avLst/>
          </a:prstGeom>
          <a:noFill/>
          <a:ln w="9525">
            <a:noFill/>
            <a:miter lim="800000"/>
            <a:headEnd/>
            <a:tailEnd/>
          </a:ln>
          <a:effectLst/>
        </p:spPr>
        <p:txBody>
          <a:bodyPr>
            <a:spAutoFit/>
          </a:bodyPr>
          <a:lstStyle/>
          <a:p>
            <a:pPr>
              <a:spcBef>
                <a:spcPct val="50000"/>
              </a:spcBef>
            </a:pPr>
            <a:r>
              <a:rPr lang="en-US" sz="1200" dirty="0">
                <a:solidFill>
                  <a:schemeClr val="tx1"/>
                </a:solidFill>
              </a:rPr>
              <a:t>True positives</a:t>
            </a:r>
          </a:p>
        </p:txBody>
      </p:sp>
      <p:sp>
        <p:nvSpPr>
          <p:cNvPr id="2101" name="Text Box 53"/>
          <p:cNvSpPr txBox="1">
            <a:spLocks noChangeArrowheads="1"/>
          </p:cNvSpPr>
          <p:nvPr/>
        </p:nvSpPr>
        <p:spPr bwMode="auto">
          <a:xfrm>
            <a:off x="4114800" y="6278563"/>
            <a:ext cx="1371600" cy="274637"/>
          </a:xfrm>
          <a:prstGeom prst="rect">
            <a:avLst/>
          </a:prstGeom>
          <a:noFill/>
          <a:ln w="9525">
            <a:noFill/>
            <a:miter lim="800000"/>
            <a:headEnd/>
            <a:tailEnd/>
          </a:ln>
          <a:effectLst/>
        </p:spPr>
        <p:txBody>
          <a:bodyPr>
            <a:spAutoFit/>
          </a:bodyPr>
          <a:lstStyle/>
          <a:p>
            <a:pPr>
              <a:spcBef>
                <a:spcPct val="50000"/>
              </a:spcBef>
            </a:pPr>
            <a:r>
              <a:rPr lang="en-US" sz="1200" dirty="0">
                <a:solidFill>
                  <a:schemeClr val="tx1"/>
                </a:solidFill>
              </a:rPr>
              <a:t>False positives</a:t>
            </a:r>
          </a:p>
        </p:txBody>
      </p:sp>
      <p:pic>
        <p:nvPicPr>
          <p:cNvPr id="2102" name="Picture 54"/>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contrast="-20000"/>
                    </a14:imgEffect>
                  </a14:imgLayer>
                </a14:imgProps>
              </a:ext>
            </a:extLst>
          </a:blip>
          <a:srcRect/>
          <a:stretch>
            <a:fillRect/>
          </a:stretch>
        </p:blipFill>
        <p:spPr bwMode="auto">
          <a:xfrm>
            <a:off x="8229600" y="2514600"/>
            <a:ext cx="552450" cy="466725"/>
          </a:xfrm>
          <a:prstGeom prst="rect">
            <a:avLst/>
          </a:prstGeom>
          <a:noFill/>
        </p:spPr>
      </p:pic>
      <p:pic>
        <p:nvPicPr>
          <p:cNvPr id="2105" name="Picture 57"/>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20000" contrast="-40000"/>
                    </a14:imgEffect>
                  </a14:imgLayer>
                </a14:imgProps>
              </a:ext>
            </a:extLst>
          </a:blip>
          <a:srcRect/>
          <a:stretch>
            <a:fillRect/>
          </a:stretch>
        </p:blipFill>
        <p:spPr bwMode="auto">
          <a:xfrm>
            <a:off x="1371600" y="4876800"/>
            <a:ext cx="523875" cy="428625"/>
          </a:xfrm>
          <a:prstGeom prst="rect">
            <a:avLst/>
          </a:prstGeom>
          <a:noFill/>
        </p:spPr>
      </p:pic>
      <p:pic>
        <p:nvPicPr>
          <p:cNvPr id="2106" name="Picture 58"/>
          <p:cNvPicPr>
            <a:picLocks noChangeAspect="1" noChangeArrowheads="1"/>
          </p:cNvPicPr>
          <p:nvPr/>
        </p:nvPicPr>
        <p:blipFill>
          <a:blip r:embed="rId8" cstate="print">
            <a:extLst>
              <a:ext uri="{BEBA8EAE-BF5A-486C-A8C5-ECC9F3942E4B}">
                <a14:imgProps xmlns:a14="http://schemas.microsoft.com/office/drawing/2010/main">
                  <a14:imgLayer r:embed="rId9">
                    <a14:imgEffect>
                      <a14:brightnessContrast bright="20000" contrast="-40000"/>
                    </a14:imgEffect>
                  </a14:imgLayer>
                </a14:imgProps>
              </a:ext>
            </a:extLst>
          </a:blip>
          <a:srcRect/>
          <a:stretch>
            <a:fillRect/>
          </a:stretch>
        </p:blipFill>
        <p:spPr bwMode="auto">
          <a:xfrm>
            <a:off x="457200" y="4724400"/>
            <a:ext cx="542925" cy="485775"/>
          </a:xfrm>
          <a:prstGeom prst="rect">
            <a:avLst/>
          </a:prstGeom>
          <a:noFill/>
        </p:spPr>
      </p:pic>
      <p:pic>
        <p:nvPicPr>
          <p:cNvPr id="2107" name="Picture 59"/>
          <p:cNvPicPr>
            <a:picLocks noChangeAspect="1" noChangeArrowheads="1"/>
          </p:cNvPicPr>
          <p:nvPr/>
        </p:nvPicPr>
        <p:blipFill>
          <a:blip r:embed="rId10" cstate="print">
            <a:extLst>
              <a:ext uri="{BEBA8EAE-BF5A-486C-A8C5-ECC9F3942E4B}">
                <a14:imgProps xmlns:a14="http://schemas.microsoft.com/office/drawing/2010/main">
                  <a14:imgLayer r:embed="rId11">
                    <a14:imgEffect>
                      <a14:brightnessContrast contrast="-40000"/>
                    </a14:imgEffect>
                  </a14:imgLayer>
                </a14:imgProps>
              </a:ext>
            </a:extLst>
          </a:blip>
          <a:srcRect/>
          <a:stretch>
            <a:fillRect/>
          </a:stretch>
        </p:blipFill>
        <p:spPr bwMode="auto">
          <a:xfrm>
            <a:off x="4419600" y="5486400"/>
            <a:ext cx="457200" cy="419100"/>
          </a:xfrm>
          <a:prstGeom prst="rect">
            <a:avLst/>
          </a:prstGeom>
          <a:noFill/>
        </p:spPr>
      </p:pic>
      <p:pic>
        <p:nvPicPr>
          <p:cNvPr id="2108" name="Picture 60"/>
          <p:cNvPicPr>
            <a:picLocks noChangeAspect="1" noChangeArrowheads="1"/>
          </p:cNvPicPr>
          <p:nvPr/>
        </p:nvPicPr>
        <p:blipFill>
          <a:blip r:embed="rId12" cstate="print">
            <a:extLst>
              <a:ext uri="{BEBA8EAE-BF5A-486C-A8C5-ECC9F3942E4B}">
                <a14:imgProps xmlns:a14="http://schemas.microsoft.com/office/drawing/2010/main">
                  <a14:imgLayer r:embed="rId13">
                    <a14:imgEffect>
                      <a14:brightnessContrast bright="20000" contrast="-40000"/>
                    </a14:imgEffect>
                  </a14:imgLayer>
                </a14:imgProps>
              </a:ext>
            </a:extLst>
          </a:blip>
          <a:srcRect/>
          <a:stretch>
            <a:fillRect/>
          </a:stretch>
        </p:blipFill>
        <p:spPr bwMode="auto">
          <a:xfrm>
            <a:off x="3581400" y="5334000"/>
            <a:ext cx="428625" cy="361950"/>
          </a:xfrm>
          <a:prstGeom prst="rect">
            <a:avLst/>
          </a:prstGeom>
          <a:noFill/>
        </p:spPr>
      </p:pic>
      <p:pic>
        <p:nvPicPr>
          <p:cNvPr id="2109" name="Picture 61"/>
          <p:cNvPicPr>
            <a:picLocks noChangeAspect="1" noChangeArrowheads="1"/>
          </p:cNvPicPr>
          <p:nvPr/>
        </p:nvPicPr>
        <p:blipFill>
          <a:blip r:embed="rId14" cstate="print">
            <a:extLst>
              <a:ext uri="{BEBA8EAE-BF5A-486C-A8C5-ECC9F3942E4B}">
                <a14:imgProps xmlns:a14="http://schemas.microsoft.com/office/drawing/2010/main">
                  <a14:imgLayer r:embed="rId15">
                    <a14:imgEffect>
                      <a14:brightnessContrast contrast="-40000"/>
                    </a14:imgEffect>
                  </a14:imgLayer>
                </a14:imgProps>
              </a:ext>
            </a:extLst>
          </a:blip>
          <a:srcRect/>
          <a:stretch>
            <a:fillRect/>
          </a:stretch>
        </p:blipFill>
        <p:spPr bwMode="auto">
          <a:xfrm>
            <a:off x="5029200" y="5562600"/>
            <a:ext cx="571500" cy="466725"/>
          </a:xfrm>
          <a:prstGeom prst="rect">
            <a:avLst/>
          </a:prstGeom>
          <a:noFill/>
        </p:spPr>
      </p:pic>
      <p:pic>
        <p:nvPicPr>
          <p:cNvPr id="2110" name="Picture 62"/>
          <p:cNvPicPr>
            <a:picLocks noChangeAspect="1" noChangeArrowheads="1"/>
          </p:cNvPicPr>
          <p:nvPr/>
        </p:nvPicPr>
        <p:blipFill>
          <a:blip r:embed="rId16" cstate="print"/>
          <a:srcRect/>
          <a:stretch>
            <a:fillRect/>
          </a:stretch>
        </p:blipFill>
        <p:spPr bwMode="auto">
          <a:xfrm>
            <a:off x="6858000" y="5715000"/>
            <a:ext cx="533400" cy="409575"/>
          </a:xfrm>
          <a:prstGeom prst="rect">
            <a:avLst/>
          </a:prstGeom>
          <a:noFill/>
        </p:spPr>
      </p:pic>
      <p:pic>
        <p:nvPicPr>
          <p:cNvPr id="2111" name="Picture 63"/>
          <p:cNvPicPr>
            <a:picLocks noChangeAspect="1" noChangeArrowheads="1"/>
          </p:cNvPicPr>
          <p:nvPr/>
        </p:nvPicPr>
        <p:blipFill>
          <a:blip r:embed="rId17" cstate="print">
            <a:extLst>
              <a:ext uri="{BEBA8EAE-BF5A-486C-A8C5-ECC9F3942E4B}">
                <a14:imgProps xmlns:a14="http://schemas.microsoft.com/office/drawing/2010/main">
                  <a14:imgLayer r:embed="rId18">
                    <a14:imgEffect>
                      <a14:brightnessContrast bright="-20000" contrast="-40000"/>
                    </a14:imgEffect>
                  </a14:imgLayer>
                </a14:imgProps>
              </a:ext>
            </a:extLst>
          </a:blip>
          <a:srcRect/>
          <a:stretch>
            <a:fillRect/>
          </a:stretch>
        </p:blipFill>
        <p:spPr bwMode="auto">
          <a:xfrm>
            <a:off x="5867400" y="5715000"/>
            <a:ext cx="552450" cy="438150"/>
          </a:xfrm>
          <a:prstGeom prst="rect">
            <a:avLst/>
          </a:prstGeom>
          <a:noFill/>
        </p:spPr>
      </p:pic>
      <p:pic>
        <p:nvPicPr>
          <p:cNvPr id="2112" name="Picture 64"/>
          <p:cNvPicPr>
            <a:picLocks noChangeAspect="1" noChangeArrowheads="1"/>
          </p:cNvPicPr>
          <p:nvPr/>
        </p:nvPicPr>
        <p:blipFill>
          <a:blip r:embed="rId19" cstate="print"/>
          <a:srcRect/>
          <a:stretch>
            <a:fillRect/>
          </a:stretch>
        </p:blipFill>
        <p:spPr bwMode="auto">
          <a:xfrm>
            <a:off x="8229600" y="5715000"/>
            <a:ext cx="485775" cy="428625"/>
          </a:xfrm>
          <a:prstGeom prst="rect">
            <a:avLst/>
          </a:prstGeom>
          <a:noFill/>
        </p:spPr>
      </p:pic>
      <p:pic>
        <p:nvPicPr>
          <p:cNvPr id="2113" name="Picture 65"/>
          <p:cNvPicPr>
            <a:picLocks noChangeAspect="1" noChangeArrowheads="1"/>
          </p:cNvPicPr>
          <p:nvPr/>
        </p:nvPicPr>
        <p:blipFill>
          <a:blip r:embed="rId20" cstate="print"/>
          <a:srcRect/>
          <a:stretch>
            <a:fillRect/>
          </a:stretch>
        </p:blipFill>
        <p:spPr bwMode="auto">
          <a:xfrm>
            <a:off x="8534400" y="5105400"/>
            <a:ext cx="438150" cy="390525"/>
          </a:xfrm>
          <a:prstGeom prst="rect">
            <a:avLst/>
          </a:prstGeom>
          <a:noFill/>
        </p:spPr>
      </p:pic>
      <p:pic>
        <p:nvPicPr>
          <p:cNvPr id="2114" name="Picture 66"/>
          <p:cNvPicPr>
            <a:picLocks noChangeAspect="1" noChangeArrowheads="1"/>
          </p:cNvPicPr>
          <p:nvPr/>
        </p:nvPicPr>
        <p:blipFill>
          <a:blip r:embed="rId21" cstate="print"/>
          <a:srcRect/>
          <a:stretch>
            <a:fillRect/>
          </a:stretch>
        </p:blipFill>
        <p:spPr bwMode="auto">
          <a:xfrm>
            <a:off x="8601075" y="4495800"/>
            <a:ext cx="542925" cy="438150"/>
          </a:xfrm>
          <a:prstGeom prst="rect">
            <a:avLst/>
          </a:prstGeom>
          <a:noFill/>
        </p:spPr>
      </p:pic>
      <p:sp>
        <p:nvSpPr>
          <p:cNvPr id="2115" name="Line 67"/>
          <p:cNvSpPr>
            <a:spLocks noChangeShapeType="1"/>
          </p:cNvSpPr>
          <p:nvPr/>
        </p:nvSpPr>
        <p:spPr bwMode="auto">
          <a:xfrm flipH="1">
            <a:off x="457200" y="4343400"/>
            <a:ext cx="685800" cy="381000"/>
          </a:xfrm>
          <a:prstGeom prst="line">
            <a:avLst/>
          </a:prstGeom>
          <a:noFill/>
          <a:ln w="9525">
            <a:solidFill>
              <a:schemeClr val="tx1"/>
            </a:solidFill>
            <a:round/>
            <a:headEnd/>
            <a:tailEnd/>
          </a:ln>
          <a:effectLst/>
        </p:spPr>
        <p:txBody>
          <a:bodyPr/>
          <a:lstStyle/>
          <a:p>
            <a:endParaRPr lang="en-US"/>
          </a:p>
        </p:txBody>
      </p:sp>
      <p:sp>
        <p:nvSpPr>
          <p:cNvPr id="2116" name="Line 68"/>
          <p:cNvSpPr>
            <a:spLocks noChangeShapeType="1"/>
          </p:cNvSpPr>
          <p:nvPr/>
        </p:nvSpPr>
        <p:spPr bwMode="auto">
          <a:xfrm flipH="1">
            <a:off x="990600" y="4343400"/>
            <a:ext cx="152400" cy="381000"/>
          </a:xfrm>
          <a:prstGeom prst="line">
            <a:avLst/>
          </a:prstGeom>
          <a:noFill/>
          <a:ln w="9525">
            <a:solidFill>
              <a:schemeClr val="tx1"/>
            </a:solidFill>
            <a:round/>
            <a:headEnd/>
            <a:tailEnd/>
          </a:ln>
          <a:effectLst/>
        </p:spPr>
        <p:txBody>
          <a:bodyPr/>
          <a:lstStyle/>
          <a:p>
            <a:endParaRPr lang="en-US"/>
          </a:p>
        </p:txBody>
      </p:sp>
      <p:sp>
        <p:nvSpPr>
          <p:cNvPr id="2117" name="Line 69"/>
          <p:cNvSpPr>
            <a:spLocks noChangeShapeType="1"/>
          </p:cNvSpPr>
          <p:nvPr/>
        </p:nvSpPr>
        <p:spPr bwMode="auto">
          <a:xfrm flipH="1">
            <a:off x="1371600" y="4419600"/>
            <a:ext cx="152400" cy="457200"/>
          </a:xfrm>
          <a:prstGeom prst="line">
            <a:avLst/>
          </a:prstGeom>
          <a:noFill/>
          <a:ln w="9525">
            <a:solidFill>
              <a:schemeClr val="tx1"/>
            </a:solidFill>
            <a:round/>
            <a:headEnd/>
            <a:tailEnd/>
          </a:ln>
          <a:effectLst/>
        </p:spPr>
        <p:txBody>
          <a:bodyPr/>
          <a:lstStyle/>
          <a:p>
            <a:endParaRPr lang="en-US"/>
          </a:p>
        </p:txBody>
      </p:sp>
      <p:sp>
        <p:nvSpPr>
          <p:cNvPr id="2119" name="Line 71"/>
          <p:cNvSpPr>
            <a:spLocks noChangeShapeType="1"/>
          </p:cNvSpPr>
          <p:nvPr/>
        </p:nvSpPr>
        <p:spPr bwMode="auto">
          <a:xfrm>
            <a:off x="1549400" y="4457700"/>
            <a:ext cx="304800" cy="457200"/>
          </a:xfrm>
          <a:prstGeom prst="line">
            <a:avLst/>
          </a:prstGeom>
          <a:noFill/>
          <a:ln w="9525">
            <a:solidFill>
              <a:schemeClr val="tx1"/>
            </a:solidFill>
            <a:round/>
            <a:headEnd/>
            <a:tailEnd/>
          </a:ln>
          <a:effectLst/>
        </p:spPr>
        <p:txBody>
          <a:bodyPr/>
          <a:lstStyle/>
          <a:p>
            <a:endParaRPr lang="en-US"/>
          </a:p>
        </p:txBody>
      </p:sp>
      <p:sp>
        <p:nvSpPr>
          <p:cNvPr id="2120" name="Line 72"/>
          <p:cNvSpPr>
            <a:spLocks noChangeShapeType="1"/>
          </p:cNvSpPr>
          <p:nvPr/>
        </p:nvSpPr>
        <p:spPr bwMode="auto">
          <a:xfrm flipH="1">
            <a:off x="3581400" y="4953000"/>
            <a:ext cx="533400" cy="381000"/>
          </a:xfrm>
          <a:prstGeom prst="line">
            <a:avLst/>
          </a:prstGeom>
          <a:noFill/>
          <a:ln w="9525">
            <a:solidFill>
              <a:schemeClr val="tx1"/>
            </a:solidFill>
            <a:round/>
            <a:headEnd/>
            <a:tailEnd/>
          </a:ln>
          <a:effectLst/>
        </p:spPr>
        <p:txBody>
          <a:bodyPr/>
          <a:lstStyle/>
          <a:p>
            <a:endParaRPr lang="en-US"/>
          </a:p>
        </p:txBody>
      </p:sp>
      <p:sp>
        <p:nvSpPr>
          <p:cNvPr id="2121" name="Line 73"/>
          <p:cNvSpPr>
            <a:spLocks noChangeShapeType="1"/>
          </p:cNvSpPr>
          <p:nvPr/>
        </p:nvSpPr>
        <p:spPr bwMode="auto">
          <a:xfrm flipH="1">
            <a:off x="3962400" y="4953000"/>
            <a:ext cx="152400" cy="381000"/>
          </a:xfrm>
          <a:prstGeom prst="line">
            <a:avLst/>
          </a:prstGeom>
          <a:noFill/>
          <a:ln w="9525">
            <a:solidFill>
              <a:schemeClr val="tx1"/>
            </a:solidFill>
            <a:round/>
            <a:headEnd/>
            <a:tailEnd/>
          </a:ln>
          <a:effectLst/>
        </p:spPr>
        <p:txBody>
          <a:bodyPr/>
          <a:lstStyle/>
          <a:p>
            <a:endParaRPr lang="en-US"/>
          </a:p>
        </p:txBody>
      </p:sp>
      <p:sp>
        <p:nvSpPr>
          <p:cNvPr id="2122" name="Line 74"/>
          <p:cNvSpPr>
            <a:spLocks noChangeShapeType="1"/>
          </p:cNvSpPr>
          <p:nvPr/>
        </p:nvSpPr>
        <p:spPr bwMode="auto">
          <a:xfrm>
            <a:off x="4419600" y="4953000"/>
            <a:ext cx="0" cy="533400"/>
          </a:xfrm>
          <a:prstGeom prst="line">
            <a:avLst/>
          </a:prstGeom>
          <a:noFill/>
          <a:ln w="9525">
            <a:solidFill>
              <a:schemeClr val="tx1"/>
            </a:solidFill>
            <a:round/>
            <a:headEnd/>
            <a:tailEnd/>
          </a:ln>
          <a:effectLst/>
        </p:spPr>
        <p:txBody>
          <a:bodyPr/>
          <a:lstStyle/>
          <a:p>
            <a:endParaRPr lang="en-US"/>
          </a:p>
        </p:txBody>
      </p:sp>
      <p:sp>
        <p:nvSpPr>
          <p:cNvPr id="2123" name="Line 75"/>
          <p:cNvSpPr>
            <a:spLocks noChangeShapeType="1"/>
          </p:cNvSpPr>
          <p:nvPr/>
        </p:nvSpPr>
        <p:spPr bwMode="auto">
          <a:xfrm>
            <a:off x="4419600" y="4953000"/>
            <a:ext cx="457200" cy="533400"/>
          </a:xfrm>
          <a:prstGeom prst="line">
            <a:avLst/>
          </a:prstGeom>
          <a:noFill/>
          <a:ln w="9525">
            <a:solidFill>
              <a:schemeClr val="tx1"/>
            </a:solidFill>
            <a:round/>
            <a:headEnd/>
            <a:tailEnd/>
          </a:ln>
          <a:effectLst/>
        </p:spPr>
        <p:txBody>
          <a:bodyPr/>
          <a:lstStyle/>
          <a:p>
            <a:endParaRPr lang="en-US"/>
          </a:p>
        </p:txBody>
      </p:sp>
      <p:sp>
        <p:nvSpPr>
          <p:cNvPr id="2124" name="Line 76"/>
          <p:cNvSpPr>
            <a:spLocks noChangeShapeType="1"/>
          </p:cNvSpPr>
          <p:nvPr/>
        </p:nvSpPr>
        <p:spPr bwMode="auto">
          <a:xfrm flipH="1">
            <a:off x="5029200" y="5181600"/>
            <a:ext cx="381000" cy="381000"/>
          </a:xfrm>
          <a:prstGeom prst="line">
            <a:avLst/>
          </a:prstGeom>
          <a:noFill/>
          <a:ln w="9525">
            <a:solidFill>
              <a:schemeClr val="tx1"/>
            </a:solidFill>
            <a:round/>
            <a:headEnd/>
            <a:tailEnd/>
          </a:ln>
          <a:effectLst/>
        </p:spPr>
        <p:txBody>
          <a:bodyPr/>
          <a:lstStyle/>
          <a:p>
            <a:endParaRPr lang="en-US"/>
          </a:p>
        </p:txBody>
      </p:sp>
      <p:sp>
        <p:nvSpPr>
          <p:cNvPr id="2125" name="Line 77"/>
          <p:cNvSpPr>
            <a:spLocks noChangeShapeType="1"/>
          </p:cNvSpPr>
          <p:nvPr/>
        </p:nvSpPr>
        <p:spPr bwMode="auto">
          <a:xfrm>
            <a:off x="5410200" y="5181600"/>
            <a:ext cx="152400" cy="381000"/>
          </a:xfrm>
          <a:prstGeom prst="line">
            <a:avLst/>
          </a:prstGeom>
          <a:noFill/>
          <a:ln w="9525">
            <a:solidFill>
              <a:schemeClr val="tx1"/>
            </a:solidFill>
            <a:round/>
            <a:headEnd/>
            <a:tailEnd/>
          </a:ln>
          <a:effectLst/>
        </p:spPr>
        <p:txBody>
          <a:bodyPr/>
          <a:lstStyle/>
          <a:p>
            <a:endParaRPr lang="en-US"/>
          </a:p>
        </p:txBody>
      </p:sp>
      <p:sp>
        <p:nvSpPr>
          <p:cNvPr id="2126" name="Line 78"/>
          <p:cNvSpPr>
            <a:spLocks noChangeShapeType="1"/>
          </p:cNvSpPr>
          <p:nvPr/>
        </p:nvSpPr>
        <p:spPr bwMode="auto">
          <a:xfrm flipH="1">
            <a:off x="5867400" y="5334000"/>
            <a:ext cx="533400" cy="381000"/>
          </a:xfrm>
          <a:prstGeom prst="line">
            <a:avLst/>
          </a:prstGeom>
          <a:noFill/>
          <a:ln w="9525">
            <a:solidFill>
              <a:schemeClr val="tx1"/>
            </a:solidFill>
            <a:round/>
            <a:headEnd/>
            <a:tailEnd/>
          </a:ln>
          <a:effectLst/>
        </p:spPr>
        <p:txBody>
          <a:bodyPr/>
          <a:lstStyle/>
          <a:p>
            <a:endParaRPr lang="en-US"/>
          </a:p>
        </p:txBody>
      </p:sp>
      <p:sp>
        <p:nvSpPr>
          <p:cNvPr id="2127" name="Line 79"/>
          <p:cNvSpPr>
            <a:spLocks noChangeShapeType="1"/>
          </p:cNvSpPr>
          <p:nvPr/>
        </p:nvSpPr>
        <p:spPr bwMode="auto">
          <a:xfrm flipH="1">
            <a:off x="6324600" y="5334000"/>
            <a:ext cx="76200" cy="304800"/>
          </a:xfrm>
          <a:prstGeom prst="line">
            <a:avLst/>
          </a:prstGeom>
          <a:noFill/>
          <a:ln w="9525">
            <a:solidFill>
              <a:schemeClr val="tx1"/>
            </a:solidFill>
            <a:round/>
            <a:headEnd/>
            <a:tailEnd/>
          </a:ln>
          <a:effectLst/>
        </p:spPr>
        <p:txBody>
          <a:bodyPr/>
          <a:lstStyle/>
          <a:p>
            <a:endParaRPr lang="en-US"/>
          </a:p>
        </p:txBody>
      </p:sp>
      <p:sp>
        <p:nvSpPr>
          <p:cNvPr id="2128" name="Line 80"/>
          <p:cNvSpPr>
            <a:spLocks noChangeShapeType="1"/>
          </p:cNvSpPr>
          <p:nvPr/>
        </p:nvSpPr>
        <p:spPr bwMode="auto">
          <a:xfrm flipH="1">
            <a:off x="6858000" y="5486400"/>
            <a:ext cx="76200" cy="304800"/>
          </a:xfrm>
          <a:prstGeom prst="line">
            <a:avLst/>
          </a:prstGeom>
          <a:noFill/>
          <a:ln w="9525">
            <a:solidFill>
              <a:schemeClr val="tx1"/>
            </a:solidFill>
            <a:round/>
            <a:headEnd/>
            <a:tailEnd/>
          </a:ln>
          <a:effectLst/>
        </p:spPr>
        <p:txBody>
          <a:bodyPr/>
          <a:lstStyle/>
          <a:p>
            <a:endParaRPr lang="en-US"/>
          </a:p>
        </p:txBody>
      </p:sp>
      <p:sp>
        <p:nvSpPr>
          <p:cNvPr id="2129" name="Line 81"/>
          <p:cNvSpPr>
            <a:spLocks noChangeShapeType="1"/>
          </p:cNvSpPr>
          <p:nvPr/>
        </p:nvSpPr>
        <p:spPr bwMode="auto">
          <a:xfrm>
            <a:off x="6934200" y="5486400"/>
            <a:ext cx="457200" cy="304800"/>
          </a:xfrm>
          <a:prstGeom prst="line">
            <a:avLst/>
          </a:prstGeom>
          <a:noFill/>
          <a:ln w="9525">
            <a:solidFill>
              <a:schemeClr val="tx1"/>
            </a:solidFill>
            <a:round/>
            <a:headEnd/>
            <a:tailEnd/>
          </a:ln>
          <a:effectLst/>
        </p:spPr>
        <p:txBody>
          <a:bodyPr/>
          <a:lstStyle/>
          <a:p>
            <a:endParaRPr lang="en-US"/>
          </a:p>
        </p:txBody>
      </p:sp>
      <p:sp>
        <p:nvSpPr>
          <p:cNvPr id="2130" name="Line 82"/>
          <p:cNvSpPr>
            <a:spLocks noChangeShapeType="1"/>
          </p:cNvSpPr>
          <p:nvPr/>
        </p:nvSpPr>
        <p:spPr bwMode="auto">
          <a:xfrm>
            <a:off x="8077200" y="5486400"/>
            <a:ext cx="152400" cy="228600"/>
          </a:xfrm>
          <a:prstGeom prst="line">
            <a:avLst/>
          </a:prstGeom>
          <a:noFill/>
          <a:ln w="9525">
            <a:solidFill>
              <a:schemeClr val="tx1"/>
            </a:solidFill>
            <a:round/>
            <a:headEnd/>
            <a:tailEnd/>
          </a:ln>
          <a:effectLst/>
        </p:spPr>
        <p:txBody>
          <a:bodyPr/>
          <a:lstStyle/>
          <a:p>
            <a:endParaRPr lang="en-US"/>
          </a:p>
        </p:txBody>
      </p:sp>
      <p:sp>
        <p:nvSpPr>
          <p:cNvPr id="2131" name="Line 83"/>
          <p:cNvSpPr>
            <a:spLocks noChangeShapeType="1"/>
          </p:cNvSpPr>
          <p:nvPr/>
        </p:nvSpPr>
        <p:spPr bwMode="auto">
          <a:xfrm>
            <a:off x="8077200" y="5486400"/>
            <a:ext cx="609600" cy="228600"/>
          </a:xfrm>
          <a:prstGeom prst="line">
            <a:avLst/>
          </a:prstGeom>
          <a:noFill/>
          <a:ln w="9525">
            <a:solidFill>
              <a:schemeClr val="tx1"/>
            </a:solidFill>
            <a:round/>
            <a:headEnd/>
            <a:tailEnd/>
          </a:ln>
          <a:effectLst/>
        </p:spPr>
        <p:txBody>
          <a:bodyPr/>
          <a:lstStyle/>
          <a:p>
            <a:endParaRPr lang="en-US"/>
          </a:p>
        </p:txBody>
      </p:sp>
      <p:sp>
        <p:nvSpPr>
          <p:cNvPr id="2135" name="Line 87"/>
          <p:cNvSpPr>
            <a:spLocks noChangeShapeType="1"/>
          </p:cNvSpPr>
          <p:nvPr/>
        </p:nvSpPr>
        <p:spPr bwMode="auto">
          <a:xfrm>
            <a:off x="8229600" y="4800600"/>
            <a:ext cx="381000" cy="76200"/>
          </a:xfrm>
          <a:prstGeom prst="line">
            <a:avLst/>
          </a:prstGeom>
          <a:noFill/>
          <a:ln w="9525">
            <a:solidFill>
              <a:schemeClr val="tx1"/>
            </a:solidFill>
            <a:round/>
            <a:headEnd/>
            <a:tailEnd/>
          </a:ln>
          <a:effectLst/>
        </p:spPr>
        <p:txBody>
          <a:bodyPr/>
          <a:lstStyle/>
          <a:p>
            <a:endParaRPr lang="en-US"/>
          </a:p>
        </p:txBody>
      </p:sp>
      <p:sp>
        <p:nvSpPr>
          <p:cNvPr id="2136" name="Line 88"/>
          <p:cNvSpPr>
            <a:spLocks noChangeShapeType="1"/>
          </p:cNvSpPr>
          <p:nvPr/>
        </p:nvSpPr>
        <p:spPr bwMode="auto">
          <a:xfrm flipV="1">
            <a:off x="8229600" y="4495800"/>
            <a:ext cx="381000" cy="304800"/>
          </a:xfrm>
          <a:prstGeom prst="line">
            <a:avLst/>
          </a:prstGeom>
          <a:noFill/>
          <a:ln w="9525">
            <a:solidFill>
              <a:schemeClr val="tx1"/>
            </a:solidFill>
            <a:round/>
            <a:headEnd/>
            <a:tailEnd/>
          </a:ln>
          <a:effectLst/>
        </p:spPr>
        <p:txBody>
          <a:bodyPr/>
          <a:lstStyle/>
          <a:p>
            <a:endParaRPr lang="en-US"/>
          </a:p>
        </p:txBody>
      </p:sp>
      <p:sp>
        <p:nvSpPr>
          <p:cNvPr id="2137" name="Line 89"/>
          <p:cNvSpPr>
            <a:spLocks noChangeShapeType="1"/>
          </p:cNvSpPr>
          <p:nvPr/>
        </p:nvSpPr>
        <p:spPr bwMode="auto">
          <a:xfrm flipV="1">
            <a:off x="8172450" y="5105400"/>
            <a:ext cx="361950" cy="119063"/>
          </a:xfrm>
          <a:prstGeom prst="line">
            <a:avLst/>
          </a:prstGeom>
          <a:noFill/>
          <a:ln w="9525">
            <a:solidFill>
              <a:schemeClr val="tx1"/>
            </a:solidFill>
            <a:round/>
            <a:headEnd/>
            <a:tailEnd/>
          </a:ln>
          <a:effectLst/>
        </p:spPr>
        <p:txBody>
          <a:bodyPr/>
          <a:lstStyle/>
          <a:p>
            <a:endParaRPr lang="en-US"/>
          </a:p>
        </p:txBody>
      </p:sp>
      <p:sp>
        <p:nvSpPr>
          <p:cNvPr id="2139" name="Line 91"/>
          <p:cNvSpPr>
            <a:spLocks noChangeShapeType="1"/>
          </p:cNvSpPr>
          <p:nvPr/>
        </p:nvSpPr>
        <p:spPr bwMode="auto">
          <a:xfrm>
            <a:off x="8181975" y="5214938"/>
            <a:ext cx="352425" cy="271462"/>
          </a:xfrm>
          <a:prstGeom prst="line">
            <a:avLst/>
          </a:prstGeom>
          <a:noFill/>
          <a:ln w="9525">
            <a:solidFill>
              <a:schemeClr val="tx1"/>
            </a:solidFill>
            <a:round/>
            <a:headEnd/>
            <a:tailEnd/>
          </a:ln>
          <a:effectLst/>
        </p:spPr>
        <p:txBody>
          <a:bodyPr/>
          <a:lstStyle/>
          <a:p>
            <a:endParaRPr lang="en-US"/>
          </a:p>
        </p:txBody>
      </p:sp>
      <p:sp>
        <p:nvSpPr>
          <p:cNvPr id="2140" name="Line 92"/>
          <p:cNvSpPr>
            <a:spLocks noChangeShapeType="1"/>
          </p:cNvSpPr>
          <p:nvPr/>
        </p:nvSpPr>
        <p:spPr bwMode="auto">
          <a:xfrm flipH="1" flipV="1">
            <a:off x="8229600" y="2971800"/>
            <a:ext cx="152400" cy="990600"/>
          </a:xfrm>
          <a:prstGeom prst="line">
            <a:avLst/>
          </a:prstGeom>
          <a:noFill/>
          <a:ln w="9525">
            <a:solidFill>
              <a:schemeClr val="tx1"/>
            </a:solidFill>
            <a:round/>
            <a:headEnd/>
            <a:tailEnd/>
          </a:ln>
          <a:effectLst/>
        </p:spPr>
        <p:txBody>
          <a:bodyPr/>
          <a:lstStyle/>
          <a:p>
            <a:endParaRPr lang="en-US"/>
          </a:p>
        </p:txBody>
      </p:sp>
      <p:sp>
        <p:nvSpPr>
          <p:cNvPr id="2141" name="Line 93"/>
          <p:cNvSpPr>
            <a:spLocks noChangeShapeType="1"/>
          </p:cNvSpPr>
          <p:nvPr/>
        </p:nvSpPr>
        <p:spPr bwMode="auto">
          <a:xfrm flipV="1">
            <a:off x="8382000" y="2971800"/>
            <a:ext cx="381000" cy="990600"/>
          </a:xfrm>
          <a:prstGeom prst="line">
            <a:avLst/>
          </a:prstGeom>
          <a:noFill/>
          <a:ln w="9525">
            <a:solidFill>
              <a:schemeClr val="tx1"/>
            </a:solidFill>
            <a:round/>
            <a:headEnd/>
            <a:tailEnd/>
          </a:ln>
          <a:effectLst/>
        </p:spPr>
        <p:txBody>
          <a:bodyPr/>
          <a:lstStyle/>
          <a:p>
            <a:endParaRPr lang="en-US"/>
          </a:p>
        </p:txBody>
      </p:sp>
      <p:pic>
        <p:nvPicPr>
          <p:cNvPr id="2142" name="Picture 94"/>
          <p:cNvPicPr>
            <a:picLocks noChangeAspect="1" noChangeArrowheads="1"/>
          </p:cNvPicPr>
          <p:nvPr/>
        </p:nvPicPr>
        <p:blipFill>
          <a:blip r:embed="rId22" cstate="print">
            <a:extLst>
              <a:ext uri="{BEBA8EAE-BF5A-486C-A8C5-ECC9F3942E4B}">
                <a14:imgProps xmlns:a14="http://schemas.microsoft.com/office/drawing/2010/main">
                  <a14:imgLayer r:embed="rId23">
                    <a14:imgEffect>
                      <a14:brightnessContrast bright="20000" contrast="-40000"/>
                    </a14:imgEffect>
                  </a14:imgLayer>
                </a14:imgProps>
              </a:ext>
            </a:extLst>
          </a:blip>
          <a:srcRect/>
          <a:stretch>
            <a:fillRect/>
          </a:stretch>
        </p:blipFill>
        <p:spPr bwMode="auto">
          <a:xfrm>
            <a:off x="5791200" y="3276600"/>
            <a:ext cx="542925" cy="476250"/>
          </a:xfrm>
          <a:prstGeom prst="rect">
            <a:avLst/>
          </a:prstGeom>
          <a:noFill/>
        </p:spPr>
      </p:pic>
      <p:pic>
        <p:nvPicPr>
          <p:cNvPr id="2145" name="Picture 97"/>
          <p:cNvPicPr>
            <a:picLocks noChangeAspect="1" noChangeArrowheads="1"/>
          </p:cNvPicPr>
          <p:nvPr/>
        </p:nvPicPr>
        <p:blipFill>
          <a:blip r:embed="rId24" cstate="print"/>
          <a:srcRect/>
          <a:stretch>
            <a:fillRect/>
          </a:stretch>
        </p:blipFill>
        <p:spPr bwMode="auto">
          <a:xfrm>
            <a:off x="5943600" y="4038600"/>
            <a:ext cx="466725" cy="466725"/>
          </a:xfrm>
          <a:prstGeom prst="rect">
            <a:avLst/>
          </a:prstGeom>
          <a:noFill/>
        </p:spPr>
      </p:pic>
      <p:pic>
        <p:nvPicPr>
          <p:cNvPr id="2143" name="Picture 95"/>
          <p:cNvPicPr>
            <a:picLocks noChangeAspect="1" noChangeArrowheads="1"/>
          </p:cNvPicPr>
          <p:nvPr/>
        </p:nvPicPr>
        <p:blipFill>
          <a:blip r:embed="rId25" cstate="print"/>
          <a:srcRect/>
          <a:stretch>
            <a:fillRect/>
          </a:stretch>
        </p:blipFill>
        <p:spPr bwMode="auto">
          <a:xfrm>
            <a:off x="4953000" y="3810000"/>
            <a:ext cx="428625" cy="400050"/>
          </a:xfrm>
          <a:prstGeom prst="rect">
            <a:avLst/>
          </a:prstGeom>
          <a:noFill/>
        </p:spPr>
      </p:pic>
      <p:sp>
        <p:nvSpPr>
          <p:cNvPr id="2146" name="Line 98"/>
          <p:cNvSpPr>
            <a:spLocks noChangeShapeType="1"/>
          </p:cNvSpPr>
          <p:nvPr/>
        </p:nvSpPr>
        <p:spPr bwMode="auto">
          <a:xfrm flipV="1">
            <a:off x="5638800" y="3276600"/>
            <a:ext cx="152400" cy="685800"/>
          </a:xfrm>
          <a:prstGeom prst="line">
            <a:avLst/>
          </a:prstGeom>
          <a:noFill/>
          <a:ln w="9525">
            <a:solidFill>
              <a:schemeClr val="tx1"/>
            </a:solidFill>
            <a:round/>
            <a:headEnd/>
            <a:tailEnd/>
          </a:ln>
          <a:effectLst/>
        </p:spPr>
        <p:txBody>
          <a:bodyPr/>
          <a:lstStyle/>
          <a:p>
            <a:endParaRPr lang="en-US"/>
          </a:p>
        </p:txBody>
      </p:sp>
      <p:sp>
        <p:nvSpPr>
          <p:cNvPr id="2147" name="Line 99"/>
          <p:cNvSpPr>
            <a:spLocks noChangeShapeType="1"/>
          </p:cNvSpPr>
          <p:nvPr/>
        </p:nvSpPr>
        <p:spPr bwMode="auto">
          <a:xfrm flipV="1">
            <a:off x="5715000" y="3733800"/>
            <a:ext cx="609600" cy="304800"/>
          </a:xfrm>
          <a:prstGeom prst="line">
            <a:avLst/>
          </a:prstGeom>
          <a:noFill/>
          <a:ln w="9525">
            <a:solidFill>
              <a:schemeClr val="tx1"/>
            </a:solidFill>
            <a:round/>
            <a:headEnd/>
            <a:tailEnd/>
          </a:ln>
          <a:effectLst/>
        </p:spPr>
        <p:txBody>
          <a:bodyPr/>
          <a:lstStyle/>
          <a:p>
            <a:endParaRPr lang="en-US"/>
          </a:p>
        </p:txBody>
      </p:sp>
      <p:sp>
        <p:nvSpPr>
          <p:cNvPr id="2148" name="Line 100"/>
          <p:cNvSpPr>
            <a:spLocks noChangeShapeType="1"/>
          </p:cNvSpPr>
          <p:nvPr/>
        </p:nvSpPr>
        <p:spPr bwMode="auto">
          <a:xfrm flipH="1" flipV="1">
            <a:off x="5334000" y="3810000"/>
            <a:ext cx="165100" cy="298450"/>
          </a:xfrm>
          <a:prstGeom prst="line">
            <a:avLst/>
          </a:prstGeom>
          <a:noFill/>
          <a:ln w="9525">
            <a:solidFill>
              <a:schemeClr val="tx1"/>
            </a:solidFill>
            <a:round/>
            <a:headEnd/>
            <a:tailEnd/>
          </a:ln>
          <a:effectLst/>
        </p:spPr>
        <p:txBody>
          <a:bodyPr/>
          <a:lstStyle/>
          <a:p>
            <a:endParaRPr lang="en-US"/>
          </a:p>
        </p:txBody>
      </p:sp>
      <p:sp>
        <p:nvSpPr>
          <p:cNvPr id="2149" name="Line 101"/>
          <p:cNvSpPr>
            <a:spLocks noChangeShapeType="1"/>
          </p:cNvSpPr>
          <p:nvPr/>
        </p:nvSpPr>
        <p:spPr bwMode="auto">
          <a:xfrm flipH="1">
            <a:off x="5276850" y="4203700"/>
            <a:ext cx="228600" cy="0"/>
          </a:xfrm>
          <a:prstGeom prst="line">
            <a:avLst/>
          </a:prstGeom>
          <a:noFill/>
          <a:ln w="9525">
            <a:solidFill>
              <a:schemeClr val="tx1"/>
            </a:solidFill>
            <a:round/>
            <a:headEnd/>
            <a:tailEnd/>
          </a:ln>
          <a:effectLst/>
        </p:spPr>
        <p:txBody>
          <a:bodyPr/>
          <a:lstStyle/>
          <a:p>
            <a:endParaRPr lang="en-US"/>
          </a:p>
        </p:txBody>
      </p:sp>
      <p:sp>
        <p:nvSpPr>
          <p:cNvPr id="2150" name="Line 102"/>
          <p:cNvSpPr>
            <a:spLocks noChangeShapeType="1"/>
          </p:cNvSpPr>
          <p:nvPr/>
        </p:nvSpPr>
        <p:spPr bwMode="auto">
          <a:xfrm flipV="1">
            <a:off x="5638800" y="4038600"/>
            <a:ext cx="304800" cy="304800"/>
          </a:xfrm>
          <a:prstGeom prst="line">
            <a:avLst/>
          </a:prstGeom>
          <a:noFill/>
          <a:ln w="9525">
            <a:solidFill>
              <a:schemeClr val="tx1"/>
            </a:solidFill>
            <a:round/>
            <a:headEnd/>
            <a:tailEnd/>
          </a:ln>
          <a:effectLst/>
        </p:spPr>
        <p:txBody>
          <a:bodyPr/>
          <a:lstStyle/>
          <a:p>
            <a:endParaRPr lang="en-US"/>
          </a:p>
        </p:txBody>
      </p:sp>
      <p:sp>
        <p:nvSpPr>
          <p:cNvPr id="2151" name="Line 103"/>
          <p:cNvSpPr>
            <a:spLocks noChangeShapeType="1"/>
          </p:cNvSpPr>
          <p:nvPr/>
        </p:nvSpPr>
        <p:spPr bwMode="auto">
          <a:xfrm>
            <a:off x="5638800" y="4343400"/>
            <a:ext cx="304800" cy="152400"/>
          </a:xfrm>
          <a:prstGeom prst="line">
            <a:avLst/>
          </a:prstGeom>
          <a:noFill/>
          <a:ln w="9525">
            <a:solidFill>
              <a:schemeClr val="tx1"/>
            </a:solidFill>
            <a:round/>
            <a:headEnd/>
            <a:tailEnd/>
          </a:ln>
          <a:effectLst/>
        </p:spPr>
        <p:txBody>
          <a:bodyPr/>
          <a:lstStyle/>
          <a:p>
            <a:endParaRPr lang="en-US"/>
          </a:p>
        </p:txBody>
      </p:sp>
      <p:sp>
        <p:nvSpPr>
          <p:cNvPr id="2060" name="Oval 12"/>
          <p:cNvSpPr>
            <a:spLocks noChangeArrowheads="1"/>
          </p:cNvSpPr>
          <p:nvPr/>
        </p:nvSpPr>
        <p:spPr bwMode="auto">
          <a:xfrm>
            <a:off x="5626100" y="4318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pic>
        <p:nvPicPr>
          <p:cNvPr id="2152" name="Picture 104"/>
          <p:cNvPicPr>
            <a:picLocks noChangeAspect="1" noChangeArrowheads="1"/>
          </p:cNvPicPr>
          <p:nvPr/>
        </p:nvPicPr>
        <p:blipFill>
          <a:blip r:embed="rId26" cstate="print">
            <a:extLst>
              <a:ext uri="{BEBA8EAE-BF5A-486C-A8C5-ECC9F3942E4B}">
                <a14:imgProps xmlns:a14="http://schemas.microsoft.com/office/drawing/2010/main">
                  <a14:imgLayer r:embed="rId27">
                    <a14:imgEffect>
                      <a14:brightnessContrast bright="20000" contrast="-40000"/>
                    </a14:imgEffect>
                  </a14:imgLayer>
                </a14:imgProps>
              </a:ext>
            </a:extLst>
          </a:blip>
          <a:srcRect/>
          <a:stretch>
            <a:fillRect/>
          </a:stretch>
        </p:blipFill>
        <p:spPr bwMode="auto">
          <a:xfrm>
            <a:off x="4648200" y="4267200"/>
            <a:ext cx="485775" cy="466725"/>
          </a:xfrm>
          <a:prstGeom prst="rect">
            <a:avLst/>
          </a:prstGeom>
          <a:noFill/>
        </p:spPr>
      </p:pic>
      <p:pic>
        <p:nvPicPr>
          <p:cNvPr id="2153" name="Picture 105"/>
          <p:cNvPicPr>
            <a:picLocks noChangeAspect="1" noChangeArrowheads="1"/>
          </p:cNvPicPr>
          <p:nvPr/>
        </p:nvPicPr>
        <p:blipFill>
          <a:blip r:embed="rId28" cstate="print"/>
          <a:srcRect/>
          <a:stretch>
            <a:fillRect/>
          </a:stretch>
        </p:blipFill>
        <p:spPr bwMode="auto">
          <a:xfrm>
            <a:off x="5638800" y="5105400"/>
            <a:ext cx="457200" cy="396875"/>
          </a:xfrm>
          <a:prstGeom prst="rect">
            <a:avLst/>
          </a:prstGeom>
          <a:noFill/>
        </p:spPr>
      </p:pic>
      <p:sp>
        <p:nvSpPr>
          <p:cNvPr id="2155" name="Line 107"/>
          <p:cNvSpPr>
            <a:spLocks noChangeShapeType="1"/>
          </p:cNvSpPr>
          <p:nvPr/>
        </p:nvSpPr>
        <p:spPr bwMode="auto">
          <a:xfrm>
            <a:off x="5562600" y="4572000"/>
            <a:ext cx="457200" cy="76200"/>
          </a:xfrm>
          <a:prstGeom prst="line">
            <a:avLst/>
          </a:prstGeom>
          <a:noFill/>
          <a:ln w="9525">
            <a:solidFill>
              <a:schemeClr val="tx1"/>
            </a:solidFill>
            <a:round/>
            <a:headEnd/>
            <a:tailEnd/>
          </a:ln>
          <a:effectLst/>
        </p:spPr>
        <p:txBody>
          <a:bodyPr/>
          <a:lstStyle/>
          <a:p>
            <a:endParaRPr lang="en-US"/>
          </a:p>
        </p:txBody>
      </p:sp>
      <p:sp>
        <p:nvSpPr>
          <p:cNvPr id="2156" name="Line 108"/>
          <p:cNvSpPr>
            <a:spLocks noChangeShapeType="1"/>
          </p:cNvSpPr>
          <p:nvPr/>
        </p:nvSpPr>
        <p:spPr bwMode="auto">
          <a:xfrm>
            <a:off x="5562600" y="4572000"/>
            <a:ext cx="381000" cy="381000"/>
          </a:xfrm>
          <a:prstGeom prst="line">
            <a:avLst/>
          </a:prstGeom>
          <a:noFill/>
          <a:ln w="9525">
            <a:solidFill>
              <a:schemeClr val="tx1"/>
            </a:solidFill>
            <a:round/>
            <a:headEnd/>
            <a:tailEnd/>
          </a:ln>
          <a:effectLst/>
        </p:spPr>
        <p:txBody>
          <a:bodyPr/>
          <a:lstStyle/>
          <a:p>
            <a:endParaRPr lang="en-US"/>
          </a:p>
        </p:txBody>
      </p:sp>
      <p:sp>
        <p:nvSpPr>
          <p:cNvPr id="2157" name="Line 109"/>
          <p:cNvSpPr>
            <a:spLocks noChangeShapeType="1"/>
          </p:cNvSpPr>
          <p:nvPr/>
        </p:nvSpPr>
        <p:spPr bwMode="auto">
          <a:xfrm flipH="1" flipV="1">
            <a:off x="5105400" y="4368800"/>
            <a:ext cx="228600" cy="304800"/>
          </a:xfrm>
          <a:prstGeom prst="line">
            <a:avLst/>
          </a:prstGeom>
          <a:noFill/>
          <a:ln w="9525">
            <a:solidFill>
              <a:schemeClr val="tx1"/>
            </a:solidFill>
            <a:round/>
            <a:headEnd/>
            <a:tailEnd/>
          </a:ln>
          <a:effectLst/>
        </p:spPr>
        <p:txBody>
          <a:bodyPr/>
          <a:lstStyle/>
          <a:p>
            <a:endParaRPr lang="en-US"/>
          </a:p>
        </p:txBody>
      </p:sp>
      <p:sp>
        <p:nvSpPr>
          <p:cNvPr id="2158" name="Line 110"/>
          <p:cNvSpPr>
            <a:spLocks noChangeShapeType="1"/>
          </p:cNvSpPr>
          <p:nvPr/>
        </p:nvSpPr>
        <p:spPr bwMode="auto">
          <a:xfrm flipH="1">
            <a:off x="5105400" y="4762500"/>
            <a:ext cx="228600" cy="0"/>
          </a:xfrm>
          <a:prstGeom prst="line">
            <a:avLst/>
          </a:prstGeom>
          <a:noFill/>
          <a:ln w="9525">
            <a:solidFill>
              <a:schemeClr val="tx1"/>
            </a:solidFill>
            <a:round/>
            <a:headEnd/>
            <a:tailEnd/>
          </a:ln>
          <a:effectLst/>
        </p:spPr>
        <p:txBody>
          <a:bodyPr/>
          <a:lstStyle/>
          <a:p>
            <a:endParaRPr lang="en-US"/>
          </a:p>
        </p:txBody>
      </p:sp>
      <p:sp>
        <p:nvSpPr>
          <p:cNvPr id="2159" name="Line 111"/>
          <p:cNvSpPr>
            <a:spLocks noChangeShapeType="1"/>
          </p:cNvSpPr>
          <p:nvPr/>
        </p:nvSpPr>
        <p:spPr bwMode="auto">
          <a:xfrm>
            <a:off x="5537200" y="4965700"/>
            <a:ext cx="152400" cy="304800"/>
          </a:xfrm>
          <a:prstGeom prst="line">
            <a:avLst/>
          </a:prstGeom>
          <a:noFill/>
          <a:ln w="9525">
            <a:solidFill>
              <a:schemeClr val="tx1"/>
            </a:solidFill>
            <a:round/>
            <a:headEnd/>
            <a:tailEnd/>
          </a:ln>
          <a:effectLst/>
        </p:spPr>
        <p:txBody>
          <a:bodyPr/>
          <a:lstStyle/>
          <a:p>
            <a:endParaRPr lang="en-US"/>
          </a:p>
        </p:txBody>
      </p:sp>
      <p:sp>
        <p:nvSpPr>
          <p:cNvPr id="2160" name="Line 112"/>
          <p:cNvSpPr>
            <a:spLocks noChangeShapeType="1"/>
          </p:cNvSpPr>
          <p:nvPr/>
        </p:nvSpPr>
        <p:spPr bwMode="auto">
          <a:xfrm>
            <a:off x="5562600" y="4953000"/>
            <a:ext cx="381000" cy="152400"/>
          </a:xfrm>
          <a:prstGeom prst="line">
            <a:avLst/>
          </a:prstGeom>
          <a:noFill/>
          <a:ln w="9525">
            <a:solidFill>
              <a:schemeClr val="tx1"/>
            </a:solidFill>
            <a:round/>
            <a:headEnd/>
            <a:tailEnd/>
          </a:ln>
          <a:effectLst/>
        </p:spPr>
        <p:txBody>
          <a:bodyPr/>
          <a:lstStyle/>
          <a:p>
            <a:endParaRPr lang="en-US"/>
          </a:p>
        </p:txBody>
      </p:sp>
      <p:pic>
        <p:nvPicPr>
          <p:cNvPr id="2161" name="Picture 113"/>
          <p:cNvPicPr>
            <a:picLocks noChangeAspect="1" noChangeArrowheads="1"/>
          </p:cNvPicPr>
          <p:nvPr/>
        </p:nvPicPr>
        <p:blipFill>
          <a:blip r:embed="rId29" cstate="print"/>
          <a:srcRect/>
          <a:stretch>
            <a:fillRect/>
          </a:stretch>
        </p:blipFill>
        <p:spPr bwMode="auto">
          <a:xfrm>
            <a:off x="8715375" y="3810000"/>
            <a:ext cx="428625" cy="390525"/>
          </a:xfrm>
          <a:prstGeom prst="rect">
            <a:avLst/>
          </a:prstGeom>
          <a:noFill/>
        </p:spPr>
      </p:pic>
      <p:pic>
        <p:nvPicPr>
          <p:cNvPr id="2162" name="Picture 114"/>
          <p:cNvPicPr>
            <a:picLocks noChangeAspect="1" noChangeArrowheads="1"/>
          </p:cNvPicPr>
          <p:nvPr/>
        </p:nvPicPr>
        <p:blipFill>
          <a:blip r:embed="rId30" cstate="print"/>
          <a:srcRect/>
          <a:stretch>
            <a:fillRect/>
          </a:stretch>
        </p:blipFill>
        <p:spPr bwMode="auto">
          <a:xfrm>
            <a:off x="7572375" y="3905250"/>
            <a:ext cx="504825" cy="438150"/>
          </a:xfrm>
          <a:prstGeom prst="rect">
            <a:avLst/>
          </a:prstGeom>
          <a:noFill/>
        </p:spPr>
      </p:pic>
      <p:sp>
        <p:nvSpPr>
          <p:cNvPr id="2165" name="Line 117"/>
          <p:cNvSpPr>
            <a:spLocks noChangeShapeType="1"/>
          </p:cNvSpPr>
          <p:nvPr/>
        </p:nvSpPr>
        <p:spPr bwMode="auto">
          <a:xfrm flipH="1" flipV="1">
            <a:off x="8077200" y="4343400"/>
            <a:ext cx="381000" cy="76200"/>
          </a:xfrm>
          <a:prstGeom prst="line">
            <a:avLst/>
          </a:prstGeom>
          <a:noFill/>
          <a:ln w="9525">
            <a:solidFill>
              <a:schemeClr val="tx1"/>
            </a:solidFill>
            <a:round/>
            <a:headEnd/>
            <a:tailEnd/>
          </a:ln>
          <a:effectLst/>
        </p:spPr>
        <p:txBody>
          <a:bodyPr/>
          <a:lstStyle/>
          <a:p>
            <a:endParaRPr lang="en-US"/>
          </a:p>
        </p:txBody>
      </p:sp>
      <p:sp>
        <p:nvSpPr>
          <p:cNvPr id="2166" name="Line 118"/>
          <p:cNvSpPr>
            <a:spLocks noChangeShapeType="1"/>
          </p:cNvSpPr>
          <p:nvPr/>
        </p:nvSpPr>
        <p:spPr bwMode="auto">
          <a:xfrm flipH="1" flipV="1">
            <a:off x="8077200" y="4000500"/>
            <a:ext cx="381000" cy="381000"/>
          </a:xfrm>
          <a:prstGeom prst="line">
            <a:avLst/>
          </a:prstGeom>
          <a:noFill/>
          <a:ln w="9525">
            <a:solidFill>
              <a:schemeClr val="tx1"/>
            </a:solidFill>
            <a:round/>
            <a:headEnd/>
            <a:tailEnd/>
          </a:ln>
          <a:effectLst/>
        </p:spPr>
        <p:txBody>
          <a:bodyPr/>
          <a:lstStyle/>
          <a:p>
            <a:endParaRPr lang="en-US"/>
          </a:p>
        </p:txBody>
      </p:sp>
      <p:sp>
        <p:nvSpPr>
          <p:cNvPr id="2167" name="Line 119"/>
          <p:cNvSpPr>
            <a:spLocks noChangeShapeType="1"/>
          </p:cNvSpPr>
          <p:nvPr/>
        </p:nvSpPr>
        <p:spPr bwMode="auto">
          <a:xfrm flipV="1">
            <a:off x="8458200" y="3810000"/>
            <a:ext cx="228600" cy="381000"/>
          </a:xfrm>
          <a:prstGeom prst="line">
            <a:avLst/>
          </a:prstGeom>
          <a:noFill/>
          <a:ln w="9525">
            <a:solidFill>
              <a:schemeClr val="tx1"/>
            </a:solidFill>
            <a:round/>
            <a:headEnd/>
            <a:tailEnd/>
          </a:ln>
          <a:effectLst/>
        </p:spPr>
        <p:txBody>
          <a:bodyPr/>
          <a:lstStyle/>
          <a:p>
            <a:endParaRPr lang="en-US"/>
          </a:p>
        </p:txBody>
      </p:sp>
      <p:sp>
        <p:nvSpPr>
          <p:cNvPr id="2168" name="Line 120"/>
          <p:cNvSpPr>
            <a:spLocks noChangeShapeType="1"/>
          </p:cNvSpPr>
          <p:nvPr/>
        </p:nvSpPr>
        <p:spPr bwMode="auto">
          <a:xfrm flipV="1">
            <a:off x="8497888" y="4191000"/>
            <a:ext cx="228600" cy="76200"/>
          </a:xfrm>
          <a:prstGeom prst="line">
            <a:avLst/>
          </a:prstGeom>
          <a:noFill/>
          <a:ln w="9525">
            <a:solidFill>
              <a:schemeClr val="tx1"/>
            </a:solidFill>
            <a:round/>
            <a:headEnd/>
            <a:tailEnd/>
          </a:ln>
          <a:effectLst/>
        </p:spPr>
        <p:txBody>
          <a:bodyPr/>
          <a:lstStyle/>
          <a:p>
            <a:endParaRPr lang="en-US"/>
          </a:p>
        </p:txBody>
      </p:sp>
      <p:pic>
        <p:nvPicPr>
          <p:cNvPr id="2169" name="Picture 121"/>
          <p:cNvPicPr>
            <a:picLocks noChangeAspect="1" noChangeArrowheads="1"/>
          </p:cNvPicPr>
          <p:nvPr/>
        </p:nvPicPr>
        <p:blipFill>
          <a:blip r:embed="rId31" cstate="print">
            <a:extLst>
              <a:ext uri="{BEBA8EAE-BF5A-486C-A8C5-ECC9F3942E4B}">
                <a14:imgProps xmlns:a14="http://schemas.microsoft.com/office/drawing/2010/main">
                  <a14:imgLayer r:embed="rId32">
                    <a14:imgEffect>
                      <a14:brightnessContrast bright="20000" contrast="-40000"/>
                    </a14:imgEffect>
                  </a14:imgLayer>
                </a14:imgProps>
              </a:ext>
            </a:extLst>
          </a:blip>
          <a:srcRect/>
          <a:stretch>
            <a:fillRect/>
          </a:stretch>
        </p:blipFill>
        <p:spPr bwMode="auto">
          <a:xfrm>
            <a:off x="4419600" y="2590800"/>
            <a:ext cx="381000" cy="361950"/>
          </a:xfrm>
          <a:prstGeom prst="rect">
            <a:avLst/>
          </a:prstGeom>
          <a:noFill/>
        </p:spPr>
      </p:pic>
      <p:pic>
        <p:nvPicPr>
          <p:cNvPr id="2170" name="Picture 122"/>
          <p:cNvPicPr>
            <a:picLocks noChangeAspect="1" noChangeArrowheads="1"/>
          </p:cNvPicPr>
          <p:nvPr/>
        </p:nvPicPr>
        <p:blipFill>
          <a:blip r:embed="rId33" cstate="print">
            <a:extLst>
              <a:ext uri="{BEBA8EAE-BF5A-486C-A8C5-ECC9F3942E4B}">
                <a14:imgProps xmlns:a14="http://schemas.microsoft.com/office/drawing/2010/main">
                  <a14:imgLayer r:embed="rId34">
                    <a14:imgEffect>
                      <a14:brightnessContrast bright="20000" contrast="-40000"/>
                    </a14:imgEffect>
                  </a14:imgLayer>
                </a14:imgProps>
              </a:ext>
            </a:extLst>
          </a:blip>
          <a:srcRect/>
          <a:stretch>
            <a:fillRect/>
          </a:stretch>
        </p:blipFill>
        <p:spPr bwMode="auto">
          <a:xfrm>
            <a:off x="4800600" y="1981200"/>
            <a:ext cx="466725" cy="476250"/>
          </a:xfrm>
          <a:prstGeom prst="rect">
            <a:avLst/>
          </a:prstGeom>
          <a:noFill/>
        </p:spPr>
      </p:pic>
      <p:sp>
        <p:nvSpPr>
          <p:cNvPr id="2171" name="Line 123"/>
          <p:cNvSpPr>
            <a:spLocks noChangeShapeType="1"/>
          </p:cNvSpPr>
          <p:nvPr/>
        </p:nvSpPr>
        <p:spPr bwMode="auto">
          <a:xfrm>
            <a:off x="4419600" y="2438400"/>
            <a:ext cx="0" cy="152400"/>
          </a:xfrm>
          <a:prstGeom prst="line">
            <a:avLst/>
          </a:prstGeom>
          <a:noFill/>
          <a:ln w="9525">
            <a:solidFill>
              <a:schemeClr val="tx1"/>
            </a:solidFill>
            <a:round/>
            <a:headEnd/>
            <a:tailEnd/>
          </a:ln>
          <a:effectLst/>
        </p:spPr>
        <p:txBody>
          <a:bodyPr/>
          <a:lstStyle/>
          <a:p>
            <a:endParaRPr lang="en-US"/>
          </a:p>
        </p:txBody>
      </p:sp>
      <p:sp>
        <p:nvSpPr>
          <p:cNvPr id="2172" name="Line 124"/>
          <p:cNvSpPr>
            <a:spLocks noChangeShapeType="1"/>
          </p:cNvSpPr>
          <p:nvPr/>
        </p:nvSpPr>
        <p:spPr bwMode="auto">
          <a:xfrm>
            <a:off x="4419600" y="2438400"/>
            <a:ext cx="381000" cy="152400"/>
          </a:xfrm>
          <a:prstGeom prst="line">
            <a:avLst/>
          </a:prstGeom>
          <a:noFill/>
          <a:ln w="9525">
            <a:solidFill>
              <a:schemeClr val="tx1"/>
            </a:solidFill>
            <a:round/>
            <a:headEnd/>
            <a:tailEnd/>
          </a:ln>
          <a:effectLst/>
        </p:spPr>
        <p:txBody>
          <a:bodyPr/>
          <a:lstStyle/>
          <a:p>
            <a:endParaRPr lang="en-US"/>
          </a:p>
        </p:txBody>
      </p:sp>
      <p:sp>
        <p:nvSpPr>
          <p:cNvPr id="2173" name="Line 125"/>
          <p:cNvSpPr>
            <a:spLocks noChangeShapeType="1"/>
          </p:cNvSpPr>
          <p:nvPr/>
        </p:nvSpPr>
        <p:spPr bwMode="auto">
          <a:xfrm flipV="1">
            <a:off x="4495800" y="2057400"/>
            <a:ext cx="304800" cy="152400"/>
          </a:xfrm>
          <a:prstGeom prst="line">
            <a:avLst/>
          </a:prstGeom>
          <a:noFill/>
          <a:ln w="9525">
            <a:solidFill>
              <a:schemeClr val="tx1"/>
            </a:solidFill>
            <a:round/>
            <a:headEnd/>
            <a:tailEnd/>
          </a:ln>
          <a:effectLst/>
        </p:spPr>
        <p:txBody>
          <a:bodyPr/>
          <a:lstStyle/>
          <a:p>
            <a:endParaRPr lang="en-US"/>
          </a:p>
        </p:txBody>
      </p:sp>
      <p:sp>
        <p:nvSpPr>
          <p:cNvPr id="2174" name="Line 126"/>
          <p:cNvSpPr>
            <a:spLocks noChangeShapeType="1"/>
          </p:cNvSpPr>
          <p:nvPr/>
        </p:nvSpPr>
        <p:spPr bwMode="auto">
          <a:xfrm>
            <a:off x="4495800" y="2286000"/>
            <a:ext cx="304800" cy="76200"/>
          </a:xfrm>
          <a:prstGeom prst="line">
            <a:avLst/>
          </a:prstGeom>
          <a:noFill/>
          <a:ln w="9525">
            <a:solidFill>
              <a:schemeClr val="tx1"/>
            </a:solidFill>
            <a:round/>
            <a:headEnd/>
            <a:tailEnd/>
          </a:ln>
          <a:effectLst/>
        </p:spPr>
        <p:txBody>
          <a:bodyPr/>
          <a:lstStyle/>
          <a:p>
            <a:endParaRPr lang="en-US"/>
          </a:p>
        </p:txBody>
      </p:sp>
      <p:pic>
        <p:nvPicPr>
          <p:cNvPr id="2175" name="Picture 127"/>
          <p:cNvPicPr>
            <a:picLocks noChangeAspect="1" noChangeArrowheads="1"/>
          </p:cNvPicPr>
          <p:nvPr/>
        </p:nvPicPr>
        <p:blipFill>
          <a:blip r:embed="rId35" cstate="print">
            <a:extLst>
              <a:ext uri="{BEBA8EAE-BF5A-486C-A8C5-ECC9F3942E4B}">
                <a14:imgProps xmlns:a14="http://schemas.microsoft.com/office/drawing/2010/main">
                  <a14:imgLayer r:embed="rId36">
                    <a14:imgEffect>
                      <a14:brightnessContrast contrast="-40000"/>
                    </a14:imgEffect>
                  </a14:imgLayer>
                </a14:imgProps>
              </a:ext>
            </a:extLst>
          </a:blip>
          <a:srcRect/>
          <a:stretch>
            <a:fillRect/>
          </a:stretch>
        </p:blipFill>
        <p:spPr bwMode="auto">
          <a:xfrm>
            <a:off x="3962400" y="4038600"/>
            <a:ext cx="390525" cy="352425"/>
          </a:xfrm>
          <a:prstGeom prst="rect">
            <a:avLst/>
          </a:prstGeom>
          <a:noFill/>
        </p:spPr>
      </p:pic>
      <p:pic>
        <p:nvPicPr>
          <p:cNvPr id="2176" name="Picture 128"/>
          <p:cNvPicPr>
            <a:picLocks noChangeAspect="1" noChangeArrowheads="1"/>
          </p:cNvPicPr>
          <p:nvPr/>
        </p:nvPicPr>
        <p:blipFill>
          <a:blip r:embed="rId37" cstate="print">
            <a:extLst>
              <a:ext uri="{BEBA8EAE-BF5A-486C-A8C5-ECC9F3942E4B}">
                <a14:imgProps xmlns:a14="http://schemas.microsoft.com/office/drawing/2010/main">
                  <a14:imgLayer r:embed="rId38">
                    <a14:imgEffect>
                      <a14:brightnessContrast bright="20000" contrast="-40000"/>
                    </a14:imgEffect>
                  </a14:imgLayer>
                </a14:imgProps>
              </a:ext>
            </a:extLst>
          </a:blip>
          <a:srcRect/>
          <a:stretch>
            <a:fillRect/>
          </a:stretch>
        </p:blipFill>
        <p:spPr bwMode="auto">
          <a:xfrm>
            <a:off x="4343400" y="3200400"/>
            <a:ext cx="390525" cy="361950"/>
          </a:xfrm>
          <a:prstGeom prst="rect">
            <a:avLst/>
          </a:prstGeom>
          <a:noFill/>
        </p:spPr>
      </p:pic>
      <p:sp>
        <p:nvSpPr>
          <p:cNvPr id="2177" name="Line 129"/>
          <p:cNvSpPr>
            <a:spLocks noChangeShapeType="1"/>
          </p:cNvSpPr>
          <p:nvPr/>
        </p:nvSpPr>
        <p:spPr bwMode="auto">
          <a:xfrm>
            <a:off x="3962400" y="3886200"/>
            <a:ext cx="0" cy="152400"/>
          </a:xfrm>
          <a:prstGeom prst="line">
            <a:avLst/>
          </a:prstGeom>
          <a:noFill/>
          <a:ln w="9525">
            <a:solidFill>
              <a:schemeClr val="tx1"/>
            </a:solidFill>
            <a:round/>
            <a:headEnd/>
            <a:tailEnd/>
          </a:ln>
          <a:effectLst/>
        </p:spPr>
        <p:txBody>
          <a:bodyPr/>
          <a:lstStyle/>
          <a:p>
            <a:endParaRPr lang="en-US"/>
          </a:p>
        </p:txBody>
      </p:sp>
      <p:sp>
        <p:nvSpPr>
          <p:cNvPr id="2178" name="Line 130"/>
          <p:cNvSpPr>
            <a:spLocks noChangeShapeType="1"/>
          </p:cNvSpPr>
          <p:nvPr/>
        </p:nvSpPr>
        <p:spPr bwMode="auto">
          <a:xfrm>
            <a:off x="3962400" y="3886200"/>
            <a:ext cx="381000" cy="152400"/>
          </a:xfrm>
          <a:prstGeom prst="line">
            <a:avLst/>
          </a:prstGeom>
          <a:noFill/>
          <a:ln w="9525">
            <a:solidFill>
              <a:schemeClr val="tx1"/>
            </a:solidFill>
            <a:round/>
            <a:headEnd/>
            <a:tailEnd/>
          </a:ln>
          <a:effectLst/>
        </p:spPr>
        <p:txBody>
          <a:bodyPr/>
          <a:lstStyle/>
          <a:p>
            <a:endParaRPr lang="en-US"/>
          </a:p>
        </p:txBody>
      </p:sp>
      <p:sp>
        <p:nvSpPr>
          <p:cNvPr id="2179" name="Line 131"/>
          <p:cNvSpPr>
            <a:spLocks noChangeShapeType="1"/>
          </p:cNvSpPr>
          <p:nvPr/>
        </p:nvSpPr>
        <p:spPr bwMode="auto">
          <a:xfrm flipV="1">
            <a:off x="4114800" y="3276600"/>
            <a:ext cx="228600" cy="228600"/>
          </a:xfrm>
          <a:prstGeom prst="line">
            <a:avLst/>
          </a:prstGeom>
          <a:noFill/>
          <a:ln w="9525">
            <a:solidFill>
              <a:schemeClr val="tx1"/>
            </a:solidFill>
            <a:round/>
            <a:headEnd/>
            <a:tailEnd/>
          </a:ln>
          <a:effectLst/>
        </p:spPr>
        <p:txBody>
          <a:bodyPr/>
          <a:lstStyle/>
          <a:p>
            <a:endParaRPr lang="en-US"/>
          </a:p>
        </p:txBody>
      </p:sp>
      <p:pic>
        <p:nvPicPr>
          <p:cNvPr id="2181" name="Picture 133"/>
          <p:cNvPicPr>
            <a:picLocks noChangeAspect="1" noChangeArrowheads="1"/>
          </p:cNvPicPr>
          <p:nvPr/>
        </p:nvPicPr>
        <p:blipFill>
          <a:blip r:embed="rId39" cstate="print">
            <a:extLst>
              <a:ext uri="{BEBA8EAE-BF5A-486C-A8C5-ECC9F3942E4B}">
                <a14:imgProps xmlns:a14="http://schemas.microsoft.com/office/drawing/2010/main">
                  <a14:imgLayer r:embed="rId40">
                    <a14:imgEffect>
                      <a14:brightnessContrast bright="40000" contrast="-40000"/>
                    </a14:imgEffect>
                  </a14:imgLayer>
                </a14:imgProps>
              </a:ext>
            </a:extLst>
          </a:blip>
          <a:srcRect/>
          <a:stretch>
            <a:fillRect/>
          </a:stretch>
        </p:blipFill>
        <p:spPr bwMode="auto">
          <a:xfrm>
            <a:off x="2667000" y="1905000"/>
            <a:ext cx="428625" cy="361950"/>
          </a:xfrm>
          <a:prstGeom prst="rect">
            <a:avLst/>
          </a:prstGeom>
          <a:noFill/>
        </p:spPr>
      </p:pic>
      <p:sp>
        <p:nvSpPr>
          <p:cNvPr id="2182" name="Line 134"/>
          <p:cNvSpPr>
            <a:spLocks noChangeShapeType="1"/>
          </p:cNvSpPr>
          <p:nvPr/>
        </p:nvSpPr>
        <p:spPr bwMode="auto">
          <a:xfrm flipH="1" flipV="1">
            <a:off x="3055938" y="1912937"/>
            <a:ext cx="239712" cy="173037"/>
          </a:xfrm>
          <a:prstGeom prst="line">
            <a:avLst/>
          </a:prstGeom>
          <a:noFill/>
          <a:ln w="9525">
            <a:solidFill>
              <a:schemeClr val="tx1"/>
            </a:solidFill>
            <a:round/>
            <a:headEnd/>
            <a:tailEnd/>
          </a:ln>
          <a:effectLst/>
        </p:spPr>
        <p:txBody>
          <a:bodyPr/>
          <a:lstStyle/>
          <a:p>
            <a:endParaRPr lang="en-US"/>
          </a:p>
        </p:txBody>
      </p:sp>
      <p:sp>
        <p:nvSpPr>
          <p:cNvPr id="2183" name="Line 135"/>
          <p:cNvSpPr>
            <a:spLocks noChangeShapeType="1"/>
          </p:cNvSpPr>
          <p:nvPr/>
        </p:nvSpPr>
        <p:spPr bwMode="auto">
          <a:xfrm flipH="1">
            <a:off x="3068638" y="2141538"/>
            <a:ext cx="228600" cy="76200"/>
          </a:xfrm>
          <a:prstGeom prst="line">
            <a:avLst/>
          </a:prstGeom>
          <a:noFill/>
          <a:ln w="9525">
            <a:solidFill>
              <a:schemeClr val="tx1"/>
            </a:solidFill>
            <a:round/>
            <a:headEnd/>
            <a:tailEnd/>
          </a:ln>
          <a:effectLst/>
        </p:spPr>
        <p:txBody>
          <a:bodyPr/>
          <a:lstStyle/>
          <a:p>
            <a:endParaRPr lang="en-US"/>
          </a:p>
        </p:txBody>
      </p:sp>
      <p:pic>
        <p:nvPicPr>
          <p:cNvPr id="2184" name="Picture 136"/>
          <p:cNvPicPr>
            <a:picLocks noChangeAspect="1" noChangeArrowheads="1"/>
          </p:cNvPicPr>
          <p:nvPr/>
        </p:nvPicPr>
        <p:blipFill>
          <a:blip r:embed="rId41" cstate="print">
            <a:extLst>
              <a:ext uri="{BEBA8EAE-BF5A-486C-A8C5-ECC9F3942E4B}">
                <a14:imgProps xmlns:a14="http://schemas.microsoft.com/office/drawing/2010/main">
                  <a14:imgLayer r:embed="rId42">
                    <a14:imgEffect>
                      <a14:brightnessContrast contrast="-40000"/>
                    </a14:imgEffect>
                  </a14:imgLayer>
                </a14:imgProps>
              </a:ext>
            </a:extLst>
          </a:blip>
          <a:srcRect/>
          <a:stretch>
            <a:fillRect/>
          </a:stretch>
        </p:blipFill>
        <p:spPr bwMode="auto">
          <a:xfrm>
            <a:off x="2819400" y="2438400"/>
            <a:ext cx="514350" cy="428625"/>
          </a:xfrm>
          <a:prstGeom prst="rect">
            <a:avLst/>
          </a:prstGeom>
          <a:noFill/>
        </p:spPr>
      </p:pic>
      <p:pic>
        <p:nvPicPr>
          <p:cNvPr id="2185" name="Picture 137"/>
          <p:cNvPicPr>
            <a:picLocks noChangeAspect="1" noChangeArrowheads="1"/>
          </p:cNvPicPr>
          <p:nvPr/>
        </p:nvPicPr>
        <p:blipFill>
          <a:blip r:embed="rId43" cstate="print">
            <a:extLst>
              <a:ext uri="{BEBA8EAE-BF5A-486C-A8C5-ECC9F3942E4B}">
                <a14:imgProps xmlns:a14="http://schemas.microsoft.com/office/drawing/2010/main">
                  <a14:imgLayer r:embed="rId44">
                    <a14:imgEffect>
                      <a14:brightnessContrast bright="20000"/>
                    </a14:imgEffect>
                  </a14:imgLayer>
                </a14:imgProps>
              </a:ext>
            </a:extLst>
          </a:blip>
          <a:srcRect/>
          <a:stretch>
            <a:fillRect/>
          </a:stretch>
        </p:blipFill>
        <p:spPr bwMode="auto">
          <a:xfrm>
            <a:off x="2590800" y="3200400"/>
            <a:ext cx="466725" cy="409575"/>
          </a:xfrm>
          <a:prstGeom prst="rect">
            <a:avLst/>
          </a:prstGeom>
          <a:noFill/>
        </p:spPr>
      </p:pic>
      <p:pic>
        <p:nvPicPr>
          <p:cNvPr id="2201" name="Picture 153"/>
          <p:cNvPicPr>
            <a:picLocks noChangeAspect="1" noChangeArrowheads="1"/>
          </p:cNvPicPr>
          <p:nvPr/>
        </p:nvPicPr>
        <p:blipFill>
          <a:blip r:embed="rId45" cstate="print">
            <a:extLst>
              <a:ext uri="{BEBA8EAE-BF5A-486C-A8C5-ECC9F3942E4B}">
                <a14:imgProps xmlns:a14="http://schemas.microsoft.com/office/drawing/2010/main">
                  <a14:imgLayer r:embed="rId46">
                    <a14:imgEffect>
                      <a14:brightnessContrast bright="20000" contrast="-40000"/>
                    </a14:imgEffect>
                  </a14:imgLayer>
                </a14:imgProps>
              </a:ext>
            </a:extLst>
          </a:blip>
          <a:srcRect/>
          <a:stretch>
            <a:fillRect/>
          </a:stretch>
        </p:blipFill>
        <p:spPr bwMode="auto">
          <a:xfrm>
            <a:off x="3124200" y="4267200"/>
            <a:ext cx="428625" cy="390525"/>
          </a:xfrm>
          <a:prstGeom prst="rect">
            <a:avLst/>
          </a:prstGeom>
          <a:noFill/>
        </p:spPr>
      </p:pic>
      <p:sp>
        <p:nvSpPr>
          <p:cNvPr id="2085" name="Oval 37"/>
          <p:cNvSpPr>
            <a:spLocks noChangeArrowheads="1"/>
          </p:cNvSpPr>
          <p:nvPr/>
        </p:nvSpPr>
        <p:spPr bwMode="auto">
          <a:xfrm>
            <a:off x="1473200" y="4394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203" name="Line 155"/>
          <p:cNvSpPr>
            <a:spLocks noChangeShapeType="1"/>
          </p:cNvSpPr>
          <p:nvPr/>
        </p:nvSpPr>
        <p:spPr bwMode="auto">
          <a:xfrm flipH="1" flipV="1">
            <a:off x="2895600" y="2840038"/>
            <a:ext cx="381000" cy="152400"/>
          </a:xfrm>
          <a:prstGeom prst="line">
            <a:avLst/>
          </a:prstGeom>
          <a:noFill/>
          <a:ln w="9525">
            <a:solidFill>
              <a:schemeClr val="tx1"/>
            </a:solidFill>
            <a:round/>
            <a:headEnd/>
            <a:tailEnd/>
          </a:ln>
          <a:effectLst/>
        </p:spPr>
        <p:txBody>
          <a:bodyPr/>
          <a:lstStyle/>
          <a:p>
            <a:endParaRPr lang="en-US"/>
          </a:p>
        </p:txBody>
      </p:sp>
      <p:sp>
        <p:nvSpPr>
          <p:cNvPr id="2204" name="Line 156"/>
          <p:cNvSpPr>
            <a:spLocks noChangeShapeType="1"/>
          </p:cNvSpPr>
          <p:nvPr/>
        </p:nvSpPr>
        <p:spPr bwMode="auto">
          <a:xfrm>
            <a:off x="3268663" y="2819400"/>
            <a:ext cx="76200" cy="152400"/>
          </a:xfrm>
          <a:prstGeom prst="line">
            <a:avLst/>
          </a:prstGeom>
          <a:noFill/>
          <a:ln w="9525">
            <a:solidFill>
              <a:schemeClr val="tx1"/>
            </a:solidFill>
            <a:round/>
            <a:headEnd/>
            <a:tailEnd/>
          </a:ln>
          <a:effectLst/>
        </p:spPr>
        <p:txBody>
          <a:bodyPr/>
          <a:lstStyle/>
          <a:p>
            <a:endParaRPr lang="en-US"/>
          </a:p>
        </p:txBody>
      </p:sp>
      <p:sp>
        <p:nvSpPr>
          <p:cNvPr id="2205" name="Line 157"/>
          <p:cNvSpPr>
            <a:spLocks noChangeShapeType="1"/>
          </p:cNvSpPr>
          <p:nvPr/>
        </p:nvSpPr>
        <p:spPr bwMode="auto">
          <a:xfrm flipV="1">
            <a:off x="3276600" y="3505200"/>
            <a:ext cx="152400" cy="228600"/>
          </a:xfrm>
          <a:prstGeom prst="line">
            <a:avLst/>
          </a:prstGeom>
          <a:noFill/>
          <a:ln w="9525">
            <a:solidFill>
              <a:schemeClr val="tx1"/>
            </a:solidFill>
            <a:round/>
            <a:headEnd/>
            <a:tailEnd/>
          </a:ln>
          <a:effectLst/>
        </p:spPr>
        <p:txBody>
          <a:bodyPr/>
          <a:lstStyle/>
          <a:p>
            <a:endParaRPr lang="en-US"/>
          </a:p>
        </p:txBody>
      </p:sp>
      <p:sp>
        <p:nvSpPr>
          <p:cNvPr id="2081" name="Oval 33"/>
          <p:cNvSpPr>
            <a:spLocks noChangeArrowheads="1"/>
          </p:cNvSpPr>
          <p:nvPr/>
        </p:nvSpPr>
        <p:spPr bwMode="auto">
          <a:xfrm>
            <a:off x="3263900" y="36576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206" name="Line 158"/>
          <p:cNvSpPr>
            <a:spLocks noChangeShapeType="1"/>
          </p:cNvSpPr>
          <p:nvPr/>
        </p:nvSpPr>
        <p:spPr bwMode="auto">
          <a:xfrm flipH="1" flipV="1">
            <a:off x="3344863" y="3725863"/>
            <a:ext cx="228600" cy="76200"/>
          </a:xfrm>
          <a:prstGeom prst="line">
            <a:avLst/>
          </a:prstGeom>
          <a:noFill/>
          <a:ln w="9525">
            <a:solidFill>
              <a:schemeClr val="tx1"/>
            </a:solidFill>
            <a:round/>
            <a:headEnd/>
            <a:tailEnd/>
          </a:ln>
          <a:effectLst/>
        </p:spPr>
        <p:txBody>
          <a:bodyPr/>
          <a:lstStyle/>
          <a:p>
            <a:endParaRPr lang="en-US"/>
          </a:p>
        </p:txBody>
      </p:sp>
      <p:sp>
        <p:nvSpPr>
          <p:cNvPr id="2208" name="Line 160"/>
          <p:cNvSpPr>
            <a:spLocks noChangeShapeType="1"/>
          </p:cNvSpPr>
          <p:nvPr/>
        </p:nvSpPr>
        <p:spPr bwMode="auto">
          <a:xfrm flipH="1" flipV="1">
            <a:off x="3200400" y="4038600"/>
            <a:ext cx="304800" cy="228600"/>
          </a:xfrm>
          <a:prstGeom prst="line">
            <a:avLst/>
          </a:prstGeom>
          <a:noFill/>
          <a:ln w="9525">
            <a:solidFill>
              <a:schemeClr val="tx1"/>
            </a:solidFill>
            <a:round/>
            <a:headEnd/>
            <a:tailEnd/>
          </a:ln>
          <a:effectLst/>
        </p:spPr>
        <p:txBody>
          <a:bodyPr/>
          <a:lstStyle/>
          <a:p>
            <a:endParaRPr lang="en-US"/>
          </a:p>
        </p:txBody>
      </p:sp>
      <p:sp>
        <p:nvSpPr>
          <p:cNvPr id="2207" name="Line 159"/>
          <p:cNvSpPr>
            <a:spLocks noChangeShapeType="1"/>
          </p:cNvSpPr>
          <p:nvPr/>
        </p:nvSpPr>
        <p:spPr bwMode="auto">
          <a:xfrm flipV="1">
            <a:off x="3132138" y="4038600"/>
            <a:ext cx="0" cy="304800"/>
          </a:xfrm>
          <a:prstGeom prst="line">
            <a:avLst/>
          </a:prstGeom>
          <a:noFill/>
          <a:ln w="9525">
            <a:solidFill>
              <a:schemeClr val="tx1"/>
            </a:solidFill>
            <a:round/>
            <a:headEnd/>
            <a:tailEnd/>
          </a:ln>
          <a:effectLst/>
        </p:spPr>
        <p:txBody>
          <a:bodyPr/>
          <a:lstStyle/>
          <a:p>
            <a:endParaRPr lang="en-US"/>
          </a:p>
        </p:txBody>
      </p:sp>
      <p:sp>
        <p:nvSpPr>
          <p:cNvPr id="2209" name="Line 161"/>
          <p:cNvSpPr>
            <a:spLocks noChangeShapeType="1"/>
          </p:cNvSpPr>
          <p:nvPr/>
        </p:nvSpPr>
        <p:spPr bwMode="auto">
          <a:xfrm>
            <a:off x="3055938" y="3200400"/>
            <a:ext cx="228600" cy="76200"/>
          </a:xfrm>
          <a:prstGeom prst="line">
            <a:avLst/>
          </a:prstGeom>
          <a:noFill/>
          <a:ln w="9525">
            <a:solidFill>
              <a:schemeClr val="tx1"/>
            </a:solidFill>
            <a:round/>
            <a:headEnd/>
            <a:tailEnd/>
          </a:ln>
          <a:effectLst/>
        </p:spPr>
        <p:txBody>
          <a:bodyPr/>
          <a:lstStyle/>
          <a:p>
            <a:endParaRPr lang="en-US"/>
          </a:p>
        </p:txBody>
      </p:sp>
      <p:sp>
        <p:nvSpPr>
          <p:cNvPr id="2210" name="Line 162"/>
          <p:cNvSpPr>
            <a:spLocks noChangeShapeType="1"/>
          </p:cNvSpPr>
          <p:nvPr/>
        </p:nvSpPr>
        <p:spPr bwMode="auto">
          <a:xfrm flipV="1">
            <a:off x="3048000" y="3352800"/>
            <a:ext cx="228600" cy="228600"/>
          </a:xfrm>
          <a:prstGeom prst="line">
            <a:avLst/>
          </a:prstGeom>
          <a:noFill/>
          <a:ln w="9525">
            <a:solidFill>
              <a:schemeClr val="tx1"/>
            </a:solidFill>
            <a:round/>
            <a:headEnd/>
            <a:tailEnd/>
          </a:ln>
          <a:effectLst/>
        </p:spPr>
        <p:txBody>
          <a:bodyPr/>
          <a:lstStyle/>
          <a:p>
            <a:endParaRPr lang="en-US"/>
          </a:p>
        </p:txBody>
      </p:sp>
      <p:pic>
        <p:nvPicPr>
          <p:cNvPr id="2186" name="Picture 138"/>
          <p:cNvPicPr>
            <a:picLocks noChangeAspect="1" noChangeArrowheads="1"/>
          </p:cNvPicPr>
          <p:nvPr/>
        </p:nvPicPr>
        <p:blipFill>
          <a:blip r:embed="rId47" cstate="print">
            <a:extLst>
              <a:ext uri="{BEBA8EAE-BF5A-486C-A8C5-ECC9F3942E4B}">
                <a14:imgProps xmlns:a14="http://schemas.microsoft.com/office/drawing/2010/main">
                  <a14:imgLayer r:embed="rId48">
                    <a14:imgEffect>
                      <a14:brightnessContrast bright="20000" contrast="-40000"/>
                    </a14:imgEffect>
                  </a14:imgLayer>
                </a14:imgProps>
              </a:ext>
            </a:extLst>
          </a:blip>
          <a:srcRect/>
          <a:stretch>
            <a:fillRect/>
          </a:stretch>
        </p:blipFill>
        <p:spPr bwMode="auto">
          <a:xfrm>
            <a:off x="3429000" y="3505200"/>
            <a:ext cx="381000" cy="381000"/>
          </a:xfrm>
          <a:prstGeom prst="rect">
            <a:avLst/>
          </a:prstGeom>
          <a:noFill/>
        </p:spPr>
      </p:pic>
      <p:sp>
        <p:nvSpPr>
          <p:cNvPr id="2082" name="Oval 34"/>
          <p:cNvSpPr>
            <a:spLocks noChangeArrowheads="1"/>
          </p:cNvSpPr>
          <p:nvPr/>
        </p:nvSpPr>
        <p:spPr bwMode="auto">
          <a:xfrm>
            <a:off x="3136900" y="40005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212" name="Line 164"/>
          <p:cNvSpPr>
            <a:spLocks noChangeShapeType="1"/>
          </p:cNvSpPr>
          <p:nvPr/>
        </p:nvSpPr>
        <p:spPr bwMode="auto">
          <a:xfrm>
            <a:off x="1676400" y="2057400"/>
            <a:ext cx="228600" cy="228600"/>
          </a:xfrm>
          <a:prstGeom prst="line">
            <a:avLst/>
          </a:prstGeom>
          <a:noFill/>
          <a:ln w="9525">
            <a:solidFill>
              <a:schemeClr val="tx1"/>
            </a:solidFill>
            <a:round/>
            <a:headEnd/>
            <a:tailEnd/>
          </a:ln>
          <a:effectLst/>
        </p:spPr>
        <p:txBody>
          <a:bodyPr/>
          <a:lstStyle/>
          <a:p>
            <a:endParaRPr lang="en-US"/>
          </a:p>
        </p:txBody>
      </p:sp>
      <p:sp>
        <p:nvSpPr>
          <p:cNvPr id="2213" name="Line 165"/>
          <p:cNvSpPr>
            <a:spLocks noChangeShapeType="1"/>
          </p:cNvSpPr>
          <p:nvPr/>
        </p:nvSpPr>
        <p:spPr bwMode="auto">
          <a:xfrm flipV="1">
            <a:off x="1600200" y="2362200"/>
            <a:ext cx="304800" cy="76200"/>
          </a:xfrm>
          <a:prstGeom prst="line">
            <a:avLst/>
          </a:prstGeom>
          <a:noFill/>
          <a:ln w="9525">
            <a:solidFill>
              <a:schemeClr val="tx1"/>
            </a:solidFill>
            <a:round/>
            <a:headEnd/>
            <a:tailEnd/>
          </a:ln>
          <a:effectLst/>
        </p:spPr>
        <p:txBody>
          <a:bodyPr/>
          <a:lstStyle/>
          <a:p>
            <a:endParaRPr lang="en-US"/>
          </a:p>
        </p:txBody>
      </p:sp>
      <p:pic>
        <p:nvPicPr>
          <p:cNvPr id="2211" name="Picture 163"/>
          <p:cNvPicPr>
            <a:picLocks noChangeAspect="1" noChangeArrowheads="1"/>
          </p:cNvPicPr>
          <p:nvPr/>
        </p:nvPicPr>
        <p:blipFill>
          <a:blip r:embed="rId49" cstate="print"/>
          <a:srcRect/>
          <a:stretch>
            <a:fillRect/>
          </a:stretch>
        </p:blipFill>
        <p:spPr bwMode="auto">
          <a:xfrm>
            <a:off x="1295400" y="2057400"/>
            <a:ext cx="409575" cy="390525"/>
          </a:xfrm>
          <a:prstGeom prst="rect">
            <a:avLst/>
          </a:prstGeom>
          <a:noFill/>
        </p:spPr>
      </p:pic>
      <p:sp>
        <p:nvSpPr>
          <p:cNvPr id="2214" name="Line 166"/>
          <p:cNvSpPr>
            <a:spLocks noChangeShapeType="1"/>
          </p:cNvSpPr>
          <p:nvPr/>
        </p:nvSpPr>
        <p:spPr bwMode="auto">
          <a:xfrm flipV="1">
            <a:off x="4114800" y="3505200"/>
            <a:ext cx="228600" cy="76200"/>
          </a:xfrm>
          <a:prstGeom prst="line">
            <a:avLst/>
          </a:prstGeom>
          <a:noFill/>
          <a:ln w="9525">
            <a:solidFill>
              <a:schemeClr val="tx1"/>
            </a:solidFill>
            <a:round/>
            <a:headEnd/>
            <a:tailEnd/>
          </a:ln>
          <a:effectLst/>
        </p:spPr>
        <p:txBody>
          <a:bodyPr/>
          <a:lstStyle/>
          <a:p>
            <a:endParaRPr lang="en-US"/>
          </a:p>
        </p:txBody>
      </p:sp>
      <p:pic>
        <p:nvPicPr>
          <p:cNvPr id="2215" name="Picture 167"/>
          <p:cNvPicPr>
            <a:picLocks noChangeAspect="1" noChangeArrowheads="1"/>
          </p:cNvPicPr>
          <p:nvPr/>
        </p:nvPicPr>
        <p:blipFill>
          <a:blip r:embed="rId50" cstate="print"/>
          <a:srcRect/>
          <a:stretch>
            <a:fillRect/>
          </a:stretch>
        </p:blipFill>
        <p:spPr bwMode="auto">
          <a:xfrm>
            <a:off x="5943600" y="4572000"/>
            <a:ext cx="385763" cy="457200"/>
          </a:xfrm>
          <a:prstGeom prst="rect">
            <a:avLst/>
          </a:prstGeom>
          <a:noFill/>
        </p:spPr>
      </p:pic>
    </p:spTree>
    <p:extLst>
      <p:ext uri="{BB962C8B-B14F-4D97-AF65-F5344CB8AC3E}">
        <p14:creationId xmlns:p14="http://schemas.microsoft.com/office/powerpoint/2010/main" val="3724115847"/>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Stanford autonomous helicopter</a:t>
            </a:r>
            <a:endParaRPr lang="en-US" dirty="0"/>
          </a:p>
        </p:txBody>
      </p:sp>
      <p:pic>
        <p:nvPicPr>
          <p:cNvPr id="3" name="Picture 2" descr="heli-with-laser-2-Sept03"/>
          <p:cNvPicPr>
            <a:picLocks noChangeAspect="1" noChangeArrowheads="1"/>
          </p:cNvPicPr>
          <p:nvPr/>
        </p:nvPicPr>
        <p:blipFill>
          <a:blip r:embed="rId3" cstate="print"/>
          <a:srcRect/>
          <a:stretch>
            <a:fillRect/>
          </a:stretch>
        </p:blipFill>
        <p:spPr>
          <a:xfrm>
            <a:off x="1080448" y="2015328"/>
            <a:ext cx="6853238" cy="31861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spTree>
    <p:extLst>
      <p:ext uri="{BB962C8B-B14F-4D97-AF65-F5344CB8AC3E}">
        <p14:creationId xmlns:p14="http://schemas.microsoft.com/office/powerpoint/2010/main" val="392760616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Stanford autonomous helicopter</a:t>
            </a:r>
            <a:endParaRPr lang="en-US" dirty="0"/>
          </a:p>
        </p:txBody>
      </p:sp>
      <p:pic>
        <p:nvPicPr>
          <p:cNvPr id="20" name="Picture 19" descr="heli-with-laser-2-Sept03"/>
          <p:cNvPicPr>
            <a:picLocks noChangeAspect="1" noChangeArrowheads="1"/>
          </p:cNvPicPr>
          <p:nvPr/>
        </p:nvPicPr>
        <p:blipFill>
          <a:blip r:embed="rId3" cstate="print"/>
          <a:srcRect/>
          <a:stretch>
            <a:fillRect/>
          </a:stretch>
        </p:blipFill>
        <p:spPr>
          <a:xfrm>
            <a:off x="1080448" y="2015328"/>
            <a:ext cx="6853238" cy="31861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grpSp>
        <p:nvGrpSpPr>
          <p:cNvPr id="26" name="Group 25"/>
          <p:cNvGrpSpPr/>
          <p:nvPr/>
        </p:nvGrpSpPr>
        <p:grpSpPr>
          <a:xfrm>
            <a:off x="1395413" y="4066709"/>
            <a:ext cx="2028825" cy="1434531"/>
            <a:chOff x="1395413" y="4066709"/>
            <a:chExt cx="2028825" cy="1434531"/>
          </a:xfrm>
        </p:grpSpPr>
        <p:sp>
          <p:nvSpPr>
            <p:cNvPr id="11" name="Line 12"/>
            <p:cNvSpPr>
              <a:spLocks noChangeShapeType="1"/>
            </p:cNvSpPr>
            <p:nvPr/>
          </p:nvSpPr>
          <p:spPr bwMode="auto">
            <a:xfrm flipH="1" flipV="1">
              <a:off x="2616200" y="4066709"/>
              <a:ext cx="31466" cy="1365100"/>
            </a:xfrm>
            <a:prstGeom prst="line">
              <a:avLst/>
            </a:prstGeom>
            <a:ln w="38100">
              <a:solidFill>
                <a:schemeClr val="bg1"/>
              </a:solidFill>
              <a:tailEnd type="arrow" w="lg" len="sm"/>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lstStyle/>
            <a:p>
              <a:pPr fontAlgn="base">
                <a:spcBef>
                  <a:spcPct val="0"/>
                </a:spcBef>
                <a:spcAft>
                  <a:spcPct val="0"/>
                </a:spcAft>
              </a:pPr>
              <a:endParaRPr lang="en-US">
                <a:solidFill>
                  <a:srgbClr val="000000"/>
                </a:solidFill>
                <a:latin typeface="Arial" charset="0"/>
              </a:endParaRPr>
            </a:p>
          </p:txBody>
        </p:sp>
        <p:sp>
          <p:nvSpPr>
            <p:cNvPr id="21" name="Rectangle 20"/>
            <p:cNvSpPr/>
            <p:nvPr/>
          </p:nvSpPr>
          <p:spPr bwMode="auto">
            <a:xfrm>
              <a:off x="1395413" y="5116708"/>
              <a:ext cx="2028825" cy="384532"/>
            </a:xfrm>
            <a:prstGeom prst="rect">
              <a:avLst/>
            </a:prstGeom>
            <a:solidFill>
              <a:schemeClr val="accent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fontAlgn="base">
                <a:lnSpc>
                  <a:spcPct val="90000"/>
                </a:lnSpc>
                <a:spcBef>
                  <a:spcPct val="0"/>
                </a:spcBef>
                <a:spcAft>
                  <a:spcPct val="0"/>
                </a:spcAft>
              </a:pPr>
              <a:r>
                <a:rPr lang="en-US" dirty="0" smtClean="0">
                  <a:solidFill>
                    <a:schemeClr val="tx1"/>
                  </a:solidFill>
                </a:rPr>
                <a:t>Computer</a:t>
              </a:r>
            </a:p>
          </p:txBody>
        </p:sp>
      </p:grpSp>
      <p:grpSp>
        <p:nvGrpSpPr>
          <p:cNvPr id="23" name="Group 22"/>
          <p:cNvGrpSpPr/>
          <p:nvPr/>
        </p:nvGrpSpPr>
        <p:grpSpPr>
          <a:xfrm>
            <a:off x="3885489" y="1831982"/>
            <a:ext cx="671980" cy="1350490"/>
            <a:chOff x="3885489" y="1831982"/>
            <a:chExt cx="671980" cy="1350490"/>
          </a:xfrm>
        </p:grpSpPr>
        <p:sp>
          <p:nvSpPr>
            <p:cNvPr id="10" name="Line 11"/>
            <p:cNvSpPr>
              <a:spLocks noChangeShapeType="1"/>
            </p:cNvSpPr>
            <p:nvPr/>
          </p:nvSpPr>
          <p:spPr bwMode="auto">
            <a:xfrm flipH="1">
              <a:off x="4454524" y="2078182"/>
              <a:ext cx="4660" cy="1104290"/>
            </a:xfrm>
            <a:prstGeom prst="line">
              <a:avLst/>
            </a:prstGeom>
            <a:ln w="38100">
              <a:solidFill>
                <a:schemeClr val="bg1"/>
              </a:solidFill>
              <a:tailEnd type="arrow" w="lg" len="sm"/>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lstStyle/>
            <a:p>
              <a:pPr fontAlgn="base">
                <a:spcBef>
                  <a:spcPct val="0"/>
                </a:spcBef>
                <a:spcAft>
                  <a:spcPct val="0"/>
                </a:spcAft>
              </a:pPr>
              <a:endParaRPr lang="en-US">
                <a:solidFill>
                  <a:srgbClr val="000000"/>
                </a:solidFill>
                <a:latin typeface="Arial" charset="0"/>
              </a:endParaRPr>
            </a:p>
          </p:txBody>
        </p:sp>
        <p:sp>
          <p:nvSpPr>
            <p:cNvPr id="4" name="Text Box 5"/>
            <p:cNvSpPr txBox="1">
              <a:spLocks noChangeArrowheads="1"/>
            </p:cNvSpPr>
            <p:nvPr/>
          </p:nvSpPr>
          <p:spPr bwMode="auto">
            <a:xfrm>
              <a:off x="3885489" y="1831982"/>
              <a:ext cx="671980" cy="341632"/>
            </a:xfrm>
            <a:prstGeom prst="rect">
              <a:avLst/>
            </a:prstGeom>
            <a:solidFill>
              <a:schemeClr val="accent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fontAlgn="base">
                <a:lnSpc>
                  <a:spcPct val="90000"/>
                </a:lnSpc>
                <a:spcBef>
                  <a:spcPct val="0"/>
                </a:spcBef>
                <a:spcAft>
                  <a:spcPct val="0"/>
                </a:spcAft>
              </a:pPr>
              <a:r>
                <a:rPr lang="en-US" dirty="0" smtClean="0"/>
                <a:t>GPS</a:t>
              </a:r>
              <a:endParaRPr lang="en-US" dirty="0"/>
            </a:p>
          </p:txBody>
        </p:sp>
      </p:grpSp>
      <p:grpSp>
        <p:nvGrpSpPr>
          <p:cNvPr id="24" name="Group 23"/>
          <p:cNvGrpSpPr/>
          <p:nvPr/>
        </p:nvGrpSpPr>
        <p:grpSpPr>
          <a:xfrm>
            <a:off x="4607726" y="2424286"/>
            <a:ext cx="1787670" cy="1007423"/>
            <a:chOff x="4607726" y="2424286"/>
            <a:chExt cx="1787670" cy="1007423"/>
          </a:xfrm>
        </p:grpSpPr>
        <p:sp>
          <p:nvSpPr>
            <p:cNvPr id="9" name="Line 10"/>
            <p:cNvSpPr>
              <a:spLocks noChangeShapeType="1"/>
            </p:cNvSpPr>
            <p:nvPr/>
          </p:nvSpPr>
          <p:spPr bwMode="auto">
            <a:xfrm flipH="1">
              <a:off x="4692650" y="2647666"/>
              <a:ext cx="2180" cy="784043"/>
            </a:xfrm>
            <a:prstGeom prst="line">
              <a:avLst/>
            </a:prstGeom>
            <a:ln w="38100">
              <a:solidFill>
                <a:schemeClr val="bg1"/>
              </a:solidFill>
              <a:tailEnd type="arrow" w="lg" len="sm"/>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lstStyle/>
            <a:p>
              <a:pPr fontAlgn="base">
                <a:spcBef>
                  <a:spcPct val="0"/>
                </a:spcBef>
                <a:spcAft>
                  <a:spcPct val="0"/>
                </a:spcAft>
              </a:pPr>
              <a:endParaRPr lang="en-US">
                <a:solidFill>
                  <a:srgbClr val="000000"/>
                </a:solidFill>
                <a:latin typeface="Arial" charset="0"/>
              </a:endParaRPr>
            </a:p>
          </p:txBody>
        </p:sp>
        <p:sp>
          <p:nvSpPr>
            <p:cNvPr id="7" name="Text Box 8"/>
            <p:cNvSpPr txBox="1">
              <a:spLocks noChangeArrowheads="1"/>
            </p:cNvSpPr>
            <p:nvPr/>
          </p:nvSpPr>
          <p:spPr bwMode="auto">
            <a:xfrm>
              <a:off x="4607726" y="2424286"/>
              <a:ext cx="1787670" cy="341632"/>
            </a:xfrm>
            <a:prstGeom prst="rect">
              <a:avLst/>
            </a:prstGeom>
            <a:solidFill>
              <a:schemeClr val="accent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fontAlgn="base">
                <a:lnSpc>
                  <a:spcPct val="90000"/>
                </a:lnSpc>
                <a:spcBef>
                  <a:spcPct val="0"/>
                </a:spcBef>
                <a:spcAft>
                  <a:spcPct val="0"/>
                </a:spcAft>
              </a:pPr>
              <a:r>
                <a:rPr lang="en-US" dirty="0" smtClean="0"/>
                <a:t>Accelerometers</a:t>
              </a:r>
              <a:endParaRPr lang="en-US" dirty="0"/>
            </a:p>
          </p:txBody>
        </p:sp>
      </p:grpSp>
      <p:grpSp>
        <p:nvGrpSpPr>
          <p:cNvPr id="25" name="Group 24"/>
          <p:cNvGrpSpPr/>
          <p:nvPr/>
        </p:nvGrpSpPr>
        <p:grpSpPr>
          <a:xfrm>
            <a:off x="5822827" y="3122146"/>
            <a:ext cx="1159293" cy="905342"/>
            <a:chOff x="5822827" y="3122146"/>
            <a:chExt cx="1159293" cy="905342"/>
          </a:xfrm>
        </p:grpSpPr>
        <p:sp>
          <p:nvSpPr>
            <p:cNvPr id="8" name="Line 9"/>
            <p:cNvSpPr>
              <a:spLocks noChangeShapeType="1"/>
            </p:cNvSpPr>
            <p:nvPr/>
          </p:nvSpPr>
          <p:spPr bwMode="auto">
            <a:xfrm flipH="1" flipV="1">
              <a:off x="6392863" y="3122146"/>
              <a:ext cx="622" cy="667128"/>
            </a:xfrm>
            <a:prstGeom prst="line">
              <a:avLst/>
            </a:prstGeom>
            <a:ln w="38100">
              <a:solidFill>
                <a:schemeClr val="bg1"/>
              </a:solidFill>
              <a:tailEnd type="arrow" w="lg" len="sm"/>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lstStyle/>
            <a:p>
              <a:pPr fontAlgn="base">
                <a:spcBef>
                  <a:spcPct val="0"/>
                </a:spcBef>
                <a:spcAft>
                  <a:spcPct val="0"/>
                </a:spcAft>
              </a:pPr>
              <a:endParaRPr lang="en-US">
                <a:solidFill>
                  <a:srgbClr val="000000"/>
                </a:solidFill>
                <a:latin typeface="Arial" charset="0"/>
              </a:endParaRPr>
            </a:p>
          </p:txBody>
        </p:sp>
        <p:sp>
          <p:nvSpPr>
            <p:cNvPr id="6" name="Text Box 7"/>
            <p:cNvSpPr txBox="1">
              <a:spLocks noChangeArrowheads="1"/>
            </p:cNvSpPr>
            <p:nvPr/>
          </p:nvSpPr>
          <p:spPr bwMode="auto">
            <a:xfrm>
              <a:off x="5822827" y="3685856"/>
              <a:ext cx="1159293" cy="341632"/>
            </a:xfrm>
            <a:prstGeom prst="rect">
              <a:avLst/>
            </a:prstGeom>
            <a:solidFill>
              <a:schemeClr val="accent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fontAlgn="base">
                <a:lnSpc>
                  <a:spcPct val="90000"/>
                </a:lnSpc>
                <a:spcBef>
                  <a:spcPct val="0"/>
                </a:spcBef>
                <a:spcAft>
                  <a:spcPct val="0"/>
                </a:spcAft>
              </a:pPr>
              <a:r>
                <a:rPr lang="en-US" dirty="0" smtClean="0"/>
                <a:t>Compass</a:t>
              </a:r>
              <a:endParaRPr lang="en-US" dirty="0"/>
            </a:p>
          </p:txBody>
        </p:sp>
      </p:grpSp>
    </p:spTree>
    <p:extLst>
      <p:ext uri="{BB962C8B-B14F-4D97-AF65-F5344CB8AC3E}">
        <p14:creationId xmlns:p14="http://schemas.microsoft.com/office/powerpoint/2010/main" val="3954937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Stanford autonomous helicopter</a:t>
            </a:r>
            <a:endParaRPr lang="en-US" dirty="0"/>
          </a:p>
        </p:txBody>
      </p:sp>
      <p:pic>
        <p:nvPicPr>
          <p:cNvPr id="20" name="Picture 19" descr="heli-with-laser-2-Sept03"/>
          <p:cNvPicPr>
            <a:picLocks noChangeAspect="1" noChangeArrowheads="1"/>
          </p:cNvPicPr>
          <p:nvPr/>
        </p:nvPicPr>
        <p:blipFill>
          <a:blip r:embed="rId3" cstate="print"/>
          <a:srcRect/>
          <a:stretch>
            <a:fillRect/>
          </a:stretch>
        </p:blipFill>
        <p:spPr>
          <a:xfrm>
            <a:off x="1080448" y="2015328"/>
            <a:ext cx="6853238" cy="31861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grpSp>
        <p:nvGrpSpPr>
          <p:cNvPr id="23" name="Group 22"/>
          <p:cNvGrpSpPr/>
          <p:nvPr/>
        </p:nvGrpSpPr>
        <p:grpSpPr>
          <a:xfrm>
            <a:off x="3885489" y="1831982"/>
            <a:ext cx="671980" cy="1350490"/>
            <a:chOff x="3885489" y="1831982"/>
            <a:chExt cx="671980" cy="1350490"/>
          </a:xfrm>
        </p:grpSpPr>
        <p:sp>
          <p:nvSpPr>
            <p:cNvPr id="10" name="Line 11"/>
            <p:cNvSpPr>
              <a:spLocks noChangeShapeType="1"/>
            </p:cNvSpPr>
            <p:nvPr/>
          </p:nvSpPr>
          <p:spPr bwMode="auto">
            <a:xfrm flipH="1">
              <a:off x="4454524" y="2078182"/>
              <a:ext cx="4660" cy="1104290"/>
            </a:xfrm>
            <a:prstGeom prst="line">
              <a:avLst/>
            </a:prstGeom>
            <a:ln w="38100">
              <a:solidFill>
                <a:schemeClr val="bg1"/>
              </a:solidFill>
              <a:tailEnd type="arrow" w="lg" len="sm"/>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lstStyle/>
            <a:p>
              <a:pPr fontAlgn="base">
                <a:spcBef>
                  <a:spcPct val="0"/>
                </a:spcBef>
                <a:spcAft>
                  <a:spcPct val="0"/>
                </a:spcAft>
              </a:pPr>
              <a:endParaRPr lang="en-US">
                <a:solidFill>
                  <a:srgbClr val="000000"/>
                </a:solidFill>
                <a:latin typeface="Arial" charset="0"/>
              </a:endParaRPr>
            </a:p>
          </p:txBody>
        </p:sp>
        <p:sp>
          <p:nvSpPr>
            <p:cNvPr id="4" name="Text Box 5"/>
            <p:cNvSpPr txBox="1">
              <a:spLocks noChangeArrowheads="1"/>
            </p:cNvSpPr>
            <p:nvPr/>
          </p:nvSpPr>
          <p:spPr bwMode="auto">
            <a:xfrm>
              <a:off x="3885489" y="1831982"/>
              <a:ext cx="671980" cy="341632"/>
            </a:xfrm>
            <a:prstGeom prst="rect">
              <a:avLst/>
            </a:prstGeom>
            <a:solidFill>
              <a:schemeClr val="accent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fontAlgn="base">
                <a:lnSpc>
                  <a:spcPct val="90000"/>
                </a:lnSpc>
                <a:spcBef>
                  <a:spcPct val="0"/>
                </a:spcBef>
                <a:spcAft>
                  <a:spcPct val="0"/>
                </a:spcAft>
              </a:pPr>
              <a:r>
                <a:rPr lang="en-US" dirty="0" smtClean="0"/>
                <a:t>GPS</a:t>
              </a:r>
              <a:endParaRPr lang="en-US" dirty="0"/>
            </a:p>
          </p:txBody>
        </p:sp>
      </p:grpSp>
      <p:grpSp>
        <p:nvGrpSpPr>
          <p:cNvPr id="24" name="Group 23"/>
          <p:cNvGrpSpPr/>
          <p:nvPr/>
        </p:nvGrpSpPr>
        <p:grpSpPr>
          <a:xfrm>
            <a:off x="4607726" y="2424286"/>
            <a:ext cx="1787670" cy="1007423"/>
            <a:chOff x="4607726" y="2424286"/>
            <a:chExt cx="1787670" cy="1007423"/>
          </a:xfrm>
        </p:grpSpPr>
        <p:sp>
          <p:nvSpPr>
            <p:cNvPr id="9" name="Line 10"/>
            <p:cNvSpPr>
              <a:spLocks noChangeShapeType="1"/>
            </p:cNvSpPr>
            <p:nvPr/>
          </p:nvSpPr>
          <p:spPr bwMode="auto">
            <a:xfrm flipH="1">
              <a:off x="4692650" y="2647666"/>
              <a:ext cx="2180" cy="784043"/>
            </a:xfrm>
            <a:prstGeom prst="line">
              <a:avLst/>
            </a:prstGeom>
            <a:ln w="38100">
              <a:solidFill>
                <a:schemeClr val="bg1"/>
              </a:solidFill>
              <a:tailEnd type="arrow" w="lg" len="sm"/>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lstStyle/>
            <a:p>
              <a:pPr fontAlgn="base">
                <a:spcBef>
                  <a:spcPct val="0"/>
                </a:spcBef>
                <a:spcAft>
                  <a:spcPct val="0"/>
                </a:spcAft>
              </a:pPr>
              <a:endParaRPr lang="en-US">
                <a:solidFill>
                  <a:srgbClr val="000000"/>
                </a:solidFill>
                <a:latin typeface="Arial" charset="0"/>
              </a:endParaRPr>
            </a:p>
          </p:txBody>
        </p:sp>
        <p:sp>
          <p:nvSpPr>
            <p:cNvPr id="7" name="Text Box 8"/>
            <p:cNvSpPr txBox="1">
              <a:spLocks noChangeArrowheads="1"/>
            </p:cNvSpPr>
            <p:nvPr/>
          </p:nvSpPr>
          <p:spPr bwMode="auto">
            <a:xfrm>
              <a:off x="4607726" y="2424286"/>
              <a:ext cx="1787670" cy="341632"/>
            </a:xfrm>
            <a:prstGeom prst="rect">
              <a:avLst/>
            </a:prstGeom>
            <a:solidFill>
              <a:schemeClr val="accent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fontAlgn="base">
                <a:lnSpc>
                  <a:spcPct val="90000"/>
                </a:lnSpc>
                <a:spcBef>
                  <a:spcPct val="0"/>
                </a:spcBef>
                <a:spcAft>
                  <a:spcPct val="0"/>
                </a:spcAft>
              </a:pPr>
              <a:r>
                <a:rPr lang="en-US" dirty="0" smtClean="0"/>
                <a:t>Accelerometers</a:t>
              </a:r>
              <a:endParaRPr lang="en-US" dirty="0"/>
            </a:p>
          </p:txBody>
        </p:sp>
      </p:grpSp>
      <p:grpSp>
        <p:nvGrpSpPr>
          <p:cNvPr id="25" name="Group 24"/>
          <p:cNvGrpSpPr/>
          <p:nvPr/>
        </p:nvGrpSpPr>
        <p:grpSpPr>
          <a:xfrm>
            <a:off x="5822827" y="3122146"/>
            <a:ext cx="1159293" cy="905342"/>
            <a:chOff x="5822827" y="3122146"/>
            <a:chExt cx="1159293" cy="905342"/>
          </a:xfrm>
        </p:grpSpPr>
        <p:sp>
          <p:nvSpPr>
            <p:cNvPr id="8" name="Line 9"/>
            <p:cNvSpPr>
              <a:spLocks noChangeShapeType="1"/>
            </p:cNvSpPr>
            <p:nvPr/>
          </p:nvSpPr>
          <p:spPr bwMode="auto">
            <a:xfrm flipH="1" flipV="1">
              <a:off x="6392863" y="3122146"/>
              <a:ext cx="622" cy="667128"/>
            </a:xfrm>
            <a:prstGeom prst="line">
              <a:avLst/>
            </a:prstGeom>
            <a:ln w="38100">
              <a:solidFill>
                <a:schemeClr val="bg1"/>
              </a:solidFill>
              <a:tailEnd type="arrow" w="lg" len="sm"/>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lstStyle/>
            <a:p>
              <a:pPr fontAlgn="base">
                <a:spcBef>
                  <a:spcPct val="0"/>
                </a:spcBef>
                <a:spcAft>
                  <a:spcPct val="0"/>
                </a:spcAft>
              </a:pPr>
              <a:endParaRPr lang="en-US">
                <a:solidFill>
                  <a:srgbClr val="000000"/>
                </a:solidFill>
                <a:latin typeface="Arial" charset="0"/>
              </a:endParaRPr>
            </a:p>
          </p:txBody>
        </p:sp>
        <p:sp>
          <p:nvSpPr>
            <p:cNvPr id="6" name="Text Box 7"/>
            <p:cNvSpPr txBox="1">
              <a:spLocks noChangeArrowheads="1"/>
            </p:cNvSpPr>
            <p:nvPr/>
          </p:nvSpPr>
          <p:spPr bwMode="auto">
            <a:xfrm>
              <a:off x="5822827" y="3685856"/>
              <a:ext cx="1159293" cy="341632"/>
            </a:xfrm>
            <a:prstGeom prst="rect">
              <a:avLst/>
            </a:prstGeom>
            <a:solidFill>
              <a:schemeClr val="accent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fontAlgn="base">
                <a:lnSpc>
                  <a:spcPct val="90000"/>
                </a:lnSpc>
                <a:spcBef>
                  <a:spcPct val="0"/>
                </a:spcBef>
                <a:spcAft>
                  <a:spcPct val="0"/>
                </a:spcAft>
              </a:pPr>
              <a:r>
                <a:rPr lang="en-US" dirty="0" smtClean="0"/>
                <a:t>Compass</a:t>
              </a:r>
              <a:endParaRPr lang="en-US" dirty="0"/>
            </a:p>
          </p:txBody>
        </p:sp>
      </p:grpSp>
    </p:spTree>
    <p:extLst>
      <p:ext uri="{BB962C8B-B14F-4D97-AF65-F5344CB8AC3E}">
        <p14:creationId xmlns:p14="http://schemas.microsoft.com/office/powerpoint/2010/main" val="4931127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C:\Users\Andrew Ng\Desktop\code.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40" t="2703" r="32482" b="42058"/>
          <a:stretch/>
        </p:blipFill>
        <p:spPr bwMode="auto">
          <a:xfrm>
            <a:off x="1060654" y="795273"/>
            <a:ext cx="7941650" cy="5202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6824061"/>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VIOUS_ACTIVE_SLIDE" val="592"/>
</p:tagLst>
</file>

<file path=ppt/theme/theme1.xml><?xml version="1.0" encoding="utf-8"?>
<a:theme xmlns:a="http://schemas.openxmlformats.org/drawingml/2006/main" name="Corp Blue Bullet and Title">
  <a:themeElements>
    <a:clrScheme name="STAN">
      <a:dk1>
        <a:srgbClr val="000000"/>
      </a:dk1>
      <a:lt1>
        <a:srgbClr val="FFFFFF"/>
      </a:lt1>
      <a:dk2>
        <a:srgbClr val="000000"/>
      </a:dk2>
      <a:lt2>
        <a:srgbClr val="FFFFFF"/>
      </a:lt2>
      <a:accent1>
        <a:srgbClr val="53D8FF"/>
      </a:accent1>
      <a:accent2>
        <a:srgbClr val="C1EA44"/>
      </a:accent2>
      <a:accent3>
        <a:srgbClr val="C52B87"/>
      </a:accent3>
      <a:accent4>
        <a:srgbClr val="FFEE7F"/>
      </a:accent4>
      <a:accent5>
        <a:srgbClr val="FF9C44"/>
      </a:accent5>
      <a:accent6>
        <a:srgbClr val="595959"/>
      </a:accent6>
      <a:hlink>
        <a:srgbClr val="C52B87"/>
      </a:hlink>
      <a:folHlink>
        <a:srgbClr val="595959"/>
      </a:folHlink>
    </a:clrScheme>
    <a:fontScheme name="STA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B8DAF1"/>
        </a:solidFill>
        <a:ln w="9525" cap="flat" cmpd="sng" algn="ctr">
          <a:noFill/>
          <a:prstDash val="solid"/>
          <a:round/>
          <a:headEnd type="none" w="med" len="med"/>
          <a:tailEnd type="none" w="med" len="med"/>
        </a:ln>
        <a:effectLst/>
      </a:spPr>
      <a:bodyPr vert="horz" wrap="square" lIns="82124" tIns="41061" rIns="82124" bIns="41061" numCol="1" rtlCol="0" anchor="ctr" anchorCtr="0" compatLnSpc="1">
        <a:prstTxWarp prst="textNoShape">
          <a:avLst/>
        </a:prstTxWarp>
        <a:no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2"/>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txDef>
      <a:spPr>
        <a:noFill/>
      </a:spPr>
      <a:bodyPr wrap="square" rtlCol="0">
        <a:spAutoFit/>
      </a:bodyPr>
      <a:lstStyle>
        <a:defPPr>
          <a:defRPr b="0" i="0" dirty="0" smtClean="0">
            <a:solidFill>
              <a:schemeClr val="bg1"/>
            </a:solidFill>
            <a:latin typeface="Arial" pitchFamily="34" charset="0"/>
            <a:cs typeface="Arial" pitchFamily="34" charset="0"/>
          </a:defRPr>
        </a:defPPr>
      </a:lstStyle>
    </a:txDef>
  </a:objectDefaults>
  <a:extraClrSchemeLst>
    <a:extraClrScheme>
      <a:clrScheme name="Corp Blue Bullet and Title 1">
        <a:dk1>
          <a:srgbClr val="000000"/>
        </a:dk1>
        <a:lt1>
          <a:srgbClr val="FFFFFF"/>
        </a:lt1>
        <a:dk2>
          <a:srgbClr val="000000"/>
        </a:dk2>
        <a:lt2>
          <a:srgbClr val="969696"/>
        </a:lt2>
        <a:accent1>
          <a:srgbClr val="5E82AB"/>
        </a:accent1>
        <a:accent2>
          <a:srgbClr val="C4DBDA"/>
        </a:accent2>
        <a:accent3>
          <a:srgbClr val="FFFFFF"/>
        </a:accent3>
        <a:accent4>
          <a:srgbClr val="000000"/>
        </a:accent4>
        <a:accent5>
          <a:srgbClr val="B6C1D2"/>
        </a:accent5>
        <a:accent6>
          <a:srgbClr val="B1C6C5"/>
        </a:accent6>
        <a:hlink>
          <a:srgbClr val="265787"/>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sco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14461</TotalTime>
  <Words>3792</Words>
  <Application>Microsoft Office PowerPoint</Application>
  <PresentationFormat>On-screen Show (4:3)</PresentationFormat>
  <Paragraphs>303</Paragraphs>
  <Slides>55</Slides>
  <Notes>54</Notes>
  <HiddenSlides>18</HiddenSlides>
  <MMClips>5</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Corp Blue Bullet and Title</vt:lpstr>
      <vt:lpstr>Robots and Brains</vt:lpstr>
      <vt:lpstr>Who wants a robot to clean your house? </vt:lpstr>
      <vt:lpstr>Stanford AI Robot</vt:lpstr>
      <vt:lpstr>PowerPoint Presentation</vt:lpstr>
      <vt:lpstr>What’s missing?</vt:lpstr>
      <vt:lpstr>Stanford autonomous helicopter</vt:lpstr>
      <vt:lpstr>Stanford autonomous helicopter</vt:lpstr>
      <vt:lpstr>Stanford autonomous helicopter</vt:lpstr>
      <vt:lpstr>PowerPoint Presentation</vt:lpstr>
      <vt:lpstr>PowerPoint Presentation</vt:lpstr>
      <vt:lpstr>Machine learning</vt:lpstr>
      <vt:lpstr>Machine learning</vt:lpstr>
      <vt:lpstr>Machine learning to fly helicopter</vt:lpstr>
      <vt:lpstr>What’s missing?</vt:lpstr>
      <vt:lpstr>“Robot, please find my coffee mug”</vt:lpstr>
      <vt:lpstr>“Robot, please find my coffee mug”</vt:lpstr>
      <vt:lpstr>Why is computer vision hard?</vt:lpstr>
      <vt:lpstr>Computer programs (features) for vision</vt:lpstr>
      <vt:lpstr>Why is speech recognition hard?</vt:lpstr>
      <vt:lpstr>Computer programs (features) for audio</vt:lpstr>
      <vt:lpstr>The idea:</vt:lpstr>
      <vt:lpstr>The “one program” hypothesis</vt:lpstr>
      <vt:lpstr>The “one program” hypothesis</vt:lpstr>
      <vt:lpstr>Neurons in the brain</vt:lpstr>
      <vt:lpstr>Neural Network (Sparse Learning)</vt:lpstr>
      <vt:lpstr>How does the brain process images?</vt:lpstr>
      <vt:lpstr>Comparing to Biology</vt:lpstr>
      <vt:lpstr>Comparing to Biology</vt:lpstr>
      <vt:lpstr>Comparing to Biology</vt:lpstr>
      <vt:lpstr>Computer vision results (NORB benchmark)</vt:lpstr>
      <vt:lpstr>PowerPoint Presentation</vt:lpstr>
      <vt:lpstr>PowerPoint Presentation</vt:lpstr>
      <vt:lpstr>PowerPoint Presentation</vt:lpstr>
      <vt:lpstr>PowerPoint Presentation</vt:lpstr>
      <vt:lpstr>Hope of progress in  Artificial Intelligence</vt:lpstr>
      <vt:lpstr>PowerPoint Presentation</vt:lpstr>
      <vt:lpstr>Mathematical specification of helicopter</vt:lpstr>
      <vt:lpstr>Stanford AI Robot</vt:lpstr>
      <vt:lpstr>PowerPoint Presentation</vt:lpstr>
      <vt:lpstr>Machine learning</vt:lpstr>
      <vt:lpstr>Comparing to Biology</vt:lpstr>
      <vt:lpstr>Comparing to Biology</vt:lpstr>
      <vt:lpstr>Comparing to Biology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Duarte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Storyboard Concept</dc:title>
  <dc:creator>Yvette Naas</dc:creator>
  <dc:description>www.duarte.com</dc:description>
  <cp:lastModifiedBy>Andrew Ng</cp:lastModifiedBy>
  <cp:revision>900</cp:revision>
  <cp:lastPrinted>2011-04-05T16:11:06Z</cp:lastPrinted>
  <dcterms:created xsi:type="dcterms:W3CDTF">2009-07-21T17:16:56Z</dcterms:created>
  <dcterms:modified xsi:type="dcterms:W3CDTF">2011-05-21T05:04:43Z</dcterms:modified>
</cp:coreProperties>
</file>