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tags/tag8.xml" ContentType="application/vnd.openxmlformats-officedocument.presentationml.tags+xml"/>
  <Override PartName="/ppt/slides/slide120.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slideLayouts/slideLayout46.xml" ContentType="application/vnd.openxmlformats-officedocument.presentationml.slideLayout+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17.xml" ContentType="application/vnd.openxmlformats-officedocument.presentationml.notesSlide+xml"/>
  <Default Extension="xml" ContentType="application/xml"/>
  <Override PartName="/ppt/slides/slide50.xml" ContentType="application/vnd.openxmlformats-officedocument.presentationml.slide+xml"/>
  <Override PartName="/ppt/slides/slide243.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221.xml" ContentType="application/vnd.openxmlformats-officedocument.presentationml.slide+xml"/>
  <Override PartName="/ppt/notesSlides/notesSlide41.xml" ContentType="application/vnd.openxmlformats-officedocument.presentationml.notesSlide+xml"/>
  <Override PartName="/ppt/notesSlides/notesSlide179.xml" ContentType="application/vnd.openxmlformats-officedocument.presentationml.notesSlide+xml"/>
  <Override PartName="/ppt/tags/tag16.xml" ContentType="application/vnd.openxmlformats-officedocument.presentationml.tags+xml"/>
  <Override PartName="/ppt/slides/slide158.xml" ContentType="application/vnd.openxmlformats-officedocument.presentationml.slide+xml"/>
  <Override PartName="/ppt/notesSlides/notesSlide220.xml" ContentType="application/vnd.openxmlformats-officedocument.presentationml.notesSlide+xml"/>
  <Override PartName="/ppt/slides/slide136.xml" ContentType="application/vnd.openxmlformats-officedocument.presentationml.slide+xml"/>
  <Override PartName="/ppt/slides/slide183.xml" ContentType="application/vnd.openxmlformats-officedocument.presentationml.slide+xml"/>
  <Default Extension="xlsx" ContentType="application/vnd.openxmlformats-officedocument.spreadsheetml.sheet"/>
  <Override PartName="/ppt/notesSlides/notesSlide7.xml" ContentType="application/vnd.openxmlformats-officedocument.presentationml.notesSlide+xml"/>
  <Override PartName="/ppt/notesSlides/notesSlide157.xml" ContentType="application/vnd.openxmlformats-officedocument.presentationml.notesSlide+xml"/>
  <Override PartName="/ppt/charts/chart3.xml" ContentType="application/vnd.openxmlformats-officedocument.drawingml.chart+xml"/>
  <Override PartName="/ppt/slides/slide88.xml" ContentType="application/vnd.openxmlformats-officedocument.presentationml.slide+xml"/>
  <Override PartName="/ppt/slides/slide259.xml" ContentType="application/vnd.openxmlformats-officedocument.presentationml.slide+xml"/>
  <Override PartName="/ppt/notesSlides/notesSlide135.xml" ContentType="application/vnd.openxmlformats-officedocument.presentationml.notesSlide+xml"/>
  <Override PartName="/ppt/notesSlides/notesSlide182.xml" ContentType="application/vnd.openxmlformats-officedocument.presentationml.notesSlid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Default Extension="png" ContentType="image/png"/>
  <Override PartName="/ppt/notesSlides/notesSlide79.xml" ContentType="application/vnd.openxmlformats-officedocument.presentationml.notesSlide+xml"/>
  <Override PartName="/ppt/slides/slide237.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tags/tag5.xml" ContentType="application/vnd.openxmlformats-officedocument.presentationml.tags+xml"/>
  <Override PartName="/ppt/notesSlides/notesSlide57.xml" ContentType="application/vnd.openxmlformats-officedocument.presentationml.notesSlide+xml"/>
  <Override PartName="/ppt/notesSlides/notesSlide113.xml" ContentType="application/vnd.openxmlformats-officedocument.presentationml.notesSlide+xml"/>
  <Override PartName="/ppt/notesSlides/notesSlide160.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62.xml" ContentType="application/vnd.openxmlformats-officedocument.presentationml.slide+xml"/>
  <Override PartName="/ppt/slideLayouts/slideLayout43.xml" ContentType="application/vnd.openxmlformats-officedocument.presentationml.slideLayout+xml"/>
  <Default Extension="emf" ContentType="image/x-emf"/>
  <Override PartName="/ppt/slides/slide22.xml" ContentType="application/vnd.openxmlformats-officedocument.presentationml.slide+xml"/>
  <Override PartName="/ppt/slides/slide199.xml" ContentType="application/vnd.openxmlformats-officedocument.presentationml.slide+xml"/>
  <Override PartName="/ppt/notesSlides/notesSlide35.xml" ContentType="application/vnd.openxmlformats-officedocument.presentationml.notesSlide+xml"/>
  <Override PartName="/ppt/notesSlides/notesSlide82.xml" ContentType="application/vnd.openxmlformats-officedocument.presentationml.notesSlide+xml"/>
  <Override PartName="/ppt/notesSlides/notesSlide214.xml" ContentType="application/vnd.openxmlformats-officedocument.presentationml.notesSlide+xml"/>
  <Override PartName="/ppt/slides/slide2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notesSlides/notesSlide198.xml" ContentType="application/vnd.openxmlformats-officedocument.presentationml.notesSlide+xml"/>
  <Override PartName="/ppt/tags/tag35.xml" ContentType="application/vnd.openxmlformats-officedocument.presentationml.tags+xml"/>
  <Override PartName="/ppt/slides/slide177.xml" ContentType="application/vnd.openxmlformats-officedocument.presentationml.slide+xml"/>
  <Override PartName="/ppt/notesSlides/notesSlide129.xml" ContentType="application/vnd.openxmlformats-officedocument.presentationml.notesSlide+xml"/>
  <Override PartName="/ppt/notesSlides/notesSlide176.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tags/tag13.xml" ContentType="application/vnd.openxmlformats-officedocument.presentationml.tags+xml"/>
  <Override PartName="/ppt/slideMasters/slideMaster5.xml" ContentType="application/vnd.openxmlformats-officedocument.presentationml.slideMaster+xml"/>
  <Override PartName="/ppt/slides/slide278.xml" ContentType="application/vnd.openxmlformats-officedocument.presentationml.slide+xml"/>
  <Override PartName="/ppt/slideLayouts/slideLayout59.xml" ContentType="application/vnd.openxmlformats-officedocument.presentationml.slideLayout+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slides/slide234.xml" ContentType="application/vnd.openxmlformats-officedocument.presentationml.slide+xml"/>
  <Override PartName="/ppt/slideLayouts/slideLayout15.xml" ContentType="application/vnd.openxmlformats-officedocument.presentationml.slideLayout+xml"/>
  <Override PartName="/ppt/slideLayouts/slideLayout62.xml" ContentType="application/vnd.openxmlformats-officedocument.presentationml.slideLayout+xml"/>
  <Override PartName="/ppt/tags/tag2.xml" ContentType="application/vnd.openxmlformats-officedocument.presentationml.tags+xml"/>
  <Override PartName="/ppt/notesSlides/notesSlide110.xml" ContentType="application/vnd.openxmlformats-officedocument.presentationml.notesSlide+xml"/>
  <Override PartName="/ppt/notesSlides/notesSlide208.xml" ContentType="application/vnd.openxmlformats-officedocument.presentationml.notesSlide+xml"/>
  <Override PartName="/ppt/slides/slide41.xml" ContentType="application/vnd.openxmlformats-officedocument.presentationml.slide+xml"/>
  <Override PartName="/ppt/notesSlides/notesSlide54.xml" ContentType="application/vnd.openxmlformats-officedocument.presentationml.notesSlide+xml"/>
  <Override PartName="/ppt/tags/tag29.xml" ContentType="application/vnd.openxmlformats-officedocument.presentationml.tags+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notesSlides/notesSlide148.xml" ContentType="application/vnd.openxmlformats-officedocument.presentationml.notesSlide+xml"/>
  <Override PartName="/ppt/notesSlides/notesSlide195.xml" ContentType="application/vnd.openxmlformats-officedocument.presentationml.notesSlide+xml"/>
  <Override PartName="/ppt/notesSlides/notesSlide21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tags/tag32.xml" ContentType="application/vnd.openxmlformats-officedocument.presentationml.tags+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126.xml" ContentType="application/vnd.openxmlformats-officedocument.presentationml.notesSlide+xml"/>
  <Override PartName="/ppt/tags/tag10.xml" ContentType="application/vnd.openxmlformats-officedocument.presentationml.tags+xml"/>
  <Override PartName="/ppt/notesSlides/notesSlide173.xml" ContentType="application/vnd.openxmlformats-officedocument.presentationml.notesSlide+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notesSlides/notesSlide104.xml" ContentType="application/vnd.openxmlformats-officedocument.presentationml.notesSlide+xml"/>
  <Override PartName="/ppt/notesSlides/notesSlide151.xml" ContentType="application/vnd.openxmlformats-officedocument.presentationml.notesSlide+xml"/>
  <Override PartName="/ppt/slides/slide130.xml" ContentType="application/vnd.openxmlformats-officedocument.presentationml.slide+xml"/>
  <Override PartName="/ppt/slides/slide228.xml" ContentType="application/vnd.openxmlformats-officedocument.presentationml.slide+xml"/>
  <Override PartName="/ppt/slides/slide275.xml" ContentType="application/vnd.openxmlformats-officedocument.presentationml.slide+xml"/>
  <Override PartName="/ppt/slideLayouts/slideLayout56.xml" ContentType="application/vnd.openxmlformats-officedocument.presentationml.slideLayout+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s/slide35.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53.xml" ContentType="application/vnd.openxmlformats-officedocument.presentationml.slide+xml"/>
  <Override PartName="/ppt/slideLayouts/slideLayout34.xml" ContentType="application/vnd.openxmlformats-officedocument.presentationml.slideLayout+xml"/>
  <Override PartName="/ppt/notesSlides/notesSlide227.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notesSlides/notesSlide26.xml" ContentType="application/vnd.openxmlformats-officedocument.presentationml.notesSlide+xml"/>
  <Override PartName="/ppt/notesSlides/notesSlide73.xml" ContentType="application/vnd.openxmlformats-officedocument.presentationml.notesSlide+xml"/>
  <Override PartName="/ppt/notesSlides/notesSlide205.xml" ContentType="application/vnd.openxmlformats-officedocument.presentationml.notesSlide+xml"/>
  <Override PartName="/ppt/slides/slide168.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notesSlides/notesSlide189.xml" ContentType="application/vnd.openxmlformats-officedocument.presentationml.notesSlide+xml"/>
  <Override PartName="/ppt/tags/tag26.xml" ContentType="application/vnd.openxmlformats-officedocument.presentationml.tags+xml"/>
  <Override PartName="/ppt/notesSlides/notesSlide167.xml" ContentType="application/vnd.openxmlformats-officedocument.presentationml.notesSlide+xml"/>
  <Override PartName="/ppt/notesSlides/notesSlide230.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slides/slide124.xml" ContentType="application/vnd.openxmlformats-officedocument.presentationml.slide+xml"/>
  <Override PartName="/ppt/slides/slide171.xml" ContentType="application/vnd.openxmlformats-officedocument.presentationml.slide+xml"/>
  <Override PartName="/ppt/slides/slide269.xml" ContentType="application/vnd.openxmlformats-officedocument.presentationml.slide+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notesSlides/notesSlide192.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123.xml" ContentType="application/vnd.openxmlformats-officedocument.presentationml.notesSlide+xml"/>
  <Override PartName="/ppt/notesSlides/notesSlide170.xml" ContentType="application/vnd.openxmlformats-officedocument.presentationml.notesSlide+xml"/>
  <Override PartName="/ppt/slides/slide4.xml" ContentType="application/vnd.openxmlformats-officedocument.presentationml.slide+xml"/>
  <Override PartName="/ppt/slides/slide54.xml" ContentType="application/vnd.openxmlformats-officedocument.presentationml.slide+xml"/>
  <Override PartName="/ppt/slides/slide102.xml" ContentType="application/vnd.openxmlformats-officedocument.presentationml.slide+xml"/>
  <Override PartName="/ppt/slides/slide247.xml" ContentType="application/vnd.openxmlformats-officedocument.presentationml.slide+xml"/>
  <Override PartName="/ppt/slideLayouts/slideLayout6.xml" ContentType="application/vnd.openxmlformats-officedocument.presentationml.slideLayout+xml"/>
  <Override PartName="/ppt/slideLayouts/slideLayout28.xml" ContentType="application/vnd.openxmlformats-officedocument.presentationml.slideLayout+xml"/>
  <Override PartName="/ppt/slideLayouts/slideLayout75.xml" ContentType="application/vnd.openxmlformats-officedocument.presentationml.slideLayout+xml"/>
  <Override PartName="/ppt/notesSlides/notesSlide67.xml" ContentType="application/vnd.openxmlformats-officedocument.presentationml.notesSlide+xml"/>
  <Override PartName="/ppt/slides/slide225.xml" ContentType="application/vnd.openxmlformats-officedocument.presentationml.slide+xml"/>
  <Override PartName="/ppt/slides/slide272.xml" ContentType="application/vnd.openxmlformats-officedocument.presentationml.slide+xml"/>
  <Override PartName="/ppt/slideLayouts/slideLayout53.xml" ContentType="application/vnd.openxmlformats-officedocument.presentationml.slideLayout+xml"/>
  <Override PartName="/ppt/notesSlides/notesSlide45.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224.xml" ContentType="application/vnd.openxmlformats-officedocument.presentationml.notesSlide+xml"/>
  <Override PartName="/ppt/slides/slide10.xml" ContentType="application/vnd.openxmlformats-officedocument.presentationml.slide+xml"/>
  <Override PartName="/ppt/slides/slide187.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39.xml" ContentType="application/vnd.openxmlformats-officedocument.presentationml.notesSlide+xml"/>
  <Override PartName="/ppt/notesSlides/notesSlide186.xml" ContentType="application/vnd.openxmlformats-officedocument.presentationml.notesSlide+xml"/>
  <Override PartName="/ppt/notesSlides/notesSlide20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tags/tag23.xml" ContentType="application/vnd.openxmlformats-officedocument.presentationml.tags+xml"/>
  <Override PartName="/ppt/slides/slide143.xml" ContentType="application/vnd.openxmlformats-officedocument.presentationml.slide+xml"/>
  <Override PartName="/ppt/slides/slide190.xml" ContentType="application/vnd.openxmlformats-officedocument.presentationml.slide+xml"/>
  <Override PartName="/ppt/slideLayouts/slideLayout69.xml" ContentType="application/vnd.openxmlformats-officedocument.presentationml.slideLayout+xml"/>
  <Override PartName="/ppt/theme/theme6.xml" ContentType="application/vnd.openxmlformats-officedocument.theme+xml"/>
  <Override PartName="/ppt/notesSlides/notesSlide117.xml" ContentType="application/vnd.openxmlformats-officedocument.presentationml.notesSlide+xml"/>
  <Override PartName="/ppt/tags/tag9.xml" ContentType="application/vnd.openxmlformats-officedocument.presentationml.tags+xml"/>
  <Override PartName="/ppt/notesSlides/notesSlide164.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Default Extension="bin" ContentType="application/vnd.openxmlformats-officedocument.oleObject"/>
  <Override PartName="/ppt/notesSlides/notesSlide142.xml" ContentType="application/vnd.openxmlformats-officedocument.presentationml.notesSlide+xml"/>
  <Override PartName="/ppt/slides/slide26.xml" ContentType="application/vnd.openxmlformats-officedocument.presentationml.slide+xml"/>
  <Override PartName="/ppt/slides/slide73.xml" ContentType="application/vnd.openxmlformats-officedocument.presentationml.slide+xml"/>
  <Override PartName="/ppt/slides/slide121.xml" ContentType="application/vnd.openxmlformats-officedocument.presentationml.slide+xml"/>
  <Override PartName="/ppt/slides/slide219.xml" ContentType="application/vnd.openxmlformats-officedocument.presentationml.slide+xml"/>
  <Override PartName="/ppt/slides/slide266.xml" ContentType="application/vnd.openxmlformats-officedocument.presentationml.slide+xml"/>
  <Override PartName="/ppt/slideLayouts/slideLayout47.xml" ContentType="application/vnd.openxmlformats-officedocument.presentationml.slideLayout+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218.xml" ContentType="application/vnd.openxmlformats-officedocument.presentationml.notesSlide+xml"/>
  <Override PartName="/ppt/slides/slide1.xml" ContentType="application/vnd.openxmlformats-officedocument.presentationml.slide+xml"/>
  <Override PartName="/ppt/slides/slide2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notesSlides/notesSlide17.xml" ContentType="application/vnd.openxmlformats-officedocument.presentationml.notesSlide+xml"/>
  <Override PartName="/ppt/notesSlides/notesSlide64.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slides/slide159.xml" ContentType="application/vnd.openxmlformats-officedocument.presentationml.slide+xml"/>
  <Override PartName="/ppt/slides/slide222.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Override PartName="/ppt/tags/tag17.xml" ContentType="application/vnd.openxmlformats-officedocument.presentationml.tags+xml"/>
  <Override PartName="/ppt/notesSlides/notesSlide221.xml" ContentType="application/vnd.openxmlformats-officedocument.presentationml.notesSlide+xml"/>
  <Override PartName="/ppt/slides/slide200.xml" ContentType="application/vnd.openxmlformats-officedocument.presentationml.slide+xml"/>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158.xml" ContentType="application/vnd.openxmlformats-officedocument.presentationml.notesSlide+xml"/>
  <Override PartName="/ppt/slides/slide89.xml" ContentType="application/vnd.openxmlformats-officedocument.presentationml.slide+xml"/>
  <Override PartName="/ppt/slides/slide137.xml" ContentType="application/vnd.openxmlformats-officedocument.presentationml.slide+xml"/>
  <Override PartName="/ppt/slides/slide184.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notesSlides/notesSlide125.xml" ContentType="application/vnd.openxmlformats-officedocument.presentationml.notesSlide+xml"/>
  <Override PartName="/ppt/notesSlides/notesSlide136.xml" ContentType="application/vnd.openxmlformats-officedocument.presentationml.notesSlide+xml"/>
  <Override PartName="/ppt/notesSlides/notesSlide172.xml" ContentType="application/vnd.openxmlformats-officedocument.presentationml.notesSlide+xml"/>
  <Override PartName="/ppt/notesSlides/notesSlide183.xml" ContentType="application/vnd.openxmlformats-officedocument.presentationml.notesSlide+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tags/tag6.xml" ContentType="application/vnd.openxmlformats-officedocument.presentationml.tags+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notesSlides/notesSlide161.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slides/slide274.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s/slide263.xml" ContentType="application/vnd.openxmlformats-officedocument.presentationml.slide+xml"/>
  <Override PartName="/ppt/slideLayouts/slideLayout44.xml" ContentType="application/vnd.openxmlformats-officedocument.presentationml.slideLayout+xml"/>
  <Override PartName="/ppt/notesSlides/notesSlide36.xml" ContentType="application/vnd.openxmlformats-officedocument.presentationml.notesSlide+xml"/>
  <Override PartName="/ppt/notesSlides/notesSlide83.xml" ContentType="application/vnd.openxmlformats-officedocument.presentationml.notesSlide+xml"/>
  <Default Extension="xls" ContentType="application/vnd.ms-excel"/>
  <Override PartName="/ppt/notesSlides/notesSlide22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notesSlides/notesSlide199.xml" ContentType="application/vnd.openxmlformats-officedocument.presentationml.notesSlide+xml"/>
  <Override PartName="/ppt/notesSlides/notesSlide215.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notesSlides/notesSlide188.xml" ContentType="application/vnd.openxmlformats-officedocument.presentationml.notesSlide+xml"/>
  <Override PartName="/ppt/notesSlides/notesSlide204.xml" ContentType="application/vnd.openxmlformats-officedocument.presentationml.notesSlide+xml"/>
  <Override PartName="/ppt/tags/tag36.xml" ContentType="application/vnd.openxmlformats-officedocument.presentationml.tags+xml"/>
  <Override PartName="/ppt/slides/slide167.xml" ContentType="application/vnd.openxmlformats-officedocument.presentationml.slide+xml"/>
  <Override PartName="/ppt/notesSlides/notesSlide50.xml" ContentType="application/vnd.openxmlformats-officedocument.presentationml.notesSlide+xml"/>
  <Override PartName="/ppt/notesSlides/notesSlide177.xml" ContentType="application/vnd.openxmlformats-officedocument.presentationml.notesSlide+xml"/>
  <Override PartName="/ppt/tags/tag14.xml" ContentType="application/vnd.openxmlformats-officedocument.presentationml.tags+xml"/>
  <Override PartName="/ppt/tags/tag25.xml" ContentType="application/vnd.openxmlformats-officedocument.presentationml.tags+xml"/>
  <Override PartName="/ppt/slideMasters/slideMaster6.xml" ContentType="application/vnd.openxmlformats-officedocument.presentationml.slideMaster+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notesSlides/notesSlide155.xml" ContentType="application/vnd.openxmlformats-officedocument.presentationml.notesSlide+xml"/>
  <Override PartName="/ppt/notesSlides/notesSlide166.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slides/slide279.xml" ContentType="application/vnd.openxmlformats-officedocument.presentationml.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44.xml" ContentType="application/vnd.openxmlformats-officedocument.presentationml.notesSlide+xml"/>
  <Override PartName="/ppt/notesSlides/notesSlide191.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57.xml" ContentType="application/vnd.openxmlformats-officedocument.presentationml.slide+xml"/>
  <Override PartName="/ppt/slides/slide268.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notesSlides/notesSlide180.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2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notesSlides/notesSlide209.xml" ContentType="application/vnd.openxmlformats-officedocument.presentationml.notesSlide+xml"/>
  <Override PartName="/ppt/slides/slide53.xml" ContentType="application/vnd.openxmlformats-officedocument.presentationml.slide+xml"/>
  <Override PartName="/ppt/slides/slide235.xml" ContentType="application/vnd.openxmlformats-officedocument.presentationml.slide+xml"/>
  <Override PartName="/ppt/slideLayouts/slideLayout16.xml" ContentType="application/vnd.openxmlformats-officedocument.presentationml.slideLayout+xml"/>
  <Override PartName="/ppt/slideLayouts/slideLayout63.xml" ContentType="application/vnd.openxmlformats-officedocument.presentationml.slideLayout+xml"/>
  <Default Extension="jpeg" ContentType="image/jpeg"/>
  <Override PartName="/ppt/tags/tag3.xml" ContentType="application/vnd.openxmlformats-officedocument.presentationml.tags+xml"/>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60.xml" ContentType="application/vnd.openxmlformats-officedocument.presentationml.slide+xml"/>
  <Override PartName="/ppt/slides/slide271.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tags/tag19.xml" ContentType="application/vnd.openxmlformats-officedocument.presentationml.tags+xml"/>
  <Override PartName="/ppt/notesSlides/notesSlide223.xml" ContentType="application/vnd.openxmlformats-officedocument.presentationml.notes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notesSlides/notesSlide212.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notesSlides/notesSlide149.xml" ContentType="application/vnd.openxmlformats-officedocument.presentationml.notesSlide+xml"/>
  <Override PartName="/ppt/notesSlides/notesSlide196.xml" ContentType="application/vnd.openxmlformats-officedocument.presentationml.notesSlide+xml"/>
  <Override PartName="/ppt/tags/tag33.xml" ContentType="application/vnd.openxmlformats-officedocument.presentationml.tags+xml"/>
  <Override PartName="/ppt/notesSlides/notesSlide201.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notesSlides/notesSlide174.xml" ContentType="application/vnd.openxmlformats-officedocument.presentationml.notesSlide+xml"/>
  <Override PartName="/ppt/notesSlides/notesSlide185.xml" ContentType="application/vnd.openxmlformats-officedocument.presentationml.notesSlide+xml"/>
  <Override PartName="/ppt/tags/tag22.xml" ContentType="application/vnd.openxmlformats-officedocument.presentationml.tags+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Layouts/slideLayout68.xml" ContentType="application/vnd.openxmlformats-officedocument.presentationml.slideLayout+xml"/>
  <Override PartName="/ppt/notesSlides/notesSlide116.xml" ContentType="application/vnd.openxmlformats-officedocument.presentationml.notesSlide+xml"/>
  <Override PartName="/ppt/notesSlides/notesSlide163.xml" ContentType="application/vnd.openxmlformats-officedocument.presentationml.notesSlide+xml"/>
  <Override PartName="/ppt/tags/tag11.xml" ContentType="application/vnd.openxmlformats-officedocument.presentationml.tags+xml"/>
  <Override PartName="/ppt/slideMasters/slideMaster3.xml" ContentType="application/vnd.openxmlformats-officedocument.presentationml.slideMaster+xml"/>
  <Override PartName="/ppt/slides/slide58.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notesSlides/notesSlide228.xml" ContentType="application/vnd.openxmlformats-officedocument.presentationml.notesSlide+xml"/>
  <Override PartName="/ppt/slides/slide207.xml" ContentType="application/vnd.openxmlformats-officedocument.presentationml.slide+xml"/>
  <Override PartName="/ppt/slides/slide254.xml" ContentType="application/vnd.openxmlformats-officedocument.presentationml.slide+xml"/>
  <Override PartName="/ppt/slideLayouts/slideLayout35.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notesSlides/notesSlide206.xml" ContentType="application/vnd.openxmlformats-officedocument.presentationml.notesSlide+xml"/>
  <Override PartName="/ppt/theme/themeOverride1.xml" ContentType="application/vnd.openxmlformats-officedocument.themeOverride+xml"/>
  <Override PartName="/ppt/slides/slide169.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Override PartName="/ppt/tags/tag27.xml" ContentType="application/vnd.openxmlformats-officedocument.presentationml.tags+xml"/>
  <Override PartName="/ppt/notesSlides/notesSlide231.xml" ContentType="application/vnd.openxmlformats-officedocument.presentationml.notesSlide+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notesSlides/notesSlide168.xml" ContentType="application/vnd.openxmlformats-officedocument.presentationml.notesSlide+xml"/>
  <Override PartName="/ppt/slides/slide99.xml" ContentType="application/vnd.openxmlformats-officedocument.presentationml.slide+xml"/>
  <Override PartName="/ppt/notesSlides/notesSlide146.xml" ContentType="application/vnd.openxmlformats-officedocument.presentationml.notesSlide+xml"/>
  <Override PartName="/ppt/notesSlides/notesSlide193.xml" ContentType="application/vnd.openxmlformats-officedocument.presentationml.notesSl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tags/tag30.xml" ContentType="application/vnd.openxmlformats-officedocument.presentationml.tags+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s/slide2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notesSlides/notesSlide68.xml" ContentType="application/vnd.openxmlformats-officedocument.presentationml.notesSlide+xml"/>
  <Override PartName="/ppt/notesSlides/notesSlide124.xml" ContentType="application/vnd.openxmlformats-officedocument.presentationml.notesSlide+xml"/>
  <Override PartName="/ppt/notesSlides/notesSlide171.xml" ContentType="application/vnd.openxmlformats-officedocument.presentationml.notesSlide+xml"/>
  <Override PartName="/ppt/slides/slide55.xml" ContentType="application/vnd.openxmlformats-officedocument.presentationml.slide+xml"/>
  <Override PartName="/ppt/notesSlides/notesSlide102.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slides/slide226.xml" ContentType="application/vnd.openxmlformats-officedocument.presentationml.slide+xml"/>
  <Override PartName="/ppt/slides/slide273.xml" ContentType="application/vnd.openxmlformats-officedocument.presentationml.slide+xml"/>
  <Override PartName="/ppt/slideLayouts/slideLayout54.xml" ContentType="application/vnd.openxmlformats-officedocument.presentationml.slideLayout+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notesSlides/notesSlide225.xml" ContentType="application/vnd.openxmlformats-officedocument.presentationml.notesSlide+xml"/>
  <Override PartName="/ppt/presentation.xml" ContentType="application/vnd.openxmlformats-officedocument.presentationml.presentation.main+xml"/>
  <Override PartName="/ppt/slides/slide204.xml" ContentType="application/vnd.openxmlformats-officedocument.presentationml.slide+xml"/>
  <Override PartName="/ppt/slides/slide251.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notesSlides/notesSlide203.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notesSlides/notesSlide187.xml" ContentType="application/vnd.openxmlformats-officedocument.presentationml.notesSlide+xml"/>
  <Override PartName="/ppt/tags/tag24.xml" ContentType="application/vnd.openxmlformats-officedocument.presentationml.tags+xml"/>
  <Override PartName="/ppt/notesSlides/notesSlide118.xml" ContentType="application/vnd.openxmlformats-officedocument.presentationml.notesSlide+xml"/>
  <Override PartName="/ppt/notesSlides/notesSlide165.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theme/theme7.xml" ContentType="application/vnd.openxmlformats-officedocument.theme+xml"/>
  <Override PartName="/ppt/slides/slide122.xml" ContentType="application/vnd.openxmlformats-officedocument.presentationml.slide+xml"/>
  <Override PartName="/ppt/slides/slide267.xml" ContentType="application/vnd.openxmlformats-officedocument.presentationml.slide+xml"/>
  <Override PartName="/ppt/slideLayouts/slideLayout48.xml" ContentType="application/vnd.openxmlformats-officedocument.presentationml.slideLayout+xml"/>
  <Override PartName="/ppt/notesSlides/notesSlide87.xml" ContentType="application/vnd.openxmlformats-officedocument.presentationml.notesSlide+xml"/>
  <Override PartName="/ppt/notesSlides/notesSlide143.xml" ContentType="application/vnd.openxmlformats-officedocument.presentationml.notesSlide+xml"/>
  <Override PartName="/ppt/notesSlides/notesSlide190.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121.xml" ContentType="application/vnd.openxmlformats-officedocument.presentationml.notesSlide+xml"/>
  <Override PartName="/ppt/notesSlides/notesSlide219.xml" ContentType="application/vnd.openxmlformats-officedocument.presentationml.notesSlide+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s/slide245.xml" ContentType="application/vnd.openxmlformats-officedocument.presentationml.slide+xml"/>
  <Override PartName="/ppt/slideLayouts/slideLayout26.xml" ContentType="application/vnd.openxmlformats-officedocument.presentationml.slideLayout+xml"/>
  <Override PartName="/ppt/slideLayouts/slideLayout73.xml" ContentType="application/vnd.openxmlformats-officedocument.presentationml.slideLayout+xml"/>
  <Override PartName="/ppt/notesSlides/notesSlide18.xml" ContentType="application/vnd.openxmlformats-officedocument.presentationml.notesSlide+xml"/>
  <Default Extension="wmf" ContentType="image/x-wmf"/>
  <Override PartName="/ppt/notesSlides/notesSlide65.xml" ContentType="application/vnd.openxmlformats-officedocument.presentationml.notesSlide+xml"/>
  <Override PartName="/ppt/slides/slide223.xml" ContentType="application/vnd.openxmlformats-officedocument.presentationml.slide+xml"/>
  <Override PartName="/ppt/slides/slide270.xml" ContentType="application/vnd.openxmlformats-officedocument.presentationml.slide+xml"/>
  <Override PartName="/ppt/slideLayouts/slideLayout51.xml" ContentType="application/vnd.openxmlformats-officedocument.presentationml.slideLayout+xml"/>
  <Override PartName="/ppt/notesSlides/notesSlide43.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tags/tag18.xml" ContentType="application/vnd.openxmlformats-officedocument.presentationml.tags+xml"/>
  <Override PartName="/ppt/notesSlides/notesSlide22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59.xml" ContentType="application/vnd.openxmlformats-officedocument.presentationml.notesSlide+xml"/>
  <Override PartName="/ppt/notesSlides/notesSlide200.xml" ContentType="application/vnd.openxmlformats-officedocument.presentationml.notesSlide+xml"/>
  <Override PartName="/ppt/notesSlides/notesSlide137.xml" ContentType="application/vnd.openxmlformats-officedocument.presentationml.notesSlide+xml"/>
  <Override PartName="/ppt/notesSlides/notesSlide184.xml" ContentType="application/vnd.openxmlformats-officedocument.presentationml.notes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tags/tag21.xml" ContentType="application/vnd.openxmlformats-officedocument.presentationml.tags+xml"/>
  <Override PartName="/ppt/slides/slide141.xml" ContentType="application/vnd.openxmlformats-officedocument.presentationml.slide+xml"/>
  <Override PartName="/ppt/slides/slide239.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tags/tag7.xml" ContentType="application/vnd.openxmlformats-officedocument.presentationml.tags+xml"/>
  <Override PartName="/ppt/notesSlides/notesSlide59.xml" ContentType="application/vnd.openxmlformats-officedocument.presentationml.notesSlide+xml"/>
  <Override PartName="/ppt/notesSlides/notesSlide115.xml" ContentType="application/vnd.openxmlformats-officedocument.presentationml.notesSlide+xml"/>
  <Override PartName="/ppt/notesSlides/notesSlide162.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217.xml" ContentType="application/vnd.openxmlformats-officedocument.presentationml.slide+xml"/>
  <Override PartName="/ppt/slides/slide264.xml" ContentType="application/vnd.openxmlformats-officedocument.presentationml.slide+xml"/>
  <Override PartName="/ppt/slideLayouts/slideLayout45.xml" ContentType="application/vnd.openxmlformats-officedocument.presentationml.slideLayout+xml"/>
  <Override PartName="/ppt/notesSlides/notesSlide140.xml" ContentType="application/vnd.openxmlformats-officedocument.presentationml.notesSlide+xml"/>
  <Override PartName="/ppt/slides/slide24.xml" ContentType="application/vnd.openxmlformats-officedocument.presentationml.slide+xml"/>
  <Override PartName="/ppt/slides/slide71.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notesSlides/notesSlide216.xml" ContentType="application/vnd.openxmlformats-officedocument.presentationml.notesSlide+xml"/>
  <Override PartName="/ppt/slides/slide2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notesSlides/notesSlide62.xml" ContentType="application/vnd.openxmlformats-officedocument.presentationml.notesSlide+xml"/>
  <Override PartName="/ppt/tags/tag37.xml" ContentType="application/vnd.openxmlformats-officedocument.presentationml.tags+xml"/>
  <Override PartName="/ppt/slides/slide179.xml" ContentType="application/vnd.openxmlformats-officedocument.presentationml.slide+xml"/>
  <Override PartName="/ppt/notesSlides/notesSlide178.xml" ContentType="application/vnd.openxmlformats-officedocument.presentationml.notesSlide+xml"/>
  <Override PartName="/ppt/slides/slide157.xml" ContentType="application/vnd.openxmlformats-officedocument.presentationml.slide+xml"/>
  <Override PartName="/ppt/slides/slide220.xml" ContentType="application/vnd.openxmlformats-officedocument.presentationml.slide+xml"/>
  <Override PartName="/ppt/notesSlides/notesSlide40.xml" ContentType="application/vnd.openxmlformats-officedocument.presentationml.notesSlide+xml"/>
  <Override PartName="/ppt/tags/tag15.xml" ContentType="application/vnd.openxmlformats-officedocument.presentationml.tags+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56.xml" ContentType="application/vnd.openxmlformats-officedocument.presentationml.notesSlide+xml"/>
  <Override PartName="/ppt/slides/slide87.xml" ContentType="application/vnd.openxmlformats-officedocument.presentationml.slide+xml"/>
  <Override PartName="/ppt/slides/slide135.xml" ContentType="application/vnd.openxmlformats-officedocument.presentationml.slide+xml"/>
  <Override PartName="/ppt/slides/slide182.xml" ContentType="application/vnd.openxmlformats-officedocument.presentationml.slide+xml"/>
  <Override PartName="/ppt/charts/chart2.xml" ContentType="application/vnd.openxmlformats-officedocument.drawingml.chart+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slideLayouts/slideLayout39.xml" ContentType="application/vnd.openxmlformats-officedocument.presentationml.slideLayout+xml"/>
  <Override PartName="/ppt/notesSlides/notesSlide78.xml" ContentType="application/vnd.openxmlformats-officedocument.presentationml.notesSlide+xml"/>
  <Override PartName="/ppt/notesSlides/notesSlide134.xml" ContentType="application/vnd.openxmlformats-officedocument.presentationml.notesSlide+xml"/>
  <Override PartName="/ppt/notesSlides/notesSlide181.xml" ContentType="application/vnd.openxmlformats-officedocument.presentationml.notesSlide+xml"/>
  <Override PartName="/ppt/slides/slide18.xml" ContentType="application/vnd.openxmlformats-officedocument.presentationml.slide+xml"/>
  <Override PartName="/ppt/slides/slide65.xml" ContentType="application/vnd.openxmlformats-officedocument.presentationml.slide+xml"/>
  <Override PartName="/ppt/slides/slide236.xml" ContentType="application/vnd.openxmlformats-officedocument.presentationml.slide+xml"/>
  <Override PartName="/ppt/slideLayouts/slideLayout17.xml" ContentType="application/vnd.openxmlformats-officedocument.presentationml.slideLayout+xml"/>
  <Override PartName="/ppt/slideLayouts/slideLayout64.xml" ContentType="application/vnd.openxmlformats-officedocument.presentationml.slideLayout+xml"/>
  <Override PartName="/ppt/tags/tag4.xml" ContentType="application/vnd.openxmlformats-officedocument.presentationml.tags+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56.xml" ContentType="application/vnd.openxmlformats-officedocument.presentationml.notesSlide+xml"/>
  <Override PartName="/ppt/slides/slide214.xml" ContentType="application/vnd.openxmlformats-officedocument.presentationml.slide+xml"/>
  <Override PartName="/ppt/slides/slide261.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21.xml" ContentType="application/vnd.openxmlformats-officedocument.presentationml.slide+xml"/>
  <Override PartName="/ppt/slides/slide198.xml" ContentType="application/vnd.openxmlformats-officedocument.presentationml.slide+xml"/>
  <Override PartName="/ppt/slideLayouts/slideLayout20.xml" ContentType="application/vnd.openxmlformats-officedocument.presentationml.slideLayout+xml"/>
  <Override PartName="/ppt/notesSlides/notesSlide197.xml" ContentType="application/vnd.openxmlformats-officedocument.presentationml.notesSlide+xml"/>
  <Override PartName="/ppt/notesSlides/notesSlide213.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tags/tag34.xml" ContentType="application/vnd.openxmlformats-officedocument.presentationml.tags+xml"/>
  <Override PartName="/ppt/notesSlides/notesSlide128.xml" ContentType="application/vnd.openxmlformats-officedocument.presentationml.notesSlide+xml"/>
  <Override PartName="/ppt/notesSlides/notesSlide175.xml" ContentType="application/vnd.openxmlformats-officedocument.presentationml.notesSlide+xml"/>
  <Override PartName="/ppt/tags/tag12.xml" ContentType="application/vnd.openxmlformats-officedocument.presentationml.tags+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53.xml" ContentType="application/vnd.openxmlformats-officedocument.presentationml.notesSlide+xml"/>
  <Override PartName="/ppt/slides/slide132.xml" ContentType="application/vnd.openxmlformats-officedocument.presentationml.slide+xml"/>
  <Override PartName="/ppt/slides/slide277.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37.xml" ContentType="application/vnd.openxmlformats-officedocument.presentationml.slide+xml"/>
  <Override PartName="/ppt/slides/slide84.xml" ContentType="application/vnd.openxmlformats-officedocument.presentationml.slide+xml"/>
  <Override PartName="/ppt/slides/slide208.xml" ContentType="application/vnd.openxmlformats-officedocument.presentationml.slide+xml"/>
  <Override PartName="/ppt/slides/slide255.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notesSlides/notesSlide131.xml" ContentType="application/vnd.openxmlformats-officedocument.presentationml.notesSlide+xml"/>
  <Override PartName="/ppt/notesSlides/notesSlide229.xml" ContentType="application/vnd.openxmlformats-officedocument.presentationml.notes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notesSlides/notesSlide28.xml" ContentType="application/vnd.openxmlformats-officedocument.presentationml.notesSlide+xml"/>
  <Override PartName="/ppt/notesSlides/notesSlide75.xml" ContentType="application/vnd.openxmlformats-officedocument.presentationml.notesSlide+xml"/>
  <Override PartName="/ppt/notesSlides/notesSlide207.xml" ContentType="application/vnd.openxmlformats-officedocument.presentationml.notesSlide+xml"/>
  <Override PartName="/ppt/slides/slide233.xml" ContentType="application/vnd.openxmlformats-officedocument.presentationml.slide+xml"/>
  <Override PartName="/ppt/slides/slide280.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notesSlides/notesSlide53.xml" ContentType="application/vnd.openxmlformats-officedocument.presentationml.notesSlide+xml"/>
  <Override PartName="/ppt/tags/tag28.xml" ContentType="application/vnd.openxmlformats-officedocument.presentationml.tags+xml"/>
  <Override PartName="/ppt/theme/themeOverride2.xml" ContentType="application/vnd.openxmlformats-officedocument.themeOverride+xml"/>
  <Override PartName="/ppt/slides/slide40.xml" ContentType="application/vnd.openxmlformats-officedocument.presentationml.slide+xml"/>
  <Override PartName="/ppt/slides/slide211.xml" ContentType="application/vnd.openxmlformats-officedocument.presentationml.slide+xml"/>
  <Override PartName="/ppt/notesSlides/notesSlide169.xml" ContentType="application/vnd.openxmlformats-officedocument.presentationml.notesSlide+xml"/>
  <Override PartName="/ppt/notesSlides/notesSlide232.xml" ContentType="application/vnd.openxmlformats-officedocument.presentationml.notesSlide+xml"/>
  <Override PartName="/ppt/slides/slide148.xml" ContentType="application/vnd.openxmlformats-officedocument.presentationml.slide+xml"/>
  <Override PartName="/ppt/slides/slide195.xml" ContentType="application/vnd.openxmlformats-officedocument.presentationml.slide+xml"/>
  <Override PartName="/ppt/notesSlides/notesSlide31.xml" ContentType="application/vnd.openxmlformats-officedocument.presentationml.notesSlide+xml"/>
  <Default Extension="vml" ContentType="application/vnd.openxmlformats-officedocument.vmlDrawing"/>
  <Override PartName="/ppt/notesSlides/notesSlide210.xml" ContentType="application/vnd.openxmlformats-officedocument.presentationml.notesSlide+xml"/>
  <Override PartName="/ppt/slides/slide126.xml" ContentType="application/vnd.openxmlformats-officedocument.presentationml.slide+xml"/>
  <Override PartName="/ppt/slides/slide173.xml" ContentType="application/vnd.openxmlformats-officedocument.presentationml.slide+xml"/>
  <Override PartName="/ppt/notesSlides/notesSlide147.xml" ContentType="application/vnd.openxmlformats-officedocument.presentationml.notesSlide+xml"/>
  <Override PartName="/ppt/notesSlides/notesSlide194.xml" ContentType="application/vnd.openxmlformats-officedocument.presentationml.notesSlide+xml"/>
  <Override PartName="/ppt/tags/tag31.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3" r:id="rId1"/>
    <p:sldMasterId id="2147484008" r:id="rId2"/>
    <p:sldMasterId id="2147484025" r:id="rId3"/>
    <p:sldMasterId id="2147484042" r:id="rId4"/>
    <p:sldMasterId id="2147484054" r:id="rId5"/>
    <p:sldMasterId id="2147484066" r:id="rId6"/>
  </p:sldMasterIdLst>
  <p:notesMasterIdLst>
    <p:notesMasterId r:id="rId287"/>
  </p:notesMasterIdLst>
  <p:sldIdLst>
    <p:sldId id="738" r:id="rId7"/>
    <p:sldId id="1382" r:id="rId8"/>
    <p:sldId id="1378" r:id="rId9"/>
    <p:sldId id="1366" r:id="rId10"/>
    <p:sldId id="1383" r:id="rId11"/>
    <p:sldId id="1259" r:id="rId12"/>
    <p:sldId id="860" r:id="rId13"/>
    <p:sldId id="1077" r:id="rId14"/>
    <p:sldId id="1264" r:id="rId15"/>
    <p:sldId id="1265" r:id="rId16"/>
    <p:sldId id="1322" r:id="rId17"/>
    <p:sldId id="1346" r:id="rId18"/>
    <p:sldId id="1348" r:id="rId19"/>
    <p:sldId id="1349" r:id="rId20"/>
    <p:sldId id="1350" r:id="rId21"/>
    <p:sldId id="1351" r:id="rId22"/>
    <p:sldId id="1352" r:id="rId23"/>
    <p:sldId id="1353" r:id="rId24"/>
    <p:sldId id="1354" r:id="rId25"/>
    <p:sldId id="1355" r:id="rId26"/>
    <p:sldId id="1356" r:id="rId27"/>
    <p:sldId id="1357" r:id="rId28"/>
    <p:sldId id="1358" r:id="rId29"/>
    <p:sldId id="1359" r:id="rId30"/>
    <p:sldId id="1367" r:id="rId31"/>
    <p:sldId id="1368" r:id="rId32"/>
    <p:sldId id="1369" r:id="rId33"/>
    <p:sldId id="1370" r:id="rId34"/>
    <p:sldId id="1371" r:id="rId35"/>
    <p:sldId id="1323" r:id="rId36"/>
    <p:sldId id="1324" r:id="rId37"/>
    <p:sldId id="1321" r:id="rId38"/>
    <p:sldId id="1158" r:id="rId39"/>
    <p:sldId id="1277" r:id="rId40"/>
    <p:sldId id="864" r:id="rId41"/>
    <p:sldId id="865" r:id="rId42"/>
    <p:sldId id="1111" r:id="rId43"/>
    <p:sldId id="1360" r:id="rId44"/>
    <p:sldId id="1110" r:id="rId45"/>
    <p:sldId id="1381" r:id="rId46"/>
    <p:sldId id="1363" r:id="rId47"/>
    <p:sldId id="1364" r:id="rId48"/>
    <p:sldId id="1374" r:id="rId49"/>
    <p:sldId id="872" r:id="rId50"/>
    <p:sldId id="1372" r:id="rId51"/>
    <p:sldId id="1314" r:id="rId52"/>
    <p:sldId id="1315" r:id="rId53"/>
    <p:sldId id="1384" r:id="rId54"/>
    <p:sldId id="869" r:id="rId55"/>
    <p:sldId id="1114" r:id="rId56"/>
    <p:sldId id="1116" r:id="rId57"/>
    <p:sldId id="1373" r:id="rId58"/>
    <p:sldId id="1329" r:id="rId59"/>
    <p:sldId id="1330" r:id="rId60"/>
    <p:sldId id="1327" r:id="rId61"/>
    <p:sldId id="1326" r:id="rId62"/>
    <p:sldId id="1283" r:id="rId63"/>
    <p:sldId id="1284" r:id="rId64"/>
    <p:sldId id="897" r:id="rId65"/>
    <p:sldId id="1107" r:id="rId66"/>
    <p:sldId id="1237" r:id="rId67"/>
    <p:sldId id="1272" r:id="rId68"/>
    <p:sldId id="1273" r:id="rId69"/>
    <p:sldId id="1115" r:id="rId70"/>
    <p:sldId id="1092" r:id="rId71"/>
    <p:sldId id="1162" r:id="rId72"/>
    <p:sldId id="1163" r:id="rId73"/>
    <p:sldId id="1282" r:id="rId74"/>
    <p:sldId id="1164" r:id="rId75"/>
    <p:sldId id="1167" r:id="rId76"/>
    <p:sldId id="1165" r:id="rId77"/>
    <p:sldId id="1168" r:id="rId78"/>
    <p:sldId id="975" r:id="rId79"/>
    <p:sldId id="976" r:id="rId80"/>
    <p:sldId id="1140" r:id="rId81"/>
    <p:sldId id="1142" r:id="rId82"/>
    <p:sldId id="1143" r:id="rId83"/>
    <p:sldId id="1210" r:id="rId84"/>
    <p:sldId id="1144" r:id="rId85"/>
    <p:sldId id="980" r:id="rId86"/>
    <p:sldId id="982" r:id="rId87"/>
    <p:sldId id="984" r:id="rId88"/>
    <p:sldId id="985" r:id="rId89"/>
    <p:sldId id="996" r:id="rId90"/>
    <p:sldId id="1121" r:id="rId91"/>
    <p:sldId id="986" r:id="rId92"/>
    <p:sldId id="1146" r:id="rId93"/>
    <p:sldId id="1198" r:id="rId94"/>
    <p:sldId id="1148" r:id="rId95"/>
    <p:sldId id="1211" r:id="rId96"/>
    <p:sldId id="1212" r:id="rId97"/>
    <p:sldId id="1213" r:id="rId98"/>
    <p:sldId id="1266" r:id="rId99"/>
    <p:sldId id="1147" r:id="rId100"/>
    <p:sldId id="1149" r:id="rId101"/>
    <p:sldId id="1150" r:id="rId102"/>
    <p:sldId id="1170" r:id="rId103"/>
    <p:sldId id="1154" r:id="rId104"/>
    <p:sldId id="1155" r:id="rId105"/>
    <p:sldId id="1169" r:id="rId106"/>
    <p:sldId id="1156" r:id="rId107"/>
    <p:sldId id="1157" r:id="rId108"/>
    <p:sldId id="1375" r:id="rId109"/>
    <p:sldId id="1376" r:id="rId110"/>
    <p:sldId id="1388" r:id="rId111"/>
    <p:sldId id="1390" r:id="rId112"/>
    <p:sldId id="1389" r:id="rId113"/>
    <p:sldId id="1377" r:id="rId114"/>
    <p:sldId id="987" r:id="rId115"/>
    <p:sldId id="1391" r:id="rId116"/>
    <p:sldId id="1307" r:id="rId117"/>
    <p:sldId id="1239" r:id="rId118"/>
    <p:sldId id="1331" r:id="rId119"/>
    <p:sldId id="1385" r:id="rId120"/>
    <p:sldId id="1325" r:id="rId121"/>
    <p:sldId id="1387" r:id="rId122"/>
    <p:sldId id="1288" r:id="rId123"/>
    <p:sldId id="1333" r:id="rId124"/>
    <p:sldId id="1289" r:id="rId125"/>
    <p:sldId id="1290" r:id="rId126"/>
    <p:sldId id="1291" r:id="rId127"/>
    <p:sldId id="1334" r:id="rId128"/>
    <p:sldId id="1316" r:id="rId129"/>
    <p:sldId id="1317" r:id="rId130"/>
    <p:sldId id="1318" r:id="rId131"/>
    <p:sldId id="1365" r:id="rId132"/>
    <p:sldId id="1319" r:id="rId133"/>
    <p:sldId id="1337" r:id="rId134"/>
    <p:sldId id="1338" r:id="rId135"/>
    <p:sldId id="1339" r:id="rId136"/>
    <p:sldId id="1340" r:id="rId137"/>
    <p:sldId id="1341" r:id="rId138"/>
    <p:sldId id="1342" r:id="rId139"/>
    <p:sldId id="1343" r:id="rId140"/>
    <p:sldId id="1344" r:id="rId141"/>
    <p:sldId id="1345" r:id="rId142"/>
    <p:sldId id="1294" r:id="rId143"/>
    <p:sldId id="1293" r:id="rId144"/>
    <p:sldId id="1295" r:id="rId145"/>
    <p:sldId id="1292" r:id="rId146"/>
    <p:sldId id="1296" r:id="rId147"/>
    <p:sldId id="1336" r:id="rId148"/>
    <p:sldId id="1287" r:id="rId149"/>
    <p:sldId id="1328" r:id="rId150"/>
    <p:sldId id="1320" r:id="rId151"/>
    <p:sldId id="1280" r:id="rId152"/>
    <p:sldId id="1221" r:id="rId153"/>
    <p:sldId id="1029" r:id="rId154"/>
    <p:sldId id="1281" r:id="rId155"/>
    <p:sldId id="1095" r:id="rId156"/>
    <p:sldId id="1190" r:id="rId157"/>
    <p:sldId id="1274" r:id="rId158"/>
    <p:sldId id="1191" r:id="rId159"/>
    <p:sldId id="1172" r:id="rId160"/>
    <p:sldId id="1173" r:id="rId161"/>
    <p:sldId id="1194" r:id="rId162"/>
    <p:sldId id="1135" r:id="rId163"/>
    <p:sldId id="1197" r:id="rId164"/>
    <p:sldId id="1176" r:id="rId165"/>
    <p:sldId id="1178" r:id="rId166"/>
    <p:sldId id="1177" r:id="rId167"/>
    <p:sldId id="1223" r:id="rId168"/>
    <p:sldId id="1247" r:id="rId169"/>
    <p:sldId id="1270" r:id="rId170"/>
    <p:sldId id="1250" r:id="rId171"/>
    <p:sldId id="1249" r:id="rId172"/>
    <p:sldId id="1271" r:id="rId173"/>
    <p:sldId id="1248" r:id="rId174"/>
    <p:sldId id="1222" r:id="rId175"/>
    <p:sldId id="1224" r:id="rId176"/>
    <p:sldId id="1195" r:id="rId177"/>
    <p:sldId id="1192" r:id="rId178"/>
    <p:sldId id="1196" r:id="rId179"/>
    <p:sldId id="1226" r:id="rId180"/>
    <p:sldId id="1260" r:id="rId181"/>
    <p:sldId id="1228" r:id="rId182"/>
    <p:sldId id="1181" r:id="rId183"/>
    <p:sldId id="1261" r:id="rId184"/>
    <p:sldId id="1236" r:id="rId185"/>
    <p:sldId id="1234" r:id="rId186"/>
    <p:sldId id="1235" r:id="rId187"/>
    <p:sldId id="1229" r:id="rId188"/>
    <p:sldId id="1241" r:id="rId189"/>
    <p:sldId id="1242" r:id="rId190"/>
    <p:sldId id="1262" r:id="rId191"/>
    <p:sldId id="1243" r:id="rId192"/>
    <p:sldId id="1263" r:id="rId193"/>
    <p:sldId id="1246" r:id="rId194"/>
    <p:sldId id="1182" r:id="rId195"/>
    <p:sldId id="1183" r:id="rId196"/>
    <p:sldId id="1184" r:id="rId197"/>
    <p:sldId id="1185" r:id="rId198"/>
    <p:sldId id="1186" r:id="rId199"/>
    <p:sldId id="1187" r:id="rId200"/>
    <p:sldId id="1188" r:id="rId201"/>
    <p:sldId id="1267" r:id="rId202"/>
    <p:sldId id="1268" r:id="rId203"/>
    <p:sldId id="1269" r:id="rId204"/>
    <p:sldId id="1189" r:id="rId205"/>
    <p:sldId id="1104" r:id="rId206"/>
    <p:sldId id="1102" r:id="rId207"/>
    <p:sldId id="1098" r:id="rId208"/>
    <p:sldId id="1100" r:id="rId209"/>
    <p:sldId id="1101" r:id="rId210"/>
    <p:sldId id="1099" r:id="rId211"/>
    <p:sldId id="1258" r:id="rId212"/>
    <p:sldId id="1132" r:id="rId213"/>
    <p:sldId id="1133" r:id="rId214"/>
    <p:sldId id="1131" r:id="rId215"/>
    <p:sldId id="1275" r:id="rId216"/>
    <p:sldId id="968" r:id="rId217"/>
    <p:sldId id="1056" r:id="rId218"/>
    <p:sldId id="1054" r:id="rId219"/>
    <p:sldId id="973" r:id="rId220"/>
    <p:sldId id="1070" r:id="rId221"/>
    <p:sldId id="1062" r:id="rId222"/>
    <p:sldId id="1063" r:id="rId223"/>
    <p:sldId id="1064" r:id="rId224"/>
    <p:sldId id="1065" r:id="rId225"/>
    <p:sldId id="1066" r:id="rId226"/>
    <p:sldId id="1071" r:id="rId227"/>
    <p:sldId id="570" r:id="rId228"/>
    <p:sldId id="832" r:id="rId229"/>
    <p:sldId id="773" r:id="rId230"/>
    <p:sldId id="572" r:id="rId231"/>
    <p:sldId id="573" r:id="rId232"/>
    <p:sldId id="581" r:id="rId233"/>
    <p:sldId id="766" r:id="rId234"/>
    <p:sldId id="775" r:id="rId235"/>
    <p:sldId id="622" r:id="rId236"/>
    <p:sldId id="623" r:id="rId237"/>
    <p:sldId id="624" r:id="rId238"/>
    <p:sldId id="588" r:id="rId239"/>
    <p:sldId id="626" r:id="rId240"/>
    <p:sldId id="627" r:id="rId241"/>
    <p:sldId id="628" r:id="rId242"/>
    <p:sldId id="629" r:id="rId243"/>
    <p:sldId id="595" r:id="rId244"/>
    <p:sldId id="590" r:id="rId245"/>
    <p:sldId id="415" r:id="rId246"/>
    <p:sldId id="592" r:id="rId247"/>
    <p:sldId id="523" r:id="rId248"/>
    <p:sldId id="416" r:id="rId249"/>
    <p:sldId id="767" r:id="rId250"/>
    <p:sldId id="649" r:id="rId251"/>
    <p:sldId id="645" r:id="rId252"/>
    <p:sldId id="650" r:id="rId253"/>
    <p:sldId id="774" r:id="rId254"/>
    <p:sldId id="647" r:id="rId255"/>
    <p:sldId id="651" r:id="rId256"/>
    <p:sldId id="652" r:id="rId257"/>
    <p:sldId id="638" r:id="rId258"/>
    <p:sldId id="754" r:id="rId259"/>
    <p:sldId id="785" r:id="rId260"/>
    <p:sldId id="1199" r:id="rId261"/>
    <p:sldId id="1200" r:id="rId262"/>
    <p:sldId id="1201" r:id="rId263"/>
    <p:sldId id="1202" r:id="rId264"/>
    <p:sldId id="1203" r:id="rId265"/>
    <p:sldId id="1204" r:id="rId266"/>
    <p:sldId id="1205" r:id="rId267"/>
    <p:sldId id="1206" r:id="rId268"/>
    <p:sldId id="1207" r:id="rId269"/>
    <p:sldId id="1208" r:id="rId270"/>
    <p:sldId id="1209" r:id="rId271"/>
    <p:sldId id="1214" r:id="rId272"/>
    <p:sldId id="1215" r:id="rId273"/>
    <p:sldId id="1216" r:id="rId274"/>
    <p:sldId id="1217" r:id="rId275"/>
    <p:sldId id="1218" r:id="rId276"/>
    <p:sldId id="1219" r:id="rId277"/>
    <p:sldId id="1220" r:id="rId278"/>
    <p:sldId id="1238" r:id="rId279"/>
    <p:sldId id="1251" r:id="rId280"/>
    <p:sldId id="1252" r:id="rId281"/>
    <p:sldId id="1253" r:id="rId282"/>
    <p:sldId id="1254" r:id="rId283"/>
    <p:sldId id="1255" r:id="rId284"/>
    <p:sldId id="1256" r:id="rId285"/>
    <p:sldId id="1257" r:id="rId286"/>
  </p:sldIdLst>
  <p:sldSz cx="9144000" cy="6858000" type="screen4x3"/>
  <p:notesSz cx="6858000" cy="9144000"/>
  <p:custDataLst>
    <p:tags r:id="rId288"/>
  </p:custDataLst>
  <p:defaultTextStyle>
    <a:defPPr>
      <a:defRPr lang="en-US"/>
    </a:defPPr>
    <a:lvl1pPr algn="ctr" rtl="0" fontAlgn="base">
      <a:spcBef>
        <a:spcPct val="100000"/>
      </a:spcBef>
      <a:spcAft>
        <a:spcPct val="0"/>
      </a:spcAft>
      <a:defRPr kern="1200">
        <a:solidFill>
          <a:schemeClr val="tx1"/>
        </a:solidFill>
        <a:latin typeface="Helvetica" pitchFamily="34" charset="0"/>
        <a:ea typeface="+mn-ea"/>
        <a:cs typeface="+mn-cs"/>
      </a:defRPr>
    </a:lvl1pPr>
    <a:lvl2pPr marL="457200" algn="ctr" rtl="0" fontAlgn="base">
      <a:spcBef>
        <a:spcPct val="100000"/>
      </a:spcBef>
      <a:spcAft>
        <a:spcPct val="0"/>
      </a:spcAft>
      <a:defRPr kern="1200">
        <a:solidFill>
          <a:schemeClr val="tx1"/>
        </a:solidFill>
        <a:latin typeface="Helvetica" pitchFamily="34" charset="0"/>
        <a:ea typeface="+mn-ea"/>
        <a:cs typeface="+mn-cs"/>
      </a:defRPr>
    </a:lvl2pPr>
    <a:lvl3pPr marL="914400" algn="ctr" rtl="0" fontAlgn="base">
      <a:spcBef>
        <a:spcPct val="100000"/>
      </a:spcBef>
      <a:spcAft>
        <a:spcPct val="0"/>
      </a:spcAft>
      <a:defRPr kern="1200">
        <a:solidFill>
          <a:schemeClr val="tx1"/>
        </a:solidFill>
        <a:latin typeface="Helvetica" pitchFamily="34" charset="0"/>
        <a:ea typeface="+mn-ea"/>
        <a:cs typeface="+mn-cs"/>
      </a:defRPr>
    </a:lvl3pPr>
    <a:lvl4pPr marL="1371600" algn="ctr" rtl="0" fontAlgn="base">
      <a:spcBef>
        <a:spcPct val="100000"/>
      </a:spcBef>
      <a:spcAft>
        <a:spcPct val="0"/>
      </a:spcAft>
      <a:defRPr kern="1200">
        <a:solidFill>
          <a:schemeClr val="tx1"/>
        </a:solidFill>
        <a:latin typeface="Helvetica" pitchFamily="34" charset="0"/>
        <a:ea typeface="+mn-ea"/>
        <a:cs typeface="+mn-cs"/>
      </a:defRPr>
    </a:lvl4pPr>
    <a:lvl5pPr marL="1828800" algn="ctr" rtl="0" fontAlgn="base">
      <a:spcBef>
        <a:spcPct val="100000"/>
      </a:spcBef>
      <a:spcAft>
        <a:spcPct val="0"/>
      </a:spcAft>
      <a:defRPr kern="1200">
        <a:solidFill>
          <a:schemeClr val="tx1"/>
        </a:solidFill>
        <a:latin typeface="Helvetica" pitchFamily="34" charset="0"/>
        <a:ea typeface="+mn-ea"/>
        <a:cs typeface="+mn-cs"/>
      </a:defRPr>
    </a:lvl5pPr>
    <a:lvl6pPr marL="2286000" algn="l" defTabSz="914400" rtl="0" eaLnBrk="1" latinLnBrk="0" hangingPunct="1">
      <a:defRPr kern="1200">
        <a:solidFill>
          <a:schemeClr val="tx1"/>
        </a:solidFill>
        <a:latin typeface="Helvetica" pitchFamily="34" charset="0"/>
        <a:ea typeface="+mn-ea"/>
        <a:cs typeface="+mn-cs"/>
      </a:defRPr>
    </a:lvl6pPr>
    <a:lvl7pPr marL="2743200" algn="l" defTabSz="914400" rtl="0" eaLnBrk="1" latinLnBrk="0" hangingPunct="1">
      <a:defRPr kern="1200">
        <a:solidFill>
          <a:schemeClr val="tx1"/>
        </a:solidFill>
        <a:latin typeface="Helvetica" pitchFamily="34" charset="0"/>
        <a:ea typeface="+mn-ea"/>
        <a:cs typeface="+mn-cs"/>
      </a:defRPr>
    </a:lvl7pPr>
    <a:lvl8pPr marL="3200400" algn="l" defTabSz="914400" rtl="0" eaLnBrk="1" latinLnBrk="0" hangingPunct="1">
      <a:defRPr kern="1200">
        <a:solidFill>
          <a:schemeClr val="tx1"/>
        </a:solidFill>
        <a:latin typeface="Helvetica" pitchFamily="34" charset="0"/>
        <a:ea typeface="+mn-ea"/>
        <a:cs typeface="+mn-cs"/>
      </a:defRPr>
    </a:lvl8pPr>
    <a:lvl9pPr marL="3657600" algn="l" defTabSz="914400" rtl="0" eaLnBrk="1" latinLnBrk="0" hangingPunct="1">
      <a:defRPr kern="1200">
        <a:solidFill>
          <a:schemeClr val="tx1"/>
        </a:solidFill>
        <a:latin typeface="Helvetic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EDF4"/>
    <a:srgbClr val="FF0000"/>
    <a:srgbClr val="FF7185"/>
    <a:srgbClr val="FCC0C0"/>
    <a:srgbClr val="000000"/>
    <a:srgbClr val="0000FF"/>
    <a:srgbClr val="CC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93" autoAdjust="0"/>
    <p:restoredTop sz="93333" autoAdjust="0"/>
  </p:normalViewPr>
  <p:slideViewPr>
    <p:cSldViewPr>
      <p:cViewPr>
        <p:scale>
          <a:sx n="70" d="100"/>
          <a:sy n="70" d="100"/>
        </p:scale>
        <p:origin x="-2328" y="-7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4" d="100"/>
        <a:sy n="54" d="100"/>
      </p:scale>
      <p:origin x="0" y="0"/>
    </p:cViewPr>
  </p:sorterViewPr>
  <p:gridSpacing cx="39327138" cy="39327138"/>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slide" Target="slides/slide153.xml"/><Relationship Id="rId170" Type="http://schemas.openxmlformats.org/officeDocument/2006/relationships/slide" Target="slides/slide164.xml"/><Relationship Id="rId191" Type="http://schemas.openxmlformats.org/officeDocument/2006/relationships/slide" Target="slides/slide185.xml"/><Relationship Id="rId205" Type="http://schemas.openxmlformats.org/officeDocument/2006/relationships/slide" Target="slides/slide199.xml"/><Relationship Id="rId226" Type="http://schemas.openxmlformats.org/officeDocument/2006/relationships/slide" Target="slides/slide220.xml"/><Relationship Id="rId247" Type="http://schemas.openxmlformats.org/officeDocument/2006/relationships/slide" Target="slides/slide241.xml"/><Relationship Id="rId107" Type="http://schemas.openxmlformats.org/officeDocument/2006/relationships/slide" Target="slides/slide101.xml"/><Relationship Id="rId268" Type="http://schemas.openxmlformats.org/officeDocument/2006/relationships/slide" Target="slides/slide262.xml"/><Relationship Id="rId289" Type="http://schemas.openxmlformats.org/officeDocument/2006/relationships/presProps" Target="presProps.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5.xml"/><Relationship Id="rId95" Type="http://schemas.openxmlformats.org/officeDocument/2006/relationships/slide" Target="slides/slide89.xml"/><Relationship Id="rId160" Type="http://schemas.openxmlformats.org/officeDocument/2006/relationships/slide" Target="slides/slide154.xml"/><Relationship Id="rId181" Type="http://schemas.openxmlformats.org/officeDocument/2006/relationships/slide" Target="slides/slide175.xml"/><Relationship Id="rId216" Type="http://schemas.openxmlformats.org/officeDocument/2006/relationships/slide" Target="slides/slide210.xml"/><Relationship Id="rId237" Type="http://schemas.openxmlformats.org/officeDocument/2006/relationships/slide" Target="slides/slide231.xml"/><Relationship Id="rId258" Type="http://schemas.openxmlformats.org/officeDocument/2006/relationships/slide" Target="slides/slide252.xml"/><Relationship Id="rId279" Type="http://schemas.openxmlformats.org/officeDocument/2006/relationships/slide" Target="slides/slide273.xml"/><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290" Type="http://schemas.openxmlformats.org/officeDocument/2006/relationships/viewProps" Target="viewProps.xml"/><Relationship Id="rId85" Type="http://schemas.openxmlformats.org/officeDocument/2006/relationships/slide" Target="slides/slide79.xml"/><Relationship Id="rId150" Type="http://schemas.openxmlformats.org/officeDocument/2006/relationships/slide" Target="slides/slide144.xml"/><Relationship Id="rId171" Type="http://schemas.openxmlformats.org/officeDocument/2006/relationships/slide" Target="slides/slide165.xml"/><Relationship Id="rId192" Type="http://schemas.openxmlformats.org/officeDocument/2006/relationships/slide" Target="slides/slide186.xml"/><Relationship Id="rId206" Type="http://schemas.openxmlformats.org/officeDocument/2006/relationships/slide" Target="slides/slide200.xml"/><Relationship Id="rId227" Type="http://schemas.openxmlformats.org/officeDocument/2006/relationships/slide" Target="slides/slide221.xml"/><Relationship Id="rId248" Type="http://schemas.openxmlformats.org/officeDocument/2006/relationships/slide" Target="slides/slide242.xml"/><Relationship Id="rId269" Type="http://schemas.openxmlformats.org/officeDocument/2006/relationships/slide" Target="slides/slide263.xml"/><Relationship Id="rId12" Type="http://schemas.openxmlformats.org/officeDocument/2006/relationships/slide" Target="slides/slide6.xml"/><Relationship Id="rId33" Type="http://schemas.openxmlformats.org/officeDocument/2006/relationships/slide" Target="slides/slide27.xml"/><Relationship Id="rId108" Type="http://schemas.openxmlformats.org/officeDocument/2006/relationships/slide" Target="slides/slide102.xml"/><Relationship Id="rId129" Type="http://schemas.openxmlformats.org/officeDocument/2006/relationships/slide" Target="slides/slide123.xml"/><Relationship Id="rId280" Type="http://schemas.openxmlformats.org/officeDocument/2006/relationships/slide" Target="slides/slide274.xml"/><Relationship Id="rId54" Type="http://schemas.openxmlformats.org/officeDocument/2006/relationships/slide" Target="slides/slide48.xml"/><Relationship Id="rId75" Type="http://schemas.openxmlformats.org/officeDocument/2006/relationships/slide" Target="slides/slide69.xml"/><Relationship Id="rId96" Type="http://schemas.openxmlformats.org/officeDocument/2006/relationships/slide" Target="slides/slide90.xml"/><Relationship Id="rId140" Type="http://schemas.openxmlformats.org/officeDocument/2006/relationships/slide" Target="slides/slide134.xml"/><Relationship Id="rId161" Type="http://schemas.openxmlformats.org/officeDocument/2006/relationships/slide" Target="slides/slide155.xml"/><Relationship Id="rId182" Type="http://schemas.openxmlformats.org/officeDocument/2006/relationships/slide" Target="slides/slide176.xml"/><Relationship Id="rId217" Type="http://schemas.openxmlformats.org/officeDocument/2006/relationships/slide" Target="slides/slide211.xml"/><Relationship Id="rId6" Type="http://schemas.openxmlformats.org/officeDocument/2006/relationships/slideMaster" Target="slideMasters/slideMaster6.xml"/><Relationship Id="rId238" Type="http://schemas.openxmlformats.org/officeDocument/2006/relationships/slide" Target="slides/slide232.xml"/><Relationship Id="rId259" Type="http://schemas.openxmlformats.org/officeDocument/2006/relationships/slide" Target="slides/slide253.xml"/><Relationship Id="rId23" Type="http://schemas.openxmlformats.org/officeDocument/2006/relationships/slide" Target="slides/slide17.xml"/><Relationship Id="rId119" Type="http://schemas.openxmlformats.org/officeDocument/2006/relationships/slide" Target="slides/slide113.xml"/><Relationship Id="rId270" Type="http://schemas.openxmlformats.org/officeDocument/2006/relationships/slide" Target="slides/slide264.xml"/><Relationship Id="rId291" Type="http://schemas.openxmlformats.org/officeDocument/2006/relationships/theme" Target="theme/theme1.xml"/><Relationship Id="rId44" Type="http://schemas.openxmlformats.org/officeDocument/2006/relationships/slide" Target="slides/slide38.xml"/><Relationship Id="rId65" Type="http://schemas.openxmlformats.org/officeDocument/2006/relationships/slide" Target="slides/slide59.xml"/><Relationship Id="rId86" Type="http://schemas.openxmlformats.org/officeDocument/2006/relationships/slide" Target="slides/slide80.xml"/><Relationship Id="rId130" Type="http://schemas.openxmlformats.org/officeDocument/2006/relationships/slide" Target="slides/slide124.xml"/><Relationship Id="rId151" Type="http://schemas.openxmlformats.org/officeDocument/2006/relationships/slide" Target="slides/slide145.xml"/><Relationship Id="rId172" Type="http://schemas.openxmlformats.org/officeDocument/2006/relationships/slide" Target="slides/slide166.xml"/><Relationship Id="rId193" Type="http://schemas.openxmlformats.org/officeDocument/2006/relationships/slide" Target="slides/slide187.xml"/><Relationship Id="rId207" Type="http://schemas.openxmlformats.org/officeDocument/2006/relationships/slide" Target="slides/slide201.xml"/><Relationship Id="rId228" Type="http://schemas.openxmlformats.org/officeDocument/2006/relationships/slide" Target="slides/slide222.xml"/><Relationship Id="rId249" Type="http://schemas.openxmlformats.org/officeDocument/2006/relationships/slide" Target="slides/slide243.xml"/><Relationship Id="rId13" Type="http://schemas.openxmlformats.org/officeDocument/2006/relationships/slide" Target="slides/slide7.xml"/><Relationship Id="rId109" Type="http://schemas.openxmlformats.org/officeDocument/2006/relationships/slide" Target="slides/slide103.xml"/><Relationship Id="rId260" Type="http://schemas.openxmlformats.org/officeDocument/2006/relationships/slide" Target="slides/slide254.xml"/><Relationship Id="rId281" Type="http://schemas.openxmlformats.org/officeDocument/2006/relationships/slide" Target="slides/slide275.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167" Type="http://schemas.openxmlformats.org/officeDocument/2006/relationships/slide" Target="slides/slide161.xml"/><Relationship Id="rId188" Type="http://schemas.openxmlformats.org/officeDocument/2006/relationships/slide" Target="slides/slide182.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slide" Target="slides/slide156.xml"/><Relationship Id="rId183" Type="http://schemas.openxmlformats.org/officeDocument/2006/relationships/slide" Target="slides/slide177.xml"/><Relationship Id="rId213" Type="http://schemas.openxmlformats.org/officeDocument/2006/relationships/slide" Target="slides/slide207.xml"/><Relationship Id="rId218" Type="http://schemas.openxmlformats.org/officeDocument/2006/relationships/slide" Target="slides/slide212.xml"/><Relationship Id="rId234" Type="http://schemas.openxmlformats.org/officeDocument/2006/relationships/slide" Target="slides/slide228.xml"/><Relationship Id="rId239" Type="http://schemas.openxmlformats.org/officeDocument/2006/relationships/slide" Target="slides/slide233.xml"/><Relationship Id="rId2" Type="http://schemas.openxmlformats.org/officeDocument/2006/relationships/slideMaster" Target="slideMasters/slideMaster2.xml"/><Relationship Id="rId29" Type="http://schemas.openxmlformats.org/officeDocument/2006/relationships/slide" Target="slides/slide23.xml"/><Relationship Id="rId250" Type="http://schemas.openxmlformats.org/officeDocument/2006/relationships/slide" Target="slides/slide244.xml"/><Relationship Id="rId255" Type="http://schemas.openxmlformats.org/officeDocument/2006/relationships/slide" Target="slides/slide249.xml"/><Relationship Id="rId271" Type="http://schemas.openxmlformats.org/officeDocument/2006/relationships/slide" Target="slides/slide265.xml"/><Relationship Id="rId276" Type="http://schemas.openxmlformats.org/officeDocument/2006/relationships/slide" Target="slides/slide270.xml"/><Relationship Id="rId292" Type="http://schemas.openxmlformats.org/officeDocument/2006/relationships/tableStyles" Target="tableStyles.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73" Type="http://schemas.openxmlformats.org/officeDocument/2006/relationships/slide" Target="slides/slide167.xml"/><Relationship Id="rId194" Type="http://schemas.openxmlformats.org/officeDocument/2006/relationships/slide" Target="slides/slide188.xml"/><Relationship Id="rId199" Type="http://schemas.openxmlformats.org/officeDocument/2006/relationships/slide" Target="slides/slide193.xml"/><Relationship Id="rId203" Type="http://schemas.openxmlformats.org/officeDocument/2006/relationships/slide" Target="slides/slide197.xml"/><Relationship Id="rId208" Type="http://schemas.openxmlformats.org/officeDocument/2006/relationships/slide" Target="slides/slide202.xml"/><Relationship Id="rId229" Type="http://schemas.openxmlformats.org/officeDocument/2006/relationships/slide" Target="slides/slide223.xml"/><Relationship Id="rId19" Type="http://schemas.openxmlformats.org/officeDocument/2006/relationships/slide" Target="slides/slide13.xml"/><Relationship Id="rId224" Type="http://schemas.openxmlformats.org/officeDocument/2006/relationships/slide" Target="slides/slide218.xml"/><Relationship Id="rId240" Type="http://schemas.openxmlformats.org/officeDocument/2006/relationships/slide" Target="slides/slide234.xml"/><Relationship Id="rId245" Type="http://schemas.openxmlformats.org/officeDocument/2006/relationships/slide" Target="slides/slide239.xml"/><Relationship Id="rId261" Type="http://schemas.openxmlformats.org/officeDocument/2006/relationships/slide" Target="slides/slide255.xml"/><Relationship Id="rId266" Type="http://schemas.openxmlformats.org/officeDocument/2006/relationships/slide" Target="slides/slide260.xml"/><Relationship Id="rId287" Type="http://schemas.openxmlformats.org/officeDocument/2006/relationships/notesMaster" Target="notesMasters/notesMaster1.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282" Type="http://schemas.openxmlformats.org/officeDocument/2006/relationships/slide" Target="slides/slide276.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184" Type="http://schemas.openxmlformats.org/officeDocument/2006/relationships/slide" Target="slides/slide178.xml"/><Relationship Id="rId189" Type="http://schemas.openxmlformats.org/officeDocument/2006/relationships/slide" Target="slides/slide183.xml"/><Relationship Id="rId219" Type="http://schemas.openxmlformats.org/officeDocument/2006/relationships/slide" Target="slides/slide213.xml"/><Relationship Id="rId3" Type="http://schemas.openxmlformats.org/officeDocument/2006/relationships/slideMaster" Target="slideMasters/slideMaster3.xml"/><Relationship Id="rId214" Type="http://schemas.openxmlformats.org/officeDocument/2006/relationships/slide" Target="slides/slide208.xml"/><Relationship Id="rId230" Type="http://schemas.openxmlformats.org/officeDocument/2006/relationships/slide" Target="slides/slide224.xml"/><Relationship Id="rId235" Type="http://schemas.openxmlformats.org/officeDocument/2006/relationships/slide" Target="slides/slide229.xml"/><Relationship Id="rId251" Type="http://schemas.openxmlformats.org/officeDocument/2006/relationships/slide" Target="slides/slide245.xml"/><Relationship Id="rId256" Type="http://schemas.openxmlformats.org/officeDocument/2006/relationships/slide" Target="slides/slide250.xml"/><Relationship Id="rId277" Type="http://schemas.openxmlformats.org/officeDocument/2006/relationships/slide" Target="slides/slide271.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72" Type="http://schemas.openxmlformats.org/officeDocument/2006/relationships/slide" Target="slides/slide266.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79" Type="http://schemas.openxmlformats.org/officeDocument/2006/relationships/slide" Target="slides/slide173.xml"/><Relationship Id="rId195" Type="http://schemas.openxmlformats.org/officeDocument/2006/relationships/slide" Target="slides/slide189.xml"/><Relationship Id="rId209" Type="http://schemas.openxmlformats.org/officeDocument/2006/relationships/slide" Target="slides/slide203.xml"/><Relationship Id="rId190" Type="http://schemas.openxmlformats.org/officeDocument/2006/relationships/slide" Target="slides/slide184.xml"/><Relationship Id="rId204" Type="http://schemas.openxmlformats.org/officeDocument/2006/relationships/slide" Target="slides/slide198.xml"/><Relationship Id="rId220" Type="http://schemas.openxmlformats.org/officeDocument/2006/relationships/slide" Target="slides/slide214.xml"/><Relationship Id="rId225" Type="http://schemas.openxmlformats.org/officeDocument/2006/relationships/slide" Target="slides/slide219.xml"/><Relationship Id="rId241" Type="http://schemas.openxmlformats.org/officeDocument/2006/relationships/slide" Target="slides/slide235.xml"/><Relationship Id="rId246" Type="http://schemas.openxmlformats.org/officeDocument/2006/relationships/slide" Target="slides/slide240.xml"/><Relationship Id="rId267" Type="http://schemas.openxmlformats.org/officeDocument/2006/relationships/slide" Target="slides/slide261.xml"/><Relationship Id="rId288" Type="http://schemas.openxmlformats.org/officeDocument/2006/relationships/tags" Target="tags/tag1.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262" Type="http://schemas.openxmlformats.org/officeDocument/2006/relationships/slide" Target="slides/slide256.xml"/><Relationship Id="rId283" Type="http://schemas.openxmlformats.org/officeDocument/2006/relationships/slide" Target="slides/slide277.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slide" Target="slides/slide158.xml"/><Relationship Id="rId169" Type="http://schemas.openxmlformats.org/officeDocument/2006/relationships/slide" Target="slides/slide163.xml"/><Relationship Id="rId185" Type="http://schemas.openxmlformats.org/officeDocument/2006/relationships/slide" Target="slides/slide179.xml"/><Relationship Id="rId4" Type="http://schemas.openxmlformats.org/officeDocument/2006/relationships/slideMaster" Target="slideMasters/slideMaster4.xml"/><Relationship Id="rId9" Type="http://schemas.openxmlformats.org/officeDocument/2006/relationships/slide" Target="slides/slide3.xml"/><Relationship Id="rId180" Type="http://schemas.openxmlformats.org/officeDocument/2006/relationships/slide" Target="slides/slide174.xml"/><Relationship Id="rId210" Type="http://schemas.openxmlformats.org/officeDocument/2006/relationships/slide" Target="slides/slide204.xml"/><Relationship Id="rId215" Type="http://schemas.openxmlformats.org/officeDocument/2006/relationships/slide" Target="slides/slide209.xml"/><Relationship Id="rId236" Type="http://schemas.openxmlformats.org/officeDocument/2006/relationships/slide" Target="slides/slide230.xml"/><Relationship Id="rId257" Type="http://schemas.openxmlformats.org/officeDocument/2006/relationships/slide" Target="slides/slide251.xml"/><Relationship Id="rId278" Type="http://schemas.openxmlformats.org/officeDocument/2006/relationships/slide" Target="slides/slide272.xml"/><Relationship Id="rId26" Type="http://schemas.openxmlformats.org/officeDocument/2006/relationships/slide" Target="slides/slide20.xml"/><Relationship Id="rId231" Type="http://schemas.openxmlformats.org/officeDocument/2006/relationships/slide" Target="slides/slide225.xml"/><Relationship Id="rId252" Type="http://schemas.openxmlformats.org/officeDocument/2006/relationships/slide" Target="slides/slide246.xml"/><Relationship Id="rId273" Type="http://schemas.openxmlformats.org/officeDocument/2006/relationships/slide" Target="slides/slide267.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slide" Target="slides/slide169.xml"/><Relationship Id="rId196" Type="http://schemas.openxmlformats.org/officeDocument/2006/relationships/slide" Target="slides/slide190.xml"/><Relationship Id="rId200" Type="http://schemas.openxmlformats.org/officeDocument/2006/relationships/slide" Target="slides/slide194.xml"/><Relationship Id="rId16" Type="http://schemas.openxmlformats.org/officeDocument/2006/relationships/slide" Target="slides/slide10.xml"/><Relationship Id="rId221" Type="http://schemas.openxmlformats.org/officeDocument/2006/relationships/slide" Target="slides/slide215.xml"/><Relationship Id="rId242" Type="http://schemas.openxmlformats.org/officeDocument/2006/relationships/slide" Target="slides/slide236.xml"/><Relationship Id="rId263" Type="http://schemas.openxmlformats.org/officeDocument/2006/relationships/slide" Target="slides/slide257.xml"/><Relationship Id="rId284" Type="http://schemas.openxmlformats.org/officeDocument/2006/relationships/slide" Target="slides/slide278.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165" Type="http://schemas.openxmlformats.org/officeDocument/2006/relationships/slide" Target="slides/slide159.xml"/><Relationship Id="rId186" Type="http://schemas.openxmlformats.org/officeDocument/2006/relationships/slide" Target="slides/slide180.xml"/><Relationship Id="rId211" Type="http://schemas.openxmlformats.org/officeDocument/2006/relationships/slide" Target="slides/slide205.xml"/><Relationship Id="rId232" Type="http://schemas.openxmlformats.org/officeDocument/2006/relationships/slide" Target="slides/slide226.xml"/><Relationship Id="rId253" Type="http://schemas.openxmlformats.org/officeDocument/2006/relationships/slide" Target="slides/slide247.xml"/><Relationship Id="rId274" Type="http://schemas.openxmlformats.org/officeDocument/2006/relationships/slide" Target="slides/slide268.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slide" Target="slides/slide149.xml"/><Relationship Id="rId176" Type="http://schemas.openxmlformats.org/officeDocument/2006/relationships/slide" Target="slides/slide170.xml"/><Relationship Id="rId197" Type="http://schemas.openxmlformats.org/officeDocument/2006/relationships/slide" Target="slides/slide191.xml"/><Relationship Id="rId201" Type="http://schemas.openxmlformats.org/officeDocument/2006/relationships/slide" Target="slides/slide195.xml"/><Relationship Id="rId222" Type="http://schemas.openxmlformats.org/officeDocument/2006/relationships/slide" Target="slides/slide216.xml"/><Relationship Id="rId243" Type="http://schemas.openxmlformats.org/officeDocument/2006/relationships/slide" Target="slides/slide237.xml"/><Relationship Id="rId264" Type="http://schemas.openxmlformats.org/officeDocument/2006/relationships/slide" Target="slides/slide258.xml"/><Relationship Id="rId285" Type="http://schemas.openxmlformats.org/officeDocument/2006/relationships/slide" Target="slides/slide279.xml"/><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 Id="rId70" Type="http://schemas.openxmlformats.org/officeDocument/2006/relationships/slide" Target="slides/slide64.xml"/><Relationship Id="rId91" Type="http://schemas.openxmlformats.org/officeDocument/2006/relationships/slide" Target="slides/slide85.xml"/><Relationship Id="rId145" Type="http://schemas.openxmlformats.org/officeDocument/2006/relationships/slide" Target="slides/slide139.xml"/><Relationship Id="rId166" Type="http://schemas.openxmlformats.org/officeDocument/2006/relationships/slide" Target="slides/slide160.xml"/><Relationship Id="rId187" Type="http://schemas.openxmlformats.org/officeDocument/2006/relationships/slide" Target="slides/slide181.xml"/><Relationship Id="rId1" Type="http://schemas.openxmlformats.org/officeDocument/2006/relationships/slideMaster" Target="slideMasters/slideMaster1.xml"/><Relationship Id="rId212" Type="http://schemas.openxmlformats.org/officeDocument/2006/relationships/slide" Target="slides/slide206.xml"/><Relationship Id="rId233" Type="http://schemas.openxmlformats.org/officeDocument/2006/relationships/slide" Target="slides/slide227.xml"/><Relationship Id="rId254" Type="http://schemas.openxmlformats.org/officeDocument/2006/relationships/slide" Target="slides/slide248.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275" Type="http://schemas.openxmlformats.org/officeDocument/2006/relationships/slide" Target="slides/slide269.xml"/><Relationship Id="rId60" Type="http://schemas.openxmlformats.org/officeDocument/2006/relationships/slide" Target="slides/slide54.xml"/><Relationship Id="rId81" Type="http://schemas.openxmlformats.org/officeDocument/2006/relationships/slide" Target="slides/slide75.xml"/><Relationship Id="rId135" Type="http://schemas.openxmlformats.org/officeDocument/2006/relationships/slide" Target="slides/slide129.xml"/><Relationship Id="rId156" Type="http://schemas.openxmlformats.org/officeDocument/2006/relationships/slide" Target="slides/slide150.xml"/><Relationship Id="rId177" Type="http://schemas.openxmlformats.org/officeDocument/2006/relationships/slide" Target="slides/slide171.xml"/><Relationship Id="rId198" Type="http://schemas.openxmlformats.org/officeDocument/2006/relationships/slide" Target="slides/slide192.xml"/><Relationship Id="rId202" Type="http://schemas.openxmlformats.org/officeDocument/2006/relationships/slide" Target="slides/slide196.xml"/><Relationship Id="rId223" Type="http://schemas.openxmlformats.org/officeDocument/2006/relationships/slide" Target="slides/slide217.xml"/><Relationship Id="rId244" Type="http://schemas.openxmlformats.org/officeDocument/2006/relationships/slide" Target="slides/slide238.xml"/><Relationship Id="rId18" Type="http://schemas.openxmlformats.org/officeDocument/2006/relationships/slide" Target="slides/slide12.xml"/><Relationship Id="rId39" Type="http://schemas.openxmlformats.org/officeDocument/2006/relationships/slide" Target="slides/slide33.xml"/><Relationship Id="rId265" Type="http://schemas.openxmlformats.org/officeDocument/2006/relationships/slide" Target="slides/slide259.xml"/><Relationship Id="rId286" Type="http://schemas.openxmlformats.org/officeDocument/2006/relationships/slide" Target="slides/slide28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Office_Excel_Worksheet2.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Office_Excel_Worksheet3.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pPr>
            <a:r>
              <a:rPr lang="en-US" sz="1800" b="0" dirty="0" smtClean="0">
                <a:solidFill>
                  <a:schemeClr val="bg1"/>
                </a:solidFill>
              </a:rPr>
              <a:t>Neural</a:t>
            </a:r>
            <a:r>
              <a:rPr lang="en-US" sz="1800" b="0" baseline="0" dirty="0" smtClean="0">
                <a:solidFill>
                  <a:schemeClr val="bg1"/>
                </a:solidFill>
              </a:rPr>
              <a:t> Networks papers at ICML</a:t>
            </a:r>
            <a:endParaRPr lang="en-US" sz="1800" b="0" dirty="0">
              <a:solidFill>
                <a:schemeClr val="bg1"/>
              </a:solidFill>
            </a:endParaRPr>
          </a:p>
        </c:rich>
      </c:tx>
      <c:layout/>
    </c:title>
    <c:plotArea>
      <c:layout/>
      <c:barChart>
        <c:barDir val="col"/>
        <c:grouping val="clustered"/>
        <c:ser>
          <c:idx val="0"/>
          <c:order val="0"/>
          <c:tx>
            <c:strRef>
              <c:f>Sheet1!$B$1</c:f>
              <c:strCache>
                <c:ptCount val="1"/>
                <c:pt idx="0">
                  <c:v>Series 1</c:v>
                </c:pt>
              </c:strCache>
            </c:strRef>
          </c:tx>
          <c:spPr>
            <a:solidFill>
              <a:srgbClr val="00B0F0"/>
            </a:solidFill>
          </c:spPr>
          <c:cat>
            <c:numRef>
              <c:f>Sheet1!$A$2:$A$8</c:f>
              <c:numCache>
                <c:formatCode>General</c:formatCode>
                <c:ptCount val="7"/>
                <c:pt idx="0">
                  <c:v>2005</c:v>
                </c:pt>
                <c:pt idx="1">
                  <c:v>2006</c:v>
                </c:pt>
                <c:pt idx="2">
                  <c:v>2007</c:v>
                </c:pt>
                <c:pt idx="3">
                  <c:v>2008</c:v>
                </c:pt>
                <c:pt idx="4">
                  <c:v>2009</c:v>
                </c:pt>
                <c:pt idx="5">
                  <c:v>2010</c:v>
                </c:pt>
                <c:pt idx="6">
                  <c:v>2011</c:v>
                </c:pt>
              </c:numCache>
            </c:numRef>
          </c:cat>
          <c:val>
            <c:numRef>
              <c:f>Sheet1!$B$2:$B$8</c:f>
              <c:numCache>
                <c:formatCode>General</c:formatCode>
                <c:ptCount val="7"/>
                <c:pt idx="0">
                  <c:v>0</c:v>
                </c:pt>
                <c:pt idx="1">
                  <c:v>3</c:v>
                </c:pt>
                <c:pt idx="2">
                  <c:v>5</c:v>
                </c:pt>
                <c:pt idx="3">
                  <c:v>6</c:v>
                </c:pt>
                <c:pt idx="4">
                  <c:v>10</c:v>
                </c:pt>
                <c:pt idx="5">
                  <c:v>12</c:v>
                </c:pt>
                <c:pt idx="6">
                  <c:v>17</c:v>
                </c:pt>
              </c:numCache>
            </c:numRef>
          </c:val>
        </c:ser>
        <c:dLbls/>
        <c:axId val="36261888"/>
        <c:axId val="36263424"/>
      </c:barChart>
      <c:catAx>
        <c:axId val="36261888"/>
        <c:scaling>
          <c:orientation val="minMax"/>
        </c:scaling>
        <c:axPos val="b"/>
        <c:numFmt formatCode="General" sourceLinked="1"/>
        <c:tickLblPos val="nextTo"/>
        <c:txPr>
          <a:bodyPr/>
          <a:lstStyle/>
          <a:p>
            <a:pPr>
              <a:defRPr>
                <a:solidFill>
                  <a:schemeClr val="bg1"/>
                </a:solidFill>
              </a:defRPr>
            </a:pPr>
            <a:endParaRPr lang="en-US"/>
          </a:p>
        </c:txPr>
        <c:crossAx val="36263424"/>
        <c:crosses val="autoZero"/>
        <c:auto val="1"/>
        <c:lblAlgn val="ctr"/>
        <c:lblOffset val="100"/>
      </c:catAx>
      <c:valAx>
        <c:axId val="36263424"/>
        <c:scaling>
          <c:orientation val="minMax"/>
        </c:scaling>
        <c:axPos val="l"/>
        <c:majorGridlines/>
        <c:numFmt formatCode="General" sourceLinked="1"/>
        <c:tickLblPos val="nextTo"/>
        <c:txPr>
          <a:bodyPr/>
          <a:lstStyle/>
          <a:p>
            <a:pPr>
              <a:defRPr>
                <a:solidFill>
                  <a:schemeClr val="bg1"/>
                </a:solidFill>
              </a:defRPr>
            </a:pPr>
            <a:endParaRPr lang="en-US"/>
          </a:p>
        </c:txPr>
        <c:crossAx val="36261888"/>
        <c:crosses val="autoZero"/>
        <c:crossBetween val="between"/>
      </c:valAx>
      <c:spPr>
        <a:noFill/>
      </c:spPr>
    </c:plotArea>
    <c:plotVisOnly val="1"/>
    <c:dispBlanksAs val="gap"/>
  </c:chart>
  <c:txPr>
    <a:bodyPr/>
    <a:lstStyle/>
    <a:p>
      <a:pPr>
        <a:defRPr sz="1800"/>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title>
      <c:tx>
        <c:rich>
          <a:bodyPr/>
          <a:lstStyle/>
          <a:p>
            <a:pPr>
              <a:defRPr/>
            </a:pPr>
            <a:r>
              <a:rPr lang="en-US" dirty="0" smtClean="0"/>
              <a:t>     Hammer</a:t>
            </a:r>
            <a:r>
              <a:rPr lang="en-US" baseline="0" dirty="0" smtClean="0"/>
              <a:t> Detection</a:t>
            </a:r>
            <a:endParaRPr lang="en-US" dirty="0"/>
          </a:p>
        </c:rich>
      </c:tx>
    </c:title>
    <c:plotArea>
      <c:layout/>
      <c:scatterChart>
        <c:scatterStyle val="lineMarker"/>
        <c:ser>
          <c:idx val="0"/>
          <c:order val="0"/>
          <c:tx>
            <c:strRef>
              <c:f>Sheet1!$B$1</c:f>
              <c:strCache>
                <c:ptCount val="1"/>
                <c:pt idx="0">
                  <c:v>AUC</c:v>
                </c:pt>
              </c:strCache>
            </c:strRef>
          </c:tx>
          <c:spPr>
            <a:ln w="28575">
              <a:noFill/>
            </a:ln>
          </c:spPr>
          <c:xVal>
            <c:numRef>
              <c:f>Sheet1!$A$2:$A$22</c:f>
              <c:numCache>
                <c:formatCode>General</c:formatCode>
                <c:ptCount val="21"/>
                <c:pt idx="0">
                  <c:v>1100</c:v>
                </c:pt>
                <c:pt idx="1">
                  <c:v>2200</c:v>
                </c:pt>
                <c:pt idx="2">
                  <c:v>4400</c:v>
                </c:pt>
                <c:pt idx="3">
                  <c:v>8800</c:v>
                </c:pt>
                <c:pt idx="4">
                  <c:v>11000</c:v>
                </c:pt>
                <c:pt idx="5">
                  <c:v>22000</c:v>
                </c:pt>
                <c:pt idx="6">
                  <c:v>44000</c:v>
                </c:pt>
                <c:pt idx="7">
                  <c:v>88000</c:v>
                </c:pt>
                <c:pt idx="8">
                  <c:v>110000</c:v>
                </c:pt>
                <c:pt idx="9">
                  <c:v>220000</c:v>
                </c:pt>
                <c:pt idx="10">
                  <c:v>440000</c:v>
                </c:pt>
                <c:pt idx="11">
                  <c:v>879998</c:v>
                </c:pt>
                <c:pt idx="12">
                  <c:v>1099998</c:v>
                </c:pt>
                <c:pt idx="13">
                  <c:v>2199994</c:v>
                </c:pt>
                <c:pt idx="14">
                  <c:v>4399986</c:v>
                </c:pt>
                <c:pt idx="15">
                  <c:v>8800000</c:v>
                </c:pt>
                <c:pt idx="16">
                  <c:v>11000000</c:v>
                </c:pt>
                <c:pt idx="17">
                  <c:v>22000000</c:v>
                </c:pt>
                <c:pt idx="18">
                  <c:v>44000000</c:v>
                </c:pt>
                <c:pt idx="19">
                  <c:v>88000000</c:v>
                </c:pt>
                <c:pt idx="20">
                  <c:v>100100000</c:v>
                </c:pt>
              </c:numCache>
            </c:numRef>
          </c:xVal>
          <c:yVal>
            <c:numRef>
              <c:f>Sheet1!$B$2:$B$22</c:f>
              <c:numCache>
                <c:formatCode>General</c:formatCode>
                <c:ptCount val="21"/>
                <c:pt idx="0">
                  <c:v>0.5033853304078999</c:v>
                </c:pt>
                <c:pt idx="1">
                  <c:v>0.69846030334204956</c:v>
                </c:pt>
                <c:pt idx="2">
                  <c:v>0.64285630475960009</c:v>
                </c:pt>
                <c:pt idx="3">
                  <c:v>0.87295632746700003</c:v>
                </c:pt>
                <c:pt idx="4">
                  <c:v>0.88229140059800382</c:v>
                </c:pt>
                <c:pt idx="5">
                  <c:v>0.81657183253900634</c:v>
                </c:pt>
                <c:pt idx="6">
                  <c:v>0.84104917073850383</c:v>
                </c:pt>
                <c:pt idx="7">
                  <c:v>0.91031864482499958</c:v>
                </c:pt>
                <c:pt idx="8">
                  <c:v>0.89189053399200002</c:v>
                </c:pt>
                <c:pt idx="9">
                  <c:v>0.86301694260450323</c:v>
                </c:pt>
                <c:pt idx="10">
                  <c:v>0.90784169223900646</c:v>
                </c:pt>
                <c:pt idx="11">
                  <c:v>0.9287228177435044</c:v>
                </c:pt>
                <c:pt idx="12">
                  <c:v>0.93454307551149995</c:v>
                </c:pt>
                <c:pt idx="13">
                  <c:v>0.94642907185000003</c:v>
                </c:pt>
                <c:pt idx="14">
                  <c:v>0.95085216121350002</c:v>
                </c:pt>
                <c:pt idx="15">
                  <c:v>0.95405096568299996</c:v>
                </c:pt>
                <c:pt idx="16">
                  <c:v>0.95545186853200004</c:v>
                </c:pt>
                <c:pt idx="17">
                  <c:v>0.95719648976999949</c:v>
                </c:pt>
                <c:pt idx="18">
                  <c:v>0.95448247536349995</c:v>
                </c:pt>
                <c:pt idx="19">
                  <c:v>0.95705908803150064</c:v>
                </c:pt>
                <c:pt idx="20">
                  <c:v>0.96113172874349995</c:v>
                </c:pt>
              </c:numCache>
            </c:numRef>
          </c:yVal>
        </c:ser>
        <c:dLbls/>
        <c:axId val="246294784"/>
        <c:axId val="246296576"/>
      </c:scatterChart>
      <c:valAx>
        <c:axId val="246294784"/>
        <c:scaling>
          <c:logBase val="10"/>
          <c:orientation val="minMax"/>
          <c:max val="100000000"/>
          <c:min val="1000"/>
        </c:scaling>
        <c:axPos val="b"/>
        <c:numFmt formatCode="0E+00" sourceLinked="0"/>
        <c:tickLblPos val="nextTo"/>
        <c:crossAx val="246296576"/>
        <c:crosses val="autoZero"/>
        <c:crossBetween val="midCat"/>
      </c:valAx>
      <c:valAx>
        <c:axId val="246296576"/>
        <c:scaling>
          <c:orientation val="minMax"/>
          <c:max val="1"/>
          <c:min val="0.4"/>
        </c:scaling>
        <c:axPos val="l"/>
        <c:majorGridlines/>
        <c:numFmt formatCode="General" sourceLinked="1"/>
        <c:tickLblPos val="nextTo"/>
        <c:crossAx val="246294784"/>
        <c:crosses val="autoZero"/>
        <c:crossBetween val="midCat"/>
      </c:valAx>
    </c:plotArea>
    <c:plotVisOnly val="1"/>
    <c:dispBlanksAs val="gap"/>
  </c:chart>
  <c:txPr>
    <a:bodyPr/>
    <a:lstStyle/>
    <a:p>
      <a:pPr>
        <a:defRPr sz="1800"/>
      </a:pPr>
      <a:endParaRPr lang="en-US"/>
    </a:p>
  </c:txPr>
  <c:externalData r:id="rId2"/>
</c:chartSpace>
</file>

<file path=ppt/charts/chart3.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plotArea>
      <c:layout/>
      <c:scatterChart>
        <c:scatterStyle val="lineMarker"/>
        <c:ser>
          <c:idx val="0"/>
          <c:order val="0"/>
          <c:tx>
            <c:strRef>
              <c:f>Sheet1!$B$1</c:f>
              <c:strCache>
                <c:ptCount val="1"/>
                <c:pt idx="0">
                  <c:v>Dual-core CPU</c:v>
                </c:pt>
              </c:strCache>
            </c:strRef>
          </c:tx>
          <c:spPr>
            <a:ln w="50800">
              <a:solidFill>
                <a:srgbClr val="0070C0"/>
              </a:solidFill>
            </a:ln>
          </c:spPr>
          <c:marker>
            <c:symbol val="diamond"/>
            <c:size val="9"/>
            <c:spPr>
              <a:solidFill>
                <a:srgbClr val="002060"/>
              </a:solidFill>
              <a:ln>
                <a:solidFill>
                  <a:srgbClr val="0070C0"/>
                </a:solidFill>
              </a:ln>
            </c:spPr>
          </c:marker>
          <c:xVal>
            <c:numRef>
              <c:f>Sheet1!$A$2:$A$6</c:f>
              <c:numCache>
                <c:formatCode>General</c:formatCode>
                <c:ptCount val="5"/>
                <c:pt idx="0">
                  <c:v>0.58982400000000035</c:v>
                </c:pt>
                <c:pt idx="1">
                  <c:v>4.1943039999999945</c:v>
                </c:pt>
                <c:pt idx="2">
                  <c:v>18.431999999999999</c:v>
                </c:pt>
                <c:pt idx="3">
                  <c:v>36.864000000000004</c:v>
                </c:pt>
                <c:pt idx="4">
                  <c:v>45.088768000000002</c:v>
                </c:pt>
              </c:numCache>
            </c:numRef>
          </c:xVal>
          <c:yVal>
            <c:numRef>
              <c:f>Sheet1!$B$2:$B$6</c:f>
              <c:numCache>
                <c:formatCode>General</c:formatCode>
                <c:ptCount val="5"/>
                <c:pt idx="0">
                  <c:v>1.7598436190729736</c:v>
                </c:pt>
                <c:pt idx="1">
                  <c:v>2.5387224529437837</c:v>
                </c:pt>
                <c:pt idx="2">
                  <c:v>3.1689292851413859</c:v>
                </c:pt>
                <c:pt idx="3">
                  <c:v>4.0346981156429633</c:v>
                </c:pt>
                <c:pt idx="4">
                  <c:v>4.1617189596546078</c:v>
                </c:pt>
              </c:numCache>
            </c:numRef>
          </c:yVal>
        </c:ser>
        <c:ser>
          <c:idx val="1"/>
          <c:order val="1"/>
          <c:tx>
            <c:strRef>
              <c:f>Sheet1!$C$1</c:f>
              <c:strCache>
                <c:ptCount val="1"/>
                <c:pt idx="0">
                  <c:v>GPU</c:v>
                </c:pt>
              </c:strCache>
            </c:strRef>
          </c:tx>
          <c:spPr>
            <a:ln w="50800">
              <a:solidFill>
                <a:schemeClr val="accent1"/>
              </a:solidFill>
            </a:ln>
          </c:spPr>
          <c:marker>
            <c:symbol val="square"/>
            <c:size val="9"/>
            <c:spPr>
              <a:solidFill>
                <a:schemeClr val="accent2"/>
              </a:solidFill>
              <a:ln>
                <a:solidFill>
                  <a:srgbClr val="D34817"/>
                </a:solidFill>
              </a:ln>
            </c:spPr>
          </c:marker>
          <c:xVal>
            <c:numRef>
              <c:f>Sheet1!$A$2:$A$6</c:f>
              <c:numCache>
                <c:formatCode>General</c:formatCode>
                <c:ptCount val="5"/>
                <c:pt idx="0">
                  <c:v>0.58982400000000035</c:v>
                </c:pt>
                <c:pt idx="1">
                  <c:v>4.1943039999999945</c:v>
                </c:pt>
                <c:pt idx="2">
                  <c:v>18.431999999999999</c:v>
                </c:pt>
                <c:pt idx="3">
                  <c:v>36.864000000000004</c:v>
                </c:pt>
                <c:pt idx="4">
                  <c:v>45.088768000000002</c:v>
                </c:pt>
              </c:numCache>
            </c:numRef>
          </c:xVal>
          <c:yVal>
            <c:numRef>
              <c:f>Sheet1!$C$2:$C$6</c:f>
              <c:numCache>
                <c:formatCode>General</c:formatCode>
                <c:ptCount val="5"/>
                <c:pt idx="0">
                  <c:v>0.65007453501141665</c:v>
                </c:pt>
                <c:pt idx="1">
                  <c:v>1.3283050533491918</c:v>
                </c:pt>
                <c:pt idx="2">
                  <c:v>1.9122919313914621</c:v>
                </c:pt>
                <c:pt idx="3">
                  <c:v>2.2021056642391477</c:v>
                </c:pt>
                <c:pt idx="4">
                  <c:v>2.3005280217188377</c:v>
                </c:pt>
              </c:numCache>
            </c:numRef>
          </c:yVal>
        </c:ser>
        <c:dLbls/>
        <c:axId val="263725056"/>
        <c:axId val="263728128"/>
      </c:scatterChart>
      <c:valAx>
        <c:axId val="263725056"/>
        <c:scaling>
          <c:orientation val="minMax"/>
        </c:scaling>
        <c:axPos val="b"/>
        <c:numFmt formatCode="General" sourceLinked="1"/>
        <c:majorTickMark val="none"/>
        <c:tickLblPos val="none"/>
        <c:crossAx val="263728128"/>
        <c:crosses val="autoZero"/>
        <c:crossBetween val="midCat"/>
      </c:valAx>
      <c:valAx>
        <c:axId val="263728128"/>
        <c:scaling>
          <c:orientation val="minMax"/>
        </c:scaling>
        <c:axPos val="l"/>
        <c:numFmt formatCode="General" sourceLinked="1"/>
        <c:majorTickMark val="none"/>
        <c:tickLblPos val="none"/>
        <c:crossAx val="263725056"/>
        <c:crosses val="autoZero"/>
        <c:crossBetween val="midCat"/>
      </c:valAx>
    </c:plotArea>
    <c:plotVisOnly val="1"/>
    <c:dispBlanksAs val="gap"/>
  </c:chart>
  <c:txPr>
    <a:bodyPr/>
    <a:lstStyle/>
    <a:p>
      <a:pPr>
        <a:defRPr sz="1800"/>
      </a:pPr>
      <a:endParaRPr lang="en-US"/>
    </a:p>
  </c:txPr>
  <c:externalData r:id="rId2"/>
</c:chartSpace>
</file>

<file path=ppt/drawings/_rels/vmlDrawing1.vml.rels><?xml version="1.0" encoding="UTF-8" standalone="yes"?>
<Relationships xmlns="http://schemas.openxmlformats.org/package/2006/relationships"><Relationship Id="rId3" Type="http://schemas.openxmlformats.org/officeDocument/2006/relationships/image" Target="../media/image173.emf"/><Relationship Id="rId2" Type="http://schemas.openxmlformats.org/officeDocument/2006/relationships/image" Target="../media/image172.emf"/><Relationship Id="rId1" Type="http://schemas.openxmlformats.org/officeDocument/2006/relationships/image" Target="../media/image17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46.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341.emf"/><Relationship Id="rId1" Type="http://schemas.openxmlformats.org/officeDocument/2006/relationships/image" Target="../media/image344.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279.emf"/><Relationship Id="rId1" Type="http://schemas.openxmlformats.org/officeDocument/2006/relationships/image" Target="../media/image171.e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279.emf"/><Relationship Id="rId1" Type="http://schemas.openxmlformats.org/officeDocument/2006/relationships/image" Target="../media/image171.e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171.emf"/><Relationship Id="rId1" Type="http://schemas.openxmlformats.org/officeDocument/2006/relationships/image" Target="../media/image279.e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181.emf"/><Relationship Id="rId3" Type="http://schemas.openxmlformats.org/officeDocument/2006/relationships/image" Target="../media/image177.emf"/><Relationship Id="rId7" Type="http://schemas.openxmlformats.org/officeDocument/2006/relationships/image" Target="../media/image180.emf"/><Relationship Id="rId2" Type="http://schemas.openxmlformats.org/officeDocument/2006/relationships/image" Target="../media/image176.emf"/><Relationship Id="rId1" Type="http://schemas.openxmlformats.org/officeDocument/2006/relationships/image" Target="../media/image172.emf"/><Relationship Id="rId6" Type="http://schemas.openxmlformats.org/officeDocument/2006/relationships/image" Target="../media/image179.emf"/><Relationship Id="rId5" Type="http://schemas.openxmlformats.org/officeDocument/2006/relationships/image" Target="../media/image173.emf"/><Relationship Id="rId4" Type="http://schemas.openxmlformats.org/officeDocument/2006/relationships/image" Target="../media/image178.emf"/><Relationship Id="rId9" Type="http://schemas.openxmlformats.org/officeDocument/2006/relationships/image" Target="../media/image171.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71.emf"/><Relationship Id="rId2" Type="http://schemas.openxmlformats.org/officeDocument/2006/relationships/image" Target="../media/image183.emf"/><Relationship Id="rId1" Type="http://schemas.openxmlformats.org/officeDocument/2006/relationships/image" Target="../media/image182.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71.emf"/><Relationship Id="rId2" Type="http://schemas.openxmlformats.org/officeDocument/2006/relationships/image" Target="../media/image183.emf"/><Relationship Id="rId1" Type="http://schemas.openxmlformats.org/officeDocument/2006/relationships/image" Target="../media/image182.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89.wmf"/><Relationship Id="rId1" Type="http://schemas.openxmlformats.org/officeDocument/2006/relationships/image" Target="../media/image188.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71.emf"/><Relationship Id="rId1" Type="http://schemas.openxmlformats.org/officeDocument/2006/relationships/image" Target="../media/image279.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41.emf"/><Relationship Id="rId1" Type="http://schemas.openxmlformats.org/officeDocument/2006/relationships/image" Target="../media/image34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42.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341.emf"/><Relationship Id="rId1" Type="http://schemas.openxmlformats.org/officeDocument/2006/relationships/image" Target="../media/image34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200">
                <a:latin typeface="Arial" charset="0"/>
              </a:defRPr>
            </a:lvl1pPr>
          </a:lstStyle>
          <a:p>
            <a:pPr>
              <a:defRPr/>
            </a:pPr>
            <a:endParaRPr lang="en-US"/>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a:latin typeface="Arial" charset="0"/>
              </a:defRPr>
            </a:lvl1pPr>
          </a:lstStyle>
          <a:p>
            <a:pPr>
              <a:defRPr/>
            </a:pPr>
            <a:endParaRPr lang="en-US"/>
          </a:p>
        </p:txBody>
      </p:sp>
      <p:sp>
        <p:nvSpPr>
          <p:cNvPr id="2631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defRPr sz="1200">
                <a:latin typeface="Arial" charset="0"/>
              </a:defRPr>
            </a:lvl1pPr>
          </a:lstStyle>
          <a:p>
            <a:pPr>
              <a:defRPr/>
            </a:pPr>
            <a:endParaRPr 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200">
                <a:latin typeface="Arial" charset="0"/>
              </a:defRPr>
            </a:lvl1pPr>
          </a:lstStyle>
          <a:p>
            <a:pPr>
              <a:defRPr/>
            </a:pPr>
            <a:fld id="{F067E855-2526-4790-8A60-EAFE7FE2ACFC}" type="slidenum">
              <a:rPr lang="en-US"/>
              <a:pPr>
                <a:defRPr/>
              </a:pPr>
              <a:t>‹#›</a:t>
            </a:fld>
            <a:endParaRPr lang="en-US"/>
          </a:p>
        </p:txBody>
      </p:sp>
    </p:spTree>
    <p:extLst>
      <p:ext uri="{BB962C8B-B14F-4D97-AF65-F5344CB8AC3E}">
        <p14:creationId xmlns:p14="http://schemas.microsoft.com/office/powerpoint/2010/main" xmlns="" val="26066165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w="9525"/>
        </p:spPr>
        <p:txBody>
          <a:bodyPr/>
          <a:lstStyle/>
          <a:p>
            <a:endParaRPr lang="en-US" baseline="0"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14</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125</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126</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127</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129</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130</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131</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132</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133</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134</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135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15</a:t>
            </a:fld>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136</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137</a:t>
            </a:fld>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138</a:t>
            </a:fld>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139</a:t>
            </a:fld>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140</a:t>
            </a:fld>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141</a:t>
            </a:fld>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Unpublished</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solidFill>
                  <a:prstClr val="black"/>
                </a:solidFill>
              </a:rPr>
              <a:pPr>
                <a:defRPr/>
              </a:pPr>
              <a:t>142</a:t>
            </a:fld>
            <a:endParaRPr lang="en-US">
              <a:solidFill>
                <a:prstClr val="black"/>
              </a:solidFill>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p>
            <a:fld id="{47293448-0171-467F-B661-7DAA2463F44C}" type="slidenum">
              <a:rPr lang="en-US" smtClean="0"/>
              <a:pPr/>
              <a:t>143</a:t>
            </a:fld>
            <a:endParaRPr lang="en-US" smtClean="0"/>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Q1:</a:t>
            </a:r>
            <a:r>
              <a:rPr lang="en-US" baseline="0" dirty="0" smtClean="0"/>
              <a:t> Encode translation, rotational invariance. </a:t>
            </a:r>
          </a:p>
          <a:p>
            <a:endParaRPr lang="en-US" baseline="0" dirty="0" smtClean="0"/>
          </a:p>
          <a:p>
            <a:r>
              <a:rPr lang="en-US" baseline="0" dirty="0" smtClean="0"/>
              <a:t>Q2: Kai Yu’s result. </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F067E855-2526-4790-8A60-EAFE7FE2ACFC}" type="slidenum">
              <a:rPr lang="en-US" smtClean="0"/>
              <a:pPr>
                <a:defRPr/>
              </a:pPr>
              <a:t>144</a:t>
            </a:fld>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p>
            <a:fld id="{47293448-0171-467F-B661-7DAA2463F44C}" type="slidenum">
              <a:rPr lang="en-US" smtClean="0"/>
              <a:pPr/>
              <a:t>145</a:t>
            </a:fld>
            <a:endParaRPr lang="en-US" smtClean="0"/>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xfrm>
            <a:off x="3884613" y="8685213"/>
            <a:ext cx="2971800" cy="457200"/>
          </a:xfrm>
          <a:prstGeom prst="rect">
            <a:avLst/>
          </a:prstGeom>
          <a:noFill/>
        </p:spPr>
        <p:txBody>
          <a:bodyPr/>
          <a:lstStyle/>
          <a:p>
            <a:pPr>
              <a:spcBef>
                <a:spcPct val="100000"/>
              </a:spcBef>
            </a:pPr>
            <a:fld id="{45D97A59-FC76-4534-A659-7C665DEFD3A3}" type="slidenum">
              <a:rPr lang="en-US">
                <a:solidFill>
                  <a:prstClr val="black"/>
                </a:solidFill>
                <a:latin typeface="Helvetica" pitchFamily="34" charset="0"/>
              </a:rPr>
              <a:pPr>
                <a:spcBef>
                  <a:spcPct val="100000"/>
                </a:spcBef>
              </a:pPr>
              <a:t>16</a:t>
            </a:fld>
            <a:endParaRPr lang="en-US">
              <a:solidFill>
                <a:prstClr val="black"/>
              </a:solidFill>
              <a:latin typeface="Helvetica" pitchFamily="34" charset="0"/>
            </a:endParaRPr>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146</a:t>
            </a:fld>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solidFill>
                  <a:prstClr val="black"/>
                </a:solidFill>
              </a:rPr>
              <a:pPr>
                <a:defRPr/>
              </a:pPr>
              <a:t>148</a:t>
            </a:fld>
            <a:endParaRPr lang="en-US">
              <a:solidFill>
                <a:prstClr val="black"/>
              </a:solidFill>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p>
            <a:pPr algn="r" rtl="0" fontAlgn="base">
              <a:spcBef>
                <a:spcPct val="100000"/>
              </a:spcBef>
              <a:spcAft>
                <a:spcPct val="0"/>
              </a:spcAft>
            </a:pPr>
            <a:fld id="{CEDBFAA5-4475-4304-8653-D5CE7AB49793}" type="slidenum">
              <a:rPr lang="en-US" sz="1200" kern="1200">
                <a:solidFill>
                  <a:prstClr val="black"/>
                </a:solidFill>
                <a:latin typeface="Helvetica" pitchFamily="34" charset="0"/>
                <a:ea typeface="+mn-ea"/>
                <a:cs typeface="+mn-cs"/>
              </a:rPr>
              <a:pPr algn="r" rtl="0" fontAlgn="base">
                <a:spcBef>
                  <a:spcPct val="100000"/>
                </a:spcBef>
                <a:spcAft>
                  <a:spcPct val="0"/>
                </a:spcAft>
              </a:pPr>
              <a:t>149</a:t>
            </a:fld>
            <a:endParaRPr lang="en-US" sz="1200" kern="1200">
              <a:solidFill>
                <a:prstClr val="black"/>
              </a:solidFill>
              <a:latin typeface="Helvetica" pitchFamily="34" charset="0"/>
              <a:ea typeface="+mn-ea"/>
              <a:cs typeface="+mn-cs"/>
            </a:endParaRPr>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p:spPr>
        <p:txBody>
          <a:bodyPr/>
          <a:lstStyle/>
          <a:p>
            <a:pPr eaLnBrk="1" hangingPunct="1"/>
            <a:r>
              <a:rPr lang="en-US" smtClean="0"/>
              <a:t>NS goal: Understanding the brain</a:t>
            </a:r>
          </a:p>
          <a:p>
            <a:pPr eaLnBrk="1" hangingPunct="1"/>
            <a:r>
              <a:rPr lang="en-US" smtClean="0"/>
              <a:t>CS/engineering goal: </a:t>
            </a: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p>
            <a:fld id="{47293448-0171-467F-B661-7DAA2463F44C}" type="slidenum">
              <a:rPr lang="en-US" smtClean="0"/>
              <a:pPr/>
              <a:t>150</a:t>
            </a:fld>
            <a:endParaRPr lang="en-US" smtClean="0"/>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153</a:t>
            </a:fld>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LDA not tuned</a:t>
            </a:r>
            <a:r>
              <a:rPr lang="en-US" baseline="0" dirty="0" smtClean="0"/>
              <a:t> tremendously.  Probably other LDA-like algorithms if tuned could beat sparse coding.  But nice sanity-check that this sort of algorithm promising. </a:t>
            </a:r>
            <a:endParaRPr lang="en-US" dirty="0"/>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154</a:t>
            </a:fld>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p>
            <a:fld id="{47293448-0171-467F-B661-7DAA2463F44C}" type="slidenum">
              <a:rPr lang="en-US" smtClean="0"/>
              <a:pPr/>
              <a:t>155</a:t>
            </a:fld>
            <a:endParaRPr lang="en-US" smtClean="0"/>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156</a:t>
            </a:fld>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158</a:t>
            </a:fld>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160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17</a:t>
            </a:fld>
            <a:endParaRPr 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161</a:t>
            </a:fld>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train our</a:t>
            </a:r>
            <a:r>
              <a:rPr lang="en-US" baseline="0" dirty="0" smtClean="0"/>
              <a:t> model on 24,000 reviews from the IMBD archive and use cosine similarity to find the words deemed most similar to a given query word (bold)</a:t>
            </a:r>
          </a:p>
          <a:p>
            <a:endParaRPr lang="en-US" baseline="0" dirty="0" smtClean="0"/>
          </a:p>
          <a:p>
            <a:r>
              <a:rPr lang="en-US" baseline="0" dirty="0" smtClean="0"/>
              <a:t>Our model (top) captures semantic similarity whereas the representations trained via a neural language model (bottom) capture similar parts of speech or short-range context</a:t>
            </a:r>
          </a:p>
          <a:p>
            <a:endParaRPr lang="en-US" baseline="0" dirty="0" smtClean="0"/>
          </a:p>
          <a:p>
            <a:r>
              <a:rPr lang="en-US" baseline="0" dirty="0" smtClean="0"/>
              <a:t>TODO the words here are somewhat random. I need to hand select better examples. The new model should do a much better job on these</a:t>
            </a:r>
          </a:p>
          <a:p>
            <a:endParaRPr lang="en-US" baseline="0" dirty="0" smtClean="0"/>
          </a:p>
          <a:p>
            <a:r>
              <a:rPr lang="en-US" baseline="0" dirty="0" smtClean="0"/>
              <a:t>CAVEAT the LM representations were induced with newspaper articles, not reviews</a:t>
            </a:r>
            <a:endParaRPr lang="en-US" dirty="0"/>
          </a:p>
        </p:txBody>
      </p:sp>
      <p:sp>
        <p:nvSpPr>
          <p:cNvPr id="4" name="Slide Number Placeholder 3"/>
          <p:cNvSpPr>
            <a:spLocks noGrp="1"/>
          </p:cNvSpPr>
          <p:nvPr>
            <p:ph type="sldNum" sz="quarter" idx="10"/>
          </p:nvPr>
        </p:nvSpPr>
        <p:spPr/>
        <p:txBody>
          <a:bodyPr/>
          <a:lstStyle/>
          <a:p>
            <a:fld id="{CAA00C82-D036-4B82-84C8-9A607A02246F}" type="slidenum">
              <a:rPr lang="en-US" smtClean="0"/>
              <a:pPr/>
              <a:t>162</a:t>
            </a:fld>
            <a:endParaRPr lang="en-US"/>
          </a:p>
        </p:txBody>
      </p:sp>
    </p:spTree>
    <p:extLst>
      <p:ext uri="{BB962C8B-B14F-4D97-AF65-F5344CB8AC3E}">
        <p14:creationId xmlns:p14="http://schemas.microsoft.com/office/powerpoint/2010/main" xmlns="" val="103066294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b="0" i="0" kern="1200" dirty="0" smtClean="0">
                <a:solidFill>
                  <a:schemeClr val="tx1"/>
                </a:solidFill>
                <a:latin typeface="Arial" charset="0"/>
                <a:ea typeface="+mn-ea"/>
                <a:cs typeface="+mn-cs"/>
              </a:rPr>
              <a:t>comedy</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laughs</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comedies</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comedic</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hilarious</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funny</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romantic</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romance</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chemistry</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love</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smitten</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engaged</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amazing</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brilliant</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incredible</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greatest</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ever</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everything</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awful</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worst</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worse</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bad</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boring</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lame</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thrills</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thrilling</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thriller</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suspense</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chills</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thrillers</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
            </a:r>
            <a:br>
              <a:rPr lang="en-US" sz="1200" b="0" i="0" kern="1200" dirty="0" smtClean="0">
                <a:solidFill>
                  <a:schemeClr val="tx1"/>
                </a:solidFill>
                <a:latin typeface="Arial" charset="0"/>
                <a:ea typeface="+mn-ea"/>
                <a:cs typeface="+mn-cs"/>
              </a:rPr>
            </a:br>
            <a:endParaRPr lang="en-US" dirty="0"/>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163</a:t>
            </a:fld>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b="0" i="0" kern="1200" dirty="0" smtClean="0">
                <a:solidFill>
                  <a:schemeClr val="tx1"/>
                </a:solidFill>
                <a:latin typeface="Arial" charset="0"/>
                <a:ea typeface="+mn-ea"/>
                <a:cs typeface="+mn-cs"/>
              </a:rPr>
              <a:t>comedy</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laughs</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comedies</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comedic</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hilarious</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funny</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romantic</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romance</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chemistry</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love</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smitten</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engaged</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amazing</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brilliant</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incredible</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greatest</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ever</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everything</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awful</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worst</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worse</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bad</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boring</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lame</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thrills</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thrilling</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thriller</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suspense</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chills</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thrillers</a:t>
            </a:r>
            <a:br>
              <a:rPr lang="en-US" sz="1200" b="0" i="0" kern="1200" dirty="0" smtClean="0">
                <a:solidFill>
                  <a:schemeClr val="tx1"/>
                </a:solidFill>
                <a:latin typeface="Arial" charset="0"/>
                <a:ea typeface="+mn-ea"/>
                <a:cs typeface="+mn-cs"/>
              </a:rPr>
            </a:br>
            <a:r>
              <a:rPr lang="en-US" sz="1200" b="0" i="0" kern="1200" dirty="0" smtClean="0">
                <a:solidFill>
                  <a:schemeClr val="tx1"/>
                </a:solidFill>
                <a:latin typeface="Arial" charset="0"/>
                <a:ea typeface="+mn-ea"/>
                <a:cs typeface="+mn-cs"/>
              </a:rPr>
              <a:t/>
            </a:r>
            <a:br>
              <a:rPr lang="en-US" sz="1200" b="0" i="0" kern="1200" dirty="0" smtClean="0">
                <a:solidFill>
                  <a:schemeClr val="tx1"/>
                </a:solidFill>
                <a:latin typeface="Arial" charset="0"/>
                <a:ea typeface="+mn-ea"/>
                <a:cs typeface="+mn-cs"/>
              </a:rPr>
            </a:br>
            <a:endParaRPr lang="en-US" dirty="0"/>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164</a:t>
            </a:fld>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evaluate our method</a:t>
            </a:r>
            <a:r>
              <a:rPr lang="en-US" baseline="0" dirty="0" smtClean="0"/>
              <a:t> using the movie review dataset of Pang and Lee 2004. It has 1k positive and 1k negative reviews, and we report numbers on 10-fold CV as specified in the dataset</a:t>
            </a:r>
          </a:p>
          <a:p>
            <a:endParaRPr lang="en-US" baseline="0" dirty="0" smtClean="0"/>
          </a:p>
          <a:p>
            <a:r>
              <a:rPr lang="en-US" baseline="0" dirty="0" smtClean="0"/>
              <a:t>Our model uses 24,000 </a:t>
            </a:r>
            <a:r>
              <a:rPr lang="en-US" baseline="0" dirty="0" err="1" smtClean="0"/>
              <a:t>Imdb</a:t>
            </a:r>
            <a:r>
              <a:rPr lang="en-US" baseline="0" dirty="0" smtClean="0"/>
              <a:t> reviews from Pang and Lee’s raw html files to induce word vectors</a:t>
            </a:r>
          </a:p>
          <a:p>
            <a:endParaRPr lang="en-US" baseline="0" dirty="0" smtClean="0"/>
          </a:p>
          <a:p>
            <a:r>
              <a:rPr lang="en-US" baseline="0" dirty="0" smtClean="0"/>
              <a:t>To use word vectors in classification, we take the mean word vector of all words present in a review. We see that the word vectors of topic models (LSA and LDA) perform poorly, as does the syntactically focused word vectors of the neural language model of </a:t>
            </a:r>
            <a:r>
              <a:rPr lang="en-US" baseline="0" dirty="0" err="1" smtClean="0"/>
              <a:t>Mnih</a:t>
            </a:r>
            <a:r>
              <a:rPr lang="en-US" baseline="0" dirty="0" smtClean="0"/>
              <a:t> and Hinton.</a:t>
            </a:r>
          </a:p>
          <a:p>
            <a:endParaRPr lang="en-US" baseline="0" dirty="0" smtClean="0"/>
          </a:p>
          <a:p>
            <a:r>
              <a:rPr lang="en-US" baseline="0" dirty="0" smtClean="0"/>
              <a:t>When we concatenate our word vectors with the </a:t>
            </a:r>
            <a:r>
              <a:rPr lang="en-US" baseline="0" dirty="0" err="1" smtClean="0"/>
              <a:t>BoW</a:t>
            </a:r>
            <a:r>
              <a:rPr lang="en-US" baseline="0" dirty="0" smtClean="0"/>
              <a:t> representation we obtain a classifier competitive with the best reported results in the literature</a:t>
            </a:r>
          </a:p>
          <a:p>
            <a:endParaRPr lang="en-US" baseline="0" dirty="0" smtClean="0"/>
          </a:p>
          <a:p>
            <a:r>
              <a:rPr lang="en-US" baseline="0" dirty="0" smtClean="0"/>
              <a:t>TODO need more information on the previously published models?</a:t>
            </a:r>
          </a:p>
          <a:p>
            <a:r>
              <a:rPr lang="en-US" baseline="0" dirty="0" smtClean="0"/>
              <a:t>TODO our results should improve with further learning on the new unsupervised dataset</a:t>
            </a:r>
            <a:endParaRPr lang="en-US" dirty="0"/>
          </a:p>
        </p:txBody>
      </p:sp>
      <p:sp>
        <p:nvSpPr>
          <p:cNvPr id="4" name="Slide Number Placeholder 3"/>
          <p:cNvSpPr>
            <a:spLocks noGrp="1"/>
          </p:cNvSpPr>
          <p:nvPr>
            <p:ph type="sldNum" sz="quarter" idx="10"/>
          </p:nvPr>
        </p:nvSpPr>
        <p:spPr/>
        <p:txBody>
          <a:bodyPr/>
          <a:lstStyle/>
          <a:p>
            <a:fld id="{CAA00C82-D036-4B82-84C8-9A607A02246F}" type="slidenum">
              <a:rPr lang="en-US" smtClean="0">
                <a:solidFill>
                  <a:prstClr val="black"/>
                </a:solidFill>
              </a:rPr>
              <a:pPr/>
              <a:t>165</a:t>
            </a:fld>
            <a:endParaRPr lang="en-US">
              <a:solidFill>
                <a:prstClr val="black"/>
              </a:solidFill>
            </a:endParaRPr>
          </a:p>
        </p:txBody>
      </p:sp>
    </p:spTree>
    <p:extLst>
      <p:ext uri="{BB962C8B-B14F-4D97-AF65-F5344CB8AC3E}">
        <p14:creationId xmlns:p14="http://schemas.microsoft.com/office/powerpoint/2010/main" xmlns="" val="423305274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166</a:t>
            </a:fld>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XXXX</a:t>
            </a:r>
            <a:endParaRPr lang="en-US" dirty="0"/>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167</a:t>
            </a:fld>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168</a:t>
            </a:fld>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169</a:t>
            </a:fld>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170</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Where do</a:t>
            </a:r>
            <a:r>
              <a:rPr lang="en-US" baseline="0" dirty="0" smtClean="0"/>
              <a:t> we get these low-level representations from? </a:t>
            </a:r>
            <a:endParaRPr lang="en-US" dirty="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171</a:t>
            </a:fld>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172</a:t>
            </a:fld>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173</a:t>
            </a:fld>
            <a:endParaRPr 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174</a:t>
            </a:fld>
            <a:endParaRPr 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175</a:t>
            </a:fld>
            <a:endParaRPr 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177</a:t>
            </a:fld>
            <a:endParaRPr 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178</a:t>
            </a:fld>
            <a:endParaRPr 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179</a:t>
            </a:fld>
            <a:endParaRPr 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180</a:t>
            </a:fld>
            <a:endParaRPr 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181</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Where do</a:t>
            </a:r>
            <a:r>
              <a:rPr lang="en-US" baseline="0" dirty="0" smtClean="0"/>
              <a:t> we get these low-level representations from? </a:t>
            </a:r>
            <a:endParaRPr lang="en-US" dirty="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185</a:t>
            </a:fld>
            <a:endParaRPr 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186</a:t>
            </a:fld>
            <a:endParaRPr 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187</a:t>
            </a:fld>
            <a:endParaRPr 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188</a:t>
            </a:fld>
            <a:endParaRPr 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189</a:t>
            </a:fld>
            <a:endParaRPr 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190</a:t>
            </a:fld>
            <a:endParaRPr 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191</a:t>
            </a:fld>
            <a:endParaRPr 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192</a:t>
            </a:fld>
            <a:endParaRPr 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193</a:t>
            </a:fld>
            <a:endParaRPr 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194</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Where do</a:t>
            </a:r>
            <a:r>
              <a:rPr lang="en-US" baseline="0" dirty="0" smtClean="0"/>
              <a:t> we get these low-level representations from? </a:t>
            </a:r>
            <a:endParaRPr lang="en-US" dirty="0"/>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195</a:t>
            </a:fld>
            <a:endParaRPr 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196</a:t>
            </a:fld>
            <a:endParaRPr 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197</a:t>
            </a:fld>
            <a:endParaRPr 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198</a:t>
            </a:fld>
            <a:endParaRPr 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I think finding negation can be very important for lots of </a:t>
            </a:r>
            <a:r>
              <a:rPr lang="en-US" dirty="0" err="1" smtClean="0"/>
              <a:t>nlp</a:t>
            </a:r>
            <a:endParaRPr lang="en-US" dirty="0" smtClean="0"/>
          </a:p>
          <a:p>
            <a:r>
              <a:rPr lang="en-US" dirty="0" smtClean="0"/>
              <a:t>applications such as sentiment detection, rating (this product was no</a:t>
            </a:r>
          </a:p>
          <a:p>
            <a:r>
              <a:rPr lang="en-US" dirty="0" smtClean="0"/>
              <a:t>good, this product was not good, </a:t>
            </a:r>
            <a:r>
              <a:rPr lang="en-US" dirty="0" err="1" smtClean="0"/>
              <a:t>i</a:t>
            </a:r>
            <a:r>
              <a:rPr lang="en-US" dirty="0" smtClean="0"/>
              <a:t> don't recommend this product) and</a:t>
            </a:r>
          </a:p>
          <a:p>
            <a:r>
              <a:rPr lang="en-US" dirty="0" smtClean="0"/>
              <a:t>others.</a:t>
            </a:r>
          </a:p>
          <a:p>
            <a:r>
              <a:rPr lang="en-US" dirty="0" smtClean="0"/>
              <a:t>The similarities are not always semantic, they can also just be</a:t>
            </a:r>
          </a:p>
          <a:p>
            <a:r>
              <a:rPr lang="en-US" dirty="0" smtClean="0"/>
              <a:t>syntactic, like ending with ", X said".</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199</a:t>
            </a:fld>
            <a:endParaRPr lang="en-US"/>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200</a:t>
            </a:fld>
            <a:endParaRPr 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201</a:t>
            </a:fld>
            <a:endParaRPr lang="en-US"/>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202</a:t>
            </a:fld>
            <a:endParaRPr lang="en-US"/>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Has nice scaling properties.  E.g., neuron can’t get</a:t>
            </a:r>
            <a:r>
              <a:rPr lang="en-US" baseline="0" dirty="0" smtClean="0"/>
              <a:t> a higher score just by firing twice as often. </a:t>
            </a:r>
            <a:endParaRPr lang="en-US" dirty="0"/>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203</a:t>
            </a:fld>
            <a:endParaRPr lang="en-US"/>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204</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Where do</a:t>
            </a:r>
            <a:r>
              <a:rPr lang="en-US" baseline="0" dirty="0" smtClean="0"/>
              <a:t> we get these low-level representations from? </a:t>
            </a:r>
            <a:endParaRPr lang="en-US" dirty="0"/>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Has nice scaling properties.  E.g., neuron can’t get</a:t>
            </a:r>
            <a:r>
              <a:rPr lang="en-US" baseline="0" dirty="0" smtClean="0"/>
              <a:t> a higher score just by firing twice as often. </a:t>
            </a:r>
            <a:endParaRPr lang="en-US" dirty="0"/>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205</a:t>
            </a:fld>
            <a:endParaRPr lang="en-US"/>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206</a:t>
            </a:fld>
            <a:endParaRPr lang="en-US"/>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noFill/>
          <a:ln w="9525"/>
        </p:spPr>
        <p:txBody>
          <a:bodyPr/>
          <a:lstStyle/>
          <a:p>
            <a:endParaRPr lang="en-US" dirty="0" smtClean="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Q1:</a:t>
            </a:r>
            <a:r>
              <a:rPr lang="en-US" baseline="0" dirty="0" smtClean="0"/>
              <a:t> Encode translation, rotational invariance. </a:t>
            </a:r>
          </a:p>
          <a:p>
            <a:endParaRPr lang="en-US" baseline="0" dirty="0" smtClean="0"/>
          </a:p>
          <a:p>
            <a:r>
              <a:rPr lang="en-US" baseline="0" dirty="0" smtClean="0"/>
              <a:t>Q2: Kai Yu’s result. </a:t>
            </a:r>
            <a:endParaRPr lang="en-US" dirty="0"/>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208</a:t>
            </a:fld>
            <a:endParaRPr lang="en-US"/>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Q1:</a:t>
            </a:r>
            <a:r>
              <a:rPr lang="en-US" baseline="0" dirty="0" smtClean="0"/>
              <a:t> Encode translation, rotational invariance. </a:t>
            </a:r>
          </a:p>
          <a:p>
            <a:endParaRPr lang="en-US" baseline="0" dirty="0" smtClean="0"/>
          </a:p>
          <a:p>
            <a:r>
              <a:rPr lang="en-US" baseline="0" dirty="0" smtClean="0"/>
              <a:t>Q2: Kai Yu’s result. </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F067E855-2526-4790-8A60-EAFE7FE2ACFC}" type="slidenum">
              <a:rPr lang="en-US" smtClean="0"/>
              <a:pPr>
                <a:defRPr/>
              </a:pPr>
              <a:t>209</a:t>
            </a:fld>
            <a:endParaRPr lang="en-US"/>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noFill/>
          <a:ln w="9525"/>
        </p:spPr>
        <p:txBody>
          <a:bodyPr/>
          <a:lstStyle/>
          <a:p>
            <a:endParaRPr lang="en-US" dirty="0" smtClean="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p>
            <a:pPr algn="r" rtl="0" fontAlgn="base">
              <a:spcBef>
                <a:spcPct val="100000"/>
              </a:spcBef>
              <a:spcAft>
                <a:spcPct val="0"/>
              </a:spcAft>
            </a:pPr>
            <a:fld id="{CEDBFAA5-4475-4304-8653-D5CE7AB49793}" type="slidenum">
              <a:rPr lang="en-US" sz="1200" kern="1200">
                <a:solidFill>
                  <a:prstClr val="black"/>
                </a:solidFill>
                <a:latin typeface="Helvetica" pitchFamily="34" charset="0"/>
                <a:ea typeface="+mn-ea"/>
                <a:cs typeface="+mn-cs"/>
              </a:rPr>
              <a:pPr algn="r" rtl="0" fontAlgn="base">
                <a:spcBef>
                  <a:spcPct val="100000"/>
                </a:spcBef>
                <a:spcAft>
                  <a:spcPct val="0"/>
                </a:spcAft>
              </a:pPr>
              <a:t>211</a:t>
            </a:fld>
            <a:endParaRPr lang="en-US" sz="1200" kern="1200">
              <a:solidFill>
                <a:prstClr val="black"/>
              </a:solidFill>
              <a:latin typeface="Helvetica" pitchFamily="34" charset="0"/>
              <a:ea typeface="+mn-ea"/>
              <a:cs typeface="+mn-cs"/>
            </a:endParaRPr>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p:spPr>
        <p:txBody>
          <a:bodyPr/>
          <a:lstStyle/>
          <a:p>
            <a:pPr eaLnBrk="1" hangingPunct="1"/>
            <a:r>
              <a:rPr lang="en-US" smtClean="0"/>
              <a:t>NS goal: Understanding the brain</a:t>
            </a:r>
          </a:p>
          <a:p>
            <a:pPr eaLnBrk="1" hangingPunct="1"/>
            <a:r>
              <a:rPr lang="en-US" smtClean="0"/>
              <a:t>CS/engineering goal: </a:t>
            </a: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212</a:t>
            </a:fld>
            <a:endParaRPr lang="en-US"/>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213</a:t>
            </a:fld>
            <a:endParaRPr lang="en-US"/>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p>
            <a:pPr algn="r" rtl="0" fontAlgn="base">
              <a:spcBef>
                <a:spcPct val="100000"/>
              </a:spcBef>
              <a:spcAft>
                <a:spcPct val="0"/>
              </a:spcAft>
            </a:pPr>
            <a:fld id="{CEDBFAA5-4475-4304-8653-D5CE7AB49793}" type="slidenum">
              <a:rPr lang="en-US" sz="1200" kern="1200">
                <a:solidFill>
                  <a:prstClr val="black"/>
                </a:solidFill>
                <a:latin typeface="Helvetica" pitchFamily="34" charset="0"/>
                <a:ea typeface="+mn-ea"/>
                <a:cs typeface="+mn-cs"/>
              </a:rPr>
              <a:pPr algn="r" rtl="0" fontAlgn="base">
                <a:spcBef>
                  <a:spcPct val="100000"/>
                </a:spcBef>
                <a:spcAft>
                  <a:spcPct val="0"/>
                </a:spcAft>
              </a:pPr>
              <a:t>214</a:t>
            </a:fld>
            <a:endParaRPr lang="en-US" sz="1200" kern="1200">
              <a:solidFill>
                <a:prstClr val="black"/>
              </a:solidFill>
              <a:latin typeface="Helvetica" pitchFamily="34" charset="0"/>
              <a:ea typeface="+mn-ea"/>
              <a:cs typeface="+mn-cs"/>
            </a:endParaRPr>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p:spPr>
        <p:txBody>
          <a:bodyPr/>
          <a:lstStyle/>
          <a:p>
            <a:pPr eaLnBrk="1" hangingPunct="1"/>
            <a:r>
              <a:rPr lang="en-US" smtClean="0"/>
              <a:t>NS goal: Understanding the brain</a:t>
            </a:r>
          </a:p>
          <a:p>
            <a:pPr eaLnBrk="1" hangingPunct="1"/>
            <a:r>
              <a:rPr lang="en-US" smtClean="0"/>
              <a:t>CS/engineering goal: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Where do</a:t>
            </a:r>
            <a:r>
              <a:rPr lang="en-US" baseline="0" dirty="0" smtClean="0"/>
              <a:t> we get these low-level representations from? </a:t>
            </a:r>
            <a:endParaRPr lang="en-US" dirty="0"/>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p>
            <a:fld id="{47293448-0171-467F-B661-7DAA2463F44C}" type="slidenum">
              <a:rPr lang="en-US" smtClean="0"/>
              <a:pPr/>
              <a:t>215</a:t>
            </a:fld>
            <a:endParaRPr lang="en-US" smtClean="0"/>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Measure other types</a:t>
            </a:r>
            <a:r>
              <a:rPr lang="en-US" baseline="0" dirty="0" smtClean="0"/>
              <a:t> of invariance. </a:t>
            </a:r>
          </a:p>
          <a:p>
            <a:r>
              <a:rPr lang="en-US" baseline="0" dirty="0" smtClean="0"/>
              <a:t>Shed light on how different networks do.</a:t>
            </a:r>
          </a:p>
          <a:p>
            <a:r>
              <a:rPr lang="en-US" baseline="0" dirty="0" smtClean="0"/>
              <a:t>Also, why do we want deep networks? </a:t>
            </a:r>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216</a:t>
            </a:fld>
            <a:endParaRPr lang="en-US"/>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Has nice scaling properties.  E.g., neuron can’t get</a:t>
            </a:r>
            <a:r>
              <a:rPr lang="en-US" baseline="0" dirty="0" smtClean="0"/>
              <a:t> a higher score just by firing twice as often. </a:t>
            </a:r>
            <a:endParaRPr lang="en-US" dirty="0"/>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217</a:t>
            </a:fld>
            <a:endParaRPr lang="en-US"/>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scale on plot. </a:t>
            </a:r>
            <a:endParaRPr lang="en-US" dirty="0"/>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218</a:t>
            </a:fld>
            <a:endParaRPr lang="en-US"/>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Invariance</a:t>
            </a:r>
            <a:r>
              <a:rPr lang="en-US" baseline="0" dirty="0" smtClean="0"/>
              <a:t>s: As we try out new algorithms, I often struggle with how to figure out whether making progress.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220</a:t>
            </a:fld>
            <a:endParaRPr lang="en-US"/>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p:cNvSpPr>
            <a:spLocks noGrp="1" noChangeArrowheads="1"/>
          </p:cNvSpPr>
          <p:nvPr>
            <p:ph type="sldNum" sz="quarter" idx="5"/>
          </p:nvPr>
        </p:nvSpPr>
        <p:spPr>
          <a:noFill/>
        </p:spPr>
        <p:txBody>
          <a:bodyPr/>
          <a:lstStyle/>
          <a:p>
            <a:fld id="{19E8C73C-2883-4D47-A2CC-2C14827ED4A6}" type="slidenum">
              <a:rPr lang="en-US" smtClean="0"/>
              <a:pPr/>
              <a:t>222</a:t>
            </a:fld>
            <a:endParaRPr lang="en-US" smtClean="0"/>
          </a:p>
        </p:txBody>
      </p:sp>
      <p:sp>
        <p:nvSpPr>
          <p:cNvPr id="284675" name="Rectangle 2"/>
          <p:cNvSpPr>
            <a:spLocks noGrp="1" noRot="1" noChangeAspect="1" noChangeArrowheads="1" noTextEdit="1"/>
          </p:cNvSpPr>
          <p:nvPr>
            <p:ph type="sldImg"/>
          </p:nvPr>
        </p:nvSpPr>
        <p:spPr>
          <a:ln/>
        </p:spPr>
      </p:sp>
      <p:sp>
        <p:nvSpPr>
          <p:cNvPr id="2846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p>
            <a:fld id="{1F062029-0094-4F72-B604-DB1B5904436B}" type="slidenum">
              <a:rPr lang="en-US" smtClean="0"/>
              <a:pPr/>
              <a:t>223</a:t>
            </a:fld>
            <a:endParaRPr lang="en-US" smtClean="0"/>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p>
            <a:fld id="{1F062029-0094-4F72-B604-DB1B5904436B}" type="slidenum">
              <a:rPr lang="en-US" smtClean="0"/>
              <a:pPr/>
              <a:t>224</a:t>
            </a:fld>
            <a:endParaRPr lang="en-US" smtClean="0"/>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p:spPr>
        <p:txBody>
          <a:bodyPr/>
          <a:lstStyle/>
          <a:p>
            <a:fld id="{2B366D4D-4DEF-4F7A-9616-FA28A99ADB25}" type="slidenum">
              <a:rPr lang="en-US" smtClean="0"/>
              <a:pPr/>
              <a:t>225</a:t>
            </a:fld>
            <a:endParaRPr lang="en-US" smtClean="0"/>
          </a:p>
        </p:txBody>
      </p:sp>
      <p:sp>
        <p:nvSpPr>
          <p:cNvPr id="286723" name="Rectangle 2"/>
          <p:cNvSpPr>
            <a:spLocks noGrp="1" noRot="1" noChangeAspect="1" noChangeArrowheads="1" noTextEdit="1"/>
          </p:cNvSpPr>
          <p:nvPr>
            <p:ph type="sldImg"/>
          </p:nvPr>
        </p:nvSpPr>
        <p:spPr>
          <a:ln/>
        </p:spPr>
      </p:sp>
      <p:sp>
        <p:nvSpPr>
          <p:cNvPr id="286724" name="Rectangle 3"/>
          <p:cNvSpPr>
            <a:spLocks noGrp="1" noChangeArrowheads="1"/>
          </p:cNvSpPr>
          <p:nvPr>
            <p:ph type="body" idx="1"/>
          </p:nvPr>
        </p:nvSpPr>
        <p:spPr>
          <a:noFill/>
          <a:ln/>
        </p:spPr>
        <p:txBody>
          <a:bodyPr/>
          <a:lstStyle/>
          <a:p>
            <a:pPr eaLnBrk="1" hangingPunct="1"/>
            <a:r>
              <a:rPr lang="en-US" smtClean="0"/>
              <a:t>http://www.ldeo.columbia.edu/4d4/wavelets/dm.html</a:t>
            </a: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p>
            <a:fld id="{8626A8AD-D607-4D4E-98F1-D5C311FA0528}" type="slidenum">
              <a:rPr lang="en-US" smtClean="0"/>
              <a:pPr/>
              <a:t>226</a:t>
            </a:fld>
            <a:endParaRPr lang="en-US" smtClean="0"/>
          </a:p>
        </p:txBody>
      </p:sp>
      <p:sp>
        <p:nvSpPr>
          <p:cNvPr id="287747" name="Rectangle 2"/>
          <p:cNvSpPr>
            <a:spLocks noGrp="1" noRot="1" noChangeAspect="1" noChangeArrowheads="1" noTextEdit="1"/>
          </p:cNvSpPr>
          <p:nvPr>
            <p:ph type="sldImg"/>
          </p:nvPr>
        </p:nvSpPr>
        <p:spPr>
          <a:ln/>
        </p:spPr>
      </p:sp>
      <p:sp>
        <p:nvSpPr>
          <p:cNvPr id="287748" name="Rectangle 3"/>
          <p:cNvSpPr>
            <a:spLocks noGrp="1" noChangeArrowheads="1"/>
          </p:cNvSpPr>
          <p:nvPr>
            <p:ph type="body" idx="1"/>
          </p:nvPr>
        </p:nvSpPr>
        <p:spPr>
          <a:noFill/>
          <a:ln/>
        </p:spPr>
        <p:txBody>
          <a:bodyPr/>
          <a:lstStyle/>
          <a:p>
            <a:pPr eaLnBrk="1" hangingPunct="1"/>
            <a:r>
              <a:rPr lang="en-US" smtClean="0"/>
              <a:t>202 360 3982  nicky goldber, producer</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Where do</a:t>
            </a:r>
            <a:r>
              <a:rPr lang="en-US" baseline="0" dirty="0" smtClean="0"/>
              <a:t> we get these low-level representations from? </a:t>
            </a:r>
            <a:endParaRPr lang="en-US" dirty="0"/>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p:spPr>
        <p:txBody>
          <a:bodyPr/>
          <a:lstStyle/>
          <a:p>
            <a:fld id="{C5D5039C-605D-4CB2-864C-E130FDA7E9BD}" type="slidenum">
              <a:rPr lang="en-US" smtClean="0"/>
              <a:pPr/>
              <a:t>227</a:t>
            </a:fld>
            <a:endParaRPr lang="en-US" smtClean="0"/>
          </a:p>
        </p:txBody>
      </p:sp>
      <p:sp>
        <p:nvSpPr>
          <p:cNvPr id="295939" name="Rectangle 2"/>
          <p:cNvSpPr>
            <a:spLocks noGrp="1" noRot="1" noChangeAspect="1" noChangeArrowheads="1" noTextEdit="1"/>
          </p:cNvSpPr>
          <p:nvPr>
            <p:ph type="sldImg"/>
          </p:nvPr>
        </p:nvSpPr>
        <p:spPr>
          <a:ln/>
        </p:spPr>
      </p:sp>
      <p:sp>
        <p:nvSpPr>
          <p:cNvPr id="2959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p:spPr>
        <p:txBody>
          <a:bodyPr/>
          <a:lstStyle/>
          <a:p>
            <a:fld id="{ECAD0ACC-645E-44C5-9A20-D68EFFCF9FAE}" type="slidenum">
              <a:rPr lang="en-US" smtClean="0"/>
              <a:pPr/>
              <a:t>228</a:t>
            </a:fld>
            <a:endParaRPr lang="en-US" smtClean="0"/>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p:spPr>
        <p:txBody>
          <a:bodyPr/>
          <a:lstStyle/>
          <a:p>
            <a:fld id="{62F6F711-1F43-4ED7-99CE-ACF2A584E3B2}" type="slidenum">
              <a:rPr lang="en-US" smtClean="0"/>
              <a:pPr/>
              <a:t>229</a:t>
            </a:fld>
            <a:endParaRPr lang="en-US" smtClean="0"/>
          </a:p>
        </p:txBody>
      </p:sp>
      <p:sp>
        <p:nvSpPr>
          <p:cNvPr id="29798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297988" name="Rectangle 3"/>
          <p:cNvSpPr>
            <a:spLocks noGrp="1" noChangeArrowheads="1"/>
          </p:cNvSpPr>
          <p:nvPr>
            <p:ph type="body"/>
          </p:nvPr>
        </p:nvSpPr>
        <p:spPr>
          <a:xfrm>
            <a:off x="685800" y="4343400"/>
            <a:ext cx="5486400" cy="4116388"/>
          </a:xfrm>
          <a:noFill/>
          <a:ln/>
        </p:spPr>
        <p:txBody>
          <a:bodyPr wrap="none" anchor="ctr"/>
          <a:lstStyle/>
          <a:p>
            <a:pPr eaLnBrk="1" hangingPunct="1"/>
            <a:endParaRPr lang="en-US" smtClean="0"/>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p:spPr>
        <p:txBody>
          <a:bodyPr/>
          <a:lstStyle/>
          <a:p>
            <a:fld id="{62F6F711-1F43-4ED7-99CE-ACF2A584E3B2}" type="slidenum">
              <a:rPr lang="en-US" smtClean="0"/>
              <a:pPr/>
              <a:t>230</a:t>
            </a:fld>
            <a:endParaRPr lang="en-US" smtClean="0"/>
          </a:p>
        </p:txBody>
      </p:sp>
      <p:sp>
        <p:nvSpPr>
          <p:cNvPr id="29798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297988" name="Rectangle 3"/>
          <p:cNvSpPr>
            <a:spLocks noGrp="1" noChangeArrowheads="1"/>
          </p:cNvSpPr>
          <p:nvPr>
            <p:ph type="body"/>
          </p:nvPr>
        </p:nvSpPr>
        <p:spPr>
          <a:xfrm>
            <a:off x="685800" y="4343400"/>
            <a:ext cx="5486400" cy="4116388"/>
          </a:xfrm>
          <a:noFill/>
          <a:ln/>
        </p:spPr>
        <p:txBody>
          <a:bodyPr wrap="none" anchor="ctr"/>
          <a:lstStyle/>
          <a:p>
            <a:pPr eaLnBrk="1" hangingPunct="1"/>
            <a:endParaRPr lang="en-US" smtClean="0"/>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p:spPr>
        <p:txBody>
          <a:bodyPr/>
          <a:lstStyle/>
          <a:p>
            <a:fld id="{0BF97CAE-574B-41AA-A19C-D53F7848558C}" type="slidenum">
              <a:rPr lang="en-US" smtClean="0"/>
              <a:pPr/>
              <a:t>231</a:t>
            </a:fld>
            <a:endParaRPr lang="en-US" smtClean="0"/>
          </a:p>
        </p:txBody>
      </p:sp>
      <p:sp>
        <p:nvSpPr>
          <p:cNvPr id="29901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299012" name="Rectangle 3"/>
          <p:cNvSpPr>
            <a:spLocks noGrp="1" noChangeArrowheads="1"/>
          </p:cNvSpPr>
          <p:nvPr>
            <p:ph type="body"/>
          </p:nvPr>
        </p:nvSpPr>
        <p:spPr>
          <a:xfrm>
            <a:off x="685800" y="4343400"/>
            <a:ext cx="5486400" cy="4116388"/>
          </a:xfrm>
          <a:noFill/>
          <a:ln/>
        </p:spPr>
        <p:txBody>
          <a:bodyPr wrap="none" anchor="ctr"/>
          <a:lstStyle/>
          <a:p>
            <a:pPr eaLnBrk="1" hangingPunct="1"/>
            <a:endParaRPr lang="en-US" smtClean="0"/>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p:spPr>
        <p:txBody>
          <a:bodyPr/>
          <a:lstStyle/>
          <a:p>
            <a:fld id="{4A4FB04E-41DB-4DC0-9507-19888981F4C1}" type="slidenum">
              <a:rPr lang="en-US" smtClean="0"/>
              <a:pPr/>
              <a:t>232</a:t>
            </a:fld>
            <a:endParaRPr lang="en-US" smtClean="0"/>
          </a:p>
        </p:txBody>
      </p:sp>
      <p:sp>
        <p:nvSpPr>
          <p:cNvPr id="300035" name="Rectangle 2"/>
          <p:cNvSpPr>
            <a:spLocks noGrp="1" noRot="1" noChangeAspect="1" noChangeArrowheads="1" noTextEdit="1"/>
          </p:cNvSpPr>
          <p:nvPr>
            <p:ph type="sldImg"/>
          </p:nvPr>
        </p:nvSpPr>
        <p:spPr>
          <a:ln/>
        </p:spPr>
      </p:sp>
      <p:sp>
        <p:nvSpPr>
          <p:cNvPr id="3000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noFill/>
        </p:spPr>
        <p:txBody>
          <a:bodyPr/>
          <a:lstStyle/>
          <a:p>
            <a:fld id="{25A3862B-8C9F-4461-8B85-65DB36ED4CA9}" type="slidenum">
              <a:rPr lang="en-US" smtClean="0"/>
              <a:pPr/>
              <a:t>233</a:t>
            </a:fld>
            <a:endParaRPr lang="en-US" smtClean="0"/>
          </a:p>
        </p:txBody>
      </p:sp>
      <p:sp>
        <p:nvSpPr>
          <p:cNvPr id="30105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301060" name="Rectangle 3"/>
          <p:cNvSpPr>
            <a:spLocks noGrp="1" noChangeArrowheads="1"/>
          </p:cNvSpPr>
          <p:nvPr>
            <p:ph type="body"/>
          </p:nvPr>
        </p:nvSpPr>
        <p:spPr>
          <a:xfrm>
            <a:off x="685800" y="4343400"/>
            <a:ext cx="5486400" cy="4116388"/>
          </a:xfrm>
          <a:noFill/>
          <a:ln/>
        </p:spPr>
        <p:txBody>
          <a:bodyPr wrap="none" anchor="ctr"/>
          <a:lstStyle/>
          <a:p>
            <a:pPr eaLnBrk="1" hangingPunct="1"/>
            <a:endParaRPr lang="en-US" smtClean="0"/>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p:spPr>
        <p:txBody>
          <a:bodyPr/>
          <a:lstStyle/>
          <a:p>
            <a:fld id="{9374C503-B445-48E2-9173-E4DED93A6159}" type="slidenum">
              <a:rPr lang="en-US" smtClean="0"/>
              <a:pPr/>
              <a:t>234</a:t>
            </a:fld>
            <a:endParaRPr lang="en-US" smtClean="0"/>
          </a:p>
        </p:txBody>
      </p:sp>
      <p:sp>
        <p:nvSpPr>
          <p:cNvPr id="30208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302084" name="Rectangle 3"/>
          <p:cNvSpPr>
            <a:spLocks noGrp="1" noChangeArrowheads="1"/>
          </p:cNvSpPr>
          <p:nvPr>
            <p:ph type="body"/>
          </p:nvPr>
        </p:nvSpPr>
        <p:spPr>
          <a:xfrm>
            <a:off x="685800" y="4343400"/>
            <a:ext cx="5486400" cy="4116388"/>
          </a:xfrm>
          <a:noFill/>
          <a:ln/>
        </p:spPr>
        <p:txBody>
          <a:bodyPr wrap="none" anchor="ctr"/>
          <a:lstStyle/>
          <a:p>
            <a:pPr eaLnBrk="1" hangingPunct="1"/>
            <a:endParaRPr lang="en-US" smtClean="0"/>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p:spPr>
        <p:txBody>
          <a:bodyPr/>
          <a:lstStyle/>
          <a:p>
            <a:fld id="{2D35954F-DAFB-4AA7-AB7C-1EFF07D1E0D2}" type="slidenum">
              <a:rPr lang="en-US" smtClean="0"/>
              <a:pPr/>
              <a:t>235</a:t>
            </a:fld>
            <a:endParaRPr lang="en-US" smtClean="0"/>
          </a:p>
        </p:txBody>
      </p:sp>
      <p:sp>
        <p:nvSpPr>
          <p:cNvPr id="30310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303108" name="Rectangle 3"/>
          <p:cNvSpPr>
            <a:spLocks noGrp="1" noChangeArrowheads="1"/>
          </p:cNvSpPr>
          <p:nvPr>
            <p:ph type="body"/>
          </p:nvPr>
        </p:nvSpPr>
        <p:spPr>
          <a:xfrm>
            <a:off x="685800" y="4343400"/>
            <a:ext cx="5486400" cy="4116388"/>
          </a:xfrm>
          <a:noFill/>
          <a:ln/>
        </p:spPr>
        <p:txBody>
          <a:bodyPr wrap="none" anchor="ctr"/>
          <a:lstStyle/>
          <a:p>
            <a:pPr eaLnBrk="1" hangingPunct="1"/>
            <a:endParaRPr lang="en-US" smtClean="0"/>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p:spPr>
        <p:txBody>
          <a:bodyPr/>
          <a:lstStyle/>
          <a:p>
            <a:fld id="{D93EFB1B-2B92-4298-B052-7954927EE611}" type="slidenum">
              <a:rPr lang="en-US" smtClean="0"/>
              <a:pPr/>
              <a:t>236</a:t>
            </a:fld>
            <a:endParaRPr lang="en-US" smtClean="0"/>
          </a:p>
        </p:txBody>
      </p:sp>
      <p:sp>
        <p:nvSpPr>
          <p:cNvPr id="304131" name="Rectangle 2"/>
          <p:cNvSpPr>
            <a:spLocks noGrp="1" noRot="1" noChangeAspect="1" noChangeArrowheads="1" noTextEdit="1"/>
          </p:cNvSpPr>
          <p:nvPr>
            <p:ph type="sldImg"/>
          </p:nvPr>
        </p:nvSpPr>
        <p:spPr>
          <a:ln/>
        </p:spPr>
      </p:sp>
      <p:sp>
        <p:nvSpPr>
          <p:cNvPr id="304132" name="Rectangle 3"/>
          <p:cNvSpPr>
            <a:spLocks noGrp="1" noChangeArrowheads="1"/>
          </p:cNvSpPr>
          <p:nvPr>
            <p:ph type="body" idx="1"/>
          </p:nvPr>
        </p:nvSpPr>
        <p:spPr>
          <a:noFill/>
          <a:ln/>
        </p:spPr>
        <p:txBody>
          <a:bodyPr/>
          <a:lstStyle/>
          <a:p>
            <a:pPr eaLnBrk="1" hangingPunct="1"/>
            <a:r>
              <a:rPr lang="en-US" smtClean="0">
                <a:ea typeface="Lucida Sans Unicode" pitchFamily="34" charset="0"/>
                <a:cs typeface="Lucida Sans Unicode" pitchFamily="34" charset="0"/>
              </a:rPr>
              <a:t>CS goal: Build stuff, not model brain per se, but build artificial human brain.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w="9525"/>
        </p:spPr>
        <p:txBody>
          <a:bodyPr/>
          <a:lstStyle/>
          <a:p>
            <a:endParaRPr lang="en-US" baseline="0"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Where do</a:t>
            </a:r>
            <a:r>
              <a:rPr lang="en-US" baseline="0" dirty="0" smtClean="0"/>
              <a:t> we get these low-level representations from? </a:t>
            </a:r>
            <a:endParaRPr lang="en-US" dirty="0"/>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p:spPr>
        <p:txBody>
          <a:bodyPr/>
          <a:lstStyle/>
          <a:p>
            <a:fld id="{EEAF1383-5755-4F7C-9C56-624F83B289C2}" type="slidenum">
              <a:rPr lang="en-US" smtClean="0"/>
              <a:pPr/>
              <a:t>237</a:t>
            </a:fld>
            <a:endParaRPr lang="en-US" smtClean="0"/>
          </a:p>
        </p:txBody>
      </p:sp>
      <p:sp>
        <p:nvSpPr>
          <p:cNvPr id="305155" name="Rectangle 2"/>
          <p:cNvSpPr>
            <a:spLocks noGrp="1" noRot="1" noChangeAspect="1" noChangeArrowheads="1" noTextEdit="1"/>
          </p:cNvSpPr>
          <p:nvPr>
            <p:ph type="sldImg"/>
          </p:nvPr>
        </p:nvSpPr>
        <p:spPr>
          <a:ln/>
        </p:spPr>
      </p:sp>
      <p:sp>
        <p:nvSpPr>
          <p:cNvPr id="305156" name="Rectangle 3"/>
          <p:cNvSpPr>
            <a:spLocks noGrp="1" noChangeArrowheads="1"/>
          </p:cNvSpPr>
          <p:nvPr>
            <p:ph type="body" idx="1"/>
          </p:nvPr>
        </p:nvSpPr>
        <p:spPr>
          <a:noFill/>
          <a:ln/>
        </p:spPr>
        <p:txBody>
          <a:bodyPr/>
          <a:lstStyle/>
          <a:p>
            <a:pPr eaLnBrk="1" hangingPunct="1"/>
            <a:r>
              <a:rPr lang="en-US" smtClean="0">
                <a:ea typeface="Lucida Sans Unicode" pitchFamily="34" charset="0"/>
                <a:cs typeface="Lucida Sans Unicode" pitchFamily="34" charset="0"/>
              </a:rPr>
              <a:t>CS goal: Build stuff, not model brain per se, but build artificial human brain. </a:t>
            </a: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p:spPr>
        <p:txBody>
          <a:bodyPr/>
          <a:lstStyle/>
          <a:p>
            <a:fld id="{4E0B0E5A-BE5B-4ED3-9806-AF4220489EB6}" type="slidenum">
              <a:rPr lang="en-US" smtClean="0"/>
              <a:pPr/>
              <a:t>238</a:t>
            </a:fld>
            <a:endParaRPr lang="en-US" smtClean="0"/>
          </a:p>
        </p:txBody>
      </p:sp>
      <p:sp>
        <p:nvSpPr>
          <p:cNvPr id="30617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306180" name="Rectangle 3"/>
          <p:cNvSpPr>
            <a:spLocks noGrp="1" noChangeArrowheads="1"/>
          </p:cNvSpPr>
          <p:nvPr>
            <p:ph type="body"/>
          </p:nvPr>
        </p:nvSpPr>
        <p:spPr>
          <a:xfrm>
            <a:off x="685800" y="4343400"/>
            <a:ext cx="5486400" cy="4116388"/>
          </a:xfrm>
          <a:noFill/>
          <a:ln/>
        </p:spPr>
        <p:txBody>
          <a:bodyPr wrap="none" anchor="ctr"/>
          <a:lstStyle/>
          <a:p>
            <a:pPr eaLnBrk="1" hangingPunct="1"/>
            <a:endParaRPr lang="en-US" smtClean="0"/>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fld id="{78E09CD6-0908-4ECE-888B-85D389502AE4}" type="slidenum">
              <a:rPr lang="en-US" smtClean="0"/>
              <a:pPr/>
              <a:t>239</a:t>
            </a:fld>
            <a:endParaRPr lang="en-US" smtClean="0"/>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noFill/>
          <a:ln/>
        </p:spPr>
        <p:txBody>
          <a:bodyPr/>
          <a:lstStyle/>
          <a:p>
            <a:pPr eaLnBrk="1" hangingPunct="1"/>
            <a:r>
              <a:rPr lang="en-US" smtClean="0">
                <a:ea typeface="Lucida Sans Unicode" pitchFamily="34" charset="0"/>
                <a:cs typeface="Lucida Sans Unicode" pitchFamily="34" charset="0"/>
              </a:rPr>
              <a:t>CS goal: Build stuff, not model brain per se, but build artificial human brain. </a:t>
            </a: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p:spPr>
        <p:txBody>
          <a:bodyPr/>
          <a:lstStyle/>
          <a:p>
            <a:fld id="{B59770A3-B6F7-4267-9640-21165643D039}" type="slidenum">
              <a:rPr lang="en-US" smtClean="0"/>
              <a:pPr/>
              <a:t>240</a:t>
            </a:fld>
            <a:endParaRPr lang="en-US" smtClean="0"/>
          </a:p>
        </p:txBody>
      </p:sp>
      <p:sp>
        <p:nvSpPr>
          <p:cNvPr id="308227" name="Rectangle 2"/>
          <p:cNvSpPr>
            <a:spLocks noGrp="1" noRot="1" noChangeAspect="1" noChangeArrowheads="1" noTextEdit="1"/>
          </p:cNvSpPr>
          <p:nvPr>
            <p:ph type="sldImg"/>
          </p:nvPr>
        </p:nvSpPr>
        <p:spPr>
          <a:ln/>
        </p:spPr>
      </p:sp>
      <p:sp>
        <p:nvSpPr>
          <p:cNvPr id="3082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p:spPr>
        <p:txBody>
          <a:bodyPr/>
          <a:lstStyle/>
          <a:p>
            <a:fld id="{AFACC90A-8F07-411C-BA8B-E9A138568A2E}" type="slidenum">
              <a:rPr lang="en-US" smtClean="0"/>
              <a:pPr/>
              <a:t>241</a:t>
            </a:fld>
            <a:endParaRPr lang="en-US" smtClean="0"/>
          </a:p>
        </p:txBody>
      </p:sp>
      <p:sp>
        <p:nvSpPr>
          <p:cNvPr id="309251" name="Rectangle 2"/>
          <p:cNvSpPr>
            <a:spLocks noGrp="1" noRot="1" noChangeAspect="1" noChangeArrowheads="1" noTextEdit="1"/>
          </p:cNvSpPr>
          <p:nvPr>
            <p:ph type="sldImg"/>
          </p:nvPr>
        </p:nvSpPr>
        <p:spPr>
          <a:ln/>
        </p:spPr>
      </p:sp>
      <p:sp>
        <p:nvSpPr>
          <p:cNvPr id="309252" name="Rectangle 3"/>
          <p:cNvSpPr>
            <a:spLocks noGrp="1" noChangeArrowheads="1"/>
          </p:cNvSpPr>
          <p:nvPr>
            <p:ph type="body" idx="1"/>
          </p:nvPr>
        </p:nvSpPr>
        <p:spPr>
          <a:noFill/>
          <a:ln/>
        </p:spPr>
        <p:txBody>
          <a:bodyPr/>
          <a:lstStyle/>
          <a:p>
            <a:pPr eaLnBrk="1" hangingPunct="1">
              <a:spcBef>
                <a:spcPct val="0"/>
              </a:spcBef>
            </a:pPr>
            <a:r>
              <a:rPr lang="en-US" sz="1800" smtClean="0">
                <a:ea typeface="Lucida Sans Unicode" pitchFamily="34" charset="0"/>
                <a:cs typeface="Lucida Sans Unicode" pitchFamily="34" charset="0"/>
              </a:rPr>
              <a:t>CS goal: Build stuff, not model brain per se, but build artificial human brain. </a:t>
            </a: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p:spPr>
        <p:txBody>
          <a:bodyPr/>
          <a:lstStyle/>
          <a:p>
            <a:fld id="{B8AD4CE1-2AEA-415E-977A-5582ACF0D967}" type="slidenum">
              <a:rPr lang="en-US" smtClean="0"/>
              <a:pPr/>
              <a:t>242</a:t>
            </a:fld>
            <a:endParaRPr lang="en-US" smtClean="0"/>
          </a:p>
        </p:txBody>
      </p:sp>
      <p:sp>
        <p:nvSpPr>
          <p:cNvPr id="310275" name="Rectangle 2"/>
          <p:cNvSpPr>
            <a:spLocks noGrp="1" noRot="1" noChangeAspect="1" noChangeArrowheads="1" noTextEdit="1"/>
          </p:cNvSpPr>
          <p:nvPr>
            <p:ph type="sldImg"/>
          </p:nvPr>
        </p:nvSpPr>
        <p:spPr>
          <a:ln/>
        </p:spPr>
      </p:sp>
      <p:sp>
        <p:nvSpPr>
          <p:cNvPr id="310276" name="Rectangle 3"/>
          <p:cNvSpPr>
            <a:spLocks noGrp="1" noChangeArrowheads="1"/>
          </p:cNvSpPr>
          <p:nvPr>
            <p:ph type="body" idx="1"/>
          </p:nvPr>
        </p:nvSpPr>
        <p:spPr>
          <a:noFill/>
          <a:ln/>
        </p:spPr>
        <p:txBody>
          <a:bodyPr/>
          <a:lstStyle/>
          <a:p>
            <a:pPr eaLnBrk="1" hangingPunct="1"/>
            <a:r>
              <a:rPr lang="en-US" smtClean="0">
                <a:ea typeface="Lucida Sans Unicode" pitchFamily="34" charset="0"/>
                <a:cs typeface="Lucida Sans Unicode" pitchFamily="34" charset="0"/>
              </a:rPr>
              <a:t>CS goal: Build stuff, not model brain per se, but build artificial human brain. </a:t>
            </a: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p:spPr>
        <p:txBody>
          <a:bodyPr/>
          <a:lstStyle/>
          <a:p>
            <a:fld id="{8CE923A0-85D2-4EC1-BB50-BE3CBA9C028D}" type="slidenum">
              <a:rPr lang="en-US" smtClean="0"/>
              <a:pPr/>
              <a:t>243</a:t>
            </a:fld>
            <a:endParaRPr lang="en-US" smtClean="0"/>
          </a:p>
        </p:txBody>
      </p:sp>
      <p:sp>
        <p:nvSpPr>
          <p:cNvPr id="311299" name="Rectangle 2"/>
          <p:cNvSpPr>
            <a:spLocks noGrp="1" noRot="1" noChangeAspect="1" noChangeArrowheads="1" noTextEdit="1"/>
          </p:cNvSpPr>
          <p:nvPr>
            <p:ph type="sldImg"/>
          </p:nvPr>
        </p:nvSpPr>
        <p:spPr>
          <a:ln/>
        </p:spPr>
      </p:sp>
      <p:sp>
        <p:nvSpPr>
          <p:cNvPr id="3113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p:spPr>
        <p:txBody>
          <a:bodyPr/>
          <a:lstStyle/>
          <a:p>
            <a:fld id="{ECAD0ACC-645E-44C5-9A20-D68EFFCF9FAE}" type="slidenum">
              <a:rPr lang="en-US" smtClean="0"/>
              <a:pPr/>
              <a:t>244</a:t>
            </a:fld>
            <a:endParaRPr lang="en-US" smtClean="0"/>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245</a:t>
            </a:fld>
            <a:endParaRPr lang="en-US"/>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a:noFill/>
        </p:spPr>
        <p:txBody>
          <a:bodyPr/>
          <a:lstStyle/>
          <a:p>
            <a:fld id="{83493A72-12FA-41BB-A831-6AA1EDC30659}" type="slidenum">
              <a:rPr lang="en-US" smtClean="0"/>
              <a:pPr/>
              <a:t>246</a:t>
            </a:fld>
            <a:endParaRPr lang="en-US" smtClean="0"/>
          </a:p>
        </p:txBody>
      </p:sp>
      <p:sp>
        <p:nvSpPr>
          <p:cNvPr id="326659" name="Rectangle 2"/>
          <p:cNvSpPr>
            <a:spLocks noGrp="1" noRot="1" noChangeAspect="1" noChangeArrowheads="1" noTextEdit="1"/>
          </p:cNvSpPr>
          <p:nvPr>
            <p:ph type="sldImg"/>
          </p:nvPr>
        </p:nvSpPr>
        <p:spPr>
          <a:ln/>
        </p:spPr>
      </p:sp>
      <p:sp>
        <p:nvSpPr>
          <p:cNvPr id="3266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p:cNvSpPr>
            <a:spLocks noGrp="1" noChangeArrowheads="1"/>
          </p:cNvSpPr>
          <p:nvPr>
            <p:ph type="sldNum" sz="quarter" idx="5"/>
          </p:nvPr>
        </p:nvSpPr>
        <p:spPr>
          <a:noFill/>
        </p:spPr>
        <p:txBody>
          <a:bodyPr/>
          <a:lstStyle/>
          <a:p>
            <a:fld id="{CF5B0E89-3259-4580-8A95-153E1905EDF6}" type="slidenum">
              <a:rPr lang="en-US" smtClean="0"/>
              <a:pPr/>
              <a:t>249</a:t>
            </a:fld>
            <a:endParaRPr lang="en-US" smtClean="0"/>
          </a:p>
        </p:txBody>
      </p:sp>
      <p:sp>
        <p:nvSpPr>
          <p:cNvPr id="327683" name="Rectangle 2"/>
          <p:cNvSpPr>
            <a:spLocks noGrp="1" noRot="1" noChangeAspect="1" noChangeArrowheads="1" noTextEdit="1"/>
          </p:cNvSpPr>
          <p:nvPr>
            <p:ph type="sldImg"/>
          </p:nvPr>
        </p:nvSpPr>
        <p:spPr>
          <a:ln/>
        </p:spPr>
      </p:sp>
      <p:sp>
        <p:nvSpPr>
          <p:cNvPr id="3276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251</a:t>
            </a:fld>
            <a:endParaRPr lang="en-US"/>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Slide Image Placeholder 1"/>
          <p:cNvSpPr>
            <a:spLocks noGrp="1" noRot="1" noChangeAspect="1" noTextEdit="1"/>
          </p:cNvSpPr>
          <p:nvPr>
            <p:ph type="sldImg"/>
          </p:nvPr>
        </p:nvSpPr>
        <p:spPr>
          <a:ln/>
        </p:spPr>
      </p:sp>
      <p:sp>
        <p:nvSpPr>
          <p:cNvPr id="328707" name="Notes Placeholder 2"/>
          <p:cNvSpPr>
            <a:spLocks noGrp="1"/>
          </p:cNvSpPr>
          <p:nvPr>
            <p:ph type="body" idx="1"/>
          </p:nvPr>
        </p:nvSpPr>
        <p:spPr>
          <a:noFill/>
          <a:ln/>
        </p:spPr>
        <p:txBody>
          <a:bodyPr/>
          <a:lstStyle/>
          <a:p>
            <a:pPr eaLnBrk="1" hangingPunct="1"/>
            <a:endParaRPr lang="en-US" smtClean="0"/>
          </a:p>
        </p:txBody>
      </p:sp>
      <p:sp>
        <p:nvSpPr>
          <p:cNvPr id="328708" name="Slide Number Placeholder 3"/>
          <p:cNvSpPr>
            <a:spLocks noGrp="1"/>
          </p:cNvSpPr>
          <p:nvPr>
            <p:ph type="sldNum" sz="quarter" idx="5"/>
          </p:nvPr>
        </p:nvSpPr>
        <p:spPr>
          <a:noFill/>
        </p:spPr>
        <p:txBody>
          <a:bodyPr/>
          <a:lstStyle/>
          <a:p>
            <a:fld id="{13728E66-9D57-469A-A12F-DF2BFA80DC48}" type="slidenum">
              <a:rPr lang="en-US" smtClean="0"/>
              <a:pPr/>
              <a:t>252</a:t>
            </a:fld>
            <a:endParaRPr lang="en-US" smtClean="0"/>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7"/>
          <p:cNvSpPr>
            <a:spLocks noGrp="1" noChangeArrowheads="1"/>
          </p:cNvSpPr>
          <p:nvPr>
            <p:ph type="sldNum" sz="quarter" idx="5"/>
          </p:nvPr>
        </p:nvSpPr>
        <p:spPr>
          <a:noFill/>
        </p:spPr>
        <p:txBody>
          <a:bodyPr/>
          <a:lstStyle/>
          <a:p>
            <a:fld id="{1CA22910-FE42-4039-9D15-4125C26A5E45}" type="slidenum">
              <a:rPr lang="en-US" smtClean="0"/>
              <a:pPr/>
              <a:t>253</a:t>
            </a:fld>
            <a:endParaRPr lang="en-US" smtClean="0"/>
          </a:p>
        </p:txBody>
      </p:sp>
      <p:sp>
        <p:nvSpPr>
          <p:cNvPr id="353283"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ln/>
        </p:spPr>
        <p:txBody>
          <a:bodyPr/>
          <a:lstStyle/>
          <a:p>
            <a:pPr marL="342900" indent="-342900" eaLnBrk="1" hangingPunct="1">
              <a:spcBef>
                <a:spcPts val="200"/>
              </a:spcBef>
              <a:buFontTx/>
              <a:buAutoNum type="arabicPeriod"/>
              <a:defRPr/>
            </a:pPr>
            <a:r>
              <a:rPr lang="en-US" dirty="0" smtClean="0"/>
              <a:t>Talk about research agenda of searching through space of </a:t>
            </a:r>
            <a:r>
              <a:rPr lang="en-US" dirty="0" err="1" smtClean="0"/>
              <a:t>algortihms</a:t>
            </a:r>
            <a:r>
              <a:rPr lang="en-US" dirty="0" smtClean="0"/>
              <a:t>.  Need </a:t>
            </a:r>
            <a:r>
              <a:rPr lang="en-US" dirty="0" err="1" smtClean="0"/>
              <a:t>eval</a:t>
            </a:r>
            <a:r>
              <a:rPr lang="en-US" dirty="0" smtClean="0"/>
              <a:t> function. (1) Applications. (2) Comparisons to biology. </a:t>
            </a:r>
          </a:p>
          <a:p>
            <a:pPr marL="342900" indent="-342900" eaLnBrk="1" hangingPunct="1">
              <a:spcBef>
                <a:spcPts val="200"/>
              </a:spcBef>
              <a:buFontTx/>
              <a:buAutoNum type="arabicPeriod"/>
              <a:defRPr/>
            </a:pPr>
            <a:r>
              <a:rPr lang="en-US" dirty="0" smtClean="0"/>
              <a:t>No one knows what function brain is computing.  But can probe on certain inputs.  E.g., of images, edges span only a tiny subspace. Compare along those few dimensions; might give hint of whether we’re on the right track.  Gradient signal.</a:t>
            </a:r>
          </a:p>
          <a:p>
            <a:pPr eaLnBrk="1" hangingPunct="1">
              <a:defRPr/>
            </a:pPr>
            <a:r>
              <a:rPr lang="en-US" dirty="0" smtClean="0"/>
              <a:t> </a:t>
            </a: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noFill/>
          <a:ln w="9525"/>
        </p:spPr>
        <p:txBody>
          <a:bodyPr/>
          <a:lstStyle/>
          <a:p>
            <a:endParaRPr lang="en-US" dirty="0" smtClean="0"/>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255</a:t>
            </a:fld>
            <a:endParaRPr lang="en-US"/>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p>
            <a:fld id="{2AD060D0-319A-4EE3-BDFC-9EFC9B1813F9}" type="slidenum">
              <a:rPr lang="en-US" smtClean="0">
                <a:solidFill>
                  <a:prstClr val="black"/>
                </a:solidFill>
              </a:rPr>
              <a:pPr/>
              <a:t>258</a:t>
            </a:fld>
            <a:endParaRPr lang="en-US" smtClean="0">
              <a:solidFill>
                <a:prstClr val="black"/>
              </a:solidFill>
            </a:endParaRPr>
          </a:p>
        </p:txBody>
      </p:sp>
      <p:sp>
        <p:nvSpPr>
          <p:cNvPr id="278531" name="Rectangle 2"/>
          <p:cNvSpPr>
            <a:spLocks noGrp="1" noRot="1" noChangeAspect="1" noChangeArrowheads="1" noTextEdit="1"/>
          </p:cNvSpPr>
          <p:nvPr>
            <p:ph type="sldImg"/>
          </p:nvPr>
        </p:nvSpPr>
        <p:spPr>
          <a:xfrm>
            <a:off x="1143000" y="685800"/>
            <a:ext cx="4572000" cy="3429000"/>
          </a:xfrm>
          <a:ln/>
        </p:spPr>
      </p:sp>
      <p:sp>
        <p:nvSpPr>
          <p:cNvPr id="278532" name="Rectangle 3"/>
          <p:cNvSpPr>
            <a:spLocks noGrp="1" noChangeArrowheads="1"/>
          </p:cNvSpPr>
          <p:nvPr>
            <p:ph type="body" idx="1"/>
          </p:nvPr>
        </p:nvSpPr>
        <p:spPr>
          <a:noFill/>
          <a:ln/>
        </p:spPr>
        <p:txBody>
          <a:bodyPr>
            <a:normAutofit fontScale="92500" lnSpcReduction="20000"/>
          </a:bodyPr>
          <a:lstStyle/>
          <a:p>
            <a:pPr lvl="1" eaLnBrk="1" hangingPunct="1"/>
            <a:endParaRPr lang="en-US" baseline="0" dirty="0" smtClean="0"/>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p>
            <a:fld id="{2AD060D0-319A-4EE3-BDFC-9EFC9B1813F9}" type="slidenum">
              <a:rPr lang="en-US" smtClean="0">
                <a:solidFill>
                  <a:prstClr val="black"/>
                </a:solidFill>
              </a:rPr>
              <a:pPr/>
              <a:t>259</a:t>
            </a:fld>
            <a:endParaRPr lang="en-US" smtClean="0">
              <a:solidFill>
                <a:prstClr val="black"/>
              </a:solidFill>
            </a:endParaRPr>
          </a:p>
        </p:txBody>
      </p:sp>
      <p:sp>
        <p:nvSpPr>
          <p:cNvPr id="278531" name="Rectangle 2"/>
          <p:cNvSpPr>
            <a:spLocks noGrp="1" noRot="1" noChangeAspect="1" noChangeArrowheads="1" noTextEdit="1"/>
          </p:cNvSpPr>
          <p:nvPr>
            <p:ph type="sldImg"/>
          </p:nvPr>
        </p:nvSpPr>
        <p:spPr>
          <a:xfrm>
            <a:off x="1143000" y="685800"/>
            <a:ext cx="4572000" cy="3429000"/>
          </a:xfrm>
          <a:ln/>
        </p:spPr>
      </p:sp>
      <p:sp>
        <p:nvSpPr>
          <p:cNvPr id="278532" name="Rectangle 3"/>
          <p:cNvSpPr>
            <a:spLocks noGrp="1" noChangeArrowheads="1"/>
          </p:cNvSpPr>
          <p:nvPr>
            <p:ph type="body" idx="1"/>
          </p:nvPr>
        </p:nvSpPr>
        <p:spPr>
          <a:noFill/>
          <a:ln/>
        </p:spPr>
        <p:txBody>
          <a:bodyPr>
            <a:normAutofit fontScale="92500" lnSpcReduction="20000"/>
          </a:bodyPr>
          <a:lstStyle/>
          <a:p>
            <a:pPr lvl="1" eaLnBrk="1" hangingPunct="1"/>
            <a:endParaRPr lang="en-US" baseline="0"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261</a:t>
            </a:fld>
            <a:endParaRPr lang="en-US"/>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262</a:t>
            </a:fld>
            <a:endParaRPr lang="en-US"/>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ln>
            <a:miter lim="800000"/>
            <a:headEnd/>
            <a:tailEnd/>
          </a:ln>
        </p:spPr>
        <p:txBody>
          <a:bodyPr/>
          <a:lstStyle/>
          <a:p>
            <a:fld id="{0BF25616-C0F3-4FD5-B2D3-15D6F2C48243}" type="slidenum">
              <a:rPr lang="en-US">
                <a:solidFill>
                  <a:prstClr val="black"/>
                </a:solidFill>
              </a:rPr>
              <a:pPr/>
              <a:t>263</a:t>
            </a:fld>
            <a:endParaRPr lang="en-US">
              <a:solidFill>
                <a:prstClr val="black"/>
              </a:solidFill>
            </a:endParaRPr>
          </a:p>
        </p:txBody>
      </p:sp>
      <p:sp>
        <p:nvSpPr>
          <p:cNvPr id="276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76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lvl="1" eaLnBrk="1" hangingPunct="1">
              <a:spcBef>
                <a:spcPct val="0"/>
              </a:spcBef>
            </a:pPr>
            <a:r>
              <a:rPr lang="en-US" altLang="ko-KR" smtClean="0">
                <a:ea typeface="굴림" pitchFamily="34" charset="-127"/>
              </a:rPr>
              <a:t>Aglioti et al., 1994; Halligan et al., 1993; Weinstein, 1969; Ramachandran, 1998; Halligan et al., 1993; Sadato et al., 1996; Halligan et al., 1999 </a:t>
            </a:r>
            <a:endParaRPr lang="en-US" smtClean="0"/>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dirty="0" smtClean="0"/>
              <a:t/>
            </a:r>
            <a:br>
              <a:rPr lang="en-US" sz="1200" b="0" dirty="0" smtClean="0"/>
            </a:br>
            <a:r>
              <a:rPr lang="en-US" sz="1200" b="0" dirty="0" smtClean="0"/>
              <a:t>Speaker identification (for the case using all frames):</a:t>
            </a:r>
            <a:br>
              <a:rPr lang="en-US" sz="1200" b="0" dirty="0" smtClean="0"/>
            </a:br>
            <a:r>
              <a:rPr lang="en-US" sz="1200" b="0" dirty="0" smtClean="0"/>
              <a:t>I compared to the MFCC+GMM based algorithm, which achieved 99.7%</a:t>
            </a:r>
            <a:br>
              <a:rPr lang="en-US" sz="1200" b="0" dirty="0" smtClean="0"/>
            </a:br>
            <a:r>
              <a:rPr lang="en-US" sz="1200" b="0" dirty="0" smtClean="0"/>
              <a:t>accuracy for 168 way classification using 8 training utterances per</a:t>
            </a:r>
            <a:br>
              <a:rPr lang="en-US" sz="1200" b="0" dirty="0" smtClean="0"/>
            </a:br>
            <a:r>
              <a:rPr lang="en-US" sz="1200" b="0" dirty="0" smtClean="0"/>
              <a:t>speaker. However, although not surprising, this algorithm performed</a:t>
            </a:r>
            <a:br>
              <a:rPr lang="en-US" sz="1200" b="0" dirty="0" smtClean="0"/>
            </a:br>
            <a:r>
              <a:rPr lang="en-US" sz="1200" b="0" dirty="0" smtClean="0"/>
              <a:t>rather poorly when using a very small number of training examples. In</a:t>
            </a:r>
            <a:br>
              <a:rPr lang="en-US" sz="1200" b="0" dirty="0" smtClean="0"/>
            </a:br>
            <a:r>
              <a:rPr lang="en-US" sz="1200" b="0" dirty="0" smtClean="0"/>
              <a:t>contrast, our algorithm achieved a dramatic performance gap in this</a:t>
            </a:r>
            <a:br>
              <a:rPr lang="en-US" sz="1200" b="0" dirty="0" smtClean="0"/>
            </a:br>
            <a:r>
              <a:rPr lang="en-US" sz="1200" b="0" dirty="0" smtClean="0"/>
              <a:t>regime (e.g., 40% </a:t>
            </a:r>
            <a:r>
              <a:rPr lang="en-US" sz="1200" b="0" dirty="0" err="1" smtClean="0"/>
              <a:t>vs</a:t>
            </a:r>
            <a:r>
              <a:rPr lang="en-US" sz="1200" b="0" dirty="0" smtClean="0"/>
              <a:t> 90% for 1 training utterance/speaker). At the</a:t>
            </a:r>
            <a:br>
              <a:rPr lang="en-US" sz="1200" b="0" dirty="0" smtClean="0"/>
            </a:br>
            <a:r>
              <a:rPr lang="en-US" sz="1200" b="0" dirty="0" smtClean="0"/>
              <a:t>same time, by combing the two methods, we got even further improvement</a:t>
            </a:r>
            <a:br>
              <a:rPr lang="en-US" sz="1200" b="0" dirty="0" smtClean="0"/>
            </a:br>
            <a:r>
              <a:rPr lang="en-US" sz="1200" b="0" dirty="0" smtClean="0"/>
              <a:t>consistently for all numbers of training utterances/speaker).</a:t>
            </a:r>
            <a:br>
              <a:rPr lang="en-US" sz="1200" b="0" dirty="0" smtClean="0"/>
            </a:br>
            <a:r>
              <a:rPr lang="en-US" sz="1200" b="0" dirty="0" smtClean="0"/>
              <a:t/>
            </a:r>
            <a:br>
              <a:rPr lang="en-US" sz="1200" b="0" dirty="0" smtClean="0"/>
            </a:br>
            <a:r>
              <a:rPr lang="en-US" sz="1200" b="0" dirty="0" smtClean="0"/>
              <a:t>Phone classification:</a:t>
            </a:r>
            <a:br>
              <a:rPr lang="en-US" sz="1200" b="0" dirty="0" smtClean="0"/>
            </a:br>
            <a:r>
              <a:rPr lang="en-US" sz="1200" b="0" dirty="0" smtClean="0"/>
              <a:t>I compared to </a:t>
            </a:r>
            <a:r>
              <a:rPr lang="en-US" sz="1200" b="0" dirty="0" err="1" smtClean="0"/>
              <a:t>Clarkson+Moreno</a:t>
            </a:r>
            <a:r>
              <a:rPr lang="en-US" sz="1200" b="0" dirty="0" smtClean="0"/>
              <a:t> that used MFCC+SVM for the phone</a:t>
            </a:r>
            <a:br>
              <a:rPr lang="en-US" sz="1200" b="0" dirty="0" smtClean="0"/>
            </a:br>
            <a:r>
              <a:rPr lang="en-US" sz="1200" b="0" dirty="0" smtClean="0"/>
              <a:t>classification task. By replicating their results, we got 2% better</a:t>
            </a:r>
            <a:br>
              <a:rPr lang="en-US" sz="1200" b="0" dirty="0" smtClean="0"/>
            </a:br>
            <a:r>
              <a:rPr lang="en-US" sz="1200" b="0" dirty="0" smtClean="0"/>
              <a:t>results (79.6% </a:t>
            </a:r>
            <a:r>
              <a:rPr lang="en-US" sz="1200" b="0" dirty="0" err="1" smtClean="0"/>
              <a:t>vs</a:t>
            </a:r>
            <a:r>
              <a:rPr lang="en-US" sz="1200" b="0" dirty="0" smtClean="0"/>
              <a:t> 77.6%).*</a:t>
            </a:r>
            <a:br>
              <a:rPr lang="en-US" sz="1200" b="0" dirty="0" smtClean="0"/>
            </a:br>
            <a:r>
              <a:rPr lang="en-US" sz="1200" b="0" dirty="0" smtClean="0"/>
              <a:t/>
            </a:r>
            <a:br>
              <a:rPr lang="en-US" sz="1200" b="0" dirty="0" smtClean="0"/>
            </a:br>
            <a:r>
              <a:rPr lang="en-US" sz="1200" b="0" dirty="0" smtClean="0"/>
              <a:t>By augmenting the CDBN features, we achieved 80.3% accuracy.</a:t>
            </a:r>
            <a:br>
              <a:rPr lang="en-US" sz="1200" b="0" dirty="0" smtClean="0"/>
            </a:br>
            <a:r>
              <a:rPr lang="en-US" sz="1200" b="0" dirty="0" smtClean="0"/>
              <a:t>Considering the progress in the last decade (where the best method has</a:t>
            </a:r>
            <a:br>
              <a:rPr lang="en-US" sz="1200" b="0" dirty="0" smtClean="0"/>
            </a:br>
            <a:r>
              <a:rPr lang="en-US" sz="1200" b="0" dirty="0" smtClean="0"/>
              <a:t>achieved 79.2%), this improvement of 0.7% is fairly significant.</a:t>
            </a:r>
            <a:br>
              <a:rPr lang="en-US" sz="1200" b="0" dirty="0" smtClean="0"/>
            </a:br>
            <a:r>
              <a:rPr lang="en-US" sz="1200" b="0" dirty="0" smtClean="0"/>
              <a:t>* This suggests some variability in terms of results depending on</a:t>
            </a:r>
            <a:br>
              <a:rPr lang="en-US" sz="1200" b="0" dirty="0" smtClean="0"/>
            </a:br>
            <a:r>
              <a:rPr lang="en-US" sz="1200" b="0" dirty="0" smtClean="0"/>
              <a:t>implementation details (e.g., MFCC feature computation, SVM package,</a:t>
            </a:r>
            <a:br>
              <a:rPr lang="en-US" sz="1200" b="0" dirty="0" smtClean="0"/>
            </a:br>
            <a:r>
              <a:rPr lang="en-US" sz="1200" b="0" dirty="0" smtClean="0"/>
              <a:t>etc). So, our results are within a variability range in the</a:t>
            </a:r>
            <a:br>
              <a:rPr lang="en-US" sz="1200" b="0" dirty="0" smtClean="0"/>
            </a:br>
            <a:r>
              <a:rPr lang="en-US" sz="1200" b="0" dirty="0" smtClean="0"/>
              <a:t>state-of-the-art level.</a:t>
            </a:r>
            <a:br>
              <a:rPr lang="en-US" sz="1200" b="0" dirty="0" smtClean="0"/>
            </a:br>
            <a:r>
              <a:rPr lang="en-US" sz="1200" b="0" dirty="0" smtClean="0"/>
              <a:t/>
            </a:r>
            <a:br>
              <a:rPr lang="en-US" sz="1200" b="0" dirty="0" smtClean="0"/>
            </a:br>
            <a:r>
              <a:rPr lang="en-US" sz="1200" b="0" dirty="0" smtClean="0"/>
              <a:t>Gender classification:</a:t>
            </a:r>
            <a:br>
              <a:rPr lang="en-US" sz="1200" b="0" dirty="0" smtClean="0"/>
            </a:br>
            <a:r>
              <a:rPr lang="en-US" sz="1200" b="0" dirty="0" smtClean="0"/>
              <a:t>I could not find a good baseline that is comparable to ours. (In fact,</a:t>
            </a:r>
            <a:br>
              <a:rPr lang="en-US" sz="1200" b="0" dirty="0" smtClean="0"/>
            </a:br>
            <a:r>
              <a:rPr lang="en-US" sz="1200" b="0" dirty="0" smtClean="0"/>
              <a:t>I did find some papers that achieve comparable performance to ours,</a:t>
            </a:r>
            <a:br>
              <a:rPr lang="en-US" sz="1200" b="0" dirty="0" smtClean="0"/>
            </a:br>
            <a:r>
              <a:rPr lang="en-US" sz="1200" b="0" dirty="0" smtClean="0"/>
              <a:t>but using a much larger number of training examples). In fact, the</a:t>
            </a:r>
            <a:br>
              <a:rPr lang="en-US" sz="1200" b="0" dirty="0" smtClean="0"/>
            </a:br>
            <a:r>
              <a:rPr lang="en-US" sz="1200" b="0" dirty="0" smtClean="0"/>
              <a:t>performance gap between CDBN and MFCC/Spectrogram features are quite</a:t>
            </a:r>
            <a:br>
              <a:rPr lang="en-US" sz="1200" b="0" dirty="0" smtClean="0"/>
            </a:br>
            <a:r>
              <a:rPr lang="en-US" sz="1200" b="0" dirty="0" smtClean="0"/>
              <a:t>big across all numbers of training examples. In addition, using second</a:t>
            </a:r>
            <a:br>
              <a:rPr lang="en-US" sz="1200" b="0" dirty="0" smtClean="0"/>
            </a:br>
            <a:r>
              <a:rPr lang="en-US" sz="1200" b="0" dirty="0" smtClean="0"/>
              <a:t>layer CDBN features is clearly beneficial compared to using the first</a:t>
            </a:r>
            <a:br>
              <a:rPr lang="en-US" sz="1200" b="0" dirty="0" smtClean="0"/>
            </a:br>
            <a:r>
              <a:rPr lang="en-US" sz="1200" b="0" dirty="0" smtClean="0"/>
              <a:t>layer CDBN features only. This gives some justification about why deep</a:t>
            </a:r>
            <a:br>
              <a:rPr lang="en-US" sz="1200" b="0" dirty="0" smtClean="0"/>
            </a:br>
            <a:r>
              <a:rPr lang="en-US" sz="1200" b="0" dirty="0" smtClean="0"/>
              <a:t>learning can be helpful in speech recognition.**</a:t>
            </a:r>
            <a:br>
              <a:rPr lang="en-US" sz="1200" b="0" dirty="0" smtClean="0"/>
            </a:br>
            <a:r>
              <a:rPr lang="en-US" sz="1200" b="0" dirty="0" smtClean="0"/>
              <a:t>** This is consistent with our visual analysis, where we measured</a:t>
            </a:r>
            <a:br>
              <a:rPr lang="en-US" sz="1200" b="0" dirty="0" smtClean="0"/>
            </a:br>
            <a:r>
              <a:rPr lang="en-US" sz="1200" b="0" dirty="0" smtClean="0"/>
              <a:t>mutual information between gender and first/second layer CDBN</a:t>
            </a:r>
            <a:br>
              <a:rPr lang="en-US" sz="1200" b="0" dirty="0" smtClean="0"/>
            </a:br>
            <a:r>
              <a:rPr lang="en-US" sz="1200" b="0" dirty="0" smtClean="0"/>
              <a:t>activation. The second layer CDBN turned out to have significantly</a:t>
            </a:r>
            <a:br>
              <a:rPr lang="en-US" sz="1200" b="0" dirty="0" smtClean="0"/>
            </a:br>
            <a:r>
              <a:rPr lang="en-US" sz="1200" b="0" dirty="0" smtClean="0"/>
              <a:t>larger MI than the first-layer.</a:t>
            </a:r>
            <a:br>
              <a:rPr lang="en-US" sz="1200" b="0" dirty="0" smtClean="0"/>
            </a:br>
            <a:r>
              <a:rPr lang="en-US" sz="1200" b="0" dirty="0" smtClean="0"/>
              <a:t/>
            </a:r>
            <a:br>
              <a:rPr lang="en-US" sz="1200" b="0" dirty="0" smtClean="0"/>
            </a:br>
            <a:r>
              <a:rPr lang="en-US" sz="1200" b="0" dirty="0" smtClean="0"/>
              <a:t>Music classification:</a:t>
            </a:r>
            <a:br>
              <a:rPr lang="en-US" sz="1200" b="0" dirty="0" smtClean="0"/>
            </a:br>
            <a:r>
              <a:rPr lang="en-US" sz="1200" b="0" dirty="0" smtClean="0"/>
              <a:t>We compared to reasonable baseline (I focused in speech tasks in the</a:t>
            </a:r>
            <a:br>
              <a:rPr lang="en-US" sz="1200" b="0" dirty="0" smtClean="0"/>
            </a:br>
            <a:r>
              <a:rPr lang="en-US" sz="1200" b="0" dirty="0" smtClean="0"/>
              <a:t>paper; no reviewers commented about music results), but it is not</a:t>
            </a:r>
            <a:br>
              <a:rPr lang="en-US" sz="1200" b="0" dirty="0" smtClean="0"/>
            </a:br>
            <a:r>
              <a:rPr lang="en-US" sz="1200" b="0" dirty="0" smtClean="0"/>
              <a:t>clear whether we compared against to the state-of-the-art (different</a:t>
            </a:r>
            <a:br>
              <a:rPr lang="en-US" sz="1200" b="0" dirty="0" smtClean="0"/>
            </a:br>
            <a:r>
              <a:rPr lang="en-US" sz="1200" b="0" dirty="0" smtClean="0"/>
              <a:t>experimental setting are used for music classification tasks).</a:t>
            </a:r>
            <a:br>
              <a:rPr lang="en-US" sz="1200" b="0" dirty="0" smtClean="0"/>
            </a:br>
            <a:r>
              <a:rPr lang="en-US" sz="1200" b="0" dirty="0" smtClean="0"/>
              <a:t>However, our CDBN features outperformed MFCC fairly clearly. </a:t>
            </a:r>
            <a:r>
              <a:rPr lang="en-US" sz="1200" b="0" dirty="0" err="1" smtClean="0"/>
              <a:t>Ths</a:t>
            </a:r>
            <a:r>
              <a:rPr lang="en-US" sz="1200" b="0" dirty="0" smtClean="0"/>
              <a:t/>
            </a:r>
            <a:br>
              <a:rPr lang="en-US" sz="1200" b="0" dirty="0" smtClean="0"/>
            </a:br>
            <a:r>
              <a:rPr lang="en-US" sz="1200" b="0" dirty="0" smtClean="0"/>
              <a:t>suggests that our learning algorithms can be applied to a fairly wide</a:t>
            </a:r>
            <a:br>
              <a:rPr lang="en-US" sz="1200" b="0" dirty="0" smtClean="0"/>
            </a:br>
            <a:r>
              <a:rPr lang="en-US" sz="1200" b="0" dirty="0" smtClean="0"/>
              <a:t>range of audio data (speech, music, maybe something new).</a:t>
            </a:r>
          </a:p>
          <a:p>
            <a:endParaRPr lang="en-US" dirty="0"/>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264</a:t>
            </a:fld>
            <a:endParaRPr lang="en-US"/>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solidFill>
                  <a:prstClr val="black"/>
                </a:solidFill>
              </a:rPr>
              <a:pPr>
                <a:defRPr/>
              </a:pPr>
              <a:t>265</a:t>
            </a:fld>
            <a:endParaRPr lang="en-US">
              <a:solidFill>
                <a:prstClr val="black"/>
              </a:solidFill>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0" dirty="0" smtClean="0"/>
              <a:t>Convolutional</a:t>
            </a:r>
            <a:r>
              <a:rPr lang="en-US" i="0" baseline="0" dirty="0" smtClean="0"/>
              <a:t> networks can handle many visible units by using weight sharing.</a:t>
            </a:r>
            <a:endParaRPr lang="en-US" i="0" dirty="0" smtClean="0"/>
          </a:p>
          <a:p>
            <a:r>
              <a:rPr lang="en-US" i="0" dirty="0" smtClean="0"/>
              <a:t>www.iro.umontreal.ca/~lisa/seminaires/24-01-2006.ppt (Yoshua Bengio and Pascal </a:t>
            </a:r>
            <a:r>
              <a:rPr lang="en-US" i="0" dirty="0" err="1" smtClean="0"/>
              <a:t>Lamblin</a:t>
            </a:r>
            <a:r>
              <a:rPr lang="en-US" i="0" dirty="0" smtClean="0"/>
              <a:t>)</a:t>
            </a:r>
            <a:endParaRPr lang="en-US" i="0" dirty="0"/>
          </a:p>
        </p:txBody>
      </p:sp>
      <p:sp>
        <p:nvSpPr>
          <p:cNvPr id="4" name="Slide Number Placeholder 3"/>
          <p:cNvSpPr>
            <a:spLocks noGrp="1"/>
          </p:cNvSpPr>
          <p:nvPr>
            <p:ph type="sldNum" sz="quarter" idx="10"/>
          </p:nvPr>
        </p:nvSpPr>
        <p:spPr/>
        <p:txBody>
          <a:bodyPr/>
          <a:lstStyle/>
          <a:p>
            <a:pPr>
              <a:defRPr/>
            </a:pPr>
            <a:fld id="{70C51823-AC37-4602-958B-945AB0FCC94F}" type="slidenum">
              <a:rPr lang="en-US" smtClean="0"/>
              <a:pPr>
                <a:defRPr/>
              </a:pPr>
              <a:t>267</a:t>
            </a:fld>
            <a:endParaRPr lang="en-US"/>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37</a:t>
            </a:fld>
            <a:endParaRPr lang="en-US"/>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2400" dirty="0"/>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http://www.cbsnews.com/stories/2000/06/29/tech/main210684.shtml: 12.3 </a:t>
            </a:r>
            <a:r>
              <a:rPr lang="en-US" dirty="0" err="1" smtClean="0"/>
              <a:t>Tflops</a:t>
            </a:r>
            <a:r>
              <a:rPr lang="en-US" dirty="0" smtClean="0"/>
              <a:t>, $110 million, used to simulate nuclear weapon testing.  Like</a:t>
            </a:r>
            <a:r>
              <a:rPr lang="en-US" baseline="0" dirty="0" smtClean="0"/>
              <a:t> 13 graphics cards costing $250 each.</a:t>
            </a:r>
            <a:endParaRPr lang="en-US" dirty="0" smtClean="0"/>
          </a:p>
          <a:p>
            <a:endParaRPr lang="en-US" dirty="0" smtClean="0"/>
          </a:p>
          <a:p>
            <a:r>
              <a:rPr lang="en-US" dirty="0" smtClean="0"/>
              <a:t>40</a:t>
            </a:r>
            <a:r>
              <a:rPr lang="en-US" baseline="0" dirty="0" smtClean="0"/>
              <a:t> people with US$250 graphics card </a:t>
            </a:r>
            <a:r>
              <a:rPr lang="en-US" baseline="0" dirty="0" smtClean="0">
                <a:sym typeface="Wingdings" pitchFamily="2" charset="2"/>
              </a:rPr>
              <a:t></a:t>
            </a:r>
            <a:r>
              <a:rPr lang="en-US" baseline="0" dirty="0" smtClean="0"/>
              <a:t> #18 on top supercomputers list 2 years back.</a:t>
            </a:r>
          </a:p>
          <a:p>
            <a:r>
              <a:rPr lang="en-US" dirty="0" smtClean="0"/>
              <a:t>http://www.top500.org/list/2006/11/100</a:t>
            </a:r>
            <a:endParaRPr lang="en-US" dirty="0"/>
          </a:p>
        </p:txBody>
      </p:sp>
      <p:sp>
        <p:nvSpPr>
          <p:cNvPr id="4" name="Slide Number Placeholder 3"/>
          <p:cNvSpPr>
            <a:spLocks noGrp="1"/>
          </p:cNvSpPr>
          <p:nvPr>
            <p:ph type="sldNum" sz="quarter" idx="10"/>
          </p:nvPr>
        </p:nvSpPr>
        <p:spPr/>
        <p:txBody>
          <a:bodyPr/>
          <a:lstStyle/>
          <a:p>
            <a:pPr>
              <a:defRPr/>
            </a:pPr>
            <a:fld id="{70C51823-AC37-4602-958B-945AB0FCC94F}" type="slidenum">
              <a:rPr lang="en-US" smtClean="0"/>
              <a:pPr>
                <a:defRPr/>
              </a:pPr>
              <a:t>274</a:t>
            </a:fld>
            <a:endParaRPr lang="en-US"/>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XXX AI dedicated substantial amount of effort to high-level feature</a:t>
            </a:r>
            <a:r>
              <a:rPr lang="en-US" baseline="0" dirty="0" smtClean="0"/>
              <a:t> representations. </a:t>
            </a:r>
          </a:p>
          <a:p>
            <a:r>
              <a:rPr lang="en-US" baseline="0" dirty="0" smtClean="0"/>
              <a:t>XXX Should now dedicate equal amount to low-level feature representations, because they’re what’s really needed to get our systems to work. </a:t>
            </a:r>
            <a:endParaRPr lang="en-US" dirty="0" smtClean="0"/>
          </a:p>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38</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Where do</a:t>
            </a:r>
            <a:r>
              <a:rPr lang="en-US" baseline="0" dirty="0" smtClean="0"/>
              <a:t> we get these low-level representations from? </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46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47</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48</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xfrm>
            <a:off x="3884613" y="8685213"/>
            <a:ext cx="2971800" cy="457200"/>
          </a:xfrm>
          <a:prstGeom prst="rect">
            <a:avLst/>
          </a:prstGeom>
          <a:noFill/>
        </p:spPr>
        <p:txBody>
          <a:bodyPr/>
          <a:lstStyle/>
          <a:p>
            <a:fld id="{878AC6B2-BBAE-4BA1-948A-839E3FCEFB51}" type="slidenum">
              <a:rPr lang="en-US" smtClean="0"/>
              <a:pPr/>
              <a:t>49</a:t>
            </a:fld>
            <a:endParaRPr lang="en-US" smtClean="0"/>
          </a:p>
        </p:txBody>
      </p:sp>
      <p:sp>
        <p:nvSpPr>
          <p:cNvPr id="288771" name="Rectangle 2"/>
          <p:cNvSpPr>
            <a:spLocks noGrp="1" noRot="1" noChangeAspect="1" noChangeArrowheads="1" noTextEdit="1"/>
          </p:cNvSpPr>
          <p:nvPr>
            <p:ph type="sldImg"/>
          </p:nvPr>
        </p:nvSpPr>
        <p:spPr>
          <a:ln/>
        </p:spPr>
      </p:sp>
      <p:sp>
        <p:nvSpPr>
          <p:cNvPr id="288772" name="Rectangle 3"/>
          <p:cNvSpPr>
            <a:spLocks noGrp="1" noChangeArrowheads="1"/>
          </p:cNvSpPr>
          <p:nvPr>
            <p:ph type="body" idx="1"/>
          </p:nvPr>
        </p:nvSpPr>
        <p:spPr>
          <a:noFill/>
          <a:ln/>
        </p:spPr>
        <p:txBody>
          <a:bodyPr/>
          <a:lstStyle/>
          <a:p>
            <a:pPr eaLnBrk="1" hangingPunct="1"/>
            <a:r>
              <a:rPr lang="en-US" dirty="0" smtClean="0"/>
              <a:t>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50</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51</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xfrm>
            <a:off x="3884613" y="8685213"/>
            <a:ext cx="2971800" cy="457200"/>
          </a:xfrm>
          <a:prstGeom prst="rect">
            <a:avLst/>
          </a:prstGeom>
          <a:noFill/>
        </p:spPr>
        <p:txBody>
          <a:bodyPr/>
          <a:lstStyle/>
          <a:p>
            <a:pPr>
              <a:spcBef>
                <a:spcPct val="100000"/>
              </a:spcBef>
            </a:pPr>
            <a:fld id="{45D97A59-FC76-4534-A659-7C665DEFD3A3}" type="slidenum">
              <a:rPr lang="en-US">
                <a:solidFill>
                  <a:prstClr val="black"/>
                </a:solidFill>
                <a:latin typeface="Helvetica" pitchFamily="34" charset="0"/>
              </a:rPr>
              <a:pPr>
                <a:spcBef>
                  <a:spcPct val="100000"/>
                </a:spcBef>
              </a:pPr>
              <a:t>52</a:t>
            </a:fld>
            <a:endParaRPr lang="en-US">
              <a:solidFill>
                <a:prstClr val="black"/>
              </a:solidFill>
              <a:latin typeface="Helvetica" pitchFamily="34" charset="0"/>
            </a:endParaRPr>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xfrm>
            <a:off x="3884613" y="8685213"/>
            <a:ext cx="2971800" cy="457200"/>
          </a:xfrm>
          <a:prstGeom prst="rect">
            <a:avLst/>
          </a:prstGeom>
          <a:noFill/>
        </p:spPr>
        <p:txBody>
          <a:bodyPr/>
          <a:lstStyle/>
          <a:p>
            <a:pPr>
              <a:spcBef>
                <a:spcPct val="100000"/>
              </a:spcBef>
            </a:pPr>
            <a:fld id="{45D97A59-FC76-4534-A659-7C665DEFD3A3}" type="slidenum">
              <a:rPr lang="en-US">
                <a:solidFill>
                  <a:prstClr val="black"/>
                </a:solidFill>
                <a:latin typeface="Helvetica" pitchFamily="34" charset="0"/>
              </a:rPr>
              <a:pPr>
                <a:spcBef>
                  <a:spcPct val="100000"/>
                </a:spcBef>
              </a:pPr>
              <a:t>53</a:t>
            </a:fld>
            <a:endParaRPr lang="en-US">
              <a:solidFill>
                <a:prstClr val="black"/>
              </a:solidFill>
              <a:latin typeface="Helvetica" pitchFamily="34" charset="0"/>
            </a:endParaRPr>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xfrm>
            <a:off x="3884613" y="8685213"/>
            <a:ext cx="2971800" cy="457200"/>
          </a:xfrm>
          <a:prstGeom prst="rect">
            <a:avLst/>
          </a:prstGeom>
          <a:noFill/>
        </p:spPr>
        <p:txBody>
          <a:bodyPr/>
          <a:lstStyle/>
          <a:p>
            <a:pPr>
              <a:spcBef>
                <a:spcPct val="100000"/>
              </a:spcBef>
            </a:pPr>
            <a:fld id="{45D97A59-FC76-4534-A659-7C665DEFD3A3}" type="slidenum">
              <a:rPr lang="en-US">
                <a:solidFill>
                  <a:prstClr val="black"/>
                </a:solidFill>
                <a:latin typeface="Helvetica" pitchFamily="34" charset="0"/>
              </a:rPr>
              <a:pPr>
                <a:spcBef>
                  <a:spcPct val="100000"/>
                </a:spcBef>
              </a:pPr>
              <a:t>54</a:t>
            </a:fld>
            <a:endParaRPr lang="en-US">
              <a:solidFill>
                <a:prstClr val="black"/>
              </a:solidFill>
              <a:latin typeface="Helvetica" pitchFamily="34" charset="0"/>
            </a:endParaRPr>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xfrm>
            <a:off x="3884613" y="8685213"/>
            <a:ext cx="2971800" cy="457200"/>
          </a:xfrm>
          <a:prstGeom prst="rect">
            <a:avLst/>
          </a:prstGeom>
          <a:noFill/>
        </p:spPr>
        <p:txBody>
          <a:bodyPr/>
          <a:lstStyle/>
          <a:p>
            <a:pPr>
              <a:spcBef>
                <a:spcPct val="100000"/>
              </a:spcBef>
            </a:pPr>
            <a:fld id="{45D97A59-FC76-4534-A659-7C665DEFD3A3}" type="slidenum">
              <a:rPr lang="en-US">
                <a:solidFill>
                  <a:prstClr val="black"/>
                </a:solidFill>
                <a:latin typeface="Helvetica" pitchFamily="34" charset="0"/>
              </a:rPr>
              <a:pPr>
                <a:spcBef>
                  <a:spcPct val="100000"/>
                </a:spcBef>
              </a:pPr>
              <a:t>55</a:t>
            </a:fld>
            <a:endParaRPr lang="en-US">
              <a:solidFill>
                <a:prstClr val="black"/>
              </a:solidFill>
              <a:latin typeface="Helvetica" pitchFamily="34" charset="0"/>
            </a:endParaRPr>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xfrm>
            <a:off x="3884613" y="8685213"/>
            <a:ext cx="2971800" cy="457200"/>
          </a:xfrm>
          <a:prstGeom prst="rect">
            <a:avLst/>
          </a:prstGeom>
          <a:noFill/>
        </p:spPr>
        <p:txBody>
          <a:bodyPr/>
          <a:lstStyle/>
          <a:p>
            <a:pPr>
              <a:spcBef>
                <a:spcPct val="100000"/>
              </a:spcBef>
            </a:pPr>
            <a:fld id="{45D97A59-FC76-4534-A659-7C665DEFD3A3}" type="slidenum">
              <a:rPr lang="en-US">
                <a:solidFill>
                  <a:prstClr val="black"/>
                </a:solidFill>
                <a:latin typeface="Helvetica" pitchFamily="34" charset="0"/>
              </a:rPr>
              <a:pPr>
                <a:spcBef>
                  <a:spcPct val="100000"/>
                </a:spcBef>
              </a:pPr>
              <a:t>56</a:t>
            </a:fld>
            <a:endParaRPr lang="en-US">
              <a:solidFill>
                <a:prstClr val="black"/>
              </a:solidFill>
              <a:latin typeface="Helvetica" pitchFamily="34" charset="0"/>
            </a:endParaRPr>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xfrm>
            <a:off x="3884613" y="8685213"/>
            <a:ext cx="2971800" cy="457200"/>
          </a:xfrm>
          <a:prstGeom prst="rect">
            <a:avLst/>
          </a:prstGeom>
          <a:noFill/>
        </p:spPr>
        <p:txBody>
          <a:bodyPr/>
          <a:lstStyle/>
          <a:p>
            <a:pPr>
              <a:spcBef>
                <a:spcPct val="100000"/>
              </a:spcBef>
            </a:pPr>
            <a:fld id="{45D97A59-FC76-4534-A659-7C665DEFD3A3}" type="slidenum">
              <a:rPr lang="en-US">
                <a:solidFill>
                  <a:prstClr val="black"/>
                </a:solidFill>
                <a:latin typeface="Helvetica" pitchFamily="34" charset="0"/>
              </a:rPr>
              <a:pPr>
                <a:spcBef>
                  <a:spcPct val="100000"/>
                </a:spcBef>
              </a:pPr>
              <a:t>57</a:t>
            </a:fld>
            <a:endParaRPr lang="en-US">
              <a:solidFill>
                <a:prstClr val="black"/>
              </a:solidFill>
              <a:latin typeface="Helvetica" pitchFamily="34" charset="0"/>
            </a:endParaRPr>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a:xfrm>
            <a:off x="3884613" y="8685213"/>
            <a:ext cx="2971800" cy="457200"/>
          </a:xfrm>
          <a:prstGeom prst="rect">
            <a:avLst/>
          </a:prstGeom>
          <a:noFill/>
        </p:spPr>
        <p:txBody>
          <a:bodyPr/>
          <a:lstStyle/>
          <a:p>
            <a:pPr>
              <a:spcBef>
                <a:spcPct val="100000"/>
              </a:spcBef>
            </a:pPr>
            <a:fld id="{0F9F2B2F-47BA-4E10-A2F1-AB1740BA1B38}" type="slidenum">
              <a:rPr lang="en-US">
                <a:solidFill>
                  <a:prstClr val="black"/>
                </a:solidFill>
                <a:latin typeface="Helvetica" pitchFamily="34" charset="0"/>
              </a:rPr>
              <a:pPr>
                <a:spcBef>
                  <a:spcPct val="100000"/>
                </a:spcBef>
              </a:pPr>
              <a:t>58</a:t>
            </a:fld>
            <a:endParaRPr lang="en-US">
              <a:solidFill>
                <a:prstClr val="black"/>
              </a:solidFill>
              <a:latin typeface="Helvetica" pitchFamily="34" charset="0"/>
            </a:endParaRPr>
          </a:p>
        </p:txBody>
      </p:sp>
      <p:sp>
        <p:nvSpPr>
          <p:cNvPr id="282627" name="Rectangle 2"/>
          <p:cNvSpPr>
            <a:spLocks noGrp="1" noRot="1" noChangeAspect="1" noChangeArrowheads="1" noTextEdit="1"/>
          </p:cNvSpPr>
          <p:nvPr>
            <p:ph type="sldImg"/>
          </p:nvPr>
        </p:nvSpPr>
        <p:spPr>
          <a:ln/>
        </p:spPr>
      </p:sp>
      <p:sp>
        <p:nvSpPr>
          <p:cNvPr id="282628"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xfrm>
            <a:off x="3884613" y="8685213"/>
            <a:ext cx="2971800" cy="457200"/>
          </a:xfrm>
          <a:prstGeom prst="rect">
            <a:avLst/>
          </a:prstGeom>
          <a:noFill/>
        </p:spPr>
        <p:txBody>
          <a:bodyPr/>
          <a:lstStyle/>
          <a:p>
            <a:fld id="{2B366D4D-4DEF-4F7A-9616-FA28A99ADB25}" type="slidenum">
              <a:rPr lang="en-US" smtClean="0">
                <a:solidFill>
                  <a:prstClr val="black"/>
                </a:solidFill>
              </a:rPr>
              <a:pPr/>
              <a:t>59</a:t>
            </a:fld>
            <a:endParaRPr lang="en-US" smtClean="0">
              <a:solidFill>
                <a:prstClr val="black"/>
              </a:solidFill>
            </a:endParaRPr>
          </a:p>
        </p:txBody>
      </p:sp>
      <p:sp>
        <p:nvSpPr>
          <p:cNvPr id="286723" name="Rectangle 2"/>
          <p:cNvSpPr>
            <a:spLocks noGrp="1" noRot="1" noChangeAspect="1" noChangeArrowheads="1" noTextEdit="1"/>
          </p:cNvSpPr>
          <p:nvPr>
            <p:ph type="sldImg"/>
          </p:nvPr>
        </p:nvSpPr>
        <p:spPr>
          <a:ln/>
        </p:spPr>
      </p:sp>
      <p:sp>
        <p:nvSpPr>
          <p:cNvPr id="286724" name="Rectangle 3"/>
          <p:cNvSpPr>
            <a:spLocks noGrp="1" noChangeArrowheads="1"/>
          </p:cNvSpPr>
          <p:nvPr>
            <p:ph type="body" idx="1"/>
          </p:nvPr>
        </p:nvSpPr>
        <p:spPr>
          <a:noFill/>
          <a:ln/>
        </p:spPr>
        <p:txBody>
          <a:bodyPr/>
          <a:lstStyle/>
          <a:p>
            <a:pPr eaLnBrk="1" hangingPunct="1"/>
            <a:r>
              <a:rPr lang="en-US" smtClean="0"/>
              <a:t>http://www.ldeo.columbia.edu/4d4/wavelets/dm.html</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xfrm>
            <a:off x="3884613" y="8685213"/>
            <a:ext cx="2971800" cy="457200"/>
          </a:xfrm>
          <a:prstGeom prst="rect">
            <a:avLst/>
          </a:prstGeom>
          <a:noFill/>
        </p:spPr>
        <p:txBody>
          <a:bodyPr/>
          <a:lstStyle/>
          <a:p>
            <a:fld id="{878AC6B2-BBAE-4BA1-948A-839E3FCEFB51}" type="slidenum">
              <a:rPr lang="en-US" smtClean="0">
                <a:solidFill>
                  <a:prstClr val="white"/>
                </a:solidFill>
              </a:rPr>
              <a:pPr/>
              <a:t>60</a:t>
            </a:fld>
            <a:endParaRPr lang="en-US" smtClean="0">
              <a:solidFill>
                <a:prstClr val="white"/>
              </a:solidFill>
            </a:endParaRPr>
          </a:p>
        </p:txBody>
      </p:sp>
      <p:sp>
        <p:nvSpPr>
          <p:cNvPr id="288771" name="Rectangle 2"/>
          <p:cNvSpPr>
            <a:spLocks noGrp="1" noRot="1" noChangeAspect="1" noChangeArrowheads="1" noTextEdit="1"/>
          </p:cNvSpPr>
          <p:nvPr>
            <p:ph type="sldImg"/>
          </p:nvPr>
        </p:nvSpPr>
        <p:spPr>
          <a:ln/>
        </p:spPr>
      </p:sp>
      <p:sp>
        <p:nvSpPr>
          <p:cNvPr id="288772" name="Rectangle 3"/>
          <p:cNvSpPr>
            <a:spLocks noGrp="1" noChangeArrowheads="1"/>
          </p:cNvSpPr>
          <p:nvPr>
            <p:ph type="body" idx="1"/>
          </p:nvPr>
        </p:nvSpPr>
        <p:spPr>
          <a:noFill/>
          <a:ln/>
        </p:spPr>
        <p:txBody>
          <a:bodyPr/>
          <a:lstStyle/>
          <a:p>
            <a:pPr eaLnBrk="1" hangingPunct="1"/>
            <a:r>
              <a:rPr lang="en-US" dirty="0" smtClean="0"/>
              <a:t>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xfrm>
            <a:off x="3884613" y="8685213"/>
            <a:ext cx="2971800" cy="457200"/>
          </a:xfrm>
          <a:prstGeom prst="rect">
            <a:avLst/>
          </a:prstGeom>
          <a:noFill/>
        </p:spPr>
        <p:txBody>
          <a:bodyPr/>
          <a:lstStyle/>
          <a:p>
            <a:fld id="{2B366D4D-4DEF-4F7A-9616-FA28A99ADB25}" type="slidenum">
              <a:rPr lang="en-US" smtClean="0">
                <a:solidFill>
                  <a:prstClr val="black"/>
                </a:solidFill>
              </a:rPr>
              <a:pPr/>
              <a:t>61</a:t>
            </a:fld>
            <a:endParaRPr lang="en-US" smtClean="0">
              <a:solidFill>
                <a:prstClr val="black"/>
              </a:solidFill>
            </a:endParaRPr>
          </a:p>
        </p:txBody>
      </p:sp>
      <p:sp>
        <p:nvSpPr>
          <p:cNvPr id="286723" name="Rectangle 2"/>
          <p:cNvSpPr>
            <a:spLocks noGrp="1" noRot="1" noChangeAspect="1" noChangeArrowheads="1" noTextEdit="1"/>
          </p:cNvSpPr>
          <p:nvPr>
            <p:ph type="sldImg"/>
          </p:nvPr>
        </p:nvSpPr>
        <p:spPr>
          <a:ln/>
        </p:spPr>
      </p:sp>
      <p:sp>
        <p:nvSpPr>
          <p:cNvPr id="286724" name="Rectangle 3"/>
          <p:cNvSpPr>
            <a:spLocks noGrp="1" noChangeArrowheads="1"/>
          </p:cNvSpPr>
          <p:nvPr>
            <p:ph type="body" idx="1"/>
          </p:nvPr>
        </p:nvSpPr>
        <p:spPr>
          <a:noFill/>
          <a:ln/>
        </p:spPr>
        <p:txBody>
          <a:bodyPr/>
          <a:lstStyle/>
          <a:p>
            <a:pPr eaLnBrk="1" hangingPunct="1"/>
            <a:r>
              <a:rPr lang="en-US" smtClean="0"/>
              <a:t>http://www.ldeo.columbia.edu/4d4/wavelets/dm.html</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xfrm>
            <a:off x="3884613" y="8685213"/>
            <a:ext cx="2971800" cy="457200"/>
          </a:xfrm>
          <a:prstGeom prst="rect">
            <a:avLst/>
          </a:prstGeom>
          <a:noFill/>
        </p:spPr>
        <p:txBody>
          <a:bodyPr/>
          <a:lstStyle/>
          <a:p>
            <a:fld id="{878AC6B2-BBAE-4BA1-948A-839E3FCEFB51}" type="slidenum">
              <a:rPr lang="en-US" smtClean="0">
                <a:solidFill>
                  <a:prstClr val="white"/>
                </a:solidFill>
              </a:rPr>
              <a:pPr/>
              <a:t>62</a:t>
            </a:fld>
            <a:endParaRPr lang="en-US" smtClean="0">
              <a:solidFill>
                <a:prstClr val="white"/>
              </a:solidFill>
            </a:endParaRPr>
          </a:p>
        </p:txBody>
      </p:sp>
      <p:sp>
        <p:nvSpPr>
          <p:cNvPr id="288771" name="Rectangle 2"/>
          <p:cNvSpPr>
            <a:spLocks noGrp="1" noRot="1" noChangeAspect="1" noChangeArrowheads="1" noTextEdit="1"/>
          </p:cNvSpPr>
          <p:nvPr>
            <p:ph type="sldImg"/>
          </p:nvPr>
        </p:nvSpPr>
        <p:spPr>
          <a:ln/>
        </p:spPr>
      </p:sp>
      <p:sp>
        <p:nvSpPr>
          <p:cNvPr id="288772" name="Rectangle 3"/>
          <p:cNvSpPr>
            <a:spLocks noGrp="1" noChangeArrowheads="1"/>
          </p:cNvSpPr>
          <p:nvPr>
            <p:ph type="body" idx="1"/>
          </p:nvPr>
        </p:nvSpPr>
        <p:spPr>
          <a:noFill/>
          <a:ln/>
        </p:spPr>
        <p:txBody>
          <a:bodyPr/>
          <a:lstStyle/>
          <a:p>
            <a:pPr eaLnBrk="1" hangingPunct="1"/>
            <a:r>
              <a:rPr lang="en-US" dirty="0" smtClean="0"/>
              <a:t>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xfrm>
            <a:off x="3884613" y="8685213"/>
            <a:ext cx="2971800" cy="457200"/>
          </a:xfrm>
          <a:prstGeom prst="rect">
            <a:avLst/>
          </a:prstGeom>
          <a:noFill/>
        </p:spPr>
        <p:txBody>
          <a:bodyPr/>
          <a:lstStyle/>
          <a:p>
            <a:fld id="{878AC6B2-BBAE-4BA1-948A-839E3FCEFB51}" type="slidenum">
              <a:rPr lang="en-US" smtClean="0">
                <a:solidFill>
                  <a:prstClr val="white"/>
                </a:solidFill>
              </a:rPr>
              <a:pPr/>
              <a:t>63</a:t>
            </a:fld>
            <a:endParaRPr lang="en-US" smtClean="0">
              <a:solidFill>
                <a:prstClr val="white"/>
              </a:solidFill>
            </a:endParaRPr>
          </a:p>
        </p:txBody>
      </p:sp>
      <p:sp>
        <p:nvSpPr>
          <p:cNvPr id="288771" name="Rectangle 2"/>
          <p:cNvSpPr>
            <a:spLocks noGrp="1" noRot="1" noChangeAspect="1" noChangeArrowheads="1" noTextEdit="1"/>
          </p:cNvSpPr>
          <p:nvPr>
            <p:ph type="sldImg"/>
          </p:nvPr>
        </p:nvSpPr>
        <p:spPr>
          <a:ln/>
        </p:spPr>
      </p:sp>
      <p:sp>
        <p:nvSpPr>
          <p:cNvPr id="288772" name="Rectangle 3"/>
          <p:cNvSpPr>
            <a:spLocks noGrp="1" noChangeArrowheads="1"/>
          </p:cNvSpPr>
          <p:nvPr>
            <p:ph type="body" idx="1"/>
          </p:nvPr>
        </p:nvSpPr>
        <p:spPr>
          <a:noFill/>
          <a:ln/>
        </p:spPr>
        <p:txBody>
          <a:bodyPr/>
          <a:lstStyle/>
          <a:p>
            <a:pPr eaLnBrk="1" hangingPunct="1"/>
            <a:r>
              <a:rPr lang="en-US" dirty="0" smtClean="0"/>
              <a:t>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F067E855-2526-4790-8A60-EAFE7FE2ACFC}" type="slidenum">
              <a:rPr lang="en-US" smtClean="0"/>
              <a:pPr>
                <a:defRPr/>
              </a:pPr>
              <a:t>64</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p:spPr>
        <p:txBody>
          <a:bodyPr/>
          <a:lstStyle/>
          <a:p>
            <a:fld id="{DAF394C3-C790-472E-AA0D-684EFA288FE7}" type="slidenum">
              <a:rPr lang="en-US" smtClean="0"/>
              <a:pPr/>
              <a:t>65</a:t>
            </a:fld>
            <a:endParaRPr lang="en-US" smtClean="0"/>
          </a:p>
        </p:txBody>
      </p:sp>
      <p:sp>
        <p:nvSpPr>
          <p:cNvPr id="289795" name="Rectangle 2"/>
          <p:cNvSpPr>
            <a:spLocks noGrp="1" noRot="1" noChangeAspect="1" noChangeArrowheads="1" noTextEdit="1"/>
          </p:cNvSpPr>
          <p:nvPr>
            <p:ph type="sldImg"/>
          </p:nvPr>
        </p:nvSpPr>
        <p:spPr>
          <a:ln/>
        </p:spPr>
      </p:sp>
      <p:sp>
        <p:nvSpPr>
          <p:cNvPr id="2897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66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67</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68</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69</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72</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xfrm>
            <a:off x="3884613" y="8685213"/>
            <a:ext cx="2971800" cy="457200"/>
          </a:xfrm>
          <a:prstGeom prst="rect">
            <a:avLst/>
          </a:prstGeom>
          <a:noFill/>
        </p:spPr>
        <p:txBody>
          <a:bodyPr/>
          <a:lstStyle/>
          <a:p>
            <a:fld id="{1602A008-1501-420C-B021-6AE0E51B0E3E}" type="slidenum">
              <a:rPr lang="en-US" smtClean="0">
                <a:solidFill>
                  <a:prstClr val="black"/>
                </a:solidFill>
              </a:rPr>
              <a:pPr/>
              <a:t>73</a:t>
            </a:fld>
            <a:endParaRPr lang="en-US" smtClean="0">
              <a:solidFill>
                <a:prstClr val="black"/>
              </a:solidFill>
            </a:endParaRPr>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r>
              <a:rPr lang="en-US" dirty="0" smtClean="0"/>
              <a:t> </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a:xfrm>
            <a:off x="3884613" y="8685213"/>
            <a:ext cx="2971800" cy="457200"/>
          </a:xfrm>
          <a:prstGeom prst="rect">
            <a:avLst/>
          </a:prstGeom>
          <a:noFill/>
        </p:spPr>
        <p:txBody>
          <a:bodyPr/>
          <a:lstStyle/>
          <a:p>
            <a:fld id="{1EE05F2B-3182-47B9-A45C-745A350304D4}" type="slidenum">
              <a:rPr lang="en-US" smtClean="0">
                <a:solidFill>
                  <a:prstClr val="black"/>
                </a:solidFill>
              </a:rPr>
              <a:pPr/>
              <a:t>74</a:t>
            </a:fld>
            <a:endParaRPr lang="en-US" smtClean="0">
              <a:solidFill>
                <a:prstClr val="black"/>
              </a:solidFill>
            </a:endParaRPr>
          </a:p>
        </p:txBody>
      </p:sp>
      <p:sp>
        <p:nvSpPr>
          <p:cNvPr id="325635" name="Rectangle 2"/>
          <p:cNvSpPr>
            <a:spLocks noGrp="1" noRot="1" noChangeAspect="1" noChangeArrowheads="1" noTextEdit="1"/>
          </p:cNvSpPr>
          <p:nvPr>
            <p:ph type="sldImg"/>
          </p:nvPr>
        </p:nvSpPr>
        <p:spPr>
          <a:ln/>
        </p:spPr>
      </p:sp>
      <p:sp>
        <p:nvSpPr>
          <p:cNvPr id="325636" name="Rectangle 3"/>
          <p:cNvSpPr>
            <a:spLocks noGrp="1" noChangeArrowheads="1"/>
          </p:cNvSpPr>
          <p:nvPr>
            <p:ph type="body" idx="1"/>
          </p:nvPr>
        </p:nvSpPr>
        <p:spPr>
          <a:noFill/>
          <a:ln/>
        </p:spPr>
        <p:txBody>
          <a:bodyPr/>
          <a:lstStyle/>
          <a:p>
            <a:pPr eaLnBrk="1" hangingPunct="1"/>
            <a:r>
              <a:rPr lang="en-US" dirty="0" smtClean="0"/>
              <a:t> </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77</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78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p>
            <a:fld id="{47293448-0171-467F-B661-7DAA2463F44C}" type="slidenum">
              <a:rPr lang="en-US" smtClean="0"/>
              <a:pPr/>
              <a:t>6</a:t>
            </a:fld>
            <a:endParaRPr lang="en-US" smtClean="0"/>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ln>
            <a:miter lim="800000"/>
            <a:headEnd/>
            <a:tailEnd/>
          </a:ln>
        </p:spPr>
        <p:txBody>
          <a:bodyPr/>
          <a:lstStyle/>
          <a:p>
            <a:fld id="{0957E2E7-FE02-4369-A959-1FA78EBDD8D5}" type="slidenum">
              <a:rPr lang="en-US">
                <a:solidFill>
                  <a:prstClr val="black"/>
                </a:solidFill>
              </a:rPr>
              <a:pPr/>
              <a:t>79</a:t>
            </a:fld>
            <a:endParaRPr lang="en-US">
              <a:solidFill>
                <a:prstClr val="black"/>
              </a:solidFill>
            </a:endParaRPr>
          </a:p>
        </p:txBody>
      </p:sp>
      <p:sp>
        <p:nvSpPr>
          <p:cNvPr id="307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07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lvl="1" eaLnBrk="1" hangingPunct="1">
              <a:spcBef>
                <a:spcPct val="0"/>
              </a:spcBef>
            </a:pPr>
            <a:r>
              <a:rPr lang="en-US" altLang="ko-KR" smtClean="0">
                <a:ea typeface="굴림" pitchFamily="34" charset="-127"/>
              </a:rPr>
              <a:t>Aglioti et al., 1994; Halligan et al., 1993; Weinstein, 1969; Ramachandran, 1998; Halligan et al., 1993; Sadato et al., 1996; Halligan et al., 1999 </a:t>
            </a:r>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p>
            <a:fld id="{47293448-0171-467F-B661-7DAA2463F44C}" type="slidenum">
              <a:rPr lang="en-US" smtClean="0"/>
              <a:pPr/>
              <a:t>80</a:t>
            </a:fld>
            <a:endParaRPr lang="en-US" smtClean="0"/>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xfrm>
            <a:off x="3884613" y="8685213"/>
            <a:ext cx="2971800" cy="457200"/>
          </a:xfrm>
          <a:prstGeom prst="rect">
            <a:avLst/>
          </a:prstGeom>
          <a:noFill/>
        </p:spPr>
        <p:txBody>
          <a:bodyPr/>
          <a:lstStyle/>
          <a:p>
            <a:pPr>
              <a:spcBef>
                <a:spcPct val="100000"/>
              </a:spcBef>
            </a:pPr>
            <a:fld id="{45D97A59-FC76-4534-A659-7C665DEFD3A3}" type="slidenum">
              <a:rPr lang="en-US">
                <a:solidFill>
                  <a:prstClr val="black"/>
                </a:solidFill>
                <a:latin typeface="Helvetica" pitchFamily="34" charset="0"/>
              </a:rPr>
              <a:pPr>
                <a:spcBef>
                  <a:spcPct val="100000"/>
                </a:spcBef>
              </a:pPr>
              <a:t>81</a:t>
            </a:fld>
            <a:endParaRPr lang="en-US">
              <a:solidFill>
                <a:prstClr val="black"/>
              </a:solidFill>
              <a:latin typeface="Helvetica" pitchFamily="34" charset="0"/>
            </a:endParaRPr>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a:xfrm>
            <a:off x="3884613" y="8685213"/>
            <a:ext cx="2971800" cy="457200"/>
          </a:xfrm>
          <a:prstGeom prst="rect">
            <a:avLst/>
          </a:prstGeom>
          <a:noFill/>
        </p:spPr>
        <p:txBody>
          <a:bodyPr/>
          <a:lstStyle/>
          <a:p>
            <a:pPr>
              <a:spcBef>
                <a:spcPct val="100000"/>
              </a:spcBef>
            </a:pPr>
            <a:fld id="{0F9F2B2F-47BA-4E10-A2F1-AB1740BA1B38}" type="slidenum">
              <a:rPr lang="en-US">
                <a:solidFill>
                  <a:prstClr val="black"/>
                </a:solidFill>
                <a:latin typeface="Helvetica" pitchFamily="34" charset="0"/>
              </a:rPr>
              <a:pPr>
                <a:spcBef>
                  <a:spcPct val="100000"/>
                </a:spcBef>
              </a:pPr>
              <a:t>82</a:t>
            </a:fld>
            <a:endParaRPr lang="en-US">
              <a:solidFill>
                <a:prstClr val="black"/>
              </a:solidFill>
              <a:latin typeface="Helvetica" pitchFamily="34" charset="0"/>
            </a:endParaRPr>
          </a:p>
        </p:txBody>
      </p:sp>
      <p:sp>
        <p:nvSpPr>
          <p:cNvPr id="282627" name="Rectangle 2"/>
          <p:cNvSpPr>
            <a:spLocks noGrp="1" noRot="1" noChangeAspect="1" noChangeArrowheads="1" noTextEdit="1"/>
          </p:cNvSpPr>
          <p:nvPr>
            <p:ph type="sldImg"/>
          </p:nvPr>
        </p:nvSpPr>
        <p:spPr>
          <a:ln/>
        </p:spPr>
      </p:sp>
      <p:sp>
        <p:nvSpPr>
          <p:cNvPr id="282628"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a:noFill/>
        </p:spPr>
        <p:txBody>
          <a:bodyPr/>
          <a:lstStyle/>
          <a:p>
            <a:fld id="{5E07CB31-DC09-4399-9960-E2F020179D01}" type="slidenum">
              <a:rPr lang="en-US" smtClean="0"/>
              <a:pPr/>
              <a:t>83</a:t>
            </a:fld>
            <a:endParaRPr lang="en-US" smtClean="0"/>
          </a:p>
        </p:txBody>
      </p:sp>
      <p:sp>
        <p:nvSpPr>
          <p:cNvPr id="283651" name="Rectangle 2"/>
          <p:cNvSpPr>
            <a:spLocks noGrp="1" noRot="1" noChangeAspect="1" noChangeArrowheads="1" noTextEdit="1"/>
          </p:cNvSpPr>
          <p:nvPr>
            <p:ph type="sldImg"/>
          </p:nvPr>
        </p:nvSpPr>
        <p:spPr>
          <a:ln/>
        </p:spPr>
      </p:sp>
      <p:sp>
        <p:nvSpPr>
          <p:cNvPr id="283652"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noFill/>
        </p:spPr>
        <p:txBody>
          <a:bodyPr/>
          <a:lstStyle/>
          <a:p>
            <a:fld id="{3D52600D-1916-4B4E-95F2-E59E525A4B4E}" type="slidenum">
              <a:rPr lang="en-US" smtClean="0"/>
              <a:pPr/>
              <a:t>84</a:t>
            </a:fld>
            <a:endParaRPr lang="en-US" smtClean="0"/>
          </a:p>
        </p:txBody>
      </p:sp>
      <p:sp>
        <p:nvSpPr>
          <p:cNvPr id="34406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344068" name="Rectangle 3"/>
          <p:cNvSpPr>
            <a:spLocks noGrp="1" noChangeArrowheads="1"/>
          </p:cNvSpPr>
          <p:nvPr>
            <p:ph type="body"/>
          </p:nvPr>
        </p:nvSpPr>
        <p:spPr>
          <a:xfrm>
            <a:off x="685800" y="4343400"/>
            <a:ext cx="5486400" cy="4116388"/>
          </a:xfrm>
          <a:noFill/>
          <a:ln/>
        </p:spPr>
        <p:txBody>
          <a:bodyPr wrap="none" anchor="ctr"/>
          <a:lstStyle/>
          <a:p>
            <a:pPr eaLnBrk="1" hangingPunct="1"/>
            <a:endParaRPr lang="en-US" dirty="0"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85</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87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88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Visual bases: Look</a:t>
            </a:r>
            <a:r>
              <a:rPr lang="en-US" baseline="0" dirty="0" smtClean="0"/>
              <a:t> at them and see if make sense/correspond to </a:t>
            </a:r>
            <a:r>
              <a:rPr lang="en-US" baseline="0" dirty="0" err="1" smtClean="0"/>
              <a:t>Gabors</a:t>
            </a:r>
            <a:r>
              <a:rPr lang="en-US" baseline="0" dirty="0" smtClean="0"/>
              <a:t>.  Try to perform similar analysis on audio bases. </a:t>
            </a:r>
            <a:endParaRPr lang="en-US" dirty="0"/>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solidFill>
                  <a:prstClr val="black"/>
                </a:solidFill>
              </a:rPr>
              <a:pPr>
                <a:defRPr/>
              </a:pPr>
              <a:t>90</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Good</a:t>
            </a:r>
            <a:r>
              <a:rPr lang="en-US" baseline="0" dirty="0" smtClean="0"/>
              <a:t> faith effort to implement state-of-the-art.  </a:t>
            </a:r>
          </a:p>
          <a:p>
            <a:r>
              <a:rPr lang="en-US" baseline="0" dirty="0" smtClean="0"/>
              <a:t>Cluttered scenes. </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88806" indent="-293764" algn="l">
              <a:spcAft>
                <a:spcPts val="1293"/>
              </a:spcAft>
              <a:buClr>
                <a:srgbClr val="0066CC"/>
              </a:buClr>
              <a:buFont typeface="Wingdings" charset="2"/>
              <a:buNone/>
              <a:tabLst>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sz="1200" b="0" dirty="0" smtClean="0">
                <a:solidFill>
                  <a:srgbClr val="000000"/>
                </a:solidFill>
              </a:rPr>
              <a:t>We select the bases that have the highest average activation for each phoneme. </a:t>
            </a:r>
          </a:p>
          <a:p>
            <a:pPr marL="388806" indent="-293764" algn="l">
              <a:spcAft>
                <a:spcPts val="1293"/>
              </a:spcAft>
              <a:buClr>
                <a:srgbClr val="0066CC"/>
              </a:buClr>
              <a:buFont typeface="Wingdings" charset="2"/>
              <a:buNone/>
              <a:tabLst>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sz="1200" b="0" dirty="0" smtClean="0">
                <a:solidFill>
                  <a:srgbClr val="000000"/>
                </a:solidFill>
              </a:rPr>
              <a:t>Visual inspection shows bases capture patterns relevant to the phoneme.</a:t>
            </a:r>
          </a:p>
          <a:p>
            <a:pPr marL="388806" indent="-293764" algn="l">
              <a:spcAft>
                <a:spcPts val="1293"/>
              </a:spcAft>
              <a:buClr>
                <a:srgbClr val="0066CC"/>
              </a:buClr>
              <a:buFont typeface="Wingdings" charset="2"/>
              <a:buNone/>
              <a:tabLst>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endParaRPr lang="en-US" dirty="0"/>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solidFill>
                  <a:prstClr val="black"/>
                </a:solidFill>
              </a:rPr>
              <a:pPr>
                <a:defRPr/>
              </a:pPr>
              <a:t>91</a:t>
            </a:fld>
            <a:endParaRPr lang="en-US">
              <a:solidFill>
                <a:prstClr val="black"/>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88806" indent="-293764" algn="l">
              <a:spcAft>
                <a:spcPts val="1293"/>
              </a:spcAft>
              <a:buClr>
                <a:srgbClr val="0066CC"/>
              </a:buClr>
              <a:buFont typeface="Wingdings" charset="2"/>
              <a:buNone/>
              <a:tabLst>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sz="1200" b="0" dirty="0" smtClean="0">
                <a:solidFill>
                  <a:srgbClr val="000000"/>
                </a:solidFill>
              </a:rPr>
              <a:t>Female speech is characterized by clear horizontal banding patterns whereas male speech is characterized by intensity spread across lower frequencies.</a:t>
            </a:r>
          </a:p>
          <a:p>
            <a:pPr marL="388806" indent="-293764" algn="l">
              <a:spcAft>
                <a:spcPts val="1293"/>
              </a:spcAft>
              <a:buClr>
                <a:srgbClr val="0066CC"/>
              </a:buClr>
              <a:buFont typeface="Wingdings" charset="2"/>
              <a:buNone/>
              <a:tabLst>
                <a:tab pos="411846" algn="l"/>
                <a:tab pos="826572" algn="l"/>
                <a:tab pos="1241298" algn="l"/>
                <a:tab pos="1656024" algn="l"/>
                <a:tab pos="2070751" algn="l"/>
                <a:tab pos="2485477" algn="l"/>
                <a:tab pos="2900203" algn="l"/>
                <a:tab pos="3314929" algn="l"/>
                <a:tab pos="3729655" algn="l"/>
                <a:tab pos="4144381" algn="l"/>
                <a:tab pos="4559107" algn="l"/>
                <a:tab pos="4973833" algn="l"/>
                <a:tab pos="5388560" algn="l"/>
                <a:tab pos="5803286" algn="l"/>
                <a:tab pos="6218012" algn="l"/>
                <a:tab pos="6632738" algn="l"/>
                <a:tab pos="7047464" algn="l"/>
                <a:tab pos="7462190" algn="l"/>
                <a:tab pos="7876916" algn="l"/>
                <a:tab pos="8291642" algn="l"/>
              </a:tabLst>
            </a:pPr>
            <a:r>
              <a:rPr lang="en-GB" sz="1200" b="0" dirty="0" smtClean="0">
                <a:solidFill>
                  <a:srgbClr val="000000"/>
                </a:solidFill>
              </a:rPr>
              <a:t>Both first and second CRBM layers found these patterns even though they were trained in an unsupervised manner.</a:t>
            </a:r>
          </a:p>
          <a:p>
            <a:endParaRPr lang="en-US" dirty="0"/>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solidFill>
                  <a:prstClr val="black"/>
                </a:solidFill>
              </a:rPr>
              <a:pPr>
                <a:defRPr/>
              </a:pPr>
              <a:t>92</a:t>
            </a:fld>
            <a:endParaRPr lang="en-US">
              <a:solidFill>
                <a:prstClr val="black"/>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Time-invariant features</a:t>
            </a:r>
            <a:endParaRPr lang="en-US" dirty="0"/>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93</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Time-invariant features</a:t>
            </a:r>
            <a:endParaRPr lang="en-US" dirty="0"/>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94</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96</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97</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dirty="0" smtClean="0"/>
              <a:t>Basic idea: compute CDBN activations and use them as features for supervised learning algorithms. We used the same CDBN for all three tasks.</a:t>
            </a:r>
          </a:p>
          <a:p>
            <a:endParaRPr lang="en-US" dirty="0"/>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solidFill>
                  <a:prstClr val="black"/>
                </a:solidFill>
              </a:rPr>
              <a:pPr>
                <a:defRPr/>
              </a:pPr>
              <a:t>98</a:t>
            </a:fld>
            <a:endParaRPr lang="en-US">
              <a:solidFill>
                <a:prstClr val="black"/>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F067E855-2526-4790-8A60-EAFE7FE2ACFC}" type="slidenum">
              <a:rPr lang="en-US" smtClean="0">
                <a:solidFill>
                  <a:prstClr val="black"/>
                </a:solidFill>
              </a:rPr>
              <a:pPr>
                <a:defRPr/>
              </a:pPr>
              <a:t>99</a:t>
            </a:fld>
            <a:endParaRPr lang="en-US">
              <a:solidFill>
                <a:prstClr val="black"/>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100</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solidFill>
                  <a:prstClr val="black"/>
                </a:solidFill>
              </a:rPr>
              <a:pPr>
                <a:defRPr/>
              </a:pPr>
              <a:t>101</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12</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solidFill>
                  <a:prstClr val="black"/>
                </a:solidFill>
              </a:rPr>
              <a:pPr>
                <a:defRPr/>
              </a:pPr>
              <a:t>102</a:t>
            </a:fld>
            <a:endParaRPr lang="en-US">
              <a:solidFill>
                <a:prstClr val="black"/>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p>
            <a:fld id="{47293448-0171-467F-B661-7DAA2463F44C}" type="slidenum">
              <a:rPr lang="en-US" smtClean="0"/>
              <a:pPr/>
              <a:t>103</a:t>
            </a:fld>
            <a:endParaRPr lang="en-US" smtClean="0"/>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Other</a:t>
            </a:r>
            <a:r>
              <a:rPr lang="en-US" baseline="0" dirty="0" smtClean="0"/>
              <a:t> SOTA performance records held by Kai Yu, Geoff Hinton. </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F067E855-2526-4790-8A60-EAFE7FE2ACFC}" type="slidenum">
              <a:rPr lang="en-US" smtClean="0">
                <a:solidFill>
                  <a:prstClr val="black"/>
                </a:solidFill>
              </a:rPr>
              <a:pPr>
                <a:defRPr/>
              </a:pPr>
              <a:t>104</a:t>
            </a:fld>
            <a:endParaRPr lang="en-US">
              <a:solidFill>
                <a:prstClr val="black"/>
              </a:solidFil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Other</a:t>
            </a:r>
            <a:r>
              <a:rPr lang="en-US" baseline="0" dirty="0" smtClean="0"/>
              <a:t> SOTA performance records held by Kai Yu, Geoff Hinton. </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F067E855-2526-4790-8A60-EAFE7FE2ACFC}" type="slidenum">
              <a:rPr lang="en-US" smtClean="0">
                <a:solidFill>
                  <a:prstClr val="black"/>
                </a:solidFill>
              </a:rPr>
              <a:pPr>
                <a:defRPr/>
              </a:pPr>
              <a:t>105</a:t>
            </a:fld>
            <a:endParaRPr lang="en-US">
              <a:solidFill>
                <a:prstClr val="black"/>
              </a:solidFil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Other</a:t>
            </a:r>
            <a:r>
              <a:rPr lang="en-US" baseline="0" dirty="0" smtClean="0"/>
              <a:t> SOTA performance records held by Kai Yu, Geoff Hinton. </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F067E855-2526-4790-8A60-EAFE7FE2ACFC}" type="slidenum">
              <a:rPr lang="en-US" smtClean="0">
                <a:solidFill>
                  <a:prstClr val="black"/>
                </a:solidFill>
              </a:rPr>
              <a:pPr>
                <a:defRPr/>
              </a:pPr>
              <a:t>106</a:t>
            </a:fld>
            <a:endParaRPr lang="en-US">
              <a:solidFill>
                <a:prstClr val="black"/>
              </a:solidFil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Other</a:t>
            </a:r>
            <a:r>
              <a:rPr lang="en-US" baseline="0" dirty="0" smtClean="0"/>
              <a:t> SOTA performance records held by Kai Yu, Geoff Hinton. </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F067E855-2526-4790-8A60-EAFE7FE2ACFC}" type="slidenum">
              <a:rPr lang="en-US" smtClean="0">
                <a:solidFill>
                  <a:prstClr val="black"/>
                </a:solidFill>
              </a:rPr>
              <a:pPr>
                <a:defRPr/>
              </a:pPr>
              <a:t>107</a:t>
            </a:fld>
            <a:endParaRPr lang="en-US">
              <a:solidFill>
                <a:prstClr val="black"/>
              </a:solidFil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p>
            <a:fld id="{47293448-0171-467F-B661-7DAA2463F44C}" type="slidenum">
              <a:rPr lang="en-US" smtClean="0"/>
              <a:pPr/>
              <a:t>109</a:t>
            </a:fld>
            <a:endParaRPr lang="en-US" smtClean="0"/>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110</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111</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112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Good</a:t>
            </a:r>
            <a:r>
              <a:rPr lang="en-US" baseline="0" dirty="0" smtClean="0"/>
              <a:t> faith effort to implement state-of-the-art.  </a:t>
            </a:r>
          </a:p>
          <a:p>
            <a:r>
              <a:rPr lang="en-US" baseline="0" dirty="0" smtClean="0"/>
              <a:t>Cluttered scenes. </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113</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114</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115</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Other</a:t>
            </a:r>
            <a:r>
              <a:rPr lang="en-US" baseline="0" dirty="0" smtClean="0"/>
              <a:t> SOTA performance records held by Kai Yu, Geoff Hinton. </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F067E855-2526-4790-8A60-EAFE7FE2ACFC}" type="slidenum">
              <a:rPr lang="en-US" smtClean="0">
                <a:solidFill>
                  <a:prstClr val="black"/>
                </a:solidFill>
              </a:rPr>
              <a:pPr>
                <a:defRPr/>
              </a:pPr>
              <a:t>116</a:t>
            </a:fld>
            <a:endParaRPr lang="en-US">
              <a:solidFill>
                <a:prstClr val="black"/>
              </a:solidFil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p>
            <a:fld id="{47293448-0171-467F-B661-7DAA2463F44C}" type="slidenum">
              <a:rPr lang="en-US" smtClean="0"/>
              <a:pPr/>
              <a:t>117</a:t>
            </a:fld>
            <a:endParaRPr lang="en-US" smtClean="0"/>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119</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120</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121</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123</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67E855-2526-4790-8A60-EAFE7FE2ACFC}" type="slidenum">
              <a:rPr lang="en-US" smtClean="0"/>
              <a:pPr>
                <a:defRPr/>
              </a:pPr>
              <a:t>124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15900"/>
            <a:ext cx="2057400" cy="56832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15900"/>
            <a:ext cx="6019800" cy="56832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215900"/>
            <a:ext cx="6400800" cy="304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328738"/>
            <a:ext cx="4038600"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28738"/>
            <a:ext cx="4038600" cy="2208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689350"/>
            <a:ext cx="4038600"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371600" y="215900"/>
            <a:ext cx="6400800" cy="304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328738"/>
            <a:ext cx="4038600"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328738"/>
            <a:ext cx="4038600" cy="4570412"/>
          </a:xfrm>
        </p:spPr>
        <p:txBody>
          <a:bodyPr/>
          <a:lstStyle/>
          <a:p>
            <a:pPr lvl="0"/>
            <a:endParaRPr lang="en-US" noProof="0" smtClean="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371600" y="215900"/>
            <a:ext cx="6400800" cy="3048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28738"/>
            <a:ext cx="8229600" cy="2208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689350"/>
            <a:ext cx="8229600"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215900"/>
            <a:ext cx="6400800" cy="304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328738"/>
            <a:ext cx="4038600"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28738"/>
            <a:ext cx="4038600"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215900"/>
            <a:ext cx="6400800" cy="304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328738"/>
            <a:ext cx="4038600"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328738"/>
            <a:ext cx="4038600" cy="4570412"/>
          </a:xfrm>
        </p:spPr>
        <p:txBody>
          <a:bodyPr/>
          <a:lstStyle/>
          <a:p>
            <a:pPr lvl="0"/>
            <a:endParaRPr lang="en-US" noProof="0" smtClean="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7106" indent="0" algn="ctr">
              <a:buNone/>
              <a:defRPr/>
            </a:lvl2pPr>
            <a:lvl3pPr marL="914210" indent="0" algn="ctr">
              <a:buNone/>
              <a:defRPr/>
            </a:lvl3pPr>
            <a:lvl4pPr marL="1371316" indent="0" algn="ctr">
              <a:buNone/>
              <a:defRPr/>
            </a:lvl4pPr>
            <a:lvl5pPr marL="1828421" indent="0" algn="ctr">
              <a:buNone/>
              <a:defRPr/>
            </a:lvl5pPr>
            <a:lvl6pPr marL="2285526" indent="0" algn="ctr">
              <a:buNone/>
              <a:defRPr/>
            </a:lvl6pPr>
            <a:lvl7pPr marL="2742630" indent="0" algn="ctr">
              <a:buNone/>
              <a:defRPr/>
            </a:lvl7pPr>
            <a:lvl8pPr marL="3199736" indent="0" algn="ctr">
              <a:buNone/>
              <a:defRPr/>
            </a:lvl8pPr>
            <a:lvl9pPr marL="3656841" indent="0" algn="ctr">
              <a:buNone/>
              <a:defRPr/>
            </a:lvl9pPr>
          </a:lstStyle>
          <a:p>
            <a:r>
              <a:rPr lang="en-US" smtClean="0"/>
              <a:t>Click to edit Master subtitle style</a:t>
            </a:r>
            <a:endParaRPr lang="en-US"/>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2"/>
          <p:cNvSpPr>
            <a:spLocks noChangeArrowheads="1"/>
          </p:cNvSpPr>
          <p:nvPr userDrawn="1"/>
        </p:nvSpPr>
        <p:spPr bwMode="auto">
          <a:xfrm>
            <a:off x="1169988" y="555609"/>
            <a:ext cx="6765925" cy="54864"/>
          </a:xfrm>
          <a:prstGeom prst="rect">
            <a:avLst/>
          </a:prstGeom>
          <a:solidFill>
            <a:schemeClr val="bg1"/>
          </a:solidFill>
          <a:ln w="12700" algn="ctr">
            <a:noFill/>
            <a:miter lim="800000"/>
            <a:headEnd/>
            <a:tailEnd/>
          </a:ln>
          <a:effectLst/>
        </p:spPr>
        <p:txBody>
          <a:bodyPr lIns="90469" tIns="44441" rIns="90469" bIns="44441" anchor="ctr">
            <a:spAutoFit/>
          </a:bodyPr>
          <a:lstStyle/>
          <a:p>
            <a:pPr algn="l" eaLnBrk="0" hangingPunct="0">
              <a:spcBef>
                <a:spcPct val="0"/>
              </a:spcBef>
              <a:defRPr/>
            </a:pPr>
            <a:endParaRPr lang="en-US">
              <a:solidFill>
                <a:srgbClr val="FFFFFF"/>
              </a:solidFill>
            </a:endParaRPr>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06" indent="0">
              <a:buNone/>
              <a:defRPr sz="1800"/>
            </a:lvl2pPr>
            <a:lvl3pPr marL="914210" indent="0">
              <a:buNone/>
              <a:defRPr sz="1600"/>
            </a:lvl3pPr>
            <a:lvl4pPr marL="1371316" indent="0">
              <a:buNone/>
              <a:defRPr sz="1400"/>
            </a:lvl4pPr>
            <a:lvl5pPr marL="1828421" indent="0">
              <a:buNone/>
              <a:defRPr sz="1400"/>
            </a:lvl5pPr>
            <a:lvl6pPr marL="2285526" indent="0">
              <a:buNone/>
              <a:defRPr sz="1400"/>
            </a:lvl6pPr>
            <a:lvl7pPr marL="2742630" indent="0">
              <a:buNone/>
              <a:defRPr sz="1400"/>
            </a:lvl7pPr>
            <a:lvl8pPr marL="3199736" indent="0">
              <a:buNone/>
              <a:defRPr sz="1400"/>
            </a:lvl8pPr>
            <a:lvl9pPr marL="3656841" indent="0">
              <a:buNone/>
              <a:defRPr sz="1400"/>
            </a:lvl9pPr>
          </a:lstStyle>
          <a:p>
            <a:pPr lvl="0"/>
            <a:r>
              <a:rPr lang="en-US"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28740"/>
            <a:ext cx="4038600"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28740"/>
            <a:ext cx="4038600"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15902"/>
            <a:ext cx="2057400" cy="56832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15902"/>
            <a:ext cx="6019800" cy="56832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215900"/>
            <a:ext cx="6400800" cy="304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328740"/>
            <a:ext cx="4038600"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28738"/>
            <a:ext cx="4038600" cy="2208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689350"/>
            <a:ext cx="4038600"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371600" y="215900"/>
            <a:ext cx="6400800" cy="304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328740"/>
            <a:ext cx="4038600"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328740"/>
            <a:ext cx="4038600" cy="4570412"/>
          </a:xfrm>
        </p:spPr>
        <p:txBody>
          <a:bodyPr/>
          <a:lstStyle/>
          <a:p>
            <a:pPr lvl="0"/>
            <a:endParaRPr lang="en-US" noProof="0" smtClean="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371600" y="215900"/>
            <a:ext cx="6400800" cy="3048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28738"/>
            <a:ext cx="8229600" cy="2208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689350"/>
            <a:ext cx="8229600"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215900"/>
            <a:ext cx="6400800" cy="304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328740"/>
            <a:ext cx="4038600"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28740"/>
            <a:ext cx="4038600"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215900"/>
            <a:ext cx="6400800" cy="304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328740"/>
            <a:ext cx="4038600"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328740"/>
            <a:ext cx="4038600" cy="4570412"/>
          </a:xfrm>
        </p:spPr>
        <p:txBody>
          <a:bodyPr/>
          <a:lstStyle/>
          <a:p>
            <a:pPr lvl="0"/>
            <a:endParaRPr lang="en-US" noProof="0" smtClean="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4pPr>
              <a:defRPr sz="1600" b="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28738"/>
            <a:ext cx="4038600"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328738"/>
            <a:ext cx="4038600"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28738"/>
            <a:ext cx="4038600"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28738"/>
            <a:ext cx="4038600"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15900"/>
            <a:ext cx="2057400" cy="56832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15900"/>
            <a:ext cx="6019800" cy="56832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215900"/>
            <a:ext cx="6400800" cy="304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328738"/>
            <a:ext cx="4038600"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28738"/>
            <a:ext cx="4038600" cy="2208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689350"/>
            <a:ext cx="4038600"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371600" y="215900"/>
            <a:ext cx="6400800" cy="304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328738"/>
            <a:ext cx="4038600"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328738"/>
            <a:ext cx="4038600" cy="4570412"/>
          </a:xfrm>
        </p:spPr>
        <p:txBody>
          <a:bodyPr/>
          <a:lstStyle/>
          <a:p>
            <a:pPr lvl="0"/>
            <a:endParaRPr lang="en-US" noProof="0" smtClean="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371600" y="215900"/>
            <a:ext cx="6400800" cy="3048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28738"/>
            <a:ext cx="8229600" cy="2208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689350"/>
            <a:ext cx="8229600"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215900"/>
            <a:ext cx="6400800" cy="304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328738"/>
            <a:ext cx="4038600"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28738"/>
            <a:ext cx="4038600"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215900"/>
            <a:ext cx="6400800" cy="304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328738"/>
            <a:ext cx="4038600"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328738"/>
            <a:ext cx="4038600" cy="4570412"/>
          </a:xfrm>
        </p:spPr>
        <p:txBody>
          <a:bodyPr/>
          <a:lstStyle/>
          <a:p>
            <a:pPr lvl="0"/>
            <a:endParaRPr lang="en-US" noProof="0" smtClean="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1/29/2012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1/29/2012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1/29/2012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215900"/>
            <a:ext cx="6400800" cy="304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328738"/>
            <a:ext cx="4038600"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328738"/>
            <a:ext cx="4038600" cy="4570412"/>
          </a:xfrm>
        </p:spPr>
        <p:txBody>
          <a:bodyPr/>
          <a:lstStyle/>
          <a:p>
            <a:pPr lvl="0"/>
            <a:endParaRPr lang="en-US" noProof="0" smtClean="0"/>
          </a:p>
        </p:txBody>
      </p:sp>
    </p:spTree>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978948" name="Rectangle 4"/>
          <p:cNvSpPr>
            <a:spLocks noGrp="1" noChangeArrowheads="1"/>
          </p:cNvSpPr>
          <p:nvPr>
            <p:ph type="subTitle" sz="quarter" idx="1" hasCustomPrompt="1"/>
          </p:nvPr>
        </p:nvSpPr>
        <p:spPr>
          <a:xfrm>
            <a:off x="684611" y="4230256"/>
            <a:ext cx="5611092" cy="1038410"/>
          </a:xfrm>
          <a:prstGeom prst="rect">
            <a:avLst/>
          </a:prstGeom>
        </p:spPr>
        <p:txBody>
          <a:bodyPr anchor="t"/>
          <a:lstStyle>
            <a:lvl1pPr marL="0" indent="0">
              <a:buFontTx/>
              <a:buNone/>
              <a:defRPr sz="1800" b="0" i="0" cap="none">
                <a:solidFill>
                  <a:srgbClr val="9CA0A6"/>
                </a:solidFill>
                <a:latin typeface="Arial" pitchFamily="34" charset="0"/>
                <a:cs typeface="Arial" pitchFamily="34" charset="0"/>
              </a:defRPr>
            </a:lvl1pPr>
          </a:lstStyle>
          <a:p>
            <a:r>
              <a:rPr lang="en-US" dirty="0" smtClean="0"/>
              <a:t>Click To Edit Master Subtitle Style</a:t>
            </a:r>
            <a:endParaRPr lang="en-US" dirty="0"/>
          </a:p>
        </p:txBody>
      </p:sp>
      <p:sp>
        <p:nvSpPr>
          <p:cNvPr id="56" name="Rectangle 3"/>
          <p:cNvSpPr>
            <a:spLocks noGrp="1" noChangeArrowheads="1"/>
          </p:cNvSpPr>
          <p:nvPr>
            <p:ph type="ctrTitle"/>
          </p:nvPr>
        </p:nvSpPr>
        <p:spPr>
          <a:xfrm>
            <a:off x="684611" y="3017980"/>
            <a:ext cx="7697389" cy="1066800"/>
          </a:xfrm>
          <a:prstGeom prst="rect">
            <a:avLst/>
          </a:prstGeom>
        </p:spPr>
        <p:txBody>
          <a:bodyPr anchor="b"/>
          <a:lstStyle>
            <a:lvl1pPr>
              <a:lnSpc>
                <a:spcPct val="95000"/>
              </a:lnSpc>
              <a:spcBef>
                <a:spcPct val="100000"/>
              </a:spcBef>
              <a:defRPr sz="4000" b="0" i="0">
                <a:solidFill>
                  <a:schemeClr val="bg1"/>
                </a:solidFill>
                <a:latin typeface="Arial" pitchFamily="34" charset="0"/>
                <a:cs typeface="Arial" pitchFamily="34" charset="0"/>
              </a:defRPr>
            </a:lvl1pPr>
          </a:lstStyle>
          <a:p>
            <a:r>
              <a:rPr lang="en-US" dirty="0"/>
              <a:t>Click to edit Master title style</a:t>
            </a:r>
          </a:p>
        </p:txBody>
      </p:sp>
    </p:spTree>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4611" y="685800"/>
            <a:ext cx="8054608" cy="533400"/>
          </a:xfrm>
          <a:prstGeom prst="rect">
            <a:avLst/>
          </a:prstGeom>
        </p:spPr>
        <p:txBody>
          <a:bodyPr anchor="b" anchorCtr="0"/>
          <a:lstStyle>
            <a:lvl1pPr>
              <a:defRPr sz="3200" cap="none">
                <a:solidFill>
                  <a:srgbClr val="53D2FF"/>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xmlns="" val="2545310902"/>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684611" y="685800"/>
            <a:ext cx="8054608" cy="533400"/>
          </a:xfrm>
          <a:prstGeom prst="rect">
            <a:avLst/>
          </a:prstGeom>
        </p:spPr>
        <p:txBody>
          <a:bodyPr anchor="b" anchorCtr="0"/>
          <a:lstStyle>
            <a:lvl1pPr>
              <a:defRPr sz="3200" cap="none">
                <a:solidFill>
                  <a:srgbClr val="53D2FF"/>
                </a:solidFill>
                <a:latin typeface="Arial" pitchFamily="34" charset="0"/>
                <a:cs typeface="Arial" pitchFamily="34" charset="0"/>
              </a:defRPr>
            </a:lvl1pPr>
          </a:lstStyle>
          <a:p>
            <a:r>
              <a:rPr lang="en-US" dirty="0" smtClean="0"/>
              <a:t>Click to edit master title style</a:t>
            </a:r>
            <a:endParaRPr lang="en-US" dirty="0"/>
          </a:p>
        </p:txBody>
      </p:sp>
      <p:sp>
        <p:nvSpPr>
          <p:cNvPr id="6" name="Content Placeholder 2"/>
          <p:cNvSpPr>
            <a:spLocks noGrp="1"/>
          </p:cNvSpPr>
          <p:nvPr>
            <p:ph idx="1"/>
          </p:nvPr>
        </p:nvSpPr>
        <p:spPr>
          <a:xfrm>
            <a:off x="684611" y="1447800"/>
            <a:ext cx="8229600" cy="4525963"/>
          </a:xfrm>
          <a:prstGeom prst="rect">
            <a:avLst/>
          </a:prstGeom>
        </p:spPr>
        <p:txBody>
          <a:bodyPr/>
          <a:lstStyle>
            <a:lvl1pPr marL="0" indent="0">
              <a:lnSpc>
                <a:spcPts val="2880"/>
              </a:lnSpc>
              <a:buNone/>
              <a:defRPr>
                <a:solidFill>
                  <a:schemeClr val="bg1"/>
                </a:solidFill>
              </a:defRPr>
            </a:lvl1pPr>
            <a:lvl2pPr marL="457200" indent="0">
              <a:lnSpc>
                <a:spcPts val="2400"/>
              </a:lnSpc>
              <a:buFont typeface="Arial" pitchFamily="34" charset="0"/>
              <a:buNone/>
              <a:defRPr sz="2000">
                <a:solidFill>
                  <a:srgbClr val="9CA0A6"/>
                </a:solidFill>
              </a:defRPr>
            </a:lvl2pPr>
            <a:lvl3pPr>
              <a:lnSpc>
                <a:spcPts val="2400"/>
              </a:lnSpc>
              <a:buNone/>
              <a:defRPr sz="1800">
                <a:solidFill>
                  <a:srgbClr val="9CA0A6"/>
                </a:solidFill>
              </a:defRPr>
            </a:lvl3pPr>
            <a:lvl4pPr>
              <a:lnSpc>
                <a:spcPts val="2400"/>
              </a:lnSpc>
              <a:buNone/>
              <a:defRPr sz="1800">
                <a:solidFill>
                  <a:srgbClr val="9CA0A6"/>
                </a:solidFill>
              </a:defRPr>
            </a:lvl4pPr>
            <a:lvl5pPr>
              <a:lnSpc>
                <a:spcPts val="2400"/>
              </a:lnSpc>
              <a:buNone/>
              <a:defRPr sz="1800">
                <a:solidFill>
                  <a:srgbClr val="9CA0A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815057539"/>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Image_Bullet">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684611" y="1447800"/>
            <a:ext cx="4115989" cy="4945780"/>
          </a:xfrm>
          <a:prstGeom prst="rect">
            <a:avLst/>
          </a:prstGeom>
        </p:spPr>
        <p:txBody>
          <a:bodyPr anchor="t"/>
          <a:lstStyle>
            <a:lvl1pPr marL="0" indent="0">
              <a:lnSpc>
                <a:spcPts val="2880"/>
              </a:lnSpc>
              <a:spcBef>
                <a:spcPts val="600"/>
              </a:spcBef>
              <a:spcAft>
                <a:spcPts val="600"/>
              </a:spcAft>
              <a:buNone/>
              <a:defRPr sz="2400" b="0" i="0">
                <a:solidFill>
                  <a:schemeClr val="bg1"/>
                </a:solidFill>
                <a:latin typeface="Arial" pitchFamily="34" charset="0"/>
                <a:cs typeface="Arial" pitchFamily="34" charset="0"/>
              </a:defRPr>
            </a:lvl1pPr>
            <a:lvl2pPr marL="457200" indent="0">
              <a:lnSpc>
                <a:spcPts val="2400"/>
              </a:lnSpc>
              <a:spcBef>
                <a:spcPts val="600"/>
              </a:spcBef>
              <a:spcAft>
                <a:spcPts val="600"/>
              </a:spcAft>
              <a:buNone/>
              <a:defRPr sz="2000">
                <a:solidFill>
                  <a:srgbClr val="9CA0A6"/>
                </a:solidFill>
                <a:latin typeface="Arial" pitchFamily="34" charset="0"/>
                <a:cs typeface="Arial" pitchFamily="34" charset="0"/>
              </a:defRPr>
            </a:lvl2pPr>
            <a:lvl3pPr marL="914400" indent="0">
              <a:lnSpc>
                <a:spcPts val="2400"/>
              </a:lnSpc>
              <a:spcBef>
                <a:spcPts val="600"/>
              </a:spcBef>
              <a:spcAft>
                <a:spcPts val="600"/>
              </a:spcAft>
              <a:buNone/>
              <a:defRPr sz="1800">
                <a:solidFill>
                  <a:srgbClr val="9CA0A6"/>
                </a:solidFill>
                <a:latin typeface="Arial" pitchFamily="34" charset="0"/>
                <a:cs typeface="Arial" pitchFamily="34" charset="0"/>
              </a:defRPr>
            </a:lvl3pPr>
            <a:lvl4pPr marL="1371600" indent="0">
              <a:lnSpc>
                <a:spcPts val="2400"/>
              </a:lnSpc>
              <a:spcBef>
                <a:spcPts val="600"/>
              </a:spcBef>
              <a:spcAft>
                <a:spcPts val="600"/>
              </a:spcAft>
              <a:buNone/>
              <a:defRPr sz="1800">
                <a:solidFill>
                  <a:srgbClr val="9CA0A6"/>
                </a:solidFill>
                <a:latin typeface="Arial" pitchFamily="34" charset="0"/>
                <a:cs typeface="Arial" pitchFamily="34" charset="0"/>
              </a:defRPr>
            </a:lvl4pPr>
            <a:lvl5pPr marL="1828800" indent="0">
              <a:lnSpc>
                <a:spcPts val="2400"/>
              </a:lnSpc>
              <a:spcBef>
                <a:spcPts val="600"/>
              </a:spcBef>
              <a:spcAft>
                <a:spcPts val="600"/>
              </a:spcAft>
              <a:buNone/>
              <a:defRPr sz="1800">
                <a:solidFill>
                  <a:srgbClr val="9CA0A6"/>
                </a:solidFill>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1"/>
          <p:cNvSpPr>
            <a:spLocks noGrp="1"/>
          </p:cNvSpPr>
          <p:nvPr>
            <p:ph type="title" hasCustomPrompt="1"/>
          </p:nvPr>
        </p:nvSpPr>
        <p:spPr>
          <a:xfrm>
            <a:off x="684611" y="685800"/>
            <a:ext cx="8054608" cy="533400"/>
          </a:xfrm>
          <a:prstGeom prst="rect">
            <a:avLst/>
          </a:prstGeom>
        </p:spPr>
        <p:txBody>
          <a:bodyPr anchor="b" anchorCtr="0"/>
          <a:lstStyle>
            <a:lvl1pPr>
              <a:defRPr sz="3200" cap="none">
                <a:solidFill>
                  <a:srgbClr val="53D2FF"/>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xmlns="" val="815057539"/>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12" name="Rectangle 11"/>
          <p:cNvSpPr/>
          <p:nvPr userDrawn="1"/>
        </p:nvSpPr>
        <p:spPr>
          <a:xfrm>
            <a:off x="0" y="6172199"/>
            <a:ext cx="9144000" cy="685800"/>
          </a:xfrm>
          <a:prstGeom prst="rect">
            <a:avLst/>
          </a:prstGeom>
          <a:solidFill>
            <a:srgbClr val="53D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a:solidFill>
                <a:srgbClr val="FFFFFF"/>
              </a:solidFill>
            </a:endParaRPr>
          </a:p>
        </p:txBody>
      </p:sp>
      <p:sp>
        <p:nvSpPr>
          <p:cNvPr id="4" name="Content Placeholder 3"/>
          <p:cNvSpPr>
            <a:spLocks noGrp="1"/>
          </p:cNvSpPr>
          <p:nvPr>
            <p:ph sz="quarter" idx="10"/>
          </p:nvPr>
        </p:nvSpPr>
        <p:spPr>
          <a:xfrm>
            <a:off x="684611" y="3105150"/>
            <a:ext cx="5563789" cy="1600203"/>
          </a:xfrm>
          <a:prstGeom prst="rect">
            <a:avLst/>
          </a:prstGeom>
        </p:spPr>
        <p:txBody>
          <a:bodyPr anchor="b"/>
          <a:lstStyle>
            <a:lvl1pPr marL="0" indent="0">
              <a:lnSpc>
                <a:spcPct val="90000"/>
              </a:lnSpc>
              <a:buNone/>
              <a:defRPr sz="4400">
                <a:solidFill>
                  <a:schemeClr val="bg1"/>
                </a:solidFill>
                <a:latin typeface="Arial" pitchFamily="34" charset="0"/>
                <a:cs typeface="Arial" pitchFamily="34" charset="0"/>
              </a:defRPr>
            </a:lvl1pPr>
            <a:lvl2pPr marL="457200" indent="0">
              <a:buNone/>
              <a:defRPr sz="2800">
                <a:latin typeface="HelveticaNeueLT Std Thin" pitchFamily="34" charset="0"/>
              </a:defRPr>
            </a:lvl2pPr>
            <a:lvl3pPr marL="914400" indent="0">
              <a:buNone/>
              <a:defRPr sz="2000">
                <a:latin typeface="HelveticaNeueLT Std Thin" pitchFamily="34" charset="0"/>
              </a:defRPr>
            </a:lvl3pPr>
            <a:lvl4pPr marL="1371600" indent="0">
              <a:buNone/>
              <a:defRPr sz="1800">
                <a:latin typeface="HelveticaNeueLT Std Thin" pitchFamily="34" charset="0"/>
              </a:defRPr>
            </a:lvl4pPr>
            <a:lvl5pPr marL="1828800" indent="0">
              <a:buNone/>
              <a:defRPr sz="1600">
                <a:latin typeface="HelveticaNeueLT Std Thin" pitchFamily="34" charset="0"/>
              </a:defRPr>
            </a:lvl5pPr>
          </a:lstStyle>
          <a:p>
            <a:pPr lvl="0"/>
            <a:r>
              <a:rPr lang="en-US" dirty="0" smtClean="0"/>
              <a:t>Click to edit Master text styles</a:t>
            </a:r>
          </a:p>
        </p:txBody>
      </p:sp>
      <p:pic>
        <p:nvPicPr>
          <p:cNvPr id="13" name="Picture 12" descr="stanford.JPG"/>
          <p:cNvPicPr>
            <a:picLocks noChangeAspect="1"/>
          </p:cNvPicPr>
          <p:nvPr userDrawn="1"/>
        </p:nvPicPr>
        <p:blipFill>
          <a:blip r:embed="rId2" cstate="print"/>
          <a:srcRect l="381" t="5944"/>
          <a:stretch>
            <a:fillRect/>
          </a:stretch>
        </p:blipFill>
        <p:spPr>
          <a:xfrm>
            <a:off x="3829050" y="6443141"/>
            <a:ext cx="1485900" cy="164900"/>
          </a:xfrm>
          <a:prstGeom prst="rect">
            <a:avLst/>
          </a:prstGeom>
        </p:spPr>
      </p:pic>
    </p:spTree>
    <p:extLst>
      <p:ext uri="{BB962C8B-B14F-4D97-AF65-F5344CB8AC3E}">
        <p14:creationId xmlns:p14="http://schemas.microsoft.com/office/powerpoint/2010/main" xmlns="" val="2545310902"/>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splash">
    <p:spTree>
      <p:nvGrpSpPr>
        <p:cNvPr id="1" name=""/>
        <p:cNvGrpSpPr/>
        <p:nvPr/>
      </p:nvGrpSpPr>
      <p:grpSpPr>
        <a:xfrm>
          <a:off x="0" y="0"/>
          <a:ext cx="0" cy="0"/>
          <a:chOff x="0" y="0"/>
          <a:chExt cx="0" cy="0"/>
        </a:xfrm>
      </p:grpSpPr>
      <p:pic>
        <p:nvPicPr>
          <p:cNvPr id="5" name="Picture 4" descr="stan.JPG"/>
          <p:cNvPicPr>
            <a:picLocks noChangeAspect="1"/>
          </p:cNvPicPr>
          <p:nvPr userDrawn="1"/>
        </p:nvPicPr>
        <p:blipFill>
          <a:blip r:embed="rId2" cstate="print"/>
          <a:stretch>
            <a:fillRect/>
          </a:stretch>
        </p:blipFill>
        <p:spPr>
          <a:xfrm>
            <a:off x="2709208" y="2809875"/>
            <a:ext cx="3589060" cy="963874"/>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4.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5.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73.xml"/><Relationship Id="rId7" Type="http://schemas.openxmlformats.org/officeDocument/2006/relationships/slideLayout" Target="../slideLayouts/slideLayout7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5" Type="http://schemas.openxmlformats.org/officeDocument/2006/relationships/slideLayout" Target="../slideLayouts/slideLayout75.xml"/><Relationship Id="rId4"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457200" y="1328738"/>
            <a:ext cx="8229600" cy="4570412"/>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7" name="Rectangle 13"/>
          <p:cNvSpPr>
            <a:spLocks noChangeArrowheads="1"/>
          </p:cNvSpPr>
          <p:nvPr/>
        </p:nvSpPr>
        <p:spPr bwMode="auto">
          <a:xfrm>
            <a:off x="3025775" y="719138"/>
            <a:ext cx="2751138" cy="366712"/>
          </a:xfrm>
          <a:prstGeom prst="rect">
            <a:avLst/>
          </a:prstGeom>
          <a:noFill/>
          <a:ln w="12700">
            <a:noFill/>
            <a:miter lim="800000"/>
            <a:headEnd/>
            <a:tailEnd/>
          </a:ln>
          <a:effectLst/>
        </p:spPr>
        <p:txBody>
          <a:bodyPr wrap="none" anchor="ctr"/>
          <a:lstStyle/>
          <a:p>
            <a:pPr algn="l" rtl="0" eaLnBrk="0" fontAlgn="base" hangingPunct="0">
              <a:spcBef>
                <a:spcPct val="0"/>
              </a:spcBef>
              <a:spcAft>
                <a:spcPct val="0"/>
              </a:spcAft>
              <a:defRPr/>
            </a:pPr>
            <a:endParaRPr lang="en-US" kern="1200">
              <a:solidFill>
                <a:srgbClr val="FFFFFF"/>
              </a:solidFill>
              <a:latin typeface="Helvetica" pitchFamily="34" charset="0"/>
              <a:ea typeface="+mn-ea"/>
              <a:cs typeface="+mn-cs"/>
            </a:endParaRPr>
          </a:p>
        </p:txBody>
      </p:sp>
      <p:sp>
        <p:nvSpPr>
          <p:cNvPr id="1039" name="Rectangle 15"/>
          <p:cNvSpPr>
            <a:spLocks noChangeArrowheads="1"/>
          </p:cNvSpPr>
          <p:nvPr/>
        </p:nvSpPr>
        <p:spPr bwMode="auto">
          <a:xfrm>
            <a:off x="8188325" y="6561138"/>
            <a:ext cx="633413" cy="274637"/>
          </a:xfrm>
          <a:prstGeom prst="rect">
            <a:avLst/>
          </a:prstGeom>
          <a:noFill/>
          <a:ln w="12700">
            <a:noFill/>
            <a:miter lim="800000"/>
            <a:headEnd/>
            <a:tailEnd/>
          </a:ln>
          <a:effectLst/>
        </p:spPr>
        <p:txBody>
          <a:bodyPr wrap="none" anchor="ctr"/>
          <a:lstStyle/>
          <a:p>
            <a:pPr algn="l" rtl="0" eaLnBrk="0" fontAlgn="base" hangingPunct="0">
              <a:spcBef>
                <a:spcPct val="0"/>
              </a:spcBef>
              <a:spcAft>
                <a:spcPct val="0"/>
              </a:spcAft>
              <a:defRPr/>
            </a:pPr>
            <a:endParaRPr lang="en-US" kern="1200">
              <a:solidFill>
                <a:srgbClr val="FFFFFF"/>
              </a:solidFill>
              <a:latin typeface="Helvetica" pitchFamily="34" charset="0"/>
              <a:ea typeface="+mn-ea"/>
              <a:cs typeface="+mn-cs"/>
            </a:endParaRPr>
          </a:p>
        </p:txBody>
      </p:sp>
      <p:sp>
        <p:nvSpPr>
          <p:cNvPr id="4101" name="Rectangle 16"/>
          <p:cNvSpPr>
            <a:spLocks noGrp="1" noChangeArrowheads="1"/>
          </p:cNvSpPr>
          <p:nvPr>
            <p:ph type="title"/>
          </p:nvPr>
        </p:nvSpPr>
        <p:spPr bwMode="auto">
          <a:xfrm>
            <a:off x="1371600" y="215900"/>
            <a:ext cx="6400800" cy="304800"/>
          </a:xfrm>
          <a:prstGeom prst="rect">
            <a:avLst/>
          </a:prstGeom>
          <a:noFill/>
          <a:ln w="12700">
            <a:noFill/>
            <a:miter lim="800000"/>
            <a:headEnd/>
            <a:tailEnd/>
          </a:ln>
        </p:spPr>
        <p:txBody>
          <a:bodyPr vert="horz" wrap="square" lIns="90487" tIns="44450" rIns="90487" bIns="44450" numCol="1" anchor="ctr" anchorCtr="0" compatLnSpc="1">
            <a:prstTxWarp prst="textNoShape">
              <a:avLst/>
            </a:prstTxWarp>
          </a:bodyPr>
          <a:lstStyle/>
          <a:p>
            <a:pPr lvl="0"/>
            <a:r>
              <a:rPr lang="en-US" smtClean="0"/>
              <a:t>Click to edit Master title style</a:t>
            </a:r>
          </a:p>
        </p:txBody>
      </p:sp>
      <p:sp>
        <p:nvSpPr>
          <p:cNvPr id="1074" name="Text Box 50"/>
          <p:cNvSpPr txBox="1">
            <a:spLocks noChangeArrowheads="1"/>
          </p:cNvSpPr>
          <p:nvPr/>
        </p:nvSpPr>
        <p:spPr bwMode="auto">
          <a:xfrm>
            <a:off x="8382000" y="6629400"/>
            <a:ext cx="809625" cy="244475"/>
          </a:xfrm>
          <a:prstGeom prst="rect">
            <a:avLst/>
          </a:prstGeom>
          <a:noFill/>
          <a:ln w="12700" algn="ctr">
            <a:noFill/>
            <a:miter lim="800000"/>
            <a:headEnd/>
            <a:tailEnd/>
          </a:ln>
          <a:effectLst/>
        </p:spPr>
        <p:txBody>
          <a:bodyPr wrap="none">
            <a:spAutoFit/>
          </a:bodyPr>
          <a:lstStyle/>
          <a:p>
            <a:pPr algn="l" rtl="0" fontAlgn="base">
              <a:spcBef>
                <a:spcPct val="0"/>
              </a:spcBef>
              <a:spcAft>
                <a:spcPct val="0"/>
              </a:spcAft>
              <a:defRPr/>
            </a:pPr>
            <a:r>
              <a:rPr lang="en-US" sz="1000" kern="1200">
                <a:solidFill>
                  <a:srgbClr val="FFFFFF"/>
                </a:solidFill>
                <a:latin typeface="Arial" charset="0"/>
                <a:ea typeface="+mn-ea"/>
                <a:cs typeface="+mn-cs"/>
              </a:rPr>
              <a:t>Andrew Ng</a:t>
            </a:r>
          </a:p>
        </p:txBody>
      </p:sp>
      <p:sp>
        <p:nvSpPr>
          <p:cNvPr id="1076" name="Rectangle 52"/>
          <p:cNvSpPr>
            <a:spLocks noChangeArrowheads="1"/>
          </p:cNvSpPr>
          <p:nvPr userDrawn="1"/>
        </p:nvSpPr>
        <p:spPr bwMode="auto">
          <a:xfrm>
            <a:off x="1169988" y="593725"/>
            <a:ext cx="6765925" cy="42863"/>
          </a:xfrm>
          <a:prstGeom prst="rect">
            <a:avLst/>
          </a:prstGeom>
          <a:solidFill>
            <a:schemeClr val="bg1"/>
          </a:solidFill>
          <a:ln w="12700" algn="ctr">
            <a:noFill/>
            <a:miter lim="800000"/>
            <a:headEnd/>
            <a:tailEnd/>
          </a:ln>
          <a:effectLst/>
        </p:spPr>
        <p:txBody>
          <a:bodyPr lIns="90487" tIns="44450" rIns="90487" bIns="44450" anchor="ctr">
            <a:spAutoFit/>
          </a:bodyPr>
          <a:lstStyle/>
          <a:p>
            <a:pPr algn="l" rtl="0" eaLnBrk="0" fontAlgn="base" hangingPunct="0">
              <a:spcBef>
                <a:spcPct val="0"/>
              </a:spcBef>
              <a:spcAft>
                <a:spcPct val="0"/>
              </a:spcAft>
              <a:defRPr/>
            </a:pPr>
            <a:endParaRPr lang="en-US" kern="1200">
              <a:solidFill>
                <a:srgbClr val="FFFFFF"/>
              </a:solidFill>
              <a:latin typeface="Helvetica"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 id="2147483985" r:id="rId12"/>
    <p:sldLayoutId id="2147483986" r:id="rId13"/>
    <p:sldLayoutId id="2147483987" r:id="rId14"/>
    <p:sldLayoutId id="2147483988" r:id="rId15"/>
    <p:sldLayoutId id="2147483989" r:id="rId16"/>
  </p:sldLayoutIdLst>
  <p:txStyles>
    <p:titleStyle>
      <a:lvl1pPr algn="ctr" rtl="0" eaLnBrk="0" fontAlgn="base" hangingPunct="0">
        <a:spcBef>
          <a:spcPct val="0"/>
        </a:spcBef>
        <a:spcAft>
          <a:spcPct val="0"/>
        </a:spcAft>
        <a:defRPr sz="2400" b="1">
          <a:solidFill>
            <a:schemeClr val="bg1"/>
          </a:solidFill>
          <a:latin typeface="+mj-lt"/>
          <a:ea typeface="+mj-ea"/>
          <a:cs typeface="+mj-cs"/>
        </a:defRPr>
      </a:lvl1pPr>
      <a:lvl2pPr algn="ctr" rtl="0" eaLnBrk="0" fontAlgn="base" hangingPunct="0">
        <a:spcBef>
          <a:spcPct val="0"/>
        </a:spcBef>
        <a:spcAft>
          <a:spcPct val="0"/>
        </a:spcAft>
        <a:defRPr sz="2400" b="1">
          <a:solidFill>
            <a:schemeClr val="bg1"/>
          </a:solidFill>
          <a:latin typeface="Times" pitchFamily="18" charset="0"/>
        </a:defRPr>
      </a:lvl2pPr>
      <a:lvl3pPr algn="ctr" rtl="0" eaLnBrk="0" fontAlgn="base" hangingPunct="0">
        <a:spcBef>
          <a:spcPct val="0"/>
        </a:spcBef>
        <a:spcAft>
          <a:spcPct val="0"/>
        </a:spcAft>
        <a:defRPr sz="2400" b="1">
          <a:solidFill>
            <a:schemeClr val="bg1"/>
          </a:solidFill>
          <a:latin typeface="Times" pitchFamily="18" charset="0"/>
        </a:defRPr>
      </a:lvl3pPr>
      <a:lvl4pPr algn="ctr" rtl="0" eaLnBrk="0" fontAlgn="base" hangingPunct="0">
        <a:spcBef>
          <a:spcPct val="0"/>
        </a:spcBef>
        <a:spcAft>
          <a:spcPct val="0"/>
        </a:spcAft>
        <a:defRPr sz="2400" b="1">
          <a:solidFill>
            <a:schemeClr val="bg1"/>
          </a:solidFill>
          <a:latin typeface="Times" pitchFamily="18" charset="0"/>
        </a:defRPr>
      </a:lvl4pPr>
      <a:lvl5pPr algn="ctr" rtl="0" eaLnBrk="0" fontAlgn="base" hangingPunct="0">
        <a:spcBef>
          <a:spcPct val="0"/>
        </a:spcBef>
        <a:spcAft>
          <a:spcPct val="0"/>
        </a:spcAft>
        <a:defRPr sz="2400" b="1">
          <a:solidFill>
            <a:schemeClr val="bg1"/>
          </a:solidFill>
          <a:latin typeface="Times" pitchFamily="18" charset="0"/>
        </a:defRPr>
      </a:lvl5pPr>
      <a:lvl6pPr marL="457200" algn="ctr" rtl="0" eaLnBrk="0" fontAlgn="base" hangingPunct="0">
        <a:spcBef>
          <a:spcPct val="0"/>
        </a:spcBef>
        <a:spcAft>
          <a:spcPct val="0"/>
        </a:spcAft>
        <a:defRPr sz="2400" b="1">
          <a:solidFill>
            <a:schemeClr val="bg1"/>
          </a:solidFill>
          <a:latin typeface="Times" pitchFamily="18" charset="0"/>
        </a:defRPr>
      </a:lvl6pPr>
      <a:lvl7pPr marL="914400" algn="ctr" rtl="0" eaLnBrk="0" fontAlgn="base" hangingPunct="0">
        <a:spcBef>
          <a:spcPct val="0"/>
        </a:spcBef>
        <a:spcAft>
          <a:spcPct val="0"/>
        </a:spcAft>
        <a:defRPr sz="2400" b="1">
          <a:solidFill>
            <a:schemeClr val="bg1"/>
          </a:solidFill>
          <a:latin typeface="Times" pitchFamily="18" charset="0"/>
        </a:defRPr>
      </a:lvl7pPr>
      <a:lvl8pPr marL="1371600" algn="ctr" rtl="0" eaLnBrk="0" fontAlgn="base" hangingPunct="0">
        <a:spcBef>
          <a:spcPct val="0"/>
        </a:spcBef>
        <a:spcAft>
          <a:spcPct val="0"/>
        </a:spcAft>
        <a:defRPr sz="2400" b="1">
          <a:solidFill>
            <a:schemeClr val="bg1"/>
          </a:solidFill>
          <a:latin typeface="Times" pitchFamily="18" charset="0"/>
        </a:defRPr>
      </a:lvl8pPr>
      <a:lvl9pPr marL="1828800" algn="ctr" rtl="0" eaLnBrk="0" fontAlgn="base" hangingPunct="0">
        <a:spcBef>
          <a:spcPct val="0"/>
        </a:spcBef>
        <a:spcAft>
          <a:spcPct val="0"/>
        </a:spcAft>
        <a:defRPr sz="2400" b="1">
          <a:solidFill>
            <a:schemeClr val="bg1"/>
          </a:solidFill>
          <a:latin typeface="Times" pitchFamily="18" charset="0"/>
        </a:defRPr>
      </a:lvl9pPr>
    </p:titleStyle>
    <p:bodyStyle>
      <a:lvl1pPr marL="285750" indent="-285750" algn="l" rtl="0" eaLnBrk="0" fontAlgn="base" hangingPunct="0">
        <a:spcBef>
          <a:spcPct val="100000"/>
        </a:spcBef>
        <a:spcAft>
          <a:spcPct val="0"/>
        </a:spcAft>
        <a:buChar char="•"/>
        <a:defRPr sz="3200" b="1">
          <a:solidFill>
            <a:schemeClr val="bg1"/>
          </a:solidFill>
          <a:latin typeface="+mn-lt"/>
          <a:ea typeface="+mn-ea"/>
          <a:cs typeface="+mn-cs"/>
        </a:defRPr>
      </a:lvl1pPr>
      <a:lvl2pPr marL="685800" indent="-228600" algn="l" rtl="0" eaLnBrk="0" fontAlgn="base" hangingPunct="0">
        <a:lnSpc>
          <a:spcPct val="90000"/>
        </a:lnSpc>
        <a:spcBef>
          <a:spcPct val="30000"/>
        </a:spcBef>
        <a:spcAft>
          <a:spcPct val="0"/>
        </a:spcAft>
        <a:buChar char="–"/>
        <a:defRPr sz="1600" b="1">
          <a:solidFill>
            <a:schemeClr val="bg1"/>
          </a:solidFill>
          <a:latin typeface="+mn-lt"/>
        </a:defRPr>
      </a:lvl2pPr>
      <a:lvl3pPr marL="1143000" indent="-228600" algn="l" rtl="0" eaLnBrk="0" fontAlgn="base" hangingPunct="0">
        <a:lnSpc>
          <a:spcPct val="90000"/>
        </a:lnSpc>
        <a:spcBef>
          <a:spcPct val="30000"/>
        </a:spcBef>
        <a:spcAft>
          <a:spcPct val="0"/>
        </a:spcAft>
        <a:buChar char="•"/>
        <a:defRPr sz="1600">
          <a:solidFill>
            <a:schemeClr val="bg1"/>
          </a:solidFill>
          <a:latin typeface="+mn-lt"/>
        </a:defRPr>
      </a:lvl3pPr>
      <a:lvl4pPr marL="1543050" indent="-171450" algn="l" rtl="0" eaLnBrk="0" fontAlgn="base" hangingPunct="0">
        <a:lnSpc>
          <a:spcPct val="90000"/>
        </a:lnSpc>
        <a:spcBef>
          <a:spcPct val="30000"/>
        </a:spcBef>
        <a:spcAft>
          <a:spcPct val="0"/>
        </a:spcAft>
        <a:buChar char="–"/>
        <a:defRPr sz="1400" b="1">
          <a:solidFill>
            <a:schemeClr val="bg1"/>
          </a:solidFill>
          <a:latin typeface="+mn-lt"/>
        </a:defRPr>
      </a:lvl4pPr>
      <a:lvl5pPr marL="2000250" indent="-171450" algn="l" rtl="0" eaLnBrk="0" fontAlgn="base" hangingPunct="0">
        <a:lnSpc>
          <a:spcPct val="90000"/>
        </a:lnSpc>
        <a:spcBef>
          <a:spcPct val="30000"/>
        </a:spcBef>
        <a:spcAft>
          <a:spcPct val="0"/>
        </a:spcAft>
        <a:buChar char="»"/>
        <a:defRPr sz="1400">
          <a:solidFill>
            <a:schemeClr val="bg1"/>
          </a:solidFill>
          <a:latin typeface="+mn-lt"/>
        </a:defRPr>
      </a:lvl5pPr>
      <a:lvl6pPr marL="2457450" indent="-171450" algn="l" rtl="0" eaLnBrk="0" fontAlgn="base" hangingPunct="0">
        <a:lnSpc>
          <a:spcPct val="90000"/>
        </a:lnSpc>
        <a:spcBef>
          <a:spcPct val="30000"/>
        </a:spcBef>
        <a:spcAft>
          <a:spcPct val="0"/>
        </a:spcAft>
        <a:defRPr sz="1400">
          <a:solidFill>
            <a:schemeClr val="bg1"/>
          </a:solidFill>
          <a:latin typeface="+mn-lt"/>
        </a:defRPr>
      </a:lvl6pPr>
      <a:lvl7pPr marL="2914650" indent="-171450" algn="l" rtl="0" eaLnBrk="0" fontAlgn="base" hangingPunct="0">
        <a:lnSpc>
          <a:spcPct val="90000"/>
        </a:lnSpc>
        <a:spcBef>
          <a:spcPct val="30000"/>
        </a:spcBef>
        <a:spcAft>
          <a:spcPct val="0"/>
        </a:spcAft>
        <a:defRPr sz="1400">
          <a:solidFill>
            <a:schemeClr val="bg1"/>
          </a:solidFill>
          <a:latin typeface="+mn-lt"/>
        </a:defRPr>
      </a:lvl7pPr>
      <a:lvl8pPr marL="3371850" indent="-171450" algn="l" rtl="0" eaLnBrk="0" fontAlgn="base" hangingPunct="0">
        <a:lnSpc>
          <a:spcPct val="90000"/>
        </a:lnSpc>
        <a:spcBef>
          <a:spcPct val="30000"/>
        </a:spcBef>
        <a:spcAft>
          <a:spcPct val="0"/>
        </a:spcAft>
        <a:defRPr sz="1400">
          <a:solidFill>
            <a:schemeClr val="bg1"/>
          </a:solidFill>
          <a:latin typeface="+mn-lt"/>
        </a:defRPr>
      </a:lvl8pPr>
      <a:lvl9pPr marL="3829050" indent="-171450" algn="l" rtl="0" eaLnBrk="0" fontAlgn="base" hangingPunct="0">
        <a:lnSpc>
          <a:spcPct val="90000"/>
        </a:lnSpc>
        <a:spcBef>
          <a:spcPct val="30000"/>
        </a:spcBef>
        <a:spcAft>
          <a:spcPct val="0"/>
        </a:spcAft>
        <a:defRPr sz="14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457200" y="1328740"/>
            <a:ext cx="8229600" cy="4570412"/>
          </a:xfrm>
          <a:prstGeom prst="rect">
            <a:avLst/>
          </a:prstGeom>
          <a:noFill/>
          <a:ln w="12700">
            <a:noFill/>
            <a:miter lim="800000"/>
            <a:headEnd/>
            <a:tailEnd/>
          </a:ln>
        </p:spPr>
        <p:txBody>
          <a:bodyPr vert="horz" wrap="square" lIns="90469" tIns="44441" rIns="90469" bIns="4444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7" name="Rectangle 13"/>
          <p:cNvSpPr>
            <a:spLocks noChangeArrowheads="1"/>
          </p:cNvSpPr>
          <p:nvPr/>
        </p:nvSpPr>
        <p:spPr bwMode="auto">
          <a:xfrm>
            <a:off x="3025777" y="719138"/>
            <a:ext cx="2751138" cy="366712"/>
          </a:xfrm>
          <a:prstGeom prst="rect">
            <a:avLst/>
          </a:prstGeom>
          <a:noFill/>
          <a:ln w="12700">
            <a:noFill/>
            <a:miter lim="800000"/>
            <a:headEnd/>
            <a:tailEnd/>
          </a:ln>
          <a:effectLst/>
        </p:spPr>
        <p:txBody>
          <a:bodyPr wrap="none" lIns="91420" tIns="45711" rIns="91420" bIns="45711" anchor="ctr"/>
          <a:lstStyle/>
          <a:p>
            <a:pPr algn="l" eaLnBrk="0" hangingPunct="0">
              <a:spcBef>
                <a:spcPct val="0"/>
              </a:spcBef>
              <a:defRPr/>
            </a:pPr>
            <a:endParaRPr lang="en-US">
              <a:solidFill>
                <a:srgbClr val="FFFFFF"/>
              </a:solidFill>
            </a:endParaRPr>
          </a:p>
        </p:txBody>
      </p:sp>
      <p:sp>
        <p:nvSpPr>
          <p:cNvPr id="1039" name="Rectangle 15"/>
          <p:cNvSpPr>
            <a:spLocks noChangeArrowheads="1"/>
          </p:cNvSpPr>
          <p:nvPr/>
        </p:nvSpPr>
        <p:spPr bwMode="auto">
          <a:xfrm>
            <a:off x="8188325" y="6561138"/>
            <a:ext cx="633413" cy="274637"/>
          </a:xfrm>
          <a:prstGeom prst="rect">
            <a:avLst/>
          </a:prstGeom>
          <a:noFill/>
          <a:ln w="12700">
            <a:noFill/>
            <a:miter lim="800000"/>
            <a:headEnd/>
            <a:tailEnd/>
          </a:ln>
          <a:effectLst/>
        </p:spPr>
        <p:txBody>
          <a:bodyPr wrap="none" lIns="91420" tIns="45711" rIns="91420" bIns="45711" anchor="ctr"/>
          <a:lstStyle/>
          <a:p>
            <a:pPr algn="l" eaLnBrk="0" hangingPunct="0">
              <a:spcBef>
                <a:spcPct val="0"/>
              </a:spcBef>
              <a:defRPr/>
            </a:pPr>
            <a:endParaRPr lang="en-US">
              <a:solidFill>
                <a:srgbClr val="FFFFFF"/>
              </a:solidFill>
            </a:endParaRPr>
          </a:p>
        </p:txBody>
      </p:sp>
      <p:sp>
        <p:nvSpPr>
          <p:cNvPr id="4101" name="Rectangle 16"/>
          <p:cNvSpPr>
            <a:spLocks noGrp="1" noChangeArrowheads="1"/>
          </p:cNvSpPr>
          <p:nvPr>
            <p:ph type="title"/>
          </p:nvPr>
        </p:nvSpPr>
        <p:spPr bwMode="auto">
          <a:xfrm>
            <a:off x="1371600" y="215900"/>
            <a:ext cx="6400800" cy="304800"/>
          </a:xfrm>
          <a:prstGeom prst="rect">
            <a:avLst/>
          </a:prstGeom>
          <a:noFill/>
          <a:ln w="12700">
            <a:noFill/>
            <a:miter lim="800000"/>
            <a:headEnd/>
            <a:tailEnd/>
          </a:ln>
        </p:spPr>
        <p:txBody>
          <a:bodyPr vert="horz" wrap="square" lIns="90469" tIns="44441" rIns="90469" bIns="44441" numCol="1" anchor="ctr" anchorCtr="0" compatLnSpc="1">
            <a:prstTxWarp prst="textNoShape">
              <a:avLst/>
            </a:prstTxWarp>
          </a:bodyPr>
          <a:lstStyle/>
          <a:p>
            <a:pPr lvl="0"/>
            <a:r>
              <a:rPr lang="en-US" smtClean="0"/>
              <a:t>Click to edit Master title style</a:t>
            </a:r>
          </a:p>
        </p:txBody>
      </p:sp>
      <p:sp>
        <p:nvSpPr>
          <p:cNvPr id="1074" name="Text Box 50"/>
          <p:cNvSpPr txBox="1">
            <a:spLocks noChangeArrowheads="1"/>
          </p:cNvSpPr>
          <p:nvPr/>
        </p:nvSpPr>
        <p:spPr bwMode="auto">
          <a:xfrm>
            <a:off x="8382002" y="6629403"/>
            <a:ext cx="818615" cy="245896"/>
          </a:xfrm>
          <a:prstGeom prst="rect">
            <a:avLst/>
          </a:prstGeom>
          <a:noFill/>
          <a:ln w="12700" algn="ctr">
            <a:noFill/>
            <a:miter lim="800000"/>
            <a:headEnd/>
            <a:tailEnd/>
          </a:ln>
          <a:effectLst/>
        </p:spPr>
        <p:txBody>
          <a:bodyPr wrap="none" lIns="91420" tIns="45711" rIns="91420" bIns="45711">
            <a:spAutoFit/>
          </a:bodyPr>
          <a:lstStyle/>
          <a:p>
            <a:pPr algn="l">
              <a:spcBef>
                <a:spcPct val="0"/>
              </a:spcBef>
              <a:defRPr/>
            </a:pPr>
            <a:r>
              <a:rPr lang="en-US" sz="1000" dirty="0">
                <a:solidFill>
                  <a:srgbClr val="FFFFFF"/>
                </a:solidFill>
                <a:latin typeface="Arial" charset="0"/>
              </a:rPr>
              <a:t>Andrew Ng</a:t>
            </a:r>
          </a:p>
        </p:txBody>
      </p:sp>
    </p:spTree>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 id="2147484020" r:id="rId12"/>
    <p:sldLayoutId id="2147484021" r:id="rId13"/>
    <p:sldLayoutId id="2147484022" r:id="rId14"/>
    <p:sldLayoutId id="2147484023" r:id="rId15"/>
    <p:sldLayoutId id="2147484024" r:id="rId16"/>
  </p:sldLayoutIdLst>
  <p:timing>
    <p:tnLst>
      <p:par>
        <p:cTn id="1" dur="indefinite" restart="never" nodeType="tmRoot"/>
      </p:par>
    </p:tnLst>
  </p:timing>
  <p:txStyles>
    <p:titleStyle>
      <a:lvl1pPr algn="ctr" rtl="0" eaLnBrk="0" fontAlgn="base" hangingPunct="0">
        <a:spcBef>
          <a:spcPct val="0"/>
        </a:spcBef>
        <a:spcAft>
          <a:spcPct val="0"/>
        </a:spcAft>
        <a:defRPr sz="2400" b="1">
          <a:solidFill>
            <a:schemeClr val="bg1"/>
          </a:solidFill>
          <a:latin typeface="+mj-lt"/>
          <a:ea typeface="+mj-ea"/>
          <a:cs typeface="+mj-cs"/>
        </a:defRPr>
      </a:lvl1pPr>
      <a:lvl2pPr algn="ctr" rtl="0" eaLnBrk="0" fontAlgn="base" hangingPunct="0">
        <a:spcBef>
          <a:spcPct val="0"/>
        </a:spcBef>
        <a:spcAft>
          <a:spcPct val="0"/>
        </a:spcAft>
        <a:defRPr sz="2400" b="1">
          <a:solidFill>
            <a:schemeClr val="bg1"/>
          </a:solidFill>
          <a:latin typeface="Times" pitchFamily="18" charset="0"/>
        </a:defRPr>
      </a:lvl2pPr>
      <a:lvl3pPr algn="ctr" rtl="0" eaLnBrk="0" fontAlgn="base" hangingPunct="0">
        <a:spcBef>
          <a:spcPct val="0"/>
        </a:spcBef>
        <a:spcAft>
          <a:spcPct val="0"/>
        </a:spcAft>
        <a:defRPr sz="2400" b="1">
          <a:solidFill>
            <a:schemeClr val="bg1"/>
          </a:solidFill>
          <a:latin typeface="Times" pitchFamily="18" charset="0"/>
        </a:defRPr>
      </a:lvl3pPr>
      <a:lvl4pPr algn="ctr" rtl="0" eaLnBrk="0" fontAlgn="base" hangingPunct="0">
        <a:spcBef>
          <a:spcPct val="0"/>
        </a:spcBef>
        <a:spcAft>
          <a:spcPct val="0"/>
        </a:spcAft>
        <a:defRPr sz="2400" b="1">
          <a:solidFill>
            <a:schemeClr val="bg1"/>
          </a:solidFill>
          <a:latin typeface="Times" pitchFamily="18" charset="0"/>
        </a:defRPr>
      </a:lvl4pPr>
      <a:lvl5pPr algn="ctr" rtl="0" eaLnBrk="0" fontAlgn="base" hangingPunct="0">
        <a:spcBef>
          <a:spcPct val="0"/>
        </a:spcBef>
        <a:spcAft>
          <a:spcPct val="0"/>
        </a:spcAft>
        <a:defRPr sz="2400" b="1">
          <a:solidFill>
            <a:schemeClr val="bg1"/>
          </a:solidFill>
          <a:latin typeface="Times" pitchFamily="18" charset="0"/>
        </a:defRPr>
      </a:lvl5pPr>
      <a:lvl6pPr marL="457106" algn="ctr" rtl="0" eaLnBrk="0" fontAlgn="base" hangingPunct="0">
        <a:spcBef>
          <a:spcPct val="0"/>
        </a:spcBef>
        <a:spcAft>
          <a:spcPct val="0"/>
        </a:spcAft>
        <a:defRPr sz="2400" b="1">
          <a:solidFill>
            <a:schemeClr val="bg1"/>
          </a:solidFill>
          <a:latin typeface="Times" pitchFamily="18" charset="0"/>
        </a:defRPr>
      </a:lvl6pPr>
      <a:lvl7pPr marL="914210" algn="ctr" rtl="0" eaLnBrk="0" fontAlgn="base" hangingPunct="0">
        <a:spcBef>
          <a:spcPct val="0"/>
        </a:spcBef>
        <a:spcAft>
          <a:spcPct val="0"/>
        </a:spcAft>
        <a:defRPr sz="2400" b="1">
          <a:solidFill>
            <a:schemeClr val="bg1"/>
          </a:solidFill>
          <a:latin typeface="Times" pitchFamily="18" charset="0"/>
        </a:defRPr>
      </a:lvl7pPr>
      <a:lvl8pPr marL="1371316" algn="ctr" rtl="0" eaLnBrk="0" fontAlgn="base" hangingPunct="0">
        <a:spcBef>
          <a:spcPct val="0"/>
        </a:spcBef>
        <a:spcAft>
          <a:spcPct val="0"/>
        </a:spcAft>
        <a:defRPr sz="2400" b="1">
          <a:solidFill>
            <a:schemeClr val="bg1"/>
          </a:solidFill>
          <a:latin typeface="Times" pitchFamily="18" charset="0"/>
        </a:defRPr>
      </a:lvl8pPr>
      <a:lvl9pPr marL="1828421" algn="ctr" rtl="0" eaLnBrk="0" fontAlgn="base" hangingPunct="0">
        <a:spcBef>
          <a:spcPct val="0"/>
        </a:spcBef>
        <a:spcAft>
          <a:spcPct val="0"/>
        </a:spcAft>
        <a:defRPr sz="2400" b="1">
          <a:solidFill>
            <a:schemeClr val="bg1"/>
          </a:solidFill>
          <a:latin typeface="Times" pitchFamily="18" charset="0"/>
        </a:defRPr>
      </a:lvl9pPr>
    </p:titleStyle>
    <p:bodyStyle>
      <a:lvl1pPr marL="285690" indent="-285690" algn="l" rtl="0" eaLnBrk="0" fontAlgn="base" hangingPunct="0">
        <a:spcBef>
          <a:spcPct val="100000"/>
        </a:spcBef>
        <a:spcAft>
          <a:spcPct val="0"/>
        </a:spcAft>
        <a:buChar char="•"/>
        <a:defRPr sz="3200" b="1">
          <a:solidFill>
            <a:schemeClr val="bg1"/>
          </a:solidFill>
          <a:latin typeface="+mn-lt"/>
          <a:ea typeface="+mn-ea"/>
          <a:cs typeface="+mn-cs"/>
        </a:defRPr>
      </a:lvl1pPr>
      <a:lvl2pPr marL="685658" indent="-228553" algn="l" rtl="0" eaLnBrk="0" fontAlgn="base" hangingPunct="0">
        <a:lnSpc>
          <a:spcPct val="90000"/>
        </a:lnSpc>
        <a:spcBef>
          <a:spcPct val="30000"/>
        </a:spcBef>
        <a:spcAft>
          <a:spcPct val="0"/>
        </a:spcAft>
        <a:buChar char="–"/>
        <a:defRPr sz="1600" b="1">
          <a:solidFill>
            <a:schemeClr val="bg1"/>
          </a:solidFill>
          <a:latin typeface="+mn-lt"/>
        </a:defRPr>
      </a:lvl2pPr>
      <a:lvl3pPr marL="1142764" indent="-228553" algn="l" rtl="0" eaLnBrk="0" fontAlgn="base" hangingPunct="0">
        <a:lnSpc>
          <a:spcPct val="90000"/>
        </a:lnSpc>
        <a:spcBef>
          <a:spcPct val="30000"/>
        </a:spcBef>
        <a:spcAft>
          <a:spcPct val="0"/>
        </a:spcAft>
        <a:buChar char="•"/>
        <a:defRPr sz="1600">
          <a:solidFill>
            <a:schemeClr val="bg1"/>
          </a:solidFill>
          <a:latin typeface="+mn-lt"/>
        </a:defRPr>
      </a:lvl3pPr>
      <a:lvl4pPr marL="1542730" indent="-171414" algn="l" rtl="0" eaLnBrk="0" fontAlgn="base" hangingPunct="0">
        <a:lnSpc>
          <a:spcPct val="90000"/>
        </a:lnSpc>
        <a:spcBef>
          <a:spcPct val="30000"/>
        </a:spcBef>
        <a:spcAft>
          <a:spcPct val="0"/>
        </a:spcAft>
        <a:buChar char="–"/>
        <a:defRPr sz="1400" b="1">
          <a:solidFill>
            <a:schemeClr val="bg1"/>
          </a:solidFill>
          <a:latin typeface="+mn-lt"/>
        </a:defRPr>
      </a:lvl4pPr>
      <a:lvl5pPr marL="1999835" indent="-171414" algn="l" rtl="0" eaLnBrk="0" fontAlgn="base" hangingPunct="0">
        <a:lnSpc>
          <a:spcPct val="90000"/>
        </a:lnSpc>
        <a:spcBef>
          <a:spcPct val="30000"/>
        </a:spcBef>
        <a:spcAft>
          <a:spcPct val="0"/>
        </a:spcAft>
        <a:buChar char="»"/>
        <a:defRPr sz="1400">
          <a:solidFill>
            <a:schemeClr val="bg1"/>
          </a:solidFill>
          <a:latin typeface="+mn-lt"/>
        </a:defRPr>
      </a:lvl5pPr>
      <a:lvl6pPr marL="2456940" indent="-171414" algn="l" rtl="0" eaLnBrk="0" fontAlgn="base" hangingPunct="0">
        <a:lnSpc>
          <a:spcPct val="90000"/>
        </a:lnSpc>
        <a:spcBef>
          <a:spcPct val="30000"/>
        </a:spcBef>
        <a:spcAft>
          <a:spcPct val="0"/>
        </a:spcAft>
        <a:defRPr sz="1400">
          <a:solidFill>
            <a:schemeClr val="bg1"/>
          </a:solidFill>
          <a:latin typeface="+mn-lt"/>
        </a:defRPr>
      </a:lvl6pPr>
      <a:lvl7pPr marL="2914046" indent="-171414" algn="l" rtl="0" eaLnBrk="0" fontAlgn="base" hangingPunct="0">
        <a:lnSpc>
          <a:spcPct val="90000"/>
        </a:lnSpc>
        <a:spcBef>
          <a:spcPct val="30000"/>
        </a:spcBef>
        <a:spcAft>
          <a:spcPct val="0"/>
        </a:spcAft>
        <a:defRPr sz="1400">
          <a:solidFill>
            <a:schemeClr val="bg1"/>
          </a:solidFill>
          <a:latin typeface="+mn-lt"/>
        </a:defRPr>
      </a:lvl7pPr>
      <a:lvl8pPr marL="3371150" indent="-171414" algn="l" rtl="0" eaLnBrk="0" fontAlgn="base" hangingPunct="0">
        <a:lnSpc>
          <a:spcPct val="90000"/>
        </a:lnSpc>
        <a:spcBef>
          <a:spcPct val="30000"/>
        </a:spcBef>
        <a:spcAft>
          <a:spcPct val="0"/>
        </a:spcAft>
        <a:defRPr sz="1400">
          <a:solidFill>
            <a:schemeClr val="bg1"/>
          </a:solidFill>
          <a:latin typeface="+mn-lt"/>
        </a:defRPr>
      </a:lvl8pPr>
      <a:lvl9pPr marL="3828256" indent="-171414" algn="l" rtl="0" eaLnBrk="0" fontAlgn="base" hangingPunct="0">
        <a:lnSpc>
          <a:spcPct val="90000"/>
        </a:lnSpc>
        <a:spcBef>
          <a:spcPct val="30000"/>
        </a:spcBef>
        <a:spcAft>
          <a:spcPct val="0"/>
        </a:spcAft>
        <a:defRPr sz="1400">
          <a:solidFill>
            <a:schemeClr val="bg1"/>
          </a:solidFill>
          <a:latin typeface="+mn-lt"/>
        </a:defRPr>
      </a:lvl9pPr>
    </p:bodyStyle>
    <p:otherStyle>
      <a:defPPr>
        <a:defRPr lang="en-US"/>
      </a:defPPr>
      <a:lvl1pPr marL="0" algn="l" defTabSz="914210" rtl="0" eaLnBrk="1" latinLnBrk="0" hangingPunct="1">
        <a:defRPr sz="1800" kern="1200">
          <a:solidFill>
            <a:schemeClr val="tx1"/>
          </a:solidFill>
          <a:latin typeface="+mn-lt"/>
          <a:ea typeface="+mn-ea"/>
          <a:cs typeface="+mn-cs"/>
        </a:defRPr>
      </a:lvl1pPr>
      <a:lvl2pPr marL="457106" algn="l" defTabSz="914210" rtl="0" eaLnBrk="1" latinLnBrk="0" hangingPunct="1">
        <a:defRPr sz="1800" kern="1200">
          <a:solidFill>
            <a:schemeClr val="tx1"/>
          </a:solidFill>
          <a:latin typeface="+mn-lt"/>
          <a:ea typeface="+mn-ea"/>
          <a:cs typeface="+mn-cs"/>
        </a:defRPr>
      </a:lvl2pPr>
      <a:lvl3pPr marL="914210" algn="l" defTabSz="914210" rtl="0" eaLnBrk="1" latinLnBrk="0" hangingPunct="1">
        <a:defRPr sz="1800" kern="1200">
          <a:solidFill>
            <a:schemeClr val="tx1"/>
          </a:solidFill>
          <a:latin typeface="+mn-lt"/>
          <a:ea typeface="+mn-ea"/>
          <a:cs typeface="+mn-cs"/>
        </a:defRPr>
      </a:lvl3pPr>
      <a:lvl4pPr marL="1371316" algn="l" defTabSz="914210" rtl="0" eaLnBrk="1" latinLnBrk="0" hangingPunct="1">
        <a:defRPr sz="1800" kern="1200">
          <a:solidFill>
            <a:schemeClr val="tx1"/>
          </a:solidFill>
          <a:latin typeface="+mn-lt"/>
          <a:ea typeface="+mn-ea"/>
          <a:cs typeface="+mn-cs"/>
        </a:defRPr>
      </a:lvl4pPr>
      <a:lvl5pPr marL="1828421" algn="l" defTabSz="914210" rtl="0" eaLnBrk="1" latinLnBrk="0" hangingPunct="1">
        <a:defRPr sz="1800" kern="1200">
          <a:solidFill>
            <a:schemeClr val="tx1"/>
          </a:solidFill>
          <a:latin typeface="+mn-lt"/>
          <a:ea typeface="+mn-ea"/>
          <a:cs typeface="+mn-cs"/>
        </a:defRPr>
      </a:lvl5pPr>
      <a:lvl6pPr marL="2285526" algn="l" defTabSz="914210" rtl="0" eaLnBrk="1" latinLnBrk="0" hangingPunct="1">
        <a:defRPr sz="1800" kern="1200">
          <a:solidFill>
            <a:schemeClr val="tx1"/>
          </a:solidFill>
          <a:latin typeface="+mn-lt"/>
          <a:ea typeface="+mn-ea"/>
          <a:cs typeface="+mn-cs"/>
        </a:defRPr>
      </a:lvl6pPr>
      <a:lvl7pPr marL="2742630" algn="l" defTabSz="914210" rtl="0" eaLnBrk="1" latinLnBrk="0" hangingPunct="1">
        <a:defRPr sz="1800" kern="1200">
          <a:solidFill>
            <a:schemeClr val="tx1"/>
          </a:solidFill>
          <a:latin typeface="+mn-lt"/>
          <a:ea typeface="+mn-ea"/>
          <a:cs typeface="+mn-cs"/>
        </a:defRPr>
      </a:lvl7pPr>
      <a:lvl8pPr marL="3199736" algn="l" defTabSz="914210" rtl="0" eaLnBrk="1" latinLnBrk="0" hangingPunct="1">
        <a:defRPr sz="1800" kern="1200">
          <a:solidFill>
            <a:schemeClr val="tx1"/>
          </a:solidFill>
          <a:latin typeface="+mn-lt"/>
          <a:ea typeface="+mn-ea"/>
          <a:cs typeface="+mn-cs"/>
        </a:defRPr>
      </a:lvl8pPr>
      <a:lvl9pPr marL="3656841" algn="l" defTabSz="91421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457200" y="1328738"/>
            <a:ext cx="8229600" cy="4570412"/>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7" name="Rectangle 13"/>
          <p:cNvSpPr>
            <a:spLocks noChangeArrowheads="1"/>
          </p:cNvSpPr>
          <p:nvPr/>
        </p:nvSpPr>
        <p:spPr bwMode="auto">
          <a:xfrm>
            <a:off x="3025775" y="719138"/>
            <a:ext cx="2751138" cy="366712"/>
          </a:xfrm>
          <a:prstGeom prst="rect">
            <a:avLst/>
          </a:prstGeom>
          <a:noFill/>
          <a:ln w="12700">
            <a:noFill/>
            <a:miter lim="800000"/>
            <a:headEnd/>
            <a:tailEnd/>
          </a:ln>
          <a:effectLst/>
        </p:spPr>
        <p:txBody>
          <a:bodyPr wrap="none" anchor="ctr"/>
          <a:lstStyle/>
          <a:p>
            <a:pPr algn="l" eaLnBrk="0" hangingPunct="0">
              <a:spcBef>
                <a:spcPct val="0"/>
              </a:spcBef>
              <a:defRPr/>
            </a:pPr>
            <a:endParaRPr lang="en-US">
              <a:solidFill>
                <a:srgbClr val="FFFFFF"/>
              </a:solidFill>
            </a:endParaRPr>
          </a:p>
        </p:txBody>
      </p:sp>
      <p:sp>
        <p:nvSpPr>
          <p:cNvPr id="1039" name="Rectangle 15"/>
          <p:cNvSpPr>
            <a:spLocks noChangeArrowheads="1"/>
          </p:cNvSpPr>
          <p:nvPr/>
        </p:nvSpPr>
        <p:spPr bwMode="auto">
          <a:xfrm>
            <a:off x="8188325" y="6561138"/>
            <a:ext cx="633413" cy="274637"/>
          </a:xfrm>
          <a:prstGeom prst="rect">
            <a:avLst/>
          </a:prstGeom>
          <a:noFill/>
          <a:ln w="12700">
            <a:noFill/>
            <a:miter lim="800000"/>
            <a:headEnd/>
            <a:tailEnd/>
          </a:ln>
          <a:effectLst/>
        </p:spPr>
        <p:txBody>
          <a:bodyPr wrap="none" anchor="ctr"/>
          <a:lstStyle/>
          <a:p>
            <a:pPr algn="l" eaLnBrk="0" hangingPunct="0">
              <a:spcBef>
                <a:spcPct val="0"/>
              </a:spcBef>
              <a:defRPr/>
            </a:pPr>
            <a:endParaRPr lang="en-US">
              <a:solidFill>
                <a:srgbClr val="FFFFFF"/>
              </a:solidFill>
            </a:endParaRPr>
          </a:p>
        </p:txBody>
      </p:sp>
      <p:sp>
        <p:nvSpPr>
          <p:cNvPr id="4101" name="Rectangle 16"/>
          <p:cNvSpPr>
            <a:spLocks noGrp="1" noChangeArrowheads="1"/>
          </p:cNvSpPr>
          <p:nvPr>
            <p:ph type="title"/>
          </p:nvPr>
        </p:nvSpPr>
        <p:spPr bwMode="auto">
          <a:xfrm>
            <a:off x="1371600" y="215900"/>
            <a:ext cx="6400800" cy="304800"/>
          </a:xfrm>
          <a:prstGeom prst="rect">
            <a:avLst/>
          </a:prstGeom>
          <a:noFill/>
          <a:ln w="12700">
            <a:noFill/>
            <a:miter lim="800000"/>
            <a:headEnd/>
            <a:tailEnd/>
          </a:ln>
        </p:spPr>
        <p:txBody>
          <a:bodyPr vert="horz" wrap="square" lIns="90487" tIns="44450" rIns="90487" bIns="44450" numCol="1" anchor="ctr" anchorCtr="0" compatLnSpc="1">
            <a:prstTxWarp prst="textNoShape">
              <a:avLst/>
            </a:prstTxWarp>
          </a:bodyPr>
          <a:lstStyle/>
          <a:p>
            <a:pPr lvl="0"/>
            <a:r>
              <a:rPr lang="en-US" smtClean="0"/>
              <a:t>Click to edit Master title style</a:t>
            </a:r>
          </a:p>
        </p:txBody>
      </p:sp>
      <p:sp>
        <p:nvSpPr>
          <p:cNvPr id="1074" name="Text Box 50"/>
          <p:cNvSpPr txBox="1">
            <a:spLocks noChangeArrowheads="1"/>
          </p:cNvSpPr>
          <p:nvPr/>
        </p:nvSpPr>
        <p:spPr bwMode="auto">
          <a:xfrm>
            <a:off x="8382000" y="6629400"/>
            <a:ext cx="809625" cy="244475"/>
          </a:xfrm>
          <a:prstGeom prst="rect">
            <a:avLst/>
          </a:prstGeom>
          <a:noFill/>
          <a:ln w="12700" algn="ctr">
            <a:noFill/>
            <a:miter lim="800000"/>
            <a:headEnd/>
            <a:tailEnd/>
          </a:ln>
          <a:effectLst/>
        </p:spPr>
        <p:txBody>
          <a:bodyPr wrap="none">
            <a:spAutoFit/>
          </a:bodyPr>
          <a:lstStyle/>
          <a:p>
            <a:pPr algn="l">
              <a:spcBef>
                <a:spcPct val="0"/>
              </a:spcBef>
              <a:defRPr/>
            </a:pPr>
            <a:r>
              <a:rPr lang="en-US" sz="1000">
                <a:solidFill>
                  <a:srgbClr val="FFFFFF"/>
                </a:solidFill>
                <a:latin typeface="Arial" charset="0"/>
              </a:rPr>
              <a:t>Andrew Ng</a:t>
            </a:r>
          </a:p>
        </p:txBody>
      </p:sp>
      <p:sp>
        <p:nvSpPr>
          <p:cNvPr id="1076" name="Rectangle 52"/>
          <p:cNvSpPr>
            <a:spLocks noChangeArrowheads="1"/>
          </p:cNvSpPr>
          <p:nvPr userDrawn="1"/>
        </p:nvSpPr>
        <p:spPr bwMode="auto">
          <a:xfrm>
            <a:off x="1169988" y="593725"/>
            <a:ext cx="6765925" cy="42863"/>
          </a:xfrm>
          <a:prstGeom prst="rect">
            <a:avLst/>
          </a:prstGeom>
          <a:solidFill>
            <a:schemeClr val="bg1"/>
          </a:solidFill>
          <a:ln w="12700" algn="ctr">
            <a:noFill/>
            <a:miter lim="800000"/>
            <a:headEnd/>
            <a:tailEnd/>
          </a:ln>
          <a:effectLst/>
        </p:spPr>
        <p:txBody>
          <a:bodyPr lIns="90487" tIns="44450" rIns="90487" bIns="44450" anchor="ctr">
            <a:spAutoFit/>
          </a:bodyPr>
          <a:lstStyle/>
          <a:p>
            <a:pPr algn="l" eaLnBrk="0" hangingPunct="0">
              <a:spcBef>
                <a:spcPct val="0"/>
              </a:spcBef>
              <a:defRPr/>
            </a:pPr>
            <a:endParaRPr 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 id="2147484037" r:id="rId12"/>
    <p:sldLayoutId id="2147484038" r:id="rId13"/>
    <p:sldLayoutId id="2147484039" r:id="rId14"/>
    <p:sldLayoutId id="2147484040" r:id="rId15"/>
    <p:sldLayoutId id="2147484041" r:id="rId16"/>
  </p:sldLayoutIdLst>
  <p:txStyles>
    <p:titleStyle>
      <a:lvl1pPr algn="ctr" rtl="0" eaLnBrk="0" fontAlgn="base" hangingPunct="0">
        <a:spcBef>
          <a:spcPct val="0"/>
        </a:spcBef>
        <a:spcAft>
          <a:spcPct val="0"/>
        </a:spcAft>
        <a:defRPr sz="2400" b="1">
          <a:solidFill>
            <a:schemeClr val="bg1"/>
          </a:solidFill>
          <a:latin typeface="+mj-lt"/>
          <a:ea typeface="+mj-ea"/>
          <a:cs typeface="+mj-cs"/>
        </a:defRPr>
      </a:lvl1pPr>
      <a:lvl2pPr algn="ctr" rtl="0" eaLnBrk="0" fontAlgn="base" hangingPunct="0">
        <a:spcBef>
          <a:spcPct val="0"/>
        </a:spcBef>
        <a:spcAft>
          <a:spcPct val="0"/>
        </a:spcAft>
        <a:defRPr sz="2400" b="1">
          <a:solidFill>
            <a:schemeClr val="bg1"/>
          </a:solidFill>
          <a:latin typeface="Times" pitchFamily="18" charset="0"/>
        </a:defRPr>
      </a:lvl2pPr>
      <a:lvl3pPr algn="ctr" rtl="0" eaLnBrk="0" fontAlgn="base" hangingPunct="0">
        <a:spcBef>
          <a:spcPct val="0"/>
        </a:spcBef>
        <a:spcAft>
          <a:spcPct val="0"/>
        </a:spcAft>
        <a:defRPr sz="2400" b="1">
          <a:solidFill>
            <a:schemeClr val="bg1"/>
          </a:solidFill>
          <a:latin typeface="Times" pitchFamily="18" charset="0"/>
        </a:defRPr>
      </a:lvl3pPr>
      <a:lvl4pPr algn="ctr" rtl="0" eaLnBrk="0" fontAlgn="base" hangingPunct="0">
        <a:spcBef>
          <a:spcPct val="0"/>
        </a:spcBef>
        <a:spcAft>
          <a:spcPct val="0"/>
        </a:spcAft>
        <a:defRPr sz="2400" b="1">
          <a:solidFill>
            <a:schemeClr val="bg1"/>
          </a:solidFill>
          <a:latin typeface="Times" pitchFamily="18" charset="0"/>
        </a:defRPr>
      </a:lvl4pPr>
      <a:lvl5pPr algn="ctr" rtl="0" eaLnBrk="0" fontAlgn="base" hangingPunct="0">
        <a:spcBef>
          <a:spcPct val="0"/>
        </a:spcBef>
        <a:spcAft>
          <a:spcPct val="0"/>
        </a:spcAft>
        <a:defRPr sz="2400" b="1">
          <a:solidFill>
            <a:schemeClr val="bg1"/>
          </a:solidFill>
          <a:latin typeface="Times" pitchFamily="18" charset="0"/>
        </a:defRPr>
      </a:lvl5pPr>
      <a:lvl6pPr marL="457200" algn="ctr" rtl="0" eaLnBrk="0" fontAlgn="base" hangingPunct="0">
        <a:spcBef>
          <a:spcPct val="0"/>
        </a:spcBef>
        <a:spcAft>
          <a:spcPct val="0"/>
        </a:spcAft>
        <a:defRPr sz="2400" b="1">
          <a:solidFill>
            <a:schemeClr val="bg1"/>
          </a:solidFill>
          <a:latin typeface="Times" pitchFamily="18" charset="0"/>
        </a:defRPr>
      </a:lvl6pPr>
      <a:lvl7pPr marL="914400" algn="ctr" rtl="0" eaLnBrk="0" fontAlgn="base" hangingPunct="0">
        <a:spcBef>
          <a:spcPct val="0"/>
        </a:spcBef>
        <a:spcAft>
          <a:spcPct val="0"/>
        </a:spcAft>
        <a:defRPr sz="2400" b="1">
          <a:solidFill>
            <a:schemeClr val="bg1"/>
          </a:solidFill>
          <a:latin typeface="Times" pitchFamily="18" charset="0"/>
        </a:defRPr>
      </a:lvl7pPr>
      <a:lvl8pPr marL="1371600" algn="ctr" rtl="0" eaLnBrk="0" fontAlgn="base" hangingPunct="0">
        <a:spcBef>
          <a:spcPct val="0"/>
        </a:spcBef>
        <a:spcAft>
          <a:spcPct val="0"/>
        </a:spcAft>
        <a:defRPr sz="2400" b="1">
          <a:solidFill>
            <a:schemeClr val="bg1"/>
          </a:solidFill>
          <a:latin typeface="Times" pitchFamily="18" charset="0"/>
        </a:defRPr>
      </a:lvl8pPr>
      <a:lvl9pPr marL="1828800" algn="ctr" rtl="0" eaLnBrk="0" fontAlgn="base" hangingPunct="0">
        <a:spcBef>
          <a:spcPct val="0"/>
        </a:spcBef>
        <a:spcAft>
          <a:spcPct val="0"/>
        </a:spcAft>
        <a:defRPr sz="2400" b="1">
          <a:solidFill>
            <a:schemeClr val="bg1"/>
          </a:solidFill>
          <a:latin typeface="Times" pitchFamily="18" charset="0"/>
        </a:defRPr>
      </a:lvl9pPr>
    </p:titleStyle>
    <p:bodyStyle>
      <a:lvl1pPr marL="285750" indent="-285750" algn="l" rtl="0" eaLnBrk="0" fontAlgn="base" hangingPunct="0">
        <a:spcBef>
          <a:spcPct val="100000"/>
        </a:spcBef>
        <a:spcAft>
          <a:spcPct val="0"/>
        </a:spcAft>
        <a:buChar char="•"/>
        <a:defRPr sz="3200" b="1">
          <a:solidFill>
            <a:schemeClr val="bg1"/>
          </a:solidFill>
          <a:latin typeface="+mn-lt"/>
          <a:ea typeface="+mn-ea"/>
          <a:cs typeface="+mn-cs"/>
        </a:defRPr>
      </a:lvl1pPr>
      <a:lvl2pPr marL="685800" indent="-228600" algn="l" rtl="0" eaLnBrk="0" fontAlgn="base" hangingPunct="0">
        <a:lnSpc>
          <a:spcPct val="90000"/>
        </a:lnSpc>
        <a:spcBef>
          <a:spcPct val="30000"/>
        </a:spcBef>
        <a:spcAft>
          <a:spcPct val="0"/>
        </a:spcAft>
        <a:buChar char="–"/>
        <a:defRPr sz="1600" b="0">
          <a:solidFill>
            <a:schemeClr val="bg1"/>
          </a:solidFill>
          <a:latin typeface="+mn-lt"/>
        </a:defRPr>
      </a:lvl2pPr>
      <a:lvl3pPr marL="1143000" indent="-228600" algn="l" rtl="0" eaLnBrk="0" fontAlgn="base" hangingPunct="0">
        <a:lnSpc>
          <a:spcPct val="90000"/>
        </a:lnSpc>
        <a:spcBef>
          <a:spcPct val="30000"/>
        </a:spcBef>
        <a:spcAft>
          <a:spcPct val="0"/>
        </a:spcAft>
        <a:buChar char="•"/>
        <a:defRPr sz="1600" b="0">
          <a:solidFill>
            <a:schemeClr val="bg1"/>
          </a:solidFill>
          <a:latin typeface="+mn-lt"/>
        </a:defRPr>
      </a:lvl3pPr>
      <a:lvl4pPr marL="1543050" indent="-171450" algn="l" rtl="0" eaLnBrk="0" fontAlgn="base" hangingPunct="0">
        <a:lnSpc>
          <a:spcPct val="90000"/>
        </a:lnSpc>
        <a:spcBef>
          <a:spcPct val="30000"/>
        </a:spcBef>
        <a:spcAft>
          <a:spcPct val="0"/>
        </a:spcAft>
        <a:buChar char="–"/>
        <a:defRPr sz="1600" b="0">
          <a:solidFill>
            <a:schemeClr val="bg1"/>
          </a:solidFill>
          <a:latin typeface="+mn-lt"/>
        </a:defRPr>
      </a:lvl4pPr>
      <a:lvl5pPr marL="2000250" indent="-171450" algn="l" rtl="0" eaLnBrk="0" fontAlgn="base" hangingPunct="0">
        <a:lnSpc>
          <a:spcPct val="90000"/>
        </a:lnSpc>
        <a:spcBef>
          <a:spcPct val="30000"/>
        </a:spcBef>
        <a:spcAft>
          <a:spcPct val="0"/>
        </a:spcAft>
        <a:buChar char="»"/>
        <a:defRPr sz="1600" b="0">
          <a:solidFill>
            <a:schemeClr val="bg1"/>
          </a:solidFill>
          <a:latin typeface="+mn-lt"/>
        </a:defRPr>
      </a:lvl5pPr>
      <a:lvl6pPr marL="2457450" indent="-171450" algn="l" rtl="0" eaLnBrk="0" fontAlgn="base" hangingPunct="0">
        <a:lnSpc>
          <a:spcPct val="90000"/>
        </a:lnSpc>
        <a:spcBef>
          <a:spcPct val="30000"/>
        </a:spcBef>
        <a:spcAft>
          <a:spcPct val="0"/>
        </a:spcAft>
        <a:defRPr sz="1400">
          <a:solidFill>
            <a:schemeClr val="bg1"/>
          </a:solidFill>
          <a:latin typeface="+mn-lt"/>
        </a:defRPr>
      </a:lvl6pPr>
      <a:lvl7pPr marL="2914650" indent="-171450" algn="l" rtl="0" eaLnBrk="0" fontAlgn="base" hangingPunct="0">
        <a:lnSpc>
          <a:spcPct val="90000"/>
        </a:lnSpc>
        <a:spcBef>
          <a:spcPct val="30000"/>
        </a:spcBef>
        <a:spcAft>
          <a:spcPct val="0"/>
        </a:spcAft>
        <a:defRPr sz="1400">
          <a:solidFill>
            <a:schemeClr val="bg1"/>
          </a:solidFill>
          <a:latin typeface="+mn-lt"/>
        </a:defRPr>
      </a:lvl7pPr>
      <a:lvl8pPr marL="3371850" indent="-171450" algn="l" rtl="0" eaLnBrk="0" fontAlgn="base" hangingPunct="0">
        <a:lnSpc>
          <a:spcPct val="90000"/>
        </a:lnSpc>
        <a:spcBef>
          <a:spcPct val="30000"/>
        </a:spcBef>
        <a:spcAft>
          <a:spcPct val="0"/>
        </a:spcAft>
        <a:defRPr sz="1400">
          <a:solidFill>
            <a:schemeClr val="bg1"/>
          </a:solidFill>
          <a:latin typeface="+mn-lt"/>
        </a:defRPr>
      </a:lvl8pPr>
      <a:lvl9pPr marL="3829050" indent="-171450" algn="l" rtl="0" eaLnBrk="0" fontAlgn="base" hangingPunct="0">
        <a:lnSpc>
          <a:spcPct val="90000"/>
        </a:lnSpc>
        <a:spcBef>
          <a:spcPct val="30000"/>
        </a:spcBef>
        <a:spcAft>
          <a:spcPct val="0"/>
        </a:spcAft>
        <a:defRPr sz="14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D8BD707-D9CF-40AE-B4C6-C98DA3205C09}" type="datetimeFigureOut">
              <a:rPr lang="en-US" smtClean="0">
                <a:solidFill>
                  <a:prstClr val="black">
                    <a:tint val="75000"/>
                  </a:prstClr>
                </a:solidFill>
                <a:latin typeface="Calibri"/>
              </a:rPr>
              <a:pPr fontAlgn="auto">
                <a:spcBef>
                  <a:spcPts val="0"/>
                </a:spcBef>
                <a:spcAft>
                  <a:spcPts val="0"/>
                </a:spcAft>
              </a:pPr>
              <a:t>1/29/2012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2980"/>
            <a:ext cx="8229600" cy="350797"/>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932675"/>
            <a:ext cx="8229600" cy="541510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52"/>
          <p:cNvSpPr>
            <a:spLocks noChangeArrowheads="1"/>
          </p:cNvSpPr>
          <p:nvPr/>
        </p:nvSpPr>
        <p:spPr bwMode="auto">
          <a:xfrm>
            <a:off x="1169988" y="587030"/>
            <a:ext cx="6765925" cy="42863"/>
          </a:xfrm>
          <a:prstGeom prst="rect">
            <a:avLst/>
          </a:prstGeom>
          <a:solidFill>
            <a:schemeClr val="tx2">
              <a:lumMod val="60000"/>
              <a:lumOff val="40000"/>
            </a:schemeClr>
          </a:solidFill>
          <a:ln w="12700" algn="ctr">
            <a:noFill/>
            <a:miter lim="800000"/>
            <a:headEnd/>
            <a:tailEnd/>
          </a:ln>
          <a:effectLst/>
        </p:spPr>
        <p:txBody>
          <a:bodyPr lIns="90487" tIns="44450" rIns="90487" bIns="44450" anchor="ctr">
            <a:spAutoFit/>
          </a:bodyPr>
          <a:lstStyle/>
          <a:p>
            <a:pPr algn="l" eaLnBrk="0" hangingPunct="0">
              <a:spcBef>
                <a:spcPct val="0"/>
              </a:spcBef>
              <a:defRPr/>
            </a:pPr>
            <a:endParaRPr lang="en-US">
              <a:solidFill>
                <a:srgbClr val="FFFFFF"/>
              </a:solidFill>
            </a:endParaRPr>
          </a:p>
        </p:txBody>
      </p:sp>
      <p:sp>
        <p:nvSpPr>
          <p:cNvPr id="8" name="TextBox 7"/>
          <p:cNvSpPr txBox="1"/>
          <p:nvPr/>
        </p:nvSpPr>
        <p:spPr>
          <a:xfrm>
            <a:off x="7567590" y="6578210"/>
            <a:ext cx="1617302" cy="276999"/>
          </a:xfrm>
          <a:prstGeom prst="rect">
            <a:avLst/>
          </a:prstGeom>
          <a:noFill/>
        </p:spPr>
        <p:txBody>
          <a:bodyPr wrap="none" rtlCol="0">
            <a:spAutoFit/>
          </a:bodyPr>
          <a:lstStyle/>
          <a:p>
            <a:r>
              <a:rPr lang="en-US" sz="1200" dirty="0" smtClean="0">
                <a:solidFill>
                  <a:prstClr val="white"/>
                </a:solidFill>
              </a:rPr>
              <a:t>Socher, Manning, Ng</a:t>
            </a:r>
            <a:endParaRPr lang="en-US" sz="1200" dirty="0">
              <a:solidFill>
                <a:prstClr val="white"/>
              </a:solidFill>
            </a:endParaRPr>
          </a:p>
        </p:txBody>
      </p:sp>
      <p:sp>
        <p:nvSpPr>
          <p:cNvPr id="9" name="TextBox 8"/>
          <p:cNvSpPr txBox="1"/>
          <p:nvPr/>
        </p:nvSpPr>
        <p:spPr>
          <a:xfrm>
            <a:off x="7375565" y="6578210"/>
            <a:ext cx="1774846" cy="261610"/>
          </a:xfrm>
          <a:prstGeom prst="rect">
            <a:avLst/>
          </a:prstGeom>
          <a:noFill/>
        </p:spPr>
        <p:txBody>
          <a:bodyPr wrap="none" rtlCol="0">
            <a:spAutoFit/>
          </a:bodyPr>
          <a:lstStyle/>
          <a:p>
            <a:r>
              <a:rPr lang="en-US" sz="1100" dirty="0" smtClean="0">
                <a:solidFill>
                  <a:prstClr val="black"/>
                </a:solidFill>
              </a:rPr>
              <a:t>Socher, Lin, Ng, Manning</a:t>
            </a:r>
            <a:endParaRPr lang="en-US" sz="1100" dirty="0">
              <a:solidFill>
                <a:prstClr val="black"/>
              </a:solidFill>
            </a:endParaRPr>
          </a:p>
        </p:txBody>
      </p:sp>
    </p:spTree>
  </p:cSld>
  <p:clrMap bg1="lt1" tx1="dk1" bg2="lt2" tx2="dk2" accent1="accent1" accent2="accent2" accent3="accent3" accent4="accent4" accent5="accent5" accent6="accent6" hlink="hlink" folHlink="folHlink"/>
  <p:sldLayoutIdLst>
    <p:sldLayoutId id="2147484055" r:id="rId1"/>
    <p:sldLayoutId id="2147484056" r:id="rId2"/>
    <p:sldLayoutId id="2147484057" r:id="rId3"/>
    <p:sldLayoutId id="2147484058" r:id="rId4"/>
    <p:sldLayoutId id="2147484059" r:id="rId5"/>
    <p:sldLayoutId id="2147484060" r:id="rId6"/>
    <p:sldLayoutId id="2147484061" r:id="rId7"/>
    <p:sldLayoutId id="2147484062" r:id="rId8"/>
    <p:sldLayoutId id="2147484063" r:id="rId9"/>
    <p:sldLayoutId id="2147484064" r:id="rId10"/>
    <p:sldLayoutId id="2147484065" r:id="rId11"/>
  </p:sldLayoutIdLst>
  <p:txStyles>
    <p:titleStyle>
      <a:lvl1pPr algn="ctr" defTabSz="914400" rtl="0" eaLnBrk="1" latinLnBrk="0" hangingPunct="1">
        <a:spcBef>
          <a:spcPct val="0"/>
        </a:spcBef>
        <a:buNone/>
        <a:defRPr sz="2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Lst>
  <p:timing>
    <p:tnLst>
      <p:par>
        <p:cTn id="1" dur="indefinite" restart="never" nodeType="tmRoot"/>
      </p:par>
    </p:tnLst>
  </p:timing>
  <p:hf hdr="0" ftr="0" dt="0"/>
  <p:txStyles>
    <p:titleStyle>
      <a:lvl1pPr algn="l" rtl="0" fontAlgn="base">
        <a:lnSpc>
          <a:spcPct val="90000"/>
        </a:lnSpc>
        <a:spcBef>
          <a:spcPct val="0"/>
        </a:spcBef>
        <a:spcAft>
          <a:spcPct val="0"/>
        </a:spcAft>
        <a:defRPr sz="3800" b="0" i="0">
          <a:solidFill>
            <a:schemeClr val="tx1"/>
          </a:solidFill>
          <a:latin typeface="HelveticaNeueLT Std Thin"/>
          <a:ea typeface="+mj-ea"/>
          <a:cs typeface="HelveticaNeueLT Std Thin"/>
        </a:defRPr>
      </a:lvl1pPr>
      <a:lvl2pPr algn="l" rtl="0" fontAlgn="base">
        <a:lnSpc>
          <a:spcPct val="90000"/>
        </a:lnSpc>
        <a:spcBef>
          <a:spcPct val="0"/>
        </a:spcBef>
        <a:spcAft>
          <a:spcPct val="0"/>
        </a:spcAft>
        <a:defRPr sz="2800">
          <a:solidFill>
            <a:schemeClr val="bg1"/>
          </a:solidFill>
          <a:latin typeface="Helvetica 45 Light" pitchFamily="34" charset="0"/>
          <a:cs typeface="Arial" charset="0"/>
        </a:defRPr>
      </a:lvl2pPr>
      <a:lvl3pPr algn="l" rtl="0" fontAlgn="base">
        <a:lnSpc>
          <a:spcPct val="90000"/>
        </a:lnSpc>
        <a:spcBef>
          <a:spcPct val="0"/>
        </a:spcBef>
        <a:spcAft>
          <a:spcPct val="0"/>
        </a:spcAft>
        <a:defRPr sz="2800">
          <a:solidFill>
            <a:schemeClr val="bg1"/>
          </a:solidFill>
          <a:latin typeface="Helvetica 45 Light" pitchFamily="34" charset="0"/>
          <a:cs typeface="Arial" charset="0"/>
        </a:defRPr>
      </a:lvl3pPr>
      <a:lvl4pPr algn="l" rtl="0" fontAlgn="base">
        <a:lnSpc>
          <a:spcPct val="90000"/>
        </a:lnSpc>
        <a:spcBef>
          <a:spcPct val="0"/>
        </a:spcBef>
        <a:spcAft>
          <a:spcPct val="0"/>
        </a:spcAft>
        <a:defRPr sz="2800">
          <a:solidFill>
            <a:schemeClr val="bg1"/>
          </a:solidFill>
          <a:latin typeface="Helvetica 45 Light" pitchFamily="34" charset="0"/>
          <a:cs typeface="Arial" charset="0"/>
        </a:defRPr>
      </a:lvl4pPr>
      <a:lvl5pPr algn="l" rtl="0" fontAlgn="base">
        <a:lnSpc>
          <a:spcPct val="90000"/>
        </a:lnSpc>
        <a:spcBef>
          <a:spcPct val="0"/>
        </a:spcBef>
        <a:spcAft>
          <a:spcPct val="0"/>
        </a:spcAft>
        <a:defRPr sz="2800">
          <a:solidFill>
            <a:schemeClr val="bg1"/>
          </a:solidFill>
          <a:latin typeface="Helvetica 45 Light" pitchFamily="34" charset="0"/>
          <a:cs typeface="Arial" charset="0"/>
        </a:defRPr>
      </a:lvl5pPr>
      <a:lvl6pPr marL="457200" algn="l" rtl="0" fontAlgn="base">
        <a:lnSpc>
          <a:spcPct val="90000"/>
        </a:lnSpc>
        <a:spcBef>
          <a:spcPct val="0"/>
        </a:spcBef>
        <a:spcAft>
          <a:spcPct val="0"/>
        </a:spcAft>
        <a:defRPr sz="2800">
          <a:solidFill>
            <a:schemeClr val="bg1"/>
          </a:solidFill>
          <a:latin typeface="Helvetica 45 Light" pitchFamily="34" charset="0"/>
          <a:cs typeface="Arial" charset="0"/>
        </a:defRPr>
      </a:lvl6pPr>
      <a:lvl7pPr marL="914400" algn="l" rtl="0" fontAlgn="base">
        <a:lnSpc>
          <a:spcPct val="90000"/>
        </a:lnSpc>
        <a:spcBef>
          <a:spcPct val="0"/>
        </a:spcBef>
        <a:spcAft>
          <a:spcPct val="0"/>
        </a:spcAft>
        <a:defRPr sz="2800">
          <a:solidFill>
            <a:schemeClr val="bg1"/>
          </a:solidFill>
          <a:latin typeface="Helvetica 45 Light" pitchFamily="34" charset="0"/>
          <a:cs typeface="Arial" charset="0"/>
        </a:defRPr>
      </a:lvl7pPr>
      <a:lvl8pPr marL="1371600" algn="l" rtl="0" fontAlgn="base">
        <a:lnSpc>
          <a:spcPct val="90000"/>
        </a:lnSpc>
        <a:spcBef>
          <a:spcPct val="0"/>
        </a:spcBef>
        <a:spcAft>
          <a:spcPct val="0"/>
        </a:spcAft>
        <a:defRPr sz="2800">
          <a:solidFill>
            <a:schemeClr val="bg1"/>
          </a:solidFill>
          <a:latin typeface="Helvetica 45 Light" pitchFamily="34" charset="0"/>
          <a:cs typeface="Arial" charset="0"/>
        </a:defRPr>
      </a:lvl8pPr>
      <a:lvl9pPr marL="1828800" algn="l" rtl="0" fontAlgn="base">
        <a:lnSpc>
          <a:spcPct val="90000"/>
        </a:lnSpc>
        <a:spcBef>
          <a:spcPct val="0"/>
        </a:spcBef>
        <a:spcAft>
          <a:spcPct val="0"/>
        </a:spcAft>
        <a:defRPr sz="2800">
          <a:solidFill>
            <a:schemeClr val="bg1"/>
          </a:solidFill>
          <a:latin typeface="Helvetica 45 Light" pitchFamily="34" charset="0"/>
          <a:cs typeface="Arial" charset="0"/>
        </a:defRPr>
      </a:lvl9pPr>
    </p:titleStyle>
    <p:bodyStyle>
      <a:lvl1pPr marL="228600" indent="-228600" algn="l" rtl="0" fontAlgn="base">
        <a:lnSpc>
          <a:spcPct val="100000"/>
        </a:lnSpc>
        <a:spcBef>
          <a:spcPct val="50000"/>
        </a:spcBef>
        <a:spcAft>
          <a:spcPct val="0"/>
        </a:spcAft>
        <a:buClr>
          <a:srgbClr val="15B1F7"/>
        </a:buClr>
        <a:buSzPct val="80000"/>
        <a:buFont typeface="Arial"/>
        <a:buChar char="•"/>
        <a:defRPr sz="2400" b="0" i="0" baseline="0">
          <a:solidFill>
            <a:schemeClr val="tx1"/>
          </a:solidFill>
          <a:latin typeface="+mn-lt"/>
          <a:ea typeface="+mn-ea"/>
          <a:cs typeface="HelveticaNeueLT Std Lt" pitchFamily="34" charset="0"/>
        </a:defRPr>
      </a:lvl1pPr>
      <a:lvl2pPr marL="685800" indent="-228600" algn="l" rtl="0" fontAlgn="base">
        <a:lnSpc>
          <a:spcPct val="100000"/>
        </a:lnSpc>
        <a:spcBef>
          <a:spcPct val="25000"/>
        </a:spcBef>
        <a:spcAft>
          <a:spcPct val="0"/>
        </a:spcAft>
        <a:buClr>
          <a:srgbClr val="15B1F7"/>
        </a:buClr>
        <a:buFont typeface="Lucida Grande"/>
        <a:buChar char="–"/>
        <a:defRPr sz="2000" b="0" i="0">
          <a:solidFill>
            <a:schemeClr val="tx1"/>
          </a:solidFill>
          <a:latin typeface="+mn-lt"/>
          <a:cs typeface="HelveticaNeueLT Std Lt" pitchFamily="34" charset="0"/>
        </a:defRPr>
      </a:lvl2pPr>
      <a:lvl3pPr marL="1084263" indent="-169863" algn="l" rtl="0" fontAlgn="base">
        <a:lnSpc>
          <a:spcPct val="100000"/>
        </a:lnSpc>
        <a:spcBef>
          <a:spcPct val="25000"/>
        </a:spcBef>
        <a:spcAft>
          <a:spcPct val="0"/>
        </a:spcAft>
        <a:buClr>
          <a:srgbClr val="15B1F7"/>
        </a:buClr>
        <a:buFont typeface="Lucida Grande"/>
        <a:buChar char="–"/>
        <a:defRPr b="0" i="0">
          <a:solidFill>
            <a:schemeClr val="tx1"/>
          </a:solidFill>
          <a:latin typeface="+mn-lt"/>
          <a:cs typeface="HelveticaNeueLT Std Lt" pitchFamily="34" charset="0"/>
        </a:defRPr>
      </a:lvl3pPr>
      <a:lvl4pPr marL="1541463" indent="-169863" algn="l" rtl="0" fontAlgn="base">
        <a:lnSpc>
          <a:spcPct val="100000"/>
        </a:lnSpc>
        <a:spcBef>
          <a:spcPct val="25000"/>
        </a:spcBef>
        <a:spcAft>
          <a:spcPct val="0"/>
        </a:spcAft>
        <a:buClr>
          <a:srgbClr val="15B1F7"/>
        </a:buClr>
        <a:buFont typeface="Lucida Grande"/>
        <a:buChar char="–"/>
        <a:defRPr sz="1600" b="0" i="0">
          <a:solidFill>
            <a:schemeClr val="tx1"/>
          </a:solidFill>
          <a:latin typeface="+mn-lt"/>
          <a:cs typeface="HelveticaNeueLT Std Lt" pitchFamily="34" charset="0"/>
        </a:defRPr>
      </a:lvl4pPr>
      <a:lvl5pPr marL="1998663" indent="-169863" algn="l" rtl="0" fontAlgn="base">
        <a:lnSpc>
          <a:spcPct val="100000"/>
        </a:lnSpc>
        <a:spcBef>
          <a:spcPct val="25000"/>
        </a:spcBef>
        <a:spcAft>
          <a:spcPct val="0"/>
        </a:spcAft>
        <a:buClr>
          <a:srgbClr val="15B1F7"/>
        </a:buClr>
        <a:buFont typeface="Lucida Grande"/>
        <a:buChar char="–"/>
        <a:defRPr sz="1400" b="0" i="0">
          <a:solidFill>
            <a:schemeClr val="tx1"/>
          </a:solidFill>
          <a:latin typeface="+mn-lt"/>
          <a:cs typeface="HelveticaNeueLT Std Lt" pitchFamily="34" charset="0"/>
        </a:defRPr>
      </a:lvl5pPr>
      <a:lvl6pPr marL="2455863" indent="-169863" algn="l" rtl="0" fontAlgn="base">
        <a:lnSpc>
          <a:spcPct val="90000"/>
        </a:lnSpc>
        <a:spcBef>
          <a:spcPct val="25000"/>
        </a:spcBef>
        <a:spcAft>
          <a:spcPct val="0"/>
        </a:spcAft>
        <a:buClr>
          <a:srgbClr val="C4DBDA"/>
        </a:buClr>
        <a:buFont typeface="Arial" charset="0"/>
        <a:buChar char="–"/>
        <a:defRPr sz="1400">
          <a:solidFill>
            <a:schemeClr val="bg1"/>
          </a:solidFill>
          <a:latin typeface="+mn-lt"/>
          <a:cs typeface="+mn-cs"/>
        </a:defRPr>
      </a:lvl6pPr>
      <a:lvl7pPr marL="2913063" indent="-169863" algn="l" rtl="0" fontAlgn="base">
        <a:lnSpc>
          <a:spcPct val="90000"/>
        </a:lnSpc>
        <a:spcBef>
          <a:spcPct val="25000"/>
        </a:spcBef>
        <a:spcAft>
          <a:spcPct val="0"/>
        </a:spcAft>
        <a:buClr>
          <a:srgbClr val="C4DBDA"/>
        </a:buClr>
        <a:buFont typeface="Arial" charset="0"/>
        <a:buChar char="–"/>
        <a:defRPr sz="1400">
          <a:solidFill>
            <a:schemeClr val="bg1"/>
          </a:solidFill>
          <a:latin typeface="+mn-lt"/>
          <a:cs typeface="+mn-cs"/>
        </a:defRPr>
      </a:lvl7pPr>
      <a:lvl8pPr marL="3370263" indent="-169863" algn="l" rtl="0" fontAlgn="base">
        <a:lnSpc>
          <a:spcPct val="90000"/>
        </a:lnSpc>
        <a:spcBef>
          <a:spcPct val="25000"/>
        </a:spcBef>
        <a:spcAft>
          <a:spcPct val="0"/>
        </a:spcAft>
        <a:buClr>
          <a:srgbClr val="C4DBDA"/>
        </a:buClr>
        <a:buFont typeface="Arial" charset="0"/>
        <a:buChar char="–"/>
        <a:defRPr sz="1400">
          <a:solidFill>
            <a:schemeClr val="bg1"/>
          </a:solidFill>
          <a:latin typeface="+mn-lt"/>
          <a:cs typeface="+mn-cs"/>
        </a:defRPr>
      </a:lvl8pPr>
      <a:lvl9pPr marL="3827463" indent="-169863" algn="l" rtl="0" fontAlgn="base">
        <a:lnSpc>
          <a:spcPct val="90000"/>
        </a:lnSpc>
        <a:spcBef>
          <a:spcPct val="25000"/>
        </a:spcBef>
        <a:spcAft>
          <a:spcPct val="0"/>
        </a:spcAft>
        <a:buClr>
          <a:srgbClr val="C4DBDA"/>
        </a:buClr>
        <a:buFont typeface="Arial" charset="0"/>
        <a:buChar char="–"/>
        <a:defRPr sz="14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jpe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78.xml"/><Relationship Id="rId1" Type="http://schemas.openxmlformats.org/officeDocument/2006/relationships/slideLayout" Target="../slideLayouts/slideLayout34.xml"/></Relationships>
</file>

<file path=ppt/slides/_rels/slide101.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79.xml"/><Relationship Id="rId1" Type="http://schemas.openxmlformats.org/officeDocument/2006/relationships/slideLayout" Target="../slideLayouts/slideLayout34.xml"/><Relationship Id="rId5" Type="http://schemas.openxmlformats.org/officeDocument/2006/relationships/image" Target="../media/image217.png"/><Relationship Id="rId4" Type="http://schemas.openxmlformats.org/officeDocument/2006/relationships/image" Target="../media/image216.png"/></Relationships>
</file>

<file path=ppt/slides/_rels/slide102.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80.xml"/><Relationship Id="rId1" Type="http://schemas.openxmlformats.org/officeDocument/2006/relationships/slideLayout" Target="../slideLayouts/slideLayout3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4.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4.xml"/></Relationships>
</file>

<file path=ppt/slides/_rels/slide108.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34.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87.xml"/><Relationship Id="rId1" Type="http://schemas.openxmlformats.org/officeDocument/2006/relationships/slideLayout" Target="../slideLayouts/slideLayout34.xml"/></Relationships>
</file>

<file path=ppt/slides/_rels/slide111.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88.xml"/><Relationship Id="rId1" Type="http://schemas.openxmlformats.org/officeDocument/2006/relationships/slideLayout" Target="../slideLayouts/slideLayout34.xml"/></Relationships>
</file>

<file path=ppt/slides/_rels/slide112.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89.xml"/><Relationship Id="rId1" Type="http://schemas.openxmlformats.org/officeDocument/2006/relationships/slideLayout" Target="../slideLayouts/slideLayout34.xml"/></Relationships>
</file>

<file path=ppt/slides/_rels/slide113.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90.xml"/><Relationship Id="rId1" Type="http://schemas.openxmlformats.org/officeDocument/2006/relationships/slideLayout" Target="../slideLayouts/slideLayout34.xml"/></Relationships>
</file>

<file path=ppt/slides/_rels/slide114.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91.xml"/><Relationship Id="rId1" Type="http://schemas.openxmlformats.org/officeDocument/2006/relationships/slideLayout" Target="../slideLayouts/slideLayout34.xml"/></Relationships>
</file>

<file path=ppt/slides/_rels/slide115.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92.xml"/><Relationship Id="rId1" Type="http://schemas.openxmlformats.org/officeDocument/2006/relationships/slideLayout" Target="../slideLayouts/slideLayout3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4.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gif"/><Relationship Id="rId4" Type="http://schemas.openxmlformats.org/officeDocument/2006/relationships/image" Target="../media/image17.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4.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4.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4.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4.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4.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4.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4.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4.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4.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4.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4.xml"/></Relationships>
</file>

<file path=ppt/slides/_rels/slide137.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111.xml"/><Relationship Id="rId1" Type="http://schemas.openxmlformats.org/officeDocument/2006/relationships/slideLayout" Target="../slideLayouts/slideLayout34.xml"/></Relationships>
</file>

<file path=ppt/slides/_rels/slide138.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112.xml"/><Relationship Id="rId1" Type="http://schemas.openxmlformats.org/officeDocument/2006/relationships/slideLayout" Target="../slideLayouts/slideLayout34.xml"/></Relationships>
</file>

<file path=ppt/slides/_rels/slide139.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113.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1.jpe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gif"/><Relationship Id="rId4" Type="http://schemas.openxmlformats.org/officeDocument/2006/relationships/image" Target="../media/image17.png"/></Relationships>
</file>

<file path=ppt/slides/_rels/slide140.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14.xml"/><Relationship Id="rId1" Type="http://schemas.openxmlformats.org/officeDocument/2006/relationships/slideLayout" Target="../slideLayouts/slideLayout34.xml"/></Relationships>
</file>

<file path=ppt/slides/_rels/slide141.xml.rels><?xml version="1.0" encoding="UTF-8" standalone="yes"?>
<Relationships xmlns="http://schemas.openxmlformats.org/package/2006/relationships"><Relationship Id="rId3" Type="http://schemas.openxmlformats.org/officeDocument/2006/relationships/image" Target="../media/image225.jpeg"/><Relationship Id="rId7" Type="http://schemas.openxmlformats.org/officeDocument/2006/relationships/image" Target="../media/image230.jpeg"/><Relationship Id="rId2" Type="http://schemas.openxmlformats.org/officeDocument/2006/relationships/notesSlide" Target="../notesSlides/notesSlide115.xml"/><Relationship Id="rId1" Type="http://schemas.openxmlformats.org/officeDocument/2006/relationships/slideLayout" Target="../slideLayouts/slideLayout34.xml"/><Relationship Id="rId6" Type="http://schemas.openxmlformats.org/officeDocument/2006/relationships/image" Target="../media/image229.jpeg"/><Relationship Id="rId5" Type="http://schemas.openxmlformats.org/officeDocument/2006/relationships/image" Target="../media/image228.jpeg"/><Relationship Id="rId4" Type="http://schemas.openxmlformats.org/officeDocument/2006/relationships/image" Target="../media/image227.jpeg"/></Relationships>
</file>

<file path=ppt/slides/_rels/slide142.xml.rels><?xml version="1.0" encoding="UTF-8" standalone="yes"?>
<Relationships xmlns="http://schemas.openxmlformats.org/package/2006/relationships"><Relationship Id="rId8" Type="http://schemas.openxmlformats.org/officeDocument/2006/relationships/image" Target="../media/image236.jpeg"/><Relationship Id="rId3" Type="http://schemas.openxmlformats.org/officeDocument/2006/relationships/image" Target="../media/image231.jpeg"/><Relationship Id="rId7" Type="http://schemas.openxmlformats.org/officeDocument/2006/relationships/image" Target="../media/image235.jpeg"/><Relationship Id="rId2" Type="http://schemas.openxmlformats.org/officeDocument/2006/relationships/notesSlide" Target="../notesSlides/notesSlide116.xml"/><Relationship Id="rId1" Type="http://schemas.openxmlformats.org/officeDocument/2006/relationships/slideLayout" Target="../slideLayouts/slideLayout38.xml"/><Relationship Id="rId6" Type="http://schemas.openxmlformats.org/officeDocument/2006/relationships/image" Target="../media/image234.jpeg"/><Relationship Id="rId5" Type="http://schemas.openxmlformats.org/officeDocument/2006/relationships/image" Target="../media/image233.jpeg"/><Relationship Id="rId10" Type="http://schemas.openxmlformats.org/officeDocument/2006/relationships/image" Target="../media/image238.jpeg"/><Relationship Id="rId4" Type="http://schemas.openxmlformats.org/officeDocument/2006/relationships/image" Target="../media/image232.jpeg"/><Relationship Id="rId9" Type="http://schemas.openxmlformats.org/officeDocument/2006/relationships/image" Target="../media/image237.jpeg"/></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34.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3.xml"/></Relationships>
</file>

<file path=ppt/slides/_rels/slide146.xml.rels><?xml version="1.0" encoding="UTF-8" standalone="yes"?>
<Relationships xmlns="http://schemas.openxmlformats.org/package/2006/relationships"><Relationship Id="rId8" Type="http://schemas.openxmlformats.org/officeDocument/2006/relationships/image" Target="../media/image244.png"/><Relationship Id="rId13" Type="http://schemas.openxmlformats.org/officeDocument/2006/relationships/image" Target="../media/image20.png"/><Relationship Id="rId18" Type="http://schemas.openxmlformats.org/officeDocument/2006/relationships/image" Target="../media/image13.png"/><Relationship Id="rId3" Type="http://schemas.openxmlformats.org/officeDocument/2006/relationships/image" Target="../media/image239.jpeg"/><Relationship Id="rId21" Type="http://schemas.openxmlformats.org/officeDocument/2006/relationships/image" Target="../media/image8.png"/><Relationship Id="rId7" Type="http://schemas.openxmlformats.org/officeDocument/2006/relationships/image" Target="../media/image243.png"/><Relationship Id="rId12" Type="http://schemas.openxmlformats.org/officeDocument/2006/relationships/image" Target="../media/image248.jpeg"/><Relationship Id="rId17" Type="http://schemas.openxmlformats.org/officeDocument/2006/relationships/image" Target="../media/image4.jpeg"/><Relationship Id="rId2" Type="http://schemas.openxmlformats.org/officeDocument/2006/relationships/notesSlide" Target="../notesSlides/notesSlide120.xml"/><Relationship Id="rId16" Type="http://schemas.openxmlformats.org/officeDocument/2006/relationships/image" Target="../media/image3.png"/><Relationship Id="rId20" Type="http://schemas.openxmlformats.org/officeDocument/2006/relationships/image" Target="../media/image7.png"/><Relationship Id="rId1" Type="http://schemas.openxmlformats.org/officeDocument/2006/relationships/slideLayout" Target="../slideLayouts/slideLayout34.xml"/><Relationship Id="rId6" Type="http://schemas.openxmlformats.org/officeDocument/2006/relationships/image" Target="../media/image242.jpeg"/><Relationship Id="rId11" Type="http://schemas.openxmlformats.org/officeDocument/2006/relationships/image" Target="../media/image247.jpeg"/><Relationship Id="rId24" Type="http://schemas.openxmlformats.org/officeDocument/2006/relationships/image" Target="../media/image10.png"/><Relationship Id="rId5" Type="http://schemas.openxmlformats.org/officeDocument/2006/relationships/image" Target="../media/image241.jpeg"/><Relationship Id="rId15" Type="http://schemas.openxmlformats.org/officeDocument/2006/relationships/image" Target="../media/image250.png"/><Relationship Id="rId23" Type="http://schemas.openxmlformats.org/officeDocument/2006/relationships/image" Target="../media/image15.jpeg"/><Relationship Id="rId10" Type="http://schemas.openxmlformats.org/officeDocument/2006/relationships/image" Target="../media/image246.jpeg"/><Relationship Id="rId19" Type="http://schemas.openxmlformats.org/officeDocument/2006/relationships/image" Target="../media/image14.png"/><Relationship Id="rId4" Type="http://schemas.openxmlformats.org/officeDocument/2006/relationships/image" Target="../media/image240.jpeg"/><Relationship Id="rId9" Type="http://schemas.openxmlformats.org/officeDocument/2006/relationships/image" Target="../media/image245.png"/><Relationship Id="rId14" Type="http://schemas.openxmlformats.org/officeDocument/2006/relationships/image" Target="../media/image249.jpeg"/><Relationship Id="rId22" Type="http://schemas.openxmlformats.org/officeDocument/2006/relationships/image" Target="../media/image9.jpeg"/></Relationships>
</file>

<file path=ppt/slides/_rels/slide147.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34.xml"/></Relationships>
</file>

<file path=ppt/slides/_rels/slide148.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21.xml"/><Relationship Id="rId1" Type="http://schemas.openxmlformats.org/officeDocument/2006/relationships/slideLayout" Target="../slideLayouts/slideLayout34.xml"/><Relationship Id="rId4" Type="http://schemas.openxmlformats.org/officeDocument/2006/relationships/image" Target="../media/image217.png"/></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7.xml"/></Relationships>
</file>

<file path=ppt/slides/_rels/slide15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slideLayout" Target="../slideLayouts/slideLayout18.xml"/><Relationship Id="rId1" Type="http://schemas.openxmlformats.org/officeDocument/2006/relationships/tags" Target="../tags/tag8.xml"/></Relationships>
</file>

<file path=ppt/slides/_rels/slide15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slideLayout" Target="../slideLayouts/slideLayout18.xml"/><Relationship Id="rId1" Type="http://schemas.openxmlformats.org/officeDocument/2006/relationships/tags" Target="../tags/tag9.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8.xml"/></Relationships>
</file>

<file path=ppt/slides/_rels/slide154.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125.xml"/><Relationship Id="rId1" Type="http://schemas.openxmlformats.org/officeDocument/2006/relationships/slideLayout" Target="../slideLayouts/slideLayout18.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7.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8.xml"/></Relationships>
</file>

<file path=ppt/slides/_rels/slide15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8.xml"/></Relationships>
</file>

<file path=ppt/slides/_rels/slide15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28.xml"/><Relationship Id="rId1" Type="http://schemas.openxmlformats.org/officeDocument/2006/relationships/slideLayout" Target="../slideLayouts/slideLayout18.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4.png"/><Relationship Id="rId18" Type="http://schemas.openxmlformats.org/officeDocument/2006/relationships/image" Target="../media/image49.jpeg"/><Relationship Id="rId3" Type="http://schemas.openxmlformats.org/officeDocument/2006/relationships/image" Target="../media/image35.png"/><Relationship Id="rId21" Type="http://schemas.openxmlformats.org/officeDocument/2006/relationships/image" Target="../media/image52.jpeg"/><Relationship Id="rId7" Type="http://schemas.openxmlformats.org/officeDocument/2006/relationships/image" Target="../media/image39.png"/><Relationship Id="rId12" Type="http://schemas.openxmlformats.org/officeDocument/2006/relationships/image" Target="../media/image43.png"/><Relationship Id="rId17" Type="http://schemas.openxmlformats.org/officeDocument/2006/relationships/image" Target="../media/image48.jpeg"/><Relationship Id="rId2" Type="http://schemas.openxmlformats.org/officeDocument/2006/relationships/notesSlide" Target="../notesSlides/notesSlide12.xml"/><Relationship Id="rId16" Type="http://schemas.openxmlformats.org/officeDocument/2006/relationships/image" Target="../media/image47.jpeg"/><Relationship Id="rId20"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2.png"/><Relationship Id="rId5" Type="http://schemas.openxmlformats.org/officeDocument/2006/relationships/image" Target="../media/image37.png"/><Relationship Id="rId15" Type="http://schemas.openxmlformats.org/officeDocument/2006/relationships/image" Target="../media/image46.png"/><Relationship Id="rId10" Type="http://schemas.openxmlformats.org/officeDocument/2006/relationships/image" Target="../media/image20.png"/><Relationship Id="rId19" Type="http://schemas.openxmlformats.org/officeDocument/2006/relationships/image" Target="../media/image50.jpe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5.png"/><Relationship Id="rId22" Type="http://schemas.openxmlformats.org/officeDocument/2006/relationships/image" Target="../media/image21.jpeg"/></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18.xml"/><Relationship Id="rId1" Type="http://schemas.openxmlformats.org/officeDocument/2006/relationships/tags" Target="../tags/tag10.xml"/><Relationship Id="rId4" Type="http://schemas.openxmlformats.org/officeDocument/2006/relationships/image" Target="../media/image252.png"/></Relationships>
</file>

<file path=ppt/slides/_rels/slide161.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130.xml"/><Relationship Id="rId1" Type="http://schemas.openxmlformats.org/officeDocument/2006/relationships/slideLayout" Target="../slideLayouts/slideLayout18.xml"/></Relationships>
</file>

<file path=ppt/slides/_rels/slide162.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131.xml"/><Relationship Id="rId1" Type="http://schemas.openxmlformats.org/officeDocument/2006/relationships/slideLayout" Target="../slideLayouts/slideLayout18.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8.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8.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50.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8.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8.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8.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8.xml"/></Relationships>
</file>

<file path=ppt/slides/_rels/slide1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0.xml"/><Relationship Id="rId1" Type="http://schemas.openxmlformats.org/officeDocument/2006/relationships/slideLayout" Target="../slideLayouts/slideLayout18.xml"/><Relationship Id="rId4" Type="http://schemas.openxmlformats.org/officeDocument/2006/relationships/image" Target="../media/image255.png"/></Relationships>
</file>

<file path=ppt/slides/_rels/slide17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1.xml"/><Relationship Id="rId1" Type="http://schemas.openxmlformats.org/officeDocument/2006/relationships/slideLayout" Target="../slideLayouts/slideLayout18.xml"/><Relationship Id="rId4" Type="http://schemas.openxmlformats.org/officeDocument/2006/relationships/image" Target="../media/image255.png"/></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8.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8.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8.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7.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145.xml"/><Relationship Id="rId1" Type="http://schemas.openxmlformats.org/officeDocument/2006/relationships/slideLayout" Target="../slideLayouts/slideLayout18.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8.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41.png"/></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8.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8.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8.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8.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8.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8.xml"/></Relationships>
</file>

<file path=ppt/slides/_rels/slide189.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154.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155.xml"/><Relationship Id="rId1" Type="http://schemas.openxmlformats.org/officeDocument/2006/relationships/slideLayout" Target="../slideLayouts/slideLayout18.xml"/></Relationships>
</file>

<file path=ppt/slides/_rels/slide191.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156.xml"/><Relationship Id="rId1" Type="http://schemas.openxmlformats.org/officeDocument/2006/relationships/slideLayout" Target="../slideLayouts/slideLayout18.xml"/><Relationship Id="rId4" Type="http://schemas.openxmlformats.org/officeDocument/2006/relationships/image" Target="../media/image260.png"/></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8.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8.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8.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8.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8.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8.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18.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12.jpe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notesSlide" Target="../notesSlides/notesSlide165.xml"/><Relationship Id="rId1" Type="http://schemas.openxmlformats.org/officeDocument/2006/relationships/slideLayout" Target="../slideLayouts/slideLayout18.xml"/></Relationships>
</file>

<file path=ppt/slides/_rels/slide201.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166.xml"/><Relationship Id="rId1" Type="http://schemas.openxmlformats.org/officeDocument/2006/relationships/slideLayout" Target="../slideLayouts/slideLayout18.xml"/></Relationships>
</file>

<file path=ppt/slides/_rels/slide202.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167.xml"/><Relationship Id="rId1" Type="http://schemas.openxmlformats.org/officeDocument/2006/relationships/slideLayout" Target="../slideLayouts/slideLayout20.xml"/></Relationships>
</file>

<file path=ppt/slides/_rels/slide203.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168.xml"/><Relationship Id="rId1" Type="http://schemas.openxmlformats.org/officeDocument/2006/relationships/slideLayout" Target="../slideLayouts/slideLayout18.xml"/></Relationships>
</file>

<file path=ppt/slides/_rels/slide204.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169.xml"/><Relationship Id="rId1" Type="http://schemas.openxmlformats.org/officeDocument/2006/relationships/slideLayout" Target="../slideLayouts/slideLayout20.xml"/></Relationships>
</file>

<file path=ppt/slides/_rels/slide205.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170.xml"/><Relationship Id="rId1" Type="http://schemas.openxmlformats.org/officeDocument/2006/relationships/slideLayout" Target="../slideLayouts/slideLayout18.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18.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18.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18.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18.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18.xml"/></Relationships>
</file>

<file path=ppt/slides/_rels/slide212.xml.rels><?xml version="1.0" encoding="UTF-8" standalone="yes"?>
<Relationships xmlns="http://schemas.openxmlformats.org/package/2006/relationships"><Relationship Id="rId8" Type="http://schemas.openxmlformats.org/officeDocument/2006/relationships/image" Target="../media/image244.png"/><Relationship Id="rId13" Type="http://schemas.openxmlformats.org/officeDocument/2006/relationships/image" Target="../media/image20.png"/><Relationship Id="rId18" Type="http://schemas.openxmlformats.org/officeDocument/2006/relationships/image" Target="../media/image267.png"/><Relationship Id="rId3" Type="http://schemas.openxmlformats.org/officeDocument/2006/relationships/image" Target="../media/image239.jpeg"/><Relationship Id="rId21" Type="http://schemas.openxmlformats.org/officeDocument/2006/relationships/image" Target="../media/image9.jpeg"/><Relationship Id="rId7" Type="http://schemas.openxmlformats.org/officeDocument/2006/relationships/image" Target="../media/image243.png"/><Relationship Id="rId12" Type="http://schemas.openxmlformats.org/officeDocument/2006/relationships/image" Target="../media/image248.jpeg"/><Relationship Id="rId17" Type="http://schemas.openxmlformats.org/officeDocument/2006/relationships/image" Target="../media/image266.png"/><Relationship Id="rId2" Type="http://schemas.openxmlformats.org/officeDocument/2006/relationships/notesSlide" Target="../notesSlides/notesSlide177.xml"/><Relationship Id="rId16" Type="http://schemas.openxmlformats.org/officeDocument/2006/relationships/image" Target="../media/image4.jpeg"/><Relationship Id="rId20"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242.jpeg"/><Relationship Id="rId11" Type="http://schemas.openxmlformats.org/officeDocument/2006/relationships/image" Target="../media/image247.jpeg"/><Relationship Id="rId5" Type="http://schemas.openxmlformats.org/officeDocument/2006/relationships/image" Target="../media/image241.jpeg"/><Relationship Id="rId15" Type="http://schemas.openxmlformats.org/officeDocument/2006/relationships/image" Target="../media/image3.png"/><Relationship Id="rId10" Type="http://schemas.openxmlformats.org/officeDocument/2006/relationships/image" Target="../media/image246.jpeg"/><Relationship Id="rId19" Type="http://schemas.openxmlformats.org/officeDocument/2006/relationships/image" Target="../media/image7.png"/><Relationship Id="rId4" Type="http://schemas.openxmlformats.org/officeDocument/2006/relationships/image" Target="../media/image240.jpeg"/><Relationship Id="rId9" Type="http://schemas.openxmlformats.org/officeDocument/2006/relationships/image" Target="../media/image245.png"/><Relationship Id="rId14" Type="http://schemas.openxmlformats.org/officeDocument/2006/relationships/image" Target="../media/image249.jpeg"/><Relationship Id="rId22" Type="http://schemas.openxmlformats.org/officeDocument/2006/relationships/image" Target="../media/image250.png"/></Relationships>
</file>

<file path=ppt/slides/_rels/slide213.xml.rels><?xml version="1.0" encoding="UTF-8" standalone="yes"?>
<Relationships xmlns="http://schemas.openxmlformats.org/package/2006/relationships"><Relationship Id="rId8" Type="http://schemas.openxmlformats.org/officeDocument/2006/relationships/image" Target="../media/image242.jpeg"/><Relationship Id="rId3" Type="http://schemas.openxmlformats.org/officeDocument/2006/relationships/image" Target="../media/image268.png"/><Relationship Id="rId7" Type="http://schemas.openxmlformats.org/officeDocument/2006/relationships/image" Target="../media/image185.png"/><Relationship Id="rId2" Type="http://schemas.openxmlformats.org/officeDocument/2006/relationships/notesSlide" Target="../notesSlides/notesSlide178.xml"/><Relationship Id="rId1" Type="http://schemas.openxmlformats.org/officeDocument/2006/relationships/slideLayout" Target="../slideLayouts/slideLayout18.xml"/><Relationship Id="rId6" Type="http://schemas.openxmlformats.org/officeDocument/2006/relationships/image" Target="../media/image241.jpeg"/><Relationship Id="rId5" Type="http://schemas.openxmlformats.org/officeDocument/2006/relationships/image" Target="../media/image240.jpeg"/><Relationship Id="rId4" Type="http://schemas.openxmlformats.org/officeDocument/2006/relationships/image" Target="../media/image239.jpeg"/><Relationship Id="rId9" Type="http://schemas.openxmlformats.org/officeDocument/2006/relationships/image" Target="../media/image269.jpeg"/></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18.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17.xml"/></Relationships>
</file>

<file path=ppt/slides/_rels/slide216.xml.rels><?xml version="1.0" encoding="UTF-8" standalone="yes"?>
<Relationships xmlns="http://schemas.openxmlformats.org/package/2006/relationships"><Relationship Id="rId8" Type="http://schemas.openxmlformats.org/officeDocument/2006/relationships/image" Target="../media/image275.png"/><Relationship Id="rId3" Type="http://schemas.openxmlformats.org/officeDocument/2006/relationships/image" Target="../media/image270.png"/><Relationship Id="rId7" Type="http://schemas.openxmlformats.org/officeDocument/2006/relationships/image" Target="../media/image274.jpeg"/><Relationship Id="rId2" Type="http://schemas.openxmlformats.org/officeDocument/2006/relationships/notesSlide" Target="../notesSlides/notesSlide181.xml"/><Relationship Id="rId1" Type="http://schemas.openxmlformats.org/officeDocument/2006/relationships/slideLayout" Target="../slideLayouts/slideLayout18.xml"/><Relationship Id="rId6" Type="http://schemas.openxmlformats.org/officeDocument/2006/relationships/image" Target="../media/image273.jpeg"/><Relationship Id="rId5" Type="http://schemas.openxmlformats.org/officeDocument/2006/relationships/image" Target="../media/image272.jpeg"/><Relationship Id="rId4" Type="http://schemas.openxmlformats.org/officeDocument/2006/relationships/image" Target="../media/image271.jpeg"/></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18.xml"/></Relationships>
</file>

<file path=ppt/slides/_rels/slide218.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183.xml"/><Relationship Id="rId1" Type="http://schemas.openxmlformats.org/officeDocument/2006/relationships/slideLayout" Target="../slideLayouts/slideLayout18.xml"/><Relationship Id="rId4" Type="http://schemas.openxmlformats.org/officeDocument/2006/relationships/image" Target="../media/image277.jpeg"/></Relationships>
</file>

<file path=ppt/slides/_rels/slide219.xml.rels><?xml version="1.0" encoding="UTF-8" standalone="yes"?>
<Relationships xmlns="http://schemas.openxmlformats.org/package/2006/relationships"><Relationship Id="rId2" Type="http://schemas.openxmlformats.org/officeDocument/2006/relationships/image" Target="../media/image278.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notesSlide" Target="../notesSlides/notesSlide184.xml"/><Relationship Id="rId2" Type="http://schemas.openxmlformats.org/officeDocument/2006/relationships/slideLayout" Target="../slideLayouts/slideLayout18.xml"/><Relationship Id="rId1" Type="http://schemas.openxmlformats.org/officeDocument/2006/relationships/vmlDrawing" Target="../drawings/vmlDrawing6.vml"/><Relationship Id="rId6" Type="http://schemas.openxmlformats.org/officeDocument/2006/relationships/oleObject" Target="../embeddings/oleObject29.bin"/><Relationship Id="rId5" Type="http://schemas.openxmlformats.org/officeDocument/2006/relationships/oleObject" Target="../embeddings/oleObject28.bin"/><Relationship Id="rId4" Type="http://schemas.openxmlformats.org/officeDocument/2006/relationships/image" Target="../media/image280.png"/></Relationships>
</file>

<file path=ppt/slides/_rels/slide2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283.jpeg"/><Relationship Id="rId5" Type="http://schemas.openxmlformats.org/officeDocument/2006/relationships/image" Target="../media/image282.jpeg"/><Relationship Id="rId4" Type="http://schemas.openxmlformats.org/officeDocument/2006/relationships/image" Target="../media/image281.jpeg"/></Relationships>
</file>

<file path=ppt/slides/_rels/slide222.xml.rels><?xml version="1.0" encoding="UTF-8" standalone="yes"?>
<Relationships xmlns="http://schemas.openxmlformats.org/package/2006/relationships"><Relationship Id="rId8" Type="http://schemas.openxmlformats.org/officeDocument/2006/relationships/image" Target="../media/image289.jpeg"/><Relationship Id="rId13" Type="http://schemas.openxmlformats.org/officeDocument/2006/relationships/image" Target="../media/image294.jpeg"/><Relationship Id="rId18" Type="http://schemas.openxmlformats.org/officeDocument/2006/relationships/image" Target="../media/image299.png"/><Relationship Id="rId26" Type="http://schemas.openxmlformats.org/officeDocument/2006/relationships/image" Target="../media/image307.jpeg"/><Relationship Id="rId39" Type="http://schemas.openxmlformats.org/officeDocument/2006/relationships/image" Target="../media/image20.png"/><Relationship Id="rId3" Type="http://schemas.openxmlformats.org/officeDocument/2006/relationships/image" Target="../media/image284.jpeg"/><Relationship Id="rId21" Type="http://schemas.openxmlformats.org/officeDocument/2006/relationships/image" Target="../media/image302.jpeg"/><Relationship Id="rId34" Type="http://schemas.openxmlformats.org/officeDocument/2006/relationships/image" Target="../media/image315.jpeg"/><Relationship Id="rId7" Type="http://schemas.openxmlformats.org/officeDocument/2006/relationships/image" Target="../media/image288.png"/><Relationship Id="rId12" Type="http://schemas.openxmlformats.org/officeDocument/2006/relationships/image" Target="../media/image293.jpeg"/><Relationship Id="rId17" Type="http://schemas.openxmlformats.org/officeDocument/2006/relationships/image" Target="../media/image298.jpeg"/><Relationship Id="rId25" Type="http://schemas.openxmlformats.org/officeDocument/2006/relationships/image" Target="../media/image306.png"/><Relationship Id="rId33" Type="http://schemas.openxmlformats.org/officeDocument/2006/relationships/image" Target="../media/image314.jpeg"/><Relationship Id="rId38" Type="http://schemas.openxmlformats.org/officeDocument/2006/relationships/image" Target="../media/image38.png"/><Relationship Id="rId2" Type="http://schemas.openxmlformats.org/officeDocument/2006/relationships/notesSlide" Target="../notesSlides/notesSlide185.xml"/><Relationship Id="rId16" Type="http://schemas.openxmlformats.org/officeDocument/2006/relationships/image" Target="../media/image297.png"/><Relationship Id="rId20" Type="http://schemas.openxmlformats.org/officeDocument/2006/relationships/image" Target="../media/image301.jpeg"/><Relationship Id="rId29" Type="http://schemas.openxmlformats.org/officeDocument/2006/relationships/image" Target="../media/image310.png"/><Relationship Id="rId1" Type="http://schemas.openxmlformats.org/officeDocument/2006/relationships/slideLayout" Target="../slideLayouts/slideLayout2.xml"/><Relationship Id="rId6" Type="http://schemas.openxmlformats.org/officeDocument/2006/relationships/image" Target="../media/image287.png"/><Relationship Id="rId11" Type="http://schemas.openxmlformats.org/officeDocument/2006/relationships/image" Target="../media/image292.png"/><Relationship Id="rId24" Type="http://schemas.openxmlformats.org/officeDocument/2006/relationships/image" Target="../media/image305.jpeg"/><Relationship Id="rId32" Type="http://schemas.openxmlformats.org/officeDocument/2006/relationships/image" Target="../media/image313.jpeg"/><Relationship Id="rId37" Type="http://schemas.openxmlformats.org/officeDocument/2006/relationships/image" Target="../media/image127.png"/><Relationship Id="rId40" Type="http://schemas.openxmlformats.org/officeDocument/2006/relationships/image" Target="../media/image317.png"/><Relationship Id="rId5" Type="http://schemas.openxmlformats.org/officeDocument/2006/relationships/image" Target="../media/image286.jpeg"/><Relationship Id="rId15" Type="http://schemas.openxmlformats.org/officeDocument/2006/relationships/image" Target="../media/image296.jpeg"/><Relationship Id="rId23" Type="http://schemas.openxmlformats.org/officeDocument/2006/relationships/image" Target="../media/image304.png"/><Relationship Id="rId28" Type="http://schemas.openxmlformats.org/officeDocument/2006/relationships/image" Target="../media/image309.jpeg"/><Relationship Id="rId36" Type="http://schemas.openxmlformats.org/officeDocument/2006/relationships/image" Target="../media/image316.jpeg"/><Relationship Id="rId10" Type="http://schemas.openxmlformats.org/officeDocument/2006/relationships/image" Target="../media/image291.png"/><Relationship Id="rId19" Type="http://schemas.openxmlformats.org/officeDocument/2006/relationships/image" Target="../media/image300.jpeg"/><Relationship Id="rId31" Type="http://schemas.openxmlformats.org/officeDocument/2006/relationships/image" Target="../media/image312.jpeg"/><Relationship Id="rId4" Type="http://schemas.openxmlformats.org/officeDocument/2006/relationships/image" Target="../media/image285.jpeg"/><Relationship Id="rId9" Type="http://schemas.openxmlformats.org/officeDocument/2006/relationships/image" Target="../media/image290.jpeg"/><Relationship Id="rId14" Type="http://schemas.openxmlformats.org/officeDocument/2006/relationships/image" Target="../media/image295.png"/><Relationship Id="rId22" Type="http://schemas.openxmlformats.org/officeDocument/2006/relationships/image" Target="../media/image303.jpeg"/><Relationship Id="rId27" Type="http://schemas.openxmlformats.org/officeDocument/2006/relationships/image" Target="../media/image308.png"/><Relationship Id="rId30" Type="http://schemas.openxmlformats.org/officeDocument/2006/relationships/image" Target="../media/image311.jpeg"/><Relationship Id="rId35" Type="http://schemas.openxmlformats.org/officeDocument/2006/relationships/image" Target="../media/image125.png"/></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1.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1.xml"/></Relationships>
</file>

<file path=ppt/slides/_rels/slide22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88.xml"/><Relationship Id="rId1" Type="http://schemas.openxmlformats.org/officeDocument/2006/relationships/slideLayout" Target="../slideLayouts/slideLayout2.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0.png"/></Relationships>
</file>

<file path=ppt/slides/_rels/slide226.xml.rels><?xml version="1.0" encoding="UTF-8" standalone="yes"?>
<Relationships xmlns="http://schemas.openxmlformats.org/package/2006/relationships"><Relationship Id="rId3" Type="http://schemas.openxmlformats.org/officeDocument/2006/relationships/image" Target="../media/image318.png"/><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notesSlide" Target="../notesSlides/notesSlide190.xml"/><Relationship Id="rId1" Type="http://schemas.openxmlformats.org/officeDocument/2006/relationships/slideLayout" Target="../slideLayouts/slideLayout2.xml"/><Relationship Id="rId6" Type="http://schemas.openxmlformats.org/officeDocument/2006/relationships/image" Target="../media/image322.png"/><Relationship Id="rId5" Type="http://schemas.openxmlformats.org/officeDocument/2006/relationships/image" Target="../media/image321.png"/><Relationship Id="rId4" Type="http://schemas.openxmlformats.org/officeDocument/2006/relationships/image" Target="../media/image320.png"/></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1.xml"/></Relationships>
</file>

<file path=ppt/slides/_rels/slide229.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tags" Target="../tags/tag13.xml"/><Relationship Id="rId7" Type="http://schemas.openxmlformats.org/officeDocument/2006/relationships/image" Target="../media/image121.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323.emf"/><Relationship Id="rId11" Type="http://schemas.openxmlformats.org/officeDocument/2006/relationships/image" Target="../media/image324.emf"/><Relationship Id="rId5" Type="http://schemas.openxmlformats.org/officeDocument/2006/relationships/notesSlide" Target="../notesSlides/notesSlide192.xml"/><Relationship Id="rId10" Type="http://schemas.openxmlformats.org/officeDocument/2006/relationships/image" Target="../media/image150.png"/><Relationship Id="rId4" Type="http://schemas.openxmlformats.org/officeDocument/2006/relationships/slideLayout" Target="../slideLayouts/slideLayout2.xml"/><Relationship Id="rId9" Type="http://schemas.openxmlformats.org/officeDocument/2006/relationships/image" Target="../media/image149.png"/></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slideLayout" Target="../slideLayouts/slideLayout2.xml"/><Relationship Id="rId7" Type="http://schemas.openxmlformats.org/officeDocument/2006/relationships/image" Target="../media/image148.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121.png"/><Relationship Id="rId5" Type="http://schemas.openxmlformats.org/officeDocument/2006/relationships/image" Target="../media/image323.emf"/><Relationship Id="rId4" Type="http://schemas.openxmlformats.org/officeDocument/2006/relationships/notesSlide" Target="../notesSlides/notesSlide193.xml"/><Relationship Id="rId9" Type="http://schemas.openxmlformats.org/officeDocument/2006/relationships/image" Target="../media/image150.png"/></Relationships>
</file>

<file path=ppt/slides/_rels/slide2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image" Target="../media/image323.emf"/><Relationship Id="rId4" Type="http://schemas.openxmlformats.org/officeDocument/2006/relationships/notesSlide" Target="../notesSlides/notesSlide194.xml"/></Relationships>
</file>

<file path=ppt/slides/_rels/slide232.xml.rels><?xml version="1.0" encoding="UTF-8" standalone="yes"?>
<Relationships xmlns="http://schemas.openxmlformats.org/package/2006/relationships"><Relationship Id="rId8" Type="http://schemas.openxmlformats.org/officeDocument/2006/relationships/image" Target="../media/image327.png"/><Relationship Id="rId3" Type="http://schemas.openxmlformats.org/officeDocument/2006/relationships/tags" Target="../tags/tag20.xml"/><Relationship Id="rId7" Type="http://schemas.openxmlformats.org/officeDocument/2006/relationships/image" Target="../media/image326.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325.png"/><Relationship Id="rId5" Type="http://schemas.openxmlformats.org/officeDocument/2006/relationships/notesSlide" Target="../notesSlides/notesSlide195.xml"/><Relationship Id="rId4"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notesSlide" Target="../notesSlides/notesSlide196.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328.png"/></Relationships>
</file>

<file path=ppt/slides/_rels/slide234.xml.rels><?xml version="1.0" encoding="UTF-8" standalone="yes"?>
<Relationships xmlns="http://schemas.openxmlformats.org/package/2006/relationships"><Relationship Id="rId8" Type="http://schemas.openxmlformats.org/officeDocument/2006/relationships/tags" Target="../tags/tag29.xml"/><Relationship Id="rId13" Type="http://schemas.openxmlformats.org/officeDocument/2006/relationships/notesSlide" Target="../notesSlides/notesSlide197.xml"/><Relationship Id="rId18" Type="http://schemas.openxmlformats.org/officeDocument/2006/relationships/image" Target="../media/image333.png"/><Relationship Id="rId3" Type="http://schemas.openxmlformats.org/officeDocument/2006/relationships/tags" Target="../tags/tag24.xml"/><Relationship Id="rId21" Type="http://schemas.openxmlformats.org/officeDocument/2006/relationships/image" Target="../media/image336.png"/><Relationship Id="rId7" Type="http://schemas.openxmlformats.org/officeDocument/2006/relationships/tags" Target="../tags/tag28.xml"/><Relationship Id="rId12" Type="http://schemas.openxmlformats.org/officeDocument/2006/relationships/slideLayout" Target="../slideLayouts/slideLayout2.xml"/><Relationship Id="rId17" Type="http://schemas.openxmlformats.org/officeDocument/2006/relationships/image" Target="../media/image332.png"/><Relationship Id="rId2" Type="http://schemas.openxmlformats.org/officeDocument/2006/relationships/tags" Target="../tags/tag23.xml"/><Relationship Id="rId16" Type="http://schemas.openxmlformats.org/officeDocument/2006/relationships/image" Target="../media/image331.png"/><Relationship Id="rId20" Type="http://schemas.openxmlformats.org/officeDocument/2006/relationships/image" Target="../media/image335.png"/><Relationship Id="rId1" Type="http://schemas.openxmlformats.org/officeDocument/2006/relationships/tags" Target="../tags/tag22.xml"/><Relationship Id="rId6" Type="http://schemas.openxmlformats.org/officeDocument/2006/relationships/tags" Target="../tags/tag27.xml"/><Relationship Id="rId11" Type="http://schemas.openxmlformats.org/officeDocument/2006/relationships/tags" Target="../tags/tag32.xml"/><Relationship Id="rId5" Type="http://schemas.openxmlformats.org/officeDocument/2006/relationships/tags" Target="../tags/tag26.xml"/><Relationship Id="rId15" Type="http://schemas.openxmlformats.org/officeDocument/2006/relationships/image" Target="../media/image330.png"/><Relationship Id="rId10" Type="http://schemas.openxmlformats.org/officeDocument/2006/relationships/tags" Target="../tags/tag31.xml"/><Relationship Id="rId19" Type="http://schemas.openxmlformats.org/officeDocument/2006/relationships/image" Target="../media/image334.png"/><Relationship Id="rId4" Type="http://schemas.openxmlformats.org/officeDocument/2006/relationships/tags" Target="../tags/tag25.xml"/><Relationship Id="rId9" Type="http://schemas.openxmlformats.org/officeDocument/2006/relationships/tags" Target="../tags/tag30.xml"/><Relationship Id="rId14" Type="http://schemas.openxmlformats.org/officeDocument/2006/relationships/image" Target="../media/image329.png"/></Relationships>
</file>

<file path=ppt/slides/_rels/slide23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39.pn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338.png"/><Relationship Id="rId5" Type="http://schemas.openxmlformats.org/officeDocument/2006/relationships/image" Target="../media/image337.png"/><Relationship Id="rId4" Type="http://schemas.openxmlformats.org/officeDocument/2006/relationships/notesSlide" Target="../notesSlides/notesSlide198.xml"/></Relationships>
</file>

<file path=ppt/slides/_rels/slide236.xml.rels><?xml version="1.0" encoding="UTF-8" standalone="yes"?>
<Relationships xmlns="http://schemas.openxmlformats.org/package/2006/relationships"><Relationship Id="rId3" Type="http://schemas.openxmlformats.org/officeDocument/2006/relationships/notesSlide" Target="../notesSlides/notesSlide199.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oleObject" Target="../embeddings/Microsoft_Office_Excel_97-2003_Worksheet2.xls"/><Relationship Id="rId4" Type="http://schemas.openxmlformats.org/officeDocument/2006/relationships/oleObject" Target="../embeddings/Microsoft_Office_Excel_97-2003_Worksheet1.xls"/></Relationships>
</file>

<file path=ppt/slides/_rels/slide237.xml.rels><?xml version="1.0" encoding="UTF-8" standalone="yes"?>
<Relationships xmlns="http://schemas.openxmlformats.org/package/2006/relationships"><Relationship Id="rId3" Type="http://schemas.openxmlformats.org/officeDocument/2006/relationships/notesSlide" Target="../notesSlides/notesSlide200.xml"/><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343.png"/><Relationship Id="rId4" Type="http://schemas.openxmlformats.org/officeDocument/2006/relationships/oleObject" Target="../embeddings/Microsoft_Office_Excel_97-2003_Worksheet3.xls"/></Relationships>
</file>

<file path=ppt/slides/_rels/slide238.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openxmlformats.org/officeDocument/2006/relationships/notesSlide" Target="../notesSlides/notesSlide202.xml"/><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oleObject" Target="../embeddings/Microsoft_Office_Excel_97-2003_Worksheet5.xls"/><Relationship Id="rId4" Type="http://schemas.openxmlformats.org/officeDocument/2006/relationships/oleObject" Target="../embeddings/Microsoft_Office_Excel_97-2003_Worksheet4.xls"/></Relationships>
</file>

<file path=ppt/slides/_rels/slide24.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18" Type="http://schemas.openxmlformats.org/officeDocument/2006/relationships/image" Target="../media/image71.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image" Target="../media/image70.png"/><Relationship Id="rId2" Type="http://schemas.openxmlformats.org/officeDocument/2006/relationships/image" Target="../media/image55.png"/><Relationship Id="rId16"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5" Type="http://schemas.openxmlformats.org/officeDocument/2006/relationships/image" Target="../media/image6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s>
</file>

<file path=ppt/slides/_rels/slide240.xml.rels><?xml version="1.0" encoding="UTF-8" standalone="yes"?>
<Relationships xmlns="http://schemas.openxmlformats.org/package/2006/relationships"><Relationship Id="rId3" Type="http://schemas.openxmlformats.org/officeDocument/2006/relationships/notesSlide" Target="../notesSlides/notesSlide203.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345.png"/></Relationships>
</file>

<file path=ppt/slides/_rels/slide241.xml.rels><?xml version="1.0" encoding="UTF-8" standalone="yes"?>
<Relationships xmlns="http://schemas.openxmlformats.org/package/2006/relationships"><Relationship Id="rId3" Type="http://schemas.openxmlformats.org/officeDocument/2006/relationships/notesSlide" Target="../notesSlides/notesSlide204.xml"/><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oleObject" Target="../embeddings/Microsoft_Office_Excel_97-2003_Worksheet6.xls"/></Relationships>
</file>

<file path=ppt/slides/_rels/slide242.xml.rels><?xml version="1.0" encoding="UTF-8" standalone="yes"?>
<Relationships xmlns="http://schemas.openxmlformats.org/package/2006/relationships"><Relationship Id="rId3" Type="http://schemas.openxmlformats.org/officeDocument/2006/relationships/notesSlide" Target="../notesSlides/notesSlide205.xml"/><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oleObject" Target="../embeddings/Microsoft_Office_Excel_97-2003_Worksheet8.xls"/><Relationship Id="rId4" Type="http://schemas.openxmlformats.org/officeDocument/2006/relationships/oleObject" Target="../embeddings/Microsoft_Office_Excel_97-2003_Worksheet7.xls"/></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1.xml"/></Relationships>
</file>

<file path=ppt/slides/_rels/slide245.xml.rels><?xml version="1.0" encoding="UTF-8" standalone="yes"?>
<Relationships xmlns="http://schemas.openxmlformats.org/package/2006/relationships"><Relationship Id="rId3" Type="http://schemas.openxmlformats.org/officeDocument/2006/relationships/image" Target="../media/image347.jpeg"/><Relationship Id="rId2" Type="http://schemas.openxmlformats.org/officeDocument/2006/relationships/notesSlide" Target="../notesSlides/notesSlide208.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3" Type="http://schemas.openxmlformats.org/officeDocument/2006/relationships/image" Target="../media/image348.emf"/><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8" Type="http://schemas.openxmlformats.org/officeDocument/2006/relationships/image" Target="../media/image355.png"/><Relationship Id="rId3" Type="http://schemas.openxmlformats.org/officeDocument/2006/relationships/image" Target="../media/image350.png"/><Relationship Id="rId7" Type="http://schemas.openxmlformats.org/officeDocument/2006/relationships/image" Target="../media/image354.png"/><Relationship Id="rId2" Type="http://schemas.openxmlformats.org/officeDocument/2006/relationships/image" Target="../media/image349.png"/><Relationship Id="rId1" Type="http://schemas.openxmlformats.org/officeDocument/2006/relationships/slideLayout" Target="../slideLayouts/slideLayout2.xml"/><Relationship Id="rId6" Type="http://schemas.openxmlformats.org/officeDocument/2006/relationships/image" Target="../media/image353.png"/><Relationship Id="rId5" Type="http://schemas.openxmlformats.org/officeDocument/2006/relationships/image" Target="../media/image352.png"/><Relationship Id="rId4" Type="http://schemas.openxmlformats.org/officeDocument/2006/relationships/image" Target="../media/image351.png"/><Relationship Id="rId9" Type="http://schemas.openxmlformats.org/officeDocument/2006/relationships/image" Target="../media/image356.png"/></Relationships>
</file>

<file path=ppt/slides/_rels/slide248.xml.rels><?xml version="1.0" encoding="UTF-8" standalone="yes"?>
<Relationships xmlns="http://schemas.openxmlformats.org/package/2006/relationships"><Relationship Id="rId3" Type="http://schemas.openxmlformats.org/officeDocument/2006/relationships/image" Target="../media/image351.png"/><Relationship Id="rId2" Type="http://schemas.openxmlformats.org/officeDocument/2006/relationships/image" Target="../media/image349.png"/><Relationship Id="rId1" Type="http://schemas.openxmlformats.org/officeDocument/2006/relationships/slideLayout" Target="../slideLayouts/slideLayout2.xml"/><Relationship Id="rId6" Type="http://schemas.openxmlformats.org/officeDocument/2006/relationships/image" Target="../media/image348.emf"/><Relationship Id="rId5" Type="http://schemas.openxmlformats.org/officeDocument/2006/relationships/image" Target="../media/image355.png"/><Relationship Id="rId4" Type="http://schemas.openxmlformats.org/officeDocument/2006/relationships/image" Target="../media/image353.png"/></Relationships>
</file>

<file path=ppt/slides/_rels/slide249.xml.rels><?xml version="1.0" encoding="UTF-8" standalone="yes"?>
<Relationships xmlns="http://schemas.openxmlformats.org/package/2006/relationships"><Relationship Id="rId3" Type="http://schemas.openxmlformats.org/officeDocument/2006/relationships/image" Target="../media/image357.png"/><Relationship Id="rId2" Type="http://schemas.openxmlformats.org/officeDocument/2006/relationships/notesSlide" Target="../notesSlides/notesSlide210.xml"/><Relationship Id="rId1" Type="http://schemas.openxmlformats.org/officeDocument/2006/relationships/slideLayout" Target="../slideLayouts/slideLayout2.xml"/><Relationship Id="rId6" Type="http://schemas.openxmlformats.org/officeDocument/2006/relationships/image" Target="../media/image360.png"/><Relationship Id="rId5" Type="http://schemas.openxmlformats.org/officeDocument/2006/relationships/image" Target="../media/image359.png"/><Relationship Id="rId4" Type="http://schemas.openxmlformats.org/officeDocument/2006/relationships/image" Target="../media/image358.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361.jpe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3" Type="http://schemas.openxmlformats.org/officeDocument/2006/relationships/image" Target="../media/image362.png"/><Relationship Id="rId7" Type="http://schemas.openxmlformats.org/officeDocument/2006/relationships/image" Target="../media/image366.png"/><Relationship Id="rId2" Type="http://schemas.openxmlformats.org/officeDocument/2006/relationships/notesSlide" Target="../notesSlides/notesSlide211.xml"/><Relationship Id="rId1" Type="http://schemas.openxmlformats.org/officeDocument/2006/relationships/slideLayout" Target="../slideLayouts/slideLayout2.xml"/><Relationship Id="rId6" Type="http://schemas.openxmlformats.org/officeDocument/2006/relationships/image" Target="../media/image365.png"/><Relationship Id="rId5" Type="http://schemas.openxmlformats.org/officeDocument/2006/relationships/image" Target="../media/image364.png"/><Relationship Id="rId4" Type="http://schemas.openxmlformats.org/officeDocument/2006/relationships/image" Target="../media/image363.png"/></Relationships>
</file>

<file path=ppt/slides/_rels/slide252.xml.rels><?xml version="1.0" encoding="UTF-8" standalone="yes"?>
<Relationships xmlns="http://schemas.openxmlformats.org/package/2006/relationships"><Relationship Id="rId3" Type="http://schemas.openxmlformats.org/officeDocument/2006/relationships/image" Target="../media/image367.png"/><Relationship Id="rId2" Type="http://schemas.openxmlformats.org/officeDocument/2006/relationships/notesSlide" Target="../notesSlides/notesSlide212.xml"/><Relationship Id="rId1" Type="http://schemas.openxmlformats.org/officeDocument/2006/relationships/slideLayout" Target="../slideLayouts/slideLayout2.xml"/><Relationship Id="rId6" Type="http://schemas.openxmlformats.org/officeDocument/2006/relationships/image" Target="../media/image370.png"/><Relationship Id="rId5" Type="http://schemas.openxmlformats.org/officeDocument/2006/relationships/image" Target="../media/image369.png"/><Relationship Id="rId4" Type="http://schemas.openxmlformats.org/officeDocument/2006/relationships/image" Target="../media/image368.png"/></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image" Target="../media/image371.png"/><Relationship Id="rId2" Type="http://schemas.openxmlformats.org/officeDocument/2006/relationships/notesSlide" Target="../notesSlides/notesSlide215.xml"/><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3" Type="http://schemas.openxmlformats.org/officeDocument/2006/relationships/notesSlide" Target="../notesSlides/notesSlide216.xml"/><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oleObject" Target="../embeddings/oleObject31.bin"/><Relationship Id="rId4" Type="http://schemas.openxmlformats.org/officeDocument/2006/relationships/oleObject" Target="../embeddings/oleObject30.bin"/></Relationships>
</file>

<file path=ppt/slides/_rels/slide257.xml.rels><?xml version="1.0" encoding="UTF-8" standalone="yes"?>
<Relationships xmlns="http://schemas.openxmlformats.org/package/2006/relationships"><Relationship Id="rId3" Type="http://schemas.openxmlformats.org/officeDocument/2006/relationships/notesSlide" Target="../notesSlides/notesSlide217.xml"/><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174.png"/><Relationship Id="rId5" Type="http://schemas.openxmlformats.org/officeDocument/2006/relationships/oleObject" Target="../embeddings/oleObject33.bin"/><Relationship Id="rId4" Type="http://schemas.openxmlformats.org/officeDocument/2006/relationships/oleObject" Target="../embeddings/oleObject32.bin"/></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slideLayout" Target="../slideLayouts/slideLayout2.xml"/><Relationship Id="rId7" Type="http://schemas.openxmlformats.org/officeDocument/2006/relationships/image" Target="../media/image149.pn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148.png"/><Relationship Id="rId5" Type="http://schemas.openxmlformats.org/officeDocument/2006/relationships/image" Target="../media/image121.png"/><Relationship Id="rId10" Type="http://schemas.openxmlformats.org/officeDocument/2006/relationships/image" Target="../media/image141.png"/><Relationship Id="rId4" Type="http://schemas.openxmlformats.org/officeDocument/2006/relationships/notesSlide" Target="../notesSlides/notesSlide220.xml"/><Relationship Id="rId9" Type="http://schemas.openxmlformats.org/officeDocument/2006/relationships/image" Target="../media/image372.jpeg"/></Relationships>
</file>

<file path=ppt/slides/_rels/slide261.xml.rels><?xml version="1.0" encoding="UTF-8" standalone="yes"?>
<Relationships xmlns="http://schemas.openxmlformats.org/package/2006/relationships"><Relationship Id="rId8" Type="http://schemas.openxmlformats.org/officeDocument/2006/relationships/image" Target="../media/image378.png"/><Relationship Id="rId3" Type="http://schemas.openxmlformats.org/officeDocument/2006/relationships/image" Target="../media/image373.png"/><Relationship Id="rId7" Type="http://schemas.openxmlformats.org/officeDocument/2006/relationships/image" Target="../media/image377.png"/><Relationship Id="rId2" Type="http://schemas.openxmlformats.org/officeDocument/2006/relationships/notesSlide" Target="../notesSlides/notesSlide221.xml"/><Relationship Id="rId1" Type="http://schemas.openxmlformats.org/officeDocument/2006/relationships/slideLayout" Target="../slideLayouts/slideLayout2.xml"/><Relationship Id="rId6" Type="http://schemas.openxmlformats.org/officeDocument/2006/relationships/image" Target="../media/image376.png"/><Relationship Id="rId5" Type="http://schemas.openxmlformats.org/officeDocument/2006/relationships/image" Target="../media/image375.png"/><Relationship Id="rId4" Type="http://schemas.openxmlformats.org/officeDocument/2006/relationships/image" Target="../media/image374.png"/><Relationship Id="rId9" Type="http://schemas.openxmlformats.org/officeDocument/2006/relationships/image" Target="../media/image120.gif"/></Relationships>
</file>

<file path=ppt/slides/_rels/slide262.xml.rels><?xml version="1.0" encoding="UTF-8" standalone="yes"?>
<Relationships xmlns="http://schemas.openxmlformats.org/package/2006/relationships"><Relationship Id="rId3" Type="http://schemas.openxmlformats.org/officeDocument/2006/relationships/notesSlide" Target="../notesSlides/notesSlide222.xml"/><Relationship Id="rId2" Type="http://schemas.openxmlformats.org/officeDocument/2006/relationships/slideLayout" Target="../slideLayouts/slideLayout2.xml"/><Relationship Id="rId1" Type="http://schemas.openxmlformats.org/officeDocument/2006/relationships/vmlDrawing" Target="../drawings/vmlDrawing14.vml"/><Relationship Id="rId5" Type="http://schemas.openxmlformats.org/officeDocument/2006/relationships/oleObject" Target="../embeddings/oleObject35.bin"/><Relationship Id="rId4" Type="http://schemas.openxmlformats.org/officeDocument/2006/relationships/oleObject" Target="../embeddings/oleObject34.bin"/></Relationships>
</file>

<file path=ppt/slides/_rels/slide263.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notesSlide" Target="../notesSlides/notesSlide223.xml"/><Relationship Id="rId1" Type="http://schemas.openxmlformats.org/officeDocument/2006/relationships/slideLayout" Target="../slideLayouts/slideLayout2.xml"/><Relationship Id="rId5" Type="http://schemas.openxmlformats.org/officeDocument/2006/relationships/image" Target="../media/image380.png"/><Relationship Id="rId4" Type="http://schemas.openxmlformats.org/officeDocument/2006/relationships/image" Target="../media/image379.png"/></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notesSlide" Target="../notesSlides/notesSlide225.xml"/><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3" Type="http://schemas.openxmlformats.org/officeDocument/2006/relationships/image" Target="../media/image382.pn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3" Type="http://schemas.openxmlformats.org/officeDocument/2006/relationships/image" Target="../media/image383.jpeg"/><Relationship Id="rId2" Type="http://schemas.openxmlformats.org/officeDocument/2006/relationships/notesSlide" Target="../notesSlides/notesSlide226.xml"/><Relationship Id="rId1" Type="http://schemas.openxmlformats.org/officeDocument/2006/relationships/slideLayout" Target="../slideLayouts/slideLayout2.xml"/><Relationship Id="rId5" Type="http://schemas.openxmlformats.org/officeDocument/2006/relationships/image" Target="../media/image385.jpeg"/><Relationship Id="rId4" Type="http://schemas.openxmlformats.org/officeDocument/2006/relationships/image" Target="../media/image384.jpeg"/></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3" Type="http://schemas.openxmlformats.org/officeDocument/2006/relationships/image" Target="../media/image371.png"/><Relationship Id="rId2" Type="http://schemas.openxmlformats.org/officeDocument/2006/relationships/notesSlide" Target="../notesSlides/notesSlide22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3.jpeg"/><Relationship Id="rId7" Type="http://schemas.openxmlformats.org/officeDocument/2006/relationships/image" Target="../media/image17.pn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75.jpeg"/><Relationship Id="rId11" Type="http://schemas.openxmlformats.org/officeDocument/2006/relationships/image" Target="../media/image11.png"/><Relationship Id="rId5" Type="http://schemas.openxmlformats.org/officeDocument/2006/relationships/image" Target="../media/image74.jpeg"/><Relationship Id="rId10" Type="http://schemas.openxmlformats.org/officeDocument/2006/relationships/image" Target="../media/image76.png"/><Relationship Id="rId4" Type="http://schemas.openxmlformats.org/officeDocument/2006/relationships/image" Target="../media/image16.jpeg"/><Relationship Id="rId9" Type="http://schemas.openxmlformats.org/officeDocument/2006/relationships/image" Target="../media/image22.gif"/></Relationships>
</file>

<file path=ppt/slides/_rels/slide270.xml.rels><?xml version="1.0" encoding="UTF-8" standalone="yes"?>
<Relationships xmlns="http://schemas.openxmlformats.org/package/2006/relationships"><Relationship Id="rId3" Type="http://schemas.openxmlformats.org/officeDocument/2006/relationships/image" Target="../media/image386.jpeg"/><Relationship Id="rId2" Type="http://schemas.openxmlformats.org/officeDocument/2006/relationships/notesSlide" Target="../notesSlides/notesSlide228.xml"/><Relationship Id="rId1" Type="http://schemas.openxmlformats.org/officeDocument/2006/relationships/slideLayout" Target="../slideLayouts/slideLayout2.xml"/><Relationship Id="rId6" Type="http://schemas.openxmlformats.org/officeDocument/2006/relationships/image" Target="../media/image387.jpeg"/><Relationship Id="rId5" Type="http://schemas.openxmlformats.org/officeDocument/2006/relationships/image" Target="../media/image195.png"/><Relationship Id="rId4" Type="http://schemas.openxmlformats.org/officeDocument/2006/relationships/image" Target="../media/image194.png"/></Relationships>
</file>

<file path=ppt/slides/_rels/slide271.xml.rels><?xml version="1.0" encoding="UTF-8" standalone="yes"?>
<Relationships xmlns="http://schemas.openxmlformats.org/package/2006/relationships"><Relationship Id="rId8" Type="http://schemas.openxmlformats.org/officeDocument/2006/relationships/image" Target="../media/image390.png"/><Relationship Id="rId3" Type="http://schemas.openxmlformats.org/officeDocument/2006/relationships/image" Target="../media/image388.jpeg"/><Relationship Id="rId7" Type="http://schemas.openxmlformats.org/officeDocument/2006/relationships/image" Target="../media/image389.png"/><Relationship Id="rId2" Type="http://schemas.openxmlformats.org/officeDocument/2006/relationships/notesSlide" Target="../notesSlides/notesSlide229.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10" Type="http://schemas.openxmlformats.org/officeDocument/2006/relationships/image" Target="../media/image392.png"/><Relationship Id="rId4" Type="http://schemas.openxmlformats.org/officeDocument/2006/relationships/image" Target="../media/image16.jpeg"/><Relationship Id="rId9" Type="http://schemas.openxmlformats.org/officeDocument/2006/relationships/image" Target="../media/image391.jpeg"/></Relationships>
</file>

<file path=ppt/slides/_rels/slide27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0.xml"/><Relationship Id="rId1" Type="http://schemas.openxmlformats.org/officeDocument/2006/relationships/slideLayout" Target="../slideLayouts/slideLayout2.xml"/><Relationship Id="rId4" Type="http://schemas.openxmlformats.org/officeDocument/2006/relationships/image" Target="../media/image393.png"/></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3" Type="http://schemas.openxmlformats.org/officeDocument/2006/relationships/image" Target="../media/image394.png"/><Relationship Id="rId2" Type="http://schemas.openxmlformats.org/officeDocument/2006/relationships/notesSlide" Target="../notesSlides/notesSlide231.xml"/><Relationship Id="rId1" Type="http://schemas.openxmlformats.org/officeDocument/2006/relationships/slideLayout" Target="../slideLayouts/slideLayout2.xml"/><Relationship Id="rId5" Type="http://schemas.openxmlformats.org/officeDocument/2006/relationships/image" Target="../media/image396.png"/><Relationship Id="rId4" Type="http://schemas.openxmlformats.org/officeDocument/2006/relationships/image" Target="../media/image395.jpeg"/></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image" Target="../media/image397.png"/><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image" Target="../media/image399.png"/><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76.png"/><Relationship Id="rId3" Type="http://schemas.openxmlformats.org/officeDocument/2006/relationships/image" Target="../media/image74.jpeg"/><Relationship Id="rId7" Type="http://schemas.openxmlformats.org/officeDocument/2006/relationships/image" Target="../media/image17.png"/><Relationship Id="rId12" Type="http://schemas.openxmlformats.org/officeDocument/2006/relationships/image" Target="../media/image22.gif"/><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73.jpeg"/><Relationship Id="rId11" Type="http://schemas.openxmlformats.org/officeDocument/2006/relationships/image" Target="../media/image402.png"/><Relationship Id="rId5" Type="http://schemas.openxmlformats.org/officeDocument/2006/relationships/image" Target="../media/image72.jpeg"/><Relationship Id="rId10" Type="http://schemas.openxmlformats.org/officeDocument/2006/relationships/image" Target="../media/image401.png"/><Relationship Id="rId4" Type="http://schemas.openxmlformats.org/officeDocument/2006/relationships/image" Target="../media/image75.jpeg"/><Relationship Id="rId9" Type="http://schemas.openxmlformats.org/officeDocument/2006/relationships/image" Target="../media/image400.jpeg"/></Relationships>
</file>

<file path=ppt/slides/_rels/slide2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3.jpeg"/><Relationship Id="rId7" Type="http://schemas.openxmlformats.org/officeDocument/2006/relationships/image" Target="../media/image76.pn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22.gif"/><Relationship Id="rId5" Type="http://schemas.openxmlformats.org/officeDocument/2006/relationships/image" Target="../media/image3.png"/><Relationship Id="rId4" Type="http://schemas.openxmlformats.org/officeDocument/2006/relationships/image" Target="../media/image17.png"/><Relationship Id="rId9" Type="http://schemas.openxmlformats.org/officeDocument/2006/relationships/image" Target="../media/image20.png"/></Relationships>
</file>

<file path=ppt/slides/_rels/slide280.xml.rels><?xml version="1.0" encoding="UTF-8" standalone="yes"?>
<Relationships xmlns="http://schemas.openxmlformats.org/package/2006/relationships"><Relationship Id="rId8" Type="http://schemas.openxmlformats.org/officeDocument/2006/relationships/image" Target="../media/image407.jpeg"/><Relationship Id="rId3" Type="http://schemas.openxmlformats.org/officeDocument/2006/relationships/image" Target="../media/image403.png"/><Relationship Id="rId7" Type="http://schemas.openxmlformats.org/officeDocument/2006/relationships/image" Target="../media/image406.png"/><Relationship Id="rId2" Type="http://schemas.openxmlformats.org/officeDocument/2006/relationships/notesSlide" Target="../notesSlides/notesSlide232.xml"/><Relationship Id="rId1" Type="http://schemas.openxmlformats.org/officeDocument/2006/relationships/slideLayout" Target="../slideLayouts/slideLayout2.xml"/><Relationship Id="rId6" Type="http://schemas.openxmlformats.org/officeDocument/2006/relationships/image" Target="../media/image387.jpeg"/><Relationship Id="rId11" Type="http://schemas.openxmlformats.org/officeDocument/2006/relationships/image" Target="../media/image409.jpeg"/><Relationship Id="rId5" Type="http://schemas.openxmlformats.org/officeDocument/2006/relationships/image" Target="../media/image405.png"/><Relationship Id="rId10" Type="http://schemas.openxmlformats.org/officeDocument/2006/relationships/image" Target="../media/image408.jpeg"/><Relationship Id="rId4" Type="http://schemas.openxmlformats.org/officeDocument/2006/relationships/image" Target="../media/image404.jpeg"/><Relationship Id="rId9" Type="http://schemas.openxmlformats.org/officeDocument/2006/relationships/image" Target="../media/image117.jpe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3.jpeg"/><Relationship Id="rId7" Type="http://schemas.openxmlformats.org/officeDocument/2006/relationships/image" Target="../media/image17.pn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10" Type="http://schemas.openxmlformats.org/officeDocument/2006/relationships/image" Target="../media/image76.png"/><Relationship Id="rId4" Type="http://schemas.openxmlformats.org/officeDocument/2006/relationships/image" Target="../media/image16.jpeg"/><Relationship Id="rId9" Type="http://schemas.openxmlformats.org/officeDocument/2006/relationships/image" Target="../media/image22.gi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image" Target="../media/image80.jpeg"/><Relationship Id="rId11" Type="http://schemas.openxmlformats.org/officeDocument/2006/relationships/image" Target="../media/image85.jpeg"/><Relationship Id="rId5" Type="http://schemas.openxmlformats.org/officeDocument/2006/relationships/image" Target="../media/image79.jpeg"/><Relationship Id="rId10" Type="http://schemas.openxmlformats.org/officeDocument/2006/relationships/image" Target="../media/image84.jpeg"/><Relationship Id="rId4" Type="http://schemas.openxmlformats.org/officeDocument/2006/relationships/image" Target="../media/image78.jpeg"/><Relationship Id="rId9" Type="http://schemas.openxmlformats.org/officeDocument/2006/relationships/image" Target="../media/image83.jpeg"/></Relationships>
</file>

<file path=ppt/slides/_rels/slide36.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89.png"/><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0.gif"/><Relationship Id="rId7"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 Id="rId9" Type="http://schemas.openxmlformats.org/officeDocument/2006/relationships/image" Target="../media/image95.png"/></Relationships>
</file>

<file path=ppt/slides/_rels/slide38.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0.gif"/><Relationship Id="rId7"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 Id="rId9" Type="http://schemas.openxmlformats.org/officeDocument/2006/relationships/image" Target="../media/image95.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8.xml"/><Relationship Id="rId4" Type="http://schemas.openxmlformats.org/officeDocument/2006/relationships/image" Target="../media/image98.png"/></Relationships>
</file>

<file path=ppt/slides/_rels/slide4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8.xml"/><Relationship Id="rId4" Type="http://schemas.openxmlformats.org/officeDocument/2006/relationships/image" Target="../media/image97.png"/></Relationships>
</file>

<file path=ppt/slides/_rels/slide43.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01.png"/><Relationship Id="rId7" Type="http://schemas.openxmlformats.org/officeDocument/2006/relationships/image" Target="../media/image105.jpeg"/><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image" Target="../media/image104.jpeg"/><Relationship Id="rId5" Type="http://schemas.openxmlformats.org/officeDocument/2006/relationships/image" Target="../media/image103.png"/><Relationship Id="rId4" Type="http://schemas.openxmlformats.org/officeDocument/2006/relationships/image" Target="../media/image102.png"/></Relationships>
</file>

<file path=ppt/slides/_rels/slide4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7.xml"/><Relationship Id="rId1" Type="http://schemas.openxmlformats.org/officeDocument/2006/relationships/slideLayout" Target="../slideLayouts/slideLayout18.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45.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96.png"/><Relationship Id="rId7" Type="http://schemas.openxmlformats.org/officeDocument/2006/relationships/image" Target="../media/image103.png"/><Relationship Id="rId2" Type="http://schemas.openxmlformats.org/officeDocument/2006/relationships/notesSlide" Target="../notesSlides/notesSlide28.xml"/><Relationship Id="rId1" Type="http://schemas.openxmlformats.org/officeDocument/2006/relationships/slideLayout" Target="../slideLayouts/slideLayout18.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7.png"/><Relationship Id="rId9" Type="http://schemas.openxmlformats.org/officeDocument/2006/relationships/image" Target="../media/image109.png"/></Relationships>
</file>

<file path=ppt/slides/_rels/slide4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29.xml"/><Relationship Id="rId1" Type="http://schemas.openxmlformats.org/officeDocument/2006/relationships/slideLayout" Target="../slideLayouts/slideLayout18.xml"/><Relationship Id="rId6" Type="http://schemas.openxmlformats.org/officeDocument/2006/relationships/image" Target="../media/image106.jpeg"/><Relationship Id="rId5" Type="http://schemas.openxmlformats.org/officeDocument/2006/relationships/image" Target="../media/image110.jpeg"/><Relationship Id="rId4" Type="http://schemas.openxmlformats.org/officeDocument/2006/relationships/image" Target="../media/image105.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31.xml"/><Relationship Id="rId1" Type="http://schemas.openxmlformats.org/officeDocument/2006/relationships/slideLayout" Target="../slideLayouts/slideLayout18.xml"/><Relationship Id="rId5" Type="http://schemas.openxmlformats.org/officeDocument/2006/relationships/image" Target="../media/image113.jpeg"/><Relationship Id="rId4" Type="http://schemas.openxmlformats.org/officeDocument/2006/relationships/image" Target="../media/image112.jpeg"/></Relationships>
</file>

<file path=ppt/slides/_rels/slide49.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image" Target="../media/image117.jpeg"/><Relationship Id="rId5" Type="http://schemas.openxmlformats.org/officeDocument/2006/relationships/image" Target="../media/image116.png"/><Relationship Id="rId4" Type="http://schemas.openxmlformats.org/officeDocument/2006/relationships/image" Target="../media/image115.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0.gif"/><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126.png"/><Relationship Id="rId18" Type="http://schemas.openxmlformats.org/officeDocument/2006/relationships/image" Target="../media/image131.jpeg"/><Relationship Id="rId26" Type="http://schemas.openxmlformats.org/officeDocument/2006/relationships/image" Target="../media/image43.png"/><Relationship Id="rId3" Type="http://schemas.openxmlformats.org/officeDocument/2006/relationships/image" Target="../media/image35.png"/><Relationship Id="rId21" Type="http://schemas.openxmlformats.org/officeDocument/2006/relationships/image" Target="../media/image134.jpeg"/><Relationship Id="rId7" Type="http://schemas.openxmlformats.org/officeDocument/2006/relationships/image" Target="../media/image51.jpeg"/><Relationship Id="rId12" Type="http://schemas.openxmlformats.org/officeDocument/2006/relationships/image" Target="../media/image125.png"/><Relationship Id="rId17" Type="http://schemas.openxmlformats.org/officeDocument/2006/relationships/image" Target="../media/image130.jpeg"/><Relationship Id="rId25" Type="http://schemas.openxmlformats.org/officeDocument/2006/relationships/image" Target="../media/image42.png"/><Relationship Id="rId2" Type="http://schemas.openxmlformats.org/officeDocument/2006/relationships/notesSlide" Target="../notesSlides/notesSlide35.xml"/><Relationship Id="rId16" Type="http://schemas.openxmlformats.org/officeDocument/2006/relationships/image" Target="../media/image129.jpeg"/><Relationship Id="rId20" Type="http://schemas.openxmlformats.org/officeDocument/2006/relationships/image" Target="../media/image133.jpeg"/><Relationship Id="rId29" Type="http://schemas.openxmlformats.org/officeDocument/2006/relationships/image" Target="../media/image138.jpeg"/><Relationship Id="rId1" Type="http://schemas.openxmlformats.org/officeDocument/2006/relationships/slideLayout" Target="../slideLayouts/slideLayout18.xml"/><Relationship Id="rId6" Type="http://schemas.openxmlformats.org/officeDocument/2006/relationships/image" Target="../media/image50.jpeg"/><Relationship Id="rId11" Type="http://schemas.openxmlformats.org/officeDocument/2006/relationships/image" Target="../media/image124.png"/><Relationship Id="rId24" Type="http://schemas.openxmlformats.org/officeDocument/2006/relationships/image" Target="../media/image20.png"/><Relationship Id="rId5" Type="http://schemas.openxmlformats.org/officeDocument/2006/relationships/image" Target="../media/image48.jpeg"/><Relationship Id="rId15" Type="http://schemas.openxmlformats.org/officeDocument/2006/relationships/image" Target="../media/image128.png"/><Relationship Id="rId23" Type="http://schemas.openxmlformats.org/officeDocument/2006/relationships/image" Target="../media/image136.jpeg"/><Relationship Id="rId28" Type="http://schemas.openxmlformats.org/officeDocument/2006/relationships/image" Target="../media/image137.jpeg"/><Relationship Id="rId10" Type="http://schemas.openxmlformats.org/officeDocument/2006/relationships/image" Target="../media/image123.png"/><Relationship Id="rId19" Type="http://schemas.openxmlformats.org/officeDocument/2006/relationships/image" Target="../media/image132.jpeg"/><Relationship Id="rId4" Type="http://schemas.openxmlformats.org/officeDocument/2006/relationships/image" Target="../media/image41.png"/><Relationship Id="rId9" Type="http://schemas.openxmlformats.org/officeDocument/2006/relationships/image" Target="../media/image122.jpeg"/><Relationship Id="rId14" Type="http://schemas.openxmlformats.org/officeDocument/2006/relationships/image" Target="../media/image127.png"/><Relationship Id="rId22" Type="http://schemas.openxmlformats.org/officeDocument/2006/relationships/image" Target="../media/image135.jpeg"/><Relationship Id="rId27" Type="http://schemas.openxmlformats.org/officeDocument/2006/relationships/image" Target="../media/image44.png"/><Relationship Id="rId30" Type="http://schemas.openxmlformats.org/officeDocument/2006/relationships/image" Target="../media/image139.jpeg"/></Relationships>
</file>

<file path=ppt/slides/_rels/slide5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8.jpeg"/><Relationship Id="rId3" Type="http://schemas.openxmlformats.org/officeDocument/2006/relationships/image" Target="../media/image36.png"/><Relationship Id="rId7" Type="http://schemas.openxmlformats.org/officeDocument/2006/relationships/image" Target="../media/image20.png"/><Relationship Id="rId12" Type="http://schemas.openxmlformats.org/officeDocument/2006/relationships/image" Target="../media/image41.png"/><Relationship Id="rId2" Type="http://schemas.openxmlformats.org/officeDocument/2006/relationships/notesSlide" Target="../notesSlides/notesSlide36.xml"/><Relationship Id="rId16" Type="http://schemas.openxmlformats.org/officeDocument/2006/relationships/image" Target="../media/image21.jpeg"/><Relationship Id="rId1" Type="http://schemas.openxmlformats.org/officeDocument/2006/relationships/slideLayout" Target="../slideLayouts/slideLayout18.xml"/><Relationship Id="rId6" Type="http://schemas.openxmlformats.org/officeDocument/2006/relationships/image" Target="../media/image39.png"/><Relationship Id="rId11" Type="http://schemas.openxmlformats.org/officeDocument/2006/relationships/image" Target="../media/image35.png"/><Relationship Id="rId5" Type="http://schemas.openxmlformats.org/officeDocument/2006/relationships/image" Target="../media/image38.png"/><Relationship Id="rId15" Type="http://schemas.openxmlformats.org/officeDocument/2006/relationships/image" Target="../media/image51.jpeg"/><Relationship Id="rId10" Type="http://schemas.openxmlformats.org/officeDocument/2006/relationships/image" Target="../media/image44.png"/><Relationship Id="rId4" Type="http://schemas.openxmlformats.org/officeDocument/2006/relationships/image" Target="../media/image37.png"/><Relationship Id="rId9" Type="http://schemas.openxmlformats.org/officeDocument/2006/relationships/image" Target="../media/image43.png"/><Relationship Id="rId14" Type="http://schemas.openxmlformats.org/officeDocument/2006/relationships/image" Target="../media/image50.jpeg"/></Relationships>
</file>

<file path=ppt/slides/_rels/slide5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1.jpeg"/><Relationship Id="rId18" Type="http://schemas.openxmlformats.org/officeDocument/2006/relationships/image" Target="../media/image127.png"/><Relationship Id="rId26" Type="http://schemas.openxmlformats.org/officeDocument/2006/relationships/image" Target="../media/image133.jpeg"/><Relationship Id="rId3" Type="http://schemas.openxmlformats.org/officeDocument/2006/relationships/image" Target="../media/image35.png"/><Relationship Id="rId21" Type="http://schemas.openxmlformats.org/officeDocument/2006/relationships/image" Target="../media/image130.jpeg"/><Relationship Id="rId7" Type="http://schemas.openxmlformats.org/officeDocument/2006/relationships/image" Target="../media/image51.jpeg"/><Relationship Id="rId12" Type="http://schemas.openxmlformats.org/officeDocument/2006/relationships/image" Target="../media/image122.jpeg"/><Relationship Id="rId17" Type="http://schemas.openxmlformats.org/officeDocument/2006/relationships/image" Target="../media/image126.png"/><Relationship Id="rId25" Type="http://schemas.openxmlformats.org/officeDocument/2006/relationships/image" Target="../media/image138.jpeg"/><Relationship Id="rId2" Type="http://schemas.openxmlformats.org/officeDocument/2006/relationships/notesSlide" Target="../notesSlides/notesSlide37.xml"/><Relationship Id="rId16" Type="http://schemas.openxmlformats.org/officeDocument/2006/relationships/image" Target="../media/image125.png"/><Relationship Id="rId20" Type="http://schemas.openxmlformats.org/officeDocument/2006/relationships/image" Target="../media/image129.jpeg"/><Relationship Id="rId1" Type="http://schemas.openxmlformats.org/officeDocument/2006/relationships/slideLayout" Target="../slideLayouts/slideLayout18.xml"/><Relationship Id="rId6" Type="http://schemas.openxmlformats.org/officeDocument/2006/relationships/image" Target="../media/image50.jpeg"/><Relationship Id="rId11" Type="http://schemas.openxmlformats.org/officeDocument/2006/relationships/image" Target="../media/image44.png"/><Relationship Id="rId24" Type="http://schemas.openxmlformats.org/officeDocument/2006/relationships/image" Target="../media/image132.jpeg"/><Relationship Id="rId5" Type="http://schemas.openxmlformats.org/officeDocument/2006/relationships/image" Target="../media/image48.jpeg"/><Relationship Id="rId15" Type="http://schemas.openxmlformats.org/officeDocument/2006/relationships/image" Target="../media/image124.png"/><Relationship Id="rId23" Type="http://schemas.openxmlformats.org/officeDocument/2006/relationships/image" Target="../media/image137.jpeg"/><Relationship Id="rId10" Type="http://schemas.openxmlformats.org/officeDocument/2006/relationships/image" Target="../media/image43.png"/><Relationship Id="rId19" Type="http://schemas.openxmlformats.org/officeDocument/2006/relationships/image" Target="../media/image128.png"/><Relationship Id="rId4" Type="http://schemas.openxmlformats.org/officeDocument/2006/relationships/image" Target="../media/image41.png"/><Relationship Id="rId9" Type="http://schemas.openxmlformats.org/officeDocument/2006/relationships/image" Target="../media/image42.png"/><Relationship Id="rId14" Type="http://schemas.openxmlformats.org/officeDocument/2006/relationships/image" Target="../media/image123.png"/><Relationship Id="rId22" Type="http://schemas.openxmlformats.org/officeDocument/2006/relationships/image" Target="../media/image131.jpeg"/></Relationships>
</file>

<file path=ppt/slides/_rels/slide5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6.png"/><Relationship Id="rId7"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18.xml"/><Relationship Id="rId6" Type="http://schemas.openxmlformats.org/officeDocument/2006/relationships/image" Target="../media/image39.png"/><Relationship Id="rId11" Type="http://schemas.openxmlformats.org/officeDocument/2006/relationships/image" Target="../media/image35.png"/><Relationship Id="rId5" Type="http://schemas.openxmlformats.org/officeDocument/2006/relationships/image" Target="../media/image38.png"/><Relationship Id="rId10" Type="http://schemas.openxmlformats.org/officeDocument/2006/relationships/image" Target="../media/image44.png"/><Relationship Id="rId4" Type="http://schemas.openxmlformats.org/officeDocument/2006/relationships/image" Target="../media/image37.png"/><Relationship Id="rId9" Type="http://schemas.openxmlformats.org/officeDocument/2006/relationships/image" Target="../media/image43.png"/></Relationships>
</file>

<file path=ppt/slides/_rels/slide5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124.png"/><Relationship Id="rId3" Type="http://schemas.openxmlformats.org/officeDocument/2006/relationships/image" Target="../media/image36.png"/><Relationship Id="rId7" Type="http://schemas.openxmlformats.org/officeDocument/2006/relationships/image" Target="../media/image20.png"/><Relationship Id="rId12" Type="http://schemas.openxmlformats.org/officeDocument/2006/relationships/image" Target="../media/image123.png"/><Relationship Id="rId17" Type="http://schemas.openxmlformats.org/officeDocument/2006/relationships/image" Target="../media/image128.png"/><Relationship Id="rId2" Type="http://schemas.openxmlformats.org/officeDocument/2006/relationships/notesSlide" Target="../notesSlides/notesSlide39.xml"/><Relationship Id="rId16" Type="http://schemas.openxmlformats.org/officeDocument/2006/relationships/image" Target="../media/image127.png"/><Relationship Id="rId1" Type="http://schemas.openxmlformats.org/officeDocument/2006/relationships/slideLayout" Target="../slideLayouts/slideLayout18.xml"/><Relationship Id="rId6" Type="http://schemas.openxmlformats.org/officeDocument/2006/relationships/image" Target="../media/image39.png"/><Relationship Id="rId11" Type="http://schemas.openxmlformats.org/officeDocument/2006/relationships/image" Target="../media/image35.png"/><Relationship Id="rId5" Type="http://schemas.openxmlformats.org/officeDocument/2006/relationships/image" Target="../media/image38.png"/><Relationship Id="rId15" Type="http://schemas.openxmlformats.org/officeDocument/2006/relationships/image" Target="../media/image126.png"/><Relationship Id="rId10" Type="http://schemas.openxmlformats.org/officeDocument/2006/relationships/image" Target="../media/image44.png"/><Relationship Id="rId4" Type="http://schemas.openxmlformats.org/officeDocument/2006/relationships/image" Target="../media/image37.png"/><Relationship Id="rId9" Type="http://schemas.openxmlformats.org/officeDocument/2006/relationships/image" Target="../media/image43.png"/><Relationship Id="rId14" Type="http://schemas.openxmlformats.org/officeDocument/2006/relationships/image" Target="../media/image125.png"/></Relationships>
</file>

<file path=ppt/slides/_rels/slide5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5.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18.xml"/><Relationship Id="rId6" Type="http://schemas.openxmlformats.org/officeDocument/2006/relationships/image" Target="../media/image39.png"/><Relationship Id="rId11" Type="http://schemas.openxmlformats.org/officeDocument/2006/relationships/image" Target="../media/image43.png"/><Relationship Id="rId5" Type="http://schemas.openxmlformats.org/officeDocument/2006/relationships/image" Target="../media/image38.png"/><Relationship Id="rId15" Type="http://schemas.openxmlformats.org/officeDocument/2006/relationships/image" Target="../media/image35.png"/><Relationship Id="rId10" Type="http://schemas.openxmlformats.org/officeDocument/2006/relationships/image" Target="../media/image42.png"/><Relationship Id="rId4" Type="http://schemas.openxmlformats.org/officeDocument/2006/relationships/image" Target="../media/image37.png"/><Relationship Id="rId9" Type="http://schemas.openxmlformats.org/officeDocument/2006/relationships/image" Target="../media/image20.png"/><Relationship Id="rId14" Type="http://schemas.openxmlformats.org/officeDocument/2006/relationships/image" Target="../media/image46.png"/></Relationships>
</file>

<file path=ppt/slides/_rels/slide5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notesSlide" Target="../notesSlides/notesSlide41.xml"/><Relationship Id="rId1" Type="http://schemas.openxmlformats.org/officeDocument/2006/relationships/slideLayout" Target="../slideLayouts/slideLayout18.xml"/><Relationship Id="rId6" Type="http://schemas.openxmlformats.org/officeDocument/2006/relationships/image" Target="../media/image126.png"/><Relationship Id="rId11" Type="http://schemas.openxmlformats.org/officeDocument/2006/relationships/image" Target="../media/image128.png"/><Relationship Id="rId5" Type="http://schemas.openxmlformats.org/officeDocument/2006/relationships/image" Target="../media/image125.png"/><Relationship Id="rId10" Type="http://schemas.openxmlformats.org/officeDocument/2006/relationships/image" Target="../media/image20.png"/><Relationship Id="rId4" Type="http://schemas.openxmlformats.org/officeDocument/2006/relationships/image" Target="../media/image124.png"/><Relationship Id="rId9" Type="http://schemas.openxmlformats.org/officeDocument/2006/relationships/image" Target="../media/image38.png"/></Relationships>
</file>

<file path=ppt/slides/_rels/slide5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8.xml"/><Relationship Id="rId1" Type="http://schemas.openxmlformats.org/officeDocument/2006/relationships/tags" Target="../tags/tag2.xml"/><Relationship Id="rId5" Type="http://schemas.openxmlformats.org/officeDocument/2006/relationships/image" Target="../media/image140.png"/><Relationship Id="rId4" Type="http://schemas.openxmlformats.org/officeDocument/2006/relationships/image" Target="../media/image141.png"/></Relationships>
</file>

<file path=ppt/slides/_rels/slide6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4.xml"/><Relationship Id="rId1" Type="http://schemas.openxmlformats.org/officeDocument/2006/relationships/slideLayout" Target="../slideLayouts/slideLayout18.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0.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8.xml"/><Relationship Id="rId1" Type="http://schemas.openxmlformats.org/officeDocument/2006/relationships/tags" Target="../tags/tag3.xml"/><Relationship Id="rId4" Type="http://schemas.openxmlformats.org/officeDocument/2006/relationships/image" Target="../media/image141.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8.xml"/><Relationship Id="rId1" Type="http://schemas.openxmlformats.org/officeDocument/2006/relationships/tags" Target="../tags/tag4.xml"/><Relationship Id="rId4" Type="http://schemas.openxmlformats.org/officeDocument/2006/relationships/image" Target="../media/image141.png"/></Relationships>
</file>

<file path=ppt/slides/_rels/slide64.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121.png"/><Relationship Id="rId3" Type="http://schemas.openxmlformats.org/officeDocument/2006/relationships/image" Target="../media/image145.emf"/><Relationship Id="rId7" Type="http://schemas.openxmlformats.org/officeDocument/2006/relationships/image" Target="../media/image149.png"/><Relationship Id="rId12" Type="http://schemas.openxmlformats.org/officeDocument/2006/relationships/image" Target="../media/image154.png"/><Relationship Id="rId2" Type="http://schemas.openxmlformats.org/officeDocument/2006/relationships/notesSlide" Target="../notesSlides/notesSlide47.xml"/><Relationship Id="rId1" Type="http://schemas.openxmlformats.org/officeDocument/2006/relationships/slideLayout" Target="../slideLayouts/slideLayout18.xml"/><Relationship Id="rId6" Type="http://schemas.openxmlformats.org/officeDocument/2006/relationships/image" Target="../media/image148.png"/><Relationship Id="rId11" Type="http://schemas.openxmlformats.org/officeDocument/2006/relationships/image" Target="../media/image153.png"/><Relationship Id="rId5" Type="http://schemas.openxmlformats.org/officeDocument/2006/relationships/image" Target="../media/image147.emf"/><Relationship Id="rId10" Type="http://schemas.openxmlformats.org/officeDocument/2006/relationships/image" Target="../media/image152.png"/><Relationship Id="rId4" Type="http://schemas.openxmlformats.org/officeDocument/2006/relationships/image" Target="../media/image146.emf"/><Relationship Id="rId9" Type="http://schemas.openxmlformats.org/officeDocument/2006/relationships/image" Target="../media/image151.png"/></Relationships>
</file>

<file path=ppt/slides/_rels/slide65.xml.rels><?xml version="1.0" encoding="UTF-8" standalone="yes"?>
<Relationships xmlns="http://schemas.openxmlformats.org/package/2006/relationships"><Relationship Id="rId8" Type="http://schemas.openxmlformats.org/officeDocument/2006/relationships/image" Target="../media/image158.png"/><Relationship Id="rId13" Type="http://schemas.openxmlformats.org/officeDocument/2006/relationships/image" Target="../media/image141.png"/><Relationship Id="rId3" Type="http://schemas.openxmlformats.org/officeDocument/2006/relationships/slideLayout" Target="../slideLayouts/slideLayout18.xml"/><Relationship Id="rId7" Type="http://schemas.openxmlformats.org/officeDocument/2006/relationships/image" Target="../media/image157.png"/><Relationship Id="rId12" Type="http://schemas.openxmlformats.org/officeDocument/2006/relationships/image" Target="../media/image162.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56.png"/><Relationship Id="rId11" Type="http://schemas.openxmlformats.org/officeDocument/2006/relationships/image" Target="../media/image161.png"/><Relationship Id="rId5" Type="http://schemas.openxmlformats.org/officeDocument/2006/relationships/image" Target="../media/image155.png"/><Relationship Id="rId10" Type="http://schemas.openxmlformats.org/officeDocument/2006/relationships/image" Target="../media/image160.png"/><Relationship Id="rId4" Type="http://schemas.openxmlformats.org/officeDocument/2006/relationships/notesSlide" Target="../notesSlides/notesSlide48.xml"/><Relationship Id="rId9" Type="http://schemas.openxmlformats.org/officeDocument/2006/relationships/image" Target="../media/image159.png"/></Relationships>
</file>

<file path=ppt/slides/_rels/slide66.xml.rels><?xml version="1.0" encoding="UTF-8" standalone="yes"?>
<Relationships xmlns="http://schemas.openxmlformats.org/package/2006/relationships"><Relationship Id="rId3" Type="http://schemas.openxmlformats.org/officeDocument/2006/relationships/image" Target="../media/image163.wmf"/><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164.wmf"/><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image" Target="../media/image165.png"/><Relationship Id="rId7" Type="http://schemas.openxmlformats.org/officeDocument/2006/relationships/image" Target="../media/image169.emf"/><Relationship Id="rId2" Type="http://schemas.openxmlformats.org/officeDocument/2006/relationships/notesSlide" Target="../notesSlides/notesSlide51.xml"/><Relationship Id="rId1" Type="http://schemas.openxmlformats.org/officeDocument/2006/relationships/slideLayout" Target="../slideLayouts/slideLayout18.xml"/><Relationship Id="rId6" Type="http://schemas.openxmlformats.org/officeDocument/2006/relationships/image" Target="../media/image168.emf"/><Relationship Id="rId5" Type="http://schemas.openxmlformats.org/officeDocument/2006/relationships/image" Target="../media/image167.png"/><Relationship Id="rId4" Type="http://schemas.openxmlformats.org/officeDocument/2006/relationships/image" Target="../media/image166.png"/></Relationships>
</file>

<file path=ppt/slides/_rels/slide6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52.xml"/><Relationship Id="rId1" Type="http://schemas.openxmlformats.org/officeDocument/2006/relationships/slideLayout" Target="../slideLayouts/slideLayout18.xml"/><Relationship Id="rId6" Type="http://schemas.openxmlformats.org/officeDocument/2006/relationships/image" Target="../media/image121.png"/><Relationship Id="rId5" Type="http://schemas.openxmlformats.org/officeDocument/2006/relationships/image" Target="../media/image150.png"/><Relationship Id="rId4" Type="http://schemas.openxmlformats.org/officeDocument/2006/relationships/image" Target="../media/image149.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slideLayout" Target="../slideLayouts/slideLayout18.xml"/><Relationship Id="rId1" Type="http://schemas.openxmlformats.org/officeDocument/2006/relationships/tags" Target="../tags/tag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notesSlide" Target="../notesSlides/notesSlide56.xml"/><Relationship Id="rId7" Type="http://schemas.openxmlformats.org/officeDocument/2006/relationships/image" Target="../media/image16.jpeg"/><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image" Target="../media/image175.png"/><Relationship Id="rId5" Type="http://schemas.openxmlformats.org/officeDocument/2006/relationships/image" Target="../media/image174.png"/><Relationship Id="rId10" Type="http://schemas.openxmlformats.org/officeDocument/2006/relationships/oleObject" Target="../embeddings/oleObject3.bin"/><Relationship Id="rId4" Type="http://schemas.openxmlformats.org/officeDocument/2006/relationships/oleObject" Target="../embeddings/oleObject1.bin"/><Relationship Id="rId9" Type="http://schemas.openxmlformats.org/officeDocument/2006/relationships/oleObject" Target="../embeddings/oleObject2.bin"/></Relationships>
</file>

<file path=ppt/slides/_rels/slide76.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oleObject" Target="../embeddings/oleObject13.bin"/><Relationship Id="rId3" Type="http://schemas.openxmlformats.org/officeDocument/2006/relationships/notesSlide" Target="../notesSlides/notesSlide57.xml"/><Relationship Id="rId7" Type="http://schemas.openxmlformats.org/officeDocument/2006/relationships/oleObject" Target="../embeddings/oleObject7.bin"/><Relationship Id="rId12" Type="http://schemas.openxmlformats.org/officeDocument/2006/relationships/oleObject" Target="../embeddings/oleObject12.bin"/><Relationship Id="rId2" Type="http://schemas.openxmlformats.org/officeDocument/2006/relationships/slideLayout" Target="../slideLayouts/slideLayout18.xml"/><Relationship Id="rId1" Type="http://schemas.openxmlformats.org/officeDocument/2006/relationships/vmlDrawing" Target="../drawings/vmlDrawing2.vml"/><Relationship Id="rId6" Type="http://schemas.openxmlformats.org/officeDocument/2006/relationships/oleObject" Target="../embeddings/oleObject6.bin"/><Relationship Id="rId11" Type="http://schemas.openxmlformats.org/officeDocument/2006/relationships/oleObject" Target="../embeddings/oleObject11.bin"/><Relationship Id="rId5" Type="http://schemas.openxmlformats.org/officeDocument/2006/relationships/oleObject" Target="../embeddings/oleObject5.bin"/><Relationship Id="rId15" Type="http://schemas.openxmlformats.org/officeDocument/2006/relationships/oleObject" Target="../embeddings/oleObject15.bin"/><Relationship Id="rId10" Type="http://schemas.openxmlformats.org/officeDocument/2006/relationships/oleObject" Target="../embeddings/oleObject10.bin"/><Relationship Id="rId4" Type="http://schemas.openxmlformats.org/officeDocument/2006/relationships/oleObject" Target="../embeddings/oleObject4.bin"/><Relationship Id="rId9" Type="http://schemas.openxmlformats.org/officeDocument/2006/relationships/oleObject" Target="../embeddings/oleObject9.bin"/><Relationship Id="rId14" Type="http://schemas.openxmlformats.org/officeDocument/2006/relationships/oleObject" Target="../embeddings/oleObject14.bin"/></Relationships>
</file>

<file path=ppt/slides/_rels/slide77.xml.rels><?xml version="1.0" encoding="UTF-8" standalone="yes"?>
<Relationships xmlns="http://schemas.openxmlformats.org/package/2006/relationships"><Relationship Id="rId8" Type="http://schemas.openxmlformats.org/officeDocument/2006/relationships/oleObject" Target="../embeddings/oleObject20.bin"/><Relationship Id="rId3" Type="http://schemas.openxmlformats.org/officeDocument/2006/relationships/notesSlide" Target="../notesSlides/notesSlide58.xml"/><Relationship Id="rId7" Type="http://schemas.openxmlformats.org/officeDocument/2006/relationships/oleObject" Target="../embeddings/oleObject19.bin"/><Relationship Id="rId2" Type="http://schemas.openxmlformats.org/officeDocument/2006/relationships/slideLayout" Target="../slideLayouts/slideLayout18.xml"/><Relationship Id="rId1" Type="http://schemas.openxmlformats.org/officeDocument/2006/relationships/vmlDrawing" Target="../drawings/vmlDrawing3.vml"/><Relationship Id="rId6" Type="http://schemas.openxmlformats.org/officeDocument/2006/relationships/oleObject" Target="../embeddings/oleObject18.bin"/><Relationship Id="rId5" Type="http://schemas.openxmlformats.org/officeDocument/2006/relationships/oleObject" Target="../embeddings/oleObject17.bin"/><Relationship Id="rId4" Type="http://schemas.openxmlformats.org/officeDocument/2006/relationships/oleObject" Target="../embeddings/oleObject16.bin"/></Relationships>
</file>

<file path=ppt/slides/_rels/slide78.xml.rels><?xml version="1.0" encoding="UTF-8" standalone="yes"?>
<Relationships xmlns="http://schemas.openxmlformats.org/package/2006/relationships"><Relationship Id="rId8" Type="http://schemas.openxmlformats.org/officeDocument/2006/relationships/oleObject" Target="../embeddings/oleObject24.bin"/><Relationship Id="rId3" Type="http://schemas.openxmlformats.org/officeDocument/2006/relationships/notesSlide" Target="../notesSlides/notesSlide59.xml"/><Relationship Id="rId7" Type="http://schemas.openxmlformats.org/officeDocument/2006/relationships/oleObject" Target="../embeddings/oleObject23.bin"/><Relationship Id="rId2" Type="http://schemas.openxmlformats.org/officeDocument/2006/relationships/slideLayout" Target="../slideLayouts/slideLayout18.xml"/><Relationship Id="rId1" Type="http://schemas.openxmlformats.org/officeDocument/2006/relationships/vmlDrawing" Target="../drawings/vmlDrawing4.vml"/><Relationship Id="rId6" Type="http://schemas.openxmlformats.org/officeDocument/2006/relationships/image" Target="../media/image184.png"/><Relationship Id="rId5" Type="http://schemas.openxmlformats.org/officeDocument/2006/relationships/oleObject" Target="../embeddings/oleObject22.bin"/><Relationship Id="rId4" Type="http://schemas.openxmlformats.org/officeDocument/2006/relationships/oleObject" Target="../embeddings/oleObject21.bin"/><Relationship Id="rId9" Type="http://schemas.openxmlformats.org/officeDocument/2006/relationships/oleObject" Target="../embeddings/oleObject25.bin"/></Relationships>
</file>

<file path=ppt/slides/_rels/slide79.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5.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4.png"/><Relationship Id="rId2" Type="http://schemas.openxmlformats.org/officeDocument/2006/relationships/notesSlide" Target="../notesSlides/notesSlide62.xml"/><Relationship Id="rId1" Type="http://schemas.openxmlformats.org/officeDocument/2006/relationships/slideLayout" Target="../slideLayouts/slideLayout18.xml"/><Relationship Id="rId6" Type="http://schemas.openxmlformats.org/officeDocument/2006/relationships/image" Target="../media/image39.png"/><Relationship Id="rId11" Type="http://schemas.openxmlformats.org/officeDocument/2006/relationships/image" Target="../media/image43.png"/><Relationship Id="rId5" Type="http://schemas.openxmlformats.org/officeDocument/2006/relationships/image" Target="../media/image38.png"/><Relationship Id="rId15" Type="http://schemas.openxmlformats.org/officeDocument/2006/relationships/image" Target="../media/image35.png"/><Relationship Id="rId10" Type="http://schemas.openxmlformats.org/officeDocument/2006/relationships/image" Target="../media/image42.png"/><Relationship Id="rId4" Type="http://schemas.openxmlformats.org/officeDocument/2006/relationships/image" Target="../media/image37.png"/><Relationship Id="rId9" Type="http://schemas.openxmlformats.org/officeDocument/2006/relationships/image" Target="../media/image20.png"/><Relationship Id="rId14" Type="http://schemas.openxmlformats.org/officeDocument/2006/relationships/image" Target="../media/image46.png"/></Relationships>
</file>

<file path=ppt/slides/_rels/slide8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notesSlide" Target="../notesSlides/notesSlide63.xml"/><Relationship Id="rId1" Type="http://schemas.openxmlformats.org/officeDocument/2006/relationships/slideLayout" Target="../slideLayouts/slideLayout18.xml"/><Relationship Id="rId6" Type="http://schemas.openxmlformats.org/officeDocument/2006/relationships/image" Target="../media/image126.png"/><Relationship Id="rId11" Type="http://schemas.openxmlformats.org/officeDocument/2006/relationships/image" Target="../media/image128.png"/><Relationship Id="rId5" Type="http://schemas.openxmlformats.org/officeDocument/2006/relationships/image" Target="../media/image125.png"/><Relationship Id="rId10" Type="http://schemas.openxmlformats.org/officeDocument/2006/relationships/image" Target="../media/image20.png"/><Relationship Id="rId4" Type="http://schemas.openxmlformats.org/officeDocument/2006/relationships/image" Target="../media/image124.png"/><Relationship Id="rId9" Type="http://schemas.openxmlformats.org/officeDocument/2006/relationships/image" Target="../media/image38.png"/></Relationships>
</file>

<file path=ppt/slides/_rels/slide83.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notesSlide" Target="../notesSlides/notesSlide64.xml"/><Relationship Id="rId1" Type="http://schemas.openxmlformats.org/officeDocument/2006/relationships/slideLayout" Target="../slideLayouts/slideLayout18.xml"/><Relationship Id="rId6" Type="http://schemas.openxmlformats.org/officeDocument/2006/relationships/image" Target="../media/image126.png"/><Relationship Id="rId5" Type="http://schemas.openxmlformats.org/officeDocument/2006/relationships/image" Target="../media/image125.png"/><Relationship Id="rId10" Type="http://schemas.openxmlformats.org/officeDocument/2006/relationships/image" Target="../media/image128.png"/><Relationship Id="rId4" Type="http://schemas.openxmlformats.org/officeDocument/2006/relationships/image" Target="../media/image124.png"/><Relationship Id="rId9" Type="http://schemas.openxmlformats.org/officeDocument/2006/relationships/image" Target="../media/image187.png"/></Relationships>
</file>

<file path=ppt/slides/_rels/slide84.xml.rels><?xml version="1.0" encoding="UTF-8" standalone="yes"?>
<Relationships xmlns="http://schemas.openxmlformats.org/package/2006/relationships"><Relationship Id="rId8" Type="http://schemas.openxmlformats.org/officeDocument/2006/relationships/image" Target="../media/image192.jpeg"/><Relationship Id="rId13" Type="http://schemas.openxmlformats.org/officeDocument/2006/relationships/image" Target="../media/image127.png"/><Relationship Id="rId3" Type="http://schemas.openxmlformats.org/officeDocument/2006/relationships/notesSlide" Target="../notesSlides/notesSlide65.xml"/><Relationship Id="rId7" Type="http://schemas.openxmlformats.org/officeDocument/2006/relationships/image" Target="../media/image191.png"/><Relationship Id="rId12" Type="http://schemas.openxmlformats.org/officeDocument/2006/relationships/image" Target="../media/image126.png"/><Relationship Id="rId2" Type="http://schemas.openxmlformats.org/officeDocument/2006/relationships/slideLayout" Target="../slideLayouts/slideLayout18.xml"/><Relationship Id="rId1" Type="http://schemas.openxmlformats.org/officeDocument/2006/relationships/vmlDrawing" Target="../drawings/vmlDrawing5.vml"/><Relationship Id="rId6" Type="http://schemas.openxmlformats.org/officeDocument/2006/relationships/image" Target="../media/image190.png"/><Relationship Id="rId11" Type="http://schemas.openxmlformats.org/officeDocument/2006/relationships/image" Target="../media/image125.png"/><Relationship Id="rId5" Type="http://schemas.openxmlformats.org/officeDocument/2006/relationships/oleObject" Target="../embeddings/oleObject27.bin"/><Relationship Id="rId15" Type="http://schemas.openxmlformats.org/officeDocument/2006/relationships/image" Target="../media/image151.png"/><Relationship Id="rId10" Type="http://schemas.openxmlformats.org/officeDocument/2006/relationships/image" Target="../media/image124.png"/><Relationship Id="rId4" Type="http://schemas.openxmlformats.org/officeDocument/2006/relationships/oleObject" Target="../embeddings/oleObject26.bin"/><Relationship Id="rId9" Type="http://schemas.openxmlformats.org/officeDocument/2006/relationships/image" Target="../media/image123.png"/><Relationship Id="rId14" Type="http://schemas.openxmlformats.org/officeDocument/2006/relationships/image" Target="../media/image128.png"/></Relationships>
</file>

<file path=ppt/slides/_rels/slide85.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66.xml"/><Relationship Id="rId1" Type="http://schemas.openxmlformats.org/officeDocument/2006/relationships/slideLayout" Target="../slideLayouts/slideLayout34.xml"/></Relationships>
</file>

<file path=ppt/slides/_rels/slide86.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34.xml"/><Relationship Id="rId4" Type="http://schemas.openxmlformats.org/officeDocument/2006/relationships/image" Target="../media/image196.png"/></Relationships>
</file>

<file path=ppt/slides/_rels/slide87.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67.xml"/><Relationship Id="rId1" Type="http://schemas.openxmlformats.org/officeDocument/2006/relationships/slideLayout" Target="../slideLayouts/slideLayout34.xml"/></Relationships>
</file>

<file path=ppt/slides/_rels/slide88.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68.xml"/><Relationship Id="rId1" Type="http://schemas.openxmlformats.org/officeDocument/2006/relationships/slideLayout" Target="../slideLayouts/slideLayout34.xml"/><Relationship Id="rId4" Type="http://schemas.openxmlformats.org/officeDocument/2006/relationships/image" Target="../media/image198.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69.xml"/><Relationship Id="rId1" Type="http://schemas.openxmlformats.org/officeDocument/2006/relationships/slideLayout" Target="../slideLayouts/slideLayout34.xml"/></Relationships>
</file>

<file path=ppt/slides/_rels/slide91.xml.rels><?xml version="1.0" encoding="UTF-8" standalone="yes"?>
<Relationships xmlns="http://schemas.openxmlformats.org/package/2006/relationships"><Relationship Id="rId8" Type="http://schemas.openxmlformats.org/officeDocument/2006/relationships/image" Target="../media/image204.png"/><Relationship Id="rId3" Type="http://schemas.openxmlformats.org/officeDocument/2006/relationships/image" Target="../media/image199.png"/><Relationship Id="rId7" Type="http://schemas.openxmlformats.org/officeDocument/2006/relationships/image" Target="../media/image203.png"/><Relationship Id="rId2" Type="http://schemas.openxmlformats.org/officeDocument/2006/relationships/notesSlide" Target="../notesSlides/notesSlide70.xml"/><Relationship Id="rId1" Type="http://schemas.openxmlformats.org/officeDocument/2006/relationships/slideLayout" Target="../slideLayouts/slideLayout34.xml"/><Relationship Id="rId6" Type="http://schemas.openxmlformats.org/officeDocument/2006/relationships/image" Target="../media/image202.png"/><Relationship Id="rId5" Type="http://schemas.openxmlformats.org/officeDocument/2006/relationships/image" Target="../media/image201.png"/><Relationship Id="rId10" Type="http://schemas.openxmlformats.org/officeDocument/2006/relationships/image" Target="../media/image206.png"/><Relationship Id="rId4" Type="http://schemas.openxmlformats.org/officeDocument/2006/relationships/image" Target="../media/image200.png"/><Relationship Id="rId9" Type="http://schemas.openxmlformats.org/officeDocument/2006/relationships/image" Target="../media/image205.png"/></Relationships>
</file>

<file path=ppt/slides/_rels/slide92.xml.rels><?xml version="1.0" encoding="UTF-8" standalone="yes"?>
<Relationships xmlns="http://schemas.openxmlformats.org/package/2006/relationships"><Relationship Id="rId8" Type="http://schemas.openxmlformats.org/officeDocument/2006/relationships/image" Target="../media/image212.png"/><Relationship Id="rId3" Type="http://schemas.openxmlformats.org/officeDocument/2006/relationships/image" Target="../media/image207.png"/><Relationship Id="rId7" Type="http://schemas.openxmlformats.org/officeDocument/2006/relationships/image" Target="../media/image211.png"/><Relationship Id="rId2" Type="http://schemas.openxmlformats.org/officeDocument/2006/relationships/notesSlide" Target="../notesSlides/notesSlide71.xml"/><Relationship Id="rId1" Type="http://schemas.openxmlformats.org/officeDocument/2006/relationships/slideLayout" Target="../slideLayouts/slideLayout34.xml"/><Relationship Id="rId6" Type="http://schemas.openxmlformats.org/officeDocument/2006/relationships/image" Target="../media/image210.png"/><Relationship Id="rId5" Type="http://schemas.openxmlformats.org/officeDocument/2006/relationships/image" Target="../media/image209.png"/><Relationship Id="rId4" Type="http://schemas.openxmlformats.org/officeDocument/2006/relationships/image" Target="../media/image208.png"/></Relationships>
</file>

<file path=ppt/slides/_rels/slide93.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72.xml"/><Relationship Id="rId1" Type="http://schemas.openxmlformats.org/officeDocument/2006/relationships/slideLayout" Target="../slideLayouts/slideLayout34.xml"/></Relationships>
</file>

<file path=ppt/slides/_rels/slide94.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73.xml"/><Relationship Id="rId1" Type="http://schemas.openxmlformats.org/officeDocument/2006/relationships/slideLayout" Target="../slideLayouts/slideLayout34.xml"/></Relationships>
</file>

<file path=ppt/slides/_rels/slide95.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34.xml"/></Relationships>
</file>

<file path=ppt/slides/_rels/slide96.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74.xml"/><Relationship Id="rId1" Type="http://schemas.openxmlformats.org/officeDocument/2006/relationships/slideLayout" Target="../slideLayouts/slideLayout34.xml"/></Relationships>
</file>

<file path=ppt/slides/_rels/slide97.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75.xml"/><Relationship Id="rId1" Type="http://schemas.openxmlformats.org/officeDocument/2006/relationships/slideLayout" Target="../slideLayouts/slideLayout3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4.xml"/></Relationships>
</file>

<file path=ppt/slides/_rels/slide99.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77.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7" name="Text Box 6"/>
          <p:cNvSpPr txBox="1">
            <a:spLocks noChangeArrowheads="1"/>
          </p:cNvSpPr>
          <p:nvPr/>
        </p:nvSpPr>
        <p:spPr bwMode="auto">
          <a:xfrm>
            <a:off x="228600" y="723900"/>
            <a:ext cx="8699500" cy="1569660"/>
          </a:xfrm>
          <a:prstGeom prst="rect">
            <a:avLst/>
          </a:prstGeom>
          <a:noFill/>
          <a:ln w="9525">
            <a:noFill/>
            <a:miter lim="800000"/>
            <a:headEnd/>
            <a:tailEnd/>
          </a:ln>
        </p:spPr>
        <p:txBody>
          <a:bodyPr>
            <a:spAutoFit/>
          </a:bodyPr>
          <a:lstStyle/>
          <a:p>
            <a:pPr>
              <a:spcBef>
                <a:spcPct val="0"/>
              </a:spcBef>
            </a:pPr>
            <a:r>
              <a:rPr lang="en-US" sz="4800" b="1" dirty="0" smtClean="0">
                <a:solidFill>
                  <a:srgbClr val="FFFFFF"/>
                </a:solidFill>
                <a:latin typeface="Pristina" pitchFamily="66" charset="0"/>
              </a:rPr>
              <a:t>Deep Learning, Self-Taught Learning and  Unsupervised Feature Learning</a:t>
            </a:r>
          </a:p>
        </p:txBody>
      </p:sp>
      <p:sp>
        <p:nvSpPr>
          <p:cNvPr id="6149" name="Text Box 10"/>
          <p:cNvSpPr txBox="1">
            <a:spLocks noChangeArrowheads="1"/>
          </p:cNvSpPr>
          <p:nvPr/>
        </p:nvSpPr>
        <p:spPr bwMode="auto">
          <a:xfrm>
            <a:off x="1153955" y="2699305"/>
            <a:ext cx="7021512" cy="1523494"/>
          </a:xfrm>
          <a:prstGeom prst="rect">
            <a:avLst/>
          </a:prstGeom>
          <a:noFill/>
          <a:ln w="12700">
            <a:noFill/>
            <a:miter lim="800000"/>
            <a:headEnd/>
            <a:tailEnd/>
          </a:ln>
        </p:spPr>
        <p:txBody>
          <a:bodyPr wrap="square">
            <a:spAutoFit/>
          </a:bodyPr>
          <a:lstStyle/>
          <a:p>
            <a:pPr algn="ctr" rtl="0" eaLnBrk="0" fontAlgn="base" hangingPunct="0">
              <a:spcBef>
                <a:spcPts val="600"/>
              </a:spcBef>
              <a:spcAft>
                <a:spcPct val="0"/>
              </a:spcAft>
            </a:pPr>
            <a:r>
              <a:rPr lang="en-US" sz="4800" kern="1200" dirty="0" smtClean="0">
                <a:solidFill>
                  <a:srgbClr val="FFFFFF"/>
                </a:solidFill>
                <a:latin typeface="Pristina" pitchFamily="66" charset="0"/>
                <a:ea typeface="+mn-ea"/>
                <a:cs typeface="+mn-cs"/>
              </a:rPr>
              <a:t>Andrew Ng</a:t>
            </a:r>
          </a:p>
          <a:p>
            <a:pPr algn="ctr" rtl="0" eaLnBrk="0" fontAlgn="base" hangingPunct="0">
              <a:spcBef>
                <a:spcPts val="600"/>
              </a:spcBef>
              <a:spcAft>
                <a:spcPct val="0"/>
              </a:spcAft>
            </a:pPr>
            <a:r>
              <a:rPr lang="en-US" sz="4000" dirty="0" smtClean="0">
                <a:solidFill>
                  <a:srgbClr val="FFFFFF"/>
                </a:solidFill>
                <a:latin typeface="Pristina" pitchFamily="66" charset="0"/>
              </a:rPr>
              <a:t>Stanford University</a:t>
            </a:r>
            <a:endParaRPr lang="en-US" sz="2400" kern="1200" dirty="0">
              <a:solidFill>
                <a:srgbClr val="FFFFFF"/>
              </a:solidFill>
              <a:latin typeface="Helvetica" pitchFamily="34" charset="0"/>
              <a:ea typeface="+mn-ea"/>
              <a:cs typeface="+mn-cs"/>
            </a:endParaRPr>
          </a:p>
        </p:txBody>
      </p:sp>
      <p:sp>
        <p:nvSpPr>
          <p:cNvPr id="6150" name="Rectangle 11"/>
          <p:cNvSpPr>
            <a:spLocks noChangeArrowheads="1"/>
          </p:cNvSpPr>
          <p:nvPr/>
        </p:nvSpPr>
        <p:spPr bwMode="auto">
          <a:xfrm>
            <a:off x="1025525" y="527050"/>
            <a:ext cx="7748588" cy="147638"/>
          </a:xfrm>
          <a:prstGeom prst="rect">
            <a:avLst/>
          </a:prstGeom>
          <a:solidFill>
            <a:schemeClr val="tx1"/>
          </a:solidFill>
          <a:ln w="12700" algn="ctr">
            <a:noFill/>
            <a:miter lim="800000"/>
            <a:headEnd/>
            <a:tailEnd/>
          </a:ln>
        </p:spPr>
        <p:txBody>
          <a:bodyPr wrap="none" lIns="90487" tIns="44450" rIns="90487" bIns="44450" anchor="ctr">
            <a:spAutoFit/>
          </a:bodyPr>
          <a:lstStyle/>
          <a:p>
            <a:pPr algn="l" rtl="0" eaLnBrk="0" fontAlgn="base" hangingPunct="0">
              <a:spcBef>
                <a:spcPct val="0"/>
              </a:spcBef>
              <a:spcAft>
                <a:spcPct val="0"/>
              </a:spcAft>
            </a:pPr>
            <a:endParaRPr lang="en-US" kern="1200" dirty="0">
              <a:solidFill>
                <a:srgbClr val="FFFFFF"/>
              </a:solidFill>
              <a:latin typeface="Helvetica" pitchFamily="34" charset="0"/>
              <a:ea typeface="+mn-ea"/>
              <a:cs typeface="+mn-cs"/>
            </a:endParaRPr>
          </a:p>
        </p:txBody>
      </p:sp>
      <p:sp>
        <p:nvSpPr>
          <p:cNvPr id="6148" name="Rectangle 7"/>
          <p:cNvSpPr>
            <a:spLocks noChangeArrowheads="1"/>
          </p:cNvSpPr>
          <p:nvPr/>
        </p:nvSpPr>
        <p:spPr bwMode="auto">
          <a:xfrm>
            <a:off x="1333501" y="4152900"/>
            <a:ext cx="4424195" cy="435374"/>
          </a:xfrm>
          <a:prstGeom prst="rect">
            <a:avLst/>
          </a:prstGeom>
          <a:noFill/>
          <a:ln w="9525">
            <a:noFill/>
            <a:miter lim="800000"/>
            <a:headEnd/>
            <a:tailEnd/>
          </a:ln>
        </p:spPr>
        <p:txBody>
          <a:bodyPr/>
          <a:lstStyle/>
          <a:p>
            <a:pPr algn="l" rtl="0" eaLnBrk="0" fontAlgn="base" hangingPunct="0">
              <a:spcBef>
                <a:spcPct val="0"/>
              </a:spcBef>
              <a:spcAft>
                <a:spcPct val="0"/>
              </a:spcAft>
            </a:pPr>
            <a:endParaRPr lang="en-US" kern="1200" dirty="0">
              <a:solidFill>
                <a:srgbClr val="FFFFFF"/>
              </a:solidFill>
              <a:latin typeface="Helvetica" pitchFamily="34" charset="0"/>
              <a:ea typeface="+mn-ea"/>
              <a:cs typeface="+mn-cs"/>
            </a:endParaRPr>
          </a:p>
        </p:txBody>
      </p:sp>
      <p:sp>
        <p:nvSpPr>
          <p:cNvPr id="17" name="Text Box 10"/>
          <p:cNvSpPr txBox="1">
            <a:spLocks noChangeArrowheads="1"/>
          </p:cNvSpPr>
          <p:nvPr/>
        </p:nvSpPr>
        <p:spPr bwMode="auto">
          <a:xfrm>
            <a:off x="228600" y="4327033"/>
            <a:ext cx="7021512" cy="369332"/>
          </a:xfrm>
          <a:prstGeom prst="rect">
            <a:avLst/>
          </a:prstGeom>
          <a:noFill/>
          <a:ln w="12700">
            <a:noFill/>
            <a:miter lim="800000"/>
            <a:headEnd/>
            <a:tailEnd/>
          </a:ln>
        </p:spPr>
        <p:txBody>
          <a:bodyPr wrap="square">
            <a:spAutoFit/>
          </a:bodyPr>
          <a:lstStyle/>
          <a:p>
            <a:pPr algn="l" rtl="0" eaLnBrk="0" fontAlgn="base" hangingPunct="0">
              <a:spcBef>
                <a:spcPts val="1800"/>
              </a:spcBef>
              <a:spcAft>
                <a:spcPct val="0"/>
              </a:spcAft>
            </a:pPr>
            <a:r>
              <a:rPr lang="en-US" kern="1200" dirty="0" smtClean="0">
                <a:solidFill>
                  <a:srgbClr val="FFFFFF"/>
                </a:solidFill>
                <a:latin typeface="+mn-lt"/>
                <a:ea typeface="+mn-ea"/>
                <a:cs typeface="+mn-cs"/>
              </a:rPr>
              <a:t>Thanks to:</a:t>
            </a:r>
            <a:endParaRPr lang="en-US" kern="1200" dirty="0">
              <a:solidFill>
                <a:srgbClr val="FFFFFF"/>
              </a:solidFill>
              <a:latin typeface="+mn-lt"/>
              <a:ea typeface="+mn-ea"/>
              <a:cs typeface="+mn-cs"/>
            </a:endParaRPr>
          </a:p>
        </p:txBody>
      </p:sp>
      <p:grpSp>
        <p:nvGrpSpPr>
          <p:cNvPr id="20" name="Group 14"/>
          <p:cNvGrpSpPr/>
          <p:nvPr/>
        </p:nvGrpSpPr>
        <p:grpSpPr>
          <a:xfrm>
            <a:off x="193830" y="4878555"/>
            <a:ext cx="9432222" cy="2314135"/>
            <a:chOff x="-717831" y="4465935"/>
            <a:chExt cx="9926450" cy="2435391"/>
          </a:xfrm>
        </p:grpSpPr>
        <p:grpSp>
          <p:nvGrpSpPr>
            <p:cNvPr id="21" name="Group 17"/>
            <p:cNvGrpSpPr/>
            <p:nvPr/>
          </p:nvGrpSpPr>
          <p:grpSpPr>
            <a:xfrm>
              <a:off x="-717831" y="4465943"/>
              <a:ext cx="9926450" cy="2435383"/>
              <a:chOff x="-717831" y="4942904"/>
              <a:chExt cx="9926450" cy="2435383"/>
            </a:xfrm>
          </p:grpSpPr>
          <p:grpSp>
            <p:nvGrpSpPr>
              <p:cNvPr id="23" name="Group 47"/>
              <p:cNvGrpSpPr/>
              <p:nvPr/>
            </p:nvGrpSpPr>
            <p:grpSpPr>
              <a:xfrm>
                <a:off x="-717831" y="4942904"/>
                <a:ext cx="9926450" cy="2435383"/>
                <a:chOff x="-650618" y="4619555"/>
                <a:chExt cx="11003380" cy="2699598"/>
              </a:xfrm>
            </p:grpSpPr>
            <p:sp>
              <p:nvSpPr>
                <p:cNvPr id="25" name="Rectangle 2"/>
                <p:cNvSpPr>
                  <a:spLocks noChangeArrowheads="1"/>
                </p:cNvSpPr>
                <p:nvPr/>
              </p:nvSpPr>
              <p:spPr bwMode="auto">
                <a:xfrm>
                  <a:off x="8892262" y="6546041"/>
                  <a:ext cx="1460500" cy="773112"/>
                </a:xfrm>
                <a:prstGeom prst="rect">
                  <a:avLst/>
                </a:prstGeom>
                <a:solidFill>
                  <a:schemeClr val="tx1"/>
                </a:solidFill>
                <a:ln w="12700" algn="ctr">
                  <a:noFill/>
                  <a:miter lim="800000"/>
                  <a:headEnd/>
                  <a:tailEnd/>
                </a:ln>
              </p:spPr>
              <p:txBody>
                <a:bodyPr wrap="none" lIns="90487" tIns="44450" rIns="90487" bIns="44450" anchor="ctr">
                  <a:spAutoFit/>
                </a:bodyPr>
                <a:lstStyle/>
                <a:p>
                  <a:pPr algn="l" rtl="0" eaLnBrk="0" fontAlgn="base" hangingPunct="0">
                    <a:spcBef>
                      <a:spcPct val="0"/>
                    </a:spcBef>
                    <a:spcAft>
                      <a:spcPct val="0"/>
                    </a:spcAft>
                  </a:pPr>
                  <a:endParaRPr lang="en-US" kern="1200" dirty="0">
                    <a:solidFill>
                      <a:srgbClr val="FFFFFF"/>
                    </a:solidFill>
                    <a:latin typeface="Helvetica" pitchFamily="34" charset="0"/>
                    <a:ea typeface="+mn-ea"/>
                    <a:cs typeface="+mn-cs"/>
                  </a:endParaRPr>
                </a:p>
              </p:txBody>
            </p:sp>
            <p:sp>
              <p:nvSpPr>
                <p:cNvPr id="35" name="Text Box 10"/>
                <p:cNvSpPr txBox="1">
                  <a:spLocks noChangeArrowheads="1"/>
                </p:cNvSpPr>
                <p:nvPr/>
              </p:nvSpPr>
              <p:spPr bwMode="auto">
                <a:xfrm>
                  <a:off x="-650618" y="6018906"/>
                  <a:ext cx="10931750" cy="323139"/>
                </a:xfrm>
                <a:prstGeom prst="rect">
                  <a:avLst/>
                </a:prstGeom>
                <a:solidFill>
                  <a:schemeClr val="tx1"/>
                </a:solidFill>
                <a:ln w="12700">
                  <a:noFill/>
                  <a:miter lim="800000"/>
                  <a:headEnd/>
                  <a:tailEnd/>
                </a:ln>
              </p:spPr>
              <p:txBody>
                <a:bodyPr wrap="square">
                  <a:spAutoFit/>
                </a:bodyPr>
                <a:lstStyle/>
                <a:p>
                  <a:pPr algn="l" eaLnBrk="0" hangingPunct="0">
                    <a:spcBef>
                      <a:spcPts val="0"/>
                    </a:spcBef>
                  </a:pPr>
                  <a:r>
                    <a:rPr lang="en-US" sz="1200" kern="1200" dirty="0" smtClean="0">
                      <a:solidFill>
                        <a:schemeClr val="bg1"/>
                      </a:solidFill>
                      <a:latin typeface="+mn-lt"/>
                      <a:ea typeface="+mn-ea"/>
                      <a:cs typeface="+mn-cs"/>
                    </a:rPr>
                    <a:t> Adam Coates          Quoc Le           Honglak Lee    Andrew Maas   Chris Manning  Jiquan Ngiam    </a:t>
                  </a:r>
                  <a:r>
                    <a:rPr lang="en-US" sz="1200" dirty="0" smtClean="0">
                      <a:solidFill>
                        <a:schemeClr val="bg1"/>
                      </a:solidFill>
                    </a:rPr>
                    <a:t>Andrew Saxe</a:t>
                  </a:r>
                  <a:r>
                    <a:rPr lang="en-US" sz="1200" kern="1200" dirty="0" smtClean="0">
                      <a:solidFill>
                        <a:schemeClr val="bg1"/>
                      </a:solidFill>
                      <a:latin typeface="+mn-lt"/>
                      <a:ea typeface="+mn-ea"/>
                      <a:cs typeface="+mn-cs"/>
                    </a:rPr>
                    <a:t>  Richard Socher</a:t>
                  </a:r>
                </a:p>
              </p:txBody>
            </p:sp>
            <p:pic>
              <p:nvPicPr>
                <p:cNvPr id="36" name="Picture 9" descr="honglak"/>
                <p:cNvPicPr>
                  <a:picLocks noChangeAspect="1" noChangeArrowheads="1"/>
                </p:cNvPicPr>
                <p:nvPr/>
              </p:nvPicPr>
              <p:blipFill>
                <a:blip r:embed="rId3" cstate="print"/>
                <a:srcRect l="11301" r="11301"/>
                <a:stretch>
                  <a:fillRect/>
                </a:stretch>
              </p:blipFill>
              <p:spPr bwMode="auto">
                <a:xfrm>
                  <a:off x="2171926" y="4648885"/>
                  <a:ext cx="1181454" cy="13716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7" name="Picture 15" descr="quoc"/>
                <p:cNvPicPr>
                  <a:picLocks noChangeAspect="1" noChangeArrowheads="1"/>
                </p:cNvPicPr>
                <p:nvPr/>
              </p:nvPicPr>
              <p:blipFill>
                <a:blip r:embed="rId4" cstate="print"/>
                <a:srcRect l="1705" r="4264"/>
                <a:stretch>
                  <a:fillRect/>
                </a:stretch>
              </p:blipFill>
              <p:spPr bwMode="auto">
                <a:xfrm>
                  <a:off x="770589" y="4643227"/>
                  <a:ext cx="1266930" cy="13716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8" name="Picture 3"/>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14253" r="8954"/>
                <a:stretch/>
              </p:blipFill>
              <p:spPr bwMode="auto">
                <a:xfrm>
                  <a:off x="3500203" y="4649107"/>
                  <a:ext cx="1180648" cy="13716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1240B29-F687-4F45-9708-019B960494DF}">
                    <a14:hiddenLine xmlns:a14="http://schemas.microsoft.com/office/drawing/2010/main" xmlns="" w="9525">
                      <a:solidFill>
                        <a:schemeClr val="tx1"/>
                      </a:solidFill>
                      <a:miter lim="800000"/>
                      <a:headEnd/>
                      <a:tailEnd/>
                    </a14:hiddenLine>
                  </a:ext>
                </a:extLst>
              </p:spPr>
            </p:pic>
            <p:pic>
              <p:nvPicPr>
                <p:cNvPr id="39" name="Picture 4"/>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30622" t="4155" r="32010" b="66507"/>
                <a:stretch/>
              </p:blipFill>
              <p:spPr bwMode="auto">
                <a:xfrm>
                  <a:off x="7075256" y="4629029"/>
                  <a:ext cx="1234577" cy="137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 name="Picture 1"/>
                <p:cNvPicPr>
                  <a:picLocks noChangeAspect="1" noChangeArrowheads="1"/>
                </p:cNvPicPr>
                <p:nvPr/>
              </p:nvPicPr>
              <p:blipFill>
                <a:blip r:embed="rId7" cstate="print"/>
                <a:srcRect/>
                <a:stretch>
                  <a:fillRect/>
                </a:stretch>
              </p:blipFill>
              <p:spPr bwMode="auto">
                <a:xfrm>
                  <a:off x="5892253" y="4619555"/>
                  <a:ext cx="1112108" cy="1371600"/>
                </a:xfrm>
                <a:prstGeom prst="rect">
                  <a:avLst/>
                </a:prstGeom>
                <a:noFill/>
                <a:ln w="9525">
                  <a:noFill/>
                  <a:miter lim="800000"/>
                  <a:headEnd/>
                  <a:tailEnd/>
                </a:ln>
              </p:spPr>
            </p:pic>
            <p:pic>
              <p:nvPicPr>
                <p:cNvPr id="41" name="Picture 2"/>
                <p:cNvPicPr>
                  <a:picLocks noChangeAspect="1" noChangeArrowheads="1"/>
                </p:cNvPicPr>
                <p:nvPr/>
              </p:nvPicPr>
              <p:blipFill>
                <a:blip r:embed="rId8" cstate="print"/>
                <a:srcRect/>
                <a:stretch>
                  <a:fillRect/>
                </a:stretch>
              </p:blipFill>
              <p:spPr bwMode="auto">
                <a:xfrm>
                  <a:off x="8399437" y="4619555"/>
                  <a:ext cx="1168869" cy="1371600"/>
                </a:xfrm>
                <a:prstGeom prst="rect">
                  <a:avLst/>
                </a:prstGeom>
                <a:noFill/>
                <a:ln w="9525">
                  <a:noFill/>
                  <a:miter lim="800000"/>
                  <a:headEnd/>
                  <a:tailEnd/>
                </a:ln>
              </p:spPr>
            </p:pic>
          </p:grpSp>
          <p:pic>
            <p:nvPicPr>
              <p:cNvPr id="24" name="Picture 2" descr="http://www-nlp.stanford.edu/~manning/images/chrism2.jpg"/>
              <p:cNvPicPr>
                <a:picLocks noChangeAspect="1" noChangeArrowheads="1"/>
              </p:cNvPicPr>
              <p:nvPr/>
            </p:nvPicPr>
            <p:blipFill>
              <a:blip r:embed="rId9" cstate="print"/>
              <a:srcRect/>
              <a:stretch>
                <a:fillRect/>
              </a:stretch>
            </p:blipFill>
            <p:spPr bwMode="auto">
              <a:xfrm>
                <a:off x="4176438" y="4949890"/>
                <a:ext cx="925829" cy="1234439"/>
              </a:xfrm>
              <a:prstGeom prst="rect">
                <a:avLst/>
              </a:prstGeom>
              <a:noFill/>
            </p:spPr>
          </p:pic>
        </p:grpSp>
        <p:pic>
          <p:nvPicPr>
            <p:cNvPr id="22" name="Picture 2" descr="http://www.stanford.edu/~acoates/adam3.png"/>
            <p:cNvPicPr>
              <a:picLocks noChangeAspect="1" noChangeArrowheads="1"/>
            </p:cNvPicPr>
            <p:nvPr/>
          </p:nvPicPr>
          <p:blipFill>
            <a:blip r:embed="rId10" cstate="print"/>
            <a:srcRect l="9775" t="8804" r="21804" b="27811"/>
            <a:stretch>
              <a:fillRect/>
            </a:stretch>
          </p:blipFill>
          <p:spPr bwMode="auto">
            <a:xfrm>
              <a:off x="-546266" y="4465935"/>
              <a:ext cx="960120" cy="1234439"/>
            </a:xfrm>
            <a:prstGeom prst="rect">
              <a:avLst/>
            </a:prstGeom>
            <a:noFill/>
          </p:spPr>
        </p:pic>
      </p:gr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Machine learning and feature representations</a:t>
            </a:r>
            <a:endParaRPr lang="en-US" dirty="0"/>
          </a:p>
        </p:txBody>
      </p:sp>
      <p:pic>
        <p:nvPicPr>
          <p:cNvPr id="96" name="Picture 86"/>
          <p:cNvPicPr>
            <a:picLocks noChangeAspect="1" noChangeArrowheads="1"/>
          </p:cNvPicPr>
          <p:nvPr/>
        </p:nvPicPr>
        <p:blipFill>
          <a:blip r:embed="rId2" cstate="print"/>
          <a:srcRect/>
          <a:stretch>
            <a:fillRect/>
          </a:stretch>
        </p:blipFill>
        <p:spPr bwMode="auto">
          <a:xfrm>
            <a:off x="361950" y="1752602"/>
            <a:ext cx="1600200" cy="932150"/>
          </a:xfrm>
          <a:prstGeom prst="rect">
            <a:avLst/>
          </a:prstGeom>
          <a:noFill/>
          <a:ln w="12700" algn="ctr">
            <a:noFill/>
            <a:miter lim="800000"/>
            <a:headEnd/>
            <a:tailEnd/>
          </a:ln>
        </p:spPr>
      </p:pic>
      <p:sp>
        <p:nvSpPr>
          <p:cNvPr id="97" name="Text Box 572"/>
          <p:cNvSpPr txBox="1">
            <a:spLocks noChangeArrowheads="1"/>
          </p:cNvSpPr>
          <p:nvPr/>
        </p:nvSpPr>
        <p:spPr bwMode="auto">
          <a:xfrm>
            <a:off x="703987" y="2753381"/>
            <a:ext cx="962080" cy="523200"/>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 lastClr="FFFFFF"/>
                </a:solidFill>
                <a:effectLst/>
                <a:uLnTx/>
                <a:uFillTx/>
              </a:rPr>
              <a:t>Input</a:t>
            </a:r>
            <a:endParaRPr kumimoji="0" lang="en-US" sz="2800" b="0" i="0" u="none" strike="noStrike" kern="0" cap="none" spc="0" normalizeH="0" baseline="0" noProof="0" dirty="0">
              <a:ln>
                <a:noFill/>
              </a:ln>
              <a:solidFill>
                <a:sysClr val="window" lastClr="FFFFFF"/>
              </a:solidFill>
              <a:effectLst/>
              <a:uLnTx/>
              <a:uFillTx/>
            </a:endParaRPr>
          </a:p>
        </p:txBody>
      </p:sp>
      <p:cxnSp>
        <p:nvCxnSpPr>
          <p:cNvPr id="98" name="Straight Arrow Connector 97"/>
          <p:cNvCxnSpPr/>
          <p:nvPr/>
        </p:nvCxnSpPr>
        <p:spPr>
          <a:xfrm rot="10800000" flipV="1">
            <a:off x="2114550" y="2171702"/>
            <a:ext cx="1295400" cy="1589"/>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cxnSp>
        <p:nvCxnSpPr>
          <p:cNvPr id="99" name="Straight Arrow Connector 98"/>
          <p:cNvCxnSpPr/>
          <p:nvPr/>
        </p:nvCxnSpPr>
        <p:spPr>
          <a:xfrm rot="10800000" flipV="1">
            <a:off x="5829808" y="2171702"/>
            <a:ext cx="1295400" cy="1589"/>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sp>
        <p:nvSpPr>
          <p:cNvPr id="100" name="Text Box 572"/>
          <p:cNvSpPr txBox="1">
            <a:spLocks noChangeArrowheads="1"/>
          </p:cNvSpPr>
          <p:nvPr/>
        </p:nvSpPr>
        <p:spPr bwMode="auto">
          <a:xfrm>
            <a:off x="957264" y="3450623"/>
            <a:ext cx="1875792" cy="523200"/>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 lastClr="FFFFFF"/>
                </a:solidFill>
                <a:effectLst/>
                <a:uLnTx/>
                <a:uFillTx/>
              </a:rPr>
              <a:t>Input space</a:t>
            </a:r>
            <a:endParaRPr kumimoji="0" lang="en-US" sz="2800" b="0" i="0" u="none" strike="noStrike" kern="0" cap="none" spc="0" normalizeH="0" baseline="0" noProof="0" dirty="0">
              <a:ln>
                <a:noFill/>
              </a:ln>
              <a:solidFill>
                <a:sysClr val="window" lastClr="FFFFFF"/>
              </a:solidFill>
              <a:effectLst/>
              <a:uLnTx/>
              <a:uFillTx/>
            </a:endParaRPr>
          </a:p>
        </p:txBody>
      </p:sp>
      <p:sp>
        <p:nvSpPr>
          <p:cNvPr id="101" name="Text Box 572"/>
          <p:cNvSpPr txBox="1">
            <a:spLocks noChangeArrowheads="1"/>
          </p:cNvSpPr>
          <p:nvPr/>
        </p:nvSpPr>
        <p:spPr bwMode="auto">
          <a:xfrm>
            <a:off x="5989239" y="3515381"/>
            <a:ext cx="2211910" cy="523200"/>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 lastClr="FFFFFF"/>
                </a:solidFill>
                <a:effectLst/>
                <a:uLnTx/>
                <a:uFillTx/>
              </a:rPr>
              <a:t>Feature space</a:t>
            </a:r>
            <a:endParaRPr kumimoji="0" lang="en-US" sz="2800" b="0" i="0" u="none" strike="noStrike" kern="0" cap="none" spc="0" normalizeH="0" baseline="0" noProof="0" dirty="0">
              <a:ln>
                <a:noFill/>
              </a:ln>
              <a:solidFill>
                <a:sysClr val="window" lastClr="FFFFFF"/>
              </a:solidFill>
              <a:effectLst/>
              <a:uLnTx/>
              <a:uFillTx/>
            </a:endParaRPr>
          </a:p>
        </p:txBody>
      </p:sp>
      <p:grpSp>
        <p:nvGrpSpPr>
          <p:cNvPr id="3" name="Group 65"/>
          <p:cNvGrpSpPr/>
          <p:nvPr/>
        </p:nvGrpSpPr>
        <p:grpSpPr>
          <a:xfrm>
            <a:off x="728662" y="4191000"/>
            <a:ext cx="2325688" cy="2019300"/>
            <a:chOff x="798512" y="4229100"/>
            <a:chExt cx="2325688" cy="2019300"/>
          </a:xfrm>
        </p:grpSpPr>
        <p:cxnSp>
          <p:nvCxnSpPr>
            <p:cNvPr id="103" name="Straight Arrow Connector 102"/>
            <p:cNvCxnSpPr/>
            <p:nvPr/>
          </p:nvCxnSpPr>
          <p:spPr>
            <a:xfrm rot="5400000" flipH="1" flipV="1">
              <a:off x="-59532" y="5276056"/>
              <a:ext cx="1943100" cy="1588"/>
            </a:xfrm>
            <a:prstGeom prst="straightConnector1">
              <a:avLst/>
            </a:prstGeom>
            <a:noFill/>
            <a:ln w="9525" cap="flat" cmpd="sng" algn="ctr">
              <a:solidFill>
                <a:srgbClr val="4F81BD">
                  <a:shade val="95000"/>
                  <a:satMod val="105000"/>
                </a:srgbClr>
              </a:solidFill>
              <a:prstDash val="solid"/>
              <a:tailEnd type="arrow"/>
            </a:ln>
            <a:effectLst/>
          </p:spPr>
        </p:cxnSp>
        <p:cxnSp>
          <p:nvCxnSpPr>
            <p:cNvPr id="104" name="Straight Arrow Connector 103"/>
            <p:cNvCxnSpPr/>
            <p:nvPr/>
          </p:nvCxnSpPr>
          <p:spPr>
            <a:xfrm>
              <a:off x="798512" y="6172200"/>
              <a:ext cx="2325688" cy="1588"/>
            </a:xfrm>
            <a:prstGeom prst="straightConnector1">
              <a:avLst/>
            </a:prstGeom>
            <a:noFill/>
            <a:ln w="9525" cap="flat" cmpd="sng" algn="ctr">
              <a:solidFill>
                <a:srgbClr val="4F81BD">
                  <a:shade val="95000"/>
                  <a:satMod val="105000"/>
                </a:srgbClr>
              </a:solidFill>
              <a:prstDash val="solid"/>
              <a:tailEnd type="arrow"/>
            </a:ln>
            <a:effectLst/>
          </p:spPr>
        </p:cxnSp>
        <p:sp>
          <p:nvSpPr>
            <p:cNvPr id="105" name="Minus 104"/>
            <p:cNvSpPr/>
            <p:nvPr/>
          </p:nvSpPr>
          <p:spPr>
            <a:xfrm>
              <a:off x="2298700" y="5562600"/>
              <a:ext cx="190500" cy="228600"/>
            </a:xfrm>
            <a:prstGeom prst="mathMinus">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6" name="Minus 105"/>
            <p:cNvSpPr/>
            <p:nvPr/>
          </p:nvSpPr>
          <p:spPr>
            <a:xfrm>
              <a:off x="2603500" y="4686300"/>
              <a:ext cx="190500" cy="228600"/>
            </a:xfrm>
            <a:prstGeom prst="mathMinus">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7" name="Minus 106"/>
            <p:cNvSpPr/>
            <p:nvPr/>
          </p:nvSpPr>
          <p:spPr>
            <a:xfrm>
              <a:off x="1498600" y="5143500"/>
              <a:ext cx="190500" cy="228600"/>
            </a:xfrm>
            <a:prstGeom prst="mathMinus">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8" name="Minus 107"/>
            <p:cNvSpPr/>
            <p:nvPr/>
          </p:nvSpPr>
          <p:spPr>
            <a:xfrm>
              <a:off x="1460500" y="4305300"/>
              <a:ext cx="190500" cy="228600"/>
            </a:xfrm>
            <a:prstGeom prst="mathMinus">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9" name="Plus 108"/>
            <p:cNvSpPr>
              <a:spLocks/>
            </p:cNvSpPr>
            <p:nvPr/>
          </p:nvSpPr>
          <p:spPr>
            <a:xfrm>
              <a:off x="2184400" y="50673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110" name="Plus 109"/>
            <p:cNvSpPr>
              <a:spLocks/>
            </p:cNvSpPr>
            <p:nvPr/>
          </p:nvSpPr>
          <p:spPr>
            <a:xfrm>
              <a:off x="2108200" y="42291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111" name="Plus 110"/>
            <p:cNvSpPr>
              <a:spLocks/>
            </p:cNvSpPr>
            <p:nvPr/>
          </p:nvSpPr>
          <p:spPr>
            <a:xfrm>
              <a:off x="1193800" y="47625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112" name="Plus 111"/>
            <p:cNvSpPr>
              <a:spLocks/>
            </p:cNvSpPr>
            <p:nvPr/>
          </p:nvSpPr>
          <p:spPr>
            <a:xfrm>
              <a:off x="1651000" y="55773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grpSp>
      <p:grpSp>
        <p:nvGrpSpPr>
          <p:cNvPr id="4" name="Group 54"/>
          <p:cNvGrpSpPr/>
          <p:nvPr/>
        </p:nvGrpSpPr>
        <p:grpSpPr>
          <a:xfrm>
            <a:off x="5619750" y="4114802"/>
            <a:ext cx="2743200" cy="2204711"/>
            <a:chOff x="5562600" y="3853190"/>
            <a:chExt cx="2743200" cy="2204710"/>
          </a:xfrm>
        </p:grpSpPr>
        <p:cxnSp>
          <p:nvCxnSpPr>
            <p:cNvPr id="114" name="Straight Arrow Connector 113"/>
            <p:cNvCxnSpPr/>
            <p:nvPr/>
          </p:nvCxnSpPr>
          <p:spPr>
            <a:xfrm rot="5400000" flipH="1" flipV="1">
              <a:off x="4704556" y="5085556"/>
              <a:ext cx="1943100" cy="1588"/>
            </a:xfrm>
            <a:prstGeom prst="straightConnector1">
              <a:avLst/>
            </a:prstGeom>
            <a:noFill/>
            <a:ln w="9525" cap="flat" cmpd="sng" algn="ctr">
              <a:solidFill>
                <a:srgbClr val="4F81BD">
                  <a:shade val="95000"/>
                  <a:satMod val="105000"/>
                </a:srgbClr>
              </a:solidFill>
              <a:prstDash val="solid"/>
              <a:tailEnd type="arrow"/>
            </a:ln>
            <a:effectLst/>
          </p:spPr>
        </p:cxnSp>
        <p:cxnSp>
          <p:nvCxnSpPr>
            <p:cNvPr id="115" name="Straight Arrow Connector 114"/>
            <p:cNvCxnSpPr/>
            <p:nvPr/>
          </p:nvCxnSpPr>
          <p:spPr>
            <a:xfrm>
              <a:off x="5562600" y="5981700"/>
              <a:ext cx="2325688" cy="1588"/>
            </a:xfrm>
            <a:prstGeom prst="straightConnector1">
              <a:avLst/>
            </a:prstGeom>
            <a:noFill/>
            <a:ln w="9525" cap="flat" cmpd="sng" algn="ctr">
              <a:solidFill>
                <a:srgbClr val="4F81BD">
                  <a:shade val="95000"/>
                  <a:satMod val="105000"/>
                </a:srgbClr>
              </a:solidFill>
              <a:prstDash val="solid"/>
              <a:tailEnd type="arrow"/>
            </a:ln>
            <a:effectLst/>
          </p:spPr>
        </p:cxnSp>
        <p:sp>
          <p:nvSpPr>
            <p:cNvPr id="116" name="Minus 115"/>
            <p:cNvSpPr/>
            <p:nvPr/>
          </p:nvSpPr>
          <p:spPr>
            <a:xfrm>
              <a:off x="7124700" y="5219700"/>
              <a:ext cx="190500" cy="228600"/>
            </a:xfrm>
            <a:prstGeom prst="mathMinus">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7" name="Minus 116"/>
            <p:cNvSpPr/>
            <p:nvPr/>
          </p:nvSpPr>
          <p:spPr>
            <a:xfrm>
              <a:off x="6667500" y="5638800"/>
              <a:ext cx="190500" cy="228600"/>
            </a:xfrm>
            <a:prstGeom prst="mathMinus">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8" name="Minus 117"/>
            <p:cNvSpPr/>
            <p:nvPr/>
          </p:nvSpPr>
          <p:spPr>
            <a:xfrm>
              <a:off x="6324600" y="4800600"/>
              <a:ext cx="190500" cy="228600"/>
            </a:xfrm>
            <a:prstGeom prst="mathMinus">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9" name="Minus 118"/>
            <p:cNvSpPr/>
            <p:nvPr/>
          </p:nvSpPr>
          <p:spPr>
            <a:xfrm>
              <a:off x="5943600" y="5295900"/>
              <a:ext cx="190500" cy="228600"/>
            </a:xfrm>
            <a:prstGeom prst="mathMinus">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120" name="Straight Connector 119"/>
            <p:cNvCxnSpPr/>
            <p:nvPr/>
          </p:nvCxnSpPr>
          <p:spPr>
            <a:xfrm>
              <a:off x="5867400" y="3924300"/>
              <a:ext cx="2247900" cy="1866900"/>
            </a:xfrm>
            <a:prstGeom prst="line">
              <a:avLst/>
            </a:prstGeom>
            <a:noFill/>
            <a:ln w="25400" cap="flat" cmpd="sng" algn="ctr">
              <a:solidFill>
                <a:sysClr val="windowText" lastClr="000000"/>
              </a:solidFill>
              <a:prstDash val="dash"/>
            </a:ln>
            <a:effectLst/>
          </p:spPr>
        </p:cxnSp>
        <p:sp>
          <p:nvSpPr>
            <p:cNvPr id="121" name="Plus 120"/>
            <p:cNvSpPr>
              <a:spLocks/>
            </p:cNvSpPr>
            <p:nvPr/>
          </p:nvSpPr>
          <p:spPr>
            <a:xfrm>
              <a:off x="7063200" y="43962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122" name="Plus 121"/>
            <p:cNvSpPr>
              <a:spLocks/>
            </p:cNvSpPr>
            <p:nvPr/>
          </p:nvSpPr>
          <p:spPr>
            <a:xfrm>
              <a:off x="6705600" y="385319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123" name="Plus 122"/>
            <p:cNvSpPr>
              <a:spLocks/>
            </p:cNvSpPr>
            <p:nvPr/>
          </p:nvSpPr>
          <p:spPr>
            <a:xfrm>
              <a:off x="7520400" y="47010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124" name="Plus 123"/>
            <p:cNvSpPr>
              <a:spLocks/>
            </p:cNvSpPr>
            <p:nvPr/>
          </p:nvSpPr>
          <p:spPr>
            <a:xfrm>
              <a:off x="8053800" y="44724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grpSp>
      <p:grpSp>
        <p:nvGrpSpPr>
          <p:cNvPr id="5" name="Group 50"/>
          <p:cNvGrpSpPr/>
          <p:nvPr/>
        </p:nvGrpSpPr>
        <p:grpSpPr>
          <a:xfrm>
            <a:off x="3181350" y="3200397"/>
            <a:ext cx="2438400" cy="838200"/>
            <a:chOff x="2743200" y="2785240"/>
            <a:chExt cx="2438400" cy="838200"/>
          </a:xfrm>
        </p:grpSpPr>
        <p:sp>
          <p:nvSpPr>
            <p:cNvPr id="126" name="Plus 125"/>
            <p:cNvSpPr>
              <a:spLocks/>
            </p:cNvSpPr>
            <p:nvPr/>
          </p:nvSpPr>
          <p:spPr>
            <a:xfrm>
              <a:off x="2832540" y="29484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127" name="Text Box 572"/>
            <p:cNvSpPr txBox="1">
              <a:spLocks noChangeArrowheads="1"/>
            </p:cNvSpPr>
            <p:nvPr/>
          </p:nvSpPr>
          <p:spPr bwMode="auto">
            <a:xfrm>
              <a:off x="3061140" y="2876490"/>
              <a:ext cx="1379352" cy="400110"/>
            </a:xfrm>
            <a:prstGeom prst="rect">
              <a:avLst/>
            </a:prstGeom>
            <a:noFill/>
            <a:ln w="12700"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Motorbikes</a:t>
              </a:r>
              <a:endParaRPr kumimoji="0" lang="en-US" sz="2000" b="0" i="0" u="none" strike="noStrike" kern="0" cap="none" spc="0" normalizeH="0" baseline="0" noProof="0" dirty="0">
                <a:ln>
                  <a:noFill/>
                </a:ln>
                <a:solidFill>
                  <a:sysClr val="window" lastClr="FFFFFF"/>
                </a:solidFill>
                <a:effectLst/>
                <a:uLnTx/>
                <a:uFillTx/>
              </a:endParaRPr>
            </a:p>
          </p:txBody>
        </p:sp>
        <p:sp>
          <p:nvSpPr>
            <p:cNvPr id="128" name="Minus 127"/>
            <p:cNvSpPr/>
            <p:nvPr/>
          </p:nvSpPr>
          <p:spPr>
            <a:xfrm>
              <a:off x="2870640" y="3276600"/>
              <a:ext cx="190500" cy="228600"/>
            </a:xfrm>
            <a:prstGeom prst="mathMinus">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9" name="Text Box 572"/>
            <p:cNvSpPr txBox="1">
              <a:spLocks noChangeArrowheads="1"/>
            </p:cNvSpPr>
            <p:nvPr/>
          </p:nvSpPr>
          <p:spPr bwMode="auto">
            <a:xfrm>
              <a:off x="3061140" y="3181291"/>
              <a:ext cx="2107115" cy="400110"/>
            </a:xfrm>
            <a:prstGeom prst="rect">
              <a:avLst/>
            </a:prstGeom>
            <a:noFill/>
            <a:ln w="12700"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“Non”-Motorbikes</a:t>
              </a:r>
              <a:endParaRPr kumimoji="0" lang="en-US" sz="2000" b="0" i="0" u="none" strike="noStrike" kern="0" cap="none" spc="0" normalizeH="0" baseline="0" noProof="0" dirty="0">
                <a:ln>
                  <a:noFill/>
                </a:ln>
                <a:solidFill>
                  <a:sysClr val="window" lastClr="FFFFFF"/>
                </a:solidFill>
                <a:effectLst/>
                <a:uLnTx/>
                <a:uFillTx/>
              </a:endParaRPr>
            </a:p>
          </p:txBody>
        </p:sp>
        <p:sp>
          <p:nvSpPr>
            <p:cNvPr id="130" name="Rectangle 129"/>
            <p:cNvSpPr/>
            <p:nvPr/>
          </p:nvSpPr>
          <p:spPr>
            <a:xfrm>
              <a:off x="2743200" y="2785240"/>
              <a:ext cx="2438400" cy="838200"/>
            </a:xfrm>
            <a:prstGeom prst="rect">
              <a:avLst/>
            </a:prstGeom>
            <a:no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grpSp>
      <p:sp>
        <p:nvSpPr>
          <p:cNvPr id="131" name="AutoShape 6"/>
          <p:cNvSpPr>
            <a:spLocks noChangeArrowheads="1"/>
          </p:cNvSpPr>
          <p:nvPr/>
        </p:nvSpPr>
        <p:spPr bwMode="auto">
          <a:xfrm>
            <a:off x="3562350" y="1828800"/>
            <a:ext cx="2057398" cy="829527"/>
          </a:xfrm>
          <a:prstGeom prst="roundRect">
            <a:avLst>
              <a:gd name="adj" fmla="val 171"/>
            </a:avLst>
          </a:prstGeom>
          <a:solidFill>
            <a:srgbClr val="FFFFCC"/>
          </a:solidFill>
          <a:ln w="9525">
            <a:solidFill>
              <a:srgbClr val="000000"/>
            </a:solidFill>
            <a:round/>
            <a:headEnd/>
            <a:tailEnd/>
          </a:ln>
          <a:effectLst/>
        </p:spPr>
        <p:txBody>
          <a:bodyPr lIns="81597" tIns="40798" rIns="81597" bIns="40798" anchor="ctr" anchorCtr="1"/>
          <a:lstStyle/>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Feature representation</a:t>
            </a:r>
          </a:p>
        </p:txBody>
      </p:sp>
      <p:sp>
        <p:nvSpPr>
          <p:cNvPr id="132" name="AutoShape 4"/>
          <p:cNvSpPr>
            <a:spLocks noChangeArrowheads="1"/>
          </p:cNvSpPr>
          <p:nvPr/>
        </p:nvSpPr>
        <p:spPr bwMode="auto">
          <a:xfrm>
            <a:off x="7296150" y="1828800"/>
            <a:ext cx="1658880" cy="829527"/>
          </a:xfrm>
          <a:prstGeom prst="roundRect">
            <a:avLst>
              <a:gd name="adj" fmla="val 171"/>
            </a:avLst>
          </a:prstGeom>
          <a:solidFill>
            <a:srgbClr val="E6E6FF"/>
          </a:solidFill>
          <a:ln w="9525">
            <a:solidFill>
              <a:srgbClr val="000000"/>
            </a:solidFill>
            <a:round/>
            <a:headEnd/>
            <a:tailEnd/>
          </a:ln>
          <a:effectLst/>
        </p:spPr>
        <p:txBody>
          <a:bodyPr lIns="81597" tIns="40798" rIns="81597" bIns="40798" anchor="ctr" anchorCtr="1"/>
          <a:lstStyle/>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Learning</a:t>
            </a:r>
          </a:p>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algorithm</a:t>
            </a:r>
          </a:p>
        </p:txBody>
      </p:sp>
      <p:sp>
        <p:nvSpPr>
          <p:cNvPr id="133" name="Text Box 572"/>
          <p:cNvSpPr txBox="1">
            <a:spLocks noChangeArrowheads="1"/>
          </p:cNvSpPr>
          <p:nvPr/>
        </p:nvSpPr>
        <p:spPr bwMode="auto">
          <a:xfrm>
            <a:off x="2399944" y="6153090"/>
            <a:ext cx="857565" cy="400089"/>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pixel 1</a:t>
            </a:r>
            <a:endParaRPr kumimoji="0" lang="en-US" sz="2000" b="0" i="0" u="none" strike="noStrike" kern="0" cap="none" spc="0" normalizeH="0" baseline="0" noProof="0" dirty="0">
              <a:ln>
                <a:noFill/>
              </a:ln>
              <a:solidFill>
                <a:sysClr val="window" lastClr="FFFFFF"/>
              </a:solidFill>
              <a:effectLst/>
              <a:uLnTx/>
              <a:uFillTx/>
            </a:endParaRPr>
          </a:p>
        </p:txBody>
      </p:sp>
      <p:sp>
        <p:nvSpPr>
          <p:cNvPr id="134" name="Text Box 572"/>
          <p:cNvSpPr txBox="1">
            <a:spLocks noChangeArrowheads="1"/>
          </p:cNvSpPr>
          <p:nvPr/>
        </p:nvSpPr>
        <p:spPr bwMode="auto">
          <a:xfrm>
            <a:off x="346117" y="4419621"/>
            <a:ext cx="492400" cy="765254"/>
          </a:xfrm>
          <a:prstGeom prst="rect">
            <a:avLst/>
          </a:prstGeom>
          <a:noFill/>
          <a:ln w="12700" algn="ctr">
            <a:noFill/>
            <a:miter lim="800000"/>
            <a:headEnd/>
            <a:tailEnd/>
          </a:ln>
        </p:spPr>
        <p:txBody>
          <a:bodyPr vert="vert270"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pixel 2</a:t>
            </a:r>
            <a:endParaRPr kumimoji="0" lang="en-US" sz="2000" b="0" i="0" u="none" strike="noStrike" kern="0" cap="none" spc="0" normalizeH="0" baseline="0" noProof="0" dirty="0">
              <a:ln>
                <a:noFill/>
              </a:ln>
              <a:solidFill>
                <a:sysClr val="window" lastClr="FFFFFF"/>
              </a:solidFill>
              <a:effectLst/>
              <a:uLnTx/>
              <a:uFillTx/>
            </a:endParaRPr>
          </a:p>
        </p:txBody>
      </p:sp>
      <p:sp>
        <p:nvSpPr>
          <p:cNvPr id="135" name="Text Box 572"/>
          <p:cNvSpPr txBox="1">
            <a:spLocks noChangeArrowheads="1"/>
          </p:cNvSpPr>
          <p:nvPr/>
        </p:nvSpPr>
        <p:spPr bwMode="auto">
          <a:xfrm>
            <a:off x="7254097" y="6262362"/>
            <a:ext cx="1032613" cy="400089"/>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“wheel”</a:t>
            </a:r>
            <a:endParaRPr kumimoji="0" lang="en-US" sz="2000" b="0" i="0" u="none" strike="noStrike" kern="0" cap="none" spc="0" normalizeH="0" baseline="0" noProof="0" dirty="0">
              <a:ln>
                <a:noFill/>
              </a:ln>
              <a:solidFill>
                <a:sysClr val="window" lastClr="FFFFFF"/>
              </a:solidFill>
              <a:effectLst/>
              <a:uLnTx/>
              <a:uFillTx/>
            </a:endParaRPr>
          </a:p>
        </p:txBody>
      </p:sp>
      <p:sp>
        <p:nvSpPr>
          <p:cNvPr id="136" name="Text Box 572"/>
          <p:cNvSpPr txBox="1">
            <a:spLocks noChangeArrowheads="1"/>
          </p:cNvSpPr>
          <p:nvPr/>
        </p:nvSpPr>
        <p:spPr bwMode="auto">
          <a:xfrm>
            <a:off x="5216208" y="4252983"/>
            <a:ext cx="492400" cy="1022054"/>
          </a:xfrm>
          <a:prstGeom prst="rect">
            <a:avLst/>
          </a:prstGeom>
          <a:noFill/>
          <a:ln w="12700" algn="ctr">
            <a:noFill/>
            <a:miter lim="800000"/>
            <a:headEnd/>
            <a:tailEnd/>
          </a:ln>
        </p:spPr>
        <p:txBody>
          <a:bodyPr vert="vert270"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“handle”</a:t>
            </a:r>
          </a:p>
        </p:txBody>
      </p:sp>
      <p:grpSp>
        <p:nvGrpSpPr>
          <p:cNvPr id="6" name="Group 82"/>
          <p:cNvGrpSpPr/>
          <p:nvPr/>
        </p:nvGrpSpPr>
        <p:grpSpPr>
          <a:xfrm>
            <a:off x="1189518" y="1431940"/>
            <a:ext cx="1543037" cy="1289996"/>
            <a:chOff x="1284767" y="1431938"/>
            <a:chExt cx="1543036" cy="1289996"/>
          </a:xfrm>
        </p:grpSpPr>
        <p:sp>
          <p:nvSpPr>
            <p:cNvPr id="138" name="Rectangle 137"/>
            <p:cNvSpPr>
              <a:spLocks noChangeAspect="1"/>
            </p:cNvSpPr>
            <p:nvPr/>
          </p:nvSpPr>
          <p:spPr>
            <a:xfrm>
              <a:off x="1500965" y="2112334"/>
              <a:ext cx="609600" cy="609600"/>
            </a:xfrm>
            <a:prstGeom prst="rect">
              <a:avLst/>
            </a:prstGeom>
            <a:noFill/>
            <a:ln w="38100" cap="flat" cmpd="sng" algn="ctr">
              <a:solidFill>
                <a:srgbClr val="92D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139" name="Rectangle 138"/>
            <p:cNvSpPr>
              <a:spLocks noChangeAspect="1"/>
            </p:cNvSpPr>
            <p:nvPr/>
          </p:nvSpPr>
          <p:spPr>
            <a:xfrm>
              <a:off x="1284767" y="1600200"/>
              <a:ext cx="609600" cy="609600"/>
            </a:xfrm>
            <a:prstGeom prst="rect">
              <a:avLst/>
            </a:prstGeom>
            <a:noFill/>
            <a:ln w="38100" cap="flat" cmpd="sng" algn="ctr">
              <a:solidFill>
                <a:srgbClr val="92D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140" name="Rectangle 139"/>
            <p:cNvSpPr/>
            <p:nvPr/>
          </p:nvSpPr>
          <p:spPr>
            <a:xfrm>
              <a:off x="1958000" y="1431938"/>
              <a:ext cx="788998" cy="353943"/>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smtClean="0">
                  <a:ln>
                    <a:noFill/>
                  </a:ln>
                  <a:solidFill>
                    <a:sysClr val="window" lastClr="FFFFFF"/>
                  </a:solidFill>
                  <a:effectLst/>
                  <a:uLnTx/>
                  <a:uFillTx/>
                </a:rPr>
                <a:t>handle</a:t>
              </a:r>
              <a:endParaRPr kumimoji="0" lang="ko-KR" altLang="en-US" sz="1800" b="0" i="0" u="none" strike="noStrike" kern="0" cap="none" spc="0" normalizeH="0" baseline="0" noProof="0" dirty="0">
                <a:ln>
                  <a:noFill/>
                </a:ln>
                <a:solidFill>
                  <a:sysClr val="window" lastClr="FFFFFF"/>
                </a:solidFill>
                <a:effectLst/>
                <a:uLnTx/>
                <a:uFillTx/>
              </a:endParaRPr>
            </a:p>
          </p:txBody>
        </p:sp>
        <p:sp>
          <p:nvSpPr>
            <p:cNvPr id="141" name="Rectangle 140"/>
            <p:cNvSpPr/>
            <p:nvPr/>
          </p:nvSpPr>
          <p:spPr>
            <a:xfrm>
              <a:off x="2106132" y="2308301"/>
              <a:ext cx="721671" cy="353943"/>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smtClean="0">
                  <a:ln>
                    <a:noFill/>
                  </a:ln>
                  <a:solidFill>
                    <a:sysClr val="window" lastClr="FFFFFF"/>
                  </a:solidFill>
                  <a:effectLst/>
                  <a:uLnTx/>
                  <a:uFillTx/>
                </a:rPr>
                <a:t>wheel</a:t>
              </a:r>
              <a:endParaRPr kumimoji="0" lang="ko-KR" altLang="en-US" sz="1800" b="0" i="0" u="none" strike="noStrike" kern="0" cap="none" spc="0" normalizeH="0" baseline="0" noProof="0" dirty="0">
                <a:ln>
                  <a:noFill/>
                </a:ln>
                <a:solidFill>
                  <a:sysClr val="window" lastClr="FFFFFF"/>
                </a:solidFill>
                <a:effectLst/>
                <a:uLnTx/>
                <a:uFillTx/>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135" grpId="0"/>
      <p:bldP spid="136"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Phoneme Classification (TIMIT benchmark)</a:t>
            </a:r>
            <a:endParaRPr lang="en-US" dirty="0"/>
          </a:p>
        </p:txBody>
      </p:sp>
      <p:graphicFrame>
        <p:nvGraphicFramePr>
          <p:cNvPr id="8" name="Content Placeholder 3"/>
          <p:cNvGraphicFramePr>
            <a:graphicFrameLocks/>
          </p:cNvGraphicFramePr>
          <p:nvPr>
            <p:extLst>
              <p:ext uri="{D42A27DB-BD31-4B8C-83A1-F6EECF244321}">
                <p14:modId xmlns:p14="http://schemas.microsoft.com/office/powerpoint/2010/main" xmlns="" val="1982408334"/>
              </p:ext>
            </p:extLst>
          </p:nvPr>
        </p:nvGraphicFramePr>
        <p:xfrm>
          <a:off x="577880" y="2430470"/>
          <a:ext cx="7757810" cy="2966720"/>
        </p:xfrm>
        <a:graphic>
          <a:graphicData uri="http://schemas.openxmlformats.org/drawingml/2006/table">
            <a:tbl>
              <a:tblPr firstRow="1" bandRow="1"/>
              <a:tblGrid>
                <a:gridCol w="6586820"/>
                <a:gridCol w="1170990"/>
              </a:tblGrid>
              <a:tr h="370840">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b="0" dirty="0" smtClean="0"/>
                        <a:t>Method</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9646"/>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b="0" dirty="0" smtClean="0"/>
                        <a:t>Accuracy</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9646"/>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Clarkson</a:t>
                      </a:r>
                      <a:r>
                        <a:rPr lang="en-US" b="0" baseline="0" dirty="0" smtClean="0"/>
                        <a:t> and Moreno (1999)</a:t>
                      </a:r>
                      <a:endParaRPr lang="en-US" b="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77.6%</a:t>
                      </a:r>
                      <a:endParaRPr lang="en-US" b="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err="1" smtClean="0"/>
                        <a:t>Gunawardana</a:t>
                      </a:r>
                      <a:r>
                        <a:rPr lang="en-US" b="0" dirty="0" smtClean="0"/>
                        <a:t> et al. (2005)</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78.3%</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Sung et al. (2007)</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78.5%</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err="1" smtClean="0"/>
                        <a:t>Petrov</a:t>
                      </a:r>
                      <a:r>
                        <a:rPr lang="en-US" b="0" baseline="0" dirty="0" smtClean="0"/>
                        <a:t> et al. (2007)</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78.6%</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err="1" smtClean="0"/>
                        <a:t>Sha</a:t>
                      </a:r>
                      <a:r>
                        <a:rPr lang="en-US" b="0" dirty="0" smtClean="0"/>
                        <a:t> and Saul (2006)</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78.9%</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Yu et al. (2006)</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79.2%</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1" dirty="0" smtClean="0"/>
                        <a:t>Unsupervised feature learning (our method</a:t>
                      </a:r>
                      <a:r>
                        <a:rPr lang="en-US" b="1" baseline="0" dirty="0" smtClean="0"/>
                        <a:t>)</a:t>
                      </a:r>
                      <a:endParaRPr lang="en-US"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1" dirty="0" smtClean="0"/>
                        <a:t>80.3%</a:t>
                      </a:r>
                      <a:endParaRPr lang="en-US"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r>
            </a:tbl>
          </a:graphicData>
        </a:graphic>
      </p:graphicFrame>
      <p:sp>
        <p:nvSpPr>
          <p:cNvPr id="9" name="Rectangle 8"/>
          <p:cNvSpPr/>
          <p:nvPr/>
        </p:nvSpPr>
        <p:spPr>
          <a:xfrm>
            <a:off x="1614815" y="5656490"/>
            <a:ext cx="6248400" cy="707886"/>
          </a:xfrm>
          <a:prstGeom prst="rect">
            <a:avLst/>
          </a:prstGeom>
        </p:spPr>
        <p:txBody>
          <a:bodyPr wrap="square">
            <a:spAutoFit/>
          </a:bodyPr>
          <a:lstStyle/>
          <a:p>
            <a:r>
              <a:rPr lang="en-US" sz="2000" dirty="0" smtClean="0">
                <a:solidFill>
                  <a:srgbClr val="FFC000"/>
                </a:solidFill>
              </a:rPr>
              <a:t>Unsupervised feature learning significantly improves on the previous state-of-the-art. </a:t>
            </a:r>
          </a:p>
        </p:txBody>
      </p:sp>
      <p:sp>
        <p:nvSpPr>
          <p:cNvPr id="6" name="Rectangle 5"/>
          <p:cNvSpPr/>
          <p:nvPr/>
        </p:nvSpPr>
        <p:spPr>
          <a:xfrm>
            <a:off x="9295815" y="3928265"/>
            <a:ext cx="4572000" cy="1569660"/>
          </a:xfrm>
          <a:prstGeom prst="rect">
            <a:avLst/>
          </a:prstGeom>
        </p:spPr>
        <p:txBody>
          <a:bodyPr wrap="square">
            <a:spAutoFit/>
          </a:bodyPr>
          <a:lstStyle/>
          <a:p>
            <a:pPr algn="r">
              <a:spcBef>
                <a:spcPts val="0"/>
              </a:spcBef>
            </a:pPr>
            <a:r>
              <a:rPr lang="en-US" sz="1600" dirty="0" smtClean="0">
                <a:solidFill>
                  <a:srgbClr val="FFFFFF"/>
                </a:solidFill>
              </a:rPr>
              <a:t> Clarkson and Moreno (1999): 77.6%</a:t>
            </a:r>
          </a:p>
          <a:p>
            <a:pPr algn="r">
              <a:spcBef>
                <a:spcPts val="0"/>
              </a:spcBef>
            </a:pPr>
            <a:r>
              <a:rPr lang="en-US" sz="1600" dirty="0" err="1" smtClean="0">
                <a:solidFill>
                  <a:srgbClr val="FFFFFF"/>
                </a:solidFill>
              </a:rPr>
              <a:t>Gunawardana</a:t>
            </a:r>
            <a:r>
              <a:rPr lang="en-US" sz="1600" dirty="0" smtClean="0">
                <a:solidFill>
                  <a:srgbClr val="FFFFFF"/>
                </a:solidFill>
              </a:rPr>
              <a:t> et al. (2005): 78.3%</a:t>
            </a:r>
          </a:p>
          <a:p>
            <a:pPr algn="r">
              <a:spcBef>
                <a:spcPts val="0"/>
              </a:spcBef>
            </a:pPr>
            <a:r>
              <a:rPr lang="en-US" sz="1600" dirty="0" smtClean="0">
                <a:solidFill>
                  <a:srgbClr val="FFFFFF"/>
                </a:solidFill>
              </a:rPr>
              <a:t>Sung et al. (2007): 78.5%</a:t>
            </a:r>
          </a:p>
          <a:p>
            <a:pPr algn="r">
              <a:spcBef>
                <a:spcPts val="0"/>
              </a:spcBef>
            </a:pPr>
            <a:r>
              <a:rPr lang="en-US" sz="1600" dirty="0" err="1" smtClean="0">
                <a:solidFill>
                  <a:srgbClr val="FFFFFF"/>
                </a:solidFill>
              </a:rPr>
              <a:t>Petrov</a:t>
            </a:r>
            <a:r>
              <a:rPr lang="en-US" sz="1600" dirty="0" smtClean="0">
                <a:solidFill>
                  <a:srgbClr val="FFFFFF"/>
                </a:solidFill>
              </a:rPr>
              <a:t> et al. (2007): 78.6%</a:t>
            </a:r>
          </a:p>
          <a:p>
            <a:pPr algn="r">
              <a:spcBef>
                <a:spcPts val="0"/>
              </a:spcBef>
            </a:pPr>
            <a:r>
              <a:rPr lang="en-US" sz="1600" dirty="0" err="1" smtClean="0">
                <a:solidFill>
                  <a:srgbClr val="FFFFFF"/>
                </a:solidFill>
              </a:rPr>
              <a:t>Sha</a:t>
            </a:r>
            <a:r>
              <a:rPr lang="en-US" sz="1600" dirty="0" smtClean="0">
                <a:solidFill>
                  <a:srgbClr val="FFFFFF"/>
                </a:solidFill>
              </a:rPr>
              <a:t> and Saul (2006): 78.9%</a:t>
            </a:r>
          </a:p>
          <a:p>
            <a:pPr algn="r">
              <a:spcBef>
                <a:spcPts val="0"/>
              </a:spcBef>
            </a:pPr>
            <a:r>
              <a:rPr lang="en-US" sz="1600" dirty="0" smtClean="0">
                <a:solidFill>
                  <a:srgbClr val="FFFFFF"/>
                </a:solidFill>
              </a:rPr>
              <a:t>Yu et al. (2009): 79.2%</a:t>
            </a:r>
          </a:p>
        </p:txBody>
      </p:sp>
      <p:pic>
        <p:nvPicPr>
          <p:cNvPr id="7" name="Picture 2" descr="door"/>
          <p:cNvPicPr>
            <a:picLocks noChangeAspect="1" noChangeArrowheads="1"/>
          </p:cNvPicPr>
          <p:nvPr/>
        </p:nvPicPr>
        <p:blipFill>
          <a:blip r:embed="rId3" cstate="print"/>
          <a:srcRect l="5242" t="54010" r="495"/>
          <a:stretch>
            <a:fillRect/>
          </a:stretch>
        </p:blipFill>
        <p:spPr bwMode="auto">
          <a:xfrm>
            <a:off x="616285" y="971080"/>
            <a:ext cx="7719405" cy="1152149"/>
          </a:xfrm>
          <a:prstGeom prst="rect">
            <a:avLst/>
          </a:prstGeom>
          <a:noFill/>
          <a:ln w="9525">
            <a:noFill/>
            <a:miter lim="800000"/>
            <a:headEnd/>
            <a:tailEnd/>
          </a:ln>
        </p:spPr>
      </p:pic>
      <p:cxnSp>
        <p:nvCxnSpPr>
          <p:cNvPr id="11" name="Straight Arrow Connector 10"/>
          <p:cNvCxnSpPr/>
          <p:nvPr/>
        </p:nvCxnSpPr>
        <p:spPr bwMode="auto">
          <a:xfrm rot="10800000">
            <a:off x="8450905" y="5224205"/>
            <a:ext cx="460860" cy="1588"/>
          </a:xfrm>
          <a:prstGeom prst="straightConnector1">
            <a:avLst/>
          </a:prstGeom>
          <a:noFill/>
          <a:ln w="28575" cap="flat" cmpd="sng" algn="ctr">
            <a:solidFill>
              <a:srgbClr val="FF0000"/>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Audio problems</a:t>
            </a:r>
            <a:endParaRPr lang="en-US" dirty="0"/>
          </a:p>
        </p:txBody>
      </p:sp>
      <p:pic>
        <p:nvPicPr>
          <p:cNvPr id="2375682" name="Picture 2"/>
          <p:cNvPicPr>
            <a:picLocks noChangeAspect="1" noChangeArrowheads="1"/>
          </p:cNvPicPr>
          <p:nvPr/>
        </p:nvPicPr>
        <p:blipFill>
          <a:blip r:embed="rId3" cstate="print"/>
          <a:srcRect t="17250"/>
          <a:stretch>
            <a:fillRect/>
          </a:stretch>
        </p:blipFill>
        <p:spPr bwMode="auto">
          <a:xfrm>
            <a:off x="1409700" y="1219200"/>
            <a:ext cx="5905500" cy="1279400"/>
          </a:xfrm>
          <a:prstGeom prst="rect">
            <a:avLst/>
          </a:prstGeom>
          <a:noFill/>
          <a:ln w="9525">
            <a:noFill/>
            <a:miter lim="800000"/>
            <a:headEnd/>
            <a:tailEnd/>
          </a:ln>
        </p:spPr>
      </p:pic>
      <p:sp>
        <p:nvSpPr>
          <p:cNvPr id="9" name="Rectangle 8"/>
          <p:cNvSpPr/>
          <p:nvPr/>
        </p:nvSpPr>
        <p:spPr>
          <a:xfrm>
            <a:off x="1257300" y="6324600"/>
            <a:ext cx="6553200" cy="307777"/>
          </a:xfrm>
          <a:prstGeom prst="rect">
            <a:avLst/>
          </a:prstGeom>
        </p:spPr>
        <p:txBody>
          <a:bodyPr wrap="square">
            <a:spAutoFit/>
          </a:bodyPr>
          <a:lstStyle/>
          <a:p>
            <a:pPr algn="l"/>
            <a:r>
              <a:rPr lang="en-US" sz="1400" dirty="0" smtClean="0">
                <a:solidFill>
                  <a:srgbClr val="FFC000"/>
                </a:solidFill>
              </a:rPr>
              <a:t>Outperforms MFCC baselines.  Having a deeper network generally does better.  </a:t>
            </a:r>
          </a:p>
        </p:txBody>
      </p:sp>
      <p:sp>
        <p:nvSpPr>
          <p:cNvPr id="6" name="TextBox 5"/>
          <p:cNvSpPr txBox="1"/>
          <p:nvPr/>
        </p:nvSpPr>
        <p:spPr>
          <a:xfrm>
            <a:off x="304800" y="800100"/>
            <a:ext cx="2390399" cy="369332"/>
          </a:xfrm>
          <a:prstGeom prst="rect">
            <a:avLst/>
          </a:prstGeom>
          <a:noFill/>
        </p:spPr>
        <p:txBody>
          <a:bodyPr wrap="none" rtlCol="0">
            <a:spAutoFit/>
          </a:bodyPr>
          <a:lstStyle/>
          <a:p>
            <a:r>
              <a:rPr lang="en-US" dirty="0" smtClean="0">
                <a:solidFill>
                  <a:schemeClr val="bg1"/>
                </a:solidFill>
              </a:rPr>
              <a:t>Gender classification:</a:t>
            </a:r>
            <a:endParaRPr lang="en-US" dirty="0">
              <a:solidFill>
                <a:schemeClr val="bg1"/>
              </a:solidFill>
            </a:endParaRPr>
          </a:p>
        </p:txBody>
      </p:sp>
      <p:pic>
        <p:nvPicPr>
          <p:cNvPr id="7" name="Picture 1"/>
          <p:cNvPicPr>
            <a:picLocks noChangeAspect="1" noChangeArrowheads="1"/>
          </p:cNvPicPr>
          <p:nvPr/>
        </p:nvPicPr>
        <p:blipFill>
          <a:blip r:embed="rId4" cstate="print"/>
          <a:srcRect t="23672"/>
          <a:stretch>
            <a:fillRect/>
          </a:stretch>
        </p:blipFill>
        <p:spPr bwMode="auto">
          <a:xfrm>
            <a:off x="1523999" y="3162300"/>
            <a:ext cx="5624547" cy="1066800"/>
          </a:xfrm>
          <a:prstGeom prst="rect">
            <a:avLst/>
          </a:prstGeom>
          <a:noFill/>
          <a:ln w="9525">
            <a:noFill/>
            <a:miter lim="800000"/>
            <a:headEnd/>
            <a:tailEnd/>
          </a:ln>
        </p:spPr>
      </p:pic>
      <p:pic>
        <p:nvPicPr>
          <p:cNvPr id="8" name="Picture 2"/>
          <p:cNvPicPr>
            <a:picLocks noChangeAspect="1" noChangeArrowheads="1"/>
          </p:cNvPicPr>
          <p:nvPr/>
        </p:nvPicPr>
        <p:blipFill>
          <a:blip r:embed="rId5" cstate="print"/>
          <a:srcRect t="22496"/>
          <a:stretch>
            <a:fillRect/>
          </a:stretch>
        </p:blipFill>
        <p:spPr bwMode="auto">
          <a:xfrm>
            <a:off x="1562100" y="4876800"/>
            <a:ext cx="5600700" cy="1050100"/>
          </a:xfrm>
          <a:prstGeom prst="rect">
            <a:avLst/>
          </a:prstGeom>
          <a:noFill/>
          <a:ln w="9525">
            <a:noFill/>
            <a:miter lim="800000"/>
            <a:headEnd/>
            <a:tailEnd/>
          </a:ln>
        </p:spPr>
      </p:pic>
      <p:sp>
        <p:nvSpPr>
          <p:cNvPr id="10" name="TextBox 9"/>
          <p:cNvSpPr txBox="1"/>
          <p:nvPr/>
        </p:nvSpPr>
        <p:spPr>
          <a:xfrm>
            <a:off x="304800" y="2781300"/>
            <a:ext cx="2877712" cy="369332"/>
          </a:xfrm>
          <a:prstGeom prst="rect">
            <a:avLst/>
          </a:prstGeom>
          <a:noFill/>
        </p:spPr>
        <p:txBody>
          <a:bodyPr wrap="none" rtlCol="0">
            <a:spAutoFit/>
          </a:bodyPr>
          <a:lstStyle/>
          <a:p>
            <a:r>
              <a:rPr lang="en-US" dirty="0" smtClean="0">
                <a:solidFill>
                  <a:schemeClr val="bg1"/>
                </a:solidFill>
              </a:rPr>
              <a:t>Music genre classification:</a:t>
            </a:r>
            <a:endParaRPr lang="en-US" dirty="0">
              <a:solidFill>
                <a:schemeClr val="bg1"/>
              </a:solidFill>
            </a:endParaRPr>
          </a:p>
        </p:txBody>
      </p:sp>
      <p:sp>
        <p:nvSpPr>
          <p:cNvPr id="11" name="TextBox 10"/>
          <p:cNvSpPr txBox="1"/>
          <p:nvPr/>
        </p:nvSpPr>
        <p:spPr>
          <a:xfrm>
            <a:off x="266700" y="4495800"/>
            <a:ext cx="2787943" cy="369332"/>
          </a:xfrm>
          <a:prstGeom prst="rect">
            <a:avLst/>
          </a:prstGeom>
          <a:noFill/>
        </p:spPr>
        <p:txBody>
          <a:bodyPr wrap="none" rtlCol="0">
            <a:spAutoFit/>
          </a:bodyPr>
          <a:lstStyle/>
          <a:p>
            <a:r>
              <a:rPr lang="en-US" dirty="0" smtClean="0">
                <a:solidFill>
                  <a:schemeClr val="bg1"/>
                </a:solidFill>
              </a:rPr>
              <a:t>Music artist classification:</a:t>
            </a:r>
            <a:endParaRPr lang="en-US" dirty="0">
              <a:solidFill>
                <a:schemeClr val="bg1"/>
              </a:solidFill>
            </a:endParaRPr>
          </a:p>
        </p:txBody>
      </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Speaker Identification</a:t>
            </a:r>
            <a:endParaRPr lang="en-US" dirty="0"/>
          </a:p>
        </p:txBody>
      </p:sp>
      <p:pic>
        <p:nvPicPr>
          <p:cNvPr id="2373637" name="Picture 5"/>
          <p:cNvPicPr>
            <a:picLocks noChangeAspect="1" noChangeArrowheads="1"/>
          </p:cNvPicPr>
          <p:nvPr/>
        </p:nvPicPr>
        <p:blipFill>
          <a:blip r:embed="rId3" cstate="print"/>
          <a:srcRect t="17647"/>
          <a:stretch>
            <a:fillRect/>
          </a:stretch>
        </p:blipFill>
        <p:spPr bwMode="auto">
          <a:xfrm>
            <a:off x="342900" y="1714500"/>
            <a:ext cx="8443027" cy="1600200"/>
          </a:xfrm>
          <a:prstGeom prst="rect">
            <a:avLst/>
          </a:prstGeom>
          <a:noFill/>
          <a:ln w="9525">
            <a:noFill/>
            <a:miter lim="800000"/>
            <a:headEnd/>
            <a:tailEnd/>
          </a:ln>
        </p:spPr>
      </p:pic>
      <p:sp>
        <p:nvSpPr>
          <p:cNvPr id="8" name="Rectangle 7"/>
          <p:cNvSpPr/>
          <p:nvPr/>
        </p:nvSpPr>
        <p:spPr>
          <a:xfrm>
            <a:off x="1104900" y="4229100"/>
            <a:ext cx="7124700" cy="707886"/>
          </a:xfrm>
          <a:prstGeom prst="rect">
            <a:avLst/>
          </a:prstGeom>
        </p:spPr>
        <p:txBody>
          <a:bodyPr wrap="square">
            <a:spAutoFit/>
          </a:bodyPr>
          <a:lstStyle/>
          <a:p>
            <a:r>
              <a:rPr lang="en-US" sz="2000" dirty="0" smtClean="0">
                <a:solidFill>
                  <a:srgbClr val="FFC000"/>
                </a:solidFill>
              </a:rPr>
              <a:t>The CDBN features outperform the MFCC features, especially when the number of training examples is small.</a:t>
            </a:r>
          </a:p>
        </p:txBody>
      </p:sp>
      <p:sp>
        <p:nvSpPr>
          <p:cNvPr id="9" name="Rectangle 8"/>
          <p:cNvSpPr/>
          <p:nvPr/>
        </p:nvSpPr>
        <p:spPr>
          <a:xfrm>
            <a:off x="4572000" y="3505200"/>
            <a:ext cx="4419600" cy="338554"/>
          </a:xfrm>
          <a:prstGeom prst="rect">
            <a:avLst/>
          </a:prstGeom>
        </p:spPr>
        <p:txBody>
          <a:bodyPr wrap="square">
            <a:spAutoFit/>
          </a:bodyPr>
          <a:lstStyle/>
          <a:p>
            <a:r>
              <a:rPr lang="en-US" sz="1600" dirty="0" smtClean="0">
                <a:solidFill>
                  <a:srgbClr val="FFFFFF"/>
                </a:solidFill>
              </a:rPr>
              <a:t>[16]  D. A. Reynolds. </a:t>
            </a:r>
            <a:r>
              <a:rPr lang="en-US" sz="1600" i="1" dirty="0" smtClean="0">
                <a:solidFill>
                  <a:srgbClr val="FFFFFF"/>
                </a:solidFill>
              </a:rPr>
              <a:t>Speech Commun</a:t>
            </a:r>
            <a:r>
              <a:rPr lang="en-US" sz="1600" dirty="0" smtClean="0">
                <a:solidFill>
                  <a:srgbClr val="FFFFFF"/>
                </a:solidFill>
              </a:rPr>
              <a:t>,1995.</a:t>
            </a:r>
            <a:endParaRPr lang="en-US" sz="1600" dirty="0">
              <a:solidFill>
                <a:srgbClr val="FFFFFF"/>
              </a:solidFill>
            </a:endParaRPr>
          </a:p>
        </p:txBody>
      </p:sp>
      <p:sp>
        <p:nvSpPr>
          <p:cNvPr id="7" name="TextBox 6"/>
          <p:cNvSpPr txBox="1"/>
          <p:nvPr/>
        </p:nvSpPr>
        <p:spPr>
          <a:xfrm>
            <a:off x="419100" y="1219200"/>
            <a:ext cx="2095510" cy="369332"/>
          </a:xfrm>
          <a:prstGeom prst="rect">
            <a:avLst/>
          </a:prstGeom>
          <a:noFill/>
        </p:spPr>
        <p:txBody>
          <a:bodyPr wrap="none" rtlCol="0">
            <a:spAutoFit/>
          </a:bodyPr>
          <a:lstStyle/>
          <a:p>
            <a:r>
              <a:rPr lang="en-US" dirty="0" smtClean="0">
                <a:solidFill>
                  <a:schemeClr val="bg1"/>
                </a:solidFill>
              </a:rPr>
              <a:t>Test set accuracy: </a:t>
            </a:r>
            <a:endParaRPr lang="en-US" dirty="0">
              <a:solidFill>
                <a:schemeClr val="bg1"/>
              </a:solidFill>
            </a:endParaRPr>
          </a:p>
        </p:txBody>
      </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ctrTitle"/>
          </p:nvPr>
        </p:nvSpPr>
        <p:spPr>
          <a:xfrm>
            <a:off x="844550" y="1931988"/>
            <a:ext cx="7772400" cy="2360612"/>
          </a:xfrm>
        </p:spPr>
        <p:txBody>
          <a:bodyPr/>
          <a:lstStyle/>
          <a:p>
            <a:pPr eaLnBrk="1" hangingPunct="1"/>
            <a:r>
              <a:rPr lang="en-US" sz="6600" dirty="0" smtClean="0">
                <a:solidFill>
                  <a:srgbClr val="0070C0"/>
                </a:solidFill>
              </a:rPr>
              <a:t>State-of-the-art Unsupervised   feature learning</a:t>
            </a:r>
          </a:p>
        </p:txBody>
      </p:sp>
      <p:sp>
        <p:nvSpPr>
          <p:cNvPr id="95235" name="Rectangle 3"/>
          <p:cNvSpPr>
            <a:spLocks noChangeArrowheads="1"/>
          </p:cNvSpPr>
          <p:nvPr/>
        </p:nvSpPr>
        <p:spPr bwMode="auto">
          <a:xfrm>
            <a:off x="0" y="5867400"/>
            <a:ext cx="9144000" cy="990600"/>
          </a:xfrm>
          <a:prstGeom prst="rect">
            <a:avLst/>
          </a:prstGeom>
          <a:solidFill>
            <a:schemeClr val="tx1"/>
          </a:solidFill>
          <a:ln w="12700">
            <a:noFill/>
            <a:miter lim="800000"/>
            <a:headEnd/>
            <a:tailEnd/>
          </a:ln>
        </p:spPr>
        <p:txBody>
          <a:bodyPr wrap="none" anchor="ctr"/>
          <a:lstStyle/>
          <a:p>
            <a:endParaRPr lang="en-US"/>
          </a:p>
        </p:txBody>
      </p:sp>
      <p:sp>
        <p:nvSpPr>
          <p:cNvPr id="95236" name="Rectangle 4"/>
          <p:cNvSpPr>
            <a:spLocks noChangeArrowheads="1"/>
          </p:cNvSpPr>
          <p:nvPr/>
        </p:nvSpPr>
        <p:spPr bwMode="auto">
          <a:xfrm>
            <a:off x="0" y="381000"/>
            <a:ext cx="9144000" cy="990600"/>
          </a:xfrm>
          <a:prstGeom prst="rect">
            <a:avLst/>
          </a:prstGeom>
          <a:solidFill>
            <a:schemeClr val="tx1"/>
          </a:solidFill>
          <a:ln w="12700">
            <a:no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501070" y="5470236"/>
            <a:ext cx="4187737" cy="1299999"/>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fontAlgn="auto">
              <a:spcBef>
                <a:spcPts val="0"/>
              </a:spcBef>
              <a:spcAft>
                <a:spcPts val="0"/>
              </a:spcAft>
              <a:defRPr/>
            </a:pPr>
            <a:endParaRPr lang="en-US" kern="0">
              <a:solidFill>
                <a:sysClr val="window" lastClr="FFFFFF"/>
              </a:solidFill>
              <a:latin typeface="Calibri" pitchFamily="34" charset="0"/>
              <a:cs typeface="Calibri" pitchFamily="34" charset="0"/>
            </a:endParaRPr>
          </a:p>
        </p:txBody>
      </p:sp>
      <p:sp>
        <p:nvSpPr>
          <p:cNvPr id="16" name="Rounded Rectangle 15"/>
          <p:cNvSpPr/>
          <p:nvPr/>
        </p:nvSpPr>
        <p:spPr>
          <a:xfrm>
            <a:off x="494318" y="1708899"/>
            <a:ext cx="8305800" cy="1374456"/>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fontAlgn="auto">
              <a:spcBef>
                <a:spcPts val="0"/>
              </a:spcBef>
              <a:spcAft>
                <a:spcPts val="0"/>
              </a:spcAft>
              <a:defRPr/>
            </a:pPr>
            <a:endParaRPr lang="en-US" kern="0">
              <a:solidFill>
                <a:sysClr val="window" lastClr="FFFFFF"/>
              </a:solidFill>
              <a:latin typeface="Calibri" pitchFamily="34" charset="0"/>
              <a:cs typeface="Calibri" pitchFamily="34" charset="0"/>
            </a:endParaRPr>
          </a:p>
        </p:txBody>
      </p:sp>
      <p:sp>
        <p:nvSpPr>
          <p:cNvPr id="17" name="Rounded Rectangle 16"/>
          <p:cNvSpPr/>
          <p:nvPr/>
        </p:nvSpPr>
        <p:spPr>
          <a:xfrm>
            <a:off x="476250" y="272642"/>
            <a:ext cx="8305800" cy="1340946"/>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fontAlgn="auto">
              <a:spcBef>
                <a:spcPts val="0"/>
              </a:spcBef>
              <a:spcAft>
                <a:spcPts val="0"/>
              </a:spcAft>
              <a:defRPr/>
            </a:pPr>
            <a:endParaRPr lang="en-US" kern="0">
              <a:solidFill>
                <a:sysClr val="window" lastClr="FFFFFF"/>
              </a:solidFill>
              <a:latin typeface="Calibri" pitchFamily="34" charset="0"/>
              <a:cs typeface="Calibri" pitchFamily="34" charset="0"/>
            </a:endParaRPr>
          </a:p>
        </p:txBody>
      </p:sp>
      <p:graphicFrame>
        <p:nvGraphicFramePr>
          <p:cNvPr id="18" name="Table 17"/>
          <p:cNvGraphicFramePr>
            <a:graphicFrameLocks noGrp="1"/>
          </p:cNvGraphicFramePr>
          <p:nvPr>
            <p:extLst>
              <p:ext uri="{D42A27DB-BD31-4B8C-83A1-F6EECF244321}">
                <p14:modId xmlns:p14="http://schemas.microsoft.com/office/powerpoint/2010/main" xmlns="" val="4280421035"/>
              </p:ext>
            </p:extLst>
          </p:nvPr>
        </p:nvGraphicFramePr>
        <p:xfrm>
          <a:off x="683646" y="592801"/>
          <a:ext cx="3811544" cy="915212"/>
        </p:xfrm>
        <a:graphic>
          <a:graphicData uri="http://schemas.openxmlformats.org/drawingml/2006/table">
            <a:tbl>
              <a:tblPr firstRow="1" bandRow="1"/>
              <a:tblGrid>
                <a:gridCol w="2652332"/>
                <a:gridCol w="1159212"/>
              </a:tblGrid>
              <a:tr h="256481">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TIMIT Phone classification</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30561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(Clarkson et al.,1999)</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79.6%</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260549">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 Feature </a:t>
                      </a:r>
                      <a:r>
                        <a:rPr lang="en-US" sz="1200" baseline="0" dirty="0" smtClean="0"/>
                        <a:t>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80.3%</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xmlns="" val="3426224686"/>
              </p:ext>
            </p:extLst>
          </p:nvPr>
        </p:nvGraphicFramePr>
        <p:xfrm>
          <a:off x="4840835" y="592801"/>
          <a:ext cx="3783265" cy="914400"/>
        </p:xfrm>
        <a:graphic>
          <a:graphicData uri="http://schemas.openxmlformats.org/drawingml/2006/table">
            <a:tbl>
              <a:tblPr firstRow="1" bandRow="1"/>
              <a:tblGrid>
                <a:gridCol w="2758474"/>
                <a:gridCol w="1024791"/>
              </a:tblGrid>
              <a:tr h="169025">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TIMIT Speaker identification</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2210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(Reynolds, 1995)</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99.7%</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22454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 Feature </a:t>
                      </a:r>
                      <a:r>
                        <a:rPr lang="en-US" sz="1200" baseline="0" dirty="0" smtClean="0"/>
                        <a:t>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100.0%</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sp>
        <p:nvSpPr>
          <p:cNvPr id="20" name="TextBox 19"/>
          <p:cNvSpPr txBox="1"/>
          <p:nvPr/>
        </p:nvSpPr>
        <p:spPr>
          <a:xfrm>
            <a:off x="616285" y="272641"/>
            <a:ext cx="1863029" cy="338554"/>
          </a:xfrm>
          <a:prstGeom prst="rect">
            <a:avLst/>
          </a:prstGeom>
          <a:noFill/>
        </p:spPr>
        <p:txBody>
          <a:bodyPr wrap="square" rtlCol="0">
            <a:spAutoFit/>
          </a:bodyPr>
          <a:lstStyle/>
          <a:p>
            <a:pPr algn="l" fontAlgn="auto">
              <a:spcBef>
                <a:spcPts val="0"/>
              </a:spcBef>
              <a:spcAft>
                <a:spcPts val="0"/>
              </a:spcAft>
              <a:defRPr/>
            </a:pPr>
            <a:r>
              <a:rPr lang="en-US" sz="1600" kern="0" dirty="0" smtClean="0">
                <a:solidFill>
                  <a:sysClr val="windowText" lastClr="000000"/>
                </a:solidFill>
                <a:latin typeface="+mn-lt"/>
                <a:cs typeface="Calibri" pitchFamily="34" charset="0"/>
              </a:rPr>
              <a:t>Audio</a:t>
            </a:r>
            <a:endParaRPr lang="en-US" sz="1600" kern="0" dirty="0">
              <a:solidFill>
                <a:sysClr val="windowText" lastClr="000000"/>
              </a:solidFill>
              <a:latin typeface="+mn-lt"/>
              <a:cs typeface="Calibri" pitchFamily="34" charset="0"/>
            </a:endParaRPr>
          </a:p>
        </p:txBody>
      </p:sp>
      <p:sp>
        <p:nvSpPr>
          <p:cNvPr id="21" name="TextBox 20"/>
          <p:cNvSpPr txBox="1"/>
          <p:nvPr/>
        </p:nvSpPr>
        <p:spPr>
          <a:xfrm>
            <a:off x="651571" y="1700774"/>
            <a:ext cx="1329629" cy="338554"/>
          </a:xfrm>
          <a:prstGeom prst="rect">
            <a:avLst/>
          </a:prstGeom>
          <a:noFill/>
        </p:spPr>
        <p:txBody>
          <a:bodyPr wrap="square" rtlCol="0">
            <a:spAutoFit/>
          </a:bodyPr>
          <a:lstStyle/>
          <a:p>
            <a:pPr algn="l" fontAlgn="auto">
              <a:spcBef>
                <a:spcPts val="0"/>
              </a:spcBef>
              <a:spcAft>
                <a:spcPts val="0"/>
              </a:spcAft>
              <a:defRPr/>
            </a:pPr>
            <a:r>
              <a:rPr lang="en-US" sz="1600" kern="0" dirty="0" smtClean="0">
                <a:solidFill>
                  <a:sysClr val="windowText" lastClr="000000"/>
                </a:solidFill>
                <a:latin typeface="+mn-lt"/>
                <a:cs typeface="Calibri" pitchFamily="34" charset="0"/>
              </a:rPr>
              <a:t>Images</a:t>
            </a:r>
            <a:endParaRPr lang="en-US" kern="0" dirty="0">
              <a:solidFill>
                <a:sysClr val="windowText" lastClr="000000"/>
              </a:solidFill>
              <a:latin typeface="+mn-lt"/>
              <a:cs typeface="Calibri" pitchFamily="34" charset="0"/>
            </a:endParaRPr>
          </a:p>
        </p:txBody>
      </p:sp>
      <p:sp>
        <p:nvSpPr>
          <p:cNvPr id="22" name="TextBox 21"/>
          <p:cNvSpPr txBox="1"/>
          <p:nvPr/>
        </p:nvSpPr>
        <p:spPr>
          <a:xfrm>
            <a:off x="656282" y="5467120"/>
            <a:ext cx="2417649" cy="338554"/>
          </a:xfrm>
          <a:prstGeom prst="rect">
            <a:avLst/>
          </a:prstGeom>
          <a:noFill/>
        </p:spPr>
        <p:txBody>
          <a:bodyPr wrap="none" rtlCol="0">
            <a:spAutoFit/>
          </a:bodyPr>
          <a:lstStyle/>
          <a:p>
            <a:pPr fontAlgn="auto">
              <a:spcBef>
                <a:spcPts val="0"/>
              </a:spcBef>
              <a:spcAft>
                <a:spcPts val="0"/>
              </a:spcAft>
              <a:defRPr/>
            </a:pPr>
            <a:r>
              <a:rPr lang="en-US" sz="1600" kern="0" dirty="0" smtClean="0">
                <a:solidFill>
                  <a:sysClr val="windowText" lastClr="000000"/>
                </a:solidFill>
                <a:latin typeface="+mn-lt"/>
                <a:cs typeface="Calibri" pitchFamily="34" charset="0"/>
              </a:rPr>
              <a:t>Multimodal (audio/video)</a:t>
            </a:r>
            <a:endParaRPr lang="en-US" sz="1600" kern="0" dirty="0">
              <a:solidFill>
                <a:sysClr val="windowText" lastClr="000000"/>
              </a:solidFill>
              <a:latin typeface="+mn-lt"/>
              <a:cs typeface="Calibri" pitchFamily="34" charset="0"/>
            </a:endParaRPr>
          </a:p>
        </p:txBody>
      </p:sp>
      <p:graphicFrame>
        <p:nvGraphicFramePr>
          <p:cNvPr id="23" name="Table 22"/>
          <p:cNvGraphicFramePr>
            <a:graphicFrameLocks noGrp="1"/>
          </p:cNvGraphicFramePr>
          <p:nvPr>
            <p:extLst>
              <p:ext uri="{D42A27DB-BD31-4B8C-83A1-F6EECF244321}">
                <p14:modId xmlns:p14="http://schemas.microsoft.com/office/powerpoint/2010/main" xmlns="" val="2256593990"/>
              </p:ext>
            </p:extLst>
          </p:nvPr>
        </p:nvGraphicFramePr>
        <p:xfrm>
          <a:off x="683645" y="2040192"/>
          <a:ext cx="3779965" cy="918283"/>
        </p:xfrm>
        <a:graphic>
          <a:graphicData uri="http://schemas.openxmlformats.org/drawingml/2006/table">
            <a:tbl>
              <a:tblPr firstRow="1" bandRow="1"/>
              <a:tblGrid>
                <a:gridCol w="2701989"/>
                <a:gridCol w="1077976"/>
              </a:tblGrid>
              <a:tr h="252024">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CIFAR Object classification</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52024">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a:t>
                      </a:r>
                      <a:r>
                        <a:rPr lang="en-US" sz="1200" dirty="0" err="1" smtClean="0"/>
                        <a:t>Ciresan</a:t>
                      </a:r>
                      <a:r>
                        <a:rPr lang="en-US" sz="1200" dirty="0" smtClean="0"/>
                        <a:t> et al., 2011) </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80.5%</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0868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 Feature </a:t>
                      </a:r>
                      <a:r>
                        <a:rPr lang="en-US" sz="1200" baseline="0" dirty="0" smtClean="0"/>
                        <a:t>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82.0%</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24" name="Table 23"/>
          <p:cNvGraphicFramePr>
            <a:graphicFrameLocks noGrp="1"/>
          </p:cNvGraphicFramePr>
          <p:nvPr>
            <p:extLst>
              <p:ext uri="{D42A27DB-BD31-4B8C-83A1-F6EECF244321}">
                <p14:modId xmlns:p14="http://schemas.microsoft.com/office/powerpoint/2010/main" xmlns="" val="1930680048"/>
              </p:ext>
            </p:extLst>
          </p:nvPr>
        </p:nvGraphicFramePr>
        <p:xfrm>
          <a:off x="4844135" y="2040192"/>
          <a:ext cx="3779965" cy="914400"/>
        </p:xfrm>
        <a:graphic>
          <a:graphicData uri="http://schemas.openxmlformats.org/drawingml/2006/table">
            <a:tbl>
              <a:tblPr firstRow="1" bandRow="1"/>
              <a:tblGrid>
                <a:gridCol w="2701989"/>
                <a:gridCol w="1077976"/>
              </a:tblGrid>
              <a:tr h="267544">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NORB</a:t>
                      </a:r>
                      <a:r>
                        <a:rPr lang="en-US" sz="1400" baseline="0" dirty="0" smtClean="0">
                          <a:solidFill>
                            <a:schemeClr val="bg1"/>
                          </a:solidFill>
                        </a:rPr>
                        <a:t> </a:t>
                      </a:r>
                      <a:r>
                        <a:rPr lang="en-US" sz="1400" dirty="0" smtClean="0">
                          <a:solidFill>
                            <a:schemeClr val="bg1"/>
                          </a:solidFill>
                        </a:rPr>
                        <a:t>Object classification</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67544">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(Scherer</a:t>
                      </a:r>
                      <a:r>
                        <a:rPr lang="en-US" sz="1200" baseline="0" dirty="0" smtClean="0"/>
                        <a:t> et al., 2010</a:t>
                      </a:r>
                      <a:r>
                        <a:rPr lang="en-US" sz="1200" dirty="0" smtClean="0"/>
                        <a:t>)</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94.4%</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28478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a:t>
                      </a:r>
                      <a:r>
                        <a:rPr lang="en-US" sz="1200" baseline="0" dirty="0" smtClean="0"/>
                        <a:t> </a:t>
                      </a:r>
                      <a:r>
                        <a:rPr lang="en-US" sz="1200" dirty="0" smtClean="0"/>
                        <a:t>Feature </a:t>
                      </a:r>
                      <a:r>
                        <a:rPr lang="en-US" sz="1200" baseline="0" dirty="0" smtClean="0"/>
                        <a:t>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95.0%</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25" name="Table 24"/>
          <p:cNvGraphicFramePr>
            <a:graphicFrameLocks noGrp="1"/>
          </p:cNvGraphicFramePr>
          <p:nvPr>
            <p:extLst>
              <p:ext uri="{D42A27DB-BD31-4B8C-83A1-F6EECF244321}">
                <p14:modId xmlns:p14="http://schemas.microsoft.com/office/powerpoint/2010/main" xmlns="" val="103142951"/>
              </p:ext>
            </p:extLst>
          </p:nvPr>
        </p:nvGraphicFramePr>
        <p:xfrm>
          <a:off x="697987" y="5778433"/>
          <a:ext cx="3779965" cy="914400"/>
        </p:xfrm>
        <a:graphic>
          <a:graphicData uri="http://schemas.openxmlformats.org/drawingml/2006/table">
            <a:tbl>
              <a:tblPr firstRow="1" bandRow="1"/>
              <a:tblGrid>
                <a:gridCol w="2701989"/>
                <a:gridCol w="1077976"/>
              </a:tblGrid>
              <a:tr h="198252">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AVLetters Lip reading</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39097">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(Zhao et al., 2009)</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58.9%</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12632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 Feature</a:t>
                      </a:r>
                      <a:r>
                        <a:rPr lang="en-US" sz="1200" baseline="0" dirty="0" smtClean="0"/>
                        <a:t> 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65.8%</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sp>
        <p:nvSpPr>
          <p:cNvPr id="27" name="TextBox 26"/>
          <p:cNvSpPr txBox="1"/>
          <p:nvPr/>
        </p:nvSpPr>
        <p:spPr>
          <a:xfrm>
            <a:off x="688240" y="3117031"/>
            <a:ext cx="1863029" cy="338554"/>
          </a:xfrm>
          <a:prstGeom prst="rect">
            <a:avLst/>
          </a:prstGeom>
          <a:noFill/>
        </p:spPr>
        <p:txBody>
          <a:bodyPr wrap="square" rtlCol="0">
            <a:spAutoFit/>
          </a:bodyPr>
          <a:lstStyle/>
          <a:p>
            <a:pPr algn="l" fontAlgn="auto">
              <a:spcBef>
                <a:spcPts val="0"/>
              </a:spcBef>
              <a:spcAft>
                <a:spcPts val="0"/>
              </a:spcAft>
              <a:defRPr/>
            </a:pPr>
            <a:r>
              <a:rPr lang="en-US" sz="1600" kern="0" dirty="0" smtClean="0">
                <a:solidFill>
                  <a:sysClr val="windowText" lastClr="000000"/>
                </a:solidFill>
                <a:latin typeface="+mn-lt"/>
                <a:cs typeface="Calibri" pitchFamily="34" charset="0"/>
              </a:rPr>
              <a:t>Galaxy</a:t>
            </a:r>
            <a:endParaRPr lang="en-US" sz="1600" kern="0" dirty="0">
              <a:solidFill>
                <a:sysClr val="windowText" lastClr="000000"/>
              </a:solidFill>
              <a:latin typeface="+mn-lt"/>
              <a:cs typeface="Calibri" pitchFamily="34" charset="0"/>
            </a:endParaRPr>
          </a:p>
        </p:txBody>
      </p:sp>
      <p:sp>
        <p:nvSpPr>
          <p:cNvPr id="30" name="TextBox 29"/>
          <p:cNvSpPr txBox="1"/>
          <p:nvPr/>
        </p:nvSpPr>
        <p:spPr>
          <a:xfrm>
            <a:off x="4840835" y="5662261"/>
            <a:ext cx="4186145" cy="954107"/>
          </a:xfrm>
          <a:prstGeom prst="rect">
            <a:avLst/>
          </a:prstGeom>
          <a:noFill/>
        </p:spPr>
        <p:txBody>
          <a:bodyPr wrap="square" rtlCol="0">
            <a:spAutoFit/>
          </a:bodyPr>
          <a:lstStyle/>
          <a:p>
            <a:pPr algn="l">
              <a:spcBef>
                <a:spcPts val="0"/>
              </a:spcBef>
            </a:pPr>
            <a:r>
              <a:rPr lang="en-US" sz="1400" dirty="0" smtClean="0">
                <a:solidFill>
                  <a:schemeClr val="bg1"/>
                </a:solidFill>
                <a:latin typeface="+mn-lt"/>
                <a:cs typeface="Calibri" pitchFamily="34" charset="0"/>
              </a:rPr>
              <a:t>Other unsupervised feature learning records: </a:t>
            </a:r>
          </a:p>
          <a:p>
            <a:pPr algn="l">
              <a:spcBef>
                <a:spcPts val="0"/>
              </a:spcBef>
            </a:pPr>
            <a:r>
              <a:rPr lang="en-US" sz="1400" dirty="0" smtClean="0">
                <a:solidFill>
                  <a:schemeClr val="bg1"/>
                </a:solidFill>
                <a:latin typeface="+mn-lt"/>
                <a:cs typeface="Calibri" pitchFamily="34" charset="0"/>
              </a:rPr>
              <a:t>Pedestrian detection (</a:t>
            </a:r>
            <a:r>
              <a:rPr lang="en-US" sz="1400" dirty="0" err="1" smtClean="0">
                <a:solidFill>
                  <a:schemeClr val="bg1"/>
                </a:solidFill>
                <a:latin typeface="+mn-lt"/>
                <a:cs typeface="Calibri" pitchFamily="34" charset="0"/>
              </a:rPr>
              <a:t>Yann</a:t>
            </a:r>
            <a:r>
              <a:rPr lang="en-US" sz="1400" dirty="0" smtClean="0">
                <a:solidFill>
                  <a:schemeClr val="bg1"/>
                </a:solidFill>
                <a:latin typeface="+mn-lt"/>
                <a:cs typeface="Calibri" pitchFamily="34" charset="0"/>
              </a:rPr>
              <a:t> LeCun)</a:t>
            </a:r>
          </a:p>
          <a:p>
            <a:pPr algn="l">
              <a:spcBef>
                <a:spcPts val="0"/>
              </a:spcBef>
            </a:pPr>
            <a:r>
              <a:rPr lang="en-US" sz="1400" dirty="0" smtClean="0">
                <a:solidFill>
                  <a:schemeClr val="bg1"/>
                </a:solidFill>
                <a:latin typeface="+mn-lt"/>
                <a:cs typeface="Calibri" pitchFamily="34" charset="0"/>
              </a:rPr>
              <a:t>Different audio tasks (Geoff Hinton, Honglak Lee)</a:t>
            </a:r>
          </a:p>
          <a:p>
            <a:pPr algn="l">
              <a:spcBef>
                <a:spcPts val="0"/>
              </a:spcBef>
            </a:pPr>
            <a:r>
              <a:rPr lang="en-US" sz="1400" dirty="0" smtClean="0">
                <a:solidFill>
                  <a:schemeClr val="bg1"/>
                </a:solidFill>
                <a:latin typeface="+mn-lt"/>
                <a:cs typeface="Calibri" pitchFamily="34" charset="0"/>
              </a:rPr>
              <a:t>PASCAL VOC object classification (Kai Yu)</a:t>
            </a:r>
          </a:p>
        </p:txBody>
      </p:sp>
      <p:sp>
        <p:nvSpPr>
          <p:cNvPr id="29" name="Rounded Rectangle 28"/>
          <p:cNvSpPr/>
          <p:nvPr/>
        </p:nvSpPr>
        <p:spPr>
          <a:xfrm>
            <a:off x="484093" y="3180736"/>
            <a:ext cx="8350862" cy="2206919"/>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fontAlgn="auto">
              <a:spcBef>
                <a:spcPts val="0"/>
              </a:spcBef>
              <a:spcAft>
                <a:spcPts val="0"/>
              </a:spcAft>
              <a:defRPr/>
            </a:pPr>
            <a:endParaRPr lang="en-US" kern="0">
              <a:solidFill>
                <a:sysClr val="window" lastClr="FFFFFF"/>
              </a:solidFill>
              <a:latin typeface="Calibri"/>
            </a:endParaRPr>
          </a:p>
        </p:txBody>
      </p:sp>
      <p:graphicFrame>
        <p:nvGraphicFramePr>
          <p:cNvPr id="31" name="Table 30"/>
          <p:cNvGraphicFramePr>
            <a:graphicFrameLocks noGrp="1"/>
          </p:cNvGraphicFramePr>
          <p:nvPr>
            <p:extLst>
              <p:ext uri="{D42A27DB-BD31-4B8C-83A1-F6EECF244321}">
                <p14:modId xmlns:p14="http://schemas.microsoft.com/office/powerpoint/2010/main" xmlns="" val="2610919231"/>
              </p:ext>
            </p:extLst>
          </p:nvPr>
        </p:nvGraphicFramePr>
        <p:xfrm>
          <a:off x="683645" y="3468210"/>
          <a:ext cx="3779965" cy="914400"/>
        </p:xfrm>
        <a:graphic>
          <a:graphicData uri="http://schemas.openxmlformats.org/drawingml/2006/table">
            <a:tbl>
              <a:tblPr firstRow="1" bandRow="1"/>
              <a:tblGrid>
                <a:gridCol w="2701989"/>
                <a:gridCol w="1077976"/>
              </a:tblGrid>
              <a:tr h="256033">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Hollywood2</a:t>
                      </a:r>
                      <a:r>
                        <a:rPr lang="en-US" sz="1400" baseline="0" dirty="0" smtClean="0">
                          <a:solidFill>
                            <a:schemeClr val="bg1"/>
                          </a:solidFill>
                        </a:rPr>
                        <a:t> C</a:t>
                      </a:r>
                      <a:r>
                        <a:rPr lang="en-US" sz="1400" dirty="0" smtClean="0">
                          <a:solidFill>
                            <a:schemeClr val="bg1"/>
                          </a:solidFill>
                        </a:rPr>
                        <a:t>lassification</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5603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(Laptev et</a:t>
                      </a:r>
                      <a:r>
                        <a:rPr lang="en-US" sz="1200" baseline="0" dirty="0" smtClean="0"/>
                        <a:t> al.</a:t>
                      </a:r>
                      <a:r>
                        <a:rPr lang="en-US" sz="1200" dirty="0" smtClean="0"/>
                        <a:t>,</a:t>
                      </a:r>
                      <a:r>
                        <a:rPr lang="en-US" sz="1200" baseline="0" dirty="0" smtClean="0"/>
                        <a:t> 2004)</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48%</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25603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a:t>
                      </a:r>
                      <a:r>
                        <a:rPr lang="en-US" sz="1200" baseline="0" dirty="0" smtClean="0"/>
                        <a:t> </a:t>
                      </a:r>
                      <a:r>
                        <a:rPr lang="en-US" sz="1200" dirty="0" smtClean="0"/>
                        <a:t>Feature </a:t>
                      </a:r>
                      <a:r>
                        <a:rPr lang="en-US" sz="1200" baseline="0" dirty="0" smtClean="0"/>
                        <a:t>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53%</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32" name="Table 31"/>
          <p:cNvGraphicFramePr>
            <a:graphicFrameLocks noGrp="1"/>
          </p:cNvGraphicFramePr>
          <p:nvPr>
            <p:extLst>
              <p:ext uri="{D42A27DB-BD31-4B8C-83A1-F6EECF244321}">
                <p14:modId xmlns:p14="http://schemas.microsoft.com/office/powerpoint/2010/main" xmlns="" val="1085700505"/>
              </p:ext>
            </p:extLst>
          </p:nvPr>
        </p:nvGraphicFramePr>
        <p:xfrm>
          <a:off x="683645" y="4397251"/>
          <a:ext cx="3779965" cy="914400"/>
        </p:xfrm>
        <a:graphic>
          <a:graphicData uri="http://schemas.openxmlformats.org/drawingml/2006/table">
            <a:tbl>
              <a:tblPr firstRow="1" bandRow="1"/>
              <a:tblGrid>
                <a:gridCol w="2701989"/>
                <a:gridCol w="1077976"/>
              </a:tblGrid>
              <a:tr h="219773">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KTH</a:t>
                      </a:r>
                      <a:endParaRPr lang="en-US" sz="1400" dirty="0">
                        <a:solidFill>
                          <a:schemeClr val="bg1"/>
                        </a:solidFill>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183808">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(Wang et al.,</a:t>
                      </a:r>
                      <a:r>
                        <a:rPr lang="en-US" sz="1200" baseline="0" dirty="0" smtClean="0"/>
                        <a:t> 2010)</a:t>
                      </a:r>
                      <a:endParaRPr lang="en-US" sz="1200"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92.1%</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14784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a:t>
                      </a:r>
                      <a:r>
                        <a:rPr lang="en-US" sz="1200" baseline="0" dirty="0" smtClean="0"/>
                        <a:t> </a:t>
                      </a:r>
                      <a:r>
                        <a:rPr lang="en-US" sz="1200" dirty="0" smtClean="0"/>
                        <a:t>Feature </a:t>
                      </a:r>
                      <a:r>
                        <a:rPr lang="en-US" sz="1200" baseline="0" dirty="0" smtClean="0"/>
                        <a:t>learning</a:t>
                      </a:r>
                      <a:endParaRPr lang="en-US" sz="1200"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93.9%</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33" name="Table 32"/>
          <p:cNvGraphicFramePr>
            <a:graphicFrameLocks noGrp="1"/>
          </p:cNvGraphicFramePr>
          <p:nvPr>
            <p:extLst>
              <p:ext uri="{D42A27DB-BD31-4B8C-83A1-F6EECF244321}">
                <p14:modId xmlns:p14="http://schemas.microsoft.com/office/powerpoint/2010/main" xmlns="" val="3810188268"/>
              </p:ext>
            </p:extLst>
          </p:nvPr>
        </p:nvGraphicFramePr>
        <p:xfrm>
          <a:off x="4844135" y="4397251"/>
          <a:ext cx="3779965" cy="914400"/>
        </p:xfrm>
        <a:graphic>
          <a:graphicData uri="http://schemas.openxmlformats.org/drawingml/2006/table">
            <a:tbl>
              <a:tblPr firstRow="1" bandRow="1"/>
              <a:tblGrid>
                <a:gridCol w="2701989"/>
                <a:gridCol w="1077976"/>
              </a:tblGrid>
              <a:tr h="203697">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UCF</a:t>
                      </a:r>
                      <a:endParaRPr lang="en-US" sz="1400" dirty="0">
                        <a:solidFill>
                          <a:schemeClr val="bg1"/>
                        </a:solidFill>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129327">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(Wang et al.,</a:t>
                      </a:r>
                      <a:r>
                        <a:rPr lang="en-US" sz="1200" baseline="0" dirty="0" smtClean="0"/>
                        <a:t> 2010)</a:t>
                      </a:r>
                      <a:endParaRPr lang="en-US" sz="1200"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85.6%</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131767">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a:t>
                      </a:r>
                      <a:r>
                        <a:rPr lang="en-US" sz="1200" baseline="0" dirty="0" smtClean="0"/>
                        <a:t> </a:t>
                      </a:r>
                      <a:r>
                        <a:rPr lang="en-US" sz="1200" dirty="0" smtClean="0"/>
                        <a:t>Feature </a:t>
                      </a:r>
                      <a:r>
                        <a:rPr lang="en-US" sz="1200" baseline="0" dirty="0" smtClean="0"/>
                        <a:t>learning</a:t>
                      </a:r>
                      <a:endParaRPr lang="en-US" sz="1200"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86.5%</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34" name="Table 33"/>
          <p:cNvGraphicFramePr>
            <a:graphicFrameLocks noGrp="1"/>
          </p:cNvGraphicFramePr>
          <p:nvPr>
            <p:extLst>
              <p:ext uri="{D42A27DB-BD31-4B8C-83A1-F6EECF244321}">
                <p14:modId xmlns:p14="http://schemas.microsoft.com/office/powerpoint/2010/main" xmlns="" val="4038543552"/>
              </p:ext>
            </p:extLst>
          </p:nvPr>
        </p:nvGraphicFramePr>
        <p:xfrm>
          <a:off x="4844135" y="3468210"/>
          <a:ext cx="3779965" cy="914400"/>
        </p:xfrm>
        <a:graphic>
          <a:graphicData uri="http://schemas.openxmlformats.org/drawingml/2006/table">
            <a:tbl>
              <a:tblPr firstRow="1" bandRow="1"/>
              <a:tblGrid>
                <a:gridCol w="2701989"/>
                <a:gridCol w="1077976"/>
              </a:tblGrid>
              <a:tr h="268835">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YouTube</a:t>
                      </a:r>
                      <a:endParaRPr lang="en-US" sz="1400" dirty="0">
                        <a:solidFill>
                          <a:schemeClr val="bg1"/>
                        </a:solidFill>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176018">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(Liu et al.,</a:t>
                      </a:r>
                      <a:r>
                        <a:rPr lang="en-US" sz="1200" baseline="0" dirty="0" smtClean="0"/>
                        <a:t> 2009)</a:t>
                      </a:r>
                      <a:endParaRPr lang="en-US" sz="1200"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71.2%</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14005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a:t>
                      </a:r>
                      <a:r>
                        <a:rPr lang="en-US" sz="1200" baseline="0" dirty="0" smtClean="0"/>
                        <a:t> </a:t>
                      </a:r>
                      <a:r>
                        <a:rPr lang="en-US" sz="1200" dirty="0" smtClean="0"/>
                        <a:t>Feature </a:t>
                      </a:r>
                      <a:r>
                        <a:rPr lang="en-US" sz="1200" baseline="0" dirty="0" smtClean="0"/>
                        <a:t>learning</a:t>
                      </a:r>
                      <a:endParaRPr lang="en-US" sz="1200"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75.8%</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sp>
        <p:nvSpPr>
          <p:cNvPr id="35" name="TextBox 34"/>
          <p:cNvSpPr txBox="1"/>
          <p:nvPr/>
        </p:nvSpPr>
        <p:spPr>
          <a:xfrm>
            <a:off x="704933" y="3184120"/>
            <a:ext cx="1863029" cy="338554"/>
          </a:xfrm>
          <a:prstGeom prst="rect">
            <a:avLst/>
          </a:prstGeom>
          <a:noFill/>
        </p:spPr>
        <p:txBody>
          <a:bodyPr wrap="square" rtlCol="0">
            <a:spAutoFit/>
          </a:bodyPr>
          <a:lstStyle/>
          <a:p>
            <a:pPr algn="l" fontAlgn="auto">
              <a:spcBef>
                <a:spcPts val="0"/>
              </a:spcBef>
              <a:spcAft>
                <a:spcPts val="0"/>
              </a:spcAft>
              <a:defRPr/>
            </a:pPr>
            <a:r>
              <a:rPr lang="en-US" sz="1600" kern="0" dirty="0" smtClean="0">
                <a:solidFill>
                  <a:sysClr val="windowText" lastClr="000000"/>
                </a:solidFill>
                <a:latin typeface="+mn-lt"/>
              </a:rPr>
              <a:t>Video</a:t>
            </a:r>
            <a:endParaRPr lang="en-US" kern="0" dirty="0">
              <a:solidFill>
                <a:sysClr val="windowText" lastClr="000000"/>
              </a:solidFill>
              <a:latin typeface="+mn-lt"/>
            </a:endParaRPr>
          </a:p>
        </p:txBody>
      </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Rounded Rectangle 15"/>
          <p:cNvSpPr/>
          <p:nvPr/>
        </p:nvSpPr>
        <p:spPr>
          <a:xfrm>
            <a:off x="494317" y="1708899"/>
            <a:ext cx="8263827" cy="1374456"/>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fontAlgn="auto">
              <a:spcBef>
                <a:spcPts val="0"/>
              </a:spcBef>
              <a:spcAft>
                <a:spcPts val="0"/>
              </a:spcAft>
              <a:defRPr/>
            </a:pPr>
            <a:endParaRPr lang="en-US" kern="0">
              <a:solidFill>
                <a:sysClr val="window" lastClr="FFFFFF"/>
              </a:solidFill>
              <a:latin typeface="Calibri" pitchFamily="34" charset="0"/>
              <a:cs typeface="Calibri" pitchFamily="34" charset="0"/>
            </a:endParaRPr>
          </a:p>
        </p:txBody>
      </p:sp>
      <p:sp>
        <p:nvSpPr>
          <p:cNvPr id="17" name="Rounded Rectangle 16"/>
          <p:cNvSpPr/>
          <p:nvPr/>
        </p:nvSpPr>
        <p:spPr>
          <a:xfrm>
            <a:off x="476250" y="272642"/>
            <a:ext cx="8305800" cy="1340946"/>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fontAlgn="auto">
              <a:spcBef>
                <a:spcPts val="0"/>
              </a:spcBef>
              <a:spcAft>
                <a:spcPts val="0"/>
              </a:spcAft>
              <a:defRPr/>
            </a:pPr>
            <a:endParaRPr lang="en-US" kern="0">
              <a:solidFill>
                <a:sysClr val="window" lastClr="FFFFFF"/>
              </a:solidFill>
              <a:latin typeface="Calibri" pitchFamily="34" charset="0"/>
              <a:cs typeface="Calibri" pitchFamily="34" charset="0"/>
            </a:endParaRPr>
          </a:p>
        </p:txBody>
      </p:sp>
      <p:graphicFrame>
        <p:nvGraphicFramePr>
          <p:cNvPr id="18" name="Table 17"/>
          <p:cNvGraphicFramePr>
            <a:graphicFrameLocks noGrp="1"/>
          </p:cNvGraphicFramePr>
          <p:nvPr>
            <p:extLst>
              <p:ext uri="{D42A27DB-BD31-4B8C-83A1-F6EECF244321}">
                <p14:modId xmlns="" xmlns:p14="http://schemas.microsoft.com/office/powerpoint/2010/main" val="900448032"/>
              </p:ext>
            </p:extLst>
          </p:nvPr>
        </p:nvGraphicFramePr>
        <p:xfrm>
          <a:off x="4764025" y="593538"/>
          <a:ext cx="3811544" cy="915212"/>
        </p:xfrm>
        <a:graphic>
          <a:graphicData uri="http://schemas.openxmlformats.org/drawingml/2006/table">
            <a:tbl>
              <a:tblPr firstRow="1" bandRow="1"/>
              <a:tblGrid>
                <a:gridCol w="2765160"/>
                <a:gridCol w="1046384"/>
              </a:tblGrid>
              <a:tr h="256481">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Stanford multi-class</a:t>
                      </a:r>
                      <a:r>
                        <a:rPr lang="en-US" sz="1400" baseline="0" dirty="0" smtClean="0">
                          <a:solidFill>
                            <a:schemeClr val="bg1"/>
                          </a:solidFill>
                        </a:rPr>
                        <a:t> segmentation</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30561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210" rtl="0" eaLnBrk="1" fontAlgn="auto" latinLnBrk="0" hangingPunct="1">
                        <a:lnSpc>
                          <a:spcPct val="100000"/>
                        </a:lnSpc>
                        <a:spcBef>
                          <a:spcPts val="0"/>
                        </a:spcBef>
                        <a:spcAft>
                          <a:spcPts val="0"/>
                        </a:spcAft>
                        <a:buClrTx/>
                        <a:buSzTx/>
                        <a:buFontTx/>
                        <a:buNone/>
                        <a:tabLst/>
                        <a:defRPr/>
                      </a:pPr>
                      <a:r>
                        <a:rPr lang="en-US" sz="1200" dirty="0" smtClean="0"/>
                        <a:t>Prior art (</a:t>
                      </a:r>
                      <a:r>
                        <a:rPr lang="en-US" sz="1200" dirty="0" err="1" smtClean="0"/>
                        <a:t>Tighe</a:t>
                      </a:r>
                      <a:r>
                        <a:rPr lang="en-US" sz="1200" dirty="0" smtClean="0"/>
                        <a:t> &amp; </a:t>
                      </a:r>
                      <a:r>
                        <a:rPr lang="en-US" sz="1200" dirty="0" err="1" smtClean="0"/>
                        <a:t>Lazebnik</a:t>
                      </a:r>
                      <a:r>
                        <a:rPr lang="en-US" sz="1200" dirty="0" smtClean="0"/>
                        <a:t>, 2010)</a:t>
                      </a:r>
                      <a:endParaRPr lang="en-US" sz="1200" b="0" dirty="0" smtClean="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77.5%</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260549">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 Feature </a:t>
                      </a:r>
                      <a:r>
                        <a:rPr lang="en-US" sz="1200" baseline="0" dirty="0" smtClean="0"/>
                        <a:t>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78.1%</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19" name="Table 18"/>
          <p:cNvGraphicFramePr>
            <a:graphicFrameLocks noGrp="1"/>
          </p:cNvGraphicFramePr>
          <p:nvPr>
            <p:extLst>
              <p:ext uri="{D42A27DB-BD31-4B8C-83A1-F6EECF244321}">
                <p14:modId xmlns="" xmlns:p14="http://schemas.microsoft.com/office/powerpoint/2010/main" val="307877624"/>
              </p:ext>
            </p:extLst>
          </p:nvPr>
        </p:nvGraphicFramePr>
        <p:xfrm>
          <a:off x="731500" y="587030"/>
          <a:ext cx="3783265" cy="914400"/>
        </p:xfrm>
        <a:graphic>
          <a:graphicData uri="http://schemas.openxmlformats.org/drawingml/2006/table">
            <a:tbl>
              <a:tblPr firstRow="1" bandRow="1"/>
              <a:tblGrid>
                <a:gridCol w="2758474"/>
                <a:gridCol w="1024791"/>
              </a:tblGrid>
              <a:tr h="169025">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MSRC</a:t>
                      </a:r>
                      <a:r>
                        <a:rPr lang="en-US" sz="1400" baseline="0" dirty="0" smtClean="0">
                          <a:solidFill>
                            <a:schemeClr val="bg1"/>
                          </a:solidFill>
                        </a:rPr>
                        <a:t> segmentation</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2210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(Gould et al., 2008)</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76.5%</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22454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 Feature </a:t>
                      </a:r>
                      <a:r>
                        <a:rPr lang="en-US" sz="1200" baseline="0" dirty="0" smtClean="0"/>
                        <a:t>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76.7%</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sp>
        <p:nvSpPr>
          <p:cNvPr id="20" name="TextBox 19"/>
          <p:cNvSpPr txBox="1"/>
          <p:nvPr/>
        </p:nvSpPr>
        <p:spPr>
          <a:xfrm>
            <a:off x="616285" y="272641"/>
            <a:ext cx="2765160" cy="338554"/>
          </a:xfrm>
          <a:prstGeom prst="rect">
            <a:avLst/>
          </a:prstGeom>
          <a:noFill/>
        </p:spPr>
        <p:txBody>
          <a:bodyPr wrap="square" rtlCol="0">
            <a:spAutoFit/>
          </a:bodyPr>
          <a:lstStyle/>
          <a:p>
            <a:pPr algn="l" fontAlgn="auto">
              <a:spcBef>
                <a:spcPts val="0"/>
              </a:spcBef>
              <a:spcAft>
                <a:spcPts val="0"/>
              </a:spcAft>
              <a:defRPr/>
            </a:pPr>
            <a:r>
              <a:rPr lang="en-US" sz="1600" kern="0" dirty="0" smtClean="0">
                <a:solidFill>
                  <a:sysClr val="windowText" lastClr="000000"/>
                </a:solidFill>
                <a:latin typeface="+mn-lt"/>
                <a:cs typeface="Calibri" pitchFamily="34" charset="0"/>
              </a:rPr>
              <a:t>Image Segmentation</a:t>
            </a:r>
            <a:endParaRPr lang="en-US" sz="1600" kern="0" dirty="0">
              <a:solidFill>
                <a:sysClr val="windowText" lastClr="000000"/>
              </a:solidFill>
              <a:latin typeface="+mn-lt"/>
              <a:cs typeface="Calibri" pitchFamily="34" charset="0"/>
            </a:endParaRPr>
          </a:p>
        </p:txBody>
      </p:sp>
      <p:sp>
        <p:nvSpPr>
          <p:cNvPr id="21" name="TextBox 20"/>
          <p:cNvSpPr txBox="1"/>
          <p:nvPr/>
        </p:nvSpPr>
        <p:spPr>
          <a:xfrm>
            <a:off x="651570" y="1700774"/>
            <a:ext cx="3766809" cy="338554"/>
          </a:xfrm>
          <a:prstGeom prst="rect">
            <a:avLst/>
          </a:prstGeom>
          <a:noFill/>
        </p:spPr>
        <p:txBody>
          <a:bodyPr wrap="square" rtlCol="0">
            <a:spAutoFit/>
          </a:bodyPr>
          <a:lstStyle/>
          <a:p>
            <a:pPr algn="l" fontAlgn="auto">
              <a:spcBef>
                <a:spcPts val="0"/>
              </a:spcBef>
              <a:spcAft>
                <a:spcPts val="0"/>
              </a:spcAft>
              <a:defRPr/>
            </a:pPr>
            <a:r>
              <a:rPr lang="en-US" sz="1600" kern="0" dirty="0" smtClean="0">
                <a:solidFill>
                  <a:sysClr val="windowText" lastClr="000000"/>
                </a:solidFill>
                <a:latin typeface="+mn-lt"/>
                <a:cs typeface="Calibri" pitchFamily="34" charset="0"/>
              </a:rPr>
              <a:t>Text/NLP</a:t>
            </a:r>
            <a:endParaRPr lang="en-US" kern="0" dirty="0">
              <a:solidFill>
                <a:sysClr val="windowText" lastClr="000000"/>
              </a:solidFill>
              <a:latin typeface="+mn-lt"/>
              <a:cs typeface="Calibri" pitchFamily="34" charset="0"/>
            </a:endParaRPr>
          </a:p>
        </p:txBody>
      </p:sp>
      <p:graphicFrame>
        <p:nvGraphicFramePr>
          <p:cNvPr id="23" name="Table 22"/>
          <p:cNvGraphicFramePr>
            <a:graphicFrameLocks noGrp="1"/>
          </p:cNvGraphicFramePr>
          <p:nvPr>
            <p:extLst>
              <p:ext uri="{D42A27DB-BD31-4B8C-83A1-F6EECF244321}">
                <p14:modId xmlns="" xmlns:p14="http://schemas.microsoft.com/office/powerpoint/2010/main" val="2826953260"/>
              </p:ext>
            </p:extLst>
          </p:nvPr>
        </p:nvGraphicFramePr>
        <p:xfrm>
          <a:off x="683645" y="2040192"/>
          <a:ext cx="3779965" cy="918283"/>
        </p:xfrm>
        <a:graphic>
          <a:graphicData uri="http://schemas.openxmlformats.org/drawingml/2006/table">
            <a:tbl>
              <a:tblPr firstRow="1" bandRow="1"/>
              <a:tblGrid>
                <a:gridCol w="2701989"/>
                <a:gridCol w="1077976"/>
              </a:tblGrid>
              <a:tr h="252024">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Paraphrase detection</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52024">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(Das &amp; Smith, 2009) </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76.1%</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0868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 Feature </a:t>
                      </a:r>
                      <a:r>
                        <a:rPr lang="en-US" sz="1200" baseline="0" dirty="0" smtClean="0"/>
                        <a:t>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76.4%</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28" name="Table 27"/>
          <p:cNvGraphicFramePr>
            <a:graphicFrameLocks noGrp="1"/>
          </p:cNvGraphicFramePr>
          <p:nvPr>
            <p:extLst>
              <p:ext uri="{D42A27DB-BD31-4B8C-83A1-F6EECF244321}">
                <p14:modId xmlns="" xmlns:p14="http://schemas.microsoft.com/office/powerpoint/2010/main" val="2826953260"/>
              </p:ext>
            </p:extLst>
          </p:nvPr>
        </p:nvGraphicFramePr>
        <p:xfrm>
          <a:off x="4764025" y="2046420"/>
          <a:ext cx="3779965" cy="918283"/>
        </p:xfrm>
        <a:graphic>
          <a:graphicData uri="http://schemas.openxmlformats.org/drawingml/2006/table">
            <a:tbl>
              <a:tblPr firstRow="1" bandRow="1"/>
              <a:tblGrid>
                <a:gridCol w="2765160"/>
                <a:gridCol w="1014805"/>
              </a:tblGrid>
              <a:tr h="252024">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Sentiment (MR/MPQA</a:t>
                      </a:r>
                      <a:r>
                        <a:rPr lang="en-US" sz="1400" baseline="0" dirty="0" smtClean="0">
                          <a:solidFill>
                            <a:schemeClr val="bg1"/>
                          </a:solidFill>
                        </a:rPr>
                        <a:t> data)</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52024">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(Nakagawa et al., 2010) </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77.3%</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0868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 Feature </a:t>
                      </a:r>
                      <a:r>
                        <a:rPr lang="en-US" sz="1200" baseline="0" dirty="0" smtClean="0"/>
                        <a:t>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77.7%</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spTree>
    <p:extLst>
      <p:ext uri="{BB962C8B-B14F-4D97-AF65-F5344CB8AC3E}">
        <p14:creationId xmlns="" xmlns:p14="http://schemas.microsoft.com/office/powerpoint/2010/main" val="247657744"/>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Rounded Rectangle 14"/>
          <p:cNvSpPr/>
          <p:nvPr/>
        </p:nvSpPr>
        <p:spPr>
          <a:xfrm>
            <a:off x="501070" y="5470236"/>
            <a:ext cx="4187737" cy="1299999"/>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fontAlgn="auto">
              <a:spcBef>
                <a:spcPts val="0"/>
              </a:spcBef>
              <a:spcAft>
                <a:spcPts val="0"/>
              </a:spcAft>
              <a:defRPr/>
            </a:pPr>
            <a:endParaRPr lang="en-US" kern="0">
              <a:solidFill>
                <a:sysClr val="window" lastClr="FFFFFF"/>
              </a:solidFill>
              <a:latin typeface="Calibri" pitchFamily="34" charset="0"/>
              <a:cs typeface="Calibri" pitchFamily="34" charset="0"/>
            </a:endParaRPr>
          </a:p>
        </p:txBody>
      </p:sp>
      <p:sp>
        <p:nvSpPr>
          <p:cNvPr id="16" name="Rounded Rectangle 15"/>
          <p:cNvSpPr/>
          <p:nvPr/>
        </p:nvSpPr>
        <p:spPr>
          <a:xfrm>
            <a:off x="494318" y="1708899"/>
            <a:ext cx="8305800" cy="1374456"/>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fontAlgn="auto">
              <a:spcBef>
                <a:spcPts val="0"/>
              </a:spcBef>
              <a:spcAft>
                <a:spcPts val="0"/>
              </a:spcAft>
              <a:defRPr/>
            </a:pPr>
            <a:endParaRPr lang="en-US" kern="0">
              <a:solidFill>
                <a:sysClr val="window" lastClr="FFFFFF"/>
              </a:solidFill>
              <a:latin typeface="Calibri" pitchFamily="34" charset="0"/>
              <a:cs typeface="Calibri" pitchFamily="34" charset="0"/>
            </a:endParaRPr>
          </a:p>
        </p:txBody>
      </p:sp>
      <p:sp>
        <p:nvSpPr>
          <p:cNvPr id="17" name="Rounded Rectangle 16"/>
          <p:cNvSpPr/>
          <p:nvPr/>
        </p:nvSpPr>
        <p:spPr>
          <a:xfrm>
            <a:off x="476250" y="272642"/>
            <a:ext cx="8305800" cy="1340946"/>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fontAlgn="auto">
              <a:spcBef>
                <a:spcPts val="0"/>
              </a:spcBef>
              <a:spcAft>
                <a:spcPts val="0"/>
              </a:spcAft>
              <a:defRPr/>
            </a:pPr>
            <a:endParaRPr lang="en-US" kern="0">
              <a:solidFill>
                <a:sysClr val="window" lastClr="FFFFFF"/>
              </a:solidFill>
              <a:latin typeface="Calibri" pitchFamily="34" charset="0"/>
              <a:cs typeface="Calibri" pitchFamily="34" charset="0"/>
            </a:endParaRPr>
          </a:p>
        </p:txBody>
      </p:sp>
      <p:graphicFrame>
        <p:nvGraphicFramePr>
          <p:cNvPr id="18" name="Table 17"/>
          <p:cNvGraphicFramePr>
            <a:graphicFrameLocks noGrp="1"/>
          </p:cNvGraphicFramePr>
          <p:nvPr>
            <p:extLst>
              <p:ext uri="{D42A27DB-BD31-4B8C-83A1-F6EECF244321}">
                <p14:modId xmlns="" xmlns:p14="http://schemas.microsoft.com/office/powerpoint/2010/main" val="900448032"/>
              </p:ext>
            </p:extLst>
          </p:nvPr>
        </p:nvGraphicFramePr>
        <p:xfrm>
          <a:off x="683646" y="592801"/>
          <a:ext cx="3811544" cy="915212"/>
        </p:xfrm>
        <a:graphic>
          <a:graphicData uri="http://schemas.openxmlformats.org/drawingml/2006/table">
            <a:tbl>
              <a:tblPr firstRow="1" bandRow="1"/>
              <a:tblGrid>
                <a:gridCol w="2652332"/>
                <a:gridCol w="1159212"/>
              </a:tblGrid>
              <a:tr h="256481">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TIMIT Phone classification</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30561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(Clarkson et al.,1999)</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79.6%</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260549">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 Feature </a:t>
                      </a:r>
                      <a:r>
                        <a:rPr lang="en-US" sz="1200" baseline="0" dirty="0" smtClean="0"/>
                        <a:t>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80.3%</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19" name="Table 18"/>
          <p:cNvGraphicFramePr>
            <a:graphicFrameLocks noGrp="1"/>
          </p:cNvGraphicFramePr>
          <p:nvPr>
            <p:extLst>
              <p:ext uri="{D42A27DB-BD31-4B8C-83A1-F6EECF244321}">
                <p14:modId xmlns="" xmlns:p14="http://schemas.microsoft.com/office/powerpoint/2010/main" val="307877624"/>
              </p:ext>
            </p:extLst>
          </p:nvPr>
        </p:nvGraphicFramePr>
        <p:xfrm>
          <a:off x="4840835" y="592801"/>
          <a:ext cx="3783265" cy="914400"/>
        </p:xfrm>
        <a:graphic>
          <a:graphicData uri="http://schemas.openxmlformats.org/drawingml/2006/table">
            <a:tbl>
              <a:tblPr firstRow="1" bandRow="1"/>
              <a:tblGrid>
                <a:gridCol w="2758474"/>
                <a:gridCol w="1024791"/>
              </a:tblGrid>
              <a:tr h="169025">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TIMIT Speaker identification</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2210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(Reynolds, 1995)</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99.7%</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22454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 Feature </a:t>
                      </a:r>
                      <a:r>
                        <a:rPr lang="en-US" sz="1200" baseline="0" dirty="0" smtClean="0"/>
                        <a:t>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100.0%</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sp>
        <p:nvSpPr>
          <p:cNvPr id="20" name="TextBox 19"/>
          <p:cNvSpPr txBox="1"/>
          <p:nvPr/>
        </p:nvSpPr>
        <p:spPr>
          <a:xfrm>
            <a:off x="616285" y="272641"/>
            <a:ext cx="1863029" cy="338554"/>
          </a:xfrm>
          <a:prstGeom prst="rect">
            <a:avLst/>
          </a:prstGeom>
          <a:noFill/>
        </p:spPr>
        <p:txBody>
          <a:bodyPr wrap="square" rtlCol="0">
            <a:spAutoFit/>
          </a:bodyPr>
          <a:lstStyle/>
          <a:p>
            <a:pPr algn="l" fontAlgn="auto">
              <a:spcBef>
                <a:spcPts val="0"/>
              </a:spcBef>
              <a:spcAft>
                <a:spcPts val="0"/>
              </a:spcAft>
              <a:defRPr/>
            </a:pPr>
            <a:r>
              <a:rPr lang="en-US" sz="1600" kern="0" dirty="0" smtClean="0">
                <a:solidFill>
                  <a:sysClr val="windowText" lastClr="000000"/>
                </a:solidFill>
                <a:latin typeface="+mn-lt"/>
                <a:cs typeface="Calibri" pitchFamily="34" charset="0"/>
              </a:rPr>
              <a:t>Audio</a:t>
            </a:r>
            <a:endParaRPr lang="en-US" sz="1600" kern="0" dirty="0">
              <a:solidFill>
                <a:sysClr val="windowText" lastClr="000000"/>
              </a:solidFill>
              <a:latin typeface="+mn-lt"/>
              <a:cs typeface="Calibri" pitchFamily="34" charset="0"/>
            </a:endParaRPr>
          </a:p>
        </p:txBody>
      </p:sp>
      <p:sp>
        <p:nvSpPr>
          <p:cNvPr id="21" name="TextBox 20"/>
          <p:cNvSpPr txBox="1"/>
          <p:nvPr/>
        </p:nvSpPr>
        <p:spPr>
          <a:xfrm>
            <a:off x="651571" y="1700774"/>
            <a:ext cx="1329629" cy="338554"/>
          </a:xfrm>
          <a:prstGeom prst="rect">
            <a:avLst/>
          </a:prstGeom>
          <a:noFill/>
        </p:spPr>
        <p:txBody>
          <a:bodyPr wrap="square" rtlCol="0">
            <a:spAutoFit/>
          </a:bodyPr>
          <a:lstStyle/>
          <a:p>
            <a:pPr algn="l" fontAlgn="auto">
              <a:spcBef>
                <a:spcPts val="0"/>
              </a:spcBef>
              <a:spcAft>
                <a:spcPts val="0"/>
              </a:spcAft>
              <a:defRPr/>
            </a:pPr>
            <a:r>
              <a:rPr lang="en-US" sz="1600" kern="0" dirty="0" smtClean="0">
                <a:solidFill>
                  <a:sysClr val="windowText" lastClr="000000"/>
                </a:solidFill>
                <a:latin typeface="+mn-lt"/>
                <a:cs typeface="Calibri" pitchFamily="34" charset="0"/>
              </a:rPr>
              <a:t>Images</a:t>
            </a:r>
            <a:endParaRPr lang="en-US" kern="0" dirty="0">
              <a:solidFill>
                <a:sysClr val="windowText" lastClr="000000"/>
              </a:solidFill>
              <a:latin typeface="+mn-lt"/>
              <a:cs typeface="Calibri" pitchFamily="34" charset="0"/>
            </a:endParaRPr>
          </a:p>
        </p:txBody>
      </p:sp>
      <p:sp>
        <p:nvSpPr>
          <p:cNvPr id="22" name="TextBox 21"/>
          <p:cNvSpPr txBox="1"/>
          <p:nvPr/>
        </p:nvSpPr>
        <p:spPr>
          <a:xfrm>
            <a:off x="656282" y="5467120"/>
            <a:ext cx="2417649" cy="338554"/>
          </a:xfrm>
          <a:prstGeom prst="rect">
            <a:avLst/>
          </a:prstGeom>
          <a:noFill/>
        </p:spPr>
        <p:txBody>
          <a:bodyPr wrap="none" rtlCol="0">
            <a:spAutoFit/>
          </a:bodyPr>
          <a:lstStyle/>
          <a:p>
            <a:pPr fontAlgn="auto">
              <a:spcBef>
                <a:spcPts val="0"/>
              </a:spcBef>
              <a:spcAft>
                <a:spcPts val="0"/>
              </a:spcAft>
              <a:defRPr/>
            </a:pPr>
            <a:r>
              <a:rPr lang="en-US" sz="1600" kern="0" dirty="0" smtClean="0">
                <a:solidFill>
                  <a:sysClr val="windowText" lastClr="000000"/>
                </a:solidFill>
                <a:latin typeface="+mn-lt"/>
                <a:cs typeface="Calibri" pitchFamily="34" charset="0"/>
              </a:rPr>
              <a:t>Multimodal (audio/video)</a:t>
            </a:r>
            <a:endParaRPr lang="en-US" sz="1600" kern="0" dirty="0">
              <a:solidFill>
                <a:sysClr val="windowText" lastClr="000000"/>
              </a:solidFill>
              <a:latin typeface="+mn-lt"/>
              <a:cs typeface="Calibri" pitchFamily="34" charset="0"/>
            </a:endParaRPr>
          </a:p>
        </p:txBody>
      </p:sp>
      <p:graphicFrame>
        <p:nvGraphicFramePr>
          <p:cNvPr id="23" name="Table 22"/>
          <p:cNvGraphicFramePr>
            <a:graphicFrameLocks noGrp="1"/>
          </p:cNvGraphicFramePr>
          <p:nvPr>
            <p:extLst>
              <p:ext uri="{D42A27DB-BD31-4B8C-83A1-F6EECF244321}">
                <p14:modId xmlns="" xmlns:p14="http://schemas.microsoft.com/office/powerpoint/2010/main" val="2826953260"/>
              </p:ext>
            </p:extLst>
          </p:nvPr>
        </p:nvGraphicFramePr>
        <p:xfrm>
          <a:off x="683645" y="2040192"/>
          <a:ext cx="3779965" cy="918283"/>
        </p:xfrm>
        <a:graphic>
          <a:graphicData uri="http://schemas.openxmlformats.org/drawingml/2006/table">
            <a:tbl>
              <a:tblPr firstRow="1" bandRow="1"/>
              <a:tblGrid>
                <a:gridCol w="2701989"/>
                <a:gridCol w="1077976"/>
              </a:tblGrid>
              <a:tr h="252024">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CIFAR Object classification</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52024">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(Ciresan et al., 2011) </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80.5%</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0868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 Feature </a:t>
                      </a:r>
                      <a:r>
                        <a:rPr lang="en-US" sz="1200" baseline="0" dirty="0" smtClean="0"/>
                        <a:t>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82.0%</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24" name="Table 23"/>
          <p:cNvGraphicFramePr>
            <a:graphicFrameLocks noGrp="1"/>
          </p:cNvGraphicFramePr>
          <p:nvPr>
            <p:extLst>
              <p:ext uri="{D42A27DB-BD31-4B8C-83A1-F6EECF244321}">
                <p14:modId xmlns="" xmlns:p14="http://schemas.microsoft.com/office/powerpoint/2010/main" val="3722004526"/>
              </p:ext>
            </p:extLst>
          </p:nvPr>
        </p:nvGraphicFramePr>
        <p:xfrm>
          <a:off x="4844135" y="2040192"/>
          <a:ext cx="3779965" cy="914400"/>
        </p:xfrm>
        <a:graphic>
          <a:graphicData uri="http://schemas.openxmlformats.org/drawingml/2006/table">
            <a:tbl>
              <a:tblPr firstRow="1" bandRow="1"/>
              <a:tblGrid>
                <a:gridCol w="2701989"/>
                <a:gridCol w="1077976"/>
              </a:tblGrid>
              <a:tr h="267544">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NORB</a:t>
                      </a:r>
                      <a:r>
                        <a:rPr lang="en-US" sz="1400" baseline="0" dirty="0" smtClean="0">
                          <a:solidFill>
                            <a:schemeClr val="bg1"/>
                          </a:solidFill>
                        </a:rPr>
                        <a:t> </a:t>
                      </a:r>
                      <a:r>
                        <a:rPr lang="en-US" sz="1400" dirty="0" smtClean="0">
                          <a:solidFill>
                            <a:schemeClr val="bg1"/>
                          </a:solidFill>
                        </a:rPr>
                        <a:t>Object classification</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67544">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(Scherer</a:t>
                      </a:r>
                      <a:r>
                        <a:rPr lang="en-US" sz="1200" baseline="0" dirty="0" smtClean="0"/>
                        <a:t> et al., 2010</a:t>
                      </a:r>
                      <a:r>
                        <a:rPr lang="en-US" sz="1200" dirty="0" smtClean="0"/>
                        <a:t>)</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94.4%</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28478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a:t>
                      </a:r>
                      <a:r>
                        <a:rPr lang="en-US" sz="1200" baseline="0" dirty="0" smtClean="0"/>
                        <a:t> </a:t>
                      </a:r>
                      <a:r>
                        <a:rPr lang="en-US" sz="1200" dirty="0" smtClean="0"/>
                        <a:t>Feature </a:t>
                      </a:r>
                      <a:r>
                        <a:rPr lang="en-US" sz="1200" baseline="0" dirty="0" smtClean="0"/>
                        <a:t>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95.0%</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25" name="Table 24"/>
          <p:cNvGraphicFramePr>
            <a:graphicFrameLocks noGrp="1"/>
          </p:cNvGraphicFramePr>
          <p:nvPr>
            <p:extLst>
              <p:ext uri="{D42A27DB-BD31-4B8C-83A1-F6EECF244321}">
                <p14:modId xmlns="" xmlns:p14="http://schemas.microsoft.com/office/powerpoint/2010/main" val="842771241"/>
              </p:ext>
            </p:extLst>
          </p:nvPr>
        </p:nvGraphicFramePr>
        <p:xfrm>
          <a:off x="697987" y="5778433"/>
          <a:ext cx="3779965" cy="914400"/>
        </p:xfrm>
        <a:graphic>
          <a:graphicData uri="http://schemas.openxmlformats.org/drawingml/2006/table">
            <a:tbl>
              <a:tblPr firstRow="1" bandRow="1"/>
              <a:tblGrid>
                <a:gridCol w="2701989"/>
                <a:gridCol w="1077976"/>
              </a:tblGrid>
              <a:tr h="198252">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AVLetters Lip reading</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39097">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(Zhao et al., 2009)</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58.9%</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12632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 Feature</a:t>
                      </a:r>
                      <a:r>
                        <a:rPr lang="en-US" sz="1200" baseline="0" dirty="0" smtClean="0"/>
                        <a:t> 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65.8%</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sp>
        <p:nvSpPr>
          <p:cNvPr id="27" name="TextBox 26"/>
          <p:cNvSpPr txBox="1"/>
          <p:nvPr/>
        </p:nvSpPr>
        <p:spPr>
          <a:xfrm>
            <a:off x="688240" y="3117031"/>
            <a:ext cx="1863029" cy="338554"/>
          </a:xfrm>
          <a:prstGeom prst="rect">
            <a:avLst/>
          </a:prstGeom>
          <a:noFill/>
        </p:spPr>
        <p:txBody>
          <a:bodyPr wrap="square" rtlCol="0">
            <a:spAutoFit/>
          </a:bodyPr>
          <a:lstStyle/>
          <a:p>
            <a:pPr algn="l" fontAlgn="auto">
              <a:spcBef>
                <a:spcPts val="0"/>
              </a:spcBef>
              <a:spcAft>
                <a:spcPts val="0"/>
              </a:spcAft>
              <a:defRPr/>
            </a:pPr>
            <a:r>
              <a:rPr lang="en-US" sz="1600" kern="0" dirty="0" smtClean="0">
                <a:solidFill>
                  <a:sysClr val="windowText" lastClr="000000"/>
                </a:solidFill>
                <a:latin typeface="+mn-lt"/>
                <a:cs typeface="Calibri" pitchFamily="34" charset="0"/>
              </a:rPr>
              <a:t>Galaxy</a:t>
            </a:r>
            <a:endParaRPr lang="en-US" sz="1600" kern="0" dirty="0">
              <a:solidFill>
                <a:sysClr val="windowText" lastClr="000000"/>
              </a:solidFill>
              <a:latin typeface="+mn-lt"/>
              <a:cs typeface="Calibri" pitchFamily="34" charset="0"/>
            </a:endParaRPr>
          </a:p>
        </p:txBody>
      </p:sp>
      <p:sp>
        <p:nvSpPr>
          <p:cNvPr id="29" name="Rounded Rectangle 28"/>
          <p:cNvSpPr/>
          <p:nvPr/>
        </p:nvSpPr>
        <p:spPr>
          <a:xfrm>
            <a:off x="484093" y="3180736"/>
            <a:ext cx="8350862" cy="2206919"/>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fontAlgn="auto">
              <a:spcBef>
                <a:spcPts val="0"/>
              </a:spcBef>
              <a:spcAft>
                <a:spcPts val="0"/>
              </a:spcAft>
              <a:defRPr/>
            </a:pPr>
            <a:endParaRPr lang="en-US" kern="0">
              <a:solidFill>
                <a:sysClr val="window" lastClr="FFFFFF"/>
              </a:solidFill>
              <a:latin typeface="Calibri"/>
            </a:endParaRPr>
          </a:p>
        </p:txBody>
      </p:sp>
      <p:graphicFrame>
        <p:nvGraphicFramePr>
          <p:cNvPr id="31" name="Table 30"/>
          <p:cNvGraphicFramePr>
            <a:graphicFrameLocks noGrp="1"/>
          </p:cNvGraphicFramePr>
          <p:nvPr>
            <p:extLst>
              <p:ext uri="{D42A27DB-BD31-4B8C-83A1-F6EECF244321}">
                <p14:modId xmlns="" xmlns:p14="http://schemas.microsoft.com/office/powerpoint/2010/main" val="1197081385"/>
              </p:ext>
            </p:extLst>
          </p:nvPr>
        </p:nvGraphicFramePr>
        <p:xfrm>
          <a:off x="683645" y="3468210"/>
          <a:ext cx="3779965" cy="914400"/>
        </p:xfrm>
        <a:graphic>
          <a:graphicData uri="http://schemas.openxmlformats.org/drawingml/2006/table">
            <a:tbl>
              <a:tblPr firstRow="1" bandRow="1"/>
              <a:tblGrid>
                <a:gridCol w="2701989"/>
                <a:gridCol w="1077976"/>
              </a:tblGrid>
              <a:tr h="256033">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Hollywood2</a:t>
                      </a:r>
                      <a:r>
                        <a:rPr lang="en-US" sz="1400" baseline="0" dirty="0" smtClean="0">
                          <a:solidFill>
                            <a:schemeClr val="bg1"/>
                          </a:solidFill>
                        </a:rPr>
                        <a:t> C</a:t>
                      </a:r>
                      <a:r>
                        <a:rPr lang="en-US" sz="1400" dirty="0" smtClean="0">
                          <a:solidFill>
                            <a:schemeClr val="bg1"/>
                          </a:solidFill>
                        </a:rPr>
                        <a:t>lassification</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5603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(Laptev et</a:t>
                      </a:r>
                      <a:r>
                        <a:rPr lang="en-US" sz="1200" baseline="0" dirty="0" smtClean="0"/>
                        <a:t> al.</a:t>
                      </a:r>
                      <a:r>
                        <a:rPr lang="en-US" sz="1200" dirty="0" smtClean="0"/>
                        <a:t>,</a:t>
                      </a:r>
                      <a:r>
                        <a:rPr lang="en-US" sz="1200" baseline="0" dirty="0" smtClean="0"/>
                        <a:t> 2004)</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48%</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25603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a:t>
                      </a:r>
                      <a:r>
                        <a:rPr lang="en-US" sz="1200" baseline="0" dirty="0" smtClean="0"/>
                        <a:t> </a:t>
                      </a:r>
                      <a:r>
                        <a:rPr lang="en-US" sz="1200" dirty="0" smtClean="0"/>
                        <a:t>Feature </a:t>
                      </a:r>
                      <a:r>
                        <a:rPr lang="en-US" sz="1200" baseline="0" dirty="0" smtClean="0"/>
                        <a:t>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53%</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32" name="Table 31"/>
          <p:cNvGraphicFramePr>
            <a:graphicFrameLocks noGrp="1"/>
          </p:cNvGraphicFramePr>
          <p:nvPr>
            <p:extLst>
              <p:ext uri="{D42A27DB-BD31-4B8C-83A1-F6EECF244321}">
                <p14:modId xmlns="" xmlns:p14="http://schemas.microsoft.com/office/powerpoint/2010/main" val="195433351"/>
              </p:ext>
            </p:extLst>
          </p:nvPr>
        </p:nvGraphicFramePr>
        <p:xfrm>
          <a:off x="683645" y="4397251"/>
          <a:ext cx="3779965" cy="914400"/>
        </p:xfrm>
        <a:graphic>
          <a:graphicData uri="http://schemas.openxmlformats.org/drawingml/2006/table">
            <a:tbl>
              <a:tblPr firstRow="1" bandRow="1"/>
              <a:tblGrid>
                <a:gridCol w="2701989"/>
                <a:gridCol w="1077976"/>
              </a:tblGrid>
              <a:tr h="219773">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KTH</a:t>
                      </a:r>
                      <a:endParaRPr lang="en-US" sz="1400" dirty="0">
                        <a:solidFill>
                          <a:schemeClr val="bg1"/>
                        </a:solidFill>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183808">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(Wang et al.,</a:t>
                      </a:r>
                      <a:r>
                        <a:rPr lang="en-US" sz="1200" baseline="0" dirty="0" smtClean="0"/>
                        <a:t> 2010)</a:t>
                      </a:r>
                      <a:endParaRPr lang="en-US" sz="1200"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92.1%</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14784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a:t>
                      </a:r>
                      <a:r>
                        <a:rPr lang="en-US" sz="1200" baseline="0" dirty="0" smtClean="0"/>
                        <a:t> </a:t>
                      </a:r>
                      <a:r>
                        <a:rPr lang="en-US" sz="1200" dirty="0" smtClean="0"/>
                        <a:t>Feature </a:t>
                      </a:r>
                      <a:r>
                        <a:rPr lang="en-US" sz="1200" baseline="0" dirty="0" smtClean="0"/>
                        <a:t>learning</a:t>
                      </a:r>
                      <a:endParaRPr lang="en-US" sz="1200"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93.9%</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33" name="Table 32"/>
          <p:cNvGraphicFramePr>
            <a:graphicFrameLocks noGrp="1"/>
          </p:cNvGraphicFramePr>
          <p:nvPr>
            <p:extLst>
              <p:ext uri="{D42A27DB-BD31-4B8C-83A1-F6EECF244321}">
                <p14:modId xmlns="" xmlns:p14="http://schemas.microsoft.com/office/powerpoint/2010/main" val="3469474445"/>
              </p:ext>
            </p:extLst>
          </p:nvPr>
        </p:nvGraphicFramePr>
        <p:xfrm>
          <a:off x="4844135" y="4397251"/>
          <a:ext cx="3779965" cy="914400"/>
        </p:xfrm>
        <a:graphic>
          <a:graphicData uri="http://schemas.openxmlformats.org/drawingml/2006/table">
            <a:tbl>
              <a:tblPr firstRow="1" bandRow="1"/>
              <a:tblGrid>
                <a:gridCol w="2701989"/>
                <a:gridCol w="1077976"/>
              </a:tblGrid>
              <a:tr h="203697">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UCF</a:t>
                      </a:r>
                      <a:endParaRPr lang="en-US" sz="1400" dirty="0">
                        <a:solidFill>
                          <a:schemeClr val="bg1"/>
                        </a:solidFill>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129327">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(Wang et al.,</a:t>
                      </a:r>
                      <a:r>
                        <a:rPr lang="en-US" sz="1200" baseline="0" dirty="0" smtClean="0"/>
                        <a:t> 2010)</a:t>
                      </a:r>
                      <a:endParaRPr lang="en-US" sz="1200"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85.6%</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131767">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a:t>
                      </a:r>
                      <a:r>
                        <a:rPr lang="en-US" sz="1200" baseline="0" dirty="0" smtClean="0"/>
                        <a:t> </a:t>
                      </a:r>
                      <a:r>
                        <a:rPr lang="en-US" sz="1200" dirty="0" smtClean="0"/>
                        <a:t>Feature </a:t>
                      </a:r>
                      <a:r>
                        <a:rPr lang="en-US" sz="1200" baseline="0" dirty="0" smtClean="0"/>
                        <a:t>learning</a:t>
                      </a:r>
                      <a:endParaRPr lang="en-US" sz="1200"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86.5%</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34" name="Table 33"/>
          <p:cNvGraphicFramePr>
            <a:graphicFrameLocks noGrp="1"/>
          </p:cNvGraphicFramePr>
          <p:nvPr>
            <p:extLst>
              <p:ext uri="{D42A27DB-BD31-4B8C-83A1-F6EECF244321}">
                <p14:modId xmlns="" xmlns:p14="http://schemas.microsoft.com/office/powerpoint/2010/main" val="530118324"/>
              </p:ext>
            </p:extLst>
          </p:nvPr>
        </p:nvGraphicFramePr>
        <p:xfrm>
          <a:off x="4844135" y="3468210"/>
          <a:ext cx="3779965" cy="914400"/>
        </p:xfrm>
        <a:graphic>
          <a:graphicData uri="http://schemas.openxmlformats.org/drawingml/2006/table">
            <a:tbl>
              <a:tblPr firstRow="1" bandRow="1"/>
              <a:tblGrid>
                <a:gridCol w="2701989"/>
                <a:gridCol w="1077976"/>
              </a:tblGrid>
              <a:tr h="268835">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YouTube</a:t>
                      </a:r>
                      <a:endParaRPr lang="en-US" sz="1400" dirty="0">
                        <a:solidFill>
                          <a:schemeClr val="bg1"/>
                        </a:solidFill>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176018">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(Liu et al.,</a:t>
                      </a:r>
                      <a:r>
                        <a:rPr lang="en-US" sz="1200" baseline="0" dirty="0" smtClean="0"/>
                        <a:t> 2009)</a:t>
                      </a:r>
                      <a:endParaRPr lang="en-US" sz="1200"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71.2%</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14005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a:t>
                      </a:r>
                      <a:r>
                        <a:rPr lang="en-US" sz="1200" baseline="0" dirty="0" smtClean="0"/>
                        <a:t> </a:t>
                      </a:r>
                      <a:r>
                        <a:rPr lang="en-US" sz="1200" dirty="0" smtClean="0"/>
                        <a:t>Feature </a:t>
                      </a:r>
                      <a:r>
                        <a:rPr lang="en-US" sz="1200" baseline="0" dirty="0" smtClean="0"/>
                        <a:t>learning</a:t>
                      </a:r>
                      <a:endParaRPr lang="en-US" sz="1200"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75.8%</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sp>
        <p:nvSpPr>
          <p:cNvPr id="35" name="TextBox 34"/>
          <p:cNvSpPr txBox="1"/>
          <p:nvPr/>
        </p:nvSpPr>
        <p:spPr>
          <a:xfrm>
            <a:off x="704933" y="3184120"/>
            <a:ext cx="1863029" cy="338554"/>
          </a:xfrm>
          <a:prstGeom prst="rect">
            <a:avLst/>
          </a:prstGeom>
          <a:noFill/>
        </p:spPr>
        <p:txBody>
          <a:bodyPr wrap="square" rtlCol="0">
            <a:spAutoFit/>
          </a:bodyPr>
          <a:lstStyle/>
          <a:p>
            <a:pPr algn="l" fontAlgn="auto">
              <a:spcBef>
                <a:spcPts val="0"/>
              </a:spcBef>
              <a:spcAft>
                <a:spcPts val="0"/>
              </a:spcAft>
              <a:defRPr/>
            </a:pPr>
            <a:r>
              <a:rPr lang="en-US" sz="1600" kern="0" dirty="0" smtClean="0">
                <a:solidFill>
                  <a:sysClr val="windowText" lastClr="000000"/>
                </a:solidFill>
                <a:latin typeface="+mn-lt"/>
              </a:rPr>
              <a:t>Video</a:t>
            </a:r>
            <a:endParaRPr lang="en-US" kern="0" dirty="0">
              <a:solidFill>
                <a:sysClr val="windowText" lastClr="000000"/>
              </a:solidFill>
              <a:latin typeface="+mn-lt"/>
            </a:endParaRPr>
          </a:p>
        </p:txBody>
      </p:sp>
    </p:spTree>
    <p:extLst>
      <p:ext uri="{BB962C8B-B14F-4D97-AF65-F5344CB8AC3E}">
        <p14:creationId xmlns="" xmlns:p14="http://schemas.microsoft.com/office/powerpoint/2010/main" val="247657744"/>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Rounded Rectangle 15"/>
          <p:cNvSpPr/>
          <p:nvPr/>
        </p:nvSpPr>
        <p:spPr>
          <a:xfrm>
            <a:off x="494317" y="1708899"/>
            <a:ext cx="8263827" cy="1374456"/>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fontAlgn="auto">
              <a:spcBef>
                <a:spcPts val="0"/>
              </a:spcBef>
              <a:spcAft>
                <a:spcPts val="0"/>
              </a:spcAft>
              <a:defRPr/>
            </a:pPr>
            <a:endParaRPr lang="en-US" kern="0">
              <a:solidFill>
                <a:sysClr val="window" lastClr="FFFFFF"/>
              </a:solidFill>
              <a:latin typeface="Calibri" pitchFamily="34" charset="0"/>
              <a:cs typeface="Calibri" pitchFamily="34" charset="0"/>
            </a:endParaRPr>
          </a:p>
        </p:txBody>
      </p:sp>
      <p:sp>
        <p:nvSpPr>
          <p:cNvPr id="17" name="Rounded Rectangle 16"/>
          <p:cNvSpPr/>
          <p:nvPr/>
        </p:nvSpPr>
        <p:spPr>
          <a:xfrm>
            <a:off x="476250" y="272642"/>
            <a:ext cx="8305800" cy="1340946"/>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fontAlgn="auto">
              <a:spcBef>
                <a:spcPts val="0"/>
              </a:spcBef>
              <a:spcAft>
                <a:spcPts val="0"/>
              </a:spcAft>
              <a:defRPr/>
            </a:pPr>
            <a:endParaRPr lang="en-US" kern="0">
              <a:solidFill>
                <a:sysClr val="window" lastClr="FFFFFF"/>
              </a:solidFill>
              <a:latin typeface="Calibri" pitchFamily="34" charset="0"/>
              <a:cs typeface="Calibri" pitchFamily="34" charset="0"/>
            </a:endParaRPr>
          </a:p>
        </p:txBody>
      </p:sp>
      <p:graphicFrame>
        <p:nvGraphicFramePr>
          <p:cNvPr id="18" name="Table 17"/>
          <p:cNvGraphicFramePr>
            <a:graphicFrameLocks noGrp="1"/>
          </p:cNvGraphicFramePr>
          <p:nvPr>
            <p:extLst>
              <p:ext uri="{D42A27DB-BD31-4B8C-83A1-F6EECF244321}">
                <p14:modId xmlns="" xmlns:p14="http://schemas.microsoft.com/office/powerpoint/2010/main" val="900448032"/>
              </p:ext>
            </p:extLst>
          </p:nvPr>
        </p:nvGraphicFramePr>
        <p:xfrm>
          <a:off x="4764025" y="593538"/>
          <a:ext cx="3811544" cy="915212"/>
        </p:xfrm>
        <a:graphic>
          <a:graphicData uri="http://schemas.openxmlformats.org/drawingml/2006/table">
            <a:tbl>
              <a:tblPr firstRow="1" bandRow="1"/>
              <a:tblGrid>
                <a:gridCol w="2765160"/>
                <a:gridCol w="1046384"/>
              </a:tblGrid>
              <a:tr h="256481">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Stanford multi-class</a:t>
                      </a:r>
                      <a:r>
                        <a:rPr lang="en-US" sz="1400" baseline="0" dirty="0" smtClean="0">
                          <a:solidFill>
                            <a:schemeClr val="bg1"/>
                          </a:solidFill>
                        </a:rPr>
                        <a:t> segmentation</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30561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210" rtl="0" eaLnBrk="1" fontAlgn="auto" latinLnBrk="0" hangingPunct="1">
                        <a:lnSpc>
                          <a:spcPct val="100000"/>
                        </a:lnSpc>
                        <a:spcBef>
                          <a:spcPts val="0"/>
                        </a:spcBef>
                        <a:spcAft>
                          <a:spcPts val="0"/>
                        </a:spcAft>
                        <a:buClrTx/>
                        <a:buSzTx/>
                        <a:buFontTx/>
                        <a:buNone/>
                        <a:tabLst/>
                        <a:defRPr/>
                      </a:pPr>
                      <a:r>
                        <a:rPr lang="en-US" sz="1200" dirty="0" smtClean="0"/>
                        <a:t>Prior art (</a:t>
                      </a:r>
                      <a:r>
                        <a:rPr lang="en-US" sz="1200" dirty="0" err="1" smtClean="0"/>
                        <a:t>Tighe</a:t>
                      </a:r>
                      <a:r>
                        <a:rPr lang="en-US" sz="1200" dirty="0" smtClean="0"/>
                        <a:t> &amp; </a:t>
                      </a:r>
                      <a:r>
                        <a:rPr lang="en-US" sz="1200" dirty="0" err="1" smtClean="0"/>
                        <a:t>Lazebnik</a:t>
                      </a:r>
                      <a:r>
                        <a:rPr lang="en-US" sz="1200" dirty="0" smtClean="0"/>
                        <a:t>, 2010)</a:t>
                      </a:r>
                      <a:endParaRPr lang="en-US" sz="1200" b="0" dirty="0" smtClean="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77.5%</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260549">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 Feature </a:t>
                      </a:r>
                      <a:r>
                        <a:rPr lang="en-US" sz="1200" baseline="0" dirty="0" smtClean="0"/>
                        <a:t>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78.1%</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19" name="Table 18"/>
          <p:cNvGraphicFramePr>
            <a:graphicFrameLocks noGrp="1"/>
          </p:cNvGraphicFramePr>
          <p:nvPr>
            <p:extLst>
              <p:ext uri="{D42A27DB-BD31-4B8C-83A1-F6EECF244321}">
                <p14:modId xmlns="" xmlns:p14="http://schemas.microsoft.com/office/powerpoint/2010/main" val="307877624"/>
              </p:ext>
            </p:extLst>
          </p:nvPr>
        </p:nvGraphicFramePr>
        <p:xfrm>
          <a:off x="731500" y="587030"/>
          <a:ext cx="3783265" cy="914400"/>
        </p:xfrm>
        <a:graphic>
          <a:graphicData uri="http://schemas.openxmlformats.org/drawingml/2006/table">
            <a:tbl>
              <a:tblPr firstRow="1" bandRow="1"/>
              <a:tblGrid>
                <a:gridCol w="2758474"/>
                <a:gridCol w="1024791"/>
              </a:tblGrid>
              <a:tr h="169025">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MSRC</a:t>
                      </a:r>
                      <a:r>
                        <a:rPr lang="en-US" sz="1400" baseline="0" dirty="0" smtClean="0">
                          <a:solidFill>
                            <a:schemeClr val="bg1"/>
                          </a:solidFill>
                        </a:rPr>
                        <a:t> segmentation</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2210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(Gould et al., 2008)</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76.5%</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22454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 Feature </a:t>
                      </a:r>
                      <a:r>
                        <a:rPr lang="en-US" sz="1200" baseline="0" dirty="0" smtClean="0"/>
                        <a:t>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76.7%</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sp>
        <p:nvSpPr>
          <p:cNvPr id="20" name="TextBox 19"/>
          <p:cNvSpPr txBox="1"/>
          <p:nvPr/>
        </p:nvSpPr>
        <p:spPr>
          <a:xfrm>
            <a:off x="616285" y="272641"/>
            <a:ext cx="2765160" cy="338554"/>
          </a:xfrm>
          <a:prstGeom prst="rect">
            <a:avLst/>
          </a:prstGeom>
          <a:noFill/>
        </p:spPr>
        <p:txBody>
          <a:bodyPr wrap="square" rtlCol="0">
            <a:spAutoFit/>
          </a:bodyPr>
          <a:lstStyle/>
          <a:p>
            <a:pPr algn="l" fontAlgn="auto">
              <a:spcBef>
                <a:spcPts val="0"/>
              </a:spcBef>
              <a:spcAft>
                <a:spcPts val="0"/>
              </a:spcAft>
              <a:defRPr/>
            </a:pPr>
            <a:r>
              <a:rPr lang="en-US" sz="1600" kern="0" dirty="0" smtClean="0">
                <a:solidFill>
                  <a:sysClr val="windowText" lastClr="000000"/>
                </a:solidFill>
                <a:latin typeface="+mn-lt"/>
                <a:cs typeface="Calibri" pitchFamily="34" charset="0"/>
              </a:rPr>
              <a:t>Image Segmentation</a:t>
            </a:r>
            <a:endParaRPr lang="en-US" sz="1600" kern="0" dirty="0">
              <a:solidFill>
                <a:sysClr val="windowText" lastClr="000000"/>
              </a:solidFill>
              <a:latin typeface="+mn-lt"/>
              <a:cs typeface="Calibri" pitchFamily="34" charset="0"/>
            </a:endParaRPr>
          </a:p>
        </p:txBody>
      </p:sp>
      <p:sp>
        <p:nvSpPr>
          <p:cNvPr id="21" name="TextBox 20"/>
          <p:cNvSpPr txBox="1"/>
          <p:nvPr/>
        </p:nvSpPr>
        <p:spPr>
          <a:xfrm>
            <a:off x="651570" y="1700774"/>
            <a:ext cx="3766809" cy="338554"/>
          </a:xfrm>
          <a:prstGeom prst="rect">
            <a:avLst/>
          </a:prstGeom>
          <a:noFill/>
        </p:spPr>
        <p:txBody>
          <a:bodyPr wrap="square" rtlCol="0">
            <a:spAutoFit/>
          </a:bodyPr>
          <a:lstStyle/>
          <a:p>
            <a:pPr algn="l" fontAlgn="auto">
              <a:spcBef>
                <a:spcPts val="0"/>
              </a:spcBef>
              <a:spcAft>
                <a:spcPts val="0"/>
              </a:spcAft>
              <a:defRPr/>
            </a:pPr>
            <a:r>
              <a:rPr lang="en-US" sz="1600" kern="0" dirty="0" smtClean="0">
                <a:solidFill>
                  <a:sysClr val="windowText" lastClr="000000"/>
                </a:solidFill>
                <a:latin typeface="+mn-lt"/>
                <a:cs typeface="Calibri" pitchFamily="34" charset="0"/>
              </a:rPr>
              <a:t>Text/NLP</a:t>
            </a:r>
            <a:endParaRPr lang="en-US" kern="0" dirty="0">
              <a:solidFill>
                <a:sysClr val="windowText" lastClr="000000"/>
              </a:solidFill>
              <a:latin typeface="+mn-lt"/>
              <a:cs typeface="Calibri" pitchFamily="34" charset="0"/>
            </a:endParaRPr>
          </a:p>
        </p:txBody>
      </p:sp>
      <p:graphicFrame>
        <p:nvGraphicFramePr>
          <p:cNvPr id="23" name="Table 22"/>
          <p:cNvGraphicFramePr>
            <a:graphicFrameLocks noGrp="1"/>
          </p:cNvGraphicFramePr>
          <p:nvPr>
            <p:extLst>
              <p:ext uri="{D42A27DB-BD31-4B8C-83A1-F6EECF244321}">
                <p14:modId xmlns="" xmlns:p14="http://schemas.microsoft.com/office/powerpoint/2010/main" val="2826953260"/>
              </p:ext>
            </p:extLst>
          </p:nvPr>
        </p:nvGraphicFramePr>
        <p:xfrm>
          <a:off x="683645" y="2040192"/>
          <a:ext cx="3779965" cy="918283"/>
        </p:xfrm>
        <a:graphic>
          <a:graphicData uri="http://schemas.openxmlformats.org/drawingml/2006/table">
            <a:tbl>
              <a:tblPr firstRow="1" bandRow="1"/>
              <a:tblGrid>
                <a:gridCol w="2701989"/>
                <a:gridCol w="1077976"/>
              </a:tblGrid>
              <a:tr h="252024">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Paraphrase detection</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52024">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(Das &amp; Smith, 2009) </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76.1%</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0868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 Feature </a:t>
                      </a:r>
                      <a:r>
                        <a:rPr lang="en-US" sz="1200" baseline="0" dirty="0" smtClean="0"/>
                        <a:t>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76.4%</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28" name="Table 27"/>
          <p:cNvGraphicFramePr>
            <a:graphicFrameLocks noGrp="1"/>
          </p:cNvGraphicFramePr>
          <p:nvPr>
            <p:extLst>
              <p:ext uri="{D42A27DB-BD31-4B8C-83A1-F6EECF244321}">
                <p14:modId xmlns="" xmlns:p14="http://schemas.microsoft.com/office/powerpoint/2010/main" val="2826953260"/>
              </p:ext>
            </p:extLst>
          </p:nvPr>
        </p:nvGraphicFramePr>
        <p:xfrm>
          <a:off x="4764025" y="2046420"/>
          <a:ext cx="3779965" cy="918283"/>
        </p:xfrm>
        <a:graphic>
          <a:graphicData uri="http://schemas.openxmlformats.org/drawingml/2006/table">
            <a:tbl>
              <a:tblPr firstRow="1" bandRow="1"/>
              <a:tblGrid>
                <a:gridCol w="2765160"/>
                <a:gridCol w="1014805"/>
              </a:tblGrid>
              <a:tr h="252024">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Sentiment (MR/MPQA</a:t>
                      </a:r>
                      <a:r>
                        <a:rPr lang="en-US" sz="1400" baseline="0" dirty="0" smtClean="0">
                          <a:solidFill>
                            <a:schemeClr val="bg1"/>
                          </a:solidFill>
                        </a:rPr>
                        <a:t> data)</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52024">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(Nakagawa et al., 2010) </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77.3%</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0868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 Feature </a:t>
                      </a:r>
                      <a:r>
                        <a:rPr lang="en-US" sz="1200" baseline="0" dirty="0" smtClean="0"/>
                        <a:t>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77.7%</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sp>
        <p:nvSpPr>
          <p:cNvPr id="30" name="TextBox 29"/>
          <p:cNvSpPr txBox="1"/>
          <p:nvPr/>
        </p:nvSpPr>
        <p:spPr>
          <a:xfrm>
            <a:off x="462665" y="3736240"/>
            <a:ext cx="7949835" cy="1323439"/>
          </a:xfrm>
          <a:prstGeom prst="rect">
            <a:avLst/>
          </a:prstGeom>
          <a:noFill/>
        </p:spPr>
        <p:txBody>
          <a:bodyPr wrap="square" rtlCol="0">
            <a:spAutoFit/>
          </a:bodyPr>
          <a:lstStyle/>
          <a:p>
            <a:pPr algn="l">
              <a:spcBef>
                <a:spcPts val="0"/>
              </a:spcBef>
            </a:pPr>
            <a:r>
              <a:rPr lang="en-US" sz="2000" dirty="0" smtClean="0">
                <a:solidFill>
                  <a:schemeClr val="bg1"/>
                </a:solidFill>
                <a:latin typeface="+mn-lt"/>
                <a:cs typeface="Calibri" pitchFamily="34" charset="0"/>
              </a:rPr>
              <a:t>Other unsupervised feature learning records: </a:t>
            </a:r>
          </a:p>
          <a:p>
            <a:pPr algn="l">
              <a:spcBef>
                <a:spcPts val="0"/>
              </a:spcBef>
              <a:buFont typeface="Arial" pitchFamily="34" charset="0"/>
              <a:buChar char="•"/>
            </a:pPr>
            <a:r>
              <a:rPr lang="en-US" sz="2000" dirty="0" smtClean="0">
                <a:solidFill>
                  <a:schemeClr val="bg1"/>
                </a:solidFill>
                <a:latin typeface="+mn-lt"/>
                <a:cs typeface="Calibri" pitchFamily="34" charset="0"/>
              </a:rPr>
              <a:t> Pedestrian detection (Yann LeCun)</a:t>
            </a:r>
          </a:p>
          <a:p>
            <a:pPr algn="l">
              <a:spcBef>
                <a:spcPts val="0"/>
              </a:spcBef>
              <a:buFont typeface="Arial" pitchFamily="34" charset="0"/>
              <a:buChar char="•"/>
            </a:pPr>
            <a:r>
              <a:rPr lang="en-US" sz="2000" dirty="0" smtClean="0">
                <a:solidFill>
                  <a:schemeClr val="bg1"/>
                </a:solidFill>
                <a:latin typeface="+mn-lt"/>
                <a:cs typeface="Calibri" pitchFamily="34" charset="0"/>
              </a:rPr>
              <a:t> Different audio tasks (Geoff Hinton)</a:t>
            </a:r>
          </a:p>
          <a:p>
            <a:pPr algn="l">
              <a:spcBef>
                <a:spcPts val="0"/>
              </a:spcBef>
              <a:buFont typeface="Arial" pitchFamily="34" charset="0"/>
              <a:buChar char="•"/>
            </a:pPr>
            <a:r>
              <a:rPr lang="en-US" sz="2000" dirty="0" smtClean="0">
                <a:solidFill>
                  <a:schemeClr val="bg1"/>
                </a:solidFill>
                <a:latin typeface="+mn-lt"/>
                <a:cs typeface="Calibri" pitchFamily="34" charset="0"/>
              </a:rPr>
              <a:t> </a:t>
            </a:r>
            <a:r>
              <a:rPr lang="en-US" sz="2000" dirty="0" err="1" smtClean="0">
                <a:solidFill>
                  <a:schemeClr val="bg1"/>
                </a:solidFill>
                <a:latin typeface="+mn-lt"/>
                <a:cs typeface="Calibri" pitchFamily="34" charset="0"/>
              </a:rPr>
              <a:t>ImageNet</a:t>
            </a:r>
            <a:r>
              <a:rPr lang="en-US" sz="2000" dirty="0" smtClean="0">
                <a:solidFill>
                  <a:schemeClr val="bg1"/>
                </a:solidFill>
                <a:latin typeface="+mn-lt"/>
                <a:cs typeface="Calibri" pitchFamily="34" charset="0"/>
              </a:rPr>
              <a:t> challenge; PASCAL VOC 09 object classification (Kai Yu)</a:t>
            </a:r>
          </a:p>
        </p:txBody>
      </p:sp>
    </p:spTree>
    <p:extLst>
      <p:ext uri="{BB962C8B-B14F-4D97-AF65-F5344CB8AC3E}">
        <p14:creationId xmlns="" xmlns:p14="http://schemas.microsoft.com/office/powerpoint/2010/main" val="247657744"/>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93095" y="215900"/>
            <a:ext cx="7885811" cy="304800"/>
          </a:xfrm>
        </p:spPr>
        <p:txBody>
          <a:bodyPr/>
          <a:lstStyle/>
          <a:p>
            <a:r>
              <a:rPr lang="en-US" dirty="0" smtClean="0"/>
              <a:t>Kai Yu’s PASCAL VOC (Object recognition) result (2009)  </a:t>
            </a:r>
            <a:endParaRPr lang="en-US" dirty="0"/>
          </a:p>
        </p:txBody>
      </p:sp>
      <p:grpSp>
        <p:nvGrpSpPr>
          <p:cNvPr id="3" name="Group 18"/>
          <p:cNvGrpSpPr/>
          <p:nvPr/>
        </p:nvGrpSpPr>
        <p:grpSpPr>
          <a:xfrm>
            <a:off x="232235" y="971080"/>
            <a:ext cx="4749800" cy="5051769"/>
            <a:chOff x="347450" y="1047890"/>
            <a:chExt cx="4749800" cy="5051769"/>
          </a:xfrm>
        </p:grpSpPr>
        <p:sp>
          <p:nvSpPr>
            <p:cNvPr id="32" name="Rectangle 31"/>
            <p:cNvSpPr/>
            <p:nvPr/>
          </p:nvSpPr>
          <p:spPr bwMode="auto">
            <a:xfrm>
              <a:off x="506535" y="1567869"/>
              <a:ext cx="4339765" cy="4531790"/>
            </a:xfrm>
            <a:prstGeom prst="rect">
              <a:avLst/>
            </a:prstGeom>
            <a:solidFill>
              <a:schemeClr val="bg1"/>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nvGrpSpPr>
            <p:cNvPr id="4" name="Group 37"/>
            <p:cNvGrpSpPr>
              <a:grpSpLocks/>
            </p:cNvGrpSpPr>
            <p:nvPr/>
          </p:nvGrpSpPr>
          <p:grpSpPr bwMode="auto">
            <a:xfrm>
              <a:off x="347450" y="1047890"/>
              <a:ext cx="4749800" cy="4998494"/>
              <a:chOff x="2286000" y="1219200"/>
              <a:chExt cx="4749801" cy="4997776"/>
            </a:xfrm>
          </p:grpSpPr>
          <p:grpSp>
            <p:nvGrpSpPr>
              <p:cNvPr id="5" name="Group 35"/>
              <p:cNvGrpSpPr>
                <a:grpSpLocks/>
              </p:cNvGrpSpPr>
              <p:nvPr/>
            </p:nvGrpSpPr>
            <p:grpSpPr bwMode="auto">
              <a:xfrm>
                <a:off x="2514600" y="1219200"/>
                <a:ext cx="4521201" cy="4997776"/>
                <a:chOff x="2590800" y="965202"/>
                <a:chExt cx="4521201" cy="4997776"/>
              </a:xfrm>
            </p:grpSpPr>
            <p:grpSp>
              <p:nvGrpSpPr>
                <p:cNvPr id="6" name="Group 28"/>
                <p:cNvGrpSpPr>
                  <a:grpSpLocks/>
                </p:cNvGrpSpPr>
                <p:nvPr/>
              </p:nvGrpSpPr>
              <p:grpSpPr bwMode="auto">
                <a:xfrm>
                  <a:off x="2590800" y="985108"/>
                  <a:ext cx="4521201" cy="4977870"/>
                  <a:chOff x="2573866" y="1093787"/>
                  <a:chExt cx="4521201" cy="4977870"/>
                </a:xfrm>
              </p:grpSpPr>
              <p:grpSp>
                <p:nvGrpSpPr>
                  <p:cNvPr id="7" name="Group 23"/>
                  <p:cNvGrpSpPr>
                    <a:grpSpLocks/>
                  </p:cNvGrpSpPr>
                  <p:nvPr/>
                </p:nvGrpSpPr>
                <p:grpSpPr bwMode="auto">
                  <a:xfrm>
                    <a:off x="2573866" y="1632678"/>
                    <a:ext cx="4238625" cy="4438979"/>
                    <a:chOff x="2209800" y="1327878"/>
                    <a:chExt cx="4238625" cy="4438979"/>
                  </a:xfrm>
                </p:grpSpPr>
                <p:pic>
                  <p:nvPicPr>
                    <p:cNvPr id="29" name="Picture 5"/>
                    <p:cNvPicPr>
                      <a:picLocks noChangeAspect="1" noChangeArrowheads="1"/>
                    </p:cNvPicPr>
                    <p:nvPr/>
                  </p:nvPicPr>
                  <p:blipFill>
                    <a:blip r:embed="rId2" cstate="print"/>
                    <a:srcRect b="2733"/>
                    <a:stretch>
                      <a:fillRect/>
                    </a:stretch>
                  </p:blipFill>
                  <p:spPr bwMode="auto">
                    <a:xfrm>
                      <a:off x="3810000" y="1327878"/>
                      <a:ext cx="2638425" cy="4415448"/>
                    </a:xfrm>
                    <a:prstGeom prst="rect">
                      <a:avLst/>
                    </a:prstGeom>
                    <a:noFill/>
                    <a:ln w="9525">
                      <a:noFill/>
                      <a:miter lim="800000"/>
                      <a:headEnd/>
                      <a:tailEnd/>
                    </a:ln>
                  </p:spPr>
                </p:pic>
                <p:pic>
                  <p:nvPicPr>
                    <p:cNvPr id="30" name="Picture 6"/>
                    <p:cNvPicPr>
                      <a:picLocks noChangeAspect="1" noChangeArrowheads="1"/>
                    </p:cNvPicPr>
                    <p:nvPr/>
                  </p:nvPicPr>
                  <p:blipFill>
                    <a:blip r:embed="rId3" cstate="print"/>
                    <a:srcRect/>
                    <a:stretch>
                      <a:fillRect/>
                    </a:stretch>
                  </p:blipFill>
                  <p:spPr bwMode="auto">
                    <a:xfrm>
                      <a:off x="2209800" y="1371600"/>
                      <a:ext cx="1266825" cy="4395257"/>
                    </a:xfrm>
                    <a:prstGeom prst="rect">
                      <a:avLst/>
                    </a:prstGeom>
                    <a:noFill/>
                    <a:ln w="9525">
                      <a:noFill/>
                      <a:miter lim="800000"/>
                      <a:headEnd/>
                      <a:tailEnd/>
                    </a:ln>
                  </p:spPr>
                </p:pic>
              </p:grpSp>
              <p:sp>
                <p:nvSpPr>
                  <p:cNvPr id="26" name="TextBox 25"/>
                  <p:cNvSpPr txBox="1">
                    <a:spLocks noChangeArrowheads="1"/>
                  </p:cNvSpPr>
                  <p:nvPr/>
                </p:nvSpPr>
                <p:spPr bwMode="auto">
                  <a:xfrm>
                    <a:off x="4002146" y="1093787"/>
                    <a:ext cx="857723" cy="461599"/>
                  </a:xfrm>
                  <a:prstGeom prst="rect">
                    <a:avLst/>
                  </a:prstGeom>
                  <a:noFill/>
                  <a:ln w="9525">
                    <a:no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kern="0" dirty="0" smtClean="0">
                        <a:solidFill>
                          <a:schemeClr val="bg1"/>
                        </a:solidFill>
                      </a:rPr>
                      <a:t>Feature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chemeClr val="bg1"/>
                        </a:solidFill>
                        <a:effectLst/>
                        <a:uLnTx/>
                        <a:uFillTx/>
                      </a:rPr>
                      <a:t>Learning</a:t>
                    </a:r>
                  </a:p>
                </p:txBody>
              </p:sp>
              <p:sp>
                <p:nvSpPr>
                  <p:cNvPr id="27" name="TextBox 26"/>
                  <p:cNvSpPr txBox="1">
                    <a:spLocks noChangeArrowheads="1"/>
                  </p:cNvSpPr>
                  <p:nvPr/>
                </p:nvSpPr>
                <p:spPr bwMode="auto">
                  <a:xfrm>
                    <a:off x="4588928" y="1099279"/>
                    <a:ext cx="1354669" cy="461665"/>
                  </a:xfrm>
                  <a:prstGeom prst="rect">
                    <a:avLst/>
                  </a:prstGeom>
                  <a:noFill/>
                  <a:ln w="9525">
                    <a:noFill/>
                    <a:miter lim="800000"/>
                    <a:headEnd/>
                    <a:tailEnd/>
                  </a:ln>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chemeClr val="bg1"/>
                        </a:solidFill>
                        <a:effectLst/>
                        <a:uLnTx/>
                        <a:uFillTx/>
                      </a:rPr>
                      <a:t>Best of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chemeClr val="bg1"/>
                        </a:solidFill>
                        <a:effectLst/>
                        <a:uLnTx/>
                        <a:uFillTx/>
                      </a:rPr>
                      <a:t>Other Teams</a:t>
                    </a:r>
                  </a:p>
                </p:txBody>
              </p:sp>
              <p:sp>
                <p:nvSpPr>
                  <p:cNvPr id="28" name="TextBox 27"/>
                  <p:cNvSpPr txBox="1">
                    <a:spLocks noChangeArrowheads="1"/>
                  </p:cNvSpPr>
                  <p:nvPr/>
                </p:nvSpPr>
                <p:spPr bwMode="auto">
                  <a:xfrm>
                    <a:off x="5740398" y="1200880"/>
                    <a:ext cx="1354669" cy="276999"/>
                  </a:xfrm>
                  <a:prstGeom prst="rect">
                    <a:avLst/>
                  </a:prstGeom>
                  <a:noFill/>
                  <a:ln w="9525">
                    <a:noFill/>
                    <a:miter lim="800000"/>
                    <a:headEnd/>
                    <a:tailEnd/>
                  </a:ln>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chemeClr val="bg1"/>
                        </a:solidFill>
                        <a:effectLst/>
                        <a:uLnTx/>
                        <a:uFillTx/>
                      </a:rPr>
                      <a:t>Difference</a:t>
                    </a:r>
                  </a:p>
                </p:txBody>
              </p:sp>
            </p:grpSp>
            <p:cxnSp>
              <p:nvCxnSpPr>
                <p:cNvPr id="22" name="Straight Connector 30"/>
                <p:cNvCxnSpPr>
                  <a:cxnSpLocks noChangeShapeType="1"/>
                </p:cNvCxnSpPr>
                <p:nvPr/>
              </p:nvCxnSpPr>
              <p:spPr bwMode="auto">
                <a:xfrm>
                  <a:off x="2590800" y="1447800"/>
                  <a:ext cx="4191000" cy="0"/>
                </a:xfrm>
                <a:prstGeom prst="line">
                  <a:avLst/>
                </a:prstGeom>
                <a:noFill/>
                <a:ln w="9525">
                  <a:solidFill>
                    <a:srgbClr val="000000"/>
                  </a:solidFill>
                  <a:round/>
                  <a:headEnd/>
                  <a:tailEnd/>
                </a:ln>
              </p:spPr>
            </p:cxnSp>
            <p:cxnSp>
              <p:nvCxnSpPr>
                <p:cNvPr id="23" name="Straight Connector 33"/>
                <p:cNvCxnSpPr>
                  <a:cxnSpLocks noChangeShapeType="1"/>
                </p:cNvCxnSpPr>
                <p:nvPr/>
              </p:nvCxnSpPr>
              <p:spPr bwMode="auto">
                <a:xfrm>
                  <a:off x="2590800" y="5943600"/>
                  <a:ext cx="4191000" cy="0"/>
                </a:xfrm>
                <a:prstGeom prst="line">
                  <a:avLst/>
                </a:prstGeom>
                <a:noFill/>
                <a:ln w="9525">
                  <a:solidFill>
                    <a:srgbClr val="000000"/>
                  </a:solidFill>
                  <a:round/>
                  <a:headEnd/>
                  <a:tailEnd/>
                </a:ln>
              </p:spPr>
            </p:cxnSp>
            <p:cxnSp>
              <p:nvCxnSpPr>
                <p:cNvPr id="24" name="Straight Connector 34"/>
                <p:cNvCxnSpPr>
                  <a:cxnSpLocks noChangeShapeType="1"/>
                </p:cNvCxnSpPr>
                <p:nvPr/>
              </p:nvCxnSpPr>
              <p:spPr bwMode="auto">
                <a:xfrm>
                  <a:off x="2590800" y="965202"/>
                  <a:ext cx="4191000" cy="0"/>
                </a:xfrm>
                <a:prstGeom prst="line">
                  <a:avLst/>
                </a:prstGeom>
                <a:noFill/>
                <a:ln w="9525">
                  <a:solidFill>
                    <a:srgbClr val="000000"/>
                  </a:solidFill>
                  <a:round/>
                  <a:headEnd/>
                  <a:tailEnd/>
                </a:ln>
              </p:spPr>
            </p:cxnSp>
          </p:grpSp>
          <p:sp>
            <p:nvSpPr>
              <p:cNvPr id="20" name="TextBox 36"/>
              <p:cNvSpPr txBox="1">
                <a:spLocks noChangeArrowheads="1"/>
              </p:cNvSpPr>
              <p:nvPr/>
            </p:nvSpPr>
            <p:spPr bwMode="auto">
              <a:xfrm>
                <a:off x="2286000" y="1354665"/>
                <a:ext cx="1354669" cy="338505"/>
              </a:xfrm>
              <a:prstGeom prst="rect">
                <a:avLst/>
              </a:prstGeom>
              <a:noFill/>
              <a:ln w="9525">
                <a:noFill/>
                <a:miter lim="800000"/>
                <a:headEnd/>
                <a:tailEnd/>
              </a:ln>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chemeClr val="bg1"/>
                    </a:solidFill>
                    <a:effectLst/>
                    <a:uLnTx/>
                    <a:uFillTx/>
                  </a:rPr>
                  <a:t>Class</a:t>
                </a:r>
              </a:p>
            </p:txBody>
          </p:sp>
        </p:grpSp>
      </p:grpSp>
      <p:sp>
        <p:nvSpPr>
          <p:cNvPr id="31" name="Rectangle 30"/>
          <p:cNvSpPr>
            <a:spLocks noChangeArrowheads="1"/>
          </p:cNvSpPr>
          <p:nvPr/>
        </p:nvSpPr>
        <p:spPr bwMode="auto">
          <a:xfrm>
            <a:off x="4956050" y="2084825"/>
            <a:ext cx="3886200" cy="2819400"/>
          </a:xfrm>
          <a:prstGeom prst="rect">
            <a:avLst/>
          </a:prstGeom>
          <a:solidFill>
            <a:srgbClr val="C2FFF0"/>
          </a:solidFill>
          <a:ln w="9525">
            <a:noFill/>
            <a:round/>
            <a:headEnd/>
            <a:tailEnd/>
          </a:ln>
          <a:effectLst>
            <a:outerShdw dist="152400" dir="2640007" algn="tl" rotWithShape="0">
              <a:srgbClr val="808080">
                <a:alpha val="39999"/>
              </a:srgbClr>
            </a:outerShdw>
          </a:effectLst>
        </p:spPr>
        <p:txBody>
          <a:bodyPr/>
          <a:lstStyle/>
          <a:p>
            <a:pPr marL="0" marR="0" lvl="0" indent="0" algn="l" defTabSz="912813" eaLnBrk="1" fontAlgn="auto" latinLnBrk="0" hangingPunct="1">
              <a:lnSpc>
                <a:spcPct val="100000"/>
              </a:lnSpc>
              <a:spcBef>
                <a:spcPts val="0"/>
              </a:spcBef>
              <a:spcAft>
                <a:spcPts val="0"/>
              </a:spcAft>
              <a:buClrTx/>
              <a:buSzTx/>
              <a:tabLst/>
              <a:defRPr/>
            </a:pPr>
            <a:endParaRPr kumimoji="0" lang="en-US" sz="2000" i="0" u="none" strike="noStrike" kern="0" cap="none" spc="0" normalizeH="0" baseline="0" noProof="0" dirty="0" smtClean="0">
              <a:ln>
                <a:noFill/>
              </a:ln>
              <a:solidFill>
                <a:sysClr val="windowText" lastClr="000000"/>
              </a:solidFill>
              <a:effectLst/>
              <a:uLnTx/>
              <a:uFillTx/>
            </a:endParaRPr>
          </a:p>
          <a:p>
            <a:pPr marL="0" marR="0" lvl="0" indent="0" algn="l" defTabSz="912813" eaLnBrk="1" fontAlgn="auto" latinLnBrk="0" hangingPunct="1">
              <a:lnSpc>
                <a:spcPct val="100000"/>
              </a:lnSpc>
              <a:spcBef>
                <a:spcPts val="0"/>
              </a:spcBef>
              <a:spcAft>
                <a:spcPts val="0"/>
              </a:spcAft>
              <a:buClrTx/>
              <a:buSzTx/>
              <a:buFont typeface="Arial" pitchFamily="34" charset="0"/>
              <a:buChar char="•"/>
              <a:tabLst/>
              <a:defRPr/>
            </a:pPr>
            <a:r>
              <a:rPr lang="en-US" sz="2000" kern="0" dirty="0" smtClean="0">
                <a:solidFill>
                  <a:sysClr val="windowText" lastClr="000000"/>
                </a:solidFill>
              </a:rPr>
              <a:t> Sparse coding to learn features. </a:t>
            </a:r>
          </a:p>
          <a:p>
            <a:pPr marL="0" marR="0" lvl="0" indent="0" algn="l" defTabSz="912813" eaLnBrk="1" fontAlgn="auto" latinLnBrk="0" hangingPunct="1">
              <a:lnSpc>
                <a:spcPct val="100000"/>
              </a:lnSpc>
              <a:spcBef>
                <a:spcPts val="0"/>
              </a:spcBef>
              <a:spcAft>
                <a:spcPts val="0"/>
              </a:spcAft>
              <a:buClrTx/>
              <a:buSzTx/>
              <a:tabLst/>
              <a:defRPr/>
            </a:pPr>
            <a:r>
              <a:rPr lang="en-US" sz="2000" kern="0" dirty="0" smtClean="0">
                <a:solidFill>
                  <a:sysClr val="windowText" lastClr="000000"/>
                </a:solidFill>
              </a:rPr>
              <a:t> </a:t>
            </a:r>
          </a:p>
          <a:p>
            <a:pPr marL="0" marR="0" lvl="0" indent="0" algn="l" defTabSz="912813" eaLnBrk="1" fontAlgn="auto" latinLnBrk="0" hangingPunct="1">
              <a:lnSpc>
                <a:spcPct val="100000"/>
              </a:lnSpc>
              <a:spcBef>
                <a:spcPts val="0"/>
              </a:spcBef>
              <a:spcAft>
                <a:spcPts val="0"/>
              </a:spcAft>
              <a:buClrTx/>
              <a:buSzTx/>
              <a:buFont typeface="Arial" pitchFamily="34" charset="0"/>
              <a:buChar char="•"/>
              <a:tabLst/>
              <a:defRPr/>
            </a:pPr>
            <a:r>
              <a:rPr kumimoji="0" lang="en-US" sz="2000" i="0" u="none" strike="noStrike" kern="0" cap="none" spc="0" normalizeH="0" baseline="0" noProof="0" dirty="0" smtClean="0">
                <a:ln>
                  <a:noFill/>
                </a:ln>
                <a:solidFill>
                  <a:sysClr val="windowText" lastClr="000000"/>
                </a:solidFill>
                <a:effectLst/>
                <a:uLnTx/>
                <a:uFillTx/>
              </a:rPr>
              <a:t> Unsupervised</a:t>
            </a:r>
            <a:r>
              <a:rPr kumimoji="0" lang="en-US" sz="2000" i="0" u="none" strike="noStrike" kern="0" cap="none" spc="0" normalizeH="0" noProof="0" dirty="0" smtClean="0">
                <a:ln>
                  <a:noFill/>
                </a:ln>
                <a:solidFill>
                  <a:sysClr val="windowText" lastClr="000000"/>
                </a:solidFill>
                <a:effectLst/>
                <a:uLnTx/>
                <a:uFillTx/>
              </a:rPr>
              <a:t> </a:t>
            </a:r>
            <a:r>
              <a:rPr lang="en-US" sz="2000" kern="0" dirty="0" smtClean="0">
                <a:solidFill>
                  <a:sysClr val="windowText" lastClr="000000"/>
                </a:solidFill>
              </a:rPr>
              <a:t>feature </a:t>
            </a:r>
            <a:r>
              <a:rPr kumimoji="0" lang="en-US" sz="2000" i="0" u="none" strike="noStrike" kern="0" cap="none" spc="0" normalizeH="0" noProof="0" dirty="0" smtClean="0">
                <a:ln>
                  <a:noFill/>
                </a:ln>
                <a:solidFill>
                  <a:sysClr val="windowText" lastClr="000000"/>
                </a:solidFill>
                <a:effectLst/>
                <a:uLnTx/>
                <a:uFillTx/>
              </a:rPr>
              <a:t>learning beat all the other approaches by a significant margin.</a:t>
            </a:r>
            <a:endParaRPr kumimoji="0" lang="en-US" sz="2000" i="0" u="none" strike="noStrike" kern="0" cap="none" spc="0" normalizeH="0" baseline="0" noProof="0" dirty="0" smtClean="0">
              <a:ln>
                <a:noFill/>
              </a:ln>
              <a:solidFill>
                <a:sysClr val="windowText" lastClr="000000"/>
              </a:solidFill>
              <a:effectLst/>
              <a:uLnTx/>
              <a:uFillTx/>
            </a:endParaRPr>
          </a:p>
          <a:p>
            <a:pPr marL="0" marR="0" lvl="0" indent="0" algn="l" defTabSz="912813" eaLnBrk="1" fontAlgn="auto" latinLnBrk="0" hangingPunct="1">
              <a:lnSpc>
                <a:spcPct val="100000"/>
              </a:lnSpc>
              <a:spcBef>
                <a:spcPts val="0"/>
              </a:spcBef>
              <a:spcAft>
                <a:spcPts val="0"/>
              </a:spcAft>
              <a:buClrTx/>
              <a:buSzTx/>
              <a:tabLst/>
              <a:defRPr/>
            </a:pPr>
            <a:endParaRPr kumimoji="0" lang="en-US" sz="2000" i="0" u="none" strike="noStrike" kern="0" cap="none" spc="0" normalizeH="0" baseline="0" noProof="0" dirty="0" smtClean="0">
              <a:ln>
                <a:noFill/>
              </a:ln>
              <a:solidFill>
                <a:sysClr val="windowText" lastClr="000000"/>
              </a:solidFill>
              <a:effectLst/>
              <a:uLnTx/>
              <a:uFillTx/>
            </a:endParaRPr>
          </a:p>
          <a:p>
            <a:pPr marL="0" marR="0" lvl="0" indent="0" algn="l" defTabSz="912813" eaLnBrk="1" fontAlgn="auto" latinLnBrk="0" hangingPunct="1">
              <a:lnSpc>
                <a:spcPct val="100000"/>
              </a:lnSpc>
              <a:spcBef>
                <a:spcPts val="0"/>
              </a:spcBef>
              <a:spcAft>
                <a:spcPts val="0"/>
              </a:spcAft>
              <a:buClrTx/>
              <a:buSzTx/>
              <a:tabLst/>
              <a:defRPr/>
            </a:pPr>
            <a:endParaRPr kumimoji="0" lang="en-US" sz="2000" i="0" u="none" strike="noStrike" kern="0" cap="none" spc="0" normalizeH="0" baseline="0" noProof="0" dirty="0" smtClean="0">
              <a:ln>
                <a:noFill/>
              </a:ln>
              <a:solidFill>
                <a:sysClr val="windowText" lastClr="000000"/>
              </a:solidFill>
              <a:effectLst/>
              <a:uLnTx/>
              <a:uFillTx/>
            </a:endParaRPr>
          </a:p>
          <a:p>
            <a:pPr marL="0" marR="0" lvl="0" indent="0" algn="l" defTabSz="912813" eaLnBrk="1" fontAlgn="auto" latinLnBrk="0" hangingPunct="1">
              <a:lnSpc>
                <a:spcPct val="100000"/>
              </a:lnSpc>
              <a:spcBef>
                <a:spcPts val="0"/>
              </a:spcBef>
              <a:spcAft>
                <a:spcPts val="0"/>
              </a:spcAft>
              <a:buClrTx/>
              <a:buSzTx/>
              <a:buFont typeface="Arial" pitchFamily="34" charset="0"/>
              <a:buChar char="•"/>
              <a:tabLst/>
              <a:defRPr/>
            </a:pPr>
            <a:endParaRPr kumimoji="0" lang="en-US" sz="2000" i="0" u="none" strike="noStrike" kern="0" cap="none" spc="0" normalizeH="0" baseline="0" noProof="0" dirty="0" smtClean="0">
              <a:ln>
                <a:noFill/>
              </a:ln>
              <a:solidFill>
                <a:sysClr val="windowText" lastClr="000000"/>
              </a:solidFill>
              <a:effectLst/>
              <a:uLnTx/>
              <a:uFillTx/>
            </a:endParaRPr>
          </a:p>
          <a:p>
            <a:pPr marL="0" marR="0" lvl="0" indent="0" algn="l" defTabSz="912813" eaLnBrk="1" fontAlgn="auto" latinLnBrk="0" hangingPunct="1">
              <a:lnSpc>
                <a:spcPct val="100000"/>
              </a:lnSpc>
              <a:spcBef>
                <a:spcPts val="0"/>
              </a:spcBef>
              <a:spcAft>
                <a:spcPts val="0"/>
              </a:spcAft>
              <a:buClrTx/>
              <a:buSzTx/>
              <a:buFont typeface="Arial" pitchFamily="34" charset="0"/>
              <a:buChar char="•"/>
              <a:tabLst/>
              <a:defRPr/>
            </a:pPr>
            <a:endParaRPr kumimoji="0" lang="en-US" sz="2000" i="0" u="none" strike="noStrike" kern="0" cap="none" spc="0" normalizeH="0" baseline="0" noProof="0" dirty="0" smtClean="0">
              <a:ln>
                <a:noFill/>
              </a:ln>
              <a:solidFill>
                <a:sysClr val="windowText" lastClr="000000"/>
              </a:solidFill>
              <a:effectLst/>
              <a:uLnTx/>
              <a:uFillTx/>
            </a:endParaRPr>
          </a:p>
        </p:txBody>
      </p:sp>
      <p:sp>
        <p:nvSpPr>
          <p:cNvPr id="33" name="TextBox 32"/>
          <p:cNvSpPr txBox="1"/>
          <p:nvPr/>
        </p:nvSpPr>
        <p:spPr>
          <a:xfrm>
            <a:off x="-36600" y="6462995"/>
            <a:ext cx="2206694" cy="400110"/>
          </a:xfrm>
          <a:prstGeom prst="rect">
            <a:avLst/>
          </a:prstGeom>
          <a:noFill/>
        </p:spPr>
        <p:txBody>
          <a:bodyPr wrap="none" rtlCol="0">
            <a:spAutoFit/>
          </a:bodyPr>
          <a:lstStyle/>
          <a:p>
            <a:pPr algn="l">
              <a:spcBef>
                <a:spcPts val="0"/>
              </a:spcBef>
            </a:pPr>
            <a:r>
              <a:rPr lang="en-US" sz="2000" dirty="0" smtClean="0">
                <a:solidFill>
                  <a:schemeClr val="bg1"/>
                </a:solidFill>
                <a:latin typeface="Calibri" pitchFamily="34" charset="0"/>
                <a:cs typeface="Calibri" pitchFamily="34" charset="0"/>
              </a:rPr>
              <a:t>[Courtesy of Kai Yu]</a:t>
            </a:r>
          </a:p>
        </p:txBody>
      </p:sp>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6" name="Rectangle 4"/>
          <p:cNvSpPr>
            <a:spLocks noChangeArrowheads="1"/>
          </p:cNvSpPr>
          <p:nvPr/>
        </p:nvSpPr>
        <p:spPr bwMode="auto">
          <a:xfrm>
            <a:off x="0" y="381000"/>
            <a:ext cx="9144000" cy="990600"/>
          </a:xfrm>
          <a:prstGeom prst="rect">
            <a:avLst/>
          </a:prstGeom>
          <a:solidFill>
            <a:schemeClr val="tx1"/>
          </a:solidFill>
          <a:ln w="12700">
            <a:noFill/>
            <a:miter lim="800000"/>
            <a:headEnd/>
            <a:tailEnd/>
          </a:ln>
        </p:spPr>
        <p:txBody>
          <a:bodyPr wrap="none" anchor="ctr"/>
          <a:lstStyle/>
          <a:p>
            <a:endParaRPr lang="en-US"/>
          </a:p>
        </p:txBody>
      </p:sp>
      <p:sp>
        <p:nvSpPr>
          <p:cNvPr id="95234" name="Rectangle 2"/>
          <p:cNvSpPr>
            <a:spLocks noGrp="1" noChangeArrowheads="1"/>
          </p:cNvSpPr>
          <p:nvPr>
            <p:ph type="ctrTitle"/>
          </p:nvPr>
        </p:nvSpPr>
        <p:spPr>
          <a:xfrm>
            <a:off x="654690" y="1969610"/>
            <a:ext cx="7772400" cy="2360612"/>
          </a:xfrm>
        </p:spPr>
        <p:txBody>
          <a:bodyPr/>
          <a:lstStyle/>
          <a:p>
            <a:pPr eaLnBrk="1" hangingPunct="1"/>
            <a:r>
              <a:rPr lang="en-US" sz="6000" dirty="0" smtClean="0">
                <a:solidFill>
                  <a:srgbClr val="0070C0"/>
                </a:solidFill>
              </a:rPr>
              <a:t>Technical challenge: Scaling up</a:t>
            </a:r>
          </a:p>
        </p:txBody>
      </p:sp>
      <p:sp>
        <p:nvSpPr>
          <p:cNvPr id="95235" name="Rectangle 3"/>
          <p:cNvSpPr>
            <a:spLocks noChangeArrowheads="1"/>
          </p:cNvSpPr>
          <p:nvPr/>
        </p:nvSpPr>
        <p:spPr bwMode="auto">
          <a:xfrm>
            <a:off x="0" y="5867400"/>
            <a:ext cx="9144000" cy="990600"/>
          </a:xfrm>
          <a:prstGeom prst="rect">
            <a:avLst/>
          </a:prstGeom>
          <a:solidFill>
            <a:schemeClr val="tx1"/>
          </a:solidFill>
          <a:ln w="12700">
            <a:no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 classification</a:t>
            </a:r>
            <a:endParaRPr lang="en-US" dirty="0"/>
          </a:p>
        </p:txBody>
      </p:sp>
      <p:pic>
        <p:nvPicPr>
          <p:cNvPr id="96" name="Picture 86"/>
          <p:cNvPicPr>
            <a:picLocks noChangeAspect="1" noChangeArrowheads="1"/>
          </p:cNvPicPr>
          <p:nvPr/>
        </p:nvPicPr>
        <p:blipFill>
          <a:blip r:embed="rId2" cstate="print"/>
          <a:srcRect/>
          <a:stretch>
            <a:fillRect/>
          </a:stretch>
        </p:blipFill>
        <p:spPr bwMode="auto">
          <a:xfrm>
            <a:off x="361950" y="1752602"/>
            <a:ext cx="1600200" cy="932150"/>
          </a:xfrm>
          <a:prstGeom prst="rect">
            <a:avLst/>
          </a:prstGeom>
          <a:noFill/>
          <a:ln w="12700" algn="ctr">
            <a:noFill/>
            <a:miter lim="800000"/>
            <a:headEnd/>
            <a:tailEnd/>
          </a:ln>
        </p:spPr>
      </p:pic>
      <p:sp>
        <p:nvSpPr>
          <p:cNvPr id="97" name="Text Box 572"/>
          <p:cNvSpPr txBox="1">
            <a:spLocks noChangeArrowheads="1"/>
          </p:cNvSpPr>
          <p:nvPr/>
        </p:nvSpPr>
        <p:spPr bwMode="auto">
          <a:xfrm>
            <a:off x="703987" y="2753381"/>
            <a:ext cx="962080" cy="523200"/>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 lastClr="FFFFFF"/>
                </a:solidFill>
                <a:effectLst/>
                <a:uLnTx/>
                <a:uFillTx/>
              </a:rPr>
              <a:t>Input</a:t>
            </a:r>
            <a:endParaRPr kumimoji="0" lang="en-US" sz="2800" b="0" i="0" u="none" strike="noStrike" kern="0" cap="none" spc="0" normalizeH="0" baseline="0" noProof="0" dirty="0">
              <a:ln>
                <a:noFill/>
              </a:ln>
              <a:solidFill>
                <a:sysClr val="window" lastClr="FFFFFF"/>
              </a:solidFill>
              <a:effectLst/>
              <a:uLnTx/>
              <a:uFillTx/>
            </a:endParaRPr>
          </a:p>
        </p:txBody>
      </p:sp>
      <p:cxnSp>
        <p:nvCxnSpPr>
          <p:cNvPr id="98" name="Straight Arrow Connector 97"/>
          <p:cNvCxnSpPr/>
          <p:nvPr/>
        </p:nvCxnSpPr>
        <p:spPr>
          <a:xfrm rot="10800000" flipV="1">
            <a:off x="2114550" y="2171702"/>
            <a:ext cx="1295400" cy="1589"/>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cxnSp>
        <p:nvCxnSpPr>
          <p:cNvPr id="99" name="Straight Arrow Connector 98"/>
          <p:cNvCxnSpPr/>
          <p:nvPr/>
        </p:nvCxnSpPr>
        <p:spPr>
          <a:xfrm rot="10800000" flipV="1">
            <a:off x="5829808" y="2171702"/>
            <a:ext cx="1295400" cy="1589"/>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sp>
        <p:nvSpPr>
          <p:cNvPr id="101" name="Text Box 572"/>
          <p:cNvSpPr txBox="1">
            <a:spLocks noChangeArrowheads="1"/>
          </p:cNvSpPr>
          <p:nvPr/>
        </p:nvSpPr>
        <p:spPr bwMode="auto">
          <a:xfrm>
            <a:off x="2382915" y="3505810"/>
            <a:ext cx="2211910" cy="523200"/>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 lastClr="FFFFFF"/>
                </a:solidFill>
                <a:effectLst/>
                <a:uLnTx/>
                <a:uFillTx/>
              </a:rPr>
              <a:t>Feature space</a:t>
            </a:r>
            <a:endParaRPr kumimoji="0" lang="en-US" sz="2800" b="0" i="0" u="none" strike="noStrike" kern="0" cap="none" spc="0" normalizeH="0" baseline="0" noProof="0" dirty="0">
              <a:ln>
                <a:noFill/>
              </a:ln>
              <a:solidFill>
                <a:sysClr val="window" lastClr="FFFFFF"/>
              </a:solidFill>
              <a:effectLst/>
              <a:uLnTx/>
              <a:uFillTx/>
            </a:endParaRPr>
          </a:p>
        </p:txBody>
      </p:sp>
      <p:cxnSp>
        <p:nvCxnSpPr>
          <p:cNvPr id="114" name="Straight Arrow Connector 113"/>
          <p:cNvCxnSpPr/>
          <p:nvPr/>
        </p:nvCxnSpPr>
        <p:spPr>
          <a:xfrm rot="5400000" flipH="1" flipV="1">
            <a:off x="1597357" y="5299193"/>
            <a:ext cx="1943101" cy="1588"/>
          </a:xfrm>
          <a:prstGeom prst="straightConnector1">
            <a:avLst/>
          </a:prstGeom>
          <a:noFill/>
          <a:ln w="9525" cap="flat" cmpd="sng" algn="ctr">
            <a:solidFill>
              <a:srgbClr val="4F81BD">
                <a:shade val="95000"/>
                <a:satMod val="105000"/>
              </a:srgbClr>
            </a:solidFill>
            <a:prstDash val="solid"/>
            <a:tailEnd type="arrow"/>
          </a:ln>
          <a:effectLst/>
        </p:spPr>
      </p:cxnSp>
      <p:cxnSp>
        <p:nvCxnSpPr>
          <p:cNvPr id="115" name="Straight Arrow Connector 114"/>
          <p:cNvCxnSpPr/>
          <p:nvPr/>
        </p:nvCxnSpPr>
        <p:spPr>
          <a:xfrm>
            <a:off x="2455401" y="6195337"/>
            <a:ext cx="2325688" cy="1588"/>
          </a:xfrm>
          <a:prstGeom prst="straightConnector1">
            <a:avLst/>
          </a:prstGeom>
          <a:noFill/>
          <a:ln w="9525" cap="flat" cmpd="sng" algn="ctr">
            <a:solidFill>
              <a:srgbClr val="4F81BD">
                <a:shade val="95000"/>
                <a:satMod val="105000"/>
              </a:srgbClr>
            </a:solidFill>
            <a:prstDash val="solid"/>
            <a:tailEnd type="arrow"/>
          </a:ln>
          <a:effectLst/>
        </p:spPr>
      </p:cxnSp>
      <p:sp>
        <p:nvSpPr>
          <p:cNvPr id="116" name="Minus 115"/>
          <p:cNvSpPr/>
          <p:nvPr/>
        </p:nvSpPr>
        <p:spPr>
          <a:xfrm>
            <a:off x="3611875" y="5426060"/>
            <a:ext cx="190500" cy="228600"/>
          </a:xfrm>
          <a:prstGeom prst="mathMinus">
            <a:avLst/>
          </a:prstGeom>
          <a:solidFill>
            <a:srgbClr val="FF0000"/>
          </a:solid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7" name="Minus 116"/>
          <p:cNvSpPr/>
          <p:nvPr/>
        </p:nvSpPr>
        <p:spPr>
          <a:xfrm>
            <a:off x="3560301" y="5852437"/>
            <a:ext cx="190500" cy="228600"/>
          </a:xfrm>
          <a:prstGeom prst="mathMinus">
            <a:avLst/>
          </a:prstGeom>
          <a:solidFill>
            <a:srgbClr val="FF0000"/>
          </a:solid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8" name="Minus 117"/>
          <p:cNvSpPr/>
          <p:nvPr/>
        </p:nvSpPr>
        <p:spPr>
          <a:xfrm>
            <a:off x="3035800" y="5003605"/>
            <a:ext cx="190500" cy="228600"/>
          </a:xfrm>
          <a:prstGeom prst="mathMinus">
            <a:avLst/>
          </a:prstGeom>
          <a:solidFill>
            <a:srgbClr val="FF0000"/>
          </a:solid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9" name="Minus 118"/>
          <p:cNvSpPr/>
          <p:nvPr/>
        </p:nvSpPr>
        <p:spPr>
          <a:xfrm>
            <a:off x="2836401" y="5509537"/>
            <a:ext cx="190500" cy="228600"/>
          </a:xfrm>
          <a:prstGeom prst="mathMinus">
            <a:avLst/>
          </a:prstGeom>
          <a:solidFill>
            <a:srgbClr val="FF0000"/>
          </a:solid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120" name="Straight Connector 119"/>
          <p:cNvCxnSpPr/>
          <p:nvPr/>
        </p:nvCxnSpPr>
        <p:spPr>
          <a:xfrm>
            <a:off x="2760201" y="4137936"/>
            <a:ext cx="2247900" cy="1866901"/>
          </a:xfrm>
          <a:prstGeom prst="line">
            <a:avLst/>
          </a:prstGeom>
          <a:noFill/>
          <a:ln w="25400" cap="flat" cmpd="sng" algn="ctr">
            <a:solidFill>
              <a:sysClr val="windowText" lastClr="000000"/>
            </a:solidFill>
            <a:prstDash val="dash"/>
          </a:ln>
          <a:effectLst/>
        </p:spPr>
      </p:cxnSp>
      <p:sp>
        <p:nvSpPr>
          <p:cNvPr id="121" name="Plus 120"/>
          <p:cNvSpPr>
            <a:spLocks/>
          </p:cNvSpPr>
          <p:nvPr/>
        </p:nvSpPr>
        <p:spPr>
          <a:xfrm>
            <a:off x="3919115" y="465796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122" name="Plus 121"/>
          <p:cNvSpPr>
            <a:spLocks/>
          </p:cNvSpPr>
          <p:nvPr/>
        </p:nvSpPr>
        <p:spPr>
          <a:xfrm>
            <a:off x="3688685" y="41971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123" name="Plus 122"/>
          <p:cNvSpPr>
            <a:spLocks/>
          </p:cNvSpPr>
          <p:nvPr/>
        </p:nvSpPr>
        <p:spPr>
          <a:xfrm>
            <a:off x="4226355" y="49652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124" name="Plus 123"/>
          <p:cNvSpPr>
            <a:spLocks/>
          </p:cNvSpPr>
          <p:nvPr/>
        </p:nvSpPr>
        <p:spPr>
          <a:xfrm>
            <a:off x="3343040" y="4542745"/>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grpSp>
        <p:nvGrpSpPr>
          <p:cNvPr id="3" name="Group 50"/>
          <p:cNvGrpSpPr/>
          <p:nvPr/>
        </p:nvGrpSpPr>
        <p:grpSpPr>
          <a:xfrm>
            <a:off x="5551645" y="3390595"/>
            <a:ext cx="2438400" cy="838200"/>
            <a:chOff x="2743200" y="2785240"/>
            <a:chExt cx="2438400" cy="838200"/>
          </a:xfrm>
        </p:grpSpPr>
        <p:sp>
          <p:nvSpPr>
            <p:cNvPr id="126" name="Plus 125"/>
            <p:cNvSpPr>
              <a:spLocks/>
            </p:cNvSpPr>
            <p:nvPr/>
          </p:nvSpPr>
          <p:spPr>
            <a:xfrm>
              <a:off x="2832540" y="29484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127" name="Text Box 572"/>
            <p:cNvSpPr txBox="1">
              <a:spLocks noChangeArrowheads="1"/>
            </p:cNvSpPr>
            <p:nvPr/>
          </p:nvSpPr>
          <p:spPr bwMode="auto">
            <a:xfrm>
              <a:off x="3061140" y="2876490"/>
              <a:ext cx="1379352" cy="400110"/>
            </a:xfrm>
            <a:prstGeom prst="rect">
              <a:avLst/>
            </a:prstGeom>
            <a:noFill/>
            <a:ln w="12700"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Motorbikes</a:t>
              </a:r>
              <a:endParaRPr kumimoji="0" lang="en-US" sz="2000" b="0" i="0" u="none" strike="noStrike" kern="0" cap="none" spc="0" normalizeH="0" baseline="0" noProof="0" dirty="0">
                <a:ln>
                  <a:noFill/>
                </a:ln>
                <a:solidFill>
                  <a:sysClr val="window" lastClr="FFFFFF"/>
                </a:solidFill>
                <a:effectLst/>
                <a:uLnTx/>
                <a:uFillTx/>
              </a:endParaRPr>
            </a:p>
          </p:txBody>
        </p:sp>
        <p:sp>
          <p:nvSpPr>
            <p:cNvPr id="128" name="Minus 127"/>
            <p:cNvSpPr/>
            <p:nvPr/>
          </p:nvSpPr>
          <p:spPr>
            <a:xfrm>
              <a:off x="2870640" y="3276600"/>
              <a:ext cx="190500" cy="228600"/>
            </a:xfrm>
            <a:prstGeom prst="mathMinus">
              <a:avLst/>
            </a:prstGeom>
            <a:solidFill>
              <a:srgbClr val="FF0000"/>
            </a:solid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9" name="Text Box 572"/>
            <p:cNvSpPr txBox="1">
              <a:spLocks noChangeArrowheads="1"/>
            </p:cNvSpPr>
            <p:nvPr/>
          </p:nvSpPr>
          <p:spPr bwMode="auto">
            <a:xfrm>
              <a:off x="3061140" y="3181291"/>
              <a:ext cx="2107115" cy="400110"/>
            </a:xfrm>
            <a:prstGeom prst="rect">
              <a:avLst/>
            </a:prstGeom>
            <a:noFill/>
            <a:ln w="12700"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“Non”-Motorbikes</a:t>
              </a:r>
              <a:endParaRPr kumimoji="0" lang="en-US" sz="2000" b="0" i="0" u="none" strike="noStrike" kern="0" cap="none" spc="0" normalizeH="0" baseline="0" noProof="0" dirty="0">
                <a:ln>
                  <a:noFill/>
                </a:ln>
                <a:solidFill>
                  <a:sysClr val="window" lastClr="FFFFFF"/>
                </a:solidFill>
                <a:effectLst/>
                <a:uLnTx/>
                <a:uFillTx/>
              </a:endParaRPr>
            </a:p>
          </p:txBody>
        </p:sp>
        <p:sp>
          <p:nvSpPr>
            <p:cNvPr id="130" name="Rectangle 129"/>
            <p:cNvSpPr/>
            <p:nvPr/>
          </p:nvSpPr>
          <p:spPr>
            <a:xfrm>
              <a:off x="2743200" y="2785240"/>
              <a:ext cx="2438400" cy="838200"/>
            </a:xfrm>
            <a:prstGeom prst="rect">
              <a:avLst/>
            </a:prstGeom>
            <a:no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grpSp>
      <p:sp>
        <p:nvSpPr>
          <p:cNvPr id="131" name="AutoShape 6"/>
          <p:cNvSpPr>
            <a:spLocks noChangeArrowheads="1"/>
          </p:cNvSpPr>
          <p:nvPr/>
        </p:nvSpPr>
        <p:spPr bwMode="auto">
          <a:xfrm>
            <a:off x="3562350" y="1828800"/>
            <a:ext cx="2057398" cy="829527"/>
          </a:xfrm>
          <a:prstGeom prst="roundRect">
            <a:avLst>
              <a:gd name="adj" fmla="val 171"/>
            </a:avLst>
          </a:prstGeom>
          <a:solidFill>
            <a:srgbClr val="FFFFCC"/>
          </a:solidFill>
          <a:ln w="9525">
            <a:solidFill>
              <a:srgbClr val="000000"/>
            </a:solidFill>
            <a:round/>
            <a:headEnd/>
            <a:tailEnd/>
          </a:ln>
          <a:effectLst/>
        </p:spPr>
        <p:txBody>
          <a:bodyPr lIns="81597" tIns="40798" rIns="81597" bIns="40798" anchor="ctr" anchorCtr="1"/>
          <a:lstStyle/>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Feature representation</a:t>
            </a:r>
          </a:p>
        </p:txBody>
      </p:sp>
      <p:sp>
        <p:nvSpPr>
          <p:cNvPr id="132" name="AutoShape 4"/>
          <p:cNvSpPr>
            <a:spLocks noChangeArrowheads="1"/>
          </p:cNvSpPr>
          <p:nvPr/>
        </p:nvSpPr>
        <p:spPr bwMode="auto">
          <a:xfrm>
            <a:off x="7296150" y="1828800"/>
            <a:ext cx="1658880" cy="829527"/>
          </a:xfrm>
          <a:prstGeom prst="roundRect">
            <a:avLst>
              <a:gd name="adj" fmla="val 171"/>
            </a:avLst>
          </a:prstGeom>
          <a:solidFill>
            <a:srgbClr val="E6E6FF"/>
          </a:solidFill>
          <a:ln w="9525">
            <a:solidFill>
              <a:srgbClr val="000000"/>
            </a:solidFill>
            <a:round/>
            <a:headEnd/>
            <a:tailEnd/>
          </a:ln>
          <a:effectLst/>
        </p:spPr>
        <p:txBody>
          <a:bodyPr lIns="81597" tIns="40798" rIns="81597" bIns="40798" anchor="ctr" anchorCtr="1"/>
          <a:lstStyle/>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Learning</a:t>
            </a:r>
          </a:p>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algorithm</a:t>
            </a:r>
          </a:p>
        </p:txBody>
      </p:sp>
      <p:sp>
        <p:nvSpPr>
          <p:cNvPr id="135" name="Text Box 572"/>
          <p:cNvSpPr txBox="1">
            <a:spLocks noChangeArrowheads="1"/>
          </p:cNvSpPr>
          <p:nvPr/>
        </p:nvSpPr>
        <p:spPr bwMode="auto">
          <a:xfrm>
            <a:off x="3266230" y="6232565"/>
            <a:ext cx="1032613" cy="400089"/>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“wheel”</a:t>
            </a:r>
            <a:endParaRPr kumimoji="0" lang="en-US" sz="2000" b="0" i="0" u="none" strike="noStrike" kern="0" cap="none" spc="0" normalizeH="0" baseline="0" noProof="0" dirty="0">
              <a:ln>
                <a:noFill/>
              </a:ln>
              <a:solidFill>
                <a:sysClr val="window" lastClr="FFFFFF"/>
              </a:solidFill>
              <a:effectLst/>
              <a:uLnTx/>
              <a:uFillTx/>
            </a:endParaRPr>
          </a:p>
        </p:txBody>
      </p:sp>
      <p:sp>
        <p:nvSpPr>
          <p:cNvPr id="136" name="Text Box 572"/>
          <p:cNvSpPr txBox="1">
            <a:spLocks noChangeArrowheads="1"/>
          </p:cNvSpPr>
          <p:nvPr/>
        </p:nvSpPr>
        <p:spPr bwMode="auto">
          <a:xfrm>
            <a:off x="1806840" y="4484237"/>
            <a:ext cx="492400" cy="1531809"/>
          </a:xfrm>
          <a:prstGeom prst="rect">
            <a:avLst/>
          </a:prstGeom>
          <a:noFill/>
          <a:ln w="12700" algn="ctr">
            <a:noFill/>
            <a:miter lim="800000"/>
            <a:headEnd/>
            <a:tailEnd/>
          </a:ln>
        </p:spPr>
        <p:txBody>
          <a:bodyPr vert="vert270"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“handlebars”</a:t>
            </a:r>
          </a:p>
        </p:txBody>
      </p:sp>
      <p:grpSp>
        <p:nvGrpSpPr>
          <p:cNvPr id="4" name="Group 82"/>
          <p:cNvGrpSpPr/>
          <p:nvPr/>
        </p:nvGrpSpPr>
        <p:grpSpPr>
          <a:xfrm>
            <a:off x="1189518" y="1431940"/>
            <a:ext cx="1730736" cy="1289996"/>
            <a:chOff x="1284767" y="1431938"/>
            <a:chExt cx="1730735" cy="1289996"/>
          </a:xfrm>
        </p:grpSpPr>
        <p:sp>
          <p:nvSpPr>
            <p:cNvPr id="138" name="Rectangle 137"/>
            <p:cNvSpPr>
              <a:spLocks noChangeAspect="1"/>
            </p:cNvSpPr>
            <p:nvPr/>
          </p:nvSpPr>
          <p:spPr>
            <a:xfrm>
              <a:off x="1500965" y="2112334"/>
              <a:ext cx="609600" cy="609600"/>
            </a:xfrm>
            <a:prstGeom prst="rect">
              <a:avLst/>
            </a:prstGeom>
            <a:noFill/>
            <a:ln w="38100" cap="flat" cmpd="sng" algn="ctr">
              <a:solidFill>
                <a:srgbClr val="92D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139" name="Rectangle 138"/>
            <p:cNvSpPr>
              <a:spLocks noChangeAspect="1"/>
            </p:cNvSpPr>
            <p:nvPr/>
          </p:nvSpPr>
          <p:spPr>
            <a:xfrm>
              <a:off x="1284767" y="1600200"/>
              <a:ext cx="609600" cy="609600"/>
            </a:xfrm>
            <a:prstGeom prst="rect">
              <a:avLst/>
            </a:prstGeom>
            <a:noFill/>
            <a:ln w="38100" cap="flat" cmpd="sng" algn="ctr">
              <a:solidFill>
                <a:srgbClr val="92D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140" name="Rectangle 139"/>
            <p:cNvSpPr/>
            <p:nvPr/>
          </p:nvSpPr>
          <p:spPr>
            <a:xfrm>
              <a:off x="1689499" y="1431938"/>
              <a:ext cx="1326003" cy="3693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smtClean="0">
                  <a:ln>
                    <a:noFill/>
                  </a:ln>
                  <a:solidFill>
                    <a:sysClr val="window" lastClr="FFFFFF"/>
                  </a:solidFill>
                  <a:effectLst/>
                  <a:uLnTx/>
                  <a:uFillTx/>
                </a:rPr>
                <a:t>handlebars</a:t>
              </a:r>
              <a:endParaRPr kumimoji="0" lang="ko-KR" altLang="en-US" sz="1800" b="0" i="0" u="none" strike="noStrike" kern="0" cap="none" spc="0" normalizeH="0" baseline="0" noProof="0" dirty="0">
                <a:ln>
                  <a:noFill/>
                </a:ln>
                <a:solidFill>
                  <a:sysClr val="window" lastClr="FFFFFF"/>
                </a:solidFill>
                <a:effectLst/>
                <a:uLnTx/>
                <a:uFillTx/>
              </a:endParaRPr>
            </a:p>
          </p:txBody>
        </p:sp>
        <p:sp>
          <p:nvSpPr>
            <p:cNvPr id="141" name="Rectangle 140"/>
            <p:cNvSpPr/>
            <p:nvPr/>
          </p:nvSpPr>
          <p:spPr>
            <a:xfrm>
              <a:off x="2106132" y="2308301"/>
              <a:ext cx="721671" cy="353943"/>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smtClean="0">
                  <a:ln>
                    <a:noFill/>
                  </a:ln>
                  <a:solidFill>
                    <a:sysClr val="window" lastClr="FFFFFF"/>
                  </a:solidFill>
                  <a:effectLst/>
                  <a:uLnTx/>
                  <a:uFillTx/>
                </a:rPr>
                <a:t>wheel</a:t>
              </a:r>
              <a:endParaRPr kumimoji="0" lang="ko-KR" altLang="en-US" sz="1800" b="0" i="0" u="none" strike="noStrike" kern="0" cap="none" spc="0" normalizeH="0" baseline="0" noProof="0" dirty="0">
                <a:ln>
                  <a:noFill/>
                </a:ln>
                <a:solidFill>
                  <a:sysClr val="window" lastClr="FFFFFF"/>
                </a:solidFill>
                <a:effectLst/>
                <a:uLnTx/>
                <a:uFillTx/>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135" grpId="0"/>
      <p:bldP spid="136"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Supervised Learning</a:t>
            </a:r>
            <a:endParaRPr lang="en-US" dirty="0"/>
          </a:p>
        </p:txBody>
      </p:sp>
      <p:sp>
        <p:nvSpPr>
          <p:cNvPr id="5" name="Content Placeholder 4"/>
          <p:cNvSpPr>
            <a:spLocks noGrp="1"/>
          </p:cNvSpPr>
          <p:nvPr>
            <p:ph idx="1"/>
          </p:nvPr>
        </p:nvSpPr>
        <p:spPr>
          <a:xfrm>
            <a:off x="232235" y="1086295"/>
            <a:ext cx="8229600" cy="4915841"/>
          </a:xfrm>
        </p:spPr>
        <p:txBody>
          <a:bodyPr/>
          <a:lstStyle/>
          <a:p>
            <a:r>
              <a:rPr lang="en-US" sz="2000" b="0" dirty="0" smtClean="0"/>
              <a:t>Choices of learning algorithm:</a:t>
            </a:r>
          </a:p>
          <a:p>
            <a:pPr lvl="1"/>
            <a:r>
              <a:rPr lang="en-US" sz="2000" b="0" dirty="0" smtClean="0"/>
              <a:t>Memory based</a:t>
            </a:r>
          </a:p>
          <a:p>
            <a:pPr lvl="1"/>
            <a:r>
              <a:rPr lang="en-US" sz="2000" b="0" dirty="0" smtClean="0"/>
              <a:t>Winnow</a:t>
            </a:r>
          </a:p>
          <a:p>
            <a:pPr lvl="1"/>
            <a:r>
              <a:rPr lang="en-US" sz="2000" b="0" dirty="0" smtClean="0"/>
              <a:t>Perceptron</a:t>
            </a:r>
          </a:p>
          <a:p>
            <a:pPr lvl="1"/>
            <a:r>
              <a:rPr lang="en-US" sz="2000" b="0" dirty="0" smtClean="0"/>
              <a:t>Naïve Bayes</a:t>
            </a:r>
          </a:p>
          <a:p>
            <a:pPr lvl="1"/>
            <a:r>
              <a:rPr lang="en-US" sz="2000" b="0" dirty="0" smtClean="0"/>
              <a:t>SVM</a:t>
            </a:r>
          </a:p>
          <a:p>
            <a:pPr lvl="1"/>
            <a:r>
              <a:rPr lang="en-US" sz="2000" b="0" dirty="0" smtClean="0"/>
              <a:t>…. </a:t>
            </a:r>
          </a:p>
          <a:p>
            <a:r>
              <a:rPr lang="en-US" sz="2000" b="0" dirty="0" smtClean="0"/>
              <a:t>What matters the most? </a:t>
            </a:r>
          </a:p>
          <a:p>
            <a:pPr lvl="0">
              <a:buNone/>
            </a:pPr>
            <a:endParaRPr lang="en-US" sz="2000" b="0" dirty="0" smtClean="0">
              <a:solidFill>
                <a:srgbClr val="FFFFFF"/>
              </a:solidFill>
            </a:endParaRPr>
          </a:p>
          <a:p>
            <a:pPr lvl="1"/>
            <a:endParaRPr lang="en-US" sz="2000" b="0" dirty="0" smtClean="0"/>
          </a:p>
          <a:p>
            <a:pPr lvl="1"/>
            <a:endParaRPr lang="en-US" sz="2000" b="0" dirty="0" smtClean="0"/>
          </a:p>
        </p:txBody>
      </p:sp>
      <p:grpSp>
        <p:nvGrpSpPr>
          <p:cNvPr id="3" name="Group 9"/>
          <p:cNvGrpSpPr/>
          <p:nvPr/>
        </p:nvGrpSpPr>
        <p:grpSpPr>
          <a:xfrm>
            <a:off x="4341569" y="1047889"/>
            <a:ext cx="4753937" cy="4109335"/>
            <a:chOff x="4341570" y="1047890"/>
            <a:chExt cx="4531790" cy="3917310"/>
          </a:xfrm>
        </p:grpSpPr>
        <p:grpSp>
          <p:nvGrpSpPr>
            <p:cNvPr id="4" name="Group 3"/>
            <p:cNvGrpSpPr/>
            <p:nvPr/>
          </p:nvGrpSpPr>
          <p:grpSpPr>
            <a:xfrm>
              <a:off x="4341570" y="1047890"/>
              <a:ext cx="4531790" cy="3917310"/>
              <a:chOff x="2229295" y="894270"/>
              <a:chExt cx="4915840" cy="4416575"/>
            </a:xfrm>
          </p:grpSpPr>
          <p:pic>
            <p:nvPicPr>
              <p:cNvPr id="6" name="Picture 2" descr="C:\Users\ang\Desktop\Noname.png"/>
              <p:cNvPicPr>
                <a:picLocks noChangeAspect="1" noChangeArrowheads="1"/>
              </p:cNvPicPr>
              <p:nvPr/>
            </p:nvPicPr>
            <p:blipFill>
              <a:blip r:embed="rId3" cstate="print"/>
              <a:srcRect/>
              <a:stretch>
                <a:fillRect/>
              </a:stretch>
            </p:blipFill>
            <p:spPr bwMode="auto">
              <a:xfrm>
                <a:off x="2229295" y="894270"/>
                <a:ext cx="4839030" cy="4131070"/>
              </a:xfrm>
              <a:prstGeom prst="rect">
                <a:avLst/>
              </a:prstGeom>
              <a:noFill/>
            </p:spPr>
          </p:pic>
          <p:sp>
            <p:nvSpPr>
              <p:cNvPr id="7" name="TextBox 6"/>
              <p:cNvSpPr txBox="1"/>
              <p:nvPr/>
            </p:nvSpPr>
            <p:spPr>
              <a:xfrm>
                <a:off x="5336627" y="5003068"/>
                <a:ext cx="1808508" cy="307777"/>
              </a:xfrm>
              <a:prstGeom prst="rect">
                <a:avLst/>
              </a:prstGeom>
              <a:noFill/>
            </p:spPr>
            <p:txBody>
              <a:bodyPr wrap="none" rtlCol="0">
                <a:spAutoFit/>
              </a:bodyPr>
              <a:lstStyle/>
              <a:p>
                <a:r>
                  <a:rPr lang="en-US" sz="1400" dirty="0" smtClean="0">
                    <a:solidFill>
                      <a:schemeClr val="bg1"/>
                    </a:solidFill>
                  </a:rPr>
                  <a:t>[</a:t>
                </a:r>
                <a:r>
                  <a:rPr lang="en-US" sz="1400" dirty="0" err="1" smtClean="0">
                    <a:solidFill>
                      <a:schemeClr val="bg1"/>
                    </a:solidFill>
                  </a:rPr>
                  <a:t>Banko</a:t>
                </a:r>
                <a:r>
                  <a:rPr lang="en-US" sz="1400" dirty="0" smtClean="0">
                    <a:solidFill>
                      <a:schemeClr val="bg1"/>
                    </a:solidFill>
                  </a:rPr>
                  <a:t> &amp; Brill, 2001]</a:t>
                </a:r>
                <a:endParaRPr lang="en-US" sz="1400" dirty="0">
                  <a:solidFill>
                    <a:schemeClr val="bg1"/>
                  </a:solidFill>
                </a:endParaRPr>
              </a:p>
            </p:txBody>
          </p:sp>
        </p:grpSp>
        <p:sp>
          <p:nvSpPr>
            <p:cNvPr id="8" name="TextBox 7"/>
            <p:cNvSpPr txBox="1"/>
            <p:nvPr/>
          </p:nvSpPr>
          <p:spPr>
            <a:xfrm>
              <a:off x="5566333" y="4503552"/>
              <a:ext cx="2142452" cy="205377"/>
            </a:xfrm>
            <a:prstGeom prst="rect">
              <a:avLst/>
            </a:prstGeom>
            <a:solidFill>
              <a:schemeClr val="bg1"/>
            </a:solidFill>
          </p:spPr>
          <p:txBody>
            <a:bodyPr wrap="none" tIns="0" bIns="0" rtlCol="0">
              <a:spAutoFit/>
            </a:bodyPr>
            <a:lstStyle/>
            <a:p>
              <a:r>
                <a:rPr lang="en-US" sz="1400" dirty="0" smtClean="0"/>
                <a:t>Training set size (millions)</a:t>
              </a:r>
              <a:endParaRPr lang="en-US" sz="1400" dirty="0"/>
            </a:p>
          </p:txBody>
        </p:sp>
        <p:sp>
          <p:nvSpPr>
            <p:cNvPr id="9" name="TextBox 8"/>
            <p:cNvSpPr txBox="1"/>
            <p:nvPr/>
          </p:nvSpPr>
          <p:spPr>
            <a:xfrm rot="16200000">
              <a:off x="3749092" y="2649757"/>
              <a:ext cx="1409105" cy="215444"/>
            </a:xfrm>
            <a:prstGeom prst="rect">
              <a:avLst/>
            </a:prstGeom>
            <a:solidFill>
              <a:schemeClr val="bg1"/>
            </a:solidFill>
          </p:spPr>
          <p:txBody>
            <a:bodyPr wrap="none" tIns="0" bIns="0" rtlCol="0">
              <a:spAutoFit/>
            </a:bodyPr>
            <a:lstStyle/>
            <a:p>
              <a:r>
                <a:rPr lang="en-US" sz="1400" dirty="0" smtClean="0"/>
                <a:t>     Accuracy     </a:t>
              </a:r>
              <a:endParaRPr lang="en-US" sz="1400" dirty="0"/>
            </a:p>
          </p:txBody>
        </p:sp>
      </p:grpSp>
      <p:sp>
        <p:nvSpPr>
          <p:cNvPr id="11" name="Rectangle 10"/>
          <p:cNvSpPr/>
          <p:nvPr/>
        </p:nvSpPr>
        <p:spPr>
          <a:xfrm>
            <a:off x="1422790" y="5464465"/>
            <a:ext cx="6720875" cy="830997"/>
          </a:xfrm>
          <a:prstGeom prst="rect">
            <a:avLst/>
          </a:prstGeom>
        </p:spPr>
        <p:txBody>
          <a:bodyPr wrap="square">
            <a:spAutoFit/>
          </a:bodyPr>
          <a:lstStyle/>
          <a:p>
            <a:pPr algn="l">
              <a:buNone/>
            </a:pPr>
            <a:r>
              <a:rPr lang="en-US" sz="2400" dirty="0" smtClean="0">
                <a:solidFill>
                  <a:schemeClr val="bg1"/>
                </a:solidFill>
              </a:rPr>
              <a:t>“It’s not who has the best algorithm that wins. It’s who has the most data.”</a:t>
            </a:r>
            <a:endParaRPr lang="en-US" sz="2400"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Scaling and classification accuracy (CIFAR-10)</a:t>
            </a:r>
            <a:endParaRPr lang="en-US" dirty="0"/>
          </a:p>
        </p:txBody>
      </p:sp>
      <p:sp>
        <p:nvSpPr>
          <p:cNvPr id="3" name="Content Placeholder 2"/>
          <p:cNvSpPr>
            <a:spLocks noGrp="1"/>
          </p:cNvSpPr>
          <p:nvPr>
            <p:ph idx="1"/>
          </p:nvPr>
        </p:nvSpPr>
        <p:spPr>
          <a:xfrm>
            <a:off x="457200" y="702245"/>
            <a:ext cx="8229600" cy="6155755"/>
          </a:xfrm>
        </p:spPr>
        <p:txBody>
          <a:bodyPr/>
          <a:lstStyle/>
          <a:p>
            <a:pPr>
              <a:buNone/>
            </a:pPr>
            <a:r>
              <a:rPr lang="en-US" sz="1800" b="0" dirty="0" smtClean="0"/>
              <a:t>Large numbers of features is critical. The specific learning algorithm is important, but ones that can scale to many features also have a big advantage. </a:t>
            </a:r>
            <a:endParaRPr lang="en-US" sz="1800" b="0" dirty="0"/>
          </a:p>
        </p:txBody>
      </p:sp>
      <p:pic>
        <p:nvPicPr>
          <p:cNvPr id="6" name="Picture 5" descr="whiteningcv.png"/>
          <p:cNvPicPr>
            <a:picLocks noChangeAspect="1"/>
          </p:cNvPicPr>
          <p:nvPr/>
        </p:nvPicPr>
        <p:blipFill>
          <a:blip r:embed="rId3" cstate="print"/>
          <a:srcRect t="6348"/>
          <a:stretch>
            <a:fillRect/>
          </a:stretch>
        </p:blipFill>
        <p:spPr>
          <a:xfrm>
            <a:off x="729695" y="1824236"/>
            <a:ext cx="7260350" cy="5099619"/>
          </a:xfrm>
          <a:prstGeom prst="rect">
            <a:avLst/>
          </a:prstGeom>
        </p:spPr>
      </p:pic>
      <p:sp>
        <p:nvSpPr>
          <p:cNvPr id="5" name="TextBox 4"/>
          <p:cNvSpPr txBox="1"/>
          <p:nvPr/>
        </p:nvSpPr>
        <p:spPr>
          <a:xfrm>
            <a:off x="7798020" y="6539805"/>
            <a:ext cx="1369286" cy="307777"/>
          </a:xfrm>
          <a:prstGeom prst="rect">
            <a:avLst/>
          </a:prstGeom>
          <a:solidFill>
            <a:schemeClr val="tx1"/>
          </a:solidFill>
        </p:spPr>
        <p:txBody>
          <a:bodyPr wrap="none" rtlCol="0">
            <a:spAutoFit/>
          </a:bodyPr>
          <a:lstStyle/>
          <a:p>
            <a:pPr algn="l">
              <a:spcBef>
                <a:spcPts val="0"/>
              </a:spcBef>
            </a:pPr>
            <a:r>
              <a:rPr lang="en-US" sz="1400" dirty="0" smtClean="0">
                <a:solidFill>
                  <a:schemeClr val="bg1"/>
                </a:solidFill>
                <a:latin typeface="+mn-lt"/>
              </a:rPr>
              <a:t>[Adam Coates]</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Approaches to scaling up</a:t>
            </a:r>
            <a:endParaRPr lang="en-US" dirty="0"/>
          </a:p>
        </p:txBody>
      </p:sp>
      <p:sp>
        <p:nvSpPr>
          <p:cNvPr id="3" name="Content Placeholder 2"/>
          <p:cNvSpPr>
            <a:spLocks noGrp="1"/>
          </p:cNvSpPr>
          <p:nvPr>
            <p:ph idx="1"/>
          </p:nvPr>
        </p:nvSpPr>
        <p:spPr>
          <a:xfrm>
            <a:off x="385854" y="1086295"/>
            <a:ext cx="8641125" cy="3994120"/>
          </a:xfrm>
        </p:spPr>
        <p:txBody>
          <a:bodyPr/>
          <a:lstStyle/>
          <a:p>
            <a:r>
              <a:rPr lang="en-US" sz="2400" b="0" dirty="0" smtClean="0"/>
              <a:t>Efficient sparse coding algorithms. (Lee et al., NIPS 2006) </a:t>
            </a:r>
          </a:p>
          <a:p>
            <a:r>
              <a:rPr lang="en-US" sz="2400" b="0" dirty="0" smtClean="0"/>
              <a:t>GPUs for deep learning. (Raina et al., ICML 2008)</a:t>
            </a:r>
          </a:p>
          <a:p>
            <a:r>
              <a:rPr lang="en-US" sz="2400" b="0" dirty="0" smtClean="0"/>
              <a:t>Tiled Convolutional Networks (Le et al., NIPS 2010)</a:t>
            </a:r>
          </a:p>
          <a:p>
            <a:pPr lvl="1"/>
            <a:r>
              <a:rPr lang="en-US" sz="2400" dirty="0" smtClean="0"/>
              <a:t>The scaling advantage of convolutional networks, but without hard-coding translation invariance. </a:t>
            </a:r>
          </a:p>
          <a:p>
            <a:r>
              <a:rPr lang="en-US" sz="2400" b="0" dirty="0" smtClean="0"/>
              <a:t>Simple, fast feature decoders (Coates et al., 2011)</a:t>
            </a:r>
            <a:endParaRPr lang="en-US" sz="2400" dirty="0" smtClean="0"/>
          </a:p>
          <a:p>
            <a:pPr lvl="1">
              <a:buNone/>
            </a:pPr>
            <a:endParaRPr lang="en-US" sz="2400" dirty="0" smtClean="0"/>
          </a:p>
          <a:p>
            <a:endParaRPr lang="en-US" sz="2400" b="0" dirty="0"/>
          </a:p>
        </p:txBody>
      </p:sp>
      <p:pic>
        <p:nvPicPr>
          <p:cNvPr id="4" name="Picture 2" descr="http://www.nvidia.com/docs/IO/35375/geforce_7900.jpg"/>
          <p:cNvPicPr>
            <a:picLocks noChangeAspect="1" noChangeArrowheads="1"/>
          </p:cNvPicPr>
          <p:nvPr/>
        </p:nvPicPr>
        <p:blipFill>
          <a:blip r:embed="rId3" cstate="print"/>
          <a:srcRect/>
          <a:stretch>
            <a:fillRect/>
          </a:stretch>
        </p:blipFill>
        <p:spPr bwMode="auto">
          <a:xfrm>
            <a:off x="10217535" y="2814520"/>
            <a:ext cx="1728225" cy="1287527"/>
          </a:xfrm>
          <a:prstGeom prst="rect">
            <a:avLst/>
          </a:prstGeom>
          <a:noFill/>
        </p:spPr>
      </p:pic>
      <p:sp>
        <p:nvSpPr>
          <p:cNvPr id="5" name="TextBox 4"/>
          <p:cNvSpPr txBox="1"/>
          <p:nvPr/>
        </p:nvSpPr>
        <p:spPr>
          <a:xfrm>
            <a:off x="10179130" y="4696365"/>
            <a:ext cx="3582712" cy="400110"/>
          </a:xfrm>
          <a:prstGeom prst="rect">
            <a:avLst/>
          </a:prstGeom>
          <a:solidFill>
            <a:schemeClr val="tx1"/>
          </a:solidFill>
        </p:spPr>
        <p:txBody>
          <a:bodyPr wrap="none" rtlCol="0">
            <a:spAutoFit/>
          </a:bodyPr>
          <a:lstStyle/>
          <a:p>
            <a:pPr algn="l">
              <a:spcBef>
                <a:spcPts val="0"/>
              </a:spcBef>
            </a:pPr>
            <a:r>
              <a:rPr lang="en-US" sz="2000" dirty="0" smtClean="0">
                <a:solidFill>
                  <a:schemeClr val="bg1"/>
                </a:solidFill>
                <a:latin typeface="Calibri" pitchFamily="34" charset="0"/>
                <a:cs typeface="Calibri" pitchFamily="34" charset="0"/>
              </a:rPr>
              <a:t>[Raina, Madhavan and Ng, 2008]</a:t>
            </a:r>
          </a:p>
        </p:txBody>
      </p:sp>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Approaches to scaling up</a:t>
            </a:r>
            <a:endParaRPr lang="en-US" dirty="0"/>
          </a:p>
        </p:txBody>
      </p:sp>
      <p:sp>
        <p:nvSpPr>
          <p:cNvPr id="3" name="Content Placeholder 2"/>
          <p:cNvSpPr>
            <a:spLocks noGrp="1"/>
          </p:cNvSpPr>
          <p:nvPr>
            <p:ph idx="1"/>
          </p:nvPr>
        </p:nvSpPr>
        <p:spPr>
          <a:xfrm>
            <a:off x="385854" y="1086295"/>
            <a:ext cx="8641125" cy="3994120"/>
          </a:xfrm>
        </p:spPr>
        <p:txBody>
          <a:bodyPr/>
          <a:lstStyle/>
          <a:p>
            <a:r>
              <a:rPr lang="en-US" sz="2000" b="0" dirty="0" smtClean="0"/>
              <a:t>Efficient sparse coding algorithms. (Lee et al., NIPS 2006)</a:t>
            </a:r>
          </a:p>
          <a:p>
            <a:r>
              <a:rPr lang="en-US" sz="2000" b="0" dirty="0" smtClean="0"/>
              <a:t>Parallel implementations via Map-Reduce (Chu et al., NIPS 2006) </a:t>
            </a:r>
          </a:p>
          <a:p>
            <a:r>
              <a:rPr lang="en-US" sz="2000" b="0" dirty="0" smtClean="0"/>
              <a:t>GPUs for deep learning. (Raina et al., ICML 2008)</a:t>
            </a:r>
          </a:p>
          <a:p>
            <a:r>
              <a:rPr lang="en-US" sz="2000" b="0" dirty="0" smtClean="0"/>
              <a:t>Tiled Convolutional Networks (Le et al., NIPS 2010)</a:t>
            </a:r>
          </a:p>
          <a:p>
            <a:r>
              <a:rPr lang="en-US" sz="2000" b="0" dirty="0" smtClean="0"/>
              <a:t>Efficient optimization algorithms (Le et al., ICML 2011) </a:t>
            </a:r>
          </a:p>
          <a:p>
            <a:r>
              <a:rPr lang="en-US" sz="2000" b="0" dirty="0" smtClean="0"/>
              <a:t>Simple, fast feature decoders (Coates et al., AISTATS 2011)</a:t>
            </a:r>
            <a:endParaRPr lang="en-US" sz="2000" dirty="0" smtClean="0"/>
          </a:p>
          <a:p>
            <a:pPr>
              <a:buNone/>
            </a:pPr>
            <a:endParaRPr lang="en-US" sz="2000" dirty="0" smtClean="0"/>
          </a:p>
        </p:txBody>
      </p:sp>
      <p:pic>
        <p:nvPicPr>
          <p:cNvPr id="4" name="Picture 2" descr="http://www.nvidia.com/docs/IO/35375/geforce_7900.jpg"/>
          <p:cNvPicPr>
            <a:picLocks noChangeAspect="1" noChangeArrowheads="1"/>
          </p:cNvPicPr>
          <p:nvPr/>
        </p:nvPicPr>
        <p:blipFill>
          <a:blip r:embed="rId3" cstate="print"/>
          <a:srcRect/>
          <a:stretch>
            <a:fillRect/>
          </a:stretch>
        </p:blipFill>
        <p:spPr bwMode="auto">
          <a:xfrm>
            <a:off x="10217535" y="2814520"/>
            <a:ext cx="1728225" cy="1287527"/>
          </a:xfrm>
          <a:prstGeom prst="rect">
            <a:avLst/>
          </a:prstGeom>
          <a:noFill/>
        </p:spPr>
      </p:pic>
      <p:sp>
        <p:nvSpPr>
          <p:cNvPr id="5" name="TextBox 4"/>
          <p:cNvSpPr txBox="1"/>
          <p:nvPr/>
        </p:nvSpPr>
        <p:spPr>
          <a:xfrm>
            <a:off x="10179130" y="4696365"/>
            <a:ext cx="3582712" cy="400110"/>
          </a:xfrm>
          <a:prstGeom prst="rect">
            <a:avLst/>
          </a:prstGeom>
          <a:solidFill>
            <a:schemeClr val="tx1"/>
          </a:solidFill>
        </p:spPr>
        <p:txBody>
          <a:bodyPr wrap="none" rtlCol="0">
            <a:spAutoFit/>
          </a:bodyPr>
          <a:lstStyle/>
          <a:p>
            <a:pPr algn="l">
              <a:spcBef>
                <a:spcPts val="0"/>
              </a:spcBef>
            </a:pPr>
            <a:r>
              <a:rPr lang="en-US" sz="2000" dirty="0" smtClean="0">
                <a:solidFill>
                  <a:schemeClr val="bg1"/>
                </a:solidFill>
                <a:latin typeface="Calibri" pitchFamily="34" charset="0"/>
                <a:cs typeface="Calibri" pitchFamily="34" charset="0"/>
              </a:rPr>
              <a:t>[Raina, Madhavan and Ng, 2008]</a:t>
            </a:r>
          </a:p>
        </p:txBody>
      </p:sp>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Attempts to scale up</a:t>
            </a:r>
            <a:endParaRPr lang="en-US" dirty="0"/>
          </a:p>
        </p:txBody>
      </p:sp>
      <p:sp>
        <p:nvSpPr>
          <p:cNvPr id="3" name="Content Placeholder 2"/>
          <p:cNvSpPr>
            <a:spLocks noGrp="1"/>
          </p:cNvSpPr>
          <p:nvPr>
            <p:ph idx="1"/>
          </p:nvPr>
        </p:nvSpPr>
        <p:spPr>
          <a:xfrm>
            <a:off x="270640" y="932675"/>
            <a:ext cx="8641125" cy="3994120"/>
          </a:xfrm>
        </p:spPr>
        <p:txBody>
          <a:bodyPr/>
          <a:lstStyle/>
          <a:p>
            <a:pPr>
              <a:spcBef>
                <a:spcPts val="1200"/>
              </a:spcBef>
              <a:buNone/>
            </a:pPr>
            <a:r>
              <a:rPr lang="en-US" sz="2000" b="0" dirty="0" smtClean="0"/>
              <a:t>Significant effort spent on algorithmic tricks to get algorithms to run faster.</a:t>
            </a:r>
          </a:p>
          <a:p>
            <a:pPr>
              <a:spcBef>
                <a:spcPts val="1200"/>
              </a:spcBef>
            </a:pPr>
            <a:r>
              <a:rPr lang="en-US" sz="2000" b="0" dirty="0" smtClean="0"/>
              <a:t>Efficient sparse coding.  [LeCun, Ng, Yu] </a:t>
            </a:r>
          </a:p>
          <a:p>
            <a:pPr>
              <a:spcBef>
                <a:spcPts val="1200"/>
              </a:spcBef>
            </a:pPr>
            <a:r>
              <a:rPr lang="en-US" sz="2000" b="0" dirty="0" smtClean="0"/>
              <a:t>Efficient posterior inference [Bengio, Hinton] </a:t>
            </a:r>
          </a:p>
          <a:p>
            <a:pPr>
              <a:spcBef>
                <a:spcPts val="1200"/>
              </a:spcBef>
            </a:pPr>
            <a:r>
              <a:rPr lang="en-US" sz="2000" b="0" dirty="0" smtClean="0"/>
              <a:t>Convolutional Networks. [Bengio, de </a:t>
            </a:r>
            <a:r>
              <a:rPr lang="en-US" sz="2000" b="0" dirty="0" err="1" smtClean="0"/>
              <a:t>Freitas</a:t>
            </a:r>
            <a:r>
              <a:rPr lang="en-US" sz="2000" b="0" dirty="0" smtClean="0"/>
              <a:t>, </a:t>
            </a:r>
            <a:r>
              <a:rPr lang="en-US" sz="2000" b="0" dirty="0" err="1" smtClean="0"/>
              <a:t>LeCun</a:t>
            </a:r>
            <a:r>
              <a:rPr lang="en-US" sz="2000" b="0" dirty="0" smtClean="0"/>
              <a:t>, Lee, Ng]</a:t>
            </a:r>
          </a:p>
          <a:p>
            <a:pPr>
              <a:spcBef>
                <a:spcPts val="1200"/>
              </a:spcBef>
            </a:pPr>
            <a:r>
              <a:rPr lang="en-US" sz="2000" b="0" dirty="0" smtClean="0"/>
              <a:t>Tiled Networks. [Hinton, Ng]</a:t>
            </a:r>
          </a:p>
          <a:p>
            <a:pPr>
              <a:spcBef>
                <a:spcPts val="1200"/>
              </a:spcBef>
            </a:pPr>
            <a:r>
              <a:rPr lang="en-US" sz="2000" b="0" dirty="0" smtClean="0"/>
              <a:t>Randomized/fast parameter search. [</a:t>
            </a:r>
            <a:r>
              <a:rPr lang="en-US" sz="2000" b="0" dirty="0" err="1" smtClean="0"/>
              <a:t>DiCarlo</a:t>
            </a:r>
            <a:r>
              <a:rPr lang="en-US" sz="2000" b="0" dirty="0" smtClean="0"/>
              <a:t>, Ng] </a:t>
            </a:r>
          </a:p>
          <a:p>
            <a:pPr>
              <a:spcBef>
                <a:spcPts val="1200"/>
              </a:spcBef>
            </a:pPr>
            <a:r>
              <a:rPr lang="en-US" sz="2000" b="0" dirty="0" smtClean="0"/>
              <a:t>Massive data synthesis. [LeCun, </a:t>
            </a:r>
            <a:r>
              <a:rPr lang="en-US" sz="2000" b="0" dirty="0" err="1" smtClean="0"/>
              <a:t>Schmidhuber</a:t>
            </a:r>
            <a:r>
              <a:rPr lang="en-US" sz="2000" b="0" dirty="0" smtClean="0"/>
              <a:t>]</a:t>
            </a:r>
          </a:p>
          <a:p>
            <a:pPr>
              <a:spcBef>
                <a:spcPts val="1200"/>
              </a:spcBef>
            </a:pPr>
            <a:r>
              <a:rPr lang="en-US" sz="2000" b="0" dirty="0" smtClean="0"/>
              <a:t>Massive embedding models [Bengio, </a:t>
            </a:r>
            <a:r>
              <a:rPr lang="en-US" sz="2000" b="0" dirty="0" err="1" smtClean="0"/>
              <a:t>Collobert</a:t>
            </a:r>
            <a:r>
              <a:rPr lang="en-US" sz="2000" b="0" dirty="0" smtClean="0"/>
              <a:t>, Hinton, Weston]</a:t>
            </a:r>
          </a:p>
          <a:p>
            <a:pPr>
              <a:spcBef>
                <a:spcPts val="1200"/>
              </a:spcBef>
            </a:pPr>
            <a:r>
              <a:rPr lang="en-US" sz="2000" b="0" dirty="0" smtClean="0"/>
              <a:t>Fast decoder algorithms. [LeCun, Lee, Ng, Yu] </a:t>
            </a:r>
          </a:p>
          <a:p>
            <a:pPr>
              <a:spcBef>
                <a:spcPts val="1200"/>
              </a:spcBef>
            </a:pPr>
            <a:r>
              <a:rPr lang="en-US" sz="2000" b="0" dirty="0" smtClean="0"/>
              <a:t>GPU, FPGA and ASIC implementations. [Dean, LeCun, Ng, Olukotun] </a:t>
            </a:r>
          </a:p>
          <a:p>
            <a:pPr>
              <a:spcBef>
                <a:spcPts val="1200"/>
              </a:spcBef>
            </a:pPr>
            <a:endParaRPr lang="en-US" sz="2000" dirty="0" smtClean="0"/>
          </a:p>
          <a:p>
            <a:pPr lvl="1">
              <a:spcBef>
                <a:spcPts val="1200"/>
              </a:spcBef>
              <a:buNone/>
            </a:pPr>
            <a:endParaRPr lang="en-US" sz="2000" dirty="0" smtClean="0"/>
          </a:p>
          <a:p>
            <a:pPr>
              <a:spcBef>
                <a:spcPts val="1200"/>
              </a:spcBef>
            </a:pPr>
            <a:endParaRPr lang="en-US" sz="2000" b="0" dirty="0"/>
          </a:p>
        </p:txBody>
      </p:sp>
      <p:pic>
        <p:nvPicPr>
          <p:cNvPr id="4" name="Picture 2" descr="http://www.nvidia.com/docs/IO/35375/geforce_7900.jpg"/>
          <p:cNvPicPr>
            <a:picLocks noChangeAspect="1" noChangeArrowheads="1"/>
          </p:cNvPicPr>
          <p:nvPr/>
        </p:nvPicPr>
        <p:blipFill>
          <a:blip r:embed="rId3" cstate="print"/>
          <a:srcRect/>
          <a:stretch>
            <a:fillRect/>
          </a:stretch>
        </p:blipFill>
        <p:spPr bwMode="auto">
          <a:xfrm>
            <a:off x="10217535" y="2814520"/>
            <a:ext cx="1728225" cy="1287527"/>
          </a:xfrm>
          <a:prstGeom prst="rect">
            <a:avLst/>
          </a:prstGeom>
          <a:noFill/>
        </p:spPr>
      </p:pic>
      <p:sp>
        <p:nvSpPr>
          <p:cNvPr id="5" name="TextBox 4"/>
          <p:cNvSpPr txBox="1"/>
          <p:nvPr/>
        </p:nvSpPr>
        <p:spPr>
          <a:xfrm>
            <a:off x="10179130" y="4696365"/>
            <a:ext cx="3582712" cy="400110"/>
          </a:xfrm>
          <a:prstGeom prst="rect">
            <a:avLst/>
          </a:prstGeom>
          <a:solidFill>
            <a:schemeClr val="tx1"/>
          </a:solidFill>
        </p:spPr>
        <p:txBody>
          <a:bodyPr wrap="none" rtlCol="0">
            <a:spAutoFit/>
          </a:bodyPr>
          <a:lstStyle/>
          <a:p>
            <a:pPr algn="l">
              <a:spcBef>
                <a:spcPts val="0"/>
              </a:spcBef>
            </a:pPr>
            <a:r>
              <a:rPr lang="en-US" sz="2000" dirty="0" smtClean="0">
                <a:solidFill>
                  <a:schemeClr val="bg1"/>
                </a:solidFill>
                <a:latin typeface="Calibri" pitchFamily="34" charset="0"/>
                <a:cs typeface="Calibri" pitchFamily="34" charset="0"/>
              </a:rPr>
              <a:t>[Raina, Madhavan and Ng, 2008]</a:t>
            </a:r>
          </a:p>
        </p:txBody>
      </p:sp>
    </p:spTree>
    <p:extLst>
      <p:ext uri="{BB962C8B-B14F-4D97-AF65-F5344CB8AC3E}">
        <p14:creationId xmlns:p14="http://schemas.microsoft.com/office/powerpoint/2010/main" xmlns="" val="2812676954"/>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Scaling up using GPU hardware</a:t>
            </a:r>
            <a:endParaRPr lang="en-US" dirty="0"/>
          </a:p>
        </p:txBody>
      </p:sp>
      <p:sp>
        <p:nvSpPr>
          <p:cNvPr id="3" name="Content Placeholder 2"/>
          <p:cNvSpPr>
            <a:spLocks noGrp="1"/>
          </p:cNvSpPr>
          <p:nvPr>
            <p:ph idx="1"/>
          </p:nvPr>
        </p:nvSpPr>
        <p:spPr>
          <a:xfrm>
            <a:off x="385855" y="1086295"/>
            <a:ext cx="8229600" cy="3994120"/>
          </a:xfrm>
        </p:spPr>
        <p:txBody>
          <a:bodyPr/>
          <a:lstStyle/>
          <a:p>
            <a:r>
              <a:rPr lang="en-US" sz="2400" b="0" dirty="0" smtClean="0"/>
              <a:t>Use GPU (Graphics Processor Unit) hardware. </a:t>
            </a:r>
          </a:p>
          <a:p>
            <a:r>
              <a:rPr lang="en-US" sz="2400" b="0" dirty="0" smtClean="0"/>
              <a:t>You already have this in your desktop, and it runs 10-100x faster than your CPU. </a:t>
            </a:r>
          </a:p>
          <a:p>
            <a:endParaRPr lang="en-US" sz="2400" b="0" dirty="0"/>
          </a:p>
        </p:txBody>
      </p:sp>
      <p:pic>
        <p:nvPicPr>
          <p:cNvPr id="4" name="Picture 2" descr="http://www.nvidia.com/docs/IO/35375/geforce_7900.jpg"/>
          <p:cNvPicPr>
            <a:picLocks noChangeAspect="1" noChangeArrowheads="1"/>
          </p:cNvPicPr>
          <p:nvPr/>
        </p:nvPicPr>
        <p:blipFill>
          <a:blip r:embed="rId3" cstate="print"/>
          <a:srcRect/>
          <a:stretch>
            <a:fillRect/>
          </a:stretch>
        </p:blipFill>
        <p:spPr bwMode="auto">
          <a:xfrm>
            <a:off x="5071265" y="3044950"/>
            <a:ext cx="3608524" cy="2688350"/>
          </a:xfrm>
          <a:prstGeom prst="rect">
            <a:avLst/>
          </a:prstGeom>
          <a:noFill/>
        </p:spPr>
      </p:pic>
      <p:sp>
        <p:nvSpPr>
          <p:cNvPr id="5" name="TextBox 4"/>
          <p:cNvSpPr txBox="1"/>
          <p:nvPr/>
        </p:nvSpPr>
        <p:spPr>
          <a:xfrm>
            <a:off x="5647340" y="6462995"/>
            <a:ext cx="3582712" cy="400110"/>
          </a:xfrm>
          <a:prstGeom prst="rect">
            <a:avLst/>
          </a:prstGeom>
          <a:solidFill>
            <a:schemeClr val="tx1"/>
          </a:solidFill>
        </p:spPr>
        <p:txBody>
          <a:bodyPr wrap="none" rtlCol="0">
            <a:spAutoFit/>
          </a:bodyPr>
          <a:lstStyle/>
          <a:p>
            <a:pPr algn="l">
              <a:spcBef>
                <a:spcPts val="0"/>
              </a:spcBef>
            </a:pPr>
            <a:r>
              <a:rPr lang="en-US" sz="2000" dirty="0" smtClean="0">
                <a:solidFill>
                  <a:schemeClr val="bg1"/>
                </a:solidFill>
                <a:latin typeface="Calibri" pitchFamily="34" charset="0"/>
                <a:cs typeface="Calibri" pitchFamily="34" charset="0"/>
              </a:rPr>
              <a:t>[Raina, Madhavan and Ng, 2008]</a:t>
            </a:r>
          </a:p>
        </p:txBody>
      </p:sp>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501070" y="5470236"/>
            <a:ext cx="4187737" cy="1299999"/>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fontAlgn="auto">
              <a:spcBef>
                <a:spcPts val="0"/>
              </a:spcBef>
              <a:spcAft>
                <a:spcPts val="0"/>
              </a:spcAft>
              <a:defRPr/>
            </a:pPr>
            <a:endParaRPr lang="en-US" kern="0">
              <a:solidFill>
                <a:sysClr val="window" lastClr="FFFFFF"/>
              </a:solidFill>
              <a:latin typeface="Calibri" pitchFamily="34" charset="0"/>
              <a:cs typeface="Calibri" pitchFamily="34" charset="0"/>
            </a:endParaRPr>
          </a:p>
        </p:txBody>
      </p:sp>
      <p:sp>
        <p:nvSpPr>
          <p:cNvPr id="16" name="Rounded Rectangle 15"/>
          <p:cNvSpPr/>
          <p:nvPr/>
        </p:nvSpPr>
        <p:spPr>
          <a:xfrm>
            <a:off x="494318" y="1708899"/>
            <a:ext cx="8305800" cy="1374456"/>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fontAlgn="auto">
              <a:spcBef>
                <a:spcPts val="0"/>
              </a:spcBef>
              <a:spcAft>
                <a:spcPts val="0"/>
              </a:spcAft>
              <a:defRPr/>
            </a:pPr>
            <a:endParaRPr lang="en-US" kern="0">
              <a:solidFill>
                <a:sysClr val="window" lastClr="FFFFFF"/>
              </a:solidFill>
              <a:latin typeface="Calibri" pitchFamily="34" charset="0"/>
              <a:cs typeface="Calibri" pitchFamily="34" charset="0"/>
            </a:endParaRPr>
          </a:p>
        </p:txBody>
      </p:sp>
      <p:sp>
        <p:nvSpPr>
          <p:cNvPr id="17" name="Rounded Rectangle 16"/>
          <p:cNvSpPr/>
          <p:nvPr/>
        </p:nvSpPr>
        <p:spPr>
          <a:xfrm>
            <a:off x="476250" y="272642"/>
            <a:ext cx="8305800" cy="1340946"/>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fontAlgn="auto">
              <a:spcBef>
                <a:spcPts val="0"/>
              </a:spcBef>
              <a:spcAft>
                <a:spcPts val="0"/>
              </a:spcAft>
              <a:defRPr/>
            </a:pPr>
            <a:endParaRPr lang="en-US" kern="0">
              <a:solidFill>
                <a:sysClr val="window" lastClr="FFFFFF"/>
              </a:solidFill>
              <a:latin typeface="Calibri" pitchFamily="34" charset="0"/>
              <a:cs typeface="Calibri" pitchFamily="34" charset="0"/>
            </a:endParaRPr>
          </a:p>
        </p:txBody>
      </p:sp>
      <p:graphicFrame>
        <p:nvGraphicFramePr>
          <p:cNvPr id="18" name="Table 17"/>
          <p:cNvGraphicFramePr>
            <a:graphicFrameLocks noGrp="1"/>
          </p:cNvGraphicFramePr>
          <p:nvPr>
            <p:extLst>
              <p:ext uri="{D42A27DB-BD31-4B8C-83A1-F6EECF244321}">
                <p14:modId xmlns:p14="http://schemas.microsoft.com/office/powerpoint/2010/main" xmlns="" val="4238721223"/>
              </p:ext>
            </p:extLst>
          </p:nvPr>
        </p:nvGraphicFramePr>
        <p:xfrm>
          <a:off x="683646" y="592801"/>
          <a:ext cx="3811544" cy="915212"/>
        </p:xfrm>
        <a:graphic>
          <a:graphicData uri="http://schemas.openxmlformats.org/drawingml/2006/table">
            <a:tbl>
              <a:tblPr firstRow="1" bandRow="1"/>
              <a:tblGrid>
                <a:gridCol w="2652332"/>
                <a:gridCol w="1159212"/>
              </a:tblGrid>
              <a:tr h="256481">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TIMIT Phone classification</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30561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(Clarkson et al.,1999)</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79.6%</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260549">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 Feature </a:t>
                      </a:r>
                      <a:r>
                        <a:rPr lang="en-US" sz="1200" baseline="0" dirty="0" smtClean="0"/>
                        <a:t>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80.3%</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xmlns="" val="3640819499"/>
              </p:ext>
            </p:extLst>
          </p:nvPr>
        </p:nvGraphicFramePr>
        <p:xfrm>
          <a:off x="4840835" y="592801"/>
          <a:ext cx="3783265" cy="914400"/>
        </p:xfrm>
        <a:graphic>
          <a:graphicData uri="http://schemas.openxmlformats.org/drawingml/2006/table">
            <a:tbl>
              <a:tblPr firstRow="1" bandRow="1"/>
              <a:tblGrid>
                <a:gridCol w="2758474"/>
                <a:gridCol w="1024791"/>
              </a:tblGrid>
              <a:tr h="169025">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TIMIT Speaker identification</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2210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(Reynolds, 1995)</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99.7%</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22454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 Feature </a:t>
                      </a:r>
                      <a:r>
                        <a:rPr lang="en-US" sz="1200" baseline="0" dirty="0" smtClean="0"/>
                        <a:t>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100.0%</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sp>
        <p:nvSpPr>
          <p:cNvPr id="20" name="TextBox 19"/>
          <p:cNvSpPr txBox="1"/>
          <p:nvPr/>
        </p:nvSpPr>
        <p:spPr>
          <a:xfrm>
            <a:off x="616285" y="272641"/>
            <a:ext cx="1863029" cy="338554"/>
          </a:xfrm>
          <a:prstGeom prst="rect">
            <a:avLst/>
          </a:prstGeom>
          <a:noFill/>
        </p:spPr>
        <p:txBody>
          <a:bodyPr wrap="square" rtlCol="0">
            <a:spAutoFit/>
          </a:bodyPr>
          <a:lstStyle/>
          <a:p>
            <a:pPr algn="l" fontAlgn="auto">
              <a:spcBef>
                <a:spcPts val="0"/>
              </a:spcBef>
              <a:spcAft>
                <a:spcPts val="0"/>
              </a:spcAft>
              <a:defRPr/>
            </a:pPr>
            <a:r>
              <a:rPr lang="en-US" sz="1600" kern="0" dirty="0" smtClean="0">
                <a:solidFill>
                  <a:sysClr val="windowText" lastClr="000000"/>
                </a:solidFill>
                <a:latin typeface="+mn-lt"/>
                <a:cs typeface="Calibri" pitchFamily="34" charset="0"/>
              </a:rPr>
              <a:t>Audio</a:t>
            </a:r>
            <a:endParaRPr lang="en-US" sz="1600" kern="0" dirty="0">
              <a:solidFill>
                <a:sysClr val="windowText" lastClr="000000"/>
              </a:solidFill>
              <a:latin typeface="+mn-lt"/>
              <a:cs typeface="Calibri" pitchFamily="34" charset="0"/>
            </a:endParaRPr>
          </a:p>
        </p:txBody>
      </p:sp>
      <p:sp>
        <p:nvSpPr>
          <p:cNvPr id="21" name="TextBox 20"/>
          <p:cNvSpPr txBox="1"/>
          <p:nvPr/>
        </p:nvSpPr>
        <p:spPr>
          <a:xfrm>
            <a:off x="651571" y="1700774"/>
            <a:ext cx="1329629" cy="338554"/>
          </a:xfrm>
          <a:prstGeom prst="rect">
            <a:avLst/>
          </a:prstGeom>
          <a:noFill/>
        </p:spPr>
        <p:txBody>
          <a:bodyPr wrap="square" rtlCol="0">
            <a:spAutoFit/>
          </a:bodyPr>
          <a:lstStyle/>
          <a:p>
            <a:pPr algn="l" fontAlgn="auto">
              <a:spcBef>
                <a:spcPts val="0"/>
              </a:spcBef>
              <a:spcAft>
                <a:spcPts val="0"/>
              </a:spcAft>
              <a:defRPr/>
            </a:pPr>
            <a:r>
              <a:rPr lang="en-US" sz="1600" kern="0" dirty="0" smtClean="0">
                <a:solidFill>
                  <a:sysClr val="windowText" lastClr="000000"/>
                </a:solidFill>
                <a:latin typeface="+mn-lt"/>
                <a:cs typeface="Calibri" pitchFamily="34" charset="0"/>
              </a:rPr>
              <a:t>Images</a:t>
            </a:r>
            <a:endParaRPr lang="en-US" kern="0" dirty="0">
              <a:solidFill>
                <a:sysClr val="windowText" lastClr="000000"/>
              </a:solidFill>
              <a:latin typeface="+mn-lt"/>
              <a:cs typeface="Calibri" pitchFamily="34" charset="0"/>
            </a:endParaRPr>
          </a:p>
        </p:txBody>
      </p:sp>
      <p:sp>
        <p:nvSpPr>
          <p:cNvPr id="22" name="TextBox 21"/>
          <p:cNvSpPr txBox="1"/>
          <p:nvPr/>
        </p:nvSpPr>
        <p:spPr>
          <a:xfrm>
            <a:off x="656282" y="5467120"/>
            <a:ext cx="2417649" cy="338554"/>
          </a:xfrm>
          <a:prstGeom prst="rect">
            <a:avLst/>
          </a:prstGeom>
          <a:noFill/>
        </p:spPr>
        <p:txBody>
          <a:bodyPr wrap="none" rtlCol="0">
            <a:spAutoFit/>
          </a:bodyPr>
          <a:lstStyle/>
          <a:p>
            <a:pPr fontAlgn="auto">
              <a:spcBef>
                <a:spcPts val="0"/>
              </a:spcBef>
              <a:spcAft>
                <a:spcPts val="0"/>
              </a:spcAft>
              <a:defRPr/>
            </a:pPr>
            <a:r>
              <a:rPr lang="en-US" sz="1600" kern="0" dirty="0" smtClean="0">
                <a:solidFill>
                  <a:sysClr val="windowText" lastClr="000000"/>
                </a:solidFill>
                <a:latin typeface="+mn-lt"/>
                <a:cs typeface="Calibri" pitchFamily="34" charset="0"/>
              </a:rPr>
              <a:t>Multimodal (audio/video)</a:t>
            </a:r>
            <a:endParaRPr lang="en-US" sz="1600" kern="0" dirty="0">
              <a:solidFill>
                <a:sysClr val="windowText" lastClr="000000"/>
              </a:solidFill>
              <a:latin typeface="+mn-lt"/>
              <a:cs typeface="Calibri" pitchFamily="34" charset="0"/>
            </a:endParaRPr>
          </a:p>
        </p:txBody>
      </p:sp>
      <p:graphicFrame>
        <p:nvGraphicFramePr>
          <p:cNvPr id="23" name="Table 22"/>
          <p:cNvGraphicFramePr>
            <a:graphicFrameLocks noGrp="1"/>
          </p:cNvGraphicFramePr>
          <p:nvPr>
            <p:extLst>
              <p:ext uri="{D42A27DB-BD31-4B8C-83A1-F6EECF244321}">
                <p14:modId xmlns:p14="http://schemas.microsoft.com/office/powerpoint/2010/main" xmlns="" val="2261690420"/>
              </p:ext>
            </p:extLst>
          </p:nvPr>
        </p:nvGraphicFramePr>
        <p:xfrm>
          <a:off x="683645" y="2040192"/>
          <a:ext cx="3779965" cy="918283"/>
        </p:xfrm>
        <a:graphic>
          <a:graphicData uri="http://schemas.openxmlformats.org/drawingml/2006/table">
            <a:tbl>
              <a:tblPr firstRow="1" bandRow="1"/>
              <a:tblGrid>
                <a:gridCol w="2701989"/>
                <a:gridCol w="1077976"/>
              </a:tblGrid>
              <a:tr h="252024">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CIFAR Object classification</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52024">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a:t>
                      </a:r>
                      <a:r>
                        <a:rPr lang="en-US" sz="1200" dirty="0" err="1" smtClean="0"/>
                        <a:t>Ciresan</a:t>
                      </a:r>
                      <a:r>
                        <a:rPr lang="en-US" sz="1200" dirty="0" smtClean="0"/>
                        <a:t> et al., 2011) </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80.5%</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0868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 Feature </a:t>
                      </a:r>
                      <a:r>
                        <a:rPr lang="en-US" sz="1200" baseline="0" dirty="0" smtClean="0"/>
                        <a:t>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82.0%</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24" name="Table 23"/>
          <p:cNvGraphicFramePr>
            <a:graphicFrameLocks noGrp="1"/>
          </p:cNvGraphicFramePr>
          <p:nvPr>
            <p:extLst>
              <p:ext uri="{D42A27DB-BD31-4B8C-83A1-F6EECF244321}">
                <p14:modId xmlns:p14="http://schemas.microsoft.com/office/powerpoint/2010/main" xmlns="" val="3693273990"/>
              </p:ext>
            </p:extLst>
          </p:nvPr>
        </p:nvGraphicFramePr>
        <p:xfrm>
          <a:off x="4844135" y="2040192"/>
          <a:ext cx="3779965" cy="914400"/>
        </p:xfrm>
        <a:graphic>
          <a:graphicData uri="http://schemas.openxmlformats.org/drawingml/2006/table">
            <a:tbl>
              <a:tblPr firstRow="1" bandRow="1"/>
              <a:tblGrid>
                <a:gridCol w="2701989"/>
                <a:gridCol w="1077976"/>
              </a:tblGrid>
              <a:tr h="267544">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NORB</a:t>
                      </a:r>
                      <a:r>
                        <a:rPr lang="en-US" sz="1400" baseline="0" dirty="0" smtClean="0">
                          <a:solidFill>
                            <a:schemeClr val="bg1"/>
                          </a:solidFill>
                        </a:rPr>
                        <a:t> </a:t>
                      </a:r>
                      <a:r>
                        <a:rPr lang="en-US" sz="1400" dirty="0" smtClean="0">
                          <a:solidFill>
                            <a:schemeClr val="bg1"/>
                          </a:solidFill>
                        </a:rPr>
                        <a:t>Object classification</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67544">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(Scherer</a:t>
                      </a:r>
                      <a:r>
                        <a:rPr lang="en-US" sz="1200" baseline="0" dirty="0" smtClean="0"/>
                        <a:t> et al., 2010</a:t>
                      </a:r>
                      <a:r>
                        <a:rPr lang="en-US" sz="1200" dirty="0" smtClean="0"/>
                        <a:t>)</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94.4%</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28478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a:t>
                      </a:r>
                      <a:r>
                        <a:rPr lang="en-US" sz="1200" baseline="0" dirty="0" smtClean="0"/>
                        <a:t> </a:t>
                      </a:r>
                      <a:r>
                        <a:rPr lang="en-US" sz="1200" dirty="0" smtClean="0"/>
                        <a:t>Feature </a:t>
                      </a:r>
                      <a:r>
                        <a:rPr lang="en-US" sz="1200" baseline="0" dirty="0" smtClean="0"/>
                        <a:t>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95.0%</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25" name="Table 24"/>
          <p:cNvGraphicFramePr>
            <a:graphicFrameLocks noGrp="1"/>
          </p:cNvGraphicFramePr>
          <p:nvPr>
            <p:extLst>
              <p:ext uri="{D42A27DB-BD31-4B8C-83A1-F6EECF244321}">
                <p14:modId xmlns:p14="http://schemas.microsoft.com/office/powerpoint/2010/main" xmlns="" val="105419246"/>
              </p:ext>
            </p:extLst>
          </p:nvPr>
        </p:nvGraphicFramePr>
        <p:xfrm>
          <a:off x="697987" y="5778433"/>
          <a:ext cx="3779965" cy="914400"/>
        </p:xfrm>
        <a:graphic>
          <a:graphicData uri="http://schemas.openxmlformats.org/drawingml/2006/table">
            <a:tbl>
              <a:tblPr firstRow="1" bandRow="1"/>
              <a:tblGrid>
                <a:gridCol w="2701989"/>
                <a:gridCol w="1077976"/>
              </a:tblGrid>
              <a:tr h="198252">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AVLetters Lip reading</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39097">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(Zhao et al., 2009)</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58.9%</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12632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 Feature</a:t>
                      </a:r>
                      <a:r>
                        <a:rPr lang="en-US" sz="1200" baseline="0" dirty="0" smtClean="0"/>
                        <a:t> 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65.8%</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sp>
        <p:nvSpPr>
          <p:cNvPr id="27" name="TextBox 26"/>
          <p:cNvSpPr txBox="1"/>
          <p:nvPr/>
        </p:nvSpPr>
        <p:spPr>
          <a:xfrm>
            <a:off x="688240" y="3117031"/>
            <a:ext cx="1863029" cy="338554"/>
          </a:xfrm>
          <a:prstGeom prst="rect">
            <a:avLst/>
          </a:prstGeom>
          <a:noFill/>
        </p:spPr>
        <p:txBody>
          <a:bodyPr wrap="square" rtlCol="0">
            <a:spAutoFit/>
          </a:bodyPr>
          <a:lstStyle/>
          <a:p>
            <a:pPr algn="l" fontAlgn="auto">
              <a:spcBef>
                <a:spcPts val="0"/>
              </a:spcBef>
              <a:spcAft>
                <a:spcPts val="0"/>
              </a:spcAft>
              <a:defRPr/>
            </a:pPr>
            <a:r>
              <a:rPr lang="en-US" sz="1600" kern="0" dirty="0" smtClean="0">
                <a:solidFill>
                  <a:sysClr val="windowText" lastClr="000000"/>
                </a:solidFill>
                <a:latin typeface="+mn-lt"/>
                <a:cs typeface="Calibri" pitchFamily="34" charset="0"/>
              </a:rPr>
              <a:t>Galaxy</a:t>
            </a:r>
            <a:endParaRPr lang="en-US" sz="1600" kern="0" dirty="0">
              <a:solidFill>
                <a:sysClr val="windowText" lastClr="000000"/>
              </a:solidFill>
              <a:latin typeface="+mn-lt"/>
              <a:cs typeface="Calibri" pitchFamily="34" charset="0"/>
            </a:endParaRPr>
          </a:p>
        </p:txBody>
      </p:sp>
      <p:sp>
        <p:nvSpPr>
          <p:cNvPr id="30" name="TextBox 29"/>
          <p:cNvSpPr txBox="1"/>
          <p:nvPr/>
        </p:nvSpPr>
        <p:spPr>
          <a:xfrm>
            <a:off x="4840835" y="5662261"/>
            <a:ext cx="4186145" cy="954107"/>
          </a:xfrm>
          <a:prstGeom prst="rect">
            <a:avLst/>
          </a:prstGeom>
          <a:noFill/>
        </p:spPr>
        <p:txBody>
          <a:bodyPr wrap="square" rtlCol="0">
            <a:spAutoFit/>
          </a:bodyPr>
          <a:lstStyle/>
          <a:p>
            <a:pPr algn="l">
              <a:spcBef>
                <a:spcPts val="0"/>
              </a:spcBef>
            </a:pPr>
            <a:r>
              <a:rPr lang="en-US" sz="1400" dirty="0" smtClean="0">
                <a:solidFill>
                  <a:schemeClr val="bg1"/>
                </a:solidFill>
                <a:latin typeface="+mn-lt"/>
                <a:cs typeface="Calibri" pitchFamily="34" charset="0"/>
              </a:rPr>
              <a:t>Other unsupervised feature learning records: </a:t>
            </a:r>
          </a:p>
          <a:p>
            <a:pPr algn="l">
              <a:spcBef>
                <a:spcPts val="0"/>
              </a:spcBef>
            </a:pPr>
            <a:r>
              <a:rPr lang="en-US" sz="1400" dirty="0" smtClean="0">
                <a:solidFill>
                  <a:schemeClr val="bg1"/>
                </a:solidFill>
                <a:latin typeface="+mn-lt"/>
                <a:cs typeface="Calibri" pitchFamily="34" charset="0"/>
              </a:rPr>
              <a:t>Pedestrian detection (</a:t>
            </a:r>
            <a:r>
              <a:rPr lang="en-US" sz="1400" dirty="0" err="1" smtClean="0">
                <a:solidFill>
                  <a:schemeClr val="bg1"/>
                </a:solidFill>
                <a:latin typeface="+mn-lt"/>
                <a:cs typeface="Calibri" pitchFamily="34" charset="0"/>
              </a:rPr>
              <a:t>Yann</a:t>
            </a:r>
            <a:r>
              <a:rPr lang="en-US" sz="1400" dirty="0" smtClean="0">
                <a:solidFill>
                  <a:schemeClr val="bg1"/>
                </a:solidFill>
                <a:latin typeface="+mn-lt"/>
                <a:cs typeface="Calibri" pitchFamily="34" charset="0"/>
              </a:rPr>
              <a:t> LeCun)</a:t>
            </a:r>
          </a:p>
          <a:p>
            <a:pPr algn="l">
              <a:spcBef>
                <a:spcPts val="0"/>
              </a:spcBef>
            </a:pPr>
            <a:r>
              <a:rPr lang="en-US" sz="1400" dirty="0" smtClean="0">
                <a:solidFill>
                  <a:schemeClr val="bg1"/>
                </a:solidFill>
                <a:latin typeface="+mn-lt"/>
                <a:cs typeface="Calibri" pitchFamily="34" charset="0"/>
              </a:rPr>
              <a:t>Different audio tasks (Geoff Hinton, Honglak Lee)</a:t>
            </a:r>
          </a:p>
          <a:p>
            <a:pPr algn="l">
              <a:spcBef>
                <a:spcPts val="0"/>
              </a:spcBef>
            </a:pPr>
            <a:r>
              <a:rPr lang="en-US" sz="1400" dirty="0" smtClean="0">
                <a:solidFill>
                  <a:schemeClr val="bg1"/>
                </a:solidFill>
                <a:latin typeface="+mn-lt"/>
                <a:cs typeface="Calibri" pitchFamily="34" charset="0"/>
              </a:rPr>
              <a:t>PASCAL VOC object classification (Kai Yu)</a:t>
            </a:r>
          </a:p>
        </p:txBody>
      </p:sp>
      <p:sp>
        <p:nvSpPr>
          <p:cNvPr id="29" name="Rounded Rectangle 28"/>
          <p:cNvSpPr/>
          <p:nvPr/>
        </p:nvSpPr>
        <p:spPr>
          <a:xfrm>
            <a:off x="484093" y="3180736"/>
            <a:ext cx="8350862" cy="2206919"/>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fontAlgn="auto">
              <a:spcBef>
                <a:spcPts val="0"/>
              </a:spcBef>
              <a:spcAft>
                <a:spcPts val="0"/>
              </a:spcAft>
              <a:defRPr/>
            </a:pPr>
            <a:endParaRPr lang="en-US" kern="0">
              <a:solidFill>
                <a:sysClr val="window" lastClr="FFFFFF"/>
              </a:solidFill>
              <a:latin typeface="Calibri"/>
            </a:endParaRPr>
          </a:p>
        </p:txBody>
      </p:sp>
      <p:graphicFrame>
        <p:nvGraphicFramePr>
          <p:cNvPr id="31" name="Table 30"/>
          <p:cNvGraphicFramePr>
            <a:graphicFrameLocks noGrp="1"/>
          </p:cNvGraphicFramePr>
          <p:nvPr>
            <p:extLst>
              <p:ext uri="{D42A27DB-BD31-4B8C-83A1-F6EECF244321}">
                <p14:modId xmlns:p14="http://schemas.microsoft.com/office/powerpoint/2010/main" xmlns="" val="2212963406"/>
              </p:ext>
            </p:extLst>
          </p:nvPr>
        </p:nvGraphicFramePr>
        <p:xfrm>
          <a:off x="683645" y="3468210"/>
          <a:ext cx="3779965" cy="914400"/>
        </p:xfrm>
        <a:graphic>
          <a:graphicData uri="http://schemas.openxmlformats.org/drawingml/2006/table">
            <a:tbl>
              <a:tblPr firstRow="1" bandRow="1"/>
              <a:tblGrid>
                <a:gridCol w="2701989"/>
                <a:gridCol w="1077976"/>
              </a:tblGrid>
              <a:tr h="256033">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Hollywood2</a:t>
                      </a:r>
                      <a:r>
                        <a:rPr lang="en-US" sz="1400" baseline="0" dirty="0" smtClean="0">
                          <a:solidFill>
                            <a:schemeClr val="bg1"/>
                          </a:solidFill>
                        </a:rPr>
                        <a:t> C</a:t>
                      </a:r>
                      <a:r>
                        <a:rPr lang="en-US" sz="1400" dirty="0" smtClean="0">
                          <a:solidFill>
                            <a:schemeClr val="bg1"/>
                          </a:solidFill>
                        </a:rPr>
                        <a:t>lassification</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5603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(Laptev et</a:t>
                      </a:r>
                      <a:r>
                        <a:rPr lang="en-US" sz="1200" baseline="0" dirty="0" smtClean="0"/>
                        <a:t> al.</a:t>
                      </a:r>
                      <a:r>
                        <a:rPr lang="en-US" sz="1200" dirty="0" smtClean="0"/>
                        <a:t>,</a:t>
                      </a:r>
                      <a:r>
                        <a:rPr lang="en-US" sz="1200" baseline="0" dirty="0" smtClean="0"/>
                        <a:t> 2004)</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48%</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25603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a:t>
                      </a:r>
                      <a:r>
                        <a:rPr lang="en-US" sz="1200" baseline="0" dirty="0" smtClean="0"/>
                        <a:t> </a:t>
                      </a:r>
                      <a:r>
                        <a:rPr lang="en-US" sz="1200" dirty="0" smtClean="0"/>
                        <a:t>Feature </a:t>
                      </a:r>
                      <a:r>
                        <a:rPr lang="en-US" sz="1200" baseline="0" dirty="0" smtClean="0"/>
                        <a:t>learning</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53%</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32" name="Table 31"/>
          <p:cNvGraphicFramePr>
            <a:graphicFrameLocks noGrp="1"/>
          </p:cNvGraphicFramePr>
          <p:nvPr>
            <p:extLst>
              <p:ext uri="{D42A27DB-BD31-4B8C-83A1-F6EECF244321}">
                <p14:modId xmlns:p14="http://schemas.microsoft.com/office/powerpoint/2010/main" xmlns="" val="3152435346"/>
              </p:ext>
            </p:extLst>
          </p:nvPr>
        </p:nvGraphicFramePr>
        <p:xfrm>
          <a:off x="683645" y="4397251"/>
          <a:ext cx="3779965" cy="914400"/>
        </p:xfrm>
        <a:graphic>
          <a:graphicData uri="http://schemas.openxmlformats.org/drawingml/2006/table">
            <a:tbl>
              <a:tblPr firstRow="1" bandRow="1"/>
              <a:tblGrid>
                <a:gridCol w="2701989"/>
                <a:gridCol w="1077976"/>
              </a:tblGrid>
              <a:tr h="219773">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KTH</a:t>
                      </a:r>
                      <a:endParaRPr lang="en-US" sz="1400" dirty="0">
                        <a:solidFill>
                          <a:schemeClr val="bg1"/>
                        </a:solidFill>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183808">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(Wang et al.,</a:t>
                      </a:r>
                      <a:r>
                        <a:rPr lang="en-US" sz="1200" baseline="0" dirty="0" smtClean="0"/>
                        <a:t> 2010)</a:t>
                      </a:r>
                      <a:endParaRPr lang="en-US" sz="1200"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92.1%</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14784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a:t>
                      </a:r>
                      <a:r>
                        <a:rPr lang="en-US" sz="1200" baseline="0" dirty="0" smtClean="0"/>
                        <a:t> </a:t>
                      </a:r>
                      <a:r>
                        <a:rPr lang="en-US" sz="1200" dirty="0" smtClean="0"/>
                        <a:t>Feature </a:t>
                      </a:r>
                      <a:r>
                        <a:rPr lang="en-US" sz="1200" baseline="0" dirty="0" smtClean="0"/>
                        <a:t>learning</a:t>
                      </a:r>
                      <a:endParaRPr lang="en-US" sz="1200"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93.9%</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33" name="Table 32"/>
          <p:cNvGraphicFramePr>
            <a:graphicFrameLocks noGrp="1"/>
          </p:cNvGraphicFramePr>
          <p:nvPr>
            <p:extLst>
              <p:ext uri="{D42A27DB-BD31-4B8C-83A1-F6EECF244321}">
                <p14:modId xmlns:p14="http://schemas.microsoft.com/office/powerpoint/2010/main" xmlns="" val="3704496724"/>
              </p:ext>
            </p:extLst>
          </p:nvPr>
        </p:nvGraphicFramePr>
        <p:xfrm>
          <a:off x="4844135" y="4397251"/>
          <a:ext cx="3779965" cy="914400"/>
        </p:xfrm>
        <a:graphic>
          <a:graphicData uri="http://schemas.openxmlformats.org/drawingml/2006/table">
            <a:tbl>
              <a:tblPr firstRow="1" bandRow="1"/>
              <a:tblGrid>
                <a:gridCol w="2701989"/>
                <a:gridCol w="1077976"/>
              </a:tblGrid>
              <a:tr h="203697">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UCF</a:t>
                      </a:r>
                      <a:endParaRPr lang="en-US" sz="1400" dirty="0">
                        <a:solidFill>
                          <a:schemeClr val="bg1"/>
                        </a:solidFill>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129327">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(Wang et al.,</a:t>
                      </a:r>
                      <a:r>
                        <a:rPr lang="en-US" sz="1200" baseline="0" dirty="0" smtClean="0"/>
                        <a:t> 2010)</a:t>
                      </a:r>
                      <a:endParaRPr lang="en-US" sz="1200"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85.6%</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131767">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a:t>
                      </a:r>
                      <a:r>
                        <a:rPr lang="en-US" sz="1200" baseline="0" dirty="0" smtClean="0"/>
                        <a:t> </a:t>
                      </a:r>
                      <a:r>
                        <a:rPr lang="en-US" sz="1200" dirty="0" smtClean="0"/>
                        <a:t>Feature </a:t>
                      </a:r>
                      <a:r>
                        <a:rPr lang="en-US" sz="1200" baseline="0" dirty="0" smtClean="0"/>
                        <a:t>learning</a:t>
                      </a:r>
                      <a:endParaRPr lang="en-US" sz="1200"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86.5%</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graphicFrame>
        <p:nvGraphicFramePr>
          <p:cNvPr id="34" name="Table 33"/>
          <p:cNvGraphicFramePr>
            <a:graphicFrameLocks noGrp="1"/>
          </p:cNvGraphicFramePr>
          <p:nvPr>
            <p:extLst>
              <p:ext uri="{D42A27DB-BD31-4B8C-83A1-F6EECF244321}">
                <p14:modId xmlns:p14="http://schemas.microsoft.com/office/powerpoint/2010/main" xmlns="" val="2654583024"/>
              </p:ext>
            </p:extLst>
          </p:nvPr>
        </p:nvGraphicFramePr>
        <p:xfrm>
          <a:off x="4844135" y="3468210"/>
          <a:ext cx="3779965" cy="914400"/>
        </p:xfrm>
        <a:graphic>
          <a:graphicData uri="http://schemas.openxmlformats.org/drawingml/2006/table">
            <a:tbl>
              <a:tblPr firstRow="1" bandRow="1"/>
              <a:tblGrid>
                <a:gridCol w="2701989"/>
                <a:gridCol w="1077976"/>
              </a:tblGrid>
              <a:tr h="268835">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solidFill>
                            <a:schemeClr val="bg1"/>
                          </a:solidFill>
                        </a:rPr>
                        <a:t>YouTube</a:t>
                      </a:r>
                      <a:endParaRPr lang="en-US" sz="1400" dirty="0">
                        <a:solidFill>
                          <a:schemeClr val="bg1"/>
                        </a:solidFill>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sz="1400" dirty="0" smtClean="0">
                          <a:solidFill>
                            <a:schemeClr val="bg1"/>
                          </a:solidFill>
                        </a:rPr>
                        <a:t>Accuracy</a:t>
                      </a:r>
                      <a:endParaRPr lang="en-US" sz="1400" dirty="0">
                        <a:solidFill>
                          <a:schemeClr val="bg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176018">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Prior art (Liu et al.,</a:t>
                      </a:r>
                      <a:r>
                        <a:rPr lang="en-US" sz="1200" baseline="0" dirty="0" smtClean="0"/>
                        <a:t> 2009)</a:t>
                      </a:r>
                      <a:endParaRPr lang="en-US" sz="1200"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dirty="0" smtClean="0"/>
                        <a:t>71.2%</a:t>
                      </a:r>
                      <a:endParaRPr 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14005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200" dirty="0" smtClean="0"/>
                        <a:t>Stanford</a:t>
                      </a:r>
                      <a:r>
                        <a:rPr lang="en-US" sz="1200" baseline="0" dirty="0" smtClean="0"/>
                        <a:t> </a:t>
                      </a:r>
                      <a:r>
                        <a:rPr lang="en-US" sz="1200" dirty="0" smtClean="0"/>
                        <a:t>Feature </a:t>
                      </a:r>
                      <a:r>
                        <a:rPr lang="en-US" sz="1200" baseline="0" dirty="0" smtClean="0"/>
                        <a:t>learning</a:t>
                      </a:r>
                      <a:endParaRPr lang="en-US" sz="1200"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400" b="1" dirty="0" smtClean="0"/>
                        <a:t>75.8%</a:t>
                      </a:r>
                      <a:endParaRPr lang="en-US" sz="14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sp>
        <p:nvSpPr>
          <p:cNvPr id="35" name="TextBox 34"/>
          <p:cNvSpPr txBox="1"/>
          <p:nvPr/>
        </p:nvSpPr>
        <p:spPr>
          <a:xfrm>
            <a:off x="704933" y="3184120"/>
            <a:ext cx="1863029" cy="338554"/>
          </a:xfrm>
          <a:prstGeom prst="rect">
            <a:avLst/>
          </a:prstGeom>
          <a:noFill/>
        </p:spPr>
        <p:txBody>
          <a:bodyPr wrap="square" rtlCol="0">
            <a:spAutoFit/>
          </a:bodyPr>
          <a:lstStyle/>
          <a:p>
            <a:pPr algn="l" fontAlgn="auto">
              <a:spcBef>
                <a:spcPts val="0"/>
              </a:spcBef>
              <a:spcAft>
                <a:spcPts val="0"/>
              </a:spcAft>
              <a:defRPr/>
            </a:pPr>
            <a:r>
              <a:rPr lang="en-US" sz="1600" kern="0" dirty="0" smtClean="0">
                <a:solidFill>
                  <a:sysClr val="windowText" lastClr="000000"/>
                </a:solidFill>
                <a:latin typeface="+mn-lt"/>
              </a:rPr>
              <a:t>Video</a:t>
            </a:r>
            <a:endParaRPr lang="en-US" kern="0" dirty="0">
              <a:solidFill>
                <a:sysClr val="windowText" lastClr="000000"/>
              </a:solidFill>
              <a:latin typeface="+mn-lt"/>
            </a:endParaRPr>
          </a:p>
        </p:txBody>
      </p:sp>
      <p:grpSp>
        <p:nvGrpSpPr>
          <p:cNvPr id="26" name="Group 25"/>
          <p:cNvGrpSpPr/>
          <p:nvPr/>
        </p:nvGrpSpPr>
        <p:grpSpPr>
          <a:xfrm>
            <a:off x="566950" y="1969610"/>
            <a:ext cx="8278935" cy="4608600"/>
            <a:chOff x="566950" y="1969610"/>
            <a:chExt cx="8278935" cy="4608600"/>
          </a:xfrm>
        </p:grpSpPr>
        <p:sp>
          <p:nvSpPr>
            <p:cNvPr id="28" name="Rectangle 27"/>
            <p:cNvSpPr/>
            <p:nvPr/>
          </p:nvSpPr>
          <p:spPr bwMode="auto">
            <a:xfrm>
              <a:off x="566950" y="1969610"/>
              <a:ext cx="4043455" cy="1097280"/>
            </a:xfrm>
            <a:prstGeom prst="rect">
              <a:avLst/>
            </a:prstGeom>
            <a:noFill/>
            <a:ln w="57150" cap="flat" cmpd="sng" algn="ctr">
              <a:solidFill>
                <a:srgbClr val="FF0000"/>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36" name="Rectangle 35"/>
            <p:cNvSpPr/>
            <p:nvPr/>
          </p:nvSpPr>
          <p:spPr bwMode="auto">
            <a:xfrm>
              <a:off x="4764025" y="1969610"/>
              <a:ext cx="4043455" cy="1097280"/>
            </a:xfrm>
            <a:prstGeom prst="rect">
              <a:avLst/>
            </a:prstGeom>
            <a:noFill/>
            <a:ln w="57150" cap="flat" cmpd="sng" algn="ctr">
              <a:solidFill>
                <a:srgbClr val="FF0000"/>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37" name="Rectangle 36"/>
            <p:cNvSpPr/>
            <p:nvPr/>
          </p:nvSpPr>
          <p:spPr bwMode="auto">
            <a:xfrm>
              <a:off x="616285" y="3429000"/>
              <a:ext cx="4043455" cy="2011680"/>
            </a:xfrm>
            <a:prstGeom prst="rect">
              <a:avLst/>
            </a:prstGeom>
            <a:noFill/>
            <a:ln w="57150" cap="flat" cmpd="sng" algn="ctr">
              <a:solidFill>
                <a:srgbClr val="FF0000"/>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38" name="Rectangle 37"/>
            <p:cNvSpPr/>
            <p:nvPr/>
          </p:nvSpPr>
          <p:spPr bwMode="auto">
            <a:xfrm>
              <a:off x="4802430" y="3429000"/>
              <a:ext cx="4043455" cy="2011680"/>
            </a:xfrm>
            <a:prstGeom prst="rect">
              <a:avLst/>
            </a:prstGeom>
            <a:noFill/>
            <a:ln w="57150" cap="flat" cmpd="sng" algn="ctr">
              <a:solidFill>
                <a:srgbClr val="FF0000"/>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39" name="Rectangle 38"/>
            <p:cNvSpPr/>
            <p:nvPr/>
          </p:nvSpPr>
          <p:spPr bwMode="auto">
            <a:xfrm>
              <a:off x="4917645" y="5886920"/>
              <a:ext cx="3566160" cy="274320"/>
            </a:xfrm>
            <a:prstGeom prst="rect">
              <a:avLst/>
            </a:prstGeom>
            <a:noFill/>
            <a:ln w="57150" cap="flat" cmpd="sng" algn="ctr">
              <a:solidFill>
                <a:srgbClr val="FF0000"/>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40" name="Rectangle 39"/>
            <p:cNvSpPr/>
            <p:nvPr/>
          </p:nvSpPr>
          <p:spPr bwMode="auto">
            <a:xfrm>
              <a:off x="4917645" y="6303890"/>
              <a:ext cx="3566160" cy="274320"/>
            </a:xfrm>
            <a:prstGeom prst="rect">
              <a:avLst/>
            </a:prstGeom>
            <a:noFill/>
            <a:ln w="57150" cap="flat" cmpd="sng" algn="ctr">
              <a:solidFill>
                <a:srgbClr val="FF0000"/>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spTree>
    <p:extLst>
      <p:ext uri="{BB962C8B-B14F-4D97-AF65-F5344CB8AC3E}">
        <p14:creationId xmlns:p14="http://schemas.microsoft.com/office/powerpoint/2010/main" xmlns="" val="258028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ctrTitle"/>
          </p:nvPr>
        </p:nvSpPr>
        <p:spPr>
          <a:xfrm>
            <a:off x="844550" y="1931988"/>
            <a:ext cx="7772400" cy="2360612"/>
          </a:xfrm>
        </p:spPr>
        <p:txBody>
          <a:bodyPr/>
          <a:lstStyle/>
          <a:p>
            <a:pPr eaLnBrk="1" hangingPunct="1"/>
            <a:r>
              <a:rPr lang="en-US" sz="6000" dirty="0" smtClean="0">
                <a:solidFill>
                  <a:srgbClr val="0070C0"/>
                </a:solidFill>
              </a:rPr>
              <a:t>Learning Recursive Representations</a:t>
            </a:r>
          </a:p>
        </p:txBody>
      </p:sp>
      <p:sp>
        <p:nvSpPr>
          <p:cNvPr id="95235" name="Rectangle 3"/>
          <p:cNvSpPr>
            <a:spLocks noChangeArrowheads="1"/>
          </p:cNvSpPr>
          <p:nvPr/>
        </p:nvSpPr>
        <p:spPr bwMode="auto">
          <a:xfrm>
            <a:off x="0" y="5867400"/>
            <a:ext cx="9144000" cy="990600"/>
          </a:xfrm>
          <a:prstGeom prst="rect">
            <a:avLst/>
          </a:prstGeom>
          <a:solidFill>
            <a:schemeClr val="tx1"/>
          </a:solidFill>
          <a:ln w="12700">
            <a:noFill/>
            <a:miter lim="800000"/>
            <a:headEnd/>
            <a:tailEnd/>
          </a:ln>
        </p:spPr>
        <p:txBody>
          <a:bodyPr wrap="none" anchor="ctr"/>
          <a:lstStyle/>
          <a:p>
            <a:endParaRPr lang="en-US"/>
          </a:p>
        </p:txBody>
      </p:sp>
      <p:sp>
        <p:nvSpPr>
          <p:cNvPr id="95236" name="Rectangle 4"/>
          <p:cNvSpPr>
            <a:spLocks noChangeArrowheads="1"/>
          </p:cNvSpPr>
          <p:nvPr/>
        </p:nvSpPr>
        <p:spPr bwMode="auto">
          <a:xfrm>
            <a:off x="0" y="381000"/>
            <a:ext cx="9144000" cy="990600"/>
          </a:xfrm>
          <a:prstGeom prst="rect">
            <a:avLst/>
          </a:prstGeom>
          <a:solidFill>
            <a:schemeClr val="tx1"/>
          </a:solidFill>
          <a:ln w="12700">
            <a:no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550" y="215900"/>
            <a:ext cx="6887280" cy="304800"/>
          </a:xfrm>
        </p:spPr>
        <p:txBody>
          <a:bodyPr/>
          <a:lstStyle/>
          <a:p>
            <a:r>
              <a:rPr lang="en-US" dirty="0" smtClean="0"/>
              <a:t>Feature representations of words</a:t>
            </a:r>
            <a:endParaRPr lang="en-US" dirty="0"/>
          </a:p>
        </p:txBody>
      </p:sp>
      <p:grpSp>
        <p:nvGrpSpPr>
          <p:cNvPr id="3" name="Group 4"/>
          <p:cNvGrpSpPr/>
          <p:nvPr/>
        </p:nvGrpSpPr>
        <p:grpSpPr>
          <a:xfrm>
            <a:off x="7221945" y="2383095"/>
            <a:ext cx="422455" cy="1958655"/>
            <a:chOff x="5186479" y="3160165"/>
            <a:chExt cx="576075" cy="2649945"/>
          </a:xfrm>
        </p:grpSpPr>
        <p:sp>
          <p:nvSpPr>
            <p:cNvPr id="6" name="Double Bracket 5"/>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7" name="TextBox 6"/>
            <p:cNvSpPr txBox="1"/>
            <p:nvPr/>
          </p:nvSpPr>
          <p:spPr>
            <a:xfrm>
              <a:off x="5291221" y="3264084"/>
              <a:ext cx="355065" cy="2456782"/>
            </a:xfrm>
            <a:prstGeom prst="rect">
              <a:avLst/>
            </a:prstGeom>
            <a:noFill/>
          </p:spPr>
          <p:txBody>
            <a:bodyPr wrap="none" rtlCol="0">
              <a:spAutoFit/>
            </a:bodyPr>
            <a:lstStyle/>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a:p>
              <a:pPr>
                <a:spcBef>
                  <a:spcPts val="0"/>
                </a:spcBef>
              </a:pPr>
              <a:r>
                <a:rPr lang="en-US" sz="1400" dirty="0" smtClean="0">
                  <a:solidFill>
                    <a:schemeClr val="bg1"/>
                  </a:solidFill>
                </a:rPr>
                <a:t>1</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endParaRPr lang="en-US" sz="1400" dirty="0">
                <a:solidFill>
                  <a:schemeClr val="bg1"/>
                </a:solidFill>
              </a:endParaRPr>
            </a:p>
          </p:txBody>
        </p:sp>
      </p:grpSp>
      <p:sp>
        <p:nvSpPr>
          <p:cNvPr id="8" name="TextBox 7"/>
          <p:cNvSpPr txBox="1"/>
          <p:nvPr/>
        </p:nvSpPr>
        <p:spPr>
          <a:xfrm>
            <a:off x="616285" y="730877"/>
            <a:ext cx="8333885" cy="1477328"/>
          </a:xfrm>
          <a:prstGeom prst="rect">
            <a:avLst/>
          </a:prstGeom>
          <a:noFill/>
        </p:spPr>
        <p:txBody>
          <a:bodyPr wrap="square" rtlCol="0">
            <a:spAutoFit/>
          </a:bodyPr>
          <a:lstStyle/>
          <a:p>
            <a:pPr algn="l">
              <a:spcBef>
                <a:spcPts val="0"/>
              </a:spcBef>
            </a:pPr>
            <a:r>
              <a:rPr lang="en-US" dirty="0" smtClean="0">
                <a:solidFill>
                  <a:schemeClr val="bg1"/>
                </a:solidFill>
              </a:rPr>
              <a:t>Imagine taking each word, and embedding it in an n-dimensional space. </a:t>
            </a:r>
          </a:p>
          <a:p>
            <a:pPr algn="l">
              <a:spcBef>
                <a:spcPts val="0"/>
              </a:spcBef>
            </a:pPr>
            <a:r>
              <a:rPr lang="en-US" sz="1100" dirty="0" smtClean="0">
                <a:solidFill>
                  <a:schemeClr val="bg1"/>
                </a:solidFill>
              </a:rPr>
              <a:t>[Distributional representations, or Bengio et al., 2003, Collobert &amp; Weston, 2008.]</a:t>
            </a:r>
            <a:r>
              <a:rPr lang="en-US" sz="1600" dirty="0" smtClean="0">
                <a:solidFill>
                  <a:schemeClr val="bg1"/>
                </a:solidFill>
              </a:rPr>
              <a:t>   </a:t>
            </a:r>
          </a:p>
          <a:p>
            <a:pPr algn="l">
              <a:spcBef>
                <a:spcPts val="0"/>
              </a:spcBef>
            </a:pPr>
            <a:endParaRPr lang="en-US" dirty="0" smtClean="0">
              <a:solidFill>
                <a:schemeClr val="bg1"/>
              </a:solidFill>
            </a:endParaRPr>
          </a:p>
          <a:p>
            <a:pPr algn="l">
              <a:spcBef>
                <a:spcPts val="0"/>
              </a:spcBef>
            </a:pPr>
            <a:r>
              <a:rPr lang="en-US" dirty="0" smtClean="0">
                <a:solidFill>
                  <a:schemeClr val="bg1"/>
                </a:solidFill>
              </a:rPr>
              <a:t>2-d embedding example below, but in practice use ~100-d embeddings. </a:t>
            </a:r>
          </a:p>
          <a:p>
            <a:pPr algn="l">
              <a:spcBef>
                <a:spcPts val="0"/>
              </a:spcBef>
            </a:pPr>
            <a:endParaRPr lang="en-US" dirty="0" smtClean="0">
              <a:solidFill>
                <a:schemeClr val="bg1"/>
              </a:solidFill>
            </a:endParaRPr>
          </a:p>
        </p:txBody>
      </p:sp>
      <p:cxnSp>
        <p:nvCxnSpPr>
          <p:cNvPr id="11" name="Straight Arrow Connector 10"/>
          <p:cNvCxnSpPr/>
          <p:nvPr/>
        </p:nvCxnSpPr>
        <p:spPr bwMode="auto">
          <a:xfrm rot="16200000" flipV="1">
            <a:off x="-420650" y="3597339"/>
            <a:ext cx="3110806" cy="38405"/>
          </a:xfrm>
          <a:prstGeom prst="straightConnector1">
            <a:avLst/>
          </a:prstGeom>
          <a:noFill/>
          <a:ln w="38100" cap="flat" cmpd="sng" algn="ctr">
            <a:solidFill>
              <a:schemeClr val="bg1"/>
            </a:solidFill>
            <a:prstDash val="solid"/>
            <a:round/>
            <a:headEnd type="none" w="med" len="med"/>
            <a:tailEnd type="arrow"/>
          </a:ln>
          <a:effectLst/>
        </p:spPr>
      </p:cxnSp>
      <p:cxnSp>
        <p:nvCxnSpPr>
          <p:cNvPr id="14" name="Straight Arrow Connector 13"/>
          <p:cNvCxnSpPr/>
          <p:nvPr/>
        </p:nvCxnSpPr>
        <p:spPr bwMode="auto">
          <a:xfrm flipV="1">
            <a:off x="923525" y="4864704"/>
            <a:ext cx="5530320" cy="17139"/>
          </a:xfrm>
          <a:prstGeom prst="straightConnector1">
            <a:avLst/>
          </a:prstGeom>
          <a:noFill/>
          <a:ln w="38100" cap="flat" cmpd="sng" algn="ctr">
            <a:solidFill>
              <a:schemeClr val="bg1"/>
            </a:solidFill>
            <a:prstDash val="solid"/>
            <a:round/>
            <a:headEnd type="none" w="med" len="med"/>
            <a:tailEnd type="arrow"/>
          </a:ln>
          <a:effectLst/>
        </p:spPr>
      </p:cxnSp>
      <p:sp>
        <p:nvSpPr>
          <p:cNvPr id="17" name="TextBox 16"/>
          <p:cNvSpPr txBox="1"/>
          <p:nvPr/>
        </p:nvSpPr>
        <p:spPr>
          <a:xfrm>
            <a:off x="232235" y="3021264"/>
            <a:ext cx="460860" cy="369332"/>
          </a:xfrm>
          <a:prstGeom prst="rect">
            <a:avLst/>
          </a:prstGeom>
          <a:noFill/>
        </p:spPr>
        <p:txBody>
          <a:bodyPr wrap="square" rtlCol="0">
            <a:spAutoFit/>
          </a:bodyPr>
          <a:lstStyle/>
          <a:p>
            <a:pPr algn="l">
              <a:spcBef>
                <a:spcPts val="0"/>
              </a:spcBef>
            </a:pPr>
            <a:r>
              <a:rPr lang="en-US" dirty="0" smtClean="0">
                <a:solidFill>
                  <a:schemeClr val="bg1"/>
                </a:solidFill>
              </a:rPr>
              <a:t>x</a:t>
            </a:r>
            <a:r>
              <a:rPr lang="en-US" baseline="-25000" dirty="0" smtClean="0">
                <a:solidFill>
                  <a:schemeClr val="bg1"/>
                </a:solidFill>
              </a:rPr>
              <a:t>2</a:t>
            </a:r>
          </a:p>
        </p:txBody>
      </p:sp>
      <p:cxnSp>
        <p:nvCxnSpPr>
          <p:cNvPr id="19" name="Straight Connector 18"/>
          <p:cNvCxnSpPr/>
          <p:nvPr/>
        </p:nvCxnSpPr>
        <p:spPr bwMode="auto">
          <a:xfrm>
            <a:off x="1038740" y="2598809"/>
            <a:ext cx="182880" cy="0"/>
          </a:xfrm>
          <a:prstGeom prst="line">
            <a:avLst/>
          </a:prstGeom>
          <a:noFill/>
          <a:ln w="38100" cap="flat" cmpd="sng" algn="ctr">
            <a:solidFill>
              <a:schemeClr val="bg1"/>
            </a:solidFill>
            <a:prstDash val="solid"/>
            <a:round/>
            <a:headEnd type="none" w="med" len="med"/>
            <a:tailEnd type="none" w="med" len="med"/>
          </a:ln>
          <a:effectLst/>
        </p:spPr>
      </p:cxnSp>
      <p:cxnSp>
        <p:nvCxnSpPr>
          <p:cNvPr id="20" name="Straight Connector 19"/>
          <p:cNvCxnSpPr/>
          <p:nvPr/>
        </p:nvCxnSpPr>
        <p:spPr bwMode="auto">
          <a:xfrm>
            <a:off x="1047885" y="4442249"/>
            <a:ext cx="182880" cy="0"/>
          </a:xfrm>
          <a:prstGeom prst="line">
            <a:avLst/>
          </a:prstGeom>
          <a:noFill/>
          <a:ln w="38100" cap="flat" cmpd="sng" algn="ctr">
            <a:solidFill>
              <a:schemeClr val="bg1"/>
            </a:solidFill>
            <a:prstDash val="solid"/>
            <a:round/>
            <a:headEnd type="none" w="med" len="med"/>
            <a:tailEnd type="none" w="med" len="med"/>
          </a:ln>
          <a:effectLst/>
        </p:spPr>
      </p:cxnSp>
      <p:cxnSp>
        <p:nvCxnSpPr>
          <p:cNvPr id="21" name="Straight Connector 20"/>
          <p:cNvCxnSpPr/>
          <p:nvPr/>
        </p:nvCxnSpPr>
        <p:spPr bwMode="auto">
          <a:xfrm>
            <a:off x="1038740" y="3981389"/>
            <a:ext cx="182880" cy="0"/>
          </a:xfrm>
          <a:prstGeom prst="line">
            <a:avLst/>
          </a:prstGeom>
          <a:noFill/>
          <a:ln w="38100" cap="flat" cmpd="sng" algn="ctr">
            <a:solidFill>
              <a:schemeClr val="bg1"/>
            </a:solidFill>
            <a:prstDash val="solid"/>
            <a:round/>
            <a:headEnd type="none" w="med" len="med"/>
            <a:tailEnd type="none" w="med" len="med"/>
          </a:ln>
          <a:effectLst/>
        </p:spPr>
      </p:cxnSp>
      <p:cxnSp>
        <p:nvCxnSpPr>
          <p:cNvPr id="22" name="Straight Connector 21"/>
          <p:cNvCxnSpPr/>
          <p:nvPr/>
        </p:nvCxnSpPr>
        <p:spPr bwMode="auto">
          <a:xfrm>
            <a:off x="1038740" y="3520529"/>
            <a:ext cx="182880" cy="0"/>
          </a:xfrm>
          <a:prstGeom prst="line">
            <a:avLst/>
          </a:prstGeom>
          <a:noFill/>
          <a:ln w="38100" cap="flat" cmpd="sng" algn="ctr">
            <a:solidFill>
              <a:schemeClr val="bg1"/>
            </a:solidFill>
            <a:prstDash val="solid"/>
            <a:round/>
            <a:headEnd type="none" w="med" len="med"/>
            <a:tailEnd type="none" w="med" len="med"/>
          </a:ln>
          <a:effectLst/>
        </p:spPr>
      </p:cxnSp>
      <p:cxnSp>
        <p:nvCxnSpPr>
          <p:cNvPr id="23" name="Straight Connector 22"/>
          <p:cNvCxnSpPr/>
          <p:nvPr/>
        </p:nvCxnSpPr>
        <p:spPr bwMode="auto">
          <a:xfrm>
            <a:off x="1038740" y="3059669"/>
            <a:ext cx="182880" cy="0"/>
          </a:xfrm>
          <a:prstGeom prst="line">
            <a:avLst/>
          </a:prstGeom>
          <a:noFill/>
          <a:ln w="38100" cap="flat" cmpd="sng" algn="ctr">
            <a:solidFill>
              <a:schemeClr val="bg1"/>
            </a:solidFill>
            <a:prstDash val="solid"/>
            <a:round/>
            <a:headEnd type="none" w="med" len="med"/>
            <a:tailEnd type="none" w="med" len="med"/>
          </a:ln>
          <a:effectLst/>
        </p:spPr>
      </p:cxnSp>
      <p:cxnSp>
        <p:nvCxnSpPr>
          <p:cNvPr id="24" name="Straight Connector 23"/>
          <p:cNvCxnSpPr/>
          <p:nvPr/>
        </p:nvCxnSpPr>
        <p:spPr bwMode="auto">
          <a:xfrm rot="16200000" flipH="1">
            <a:off x="1522765" y="4870988"/>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26" name="Straight Connector 25"/>
          <p:cNvCxnSpPr/>
          <p:nvPr/>
        </p:nvCxnSpPr>
        <p:spPr bwMode="auto">
          <a:xfrm rot="16200000" flipH="1">
            <a:off x="1983625" y="4870988"/>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27" name="Straight Connector 26"/>
          <p:cNvCxnSpPr/>
          <p:nvPr/>
        </p:nvCxnSpPr>
        <p:spPr bwMode="auto">
          <a:xfrm rot="16200000" flipH="1">
            <a:off x="2444484" y="4870988"/>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28" name="Straight Connector 27"/>
          <p:cNvCxnSpPr/>
          <p:nvPr/>
        </p:nvCxnSpPr>
        <p:spPr bwMode="auto">
          <a:xfrm rot="16200000" flipH="1">
            <a:off x="2905344" y="4870988"/>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29" name="Straight Connector 28"/>
          <p:cNvCxnSpPr/>
          <p:nvPr/>
        </p:nvCxnSpPr>
        <p:spPr bwMode="auto">
          <a:xfrm rot="16200000" flipH="1">
            <a:off x="3366204" y="4870988"/>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30" name="Straight Connector 29"/>
          <p:cNvCxnSpPr/>
          <p:nvPr/>
        </p:nvCxnSpPr>
        <p:spPr bwMode="auto">
          <a:xfrm rot="16200000" flipH="1">
            <a:off x="3827065" y="4870988"/>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31" name="Straight Connector 30"/>
          <p:cNvCxnSpPr/>
          <p:nvPr/>
        </p:nvCxnSpPr>
        <p:spPr bwMode="auto">
          <a:xfrm rot="16200000" flipH="1">
            <a:off x="4289145" y="4870988"/>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32" name="Straight Connector 31"/>
          <p:cNvCxnSpPr/>
          <p:nvPr/>
        </p:nvCxnSpPr>
        <p:spPr bwMode="auto">
          <a:xfrm rot="16200000" flipH="1">
            <a:off x="4748785" y="4870988"/>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33" name="Straight Connector 32"/>
          <p:cNvCxnSpPr/>
          <p:nvPr/>
        </p:nvCxnSpPr>
        <p:spPr bwMode="auto">
          <a:xfrm rot="16200000" flipH="1">
            <a:off x="5209645" y="4870988"/>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34" name="Straight Connector 33"/>
          <p:cNvCxnSpPr/>
          <p:nvPr/>
        </p:nvCxnSpPr>
        <p:spPr bwMode="auto">
          <a:xfrm rot="16200000" flipH="1">
            <a:off x="5670505" y="4870988"/>
            <a:ext cx="182880" cy="1220"/>
          </a:xfrm>
          <a:prstGeom prst="line">
            <a:avLst/>
          </a:prstGeom>
          <a:noFill/>
          <a:ln w="38100" cap="flat" cmpd="sng" algn="ctr">
            <a:solidFill>
              <a:schemeClr val="bg1"/>
            </a:solidFill>
            <a:prstDash val="solid"/>
            <a:round/>
            <a:headEnd type="none" w="med" len="med"/>
            <a:tailEnd type="none" w="med" len="med"/>
          </a:ln>
          <a:effectLst/>
        </p:spPr>
      </p:cxnSp>
      <p:sp>
        <p:nvSpPr>
          <p:cNvPr id="36" name="TextBox 35"/>
          <p:cNvSpPr txBox="1"/>
          <p:nvPr/>
        </p:nvSpPr>
        <p:spPr>
          <a:xfrm>
            <a:off x="3688685" y="5210348"/>
            <a:ext cx="460860" cy="369332"/>
          </a:xfrm>
          <a:prstGeom prst="rect">
            <a:avLst/>
          </a:prstGeom>
          <a:noFill/>
        </p:spPr>
        <p:txBody>
          <a:bodyPr wrap="square" rtlCol="0">
            <a:spAutoFit/>
          </a:bodyPr>
          <a:lstStyle/>
          <a:p>
            <a:pPr algn="l">
              <a:spcBef>
                <a:spcPts val="0"/>
              </a:spcBef>
            </a:pPr>
            <a:r>
              <a:rPr lang="en-US" dirty="0" smtClean="0">
                <a:solidFill>
                  <a:schemeClr val="bg1"/>
                </a:solidFill>
              </a:rPr>
              <a:t>x</a:t>
            </a:r>
            <a:r>
              <a:rPr lang="en-US" baseline="-25000" dirty="0" smtClean="0">
                <a:solidFill>
                  <a:schemeClr val="bg1"/>
                </a:solidFill>
              </a:rPr>
              <a:t>1</a:t>
            </a:r>
          </a:p>
        </p:txBody>
      </p:sp>
      <p:sp>
        <p:nvSpPr>
          <p:cNvPr id="37" name="TextBox 36"/>
          <p:cNvSpPr txBox="1"/>
          <p:nvPr/>
        </p:nvSpPr>
        <p:spPr>
          <a:xfrm>
            <a:off x="616285" y="4941514"/>
            <a:ext cx="5506636" cy="369332"/>
          </a:xfrm>
          <a:prstGeom prst="rect">
            <a:avLst/>
          </a:prstGeom>
          <a:noFill/>
        </p:spPr>
        <p:txBody>
          <a:bodyPr wrap="none" rtlCol="0">
            <a:spAutoFit/>
          </a:bodyPr>
          <a:lstStyle/>
          <a:p>
            <a:pPr algn="l">
              <a:spcBef>
                <a:spcPts val="0"/>
              </a:spcBef>
            </a:pPr>
            <a:r>
              <a:rPr lang="en-US" dirty="0" smtClean="0">
                <a:solidFill>
                  <a:schemeClr val="bg1"/>
                </a:solidFill>
              </a:rPr>
              <a:t>   0        1      2     3     4      5     6     7     8      9     10</a:t>
            </a:r>
          </a:p>
        </p:txBody>
      </p:sp>
      <p:sp>
        <p:nvSpPr>
          <p:cNvPr id="39" name="TextBox 38"/>
          <p:cNvSpPr txBox="1"/>
          <p:nvPr/>
        </p:nvSpPr>
        <p:spPr>
          <a:xfrm>
            <a:off x="720867" y="2389495"/>
            <a:ext cx="327334" cy="2349361"/>
          </a:xfrm>
          <a:prstGeom prst="rect">
            <a:avLst/>
          </a:prstGeom>
          <a:noFill/>
        </p:spPr>
        <p:txBody>
          <a:bodyPr wrap="none" rtlCol="0">
            <a:spAutoFit/>
          </a:bodyPr>
          <a:lstStyle/>
          <a:p>
            <a:pPr>
              <a:spcBef>
                <a:spcPts val="0"/>
              </a:spcBef>
              <a:spcAft>
                <a:spcPts val="1400"/>
              </a:spcAft>
            </a:pPr>
            <a:r>
              <a:rPr lang="en-US" sz="2000" dirty="0" smtClean="0">
                <a:solidFill>
                  <a:schemeClr val="bg1"/>
                </a:solidFill>
              </a:rPr>
              <a:t>5</a:t>
            </a:r>
          </a:p>
          <a:p>
            <a:pPr>
              <a:spcBef>
                <a:spcPts val="0"/>
              </a:spcBef>
              <a:spcAft>
                <a:spcPts val="1400"/>
              </a:spcAft>
            </a:pPr>
            <a:r>
              <a:rPr lang="en-US" sz="2000" dirty="0" smtClean="0">
                <a:solidFill>
                  <a:schemeClr val="bg1"/>
                </a:solidFill>
              </a:rPr>
              <a:t>4</a:t>
            </a:r>
          </a:p>
          <a:p>
            <a:pPr>
              <a:spcBef>
                <a:spcPts val="0"/>
              </a:spcBef>
              <a:spcAft>
                <a:spcPts val="1400"/>
              </a:spcAft>
            </a:pPr>
            <a:r>
              <a:rPr lang="en-US" sz="2000" dirty="0" smtClean="0">
                <a:solidFill>
                  <a:schemeClr val="bg1"/>
                </a:solidFill>
              </a:rPr>
              <a:t>3</a:t>
            </a:r>
          </a:p>
          <a:p>
            <a:pPr>
              <a:spcBef>
                <a:spcPts val="0"/>
              </a:spcBef>
              <a:spcAft>
                <a:spcPts val="1400"/>
              </a:spcAft>
            </a:pPr>
            <a:r>
              <a:rPr lang="en-US" sz="2000" dirty="0" smtClean="0">
                <a:solidFill>
                  <a:schemeClr val="bg1"/>
                </a:solidFill>
              </a:rPr>
              <a:t>2</a:t>
            </a:r>
          </a:p>
          <a:p>
            <a:pPr>
              <a:spcBef>
                <a:spcPts val="0"/>
              </a:spcBef>
              <a:spcAft>
                <a:spcPts val="1400"/>
              </a:spcAft>
            </a:pPr>
            <a:r>
              <a:rPr lang="en-US" sz="2000" dirty="0" smtClean="0">
                <a:solidFill>
                  <a:schemeClr val="bg1"/>
                </a:solidFill>
              </a:rPr>
              <a:t>1</a:t>
            </a:r>
          </a:p>
        </p:txBody>
      </p:sp>
      <p:grpSp>
        <p:nvGrpSpPr>
          <p:cNvPr id="4" name="Group 45"/>
          <p:cNvGrpSpPr/>
          <p:nvPr/>
        </p:nvGrpSpPr>
        <p:grpSpPr>
          <a:xfrm>
            <a:off x="8258880" y="2383095"/>
            <a:ext cx="422455" cy="1958655"/>
            <a:chOff x="5186479" y="3160165"/>
            <a:chExt cx="576075" cy="2649945"/>
          </a:xfrm>
        </p:grpSpPr>
        <p:sp>
          <p:nvSpPr>
            <p:cNvPr id="47" name="Double Bracket 46"/>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48" name="TextBox 47"/>
            <p:cNvSpPr txBox="1"/>
            <p:nvPr/>
          </p:nvSpPr>
          <p:spPr>
            <a:xfrm>
              <a:off x="5275083" y="3264084"/>
              <a:ext cx="387344" cy="2456782"/>
            </a:xfrm>
            <a:prstGeom prst="rect">
              <a:avLst/>
            </a:prstGeom>
            <a:noFill/>
          </p:spPr>
          <p:txBody>
            <a:bodyPr wrap="none" rtlCol="0">
              <a:spAutoFit/>
            </a:bodyPr>
            <a:lstStyle/>
            <a:p>
              <a:pPr>
                <a:spcBef>
                  <a:spcPts val="0"/>
                </a:spcBef>
              </a:pPr>
              <a:r>
                <a:rPr lang="en-US" sz="1400" dirty="0" smtClean="0">
                  <a:solidFill>
                    <a:schemeClr val="bg1"/>
                  </a:solidFill>
                </a:rPr>
                <a:t>0</a:t>
              </a:r>
            </a:p>
            <a:p>
              <a:pPr>
                <a:spcBef>
                  <a:spcPts val="0"/>
                </a:spcBef>
              </a:pPr>
              <a:r>
                <a:rPr lang="en-US" sz="1400" dirty="0" smtClean="0">
                  <a:solidFill>
                    <a:schemeClr val="bg1"/>
                  </a:solidFill>
                </a:rPr>
                <a:t>1</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endParaRPr lang="en-US" sz="1400" dirty="0">
                <a:solidFill>
                  <a:schemeClr val="bg1"/>
                </a:solidFill>
              </a:endParaRPr>
            </a:p>
          </p:txBody>
        </p:sp>
      </p:grpSp>
      <p:sp>
        <p:nvSpPr>
          <p:cNvPr id="49" name="TextBox 48"/>
          <p:cNvSpPr txBox="1"/>
          <p:nvPr/>
        </p:nvSpPr>
        <p:spPr>
          <a:xfrm>
            <a:off x="6953110" y="4456965"/>
            <a:ext cx="2044149" cy="369332"/>
          </a:xfrm>
          <a:prstGeom prst="rect">
            <a:avLst/>
          </a:prstGeom>
          <a:noFill/>
        </p:spPr>
        <p:txBody>
          <a:bodyPr wrap="none" rtlCol="0">
            <a:spAutoFit/>
          </a:bodyPr>
          <a:lstStyle/>
          <a:p>
            <a:pPr algn="l">
              <a:spcBef>
                <a:spcPts val="0"/>
              </a:spcBef>
            </a:pPr>
            <a:r>
              <a:rPr lang="en-US" dirty="0" smtClean="0">
                <a:solidFill>
                  <a:schemeClr val="bg1"/>
                </a:solidFill>
              </a:rPr>
              <a:t>Monday      Britain</a:t>
            </a:r>
          </a:p>
        </p:txBody>
      </p:sp>
      <p:grpSp>
        <p:nvGrpSpPr>
          <p:cNvPr id="5" name="Group 69"/>
          <p:cNvGrpSpPr/>
          <p:nvPr/>
        </p:nvGrpSpPr>
        <p:grpSpPr>
          <a:xfrm>
            <a:off x="1936570" y="2598808"/>
            <a:ext cx="1560090" cy="638167"/>
            <a:chOff x="1936570" y="2852924"/>
            <a:chExt cx="1560090" cy="638167"/>
          </a:xfrm>
        </p:grpSpPr>
        <p:sp>
          <p:nvSpPr>
            <p:cNvPr id="40" name="Cross 39"/>
            <p:cNvSpPr/>
            <p:nvPr/>
          </p:nvSpPr>
          <p:spPr bwMode="auto">
            <a:xfrm rot="2722479">
              <a:off x="1936570" y="3178568"/>
              <a:ext cx="274320" cy="274320"/>
            </a:xfrm>
            <a:prstGeom prst="plus">
              <a:avLst>
                <a:gd name="adj" fmla="val 36534"/>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41" name="TextBox 40"/>
            <p:cNvSpPr txBox="1"/>
            <p:nvPr/>
          </p:nvSpPr>
          <p:spPr>
            <a:xfrm>
              <a:off x="2152485" y="3121759"/>
              <a:ext cx="1005403" cy="369332"/>
            </a:xfrm>
            <a:prstGeom prst="rect">
              <a:avLst/>
            </a:prstGeom>
            <a:noFill/>
          </p:spPr>
          <p:txBody>
            <a:bodyPr wrap="none" rtlCol="0">
              <a:spAutoFit/>
            </a:bodyPr>
            <a:lstStyle/>
            <a:p>
              <a:pPr algn="l">
                <a:spcBef>
                  <a:spcPts val="0"/>
                </a:spcBef>
              </a:pPr>
              <a:r>
                <a:rPr lang="en-US" dirty="0" smtClean="0">
                  <a:solidFill>
                    <a:schemeClr val="bg1"/>
                  </a:solidFill>
                </a:rPr>
                <a:t>Monday</a:t>
              </a:r>
            </a:p>
          </p:txBody>
        </p:sp>
        <p:grpSp>
          <p:nvGrpSpPr>
            <p:cNvPr id="9" name="Group 49"/>
            <p:cNvGrpSpPr/>
            <p:nvPr/>
          </p:nvGrpSpPr>
          <p:grpSpPr>
            <a:xfrm>
              <a:off x="3112610" y="2852924"/>
              <a:ext cx="384050" cy="576074"/>
              <a:chOff x="5186479" y="3160165"/>
              <a:chExt cx="576075" cy="2649945"/>
            </a:xfrm>
          </p:grpSpPr>
          <p:sp>
            <p:nvSpPr>
              <p:cNvPr id="51" name="Double Bracket 50"/>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52" name="TextBox 51"/>
              <p:cNvSpPr txBox="1"/>
              <p:nvPr/>
            </p:nvSpPr>
            <p:spPr>
              <a:xfrm>
                <a:off x="5275081" y="3264084"/>
                <a:ext cx="387344" cy="707886"/>
              </a:xfrm>
              <a:prstGeom prst="rect">
                <a:avLst/>
              </a:prstGeom>
              <a:noFill/>
            </p:spPr>
            <p:txBody>
              <a:bodyPr wrap="none" rtlCol="0">
                <a:spAutoFit/>
              </a:bodyPr>
              <a:lstStyle/>
              <a:p>
                <a:pPr>
                  <a:spcBef>
                    <a:spcPts val="0"/>
                  </a:spcBef>
                </a:pPr>
                <a:r>
                  <a:rPr lang="en-US" sz="1400" dirty="0" smtClean="0">
                    <a:solidFill>
                      <a:schemeClr val="bg1"/>
                    </a:solidFill>
                  </a:rPr>
                  <a:t>2</a:t>
                </a:r>
              </a:p>
              <a:p>
                <a:pPr>
                  <a:spcBef>
                    <a:spcPts val="0"/>
                  </a:spcBef>
                </a:pPr>
                <a:r>
                  <a:rPr lang="en-US" sz="1400" dirty="0" smtClean="0">
                    <a:solidFill>
                      <a:schemeClr val="bg1"/>
                    </a:solidFill>
                  </a:rPr>
                  <a:t>4</a:t>
                </a:r>
                <a:endParaRPr lang="en-US" sz="1400" dirty="0">
                  <a:solidFill>
                    <a:schemeClr val="bg1"/>
                  </a:solidFill>
                </a:endParaRPr>
              </a:p>
            </p:txBody>
          </p:sp>
        </p:grpSp>
      </p:grpSp>
      <p:grpSp>
        <p:nvGrpSpPr>
          <p:cNvPr id="10" name="Group 72"/>
          <p:cNvGrpSpPr/>
          <p:nvPr/>
        </p:nvGrpSpPr>
        <p:grpSpPr>
          <a:xfrm>
            <a:off x="5089670" y="3597338"/>
            <a:ext cx="1440985" cy="576074"/>
            <a:chOff x="5089670" y="3851454"/>
            <a:chExt cx="1440985" cy="576074"/>
          </a:xfrm>
        </p:grpSpPr>
        <p:sp>
          <p:nvSpPr>
            <p:cNvPr id="42" name="Cross 41"/>
            <p:cNvSpPr/>
            <p:nvPr/>
          </p:nvSpPr>
          <p:spPr bwMode="auto">
            <a:xfrm rot="2722479">
              <a:off x="5089670" y="4061884"/>
              <a:ext cx="274320" cy="274320"/>
            </a:xfrm>
            <a:prstGeom prst="plus">
              <a:avLst>
                <a:gd name="adj" fmla="val 36534"/>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43" name="TextBox 42"/>
            <p:cNvSpPr txBox="1"/>
            <p:nvPr/>
          </p:nvSpPr>
          <p:spPr>
            <a:xfrm>
              <a:off x="5340100" y="4005074"/>
              <a:ext cx="838691" cy="369332"/>
            </a:xfrm>
            <a:prstGeom prst="rect">
              <a:avLst/>
            </a:prstGeom>
            <a:noFill/>
          </p:spPr>
          <p:txBody>
            <a:bodyPr wrap="none" rtlCol="0">
              <a:spAutoFit/>
            </a:bodyPr>
            <a:lstStyle/>
            <a:p>
              <a:pPr algn="l">
                <a:spcBef>
                  <a:spcPts val="0"/>
                </a:spcBef>
              </a:pPr>
              <a:r>
                <a:rPr lang="en-US" dirty="0" smtClean="0">
                  <a:solidFill>
                    <a:schemeClr val="bg1"/>
                  </a:solidFill>
                </a:rPr>
                <a:t>Britain</a:t>
              </a:r>
            </a:p>
          </p:txBody>
        </p:sp>
        <p:grpSp>
          <p:nvGrpSpPr>
            <p:cNvPr id="12" name="Group 52"/>
            <p:cNvGrpSpPr/>
            <p:nvPr/>
          </p:nvGrpSpPr>
          <p:grpSpPr>
            <a:xfrm>
              <a:off x="6146605" y="3851454"/>
              <a:ext cx="384050" cy="576074"/>
              <a:chOff x="5186479" y="3160165"/>
              <a:chExt cx="576075" cy="2649945"/>
            </a:xfrm>
          </p:grpSpPr>
          <p:sp>
            <p:nvSpPr>
              <p:cNvPr id="54" name="Double Bracket 53"/>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55" name="TextBox 54"/>
              <p:cNvSpPr txBox="1"/>
              <p:nvPr/>
            </p:nvSpPr>
            <p:spPr>
              <a:xfrm>
                <a:off x="5255713" y="3264084"/>
                <a:ext cx="426080"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2</a:t>
                </a:r>
                <a:endParaRPr lang="en-US" sz="1400" dirty="0">
                  <a:solidFill>
                    <a:schemeClr val="bg1"/>
                  </a:solidFill>
                </a:endParaRPr>
              </a:p>
            </p:txBody>
          </p:sp>
        </p:grpSp>
      </p:grpSp>
      <p:grpSp>
        <p:nvGrpSpPr>
          <p:cNvPr id="13" name="Group 70"/>
          <p:cNvGrpSpPr/>
          <p:nvPr/>
        </p:nvGrpSpPr>
        <p:grpSpPr>
          <a:xfrm>
            <a:off x="1978864" y="3193287"/>
            <a:ext cx="1730522" cy="596075"/>
            <a:chOff x="1978864" y="3447403"/>
            <a:chExt cx="1730522" cy="596075"/>
          </a:xfrm>
        </p:grpSpPr>
        <p:sp>
          <p:nvSpPr>
            <p:cNvPr id="44" name="Cross 43"/>
            <p:cNvSpPr/>
            <p:nvPr/>
          </p:nvSpPr>
          <p:spPr bwMode="auto">
            <a:xfrm rot="2722479">
              <a:off x="1978864" y="3447403"/>
              <a:ext cx="274320" cy="274320"/>
            </a:xfrm>
            <a:prstGeom prst="plus">
              <a:avLst>
                <a:gd name="adj" fmla="val 36534"/>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45" name="TextBox 44"/>
            <p:cNvSpPr txBox="1"/>
            <p:nvPr/>
          </p:nvSpPr>
          <p:spPr>
            <a:xfrm>
              <a:off x="2190890" y="3482122"/>
              <a:ext cx="1060931" cy="369332"/>
            </a:xfrm>
            <a:prstGeom prst="rect">
              <a:avLst/>
            </a:prstGeom>
            <a:noFill/>
          </p:spPr>
          <p:txBody>
            <a:bodyPr wrap="none" rtlCol="0">
              <a:spAutoFit/>
            </a:bodyPr>
            <a:lstStyle/>
            <a:p>
              <a:pPr algn="l">
                <a:spcBef>
                  <a:spcPts val="0"/>
                </a:spcBef>
              </a:pPr>
              <a:r>
                <a:rPr lang="en-US" dirty="0" smtClean="0">
                  <a:solidFill>
                    <a:schemeClr val="bg1"/>
                  </a:solidFill>
                </a:rPr>
                <a:t>Tuesday</a:t>
              </a:r>
            </a:p>
          </p:txBody>
        </p:sp>
        <p:grpSp>
          <p:nvGrpSpPr>
            <p:cNvPr id="15" name="Group 55"/>
            <p:cNvGrpSpPr/>
            <p:nvPr/>
          </p:nvGrpSpPr>
          <p:grpSpPr>
            <a:xfrm>
              <a:off x="3276255" y="3467404"/>
              <a:ext cx="433131" cy="576074"/>
              <a:chOff x="5143922" y="3160165"/>
              <a:chExt cx="649698" cy="2649945"/>
            </a:xfrm>
          </p:grpSpPr>
          <p:sp>
            <p:nvSpPr>
              <p:cNvPr id="57" name="Double Bracket 56"/>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58" name="TextBox 57"/>
              <p:cNvSpPr txBox="1"/>
              <p:nvPr/>
            </p:nvSpPr>
            <p:spPr>
              <a:xfrm>
                <a:off x="5143922" y="3264084"/>
                <a:ext cx="649698" cy="2406816"/>
              </a:xfrm>
              <a:prstGeom prst="rect">
                <a:avLst/>
              </a:prstGeom>
              <a:noFill/>
            </p:spPr>
            <p:txBody>
              <a:bodyPr wrap="none" rtlCol="0">
                <a:spAutoFit/>
              </a:bodyPr>
              <a:lstStyle/>
              <a:p>
                <a:pPr>
                  <a:spcBef>
                    <a:spcPts val="0"/>
                  </a:spcBef>
                </a:pPr>
                <a:r>
                  <a:rPr lang="en-US" sz="1400" dirty="0" smtClean="0">
                    <a:solidFill>
                      <a:schemeClr val="bg1"/>
                    </a:solidFill>
                  </a:rPr>
                  <a:t>2.1</a:t>
                </a:r>
              </a:p>
              <a:p>
                <a:pPr>
                  <a:spcBef>
                    <a:spcPts val="0"/>
                  </a:spcBef>
                </a:pPr>
                <a:r>
                  <a:rPr lang="en-US" sz="1400" dirty="0" smtClean="0">
                    <a:solidFill>
                      <a:schemeClr val="bg1"/>
                    </a:solidFill>
                  </a:rPr>
                  <a:t>3.3</a:t>
                </a:r>
              </a:p>
            </p:txBody>
          </p:sp>
        </p:grpSp>
      </p:grpSp>
      <p:grpSp>
        <p:nvGrpSpPr>
          <p:cNvPr id="16" name="Group 73"/>
          <p:cNvGrpSpPr/>
          <p:nvPr/>
        </p:nvGrpSpPr>
        <p:grpSpPr>
          <a:xfrm>
            <a:off x="5378505" y="4076601"/>
            <a:ext cx="1249659" cy="711291"/>
            <a:chOff x="5378505" y="4330717"/>
            <a:chExt cx="1249659" cy="711291"/>
          </a:xfrm>
        </p:grpSpPr>
        <p:sp>
          <p:nvSpPr>
            <p:cNvPr id="59" name="TextBox 58"/>
            <p:cNvSpPr txBox="1"/>
            <p:nvPr/>
          </p:nvSpPr>
          <p:spPr>
            <a:xfrm>
              <a:off x="5378505" y="4542744"/>
              <a:ext cx="902811" cy="369332"/>
            </a:xfrm>
            <a:prstGeom prst="rect">
              <a:avLst/>
            </a:prstGeom>
            <a:noFill/>
          </p:spPr>
          <p:txBody>
            <a:bodyPr wrap="none" rtlCol="0">
              <a:spAutoFit/>
            </a:bodyPr>
            <a:lstStyle/>
            <a:p>
              <a:pPr algn="l">
                <a:spcBef>
                  <a:spcPts val="0"/>
                </a:spcBef>
              </a:pPr>
              <a:r>
                <a:rPr lang="en-US" dirty="0" smtClean="0">
                  <a:solidFill>
                    <a:schemeClr val="bg1"/>
                  </a:solidFill>
                </a:rPr>
                <a:t>France</a:t>
              </a:r>
            </a:p>
          </p:txBody>
        </p:sp>
        <p:sp>
          <p:nvSpPr>
            <p:cNvPr id="60" name="Cross 59"/>
            <p:cNvSpPr/>
            <p:nvPr/>
          </p:nvSpPr>
          <p:spPr bwMode="auto">
            <a:xfrm rot="2722479">
              <a:off x="5379771" y="4330717"/>
              <a:ext cx="274320" cy="274320"/>
            </a:xfrm>
            <a:prstGeom prst="plus">
              <a:avLst>
                <a:gd name="adj" fmla="val 36534"/>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nvGrpSpPr>
            <p:cNvPr id="18" name="Group 60"/>
            <p:cNvGrpSpPr/>
            <p:nvPr/>
          </p:nvGrpSpPr>
          <p:grpSpPr>
            <a:xfrm>
              <a:off x="6195032" y="4465934"/>
              <a:ext cx="433132" cy="576074"/>
              <a:chOff x="5143905" y="3160165"/>
              <a:chExt cx="649698" cy="2649945"/>
            </a:xfrm>
          </p:grpSpPr>
          <p:sp>
            <p:nvSpPr>
              <p:cNvPr id="62" name="Double Bracket 61"/>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3" name="TextBox 62"/>
              <p:cNvSpPr txBox="1"/>
              <p:nvPr/>
            </p:nvSpPr>
            <p:spPr>
              <a:xfrm>
                <a:off x="5143905" y="3264084"/>
                <a:ext cx="649698" cy="2406816"/>
              </a:xfrm>
              <a:prstGeom prst="rect">
                <a:avLst/>
              </a:prstGeom>
              <a:noFill/>
            </p:spPr>
            <p:txBody>
              <a:bodyPr wrap="none" rtlCol="0">
                <a:spAutoFit/>
              </a:bodyPr>
              <a:lstStyle/>
              <a:p>
                <a:pPr>
                  <a:spcBef>
                    <a:spcPts val="0"/>
                  </a:spcBef>
                </a:pPr>
                <a:r>
                  <a:rPr lang="en-US" sz="1400" dirty="0" smtClean="0">
                    <a:solidFill>
                      <a:schemeClr val="bg1"/>
                    </a:solidFill>
                  </a:rPr>
                  <a:t>9.5</a:t>
                </a:r>
              </a:p>
              <a:p>
                <a:pPr>
                  <a:spcBef>
                    <a:spcPts val="0"/>
                  </a:spcBef>
                </a:pPr>
                <a:r>
                  <a:rPr lang="en-US" sz="1400" dirty="0" smtClean="0">
                    <a:solidFill>
                      <a:schemeClr val="bg1"/>
                    </a:solidFill>
                  </a:rPr>
                  <a:t>1.5</a:t>
                </a:r>
                <a:endParaRPr lang="en-US" sz="1400" dirty="0">
                  <a:solidFill>
                    <a:schemeClr val="bg1"/>
                  </a:solidFill>
                </a:endParaRPr>
              </a:p>
            </p:txBody>
          </p:sp>
        </p:grpSp>
      </p:grpSp>
      <p:grpSp>
        <p:nvGrpSpPr>
          <p:cNvPr id="25" name="Group 71"/>
          <p:cNvGrpSpPr/>
          <p:nvPr/>
        </p:nvGrpSpPr>
        <p:grpSpPr>
          <a:xfrm>
            <a:off x="4744025" y="2329973"/>
            <a:ext cx="1095340" cy="576074"/>
            <a:chOff x="4744025" y="2584089"/>
            <a:chExt cx="1095340" cy="576074"/>
          </a:xfrm>
        </p:grpSpPr>
        <p:sp>
          <p:nvSpPr>
            <p:cNvPr id="64" name="TextBox 63"/>
            <p:cNvSpPr txBox="1"/>
            <p:nvPr/>
          </p:nvSpPr>
          <p:spPr>
            <a:xfrm>
              <a:off x="5032860" y="2660899"/>
              <a:ext cx="492443" cy="369332"/>
            </a:xfrm>
            <a:prstGeom prst="rect">
              <a:avLst/>
            </a:prstGeom>
            <a:noFill/>
          </p:spPr>
          <p:txBody>
            <a:bodyPr wrap="none" rtlCol="0">
              <a:spAutoFit/>
            </a:bodyPr>
            <a:lstStyle/>
            <a:p>
              <a:pPr algn="l">
                <a:spcBef>
                  <a:spcPts val="0"/>
                </a:spcBef>
              </a:pPr>
              <a:r>
                <a:rPr lang="en-US" dirty="0" smtClean="0">
                  <a:solidFill>
                    <a:schemeClr val="bg1"/>
                  </a:solidFill>
                </a:rPr>
                <a:t>On</a:t>
              </a:r>
            </a:p>
          </p:txBody>
        </p:sp>
        <p:sp>
          <p:nvSpPr>
            <p:cNvPr id="65" name="Cross 64"/>
            <p:cNvSpPr/>
            <p:nvPr/>
          </p:nvSpPr>
          <p:spPr bwMode="auto">
            <a:xfrm rot="2722479">
              <a:off x="4744025" y="2717708"/>
              <a:ext cx="274320" cy="274320"/>
            </a:xfrm>
            <a:prstGeom prst="plus">
              <a:avLst>
                <a:gd name="adj" fmla="val 36534"/>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nvGrpSpPr>
            <p:cNvPr id="35" name="Group 65"/>
            <p:cNvGrpSpPr/>
            <p:nvPr/>
          </p:nvGrpSpPr>
          <p:grpSpPr>
            <a:xfrm>
              <a:off x="5493720" y="2584089"/>
              <a:ext cx="345645" cy="576074"/>
              <a:chOff x="4418383" y="3160165"/>
              <a:chExt cx="576075" cy="2649945"/>
            </a:xfrm>
          </p:grpSpPr>
          <p:sp>
            <p:nvSpPr>
              <p:cNvPr id="67" name="Double Bracket 66"/>
              <p:cNvSpPr/>
              <p:nvPr/>
            </p:nvSpPr>
            <p:spPr bwMode="auto">
              <a:xfrm>
                <a:off x="4418383"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8" name="TextBox 67"/>
              <p:cNvSpPr txBox="1"/>
              <p:nvPr/>
            </p:nvSpPr>
            <p:spPr>
              <a:xfrm>
                <a:off x="4487619" y="3264084"/>
                <a:ext cx="426078"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5</a:t>
                </a:r>
                <a:endParaRPr lang="en-US" sz="1400" dirty="0">
                  <a:solidFill>
                    <a:schemeClr val="bg1"/>
                  </a:solidFill>
                </a:endParaRPr>
              </a:p>
            </p:txBody>
          </p:sp>
        </p:grpSp>
      </p:grpSp>
      <p:sp>
        <p:nvSpPr>
          <p:cNvPr id="69" name="TextBox 68"/>
          <p:cNvSpPr txBox="1"/>
          <p:nvPr/>
        </p:nvSpPr>
        <p:spPr>
          <a:xfrm>
            <a:off x="424260" y="7269500"/>
            <a:ext cx="10918374" cy="369332"/>
          </a:xfrm>
          <a:prstGeom prst="rect">
            <a:avLst/>
          </a:prstGeom>
          <a:noFill/>
        </p:spPr>
        <p:txBody>
          <a:bodyPr wrap="none" rtlCol="0">
            <a:spAutoFit/>
          </a:bodyPr>
          <a:lstStyle/>
          <a:p>
            <a:pPr algn="l">
              <a:spcBef>
                <a:spcPts val="0"/>
              </a:spcBef>
            </a:pPr>
            <a:r>
              <a:rPr lang="en-US" dirty="0" smtClean="0">
                <a:solidFill>
                  <a:schemeClr val="bg1"/>
                </a:solidFill>
              </a:rPr>
              <a:t>E.g., LSA (</a:t>
            </a:r>
            <a:r>
              <a:rPr lang="en-US" dirty="0" err="1" smtClean="0">
                <a:solidFill>
                  <a:schemeClr val="bg1"/>
                </a:solidFill>
              </a:rPr>
              <a:t>Landauer</a:t>
            </a:r>
            <a:r>
              <a:rPr lang="en-US" dirty="0" smtClean="0">
                <a:solidFill>
                  <a:schemeClr val="bg1"/>
                </a:solidFill>
              </a:rPr>
              <a:t> &amp; Dumais, 1997); Distributional clustering (Brown et al., 1992; Pereira  et al., 1993);  </a:t>
            </a:r>
          </a:p>
        </p:txBody>
      </p:sp>
      <p:grpSp>
        <p:nvGrpSpPr>
          <p:cNvPr id="38" name="Group 89"/>
          <p:cNvGrpSpPr/>
          <p:nvPr/>
        </p:nvGrpSpPr>
        <p:grpSpPr>
          <a:xfrm>
            <a:off x="155425" y="5656490"/>
            <a:ext cx="4762842" cy="998529"/>
            <a:chOff x="155425" y="5656490"/>
            <a:chExt cx="4762842" cy="998529"/>
          </a:xfrm>
        </p:grpSpPr>
        <p:grpSp>
          <p:nvGrpSpPr>
            <p:cNvPr id="46" name="Group 75"/>
            <p:cNvGrpSpPr/>
            <p:nvPr/>
          </p:nvGrpSpPr>
          <p:grpSpPr>
            <a:xfrm>
              <a:off x="155425" y="5656490"/>
              <a:ext cx="4762842" cy="998529"/>
              <a:chOff x="3092610" y="2814519"/>
              <a:chExt cx="4762842" cy="998529"/>
            </a:xfrm>
          </p:grpSpPr>
          <p:sp>
            <p:nvSpPr>
              <p:cNvPr id="77" name="TextBox 76"/>
              <p:cNvSpPr txBox="1"/>
              <p:nvPr/>
            </p:nvSpPr>
            <p:spPr>
              <a:xfrm>
                <a:off x="3092610" y="2814519"/>
                <a:ext cx="4762842" cy="923330"/>
              </a:xfrm>
              <a:prstGeom prst="rect">
                <a:avLst/>
              </a:prstGeom>
              <a:noFill/>
            </p:spPr>
            <p:txBody>
              <a:bodyPr wrap="none" rtlCol="0">
                <a:spAutoFit/>
              </a:bodyPr>
              <a:lstStyle/>
              <a:p>
                <a:pPr algn="l">
                  <a:spcBef>
                    <a:spcPts val="0"/>
                  </a:spcBef>
                </a:pPr>
                <a:r>
                  <a:rPr lang="en-US" i="1" dirty="0" smtClean="0">
                    <a:solidFill>
                      <a:schemeClr val="bg1"/>
                    </a:solidFill>
                  </a:rPr>
                  <a:t>                              On    Monday,   Britain ….</a:t>
                </a:r>
              </a:p>
              <a:p>
                <a:pPr algn="l">
                  <a:spcBef>
                    <a:spcPts val="0"/>
                  </a:spcBef>
                </a:pPr>
                <a:endParaRPr lang="en-US" dirty="0" smtClean="0">
                  <a:solidFill>
                    <a:schemeClr val="bg1"/>
                  </a:solidFill>
                </a:endParaRPr>
              </a:p>
              <a:p>
                <a:pPr algn="l">
                  <a:spcBef>
                    <a:spcPts val="0"/>
                  </a:spcBef>
                </a:pPr>
                <a:r>
                  <a:rPr lang="en-US" dirty="0" smtClean="0">
                    <a:solidFill>
                      <a:schemeClr val="bg1"/>
                    </a:solidFill>
                  </a:rPr>
                  <a:t>  Representation: </a:t>
                </a:r>
              </a:p>
            </p:txBody>
          </p:sp>
          <p:grpSp>
            <p:nvGrpSpPr>
              <p:cNvPr id="50" name="Group 65"/>
              <p:cNvGrpSpPr/>
              <p:nvPr/>
            </p:nvGrpSpPr>
            <p:grpSpPr>
              <a:xfrm>
                <a:off x="5128075" y="3236974"/>
                <a:ext cx="345645" cy="576074"/>
                <a:chOff x="3808973" y="6163441"/>
                <a:chExt cx="576075" cy="2649945"/>
              </a:xfrm>
            </p:grpSpPr>
            <p:sp>
              <p:nvSpPr>
                <p:cNvPr id="80" name="Double Bracket 79"/>
                <p:cNvSpPr/>
                <p:nvPr/>
              </p:nvSpPr>
              <p:spPr bwMode="auto">
                <a:xfrm>
                  <a:off x="3808973" y="6163441"/>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81" name="TextBox 80"/>
                <p:cNvSpPr txBox="1"/>
                <p:nvPr/>
              </p:nvSpPr>
              <p:spPr>
                <a:xfrm>
                  <a:off x="3878210" y="6267360"/>
                  <a:ext cx="426078"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5</a:t>
                  </a:r>
                  <a:endParaRPr lang="en-US" sz="1400" dirty="0">
                    <a:solidFill>
                      <a:schemeClr val="bg1"/>
                    </a:solidFill>
                  </a:endParaRPr>
                </a:p>
              </p:txBody>
            </p:sp>
          </p:grpSp>
        </p:grpSp>
        <p:grpSp>
          <p:nvGrpSpPr>
            <p:cNvPr id="53" name="Group 49"/>
            <p:cNvGrpSpPr/>
            <p:nvPr/>
          </p:nvGrpSpPr>
          <p:grpSpPr>
            <a:xfrm>
              <a:off x="3035800" y="6078945"/>
              <a:ext cx="384050" cy="576074"/>
              <a:chOff x="5186479" y="3160165"/>
              <a:chExt cx="576075" cy="2649945"/>
            </a:xfrm>
          </p:grpSpPr>
          <p:sp>
            <p:nvSpPr>
              <p:cNvPr id="86" name="Double Bracket 85"/>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87" name="TextBox 86"/>
              <p:cNvSpPr txBox="1"/>
              <p:nvPr/>
            </p:nvSpPr>
            <p:spPr>
              <a:xfrm>
                <a:off x="5275081" y="3264084"/>
                <a:ext cx="387344" cy="707886"/>
              </a:xfrm>
              <a:prstGeom prst="rect">
                <a:avLst/>
              </a:prstGeom>
              <a:noFill/>
            </p:spPr>
            <p:txBody>
              <a:bodyPr wrap="none" rtlCol="0">
                <a:spAutoFit/>
              </a:bodyPr>
              <a:lstStyle/>
              <a:p>
                <a:pPr>
                  <a:spcBef>
                    <a:spcPts val="0"/>
                  </a:spcBef>
                </a:pPr>
                <a:r>
                  <a:rPr lang="en-US" sz="1400" dirty="0" smtClean="0">
                    <a:solidFill>
                      <a:schemeClr val="bg1"/>
                    </a:solidFill>
                  </a:rPr>
                  <a:t>2</a:t>
                </a:r>
              </a:p>
              <a:p>
                <a:pPr>
                  <a:spcBef>
                    <a:spcPts val="0"/>
                  </a:spcBef>
                </a:pPr>
                <a:r>
                  <a:rPr lang="en-US" sz="1400" dirty="0" smtClean="0">
                    <a:solidFill>
                      <a:schemeClr val="bg1"/>
                    </a:solidFill>
                  </a:rPr>
                  <a:t>4</a:t>
                </a:r>
                <a:endParaRPr lang="en-US" sz="1400" dirty="0">
                  <a:solidFill>
                    <a:schemeClr val="bg1"/>
                  </a:solidFill>
                </a:endParaRPr>
              </a:p>
            </p:txBody>
          </p:sp>
        </p:grpSp>
        <p:sp>
          <p:nvSpPr>
            <p:cNvPr id="88" name="Double Bracket 87"/>
            <p:cNvSpPr/>
            <p:nvPr/>
          </p:nvSpPr>
          <p:spPr bwMode="auto">
            <a:xfrm>
              <a:off x="3988174" y="6056354"/>
              <a:ext cx="384050" cy="576074"/>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89" name="TextBox 88"/>
            <p:cNvSpPr txBox="1"/>
            <p:nvPr/>
          </p:nvSpPr>
          <p:spPr>
            <a:xfrm>
              <a:off x="4034330" y="6078945"/>
              <a:ext cx="284053" cy="523220"/>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2</a:t>
              </a:r>
              <a:endParaRPr lang="en-US" sz="1400"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“Generic” hierarchy on text doesn’t make sense</a:t>
            </a:r>
            <a:endParaRPr lang="en-US" dirty="0"/>
          </a:p>
        </p:txBody>
      </p:sp>
      <p:sp>
        <p:nvSpPr>
          <p:cNvPr id="36" name="TextBox 35"/>
          <p:cNvSpPr txBox="1"/>
          <p:nvPr/>
        </p:nvSpPr>
        <p:spPr>
          <a:xfrm>
            <a:off x="6377035" y="1239915"/>
            <a:ext cx="2542985" cy="1200329"/>
          </a:xfrm>
          <a:prstGeom prst="rect">
            <a:avLst/>
          </a:prstGeom>
          <a:noFill/>
        </p:spPr>
        <p:txBody>
          <a:bodyPr wrap="square" rtlCol="0">
            <a:spAutoFit/>
          </a:bodyPr>
          <a:lstStyle/>
          <a:p>
            <a:pPr algn="l">
              <a:spcBef>
                <a:spcPts val="0"/>
              </a:spcBef>
            </a:pPr>
            <a:r>
              <a:rPr lang="en-US" dirty="0" smtClean="0">
                <a:solidFill>
                  <a:schemeClr val="bg1"/>
                </a:solidFill>
              </a:rPr>
              <a:t>Node has to represent sentence fragment </a:t>
            </a:r>
            <a:r>
              <a:rPr lang="en-US" i="1" dirty="0" smtClean="0">
                <a:solidFill>
                  <a:schemeClr val="bg1"/>
                </a:solidFill>
              </a:rPr>
              <a:t>“cat sat on.”  </a:t>
            </a:r>
            <a:r>
              <a:rPr lang="en-US" dirty="0" smtClean="0">
                <a:solidFill>
                  <a:schemeClr val="bg1"/>
                </a:solidFill>
              </a:rPr>
              <a:t>Doesn’t make sense. </a:t>
            </a:r>
            <a:endParaRPr lang="en-US" i="1" dirty="0" smtClean="0">
              <a:solidFill>
                <a:schemeClr val="bg1"/>
              </a:solidFill>
            </a:endParaRPr>
          </a:p>
        </p:txBody>
      </p:sp>
      <p:sp>
        <p:nvSpPr>
          <p:cNvPr id="39" name="TextBox 38"/>
          <p:cNvSpPr txBox="1"/>
          <p:nvPr/>
        </p:nvSpPr>
        <p:spPr>
          <a:xfrm>
            <a:off x="2152485" y="5349250"/>
            <a:ext cx="4993675" cy="369332"/>
          </a:xfrm>
          <a:prstGeom prst="rect">
            <a:avLst/>
          </a:prstGeom>
          <a:noFill/>
        </p:spPr>
        <p:txBody>
          <a:bodyPr wrap="none" rtlCol="0">
            <a:spAutoFit/>
          </a:bodyPr>
          <a:lstStyle/>
          <a:p>
            <a:pPr algn="l">
              <a:spcBef>
                <a:spcPts val="0"/>
              </a:spcBef>
            </a:pPr>
            <a:r>
              <a:rPr lang="en-US" i="1" dirty="0" smtClean="0"/>
              <a:t>The            cat            </a:t>
            </a:r>
            <a:r>
              <a:rPr lang="en-US" i="1" dirty="0" smtClean="0">
                <a:solidFill>
                  <a:schemeClr val="bg1"/>
                </a:solidFill>
              </a:rPr>
              <a:t>on           the             mat.</a:t>
            </a:r>
          </a:p>
        </p:txBody>
      </p:sp>
      <p:sp>
        <p:nvSpPr>
          <p:cNvPr id="40" name="TextBox 39"/>
          <p:cNvSpPr txBox="1"/>
          <p:nvPr/>
        </p:nvSpPr>
        <p:spPr>
          <a:xfrm>
            <a:off x="1153955" y="5349250"/>
            <a:ext cx="2672526" cy="369332"/>
          </a:xfrm>
          <a:prstGeom prst="rect">
            <a:avLst/>
          </a:prstGeom>
          <a:noFill/>
        </p:spPr>
        <p:txBody>
          <a:bodyPr wrap="none" rtlCol="0">
            <a:spAutoFit/>
          </a:bodyPr>
          <a:lstStyle/>
          <a:p>
            <a:pPr algn="l">
              <a:spcBef>
                <a:spcPts val="0"/>
              </a:spcBef>
            </a:pPr>
            <a:r>
              <a:rPr lang="en-US" i="1" dirty="0" smtClean="0">
                <a:solidFill>
                  <a:schemeClr val="bg1"/>
                </a:solidFill>
              </a:rPr>
              <a:t>The            cat           sat</a:t>
            </a:r>
          </a:p>
        </p:txBody>
      </p:sp>
      <p:grpSp>
        <p:nvGrpSpPr>
          <p:cNvPr id="3" name="Group 55"/>
          <p:cNvGrpSpPr/>
          <p:nvPr/>
        </p:nvGrpSpPr>
        <p:grpSpPr>
          <a:xfrm>
            <a:off x="1297541" y="4734771"/>
            <a:ext cx="384049" cy="576074"/>
            <a:chOff x="5186479" y="3160165"/>
            <a:chExt cx="576075" cy="2649945"/>
          </a:xfrm>
        </p:grpSpPr>
        <p:sp>
          <p:nvSpPr>
            <p:cNvPr id="43" name="Double Bracket 42"/>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44" name="TextBox 43"/>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4" name="Group 55"/>
          <p:cNvGrpSpPr/>
          <p:nvPr/>
        </p:nvGrpSpPr>
        <p:grpSpPr>
          <a:xfrm>
            <a:off x="2382916" y="4773176"/>
            <a:ext cx="384049" cy="576074"/>
            <a:chOff x="5186479" y="3160165"/>
            <a:chExt cx="576075" cy="2649945"/>
          </a:xfrm>
        </p:grpSpPr>
        <p:sp>
          <p:nvSpPr>
            <p:cNvPr id="46" name="Double Bracket 45"/>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47" name="TextBox 46"/>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3</a:t>
              </a:r>
            </a:p>
          </p:txBody>
        </p:sp>
      </p:grpSp>
      <p:grpSp>
        <p:nvGrpSpPr>
          <p:cNvPr id="5" name="Group 55"/>
          <p:cNvGrpSpPr/>
          <p:nvPr/>
        </p:nvGrpSpPr>
        <p:grpSpPr>
          <a:xfrm>
            <a:off x="4379975" y="4773175"/>
            <a:ext cx="384049" cy="576074"/>
            <a:chOff x="5186479" y="3160165"/>
            <a:chExt cx="576075" cy="2649945"/>
          </a:xfrm>
        </p:grpSpPr>
        <p:sp>
          <p:nvSpPr>
            <p:cNvPr id="49" name="Double Bracket 48"/>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50" name="TextBox 49"/>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5</a:t>
              </a:r>
            </a:p>
          </p:txBody>
        </p:sp>
      </p:grpSp>
      <p:grpSp>
        <p:nvGrpSpPr>
          <p:cNvPr id="6" name="Group 55"/>
          <p:cNvGrpSpPr/>
          <p:nvPr/>
        </p:nvGrpSpPr>
        <p:grpSpPr>
          <a:xfrm>
            <a:off x="5378506" y="4773175"/>
            <a:ext cx="384049" cy="576074"/>
            <a:chOff x="5186479" y="3160165"/>
            <a:chExt cx="576075" cy="2649945"/>
          </a:xfrm>
        </p:grpSpPr>
        <p:sp>
          <p:nvSpPr>
            <p:cNvPr id="52" name="Double Bracket 51"/>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53" name="TextBox 52"/>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7" name="Group 55"/>
          <p:cNvGrpSpPr/>
          <p:nvPr/>
        </p:nvGrpSpPr>
        <p:grpSpPr>
          <a:xfrm>
            <a:off x="6530655" y="4773175"/>
            <a:ext cx="384049" cy="576074"/>
            <a:chOff x="5186479" y="3160165"/>
            <a:chExt cx="576075" cy="2649945"/>
          </a:xfrm>
        </p:grpSpPr>
        <p:sp>
          <p:nvSpPr>
            <p:cNvPr id="59" name="Double Bracket 58"/>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0" name="TextBox 59"/>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4</a:t>
              </a:r>
            </a:p>
            <a:p>
              <a:pPr>
                <a:spcBef>
                  <a:spcPts val="0"/>
                </a:spcBef>
              </a:pPr>
              <a:r>
                <a:rPr lang="en-US" sz="1400" dirty="0" smtClean="0">
                  <a:solidFill>
                    <a:schemeClr val="bg1"/>
                  </a:solidFill>
                </a:rPr>
                <a:t>3</a:t>
              </a:r>
            </a:p>
          </p:txBody>
        </p:sp>
      </p:grpSp>
      <p:grpSp>
        <p:nvGrpSpPr>
          <p:cNvPr id="8" name="Group 55"/>
          <p:cNvGrpSpPr/>
          <p:nvPr/>
        </p:nvGrpSpPr>
        <p:grpSpPr>
          <a:xfrm>
            <a:off x="3381445" y="4773175"/>
            <a:ext cx="384049" cy="576074"/>
            <a:chOff x="5186479" y="3160165"/>
            <a:chExt cx="576075" cy="2649945"/>
          </a:xfrm>
        </p:grpSpPr>
        <p:sp>
          <p:nvSpPr>
            <p:cNvPr id="62" name="Double Bracket 61"/>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3" name="TextBox 62"/>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7</a:t>
              </a:r>
            </a:p>
            <a:p>
              <a:pPr>
                <a:spcBef>
                  <a:spcPts val="0"/>
                </a:spcBef>
              </a:pPr>
              <a:r>
                <a:rPr lang="en-US" sz="1400" dirty="0" smtClean="0">
                  <a:solidFill>
                    <a:schemeClr val="bg1"/>
                  </a:solidFill>
                </a:rPr>
                <a:t>1</a:t>
              </a:r>
            </a:p>
          </p:txBody>
        </p:sp>
      </p:grpSp>
      <p:grpSp>
        <p:nvGrpSpPr>
          <p:cNvPr id="9" name="Group 75"/>
          <p:cNvGrpSpPr/>
          <p:nvPr/>
        </p:nvGrpSpPr>
        <p:grpSpPr>
          <a:xfrm>
            <a:off x="1485736" y="2814520"/>
            <a:ext cx="5233114" cy="1981247"/>
            <a:chOff x="1485736" y="2814520"/>
            <a:chExt cx="5233114" cy="1981247"/>
          </a:xfrm>
        </p:grpSpPr>
        <p:cxnSp>
          <p:nvCxnSpPr>
            <p:cNvPr id="31" name="Straight Connector 30"/>
            <p:cNvCxnSpPr>
              <a:stCxn id="20" idx="0"/>
              <a:endCxn id="41" idx="4"/>
            </p:cNvCxnSpPr>
            <p:nvPr/>
          </p:nvCxnSpPr>
          <p:spPr bwMode="auto">
            <a:xfrm rot="5400000" flipH="1" flipV="1">
              <a:off x="4933239" y="4139272"/>
              <a:ext cx="1289956" cy="23032"/>
            </a:xfrm>
            <a:prstGeom prst="line">
              <a:avLst/>
            </a:prstGeom>
            <a:noFill/>
            <a:ln w="38100" cap="flat" cmpd="sng" algn="ctr">
              <a:solidFill>
                <a:schemeClr val="accent1"/>
              </a:solidFill>
              <a:prstDash val="solid"/>
              <a:round/>
              <a:headEnd type="none" w="med" len="med"/>
              <a:tailEnd type="none" w="med" len="med"/>
            </a:ln>
            <a:effectLst/>
          </p:spPr>
        </p:cxnSp>
        <p:cxnSp>
          <p:nvCxnSpPr>
            <p:cNvPr id="32" name="Straight Connector 31"/>
            <p:cNvCxnSpPr>
              <a:stCxn id="23" idx="0"/>
              <a:endCxn id="41" idx="4"/>
            </p:cNvCxnSpPr>
            <p:nvPr/>
          </p:nvCxnSpPr>
          <p:spPr bwMode="auto">
            <a:xfrm rot="16200000" flipV="1">
              <a:off x="5509314" y="3586229"/>
              <a:ext cx="1289956" cy="1129117"/>
            </a:xfrm>
            <a:prstGeom prst="line">
              <a:avLst/>
            </a:prstGeom>
            <a:noFill/>
            <a:ln w="38100" cap="flat" cmpd="sng" algn="ctr">
              <a:solidFill>
                <a:schemeClr val="accent1"/>
              </a:solidFill>
              <a:prstDash val="solid"/>
              <a:round/>
              <a:headEnd type="none" w="med" len="med"/>
              <a:tailEnd type="none" w="med" len="med"/>
            </a:ln>
            <a:effectLst/>
          </p:spPr>
        </p:cxnSp>
        <p:cxnSp>
          <p:nvCxnSpPr>
            <p:cNvPr id="30" name="Straight Connector 29"/>
            <p:cNvCxnSpPr>
              <a:stCxn id="17" idx="0"/>
              <a:endCxn id="41" idx="4"/>
            </p:cNvCxnSpPr>
            <p:nvPr/>
          </p:nvCxnSpPr>
          <p:spPr bwMode="auto">
            <a:xfrm rot="5400000" flipH="1" flipV="1">
              <a:off x="4433973" y="3640007"/>
              <a:ext cx="1289956" cy="1021563"/>
            </a:xfrm>
            <a:prstGeom prst="line">
              <a:avLst/>
            </a:prstGeom>
            <a:noFill/>
            <a:ln w="38100" cap="flat" cmpd="sng" algn="ctr">
              <a:solidFill>
                <a:schemeClr val="accent1"/>
              </a:solidFill>
              <a:prstDash val="solid"/>
              <a:round/>
              <a:headEnd type="none" w="med" len="med"/>
              <a:tailEnd type="none" w="med" len="med"/>
            </a:ln>
            <a:effectLst/>
          </p:spPr>
        </p:cxnSp>
        <p:sp>
          <p:nvSpPr>
            <p:cNvPr id="41" name="Oval 40"/>
            <p:cNvSpPr/>
            <p:nvPr/>
          </p:nvSpPr>
          <p:spPr bwMode="auto">
            <a:xfrm>
              <a:off x="5263290" y="285292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54" name="Straight Connector 53"/>
            <p:cNvCxnSpPr>
              <a:stCxn id="14" idx="0"/>
              <a:endCxn id="57" idx="4"/>
            </p:cNvCxnSpPr>
            <p:nvPr/>
          </p:nvCxnSpPr>
          <p:spPr bwMode="auto">
            <a:xfrm rot="16200000" flipV="1">
              <a:off x="2859368" y="4123900"/>
              <a:ext cx="1328362" cy="15372"/>
            </a:xfrm>
            <a:prstGeom prst="line">
              <a:avLst/>
            </a:prstGeom>
            <a:noFill/>
            <a:ln w="38100" cap="flat" cmpd="sng" algn="ctr">
              <a:solidFill>
                <a:schemeClr val="accent1"/>
              </a:solidFill>
              <a:prstDash val="solid"/>
              <a:round/>
              <a:headEnd type="none" w="med" len="med"/>
              <a:tailEnd type="none" w="med" len="med"/>
            </a:ln>
            <a:effectLst/>
          </p:spPr>
        </p:cxnSp>
        <p:cxnSp>
          <p:nvCxnSpPr>
            <p:cNvPr id="55" name="Straight Connector 54"/>
            <p:cNvCxnSpPr>
              <a:stCxn id="17" idx="0"/>
              <a:endCxn id="57" idx="4"/>
            </p:cNvCxnSpPr>
            <p:nvPr/>
          </p:nvCxnSpPr>
          <p:spPr bwMode="auto">
            <a:xfrm rot="16200000" flipV="1">
              <a:off x="3377837" y="3605432"/>
              <a:ext cx="1328361" cy="1052307"/>
            </a:xfrm>
            <a:prstGeom prst="line">
              <a:avLst/>
            </a:prstGeom>
            <a:noFill/>
            <a:ln w="38100" cap="flat" cmpd="sng" algn="ctr">
              <a:solidFill>
                <a:schemeClr val="accent1"/>
              </a:solidFill>
              <a:prstDash val="solid"/>
              <a:round/>
              <a:headEnd type="none" w="med" len="med"/>
              <a:tailEnd type="none" w="med" len="med"/>
            </a:ln>
            <a:effectLst/>
          </p:spPr>
        </p:cxnSp>
        <p:cxnSp>
          <p:nvCxnSpPr>
            <p:cNvPr id="56" name="Straight Connector 55"/>
            <p:cNvCxnSpPr>
              <a:stCxn id="47" idx="0"/>
              <a:endCxn id="57" idx="4"/>
            </p:cNvCxnSpPr>
            <p:nvPr/>
          </p:nvCxnSpPr>
          <p:spPr bwMode="auto">
            <a:xfrm rot="5400000" flipH="1" flipV="1">
              <a:off x="2379306" y="3659210"/>
              <a:ext cx="1328362" cy="944752"/>
            </a:xfrm>
            <a:prstGeom prst="line">
              <a:avLst/>
            </a:prstGeom>
            <a:noFill/>
            <a:ln w="38100" cap="flat" cmpd="sng" algn="ctr">
              <a:solidFill>
                <a:schemeClr val="accent1"/>
              </a:solidFill>
              <a:prstDash val="solid"/>
              <a:round/>
              <a:headEnd type="none" w="med" len="med"/>
              <a:tailEnd type="none" w="med" len="med"/>
            </a:ln>
            <a:effectLst/>
          </p:spPr>
        </p:cxnSp>
        <p:sp>
          <p:nvSpPr>
            <p:cNvPr id="57" name="Oval 56"/>
            <p:cNvSpPr/>
            <p:nvPr/>
          </p:nvSpPr>
          <p:spPr bwMode="auto">
            <a:xfrm>
              <a:off x="3189420" y="2814520"/>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64" name="Straight Connector 63"/>
            <p:cNvCxnSpPr>
              <a:stCxn id="17" idx="0"/>
              <a:endCxn id="67" idx="4"/>
            </p:cNvCxnSpPr>
            <p:nvPr/>
          </p:nvCxnSpPr>
          <p:spPr bwMode="auto">
            <a:xfrm rot="5400000" flipH="1" flipV="1">
              <a:off x="3915506" y="4120070"/>
              <a:ext cx="1328361" cy="23033"/>
            </a:xfrm>
            <a:prstGeom prst="line">
              <a:avLst/>
            </a:prstGeom>
            <a:noFill/>
            <a:ln w="38100" cap="flat" cmpd="sng" algn="ctr">
              <a:solidFill>
                <a:schemeClr val="accent1"/>
              </a:solidFill>
              <a:prstDash val="solid"/>
              <a:round/>
              <a:headEnd type="none" w="med" len="med"/>
              <a:tailEnd type="none" w="med" len="med"/>
            </a:ln>
            <a:effectLst/>
          </p:spPr>
        </p:cxnSp>
        <p:cxnSp>
          <p:nvCxnSpPr>
            <p:cNvPr id="65" name="Straight Connector 64"/>
            <p:cNvCxnSpPr>
              <a:stCxn id="20" idx="0"/>
              <a:endCxn id="67" idx="4"/>
            </p:cNvCxnSpPr>
            <p:nvPr/>
          </p:nvCxnSpPr>
          <p:spPr bwMode="auto">
            <a:xfrm rot="16200000" flipV="1">
              <a:off x="4414772" y="3643837"/>
              <a:ext cx="1328361" cy="975498"/>
            </a:xfrm>
            <a:prstGeom prst="line">
              <a:avLst/>
            </a:prstGeom>
            <a:noFill/>
            <a:ln w="38100" cap="flat" cmpd="sng" algn="ctr">
              <a:solidFill>
                <a:schemeClr val="accent1"/>
              </a:solidFill>
              <a:prstDash val="solid"/>
              <a:round/>
              <a:headEnd type="none" w="med" len="med"/>
              <a:tailEnd type="none" w="med" len="med"/>
            </a:ln>
            <a:effectLst/>
          </p:spPr>
        </p:cxnSp>
        <p:cxnSp>
          <p:nvCxnSpPr>
            <p:cNvPr id="66" name="Straight Connector 65"/>
            <p:cNvCxnSpPr>
              <a:stCxn id="14" idx="0"/>
              <a:endCxn id="67" idx="4"/>
            </p:cNvCxnSpPr>
            <p:nvPr/>
          </p:nvCxnSpPr>
          <p:spPr bwMode="auto">
            <a:xfrm rot="5400000" flipH="1" flipV="1">
              <a:off x="3397038" y="3601602"/>
              <a:ext cx="1328362" cy="1059968"/>
            </a:xfrm>
            <a:prstGeom prst="line">
              <a:avLst/>
            </a:prstGeom>
            <a:noFill/>
            <a:ln w="38100" cap="flat" cmpd="sng" algn="ctr">
              <a:solidFill>
                <a:schemeClr val="accent1"/>
              </a:solidFill>
              <a:prstDash val="solid"/>
              <a:round/>
              <a:headEnd type="none" w="med" len="med"/>
              <a:tailEnd type="none" w="med" len="med"/>
            </a:ln>
            <a:effectLst/>
          </p:spPr>
        </p:cxnSp>
        <p:sp>
          <p:nvSpPr>
            <p:cNvPr id="67" name="Oval 66"/>
            <p:cNvSpPr/>
            <p:nvPr/>
          </p:nvSpPr>
          <p:spPr bwMode="auto">
            <a:xfrm>
              <a:off x="4264760" y="2814520"/>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68" name="Straight Connector 67"/>
            <p:cNvCxnSpPr>
              <a:stCxn id="47" idx="0"/>
              <a:endCxn id="71" idx="4"/>
            </p:cNvCxnSpPr>
            <p:nvPr/>
          </p:nvCxnSpPr>
          <p:spPr bwMode="auto">
            <a:xfrm rot="16200000" flipV="1">
              <a:off x="1905507" y="4130163"/>
              <a:ext cx="1328362" cy="2846"/>
            </a:xfrm>
            <a:prstGeom prst="line">
              <a:avLst/>
            </a:prstGeom>
            <a:noFill/>
            <a:ln w="38100" cap="flat" cmpd="sng" algn="ctr">
              <a:solidFill>
                <a:schemeClr val="accent1"/>
              </a:solidFill>
              <a:prstDash val="solid"/>
              <a:round/>
              <a:headEnd type="none" w="med" len="med"/>
              <a:tailEnd type="none" w="med" len="med"/>
            </a:ln>
            <a:effectLst/>
          </p:spPr>
        </p:cxnSp>
        <p:cxnSp>
          <p:nvCxnSpPr>
            <p:cNvPr id="69" name="Straight Connector 68"/>
            <p:cNvCxnSpPr>
              <a:stCxn id="63" idx="0"/>
              <a:endCxn id="71" idx="4"/>
            </p:cNvCxnSpPr>
            <p:nvPr/>
          </p:nvCxnSpPr>
          <p:spPr bwMode="auto">
            <a:xfrm rot="16200000" flipV="1">
              <a:off x="2404773" y="3630898"/>
              <a:ext cx="1328361" cy="1001375"/>
            </a:xfrm>
            <a:prstGeom prst="line">
              <a:avLst/>
            </a:prstGeom>
            <a:noFill/>
            <a:ln w="38100" cap="flat" cmpd="sng" algn="ctr">
              <a:solidFill>
                <a:schemeClr val="accent1"/>
              </a:solidFill>
              <a:prstDash val="solid"/>
              <a:round/>
              <a:headEnd type="none" w="med" len="med"/>
              <a:tailEnd type="none" w="med" len="med"/>
            </a:ln>
            <a:effectLst/>
          </p:spPr>
        </p:cxnSp>
        <p:cxnSp>
          <p:nvCxnSpPr>
            <p:cNvPr id="70" name="Straight Connector 69"/>
            <p:cNvCxnSpPr>
              <a:stCxn id="44" idx="0"/>
              <a:endCxn id="71" idx="4"/>
            </p:cNvCxnSpPr>
            <p:nvPr/>
          </p:nvCxnSpPr>
          <p:spPr bwMode="auto">
            <a:xfrm rot="5400000" flipH="1" flipV="1">
              <a:off x="1382022" y="3571120"/>
              <a:ext cx="1289957" cy="1082529"/>
            </a:xfrm>
            <a:prstGeom prst="line">
              <a:avLst/>
            </a:prstGeom>
            <a:noFill/>
            <a:ln w="38100" cap="flat" cmpd="sng" algn="ctr">
              <a:solidFill>
                <a:schemeClr val="accent1"/>
              </a:solidFill>
              <a:prstDash val="solid"/>
              <a:round/>
              <a:headEnd type="none" w="med" len="med"/>
              <a:tailEnd type="none" w="med" len="med"/>
            </a:ln>
            <a:effectLst/>
          </p:spPr>
        </p:cxnSp>
        <p:sp>
          <p:nvSpPr>
            <p:cNvPr id="71" name="Oval 70"/>
            <p:cNvSpPr/>
            <p:nvPr/>
          </p:nvSpPr>
          <p:spPr bwMode="auto">
            <a:xfrm>
              <a:off x="2241822" y="2814520"/>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10" name="Group 92"/>
          <p:cNvGrpSpPr/>
          <p:nvPr/>
        </p:nvGrpSpPr>
        <p:grpSpPr>
          <a:xfrm>
            <a:off x="2568264" y="1163105"/>
            <a:ext cx="3021469" cy="1689820"/>
            <a:chOff x="2568264" y="1163105"/>
            <a:chExt cx="3021469" cy="1689820"/>
          </a:xfrm>
        </p:grpSpPr>
        <p:grpSp>
          <p:nvGrpSpPr>
            <p:cNvPr id="11" name="Group 91"/>
            <p:cNvGrpSpPr/>
            <p:nvPr/>
          </p:nvGrpSpPr>
          <p:grpSpPr>
            <a:xfrm>
              <a:off x="2568264" y="1163105"/>
              <a:ext cx="3021469" cy="1689820"/>
              <a:chOff x="2568264" y="1163105"/>
              <a:chExt cx="3021469" cy="1689820"/>
            </a:xfrm>
          </p:grpSpPr>
          <p:grpSp>
            <p:nvGrpSpPr>
              <p:cNvPr id="12" name="Group 37"/>
              <p:cNvGrpSpPr/>
              <p:nvPr/>
            </p:nvGrpSpPr>
            <p:grpSpPr>
              <a:xfrm>
                <a:off x="3515864" y="1201510"/>
                <a:ext cx="2073869" cy="1651415"/>
                <a:chOff x="3515864" y="1201510"/>
                <a:chExt cx="2073869" cy="1651415"/>
              </a:xfrm>
            </p:grpSpPr>
            <p:cxnSp>
              <p:nvCxnSpPr>
                <p:cNvPr id="83" name="Straight Connector 82"/>
                <p:cNvCxnSpPr>
                  <a:stCxn id="67" idx="0"/>
                  <a:endCxn id="86" idx="4"/>
                </p:cNvCxnSpPr>
                <p:nvPr/>
              </p:nvCxnSpPr>
              <p:spPr bwMode="auto">
                <a:xfrm rot="5400000" flipH="1" flipV="1">
                  <a:off x="4111141" y="2334458"/>
                  <a:ext cx="960125" cy="0"/>
                </a:xfrm>
                <a:prstGeom prst="line">
                  <a:avLst/>
                </a:prstGeom>
                <a:noFill/>
                <a:ln w="38100" cap="flat" cmpd="sng" algn="ctr">
                  <a:solidFill>
                    <a:schemeClr val="accent1"/>
                  </a:solidFill>
                  <a:prstDash val="solid"/>
                  <a:round/>
                  <a:headEnd type="none" w="med" len="med"/>
                  <a:tailEnd type="none" w="med" len="med"/>
                </a:ln>
                <a:effectLst/>
              </p:spPr>
            </p:cxnSp>
            <p:cxnSp>
              <p:nvCxnSpPr>
                <p:cNvPr id="84" name="Straight Connector 83"/>
                <p:cNvCxnSpPr>
                  <a:stCxn id="41" idx="0"/>
                  <a:endCxn id="86" idx="4"/>
                </p:cNvCxnSpPr>
                <p:nvPr/>
              </p:nvCxnSpPr>
              <p:spPr bwMode="auto">
                <a:xfrm rot="16200000" flipV="1">
                  <a:off x="4591203" y="1854395"/>
                  <a:ext cx="998530" cy="998530"/>
                </a:xfrm>
                <a:prstGeom prst="line">
                  <a:avLst/>
                </a:prstGeom>
                <a:noFill/>
                <a:ln w="38100" cap="flat" cmpd="sng" algn="ctr">
                  <a:solidFill>
                    <a:schemeClr val="accent1"/>
                  </a:solidFill>
                  <a:prstDash val="solid"/>
                  <a:round/>
                  <a:headEnd type="none" w="med" len="med"/>
                  <a:tailEnd type="none" w="med" len="med"/>
                </a:ln>
                <a:effectLst/>
              </p:spPr>
            </p:cxnSp>
            <p:cxnSp>
              <p:nvCxnSpPr>
                <p:cNvPr id="85" name="Straight Connector 84"/>
                <p:cNvCxnSpPr>
                  <a:stCxn id="57" idx="0"/>
                  <a:endCxn id="86" idx="4"/>
                </p:cNvCxnSpPr>
                <p:nvPr/>
              </p:nvCxnSpPr>
              <p:spPr bwMode="auto">
                <a:xfrm rot="5400000" flipH="1" flipV="1">
                  <a:off x="3573471" y="1796788"/>
                  <a:ext cx="960125" cy="1075340"/>
                </a:xfrm>
                <a:prstGeom prst="line">
                  <a:avLst/>
                </a:prstGeom>
                <a:noFill/>
                <a:ln w="38100" cap="flat" cmpd="sng" algn="ctr">
                  <a:solidFill>
                    <a:schemeClr val="accent1"/>
                  </a:solidFill>
                  <a:prstDash val="solid"/>
                  <a:round/>
                  <a:headEnd type="none" w="med" len="med"/>
                  <a:tailEnd type="none" w="med" len="med"/>
                </a:ln>
                <a:effectLst/>
              </p:spPr>
            </p:cxnSp>
            <p:sp>
              <p:nvSpPr>
                <p:cNvPr id="86" name="Oval 85"/>
                <p:cNvSpPr/>
                <p:nvPr/>
              </p:nvSpPr>
              <p:spPr bwMode="auto">
                <a:xfrm>
                  <a:off x="4264760" y="1201510"/>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13" name="Group 76"/>
              <p:cNvGrpSpPr/>
              <p:nvPr/>
            </p:nvGrpSpPr>
            <p:grpSpPr>
              <a:xfrm>
                <a:off x="2568264" y="1163105"/>
                <a:ext cx="1274346" cy="1651416"/>
                <a:chOff x="3662806" y="1163105"/>
                <a:chExt cx="1274346" cy="1651416"/>
              </a:xfrm>
            </p:grpSpPr>
            <p:cxnSp>
              <p:nvCxnSpPr>
                <p:cNvPr id="78" name="Straight Connector 77"/>
                <p:cNvCxnSpPr>
                  <a:stCxn id="57" idx="0"/>
                  <a:endCxn id="81" idx="4"/>
                </p:cNvCxnSpPr>
                <p:nvPr/>
              </p:nvCxnSpPr>
              <p:spPr bwMode="auto">
                <a:xfrm rot="5400000" flipH="1" flipV="1">
                  <a:off x="4111292" y="2315103"/>
                  <a:ext cx="998530" cy="305"/>
                </a:xfrm>
                <a:prstGeom prst="line">
                  <a:avLst/>
                </a:prstGeom>
                <a:noFill/>
                <a:ln w="38100" cap="flat" cmpd="sng" algn="ctr">
                  <a:solidFill>
                    <a:schemeClr val="accent1"/>
                  </a:solidFill>
                  <a:prstDash val="solid"/>
                  <a:round/>
                  <a:headEnd type="none" w="med" len="med"/>
                  <a:tailEnd type="none" w="med" len="med"/>
                </a:ln>
                <a:effectLst/>
              </p:spPr>
            </p:cxnSp>
            <p:cxnSp>
              <p:nvCxnSpPr>
                <p:cNvPr id="80" name="Straight Connector 79"/>
                <p:cNvCxnSpPr>
                  <a:stCxn id="71" idx="0"/>
                  <a:endCxn id="81" idx="4"/>
                </p:cNvCxnSpPr>
                <p:nvPr/>
              </p:nvCxnSpPr>
              <p:spPr bwMode="auto">
                <a:xfrm rot="5400000" flipH="1" flipV="1">
                  <a:off x="3637493" y="1841304"/>
                  <a:ext cx="998530" cy="947903"/>
                </a:xfrm>
                <a:prstGeom prst="line">
                  <a:avLst/>
                </a:prstGeom>
                <a:noFill/>
                <a:ln w="38100" cap="flat" cmpd="sng" algn="ctr">
                  <a:solidFill>
                    <a:schemeClr val="accent1"/>
                  </a:solidFill>
                  <a:prstDash val="solid"/>
                  <a:round/>
                  <a:headEnd type="none" w="med" len="med"/>
                  <a:tailEnd type="none" w="med" len="med"/>
                </a:ln>
                <a:effectLst/>
              </p:spPr>
            </p:cxnSp>
            <p:sp>
              <p:nvSpPr>
                <p:cNvPr id="81" name="Oval 80"/>
                <p:cNvSpPr/>
                <p:nvPr/>
              </p:nvSpPr>
              <p:spPr bwMode="auto">
                <a:xfrm>
                  <a:off x="4284267" y="116310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cxnSp>
          <p:nvCxnSpPr>
            <p:cNvPr id="72" name="Straight Connector 71"/>
            <p:cNvCxnSpPr>
              <a:stCxn id="67" idx="0"/>
              <a:endCxn id="81" idx="4"/>
            </p:cNvCxnSpPr>
            <p:nvPr/>
          </p:nvCxnSpPr>
          <p:spPr bwMode="auto">
            <a:xfrm rot="16200000" flipV="1">
              <a:off x="3554421" y="1777737"/>
              <a:ext cx="998530" cy="1075035"/>
            </a:xfrm>
            <a:prstGeom prst="line">
              <a:avLst/>
            </a:prstGeom>
            <a:noFill/>
            <a:ln w="38100" cap="flat" cmpd="sng" algn="ctr">
              <a:solidFill>
                <a:schemeClr val="accent1"/>
              </a:solidFill>
              <a:prstDash val="solid"/>
              <a:round/>
              <a:headEnd type="none" w="med" len="med"/>
              <a:tailEnd type="none" w="med" len="med"/>
            </a:ln>
            <a:effectLst/>
          </p:spPr>
        </p:cxnSp>
      </p:grpSp>
      <p:sp>
        <p:nvSpPr>
          <p:cNvPr id="35" name="Down Arrow 34"/>
          <p:cNvSpPr/>
          <p:nvPr/>
        </p:nvSpPr>
        <p:spPr bwMode="auto">
          <a:xfrm rot="3743134">
            <a:off x="4890203" y="1002470"/>
            <a:ext cx="402712" cy="2695733"/>
          </a:xfrm>
          <a:prstGeom prst="downArrow">
            <a:avLst>
              <a:gd name="adj1" fmla="val 50000"/>
              <a:gd name="adj2" fmla="val 68538"/>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94" name="Right Brace 93"/>
          <p:cNvSpPr/>
          <p:nvPr/>
        </p:nvSpPr>
        <p:spPr bwMode="auto">
          <a:xfrm rot="5400000">
            <a:off x="3429831" y="4552728"/>
            <a:ext cx="307241" cy="2573135"/>
          </a:xfrm>
          <a:prstGeom prst="rightBrace">
            <a:avLst/>
          </a:prstGeom>
          <a:noFill/>
          <a:ln w="38100" cap="flat" cmpd="sng" algn="ctr">
            <a:solidFill>
              <a:srgbClr val="FF0000"/>
            </a:solidFill>
            <a:prstDash val="solid"/>
            <a:round/>
            <a:headEnd type="none" w="med" len="med"/>
            <a:tailEnd type="none" w="med" len="med"/>
          </a:ln>
          <a:effectLst/>
        </p:spPr>
        <p:txBody>
          <a:bodyPr rtlCol="0" anchor="ctr"/>
          <a:lstStyle/>
          <a:p>
            <a:pPr algn="ctr"/>
            <a:endParaRPr lang="en-US"/>
          </a:p>
        </p:txBody>
      </p:sp>
      <p:grpSp>
        <p:nvGrpSpPr>
          <p:cNvPr id="100" name="Group 99"/>
          <p:cNvGrpSpPr/>
          <p:nvPr/>
        </p:nvGrpSpPr>
        <p:grpSpPr>
          <a:xfrm flipH="1">
            <a:off x="7221945" y="5042010"/>
            <a:ext cx="460860" cy="1097280"/>
            <a:chOff x="616285" y="5116235"/>
            <a:chExt cx="499265" cy="1097280"/>
          </a:xfrm>
        </p:grpSpPr>
        <p:cxnSp>
          <p:nvCxnSpPr>
            <p:cNvPr id="93" name="Straight Arrow Connector 92"/>
            <p:cNvCxnSpPr/>
            <p:nvPr/>
          </p:nvCxnSpPr>
          <p:spPr bwMode="auto">
            <a:xfrm>
              <a:off x="616285" y="5118820"/>
              <a:ext cx="499265" cy="1588"/>
            </a:xfrm>
            <a:prstGeom prst="straightConnector1">
              <a:avLst/>
            </a:prstGeom>
            <a:noFill/>
            <a:ln w="28575" cap="flat" cmpd="sng" algn="ctr">
              <a:solidFill>
                <a:srgbClr val="FFFFFF"/>
              </a:solidFill>
              <a:prstDash val="solid"/>
              <a:round/>
              <a:headEnd type="none" w="med" len="med"/>
              <a:tailEnd type="arrow"/>
            </a:ln>
            <a:effectLst/>
          </p:spPr>
        </p:cxnSp>
        <p:cxnSp>
          <p:nvCxnSpPr>
            <p:cNvPr id="95" name="Straight Arrow Connector 94"/>
            <p:cNvCxnSpPr/>
            <p:nvPr/>
          </p:nvCxnSpPr>
          <p:spPr bwMode="auto">
            <a:xfrm rot="16200000" flipH="1">
              <a:off x="87000" y="5664875"/>
              <a:ext cx="1097280" cy="0"/>
            </a:xfrm>
            <a:prstGeom prst="straightConnector1">
              <a:avLst/>
            </a:prstGeom>
            <a:noFill/>
            <a:ln w="28575" cap="flat" cmpd="sng" algn="ctr">
              <a:solidFill>
                <a:srgbClr val="FFFFFF"/>
              </a:solidFill>
              <a:prstDash val="solid"/>
              <a:round/>
              <a:headEnd type="none" w="med" len="med"/>
              <a:tailEnd type="none" w="med" len="med"/>
            </a:ln>
            <a:effectLst/>
          </p:spPr>
        </p:cxnSp>
      </p:grpSp>
      <p:sp>
        <p:nvSpPr>
          <p:cNvPr id="98" name="TextBox 97"/>
          <p:cNvSpPr txBox="1"/>
          <p:nvPr/>
        </p:nvSpPr>
        <p:spPr>
          <a:xfrm>
            <a:off x="6762889" y="6117350"/>
            <a:ext cx="2381111" cy="584775"/>
          </a:xfrm>
          <a:prstGeom prst="rect">
            <a:avLst/>
          </a:prstGeom>
          <a:noFill/>
        </p:spPr>
        <p:txBody>
          <a:bodyPr wrap="square" rtlCol="0">
            <a:spAutoFit/>
          </a:bodyPr>
          <a:lstStyle/>
          <a:p>
            <a:pPr algn="l">
              <a:spcBef>
                <a:spcPts val="0"/>
              </a:spcBef>
            </a:pPr>
            <a:r>
              <a:rPr lang="en-US" sz="1600" dirty="0" smtClean="0">
                <a:solidFill>
                  <a:schemeClr val="bg1"/>
                </a:solidFill>
                <a:latin typeface="+mn-lt"/>
              </a:rPr>
              <a:t>Feature representation for words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5" grpId="0" animBg="1"/>
      <p:bldP spid="94" grpId="0" animBg="1"/>
      <p:bldP spid="9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7550" y="215900"/>
            <a:ext cx="7156115" cy="304800"/>
          </a:xfrm>
        </p:spPr>
        <p:txBody>
          <a:bodyPr/>
          <a:lstStyle/>
          <a:p>
            <a:r>
              <a:rPr lang="en-US" dirty="0" smtClean="0"/>
              <a:t>What do we want computers to do with our data?</a:t>
            </a:r>
            <a:endParaRPr lang="en-US" dirty="0"/>
          </a:p>
        </p:txBody>
      </p:sp>
      <p:sp>
        <p:nvSpPr>
          <p:cNvPr id="3" name="Content Placeholder 2"/>
          <p:cNvSpPr>
            <a:spLocks noGrp="1"/>
          </p:cNvSpPr>
          <p:nvPr>
            <p:ph idx="1"/>
          </p:nvPr>
        </p:nvSpPr>
        <p:spPr>
          <a:xfrm>
            <a:off x="566950" y="1130450"/>
            <a:ext cx="8229600" cy="4570412"/>
          </a:xfrm>
        </p:spPr>
        <p:txBody>
          <a:bodyPr/>
          <a:lstStyle/>
          <a:p>
            <a:pPr>
              <a:buNone/>
            </a:pPr>
            <a:r>
              <a:rPr lang="en-US" sz="2000" b="0" dirty="0" smtClean="0"/>
              <a:t>Images/video</a:t>
            </a:r>
          </a:p>
          <a:p>
            <a:pPr>
              <a:buNone/>
            </a:pPr>
            <a:endParaRPr lang="en-US" sz="2000" b="0" dirty="0" smtClean="0"/>
          </a:p>
          <a:p>
            <a:pPr>
              <a:buNone/>
            </a:pPr>
            <a:endParaRPr lang="en-US" sz="2000" b="0" dirty="0" smtClean="0"/>
          </a:p>
          <a:p>
            <a:pPr>
              <a:buNone/>
            </a:pPr>
            <a:r>
              <a:rPr lang="en-US" sz="2000" b="0" dirty="0" smtClean="0"/>
              <a:t>Audio</a:t>
            </a:r>
          </a:p>
          <a:p>
            <a:pPr>
              <a:buNone/>
            </a:pPr>
            <a:endParaRPr lang="en-US" sz="2000" b="0" dirty="0" smtClean="0"/>
          </a:p>
          <a:p>
            <a:pPr>
              <a:buNone/>
            </a:pPr>
            <a:endParaRPr lang="en-US" sz="2000" b="0" dirty="0" smtClean="0"/>
          </a:p>
          <a:p>
            <a:pPr>
              <a:buNone/>
            </a:pPr>
            <a:r>
              <a:rPr lang="en-US" sz="2000" b="0" dirty="0" smtClean="0"/>
              <a:t>Text</a:t>
            </a:r>
            <a:endParaRPr lang="en-US" sz="2000" b="0" dirty="0"/>
          </a:p>
        </p:txBody>
      </p:sp>
      <p:pic>
        <p:nvPicPr>
          <p:cNvPr id="2661378" name="Picture 2" descr="C:\Users\ang\Desktop\1961 Norton #271 Ridden by Jesse Seary in turn 9 at Road America, Elkhart Lake, WI.jpg"/>
          <p:cNvPicPr>
            <a:picLocks noChangeAspect="1" noChangeArrowheads="1"/>
          </p:cNvPicPr>
          <p:nvPr/>
        </p:nvPicPr>
        <p:blipFill>
          <a:blip r:embed="rId3" cstate="print"/>
          <a:srcRect/>
          <a:stretch>
            <a:fillRect/>
          </a:stretch>
        </p:blipFill>
        <p:spPr bwMode="auto">
          <a:xfrm>
            <a:off x="2339045" y="1118437"/>
            <a:ext cx="1662824" cy="1113745"/>
          </a:xfrm>
          <a:prstGeom prst="rect">
            <a:avLst/>
          </a:prstGeom>
          <a:noFill/>
        </p:spPr>
      </p:pic>
      <p:pic>
        <p:nvPicPr>
          <p:cNvPr id="5" name="Picture 3" descr="C:\Documents and Settings\hllee\Application Data\SSH\temp\speech_demo.png"/>
          <p:cNvPicPr>
            <a:picLocks noChangeAspect="1" noChangeArrowheads="1"/>
          </p:cNvPicPr>
          <p:nvPr/>
        </p:nvPicPr>
        <p:blipFill>
          <a:blip r:embed="rId4" cstate="print"/>
          <a:srcRect l="47730" t="11764" r="30080" b="61154"/>
          <a:stretch>
            <a:fillRect/>
          </a:stretch>
        </p:blipFill>
        <p:spPr bwMode="auto">
          <a:xfrm>
            <a:off x="2377451" y="2846663"/>
            <a:ext cx="1613010" cy="1198048"/>
          </a:xfrm>
          <a:prstGeom prst="rect">
            <a:avLst/>
          </a:prstGeom>
          <a:noFill/>
        </p:spPr>
      </p:pic>
      <p:cxnSp>
        <p:nvCxnSpPr>
          <p:cNvPr id="6" name="Straight Arrow Connector 5"/>
          <p:cNvCxnSpPr/>
          <p:nvPr/>
        </p:nvCxnSpPr>
        <p:spPr>
          <a:xfrm flipH="1">
            <a:off x="4111519" y="1660068"/>
            <a:ext cx="1530356" cy="1"/>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cxnSp>
        <p:nvCxnSpPr>
          <p:cNvPr id="9" name="Straight Arrow Connector 8"/>
          <p:cNvCxnSpPr/>
          <p:nvPr/>
        </p:nvCxnSpPr>
        <p:spPr>
          <a:xfrm flipH="1">
            <a:off x="4144080" y="3444763"/>
            <a:ext cx="1530356" cy="1"/>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sp>
        <p:nvSpPr>
          <p:cNvPr id="8" name="TextBox 7"/>
          <p:cNvSpPr txBox="1"/>
          <p:nvPr/>
        </p:nvSpPr>
        <p:spPr>
          <a:xfrm>
            <a:off x="5641875" y="1121311"/>
            <a:ext cx="2146742" cy="1200329"/>
          </a:xfrm>
          <a:prstGeom prst="rect">
            <a:avLst/>
          </a:prstGeom>
          <a:noFill/>
        </p:spPr>
        <p:txBody>
          <a:bodyPr wrap="none" rtlCol="0">
            <a:spAutoFit/>
          </a:bodyPr>
          <a:lstStyle/>
          <a:p>
            <a:pPr algn="l">
              <a:spcBef>
                <a:spcPts val="0"/>
              </a:spcBef>
            </a:pPr>
            <a:r>
              <a:rPr lang="en-US" dirty="0" smtClean="0">
                <a:solidFill>
                  <a:schemeClr val="bg1"/>
                </a:solidFill>
              </a:rPr>
              <a:t>Label: “Motorcycle”</a:t>
            </a:r>
          </a:p>
          <a:p>
            <a:pPr algn="l">
              <a:spcBef>
                <a:spcPts val="0"/>
              </a:spcBef>
            </a:pPr>
            <a:r>
              <a:rPr lang="en-US" dirty="0" smtClean="0">
                <a:solidFill>
                  <a:schemeClr val="bg1"/>
                </a:solidFill>
              </a:rPr>
              <a:t>Suggest tags</a:t>
            </a:r>
          </a:p>
          <a:p>
            <a:pPr algn="l">
              <a:spcBef>
                <a:spcPts val="0"/>
              </a:spcBef>
            </a:pPr>
            <a:r>
              <a:rPr lang="en-US" dirty="0" smtClean="0">
                <a:solidFill>
                  <a:schemeClr val="bg1"/>
                </a:solidFill>
              </a:rPr>
              <a:t>Image search</a:t>
            </a:r>
          </a:p>
          <a:p>
            <a:pPr algn="l">
              <a:spcBef>
                <a:spcPts val="0"/>
              </a:spcBef>
            </a:pPr>
            <a:r>
              <a:rPr lang="en-US" dirty="0" smtClean="0">
                <a:solidFill>
                  <a:schemeClr val="bg1"/>
                </a:solidFill>
              </a:rPr>
              <a:t>…</a:t>
            </a:r>
          </a:p>
        </p:txBody>
      </p:sp>
      <p:sp>
        <p:nvSpPr>
          <p:cNvPr id="11" name="TextBox 10"/>
          <p:cNvSpPr txBox="1"/>
          <p:nvPr/>
        </p:nvSpPr>
        <p:spPr>
          <a:xfrm>
            <a:off x="5656156" y="2846662"/>
            <a:ext cx="2390398" cy="1200329"/>
          </a:xfrm>
          <a:prstGeom prst="rect">
            <a:avLst/>
          </a:prstGeom>
          <a:noFill/>
        </p:spPr>
        <p:txBody>
          <a:bodyPr wrap="none" rtlCol="0">
            <a:spAutoFit/>
          </a:bodyPr>
          <a:lstStyle/>
          <a:p>
            <a:pPr algn="l">
              <a:spcBef>
                <a:spcPts val="0"/>
              </a:spcBef>
            </a:pPr>
            <a:r>
              <a:rPr lang="en-US" dirty="0" smtClean="0">
                <a:solidFill>
                  <a:schemeClr val="bg1"/>
                </a:solidFill>
              </a:rPr>
              <a:t>Speech recognition</a:t>
            </a:r>
          </a:p>
          <a:p>
            <a:pPr algn="l">
              <a:spcBef>
                <a:spcPts val="0"/>
              </a:spcBef>
            </a:pPr>
            <a:r>
              <a:rPr lang="en-US" dirty="0" smtClean="0">
                <a:solidFill>
                  <a:schemeClr val="bg1"/>
                </a:solidFill>
              </a:rPr>
              <a:t>Music classification</a:t>
            </a:r>
          </a:p>
          <a:p>
            <a:pPr algn="l">
              <a:spcBef>
                <a:spcPts val="0"/>
              </a:spcBef>
            </a:pPr>
            <a:r>
              <a:rPr lang="en-US" dirty="0" smtClean="0">
                <a:solidFill>
                  <a:schemeClr val="bg1"/>
                </a:solidFill>
              </a:rPr>
              <a:t>Speaker identification</a:t>
            </a:r>
          </a:p>
          <a:p>
            <a:pPr algn="l">
              <a:spcBef>
                <a:spcPts val="0"/>
              </a:spcBef>
            </a:pPr>
            <a:r>
              <a:rPr lang="en-US" dirty="0" smtClean="0">
                <a:solidFill>
                  <a:schemeClr val="bg1"/>
                </a:solidFill>
              </a:rPr>
              <a:t>…</a:t>
            </a:r>
            <a:endParaRPr lang="en-US" dirty="0">
              <a:solidFill>
                <a:schemeClr val="bg1"/>
              </a:solidFill>
            </a:endParaRPr>
          </a:p>
        </p:txBody>
      </p:sp>
      <p:pic>
        <p:nvPicPr>
          <p:cNvPr id="13" name="Picture 2" descr="http://www.elbacom.com/assets/images/textdocument.gif"/>
          <p:cNvPicPr>
            <a:picLocks noChangeAspect="1" noChangeArrowheads="1"/>
          </p:cNvPicPr>
          <p:nvPr/>
        </p:nvPicPr>
        <p:blipFill>
          <a:blip r:embed="rId5" cstate="print"/>
          <a:srcRect/>
          <a:stretch>
            <a:fillRect/>
          </a:stretch>
        </p:blipFill>
        <p:spPr bwMode="auto">
          <a:xfrm>
            <a:off x="1922055" y="6883930"/>
            <a:ext cx="1536200" cy="1536200"/>
          </a:xfrm>
          <a:prstGeom prst="rect">
            <a:avLst/>
          </a:prstGeom>
          <a:noFill/>
        </p:spPr>
      </p:pic>
      <p:cxnSp>
        <p:nvCxnSpPr>
          <p:cNvPr id="14" name="Straight Arrow Connector 13"/>
          <p:cNvCxnSpPr/>
          <p:nvPr/>
        </p:nvCxnSpPr>
        <p:spPr>
          <a:xfrm flipH="1">
            <a:off x="4188329" y="5115922"/>
            <a:ext cx="1530356" cy="1"/>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pic>
        <p:nvPicPr>
          <p:cNvPr id="2323458" name="Picture 2" descr="C:\Users\ang\Desktop\aiwiki.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271837" y="7231095"/>
            <a:ext cx="2022376" cy="1575510"/>
          </a:xfrm>
          <a:prstGeom prst="rect">
            <a:avLst/>
          </a:prstGeom>
          <a:noFill/>
          <a:extLst>
            <a:ext uri="{909E8E84-426E-40DD-AFC4-6F175D3DCCD1}">
              <a14:hiddenFill xmlns:a14="http://schemas.microsoft.com/office/drawing/2010/main" xmlns="">
                <a:solidFill>
                  <a:srgbClr val="FFFFFF"/>
                </a:solidFill>
              </a14:hiddenFill>
            </a:ext>
          </a:extLst>
        </p:spPr>
      </p:pic>
      <p:pic>
        <p:nvPicPr>
          <p:cNvPr id="2323459" name="Picture 3" descr="C:\Users\ang\Desktop\nyt.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254426" y="4536482"/>
            <a:ext cx="1832062" cy="1427248"/>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TextBox 16"/>
          <p:cNvSpPr txBox="1"/>
          <p:nvPr/>
        </p:nvSpPr>
        <p:spPr>
          <a:xfrm>
            <a:off x="5821366" y="4705647"/>
            <a:ext cx="2185214" cy="1200329"/>
          </a:xfrm>
          <a:prstGeom prst="rect">
            <a:avLst/>
          </a:prstGeom>
          <a:noFill/>
        </p:spPr>
        <p:txBody>
          <a:bodyPr wrap="none" rtlCol="0">
            <a:spAutoFit/>
          </a:bodyPr>
          <a:lstStyle/>
          <a:p>
            <a:pPr algn="l">
              <a:spcBef>
                <a:spcPts val="0"/>
              </a:spcBef>
            </a:pPr>
            <a:r>
              <a:rPr lang="en-US" dirty="0" smtClean="0">
                <a:solidFill>
                  <a:schemeClr val="bg1"/>
                </a:solidFill>
              </a:rPr>
              <a:t>Web search</a:t>
            </a:r>
          </a:p>
          <a:p>
            <a:pPr algn="l">
              <a:spcBef>
                <a:spcPts val="0"/>
              </a:spcBef>
            </a:pPr>
            <a:r>
              <a:rPr lang="en-US" dirty="0" smtClean="0">
                <a:solidFill>
                  <a:schemeClr val="bg1"/>
                </a:solidFill>
              </a:rPr>
              <a:t>Anti-spam</a:t>
            </a:r>
          </a:p>
          <a:p>
            <a:pPr algn="l">
              <a:spcBef>
                <a:spcPts val="0"/>
              </a:spcBef>
            </a:pPr>
            <a:r>
              <a:rPr lang="en-US" dirty="0" smtClean="0">
                <a:solidFill>
                  <a:schemeClr val="bg1"/>
                </a:solidFill>
              </a:rPr>
              <a:t>Machine translation</a:t>
            </a:r>
          </a:p>
          <a:p>
            <a:pPr algn="l">
              <a:spcBef>
                <a:spcPts val="0"/>
              </a:spcBef>
            </a:pPr>
            <a:r>
              <a:rPr lang="en-US" dirty="0" smtClean="0">
                <a:solidFill>
                  <a:schemeClr val="bg1"/>
                </a:solidFill>
              </a:rPr>
              <a:t>… </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extBox 66"/>
          <p:cNvSpPr txBox="1"/>
          <p:nvPr/>
        </p:nvSpPr>
        <p:spPr>
          <a:xfrm>
            <a:off x="2152485" y="5349250"/>
            <a:ext cx="4993675" cy="369332"/>
          </a:xfrm>
          <a:prstGeom prst="rect">
            <a:avLst/>
          </a:prstGeom>
          <a:noFill/>
        </p:spPr>
        <p:txBody>
          <a:bodyPr wrap="none" rtlCol="0">
            <a:spAutoFit/>
          </a:bodyPr>
          <a:lstStyle/>
          <a:p>
            <a:pPr algn="l">
              <a:spcBef>
                <a:spcPts val="0"/>
              </a:spcBef>
            </a:pPr>
            <a:r>
              <a:rPr lang="en-US" i="1" dirty="0" smtClean="0"/>
              <a:t>The            cat            </a:t>
            </a:r>
            <a:r>
              <a:rPr lang="en-US" i="1" dirty="0" smtClean="0">
                <a:solidFill>
                  <a:schemeClr val="bg1"/>
                </a:solidFill>
              </a:rPr>
              <a:t>on           the             mat.</a:t>
            </a:r>
          </a:p>
        </p:txBody>
      </p:sp>
      <p:sp>
        <p:nvSpPr>
          <p:cNvPr id="2" name="Title 1"/>
          <p:cNvSpPr>
            <a:spLocks noGrp="1"/>
          </p:cNvSpPr>
          <p:nvPr>
            <p:ph type="title"/>
          </p:nvPr>
        </p:nvSpPr>
        <p:spPr/>
        <p:txBody>
          <a:bodyPr/>
          <a:lstStyle/>
          <a:p>
            <a:r>
              <a:rPr lang="en-US" dirty="0" smtClean="0"/>
              <a:t>What we want (illustration)</a:t>
            </a:r>
            <a:endParaRPr lang="en-US" dirty="0"/>
          </a:p>
        </p:txBody>
      </p:sp>
      <p:sp>
        <p:nvSpPr>
          <p:cNvPr id="4" name="TextBox 3"/>
          <p:cNvSpPr txBox="1"/>
          <p:nvPr/>
        </p:nvSpPr>
        <p:spPr>
          <a:xfrm>
            <a:off x="1153955" y="5349250"/>
            <a:ext cx="2672526" cy="369332"/>
          </a:xfrm>
          <a:prstGeom prst="rect">
            <a:avLst/>
          </a:prstGeom>
          <a:noFill/>
        </p:spPr>
        <p:txBody>
          <a:bodyPr wrap="none" rtlCol="0">
            <a:spAutoFit/>
          </a:bodyPr>
          <a:lstStyle/>
          <a:p>
            <a:pPr algn="l">
              <a:spcBef>
                <a:spcPts val="0"/>
              </a:spcBef>
            </a:pPr>
            <a:r>
              <a:rPr lang="en-US" i="1" dirty="0" smtClean="0">
                <a:solidFill>
                  <a:schemeClr val="bg1"/>
                </a:solidFill>
              </a:rPr>
              <a:t>The            cat           sat</a:t>
            </a:r>
          </a:p>
        </p:txBody>
      </p:sp>
      <p:grpSp>
        <p:nvGrpSpPr>
          <p:cNvPr id="3" name="Group 55"/>
          <p:cNvGrpSpPr/>
          <p:nvPr/>
        </p:nvGrpSpPr>
        <p:grpSpPr>
          <a:xfrm>
            <a:off x="1297541" y="4734771"/>
            <a:ext cx="384049" cy="576074"/>
            <a:chOff x="5186479" y="3160165"/>
            <a:chExt cx="576075" cy="2649945"/>
          </a:xfrm>
        </p:grpSpPr>
        <p:sp>
          <p:nvSpPr>
            <p:cNvPr id="10" name="Double Bracket 9"/>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1" name="TextBox 10"/>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5" name="Group 55"/>
          <p:cNvGrpSpPr/>
          <p:nvPr/>
        </p:nvGrpSpPr>
        <p:grpSpPr>
          <a:xfrm>
            <a:off x="2382916" y="4773176"/>
            <a:ext cx="384049" cy="576074"/>
            <a:chOff x="5186479" y="3160165"/>
            <a:chExt cx="576075" cy="2649945"/>
          </a:xfrm>
        </p:grpSpPr>
        <p:sp>
          <p:nvSpPr>
            <p:cNvPr id="13" name="Double Bracket 12"/>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4" name="TextBox 13"/>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3</a:t>
              </a:r>
            </a:p>
          </p:txBody>
        </p:sp>
      </p:grpSp>
      <p:grpSp>
        <p:nvGrpSpPr>
          <p:cNvPr id="6" name="Group 55"/>
          <p:cNvGrpSpPr/>
          <p:nvPr/>
        </p:nvGrpSpPr>
        <p:grpSpPr>
          <a:xfrm>
            <a:off x="4379975" y="4773175"/>
            <a:ext cx="384049" cy="576074"/>
            <a:chOff x="5186479" y="3160165"/>
            <a:chExt cx="576075" cy="2649945"/>
          </a:xfrm>
        </p:grpSpPr>
        <p:sp>
          <p:nvSpPr>
            <p:cNvPr id="16" name="Double Bracket 15"/>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7" name="TextBox 16"/>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5</a:t>
              </a:r>
            </a:p>
          </p:txBody>
        </p:sp>
      </p:grpSp>
      <p:grpSp>
        <p:nvGrpSpPr>
          <p:cNvPr id="7" name="Group 55"/>
          <p:cNvGrpSpPr/>
          <p:nvPr/>
        </p:nvGrpSpPr>
        <p:grpSpPr>
          <a:xfrm>
            <a:off x="5378506" y="4773175"/>
            <a:ext cx="384049" cy="576074"/>
            <a:chOff x="5186479" y="3160165"/>
            <a:chExt cx="576075" cy="2649945"/>
          </a:xfrm>
        </p:grpSpPr>
        <p:sp>
          <p:nvSpPr>
            <p:cNvPr id="19" name="Double Bracket 18"/>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0" name="TextBox 19"/>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8" name="Group 55"/>
          <p:cNvGrpSpPr/>
          <p:nvPr/>
        </p:nvGrpSpPr>
        <p:grpSpPr>
          <a:xfrm>
            <a:off x="6530655" y="4773175"/>
            <a:ext cx="384049" cy="576074"/>
            <a:chOff x="5186479" y="3160165"/>
            <a:chExt cx="576075" cy="2649945"/>
          </a:xfrm>
        </p:grpSpPr>
        <p:sp>
          <p:nvSpPr>
            <p:cNvPr id="22" name="Double Bracket 21"/>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3" name="TextBox 22"/>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4</a:t>
              </a:r>
            </a:p>
            <a:p>
              <a:pPr>
                <a:spcBef>
                  <a:spcPts val="0"/>
                </a:spcBef>
              </a:pPr>
              <a:r>
                <a:rPr lang="en-US" sz="1400" dirty="0" smtClean="0">
                  <a:solidFill>
                    <a:schemeClr val="bg1"/>
                  </a:solidFill>
                </a:rPr>
                <a:t>3</a:t>
              </a:r>
            </a:p>
          </p:txBody>
        </p:sp>
      </p:grpSp>
      <p:grpSp>
        <p:nvGrpSpPr>
          <p:cNvPr id="9" name="Group 88"/>
          <p:cNvGrpSpPr/>
          <p:nvPr/>
        </p:nvGrpSpPr>
        <p:grpSpPr>
          <a:xfrm>
            <a:off x="1485736" y="3236975"/>
            <a:ext cx="1440851" cy="1558792"/>
            <a:chOff x="1485736" y="3236975"/>
            <a:chExt cx="1440851" cy="1558792"/>
          </a:xfrm>
        </p:grpSpPr>
        <p:cxnSp>
          <p:nvCxnSpPr>
            <p:cNvPr id="54" name="Straight Connector 53"/>
            <p:cNvCxnSpPr>
              <a:stCxn id="14" idx="0"/>
              <a:endCxn id="57" idx="4"/>
            </p:cNvCxnSpPr>
            <p:nvPr/>
          </p:nvCxnSpPr>
          <p:spPr bwMode="auto">
            <a:xfrm rot="16200000" flipV="1">
              <a:off x="1880042" y="4104697"/>
              <a:ext cx="905907" cy="476233"/>
            </a:xfrm>
            <a:prstGeom prst="line">
              <a:avLst/>
            </a:prstGeom>
            <a:noFill/>
            <a:ln w="38100" cap="flat" cmpd="sng" algn="ctr">
              <a:solidFill>
                <a:schemeClr val="accent1"/>
              </a:solidFill>
              <a:prstDash val="solid"/>
              <a:round/>
              <a:headEnd type="none" w="med" len="med"/>
              <a:tailEnd type="none" w="med" len="med"/>
            </a:ln>
            <a:effectLst/>
          </p:spPr>
        </p:cxnSp>
        <p:cxnSp>
          <p:nvCxnSpPr>
            <p:cNvPr id="56" name="Straight Connector 55"/>
            <p:cNvCxnSpPr>
              <a:stCxn id="11" idx="0"/>
              <a:endCxn id="57" idx="4"/>
            </p:cNvCxnSpPr>
            <p:nvPr/>
          </p:nvCxnSpPr>
          <p:spPr bwMode="auto">
            <a:xfrm rot="5400000" flipH="1" flipV="1">
              <a:off x="1356556" y="4019040"/>
              <a:ext cx="867502" cy="609142"/>
            </a:xfrm>
            <a:prstGeom prst="line">
              <a:avLst/>
            </a:prstGeom>
            <a:noFill/>
            <a:ln w="38100" cap="flat" cmpd="sng" algn="ctr">
              <a:solidFill>
                <a:schemeClr val="accent1"/>
              </a:solidFill>
              <a:prstDash val="solid"/>
              <a:round/>
              <a:headEnd type="none" w="med" len="med"/>
              <a:tailEnd type="none" w="med" len="med"/>
            </a:ln>
            <a:effectLst/>
          </p:spPr>
        </p:cxnSp>
        <p:sp>
          <p:nvSpPr>
            <p:cNvPr id="57" name="Oval 56"/>
            <p:cNvSpPr/>
            <p:nvPr/>
          </p:nvSpPr>
          <p:spPr bwMode="auto">
            <a:xfrm>
              <a:off x="1768435" y="323697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81" name="TextBox 80"/>
            <p:cNvSpPr txBox="1"/>
            <p:nvPr/>
          </p:nvSpPr>
          <p:spPr>
            <a:xfrm>
              <a:off x="2421320" y="3390595"/>
              <a:ext cx="505267" cy="369332"/>
            </a:xfrm>
            <a:prstGeom prst="rect">
              <a:avLst/>
            </a:prstGeom>
            <a:noFill/>
          </p:spPr>
          <p:txBody>
            <a:bodyPr wrap="none" rtlCol="0">
              <a:spAutoFit/>
            </a:bodyPr>
            <a:lstStyle/>
            <a:p>
              <a:pPr algn="l">
                <a:spcBef>
                  <a:spcPts val="0"/>
                </a:spcBef>
              </a:pPr>
              <a:r>
                <a:rPr lang="en-US" dirty="0" smtClean="0">
                  <a:solidFill>
                    <a:schemeClr val="bg1"/>
                  </a:solidFill>
                </a:rPr>
                <a:t>NP</a:t>
              </a:r>
            </a:p>
          </p:txBody>
        </p:sp>
      </p:grpSp>
      <p:grpSp>
        <p:nvGrpSpPr>
          <p:cNvPr id="12" name="Group 89"/>
          <p:cNvGrpSpPr/>
          <p:nvPr/>
        </p:nvGrpSpPr>
        <p:grpSpPr>
          <a:xfrm>
            <a:off x="5566700" y="3467405"/>
            <a:ext cx="1546032" cy="1328362"/>
            <a:chOff x="5566700" y="3467405"/>
            <a:chExt cx="1546032" cy="1328362"/>
          </a:xfrm>
        </p:grpSpPr>
        <p:cxnSp>
          <p:nvCxnSpPr>
            <p:cNvPr id="31" name="Straight Connector 30"/>
            <p:cNvCxnSpPr>
              <a:stCxn id="20" idx="0"/>
              <a:endCxn id="41" idx="4"/>
            </p:cNvCxnSpPr>
            <p:nvPr/>
          </p:nvCxnSpPr>
          <p:spPr bwMode="auto">
            <a:xfrm rot="5400000" flipH="1" flipV="1">
              <a:off x="5566921" y="4120070"/>
              <a:ext cx="675476" cy="675917"/>
            </a:xfrm>
            <a:prstGeom prst="line">
              <a:avLst/>
            </a:prstGeom>
            <a:noFill/>
            <a:ln w="38100" cap="flat" cmpd="sng" algn="ctr">
              <a:solidFill>
                <a:schemeClr val="accent1"/>
              </a:solidFill>
              <a:prstDash val="solid"/>
              <a:round/>
              <a:headEnd type="none" w="med" len="med"/>
              <a:tailEnd type="none" w="med" len="med"/>
            </a:ln>
            <a:effectLst/>
          </p:spPr>
        </p:cxnSp>
        <p:cxnSp>
          <p:nvCxnSpPr>
            <p:cNvPr id="32" name="Straight Connector 31"/>
            <p:cNvCxnSpPr>
              <a:stCxn id="23" idx="0"/>
              <a:endCxn id="41" idx="4"/>
            </p:cNvCxnSpPr>
            <p:nvPr/>
          </p:nvCxnSpPr>
          <p:spPr bwMode="auto">
            <a:xfrm rot="16200000" flipV="1">
              <a:off x="6142996" y="4219912"/>
              <a:ext cx="675476" cy="476232"/>
            </a:xfrm>
            <a:prstGeom prst="line">
              <a:avLst/>
            </a:prstGeom>
            <a:noFill/>
            <a:ln w="38100" cap="flat" cmpd="sng" algn="ctr">
              <a:solidFill>
                <a:schemeClr val="accent1"/>
              </a:solidFill>
              <a:prstDash val="solid"/>
              <a:round/>
              <a:headEnd type="none" w="med" len="med"/>
              <a:tailEnd type="none" w="med" len="med"/>
            </a:ln>
            <a:effectLst/>
          </p:spPr>
        </p:cxnSp>
        <p:sp>
          <p:nvSpPr>
            <p:cNvPr id="41" name="Oval 40"/>
            <p:cNvSpPr/>
            <p:nvPr/>
          </p:nvSpPr>
          <p:spPr bwMode="auto">
            <a:xfrm>
              <a:off x="5916175" y="346740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82" name="TextBox 81"/>
            <p:cNvSpPr txBox="1"/>
            <p:nvPr/>
          </p:nvSpPr>
          <p:spPr>
            <a:xfrm>
              <a:off x="6607465" y="3621025"/>
              <a:ext cx="505267" cy="369332"/>
            </a:xfrm>
            <a:prstGeom prst="rect">
              <a:avLst/>
            </a:prstGeom>
            <a:noFill/>
          </p:spPr>
          <p:txBody>
            <a:bodyPr wrap="none" rtlCol="0">
              <a:spAutoFit/>
            </a:bodyPr>
            <a:lstStyle/>
            <a:p>
              <a:pPr algn="l">
                <a:spcBef>
                  <a:spcPts val="0"/>
                </a:spcBef>
              </a:pPr>
              <a:r>
                <a:rPr lang="en-US" dirty="0" smtClean="0">
                  <a:solidFill>
                    <a:schemeClr val="bg1"/>
                  </a:solidFill>
                </a:rPr>
                <a:t>NP</a:t>
              </a:r>
            </a:p>
          </p:txBody>
        </p:sp>
      </p:grpSp>
      <p:grpSp>
        <p:nvGrpSpPr>
          <p:cNvPr id="15" name="Group 90"/>
          <p:cNvGrpSpPr/>
          <p:nvPr/>
        </p:nvGrpSpPr>
        <p:grpSpPr>
          <a:xfrm>
            <a:off x="4568169" y="2238445"/>
            <a:ext cx="1725234" cy="2557322"/>
            <a:chOff x="4568169" y="2238445"/>
            <a:chExt cx="1725234" cy="2557322"/>
          </a:xfrm>
        </p:grpSpPr>
        <p:cxnSp>
          <p:nvCxnSpPr>
            <p:cNvPr id="83" name="Straight Connector 82"/>
            <p:cNvCxnSpPr>
              <a:stCxn id="17" idx="0"/>
              <a:endCxn id="86" idx="4"/>
            </p:cNvCxnSpPr>
            <p:nvPr/>
          </p:nvCxnSpPr>
          <p:spPr bwMode="auto">
            <a:xfrm rot="5400000" flipH="1" flipV="1">
              <a:off x="4049923" y="3409577"/>
              <a:ext cx="1904436" cy="867943"/>
            </a:xfrm>
            <a:prstGeom prst="line">
              <a:avLst/>
            </a:prstGeom>
            <a:noFill/>
            <a:ln w="38100" cap="flat" cmpd="sng" algn="ctr">
              <a:solidFill>
                <a:schemeClr val="accent1"/>
              </a:solidFill>
              <a:prstDash val="solid"/>
              <a:round/>
              <a:headEnd type="none" w="med" len="med"/>
              <a:tailEnd type="none" w="med" len="med"/>
            </a:ln>
            <a:effectLst/>
          </p:spPr>
        </p:cxnSp>
        <p:cxnSp>
          <p:nvCxnSpPr>
            <p:cNvPr id="84" name="Straight Connector 83"/>
            <p:cNvCxnSpPr>
              <a:stCxn id="41" idx="0"/>
              <a:endCxn id="86" idx="4"/>
            </p:cNvCxnSpPr>
            <p:nvPr/>
          </p:nvCxnSpPr>
          <p:spPr bwMode="auto">
            <a:xfrm rot="16200000" flipV="1">
              <a:off x="5551329" y="2776115"/>
              <a:ext cx="576075" cy="806505"/>
            </a:xfrm>
            <a:prstGeom prst="line">
              <a:avLst/>
            </a:prstGeom>
            <a:noFill/>
            <a:ln w="38100" cap="flat" cmpd="sng" algn="ctr">
              <a:solidFill>
                <a:schemeClr val="accent1"/>
              </a:solidFill>
              <a:prstDash val="solid"/>
              <a:round/>
              <a:headEnd type="none" w="med" len="med"/>
              <a:tailEnd type="none" w="med" len="med"/>
            </a:ln>
            <a:effectLst/>
          </p:spPr>
        </p:cxnSp>
        <p:sp>
          <p:nvSpPr>
            <p:cNvPr id="86" name="Oval 85"/>
            <p:cNvSpPr/>
            <p:nvPr/>
          </p:nvSpPr>
          <p:spPr bwMode="auto">
            <a:xfrm>
              <a:off x="5109670" y="223844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87" name="TextBox 86"/>
            <p:cNvSpPr txBox="1"/>
            <p:nvPr/>
          </p:nvSpPr>
          <p:spPr>
            <a:xfrm>
              <a:off x="5800960" y="2392065"/>
              <a:ext cx="492443" cy="369332"/>
            </a:xfrm>
            <a:prstGeom prst="rect">
              <a:avLst/>
            </a:prstGeom>
            <a:noFill/>
          </p:spPr>
          <p:txBody>
            <a:bodyPr wrap="none" rtlCol="0">
              <a:spAutoFit/>
            </a:bodyPr>
            <a:lstStyle/>
            <a:p>
              <a:pPr algn="l">
                <a:spcBef>
                  <a:spcPts val="0"/>
                </a:spcBef>
              </a:pPr>
              <a:r>
                <a:rPr lang="en-US" dirty="0" smtClean="0">
                  <a:solidFill>
                    <a:schemeClr val="bg1"/>
                  </a:solidFill>
                </a:rPr>
                <a:t>PP</a:t>
              </a:r>
            </a:p>
          </p:txBody>
        </p:sp>
      </p:grpSp>
      <p:grpSp>
        <p:nvGrpSpPr>
          <p:cNvPr id="18" name="Group 92"/>
          <p:cNvGrpSpPr/>
          <p:nvPr/>
        </p:nvGrpSpPr>
        <p:grpSpPr>
          <a:xfrm>
            <a:off x="2094879" y="625435"/>
            <a:ext cx="2534730" cy="2611540"/>
            <a:chOff x="2094879" y="625435"/>
            <a:chExt cx="2534730" cy="2611540"/>
          </a:xfrm>
        </p:grpSpPr>
        <p:grpSp>
          <p:nvGrpSpPr>
            <p:cNvPr id="21" name="Group 91"/>
            <p:cNvGrpSpPr/>
            <p:nvPr/>
          </p:nvGrpSpPr>
          <p:grpSpPr>
            <a:xfrm>
              <a:off x="2094879" y="625435"/>
              <a:ext cx="2534730" cy="2611540"/>
              <a:chOff x="2094879" y="625435"/>
              <a:chExt cx="2534730" cy="2611540"/>
            </a:xfrm>
          </p:grpSpPr>
          <p:cxnSp>
            <p:nvCxnSpPr>
              <p:cNvPr id="85" name="Straight Connector 84"/>
              <p:cNvCxnSpPr>
                <a:stCxn id="57" idx="0"/>
                <a:endCxn id="60" idx="4"/>
              </p:cNvCxnSpPr>
              <p:nvPr/>
            </p:nvCxnSpPr>
            <p:spPr bwMode="auto">
              <a:xfrm rot="5400000" flipH="1" flipV="1">
                <a:off x="1883651" y="1489548"/>
                <a:ext cx="1958655" cy="1536200"/>
              </a:xfrm>
              <a:prstGeom prst="line">
                <a:avLst/>
              </a:prstGeom>
              <a:noFill/>
              <a:ln w="38100" cap="flat" cmpd="sng" algn="ctr">
                <a:solidFill>
                  <a:schemeClr val="accent1"/>
                </a:solidFill>
                <a:prstDash val="solid"/>
                <a:round/>
                <a:headEnd type="none" w="med" len="med"/>
                <a:tailEnd type="none" w="med" len="med"/>
              </a:ln>
              <a:effectLst/>
            </p:spPr>
          </p:cxnSp>
          <p:cxnSp>
            <p:nvCxnSpPr>
              <p:cNvPr id="59" name="Straight Connector 58"/>
              <p:cNvCxnSpPr>
                <a:stCxn id="49" idx="0"/>
                <a:endCxn id="60" idx="4"/>
              </p:cNvCxnSpPr>
              <p:nvPr/>
            </p:nvCxnSpPr>
            <p:spPr bwMode="auto">
              <a:xfrm rot="16200000" flipV="1">
                <a:off x="4034331" y="875068"/>
                <a:ext cx="192025" cy="998530"/>
              </a:xfrm>
              <a:prstGeom prst="line">
                <a:avLst/>
              </a:prstGeom>
              <a:noFill/>
              <a:ln w="38100" cap="flat" cmpd="sng" algn="ctr">
                <a:solidFill>
                  <a:schemeClr val="accent1"/>
                </a:solidFill>
                <a:prstDash val="solid"/>
                <a:round/>
                <a:headEnd type="none" w="med" len="med"/>
                <a:tailEnd type="none" w="med" len="med"/>
              </a:ln>
              <a:effectLst/>
            </p:spPr>
          </p:cxnSp>
          <p:sp>
            <p:nvSpPr>
              <p:cNvPr id="60" name="Oval 59"/>
              <p:cNvSpPr/>
              <p:nvPr/>
            </p:nvSpPr>
            <p:spPr bwMode="auto">
              <a:xfrm>
                <a:off x="3304635" y="62543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sp>
          <p:nvSpPr>
            <p:cNvPr id="88" name="TextBox 87"/>
            <p:cNvSpPr txBox="1"/>
            <p:nvPr/>
          </p:nvSpPr>
          <p:spPr>
            <a:xfrm>
              <a:off x="4034330" y="740650"/>
              <a:ext cx="338554" cy="369332"/>
            </a:xfrm>
            <a:prstGeom prst="rect">
              <a:avLst/>
            </a:prstGeom>
            <a:noFill/>
          </p:spPr>
          <p:txBody>
            <a:bodyPr wrap="none" rtlCol="0">
              <a:spAutoFit/>
            </a:bodyPr>
            <a:lstStyle/>
            <a:p>
              <a:pPr algn="l">
                <a:spcBef>
                  <a:spcPts val="0"/>
                </a:spcBef>
              </a:pPr>
              <a:r>
                <a:rPr lang="en-US" dirty="0" smtClean="0">
                  <a:solidFill>
                    <a:schemeClr val="bg1"/>
                  </a:solidFill>
                </a:rPr>
                <a:t>S</a:t>
              </a:r>
            </a:p>
          </p:txBody>
        </p:sp>
      </p:grpSp>
      <p:sp>
        <p:nvSpPr>
          <p:cNvPr id="96" name="Down Arrow 95"/>
          <p:cNvSpPr/>
          <p:nvPr/>
        </p:nvSpPr>
        <p:spPr bwMode="auto">
          <a:xfrm rot="2600443">
            <a:off x="6041393" y="1069347"/>
            <a:ext cx="402712" cy="1419443"/>
          </a:xfrm>
          <a:prstGeom prst="downArrow">
            <a:avLst>
              <a:gd name="adj1" fmla="val 50000"/>
              <a:gd name="adj2" fmla="val 68538"/>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97" name="TextBox 96"/>
          <p:cNvSpPr txBox="1"/>
          <p:nvPr/>
        </p:nvSpPr>
        <p:spPr>
          <a:xfrm>
            <a:off x="6831445" y="779055"/>
            <a:ext cx="2312555" cy="923330"/>
          </a:xfrm>
          <a:prstGeom prst="rect">
            <a:avLst/>
          </a:prstGeom>
          <a:noFill/>
        </p:spPr>
        <p:txBody>
          <a:bodyPr wrap="square" rtlCol="0">
            <a:spAutoFit/>
          </a:bodyPr>
          <a:lstStyle/>
          <a:p>
            <a:pPr algn="l">
              <a:spcBef>
                <a:spcPts val="0"/>
              </a:spcBef>
            </a:pPr>
            <a:r>
              <a:rPr lang="en-US" dirty="0" smtClean="0">
                <a:solidFill>
                  <a:schemeClr val="bg1"/>
                </a:solidFill>
              </a:rPr>
              <a:t>This node’s job is   to represent </a:t>
            </a:r>
          </a:p>
          <a:p>
            <a:pPr algn="l">
              <a:spcBef>
                <a:spcPts val="0"/>
              </a:spcBef>
            </a:pPr>
            <a:r>
              <a:rPr lang="en-US" i="1" dirty="0" smtClean="0">
                <a:solidFill>
                  <a:schemeClr val="bg1"/>
                </a:solidFill>
              </a:rPr>
              <a:t>“on the mat.”</a:t>
            </a:r>
          </a:p>
        </p:txBody>
      </p:sp>
      <p:grpSp>
        <p:nvGrpSpPr>
          <p:cNvPr id="24" name="Group 55"/>
          <p:cNvGrpSpPr/>
          <p:nvPr/>
        </p:nvGrpSpPr>
        <p:grpSpPr>
          <a:xfrm>
            <a:off x="3381445" y="4773175"/>
            <a:ext cx="384049" cy="576074"/>
            <a:chOff x="5186479" y="3160165"/>
            <a:chExt cx="576075" cy="2649945"/>
          </a:xfrm>
        </p:grpSpPr>
        <p:sp>
          <p:nvSpPr>
            <p:cNvPr id="44" name="Double Bracket 43"/>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45" name="TextBox 44"/>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7</a:t>
              </a:r>
            </a:p>
            <a:p>
              <a:pPr>
                <a:spcBef>
                  <a:spcPts val="0"/>
                </a:spcBef>
              </a:pPr>
              <a:r>
                <a:rPr lang="en-US" sz="1400" dirty="0" smtClean="0">
                  <a:solidFill>
                    <a:schemeClr val="bg1"/>
                  </a:solidFill>
                </a:rPr>
                <a:t>1</a:t>
              </a:r>
            </a:p>
          </p:txBody>
        </p:sp>
      </p:grpSp>
      <p:grpSp>
        <p:nvGrpSpPr>
          <p:cNvPr id="25" name="Group 45"/>
          <p:cNvGrpSpPr/>
          <p:nvPr/>
        </p:nvGrpSpPr>
        <p:grpSpPr>
          <a:xfrm>
            <a:off x="3569640" y="1470345"/>
            <a:ext cx="1955663" cy="3325421"/>
            <a:chOff x="4525934" y="1547155"/>
            <a:chExt cx="1955663" cy="3325421"/>
          </a:xfrm>
        </p:grpSpPr>
        <p:cxnSp>
          <p:nvCxnSpPr>
            <p:cNvPr id="47" name="Straight Connector 46"/>
            <p:cNvCxnSpPr>
              <a:stCxn id="45" idx="0"/>
              <a:endCxn id="49" idx="4"/>
            </p:cNvCxnSpPr>
            <p:nvPr/>
          </p:nvCxnSpPr>
          <p:spPr bwMode="auto">
            <a:xfrm rot="5400000" flipH="1" flipV="1">
              <a:off x="3719650" y="3006324"/>
              <a:ext cx="2672536" cy="1059968"/>
            </a:xfrm>
            <a:prstGeom prst="line">
              <a:avLst/>
            </a:prstGeom>
            <a:noFill/>
            <a:ln w="38100" cap="flat" cmpd="sng" algn="ctr">
              <a:solidFill>
                <a:schemeClr val="accent1"/>
              </a:solidFill>
              <a:prstDash val="solid"/>
              <a:round/>
              <a:headEnd type="none" w="med" len="med"/>
              <a:tailEnd type="none" w="med" len="med"/>
            </a:ln>
            <a:effectLst/>
          </p:spPr>
        </p:cxnSp>
        <p:cxnSp>
          <p:nvCxnSpPr>
            <p:cNvPr id="48" name="Straight Connector 47"/>
            <p:cNvCxnSpPr>
              <a:stCxn id="86" idx="0"/>
              <a:endCxn id="49" idx="4"/>
            </p:cNvCxnSpPr>
            <p:nvPr/>
          </p:nvCxnSpPr>
          <p:spPr bwMode="auto">
            <a:xfrm rot="16200000" flipV="1">
              <a:off x="5931548" y="1854395"/>
              <a:ext cx="115215" cy="806505"/>
            </a:xfrm>
            <a:prstGeom prst="line">
              <a:avLst/>
            </a:prstGeom>
            <a:noFill/>
            <a:ln w="38100" cap="flat" cmpd="sng" algn="ctr">
              <a:solidFill>
                <a:schemeClr val="accent1"/>
              </a:solidFill>
              <a:prstDash val="solid"/>
              <a:round/>
              <a:headEnd type="none" w="med" len="med"/>
              <a:tailEnd type="none" w="med" len="med"/>
            </a:ln>
            <a:effectLst/>
          </p:spPr>
        </p:cxnSp>
        <p:sp>
          <p:nvSpPr>
            <p:cNvPr id="49" name="Oval 48"/>
            <p:cNvSpPr/>
            <p:nvPr/>
          </p:nvSpPr>
          <p:spPr bwMode="auto">
            <a:xfrm>
              <a:off x="5259459" y="154715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50" name="TextBox 49"/>
            <p:cNvSpPr txBox="1"/>
            <p:nvPr/>
          </p:nvSpPr>
          <p:spPr>
            <a:xfrm>
              <a:off x="5989154" y="1547155"/>
              <a:ext cx="492443" cy="369332"/>
            </a:xfrm>
            <a:prstGeom prst="rect">
              <a:avLst/>
            </a:prstGeom>
            <a:noFill/>
          </p:spPr>
          <p:txBody>
            <a:bodyPr wrap="none" rtlCol="0">
              <a:spAutoFit/>
            </a:bodyPr>
            <a:lstStyle/>
            <a:p>
              <a:pPr algn="l">
                <a:spcBef>
                  <a:spcPts val="0"/>
                </a:spcBef>
              </a:pPr>
              <a:r>
                <a:rPr lang="en-US" dirty="0" smtClean="0">
                  <a:solidFill>
                    <a:schemeClr val="bg1"/>
                  </a:solidFill>
                </a:rPr>
                <a:t>VP</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97"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extBox 66"/>
          <p:cNvSpPr txBox="1"/>
          <p:nvPr/>
        </p:nvSpPr>
        <p:spPr>
          <a:xfrm>
            <a:off x="2152485" y="5349250"/>
            <a:ext cx="4993675" cy="369332"/>
          </a:xfrm>
          <a:prstGeom prst="rect">
            <a:avLst/>
          </a:prstGeom>
          <a:noFill/>
        </p:spPr>
        <p:txBody>
          <a:bodyPr wrap="none" rtlCol="0">
            <a:spAutoFit/>
          </a:bodyPr>
          <a:lstStyle/>
          <a:p>
            <a:pPr algn="l">
              <a:spcBef>
                <a:spcPts val="0"/>
              </a:spcBef>
            </a:pPr>
            <a:r>
              <a:rPr lang="en-US" i="1" dirty="0" smtClean="0"/>
              <a:t>The            cat            </a:t>
            </a:r>
            <a:r>
              <a:rPr lang="en-US" i="1" dirty="0" smtClean="0">
                <a:solidFill>
                  <a:schemeClr val="bg1"/>
                </a:solidFill>
              </a:rPr>
              <a:t>on           the             mat.</a:t>
            </a:r>
          </a:p>
        </p:txBody>
      </p:sp>
      <p:sp>
        <p:nvSpPr>
          <p:cNvPr id="2" name="Title 1"/>
          <p:cNvSpPr>
            <a:spLocks noGrp="1"/>
          </p:cNvSpPr>
          <p:nvPr>
            <p:ph type="title"/>
          </p:nvPr>
        </p:nvSpPr>
        <p:spPr/>
        <p:txBody>
          <a:bodyPr/>
          <a:lstStyle/>
          <a:p>
            <a:r>
              <a:rPr lang="en-US" dirty="0" smtClean="0"/>
              <a:t>What we want (illustration)</a:t>
            </a:r>
            <a:endParaRPr lang="en-US" dirty="0"/>
          </a:p>
        </p:txBody>
      </p:sp>
      <p:sp>
        <p:nvSpPr>
          <p:cNvPr id="4" name="TextBox 3"/>
          <p:cNvSpPr txBox="1"/>
          <p:nvPr/>
        </p:nvSpPr>
        <p:spPr>
          <a:xfrm>
            <a:off x="1153955" y="5349250"/>
            <a:ext cx="2672526" cy="369332"/>
          </a:xfrm>
          <a:prstGeom prst="rect">
            <a:avLst/>
          </a:prstGeom>
          <a:noFill/>
        </p:spPr>
        <p:txBody>
          <a:bodyPr wrap="none" rtlCol="0">
            <a:spAutoFit/>
          </a:bodyPr>
          <a:lstStyle/>
          <a:p>
            <a:pPr algn="l">
              <a:spcBef>
                <a:spcPts val="0"/>
              </a:spcBef>
            </a:pPr>
            <a:r>
              <a:rPr lang="en-US" i="1" dirty="0" smtClean="0">
                <a:solidFill>
                  <a:schemeClr val="bg1"/>
                </a:solidFill>
              </a:rPr>
              <a:t>The            cat           sat</a:t>
            </a:r>
          </a:p>
        </p:txBody>
      </p:sp>
      <p:grpSp>
        <p:nvGrpSpPr>
          <p:cNvPr id="3" name="Group 55"/>
          <p:cNvGrpSpPr/>
          <p:nvPr/>
        </p:nvGrpSpPr>
        <p:grpSpPr>
          <a:xfrm>
            <a:off x="1297541" y="4734771"/>
            <a:ext cx="384049" cy="576074"/>
            <a:chOff x="5186479" y="3160165"/>
            <a:chExt cx="576075" cy="2649945"/>
          </a:xfrm>
        </p:grpSpPr>
        <p:sp>
          <p:nvSpPr>
            <p:cNvPr id="10" name="Double Bracket 9"/>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1" name="TextBox 10"/>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5" name="Group 55"/>
          <p:cNvGrpSpPr/>
          <p:nvPr/>
        </p:nvGrpSpPr>
        <p:grpSpPr>
          <a:xfrm>
            <a:off x="2382916" y="4773176"/>
            <a:ext cx="384049" cy="576074"/>
            <a:chOff x="5186479" y="3160165"/>
            <a:chExt cx="576075" cy="2649945"/>
          </a:xfrm>
        </p:grpSpPr>
        <p:sp>
          <p:nvSpPr>
            <p:cNvPr id="13" name="Double Bracket 12"/>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4" name="TextBox 13"/>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3</a:t>
              </a:r>
            </a:p>
          </p:txBody>
        </p:sp>
      </p:grpSp>
      <p:grpSp>
        <p:nvGrpSpPr>
          <p:cNvPr id="6" name="Group 55"/>
          <p:cNvGrpSpPr/>
          <p:nvPr/>
        </p:nvGrpSpPr>
        <p:grpSpPr>
          <a:xfrm>
            <a:off x="4379975" y="4773175"/>
            <a:ext cx="384049" cy="576074"/>
            <a:chOff x="5186479" y="3160165"/>
            <a:chExt cx="576075" cy="2649945"/>
          </a:xfrm>
        </p:grpSpPr>
        <p:sp>
          <p:nvSpPr>
            <p:cNvPr id="16" name="Double Bracket 15"/>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7" name="TextBox 16"/>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5</a:t>
              </a:r>
            </a:p>
          </p:txBody>
        </p:sp>
      </p:grpSp>
      <p:grpSp>
        <p:nvGrpSpPr>
          <p:cNvPr id="7" name="Group 55"/>
          <p:cNvGrpSpPr/>
          <p:nvPr/>
        </p:nvGrpSpPr>
        <p:grpSpPr>
          <a:xfrm>
            <a:off x="5378506" y="4773175"/>
            <a:ext cx="384049" cy="576074"/>
            <a:chOff x="5186479" y="3160165"/>
            <a:chExt cx="576075" cy="2649945"/>
          </a:xfrm>
        </p:grpSpPr>
        <p:sp>
          <p:nvSpPr>
            <p:cNvPr id="19" name="Double Bracket 18"/>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0" name="TextBox 19"/>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8" name="Group 55"/>
          <p:cNvGrpSpPr/>
          <p:nvPr/>
        </p:nvGrpSpPr>
        <p:grpSpPr>
          <a:xfrm>
            <a:off x="6530655" y="4773175"/>
            <a:ext cx="384049" cy="576074"/>
            <a:chOff x="5186479" y="3160165"/>
            <a:chExt cx="576075" cy="2649945"/>
          </a:xfrm>
        </p:grpSpPr>
        <p:sp>
          <p:nvSpPr>
            <p:cNvPr id="22" name="Double Bracket 21"/>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3" name="TextBox 22"/>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4</a:t>
              </a:r>
            </a:p>
            <a:p>
              <a:pPr>
                <a:spcBef>
                  <a:spcPts val="0"/>
                </a:spcBef>
              </a:pPr>
              <a:r>
                <a:rPr lang="en-US" sz="1400" dirty="0" smtClean="0">
                  <a:solidFill>
                    <a:schemeClr val="bg1"/>
                  </a:solidFill>
                </a:rPr>
                <a:t>3</a:t>
              </a:r>
            </a:p>
          </p:txBody>
        </p:sp>
      </p:grpSp>
      <p:grpSp>
        <p:nvGrpSpPr>
          <p:cNvPr id="9" name="Group 88"/>
          <p:cNvGrpSpPr/>
          <p:nvPr/>
        </p:nvGrpSpPr>
        <p:grpSpPr>
          <a:xfrm>
            <a:off x="1485736" y="3236975"/>
            <a:ext cx="1440851" cy="1558792"/>
            <a:chOff x="1485736" y="3236975"/>
            <a:chExt cx="1440851" cy="1558792"/>
          </a:xfrm>
        </p:grpSpPr>
        <p:cxnSp>
          <p:nvCxnSpPr>
            <p:cNvPr id="54" name="Straight Connector 53"/>
            <p:cNvCxnSpPr>
              <a:stCxn id="14" idx="0"/>
              <a:endCxn id="57" idx="4"/>
            </p:cNvCxnSpPr>
            <p:nvPr/>
          </p:nvCxnSpPr>
          <p:spPr bwMode="auto">
            <a:xfrm rot="16200000" flipV="1">
              <a:off x="1880042" y="4104697"/>
              <a:ext cx="905907" cy="476233"/>
            </a:xfrm>
            <a:prstGeom prst="line">
              <a:avLst/>
            </a:prstGeom>
            <a:noFill/>
            <a:ln w="38100" cap="flat" cmpd="sng" algn="ctr">
              <a:solidFill>
                <a:schemeClr val="accent1"/>
              </a:solidFill>
              <a:prstDash val="solid"/>
              <a:round/>
              <a:headEnd type="none" w="med" len="med"/>
              <a:tailEnd type="none" w="med" len="med"/>
            </a:ln>
            <a:effectLst/>
          </p:spPr>
        </p:cxnSp>
        <p:cxnSp>
          <p:nvCxnSpPr>
            <p:cNvPr id="56" name="Straight Connector 55"/>
            <p:cNvCxnSpPr>
              <a:stCxn id="11" idx="0"/>
              <a:endCxn id="57" idx="4"/>
            </p:cNvCxnSpPr>
            <p:nvPr/>
          </p:nvCxnSpPr>
          <p:spPr bwMode="auto">
            <a:xfrm rot="5400000" flipH="1" flipV="1">
              <a:off x="1356556" y="4019040"/>
              <a:ext cx="867502" cy="609142"/>
            </a:xfrm>
            <a:prstGeom prst="line">
              <a:avLst/>
            </a:prstGeom>
            <a:noFill/>
            <a:ln w="38100" cap="flat" cmpd="sng" algn="ctr">
              <a:solidFill>
                <a:schemeClr val="accent1"/>
              </a:solidFill>
              <a:prstDash val="solid"/>
              <a:round/>
              <a:headEnd type="none" w="med" len="med"/>
              <a:tailEnd type="none" w="med" len="med"/>
            </a:ln>
            <a:effectLst/>
          </p:spPr>
        </p:cxnSp>
        <p:sp>
          <p:nvSpPr>
            <p:cNvPr id="57" name="Oval 56"/>
            <p:cNvSpPr/>
            <p:nvPr/>
          </p:nvSpPr>
          <p:spPr bwMode="auto">
            <a:xfrm>
              <a:off x="1768435" y="323697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81" name="TextBox 80"/>
            <p:cNvSpPr txBox="1"/>
            <p:nvPr/>
          </p:nvSpPr>
          <p:spPr>
            <a:xfrm>
              <a:off x="2421320" y="3390595"/>
              <a:ext cx="505267" cy="369332"/>
            </a:xfrm>
            <a:prstGeom prst="rect">
              <a:avLst/>
            </a:prstGeom>
            <a:noFill/>
          </p:spPr>
          <p:txBody>
            <a:bodyPr wrap="none" rtlCol="0">
              <a:spAutoFit/>
            </a:bodyPr>
            <a:lstStyle/>
            <a:p>
              <a:pPr algn="l">
                <a:spcBef>
                  <a:spcPts val="0"/>
                </a:spcBef>
              </a:pPr>
              <a:r>
                <a:rPr lang="en-US" dirty="0" smtClean="0">
                  <a:solidFill>
                    <a:schemeClr val="bg1"/>
                  </a:solidFill>
                </a:rPr>
                <a:t>NP</a:t>
              </a:r>
            </a:p>
          </p:txBody>
        </p:sp>
      </p:grpSp>
      <p:grpSp>
        <p:nvGrpSpPr>
          <p:cNvPr id="12" name="Group 89"/>
          <p:cNvGrpSpPr/>
          <p:nvPr/>
        </p:nvGrpSpPr>
        <p:grpSpPr>
          <a:xfrm>
            <a:off x="5566700" y="3467405"/>
            <a:ext cx="1546032" cy="1328362"/>
            <a:chOff x="5566700" y="3467405"/>
            <a:chExt cx="1546032" cy="1328362"/>
          </a:xfrm>
        </p:grpSpPr>
        <p:cxnSp>
          <p:nvCxnSpPr>
            <p:cNvPr id="31" name="Straight Connector 30"/>
            <p:cNvCxnSpPr>
              <a:stCxn id="20" idx="0"/>
              <a:endCxn id="41" idx="4"/>
            </p:cNvCxnSpPr>
            <p:nvPr/>
          </p:nvCxnSpPr>
          <p:spPr bwMode="auto">
            <a:xfrm rot="5400000" flipH="1" flipV="1">
              <a:off x="5566921" y="4120070"/>
              <a:ext cx="675476" cy="675917"/>
            </a:xfrm>
            <a:prstGeom prst="line">
              <a:avLst/>
            </a:prstGeom>
            <a:noFill/>
            <a:ln w="38100" cap="flat" cmpd="sng" algn="ctr">
              <a:solidFill>
                <a:schemeClr val="accent1"/>
              </a:solidFill>
              <a:prstDash val="solid"/>
              <a:round/>
              <a:headEnd type="none" w="med" len="med"/>
              <a:tailEnd type="none" w="med" len="med"/>
            </a:ln>
            <a:effectLst/>
          </p:spPr>
        </p:cxnSp>
        <p:cxnSp>
          <p:nvCxnSpPr>
            <p:cNvPr id="32" name="Straight Connector 31"/>
            <p:cNvCxnSpPr>
              <a:stCxn id="23" idx="0"/>
              <a:endCxn id="41" idx="4"/>
            </p:cNvCxnSpPr>
            <p:nvPr/>
          </p:nvCxnSpPr>
          <p:spPr bwMode="auto">
            <a:xfrm rot="16200000" flipV="1">
              <a:off x="6142996" y="4219912"/>
              <a:ext cx="675476" cy="476232"/>
            </a:xfrm>
            <a:prstGeom prst="line">
              <a:avLst/>
            </a:prstGeom>
            <a:noFill/>
            <a:ln w="38100" cap="flat" cmpd="sng" algn="ctr">
              <a:solidFill>
                <a:schemeClr val="accent1"/>
              </a:solidFill>
              <a:prstDash val="solid"/>
              <a:round/>
              <a:headEnd type="none" w="med" len="med"/>
              <a:tailEnd type="none" w="med" len="med"/>
            </a:ln>
            <a:effectLst/>
          </p:spPr>
        </p:cxnSp>
        <p:sp>
          <p:nvSpPr>
            <p:cNvPr id="41" name="Oval 40"/>
            <p:cNvSpPr/>
            <p:nvPr/>
          </p:nvSpPr>
          <p:spPr bwMode="auto">
            <a:xfrm>
              <a:off x="5916175" y="346740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82" name="TextBox 81"/>
            <p:cNvSpPr txBox="1"/>
            <p:nvPr/>
          </p:nvSpPr>
          <p:spPr>
            <a:xfrm>
              <a:off x="6607465" y="3621025"/>
              <a:ext cx="505267" cy="369332"/>
            </a:xfrm>
            <a:prstGeom prst="rect">
              <a:avLst/>
            </a:prstGeom>
            <a:noFill/>
          </p:spPr>
          <p:txBody>
            <a:bodyPr wrap="none" rtlCol="0">
              <a:spAutoFit/>
            </a:bodyPr>
            <a:lstStyle/>
            <a:p>
              <a:pPr algn="l">
                <a:spcBef>
                  <a:spcPts val="0"/>
                </a:spcBef>
              </a:pPr>
              <a:r>
                <a:rPr lang="en-US" dirty="0" smtClean="0">
                  <a:solidFill>
                    <a:schemeClr val="bg1"/>
                  </a:solidFill>
                </a:rPr>
                <a:t>NP</a:t>
              </a:r>
            </a:p>
          </p:txBody>
        </p:sp>
      </p:grpSp>
      <p:grpSp>
        <p:nvGrpSpPr>
          <p:cNvPr id="15" name="Group 90"/>
          <p:cNvGrpSpPr/>
          <p:nvPr/>
        </p:nvGrpSpPr>
        <p:grpSpPr>
          <a:xfrm>
            <a:off x="4568169" y="2238445"/>
            <a:ext cx="1725234" cy="2557322"/>
            <a:chOff x="4568169" y="2238445"/>
            <a:chExt cx="1725234" cy="2557322"/>
          </a:xfrm>
        </p:grpSpPr>
        <p:cxnSp>
          <p:nvCxnSpPr>
            <p:cNvPr id="83" name="Straight Connector 82"/>
            <p:cNvCxnSpPr>
              <a:stCxn id="17" idx="0"/>
              <a:endCxn id="86" idx="4"/>
            </p:cNvCxnSpPr>
            <p:nvPr/>
          </p:nvCxnSpPr>
          <p:spPr bwMode="auto">
            <a:xfrm rot="5400000" flipH="1" flipV="1">
              <a:off x="4049923" y="3409577"/>
              <a:ext cx="1904436" cy="867943"/>
            </a:xfrm>
            <a:prstGeom prst="line">
              <a:avLst/>
            </a:prstGeom>
            <a:noFill/>
            <a:ln w="38100" cap="flat" cmpd="sng" algn="ctr">
              <a:solidFill>
                <a:schemeClr val="accent1"/>
              </a:solidFill>
              <a:prstDash val="solid"/>
              <a:round/>
              <a:headEnd type="none" w="med" len="med"/>
              <a:tailEnd type="none" w="med" len="med"/>
            </a:ln>
            <a:effectLst/>
          </p:spPr>
        </p:cxnSp>
        <p:cxnSp>
          <p:nvCxnSpPr>
            <p:cNvPr id="84" name="Straight Connector 83"/>
            <p:cNvCxnSpPr>
              <a:stCxn id="41" idx="0"/>
              <a:endCxn id="86" idx="4"/>
            </p:cNvCxnSpPr>
            <p:nvPr/>
          </p:nvCxnSpPr>
          <p:spPr bwMode="auto">
            <a:xfrm rot="16200000" flipV="1">
              <a:off x="5551329" y="2776115"/>
              <a:ext cx="576075" cy="806505"/>
            </a:xfrm>
            <a:prstGeom prst="line">
              <a:avLst/>
            </a:prstGeom>
            <a:noFill/>
            <a:ln w="38100" cap="flat" cmpd="sng" algn="ctr">
              <a:solidFill>
                <a:schemeClr val="accent1"/>
              </a:solidFill>
              <a:prstDash val="solid"/>
              <a:round/>
              <a:headEnd type="none" w="med" len="med"/>
              <a:tailEnd type="none" w="med" len="med"/>
            </a:ln>
            <a:effectLst/>
          </p:spPr>
        </p:cxnSp>
        <p:sp>
          <p:nvSpPr>
            <p:cNvPr id="86" name="Oval 85"/>
            <p:cNvSpPr/>
            <p:nvPr/>
          </p:nvSpPr>
          <p:spPr bwMode="auto">
            <a:xfrm>
              <a:off x="5109670" y="223844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87" name="TextBox 86"/>
            <p:cNvSpPr txBox="1"/>
            <p:nvPr/>
          </p:nvSpPr>
          <p:spPr>
            <a:xfrm>
              <a:off x="5800960" y="2392065"/>
              <a:ext cx="492443" cy="369332"/>
            </a:xfrm>
            <a:prstGeom prst="rect">
              <a:avLst/>
            </a:prstGeom>
            <a:noFill/>
          </p:spPr>
          <p:txBody>
            <a:bodyPr wrap="none" rtlCol="0">
              <a:spAutoFit/>
            </a:bodyPr>
            <a:lstStyle/>
            <a:p>
              <a:pPr algn="l">
                <a:spcBef>
                  <a:spcPts val="0"/>
                </a:spcBef>
              </a:pPr>
              <a:r>
                <a:rPr lang="en-US" dirty="0" smtClean="0">
                  <a:solidFill>
                    <a:schemeClr val="bg1"/>
                  </a:solidFill>
                </a:rPr>
                <a:t>PP</a:t>
              </a:r>
            </a:p>
          </p:txBody>
        </p:sp>
      </p:grpSp>
      <p:grpSp>
        <p:nvGrpSpPr>
          <p:cNvPr id="18" name="Group 92"/>
          <p:cNvGrpSpPr/>
          <p:nvPr/>
        </p:nvGrpSpPr>
        <p:grpSpPr>
          <a:xfrm>
            <a:off x="2094879" y="625435"/>
            <a:ext cx="2534730" cy="2611540"/>
            <a:chOff x="2094879" y="625435"/>
            <a:chExt cx="2534730" cy="2611540"/>
          </a:xfrm>
        </p:grpSpPr>
        <p:grpSp>
          <p:nvGrpSpPr>
            <p:cNvPr id="21" name="Group 91"/>
            <p:cNvGrpSpPr/>
            <p:nvPr/>
          </p:nvGrpSpPr>
          <p:grpSpPr>
            <a:xfrm>
              <a:off x="2094879" y="625435"/>
              <a:ext cx="2534730" cy="2611540"/>
              <a:chOff x="2094879" y="625435"/>
              <a:chExt cx="2534730" cy="2611540"/>
            </a:xfrm>
          </p:grpSpPr>
          <p:cxnSp>
            <p:nvCxnSpPr>
              <p:cNvPr id="85" name="Straight Connector 84"/>
              <p:cNvCxnSpPr>
                <a:stCxn id="57" idx="0"/>
                <a:endCxn id="60" idx="4"/>
              </p:cNvCxnSpPr>
              <p:nvPr/>
            </p:nvCxnSpPr>
            <p:spPr bwMode="auto">
              <a:xfrm rot="5400000" flipH="1" flipV="1">
                <a:off x="1883651" y="1489548"/>
                <a:ext cx="1958655" cy="1536200"/>
              </a:xfrm>
              <a:prstGeom prst="line">
                <a:avLst/>
              </a:prstGeom>
              <a:noFill/>
              <a:ln w="38100" cap="flat" cmpd="sng" algn="ctr">
                <a:solidFill>
                  <a:schemeClr val="accent1"/>
                </a:solidFill>
                <a:prstDash val="solid"/>
                <a:round/>
                <a:headEnd type="none" w="med" len="med"/>
                <a:tailEnd type="none" w="med" len="med"/>
              </a:ln>
              <a:effectLst/>
            </p:spPr>
          </p:cxnSp>
          <p:cxnSp>
            <p:nvCxnSpPr>
              <p:cNvPr id="59" name="Straight Connector 58"/>
              <p:cNvCxnSpPr>
                <a:stCxn id="49" idx="0"/>
                <a:endCxn id="60" idx="4"/>
              </p:cNvCxnSpPr>
              <p:nvPr/>
            </p:nvCxnSpPr>
            <p:spPr bwMode="auto">
              <a:xfrm rot="16200000" flipV="1">
                <a:off x="4034331" y="875068"/>
                <a:ext cx="192025" cy="998530"/>
              </a:xfrm>
              <a:prstGeom prst="line">
                <a:avLst/>
              </a:prstGeom>
              <a:noFill/>
              <a:ln w="38100" cap="flat" cmpd="sng" algn="ctr">
                <a:solidFill>
                  <a:schemeClr val="accent1"/>
                </a:solidFill>
                <a:prstDash val="solid"/>
                <a:round/>
                <a:headEnd type="none" w="med" len="med"/>
                <a:tailEnd type="none" w="med" len="med"/>
              </a:ln>
              <a:effectLst/>
            </p:spPr>
          </p:cxnSp>
          <p:sp>
            <p:nvSpPr>
              <p:cNvPr id="60" name="Oval 59"/>
              <p:cNvSpPr/>
              <p:nvPr/>
            </p:nvSpPr>
            <p:spPr bwMode="auto">
              <a:xfrm>
                <a:off x="3304635" y="62543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sp>
          <p:nvSpPr>
            <p:cNvPr id="88" name="TextBox 87"/>
            <p:cNvSpPr txBox="1"/>
            <p:nvPr/>
          </p:nvSpPr>
          <p:spPr>
            <a:xfrm>
              <a:off x="4034330" y="740650"/>
              <a:ext cx="338554" cy="369332"/>
            </a:xfrm>
            <a:prstGeom prst="rect">
              <a:avLst/>
            </a:prstGeom>
            <a:noFill/>
          </p:spPr>
          <p:txBody>
            <a:bodyPr wrap="none" rtlCol="0">
              <a:spAutoFit/>
            </a:bodyPr>
            <a:lstStyle/>
            <a:p>
              <a:pPr algn="l">
                <a:spcBef>
                  <a:spcPts val="0"/>
                </a:spcBef>
              </a:pPr>
              <a:r>
                <a:rPr lang="en-US" dirty="0" smtClean="0">
                  <a:solidFill>
                    <a:schemeClr val="bg1"/>
                  </a:solidFill>
                </a:rPr>
                <a:t>S</a:t>
              </a:r>
            </a:p>
          </p:txBody>
        </p:sp>
      </p:grpSp>
      <p:sp>
        <p:nvSpPr>
          <p:cNvPr id="96" name="Down Arrow 95"/>
          <p:cNvSpPr/>
          <p:nvPr/>
        </p:nvSpPr>
        <p:spPr bwMode="auto">
          <a:xfrm rot="2600443">
            <a:off x="6041393" y="1069347"/>
            <a:ext cx="402712" cy="1419443"/>
          </a:xfrm>
          <a:prstGeom prst="downArrow">
            <a:avLst>
              <a:gd name="adj1" fmla="val 50000"/>
              <a:gd name="adj2" fmla="val 68538"/>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97" name="TextBox 96"/>
          <p:cNvSpPr txBox="1"/>
          <p:nvPr/>
        </p:nvSpPr>
        <p:spPr>
          <a:xfrm>
            <a:off x="6831445" y="779055"/>
            <a:ext cx="2312555" cy="923330"/>
          </a:xfrm>
          <a:prstGeom prst="rect">
            <a:avLst/>
          </a:prstGeom>
          <a:noFill/>
        </p:spPr>
        <p:txBody>
          <a:bodyPr wrap="square" rtlCol="0">
            <a:spAutoFit/>
          </a:bodyPr>
          <a:lstStyle/>
          <a:p>
            <a:pPr algn="l">
              <a:spcBef>
                <a:spcPts val="0"/>
              </a:spcBef>
            </a:pPr>
            <a:r>
              <a:rPr lang="en-US" dirty="0" smtClean="0">
                <a:solidFill>
                  <a:schemeClr val="bg1"/>
                </a:solidFill>
              </a:rPr>
              <a:t>This node’s job is   to represent </a:t>
            </a:r>
          </a:p>
          <a:p>
            <a:pPr algn="l">
              <a:spcBef>
                <a:spcPts val="0"/>
              </a:spcBef>
            </a:pPr>
            <a:r>
              <a:rPr lang="en-US" i="1" dirty="0" smtClean="0">
                <a:solidFill>
                  <a:schemeClr val="bg1"/>
                </a:solidFill>
              </a:rPr>
              <a:t>“on the mat.”</a:t>
            </a:r>
          </a:p>
        </p:txBody>
      </p:sp>
      <p:grpSp>
        <p:nvGrpSpPr>
          <p:cNvPr id="24" name="Group 55"/>
          <p:cNvGrpSpPr/>
          <p:nvPr/>
        </p:nvGrpSpPr>
        <p:grpSpPr>
          <a:xfrm>
            <a:off x="3381445" y="4773175"/>
            <a:ext cx="384049" cy="576074"/>
            <a:chOff x="5186479" y="3160165"/>
            <a:chExt cx="576075" cy="2649945"/>
          </a:xfrm>
        </p:grpSpPr>
        <p:sp>
          <p:nvSpPr>
            <p:cNvPr id="44" name="Double Bracket 43"/>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45" name="TextBox 44"/>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7</a:t>
              </a:r>
            </a:p>
            <a:p>
              <a:pPr>
                <a:spcBef>
                  <a:spcPts val="0"/>
                </a:spcBef>
              </a:pPr>
              <a:r>
                <a:rPr lang="en-US" sz="1400" dirty="0" smtClean="0">
                  <a:solidFill>
                    <a:schemeClr val="bg1"/>
                  </a:solidFill>
                </a:rPr>
                <a:t>1</a:t>
              </a:r>
            </a:p>
          </p:txBody>
        </p:sp>
      </p:grpSp>
      <p:grpSp>
        <p:nvGrpSpPr>
          <p:cNvPr id="25" name="Group 45"/>
          <p:cNvGrpSpPr/>
          <p:nvPr/>
        </p:nvGrpSpPr>
        <p:grpSpPr>
          <a:xfrm>
            <a:off x="3569640" y="1470345"/>
            <a:ext cx="1955663" cy="3325421"/>
            <a:chOff x="4525934" y="1547155"/>
            <a:chExt cx="1955663" cy="3325421"/>
          </a:xfrm>
        </p:grpSpPr>
        <p:cxnSp>
          <p:nvCxnSpPr>
            <p:cNvPr id="47" name="Straight Connector 46"/>
            <p:cNvCxnSpPr>
              <a:stCxn id="45" idx="0"/>
              <a:endCxn id="49" idx="4"/>
            </p:cNvCxnSpPr>
            <p:nvPr/>
          </p:nvCxnSpPr>
          <p:spPr bwMode="auto">
            <a:xfrm rot="5400000" flipH="1" flipV="1">
              <a:off x="3719650" y="3006324"/>
              <a:ext cx="2672536" cy="1059968"/>
            </a:xfrm>
            <a:prstGeom prst="line">
              <a:avLst/>
            </a:prstGeom>
            <a:noFill/>
            <a:ln w="38100" cap="flat" cmpd="sng" algn="ctr">
              <a:solidFill>
                <a:schemeClr val="accent1"/>
              </a:solidFill>
              <a:prstDash val="solid"/>
              <a:round/>
              <a:headEnd type="none" w="med" len="med"/>
              <a:tailEnd type="none" w="med" len="med"/>
            </a:ln>
            <a:effectLst/>
          </p:spPr>
        </p:cxnSp>
        <p:cxnSp>
          <p:nvCxnSpPr>
            <p:cNvPr id="48" name="Straight Connector 47"/>
            <p:cNvCxnSpPr>
              <a:stCxn id="86" idx="0"/>
              <a:endCxn id="49" idx="4"/>
            </p:cNvCxnSpPr>
            <p:nvPr/>
          </p:nvCxnSpPr>
          <p:spPr bwMode="auto">
            <a:xfrm rot="16200000" flipV="1">
              <a:off x="5931548" y="1854395"/>
              <a:ext cx="115215" cy="806505"/>
            </a:xfrm>
            <a:prstGeom prst="line">
              <a:avLst/>
            </a:prstGeom>
            <a:noFill/>
            <a:ln w="38100" cap="flat" cmpd="sng" algn="ctr">
              <a:solidFill>
                <a:schemeClr val="accent1"/>
              </a:solidFill>
              <a:prstDash val="solid"/>
              <a:round/>
              <a:headEnd type="none" w="med" len="med"/>
              <a:tailEnd type="none" w="med" len="med"/>
            </a:ln>
            <a:effectLst/>
          </p:spPr>
        </p:cxnSp>
        <p:sp>
          <p:nvSpPr>
            <p:cNvPr id="49" name="Oval 48"/>
            <p:cNvSpPr/>
            <p:nvPr/>
          </p:nvSpPr>
          <p:spPr bwMode="auto">
            <a:xfrm>
              <a:off x="5259459" y="154715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50" name="TextBox 49"/>
            <p:cNvSpPr txBox="1"/>
            <p:nvPr/>
          </p:nvSpPr>
          <p:spPr>
            <a:xfrm>
              <a:off x="5989154" y="1547155"/>
              <a:ext cx="492443" cy="369332"/>
            </a:xfrm>
            <a:prstGeom prst="rect">
              <a:avLst/>
            </a:prstGeom>
            <a:noFill/>
          </p:spPr>
          <p:txBody>
            <a:bodyPr wrap="none" rtlCol="0">
              <a:spAutoFit/>
            </a:bodyPr>
            <a:lstStyle/>
            <a:p>
              <a:pPr algn="l">
                <a:spcBef>
                  <a:spcPts val="0"/>
                </a:spcBef>
              </a:pPr>
              <a:r>
                <a:rPr lang="en-US" dirty="0" smtClean="0">
                  <a:solidFill>
                    <a:schemeClr val="bg1"/>
                  </a:solidFill>
                </a:rPr>
                <a:t>VP</a:t>
              </a:r>
            </a:p>
          </p:txBody>
        </p:sp>
      </p:grpSp>
      <p:grpSp>
        <p:nvGrpSpPr>
          <p:cNvPr id="26" name="Group 55"/>
          <p:cNvGrpSpPr/>
          <p:nvPr/>
        </p:nvGrpSpPr>
        <p:grpSpPr>
          <a:xfrm>
            <a:off x="1883650" y="3275380"/>
            <a:ext cx="384049" cy="576074"/>
            <a:chOff x="5186479" y="3160165"/>
            <a:chExt cx="576075" cy="2649945"/>
          </a:xfrm>
        </p:grpSpPr>
        <p:sp>
          <p:nvSpPr>
            <p:cNvPr id="53" name="Double Bracket 52"/>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55" name="TextBox 54"/>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2</a:t>
              </a:r>
            </a:p>
          </p:txBody>
        </p:sp>
      </p:grpSp>
      <p:grpSp>
        <p:nvGrpSpPr>
          <p:cNvPr id="27" name="Group 55"/>
          <p:cNvGrpSpPr/>
          <p:nvPr/>
        </p:nvGrpSpPr>
        <p:grpSpPr>
          <a:xfrm>
            <a:off x="6031390" y="3505810"/>
            <a:ext cx="384049" cy="576074"/>
            <a:chOff x="5186479" y="3160165"/>
            <a:chExt cx="576075" cy="2649945"/>
          </a:xfrm>
        </p:grpSpPr>
        <p:sp>
          <p:nvSpPr>
            <p:cNvPr id="61" name="Double Bracket 60"/>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2" name="TextBox 61"/>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3</a:t>
              </a:r>
            </a:p>
            <a:p>
              <a:pPr>
                <a:spcBef>
                  <a:spcPts val="0"/>
                </a:spcBef>
              </a:pPr>
              <a:r>
                <a:rPr lang="en-US" sz="1400" dirty="0" smtClean="0">
                  <a:solidFill>
                    <a:schemeClr val="bg1"/>
                  </a:solidFill>
                </a:rPr>
                <a:t>3</a:t>
              </a:r>
            </a:p>
          </p:txBody>
        </p:sp>
      </p:grpSp>
      <p:grpSp>
        <p:nvGrpSpPr>
          <p:cNvPr id="28" name="Group 55"/>
          <p:cNvGrpSpPr/>
          <p:nvPr/>
        </p:nvGrpSpPr>
        <p:grpSpPr>
          <a:xfrm>
            <a:off x="5263290" y="2276850"/>
            <a:ext cx="384049" cy="576074"/>
            <a:chOff x="5186479" y="3160165"/>
            <a:chExt cx="576075" cy="2649945"/>
          </a:xfrm>
        </p:grpSpPr>
        <p:sp>
          <p:nvSpPr>
            <p:cNvPr id="64" name="Double Bracket 63"/>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5" name="TextBox 64"/>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3</a:t>
              </a:r>
            </a:p>
          </p:txBody>
        </p:sp>
      </p:grpSp>
      <p:grpSp>
        <p:nvGrpSpPr>
          <p:cNvPr id="29" name="Group 55"/>
          <p:cNvGrpSpPr/>
          <p:nvPr/>
        </p:nvGrpSpPr>
        <p:grpSpPr>
          <a:xfrm>
            <a:off x="3458255" y="663840"/>
            <a:ext cx="384049" cy="576074"/>
            <a:chOff x="5186479" y="3160165"/>
            <a:chExt cx="576075" cy="2649945"/>
          </a:xfrm>
        </p:grpSpPr>
        <p:sp>
          <p:nvSpPr>
            <p:cNvPr id="68" name="Double Bracket 67"/>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9" name="TextBox 68"/>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4</a:t>
              </a:r>
            </a:p>
          </p:txBody>
        </p:sp>
      </p:grpSp>
      <p:grpSp>
        <p:nvGrpSpPr>
          <p:cNvPr id="30" name="Group 55"/>
          <p:cNvGrpSpPr/>
          <p:nvPr/>
        </p:nvGrpSpPr>
        <p:grpSpPr>
          <a:xfrm>
            <a:off x="4456785" y="1508750"/>
            <a:ext cx="384049" cy="576074"/>
            <a:chOff x="5186479" y="3160165"/>
            <a:chExt cx="576075" cy="2649945"/>
          </a:xfrm>
        </p:grpSpPr>
        <p:sp>
          <p:nvSpPr>
            <p:cNvPr id="71" name="Double Bracket 70"/>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72" name="TextBox 71"/>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7</a:t>
              </a:r>
            </a:p>
            <a:p>
              <a:pPr>
                <a:spcBef>
                  <a:spcPts val="0"/>
                </a:spcBef>
              </a:pPr>
              <a:r>
                <a:rPr lang="en-US" sz="1400" dirty="0" smtClean="0">
                  <a:solidFill>
                    <a:schemeClr val="bg1"/>
                  </a:solidFill>
                </a:rPr>
                <a:t>3</a:t>
              </a:r>
            </a:p>
          </p:txBody>
        </p:sp>
      </p:gr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Rectangle 227"/>
          <p:cNvSpPr/>
          <p:nvPr/>
        </p:nvSpPr>
        <p:spPr bwMode="auto">
          <a:xfrm>
            <a:off x="8374095" y="6040540"/>
            <a:ext cx="1267365" cy="1036935"/>
          </a:xfrm>
          <a:prstGeom prst="rect">
            <a:avLst/>
          </a:prstGeom>
          <a:solidFill>
            <a:schemeClr val="tx1"/>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2" name="Title 1"/>
          <p:cNvSpPr>
            <a:spLocks noGrp="1"/>
          </p:cNvSpPr>
          <p:nvPr>
            <p:ph type="title"/>
          </p:nvPr>
        </p:nvSpPr>
        <p:spPr/>
        <p:txBody>
          <a:bodyPr/>
          <a:lstStyle/>
          <a:p>
            <a:r>
              <a:rPr lang="en-US" dirty="0" smtClean="0"/>
              <a:t>What we want (illustration)</a:t>
            </a:r>
            <a:endParaRPr lang="en-US" dirty="0"/>
          </a:p>
        </p:txBody>
      </p:sp>
      <p:grpSp>
        <p:nvGrpSpPr>
          <p:cNvPr id="3" name="Group 73"/>
          <p:cNvGrpSpPr/>
          <p:nvPr/>
        </p:nvGrpSpPr>
        <p:grpSpPr>
          <a:xfrm>
            <a:off x="232235" y="855867"/>
            <a:ext cx="5272874" cy="2943455"/>
            <a:chOff x="232235" y="855866"/>
            <a:chExt cx="6374669" cy="3558506"/>
          </a:xfrm>
        </p:grpSpPr>
        <p:cxnSp>
          <p:nvCxnSpPr>
            <p:cNvPr id="11" name="Straight Arrow Connector 10"/>
            <p:cNvCxnSpPr/>
            <p:nvPr/>
          </p:nvCxnSpPr>
          <p:spPr bwMode="auto">
            <a:xfrm rot="16200000" flipV="1">
              <a:off x="-420650" y="2392066"/>
              <a:ext cx="3110806" cy="38405"/>
            </a:xfrm>
            <a:prstGeom prst="straightConnector1">
              <a:avLst/>
            </a:prstGeom>
            <a:noFill/>
            <a:ln w="38100" cap="flat" cmpd="sng" algn="ctr">
              <a:solidFill>
                <a:schemeClr val="bg1"/>
              </a:solidFill>
              <a:prstDash val="solid"/>
              <a:round/>
              <a:headEnd type="none" w="med" len="med"/>
              <a:tailEnd type="arrow"/>
            </a:ln>
            <a:effectLst/>
          </p:spPr>
        </p:cxnSp>
        <p:cxnSp>
          <p:nvCxnSpPr>
            <p:cNvPr id="14" name="Straight Arrow Connector 13"/>
            <p:cNvCxnSpPr/>
            <p:nvPr/>
          </p:nvCxnSpPr>
          <p:spPr bwMode="auto">
            <a:xfrm flipV="1">
              <a:off x="923525" y="3659431"/>
              <a:ext cx="5530320" cy="17139"/>
            </a:xfrm>
            <a:prstGeom prst="straightConnector1">
              <a:avLst/>
            </a:prstGeom>
            <a:noFill/>
            <a:ln w="38100" cap="flat" cmpd="sng" algn="ctr">
              <a:solidFill>
                <a:schemeClr val="bg1"/>
              </a:solidFill>
              <a:prstDash val="solid"/>
              <a:round/>
              <a:headEnd type="none" w="med" len="med"/>
              <a:tailEnd type="arrow"/>
            </a:ln>
            <a:effectLst/>
          </p:spPr>
        </p:cxnSp>
        <p:sp>
          <p:nvSpPr>
            <p:cNvPr id="17" name="TextBox 16"/>
            <p:cNvSpPr txBox="1"/>
            <p:nvPr/>
          </p:nvSpPr>
          <p:spPr>
            <a:xfrm>
              <a:off x="232235" y="1815990"/>
              <a:ext cx="460860" cy="409297"/>
            </a:xfrm>
            <a:prstGeom prst="rect">
              <a:avLst/>
            </a:prstGeom>
            <a:noFill/>
          </p:spPr>
          <p:txBody>
            <a:bodyPr wrap="square" rtlCol="0">
              <a:spAutoFit/>
            </a:bodyPr>
            <a:lstStyle/>
            <a:p>
              <a:pPr algn="l">
                <a:spcBef>
                  <a:spcPts val="0"/>
                </a:spcBef>
              </a:pPr>
              <a:r>
                <a:rPr lang="en-US" sz="1600" dirty="0" smtClean="0">
                  <a:solidFill>
                    <a:schemeClr val="bg1"/>
                  </a:solidFill>
                </a:rPr>
                <a:t>x</a:t>
              </a:r>
              <a:r>
                <a:rPr lang="en-US" sz="1600" baseline="-25000" dirty="0" smtClean="0">
                  <a:solidFill>
                    <a:schemeClr val="bg1"/>
                  </a:solidFill>
                </a:rPr>
                <a:t>2</a:t>
              </a:r>
            </a:p>
          </p:txBody>
        </p:sp>
        <p:cxnSp>
          <p:nvCxnSpPr>
            <p:cNvPr id="19" name="Straight Connector 18"/>
            <p:cNvCxnSpPr/>
            <p:nvPr/>
          </p:nvCxnSpPr>
          <p:spPr bwMode="auto">
            <a:xfrm>
              <a:off x="1038740" y="1393536"/>
              <a:ext cx="182880" cy="0"/>
            </a:xfrm>
            <a:prstGeom prst="line">
              <a:avLst/>
            </a:prstGeom>
            <a:noFill/>
            <a:ln w="38100" cap="flat" cmpd="sng" algn="ctr">
              <a:solidFill>
                <a:schemeClr val="bg1"/>
              </a:solidFill>
              <a:prstDash val="solid"/>
              <a:round/>
              <a:headEnd type="none" w="med" len="med"/>
              <a:tailEnd type="none" w="med" len="med"/>
            </a:ln>
            <a:effectLst/>
          </p:spPr>
        </p:cxnSp>
        <p:cxnSp>
          <p:nvCxnSpPr>
            <p:cNvPr id="20" name="Straight Connector 19"/>
            <p:cNvCxnSpPr/>
            <p:nvPr/>
          </p:nvCxnSpPr>
          <p:spPr bwMode="auto">
            <a:xfrm>
              <a:off x="1047885" y="3236976"/>
              <a:ext cx="182880" cy="0"/>
            </a:xfrm>
            <a:prstGeom prst="line">
              <a:avLst/>
            </a:prstGeom>
            <a:noFill/>
            <a:ln w="38100" cap="flat" cmpd="sng" algn="ctr">
              <a:solidFill>
                <a:schemeClr val="bg1"/>
              </a:solidFill>
              <a:prstDash val="solid"/>
              <a:round/>
              <a:headEnd type="none" w="med" len="med"/>
              <a:tailEnd type="none" w="med" len="med"/>
            </a:ln>
            <a:effectLst/>
          </p:spPr>
        </p:cxnSp>
        <p:cxnSp>
          <p:nvCxnSpPr>
            <p:cNvPr id="21" name="Straight Connector 20"/>
            <p:cNvCxnSpPr/>
            <p:nvPr/>
          </p:nvCxnSpPr>
          <p:spPr bwMode="auto">
            <a:xfrm>
              <a:off x="1038740" y="2776116"/>
              <a:ext cx="182880" cy="0"/>
            </a:xfrm>
            <a:prstGeom prst="line">
              <a:avLst/>
            </a:prstGeom>
            <a:noFill/>
            <a:ln w="38100" cap="flat" cmpd="sng" algn="ctr">
              <a:solidFill>
                <a:schemeClr val="bg1"/>
              </a:solidFill>
              <a:prstDash val="solid"/>
              <a:round/>
              <a:headEnd type="none" w="med" len="med"/>
              <a:tailEnd type="none" w="med" len="med"/>
            </a:ln>
            <a:effectLst/>
          </p:spPr>
        </p:cxnSp>
        <p:cxnSp>
          <p:nvCxnSpPr>
            <p:cNvPr id="22" name="Straight Connector 21"/>
            <p:cNvCxnSpPr/>
            <p:nvPr/>
          </p:nvCxnSpPr>
          <p:spPr bwMode="auto">
            <a:xfrm>
              <a:off x="1038740" y="2315256"/>
              <a:ext cx="182880" cy="0"/>
            </a:xfrm>
            <a:prstGeom prst="line">
              <a:avLst/>
            </a:prstGeom>
            <a:noFill/>
            <a:ln w="38100" cap="flat" cmpd="sng" algn="ctr">
              <a:solidFill>
                <a:schemeClr val="bg1"/>
              </a:solidFill>
              <a:prstDash val="solid"/>
              <a:round/>
              <a:headEnd type="none" w="med" len="med"/>
              <a:tailEnd type="none" w="med" len="med"/>
            </a:ln>
            <a:effectLst/>
          </p:spPr>
        </p:cxnSp>
        <p:cxnSp>
          <p:nvCxnSpPr>
            <p:cNvPr id="23" name="Straight Connector 22"/>
            <p:cNvCxnSpPr/>
            <p:nvPr/>
          </p:nvCxnSpPr>
          <p:spPr bwMode="auto">
            <a:xfrm>
              <a:off x="1038740" y="1854396"/>
              <a:ext cx="182880" cy="0"/>
            </a:xfrm>
            <a:prstGeom prst="line">
              <a:avLst/>
            </a:prstGeom>
            <a:noFill/>
            <a:ln w="38100" cap="flat" cmpd="sng" algn="ctr">
              <a:solidFill>
                <a:schemeClr val="bg1"/>
              </a:solidFill>
              <a:prstDash val="solid"/>
              <a:round/>
              <a:headEnd type="none" w="med" len="med"/>
              <a:tailEnd type="none" w="med" len="med"/>
            </a:ln>
            <a:effectLst/>
          </p:spPr>
        </p:cxnSp>
        <p:cxnSp>
          <p:nvCxnSpPr>
            <p:cNvPr id="24" name="Straight Connector 23"/>
            <p:cNvCxnSpPr/>
            <p:nvPr/>
          </p:nvCxnSpPr>
          <p:spPr bwMode="auto">
            <a:xfrm rot="16200000" flipH="1">
              <a:off x="1522765" y="3665715"/>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26" name="Straight Connector 25"/>
            <p:cNvCxnSpPr/>
            <p:nvPr/>
          </p:nvCxnSpPr>
          <p:spPr bwMode="auto">
            <a:xfrm rot="16200000" flipH="1">
              <a:off x="1983625" y="3665715"/>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27" name="Straight Connector 26"/>
            <p:cNvCxnSpPr/>
            <p:nvPr/>
          </p:nvCxnSpPr>
          <p:spPr bwMode="auto">
            <a:xfrm rot="16200000" flipH="1">
              <a:off x="2444484" y="3665715"/>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28" name="Straight Connector 27"/>
            <p:cNvCxnSpPr/>
            <p:nvPr/>
          </p:nvCxnSpPr>
          <p:spPr bwMode="auto">
            <a:xfrm rot="16200000" flipH="1">
              <a:off x="2905344" y="3665715"/>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29" name="Straight Connector 28"/>
            <p:cNvCxnSpPr/>
            <p:nvPr/>
          </p:nvCxnSpPr>
          <p:spPr bwMode="auto">
            <a:xfrm rot="16200000" flipH="1">
              <a:off x="3366204" y="3665715"/>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30" name="Straight Connector 29"/>
            <p:cNvCxnSpPr/>
            <p:nvPr/>
          </p:nvCxnSpPr>
          <p:spPr bwMode="auto">
            <a:xfrm rot="16200000" flipH="1">
              <a:off x="3827065" y="3665715"/>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31" name="Straight Connector 30"/>
            <p:cNvCxnSpPr/>
            <p:nvPr/>
          </p:nvCxnSpPr>
          <p:spPr bwMode="auto">
            <a:xfrm rot="16200000" flipH="1">
              <a:off x="4289145" y="3665715"/>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32" name="Straight Connector 31"/>
            <p:cNvCxnSpPr/>
            <p:nvPr/>
          </p:nvCxnSpPr>
          <p:spPr bwMode="auto">
            <a:xfrm rot="16200000" flipH="1">
              <a:off x="4748785" y="3665715"/>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33" name="Straight Connector 32"/>
            <p:cNvCxnSpPr/>
            <p:nvPr/>
          </p:nvCxnSpPr>
          <p:spPr bwMode="auto">
            <a:xfrm rot="16200000" flipH="1">
              <a:off x="5209645" y="3665715"/>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34" name="Straight Connector 33"/>
            <p:cNvCxnSpPr/>
            <p:nvPr/>
          </p:nvCxnSpPr>
          <p:spPr bwMode="auto">
            <a:xfrm rot="16200000" flipH="1">
              <a:off x="5670505" y="3665715"/>
              <a:ext cx="182880" cy="1220"/>
            </a:xfrm>
            <a:prstGeom prst="line">
              <a:avLst/>
            </a:prstGeom>
            <a:noFill/>
            <a:ln w="38100" cap="flat" cmpd="sng" algn="ctr">
              <a:solidFill>
                <a:schemeClr val="bg1"/>
              </a:solidFill>
              <a:prstDash val="solid"/>
              <a:round/>
              <a:headEnd type="none" w="med" len="med"/>
              <a:tailEnd type="none" w="med" len="med"/>
            </a:ln>
            <a:effectLst/>
          </p:spPr>
        </p:cxnSp>
        <p:sp>
          <p:nvSpPr>
            <p:cNvPr id="36" name="TextBox 35"/>
            <p:cNvSpPr txBox="1"/>
            <p:nvPr/>
          </p:nvSpPr>
          <p:spPr>
            <a:xfrm>
              <a:off x="3688685" y="4005075"/>
              <a:ext cx="460860" cy="409297"/>
            </a:xfrm>
            <a:prstGeom prst="rect">
              <a:avLst/>
            </a:prstGeom>
            <a:noFill/>
          </p:spPr>
          <p:txBody>
            <a:bodyPr wrap="square" rtlCol="0">
              <a:spAutoFit/>
            </a:bodyPr>
            <a:lstStyle/>
            <a:p>
              <a:pPr algn="l">
                <a:spcBef>
                  <a:spcPts val="0"/>
                </a:spcBef>
              </a:pPr>
              <a:r>
                <a:rPr lang="en-US" sz="1600" dirty="0" smtClean="0">
                  <a:solidFill>
                    <a:schemeClr val="bg1"/>
                  </a:solidFill>
                </a:rPr>
                <a:t>x</a:t>
              </a:r>
              <a:r>
                <a:rPr lang="en-US" sz="1600" baseline="-25000" dirty="0" smtClean="0">
                  <a:solidFill>
                    <a:schemeClr val="bg1"/>
                  </a:solidFill>
                </a:rPr>
                <a:t>1</a:t>
              </a:r>
            </a:p>
          </p:txBody>
        </p:sp>
        <p:sp>
          <p:nvSpPr>
            <p:cNvPr id="37" name="TextBox 36"/>
            <p:cNvSpPr txBox="1"/>
            <p:nvPr/>
          </p:nvSpPr>
          <p:spPr>
            <a:xfrm>
              <a:off x="616285" y="3736241"/>
              <a:ext cx="5990619" cy="409297"/>
            </a:xfrm>
            <a:prstGeom prst="rect">
              <a:avLst/>
            </a:prstGeom>
            <a:noFill/>
          </p:spPr>
          <p:txBody>
            <a:bodyPr wrap="none" rtlCol="0">
              <a:spAutoFit/>
            </a:bodyPr>
            <a:lstStyle/>
            <a:p>
              <a:pPr algn="l">
                <a:spcBef>
                  <a:spcPts val="0"/>
                </a:spcBef>
              </a:pPr>
              <a:r>
                <a:rPr lang="en-US" sz="1600" dirty="0" smtClean="0">
                  <a:solidFill>
                    <a:schemeClr val="bg1"/>
                  </a:solidFill>
                </a:rPr>
                <a:t>   0        1      2     3     4      5     6     7     8      9     10</a:t>
              </a:r>
            </a:p>
          </p:txBody>
        </p:sp>
        <p:sp>
          <p:nvSpPr>
            <p:cNvPr id="39" name="TextBox 38"/>
            <p:cNvSpPr txBox="1"/>
            <p:nvPr/>
          </p:nvSpPr>
          <p:spPr>
            <a:xfrm>
              <a:off x="695389" y="1184222"/>
              <a:ext cx="378289" cy="2654229"/>
            </a:xfrm>
            <a:prstGeom prst="rect">
              <a:avLst/>
            </a:prstGeom>
            <a:noFill/>
          </p:spPr>
          <p:txBody>
            <a:bodyPr wrap="none" rtlCol="0">
              <a:spAutoFit/>
            </a:bodyPr>
            <a:lstStyle/>
            <a:p>
              <a:pPr>
                <a:spcBef>
                  <a:spcPts val="0"/>
                </a:spcBef>
                <a:spcAft>
                  <a:spcPts val="1400"/>
                </a:spcAft>
              </a:pPr>
              <a:r>
                <a:rPr lang="en-US" dirty="0" smtClean="0">
                  <a:solidFill>
                    <a:schemeClr val="bg1"/>
                  </a:solidFill>
                </a:rPr>
                <a:t>5</a:t>
              </a:r>
            </a:p>
            <a:p>
              <a:pPr>
                <a:spcBef>
                  <a:spcPts val="0"/>
                </a:spcBef>
                <a:spcAft>
                  <a:spcPts val="1400"/>
                </a:spcAft>
              </a:pPr>
              <a:r>
                <a:rPr lang="en-US" dirty="0" smtClean="0">
                  <a:solidFill>
                    <a:schemeClr val="bg1"/>
                  </a:solidFill>
                </a:rPr>
                <a:t>4</a:t>
              </a:r>
            </a:p>
            <a:p>
              <a:pPr>
                <a:spcBef>
                  <a:spcPts val="0"/>
                </a:spcBef>
                <a:spcAft>
                  <a:spcPts val="1400"/>
                </a:spcAft>
              </a:pPr>
              <a:r>
                <a:rPr lang="en-US" dirty="0" smtClean="0">
                  <a:solidFill>
                    <a:schemeClr val="bg1"/>
                  </a:solidFill>
                </a:rPr>
                <a:t>3</a:t>
              </a:r>
            </a:p>
            <a:p>
              <a:pPr>
                <a:spcBef>
                  <a:spcPts val="0"/>
                </a:spcBef>
                <a:spcAft>
                  <a:spcPts val="1400"/>
                </a:spcAft>
              </a:pPr>
              <a:r>
                <a:rPr lang="en-US" dirty="0" smtClean="0">
                  <a:solidFill>
                    <a:schemeClr val="bg1"/>
                  </a:solidFill>
                </a:rPr>
                <a:t>2</a:t>
              </a:r>
            </a:p>
            <a:p>
              <a:pPr>
                <a:spcBef>
                  <a:spcPts val="0"/>
                </a:spcBef>
                <a:spcAft>
                  <a:spcPts val="1400"/>
                </a:spcAft>
              </a:pPr>
              <a:r>
                <a:rPr lang="en-US" dirty="0" smtClean="0">
                  <a:solidFill>
                    <a:schemeClr val="bg1"/>
                  </a:solidFill>
                </a:rPr>
                <a:t>1</a:t>
              </a:r>
            </a:p>
          </p:txBody>
        </p:sp>
        <p:grpSp>
          <p:nvGrpSpPr>
            <p:cNvPr id="4" name="Group 69"/>
            <p:cNvGrpSpPr/>
            <p:nvPr/>
          </p:nvGrpSpPr>
          <p:grpSpPr>
            <a:xfrm>
              <a:off x="1936570" y="1662370"/>
              <a:ext cx="1320941" cy="409296"/>
              <a:chOff x="1936570" y="3121759"/>
              <a:chExt cx="1320941" cy="409296"/>
            </a:xfrm>
          </p:grpSpPr>
          <p:sp>
            <p:nvSpPr>
              <p:cNvPr id="40" name="Cross 39"/>
              <p:cNvSpPr/>
              <p:nvPr/>
            </p:nvSpPr>
            <p:spPr bwMode="auto">
              <a:xfrm rot="2722479">
                <a:off x="1936570" y="3178568"/>
                <a:ext cx="274320" cy="274320"/>
              </a:xfrm>
              <a:prstGeom prst="plus">
                <a:avLst>
                  <a:gd name="adj" fmla="val 36534"/>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bg1"/>
                  </a:solidFill>
                  <a:effectLst/>
                  <a:latin typeface="Helvetica" pitchFamily="34" charset="0"/>
                </a:endParaRPr>
              </a:p>
            </p:txBody>
          </p:sp>
          <p:sp>
            <p:nvSpPr>
              <p:cNvPr id="41" name="TextBox 40"/>
              <p:cNvSpPr txBox="1"/>
              <p:nvPr/>
            </p:nvSpPr>
            <p:spPr>
              <a:xfrm>
                <a:off x="2152486" y="3121759"/>
                <a:ext cx="1105025" cy="409296"/>
              </a:xfrm>
              <a:prstGeom prst="rect">
                <a:avLst/>
              </a:prstGeom>
              <a:noFill/>
            </p:spPr>
            <p:txBody>
              <a:bodyPr wrap="none" rtlCol="0">
                <a:spAutoFit/>
              </a:bodyPr>
              <a:lstStyle/>
              <a:p>
                <a:pPr algn="l">
                  <a:spcBef>
                    <a:spcPts val="0"/>
                  </a:spcBef>
                </a:pPr>
                <a:r>
                  <a:rPr lang="en-US" sz="1600" dirty="0" smtClean="0">
                    <a:solidFill>
                      <a:schemeClr val="bg1"/>
                    </a:solidFill>
                  </a:rPr>
                  <a:t>Monday</a:t>
                </a:r>
              </a:p>
            </p:txBody>
          </p:sp>
        </p:grpSp>
        <p:grpSp>
          <p:nvGrpSpPr>
            <p:cNvPr id="5" name="Group 72"/>
            <p:cNvGrpSpPr/>
            <p:nvPr/>
          </p:nvGrpSpPr>
          <p:grpSpPr>
            <a:xfrm>
              <a:off x="5089670" y="2545685"/>
              <a:ext cx="1175224" cy="409296"/>
              <a:chOff x="5089670" y="4005074"/>
              <a:chExt cx="1175224" cy="409296"/>
            </a:xfrm>
          </p:grpSpPr>
          <p:sp>
            <p:nvSpPr>
              <p:cNvPr id="42" name="Cross 41"/>
              <p:cNvSpPr/>
              <p:nvPr/>
            </p:nvSpPr>
            <p:spPr bwMode="auto">
              <a:xfrm rot="2722479">
                <a:off x="5089670" y="4061884"/>
                <a:ext cx="274320" cy="274320"/>
              </a:xfrm>
              <a:prstGeom prst="plus">
                <a:avLst>
                  <a:gd name="adj" fmla="val 36534"/>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bg1"/>
                  </a:solidFill>
                  <a:effectLst/>
                  <a:latin typeface="Helvetica" pitchFamily="34" charset="0"/>
                </a:endParaRPr>
              </a:p>
            </p:txBody>
          </p:sp>
          <p:sp>
            <p:nvSpPr>
              <p:cNvPr id="43" name="TextBox 42"/>
              <p:cNvSpPr txBox="1"/>
              <p:nvPr/>
            </p:nvSpPr>
            <p:spPr>
              <a:xfrm>
                <a:off x="5340100" y="4005074"/>
                <a:ext cx="924794" cy="409296"/>
              </a:xfrm>
              <a:prstGeom prst="rect">
                <a:avLst/>
              </a:prstGeom>
              <a:noFill/>
            </p:spPr>
            <p:txBody>
              <a:bodyPr wrap="none" rtlCol="0">
                <a:spAutoFit/>
              </a:bodyPr>
              <a:lstStyle/>
              <a:p>
                <a:pPr algn="l">
                  <a:spcBef>
                    <a:spcPts val="0"/>
                  </a:spcBef>
                </a:pPr>
                <a:r>
                  <a:rPr lang="en-US" sz="1600" dirty="0" smtClean="0">
                    <a:solidFill>
                      <a:schemeClr val="bg1"/>
                    </a:solidFill>
                  </a:rPr>
                  <a:t>Britain</a:t>
                </a:r>
              </a:p>
            </p:txBody>
          </p:sp>
        </p:grpSp>
        <p:grpSp>
          <p:nvGrpSpPr>
            <p:cNvPr id="6" name="Group 70"/>
            <p:cNvGrpSpPr/>
            <p:nvPr/>
          </p:nvGrpSpPr>
          <p:grpSpPr>
            <a:xfrm>
              <a:off x="1978864" y="1988014"/>
              <a:ext cx="1375657" cy="444017"/>
              <a:chOff x="1978864" y="3447403"/>
              <a:chExt cx="1375657" cy="444017"/>
            </a:xfrm>
          </p:grpSpPr>
          <p:sp>
            <p:nvSpPr>
              <p:cNvPr id="44" name="Cross 43"/>
              <p:cNvSpPr/>
              <p:nvPr/>
            </p:nvSpPr>
            <p:spPr bwMode="auto">
              <a:xfrm rot="2722479">
                <a:off x="1978864" y="3447403"/>
                <a:ext cx="274320" cy="274320"/>
              </a:xfrm>
              <a:prstGeom prst="plus">
                <a:avLst>
                  <a:gd name="adj" fmla="val 36534"/>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bg1"/>
                  </a:solidFill>
                  <a:effectLst/>
                  <a:latin typeface="Helvetica" pitchFamily="34" charset="0"/>
                </a:endParaRPr>
              </a:p>
            </p:txBody>
          </p:sp>
          <p:sp>
            <p:nvSpPr>
              <p:cNvPr id="45" name="TextBox 44"/>
              <p:cNvSpPr txBox="1"/>
              <p:nvPr/>
            </p:nvSpPr>
            <p:spPr>
              <a:xfrm>
                <a:off x="2190892" y="3482123"/>
                <a:ext cx="1163629" cy="409297"/>
              </a:xfrm>
              <a:prstGeom prst="rect">
                <a:avLst/>
              </a:prstGeom>
              <a:noFill/>
            </p:spPr>
            <p:txBody>
              <a:bodyPr wrap="none" rtlCol="0">
                <a:spAutoFit/>
              </a:bodyPr>
              <a:lstStyle/>
              <a:p>
                <a:pPr algn="l">
                  <a:spcBef>
                    <a:spcPts val="0"/>
                  </a:spcBef>
                </a:pPr>
                <a:r>
                  <a:rPr lang="en-US" sz="1600" dirty="0" smtClean="0">
                    <a:solidFill>
                      <a:schemeClr val="bg1"/>
                    </a:solidFill>
                  </a:rPr>
                  <a:t>Tuesday</a:t>
                </a:r>
              </a:p>
            </p:txBody>
          </p:sp>
        </p:grpSp>
        <p:grpSp>
          <p:nvGrpSpPr>
            <p:cNvPr id="7" name="Group 73"/>
            <p:cNvGrpSpPr/>
            <p:nvPr/>
          </p:nvGrpSpPr>
          <p:grpSpPr>
            <a:xfrm>
              <a:off x="5378505" y="2871328"/>
              <a:ext cx="994560" cy="621324"/>
              <a:chOff x="5378505" y="4330717"/>
              <a:chExt cx="994560" cy="621324"/>
            </a:xfrm>
          </p:grpSpPr>
          <p:sp>
            <p:nvSpPr>
              <p:cNvPr id="59" name="TextBox 58"/>
              <p:cNvSpPr txBox="1"/>
              <p:nvPr/>
            </p:nvSpPr>
            <p:spPr>
              <a:xfrm>
                <a:off x="5378505" y="4542744"/>
                <a:ext cx="994560" cy="409297"/>
              </a:xfrm>
              <a:prstGeom prst="rect">
                <a:avLst/>
              </a:prstGeom>
              <a:noFill/>
            </p:spPr>
            <p:txBody>
              <a:bodyPr wrap="none" rtlCol="0">
                <a:spAutoFit/>
              </a:bodyPr>
              <a:lstStyle/>
              <a:p>
                <a:pPr algn="l">
                  <a:spcBef>
                    <a:spcPts val="0"/>
                  </a:spcBef>
                </a:pPr>
                <a:r>
                  <a:rPr lang="en-US" sz="1600" dirty="0" smtClean="0">
                    <a:solidFill>
                      <a:schemeClr val="bg1"/>
                    </a:solidFill>
                  </a:rPr>
                  <a:t>France</a:t>
                </a:r>
              </a:p>
            </p:txBody>
          </p:sp>
          <p:sp>
            <p:nvSpPr>
              <p:cNvPr id="60" name="Cross 59"/>
              <p:cNvSpPr/>
              <p:nvPr/>
            </p:nvSpPr>
            <p:spPr bwMode="auto">
              <a:xfrm rot="2722479">
                <a:off x="5379771" y="4330717"/>
                <a:ext cx="274320" cy="274320"/>
              </a:xfrm>
              <a:prstGeom prst="plus">
                <a:avLst>
                  <a:gd name="adj" fmla="val 36534"/>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bg1"/>
                  </a:solidFill>
                  <a:effectLst/>
                  <a:latin typeface="Helvetica" pitchFamily="34" charset="0"/>
                </a:endParaRPr>
              </a:p>
            </p:txBody>
          </p:sp>
        </p:grpSp>
      </p:grpSp>
      <p:sp>
        <p:nvSpPr>
          <p:cNvPr id="77" name="TextBox 76"/>
          <p:cNvSpPr txBox="1"/>
          <p:nvPr/>
        </p:nvSpPr>
        <p:spPr>
          <a:xfrm>
            <a:off x="155425" y="6477713"/>
            <a:ext cx="4168642" cy="369332"/>
          </a:xfrm>
          <a:prstGeom prst="rect">
            <a:avLst/>
          </a:prstGeom>
          <a:noFill/>
        </p:spPr>
        <p:txBody>
          <a:bodyPr wrap="none" rtlCol="0">
            <a:spAutoFit/>
          </a:bodyPr>
          <a:lstStyle/>
          <a:p>
            <a:pPr algn="l">
              <a:spcBef>
                <a:spcPts val="0"/>
              </a:spcBef>
            </a:pPr>
            <a:r>
              <a:rPr lang="en-US" i="1" dirty="0" smtClean="0">
                <a:solidFill>
                  <a:schemeClr val="bg1"/>
                </a:solidFill>
              </a:rPr>
              <a:t>The      day     after     my    birthday, …</a:t>
            </a:r>
          </a:p>
        </p:txBody>
      </p:sp>
      <p:grpSp>
        <p:nvGrpSpPr>
          <p:cNvPr id="8" name="Group 65"/>
          <p:cNvGrpSpPr/>
          <p:nvPr/>
        </p:nvGrpSpPr>
        <p:grpSpPr>
          <a:xfrm>
            <a:off x="347451" y="6021652"/>
            <a:ext cx="317855" cy="497688"/>
            <a:chOff x="3808973" y="6163441"/>
            <a:chExt cx="576075" cy="2649945"/>
          </a:xfrm>
        </p:grpSpPr>
        <p:sp>
          <p:nvSpPr>
            <p:cNvPr id="80" name="Double Bracket 79"/>
            <p:cNvSpPr/>
            <p:nvPr/>
          </p:nvSpPr>
          <p:spPr bwMode="auto">
            <a:xfrm>
              <a:off x="3808973" y="6163441"/>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r>
                <a:rPr lang="en-US" sz="1600" dirty="0" smtClean="0"/>
                <a:t>g</a:t>
              </a:r>
              <a:endParaRPr lang="en-US" sz="1600" dirty="0"/>
            </a:p>
          </p:txBody>
        </p:sp>
        <p:sp>
          <p:nvSpPr>
            <p:cNvPr id="81" name="TextBox 80"/>
            <p:cNvSpPr txBox="1"/>
            <p:nvPr/>
          </p:nvSpPr>
          <p:spPr>
            <a:xfrm>
              <a:off x="3849558" y="6267361"/>
              <a:ext cx="483384" cy="2284369"/>
            </a:xfrm>
            <a:prstGeom prst="rect">
              <a:avLst/>
            </a:prstGeom>
            <a:noFill/>
          </p:spPr>
          <p:txBody>
            <a:bodyPr wrap="none" rtlCol="0">
              <a:spAutoFit/>
            </a:bodyPr>
            <a:lstStyle/>
            <a:p>
              <a:pPr>
                <a:spcBef>
                  <a:spcPts val="0"/>
                </a:spcBef>
              </a:pPr>
              <a:r>
                <a:rPr lang="en-US" sz="1200" dirty="0" smtClean="0">
                  <a:solidFill>
                    <a:schemeClr val="bg1"/>
                  </a:solidFill>
                </a:rPr>
                <a:t>8</a:t>
              </a:r>
            </a:p>
            <a:p>
              <a:pPr>
                <a:spcBef>
                  <a:spcPts val="0"/>
                </a:spcBef>
              </a:pPr>
              <a:r>
                <a:rPr lang="en-US" sz="1200" dirty="0" smtClean="0">
                  <a:solidFill>
                    <a:schemeClr val="bg1"/>
                  </a:solidFill>
                </a:rPr>
                <a:t>5</a:t>
              </a:r>
              <a:endParaRPr lang="en-US" sz="1200" dirty="0">
                <a:solidFill>
                  <a:schemeClr val="bg1"/>
                </a:solidFill>
              </a:endParaRPr>
            </a:p>
          </p:txBody>
        </p:sp>
      </p:grpSp>
      <p:sp>
        <p:nvSpPr>
          <p:cNvPr id="86" name="Double Bracket 85"/>
          <p:cNvSpPr/>
          <p:nvPr/>
        </p:nvSpPr>
        <p:spPr bwMode="auto">
          <a:xfrm>
            <a:off x="1069618" y="6021652"/>
            <a:ext cx="353172" cy="497688"/>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sz="1600"/>
          </a:p>
        </p:txBody>
      </p:sp>
      <p:sp>
        <p:nvSpPr>
          <p:cNvPr id="87" name="TextBox 86"/>
          <p:cNvSpPr txBox="1"/>
          <p:nvPr/>
        </p:nvSpPr>
        <p:spPr>
          <a:xfrm>
            <a:off x="1109314" y="6041169"/>
            <a:ext cx="266711" cy="429029"/>
          </a:xfrm>
          <a:prstGeom prst="rect">
            <a:avLst/>
          </a:prstGeom>
          <a:noFill/>
        </p:spPr>
        <p:txBody>
          <a:bodyPr wrap="none" rtlCol="0">
            <a:spAutoFit/>
          </a:bodyPr>
          <a:lstStyle/>
          <a:p>
            <a:pPr>
              <a:spcBef>
                <a:spcPts val="0"/>
              </a:spcBef>
            </a:pPr>
            <a:r>
              <a:rPr lang="en-US" sz="1200" dirty="0" smtClean="0">
                <a:solidFill>
                  <a:schemeClr val="bg1"/>
                </a:solidFill>
              </a:rPr>
              <a:t>2</a:t>
            </a:r>
          </a:p>
          <a:p>
            <a:pPr>
              <a:spcBef>
                <a:spcPts val="0"/>
              </a:spcBef>
            </a:pPr>
            <a:r>
              <a:rPr lang="en-US" sz="1200" dirty="0" smtClean="0">
                <a:solidFill>
                  <a:schemeClr val="bg1"/>
                </a:solidFill>
              </a:rPr>
              <a:t>4</a:t>
            </a:r>
            <a:endParaRPr lang="en-US" sz="1200" dirty="0">
              <a:solidFill>
                <a:schemeClr val="bg1"/>
              </a:solidFill>
            </a:endParaRPr>
          </a:p>
        </p:txBody>
      </p:sp>
      <p:sp>
        <p:nvSpPr>
          <p:cNvPr id="88" name="Double Bracket 87"/>
          <p:cNvSpPr/>
          <p:nvPr/>
        </p:nvSpPr>
        <p:spPr bwMode="auto">
          <a:xfrm>
            <a:off x="1730030" y="6002135"/>
            <a:ext cx="353172" cy="497688"/>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sz="1600"/>
          </a:p>
        </p:txBody>
      </p:sp>
      <p:sp>
        <p:nvSpPr>
          <p:cNvPr id="89" name="TextBox 88"/>
          <p:cNvSpPr txBox="1"/>
          <p:nvPr/>
        </p:nvSpPr>
        <p:spPr>
          <a:xfrm>
            <a:off x="1769727" y="6021652"/>
            <a:ext cx="266711" cy="429029"/>
          </a:xfrm>
          <a:prstGeom prst="rect">
            <a:avLst/>
          </a:prstGeom>
          <a:noFill/>
        </p:spPr>
        <p:txBody>
          <a:bodyPr wrap="none" rtlCol="0">
            <a:spAutoFit/>
          </a:bodyPr>
          <a:lstStyle/>
          <a:p>
            <a:pPr>
              <a:spcBef>
                <a:spcPts val="0"/>
              </a:spcBef>
            </a:pPr>
            <a:r>
              <a:rPr lang="en-US" sz="1200" dirty="0" smtClean="0">
                <a:solidFill>
                  <a:schemeClr val="bg1"/>
                </a:solidFill>
              </a:rPr>
              <a:t>9</a:t>
            </a:r>
          </a:p>
          <a:p>
            <a:pPr>
              <a:spcBef>
                <a:spcPts val="0"/>
              </a:spcBef>
            </a:pPr>
            <a:r>
              <a:rPr lang="en-US" sz="1200" dirty="0" smtClean="0">
                <a:solidFill>
                  <a:schemeClr val="bg1"/>
                </a:solidFill>
              </a:rPr>
              <a:t>2</a:t>
            </a:r>
            <a:endParaRPr lang="en-US" sz="1200" dirty="0">
              <a:solidFill>
                <a:schemeClr val="bg1"/>
              </a:solidFill>
            </a:endParaRPr>
          </a:p>
        </p:txBody>
      </p:sp>
      <p:sp>
        <p:nvSpPr>
          <p:cNvPr id="76" name="Double Bracket 75"/>
          <p:cNvSpPr/>
          <p:nvPr/>
        </p:nvSpPr>
        <p:spPr bwMode="auto">
          <a:xfrm>
            <a:off x="2498130" y="6008936"/>
            <a:ext cx="353172" cy="497688"/>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sz="1600"/>
          </a:p>
        </p:txBody>
      </p:sp>
      <p:sp>
        <p:nvSpPr>
          <p:cNvPr id="78" name="TextBox 77"/>
          <p:cNvSpPr txBox="1"/>
          <p:nvPr/>
        </p:nvSpPr>
        <p:spPr>
          <a:xfrm>
            <a:off x="2536370" y="6028453"/>
            <a:ext cx="269626" cy="461665"/>
          </a:xfrm>
          <a:prstGeom prst="rect">
            <a:avLst/>
          </a:prstGeom>
          <a:noFill/>
        </p:spPr>
        <p:txBody>
          <a:bodyPr wrap="none" rtlCol="0">
            <a:spAutoFit/>
          </a:bodyPr>
          <a:lstStyle/>
          <a:p>
            <a:pPr>
              <a:spcBef>
                <a:spcPts val="0"/>
              </a:spcBef>
            </a:pPr>
            <a:r>
              <a:rPr lang="en-US" sz="1200" dirty="0" smtClean="0">
                <a:solidFill>
                  <a:schemeClr val="bg1"/>
                </a:solidFill>
              </a:rPr>
              <a:t>3</a:t>
            </a:r>
          </a:p>
          <a:p>
            <a:pPr>
              <a:spcBef>
                <a:spcPts val="0"/>
              </a:spcBef>
            </a:pPr>
            <a:r>
              <a:rPr lang="en-US" sz="1200" dirty="0" smtClean="0">
                <a:solidFill>
                  <a:schemeClr val="bg1"/>
                </a:solidFill>
              </a:rPr>
              <a:t>2</a:t>
            </a:r>
            <a:endParaRPr lang="en-US" sz="1200" dirty="0">
              <a:solidFill>
                <a:schemeClr val="bg1"/>
              </a:solidFill>
            </a:endParaRPr>
          </a:p>
        </p:txBody>
      </p:sp>
      <p:sp>
        <p:nvSpPr>
          <p:cNvPr id="79" name="Double Bracket 78"/>
          <p:cNvSpPr/>
          <p:nvPr/>
        </p:nvSpPr>
        <p:spPr bwMode="auto">
          <a:xfrm>
            <a:off x="3343040" y="6042116"/>
            <a:ext cx="353172" cy="497688"/>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sz="1600"/>
          </a:p>
        </p:txBody>
      </p:sp>
      <p:sp>
        <p:nvSpPr>
          <p:cNvPr id="82" name="TextBox 81"/>
          <p:cNvSpPr txBox="1"/>
          <p:nvPr/>
        </p:nvSpPr>
        <p:spPr>
          <a:xfrm>
            <a:off x="3382737" y="6061633"/>
            <a:ext cx="266711" cy="429029"/>
          </a:xfrm>
          <a:prstGeom prst="rect">
            <a:avLst/>
          </a:prstGeom>
          <a:noFill/>
        </p:spPr>
        <p:txBody>
          <a:bodyPr wrap="none" rtlCol="0">
            <a:spAutoFit/>
          </a:bodyPr>
          <a:lstStyle/>
          <a:p>
            <a:pPr>
              <a:spcBef>
                <a:spcPts val="0"/>
              </a:spcBef>
            </a:pPr>
            <a:r>
              <a:rPr lang="en-US" sz="1200" dirty="0" smtClean="0">
                <a:solidFill>
                  <a:schemeClr val="bg1"/>
                </a:solidFill>
              </a:rPr>
              <a:t>9</a:t>
            </a:r>
          </a:p>
          <a:p>
            <a:pPr>
              <a:spcBef>
                <a:spcPts val="0"/>
              </a:spcBef>
            </a:pPr>
            <a:r>
              <a:rPr lang="en-US" sz="1200" dirty="0" smtClean="0">
                <a:solidFill>
                  <a:schemeClr val="bg1"/>
                </a:solidFill>
              </a:rPr>
              <a:t>2</a:t>
            </a:r>
            <a:endParaRPr lang="en-US" sz="1200" dirty="0">
              <a:solidFill>
                <a:schemeClr val="bg1"/>
              </a:solidFill>
            </a:endParaRPr>
          </a:p>
        </p:txBody>
      </p:sp>
      <p:grpSp>
        <p:nvGrpSpPr>
          <p:cNvPr id="9" name="Group 88"/>
          <p:cNvGrpSpPr/>
          <p:nvPr/>
        </p:nvGrpSpPr>
        <p:grpSpPr>
          <a:xfrm>
            <a:off x="474014" y="5118817"/>
            <a:ext cx="768656" cy="922353"/>
            <a:chOff x="2278536" y="3762006"/>
            <a:chExt cx="1044832" cy="1253757"/>
          </a:xfrm>
        </p:grpSpPr>
        <p:cxnSp>
          <p:nvCxnSpPr>
            <p:cNvPr id="84" name="Straight Connector 83"/>
            <p:cNvCxnSpPr>
              <a:stCxn id="87" idx="0"/>
              <a:endCxn id="90" idx="4"/>
            </p:cNvCxnSpPr>
            <p:nvPr/>
          </p:nvCxnSpPr>
          <p:spPr bwMode="auto">
            <a:xfrm rot="16200000" flipV="1">
              <a:off x="2799602" y="4491996"/>
              <a:ext cx="600872" cy="446660"/>
            </a:xfrm>
            <a:prstGeom prst="line">
              <a:avLst/>
            </a:prstGeom>
            <a:noFill/>
            <a:ln w="38100" cap="flat" cmpd="sng" algn="ctr">
              <a:solidFill>
                <a:schemeClr val="accent1"/>
              </a:solidFill>
              <a:prstDash val="solid"/>
              <a:round/>
              <a:headEnd type="none" w="med" len="med"/>
              <a:tailEnd type="none" w="med" len="med"/>
            </a:ln>
            <a:effectLst/>
          </p:spPr>
        </p:cxnSp>
        <p:cxnSp>
          <p:nvCxnSpPr>
            <p:cNvPr id="85" name="Straight Connector 84"/>
            <p:cNvCxnSpPr>
              <a:stCxn id="81" idx="0"/>
              <a:endCxn id="90" idx="4"/>
            </p:cNvCxnSpPr>
            <p:nvPr/>
          </p:nvCxnSpPr>
          <p:spPr bwMode="auto">
            <a:xfrm rot="5400000" flipH="1" flipV="1">
              <a:off x="2277188" y="4416239"/>
              <a:ext cx="600872" cy="598175"/>
            </a:xfrm>
            <a:prstGeom prst="line">
              <a:avLst/>
            </a:prstGeom>
            <a:noFill/>
            <a:ln w="38100" cap="flat" cmpd="sng" algn="ctr">
              <a:solidFill>
                <a:schemeClr val="accent1"/>
              </a:solidFill>
              <a:prstDash val="solid"/>
              <a:round/>
              <a:headEnd type="none" w="med" len="med"/>
              <a:tailEnd type="none" w="med" len="med"/>
            </a:ln>
            <a:effectLst/>
          </p:spPr>
        </p:cxnSp>
        <p:sp>
          <p:nvSpPr>
            <p:cNvPr id="90" name="Oval 89"/>
            <p:cNvSpPr/>
            <p:nvPr/>
          </p:nvSpPr>
          <p:spPr bwMode="auto">
            <a:xfrm>
              <a:off x="2550268" y="3762006"/>
              <a:ext cx="652886" cy="652884"/>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bg1"/>
                </a:solidFill>
                <a:effectLst/>
                <a:latin typeface="Helvetica" pitchFamily="34" charset="0"/>
              </a:endParaRPr>
            </a:p>
          </p:txBody>
        </p:sp>
      </p:grpSp>
      <p:grpSp>
        <p:nvGrpSpPr>
          <p:cNvPr id="10" name="Group 89"/>
          <p:cNvGrpSpPr/>
          <p:nvPr/>
        </p:nvGrpSpPr>
        <p:grpSpPr>
          <a:xfrm>
            <a:off x="2671184" y="5042011"/>
            <a:ext cx="806505" cy="1019623"/>
            <a:chOff x="5635115" y="3467404"/>
            <a:chExt cx="1096288" cy="1385974"/>
          </a:xfrm>
        </p:grpSpPr>
        <p:cxnSp>
          <p:nvCxnSpPr>
            <p:cNvPr id="93" name="Straight Connector 92"/>
            <p:cNvCxnSpPr>
              <a:stCxn id="78" idx="0"/>
              <a:endCxn id="95" idx="4"/>
            </p:cNvCxnSpPr>
            <p:nvPr/>
          </p:nvCxnSpPr>
          <p:spPr bwMode="auto">
            <a:xfrm rot="5400000" flipH="1" flipV="1">
              <a:off x="5594874" y="4160530"/>
              <a:ext cx="687987" cy="607506"/>
            </a:xfrm>
            <a:prstGeom prst="line">
              <a:avLst/>
            </a:prstGeom>
            <a:noFill/>
            <a:ln w="38100" cap="flat" cmpd="sng" algn="ctr">
              <a:solidFill>
                <a:schemeClr val="accent1"/>
              </a:solidFill>
              <a:prstDash val="solid"/>
              <a:round/>
              <a:headEnd type="none" w="med" len="med"/>
              <a:tailEnd type="none" w="med" len="med"/>
            </a:ln>
            <a:effectLst/>
          </p:spPr>
        </p:cxnSp>
        <p:cxnSp>
          <p:nvCxnSpPr>
            <p:cNvPr id="94" name="Straight Connector 93"/>
            <p:cNvCxnSpPr>
              <a:stCxn id="82" idx="0"/>
              <a:endCxn id="95" idx="4"/>
            </p:cNvCxnSpPr>
            <p:nvPr/>
          </p:nvCxnSpPr>
          <p:spPr bwMode="auto">
            <a:xfrm rot="16200000" flipV="1">
              <a:off x="6120467" y="4242442"/>
              <a:ext cx="733090" cy="488782"/>
            </a:xfrm>
            <a:prstGeom prst="line">
              <a:avLst/>
            </a:prstGeom>
            <a:noFill/>
            <a:ln w="38100" cap="flat" cmpd="sng" algn="ctr">
              <a:solidFill>
                <a:schemeClr val="accent1"/>
              </a:solidFill>
              <a:prstDash val="solid"/>
              <a:round/>
              <a:headEnd type="none" w="med" len="med"/>
              <a:tailEnd type="none" w="med" len="med"/>
            </a:ln>
            <a:effectLst/>
          </p:spPr>
        </p:cxnSp>
        <p:sp>
          <p:nvSpPr>
            <p:cNvPr id="95" name="Oval 94"/>
            <p:cNvSpPr/>
            <p:nvPr/>
          </p:nvSpPr>
          <p:spPr bwMode="auto">
            <a:xfrm>
              <a:off x="5916178" y="3467404"/>
              <a:ext cx="652885" cy="652884"/>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bg1"/>
                </a:solidFill>
                <a:effectLst/>
                <a:latin typeface="Helvetica" pitchFamily="34" charset="0"/>
              </a:endParaRPr>
            </a:p>
          </p:txBody>
        </p:sp>
      </p:grpSp>
      <p:grpSp>
        <p:nvGrpSpPr>
          <p:cNvPr id="12" name="Group 90"/>
          <p:cNvGrpSpPr/>
          <p:nvPr/>
        </p:nvGrpSpPr>
        <p:grpSpPr>
          <a:xfrm>
            <a:off x="1864676" y="4389125"/>
            <a:ext cx="1215024" cy="1632527"/>
            <a:chOff x="4688752" y="2238445"/>
            <a:chExt cx="1651581" cy="2219095"/>
          </a:xfrm>
        </p:grpSpPr>
        <p:cxnSp>
          <p:nvCxnSpPr>
            <p:cNvPr id="98" name="Straight Connector 97"/>
            <p:cNvCxnSpPr>
              <a:stCxn id="89" idx="0"/>
              <a:endCxn id="100" idx="4"/>
            </p:cNvCxnSpPr>
            <p:nvPr/>
          </p:nvCxnSpPr>
          <p:spPr bwMode="auto">
            <a:xfrm rot="5400000" flipH="1" flipV="1">
              <a:off x="4279326" y="3300755"/>
              <a:ext cx="1566211" cy="747360"/>
            </a:xfrm>
            <a:prstGeom prst="line">
              <a:avLst/>
            </a:prstGeom>
            <a:noFill/>
            <a:ln w="38100" cap="flat" cmpd="sng" algn="ctr">
              <a:solidFill>
                <a:schemeClr val="accent1"/>
              </a:solidFill>
              <a:prstDash val="solid"/>
              <a:round/>
              <a:headEnd type="none" w="med" len="med"/>
              <a:tailEnd type="none" w="med" len="med"/>
            </a:ln>
            <a:effectLst/>
          </p:spPr>
        </p:cxnSp>
        <p:cxnSp>
          <p:nvCxnSpPr>
            <p:cNvPr id="99" name="Straight Connector 98"/>
            <p:cNvCxnSpPr>
              <a:stCxn id="95" idx="0"/>
              <a:endCxn id="100" idx="4"/>
            </p:cNvCxnSpPr>
            <p:nvPr/>
          </p:nvCxnSpPr>
          <p:spPr bwMode="auto">
            <a:xfrm rot="16200000" flipV="1">
              <a:off x="5770932" y="2556512"/>
              <a:ext cx="234584" cy="904219"/>
            </a:xfrm>
            <a:prstGeom prst="line">
              <a:avLst/>
            </a:prstGeom>
            <a:noFill/>
            <a:ln w="38100" cap="flat" cmpd="sng" algn="ctr">
              <a:solidFill>
                <a:schemeClr val="accent1"/>
              </a:solidFill>
              <a:prstDash val="solid"/>
              <a:round/>
              <a:headEnd type="none" w="med" len="med"/>
              <a:tailEnd type="none" w="med" len="med"/>
            </a:ln>
            <a:effectLst/>
          </p:spPr>
        </p:cxnSp>
        <p:sp>
          <p:nvSpPr>
            <p:cNvPr id="100" name="Oval 99"/>
            <p:cNvSpPr/>
            <p:nvPr/>
          </p:nvSpPr>
          <p:spPr bwMode="auto">
            <a:xfrm>
              <a:off x="5109670" y="223844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bg1"/>
                </a:solidFill>
                <a:effectLst/>
                <a:latin typeface="Helvetica" pitchFamily="34" charset="0"/>
              </a:endParaRPr>
            </a:p>
          </p:txBody>
        </p:sp>
      </p:grpSp>
      <p:grpSp>
        <p:nvGrpSpPr>
          <p:cNvPr id="13" name="Group 91"/>
          <p:cNvGrpSpPr/>
          <p:nvPr/>
        </p:nvGrpSpPr>
        <p:grpSpPr>
          <a:xfrm>
            <a:off x="884888" y="3851454"/>
            <a:ext cx="1529602" cy="1267363"/>
            <a:chOff x="-3733259" y="3020833"/>
            <a:chExt cx="2079190" cy="1722729"/>
          </a:xfrm>
        </p:grpSpPr>
        <p:cxnSp>
          <p:nvCxnSpPr>
            <p:cNvPr id="105" name="Straight Connector 104"/>
            <p:cNvCxnSpPr>
              <a:stCxn id="90" idx="0"/>
              <a:endCxn id="107" idx="4"/>
            </p:cNvCxnSpPr>
            <p:nvPr/>
          </p:nvCxnSpPr>
          <p:spPr bwMode="auto">
            <a:xfrm rot="5400000" flipH="1" flipV="1">
              <a:off x="-3543593" y="3484051"/>
              <a:ext cx="1069845" cy="1449177"/>
            </a:xfrm>
            <a:prstGeom prst="line">
              <a:avLst/>
            </a:prstGeom>
            <a:noFill/>
            <a:ln w="38100" cap="flat" cmpd="sng" algn="ctr">
              <a:solidFill>
                <a:schemeClr val="accent1"/>
              </a:solidFill>
              <a:prstDash val="solid"/>
              <a:round/>
              <a:headEnd type="none" w="med" len="med"/>
              <a:tailEnd type="none" w="med" len="med"/>
            </a:ln>
            <a:effectLst/>
          </p:spPr>
        </p:cxnSp>
        <p:cxnSp>
          <p:nvCxnSpPr>
            <p:cNvPr id="106" name="Straight Connector 105"/>
            <p:cNvCxnSpPr>
              <a:stCxn id="100" idx="0"/>
              <a:endCxn id="107" idx="4"/>
            </p:cNvCxnSpPr>
            <p:nvPr/>
          </p:nvCxnSpPr>
          <p:spPr bwMode="auto">
            <a:xfrm rot="16200000" flipV="1">
              <a:off x="-2008062" y="3397698"/>
              <a:ext cx="77974" cy="630012"/>
            </a:xfrm>
            <a:prstGeom prst="line">
              <a:avLst/>
            </a:prstGeom>
            <a:noFill/>
            <a:ln w="38100" cap="flat" cmpd="sng" algn="ctr">
              <a:solidFill>
                <a:schemeClr val="accent1"/>
              </a:solidFill>
              <a:prstDash val="solid"/>
              <a:round/>
              <a:headEnd type="none" w="med" len="med"/>
              <a:tailEnd type="none" w="med" len="med"/>
            </a:ln>
            <a:effectLst/>
          </p:spPr>
        </p:cxnSp>
        <p:sp>
          <p:nvSpPr>
            <p:cNvPr id="107" name="Oval 106"/>
            <p:cNvSpPr/>
            <p:nvPr/>
          </p:nvSpPr>
          <p:spPr bwMode="auto">
            <a:xfrm>
              <a:off x="-2610525" y="3020833"/>
              <a:ext cx="652884" cy="652884"/>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bg1"/>
                </a:solidFill>
                <a:effectLst/>
                <a:latin typeface="Helvetica" pitchFamily="34" charset="0"/>
              </a:endParaRPr>
            </a:p>
          </p:txBody>
        </p:sp>
      </p:grpSp>
      <p:grpSp>
        <p:nvGrpSpPr>
          <p:cNvPr id="15" name="Group 55"/>
          <p:cNvGrpSpPr/>
          <p:nvPr/>
        </p:nvGrpSpPr>
        <p:grpSpPr>
          <a:xfrm>
            <a:off x="775431" y="5132173"/>
            <a:ext cx="282534" cy="447507"/>
            <a:chOff x="5186479" y="3160165"/>
            <a:chExt cx="576075" cy="2798166"/>
          </a:xfrm>
        </p:grpSpPr>
        <p:sp>
          <p:nvSpPr>
            <p:cNvPr id="109" name="Double Bracket 108"/>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sz="1400"/>
            </a:p>
          </p:txBody>
        </p:sp>
        <p:sp>
          <p:nvSpPr>
            <p:cNvPr id="110" name="TextBox 109"/>
            <p:cNvSpPr txBox="1"/>
            <p:nvPr/>
          </p:nvSpPr>
          <p:spPr>
            <a:xfrm>
              <a:off x="5200432" y="3264086"/>
              <a:ext cx="536682" cy="2694245"/>
            </a:xfrm>
            <a:prstGeom prst="rect">
              <a:avLst/>
            </a:prstGeom>
            <a:noFill/>
          </p:spPr>
          <p:txBody>
            <a:bodyPr wrap="none" rtlCol="0">
              <a:spAutoFit/>
            </a:bodyPr>
            <a:lstStyle/>
            <a:p>
              <a:pPr>
                <a:spcBef>
                  <a:spcPts val="0"/>
                </a:spcBef>
              </a:pPr>
              <a:r>
                <a:rPr lang="en-US" sz="1100" dirty="0" smtClean="0">
                  <a:solidFill>
                    <a:schemeClr val="bg1"/>
                  </a:solidFill>
                </a:rPr>
                <a:t>5</a:t>
              </a:r>
            </a:p>
            <a:p>
              <a:pPr>
                <a:spcBef>
                  <a:spcPts val="0"/>
                </a:spcBef>
              </a:pPr>
              <a:r>
                <a:rPr lang="en-US" sz="1100" dirty="0" smtClean="0">
                  <a:solidFill>
                    <a:schemeClr val="bg1"/>
                  </a:solidFill>
                </a:rPr>
                <a:t>2</a:t>
              </a:r>
            </a:p>
          </p:txBody>
        </p:sp>
      </p:grpSp>
      <p:grpSp>
        <p:nvGrpSpPr>
          <p:cNvPr id="16" name="Group 55"/>
          <p:cNvGrpSpPr/>
          <p:nvPr/>
        </p:nvGrpSpPr>
        <p:grpSpPr>
          <a:xfrm>
            <a:off x="2966517" y="5042010"/>
            <a:ext cx="282534" cy="447507"/>
            <a:chOff x="5186479" y="3160165"/>
            <a:chExt cx="576075" cy="2798166"/>
          </a:xfrm>
        </p:grpSpPr>
        <p:sp>
          <p:nvSpPr>
            <p:cNvPr id="112" name="Double Bracket 111"/>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sz="1400"/>
            </a:p>
          </p:txBody>
        </p:sp>
        <p:sp>
          <p:nvSpPr>
            <p:cNvPr id="113" name="TextBox 112"/>
            <p:cNvSpPr txBox="1"/>
            <p:nvPr/>
          </p:nvSpPr>
          <p:spPr>
            <a:xfrm>
              <a:off x="5200432" y="3264086"/>
              <a:ext cx="536682" cy="2694245"/>
            </a:xfrm>
            <a:prstGeom prst="rect">
              <a:avLst/>
            </a:prstGeom>
            <a:noFill/>
          </p:spPr>
          <p:txBody>
            <a:bodyPr wrap="none" rtlCol="0">
              <a:spAutoFit/>
            </a:bodyPr>
            <a:lstStyle/>
            <a:p>
              <a:pPr>
                <a:spcBef>
                  <a:spcPts val="0"/>
                </a:spcBef>
              </a:pPr>
              <a:r>
                <a:rPr lang="en-US" sz="1100" dirty="0" smtClean="0">
                  <a:solidFill>
                    <a:schemeClr val="bg1"/>
                  </a:solidFill>
                </a:rPr>
                <a:t>3</a:t>
              </a:r>
            </a:p>
            <a:p>
              <a:pPr>
                <a:spcBef>
                  <a:spcPts val="0"/>
                </a:spcBef>
              </a:pPr>
              <a:r>
                <a:rPr lang="en-US" sz="1100" dirty="0" smtClean="0">
                  <a:solidFill>
                    <a:schemeClr val="bg1"/>
                  </a:solidFill>
                </a:rPr>
                <a:t>3</a:t>
              </a:r>
            </a:p>
          </p:txBody>
        </p:sp>
      </p:grpSp>
      <p:grpSp>
        <p:nvGrpSpPr>
          <p:cNvPr id="18" name="Group 55"/>
          <p:cNvGrpSpPr/>
          <p:nvPr/>
        </p:nvGrpSpPr>
        <p:grpSpPr>
          <a:xfrm>
            <a:off x="2275227" y="4389125"/>
            <a:ext cx="282534" cy="447507"/>
            <a:chOff x="5186479" y="3160165"/>
            <a:chExt cx="576075" cy="2798166"/>
          </a:xfrm>
        </p:grpSpPr>
        <p:sp>
          <p:nvSpPr>
            <p:cNvPr id="115" name="Double Bracket 114"/>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sz="1400"/>
            </a:p>
          </p:txBody>
        </p:sp>
        <p:sp>
          <p:nvSpPr>
            <p:cNvPr id="116" name="TextBox 115"/>
            <p:cNvSpPr txBox="1"/>
            <p:nvPr/>
          </p:nvSpPr>
          <p:spPr>
            <a:xfrm>
              <a:off x="5200432" y="3264086"/>
              <a:ext cx="536682" cy="2694245"/>
            </a:xfrm>
            <a:prstGeom prst="rect">
              <a:avLst/>
            </a:prstGeom>
            <a:noFill/>
          </p:spPr>
          <p:txBody>
            <a:bodyPr wrap="none" rtlCol="0">
              <a:spAutoFit/>
            </a:bodyPr>
            <a:lstStyle/>
            <a:p>
              <a:pPr>
                <a:spcBef>
                  <a:spcPts val="0"/>
                </a:spcBef>
              </a:pPr>
              <a:r>
                <a:rPr lang="en-US" sz="1100" dirty="0" smtClean="0">
                  <a:solidFill>
                    <a:schemeClr val="bg1"/>
                  </a:solidFill>
                </a:rPr>
                <a:t>8</a:t>
              </a:r>
            </a:p>
            <a:p>
              <a:pPr>
                <a:spcBef>
                  <a:spcPts val="0"/>
                </a:spcBef>
              </a:pPr>
              <a:r>
                <a:rPr lang="en-US" sz="1100" dirty="0" smtClean="0">
                  <a:solidFill>
                    <a:schemeClr val="bg1"/>
                  </a:solidFill>
                </a:rPr>
                <a:t>3</a:t>
              </a:r>
            </a:p>
          </p:txBody>
        </p:sp>
      </p:grpSp>
      <p:grpSp>
        <p:nvGrpSpPr>
          <p:cNvPr id="25" name="Group 237"/>
          <p:cNvGrpSpPr/>
          <p:nvPr/>
        </p:nvGrpSpPr>
        <p:grpSpPr>
          <a:xfrm>
            <a:off x="1816540" y="3870505"/>
            <a:ext cx="282534" cy="447507"/>
            <a:chOff x="3264340" y="3975280"/>
            <a:chExt cx="282534" cy="447507"/>
          </a:xfrm>
        </p:grpSpPr>
        <p:sp>
          <p:nvSpPr>
            <p:cNvPr id="118" name="Double Bracket 117"/>
            <p:cNvSpPr/>
            <p:nvPr/>
          </p:nvSpPr>
          <p:spPr bwMode="auto">
            <a:xfrm>
              <a:off x="3264340" y="3975280"/>
              <a:ext cx="282534" cy="423802"/>
            </a:xfrm>
            <a:prstGeom prst="bracketPair">
              <a:avLst/>
            </a:prstGeom>
            <a:noFill/>
            <a:ln w="38100" cap="flat" cmpd="sng" algn="ctr">
              <a:solidFill>
                <a:srgbClr val="00B0F0"/>
              </a:solidFill>
              <a:prstDash val="solid"/>
              <a:round/>
              <a:headEnd type="none" w="med" len="med"/>
              <a:tailEnd type="none" w="med" len="med"/>
            </a:ln>
            <a:effectLst/>
          </p:spPr>
          <p:txBody>
            <a:bodyPr rtlCol="0" anchor="ctr"/>
            <a:lstStyle/>
            <a:p>
              <a:pPr algn="ctr"/>
              <a:endParaRPr lang="en-US" sz="1400"/>
            </a:p>
          </p:txBody>
        </p:sp>
        <p:sp>
          <p:nvSpPr>
            <p:cNvPr id="119" name="TextBox 118"/>
            <p:cNvSpPr txBox="1"/>
            <p:nvPr/>
          </p:nvSpPr>
          <p:spPr>
            <a:xfrm>
              <a:off x="3271182" y="3991900"/>
              <a:ext cx="263214" cy="430887"/>
            </a:xfrm>
            <a:prstGeom prst="rect">
              <a:avLst/>
            </a:prstGeom>
            <a:noFill/>
          </p:spPr>
          <p:txBody>
            <a:bodyPr wrap="none" rtlCol="0">
              <a:spAutoFit/>
            </a:bodyPr>
            <a:lstStyle/>
            <a:p>
              <a:pPr>
                <a:spcBef>
                  <a:spcPts val="0"/>
                </a:spcBef>
              </a:pPr>
              <a:r>
                <a:rPr lang="en-US" sz="1100" dirty="0" smtClean="0">
                  <a:solidFill>
                    <a:srgbClr val="00B0F0"/>
                  </a:solidFill>
                </a:rPr>
                <a:t>3</a:t>
              </a:r>
            </a:p>
            <a:p>
              <a:pPr>
                <a:spcBef>
                  <a:spcPts val="0"/>
                </a:spcBef>
              </a:pPr>
              <a:r>
                <a:rPr lang="en-US" sz="1100" dirty="0" smtClean="0">
                  <a:solidFill>
                    <a:srgbClr val="00B0F0"/>
                  </a:solidFill>
                </a:rPr>
                <a:t>5</a:t>
              </a:r>
            </a:p>
          </p:txBody>
        </p:sp>
      </p:grpSp>
      <p:grpSp>
        <p:nvGrpSpPr>
          <p:cNvPr id="224" name="Group 65"/>
          <p:cNvGrpSpPr/>
          <p:nvPr/>
        </p:nvGrpSpPr>
        <p:grpSpPr>
          <a:xfrm>
            <a:off x="5109670" y="6021656"/>
            <a:ext cx="317855" cy="497688"/>
            <a:chOff x="3808973" y="6163441"/>
            <a:chExt cx="576075" cy="2649945"/>
          </a:xfrm>
        </p:grpSpPr>
        <p:sp>
          <p:nvSpPr>
            <p:cNvPr id="185" name="Double Bracket 184"/>
            <p:cNvSpPr/>
            <p:nvPr/>
          </p:nvSpPr>
          <p:spPr bwMode="auto">
            <a:xfrm>
              <a:off x="3808973" y="6163441"/>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r>
                <a:rPr lang="en-US" sz="1600" dirty="0" smtClean="0"/>
                <a:t>g</a:t>
              </a:r>
              <a:endParaRPr lang="en-US" sz="1600" dirty="0"/>
            </a:p>
          </p:txBody>
        </p:sp>
        <p:sp>
          <p:nvSpPr>
            <p:cNvPr id="186" name="TextBox 185"/>
            <p:cNvSpPr txBox="1"/>
            <p:nvPr/>
          </p:nvSpPr>
          <p:spPr>
            <a:xfrm>
              <a:off x="3849558" y="6267361"/>
              <a:ext cx="483384" cy="2284369"/>
            </a:xfrm>
            <a:prstGeom prst="rect">
              <a:avLst/>
            </a:prstGeom>
            <a:noFill/>
          </p:spPr>
          <p:txBody>
            <a:bodyPr wrap="none" rtlCol="0">
              <a:spAutoFit/>
            </a:bodyPr>
            <a:lstStyle/>
            <a:p>
              <a:pPr>
                <a:spcBef>
                  <a:spcPts val="0"/>
                </a:spcBef>
              </a:pPr>
              <a:r>
                <a:rPr lang="en-US" sz="1200" dirty="0" smtClean="0">
                  <a:solidFill>
                    <a:schemeClr val="bg1"/>
                  </a:solidFill>
                </a:rPr>
                <a:t>8</a:t>
              </a:r>
            </a:p>
            <a:p>
              <a:pPr>
                <a:spcBef>
                  <a:spcPts val="0"/>
                </a:spcBef>
              </a:pPr>
              <a:r>
                <a:rPr lang="en-US" sz="1200" dirty="0" smtClean="0">
                  <a:solidFill>
                    <a:schemeClr val="bg1"/>
                  </a:solidFill>
                </a:rPr>
                <a:t>5</a:t>
              </a:r>
              <a:endParaRPr lang="en-US" sz="1200" dirty="0">
                <a:solidFill>
                  <a:schemeClr val="bg1"/>
                </a:solidFill>
              </a:endParaRPr>
            </a:p>
          </p:txBody>
        </p:sp>
      </p:grpSp>
      <p:sp>
        <p:nvSpPr>
          <p:cNvPr id="187" name="Double Bracket 186"/>
          <p:cNvSpPr/>
          <p:nvPr/>
        </p:nvSpPr>
        <p:spPr bwMode="auto">
          <a:xfrm>
            <a:off x="5831837" y="6021656"/>
            <a:ext cx="353172" cy="497688"/>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sz="1600"/>
          </a:p>
        </p:txBody>
      </p:sp>
      <p:sp>
        <p:nvSpPr>
          <p:cNvPr id="188" name="TextBox 187"/>
          <p:cNvSpPr txBox="1"/>
          <p:nvPr/>
        </p:nvSpPr>
        <p:spPr>
          <a:xfrm>
            <a:off x="5870076" y="6041173"/>
            <a:ext cx="269626" cy="461665"/>
          </a:xfrm>
          <a:prstGeom prst="rect">
            <a:avLst/>
          </a:prstGeom>
          <a:noFill/>
        </p:spPr>
        <p:txBody>
          <a:bodyPr wrap="none" rtlCol="0">
            <a:spAutoFit/>
          </a:bodyPr>
          <a:lstStyle/>
          <a:p>
            <a:pPr>
              <a:spcBef>
                <a:spcPts val="0"/>
              </a:spcBef>
            </a:pPr>
            <a:r>
              <a:rPr lang="en-US" sz="1200" dirty="0" smtClean="0">
                <a:solidFill>
                  <a:schemeClr val="bg1"/>
                </a:solidFill>
              </a:rPr>
              <a:t>9</a:t>
            </a:r>
          </a:p>
          <a:p>
            <a:pPr>
              <a:spcBef>
                <a:spcPts val="0"/>
              </a:spcBef>
            </a:pPr>
            <a:r>
              <a:rPr lang="en-US" sz="1200" dirty="0" smtClean="0">
                <a:solidFill>
                  <a:schemeClr val="bg1"/>
                </a:solidFill>
              </a:rPr>
              <a:t>2</a:t>
            </a:r>
            <a:endParaRPr lang="en-US" sz="1200" dirty="0">
              <a:solidFill>
                <a:schemeClr val="bg1"/>
              </a:solidFill>
            </a:endParaRPr>
          </a:p>
        </p:txBody>
      </p:sp>
      <p:sp>
        <p:nvSpPr>
          <p:cNvPr id="189" name="Double Bracket 188"/>
          <p:cNvSpPr/>
          <p:nvPr/>
        </p:nvSpPr>
        <p:spPr bwMode="auto">
          <a:xfrm>
            <a:off x="6523128" y="6002139"/>
            <a:ext cx="353172" cy="497688"/>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sz="1600"/>
          </a:p>
        </p:txBody>
      </p:sp>
      <p:sp>
        <p:nvSpPr>
          <p:cNvPr id="190" name="TextBox 189"/>
          <p:cNvSpPr txBox="1"/>
          <p:nvPr/>
        </p:nvSpPr>
        <p:spPr>
          <a:xfrm>
            <a:off x="6561368" y="6021656"/>
            <a:ext cx="269625" cy="461665"/>
          </a:xfrm>
          <a:prstGeom prst="rect">
            <a:avLst/>
          </a:prstGeom>
          <a:noFill/>
        </p:spPr>
        <p:txBody>
          <a:bodyPr wrap="none" rtlCol="0">
            <a:spAutoFit/>
          </a:bodyPr>
          <a:lstStyle/>
          <a:p>
            <a:pPr>
              <a:spcBef>
                <a:spcPts val="0"/>
              </a:spcBef>
            </a:pPr>
            <a:r>
              <a:rPr lang="en-US" sz="1200" dirty="0" smtClean="0">
                <a:solidFill>
                  <a:schemeClr val="bg1"/>
                </a:solidFill>
              </a:rPr>
              <a:t>9</a:t>
            </a:r>
          </a:p>
          <a:p>
            <a:pPr>
              <a:spcBef>
                <a:spcPts val="0"/>
              </a:spcBef>
            </a:pPr>
            <a:r>
              <a:rPr lang="en-US" sz="1200" dirty="0" smtClean="0">
                <a:solidFill>
                  <a:schemeClr val="bg1"/>
                </a:solidFill>
              </a:rPr>
              <a:t>9</a:t>
            </a:r>
            <a:endParaRPr lang="en-US" sz="1200" dirty="0">
              <a:solidFill>
                <a:schemeClr val="bg1"/>
              </a:solidFill>
            </a:endParaRPr>
          </a:p>
        </p:txBody>
      </p:sp>
      <p:sp>
        <p:nvSpPr>
          <p:cNvPr id="191" name="Double Bracket 190"/>
          <p:cNvSpPr/>
          <p:nvPr/>
        </p:nvSpPr>
        <p:spPr bwMode="auto">
          <a:xfrm>
            <a:off x="7221945" y="6008940"/>
            <a:ext cx="353172" cy="497688"/>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sz="1600"/>
          </a:p>
        </p:txBody>
      </p:sp>
      <p:sp>
        <p:nvSpPr>
          <p:cNvPr id="192" name="TextBox 191"/>
          <p:cNvSpPr txBox="1"/>
          <p:nvPr/>
        </p:nvSpPr>
        <p:spPr>
          <a:xfrm>
            <a:off x="7260185" y="6028457"/>
            <a:ext cx="269626" cy="461665"/>
          </a:xfrm>
          <a:prstGeom prst="rect">
            <a:avLst/>
          </a:prstGeom>
          <a:noFill/>
        </p:spPr>
        <p:txBody>
          <a:bodyPr wrap="none" rtlCol="0">
            <a:spAutoFit/>
          </a:bodyPr>
          <a:lstStyle/>
          <a:p>
            <a:pPr>
              <a:spcBef>
                <a:spcPts val="0"/>
              </a:spcBef>
            </a:pPr>
            <a:r>
              <a:rPr lang="en-US" sz="1200" dirty="0" smtClean="0">
                <a:solidFill>
                  <a:schemeClr val="bg1"/>
                </a:solidFill>
              </a:rPr>
              <a:t>3</a:t>
            </a:r>
          </a:p>
          <a:p>
            <a:pPr>
              <a:spcBef>
                <a:spcPts val="0"/>
              </a:spcBef>
            </a:pPr>
            <a:r>
              <a:rPr lang="en-US" sz="1200" dirty="0" smtClean="0">
                <a:solidFill>
                  <a:schemeClr val="bg1"/>
                </a:solidFill>
              </a:rPr>
              <a:t>2</a:t>
            </a:r>
            <a:endParaRPr lang="en-US" sz="1200" dirty="0">
              <a:solidFill>
                <a:schemeClr val="bg1"/>
              </a:solidFill>
            </a:endParaRPr>
          </a:p>
        </p:txBody>
      </p:sp>
      <p:sp>
        <p:nvSpPr>
          <p:cNvPr id="193" name="Double Bracket 192"/>
          <p:cNvSpPr/>
          <p:nvPr/>
        </p:nvSpPr>
        <p:spPr bwMode="auto">
          <a:xfrm>
            <a:off x="8066855" y="6042120"/>
            <a:ext cx="353172" cy="497688"/>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sz="1600"/>
          </a:p>
        </p:txBody>
      </p:sp>
      <p:sp>
        <p:nvSpPr>
          <p:cNvPr id="194" name="TextBox 193"/>
          <p:cNvSpPr txBox="1"/>
          <p:nvPr/>
        </p:nvSpPr>
        <p:spPr>
          <a:xfrm>
            <a:off x="8105095" y="6061637"/>
            <a:ext cx="269626" cy="461665"/>
          </a:xfrm>
          <a:prstGeom prst="rect">
            <a:avLst/>
          </a:prstGeom>
          <a:noFill/>
        </p:spPr>
        <p:txBody>
          <a:bodyPr wrap="none" rtlCol="0">
            <a:spAutoFit/>
          </a:bodyPr>
          <a:lstStyle/>
          <a:p>
            <a:pPr>
              <a:spcBef>
                <a:spcPts val="0"/>
              </a:spcBef>
            </a:pPr>
            <a:r>
              <a:rPr lang="en-US" sz="1200" dirty="0" smtClean="0">
                <a:solidFill>
                  <a:schemeClr val="bg1"/>
                </a:solidFill>
              </a:rPr>
              <a:t>2</a:t>
            </a:r>
          </a:p>
          <a:p>
            <a:pPr>
              <a:spcBef>
                <a:spcPts val="0"/>
              </a:spcBef>
            </a:pPr>
            <a:r>
              <a:rPr lang="en-US" sz="1200" dirty="0" smtClean="0">
                <a:solidFill>
                  <a:schemeClr val="bg1"/>
                </a:solidFill>
              </a:rPr>
              <a:t>2</a:t>
            </a:r>
            <a:endParaRPr lang="en-US" sz="1200" dirty="0">
              <a:solidFill>
                <a:schemeClr val="bg1"/>
              </a:solidFill>
            </a:endParaRPr>
          </a:p>
        </p:txBody>
      </p:sp>
      <p:grpSp>
        <p:nvGrpSpPr>
          <p:cNvPr id="225" name="Group 88"/>
          <p:cNvGrpSpPr/>
          <p:nvPr/>
        </p:nvGrpSpPr>
        <p:grpSpPr>
          <a:xfrm>
            <a:off x="5227013" y="5118820"/>
            <a:ext cx="777877" cy="922354"/>
            <a:chOff x="2266001" y="3762006"/>
            <a:chExt cx="1057364" cy="1253759"/>
          </a:xfrm>
        </p:grpSpPr>
        <p:cxnSp>
          <p:nvCxnSpPr>
            <p:cNvPr id="196" name="Straight Connector 195"/>
            <p:cNvCxnSpPr>
              <a:stCxn id="188" idx="0"/>
              <a:endCxn id="198" idx="4"/>
            </p:cNvCxnSpPr>
            <p:nvPr/>
          </p:nvCxnSpPr>
          <p:spPr bwMode="auto">
            <a:xfrm rot="16200000" flipV="1">
              <a:off x="2799602" y="4492001"/>
              <a:ext cx="600873" cy="446652"/>
            </a:xfrm>
            <a:prstGeom prst="line">
              <a:avLst/>
            </a:prstGeom>
            <a:noFill/>
            <a:ln w="38100" cap="flat" cmpd="sng" algn="ctr">
              <a:solidFill>
                <a:schemeClr val="accent1"/>
              </a:solidFill>
              <a:prstDash val="solid"/>
              <a:round/>
              <a:headEnd type="none" w="med" len="med"/>
              <a:tailEnd type="none" w="med" len="med"/>
            </a:ln>
            <a:effectLst/>
          </p:spPr>
        </p:cxnSp>
        <p:cxnSp>
          <p:nvCxnSpPr>
            <p:cNvPr id="197" name="Straight Connector 196"/>
            <p:cNvCxnSpPr>
              <a:stCxn id="186" idx="0"/>
              <a:endCxn id="198" idx="4"/>
            </p:cNvCxnSpPr>
            <p:nvPr/>
          </p:nvCxnSpPr>
          <p:spPr bwMode="auto">
            <a:xfrm rot="5400000" flipH="1" flipV="1">
              <a:off x="2270918" y="4409973"/>
              <a:ext cx="600875" cy="610710"/>
            </a:xfrm>
            <a:prstGeom prst="line">
              <a:avLst/>
            </a:prstGeom>
            <a:noFill/>
            <a:ln w="38100" cap="flat" cmpd="sng" algn="ctr">
              <a:solidFill>
                <a:schemeClr val="accent1"/>
              </a:solidFill>
              <a:prstDash val="solid"/>
              <a:round/>
              <a:headEnd type="none" w="med" len="med"/>
              <a:tailEnd type="none" w="med" len="med"/>
            </a:ln>
            <a:effectLst/>
          </p:spPr>
        </p:cxnSp>
        <p:sp>
          <p:nvSpPr>
            <p:cNvPr id="198" name="Oval 197"/>
            <p:cNvSpPr/>
            <p:nvPr/>
          </p:nvSpPr>
          <p:spPr bwMode="auto">
            <a:xfrm>
              <a:off x="2550268" y="3762006"/>
              <a:ext cx="652886" cy="652884"/>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bg1"/>
                </a:solidFill>
                <a:effectLst/>
                <a:latin typeface="Helvetica" pitchFamily="34" charset="0"/>
              </a:endParaRPr>
            </a:p>
          </p:txBody>
        </p:sp>
      </p:grpSp>
      <p:grpSp>
        <p:nvGrpSpPr>
          <p:cNvPr id="226" name="Group 89"/>
          <p:cNvGrpSpPr/>
          <p:nvPr/>
        </p:nvGrpSpPr>
        <p:grpSpPr>
          <a:xfrm>
            <a:off x="7394997" y="5042015"/>
            <a:ext cx="844914" cy="1019623"/>
            <a:chOff x="5635106" y="3467404"/>
            <a:chExt cx="1148495" cy="1385974"/>
          </a:xfrm>
        </p:grpSpPr>
        <p:cxnSp>
          <p:nvCxnSpPr>
            <p:cNvPr id="200" name="Straight Connector 199"/>
            <p:cNvCxnSpPr>
              <a:stCxn id="192" idx="0"/>
              <a:endCxn id="202" idx="4"/>
            </p:cNvCxnSpPr>
            <p:nvPr/>
          </p:nvCxnSpPr>
          <p:spPr bwMode="auto">
            <a:xfrm rot="5400000" flipH="1" flipV="1">
              <a:off x="5594867" y="4160527"/>
              <a:ext cx="687988" cy="607510"/>
            </a:xfrm>
            <a:prstGeom prst="line">
              <a:avLst/>
            </a:prstGeom>
            <a:noFill/>
            <a:ln w="38100" cap="flat" cmpd="sng" algn="ctr">
              <a:solidFill>
                <a:schemeClr val="accent1"/>
              </a:solidFill>
              <a:prstDash val="solid"/>
              <a:round/>
              <a:headEnd type="none" w="med" len="med"/>
              <a:tailEnd type="none" w="med" len="med"/>
            </a:ln>
            <a:effectLst/>
          </p:spPr>
        </p:cxnSp>
        <p:cxnSp>
          <p:nvCxnSpPr>
            <p:cNvPr id="201" name="Straight Connector 200"/>
            <p:cNvCxnSpPr>
              <a:stCxn id="194" idx="0"/>
              <a:endCxn id="202" idx="4"/>
            </p:cNvCxnSpPr>
            <p:nvPr/>
          </p:nvCxnSpPr>
          <p:spPr bwMode="auto">
            <a:xfrm rot="16200000" flipV="1">
              <a:off x="6146566" y="4216343"/>
              <a:ext cx="733090" cy="540980"/>
            </a:xfrm>
            <a:prstGeom prst="line">
              <a:avLst/>
            </a:prstGeom>
            <a:noFill/>
            <a:ln w="38100" cap="flat" cmpd="sng" algn="ctr">
              <a:solidFill>
                <a:schemeClr val="accent1"/>
              </a:solidFill>
              <a:prstDash val="solid"/>
              <a:round/>
              <a:headEnd type="none" w="med" len="med"/>
              <a:tailEnd type="none" w="med" len="med"/>
            </a:ln>
            <a:effectLst/>
          </p:spPr>
        </p:cxnSp>
        <p:sp>
          <p:nvSpPr>
            <p:cNvPr id="202" name="Oval 201"/>
            <p:cNvSpPr/>
            <p:nvPr/>
          </p:nvSpPr>
          <p:spPr bwMode="auto">
            <a:xfrm>
              <a:off x="5916178" y="3467404"/>
              <a:ext cx="652885" cy="652884"/>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bg1"/>
                </a:solidFill>
                <a:effectLst/>
                <a:latin typeface="Helvetica" pitchFamily="34" charset="0"/>
              </a:endParaRPr>
            </a:p>
          </p:txBody>
        </p:sp>
      </p:grpSp>
      <p:grpSp>
        <p:nvGrpSpPr>
          <p:cNvPr id="231" name="Group 90"/>
          <p:cNvGrpSpPr/>
          <p:nvPr/>
        </p:nvGrpSpPr>
        <p:grpSpPr>
          <a:xfrm>
            <a:off x="6696182" y="4389129"/>
            <a:ext cx="1107340" cy="1632527"/>
            <a:chOff x="4835129" y="2238445"/>
            <a:chExt cx="1505205" cy="2219095"/>
          </a:xfrm>
        </p:grpSpPr>
        <p:cxnSp>
          <p:nvCxnSpPr>
            <p:cNvPr id="204" name="Straight Connector 203"/>
            <p:cNvCxnSpPr>
              <a:stCxn id="190" idx="0"/>
              <a:endCxn id="206" idx="4"/>
            </p:cNvCxnSpPr>
            <p:nvPr/>
          </p:nvCxnSpPr>
          <p:spPr bwMode="auto">
            <a:xfrm rot="5400000" flipH="1" flipV="1">
              <a:off x="4352515" y="3373943"/>
              <a:ext cx="1566211" cy="600984"/>
            </a:xfrm>
            <a:prstGeom prst="line">
              <a:avLst/>
            </a:prstGeom>
            <a:noFill/>
            <a:ln w="38100" cap="flat" cmpd="sng" algn="ctr">
              <a:solidFill>
                <a:schemeClr val="accent1"/>
              </a:solidFill>
              <a:prstDash val="solid"/>
              <a:round/>
              <a:headEnd type="none" w="med" len="med"/>
              <a:tailEnd type="none" w="med" len="med"/>
            </a:ln>
            <a:effectLst/>
          </p:spPr>
        </p:cxnSp>
        <p:cxnSp>
          <p:nvCxnSpPr>
            <p:cNvPr id="205" name="Straight Connector 204"/>
            <p:cNvCxnSpPr>
              <a:stCxn id="202" idx="0"/>
              <a:endCxn id="206" idx="4"/>
            </p:cNvCxnSpPr>
            <p:nvPr/>
          </p:nvCxnSpPr>
          <p:spPr bwMode="auto">
            <a:xfrm rot="16200000" flipV="1">
              <a:off x="5770932" y="2556510"/>
              <a:ext cx="234581" cy="904223"/>
            </a:xfrm>
            <a:prstGeom prst="line">
              <a:avLst/>
            </a:prstGeom>
            <a:noFill/>
            <a:ln w="38100" cap="flat" cmpd="sng" algn="ctr">
              <a:solidFill>
                <a:schemeClr val="accent1"/>
              </a:solidFill>
              <a:prstDash val="solid"/>
              <a:round/>
              <a:headEnd type="none" w="med" len="med"/>
              <a:tailEnd type="none" w="med" len="med"/>
            </a:ln>
            <a:effectLst/>
          </p:spPr>
        </p:cxnSp>
        <p:sp>
          <p:nvSpPr>
            <p:cNvPr id="206" name="Oval 205"/>
            <p:cNvSpPr/>
            <p:nvPr/>
          </p:nvSpPr>
          <p:spPr bwMode="auto">
            <a:xfrm>
              <a:off x="5109670" y="223844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bg1"/>
                </a:solidFill>
                <a:effectLst/>
                <a:latin typeface="Helvetica" pitchFamily="34" charset="0"/>
              </a:endParaRPr>
            </a:p>
          </p:txBody>
        </p:sp>
      </p:grpSp>
      <p:grpSp>
        <p:nvGrpSpPr>
          <p:cNvPr id="232" name="Group 91"/>
          <p:cNvGrpSpPr/>
          <p:nvPr/>
        </p:nvGrpSpPr>
        <p:grpSpPr>
          <a:xfrm>
            <a:off x="5637893" y="3851455"/>
            <a:ext cx="1500417" cy="1267366"/>
            <a:chOff x="-3745797" y="3020833"/>
            <a:chExt cx="2039526" cy="1722734"/>
          </a:xfrm>
        </p:grpSpPr>
        <p:cxnSp>
          <p:nvCxnSpPr>
            <p:cNvPr id="208" name="Straight Connector 207"/>
            <p:cNvCxnSpPr>
              <a:stCxn id="198" idx="0"/>
              <a:endCxn id="210" idx="4"/>
            </p:cNvCxnSpPr>
            <p:nvPr/>
          </p:nvCxnSpPr>
          <p:spPr bwMode="auto">
            <a:xfrm rot="5400000" flipH="1" flipV="1">
              <a:off x="-3549864" y="3477785"/>
              <a:ext cx="1069849" cy="1461715"/>
            </a:xfrm>
            <a:prstGeom prst="line">
              <a:avLst/>
            </a:prstGeom>
            <a:noFill/>
            <a:ln w="38100" cap="flat" cmpd="sng" algn="ctr">
              <a:solidFill>
                <a:schemeClr val="accent1"/>
              </a:solidFill>
              <a:prstDash val="solid"/>
              <a:round/>
              <a:headEnd type="none" w="med" len="med"/>
              <a:tailEnd type="none" w="med" len="med"/>
            </a:ln>
            <a:effectLst/>
          </p:spPr>
        </p:cxnSp>
        <p:cxnSp>
          <p:nvCxnSpPr>
            <p:cNvPr id="209" name="Straight Connector 208"/>
            <p:cNvCxnSpPr>
              <a:stCxn id="206" idx="0"/>
              <a:endCxn id="210" idx="4"/>
            </p:cNvCxnSpPr>
            <p:nvPr/>
          </p:nvCxnSpPr>
          <p:spPr bwMode="auto">
            <a:xfrm rot="16200000" flipV="1">
              <a:off x="-2034165" y="3423800"/>
              <a:ext cx="77978" cy="577810"/>
            </a:xfrm>
            <a:prstGeom prst="line">
              <a:avLst/>
            </a:prstGeom>
            <a:noFill/>
            <a:ln w="38100" cap="flat" cmpd="sng" algn="ctr">
              <a:solidFill>
                <a:schemeClr val="accent1"/>
              </a:solidFill>
              <a:prstDash val="solid"/>
              <a:round/>
              <a:headEnd type="none" w="med" len="med"/>
              <a:tailEnd type="none" w="med" len="med"/>
            </a:ln>
            <a:effectLst/>
          </p:spPr>
        </p:cxnSp>
        <p:sp>
          <p:nvSpPr>
            <p:cNvPr id="210" name="Oval 209"/>
            <p:cNvSpPr/>
            <p:nvPr/>
          </p:nvSpPr>
          <p:spPr bwMode="auto">
            <a:xfrm>
              <a:off x="-2610525" y="3020833"/>
              <a:ext cx="652884" cy="652884"/>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bg1"/>
                </a:solidFill>
                <a:effectLst/>
                <a:latin typeface="Helvetica" pitchFamily="34" charset="0"/>
              </a:endParaRPr>
            </a:p>
          </p:txBody>
        </p:sp>
      </p:grpSp>
      <p:grpSp>
        <p:nvGrpSpPr>
          <p:cNvPr id="234" name="Group 55"/>
          <p:cNvGrpSpPr/>
          <p:nvPr/>
        </p:nvGrpSpPr>
        <p:grpSpPr>
          <a:xfrm>
            <a:off x="5537650" y="5132177"/>
            <a:ext cx="282534" cy="447507"/>
            <a:chOff x="5186479" y="3160165"/>
            <a:chExt cx="576075" cy="2798166"/>
          </a:xfrm>
        </p:grpSpPr>
        <p:sp>
          <p:nvSpPr>
            <p:cNvPr id="212" name="Double Bracket 211"/>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sz="1400"/>
            </a:p>
          </p:txBody>
        </p:sp>
        <p:sp>
          <p:nvSpPr>
            <p:cNvPr id="213" name="TextBox 212"/>
            <p:cNvSpPr txBox="1"/>
            <p:nvPr/>
          </p:nvSpPr>
          <p:spPr>
            <a:xfrm>
              <a:off x="5200430" y="3264086"/>
              <a:ext cx="536680" cy="2694245"/>
            </a:xfrm>
            <a:prstGeom prst="rect">
              <a:avLst/>
            </a:prstGeom>
            <a:noFill/>
          </p:spPr>
          <p:txBody>
            <a:bodyPr wrap="none" rtlCol="0">
              <a:spAutoFit/>
            </a:bodyPr>
            <a:lstStyle/>
            <a:p>
              <a:pPr>
                <a:spcBef>
                  <a:spcPts val="0"/>
                </a:spcBef>
              </a:pPr>
              <a:r>
                <a:rPr lang="en-US" sz="1100" dirty="0" smtClean="0">
                  <a:solidFill>
                    <a:schemeClr val="bg1"/>
                  </a:solidFill>
                </a:rPr>
                <a:t>2</a:t>
              </a:r>
            </a:p>
            <a:p>
              <a:pPr>
                <a:spcBef>
                  <a:spcPts val="0"/>
                </a:spcBef>
              </a:pPr>
              <a:r>
                <a:rPr lang="en-US" sz="1100" dirty="0" smtClean="0">
                  <a:solidFill>
                    <a:schemeClr val="bg1"/>
                  </a:solidFill>
                </a:rPr>
                <a:t>8</a:t>
              </a:r>
            </a:p>
          </p:txBody>
        </p:sp>
      </p:grpSp>
      <p:grpSp>
        <p:nvGrpSpPr>
          <p:cNvPr id="235" name="Group 55"/>
          <p:cNvGrpSpPr/>
          <p:nvPr/>
        </p:nvGrpSpPr>
        <p:grpSpPr>
          <a:xfrm>
            <a:off x="7690332" y="5042014"/>
            <a:ext cx="282534" cy="447507"/>
            <a:chOff x="5186479" y="3160165"/>
            <a:chExt cx="576075" cy="2798166"/>
          </a:xfrm>
        </p:grpSpPr>
        <p:sp>
          <p:nvSpPr>
            <p:cNvPr id="215" name="Double Bracket 214"/>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sz="1400"/>
            </a:p>
          </p:txBody>
        </p:sp>
        <p:sp>
          <p:nvSpPr>
            <p:cNvPr id="216" name="TextBox 215"/>
            <p:cNvSpPr txBox="1"/>
            <p:nvPr/>
          </p:nvSpPr>
          <p:spPr>
            <a:xfrm>
              <a:off x="5200432" y="3264086"/>
              <a:ext cx="536682" cy="2694245"/>
            </a:xfrm>
            <a:prstGeom prst="rect">
              <a:avLst/>
            </a:prstGeom>
            <a:noFill/>
          </p:spPr>
          <p:txBody>
            <a:bodyPr wrap="none" rtlCol="0">
              <a:spAutoFit/>
            </a:bodyPr>
            <a:lstStyle/>
            <a:p>
              <a:pPr>
                <a:spcBef>
                  <a:spcPts val="0"/>
                </a:spcBef>
              </a:pPr>
              <a:r>
                <a:rPr lang="en-US" sz="1100" dirty="0" smtClean="0">
                  <a:solidFill>
                    <a:schemeClr val="bg1"/>
                  </a:solidFill>
                </a:rPr>
                <a:t>3</a:t>
              </a:r>
            </a:p>
            <a:p>
              <a:pPr>
                <a:spcBef>
                  <a:spcPts val="0"/>
                </a:spcBef>
              </a:pPr>
              <a:r>
                <a:rPr lang="en-US" sz="1100" dirty="0" smtClean="0">
                  <a:solidFill>
                    <a:schemeClr val="bg1"/>
                  </a:solidFill>
                </a:rPr>
                <a:t>2</a:t>
              </a:r>
            </a:p>
          </p:txBody>
        </p:sp>
      </p:grpSp>
      <p:grpSp>
        <p:nvGrpSpPr>
          <p:cNvPr id="237" name="Group 55"/>
          <p:cNvGrpSpPr/>
          <p:nvPr/>
        </p:nvGrpSpPr>
        <p:grpSpPr>
          <a:xfrm>
            <a:off x="6999042" y="4389129"/>
            <a:ext cx="282534" cy="447507"/>
            <a:chOff x="5186479" y="3160165"/>
            <a:chExt cx="576075" cy="2798166"/>
          </a:xfrm>
        </p:grpSpPr>
        <p:sp>
          <p:nvSpPr>
            <p:cNvPr id="218" name="Double Bracket 217"/>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sz="1400"/>
            </a:p>
          </p:txBody>
        </p:sp>
        <p:sp>
          <p:nvSpPr>
            <p:cNvPr id="219" name="TextBox 218"/>
            <p:cNvSpPr txBox="1"/>
            <p:nvPr/>
          </p:nvSpPr>
          <p:spPr>
            <a:xfrm>
              <a:off x="5200432" y="3264086"/>
              <a:ext cx="536682" cy="2694245"/>
            </a:xfrm>
            <a:prstGeom prst="rect">
              <a:avLst/>
            </a:prstGeom>
            <a:noFill/>
          </p:spPr>
          <p:txBody>
            <a:bodyPr wrap="none" rtlCol="0">
              <a:spAutoFit/>
            </a:bodyPr>
            <a:lstStyle/>
            <a:p>
              <a:pPr>
                <a:spcBef>
                  <a:spcPts val="0"/>
                </a:spcBef>
              </a:pPr>
              <a:r>
                <a:rPr lang="en-US" sz="1100" dirty="0" smtClean="0">
                  <a:solidFill>
                    <a:schemeClr val="bg1"/>
                  </a:solidFill>
                </a:rPr>
                <a:t>9</a:t>
              </a:r>
            </a:p>
            <a:p>
              <a:pPr>
                <a:spcBef>
                  <a:spcPts val="0"/>
                </a:spcBef>
              </a:pPr>
              <a:r>
                <a:rPr lang="en-US" sz="1100" dirty="0" smtClean="0">
                  <a:solidFill>
                    <a:schemeClr val="bg1"/>
                  </a:solidFill>
                </a:rPr>
                <a:t>2</a:t>
              </a:r>
            </a:p>
          </p:txBody>
        </p:sp>
      </p:grpSp>
      <p:grpSp>
        <p:nvGrpSpPr>
          <p:cNvPr id="238" name="Group 238"/>
          <p:cNvGrpSpPr/>
          <p:nvPr/>
        </p:nvGrpSpPr>
        <p:grpSpPr>
          <a:xfrm>
            <a:off x="6578759" y="3870509"/>
            <a:ext cx="282534" cy="457032"/>
            <a:chOff x="5159534" y="3860984"/>
            <a:chExt cx="282534" cy="457032"/>
          </a:xfrm>
        </p:grpSpPr>
        <p:sp>
          <p:nvSpPr>
            <p:cNvPr id="221" name="Double Bracket 220"/>
            <p:cNvSpPr/>
            <p:nvPr/>
          </p:nvSpPr>
          <p:spPr bwMode="auto">
            <a:xfrm>
              <a:off x="5159534" y="3860984"/>
              <a:ext cx="282534" cy="423802"/>
            </a:xfrm>
            <a:prstGeom prst="bracketPair">
              <a:avLst/>
            </a:prstGeom>
            <a:noFill/>
            <a:ln w="38100" cap="flat" cmpd="sng" algn="ctr">
              <a:solidFill>
                <a:srgbClr val="00B050"/>
              </a:solidFill>
              <a:prstDash val="solid"/>
              <a:round/>
              <a:headEnd type="none" w="med" len="med"/>
              <a:tailEnd type="none" w="med" len="med"/>
            </a:ln>
            <a:effectLst/>
          </p:spPr>
          <p:txBody>
            <a:bodyPr rtlCol="0" anchor="ctr"/>
            <a:lstStyle/>
            <a:p>
              <a:pPr algn="ctr"/>
              <a:endParaRPr lang="en-US" sz="1400"/>
            </a:p>
          </p:txBody>
        </p:sp>
        <p:sp>
          <p:nvSpPr>
            <p:cNvPr id="222" name="TextBox 221"/>
            <p:cNvSpPr txBox="1"/>
            <p:nvPr/>
          </p:nvSpPr>
          <p:spPr>
            <a:xfrm>
              <a:off x="5166376" y="3887129"/>
              <a:ext cx="263214" cy="430887"/>
            </a:xfrm>
            <a:prstGeom prst="rect">
              <a:avLst/>
            </a:prstGeom>
            <a:noFill/>
          </p:spPr>
          <p:txBody>
            <a:bodyPr wrap="none" rtlCol="0">
              <a:spAutoFit/>
            </a:bodyPr>
            <a:lstStyle/>
            <a:p>
              <a:pPr>
                <a:spcBef>
                  <a:spcPts val="0"/>
                </a:spcBef>
              </a:pPr>
              <a:r>
                <a:rPr lang="en-US" sz="1100" dirty="0" smtClean="0">
                  <a:solidFill>
                    <a:srgbClr val="00B050"/>
                  </a:solidFill>
                </a:rPr>
                <a:t>9</a:t>
              </a:r>
            </a:p>
            <a:p>
              <a:pPr>
                <a:spcBef>
                  <a:spcPts val="0"/>
                </a:spcBef>
              </a:pPr>
              <a:r>
                <a:rPr lang="en-US" sz="1100" dirty="0" smtClean="0">
                  <a:solidFill>
                    <a:srgbClr val="00B050"/>
                  </a:solidFill>
                </a:rPr>
                <a:t>3</a:t>
              </a:r>
            </a:p>
          </p:txBody>
        </p:sp>
      </p:grpSp>
      <p:sp>
        <p:nvSpPr>
          <p:cNvPr id="227" name="TextBox 226"/>
          <p:cNvSpPr txBox="1"/>
          <p:nvPr/>
        </p:nvSpPr>
        <p:spPr>
          <a:xfrm>
            <a:off x="4975358" y="6488668"/>
            <a:ext cx="3865161" cy="369332"/>
          </a:xfrm>
          <a:prstGeom prst="rect">
            <a:avLst/>
          </a:prstGeom>
          <a:noFill/>
        </p:spPr>
        <p:txBody>
          <a:bodyPr wrap="none" rtlCol="0">
            <a:spAutoFit/>
          </a:bodyPr>
          <a:lstStyle/>
          <a:p>
            <a:pPr algn="l">
              <a:spcBef>
                <a:spcPts val="0"/>
              </a:spcBef>
            </a:pPr>
            <a:r>
              <a:rPr lang="en-US" i="1" dirty="0" smtClean="0">
                <a:solidFill>
                  <a:schemeClr val="bg1"/>
                </a:solidFill>
              </a:rPr>
              <a:t>The  country     of       my       birth…</a:t>
            </a:r>
          </a:p>
        </p:txBody>
      </p:sp>
      <p:grpSp>
        <p:nvGrpSpPr>
          <p:cNvPr id="239" name="Group 236"/>
          <p:cNvGrpSpPr/>
          <p:nvPr/>
        </p:nvGrpSpPr>
        <p:grpSpPr>
          <a:xfrm>
            <a:off x="4542181" y="1854395"/>
            <a:ext cx="2469642" cy="1964285"/>
            <a:chOff x="4542181" y="1854395"/>
            <a:chExt cx="2469642" cy="1964285"/>
          </a:xfrm>
        </p:grpSpPr>
        <p:sp>
          <p:nvSpPr>
            <p:cNvPr id="236" name="Freeform 235"/>
            <p:cNvSpPr/>
            <p:nvPr/>
          </p:nvSpPr>
          <p:spPr bwMode="auto">
            <a:xfrm>
              <a:off x="4840835" y="2123230"/>
              <a:ext cx="2027238" cy="1695450"/>
            </a:xfrm>
            <a:custGeom>
              <a:avLst/>
              <a:gdLst>
                <a:gd name="connsiteX0" fmla="*/ 2009775 w 2027238"/>
                <a:gd name="connsiteY0" fmla="*/ 1695450 h 1695450"/>
                <a:gd name="connsiteX1" fmla="*/ 1838325 w 2027238"/>
                <a:gd name="connsiteY1" fmla="*/ 771525 h 1695450"/>
                <a:gd name="connsiteX2" fmla="*/ 876300 w 2027238"/>
                <a:gd name="connsiteY2" fmla="*/ 247650 h 1695450"/>
                <a:gd name="connsiteX3" fmla="*/ 0 w 2027238"/>
                <a:gd name="connsiteY3" fmla="*/ 0 h 1695450"/>
              </a:gdLst>
              <a:ahLst/>
              <a:cxnLst>
                <a:cxn ang="0">
                  <a:pos x="connsiteX0" y="connsiteY0"/>
                </a:cxn>
                <a:cxn ang="0">
                  <a:pos x="connsiteX1" y="connsiteY1"/>
                </a:cxn>
                <a:cxn ang="0">
                  <a:pos x="connsiteX2" y="connsiteY2"/>
                </a:cxn>
                <a:cxn ang="0">
                  <a:pos x="connsiteX3" y="connsiteY3"/>
                </a:cxn>
              </a:cxnLst>
              <a:rect l="l" t="t" r="r" b="b"/>
              <a:pathLst>
                <a:path w="2027238" h="1695450">
                  <a:moveTo>
                    <a:pt x="2009775" y="1695450"/>
                  </a:moveTo>
                  <a:cubicBezTo>
                    <a:pt x="2018506" y="1354137"/>
                    <a:pt x="2027238" y="1012825"/>
                    <a:pt x="1838325" y="771525"/>
                  </a:cubicBezTo>
                  <a:cubicBezTo>
                    <a:pt x="1649412" y="530225"/>
                    <a:pt x="1182688" y="376238"/>
                    <a:pt x="876300" y="247650"/>
                  </a:cubicBezTo>
                  <a:cubicBezTo>
                    <a:pt x="569913" y="119063"/>
                    <a:pt x="284956" y="59531"/>
                    <a:pt x="0" y="0"/>
                  </a:cubicBezTo>
                </a:path>
              </a:pathLst>
            </a:custGeom>
            <a:noFill/>
            <a:ln w="38100" cap="flat" cmpd="sng" algn="ctr">
              <a:solidFill>
                <a:srgbClr val="00B050"/>
              </a:solidFill>
              <a:prstDash val="solid"/>
              <a:round/>
              <a:headEnd type="none" w="med" len="med"/>
              <a:tailEnd type="triangle" w="med" len="med"/>
            </a:ln>
            <a:effectLst/>
          </p:spPr>
          <p:txBody>
            <a:bodyPr rtlCol="0" anchor="ctr"/>
            <a:lstStyle/>
            <a:p>
              <a:pPr algn="ctr"/>
              <a:endParaRPr lang="en-US"/>
            </a:p>
          </p:txBody>
        </p:sp>
        <p:sp>
          <p:nvSpPr>
            <p:cNvPr id="229" name="Cross 228"/>
            <p:cNvSpPr/>
            <p:nvPr/>
          </p:nvSpPr>
          <p:spPr bwMode="auto">
            <a:xfrm rot="2722479">
              <a:off x="4542181" y="2016601"/>
              <a:ext cx="226907" cy="226907"/>
            </a:xfrm>
            <a:prstGeom prst="plus">
              <a:avLst>
                <a:gd name="adj" fmla="val 36534"/>
              </a:avLst>
            </a:prstGeom>
            <a:solidFill>
              <a:srgbClr val="00B05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bg1"/>
                </a:solidFill>
                <a:effectLst/>
                <a:latin typeface="Helvetica" pitchFamily="34" charset="0"/>
              </a:endParaRPr>
            </a:p>
          </p:txBody>
        </p:sp>
        <p:sp>
          <p:nvSpPr>
            <p:cNvPr id="230" name="TextBox 229"/>
            <p:cNvSpPr txBox="1"/>
            <p:nvPr/>
          </p:nvSpPr>
          <p:spPr>
            <a:xfrm>
              <a:off x="4725620" y="1854395"/>
              <a:ext cx="2286203" cy="338554"/>
            </a:xfrm>
            <a:prstGeom prst="rect">
              <a:avLst/>
            </a:prstGeom>
            <a:noFill/>
          </p:spPr>
          <p:txBody>
            <a:bodyPr wrap="none" rtlCol="0">
              <a:spAutoFit/>
            </a:bodyPr>
            <a:lstStyle/>
            <a:p>
              <a:pPr algn="l">
                <a:spcBef>
                  <a:spcPts val="0"/>
                </a:spcBef>
              </a:pPr>
              <a:r>
                <a:rPr lang="en-US" sz="1600" dirty="0" smtClean="0">
                  <a:solidFill>
                    <a:schemeClr val="bg1"/>
                  </a:solidFill>
                </a:rPr>
                <a:t>The country of my birth</a:t>
              </a:r>
            </a:p>
          </p:txBody>
        </p:sp>
      </p:grpSp>
      <p:grpSp>
        <p:nvGrpSpPr>
          <p:cNvPr id="240" name="Group 233"/>
          <p:cNvGrpSpPr/>
          <p:nvPr/>
        </p:nvGrpSpPr>
        <p:grpSpPr>
          <a:xfrm>
            <a:off x="1345980" y="1239915"/>
            <a:ext cx="3149210" cy="2726755"/>
            <a:chOff x="1345980" y="1239915"/>
            <a:chExt cx="3149210" cy="2726755"/>
          </a:xfrm>
        </p:grpSpPr>
        <p:sp>
          <p:nvSpPr>
            <p:cNvPr id="142" name="Cross 141"/>
            <p:cNvSpPr/>
            <p:nvPr/>
          </p:nvSpPr>
          <p:spPr bwMode="auto">
            <a:xfrm rot="2722479">
              <a:off x="1829378" y="1325310"/>
              <a:ext cx="226907" cy="226907"/>
            </a:xfrm>
            <a:prstGeom prst="plus">
              <a:avLst>
                <a:gd name="adj" fmla="val 36534"/>
              </a:avLst>
            </a:prstGeom>
            <a:solidFill>
              <a:srgbClr val="00B0F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bg1"/>
                </a:solidFill>
                <a:effectLst/>
                <a:latin typeface="Helvetica" pitchFamily="34" charset="0"/>
              </a:endParaRPr>
            </a:p>
          </p:txBody>
        </p:sp>
        <p:sp>
          <p:nvSpPr>
            <p:cNvPr id="143" name="TextBox 142"/>
            <p:cNvSpPr txBox="1"/>
            <p:nvPr/>
          </p:nvSpPr>
          <p:spPr>
            <a:xfrm>
              <a:off x="1981360" y="1239915"/>
              <a:ext cx="2513830" cy="338554"/>
            </a:xfrm>
            <a:prstGeom prst="rect">
              <a:avLst/>
            </a:prstGeom>
            <a:noFill/>
          </p:spPr>
          <p:txBody>
            <a:bodyPr wrap="none" rtlCol="0">
              <a:spAutoFit/>
            </a:bodyPr>
            <a:lstStyle/>
            <a:p>
              <a:pPr algn="l">
                <a:spcBef>
                  <a:spcPts val="0"/>
                </a:spcBef>
              </a:pPr>
              <a:r>
                <a:rPr lang="en-US" sz="1600" dirty="0" smtClean="0">
                  <a:solidFill>
                    <a:schemeClr val="bg1"/>
                  </a:solidFill>
                </a:rPr>
                <a:t>The day after my birthday</a:t>
              </a:r>
            </a:p>
          </p:txBody>
        </p:sp>
        <p:sp>
          <p:nvSpPr>
            <p:cNvPr id="233" name="Freeform 232"/>
            <p:cNvSpPr/>
            <p:nvPr/>
          </p:nvSpPr>
          <p:spPr bwMode="auto">
            <a:xfrm>
              <a:off x="1345980" y="1431940"/>
              <a:ext cx="422455" cy="2534730"/>
            </a:xfrm>
            <a:custGeom>
              <a:avLst/>
              <a:gdLst>
                <a:gd name="connsiteX0" fmla="*/ 485775 w 485775"/>
                <a:gd name="connsiteY0" fmla="*/ 1038225 h 1038225"/>
                <a:gd name="connsiteX1" fmla="*/ 85725 w 485775"/>
                <a:gd name="connsiteY1" fmla="*/ 847725 h 1038225"/>
                <a:gd name="connsiteX2" fmla="*/ 66675 w 485775"/>
                <a:gd name="connsiteY2" fmla="*/ 200025 h 1038225"/>
                <a:gd name="connsiteX3" fmla="*/ 485775 w 485775"/>
                <a:gd name="connsiteY3" fmla="*/ 0 h 1038225"/>
              </a:gdLst>
              <a:ahLst/>
              <a:cxnLst>
                <a:cxn ang="0">
                  <a:pos x="connsiteX0" y="connsiteY0"/>
                </a:cxn>
                <a:cxn ang="0">
                  <a:pos x="connsiteX1" y="connsiteY1"/>
                </a:cxn>
                <a:cxn ang="0">
                  <a:pos x="connsiteX2" y="connsiteY2"/>
                </a:cxn>
                <a:cxn ang="0">
                  <a:pos x="connsiteX3" y="connsiteY3"/>
                </a:cxn>
              </a:cxnLst>
              <a:rect l="l" t="t" r="r" b="b"/>
              <a:pathLst>
                <a:path w="485775" h="1038225">
                  <a:moveTo>
                    <a:pt x="485775" y="1038225"/>
                  </a:moveTo>
                  <a:cubicBezTo>
                    <a:pt x="320675" y="1012825"/>
                    <a:pt x="155575" y="987425"/>
                    <a:pt x="85725" y="847725"/>
                  </a:cubicBezTo>
                  <a:cubicBezTo>
                    <a:pt x="15875" y="708025"/>
                    <a:pt x="0" y="341312"/>
                    <a:pt x="66675" y="200025"/>
                  </a:cubicBezTo>
                  <a:cubicBezTo>
                    <a:pt x="133350" y="58738"/>
                    <a:pt x="309562" y="29369"/>
                    <a:pt x="485775" y="0"/>
                  </a:cubicBezTo>
                </a:path>
              </a:pathLst>
            </a:custGeom>
            <a:noFill/>
            <a:ln w="38100" cap="flat" cmpd="sng" algn="ctr">
              <a:solidFill>
                <a:srgbClr val="00B0F0"/>
              </a:solidFill>
              <a:prstDash val="solid"/>
              <a:round/>
              <a:headEnd type="none" w="med" len="med"/>
              <a:tailEnd type="triangle" w="med" len="med"/>
            </a:ln>
            <a:effectLst/>
          </p:spPr>
          <p:txBody>
            <a:bodyPr rtlCol="0" anchor="ctr"/>
            <a:lstStyle/>
            <a:p>
              <a:pPr algn="ctr"/>
              <a:endParaRPr lang="en-US"/>
            </a:p>
          </p:txBody>
        </p:sp>
      </p:grpSp>
      <p:cxnSp>
        <p:nvCxnSpPr>
          <p:cNvPr id="241" name="Straight Connector 240"/>
          <p:cNvCxnSpPr/>
          <p:nvPr/>
        </p:nvCxnSpPr>
        <p:spPr bwMode="auto">
          <a:xfrm rot="16200000" flipH="1">
            <a:off x="3252789" y="5443538"/>
            <a:ext cx="2638425" cy="38100"/>
          </a:xfrm>
          <a:prstGeom prst="line">
            <a:avLst/>
          </a:prstGeom>
          <a:noFill/>
          <a:ln w="19050" cap="flat" cmpd="sng" algn="ctr">
            <a:solidFill>
              <a:schemeClr val="bg1"/>
            </a:solidFill>
            <a:prstDash val="solid"/>
            <a:round/>
            <a:headEnd type="none" w="med" len="med"/>
            <a:tailEnd type="none" w="med" len="med"/>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 name="TextBox 66"/>
          <p:cNvSpPr txBox="1"/>
          <p:nvPr/>
        </p:nvSpPr>
        <p:spPr>
          <a:xfrm>
            <a:off x="2152485" y="5349250"/>
            <a:ext cx="4993675" cy="369332"/>
          </a:xfrm>
          <a:prstGeom prst="rect">
            <a:avLst/>
          </a:prstGeom>
          <a:noFill/>
        </p:spPr>
        <p:txBody>
          <a:bodyPr wrap="none" rtlCol="0">
            <a:spAutoFit/>
          </a:bodyPr>
          <a:lstStyle/>
          <a:p>
            <a:pPr algn="l">
              <a:spcBef>
                <a:spcPts val="0"/>
              </a:spcBef>
            </a:pPr>
            <a:r>
              <a:rPr lang="en-US" i="1" dirty="0" smtClean="0"/>
              <a:t>The            cat            </a:t>
            </a:r>
            <a:r>
              <a:rPr lang="en-US" i="1" dirty="0" smtClean="0">
                <a:solidFill>
                  <a:schemeClr val="bg1"/>
                </a:solidFill>
              </a:rPr>
              <a:t>on           the             mat.</a:t>
            </a:r>
          </a:p>
        </p:txBody>
      </p:sp>
      <p:sp>
        <p:nvSpPr>
          <p:cNvPr id="2" name="Title 1"/>
          <p:cNvSpPr>
            <a:spLocks noGrp="1"/>
          </p:cNvSpPr>
          <p:nvPr>
            <p:ph type="title"/>
          </p:nvPr>
        </p:nvSpPr>
        <p:spPr/>
        <p:txBody>
          <a:bodyPr/>
          <a:lstStyle/>
          <a:p>
            <a:r>
              <a:rPr lang="en-US" dirty="0" smtClean="0"/>
              <a:t>Learning recursive representations</a:t>
            </a:r>
            <a:endParaRPr lang="en-US" dirty="0"/>
          </a:p>
        </p:txBody>
      </p:sp>
      <p:sp>
        <p:nvSpPr>
          <p:cNvPr id="4" name="TextBox 3"/>
          <p:cNvSpPr txBox="1"/>
          <p:nvPr/>
        </p:nvSpPr>
        <p:spPr>
          <a:xfrm>
            <a:off x="1153955" y="5349250"/>
            <a:ext cx="2672526" cy="369332"/>
          </a:xfrm>
          <a:prstGeom prst="rect">
            <a:avLst/>
          </a:prstGeom>
          <a:noFill/>
        </p:spPr>
        <p:txBody>
          <a:bodyPr wrap="none" rtlCol="0">
            <a:spAutoFit/>
          </a:bodyPr>
          <a:lstStyle/>
          <a:p>
            <a:pPr algn="l">
              <a:spcBef>
                <a:spcPts val="0"/>
              </a:spcBef>
            </a:pPr>
            <a:r>
              <a:rPr lang="en-US" i="1" dirty="0" smtClean="0">
                <a:solidFill>
                  <a:schemeClr val="bg1"/>
                </a:solidFill>
              </a:rPr>
              <a:t>The            cat           sat</a:t>
            </a:r>
          </a:p>
        </p:txBody>
      </p:sp>
      <p:grpSp>
        <p:nvGrpSpPr>
          <p:cNvPr id="3" name="Group 55"/>
          <p:cNvGrpSpPr/>
          <p:nvPr/>
        </p:nvGrpSpPr>
        <p:grpSpPr>
          <a:xfrm>
            <a:off x="1297541" y="4734771"/>
            <a:ext cx="384049" cy="576074"/>
            <a:chOff x="5186479" y="3160165"/>
            <a:chExt cx="576075" cy="2649945"/>
          </a:xfrm>
        </p:grpSpPr>
        <p:sp>
          <p:nvSpPr>
            <p:cNvPr id="10" name="Double Bracket 9"/>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1" name="TextBox 10"/>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5" name="Group 55"/>
          <p:cNvGrpSpPr/>
          <p:nvPr/>
        </p:nvGrpSpPr>
        <p:grpSpPr>
          <a:xfrm>
            <a:off x="2382916" y="4773176"/>
            <a:ext cx="384049" cy="576074"/>
            <a:chOff x="5186479" y="3160165"/>
            <a:chExt cx="576075" cy="2649945"/>
          </a:xfrm>
        </p:grpSpPr>
        <p:sp>
          <p:nvSpPr>
            <p:cNvPr id="13" name="Double Bracket 12"/>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4" name="TextBox 13"/>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3</a:t>
              </a:r>
            </a:p>
          </p:txBody>
        </p:sp>
      </p:grpSp>
      <p:grpSp>
        <p:nvGrpSpPr>
          <p:cNvPr id="6" name="Group 55"/>
          <p:cNvGrpSpPr/>
          <p:nvPr/>
        </p:nvGrpSpPr>
        <p:grpSpPr>
          <a:xfrm>
            <a:off x="4379975" y="4773175"/>
            <a:ext cx="384049" cy="576074"/>
            <a:chOff x="5186479" y="3160165"/>
            <a:chExt cx="576075" cy="2649945"/>
          </a:xfrm>
        </p:grpSpPr>
        <p:sp>
          <p:nvSpPr>
            <p:cNvPr id="16" name="Double Bracket 15"/>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7" name="TextBox 16"/>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5</a:t>
              </a:r>
            </a:p>
          </p:txBody>
        </p:sp>
      </p:grpSp>
      <p:grpSp>
        <p:nvGrpSpPr>
          <p:cNvPr id="7" name="Group 55"/>
          <p:cNvGrpSpPr/>
          <p:nvPr/>
        </p:nvGrpSpPr>
        <p:grpSpPr>
          <a:xfrm>
            <a:off x="5378506" y="4773175"/>
            <a:ext cx="384049" cy="576074"/>
            <a:chOff x="5186479" y="3160165"/>
            <a:chExt cx="576075" cy="2649945"/>
          </a:xfrm>
        </p:grpSpPr>
        <p:sp>
          <p:nvSpPr>
            <p:cNvPr id="19" name="Double Bracket 18"/>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0" name="TextBox 19"/>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8" name="Group 55"/>
          <p:cNvGrpSpPr/>
          <p:nvPr/>
        </p:nvGrpSpPr>
        <p:grpSpPr>
          <a:xfrm>
            <a:off x="6530655" y="4773175"/>
            <a:ext cx="384049" cy="576074"/>
            <a:chOff x="5186479" y="3160165"/>
            <a:chExt cx="576075" cy="2649945"/>
          </a:xfrm>
        </p:grpSpPr>
        <p:sp>
          <p:nvSpPr>
            <p:cNvPr id="22" name="Double Bracket 21"/>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3" name="TextBox 22"/>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4</a:t>
              </a:r>
            </a:p>
            <a:p>
              <a:pPr>
                <a:spcBef>
                  <a:spcPts val="0"/>
                </a:spcBef>
              </a:pPr>
              <a:r>
                <a:rPr lang="en-US" sz="1400" dirty="0" smtClean="0">
                  <a:solidFill>
                    <a:schemeClr val="bg1"/>
                  </a:solidFill>
                </a:rPr>
                <a:t>3</a:t>
              </a:r>
            </a:p>
          </p:txBody>
        </p:sp>
      </p:grpSp>
      <p:grpSp>
        <p:nvGrpSpPr>
          <p:cNvPr id="9" name="Group 88"/>
          <p:cNvGrpSpPr/>
          <p:nvPr/>
        </p:nvGrpSpPr>
        <p:grpSpPr>
          <a:xfrm>
            <a:off x="1485736" y="3236975"/>
            <a:ext cx="1440851" cy="1558792"/>
            <a:chOff x="1485736" y="3236975"/>
            <a:chExt cx="1440851" cy="1558792"/>
          </a:xfrm>
        </p:grpSpPr>
        <p:cxnSp>
          <p:nvCxnSpPr>
            <p:cNvPr id="54" name="Straight Connector 53"/>
            <p:cNvCxnSpPr>
              <a:stCxn id="14" idx="0"/>
              <a:endCxn id="57" idx="4"/>
            </p:cNvCxnSpPr>
            <p:nvPr/>
          </p:nvCxnSpPr>
          <p:spPr bwMode="auto">
            <a:xfrm rot="16200000" flipV="1">
              <a:off x="1880042" y="4104697"/>
              <a:ext cx="905907" cy="476233"/>
            </a:xfrm>
            <a:prstGeom prst="line">
              <a:avLst/>
            </a:prstGeom>
            <a:noFill/>
            <a:ln w="38100" cap="flat" cmpd="sng" algn="ctr">
              <a:solidFill>
                <a:schemeClr val="accent1"/>
              </a:solidFill>
              <a:prstDash val="solid"/>
              <a:round/>
              <a:headEnd type="none" w="med" len="med"/>
              <a:tailEnd type="none" w="med" len="med"/>
            </a:ln>
            <a:effectLst/>
          </p:spPr>
        </p:cxnSp>
        <p:cxnSp>
          <p:nvCxnSpPr>
            <p:cNvPr id="56" name="Straight Connector 55"/>
            <p:cNvCxnSpPr>
              <a:stCxn id="11" idx="0"/>
              <a:endCxn id="57" idx="4"/>
            </p:cNvCxnSpPr>
            <p:nvPr/>
          </p:nvCxnSpPr>
          <p:spPr bwMode="auto">
            <a:xfrm rot="5400000" flipH="1" flipV="1">
              <a:off x="1356556" y="4019040"/>
              <a:ext cx="867502" cy="609142"/>
            </a:xfrm>
            <a:prstGeom prst="line">
              <a:avLst/>
            </a:prstGeom>
            <a:noFill/>
            <a:ln w="38100" cap="flat" cmpd="sng" algn="ctr">
              <a:solidFill>
                <a:schemeClr val="accent1"/>
              </a:solidFill>
              <a:prstDash val="solid"/>
              <a:round/>
              <a:headEnd type="none" w="med" len="med"/>
              <a:tailEnd type="none" w="med" len="med"/>
            </a:ln>
            <a:effectLst/>
          </p:spPr>
        </p:cxnSp>
        <p:sp>
          <p:nvSpPr>
            <p:cNvPr id="57" name="Oval 56"/>
            <p:cNvSpPr/>
            <p:nvPr/>
          </p:nvSpPr>
          <p:spPr bwMode="auto">
            <a:xfrm>
              <a:off x="1768435" y="323697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81" name="TextBox 80"/>
            <p:cNvSpPr txBox="1"/>
            <p:nvPr/>
          </p:nvSpPr>
          <p:spPr>
            <a:xfrm>
              <a:off x="2421320" y="3390595"/>
              <a:ext cx="505267" cy="369332"/>
            </a:xfrm>
            <a:prstGeom prst="rect">
              <a:avLst/>
            </a:prstGeom>
            <a:noFill/>
          </p:spPr>
          <p:txBody>
            <a:bodyPr wrap="none" rtlCol="0">
              <a:spAutoFit/>
            </a:bodyPr>
            <a:lstStyle/>
            <a:p>
              <a:pPr algn="l">
                <a:spcBef>
                  <a:spcPts val="0"/>
                </a:spcBef>
              </a:pPr>
              <a:r>
                <a:rPr lang="en-US" dirty="0" smtClean="0">
                  <a:solidFill>
                    <a:schemeClr val="bg1"/>
                  </a:solidFill>
                </a:rPr>
                <a:t>NP</a:t>
              </a:r>
            </a:p>
          </p:txBody>
        </p:sp>
      </p:grpSp>
      <p:grpSp>
        <p:nvGrpSpPr>
          <p:cNvPr id="12" name="Group 89"/>
          <p:cNvGrpSpPr/>
          <p:nvPr/>
        </p:nvGrpSpPr>
        <p:grpSpPr>
          <a:xfrm>
            <a:off x="5566700" y="3467405"/>
            <a:ext cx="1546032" cy="1328362"/>
            <a:chOff x="5566700" y="3467405"/>
            <a:chExt cx="1546032" cy="1328362"/>
          </a:xfrm>
        </p:grpSpPr>
        <p:cxnSp>
          <p:nvCxnSpPr>
            <p:cNvPr id="31" name="Straight Connector 30"/>
            <p:cNvCxnSpPr>
              <a:stCxn id="20" idx="0"/>
              <a:endCxn id="41" idx="4"/>
            </p:cNvCxnSpPr>
            <p:nvPr/>
          </p:nvCxnSpPr>
          <p:spPr bwMode="auto">
            <a:xfrm rot="5400000" flipH="1" flipV="1">
              <a:off x="5566921" y="4120070"/>
              <a:ext cx="675476" cy="675917"/>
            </a:xfrm>
            <a:prstGeom prst="line">
              <a:avLst/>
            </a:prstGeom>
            <a:noFill/>
            <a:ln w="38100" cap="flat" cmpd="sng" algn="ctr">
              <a:solidFill>
                <a:schemeClr val="accent1"/>
              </a:solidFill>
              <a:prstDash val="solid"/>
              <a:round/>
              <a:headEnd type="none" w="med" len="med"/>
              <a:tailEnd type="none" w="med" len="med"/>
            </a:ln>
            <a:effectLst/>
          </p:spPr>
        </p:cxnSp>
        <p:cxnSp>
          <p:nvCxnSpPr>
            <p:cNvPr id="32" name="Straight Connector 31"/>
            <p:cNvCxnSpPr>
              <a:stCxn id="23" idx="0"/>
              <a:endCxn id="41" idx="4"/>
            </p:cNvCxnSpPr>
            <p:nvPr/>
          </p:nvCxnSpPr>
          <p:spPr bwMode="auto">
            <a:xfrm rot="16200000" flipV="1">
              <a:off x="6142996" y="4219912"/>
              <a:ext cx="675476" cy="476232"/>
            </a:xfrm>
            <a:prstGeom prst="line">
              <a:avLst/>
            </a:prstGeom>
            <a:noFill/>
            <a:ln w="38100" cap="flat" cmpd="sng" algn="ctr">
              <a:solidFill>
                <a:schemeClr val="accent1"/>
              </a:solidFill>
              <a:prstDash val="solid"/>
              <a:round/>
              <a:headEnd type="none" w="med" len="med"/>
              <a:tailEnd type="none" w="med" len="med"/>
            </a:ln>
            <a:effectLst/>
          </p:spPr>
        </p:cxnSp>
        <p:sp>
          <p:nvSpPr>
            <p:cNvPr id="41" name="Oval 40"/>
            <p:cNvSpPr/>
            <p:nvPr/>
          </p:nvSpPr>
          <p:spPr bwMode="auto">
            <a:xfrm>
              <a:off x="5916175" y="346740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82" name="TextBox 81"/>
            <p:cNvSpPr txBox="1"/>
            <p:nvPr/>
          </p:nvSpPr>
          <p:spPr>
            <a:xfrm>
              <a:off x="6607465" y="3621025"/>
              <a:ext cx="505267" cy="369332"/>
            </a:xfrm>
            <a:prstGeom prst="rect">
              <a:avLst/>
            </a:prstGeom>
            <a:noFill/>
          </p:spPr>
          <p:txBody>
            <a:bodyPr wrap="none" rtlCol="0">
              <a:spAutoFit/>
            </a:bodyPr>
            <a:lstStyle/>
            <a:p>
              <a:pPr algn="l">
                <a:spcBef>
                  <a:spcPts val="0"/>
                </a:spcBef>
              </a:pPr>
              <a:r>
                <a:rPr lang="en-US" dirty="0" smtClean="0">
                  <a:solidFill>
                    <a:schemeClr val="bg1"/>
                  </a:solidFill>
                </a:rPr>
                <a:t>NP</a:t>
              </a:r>
            </a:p>
          </p:txBody>
        </p:sp>
      </p:grpSp>
      <p:grpSp>
        <p:nvGrpSpPr>
          <p:cNvPr id="15" name="Group 90"/>
          <p:cNvGrpSpPr/>
          <p:nvPr/>
        </p:nvGrpSpPr>
        <p:grpSpPr>
          <a:xfrm>
            <a:off x="4568169" y="2238445"/>
            <a:ext cx="1725234" cy="2557322"/>
            <a:chOff x="4568169" y="2238445"/>
            <a:chExt cx="1725234" cy="2557322"/>
          </a:xfrm>
        </p:grpSpPr>
        <p:cxnSp>
          <p:nvCxnSpPr>
            <p:cNvPr id="83" name="Straight Connector 82"/>
            <p:cNvCxnSpPr>
              <a:stCxn id="17" idx="0"/>
              <a:endCxn id="86" idx="4"/>
            </p:cNvCxnSpPr>
            <p:nvPr/>
          </p:nvCxnSpPr>
          <p:spPr bwMode="auto">
            <a:xfrm rot="5400000" flipH="1" flipV="1">
              <a:off x="4049923" y="3409577"/>
              <a:ext cx="1904436" cy="867943"/>
            </a:xfrm>
            <a:prstGeom prst="line">
              <a:avLst/>
            </a:prstGeom>
            <a:noFill/>
            <a:ln w="38100" cap="flat" cmpd="sng" algn="ctr">
              <a:solidFill>
                <a:schemeClr val="accent1"/>
              </a:solidFill>
              <a:prstDash val="solid"/>
              <a:round/>
              <a:headEnd type="none" w="med" len="med"/>
              <a:tailEnd type="none" w="med" len="med"/>
            </a:ln>
            <a:effectLst/>
          </p:spPr>
        </p:cxnSp>
        <p:cxnSp>
          <p:nvCxnSpPr>
            <p:cNvPr id="84" name="Straight Connector 83"/>
            <p:cNvCxnSpPr>
              <a:stCxn id="41" idx="0"/>
              <a:endCxn id="86" idx="4"/>
            </p:cNvCxnSpPr>
            <p:nvPr/>
          </p:nvCxnSpPr>
          <p:spPr bwMode="auto">
            <a:xfrm rot="16200000" flipV="1">
              <a:off x="5551329" y="2776115"/>
              <a:ext cx="576075" cy="806505"/>
            </a:xfrm>
            <a:prstGeom prst="line">
              <a:avLst/>
            </a:prstGeom>
            <a:noFill/>
            <a:ln w="38100" cap="flat" cmpd="sng" algn="ctr">
              <a:solidFill>
                <a:schemeClr val="accent1"/>
              </a:solidFill>
              <a:prstDash val="solid"/>
              <a:round/>
              <a:headEnd type="none" w="med" len="med"/>
              <a:tailEnd type="none" w="med" len="med"/>
            </a:ln>
            <a:effectLst/>
          </p:spPr>
        </p:cxnSp>
        <p:sp>
          <p:nvSpPr>
            <p:cNvPr id="86" name="Oval 85"/>
            <p:cNvSpPr/>
            <p:nvPr/>
          </p:nvSpPr>
          <p:spPr bwMode="auto">
            <a:xfrm>
              <a:off x="5109670" y="223844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87" name="TextBox 86"/>
            <p:cNvSpPr txBox="1"/>
            <p:nvPr/>
          </p:nvSpPr>
          <p:spPr>
            <a:xfrm>
              <a:off x="5800960" y="2392065"/>
              <a:ext cx="492443" cy="369332"/>
            </a:xfrm>
            <a:prstGeom prst="rect">
              <a:avLst/>
            </a:prstGeom>
            <a:noFill/>
          </p:spPr>
          <p:txBody>
            <a:bodyPr wrap="none" rtlCol="0">
              <a:spAutoFit/>
            </a:bodyPr>
            <a:lstStyle/>
            <a:p>
              <a:pPr algn="l">
                <a:spcBef>
                  <a:spcPts val="0"/>
                </a:spcBef>
              </a:pPr>
              <a:r>
                <a:rPr lang="en-US" dirty="0" smtClean="0">
                  <a:solidFill>
                    <a:schemeClr val="bg1"/>
                  </a:solidFill>
                </a:rPr>
                <a:t>PP</a:t>
              </a:r>
            </a:p>
          </p:txBody>
        </p:sp>
      </p:grpSp>
      <p:grpSp>
        <p:nvGrpSpPr>
          <p:cNvPr id="18" name="Group 92"/>
          <p:cNvGrpSpPr/>
          <p:nvPr/>
        </p:nvGrpSpPr>
        <p:grpSpPr>
          <a:xfrm>
            <a:off x="2094879" y="625435"/>
            <a:ext cx="2534730" cy="2611540"/>
            <a:chOff x="2094879" y="625435"/>
            <a:chExt cx="2534730" cy="2611540"/>
          </a:xfrm>
        </p:grpSpPr>
        <p:grpSp>
          <p:nvGrpSpPr>
            <p:cNvPr id="21" name="Group 91"/>
            <p:cNvGrpSpPr/>
            <p:nvPr/>
          </p:nvGrpSpPr>
          <p:grpSpPr>
            <a:xfrm>
              <a:off x="2094879" y="625435"/>
              <a:ext cx="2534730" cy="2611540"/>
              <a:chOff x="2094879" y="625435"/>
              <a:chExt cx="2534730" cy="2611540"/>
            </a:xfrm>
          </p:grpSpPr>
          <p:cxnSp>
            <p:nvCxnSpPr>
              <p:cNvPr id="85" name="Straight Connector 84"/>
              <p:cNvCxnSpPr>
                <a:stCxn id="57" idx="0"/>
                <a:endCxn id="60" idx="4"/>
              </p:cNvCxnSpPr>
              <p:nvPr/>
            </p:nvCxnSpPr>
            <p:spPr bwMode="auto">
              <a:xfrm rot="5400000" flipH="1" flipV="1">
                <a:off x="1883651" y="1489548"/>
                <a:ext cx="1958655" cy="1536200"/>
              </a:xfrm>
              <a:prstGeom prst="line">
                <a:avLst/>
              </a:prstGeom>
              <a:noFill/>
              <a:ln w="38100" cap="flat" cmpd="sng" algn="ctr">
                <a:solidFill>
                  <a:schemeClr val="accent1"/>
                </a:solidFill>
                <a:prstDash val="solid"/>
                <a:round/>
                <a:headEnd type="none" w="med" len="med"/>
                <a:tailEnd type="none" w="med" len="med"/>
              </a:ln>
              <a:effectLst/>
            </p:spPr>
          </p:cxnSp>
          <p:cxnSp>
            <p:nvCxnSpPr>
              <p:cNvPr id="59" name="Straight Connector 58"/>
              <p:cNvCxnSpPr>
                <a:stCxn id="49" idx="0"/>
                <a:endCxn id="60" idx="4"/>
              </p:cNvCxnSpPr>
              <p:nvPr/>
            </p:nvCxnSpPr>
            <p:spPr bwMode="auto">
              <a:xfrm rot="16200000" flipV="1">
                <a:off x="4034331" y="875068"/>
                <a:ext cx="192025" cy="998530"/>
              </a:xfrm>
              <a:prstGeom prst="line">
                <a:avLst/>
              </a:prstGeom>
              <a:noFill/>
              <a:ln w="38100" cap="flat" cmpd="sng" algn="ctr">
                <a:solidFill>
                  <a:schemeClr val="accent1"/>
                </a:solidFill>
                <a:prstDash val="solid"/>
                <a:round/>
                <a:headEnd type="none" w="med" len="med"/>
                <a:tailEnd type="none" w="med" len="med"/>
              </a:ln>
              <a:effectLst/>
            </p:spPr>
          </p:cxnSp>
          <p:sp>
            <p:nvSpPr>
              <p:cNvPr id="60" name="Oval 59"/>
              <p:cNvSpPr/>
              <p:nvPr/>
            </p:nvSpPr>
            <p:spPr bwMode="auto">
              <a:xfrm>
                <a:off x="3304635" y="62543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sp>
          <p:nvSpPr>
            <p:cNvPr id="88" name="TextBox 87"/>
            <p:cNvSpPr txBox="1"/>
            <p:nvPr/>
          </p:nvSpPr>
          <p:spPr>
            <a:xfrm>
              <a:off x="4034330" y="740650"/>
              <a:ext cx="338554" cy="369332"/>
            </a:xfrm>
            <a:prstGeom prst="rect">
              <a:avLst/>
            </a:prstGeom>
            <a:noFill/>
          </p:spPr>
          <p:txBody>
            <a:bodyPr wrap="none" rtlCol="0">
              <a:spAutoFit/>
            </a:bodyPr>
            <a:lstStyle/>
            <a:p>
              <a:pPr algn="l">
                <a:spcBef>
                  <a:spcPts val="0"/>
                </a:spcBef>
              </a:pPr>
              <a:r>
                <a:rPr lang="en-US" dirty="0" smtClean="0">
                  <a:solidFill>
                    <a:schemeClr val="bg1"/>
                  </a:solidFill>
                </a:rPr>
                <a:t>S</a:t>
              </a:r>
            </a:p>
          </p:txBody>
        </p:sp>
      </p:grpSp>
      <p:sp>
        <p:nvSpPr>
          <p:cNvPr id="96" name="Down Arrow 95"/>
          <p:cNvSpPr/>
          <p:nvPr/>
        </p:nvSpPr>
        <p:spPr bwMode="auto">
          <a:xfrm rot="2600443">
            <a:off x="6041393" y="1069347"/>
            <a:ext cx="402712" cy="1419443"/>
          </a:xfrm>
          <a:prstGeom prst="downArrow">
            <a:avLst>
              <a:gd name="adj1" fmla="val 50000"/>
              <a:gd name="adj2" fmla="val 68538"/>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97" name="TextBox 96"/>
          <p:cNvSpPr txBox="1"/>
          <p:nvPr/>
        </p:nvSpPr>
        <p:spPr>
          <a:xfrm>
            <a:off x="6831445" y="779055"/>
            <a:ext cx="2312555" cy="923330"/>
          </a:xfrm>
          <a:prstGeom prst="rect">
            <a:avLst/>
          </a:prstGeom>
          <a:noFill/>
        </p:spPr>
        <p:txBody>
          <a:bodyPr wrap="square" rtlCol="0">
            <a:spAutoFit/>
          </a:bodyPr>
          <a:lstStyle/>
          <a:p>
            <a:pPr algn="l">
              <a:spcBef>
                <a:spcPts val="0"/>
              </a:spcBef>
            </a:pPr>
            <a:r>
              <a:rPr lang="en-US" dirty="0" smtClean="0">
                <a:solidFill>
                  <a:schemeClr val="bg1"/>
                </a:solidFill>
              </a:rPr>
              <a:t>This node’s job is   to represent </a:t>
            </a:r>
          </a:p>
          <a:p>
            <a:pPr algn="l">
              <a:spcBef>
                <a:spcPts val="0"/>
              </a:spcBef>
            </a:pPr>
            <a:r>
              <a:rPr lang="en-US" i="1" dirty="0" smtClean="0">
                <a:solidFill>
                  <a:schemeClr val="bg1"/>
                </a:solidFill>
              </a:rPr>
              <a:t>“on the mat.”</a:t>
            </a:r>
          </a:p>
        </p:txBody>
      </p:sp>
      <p:grpSp>
        <p:nvGrpSpPr>
          <p:cNvPr id="24" name="Group 55"/>
          <p:cNvGrpSpPr/>
          <p:nvPr/>
        </p:nvGrpSpPr>
        <p:grpSpPr>
          <a:xfrm>
            <a:off x="3381445" y="4773175"/>
            <a:ext cx="384049" cy="576074"/>
            <a:chOff x="5186479" y="3160165"/>
            <a:chExt cx="576075" cy="2649945"/>
          </a:xfrm>
        </p:grpSpPr>
        <p:sp>
          <p:nvSpPr>
            <p:cNvPr id="44" name="Double Bracket 43"/>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45" name="TextBox 44"/>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7</a:t>
              </a:r>
            </a:p>
            <a:p>
              <a:pPr>
                <a:spcBef>
                  <a:spcPts val="0"/>
                </a:spcBef>
              </a:pPr>
              <a:r>
                <a:rPr lang="en-US" sz="1400" dirty="0" smtClean="0">
                  <a:solidFill>
                    <a:schemeClr val="bg1"/>
                  </a:solidFill>
                </a:rPr>
                <a:t>1</a:t>
              </a:r>
            </a:p>
          </p:txBody>
        </p:sp>
      </p:grpSp>
      <p:grpSp>
        <p:nvGrpSpPr>
          <p:cNvPr id="25" name="Group 45"/>
          <p:cNvGrpSpPr/>
          <p:nvPr/>
        </p:nvGrpSpPr>
        <p:grpSpPr>
          <a:xfrm>
            <a:off x="3569640" y="1470345"/>
            <a:ext cx="1955663" cy="3325421"/>
            <a:chOff x="4525934" y="1547155"/>
            <a:chExt cx="1955663" cy="3325421"/>
          </a:xfrm>
        </p:grpSpPr>
        <p:cxnSp>
          <p:nvCxnSpPr>
            <p:cNvPr id="47" name="Straight Connector 46"/>
            <p:cNvCxnSpPr>
              <a:stCxn id="45" idx="0"/>
              <a:endCxn id="49" idx="4"/>
            </p:cNvCxnSpPr>
            <p:nvPr/>
          </p:nvCxnSpPr>
          <p:spPr bwMode="auto">
            <a:xfrm rot="5400000" flipH="1" flipV="1">
              <a:off x="3719650" y="3006324"/>
              <a:ext cx="2672536" cy="1059968"/>
            </a:xfrm>
            <a:prstGeom prst="line">
              <a:avLst/>
            </a:prstGeom>
            <a:noFill/>
            <a:ln w="38100" cap="flat" cmpd="sng" algn="ctr">
              <a:solidFill>
                <a:schemeClr val="accent1"/>
              </a:solidFill>
              <a:prstDash val="solid"/>
              <a:round/>
              <a:headEnd type="none" w="med" len="med"/>
              <a:tailEnd type="none" w="med" len="med"/>
            </a:ln>
            <a:effectLst/>
          </p:spPr>
        </p:cxnSp>
        <p:cxnSp>
          <p:nvCxnSpPr>
            <p:cNvPr id="48" name="Straight Connector 47"/>
            <p:cNvCxnSpPr>
              <a:stCxn id="86" idx="0"/>
              <a:endCxn id="49" idx="4"/>
            </p:cNvCxnSpPr>
            <p:nvPr/>
          </p:nvCxnSpPr>
          <p:spPr bwMode="auto">
            <a:xfrm rot="16200000" flipV="1">
              <a:off x="5931548" y="1854395"/>
              <a:ext cx="115215" cy="806505"/>
            </a:xfrm>
            <a:prstGeom prst="line">
              <a:avLst/>
            </a:prstGeom>
            <a:noFill/>
            <a:ln w="38100" cap="flat" cmpd="sng" algn="ctr">
              <a:solidFill>
                <a:schemeClr val="accent1"/>
              </a:solidFill>
              <a:prstDash val="solid"/>
              <a:round/>
              <a:headEnd type="none" w="med" len="med"/>
              <a:tailEnd type="none" w="med" len="med"/>
            </a:ln>
            <a:effectLst/>
          </p:spPr>
        </p:cxnSp>
        <p:sp>
          <p:nvSpPr>
            <p:cNvPr id="49" name="Oval 48"/>
            <p:cNvSpPr/>
            <p:nvPr/>
          </p:nvSpPr>
          <p:spPr bwMode="auto">
            <a:xfrm>
              <a:off x="5259459" y="154715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50" name="TextBox 49"/>
            <p:cNvSpPr txBox="1"/>
            <p:nvPr/>
          </p:nvSpPr>
          <p:spPr>
            <a:xfrm>
              <a:off x="5989154" y="1547155"/>
              <a:ext cx="492443" cy="369332"/>
            </a:xfrm>
            <a:prstGeom prst="rect">
              <a:avLst/>
            </a:prstGeom>
            <a:noFill/>
          </p:spPr>
          <p:txBody>
            <a:bodyPr wrap="none" rtlCol="0">
              <a:spAutoFit/>
            </a:bodyPr>
            <a:lstStyle/>
            <a:p>
              <a:pPr algn="l">
                <a:spcBef>
                  <a:spcPts val="0"/>
                </a:spcBef>
              </a:pPr>
              <a:r>
                <a:rPr lang="en-US" dirty="0" smtClean="0">
                  <a:solidFill>
                    <a:schemeClr val="bg1"/>
                  </a:solidFill>
                </a:rPr>
                <a:t>VP</a:t>
              </a:r>
            </a:p>
          </p:txBody>
        </p:sp>
      </p:grpSp>
      <p:grpSp>
        <p:nvGrpSpPr>
          <p:cNvPr id="26" name="Group 55"/>
          <p:cNvGrpSpPr/>
          <p:nvPr/>
        </p:nvGrpSpPr>
        <p:grpSpPr>
          <a:xfrm>
            <a:off x="1883650" y="3275380"/>
            <a:ext cx="384049" cy="576074"/>
            <a:chOff x="5186479" y="3160165"/>
            <a:chExt cx="576075" cy="2649945"/>
          </a:xfrm>
        </p:grpSpPr>
        <p:sp>
          <p:nvSpPr>
            <p:cNvPr id="53" name="Double Bracket 52"/>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55" name="TextBox 54"/>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2</a:t>
              </a:r>
            </a:p>
          </p:txBody>
        </p:sp>
      </p:grpSp>
      <p:grpSp>
        <p:nvGrpSpPr>
          <p:cNvPr id="27" name="Group 55"/>
          <p:cNvGrpSpPr/>
          <p:nvPr/>
        </p:nvGrpSpPr>
        <p:grpSpPr>
          <a:xfrm>
            <a:off x="6031390" y="3505810"/>
            <a:ext cx="384049" cy="576074"/>
            <a:chOff x="5186479" y="3160165"/>
            <a:chExt cx="576075" cy="2649945"/>
          </a:xfrm>
        </p:grpSpPr>
        <p:sp>
          <p:nvSpPr>
            <p:cNvPr id="61" name="Double Bracket 60"/>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2" name="TextBox 61"/>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3</a:t>
              </a:r>
            </a:p>
            <a:p>
              <a:pPr>
                <a:spcBef>
                  <a:spcPts val="0"/>
                </a:spcBef>
              </a:pPr>
              <a:r>
                <a:rPr lang="en-US" sz="1400" dirty="0" smtClean="0">
                  <a:solidFill>
                    <a:schemeClr val="bg1"/>
                  </a:solidFill>
                </a:rPr>
                <a:t>3</a:t>
              </a:r>
            </a:p>
          </p:txBody>
        </p:sp>
      </p:grpSp>
      <p:grpSp>
        <p:nvGrpSpPr>
          <p:cNvPr id="28" name="Group 55"/>
          <p:cNvGrpSpPr/>
          <p:nvPr/>
        </p:nvGrpSpPr>
        <p:grpSpPr>
          <a:xfrm>
            <a:off x="5263290" y="2276850"/>
            <a:ext cx="384049" cy="576074"/>
            <a:chOff x="5186479" y="3160165"/>
            <a:chExt cx="576075" cy="2649945"/>
          </a:xfrm>
        </p:grpSpPr>
        <p:sp>
          <p:nvSpPr>
            <p:cNvPr id="64" name="Double Bracket 63"/>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5" name="TextBox 64"/>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3</a:t>
              </a:r>
            </a:p>
          </p:txBody>
        </p:sp>
      </p:grpSp>
      <p:grpSp>
        <p:nvGrpSpPr>
          <p:cNvPr id="29" name="Group 55"/>
          <p:cNvGrpSpPr/>
          <p:nvPr/>
        </p:nvGrpSpPr>
        <p:grpSpPr>
          <a:xfrm>
            <a:off x="3458255" y="663840"/>
            <a:ext cx="384049" cy="576074"/>
            <a:chOff x="5186479" y="3160165"/>
            <a:chExt cx="576075" cy="2649945"/>
          </a:xfrm>
        </p:grpSpPr>
        <p:sp>
          <p:nvSpPr>
            <p:cNvPr id="68" name="Double Bracket 67"/>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9" name="TextBox 68"/>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4</a:t>
              </a:r>
            </a:p>
          </p:txBody>
        </p:sp>
      </p:grpSp>
      <p:grpSp>
        <p:nvGrpSpPr>
          <p:cNvPr id="30" name="Group 55"/>
          <p:cNvGrpSpPr/>
          <p:nvPr/>
        </p:nvGrpSpPr>
        <p:grpSpPr>
          <a:xfrm>
            <a:off x="4456785" y="1508750"/>
            <a:ext cx="384049" cy="576074"/>
            <a:chOff x="5186479" y="3160165"/>
            <a:chExt cx="576075" cy="2649945"/>
          </a:xfrm>
        </p:grpSpPr>
        <p:sp>
          <p:nvSpPr>
            <p:cNvPr id="71" name="Double Bracket 70"/>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72" name="TextBox 71"/>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7</a:t>
              </a:r>
            </a:p>
            <a:p>
              <a:pPr>
                <a:spcBef>
                  <a:spcPts val="0"/>
                </a:spcBef>
              </a:pPr>
              <a:r>
                <a:rPr lang="en-US" sz="1400" dirty="0" smtClean="0">
                  <a:solidFill>
                    <a:schemeClr val="bg1"/>
                  </a:solidFill>
                </a:rPr>
                <a:t>3</a:t>
              </a:r>
            </a:p>
          </p:txBody>
        </p:sp>
      </p:grpSp>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recursive representations</a:t>
            </a:r>
            <a:endParaRPr lang="en-US" dirty="0"/>
          </a:p>
        </p:txBody>
      </p:sp>
      <p:sp>
        <p:nvSpPr>
          <p:cNvPr id="4" name="TextBox 3"/>
          <p:cNvSpPr txBox="1"/>
          <p:nvPr/>
        </p:nvSpPr>
        <p:spPr>
          <a:xfrm>
            <a:off x="2152485" y="5349250"/>
            <a:ext cx="4993675" cy="369332"/>
          </a:xfrm>
          <a:prstGeom prst="rect">
            <a:avLst/>
          </a:prstGeom>
          <a:noFill/>
        </p:spPr>
        <p:txBody>
          <a:bodyPr wrap="none" rtlCol="0">
            <a:spAutoFit/>
          </a:bodyPr>
          <a:lstStyle/>
          <a:p>
            <a:pPr algn="l">
              <a:spcBef>
                <a:spcPts val="0"/>
              </a:spcBef>
            </a:pPr>
            <a:r>
              <a:rPr lang="en-US" i="1" dirty="0" smtClean="0">
                <a:solidFill>
                  <a:schemeClr val="bg1"/>
                </a:solidFill>
              </a:rPr>
              <a:t>The            cat            on           the             mat.</a:t>
            </a:r>
          </a:p>
        </p:txBody>
      </p:sp>
      <p:grpSp>
        <p:nvGrpSpPr>
          <p:cNvPr id="3" name="Group 55"/>
          <p:cNvGrpSpPr/>
          <p:nvPr/>
        </p:nvGrpSpPr>
        <p:grpSpPr>
          <a:xfrm>
            <a:off x="4379975" y="4773175"/>
            <a:ext cx="384049" cy="576074"/>
            <a:chOff x="5186479" y="3160165"/>
            <a:chExt cx="576075" cy="2649945"/>
          </a:xfrm>
        </p:grpSpPr>
        <p:sp>
          <p:nvSpPr>
            <p:cNvPr id="16" name="Double Bracket 15"/>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7" name="TextBox 16"/>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5</a:t>
              </a:r>
            </a:p>
          </p:txBody>
        </p:sp>
      </p:grpSp>
      <p:grpSp>
        <p:nvGrpSpPr>
          <p:cNvPr id="5" name="Group 55"/>
          <p:cNvGrpSpPr/>
          <p:nvPr/>
        </p:nvGrpSpPr>
        <p:grpSpPr>
          <a:xfrm>
            <a:off x="5378506" y="4773175"/>
            <a:ext cx="384049" cy="576074"/>
            <a:chOff x="5186479" y="3160165"/>
            <a:chExt cx="576075" cy="2649945"/>
          </a:xfrm>
        </p:grpSpPr>
        <p:sp>
          <p:nvSpPr>
            <p:cNvPr id="19" name="Double Bracket 18"/>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0" name="TextBox 19"/>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6" name="Group 55"/>
          <p:cNvGrpSpPr/>
          <p:nvPr/>
        </p:nvGrpSpPr>
        <p:grpSpPr>
          <a:xfrm>
            <a:off x="6530655" y="4773175"/>
            <a:ext cx="384049" cy="576074"/>
            <a:chOff x="5186479" y="3160165"/>
            <a:chExt cx="576075" cy="2649945"/>
          </a:xfrm>
        </p:grpSpPr>
        <p:sp>
          <p:nvSpPr>
            <p:cNvPr id="22" name="Double Bracket 21"/>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3" name="TextBox 22"/>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4</a:t>
              </a:r>
            </a:p>
            <a:p>
              <a:pPr>
                <a:spcBef>
                  <a:spcPts val="0"/>
                </a:spcBef>
              </a:pPr>
              <a:r>
                <a:rPr lang="en-US" sz="1400" dirty="0" smtClean="0">
                  <a:solidFill>
                    <a:schemeClr val="bg1"/>
                  </a:solidFill>
                </a:rPr>
                <a:t>3</a:t>
              </a:r>
            </a:p>
          </p:txBody>
        </p:sp>
      </p:grpSp>
      <p:grpSp>
        <p:nvGrpSpPr>
          <p:cNvPr id="7" name="Group 89"/>
          <p:cNvGrpSpPr/>
          <p:nvPr/>
        </p:nvGrpSpPr>
        <p:grpSpPr>
          <a:xfrm>
            <a:off x="5566700" y="3467405"/>
            <a:ext cx="1152150" cy="1328362"/>
            <a:chOff x="5566700" y="3467405"/>
            <a:chExt cx="1152150" cy="1328362"/>
          </a:xfrm>
        </p:grpSpPr>
        <p:cxnSp>
          <p:nvCxnSpPr>
            <p:cNvPr id="31" name="Straight Connector 30"/>
            <p:cNvCxnSpPr>
              <a:stCxn id="20" idx="0"/>
              <a:endCxn id="41" idx="4"/>
            </p:cNvCxnSpPr>
            <p:nvPr/>
          </p:nvCxnSpPr>
          <p:spPr bwMode="auto">
            <a:xfrm rot="5400000" flipH="1" flipV="1">
              <a:off x="5566921" y="4120070"/>
              <a:ext cx="675476" cy="675917"/>
            </a:xfrm>
            <a:prstGeom prst="line">
              <a:avLst/>
            </a:prstGeom>
            <a:noFill/>
            <a:ln w="38100" cap="flat" cmpd="sng" algn="ctr">
              <a:solidFill>
                <a:schemeClr val="accent1"/>
              </a:solidFill>
              <a:prstDash val="solid"/>
              <a:round/>
              <a:headEnd type="none" w="med" len="med"/>
              <a:tailEnd type="none" w="med" len="med"/>
            </a:ln>
            <a:effectLst/>
          </p:spPr>
        </p:cxnSp>
        <p:cxnSp>
          <p:nvCxnSpPr>
            <p:cNvPr id="32" name="Straight Connector 31"/>
            <p:cNvCxnSpPr>
              <a:stCxn id="23" idx="0"/>
              <a:endCxn id="41" idx="4"/>
            </p:cNvCxnSpPr>
            <p:nvPr/>
          </p:nvCxnSpPr>
          <p:spPr bwMode="auto">
            <a:xfrm rot="16200000" flipV="1">
              <a:off x="6142996" y="4219912"/>
              <a:ext cx="675476" cy="476232"/>
            </a:xfrm>
            <a:prstGeom prst="line">
              <a:avLst/>
            </a:prstGeom>
            <a:noFill/>
            <a:ln w="38100" cap="flat" cmpd="sng" algn="ctr">
              <a:solidFill>
                <a:schemeClr val="accent1"/>
              </a:solidFill>
              <a:prstDash val="solid"/>
              <a:round/>
              <a:headEnd type="none" w="med" len="med"/>
              <a:tailEnd type="none" w="med" len="med"/>
            </a:ln>
            <a:effectLst/>
          </p:spPr>
        </p:cxnSp>
        <p:sp>
          <p:nvSpPr>
            <p:cNvPr id="41" name="Oval 40"/>
            <p:cNvSpPr/>
            <p:nvPr/>
          </p:nvSpPr>
          <p:spPr bwMode="auto">
            <a:xfrm>
              <a:off x="5916175" y="346740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8" name="Group 90"/>
          <p:cNvGrpSpPr/>
          <p:nvPr/>
        </p:nvGrpSpPr>
        <p:grpSpPr>
          <a:xfrm>
            <a:off x="4568169" y="2238445"/>
            <a:ext cx="1674450" cy="2557322"/>
            <a:chOff x="4568169" y="2238445"/>
            <a:chExt cx="1674450" cy="2557322"/>
          </a:xfrm>
        </p:grpSpPr>
        <p:cxnSp>
          <p:nvCxnSpPr>
            <p:cNvPr id="83" name="Straight Connector 82"/>
            <p:cNvCxnSpPr>
              <a:stCxn id="17" idx="0"/>
              <a:endCxn id="86" idx="4"/>
            </p:cNvCxnSpPr>
            <p:nvPr/>
          </p:nvCxnSpPr>
          <p:spPr bwMode="auto">
            <a:xfrm rot="5400000" flipH="1" flipV="1">
              <a:off x="4049923" y="3409577"/>
              <a:ext cx="1904436" cy="867943"/>
            </a:xfrm>
            <a:prstGeom prst="line">
              <a:avLst/>
            </a:prstGeom>
            <a:noFill/>
            <a:ln w="38100" cap="flat" cmpd="sng" algn="ctr">
              <a:solidFill>
                <a:schemeClr val="accent1"/>
              </a:solidFill>
              <a:prstDash val="solid"/>
              <a:round/>
              <a:headEnd type="none" w="med" len="med"/>
              <a:tailEnd type="none" w="med" len="med"/>
            </a:ln>
            <a:effectLst/>
          </p:spPr>
        </p:cxnSp>
        <p:cxnSp>
          <p:nvCxnSpPr>
            <p:cNvPr id="84" name="Straight Connector 83"/>
            <p:cNvCxnSpPr>
              <a:stCxn id="41" idx="0"/>
              <a:endCxn id="86" idx="4"/>
            </p:cNvCxnSpPr>
            <p:nvPr/>
          </p:nvCxnSpPr>
          <p:spPr bwMode="auto">
            <a:xfrm rot="16200000" flipV="1">
              <a:off x="5551329" y="2776115"/>
              <a:ext cx="576075" cy="806505"/>
            </a:xfrm>
            <a:prstGeom prst="line">
              <a:avLst/>
            </a:prstGeom>
            <a:noFill/>
            <a:ln w="38100" cap="flat" cmpd="sng" algn="ctr">
              <a:solidFill>
                <a:schemeClr val="accent1"/>
              </a:solidFill>
              <a:prstDash val="solid"/>
              <a:round/>
              <a:headEnd type="none" w="med" len="med"/>
              <a:tailEnd type="none" w="med" len="med"/>
            </a:ln>
            <a:effectLst/>
          </p:spPr>
        </p:cxnSp>
        <p:sp>
          <p:nvSpPr>
            <p:cNvPr id="86" name="Oval 85"/>
            <p:cNvSpPr/>
            <p:nvPr/>
          </p:nvSpPr>
          <p:spPr bwMode="auto">
            <a:xfrm>
              <a:off x="5109670" y="223844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9" name="Group 55"/>
          <p:cNvGrpSpPr/>
          <p:nvPr/>
        </p:nvGrpSpPr>
        <p:grpSpPr>
          <a:xfrm>
            <a:off x="6031390" y="3505810"/>
            <a:ext cx="384049" cy="576074"/>
            <a:chOff x="5186479" y="3160165"/>
            <a:chExt cx="576075" cy="2649945"/>
          </a:xfrm>
        </p:grpSpPr>
        <p:sp>
          <p:nvSpPr>
            <p:cNvPr id="45" name="Double Bracket 44"/>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46" name="TextBox 45"/>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3</a:t>
              </a:r>
            </a:p>
            <a:p>
              <a:pPr>
                <a:spcBef>
                  <a:spcPts val="0"/>
                </a:spcBef>
              </a:pPr>
              <a:r>
                <a:rPr lang="en-US" sz="1400" dirty="0" smtClean="0">
                  <a:solidFill>
                    <a:schemeClr val="bg1"/>
                  </a:solidFill>
                </a:rPr>
                <a:t>3</a:t>
              </a:r>
            </a:p>
          </p:txBody>
        </p:sp>
      </p:grpSp>
      <p:grpSp>
        <p:nvGrpSpPr>
          <p:cNvPr id="10" name="Group 55"/>
          <p:cNvGrpSpPr/>
          <p:nvPr/>
        </p:nvGrpSpPr>
        <p:grpSpPr>
          <a:xfrm>
            <a:off x="5263290" y="2276850"/>
            <a:ext cx="384049" cy="576074"/>
            <a:chOff x="5186479" y="3160165"/>
            <a:chExt cx="576075" cy="2649945"/>
          </a:xfrm>
        </p:grpSpPr>
        <p:sp>
          <p:nvSpPr>
            <p:cNvPr id="48" name="Double Bracket 47"/>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49" name="TextBox 48"/>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3</a:t>
              </a:r>
            </a:p>
          </p:txBody>
        </p:sp>
      </p:grpSp>
      <p:sp>
        <p:nvSpPr>
          <p:cNvPr id="58" name="Down Arrow 57"/>
          <p:cNvSpPr/>
          <p:nvPr/>
        </p:nvSpPr>
        <p:spPr bwMode="auto">
          <a:xfrm rot="2600443">
            <a:off x="6041393" y="1069347"/>
            <a:ext cx="402712" cy="1419443"/>
          </a:xfrm>
          <a:prstGeom prst="downArrow">
            <a:avLst>
              <a:gd name="adj1" fmla="val 50000"/>
              <a:gd name="adj2" fmla="val 68538"/>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61" name="TextBox 60"/>
          <p:cNvSpPr txBox="1"/>
          <p:nvPr/>
        </p:nvSpPr>
        <p:spPr>
          <a:xfrm>
            <a:off x="6831445" y="779055"/>
            <a:ext cx="2312555" cy="923330"/>
          </a:xfrm>
          <a:prstGeom prst="rect">
            <a:avLst/>
          </a:prstGeom>
          <a:noFill/>
        </p:spPr>
        <p:txBody>
          <a:bodyPr wrap="square" rtlCol="0">
            <a:spAutoFit/>
          </a:bodyPr>
          <a:lstStyle/>
          <a:p>
            <a:pPr algn="l">
              <a:spcBef>
                <a:spcPts val="0"/>
              </a:spcBef>
            </a:pPr>
            <a:r>
              <a:rPr lang="en-US" dirty="0" smtClean="0">
                <a:solidFill>
                  <a:schemeClr val="bg1"/>
                </a:solidFill>
              </a:rPr>
              <a:t>This node’s job is   to represent </a:t>
            </a:r>
          </a:p>
          <a:p>
            <a:pPr algn="l">
              <a:spcBef>
                <a:spcPts val="0"/>
              </a:spcBef>
            </a:pPr>
            <a:r>
              <a:rPr lang="en-US" i="1" dirty="0" smtClean="0">
                <a:solidFill>
                  <a:schemeClr val="bg1"/>
                </a:solidFill>
              </a:rPr>
              <a:t>“on the mat.”</a:t>
            </a:r>
          </a:p>
        </p:txBody>
      </p:sp>
      <p:sp>
        <p:nvSpPr>
          <p:cNvPr id="62" name="Rectangle 61"/>
          <p:cNvSpPr/>
          <p:nvPr/>
        </p:nvSpPr>
        <p:spPr bwMode="auto">
          <a:xfrm>
            <a:off x="1730030" y="5080415"/>
            <a:ext cx="2304300" cy="1305770"/>
          </a:xfrm>
          <a:prstGeom prst="rect">
            <a:avLst/>
          </a:prstGeom>
          <a:solidFill>
            <a:schemeClr val="tx1"/>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recursive representations</a:t>
            </a:r>
            <a:endParaRPr lang="en-US" dirty="0"/>
          </a:p>
        </p:txBody>
      </p:sp>
      <p:sp>
        <p:nvSpPr>
          <p:cNvPr id="4" name="TextBox 3"/>
          <p:cNvSpPr txBox="1"/>
          <p:nvPr/>
        </p:nvSpPr>
        <p:spPr>
          <a:xfrm>
            <a:off x="2152485" y="5349250"/>
            <a:ext cx="4993675" cy="369332"/>
          </a:xfrm>
          <a:prstGeom prst="rect">
            <a:avLst/>
          </a:prstGeom>
          <a:noFill/>
        </p:spPr>
        <p:txBody>
          <a:bodyPr wrap="none" rtlCol="0">
            <a:spAutoFit/>
          </a:bodyPr>
          <a:lstStyle/>
          <a:p>
            <a:pPr algn="l">
              <a:spcBef>
                <a:spcPts val="0"/>
              </a:spcBef>
            </a:pPr>
            <a:r>
              <a:rPr lang="en-US" i="1" dirty="0" smtClean="0">
                <a:solidFill>
                  <a:schemeClr val="bg1"/>
                </a:solidFill>
              </a:rPr>
              <a:t>The            cat            on           the             mat.</a:t>
            </a:r>
          </a:p>
        </p:txBody>
      </p:sp>
      <p:grpSp>
        <p:nvGrpSpPr>
          <p:cNvPr id="3" name="Group 55"/>
          <p:cNvGrpSpPr/>
          <p:nvPr/>
        </p:nvGrpSpPr>
        <p:grpSpPr>
          <a:xfrm>
            <a:off x="4379975" y="4773175"/>
            <a:ext cx="384049" cy="576074"/>
            <a:chOff x="5186479" y="3160165"/>
            <a:chExt cx="576075" cy="2649945"/>
          </a:xfrm>
        </p:grpSpPr>
        <p:sp>
          <p:nvSpPr>
            <p:cNvPr id="16" name="Double Bracket 15"/>
            <p:cNvSpPr/>
            <p:nvPr/>
          </p:nvSpPr>
          <p:spPr bwMode="auto">
            <a:xfrm>
              <a:off x="5186479" y="3160165"/>
              <a:ext cx="576075" cy="2649945"/>
            </a:xfrm>
            <a:prstGeom prst="bracketPair">
              <a:avLst/>
            </a:prstGeom>
            <a:noFill/>
            <a:ln w="38100" cap="flat" cmpd="sng" algn="ctr">
              <a:solidFill>
                <a:srgbClr val="00B0F0"/>
              </a:solidFill>
              <a:prstDash val="solid"/>
              <a:round/>
              <a:headEnd type="none" w="med" len="med"/>
              <a:tailEnd type="none" w="med" len="med"/>
            </a:ln>
            <a:effectLst/>
          </p:spPr>
          <p:txBody>
            <a:bodyPr rtlCol="0" anchor="ctr"/>
            <a:lstStyle/>
            <a:p>
              <a:pPr algn="ctr"/>
              <a:endParaRPr lang="en-US"/>
            </a:p>
          </p:txBody>
        </p:sp>
        <p:sp>
          <p:nvSpPr>
            <p:cNvPr id="17" name="TextBox 16"/>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rgbClr val="00B0F0"/>
                  </a:solidFill>
                </a:rPr>
                <a:t>8</a:t>
              </a:r>
            </a:p>
            <a:p>
              <a:pPr>
                <a:spcBef>
                  <a:spcPts val="0"/>
                </a:spcBef>
              </a:pPr>
              <a:r>
                <a:rPr lang="en-US" sz="1400" dirty="0" smtClean="0">
                  <a:solidFill>
                    <a:srgbClr val="00B0F0"/>
                  </a:solidFill>
                </a:rPr>
                <a:t>5</a:t>
              </a:r>
            </a:p>
          </p:txBody>
        </p:sp>
      </p:grpSp>
      <p:grpSp>
        <p:nvGrpSpPr>
          <p:cNvPr id="5" name="Group 55"/>
          <p:cNvGrpSpPr/>
          <p:nvPr/>
        </p:nvGrpSpPr>
        <p:grpSpPr>
          <a:xfrm>
            <a:off x="5378506" y="4773175"/>
            <a:ext cx="384049" cy="576074"/>
            <a:chOff x="5186479" y="3160165"/>
            <a:chExt cx="576075" cy="2649945"/>
          </a:xfrm>
        </p:grpSpPr>
        <p:sp>
          <p:nvSpPr>
            <p:cNvPr id="19" name="Double Bracket 18"/>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0" name="TextBox 19"/>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6" name="Group 55"/>
          <p:cNvGrpSpPr/>
          <p:nvPr/>
        </p:nvGrpSpPr>
        <p:grpSpPr>
          <a:xfrm>
            <a:off x="6530655" y="4773175"/>
            <a:ext cx="384049" cy="576074"/>
            <a:chOff x="5186479" y="3160165"/>
            <a:chExt cx="576075" cy="2649945"/>
          </a:xfrm>
        </p:grpSpPr>
        <p:sp>
          <p:nvSpPr>
            <p:cNvPr id="22" name="Double Bracket 21"/>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3" name="TextBox 22"/>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4</a:t>
              </a:r>
            </a:p>
            <a:p>
              <a:pPr>
                <a:spcBef>
                  <a:spcPts val="0"/>
                </a:spcBef>
              </a:pPr>
              <a:r>
                <a:rPr lang="en-US" sz="1400" dirty="0" smtClean="0">
                  <a:solidFill>
                    <a:schemeClr val="bg1"/>
                  </a:solidFill>
                </a:rPr>
                <a:t>3</a:t>
              </a:r>
            </a:p>
          </p:txBody>
        </p:sp>
      </p:grpSp>
      <p:grpSp>
        <p:nvGrpSpPr>
          <p:cNvPr id="7" name="Group 89"/>
          <p:cNvGrpSpPr/>
          <p:nvPr/>
        </p:nvGrpSpPr>
        <p:grpSpPr>
          <a:xfrm>
            <a:off x="5566700" y="3467405"/>
            <a:ext cx="1152150" cy="1328362"/>
            <a:chOff x="5566700" y="3467405"/>
            <a:chExt cx="1152150" cy="1328362"/>
          </a:xfrm>
        </p:grpSpPr>
        <p:cxnSp>
          <p:nvCxnSpPr>
            <p:cNvPr id="31" name="Straight Connector 30"/>
            <p:cNvCxnSpPr>
              <a:stCxn id="20" idx="0"/>
              <a:endCxn id="41" idx="4"/>
            </p:cNvCxnSpPr>
            <p:nvPr/>
          </p:nvCxnSpPr>
          <p:spPr bwMode="auto">
            <a:xfrm rot="5400000" flipH="1" flipV="1">
              <a:off x="5566921" y="4120070"/>
              <a:ext cx="675476" cy="675917"/>
            </a:xfrm>
            <a:prstGeom prst="line">
              <a:avLst/>
            </a:prstGeom>
            <a:noFill/>
            <a:ln w="38100" cap="flat" cmpd="sng" algn="ctr">
              <a:solidFill>
                <a:schemeClr val="accent1"/>
              </a:solidFill>
              <a:prstDash val="solid"/>
              <a:round/>
              <a:headEnd type="none" w="med" len="med"/>
              <a:tailEnd type="none" w="med" len="med"/>
            </a:ln>
            <a:effectLst/>
          </p:spPr>
        </p:cxnSp>
        <p:cxnSp>
          <p:nvCxnSpPr>
            <p:cNvPr id="32" name="Straight Connector 31"/>
            <p:cNvCxnSpPr>
              <a:stCxn id="23" idx="0"/>
              <a:endCxn id="41" idx="4"/>
            </p:cNvCxnSpPr>
            <p:nvPr/>
          </p:nvCxnSpPr>
          <p:spPr bwMode="auto">
            <a:xfrm rot="16200000" flipV="1">
              <a:off x="6142996" y="4219912"/>
              <a:ext cx="675476" cy="476232"/>
            </a:xfrm>
            <a:prstGeom prst="line">
              <a:avLst/>
            </a:prstGeom>
            <a:noFill/>
            <a:ln w="38100" cap="flat" cmpd="sng" algn="ctr">
              <a:solidFill>
                <a:schemeClr val="accent1"/>
              </a:solidFill>
              <a:prstDash val="solid"/>
              <a:round/>
              <a:headEnd type="none" w="med" len="med"/>
              <a:tailEnd type="none" w="med" len="med"/>
            </a:ln>
            <a:effectLst/>
          </p:spPr>
        </p:cxnSp>
        <p:sp>
          <p:nvSpPr>
            <p:cNvPr id="41" name="Oval 40"/>
            <p:cNvSpPr/>
            <p:nvPr/>
          </p:nvSpPr>
          <p:spPr bwMode="auto">
            <a:xfrm>
              <a:off x="5916175" y="346740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8" name="Group 90"/>
          <p:cNvGrpSpPr/>
          <p:nvPr/>
        </p:nvGrpSpPr>
        <p:grpSpPr>
          <a:xfrm>
            <a:off x="4568169" y="2238445"/>
            <a:ext cx="1674450" cy="2557322"/>
            <a:chOff x="4568169" y="2238445"/>
            <a:chExt cx="1674450" cy="2557322"/>
          </a:xfrm>
        </p:grpSpPr>
        <p:cxnSp>
          <p:nvCxnSpPr>
            <p:cNvPr id="83" name="Straight Connector 82"/>
            <p:cNvCxnSpPr>
              <a:stCxn id="17" idx="0"/>
              <a:endCxn id="86" idx="4"/>
            </p:cNvCxnSpPr>
            <p:nvPr/>
          </p:nvCxnSpPr>
          <p:spPr bwMode="auto">
            <a:xfrm rot="5400000" flipH="1" flipV="1">
              <a:off x="4049923" y="3409577"/>
              <a:ext cx="1904436" cy="867943"/>
            </a:xfrm>
            <a:prstGeom prst="line">
              <a:avLst/>
            </a:prstGeom>
            <a:noFill/>
            <a:ln w="38100" cap="flat" cmpd="sng" algn="ctr">
              <a:solidFill>
                <a:schemeClr val="accent1"/>
              </a:solidFill>
              <a:prstDash val="solid"/>
              <a:round/>
              <a:headEnd type="none" w="med" len="med"/>
              <a:tailEnd type="none" w="med" len="med"/>
            </a:ln>
            <a:effectLst/>
          </p:spPr>
        </p:cxnSp>
        <p:cxnSp>
          <p:nvCxnSpPr>
            <p:cNvPr id="84" name="Straight Connector 83"/>
            <p:cNvCxnSpPr>
              <a:stCxn id="41" idx="0"/>
              <a:endCxn id="86" idx="4"/>
            </p:cNvCxnSpPr>
            <p:nvPr/>
          </p:nvCxnSpPr>
          <p:spPr bwMode="auto">
            <a:xfrm rot="16200000" flipV="1">
              <a:off x="5551329" y="2776115"/>
              <a:ext cx="576075" cy="806505"/>
            </a:xfrm>
            <a:prstGeom prst="line">
              <a:avLst/>
            </a:prstGeom>
            <a:noFill/>
            <a:ln w="38100" cap="flat" cmpd="sng" algn="ctr">
              <a:solidFill>
                <a:schemeClr val="accent1"/>
              </a:solidFill>
              <a:prstDash val="solid"/>
              <a:round/>
              <a:headEnd type="none" w="med" len="med"/>
              <a:tailEnd type="none" w="med" len="med"/>
            </a:ln>
            <a:effectLst/>
          </p:spPr>
        </p:cxnSp>
        <p:sp>
          <p:nvSpPr>
            <p:cNvPr id="86" name="Oval 85"/>
            <p:cNvSpPr/>
            <p:nvPr/>
          </p:nvSpPr>
          <p:spPr bwMode="auto">
            <a:xfrm>
              <a:off x="5109670" y="223844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9" name="Group 55"/>
          <p:cNvGrpSpPr/>
          <p:nvPr/>
        </p:nvGrpSpPr>
        <p:grpSpPr>
          <a:xfrm>
            <a:off x="6031390" y="3505810"/>
            <a:ext cx="384049" cy="576074"/>
            <a:chOff x="5186479" y="3160165"/>
            <a:chExt cx="576075" cy="2649945"/>
          </a:xfrm>
        </p:grpSpPr>
        <p:sp>
          <p:nvSpPr>
            <p:cNvPr id="45" name="Double Bracket 44"/>
            <p:cNvSpPr/>
            <p:nvPr/>
          </p:nvSpPr>
          <p:spPr bwMode="auto">
            <a:xfrm>
              <a:off x="5186479" y="3160165"/>
              <a:ext cx="576075" cy="2649945"/>
            </a:xfrm>
            <a:prstGeom prst="bracketPair">
              <a:avLst/>
            </a:prstGeom>
            <a:noFill/>
            <a:ln w="38100" cap="flat" cmpd="sng" algn="ctr">
              <a:solidFill>
                <a:srgbClr val="00B0F0"/>
              </a:solidFill>
              <a:prstDash val="solid"/>
              <a:round/>
              <a:headEnd type="none" w="med" len="med"/>
              <a:tailEnd type="none" w="med" len="med"/>
            </a:ln>
            <a:effectLst/>
          </p:spPr>
          <p:txBody>
            <a:bodyPr rtlCol="0" anchor="ctr"/>
            <a:lstStyle/>
            <a:p>
              <a:pPr algn="ctr"/>
              <a:endParaRPr lang="en-US"/>
            </a:p>
          </p:txBody>
        </p:sp>
        <p:sp>
          <p:nvSpPr>
            <p:cNvPr id="46" name="TextBox 45"/>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rgbClr val="00B0F0"/>
                  </a:solidFill>
                </a:rPr>
                <a:t>3</a:t>
              </a:r>
            </a:p>
            <a:p>
              <a:pPr>
                <a:spcBef>
                  <a:spcPts val="0"/>
                </a:spcBef>
              </a:pPr>
              <a:r>
                <a:rPr lang="en-US" sz="1400" dirty="0" smtClean="0">
                  <a:solidFill>
                    <a:srgbClr val="00B0F0"/>
                  </a:solidFill>
                </a:rPr>
                <a:t>3</a:t>
              </a:r>
            </a:p>
          </p:txBody>
        </p:sp>
      </p:grpSp>
      <p:grpSp>
        <p:nvGrpSpPr>
          <p:cNvPr id="10" name="Group 55"/>
          <p:cNvGrpSpPr/>
          <p:nvPr/>
        </p:nvGrpSpPr>
        <p:grpSpPr>
          <a:xfrm>
            <a:off x="5263290" y="2276850"/>
            <a:ext cx="384049" cy="576074"/>
            <a:chOff x="5186479" y="3160165"/>
            <a:chExt cx="576075" cy="2649945"/>
          </a:xfrm>
        </p:grpSpPr>
        <p:sp>
          <p:nvSpPr>
            <p:cNvPr id="48" name="Double Bracket 47"/>
            <p:cNvSpPr/>
            <p:nvPr/>
          </p:nvSpPr>
          <p:spPr bwMode="auto">
            <a:xfrm>
              <a:off x="5186479" y="3160165"/>
              <a:ext cx="576075" cy="2649945"/>
            </a:xfrm>
            <a:prstGeom prst="bracketPair">
              <a:avLst/>
            </a:prstGeom>
            <a:noFill/>
            <a:ln w="38100" cap="flat" cmpd="sng" algn="ctr">
              <a:solidFill>
                <a:srgbClr val="00B050"/>
              </a:solidFill>
              <a:prstDash val="solid"/>
              <a:round/>
              <a:headEnd type="none" w="med" len="med"/>
              <a:tailEnd type="none" w="med" len="med"/>
            </a:ln>
            <a:effectLst/>
          </p:spPr>
          <p:txBody>
            <a:bodyPr rtlCol="0" anchor="ctr"/>
            <a:lstStyle/>
            <a:p>
              <a:pPr algn="ctr"/>
              <a:endParaRPr lang="en-US"/>
            </a:p>
          </p:txBody>
        </p:sp>
        <p:sp>
          <p:nvSpPr>
            <p:cNvPr id="49" name="TextBox 48"/>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rgbClr val="00B050"/>
                  </a:solidFill>
                </a:rPr>
                <a:t>8</a:t>
              </a:r>
            </a:p>
            <a:p>
              <a:pPr>
                <a:spcBef>
                  <a:spcPts val="0"/>
                </a:spcBef>
              </a:pPr>
              <a:r>
                <a:rPr lang="en-US" sz="1400" dirty="0" smtClean="0">
                  <a:solidFill>
                    <a:srgbClr val="00B050"/>
                  </a:solidFill>
                </a:rPr>
                <a:t>3</a:t>
              </a:r>
            </a:p>
          </p:txBody>
        </p:sp>
      </p:grpSp>
      <p:sp>
        <p:nvSpPr>
          <p:cNvPr id="58" name="Down Arrow 57"/>
          <p:cNvSpPr/>
          <p:nvPr/>
        </p:nvSpPr>
        <p:spPr bwMode="auto">
          <a:xfrm rot="2600443">
            <a:off x="6041393" y="1069347"/>
            <a:ext cx="402712" cy="1419443"/>
          </a:xfrm>
          <a:prstGeom prst="downArrow">
            <a:avLst>
              <a:gd name="adj1" fmla="val 50000"/>
              <a:gd name="adj2" fmla="val 68538"/>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61" name="TextBox 60"/>
          <p:cNvSpPr txBox="1"/>
          <p:nvPr/>
        </p:nvSpPr>
        <p:spPr>
          <a:xfrm>
            <a:off x="6831445" y="779055"/>
            <a:ext cx="2312555" cy="923330"/>
          </a:xfrm>
          <a:prstGeom prst="rect">
            <a:avLst/>
          </a:prstGeom>
          <a:noFill/>
        </p:spPr>
        <p:txBody>
          <a:bodyPr wrap="square" rtlCol="0">
            <a:spAutoFit/>
          </a:bodyPr>
          <a:lstStyle/>
          <a:p>
            <a:pPr algn="l">
              <a:spcBef>
                <a:spcPts val="0"/>
              </a:spcBef>
            </a:pPr>
            <a:r>
              <a:rPr lang="en-US" dirty="0" smtClean="0">
                <a:solidFill>
                  <a:schemeClr val="bg1"/>
                </a:solidFill>
              </a:rPr>
              <a:t>This node’s job is   to represent </a:t>
            </a:r>
          </a:p>
          <a:p>
            <a:pPr algn="l">
              <a:spcBef>
                <a:spcPts val="0"/>
              </a:spcBef>
            </a:pPr>
            <a:r>
              <a:rPr lang="en-US" i="1" dirty="0" smtClean="0">
                <a:solidFill>
                  <a:schemeClr val="bg1"/>
                </a:solidFill>
              </a:rPr>
              <a:t>“on the mat.”</a:t>
            </a:r>
          </a:p>
        </p:txBody>
      </p:sp>
      <p:sp>
        <p:nvSpPr>
          <p:cNvPr id="62" name="Rectangle 61"/>
          <p:cNvSpPr/>
          <p:nvPr/>
        </p:nvSpPr>
        <p:spPr bwMode="auto">
          <a:xfrm>
            <a:off x="1730030" y="5080415"/>
            <a:ext cx="2304300" cy="1305770"/>
          </a:xfrm>
          <a:prstGeom prst="rect">
            <a:avLst/>
          </a:prstGeom>
          <a:solidFill>
            <a:schemeClr val="tx1"/>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recursive representations</a:t>
            </a:r>
            <a:endParaRPr lang="en-US" dirty="0"/>
          </a:p>
        </p:txBody>
      </p:sp>
      <p:sp>
        <p:nvSpPr>
          <p:cNvPr id="4" name="TextBox 3"/>
          <p:cNvSpPr txBox="1"/>
          <p:nvPr/>
        </p:nvSpPr>
        <p:spPr>
          <a:xfrm>
            <a:off x="2152485" y="5349250"/>
            <a:ext cx="4993675" cy="369332"/>
          </a:xfrm>
          <a:prstGeom prst="rect">
            <a:avLst/>
          </a:prstGeom>
          <a:noFill/>
        </p:spPr>
        <p:txBody>
          <a:bodyPr wrap="none" rtlCol="0">
            <a:spAutoFit/>
          </a:bodyPr>
          <a:lstStyle/>
          <a:p>
            <a:pPr algn="l">
              <a:spcBef>
                <a:spcPts val="0"/>
              </a:spcBef>
            </a:pPr>
            <a:r>
              <a:rPr lang="en-US" i="1" dirty="0" smtClean="0">
                <a:solidFill>
                  <a:schemeClr val="bg1"/>
                </a:solidFill>
              </a:rPr>
              <a:t>The            cat            on           the             mat.</a:t>
            </a:r>
          </a:p>
        </p:txBody>
      </p:sp>
      <p:grpSp>
        <p:nvGrpSpPr>
          <p:cNvPr id="3" name="Group 55"/>
          <p:cNvGrpSpPr/>
          <p:nvPr/>
        </p:nvGrpSpPr>
        <p:grpSpPr>
          <a:xfrm>
            <a:off x="4379975" y="4773175"/>
            <a:ext cx="384049" cy="576074"/>
            <a:chOff x="5186479" y="3160165"/>
            <a:chExt cx="576075" cy="2649945"/>
          </a:xfrm>
        </p:grpSpPr>
        <p:sp>
          <p:nvSpPr>
            <p:cNvPr id="16" name="Double Bracket 15"/>
            <p:cNvSpPr/>
            <p:nvPr/>
          </p:nvSpPr>
          <p:spPr bwMode="auto">
            <a:xfrm>
              <a:off x="5186479" y="3160165"/>
              <a:ext cx="576075" cy="2649945"/>
            </a:xfrm>
            <a:prstGeom prst="bracketPair">
              <a:avLst/>
            </a:prstGeom>
            <a:noFill/>
            <a:ln w="38100" cap="flat" cmpd="sng" algn="ctr">
              <a:solidFill>
                <a:srgbClr val="00B0F0"/>
              </a:solidFill>
              <a:prstDash val="solid"/>
              <a:round/>
              <a:headEnd type="none" w="med" len="med"/>
              <a:tailEnd type="none" w="med" len="med"/>
            </a:ln>
            <a:effectLst/>
          </p:spPr>
          <p:txBody>
            <a:bodyPr rtlCol="0" anchor="ctr"/>
            <a:lstStyle/>
            <a:p>
              <a:pPr algn="ctr"/>
              <a:endParaRPr lang="en-US"/>
            </a:p>
          </p:txBody>
        </p:sp>
        <p:sp>
          <p:nvSpPr>
            <p:cNvPr id="17" name="TextBox 16"/>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rgbClr val="00B0F0"/>
                  </a:solidFill>
                </a:rPr>
                <a:t>8</a:t>
              </a:r>
            </a:p>
            <a:p>
              <a:pPr>
                <a:spcBef>
                  <a:spcPts val="0"/>
                </a:spcBef>
              </a:pPr>
              <a:r>
                <a:rPr lang="en-US" sz="1400" dirty="0" smtClean="0">
                  <a:solidFill>
                    <a:srgbClr val="00B0F0"/>
                  </a:solidFill>
                </a:rPr>
                <a:t>5</a:t>
              </a:r>
            </a:p>
          </p:txBody>
        </p:sp>
      </p:grpSp>
      <p:grpSp>
        <p:nvGrpSpPr>
          <p:cNvPr id="5" name="Group 55"/>
          <p:cNvGrpSpPr/>
          <p:nvPr/>
        </p:nvGrpSpPr>
        <p:grpSpPr>
          <a:xfrm>
            <a:off x="5378506" y="4773175"/>
            <a:ext cx="384049" cy="576074"/>
            <a:chOff x="5186479" y="3160165"/>
            <a:chExt cx="576075" cy="2649945"/>
          </a:xfrm>
        </p:grpSpPr>
        <p:sp>
          <p:nvSpPr>
            <p:cNvPr id="19" name="Double Bracket 18"/>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0" name="TextBox 19"/>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6" name="Group 55"/>
          <p:cNvGrpSpPr/>
          <p:nvPr/>
        </p:nvGrpSpPr>
        <p:grpSpPr>
          <a:xfrm>
            <a:off x="6530655" y="4773175"/>
            <a:ext cx="384049" cy="576074"/>
            <a:chOff x="5186479" y="3160165"/>
            <a:chExt cx="576075" cy="2649945"/>
          </a:xfrm>
        </p:grpSpPr>
        <p:sp>
          <p:nvSpPr>
            <p:cNvPr id="22" name="Double Bracket 21"/>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3" name="TextBox 22"/>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4</a:t>
              </a:r>
            </a:p>
            <a:p>
              <a:pPr>
                <a:spcBef>
                  <a:spcPts val="0"/>
                </a:spcBef>
              </a:pPr>
              <a:r>
                <a:rPr lang="en-US" sz="1400" dirty="0" smtClean="0">
                  <a:solidFill>
                    <a:schemeClr val="bg1"/>
                  </a:solidFill>
                </a:rPr>
                <a:t>3</a:t>
              </a:r>
            </a:p>
          </p:txBody>
        </p:sp>
      </p:grpSp>
      <p:grpSp>
        <p:nvGrpSpPr>
          <p:cNvPr id="7" name="Group 89"/>
          <p:cNvGrpSpPr/>
          <p:nvPr/>
        </p:nvGrpSpPr>
        <p:grpSpPr>
          <a:xfrm>
            <a:off x="5566700" y="3467405"/>
            <a:ext cx="1152150" cy="1328362"/>
            <a:chOff x="5566700" y="3467405"/>
            <a:chExt cx="1152150" cy="1328362"/>
          </a:xfrm>
        </p:grpSpPr>
        <p:cxnSp>
          <p:nvCxnSpPr>
            <p:cNvPr id="31" name="Straight Connector 30"/>
            <p:cNvCxnSpPr>
              <a:stCxn id="20" idx="0"/>
              <a:endCxn id="41" idx="4"/>
            </p:cNvCxnSpPr>
            <p:nvPr/>
          </p:nvCxnSpPr>
          <p:spPr bwMode="auto">
            <a:xfrm rot="5400000" flipH="1" flipV="1">
              <a:off x="5566921" y="4120070"/>
              <a:ext cx="675476" cy="675917"/>
            </a:xfrm>
            <a:prstGeom prst="line">
              <a:avLst/>
            </a:prstGeom>
            <a:noFill/>
            <a:ln w="38100" cap="flat" cmpd="sng" algn="ctr">
              <a:solidFill>
                <a:schemeClr val="accent1"/>
              </a:solidFill>
              <a:prstDash val="solid"/>
              <a:round/>
              <a:headEnd type="none" w="med" len="med"/>
              <a:tailEnd type="none" w="med" len="med"/>
            </a:ln>
            <a:effectLst/>
          </p:spPr>
        </p:cxnSp>
        <p:cxnSp>
          <p:nvCxnSpPr>
            <p:cNvPr id="32" name="Straight Connector 31"/>
            <p:cNvCxnSpPr>
              <a:stCxn id="23" idx="0"/>
              <a:endCxn id="41" idx="4"/>
            </p:cNvCxnSpPr>
            <p:nvPr/>
          </p:nvCxnSpPr>
          <p:spPr bwMode="auto">
            <a:xfrm rot="16200000" flipV="1">
              <a:off x="6142996" y="4219912"/>
              <a:ext cx="675476" cy="476232"/>
            </a:xfrm>
            <a:prstGeom prst="line">
              <a:avLst/>
            </a:prstGeom>
            <a:noFill/>
            <a:ln w="38100" cap="flat" cmpd="sng" algn="ctr">
              <a:solidFill>
                <a:schemeClr val="accent1"/>
              </a:solidFill>
              <a:prstDash val="solid"/>
              <a:round/>
              <a:headEnd type="none" w="med" len="med"/>
              <a:tailEnd type="none" w="med" len="med"/>
            </a:ln>
            <a:effectLst/>
          </p:spPr>
        </p:cxnSp>
        <p:sp>
          <p:nvSpPr>
            <p:cNvPr id="41" name="Oval 40"/>
            <p:cNvSpPr/>
            <p:nvPr/>
          </p:nvSpPr>
          <p:spPr bwMode="auto">
            <a:xfrm>
              <a:off x="5916175" y="346740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8" name="Group 90"/>
          <p:cNvGrpSpPr/>
          <p:nvPr/>
        </p:nvGrpSpPr>
        <p:grpSpPr>
          <a:xfrm>
            <a:off x="4568169" y="2238445"/>
            <a:ext cx="1674450" cy="2557322"/>
            <a:chOff x="4568169" y="2238445"/>
            <a:chExt cx="1674450" cy="2557322"/>
          </a:xfrm>
        </p:grpSpPr>
        <p:cxnSp>
          <p:nvCxnSpPr>
            <p:cNvPr id="83" name="Straight Connector 82"/>
            <p:cNvCxnSpPr>
              <a:stCxn id="17" idx="0"/>
              <a:endCxn id="86" idx="4"/>
            </p:cNvCxnSpPr>
            <p:nvPr/>
          </p:nvCxnSpPr>
          <p:spPr bwMode="auto">
            <a:xfrm rot="5400000" flipH="1" flipV="1">
              <a:off x="4049923" y="3409577"/>
              <a:ext cx="1904436" cy="867943"/>
            </a:xfrm>
            <a:prstGeom prst="line">
              <a:avLst/>
            </a:prstGeom>
            <a:noFill/>
            <a:ln w="38100" cap="flat" cmpd="sng" algn="ctr">
              <a:solidFill>
                <a:schemeClr val="accent1"/>
              </a:solidFill>
              <a:prstDash val="solid"/>
              <a:round/>
              <a:headEnd type="none" w="med" len="med"/>
              <a:tailEnd type="none" w="med" len="med"/>
            </a:ln>
            <a:effectLst/>
          </p:spPr>
        </p:cxnSp>
        <p:cxnSp>
          <p:nvCxnSpPr>
            <p:cNvPr id="84" name="Straight Connector 83"/>
            <p:cNvCxnSpPr>
              <a:stCxn id="41" idx="0"/>
              <a:endCxn id="86" idx="4"/>
            </p:cNvCxnSpPr>
            <p:nvPr/>
          </p:nvCxnSpPr>
          <p:spPr bwMode="auto">
            <a:xfrm rot="16200000" flipV="1">
              <a:off x="5551329" y="2776115"/>
              <a:ext cx="576075" cy="806505"/>
            </a:xfrm>
            <a:prstGeom prst="line">
              <a:avLst/>
            </a:prstGeom>
            <a:noFill/>
            <a:ln w="38100" cap="flat" cmpd="sng" algn="ctr">
              <a:solidFill>
                <a:schemeClr val="accent1"/>
              </a:solidFill>
              <a:prstDash val="solid"/>
              <a:round/>
              <a:headEnd type="none" w="med" len="med"/>
              <a:tailEnd type="none" w="med" len="med"/>
            </a:ln>
            <a:effectLst/>
          </p:spPr>
        </p:cxnSp>
        <p:sp>
          <p:nvSpPr>
            <p:cNvPr id="86" name="Oval 85"/>
            <p:cNvSpPr/>
            <p:nvPr/>
          </p:nvSpPr>
          <p:spPr bwMode="auto">
            <a:xfrm>
              <a:off x="5109670" y="223844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9" name="Group 55"/>
          <p:cNvGrpSpPr/>
          <p:nvPr/>
        </p:nvGrpSpPr>
        <p:grpSpPr>
          <a:xfrm>
            <a:off x="6031390" y="3505810"/>
            <a:ext cx="384049" cy="576074"/>
            <a:chOff x="5186479" y="3160165"/>
            <a:chExt cx="576075" cy="2649945"/>
          </a:xfrm>
        </p:grpSpPr>
        <p:sp>
          <p:nvSpPr>
            <p:cNvPr id="45" name="Double Bracket 44"/>
            <p:cNvSpPr/>
            <p:nvPr/>
          </p:nvSpPr>
          <p:spPr bwMode="auto">
            <a:xfrm>
              <a:off x="5186479" y="3160165"/>
              <a:ext cx="576075" cy="2649945"/>
            </a:xfrm>
            <a:prstGeom prst="bracketPair">
              <a:avLst/>
            </a:prstGeom>
            <a:noFill/>
            <a:ln w="38100" cap="flat" cmpd="sng" algn="ctr">
              <a:solidFill>
                <a:srgbClr val="00B0F0"/>
              </a:solidFill>
              <a:prstDash val="solid"/>
              <a:round/>
              <a:headEnd type="none" w="med" len="med"/>
              <a:tailEnd type="none" w="med" len="med"/>
            </a:ln>
            <a:effectLst/>
          </p:spPr>
          <p:txBody>
            <a:bodyPr rtlCol="0" anchor="ctr"/>
            <a:lstStyle/>
            <a:p>
              <a:pPr algn="ctr"/>
              <a:endParaRPr lang="en-US"/>
            </a:p>
          </p:txBody>
        </p:sp>
        <p:sp>
          <p:nvSpPr>
            <p:cNvPr id="46" name="TextBox 45"/>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rgbClr val="00B0F0"/>
                  </a:solidFill>
                </a:rPr>
                <a:t>3</a:t>
              </a:r>
            </a:p>
            <a:p>
              <a:pPr>
                <a:spcBef>
                  <a:spcPts val="0"/>
                </a:spcBef>
              </a:pPr>
              <a:r>
                <a:rPr lang="en-US" sz="1400" dirty="0" smtClean="0">
                  <a:solidFill>
                    <a:srgbClr val="00B0F0"/>
                  </a:solidFill>
                </a:rPr>
                <a:t>3</a:t>
              </a:r>
            </a:p>
          </p:txBody>
        </p:sp>
      </p:grpSp>
      <p:grpSp>
        <p:nvGrpSpPr>
          <p:cNvPr id="10" name="Group 55"/>
          <p:cNvGrpSpPr/>
          <p:nvPr/>
        </p:nvGrpSpPr>
        <p:grpSpPr>
          <a:xfrm>
            <a:off x="5263290" y="2276850"/>
            <a:ext cx="384049" cy="576074"/>
            <a:chOff x="5186479" y="3160165"/>
            <a:chExt cx="576075" cy="2649945"/>
          </a:xfrm>
        </p:grpSpPr>
        <p:sp>
          <p:nvSpPr>
            <p:cNvPr id="48" name="Double Bracket 47"/>
            <p:cNvSpPr/>
            <p:nvPr/>
          </p:nvSpPr>
          <p:spPr bwMode="auto">
            <a:xfrm>
              <a:off x="5186479" y="3160165"/>
              <a:ext cx="576075" cy="2649945"/>
            </a:xfrm>
            <a:prstGeom prst="bracketPair">
              <a:avLst/>
            </a:prstGeom>
            <a:noFill/>
            <a:ln w="38100" cap="flat" cmpd="sng" algn="ctr">
              <a:solidFill>
                <a:srgbClr val="00B050"/>
              </a:solidFill>
              <a:prstDash val="solid"/>
              <a:round/>
              <a:headEnd type="none" w="med" len="med"/>
              <a:tailEnd type="none" w="med" len="med"/>
            </a:ln>
            <a:effectLst/>
          </p:spPr>
          <p:txBody>
            <a:bodyPr rtlCol="0" anchor="ctr"/>
            <a:lstStyle/>
            <a:p>
              <a:pPr algn="ctr"/>
              <a:endParaRPr lang="en-US"/>
            </a:p>
          </p:txBody>
        </p:sp>
        <p:sp>
          <p:nvSpPr>
            <p:cNvPr id="49" name="TextBox 48"/>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rgbClr val="00B050"/>
                  </a:solidFill>
                </a:rPr>
                <a:t>8</a:t>
              </a:r>
            </a:p>
            <a:p>
              <a:pPr>
                <a:spcBef>
                  <a:spcPts val="0"/>
                </a:spcBef>
              </a:pPr>
              <a:r>
                <a:rPr lang="en-US" sz="1400" dirty="0" smtClean="0">
                  <a:solidFill>
                    <a:srgbClr val="00B050"/>
                  </a:solidFill>
                </a:rPr>
                <a:t>3</a:t>
              </a:r>
            </a:p>
          </p:txBody>
        </p:sp>
      </p:grpSp>
      <p:sp>
        <p:nvSpPr>
          <p:cNvPr id="58" name="Down Arrow 57"/>
          <p:cNvSpPr/>
          <p:nvPr/>
        </p:nvSpPr>
        <p:spPr bwMode="auto">
          <a:xfrm rot="2600443">
            <a:off x="6041393" y="1069347"/>
            <a:ext cx="402712" cy="1419443"/>
          </a:xfrm>
          <a:prstGeom prst="downArrow">
            <a:avLst>
              <a:gd name="adj1" fmla="val 50000"/>
              <a:gd name="adj2" fmla="val 68538"/>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61" name="TextBox 60"/>
          <p:cNvSpPr txBox="1"/>
          <p:nvPr/>
        </p:nvSpPr>
        <p:spPr>
          <a:xfrm>
            <a:off x="6831445" y="779055"/>
            <a:ext cx="2312555" cy="923330"/>
          </a:xfrm>
          <a:prstGeom prst="rect">
            <a:avLst/>
          </a:prstGeom>
          <a:noFill/>
        </p:spPr>
        <p:txBody>
          <a:bodyPr wrap="square" rtlCol="0">
            <a:spAutoFit/>
          </a:bodyPr>
          <a:lstStyle/>
          <a:p>
            <a:pPr algn="l">
              <a:spcBef>
                <a:spcPts val="0"/>
              </a:spcBef>
            </a:pPr>
            <a:r>
              <a:rPr lang="en-US" dirty="0" smtClean="0">
                <a:solidFill>
                  <a:schemeClr val="bg1"/>
                </a:solidFill>
              </a:rPr>
              <a:t>This node’s job is   to represent </a:t>
            </a:r>
          </a:p>
          <a:p>
            <a:pPr algn="l">
              <a:spcBef>
                <a:spcPts val="0"/>
              </a:spcBef>
            </a:pPr>
            <a:r>
              <a:rPr lang="en-US" i="1" dirty="0" smtClean="0">
                <a:solidFill>
                  <a:schemeClr val="bg1"/>
                </a:solidFill>
              </a:rPr>
              <a:t>“on the mat.”</a:t>
            </a:r>
          </a:p>
        </p:txBody>
      </p:sp>
      <p:sp>
        <p:nvSpPr>
          <p:cNvPr id="62" name="Rectangle 61"/>
          <p:cNvSpPr/>
          <p:nvPr/>
        </p:nvSpPr>
        <p:spPr bwMode="auto">
          <a:xfrm>
            <a:off x="1730030" y="5080415"/>
            <a:ext cx="2304300" cy="1305770"/>
          </a:xfrm>
          <a:prstGeom prst="rect">
            <a:avLst/>
          </a:prstGeom>
          <a:solidFill>
            <a:schemeClr val="tx1"/>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34" name="TextBox 33"/>
          <p:cNvSpPr txBox="1"/>
          <p:nvPr/>
        </p:nvSpPr>
        <p:spPr>
          <a:xfrm>
            <a:off x="309045" y="779055"/>
            <a:ext cx="4764025" cy="1754326"/>
          </a:xfrm>
          <a:prstGeom prst="rect">
            <a:avLst/>
          </a:prstGeom>
          <a:noFill/>
        </p:spPr>
        <p:txBody>
          <a:bodyPr wrap="square" rtlCol="0">
            <a:spAutoFit/>
          </a:bodyPr>
          <a:lstStyle/>
          <a:p>
            <a:pPr algn="l">
              <a:spcBef>
                <a:spcPts val="0"/>
              </a:spcBef>
            </a:pPr>
            <a:r>
              <a:rPr lang="en-US" dirty="0" smtClean="0">
                <a:solidFill>
                  <a:schemeClr val="bg1"/>
                </a:solidFill>
              </a:rPr>
              <a:t>Basic computational unit: Neural Network that inputs two candidate children’s representations, and outputs:</a:t>
            </a:r>
          </a:p>
          <a:p>
            <a:pPr algn="l">
              <a:spcBef>
                <a:spcPts val="0"/>
              </a:spcBef>
              <a:buFont typeface="Arial" pitchFamily="34" charset="0"/>
              <a:buChar char="•"/>
            </a:pPr>
            <a:r>
              <a:rPr lang="en-US" dirty="0" smtClean="0">
                <a:solidFill>
                  <a:schemeClr val="bg1"/>
                </a:solidFill>
              </a:rPr>
              <a:t> Whether we should merge the two nodes.</a:t>
            </a:r>
          </a:p>
          <a:p>
            <a:pPr algn="l">
              <a:spcBef>
                <a:spcPts val="0"/>
              </a:spcBef>
              <a:buFont typeface="Arial" pitchFamily="34" charset="0"/>
              <a:buChar char="•"/>
            </a:pPr>
            <a:r>
              <a:rPr lang="en-US" dirty="0" smtClean="0">
                <a:solidFill>
                  <a:schemeClr val="bg1"/>
                </a:solidFill>
              </a:rPr>
              <a:t> The semantic representation if the two nodes are merged.  </a:t>
            </a:r>
            <a:endParaRPr lang="en-US" i="1" dirty="0" smtClean="0">
              <a:solidFill>
                <a:schemeClr val="bg1"/>
              </a:solidFill>
            </a:endParaRPr>
          </a:p>
        </p:txBody>
      </p:sp>
      <p:grpSp>
        <p:nvGrpSpPr>
          <p:cNvPr id="11" name="Group 64"/>
          <p:cNvGrpSpPr/>
          <p:nvPr/>
        </p:nvGrpSpPr>
        <p:grpSpPr>
          <a:xfrm>
            <a:off x="1077144" y="3121760"/>
            <a:ext cx="1459391" cy="3033995"/>
            <a:chOff x="1077144" y="3121760"/>
            <a:chExt cx="1459391" cy="3033995"/>
          </a:xfrm>
        </p:grpSpPr>
        <p:cxnSp>
          <p:nvCxnSpPr>
            <p:cNvPr id="35" name="Straight Arrow Connector 34"/>
            <p:cNvCxnSpPr>
              <a:endCxn id="44" idx="2"/>
            </p:cNvCxnSpPr>
            <p:nvPr/>
          </p:nvCxnSpPr>
          <p:spPr bwMode="auto">
            <a:xfrm rot="5400000" flipH="1" flipV="1">
              <a:off x="1447984" y="5128201"/>
              <a:ext cx="675476" cy="272666"/>
            </a:xfrm>
            <a:prstGeom prst="straightConnector1">
              <a:avLst/>
            </a:prstGeom>
            <a:noFill/>
            <a:ln w="19050" cap="flat" cmpd="sng" algn="ctr">
              <a:solidFill>
                <a:schemeClr val="bg1"/>
              </a:solidFill>
              <a:prstDash val="solid"/>
              <a:round/>
              <a:headEnd type="none" w="med" len="med"/>
              <a:tailEnd type="arrow"/>
            </a:ln>
            <a:effectLst/>
          </p:spPr>
        </p:cxnSp>
        <p:cxnSp>
          <p:nvCxnSpPr>
            <p:cNvPr id="36" name="Straight Arrow Connector 35"/>
            <p:cNvCxnSpPr>
              <a:endCxn id="44" idx="2"/>
            </p:cNvCxnSpPr>
            <p:nvPr/>
          </p:nvCxnSpPr>
          <p:spPr bwMode="auto">
            <a:xfrm rot="16200000" flipV="1">
              <a:off x="1755224" y="5093627"/>
              <a:ext cx="675476" cy="341814"/>
            </a:xfrm>
            <a:prstGeom prst="straightConnector1">
              <a:avLst/>
            </a:prstGeom>
            <a:noFill/>
            <a:ln w="19050" cap="flat" cmpd="sng" algn="ctr">
              <a:solidFill>
                <a:schemeClr val="bg1"/>
              </a:solidFill>
              <a:prstDash val="solid"/>
              <a:round/>
              <a:headEnd type="none" w="med" len="med"/>
              <a:tailEnd type="arrow"/>
            </a:ln>
            <a:effectLst/>
          </p:spPr>
        </p:cxnSp>
        <p:grpSp>
          <p:nvGrpSpPr>
            <p:cNvPr id="12" name="Group 55"/>
            <p:cNvGrpSpPr/>
            <p:nvPr/>
          </p:nvGrpSpPr>
          <p:grpSpPr>
            <a:xfrm>
              <a:off x="1461194" y="5579681"/>
              <a:ext cx="384049" cy="576074"/>
              <a:chOff x="5186479" y="3160165"/>
              <a:chExt cx="576075" cy="2649945"/>
            </a:xfrm>
          </p:grpSpPr>
          <p:sp>
            <p:nvSpPr>
              <p:cNvPr id="38" name="Double Bracket 37"/>
              <p:cNvSpPr/>
              <p:nvPr/>
            </p:nvSpPr>
            <p:spPr bwMode="auto">
              <a:xfrm>
                <a:off x="5186479" y="3160165"/>
                <a:ext cx="576075" cy="2649945"/>
              </a:xfrm>
              <a:prstGeom prst="bracketPair">
                <a:avLst/>
              </a:prstGeom>
              <a:noFill/>
              <a:ln w="38100" cap="flat" cmpd="sng" algn="ctr">
                <a:solidFill>
                  <a:srgbClr val="00B0F0"/>
                </a:solidFill>
                <a:prstDash val="solid"/>
                <a:round/>
                <a:headEnd type="none" w="med" len="med"/>
                <a:tailEnd type="none" w="med" len="med"/>
              </a:ln>
              <a:effectLst/>
            </p:spPr>
            <p:txBody>
              <a:bodyPr rtlCol="0" anchor="ctr"/>
              <a:lstStyle/>
              <a:p>
                <a:pPr algn="ctr"/>
                <a:endParaRPr lang="en-US"/>
              </a:p>
            </p:txBody>
          </p:sp>
          <p:sp>
            <p:nvSpPr>
              <p:cNvPr id="39" name="TextBox 38"/>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rgbClr val="00B0F0"/>
                    </a:solidFill>
                  </a:rPr>
                  <a:t>8</a:t>
                </a:r>
              </a:p>
              <a:p>
                <a:pPr>
                  <a:spcBef>
                    <a:spcPts val="0"/>
                  </a:spcBef>
                </a:pPr>
                <a:r>
                  <a:rPr lang="en-US" sz="1400" dirty="0" smtClean="0">
                    <a:solidFill>
                      <a:srgbClr val="00B0F0"/>
                    </a:solidFill>
                  </a:rPr>
                  <a:t>5</a:t>
                </a:r>
              </a:p>
            </p:txBody>
          </p:sp>
        </p:grpSp>
        <p:grpSp>
          <p:nvGrpSpPr>
            <p:cNvPr id="13" name="Group 55"/>
            <p:cNvGrpSpPr/>
            <p:nvPr/>
          </p:nvGrpSpPr>
          <p:grpSpPr>
            <a:xfrm>
              <a:off x="2075674" y="5579681"/>
              <a:ext cx="384049" cy="576074"/>
              <a:chOff x="5186479" y="3160165"/>
              <a:chExt cx="576075" cy="2649945"/>
            </a:xfrm>
          </p:grpSpPr>
          <p:sp>
            <p:nvSpPr>
              <p:cNvPr id="42" name="Double Bracket 41"/>
              <p:cNvSpPr/>
              <p:nvPr/>
            </p:nvSpPr>
            <p:spPr bwMode="auto">
              <a:xfrm>
                <a:off x="5186479" y="3160165"/>
                <a:ext cx="576075" cy="2649945"/>
              </a:xfrm>
              <a:prstGeom prst="bracketPair">
                <a:avLst/>
              </a:prstGeom>
              <a:noFill/>
              <a:ln w="38100" cap="flat" cmpd="sng" algn="ctr">
                <a:solidFill>
                  <a:srgbClr val="00B0F0"/>
                </a:solidFill>
                <a:prstDash val="solid"/>
                <a:round/>
                <a:headEnd type="none" w="med" len="med"/>
                <a:tailEnd type="none" w="med" len="med"/>
              </a:ln>
              <a:effectLst/>
            </p:spPr>
            <p:txBody>
              <a:bodyPr rtlCol="0" anchor="ctr"/>
              <a:lstStyle/>
              <a:p>
                <a:pPr algn="ctr"/>
                <a:endParaRPr lang="en-US"/>
              </a:p>
            </p:txBody>
          </p:sp>
          <p:sp>
            <p:nvSpPr>
              <p:cNvPr id="43" name="TextBox 42"/>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rgbClr val="00B0F0"/>
                    </a:solidFill>
                  </a:rPr>
                  <a:t>3</a:t>
                </a:r>
              </a:p>
              <a:p>
                <a:pPr>
                  <a:spcBef>
                    <a:spcPts val="0"/>
                  </a:spcBef>
                </a:pPr>
                <a:r>
                  <a:rPr lang="en-US" sz="1400" dirty="0" smtClean="0">
                    <a:solidFill>
                      <a:srgbClr val="00B0F0"/>
                    </a:solidFill>
                  </a:rPr>
                  <a:t>3</a:t>
                </a:r>
              </a:p>
            </p:txBody>
          </p:sp>
        </p:grpSp>
        <p:sp>
          <p:nvSpPr>
            <p:cNvPr id="44" name="Rounded Rectangle 43"/>
            <p:cNvSpPr/>
            <p:nvPr/>
          </p:nvSpPr>
          <p:spPr bwMode="auto">
            <a:xfrm>
              <a:off x="1307575" y="4158696"/>
              <a:ext cx="1228960" cy="768100"/>
            </a:xfrm>
            <a:prstGeom prst="roundRect">
              <a:avLst/>
            </a:prstGeom>
            <a:solidFill>
              <a:srgbClr val="00206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1"/>
                  </a:solidFill>
                  <a:effectLst/>
                  <a:latin typeface="Helvetica" pitchFamily="34" charset="0"/>
                </a:rPr>
                <a:t>Neural </a:t>
              </a:r>
            </a:p>
            <a:p>
              <a:pPr marL="0" marR="0" indent="0"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1"/>
                  </a:solidFill>
                  <a:effectLst/>
                  <a:latin typeface="Helvetica" pitchFamily="34" charset="0"/>
                </a:rPr>
                <a:t>Network</a:t>
              </a:r>
            </a:p>
          </p:txBody>
        </p:sp>
        <p:cxnSp>
          <p:nvCxnSpPr>
            <p:cNvPr id="47" name="Straight Arrow Connector 46"/>
            <p:cNvCxnSpPr/>
            <p:nvPr/>
          </p:nvCxnSpPr>
          <p:spPr bwMode="auto">
            <a:xfrm rot="16200000" flipV="1">
              <a:off x="2018144" y="3966593"/>
              <a:ext cx="384050" cy="153"/>
            </a:xfrm>
            <a:prstGeom prst="straightConnector1">
              <a:avLst/>
            </a:prstGeom>
            <a:noFill/>
            <a:ln w="19050" cap="flat" cmpd="sng" algn="ctr">
              <a:solidFill>
                <a:schemeClr val="bg1"/>
              </a:solidFill>
              <a:prstDash val="solid"/>
              <a:round/>
              <a:headEnd type="none" w="med" len="med"/>
              <a:tailEnd type="arrow"/>
            </a:ln>
            <a:effectLst/>
          </p:spPr>
        </p:cxnSp>
        <p:grpSp>
          <p:nvGrpSpPr>
            <p:cNvPr id="14" name="Group 49"/>
            <p:cNvGrpSpPr/>
            <p:nvPr/>
          </p:nvGrpSpPr>
          <p:grpSpPr>
            <a:xfrm>
              <a:off x="1883649" y="3121760"/>
              <a:ext cx="652885" cy="652885"/>
              <a:chOff x="4994455" y="3429001"/>
              <a:chExt cx="652885" cy="652885"/>
            </a:xfrm>
          </p:grpSpPr>
          <p:sp>
            <p:nvSpPr>
              <p:cNvPr id="51" name="Oval 50"/>
              <p:cNvSpPr/>
              <p:nvPr/>
            </p:nvSpPr>
            <p:spPr bwMode="auto">
              <a:xfrm>
                <a:off x="4994455" y="3429001"/>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nvGrpSpPr>
              <p:cNvPr id="15" name="Group 55"/>
              <p:cNvGrpSpPr/>
              <p:nvPr/>
            </p:nvGrpSpPr>
            <p:grpSpPr>
              <a:xfrm>
                <a:off x="5129026" y="3467406"/>
                <a:ext cx="384049" cy="576074"/>
                <a:chOff x="5186479" y="3160165"/>
                <a:chExt cx="576075" cy="2649945"/>
              </a:xfrm>
            </p:grpSpPr>
            <p:sp>
              <p:nvSpPr>
                <p:cNvPr id="53" name="Double Bracket 52"/>
                <p:cNvSpPr/>
                <p:nvPr/>
              </p:nvSpPr>
              <p:spPr bwMode="auto">
                <a:xfrm>
                  <a:off x="5186479" y="3160165"/>
                  <a:ext cx="576075" cy="2649945"/>
                </a:xfrm>
                <a:prstGeom prst="bracketPair">
                  <a:avLst/>
                </a:prstGeom>
                <a:noFill/>
                <a:ln w="38100" cap="flat" cmpd="sng" algn="ctr">
                  <a:solidFill>
                    <a:srgbClr val="00B050"/>
                  </a:solidFill>
                  <a:prstDash val="solid"/>
                  <a:round/>
                  <a:headEnd type="none" w="med" len="med"/>
                  <a:tailEnd type="none" w="med" len="med"/>
                </a:ln>
                <a:effectLst/>
              </p:spPr>
              <p:txBody>
                <a:bodyPr rtlCol="0" anchor="ctr"/>
                <a:lstStyle/>
                <a:p>
                  <a:pPr algn="ctr"/>
                  <a:endParaRPr lang="en-US"/>
                </a:p>
              </p:txBody>
            </p:sp>
            <p:sp>
              <p:nvSpPr>
                <p:cNvPr id="54" name="TextBox 53"/>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rgbClr val="00B050"/>
                      </a:solidFill>
                    </a:rPr>
                    <a:t>8</a:t>
                  </a:r>
                </a:p>
                <a:p>
                  <a:pPr>
                    <a:spcBef>
                      <a:spcPts val="0"/>
                    </a:spcBef>
                  </a:pPr>
                  <a:r>
                    <a:rPr lang="en-US" sz="1400" dirty="0" smtClean="0">
                      <a:solidFill>
                        <a:srgbClr val="00B050"/>
                      </a:solidFill>
                    </a:rPr>
                    <a:t>3</a:t>
                  </a:r>
                </a:p>
              </p:txBody>
            </p:sp>
          </p:grpSp>
        </p:grpSp>
        <p:cxnSp>
          <p:nvCxnSpPr>
            <p:cNvPr id="56" name="Straight Arrow Connector 55"/>
            <p:cNvCxnSpPr/>
            <p:nvPr/>
          </p:nvCxnSpPr>
          <p:spPr bwMode="auto">
            <a:xfrm rot="16200000" flipV="1">
              <a:off x="1373348" y="3966594"/>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57" name="TextBox 56"/>
            <p:cNvSpPr txBox="1"/>
            <p:nvPr/>
          </p:nvSpPr>
          <p:spPr>
            <a:xfrm>
              <a:off x="1077144" y="3390595"/>
              <a:ext cx="779059" cy="369332"/>
            </a:xfrm>
            <a:prstGeom prst="rect">
              <a:avLst/>
            </a:prstGeom>
            <a:noFill/>
          </p:spPr>
          <p:txBody>
            <a:bodyPr wrap="none" rtlCol="0">
              <a:spAutoFit/>
            </a:bodyPr>
            <a:lstStyle/>
            <a:p>
              <a:pPr algn="l">
                <a:spcBef>
                  <a:spcPts val="0"/>
                </a:spcBef>
              </a:pPr>
              <a:r>
                <a:rPr lang="en-US" dirty="0" smtClean="0">
                  <a:solidFill>
                    <a:srgbClr val="00B050"/>
                  </a:solidFill>
                </a:rPr>
                <a:t>“Yes” </a:t>
              </a:r>
            </a:p>
          </p:txBody>
        </p:sp>
      </p:grpSp>
      <p:sp>
        <p:nvSpPr>
          <p:cNvPr id="63" name="Freeform 62"/>
          <p:cNvSpPr/>
          <p:nvPr/>
        </p:nvSpPr>
        <p:spPr bwMode="auto">
          <a:xfrm>
            <a:off x="1657350" y="5800725"/>
            <a:ext cx="2943225" cy="900112"/>
          </a:xfrm>
          <a:custGeom>
            <a:avLst/>
            <a:gdLst>
              <a:gd name="connsiteX0" fmla="*/ 2943225 w 2943225"/>
              <a:gd name="connsiteY0" fmla="*/ 0 h 900112"/>
              <a:gd name="connsiteX1" fmla="*/ 2238375 w 2943225"/>
              <a:gd name="connsiteY1" fmla="*/ 714375 h 900112"/>
              <a:gd name="connsiteX2" fmla="*/ 1085850 w 2943225"/>
              <a:gd name="connsiteY2" fmla="*/ 895350 h 900112"/>
              <a:gd name="connsiteX3" fmla="*/ 247650 w 2943225"/>
              <a:gd name="connsiteY3" fmla="*/ 742950 h 900112"/>
              <a:gd name="connsiteX4" fmla="*/ 0 w 2943225"/>
              <a:gd name="connsiteY4" fmla="*/ 447675 h 900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225" h="900112">
                <a:moveTo>
                  <a:pt x="2943225" y="0"/>
                </a:moveTo>
                <a:cubicBezTo>
                  <a:pt x="2745581" y="282575"/>
                  <a:pt x="2547937" y="565150"/>
                  <a:pt x="2238375" y="714375"/>
                </a:cubicBezTo>
                <a:cubicBezTo>
                  <a:pt x="1928813" y="863600"/>
                  <a:pt x="1417637" y="890588"/>
                  <a:pt x="1085850" y="895350"/>
                </a:cubicBezTo>
                <a:cubicBezTo>
                  <a:pt x="754063" y="900112"/>
                  <a:pt x="428625" y="817563"/>
                  <a:pt x="247650" y="742950"/>
                </a:cubicBezTo>
                <a:cubicBezTo>
                  <a:pt x="66675" y="668338"/>
                  <a:pt x="33337" y="558006"/>
                  <a:pt x="0" y="447675"/>
                </a:cubicBezTo>
              </a:path>
            </a:pathLst>
          </a:custGeom>
          <a:noFill/>
          <a:ln w="38100" cap="flat" cmpd="sng" algn="ctr">
            <a:solidFill>
              <a:srgbClr val="FF0000"/>
            </a:solidFill>
            <a:prstDash val="solid"/>
            <a:round/>
            <a:headEnd type="none" w="med" len="med"/>
            <a:tailEnd type="triangle" w="med" len="med"/>
          </a:ln>
          <a:effectLst/>
        </p:spPr>
        <p:txBody>
          <a:bodyPr rtlCol="0" anchor="ctr"/>
          <a:lstStyle/>
          <a:p>
            <a:pPr algn="ctr"/>
            <a:endParaRPr lang="en-US"/>
          </a:p>
        </p:txBody>
      </p:sp>
      <p:sp>
        <p:nvSpPr>
          <p:cNvPr id="64" name="Freeform 63"/>
          <p:cNvSpPr/>
          <p:nvPr/>
        </p:nvSpPr>
        <p:spPr bwMode="auto">
          <a:xfrm>
            <a:off x="2647950" y="4095750"/>
            <a:ext cx="3552825" cy="1758950"/>
          </a:xfrm>
          <a:custGeom>
            <a:avLst/>
            <a:gdLst>
              <a:gd name="connsiteX0" fmla="*/ 3552825 w 3552825"/>
              <a:gd name="connsiteY0" fmla="*/ 0 h 1758950"/>
              <a:gd name="connsiteX1" fmla="*/ 2895600 w 3552825"/>
              <a:gd name="connsiteY1" fmla="*/ 809625 h 1758950"/>
              <a:gd name="connsiteX2" fmla="*/ 1457325 w 3552825"/>
              <a:gd name="connsiteY2" fmla="*/ 1485900 h 1758950"/>
              <a:gd name="connsiteX3" fmla="*/ 581025 w 3552825"/>
              <a:gd name="connsiteY3" fmla="*/ 1714500 h 1758950"/>
              <a:gd name="connsiteX4" fmla="*/ 0 w 3552825"/>
              <a:gd name="connsiteY4" fmla="*/ 1752600 h 1758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2825" h="1758950">
                <a:moveTo>
                  <a:pt x="3552825" y="0"/>
                </a:moveTo>
                <a:cubicBezTo>
                  <a:pt x="3398837" y="280987"/>
                  <a:pt x="3244850" y="561975"/>
                  <a:pt x="2895600" y="809625"/>
                </a:cubicBezTo>
                <a:cubicBezTo>
                  <a:pt x="2546350" y="1057275"/>
                  <a:pt x="1843087" y="1335088"/>
                  <a:pt x="1457325" y="1485900"/>
                </a:cubicBezTo>
                <a:cubicBezTo>
                  <a:pt x="1071563" y="1636712"/>
                  <a:pt x="823913" y="1670050"/>
                  <a:pt x="581025" y="1714500"/>
                </a:cubicBezTo>
                <a:cubicBezTo>
                  <a:pt x="338138" y="1758950"/>
                  <a:pt x="169069" y="1755775"/>
                  <a:pt x="0" y="1752600"/>
                </a:cubicBezTo>
              </a:path>
            </a:pathLst>
          </a:custGeom>
          <a:noFill/>
          <a:ln w="38100" cap="flat" cmpd="sng" algn="ctr">
            <a:solidFill>
              <a:srgbClr val="FF0000"/>
            </a:solidFill>
            <a:prstDash val="solid"/>
            <a:round/>
            <a:headEnd type="none" w="med" len="med"/>
            <a:tailEnd type="triangle" w="med" len="med"/>
          </a:ln>
          <a:effectLst/>
        </p:spPr>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wipe(right)">
                                      <p:cBhvr>
                                        <p:cTn id="13" dur="500"/>
                                        <p:tgtEl>
                                          <p:spTgt spid="64"/>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wipe(right)">
                                      <p:cBhvr>
                                        <p:cTn id="16"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63" grpId="0" animBg="1"/>
      <p:bldP spid="64" grpId="0" animBg="1"/>
    </p:bldLst>
  </p:timing>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recursive representations</a:t>
            </a:r>
            <a:endParaRPr lang="en-US" dirty="0"/>
          </a:p>
        </p:txBody>
      </p:sp>
      <p:sp>
        <p:nvSpPr>
          <p:cNvPr id="4" name="TextBox 3"/>
          <p:cNvSpPr txBox="1"/>
          <p:nvPr/>
        </p:nvSpPr>
        <p:spPr>
          <a:xfrm>
            <a:off x="2152485" y="5349250"/>
            <a:ext cx="4993675" cy="369332"/>
          </a:xfrm>
          <a:prstGeom prst="rect">
            <a:avLst/>
          </a:prstGeom>
          <a:noFill/>
        </p:spPr>
        <p:txBody>
          <a:bodyPr wrap="none" rtlCol="0">
            <a:spAutoFit/>
          </a:bodyPr>
          <a:lstStyle/>
          <a:p>
            <a:pPr algn="l">
              <a:spcBef>
                <a:spcPts val="0"/>
              </a:spcBef>
            </a:pPr>
            <a:r>
              <a:rPr lang="en-US" i="1" dirty="0" smtClean="0">
                <a:solidFill>
                  <a:schemeClr val="bg1"/>
                </a:solidFill>
              </a:rPr>
              <a:t>The            cat            on           the             mat.</a:t>
            </a:r>
          </a:p>
        </p:txBody>
      </p:sp>
      <p:grpSp>
        <p:nvGrpSpPr>
          <p:cNvPr id="3" name="Group 55"/>
          <p:cNvGrpSpPr/>
          <p:nvPr/>
        </p:nvGrpSpPr>
        <p:grpSpPr>
          <a:xfrm>
            <a:off x="4379975" y="4773175"/>
            <a:ext cx="384049" cy="576074"/>
            <a:chOff x="5186479" y="3160165"/>
            <a:chExt cx="576075" cy="2649945"/>
          </a:xfrm>
        </p:grpSpPr>
        <p:sp>
          <p:nvSpPr>
            <p:cNvPr id="16" name="Double Bracket 15"/>
            <p:cNvSpPr/>
            <p:nvPr/>
          </p:nvSpPr>
          <p:spPr bwMode="auto">
            <a:xfrm>
              <a:off x="5186479" y="3160165"/>
              <a:ext cx="576075" cy="2649945"/>
            </a:xfrm>
            <a:prstGeom prst="bracketPair">
              <a:avLst/>
            </a:prstGeom>
            <a:noFill/>
            <a:ln w="38100" cap="flat" cmpd="sng" algn="ctr">
              <a:solidFill>
                <a:srgbClr val="00B0F0"/>
              </a:solidFill>
              <a:prstDash val="solid"/>
              <a:round/>
              <a:headEnd type="none" w="med" len="med"/>
              <a:tailEnd type="none" w="med" len="med"/>
            </a:ln>
            <a:effectLst/>
          </p:spPr>
          <p:txBody>
            <a:bodyPr rtlCol="0" anchor="ctr"/>
            <a:lstStyle/>
            <a:p>
              <a:pPr algn="ctr"/>
              <a:endParaRPr lang="en-US"/>
            </a:p>
          </p:txBody>
        </p:sp>
        <p:sp>
          <p:nvSpPr>
            <p:cNvPr id="17" name="TextBox 16"/>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rgbClr val="00B0F0"/>
                  </a:solidFill>
                </a:rPr>
                <a:t>8</a:t>
              </a:r>
            </a:p>
            <a:p>
              <a:pPr>
                <a:spcBef>
                  <a:spcPts val="0"/>
                </a:spcBef>
              </a:pPr>
              <a:r>
                <a:rPr lang="en-US" sz="1400" dirty="0" smtClean="0">
                  <a:solidFill>
                    <a:srgbClr val="00B0F0"/>
                  </a:solidFill>
                </a:rPr>
                <a:t>5</a:t>
              </a:r>
            </a:p>
          </p:txBody>
        </p:sp>
      </p:grpSp>
      <p:grpSp>
        <p:nvGrpSpPr>
          <p:cNvPr id="5" name="Group 55"/>
          <p:cNvGrpSpPr/>
          <p:nvPr/>
        </p:nvGrpSpPr>
        <p:grpSpPr>
          <a:xfrm>
            <a:off x="5378506" y="4773175"/>
            <a:ext cx="384049" cy="576074"/>
            <a:chOff x="5186479" y="3160165"/>
            <a:chExt cx="576075" cy="2649945"/>
          </a:xfrm>
        </p:grpSpPr>
        <p:sp>
          <p:nvSpPr>
            <p:cNvPr id="19" name="Double Bracket 18"/>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0" name="TextBox 19"/>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6" name="Group 55"/>
          <p:cNvGrpSpPr/>
          <p:nvPr/>
        </p:nvGrpSpPr>
        <p:grpSpPr>
          <a:xfrm>
            <a:off x="6530655" y="4773175"/>
            <a:ext cx="384049" cy="576074"/>
            <a:chOff x="5186479" y="3160165"/>
            <a:chExt cx="576075" cy="2649945"/>
          </a:xfrm>
        </p:grpSpPr>
        <p:sp>
          <p:nvSpPr>
            <p:cNvPr id="22" name="Double Bracket 21"/>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3" name="TextBox 22"/>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4</a:t>
              </a:r>
            </a:p>
            <a:p>
              <a:pPr>
                <a:spcBef>
                  <a:spcPts val="0"/>
                </a:spcBef>
              </a:pPr>
              <a:r>
                <a:rPr lang="en-US" sz="1400" dirty="0" smtClean="0">
                  <a:solidFill>
                    <a:schemeClr val="bg1"/>
                  </a:solidFill>
                </a:rPr>
                <a:t>3</a:t>
              </a:r>
            </a:p>
          </p:txBody>
        </p:sp>
      </p:grpSp>
      <p:grpSp>
        <p:nvGrpSpPr>
          <p:cNvPr id="7" name="Group 89"/>
          <p:cNvGrpSpPr/>
          <p:nvPr/>
        </p:nvGrpSpPr>
        <p:grpSpPr>
          <a:xfrm>
            <a:off x="5566700" y="3467405"/>
            <a:ext cx="1152150" cy="1328362"/>
            <a:chOff x="5566700" y="3467405"/>
            <a:chExt cx="1152150" cy="1328362"/>
          </a:xfrm>
        </p:grpSpPr>
        <p:cxnSp>
          <p:nvCxnSpPr>
            <p:cNvPr id="31" name="Straight Connector 30"/>
            <p:cNvCxnSpPr>
              <a:stCxn id="20" idx="0"/>
              <a:endCxn id="41" idx="4"/>
            </p:cNvCxnSpPr>
            <p:nvPr/>
          </p:nvCxnSpPr>
          <p:spPr bwMode="auto">
            <a:xfrm rot="5400000" flipH="1" flipV="1">
              <a:off x="5566921" y="4120070"/>
              <a:ext cx="675476" cy="675917"/>
            </a:xfrm>
            <a:prstGeom prst="line">
              <a:avLst/>
            </a:prstGeom>
            <a:noFill/>
            <a:ln w="38100" cap="flat" cmpd="sng" algn="ctr">
              <a:solidFill>
                <a:schemeClr val="accent1"/>
              </a:solidFill>
              <a:prstDash val="solid"/>
              <a:round/>
              <a:headEnd type="none" w="med" len="med"/>
              <a:tailEnd type="none" w="med" len="med"/>
            </a:ln>
            <a:effectLst/>
          </p:spPr>
        </p:cxnSp>
        <p:cxnSp>
          <p:nvCxnSpPr>
            <p:cNvPr id="32" name="Straight Connector 31"/>
            <p:cNvCxnSpPr>
              <a:stCxn id="23" idx="0"/>
              <a:endCxn id="41" idx="4"/>
            </p:cNvCxnSpPr>
            <p:nvPr/>
          </p:nvCxnSpPr>
          <p:spPr bwMode="auto">
            <a:xfrm rot="16200000" flipV="1">
              <a:off x="6142996" y="4219912"/>
              <a:ext cx="675476" cy="476232"/>
            </a:xfrm>
            <a:prstGeom prst="line">
              <a:avLst/>
            </a:prstGeom>
            <a:noFill/>
            <a:ln w="38100" cap="flat" cmpd="sng" algn="ctr">
              <a:solidFill>
                <a:schemeClr val="accent1"/>
              </a:solidFill>
              <a:prstDash val="solid"/>
              <a:round/>
              <a:headEnd type="none" w="med" len="med"/>
              <a:tailEnd type="none" w="med" len="med"/>
            </a:ln>
            <a:effectLst/>
          </p:spPr>
        </p:cxnSp>
        <p:sp>
          <p:nvSpPr>
            <p:cNvPr id="41" name="Oval 40"/>
            <p:cNvSpPr/>
            <p:nvPr/>
          </p:nvSpPr>
          <p:spPr bwMode="auto">
            <a:xfrm>
              <a:off x="5916175" y="346740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8" name="Group 90"/>
          <p:cNvGrpSpPr/>
          <p:nvPr/>
        </p:nvGrpSpPr>
        <p:grpSpPr>
          <a:xfrm>
            <a:off x="4568169" y="2238445"/>
            <a:ext cx="1674450" cy="2557322"/>
            <a:chOff x="4568169" y="2238445"/>
            <a:chExt cx="1674450" cy="2557322"/>
          </a:xfrm>
        </p:grpSpPr>
        <p:cxnSp>
          <p:nvCxnSpPr>
            <p:cNvPr id="83" name="Straight Connector 82"/>
            <p:cNvCxnSpPr>
              <a:stCxn id="17" idx="0"/>
              <a:endCxn id="86" idx="4"/>
            </p:cNvCxnSpPr>
            <p:nvPr/>
          </p:nvCxnSpPr>
          <p:spPr bwMode="auto">
            <a:xfrm rot="5400000" flipH="1" flipV="1">
              <a:off x="4049923" y="3409577"/>
              <a:ext cx="1904436" cy="867943"/>
            </a:xfrm>
            <a:prstGeom prst="line">
              <a:avLst/>
            </a:prstGeom>
            <a:noFill/>
            <a:ln w="38100" cap="flat" cmpd="sng" algn="ctr">
              <a:solidFill>
                <a:schemeClr val="accent1"/>
              </a:solidFill>
              <a:prstDash val="solid"/>
              <a:round/>
              <a:headEnd type="none" w="med" len="med"/>
              <a:tailEnd type="none" w="med" len="med"/>
            </a:ln>
            <a:effectLst/>
          </p:spPr>
        </p:cxnSp>
        <p:cxnSp>
          <p:nvCxnSpPr>
            <p:cNvPr id="84" name="Straight Connector 83"/>
            <p:cNvCxnSpPr>
              <a:stCxn id="41" idx="0"/>
              <a:endCxn id="86" idx="4"/>
            </p:cNvCxnSpPr>
            <p:nvPr/>
          </p:nvCxnSpPr>
          <p:spPr bwMode="auto">
            <a:xfrm rot="16200000" flipV="1">
              <a:off x="5551329" y="2776115"/>
              <a:ext cx="576075" cy="806505"/>
            </a:xfrm>
            <a:prstGeom prst="line">
              <a:avLst/>
            </a:prstGeom>
            <a:noFill/>
            <a:ln w="38100" cap="flat" cmpd="sng" algn="ctr">
              <a:solidFill>
                <a:schemeClr val="accent1"/>
              </a:solidFill>
              <a:prstDash val="solid"/>
              <a:round/>
              <a:headEnd type="none" w="med" len="med"/>
              <a:tailEnd type="none" w="med" len="med"/>
            </a:ln>
            <a:effectLst/>
          </p:spPr>
        </p:cxnSp>
        <p:sp>
          <p:nvSpPr>
            <p:cNvPr id="86" name="Oval 85"/>
            <p:cNvSpPr/>
            <p:nvPr/>
          </p:nvSpPr>
          <p:spPr bwMode="auto">
            <a:xfrm>
              <a:off x="5109670" y="223844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9" name="Group 55"/>
          <p:cNvGrpSpPr/>
          <p:nvPr/>
        </p:nvGrpSpPr>
        <p:grpSpPr>
          <a:xfrm>
            <a:off x="6031390" y="3505810"/>
            <a:ext cx="384049" cy="576074"/>
            <a:chOff x="5186479" y="3160165"/>
            <a:chExt cx="576075" cy="2649945"/>
          </a:xfrm>
        </p:grpSpPr>
        <p:sp>
          <p:nvSpPr>
            <p:cNvPr id="45" name="Double Bracket 44"/>
            <p:cNvSpPr/>
            <p:nvPr/>
          </p:nvSpPr>
          <p:spPr bwMode="auto">
            <a:xfrm>
              <a:off x="5186479" y="3160165"/>
              <a:ext cx="576075" cy="2649945"/>
            </a:xfrm>
            <a:prstGeom prst="bracketPair">
              <a:avLst/>
            </a:prstGeom>
            <a:noFill/>
            <a:ln w="38100" cap="flat" cmpd="sng" algn="ctr">
              <a:solidFill>
                <a:srgbClr val="00B0F0"/>
              </a:solidFill>
              <a:prstDash val="solid"/>
              <a:round/>
              <a:headEnd type="none" w="med" len="med"/>
              <a:tailEnd type="none" w="med" len="med"/>
            </a:ln>
            <a:effectLst/>
          </p:spPr>
          <p:txBody>
            <a:bodyPr rtlCol="0" anchor="ctr"/>
            <a:lstStyle/>
            <a:p>
              <a:pPr algn="ctr"/>
              <a:endParaRPr lang="en-US"/>
            </a:p>
          </p:txBody>
        </p:sp>
        <p:sp>
          <p:nvSpPr>
            <p:cNvPr id="46" name="TextBox 45"/>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rgbClr val="00B0F0"/>
                  </a:solidFill>
                </a:rPr>
                <a:t>3</a:t>
              </a:r>
            </a:p>
            <a:p>
              <a:pPr>
                <a:spcBef>
                  <a:spcPts val="0"/>
                </a:spcBef>
              </a:pPr>
              <a:r>
                <a:rPr lang="en-US" sz="1400" dirty="0" smtClean="0">
                  <a:solidFill>
                    <a:srgbClr val="00B0F0"/>
                  </a:solidFill>
                </a:rPr>
                <a:t>3</a:t>
              </a:r>
            </a:p>
          </p:txBody>
        </p:sp>
      </p:grpSp>
      <p:grpSp>
        <p:nvGrpSpPr>
          <p:cNvPr id="10" name="Group 55"/>
          <p:cNvGrpSpPr/>
          <p:nvPr/>
        </p:nvGrpSpPr>
        <p:grpSpPr>
          <a:xfrm>
            <a:off x="5263290" y="2276850"/>
            <a:ext cx="384049" cy="576074"/>
            <a:chOff x="5186479" y="3160165"/>
            <a:chExt cx="576075" cy="2649945"/>
          </a:xfrm>
        </p:grpSpPr>
        <p:sp>
          <p:nvSpPr>
            <p:cNvPr id="48" name="Double Bracket 47"/>
            <p:cNvSpPr/>
            <p:nvPr/>
          </p:nvSpPr>
          <p:spPr bwMode="auto">
            <a:xfrm>
              <a:off x="5186479" y="3160165"/>
              <a:ext cx="576075" cy="2649945"/>
            </a:xfrm>
            <a:prstGeom prst="bracketPair">
              <a:avLst/>
            </a:prstGeom>
            <a:noFill/>
            <a:ln w="38100" cap="flat" cmpd="sng" algn="ctr">
              <a:solidFill>
                <a:srgbClr val="00B050"/>
              </a:solidFill>
              <a:prstDash val="solid"/>
              <a:round/>
              <a:headEnd type="none" w="med" len="med"/>
              <a:tailEnd type="none" w="med" len="med"/>
            </a:ln>
            <a:effectLst/>
          </p:spPr>
          <p:txBody>
            <a:bodyPr rtlCol="0" anchor="ctr"/>
            <a:lstStyle/>
            <a:p>
              <a:pPr algn="ctr"/>
              <a:endParaRPr lang="en-US"/>
            </a:p>
          </p:txBody>
        </p:sp>
        <p:sp>
          <p:nvSpPr>
            <p:cNvPr id="49" name="TextBox 48"/>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rgbClr val="00B050"/>
                  </a:solidFill>
                </a:rPr>
                <a:t>8</a:t>
              </a:r>
            </a:p>
            <a:p>
              <a:pPr>
                <a:spcBef>
                  <a:spcPts val="0"/>
                </a:spcBef>
              </a:pPr>
              <a:r>
                <a:rPr lang="en-US" sz="1400" dirty="0" smtClean="0">
                  <a:solidFill>
                    <a:srgbClr val="00B050"/>
                  </a:solidFill>
                </a:rPr>
                <a:t>3</a:t>
              </a:r>
            </a:p>
          </p:txBody>
        </p:sp>
      </p:grpSp>
      <p:sp>
        <p:nvSpPr>
          <p:cNvPr id="58" name="Down Arrow 57"/>
          <p:cNvSpPr/>
          <p:nvPr/>
        </p:nvSpPr>
        <p:spPr bwMode="auto">
          <a:xfrm rot="2600443">
            <a:off x="6041393" y="1069347"/>
            <a:ext cx="402712" cy="1419443"/>
          </a:xfrm>
          <a:prstGeom prst="downArrow">
            <a:avLst>
              <a:gd name="adj1" fmla="val 50000"/>
              <a:gd name="adj2" fmla="val 68538"/>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61" name="TextBox 60"/>
          <p:cNvSpPr txBox="1"/>
          <p:nvPr/>
        </p:nvSpPr>
        <p:spPr>
          <a:xfrm>
            <a:off x="6831445" y="779055"/>
            <a:ext cx="2312555" cy="923330"/>
          </a:xfrm>
          <a:prstGeom prst="rect">
            <a:avLst/>
          </a:prstGeom>
          <a:noFill/>
        </p:spPr>
        <p:txBody>
          <a:bodyPr wrap="square" rtlCol="0">
            <a:spAutoFit/>
          </a:bodyPr>
          <a:lstStyle/>
          <a:p>
            <a:pPr algn="l">
              <a:spcBef>
                <a:spcPts val="0"/>
              </a:spcBef>
            </a:pPr>
            <a:r>
              <a:rPr lang="en-US" dirty="0" smtClean="0">
                <a:solidFill>
                  <a:schemeClr val="bg1"/>
                </a:solidFill>
              </a:rPr>
              <a:t>This node’s job is   to represent </a:t>
            </a:r>
          </a:p>
          <a:p>
            <a:pPr algn="l">
              <a:spcBef>
                <a:spcPts val="0"/>
              </a:spcBef>
            </a:pPr>
            <a:r>
              <a:rPr lang="en-US" i="1" dirty="0" smtClean="0">
                <a:solidFill>
                  <a:schemeClr val="bg1"/>
                </a:solidFill>
              </a:rPr>
              <a:t>“on the mat.”</a:t>
            </a:r>
          </a:p>
        </p:txBody>
      </p:sp>
      <p:sp>
        <p:nvSpPr>
          <p:cNvPr id="62" name="Rectangle 61"/>
          <p:cNvSpPr/>
          <p:nvPr/>
        </p:nvSpPr>
        <p:spPr bwMode="auto">
          <a:xfrm>
            <a:off x="1730030" y="5080415"/>
            <a:ext cx="2304300" cy="1305770"/>
          </a:xfrm>
          <a:prstGeom prst="rect">
            <a:avLst/>
          </a:prstGeom>
          <a:solidFill>
            <a:schemeClr val="tx1"/>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34" name="TextBox 33"/>
          <p:cNvSpPr txBox="1"/>
          <p:nvPr/>
        </p:nvSpPr>
        <p:spPr>
          <a:xfrm>
            <a:off x="232235" y="1585560"/>
            <a:ext cx="4764025" cy="1200329"/>
          </a:xfrm>
          <a:prstGeom prst="rect">
            <a:avLst/>
          </a:prstGeom>
          <a:noFill/>
        </p:spPr>
        <p:txBody>
          <a:bodyPr wrap="square" rtlCol="0">
            <a:spAutoFit/>
          </a:bodyPr>
          <a:lstStyle/>
          <a:p>
            <a:pPr algn="l">
              <a:spcBef>
                <a:spcPts val="0"/>
              </a:spcBef>
            </a:pPr>
            <a:r>
              <a:rPr lang="en-US" dirty="0" smtClean="0">
                <a:solidFill>
                  <a:schemeClr val="bg1"/>
                </a:solidFill>
              </a:rPr>
              <a:t>Basic computational unit: Recursive Neural Network that inputs two children nodes’ feature representations, and outputs the representation of the parent node.</a:t>
            </a:r>
            <a:endParaRPr lang="en-US" i="1" dirty="0" smtClean="0">
              <a:solidFill>
                <a:schemeClr val="bg1"/>
              </a:solidFill>
            </a:endParaRPr>
          </a:p>
        </p:txBody>
      </p:sp>
      <p:grpSp>
        <p:nvGrpSpPr>
          <p:cNvPr id="11" name="Group 64"/>
          <p:cNvGrpSpPr/>
          <p:nvPr/>
        </p:nvGrpSpPr>
        <p:grpSpPr>
          <a:xfrm>
            <a:off x="1307575" y="3121760"/>
            <a:ext cx="1228960" cy="3033995"/>
            <a:chOff x="1307575" y="3121760"/>
            <a:chExt cx="1228960" cy="3033995"/>
          </a:xfrm>
        </p:grpSpPr>
        <p:cxnSp>
          <p:nvCxnSpPr>
            <p:cNvPr id="35" name="Straight Arrow Connector 34"/>
            <p:cNvCxnSpPr>
              <a:endCxn id="44" idx="2"/>
            </p:cNvCxnSpPr>
            <p:nvPr/>
          </p:nvCxnSpPr>
          <p:spPr bwMode="auto">
            <a:xfrm rot="5400000" flipH="1" flipV="1">
              <a:off x="1447984" y="5128201"/>
              <a:ext cx="675476" cy="272666"/>
            </a:xfrm>
            <a:prstGeom prst="straightConnector1">
              <a:avLst/>
            </a:prstGeom>
            <a:noFill/>
            <a:ln w="19050" cap="flat" cmpd="sng" algn="ctr">
              <a:solidFill>
                <a:schemeClr val="bg1"/>
              </a:solidFill>
              <a:prstDash val="solid"/>
              <a:round/>
              <a:headEnd type="none" w="med" len="med"/>
              <a:tailEnd type="arrow"/>
            </a:ln>
            <a:effectLst/>
          </p:spPr>
        </p:cxnSp>
        <p:cxnSp>
          <p:nvCxnSpPr>
            <p:cNvPr id="36" name="Straight Arrow Connector 35"/>
            <p:cNvCxnSpPr>
              <a:endCxn id="44" idx="2"/>
            </p:cNvCxnSpPr>
            <p:nvPr/>
          </p:nvCxnSpPr>
          <p:spPr bwMode="auto">
            <a:xfrm rot="16200000" flipV="1">
              <a:off x="1755224" y="5093627"/>
              <a:ext cx="675476" cy="341814"/>
            </a:xfrm>
            <a:prstGeom prst="straightConnector1">
              <a:avLst/>
            </a:prstGeom>
            <a:noFill/>
            <a:ln w="19050" cap="flat" cmpd="sng" algn="ctr">
              <a:solidFill>
                <a:schemeClr val="bg1"/>
              </a:solidFill>
              <a:prstDash val="solid"/>
              <a:round/>
              <a:headEnd type="none" w="med" len="med"/>
              <a:tailEnd type="arrow"/>
            </a:ln>
            <a:effectLst/>
          </p:spPr>
        </p:cxnSp>
        <p:grpSp>
          <p:nvGrpSpPr>
            <p:cNvPr id="12" name="Group 55"/>
            <p:cNvGrpSpPr/>
            <p:nvPr/>
          </p:nvGrpSpPr>
          <p:grpSpPr>
            <a:xfrm>
              <a:off x="1461194" y="5579681"/>
              <a:ext cx="384049" cy="576074"/>
              <a:chOff x="5186479" y="3160165"/>
              <a:chExt cx="576075" cy="2649945"/>
            </a:xfrm>
          </p:grpSpPr>
          <p:sp>
            <p:nvSpPr>
              <p:cNvPr id="38" name="Double Bracket 37"/>
              <p:cNvSpPr/>
              <p:nvPr/>
            </p:nvSpPr>
            <p:spPr bwMode="auto">
              <a:xfrm>
                <a:off x="5186479" y="3160165"/>
                <a:ext cx="576075" cy="2649945"/>
              </a:xfrm>
              <a:prstGeom prst="bracketPair">
                <a:avLst/>
              </a:prstGeom>
              <a:noFill/>
              <a:ln w="38100" cap="flat" cmpd="sng" algn="ctr">
                <a:solidFill>
                  <a:srgbClr val="00B0F0"/>
                </a:solidFill>
                <a:prstDash val="solid"/>
                <a:round/>
                <a:headEnd type="none" w="med" len="med"/>
                <a:tailEnd type="none" w="med" len="med"/>
              </a:ln>
              <a:effectLst/>
            </p:spPr>
            <p:txBody>
              <a:bodyPr rtlCol="0" anchor="ctr"/>
              <a:lstStyle/>
              <a:p>
                <a:pPr algn="ctr"/>
                <a:endParaRPr lang="en-US"/>
              </a:p>
            </p:txBody>
          </p:sp>
          <p:sp>
            <p:nvSpPr>
              <p:cNvPr id="39" name="TextBox 38"/>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rgbClr val="00B0F0"/>
                    </a:solidFill>
                  </a:rPr>
                  <a:t>8</a:t>
                </a:r>
              </a:p>
              <a:p>
                <a:pPr>
                  <a:spcBef>
                    <a:spcPts val="0"/>
                  </a:spcBef>
                </a:pPr>
                <a:r>
                  <a:rPr lang="en-US" sz="1400" dirty="0" smtClean="0">
                    <a:solidFill>
                      <a:srgbClr val="00B0F0"/>
                    </a:solidFill>
                  </a:rPr>
                  <a:t>5</a:t>
                </a:r>
              </a:p>
            </p:txBody>
          </p:sp>
        </p:grpSp>
        <p:grpSp>
          <p:nvGrpSpPr>
            <p:cNvPr id="13" name="Group 55"/>
            <p:cNvGrpSpPr/>
            <p:nvPr/>
          </p:nvGrpSpPr>
          <p:grpSpPr>
            <a:xfrm>
              <a:off x="2075674" y="5579681"/>
              <a:ext cx="384049" cy="576074"/>
              <a:chOff x="5186479" y="3160165"/>
              <a:chExt cx="576075" cy="2649945"/>
            </a:xfrm>
          </p:grpSpPr>
          <p:sp>
            <p:nvSpPr>
              <p:cNvPr id="42" name="Double Bracket 41"/>
              <p:cNvSpPr/>
              <p:nvPr/>
            </p:nvSpPr>
            <p:spPr bwMode="auto">
              <a:xfrm>
                <a:off x="5186479" y="3160165"/>
                <a:ext cx="576075" cy="2649945"/>
              </a:xfrm>
              <a:prstGeom prst="bracketPair">
                <a:avLst/>
              </a:prstGeom>
              <a:noFill/>
              <a:ln w="38100" cap="flat" cmpd="sng" algn="ctr">
                <a:solidFill>
                  <a:srgbClr val="00B0F0"/>
                </a:solidFill>
                <a:prstDash val="solid"/>
                <a:round/>
                <a:headEnd type="none" w="med" len="med"/>
                <a:tailEnd type="none" w="med" len="med"/>
              </a:ln>
              <a:effectLst/>
            </p:spPr>
            <p:txBody>
              <a:bodyPr rtlCol="0" anchor="ctr"/>
              <a:lstStyle/>
              <a:p>
                <a:pPr algn="ctr"/>
                <a:endParaRPr lang="en-US"/>
              </a:p>
            </p:txBody>
          </p:sp>
          <p:sp>
            <p:nvSpPr>
              <p:cNvPr id="43" name="TextBox 42"/>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rgbClr val="00B0F0"/>
                    </a:solidFill>
                  </a:rPr>
                  <a:t>3</a:t>
                </a:r>
              </a:p>
              <a:p>
                <a:pPr>
                  <a:spcBef>
                    <a:spcPts val="0"/>
                  </a:spcBef>
                </a:pPr>
                <a:r>
                  <a:rPr lang="en-US" sz="1400" dirty="0" smtClean="0">
                    <a:solidFill>
                      <a:srgbClr val="00B0F0"/>
                    </a:solidFill>
                  </a:rPr>
                  <a:t>3</a:t>
                </a:r>
              </a:p>
            </p:txBody>
          </p:sp>
        </p:grpSp>
        <p:sp>
          <p:nvSpPr>
            <p:cNvPr id="44" name="Rounded Rectangle 43"/>
            <p:cNvSpPr/>
            <p:nvPr/>
          </p:nvSpPr>
          <p:spPr bwMode="auto">
            <a:xfrm>
              <a:off x="1307575" y="4158696"/>
              <a:ext cx="1228960" cy="768100"/>
            </a:xfrm>
            <a:prstGeom prst="roundRect">
              <a:avLst/>
            </a:prstGeom>
            <a:solidFill>
              <a:srgbClr val="00206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1"/>
                  </a:solidFill>
                  <a:effectLst/>
                  <a:latin typeface="Helvetica" pitchFamily="34" charset="0"/>
                </a:rPr>
                <a:t>Neural </a:t>
              </a:r>
            </a:p>
            <a:p>
              <a:pPr marL="0" marR="0" indent="0"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1"/>
                  </a:solidFill>
                  <a:effectLst/>
                  <a:latin typeface="Helvetica" pitchFamily="34" charset="0"/>
                </a:rPr>
                <a:t>Network</a:t>
              </a:r>
            </a:p>
          </p:txBody>
        </p:sp>
        <p:cxnSp>
          <p:nvCxnSpPr>
            <p:cNvPr id="47" name="Straight Arrow Connector 46"/>
            <p:cNvCxnSpPr/>
            <p:nvPr/>
          </p:nvCxnSpPr>
          <p:spPr bwMode="auto">
            <a:xfrm rot="16200000" flipV="1">
              <a:off x="1672500" y="3966593"/>
              <a:ext cx="384050" cy="153"/>
            </a:xfrm>
            <a:prstGeom prst="straightConnector1">
              <a:avLst/>
            </a:prstGeom>
            <a:noFill/>
            <a:ln w="19050" cap="flat" cmpd="sng" algn="ctr">
              <a:solidFill>
                <a:schemeClr val="bg1"/>
              </a:solidFill>
              <a:prstDash val="solid"/>
              <a:round/>
              <a:headEnd type="none" w="med" len="med"/>
              <a:tailEnd type="arrow"/>
            </a:ln>
            <a:effectLst/>
          </p:spPr>
        </p:cxnSp>
        <p:grpSp>
          <p:nvGrpSpPr>
            <p:cNvPr id="14" name="Group 49"/>
            <p:cNvGrpSpPr/>
            <p:nvPr/>
          </p:nvGrpSpPr>
          <p:grpSpPr>
            <a:xfrm>
              <a:off x="1538005" y="3121760"/>
              <a:ext cx="652885" cy="652885"/>
              <a:chOff x="4648811" y="3429001"/>
              <a:chExt cx="652885" cy="652885"/>
            </a:xfrm>
          </p:grpSpPr>
          <p:sp>
            <p:nvSpPr>
              <p:cNvPr id="51" name="Oval 50"/>
              <p:cNvSpPr/>
              <p:nvPr/>
            </p:nvSpPr>
            <p:spPr bwMode="auto">
              <a:xfrm>
                <a:off x="4648811" y="3429001"/>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nvGrpSpPr>
              <p:cNvPr id="15" name="Group 55"/>
              <p:cNvGrpSpPr/>
              <p:nvPr/>
            </p:nvGrpSpPr>
            <p:grpSpPr>
              <a:xfrm>
                <a:off x="4783382" y="3467406"/>
                <a:ext cx="384049" cy="576074"/>
                <a:chOff x="4668010" y="3160165"/>
                <a:chExt cx="576075" cy="2649945"/>
              </a:xfrm>
            </p:grpSpPr>
            <p:sp>
              <p:nvSpPr>
                <p:cNvPr id="53" name="Double Bracket 52"/>
                <p:cNvSpPr/>
                <p:nvPr/>
              </p:nvSpPr>
              <p:spPr bwMode="auto">
                <a:xfrm>
                  <a:off x="4668010" y="3160165"/>
                  <a:ext cx="576075" cy="2649945"/>
                </a:xfrm>
                <a:prstGeom prst="bracketPair">
                  <a:avLst/>
                </a:prstGeom>
                <a:noFill/>
                <a:ln w="38100" cap="flat" cmpd="sng" algn="ctr">
                  <a:solidFill>
                    <a:srgbClr val="00B050"/>
                  </a:solidFill>
                  <a:prstDash val="solid"/>
                  <a:round/>
                  <a:headEnd type="none" w="med" len="med"/>
                  <a:tailEnd type="none" w="med" len="med"/>
                </a:ln>
                <a:effectLst/>
              </p:spPr>
              <p:txBody>
                <a:bodyPr rtlCol="0" anchor="ctr"/>
                <a:lstStyle/>
                <a:p>
                  <a:pPr algn="ctr"/>
                  <a:endParaRPr lang="en-US"/>
                </a:p>
              </p:txBody>
            </p:sp>
            <p:sp>
              <p:nvSpPr>
                <p:cNvPr id="54" name="TextBox 53"/>
                <p:cNvSpPr txBox="1"/>
                <p:nvPr/>
              </p:nvSpPr>
              <p:spPr>
                <a:xfrm>
                  <a:off x="4751550" y="3264084"/>
                  <a:ext cx="426079" cy="2406816"/>
                </a:xfrm>
                <a:prstGeom prst="rect">
                  <a:avLst/>
                </a:prstGeom>
                <a:noFill/>
              </p:spPr>
              <p:txBody>
                <a:bodyPr wrap="none" rtlCol="0">
                  <a:spAutoFit/>
                </a:bodyPr>
                <a:lstStyle/>
                <a:p>
                  <a:pPr>
                    <a:spcBef>
                      <a:spcPts val="0"/>
                    </a:spcBef>
                  </a:pPr>
                  <a:r>
                    <a:rPr lang="en-US" sz="1400" dirty="0" smtClean="0">
                      <a:solidFill>
                        <a:srgbClr val="00B050"/>
                      </a:solidFill>
                    </a:rPr>
                    <a:t>8</a:t>
                  </a:r>
                </a:p>
                <a:p>
                  <a:pPr>
                    <a:spcBef>
                      <a:spcPts val="0"/>
                    </a:spcBef>
                  </a:pPr>
                  <a:r>
                    <a:rPr lang="en-US" sz="1400" dirty="0" smtClean="0">
                      <a:solidFill>
                        <a:srgbClr val="00B050"/>
                      </a:solidFill>
                    </a:rPr>
                    <a:t>3</a:t>
                  </a:r>
                </a:p>
              </p:txBody>
            </p:sp>
          </p:grpSp>
        </p:grpSp>
      </p:grpSp>
      <p:sp>
        <p:nvSpPr>
          <p:cNvPr id="63" name="Freeform 62"/>
          <p:cNvSpPr/>
          <p:nvPr/>
        </p:nvSpPr>
        <p:spPr bwMode="auto">
          <a:xfrm>
            <a:off x="1657350" y="5800725"/>
            <a:ext cx="2943225" cy="900112"/>
          </a:xfrm>
          <a:custGeom>
            <a:avLst/>
            <a:gdLst>
              <a:gd name="connsiteX0" fmla="*/ 2943225 w 2943225"/>
              <a:gd name="connsiteY0" fmla="*/ 0 h 900112"/>
              <a:gd name="connsiteX1" fmla="*/ 2238375 w 2943225"/>
              <a:gd name="connsiteY1" fmla="*/ 714375 h 900112"/>
              <a:gd name="connsiteX2" fmla="*/ 1085850 w 2943225"/>
              <a:gd name="connsiteY2" fmla="*/ 895350 h 900112"/>
              <a:gd name="connsiteX3" fmla="*/ 247650 w 2943225"/>
              <a:gd name="connsiteY3" fmla="*/ 742950 h 900112"/>
              <a:gd name="connsiteX4" fmla="*/ 0 w 2943225"/>
              <a:gd name="connsiteY4" fmla="*/ 447675 h 900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225" h="900112">
                <a:moveTo>
                  <a:pt x="2943225" y="0"/>
                </a:moveTo>
                <a:cubicBezTo>
                  <a:pt x="2745581" y="282575"/>
                  <a:pt x="2547937" y="565150"/>
                  <a:pt x="2238375" y="714375"/>
                </a:cubicBezTo>
                <a:cubicBezTo>
                  <a:pt x="1928813" y="863600"/>
                  <a:pt x="1417637" y="890588"/>
                  <a:pt x="1085850" y="895350"/>
                </a:cubicBezTo>
                <a:cubicBezTo>
                  <a:pt x="754063" y="900112"/>
                  <a:pt x="428625" y="817563"/>
                  <a:pt x="247650" y="742950"/>
                </a:cubicBezTo>
                <a:cubicBezTo>
                  <a:pt x="66675" y="668338"/>
                  <a:pt x="33337" y="558006"/>
                  <a:pt x="0" y="447675"/>
                </a:cubicBezTo>
              </a:path>
            </a:pathLst>
          </a:custGeom>
          <a:noFill/>
          <a:ln w="38100" cap="flat" cmpd="sng" algn="ctr">
            <a:solidFill>
              <a:srgbClr val="FF0000"/>
            </a:solidFill>
            <a:prstDash val="solid"/>
            <a:round/>
            <a:headEnd type="none" w="med" len="med"/>
            <a:tailEnd type="triangle" w="med" len="med"/>
          </a:ln>
          <a:effectLst/>
        </p:spPr>
        <p:txBody>
          <a:bodyPr rtlCol="0" anchor="ctr"/>
          <a:lstStyle/>
          <a:p>
            <a:pPr algn="ctr"/>
            <a:endParaRPr lang="en-US"/>
          </a:p>
        </p:txBody>
      </p:sp>
      <p:sp>
        <p:nvSpPr>
          <p:cNvPr id="64" name="Freeform 63"/>
          <p:cNvSpPr/>
          <p:nvPr/>
        </p:nvSpPr>
        <p:spPr bwMode="auto">
          <a:xfrm>
            <a:off x="2647950" y="4095750"/>
            <a:ext cx="3552825" cy="1758950"/>
          </a:xfrm>
          <a:custGeom>
            <a:avLst/>
            <a:gdLst>
              <a:gd name="connsiteX0" fmla="*/ 3552825 w 3552825"/>
              <a:gd name="connsiteY0" fmla="*/ 0 h 1758950"/>
              <a:gd name="connsiteX1" fmla="*/ 2895600 w 3552825"/>
              <a:gd name="connsiteY1" fmla="*/ 809625 h 1758950"/>
              <a:gd name="connsiteX2" fmla="*/ 1457325 w 3552825"/>
              <a:gd name="connsiteY2" fmla="*/ 1485900 h 1758950"/>
              <a:gd name="connsiteX3" fmla="*/ 581025 w 3552825"/>
              <a:gd name="connsiteY3" fmla="*/ 1714500 h 1758950"/>
              <a:gd name="connsiteX4" fmla="*/ 0 w 3552825"/>
              <a:gd name="connsiteY4" fmla="*/ 1752600 h 1758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2825" h="1758950">
                <a:moveTo>
                  <a:pt x="3552825" y="0"/>
                </a:moveTo>
                <a:cubicBezTo>
                  <a:pt x="3398837" y="280987"/>
                  <a:pt x="3244850" y="561975"/>
                  <a:pt x="2895600" y="809625"/>
                </a:cubicBezTo>
                <a:cubicBezTo>
                  <a:pt x="2546350" y="1057275"/>
                  <a:pt x="1843087" y="1335088"/>
                  <a:pt x="1457325" y="1485900"/>
                </a:cubicBezTo>
                <a:cubicBezTo>
                  <a:pt x="1071563" y="1636712"/>
                  <a:pt x="823913" y="1670050"/>
                  <a:pt x="581025" y="1714500"/>
                </a:cubicBezTo>
                <a:cubicBezTo>
                  <a:pt x="338138" y="1758950"/>
                  <a:pt x="169069" y="1755775"/>
                  <a:pt x="0" y="1752600"/>
                </a:cubicBezTo>
              </a:path>
            </a:pathLst>
          </a:custGeom>
          <a:noFill/>
          <a:ln w="38100" cap="flat" cmpd="sng" algn="ctr">
            <a:solidFill>
              <a:srgbClr val="FF0000"/>
            </a:solidFill>
            <a:prstDash val="solid"/>
            <a:round/>
            <a:headEnd type="none" w="med" len="med"/>
            <a:tailEnd type="triangle" w="med" len="med"/>
          </a:ln>
          <a:effectLst/>
        </p:spPr>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wipe(right)">
                                      <p:cBhvr>
                                        <p:cTn id="13" dur="500"/>
                                        <p:tgtEl>
                                          <p:spTgt spid="64"/>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wipe(right)">
                                      <p:cBhvr>
                                        <p:cTn id="16"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63" grpId="0" animBg="1"/>
      <p:bldP spid="64"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Parsing a sentence</a:t>
            </a:r>
            <a:endParaRPr lang="en-US" dirty="0"/>
          </a:p>
        </p:txBody>
      </p:sp>
      <p:grpSp>
        <p:nvGrpSpPr>
          <p:cNvPr id="3" name="Group 348"/>
          <p:cNvGrpSpPr/>
          <p:nvPr/>
        </p:nvGrpSpPr>
        <p:grpSpPr>
          <a:xfrm>
            <a:off x="3381445" y="2334306"/>
            <a:ext cx="1267365" cy="2461462"/>
            <a:chOff x="3381445" y="2334306"/>
            <a:chExt cx="1267365" cy="2461462"/>
          </a:xfrm>
        </p:grpSpPr>
        <p:cxnSp>
          <p:nvCxnSpPr>
            <p:cNvPr id="47" name="Straight Arrow Connector 46"/>
            <p:cNvCxnSpPr>
              <a:stCxn id="11" idx="0"/>
              <a:endCxn id="54" idx="2"/>
            </p:cNvCxnSpPr>
            <p:nvPr/>
          </p:nvCxnSpPr>
          <p:spPr bwMode="auto">
            <a:xfrm rot="5400000" flipH="1" flipV="1">
              <a:off x="3368234" y="4129672"/>
              <a:ext cx="829097" cy="503095"/>
            </a:xfrm>
            <a:prstGeom prst="straightConnector1">
              <a:avLst/>
            </a:prstGeom>
            <a:noFill/>
            <a:ln w="19050" cap="flat" cmpd="sng" algn="ctr">
              <a:solidFill>
                <a:schemeClr val="bg1"/>
              </a:solidFill>
              <a:prstDash val="solid"/>
              <a:round/>
              <a:headEnd type="none" w="med" len="med"/>
              <a:tailEnd type="arrow"/>
            </a:ln>
            <a:effectLst/>
          </p:spPr>
        </p:cxnSp>
        <p:cxnSp>
          <p:nvCxnSpPr>
            <p:cNvPr id="53" name="Straight Arrow Connector 52"/>
            <p:cNvCxnSpPr>
              <a:stCxn id="14" idx="0"/>
              <a:endCxn id="54" idx="2"/>
            </p:cNvCxnSpPr>
            <p:nvPr/>
          </p:nvCxnSpPr>
          <p:spPr bwMode="auto">
            <a:xfrm rot="16200000" flipV="1">
              <a:off x="3886702" y="4114298"/>
              <a:ext cx="829096" cy="533840"/>
            </a:xfrm>
            <a:prstGeom prst="straightConnector1">
              <a:avLst/>
            </a:prstGeom>
            <a:noFill/>
            <a:ln w="19050" cap="flat" cmpd="sng" algn="ctr">
              <a:solidFill>
                <a:schemeClr val="bg1"/>
              </a:solidFill>
              <a:prstDash val="solid"/>
              <a:round/>
              <a:headEnd type="none" w="med" len="med"/>
              <a:tailEnd type="arrow"/>
            </a:ln>
            <a:effectLst/>
          </p:spPr>
        </p:cxnSp>
        <p:sp>
          <p:nvSpPr>
            <p:cNvPr id="54" name="Rounded Rectangle 53"/>
            <p:cNvSpPr/>
            <p:nvPr/>
          </p:nvSpPr>
          <p:spPr bwMode="auto">
            <a:xfrm>
              <a:off x="3573470" y="3390595"/>
              <a:ext cx="921720" cy="576075"/>
            </a:xfrm>
            <a:prstGeom prst="roundRect">
              <a:avLst/>
            </a:prstGeom>
            <a:solidFill>
              <a:srgbClr val="00206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Neural </a:t>
              </a:r>
            </a:p>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Network</a:t>
              </a:r>
            </a:p>
          </p:txBody>
        </p:sp>
        <p:cxnSp>
          <p:nvCxnSpPr>
            <p:cNvPr id="55" name="Straight Arrow Connector 54"/>
            <p:cNvCxnSpPr/>
            <p:nvPr/>
          </p:nvCxnSpPr>
          <p:spPr bwMode="auto">
            <a:xfrm rot="16200000" flipV="1">
              <a:off x="4130420" y="3179139"/>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56" name="Oval 55"/>
            <p:cNvSpPr/>
            <p:nvPr/>
          </p:nvSpPr>
          <p:spPr bwMode="auto">
            <a:xfrm>
              <a:off x="3995925" y="2334306"/>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57" name="Straight Arrow Connector 56"/>
            <p:cNvCxnSpPr/>
            <p:nvPr/>
          </p:nvCxnSpPr>
          <p:spPr bwMode="auto">
            <a:xfrm rot="16200000" flipV="1">
              <a:off x="3573547" y="3179139"/>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58" name="TextBox 57"/>
            <p:cNvSpPr txBox="1"/>
            <p:nvPr/>
          </p:nvSpPr>
          <p:spPr>
            <a:xfrm>
              <a:off x="3381445" y="2637214"/>
              <a:ext cx="543739" cy="369332"/>
            </a:xfrm>
            <a:prstGeom prst="rect">
              <a:avLst/>
            </a:prstGeom>
            <a:noFill/>
          </p:spPr>
          <p:txBody>
            <a:bodyPr wrap="none" rtlCol="0">
              <a:spAutoFit/>
            </a:bodyPr>
            <a:lstStyle/>
            <a:p>
              <a:pPr algn="l">
                <a:spcBef>
                  <a:spcPts val="0"/>
                </a:spcBef>
              </a:pPr>
              <a:r>
                <a:rPr lang="en-US" dirty="0" smtClean="0">
                  <a:solidFill>
                    <a:schemeClr val="bg1"/>
                  </a:solidFill>
                </a:rPr>
                <a:t> </a:t>
              </a:r>
              <a:r>
                <a:rPr lang="en-US" dirty="0" smtClean="0">
                  <a:solidFill>
                    <a:srgbClr val="FF0000"/>
                  </a:solidFill>
                </a:rPr>
                <a:t>No</a:t>
              </a:r>
            </a:p>
          </p:txBody>
        </p:sp>
        <p:grpSp>
          <p:nvGrpSpPr>
            <p:cNvPr id="5" name="Group 55"/>
            <p:cNvGrpSpPr/>
            <p:nvPr/>
          </p:nvGrpSpPr>
          <p:grpSpPr>
            <a:xfrm>
              <a:off x="4130191" y="2372711"/>
              <a:ext cx="384049" cy="576074"/>
              <a:chOff x="5186479" y="3160165"/>
              <a:chExt cx="576075" cy="2649945"/>
            </a:xfrm>
          </p:grpSpPr>
          <p:sp>
            <p:nvSpPr>
              <p:cNvPr id="60" name="Double Bracket 59"/>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1" name="TextBox 60"/>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0</a:t>
                </a:r>
              </a:p>
              <a:p>
                <a:pPr>
                  <a:spcBef>
                    <a:spcPts val="0"/>
                  </a:spcBef>
                </a:pPr>
                <a:r>
                  <a:rPr lang="en-US" sz="1400" dirty="0" smtClean="0">
                    <a:solidFill>
                      <a:schemeClr val="bg1"/>
                    </a:solidFill>
                  </a:rPr>
                  <a:t>1</a:t>
                </a:r>
              </a:p>
            </p:txBody>
          </p:sp>
        </p:grpSp>
      </p:grpSp>
      <p:grpSp>
        <p:nvGrpSpPr>
          <p:cNvPr id="6" name="Group 100"/>
          <p:cNvGrpSpPr/>
          <p:nvPr/>
        </p:nvGrpSpPr>
        <p:grpSpPr>
          <a:xfrm>
            <a:off x="4568170" y="2311713"/>
            <a:ext cx="1348005" cy="2484054"/>
            <a:chOff x="4568170" y="2311713"/>
            <a:chExt cx="1348005" cy="2484054"/>
          </a:xfrm>
        </p:grpSpPr>
        <p:cxnSp>
          <p:nvCxnSpPr>
            <p:cNvPr id="77" name="Straight Arrow Connector 76"/>
            <p:cNvCxnSpPr>
              <a:stCxn id="14" idx="0"/>
              <a:endCxn id="79" idx="2"/>
            </p:cNvCxnSpPr>
            <p:nvPr/>
          </p:nvCxnSpPr>
          <p:spPr bwMode="auto">
            <a:xfrm rot="5400000" flipH="1" flipV="1">
              <a:off x="4509088" y="4003160"/>
              <a:ext cx="851689" cy="733525"/>
            </a:xfrm>
            <a:prstGeom prst="straightConnector1">
              <a:avLst/>
            </a:prstGeom>
            <a:noFill/>
            <a:ln w="19050" cap="flat" cmpd="sng" algn="ctr">
              <a:solidFill>
                <a:schemeClr val="bg1"/>
              </a:solidFill>
              <a:prstDash val="solid"/>
              <a:round/>
              <a:headEnd type="none" w="med" len="med"/>
              <a:tailEnd type="arrow"/>
            </a:ln>
            <a:effectLst/>
          </p:spPr>
        </p:cxnSp>
        <p:cxnSp>
          <p:nvCxnSpPr>
            <p:cNvPr id="78" name="Straight Arrow Connector 77"/>
            <p:cNvCxnSpPr>
              <a:stCxn id="17" idx="0"/>
              <a:endCxn id="79" idx="2"/>
            </p:cNvCxnSpPr>
            <p:nvPr/>
          </p:nvCxnSpPr>
          <p:spPr bwMode="auto">
            <a:xfrm rot="16200000" flipV="1">
              <a:off x="5008354" y="4237419"/>
              <a:ext cx="851689" cy="265006"/>
            </a:xfrm>
            <a:prstGeom prst="straightConnector1">
              <a:avLst/>
            </a:prstGeom>
            <a:noFill/>
            <a:ln w="19050" cap="flat" cmpd="sng" algn="ctr">
              <a:solidFill>
                <a:schemeClr val="bg1"/>
              </a:solidFill>
              <a:prstDash val="solid"/>
              <a:round/>
              <a:headEnd type="none" w="med" len="med"/>
              <a:tailEnd type="arrow"/>
            </a:ln>
            <a:effectLst/>
          </p:spPr>
        </p:cxnSp>
        <p:sp>
          <p:nvSpPr>
            <p:cNvPr id="79" name="Rounded Rectangle 78"/>
            <p:cNvSpPr/>
            <p:nvPr/>
          </p:nvSpPr>
          <p:spPr bwMode="auto">
            <a:xfrm>
              <a:off x="4840835" y="3368002"/>
              <a:ext cx="921720" cy="576075"/>
            </a:xfrm>
            <a:prstGeom prst="roundRect">
              <a:avLst/>
            </a:prstGeom>
            <a:solidFill>
              <a:srgbClr val="00206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Neural </a:t>
              </a:r>
            </a:p>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Network</a:t>
              </a:r>
            </a:p>
          </p:txBody>
        </p:sp>
        <p:cxnSp>
          <p:nvCxnSpPr>
            <p:cNvPr id="80" name="Straight Arrow Connector 79"/>
            <p:cNvCxnSpPr/>
            <p:nvPr/>
          </p:nvCxnSpPr>
          <p:spPr bwMode="auto">
            <a:xfrm rot="16200000" flipV="1">
              <a:off x="5397785" y="3156546"/>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81" name="Oval 80"/>
            <p:cNvSpPr/>
            <p:nvPr/>
          </p:nvSpPr>
          <p:spPr bwMode="auto">
            <a:xfrm>
              <a:off x="5263290" y="2311713"/>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82" name="Straight Arrow Connector 81"/>
            <p:cNvCxnSpPr/>
            <p:nvPr/>
          </p:nvCxnSpPr>
          <p:spPr bwMode="auto">
            <a:xfrm rot="16200000" flipV="1">
              <a:off x="4840912" y="3156546"/>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83" name="TextBox 82"/>
            <p:cNvSpPr txBox="1"/>
            <p:nvPr/>
          </p:nvSpPr>
          <p:spPr>
            <a:xfrm>
              <a:off x="4648810" y="2614621"/>
              <a:ext cx="543739" cy="369332"/>
            </a:xfrm>
            <a:prstGeom prst="rect">
              <a:avLst/>
            </a:prstGeom>
            <a:noFill/>
          </p:spPr>
          <p:txBody>
            <a:bodyPr wrap="none" rtlCol="0">
              <a:spAutoFit/>
            </a:bodyPr>
            <a:lstStyle/>
            <a:p>
              <a:pPr algn="l">
                <a:spcBef>
                  <a:spcPts val="0"/>
                </a:spcBef>
              </a:pPr>
              <a:r>
                <a:rPr lang="en-US" dirty="0" smtClean="0">
                  <a:solidFill>
                    <a:schemeClr val="bg1"/>
                  </a:solidFill>
                </a:rPr>
                <a:t> </a:t>
              </a:r>
              <a:r>
                <a:rPr lang="en-US" dirty="0" smtClean="0">
                  <a:solidFill>
                    <a:srgbClr val="FF0000"/>
                  </a:solidFill>
                </a:rPr>
                <a:t>No</a:t>
              </a:r>
            </a:p>
          </p:txBody>
        </p:sp>
        <p:grpSp>
          <p:nvGrpSpPr>
            <p:cNvPr id="7" name="Group 55"/>
            <p:cNvGrpSpPr/>
            <p:nvPr/>
          </p:nvGrpSpPr>
          <p:grpSpPr>
            <a:xfrm>
              <a:off x="5397556" y="2350118"/>
              <a:ext cx="384049" cy="576074"/>
              <a:chOff x="5186479" y="3160165"/>
              <a:chExt cx="576075" cy="2649945"/>
            </a:xfrm>
          </p:grpSpPr>
          <p:sp>
            <p:nvSpPr>
              <p:cNvPr id="85" name="Double Bracket 84"/>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86" name="TextBox 85"/>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p:txBody>
          </p:sp>
        </p:grpSp>
      </p:grpSp>
      <p:grpSp>
        <p:nvGrpSpPr>
          <p:cNvPr id="8" name="Group 101"/>
          <p:cNvGrpSpPr/>
          <p:nvPr/>
        </p:nvGrpSpPr>
        <p:grpSpPr>
          <a:xfrm>
            <a:off x="5566700" y="2350118"/>
            <a:ext cx="1770460" cy="2445649"/>
            <a:chOff x="5566700" y="2350118"/>
            <a:chExt cx="1770460" cy="2445649"/>
          </a:xfrm>
        </p:grpSpPr>
        <p:cxnSp>
          <p:nvCxnSpPr>
            <p:cNvPr id="87" name="Straight Arrow Connector 86"/>
            <p:cNvCxnSpPr>
              <a:stCxn id="17" idx="0"/>
              <a:endCxn id="89" idx="2"/>
            </p:cNvCxnSpPr>
            <p:nvPr/>
          </p:nvCxnSpPr>
          <p:spPr bwMode="auto">
            <a:xfrm rot="5400000" flipH="1" flipV="1">
              <a:off x="5738048" y="3811135"/>
              <a:ext cx="813284" cy="1155979"/>
            </a:xfrm>
            <a:prstGeom prst="straightConnector1">
              <a:avLst/>
            </a:prstGeom>
            <a:noFill/>
            <a:ln w="19050" cap="flat" cmpd="sng" algn="ctr">
              <a:solidFill>
                <a:schemeClr val="bg1"/>
              </a:solidFill>
              <a:prstDash val="solid"/>
              <a:round/>
              <a:headEnd type="none" w="med" len="med"/>
              <a:tailEnd type="arrow"/>
            </a:ln>
            <a:effectLst/>
          </p:spPr>
        </p:cxnSp>
        <p:cxnSp>
          <p:nvCxnSpPr>
            <p:cNvPr id="88" name="Straight Arrow Connector 87"/>
            <p:cNvCxnSpPr>
              <a:stCxn id="20" idx="0"/>
              <a:endCxn id="89" idx="2"/>
            </p:cNvCxnSpPr>
            <p:nvPr/>
          </p:nvCxnSpPr>
          <p:spPr bwMode="auto">
            <a:xfrm rot="5400000" flipH="1" flipV="1">
              <a:off x="6314123" y="4387209"/>
              <a:ext cx="813284" cy="3830"/>
            </a:xfrm>
            <a:prstGeom prst="straightConnector1">
              <a:avLst/>
            </a:prstGeom>
            <a:noFill/>
            <a:ln w="19050" cap="flat" cmpd="sng" algn="ctr">
              <a:solidFill>
                <a:schemeClr val="bg1"/>
              </a:solidFill>
              <a:prstDash val="solid"/>
              <a:round/>
              <a:headEnd type="none" w="med" len="med"/>
              <a:tailEnd type="arrow"/>
            </a:ln>
            <a:effectLst/>
          </p:spPr>
        </p:cxnSp>
        <p:sp>
          <p:nvSpPr>
            <p:cNvPr id="89" name="Rounded Rectangle 88"/>
            <p:cNvSpPr/>
            <p:nvPr/>
          </p:nvSpPr>
          <p:spPr bwMode="auto">
            <a:xfrm>
              <a:off x="6261820" y="3406407"/>
              <a:ext cx="921720" cy="576075"/>
            </a:xfrm>
            <a:prstGeom prst="roundRect">
              <a:avLst/>
            </a:prstGeom>
            <a:solidFill>
              <a:srgbClr val="00206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Neural </a:t>
              </a:r>
            </a:p>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Network</a:t>
              </a:r>
            </a:p>
          </p:txBody>
        </p:sp>
        <p:cxnSp>
          <p:nvCxnSpPr>
            <p:cNvPr id="90" name="Straight Arrow Connector 89"/>
            <p:cNvCxnSpPr/>
            <p:nvPr/>
          </p:nvCxnSpPr>
          <p:spPr bwMode="auto">
            <a:xfrm rot="16200000" flipV="1">
              <a:off x="6818770" y="3194951"/>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91" name="Oval 90"/>
            <p:cNvSpPr/>
            <p:nvPr/>
          </p:nvSpPr>
          <p:spPr bwMode="auto">
            <a:xfrm>
              <a:off x="6684275" y="2350118"/>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92" name="Straight Arrow Connector 91"/>
            <p:cNvCxnSpPr/>
            <p:nvPr/>
          </p:nvCxnSpPr>
          <p:spPr bwMode="auto">
            <a:xfrm rot="16200000" flipV="1">
              <a:off x="6261897" y="3194951"/>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93" name="TextBox 92"/>
            <p:cNvSpPr txBox="1"/>
            <p:nvPr/>
          </p:nvSpPr>
          <p:spPr>
            <a:xfrm>
              <a:off x="6069795" y="2653026"/>
              <a:ext cx="621004" cy="369332"/>
            </a:xfrm>
            <a:prstGeom prst="rect">
              <a:avLst/>
            </a:prstGeom>
            <a:noFill/>
          </p:spPr>
          <p:txBody>
            <a:bodyPr wrap="none" rtlCol="0">
              <a:spAutoFit/>
            </a:bodyPr>
            <a:lstStyle/>
            <a:p>
              <a:pPr algn="l">
                <a:spcBef>
                  <a:spcPts val="0"/>
                </a:spcBef>
              </a:pPr>
              <a:r>
                <a:rPr lang="en-US" dirty="0" smtClean="0">
                  <a:solidFill>
                    <a:schemeClr val="bg1"/>
                  </a:solidFill>
                </a:rPr>
                <a:t> </a:t>
              </a:r>
              <a:r>
                <a:rPr lang="en-US" dirty="0" smtClean="0">
                  <a:solidFill>
                    <a:srgbClr val="00B050"/>
                  </a:solidFill>
                </a:rPr>
                <a:t>Yes</a:t>
              </a:r>
            </a:p>
          </p:txBody>
        </p:sp>
        <p:grpSp>
          <p:nvGrpSpPr>
            <p:cNvPr id="9" name="Group 55"/>
            <p:cNvGrpSpPr/>
            <p:nvPr/>
          </p:nvGrpSpPr>
          <p:grpSpPr>
            <a:xfrm>
              <a:off x="6818541" y="2388523"/>
              <a:ext cx="384049" cy="576074"/>
              <a:chOff x="5186479" y="3160165"/>
              <a:chExt cx="576075" cy="2649945"/>
            </a:xfrm>
          </p:grpSpPr>
          <p:sp>
            <p:nvSpPr>
              <p:cNvPr id="95" name="Double Bracket 94"/>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96" name="TextBox 95"/>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3</a:t>
                </a:r>
              </a:p>
              <a:p>
                <a:pPr>
                  <a:spcBef>
                    <a:spcPts val="0"/>
                  </a:spcBef>
                </a:pPr>
                <a:r>
                  <a:rPr lang="en-US" sz="1400" dirty="0" smtClean="0">
                    <a:solidFill>
                      <a:schemeClr val="bg1"/>
                    </a:solidFill>
                  </a:rPr>
                  <a:t>3</a:t>
                </a:r>
              </a:p>
            </p:txBody>
          </p:sp>
        </p:grpSp>
      </p:grpSp>
      <p:sp>
        <p:nvSpPr>
          <p:cNvPr id="62" name="TextBox 61"/>
          <p:cNvSpPr txBox="1"/>
          <p:nvPr/>
        </p:nvSpPr>
        <p:spPr>
          <a:xfrm>
            <a:off x="2152485" y="5349250"/>
            <a:ext cx="4993675" cy="369332"/>
          </a:xfrm>
          <a:prstGeom prst="rect">
            <a:avLst/>
          </a:prstGeom>
          <a:noFill/>
        </p:spPr>
        <p:txBody>
          <a:bodyPr wrap="none" rtlCol="0">
            <a:spAutoFit/>
          </a:bodyPr>
          <a:lstStyle/>
          <a:p>
            <a:pPr algn="l">
              <a:spcBef>
                <a:spcPts val="0"/>
              </a:spcBef>
            </a:pPr>
            <a:r>
              <a:rPr lang="en-US" i="1" dirty="0" smtClean="0"/>
              <a:t>The            cat            </a:t>
            </a:r>
            <a:r>
              <a:rPr lang="en-US" i="1" dirty="0" smtClean="0">
                <a:solidFill>
                  <a:schemeClr val="bg1"/>
                </a:solidFill>
              </a:rPr>
              <a:t>on           the             mat.</a:t>
            </a:r>
          </a:p>
        </p:txBody>
      </p:sp>
      <p:sp>
        <p:nvSpPr>
          <p:cNvPr id="63" name="TextBox 62"/>
          <p:cNvSpPr txBox="1"/>
          <p:nvPr/>
        </p:nvSpPr>
        <p:spPr>
          <a:xfrm>
            <a:off x="1153955" y="5349250"/>
            <a:ext cx="2672526" cy="369332"/>
          </a:xfrm>
          <a:prstGeom prst="rect">
            <a:avLst/>
          </a:prstGeom>
          <a:noFill/>
        </p:spPr>
        <p:txBody>
          <a:bodyPr wrap="none" rtlCol="0">
            <a:spAutoFit/>
          </a:bodyPr>
          <a:lstStyle/>
          <a:p>
            <a:pPr algn="l">
              <a:spcBef>
                <a:spcPts val="0"/>
              </a:spcBef>
            </a:pPr>
            <a:r>
              <a:rPr lang="en-US" i="1" dirty="0" smtClean="0">
                <a:solidFill>
                  <a:schemeClr val="bg1"/>
                </a:solidFill>
              </a:rPr>
              <a:t>The            cat           sat</a:t>
            </a:r>
          </a:p>
        </p:txBody>
      </p:sp>
      <p:grpSp>
        <p:nvGrpSpPr>
          <p:cNvPr id="10" name="Group 55"/>
          <p:cNvGrpSpPr/>
          <p:nvPr/>
        </p:nvGrpSpPr>
        <p:grpSpPr>
          <a:xfrm>
            <a:off x="1297541" y="4734771"/>
            <a:ext cx="384049" cy="576074"/>
            <a:chOff x="5186479" y="3160165"/>
            <a:chExt cx="576075" cy="2649945"/>
          </a:xfrm>
        </p:grpSpPr>
        <p:sp>
          <p:nvSpPr>
            <p:cNvPr id="67" name="Double Bracket 66"/>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8" name="TextBox 67"/>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11" name="Group 55"/>
          <p:cNvGrpSpPr/>
          <p:nvPr/>
        </p:nvGrpSpPr>
        <p:grpSpPr>
          <a:xfrm>
            <a:off x="2382916" y="4773176"/>
            <a:ext cx="384049" cy="576074"/>
            <a:chOff x="5186479" y="3160165"/>
            <a:chExt cx="576075" cy="2649945"/>
          </a:xfrm>
        </p:grpSpPr>
        <p:sp>
          <p:nvSpPr>
            <p:cNvPr id="70" name="Double Bracket 69"/>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71" name="TextBox 70"/>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3</a:t>
              </a:r>
            </a:p>
          </p:txBody>
        </p:sp>
      </p:grpSp>
      <p:grpSp>
        <p:nvGrpSpPr>
          <p:cNvPr id="12" name="Group 55"/>
          <p:cNvGrpSpPr/>
          <p:nvPr/>
        </p:nvGrpSpPr>
        <p:grpSpPr>
          <a:xfrm>
            <a:off x="4379975" y="4773175"/>
            <a:ext cx="384049" cy="576074"/>
            <a:chOff x="5186479" y="3160165"/>
            <a:chExt cx="576075" cy="2649945"/>
          </a:xfrm>
        </p:grpSpPr>
        <p:sp>
          <p:nvSpPr>
            <p:cNvPr id="73" name="Double Bracket 72"/>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74" name="TextBox 73"/>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5</a:t>
              </a:r>
            </a:p>
          </p:txBody>
        </p:sp>
      </p:grpSp>
      <p:grpSp>
        <p:nvGrpSpPr>
          <p:cNvPr id="13" name="Group 55"/>
          <p:cNvGrpSpPr/>
          <p:nvPr/>
        </p:nvGrpSpPr>
        <p:grpSpPr>
          <a:xfrm>
            <a:off x="5378506" y="4773175"/>
            <a:ext cx="384049" cy="576074"/>
            <a:chOff x="5186479" y="3160165"/>
            <a:chExt cx="576075" cy="2649945"/>
          </a:xfrm>
        </p:grpSpPr>
        <p:sp>
          <p:nvSpPr>
            <p:cNvPr id="76" name="Double Bracket 75"/>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97" name="TextBox 96"/>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14" name="Group 55"/>
          <p:cNvGrpSpPr/>
          <p:nvPr/>
        </p:nvGrpSpPr>
        <p:grpSpPr>
          <a:xfrm>
            <a:off x="6530655" y="4773175"/>
            <a:ext cx="384049" cy="576074"/>
            <a:chOff x="5186479" y="3160165"/>
            <a:chExt cx="576075" cy="2649945"/>
          </a:xfrm>
        </p:grpSpPr>
        <p:sp>
          <p:nvSpPr>
            <p:cNvPr id="99" name="Double Bracket 98"/>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00" name="TextBox 99"/>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4</a:t>
              </a:r>
            </a:p>
            <a:p>
              <a:pPr>
                <a:spcBef>
                  <a:spcPts val="0"/>
                </a:spcBef>
              </a:pPr>
              <a:r>
                <a:rPr lang="en-US" sz="1400" dirty="0" smtClean="0">
                  <a:solidFill>
                    <a:schemeClr val="bg1"/>
                  </a:solidFill>
                </a:rPr>
                <a:t>3</a:t>
              </a:r>
            </a:p>
          </p:txBody>
        </p:sp>
      </p:grpSp>
      <p:grpSp>
        <p:nvGrpSpPr>
          <p:cNvPr id="15" name="Group 55"/>
          <p:cNvGrpSpPr/>
          <p:nvPr/>
        </p:nvGrpSpPr>
        <p:grpSpPr>
          <a:xfrm>
            <a:off x="3381445" y="4773175"/>
            <a:ext cx="384049" cy="576074"/>
            <a:chOff x="5186479" y="3160165"/>
            <a:chExt cx="576075" cy="2649945"/>
          </a:xfrm>
        </p:grpSpPr>
        <p:sp>
          <p:nvSpPr>
            <p:cNvPr id="104" name="Double Bracket 103"/>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05" name="TextBox 104"/>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7</a:t>
              </a:r>
            </a:p>
            <a:p>
              <a:pPr>
                <a:spcBef>
                  <a:spcPts val="0"/>
                </a:spcBef>
              </a:pPr>
              <a:r>
                <a:rPr lang="en-US" sz="1400" dirty="0" smtClean="0">
                  <a:solidFill>
                    <a:schemeClr val="bg1"/>
                  </a:solidFill>
                </a:rPr>
                <a:t>1</a:t>
              </a:r>
            </a:p>
          </p:txBody>
        </p:sp>
      </p:grpSp>
      <p:grpSp>
        <p:nvGrpSpPr>
          <p:cNvPr id="16" name="Group 303"/>
          <p:cNvGrpSpPr/>
          <p:nvPr/>
        </p:nvGrpSpPr>
        <p:grpSpPr>
          <a:xfrm>
            <a:off x="801786" y="2315255"/>
            <a:ext cx="1769325" cy="2480512"/>
            <a:chOff x="801786" y="2315255"/>
            <a:chExt cx="1769325" cy="2480512"/>
          </a:xfrm>
        </p:grpSpPr>
        <p:cxnSp>
          <p:nvCxnSpPr>
            <p:cNvPr id="106" name="Straight Arrow Connector 105"/>
            <p:cNvCxnSpPr>
              <a:stCxn id="68" idx="0"/>
              <a:endCxn id="108" idx="2"/>
            </p:cNvCxnSpPr>
            <p:nvPr/>
          </p:nvCxnSpPr>
          <p:spPr bwMode="auto">
            <a:xfrm rot="16200000" flipV="1">
              <a:off x="1068595" y="4340220"/>
              <a:ext cx="809743" cy="24541"/>
            </a:xfrm>
            <a:prstGeom prst="straightConnector1">
              <a:avLst/>
            </a:prstGeom>
            <a:noFill/>
            <a:ln w="19050" cap="flat" cmpd="sng" algn="ctr">
              <a:solidFill>
                <a:schemeClr val="bg1"/>
              </a:solidFill>
              <a:prstDash val="solid"/>
              <a:round/>
              <a:headEnd type="none" w="med" len="med"/>
              <a:tailEnd type="arrow"/>
            </a:ln>
            <a:effectLst/>
          </p:spPr>
        </p:cxnSp>
        <p:cxnSp>
          <p:nvCxnSpPr>
            <p:cNvPr id="107" name="Straight Arrow Connector 106"/>
            <p:cNvCxnSpPr>
              <a:stCxn id="71" idx="0"/>
              <a:endCxn id="108" idx="2"/>
            </p:cNvCxnSpPr>
            <p:nvPr/>
          </p:nvCxnSpPr>
          <p:spPr bwMode="auto">
            <a:xfrm rot="16200000" flipV="1">
              <a:off x="1592079" y="3816735"/>
              <a:ext cx="848148" cy="1109916"/>
            </a:xfrm>
            <a:prstGeom prst="straightConnector1">
              <a:avLst/>
            </a:prstGeom>
            <a:noFill/>
            <a:ln w="19050" cap="flat" cmpd="sng" algn="ctr">
              <a:solidFill>
                <a:schemeClr val="bg1"/>
              </a:solidFill>
              <a:prstDash val="solid"/>
              <a:round/>
              <a:headEnd type="none" w="med" len="med"/>
              <a:tailEnd type="arrow"/>
            </a:ln>
            <a:effectLst/>
          </p:spPr>
        </p:cxnSp>
        <p:sp>
          <p:nvSpPr>
            <p:cNvPr id="108" name="Rounded Rectangle 107"/>
            <p:cNvSpPr/>
            <p:nvPr/>
          </p:nvSpPr>
          <p:spPr bwMode="auto">
            <a:xfrm>
              <a:off x="1000335" y="3371544"/>
              <a:ext cx="921720" cy="576075"/>
            </a:xfrm>
            <a:prstGeom prst="roundRect">
              <a:avLst/>
            </a:prstGeom>
            <a:solidFill>
              <a:srgbClr val="00206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Neural </a:t>
              </a:r>
            </a:p>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Network</a:t>
              </a:r>
            </a:p>
          </p:txBody>
        </p:sp>
        <p:cxnSp>
          <p:nvCxnSpPr>
            <p:cNvPr id="109" name="Straight Arrow Connector 108"/>
            <p:cNvCxnSpPr/>
            <p:nvPr/>
          </p:nvCxnSpPr>
          <p:spPr bwMode="auto">
            <a:xfrm rot="16200000" flipV="1">
              <a:off x="1557285" y="3160088"/>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110" name="Oval 109"/>
            <p:cNvSpPr/>
            <p:nvPr/>
          </p:nvSpPr>
          <p:spPr bwMode="auto">
            <a:xfrm>
              <a:off x="1422790" y="231525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11" name="Straight Arrow Connector 110"/>
            <p:cNvCxnSpPr/>
            <p:nvPr/>
          </p:nvCxnSpPr>
          <p:spPr bwMode="auto">
            <a:xfrm rot="16200000" flipV="1">
              <a:off x="1000412" y="3160088"/>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112" name="TextBox 111"/>
            <p:cNvSpPr txBox="1"/>
            <p:nvPr/>
          </p:nvSpPr>
          <p:spPr>
            <a:xfrm>
              <a:off x="801786" y="2618163"/>
              <a:ext cx="621004" cy="369332"/>
            </a:xfrm>
            <a:prstGeom prst="rect">
              <a:avLst/>
            </a:prstGeom>
            <a:noFill/>
          </p:spPr>
          <p:txBody>
            <a:bodyPr wrap="none" rtlCol="0">
              <a:spAutoFit/>
            </a:bodyPr>
            <a:lstStyle/>
            <a:p>
              <a:pPr algn="l">
                <a:spcBef>
                  <a:spcPts val="0"/>
                </a:spcBef>
              </a:pPr>
              <a:r>
                <a:rPr lang="en-US" dirty="0" smtClean="0">
                  <a:solidFill>
                    <a:schemeClr val="bg1"/>
                  </a:solidFill>
                </a:rPr>
                <a:t> </a:t>
              </a:r>
              <a:r>
                <a:rPr lang="en-US" dirty="0" smtClean="0">
                  <a:solidFill>
                    <a:srgbClr val="00B050"/>
                  </a:solidFill>
                </a:rPr>
                <a:t>Yes</a:t>
              </a:r>
            </a:p>
          </p:txBody>
        </p:sp>
        <p:grpSp>
          <p:nvGrpSpPr>
            <p:cNvPr id="17" name="Group 55"/>
            <p:cNvGrpSpPr/>
            <p:nvPr/>
          </p:nvGrpSpPr>
          <p:grpSpPr>
            <a:xfrm>
              <a:off x="1557056" y="2353660"/>
              <a:ext cx="384049" cy="576074"/>
              <a:chOff x="5186479" y="3160165"/>
              <a:chExt cx="576075" cy="2649945"/>
            </a:xfrm>
          </p:grpSpPr>
          <p:sp>
            <p:nvSpPr>
              <p:cNvPr id="114" name="Double Bracket 113"/>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15" name="TextBox 114"/>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2</a:t>
                </a:r>
              </a:p>
            </p:txBody>
          </p:sp>
        </p:grpSp>
      </p:grpSp>
      <p:grpSp>
        <p:nvGrpSpPr>
          <p:cNvPr id="18" name="Group 300"/>
          <p:cNvGrpSpPr/>
          <p:nvPr/>
        </p:nvGrpSpPr>
        <p:grpSpPr>
          <a:xfrm>
            <a:off x="2152485" y="2315255"/>
            <a:ext cx="1417156" cy="2480513"/>
            <a:chOff x="2190890" y="2315255"/>
            <a:chExt cx="1417156" cy="2480513"/>
          </a:xfrm>
        </p:grpSpPr>
        <p:cxnSp>
          <p:nvCxnSpPr>
            <p:cNvPr id="291" name="Straight Arrow Connector 290"/>
            <p:cNvCxnSpPr>
              <a:stCxn id="71" idx="0"/>
              <a:endCxn id="293" idx="2"/>
            </p:cNvCxnSpPr>
            <p:nvPr/>
          </p:nvCxnSpPr>
          <p:spPr bwMode="auto">
            <a:xfrm rot="5400000" flipH="1" flipV="1">
              <a:off x="2302571" y="4254564"/>
              <a:ext cx="848148" cy="234259"/>
            </a:xfrm>
            <a:prstGeom prst="straightConnector1">
              <a:avLst/>
            </a:prstGeom>
            <a:noFill/>
            <a:ln w="19050" cap="flat" cmpd="sng" algn="ctr">
              <a:solidFill>
                <a:schemeClr val="bg1"/>
              </a:solidFill>
              <a:prstDash val="solid"/>
              <a:round/>
              <a:headEnd type="none" w="med" len="med"/>
              <a:tailEnd type="arrow"/>
            </a:ln>
            <a:effectLst/>
          </p:spPr>
        </p:cxnSp>
        <p:cxnSp>
          <p:nvCxnSpPr>
            <p:cNvPr id="292" name="Straight Arrow Connector 291"/>
            <p:cNvCxnSpPr>
              <a:stCxn id="105" idx="0"/>
              <a:endCxn id="293" idx="2"/>
            </p:cNvCxnSpPr>
            <p:nvPr/>
          </p:nvCxnSpPr>
          <p:spPr bwMode="auto">
            <a:xfrm rot="16200000" flipV="1">
              <a:off x="2801837" y="3989558"/>
              <a:ext cx="848147" cy="764270"/>
            </a:xfrm>
            <a:prstGeom prst="straightConnector1">
              <a:avLst/>
            </a:prstGeom>
            <a:noFill/>
            <a:ln w="19050" cap="flat" cmpd="sng" algn="ctr">
              <a:solidFill>
                <a:schemeClr val="bg1"/>
              </a:solidFill>
              <a:prstDash val="solid"/>
              <a:round/>
              <a:headEnd type="none" w="med" len="med"/>
              <a:tailEnd type="arrow"/>
            </a:ln>
            <a:effectLst/>
          </p:spPr>
        </p:cxnSp>
        <p:sp>
          <p:nvSpPr>
            <p:cNvPr id="293" name="Rounded Rectangle 292"/>
            <p:cNvSpPr/>
            <p:nvPr/>
          </p:nvSpPr>
          <p:spPr bwMode="auto">
            <a:xfrm>
              <a:off x="2382915" y="3371544"/>
              <a:ext cx="921720" cy="576075"/>
            </a:xfrm>
            <a:prstGeom prst="roundRect">
              <a:avLst/>
            </a:prstGeom>
            <a:solidFill>
              <a:srgbClr val="00206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Neural </a:t>
              </a:r>
            </a:p>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Network</a:t>
              </a:r>
            </a:p>
          </p:txBody>
        </p:sp>
        <p:cxnSp>
          <p:nvCxnSpPr>
            <p:cNvPr id="294" name="Straight Arrow Connector 293"/>
            <p:cNvCxnSpPr/>
            <p:nvPr/>
          </p:nvCxnSpPr>
          <p:spPr bwMode="auto">
            <a:xfrm rot="16200000" flipV="1">
              <a:off x="2939865" y="3160088"/>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295" name="Oval 294"/>
            <p:cNvSpPr/>
            <p:nvPr/>
          </p:nvSpPr>
          <p:spPr bwMode="auto">
            <a:xfrm>
              <a:off x="2805370" y="231525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296" name="Straight Arrow Connector 295"/>
            <p:cNvCxnSpPr/>
            <p:nvPr/>
          </p:nvCxnSpPr>
          <p:spPr bwMode="auto">
            <a:xfrm rot="16200000" flipV="1">
              <a:off x="2382992" y="3160088"/>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297" name="TextBox 296"/>
            <p:cNvSpPr txBox="1"/>
            <p:nvPr/>
          </p:nvSpPr>
          <p:spPr>
            <a:xfrm>
              <a:off x="2190890" y="2618163"/>
              <a:ext cx="543739" cy="369332"/>
            </a:xfrm>
            <a:prstGeom prst="rect">
              <a:avLst/>
            </a:prstGeom>
            <a:noFill/>
          </p:spPr>
          <p:txBody>
            <a:bodyPr wrap="none" rtlCol="0">
              <a:spAutoFit/>
            </a:bodyPr>
            <a:lstStyle/>
            <a:p>
              <a:pPr algn="l">
                <a:spcBef>
                  <a:spcPts val="0"/>
                </a:spcBef>
              </a:pPr>
              <a:r>
                <a:rPr lang="en-US" dirty="0" smtClean="0">
                  <a:solidFill>
                    <a:schemeClr val="bg1"/>
                  </a:solidFill>
                </a:rPr>
                <a:t> </a:t>
              </a:r>
              <a:r>
                <a:rPr lang="en-US" dirty="0" smtClean="0">
                  <a:solidFill>
                    <a:srgbClr val="FF0000"/>
                  </a:solidFill>
                </a:rPr>
                <a:t>No</a:t>
              </a:r>
            </a:p>
          </p:txBody>
        </p:sp>
        <p:grpSp>
          <p:nvGrpSpPr>
            <p:cNvPr id="19" name="Group 55"/>
            <p:cNvGrpSpPr/>
            <p:nvPr/>
          </p:nvGrpSpPr>
          <p:grpSpPr>
            <a:xfrm>
              <a:off x="2939636" y="2353660"/>
              <a:ext cx="384049" cy="576074"/>
              <a:chOff x="5186479" y="3160165"/>
              <a:chExt cx="576075" cy="2649945"/>
            </a:xfrm>
          </p:grpSpPr>
          <p:sp>
            <p:nvSpPr>
              <p:cNvPr id="299" name="Double Bracket 298"/>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300" name="TextBox 299"/>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0</a:t>
                </a:r>
              </a:p>
              <a:p>
                <a:pPr>
                  <a:spcBef>
                    <a:spcPts val="0"/>
                  </a:spcBef>
                </a:pPr>
                <a:r>
                  <a:rPr lang="en-US" sz="1400" dirty="0" smtClean="0">
                    <a:solidFill>
                      <a:schemeClr val="bg1"/>
                    </a:solidFill>
                  </a:rPr>
                  <a:t>1</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extBox 66"/>
          <p:cNvSpPr txBox="1"/>
          <p:nvPr/>
        </p:nvSpPr>
        <p:spPr>
          <a:xfrm>
            <a:off x="2152485" y="5349250"/>
            <a:ext cx="4993675" cy="369332"/>
          </a:xfrm>
          <a:prstGeom prst="rect">
            <a:avLst/>
          </a:prstGeom>
          <a:noFill/>
        </p:spPr>
        <p:txBody>
          <a:bodyPr wrap="none" rtlCol="0">
            <a:spAutoFit/>
          </a:bodyPr>
          <a:lstStyle/>
          <a:p>
            <a:pPr algn="l">
              <a:spcBef>
                <a:spcPts val="0"/>
              </a:spcBef>
            </a:pPr>
            <a:r>
              <a:rPr lang="en-US" i="1" dirty="0" smtClean="0"/>
              <a:t>The            cat            </a:t>
            </a:r>
            <a:r>
              <a:rPr lang="en-US" i="1" dirty="0" smtClean="0">
                <a:solidFill>
                  <a:schemeClr val="bg1"/>
                </a:solidFill>
              </a:rPr>
              <a:t>on           the             mat.</a:t>
            </a:r>
          </a:p>
        </p:txBody>
      </p:sp>
      <p:sp>
        <p:nvSpPr>
          <p:cNvPr id="2" name="Title 1"/>
          <p:cNvSpPr>
            <a:spLocks noGrp="1"/>
          </p:cNvSpPr>
          <p:nvPr>
            <p:ph type="title"/>
          </p:nvPr>
        </p:nvSpPr>
        <p:spPr/>
        <p:txBody>
          <a:bodyPr/>
          <a:lstStyle/>
          <a:p>
            <a:r>
              <a:rPr lang="en-US" dirty="0" smtClean="0"/>
              <a:t>Parsing a sentence</a:t>
            </a:r>
            <a:endParaRPr lang="en-US" dirty="0"/>
          </a:p>
        </p:txBody>
      </p:sp>
      <p:sp>
        <p:nvSpPr>
          <p:cNvPr id="4" name="TextBox 3"/>
          <p:cNvSpPr txBox="1"/>
          <p:nvPr/>
        </p:nvSpPr>
        <p:spPr>
          <a:xfrm>
            <a:off x="1153955" y="5349250"/>
            <a:ext cx="2672526" cy="369332"/>
          </a:xfrm>
          <a:prstGeom prst="rect">
            <a:avLst/>
          </a:prstGeom>
          <a:noFill/>
        </p:spPr>
        <p:txBody>
          <a:bodyPr wrap="none" rtlCol="0">
            <a:spAutoFit/>
          </a:bodyPr>
          <a:lstStyle/>
          <a:p>
            <a:pPr algn="l">
              <a:spcBef>
                <a:spcPts val="0"/>
              </a:spcBef>
            </a:pPr>
            <a:r>
              <a:rPr lang="en-US" i="1" dirty="0" smtClean="0">
                <a:solidFill>
                  <a:schemeClr val="bg1"/>
                </a:solidFill>
              </a:rPr>
              <a:t>The            cat           sat</a:t>
            </a:r>
          </a:p>
        </p:txBody>
      </p:sp>
      <p:grpSp>
        <p:nvGrpSpPr>
          <p:cNvPr id="3" name="Group 55"/>
          <p:cNvGrpSpPr/>
          <p:nvPr/>
        </p:nvGrpSpPr>
        <p:grpSpPr>
          <a:xfrm>
            <a:off x="1297541" y="4734771"/>
            <a:ext cx="384049" cy="576074"/>
            <a:chOff x="5186479" y="3160165"/>
            <a:chExt cx="576075" cy="2649945"/>
          </a:xfrm>
        </p:grpSpPr>
        <p:sp>
          <p:nvSpPr>
            <p:cNvPr id="10" name="Double Bracket 9"/>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1" name="TextBox 10"/>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5" name="Group 55"/>
          <p:cNvGrpSpPr/>
          <p:nvPr/>
        </p:nvGrpSpPr>
        <p:grpSpPr>
          <a:xfrm>
            <a:off x="2382916" y="4773176"/>
            <a:ext cx="384049" cy="576074"/>
            <a:chOff x="5186479" y="3160165"/>
            <a:chExt cx="576075" cy="2649945"/>
          </a:xfrm>
        </p:grpSpPr>
        <p:sp>
          <p:nvSpPr>
            <p:cNvPr id="13" name="Double Bracket 12"/>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4" name="TextBox 13"/>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3</a:t>
              </a:r>
            </a:p>
          </p:txBody>
        </p:sp>
      </p:grpSp>
      <p:grpSp>
        <p:nvGrpSpPr>
          <p:cNvPr id="6" name="Group 55"/>
          <p:cNvGrpSpPr/>
          <p:nvPr/>
        </p:nvGrpSpPr>
        <p:grpSpPr>
          <a:xfrm>
            <a:off x="4379975" y="4773175"/>
            <a:ext cx="384049" cy="576074"/>
            <a:chOff x="5186479" y="3160165"/>
            <a:chExt cx="576075" cy="2649945"/>
          </a:xfrm>
        </p:grpSpPr>
        <p:sp>
          <p:nvSpPr>
            <p:cNvPr id="16" name="Double Bracket 15"/>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7" name="TextBox 16"/>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5</a:t>
              </a:r>
            </a:p>
          </p:txBody>
        </p:sp>
      </p:grpSp>
      <p:grpSp>
        <p:nvGrpSpPr>
          <p:cNvPr id="7" name="Group 55"/>
          <p:cNvGrpSpPr/>
          <p:nvPr/>
        </p:nvGrpSpPr>
        <p:grpSpPr>
          <a:xfrm>
            <a:off x="5378506" y="4773175"/>
            <a:ext cx="384049" cy="576074"/>
            <a:chOff x="5186479" y="3160165"/>
            <a:chExt cx="576075" cy="2649945"/>
          </a:xfrm>
        </p:grpSpPr>
        <p:sp>
          <p:nvSpPr>
            <p:cNvPr id="19" name="Double Bracket 18"/>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0" name="TextBox 19"/>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8" name="Group 55"/>
          <p:cNvGrpSpPr/>
          <p:nvPr/>
        </p:nvGrpSpPr>
        <p:grpSpPr>
          <a:xfrm>
            <a:off x="6530655" y="4773175"/>
            <a:ext cx="384049" cy="576074"/>
            <a:chOff x="5186479" y="3160165"/>
            <a:chExt cx="576075" cy="2649945"/>
          </a:xfrm>
        </p:grpSpPr>
        <p:sp>
          <p:nvSpPr>
            <p:cNvPr id="22" name="Double Bracket 21"/>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3" name="TextBox 22"/>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4</a:t>
              </a:r>
            </a:p>
            <a:p>
              <a:pPr>
                <a:spcBef>
                  <a:spcPts val="0"/>
                </a:spcBef>
              </a:pPr>
              <a:r>
                <a:rPr lang="en-US" sz="1400" dirty="0" smtClean="0">
                  <a:solidFill>
                    <a:schemeClr val="bg1"/>
                  </a:solidFill>
                </a:rPr>
                <a:t>3</a:t>
              </a:r>
            </a:p>
          </p:txBody>
        </p:sp>
      </p:grpSp>
      <p:grpSp>
        <p:nvGrpSpPr>
          <p:cNvPr id="9" name="Group 88"/>
          <p:cNvGrpSpPr/>
          <p:nvPr/>
        </p:nvGrpSpPr>
        <p:grpSpPr>
          <a:xfrm>
            <a:off x="1485736" y="3236975"/>
            <a:ext cx="1085376" cy="1558792"/>
            <a:chOff x="1485736" y="3236975"/>
            <a:chExt cx="1085376" cy="1558792"/>
          </a:xfrm>
        </p:grpSpPr>
        <p:cxnSp>
          <p:nvCxnSpPr>
            <p:cNvPr id="54" name="Straight Connector 53"/>
            <p:cNvCxnSpPr>
              <a:stCxn id="14" idx="0"/>
              <a:endCxn id="57" idx="4"/>
            </p:cNvCxnSpPr>
            <p:nvPr/>
          </p:nvCxnSpPr>
          <p:spPr bwMode="auto">
            <a:xfrm rot="16200000" flipV="1">
              <a:off x="1880042" y="4104697"/>
              <a:ext cx="905907" cy="476233"/>
            </a:xfrm>
            <a:prstGeom prst="line">
              <a:avLst/>
            </a:prstGeom>
            <a:noFill/>
            <a:ln w="38100" cap="flat" cmpd="sng" algn="ctr">
              <a:solidFill>
                <a:schemeClr val="accent1"/>
              </a:solidFill>
              <a:prstDash val="solid"/>
              <a:round/>
              <a:headEnd type="none" w="med" len="med"/>
              <a:tailEnd type="none" w="med" len="med"/>
            </a:ln>
            <a:effectLst/>
          </p:spPr>
        </p:cxnSp>
        <p:cxnSp>
          <p:nvCxnSpPr>
            <p:cNvPr id="56" name="Straight Connector 55"/>
            <p:cNvCxnSpPr>
              <a:stCxn id="11" idx="0"/>
              <a:endCxn id="57" idx="4"/>
            </p:cNvCxnSpPr>
            <p:nvPr/>
          </p:nvCxnSpPr>
          <p:spPr bwMode="auto">
            <a:xfrm rot="5400000" flipH="1" flipV="1">
              <a:off x="1356556" y="4019040"/>
              <a:ext cx="867502" cy="609142"/>
            </a:xfrm>
            <a:prstGeom prst="line">
              <a:avLst/>
            </a:prstGeom>
            <a:noFill/>
            <a:ln w="38100" cap="flat" cmpd="sng" algn="ctr">
              <a:solidFill>
                <a:schemeClr val="accent1"/>
              </a:solidFill>
              <a:prstDash val="solid"/>
              <a:round/>
              <a:headEnd type="none" w="med" len="med"/>
              <a:tailEnd type="none" w="med" len="med"/>
            </a:ln>
            <a:effectLst/>
          </p:spPr>
        </p:cxnSp>
        <p:sp>
          <p:nvSpPr>
            <p:cNvPr id="57" name="Oval 56"/>
            <p:cNvSpPr/>
            <p:nvPr/>
          </p:nvSpPr>
          <p:spPr bwMode="auto">
            <a:xfrm>
              <a:off x="1768435" y="323697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12" name="Group 89"/>
          <p:cNvGrpSpPr/>
          <p:nvPr/>
        </p:nvGrpSpPr>
        <p:grpSpPr>
          <a:xfrm>
            <a:off x="5566700" y="3467405"/>
            <a:ext cx="1152150" cy="1328362"/>
            <a:chOff x="5566700" y="3467405"/>
            <a:chExt cx="1152150" cy="1328362"/>
          </a:xfrm>
        </p:grpSpPr>
        <p:cxnSp>
          <p:nvCxnSpPr>
            <p:cNvPr id="31" name="Straight Connector 30"/>
            <p:cNvCxnSpPr>
              <a:stCxn id="20" idx="0"/>
              <a:endCxn id="41" idx="4"/>
            </p:cNvCxnSpPr>
            <p:nvPr/>
          </p:nvCxnSpPr>
          <p:spPr bwMode="auto">
            <a:xfrm rot="5400000" flipH="1" flipV="1">
              <a:off x="5566921" y="4120070"/>
              <a:ext cx="675476" cy="675917"/>
            </a:xfrm>
            <a:prstGeom prst="line">
              <a:avLst/>
            </a:prstGeom>
            <a:noFill/>
            <a:ln w="38100" cap="flat" cmpd="sng" algn="ctr">
              <a:solidFill>
                <a:schemeClr val="accent1"/>
              </a:solidFill>
              <a:prstDash val="solid"/>
              <a:round/>
              <a:headEnd type="none" w="med" len="med"/>
              <a:tailEnd type="none" w="med" len="med"/>
            </a:ln>
            <a:effectLst/>
          </p:spPr>
        </p:cxnSp>
        <p:cxnSp>
          <p:nvCxnSpPr>
            <p:cNvPr id="32" name="Straight Connector 31"/>
            <p:cNvCxnSpPr>
              <a:stCxn id="23" idx="0"/>
              <a:endCxn id="41" idx="4"/>
            </p:cNvCxnSpPr>
            <p:nvPr/>
          </p:nvCxnSpPr>
          <p:spPr bwMode="auto">
            <a:xfrm rot="16200000" flipV="1">
              <a:off x="6142996" y="4219912"/>
              <a:ext cx="675476" cy="476232"/>
            </a:xfrm>
            <a:prstGeom prst="line">
              <a:avLst/>
            </a:prstGeom>
            <a:noFill/>
            <a:ln w="38100" cap="flat" cmpd="sng" algn="ctr">
              <a:solidFill>
                <a:schemeClr val="accent1"/>
              </a:solidFill>
              <a:prstDash val="solid"/>
              <a:round/>
              <a:headEnd type="none" w="med" len="med"/>
              <a:tailEnd type="none" w="med" len="med"/>
            </a:ln>
            <a:effectLst/>
          </p:spPr>
        </p:cxnSp>
        <p:sp>
          <p:nvSpPr>
            <p:cNvPr id="41" name="Oval 40"/>
            <p:cNvSpPr/>
            <p:nvPr/>
          </p:nvSpPr>
          <p:spPr bwMode="auto">
            <a:xfrm>
              <a:off x="5916175" y="346740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15" name="Group 55"/>
          <p:cNvGrpSpPr/>
          <p:nvPr/>
        </p:nvGrpSpPr>
        <p:grpSpPr>
          <a:xfrm>
            <a:off x="3381445" y="4773175"/>
            <a:ext cx="384049" cy="576074"/>
            <a:chOff x="5186479" y="3160165"/>
            <a:chExt cx="576075" cy="2649945"/>
          </a:xfrm>
        </p:grpSpPr>
        <p:sp>
          <p:nvSpPr>
            <p:cNvPr id="44" name="Double Bracket 43"/>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45" name="TextBox 44"/>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7</a:t>
              </a:r>
            </a:p>
            <a:p>
              <a:pPr>
                <a:spcBef>
                  <a:spcPts val="0"/>
                </a:spcBef>
              </a:pPr>
              <a:r>
                <a:rPr lang="en-US" sz="1400" dirty="0" smtClean="0">
                  <a:solidFill>
                    <a:schemeClr val="bg1"/>
                  </a:solidFill>
                </a:rPr>
                <a:t>1</a:t>
              </a:r>
            </a:p>
          </p:txBody>
        </p:sp>
      </p:grpSp>
      <p:grpSp>
        <p:nvGrpSpPr>
          <p:cNvPr id="18" name="Group 55"/>
          <p:cNvGrpSpPr/>
          <p:nvPr/>
        </p:nvGrpSpPr>
        <p:grpSpPr>
          <a:xfrm>
            <a:off x="1883650" y="3275380"/>
            <a:ext cx="384049" cy="576074"/>
            <a:chOff x="5186479" y="3160165"/>
            <a:chExt cx="576075" cy="2649945"/>
          </a:xfrm>
        </p:grpSpPr>
        <p:sp>
          <p:nvSpPr>
            <p:cNvPr id="53" name="Double Bracket 52"/>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55" name="TextBox 54"/>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2</a:t>
              </a:r>
            </a:p>
          </p:txBody>
        </p:sp>
      </p:grpSp>
      <p:grpSp>
        <p:nvGrpSpPr>
          <p:cNvPr id="21" name="Group 55"/>
          <p:cNvGrpSpPr/>
          <p:nvPr/>
        </p:nvGrpSpPr>
        <p:grpSpPr>
          <a:xfrm>
            <a:off x="6031390" y="3505810"/>
            <a:ext cx="384049" cy="576074"/>
            <a:chOff x="5186479" y="3160165"/>
            <a:chExt cx="576075" cy="2649945"/>
          </a:xfrm>
        </p:grpSpPr>
        <p:sp>
          <p:nvSpPr>
            <p:cNvPr id="61" name="Double Bracket 60"/>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2" name="TextBox 61"/>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3</a:t>
              </a:r>
            </a:p>
            <a:p>
              <a:pPr>
                <a:spcBef>
                  <a:spcPts val="0"/>
                </a:spcBef>
              </a:pPr>
              <a:r>
                <a:rPr lang="en-US" sz="1400" dirty="0" smtClean="0">
                  <a:solidFill>
                    <a:schemeClr val="bg1"/>
                  </a:solidFill>
                </a:rPr>
                <a:t>3</a:t>
              </a:r>
            </a:p>
          </p:txBody>
        </p:sp>
      </p:grpSp>
      <p:grpSp>
        <p:nvGrpSpPr>
          <p:cNvPr id="24" name="Group 69"/>
          <p:cNvGrpSpPr/>
          <p:nvPr/>
        </p:nvGrpSpPr>
        <p:grpSpPr>
          <a:xfrm>
            <a:off x="4568170" y="1124700"/>
            <a:ext cx="1924080" cy="3671066"/>
            <a:chOff x="4602746" y="1201207"/>
            <a:chExt cx="1924080" cy="3671066"/>
          </a:xfrm>
        </p:grpSpPr>
        <p:cxnSp>
          <p:nvCxnSpPr>
            <p:cNvPr id="73" name="Straight Arrow Connector 72"/>
            <p:cNvCxnSpPr>
              <a:stCxn id="17" idx="0"/>
              <a:endCxn id="75" idx="2"/>
            </p:cNvCxnSpPr>
            <p:nvPr/>
          </p:nvCxnSpPr>
          <p:spPr bwMode="auto">
            <a:xfrm rot="5400000" flipH="1" flipV="1">
              <a:off x="4238195" y="3198122"/>
              <a:ext cx="2038702" cy="1309600"/>
            </a:xfrm>
            <a:prstGeom prst="straightConnector1">
              <a:avLst/>
            </a:prstGeom>
            <a:noFill/>
            <a:ln w="19050" cap="flat" cmpd="sng" algn="ctr">
              <a:solidFill>
                <a:schemeClr val="bg1"/>
              </a:solidFill>
              <a:prstDash val="solid"/>
              <a:round/>
              <a:headEnd type="none" w="med" len="med"/>
              <a:tailEnd type="arrow"/>
            </a:ln>
            <a:effectLst/>
          </p:spPr>
        </p:cxnSp>
        <p:cxnSp>
          <p:nvCxnSpPr>
            <p:cNvPr id="74" name="Straight Arrow Connector 73"/>
            <p:cNvCxnSpPr>
              <a:stCxn id="41" idx="0"/>
              <a:endCxn id="75" idx="2"/>
            </p:cNvCxnSpPr>
            <p:nvPr/>
          </p:nvCxnSpPr>
          <p:spPr bwMode="auto">
            <a:xfrm rot="16200000" flipV="1">
              <a:off x="5739600" y="3006318"/>
              <a:ext cx="710341" cy="364848"/>
            </a:xfrm>
            <a:prstGeom prst="straightConnector1">
              <a:avLst/>
            </a:prstGeom>
            <a:noFill/>
            <a:ln w="19050" cap="flat" cmpd="sng" algn="ctr">
              <a:solidFill>
                <a:schemeClr val="bg1"/>
              </a:solidFill>
              <a:prstDash val="solid"/>
              <a:round/>
              <a:headEnd type="none" w="med" len="med"/>
              <a:tailEnd type="arrow"/>
            </a:ln>
            <a:effectLst/>
          </p:spPr>
        </p:cxnSp>
        <p:sp>
          <p:nvSpPr>
            <p:cNvPr id="75" name="Rounded Rectangle 74"/>
            <p:cNvSpPr/>
            <p:nvPr/>
          </p:nvSpPr>
          <p:spPr bwMode="auto">
            <a:xfrm>
              <a:off x="5451486" y="2257496"/>
              <a:ext cx="921720" cy="576075"/>
            </a:xfrm>
            <a:prstGeom prst="roundRect">
              <a:avLst/>
            </a:prstGeom>
            <a:solidFill>
              <a:srgbClr val="00206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Neural </a:t>
              </a:r>
            </a:p>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Network</a:t>
              </a:r>
            </a:p>
          </p:txBody>
        </p:sp>
        <p:cxnSp>
          <p:nvCxnSpPr>
            <p:cNvPr id="76" name="Straight Arrow Connector 75"/>
            <p:cNvCxnSpPr/>
            <p:nvPr/>
          </p:nvCxnSpPr>
          <p:spPr bwMode="auto">
            <a:xfrm rot="16200000" flipV="1">
              <a:off x="6008436" y="2046040"/>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77" name="Oval 76"/>
            <p:cNvSpPr/>
            <p:nvPr/>
          </p:nvSpPr>
          <p:spPr bwMode="auto">
            <a:xfrm>
              <a:off x="5873941" y="1201207"/>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78" name="Straight Arrow Connector 77"/>
            <p:cNvCxnSpPr/>
            <p:nvPr/>
          </p:nvCxnSpPr>
          <p:spPr bwMode="auto">
            <a:xfrm rot="16200000" flipV="1">
              <a:off x="5451563" y="2046040"/>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79" name="TextBox 78"/>
            <p:cNvSpPr txBox="1"/>
            <p:nvPr/>
          </p:nvSpPr>
          <p:spPr>
            <a:xfrm>
              <a:off x="5259461" y="1504115"/>
              <a:ext cx="621004" cy="369332"/>
            </a:xfrm>
            <a:prstGeom prst="rect">
              <a:avLst/>
            </a:prstGeom>
            <a:noFill/>
          </p:spPr>
          <p:txBody>
            <a:bodyPr wrap="none" rtlCol="0">
              <a:spAutoFit/>
            </a:bodyPr>
            <a:lstStyle/>
            <a:p>
              <a:pPr algn="l">
                <a:spcBef>
                  <a:spcPts val="0"/>
                </a:spcBef>
              </a:pPr>
              <a:r>
                <a:rPr lang="en-US" dirty="0" smtClean="0">
                  <a:solidFill>
                    <a:srgbClr val="FF0000"/>
                  </a:solidFill>
                </a:rPr>
                <a:t> </a:t>
              </a:r>
              <a:r>
                <a:rPr lang="en-US" dirty="0" smtClean="0">
                  <a:solidFill>
                    <a:srgbClr val="00B050"/>
                  </a:solidFill>
                </a:rPr>
                <a:t>Yes</a:t>
              </a:r>
            </a:p>
          </p:txBody>
        </p:sp>
        <p:grpSp>
          <p:nvGrpSpPr>
            <p:cNvPr id="25" name="Group 55"/>
            <p:cNvGrpSpPr/>
            <p:nvPr/>
          </p:nvGrpSpPr>
          <p:grpSpPr>
            <a:xfrm>
              <a:off x="6008207" y="1239612"/>
              <a:ext cx="384049" cy="576074"/>
              <a:chOff x="6044850" y="4131116"/>
              <a:chExt cx="576075" cy="2649945"/>
            </a:xfrm>
          </p:grpSpPr>
          <p:sp>
            <p:nvSpPr>
              <p:cNvPr id="89" name="Double Bracket 88"/>
              <p:cNvSpPr/>
              <p:nvPr/>
            </p:nvSpPr>
            <p:spPr bwMode="auto">
              <a:xfrm>
                <a:off x="6044850" y="4131116"/>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90" name="TextBox 89"/>
              <p:cNvSpPr txBox="1"/>
              <p:nvPr/>
            </p:nvSpPr>
            <p:spPr>
              <a:xfrm>
                <a:off x="6114101" y="4235035"/>
                <a:ext cx="426079"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3</a:t>
                </a:r>
              </a:p>
            </p:txBody>
          </p:sp>
        </p:grpSp>
      </p:grpSp>
      <p:grpSp>
        <p:nvGrpSpPr>
          <p:cNvPr id="26" name="Group 90"/>
          <p:cNvGrpSpPr/>
          <p:nvPr/>
        </p:nvGrpSpPr>
        <p:grpSpPr>
          <a:xfrm>
            <a:off x="1845245" y="1217324"/>
            <a:ext cx="1724396" cy="3578442"/>
            <a:chOff x="3035800" y="913321"/>
            <a:chExt cx="1764203" cy="3691352"/>
          </a:xfrm>
        </p:grpSpPr>
        <p:cxnSp>
          <p:nvCxnSpPr>
            <p:cNvPr id="92" name="Straight Arrow Connector 91"/>
            <p:cNvCxnSpPr>
              <a:stCxn id="57" idx="0"/>
              <a:endCxn id="94" idx="2"/>
            </p:cNvCxnSpPr>
            <p:nvPr/>
          </p:nvCxnSpPr>
          <p:spPr bwMode="auto">
            <a:xfrm rot="5400000" flipH="1" flipV="1">
              <a:off x="3264433" y="2572447"/>
              <a:ext cx="451014" cy="397490"/>
            </a:xfrm>
            <a:prstGeom prst="straightConnector1">
              <a:avLst/>
            </a:prstGeom>
            <a:noFill/>
            <a:ln w="19050" cap="flat" cmpd="sng" algn="ctr">
              <a:solidFill>
                <a:schemeClr val="bg1"/>
              </a:solidFill>
              <a:prstDash val="solid"/>
              <a:round/>
              <a:headEnd type="none" w="med" len="med"/>
              <a:tailEnd type="arrow"/>
            </a:ln>
            <a:effectLst/>
          </p:spPr>
        </p:cxnSp>
        <p:cxnSp>
          <p:nvCxnSpPr>
            <p:cNvPr id="93" name="Straight Arrow Connector 92"/>
            <p:cNvCxnSpPr>
              <a:stCxn id="45" idx="0"/>
              <a:endCxn id="94" idx="2"/>
            </p:cNvCxnSpPr>
            <p:nvPr/>
          </p:nvCxnSpPr>
          <p:spPr bwMode="auto">
            <a:xfrm rot="16200000" flipV="1">
              <a:off x="3214850" y="3019521"/>
              <a:ext cx="2058989" cy="1111316"/>
            </a:xfrm>
            <a:prstGeom prst="straightConnector1">
              <a:avLst/>
            </a:prstGeom>
            <a:noFill/>
            <a:ln w="19050" cap="flat" cmpd="sng" algn="ctr">
              <a:solidFill>
                <a:schemeClr val="bg1"/>
              </a:solidFill>
              <a:prstDash val="solid"/>
              <a:round/>
              <a:headEnd type="none" w="med" len="med"/>
              <a:tailEnd type="arrow"/>
            </a:ln>
            <a:effectLst/>
          </p:spPr>
        </p:cxnSp>
        <p:sp>
          <p:nvSpPr>
            <p:cNvPr id="94" name="Rounded Rectangle 93"/>
            <p:cNvSpPr/>
            <p:nvPr/>
          </p:nvSpPr>
          <p:spPr bwMode="auto">
            <a:xfrm>
              <a:off x="3227825" y="1969610"/>
              <a:ext cx="921720" cy="576075"/>
            </a:xfrm>
            <a:prstGeom prst="roundRect">
              <a:avLst/>
            </a:prstGeom>
            <a:solidFill>
              <a:srgbClr val="00206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Neural </a:t>
              </a:r>
            </a:p>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Network</a:t>
              </a:r>
            </a:p>
          </p:txBody>
        </p:sp>
        <p:cxnSp>
          <p:nvCxnSpPr>
            <p:cNvPr id="98" name="Straight Arrow Connector 97"/>
            <p:cNvCxnSpPr/>
            <p:nvPr/>
          </p:nvCxnSpPr>
          <p:spPr bwMode="auto">
            <a:xfrm rot="16200000" flipV="1">
              <a:off x="3784775" y="1758154"/>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99" name="Oval 98"/>
            <p:cNvSpPr/>
            <p:nvPr/>
          </p:nvSpPr>
          <p:spPr bwMode="auto">
            <a:xfrm>
              <a:off x="3650280" y="913321"/>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00" name="Straight Arrow Connector 99"/>
            <p:cNvCxnSpPr/>
            <p:nvPr/>
          </p:nvCxnSpPr>
          <p:spPr bwMode="auto">
            <a:xfrm rot="16200000" flipV="1">
              <a:off x="3227902" y="1758154"/>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101" name="TextBox 100"/>
            <p:cNvSpPr txBox="1"/>
            <p:nvPr/>
          </p:nvSpPr>
          <p:spPr>
            <a:xfrm>
              <a:off x="3035800" y="1216229"/>
              <a:ext cx="543739" cy="369332"/>
            </a:xfrm>
            <a:prstGeom prst="rect">
              <a:avLst/>
            </a:prstGeom>
            <a:noFill/>
          </p:spPr>
          <p:txBody>
            <a:bodyPr wrap="none" rtlCol="0">
              <a:spAutoFit/>
            </a:bodyPr>
            <a:lstStyle/>
            <a:p>
              <a:pPr algn="l">
                <a:spcBef>
                  <a:spcPts val="0"/>
                </a:spcBef>
              </a:pPr>
              <a:r>
                <a:rPr lang="en-US" dirty="0" smtClean="0">
                  <a:solidFill>
                    <a:srgbClr val="FF0000"/>
                  </a:solidFill>
                </a:rPr>
                <a:t> No</a:t>
              </a:r>
            </a:p>
          </p:txBody>
        </p:sp>
        <p:grpSp>
          <p:nvGrpSpPr>
            <p:cNvPr id="27" name="Group 55"/>
            <p:cNvGrpSpPr/>
            <p:nvPr/>
          </p:nvGrpSpPr>
          <p:grpSpPr>
            <a:xfrm>
              <a:off x="3784546" y="951726"/>
              <a:ext cx="384049" cy="576074"/>
              <a:chOff x="5186479" y="3160165"/>
              <a:chExt cx="576075" cy="2649945"/>
            </a:xfrm>
          </p:grpSpPr>
          <p:sp>
            <p:nvSpPr>
              <p:cNvPr id="103" name="Double Bracket 102"/>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04" name="TextBox 103"/>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0</a:t>
                </a:r>
              </a:p>
              <a:p>
                <a:pPr>
                  <a:spcBef>
                    <a:spcPts val="0"/>
                  </a:spcBef>
                </a:pPr>
                <a:r>
                  <a:rPr lang="en-US" sz="1400" dirty="0" smtClean="0">
                    <a:solidFill>
                      <a:schemeClr val="bg1"/>
                    </a:solidFill>
                  </a:rPr>
                  <a:t>1</a:t>
                </a:r>
              </a:p>
            </p:txBody>
          </p:sp>
        </p:grpSp>
      </p:grpSp>
      <p:grpSp>
        <p:nvGrpSpPr>
          <p:cNvPr id="28" name="Group 114"/>
          <p:cNvGrpSpPr/>
          <p:nvPr/>
        </p:nvGrpSpPr>
        <p:grpSpPr>
          <a:xfrm>
            <a:off x="3538895" y="1201510"/>
            <a:ext cx="1238769" cy="3594256"/>
            <a:chOff x="3035800" y="913321"/>
            <a:chExt cx="1267365" cy="3707665"/>
          </a:xfrm>
        </p:grpSpPr>
        <p:cxnSp>
          <p:nvCxnSpPr>
            <p:cNvPr id="116" name="Straight Arrow Connector 115"/>
            <p:cNvCxnSpPr>
              <a:stCxn id="45" idx="0"/>
              <a:endCxn id="118" idx="2"/>
            </p:cNvCxnSpPr>
            <p:nvPr/>
          </p:nvCxnSpPr>
          <p:spPr bwMode="auto">
            <a:xfrm rot="5400000" flipH="1" flipV="1">
              <a:off x="2340320" y="3272621"/>
              <a:ext cx="2075301" cy="621430"/>
            </a:xfrm>
            <a:prstGeom prst="straightConnector1">
              <a:avLst/>
            </a:prstGeom>
            <a:noFill/>
            <a:ln w="19050" cap="flat" cmpd="sng" algn="ctr">
              <a:solidFill>
                <a:schemeClr val="bg1"/>
              </a:solidFill>
              <a:prstDash val="solid"/>
              <a:round/>
              <a:headEnd type="none" w="med" len="med"/>
              <a:tailEnd type="arrow"/>
            </a:ln>
            <a:effectLst/>
          </p:spPr>
        </p:cxnSp>
        <p:cxnSp>
          <p:nvCxnSpPr>
            <p:cNvPr id="117" name="Straight Arrow Connector 116"/>
            <p:cNvCxnSpPr>
              <a:stCxn id="17" idx="0"/>
              <a:endCxn id="118" idx="2"/>
            </p:cNvCxnSpPr>
            <p:nvPr/>
          </p:nvCxnSpPr>
          <p:spPr bwMode="auto">
            <a:xfrm rot="16200000" flipV="1">
              <a:off x="2851111" y="3383260"/>
              <a:ext cx="2075301" cy="400151"/>
            </a:xfrm>
            <a:prstGeom prst="straightConnector1">
              <a:avLst/>
            </a:prstGeom>
            <a:noFill/>
            <a:ln w="19050" cap="flat" cmpd="sng" algn="ctr">
              <a:solidFill>
                <a:schemeClr val="bg1"/>
              </a:solidFill>
              <a:prstDash val="solid"/>
              <a:round/>
              <a:headEnd type="none" w="med" len="med"/>
              <a:tailEnd type="arrow"/>
            </a:ln>
            <a:effectLst/>
          </p:spPr>
        </p:cxnSp>
        <p:sp>
          <p:nvSpPr>
            <p:cNvPr id="118" name="Rounded Rectangle 117"/>
            <p:cNvSpPr/>
            <p:nvPr/>
          </p:nvSpPr>
          <p:spPr bwMode="auto">
            <a:xfrm>
              <a:off x="3227825" y="1969610"/>
              <a:ext cx="921720" cy="576075"/>
            </a:xfrm>
            <a:prstGeom prst="roundRect">
              <a:avLst/>
            </a:prstGeom>
            <a:solidFill>
              <a:srgbClr val="00206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Neural </a:t>
              </a:r>
            </a:p>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Network</a:t>
              </a:r>
            </a:p>
          </p:txBody>
        </p:sp>
        <p:cxnSp>
          <p:nvCxnSpPr>
            <p:cNvPr id="119" name="Straight Arrow Connector 118"/>
            <p:cNvCxnSpPr/>
            <p:nvPr/>
          </p:nvCxnSpPr>
          <p:spPr bwMode="auto">
            <a:xfrm rot="16200000" flipV="1">
              <a:off x="3784775" y="1758154"/>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120" name="Oval 119"/>
            <p:cNvSpPr/>
            <p:nvPr/>
          </p:nvSpPr>
          <p:spPr bwMode="auto">
            <a:xfrm>
              <a:off x="3650280" y="913321"/>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21" name="Straight Arrow Connector 120"/>
            <p:cNvCxnSpPr/>
            <p:nvPr/>
          </p:nvCxnSpPr>
          <p:spPr bwMode="auto">
            <a:xfrm rot="16200000" flipV="1">
              <a:off x="3227902" y="1758154"/>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122" name="TextBox 121"/>
            <p:cNvSpPr txBox="1"/>
            <p:nvPr/>
          </p:nvSpPr>
          <p:spPr>
            <a:xfrm>
              <a:off x="3035800" y="1216229"/>
              <a:ext cx="543739" cy="369332"/>
            </a:xfrm>
            <a:prstGeom prst="rect">
              <a:avLst/>
            </a:prstGeom>
            <a:noFill/>
          </p:spPr>
          <p:txBody>
            <a:bodyPr wrap="none" rtlCol="0">
              <a:spAutoFit/>
            </a:bodyPr>
            <a:lstStyle/>
            <a:p>
              <a:pPr algn="l">
                <a:spcBef>
                  <a:spcPts val="0"/>
                </a:spcBef>
              </a:pPr>
              <a:r>
                <a:rPr lang="en-US" dirty="0" smtClean="0">
                  <a:solidFill>
                    <a:srgbClr val="FF0000"/>
                  </a:solidFill>
                </a:rPr>
                <a:t> No</a:t>
              </a:r>
            </a:p>
          </p:txBody>
        </p:sp>
        <p:grpSp>
          <p:nvGrpSpPr>
            <p:cNvPr id="29" name="Group 55"/>
            <p:cNvGrpSpPr/>
            <p:nvPr/>
          </p:nvGrpSpPr>
          <p:grpSpPr>
            <a:xfrm>
              <a:off x="3784546" y="951726"/>
              <a:ext cx="384049" cy="576074"/>
              <a:chOff x="5186479" y="3160165"/>
              <a:chExt cx="576075" cy="2649945"/>
            </a:xfrm>
          </p:grpSpPr>
          <p:sp>
            <p:nvSpPr>
              <p:cNvPr id="124" name="Double Bracket 123"/>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25" name="TextBox 124"/>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0</a:t>
                </a:r>
              </a:p>
              <a:p>
                <a:pPr>
                  <a:spcBef>
                    <a:spcPts val="0"/>
                  </a:spcBef>
                </a:pPr>
                <a:r>
                  <a:rPr lang="en-US" sz="1400" dirty="0" smtClean="0">
                    <a:solidFill>
                      <a:schemeClr val="bg1"/>
                    </a:solidFill>
                  </a:rPr>
                  <a:t>1</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056904" y="239091"/>
            <a:ext cx="6944440" cy="304800"/>
          </a:xfrm>
          <a:prstGeom prst="rect">
            <a:avLst/>
          </a:prstGeom>
          <a:noFill/>
          <a:ln w="12700">
            <a:noFill/>
            <a:miter lim="800000"/>
            <a:headEnd/>
            <a:tailEnd/>
          </a:ln>
        </p:spPr>
        <p:txBody>
          <a:bodyPr vert="horz" wrap="square" lIns="90469" tIns="44441" rIns="90469" bIns="44441" numCol="1" anchor="ctr" anchorCtr="0" compatLnSpc="1">
            <a:prstTxWarp prst="textNoShape">
              <a:avLst/>
            </a:prstTxWarp>
          </a:bodyPr>
          <a:lstStyle/>
          <a:p>
            <a:pPr algn="ctr" defTabSz="914210">
              <a:defRPr/>
            </a:pPr>
            <a:r>
              <a:rPr lang="en-US" sz="2400" b="1" kern="0" dirty="0" smtClean="0">
                <a:solidFill>
                  <a:schemeClr val="bg1"/>
                </a:solidFill>
                <a:latin typeface="+mj-lt"/>
                <a:ea typeface="+mj-ea"/>
                <a:cs typeface="+mj-cs"/>
              </a:rPr>
              <a:t>Computer vision is hard! </a:t>
            </a:r>
            <a:endParaRPr lang="en-US" sz="2400" b="1" kern="0" dirty="0">
              <a:solidFill>
                <a:schemeClr val="bg1"/>
              </a:solidFill>
              <a:latin typeface="+mj-lt"/>
              <a:ea typeface="+mj-ea"/>
              <a:cs typeface="+mj-cs"/>
            </a:endParaRPr>
          </a:p>
        </p:txBody>
      </p:sp>
      <p:pic>
        <p:nvPicPr>
          <p:cNvPr id="3201026" name="Picture 2" descr="C:\Users\ang\Desktop\imgres"/>
          <p:cNvPicPr>
            <a:picLocks noChangeAspect="1" noChangeArrowheads="1"/>
          </p:cNvPicPr>
          <p:nvPr/>
        </p:nvPicPr>
        <p:blipFill>
          <a:blip r:embed="rId3" cstate="print"/>
          <a:srcRect/>
          <a:stretch>
            <a:fillRect/>
          </a:stretch>
        </p:blipFill>
        <p:spPr bwMode="auto">
          <a:xfrm>
            <a:off x="808310" y="855865"/>
            <a:ext cx="2265895" cy="1507850"/>
          </a:xfrm>
          <a:prstGeom prst="rect">
            <a:avLst/>
          </a:prstGeom>
          <a:noFill/>
        </p:spPr>
      </p:pic>
      <p:pic>
        <p:nvPicPr>
          <p:cNvPr id="3201027" name="Picture 3" descr="C:\Users\ang\Desktop\imgres"/>
          <p:cNvPicPr>
            <a:picLocks noChangeAspect="1" noChangeArrowheads="1"/>
          </p:cNvPicPr>
          <p:nvPr/>
        </p:nvPicPr>
        <p:blipFill>
          <a:blip r:embed="rId4" cstate="print"/>
          <a:srcRect/>
          <a:stretch>
            <a:fillRect/>
          </a:stretch>
        </p:blipFill>
        <p:spPr bwMode="auto">
          <a:xfrm>
            <a:off x="3496660" y="855865"/>
            <a:ext cx="1997060" cy="1495867"/>
          </a:xfrm>
          <a:prstGeom prst="rect">
            <a:avLst/>
          </a:prstGeom>
          <a:noFill/>
        </p:spPr>
      </p:pic>
      <p:pic>
        <p:nvPicPr>
          <p:cNvPr id="3201028" name="Picture 4" descr="C:\Users\ang\Desktop\imgres.jpg"/>
          <p:cNvPicPr>
            <a:picLocks noChangeAspect="1" noChangeArrowheads="1"/>
          </p:cNvPicPr>
          <p:nvPr/>
        </p:nvPicPr>
        <p:blipFill>
          <a:blip r:embed="rId5" cstate="print"/>
          <a:srcRect/>
          <a:stretch>
            <a:fillRect/>
          </a:stretch>
        </p:blipFill>
        <p:spPr bwMode="auto">
          <a:xfrm>
            <a:off x="808309" y="4696365"/>
            <a:ext cx="2153451" cy="1613010"/>
          </a:xfrm>
          <a:prstGeom prst="rect">
            <a:avLst/>
          </a:prstGeom>
          <a:noFill/>
        </p:spPr>
      </p:pic>
      <p:pic>
        <p:nvPicPr>
          <p:cNvPr id="3201029" name="Picture 5" descr="C:\Users\ang\Desktop\imgres.jpg"/>
          <p:cNvPicPr>
            <a:picLocks noChangeAspect="1" noChangeArrowheads="1"/>
          </p:cNvPicPr>
          <p:nvPr/>
        </p:nvPicPr>
        <p:blipFill>
          <a:blip r:embed="rId6" cstate="print"/>
          <a:srcRect/>
          <a:stretch>
            <a:fillRect/>
          </a:stretch>
        </p:blipFill>
        <p:spPr bwMode="auto">
          <a:xfrm>
            <a:off x="769905" y="2584090"/>
            <a:ext cx="2286000" cy="1714500"/>
          </a:xfrm>
          <a:prstGeom prst="rect">
            <a:avLst/>
          </a:prstGeom>
          <a:noFill/>
        </p:spPr>
      </p:pic>
      <p:pic>
        <p:nvPicPr>
          <p:cNvPr id="3201030" name="Picture 6" descr="C:\Users\ang\Desktop\imgres.jpg"/>
          <p:cNvPicPr>
            <a:picLocks noChangeAspect="1" noChangeArrowheads="1"/>
          </p:cNvPicPr>
          <p:nvPr/>
        </p:nvPicPr>
        <p:blipFill>
          <a:blip r:embed="rId7" cstate="print"/>
          <a:srcRect/>
          <a:stretch>
            <a:fillRect/>
          </a:stretch>
        </p:blipFill>
        <p:spPr bwMode="auto">
          <a:xfrm>
            <a:off x="3496660" y="2699305"/>
            <a:ext cx="1999634" cy="1497795"/>
          </a:xfrm>
          <a:prstGeom prst="rect">
            <a:avLst/>
          </a:prstGeom>
          <a:noFill/>
        </p:spPr>
      </p:pic>
      <p:pic>
        <p:nvPicPr>
          <p:cNvPr id="3201031" name="Picture 7" descr="C:\Users\ang\Desktop\imgres.jpg"/>
          <p:cNvPicPr>
            <a:picLocks noChangeAspect="1" noChangeArrowheads="1"/>
          </p:cNvPicPr>
          <p:nvPr/>
        </p:nvPicPr>
        <p:blipFill>
          <a:blip r:embed="rId8" cstate="print"/>
          <a:srcRect/>
          <a:stretch>
            <a:fillRect/>
          </a:stretch>
        </p:blipFill>
        <p:spPr bwMode="auto">
          <a:xfrm>
            <a:off x="5992985" y="2737710"/>
            <a:ext cx="2050906" cy="1536200"/>
          </a:xfrm>
          <a:prstGeom prst="rect">
            <a:avLst/>
          </a:prstGeom>
          <a:noFill/>
        </p:spPr>
      </p:pic>
      <p:pic>
        <p:nvPicPr>
          <p:cNvPr id="3201032" name="Picture 8" descr="C:\Users\ang\Desktop\imgres.jpg"/>
          <p:cNvPicPr>
            <a:picLocks noChangeAspect="1" noChangeArrowheads="1"/>
          </p:cNvPicPr>
          <p:nvPr/>
        </p:nvPicPr>
        <p:blipFill>
          <a:blip r:embed="rId9" cstate="print"/>
          <a:srcRect/>
          <a:stretch>
            <a:fillRect/>
          </a:stretch>
        </p:blipFill>
        <p:spPr bwMode="auto">
          <a:xfrm>
            <a:off x="5954580" y="855865"/>
            <a:ext cx="2050906" cy="1536200"/>
          </a:xfrm>
          <a:prstGeom prst="rect">
            <a:avLst/>
          </a:prstGeom>
          <a:noFill/>
        </p:spPr>
      </p:pic>
      <p:pic>
        <p:nvPicPr>
          <p:cNvPr id="3201033" name="Picture 9" descr="C:\Users\ang\Desktop\imgres.jpg"/>
          <p:cNvPicPr>
            <a:picLocks noChangeAspect="1" noChangeArrowheads="1"/>
          </p:cNvPicPr>
          <p:nvPr/>
        </p:nvPicPr>
        <p:blipFill>
          <a:blip r:embed="rId10" cstate="print"/>
          <a:srcRect/>
          <a:stretch>
            <a:fillRect/>
          </a:stretch>
        </p:blipFill>
        <p:spPr bwMode="auto">
          <a:xfrm>
            <a:off x="3458255" y="4619555"/>
            <a:ext cx="2150680" cy="1737749"/>
          </a:xfrm>
          <a:prstGeom prst="rect">
            <a:avLst/>
          </a:prstGeom>
          <a:noFill/>
        </p:spPr>
      </p:pic>
      <p:pic>
        <p:nvPicPr>
          <p:cNvPr id="3201034" name="Picture 10" descr="C:\Users\ang\Desktop\imgres.jpg"/>
          <p:cNvPicPr>
            <a:picLocks noChangeAspect="1" noChangeArrowheads="1"/>
          </p:cNvPicPr>
          <p:nvPr/>
        </p:nvPicPr>
        <p:blipFill>
          <a:blip r:embed="rId11" cstate="print"/>
          <a:srcRect/>
          <a:stretch>
            <a:fillRect/>
          </a:stretch>
        </p:blipFill>
        <p:spPr bwMode="auto">
          <a:xfrm>
            <a:off x="5954580" y="4619555"/>
            <a:ext cx="2316178" cy="1728225"/>
          </a:xfrm>
          <a:prstGeom prst="rect">
            <a:avLst/>
          </a:prstGeom>
          <a:noFill/>
        </p:spPr>
      </p:pic>
      <p:grpSp>
        <p:nvGrpSpPr>
          <p:cNvPr id="2" name="Group 20"/>
          <p:cNvGrpSpPr/>
          <p:nvPr/>
        </p:nvGrpSpPr>
        <p:grpSpPr>
          <a:xfrm>
            <a:off x="856545" y="932675"/>
            <a:ext cx="2064040" cy="1366114"/>
            <a:chOff x="856545" y="932675"/>
            <a:chExt cx="2064040" cy="1366114"/>
          </a:xfrm>
        </p:grpSpPr>
        <p:sp>
          <p:nvSpPr>
            <p:cNvPr id="14" name="Rectangle 13"/>
            <p:cNvSpPr/>
            <p:nvPr/>
          </p:nvSpPr>
          <p:spPr bwMode="auto">
            <a:xfrm>
              <a:off x="961930" y="1201509"/>
              <a:ext cx="1958655" cy="1097280"/>
            </a:xfrm>
            <a:prstGeom prst="rect">
              <a:avLst/>
            </a:prstGeom>
            <a:noFill/>
            <a:ln w="38100" cap="flat" cmpd="sng" algn="ctr">
              <a:solidFill>
                <a:srgbClr val="63F828"/>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5" name="TextBox 14"/>
            <p:cNvSpPr txBox="1"/>
            <p:nvPr/>
          </p:nvSpPr>
          <p:spPr>
            <a:xfrm>
              <a:off x="856545" y="932675"/>
              <a:ext cx="1050288" cy="307777"/>
            </a:xfrm>
            <a:prstGeom prst="rect">
              <a:avLst/>
            </a:prstGeom>
            <a:noFill/>
          </p:spPr>
          <p:txBody>
            <a:bodyPr wrap="none" rtlCol="0">
              <a:spAutoFit/>
            </a:bodyPr>
            <a:lstStyle/>
            <a:p>
              <a:pPr algn="l">
                <a:spcBef>
                  <a:spcPts val="0"/>
                </a:spcBef>
              </a:pPr>
              <a:r>
                <a:rPr lang="en-US" sz="1400" dirty="0" smtClean="0">
                  <a:solidFill>
                    <a:srgbClr val="63F828"/>
                  </a:solidFill>
                </a:rPr>
                <a:t>Motorcycle</a:t>
              </a:r>
            </a:p>
          </p:txBody>
        </p:sp>
      </p:grpSp>
      <p:sp>
        <p:nvSpPr>
          <p:cNvPr id="17" name="TextBox 16"/>
          <p:cNvSpPr txBox="1"/>
          <p:nvPr/>
        </p:nvSpPr>
        <p:spPr>
          <a:xfrm>
            <a:off x="3573470" y="1444747"/>
            <a:ext cx="1219130" cy="307777"/>
          </a:xfrm>
          <a:prstGeom prst="rect">
            <a:avLst/>
          </a:prstGeom>
          <a:noFill/>
        </p:spPr>
        <p:txBody>
          <a:bodyPr wrap="square" rtlCol="0">
            <a:spAutoFit/>
          </a:bodyPr>
          <a:lstStyle/>
          <a:p>
            <a:pPr algn="l">
              <a:spcBef>
                <a:spcPts val="0"/>
              </a:spcBef>
            </a:pPr>
            <a:r>
              <a:rPr lang="en-US" sz="1400" dirty="0" smtClean="0">
                <a:solidFill>
                  <a:srgbClr val="63F828"/>
                </a:solidFill>
              </a:rPr>
              <a:t>Motorcycle</a:t>
            </a:r>
          </a:p>
        </p:txBody>
      </p:sp>
      <p:sp>
        <p:nvSpPr>
          <p:cNvPr id="18" name="Rectangle 17"/>
          <p:cNvSpPr/>
          <p:nvPr/>
        </p:nvSpPr>
        <p:spPr bwMode="auto">
          <a:xfrm>
            <a:off x="3611876" y="1713580"/>
            <a:ext cx="1075339" cy="640080"/>
          </a:xfrm>
          <a:prstGeom prst="rect">
            <a:avLst/>
          </a:prstGeom>
          <a:noFill/>
          <a:ln w="38100" cap="flat" cmpd="sng" algn="ctr">
            <a:solidFill>
              <a:srgbClr val="63F828"/>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nvGrpSpPr>
          <p:cNvPr id="3" name="Group 21"/>
          <p:cNvGrpSpPr/>
          <p:nvPr/>
        </p:nvGrpSpPr>
        <p:grpSpPr>
          <a:xfrm>
            <a:off x="5877770" y="817460"/>
            <a:ext cx="2035465" cy="1344175"/>
            <a:chOff x="856545" y="932675"/>
            <a:chExt cx="2064040" cy="1366114"/>
          </a:xfrm>
        </p:grpSpPr>
        <p:sp>
          <p:nvSpPr>
            <p:cNvPr id="23" name="Rectangle 22"/>
            <p:cNvSpPr/>
            <p:nvPr/>
          </p:nvSpPr>
          <p:spPr bwMode="auto">
            <a:xfrm>
              <a:off x="961930" y="1201509"/>
              <a:ext cx="1958655" cy="1097280"/>
            </a:xfrm>
            <a:prstGeom prst="rect">
              <a:avLst/>
            </a:prstGeom>
            <a:noFill/>
            <a:ln w="38100" cap="flat" cmpd="sng" algn="ctr">
              <a:solidFill>
                <a:srgbClr val="63F828"/>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24" name="TextBox 23"/>
            <p:cNvSpPr txBox="1"/>
            <p:nvPr/>
          </p:nvSpPr>
          <p:spPr>
            <a:xfrm>
              <a:off x="856545" y="932675"/>
              <a:ext cx="1050288" cy="307777"/>
            </a:xfrm>
            <a:prstGeom prst="rect">
              <a:avLst/>
            </a:prstGeom>
            <a:noFill/>
          </p:spPr>
          <p:txBody>
            <a:bodyPr wrap="none" rtlCol="0">
              <a:spAutoFit/>
            </a:bodyPr>
            <a:lstStyle/>
            <a:p>
              <a:pPr algn="l">
                <a:spcBef>
                  <a:spcPts val="0"/>
                </a:spcBef>
              </a:pPr>
              <a:r>
                <a:rPr lang="en-US" sz="1400" dirty="0" smtClean="0">
                  <a:solidFill>
                    <a:srgbClr val="63F828"/>
                  </a:solidFill>
                </a:rPr>
                <a:t>Motorcycle</a:t>
              </a:r>
            </a:p>
          </p:txBody>
        </p:sp>
      </p:grpSp>
      <p:grpSp>
        <p:nvGrpSpPr>
          <p:cNvPr id="4" name="Group 25"/>
          <p:cNvGrpSpPr/>
          <p:nvPr/>
        </p:nvGrpSpPr>
        <p:grpSpPr>
          <a:xfrm>
            <a:off x="1077145" y="2353965"/>
            <a:ext cx="1691040" cy="1154825"/>
            <a:chOff x="856545" y="886067"/>
            <a:chExt cx="2064040" cy="1412722"/>
          </a:xfrm>
        </p:grpSpPr>
        <p:sp>
          <p:nvSpPr>
            <p:cNvPr id="27" name="Rectangle 26"/>
            <p:cNvSpPr/>
            <p:nvPr/>
          </p:nvSpPr>
          <p:spPr bwMode="auto">
            <a:xfrm>
              <a:off x="961930" y="1201509"/>
              <a:ext cx="1958655" cy="1097280"/>
            </a:xfrm>
            <a:prstGeom prst="rect">
              <a:avLst/>
            </a:prstGeom>
            <a:noFill/>
            <a:ln w="38100" cap="flat" cmpd="sng" algn="ctr">
              <a:solidFill>
                <a:srgbClr val="63F828"/>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28" name="TextBox 27"/>
            <p:cNvSpPr txBox="1"/>
            <p:nvPr/>
          </p:nvSpPr>
          <p:spPr>
            <a:xfrm>
              <a:off x="856545" y="886067"/>
              <a:ext cx="1050288" cy="307777"/>
            </a:xfrm>
            <a:prstGeom prst="rect">
              <a:avLst/>
            </a:prstGeom>
            <a:noFill/>
          </p:spPr>
          <p:txBody>
            <a:bodyPr wrap="none" rtlCol="0">
              <a:spAutoFit/>
            </a:bodyPr>
            <a:lstStyle/>
            <a:p>
              <a:pPr algn="l">
                <a:spcBef>
                  <a:spcPts val="0"/>
                </a:spcBef>
              </a:pPr>
              <a:r>
                <a:rPr lang="en-US" sz="1400" dirty="0" smtClean="0">
                  <a:solidFill>
                    <a:srgbClr val="63F828"/>
                  </a:solidFill>
                </a:rPr>
                <a:t>Motorcycle</a:t>
              </a:r>
            </a:p>
          </p:txBody>
        </p:sp>
      </p:grpSp>
      <p:grpSp>
        <p:nvGrpSpPr>
          <p:cNvPr id="6" name="Group 28"/>
          <p:cNvGrpSpPr/>
          <p:nvPr/>
        </p:nvGrpSpPr>
        <p:grpSpPr>
          <a:xfrm>
            <a:off x="3727090" y="2862755"/>
            <a:ext cx="1691040" cy="1145300"/>
            <a:chOff x="856545" y="897719"/>
            <a:chExt cx="2064040" cy="1401070"/>
          </a:xfrm>
        </p:grpSpPr>
        <p:sp>
          <p:nvSpPr>
            <p:cNvPr id="30" name="Rectangle 29"/>
            <p:cNvSpPr/>
            <p:nvPr/>
          </p:nvSpPr>
          <p:spPr bwMode="auto">
            <a:xfrm>
              <a:off x="961930" y="1201509"/>
              <a:ext cx="1958655" cy="1097280"/>
            </a:xfrm>
            <a:prstGeom prst="rect">
              <a:avLst/>
            </a:prstGeom>
            <a:noFill/>
            <a:ln w="38100" cap="flat" cmpd="sng" algn="ctr">
              <a:solidFill>
                <a:srgbClr val="63F828"/>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31" name="TextBox 30"/>
            <p:cNvSpPr txBox="1"/>
            <p:nvPr/>
          </p:nvSpPr>
          <p:spPr>
            <a:xfrm>
              <a:off x="856545" y="897719"/>
              <a:ext cx="1050288" cy="307777"/>
            </a:xfrm>
            <a:prstGeom prst="rect">
              <a:avLst/>
            </a:prstGeom>
            <a:noFill/>
          </p:spPr>
          <p:txBody>
            <a:bodyPr wrap="none" rtlCol="0">
              <a:spAutoFit/>
            </a:bodyPr>
            <a:lstStyle/>
            <a:p>
              <a:pPr algn="l">
                <a:spcBef>
                  <a:spcPts val="0"/>
                </a:spcBef>
              </a:pPr>
              <a:r>
                <a:rPr lang="en-US" sz="1400" dirty="0" smtClean="0">
                  <a:solidFill>
                    <a:srgbClr val="63F828"/>
                  </a:solidFill>
                </a:rPr>
                <a:t>Motorcycle</a:t>
              </a:r>
            </a:p>
          </p:txBody>
        </p:sp>
      </p:grpSp>
      <p:grpSp>
        <p:nvGrpSpPr>
          <p:cNvPr id="7" name="Group 31"/>
          <p:cNvGrpSpPr/>
          <p:nvPr/>
        </p:nvGrpSpPr>
        <p:grpSpPr>
          <a:xfrm>
            <a:off x="6108200" y="2833875"/>
            <a:ext cx="1691040" cy="1135775"/>
            <a:chOff x="856545" y="909371"/>
            <a:chExt cx="2064040" cy="1389418"/>
          </a:xfrm>
        </p:grpSpPr>
        <p:sp>
          <p:nvSpPr>
            <p:cNvPr id="33" name="Rectangle 32"/>
            <p:cNvSpPr/>
            <p:nvPr/>
          </p:nvSpPr>
          <p:spPr bwMode="auto">
            <a:xfrm>
              <a:off x="961930" y="1201509"/>
              <a:ext cx="1958655" cy="1097280"/>
            </a:xfrm>
            <a:prstGeom prst="rect">
              <a:avLst/>
            </a:prstGeom>
            <a:noFill/>
            <a:ln w="38100" cap="flat" cmpd="sng" algn="ctr">
              <a:solidFill>
                <a:srgbClr val="63F828"/>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34" name="TextBox 33"/>
            <p:cNvSpPr txBox="1"/>
            <p:nvPr/>
          </p:nvSpPr>
          <p:spPr>
            <a:xfrm>
              <a:off x="856545" y="909371"/>
              <a:ext cx="1050288" cy="307777"/>
            </a:xfrm>
            <a:prstGeom prst="rect">
              <a:avLst/>
            </a:prstGeom>
            <a:noFill/>
          </p:spPr>
          <p:txBody>
            <a:bodyPr wrap="none" rtlCol="0">
              <a:spAutoFit/>
            </a:bodyPr>
            <a:lstStyle/>
            <a:p>
              <a:pPr algn="l">
                <a:spcBef>
                  <a:spcPts val="0"/>
                </a:spcBef>
              </a:pPr>
              <a:r>
                <a:rPr lang="en-US" sz="1400" dirty="0" smtClean="0">
                  <a:solidFill>
                    <a:srgbClr val="63F828"/>
                  </a:solidFill>
                </a:rPr>
                <a:t>Motorcycle</a:t>
              </a:r>
            </a:p>
          </p:txBody>
        </p:sp>
      </p:grpSp>
      <p:grpSp>
        <p:nvGrpSpPr>
          <p:cNvPr id="8" name="Group 37"/>
          <p:cNvGrpSpPr/>
          <p:nvPr/>
        </p:nvGrpSpPr>
        <p:grpSpPr>
          <a:xfrm>
            <a:off x="6530655" y="5272440"/>
            <a:ext cx="1152149" cy="960125"/>
            <a:chOff x="1453510" y="1936870"/>
            <a:chExt cx="1989877" cy="1605463"/>
          </a:xfrm>
        </p:grpSpPr>
        <p:sp>
          <p:nvSpPr>
            <p:cNvPr id="39" name="Rectangle 38"/>
            <p:cNvSpPr/>
            <p:nvPr/>
          </p:nvSpPr>
          <p:spPr bwMode="auto">
            <a:xfrm>
              <a:off x="1484731" y="2445050"/>
              <a:ext cx="1958656" cy="1097283"/>
            </a:xfrm>
            <a:prstGeom prst="rect">
              <a:avLst/>
            </a:prstGeom>
            <a:noFill/>
            <a:ln w="38100" cap="flat" cmpd="sng" algn="ctr">
              <a:solidFill>
                <a:srgbClr val="63F828"/>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40" name="TextBox 39"/>
            <p:cNvSpPr txBox="1"/>
            <p:nvPr/>
          </p:nvSpPr>
          <p:spPr>
            <a:xfrm>
              <a:off x="1453510" y="1936870"/>
              <a:ext cx="1050288" cy="307777"/>
            </a:xfrm>
            <a:prstGeom prst="rect">
              <a:avLst/>
            </a:prstGeom>
            <a:noFill/>
          </p:spPr>
          <p:txBody>
            <a:bodyPr wrap="none" rtlCol="0">
              <a:spAutoFit/>
            </a:bodyPr>
            <a:lstStyle/>
            <a:p>
              <a:pPr algn="l">
                <a:spcBef>
                  <a:spcPts val="0"/>
                </a:spcBef>
              </a:pPr>
              <a:r>
                <a:rPr lang="en-US" sz="1400" dirty="0" smtClean="0">
                  <a:solidFill>
                    <a:srgbClr val="63F828"/>
                  </a:solidFill>
                </a:rPr>
                <a:t>Motorcycle</a:t>
              </a:r>
            </a:p>
          </p:txBody>
        </p:sp>
      </p:grpSp>
      <p:grpSp>
        <p:nvGrpSpPr>
          <p:cNvPr id="9" name="Group 43"/>
          <p:cNvGrpSpPr/>
          <p:nvPr/>
        </p:nvGrpSpPr>
        <p:grpSpPr>
          <a:xfrm>
            <a:off x="3938775" y="4427225"/>
            <a:ext cx="1209299" cy="922025"/>
            <a:chOff x="1354804" y="2000578"/>
            <a:chExt cx="2088583" cy="1541755"/>
          </a:xfrm>
        </p:grpSpPr>
        <p:sp>
          <p:nvSpPr>
            <p:cNvPr id="45" name="Rectangle 44"/>
            <p:cNvSpPr/>
            <p:nvPr/>
          </p:nvSpPr>
          <p:spPr bwMode="auto">
            <a:xfrm>
              <a:off x="1484731" y="2445050"/>
              <a:ext cx="1958656" cy="1097283"/>
            </a:xfrm>
            <a:prstGeom prst="rect">
              <a:avLst/>
            </a:prstGeom>
            <a:noFill/>
            <a:ln w="38100" cap="flat" cmpd="sng" algn="ctr">
              <a:solidFill>
                <a:srgbClr val="63F828"/>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46" name="TextBox 45"/>
            <p:cNvSpPr txBox="1"/>
            <p:nvPr/>
          </p:nvSpPr>
          <p:spPr>
            <a:xfrm>
              <a:off x="1354804" y="2000578"/>
              <a:ext cx="1050289" cy="307777"/>
            </a:xfrm>
            <a:prstGeom prst="rect">
              <a:avLst/>
            </a:prstGeom>
            <a:noFill/>
          </p:spPr>
          <p:txBody>
            <a:bodyPr wrap="none" rtlCol="0">
              <a:spAutoFit/>
            </a:bodyPr>
            <a:lstStyle/>
            <a:p>
              <a:pPr algn="l">
                <a:spcBef>
                  <a:spcPts val="0"/>
                </a:spcBef>
              </a:pPr>
              <a:r>
                <a:rPr lang="en-US" sz="1400" dirty="0" smtClean="0">
                  <a:solidFill>
                    <a:srgbClr val="63F828"/>
                  </a:solidFill>
                </a:rPr>
                <a:t>Motorcycle</a:t>
              </a:r>
            </a:p>
          </p:txBody>
        </p:sp>
      </p:grpSp>
      <p:grpSp>
        <p:nvGrpSpPr>
          <p:cNvPr id="10" name="Group 46"/>
          <p:cNvGrpSpPr/>
          <p:nvPr/>
        </p:nvGrpSpPr>
        <p:grpSpPr>
          <a:xfrm>
            <a:off x="1384385" y="5080415"/>
            <a:ext cx="1613010" cy="1164953"/>
            <a:chOff x="1354016" y="2081362"/>
            <a:chExt cx="2089371" cy="1460971"/>
          </a:xfrm>
        </p:grpSpPr>
        <p:sp>
          <p:nvSpPr>
            <p:cNvPr id="48" name="Rectangle 47"/>
            <p:cNvSpPr/>
            <p:nvPr/>
          </p:nvSpPr>
          <p:spPr bwMode="auto">
            <a:xfrm>
              <a:off x="1484731" y="2445050"/>
              <a:ext cx="1958656" cy="1097283"/>
            </a:xfrm>
            <a:prstGeom prst="rect">
              <a:avLst/>
            </a:prstGeom>
            <a:noFill/>
            <a:ln w="38100" cap="flat" cmpd="sng" algn="ctr">
              <a:solidFill>
                <a:srgbClr val="63F828"/>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49" name="TextBox 48"/>
            <p:cNvSpPr txBox="1"/>
            <p:nvPr/>
          </p:nvSpPr>
          <p:spPr>
            <a:xfrm>
              <a:off x="1354016" y="2081362"/>
              <a:ext cx="1050288" cy="307777"/>
            </a:xfrm>
            <a:prstGeom prst="rect">
              <a:avLst/>
            </a:prstGeom>
            <a:noFill/>
          </p:spPr>
          <p:txBody>
            <a:bodyPr wrap="none" rtlCol="0">
              <a:spAutoFit/>
            </a:bodyPr>
            <a:lstStyle/>
            <a:p>
              <a:pPr algn="l">
                <a:spcBef>
                  <a:spcPts val="0"/>
                </a:spcBef>
              </a:pPr>
              <a:r>
                <a:rPr lang="en-US" sz="1400" dirty="0" smtClean="0">
                  <a:solidFill>
                    <a:srgbClr val="63F828"/>
                  </a:solidFill>
                </a:rPr>
                <a:t>Motorcycle</a:t>
              </a:r>
            </a:p>
          </p:txBody>
        </p:sp>
      </p:grpSp>
    </p:spTree>
    <p:extLst>
      <p:ext uri="{BB962C8B-B14F-4D97-AF65-F5344CB8AC3E}">
        <p14:creationId xmlns:p14="http://schemas.microsoft.com/office/powerpoint/2010/main" xmlns="" val="466915345"/>
      </p:ext>
    </p:extLst>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Parsing a sentence</a:t>
            </a:r>
            <a:endParaRPr lang="en-US" dirty="0"/>
          </a:p>
        </p:txBody>
      </p:sp>
      <p:sp>
        <p:nvSpPr>
          <p:cNvPr id="4" name="TextBox 3"/>
          <p:cNvSpPr txBox="1"/>
          <p:nvPr/>
        </p:nvSpPr>
        <p:spPr>
          <a:xfrm>
            <a:off x="2152485" y="5349250"/>
            <a:ext cx="4993675" cy="369332"/>
          </a:xfrm>
          <a:prstGeom prst="rect">
            <a:avLst/>
          </a:prstGeom>
          <a:noFill/>
        </p:spPr>
        <p:txBody>
          <a:bodyPr wrap="none" rtlCol="0">
            <a:spAutoFit/>
          </a:bodyPr>
          <a:lstStyle/>
          <a:p>
            <a:pPr algn="l">
              <a:spcBef>
                <a:spcPts val="0"/>
              </a:spcBef>
            </a:pPr>
            <a:r>
              <a:rPr lang="en-US" i="1" dirty="0" smtClean="0">
                <a:solidFill>
                  <a:schemeClr val="bg1"/>
                </a:solidFill>
              </a:rPr>
              <a:t>The            cat            on           the             mat.</a:t>
            </a:r>
          </a:p>
        </p:txBody>
      </p:sp>
      <p:grpSp>
        <p:nvGrpSpPr>
          <p:cNvPr id="3" name="Group 55"/>
          <p:cNvGrpSpPr/>
          <p:nvPr/>
        </p:nvGrpSpPr>
        <p:grpSpPr>
          <a:xfrm>
            <a:off x="2257665" y="4734771"/>
            <a:ext cx="384049" cy="576074"/>
            <a:chOff x="5186479" y="3160165"/>
            <a:chExt cx="576075" cy="2649945"/>
          </a:xfrm>
        </p:grpSpPr>
        <p:sp>
          <p:nvSpPr>
            <p:cNvPr id="10" name="Double Bracket 9"/>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1" name="TextBox 10"/>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5" name="Group 55"/>
          <p:cNvGrpSpPr/>
          <p:nvPr/>
        </p:nvGrpSpPr>
        <p:grpSpPr>
          <a:xfrm>
            <a:off x="3343040" y="4773176"/>
            <a:ext cx="384049" cy="576074"/>
            <a:chOff x="5186479" y="3160165"/>
            <a:chExt cx="576075" cy="2649945"/>
          </a:xfrm>
        </p:grpSpPr>
        <p:sp>
          <p:nvSpPr>
            <p:cNvPr id="13" name="Double Bracket 12"/>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4" name="TextBox 13"/>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3</a:t>
              </a:r>
            </a:p>
          </p:txBody>
        </p:sp>
      </p:grpSp>
      <p:grpSp>
        <p:nvGrpSpPr>
          <p:cNvPr id="6" name="Group 55"/>
          <p:cNvGrpSpPr/>
          <p:nvPr/>
        </p:nvGrpSpPr>
        <p:grpSpPr>
          <a:xfrm>
            <a:off x="4379975" y="4773175"/>
            <a:ext cx="384049" cy="576074"/>
            <a:chOff x="5186479" y="3160165"/>
            <a:chExt cx="576075" cy="2649945"/>
          </a:xfrm>
        </p:grpSpPr>
        <p:sp>
          <p:nvSpPr>
            <p:cNvPr id="16" name="Double Bracket 15"/>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7" name="TextBox 16"/>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5</a:t>
              </a:r>
            </a:p>
          </p:txBody>
        </p:sp>
      </p:grpSp>
      <p:grpSp>
        <p:nvGrpSpPr>
          <p:cNvPr id="7" name="Group 55"/>
          <p:cNvGrpSpPr/>
          <p:nvPr/>
        </p:nvGrpSpPr>
        <p:grpSpPr>
          <a:xfrm>
            <a:off x="5378506" y="4773175"/>
            <a:ext cx="384049" cy="576074"/>
            <a:chOff x="5186479" y="3160165"/>
            <a:chExt cx="576075" cy="2649945"/>
          </a:xfrm>
        </p:grpSpPr>
        <p:sp>
          <p:nvSpPr>
            <p:cNvPr id="19" name="Double Bracket 18"/>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0" name="TextBox 19"/>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8" name="Group 55"/>
          <p:cNvGrpSpPr/>
          <p:nvPr/>
        </p:nvGrpSpPr>
        <p:grpSpPr>
          <a:xfrm>
            <a:off x="6530655" y="4773175"/>
            <a:ext cx="384049" cy="576074"/>
            <a:chOff x="5186479" y="3160165"/>
            <a:chExt cx="576075" cy="2649945"/>
          </a:xfrm>
        </p:grpSpPr>
        <p:sp>
          <p:nvSpPr>
            <p:cNvPr id="22" name="Double Bracket 21"/>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3" name="TextBox 22"/>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4</a:t>
              </a:r>
            </a:p>
            <a:p>
              <a:pPr>
                <a:spcBef>
                  <a:spcPts val="0"/>
                </a:spcBef>
              </a:pPr>
              <a:r>
                <a:rPr lang="en-US" sz="1400" dirty="0" smtClean="0">
                  <a:solidFill>
                    <a:schemeClr val="bg1"/>
                  </a:solidFill>
                </a:rPr>
                <a:t>3</a:t>
              </a:r>
            </a:p>
          </p:txBody>
        </p:sp>
      </p:grpSp>
      <p:grpSp>
        <p:nvGrpSpPr>
          <p:cNvPr id="9" name="Group 88"/>
          <p:cNvGrpSpPr/>
          <p:nvPr/>
        </p:nvGrpSpPr>
        <p:grpSpPr>
          <a:xfrm>
            <a:off x="2445859" y="3083355"/>
            <a:ext cx="1085377" cy="1712412"/>
            <a:chOff x="2445859" y="3083355"/>
            <a:chExt cx="1085377" cy="1712412"/>
          </a:xfrm>
        </p:grpSpPr>
        <p:cxnSp>
          <p:nvCxnSpPr>
            <p:cNvPr id="54" name="Straight Connector 53"/>
            <p:cNvCxnSpPr>
              <a:stCxn id="14" idx="0"/>
              <a:endCxn id="57" idx="4"/>
            </p:cNvCxnSpPr>
            <p:nvPr/>
          </p:nvCxnSpPr>
          <p:spPr bwMode="auto">
            <a:xfrm rot="16200000" flipV="1">
              <a:off x="2801761" y="4066293"/>
              <a:ext cx="1059527" cy="399422"/>
            </a:xfrm>
            <a:prstGeom prst="line">
              <a:avLst/>
            </a:prstGeom>
            <a:noFill/>
            <a:ln w="38100" cap="flat" cmpd="sng" algn="ctr">
              <a:solidFill>
                <a:schemeClr val="accent1"/>
              </a:solidFill>
              <a:prstDash val="solid"/>
              <a:round/>
              <a:headEnd type="none" w="med" len="med"/>
              <a:tailEnd type="none" w="med" len="med"/>
            </a:ln>
            <a:effectLst/>
          </p:spPr>
        </p:cxnSp>
        <p:cxnSp>
          <p:nvCxnSpPr>
            <p:cNvPr id="56" name="Straight Connector 55"/>
            <p:cNvCxnSpPr>
              <a:stCxn id="11" idx="0"/>
              <a:endCxn id="57" idx="4"/>
            </p:cNvCxnSpPr>
            <p:nvPr/>
          </p:nvCxnSpPr>
          <p:spPr bwMode="auto">
            <a:xfrm rot="5400000" flipH="1" flipV="1">
              <a:off x="2278275" y="3903825"/>
              <a:ext cx="1021122" cy="685953"/>
            </a:xfrm>
            <a:prstGeom prst="line">
              <a:avLst/>
            </a:prstGeom>
            <a:noFill/>
            <a:ln w="38100" cap="flat" cmpd="sng" algn="ctr">
              <a:solidFill>
                <a:schemeClr val="accent1"/>
              </a:solidFill>
              <a:prstDash val="solid"/>
              <a:round/>
              <a:headEnd type="none" w="med" len="med"/>
              <a:tailEnd type="none" w="med" len="med"/>
            </a:ln>
            <a:effectLst/>
          </p:spPr>
        </p:cxnSp>
        <p:sp>
          <p:nvSpPr>
            <p:cNvPr id="57" name="Oval 56"/>
            <p:cNvSpPr/>
            <p:nvPr/>
          </p:nvSpPr>
          <p:spPr bwMode="auto">
            <a:xfrm>
              <a:off x="2805370" y="308335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12" name="Group 89"/>
          <p:cNvGrpSpPr/>
          <p:nvPr/>
        </p:nvGrpSpPr>
        <p:grpSpPr>
          <a:xfrm>
            <a:off x="5566700" y="3467405"/>
            <a:ext cx="1152150" cy="1328362"/>
            <a:chOff x="5566700" y="3467405"/>
            <a:chExt cx="1152150" cy="1328362"/>
          </a:xfrm>
        </p:grpSpPr>
        <p:cxnSp>
          <p:nvCxnSpPr>
            <p:cNvPr id="31" name="Straight Connector 30"/>
            <p:cNvCxnSpPr>
              <a:stCxn id="20" idx="0"/>
              <a:endCxn id="41" idx="4"/>
            </p:cNvCxnSpPr>
            <p:nvPr/>
          </p:nvCxnSpPr>
          <p:spPr bwMode="auto">
            <a:xfrm rot="5400000" flipH="1" flipV="1">
              <a:off x="5566921" y="4120070"/>
              <a:ext cx="675476" cy="675917"/>
            </a:xfrm>
            <a:prstGeom prst="line">
              <a:avLst/>
            </a:prstGeom>
            <a:noFill/>
            <a:ln w="38100" cap="flat" cmpd="sng" algn="ctr">
              <a:solidFill>
                <a:schemeClr val="accent1"/>
              </a:solidFill>
              <a:prstDash val="solid"/>
              <a:round/>
              <a:headEnd type="none" w="med" len="med"/>
              <a:tailEnd type="none" w="med" len="med"/>
            </a:ln>
            <a:effectLst/>
          </p:spPr>
        </p:cxnSp>
        <p:cxnSp>
          <p:nvCxnSpPr>
            <p:cNvPr id="32" name="Straight Connector 31"/>
            <p:cNvCxnSpPr>
              <a:stCxn id="23" idx="0"/>
              <a:endCxn id="41" idx="4"/>
            </p:cNvCxnSpPr>
            <p:nvPr/>
          </p:nvCxnSpPr>
          <p:spPr bwMode="auto">
            <a:xfrm rot="16200000" flipV="1">
              <a:off x="6142996" y="4219912"/>
              <a:ext cx="675476" cy="476232"/>
            </a:xfrm>
            <a:prstGeom prst="line">
              <a:avLst/>
            </a:prstGeom>
            <a:noFill/>
            <a:ln w="38100" cap="flat" cmpd="sng" algn="ctr">
              <a:solidFill>
                <a:schemeClr val="accent1"/>
              </a:solidFill>
              <a:prstDash val="solid"/>
              <a:round/>
              <a:headEnd type="none" w="med" len="med"/>
              <a:tailEnd type="none" w="med" len="med"/>
            </a:ln>
            <a:effectLst/>
          </p:spPr>
        </p:cxnSp>
        <p:sp>
          <p:nvSpPr>
            <p:cNvPr id="41" name="Oval 40"/>
            <p:cNvSpPr/>
            <p:nvPr/>
          </p:nvSpPr>
          <p:spPr bwMode="auto">
            <a:xfrm>
              <a:off x="5916175" y="346740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15" name="Group 55"/>
          <p:cNvGrpSpPr/>
          <p:nvPr/>
        </p:nvGrpSpPr>
        <p:grpSpPr>
          <a:xfrm>
            <a:off x="2920585" y="3121760"/>
            <a:ext cx="384049" cy="576074"/>
            <a:chOff x="5186479" y="3160165"/>
            <a:chExt cx="576075" cy="2649945"/>
          </a:xfrm>
        </p:grpSpPr>
        <p:sp>
          <p:nvSpPr>
            <p:cNvPr id="42" name="Double Bracket 41"/>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43" name="TextBox 42"/>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2</a:t>
              </a:r>
            </a:p>
          </p:txBody>
        </p:sp>
      </p:grpSp>
      <p:grpSp>
        <p:nvGrpSpPr>
          <p:cNvPr id="18" name="Group 55"/>
          <p:cNvGrpSpPr/>
          <p:nvPr/>
        </p:nvGrpSpPr>
        <p:grpSpPr>
          <a:xfrm>
            <a:off x="6031390" y="3505810"/>
            <a:ext cx="384049" cy="576074"/>
            <a:chOff x="5186479" y="3160165"/>
            <a:chExt cx="576075" cy="2649945"/>
          </a:xfrm>
        </p:grpSpPr>
        <p:sp>
          <p:nvSpPr>
            <p:cNvPr id="45" name="Double Bracket 44"/>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46" name="TextBox 45"/>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3</a:t>
              </a:r>
            </a:p>
            <a:p>
              <a:pPr>
                <a:spcBef>
                  <a:spcPts val="0"/>
                </a:spcBef>
              </a:pPr>
              <a:r>
                <a:rPr lang="en-US" sz="1400" dirty="0" smtClean="0">
                  <a:solidFill>
                    <a:schemeClr val="bg1"/>
                  </a:solidFill>
                </a:rPr>
                <a:t>3</a:t>
              </a:r>
            </a:p>
          </p:txBody>
        </p:sp>
      </p:grpSp>
      <p:sp>
        <p:nvSpPr>
          <p:cNvPr id="55" name="TextBox 54"/>
          <p:cNvSpPr txBox="1"/>
          <p:nvPr/>
        </p:nvSpPr>
        <p:spPr>
          <a:xfrm>
            <a:off x="6636115" y="6477713"/>
            <a:ext cx="2621295" cy="369332"/>
          </a:xfrm>
          <a:prstGeom prst="rect">
            <a:avLst/>
          </a:prstGeom>
          <a:solidFill>
            <a:schemeClr val="tx1"/>
          </a:solidFill>
        </p:spPr>
        <p:txBody>
          <a:bodyPr wrap="none" rtlCol="0">
            <a:spAutoFit/>
          </a:bodyPr>
          <a:lstStyle/>
          <a:p>
            <a:pPr algn="l">
              <a:spcBef>
                <a:spcPts val="0"/>
              </a:spcBef>
            </a:pPr>
            <a:r>
              <a:rPr lang="en-US" dirty="0" smtClean="0">
                <a:solidFill>
                  <a:schemeClr val="bg1"/>
                </a:solidFill>
              </a:rPr>
              <a:t>[Socher, Manning &amp; Ng]</a:t>
            </a:r>
          </a:p>
        </p:txBody>
      </p:sp>
      <p:grpSp>
        <p:nvGrpSpPr>
          <p:cNvPr id="21" name="Group 112"/>
          <p:cNvGrpSpPr/>
          <p:nvPr/>
        </p:nvGrpSpPr>
        <p:grpSpPr>
          <a:xfrm>
            <a:off x="4568171" y="990131"/>
            <a:ext cx="1674447" cy="3805635"/>
            <a:chOff x="4568171" y="990131"/>
            <a:chExt cx="1674447" cy="3805635"/>
          </a:xfrm>
        </p:grpSpPr>
        <p:cxnSp>
          <p:nvCxnSpPr>
            <p:cNvPr id="73" name="Straight Arrow Connector 72"/>
            <p:cNvCxnSpPr>
              <a:stCxn id="17" idx="0"/>
              <a:endCxn id="75" idx="2"/>
            </p:cNvCxnSpPr>
            <p:nvPr/>
          </p:nvCxnSpPr>
          <p:spPr bwMode="auto">
            <a:xfrm rot="5400000" flipH="1" flipV="1">
              <a:off x="3867500" y="3323166"/>
              <a:ext cx="2173271" cy="771930"/>
            </a:xfrm>
            <a:prstGeom prst="straightConnector1">
              <a:avLst/>
            </a:prstGeom>
            <a:noFill/>
            <a:ln w="19050" cap="flat" cmpd="sng" algn="ctr">
              <a:solidFill>
                <a:schemeClr val="bg1"/>
              </a:solidFill>
              <a:prstDash val="solid"/>
              <a:round/>
              <a:headEnd type="none" w="med" len="med"/>
              <a:tailEnd type="arrow"/>
            </a:ln>
            <a:effectLst/>
          </p:spPr>
        </p:cxnSp>
        <p:cxnSp>
          <p:nvCxnSpPr>
            <p:cNvPr id="74" name="Straight Arrow Connector 73"/>
            <p:cNvCxnSpPr>
              <a:stCxn id="41" idx="0"/>
              <a:endCxn id="75" idx="2"/>
            </p:cNvCxnSpPr>
            <p:nvPr/>
          </p:nvCxnSpPr>
          <p:spPr bwMode="auto">
            <a:xfrm rot="16200000" flipV="1">
              <a:off x="5368904" y="2593691"/>
              <a:ext cx="844910" cy="902518"/>
            </a:xfrm>
            <a:prstGeom prst="straightConnector1">
              <a:avLst/>
            </a:prstGeom>
            <a:noFill/>
            <a:ln w="19050" cap="flat" cmpd="sng" algn="ctr">
              <a:solidFill>
                <a:schemeClr val="bg1"/>
              </a:solidFill>
              <a:prstDash val="solid"/>
              <a:round/>
              <a:headEnd type="none" w="med" len="med"/>
              <a:tailEnd type="arrow"/>
            </a:ln>
            <a:effectLst/>
          </p:spPr>
        </p:cxnSp>
        <p:sp>
          <p:nvSpPr>
            <p:cNvPr id="75" name="Rounded Rectangle 74"/>
            <p:cNvSpPr/>
            <p:nvPr/>
          </p:nvSpPr>
          <p:spPr bwMode="auto">
            <a:xfrm>
              <a:off x="4879240" y="2046420"/>
              <a:ext cx="921720" cy="576075"/>
            </a:xfrm>
            <a:prstGeom prst="roundRect">
              <a:avLst/>
            </a:prstGeom>
            <a:solidFill>
              <a:srgbClr val="00206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Neural </a:t>
              </a:r>
            </a:p>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Network</a:t>
              </a:r>
            </a:p>
          </p:txBody>
        </p:sp>
        <p:cxnSp>
          <p:nvCxnSpPr>
            <p:cNvPr id="76" name="Straight Arrow Connector 75"/>
            <p:cNvCxnSpPr/>
            <p:nvPr/>
          </p:nvCxnSpPr>
          <p:spPr bwMode="auto">
            <a:xfrm rot="16200000" flipV="1">
              <a:off x="5436190" y="1834964"/>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77" name="Oval 76"/>
            <p:cNvSpPr/>
            <p:nvPr/>
          </p:nvSpPr>
          <p:spPr bwMode="auto">
            <a:xfrm>
              <a:off x="5301695" y="990131"/>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78" name="Straight Arrow Connector 77"/>
            <p:cNvCxnSpPr/>
            <p:nvPr/>
          </p:nvCxnSpPr>
          <p:spPr bwMode="auto">
            <a:xfrm rot="16200000" flipV="1">
              <a:off x="4879317" y="1834964"/>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79" name="TextBox 78"/>
            <p:cNvSpPr txBox="1"/>
            <p:nvPr/>
          </p:nvSpPr>
          <p:spPr>
            <a:xfrm>
              <a:off x="4687215" y="1293039"/>
              <a:ext cx="621004" cy="369332"/>
            </a:xfrm>
            <a:prstGeom prst="rect">
              <a:avLst/>
            </a:prstGeom>
            <a:noFill/>
          </p:spPr>
          <p:txBody>
            <a:bodyPr wrap="none" rtlCol="0">
              <a:spAutoFit/>
            </a:bodyPr>
            <a:lstStyle/>
            <a:p>
              <a:pPr algn="l">
                <a:spcBef>
                  <a:spcPts val="0"/>
                </a:spcBef>
              </a:pPr>
              <a:r>
                <a:rPr lang="en-US" dirty="0" smtClean="0">
                  <a:solidFill>
                    <a:srgbClr val="FF0000"/>
                  </a:solidFill>
                </a:rPr>
                <a:t> </a:t>
              </a:r>
              <a:r>
                <a:rPr lang="en-US" dirty="0" smtClean="0">
                  <a:solidFill>
                    <a:srgbClr val="00B050"/>
                  </a:solidFill>
                </a:rPr>
                <a:t>Yes</a:t>
              </a:r>
            </a:p>
          </p:txBody>
        </p:sp>
        <p:grpSp>
          <p:nvGrpSpPr>
            <p:cNvPr id="24" name="Group 55"/>
            <p:cNvGrpSpPr/>
            <p:nvPr/>
          </p:nvGrpSpPr>
          <p:grpSpPr>
            <a:xfrm>
              <a:off x="5435961" y="1028536"/>
              <a:ext cx="384049" cy="576074"/>
              <a:chOff x="5186479" y="3160165"/>
              <a:chExt cx="576075" cy="2649945"/>
            </a:xfrm>
          </p:grpSpPr>
          <p:sp>
            <p:nvSpPr>
              <p:cNvPr id="89" name="Double Bracket 88"/>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90" name="TextBox 89"/>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3</a:t>
                </a:r>
              </a:p>
            </p:txBody>
          </p:sp>
        </p:grpSp>
      </p:grpSp>
      <p:grpSp>
        <p:nvGrpSpPr>
          <p:cNvPr id="25" name="Group 113"/>
          <p:cNvGrpSpPr/>
          <p:nvPr/>
        </p:nvGrpSpPr>
        <p:grpSpPr>
          <a:xfrm>
            <a:off x="3035800" y="913321"/>
            <a:ext cx="1532371" cy="3882445"/>
            <a:chOff x="3035800" y="913321"/>
            <a:chExt cx="1532371" cy="3882445"/>
          </a:xfrm>
        </p:grpSpPr>
        <p:cxnSp>
          <p:nvCxnSpPr>
            <p:cNvPr id="98" name="Straight Arrow Connector 97"/>
            <p:cNvCxnSpPr>
              <a:stCxn id="57" idx="0"/>
              <a:endCxn id="100" idx="2"/>
            </p:cNvCxnSpPr>
            <p:nvPr/>
          </p:nvCxnSpPr>
          <p:spPr bwMode="auto">
            <a:xfrm rot="5400000" flipH="1" flipV="1">
              <a:off x="3141414" y="2536084"/>
              <a:ext cx="537670" cy="556872"/>
            </a:xfrm>
            <a:prstGeom prst="straightConnector1">
              <a:avLst/>
            </a:prstGeom>
            <a:noFill/>
            <a:ln w="19050" cap="flat" cmpd="sng" algn="ctr">
              <a:solidFill>
                <a:schemeClr val="bg1"/>
              </a:solidFill>
              <a:prstDash val="solid"/>
              <a:round/>
              <a:headEnd type="none" w="med" len="med"/>
              <a:tailEnd type="arrow"/>
            </a:ln>
            <a:effectLst/>
          </p:spPr>
        </p:cxnSp>
        <p:cxnSp>
          <p:nvCxnSpPr>
            <p:cNvPr id="99" name="Straight Arrow Connector 98"/>
            <p:cNvCxnSpPr>
              <a:stCxn id="17" idx="0"/>
              <a:endCxn id="100" idx="2"/>
            </p:cNvCxnSpPr>
            <p:nvPr/>
          </p:nvCxnSpPr>
          <p:spPr bwMode="auto">
            <a:xfrm rot="16200000" flipV="1">
              <a:off x="3003388" y="3230983"/>
              <a:ext cx="2250081" cy="879485"/>
            </a:xfrm>
            <a:prstGeom prst="straightConnector1">
              <a:avLst/>
            </a:prstGeom>
            <a:noFill/>
            <a:ln w="19050" cap="flat" cmpd="sng" algn="ctr">
              <a:solidFill>
                <a:schemeClr val="bg1"/>
              </a:solidFill>
              <a:prstDash val="solid"/>
              <a:round/>
              <a:headEnd type="none" w="med" len="med"/>
              <a:tailEnd type="arrow"/>
            </a:ln>
            <a:effectLst/>
          </p:spPr>
        </p:cxnSp>
        <p:sp>
          <p:nvSpPr>
            <p:cNvPr id="100" name="Rounded Rectangle 99"/>
            <p:cNvSpPr/>
            <p:nvPr/>
          </p:nvSpPr>
          <p:spPr bwMode="auto">
            <a:xfrm>
              <a:off x="3227825" y="1969610"/>
              <a:ext cx="921720" cy="576075"/>
            </a:xfrm>
            <a:prstGeom prst="roundRect">
              <a:avLst/>
            </a:prstGeom>
            <a:solidFill>
              <a:srgbClr val="00206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Neural </a:t>
              </a:r>
            </a:p>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Network</a:t>
              </a:r>
            </a:p>
          </p:txBody>
        </p:sp>
        <p:cxnSp>
          <p:nvCxnSpPr>
            <p:cNvPr id="101" name="Straight Arrow Connector 100"/>
            <p:cNvCxnSpPr/>
            <p:nvPr/>
          </p:nvCxnSpPr>
          <p:spPr bwMode="auto">
            <a:xfrm rot="16200000" flipV="1">
              <a:off x="3784775" y="1758154"/>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102" name="Oval 101"/>
            <p:cNvSpPr/>
            <p:nvPr/>
          </p:nvSpPr>
          <p:spPr bwMode="auto">
            <a:xfrm>
              <a:off x="3650280" y="913321"/>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03" name="Straight Arrow Connector 102"/>
            <p:cNvCxnSpPr/>
            <p:nvPr/>
          </p:nvCxnSpPr>
          <p:spPr bwMode="auto">
            <a:xfrm rot="16200000" flipV="1">
              <a:off x="3227902" y="1758154"/>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104" name="TextBox 103"/>
            <p:cNvSpPr txBox="1"/>
            <p:nvPr/>
          </p:nvSpPr>
          <p:spPr>
            <a:xfrm>
              <a:off x="3035800" y="1216229"/>
              <a:ext cx="543739" cy="369332"/>
            </a:xfrm>
            <a:prstGeom prst="rect">
              <a:avLst/>
            </a:prstGeom>
            <a:noFill/>
          </p:spPr>
          <p:txBody>
            <a:bodyPr wrap="none" rtlCol="0">
              <a:spAutoFit/>
            </a:bodyPr>
            <a:lstStyle/>
            <a:p>
              <a:pPr algn="l">
                <a:spcBef>
                  <a:spcPts val="0"/>
                </a:spcBef>
              </a:pPr>
              <a:r>
                <a:rPr lang="en-US" dirty="0" smtClean="0">
                  <a:solidFill>
                    <a:srgbClr val="FF0000"/>
                  </a:solidFill>
                </a:rPr>
                <a:t> No</a:t>
              </a:r>
            </a:p>
          </p:txBody>
        </p:sp>
        <p:grpSp>
          <p:nvGrpSpPr>
            <p:cNvPr id="26" name="Group 55"/>
            <p:cNvGrpSpPr/>
            <p:nvPr/>
          </p:nvGrpSpPr>
          <p:grpSpPr>
            <a:xfrm>
              <a:off x="3784546" y="951726"/>
              <a:ext cx="384049" cy="576074"/>
              <a:chOff x="5186479" y="3160165"/>
              <a:chExt cx="576075" cy="2649945"/>
            </a:xfrm>
          </p:grpSpPr>
          <p:sp>
            <p:nvSpPr>
              <p:cNvPr id="106" name="Double Bracket 105"/>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07" name="TextBox 106"/>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0</a:t>
                </a:r>
              </a:p>
              <a:p>
                <a:pPr>
                  <a:spcBef>
                    <a:spcPts val="0"/>
                  </a:spcBef>
                </a:pPr>
                <a:r>
                  <a:rPr lang="en-US" sz="1400" dirty="0" smtClean="0">
                    <a:solidFill>
                      <a:schemeClr val="bg1"/>
                    </a:solidFill>
                  </a:rPr>
                  <a:t>1</a:t>
                </a: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extBox 66"/>
          <p:cNvSpPr txBox="1"/>
          <p:nvPr/>
        </p:nvSpPr>
        <p:spPr>
          <a:xfrm>
            <a:off x="2152485" y="5349250"/>
            <a:ext cx="4993675" cy="369332"/>
          </a:xfrm>
          <a:prstGeom prst="rect">
            <a:avLst/>
          </a:prstGeom>
          <a:noFill/>
        </p:spPr>
        <p:txBody>
          <a:bodyPr wrap="none" rtlCol="0">
            <a:spAutoFit/>
          </a:bodyPr>
          <a:lstStyle/>
          <a:p>
            <a:pPr algn="l">
              <a:spcBef>
                <a:spcPts val="0"/>
              </a:spcBef>
            </a:pPr>
            <a:r>
              <a:rPr lang="en-US" i="1" dirty="0" smtClean="0"/>
              <a:t>The            cat            </a:t>
            </a:r>
            <a:r>
              <a:rPr lang="en-US" i="1" dirty="0" smtClean="0">
                <a:solidFill>
                  <a:schemeClr val="bg1"/>
                </a:solidFill>
              </a:rPr>
              <a:t>on           the             mat.</a:t>
            </a:r>
          </a:p>
        </p:txBody>
      </p:sp>
      <p:sp>
        <p:nvSpPr>
          <p:cNvPr id="2" name="Title 1"/>
          <p:cNvSpPr>
            <a:spLocks noGrp="1"/>
          </p:cNvSpPr>
          <p:nvPr>
            <p:ph type="title"/>
          </p:nvPr>
        </p:nvSpPr>
        <p:spPr/>
        <p:txBody>
          <a:bodyPr/>
          <a:lstStyle/>
          <a:p>
            <a:r>
              <a:rPr lang="en-US" dirty="0" smtClean="0"/>
              <a:t>Parsing a sentence</a:t>
            </a:r>
            <a:endParaRPr lang="en-US" dirty="0"/>
          </a:p>
        </p:txBody>
      </p:sp>
      <p:sp>
        <p:nvSpPr>
          <p:cNvPr id="4" name="TextBox 3"/>
          <p:cNvSpPr txBox="1"/>
          <p:nvPr/>
        </p:nvSpPr>
        <p:spPr>
          <a:xfrm>
            <a:off x="1153955" y="5349250"/>
            <a:ext cx="2672526" cy="369332"/>
          </a:xfrm>
          <a:prstGeom prst="rect">
            <a:avLst/>
          </a:prstGeom>
          <a:noFill/>
        </p:spPr>
        <p:txBody>
          <a:bodyPr wrap="none" rtlCol="0">
            <a:spAutoFit/>
          </a:bodyPr>
          <a:lstStyle/>
          <a:p>
            <a:pPr algn="l">
              <a:spcBef>
                <a:spcPts val="0"/>
              </a:spcBef>
            </a:pPr>
            <a:r>
              <a:rPr lang="en-US" i="1" dirty="0" smtClean="0">
                <a:solidFill>
                  <a:schemeClr val="bg1"/>
                </a:solidFill>
              </a:rPr>
              <a:t>The            cat           sat</a:t>
            </a:r>
          </a:p>
        </p:txBody>
      </p:sp>
      <p:grpSp>
        <p:nvGrpSpPr>
          <p:cNvPr id="3" name="Group 55"/>
          <p:cNvGrpSpPr/>
          <p:nvPr/>
        </p:nvGrpSpPr>
        <p:grpSpPr>
          <a:xfrm>
            <a:off x="1297541" y="4734771"/>
            <a:ext cx="384049" cy="576074"/>
            <a:chOff x="5186479" y="3160165"/>
            <a:chExt cx="576075" cy="2649945"/>
          </a:xfrm>
        </p:grpSpPr>
        <p:sp>
          <p:nvSpPr>
            <p:cNvPr id="10" name="Double Bracket 9"/>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1" name="TextBox 10"/>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5" name="Group 55"/>
          <p:cNvGrpSpPr/>
          <p:nvPr/>
        </p:nvGrpSpPr>
        <p:grpSpPr>
          <a:xfrm>
            <a:off x="2382916" y="4773176"/>
            <a:ext cx="384049" cy="576074"/>
            <a:chOff x="5186479" y="3160165"/>
            <a:chExt cx="576075" cy="2649945"/>
          </a:xfrm>
        </p:grpSpPr>
        <p:sp>
          <p:nvSpPr>
            <p:cNvPr id="13" name="Double Bracket 12"/>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4" name="TextBox 13"/>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3</a:t>
              </a:r>
            </a:p>
          </p:txBody>
        </p:sp>
      </p:grpSp>
      <p:grpSp>
        <p:nvGrpSpPr>
          <p:cNvPr id="6" name="Group 55"/>
          <p:cNvGrpSpPr/>
          <p:nvPr/>
        </p:nvGrpSpPr>
        <p:grpSpPr>
          <a:xfrm>
            <a:off x="4379975" y="4773175"/>
            <a:ext cx="384049" cy="576074"/>
            <a:chOff x="5186479" y="3160165"/>
            <a:chExt cx="576075" cy="2649945"/>
          </a:xfrm>
        </p:grpSpPr>
        <p:sp>
          <p:nvSpPr>
            <p:cNvPr id="16" name="Double Bracket 15"/>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7" name="TextBox 16"/>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5</a:t>
              </a:r>
            </a:p>
          </p:txBody>
        </p:sp>
      </p:grpSp>
      <p:grpSp>
        <p:nvGrpSpPr>
          <p:cNvPr id="7" name="Group 55"/>
          <p:cNvGrpSpPr/>
          <p:nvPr/>
        </p:nvGrpSpPr>
        <p:grpSpPr>
          <a:xfrm>
            <a:off x="5378506" y="4773175"/>
            <a:ext cx="384049" cy="576074"/>
            <a:chOff x="5186479" y="3160165"/>
            <a:chExt cx="576075" cy="2649945"/>
          </a:xfrm>
        </p:grpSpPr>
        <p:sp>
          <p:nvSpPr>
            <p:cNvPr id="19" name="Double Bracket 18"/>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0" name="TextBox 19"/>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8" name="Group 55"/>
          <p:cNvGrpSpPr/>
          <p:nvPr/>
        </p:nvGrpSpPr>
        <p:grpSpPr>
          <a:xfrm>
            <a:off x="6530655" y="4773175"/>
            <a:ext cx="384049" cy="576074"/>
            <a:chOff x="5186479" y="3160165"/>
            <a:chExt cx="576075" cy="2649945"/>
          </a:xfrm>
        </p:grpSpPr>
        <p:sp>
          <p:nvSpPr>
            <p:cNvPr id="22" name="Double Bracket 21"/>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3" name="TextBox 22"/>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4</a:t>
              </a:r>
            </a:p>
            <a:p>
              <a:pPr>
                <a:spcBef>
                  <a:spcPts val="0"/>
                </a:spcBef>
              </a:pPr>
              <a:r>
                <a:rPr lang="en-US" sz="1400" dirty="0" smtClean="0">
                  <a:solidFill>
                    <a:schemeClr val="bg1"/>
                  </a:solidFill>
                </a:rPr>
                <a:t>3</a:t>
              </a:r>
            </a:p>
          </p:txBody>
        </p:sp>
      </p:grpSp>
      <p:grpSp>
        <p:nvGrpSpPr>
          <p:cNvPr id="9" name="Group 88"/>
          <p:cNvGrpSpPr/>
          <p:nvPr/>
        </p:nvGrpSpPr>
        <p:grpSpPr>
          <a:xfrm>
            <a:off x="1485736" y="3236975"/>
            <a:ext cx="1085376" cy="1558792"/>
            <a:chOff x="1485736" y="3236975"/>
            <a:chExt cx="1085376" cy="1558792"/>
          </a:xfrm>
        </p:grpSpPr>
        <p:cxnSp>
          <p:nvCxnSpPr>
            <p:cNvPr id="54" name="Straight Connector 53"/>
            <p:cNvCxnSpPr>
              <a:stCxn id="14" idx="0"/>
              <a:endCxn id="57" idx="4"/>
            </p:cNvCxnSpPr>
            <p:nvPr/>
          </p:nvCxnSpPr>
          <p:spPr bwMode="auto">
            <a:xfrm rot="16200000" flipV="1">
              <a:off x="1880042" y="4104697"/>
              <a:ext cx="905907" cy="476233"/>
            </a:xfrm>
            <a:prstGeom prst="line">
              <a:avLst/>
            </a:prstGeom>
            <a:noFill/>
            <a:ln w="38100" cap="flat" cmpd="sng" algn="ctr">
              <a:solidFill>
                <a:schemeClr val="accent1"/>
              </a:solidFill>
              <a:prstDash val="solid"/>
              <a:round/>
              <a:headEnd type="none" w="med" len="med"/>
              <a:tailEnd type="none" w="med" len="med"/>
            </a:ln>
            <a:effectLst/>
          </p:spPr>
        </p:cxnSp>
        <p:cxnSp>
          <p:nvCxnSpPr>
            <p:cNvPr id="56" name="Straight Connector 55"/>
            <p:cNvCxnSpPr>
              <a:stCxn id="11" idx="0"/>
              <a:endCxn id="57" idx="4"/>
            </p:cNvCxnSpPr>
            <p:nvPr/>
          </p:nvCxnSpPr>
          <p:spPr bwMode="auto">
            <a:xfrm rot="5400000" flipH="1" flipV="1">
              <a:off x="1356556" y="4019040"/>
              <a:ext cx="867502" cy="609142"/>
            </a:xfrm>
            <a:prstGeom prst="line">
              <a:avLst/>
            </a:prstGeom>
            <a:noFill/>
            <a:ln w="38100" cap="flat" cmpd="sng" algn="ctr">
              <a:solidFill>
                <a:schemeClr val="accent1"/>
              </a:solidFill>
              <a:prstDash val="solid"/>
              <a:round/>
              <a:headEnd type="none" w="med" len="med"/>
              <a:tailEnd type="none" w="med" len="med"/>
            </a:ln>
            <a:effectLst/>
          </p:spPr>
        </p:cxnSp>
        <p:sp>
          <p:nvSpPr>
            <p:cNvPr id="57" name="Oval 56"/>
            <p:cNvSpPr/>
            <p:nvPr/>
          </p:nvSpPr>
          <p:spPr bwMode="auto">
            <a:xfrm>
              <a:off x="1768435" y="323697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12" name="Group 89"/>
          <p:cNvGrpSpPr/>
          <p:nvPr/>
        </p:nvGrpSpPr>
        <p:grpSpPr>
          <a:xfrm>
            <a:off x="5566700" y="3467405"/>
            <a:ext cx="1152150" cy="1328362"/>
            <a:chOff x="5566700" y="3467405"/>
            <a:chExt cx="1152150" cy="1328362"/>
          </a:xfrm>
        </p:grpSpPr>
        <p:cxnSp>
          <p:nvCxnSpPr>
            <p:cNvPr id="31" name="Straight Connector 30"/>
            <p:cNvCxnSpPr>
              <a:stCxn id="20" idx="0"/>
              <a:endCxn id="41" idx="4"/>
            </p:cNvCxnSpPr>
            <p:nvPr/>
          </p:nvCxnSpPr>
          <p:spPr bwMode="auto">
            <a:xfrm rot="5400000" flipH="1" flipV="1">
              <a:off x="5566921" y="4120070"/>
              <a:ext cx="675476" cy="675917"/>
            </a:xfrm>
            <a:prstGeom prst="line">
              <a:avLst/>
            </a:prstGeom>
            <a:noFill/>
            <a:ln w="38100" cap="flat" cmpd="sng" algn="ctr">
              <a:solidFill>
                <a:schemeClr val="accent1"/>
              </a:solidFill>
              <a:prstDash val="solid"/>
              <a:round/>
              <a:headEnd type="none" w="med" len="med"/>
              <a:tailEnd type="none" w="med" len="med"/>
            </a:ln>
            <a:effectLst/>
          </p:spPr>
        </p:cxnSp>
        <p:cxnSp>
          <p:nvCxnSpPr>
            <p:cNvPr id="32" name="Straight Connector 31"/>
            <p:cNvCxnSpPr>
              <a:stCxn id="23" idx="0"/>
              <a:endCxn id="41" idx="4"/>
            </p:cNvCxnSpPr>
            <p:nvPr/>
          </p:nvCxnSpPr>
          <p:spPr bwMode="auto">
            <a:xfrm rot="16200000" flipV="1">
              <a:off x="6142996" y="4219912"/>
              <a:ext cx="675476" cy="476232"/>
            </a:xfrm>
            <a:prstGeom prst="line">
              <a:avLst/>
            </a:prstGeom>
            <a:noFill/>
            <a:ln w="38100" cap="flat" cmpd="sng" algn="ctr">
              <a:solidFill>
                <a:schemeClr val="accent1"/>
              </a:solidFill>
              <a:prstDash val="solid"/>
              <a:round/>
              <a:headEnd type="none" w="med" len="med"/>
              <a:tailEnd type="none" w="med" len="med"/>
            </a:ln>
            <a:effectLst/>
          </p:spPr>
        </p:cxnSp>
        <p:sp>
          <p:nvSpPr>
            <p:cNvPr id="41" name="Oval 40"/>
            <p:cNvSpPr/>
            <p:nvPr/>
          </p:nvSpPr>
          <p:spPr bwMode="auto">
            <a:xfrm>
              <a:off x="5916175" y="346740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15" name="Group 90"/>
          <p:cNvGrpSpPr/>
          <p:nvPr/>
        </p:nvGrpSpPr>
        <p:grpSpPr>
          <a:xfrm>
            <a:off x="4568169" y="2238445"/>
            <a:ext cx="1674450" cy="2557322"/>
            <a:chOff x="4568169" y="2238445"/>
            <a:chExt cx="1674450" cy="2557322"/>
          </a:xfrm>
        </p:grpSpPr>
        <p:cxnSp>
          <p:nvCxnSpPr>
            <p:cNvPr id="83" name="Straight Connector 82"/>
            <p:cNvCxnSpPr>
              <a:stCxn id="17" idx="0"/>
              <a:endCxn id="86" idx="4"/>
            </p:cNvCxnSpPr>
            <p:nvPr/>
          </p:nvCxnSpPr>
          <p:spPr bwMode="auto">
            <a:xfrm rot="5400000" flipH="1" flipV="1">
              <a:off x="4049923" y="3409577"/>
              <a:ext cx="1904436" cy="867943"/>
            </a:xfrm>
            <a:prstGeom prst="line">
              <a:avLst/>
            </a:prstGeom>
            <a:noFill/>
            <a:ln w="38100" cap="flat" cmpd="sng" algn="ctr">
              <a:solidFill>
                <a:schemeClr val="accent1"/>
              </a:solidFill>
              <a:prstDash val="solid"/>
              <a:round/>
              <a:headEnd type="none" w="med" len="med"/>
              <a:tailEnd type="none" w="med" len="med"/>
            </a:ln>
            <a:effectLst/>
          </p:spPr>
        </p:cxnSp>
        <p:cxnSp>
          <p:nvCxnSpPr>
            <p:cNvPr id="84" name="Straight Connector 83"/>
            <p:cNvCxnSpPr>
              <a:stCxn id="41" idx="0"/>
              <a:endCxn id="86" idx="4"/>
            </p:cNvCxnSpPr>
            <p:nvPr/>
          </p:nvCxnSpPr>
          <p:spPr bwMode="auto">
            <a:xfrm rot="16200000" flipV="1">
              <a:off x="5551329" y="2776115"/>
              <a:ext cx="576075" cy="806505"/>
            </a:xfrm>
            <a:prstGeom prst="line">
              <a:avLst/>
            </a:prstGeom>
            <a:noFill/>
            <a:ln w="38100" cap="flat" cmpd="sng" algn="ctr">
              <a:solidFill>
                <a:schemeClr val="accent1"/>
              </a:solidFill>
              <a:prstDash val="solid"/>
              <a:round/>
              <a:headEnd type="none" w="med" len="med"/>
              <a:tailEnd type="none" w="med" len="med"/>
            </a:ln>
            <a:effectLst/>
          </p:spPr>
        </p:cxnSp>
        <p:sp>
          <p:nvSpPr>
            <p:cNvPr id="86" name="Oval 85"/>
            <p:cNvSpPr/>
            <p:nvPr/>
          </p:nvSpPr>
          <p:spPr bwMode="auto">
            <a:xfrm>
              <a:off x="5109670" y="223844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18" name="Group 55"/>
          <p:cNvGrpSpPr/>
          <p:nvPr/>
        </p:nvGrpSpPr>
        <p:grpSpPr>
          <a:xfrm>
            <a:off x="3381445" y="4773175"/>
            <a:ext cx="384049" cy="576074"/>
            <a:chOff x="5186479" y="3160165"/>
            <a:chExt cx="576075" cy="2649945"/>
          </a:xfrm>
        </p:grpSpPr>
        <p:sp>
          <p:nvSpPr>
            <p:cNvPr id="44" name="Double Bracket 43"/>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45" name="TextBox 44"/>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7</a:t>
              </a:r>
            </a:p>
            <a:p>
              <a:pPr>
                <a:spcBef>
                  <a:spcPts val="0"/>
                </a:spcBef>
              </a:pPr>
              <a:r>
                <a:rPr lang="en-US" sz="1400" dirty="0" smtClean="0">
                  <a:solidFill>
                    <a:schemeClr val="bg1"/>
                  </a:solidFill>
                </a:rPr>
                <a:t>1</a:t>
              </a:r>
            </a:p>
          </p:txBody>
        </p:sp>
      </p:grpSp>
      <p:grpSp>
        <p:nvGrpSpPr>
          <p:cNvPr id="21" name="Group 55"/>
          <p:cNvGrpSpPr/>
          <p:nvPr/>
        </p:nvGrpSpPr>
        <p:grpSpPr>
          <a:xfrm>
            <a:off x="1883650" y="3275380"/>
            <a:ext cx="384049" cy="576074"/>
            <a:chOff x="5186479" y="3160165"/>
            <a:chExt cx="576075" cy="2649945"/>
          </a:xfrm>
        </p:grpSpPr>
        <p:sp>
          <p:nvSpPr>
            <p:cNvPr id="53" name="Double Bracket 52"/>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55" name="TextBox 54"/>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2</a:t>
              </a:r>
            </a:p>
          </p:txBody>
        </p:sp>
      </p:grpSp>
      <p:grpSp>
        <p:nvGrpSpPr>
          <p:cNvPr id="24" name="Group 55"/>
          <p:cNvGrpSpPr/>
          <p:nvPr/>
        </p:nvGrpSpPr>
        <p:grpSpPr>
          <a:xfrm>
            <a:off x="6031390" y="3505810"/>
            <a:ext cx="384049" cy="576074"/>
            <a:chOff x="5186479" y="3160165"/>
            <a:chExt cx="576075" cy="2649945"/>
          </a:xfrm>
        </p:grpSpPr>
        <p:sp>
          <p:nvSpPr>
            <p:cNvPr id="61" name="Double Bracket 60"/>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2" name="TextBox 61"/>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3</a:t>
              </a:r>
            </a:p>
            <a:p>
              <a:pPr>
                <a:spcBef>
                  <a:spcPts val="0"/>
                </a:spcBef>
              </a:pPr>
              <a:r>
                <a:rPr lang="en-US" sz="1400" dirty="0" smtClean="0">
                  <a:solidFill>
                    <a:schemeClr val="bg1"/>
                  </a:solidFill>
                </a:rPr>
                <a:t>3</a:t>
              </a:r>
            </a:p>
          </p:txBody>
        </p:sp>
      </p:grpSp>
      <p:grpSp>
        <p:nvGrpSpPr>
          <p:cNvPr id="25" name="Group 55"/>
          <p:cNvGrpSpPr/>
          <p:nvPr/>
        </p:nvGrpSpPr>
        <p:grpSpPr>
          <a:xfrm>
            <a:off x="5263290" y="2276850"/>
            <a:ext cx="384049" cy="576074"/>
            <a:chOff x="5186479" y="3160165"/>
            <a:chExt cx="576075" cy="2649945"/>
          </a:xfrm>
        </p:grpSpPr>
        <p:sp>
          <p:nvSpPr>
            <p:cNvPr id="64" name="Double Bracket 63"/>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5" name="TextBox 64"/>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3</a:t>
              </a:r>
            </a:p>
          </p:txBody>
        </p:sp>
      </p:grpSp>
      <p:grpSp>
        <p:nvGrpSpPr>
          <p:cNvPr id="26" name="Group 72"/>
          <p:cNvGrpSpPr/>
          <p:nvPr/>
        </p:nvGrpSpPr>
        <p:grpSpPr>
          <a:xfrm>
            <a:off x="2094879" y="625435"/>
            <a:ext cx="2534730" cy="2611540"/>
            <a:chOff x="2094879" y="625435"/>
            <a:chExt cx="2534730" cy="2611540"/>
          </a:xfrm>
        </p:grpSpPr>
        <p:grpSp>
          <p:nvGrpSpPr>
            <p:cNvPr id="27" name="Group 91"/>
            <p:cNvGrpSpPr/>
            <p:nvPr/>
          </p:nvGrpSpPr>
          <p:grpSpPr>
            <a:xfrm>
              <a:off x="2094879" y="625435"/>
              <a:ext cx="2534730" cy="2611540"/>
              <a:chOff x="2094879" y="625435"/>
              <a:chExt cx="2534730" cy="2611540"/>
            </a:xfrm>
          </p:grpSpPr>
          <p:cxnSp>
            <p:nvCxnSpPr>
              <p:cNvPr id="85" name="Straight Connector 84"/>
              <p:cNvCxnSpPr>
                <a:stCxn id="57" idx="0"/>
                <a:endCxn id="60" idx="4"/>
              </p:cNvCxnSpPr>
              <p:nvPr/>
            </p:nvCxnSpPr>
            <p:spPr bwMode="auto">
              <a:xfrm rot="5400000" flipH="1" flipV="1">
                <a:off x="1883651" y="1489548"/>
                <a:ext cx="1958655" cy="1536200"/>
              </a:xfrm>
              <a:prstGeom prst="line">
                <a:avLst/>
              </a:prstGeom>
              <a:noFill/>
              <a:ln w="38100" cap="flat" cmpd="sng" algn="ctr">
                <a:solidFill>
                  <a:schemeClr val="accent1"/>
                </a:solidFill>
                <a:prstDash val="solid"/>
                <a:round/>
                <a:headEnd type="none" w="med" len="med"/>
                <a:tailEnd type="none" w="med" len="med"/>
              </a:ln>
              <a:effectLst/>
            </p:spPr>
          </p:cxnSp>
          <p:cxnSp>
            <p:nvCxnSpPr>
              <p:cNvPr id="59" name="Straight Connector 58"/>
              <p:cNvCxnSpPr>
                <a:stCxn id="49" idx="0"/>
                <a:endCxn id="60" idx="4"/>
              </p:cNvCxnSpPr>
              <p:nvPr/>
            </p:nvCxnSpPr>
            <p:spPr bwMode="auto">
              <a:xfrm rot="16200000" flipV="1">
                <a:off x="4034331" y="875068"/>
                <a:ext cx="192025" cy="998530"/>
              </a:xfrm>
              <a:prstGeom prst="line">
                <a:avLst/>
              </a:prstGeom>
              <a:noFill/>
              <a:ln w="38100" cap="flat" cmpd="sng" algn="ctr">
                <a:solidFill>
                  <a:schemeClr val="accent1"/>
                </a:solidFill>
                <a:prstDash val="solid"/>
                <a:round/>
                <a:headEnd type="none" w="med" len="med"/>
                <a:tailEnd type="none" w="med" len="med"/>
              </a:ln>
              <a:effectLst/>
            </p:spPr>
          </p:cxnSp>
          <p:sp>
            <p:nvSpPr>
              <p:cNvPr id="60" name="Oval 59"/>
              <p:cNvSpPr/>
              <p:nvPr/>
            </p:nvSpPr>
            <p:spPr bwMode="auto">
              <a:xfrm>
                <a:off x="3304635" y="62543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28" name="Group 55"/>
            <p:cNvGrpSpPr/>
            <p:nvPr/>
          </p:nvGrpSpPr>
          <p:grpSpPr>
            <a:xfrm>
              <a:off x="3458255" y="663840"/>
              <a:ext cx="384049" cy="576074"/>
              <a:chOff x="5186479" y="3160165"/>
              <a:chExt cx="576075" cy="2649945"/>
            </a:xfrm>
          </p:grpSpPr>
          <p:sp>
            <p:nvSpPr>
              <p:cNvPr id="68" name="Double Bracket 67"/>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9" name="TextBox 68"/>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4</a:t>
                </a:r>
              </a:p>
            </p:txBody>
          </p:sp>
        </p:grpSp>
      </p:grpSp>
      <p:grpSp>
        <p:nvGrpSpPr>
          <p:cNvPr id="29" name="Group 69"/>
          <p:cNvGrpSpPr/>
          <p:nvPr/>
        </p:nvGrpSpPr>
        <p:grpSpPr>
          <a:xfrm>
            <a:off x="3569640" y="1470345"/>
            <a:ext cx="1866474" cy="3325421"/>
            <a:chOff x="3569640" y="1470345"/>
            <a:chExt cx="1866474" cy="3325421"/>
          </a:xfrm>
        </p:grpSpPr>
        <p:grpSp>
          <p:nvGrpSpPr>
            <p:cNvPr id="30" name="Group 45"/>
            <p:cNvGrpSpPr/>
            <p:nvPr/>
          </p:nvGrpSpPr>
          <p:grpSpPr>
            <a:xfrm>
              <a:off x="3569640" y="1470345"/>
              <a:ext cx="1866474" cy="3325421"/>
              <a:chOff x="4525934" y="1547155"/>
              <a:chExt cx="1866474" cy="3325421"/>
            </a:xfrm>
          </p:grpSpPr>
          <p:cxnSp>
            <p:nvCxnSpPr>
              <p:cNvPr id="47" name="Straight Connector 46"/>
              <p:cNvCxnSpPr>
                <a:stCxn id="45" idx="0"/>
                <a:endCxn id="49" idx="4"/>
              </p:cNvCxnSpPr>
              <p:nvPr/>
            </p:nvCxnSpPr>
            <p:spPr bwMode="auto">
              <a:xfrm rot="5400000" flipH="1" flipV="1">
                <a:off x="3719650" y="3006324"/>
                <a:ext cx="2672536" cy="1059968"/>
              </a:xfrm>
              <a:prstGeom prst="line">
                <a:avLst/>
              </a:prstGeom>
              <a:noFill/>
              <a:ln w="38100" cap="flat" cmpd="sng" algn="ctr">
                <a:solidFill>
                  <a:schemeClr val="accent1"/>
                </a:solidFill>
                <a:prstDash val="solid"/>
                <a:round/>
                <a:headEnd type="none" w="med" len="med"/>
                <a:tailEnd type="none" w="med" len="med"/>
              </a:ln>
              <a:effectLst/>
            </p:spPr>
          </p:cxnSp>
          <p:cxnSp>
            <p:nvCxnSpPr>
              <p:cNvPr id="48" name="Straight Connector 47"/>
              <p:cNvCxnSpPr>
                <a:stCxn id="86" idx="0"/>
                <a:endCxn id="49" idx="4"/>
              </p:cNvCxnSpPr>
              <p:nvPr/>
            </p:nvCxnSpPr>
            <p:spPr bwMode="auto">
              <a:xfrm rot="16200000" flipV="1">
                <a:off x="5931548" y="1854395"/>
                <a:ext cx="115215" cy="806505"/>
              </a:xfrm>
              <a:prstGeom prst="line">
                <a:avLst/>
              </a:prstGeom>
              <a:noFill/>
              <a:ln w="38100" cap="flat" cmpd="sng" algn="ctr">
                <a:solidFill>
                  <a:schemeClr val="accent1"/>
                </a:solidFill>
                <a:prstDash val="solid"/>
                <a:round/>
                <a:headEnd type="none" w="med" len="med"/>
                <a:tailEnd type="none" w="med" len="med"/>
              </a:ln>
              <a:effectLst/>
            </p:spPr>
          </p:cxnSp>
          <p:sp>
            <p:nvSpPr>
              <p:cNvPr id="49" name="Oval 48"/>
              <p:cNvSpPr/>
              <p:nvPr/>
            </p:nvSpPr>
            <p:spPr bwMode="auto">
              <a:xfrm>
                <a:off x="5259459" y="154715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33" name="Group 55"/>
            <p:cNvGrpSpPr/>
            <p:nvPr/>
          </p:nvGrpSpPr>
          <p:grpSpPr>
            <a:xfrm>
              <a:off x="4456785" y="1508750"/>
              <a:ext cx="384049" cy="576074"/>
              <a:chOff x="5186479" y="3160165"/>
              <a:chExt cx="576075" cy="2649945"/>
            </a:xfrm>
          </p:grpSpPr>
          <p:sp>
            <p:nvSpPr>
              <p:cNvPr id="71" name="Double Bracket 70"/>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72" name="TextBox 71"/>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7</a:t>
                </a:r>
              </a:p>
              <a:p>
                <a:pPr>
                  <a:spcBef>
                    <a:spcPts val="0"/>
                  </a:spcBef>
                </a:pPr>
                <a:r>
                  <a:rPr lang="en-US" sz="1400" dirty="0" smtClean="0">
                    <a:solidFill>
                      <a:schemeClr val="bg1"/>
                    </a:solidFill>
                  </a:rPr>
                  <a:t>3</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8335691" y="5925325"/>
            <a:ext cx="808310" cy="932675"/>
          </a:xfrm>
          <a:prstGeom prst="rect">
            <a:avLst/>
          </a:prstGeom>
          <a:solidFill>
            <a:schemeClr val="tx1"/>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2" name="Title 1"/>
          <p:cNvSpPr>
            <a:spLocks noGrp="1"/>
          </p:cNvSpPr>
          <p:nvPr>
            <p:ph type="title"/>
          </p:nvPr>
        </p:nvSpPr>
        <p:spPr/>
        <p:txBody>
          <a:bodyPr>
            <a:normAutofit fontScale="90000"/>
          </a:bodyPr>
          <a:lstStyle/>
          <a:p>
            <a:r>
              <a:rPr lang="en-US" dirty="0" smtClean="0"/>
              <a:t>Finding Similar Sentences</a:t>
            </a:r>
            <a:endParaRPr lang="en-US" dirty="0"/>
          </a:p>
        </p:txBody>
      </p:sp>
      <p:sp>
        <p:nvSpPr>
          <p:cNvPr id="6" name="Content Placeholder 2"/>
          <p:cNvSpPr txBox="1">
            <a:spLocks/>
          </p:cNvSpPr>
          <p:nvPr/>
        </p:nvSpPr>
        <p:spPr>
          <a:xfrm>
            <a:off x="457200" y="1295400"/>
            <a:ext cx="8229600" cy="5181600"/>
          </a:xfrm>
          <a:prstGeom prst="rect">
            <a:avLst/>
          </a:prstGeom>
        </p:spPr>
        <p:txBody>
          <a:bodyPr vert="horz" lIns="91440" tIns="45720" rIns="91440" bIns="45720" rtlCol="0">
            <a:normAutofit/>
          </a:bodyPr>
          <a:lstStyle/>
          <a:p>
            <a:pPr marL="342900" lvl="0" indent="-342900">
              <a:spcBef>
                <a:spcPct val="20000"/>
              </a:spcBef>
              <a:buFont typeface="Arial" pitchFamily="34" charset="0"/>
              <a:buChar char="•"/>
            </a:pPr>
            <a:endParaRPr lang="en-US" sz="3200" dirty="0" smtClean="0"/>
          </a:p>
        </p:txBody>
      </p:sp>
      <p:sp>
        <p:nvSpPr>
          <p:cNvPr id="5" name="Content Placeholder 4"/>
          <p:cNvSpPr>
            <a:spLocks noGrp="1"/>
          </p:cNvSpPr>
          <p:nvPr>
            <p:ph idx="1"/>
          </p:nvPr>
        </p:nvSpPr>
        <p:spPr>
          <a:xfrm>
            <a:off x="501069" y="596180"/>
            <a:ext cx="8487505" cy="1527050"/>
          </a:xfrm>
        </p:spPr>
        <p:txBody>
          <a:bodyPr>
            <a:noAutofit/>
          </a:bodyPr>
          <a:lstStyle/>
          <a:p>
            <a:pPr>
              <a:spcBef>
                <a:spcPts val="0"/>
              </a:spcBef>
            </a:pPr>
            <a:r>
              <a:rPr lang="en-US" sz="1600" b="0" dirty="0" smtClean="0"/>
              <a:t>Each sentence has a feature vector representation. </a:t>
            </a:r>
          </a:p>
          <a:p>
            <a:pPr>
              <a:spcBef>
                <a:spcPts val="0"/>
              </a:spcBef>
            </a:pPr>
            <a:r>
              <a:rPr lang="en-US" sz="1600" b="0" dirty="0" smtClean="0"/>
              <a:t>Pick a sentence (“center sentence”) and list nearest neighbor sentences. </a:t>
            </a:r>
          </a:p>
          <a:p>
            <a:pPr>
              <a:spcBef>
                <a:spcPts val="0"/>
              </a:spcBef>
            </a:pPr>
            <a:r>
              <a:rPr lang="en-US" sz="1600" b="0" dirty="0" smtClean="0"/>
              <a:t>Often either semantically or syntactically similar. (Digits all mapped to 2.)</a:t>
            </a:r>
            <a:endParaRPr lang="en-US" sz="1600" b="0" dirty="0"/>
          </a:p>
        </p:txBody>
      </p:sp>
      <p:graphicFrame>
        <p:nvGraphicFramePr>
          <p:cNvPr id="7" name="Table 6"/>
          <p:cNvGraphicFramePr>
            <a:graphicFrameLocks noGrp="1"/>
          </p:cNvGraphicFramePr>
          <p:nvPr/>
        </p:nvGraphicFramePr>
        <p:xfrm>
          <a:off x="270640" y="1436235"/>
          <a:ext cx="8534400" cy="5334000"/>
        </p:xfrm>
        <a:graphic>
          <a:graphicData uri="http://schemas.openxmlformats.org/drawingml/2006/table">
            <a:tbl>
              <a:tblPr firstRow="1" bandRow="1">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effectLst>
                  <a:outerShdw blurRad="40000" dist="20000" dir="5400000" rotWithShape="0">
                    <a:srgbClr val="000000">
                      <a:alpha val="38000"/>
                    </a:srgbClr>
                  </a:outerShdw>
                </a:effectLst>
              </a:tblPr>
              <a:tblGrid>
                <a:gridCol w="1755302"/>
                <a:gridCol w="1673698"/>
                <a:gridCol w="5105400"/>
              </a:tblGrid>
              <a:tr h="307240">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600" dirty="0" smtClean="0"/>
                        <a:t>Similarities</a:t>
                      </a:r>
                      <a:endParaRPr lang="en-US" sz="1600" dirty="0"/>
                    </a:p>
                  </a:txBody>
                  <a:tcPr>
                    <a:lnL w="9525" cap="flat" cmpd="sng" algn="ctr">
                      <a:solidFill>
                        <a:srgbClr val="9BBB59">
                          <a:shade val="95000"/>
                          <a:satMod val="105000"/>
                        </a:srgbClr>
                      </a:solidFill>
                      <a:prstDash val="solid"/>
                    </a:lnL>
                    <a:lnR>
                      <a:noFill/>
                    </a:lnR>
                    <a:lnT w="9525" cap="flat" cmpd="sng" algn="ctr">
                      <a:solidFill>
                        <a:srgbClr val="9BBB59">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9BBB59"/>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600" dirty="0" smtClean="0"/>
                        <a:t>Center</a:t>
                      </a:r>
                      <a:r>
                        <a:rPr lang="en-US" sz="1600" baseline="0" dirty="0" smtClean="0"/>
                        <a:t> </a:t>
                      </a:r>
                      <a:r>
                        <a:rPr lang="en-US" sz="1600" dirty="0" smtClean="0"/>
                        <a:t>Sentence</a:t>
                      </a:r>
                      <a:endParaRPr lang="en-US" sz="1600" dirty="0"/>
                    </a:p>
                  </a:txBody>
                  <a:tcPr>
                    <a:lnL>
                      <a:noFill/>
                    </a:lnL>
                    <a:lnR>
                      <a:noFill/>
                    </a:lnR>
                    <a:lnT w="9525" cap="flat" cmpd="sng" algn="ctr">
                      <a:solidFill>
                        <a:srgbClr val="9BBB59">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9BBB59"/>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600" dirty="0" smtClean="0"/>
                        <a:t>Nearest Neighbor</a:t>
                      </a:r>
                      <a:r>
                        <a:rPr lang="en-US" sz="1600" baseline="0" dirty="0" smtClean="0"/>
                        <a:t> Sentences (most similar feature vector)</a:t>
                      </a:r>
                      <a:endParaRPr lang="en-US" sz="1600" dirty="0"/>
                    </a:p>
                  </a:txBody>
                  <a:tcPr>
                    <a:lnL>
                      <a:noFill/>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9BBB59"/>
                    </a:solidFill>
                  </a:tcPr>
                </a:tc>
              </a:tr>
              <a:tr h="92538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Bad News</a:t>
                      </a:r>
                    </a:p>
                    <a:p>
                      <a:endParaRPr lang="en-US" sz="16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25400" cap="flat" cmpd="sng" algn="ctr">
                      <a:solidFill>
                        <a:sysClr val="window" lastClr="FFFFFF"/>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Both took further hits yesterday</a:t>
                      </a:r>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25400" cap="flat" cmpd="sng" algn="ctr">
                      <a:solidFill>
                        <a:sysClr val="window" lastClr="FFFFFF"/>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342900" indent="-342900">
                        <a:buFont typeface="+mj-lt"/>
                        <a:buAutoNum type="arabicPeriod"/>
                      </a:pPr>
                      <a:r>
                        <a:rPr lang="en-US" sz="1600" dirty="0" smtClean="0"/>
                        <a:t>We 're in for a lot of turbulence ... </a:t>
                      </a:r>
                    </a:p>
                    <a:p>
                      <a:pPr marL="342900" indent="-342900">
                        <a:buFont typeface="+mj-lt"/>
                        <a:buAutoNum type="arabicPeriod"/>
                      </a:pPr>
                      <a:r>
                        <a:rPr lang="en-US" sz="1600" dirty="0" smtClean="0"/>
                        <a:t>BSN currently has 2.2 million common shares outstanding </a:t>
                      </a:r>
                    </a:p>
                    <a:p>
                      <a:pPr marL="342900" indent="-342900">
                        <a:buFont typeface="+mj-lt"/>
                        <a:buAutoNum type="arabicPeriod"/>
                      </a:pPr>
                      <a:r>
                        <a:rPr lang="en-US" sz="1600" dirty="0" smtClean="0"/>
                        <a:t>This is panic buying </a:t>
                      </a:r>
                    </a:p>
                    <a:p>
                      <a:pPr marL="342900" indent="-342900">
                        <a:buFont typeface="+mj-lt"/>
                        <a:buAutoNum type="arabicPeriod"/>
                      </a:pPr>
                      <a:r>
                        <a:rPr lang="en-US" sz="1600" dirty="0" smtClean="0"/>
                        <a:t>We have a couple or three tough weeks coming</a:t>
                      </a:r>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25400" cap="flat" cmpd="sng" algn="ctr">
                      <a:solidFill>
                        <a:sysClr val="window" lastClr="FFFFFF"/>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r>
              <a:tr h="46282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600" dirty="0" smtClean="0"/>
                        <a:t>Something said</a:t>
                      </a:r>
                      <a:endParaRPr lang="en-US" sz="16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600" dirty="0" smtClean="0"/>
                        <a:t>I had calls all night long from the States, he said</a:t>
                      </a:r>
                      <a:endParaRPr lang="en-US" sz="16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342900" indent="-342900">
                        <a:buFont typeface="+mj-lt"/>
                        <a:buAutoNum type="arabicPeriod"/>
                      </a:pPr>
                      <a:r>
                        <a:rPr lang="en-US" sz="1600" dirty="0" smtClean="0"/>
                        <a:t>Our intent is to promote the best alternative, he says </a:t>
                      </a:r>
                    </a:p>
                    <a:p>
                      <a:pPr marL="342900" indent="-342900">
                        <a:buFont typeface="+mj-lt"/>
                        <a:buAutoNum type="arabicPeriod"/>
                      </a:pPr>
                      <a:r>
                        <a:rPr lang="en-US" sz="1600" dirty="0" smtClean="0"/>
                        <a:t>We have sufficient cash flow to handle that, he said</a:t>
                      </a:r>
                    </a:p>
                    <a:p>
                      <a:pPr marL="342900" indent="-342900">
                        <a:buFont typeface="+mj-lt"/>
                        <a:buAutoNum type="arabicPeriod"/>
                      </a:pPr>
                      <a:r>
                        <a:rPr lang="en-US" sz="1600" dirty="0" smtClean="0"/>
                        <a:t>Currently, average pay for machinists is 22.22 an hour, Boeing said</a:t>
                      </a:r>
                    </a:p>
                    <a:p>
                      <a:pPr marL="342900" indent="-342900">
                        <a:buFont typeface="+mj-lt"/>
                        <a:buAutoNum type="arabicPeriod"/>
                      </a:pPr>
                      <a:r>
                        <a:rPr lang="en-US" sz="1600" dirty="0" smtClean="0"/>
                        <a:t>Profit from trading for its own account dropped, the securities firm said</a:t>
                      </a:r>
                      <a:endParaRPr lang="en-US" sz="16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r>
              <a:tr h="46282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Gains and good news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smtClean="0"/>
                    </a:p>
                    <a:p>
                      <a:endParaRPr lang="en-US" sz="16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Fujisawa gained 22 to 2,222 </a:t>
                      </a:r>
                    </a:p>
                    <a:p>
                      <a:endParaRPr lang="en-US" sz="16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Mochida advanced 22 to 2,222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Commerzbank gained 2 to 222.2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Paris loved her at first sight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Profits improved across Hess's businesses</a:t>
                      </a:r>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r>
              <a:tr h="994285">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Unknown words which are cities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smtClean="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Columbia , S.C</a:t>
                      </a:r>
                    </a:p>
                    <a:p>
                      <a:endParaRPr lang="en-US" sz="16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Greenville , Miss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UNK , </a:t>
                      </a:r>
                      <a:r>
                        <a:rPr lang="en-US" sz="1600" dirty="0" err="1" smtClean="0"/>
                        <a:t>Md</a:t>
                      </a:r>
                      <a:r>
                        <a:rPr lang="en-US" sz="1600" dirty="0" smtClean="0"/>
                        <a:t>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UNK , Miss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UNK , </a:t>
                      </a:r>
                      <a:r>
                        <a:rPr lang="en-US" sz="1600" dirty="0" err="1" smtClean="0"/>
                        <a:t>Calif</a:t>
                      </a:r>
                      <a:endParaRPr lang="en-US" sz="1600" dirty="0" smtClean="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r>
            </a:tbl>
          </a:graphicData>
        </a:graphic>
      </p:graphicFrame>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Similar Sentences</a:t>
            </a:r>
            <a:endParaRPr lang="en-US" dirty="0"/>
          </a:p>
        </p:txBody>
      </p:sp>
      <p:graphicFrame>
        <p:nvGraphicFramePr>
          <p:cNvPr id="5" name="Table 4"/>
          <p:cNvGraphicFramePr>
            <a:graphicFrameLocks noGrp="1"/>
          </p:cNvGraphicFramePr>
          <p:nvPr/>
        </p:nvGraphicFramePr>
        <p:xfrm>
          <a:off x="300555" y="1009485"/>
          <a:ext cx="8534400" cy="4861560"/>
        </p:xfrm>
        <a:graphic>
          <a:graphicData uri="http://schemas.openxmlformats.org/drawingml/2006/table">
            <a:tbl>
              <a:tblPr firstRow="1" bandRow="1">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effectLst>
                  <a:outerShdw blurRad="40000" dist="20000" dir="5400000" rotWithShape="0">
                    <a:srgbClr val="000000">
                      <a:alpha val="38000"/>
                    </a:srgbClr>
                  </a:outerShdw>
                </a:effectLst>
              </a:tblPr>
              <a:tblGrid>
                <a:gridCol w="1755302"/>
                <a:gridCol w="1673698"/>
                <a:gridCol w="5105400"/>
              </a:tblGrid>
              <a:tr h="457197">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t>Similarities</a:t>
                      </a:r>
                      <a:endParaRPr lang="en-US" sz="1400" dirty="0"/>
                    </a:p>
                  </a:txBody>
                  <a:tcPr>
                    <a:lnL w="9525" cap="flat" cmpd="sng" algn="ctr">
                      <a:solidFill>
                        <a:srgbClr val="9BBB59">
                          <a:shade val="95000"/>
                          <a:satMod val="105000"/>
                        </a:srgbClr>
                      </a:solidFill>
                      <a:prstDash val="solid"/>
                    </a:lnL>
                    <a:lnR>
                      <a:noFill/>
                    </a:lnR>
                    <a:lnT w="9525" cap="flat" cmpd="sng" algn="ctr">
                      <a:solidFill>
                        <a:srgbClr val="9BBB59">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9BBB59"/>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t>Center Sentence</a:t>
                      </a:r>
                      <a:endParaRPr lang="en-US" sz="1400" dirty="0"/>
                    </a:p>
                  </a:txBody>
                  <a:tcPr>
                    <a:lnL>
                      <a:noFill/>
                    </a:lnL>
                    <a:lnR>
                      <a:noFill/>
                    </a:lnR>
                    <a:lnT w="9525" cap="flat" cmpd="sng" algn="ctr">
                      <a:solidFill>
                        <a:srgbClr val="9BBB59">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9BBB59"/>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t>Nearest Neighbor</a:t>
                      </a:r>
                      <a:r>
                        <a:rPr lang="en-US" sz="1400" baseline="0" dirty="0" smtClean="0"/>
                        <a:t> Sentences in Embedding Space</a:t>
                      </a:r>
                      <a:endParaRPr lang="en-US" sz="1400" dirty="0"/>
                    </a:p>
                  </a:txBody>
                  <a:tcPr>
                    <a:lnL>
                      <a:noFill/>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9BBB59"/>
                    </a:solidFill>
                  </a:tcPr>
                </a:tc>
              </a:tr>
              <a:tr h="114300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Bad News</a:t>
                      </a:r>
                    </a:p>
                    <a:p>
                      <a:endParaRPr lang="en-US" sz="14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25400" cap="flat" cmpd="sng" algn="ctr">
                      <a:solidFill>
                        <a:sysClr val="window" lastClr="FFFFFF"/>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Both took further hits yesterday</a:t>
                      </a:r>
                    </a:p>
                    <a:p>
                      <a:endParaRPr lang="en-US" sz="14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25400" cap="flat" cmpd="sng" algn="ctr">
                      <a:solidFill>
                        <a:sysClr val="window" lastClr="FFFFFF"/>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342900" indent="-342900">
                        <a:buFont typeface="+mj-lt"/>
                        <a:buAutoNum type="arabicPeriod"/>
                      </a:pPr>
                      <a:r>
                        <a:rPr lang="en-US" sz="1400" dirty="0" smtClean="0"/>
                        <a:t>We 're in for a lot of turbulence ... </a:t>
                      </a:r>
                    </a:p>
                    <a:p>
                      <a:pPr marL="342900" indent="-342900">
                        <a:buFont typeface="+mj-lt"/>
                        <a:buAutoNum type="arabicPeriod"/>
                      </a:pPr>
                      <a:r>
                        <a:rPr lang="en-US" sz="1400" dirty="0" smtClean="0"/>
                        <a:t>BSN currently has 2.2 million common shares outstanding </a:t>
                      </a:r>
                    </a:p>
                    <a:p>
                      <a:pPr marL="342900" indent="-342900">
                        <a:buFont typeface="+mj-lt"/>
                        <a:buAutoNum type="arabicPeriod"/>
                      </a:pPr>
                      <a:r>
                        <a:rPr lang="en-US" sz="1400" dirty="0" smtClean="0"/>
                        <a:t>This is panic buying </a:t>
                      </a:r>
                    </a:p>
                    <a:p>
                      <a:pPr marL="342900" indent="-342900">
                        <a:buFont typeface="+mj-lt"/>
                        <a:buAutoNum type="arabicPeriod"/>
                      </a:pPr>
                      <a:r>
                        <a:rPr lang="en-US" sz="1400" dirty="0" smtClean="0"/>
                        <a:t>We have a couple or three tough weeks coming</a:t>
                      </a:r>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25400" cap="flat" cmpd="sng" algn="ctr">
                      <a:solidFill>
                        <a:sysClr val="window" lastClr="FFFFFF"/>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r>
              <a:tr h="46282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400" dirty="0" smtClean="0"/>
                        <a:t>Something said</a:t>
                      </a:r>
                      <a:endParaRPr lang="en-US" sz="14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400" dirty="0" smtClean="0"/>
                        <a:t>I had calls all night long from the States, he said</a:t>
                      </a:r>
                      <a:endParaRPr lang="en-US" sz="14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342900" indent="-342900">
                        <a:buFont typeface="+mj-lt"/>
                        <a:buAutoNum type="arabicPeriod"/>
                      </a:pPr>
                      <a:r>
                        <a:rPr lang="en-US" sz="1400" dirty="0" smtClean="0"/>
                        <a:t>Our intent is to promote the best alternative, he says </a:t>
                      </a:r>
                    </a:p>
                    <a:p>
                      <a:pPr marL="342900" indent="-342900">
                        <a:buFont typeface="+mj-lt"/>
                        <a:buAutoNum type="arabicPeriod"/>
                      </a:pPr>
                      <a:r>
                        <a:rPr lang="en-US" sz="1400" dirty="0" smtClean="0"/>
                        <a:t>We have sufficient cash flow to handle that, he said</a:t>
                      </a:r>
                    </a:p>
                    <a:p>
                      <a:pPr marL="342900" indent="-342900">
                        <a:buFont typeface="+mj-lt"/>
                        <a:buAutoNum type="arabicPeriod"/>
                      </a:pPr>
                      <a:r>
                        <a:rPr lang="en-US" sz="1400" dirty="0" smtClean="0"/>
                        <a:t>Currently, average pay for machinists is 22.22 an hour, Boeing said</a:t>
                      </a:r>
                    </a:p>
                    <a:p>
                      <a:pPr marL="342900" indent="-342900">
                        <a:buFont typeface="+mj-lt"/>
                        <a:buAutoNum type="arabicPeriod"/>
                      </a:pPr>
                      <a:r>
                        <a:rPr lang="en-US" sz="1400" dirty="0" smtClean="0"/>
                        <a:t>Profit from trading for its own account dropped, the securities firm said</a:t>
                      </a:r>
                      <a:endParaRPr lang="en-US" sz="14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r>
              <a:tr h="46282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Gains and good news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p>
                    <a:p>
                      <a:endParaRPr lang="en-US" sz="14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Fujisawa gained 22 to 2,222 </a:t>
                      </a:r>
                    </a:p>
                    <a:p>
                      <a:endParaRPr lang="en-US" sz="14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400" dirty="0" smtClean="0"/>
                        <a:t>Mochida advanced 22 to 2,222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400" dirty="0" smtClean="0"/>
                        <a:t>Commerzbank gained 2 to 222.2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400" dirty="0" smtClean="0"/>
                        <a:t>Paris loved her at first sight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400" dirty="0" smtClean="0"/>
                        <a:t>Profits improved across Hess's businesses</a:t>
                      </a:r>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r>
              <a:tr h="46282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Unknown words which are cities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Columbia , S.C</a:t>
                      </a:r>
                    </a:p>
                    <a:p>
                      <a:endParaRPr lang="en-US" sz="14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400" dirty="0" smtClean="0"/>
                        <a:t>Greenville , Miss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400" dirty="0" smtClean="0"/>
                        <a:t>UNK , </a:t>
                      </a:r>
                      <a:r>
                        <a:rPr lang="en-US" sz="1400" dirty="0" err="1" smtClean="0"/>
                        <a:t>Md</a:t>
                      </a:r>
                      <a:r>
                        <a:rPr lang="en-US" sz="1400" dirty="0" smtClean="0"/>
                        <a:t>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400" dirty="0" smtClean="0"/>
                        <a:t>UNK , Miss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400" dirty="0" smtClean="0"/>
                        <a:t>UNK , </a:t>
                      </a:r>
                      <a:r>
                        <a:rPr lang="en-US" sz="1400" dirty="0" err="1" smtClean="0"/>
                        <a:t>Calif</a:t>
                      </a:r>
                      <a:endParaRPr lang="en-US" sz="1400" dirty="0" smtClean="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r>
            </a:tbl>
          </a:graphicData>
        </a:graphic>
      </p:graphicFrame>
    </p:spTree>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Similar Sentences</a:t>
            </a:r>
            <a:endParaRPr lang="en-US" dirty="0"/>
          </a:p>
        </p:txBody>
      </p:sp>
      <p:graphicFrame>
        <p:nvGraphicFramePr>
          <p:cNvPr id="6" name="Table 5"/>
          <p:cNvGraphicFramePr>
            <a:graphicFrameLocks noGrp="1"/>
          </p:cNvGraphicFramePr>
          <p:nvPr/>
        </p:nvGraphicFramePr>
        <p:xfrm>
          <a:off x="155425" y="855865"/>
          <a:ext cx="8839200" cy="5455917"/>
        </p:xfrm>
        <a:graphic>
          <a:graphicData uri="http://schemas.openxmlformats.org/drawingml/2006/table">
            <a:tbl>
              <a:tblPr firstRow="1" bandRow="1">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effectLst>
                  <a:outerShdw blurRad="40000" dist="20000" dir="5400000" rotWithShape="0">
                    <a:srgbClr val="000000">
                      <a:alpha val="38000"/>
                    </a:srgbClr>
                  </a:outerShdw>
                </a:effectLst>
              </a:tblPr>
              <a:tblGrid>
                <a:gridCol w="1786097"/>
                <a:gridCol w="1703061"/>
                <a:gridCol w="5350042"/>
              </a:tblGrid>
              <a:tr h="457197">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600" dirty="0" smtClean="0"/>
                        <a:t>Similarities</a:t>
                      </a:r>
                      <a:endParaRPr lang="en-US" sz="1600" dirty="0"/>
                    </a:p>
                  </a:txBody>
                  <a:tcPr>
                    <a:lnL w="9525" cap="flat" cmpd="sng" algn="ctr">
                      <a:solidFill>
                        <a:srgbClr val="9BBB59">
                          <a:shade val="95000"/>
                          <a:satMod val="105000"/>
                        </a:srgbClr>
                      </a:solidFill>
                      <a:prstDash val="solid"/>
                    </a:lnL>
                    <a:lnR>
                      <a:noFill/>
                    </a:lnR>
                    <a:lnT w="9525" cap="flat" cmpd="sng" algn="ctr">
                      <a:solidFill>
                        <a:srgbClr val="9BBB59">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9BBB59"/>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600" dirty="0" smtClean="0"/>
                        <a:t>Center Sentence</a:t>
                      </a:r>
                      <a:endParaRPr lang="en-US" sz="1600" dirty="0"/>
                    </a:p>
                  </a:txBody>
                  <a:tcPr>
                    <a:lnL>
                      <a:noFill/>
                    </a:lnL>
                    <a:lnR>
                      <a:noFill/>
                    </a:lnR>
                    <a:lnT w="9525" cap="flat" cmpd="sng" algn="ctr">
                      <a:solidFill>
                        <a:srgbClr val="9BBB59">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9BBB59"/>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600" dirty="0" smtClean="0"/>
                        <a:t>Nearest Neighbor</a:t>
                      </a:r>
                      <a:r>
                        <a:rPr lang="en-US" sz="1600" baseline="0" dirty="0" smtClean="0"/>
                        <a:t> Sentences (most similar feature vector)</a:t>
                      </a:r>
                      <a:endParaRPr lang="en-US" sz="1600" dirty="0"/>
                    </a:p>
                  </a:txBody>
                  <a:tcPr>
                    <a:lnL>
                      <a:noFill/>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9BBB59"/>
                    </a:solidFill>
                  </a:tcPr>
                </a:tc>
              </a:tr>
              <a:tr h="46282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Declining to comment = not disclosing</a:t>
                      </a:r>
                    </a:p>
                    <a:p>
                      <a:endParaRPr lang="en-US" sz="16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25400" cap="flat" cmpd="sng" algn="ctr">
                      <a:solidFill>
                        <a:sysClr val="window" lastClr="FFFFFF"/>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Hess declined to comment </a:t>
                      </a:r>
                    </a:p>
                    <a:p>
                      <a:endParaRPr lang="en-US" sz="16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25400" cap="flat" cmpd="sng" algn="ctr">
                      <a:solidFill>
                        <a:sysClr val="window" lastClr="FFFFFF"/>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PaineWebber declined to comment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Phoenix declined to comment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Campeau declined to comment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Coastal wouldn't disclose the terms</a:t>
                      </a:r>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25400" cap="flat" cmpd="sng" algn="ctr">
                      <a:solidFill>
                        <a:sysClr val="window" lastClr="FFFFFF"/>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r>
              <a:tr h="46282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Large changes in sales or revenue</a:t>
                      </a:r>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Sales grew almost 2 % to 222.2 million from 222.2 million</a:t>
                      </a:r>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342900" indent="-342900">
                        <a:buFont typeface="+mj-lt"/>
                        <a:buAutoNum type="arabicPeriod"/>
                      </a:pPr>
                      <a:r>
                        <a:rPr lang="en-US" sz="1600" dirty="0" smtClean="0"/>
                        <a:t>Sales surged 22 % to 222.22 billion yen from 222.22 billion</a:t>
                      </a:r>
                    </a:p>
                    <a:p>
                      <a:pPr marL="342900" indent="-342900">
                        <a:buFont typeface="+mj-lt"/>
                        <a:buAutoNum type="arabicPeriod"/>
                      </a:pPr>
                      <a:r>
                        <a:rPr lang="en-US" sz="1600" dirty="0" smtClean="0"/>
                        <a:t>Revenue fell 2 % to 2.22 billion from 2.22 billion</a:t>
                      </a:r>
                    </a:p>
                    <a:p>
                      <a:pPr marL="342900" indent="-342900">
                        <a:buFont typeface="+mj-lt"/>
                        <a:buAutoNum type="arabicPeriod"/>
                      </a:pPr>
                      <a:r>
                        <a:rPr lang="en-US" sz="1600" dirty="0" smtClean="0"/>
                        <a:t>Sales rose more than 2 % to 22.2 million from 22.2 million</a:t>
                      </a:r>
                    </a:p>
                    <a:p>
                      <a:pPr marL="342900" indent="-342900">
                        <a:buFont typeface="+mj-lt"/>
                        <a:buAutoNum type="arabicPeriod"/>
                      </a:pPr>
                      <a:r>
                        <a:rPr lang="en-US" sz="1600" dirty="0" smtClean="0"/>
                        <a:t>Volume was 222.2 million shares , more than triple recent levels</a:t>
                      </a:r>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r>
              <a:tr h="46282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600" dirty="0" smtClean="0"/>
                        <a:t>Negation of different types</a:t>
                      </a:r>
                      <a:endParaRPr lang="en-US" sz="16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600" dirty="0" smtClean="0"/>
                        <a:t>There's nothing unusual about business groups pushing for more government spending</a:t>
                      </a:r>
                      <a:endParaRPr lang="en-US" sz="16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We don't think at this point anything needs to be said</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It therefore makes no sense for each market to adopt different circuit breakers</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You can't say the same with black and white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I don't think anyone left the place UNK </a:t>
                      </a:r>
                      <a:r>
                        <a:rPr lang="en-US" sz="1600" dirty="0" err="1" smtClean="0"/>
                        <a:t>UNK</a:t>
                      </a:r>
                      <a:r>
                        <a:rPr lang="en-US" sz="1600" dirty="0" smtClean="0"/>
                        <a:t> </a:t>
                      </a:r>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r>
              <a:tr h="46282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People</a:t>
                      </a:r>
                      <a:r>
                        <a:rPr lang="en-US" sz="1600" baseline="0" dirty="0" smtClean="0"/>
                        <a:t> in bad situations</a:t>
                      </a:r>
                      <a:endParaRPr lang="en-US" sz="1600" dirty="0" smtClean="0"/>
                    </a:p>
                    <a:p>
                      <a:endParaRPr lang="en-US" sz="16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We were lucky</a:t>
                      </a:r>
                    </a:p>
                    <a:p>
                      <a:endParaRPr lang="en-US" sz="16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342900" indent="-342900">
                        <a:buFont typeface="+mj-lt"/>
                        <a:buAutoNum type="arabicPeriod"/>
                      </a:pPr>
                      <a:r>
                        <a:rPr lang="en-US" sz="1600" dirty="0" smtClean="0"/>
                        <a:t>It was chaotic</a:t>
                      </a:r>
                    </a:p>
                    <a:p>
                      <a:pPr marL="342900" indent="-342900">
                        <a:buFont typeface="+mj-lt"/>
                        <a:buAutoNum type="arabicPeriod"/>
                      </a:pPr>
                      <a:r>
                        <a:rPr lang="en-US" sz="1600" dirty="0" smtClean="0"/>
                        <a:t>We were wrong</a:t>
                      </a:r>
                    </a:p>
                    <a:p>
                      <a:pPr marL="342900" indent="-342900">
                        <a:buFont typeface="+mj-lt"/>
                        <a:buAutoNum type="arabicPeriod"/>
                      </a:pPr>
                      <a:r>
                        <a:rPr lang="en-US" sz="1600" dirty="0" smtClean="0"/>
                        <a:t>People had died</a:t>
                      </a:r>
                    </a:p>
                    <a:p>
                      <a:pPr marL="342900" indent="-342900">
                        <a:buFont typeface="+mj-lt"/>
                        <a:buAutoNum type="arabicPeriod"/>
                      </a:pPr>
                      <a:r>
                        <a:rPr lang="en-US" sz="1600" dirty="0" smtClean="0"/>
                        <a:t>They still are </a:t>
                      </a:r>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r>
            </a:tbl>
          </a:graphicData>
        </a:graphic>
      </p:graphicFrame>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Experiments</a:t>
            </a:r>
            <a:endParaRPr lang="en-US" dirty="0"/>
          </a:p>
        </p:txBody>
      </p:sp>
      <p:sp>
        <p:nvSpPr>
          <p:cNvPr id="6" name="Content Placeholder 2"/>
          <p:cNvSpPr txBox="1">
            <a:spLocks/>
          </p:cNvSpPr>
          <p:nvPr/>
        </p:nvSpPr>
        <p:spPr>
          <a:xfrm>
            <a:off x="309045" y="1047890"/>
            <a:ext cx="8717935" cy="2112275"/>
          </a:xfrm>
          <a:prstGeom prst="rect">
            <a:avLst/>
          </a:prstGeom>
        </p:spPr>
        <p:txBody>
          <a:bodyPr vert="horz" lIns="91440" tIns="45720" rIns="91440" bIns="45720" rtlCol="0">
            <a:noAutofit/>
          </a:bodyPr>
          <a:lstStyle/>
          <a:p>
            <a:pPr marL="285690" lvl="0" indent="-285690" algn="l" eaLnBrk="0" hangingPunct="0">
              <a:spcAft>
                <a:spcPts val="0"/>
              </a:spcAft>
              <a:buFontTx/>
              <a:buChar char="•"/>
            </a:pPr>
            <a:r>
              <a:rPr lang="en-US" sz="2000" kern="0" dirty="0" smtClean="0">
                <a:solidFill>
                  <a:srgbClr val="FFFFFF"/>
                </a:solidFill>
                <a:latin typeface="Helvetica"/>
              </a:rPr>
              <a:t>No linguistic features.  Train only using the structure and words of WSJ training trees, and word embeddings from (Collobert &amp; Weston, 2008).</a:t>
            </a:r>
          </a:p>
          <a:p>
            <a:pPr marL="285690" lvl="0" indent="-285690" algn="l" eaLnBrk="0" hangingPunct="0">
              <a:spcBef>
                <a:spcPts val="600"/>
              </a:spcBef>
              <a:spcAft>
                <a:spcPts val="0"/>
              </a:spcAft>
              <a:buFontTx/>
              <a:buChar char="•"/>
            </a:pPr>
            <a:r>
              <a:rPr lang="en-US" sz="2000" kern="0" dirty="0" smtClean="0">
                <a:solidFill>
                  <a:srgbClr val="FFFFFF"/>
                </a:solidFill>
                <a:latin typeface="Helvetica"/>
              </a:rPr>
              <a:t>Parser evaluation dataset: </a:t>
            </a:r>
            <a:r>
              <a:rPr lang="en-US" sz="2000" dirty="0" smtClean="0">
                <a:solidFill>
                  <a:schemeClr val="bg1"/>
                </a:solidFill>
              </a:rPr>
              <a:t>Wall Street Journal (standard splits for training and development testing).</a:t>
            </a:r>
          </a:p>
        </p:txBody>
      </p:sp>
      <p:grpSp>
        <p:nvGrpSpPr>
          <p:cNvPr id="3" name="Group 7"/>
          <p:cNvGrpSpPr/>
          <p:nvPr/>
        </p:nvGrpSpPr>
        <p:grpSpPr>
          <a:xfrm>
            <a:off x="577880" y="2814520"/>
            <a:ext cx="8077200" cy="2651760"/>
            <a:chOff x="577880" y="2814520"/>
            <a:chExt cx="8077200" cy="2651760"/>
          </a:xfrm>
        </p:grpSpPr>
        <p:graphicFrame>
          <p:nvGraphicFramePr>
            <p:cNvPr id="10" name="Content Placeholder 3"/>
            <p:cNvGraphicFramePr>
              <a:graphicFrameLocks/>
            </p:cNvGraphicFramePr>
            <p:nvPr/>
          </p:nvGraphicFramePr>
          <p:xfrm>
            <a:off x="577880" y="2814520"/>
            <a:ext cx="8077200" cy="2651760"/>
          </p:xfrm>
          <a:graphic>
            <a:graphicData uri="http://schemas.openxmlformats.org/drawingml/2006/table">
              <a:tbl>
                <a:tblPr firstRow="1" bandRow="1"/>
                <a:tblGrid>
                  <a:gridCol w="6605660"/>
                  <a:gridCol w="1471540"/>
                </a:tblGrid>
                <a:tr h="457200">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800" kern="1200" baseline="0" dirty="0" smtClean="0"/>
                          <a:t>Method</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dirty="0" smtClean="0"/>
                          <a:t>Unlabeled F1</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5770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baseline="0" dirty="0" smtClean="0"/>
                          <a:t>Greedy Recursive Neural Network (RNN) </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kern="1200" baseline="0" dirty="0" smtClean="0"/>
                          <a:t>76.55</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25770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800" kern="1200" baseline="0" dirty="0" smtClean="0"/>
                          <a:t>Greedy, context-sensitive RNN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800" kern="1200" baseline="0" dirty="0" smtClean="0"/>
                          <a:t>83.36</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25770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baseline="0" dirty="0" smtClean="0"/>
                          <a:t>Greedy, context-sensitive RNN + category classifier</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800" kern="1200" baseline="0" dirty="0" smtClean="0"/>
                          <a:t>87.05</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25770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210" rtl="0" eaLnBrk="1" fontAlgn="auto" latinLnBrk="0" hangingPunct="1">
                          <a:lnSpc>
                            <a:spcPct val="100000"/>
                          </a:lnSpc>
                          <a:spcBef>
                            <a:spcPts val="0"/>
                          </a:spcBef>
                          <a:spcAft>
                            <a:spcPts val="0"/>
                          </a:spcAft>
                          <a:buClrTx/>
                          <a:buSzTx/>
                          <a:buFontTx/>
                          <a:buNone/>
                          <a:tabLst/>
                          <a:defRPr/>
                        </a:pPr>
                        <a:r>
                          <a:rPr lang="en-US" sz="1800" kern="1200" baseline="0" dirty="0" smtClean="0"/>
                          <a:t>Left Corner PCFG, (Manning and Carpenter, </a:t>
                        </a:r>
                        <a:r>
                          <a:rPr lang="nn-NO" sz="1800" kern="1200" baseline="0" dirty="0" smtClean="0"/>
                          <a:t>'</a:t>
                        </a:r>
                        <a:r>
                          <a:rPr lang="en-US" sz="1800" kern="1200" baseline="0" dirty="0" smtClean="0"/>
                          <a:t>97)</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ctr" defTabSz="914210" rtl="0" eaLnBrk="1" fontAlgn="auto" latinLnBrk="0" hangingPunct="1">
                          <a:lnSpc>
                            <a:spcPct val="100000"/>
                          </a:lnSpc>
                          <a:spcBef>
                            <a:spcPts val="0"/>
                          </a:spcBef>
                          <a:spcAft>
                            <a:spcPts val="0"/>
                          </a:spcAft>
                          <a:buClrTx/>
                          <a:buSzTx/>
                          <a:buFontTx/>
                          <a:buNone/>
                          <a:tabLst/>
                          <a:defRPr/>
                        </a:pPr>
                        <a:r>
                          <a:rPr lang="en-US" dirty="0" smtClean="0"/>
                          <a:t>90.64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25770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baseline="0" dirty="0" smtClean="0"/>
                          <a:t>CKY, context-sensitive, RNN + category classifier   (our work)</a:t>
                        </a:r>
                        <a:endParaRPr lang="en-US" dirty="0" smtClean="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ctr" defTabSz="914210" rtl="0" eaLnBrk="1" fontAlgn="auto" latinLnBrk="0" hangingPunct="1">
                          <a:lnSpc>
                            <a:spcPct val="100000"/>
                          </a:lnSpc>
                          <a:spcBef>
                            <a:spcPts val="0"/>
                          </a:spcBef>
                          <a:spcAft>
                            <a:spcPts val="0"/>
                          </a:spcAft>
                          <a:buClrTx/>
                          <a:buSzTx/>
                          <a:buFontTx/>
                          <a:buNone/>
                          <a:tabLst/>
                          <a:defRPr/>
                        </a:pPr>
                        <a:r>
                          <a:rPr lang="en-US" sz="1800" kern="1200" baseline="0" dirty="0" smtClean="0"/>
                          <a:t>92.06</a:t>
                        </a:r>
                        <a:endParaRPr lang="en-US" dirty="0" smtClean="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25770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nn-NO" sz="1800" kern="1200" baseline="0" dirty="0" smtClean="0"/>
                          <a:t>Current Stanford Parser, (Klein and Manning, '03)</a:t>
                        </a:r>
                        <a:endParaRPr lang="en-US" sz="1800" kern="1200" baseline="0" dirty="0" smtClean="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z="1800" kern="1200" baseline="0" dirty="0" smtClean="0"/>
                          <a:t>93.98</a:t>
                        </a:r>
                        <a:endParaRPr lang="en-US" sz="1800" kern="1200" baseline="0" dirty="0">
                          <a:solidFill>
                            <a:schemeClr val="dk1"/>
                          </a:solidFill>
                          <a:latin typeface="Calibri"/>
                          <a:ea typeface="+mn-ea"/>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sp>
          <p:nvSpPr>
            <p:cNvPr id="5" name="Rectangle 4"/>
            <p:cNvSpPr/>
            <p:nvPr/>
          </p:nvSpPr>
          <p:spPr bwMode="auto">
            <a:xfrm>
              <a:off x="7567590" y="4774990"/>
              <a:ext cx="685800" cy="30724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spTree>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Application: Paraphrase Detection</a:t>
            </a:r>
            <a:endParaRPr lang="en-US" dirty="0"/>
          </a:p>
        </p:txBody>
      </p:sp>
      <p:sp>
        <p:nvSpPr>
          <p:cNvPr id="6" name="Content Placeholder 2"/>
          <p:cNvSpPr txBox="1">
            <a:spLocks/>
          </p:cNvSpPr>
          <p:nvPr/>
        </p:nvSpPr>
        <p:spPr>
          <a:xfrm>
            <a:off x="457200" y="1295400"/>
            <a:ext cx="8229600" cy="5181600"/>
          </a:xfrm>
          <a:prstGeom prst="rect">
            <a:avLst/>
          </a:prstGeom>
        </p:spPr>
        <p:txBody>
          <a:bodyPr vert="horz" lIns="91440" tIns="45720" rIns="91440" bIns="45720" rtlCol="0">
            <a:normAutofit/>
          </a:bodyPr>
          <a:lstStyle/>
          <a:p>
            <a:pPr marL="342900" lvl="0" indent="-342900">
              <a:spcBef>
                <a:spcPct val="20000"/>
              </a:spcBef>
              <a:buFont typeface="Arial" pitchFamily="34" charset="0"/>
              <a:buChar char="•"/>
            </a:pPr>
            <a:endParaRPr lang="en-US" sz="3200" dirty="0" smtClean="0"/>
          </a:p>
        </p:txBody>
      </p:sp>
      <p:sp>
        <p:nvSpPr>
          <p:cNvPr id="5" name="Content Placeholder 4"/>
          <p:cNvSpPr>
            <a:spLocks noGrp="1"/>
          </p:cNvSpPr>
          <p:nvPr>
            <p:ph idx="1"/>
          </p:nvPr>
        </p:nvSpPr>
        <p:spPr>
          <a:xfrm>
            <a:off x="347450" y="932675"/>
            <a:ext cx="8229600" cy="2342706"/>
          </a:xfrm>
        </p:spPr>
        <p:txBody>
          <a:bodyPr>
            <a:noAutofit/>
          </a:bodyPr>
          <a:lstStyle/>
          <a:p>
            <a:pPr>
              <a:spcBef>
                <a:spcPts val="0"/>
              </a:spcBef>
            </a:pPr>
            <a:r>
              <a:rPr lang="en-US" sz="2000" b="0" dirty="0" smtClean="0"/>
              <a:t>Task: Decide whether or not two sentences are paraphrases of each other.  (MSR Paraphrase Corpus)</a:t>
            </a:r>
          </a:p>
        </p:txBody>
      </p:sp>
      <p:grpSp>
        <p:nvGrpSpPr>
          <p:cNvPr id="3" name="Group 6"/>
          <p:cNvGrpSpPr/>
          <p:nvPr/>
        </p:nvGrpSpPr>
        <p:grpSpPr>
          <a:xfrm>
            <a:off x="9756675" y="2584090"/>
            <a:ext cx="8077200" cy="2696247"/>
            <a:chOff x="462665" y="3851455"/>
            <a:chExt cx="8077200" cy="2696247"/>
          </a:xfrm>
        </p:grpSpPr>
        <p:graphicFrame>
          <p:nvGraphicFramePr>
            <p:cNvPr id="9" name="Content Placeholder 3"/>
            <p:cNvGraphicFramePr>
              <a:graphicFrameLocks/>
            </p:cNvGraphicFramePr>
            <p:nvPr/>
          </p:nvGraphicFramePr>
          <p:xfrm>
            <a:off x="462665" y="3851455"/>
            <a:ext cx="8077200" cy="2696247"/>
          </p:xfrm>
          <a:graphic>
            <a:graphicData uri="http://schemas.openxmlformats.org/drawingml/2006/table">
              <a:tbl>
                <a:tblPr firstRow="1" bandRow="1"/>
                <a:tblGrid>
                  <a:gridCol w="6912900"/>
                  <a:gridCol w="1164300"/>
                </a:tblGrid>
                <a:tr h="135330">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600" kern="1200" baseline="0" dirty="0" smtClean="0"/>
                          <a:t>Method</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600" dirty="0" smtClean="0"/>
                          <a:t>F1</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337281">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Baseline</a:t>
                        </a:r>
                        <a:endParaRPr lang="en-US" sz="16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baseline="0" dirty="0" smtClean="0"/>
                          <a:t>57.8</a:t>
                        </a:r>
                        <a:endParaRPr lang="en-US" sz="16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37281">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600" kern="1200" baseline="0" dirty="0" err="1" smtClean="0"/>
                          <a:t>Tf-idf</a:t>
                        </a:r>
                        <a:r>
                          <a:rPr lang="en-US" sz="1600" kern="1200" baseline="0" dirty="0" smtClean="0"/>
                          <a:t> + cosine similarity (from Mihalcea, 2006)</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600" dirty="0" smtClean="0"/>
                          <a:t>75.3</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37281">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210" rtl="0" eaLnBrk="1" fontAlgn="auto" latinLnBrk="0" hangingPunct="1">
                          <a:lnSpc>
                            <a:spcPct val="100000"/>
                          </a:lnSpc>
                          <a:spcBef>
                            <a:spcPts val="0"/>
                          </a:spcBef>
                          <a:spcAft>
                            <a:spcPts val="0"/>
                          </a:spcAft>
                          <a:buClrTx/>
                          <a:buSzTx/>
                          <a:buFontTx/>
                          <a:buNone/>
                          <a:tabLst/>
                          <a:defRPr/>
                        </a:pPr>
                        <a:r>
                          <a:rPr lang="en-US" sz="1600" dirty="0" err="1" smtClean="0"/>
                          <a:t>Kozareva</a:t>
                        </a:r>
                        <a:r>
                          <a:rPr lang="en-US" sz="1600" dirty="0" smtClean="0"/>
                          <a:t> and </a:t>
                        </a:r>
                        <a:r>
                          <a:rPr lang="en-US" sz="1600" dirty="0" err="1" smtClean="0"/>
                          <a:t>Montoyo</a:t>
                        </a:r>
                        <a:r>
                          <a:rPr lang="en-US" sz="1600" dirty="0" smtClean="0"/>
                          <a:t> (2006) (lexical and semantic features)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600" dirty="0" smtClean="0"/>
                          <a:t>79.6</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37281">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baseline="0" dirty="0" smtClean="0"/>
                          <a:t>RNN-based Model   (our work)</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600" dirty="0" smtClean="0"/>
                          <a:t>79.7</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37281">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600" dirty="0"/>
                          <a:t>Mihalcea et al. (2006</a:t>
                        </a:r>
                        <a:r>
                          <a:rPr lang="en-US" sz="1600" dirty="0" smtClean="0"/>
                          <a:t>)</a:t>
                        </a:r>
                        <a:r>
                          <a:rPr lang="en-US" sz="1600" baseline="0" dirty="0" smtClean="0"/>
                          <a:t> (</a:t>
                        </a:r>
                        <a:r>
                          <a:rPr lang="en-US" sz="1600" dirty="0" smtClean="0"/>
                          <a:t>word similarity measures: WordNet, dictionaries,</a:t>
                        </a:r>
                        <a:r>
                          <a:rPr lang="en-US" sz="1600" baseline="0" dirty="0" smtClean="0"/>
                          <a:t> etc.)</a:t>
                        </a:r>
                        <a:endParaRPr lang="en-US" sz="160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600" dirty="0" smtClean="0"/>
                          <a:t>81.3</a:t>
                        </a:r>
                        <a:endParaRPr lang="en-US" sz="160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37281">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210" rtl="0" eaLnBrk="1" fontAlgn="auto" latinLnBrk="0" hangingPunct="1">
                          <a:lnSpc>
                            <a:spcPct val="100000"/>
                          </a:lnSpc>
                          <a:spcBef>
                            <a:spcPts val="0"/>
                          </a:spcBef>
                          <a:spcAft>
                            <a:spcPts val="0"/>
                          </a:spcAft>
                          <a:buClrTx/>
                          <a:buSzTx/>
                          <a:buFontTx/>
                          <a:buNone/>
                          <a:tabLst/>
                          <a:defRPr/>
                        </a:pPr>
                        <a:r>
                          <a:rPr lang="en-US" sz="1600" kern="1200" dirty="0" smtClean="0"/>
                          <a:t>Fernando &amp; Stevenson (</a:t>
                        </a:r>
                        <a:r>
                          <a:rPr lang="en-US" sz="1600" kern="1200" baseline="0" dirty="0" smtClean="0"/>
                          <a:t>2008) (WordNet based features)</a:t>
                        </a:r>
                        <a:endParaRPr lang="en-US" sz="1600" dirty="0" smtClean="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210" rtl="0" eaLnBrk="1" fontAlgn="auto" latinLnBrk="0" hangingPunct="1">
                          <a:lnSpc>
                            <a:spcPct val="100000"/>
                          </a:lnSpc>
                          <a:spcBef>
                            <a:spcPts val="0"/>
                          </a:spcBef>
                          <a:spcAft>
                            <a:spcPts val="0"/>
                          </a:spcAft>
                          <a:buClrTx/>
                          <a:buSzTx/>
                          <a:buFontTx/>
                          <a:buNone/>
                          <a:tabLst/>
                          <a:defRPr/>
                        </a:pPr>
                        <a:r>
                          <a:rPr lang="en-US" sz="1600" kern="1200" dirty="0" smtClean="0"/>
                          <a:t>82.4</a:t>
                        </a:r>
                        <a:endParaRPr lang="en-US" sz="1600" kern="1200" dirty="0" smtClean="0">
                          <a:solidFill>
                            <a:schemeClr val="dk1"/>
                          </a:solidFill>
                          <a:latin typeface="Calibri"/>
                          <a:ea typeface="+mn-ea"/>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37281">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210" rtl="0" eaLnBrk="1" fontAlgn="auto" latinLnBrk="0" hangingPunct="1">
                          <a:lnSpc>
                            <a:spcPct val="100000"/>
                          </a:lnSpc>
                          <a:spcBef>
                            <a:spcPts val="0"/>
                          </a:spcBef>
                          <a:spcAft>
                            <a:spcPts val="0"/>
                          </a:spcAft>
                          <a:buClrTx/>
                          <a:buSzTx/>
                          <a:buFontTx/>
                          <a:buNone/>
                          <a:tabLst/>
                          <a:defRPr/>
                        </a:pPr>
                        <a:r>
                          <a:rPr lang="en-US" sz="1600" dirty="0" smtClean="0"/>
                          <a:t>Wan et al (2006) (many features:</a:t>
                        </a:r>
                        <a:r>
                          <a:rPr lang="en-US" sz="1600" baseline="0" dirty="0" smtClean="0"/>
                          <a:t> POS, parsing, BLEU, etc.</a:t>
                        </a:r>
                        <a:r>
                          <a:rPr lang="en-US" sz="1600" dirty="0" smtClean="0"/>
                          <a: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210" rtl="0" eaLnBrk="1" fontAlgn="auto" latinLnBrk="0" hangingPunct="1">
                          <a:lnSpc>
                            <a:spcPct val="100000"/>
                          </a:lnSpc>
                          <a:spcBef>
                            <a:spcPts val="0"/>
                          </a:spcBef>
                          <a:spcAft>
                            <a:spcPts val="0"/>
                          </a:spcAft>
                          <a:buClrTx/>
                          <a:buSzTx/>
                          <a:buFontTx/>
                          <a:buNone/>
                          <a:tabLst/>
                          <a:defRPr/>
                        </a:pPr>
                        <a:r>
                          <a:rPr lang="en-US" sz="1600" kern="1200" dirty="0" smtClean="0"/>
                          <a:t>83.0</a:t>
                        </a:r>
                        <a:endParaRPr lang="en-US" sz="1600" kern="1200" dirty="0" smtClean="0">
                          <a:solidFill>
                            <a:schemeClr val="dk1"/>
                          </a:solidFill>
                          <a:latin typeface="Calibri"/>
                          <a:ea typeface="+mn-ea"/>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bl>
            </a:graphicData>
          </a:graphic>
        </p:graphicFrame>
        <p:sp>
          <p:nvSpPr>
            <p:cNvPr id="8" name="Rectangle 7"/>
            <p:cNvSpPr/>
            <p:nvPr/>
          </p:nvSpPr>
          <p:spPr bwMode="auto">
            <a:xfrm>
              <a:off x="7375565" y="5195630"/>
              <a:ext cx="685800" cy="345645"/>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aphicFrame>
        <p:nvGraphicFramePr>
          <p:cNvPr id="10" name="Content Placeholder 3"/>
          <p:cNvGraphicFramePr>
            <a:graphicFrameLocks/>
          </p:cNvGraphicFramePr>
          <p:nvPr/>
        </p:nvGraphicFramePr>
        <p:xfrm>
          <a:off x="1345980" y="2008015"/>
          <a:ext cx="6720875" cy="3657600"/>
        </p:xfrm>
        <a:graphic>
          <a:graphicData uri="http://schemas.openxmlformats.org/drawingml/2006/table">
            <a:tbl>
              <a:tblPr firstRow="1" bandRow="1"/>
              <a:tblGrid>
                <a:gridCol w="5592304"/>
                <a:gridCol w="1128571"/>
              </a:tblGrid>
              <a:tr h="135330">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800" kern="1200" baseline="0" dirty="0" smtClean="0">
                          <a:latin typeface="Calibri" pitchFamily="34" charset="0"/>
                          <a:cs typeface="Calibri" pitchFamily="34" charset="0"/>
                        </a:rPr>
                        <a:t>Method</a:t>
                      </a:r>
                      <a:endParaRPr lang="en-US" sz="1800" dirty="0">
                        <a:latin typeface="Calibri" pitchFamily="34" charset="0"/>
                        <a:cs typeface="Calibri"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800" dirty="0" smtClean="0">
                          <a:latin typeface="Calibri" pitchFamily="34" charset="0"/>
                          <a:cs typeface="Calibri" pitchFamily="34" charset="0"/>
                        </a:rPr>
                        <a:t>F1</a:t>
                      </a:r>
                      <a:endParaRPr lang="en-US" sz="1800" dirty="0">
                        <a:latin typeface="Calibri" pitchFamily="34" charset="0"/>
                        <a:cs typeface="Calibri"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337281">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Calibri" pitchFamily="34" charset="0"/>
                          <a:cs typeface="Calibri" pitchFamily="34" charset="0"/>
                        </a:rPr>
                        <a:t>Baseline</a:t>
                      </a:r>
                      <a:endParaRPr lang="en-US" sz="1800" dirty="0">
                        <a:latin typeface="Calibri" pitchFamily="34" charset="0"/>
                        <a:cs typeface="Calibri"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baseline="0" dirty="0" smtClean="0">
                          <a:latin typeface="Calibri" pitchFamily="34" charset="0"/>
                          <a:cs typeface="Calibri" pitchFamily="34" charset="0"/>
                        </a:rPr>
                        <a:t>79.9</a:t>
                      </a:r>
                      <a:endParaRPr lang="en-US" sz="1800" dirty="0">
                        <a:latin typeface="Calibri" pitchFamily="34" charset="0"/>
                        <a:cs typeface="Calibri"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37281">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800" kern="1200" baseline="0" dirty="0" smtClean="0">
                          <a:latin typeface="Calibri" pitchFamily="34" charset="0"/>
                          <a:cs typeface="Calibri" pitchFamily="34" charset="0"/>
                        </a:rPr>
                        <a:t>Rus et al., (2008)</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800" dirty="0" smtClean="0">
                          <a:latin typeface="Calibri" pitchFamily="34" charset="0"/>
                          <a:cs typeface="Calibri" pitchFamily="34" charset="0"/>
                        </a:rPr>
                        <a:t>80.5</a:t>
                      </a:r>
                      <a:endParaRPr lang="en-US" sz="1800" dirty="0">
                        <a:latin typeface="Calibri" pitchFamily="34" charset="0"/>
                        <a:cs typeface="Calibri"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37281">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210" rtl="0" eaLnBrk="1" fontAlgn="auto" latinLnBrk="0" hangingPunct="1">
                        <a:lnSpc>
                          <a:spcPct val="100000"/>
                        </a:lnSpc>
                        <a:spcBef>
                          <a:spcPts val="0"/>
                        </a:spcBef>
                        <a:spcAft>
                          <a:spcPts val="0"/>
                        </a:spcAft>
                        <a:buClrTx/>
                        <a:buSzTx/>
                        <a:buFontTx/>
                        <a:buNone/>
                        <a:tabLst/>
                        <a:defRPr/>
                      </a:pPr>
                      <a:r>
                        <a:rPr lang="en-US" sz="1800" dirty="0" smtClean="0">
                          <a:latin typeface="Calibri" pitchFamily="34" charset="0"/>
                          <a:cs typeface="Calibri" pitchFamily="34" charset="0"/>
                        </a:rPr>
                        <a:t>Mihalcea</a:t>
                      </a:r>
                      <a:r>
                        <a:rPr lang="en-US" sz="1800" baseline="0" dirty="0" smtClean="0">
                          <a:latin typeface="Calibri" pitchFamily="34" charset="0"/>
                          <a:cs typeface="Calibri" pitchFamily="34" charset="0"/>
                        </a:rPr>
                        <a:t> et al., (2006)</a:t>
                      </a:r>
                      <a:endParaRPr lang="en-US" sz="1800" dirty="0" smtClean="0">
                        <a:latin typeface="Calibri" pitchFamily="34" charset="0"/>
                        <a:cs typeface="Calibri"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800" dirty="0" smtClean="0">
                          <a:latin typeface="Calibri" pitchFamily="34" charset="0"/>
                          <a:cs typeface="Calibri" pitchFamily="34" charset="0"/>
                        </a:rPr>
                        <a:t>81.3</a:t>
                      </a:r>
                      <a:endParaRPr lang="en-US" sz="1800" dirty="0">
                        <a:latin typeface="Calibri" pitchFamily="34" charset="0"/>
                        <a:cs typeface="Calibri"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37281">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baseline="0" dirty="0" smtClean="0">
                          <a:latin typeface="Calibri" pitchFamily="34" charset="0"/>
                          <a:cs typeface="Calibri" pitchFamily="34" charset="0"/>
                        </a:rPr>
                        <a:t>Islam et al. (2007)</a:t>
                      </a:r>
                      <a:endParaRPr lang="en-US" sz="1800" dirty="0">
                        <a:latin typeface="Calibri" pitchFamily="34" charset="0"/>
                        <a:cs typeface="Calibri"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800" dirty="0" smtClean="0">
                          <a:latin typeface="Calibri" pitchFamily="34" charset="0"/>
                          <a:cs typeface="Calibri" pitchFamily="34" charset="0"/>
                        </a:rPr>
                        <a:t>81.3</a:t>
                      </a:r>
                      <a:endParaRPr lang="en-US" sz="1800" dirty="0">
                        <a:latin typeface="Calibri" pitchFamily="34" charset="0"/>
                        <a:cs typeface="Calibri"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37281">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800" dirty="0" smtClean="0">
                          <a:latin typeface="Calibri" pitchFamily="34" charset="0"/>
                          <a:cs typeface="Calibri" pitchFamily="34" charset="0"/>
                        </a:rPr>
                        <a:t>Qiu et al. (2006)</a:t>
                      </a:r>
                      <a:endParaRPr lang="en-US" sz="1800" dirty="0">
                        <a:latin typeface="Calibri" pitchFamily="34" charset="0"/>
                        <a:cs typeface="Calibri"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800" dirty="0" smtClean="0">
                          <a:latin typeface="Calibri" pitchFamily="34" charset="0"/>
                          <a:cs typeface="Calibri" pitchFamily="34" charset="0"/>
                        </a:rPr>
                        <a:t>81.6</a:t>
                      </a:r>
                      <a:endParaRPr lang="en-US" sz="1800" dirty="0">
                        <a:latin typeface="Calibri" pitchFamily="34" charset="0"/>
                        <a:cs typeface="Calibri"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37281">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210" rtl="0" eaLnBrk="1" fontAlgn="auto" latinLnBrk="0" hangingPunct="1">
                        <a:lnSpc>
                          <a:spcPct val="100000"/>
                        </a:lnSpc>
                        <a:spcBef>
                          <a:spcPts val="0"/>
                        </a:spcBef>
                        <a:spcAft>
                          <a:spcPts val="0"/>
                        </a:spcAft>
                        <a:buClrTx/>
                        <a:buSzTx/>
                        <a:buFontTx/>
                        <a:buNone/>
                        <a:tabLst/>
                        <a:defRPr/>
                      </a:pPr>
                      <a:r>
                        <a:rPr lang="en-US" sz="1800" kern="1200" dirty="0" smtClean="0">
                          <a:latin typeface="Calibri" pitchFamily="34" charset="0"/>
                          <a:cs typeface="Calibri" pitchFamily="34" charset="0"/>
                        </a:rPr>
                        <a:t>Fernando &amp; Stevenson (</a:t>
                      </a:r>
                      <a:r>
                        <a:rPr lang="en-US" sz="1800" kern="1200" baseline="0" dirty="0" smtClean="0">
                          <a:latin typeface="Calibri" pitchFamily="34" charset="0"/>
                          <a:cs typeface="Calibri" pitchFamily="34" charset="0"/>
                        </a:rPr>
                        <a:t>2008) (WordNet based features)</a:t>
                      </a:r>
                      <a:endParaRPr lang="en-US" sz="1800" dirty="0" smtClean="0">
                        <a:latin typeface="Calibri" pitchFamily="34" charset="0"/>
                        <a:cs typeface="Calibri"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210" rtl="0" eaLnBrk="1" fontAlgn="auto" latinLnBrk="0" hangingPunct="1">
                        <a:lnSpc>
                          <a:spcPct val="100000"/>
                        </a:lnSpc>
                        <a:spcBef>
                          <a:spcPts val="0"/>
                        </a:spcBef>
                        <a:spcAft>
                          <a:spcPts val="0"/>
                        </a:spcAft>
                        <a:buClrTx/>
                        <a:buSzTx/>
                        <a:buFontTx/>
                        <a:buNone/>
                        <a:tabLst/>
                        <a:defRPr/>
                      </a:pPr>
                      <a:r>
                        <a:rPr lang="en-US" sz="1800" kern="1200" dirty="0" smtClean="0">
                          <a:latin typeface="Calibri" pitchFamily="34" charset="0"/>
                          <a:cs typeface="Calibri" pitchFamily="34" charset="0"/>
                        </a:rPr>
                        <a:t>82.4</a:t>
                      </a:r>
                      <a:endParaRPr lang="en-US" sz="1800" kern="1200" dirty="0" smtClean="0">
                        <a:solidFill>
                          <a:schemeClr val="dk1"/>
                        </a:solidFill>
                        <a:latin typeface="Calibri" pitchFamily="34" charset="0"/>
                        <a:ea typeface="+mn-ea"/>
                        <a:cs typeface="Calibri"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37281">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210" rtl="0" eaLnBrk="1" fontAlgn="auto" latinLnBrk="0" hangingPunct="1">
                        <a:lnSpc>
                          <a:spcPct val="100000"/>
                        </a:lnSpc>
                        <a:spcBef>
                          <a:spcPts val="0"/>
                        </a:spcBef>
                        <a:spcAft>
                          <a:spcPts val="0"/>
                        </a:spcAft>
                        <a:buClrTx/>
                        <a:buSzTx/>
                        <a:buFontTx/>
                        <a:buNone/>
                        <a:tabLst/>
                        <a:defRPr/>
                      </a:pPr>
                      <a:r>
                        <a:rPr lang="en-US" sz="1800" dirty="0" smtClean="0">
                          <a:latin typeface="Calibri" pitchFamily="34" charset="0"/>
                          <a:cs typeface="Calibri" pitchFamily="34" charset="0"/>
                        </a:rPr>
                        <a:t>Das et al. (2009)</a:t>
                      </a: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210" rtl="0" eaLnBrk="1" fontAlgn="auto" latinLnBrk="0" hangingPunct="1">
                        <a:lnSpc>
                          <a:spcPct val="100000"/>
                        </a:lnSpc>
                        <a:spcBef>
                          <a:spcPts val="0"/>
                        </a:spcBef>
                        <a:spcAft>
                          <a:spcPts val="0"/>
                        </a:spcAft>
                        <a:buClrTx/>
                        <a:buSzTx/>
                        <a:buFontTx/>
                        <a:buNone/>
                        <a:tabLst/>
                        <a:defRPr/>
                      </a:pPr>
                      <a:r>
                        <a:rPr lang="en-US" sz="1800" kern="1200" dirty="0" smtClean="0">
                          <a:latin typeface="Calibri" pitchFamily="34" charset="0"/>
                          <a:cs typeface="Calibri" pitchFamily="34" charset="0"/>
                        </a:rPr>
                        <a:t>82.7</a:t>
                      </a:r>
                      <a:endParaRPr lang="en-US" sz="1800" kern="1200" dirty="0" smtClean="0">
                        <a:solidFill>
                          <a:schemeClr val="dk1"/>
                        </a:solidFill>
                        <a:latin typeface="Calibri" pitchFamily="34" charset="0"/>
                        <a:ea typeface="+mn-ea"/>
                        <a:cs typeface="Calibri"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r>
              <a:tr h="337281">
                <a:tc>
                  <a:txBody>
                    <a:bodyPr/>
                    <a:lstStyle/>
                    <a:p>
                      <a:pPr marL="0" marR="0" indent="0" algn="l" defTabSz="914210" rtl="0" eaLnBrk="1" fontAlgn="auto" latinLnBrk="0" hangingPunct="1">
                        <a:lnSpc>
                          <a:spcPct val="100000"/>
                        </a:lnSpc>
                        <a:spcBef>
                          <a:spcPts val="0"/>
                        </a:spcBef>
                        <a:spcAft>
                          <a:spcPts val="0"/>
                        </a:spcAft>
                        <a:buClrTx/>
                        <a:buSzTx/>
                        <a:buFontTx/>
                        <a:buNone/>
                        <a:tabLst/>
                        <a:defRPr/>
                      </a:pPr>
                      <a:r>
                        <a:rPr lang="en-US" sz="1800" dirty="0" smtClean="0">
                          <a:latin typeface="Calibri" pitchFamily="34" charset="0"/>
                          <a:cs typeface="Calibri" pitchFamily="34" charset="0"/>
                        </a:rPr>
                        <a:t>Wan et al (2006) (many features:</a:t>
                      </a:r>
                      <a:r>
                        <a:rPr lang="en-US" sz="1800" baseline="0" dirty="0" smtClean="0">
                          <a:latin typeface="Calibri" pitchFamily="34" charset="0"/>
                          <a:cs typeface="Calibri" pitchFamily="34" charset="0"/>
                        </a:rPr>
                        <a:t> POS, parsing, BLEU, etc.</a:t>
                      </a:r>
                      <a:r>
                        <a:rPr lang="en-US" sz="1800" dirty="0" smtClean="0">
                          <a:latin typeface="Calibri" pitchFamily="34" charset="0"/>
                          <a:cs typeface="Calibri" pitchFamily="34" charset="0"/>
                        </a:rPr>
                        <a:t>)</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marL="0" marR="0" indent="0" algn="l" defTabSz="91421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latin typeface="Calibri" pitchFamily="34" charset="0"/>
                          <a:ea typeface="+mn-ea"/>
                          <a:cs typeface="Calibri" pitchFamily="34" charset="0"/>
                        </a:rPr>
                        <a:t>83.0</a:t>
                      </a: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r>
              <a:tr h="337281">
                <a:tc>
                  <a:txBody>
                    <a:bodyPr/>
                    <a:lstStyle/>
                    <a:p>
                      <a:pPr marL="0" marR="0" indent="0" algn="l" defTabSz="914210" rtl="0" eaLnBrk="1" fontAlgn="auto" latinLnBrk="0" hangingPunct="1">
                        <a:lnSpc>
                          <a:spcPct val="100000"/>
                        </a:lnSpc>
                        <a:spcBef>
                          <a:spcPts val="0"/>
                        </a:spcBef>
                        <a:spcAft>
                          <a:spcPts val="0"/>
                        </a:spcAft>
                        <a:buClrTx/>
                        <a:buSzTx/>
                        <a:buFontTx/>
                        <a:buNone/>
                        <a:tabLst/>
                        <a:defRPr/>
                      </a:pPr>
                      <a:r>
                        <a:rPr lang="en-US" sz="1800" b="1" dirty="0" smtClean="0">
                          <a:latin typeface="Calibri" pitchFamily="34" charset="0"/>
                          <a:cs typeface="Calibri" pitchFamily="34" charset="0"/>
                        </a:rPr>
                        <a:t>Stanford Feature Learning </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marL="0" marR="0" indent="0" algn="l" defTabSz="914210" rtl="0" eaLnBrk="1" fontAlgn="auto" latinLnBrk="0" hangingPunct="1">
                        <a:lnSpc>
                          <a:spcPct val="100000"/>
                        </a:lnSpc>
                        <a:spcBef>
                          <a:spcPts val="0"/>
                        </a:spcBef>
                        <a:spcAft>
                          <a:spcPts val="0"/>
                        </a:spcAft>
                        <a:buClrTx/>
                        <a:buSzTx/>
                        <a:buFontTx/>
                        <a:buNone/>
                        <a:tabLst/>
                        <a:defRPr/>
                      </a:pPr>
                      <a:r>
                        <a:rPr lang="en-US" sz="1800" b="1" kern="1200" dirty="0" smtClean="0">
                          <a:solidFill>
                            <a:schemeClr val="dk1"/>
                          </a:solidFill>
                          <a:latin typeface="Calibri" pitchFamily="34" charset="0"/>
                          <a:ea typeface="+mn-ea"/>
                          <a:cs typeface="Calibri" pitchFamily="34" charset="0"/>
                        </a:rPr>
                        <a:t>83.4</a:t>
                      </a: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bl>
          </a:graphicData>
        </a:graphic>
      </p:graphicFrame>
      <p:cxnSp>
        <p:nvCxnSpPr>
          <p:cNvPr id="12" name="Straight Arrow Connector 11"/>
          <p:cNvCxnSpPr/>
          <p:nvPr/>
        </p:nvCxnSpPr>
        <p:spPr bwMode="auto">
          <a:xfrm rot="10800000">
            <a:off x="8182070" y="5464465"/>
            <a:ext cx="460860" cy="1588"/>
          </a:xfrm>
          <a:prstGeom prst="straightConnector1">
            <a:avLst/>
          </a:prstGeom>
          <a:noFill/>
          <a:ln w="63500" cap="flat" cmpd="sng" algn="ctr">
            <a:solidFill>
              <a:srgbClr val="FF0000"/>
            </a:solidFill>
            <a:prstDash val="solid"/>
            <a:round/>
            <a:headEnd type="none" w="med" len="med"/>
            <a:tailEnd type="arrow" w="med" len="sm"/>
          </a:ln>
          <a:effectLst/>
        </p:spPr>
      </p:cxnSp>
    </p:spTree>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Parsing sentences and parsing images</a:t>
            </a:r>
            <a:endParaRPr lang="en-US" dirty="0"/>
          </a:p>
        </p:txBody>
      </p:sp>
      <p:grpSp>
        <p:nvGrpSpPr>
          <p:cNvPr id="6" name="Group 5"/>
          <p:cNvGrpSpPr/>
          <p:nvPr/>
        </p:nvGrpSpPr>
        <p:grpSpPr>
          <a:xfrm>
            <a:off x="2690155" y="740650"/>
            <a:ext cx="5991180" cy="5683418"/>
            <a:chOff x="2037270" y="897935"/>
            <a:chExt cx="4992650" cy="5141030"/>
          </a:xfrm>
        </p:grpSpPr>
        <p:pic>
          <p:nvPicPr>
            <p:cNvPr id="2589698" name="Picture 2" descr="C:\Users\ang\Desktop\RNN.jpg"/>
            <p:cNvPicPr>
              <a:picLocks noChangeAspect="1" noChangeArrowheads="1"/>
            </p:cNvPicPr>
            <p:nvPr/>
          </p:nvPicPr>
          <p:blipFill>
            <a:blip r:embed="rId3" cstate="print"/>
            <a:srcRect b="40855"/>
            <a:stretch>
              <a:fillRect/>
            </a:stretch>
          </p:blipFill>
          <p:spPr bwMode="auto">
            <a:xfrm>
              <a:off x="2037322" y="3017068"/>
              <a:ext cx="4992598" cy="3021897"/>
            </a:xfrm>
            <a:prstGeom prst="rect">
              <a:avLst/>
            </a:prstGeom>
            <a:noFill/>
          </p:spPr>
        </p:pic>
        <p:pic>
          <p:nvPicPr>
            <p:cNvPr id="5" name="Picture 2" descr="C:\Users\ang\Desktop\RNN.jpg"/>
            <p:cNvPicPr>
              <a:picLocks noChangeAspect="1" noChangeArrowheads="1"/>
            </p:cNvPicPr>
            <p:nvPr/>
          </p:nvPicPr>
          <p:blipFill>
            <a:blip r:embed="rId3" cstate="print"/>
            <a:srcRect t="60932"/>
            <a:stretch>
              <a:fillRect/>
            </a:stretch>
          </p:blipFill>
          <p:spPr bwMode="auto">
            <a:xfrm>
              <a:off x="2037270" y="897935"/>
              <a:ext cx="4992598" cy="1996094"/>
            </a:xfrm>
            <a:prstGeom prst="rect">
              <a:avLst/>
            </a:prstGeom>
            <a:noFill/>
          </p:spPr>
        </p:pic>
      </p:grpSp>
      <p:pic>
        <p:nvPicPr>
          <p:cNvPr id="7" name="Picture 2" descr="C:\Users\ang\Desktop\RNN.jpg"/>
          <p:cNvPicPr>
            <a:picLocks noChangeAspect="1" noChangeArrowheads="1"/>
          </p:cNvPicPr>
          <p:nvPr/>
        </p:nvPicPr>
        <p:blipFill>
          <a:blip r:embed="rId3" cstate="print"/>
          <a:srcRect l="76710" t="7479" r="1281" b="66683"/>
          <a:stretch>
            <a:fillRect/>
          </a:stretch>
        </p:blipFill>
        <p:spPr bwMode="auto">
          <a:xfrm>
            <a:off x="270640" y="3467405"/>
            <a:ext cx="2290160" cy="2534730"/>
          </a:xfrm>
          <a:prstGeom prst="rect">
            <a:avLst/>
          </a:prstGeom>
          <a:noFill/>
        </p:spPr>
      </p:pic>
      <p:sp>
        <p:nvSpPr>
          <p:cNvPr id="8" name="TextBox 7"/>
          <p:cNvSpPr txBox="1"/>
          <p:nvPr/>
        </p:nvSpPr>
        <p:spPr>
          <a:xfrm>
            <a:off x="270640" y="1239915"/>
            <a:ext cx="2381110" cy="1323439"/>
          </a:xfrm>
          <a:prstGeom prst="rect">
            <a:avLst/>
          </a:prstGeom>
          <a:noFill/>
        </p:spPr>
        <p:txBody>
          <a:bodyPr wrap="square" rtlCol="0">
            <a:spAutoFit/>
          </a:bodyPr>
          <a:lstStyle/>
          <a:p>
            <a:pPr algn="l">
              <a:spcBef>
                <a:spcPts val="0"/>
              </a:spcBef>
            </a:pPr>
            <a:r>
              <a:rPr lang="en-US" sz="2000" dirty="0" smtClean="0">
                <a:solidFill>
                  <a:schemeClr val="bg1"/>
                </a:solidFill>
                <a:latin typeface="+mn-lt"/>
              </a:rPr>
              <a:t>A small crowd quietly enters the historic church.</a:t>
            </a:r>
          </a:p>
          <a:p>
            <a:pPr algn="l">
              <a:spcBef>
                <a:spcPts val="0"/>
              </a:spcBef>
            </a:pPr>
            <a:endParaRPr lang="en-US" sz="2000" dirty="0" smtClean="0">
              <a:solidFill>
                <a:schemeClr val="bg1"/>
              </a:solidFill>
              <a:latin typeface="+mn-lt"/>
            </a:endParaRPr>
          </a:p>
        </p:txBody>
      </p:sp>
      <p:sp>
        <p:nvSpPr>
          <p:cNvPr id="9" name="TextBox 8"/>
          <p:cNvSpPr txBox="1"/>
          <p:nvPr/>
        </p:nvSpPr>
        <p:spPr>
          <a:xfrm>
            <a:off x="577880" y="6488668"/>
            <a:ext cx="7988240" cy="369332"/>
          </a:xfrm>
          <a:prstGeom prst="rect">
            <a:avLst/>
          </a:prstGeom>
          <a:noFill/>
        </p:spPr>
        <p:txBody>
          <a:bodyPr wrap="square" rtlCol="0">
            <a:spAutoFit/>
          </a:bodyPr>
          <a:lstStyle/>
          <a:p>
            <a:pPr algn="l">
              <a:spcBef>
                <a:spcPts val="0"/>
              </a:spcBef>
            </a:pPr>
            <a:r>
              <a:rPr lang="en-US" dirty="0" smtClean="0">
                <a:solidFill>
                  <a:schemeClr val="bg1"/>
                </a:solidFill>
                <a:latin typeface="+mn-lt"/>
              </a:rPr>
              <a:t>Each node in the hierarchy has a “feature vector” representation. </a:t>
            </a: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01070" y="202980"/>
            <a:ext cx="8001025" cy="304800"/>
          </a:xfrm>
        </p:spPr>
        <p:txBody>
          <a:bodyPr/>
          <a:lstStyle/>
          <a:p>
            <a:r>
              <a:rPr lang="en-US" dirty="0" smtClean="0"/>
              <a:t>Multi-class segmentation: Stanford background dataset</a:t>
            </a:r>
            <a:endParaRPr lang="en-US" dirty="0"/>
          </a:p>
        </p:txBody>
      </p:sp>
      <p:graphicFrame>
        <p:nvGraphicFramePr>
          <p:cNvPr id="8" name="Content Placeholder 3"/>
          <p:cNvGraphicFramePr>
            <a:graphicFrameLocks/>
          </p:cNvGraphicFramePr>
          <p:nvPr>
            <p:extLst>
              <p:ext uri="{D42A27DB-BD31-4B8C-83A1-F6EECF244321}">
                <p14:modId xmlns:p14="http://schemas.microsoft.com/office/powerpoint/2010/main" xmlns="" val="1982408334"/>
              </p:ext>
            </p:extLst>
          </p:nvPr>
        </p:nvGraphicFramePr>
        <p:xfrm>
          <a:off x="616285" y="3160165"/>
          <a:ext cx="7757810" cy="2966720"/>
        </p:xfrm>
        <a:graphic>
          <a:graphicData uri="http://schemas.openxmlformats.org/drawingml/2006/table">
            <a:tbl>
              <a:tblPr firstRow="1" bandRow="1"/>
              <a:tblGrid>
                <a:gridCol w="6586820"/>
                <a:gridCol w="1170990"/>
              </a:tblGrid>
              <a:tr h="370840">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b="0" dirty="0" smtClean="0"/>
                        <a:t>Method</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9646"/>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b="0" dirty="0" smtClean="0"/>
                        <a:t>Accuracy</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9646"/>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Pixel CRF</a:t>
                      </a:r>
                      <a:r>
                        <a:rPr lang="en-US" b="0" baseline="0" dirty="0" smtClean="0"/>
                        <a:t> (Gould et al., 2009)</a:t>
                      </a:r>
                      <a:endParaRPr lang="en-US" b="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74.3%</a:t>
                      </a:r>
                      <a:endParaRPr lang="en-US" b="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Classifier</a:t>
                      </a:r>
                      <a:r>
                        <a:rPr lang="en-US" b="0" baseline="0" dirty="0" smtClean="0"/>
                        <a:t> on </a:t>
                      </a:r>
                      <a:r>
                        <a:rPr lang="en-US" b="0" baseline="0" dirty="0" err="1" smtClean="0"/>
                        <a:t>superpixel</a:t>
                      </a:r>
                      <a:r>
                        <a:rPr lang="en-US" b="0" baseline="0" dirty="0" smtClean="0"/>
                        <a:t> features</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75.9%</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Region-based energy</a:t>
                      </a:r>
                      <a:r>
                        <a:rPr lang="en-US" b="0" baseline="0" dirty="0" smtClean="0"/>
                        <a:t> (Gould et al., 2009)</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76.4%</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Local </a:t>
                      </a:r>
                      <a:r>
                        <a:rPr lang="en-US" b="0" dirty="0" err="1" smtClean="0"/>
                        <a:t>labelling</a:t>
                      </a:r>
                      <a:r>
                        <a:rPr lang="en-US" b="0" dirty="0" smtClean="0"/>
                        <a:t> (</a:t>
                      </a:r>
                      <a:r>
                        <a:rPr lang="en-US" b="0" dirty="0" err="1" smtClean="0"/>
                        <a:t>Tighe</a:t>
                      </a:r>
                      <a:r>
                        <a:rPr lang="en-US" b="0" dirty="0" smtClean="0"/>
                        <a:t> &amp; </a:t>
                      </a:r>
                      <a:r>
                        <a:rPr lang="en-US" b="0" dirty="0" err="1" smtClean="0"/>
                        <a:t>Lazebnik</a:t>
                      </a:r>
                      <a:r>
                        <a:rPr lang="en-US" b="0" dirty="0" smtClean="0"/>
                        <a:t>, 2010)</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76.9%</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err="1" smtClean="0"/>
                        <a:t>Superpixel</a:t>
                      </a:r>
                      <a:r>
                        <a:rPr lang="en-US" b="0" dirty="0" smtClean="0"/>
                        <a:t> MRF (</a:t>
                      </a:r>
                      <a:r>
                        <a:rPr lang="en-US" b="0" dirty="0" err="1" smtClean="0"/>
                        <a:t>Tighe</a:t>
                      </a:r>
                      <a:r>
                        <a:rPr lang="en-US" b="0" dirty="0" smtClean="0"/>
                        <a:t> &amp; </a:t>
                      </a:r>
                      <a:r>
                        <a:rPr lang="en-US" b="0" dirty="0" err="1" smtClean="0"/>
                        <a:t>Lazebnik</a:t>
                      </a:r>
                      <a:r>
                        <a:rPr lang="en-US" b="0" dirty="0" smtClean="0"/>
                        <a:t>,</a:t>
                      </a:r>
                      <a:r>
                        <a:rPr lang="en-US" b="0" baseline="0" dirty="0" smtClean="0"/>
                        <a:t> 2010)</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77.5%</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Simultaneous MRD (</a:t>
                      </a:r>
                      <a:r>
                        <a:rPr lang="en-US" b="0" dirty="0" err="1" smtClean="0"/>
                        <a:t>Tighe</a:t>
                      </a:r>
                      <a:r>
                        <a:rPr lang="en-US" b="0" dirty="0" smtClean="0"/>
                        <a:t> &amp; </a:t>
                      </a:r>
                      <a:r>
                        <a:rPr lang="en-US" b="0" dirty="0" err="1" smtClean="0"/>
                        <a:t>Lazebnik</a:t>
                      </a:r>
                      <a:r>
                        <a:rPr lang="en-US" b="0" dirty="0" smtClean="0"/>
                        <a:t>, 2010)</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77.5%</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1" dirty="0" smtClean="0"/>
                        <a:t>Feature learning (our method</a:t>
                      </a:r>
                      <a:r>
                        <a:rPr lang="en-US" b="1" baseline="0" dirty="0" smtClean="0"/>
                        <a:t>)</a:t>
                      </a:r>
                      <a:endParaRPr lang="en-US"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1" dirty="0" smtClean="0"/>
                        <a:t>78.1%</a:t>
                      </a:r>
                      <a:endParaRPr lang="en-US"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r>
            </a:tbl>
          </a:graphicData>
        </a:graphic>
      </p:graphicFrame>
      <p:sp>
        <p:nvSpPr>
          <p:cNvPr id="6" name="Rectangle 5"/>
          <p:cNvSpPr/>
          <p:nvPr/>
        </p:nvSpPr>
        <p:spPr>
          <a:xfrm>
            <a:off x="9295815" y="3928265"/>
            <a:ext cx="4572000" cy="1569660"/>
          </a:xfrm>
          <a:prstGeom prst="rect">
            <a:avLst/>
          </a:prstGeom>
        </p:spPr>
        <p:txBody>
          <a:bodyPr wrap="square">
            <a:spAutoFit/>
          </a:bodyPr>
          <a:lstStyle/>
          <a:p>
            <a:pPr algn="r">
              <a:spcBef>
                <a:spcPts val="0"/>
              </a:spcBef>
            </a:pPr>
            <a:r>
              <a:rPr lang="en-US" sz="1600" dirty="0" smtClean="0">
                <a:solidFill>
                  <a:srgbClr val="FFFFFF"/>
                </a:solidFill>
              </a:rPr>
              <a:t> Clarkson and Moreno (1999): 77.6%</a:t>
            </a:r>
          </a:p>
          <a:p>
            <a:pPr algn="r">
              <a:spcBef>
                <a:spcPts val="0"/>
              </a:spcBef>
            </a:pPr>
            <a:r>
              <a:rPr lang="en-US" sz="1600" dirty="0" err="1" smtClean="0">
                <a:solidFill>
                  <a:srgbClr val="FFFFFF"/>
                </a:solidFill>
              </a:rPr>
              <a:t>Gunawardana</a:t>
            </a:r>
            <a:r>
              <a:rPr lang="en-US" sz="1600" dirty="0" smtClean="0">
                <a:solidFill>
                  <a:srgbClr val="FFFFFF"/>
                </a:solidFill>
              </a:rPr>
              <a:t> et al. (2005): 78.3%</a:t>
            </a:r>
          </a:p>
          <a:p>
            <a:pPr algn="r">
              <a:spcBef>
                <a:spcPts val="0"/>
              </a:spcBef>
            </a:pPr>
            <a:r>
              <a:rPr lang="en-US" sz="1600" dirty="0" smtClean="0">
                <a:solidFill>
                  <a:srgbClr val="FFFFFF"/>
                </a:solidFill>
              </a:rPr>
              <a:t>Sung et al. (2007): 78.5%</a:t>
            </a:r>
          </a:p>
          <a:p>
            <a:pPr algn="r">
              <a:spcBef>
                <a:spcPts val="0"/>
              </a:spcBef>
            </a:pPr>
            <a:r>
              <a:rPr lang="en-US" sz="1600" dirty="0" err="1" smtClean="0">
                <a:solidFill>
                  <a:srgbClr val="FFFFFF"/>
                </a:solidFill>
              </a:rPr>
              <a:t>Petrov</a:t>
            </a:r>
            <a:r>
              <a:rPr lang="en-US" sz="1600" dirty="0" smtClean="0">
                <a:solidFill>
                  <a:srgbClr val="FFFFFF"/>
                </a:solidFill>
              </a:rPr>
              <a:t> et al. (2007): 78.6%</a:t>
            </a:r>
          </a:p>
          <a:p>
            <a:pPr algn="r">
              <a:spcBef>
                <a:spcPts val="0"/>
              </a:spcBef>
            </a:pPr>
            <a:r>
              <a:rPr lang="en-US" sz="1600" dirty="0" err="1" smtClean="0">
                <a:solidFill>
                  <a:srgbClr val="FFFFFF"/>
                </a:solidFill>
              </a:rPr>
              <a:t>Sha</a:t>
            </a:r>
            <a:r>
              <a:rPr lang="en-US" sz="1600" dirty="0" smtClean="0">
                <a:solidFill>
                  <a:srgbClr val="FFFFFF"/>
                </a:solidFill>
              </a:rPr>
              <a:t> and Saul (2006): 78.9%</a:t>
            </a:r>
          </a:p>
          <a:p>
            <a:pPr algn="r">
              <a:spcBef>
                <a:spcPts val="0"/>
              </a:spcBef>
            </a:pPr>
            <a:r>
              <a:rPr lang="en-US" sz="1600" dirty="0" smtClean="0">
                <a:solidFill>
                  <a:srgbClr val="FFFFFF"/>
                </a:solidFill>
              </a:rPr>
              <a:t>Yu et al. (2009): 79.2%</a:t>
            </a:r>
          </a:p>
        </p:txBody>
      </p:sp>
      <p:cxnSp>
        <p:nvCxnSpPr>
          <p:cNvPr id="11" name="Straight Arrow Connector 10"/>
          <p:cNvCxnSpPr/>
          <p:nvPr/>
        </p:nvCxnSpPr>
        <p:spPr bwMode="auto">
          <a:xfrm rot="10800000">
            <a:off x="8489310" y="5953900"/>
            <a:ext cx="460860" cy="1588"/>
          </a:xfrm>
          <a:prstGeom prst="straightConnector1">
            <a:avLst/>
          </a:prstGeom>
          <a:noFill/>
          <a:ln w="28575" cap="flat" cmpd="sng" algn="ctr">
            <a:solidFill>
              <a:srgbClr val="FF0000"/>
            </a:solidFill>
            <a:prstDash val="solid"/>
            <a:round/>
            <a:headEnd type="none" w="med" len="med"/>
            <a:tailEnd type="arrow"/>
          </a:ln>
          <a:effectLst/>
        </p:spPr>
      </p:cxnSp>
      <p:pic>
        <p:nvPicPr>
          <p:cNvPr id="2590722" name="Picture 2" descr="C:\Users\ang\Desktop\segmentation.jpg"/>
          <p:cNvPicPr>
            <a:picLocks noChangeAspect="1" noChangeArrowheads="1"/>
          </p:cNvPicPr>
          <p:nvPr/>
        </p:nvPicPr>
        <p:blipFill>
          <a:blip r:embed="rId3" cstate="print"/>
          <a:srcRect t="396" b="72824"/>
          <a:stretch>
            <a:fillRect/>
          </a:stretch>
        </p:blipFill>
        <p:spPr bwMode="auto">
          <a:xfrm>
            <a:off x="424259" y="844089"/>
            <a:ext cx="4140668" cy="1463040"/>
          </a:xfrm>
          <a:prstGeom prst="rect">
            <a:avLst/>
          </a:prstGeom>
          <a:noFill/>
        </p:spPr>
      </p:pic>
      <p:pic>
        <p:nvPicPr>
          <p:cNvPr id="12" name="Picture 2" descr="C:\Users\ang\Desktop\segmentation.jpg"/>
          <p:cNvPicPr>
            <a:picLocks noChangeAspect="1" noChangeArrowheads="1"/>
          </p:cNvPicPr>
          <p:nvPr/>
        </p:nvPicPr>
        <p:blipFill>
          <a:blip r:embed="rId3" cstate="print"/>
          <a:srcRect t="94284"/>
          <a:stretch>
            <a:fillRect/>
          </a:stretch>
        </p:blipFill>
        <p:spPr bwMode="auto">
          <a:xfrm>
            <a:off x="1922055" y="2341884"/>
            <a:ext cx="5248276" cy="395826"/>
          </a:xfrm>
          <a:prstGeom prst="rect">
            <a:avLst/>
          </a:prstGeom>
          <a:noFill/>
        </p:spPr>
      </p:pic>
      <p:pic>
        <p:nvPicPr>
          <p:cNvPr id="13" name="Picture 2" descr="C:\Users\ang\Desktop\segmentation.jpg"/>
          <p:cNvPicPr>
            <a:picLocks noChangeAspect="1" noChangeArrowheads="1"/>
          </p:cNvPicPr>
          <p:nvPr/>
        </p:nvPicPr>
        <p:blipFill>
          <a:blip r:embed="rId3" cstate="print"/>
          <a:srcRect t="26639" b="46740"/>
          <a:stretch>
            <a:fillRect/>
          </a:stretch>
        </p:blipFill>
        <p:spPr bwMode="auto">
          <a:xfrm>
            <a:off x="4427905" y="844089"/>
            <a:ext cx="4165278" cy="1463040"/>
          </a:xfrm>
          <a:prstGeom prst="rect">
            <a:avLst/>
          </a:prstGeom>
          <a:noFill/>
        </p:spPr>
      </p:pic>
    </p:spTree>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5425" y="202980"/>
            <a:ext cx="8988575" cy="304800"/>
          </a:xfrm>
        </p:spPr>
        <p:txBody>
          <a:bodyPr/>
          <a:lstStyle/>
          <a:p>
            <a:r>
              <a:rPr lang="en-US" dirty="0" smtClean="0"/>
              <a:t>Algorithm learns a “representation” for each node of hierarchy</a:t>
            </a:r>
            <a:endParaRPr lang="en-US" dirty="0"/>
          </a:p>
        </p:txBody>
      </p:sp>
      <p:grpSp>
        <p:nvGrpSpPr>
          <p:cNvPr id="3" name="Group 5"/>
          <p:cNvGrpSpPr/>
          <p:nvPr/>
        </p:nvGrpSpPr>
        <p:grpSpPr>
          <a:xfrm>
            <a:off x="2690155" y="817460"/>
            <a:ext cx="5991180" cy="5799155"/>
            <a:chOff x="2037270" y="897935"/>
            <a:chExt cx="4992650" cy="5245722"/>
          </a:xfrm>
        </p:grpSpPr>
        <p:pic>
          <p:nvPicPr>
            <p:cNvPr id="2589698" name="Picture 2" descr="C:\Users\ang\Desktop\RNN.jpg"/>
            <p:cNvPicPr>
              <a:picLocks noChangeAspect="1" noChangeArrowheads="1"/>
            </p:cNvPicPr>
            <p:nvPr/>
          </p:nvPicPr>
          <p:blipFill>
            <a:blip r:embed="rId3" cstate="print"/>
            <a:srcRect b="40855"/>
            <a:stretch>
              <a:fillRect/>
            </a:stretch>
          </p:blipFill>
          <p:spPr bwMode="auto">
            <a:xfrm>
              <a:off x="2037322" y="3121760"/>
              <a:ext cx="4992598" cy="3021897"/>
            </a:xfrm>
            <a:prstGeom prst="rect">
              <a:avLst/>
            </a:prstGeom>
            <a:noFill/>
          </p:spPr>
        </p:pic>
        <p:pic>
          <p:nvPicPr>
            <p:cNvPr id="5" name="Picture 2" descr="C:\Users\ang\Desktop\RNN.jpg"/>
            <p:cNvPicPr>
              <a:picLocks noChangeAspect="1" noChangeArrowheads="1"/>
            </p:cNvPicPr>
            <p:nvPr/>
          </p:nvPicPr>
          <p:blipFill>
            <a:blip r:embed="rId3" cstate="print"/>
            <a:srcRect t="60932"/>
            <a:stretch>
              <a:fillRect/>
            </a:stretch>
          </p:blipFill>
          <p:spPr bwMode="auto">
            <a:xfrm>
              <a:off x="2037270" y="897935"/>
              <a:ext cx="4992598" cy="1996094"/>
            </a:xfrm>
            <a:prstGeom prst="rect">
              <a:avLst/>
            </a:prstGeom>
            <a:noFill/>
          </p:spPr>
        </p:pic>
      </p:grpSp>
      <p:pic>
        <p:nvPicPr>
          <p:cNvPr id="7" name="Picture 2" descr="C:\Users\ang\Desktop\RNN.jpg"/>
          <p:cNvPicPr>
            <a:picLocks noChangeAspect="1" noChangeArrowheads="1"/>
          </p:cNvPicPr>
          <p:nvPr/>
        </p:nvPicPr>
        <p:blipFill>
          <a:blip r:embed="rId3" cstate="print"/>
          <a:srcRect l="76710" t="7479" r="1281" b="66683"/>
          <a:stretch>
            <a:fillRect/>
          </a:stretch>
        </p:blipFill>
        <p:spPr bwMode="auto">
          <a:xfrm>
            <a:off x="270640" y="3659430"/>
            <a:ext cx="2290160" cy="2534730"/>
          </a:xfrm>
          <a:prstGeom prst="rect">
            <a:avLst/>
          </a:prstGeom>
          <a:noFill/>
        </p:spPr>
      </p:pic>
      <p:sp>
        <p:nvSpPr>
          <p:cNvPr id="8" name="TextBox 7"/>
          <p:cNvSpPr txBox="1"/>
          <p:nvPr/>
        </p:nvSpPr>
        <p:spPr>
          <a:xfrm>
            <a:off x="270640" y="1316725"/>
            <a:ext cx="2381110" cy="1323439"/>
          </a:xfrm>
          <a:prstGeom prst="rect">
            <a:avLst/>
          </a:prstGeom>
          <a:noFill/>
        </p:spPr>
        <p:txBody>
          <a:bodyPr wrap="square" rtlCol="0">
            <a:spAutoFit/>
          </a:bodyPr>
          <a:lstStyle/>
          <a:p>
            <a:pPr algn="l">
              <a:spcBef>
                <a:spcPts val="0"/>
              </a:spcBef>
            </a:pPr>
            <a:r>
              <a:rPr lang="en-US" sz="2000" dirty="0" smtClean="0">
                <a:solidFill>
                  <a:schemeClr val="bg1"/>
                </a:solidFill>
                <a:latin typeface="+mn-lt"/>
              </a:rPr>
              <a:t>A small crowd quietly enters the historic church.</a:t>
            </a:r>
          </a:p>
          <a:p>
            <a:pPr algn="l">
              <a:spcBef>
                <a:spcPts val="0"/>
              </a:spcBef>
            </a:pPr>
            <a:endParaRPr lang="en-US" sz="2000" dirty="0" smtClean="0">
              <a:solidFill>
                <a:schemeClr val="bg1"/>
              </a:solidFill>
              <a:latin typeface="+mn-lt"/>
            </a:endParaRPr>
          </a:p>
        </p:txBody>
      </p:sp>
      <p:sp>
        <p:nvSpPr>
          <p:cNvPr id="9" name="Oval 8"/>
          <p:cNvSpPr/>
          <p:nvPr/>
        </p:nvSpPr>
        <p:spPr bwMode="auto">
          <a:xfrm>
            <a:off x="3880710" y="1201510"/>
            <a:ext cx="1005840" cy="274320"/>
          </a:xfrm>
          <a:prstGeom prst="ellipse">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7550" y="215900"/>
            <a:ext cx="7156115" cy="304800"/>
          </a:xfrm>
        </p:spPr>
        <p:txBody>
          <a:bodyPr/>
          <a:lstStyle/>
          <a:p>
            <a:r>
              <a:rPr lang="en-US" dirty="0" smtClean="0"/>
              <a:t>What do we want computers to do with our data?</a:t>
            </a:r>
            <a:endParaRPr lang="en-US" dirty="0"/>
          </a:p>
        </p:txBody>
      </p:sp>
      <p:sp>
        <p:nvSpPr>
          <p:cNvPr id="3" name="Content Placeholder 2"/>
          <p:cNvSpPr>
            <a:spLocks noGrp="1"/>
          </p:cNvSpPr>
          <p:nvPr>
            <p:ph idx="1"/>
          </p:nvPr>
        </p:nvSpPr>
        <p:spPr>
          <a:xfrm>
            <a:off x="566950" y="1130450"/>
            <a:ext cx="8229600" cy="4570412"/>
          </a:xfrm>
        </p:spPr>
        <p:txBody>
          <a:bodyPr/>
          <a:lstStyle/>
          <a:p>
            <a:pPr>
              <a:buNone/>
            </a:pPr>
            <a:r>
              <a:rPr lang="en-US" sz="2000" b="0" dirty="0" smtClean="0"/>
              <a:t>Images/video</a:t>
            </a:r>
          </a:p>
          <a:p>
            <a:pPr>
              <a:buNone/>
            </a:pPr>
            <a:endParaRPr lang="en-US" sz="2000" b="0" dirty="0" smtClean="0"/>
          </a:p>
          <a:p>
            <a:pPr>
              <a:buNone/>
            </a:pPr>
            <a:endParaRPr lang="en-US" sz="2000" b="0" dirty="0" smtClean="0"/>
          </a:p>
          <a:p>
            <a:pPr>
              <a:buNone/>
            </a:pPr>
            <a:r>
              <a:rPr lang="en-US" sz="2000" b="0" dirty="0" smtClean="0"/>
              <a:t>Audio</a:t>
            </a:r>
          </a:p>
          <a:p>
            <a:pPr>
              <a:buNone/>
            </a:pPr>
            <a:endParaRPr lang="en-US" sz="2000" b="0" dirty="0" smtClean="0"/>
          </a:p>
          <a:p>
            <a:pPr>
              <a:buNone/>
            </a:pPr>
            <a:endParaRPr lang="en-US" sz="2000" b="0" dirty="0" smtClean="0"/>
          </a:p>
          <a:p>
            <a:pPr>
              <a:buNone/>
            </a:pPr>
            <a:r>
              <a:rPr lang="en-US" sz="2000" b="0" dirty="0" smtClean="0"/>
              <a:t>Text</a:t>
            </a:r>
            <a:endParaRPr lang="en-US" sz="2000" b="0" dirty="0"/>
          </a:p>
        </p:txBody>
      </p:sp>
      <p:pic>
        <p:nvPicPr>
          <p:cNvPr id="2661378" name="Picture 2" descr="C:\Users\ang\Desktop\1961 Norton #271 Ridden by Jesse Seary in turn 9 at Road America, Elkhart Lake, WI.jpg"/>
          <p:cNvPicPr>
            <a:picLocks noChangeAspect="1" noChangeArrowheads="1"/>
          </p:cNvPicPr>
          <p:nvPr/>
        </p:nvPicPr>
        <p:blipFill>
          <a:blip r:embed="rId3" cstate="print"/>
          <a:srcRect/>
          <a:stretch>
            <a:fillRect/>
          </a:stretch>
        </p:blipFill>
        <p:spPr bwMode="auto">
          <a:xfrm>
            <a:off x="2339045" y="1118437"/>
            <a:ext cx="1662824" cy="1113745"/>
          </a:xfrm>
          <a:prstGeom prst="rect">
            <a:avLst/>
          </a:prstGeom>
          <a:noFill/>
        </p:spPr>
      </p:pic>
      <p:pic>
        <p:nvPicPr>
          <p:cNvPr id="5" name="Picture 3" descr="C:\Documents and Settings\hllee\Application Data\SSH\temp\speech_demo.png"/>
          <p:cNvPicPr>
            <a:picLocks noChangeAspect="1" noChangeArrowheads="1"/>
          </p:cNvPicPr>
          <p:nvPr/>
        </p:nvPicPr>
        <p:blipFill>
          <a:blip r:embed="rId4" cstate="print"/>
          <a:srcRect l="47730" t="11764" r="30080" b="61154"/>
          <a:stretch>
            <a:fillRect/>
          </a:stretch>
        </p:blipFill>
        <p:spPr bwMode="auto">
          <a:xfrm>
            <a:off x="2377451" y="2846663"/>
            <a:ext cx="1613010" cy="1198048"/>
          </a:xfrm>
          <a:prstGeom prst="rect">
            <a:avLst/>
          </a:prstGeom>
          <a:noFill/>
        </p:spPr>
      </p:pic>
      <p:cxnSp>
        <p:nvCxnSpPr>
          <p:cNvPr id="6" name="Straight Arrow Connector 5"/>
          <p:cNvCxnSpPr/>
          <p:nvPr/>
        </p:nvCxnSpPr>
        <p:spPr>
          <a:xfrm flipH="1">
            <a:off x="4111519" y="1660068"/>
            <a:ext cx="1530356" cy="1"/>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cxnSp>
        <p:nvCxnSpPr>
          <p:cNvPr id="9" name="Straight Arrow Connector 8"/>
          <p:cNvCxnSpPr/>
          <p:nvPr/>
        </p:nvCxnSpPr>
        <p:spPr>
          <a:xfrm flipH="1">
            <a:off x="4144080" y="3444763"/>
            <a:ext cx="1530356" cy="1"/>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sp>
        <p:nvSpPr>
          <p:cNvPr id="8" name="TextBox 7"/>
          <p:cNvSpPr txBox="1"/>
          <p:nvPr/>
        </p:nvSpPr>
        <p:spPr>
          <a:xfrm>
            <a:off x="5641875" y="1121311"/>
            <a:ext cx="2146742" cy="1200329"/>
          </a:xfrm>
          <a:prstGeom prst="rect">
            <a:avLst/>
          </a:prstGeom>
          <a:noFill/>
        </p:spPr>
        <p:txBody>
          <a:bodyPr wrap="none" rtlCol="0">
            <a:spAutoFit/>
          </a:bodyPr>
          <a:lstStyle/>
          <a:p>
            <a:pPr algn="l">
              <a:spcBef>
                <a:spcPts val="0"/>
              </a:spcBef>
            </a:pPr>
            <a:r>
              <a:rPr lang="en-US" dirty="0" smtClean="0">
                <a:solidFill>
                  <a:schemeClr val="bg1"/>
                </a:solidFill>
              </a:rPr>
              <a:t>Label: “Motorcycle”</a:t>
            </a:r>
          </a:p>
          <a:p>
            <a:pPr algn="l">
              <a:spcBef>
                <a:spcPts val="0"/>
              </a:spcBef>
            </a:pPr>
            <a:r>
              <a:rPr lang="en-US" dirty="0" smtClean="0">
                <a:solidFill>
                  <a:schemeClr val="bg1"/>
                </a:solidFill>
              </a:rPr>
              <a:t>Suggest tags</a:t>
            </a:r>
          </a:p>
          <a:p>
            <a:pPr algn="l">
              <a:spcBef>
                <a:spcPts val="0"/>
              </a:spcBef>
            </a:pPr>
            <a:r>
              <a:rPr lang="en-US" dirty="0" smtClean="0">
                <a:solidFill>
                  <a:schemeClr val="bg1"/>
                </a:solidFill>
              </a:rPr>
              <a:t>Image search</a:t>
            </a:r>
          </a:p>
          <a:p>
            <a:pPr algn="l">
              <a:spcBef>
                <a:spcPts val="0"/>
              </a:spcBef>
            </a:pPr>
            <a:r>
              <a:rPr lang="en-US" dirty="0" smtClean="0">
                <a:solidFill>
                  <a:schemeClr val="bg1"/>
                </a:solidFill>
              </a:rPr>
              <a:t>…</a:t>
            </a:r>
          </a:p>
        </p:txBody>
      </p:sp>
      <p:sp>
        <p:nvSpPr>
          <p:cNvPr id="11" name="TextBox 10"/>
          <p:cNvSpPr txBox="1"/>
          <p:nvPr/>
        </p:nvSpPr>
        <p:spPr>
          <a:xfrm>
            <a:off x="5656156" y="2846662"/>
            <a:ext cx="2390398" cy="1200329"/>
          </a:xfrm>
          <a:prstGeom prst="rect">
            <a:avLst/>
          </a:prstGeom>
          <a:noFill/>
        </p:spPr>
        <p:txBody>
          <a:bodyPr wrap="none" rtlCol="0">
            <a:spAutoFit/>
          </a:bodyPr>
          <a:lstStyle/>
          <a:p>
            <a:pPr algn="l">
              <a:spcBef>
                <a:spcPts val="0"/>
              </a:spcBef>
            </a:pPr>
            <a:r>
              <a:rPr lang="en-US" dirty="0" smtClean="0">
                <a:solidFill>
                  <a:schemeClr val="bg1"/>
                </a:solidFill>
              </a:rPr>
              <a:t>Speech recognition</a:t>
            </a:r>
          </a:p>
          <a:p>
            <a:pPr algn="l">
              <a:spcBef>
                <a:spcPts val="0"/>
              </a:spcBef>
            </a:pPr>
            <a:r>
              <a:rPr lang="en-US" dirty="0" smtClean="0">
                <a:solidFill>
                  <a:schemeClr val="bg1"/>
                </a:solidFill>
              </a:rPr>
              <a:t>Speaker identification</a:t>
            </a:r>
          </a:p>
          <a:p>
            <a:pPr algn="l">
              <a:spcBef>
                <a:spcPts val="0"/>
              </a:spcBef>
            </a:pPr>
            <a:r>
              <a:rPr lang="en-US" dirty="0" smtClean="0">
                <a:solidFill>
                  <a:schemeClr val="bg1"/>
                </a:solidFill>
              </a:rPr>
              <a:t>Music classification</a:t>
            </a:r>
          </a:p>
          <a:p>
            <a:pPr algn="l">
              <a:spcBef>
                <a:spcPts val="0"/>
              </a:spcBef>
            </a:pPr>
            <a:r>
              <a:rPr lang="en-US" dirty="0" smtClean="0">
                <a:solidFill>
                  <a:schemeClr val="bg1"/>
                </a:solidFill>
              </a:rPr>
              <a:t>…</a:t>
            </a:r>
            <a:endParaRPr lang="en-US" dirty="0">
              <a:solidFill>
                <a:schemeClr val="bg1"/>
              </a:solidFill>
            </a:endParaRPr>
          </a:p>
        </p:txBody>
      </p:sp>
      <p:pic>
        <p:nvPicPr>
          <p:cNvPr id="13" name="Picture 2" descr="http://www.elbacom.com/assets/images/textdocument.gif"/>
          <p:cNvPicPr>
            <a:picLocks noChangeAspect="1" noChangeArrowheads="1"/>
          </p:cNvPicPr>
          <p:nvPr/>
        </p:nvPicPr>
        <p:blipFill>
          <a:blip r:embed="rId5" cstate="print"/>
          <a:srcRect/>
          <a:stretch>
            <a:fillRect/>
          </a:stretch>
        </p:blipFill>
        <p:spPr bwMode="auto">
          <a:xfrm>
            <a:off x="1922055" y="6883930"/>
            <a:ext cx="1536200" cy="1536200"/>
          </a:xfrm>
          <a:prstGeom prst="rect">
            <a:avLst/>
          </a:prstGeom>
          <a:noFill/>
        </p:spPr>
      </p:pic>
      <p:cxnSp>
        <p:nvCxnSpPr>
          <p:cNvPr id="14" name="Straight Arrow Connector 13"/>
          <p:cNvCxnSpPr/>
          <p:nvPr/>
        </p:nvCxnSpPr>
        <p:spPr>
          <a:xfrm flipH="1">
            <a:off x="4188329" y="5045375"/>
            <a:ext cx="1530356" cy="1"/>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pic>
        <p:nvPicPr>
          <p:cNvPr id="2323458" name="Picture 2" descr="C:\Users\ang\Desktop\aiwiki.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271837" y="7231095"/>
            <a:ext cx="2022376" cy="1575510"/>
          </a:xfrm>
          <a:prstGeom prst="rect">
            <a:avLst/>
          </a:prstGeom>
          <a:noFill/>
          <a:extLst>
            <a:ext uri="{909E8E84-426E-40DD-AFC4-6F175D3DCCD1}">
              <a14:hiddenFill xmlns:a14="http://schemas.microsoft.com/office/drawing/2010/main" xmlns="">
                <a:solidFill>
                  <a:srgbClr val="FFFFFF"/>
                </a:solidFill>
              </a14:hiddenFill>
            </a:ext>
          </a:extLst>
        </p:spPr>
      </p:pic>
      <p:pic>
        <p:nvPicPr>
          <p:cNvPr id="2323459" name="Picture 3" descr="C:\Users\ang\Desktop\nyt.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254426" y="4465935"/>
            <a:ext cx="1832062" cy="1427248"/>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TextBox 16"/>
          <p:cNvSpPr txBox="1"/>
          <p:nvPr/>
        </p:nvSpPr>
        <p:spPr>
          <a:xfrm>
            <a:off x="5821366" y="4635100"/>
            <a:ext cx="2185214" cy="1200329"/>
          </a:xfrm>
          <a:prstGeom prst="rect">
            <a:avLst/>
          </a:prstGeom>
          <a:noFill/>
        </p:spPr>
        <p:txBody>
          <a:bodyPr wrap="none" rtlCol="0">
            <a:spAutoFit/>
          </a:bodyPr>
          <a:lstStyle/>
          <a:p>
            <a:pPr algn="l">
              <a:spcBef>
                <a:spcPts val="0"/>
              </a:spcBef>
            </a:pPr>
            <a:r>
              <a:rPr lang="en-US" dirty="0" smtClean="0">
                <a:solidFill>
                  <a:schemeClr val="bg1"/>
                </a:solidFill>
              </a:rPr>
              <a:t>Web search</a:t>
            </a:r>
          </a:p>
          <a:p>
            <a:pPr algn="l">
              <a:spcBef>
                <a:spcPts val="0"/>
              </a:spcBef>
            </a:pPr>
            <a:r>
              <a:rPr lang="en-US" dirty="0" smtClean="0">
                <a:solidFill>
                  <a:schemeClr val="bg1"/>
                </a:solidFill>
              </a:rPr>
              <a:t>Anti-spam</a:t>
            </a:r>
          </a:p>
          <a:p>
            <a:pPr algn="l">
              <a:spcBef>
                <a:spcPts val="0"/>
              </a:spcBef>
            </a:pPr>
            <a:r>
              <a:rPr lang="en-US" dirty="0" smtClean="0">
                <a:solidFill>
                  <a:schemeClr val="bg1"/>
                </a:solidFill>
              </a:rPr>
              <a:t>Machine translation</a:t>
            </a:r>
          </a:p>
          <a:p>
            <a:pPr algn="l">
              <a:spcBef>
                <a:spcPts val="0"/>
              </a:spcBef>
            </a:pPr>
            <a:r>
              <a:rPr lang="en-US" dirty="0" smtClean="0">
                <a:solidFill>
                  <a:schemeClr val="bg1"/>
                </a:solidFill>
              </a:rPr>
              <a:t>… </a:t>
            </a:r>
            <a:endParaRPr lang="en-US" dirty="0">
              <a:solidFill>
                <a:schemeClr val="bg1"/>
              </a:solidFill>
            </a:endParaRPr>
          </a:p>
        </p:txBody>
      </p:sp>
      <p:pic>
        <p:nvPicPr>
          <p:cNvPr id="18" name="Picture 1" descr="C:\Users\ang\Desktop\Office People Icons Royalty Free Stock Vector Art Illustration - Copy.jpg"/>
          <p:cNvPicPr>
            <a:picLocks noChangeAspect="1" noChangeArrowheads="1"/>
          </p:cNvPicPr>
          <p:nvPr/>
        </p:nvPicPr>
        <p:blipFill>
          <a:blip r:embed="rId8" cstate="print"/>
          <a:srcRect t="3876" r="37102" b="54264"/>
          <a:stretch>
            <a:fillRect/>
          </a:stretch>
        </p:blipFill>
        <p:spPr bwMode="auto">
          <a:xfrm>
            <a:off x="9718270" y="1086295"/>
            <a:ext cx="506394" cy="228787"/>
          </a:xfrm>
          <a:prstGeom prst="rect">
            <a:avLst/>
          </a:prstGeom>
          <a:noFill/>
        </p:spPr>
      </p:pic>
      <p:pic>
        <p:nvPicPr>
          <p:cNvPr id="19" name="Picture 1" descr="C:\Users\ang\Desktop\Office People Icons Royalty Free Stock Vector Art Illustration - Copy.jpg"/>
          <p:cNvPicPr>
            <a:picLocks noChangeAspect="1" noChangeArrowheads="1"/>
          </p:cNvPicPr>
          <p:nvPr/>
        </p:nvPicPr>
        <p:blipFill>
          <a:blip r:embed="rId8" cstate="print"/>
          <a:srcRect l="59363" b="56277"/>
          <a:stretch>
            <a:fillRect/>
          </a:stretch>
        </p:blipFill>
        <p:spPr bwMode="auto">
          <a:xfrm>
            <a:off x="9372625" y="1346596"/>
            <a:ext cx="327172" cy="238964"/>
          </a:xfrm>
          <a:prstGeom prst="rect">
            <a:avLst/>
          </a:prstGeom>
          <a:noFill/>
        </p:spPr>
      </p:pic>
      <p:pic>
        <p:nvPicPr>
          <p:cNvPr id="20" name="Picture 1" descr="C:\Users\ang\Desktop\Office People Icons Royalty Free Stock Vector Art Illustration - Copy.jpg"/>
          <p:cNvPicPr>
            <a:picLocks noChangeAspect="1" noChangeArrowheads="1"/>
          </p:cNvPicPr>
          <p:nvPr/>
        </p:nvPicPr>
        <p:blipFill>
          <a:blip r:embed="rId8" cstate="print"/>
          <a:srcRect l="1" t="49188" r="-175" b="7089"/>
          <a:stretch>
            <a:fillRect/>
          </a:stretch>
        </p:blipFill>
        <p:spPr bwMode="auto">
          <a:xfrm>
            <a:off x="9526246" y="1615431"/>
            <a:ext cx="806504" cy="238964"/>
          </a:xfrm>
          <a:prstGeom prst="rect">
            <a:avLst/>
          </a:prstGeom>
          <a:noFill/>
        </p:spPr>
      </p:pic>
      <p:pic>
        <p:nvPicPr>
          <p:cNvPr id="21" name="Picture 1" descr="C:\Users\ang\Desktop\Office People Icons Royalty Free Stock Vector Art Illustration - Copy.jpg"/>
          <p:cNvPicPr>
            <a:picLocks noChangeAspect="1" noChangeArrowheads="1"/>
          </p:cNvPicPr>
          <p:nvPr/>
        </p:nvPicPr>
        <p:blipFill>
          <a:blip r:embed="rId8" cstate="print"/>
          <a:srcRect l="1" t="5465" r="-175" b="50812"/>
          <a:stretch>
            <a:fillRect/>
          </a:stretch>
        </p:blipFill>
        <p:spPr bwMode="auto">
          <a:xfrm>
            <a:off x="9219006" y="1922671"/>
            <a:ext cx="806504" cy="238964"/>
          </a:xfrm>
          <a:prstGeom prst="rect">
            <a:avLst/>
          </a:prstGeom>
          <a:noFill/>
        </p:spPr>
      </p:pic>
      <p:pic>
        <p:nvPicPr>
          <p:cNvPr id="22" name="Picture 1" descr="C:\Users\ang\Desktop\Office People Icons Royalty Free Stock Vector Art Illustration - Copy.jpg"/>
          <p:cNvPicPr>
            <a:picLocks noChangeAspect="1" noChangeArrowheads="1"/>
          </p:cNvPicPr>
          <p:nvPr/>
        </p:nvPicPr>
        <p:blipFill>
          <a:blip r:embed="rId8" cstate="print"/>
          <a:srcRect l="1" r="-175" b="50812"/>
          <a:stretch>
            <a:fillRect/>
          </a:stretch>
        </p:blipFill>
        <p:spPr bwMode="auto">
          <a:xfrm>
            <a:off x="9833485" y="2737710"/>
            <a:ext cx="806505" cy="268835"/>
          </a:xfrm>
          <a:prstGeom prst="rect">
            <a:avLst/>
          </a:prstGeom>
          <a:noFill/>
        </p:spPr>
      </p:pic>
      <p:pic>
        <p:nvPicPr>
          <p:cNvPr id="23" name="Picture 1" descr="C:\Users\ang\Desktop\Office People Icons Royalty Free Stock Vector Art Illustration - Copy.jpg"/>
          <p:cNvPicPr>
            <a:picLocks noChangeAspect="1" noChangeArrowheads="1"/>
          </p:cNvPicPr>
          <p:nvPr/>
        </p:nvPicPr>
        <p:blipFill>
          <a:blip r:embed="rId8" cstate="print"/>
          <a:srcRect l="14842" t="3876" r="18376" b="50812"/>
          <a:stretch>
            <a:fillRect/>
          </a:stretch>
        </p:blipFill>
        <p:spPr bwMode="auto">
          <a:xfrm>
            <a:off x="10025510" y="3066138"/>
            <a:ext cx="537670" cy="247647"/>
          </a:xfrm>
          <a:prstGeom prst="rect">
            <a:avLst/>
          </a:prstGeom>
          <a:noFill/>
        </p:spPr>
      </p:pic>
      <p:pic>
        <p:nvPicPr>
          <p:cNvPr id="24" name="Picture 1" descr="C:\Users\ang\Desktop\Office People Icons Royalty Free Stock Vector Art Illustration - Copy.jpg"/>
          <p:cNvPicPr>
            <a:picLocks noChangeAspect="1" noChangeArrowheads="1"/>
          </p:cNvPicPr>
          <p:nvPr/>
        </p:nvPicPr>
        <p:blipFill>
          <a:blip r:embed="rId8" cstate="print"/>
          <a:srcRect l="2" t="48450" r="18376" b="7088"/>
          <a:stretch>
            <a:fillRect/>
          </a:stretch>
        </p:blipFill>
        <p:spPr bwMode="auto">
          <a:xfrm>
            <a:off x="9790813" y="3339608"/>
            <a:ext cx="657152" cy="243012"/>
          </a:xfrm>
          <a:prstGeom prst="rect">
            <a:avLst/>
          </a:prstGeom>
          <a:noFill/>
        </p:spPr>
      </p:pic>
      <p:sp>
        <p:nvSpPr>
          <p:cNvPr id="26" name="TextBox 25"/>
          <p:cNvSpPr txBox="1"/>
          <p:nvPr/>
        </p:nvSpPr>
        <p:spPr>
          <a:xfrm>
            <a:off x="616285" y="5842337"/>
            <a:ext cx="7911430" cy="1015663"/>
          </a:xfrm>
          <a:prstGeom prst="rect">
            <a:avLst/>
          </a:prstGeom>
          <a:solidFill>
            <a:schemeClr val="tx1"/>
          </a:solidFill>
        </p:spPr>
        <p:txBody>
          <a:bodyPr wrap="square" rtlCol="0">
            <a:spAutoFit/>
          </a:bodyPr>
          <a:lstStyle/>
          <a:p>
            <a:pPr algn="l">
              <a:spcBef>
                <a:spcPts val="0"/>
              </a:spcBef>
            </a:pPr>
            <a:r>
              <a:rPr lang="en-US" sz="2000" dirty="0" smtClean="0">
                <a:solidFill>
                  <a:srgbClr val="FFC000"/>
                </a:solidFill>
              </a:rPr>
              <a:t>Machine learning performs well on many of these problems, but is a lot of work.  What is it about machine learning that makes it so hard to use?</a:t>
            </a:r>
          </a:p>
        </p:txBody>
      </p:sp>
    </p:spTree>
    <p:extLst>
      <p:ext uri="{BB962C8B-B14F-4D97-AF65-F5344CB8AC3E}">
        <p14:creationId xmlns:p14="http://schemas.microsoft.com/office/powerpoint/2010/main" xmlns="" val="286480878"/>
      </p:ext>
    </p:extLst>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Nearest neighbor examples for image patches</a:t>
            </a:r>
            <a:endParaRPr lang="en-US" dirty="0"/>
          </a:p>
        </p:txBody>
      </p:sp>
      <p:pic>
        <p:nvPicPr>
          <p:cNvPr id="2591746" name="Picture 2" descr="C:\Users\ang\Desktop\nn.jpg"/>
          <p:cNvPicPr>
            <a:picLocks noChangeAspect="1" noChangeArrowheads="1"/>
          </p:cNvPicPr>
          <p:nvPr/>
        </p:nvPicPr>
        <p:blipFill>
          <a:blip r:embed="rId3" cstate="print"/>
          <a:srcRect/>
          <a:stretch>
            <a:fillRect/>
          </a:stretch>
        </p:blipFill>
        <p:spPr bwMode="auto">
          <a:xfrm>
            <a:off x="2267700" y="1549261"/>
            <a:ext cx="4301360" cy="4447719"/>
          </a:xfrm>
          <a:prstGeom prst="rect">
            <a:avLst/>
          </a:prstGeom>
          <a:noFill/>
        </p:spPr>
      </p:pic>
      <p:sp>
        <p:nvSpPr>
          <p:cNvPr id="5" name="Content Placeholder 4"/>
          <p:cNvSpPr>
            <a:spLocks noGrp="1"/>
          </p:cNvSpPr>
          <p:nvPr>
            <p:ph idx="1"/>
          </p:nvPr>
        </p:nvSpPr>
        <p:spPr>
          <a:xfrm>
            <a:off x="0" y="702245"/>
            <a:ext cx="9870086" cy="1527050"/>
          </a:xfrm>
        </p:spPr>
        <p:txBody>
          <a:bodyPr>
            <a:noAutofit/>
          </a:bodyPr>
          <a:lstStyle/>
          <a:p>
            <a:pPr>
              <a:spcBef>
                <a:spcPts val="0"/>
              </a:spcBef>
            </a:pPr>
            <a:r>
              <a:rPr lang="en-US" sz="1600" b="0" dirty="0" smtClean="0"/>
              <a:t>Each node (e.g., set of merged superpixels) in the hierarchy has a feature vector. </a:t>
            </a:r>
          </a:p>
          <a:p>
            <a:pPr>
              <a:spcBef>
                <a:spcPts val="0"/>
              </a:spcBef>
            </a:pPr>
            <a:r>
              <a:rPr lang="en-US" sz="1600" b="0" dirty="0" smtClean="0"/>
              <a:t>Select a node (“center patch”) and list nearest neighbor nodes.  </a:t>
            </a:r>
          </a:p>
          <a:p>
            <a:pPr>
              <a:spcBef>
                <a:spcPts val="0"/>
              </a:spcBef>
            </a:pPr>
            <a:r>
              <a:rPr lang="en-US" sz="1600" b="0" dirty="0" smtClean="0"/>
              <a:t>I.e., what image patches/superpixels get mapped to similar features? </a:t>
            </a:r>
          </a:p>
        </p:txBody>
      </p:sp>
      <p:sp>
        <p:nvSpPr>
          <p:cNvPr id="9" name="Left Brace 8"/>
          <p:cNvSpPr/>
          <p:nvPr/>
        </p:nvSpPr>
        <p:spPr bwMode="auto">
          <a:xfrm rot="16200000">
            <a:off x="4473245" y="4295856"/>
            <a:ext cx="274320" cy="3763690"/>
          </a:xfrm>
          <a:prstGeom prst="leftBrace">
            <a:avLst/>
          </a:prstGeom>
          <a:noFill/>
          <a:ln w="28575" cap="flat" cmpd="sng" algn="ctr">
            <a:solidFill>
              <a:srgbClr val="FF0000"/>
            </a:solidFill>
            <a:prstDash val="solid"/>
            <a:round/>
            <a:headEnd type="none" w="med" len="med"/>
            <a:tailEnd type="none" w="med" len="med"/>
          </a:ln>
          <a:effectLst/>
        </p:spPr>
        <p:txBody>
          <a:bodyPr rtlCol="0" anchor="ctr"/>
          <a:lstStyle/>
          <a:p>
            <a:pPr algn="ctr"/>
            <a:endParaRPr lang="en-US"/>
          </a:p>
        </p:txBody>
      </p:sp>
      <p:grpSp>
        <p:nvGrpSpPr>
          <p:cNvPr id="10" name="Group 9"/>
          <p:cNvGrpSpPr/>
          <p:nvPr/>
        </p:nvGrpSpPr>
        <p:grpSpPr>
          <a:xfrm rot="5400000" flipH="1">
            <a:off x="2012582" y="6054257"/>
            <a:ext cx="460860" cy="510235"/>
            <a:chOff x="616285" y="5116235"/>
            <a:chExt cx="499265" cy="1097280"/>
          </a:xfrm>
        </p:grpSpPr>
        <p:cxnSp>
          <p:nvCxnSpPr>
            <p:cNvPr id="11" name="Straight Arrow Connector 10"/>
            <p:cNvCxnSpPr/>
            <p:nvPr/>
          </p:nvCxnSpPr>
          <p:spPr bwMode="auto">
            <a:xfrm>
              <a:off x="616285" y="5118820"/>
              <a:ext cx="499265" cy="1588"/>
            </a:xfrm>
            <a:prstGeom prst="straightConnector1">
              <a:avLst/>
            </a:prstGeom>
            <a:noFill/>
            <a:ln w="28575" cap="flat" cmpd="sng" algn="ctr">
              <a:solidFill>
                <a:srgbClr val="FF0000"/>
              </a:solidFill>
              <a:prstDash val="solid"/>
              <a:round/>
              <a:headEnd type="none" w="med" len="med"/>
              <a:tailEnd type="arrow"/>
            </a:ln>
            <a:effectLst/>
          </p:spPr>
        </p:cxnSp>
        <p:cxnSp>
          <p:nvCxnSpPr>
            <p:cNvPr id="12" name="Straight Arrow Connector 11"/>
            <p:cNvCxnSpPr/>
            <p:nvPr/>
          </p:nvCxnSpPr>
          <p:spPr bwMode="auto">
            <a:xfrm rot="16200000" flipH="1">
              <a:off x="87000" y="5664875"/>
              <a:ext cx="1097280" cy="0"/>
            </a:xfrm>
            <a:prstGeom prst="straightConnector1">
              <a:avLst/>
            </a:prstGeom>
            <a:noFill/>
            <a:ln w="28575" cap="flat" cmpd="sng" algn="ctr">
              <a:solidFill>
                <a:srgbClr val="FF0000"/>
              </a:solidFill>
              <a:prstDash val="solid"/>
              <a:round/>
              <a:headEnd type="none" w="med" len="med"/>
              <a:tailEnd type="none" w="med" len="med"/>
            </a:ln>
            <a:effectLst/>
          </p:spPr>
        </p:cxnSp>
      </p:grpSp>
      <p:sp>
        <p:nvSpPr>
          <p:cNvPr id="13" name="TextBox 12"/>
          <p:cNvSpPr txBox="1"/>
          <p:nvPr/>
        </p:nvSpPr>
        <p:spPr>
          <a:xfrm>
            <a:off x="326545" y="6324093"/>
            <a:ext cx="1710725" cy="369332"/>
          </a:xfrm>
          <a:prstGeom prst="rect">
            <a:avLst/>
          </a:prstGeom>
          <a:noFill/>
        </p:spPr>
        <p:txBody>
          <a:bodyPr wrap="none" rtlCol="0">
            <a:spAutoFit/>
          </a:bodyPr>
          <a:lstStyle/>
          <a:p>
            <a:pPr algn="l">
              <a:spcBef>
                <a:spcPts val="0"/>
              </a:spcBef>
            </a:pPr>
            <a:r>
              <a:rPr lang="en-US" dirty="0" smtClean="0">
                <a:solidFill>
                  <a:schemeClr val="bg1"/>
                </a:solidFill>
                <a:latin typeface="+mn-lt"/>
              </a:rPr>
              <a:t>Selected patch</a:t>
            </a:r>
          </a:p>
        </p:txBody>
      </p:sp>
      <p:sp>
        <p:nvSpPr>
          <p:cNvPr id="14" name="TextBox 13"/>
          <p:cNvSpPr txBox="1"/>
          <p:nvPr/>
        </p:nvSpPr>
        <p:spPr>
          <a:xfrm>
            <a:off x="3727090" y="6347780"/>
            <a:ext cx="2108269" cy="369332"/>
          </a:xfrm>
          <a:prstGeom prst="rect">
            <a:avLst/>
          </a:prstGeom>
          <a:noFill/>
        </p:spPr>
        <p:txBody>
          <a:bodyPr wrap="none" rtlCol="0">
            <a:spAutoFit/>
          </a:bodyPr>
          <a:lstStyle/>
          <a:p>
            <a:pPr algn="l">
              <a:spcBef>
                <a:spcPts val="0"/>
              </a:spcBef>
            </a:pPr>
            <a:r>
              <a:rPr lang="en-US" dirty="0" smtClean="0">
                <a:solidFill>
                  <a:schemeClr val="bg1"/>
                </a:solidFill>
                <a:latin typeface="+mn-lt"/>
              </a:rPr>
              <a:t>Nearest Neighbors</a:t>
            </a: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285" y="241385"/>
            <a:ext cx="7772400" cy="304800"/>
          </a:xfrm>
        </p:spPr>
        <p:txBody>
          <a:bodyPr/>
          <a:lstStyle/>
          <a:p>
            <a:r>
              <a:rPr lang="en-US" dirty="0" smtClean="0"/>
              <a:t>Multi-class segmentation (Stanford background dataset)</a:t>
            </a:r>
            <a:endParaRPr lang="en-US" dirty="0"/>
          </a:p>
        </p:txBody>
      </p:sp>
      <p:sp>
        <p:nvSpPr>
          <p:cNvPr id="6" name="Rectangle 5"/>
          <p:cNvSpPr/>
          <p:nvPr/>
        </p:nvSpPr>
        <p:spPr>
          <a:xfrm>
            <a:off x="9295815" y="3928265"/>
            <a:ext cx="4572000" cy="1569660"/>
          </a:xfrm>
          <a:prstGeom prst="rect">
            <a:avLst/>
          </a:prstGeom>
        </p:spPr>
        <p:txBody>
          <a:bodyPr wrap="square">
            <a:spAutoFit/>
          </a:bodyPr>
          <a:lstStyle/>
          <a:p>
            <a:pPr algn="r">
              <a:spcBef>
                <a:spcPts val="0"/>
              </a:spcBef>
            </a:pPr>
            <a:r>
              <a:rPr lang="en-US" sz="1600" dirty="0" smtClean="0">
                <a:solidFill>
                  <a:srgbClr val="FFFFFF"/>
                </a:solidFill>
              </a:rPr>
              <a:t> Clarkson and Moreno (1999): 77.6%</a:t>
            </a:r>
          </a:p>
          <a:p>
            <a:pPr algn="r">
              <a:spcBef>
                <a:spcPts val="0"/>
              </a:spcBef>
            </a:pPr>
            <a:r>
              <a:rPr lang="en-US" sz="1600" dirty="0" err="1" smtClean="0">
                <a:solidFill>
                  <a:srgbClr val="FFFFFF"/>
                </a:solidFill>
              </a:rPr>
              <a:t>Gunawardana</a:t>
            </a:r>
            <a:r>
              <a:rPr lang="en-US" sz="1600" dirty="0" smtClean="0">
                <a:solidFill>
                  <a:srgbClr val="FFFFFF"/>
                </a:solidFill>
              </a:rPr>
              <a:t> et al. (2005): 78.3%</a:t>
            </a:r>
          </a:p>
          <a:p>
            <a:pPr algn="r">
              <a:spcBef>
                <a:spcPts val="0"/>
              </a:spcBef>
            </a:pPr>
            <a:r>
              <a:rPr lang="en-US" sz="1600" dirty="0" smtClean="0">
                <a:solidFill>
                  <a:srgbClr val="FFFFFF"/>
                </a:solidFill>
              </a:rPr>
              <a:t>Sung et al. (2007): 78.5%</a:t>
            </a:r>
          </a:p>
          <a:p>
            <a:pPr algn="r">
              <a:spcBef>
                <a:spcPts val="0"/>
              </a:spcBef>
            </a:pPr>
            <a:r>
              <a:rPr lang="en-US" sz="1600" dirty="0" err="1" smtClean="0">
                <a:solidFill>
                  <a:srgbClr val="FFFFFF"/>
                </a:solidFill>
              </a:rPr>
              <a:t>Petrov</a:t>
            </a:r>
            <a:r>
              <a:rPr lang="en-US" sz="1600" dirty="0" smtClean="0">
                <a:solidFill>
                  <a:srgbClr val="FFFFFF"/>
                </a:solidFill>
              </a:rPr>
              <a:t> et al. (2007): 78.6%</a:t>
            </a:r>
          </a:p>
          <a:p>
            <a:pPr algn="r">
              <a:spcBef>
                <a:spcPts val="0"/>
              </a:spcBef>
            </a:pPr>
            <a:r>
              <a:rPr lang="en-US" sz="1600" dirty="0" err="1" smtClean="0">
                <a:solidFill>
                  <a:srgbClr val="FFFFFF"/>
                </a:solidFill>
              </a:rPr>
              <a:t>Sha</a:t>
            </a:r>
            <a:r>
              <a:rPr lang="en-US" sz="1600" dirty="0" smtClean="0">
                <a:solidFill>
                  <a:srgbClr val="FFFFFF"/>
                </a:solidFill>
              </a:rPr>
              <a:t> and Saul (2006): 78.9%</a:t>
            </a:r>
          </a:p>
          <a:p>
            <a:pPr algn="r">
              <a:spcBef>
                <a:spcPts val="0"/>
              </a:spcBef>
            </a:pPr>
            <a:r>
              <a:rPr lang="en-US" sz="1600" dirty="0" smtClean="0">
                <a:solidFill>
                  <a:srgbClr val="FFFFFF"/>
                </a:solidFill>
              </a:rPr>
              <a:t>Yu et al. (2009): 79.2%</a:t>
            </a:r>
          </a:p>
        </p:txBody>
      </p:sp>
      <p:pic>
        <p:nvPicPr>
          <p:cNvPr id="12" name="Picture 2" descr="C:\Users\ang\Desktop\segmentation.jpg"/>
          <p:cNvPicPr>
            <a:picLocks noChangeAspect="1" noChangeArrowheads="1"/>
          </p:cNvPicPr>
          <p:nvPr/>
        </p:nvPicPr>
        <p:blipFill>
          <a:blip r:embed="rId3" cstate="print"/>
          <a:srcRect t="94284"/>
          <a:stretch>
            <a:fillRect/>
          </a:stretch>
        </p:blipFill>
        <p:spPr bwMode="auto">
          <a:xfrm>
            <a:off x="1922055" y="2392065"/>
            <a:ext cx="5248276" cy="395826"/>
          </a:xfrm>
          <a:prstGeom prst="rect">
            <a:avLst/>
          </a:prstGeom>
          <a:noFill/>
        </p:spPr>
      </p:pic>
      <p:grpSp>
        <p:nvGrpSpPr>
          <p:cNvPr id="15" name="Group 14"/>
          <p:cNvGrpSpPr/>
          <p:nvPr/>
        </p:nvGrpSpPr>
        <p:grpSpPr>
          <a:xfrm>
            <a:off x="232235" y="817460"/>
            <a:ext cx="8771111" cy="1459390"/>
            <a:chOff x="616285" y="731520"/>
            <a:chExt cx="8243482" cy="1371600"/>
          </a:xfrm>
        </p:grpSpPr>
        <p:pic>
          <p:nvPicPr>
            <p:cNvPr id="2592770" name="Picture 2" descr="C:\Users\ang\Desktop\vrnn.pdf - Adobe Acrobat Pro.jpg"/>
            <p:cNvPicPr>
              <a:picLocks noChangeAspect="1" noChangeArrowheads="1"/>
            </p:cNvPicPr>
            <p:nvPr/>
          </p:nvPicPr>
          <p:blipFill>
            <a:blip r:embed="rId4" cstate="print"/>
            <a:srcRect/>
            <a:stretch>
              <a:fillRect/>
            </a:stretch>
          </p:blipFill>
          <p:spPr bwMode="auto">
            <a:xfrm>
              <a:off x="616285" y="731520"/>
              <a:ext cx="1945062" cy="1371600"/>
            </a:xfrm>
            <a:prstGeom prst="rect">
              <a:avLst/>
            </a:prstGeom>
            <a:noFill/>
          </p:spPr>
        </p:pic>
        <p:pic>
          <p:nvPicPr>
            <p:cNvPr id="2592772" name="Picture 4" descr="C:\Users\ang\Desktop\vrnn.pdf - Adobe Acrobat Pro.jpg"/>
            <p:cNvPicPr>
              <a:picLocks noChangeAspect="1" noChangeArrowheads="1"/>
            </p:cNvPicPr>
            <p:nvPr/>
          </p:nvPicPr>
          <p:blipFill>
            <a:blip r:embed="rId5" cstate="print"/>
            <a:srcRect/>
            <a:stretch>
              <a:fillRect/>
            </a:stretch>
          </p:blipFill>
          <p:spPr bwMode="auto">
            <a:xfrm>
              <a:off x="2728560" y="731520"/>
              <a:ext cx="1945062" cy="1371600"/>
            </a:xfrm>
            <a:prstGeom prst="rect">
              <a:avLst/>
            </a:prstGeom>
            <a:noFill/>
          </p:spPr>
        </p:pic>
        <p:pic>
          <p:nvPicPr>
            <p:cNvPr id="2592773" name="Picture 5" descr="C:\Users\ang\Desktop\vrnn.pdf - Adobe Acrobat Pro.jpg"/>
            <p:cNvPicPr>
              <a:picLocks noChangeAspect="1" noChangeArrowheads="1"/>
            </p:cNvPicPr>
            <p:nvPr/>
          </p:nvPicPr>
          <p:blipFill>
            <a:blip r:embed="rId6" cstate="print"/>
            <a:srcRect/>
            <a:stretch>
              <a:fillRect/>
            </a:stretch>
          </p:blipFill>
          <p:spPr bwMode="auto">
            <a:xfrm>
              <a:off x="4823128" y="731520"/>
              <a:ext cx="1945062" cy="1371600"/>
            </a:xfrm>
            <a:prstGeom prst="rect">
              <a:avLst/>
            </a:prstGeom>
            <a:noFill/>
          </p:spPr>
        </p:pic>
        <p:pic>
          <p:nvPicPr>
            <p:cNvPr id="2592774" name="Picture 6" descr="C:\Users\ang\Desktop\vrnn.pdf - Adobe Acrobat Pro.jpg"/>
            <p:cNvPicPr>
              <a:picLocks noChangeAspect="1" noChangeArrowheads="1"/>
            </p:cNvPicPr>
            <p:nvPr/>
          </p:nvPicPr>
          <p:blipFill>
            <a:blip r:embed="rId7" cstate="print"/>
            <a:srcRect/>
            <a:stretch>
              <a:fillRect/>
            </a:stretch>
          </p:blipFill>
          <p:spPr bwMode="auto">
            <a:xfrm>
              <a:off x="6914705" y="731520"/>
              <a:ext cx="1945062" cy="1371600"/>
            </a:xfrm>
            <a:prstGeom prst="rect">
              <a:avLst/>
            </a:prstGeom>
            <a:noFill/>
          </p:spPr>
        </p:pic>
      </p:grpSp>
      <p:graphicFrame>
        <p:nvGraphicFramePr>
          <p:cNvPr id="17" name="Content Placeholder 3"/>
          <p:cNvGraphicFramePr>
            <a:graphicFrameLocks/>
          </p:cNvGraphicFramePr>
          <p:nvPr>
            <p:extLst>
              <p:ext uri="{D42A27DB-BD31-4B8C-83A1-F6EECF244321}">
                <p14:modId xmlns:p14="http://schemas.microsoft.com/office/powerpoint/2010/main" xmlns="" val="1982408334"/>
              </p:ext>
            </p:extLst>
          </p:nvPr>
        </p:nvGraphicFramePr>
        <p:xfrm>
          <a:off x="577880" y="3121760"/>
          <a:ext cx="7757810" cy="2966720"/>
        </p:xfrm>
        <a:graphic>
          <a:graphicData uri="http://schemas.openxmlformats.org/drawingml/2006/table">
            <a:tbl>
              <a:tblPr firstRow="1" bandRow="1"/>
              <a:tblGrid>
                <a:gridCol w="6183205"/>
                <a:gridCol w="1574605"/>
              </a:tblGrid>
              <a:tr h="370840">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dirty="0" smtClean="0"/>
                        <a:t>Method</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dirty="0" smtClean="0"/>
                        <a:t>Accuracy</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Pixel CRF</a:t>
                      </a:r>
                      <a:r>
                        <a:rPr lang="en-US" baseline="0" dirty="0" smtClean="0"/>
                        <a:t> (Gould et al., ICCV 2009)</a:t>
                      </a:r>
                      <a:endParaRPr lang="en-US" b="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mtClean="0"/>
                        <a:t>74.3</a:t>
                      </a:r>
                      <a:endParaRPr lang="en-US" b="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Classifier</a:t>
                      </a:r>
                      <a:r>
                        <a:rPr lang="en-US" baseline="0" dirty="0" smtClean="0"/>
                        <a:t> on </a:t>
                      </a:r>
                      <a:r>
                        <a:rPr lang="en-US" baseline="0" dirty="0" err="1" smtClean="0"/>
                        <a:t>superpixel</a:t>
                      </a:r>
                      <a:r>
                        <a:rPr lang="en-US" baseline="0" dirty="0" smtClean="0"/>
                        <a:t> features</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dirty="0" smtClean="0"/>
                        <a:t>75.9</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Region-based energy</a:t>
                      </a:r>
                      <a:r>
                        <a:rPr lang="en-US" baseline="0" dirty="0" smtClean="0"/>
                        <a:t> (Gould et al., ICCV 2009)</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dirty="0" smtClean="0"/>
                        <a:t>76.4</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Local </a:t>
                      </a:r>
                      <a:r>
                        <a:rPr lang="en-US" dirty="0" err="1" smtClean="0"/>
                        <a:t>labelling</a:t>
                      </a:r>
                      <a:r>
                        <a:rPr lang="en-US" dirty="0" smtClean="0"/>
                        <a:t> (</a:t>
                      </a:r>
                      <a:r>
                        <a:rPr lang="en-US" dirty="0" err="1" smtClean="0"/>
                        <a:t>Tighe</a:t>
                      </a:r>
                      <a:r>
                        <a:rPr lang="en-US" dirty="0" smtClean="0"/>
                        <a:t> &amp; </a:t>
                      </a:r>
                      <a:r>
                        <a:rPr lang="en-US" dirty="0" err="1" smtClean="0"/>
                        <a:t>Lazebnik</a:t>
                      </a:r>
                      <a:r>
                        <a:rPr lang="en-US" dirty="0" smtClean="0"/>
                        <a:t>, ECCV 2010)</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dirty="0" smtClean="0"/>
                        <a:t>76.9</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err="1" smtClean="0"/>
                        <a:t>Superpixel</a:t>
                      </a:r>
                      <a:r>
                        <a:rPr lang="en-US" dirty="0" smtClean="0"/>
                        <a:t> MRF (</a:t>
                      </a:r>
                      <a:r>
                        <a:rPr lang="en-US" dirty="0" err="1" smtClean="0"/>
                        <a:t>Tighe</a:t>
                      </a:r>
                      <a:r>
                        <a:rPr lang="en-US" dirty="0" smtClean="0"/>
                        <a:t> &amp; </a:t>
                      </a:r>
                      <a:r>
                        <a:rPr lang="en-US" dirty="0" err="1" smtClean="0"/>
                        <a:t>Lazebnik</a:t>
                      </a:r>
                      <a:r>
                        <a:rPr lang="en-US" dirty="0" smtClean="0"/>
                        <a:t>,</a:t>
                      </a:r>
                      <a:r>
                        <a:rPr lang="en-US" baseline="0" dirty="0" smtClean="0"/>
                        <a:t> ECCV 2010)</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dirty="0" smtClean="0"/>
                        <a:t>77.5</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mtClean="0"/>
                        <a:t>Simultaneous MRF </a:t>
                      </a:r>
                      <a:r>
                        <a:rPr lang="en-US" dirty="0" smtClean="0"/>
                        <a:t>(</a:t>
                      </a:r>
                      <a:r>
                        <a:rPr lang="en-US" dirty="0" err="1" smtClean="0"/>
                        <a:t>Tighe</a:t>
                      </a:r>
                      <a:r>
                        <a:rPr lang="en-US" dirty="0" smtClean="0"/>
                        <a:t> &amp; </a:t>
                      </a:r>
                      <a:r>
                        <a:rPr lang="en-US" dirty="0" err="1" smtClean="0"/>
                        <a:t>Lazebnik</a:t>
                      </a:r>
                      <a:r>
                        <a:rPr lang="en-US" dirty="0" smtClean="0"/>
                        <a:t>, ECCV 2010)</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smtClean="0"/>
                        <a:t>77.5</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1" dirty="0" smtClean="0"/>
                        <a:t>Stanford  Feature learning (our</a:t>
                      </a:r>
                      <a:r>
                        <a:rPr lang="en-US" b="1" baseline="0" dirty="0" smtClean="0"/>
                        <a:t> method) </a:t>
                      </a:r>
                      <a:endParaRPr lang="en-US"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b="1" dirty="0" smtClean="0"/>
                        <a:t>78.1</a:t>
                      </a:r>
                      <a:endParaRPr lang="en-US"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bl>
          </a:graphicData>
        </a:graphic>
      </p:graphicFrame>
      <p:cxnSp>
        <p:nvCxnSpPr>
          <p:cNvPr id="13" name="Straight Arrow Connector 12"/>
          <p:cNvCxnSpPr/>
          <p:nvPr/>
        </p:nvCxnSpPr>
        <p:spPr bwMode="auto">
          <a:xfrm rot="10800000">
            <a:off x="8450905" y="5886920"/>
            <a:ext cx="460860" cy="1588"/>
          </a:xfrm>
          <a:prstGeom prst="straightConnector1">
            <a:avLst/>
          </a:prstGeom>
          <a:noFill/>
          <a:ln w="63500" cap="flat" cmpd="sng" algn="ctr">
            <a:solidFill>
              <a:srgbClr val="FF0000"/>
            </a:solidFill>
            <a:prstDash val="solid"/>
            <a:round/>
            <a:headEnd type="none" w="med" len="med"/>
            <a:tailEnd type="arrow" w="med" len="sm"/>
          </a:ln>
          <a:effectLst/>
        </p:spPr>
      </p:cxnSp>
    </p:spTree>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4575"/>
            <a:ext cx="8229600" cy="422455"/>
          </a:xfrm>
        </p:spPr>
        <p:txBody>
          <a:bodyPr>
            <a:normAutofit fontScale="90000"/>
          </a:bodyPr>
          <a:lstStyle/>
          <a:p>
            <a:r>
              <a:rPr lang="en-US" dirty="0" smtClean="0"/>
              <a:t>Multi-class Segmentation MSRC dataset: 21 Classes</a:t>
            </a:r>
            <a:endParaRPr lang="en-US" dirty="0"/>
          </a:p>
        </p:txBody>
      </p:sp>
      <p:cxnSp>
        <p:nvCxnSpPr>
          <p:cNvPr id="11" name="Straight Arrow Connector 10"/>
          <p:cNvCxnSpPr/>
          <p:nvPr/>
        </p:nvCxnSpPr>
        <p:spPr bwMode="auto">
          <a:xfrm rot="10800000">
            <a:off x="8220475" y="5848515"/>
            <a:ext cx="460860" cy="1588"/>
          </a:xfrm>
          <a:prstGeom prst="straightConnector1">
            <a:avLst/>
          </a:prstGeom>
          <a:noFill/>
          <a:ln w="63500" cap="flat" cmpd="sng" algn="ctr">
            <a:solidFill>
              <a:srgbClr val="FF0000"/>
            </a:solidFill>
            <a:prstDash val="solid"/>
            <a:round/>
            <a:headEnd type="none" w="med" len="med"/>
            <a:tailEnd type="arrow" w="med" len="sm"/>
          </a:ln>
          <a:effectLst/>
        </p:spPr>
      </p:cxnSp>
      <p:pic>
        <p:nvPicPr>
          <p:cNvPr id="313346" name="Picture 2" descr="D:\_studium\09-stanford\projects\deepVision\data\msrc\images\8_13_s.jpg"/>
          <p:cNvPicPr>
            <a:picLocks noChangeAspect="1" noChangeArrowheads="1"/>
          </p:cNvPicPr>
          <p:nvPr/>
        </p:nvPicPr>
        <p:blipFill>
          <a:blip r:embed="rId3" cstate="print"/>
          <a:srcRect/>
          <a:stretch>
            <a:fillRect/>
          </a:stretch>
        </p:blipFill>
        <p:spPr bwMode="auto">
          <a:xfrm>
            <a:off x="654690" y="740650"/>
            <a:ext cx="1788627" cy="1190555"/>
          </a:xfrm>
          <a:prstGeom prst="rect">
            <a:avLst/>
          </a:prstGeom>
          <a:noFill/>
        </p:spPr>
      </p:pic>
      <p:pic>
        <p:nvPicPr>
          <p:cNvPr id="313347" name="Picture 3" descr="D:\_studium\09-stanford\projects\deepVision\data\msrc\images\9_12_s.jpg"/>
          <p:cNvPicPr>
            <a:picLocks noChangeAspect="1" noChangeArrowheads="1"/>
          </p:cNvPicPr>
          <p:nvPr/>
        </p:nvPicPr>
        <p:blipFill>
          <a:blip r:embed="rId4" cstate="print"/>
          <a:srcRect/>
          <a:stretch>
            <a:fillRect/>
          </a:stretch>
        </p:blipFill>
        <p:spPr bwMode="auto">
          <a:xfrm>
            <a:off x="654690" y="2046420"/>
            <a:ext cx="1788627" cy="1190555"/>
          </a:xfrm>
          <a:prstGeom prst="rect">
            <a:avLst/>
          </a:prstGeom>
          <a:noFill/>
        </p:spPr>
      </p:pic>
      <p:pic>
        <p:nvPicPr>
          <p:cNvPr id="313348" name="Picture 4" descr="D:\_studium\09-stanford\projects\deepVision\data\msrc\images\6_29_s.jpg"/>
          <p:cNvPicPr>
            <a:picLocks noChangeAspect="1" noChangeArrowheads="1"/>
          </p:cNvPicPr>
          <p:nvPr/>
        </p:nvPicPr>
        <p:blipFill>
          <a:blip r:embed="rId5" cstate="print"/>
          <a:srcRect/>
          <a:stretch>
            <a:fillRect/>
          </a:stretch>
        </p:blipFill>
        <p:spPr bwMode="auto">
          <a:xfrm>
            <a:off x="6261820" y="740650"/>
            <a:ext cx="1788627" cy="1190555"/>
          </a:xfrm>
          <a:prstGeom prst="rect">
            <a:avLst/>
          </a:prstGeom>
          <a:noFill/>
        </p:spPr>
      </p:pic>
      <p:pic>
        <p:nvPicPr>
          <p:cNvPr id="313349" name="Picture 5" descr="D:\_studium\09-stanford\projects\deepVision\data\msrc\images\10_3_s.jpg"/>
          <p:cNvPicPr>
            <a:picLocks noChangeAspect="1" noChangeArrowheads="1"/>
          </p:cNvPicPr>
          <p:nvPr/>
        </p:nvPicPr>
        <p:blipFill>
          <a:blip r:embed="rId6" cstate="print"/>
          <a:srcRect/>
          <a:stretch>
            <a:fillRect/>
          </a:stretch>
        </p:blipFill>
        <p:spPr bwMode="auto">
          <a:xfrm>
            <a:off x="4418380" y="740650"/>
            <a:ext cx="1788627" cy="1190555"/>
          </a:xfrm>
          <a:prstGeom prst="rect">
            <a:avLst/>
          </a:prstGeom>
          <a:noFill/>
        </p:spPr>
      </p:pic>
      <p:pic>
        <p:nvPicPr>
          <p:cNvPr id="313350" name="Picture 6" descr="D:\_studium\09-stanford\projects\deepVision\data\msrc\images\11_27_s.jpg"/>
          <p:cNvPicPr>
            <a:picLocks noChangeAspect="1" noChangeArrowheads="1"/>
          </p:cNvPicPr>
          <p:nvPr/>
        </p:nvPicPr>
        <p:blipFill>
          <a:blip r:embed="rId7" cstate="print"/>
          <a:srcRect/>
          <a:stretch>
            <a:fillRect/>
          </a:stretch>
        </p:blipFill>
        <p:spPr bwMode="auto">
          <a:xfrm>
            <a:off x="2574940" y="740650"/>
            <a:ext cx="1788625" cy="1190554"/>
          </a:xfrm>
          <a:prstGeom prst="rect">
            <a:avLst/>
          </a:prstGeom>
          <a:noFill/>
        </p:spPr>
      </p:pic>
      <p:pic>
        <p:nvPicPr>
          <p:cNvPr id="313351" name="Picture 7" descr="D:\_studium\09-stanford\projects\deepVision\data\msrc\images\13_15_s.jpg"/>
          <p:cNvPicPr>
            <a:picLocks noChangeAspect="1" noChangeArrowheads="1"/>
          </p:cNvPicPr>
          <p:nvPr/>
        </p:nvPicPr>
        <p:blipFill>
          <a:blip r:embed="rId8" cstate="print"/>
          <a:srcRect/>
          <a:stretch>
            <a:fillRect/>
          </a:stretch>
        </p:blipFill>
        <p:spPr bwMode="auto">
          <a:xfrm>
            <a:off x="6300225" y="2046420"/>
            <a:ext cx="1766630" cy="1175913"/>
          </a:xfrm>
          <a:prstGeom prst="rect">
            <a:avLst/>
          </a:prstGeom>
          <a:noFill/>
        </p:spPr>
      </p:pic>
      <p:pic>
        <p:nvPicPr>
          <p:cNvPr id="313352" name="Picture 8" descr="D:\_studium\09-stanford\projects\deepVision\data\msrc\images\15_19_s.jpg"/>
          <p:cNvPicPr>
            <a:picLocks noChangeAspect="1" noChangeArrowheads="1"/>
          </p:cNvPicPr>
          <p:nvPr/>
        </p:nvPicPr>
        <p:blipFill>
          <a:blip r:embed="rId9" cstate="print"/>
          <a:srcRect/>
          <a:stretch>
            <a:fillRect/>
          </a:stretch>
        </p:blipFill>
        <p:spPr bwMode="auto">
          <a:xfrm>
            <a:off x="4456785" y="2046420"/>
            <a:ext cx="1766629" cy="1180953"/>
          </a:xfrm>
          <a:prstGeom prst="rect">
            <a:avLst/>
          </a:prstGeom>
          <a:noFill/>
        </p:spPr>
      </p:pic>
      <p:pic>
        <p:nvPicPr>
          <p:cNvPr id="313353" name="Picture 9" descr="D:\_studium\09-stanford\projects\deepVision\data\msrc\images\7_25_s.jpg"/>
          <p:cNvPicPr>
            <a:picLocks noChangeAspect="1" noChangeArrowheads="1"/>
          </p:cNvPicPr>
          <p:nvPr/>
        </p:nvPicPr>
        <p:blipFill>
          <a:blip r:embed="rId10" cstate="print"/>
          <a:srcRect/>
          <a:stretch>
            <a:fillRect/>
          </a:stretch>
        </p:blipFill>
        <p:spPr bwMode="auto">
          <a:xfrm>
            <a:off x="2613345" y="2046420"/>
            <a:ext cx="1788628" cy="1190555"/>
          </a:xfrm>
          <a:prstGeom prst="rect">
            <a:avLst/>
          </a:prstGeom>
          <a:noFill/>
        </p:spPr>
      </p:pic>
      <p:graphicFrame>
        <p:nvGraphicFramePr>
          <p:cNvPr id="14" name="Content Placeholder 3"/>
          <p:cNvGraphicFramePr>
            <a:graphicFrameLocks/>
          </p:cNvGraphicFramePr>
          <p:nvPr>
            <p:extLst>
              <p:ext uri="{D42A27DB-BD31-4B8C-83A1-F6EECF244321}">
                <p14:modId xmlns:p14="http://schemas.microsoft.com/office/powerpoint/2010/main" xmlns="" val="1982408334"/>
              </p:ext>
            </p:extLst>
          </p:nvPr>
        </p:nvGraphicFramePr>
        <p:xfrm>
          <a:off x="577880" y="3777095"/>
          <a:ext cx="7527380" cy="2225040"/>
        </p:xfrm>
        <a:graphic>
          <a:graphicData uri="http://schemas.openxmlformats.org/drawingml/2006/table">
            <a:tbl>
              <a:tblPr firstRow="1" bandRow="1"/>
              <a:tblGrid>
                <a:gridCol w="6221610"/>
                <a:gridCol w="1305770"/>
              </a:tblGrid>
              <a:tr h="370840">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dirty="0" smtClean="0"/>
                        <a:t>Methods</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pPr algn="ctr"/>
                      <a:r>
                        <a:rPr lang="en-US" dirty="0" smtClean="0"/>
                        <a:t>Accuracy</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370840">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err="1" smtClean="0"/>
                        <a:t>TextonBoost</a:t>
                      </a:r>
                      <a:r>
                        <a:rPr lang="en-US" dirty="0" smtClean="0"/>
                        <a:t> (</a:t>
                      </a:r>
                      <a:r>
                        <a:rPr lang="en-US" sz="1800" kern="1200" baseline="0" dirty="0" err="1" smtClean="0">
                          <a:solidFill>
                            <a:schemeClr val="dk1"/>
                          </a:solidFill>
                          <a:latin typeface="+mn-lt"/>
                          <a:ea typeface="+mn-ea"/>
                          <a:cs typeface="+mn-cs"/>
                        </a:rPr>
                        <a:t>Shotton</a:t>
                      </a:r>
                      <a:r>
                        <a:rPr lang="en-US" sz="1800" kern="1200" baseline="0" dirty="0" smtClean="0">
                          <a:solidFill>
                            <a:schemeClr val="dk1"/>
                          </a:solidFill>
                          <a:latin typeface="+mn-lt"/>
                          <a:ea typeface="+mn-ea"/>
                          <a:cs typeface="+mn-cs"/>
                        </a:rPr>
                        <a:t> et al., ECCV 2006)</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dirty="0" smtClean="0"/>
                        <a:t>72.2</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70840">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800" kern="1200" baseline="0" dirty="0" smtClean="0">
                          <a:solidFill>
                            <a:schemeClr val="dk1"/>
                          </a:solidFill>
                          <a:latin typeface="+mn-lt"/>
                          <a:ea typeface="+mn-ea"/>
                          <a:cs typeface="+mn-cs"/>
                        </a:rPr>
                        <a:t>Framework over mean-shift patches (</a:t>
                      </a:r>
                      <a:r>
                        <a:rPr lang="en-US" dirty="0" smtClean="0"/>
                        <a:t>Yang et al.,</a:t>
                      </a:r>
                      <a:r>
                        <a:rPr lang="en-US" baseline="0" dirty="0" smtClean="0"/>
                        <a:t> CVPR 2007)</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dirty="0" smtClean="0"/>
                        <a:t>75.1</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Pixel CRF</a:t>
                      </a:r>
                      <a:r>
                        <a:rPr lang="en-US" baseline="0" dirty="0" smtClean="0"/>
                        <a:t> (Gould et al., ICCV 2009)</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dirty="0" smtClean="0"/>
                        <a:t>75.3</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210" rtl="0" eaLnBrk="1" fontAlgn="auto" latinLnBrk="0" hangingPunct="1">
                        <a:lnSpc>
                          <a:spcPct val="100000"/>
                        </a:lnSpc>
                        <a:spcBef>
                          <a:spcPts val="0"/>
                        </a:spcBef>
                        <a:spcAft>
                          <a:spcPts val="0"/>
                        </a:spcAft>
                        <a:buClrTx/>
                        <a:buSzTx/>
                        <a:buFontTx/>
                        <a:buNone/>
                        <a:tabLst/>
                        <a:defRPr/>
                      </a:pPr>
                      <a:r>
                        <a:rPr lang="en-US" dirty="0" smtClean="0"/>
                        <a:t>Region-based energy</a:t>
                      </a:r>
                      <a:r>
                        <a:rPr lang="en-US" baseline="0" dirty="0" smtClean="0"/>
                        <a:t> (Gould et al., </a:t>
                      </a:r>
                      <a:r>
                        <a:rPr lang="en-US" sz="1800" kern="1200" baseline="0" dirty="0" smtClean="0"/>
                        <a:t>IJCV </a:t>
                      </a:r>
                      <a:r>
                        <a:rPr lang="en-US" baseline="0" dirty="0" smtClean="0"/>
                        <a:t>2008)</a:t>
                      </a:r>
                      <a:endParaRPr lang="en-US" b="0" dirty="0" smtClean="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dirty="0" smtClean="0"/>
                        <a:t>76.5</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1" dirty="0" smtClean="0"/>
                        <a:t>Stanford</a:t>
                      </a:r>
                      <a:r>
                        <a:rPr lang="en-US" b="1" baseline="0" dirty="0" smtClean="0"/>
                        <a:t> </a:t>
                      </a:r>
                      <a:r>
                        <a:rPr lang="en-US" b="1" dirty="0" smtClean="0"/>
                        <a:t>Feature learning</a:t>
                      </a:r>
                      <a:r>
                        <a:rPr lang="en-US" b="1" baseline="0" dirty="0" smtClean="0"/>
                        <a:t> (out method) </a:t>
                      </a:r>
                      <a:endParaRPr lang="en-US"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algn="ctr"/>
                      <a:r>
                        <a:rPr lang="en-US" b="1" dirty="0" smtClean="0"/>
                        <a:t>76.7</a:t>
                      </a:r>
                      <a:endParaRPr lang="en-US"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bl>
          </a:graphicData>
        </a:graphic>
      </p:graphicFrame>
    </p:spTree>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ctrTitle"/>
          </p:nvPr>
        </p:nvSpPr>
        <p:spPr>
          <a:xfrm>
            <a:off x="844550" y="1931988"/>
            <a:ext cx="7772400" cy="2360612"/>
          </a:xfrm>
        </p:spPr>
        <p:txBody>
          <a:bodyPr/>
          <a:lstStyle/>
          <a:p>
            <a:pPr eaLnBrk="1" hangingPunct="1"/>
            <a:r>
              <a:rPr lang="en-US" sz="6000" dirty="0" smtClean="0">
                <a:solidFill>
                  <a:srgbClr val="0070C0"/>
                </a:solidFill>
              </a:rPr>
              <a:t>Weaknesses &amp; Criticisms</a:t>
            </a:r>
          </a:p>
        </p:txBody>
      </p:sp>
      <p:sp>
        <p:nvSpPr>
          <p:cNvPr id="95235" name="Rectangle 3"/>
          <p:cNvSpPr>
            <a:spLocks noChangeArrowheads="1"/>
          </p:cNvSpPr>
          <p:nvPr/>
        </p:nvSpPr>
        <p:spPr bwMode="auto">
          <a:xfrm>
            <a:off x="0" y="5867400"/>
            <a:ext cx="9144000" cy="990600"/>
          </a:xfrm>
          <a:prstGeom prst="rect">
            <a:avLst/>
          </a:prstGeom>
          <a:solidFill>
            <a:schemeClr val="tx1"/>
          </a:solidFill>
          <a:ln w="12700">
            <a:noFill/>
            <a:miter lim="800000"/>
            <a:headEnd/>
            <a:tailEnd/>
          </a:ln>
        </p:spPr>
        <p:txBody>
          <a:bodyPr wrap="none" anchor="ctr"/>
          <a:lstStyle/>
          <a:p>
            <a:endParaRPr lang="en-US"/>
          </a:p>
        </p:txBody>
      </p:sp>
      <p:sp>
        <p:nvSpPr>
          <p:cNvPr id="95236" name="Rectangle 4"/>
          <p:cNvSpPr>
            <a:spLocks noChangeArrowheads="1"/>
          </p:cNvSpPr>
          <p:nvPr/>
        </p:nvSpPr>
        <p:spPr bwMode="auto">
          <a:xfrm>
            <a:off x="0" y="381000"/>
            <a:ext cx="9144000" cy="990600"/>
          </a:xfrm>
          <a:prstGeom prst="rect">
            <a:avLst/>
          </a:prstGeom>
          <a:solidFill>
            <a:schemeClr val="tx1"/>
          </a:solidFill>
          <a:ln w="12700">
            <a:no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Weaknesses &amp; Criticisms</a:t>
            </a:r>
            <a:endParaRPr lang="en-US" dirty="0"/>
          </a:p>
        </p:txBody>
      </p:sp>
      <p:sp>
        <p:nvSpPr>
          <p:cNvPr id="3" name="Content Placeholder 2"/>
          <p:cNvSpPr>
            <a:spLocks noGrp="1"/>
          </p:cNvSpPr>
          <p:nvPr>
            <p:ph idx="1"/>
          </p:nvPr>
        </p:nvSpPr>
        <p:spPr>
          <a:xfrm>
            <a:off x="533400" y="740650"/>
            <a:ext cx="8229600" cy="5524500"/>
          </a:xfrm>
        </p:spPr>
        <p:txBody>
          <a:bodyPr/>
          <a:lstStyle/>
          <a:p>
            <a:pPr>
              <a:spcBef>
                <a:spcPts val="1200"/>
              </a:spcBef>
            </a:pPr>
            <a:r>
              <a:rPr lang="en-US" sz="1800" b="0" dirty="0" smtClean="0"/>
              <a:t>You’re learning everything.  It’s better to encode prior knowledge about structure of images (or audio, or text). </a:t>
            </a:r>
          </a:p>
          <a:p>
            <a:pPr>
              <a:spcBef>
                <a:spcPts val="1200"/>
              </a:spcBef>
              <a:buNone/>
            </a:pPr>
            <a:r>
              <a:rPr lang="en-US" sz="1800" b="0" dirty="0" smtClean="0"/>
              <a:t>	A: Wasn’t there a similar machine learning vs. linguists debate in NLP ~20 years ago….  </a:t>
            </a:r>
          </a:p>
          <a:p>
            <a:pPr>
              <a:spcBef>
                <a:spcPts val="1200"/>
              </a:spcBef>
            </a:pPr>
            <a:r>
              <a:rPr lang="en-US" sz="1800" b="0" dirty="0" smtClean="0"/>
              <a:t>Unsupervised feature learning cannot currently do X, where X is: </a:t>
            </a:r>
          </a:p>
          <a:p>
            <a:pPr>
              <a:spcBef>
                <a:spcPts val="1200"/>
              </a:spcBef>
            </a:pPr>
            <a:endParaRPr lang="en-US" sz="200" b="0" dirty="0" smtClean="0"/>
          </a:p>
          <a:p>
            <a:pPr lvl="1">
              <a:spcBef>
                <a:spcPts val="0"/>
              </a:spcBef>
              <a:buNone/>
            </a:pPr>
            <a:r>
              <a:rPr lang="en-US" sz="1800" dirty="0" smtClean="0"/>
              <a:t>Go beyond Gabor (1 layer) features. </a:t>
            </a:r>
          </a:p>
          <a:p>
            <a:pPr lvl="1">
              <a:spcBef>
                <a:spcPts val="0"/>
              </a:spcBef>
              <a:buNone/>
            </a:pPr>
            <a:r>
              <a:rPr lang="en-US" sz="1800" dirty="0" smtClean="0"/>
              <a:t>Work on temporal data (video). </a:t>
            </a:r>
          </a:p>
          <a:p>
            <a:pPr lvl="1">
              <a:spcBef>
                <a:spcPts val="0"/>
              </a:spcBef>
              <a:buNone/>
            </a:pPr>
            <a:r>
              <a:rPr lang="en-US" sz="1800" b="0" dirty="0" smtClean="0"/>
              <a:t>Learn hierarchical representations (compositional semantics).</a:t>
            </a:r>
          </a:p>
          <a:p>
            <a:pPr lvl="1">
              <a:spcBef>
                <a:spcPts val="0"/>
              </a:spcBef>
              <a:buNone/>
            </a:pPr>
            <a:r>
              <a:rPr lang="en-US" sz="1800" dirty="0" smtClean="0"/>
              <a:t>Get state-of-the-art in activity recognition.</a:t>
            </a:r>
            <a:r>
              <a:rPr lang="en-US" sz="1800" b="0" dirty="0" smtClean="0"/>
              <a:t> </a:t>
            </a:r>
          </a:p>
          <a:p>
            <a:pPr lvl="1">
              <a:spcBef>
                <a:spcPts val="0"/>
              </a:spcBef>
              <a:buNone/>
            </a:pPr>
            <a:r>
              <a:rPr lang="en-US" sz="1800" dirty="0" smtClean="0"/>
              <a:t>Get state-of-the-art on image classification.</a:t>
            </a:r>
          </a:p>
          <a:p>
            <a:pPr lvl="1">
              <a:spcBef>
                <a:spcPts val="0"/>
              </a:spcBef>
              <a:buNone/>
            </a:pPr>
            <a:r>
              <a:rPr lang="en-US" sz="1800" b="0" dirty="0" smtClean="0"/>
              <a:t>Get state-of-the-art on object detection.</a:t>
            </a:r>
          </a:p>
          <a:p>
            <a:pPr lvl="1">
              <a:spcBef>
                <a:spcPts val="0"/>
              </a:spcBef>
              <a:buNone/>
            </a:pPr>
            <a:r>
              <a:rPr lang="en-US" sz="1800" dirty="0" smtClean="0"/>
              <a:t>Learn variable-size representations.</a:t>
            </a:r>
          </a:p>
          <a:p>
            <a:pPr marL="283464" lvl="1">
              <a:spcBef>
                <a:spcPts val="0"/>
              </a:spcBef>
              <a:buNone/>
            </a:pPr>
            <a:endParaRPr lang="en-US" sz="1800" dirty="0" smtClean="0"/>
          </a:p>
          <a:p>
            <a:pPr marL="283464" lvl="1">
              <a:spcBef>
                <a:spcPts val="0"/>
              </a:spcBef>
              <a:buNone/>
            </a:pPr>
            <a:r>
              <a:rPr lang="en-US" sz="1800" dirty="0" smtClean="0"/>
              <a:t>    A: Many of these were true, but not anymore (were not fundamental weaknesses).  There’s still work to be done though! </a:t>
            </a:r>
          </a:p>
          <a:p>
            <a:pPr>
              <a:spcBef>
                <a:spcPts val="1200"/>
              </a:spcBef>
            </a:pPr>
            <a:r>
              <a:rPr lang="en-US" sz="1800" b="0" dirty="0" smtClean="0"/>
              <a:t>We don’t understand the learned features. </a:t>
            </a:r>
          </a:p>
          <a:p>
            <a:pPr>
              <a:spcBef>
                <a:spcPts val="1200"/>
              </a:spcBef>
              <a:buNone/>
            </a:pPr>
            <a:r>
              <a:rPr lang="en-US" sz="1800" b="0" dirty="0" smtClean="0"/>
              <a:t>	A: True. Though many vision/audio/etc. features also suffer from this (</a:t>
            </a:r>
            <a:r>
              <a:rPr lang="en-US" sz="1800" b="0" dirty="0" err="1" smtClean="0"/>
              <a:t>e.g</a:t>
            </a:r>
            <a:r>
              <a:rPr lang="en-US" sz="1800" b="0" dirty="0" smtClean="0"/>
              <a:t>, concatenations/combinations of different features). </a:t>
            </a:r>
          </a:p>
          <a:p>
            <a:pPr lvl="1">
              <a:spcBef>
                <a:spcPts val="1200"/>
              </a:spcBef>
              <a:buNone/>
            </a:pPr>
            <a:endParaRPr lang="en-US" sz="1800" b="0" dirty="0" smtClean="0"/>
          </a:p>
          <a:p>
            <a:pPr>
              <a:spcBef>
                <a:spcPts val="1200"/>
              </a:spcBef>
              <a:buNone/>
            </a:pPr>
            <a:endParaRPr lang="en-US" sz="1800" b="0" dirty="0" smtClean="0"/>
          </a:p>
          <a:p>
            <a:pPr>
              <a:spcBef>
                <a:spcPts val="1200"/>
              </a:spcBef>
              <a:buNone/>
            </a:pPr>
            <a:endParaRPr lang="en-US" sz="1800" b="0" dirty="0" smtClean="0"/>
          </a:p>
        </p:txBody>
      </p:sp>
      <p:grpSp>
        <p:nvGrpSpPr>
          <p:cNvPr id="4" name="Group 15"/>
          <p:cNvGrpSpPr/>
          <p:nvPr/>
        </p:nvGrpSpPr>
        <p:grpSpPr>
          <a:xfrm>
            <a:off x="1038740" y="2775810"/>
            <a:ext cx="6221610" cy="998530"/>
            <a:chOff x="1038740" y="3889860"/>
            <a:chExt cx="6221610" cy="998530"/>
          </a:xfrm>
        </p:grpSpPr>
        <p:grpSp>
          <p:nvGrpSpPr>
            <p:cNvPr id="9" name="Group 8"/>
            <p:cNvGrpSpPr/>
            <p:nvPr/>
          </p:nvGrpSpPr>
          <p:grpSpPr>
            <a:xfrm>
              <a:off x="1038740" y="3889860"/>
              <a:ext cx="6221610" cy="749050"/>
              <a:chOff x="1038740" y="3889860"/>
              <a:chExt cx="6221610" cy="749050"/>
            </a:xfrm>
          </p:grpSpPr>
          <p:cxnSp>
            <p:nvCxnSpPr>
              <p:cNvPr id="5" name="Straight Connector 4"/>
              <p:cNvCxnSpPr/>
              <p:nvPr/>
            </p:nvCxnSpPr>
            <p:spPr bwMode="auto">
              <a:xfrm>
                <a:off x="1038740" y="3889860"/>
                <a:ext cx="6221610" cy="0"/>
              </a:xfrm>
              <a:prstGeom prst="line">
                <a:avLst/>
              </a:prstGeom>
              <a:noFill/>
              <a:ln w="12700" cap="flat" cmpd="sng" algn="ctr">
                <a:solidFill>
                  <a:srgbClr val="FF0000"/>
                </a:solidFill>
                <a:prstDash val="solid"/>
                <a:round/>
                <a:headEnd type="none" w="med" len="med"/>
                <a:tailEnd type="none" w="med" len="med"/>
              </a:ln>
              <a:effectLst/>
            </p:spPr>
          </p:cxnSp>
          <p:cxnSp>
            <p:nvCxnSpPr>
              <p:cNvPr id="6" name="Straight Connector 5"/>
              <p:cNvCxnSpPr/>
              <p:nvPr/>
            </p:nvCxnSpPr>
            <p:spPr bwMode="auto">
              <a:xfrm>
                <a:off x="1038740" y="4129815"/>
                <a:ext cx="6221610" cy="0"/>
              </a:xfrm>
              <a:prstGeom prst="line">
                <a:avLst/>
              </a:prstGeom>
              <a:noFill/>
              <a:ln w="12700" cap="flat" cmpd="sng" algn="ctr">
                <a:solidFill>
                  <a:srgbClr val="FF0000"/>
                </a:solidFill>
                <a:prstDash val="solid"/>
                <a:round/>
                <a:headEnd type="none" w="med" len="med"/>
                <a:tailEnd type="none" w="med" len="med"/>
              </a:ln>
              <a:effectLst/>
            </p:spPr>
          </p:cxnSp>
          <p:cxnSp>
            <p:nvCxnSpPr>
              <p:cNvPr id="7" name="Straight Connector 6"/>
              <p:cNvCxnSpPr/>
              <p:nvPr/>
            </p:nvCxnSpPr>
            <p:spPr bwMode="auto">
              <a:xfrm>
                <a:off x="1038740" y="4389125"/>
                <a:ext cx="6221610" cy="0"/>
              </a:xfrm>
              <a:prstGeom prst="line">
                <a:avLst/>
              </a:prstGeom>
              <a:noFill/>
              <a:ln w="12700" cap="flat" cmpd="sng" algn="ctr">
                <a:solidFill>
                  <a:srgbClr val="FF0000"/>
                </a:solidFill>
                <a:prstDash val="solid"/>
                <a:round/>
                <a:headEnd type="none" w="med" len="med"/>
                <a:tailEnd type="none" w="med" len="med"/>
              </a:ln>
              <a:effectLst/>
            </p:spPr>
          </p:cxnSp>
          <p:cxnSp>
            <p:nvCxnSpPr>
              <p:cNvPr id="8" name="Straight Connector 7"/>
              <p:cNvCxnSpPr/>
              <p:nvPr/>
            </p:nvCxnSpPr>
            <p:spPr bwMode="auto">
              <a:xfrm>
                <a:off x="1038740" y="4638910"/>
                <a:ext cx="6221610" cy="0"/>
              </a:xfrm>
              <a:prstGeom prst="line">
                <a:avLst/>
              </a:prstGeom>
              <a:noFill/>
              <a:ln w="12700" cap="flat" cmpd="sng" algn="ctr">
                <a:solidFill>
                  <a:srgbClr val="FF0000"/>
                </a:solidFill>
                <a:prstDash val="solid"/>
                <a:round/>
                <a:headEnd type="none" w="med" len="med"/>
                <a:tailEnd type="none" w="med" len="med"/>
              </a:ln>
              <a:effectLst/>
            </p:spPr>
          </p:cxnSp>
        </p:grpSp>
        <p:cxnSp>
          <p:nvCxnSpPr>
            <p:cNvPr id="15" name="Straight Connector 14"/>
            <p:cNvCxnSpPr/>
            <p:nvPr/>
          </p:nvCxnSpPr>
          <p:spPr bwMode="auto">
            <a:xfrm>
              <a:off x="1038740" y="4888390"/>
              <a:ext cx="6221610" cy="0"/>
            </a:xfrm>
            <a:prstGeom prst="line">
              <a:avLst/>
            </a:prstGeom>
            <a:noFill/>
            <a:ln w="12700" cap="flat" cmpd="sng" algn="ctr">
              <a:solidFill>
                <a:srgbClr val="FF0000"/>
              </a:solidFill>
              <a:prstDash val="solid"/>
              <a:round/>
              <a:headEnd type="none" w="med" len="med"/>
              <a:tailEnd type="none" w="med" len="med"/>
            </a:ln>
            <a:effectLst/>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ctrTitle"/>
          </p:nvPr>
        </p:nvSpPr>
        <p:spPr>
          <a:xfrm>
            <a:off x="846715" y="1854395"/>
            <a:ext cx="7772400" cy="2360612"/>
          </a:xfrm>
        </p:spPr>
        <p:txBody>
          <a:bodyPr/>
          <a:lstStyle/>
          <a:p>
            <a:pPr eaLnBrk="1" hangingPunct="1"/>
            <a:r>
              <a:rPr lang="en-US" sz="6000" dirty="0" smtClean="0">
                <a:solidFill>
                  <a:srgbClr val="0070C0"/>
                </a:solidFill>
              </a:rPr>
              <a:t>Conclusion</a:t>
            </a:r>
          </a:p>
        </p:txBody>
      </p:sp>
      <p:sp>
        <p:nvSpPr>
          <p:cNvPr id="95235" name="Rectangle 3"/>
          <p:cNvSpPr>
            <a:spLocks noChangeArrowheads="1"/>
          </p:cNvSpPr>
          <p:nvPr/>
        </p:nvSpPr>
        <p:spPr bwMode="auto">
          <a:xfrm>
            <a:off x="0" y="5867400"/>
            <a:ext cx="9144000" cy="990600"/>
          </a:xfrm>
          <a:prstGeom prst="rect">
            <a:avLst/>
          </a:prstGeom>
          <a:solidFill>
            <a:schemeClr val="tx1"/>
          </a:solidFill>
          <a:ln w="12700">
            <a:noFill/>
            <a:miter lim="800000"/>
            <a:headEnd/>
            <a:tailEnd/>
          </a:ln>
        </p:spPr>
        <p:txBody>
          <a:bodyPr wrap="none" anchor="ctr"/>
          <a:lstStyle/>
          <a:p>
            <a:endParaRPr lang="en-US"/>
          </a:p>
        </p:txBody>
      </p:sp>
      <p:sp>
        <p:nvSpPr>
          <p:cNvPr id="95236" name="Rectangle 4"/>
          <p:cNvSpPr>
            <a:spLocks noChangeArrowheads="1"/>
          </p:cNvSpPr>
          <p:nvPr/>
        </p:nvSpPr>
        <p:spPr bwMode="auto">
          <a:xfrm>
            <a:off x="0" y="381000"/>
            <a:ext cx="9144000" cy="990600"/>
          </a:xfrm>
          <a:prstGeom prst="rect">
            <a:avLst/>
          </a:prstGeom>
          <a:solidFill>
            <a:schemeClr val="tx1"/>
          </a:solidFill>
          <a:ln w="12700">
            <a:no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1485" y="838201"/>
            <a:ext cx="5956715" cy="6724918"/>
          </a:xfrm>
          <a:prstGeom prst="rect">
            <a:avLst/>
          </a:prstGeom>
          <a:noFill/>
        </p:spPr>
        <p:txBody>
          <a:bodyPr wrap="square" rtlCol="0">
            <a:spAutoFit/>
          </a:bodyPr>
          <a:lstStyle/>
          <a:p>
            <a:pPr algn="l">
              <a:spcBef>
                <a:spcPts val="0"/>
              </a:spcBef>
              <a:spcAft>
                <a:spcPts val="1200"/>
              </a:spcAft>
              <a:buFont typeface="Arial" pitchFamily="34" charset="0"/>
              <a:buChar char="•"/>
            </a:pPr>
            <a:r>
              <a:rPr lang="en-US" sz="2000" dirty="0" smtClean="0">
                <a:solidFill>
                  <a:schemeClr val="bg1"/>
                </a:solidFill>
              </a:rPr>
              <a:t> Deep Learning and Self-Taught learning: Lets learn rather than manually design our features. </a:t>
            </a:r>
          </a:p>
          <a:p>
            <a:pPr algn="l">
              <a:spcBef>
                <a:spcPts val="0"/>
              </a:spcBef>
              <a:spcAft>
                <a:spcPts val="1200"/>
              </a:spcAft>
              <a:buFont typeface="Arial" pitchFamily="34" charset="0"/>
              <a:buChar char="•"/>
            </a:pPr>
            <a:r>
              <a:rPr lang="en-US" sz="2000" dirty="0" smtClean="0">
                <a:solidFill>
                  <a:schemeClr val="bg1"/>
                </a:solidFill>
              </a:rPr>
              <a:t> Discover the fundamental computational principles that underlie perception? </a:t>
            </a:r>
          </a:p>
          <a:p>
            <a:pPr algn="l">
              <a:spcBef>
                <a:spcPts val="0"/>
              </a:spcBef>
              <a:spcAft>
                <a:spcPts val="1200"/>
              </a:spcAft>
              <a:buFont typeface="Arial" pitchFamily="34" charset="0"/>
              <a:buChar char="•"/>
            </a:pPr>
            <a:r>
              <a:rPr lang="en-US" sz="2000" dirty="0" smtClean="0">
                <a:solidFill>
                  <a:schemeClr val="bg1"/>
                </a:solidFill>
              </a:rPr>
              <a:t> Sparse coding and deep versions very successful on vision and audio tasks.  Other variants for learning recursive representations. </a:t>
            </a:r>
          </a:p>
          <a:p>
            <a:pPr>
              <a:spcBef>
                <a:spcPts val="0"/>
              </a:spcBef>
              <a:spcAft>
                <a:spcPts val="1200"/>
              </a:spcAft>
              <a:buFont typeface="Arial" pitchFamily="34" charset="0"/>
              <a:buChar char="•"/>
            </a:pPr>
            <a:r>
              <a:rPr lang="en-US" sz="2000" dirty="0" smtClean="0">
                <a:solidFill>
                  <a:schemeClr val="bg1"/>
                </a:solidFill>
              </a:rPr>
              <a:t> </a:t>
            </a:r>
            <a:r>
              <a:rPr lang="en-US" sz="2000" dirty="0" smtClean="0">
                <a:solidFill>
                  <a:schemeClr val="bg1"/>
                </a:solidFill>
              </a:rPr>
              <a:t>To get this to work for yourself, see o</a:t>
            </a:r>
            <a:r>
              <a:rPr lang="en-US" sz="2000" dirty="0" smtClean="0">
                <a:solidFill>
                  <a:schemeClr val="bg1"/>
                </a:solidFill>
              </a:rPr>
              <a:t>nline tutorial: </a:t>
            </a:r>
            <a:r>
              <a:rPr lang="en-US" sz="2000" dirty="0" smtClean="0">
                <a:solidFill>
                  <a:schemeClr val="bg1"/>
                </a:solidFill>
              </a:rPr>
              <a:t/>
            </a:r>
            <a:br>
              <a:rPr lang="en-US" sz="2000" dirty="0" smtClean="0">
                <a:solidFill>
                  <a:schemeClr val="bg1"/>
                </a:solidFill>
              </a:rPr>
            </a:br>
            <a:r>
              <a:rPr lang="en-US" sz="2000" dirty="0" smtClean="0">
                <a:solidFill>
                  <a:schemeClr val="bg1"/>
                </a:solidFill>
              </a:rPr>
              <a:t>   </a:t>
            </a:r>
            <a:r>
              <a:rPr lang="en-US" sz="2000" dirty="0" smtClean="0">
                <a:solidFill>
                  <a:srgbClr val="00B0F0"/>
                </a:solidFill>
              </a:rPr>
              <a:t>http://</a:t>
            </a:r>
            <a:r>
              <a:rPr lang="en-US" sz="2000" dirty="0" smtClean="0">
                <a:solidFill>
                  <a:srgbClr val="00B0F0"/>
                </a:solidFill>
              </a:rPr>
              <a:t>deeplearning.stanford.edu/wiki</a:t>
            </a:r>
            <a:endParaRPr lang="en-US" sz="2000" dirty="0" smtClean="0">
              <a:solidFill>
                <a:schemeClr val="bg1"/>
              </a:solidFill>
            </a:endParaRPr>
          </a:p>
          <a:p>
            <a:pPr algn="l">
              <a:spcBef>
                <a:spcPts val="0"/>
              </a:spcBef>
              <a:spcAft>
                <a:spcPts val="1200"/>
              </a:spcAft>
              <a:buFont typeface="Arial" pitchFamily="34" charset="0"/>
              <a:buChar char="•"/>
            </a:pPr>
            <a:endParaRPr lang="en-US" dirty="0" smtClean="0">
              <a:solidFill>
                <a:schemeClr val="bg1"/>
              </a:solidFill>
            </a:endParaRPr>
          </a:p>
          <a:p>
            <a:pPr algn="l">
              <a:spcBef>
                <a:spcPts val="0"/>
              </a:spcBef>
              <a:spcAft>
                <a:spcPts val="1200"/>
              </a:spcAft>
              <a:buFont typeface="Arial" pitchFamily="34" charset="0"/>
              <a:buChar char="•"/>
            </a:pPr>
            <a:endParaRPr lang="en-US" sz="1050" dirty="0" smtClean="0">
              <a:solidFill>
                <a:schemeClr val="bg1"/>
              </a:solidFill>
            </a:endParaRPr>
          </a:p>
          <a:p>
            <a:pPr algn="l">
              <a:spcBef>
                <a:spcPts val="0"/>
              </a:spcBef>
              <a:spcAft>
                <a:spcPts val="1200"/>
              </a:spcAft>
              <a:buFont typeface="Arial" pitchFamily="34" charset="0"/>
              <a:buChar char="•"/>
            </a:pPr>
            <a:endParaRPr lang="en-US" sz="1050" dirty="0">
              <a:solidFill>
                <a:schemeClr val="bg1"/>
              </a:solidFill>
            </a:endParaRPr>
          </a:p>
          <a:p>
            <a:pPr algn="l">
              <a:spcBef>
                <a:spcPts val="0"/>
              </a:spcBef>
              <a:spcAft>
                <a:spcPts val="1200"/>
              </a:spcAft>
              <a:buFont typeface="Arial" pitchFamily="34" charset="0"/>
              <a:buChar char="•"/>
            </a:pPr>
            <a:endParaRPr lang="en-US" sz="1050" dirty="0" smtClean="0">
              <a:solidFill>
                <a:schemeClr val="bg1"/>
              </a:solidFill>
            </a:endParaRPr>
          </a:p>
          <a:p>
            <a:pPr algn="l">
              <a:spcBef>
                <a:spcPts val="0"/>
              </a:spcBef>
              <a:spcAft>
                <a:spcPts val="1200"/>
              </a:spcAft>
              <a:buFont typeface="Arial" pitchFamily="34" charset="0"/>
              <a:buChar char="•"/>
            </a:pPr>
            <a:endParaRPr lang="en-US" sz="1050" dirty="0" smtClean="0">
              <a:solidFill>
                <a:schemeClr val="bg1"/>
              </a:solidFill>
            </a:endParaRPr>
          </a:p>
          <a:p>
            <a:pPr algn="l">
              <a:spcBef>
                <a:spcPts val="0"/>
              </a:spcBef>
              <a:spcAft>
                <a:spcPts val="1200"/>
              </a:spcAft>
              <a:buFont typeface="Arial" pitchFamily="34" charset="0"/>
              <a:buChar char="•"/>
            </a:pPr>
            <a:endParaRPr lang="en-US" sz="1100" dirty="0" smtClean="0">
              <a:solidFill>
                <a:schemeClr val="bg1"/>
              </a:solidFill>
            </a:endParaRPr>
          </a:p>
          <a:p>
            <a:pPr algn="l">
              <a:spcBef>
                <a:spcPts val="0"/>
              </a:spcBef>
              <a:spcAft>
                <a:spcPts val="1200"/>
              </a:spcAft>
            </a:pPr>
            <a:r>
              <a:rPr lang="en-US" sz="2000" dirty="0" smtClean="0">
                <a:solidFill>
                  <a:schemeClr val="bg1"/>
                </a:solidFill>
              </a:rPr>
              <a:t>Thanks to:</a:t>
            </a:r>
          </a:p>
          <a:p>
            <a:pPr algn="l">
              <a:spcBef>
                <a:spcPts val="0"/>
              </a:spcBef>
              <a:spcAft>
                <a:spcPts val="1200"/>
              </a:spcAft>
            </a:pPr>
            <a:endParaRPr lang="en-US" sz="2000" dirty="0" smtClean="0">
              <a:solidFill>
                <a:schemeClr val="bg1"/>
              </a:solidFill>
            </a:endParaRPr>
          </a:p>
          <a:p>
            <a:pPr algn="l">
              <a:spcBef>
                <a:spcPts val="0"/>
              </a:spcBef>
              <a:spcAft>
                <a:spcPts val="1200"/>
              </a:spcAft>
            </a:pPr>
            <a:r>
              <a:rPr lang="en-US" sz="2000" dirty="0" smtClean="0">
                <a:solidFill>
                  <a:schemeClr val="bg1"/>
                </a:solidFill>
              </a:rPr>
              <a:t> </a:t>
            </a:r>
          </a:p>
        </p:txBody>
      </p:sp>
      <p:sp>
        <p:nvSpPr>
          <p:cNvPr id="2" name="Title 1"/>
          <p:cNvSpPr>
            <a:spLocks noGrp="1"/>
          </p:cNvSpPr>
          <p:nvPr>
            <p:ph type="title"/>
          </p:nvPr>
        </p:nvSpPr>
        <p:spPr/>
        <p:txBody>
          <a:bodyPr/>
          <a:lstStyle/>
          <a:p>
            <a:r>
              <a:rPr lang="en-US" dirty="0" smtClean="0"/>
              <a:t>Unsupervised Feature Learning Summary</a:t>
            </a:r>
            <a:endParaRPr lang="en-US" dirty="0"/>
          </a:p>
        </p:txBody>
      </p:sp>
      <p:pic>
        <p:nvPicPr>
          <p:cNvPr id="1513474" name="Picture 2" descr="C:\Users\ang\Desktop\Vision.jpg"/>
          <p:cNvPicPr>
            <a:picLocks noChangeAspect="1" noChangeArrowheads="1"/>
          </p:cNvPicPr>
          <p:nvPr/>
        </p:nvPicPr>
        <p:blipFill>
          <a:blip r:embed="rId3" cstate="print"/>
          <a:srcRect/>
          <a:stretch>
            <a:fillRect/>
          </a:stretch>
        </p:blipFill>
        <p:spPr bwMode="auto">
          <a:xfrm>
            <a:off x="9525000" y="1295400"/>
            <a:ext cx="2247900" cy="1518127"/>
          </a:xfrm>
          <a:prstGeom prst="rect">
            <a:avLst/>
          </a:prstGeom>
          <a:noFill/>
        </p:spPr>
      </p:pic>
      <p:pic>
        <p:nvPicPr>
          <p:cNvPr id="1513475" name="Picture 3" descr="C:\Users\ang\Desktop\Audio.jpg"/>
          <p:cNvPicPr>
            <a:picLocks noChangeAspect="1" noChangeArrowheads="1"/>
          </p:cNvPicPr>
          <p:nvPr/>
        </p:nvPicPr>
        <p:blipFill>
          <a:blip r:embed="rId4" cstate="print"/>
          <a:srcRect/>
          <a:stretch>
            <a:fillRect/>
          </a:stretch>
        </p:blipFill>
        <p:spPr bwMode="auto">
          <a:xfrm>
            <a:off x="12268200" y="1219200"/>
            <a:ext cx="2720085" cy="1676400"/>
          </a:xfrm>
          <a:prstGeom prst="rect">
            <a:avLst/>
          </a:prstGeom>
          <a:noFill/>
        </p:spPr>
      </p:pic>
      <p:pic>
        <p:nvPicPr>
          <p:cNvPr id="1513476" name="Picture 4" descr="C:\Users\ang\Desktop\CDBN-audio.jpg"/>
          <p:cNvPicPr>
            <a:picLocks noChangeAspect="1" noChangeArrowheads="1"/>
          </p:cNvPicPr>
          <p:nvPr/>
        </p:nvPicPr>
        <p:blipFill>
          <a:blip r:embed="rId5" cstate="print"/>
          <a:srcRect/>
          <a:stretch>
            <a:fillRect/>
          </a:stretch>
        </p:blipFill>
        <p:spPr bwMode="auto">
          <a:xfrm>
            <a:off x="10832015" y="4158695"/>
            <a:ext cx="1322019" cy="1152150"/>
          </a:xfrm>
          <a:prstGeom prst="rect">
            <a:avLst/>
          </a:prstGeom>
          <a:noFill/>
        </p:spPr>
      </p:pic>
      <p:pic>
        <p:nvPicPr>
          <p:cNvPr id="1513477" name="Picture 5" descr="C:\Users\ang\Desktop\facefeatures.jpg"/>
          <p:cNvPicPr>
            <a:picLocks noChangeAspect="1" noChangeArrowheads="1"/>
          </p:cNvPicPr>
          <p:nvPr/>
        </p:nvPicPr>
        <p:blipFill>
          <a:blip r:embed="rId6" cstate="print"/>
          <a:srcRect/>
          <a:stretch>
            <a:fillRect/>
          </a:stretch>
        </p:blipFill>
        <p:spPr bwMode="auto">
          <a:xfrm>
            <a:off x="6185010" y="1892800"/>
            <a:ext cx="1185893" cy="2420081"/>
          </a:xfrm>
          <a:prstGeom prst="rect">
            <a:avLst/>
          </a:prstGeom>
          <a:noFill/>
        </p:spPr>
      </p:pic>
      <p:grpSp>
        <p:nvGrpSpPr>
          <p:cNvPr id="3" name="Group 4"/>
          <p:cNvGrpSpPr>
            <a:grpSpLocks/>
          </p:cNvGrpSpPr>
          <p:nvPr/>
        </p:nvGrpSpPr>
        <p:grpSpPr bwMode="auto">
          <a:xfrm>
            <a:off x="6077625" y="817458"/>
            <a:ext cx="3066375" cy="916420"/>
            <a:chOff x="1066" y="3370"/>
            <a:chExt cx="2886" cy="762"/>
          </a:xfrm>
        </p:grpSpPr>
        <p:sp>
          <p:nvSpPr>
            <p:cNvPr id="22" name="Rectangle 5"/>
            <p:cNvSpPr>
              <a:spLocks noChangeArrowheads="1"/>
            </p:cNvSpPr>
            <p:nvPr/>
          </p:nvSpPr>
          <p:spPr bwMode="auto">
            <a:xfrm>
              <a:off x="1066" y="3370"/>
              <a:ext cx="1331" cy="754"/>
            </a:xfrm>
            <a:prstGeom prst="rect">
              <a:avLst/>
            </a:prstGeom>
            <a:solidFill>
              <a:srgbClr val="FFCC00"/>
            </a:solidFill>
            <a:ln w="19050" algn="ctr">
              <a:solidFill>
                <a:schemeClr val="tx1"/>
              </a:solidFill>
              <a:miter lim="800000"/>
              <a:headEnd/>
              <a:tailEnd/>
            </a:ln>
          </p:spPr>
          <p:txBody>
            <a:bodyPr anchor="ctr">
              <a:spAutoFit/>
            </a:bodyPr>
            <a:lstStyle/>
            <a:p>
              <a:endParaRPr lang="en-US"/>
            </a:p>
          </p:txBody>
        </p:sp>
        <p:pic>
          <p:nvPicPr>
            <p:cNvPr id="23" name="Picture 6"/>
            <p:cNvPicPr>
              <a:picLocks noChangeAspect="1" noChangeArrowheads="1"/>
            </p:cNvPicPr>
            <p:nvPr/>
          </p:nvPicPr>
          <p:blipFill>
            <a:blip r:embed="rId7" cstate="print"/>
            <a:srcRect/>
            <a:stretch>
              <a:fillRect/>
            </a:stretch>
          </p:blipFill>
          <p:spPr bwMode="auto">
            <a:xfrm>
              <a:off x="1155" y="3454"/>
              <a:ext cx="335" cy="167"/>
            </a:xfrm>
            <a:prstGeom prst="rect">
              <a:avLst/>
            </a:prstGeom>
            <a:noFill/>
            <a:ln w="12700" algn="ctr">
              <a:noFill/>
              <a:miter lim="800000"/>
              <a:headEnd/>
              <a:tailEnd/>
            </a:ln>
          </p:spPr>
        </p:pic>
        <p:pic>
          <p:nvPicPr>
            <p:cNvPr id="24" name="Picture 7"/>
            <p:cNvPicPr>
              <a:picLocks noChangeAspect="1" noChangeArrowheads="1"/>
            </p:cNvPicPr>
            <p:nvPr/>
          </p:nvPicPr>
          <p:blipFill>
            <a:blip r:embed="rId8" cstate="print"/>
            <a:srcRect/>
            <a:stretch>
              <a:fillRect/>
            </a:stretch>
          </p:blipFill>
          <p:spPr bwMode="auto">
            <a:xfrm>
              <a:off x="1981" y="3460"/>
              <a:ext cx="319" cy="212"/>
            </a:xfrm>
            <a:prstGeom prst="rect">
              <a:avLst/>
            </a:prstGeom>
            <a:noFill/>
            <a:ln w="12700" algn="ctr">
              <a:noFill/>
              <a:miter lim="800000"/>
              <a:headEnd/>
              <a:tailEnd/>
            </a:ln>
          </p:spPr>
        </p:pic>
        <p:pic>
          <p:nvPicPr>
            <p:cNvPr id="25" name="Picture 8"/>
            <p:cNvPicPr>
              <a:picLocks noChangeAspect="1" noChangeArrowheads="1"/>
            </p:cNvPicPr>
            <p:nvPr/>
          </p:nvPicPr>
          <p:blipFill>
            <a:blip r:embed="rId9" cstate="print"/>
            <a:srcRect/>
            <a:stretch>
              <a:fillRect/>
            </a:stretch>
          </p:blipFill>
          <p:spPr bwMode="auto">
            <a:xfrm>
              <a:off x="1983" y="3717"/>
              <a:ext cx="319" cy="213"/>
            </a:xfrm>
            <a:prstGeom prst="rect">
              <a:avLst/>
            </a:prstGeom>
            <a:noFill/>
            <a:ln w="12700" algn="ctr">
              <a:noFill/>
              <a:miter lim="800000"/>
              <a:headEnd/>
              <a:tailEnd/>
            </a:ln>
          </p:spPr>
        </p:pic>
        <p:pic>
          <p:nvPicPr>
            <p:cNvPr id="26" name="Picture 9"/>
            <p:cNvPicPr>
              <a:picLocks noChangeAspect="1" noChangeArrowheads="1"/>
            </p:cNvPicPr>
            <p:nvPr/>
          </p:nvPicPr>
          <p:blipFill>
            <a:blip r:embed="rId10" cstate="print"/>
            <a:srcRect/>
            <a:stretch>
              <a:fillRect/>
            </a:stretch>
          </p:blipFill>
          <p:spPr bwMode="auto">
            <a:xfrm>
              <a:off x="1567" y="3706"/>
              <a:ext cx="335" cy="224"/>
            </a:xfrm>
            <a:prstGeom prst="rect">
              <a:avLst/>
            </a:prstGeom>
            <a:noFill/>
            <a:ln w="12700" algn="ctr">
              <a:noFill/>
              <a:miter lim="800000"/>
              <a:headEnd/>
              <a:tailEnd/>
            </a:ln>
          </p:spPr>
        </p:pic>
        <p:sp>
          <p:nvSpPr>
            <p:cNvPr id="27" name="Text Box 10"/>
            <p:cNvSpPr txBox="1">
              <a:spLocks noChangeArrowheads="1"/>
            </p:cNvSpPr>
            <p:nvPr/>
          </p:nvSpPr>
          <p:spPr bwMode="auto">
            <a:xfrm>
              <a:off x="1245" y="3940"/>
              <a:ext cx="1043" cy="192"/>
            </a:xfrm>
            <a:prstGeom prst="rect">
              <a:avLst/>
            </a:prstGeom>
            <a:noFill/>
            <a:ln w="12700" algn="ctr">
              <a:noFill/>
              <a:miter lim="800000"/>
              <a:headEnd/>
              <a:tailEnd/>
            </a:ln>
          </p:spPr>
          <p:txBody>
            <a:bodyPr wrap="none">
              <a:spAutoFit/>
            </a:bodyPr>
            <a:lstStyle/>
            <a:p>
              <a:pPr algn="l">
                <a:spcBef>
                  <a:spcPct val="0"/>
                </a:spcBef>
              </a:pPr>
              <a:r>
                <a:rPr lang="en-US" sz="900" dirty="0" smtClean="0">
                  <a:latin typeface="Arial" charset="0"/>
                </a:rPr>
                <a:t>Unlabeled images</a:t>
              </a:r>
              <a:endParaRPr lang="en-US" sz="900" dirty="0">
                <a:latin typeface="Arial" charset="0"/>
              </a:endParaRPr>
            </a:p>
          </p:txBody>
        </p:sp>
        <p:pic>
          <p:nvPicPr>
            <p:cNvPr id="28" name="Picture 11"/>
            <p:cNvPicPr>
              <a:picLocks noChangeAspect="1" noChangeArrowheads="1"/>
            </p:cNvPicPr>
            <p:nvPr/>
          </p:nvPicPr>
          <p:blipFill>
            <a:blip r:embed="rId11" cstate="print"/>
            <a:srcRect/>
            <a:stretch>
              <a:fillRect/>
            </a:stretch>
          </p:blipFill>
          <p:spPr bwMode="auto">
            <a:xfrm>
              <a:off x="1145" y="3713"/>
              <a:ext cx="331" cy="221"/>
            </a:xfrm>
            <a:prstGeom prst="rect">
              <a:avLst/>
            </a:prstGeom>
            <a:noFill/>
            <a:ln w="12700" algn="ctr">
              <a:noFill/>
              <a:miter lim="800000"/>
              <a:headEnd/>
              <a:tailEnd/>
            </a:ln>
          </p:spPr>
        </p:pic>
        <p:grpSp>
          <p:nvGrpSpPr>
            <p:cNvPr id="4" name="Group 12"/>
            <p:cNvGrpSpPr>
              <a:grpSpLocks/>
            </p:cNvGrpSpPr>
            <p:nvPr/>
          </p:nvGrpSpPr>
          <p:grpSpPr bwMode="auto">
            <a:xfrm>
              <a:off x="2500" y="3418"/>
              <a:ext cx="653" cy="618"/>
              <a:chOff x="2694" y="3515"/>
              <a:chExt cx="653" cy="618"/>
            </a:xfrm>
          </p:grpSpPr>
          <p:sp>
            <p:nvSpPr>
              <p:cNvPr id="35" name="Rectangle 13"/>
              <p:cNvSpPr>
                <a:spLocks noChangeArrowheads="1"/>
              </p:cNvSpPr>
              <p:nvPr/>
            </p:nvSpPr>
            <p:spPr bwMode="auto">
              <a:xfrm>
                <a:off x="2694" y="3515"/>
                <a:ext cx="653" cy="587"/>
              </a:xfrm>
              <a:prstGeom prst="rect">
                <a:avLst/>
              </a:prstGeom>
              <a:solidFill>
                <a:srgbClr val="FFCC00"/>
              </a:solidFill>
              <a:ln w="19050" algn="ctr">
                <a:solidFill>
                  <a:schemeClr val="tx1"/>
                </a:solidFill>
                <a:miter lim="800000"/>
                <a:headEnd/>
                <a:tailEnd/>
              </a:ln>
            </p:spPr>
            <p:txBody>
              <a:bodyPr anchor="ctr">
                <a:spAutoFit/>
              </a:bodyPr>
              <a:lstStyle/>
              <a:p>
                <a:endParaRPr lang="en-US"/>
              </a:p>
            </p:txBody>
          </p:sp>
          <p:pic>
            <p:nvPicPr>
              <p:cNvPr id="36" name="Picture 14"/>
              <p:cNvPicPr>
                <a:picLocks noChangeAspect="1" noChangeArrowheads="1"/>
              </p:cNvPicPr>
              <p:nvPr/>
            </p:nvPicPr>
            <p:blipFill>
              <a:blip r:embed="rId12" cstate="print"/>
              <a:srcRect/>
              <a:stretch>
                <a:fillRect/>
              </a:stretch>
            </p:blipFill>
            <p:spPr bwMode="auto">
              <a:xfrm>
                <a:off x="2791" y="3587"/>
                <a:ext cx="459" cy="308"/>
              </a:xfrm>
              <a:prstGeom prst="rect">
                <a:avLst/>
              </a:prstGeom>
              <a:noFill/>
              <a:ln w="12700" algn="ctr">
                <a:noFill/>
                <a:miter lim="800000"/>
                <a:headEnd/>
                <a:tailEnd/>
              </a:ln>
            </p:spPr>
          </p:pic>
          <p:sp>
            <p:nvSpPr>
              <p:cNvPr id="37" name="Text Box 15"/>
              <p:cNvSpPr txBox="1">
                <a:spLocks noChangeArrowheads="1"/>
              </p:cNvSpPr>
              <p:nvPr/>
            </p:nvSpPr>
            <p:spPr bwMode="auto">
              <a:xfrm>
                <a:off x="2799" y="3926"/>
                <a:ext cx="387" cy="207"/>
              </a:xfrm>
              <a:prstGeom prst="rect">
                <a:avLst/>
              </a:prstGeom>
              <a:noFill/>
              <a:ln w="12700" algn="ctr">
                <a:noFill/>
                <a:miter lim="800000"/>
                <a:headEnd/>
                <a:tailEnd/>
              </a:ln>
            </p:spPr>
            <p:txBody>
              <a:bodyPr>
                <a:spAutoFit/>
              </a:bodyPr>
              <a:lstStyle/>
              <a:p>
                <a:pPr>
                  <a:spcBef>
                    <a:spcPct val="0"/>
                  </a:spcBef>
                </a:pPr>
                <a:r>
                  <a:rPr lang="en-US" sz="800" dirty="0" smtClean="0">
                    <a:latin typeface="Arial" charset="0"/>
                  </a:rPr>
                  <a:t>Car</a:t>
                </a:r>
                <a:endParaRPr lang="en-US" sz="800" dirty="0">
                  <a:latin typeface="Arial" charset="0"/>
                </a:endParaRPr>
              </a:p>
            </p:txBody>
          </p:sp>
        </p:grpSp>
        <p:grpSp>
          <p:nvGrpSpPr>
            <p:cNvPr id="5" name="Group 16"/>
            <p:cNvGrpSpPr>
              <a:grpSpLocks/>
            </p:cNvGrpSpPr>
            <p:nvPr/>
          </p:nvGrpSpPr>
          <p:grpSpPr bwMode="auto">
            <a:xfrm>
              <a:off x="3274" y="3418"/>
              <a:ext cx="678" cy="594"/>
              <a:chOff x="3274" y="3418"/>
              <a:chExt cx="678" cy="594"/>
            </a:xfrm>
          </p:grpSpPr>
          <p:sp>
            <p:nvSpPr>
              <p:cNvPr id="32" name="Rectangle 17"/>
              <p:cNvSpPr>
                <a:spLocks noChangeArrowheads="1"/>
              </p:cNvSpPr>
              <p:nvPr/>
            </p:nvSpPr>
            <p:spPr bwMode="auto">
              <a:xfrm>
                <a:off x="3274" y="3418"/>
                <a:ext cx="678" cy="569"/>
              </a:xfrm>
              <a:prstGeom prst="rect">
                <a:avLst/>
              </a:prstGeom>
              <a:solidFill>
                <a:srgbClr val="FFCC00"/>
              </a:solidFill>
              <a:ln w="19050" algn="ctr">
                <a:solidFill>
                  <a:schemeClr val="tx1"/>
                </a:solidFill>
                <a:miter lim="800000"/>
                <a:headEnd/>
                <a:tailEnd/>
              </a:ln>
            </p:spPr>
            <p:txBody>
              <a:bodyPr anchor="ctr">
                <a:spAutoFit/>
              </a:bodyPr>
              <a:lstStyle/>
              <a:p>
                <a:endParaRPr lang="en-US"/>
              </a:p>
            </p:txBody>
          </p:sp>
          <p:pic>
            <p:nvPicPr>
              <p:cNvPr id="33" name="Picture 18"/>
              <p:cNvPicPr>
                <a:picLocks noChangeAspect="1" noChangeArrowheads="1"/>
              </p:cNvPicPr>
              <p:nvPr/>
            </p:nvPicPr>
            <p:blipFill>
              <a:blip r:embed="rId13" cstate="print"/>
              <a:srcRect/>
              <a:stretch>
                <a:fillRect/>
              </a:stretch>
            </p:blipFill>
            <p:spPr bwMode="auto">
              <a:xfrm>
                <a:off x="3347" y="3491"/>
                <a:ext cx="508" cy="296"/>
              </a:xfrm>
              <a:prstGeom prst="rect">
                <a:avLst/>
              </a:prstGeom>
              <a:noFill/>
              <a:ln w="12700" algn="ctr">
                <a:noFill/>
                <a:miter lim="800000"/>
                <a:headEnd/>
                <a:tailEnd/>
              </a:ln>
            </p:spPr>
          </p:pic>
          <p:sp>
            <p:nvSpPr>
              <p:cNvPr id="34" name="Text Box 19"/>
              <p:cNvSpPr txBox="1">
                <a:spLocks noChangeArrowheads="1"/>
              </p:cNvSpPr>
              <p:nvPr/>
            </p:nvSpPr>
            <p:spPr bwMode="auto">
              <a:xfrm>
                <a:off x="3307" y="3805"/>
                <a:ext cx="642" cy="207"/>
              </a:xfrm>
              <a:prstGeom prst="rect">
                <a:avLst/>
              </a:prstGeom>
              <a:noFill/>
              <a:ln w="12700" algn="ctr">
                <a:noFill/>
                <a:miter lim="800000"/>
                <a:headEnd/>
                <a:tailEnd/>
              </a:ln>
            </p:spPr>
            <p:txBody>
              <a:bodyPr wrap="none">
                <a:spAutoFit/>
              </a:bodyPr>
              <a:lstStyle/>
              <a:p>
                <a:pPr algn="l">
                  <a:spcBef>
                    <a:spcPct val="0"/>
                  </a:spcBef>
                </a:pPr>
                <a:r>
                  <a:rPr lang="en-US" sz="800" dirty="0">
                    <a:latin typeface="Arial" charset="0"/>
                  </a:rPr>
                  <a:t>Motorcycle</a:t>
                </a:r>
              </a:p>
            </p:txBody>
          </p:sp>
        </p:grpSp>
        <p:pic>
          <p:nvPicPr>
            <p:cNvPr id="31" name="Picture 20"/>
            <p:cNvPicPr>
              <a:picLocks noChangeAspect="1" noChangeArrowheads="1"/>
            </p:cNvPicPr>
            <p:nvPr/>
          </p:nvPicPr>
          <p:blipFill>
            <a:blip r:embed="rId14" cstate="print"/>
            <a:srcRect/>
            <a:stretch>
              <a:fillRect/>
            </a:stretch>
          </p:blipFill>
          <p:spPr bwMode="auto">
            <a:xfrm>
              <a:off x="1574" y="3442"/>
              <a:ext cx="338" cy="218"/>
            </a:xfrm>
            <a:prstGeom prst="rect">
              <a:avLst/>
            </a:prstGeom>
            <a:noFill/>
            <a:ln w="25400" algn="ctr">
              <a:noFill/>
              <a:miter lim="800000"/>
              <a:headEnd/>
              <a:tailEnd/>
            </a:ln>
          </p:spPr>
        </p:pic>
      </p:grpSp>
      <p:cxnSp>
        <p:nvCxnSpPr>
          <p:cNvPr id="39" name="Straight Connector 38"/>
          <p:cNvCxnSpPr/>
          <p:nvPr/>
        </p:nvCxnSpPr>
        <p:spPr bwMode="auto">
          <a:xfrm>
            <a:off x="170899" y="4849985"/>
            <a:ext cx="8686800" cy="38100"/>
          </a:xfrm>
          <a:prstGeom prst="line">
            <a:avLst/>
          </a:prstGeom>
          <a:noFill/>
          <a:ln w="38100" cap="flat" cmpd="sng" algn="ctr">
            <a:solidFill>
              <a:schemeClr val="bg1"/>
            </a:solidFill>
            <a:prstDash val="solid"/>
            <a:round/>
            <a:headEnd type="none" w="med" len="med"/>
            <a:tailEnd type="none" w="med" len="med"/>
          </a:ln>
          <a:effectLst/>
        </p:spPr>
      </p:cxnSp>
      <p:grpSp>
        <p:nvGrpSpPr>
          <p:cNvPr id="9" name="Group 40"/>
          <p:cNvGrpSpPr/>
          <p:nvPr/>
        </p:nvGrpSpPr>
        <p:grpSpPr>
          <a:xfrm>
            <a:off x="7490780" y="2276849"/>
            <a:ext cx="1499600" cy="1179887"/>
            <a:chOff x="9098106" y="3178603"/>
            <a:chExt cx="1943884" cy="1549798"/>
          </a:xfrm>
        </p:grpSpPr>
        <p:pic>
          <p:nvPicPr>
            <p:cNvPr id="38" name="Picture 1" descr="C:\Users\ang\Desktop\foo.png"/>
            <p:cNvPicPr>
              <a:picLocks noChangeAspect="1" noChangeArrowheads="1"/>
            </p:cNvPicPr>
            <p:nvPr/>
          </p:nvPicPr>
          <p:blipFill>
            <a:blip r:embed="rId15" cstate="print"/>
            <a:srcRect/>
            <a:stretch>
              <a:fillRect/>
            </a:stretch>
          </p:blipFill>
          <p:spPr bwMode="auto">
            <a:xfrm>
              <a:off x="9098106" y="3229048"/>
              <a:ext cx="1943884" cy="1499353"/>
            </a:xfrm>
            <a:prstGeom prst="rect">
              <a:avLst/>
            </a:prstGeom>
            <a:noFill/>
          </p:spPr>
        </p:pic>
        <p:sp>
          <p:nvSpPr>
            <p:cNvPr id="40" name="Rectangle 39"/>
            <p:cNvSpPr/>
            <p:nvPr/>
          </p:nvSpPr>
          <p:spPr bwMode="auto">
            <a:xfrm>
              <a:off x="9155624" y="3178603"/>
              <a:ext cx="537670" cy="384050"/>
            </a:xfrm>
            <a:prstGeom prst="rect">
              <a:avLst/>
            </a:prstGeom>
            <a:solidFill>
              <a:schemeClr val="tx1"/>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49" name="Group 48"/>
          <p:cNvGrpSpPr/>
          <p:nvPr/>
        </p:nvGrpSpPr>
        <p:grpSpPr>
          <a:xfrm>
            <a:off x="78429" y="5423891"/>
            <a:ext cx="8871741" cy="1538369"/>
            <a:chOff x="-1145642" y="5186310"/>
            <a:chExt cx="10241863" cy="1775950"/>
          </a:xfrm>
        </p:grpSpPr>
        <p:grpSp>
          <p:nvGrpSpPr>
            <p:cNvPr id="50" name="Group 9"/>
            <p:cNvGrpSpPr/>
            <p:nvPr/>
          </p:nvGrpSpPr>
          <p:grpSpPr>
            <a:xfrm>
              <a:off x="-1145643" y="5186308"/>
              <a:ext cx="10241864" cy="1775949"/>
              <a:chOff x="-1145643" y="5186308"/>
              <a:chExt cx="10241864" cy="1775949"/>
            </a:xfrm>
          </p:grpSpPr>
          <p:grpSp>
            <p:nvGrpSpPr>
              <p:cNvPr id="52" name="Group 41"/>
              <p:cNvGrpSpPr/>
              <p:nvPr/>
            </p:nvGrpSpPr>
            <p:grpSpPr>
              <a:xfrm>
                <a:off x="-1145643" y="5186308"/>
                <a:ext cx="10241864" cy="1775949"/>
                <a:chOff x="-1313441" y="4942901"/>
                <a:chExt cx="11645625" cy="2019363"/>
              </a:xfrm>
            </p:grpSpPr>
            <p:grpSp>
              <p:nvGrpSpPr>
                <p:cNvPr id="54" name="Group 47"/>
                <p:cNvGrpSpPr/>
                <p:nvPr/>
              </p:nvGrpSpPr>
              <p:grpSpPr>
                <a:xfrm>
                  <a:off x="-1313441" y="4942901"/>
                  <a:ext cx="11645625" cy="2019363"/>
                  <a:chOff x="-1310844" y="4619555"/>
                  <a:chExt cx="12909060" cy="2238445"/>
                </a:xfrm>
              </p:grpSpPr>
              <p:sp>
                <p:nvSpPr>
                  <p:cNvPr id="56" name="Rectangle 2"/>
                  <p:cNvSpPr>
                    <a:spLocks noChangeArrowheads="1"/>
                  </p:cNvSpPr>
                  <p:nvPr/>
                </p:nvSpPr>
                <p:spPr bwMode="auto">
                  <a:xfrm>
                    <a:off x="7453070" y="6084888"/>
                    <a:ext cx="1460500" cy="773112"/>
                  </a:xfrm>
                  <a:prstGeom prst="rect">
                    <a:avLst/>
                  </a:prstGeom>
                  <a:solidFill>
                    <a:schemeClr val="tx1"/>
                  </a:solidFill>
                  <a:ln w="12700" algn="ctr">
                    <a:noFill/>
                    <a:miter lim="800000"/>
                    <a:headEnd/>
                    <a:tailEnd/>
                  </a:ln>
                </p:spPr>
                <p:txBody>
                  <a:bodyPr wrap="none" lIns="90487" tIns="44450" rIns="90487" bIns="44450" anchor="ctr">
                    <a:spAutoFit/>
                  </a:bodyPr>
                  <a:lstStyle/>
                  <a:p>
                    <a:pPr algn="l" rtl="0" eaLnBrk="0" fontAlgn="base" hangingPunct="0">
                      <a:spcBef>
                        <a:spcPct val="0"/>
                      </a:spcBef>
                      <a:spcAft>
                        <a:spcPct val="0"/>
                      </a:spcAft>
                    </a:pPr>
                    <a:endParaRPr lang="en-US" kern="1200" dirty="0">
                      <a:solidFill>
                        <a:srgbClr val="FFFFFF"/>
                      </a:solidFill>
                      <a:latin typeface="Helvetica" pitchFamily="34" charset="0"/>
                      <a:ea typeface="+mn-ea"/>
                      <a:cs typeface="+mn-cs"/>
                    </a:endParaRPr>
                  </a:p>
                </p:txBody>
              </p:sp>
              <p:sp>
                <p:nvSpPr>
                  <p:cNvPr id="62" name="Text Box 10"/>
                  <p:cNvSpPr txBox="1">
                    <a:spLocks noChangeArrowheads="1"/>
                  </p:cNvSpPr>
                  <p:nvPr/>
                </p:nvSpPr>
                <p:spPr bwMode="auto">
                  <a:xfrm>
                    <a:off x="-1310844" y="6079220"/>
                    <a:ext cx="12909060" cy="380663"/>
                  </a:xfrm>
                  <a:prstGeom prst="rect">
                    <a:avLst/>
                  </a:prstGeom>
                  <a:solidFill>
                    <a:schemeClr val="tx1"/>
                  </a:solidFill>
                  <a:ln w="12700">
                    <a:noFill/>
                    <a:miter lim="800000"/>
                    <a:headEnd/>
                    <a:tailEnd/>
                  </a:ln>
                </p:spPr>
                <p:txBody>
                  <a:bodyPr wrap="square">
                    <a:spAutoFit/>
                  </a:bodyPr>
                  <a:lstStyle/>
                  <a:p>
                    <a:pPr algn="l" rtl="0" eaLnBrk="0" fontAlgn="base" hangingPunct="0">
                      <a:spcBef>
                        <a:spcPts val="1800"/>
                      </a:spcBef>
                      <a:spcAft>
                        <a:spcPct val="0"/>
                      </a:spcAft>
                    </a:pPr>
                    <a:r>
                      <a:rPr lang="en-US" sz="1100" kern="1200" dirty="0" smtClean="0">
                        <a:solidFill>
                          <a:schemeClr val="bg1"/>
                        </a:solidFill>
                        <a:latin typeface="+mn-lt"/>
                        <a:ea typeface="+mn-ea"/>
                        <a:cs typeface="+mn-cs"/>
                      </a:rPr>
                      <a:t>    Adam Coates       Quoc Le       Honglak Lee     Andrew Saxe   Andrew Maas Chris Manning Jiquan Ngiam  Richard Socher     Will Zou </a:t>
                    </a:r>
                    <a:endParaRPr lang="en-US" sz="1100" kern="1200" dirty="0">
                      <a:solidFill>
                        <a:schemeClr val="bg1"/>
                      </a:solidFill>
                      <a:latin typeface="+mn-lt"/>
                      <a:ea typeface="+mn-ea"/>
                      <a:cs typeface="+mn-cs"/>
                    </a:endParaRPr>
                  </a:p>
                </p:txBody>
              </p:sp>
              <p:pic>
                <p:nvPicPr>
                  <p:cNvPr id="63" name="Picture 9" descr="honglak"/>
                  <p:cNvPicPr>
                    <a:picLocks noChangeAspect="1" noChangeArrowheads="1"/>
                  </p:cNvPicPr>
                  <p:nvPr/>
                </p:nvPicPr>
                <p:blipFill>
                  <a:blip r:embed="rId16" cstate="print"/>
                  <a:srcRect l="11301" r="11301"/>
                  <a:stretch>
                    <a:fillRect/>
                  </a:stretch>
                </p:blipFill>
                <p:spPr bwMode="auto">
                  <a:xfrm>
                    <a:off x="1793810" y="4648885"/>
                    <a:ext cx="1181454" cy="13716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4" name="Picture 15" descr="quoc"/>
                  <p:cNvPicPr>
                    <a:picLocks noChangeAspect="1" noChangeArrowheads="1"/>
                  </p:cNvPicPr>
                  <p:nvPr/>
                </p:nvPicPr>
                <p:blipFill>
                  <a:blip r:embed="rId17" cstate="print"/>
                  <a:srcRect l="1705" r="4264"/>
                  <a:stretch>
                    <a:fillRect/>
                  </a:stretch>
                </p:blipFill>
                <p:spPr bwMode="auto">
                  <a:xfrm>
                    <a:off x="402520" y="4643227"/>
                    <a:ext cx="1266930" cy="13716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5" name="Picture 3"/>
                  <p:cNvPicPr>
                    <a:picLocks noChangeAspect="1" noChangeArrowheads="1"/>
                  </p:cNvPicPr>
                  <p:nvPr/>
                </p:nvPicPr>
                <p:blipFill rotWithShape="1">
                  <a:blip r:embed="rId18" cstate="print">
                    <a:extLst>
                      <a:ext uri="{28A0092B-C50C-407E-A947-70E740481C1C}">
                        <a14:useLocalDpi xmlns:a14="http://schemas.microsoft.com/office/drawing/2010/main" xmlns="" val="0"/>
                      </a:ext>
                    </a:extLst>
                  </a:blip>
                  <a:srcRect l="14253" r="8954"/>
                  <a:stretch/>
                </p:blipFill>
                <p:spPr bwMode="auto">
                  <a:xfrm>
                    <a:off x="4659678" y="4627991"/>
                    <a:ext cx="1180648" cy="13716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1240B29-F687-4F45-9708-019B960494DF}">
                      <a14:hiddenLine xmlns:a14="http://schemas.microsoft.com/office/drawing/2010/main" xmlns="" w="9525">
                        <a:solidFill>
                          <a:schemeClr val="tx1"/>
                        </a:solidFill>
                        <a:miter lim="800000"/>
                        <a:headEnd/>
                        <a:tailEnd/>
                      </a14:hiddenLine>
                    </a:ext>
                  </a:extLst>
                </p:spPr>
              </p:pic>
              <p:pic>
                <p:nvPicPr>
                  <p:cNvPr id="66" name="Picture 4"/>
                  <p:cNvPicPr>
                    <a:picLocks noChangeAspect="1" noChangeArrowheads="1"/>
                  </p:cNvPicPr>
                  <p:nvPr/>
                </p:nvPicPr>
                <p:blipFill rotWithShape="1">
                  <a:blip r:embed="rId19" cstate="print">
                    <a:extLst>
                      <a:ext uri="{28A0092B-C50C-407E-A947-70E740481C1C}">
                        <a14:useLocalDpi xmlns:a14="http://schemas.microsoft.com/office/drawing/2010/main" xmlns="" val="0"/>
                      </a:ext>
                    </a:extLst>
                  </a:blip>
                  <a:srcRect l="29258" t="4155" r="29433" b="66507"/>
                  <a:stretch/>
                </p:blipFill>
                <p:spPr bwMode="auto">
                  <a:xfrm>
                    <a:off x="3097516" y="4629029"/>
                    <a:ext cx="1364789" cy="137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7" name="Picture 1"/>
                  <p:cNvPicPr>
                    <a:picLocks noChangeAspect="1" noChangeArrowheads="1"/>
                  </p:cNvPicPr>
                  <p:nvPr/>
                </p:nvPicPr>
                <p:blipFill>
                  <a:blip r:embed="rId20" cstate="print"/>
                  <a:srcRect/>
                  <a:stretch>
                    <a:fillRect/>
                  </a:stretch>
                </p:blipFill>
                <p:spPr bwMode="auto">
                  <a:xfrm>
                    <a:off x="7384260" y="4619555"/>
                    <a:ext cx="1112108" cy="1371600"/>
                  </a:xfrm>
                  <a:prstGeom prst="rect">
                    <a:avLst/>
                  </a:prstGeom>
                  <a:noFill/>
                  <a:ln w="9525">
                    <a:noFill/>
                    <a:miter lim="800000"/>
                    <a:headEnd/>
                    <a:tailEnd/>
                  </a:ln>
                </p:spPr>
              </p:pic>
              <p:pic>
                <p:nvPicPr>
                  <p:cNvPr id="68" name="Picture 2"/>
                  <p:cNvPicPr>
                    <a:picLocks noChangeAspect="1" noChangeArrowheads="1"/>
                  </p:cNvPicPr>
                  <p:nvPr/>
                </p:nvPicPr>
                <p:blipFill>
                  <a:blip r:embed="rId21" cstate="print"/>
                  <a:srcRect/>
                  <a:stretch>
                    <a:fillRect/>
                  </a:stretch>
                </p:blipFill>
                <p:spPr bwMode="auto">
                  <a:xfrm>
                    <a:off x="8727115" y="4619555"/>
                    <a:ext cx="1168869" cy="1371600"/>
                  </a:xfrm>
                  <a:prstGeom prst="rect">
                    <a:avLst/>
                  </a:prstGeom>
                  <a:noFill/>
                  <a:ln w="9525">
                    <a:noFill/>
                    <a:miter lim="800000"/>
                    <a:headEnd/>
                    <a:tailEnd/>
                  </a:ln>
                </p:spPr>
              </p:pic>
            </p:grpSp>
            <p:pic>
              <p:nvPicPr>
                <p:cNvPr id="55" name="Picture 2" descr="http://www-nlp.stanford.edu/~manning/images/chrism2.jpg"/>
                <p:cNvPicPr>
                  <a:picLocks noChangeAspect="1" noChangeArrowheads="1"/>
                </p:cNvPicPr>
                <p:nvPr/>
              </p:nvPicPr>
              <p:blipFill>
                <a:blip r:embed="rId22" cstate="print"/>
                <a:srcRect/>
                <a:stretch>
                  <a:fillRect/>
                </a:stretch>
              </p:blipFill>
              <p:spPr bwMode="auto">
                <a:xfrm>
                  <a:off x="5374396" y="4949890"/>
                  <a:ext cx="925829" cy="1234440"/>
                </a:xfrm>
                <a:prstGeom prst="rect">
                  <a:avLst/>
                </a:prstGeom>
                <a:noFill/>
              </p:spPr>
            </p:pic>
          </p:grpSp>
          <p:pic>
            <p:nvPicPr>
              <p:cNvPr id="53" name="Picture 2" descr="will_photo"/>
              <p:cNvPicPr>
                <a:picLocks noChangeAspect="1" noChangeArrowheads="1"/>
              </p:cNvPicPr>
              <p:nvPr/>
            </p:nvPicPr>
            <p:blipFill>
              <a:blip r:embed="rId23" cstate="print">
                <a:extLst>
                  <a:ext uri="{28A0092B-C50C-407E-A947-70E740481C1C}">
                    <a14:useLocalDpi xmlns:a14="http://schemas.microsoft.com/office/drawing/2010/main" xmlns="" val="0"/>
                  </a:ext>
                </a:extLst>
              </a:blip>
              <a:srcRect/>
              <a:stretch>
                <a:fillRect/>
              </a:stretch>
            </p:blipFill>
            <p:spPr bwMode="auto">
              <a:xfrm>
                <a:off x="7858125" y="5196990"/>
                <a:ext cx="912360" cy="1088137"/>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51" name="Picture 4" descr="http://www.stanford.edu/~acoates/adam3.png"/>
            <p:cNvPicPr>
              <a:picLocks noChangeAspect="1" noChangeArrowheads="1"/>
            </p:cNvPicPr>
            <p:nvPr/>
          </p:nvPicPr>
          <p:blipFill rotWithShape="1">
            <a:blip r:embed="rId24" cstate="print">
              <a:extLst>
                <a:ext uri="{28A0092B-C50C-407E-A947-70E740481C1C}">
                  <a14:useLocalDpi xmlns:a14="http://schemas.microsoft.com/office/drawing/2010/main" xmlns="" val="0"/>
                </a:ext>
              </a:extLst>
            </a:blip>
            <a:srcRect l="16279" t="11506" r="23115" b="33870"/>
            <a:stretch/>
          </p:blipFill>
          <p:spPr bwMode="auto">
            <a:xfrm>
              <a:off x="-795502" y="5221239"/>
              <a:ext cx="869892" cy="1088136"/>
            </a:xfrm>
            <a:prstGeom prst="rect">
              <a:avLst/>
            </a:prstGeom>
            <a:noFill/>
            <a:extLst>
              <a:ext uri="{909E8E84-426E-40DD-AFC4-6F175D3DCCD1}">
                <a14:hiddenFill xmlns:a14="http://schemas.microsoft.com/office/drawing/2010/main" xmlns="">
                  <a:solidFill>
                    <a:srgbClr val="FFFFFF"/>
                  </a:solidFill>
                </a14:hiddenFill>
              </a:ext>
            </a:extLst>
          </p:spPr>
        </p:pic>
      </p:gr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 name="Rectangle 31"/>
          <p:cNvSpPr/>
          <p:nvPr/>
        </p:nvSpPr>
        <p:spPr bwMode="auto">
          <a:xfrm>
            <a:off x="506535" y="1567869"/>
            <a:ext cx="4339765" cy="4531790"/>
          </a:xfrm>
          <a:prstGeom prst="rect">
            <a:avLst/>
          </a:prstGeom>
          <a:solidFill>
            <a:schemeClr val="bg1"/>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2" name="Title 1"/>
          <p:cNvSpPr>
            <a:spLocks noGrp="1"/>
          </p:cNvSpPr>
          <p:nvPr>
            <p:ph type="title"/>
          </p:nvPr>
        </p:nvSpPr>
        <p:spPr>
          <a:xfrm>
            <a:off x="693095" y="215900"/>
            <a:ext cx="7885811" cy="304800"/>
          </a:xfrm>
        </p:spPr>
        <p:txBody>
          <a:bodyPr/>
          <a:lstStyle/>
          <a:p>
            <a:r>
              <a:rPr lang="en-US" dirty="0" smtClean="0"/>
              <a:t>Kai Yu’s PASCAL VOC (Object recognition) result (2009)  </a:t>
            </a:r>
            <a:endParaRPr lang="en-US" dirty="0"/>
          </a:p>
        </p:txBody>
      </p:sp>
      <p:grpSp>
        <p:nvGrpSpPr>
          <p:cNvPr id="18" name="Group 37"/>
          <p:cNvGrpSpPr>
            <a:grpSpLocks/>
          </p:cNvGrpSpPr>
          <p:nvPr/>
        </p:nvGrpSpPr>
        <p:grpSpPr bwMode="auto">
          <a:xfrm>
            <a:off x="347450" y="1047890"/>
            <a:ext cx="4749800" cy="4998494"/>
            <a:chOff x="2286000" y="1219200"/>
            <a:chExt cx="4749801" cy="4997776"/>
          </a:xfrm>
        </p:grpSpPr>
        <p:grpSp>
          <p:nvGrpSpPr>
            <p:cNvPr id="19" name="Group 35"/>
            <p:cNvGrpSpPr>
              <a:grpSpLocks/>
            </p:cNvGrpSpPr>
            <p:nvPr/>
          </p:nvGrpSpPr>
          <p:grpSpPr bwMode="auto">
            <a:xfrm>
              <a:off x="2514600" y="1219200"/>
              <a:ext cx="4521201" cy="4997776"/>
              <a:chOff x="2590800" y="965202"/>
              <a:chExt cx="4521201" cy="4997776"/>
            </a:xfrm>
          </p:grpSpPr>
          <p:grpSp>
            <p:nvGrpSpPr>
              <p:cNvPr id="21" name="Group 28"/>
              <p:cNvGrpSpPr>
                <a:grpSpLocks/>
              </p:cNvGrpSpPr>
              <p:nvPr/>
            </p:nvGrpSpPr>
            <p:grpSpPr bwMode="auto">
              <a:xfrm>
                <a:off x="2590800" y="985108"/>
                <a:ext cx="4521201" cy="4977870"/>
                <a:chOff x="2573866" y="1093787"/>
                <a:chExt cx="4521201" cy="4977870"/>
              </a:xfrm>
            </p:grpSpPr>
            <p:grpSp>
              <p:nvGrpSpPr>
                <p:cNvPr id="25" name="Group 23"/>
                <p:cNvGrpSpPr>
                  <a:grpSpLocks/>
                </p:cNvGrpSpPr>
                <p:nvPr/>
              </p:nvGrpSpPr>
              <p:grpSpPr bwMode="auto">
                <a:xfrm>
                  <a:off x="2573866" y="1632678"/>
                  <a:ext cx="4238625" cy="4438979"/>
                  <a:chOff x="2209800" y="1327878"/>
                  <a:chExt cx="4238625" cy="4438979"/>
                </a:xfrm>
              </p:grpSpPr>
              <p:pic>
                <p:nvPicPr>
                  <p:cNvPr id="29" name="Picture 5"/>
                  <p:cNvPicPr>
                    <a:picLocks noChangeAspect="1" noChangeArrowheads="1"/>
                  </p:cNvPicPr>
                  <p:nvPr/>
                </p:nvPicPr>
                <p:blipFill>
                  <a:blip r:embed="rId2" cstate="print"/>
                  <a:srcRect b="2733"/>
                  <a:stretch>
                    <a:fillRect/>
                  </a:stretch>
                </p:blipFill>
                <p:spPr bwMode="auto">
                  <a:xfrm>
                    <a:off x="3810000" y="1327878"/>
                    <a:ext cx="2638425" cy="4415448"/>
                  </a:xfrm>
                  <a:prstGeom prst="rect">
                    <a:avLst/>
                  </a:prstGeom>
                  <a:noFill/>
                  <a:ln w="9525">
                    <a:noFill/>
                    <a:miter lim="800000"/>
                    <a:headEnd/>
                    <a:tailEnd/>
                  </a:ln>
                </p:spPr>
              </p:pic>
              <p:pic>
                <p:nvPicPr>
                  <p:cNvPr id="30" name="Picture 6"/>
                  <p:cNvPicPr>
                    <a:picLocks noChangeAspect="1" noChangeArrowheads="1"/>
                  </p:cNvPicPr>
                  <p:nvPr/>
                </p:nvPicPr>
                <p:blipFill>
                  <a:blip r:embed="rId3" cstate="print"/>
                  <a:srcRect/>
                  <a:stretch>
                    <a:fillRect/>
                  </a:stretch>
                </p:blipFill>
                <p:spPr bwMode="auto">
                  <a:xfrm>
                    <a:off x="2209800" y="1371600"/>
                    <a:ext cx="1266825" cy="4395257"/>
                  </a:xfrm>
                  <a:prstGeom prst="rect">
                    <a:avLst/>
                  </a:prstGeom>
                  <a:noFill/>
                  <a:ln w="9525">
                    <a:noFill/>
                    <a:miter lim="800000"/>
                    <a:headEnd/>
                    <a:tailEnd/>
                  </a:ln>
                </p:spPr>
              </p:pic>
            </p:grpSp>
            <p:sp>
              <p:nvSpPr>
                <p:cNvPr id="26" name="TextBox 25"/>
                <p:cNvSpPr txBox="1">
                  <a:spLocks noChangeArrowheads="1"/>
                </p:cNvSpPr>
                <p:nvPr/>
              </p:nvSpPr>
              <p:spPr bwMode="auto">
                <a:xfrm>
                  <a:off x="4002146" y="1093787"/>
                  <a:ext cx="857723" cy="461599"/>
                </a:xfrm>
                <a:prstGeom prst="rect">
                  <a:avLst/>
                </a:prstGeom>
                <a:noFill/>
                <a:ln w="9525">
                  <a:no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kern="0" dirty="0" smtClean="0">
                      <a:solidFill>
                        <a:schemeClr val="bg1"/>
                      </a:solidFill>
                    </a:rPr>
                    <a:t>Feature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chemeClr val="bg1"/>
                      </a:solidFill>
                      <a:effectLst/>
                      <a:uLnTx/>
                      <a:uFillTx/>
                    </a:rPr>
                    <a:t>Learning</a:t>
                  </a:r>
                </a:p>
              </p:txBody>
            </p:sp>
            <p:sp>
              <p:nvSpPr>
                <p:cNvPr id="27" name="TextBox 26"/>
                <p:cNvSpPr txBox="1">
                  <a:spLocks noChangeArrowheads="1"/>
                </p:cNvSpPr>
                <p:nvPr/>
              </p:nvSpPr>
              <p:spPr bwMode="auto">
                <a:xfrm>
                  <a:off x="4588928" y="1099279"/>
                  <a:ext cx="1354669" cy="461665"/>
                </a:xfrm>
                <a:prstGeom prst="rect">
                  <a:avLst/>
                </a:prstGeom>
                <a:noFill/>
                <a:ln w="9525">
                  <a:noFill/>
                  <a:miter lim="800000"/>
                  <a:headEnd/>
                  <a:tailEnd/>
                </a:ln>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chemeClr val="bg1"/>
                      </a:solidFill>
                      <a:effectLst/>
                      <a:uLnTx/>
                      <a:uFillTx/>
                    </a:rPr>
                    <a:t>Best of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chemeClr val="bg1"/>
                      </a:solidFill>
                      <a:effectLst/>
                      <a:uLnTx/>
                      <a:uFillTx/>
                    </a:rPr>
                    <a:t>Other Teams</a:t>
                  </a:r>
                </a:p>
              </p:txBody>
            </p:sp>
            <p:sp>
              <p:nvSpPr>
                <p:cNvPr id="28" name="TextBox 27"/>
                <p:cNvSpPr txBox="1">
                  <a:spLocks noChangeArrowheads="1"/>
                </p:cNvSpPr>
                <p:nvPr/>
              </p:nvSpPr>
              <p:spPr bwMode="auto">
                <a:xfrm>
                  <a:off x="5740398" y="1200880"/>
                  <a:ext cx="1354669" cy="276999"/>
                </a:xfrm>
                <a:prstGeom prst="rect">
                  <a:avLst/>
                </a:prstGeom>
                <a:noFill/>
                <a:ln w="9525">
                  <a:noFill/>
                  <a:miter lim="800000"/>
                  <a:headEnd/>
                  <a:tailEnd/>
                </a:ln>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chemeClr val="bg1"/>
                      </a:solidFill>
                      <a:effectLst/>
                      <a:uLnTx/>
                      <a:uFillTx/>
                    </a:rPr>
                    <a:t>Difference</a:t>
                  </a:r>
                </a:p>
              </p:txBody>
            </p:sp>
          </p:grpSp>
          <p:cxnSp>
            <p:nvCxnSpPr>
              <p:cNvPr id="22" name="Straight Connector 30"/>
              <p:cNvCxnSpPr>
                <a:cxnSpLocks noChangeShapeType="1"/>
              </p:cNvCxnSpPr>
              <p:nvPr/>
            </p:nvCxnSpPr>
            <p:spPr bwMode="auto">
              <a:xfrm>
                <a:off x="2590800" y="1447800"/>
                <a:ext cx="4191000" cy="0"/>
              </a:xfrm>
              <a:prstGeom prst="line">
                <a:avLst/>
              </a:prstGeom>
              <a:noFill/>
              <a:ln w="9525">
                <a:solidFill>
                  <a:srgbClr val="000000"/>
                </a:solidFill>
                <a:round/>
                <a:headEnd/>
                <a:tailEnd/>
              </a:ln>
            </p:spPr>
          </p:cxnSp>
          <p:cxnSp>
            <p:nvCxnSpPr>
              <p:cNvPr id="23" name="Straight Connector 33"/>
              <p:cNvCxnSpPr>
                <a:cxnSpLocks noChangeShapeType="1"/>
              </p:cNvCxnSpPr>
              <p:nvPr/>
            </p:nvCxnSpPr>
            <p:spPr bwMode="auto">
              <a:xfrm>
                <a:off x="2590800" y="5943600"/>
                <a:ext cx="4191000" cy="0"/>
              </a:xfrm>
              <a:prstGeom prst="line">
                <a:avLst/>
              </a:prstGeom>
              <a:noFill/>
              <a:ln w="9525">
                <a:solidFill>
                  <a:srgbClr val="000000"/>
                </a:solidFill>
                <a:round/>
                <a:headEnd/>
                <a:tailEnd/>
              </a:ln>
            </p:spPr>
          </p:cxnSp>
          <p:cxnSp>
            <p:nvCxnSpPr>
              <p:cNvPr id="24" name="Straight Connector 34"/>
              <p:cNvCxnSpPr>
                <a:cxnSpLocks noChangeShapeType="1"/>
              </p:cNvCxnSpPr>
              <p:nvPr/>
            </p:nvCxnSpPr>
            <p:spPr bwMode="auto">
              <a:xfrm>
                <a:off x="2590800" y="965202"/>
                <a:ext cx="4191000" cy="0"/>
              </a:xfrm>
              <a:prstGeom prst="line">
                <a:avLst/>
              </a:prstGeom>
              <a:noFill/>
              <a:ln w="9525">
                <a:solidFill>
                  <a:srgbClr val="000000"/>
                </a:solidFill>
                <a:round/>
                <a:headEnd/>
                <a:tailEnd/>
              </a:ln>
            </p:spPr>
          </p:cxnSp>
        </p:grpSp>
        <p:sp>
          <p:nvSpPr>
            <p:cNvPr id="20" name="TextBox 36"/>
            <p:cNvSpPr txBox="1">
              <a:spLocks noChangeArrowheads="1"/>
            </p:cNvSpPr>
            <p:nvPr/>
          </p:nvSpPr>
          <p:spPr bwMode="auto">
            <a:xfrm>
              <a:off x="2286000" y="1354665"/>
              <a:ext cx="1354669" cy="338505"/>
            </a:xfrm>
            <a:prstGeom prst="rect">
              <a:avLst/>
            </a:prstGeom>
            <a:noFill/>
            <a:ln w="9525">
              <a:noFill/>
              <a:miter lim="800000"/>
              <a:headEnd/>
              <a:tailEnd/>
            </a:ln>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chemeClr val="bg1"/>
                  </a:solidFill>
                  <a:effectLst/>
                  <a:uLnTx/>
                  <a:uFillTx/>
                </a:rPr>
                <a:t>Class</a:t>
              </a:r>
            </a:p>
          </p:txBody>
        </p:sp>
      </p:grpSp>
      <p:sp>
        <p:nvSpPr>
          <p:cNvPr id="31" name="Rectangle 30"/>
          <p:cNvSpPr>
            <a:spLocks noChangeArrowheads="1"/>
          </p:cNvSpPr>
          <p:nvPr/>
        </p:nvSpPr>
        <p:spPr bwMode="auto">
          <a:xfrm>
            <a:off x="5029200" y="2286000"/>
            <a:ext cx="3886200" cy="2819400"/>
          </a:xfrm>
          <a:prstGeom prst="rect">
            <a:avLst/>
          </a:prstGeom>
          <a:solidFill>
            <a:srgbClr val="C2FFF0"/>
          </a:solidFill>
          <a:ln w="9525">
            <a:noFill/>
            <a:round/>
            <a:headEnd/>
            <a:tailEnd/>
          </a:ln>
          <a:effectLst>
            <a:outerShdw dist="152400" dir="2640007" algn="tl" rotWithShape="0">
              <a:srgbClr val="808080">
                <a:alpha val="39999"/>
              </a:srgbClr>
            </a:outerShdw>
          </a:effectLst>
        </p:spPr>
        <p:txBody>
          <a:bodyPr/>
          <a:lstStyle/>
          <a:p>
            <a:pPr marL="0" marR="0" lvl="0" indent="0" algn="l" defTabSz="912813" eaLnBrk="1" fontAlgn="auto" latinLnBrk="0" hangingPunct="1">
              <a:lnSpc>
                <a:spcPct val="100000"/>
              </a:lnSpc>
              <a:spcBef>
                <a:spcPts val="0"/>
              </a:spcBef>
              <a:spcAft>
                <a:spcPts val="0"/>
              </a:spcAft>
              <a:buClrTx/>
              <a:buSzTx/>
              <a:tabLst/>
              <a:defRPr/>
            </a:pPr>
            <a:endParaRPr kumimoji="0" lang="en-US" sz="2000" i="0" u="none" strike="noStrike" kern="0" cap="none" spc="0" normalizeH="0" baseline="0" noProof="0" dirty="0" smtClean="0">
              <a:ln>
                <a:noFill/>
              </a:ln>
              <a:solidFill>
                <a:sysClr val="windowText" lastClr="000000"/>
              </a:solidFill>
              <a:effectLst/>
              <a:uLnTx/>
              <a:uFillTx/>
            </a:endParaRPr>
          </a:p>
          <a:p>
            <a:pPr marL="0" marR="0" lvl="0" indent="0" algn="l" defTabSz="912813" eaLnBrk="1" fontAlgn="auto" latinLnBrk="0" hangingPunct="1">
              <a:lnSpc>
                <a:spcPct val="100000"/>
              </a:lnSpc>
              <a:spcBef>
                <a:spcPts val="0"/>
              </a:spcBef>
              <a:spcAft>
                <a:spcPts val="0"/>
              </a:spcAft>
              <a:buClrTx/>
              <a:buSzTx/>
              <a:buFont typeface="Arial" pitchFamily="34" charset="0"/>
              <a:buChar char="•"/>
              <a:tabLst/>
              <a:defRPr/>
            </a:pPr>
            <a:r>
              <a:rPr lang="en-US" sz="2000" kern="0" dirty="0" smtClean="0">
                <a:solidFill>
                  <a:sysClr val="windowText" lastClr="000000"/>
                </a:solidFill>
              </a:rPr>
              <a:t> Sparse coding to learn features. </a:t>
            </a:r>
          </a:p>
          <a:p>
            <a:pPr marL="0" marR="0" lvl="0" indent="0" algn="l" defTabSz="912813" eaLnBrk="1" fontAlgn="auto" latinLnBrk="0" hangingPunct="1">
              <a:lnSpc>
                <a:spcPct val="100000"/>
              </a:lnSpc>
              <a:spcBef>
                <a:spcPts val="0"/>
              </a:spcBef>
              <a:spcAft>
                <a:spcPts val="0"/>
              </a:spcAft>
              <a:buClrTx/>
              <a:buSzTx/>
              <a:tabLst/>
              <a:defRPr/>
            </a:pPr>
            <a:r>
              <a:rPr lang="en-US" sz="2000" kern="0" dirty="0" smtClean="0">
                <a:solidFill>
                  <a:sysClr val="windowText" lastClr="000000"/>
                </a:solidFill>
              </a:rPr>
              <a:t> </a:t>
            </a:r>
          </a:p>
          <a:p>
            <a:pPr marL="0" marR="0" lvl="0" indent="0" algn="l" defTabSz="912813" eaLnBrk="1" fontAlgn="auto" latinLnBrk="0" hangingPunct="1">
              <a:lnSpc>
                <a:spcPct val="100000"/>
              </a:lnSpc>
              <a:spcBef>
                <a:spcPts val="0"/>
              </a:spcBef>
              <a:spcAft>
                <a:spcPts val="0"/>
              </a:spcAft>
              <a:buClrTx/>
              <a:buSzTx/>
              <a:buFont typeface="Arial" pitchFamily="34" charset="0"/>
              <a:buChar char="•"/>
              <a:tabLst/>
              <a:defRPr/>
            </a:pPr>
            <a:r>
              <a:rPr kumimoji="0" lang="en-US" sz="2000" i="0" u="none" strike="noStrike" kern="0" cap="none" spc="0" normalizeH="0" baseline="0" noProof="0" dirty="0" smtClean="0">
                <a:ln>
                  <a:noFill/>
                </a:ln>
                <a:solidFill>
                  <a:sysClr val="windowText" lastClr="000000"/>
                </a:solidFill>
                <a:effectLst/>
                <a:uLnTx/>
                <a:uFillTx/>
              </a:rPr>
              <a:t> Unsupervised</a:t>
            </a:r>
            <a:r>
              <a:rPr kumimoji="0" lang="en-US" sz="2000" i="0" u="none" strike="noStrike" kern="0" cap="none" spc="0" normalizeH="0" noProof="0" dirty="0" smtClean="0">
                <a:ln>
                  <a:noFill/>
                </a:ln>
                <a:solidFill>
                  <a:sysClr val="windowText" lastClr="000000"/>
                </a:solidFill>
                <a:effectLst/>
                <a:uLnTx/>
                <a:uFillTx/>
              </a:rPr>
              <a:t> </a:t>
            </a:r>
            <a:r>
              <a:rPr lang="en-US" sz="2000" kern="0" dirty="0" smtClean="0">
                <a:solidFill>
                  <a:sysClr val="windowText" lastClr="000000"/>
                </a:solidFill>
              </a:rPr>
              <a:t>feature </a:t>
            </a:r>
            <a:r>
              <a:rPr kumimoji="0" lang="en-US" sz="2000" i="0" u="none" strike="noStrike" kern="0" cap="none" spc="0" normalizeH="0" noProof="0" dirty="0" smtClean="0">
                <a:ln>
                  <a:noFill/>
                </a:ln>
                <a:solidFill>
                  <a:sysClr val="windowText" lastClr="000000"/>
                </a:solidFill>
                <a:effectLst/>
                <a:uLnTx/>
                <a:uFillTx/>
              </a:rPr>
              <a:t>learning beat all the other approaches by a significant margin.</a:t>
            </a:r>
            <a:endParaRPr kumimoji="0" lang="en-US" sz="2000" i="0" u="none" strike="noStrike" kern="0" cap="none" spc="0" normalizeH="0" baseline="0" noProof="0" dirty="0" smtClean="0">
              <a:ln>
                <a:noFill/>
              </a:ln>
              <a:solidFill>
                <a:sysClr val="windowText" lastClr="000000"/>
              </a:solidFill>
              <a:effectLst/>
              <a:uLnTx/>
              <a:uFillTx/>
            </a:endParaRPr>
          </a:p>
          <a:p>
            <a:pPr marL="0" marR="0" lvl="0" indent="0" algn="l" defTabSz="912813" eaLnBrk="1" fontAlgn="auto" latinLnBrk="0" hangingPunct="1">
              <a:lnSpc>
                <a:spcPct val="100000"/>
              </a:lnSpc>
              <a:spcBef>
                <a:spcPts val="0"/>
              </a:spcBef>
              <a:spcAft>
                <a:spcPts val="0"/>
              </a:spcAft>
              <a:buClrTx/>
              <a:buSzTx/>
              <a:tabLst/>
              <a:defRPr/>
            </a:pPr>
            <a:endParaRPr kumimoji="0" lang="en-US" sz="2000" i="0" u="none" strike="noStrike" kern="0" cap="none" spc="0" normalizeH="0" baseline="0" noProof="0" dirty="0" smtClean="0">
              <a:ln>
                <a:noFill/>
              </a:ln>
              <a:solidFill>
                <a:sysClr val="windowText" lastClr="000000"/>
              </a:solidFill>
              <a:effectLst/>
              <a:uLnTx/>
              <a:uFillTx/>
            </a:endParaRPr>
          </a:p>
          <a:p>
            <a:pPr marL="0" marR="0" lvl="0" indent="0" algn="l" defTabSz="912813" eaLnBrk="1" fontAlgn="auto" latinLnBrk="0" hangingPunct="1">
              <a:lnSpc>
                <a:spcPct val="100000"/>
              </a:lnSpc>
              <a:spcBef>
                <a:spcPts val="0"/>
              </a:spcBef>
              <a:spcAft>
                <a:spcPts val="0"/>
              </a:spcAft>
              <a:buClrTx/>
              <a:buSzTx/>
              <a:tabLst/>
              <a:defRPr/>
            </a:pPr>
            <a:endParaRPr kumimoji="0" lang="en-US" sz="2000" i="0" u="none" strike="noStrike" kern="0" cap="none" spc="0" normalizeH="0" baseline="0" noProof="0" dirty="0" smtClean="0">
              <a:ln>
                <a:noFill/>
              </a:ln>
              <a:solidFill>
                <a:sysClr val="windowText" lastClr="000000"/>
              </a:solidFill>
              <a:effectLst/>
              <a:uLnTx/>
              <a:uFillTx/>
            </a:endParaRPr>
          </a:p>
          <a:p>
            <a:pPr marL="0" marR="0" lvl="0" indent="0" algn="l" defTabSz="912813" eaLnBrk="1" fontAlgn="auto" latinLnBrk="0" hangingPunct="1">
              <a:lnSpc>
                <a:spcPct val="100000"/>
              </a:lnSpc>
              <a:spcBef>
                <a:spcPts val="0"/>
              </a:spcBef>
              <a:spcAft>
                <a:spcPts val="0"/>
              </a:spcAft>
              <a:buClrTx/>
              <a:buSzTx/>
              <a:buFont typeface="Arial" pitchFamily="34" charset="0"/>
              <a:buChar char="•"/>
              <a:tabLst/>
              <a:defRPr/>
            </a:pPr>
            <a:endParaRPr kumimoji="0" lang="en-US" sz="2000" i="0" u="none" strike="noStrike" kern="0" cap="none" spc="0" normalizeH="0" baseline="0" noProof="0" dirty="0" smtClean="0">
              <a:ln>
                <a:noFill/>
              </a:ln>
              <a:solidFill>
                <a:sysClr val="windowText" lastClr="000000"/>
              </a:solidFill>
              <a:effectLst/>
              <a:uLnTx/>
              <a:uFillTx/>
            </a:endParaRPr>
          </a:p>
          <a:p>
            <a:pPr marL="0" marR="0" lvl="0" indent="0" algn="l" defTabSz="912813" eaLnBrk="1" fontAlgn="auto" latinLnBrk="0" hangingPunct="1">
              <a:lnSpc>
                <a:spcPct val="100000"/>
              </a:lnSpc>
              <a:spcBef>
                <a:spcPts val="0"/>
              </a:spcBef>
              <a:spcAft>
                <a:spcPts val="0"/>
              </a:spcAft>
              <a:buClrTx/>
              <a:buSzTx/>
              <a:buFont typeface="Arial" pitchFamily="34" charset="0"/>
              <a:buChar char="•"/>
              <a:tabLst/>
              <a:defRPr/>
            </a:pPr>
            <a:endParaRPr kumimoji="0" lang="en-US" sz="2000" i="0" u="none" strike="noStrike" kern="0" cap="none" spc="0" normalizeH="0" baseline="0" noProof="0" dirty="0" smtClean="0">
              <a:ln>
                <a:noFill/>
              </a:ln>
              <a:solidFill>
                <a:sysClr val="windowText" lastClr="000000"/>
              </a:solidFill>
              <a:effectLst/>
              <a:uLnTx/>
              <a:uFillTx/>
            </a:endParaRPr>
          </a:p>
        </p:txBody>
      </p:sp>
      <p:sp>
        <p:nvSpPr>
          <p:cNvPr id="33" name="TextBox 32"/>
          <p:cNvSpPr txBox="1"/>
          <p:nvPr/>
        </p:nvSpPr>
        <p:spPr>
          <a:xfrm>
            <a:off x="-36600" y="6462995"/>
            <a:ext cx="2735172" cy="400110"/>
          </a:xfrm>
          <a:prstGeom prst="rect">
            <a:avLst/>
          </a:prstGeom>
          <a:noFill/>
        </p:spPr>
        <p:txBody>
          <a:bodyPr wrap="none" rtlCol="0">
            <a:spAutoFit/>
          </a:bodyPr>
          <a:lstStyle/>
          <a:p>
            <a:pPr algn="l">
              <a:spcBef>
                <a:spcPts val="0"/>
              </a:spcBef>
            </a:pPr>
            <a:r>
              <a:rPr lang="en-US" sz="2000" dirty="0" smtClean="0">
                <a:solidFill>
                  <a:schemeClr val="bg1"/>
                </a:solidFill>
                <a:latin typeface="Calibri" pitchFamily="34" charset="0"/>
                <a:cs typeface="Calibri" pitchFamily="34" charset="0"/>
              </a:rPr>
              <a:t>[Slide courtesy of Kai Yu]</a:t>
            </a:r>
          </a:p>
        </p:txBody>
      </p:sp>
    </p:spTree>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Music Classification results</a:t>
            </a:r>
            <a:endParaRPr lang="en-US" dirty="0"/>
          </a:p>
        </p:txBody>
      </p:sp>
      <p:sp>
        <p:nvSpPr>
          <p:cNvPr id="3" name="Content Placeholder 2"/>
          <p:cNvSpPr>
            <a:spLocks noGrp="1"/>
          </p:cNvSpPr>
          <p:nvPr>
            <p:ph idx="1"/>
          </p:nvPr>
        </p:nvSpPr>
        <p:spPr>
          <a:xfrm>
            <a:off x="457200" y="800100"/>
            <a:ext cx="8229600" cy="4570412"/>
          </a:xfrm>
        </p:spPr>
        <p:txBody>
          <a:bodyPr/>
          <a:lstStyle/>
          <a:p>
            <a:pPr>
              <a:spcBef>
                <a:spcPts val="0"/>
              </a:spcBef>
              <a:buNone/>
            </a:pPr>
            <a:r>
              <a:rPr lang="en-US" b="0" dirty="0" smtClean="0"/>
              <a:t>Music Genre Classification</a:t>
            </a:r>
          </a:p>
          <a:p>
            <a:pPr>
              <a:spcBef>
                <a:spcPts val="0"/>
              </a:spcBef>
              <a:buNone/>
            </a:pPr>
            <a:endParaRPr lang="en-US" b="0" dirty="0" smtClean="0"/>
          </a:p>
          <a:p>
            <a:pPr>
              <a:spcBef>
                <a:spcPts val="0"/>
              </a:spcBef>
              <a:buNone/>
            </a:pPr>
            <a:endParaRPr lang="en-US" b="0" dirty="0" smtClean="0"/>
          </a:p>
          <a:p>
            <a:pPr>
              <a:spcBef>
                <a:spcPts val="0"/>
              </a:spcBef>
              <a:buNone/>
            </a:pPr>
            <a:endParaRPr lang="en-US" b="0" dirty="0" smtClean="0"/>
          </a:p>
          <a:p>
            <a:pPr>
              <a:spcBef>
                <a:spcPts val="0"/>
              </a:spcBef>
              <a:buNone/>
            </a:pPr>
            <a:endParaRPr lang="en-US" b="0" dirty="0" smtClean="0"/>
          </a:p>
          <a:p>
            <a:pPr>
              <a:spcBef>
                <a:spcPts val="0"/>
              </a:spcBef>
              <a:buNone/>
            </a:pPr>
            <a:r>
              <a:rPr lang="en-US" b="0" dirty="0" smtClean="0"/>
              <a:t>Music Artist Classification</a:t>
            </a:r>
          </a:p>
        </p:txBody>
      </p:sp>
      <p:sp>
        <p:nvSpPr>
          <p:cNvPr id="9" name="Rectangle 8"/>
          <p:cNvSpPr/>
          <p:nvPr/>
        </p:nvSpPr>
        <p:spPr>
          <a:xfrm>
            <a:off x="381000" y="5810190"/>
            <a:ext cx="8229600" cy="400110"/>
          </a:xfrm>
          <a:prstGeom prst="rect">
            <a:avLst/>
          </a:prstGeom>
        </p:spPr>
        <p:txBody>
          <a:bodyPr wrap="square">
            <a:spAutoFit/>
          </a:bodyPr>
          <a:lstStyle/>
          <a:p>
            <a:pPr algn="l"/>
            <a:r>
              <a:rPr lang="en-US" sz="2000" dirty="0" smtClean="0">
                <a:solidFill>
                  <a:srgbClr val="FFC000"/>
                </a:solidFill>
              </a:rPr>
              <a:t>The CDBN features give better performance than the MFCC features.</a:t>
            </a:r>
          </a:p>
        </p:txBody>
      </p:sp>
      <p:pic>
        <p:nvPicPr>
          <p:cNvPr id="1517569" name="Picture 1"/>
          <p:cNvPicPr>
            <a:picLocks noChangeAspect="1" noChangeArrowheads="1"/>
          </p:cNvPicPr>
          <p:nvPr/>
        </p:nvPicPr>
        <p:blipFill>
          <a:blip r:embed="rId3" cstate="print"/>
          <a:srcRect/>
          <a:stretch>
            <a:fillRect/>
          </a:stretch>
        </p:blipFill>
        <p:spPr bwMode="auto">
          <a:xfrm>
            <a:off x="685800" y="1373163"/>
            <a:ext cx="7048500" cy="1751497"/>
          </a:xfrm>
          <a:prstGeom prst="rect">
            <a:avLst/>
          </a:prstGeom>
          <a:noFill/>
          <a:ln w="9525">
            <a:noFill/>
            <a:miter lim="800000"/>
            <a:headEnd/>
            <a:tailEnd/>
          </a:ln>
        </p:spPr>
      </p:pic>
      <p:pic>
        <p:nvPicPr>
          <p:cNvPr id="1517570" name="Picture 2"/>
          <p:cNvPicPr>
            <a:picLocks noChangeAspect="1" noChangeArrowheads="1"/>
          </p:cNvPicPr>
          <p:nvPr/>
        </p:nvPicPr>
        <p:blipFill>
          <a:blip r:embed="rId4" cstate="print"/>
          <a:srcRect/>
          <a:stretch>
            <a:fillRect/>
          </a:stretch>
        </p:blipFill>
        <p:spPr bwMode="auto">
          <a:xfrm>
            <a:off x="685800" y="3848100"/>
            <a:ext cx="7086600" cy="17143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lgn="ctr" rtl="0" fontAlgn="base">
              <a:spcBef>
                <a:spcPct val="100000"/>
              </a:spcBef>
              <a:spcAft>
                <a:spcPct val="0"/>
              </a:spcAft>
            </a:pPr>
            <a:endParaRPr lang="en-US" kern="1200">
              <a:solidFill>
                <a:srgbClr val="000000"/>
              </a:solidFill>
              <a:latin typeface="Helvetica" pitchFamily="34" charset="0"/>
              <a:ea typeface="+mn-ea"/>
              <a:cs typeface="+mn-cs"/>
            </a:endParaRPr>
          </a:p>
        </p:txBody>
      </p:sp>
      <p:sp>
        <p:nvSpPr>
          <p:cNvPr id="41987" name="Text Box 3"/>
          <p:cNvSpPr txBox="1">
            <a:spLocks noChangeArrowheads="1"/>
          </p:cNvSpPr>
          <p:nvPr/>
        </p:nvSpPr>
        <p:spPr bwMode="auto">
          <a:xfrm>
            <a:off x="533400" y="1181100"/>
            <a:ext cx="8139113" cy="4339650"/>
          </a:xfrm>
          <a:prstGeom prst="rect">
            <a:avLst/>
          </a:prstGeom>
          <a:noFill/>
          <a:ln w="9525">
            <a:noFill/>
            <a:miter lim="800000"/>
            <a:headEnd/>
            <a:tailEnd/>
          </a:ln>
        </p:spPr>
        <p:txBody>
          <a:bodyPr>
            <a:spAutoFit/>
          </a:bodyPr>
          <a:lstStyle/>
          <a:p>
            <a:pPr algn="ctr" rtl="0" fontAlgn="base">
              <a:spcBef>
                <a:spcPct val="0"/>
              </a:spcBef>
              <a:spcAft>
                <a:spcPct val="0"/>
              </a:spcAft>
            </a:pPr>
            <a:r>
              <a:rPr lang="en-US" sz="13800" b="1" kern="1200" dirty="0" smtClean="0">
                <a:solidFill>
                  <a:srgbClr val="FFFFFF"/>
                </a:solidFill>
                <a:latin typeface="+mn-lt"/>
                <a:ea typeface="+mn-ea"/>
                <a:cs typeface="+mn-cs"/>
              </a:rPr>
              <a:t>END </a:t>
            </a:r>
            <a:r>
              <a:rPr lang="en-US" sz="13800" b="1" kern="1200" dirty="0" err="1" smtClean="0">
                <a:solidFill>
                  <a:srgbClr val="FFFFFF"/>
                </a:solidFill>
                <a:latin typeface="+mn-lt"/>
                <a:ea typeface="+mn-ea"/>
                <a:cs typeface="+mn-cs"/>
              </a:rPr>
              <a:t>END</a:t>
            </a:r>
            <a:r>
              <a:rPr lang="en-US" sz="13800" b="1" kern="1200" dirty="0" smtClean="0">
                <a:solidFill>
                  <a:srgbClr val="FFFFFF"/>
                </a:solidFill>
                <a:latin typeface="+mn-lt"/>
                <a:ea typeface="+mn-ea"/>
                <a:cs typeface="+mn-cs"/>
              </a:rPr>
              <a:t> </a:t>
            </a:r>
            <a:r>
              <a:rPr lang="en-US" sz="13800" b="1" kern="1200" dirty="0" err="1" smtClean="0">
                <a:solidFill>
                  <a:srgbClr val="FFFFFF"/>
                </a:solidFill>
                <a:latin typeface="+mn-lt"/>
                <a:ea typeface="+mn-ea"/>
                <a:cs typeface="+mn-cs"/>
              </a:rPr>
              <a:t>END</a:t>
            </a:r>
            <a:endParaRPr lang="en-US" sz="13800" b="1" kern="1200" dirty="0">
              <a:solidFill>
                <a:srgbClr val="FFFFFF"/>
              </a:solidFill>
              <a:latin typeface="+mn-lt"/>
              <a:ea typeface="+mn-ea"/>
              <a:cs typeface="+mn-cs"/>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Machine learning for image classification</a:t>
            </a:r>
            <a:endParaRPr lang="en-US" dirty="0"/>
          </a:p>
        </p:txBody>
      </p:sp>
      <p:pic>
        <p:nvPicPr>
          <p:cNvPr id="4" name="Picture 2" descr="C:\Users\ang\Desktop\1961 Norton #271 Ridden by Jesse Seary in turn 9 at Road America, Elkhart Lake, WI.jpg"/>
          <p:cNvPicPr>
            <a:picLocks noChangeAspect="1" noChangeArrowheads="1"/>
          </p:cNvPicPr>
          <p:nvPr/>
        </p:nvPicPr>
        <p:blipFill>
          <a:blip r:embed="rId3" cstate="print"/>
          <a:srcRect/>
          <a:stretch>
            <a:fillRect/>
          </a:stretch>
        </p:blipFill>
        <p:spPr bwMode="auto">
          <a:xfrm>
            <a:off x="1653220" y="2507280"/>
            <a:ext cx="1662824" cy="1113745"/>
          </a:xfrm>
          <a:prstGeom prst="rect">
            <a:avLst/>
          </a:prstGeom>
          <a:noFill/>
        </p:spPr>
      </p:pic>
      <p:cxnSp>
        <p:nvCxnSpPr>
          <p:cNvPr id="5" name="Straight Arrow Connector 4"/>
          <p:cNvCxnSpPr/>
          <p:nvPr/>
        </p:nvCxnSpPr>
        <p:spPr>
          <a:xfrm flipH="1">
            <a:off x="3573470" y="3198570"/>
            <a:ext cx="1530356" cy="1"/>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sp>
        <p:nvSpPr>
          <p:cNvPr id="6" name="TextBox 5"/>
          <p:cNvSpPr txBox="1"/>
          <p:nvPr/>
        </p:nvSpPr>
        <p:spPr>
          <a:xfrm>
            <a:off x="5263290" y="3006545"/>
            <a:ext cx="1454244" cy="369332"/>
          </a:xfrm>
          <a:prstGeom prst="rect">
            <a:avLst/>
          </a:prstGeom>
          <a:noFill/>
        </p:spPr>
        <p:txBody>
          <a:bodyPr wrap="none" rtlCol="0">
            <a:spAutoFit/>
          </a:bodyPr>
          <a:lstStyle/>
          <a:p>
            <a:pPr algn="l">
              <a:spcBef>
                <a:spcPts val="0"/>
              </a:spcBef>
            </a:pPr>
            <a:r>
              <a:rPr lang="en-US" dirty="0" smtClean="0">
                <a:solidFill>
                  <a:schemeClr val="bg1"/>
                </a:solidFill>
              </a:rPr>
              <a:t>“Motorcycle”</a:t>
            </a:r>
          </a:p>
        </p:txBody>
      </p:sp>
      <p:sp>
        <p:nvSpPr>
          <p:cNvPr id="7" name="TextBox 6"/>
          <p:cNvSpPr txBox="1"/>
          <p:nvPr/>
        </p:nvSpPr>
        <p:spPr>
          <a:xfrm>
            <a:off x="1461195" y="5387655"/>
            <a:ext cx="6183205" cy="707886"/>
          </a:xfrm>
          <a:prstGeom prst="rect">
            <a:avLst/>
          </a:prstGeom>
          <a:noFill/>
        </p:spPr>
        <p:txBody>
          <a:bodyPr wrap="square" rtlCol="0">
            <a:spAutoFit/>
          </a:bodyPr>
          <a:lstStyle/>
          <a:p>
            <a:pPr algn="l">
              <a:spcBef>
                <a:spcPts val="0"/>
              </a:spcBef>
            </a:pPr>
            <a:r>
              <a:rPr lang="en-US" sz="2000" dirty="0" smtClean="0">
                <a:solidFill>
                  <a:schemeClr val="bg1"/>
                </a:solidFill>
              </a:rPr>
              <a:t>This talk: Develop ideas using images and audio.  Ideas apply to other problems (e.g., text) too.</a:t>
            </a: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ctrTitle"/>
          </p:nvPr>
        </p:nvSpPr>
        <p:spPr>
          <a:xfrm>
            <a:off x="844550" y="1931988"/>
            <a:ext cx="7772400" cy="2360612"/>
          </a:xfrm>
        </p:spPr>
        <p:txBody>
          <a:bodyPr/>
          <a:lstStyle/>
          <a:p>
            <a:pPr eaLnBrk="1" hangingPunct="1"/>
            <a:r>
              <a:rPr lang="en-US" sz="6600" dirty="0" smtClean="0">
                <a:solidFill>
                  <a:srgbClr val="0070C0"/>
                </a:solidFill>
              </a:rPr>
              <a:t>What about text?</a:t>
            </a:r>
          </a:p>
        </p:txBody>
      </p:sp>
      <p:sp>
        <p:nvSpPr>
          <p:cNvPr id="95235" name="Rectangle 3"/>
          <p:cNvSpPr>
            <a:spLocks noChangeArrowheads="1"/>
          </p:cNvSpPr>
          <p:nvPr/>
        </p:nvSpPr>
        <p:spPr bwMode="auto">
          <a:xfrm>
            <a:off x="0" y="5867400"/>
            <a:ext cx="9144000" cy="990600"/>
          </a:xfrm>
          <a:prstGeom prst="rect">
            <a:avLst/>
          </a:prstGeom>
          <a:solidFill>
            <a:schemeClr val="tx1"/>
          </a:solidFill>
          <a:ln w="12700">
            <a:noFill/>
            <a:miter lim="800000"/>
            <a:headEnd/>
            <a:tailEnd/>
          </a:ln>
        </p:spPr>
        <p:txBody>
          <a:bodyPr wrap="none" anchor="ctr"/>
          <a:lstStyle/>
          <a:p>
            <a:endParaRPr lang="en-US"/>
          </a:p>
        </p:txBody>
      </p:sp>
      <p:sp>
        <p:nvSpPr>
          <p:cNvPr id="95236" name="Rectangle 4"/>
          <p:cNvSpPr>
            <a:spLocks noChangeArrowheads="1"/>
          </p:cNvSpPr>
          <p:nvPr/>
        </p:nvSpPr>
        <p:spPr bwMode="auto">
          <a:xfrm>
            <a:off x="0" y="381000"/>
            <a:ext cx="9144000" cy="990600"/>
          </a:xfrm>
          <a:prstGeom prst="rect">
            <a:avLst/>
          </a:prstGeom>
          <a:solidFill>
            <a:schemeClr val="tx1"/>
          </a:solidFill>
          <a:ln w="12700">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77145" y="202980"/>
            <a:ext cx="6964090" cy="304800"/>
          </a:xfrm>
        </p:spPr>
        <p:txBody>
          <a:bodyPr/>
          <a:lstStyle/>
          <a:p>
            <a:r>
              <a:rPr lang="en-US" dirty="0" smtClean="0"/>
              <a:t>Sparse coding on bag-of-word vectors (illustration)</a:t>
            </a:r>
            <a:endParaRPr lang="en-US" dirty="0"/>
          </a:p>
        </p:txBody>
      </p:sp>
      <p:grpSp>
        <p:nvGrpSpPr>
          <p:cNvPr id="3" name="Group 23"/>
          <p:cNvGrpSpPr/>
          <p:nvPr/>
        </p:nvGrpSpPr>
        <p:grpSpPr>
          <a:xfrm>
            <a:off x="1422790" y="695740"/>
            <a:ext cx="422455" cy="5223080"/>
            <a:chOff x="7759615" y="3198570"/>
            <a:chExt cx="576075" cy="2649945"/>
          </a:xfrm>
        </p:grpSpPr>
        <p:sp>
          <p:nvSpPr>
            <p:cNvPr id="6" name="Double Bracket 5"/>
            <p:cNvSpPr/>
            <p:nvPr/>
          </p:nvSpPr>
          <p:spPr bwMode="auto">
            <a:xfrm>
              <a:off x="7759615" y="3198570"/>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7" name="TextBox 6"/>
            <p:cNvSpPr txBox="1"/>
            <p:nvPr/>
          </p:nvSpPr>
          <p:spPr>
            <a:xfrm>
              <a:off x="7815051" y="3257458"/>
              <a:ext cx="446365" cy="2545267"/>
            </a:xfrm>
            <a:prstGeom prst="rect">
              <a:avLst/>
            </a:prstGeom>
            <a:noFill/>
          </p:spPr>
          <p:txBody>
            <a:bodyPr wrap="none" rtlCol="0">
              <a:spAutoFit/>
            </a:bodyPr>
            <a:lstStyle/>
            <a:p>
              <a:pPr>
                <a:spcBef>
                  <a:spcPts val="0"/>
                </a:spcBef>
              </a:pPr>
              <a:r>
                <a:rPr lang="en-US" sz="2000" dirty="0" smtClean="0">
                  <a:solidFill>
                    <a:schemeClr val="bg1"/>
                  </a:solidFill>
                </a:rPr>
                <a:t>1</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1</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1</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1</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1</a:t>
              </a:r>
              <a:endParaRPr lang="en-US" sz="2000" dirty="0">
                <a:solidFill>
                  <a:schemeClr val="bg1"/>
                </a:solidFill>
              </a:endParaRPr>
            </a:p>
          </p:txBody>
        </p:sp>
      </p:grpSp>
      <p:pic>
        <p:nvPicPr>
          <p:cNvPr id="8" name="Picture 7" descr="addin_tmp.png"/>
          <p:cNvPicPr>
            <a:picLocks noChangeAspect="1"/>
          </p:cNvPicPr>
          <p:nvPr>
            <p:custDataLst>
              <p:tags r:id="rId1"/>
            </p:custDataLst>
          </p:nvPr>
        </p:nvPicPr>
        <p:blipFill>
          <a:blip r:embed="rId3" cstate="print"/>
          <a:stretch>
            <a:fillRect/>
          </a:stretch>
        </p:blipFill>
        <p:spPr>
          <a:xfrm>
            <a:off x="2114080" y="2846419"/>
            <a:ext cx="254318" cy="165735"/>
          </a:xfrm>
          <a:prstGeom prst="rect">
            <a:avLst/>
          </a:prstGeom>
        </p:spPr>
      </p:pic>
      <p:grpSp>
        <p:nvGrpSpPr>
          <p:cNvPr id="4" name="Group 23"/>
          <p:cNvGrpSpPr/>
          <p:nvPr/>
        </p:nvGrpSpPr>
        <p:grpSpPr>
          <a:xfrm>
            <a:off x="3419850" y="695739"/>
            <a:ext cx="422455" cy="5223080"/>
            <a:chOff x="7759615" y="3198570"/>
            <a:chExt cx="576075" cy="2649945"/>
          </a:xfrm>
        </p:grpSpPr>
        <p:sp>
          <p:nvSpPr>
            <p:cNvPr id="10" name="Double Bracket 9"/>
            <p:cNvSpPr/>
            <p:nvPr/>
          </p:nvSpPr>
          <p:spPr bwMode="auto">
            <a:xfrm>
              <a:off x="7759615" y="3198570"/>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1" name="TextBox 10"/>
            <p:cNvSpPr txBox="1"/>
            <p:nvPr/>
          </p:nvSpPr>
          <p:spPr>
            <a:xfrm>
              <a:off x="7815051" y="3257458"/>
              <a:ext cx="446365" cy="2545267"/>
            </a:xfrm>
            <a:prstGeom prst="rect">
              <a:avLst/>
            </a:prstGeom>
            <a:noFill/>
          </p:spPr>
          <p:txBody>
            <a:bodyPr wrap="none" rtlCol="0">
              <a:spAutoFit/>
            </a:bodyPr>
            <a:lstStyle/>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1</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1</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endParaRPr lang="en-US" sz="2000" dirty="0">
                <a:solidFill>
                  <a:schemeClr val="bg1"/>
                </a:solidFill>
              </a:endParaRPr>
            </a:p>
          </p:txBody>
        </p:sp>
      </p:grpSp>
      <p:sp>
        <p:nvSpPr>
          <p:cNvPr id="15" name="Rectangle 9"/>
          <p:cNvSpPr>
            <a:spLocks noChangeArrowheads="1"/>
          </p:cNvSpPr>
          <p:nvPr/>
        </p:nvSpPr>
        <p:spPr bwMode="auto">
          <a:xfrm>
            <a:off x="2135103" y="2691696"/>
            <a:ext cx="5394425" cy="461665"/>
          </a:xfrm>
          <a:prstGeom prst="rect">
            <a:avLst/>
          </a:prstGeom>
          <a:noFill/>
          <a:ln w="9525">
            <a:noFill/>
            <a:miter lim="800000"/>
            <a:headEnd/>
            <a:tailEnd/>
          </a:ln>
        </p:spPr>
        <p:txBody>
          <a:bodyPr wrap="none">
            <a:spAutoFit/>
          </a:bodyPr>
          <a:lstStyle/>
          <a:p>
            <a:pPr algn="l">
              <a:spcBef>
                <a:spcPct val="0"/>
              </a:spcBef>
            </a:pPr>
            <a:r>
              <a:rPr lang="en-US" sz="2400" dirty="0">
                <a:solidFill>
                  <a:schemeClr val="bg1"/>
                </a:solidFill>
                <a:latin typeface="cmsy10" pitchFamily="34" charset="0"/>
              </a:rPr>
              <a:t> </a:t>
            </a:r>
            <a:r>
              <a:rPr lang="en-US" sz="2400" dirty="0" smtClean="0">
                <a:solidFill>
                  <a:schemeClr val="bg1"/>
                </a:solidFill>
                <a:latin typeface="cmsy10" pitchFamily="34" charset="0"/>
              </a:rPr>
              <a:t>    </a:t>
            </a:r>
            <a:r>
              <a:rPr lang="en-US" sz="2400" dirty="0" smtClean="0">
                <a:solidFill>
                  <a:schemeClr val="bg1"/>
                </a:solidFill>
                <a:latin typeface="Times New Roman" pitchFamily="18" charset="0"/>
              </a:rPr>
              <a:t>0.8 </a:t>
            </a:r>
            <a:r>
              <a:rPr lang="en-US" sz="2400" dirty="0" smtClean="0">
                <a:solidFill>
                  <a:schemeClr val="bg1"/>
                </a:solidFill>
                <a:latin typeface="cmsy10" pitchFamily="34" charset="0"/>
              </a:rPr>
              <a:t>*</a:t>
            </a:r>
            <a:r>
              <a:rPr lang="en-US" sz="2400" dirty="0" smtClean="0">
                <a:solidFill>
                  <a:schemeClr val="bg1"/>
                </a:solidFill>
                <a:latin typeface="Times New Roman" pitchFamily="18" charset="0"/>
              </a:rPr>
              <a:t>                </a:t>
            </a:r>
            <a:r>
              <a:rPr lang="en-US" sz="2400" dirty="0">
                <a:solidFill>
                  <a:schemeClr val="bg1"/>
                </a:solidFill>
                <a:latin typeface="Times New Roman" pitchFamily="18" charset="0"/>
              </a:rPr>
              <a:t>+ </a:t>
            </a:r>
            <a:r>
              <a:rPr lang="en-US" sz="2400" dirty="0" smtClean="0">
                <a:solidFill>
                  <a:schemeClr val="bg1"/>
                </a:solidFill>
                <a:latin typeface="Times New Roman" pitchFamily="18" charset="0"/>
              </a:rPr>
              <a:t> 0.3 </a:t>
            </a:r>
            <a:r>
              <a:rPr lang="en-US" sz="2400" dirty="0" smtClean="0">
                <a:solidFill>
                  <a:schemeClr val="bg1"/>
                </a:solidFill>
                <a:latin typeface="cmsy10" pitchFamily="34" charset="0"/>
              </a:rPr>
              <a:t>*</a:t>
            </a:r>
            <a:r>
              <a:rPr lang="en-US" sz="2400" dirty="0" smtClean="0">
                <a:solidFill>
                  <a:schemeClr val="bg1"/>
                </a:solidFill>
                <a:latin typeface="Times New Roman" pitchFamily="18" charset="0"/>
              </a:rPr>
              <a:t>                </a:t>
            </a:r>
            <a:r>
              <a:rPr lang="en-US" sz="2400" dirty="0">
                <a:solidFill>
                  <a:schemeClr val="bg1"/>
                </a:solidFill>
                <a:latin typeface="Times New Roman" pitchFamily="18" charset="0"/>
              </a:rPr>
              <a:t>+ </a:t>
            </a:r>
            <a:r>
              <a:rPr lang="en-US" sz="2400" dirty="0" smtClean="0">
                <a:solidFill>
                  <a:schemeClr val="bg1"/>
                </a:solidFill>
                <a:latin typeface="Times New Roman" pitchFamily="18" charset="0"/>
              </a:rPr>
              <a:t>0.5 </a:t>
            </a:r>
            <a:r>
              <a:rPr lang="en-US" sz="2400" dirty="0">
                <a:solidFill>
                  <a:schemeClr val="bg1"/>
                </a:solidFill>
                <a:latin typeface="cmsy10" pitchFamily="34" charset="0"/>
              </a:rPr>
              <a:t>*</a:t>
            </a:r>
          </a:p>
        </p:txBody>
      </p:sp>
      <p:grpSp>
        <p:nvGrpSpPr>
          <p:cNvPr id="5" name="Group 23"/>
          <p:cNvGrpSpPr/>
          <p:nvPr/>
        </p:nvGrpSpPr>
        <p:grpSpPr>
          <a:xfrm>
            <a:off x="5493720" y="657334"/>
            <a:ext cx="422455" cy="5223080"/>
            <a:chOff x="7759615" y="3198570"/>
            <a:chExt cx="576075" cy="2649945"/>
          </a:xfrm>
        </p:grpSpPr>
        <p:sp>
          <p:nvSpPr>
            <p:cNvPr id="17" name="Double Bracket 16"/>
            <p:cNvSpPr/>
            <p:nvPr/>
          </p:nvSpPr>
          <p:spPr bwMode="auto">
            <a:xfrm>
              <a:off x="7759615" y="3198570"/>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8" name="TextBox 17"/>
            <p:cNvSpPr txBox="1"/>
            <p:nvPr/>
          </p:nvSpPr>
          <p:spPr>
            <a:xfrm>
              <a:off x="7815051" y="3257458"/>
              <a:ext cx="446365" cy="2545267"/>
            </a:xfrm>
            <a:prstGeom prst="rect">
              <a:avLst/>
            </a:prstGeom>
            <a:noFill/>
          </p:spPr>
          <p:txBody>
            <a:bodyPr wrap="none" rtlCol="0">
              <a:spAutoFit/>
            </a:bodyPr>
            <a:lstStyle/>
            <a:p>
              <a:pPr>
                <a:spcBef>
                  <a:spcPts val="0"/>
                </a:spcBef>
              </a:pPr>
              <a:r>
                <a:rPr lang="en-US" sz="2000" dirty="0" smtClean="0">
                  <a:solidFill>
                    <a:schemeClr val="bg1"/>
                  </a:solidFill>
                </a:rPr>
                <a:t>1</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endParaRPr lang="en-US" sz="2000" dirty="0">
                <a:solidFill>
                  <a:schemeClr val="bg1"/>
                </a:solidFill>
              </a:endParaRPr>
            </a:p>
          </p:txBody>
        </p:sp>
      </p:grpSp>
      <p:grpSp>
        <p:nvGrpSpPr>
          <p:cNvPr id="9" name="Group 23"/>
          <p:cNvGrpSpPr/>
          <p:nvPr/>
        </p:nvGrpSpPr>
        <p:grpSpPr>
          <a:xfrm>
            <a:off x="7644400" y="657334"/>
            <a:ext cx="422455" cy="5223080"/>
            <a:chOff x="7759615" y="3198570"/>
            <a:chExt cx="576075" cy="2649945"/>
          </a:xfrm>
        </p:grpSpPr>
        <p:sp>
          <p:nvSpPr>
            <p:cNvPr id="20" name="Double Bracket 19"/>
            <p:cNvSpPr/>
            <p:nvPr/>
          </p:nvSpPr>
          <p:spPr bwMode="auto">
            <a:xfrm>
              <a:off x="7759615" y="3198570"/>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1" name="TextBox 20"/>
            <p:cNvSpPr txBox="1"/>
            <p:nvPr/>
          </p:nvSpPr>
          <p:spPr>
            <a:xfrm>
              <a:off x="7815050" y="3257458"/>
              <a:ext cx="446365" cy="2545267"/>
            </a:xfrm>
            <a:prstGeom prst="rect">
              <a:avLst/>
            </a:prstGeom>
            <a:noFill/>
          </p:spPr>
          <p:txBody>
            <a:bodyPr wrap="none" rtlCol="0">
              <a:spAutoFit/>
            </a:bodyPr>
            <a:lstStyle/>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1</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1</a:t>
              </a:r>
              <a:endParaRPr lang="en-US" sz="2000" dirty="0">
                <a:solidFill>
                  <a:schemeClr val="bg1"/>
                </a:solidFill>
              </a:endParaRPr>
            </a:p>
          </p:txBody>
        </p:sp>
      </p:grpSp>
      <p:sp>
        <p:nvSpPr>
          <p:cNvPr id="22" name="TextBox 21"/>
          <p:cNvSpPr txBox="1"/>
          <p:nvPr/>
        </p:nvSpPr>
        <p:spPr>
          <a:xfrm>
            <a:off x="1805" y="772550"/>
            <a:ext cx="1354923" cy="5632311"/>
          </a:xfrm>
          <a:prstGeom prst="rect">
            <a:avLst/>
          </a:prstGeom>
          <a:noFill/>
        </p:spPr>
        <p:txBody>
          <a:bodyPr wrap="none" rtlCol="0">
            <a:spAutoFit/>
          </a:bodyPr>
          <a:lstStyle/>
          <a:p>
            <a:pPr algn="r">
              <a:spcBef>
                <a:spcPts val="0"/>
              </a:spcBef>
            </a:pPr>
            <a:r>
              <a:rPr lang="en-US" sz="2000" dirty="0" smtClean="0">
                <a:solidFill>
                  <a:schemeClr val="bg1"/>
                </a:solidFill>
              </a:rPr>
              <a:t>a</a:t>
            </a:r>
          </a:p>
          <a:p>
            <a:pPr algn="r">
              <a:spcBef>
                <a:spcPts val="0"/>
              </a:spcBef>
            </a:pPr>
            <a:r>
              <a:rPr lang="en-US" sz="2000" dirty="0" smtClean="0">
                <a:solidFill>
                  <a:schemeClr val="bg1"/>
                </a:solidFill>
              </a:rPr>
              <a:t>aardvark</a:t>
            </a:r>
          </a:p>
          <a:p>
            <a:pPr algn="r">
              <a:spcBef>
                <a:spcPts val="0"/>
              </a:spcBef>
            </a:pPr>
            <a:r>
              <a:rPr lang="en-US" sz="2000" dirty="0" smtClean="0">
                <a:solidFill>
                  <a:schemeClr val="bg1"/>
                </a:solidFill>
              </a:rPr>
              <a:t>aardwolf</a:t>
            </a:r>
          </a:p>
          <a:p>
            <a:pPr algn="r">
              <a:spcBef>
                <a:spcPts val="0"/>
              </a:spcBef>
            </a:pPr>
            <a:r>
              <a:rPr lang="en-US" sz="2000" dirty="0" smtClean="0">
                <a:solidFill>
                  <a:schemeClr val="bg1"/>
                </a:solidFill>
              </a:rPr>
              <a:t>able</a:t>
            </a:r>
          </a:p>
          <a:p>
            <a:pPr algn="r">
              <a:spcBef>
                <a:spcPts val="0"/>
              </a:spcBef>
            </a:pPr>
            <a:r>
              <a:rPr lang="en-US" sz="2000" dirty="0" smtClean="0">
                <a:solidFill>
                  <a:schemeClr val="bg1"/>
                </a:solidFill>
              </a:rPr>
              <a:t>account</a:t>
            </a:r>
          </a:p>
          <a:p>
            <a:pPr algn="r">
              <a:spcBef>
                <a:spcPts val="0"/>
              </a:spcBef>
            </a:pPr>
            <a:r>
              <a:rPr lang="en-US" sz="2000" dirty="0" smtClean="0">
                <a:solidFill>
                  <a:schemeClr val="bg1"/>
                </a:solidFill>
              </a:rPr>
              <a:t>acid</a:t>
            </a:r>
          </a:p>
          <a:p>
            <a:pPr algn="r">
              <a:spcBef>
                <a:spcPts val="0"/>
              </a:spcBef>
            </a:pPr>
            <a:r>
              <a:rPr lang="en-US" sz="2000" dirty="0" smtClean="0">
                <a:solidFill>
                  <a:schemeClr val="bg1"/>
                </a:solidFill>
              </a:rPr>
              <a:t>across</a:t>
            </a:r>
          </a:p>
          <a:p>
            <a:pPr algn="r">
              <a:spcBef>
                <a:spcPts val="0"/>
              </a:spcBef>
            </a:pPr>
            <a:r>
              <a:rPr lang="en-US" sz="2000" dirty="0" smtClean="0">
                <a:solidFill>
                  <a:schemeClr val="bg1"/>
                </a:solidFill>
              </a:rPr>
              <a:t>…</a:t>
            </a:r>
          </a:p>
          <a:p>
            <a:pPr algn="r">
              <a:spcBef>
                <a:spcPts val="0"/>
              </a:spcBef>
            </a:pPr>
            <a:r>
              <a:rPr lang="en-US" sz="2000" dirty="0" smtClean="0">
                <a:solidFill>
                  <a:schemeClr val="bg1"/>
                </a:solidFill>
              </a:rPr>
              <a:t>baby</a:t>
            </a:r>
          </a:p>
          <a:p>
            <a:pPr algn="r">
              <a:spcBef>
                <a:spcPts val="0"/>
              </a:spcBef>
            </a:pPr>
            <a:r>
              <a:rPr lang="en-US" sz="2000" dirty="0" smtClean="0">
                <a:solidFill>
                  <a:schemeClr val="bg1"/>
                </a:solidFill>
              </a:rPr>
              <a:t>back</a:t>
            </a:r>
          </a:p>
          <a:p>
            <a:pPr algn="r">
              <a:spcBef>
                <a:spcPts val="0"/>
              </a:spcBef>
            </a:pPr>
            <a:r>
              <a:rPr lang="en-US" sz="2000" dirty="0" smtClean="0">
                <a:solidFill>
                  <a:schemeClr val="bg1"/>
                </a:solidFill>
              </a:rPr>
              <a:t>…</a:t>
            </a:r>
          </a:p>
          <a:p>
            <a:pPr algn="r">
              <a:spcBef>
                <a:spcPts val="0"/>
              </a:spcBef>
            </a:pPr>
            <a:r>
              <a:rPr lang="en-US" sz="2000" dirty="0" smtClean="0">
                <a:solidFill>
                  <a:schemeClr val="bg1"/>
                </a:solidFill>
              </a:rPr>
              <a:t>cradle</a:t>
            </a:r>
          </a:p>
          <a:p>
            <a:pPr algn="r">
              <a:spcBef>
                <a:spcPts val="0"/>
              </a:spcBef>
            </a:pPr>
            <a:r>
              <a:rPr lang="en-US" sz="2000" dirty="0" smtClean="0">
                <a:solidFill>
                  <a:schemeClr val="bg1"/>
                </a:solidFill>
              </a:rPr>
              <a:t>…</a:t>
            </a:r>
          </a:p>
          <a:p>
            <a:pPr algn="r">
              <a:spcBef>
                <a:spcPts val="0"/>
              </a:spcBef>
            </a:pPr>
            <a:r>
              <a:rPr lang="en-US" sz="2000" dirty="0" smtClean="0">
                <a:solidFill>
                  <a:schemeClr val="bg1"/>
                </a:solidFill>
              </a:rPr>
              <a:t>…</a:t>
            </a:r>
          </a:p>
          <a:p>
            <a:pPr algn="r">
              <a:spcBef>
                <a:spcPts val="0"/>
              </a:spcBef>
            </a:pPr>
            <a:r>
              <a:rPr lang="en-US" sz="2000" dirty="0" smtClean="0">
                <a:solidFill>
                  <a:schemeClr val="bg1"/>
                </a:solidFill>
              </a:rPr>
              <a:t>…</a:t>
            </a:r>
          </a:p>
          <a:p>
            <a:pPr algn="r">
              <a:spcBef>
                <a:spcPts val="0"/>
              </a:spcBef>
            </a:pPr>
            <a:r>
              <a:rPr lang="en-US" sz="2000" dirty="0" err="1" smtClean="0">
                <a:solidFill>
                  <a:schemeClr val="bg1"/>
                </a:solidFill>
              </a:rPr>
              <a:t>zylophone</a:t>
            </a:r>
            <a:endParaRPr lang="en-US" sz="2000" dirty="0" smtClean="0">
              <a:solidFill>
                <a:schemeClr val="bg1"/>
              </a:solidFill>
            </a:endParaRPr>
          </a:p>
          <a:p>
            <a:pPr algn="r">
              <a:spcBef>
                <a:spcPts val="0"/>
              </a:spcBef>
            </a:pPr>
            <a:endParaRPr lang="en-US" sz="2000" dirty="0" smtClean="0">
              <a:solidFill>
                <a:schemeClr val="bg1"/>
              </a:solidFill>
            </a:endParaRPr>
          </a:p>
          <a:p>
            <a:pPr algn="r">
              <a:spcBef>
                <a:spcPts val="0"/>
              </a:spcBef>
            </a:pPr>
            <a:endParaRPr lang="en-US" sz="2000" dirty="0" smtClean="0">
              <a:solidFill>
                <a:schemeClr val="bg1"/>
              </a:solidFill>
            </a:endParaRPr>
          </a:p>
        </p:txBody>
      </p:sp>
      <p:sp>
        <p:nvSpPr>
          <p:cNvPr id="23" name="TextBox 22"/>
          <p:cNvSpPr txBox="1"/>
          <p:nvPr/>
        </p:nvSpPr>
        <p:spPr>
          <a:xfrm>
            <a:off x="808310" y="6284883"/>
            <a:ext cx="8176982" cy="830997"/>
          </a:xfrm>
          <a:prstGeom prst="rect">
            <a:avLst/>
          </a:prstGeom>
          <a:noFill/>
        </p:spPr>
        <p:txBody>
          <a:bodyPr wrap="none" rtlCol="0">
            <a:spAutoFit/>
          </a:bodyPr>
          <a:lstStyle/>
          <a:p>
            <a:pPr algn="l">
              <a:spcBef>
                <a:spcPts val="0"/>
              </a:spcBef>
            </a:pPr>
            <a:r>
              <a:rPr lang="en-US" sz="2400" dirty="0" smtClean="0">
                <a:solidFill>
                  <a:schemeClr val="bg1"/>
                </a:solidFill>
                <a:latin typeface="Perpetua" pitchFamily="18" charset="0"/>
              </a:rPr>
              <a:t>Document   </a:t>
            </a:r>
            <a:r>
              <a:rPr lang="en-US" sz="2400" dirty="0" smtClean="0">
                <a:solidFill>
                  <a:schemeClr val="bg1"/>
                </a:solidFill>
                <a:latin typeface="Symbol"/>
              </a:rPr>
              <a:t>»</a:t>
            </a:r>
            <a:r>
              <a:rPr lang="en-US" sz="2400" dirty="0" smtClean="0">
                <a:solidFill>
                  <a:schemeClr val="bg1"/>
                </a:solidFill>
                <a:latin typeface="Perpetua" pitchFamily="18" charset="0"/>
              </a:rPr>
              <a:t>  0.8 * “Topic 36” + 0.3 * “Topic 42”  + 0.5 *   “Topic 63”</a:t>
            </a:r>
          </a:p>
          <a:p>
            <a:pPr algn="l">
              <a:spcBef>
                <a:spcPts val="0"/>
              </a:spcBef>
            </a:pPr>
            <a:r>
              <a:rPr lang="en-US" sz="2400" dirty="0" smtClean="0">
                <a:solidFill>
                  <a:schemeClr val="bg1"/>
                </a:solidFill>
                <a:latin typeface="Perpetua" pitchFamily="18" charset="0"/>
              </a:rPr>
              <a:t>    </a:t>
            </a:r>
          </a:p>
        </p:txBody>
      </p:sp>
      <p:sp>
        <p:nvSpPr>
          <p:cNvPr id="24" name="Rectangle 10"/>
          <p:cNvSpPr>
            <a:spLocks noChangeArrowheads="1"/>
          </p:cNvSpPr>
          <p:nvPr/>
        </p:nvSpPr>
        <p:spPr bwMode="auto">
          <a:xfrm>
            <a:off x="1143000" y="5942464"/>
            <a:ext cx="8001000" cy="369332"/>
          </a:xfrm>
          <a:prstGeom prst="rect">
            <a:avLst/>
          </a:prstGeom>
          <a:noFill/>
          <a:ln w="9525">
            <a:noFill/>
            <a:miter lim="800000"/>
            <a:headEnd/>
            <a:tailEnd/>
          </a:ln>
        </p:spPr>
        <p:txBody>
          <a:bodyPr>
            <a:spAutoFit/>
          </a:bodyPr>
          <a:lstStyle/>
          <a:p>
            <a:pPr algn="l">
              <a:spcBef>
                <a:spcPct val="0"/>
              </a:spcBef>
            </a:pPr>
            <a:r>
              <a:rPr lang="en-US" dirty="0">
                <a:solidFill>
                  <a:schemeClr val="bg1"/>
                </a:solidFill>
                <a:latin typeface="Symbol" pitchFamily="18" charset="2"/>
                <a:sym typeface="Symbol" pitchFamily="18" charset="2"/>
              </a:rPr>
              <a:t>                                  </a:t>
            </a:r>
            <a:r>
              <a:rPr lang="en-US" dirty="0" smtClean="0">
                <a:solidFill>
                  <a:schemeClr val="bg1"/>
                </a:solidFill>
                <a:latin typeface="Symbol" pitchFamily="18" charset="2"/>
                <a:sym typeface="Symbol" pitchFamily="18" charset="2"/>
              </a:rPr>
              <a:t>      </a:t>
            </a:r>
            <a:r>
              <a:rPr lang="en-US" baseline="-25000" dirty="0" smtClean="0">
                <a:solidFill>
                  <a:schemeClr val="bg1"/>
                </a:solidFill>
                <a:latin typeface="Arial" charset="0"/>
                <a:sym typeface="Symbol" pitchFamily="18" charset="2"/>
              </a:rPr>
              <a:t>36            </a:t>
            </a:r>
            <a:r>
              <a:rPr lang="en-US" dirty="0" smtClean="0">
                <a:solidFill>
                  <a:schemeClr val="bg1"/>
                </a:solidFill>
                <a:latin typeface="Arial" charset="0"/>
              </a:rPr>
              <a:t>                     </a:t>
            </a:r>
            <a:r>
              <a:rPr lang="en-US" dirty="0" smtClean="0">
                <a:solidFill>
                  <a:schemeClr val="bg1"/>
                </a:solidFill>
                <a:latin typeface="Symbol" pitchFamily="18" charset="2"/>
                <a:sym typeface="Symbol" pitchFamily="18" charset="2"/>
              </a:rPr>
              <a:t></a:t>
            </a:r>
            <a:r>
              <a:rPr lang="en-US" baseline="-50000" dirty="0" smtClean="0">
                <a:solidFill>
                  <a:schemeClr val="bg1"/>
                </a:solidFill>
                <a:latin typeface="Arial" charset="0"/>
                <a:sym typeface="Symbol" pitchFamily="18" charset="2"/>
              </a:rPr>
              <a:t>42                                           </a:t>
            </a:r>
            <a:r>
              <a:rPr lang="en-US" dirty="0" smtClean="0">
                <a:solidFill>
                  <a:schemeClr val="bg1"/>
                </a:solidFill>
                <a:latin typeface="Symbol" pitchFamily="18" charset="2"/>
                <a:sym typeface="Symbol" pitchFamily="18" charset="2"/>
              </a:rPr>
              <a:t></a:t>
            </a:r>
            <a:r>
              <a:rPr lang="en-US" baseline="-50000" dirty="0" smtClean="0">
                <a:solidFill>
                  <a:schemeClr val="bg1"/>
                </a:solidFill>
                <a:latin typeface="Arial" charset="0"/>
                <a:sym typeface="Symbol" pitchFamily="18" charset="2"/>
              </a:rPr>
              <a:t>63</a:t>
            </a:r>
            <a:r>
              <a:rPr lang="en-US" baseline="-25000" dirty="0" smtClean="0">
                <a:solidFill>
                  <a:schemeClr val="bg1"/>
                </a:solidFill>
                <a:latin typeface="Arial" charset="0"/>
                <a:sym typeface="Symbol" pitchFamily="18" charset="2"/>
              </a:rPr>
              <a:t> </a:t>
            </a:r>
            <a:endParaRPr lang="en-US" baseline="-25000" dirty="0">
              <a:solidFill>
                <a:schemeClr val="bg1"/>
              </a:solidFill>
              <a:latin typeface="Arial" charset="0"/>
              <a:sym typeface="Symbol" pitchFamily="18" charset="2"/>
            </a:endParaRPr>
          </a:p>
        </p:txBody>
      </p:sp>
      <p:sp>
        <p:nvSpPr>
          <p:cNvPr id="25" name="TextBox 24"/>
          <p:cNvSpPr txBox="1"/>
          <p:nvPr/>
        </p:nvSpPr>
        <p:spPr>
          <a:xfrm>
            <a:off x="1538005" y="5963730"/>
            <a:ext cx="300082" cy="369332"/>
          </a:xfrm>
          <a:prstGeom prst="rect">
            <a:avLst/>
          </a:prstGeom>
          <a:noFill/>
        </p:spPr>
        <p:txBody>
          <a:bodyPr wrap="none" rtlCol="0">
            <a:spAutoFit/>
          </a:bodyPr>
          <a:lstStyle/>
          <a:p>
            <a:pPr algn="l">
              <a:spcBef>
                <a:spcPts val="0"/>
              </a:spcBef>
            </a:pPr>
            <a:r>
              <a:rPr lang="en-US" dirty="0" smtClean="0">
                <a:solidFill>
                  <a:schemeClr val="bg1"/>
                </a:solidFill>
              </a:rPr>
              <a:t>x</a:t>
            </a:r>
          </a:p>
        </p:txBody>
      </p:sp>
      <p:sp>
        <p:nvSpPr>
          <p:cNvPr id="26" name="TextBox 25"/>
          <p:cNvSpPr txBox="1"/>
          <p:nvPr/>
        </p:nvSpPr>
        <p:spPr>
          <a:xfrm>
            <a:off x="3151015" y="3160165"/>
            <a:ext cx="5261485" cy="2308324"/>
          </a:xfrm>
          <a:prstGeom prst="rect">
            <a:avLst/>
          </a:prstGeom>
          <a:solidFill>
            <a:schemeClr val="tx1">
              <a:lumMod val="65000"/>
              <a:lumOff val="35000"/>
            </a:schemeClr>
          </a:solidFill>
        </p:spPr>
        <p:txBody>
          <a:bodyPr wrap="square" rtlCol="0">
            <a:spAutoFit/>
          </a:bodyPr>
          <a:lstStyle/>
          <a:p>
            <a:pPr algn="l">
              <a:spcBef>
                <a:spcPts val="0"/>
              </a:spcBef>
            </a:pPr>
            <a:r>
              <a:rPr lang="en-US" sz="2400" dirty="0" smtClean="0">
                <a:solidFill>
                  <a:srgbClr val="FFC000"/>
                </a:solidFill>
              </a:rPr>
              <a:t>But we already have lots of topic models. </a:t>
            </a:r>
          </a:p>
          <a:p>
            <a:pPr algn="l">
              <a:spcBef>
                <a:spcPts val="0"/>
              </a:spcBef>
            </a:pPr>
            <a:r>
              <a:rPr lang="en-US" sz="2400" dirty="0" smtClean="0">
                <a:solidFill>
                  <a:srgbClr val="FFC000"/>
                </a:solidFill>
              </a:rPr>
              <a:t>E.g., LSA (Landauer, et al., 1998), Distributional clustering (Brown et al 1992; Pereira et al., 1993), LDA (</a:t>
            </a:r>
            <a:r>
              <a:rPr lang="en-US" sz="2400" dirty="0" err="1" smtClean="0">
                <a:solidFill>
                  <a:srgbClr val="FFC000"/>
                </a:solidFill>
              </a:rPr>
              <a:t>Blei</a:t>
            </a:r>
            <a:r>
              <a:rPr lang="en-US" sz="2400" dirty="0" smtClean="0">
                <a:solidFill>
                  <a:srgbClr val="FFC000"/>
                </a:solidFill>
              </a:rPr>
              <a:t>, Ng &amp; Jordan, 2003), ….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allAtOnce"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7145" y="202980"/>
            <a:ext cx="6964090" cy="304800"/>
          </a:xfrm>
        </p:spPr>
        <p:txBody>
          <a:bodyPr/>
          <a:lstStyle/>
          <a:p>
            <a:r>
              <a:rPr lang="en-US" dirty="0" smtClean="0"/>
              <a:t>Sparse coding on bag-of-word vectors (illustration)</a:t>
            </a:r>
            <a:endParaRPr lang="en-US" dirty="0"/>
          </a:p>
        </p:txBody>
      </p:sp>
      <p:grpSp>
        <p:nvGrpSpPr>
          <p:cNvPr id="3" name="Group 23"/>
          <p:cNvGrpSpPr/>
          <p:nvPr/>
        </p:nvGrpSpPr>
        <p:grpSpPr>
          <a:xfrm>
            <a:off x="1422790" y="695740"/>
            <a:ext cx="422455" cy="5223080"/>
            <a:chOff x="7759615" y="3198570"/>
            <a:chExt cx="576075" cy="2649945"/>
          </a:xfrm>
        </p:grpSpPr>
        <p:sp>
          <p:nvSpPr>
            <p:cNvPr id="6" name="Double Bracket 5"/>
            <p:cNvSpPr/>
            <p:nvPr/>
          </p:nvSpPr>
          <p:spPr bwMode="auto">
            <a:xfrm>
              <a:off x="7759615" y="3198570"/>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7" name="TextBox 6"/>
            <p:cNvSpPr txBox="1"/>
            <p:nvPr/>
          </p:nvSpPr>
          <p:spPr>
            <a:xfrm>
              <a:off x="7815051" y="3257458"/>
              <a:ext cx="446365" cy="2545267"/>
            </a:xfrm>
            <a:prstGeom prst="rect">
              <a:avLst/>
            </a:prstGeom>
            <a:noFill/>
          </p:spPr>
          <p:txBody>
            <a:bodyPr wrap="none" rtlCol="0">
              <a:spAutoFit/>
            </a:bodyPr>
            <a:lstStyle/>
            <a:p>
              <a:pPr>
                <a:spcBef>
                  <a:spcPts val="0"/>
                </a:spcBef>
              </a:pPr>
              <a:r>
                <a:rPr lang="en-US" sz="2000" dirty="0" smtClean="0">
                  <a:solidFill>
                    <a:schemeClr val="bg1"/>
                  </a:solidFill>
                </a:rPr>
                <a:t>1</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1</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1</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1</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1</a:t>
              </a:r>
              <a:endParaRPr lang="en-US" sz="2000" dirty="0">
                <a:solidFill>
                  <a:schemeClr val="bg1"/>
                </a:solidFill>
              </a:endParaRPr>
            </a:p>
          </p:txBody>
        </p:sp>
      </p:grpSp>
      <p:pic>
        <p:nvPicPr>
          <p:cNvPr id="8" name="Picture 7" descr="addin_tmp.png"/>
          <p:cNvPicPr>
            <a:picLocks noChangeAspect="1"/>
          </p:cNvPicPr>
          <p:nvPr>
            <p:custDataLst>
              <p:tags r:id="rId1"/>
            </p:custDataLst>
          </p:nvPr>
        </p:nvPicPr>
        <p:blipFill>
          <a:blip r:embed="rId3" cstate="print"/>
          <a:stretch>
            <a:fillRect/>
          </a:stretch>
        </p:blipFill>
        <p:spPr>
          <a:xfrm>
            <a:off x="2114080" y="2846419"/>
            <a:ext cx="254318" cy="165735"/>
          </a:xfrm>
          <a:prstGeom prst="rect">
            <a:avLst/>
          </a:prstGeom>
        </p:spPr>
      </p:pic>
      <p:grpSp>
        <p:nvGrpSpPr>
          <p:cNvPr id="4" name="Group 23"/>
          <p:cNvGrpSpPr/>
          <p:nvPr/>
        </p:nvGrpSpPr>
        <p:grpSpPr>
          <a:xfrm>
            <a:off x="3353903" y="695739"/>
            <a:ext cx="540534" cy="5223080"/>
            <a:chOff x="7669689" y="3198570"/>
            <a:chExt cx="737092" cy="2649945"/>
          </a:xfrm>
        </p:grpSpPr>
        <p:sp>
          <p:nvSpPr>
            <p:cNvPr id="10" name="Double Bracket 9"/>
            <p:cNvSpPr/>
            <p:nvPr/>
          </p:nvSpPr>
          <p:spPr bwMode="auto">
            <a:xfrm>
              <a:off x="7759615" y="3198570"/>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1" name="TextBox 10"/>
            <p:cNvSpPr txBox="1"/>
            <p:nvPr/>
          </p:nvSpPr>
          <p:spPr>
            <a:xfrm>
              <a:off x="7669689" y="3257458"/>
              <a:ext cx="737092" cy="2545267"/>
            </a:xfrm>
            <a:prstGeom prst="rect">
              <a:avLst/>
            </a:prstGeom>
            <a:noFill/>
          </p:spPr>
          <p:txBody>
            <a:bodyPr wrap="none" rtlCol="0">
              <a:spAutoFit/>
            </a:bodyPr>
            <a:lstStyle/>
            <a:p>
              <a:pPr>
                <a:spcBef>
                  <a:spcPts val="0"/>
                </a:spcBef>
              </a:pPr>
              <a:r>
                <a:rPr lang="en-US" sz="2000" dirty="0" smtClean="0">
                  <a:solidFill>
                    <a:schemeClr val="bg2">
                      <a:lumMod val="50000"/>
                    </a:schemeClr>
                  </a:solidFill>
                </a:rPr>
                <a:t>.1</a:t>
              </a:r>
            </a:p>
            <a:p>
              <a:pPr>
                <a:spcBef>
                  <a:spcPts val="0"/>
                </a:spcBef>
              </a:pPr>
              <a:r>
                <a:rPr lang="en-US" sz="2000" dirty="0" smtClean="0">
                  <a:solidFill>
                    <a:schemeClr val="bg2">
                      <a:lumMod val="50000"/>
                    </a:schemeClr>
                  </a:solidFill>
                </a:rPr>
                <a:t>.2</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2">
                      <a:lumMod val="50000"/>
                    </a:schemeClr>
                  </a:solidFill>
                </a:rPr>
                <a:t>.1</a:t>
              </a:r>
            </a:p>
            <a:p>
              <a:pPr>
                <a:spcBef>
                  <a:spcPts val="0"/>
                </a:spcBef>
              </a:pPr>
              <a:r>
                <a:rPr lang="en-US" sz="2000" dirty="0" smtClean="0">
                  <a:solidFill>
                    <a:schemeClr val="bg2">
                      <a:lumMod val="50000"/>
                    </a:schemeClr>
                  </a:solidFill>
                </a:rPr>
                <a:t>.1</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1"/>
                  </a:solidFill>
                </a:rPr>
                <a:t>1.2</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1"/>
                  </a:solidFill>
                </a:rPr>
                <a:t>1</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2">
                      <a:lumMod val="50000"/>
                    </a:schemeClr>
                  </a:solidFill>
                </a:rPr>
                <a:t>.1</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2">
                      <a:lumMod val="50000"/>
                    </a:schemeClr>
                  </a:solidFill>
                </a:rPr>
                <a:t>.1</a:t>
              </a:r>
              <a:endParaRPr lang="en-US" sz="2000" dirty="0">
                <a:solidFill>
                  <a:schemeClr val="bg2">
                    <a:lumMod val="50000"/>
                  </a:schemeClr>
                </a:solidFill>
              </a:endParaRPr>
            </a:p>
          </p:txBody>
        </p:sp>
      </p:grpSp>
      <p:sp>
        <p:nvSpPr>
          <p:cNvPr id="15" name="Rectangle 9"/>
          <p:cNvSpPr>
            <a:spLocks noChangeArrowheads="1"/>
          </p:cNvSpPr>
          <p:nvPr/>
        </p:nvSpPr>
        <p:spPr bwMode="auto">
          <a:xfrm>
            <a:off x="2135103" y="2691696"/>
            <a:ext cx="5394425" cy="461665"/>
          </a:xfrm>
          <a:prstGeom prst="rect">
            <a:avLst/>
          </a:prstGeom>
          <a:noFill/>
          <a:ln w="9525">
            <a:noFill/>
            <a:miter lim="800000"/>
            <a:headEnd/>
            <a:tailEnd/>
          </a:ln>
        </p:spPr>
        <p:txBody>
          <a:bodyPr wrap="none">
            <a:spAutoFit/>
          </a:bodyPr>
          <a:lstStyle/>
          <a:p>
            <a:pPr algn="l">
              <a:spcBef>
                <a:spcPct val="0"/>
              </a:spcBef>
            </a:pPr>
            <a:r>
              <a:rPr lang="en-US" sz="2400" dirty="0">
                <a:solidFill>
                  <a:schemeClr val="bg1"/>
                </a:solidFill>
                <a:latin typeface="cmsy10" pitchFamily="34" charset="0"/>
              </a:rPr>
              <a:t> </a:t>
            </a:r>
            <a:r>
              <a:rPr lang="en-US" sz="2400" dirty="0" smtClean="0">
                <a:solidFill>
                  <a:schemeClr val="bg1"/>
                </a:solidFill>
                <a:latin typeface="cmsy10" pitchFamily="34" charset="0"/>
              </a:rPr>
              <a:t>    </a:t>
            </a:r>
            <a:r>
              <a:rPr lang="en-US" sz="2400" dirty="0" smtClean="0">
                <a:solidFill>
                  <a:schemeClr val="bg1"/>
                </a:solidFill>
                <a:latin typeface="Times New Roman" pitchFamily="18" charset="0"/>
              </a:rPr>
              <a:t>0.8 </a:t>
            </a:r>
            <a:r>
              <a:rPr lang="en-US" sz="2400" dirty="0" smtClean="0">
                <a:solidFill>
                  <a:schemeClr val="bg1"/>
                </a:solidFill>
                <a:latin typeface="cmsy10" pitchFamily="34" charset="0"/>
              </a:rPr>
              <a:t>*</a:t>
            </a:r>
            <a:r>
              <a:rPr lang="en-US" sz="2400" dirty="0" smtClean="0">
                <a:solidFill>
                  <a:schemeClr val="bg1"/>
                </a:solidFill>
                <a:latin typeface="Times New Roman" pitchFamily="18" charset="0"/>
              </a:rPr>
              <a:t>                </a:t>
            </a:r>
            <a:r>
              <a:rPr lang="en-US" sz="2400" dirty="0">
                <a:solidFill>
                  <a:schemeClr val="bg1"/>
                </a:solidFill>
                <a:latin typeface="Times New Roman" pitchFamily="18" charset="0"/>
              </a:rPr>
              <a:t>+ </a:t>
            </a:r>
            <a:r>
              <a:rPr lang="en-US" sz="2400" dirty="0" smtClean="0">
                <a:solidFill>
                  <a:schemeClr val="bg1"/>
                </a:solidFill>
                <a:latin typeface="Times New Roman" pitchFamily="18" charset="0"/>
              </a:rPr>
              <a:t> 0.3 </a:t>
            </a:r>
            <a:r>
              <a:rPr lang="en-US" sz="2400" dirty="0" smtClean="0">
                <a:solidFill>
                  <a:schemeClr val="bg1"/>
                </a:solidFill>
                <a:latin typeface="cmsy10" pitchFamily="34" charset="0"/>
              </a:rPr>
              <a:t>*</a:t>
            </a:r>
            <a:r>
              <a:rPr lang="en-US" sz="2400" dirty="0" smtClean="0">
                <a:solidFill>
                  <a:schemeClr val="bg1"/>
                </a:solidFill>
                <a:latin typeface="Times New Roman" pitchFamily="18" charset="0"/>
              </a:rPr>
              <a:t>                </a:t>
            </a:r>
            <a:r>
              <a:rPr lang="en-US" sz="2400" dirty="0">
                <a:solidFill>
                  <a:schemeClr val="bg1"/>
                </a:solidFill>
                <a:latin typeface="Times New Roman" pitchFamily="18" charset="0"/>
              </a:rPr>
              <a:t>+ </a:t>
            </a:r>
            <a:r>
              <a:rPr lang="en-US" sz="2400" dirty="0" smtClean="0">
                <a:solidFill>
                  <a:schemeClr val="bg1"/>
                </a:solidFill>
                <a:latin typeface="Times New Roman" pitchFamily="18" charset="0"/>
              </a:rPr>
              <a:t>0.5 </a:t>
            </a:r>
            <a:r>
              <a:rPr lang="en-US" sz="2400" dirty="0">
                <a:solidFill>
                  <a:schemeClr val="bg1"/>
                </a:solidFill>
                <a:latin typeface="cmsy10" pitchFamily="34" charset="0"/>
              </a:rPr>
              <a:t>*</a:t>
            </a:r>
          </a:p>
        </p:txBody>
      </p:sp>
      <p:grpSp>
        <p:nvGrpSpPr>
          <p:cNvPr id="5" name="Group 23"/>
          <p:cNvGrpSpPr/>
          <p:nvPr/>
        </p:nvGrpSpPr>
        <p:grpSpPr>
          <a:xfrm>
            <a:off x="5427771" y="657334"/>
            <a:ext cx="540534" cy="5223080"/>
            <a:chOff x="7669687" y="3198570"/>
            <a:chExt cx="737092" cy="2649945"/>
          </a:xfrm>
        </p:grpSpPr>
        <p:sp>
          <p:nvSpPr>
            <p:cNvPr id="17" name="Double Bracket 16"/>
            <p:cNvSpPr/>
            <p:nvPr/>
          </p:nvSpPr>
          <p:spPr bwMode="auto">
            <a:xfrm>
              <a:off x="7759615" y="3198570"/>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8" name="TextBox 17"/>
            <p:cNvSpPr txBox="1"/>
            <p:nvPr/>
          </p:nvSpPr>
          <p:spPr>
            <a:xfrm>
              <a:off x="7669687" y="3257458"/>
              <a:ext cx="737092" cy="2545267"/>
            </a:xfrm>
            <a:prstGeom prst="rect">
              <a:avLst/>
            </a:prstGeom>
            <a:noFill/>
          </p:spPr>
          <p:txBody>
            <a:bodyPr wrap="none" rtlCol="0">
              <a:spAutoFit/>
            </a:bodyPr>
            <a:lstStyle/>
            <a:p>
              <a:pPr>
                <a:spcBef>
                  <a:spcPts val="0"/>
                </a:spcBef>
              </a:pPr>
              <a:r>
                <a:rPr lang="en-US" sz="2000" dirty="0" smtClean="0">
                  <a:solidFill>
                    <a:schemeClr val="bg1"/>
                  </a:solidFill>
                </a:rPr>
                <a:t>1.8</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2">
                      <a:lumMod val="50000"/>
                    </a:schemeClr>
                  </a:solidFill>
                </a:rPr>
                <a:t>.1</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2">
                      <a:lumMod val="50000"/>
                    </a:schemeClr>
                  </a:solidFill>
                </a:rPr>
                <a:t>.1</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2">
                      <a:lumMod val="50000"/>
                    </a:schemeClr>
                  </a:solidFill>
                </a:rPr>
                <a:t>.2</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2">
                      <a:lumMod val="50000"/>
                    </a:schemeClr>
                  </a:solidFill>
                </a:rPr>
                <a:t>.2</a:t>
              </a:r>
            </a:p>
            <a:p>
              <a:pPr>
                <a:spcBef>
                  <a:spcPts val="0"/>
                </a:spcBef>
              </a:pPr>
              <a:r>
                <a:rPr lang="en-US" sz="2000" dirty="0" smtClean="0">
                  <a:solidFill>
                    <a:schemeClr val="bg2">
                      <a:lumMod val="50000"/>
                    </a:schemeClr>
                  </a:solidFill>
                </a:rPr>
                <a:t>.1</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2">
                      <a:lumMod val="50000"/>
                    </a:schemeClr>
                  </a:solidFill>
                </a:rPr>
                <a:t>.1</a:t>
              </a:r>
            </a:p>
            <a:p>
              <a:pPr>
                <a:spcBef>
                  <a:spcPts val="0"/>
                </a:spcBef>
              </a:pPr>
              <a:r>
                <a:rPr lang="en-US" sz="2000" dirty="0" smtClean="0">
                  <a:solidFill>
                    <a:schemeClr val="bg2">
                      <a:lumMod val="50000"/>
                    </a:schemeClr>
                  </a:solidFill>
                </a:rPr>
                <a:t>.1</a:t>
              </a:r>
            </a:p>
            <a:p>
              <a:pPr>
                <a:spcBef>
                  <a:spcPts val="0"/>
                </a:spcBef>
              </a:pPr>
              <a:r>
                <a:rPr lang="en-US" sz="2000" dirty="0" smtClean="0">
                  <a:solidFill>
                    <a:schemeClr val="bg2">
                      <a:lumMod val="50000"/>
                    </a:schemeClr>
                  </a:solidFill>
                </a:rPr>
                <a:t>0</a:t>
              </a:r>
              <a:endParaRPr lang="en-US" sz="2000" dirty="0">
                <a:solidFill>
                  <a:schemeClr val="bg2">
                    <a:lumMod val="50000"/>
                  </a:schemeClr>
                </a:solidFill>
              </a:endParaRPr>
            </a:p>
          </p:txBody>
        </p:sp>
      </p:grpSp>
      <p:grpSp>
        <p:nvGrpSpPr>
          <p:cNvPr id="9" name="Group 23"/>
          <p:cNvGrpSpPr/>
          <p:nvPr/>
        </p:nvGrpSpPr>
        <p:grpSpPr>
          <a:xfrm>
            <a:off x="7578451" y="657334"/>
            <a:ext cx="540534" cy="5223080"/>
            <a:chOff x="7669686" y="3198570"/>
            <a:chExt cx="737092" cy="2649945"/>
          </a:xfrm>
        </p:grpSpPr>
        <p:sp>
          <p:nvSpPr>
            <p:cNvPr id="20" name="Double Bracket 19"/>
            <p:cNvSpPr/>
            <p:nvPr/>
          </p:nvSpPr>
          <p:spPr bwMode="auto">
            <a:xfrm>
              <a:off x="7759615" y="3198570"/>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1" name="TextBox 20"/>
            <p:cNvSpPr txBox="1"/>
            <p:nvPr/>
          </p:nvSpPr>
          <p:spPr>
            <a:xfrm>
              <a:off x="7669686" y="3257458"/>
              <a:ext cx="737092" cy="2545267"/>
            </a:xfrm>
            <a:prstGeom prst="rect">
              <a:avLst/>
            </a:prstGeom>
            <a:noFill/>
          </p:spPr>
          <p:txBody>
            <a:bodyPr wrap="none" rtlCol="0">
              <a:spAutoFit/>
            </a:bodyPr>
            <a:lstStyle/>
            <a:p>
              <a:pPr>
                <a:spcBef>
                  <a:spcPts val="0"/>
                </a:spcBef>
              </a:pPr>
              <a:r>
                <a:rPr lang="en-US" sz="2000" dirty="0" smtClean="0">
                  <a:solidFill>
                    <a:schemeClr val="bg2">
                      <a:lumMod val="50000"/>
                    </a:schemeClr>
                  </a:solidFill>
                </a:rPr>
                <a:t>.1</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1"/>
                  </a:solidFill>
                </a:rPr>
                <a:t>0.8</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2">
                      <a:lumMod val="50000"/>
                    </a:schemeClr>
                  </a:solidFill>
                </a:rPr>
                <a:t>.1</a:t>
              </a:r>
            </a:p>
            <a:p>
              <a:pPr>
                <a:spcBef>
                  <a:spcPts val="0"/>
                </a:spcBef>
              </a:pPr>
              <a:r>
                <a:rPr lang="en-US" sz="2000" dirty="0" smtClean="0">
                  <a:solidFill>
                    <a:schemeClr val="bg2">
                      <a:lumMod val="50000"/>
                    </a:schemeClr>
                  </a:solidFill>
                </a:rPr>
                <a:t>.2</a:t>
              </a:r>
            </a:p>
            <a:p>
              <a:pPr>
                <a:spcBef>
                  <a:spcPts val="0"/>
                </a:spcBef>
              </a:pPr>
              <a:r>
                <a:rPr lang="en-US" sz="2000" dirty="0" smtClean="0">
                  <a:solidFill>
                    <a:schemeClr val="bg2">
                      <a:lumMod val="50000"/>
                    </a:schemeClr>
                  </a:solidFill>
                </a:rPr>
                <a:t>.1</a:t>
              </a:r>
            </a:p>
            <a:p>
              <a:pPr>
                <a:spcBef>
                  <a:spcPts val="0"/>
                </a:spcBef>
              </a:pPr>
              <a:r>
                <a:rPr lang="en-US" sz="2000" dirty="0" smtClean="0">
                  <a:solidFill>
                    <a:schemeClr val="bg2">
                      <a:lumMod val="50000"/>
                    </a:schemeClr>
                  </a:solidFill>
                </a:rPr>
                <a:t>.2</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2">
                      <a:lumMod val="50000"/>
                    </a:schemeClr>
                  </a:solidFill>
                </a:rPr>
                <a:t>.3</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1"/>
                  </a:solidFill>
                </a:rPr>
                <a:t>1.2</a:t>
              </a:r>
              <a:endParaRPr lang="en-US" sz="2000" dirty="0">
                <a:solidFill>
                  <a:schemeClr val="bg1"/>
                </a:solidFill>
              </a:endParaRPr>
            </a:p>
          </p:txBody>
        </p:sp>
      </p:grpSp>
      <p:sp>
        <p:nvSpPr>
          <p:cNvPr id="22" name="TextBox 21"/>
          <p:cNvSpPr txBox="1"/>
          <p:nvPr/>
        </p:nvSpPr>
        <p:spPr>
          <a:xfrm>
            <a:off x="1805" y="772550"/>
            <a:ext cx="1354923" cy="5632311"/>
          </a:xfrm>
          <a:prstGeom prst="rect">
            <a:avLst/>
          </a:prstGeom>
          <a:noFill/>
        </p:spPr>
        <p:txBody>
          <a:bodyPr wrap="none" rtlCol="0">
            <a:spAutoFit/>
          </a:bodyPr>
          <a:lstStyle/>
          <a:p>
            <a:pPr algn="r">
              <a:spcBef>
                <a:spcPts val="0"/>
              </a:spcBef>
            </a:pPr>
            <a:r>
              <a:rPr lang="en-US" sz="2000" dirty="0" smtClean="0">
                <a:solidFill>
                  <a:schemeClr val="bg1"/>
                </a:solidFill>
              </a:rPr>
              <a:t>a</a:t>
            </a:r>
          </a:p>
          <a:p>
            <a:pPr algn="r">
              <a:spcBef>
                <a:spcPts val="0"/>
              </a:spcBef>
            </a:pPr>
            <a:r>
              <a:rPr lang="en-US" sz="2000" dirty="0" smtClean="0">
                <a:solidFill>
                  <a:schemeClr val="bg1"/>
                </a:solidFill>
              </a:rPr>
              <a:t>aardvark</a:t>
            </a:r>
          </a:p>
          <a:p>
            <a:pPr algn="r">
              <a:spcBef>
                <a:spcPts val="0"/>
              </a:spcBef>
            </a:pPr>
            <a:r>
              <a:rPr lang="en-US" sz="2000" dirty="0" smtClean="0">
                <a:solidFill>
                  <a:schemeClr val="bg1"/>
                </a:solidFill>
              </a:rPr>
              <a:t>aardwolf</a:t>
            </a:r>
          </a:p>
          <a:p>
            <a:pPr algn="r">
              <a:spcBef>
                <a:spcPts val="0"/>
              </a:spcBef>
            </a:pPr>
            <a:r>
              <a:rPr lang="en-US" sz="2000" dirty="0" smtClean="0">
                <a:solidFill>
                  <a:schemeClr val="bg1"/>
                </a:solidFill>
              </a:rPr>
              <a:t>able</a:t>
            </a:r>
          </a:p>
          <a:p>
            <a:pPr algn="r">
              <a:spcBef>
                <a:spcPts val="0"/>
              </a:spcBef>
            </a:pPr>
            <a:r>
              <a:rPr lang="en-US" sz="2000" dirty="0" smtClean="0">
                <a:solidFill>
                  <a:schemeClr val="bg1"/>
                </a:solidFill>
              </a:rPr>
              <a:t>account</a:t>
            </a:r>
          </a:p>
          <a:p>
            <a:pPr algn="r">
              <a:spcBef>
                <a:spcPts val="0"/>
              </a:spcBef>
            </a:pPr>
            <a:r>
              <a:rPr lang="en-US" sz="2000" dirty="0" smtClean="0">
                <a:solidFill>
                  <a:schemeClr val="bg1"/>
                </a:solidFill>
              </a:rPr>
              <a:t>acid</a:t>
            </a:r>
          </a:p>
          <a:p>
            <a:pPr algn="r">
              <a:spcBef>
                <a:spcPts val="0"/>
              </a:spcBef>
            </a:pPr>
            <a:r>
              <a:rPr lang="en-US" sz="2000" dirty="0" smtClean="0">
                <a:solidFill>
                  <a:schemeClr val="bg1"/>
                </a:solidFill>
              </a:rPr>
              <a:t>across</a:t>
            </a:r>
          </a:p>
          <a:p>
            <a:pPr algn="r">
              <a:spcBef>
                <a:spcPts val="0"/>
              </a:spcBef>
            </a:pPr>
            <a:r>
              <a:rPr lang="en-US" sz="2000" dirty="0" smtClean="0">
                <a:solidFill>
                  <a:schemeClr val="bg1"/>
                </a:solidFill>
              </a:rPr>
              <a:t>…</a:t>
            </a:r>
          </a:p>
          <a:p>
            <a:pPr algn="r">
              <a:spcBef>
                <a:spcPts val="0"/>
              </a:spcBef>
            </a:pPr>
            <a:r>
              <a:rPr lang="en-US" sz="2000" dirty="0" smtClean="0">
                <a:solidFill>
                  <a:schemeClr val="bg1"/>
                </a:solidFill>
              </a:rPr>
              <a:t>baby</a:t>
            </a:r>
          </a:p>
          <a:p>
            <a:pPr algn="r">
              <a:spcBef>
                <a:spcPts val="0"/>
              </a:spcBef>
            </a:pPr>
            <a:r>
              <a:rPr lang="en-US" sz="2000" dirty="0" smtClean="0">
                <a:solidFill>
                  <a:schemeClr val="bg1"/>
                </a:solidFill>
              </a:rPr>
              <a:t>back</a:t>
            </a:r>
          </a:p>
          <a:p>
            <a:pPr algn="r">
              <a:spcBef>
                <a:spcPts val="0"/>
              </a:spcBef>
            </a:pPr>
            <a:r>
              <a:rPr lang="en-US" sz="2000" dirty="0" smtClean="0">
                <a:solidFill>
                  <a:schemeClr val="bg1"/>
                </a:solidFill>
              </a:rPr>
              <a:t>…</a:t>
            </a:r>
          </a:p>
          <a:p>
            <a:pPr algn="r">
              <a:spcBef>
                <a:spcPts val="0"/>
              </a:spcBef>
            </a:pPr>
            <a:r>
              <a:rPr lang="en-US" sz="2000" dirty="0" smtClean="0">
                <a:solidFill>
                  <a:schemeClr val="bg1"/>
                </a:solidFill>
              </a:rPr>
              <a:t>cradle</a:t>
            </a:r>
          </a:p>
          <a:p>
            <a:pPr algn="r">
              <a:spcBef>
                <a:spcPts val="0"/>
              </a:spcBef>
            </a:pPr>
            <a:r>
              <a:rPr lang="en-US" sz="2000" dirty="0" smtClean="0">
                <a:solidFill>
                  <a:schemeClr val="bg1"/>
                </a:solidFill>
              </a:rPr>
              <a:t>…</a:t>
            </a:r>
          </a:p>
          <a:p>
            <a:pPr algn="r">
              <a:spcBef>
                <a:spcPts val="0"/>
              </a:spcBef>
            </a:pPr>
            <a:r>
              <a:rPr lang="en-US" sz="2000" dirty="0" smtClean="0">
                <a:solidFill>
                  <a:schemeClr val="bg1"/>
                </a:solidFill>
              </a:rPr>
              <a:t>…</a:t>
            </a:r>
          </a:p>
          <a:p>
            <a:pPr algn="r">
              <a:spcBef>
                <a:spcPts val="0"/>
              </a:spcBef>
            </a:pPr>
            <a:r>
              <a:rPr lang="en-US" sz="2000" dirty="0" smtClean="0">
                <a:solidFill>
                  <a:schemeClr val="bg1"/>
                </a:solidFill>
              </a:rPr>
              <a:t>…</a:t>
            </a:r>
          </a:p>
          <a:p>
            <a:pPr algn="r">
              <a:spcBef>
                <a:spcPts val="0"/>
              </a:spcBef>
            </a:pPr>
            <a:r>
              <a:rPr lang="en-US" sz="2000" dirty="0" err="1" smtClean="0">
                <a:solidFill>
                  <a:schemeClr val="bg1"/>
                </a:solidFill>
              </a:rPr>
              <a:t>zylophone</a:t>
            </a:r>
            <a:endParaRPr lang="en-US" sz="2000" dirty="0" smtClean="0">
              <a:solidFill>
                <a:schemeClr val="bg1"/>
              </a:solidFill>
            </a:endParaRPr>
          </a:p>
          <a:p>
            <a:pPr algn="r">
              <a:spcBef>
                <a:spcPts val="0"/>
              </a:spcBef>
            </a:pPr>
            <a:endParaRPr lang="en-US" sz="2000" dirty="0" smtClean="0">
              <a:solidFill>
                <a:schemeClr val="bg1"/>
              </a:solidFill>
            </a:endParaRPr>
          </a:p>
          <a:p>
            <a:pPr algn="r">
              <a:spcBef>
                <a:spcPts val="0"/>
              </a:spcBef>
            </a:pPr>
            <a:endParaRPr lang="en-US" sz="2000" dirty="0" smtClean="0">
              <a:solidFill>
                <a:schemeClr val="bg1"/>
              </a:solidFill>
            </a:endParaRPr>
          </a:p>
        </p:txBody>
      </p:sp>
      <p:sp>
        <p:nvSpPr>
          <p:cNvPr id="23" name="TextBox 22"/>
          <p:cNvSpPr txBox="1"/>
          <p:nvPr/>
        </p:nvSpPr>
        <p:spPr>
          <a:xfrm>
            <a:off x="808310" y="6284883"/>
            <a:ext cx="8176982" cy="830997"/>
          </a:xfrm>
          <a:prstGeom prst="rect">
            <a:avLst/>
          </a:prstGeom>
          <a:noFill/>
        </p:spPr>
        <p:txBody>
          <a:bodyPr wrap="none" rtlCol="0">
            <a:spAutoFit/>
          </a:bodyPr>
          <a:lstStyle/>
          <a:p>
            <a:pPr algn="l">
              <a:spcBef>
                <a:spcPts val="0"/>
              </a:spcBef>
            </a:pPr>
            <a:r>
              <a:rPr lang="en-US" sz="2400" dirty="0" smtClean="0">
                <a:solidFill>
                  <a:schemeClr val="bg1"/>
                </a:solidFill>
                <a:latin typeface="Perpetua" pitchFamily="18" charset="0"/>
              </a:rPr>
              <a:t>Document   </a:t>
            </a:r>
            <a:r>
              <a:rPr lang="en-US" sz="2400" dirty="0" smtClean="0">
                <a:solidFill>
                  <a:schemeClr val="bg1"/>
                </a:solidFill>
                <a:latin typeface="Symbol"/>
              </a:rPr>
              <a:t>»</a:t>
            </a:r>
            <a:r>
              <a:rPr lang="en-US" sz="2400" dirty="0" smtClean="0">
                <a:solidFill>
                  <a:schemeClr val="bg1"/>
                </a:solidFill>
                <a:latin typeface="Perpetua" pitchFamily="18" charset="0"/>
              </a:rPr>
              <a:t>  0.8 * “Topic 36” + 0.3 * “Topic 42”  + 0.5 *   “Topic 63”</a:t>
            </a:r>
          </a:p>
          <a:p>
            <a:pPr algn="l">
              <a:spcBef>
                <a:spcPts val="0"/>
              </a:spcBef>
            </a:pPr>
            <a:r>
              <a:rPr lang="en-US" sz="2400" dirty="0" smtClean="0">
                <a:solidFill>
                  <a:schemeClr val="bg1"/>
                </a:solidFill>
                <a:latin typeface="Perpetua" pitchFamily="18" charset="0"/>
              </a:rPr>
              <a:t>    </a:t>
            </a:r>
          </a:p>
        </p:txBody>
      </p:sp>
      <p:sp>
        <p:nvSpPr>
          <p:cNvPr id="24" name="Rectangle 10"/>
          <p:cNvSpPr>
            <a:spLocks noChangeArrowheads="1"/>
          </p:cNvSpPr>
          <p:nvPr/>
        </p:nvSpPr>
        <p:spPr bwMode="auto">
          <a:xfrm>
            <a:off x="1143000" y="5942464"/>
            <a:ext cx="8001000" cy="369332"/>
          </a:xfrm>
          <a:prstGeom prst="rect">
            <a:avLst/>
          </a:prstGeom>
          <a:noFill/>
          <a:ln w="9525">
            <a:noFill/>
            <a:miter lim="800000"/>
            <a:headEnd/>
            <a:tailEnd/>
          </a:ln>
        </p:spPr>
        <p:txBody>
          <a:bodyPr>
            <a:spAutoFit/>
          </a:bodyPr>
          <a:lstStyle/>
          <a:p>
            <a:pPr algn="l">
              <a:spcBef>
                <a:spcPct val="0"/>
              </a:spcBef>
            </a:pPr>
            <a:r>
              <a:rPr lang="en-US" dirty="0">
                <a:solidFill>
                  <a:schemeClr val="bg1"/>
                </a:solidFill>
                <a:latin typeface="Symbol" pitchFamily="18" charset="2"/>
                <a:sym typeface="Symbol" pitchFamily="18" charset="2"/>
              </a:rPr>
              <a:t>                                  </a:t>
            </a:r>
            <a:r>
              <a:rPr lang="en-US" dirty="0" smtClean="0">
                <a:solidFill>
                  <a:schemeClr val="bg1"/>
                </a:solidFill>
                <a:latin typeface="Symbol" pitchFamily="18" charset="2"/>
                <a:sym typeface="Symbol" pitchFamily="18" charset="2"/>
              </a:rPr>
              <a:t>      </a:t>
            </a:r>
            <a:r>
              <a:rPr lang="en-US" baseline="-25000" dirty="0" smtClean="0">
                <a:solidFill>
                  <a:schemeClr val="bg1"/>
                </a:solidFill>
                <a:latin typeface="Arial" charset="0"/>
                <a:sym typeface="Symbol" pitchFamily="18" charset="2"/>
              </a:rPr>
              <a:t>36            </a:t>
            </a:r>
            <a:r>
              <a:rPr lang="en-US" dirty="0" smtClean="0">
                <a:solidFill>
                  <a:schemeClr val="bg1"/>
                </a:solidFill>
                <a:latin typeface="Arial" charset="0"/>
              </a:rPr>
              <a:t>                     </a:t>
            </a:r>
            <a:r>
              <a:rPr lang="en-US" dirty="0" smtClean="0">
                <a:solidFill>
                  <a:schemeClr val="bg1"/>
                </a:solidFill>
                <a:latin typeface="Symbol" pitchFamily="18" charset="2"/>
                <a:sym typeface="Symbol" pitchFamily="18" charset="2"/>
              </a:rPr>
              <a:t></a:t>
            </a:r>
            <a:r>
              <a:rPr lang="en-US" baseline="-50000" dirty="0" smtClean="0">
                <a:solidFill>
                  <a:schemeClr val="bg1"/>
                </a:solidFill>
                <a:latin typeface="Arial" charset="0"/>
                <a:sym typeface="Symbol" pitchFamily="18" charset="2"/>
              </a:rPr>
              <a:t>42                                           </a:t>
            </a:r>
            <a:r>
              <a:rPr lang="en-US" dirty="0" smtClean="0">
                <a:solidFill>
                  <a:schemeClr val="bg1"/>
                </a:solidFill>
                <a:latin typeface="Symbol" pitchFamily="18" charset="2"/>
                <a:sym typeface="Symbol" pitchFamily="18" charset="2"/>
              </a:rPr>
              <a:t></a:t>
            </a:r>
            <a:r>
              <a:rPr lang="en-US" baseline="-50000" dirty="0" smtClean="0">
                <a:solidFill>
                  <a:schemeClr val="bg1"/>
                </a:solidFill>
                <a:latin typeface="Arial" charset="0"/>
                <a:sym typeface="Symbol" pitchFamily="18" charset="2"/>
              </a:rPr>
              <a:t>63</a:t>
            </a:r>
            <a:r>
              <a:rPr lang="en-US" baseline="-25000" dirty="0" smtClean="0">
                <a:solidFill>
                  <a:schemeClr val="bg1"/>
                </a:solidFill>
                <a:latin typeface="Arial" charset="0"/>
                <a:sym typeface="Symbol" pitchFamily="18" charset="2"/>
              </a:rPr>
              <a:t> </a:t>
            </a:r>
            <a:endParaRPr lang="en-US" baseline="-25000" dirty="0">
              <a:solidFill>
                <a:schemeClr val="bg1"/>
              </a:solidFill>
              <a:latin typeface="Arial" charset="0"/>
              <a:sym typeface="Symbol" pitchFamily="18" charset="2"/>
            </a:endParaRPr>
          </a:p>
        </p:txBody>
      </p:sp>
      <p:sp>
        <p:nvSpPr>
          <p:cNvPr id="25" name="TextBox 24"/>
          <p:cNvSpPr txBox="1"/>
          <p:nvPr/>
        </p:nvSpPr>
        <p:spPr>
          <a:xfrm>
            <a:off x="1538005" y="5963730"/>
            <a:ext cx="300082" cy="369332"/>
          </a:xfrm>
          <a:prstGeom prst="rect">
            <a:avLst/>
          </a:prstGeom>
          <a:noFill/>
        </p:spPr>
        <p:txBody>
          <a:bodyPr wrap="none" rtlCol="0">
            <a:spAutoFit/>
          </a:bodyPr>
          <a:lstStyle/>
          <a:p>
            <a:pPr algn="l">
              <a:spcBef>
                <a:spcPts val="0"/>
              </a:spcBef>
            </a:pPr>
            <a:r>
              <a:rPr lang="en-US" dirty="0" smtClean="0">
                <a:solidFill>
                  <a:schemeClr val="bg1"/>
                </a:solidFill>
              </a:rPr>
              <a:t>x</a:t>
            </a:r>
          </a:p>
        </p:txBody>
      </p:sp>
      <p:sp>
        <p:nvSpPr>
          <p:cNvPr id="27" name="TextBox 26"/>
          <p:cNvSpPr txBox="1"/>
          <p:nvPr/>
        </p:nvSpPr>
        <p:spPr>
          <a:xfrm>
            <a:off x="3151015" y="3160165"/>
            <a:ext cx="5261485" cy="2308324"/>
          </a:xfrm>
          <a:prstGeom prst="rect">
            <a:avLst/>
          </a:prstGeom>
          <a:solidFill>
            <a:schemeClr val="tx1">
              <a:lumMod val="65000"/>
              <a:lumOff val="35000"/>
            </a:schemeClr>
          </a:solidFill>
        </p:spPr>
        <p:txBody>
          <a:bodyPr wrap="square" rtlCol="0">
            <a:spAutoFit/>
          </a:bodyPr>
          <a:lstStyle/>
          <a:p>
            <a:pPr algn="l">
              <a:spcBef>
                <a:spcPts val="0"/>
              </a:spcBef>
            </a:pPr>
            <a:r>
              <a:rPr lang="en-US" sz="2400" dirty="0" smtClean="0">
                <a:solidFill>
                  <a:srgbClr val="FFC000"/>
                </a:solidFill>
              </a:rPr>
              <a:t>But we already have lots of topic models. </a:t>
            </a:r>
          </a:p>
          <a:p>
            <a:pPr algn="l">
              <a:spcBef>
                <a:spcPts val="0"/>
              </a:spcBef>
            </a:pPr>
            <a:r>
              <a:rPr lang="en-US" sz="2400" dirty="0" smtClean="0">
                <a:solidFill>
                  <a:srgbClr val="FFC000"/>
                </a:solidFill>
              </a:rPr>
              <a:t>E.g., LSA (Landauer, et al., 1998), Distributional clustering (Brown et al 1992; Pereira et al., 1993), LDA (</a:t>
            </a:r>
            <a:r>
              <a:rPr lang="en-US" sz="2400" dirty="0" err="1" smtClean="0">
                <a:solidFill>
                  <a:srgbClr val="FFC000"/>
                </a:solidFill>
              </a:rPr>
              <a:t>Blei</a:t>
            </a:r>
            <a:r>
              <a:rPr lang="en-US" sz="2400" dirty="0" smtClean="0">
                <a:solidFill>
                  <a:srgbClr val="FFC000"/>
                </a:solidFill>
              </a:rPr>
              <a:t>, Ng &amp; Jordan, 2003),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allAtOnce" animBg="1"/>
    </p:bldLst>
  </p:timing>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Sparse coding on text</a:t>
            </a:r>
            <a:endParaRPr lang="en-US" dirty="0"/>
          </a:p>
        </p:txBody>
      </p:sp>
      <p:sp>
        <p:nvSpPr>
          <p:cNvPr id="3" name="Content Placeholder 2"/>
          <p:cNvSpPr>
            <a:spLocks noGrp="1"/>
          </p:cNvSpPr>
          <p:nvPr>
            <p:ph idx="1"/>
          </p:nvPr>
        </p:nvSpPr>
        <p:spPr>
          <a:xfrm>
            <a:off x="270640" y="740650"/>
            <a:ext cx="8719741" cy="5415105"/>
          </a:xfrm>
        </p:spPr>
        <p:txBody>
          <a:bodyPr/>
          <a:lstStyle/>
          <a:p>
            <a:pPr>
              <a:buNone/>
            </a:pPr>
            <a:r>
              <a:rPr lang="en-US" sz="2800" b="0" dirty="0" smtClean="0"/>
              <a:t>Top five words in example “topics”:</a:t>
            </a:r>
          </a:p>
          <a:p>
            <a:pPr>
              <a:buNone/>
            </a:pPr>
            <a:r>
              <a:rPr lang="en-US" sz="2800" b="0" dirty="0" smtClean="0"/>
              <a:t>Topic 1: Share, exchange, stock securities, commission.</a:t>
            </a:r>
          </a:p>
          <a:p>
            <a:pPr>
              <a:buNone/>
            </a:pPr>
            <a:r>
              <a:rPr lang="en-US" sz="2800" b="0" dirty="0" smtClean="0"/>
              <a:t>Topic 2: Subscribe, online, service, server, database.</a:t>
            </a:r>
          </a:p>
          <a:p>
            <a:pPr>
              <a:buNone/>
            </a:pPr>
            <a:r>
              <a:rPr lang="en-US" sz="2800" b="0" dirty="0" smtClean="0"/>
              <a:t>Topic 3: Actor, actress, film, comedian, star.</a:t>
            </a:r>
          </a:p>
          <a:p>
            <a:pPr>
              <a:buNone/>
            </a:pPr>
            <a:endParaRPr lang="en-US" sz="900" b="0" dirty="0" smtClean="0"/>
          </a:p>
          <a:p>
            <a:pPr>
              <a:buNone/>
            </a:pPr>
            <a:r>
              <a:rPr lang="en-US" sz="2800" b="0" dirty="0" smtClean="0"/>
              <a:t>There’re already lots of topic models: LSA (Landauer, et al., 1998), Distributional clustering (Brown et al 1992; Pereira et al., 1993) LDA (</a:t>
            </a:r>
            <a:r>
              <a:rPr lang="en-US" sz="2800" b="0" dirty="0" err="1" smtClean="0"/>
              <a:t>Blei</a:t>
            </a:r>
            <a:r>
              <a:rPr lang="en-US" sz="2800" b="0" dirty="0" smtClean="0"/>
              <a:t>, Ng &amp; Jordan, 2003), ….  </a:t>
            </a:r>
          </a:p>
          <a:p>
            <a:endParaRPr lang="en-US" sz="2800" b="0" dirty="0"/>
          </a:p>
        </p:txBody>
      </p:sp>
    </p:spTree>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1650" name="Picture 2" descr="C:\Users\ang\Desktop\TextClassification.png"/>
          <p:cNvPicPr>
            <a:picLocks noChangeAspect="1" noChangeArrowheads="1"/>
          </p:cNvPicPr>
          <p:nvPr/>
        </p:nvPicPr>
        <p:blipFill>
          <a:blip r:embed="rId3" cstate="print"/>
          <a:srcRect l="49171" t="368" r="3315" b="67599"/>
          <a:stretch>
            <a:fillRect/>
          </a:stretch>
        </p:blipFill>
        <p:spPr bwMode="auto">
          <a:xfrm>
            <a:off x="4836446" y="1201510"/>
            <a:ext cx="4152129" cy="3341235"/>
          </a:xfrm>
          <a:prstGeom prst="rect">
            <a:avLst/>
          </a:prstGeom>
          <a:noFill/>
        </p:spPr>
      </p:pic>
      <p:sp>
        <p:nvSpPr>
          <p:cNvPr id="77" name="Rectangle 76"/>
          <p:cNvSpPr/>
          <p:nvPr/>
        </p:nvSpPr>
        <p:spPr bwMode="auto">
          <a:xfrm>
            <a:off x="5394331" y="1833930"/>
            <a:ext cx="3136900" cy="2152650"/>
          </a:xfrm>
          <a:prstGeom prst="rect">
            <a:avLst/>
          </a:prstGeom>
          <a:solidFill>
            <a:schemeClr val="bg1"/>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pic>
        <p:nvPicPr>
          <p:cNvPr id="5" name="Picture 2" descr="C:\Users\ang\Desktop\TextClassification.png"/>
          <p:cNvPicPr>
            <a:picLocks noChangeAspect="1" noChangeArrowheads="1"/>
          </p:cNvPicPr>
          <p:nvPr/>
        </p:nvPicPr>
        <p:blipFill>
          <a:blip r:embed="rId3" cstate="print"/>
          <a:srcRect l="49171" t="62488" r="3867" b="5574"/>
          <a:stretch>
            <a:fillRect/>
          </a:stretch>
        </p:blipFill>
        <p:spPr bwMode="auto">
          <a:xfrm>
            <a:off x="381466" y="1201510"/>
            <a:ext cx="4116014" cy="3341235"/>
          </a:xfrm>
          <a:prstGeom prst="rect">
            <a:avLst/>
          </a:prstGeom>
          <a:noFill/>
        </p:spPr>
      </p:pic>
      <p:sp>
        <p:nvSpPr>
          <p:cNvPr id="74" name="Rectangle 73"/>
          <p:cNvSpPr/>
          <p:nvPr/>
        </p:nvSpPr>
        <p:spPr bwMode="auto">
          <a:xfrm>
            <a:off x="1006481" y="1865680"/>
            <a:ext cx="3136900" cy="2152650"/>
          </a:xfrm>
          <a:prstGeom prst="rect">
            <a:avLst/>
          </a:prstGeom>
          <a:solidFill>
            <a:schemeClr val="bg1"/>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bg1"/>
              </a:solidFill>
              <a:effectLst/>
              <a:latin typeface="Helvetica" pitchFamily="34" charset="0"/>
            </a:endParaRPr>
          </a:p>
        </p:txBody>
      </p:sp>
      <p:sp>
        <p:nvSpPr>
          <p:cNvPr id="2" name="Title 1"/>
          <p:cNvSpPr>
            <a:spLocks noGrp="1"/>
          </p:cNvSpPr>
          <p:nvPr>
            <p:ph type="title"/>
          </p:nvPr>
        </p:nvSpPr>
        <p:spPr/>
        <p:txBody>
          <a:bodyPr/>
          <a:lstStyle/>
          <a:p>
            <a:r>
              <a:rPr lang="en-US" dirty="0" smtClean="0"/>
              <a:t>Text classification results</a:t>
            </a:r>
            <a:endParaRPr lang="en-US" dirty="0"/>
          </a:p>
        </p:txBody>
      </p:sp>
      <p:pic>
        <p:nvPicPr>
          <p:cNvPr id="6" name="Picture 2" descr="C:\Users\ang\Desktop\TextClassification.png"/>
          <p:cNvPicPr>
            <a:picLocks noChangeAspect="1" noChangeArrowheads="1"/>
          </p:cNvPicPr>
          <p:nvPr/>
        </p:nvPicPr>
        <p:blipFill>
          <a:blip r:embed="rId3" cstate="print"/>
          <a:srcRect l="2236" r="50829" b="67599"/>
          <a:stretch>
            <a:fillRect/>
          </a:stretch>
        </p:blipFill>
        <p:spPr bwMode="auto">
          <a:xfrm>
            <a:off x="-4683605" y="1777585"/>
            <a:ext cx="3262620" cy="2688350"/>
          </a:xfrm>
          <a:prstGeom prst="rect">
            <a:avLst/>
          </a:prstGeom>
          <a:noFill/>
        </p:spPr>
      </p:pic>
      <p:sp>
        <p:nvSpPr>
          <p:cNvPr id="7" name="TextBox 6"/>
          <p:cNvSpPr txBox="1"/>
          <p:nvPr/>
        </p:nvSpPr>
        <p:spPr>
          <a:xfrm>
            <a:off x="78615" y="5018323"/>
            <a:ext cx="9007594" cy="369332"/>
          </a:xfrm>
          <a:prstGeom prst="rect">
            <a:avLst/>
          </a:prstGeom>
          <a:solidFill>
            <a:schemeClr val="bg1"/>
          </a:solidFill>
        </p:spPr>
        <p:txBody>
          <a:bodyPr wrap="none" rtlCol="0">
            <a:spAutoFit/>
          </a:bodyPr>
          <a:lstStyle/>
          <a:p>
            <a:pPr algn="l">
              <a:spcBef>
                <a:spcPts val="0"/>
              </a:spcBef>
            </a:pPr>
            <a:r>
              <a:rPr lang="en-US" dirty="0" smtClean="0">
                <a:solidFill>
                  <a:srgbClr val="FF0000"/>
                </a:solidFill>
              </a:rPr>
              <a:t>Red: feature learning (sparse coding)</a:t>
            </a:r>
            <a:r>
              <a:rPr lang="en-US" dirty="0" smtClean="0">
                <a:solidFill>
                  <a:schemeClr val="bg1"/>
                </a:solidFill>
              </a:rPr>
              <a:t>.  </a:t>
            </a:r>
            <a:r>
              <a:rPr lang="en-US" dirty="0" smtClean="0">
                <a:solidFill>
                  <a:srgbClr val="00B0F0"/>
                </a:solidFill>
              </a:rPr>
              <a:t>Cyan: LDA</a:t>
            </a:r>
            <a:r>
              <a:rPr lang="en-US" dirty="0" smtClean="0">
                <a:solidFill>
                  <a:schemeClr val="bg1"/>
                </a:solidFill>
              </a:rPr>
              <a:t>.    </a:t>
            </a:r>
            <a:r>
              <a:rPr lang="en-US" dirty="0" smtClean="0">
                <a:solidFill>
                  <a:srgbClr val="00B050"/>
                </a:solidFill>
              </a:rPr>
              <a:t>Green: PCA</a:t>
            </a:r>
            <a:r>
              <a:rPr lang="en-US" dirty="0" smtClean="0">
                <a:solidFill>
                  <a:schemeClr val="bg1"/>
                </a:solidFill>
              </a:rPr>
              <a:t>.   </a:t>
            </a:r>
            <a:r>
              <a:rPr lang="en-US" dirty="0" smtClean="0"/>
              <a:t>Black: Raw words</a:t>
            </a:r>
            <a:r>
              <a:rPr lang="en-US" dirty="0" smtClean="0">
                <a:solidFill>
                  <a:schemeClr val="bg1"/>
                </a:solidFill>
              </a:rPr>
              <a:t>.</a:t>
            </a:r>
          </a:p>
        </p:txBody>
      </p:sp>
      <p:sp>
        <p:nvSpPr>
          <p:cNvPr id="8" name="TextBox 7"/>
          <p:cNvSpPr txBox="1"/>
          <p:nvPr/>
        </p:nvSpPr>
        <p:spPr>
          <a:xfrm>
            <a:off x="424260" y="5771705"/>
            <a:ext cx="8188460" cy="400110"/>
          </a:xfrm>
          <a:prstGeom prst="rect">
            <a:avLst/>
          </a:prstGeom>
          <a:noFill/>
        </p:spPr>
        <p:txBody>
          <a:bodyPr wrap="none" rtlCol="0">
            <a:spAutoFit/>
          </a:bodyPr>
          <a:lstStyle/>
          <a:p>
            <a:pPr algn="l">
              <a:spcBef>
                <a:spcPts val="0"/>
              </a:spcBef>
            </a:pPr>
            <a:r>
              <a:rPr lang="en-US" sz="2000" dirty="0" smtClean="0">
                <a:solidFill>
                  <a:schemeClr val="bg1"/>
                </a:solidFill>
              </a:rPr>
              <a:t>Another success: Ranganath, Jurafsky and McFarland (EMNLP 2009).</a:t>
            </a:r>
          </a:p>
        </p:txBody>
      </p:sp>
      <p:sp>
        <p:nvSpPr>
          <p:cNvPr id="9" name="TextBox 8"/>
          <p:cNvSpPr txBox="1"/>
          <p:nvPr/>
        </p:nvSpPr>
        <p:spPr>
          <a:xfrm>
            <a:off x="4802411" y="6488668"/>
            <a:ext cx="4416594" cy="369332"/>
          </a:xfrm>
          <a:prstGeom prst="rect">
            <a:avLst/>
          </a:prstGeom>
          <a:solidFill>
            <a:schemeClr val="tx1"/>
          </a:solidFill>
        </p:spPr>
        <p:txBody>
          <a:bodyPr wrap="none" rtlCol="0">
            <a:spAutoFit/>
          </a:bodyPr>
          <a:lstStyle/>
          <a:p>
            <a:pPr algn="l">
              <a:spcBef>
                <a:spcPts val="0"/>
              </a:spcBef>
            </a:pPr>
            <a:r>
              <a:rPr lang="en-US" dirty="0" smtClean="0">
                <a:solidFill>
                  <a:schemeClr val="bg1"/>
                </a:solidFill>
              </a:rPr>
              <a:t>[Lee, Raina, </a:t>
            </a:r>
            <a:r>
              <a:rPr lang="en-US" dirty="0" err="1" smtClean="0">
                <a:solidFill>
                  <a:schemeClr val="bg1"/>
                </a:solidFill>
              </a:rPr>
              <a:t>Teichman</a:t>
            </a:r>
            <a:r>
              <a:rPr lang="en-US" dirty="0" smtClean="0">
                <a:solidFill>
                  <a:schemeClr val="bg1"/>
                </a:solidFill>
              </a:rPr>
              <a:t> &amp; Ng, IJCAI 2009]</a:t>
            </a:r>
          </a:p>
        </p:txBody>
      </p:sp>
      <p:cxnSp>
        <p:nvCxnSpPr>
          <p:cNvPr id="16" name="Straight Connector 15"/>
          <p:cNvCxnSpPr/>
          <p:nvPr/>
        </p:nvCxnSpPr>
        <p:spPr bwMode="auto">
          <a:xfrm>
            <a:off x="1184281" y="2900730"/>
            <a:ext cx="1028700" cy="457200"/>
          </a:xfrm>
          <a:prstGeom prst="line">
            <a:avLst/>
          </a:prstGeom>
          <a:noFill/>
          <a:ln w="38100" cap="flat" cmpd="sng" algn="ctr">
            <a:solidFill>
              <a:srgbClr val="FF0000"/>
            </a:solidFill>
            <a:prstDash val="solid"/>
            <a:round/>
            <a:headEnd type="none" w="med" len="med"/>
            <a:tailEnd type="none" w="med" len="med"/>
          </a:ln>
          <a:effectLst/>
        </p:spPr>
      </p:cxnSp>
      <p:cxnSp>
        <p:nvCxnSpPr>
          <p:cNvPr id="18" name="Straight Connector 17"/>
          <p:cNvCxnSpPr/>
          <p:nvPr/>
        </p:nvCxnSpPr>
        <p:spPr bwMode="auto">
          <a:xfrm>
            <a:off x="2206631" y="3357930"/>
            <a:ext cx="1708150" cy="323850"/>
          </a:xfrm>
          <a:prstGeom prst="line">
            <a:avLst/>
          </a:prstGeom>
          <a:noFill/>
          <a:ln w="38100" cap="flat" cmpd="sng" algn="ctr">
            <a:solidFill>
              <a:srgbClr val="FF0000"/>
            </a:solidFill>
            <a:prstDash val="solid"/>
            <a:round/>
            <a:headEnd type="none" w="med" len="med"/>
            <a:tailEnd type="none" w="med" len="med"/>
          </a:ln>
          <a:effectLst/>
        </p:spPr>
      </p:cxnSp>
      <p:cxnSp>
        <p:nvCxnSpPr>
          <p:cNvPr id="21" name="Straight Connector 20"/>
          <p:cNvCxnSpPr/>
          <p:nvPr/>
        </p:nvCxnSpPr>
        <p:spPr bwMode="auto">
          <a:xfrm>
            <a:off x="5641981" y="3262680"/>
            <a:ext cx="1022350" cy="406400"/>
          </a:xfrm>
          <a:prstGeom prst="line">
            <a:avLst/>
          </a:prstGeom>
          <a:noFill/>
          <a:ln w="38100" cap="flat" cmpd="sng" algn="ctr">
            <a:solidFill>
              <a:srgbClr val="FF0000"/>
            </a:solidFill>
            <a:prstDash val="solid"/>
            <a:round/>
            <a:headEnd type="none" w="med" len="med"/>
            <a:tailEnd type="none" w="med" len="med"/>
          </a:ln>
          <a:effectLst/>
        </p:spPr>
      </p:cxnSp>
      <p:cxnSp>
        <p:nvCxnSpPr>
          <p:cNvPr id="24" name="Straight Connector 23"/>
          <p:cNvCxnSpPr/>
          <p:nvPr/>
        </p:nvCxnSpPr>
        <p:spPr bwMode="auto">
          <a:xfrm>
            <a:off x="6657981" y="3669080"/>
            <a:ext cx="1695450" cy="222250"/>
          </a:xfrm>
          <a:prstGeom prst="line">
            <a:avLst/>
          </a:prstGeom>
          <a:noFill/>
          <a:ln w="38100" cap="flat" cmpd="sng" algn="ctr">
            <a:solidFill>
              <a:srgbClr val="FF0000"/>
            </a:solidFill>
            <a:prstDash val="solid"/>
            <a:round/>
            <a:headEnd type="none" w="med" len="med"/>
            <a:tailEnd type="none" w="med" len="med"/>
          </a:ln>
          <a:effectLst/>
        </p:spPr>
      </p:cxnSp>
      <p:cxnSp>
        <p:nvCxnSpPr>
          <p:cNvPr id="28" name="Straight Connector 27"/>
          <p:cNvCxnSpPr/>
          <p:nvPr/>
        </p:nvCxnSpPr>
        <p:spPr bwMode="auto">
          <a:xfrm>
            <a:off x="5641981" y="2640380"/>
            <a:ext cx="1016000" cy="641350"/>
          </a:xfrm>
          <a:prstGeom prst="line">
            <a:avLst/>
          </a:prstGeom>
          <a:noFill/>
          <a:ln w="38100" cap="flat" cmpd="sng" algn="ctr">
            <a:solidFill>
              <a:srgbClr val="00B0F0"/>
            </a:solidFill>
            <a:prstDash val="solid"/>
            <a:round/>
            <a:headEnd type="none" w="med" len="med"/>
            <a:tailEnd type="none" w="med" len="med"/>
          </a:ln>
          <a:effectLst/>
        </p:spPr>
      </p:cxnSp>
      <p:cxnSp>
        <p:nvCxnSpPr>
          <p:cNvPr id="31" name="Straight Connector 30"/>
          <p:cNvCxnSpPr/>
          <p:nvPr/>
        </p:nvCxnSpPr>
        <p:spPr bwMode="auto">
          <a:xfrm rot="10800000">
            <a:off x="6657981" y="3281730"/>
            <a:ext cx="1695450" cy="508000"/>
          </a:xfrm>
          <a:prstGeom prst="line">
            <a:avLst/>
          </a:prstGeom>
          <a:noFill/>
          <a:ln w="38100" cap="flat" cmpd="sng" algn="ctr">
            <a:solidFill>
              <a:srgbClr val="00B0F0"/>
            </a:solidFill>
            <a:prstDash val="solid"/>
            <a:round/>
            <a:headEnd type="none" w="med" len="med"/>
            <a:tailEnd type="none" w="med" len="med"/>
          </a:ln>
          <a:effectLst/>
        </p:spPr>
      </p:cxnSp>
      <p:cxnSp>
        <p:nvCxnSpPr>
          <p:cNvPr id="34" name="Straight Connector 33"/>
          <p:cNvCxnSpPr/>
          <p:nvPr/>
        </p:nvCxnSpPr>
        <p:spPr bwMode="auto">
          <a:xfrm rot="10800000">
            <a:off x="2206631" y="2926130"/>
            <a:ext cx="1701800" cy="495300"/>
          </a:xfrm>
          <a:prstGeom prst="line">
            <a:avLst/>
          </a:prstGeom>
          <a:noFill/>
          <a:ln w="38100" cap="flat" cmpd="sng" algn="ctr">
            <a:solidFill>
              <a:srgbClr val="00B0F0"/>
            </a:solidFill>
            <a:prstDash val="solid"/>
            <a:round/>
            <a:headEnd type="none" w="med" len="med"/>
            <a:tailEnd type="none" w="med" len="med"/>
          </a:ln>
          <a:effectLst/>
        </p:spPr>
      </p:cxnSp>
      <p:cxnSp>
        <p:nvCxnSpPr>
          <p:cNvPr id="38" name="Straight Connector 37"/>
          <p:cNvCxnSpPr/>
          <p:nvPr/>
        </p:nvCxnSpPr>
        <p:spPr bwMode="auto">
          <a:xfrm rot="10800000">
            <a:off x="1190631" y="2475280"/>
            <a:ext cx="1016000" cy="450850"/>
          </a:xfrm>
          <a:prstGeom prst="line">
            <a:avLst/>
          </a:prstGeom>
          <a:noFill/>
          <a:ln w="38100" cap="flat" cmpd="sng" algn="ctr">
            <a:solidFill>
              <a:srgbClr val="00B0F0"/>
            </a:solidFill>
            <a:prstDash val="solid"/>
            <a:round/>
            <a:headEnd type="none" w="med" len="med"/>
            <a:tailEnd type="none" w="med" len="med"/>
          </a:ln>
          <a:effectLst/>
        </p:spPr>
      </p:cxnSp>
      <p:cxnSp>
        <p:nvCxnSpPr>
          <p:cNvPr id="41" name="Straight Connector 40"/>
          <p:cNvCxnSpPr/>
          <p:nvPr/>
        </p:nvCxnSpPr>
        <p:spPr bwMode="auto">
          <a:xfrm rot="10800000">
            <a:off x="1184281" y="2246680"/>
            <a:ext cx="1035050" cy="133350"/>
          </a:xfrm>
          <a:prstGeom prst="line">
            <a:avLst/>
          </a:prstGeom>
          <a:noFill/>
          <a:ln w="38100" cap="flat" cmpd="sng" algn="ctr">
            <a:solidFill>
              <a:srgbClr val="00B050"/>
            </a:solidFill>
            <a:prstDash val="solid"/>
            <a:round/>
            <a:headEnd type="none" w="med" len="med"/>
            <a:tailEnd type="none" w="med" len="med"/>
          </a:ln>
          <a:effectLst/>
        </p:spPr>
      </p:cxnSp>
      <p:cxnSp>
        <p:nvCxnSpPr>
          <p:cNvPr id="44" name="Straight Connector 43"/>
          <p:cNvCxnSpPr/>
          <p:nvPr/>
        </p:nvCxnSpPr>
        <p:spPr bwMode="auto">
          <a:xfrm rot="10800000">
            <a:off x="2212981" y="2380030"/>
            <a:ext cx="1695450" cy="254000"/>
          </a:xfrm>
          <a:prstGeom prst="line">
            <a:avLst/>
          </a:prstGeom>
          <a:noFill/>
          <a:ln w="38100" cap="flat" cmpd="sng" algn="ctr">
            <a:solidFill>
              <a:srgbClr val="00B050"/>
            </a:solidFill>
            <a:prstDash val="solid"/>
            <a:round/>
            <a:headEnd type="none" w="med" len="med"/>
            <a:tailEnd type="none" w="med" len="med"/>
          </a:ln>
          <a:effectLst/>
        </p:spPr>
      </p:cxnSp>
      <p:cxnSp>
        <p:nvCxnSpPr>
          <p:cNvPr id="47" name="Straight Connector 46"/>
          <p:cNvCxnSpPr/>
          <p:nvPr/>
        </p:nvCxnSpPr>
        <p:spPr bwMode="auto">
          <a:xfrm rot="10800000">
            <a:off x="5635631" y="2557830"/>
            <a:ext cx="1028700" cy="584200"/>
          </a:xfrm>
          <a:prstGeom prst="line">
            <a:avLst/>
          </a:prstGeom>
          <a:noFill/>
          <a:ln w="38100" cap="flat" cmpd="sng" algn="ctr">
            <a:solidFill>
              <a:srgbClr val="00B050"/>
            </a:solidFill>
            <a:prstDash val="solid"/>
            <a:round/>
            <a:headEnd type="none" w="med" len="med"/>
            <a:tailEnd type="none" w="med" len="med"/>
          </a:ln>
          <a:effectLst/>
        </p:spPr>
      </p:cxnSp>
      <p:cxnSp>
        <p:nvCxnSpPr>
          <p:cNvPr id="48" name="Straight Connector 47"/>
          <p:cNvCxnSpPr/>
          <p:nvPr/>
        </p:nvCxnSpPr>
        <p:spPr bwMode="auto">
          <a:xfrm rot="10800000">
            <a:off x="6657981" y="3142030"/>
            <a:ext cx="1689100" cy="95250"/>
          </a:xfrm>
          <a:prstGeom prst="line">
            <a:avLst/>
          </a:prstGeom>
          <a:noFill/>
          <a:ln w="38100" cap="flat" cmpd="sng" algn="ctr">
            <a:solidFill>
              <a:srgbClr val="00B050"/>
            </a:solidFill>
            <a:prstDash val="solid"/>
            <a:round/>
            <a:headEnd type="none" w="med" len="med"/>
            <a:tailEnd type="none" w="med" len="med"/>
          </a:ln>
          <a:effectLst/>
        </p:spPr>
      </p:cxnSp>
      <p:cxnSp>
        <p:nvCxnSpPr>
          <p:cNvPr id="59" name="Straight Connector 58"/>
          <p:cNvCxnSpPr/>
          <p:nvPr/>
        </p:nvCxnSpPr>
        <p:spPr bwMode="auto">
          <a:xfrm rot="10800000">
            <a:off x="5635631" y="2672130"/>
            <a:ext cx="1022350" cy="476250"/>
          </a:xfrm>
          <a:prstGeom prst="line">
            <a:avLst/>
          </a:prstGeom>
          <a:noFill/>
          <a:ln w="38100" cap="flat" cmpd="sng" algn="ctr">
            <a:solidFill>
              <a:schemeClr val="tx1"/>
            </a:solidFill>
            <a:prstDash val="solid"/>
            <a:round/>
            <a:headEnd type="none" w="med" len="med"/>
            <a:tailEnd type="none" w="med" len="med"/>
          </a:ln>
          <a:effectLst/>
        </p:spPr>
      </p:cxnSp>
      <p:cxnSp>
        <p:nvCxnSpPr>
          <p:cNvPr id="60" name="Straight Connector 59"/>
          <p:cNvCxnSpPr/>
          <p:nvPr/>
        </p:nvCxnSpPr>
        <p:spPr bwMode="auto">
          <a:xfrm rot="10800000">
            <a:off x="6657981" y="3148380"/>
            <a:ext cx="1682750" cy="336550"/>
          </a:xfrm>
          <a:prstGeom prst="line">
            <a:avLst/>
          </a:prstGeom>
          <a:noFill/>
          <a:ln w="38100" cap="flat" cmpd="sng" algn="ctr">
            <a:solidFill>
              <a:schemeClr val="tx1"/>
            </a:solidFill>
            <a:prstDash val="solid"/>
            <a:round/>
            <a:headEnd type="none" w="med" len="med"/>
            <a:tailEnd type="none" w="med" len="med"/>
          </a:ln>
          <a:effectLst/>
        </p:spPr>
      </p:cxnSp>
      <p:cxnSp>
        <p:nvCxnSpPr>
          <p:cNvPr id="68" name="Straight Connector 67"/>
          <p:cNvCxnSpPr/>
          <p:nvPr/>
        </p:nvCxnSpPr>
        <p:spPr bwMode="auto">
          <a:xfrm rot="10800000">
            <a:off x="1184281" y="2481630"/>
            <a:ext cx="1022350" cy="539750"/>
          </a:xfrm>
          <a:prstGeom prst="line">
            <a:avLst/>
          </a:prstGeom>
          <a:noFill/>
          <a:ln w="38100" cap="flat" cmpd="sng" algn="ctr">
            <a:solidFill>
              <a:schemeClr val="tx1"/>
            </a:solidFill>
            <a:prstDash val="solid"/>
            <a:round/>
            <a:headEnd type="none" w="med" len="med"/>
            <a:tailEnd type="none" w="med" len="med"/>
          </a:ln>
          <a:effectLst/>
        </p:spPr>
      </p:cxnSp>
      <p:cxnSp>
        <p:nvCxnSpPr>
          <p:cNvPr id="71" name="Straight Connector 70"/>
          <p:cNvCxnSpPr/>
          <p:nvPr/>
        </p:nvCxnSpPr>
        <p:spPr bwMode="auto">
          <a:xfrm>
            <a:off x="2206631" y="3021380"/>
            <a:ext cx="1701800" cy="323850"/>
          </a:xfrm>
          <a:prstGeom prst="line">
            <a:avLst/>
          </a:prstGeom>
          <a:noFill/>
          <a:ln w="38100" cap="flat" cmpd="sng" algn="ctr">
            <a:solidFill>
              <a:schemeClr val="tx1"/>
            </a:solidFill>
            <a:prstDash val="solid"/>
            <a:round/>
            <a:headEnd type="none" w="med" len="med"/>
            <a:tailEnd type="none" w="med" len="med"/>
          </a:ln>
          <a:effectLst/>
        </p:spPr>
      </p:cxnSp>
      <p:sp>
        <p:nvSpPr>
          <p:cNvPr id="78" name="TextBox 77"/>
          <p:cNvSpPr txBox="1"/>
          <p:nvPr/>
        </p:nvSpPr>
        <p:spPr>
          <a:xfrm>
            <a:off x="1270665" y="1235232"/>
            <a:ext cx="2570671" cy="369332"/>
          </a:xfrm>
          <a:prstGeom prst="rect">
            <a:avLst/>
          </a:prstGeom>
          <a:solidFill>
            <a:schemeClr val="bg1"/>
          </a:solidFill>
        </p:spPr>
        <p:txBody>
          <a:bodyPr wrap="square" rtlCol="0">
            <a:spAutoFit/>
          </a:bodyPr>
          <a:lstStyle/>
          <a:p>
            <a:pPr>
              <a:spcBef>
                <a:spcPts val="0"/>
              </a:spcBef>
            </a:pPr>
            <a:r>
              <a:rPr lang="en-US" dirty="0" smtClean="0"/>
              <a:t>20 Newsgroups</a:t>
            </a:r>
          </a:p>
        </p:txBody>
      </p:sp>
      <p:sp>
        <p:nvSpPr>
          <p:cNvPr id="79" name="TextBox 78"/>
          <p:cNvSpPr txBox="1"/>
          <p:nvPr/>
        </p:nvSpPr>
        <p:spPr>
          <a:xfrm>
            <a:off x="5451606" y="1286817"/>
            <a:ext cx="3082508" cy="307777"/>
          </a:xfrm>
          <a:prstGeom prst="rect">
            <a:avLst/>
          </a:prstGeom>
          <a:solidFill>
            <a:schemeClr val="bg1"/>
          </a:solidFill>
        </p:spPr>
        <p:txBody>
          <a:bodyPr wrap="square" rtlCol="0">
            <a:spAutoFit/>
          </a:bodyPr>
          <a:lstStyle/>
          <a:p>
            <a:pPr>
              <a:spcBef>
                <a:spcPts val="0"/>
              </a:spcBef>
            </a:pPr>
            <a:r>
              <a:rPr lang="en-US" sz="1400" dirty="0" smtClean="0"/>
              <a:t>Webpages (business) classification</a:t>
            </a:r>
          </a:p>
        </p:txBody>
      </p:sp>
      <p:cxnSp>
        <p:nvCxnSpPr>
          <p:cNvPr id="30" name="Straight Arrow Connector 29"/>
          <p:cNvCxnSpPr/>
          <p:nvPr/>
        </p:nvCxnSpPr>
        <p:spPr bwMode="auto">
          <a:xfrm flipV="1">
            <a:off x="1379996" y="3236975"/>
            <a:ext cx="345645" cy="230430"/>
          </a:xfrm>
          <a:prstGeom prst="straightConnector1">
            <a:avLst/>
          </a:prstGeom>
          <a:noFill/>
          <a:ln w="38100" cap="flat" cmpd="sng" algn="ctr">
            <a:solidFill>
              <a:srgbClr val="FF0000"/>
            </a:solidFill>
            <a:prstDash val="solid"/>
            <a:round/>
            <a:headEnd type="none" w="med" len="med"/>
            <a:tailEnd type="arrow"/>
          </a:ln>
          <a:effectLst/>
        </p:spPr>
      </p:cxnSp>
      <p:cxnSp>
        <p:nvCxnSpPr>
          <p:cNvPr id="32" name="Straight Arrow Connector 31"/>
          <p:cNvCxnSpPr/>
          <p:nvPr/>
        </p:nvCxnSpPr>
        <p:spPr bwMode="auto">
          <a:xfrm flipV="1">
            <a:off x="5758166" y="3505810"/>
            <a:ext cx="345645" cy="230430"/>
          </a:xfrm>
          <a:prstGeom prst="straightConnector1">
            <a:avLst/>
          </a:prstGeom>
          <a:noFill/>
          <a:ln w="38100" cap="flat" cmpd="sng" algn="ctr">
            <a:solidFill>
              <a:srgbClr val="FF0000"/>
            </a:solidFill>
            <a:prstDash val="solid"/>
            <a:round/>
            <a:headEnd type="none" w="med" len="med"/>
            <a:tailEnd type="arrow"/>
          </a:ln>
          <a:effectLst/>
        </p:spPr>
      </p:cxnSp>
      <p:sp>
        <p:nvSpPr>
          <p:cNvPr id="33" name="TextBox 32"/>
          <p:cNvSpPr txBox="1"/>
          <p:nvPr/>
        </p:nvSpPr>
        <p:spPr>
          <a:xfrm>
            <a:off x="1034351" y="3467405"/>
            <a:ext cx="1329210" cy="307777"/>
          </a:xfrm>
          <a:prstGeom prst="rect">
            <a:avLst/>
          </a:prstGeom>
          <a:noFill/>
        </p:spPr>
        <p:txBody>
          <a:bodyPr wrap="none" rtlCol="0">
            <a:spAutoFit/>
          </a:bodyPr>
          <a:lstStyle/>
          <a:p>
            <a:pPr algn="l">
              <a:spcBef>
                <a:spcPts val="0"/>
              </a:spcBef>
            </a:pPr>
            <a:r>
              <a:rPr lang="en-US" sz="1400" dirty="0" smtClean="0">
                <a:solidFill>
                  <a:srgbClr val="FF0000"/>
                </a:solidFill>
              </a:rPr>
              <a:t>Sparse coding</a:t>
            </a:r>
          </a:p>
        </p:txBody>
      </p:sp>
      <p:sp>
        <p:nvSpPr>
          <p:cNvPr id="35" name="TextBox 34"/>
          <p:cNvSpPr txBox="1"/>
          <p:nvPr/>
        </p:nvSpPr>
        <p:spPr>
          <a:xfrm>
            <a:off x="5504296" y="3697835"/>
            <a:ext cx="1329210" cy="307777"/>
          </a:xfrm>
          <a:prstGeom prst="rect">
            <a:avLst/>
          </a:prstGeom>
          <a:noFill/>
        </p:spPr>
        <p:txBody>
          <a:bodyPr wrap="none" rtlCol="0">
            <a:spAutoFit/>
          </a:bodyPr>
          <a:lstStyle/>
          <a:p>
            <a:pPr algn="l">
              <a:spcBef>
                <a:spcPts val="0"/>
              </a:spcBef>
            </a:pPr>
            <a:r>
              <a:rPr lang="en-US" sz="1400" dirty="0" smtClean="0">
                <a:solidFill>
                  <a:srgbClr val="FF0000"/>
                </a:solidFill>
              </a:rPr>
              <a:t>Sparse coding</a:t>
            </a:r>
          </a:p>
        </p:txBody>
      </p:sp>
      <p:sp>
        <p:nvSpPr>
          <p:cNvPr id="36" name="Rectangle 35"/>
          <p:cNvSpPr/>
          <p:nvPr/>
        </p:nvSpPr>
        <p:spPr bwMode="auto">
          <a:xfrm>
            <a:off x="193830" y="1201509"/>
            <a:ext cx="307240" cy="3341235"/>
          </a:xfrm>
          <a:prstGeom prst="rect">
            <a:avLst/>
          </a:prstGeom>
          <a:solidFill>
            <a:schemeClr val="bg1"/>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37" name="Rectangle 36"/>
          <p:cNvSpPr/>
          <p:nvPr/>
        </p:nvSpPr>
        <p:spPr bwMode="auto">
          <a:xfrm>
            <a:off x="4634220" y="1201510"/>
            <a:ext cx="307240" cy="3341235"/>
          </a:xfrm>
          <a:prstGeom prst="rect">
            <a:avLst/>
          </a:prstGeom>
          <a:solidFill>
            <a:schemeClr val="bg1"/>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39" name="TextBox 38"/>
          <p:cNvSpPr txBox="1"/>
          <p:nvPr/>
        </p:nvSpPr>
        <p:spPr>
          <a:xfrm rot="16200000">
            <a:off x="49974" y="2639462"/>
            <a:ext cx="641522" cy="338554"/>
          </a:xfrm>
          <a:prstGeom prst="rect">
            <a:avLst/>
          </a:prstGeom>
          <a:noFill/>
        </p:spPr>
        <p:txBody>
          <a:bodyPr wrap="none" rtlCol="0">
            <a:spAutoFit/>
          </a:bodyPr>
          <a:lstStyle/>
          <a:p>
            <a:pPr algn="l">
              <a:spcBef>
                <a:spcPts val="0"/>
              </a:spcBef>
            </a:pPr>
            <a:r>
              <a:rPr lang="en-US" sz="1600" dirty="0" smtClean="0">
                <a:solidFill>
                  <a:schemeClr val="bg2">
                    <a:lumMod val="25000"/>
                  </a:schemeClr>
                </a:solidFill>
              </a:rPr>
              <a:t>Error</a:t>
            </a:r>
          </a:p>
        </p:txBody>
      </p:sp>
      <p:sp>
        <p:nvSpPr>
          <p:cNvPr id="40" name="TextBox 39"/>
          <p:cNvSpPr txBox="1"/>
          <p:nvPr/>
        </p:nvSpPr>
        <p:spPr>
          <a:xfrm rot="16200000">
            <a:off x="4497326" y="2636261"/>
            <a:ext cx="641522" cy="338554"/>
          </a:xfrm>
          <a:prstGeom prst="rect">
            <a:avLst/>
          </a:prstGeom>
          <a:noFill/>
        </p:spPr>
        <p:txBody>
          <a:bodyPr wrap="none" rtlCol="0">
            <a:spAutoFit/>
          </a:bodyPr>
          <a:lstStyle/>
          <a:p>
            <a:pPr algn="l">
              <a:spcBef>
                <a:spcPts val="0"/>
              </a:spcBef>
            </a:pPr>
            <a:r>
              <a:rPr lang="en-US" sz="1600" dirty="0" smtClean="0">
                <a:solidFill>
                  <a:schemeClr val="bg2">
                    <a:lumMod val="25000"/>
                  </a:schemeClr>
                </a:solidFill>
              </a:rPr>
              <a:t>Error</a:t>
            </a:r>
          </a:p>
        </p:txBody>
      </p:sp>
      <p:sp>
        <p:nvSpPr>
          <p:cNvPr id="42" name="Rectangle 41"/>
          <p:cNvSpPr/>
          <p:nvPr/>
        </p:nvSpPr>
        <p:spPr bwMode="auto">
          <a:xfrm>
            <a:off x="193830" y="4465935"/>
            <a:ext cx="4301360" cy="306019"/>
          </a:xfrm>
          <a:prstGeom prst="rect">
            <a:avLst/>
          </a:prstGeom>
          <a:solidFill>
            <a:schemeClr val="bg1"/>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43" name="TextBox 42"/>
          <p:cNvSpPr txBox="1"/>
          <p:nvPr/>
        </p:nvSpPr>
        <p:spPr>
          <a:xfrm>
            <a:off x="1922055" y="4427530"/>
            <a:ext cx="1175322" cy="338554"/>
          </a:xfrm>
          <a:prstGeom prst="rect">
            <a:avLst/>
          </a:prstGeom>
          <a:noFill/>
        </p:spPr>
        <p:txBody>
          <a:bodyPr wrap="none" rtlCol="0">
            <a:spAutoFit/>
          </a:bodyPr>
          <a:lstStyle/>
          <a:p>
            <a:pPr algn="l">
              <a:spcBef>
                <a:spcPts val="0"/>
              </a:spcBef>
            </a:pPr>
            <a:r>
              <a:rPr lang="en-US" sz="1600" dirty="0" smtClean="0">
                <a:solidFill>
                  <a:schemeClr val="bg2">
                    <a:lumMod val="25000"/>
                  </a:schemeClr>
                </a:solidFill>
              </a:rPr>
              <a:t>#examples</a:t>
            </a:r>
          </a:p>
        </p:txBody>
      </p:sp>
      <p:sp>
        <p:nvSpPr>
          <p:cNvPr id="45" name="Rectangle 44"/>
          <p:cNvSpPr/>
          <p:nvPr/>
        </p:nvSpPr>
        <p:spPr bwMode="auto">
          <a:xfrm>
            <a:off x="4635161" y="4467156"/>
            <a:ext cx="4353414" cy="306019"/>
          </a:xfrm>
          <a:prstGeom prst="rect">
            <a:avLst/>
          </a:prstGeom>
          <a:solidFill>
            <a:schemeClr val="bg1"/>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46" name="TextBox 45"/>
          <p:cNvSpPr txBox="1"/>
          <p:nvPr/>
        </p:nvSpPr>
        <p:spPr>
          <a:xfrm>
            <a:off x="6338630" y="4428751"/>
            <a:ext cx="1175322" cy="338554"/>
          </a:xfrm>
          <a:prstGeom prst="rect">
            <a:avLst/>
          </a:prstGeom>
          <a:noFill/>
        </p:spPr>
        <p:txBody>
          <a:bodyPr wrap="none" rtlCol="0">
            <a:spAutoFit/>
          </a:bodyPr>
          <a:lstStyle/>
          <a:p>
            <a:pPr algn="l">
              <a:spcBef>
                <a:spcPts val="0"/>
              </a:spcBef>
            </a:pPr>
            <a:r>
              <a:rPr lang="en-US" sz="1600" dirty="0" smtClean="0">
                <a:solidFill>
                  <a:schemeClr val="bg2">
                    <a:lumMod val="25000"/>
                  </a:schemeClr>
                </a:solidFill>
              </a:rPr>
              <a:t>#examples</a:t>
            </a: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ctrTitle"/>
          </p:nvPr>
        </p:nvSpPr>
        <p:spPr>
          <a:xfrm>
            <a:off x="424260" y="1951703"/>
            <a:ext cx="8346310" cy="2360612"/>
          </a:xfrm>
        </p:spPr>
        <p:txBody>
          <a:bodyPr/>
          <a:lstStyle/>
          <a:p>
            <a:pPr eaLnBrk="1" hangingPunct="1"/>
            <a:r>
              <a:rPr lang="en-US" sz="6600" dirty="0" smtClean="0">
                <a:solidFill>
                  <a:srgbClr val="0070C0"/>
                </a:solidFill>
              </a:rPr>
              <a:t>But text is different….</a:t>
            </a:r>
          </a:p>
        </p:txBody>
      </p:sp>
      <p:sp>
        <p:nvSpPr>
          <p:cNvPr id="95235" name="Rectangle 3"/>
          <p:cNvSpPr>
            <a:spLocks noChangeArrowheads="1"/>
          </p:cNvSpPr>
          <p:nvPr/>
        </p:nvSpPr>
        <p:spPr bwMode="auto">
          <a:xfrm>
            <a:off x="0" y="5867400"/>
            <a:ext cx="9144000" cy="990600"/>
          </a:xfrm>
          <a:prstGeom prst="rect">
            <a:avLst/>
          </a:prstGeom>
          <a:solidFill>
            <a:schemeClr val="tx1"/>
          </a:solidFill>
          <a:ln w="12700">
            <a:noFill/>
            <a:miter lim="800000"/>
            <a:headEnd/>
            <a:tailEnd/>
          </a:ln>
        </p:spPr>
        <p:txBody>
          <a:bodyPr wrap="none" anchor="ctr"/>
          <a:lstStyle/>
          <a:p>
            <a:endParaRPr lang="en-US"/>
          </a:p>
        </p:txBody>
      </p:sp>
      <p:sp>
        <p:nvSpPr>
          <p:cNvPr id="95236" name="Rectangle 4"/>
          <p:cNvSpPr>
            <a:spLocks noChangeArrowheads="1"/>
          </p:cNvSpPr>
          <p:nvPr/>
        </p:nvSpPr>
        <p:spPr bwMode="auto">
          <a:xfrm>
            <a:off x="0" y="381000"/>
            <a:ext cx="9144000" cy="990600"/>
          </a:xfrm>
          <a:prstGeom prst="rect">
            <a:avLst/>
          </a:prstGeom>
          <a:solidFill>
            <a:schemeClr val="tx1"/>
          </a:solidFill>
          <a:ln w="12700">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ways that text is different</a:t>
            </a:r>
            <a:endParaRPr lang="en-US" dirty="0"/>
          </a:p>
        </p:txBody>
      </p:sp>
      <p:sp>
        <p:nvSpPr>
          <p:cNvPr id="3" name="Content Placeholder 2"/>
          <p:cNvSpPr>
            <a:spLocks noGrp="1"/>
          </p:cNvSpPr>
          <p:nvPr>
            <p:ph idx="1"/>
          </p:nvPr>
        </p:nvSpPr>
        <p:spPr>
          <a:xfrm>
            <a:off x="232235" y="1201510"/>
            <a:ext cx="8686800" cy="4570412"/>
          </a:xfrm>
        </p:spPr>
        <p:txBody>
          <a:bodyPr/>
          <a:lstStyle/>
          <a:p>
            <a:pPr marL="514350" indent="-514350">
              <a:buFont typeface="+mj-lt"/>
              <a:buAutoNum type="arabicPeriod"/>
            </a:pPr>
            <a:r>
              <a:rPr lang="en-US" b="0" dirty="0" smtClean="0"/>
              <a:t>It’s symbolic! 						</a:t>
            </a:r>
            <a:r>
              <a:rPr lang="en-US" b="0" dirty="0" smtClean="0">
                <a:sym typeface="Wingdings" pitchFamily="2" charset="2"/>
              </a:rPr>
              <a:t> Very sparse representations</a:t>
            </a:r>
            <a:endParaRPr lang="en-US" b="0" dirty="0" smtClean="0"/>
          </a:p>
          <a:p>
            <a:pPr marL="514350" indent="-514350">
              <a:buFont typeface="+mj-lt"/>
              <a:buAutoNum type="arabicPeriod"/>
            </a:pPr>
            <a:r>
              <a:rPr lang="en-US" b="0" dirty="0" smtClean="0"/>
              <a:t>Recursive structure</a:t>
            </a:r>
          </a:p>
          <a:p>
            <a:pPr marL="514350" indent="-514350">
              <a:buNone/>
            </a:pPr>
            <a:endParaRPr lang="en-US" sz="1800" b="0" dirty="0" smtClean="0"/>
          </a:p>
          <a:p>
            <a:pPr marL="514350" indent="-514350">
              <a:buNone/>
            </a:pPr>
            <a:r>
              <a:rPr lang="en-US" b="0" dirty="0" smtClean="0"/>
              <a:t>Rest of this talk: Ideas (some preliminary) for adapting feature learning ideas to text. </a:t>
            </a:r>
            <a:endParaRPr lang="en-US" b="0" dirty="0"/>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Text is different #1: Sparse vectors</a:t>
            </a:r>
            <a:endParaRPr lang="en-US" dirty="0"/>
          </a:p>
        </p:txBody>
      </p:sp>
      <p:sp>
        <p:nvSpPr>
          <p:cNvPr id="3" name="Content Placeholder 2"/>
          <p:cNvSpPr>
            <a:spLocks noGrp="1"/>
          </p:cNvSpPr>
          <p:nvPr>
            <p:ph idx="1"/>
          </p:nvPr>
        </p:nvSpPr>
        <p:spPr>
          <a:xfrm>
            <a:off x="424260" y="817460"/>
            <a:ext cx="4076395" cy="4570412"/>
          </a:xfrm>
        </p:spPr>
        <p:txBody>
          <a:bodyPr/>
          <a:lstStyle/>
          <a:p>
            <a:pPr>
              <a:buNone/>
            </a:pPr>
            <a:r>
              <a:rPr lang="en-US" sz="2800" b="0" dirty="0" smtClean="0"/>
              <a:t>Image representation: </a:t>
            </a:r>
            <a:endParaRPr lang="en-US" sz="2800" b="0" dirty="0"/>
          </a:p>
        </p:txBody>
      </p:sp>
      <p:cxnSp>
        <p:nvCxnSpPr>
          <p:cNvPr id="5" name="Straight Connector 4"/>
          <p:cNvCxnSpPr/>
          <p:nvPr/>
        </p:nvCxnSpPr>
        <p:spPr bwMode="auto">
          <a:xfrm rot="16200000" flipH="1">
            <a:off x="1998864" y="3736240"/>
            <a:ext cx="5338297" cy="38406"/>
          </a:xfrm>
          <a:prstGeom prst="line">
            <a:avLst/>
          </a:prstGeom>
          <a:noFill/>
          <a:ln w="38100" cap="flat" cmpd="sng" algn="ctr">
            <a:solidFill>
              <a:schemeClr val="bg1"/>
            </a:solidFill>
            <a:prstDash val="solid"/>
            <a:round/>
            <a:headEnd type="none" w="med" len="med"/>
            <a:tailEnd type="none" w="med" len="med"/>
          </a:ln>
          <a:effectLst/>
        </p:spPr>
      </p:cxnSp>
      <p:sp>
        <p:nvSpPr>
          <p:cNvPr id="10" name="TextBox 9"/>
          <p:cNvSpPr txBox="1"/>
          <p:nvPr/>
        </p:nvSpPr>
        <p:spPr>
          <a:xfrm>
            <a:off x="654690" y="2968140"/>
            <a:ext cx="3377848" cy="369332"/>
          </a:xfrm>
          <a:prstGeom prst="rect">
            <a:avLst/>
          </a:prstGeom>
          <a:noFill/>
        </p:spPr>
        <p:txBody>
          <a:bodyPr wrap="none" rtlCol="0">
            <a:spAutoFit/>
          </a:bodyPr>
          <a:lstStyle/>
          <a:p>
            <a:r>
              <a:rPr lang="en-US" dirty="0" smtClean="0">
                <a:solidFill>
                  <a:schemeClr val="bg1"/>
                </a:solidFill>
              </a:rPr>
              <a:t>Dense 196-dimensional vector</a:t>
            </a:r>
            <a:endParaRPr lang="en-US" dirty="0">
              <a:solidFill>
                <a:schemeClr val="bg1"/>
              </a:solidFill>
            </a:endParaRPr>
          </a:p>
        </p:txBody>
      </p:sp>
      <p:sp>
        <p:nvSpPr>
          <p:cNvPr id="12" name="Content Placeholder 2"/>
          <p:cNvSpPr txBox="1">
            <a:spLocks/>
          </p:cNvSpPr>
          <p:nvPr/>
        </p:nvSpPr>
        <p:spPr bwMode="auto">
          <a:xfrm>
            <a:off x="4879240" y="817460"/>
            <a:ext cx="4076395" cy="614480"/>
          </a:xfrm>
          <a:prstGeom prst="rect">
            <a:avLst/>
          </a:prstGeom>
          <a:noFill/>
          <a:ln w="12700">
            <a:noFill/>
            <a:miter lim="800000"/>
            <a:headEnd/>
            <a:tailEnd/>
          </a:ln>
        </p:spPr>
        <p:txBody>
          <a:bodyPr vert="horz" wrap="square" lIns="90469" tIns="44441" rIns="90469" bIns="44441" numCol="1" anchor="t" anchorCtr="0" compatLnSpc="1">
            <a:prstTxWarp prst="textNoShape">
              <a:avLst/>
            </a:prstTxWarp>
          </a:bodyPr>
          <a:lstStyle/>
          <a:p>
            <a:pPr marL="285690" marR="0" lvl="0" indent="-285690" algn="l" defTabSz="914400" rtl="0" eaLnBrk="0" fontAlgn="base" latinLnBrk="0" hangingPunct="0">
              <a:lnSpc>
                <a:spcPct val="100000"/>
              </a:lnSpc>
              <a:spcBef>
                <a:spcPct val="100000"/>
              </a:spcBef>
              <a:spcAft>
                <a:spcPct val="0"/>
              </a:spcAft>
              <a:buClrTx/>
              <a:buSzTx/>
              <a:buFontTx/>
              <a:buNone/>
              <a:tabLst/>
              <a:defRPr/>
            </a:pPr>
            <a:r>
              <a:rPr kumimoji="0" lang="en-US" sz="2800" b="0" i="0" u="none" strike="noStrike" kern="0" cap="none" spc="0" normalizeH="0" baseline="0" noProof="0" dirty="0" smtClean="0">
                <a:ln>
                  <a:noFill/>
                </a:ln>
                <a:solidFill>
                  <a:schemeClr val="bg1"/>
                </a:solidFill>
                <a:effectLst/>
                <a:uLnTx/>
                <a:uFillTx/>
                <a:latin typeface="+mn-lt"/>
                <a:ea typeface="+mn-ea"/>
                <a:cs typeface="+mn-cs"/>
              </a:rPr>
              <a:t>Text representation: </a:t>
            </a:r>
            <a:endParaRPr kumimoji="0" lang="en-US" sz="2800" b="0" i="0" u="none" strike="noStrike" kern="0" cap="none" spc="0" normalizeH="0" baseline="0" noProof="0" dirty="0">
              <a:ln>
                <a:noFill/>
              </a:ln>
              <a:solidFill>
                <a:schemeClr val="bg1"/>
              </a:solidFill>
              <a:effectLst/>
              <a:uLnTx/>
              <a:uFillTx/>
              <a:latin typeface="+mn-lt"/>
              <a:ea typeface="+mn-ea"/>
              <a:cs typeface="+mn-cs"/>
            </a:endParaRPr>
          </a:p>
        </p:txBody>
      </p:sp>
      <p:grpSp>
        <p:nvGrpSpPr>
          <p:cNvPr id="18" name="Group 17"/>
          <p:cNvGrpSpPr/>
          <p:nvPr/>
        </p:nvGrpSpPr>
        <p:grpSpPr>
          <a:xfrm>
            <a:off x="5186480" y="2545685"/>
            <a:ext cx="576075" cy="2649945"/>
            <a:chOff x="5186480" y="3160165"/>
            <a:chExt cx="576075" cy="2649945"/>
          </a:xfrm>
        </p:grpSpPr>
        <p:sp>
          <p:nvSpPr>
            <p:cNvPr id="14" name="Double Bracket 13"/>
            <p:cNvSpPr/>
            <p:nvPr/>
          </p:nvSpPr>
          <p:spPr bwMode="auto">
            <a:xfrm>
              <a:off x="5186480"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5" name="TextBox 14"/>
            <p:cNvSpPr txBox="1"/>
            <p:nvPr/>
          </p:nvSpPr>
          <p:spPr>
            <a:xfrm>
              <a:off x="5332886" y="3236975"/>
              <a:ext cx="327334" cy="2554545"/>
            </a:xfrm>
            <a:prstGeom prst="rect">
              <a:avLst/>
            </a:prstGeom>
            <a:noFill/>
          </p:spPr>
          <p:txBody>
            <a:bodyPr wrap="none" rtlCol="0">
              <a:spAutoFit/>
            </a:bodyPr>
            <a:lstStyle/>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1</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endParaRPr lang="en-US" sz="2000" dirty="0">
                <a:solidFill>
                  <a:schemeClr val="bg1"/>
                </a:solidFill>
              </a:endParaRPr>
            </a:p>
          </p:txBody>
        </p:sp>
      </p:grpSp>
      <p:grpSp>
        <p:nvGrpSpPr>
          <p:cNvPr id="24" name="Group 23"/>
          <p:cNvGrpSpPr/>
          <p:nvPr/>
        </p:nvGrpSpPr>
        <p:grpSpPr>
          <a:xfrm>
            <a:off x="8143665" y="2545685"/>
            <a:ext cx="576075" cy="2649945"/>
            <a:chOff x="7759615" y="3198570"/>
            <a:chExt cx="576075" cy="2649945"/>
          </a:xfrm>
        </p:grpSpPr>
        <p:sp>
          <p:nvSpPr>
            <p:cNvPr id="16" name="Double Bracket 15"/>
            <p:cNvSpPr/>
            <p:nvPr/>
          </p:nvSpPr>
          <p:spPr bwMode="auto">
            <a:xfrm>
              <a:off x="7759615" y="3198570"/>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7" name="TextBox 16"/>
            <p:cNvSpPr txBox="1"/>
            <p:nvPr/>
          </p:nvSpPr>
          <p:spPr>
            <a:xfrm>
              <a:off x="7906021" y="3275380"/>
              <a:ext cx="327334" cy="2554545"/>
            </a:xfrm>
            <a:prstGeom prst="rect">
              <a:avLst/>
            </a:prstGeom>
            <a:noFill/>
          </p:spPr>
          <p:txBody>
            <a:bodyPr wrap="none" rtlCol="0">
              <a:spAutoFit/>
            </a:bodyPr>
            <a:lstStyle/>
            <a:p>
              <a:pPr>
                <a:spcBef>
                  <a:spcPts val="0"/>
                </a:spcBef>
              </a:pPr>
              <a:r>
                <a:rPr lang="en-US" sz="2000" dirty="0" smtClean="0">
                  <a:solidFill>
                    <a:schemeClr val="bg1"/>
                  </a:solidFill>
                </a:rPr>
                <a:t>0</a:t>
              </a:r>
            </a:p>
            <a:p>
              <a:pPr>
                <a:spcBef>
                  <a:spcPts val="0"/>
                </a:spcBef>
              </a:pPr>
              <a:r>
                <a:rPr lang="en-US" sz="2000" dirty="0" smtClean="0">
                  <a:solidFill>
                    <a:schemeClr val="bg1"/>
                  </a:solidFill>
                </a:rPr>
                <a:t>1</a:t>
              </a:r>
            </a:p>
            <a:p>
              <a:pPr>
                <a:spcBef>
                  <a:spcPts val="0"/>
                </a:spcBef>
              </a:pPr>
              <a:r>
                <a:rPr lang="en-US" sz="2000" dirty="0" smtClean="0">
                  <a:solidFill>
                    <a:schemeClr val="bg1"/>
                  </a:solidFill>
                </a:rPr>
                <a:t>0</a:t>
              </a:r>
            </a:p>
            <a:p>
              <a:pPr>
                <a:spcBef>
                  <a:spcPts val="0"/>
                </a:spcBef>
              </a:pPr>
              <a:r>
                <a:rPr lang="en-US" sz="2000" dirty="0" smtClean="0">
                  <a:solidFill>
                    <a:schemeClr val="bg1"/>
                  </a:solidFill>
                </a:rPr>
                <a:t>1</a:t>
              </a:r>
            </a:p>
            <a:p>
              <a:pPr>
                <a:spcBef>
                  <a:spcPts val="0"/>
                </a:spcBef>
              </a:pPr>
              <a:r>
                <a:rPr lang="en-US" sz="2000" dirty="0" smtClean="0">
                  <a:solidFill>
                    <a:schemeClr val="bg1"/>
                  </a:solidFill>
                </a:rPr>
                <a:t>1</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endParaRPr lang="en-US" sz="2000" dirty="0">
                <a:solidFill>
                  <a:schemeClr val="bg1"/>
                </a:solidFill>
              </a:endParaRPr>
            </a:p>
          </p:txBody>
        </p:sp>
      </p:grpSp>
      <p:grpSp>
        <p:nvGrpSpPr>
          <p:cNvPr id="19" name="Group 18"/>
          <p:cNvGrpSpPr/>
          <p:nvPr/>
        </p:nvGrpSpPr>
        <p:grpSpPr>
          <a:xfrm>
            <a:off x="5916175" y="2584090"/>
            <a:ext cx="576075" cy="2649945"/>
            <a:chOff x="5186480" y="3160165"/>
            <a:chExt cx="576075" cy="2649945"/>
          </a:xfrm>
        </p:grpSpPr>
        <p:sp>
          <p:nvSpPr>
            <p:cNvPr id="20" name="Double Bracket 19"/>
            <p:cNvSpPr/>
            <p:nvPr/>
          </p:nvSpPr>
          <p:spPr bwMode="auto">
            <a:xfrm>
              <a:off x="5186480"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1" name="TextBox 20"/>
            <p:cNvSpPr txBox="1"/>
            <p:nvPr/>
          </p:nvSpPr>
          <p:spPr>
            <a:xfrm>
              <a:off x="5332886" y="3236975"/>
              <a:ext cx="327334" cy="2554545"/>
            </a:xfrm>
            <a:prstGeom prst="rect">
              <a:avLst/>
            </a:prstGeom>
            <a:noFill/>
          </p:spPr>
          <p:txBody>
            <a:bodyPr wrap="none" rtlCol="0">
              <a:spAutoFit/>
            </a:bodyPr>
            <a:lstStyle/>
            <a:p>
              <a:pPr>
                <a:spcBef>
                  <a:spcPts val="0"/>
                </a:spcBef>
              </a:pPr>
              <a:r>
                <a:rPr lang="en-US" sz="2000" dirty="0" smtClean="0">
                  <a:solidFill>
                    <a:schemeClr val="bg1"/>
                  </a:solidFill>
                </a:rPr>
                <a:t>0</a:t>
              </a:r>
            </a:p>
            <a:p>
              <a:pPr>
                <a:spcBef>
                  <a:spcPts val="0"/>
                </a:spcBef>
              </a:pPr>
              <a:r>
                <a:rPr lang="en-US" sz="2000" dirty="0" smtClean="0">
                  <a:solidFill>
                    <a:schemeClr val="bg1"/>
                  </a:solidFill>
                </a:rPr>
                <a:t>1</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endParaRPr lang="en-US" sz="2000" dirty="0">
                <a:solidFill>
                  <a:schemeClr val="bg1"/>
                </a:solidFill>
              </a:endParaRPr>
            </a:p>
          </p:txBody>
        </p:sp>
      </p:grpSp>
      <p:sp>
        <p:nvSpPr>
          <p:cNvPr id="22" name="TextBox 21"/>
          <p:cNvSpPr txBox="1"/>
          <p:nvPr/>
        </p:nvSpPr>
        <p:spPr>
          <a:xfrm>
            <a:off x="5032860" y="1585560"/>
            <a:ext cx="2189085" cy="923330"/>
          </a:xfrm>
          <a:prstGeom prst="rect">
            <a:avLst/>
          </a:prstGeom>
          <a:noFill/>
        </p:spPr>
        <p:txBody>
          <a:bodyPr wrap="square" rtlCol="0">
            <a:spAutoFit/>
          </a:bodyPr>
          <a:lstStyle/>
          <a:p>
            <a:pPr>
              <a:spcBef>
                <a:spcPts val="0"/>
              </a:spcBef>
            </a:pPr>
            <a:r>
              <a:rPr lang="en-US" dirty="0" smtClean="0">
                <a:solidFill>
                  <a:schemeClr val="bg1"/>
                </a:solidFill>
              </a:rPr>
              <a:t>One-hot vectors</a:t>
            </a:r>
          </a:p>
          <a:p>
            <a:pPr>
              <a:spcBef>
                <a:spcPts val="0"/>
              </a:spcBef>
            </a:pPr>
            <a:r>
              <a:rPr lang="en-US" dirty="0" smtClean="0">
                <a:solidFill>
                  <a:schemeClr val="bg1"/>
                </a:solidFill>
              </a:rPr>
              <a:t>to represent sequence of words</a:t>
            </a:r>
            <a:endParaRPr lang="en-US" dirty="0">
              <a:solidFill>
                <a:schemeClr val="bg1"/>
              </a:solidFill>
            </a:endParaRPr>
          </a:p>
        </p:txBody>
      </p:sp>
      <p:sp>
        <p:nvSpPr>
          <p:cNvPr id="23" name="TextBox 22"/>
          <p:cNvSpPr txBox="1"/>
          <p:nvPr/>
        </p:nvSpPr>
        <p:spPr>
          <a:xfrm>
            <a:off x="7375565" y="1662370"/>
            <a:ext cx="1920250" cy="646331"/>
          </a:xfrm>
          <a:prstGeom prst="rect">
            <a:avLst/>
          </a:prstGeom>
          <a:noFill/>
        </p:spPr>
        <p:txBody>
          <a:bodyPr wrap="square" rtlCol="0">
            <a:spAutoFit/>
          </a:bodyPr>
          <a:lstStyle/>
          <a:p>
            <a:pPr>
              <a:spcBef>
                <a:spcPts val="0"/>
              </a:spcBef>
            </a:pPr>
            <a:r>
              <a:rPr lang="en-US" dirty="0" smtClean="0">
                <a:solidFill>
                  <a:schemeClr val="bg1"/>
                </a:solidFill>
              </a:rPr>
              <a:t>Sparse bag-of-word vector</a:t>
            </a:r>
            <a:endParaRPr lang="en-US" dirty="0">
              <a:solidFill>
                <a:schemeClr val="bg1"/>
              </a:solidFill>
            </a:endParaRPr>
          </a:p>
        </p:txBody>
      </p:sp>
      <p:sp>
        <p:nvSpPr>
          <p:cNvPr id="25" name="TextBox 24"/>
          <p:cNvSpPr txBox="1"/>
          <p:nvPr/>
        </p:nvSpPr>
        <p:spPr>
          <a:xfrm>
            <a:off x="7337160" y="3275380"/>
            <a:ext cx="652885" cy="584775"/>
          </a:xfrm>
          <a:prstGeom prst="rect">
            <a:avLst/>
          </a:prstGeom>
          <a:noFill/>
        </p:spPr>
        <p:txBody>
          <a:bodyPr wrap="square" rtlCol="0">
            <a:spAutoFit/>
          </a:bodyPr>
          <a:lstStyle/>
          <a:p>
            <a:pPr>
              <a:spcBef>
                <a:spcPts val="0"/>
              </a:spcBef>
            </a:pPr>
            <a:r>
              <a:rPr lang="en-US" sz="3200" dirty="0" smtClean="0">
                <a:solidFill>
                  <a:schemeClr val="bg1"/>
                </a:solidFill>
              </a:rPr>
              <a:t>or</a:t>
            </a:r>
            <a:endParaRPr lang="en-US" sz="3200" dirty="0">
              <a:solidFill>
                <a:schemeClr val="bg1"/>
              </a:solidFill>
            </a:endParaRPr>
          </a:p>
        </p:txBody>
      </p:sp>
      <p:grpSp>
        <p:nvGrpSpPr>
          <p:cNvPr id="29" name="Group 28"/>
          <p:cNvGrpSpPr/>
          <p:nvPr/>
        </p:nvGrpSpPr>
        <p:grpSpPr>
          <a:xfrm>
            <a:off x="6607465" y="2584090"/>
            <a:ext cx="576075" cy="2649945"/>
            <a:chOff x="5186480" y="3160165"/>
            <a:chExt cx="576075" cy="2649945"/>
          </a:xfrm>
        </p:grpSpPr>
        <p:sp>
          <p:nvSpPr>
            <p:cNvPr id="30" name="Double Bracket 29"/>
            <p:cNvSpPr/>
            <p:nvPr/>
          </p:nvSpPr>
          <p:spPr bwMode="auto">
            <a:xfrm>
              <a:off x="5186480"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31" name="TextBox 30"/>
            <p:cNvSpPr txBox="1"/>
            <p:nvPr/>
          </p:nvSpPr>
          <p:spPr>
            <a:xfrm>
              <a:off x="5332886" y="3236975"/>
              <a:ext cx="327334" cy="2554545"/>
            </a:xfrm>
            <a:prstGeom prst="rect">
              <a:avLst/>
            </a:prstGeom>
            <a:noFill/>
          </p:spPr>
          <p:txBody>
            <a:bodyPr wrap="none" rtlCol="0">
              <a:spAutoFit/>
            </a:bodyPr>
            <a:lstStyle/>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1</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endParaRPr lang="en-US" sz="2000" dirty="0">
                <a:solidFill>
                  <a:schemeClr val="bg1"/>
                </a:solidFill>
              </a:endParaRPr>
            </a:p>
          </p:txBody>
        </p:sp>
      </p:grpSp>
      <p:sp>
        <p:nvSpPr>
          <p:cNvPr id="32" name="TextBox 31"/>
          <p:cNvSpPr txBox="1"/>
          <p:nvPr/>
        </p:nvSpPr>
        <p:spPr>
          <a:xfrm>
            <a:off x="5263290" y="5298113"/>
            <a:ext cx="2454518" cy="369332"/>
          </a:xfrm>
          <a:prstGeom prst="rect">
            <a:avLst/>
          </a:prstGeom>
          <a:noFill/>
        </p:spPr>
        <p:txBody>
          <a:bodyPr wrap="none" rtlCol="0">
            <a:spAutoFit/>
          </a:bodyPr>
          <a:lstStyle/>
          <a:p>
            <a:pPr algn="l">
              <a:spcBef>
                <a:spcPts val="0"/>
              </a:spcBef>
            </a:pPr>
            <a:r>
              <a:rPr lang="en-US" i="1" dirty="0" smtClean="0">
                <a:solidFill>
                  <a:schemeClr val="bg1"/>
                </a:solidFill>
              </a:rPr>
              <a:t>The     cat      sat   ….</a:t>
            </a:r>
          </a:p>
        </p:txBody>
      </p:sp>
      <p:grpSp>
        <p:nvGrpSpPr>
          <p:cNvPr id="33" name="Group 32"/>
          <p:cNvGrpSpPr/>
          <p:nvPr/>
        </p:nvGrpSpPr>
        <p:grpSpPr>
          <a:xfrm>
            <a:off x="2114080" y="3582620"/>
            <a:ext cx="614480" cy="2649945"/>
            <a:chOff x="5148075" y="3160165"/>
            <a:chExt cx="614480" cy="2649945"/>
          </a:xfrm>
        </p:grpSpPr>
        <p:sp>
          <p:nvSpPr>
            <p:cNvPr id="34" name="Double Bracket 33"/>
            <p:cNvSpPr/>
            <p:nvPr/>
          </p:nvSpPr>
          <p:spPr bwMode="auto">
            <a:xfrm>
              <a:off x="5186480"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35" name="TextBox 34"/>
            <p:cNvSpPr txBox="1"/>
            <p:nvPr/>
          </p:nvSpPr>
          <p:spPr>
            <a:xfrm>
              <a:off x="5148075" y="3236975"/>
              <a:ext cx="612668" cy="2554545"/>
            </a:xfrm>
            <a:prstGeom prst="rect">
              <a:avLst/>
            </a:prstGeom>
            <a:noFill/>
          </p:spPr>
          <p:txBody>
            <a:bodyPr wrap="none" rtlCol="0">
              <a:spAutoFit/>
            </a:bodyPr>
            <a:lstStyle/>
            <a:p>
              <a:pPr>
                <a:spcBef>
                  <a:spcPts val="0"/>
                </a:spcBef>
              </a:pPr>
              <a:r>
                <a:rPr lang="en-US" sz="2000" dirty="0" smtClean="0">
                  <a:solidFill>
                    <a:schemeClr val="bg1"/>
                  </a:solidFill>
                </a:rPr>
                <a:t>255</a:t>
              </a:r>
            </a:p>
            <a:p>
              <a:pPr>
                <a:spcBef>
                  <a:spcPts val="0"/>
                </a:spcBef>
              </a:pPr>
              <a:r>
                <a:rPr lang="en-US" sz="2000" dirty="0" smtClean="0">
                  <a:solidFill>
                    <a:schemeClr val="bg1"/>
                  </a:solidFill>
                </a:rPr>
                <a:t>98</a:t>
              </a:r>
            </a:p>
            <a:p>
              <a:pPr>
                <a:spcBef>
                  <a:spcPts val="0"/>
                </a:spcBef>
              </a:pPr>
              <a:r>
                <a:rPr lang="en-US" sz="2000" dirty="0" smtClean="0">
                  <a:solidFill>
                    <a:schemeClr val="bg1"/>
                  </a:solidFill>
                </a:rPr>
                <a:t>93</a:t>
              </a:r>
            </a:p>
            <a:p>
              <a:pPr>
                <a:spcBef>
                  <a:spcPts val="0"/>
                </a:spcBef>
              </a:pPr>
              <a:r>
                <a:rPr lang="en-US" sz="2000" dirty="0" smtClean="0">
                  <a:solidFill>
                    <a:schemeClr val="bg1"/>
                  </a:solidFill>
                </a:rPr>
                <a:t>87</a:t>
              </a:r>
            </a:p>
            <a:p>
              <a:pPr>
                <a:spcBef>
                  <a:spcPts val="0"/>
                </a:spcBef>
              </a:pPr>
              <a:r>
                <a:rPr lang="en-US" sz="2000" dirty="0" smtClean="0">
                  <a:solidFill>
                    <a:schemeClr val="bg1"/>
                  </a:solidFill>
                </a:rPr>
                <a:t>89</a:t>
              </a:r>
            </a:p>
            <a:p>
              <a:pPr>
                <a:spcBef>
                  <a:spcPts val="0"/>
                </a:spcBef>
              </a:pPr>
              <a:r>
                <a:rPr lang="en-US" sz="2000" dirty="0" smtClean="0">
                  <a:solidFill>
                    <a:schemeClr val="bg1"/>
                  </a:solidFill>
                </a:rPr>
                <a:t>91</a:t>
              </a:r>
            </a:p>
            <a:p>
              <a:pPr>
                <a:spcBef>
                  <a:spcPts val="0"/>
                </a:spcBef>
              </a:pPr>
              <a:r>
                <a:rPr lang="en-US" sz="2000" dirty="0" smtClean="0">
                  <a:solidFill>
                    <a:schemeClr val="bg1"/>
                  </a:solidFill>
                </a:rPr>
                <a:t>48</a:t>
              </a:r>
            </a:p>
            <a:p>
              <a:pPr>
                <a:spcBef>
                  <a:spcPts val="0"/>
                </a:spcBef>
              </a:pPr>
              <a:r>
                <a:rPr lang="en-US" sz="2000" dirty="0" smtClean="0">
                  <a:solidFill>
                    <a:schemeClr val="bg1"/>
                  </a:solidFill>
                </a:rPr>
                <a:t>…</a:t>
              </a:r>
              <a:endParaRPr lang="en-US" sz="2000" dirty="0">
                <a:solidFill>
                  <a:schemeClr val="bg1"/>
                </a:solidFill>
              </a:endParaRPr>
            </a:p>
          </p:txBody>
        </p:sp>
      </p:grpSp>
      <p:pic>
        <p:nvPicPr>
          <p:cNvPr id="36" name="Picture 490"/>
          <p:cNvPicPr>
            <a:picLocks noChangeArrowheads="1"/>
          </p:cNvPicPr>
          <p:nvPr/>
        </p:nvPicPr>
        <p:blipFill>
          <a:blip r:embed="rId2" cstate="print"/>
          <a:srcRect r="1832" b="1832"/>
          <a:stretch>
            <a:fillRect/>
          </a:stretch>
        </p:blipFill>
        <p:spPr bwMode="auto">
          <a:xfrm>
            <a:off x="1806840" y="1508750"/>
            <a:ext cx="1228960" cy="12289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Feature learning problem</a:t>
            </a:r>
            <a:endParaRPr lang="en-US" dirty="0"/>
          </a:p>
        </p:txBody>
      </p:sp>
      <p:sp>
        <p:nvSpPr>
          <p:cNvPr id="3" name="Content Placeholder 2"/>
          <p:cNvSpPr>
            <a:spLocks noGrp="1"/>
          </p:cNvSpPr>
          <p:nvPr>
            <p:ph idx="1"/>
          </p:nvPr>
        </p:nvSpPr>
        <p:spPr>
          <a:xfrm>
            <a:off x="347450" y="932675"/>
            <a:ext cx="8454565" cy="4570412"/>
          </a:xfrm>
        </p:spPr>
        <p:txBody>
          <a:bodyPr/>
          <a:lstStyle/>
          <a:p>
            <a:r>
              <a:rPr lang="en-US" b="0" dirty="0" smtClean="0"/>
              <a:t>Given a 14x14 image patch x, can represent it using 196 real numbers. </a:t>
            </a:r>
          </a:p>
          <a:p>
            <a:endParaRPr lang="en-US" b="0" dirty="0" smtClean="0"/>
          </a:p>
          <a:p>
            <a:endParaRPr lang="en-US" b="0" dirty="0" smtClean="0"/>
          </a:p>
          <a:p>
            <a:r>
              <a:rPr lang="en-US" b="0" dirty="0" smtClean="0"/>
              <a:t>Problem: Can we find a learn a better  representation for this? </a:t>
            </a:r>
            <a:endParaRPr lang="en-US" b="0" dirty="0"/>
          </a:p>
        </p:txBody>
      </p:sp>
      <p:pic>
        <p:nvPicPr>
          <p:cNvPr id="4" name="Picture 490"/>
          <p:cNvPicPr>
            <a:picLocks noChangeArrowheads="1"/>
          </p:cNvPicPr>
          <p:nvPr/>
        </p:nvPicPr>
        <p:blipFill>
          <a:blip r:embed="rId3" cstate="print"/>
          <a:srcRect r="1832" b="1832"/>
          <a:stretch>
            <a:fillRect/>
          </a:stretch>
        </p:blipFill>
        <p:spPr bwMode="auto">
          <a:xfrm>
            <a:off x="2805370" y="2315255"/>
            <a:ext cx="1228960" cy="1228962"/>
          </a:xfrm>
          <a:prstGeom prst="rect">
            <a:avLst/>
          </a:prstGeom>
          <a:noFill/>
          <a:ln w="9525">
            <a:noFill/>
            <a:miter lim="800000"/>
            <a:headEnd/>
            <a:tailEnd/>
          </a:ln>
          <a:effectLst/>
        </p:spPr>
      </p:pic>
      <p:grpSp>
        <p:nvGrpSpPr>
          <p:cNvPr id="5" name="Group 4"/>
          <p:cNvGrpSpPr/>
          <p:nvPr/>
        </p:nvGrpSpPr>
        <p:grpSpPr>
          <a:xfrm>
            <a:off x="5992985" y="1700775"/>
            <a:ext cx="614480" cy="2649945"/>
            <a:chOff x="5148075" y="3160165"/>
            <a:chExt cx="614480" cy="2649945"/>
          </a:xfrm>
        </p:grpSpPr>
        <p:sp>
          <p:nvSpPr>
            <p:cNvPr id="6" name="Double Bracket 5"/>
            <p:cNvSpPr/>
            <p:nvPr/>
          </p:nvSpPr>
          <p:spPr bwMode="auto">
            <a:xfrm>
              <a:off x="5186480"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7" name="TextBox 6"/>
            <p:cNvSpPr txBox="1"/>
            <p:nvPr/>
          </p:nvSpPr>
          <p:spPr>
            <a:xfrm>
              <a:off x="5148075" y="3236975"/>
              <a:ext cx="612668" cy="2554545"/>
            </a:xfrm>
            <a:prstGeom prst="rect">
              <a:avLst/>
            </a:prstGeom>
            <a:noFill/>
          </p:spPr>
          <p:txBody>
            <a:bodyPr wrap="none" rtlCol="0">
              <a:spAutoFit/>
            </a:bodyPr>
            <a:lstStyle/>
            <a:p>
              <a:pPr>
                <a:spcBef>
                  <a:spcPts val="0"/>
                </a:spcBef>
              </a:pPr>
              <a:r>
                <a:rPr lang="en-US" sz="2000" dirty="0" smtClean="0">
                  <a:solidFill>
                    <a:schemeClr val="bg1"/>
                  </a:solidFill>
                </a:rPr>
                <a:t>255</a:t>
              </a:r>
            </a:p>
            <a:p>
              <a:pPr>
                <a:spcBef>
                  <a:spcPts val="0"/>
                </a:spcBef>
              </a:pPr>
              <a:r>
                <a:rPr lang="en-US" sz="2000" dirty="0" smtClean="0">
                  <a:solidFill>
                    <a:schemeClr val="bg1"/>
                  </a:solidFill>
                </a:rPr>
                <a:t>98</a:t>
              </a:r>
            </a:p>
            <a:p>
              <a:pPr>
                <a:spcBef>
                  <a:spcPts val="0"/>
                </a:spcBef>
              </a:pPr>
              <a:r>
                <a:rPr lang="en-US" sz="2000" dirty="0" smtClean="0">
                  <a:solidFill>
                    <a:schemeClr val="bg1"/>
                  </a:solidFill>
                </a:rPr>
                <a:t>93</a:t>
              </a:r>
            </a:p>
            <a:p>
              <a:pPr>
                <a:spcBef>
                  <a:spcPts val="0"/>
                </a:spcBef>
              </a:pPr>
              <a:r>
                <a:rPr lang="en-US" sz="2000" dirty="0" smtClean="0">
                  <a:solidFill>
                    <a:schemeClr val="bg1"/>
                  </a:solidFill>
                </a:rPr>
                <a:t>87</a:t>
              </a:r>
            </a:p>
            <a:p>
              <a:pPr>
                <a:spcBef>
                  <a:spcPts val="0"/>
                </a:spcBef>
              </a:pPr>
              <a:r>
                <a:rPr lang="en-US" sz="2000" dirty="0" smtClean="0">
                  <a:solidFill>
                    <a:schemeClr val="bg1"/>
                  </a:solidFill>
                </a:rPr>
                <a:t>89</a:t>
              </a:r>
            </a:p>
            <a:p>
              <a:pPr>
                <a:spcBef>
                  <a:spcPts val="0"/>
                </a:spcBef>
              </a:pPr>
              <a:r>
                <a:rPr lang="en-US" sz="2000" dirty="0" smtClean="0">
                  <a:solidFill>
                    <a:schemeClr val="bg1"/>
                  </a:solidFill>
                </a:rPr>
                <a:t>91</a:t>
              </a:r>
            </a:p>
            <a:p>
              <a:pPr>
                <a:spcBef>
                  <a:spcPts val="0"/>
                </a:spcBef>
              </a:pPr>
              <a:r>
                <a:rPr lang="en-US" sz="2000" dirty="0" smtClean="0">
                  <a:solidFill>
                    <a:schemeClr val="bg1"/>
                  </a:solidFill>
                </a:rPr>
                <a:t>48</a:t>
              </a:r>
            </a:p>
            <a:p>
              <a:pPr>
                <a:spcBef>
                  <a:spcPts val="0"/>
                </a:spcBef>
              </a:pPr>
              <a:r>
                <a:rPr lang="en-US" sz="2000" dirty="0" smtClean="0">
                  <a:solidFill>
                    <a:schemeClr val="bg1"/>
                  </a:solidFill>
                </a:rPr>
                <a:t>…</a:t>
              </a:r>
              <a:endParaRPr lang="en-US" sz="2000" dirty="0">
                <a:solidFill>
                  <a:schemeClr val="bg1"/>
                </a:solidFill>
              </a:endParaRPr>
            </a:p>
          </p:txBody>
        </p:sp>
      </p:grpSp>
    </p:spTree>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550" y="215900"/>
            <a:ext cx="6887280" cy="304800"/>
          </a:xfrm>
        </p:spPr>
        <p:txBody>
          <a:bodyPr/>
          <a:lstStyle/>
          <a:p>
            <a:r>
              <a:rPr lang="en-US" dirty="0" smtClean="0"/>
              <a:t>Idea #1: Dense representations</a:t>
            </a:r>
            <a:endParaRPr lang="en-US" dirty="0"/>
          </a:p>
        </p:txBody>
      </p:sp>
      <p:grpSp>
        <p:nvGrpSpPr>
          <p:cNvPr id="5" name="Group 4"/>
          <p:cNvGrpSpPr/>
          <p:nvPr/>
        </p:nvGrpSpPr>
        <p:grpSpPr>
          <a:xfrm>
            <a:off x="7221945" y="2383095"/>
            <a:ext cx="422455" cy="1958655"/>
            <a:chOff x="5186479" y="3160165"/>
            <a:chExt cx="576075" cy="2649945"/>
          </a:xfrm>
        </p:grpSpPr>
        <p:sp>
          <p:nvSpPr>
            <p:cNvPr id="6" name="Double Bracket 5"/>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7" name="TextBox 6"/>
            <p:cNvSpPr txBox="1"/>
            <p:nvPr/>
          </p:nvSpPr>
          <p:spPr>
            <a:xfrm>
              <a:off x="5291221" y="3264084"/>
              <a:ext cx="355065" cy="2456782"/>
            </a:xfrm>
            <a:prstGeom prst="rect">
              <a:avLst/>
            </a:prstGeom>
            <a:noFill/>
          </p:spPr>
          <p:txBody>
            <a:bodyPr wrap="none" rtlCol="0">
              <a:spAutoFit/>
            </a:bodyPr>
            <a:lstStyle/>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a:p>
              <a:pPr>
                <a:spcBef>
                  <a:spcPts val="0"/>
                </a:spcBef>
              </a:pPr>
              <a:r>
                <a:rPr lang="en-US" sz="1400" dirty="0" smtClean="0">
                  <a:solidFill>
                    <a:schemeClr val="bg1"/>
                  </a:solidFill>
                </a:rPr>
                <a:t>1</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endParaRPr lang="en-US" sz="1400" dirty="0">
                <a:solidFill>
                  <a:schemeClr val="bg1"/>
                </a:solidFill>
              </a:endParaRPr>
            </a:p>
          </p:txBody>
        </p:sp>
      </p:grpSp>
      <p:sp>
        <p:nvSpPr>
          <p:cNvPr id="8" name="TextBox 7"/>
          <p:cNvSpPr txBox="1"/>
          <p:nvPr/>
        </p:nvSpPr>
        <p:spPr>
          <a:xfrm>
            <a:off x="616285" y="730877"/>
            <a:ext cx="7584127" cy="1477328"/>
          </a:xfrm>
          <a:prstGeom prst="rect">
            <a:avLst/>
          </a:prstGeom>
          <a:noFill/>
        </p:spPr>
        <p:txBody>
          <a:bodyPr wrap="square" rtlCol="0">
            <a:spAutoFit/>
          </a:bodyPr>
          <a:lstStyle/>
          <a:p>
            <a:pPr algn="l">
              <a:spcBef>
                <a:spcPts val="0"/>
              </a:spcBef>
            </a:pPr>
            <a:r>
              <a:rPr lang="en-US" dirty="0" smtClean="0">
                <a:solidFill>
                  <a:schemeClr val="bg1"/>
                </a:solidFill>
              </a:rPr>
              <a:t>Imagine taking each word, and embedding it in an n-dimensional space. (cf. distributional representations).   </a:t>
            </a:r>
          </a:p>
          <a:p>
            <a:pPr algn="l">
              <a:spcBef>
                <a:spcPts val="0"/>
              </a:spcBef>
            </a:pPr>
            <a:endParaRPr lang="en-US" dirty="0" smtClean="0">
              <a:solidFill>
                <a:schemeClr val="bg1"/>
              </a:solidFill>
            </a:endParaRPr>
          </a:p>
          <a:p>
            <a:pPr algn="l">
              <a:spcBef>
                <a:spcPts val="0"/>
              </a:spcBef>
            </a:pPr>
            <a:r>
              <a:rPr lang="en-US" dirty="0" smtClean="0">
                <a:solidFill>
                  <a:schemeClr val="bg1"/>
                </a:solidFill>
              </a:rPr>
              <a:t>2-d embedding example below, but in practice use ~100-d embeddings. </a:t>
            </a:r>
          </a:p>
          <a:p>
            <a:pPr algn="l">
              <a:spcBef>
                <a:spcPts val="0"/>
              </a:spcBef>
            </a:pPr>
            <a:endParaRPr lang="en-US" dirty="0" smtClean="0">
              <a:solidFill>
                <a:schemeClr val="bg1"/>
              </a:solidFill>
            </a:endParaRPr>
          </a:p>
        </p:txBody>
      </p:sp>
      <p:cxnSp>
        <p:nvCxnSpPr>
          <p:cNvPr id="11" name="Straight Arrow Connector 10"/>
          <p:cNvCxnSpPr/>
          <p:nvPr/>
        </p:nvCxnSpPr>
        <p:spPr bwMode="auto">
          <a:xfrm rot="16200000" flipV="1">
            <a:off x="-420650" y="3597339"/>
            <a:ext cx="3110806" cy="38405"/>
          </a:xfrm>
          <a:prstGeom prst="straightConnector1">
            <a:avLst/>
          </a:prstGeom>
          <a:noFill/>
          <a:ln w="38100" cap="flat" cmpd="sng" algn="ctr">
            <a:solidFill>
              <a:schemeClr val="bg1"/>
            </a:solidFill>
            <a:prstDash val="solid"/>
            <a:round/>
            <a:headEnd type="none" w="med" len="med"/>
            <a:tailEnd type="arrow"/>
          </a:ln>
          <a:effectLst/>
        </p:spPr>
      </p:cxnSp>
      <p:cxnSp>
        <p:nvCxnSpPr>
          <p:cNvPr id="14" name="Straight Arrow Connector 13"/>
          <p:cNvCxnSpPr/>
          <p:nvPr/>
        </p:nvCxnSpPr>
        <p:spPr bwMode="auto">
          <a:xfrm flipV="1">
            <a:off x="923525" y="4864704"/>
            <a:ext cx="5530320" cy="17139"/>
          </a:xfrm>
          <a:prstGeom prst="straightConnector1">
            <a:avLst/>
          </a:prstGeom>
          <a:noFill/>
          <a:ln w="38100" cap="flat" cmpd="sng" algn="ctr">
            <a:solidFill>
              <a:schemeClr val="bg1"/>
            </a:solidFill>
            <a:prstDash val="solid"/>
            <a:round/>
            <a:headEnd type="none" w="med" len="med"/>
            <a:tailEnd type="arrow"/>
          </a:ln>
          <a:effectLst/>
        </p:spPr>
      </p:cxnSp>
      <p:sp>
        <p:nvSpPr>
          <p:cNvPr id="17" name="TextBox 16"/>
          <p:cNvSpPr txBox="1"/>
          <p:nvPr/>
        </p:nvSpPr>
        <p:spPr>
          <a:xfrm>
            <a:off x="232235" y="3021264"/>
            <a:ext cx="460860" cy="369332"/>
          </a:xfrm>
          <a:prstGeom prst="rect">
            <a:avLst/>
          </a:prstGeom>
          <a:noFill/>
        </p:spPr>
        <p:txBody>
          <a:bodyPr wrap="square" rtlCol="0">
            <a:spAutoFit/>
          </a:bodyPr>
          <a:lstStyle/>
          <a:p>
            <a:pPr algn="l">
              <a:spcBef>
                <a:spcPts val="0"/>
              </a:spcBef>
            </a:pPr>
            <a:r>
              <a:rPr lang="en-US" dirty="0" smtClean="0">
                <a:solidFill>
                  <a:schemeClr val="bg1"/>
                </a:solidFill>
              </a:rPr>
              <a:t>x</a:t>
            </a:r>
            <a:r>
              <a:rPr lang="en-US" baseline="-25000" dirty="0" smtClean="0">
                <a:solidFill>
                  <a:schemeClr val="bg1"/>
                </a:solidFill>
              </a:rPr>
              <a:t>2</a:t>
            </a:r>
          </a:p>
        </p:txBody>
      </p:sp>
      <p:cxnSp>
        <p:nvCxnSpPr>
          <p:cNvPr id="19" name="Straight Connector 18"/>
          <p:cNvCxnSpPr/>
          <p:nvPr/>
        </p:nvCxnSpPr>
        <p:spPr bwMode="auto">
          <a:xfrm>
            <a:off x="1038740" y="2598809"/>
            <a:ext cx="182880" cy="0"/>
          </a:xfrm>
          <a:prstGeom prst="line">
            <a:avLst/>
          </a:prstGeom>
          <a:noFill/>
          <a:ln w="38100" cap="flat" cmpd="sng" algn="ctr">
            <a:solidFill>
              <a:schemeClr val="bg1"/>
            </a:solidFill>
            <a:prstDash val="solid"/>
            <a:round/>
            <a:headEnd type="none" w="med" len="med"/>
            <a:tailEnd type="none" w="med" len="med"/>
          </a:ln>
          <a:effectLst/>
        </p:spPr>
      </p:cxnSp>
      <p:cxnSp>
        <p:nvCxnSpPr>
          <p:cNvPr id="20" name="Straight Connector 19"/>
          <p:cNvCxnSpPr/>
          <p:nvPr/>
        </p:nvCxnSpPr>
        <p:spPr bwMode="auto">
          <a:xfrm>
            <a:off x="1047885" y="4442249"/>
            <a:ext cx="182880" cy="0"/>
          </a:xfrm>
          <a:prstGeom prst="line">
            <a:avLst/>
          </a:prstGeom>
          <a:noFill/>
          <a:ln w="38100" cap="flat" cmpd="sng" algn="ctr">
            <a:solidFill>
              <a:schemeClr val="bg1"/>
            </a:solidFill>
            <a:prstDash val="solid"/>
            <a:round/>
            <a:headEnd type="none" w="med" len="med"/>
            <a:tailEnd type="none" w="med" len="med"/>
          </a:ln>
          <a:effectLst/>
        </p:spPr>
      </p:cxnSp>
      <p:cxnSp>
        <p:nvCxnSpPr>
          <p:cNvPr id="21" name="Straight Connector 20"/>
          <p:cNvCxnSpPr/>
          <p:nvPr/>
        </p:nvCxnSpPr>
        <p:spPr bwMode="auto">
          <a:xfrm>
            <a:off x="1038740" y="3981389"/>
            <a:ext cx="182880" cy="0"/>
          </a:xfrm>
          <a:prstGeom prst="line">
            <a:avLst/>
          </a:prstGeom>
          <a:noFill/>
          <a:ln w="38100" cap="flat" cmpd="sng" algn="ctr">
            <a:solidFill>
              <a:schemeClr val="bg1"/>
            </a:solidFill>
            <a:prstDash val="solid"/>
            <a:round/>
            <a:headEnd type="none" w="med" len="med"/>
            <a:tailEnd type="none" w="med" len="med"/>
          </a:ln>
          <a:effectLst/>
        </p:spPr>
      </p:cxnSp>
      <p:cxnSp>
        <p:nvCxnSpPr>
          <p:cNvPr id="22" name="Straight Connector 21"/>
          <p:cNvCxnSpPr/>
          <p:nvPr/>
        </p:nvCxnSpPr>
        <p:spPr bwMode="auto">
          <a:xfrm>
            <a:off x="1038740" y="3520529"/>
            <a:ext cx="182880" cy="0"/>
          </a:xfrm>
          <a:prstGeom prst="line">
            <a:avLst/>
          </a:prstGeom>
          <a:noFill/>
          <a:ln w="38100" cap="flat" cmpd="sng" algn="ctr">
            <a:solidFill>
              <a:schemeClr val="bg1"/>
            </a:solidFill>
            <a:prstDash val="solid"/>
            <a:round/>
            <a:headEnd type="none" w="med" len="med"/>
            <a:tailEnd type="none" w="med" len="med"/>
          </a:ln>
          <a:effectLst/>
        </p:spPr>
      </p:cxnSp>
      <p:cxnSp>
        <p:nvCxnSpPr>
          <p:cNvPr id="23" name="Straight Connector 22"/>
          <p:cNvCxnSpPr/>
          <p:nvPr/>
        </p:nvCxnSpPr>
        <p:spPr bwMode="auto">
          <a:xfrm>
            <a:off x="1038740" y="3059669"/>
            <a:ext cx="182880" cy="0"/>
          </a:xfrm>
          <a:prstGeom prst="line">
            <a:avLst/>
          </a:prstGeom>
          <a:noFill/>
          <a:ln w="38100" cap="flat" cmpd="sng" algn="ctr">
            <a:solidFill>
              <a:schemeClr val="bg1"/>
            </a:solidFill>
            <a:prstDash val="solid"/>
            <a:round/>
            <a:headEnd type="none" w="med" len="med"/>
            <a:tailEnd type="none" w="med" len="med"/>
          </a:ln>
          <a:effectLst/>
        </p:spPr>
      </p:cxnSp>
      <p:cxnSp>
        <p:nvCxnSpPr>
          <p:cNvPr id="24" name="Straight Connector 23"/>
          <p:cNvCxnSpPr/>
          <p:nvPr/>
        </p:nvCxnSpPr>
        <p:spPr bwMode="auto">
          <a:xfrm rot="16200000" flipH="1">
            <a:off x="1522765" y="4870988"/>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26" name="Straight Connector 25"/>
          <p:cNvCxnSpPr/>
          <p:nvPr/>
        </p:nvCxnSpPr>
        <p:spPr bwMode="auto">
          <a:xfrm rot="16200000" flipH="1">
            <a:off x="1983625" y="4870988"/>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27" name="Straight Connector 26"/>
          <p:cNvCxnSpPr/>
          <p:nvPr/>
        </p:nvCxnSpPr>
        <p:spPr bwMode="auto">
          <a:xfrm rot="16200000" flipH="1">
            <a:off x="2444484" y="4870988"/>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28" name="Straight Connector 27"/>
          <p:cNvCxnSpPr/>
          <p:nvPr/>
        </p:nvCxnSpPr>
        <p:spPr bwMode="auto">
          <a:xfrm rot="16200000" flipH="1">
            <a:off x="2905344" y="4870988"/>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29" name="Straight Connector 28"/>
          <p:cNvCxnSpPr/>
          <p:nvPr/>
        </p:nvCxnSpPr>
        <p:spPr bwMode="auto">
          <a:xfrm rot="16200000" flipH="1">
            <a:off x="3366204" y="4870988"/>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30" name="Straight Connector 29"/>
          <p:cNvCxnSpPr/>
          <p:nvPr/>
        </p:nvCxnSpPr>
        <p:spPr bwMode="auto">
          <a:xfrm rot="16200000" flipH="1">
            <a:off x="3827065" y="4870988"/>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31" name="Straight Connector 30"/>
          <p:cNvCxnSpPr/>
          <p:nvPr/>
        </p:nvCxnSpPr>
        <p:spPr bwMode="auto">
          <a:xfrm rot="16200000" flipH="1">
            <a:off x="4289145" y="4870988"/>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32" name="Straight Connector 31"/>
          <p:cNvCxnSpPr/>
          <p:nvPr/>
        </p:nvCxnSpPr>
        <p:spPr bwMode="auto">
          <a:xfrm rot="16200000" flipH="1">
            <a:off x="4748785" y="4870988"/>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33" name="Straight Connector 32"/>
          <p:cNvCxnSpPr/>
          <p:nvPr/>
        </p:nvCxnSpPr>
        <p:spPr bwMode="auto">
          <a:xfrm rot="16200000" flipH="1">
            <a:off x="5209645" y="4870988"/>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34" name="Straight Connector 33"/>
          <p:cNvCxnSpPr/>
          <p:nvPr/>
        </p:nvCxnSpPr>
        <p:spPr bwMode="auto">
          <a:xfrm rot="16200000" flipH="1">
            <a:off x="5670505" y="4870988"/>
            <a:ext cx="182880" cy="1220"/>
          </a:xfrm>
          <a:prstGeom prst="line">
            <a:avLst/>
          </a:prstGeom>
          <a:noFill/>
          <a:ln w="38100" cap="flat" cmpd="sng" algn="ctr">
            <a:solidFill>
              <a:schemeClr val="bg1"/>
            </a:solidFill>
            <a:prstDash val="solid"/>
            <a:round/>
            <a:headEnd type="none" w="med" len="med"/>
            <a:tailEnd type="none" w="med" len="med"/>
          </a:ln>
          <a:effectLst/>
        </p:spPr>
      </p:cxnSp>
      <p:sp>
        <p:nvSpPr>
          <p:cNvPr id="36" name="TextBox 35"/>
          <p:cNvSpPr txBox="1"/>
          <p:nvPr/>
        </p:nvSpPr>
        <p:spPr>
          <a:xfrm>
            <a:off x="3688685" y="5210348"/>
            <a:ext cx="460860" cy="369332"/>
          </a:xfrm>
          <a:prstGeom prst="rect">
            <a:avLst/>
          </a:prstGeom>
          <a:noFill/>
        </p:spPr>
        <p:txBody>
          <a:bodyPr wrap="square" rtlCol="0">
            <a:spAutoFit/>
          </a:bodyPr>
          <a:lstStyle/>
          <a:p>
            <a:pPr algn="l">
              <a:spcBef>
                <a:spcPts val="0"/>
              </a:spcBef>
            </a:pPr>
            <a:r>
              <a:rPr lang="en-US" dirty="0" smtClean="0">
                <a:solidFill>
                  <a:schemeClr val="bg1"/>
                </a:solidFill>
              </a:rPr>
              <a:t>x</a:t>
            </a:r>
            <a:r>
              <a:rPr lang="en-US" baseline="-25000" dirty="0" smtClean="0">
                <a:solidFill>
                  <a:schemeClr val="bg1"/>
                </a:solidFill>
              </a:rPr>
              <a:t>1</a:t>
            </a:r>
          </a:p>
        </p:txBody>
      </p:sp>
      <p:sp>
        <p:nvSpPr>
          <p:cNvPr id="37" name="TextBox 36"/>
          <p:cNvSpPr txBox="1"/>
          <p:nvPr/>
        </p:nvSpPr>
        <p:spPr>
          <a:xfrm>
            <a:off x="616285" y="4941514"/>
            <a:ext cx="5506636" cy="369332"/>
          </a:xfrm>
          <a:prstGeom prst="rect">
            <a:avLst/>
          </a:prstGeom>
          <a:noFill/>
        </p:spPr>
        <p:txBody>
          <a:bodyPr wrap="none" rtlCol="0">
            <a:spAutoFit/>
          </a:bodyPr>
          <a:lstStyle/>
          <a:p>
            <a:pPr algn="l">
              <a:spcBef>
                <a:spcPts val="0"/>
              </a:spcBef>
            </a:pPr>
            <a:r>
              <a:rPr lang="en-US" dirty="0" smtClean="0">
                <a:solidFill>
                  <a:schemeClr val="bg1"/>
                </a:solidFill>
              </a:rPr>
              <a:t>   0        1      2     3     4      5     6     7     8      9     10</a:t>
            </a:r>
          </a:p>
        </p:txBody>
      </p:sp>
      <p:sp>
        <p:nvSpPr>
          <p:cNvPr id="39" name="TextBox 38"/>
          <p:cNvSpPr txBox="1"/>
          <p:nvPr/>
        </p:nvSpPr>
        <p:spPr>
          <a:xfrm>
            <a:off x="720867" y="2389495"/>
            <a:ext cx="327334" cy="2349361"/>
          </a:xfrm>
          <a:prstGeom prst="rect">
            <a:avLst/>
          </a:prstGeom>
          <a:noFill/>
        </p:spPr>
        <p:txBody>
          <a:bodyPr wrap="none" rtlCol="0">
            <a:spAutoFit/>
          </a:bodyPr>
          <a:lstStyle/>
          <a:p>
            <a:pPr>
              <a:spcBef>
                <a:spcPts val="0"/>
              </a:spcBef>
              <a:spcAft>
                <a:spcPts val="1400"/>
              </a:spcAft>
            </a:pPr>
            <a:r>
              <a:rPr lang="en-US" sz="2000" dirty="0" smtClean="0">
                <a:solidFill>
                  <a:schemeClr val="bg1"/>
                </a:solidFill>
              </a:rPr>
              <a:t>5</a:t>
            </a:r>
          </a:p>
          <a:p>
            <a:pPr>
              <a:spcBef>
                <a:spcPts val="0"/>
              </a:spcBef>
              <a:spcAft>
                <a:spcPts val="1400"/>
              </a:spcAft>
            </a:pPr>
            <a:r>
              <a:rPr lang="en-US" sz="2000" dirty="0" smtClean="0">
                <a:solidFill>
                  <a:schemeClr val="bg1"/>
                </a:solidFill>
              </a:rPr>
              <a:t>4</a:t>
            </a:r>
          </a:p>
          <a:p>
            <a:pPr>
              <a:spcBef>
                <a:spcPts val="0"/>
              </a:spcBef>
              <a:spcAft>
                <a:spcPts val="1400"/>
              </a:spcAft>
            </a:pPr>
            <a:r>
              <a:rPr lang="en-US" sz="2000" dirty="0" smtClean="0">
                <a:solidFill>
                  <a:schemeClr val="bg1"/>
                </a:solidFill>
              </a:rPr>
              <a:t>3</a:t>
            </a:r>
          </a:p>
          <a:p>
            <a:pPr>
              <a:spcBef>
                <a:spcPts val="0"/>
              </a:spcBef>
              <a:spcAft>
                <a:spcPts val="1400"/>
              </a:spcAft>
            </a:pPr>
            <a:r>
              <a:rPr lang="en-US" sz="2000" dirty="0" smtClean="0">
                <a:solidFill>
                  <a:schemeClr val="bg1"/>
                </a:solidFill>
              </a:rPr>
              <a:t>2</a:t>
            </a:r>
          </a:p>
          <a:p>
            <a:pPr>
              <a:spcBef>
                <a:spcPts val="0"/>
              </a:spcBef>
              <a:spcAft>
                <a:spcPts val="1400"/>
              </a:spcAft>
            </a:pPr>
            <a:r>
              <a:rPr lang="en-US" sz="2000" dirty="0" smtClean="0">
                <a:solidFill>
                  <a:schemeClr val="bg1"/>
                </a:solidFill>
              </a:rPr>
              <a:t>1</a:t>
            </a:r>
          </a:p>
        </p:txBody>
      </p:sp>
      <p:grpSp>
        <p:nvGrpSpPr>
          <p:cNvPr id="46" name="Group 45"/>
          <p:cNvGrpSpPr/>
          <p:nvPr/>
        </p:nvGrpSpPr>
        <p:grpSpPr>
          <a:xfrm>
            <a:off x="8258880" y="2383095"/>
            <a:ext cx="422455" cy="1958655"/>
            <a:chOff x="5186479" y="3160165"/>
            <a:chExt cx="576075" cy="2649945"/>
          </a:xfrm>
        </p:grpSpPr>
        <p:sp>
          <p:nvSpPr>
            <p:cNvPr id="47" name="Double Bracket 46"/>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48" name="TextBox 47"/>
            <p:cNvSpPr txBox="1"/>
            <p:nvPr/>
          </p:nvSpPr>
          <p:spPr>
            <a:xfrm>
              <a:off x="5275083" y="3264084"/>
              <a:ext cx="387344" cy="2456782"/>
            </a:xfrm>
            <a:prstGeom prst="rect">
              <a:avLst/>
            </a:prstGeom>
            <a:noFill/>
          </p:spPr>
          <p:txBody>
            <a:bodyPr wrap="none" rtlCol="0">
              <a:spAutoFit/>
            </a:bodyPr>
            <a:lstStyle/>
            <a:p>
              <a:pPr>
                <a:spcBef>
                  <a:spcPts val="0"/>
                </a:spcBef>
              </a:pPr>
              <a:r>
                <a:rPr lang="en-US" sz="1400" dirty="0" smtClean="0">
                  <a:solidFill>
                    <a:schemeClr val="bg1"/>
                  </a:solidFill>
                </a:rPr>
                <a:t>0</a:t>
              </a:r>
            </a:p>
            <a:p>
              <a:pPr>
                <a:spcBef>
                  <a:spcPts val="0"/>
                </a:spcBef>
              </a:pPr>
              <a:r>
                <a:rPr lang="en-US" sz="1400" dirty="0" smtClean="0">
                  <a:solidFill>
                    <a:schemeClr val="bg1"/>
                  </a:solidFill>
                </a:rPr>
                <a:t>1</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endParaRPr lang="en-US" sz="1400" dirty="0">
                <a:solidFill>
                  <a:schemeClr val="bg1"/>
                </a:solidFill>
              </a:endParaRPr>
            </a:p>
          </p:txBody>
        </p:sp>
      </p:grpSp>
      <p:sp>
        <p:nvSpPr>
          <p:cNvPr id="49" name="TextBox 48"/>
          <p:cNvSpPr txBox="1"/>
          <p:nvPr/>
        </p:nvSpPr>
        <p:spPr>
          <a:xfrm>
            <a:off x="6953110" y="4456965"/>
            <a:ext cx="2044149" cy="369332"/>
          </a:xfrm>
          <a:prstGeom prst="rect">
            <a:avLst/>
          </a:prstGeom>
          <a:noFill/>
        </p:spPr>
        <p:txBody>
          <a:bodyPr wrap="none" rtlCol="0">
            <a:spAutoFit/>
          </a:bodyPr>
          <a:lstStyle/>
          <a:p>
            <a:pPr algn="l">
              <a:spcBef>
                <a:spcPts val="0"/>
              </a:spcBef>
            </a:pPr>
            <a:r>
              <a:rPr lang="en-US" dirty="0" smtClean="0">
                <a:solidFill>
                  <a:schemeClr val="bg1"/>
                </a:solidFill>
              </a:rPr>
              <a:t>Monday      Britain</a:t>
            </a:r>
          </a:p>
        </p:txBody>
      </p:sp>
      <p:grpSp>
        <p:nvGrpSpPr>
          <p:cNvPr id="70" name="Group 69"/>
          <p:cNvGrpSpPr/>
          <p:nvPr/>
        </p:nvGrpSpPr>
        <p:grpSpPr>
          <a:xfrm>
            <a:off x="1936570" y="2598808"/>
            <a:ext cx="1560090" cy="638167"/>
            <a:chOff x="1936570" y="2852924"/>
            <a:chExt cx="1560090" cy="638167"/>
          </a:xfrm>
        </p:grpSpPr>
        <p:sp>
          <p:nvSpPr>
            <p:cNvPr id="40" name="Cross 39"/>
            <p:cNvSpPr/>
            <p:nvPr/>
          </p:nvSpPr>
          <p:spPr bwMode="auto">
            <a:xfrm rot="2722479">
              <a:off x="1936570" y="3178568"/>
              <a:ext cx="274320" cy="274320"/>
            </a:xfrm>
            <a:prstGeom prst="plus">
              <a:avLst>
                <a:gd name="adj" fmla="val 36534"/>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41" name="TextBox 40"/>
            <p:cNvSpPr txBox="1"/>
            <p:nvPr/>
          </p:nvSpPr>
          <p:spPr>
            <a:xfrm>
              <a:off x="2152485" y="3121759"/>
              <a:ext cx="1005403" cy="369332"/>
            </a:xfrm>
            <a:prstGeom prst="rect">
              <a:avLst/>
            </a:prstGeom>
            <a:noFill/>
          </p:spPr>
          <p:txBody>
            <a:bodyPr wrap="none" rtlCol="0">
              <a:spAutoFit/>
            </a:bodyPr>
            <a:lstStyle/>
            <a:p>
              <a:pPr algn="l">
                <a:spcBef>
                  <a:spcPts val="0"/>
                </a:spcBef>
              </a:pPr>
              <a:r>
                <a:rPr lang="en-US" dirty="0" smtClean="0">
                  <a:solidFill>
                    <a:schemeClr val="bg1"/>
                  </a:solidFill>
                </a:rPr>
                <a:t>Monday</a:t>
              </a:r>
            </a:p>
          </p:txBody>
        </p:sp>
        <p:grpSp>
          <p:nvGrpSpPr>
            <p:cNvPr id="50" name="Group 49"/>
            <p:cNvGrpSpPr/>
            <p:nvPr/>
          </p:nvGrpSpPr>
          <p:grpSpPr>
            <a:xfrm>
              <a:off x="3112610" y="2852924"/>
              <a:ext cx="384050" cy="576074"/>
              <a:chOff x="5186479" y="3160165"/>
              <a:chExt cx="576075" cy="2649945"/>
            </a:xfrm>
          </p:grpSpPr>
          <p:sp>
            <p:nvSpPr>
              <p:cNvPr id="51" name="Double Bracket 50"/>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52" name="TextBox 51"/>
              <p:cNvSpPr txBox="1"/>
              <p:nvPr/>
            </p:nvSpPr>
            <p:spPr>
              <a:xfrm>
                <a:off x="5275081" y="3264084"/>
                <a:ext cx="387344" cy="707886"/>
              </a:xfrm>
              <a:prstGeom prst="rect">
                <a:avLst/>
              </a:prstGeom>
              <a:noFill/>
            </p:spPr>
            <p:txBody>
              <a:bodyPr wrap="none" rtlCol="0">
                <a:spAutoFit/>
              </a:bodyPr>
              <a:lstStyle/>
              <a:p>
                <a:pPr>
                  <a:spcBef>
                    <a:spcPts val="0"/>
                  </a:spcBef>
                </a:pPr>
                <a:r>
                  <a:rPr lang="en-US" sz="1400" dirty="0" smtClean="0">
                    <a:solidFill>
                      <a:schemeClr val="bg1"/>
                    </a:solidFill>
                  </a:rPr>
                  <a:t>2</a:t>
                </a:r>
              </a:p>
              <a:p>
                <a:pPr>
                  <a:spcBef>
                    <a:spcPts val="0"/>
                  </a:spcBef>
                </a:pPr>
                <a:r>
                  <a:rPr lang="en-US" sz="1400" dirty="0" smtClean="0">
                    <a:solidFill>
                      <a:schemeClr val="bg1"/>
                    </a:solidFill>
                  </a:rPr>
                  <a:t>4</a:t>
                </a:r>
                <a:endParaRPr lang="en-US" sz="1400" dirty="0">
                  <a:solidFill>
                    <a:schemeClr val="bg1"/>
                  </a:solidFill>
                </a:endParaRPr>
              </a:p>
            </p:txBody>
          </p:sp>
        </p:grpSp>
      </p:grpSp>
      <p:grpSp>
        <p:nvGrpSpPr>
          <p:cNvPr id="73" name="Group 72"/>
          <p:cNvGrpSpPr/>
          <p:nvPr/>
        </p:nvGrpSpPr>
        <p:grpSpPr>
          <a:xfrm>
            <a:off x="5089670" y="3597338"/>
            <a:ext cx="1440985" cy="576074"/>
            <a:chOff x="5089670" y="3851454"/>
            <a:chExt cx="1440985" cy="576074"/>
          </a:xfrm>
        </p:grpSpPr>
        <p:sp>
          <p:nvSpPr>
            <p:cNvPr id="42" name="Cross 41"/>
            <p:cNvSpPr/>
            <p:nvPr/>
          </p:nvSpPr>
          <p:spPr bwMode="auto">
            <a:xfrm rot="2722479">
              <a:off x="5089670" y="4061884"/>
              <a:ext cx="274320" cy="274320"/>
            </a:xfrm>
            <a:prstGeom prst="plus">
              <a:avLst>
                <a:gd name="adj" fmla="val 36534"/>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43" name="TextBox 42"/>
            <p:cNvSpPr txBox="1"/>
            <p:nvPr/>
          </p:nvSpPr>
          <p:spPr>
            <a:xfrm>
              <a:off x="5340100" y="4005074"/>
              <a:ext cx="838691" cy="369332"/>
            </a:xfrm>
            <a:prstGeom prst="rect">
              <a:avLst/>
            </a:prstGeom>
            <a:noFill/>
          </p:spPr>
          <p:txBody>
            <a:bodyPr wrap="none" rtlCol="0">
              <a:spAutoFit/>
            </a:bodyPr>
            <a:lstStyle/>
            <a:p>
              <a:pPr algn="l">
                <a:spcBef>
                  <a:spcPts val="0"/>
                </a:spcBef>
              </a:pPr>
              <a:r>
                <a:rPr lang="en-US" dirty="0" smtClean="0">
                  <a:solidFill>
                    <a:schemeClr val="bg1"/>
                  </a:solidFill>
                </a:rPr>
                <a:t>Britain</a:t>
              </a:r>
            </a:p>
          </p:txBody>
        </p:sp>
        <p:grpSp>
          <p:nvGrpSpPr>
            <p:cNvPr id="53" name="Group 52"/>
            <p:cNvGrpSpPr/>
            <p:nvPr/>
          </p:nvGrpSpPr>
          <p:grpSpPr>
            <a:xfrm>
              <a:off x="6146605" y="3851454"/>
              <a:ext cx="384050" cy="576074"/>
              <a:chOff x="5186479" y="3160165"/>
              <a:chExt cx="576075" cy="2649945"/>
            </a:xfrm>
          </p:grpSpPr>
          <p:sp>
            <p:nvSpPr>
              <p:cNvPr id="54" name="Double Bracket 53"/>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55" name="TextBox 54"/>
              <p:cNvSpPr txBox="1"/>
              <p:nvPr/>
            </p:nvSpPr>
            <p:spPr>
              <a:xfrm>
                <a:off x="5255713" y="3264084"/>
                <a:ext cx="426080"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2</a:t>
                </a:r>
                <a:endParaRPr lang="en-US" sz="1400" dirty="0">
                  <a:solidFill>
                    <a:schemeClr val="bg1"/>
                  </a:solidFill>
                </a:endParaRPr>
              </a:p>
            </p:txBody>
          </p:sp>
        </p:grpSp>
      </p:grpSp>
      <p:grpSp>
        <p:nvGrpSpPr>
          <p:cNvPr id="71" name="Group 70"/>
          <p:cNvGrpSpPr/>
          <p:nvPr/>
        </p:nvGrpSpPr>
        <p:grpSpPr>
          <a:xfrm>
            <a:off x="1978864" y="3193287"/>
            <a:ext cx="1730522" cy="596075"/>
            <a:chOff x="1978864" y="3447403"/>
            <a:chExt cx="1730522" cy="596075"/>
          </a:xfrm>
        </p:grpSpPr>
        <p:sp>
          <p:nvSpPr>
            <p:cNvPr id="44" name="Cross 43"/>
            <p:cNvSpPr/>
            <p:nvPr/>
          </p:nvSpPr>
          <p:spPr bwMode="auto">
            <a:xfrm rot="2722479">
              <a:off x="1978864" y="3447403"/>
              <a:ext cx="274320" cy="274320"/>
            </a:xfrm>
            <a:prstGeom prst="plus">
              <a:avLst>
                <a:gd name="adj" fmla="val 36534"/>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45" name="TextBox 44"/>
            <p:cNvSpPr txBox="1"/>
            <p:nvPr/>
          </p:nvSpPr>
          <p:spPr>
            <a:xfrm>
              <a:off x="2190890" y="3482122"/>
              <a:ext cx="1060931" cy="369332"/>
            </a:xfrm>
            <a:prstGeom prst="rect">
              <a:avLst/>
            </a:prstGeom>
            <a:noFill/>
          </p:spPr>
          <p:txBody>
            <a:bodyPr wrap="none" rtlCol="0">
              <a:spAutoFit/>
            </a:bodyPr>
            <a:lstStyle/>
            <a:p>
              <a:pPr algn="l">
                <a:spcBef>
                  <a:spcPts val="0"/>
                </a:spcBef>
              </a:pPr>
              <a:r>
                <a:rPr lang="en-US" dirty="0" smtClean="0">
                  <a:solidFill>
                    <a:schemeClr val="bg1"/>
                  </a:solidFill>
                </a:rPr>
                <a:t>Tuesday</a:t>
              </a:r>
            </a:p>
          </p:txBody>
        </p:sp>
        <p:grpSp>
          <p:nvGrpSpPr>
            <p:cNvPr id="56" name="Group 55"/>
            <p:cNvGrpSpPr/>
            <p:nvPr/>
          </p:nvGrpSpPr>
          <p:grpSpPr>
            <a:xfrm>
              <a:off x="3276255" y="3467404"/>
              <a:ext cx="433131" cy="576074"/>
              <a:chOff x="5143922" y="3160165"/>
              <a:chExt cx="649698" cy="2649945"/>
            </a:xfrm>
          </p:grpSpPr>
          <p:sp>
            <p:nvSpPr>
              <p:cNvPr id="57" name="Double Bracket 56"/>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58" name="TextBox 57"/>
              <p:cNvSpPr txBox="1"/>
              <p:nvPr/>
            </p:nvSpPr>
            <p:spPr>
              <a:xfrm>
                <a:off x="5143922" y="3264084"/>
                <a:ext cx="649698" cy="2406816"/>
              </a:xfrm>
              <a:prstGeom prst="rect">
                <a:avLst/>
              </a:prstGeom>
              <a:noFill/>
            </p:spPr>
            <p:txBody>
              <a:bodyPr wrap="none" rtlCol="0">
                <a:spAutoFit/>
              </a:bodyPr>
              <a:lstStyle/>
              <a:p>
                <a:pPr>
                  <a:spcBef>
                    <a:spcPts val="0"/>
                  </a:spcBef>
                </a:pPr>
                <a:r>
                  <a:rPr lang="en-US" sz="1400" dirty="0" smtClean="0">
                    <a:solidFill>
                      <a:schemeClr val="bg1"/>
                    </a:solidFill>
                  </a:rPr>
                  <a:t>2.1</a:t>
                </a:r>
              </a:p>
              <a:p>
                <a:pPr>
                  <a:spcBef>
                    <a:spcPts val="0"/>
                  </a:spcBef>
                </a:pPr>
                <a:r>
                  <a:rPr lang="en-US" sz="1400" dirty="0" smtClean="0">
                    <a:solidFill>
                      <a:schemeClr val="bg1"/>
                    </a:solidFill>
                  </a:rPr>
                  <a:t>3.3</a:t>
                </a:r>
              </a:p>
            </p:txBody>
          </p:sp>
        </p:grpSp>
      </p:grpSp>
      <p:grpSp>
        <p:nvGrpSpPr>
          <p:cNvPr id="74" name="Group 73"/>
          <p:cNvGrpSpPr/>
          <p:nvPr/>
        </p:nvGrpSpPr>
        <p:grpSpPr>
          <a:xfrm>
            <a:off x="5378505" y="4076601"/>
            <a:ext cx="1249659" cy="711291"/>
            <a:chOff x="5378505" y="4330717"/>
            <a:chExt cx="1249659" cy="711291"/>
          </a:xfrm>
        </p:grpSpPr>
        <p:sp>
          <p:nvSpPr>
            <p:cNvPr id="59" name="TextBox 58"/>
            <p:cNvSpPr txBox="1"/>
            <p:nvPr/>
          </p:nvSpPr>
          <p:spPr>
            <a:xfrm>
              <a:off x="5378505" y="4542744"/>
              <a:ext cx="902811" cy="369332"/>
            </a:xfrm>
            <a:prstGeom prst="rect">
              <a:avLst/>
            </a:prstGeom>
            <a:noFill/>
          </p:spPr>
          <p:txBody>
            <a:bodyPr wrap="none" rtlCol="0">
              <a:spAutoFit/>
            </a:bodyPr>
            <a:lstStyle/>
            <a:p>
              <a:pPr algn="l">
                <a:spcBef>
                  <a:spcPts val="0"/>
                </a:spcBef>
              </a:pPr>
              <a:r>
                <a:rPr lang="en-US" dirty="0" smtClean="0">
                  <a:solidFill>
                    <a:schemeClr val="bg1"/>
                  </a:solidFill>
                </a:rPr>
                <a:t>France</a:t>
              </a:r>
            </a:p>
          </p:txBody>
        </p:sp>
        <p:sp>
          <p:nvSpPr>
            <p:cNvPr id="60" name="Cross 59"/>
            <p:cNvSpPr/>
            <p:nvPr/>
          </p:nvSpPr>
          <p:spPr bwMode="auto">
            <a:xfrm rot="2722479">
              <a:off x="5379771" y="4330717"/>
              <a:ext cx="274320" cy="274320"/>
            </a:xfrm>
            <a:prstGeom prst="plus">
              <a:avLst>
                <a:gd name="adj" fmla="val 36534"/>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nvGrpSpPr>
            <p:cNvPr id="61" name="Group 60"/>
            <p:cNvGrpSpPr/>
            <p:nvPr/>
          </p:nvGrpSpPr>
          <p:grpSpPr>
            <a:xfrm>
              <a:off x="6195032" y="4465934"/>
              <a:ext cx="433132" cy="576074"/>
              <a:chOff x="5143905" y="3160165"/>
              <a:chExt cx="649698" cy="2649945"/>
            </a:xfrm>
          </p:grpSpPr>
          <p:sp>
            <p:nvSpPr>
              <p:cNvPr id="62" name="Double Bracket 61"/>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3" name="TextBox 62"/>
              <p:cNvSpPr txBox="1"/>
              <p:nvPr/>
            </p:nvSpPr>
            <p:spPr>
              <a:xfrm>
                <a:off x="5143905" y="3264084"/>
                <a:ext cx="649698" cy="2406816"/>
              </a:xfrm>
              <a:prstGeom prst="rect">
                <a:avLst/>
              </a:prstGeom>
              <a:noFill/>
            </p:spPr>
            <p:txBody>
              <a:bodyPr wrap="none" rtlCol="0">
                <a:spAutoFit/>
              </a:bodyPr>
              <a:lstStyle/>
              <a:p>
                <a:pPr>
                  <a:spcBef>
                    <a:spcPts val="0"/>
                  </a:spcBef>
                </a:pPr>
                <a:r>
                  <a:rPr lang="en-US" sz="1400" dirty="0" smtClean="0">
                    <a:solidFill>
                      <a:schemeClr val="bg1"/>
                    </a:solidFill>
                  </a:rPr>
                  <a:t>9.5</a:t>
                </a:r>
              </a:p>
              <a:p>
                <a:pPr>
                  <a:spcBef>
                    <a:spcPts val="0"/>
                  </a:spcBef>
                </a:pPr>
                <a:r>
                  <a:rPr lang="en-US" sz="1400" dirty="0" smtClean="0">
                    <a:solidFill>
                      <a:schemeClr val="bg1"/>
                    </a:solidFill>
                  </a:rPr>
                  <a:t>1.5</a:t>
                </a:r>
                <a:endParaRPr lang="en-US" sz="1400" dirty="0">
                  <a:solidFill>
                    <a:schemeClr val="bg1"/>
                  </a:solidFill>
                </a:endParaRPr>
              </a:p>
            </p:txBody>
          </p:sp>
        </p:grpSp>
      </p:grpSp>
      <p:grpSp>
        <p:nvGrpSpPr>
          <p:cNvPr id="72" name="Group 71"/>
          <p:cNvGrpSpPr/>
          <p:nvPr/>
        </p:nvGrpSpPr>
        <p:grpSpPr>
          <a:xfrm>
            <a:off x="4744025" y="2329973"/>
            <a:ext cx="1095340" cy="576074"/>
            <a:chOff x="4744025" y="2584089"/>
            <a:chExt cx="1095340" cy="576074"/>
          </a:xfrm>
        </p:grpSpPr>
        <p:sp>
          <p:nvSpPr>
            <p:cNvPr id="64" name="TextBox 63"/>
            <p:cNvSpPr txBox="1"/>
            <p:nvPr/>
          </p:nvSpPr>
          <p:spPr>
            <a:xfrm>
              <a:off x="5032860" y="2660899"/>
              <a:ext cx="492443" cy="369332"/>
            </a:xfrm>
            <a:prstGeom prst="rect">
              <a:avLst/>
            </a:prstGeom>
            <a:noFill/>
          </p:spPr>
          <p:txBody>
            <a:bodyPr wrap="none" rtlCol="0">
              <a:spAutoFit/>
            </a:bodyPr>
            <a:lstStyle/>
            <a:p>
              <a:pPr algn="l">
                <a:spcBef>
                  <a:spcPts val="0"/>
                </a:spcBef>
              </a:pPr>
              <a:r>
                <a:rPr lang="en-US" dirty="0" smtClean="0">
                  <a:solidFill>
                    <a:schemeClr val="bg1"/>
                  </a:solidFill>
                </a:rPr>
                <a:t>On</a:t>
              </a:r>
            </a:p>
          </p:txBody>
        </p:sp>
        <p:sp>
          <p:nvSpPr>
            <p:cNvPr id="65" name="Cross 64"/>
            <p:cNvSpPr/>
            <p:nvPr/>
          </p:nvSpPr>
          <p:spPr bwMode="auto">
            <a:xfrm rot="2722479">
              <a:off x="4744025" y="2717708"/>
              <a:ext cx="274320" cy="274320"/>
            </a:xfrm>
            <a:prstGeom prst="plus">
              <a:avLst>
                <a:gd name="adj" fmla="val 36534"/>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nvGrpSpPr>
            <p:cNvPr id="66" name="Group 65"/>
            <p:cNvGrpSpPr/>
            <p:nvPr/>
          </p:nvGrpSpPr>
          <p:grpSpPr>
            <a:xfrm>
              <a:off x="5493720" y="2584089"/>
              <a:ext cx="345645" cy="576074"/>
              <a:chOff x="4418383" y="3160165"/>
              <a:chExt cx="576075" cy="2649945"/>
            </a:xfrm>
          </p:grpSpPr>
          <p:sp>
            <p:nvSpPr>
              <p:cNvPr id="67" name="Double Bracket 66"/>
              <p:cNvSpPr/>
              <p:nvPr/>
            </p:nvSpPr>
            <p:spPr bwMode="auto">
              <a:xfrm>
                <a:off x="4418383"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8" name="TextBox 67"/>
              <p:cNvSpPr txBox="1"/>
              <p:nvPr/>
            </p:nvSpPr>
            <p:spPr>
              <a:xfrm>
                <a:off x="4487619" y="3264084"/>
                <a:ext cx="426078"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5</a:t>
                </a:r>
                <a:endParaRPr lang="en-US" sz="1400" dirty="0">
                  <a:solidFill>
                    <a:schemeClr val="bg1"/>
                  </a:solidFill>
                </a:endParaRPr>
              </a:p>
            </p:txBody>
          </p:sp>
        </p:grpSp>
      </p:grpSp>
      <p:sp>
        <p:nvSpPr>
          <p:cNvPr id="69" name="TextBox 68"/>
          <p:cNvSpPr txBox="1"/>
          <p:nvPr/>
        </p:nvSpPr>
        <p:spPr>
          <a:xfrm>
            <a:off x="424260" y="7269500"/>
            <a:ext cx="10918374" cy="369332"/>
          </a:xfrm>
          <a:prstGeom prst="rect">
            <a:avLst/>
          </a:prstGeom>
          <a:noFill/>
        </p:spPr>
        <p:txBody>
          <a:bodyPr wrap="none" rtlCol="0">
            <a:spAutoFit/>
          </a:bodyPr>
          <a:lstStyle/>
          <a:p>
            <a:pPr algn="l">
              <a:spcBef>
                <a:spcPts val="0"/>
              </a:spcBef>
            </a:pPr>
            <a:r>
              <a:rPr lang="en-US" dirty="0" smtClean="0">
                <a:solidFill>
                  <a:schemeClr val="bg1"/>
                </a:solidFill>
              </a:rPr>
              <a:t>E.g., LSA (</a:t>
            </a:r>
            <a:r>
              <a:rPr lang="en-US" dirty="0" err="1" smtClean="0">
                <a:solidFill>
                  <a:schemeClr val="bg1"/>
                </a:solidFill>
              </a:rPr>
              <a:t>Landauer</a:t>
            </a:r>
            <a:r>
              <a:rPr lang="en-US" dirty="0" smtClean="0">
                <a:solidFill>
                  <a:schemeClr val="bg1"/>
                </a:solidFill>
              </a:rPr>
              <a:t> &amp; Dumais, 1997); Distributional clustering (Brown et al., 1992; Pereira  et al., 1993);  </a:t>
            </a:r>
          </a:p>
        </p:txBody>
      </p:sp>
      <p:grpSp>
        <p:nvGrpSpPr>
          <p:cNvPr id="90" name="Group 89"/>
          <p:cNvGrpSpPr/>
          <p:nvPr/>
        </p:nvGrpSpPr>
        <p:grpSpPr>
          <a:xfrm>
            <a:off x="155425" y="5656490"/>
            <a:ext cx="4762842" cy="998529"/>
            <a:chOff x="155425" y="5656490"/>
            <a:chExt cx="4762842" cy="998529"/>
          </a:xfrm>
        </p:grpSpPr>
        <p:grpSp>
          <p:nvGrpSpPr>
            <p:cNvPr id="76" name="Group 75"/>
            <p:cNvGrpSpPr/>
            <p:nvPr/>
          </p:nvGrpSpPr>
          <p:grpSpPr>
            <a:xfrm>
              <a:off x="155425" y="5656490"/>
              <a:ext cx="4762842" cy="998529"/>
              <a:chOff x="3092610" y="2814519"/>
              <a:chExt cx="4762842" cy="998529"/>
            </a:xfrm>
          </p:grpSpPr>
          <p:sp>
            <p:nvSpPr>
              <p:cNvPr id="77" name="TextBox 76"/>
              <p:cNvSpPr txBox="1"/>
              <p:nvPr/>
            </p:nvSpPr>
            <p:spPr>
              <a:xfrm>
                <a:off x="3092610" y="2814519"/>
                <a:ext cx="4762842" cy="923330"/>
              </a:xfrm>
              <a:prstGeom prst="rect">
                <a:avLst/>
              </a:prstGeom>
              <a:noFill/>
            </p:spPr>
            <p:txBody>
              <a:bodyPr wrap="none" rtlCol="0">
                <a:spAutoFit/>
              </a:bodyPr>
              <a:lstStyle/>
              <a:p>
                <a:pPr algn="l">
                  <a:spcBef>
                    <a:spcPts val="0"/>
                  </a:spcBef>
                </a:pPr>
                <a:r>
                  <a:rPr lang="en-US" i="1" dirty="0" smtClean="0">
                    <a:solidFill>
                      <a:schemeClr val="bg1"/>
                    </a:solidFill>
                  </a:rPr>
                  <a:t>                              On    Monday,   Britain ….</a:t>
                </a:r>
              </a:p>
              <a:p>
                <a:pPr algn="l">
                  <a:spcBef>
                    <a:spcPts val="0"/>
                  </a:spcBef>
                </a:pPr>
                <a:endParaRPr lang="en-US" dirty="0" smtClean="0">
                  <a:solidFill>
                    <a:schemeClr val="bg1"/>
                  </a:solidFill>
                </a:endParaRPr>
              </a:p>
              <a:p>
                <a:pPr algn="l">
                  <a:spcBef>
                    <a:spcPts val="0"/>
                  </a:spcBef>
                </a:pPr>
                <a:r>
                  <a:rPr lang="en-US" dirty="0" smtClean="0">
                    <a:solidFill>
                      <a:schemeClr val="bg1"/>
                    </a:solidFill>
                  </a:rPr>
                  <a:t>  Representation: </a:t>
                </a:r>
              </a:p>
            </p:txBody>
          </p:sp>
          <p:grpSp>
            <p:nvGrpSpPr>
              <p:cNvPr id="79" name="Group 65"/>
              <p:cNvGrpSpPr/>
              <p:nvPr/>
            </p:nvGrpSpPr>
            <p:grpSpPr>
              <a:xfrm>
                <a:off x="5128075" y="3236974"/>
                <a:ext cx="345645" cy="576074"/>
                <a:chOff x="3808973" y="6163441"/>
                <a:chExt cx="576075" cy="2649945"/>
              </a:xfrm>
            </p:grpSpPr>
            <p:sp>
              <p:nvSpPr>
                <p:cNvPr id="80" name="Double Bracket 79"/>
                <p:cNvSpPr/>
                <p:nvPr/>
              </p:nvSpPr>
              <p:spPr bwMode="auto">
                <a:xfrm>
                  <a:off x="3808973" y="6163441"/>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81" name="TextBox 80"/>
                <p:cNvSpPr txBox="1"/>
                <p:nvPr/>
              </p:nvSpPr>
              <p:spPr>
                <a:xfrm>
                  <a:off x="3878210" y="6267360"/>
                  <a:ext cx="426078"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5</a:t>
                  </a:r>
                  <a:endParaRPr lang="en-US" sz="1400" dirty="0">
                    <a:solidFill>
                      <a:schemeClr val="bg1"/>
                    </a:solidFill>
                  </a:endParaRPr>
                </a:p>
              </p:txBody>
            </p:sp>
          </p:grpSp>
        </p:grpSp>
        <p:grpSp>
          <p:nvGrpSpPr>
            <p:cNvPr id="85" name="Group 49"/>
            <p:cNvGrpSpPr/>
            <p:nvPr/>
          </p:nvGrpSpPr>
          <p:grpSpPr>
            <a:xfrm>
              <a:off x="3035800" y="6078945"/>
              <a:ext cx="384050" cy="576074"/>
              <a:chOff x="5186479" y="3160165"/>
              <a:chExt cx="576075" cy="2649945"/>
            </a:xfrm>
          </p:grpSpPr>
          <p:sp>
            <p:nvSpPr>
              <p:cNvPr id="86" name="Double Bracket 85"/>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87" name="TextBox 86"/>
              <p:cNvSpPr txBox="1"/>
              <p:nvPr/>
            </p:nvSpPr>
            <p:spPr>
              <a:xfrm>
                <a:off x="5275081" y="3264084"/>
                <a:ext cx="387344" cy="707886"/>
              </a:xfrm>
              <a:prstGeom prst="rect">
                <a:avLst/>
              </a:prstGeom>
              <a:noFill/>
            </p:spPr>
            <p:txBody>
              <a:bodyPr wrap="none" rtlCol="0">
                <a:spAutoFit/>
              </a:bodyPr>
              <a:lstStyle/>
              <a:p>
                <a:pPr>
                  <a:spcBef>
                    <a:spcPts val="0"/>
                  </a:spcBef>
                </a:pPr>
                <a:r>
                  <a:rPr lang="en-US" sz="1400" dirty="0" smtClean="0">
                    <a:solidFill>
                      <a:schemeClr val="bg1"/>
                    </a:solidFill>
                  </a:rPr>
                  <a:t>2</a:t>
                </a:r>
              </a:p>
              <a:p>
                <a:pPr>
                  <a:spcBef>
                    <a:spcPts val="0"/>
                  </a:spcBef>
                </a:pPr>
                <a:r>
                  <a:rPr lang="en-US" sz="1400" dirty="0" smtClean="0">
                    <a:solidFill>
                      <a:schemeClr val="bg1"/>
                    </a:solidFill>
                  </a:rPr>
                  <a:t>4</a:t>
                </a:r>
                <a:endParaRPr lang="en-US" sz="1400" dirty="0">
                  <a:solidFill>
                    <a:schemeClr val="bg1"/>
                  </a:solidFill>
                </a:endParaRPr>
              </a:p>
            </p:txBody>
          </p:sp>
        </p:grpSp>
        <p:sp>
          <p:nvSpPr>
            <p:cNvPr id="88" name="Double Bracket 87"/>
            <p:cNvSpPr/>
            <p:nvPr/>
          </p:nvSpPr>
          <p:spPr bwMode="auto">
            <a:xfrm>
              <a:off x="3988174" y="6056354"/>
              <a:ext cx="384050" cy="576074"/>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89" name="TextBox 88"/>
            <p:cNvSpPr txBox="1"/>
            <p:nvPr/>
          </p:nvSpPr>
          <p:spPr>
            <a:xfrm>
              <a:off x="4034330" y="6078945"/>
              <a:ext cx="284053" cy="523220"/>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2</a:t>
              </a:r>
              <a:endParaRPr lang="en-US" sz="1400"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8" name="Rectangle 4"/>
          <p:cNvSpPr>
            <a:spLocks noGrp="1" noChangeArrowheads="1"/>
          </p:cNvSpPr>
          <p:nvPr>
            <p:ph type="title"/>
          </p:nvPr>
        </p:nvSpPr>
        <p:spPr/>
        <p:txBody>
          <a:bodyPr/>
          <a:lstStyle/>
          <a:p>
            <a:pPr eaLnBrk="1" hangingPunct="1"/>
            <a:r>
              <a:rPr lang="en-US" dirty="0" smtClean="0">
                <a:solidFill>
                  <a:schemeClr val="bg1"/>
                </a:solidFill>
              </a:rPr>
              <a:t>Machine learning for image classification</a:t>
            </a:r>
          </a:p>
        </p:txBody>
      </p:sp>
      <p:pic>
        <p:nvPicPr>
          <p:cNvPr id="57364" name="Picture 18"/>
          <p:cNvPicPr>
            <a:picLocks noChangeAspect="1" noChangeArrowheads="1"/>
          </p:cNvPicPr>
          <p:nvPr/>
        </p:nvPicPr>
        <p:blipFill>
          <a:blip r:embed="rId3" cstate="print"/>
          <a:srcRect/>
          <a:stretch>
            <a:fillRect/>
          </a:stretch>
        </p:blipFill>
        <p:spPr bwMode="auto">
          <a:xfrm>
            <a:off x="9756675" y="5232401"/>
            <a:ext cx="1181100" cy="885825"/>
          </a:xfrm>
          <a:prstGeom prst="rect">
            <a:avLst/>
          </a:prstGeom>
          <a:noFill/>
          <a:ln w="12700" algn="ctr">
            <a:noFill/>
            <a:miter lim="800000"/>
            <a:headEnd/>
            <a:tailEnd/>
          </a:ln>
        </p:spPr>
      </p:pic>
      <p:sp>
        <p:nvSpPr>
          <p:cNvPr id="57365" name="Text Box 19"/>
          <p:cNvSpPr txBox="1">
            <a:spLocks noChangeArrowheads="1"/>
          </p:cNvSpPr>
          <p:nvPr/>
        </p:nvSpPr>
        <p:spPr bwMode="auto">
          <a:xfrm>
            <a:off x="2468563" y="5775326"/>
            <a:ext cx="1619250" cy="641350"/>
          </a:xfrm>
          <a:prstGeom prst="rect">
            <a:avLst/>
          </a:prstGeom>
          <a:noFill/>
          <a:ln w="12700" algn="ctr">
            <a:noFill/>
            <a:miter lim="800000"/>
            <a:headEnd/>
            <a:tailEnd/>
          </a:ln>
        </p:spPr>
        <p:txBody>
          <a:bodyPr wrap="none">
            <a:spAutoFit/>
          </a:bodyPr>
          <a:lstStyle/>
          <a:p>
            <a:pPr algn="l">
              <a:spcBef>
                <a:spcPct val="0"/>
              </a:spcBef>
            </a:pPr>
            <a:r>
              <a:rPr lang="en-US" dirty="0">
                <a:solidFill>
                  <a:srgbClr val="FFFFFF"/>
                </a:solidFill>
                <a:latin typeface="Arial" charset="0"/>
              </a:rPr>
              <a:t>Testing:</a:t>
            </a:r>
          </a:p>
          <a:p>
            <a:pPr algn="l">
              <a:spcBef>
                <a:spcPct val="0"/>
              </a:spcBef>
            </a:pPr>
            <a:r>
              <a:rPr lang="en-US" dirty="0">
                <a:solidFill>
                  <a:srgbClr val="FFFFFF"/>
                </a:solidFill>
                <a:latin typeface="Arial" charset="0"/>
              </a:rPr>
              <a:t>What is this?  </a:t>
            </a:r>
          </a:p>
        </p:txBody>
      </p:sp>
      <p:sp>
        <p:nvSpPr>
          <p:cNvPr id="57347" name="Rectangle 3"/>
          <p:cNvSpPr>
            <a:spLocks noChangeArrowheads="1"/>
          </p:cNvSpPr>
          <p:nvPr/>
        </p:nvSpPr>
        <p:spPr bwMode="auto">
          <a:xfrm>
            <a:off x="4917645" y="1056440"/>
            <a:ext cx="3640138" cy="3937000"/>
          </a:xfrm>
          <a:prstGeom prst="rect">
            <a:avLst/>
          </a:prstGeom>
          <a:solidFill>
            <a:srgbClr val="FFCC00"/>
          </a:solidFill>
          <a:ln w="19050" algn="ctr">
            <a:solidFill>
              <a:schemeClr val="tx1"/>
            </a:solidFill>
            <a:miter lim="800000"/>
            <a:headEnd/>
            <a:tailEnd/>
          </a:ln>
        </p:spPr>
        <p:txBody>
          <a:bodyPr wrap="none" anchor="ctr">
            <a:spAutoFit/>
          </a:bodyPr>
          <a:lstStyle/>
          <a:p>
            <a:endParaRPr lang="en-US" dirty="0">
              <a:solidFill>
                <a:srgbClr val="000000"/>
              </a:solidFill>
            </a:endParaRPr>
          </a:p>
        </p:txBody>
      </p:sp>
      <p:pic>
        <p:nvPicPr>
          <p:cNvPr id="57349" name="Picture 5"/>
          <p:cNvPicPr>
            <a:picLocks noChangeAspect="1" noChangeArrowheads="1"/>
          </p:cNvPicPr>
          <p:nvPr/>
        </p:nvPicPr>
        <p:blipFill>
          <a:blip r:embed="rId4" cstate="print"/>
          <a:srcRect t="25484"/>
          <a:stretch>
            <a:fillRect/>
          </a:stretch>
        </p:blipFill>
        <p:spPr bwMode="auto">
          <a:xfrm>
            <a:off x="9491015" y="1355865"/>
            <a:ext cx="1428750" cy="803275"/>
          </a:xfrm>
          <a:prstGeom prst="rect">
            <a:avLst/>
          </a:prstGeom>
          <a:noFill/>
          <a:ln w="12700" algn="ctr">
            <a:noFill/>
            <a:miter lim="800000"/>
            <a:headEnd/>
            <a:tailEnd/>
          </a:ln>
        </p:spPr>
      </p:pic>
      <p:pic>
        <p:nvPicPr>
          <p:cNvPr id="57350" name="Picture 6"/>
          <p:cNvPicPr>
            <a:picLocks noChangeAspect="1" noChangeArrowheads="1"/>
          </p:cNvPicPr>
          <p:nvPr/>
        </p:nvPicPr>
        <p:blipFill>
          <a:blip r:embed="rId5" cstate="print"/>
          <a:srcRect/>
          <a:stretch>
            <a:fillRect/>
          </a:stretch>
        </p:blipFill>
        <p:spPr bwMode="auto">
          <a:xfrm>
            <a:off x="11068990" y="2313127"/>
            <a:ext cx="1352550" cy="895350"/>
          </a:xfrm>
          <a:prstGeom prst="rect">
            <a:avLst/>
          </a:prstGeom>
          <a:noFill/>
          <a:ln w="12700" algn="ctr">
            <a:noFill/>
            <a:miter lim="800000"/>
            <a:headEnd/>
            <a:tailEnd/>
          </a:ln>
        </p:spPr>
      </p:pic>
      <p:pic>
        <p:nvPicPr>
          <p:cNvPr id="57351" name="Picture 7"/>
          <p:cNvPicPr>
            <a:picLocks noChangeAspect="1" noChangeArrowheads="1"/>
          </p:cNvPicPr>
          <p:nvPr/>
        </p:nvPicPr>
        <p:blipFill>
          <a:blip r:embed="rId6" cstate="print"/>
          <a:srcRect/>
          <a:stretch>
            <a:fillRect/>
          </a:stretch>
        </p:blipFill>
        <p:spPr bwMode="auto">
          <a:xfrm>
            <a:off x="9487840" y="2357577"/>
            <a:ext cx="1362075" cy="876300"/>
          </a:xfrm>
          <a:prstGeom prst="rect">
            <a:avLst/>
          </a:prstGeom>
          <a:noFill/>
          <a:ln w="12700" algn="ctr">
            <a:noFill/>
            <a:miter lim="800000"/>
            <a:headEnd/>
            <a:tailEnd/>
          </a:ln>
        </p:spPr>
      </p:pic>
      <p:pic>
        <p:nvPicPr>
          <p:cNvPr id="57352" name="Picture 8"/>
          <p:cNvPicPr>
            <a:picLocks noChangeAspect="1" noChangeArrowheads="1"/>
          </p:cNvPicPr>
          <p:nvPr/>
        </p:nvPicPr>
        <p:blipFill>
          <a:blip r:embed="rId7" cstate="print"/>
          <a:srcRect t="18643"/>
          <a:stretch>
            <a:fillRect/>
          </a:stretch>
        </p:blipFill>
        <p:spPr bwMode="auto">
          <a:xfrm>
            <a:off x="11016603" y="1293952"/>
            <a:ext cx="1304925" cy="798513"/>
          </a:xfrm>
          <a:prstGeom prst="rect">
            <a:avLst/>
          </a:prstGeom>
          <a:noFill/>
          <a:ln w="12700" algn="ctr">
            <a:noFill/>
            <a:miter lim="800000"/>
            <a:headEnd/>
            <a:tailEnd/>
          </a:ln>
        </p:spPr>
      </p:pic>
      <p:pic>
        <p:nvPicPr>
          <p:cNvPr id="57353" name="Picture 9"/>
          <p:cNvPicPr>
            <a:picLocks noChangeAspect="1" noChangeArrowheads="1"/>
          </p:cNvPicPr>
          <p:nvPr/>
        </p:nvPicPr>
        <p:blipFill>
          <a:blip r:embed="rId8" cstate="print"/>
          <a:srcRect/>
          <a:stretch>
            <a:fillRect/>
          </a:stretch>
        </p:blipFill>
        <p:spPr bwMode="auto">
          <a:xfrm>
            <a:off x="9475140" y="3506927"/>
            <a:ext cx="1409700" cy="790575"/>
          </a:xfrm>
          <a:prstGeom prst="rect">
            <a:avLst/>
          </a:prstGeom>
          <a:noFill/>
          <a:ln w="12700" algn="ctr">
            <a:noFill/>
            <a:miter lim="800000"/>
            <a:headEnd/>
            <a:tailEnd/>
          </a:ln>
        </p:spPr>
      </p:pic>
      <p:pic>
        <p:nvPicPr>
          <p:cNvPr id="57354" name="Picture 10"/>
          <p:cNvPicPr>
            <a:picLocks noChangeAspect="1" noChangeArrowheads="1"/>
          </p:cNvPicPr>
          <p:nvPr/>
        </p:nvPicPr>
        <p:blipFill>
          <a:blip r:embed="rId9" cstate="print"/>
          <a:srcRect/>
          <a:stretch>
            <a:fillRect/>
          </a:stretch>
        </p:blipFill>
        <p:spPr bwMode="auto">
          <a:xfrm>
            <a:off x="5318058" y="1251545"/>
            <a:ext cx="1257374" cy="756469"/>
          </a:xfrm>
          <a:prstGeom prst="rect">
            <a:avLst/>
          </a:prstGeom>
          <a:noFill/>
          <a:ln w="12700" algn="ctr">
            <a:noFill/>
            <a:miter lim="800000"/>
            <a:headEnd/>
            <a:tailEnd/>
          </a:ln>
        </p:spPr>
      </p:pic>
      <p:sp>
        <p:nvSpPr>
          <p:cNvPr id="57362" name="Text Box 20"/>
          <p:cNvSpPr txBox="1">
            <a:spLocks noChangeArrowheads="1"/>
          </p:cNvSpPr>
          <p:nvPr/>
        </p:nvSpPr>
        <p:spPr bwMode="auto">
          <a:xfrm>
            <a:off x="5897151" y="4422111"/>
            <a:ext cx="1915909" cy="369332"/>
          </a:xfrm>
          <a:prstGeom prst="rect">
            <a:avLst/>
          </a:prstGeom>
          <a:noFill/>
          <a:ln w="12700" algn="ctr">
            <a:noFill/>
            <a:miter lim="800000"/>
            <a:headEnd/>
            <a:tailEnd/>
          </a:ln>
        </p:spPr>
        <p:txBody>
          <a:bodyPr wrap="none">
            <a:spAutoFit/>
          </a:bodyPr>
          <a:lstStyle/>
          <a:p>
            <a:pPr algn="l">
              <a:spcBef>
                <a:spcPct val="0"/>
              </a:spcBef>
            </a:pPr>
            <a:r>
              <a:rPr lang="en-US" dirty="0" smtClean="0">
                <a:solidFill>
                  <a:srgbClr val="000000"/>
                </a:solidFill>
                <a:latin typeface="Arial" charset="0"/>
              </a:rPr>
              <a:t>Not a motorcycle</a:t>
            </a:r>
            <a:endParaRPr lang="en-US" dirty="0">
              <a:solidFill>
                <a:srgbClr val="000000"/>
              </a:solidFill>
              <a:latin typeface="Arial" charset="0"/>
            </a:endParaRPr>
          </a:p>
        </p:txBody>
      </p:sp>
      <p:grpSp>
        <p:nvGrpSpPr>
          <p:cNvPr id="2" name="Group 3"/>
          <p:cNvGrpSpPr/>
          <p:nvPr/>
        </p:nvGrpSpPr>
        <p:grpSpPr>
          <a:xfrm>
            <a:off x="731500" y="1047890"/>
            <a:ext cx="3640138" cy="3937000"/>
            <a:chOff x="4829175" y="1150938"/>
            <a:chExt cx="3640138" cy="3937000"/>
          </a:xfrm>
        </p:grpSpPr>
        <p:sp>
          <p:nvSpPr>
            <p:cNvPr id="57346" name="Rectangle 2"/>
            <p:cNvSpPr>
              <a:spLocks noChangeArrowheads="1"/>
            </p:cNvSpPr>
            <p:nvPr/>
          </p:nvSpPr>
          <p:spPr bwMode="auto">
            <a:xfrm>
              <a:off x="4829175" y="1150938"/>
              <a:ext cx="3640138" cy="3937000"/>
            </a:xfrm>
            <a:prstGeom prst="rect">
              <a:avLst/>
            </a:prstGeom>
            <a:solidFill>
              <a:srgbClr val="FFCC00"/>
            </a:solidFill>
            <a:ln w="19050" algn="ctr">
              <a:solidFill>
                <a:schemeClr val="tx1"/>
              </a:solidFill>
              <a:miter lim="800000"/>
              <a:headEnd/>
              <a:tailEnd/>
            </a:ln>
          </p:spPr>
          <p:txBody>
            <a:bodyPr wrap="none" anchor="ctr">
              <a:spAutoFit/>
            </a:bodyPr>
            <a:lstStyle/>
            <a:p>
              <a:endParaRPr lang="en-US">
                <a:solidFill>
                  <a:srgbClr val="000000"/>
                </a:solidFill>
              </a:endParaRPr>
            </a:p>
          </p:txBody>
        </p:sp>
        <p:pic>
          <p:nvPicPr>
            <p:cNvPr id="57355" name="Picture 11"/>
            <p:cNvPicPr>
              <a:picLocks noChangeAspect="1" noChangeArrowheads="1"/>
            </p:cNvPicPr>
            <p:nvPr/>
          </p:nvPicPr>
          <p:blipFill>
            <a:blip r:embed="rId10" cstate="print"/>
            <a:srcRect/>
            <a:stretch>
              <a:fillRect/>
            </a:stretch>
          </p:blipFill>
          <p:spPr bwMode="auto">
            <a:xfrm>
              <a:off x="5174820" y="1419772"/>
              <a:ext cx="1356777" cy="729695"/>
            </a:xfrm>
            <a:prstGeom prst="rect">
              <a:avLst/>
            </a:prstGeom>
            <a:noFill/>
            <a:ln w="12700" algn="ctr">
              <a:noFill/>
              <a:miter lim="800000"/>
              <a:headEnd/>
              <a:tailEnd/>
            </a:ln>
          </p:spPr>
        </p:pic>
        <p:pic>
          <p:nvPicPr>
            <p:cNvPr id="57356" name="Picture 12"/>
            <p:cNvPicPr>
              <a:picLocks noChangeAspect="1" noChangeArrowheads="1"/>
            </p:cNvPicPr>
            <p:nvPr/>
          </p:nvPicPr>
          <p:blipFill>
            <a:blip r:embed="rId11" cstate="print"/>
            <a:srcRect/>
            <a:stretch>
              <a:fillRect/>
            </a:stretch>
          </p:blipFill>
          <p:spPr bwMode="auto">
            <a:xfrm>
              <a:off x="6677025" y="1384300"/>
              <a:ext cx="1285875" cy="809625"/>
            </a:xfrm>
            <a:prstGeom prst="rect">
              <a:avLst/>
            </a:prstGeom>
            <a:noFill/>
            <a:ln w="12700" algn="ctr">
              <a:noFill/>
              <a:miter lim="800000"/>
              <a:headEnd/>
              <a:tailEnd/>
            </a:ln>
          </p:spPr>
        </p:pic>
        <p:pic>
          <p:nvPicPr>
            <p:cNvPr id="57357" name="Picture 13"/>
            <p:cNvPicPr>
              <a:picLocks noChangeAspect="1" noChangeArrowheads="1"/>
            </p:cNvPicPr>
            <p:nvPr/>
          </p:nvPicPr>
          <p:blipFill>
            <a:blip r:embed="rId12" cstate="print"/>
            <a:srcRect/>
            <a:stretch>
              <a:fillRect/>
            </a:stretch>
          </p:blipFill>
          <p:spPr bwMode="auto">
            <a:xfrm>
              <a:off x="5159375" y="2498725"/>
              <a:ext cx="1266825" cy="638175"/>
            </a:xfrm>
            <a:prstGeom prst="rect">
              <a:avLst/>
            </a:prstGeom>
            <a:noFill/>
            <a:ln w="12700" algn="ctr">
              <a:noFill/>
              <a:miter lim="800000"/>
              <a:headEnd/>
              <a:tailEnd/>
            </a:ln>
          </p:spPr>
        </p:pic>
        <p:pic>
          <p:nvPicPr>
            <p:cNvPr id="57358" name="Picture 14"/>
            <p:cNvPicPr>
              <a:picLocks noChangeAspect="1" noChangeArrowheads="1"/>
            </p:cNvPicPr>
            <p:nvPr/>
          </p:nvPicPr>
          <p:blipFill>
            <a:blip r:embed="rId13" cstate="print"/>
            <a:srcRect/>
            <a:stretch>
              <a:fillRect/>
            </a:stretch>
          </p:blipFill>
          <p:spPr bwMode="auto">
            <a:xfrm>
              <a:off x="6634210" y="2226278"/>
              <a:ext cx="1238250" cy="981075"/>
            </a:xfrm>
            <a:prstGeom prst="rect">
              <a:avLst/>
            </a:prstGeom>
            <a:noFill/>
            <a:ln w="12700" algn="ctr">
              <a:noFill/>
              <a:miter lim="800000"/>
              <a:headEnd/>
              <a:tailEnd/>
            </a:ln>
          </p:spPr>
        </p:pic>
        <p:pic>
          <p:nvPicPr>
            <p:cNvPr id="57359" name="Picture 15"/>
            <p:cNvPicPr>
              <a:picLocks noChangeAspect="1" noChangeArrowheads="1"/>
            </p:cNvPicPr>
            <p:nvPr/>
          </p:nvPicPr>
          <p:blipFill>
            <a:blip r:embed="rId14" cstate="print"/>
            <a:srcRect/>
            <a:stretch>
              <a:fillRect/>
            </a:stretch>
          </p:blipFill>
          <p:spPr bwMode="auto">
            <a:xfrm>
              <a:off x="5127625" y="3336925"/>
              <a:ext cx="1362075" cy="1019175"/>
            </a:xfrm>
            <a:prstGeom prst="rect">
              <a:avLst/>
            </a:prstGeom>
            <a:noFill/>
            <a:ln w="12700" algn="ctr">
              <a:noFill/>
              <a:miter lim="800000"/>
              <a:headEnd/>
              <a:tailEnd/>
            </a:ln>
          </p:spPr>
        </p:pic>
        <p:pic>
          <p:nvPicPr>
            <p:cNvPr id="57360" name="Picture 16"/>
            <p:cNvPicPr>
              <a:picLocks noChangeAspect="1" noChangeArrowheads="1"/>
            </p:cNvPicPr>
            <p:nvPr/>
          </p:nvPicPr>
          <p:blipFill>
            <a:blip r:embed="rId15" cstate="print"/>
            <a:srcRect/>
            <a:stretch>
              <a:fillRect/>
            </a:stretch>
          </p:blipFill>
          <p:spPr bwMode="auto">
            <a:xfrm>
              <a:off x="6637338" y="3311525"/>
              <a:ext cx="1428750" cy="1076325"/>
            </a:xfrm>
            <a:prstGeom prst="rect">
              <a:avLst/>
            </a:prstGeom>
            <a:noFill/>
            <a:ln w="12700" algn="ctr">
              <a:noFill/>
              <a:miter lim="800000"/>
              <a:headEnd/>
              <a:tailEnd/>
            </a:ln>
          </p:spPr>
        </p:pic>
        <p:sp>
          <p:nvSpPr>
            <p:cNvPr id="57363" name="Text Box 21"/>
            <p:cNvSpPr txBox="1">
              <a:spLocks noChangeArrowheads="1"/>
            </p:cNvSpPr>
            <p:nvPr/>
          </p:nvSpPr>
          <p:spPr bwMode="auto">
            <a:xfrm>
              <a:off x="5866110" y="4530578"/>
              <a:ext cx="1415772" cy="369332"/>
            </a:xfrm>
            <a:prstGeom prst="rect">
              <a:avLst/>
            </a:prstGeom>
            <a:noFill/>
            <a:ln w="12700" algn="ctr">
              <a:noFill/>
              <a:miter lim="800000"/>
              <a:headEnd/>
              <a:tailEnd/>
            </a:ln>
          </p:spPr>
          <p:txBody>
            <a:bodyPr wrap="none">
              <a:spAutoFit/>
            </a:bodyPr>
            <a:lstStyle/>
            <a:p>
              <a:pPr algn="l">
                <a:spcBef>
                  <a:spcPct val="0"/>
                </a:spcBef>
              </a:pPr>
              <a:r>
                <a:rPr lang="en-US" dirty="0" smtClean="0">
                  <a:solidFill>
                    <a:srgbClr val="000000"/>
                  </a:solidFill>
                  <a:latin typeface="Arial" charset="0"/>
                </a:rPr>
                <a:t>Motorcycles</a:t>
              </a:r>
              <a:endParaRPr lang="en-US" dirty="0">
                <a:solidFill>
                  <a:srgbClr val="000000"/>
                </a:solidFill>
                <a:latin typeface="Arial" charset="0"/>
              </a:endParaRPr>
            </a:p>
          </p:txBody>
        </p:sp>
      </p:grpSp>
      <p:pic>
        <p:nvPicPr>
          <p:cNvPr id="2325508" name="Picture 4" descr="http://t0.gstatic.com/images?q=tbn:ANd9GcQTXhPTc6sav5hp-489yqYwVZm8vJuWuDN8pukyBEzaIhRO_ddDxg"/>
          <p:cNvPicPr>
            <a:picLocks noChangeAspect="1" noChangeArrowheads="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9603055" y="6313890"/>
            <a:ext cx="1635302" cy="1088220"/>
          </a:xfrm>
          <a:prstGeom prst="rect">
            <a:avLst/>
          </a:prstGeom>
          <a:noFill/>
          <a:extLst>
            <a:ext uri="{909E8E84-426E-40DD-AFC4-6F175D3DCCD1}">
              <a14:hiddenFill xmlns:a14="http://schemas.microsoft.com/office/drawing/2010/main" xmlns="">
                <a:solidFill>
                  <a:srgbClr val="FFFFFF"/>
                </a:solidFill>
              </a14:hiddenFill>
            </a:ext>
          </a:extLst>
        </p:spPr>
      </p:pic>
      <p:pic>
        <p:nvPicPr>
          <p:cNvPr id="2325510" name="Picture 6" descr="http://t2.gstatic.com/images?q=tbn:ANd9GcTL9hSacq02lg06-d1mjwiBX5E3yNKEBXdBdyL2OuTvLG_4Wq1i"/>
          <p:cNvPicPr>
            <a:picLocks noChangeAspect="1" noChangeArrowheads="1"/>
          </p:cNvPicPr>
          <p:nvPr/>
        </p:nvPicPr>
        <p:blipFill>
          <a:blip r:embed="rId17" cstate="print">
            <a:extLst>
              <a:ext uri="{28A0092B-C50C-407E-A947-70E740481C1C}">
                <a14:useLocalDpi xmlns:a14="http://schemas.microsoft.com/office/drawing/2010/main" xmlns="" val="0"/>
              </a:ext>
            </a:extLst>
          </a:blip>
          <a:srcRect/>
          <a:stretch>
            <a:fillRect/>
          </a:stretch>
        </p:blipFill>
        <p:spPr bwMode="auto">
          <a:xfrm>
            <a:off x="5263290" y="2313127"/>
            <a:ext cx="1281113" cy="890588"/>
          </a:xfrm>
          <a:prstGeom prst="rect">
            <a:avLst/>
          </a:prstGeom>
          <a:noFill/>
          <a:extLst>
            <a:ext uri="{909E8E84-426E-40DD-AFC4-6F175D3DCCD1}">
              <a14:hiddenFill xmlns:a14="http://schemas.microsoft.com/office/drawing/2010/main" xmlns="">
                <a:solidFill>
                  <a:srgbClr val="FFFFFF"/>
                </a:solidFill>
              </a14:hiddenFill>
            </a:ext>
          </a:extLst>
        </p:spPr>
      </p:pic>
      <p:pic>
        <p:nvPicPr>
          <p:cNvPr id="2325514" name="Picture 10" descr="http://t3.gstatic.com/images?q=tbn:ANd9GcQX25hoEV1zFAkP4DNG6aoXHPHlQO8BI9liNNdsDSdRxtAhByLIcA"/>
          <p:cNvPicPr>
            <a:picLocks noChangeAspect="1" noChangeArrowheads="1"/>
          </p:cNvPicPr>
          <p:nvPr/>
        </p:nvPicPr>
        <p:blipFill>
          <a:blip r:embed="rId18" cstate="print">
            <a:extLst>
              <a:ext uri="{28A0092B-C50C-407E-A947-70E740481C1C}">
                <a14:useLocalDpi xmlns:a14="http://schemas.microsoft.com/office/drawing/2010/main" xmlns="" val="0"/>
              </a:ext>
            </a:extLst>
          </a:blip>
          <a:srcRect/>
          <a:stretch>
            <a:fillRect/>
          </a:stretch>
        </p:blipFill>
        <p:spPr bwMode="auto">
          <a:xfrm>
            <a:off x="5247120" y="3362464"/>
            <a:ext cx="1360345" cy="945668"/>
          </a:xfrm>
          <a:prstGeom prst="rect">
            <a:avLst/>
          </a:prstGeom>
          <a:noFill/>
          <a:extLst>
            <a:ext uri="{909E8E84-426E-40DD-AFC4-6F175D3DCCD1}">
              <a14:hiddenFill xmlns:a14="http://schemas.microsoft.com/office/drawing/2010/main" xmlns="">
                <a:solidFill>
                  <a:srgbClr val="FFFFFF"/>
                </a:solidFill>
              </a14:hiddenFill>
            </a:ext>
          </a:extLst>
        </p:spPr>
      </p:pic>
      <p:sp>
        <p:nvSpPr>
          <p:cNvPr id="5" name="AutoShape 12" descr="data:image/jpg;base64,/9j/4AAQSkZJRgABAQAAAQABAAD/2wCEAAkGBhQSERUUExMUFBUWFxgYGBcWGBgZGBoYGxgZGBcaGRweGyYfGBkjGRgYIC8gIycpLCwsGB4xNTAqNSYrLCkBCQoKDgwOGg8PGjAkHyUsLCkpLSwsKSwpKSksLCwsLCwsLCwsLCwpLCksLCwsLCwsLCwsLCwpLCwsLCwpLCwsLP/AABEIAMcA/gMBIgACEQEDEQH/xAAcAAABBQEBAQAAAAAAAAAAAAADAAECBAUGBwj/xAA+EAACAQIEBAMGBQMEAAYDAAABAhEAIQMSMUEEIlFhBXGBBhMykaHBQrHR4fAjUvEUFWJyM3OCk8LSFiRD/8QAGQEAAwEBAQAAAAAAAAAAAAAAAAECAwQF/8QAJBEAAgIDAAIDAAIDAAAAAAAAAAECEQMSITFBBBNRImFxkfD/2gAMAwEAAhEDEQA/APcaVKlSAVKlSoAVKlSoAVKlSoAVKlSoAVKlUXcASTA70ASpUwNPQAqVKo4mIACToKAJUqw/DPavCxsVsMWIEzsQDBM7DS5j4hvatsGpjNSVxYD0qVKqAVKlUWeNew+dqAJUqVKgBUqVKgBUzUiaopxiuWQlSbix1HnuRoQNKBWcT7eNiYbrihsQYbEoSjNdtQYDwVyz0ul9a5bxT2hbLhrh4mMs4YDc7zJJMzn1sdtx0rpvbc+4EZXYtmAdmJyqxksh0RjOQLG3avOcZ7mLdAb/AFi9ebmlrNmbCv4xxA//AL48/wDmYkfnQcTxvHgf18f/AN3E/wDtVTG110/Oq2LjDpPnWatgfUdKlSr1jUVKlSoAVKlSoAVKlSoAVC4jGyqWhmgTCiWPYDc0WhcRjBFLMYAEnXT0oA53G9slUtOG4URcggyWIEyLSomImRHeubxPbHMzKqoFcqecs6jLcs27HMARAtbWsT2jxQuLiQwcFzlIF4JkA3zWOx9dSKxjxokpAtB0j+6/5/KvHlnyt1Zrqj1Pwj2wwiirmIxDM5yxWZ3YyRM22Gnauk/1QCZnhfW1+9q8M4bGmAzFS5sGMTe19MtvT6V6Z4+2XhVQoWw1VCHz2aFIuQpOYGOkzqLiunDnm4ty9EuJb8L9qlxMUozIoJfLMg2ZgAQVGWFUE5v7hFc37W+PTi8jvC6gCxCkGCJOYSN41I8+d4PxZ1xwoJVVzbc0EgMRzSD5EEhbC5oPGYnu8UKHzAkEHLNpAzAW2vfr61zZPkTlHUrU0+BwBxOLhJgjEBSA7TAUl5GINLmXGUWBAg16pwGCyoA7ZjJvbSbbDaK8u9kPDFxsQFcT3OIM5DAjmxIOWxHMVljPQ16vhLAF5tr1rs+KrV0RInSpUHieKXDXM7BR1Jj+GuxuiSeM8AmCewufSuUw/FOIfEZWgGSVwioDZfjQidYyOI/OtvivHFVM689hyrJfm+HlAJvXBeK+1uKmOWg4eJAUywZVFy+UNBuQsAwVvaDXLnyRVO/9DR6L4YB7tSGLhubMTJObm+/7VbrzH2d8fZiWxGJ92vvFykXKko5ZTYwsnX7Cuwwva7DLjDyvmMyoUsywYEqJM2ntuarFnjJfgjepUwNPXQAzGuC9oeMwsZmK4rBMPMf6KhgWAc52fNlUKZJBG8ze3d42CGEMJHSsbxlFwMBhhJhizNly66FjYiNLtNrVMlaJl4OW8U8WjhP/ANjOcTMCT7wbFSpVQbkruABMmbifL+Kx4YkC06+fzv8ApW74xxz4wJdUwyqzBUq7FuYd9DbQQCYMVzr4RicpjQmJAPSdAa87JLdmS/sBiY1vrehYjz8z/L0TGSRuYN6pYnNCsXtJGWZ+XSiCRdH1fSpUq9M0FSpUqAFSpUqAFSpiayfGvaLC4dCWcTOWARM8s2/4qwa/brSclFWwNYmqviPiGHhIWxGyLpOlzpXCcV7fYjIcIMisUP8AWIaGPwkrlspJI/6386z/AGj9pvfhUWVw1AygXNhBzE/Fe1j85rkn8uCi9RWQ9pMXBxQpRYAwlyiJuGhgTPNYE5haSdTNcVxXBHMuXRTpIHyM9IMfWtpWzRe0W0k9Y9fX75/iOKABIYq5IDZSBIHNF4MdRXmxnJzs1TNL2c4tG95LZfdqiyxOec+dmwiByO5uBDXJEjWuh8W8fPGYICkThMoviFX+EAsZhDmYgAn+7auCw8yYiEFWXEiACNTICm8gMoPlcWNdd4W+Jh4N8qTOJlMWDLysl55Q5IzEkW3U10ylS7xMRh8AWzOzzm+FZ+Ispi86cxIMbiq2MW957s2JabAA6E5Vi0m0DeuiPEquaFVPeZiOXqS0ad7adqqf6hGK5zifECQuUNIIgiZA+V64llW3Fw0p0afsLw2L7xsREvhkKykssBpFwAWMXtHQ7V6xhAwJid40rzTwT2ixMDFP9MDDxCtrkLACAKegymBYCdNh33h/jOHigZWEkA5T8QB6g3r1fiThVJmTsvk1xXth7RkM2CsCACx1kFdDuvUMO1dJ45x64eE04mRipyxqSBMCvJvFGggkyZLMykEGQphY7zIiRcXGi+XlcVrES/s6f2f8Qw1xExGxcrcylTHOoChVzWGaRvIAA0kk0Pa3geGck4WISwYBoJyokGQ5g5VHKsgQi3gmZ508TN7d+k+f4f1JobYquHZ2YBV1ECT0iL77VwLO1HSrGusP4bi4wU87KCsYoChGKGygCYKQAZEXYmZJrX4H2gRDdM5VsybZGAW8iM0SdZA6XmsX/eVLLla40ZhfKIA1t9r1BOJE/wB0EXG/UEx9vtUOcr2N1BUe0eG+M4eMqlc4zTYqRBGoJiAfWtCvNfZj2qXhwMPK5U8xgZmLkAZUUC6k5SNDrczXceEeNLjhiBlymCCRMgkHTuI6dDXsYcynFW+nO1Rb4ziPdozQTAJgansO9cj4l7X4TuyZVV1UgrjKoJBCuoGbRg2UlT/b5V1vHcSMNCxkAdBJ6V417VcfmxsdiBLsATADBVI5G6XUSRuNSKebJojOVl12w+K4ph75jgLlzHG5mxGkAAMoJAzEANsLdqyPaXD5m5WLh2uAcuWSJaY5suUWUACqWN44+ZSCAFTJlAUSk6NaDeT9dbihi49hzEjtbW5t5/UVxuaaIXkzOLBEnSq4QTyydiT/AC9XMVcxida0eC4AYqjMvwjLyG+g1GW5jfuKN1FWV5PpGlUZqVemaCppp6572l9ohgjIjp73Mog5pANxACtmJta03vUykoq2BuYvEqvxMF3uQPzqtx3jOFhCXcC02uYtcAeYryDx7x12mSbg8pYsATObKGJIEzyzaelV0xFbMRiLKoH/ABXCqAVWADnJk94NxNcMvmdqKKUWz1nwf2nw8cMJugJNssqDZgDe4g9q4v27bJjK6uc8sQ4aGlSVygL8KrBExJIN7WyPZ/jsT3OMVthBQXIbIxAsmVhzNcnlGpe9iKzPEPE8V2GYlXSRaVeAMrBu4W0W36mc8mdzhT8iapk38Qzgu1mLMFULytBlmU3Guo6xOtVk8RhsrHnzWABkEEkELuTpG0kwbULh5Rc6srz8QaJBZbwpkssQMwA27xbPhQIyh1xCrpKIDdmUkouJBDEFSNgSCBc1goW/AWX+CwkdlbEGRmCe+bFxN4EuyuQzBhBAGpO0DMfii3A8QhGQqVVcqhlLK13HOzMuYtGZcs9riq/GAnEYnK0OFbFDYxXFUIWKZWMOwKzAaB7yYEZRuYniz4uZvd4SZgtngseU4aiQoaABJVQGBOugPS6irEjn+L9nFgYhCzipiF0cLKlmJwWSFhDEQb6AGicDj8mXECFgcxIGhggReYK3uNTa1ql/qBJOIrKZIFgk4gsylYGWxG17a3rMbEzDKpHNJLSBJLQAYtJiuLJklPj4XSLfHcWAWIA5rENeb9tOtU8FsrEo4GaTDiZsYAm8W1uRrUOE8LxWhcyB8udmDAABVBJki5m0CbzSTg3GGrlzCljlcELiCJLKRqUuHAbMVIiJE3jwf9+lbhOF4l8XEOGxggqFgllmSJNsxYmIAFdn4NxxwEXERHGEuIQz4gUwYGcSATCxEhZJYiRBriuGRVAb3bjDVgCMwBiGViJGYhnVhmiLZTXW+G+0JVGw499w5xFAxnMQZDYgjLmdrwVIG/WK1xwUJW+Et2d54hhLjYYLO2ECpjmABBWZImG5QfrXmHtNw+G+IRgMXRFlVzaZQ2a8mYhT5HrNanjnjvv8bOBGGEKqNCAQGDEjcOJ8tNTWHxBVYuZgk5r6kEzeTeZkibdKn5HyISdL/YqZl4XDsUkZpkzaANx87yNOlZn+sKZs0iEBBgyQZI9CLi17VuB0dsuIziWUkiCRBEWNmaLmI17QaPF4mGxCh8PEC8rFZFgSoHYjKCB386yhXmgpoB4XhkIhtnIBJvYRZQoN1j8R1k7VH3hlUEJzEMCZgG69jAabTpRHLAj+nNzBBgKPnoLUbGUMvwqCFvBgxIMBpPTWNvSqcu2aRY3DuQbC1rzudhv2rY8O8cOEVdSqxdWsYkGxHaW+dYGDjZiLgAxJkkXsD3MdO8Va4PhkxcX/AMUYSgB8PlLKzCIDAAlIIvIi0d6SxNu1wvZezvOG4ZeIDYj8VKEZ2UOXdXaYbJYKqsRAAYk9K4fxl1V2RSzQzczRJM6x+EZQLGTY3rrvFuKbCGGyYoOM1v6Cq2GzRzhwTEEBdRmGtwIHG+IZmYuw+KWJA5SWbM3zJrpnBJJezllcnwyYmdrdqaQF/n8ipcRa3w+evlQ8PD1uNp6n9KPr/jZNAG4gr+1bHgD8rFimYwYGsX+Laew6Vj4i7D6/atDw7jAikMzLJmQOgiNROt/SlONwqIrVn0gDUpqlw6n8Vu2/r3qwIO9eu0TGb/Aprhvb7w7BwsI4oGXExCEUiQJuxLEEQIGpmOldt7vvWX4/hYWJhHAxcQYZxlKrLQT5XE7W30rLJBTi0Xs/w8Pz5mKssmCVsTePwkTci/SBqNalw3iGR0Yct7HW2w+GCI0aCZM61v8AjfsemFhh1ZQCgYBi5xHAaGxAo+FeYH/0i9c5xnhQOE8Y5VujKGGcEWlRYFbz1PnXkuGr1fDaL5Zu4XjTJw3uBZXBzBlBgk5Va/xHLEEgXAOtzktwTM5CjT0st7Dqf5NV3clpEAAmcMEjKIJygttFgNSBYUXg8QpiFYNiZG9xAm8jp186ynt7HSZoeH+zeO65sOGs5CsVLQrMCGBI5rDQb9YoPE+A8S2KVxMJXKAMTmgxKFm5VDYkKw7gXFWsPiWzAhvnYSNdxfoOtEXxQlSsH4pdZKg5b3AjKBM2tYURz/0Eo0aKeCtiqmFmw2GJgO4hzlLKx92qZ1UqS5LiTP8AT7VU4rwvicFcNyeGGK2HICZj8C/+KxEj3jM4W0wwSDFqwuI8QOdpckswJYgTMmG1k2iTO9RwuPLOq4+IxVFYLlJ5LHKLkgDMFJHaa6PuTVUYlnE4cu5LBi2YBsQGJzGxZyBEsR8UTeh8O8KRzkzK8oWDH4b/ANTrtFzeTRmxmYrcMsAbkmRAgjmO8AzEnSaAmEbnKwYgiS1gDAgBtyABmFzAmdawU40aJh8PjCCGIBN+QgTplYN5rbzM03+ofCUquMpObEWVAb+mwUMJkGGnUiTl1sAKyrHp0AtI6+mtBxQcQFTABy3Uwde48rXiiEmuIbplteJJQiEXnzqFRZUqAsAwWymA5UmGOa3NT4iEPqwkgNEi/UzuCSZAIvHQCsjpOVFfOfiZ2Ui0yADAIPKRuIvTLi80KQ7gAmwAzW1vY/yKuVv3Y1wtf7jh4lkcjESMyuAJI1uG5t9BNrgbVf8Ae1lSxynLAJAkbQSNWm9RxPBFxZOKbrAJg5r3lTeFAlct+t5qiPCmzhXclFsh0Yc08wiI1/ho0xew3aC4PGO+Lk+MMPw7KDBg7EidbTWtjeH4YITDDZFBgGOSxHSNDBkfWqHAxh5iqLLtJaJMGBarI8RAJLcsZZOZr80aGRqRNZzb5oNd8j4eS4bmXNpMzA/FcZr9/wBKgTlxTZhlCgAttALWAgzaLiJOugsNiBAz25zcyuh3uDoPnVbjOIVlZuWbdTawEbi0fWlFv8KKGEk45UMMpBYAiCAJYhNiTrN/Krnh7kDNkUKCCoO8wDbUaa/lVJ+HzYiMt2kiAZLKVJi2mgN9a1MpMETMxmMkWsRI0G09j0rScqSryIueJeJMXzMPwmbWkDJImcxi0zJqmeH94TLwIJOpm9wDoCNqtKoiG5iCYAaIO40+vpvVdcIqcwMCLTLG3eCBewrFTp37HXOFTjfDcgLMw5bCJutr9td+lZWJjR5bWv8AzvW/g8UXMFRc9YJ7X2rKTw5mxAGVRMmGbQDUHpYaGNq68WRu9/RlOJX4JRiMBIHnNzsJ2q8/s+dS6gffff8Ak1T8V4L3eKQiwsytz0vBnrNWfD+OmWxHJOgBMHzsZi29TNyaU4PhlSTpntmD47hHDz4jBwwnUKIkgTe3lJ9b1dPjuGiZoULY2jfTTWvEOC453RFNoM66AwN+kbdav8X4iciKGYreJMAx9BrvXp5M6xrxbIWOUnx0etL7U4bEhXWwYk7AKQCSdBcjXWuG9q/aJ8ViobMgYFYLZSOXLKmwg2B/5Guew+MKuBN2j8UGJ3PQ6+lJ/DcRyYIJhrlwsx8Vyfp2rhy/JlljolRaxau27IP4viHDILsRuCdYBygzeBLCxi5Opqu/Dqt1JgzYgTHkNJ+wqtiIyfEbnqNJGnf51awLKcywLaSBtJ0rjk2vJaBcNw18ytD4ZLCdCAAQDMW10k9hqbXEuXfPALbgXEkC0xeCAP8ANFwcUKGCgRIUg62M21Oh/KhcRj6kmB3gf4P3ollbWtDp/pLhhAOblkjTe1xGwm3mNLUz8Tmt0EG0E+caVW4R899OkkAn062Fqt4kgEiQQASCbedZPjDz5K3FYIiwIJsFsIO83mO9ZjuRERrptP3q8viDJ8YyqTYlRBGjQDYie9ZIuZ6HXSJtboenaK6McX7JovrjErYnUCxvtcDpp8qJxfFECFvAgQbXnUHWL69KoKk3nS4iRfS/W1FPFrlgg3jykfkKeqsqybcZJKqWAMSpNpsDefPrU14nkzZbyQATJgfzymaohyWJmCJAt1AIPYCtTwplVCDhjELNLNmyhI/tGrMYvVSSSsLK2Jc73uDpaf0ijYCDMARYeZkzervEcUIBi4XICsWEzGuv1qvgku0KhARSzdTE3uYU/nWUZWuBYXEeSVhuWCSTMLveSQZihcXjtl5ChMWJiBPQGJO8VPD48ZQHyGFzKdwr2IkRm6kdqfBfDZguGAchbKyzEx3g+WvlU+HbQ/RS4xHKZuc5bzaYGpibgW+HqKq4CsUAMlSxaSCNf/jNamLyqBYliQsCwJsZERfr3qpxWUgTiMCsgKsZR1DQdJ22rWEuUTZUxiesjZTET228hVjhlViLlcqk8wmSBeLieova9UeKOJlAVA14j8yTsP1rX8P4Z0wcxQZhp/cN4O3y1FaSdRsdtmYvG4efDZUZQbkZjIO5Da5QK6bDw2ANzrA0ki3zBM9NKzAi4YcspBdVBQC2l55uW0GIoPC8cuIGNwy6yZW2jQB371ORbdiuGif6aeEVZlUOqjmDMxgSJMCDOYkbdR1NJeOGUNlLAakxM3vGhEdulZPDEoSuZZzTC3i8mJURMiTuBWhh4wJuBBvrAJNjWM4JeCkB4hT7wsxOQfCDebkzYKdhYjepopdQgORiTDSTGmsza4FETGUkMUBAJFwPKehMCO21VfEsVkJIzBSZDnMRA1nsLRNrURezpAyzw3h5Vudzj4eWYO72gZcx+ZrnlBFiII1Bq1xvHZlaQqnVYMT5X1jasocRJlpJ7mbbV24Yyd7HNNo9FGAvD4ykYWBxOCWsSozFT1UWGuuxECBAF72k4VM+ZMEYSth2w3w2XKZu40VjpvF97UXivbPDxMNlZ0zEhlOclUmZEEnMottpIgGsDj/EsMquXGDMFliYMH/isbDfeNq3ztyj4CPDP4hArAKSx6mFHQiL69ZoqeJRdlIAgHKZJufnAJqiQCGJbQ7QTB3joaZccRmDSQTaIAXc3tMbXP515+rfo0v9LPFsMRWctOymDMiYHn2qa8CvuhzHM0EyxXlMEKOhDa9algFRzFecg37fhmPnQ8XOeY3I+tyBAEEmKyuuIXkZsIKuTDzR3I1tvtfrVXicVwIYQbkmIEDvG/2oZxCpMMBI0ifTWxjrVbH4vEFgGI7GABvMiD5VrDG2Fmn4RiE8+ZGBBWykXmZUlRfqB0p+K41p1F1m23YxsY+tVuC4YDDPNzEltLC1wvT9ZqAO8gi/xHNHy2FKWNOTFsEHFlwQYg3i9pm0mCYrO40uWZVFjoSCCI0gze3SR3qyqyRuDvGsULGxcplu4ufoPStYVF+BORA48KLENpHl60PDxSGkz2EyI79D2qZxgRv+n7fvUE4kBwpYrO/n23q1/gLLRwyDpE6Dr28q3QcmHMKFJicpEGCJA7d6HwGIzKoYEZpGeNBreNNNtLTerHFYG2wF7nmOx7a36muXI/TBFdmfGaS+gyTAEgddp70Rsbl93YqQQxnLciCL6sRO833qj71lQrpBFhZYIsI3O96JgFfhLDKLmLm+vntInc0qG0U+N8OCgsmYZTYCCbdNIMTVPg+NKYf9TMbEMMtoMWGgmBNbuFhK8qIykkzaSI+IjoajgeGkrkxhhgDW5GUgwoBIhtrGtVkWtSEZeFiFhtylSCIkiLxuu003E42XM0EyZIUAXnTsQL1tYngaBC5xAGOXJ0IvfqwIGtZXHcOFtMqwgGCJM2m1zVRnBukNoH4bjFsZT73FuYiQGido5R39TfSt7GxsNHCLiZtQYMhQcpBJiO0d6w8bCMwbNq0wCPLoO/er3C4hOG55m2UEAgCNb9Ta24NTkSl0cXXC7xWFmRXK5pYkkMQqkazbMQRmjQXN6AnDhTyj3YxBmCtDZRMTYkgEEWNQ4viUK+7AdJBEkmFmZkajrfvQSyZjh52NhZQAAIJJJEybAXO9TFOqL4GK4ZISUzKCpMfh7kAgULjuHgGAZP8AZzAgxBEa26a1BeJYtDPIyi4tFuWY0ItJk1V8TQouIYJO/u9BcdNB0NOKey6JhOG4zIoVmhhAAIKkTYSOs+lqL4h4yvusRC5cMQrZGEwb72IkXn6VzPDeL4gfMzM4gAhrgrsP0oXHYytiSgyqQOXodxFdS+KtrZDy8J45AY5WLKNCRB+V4NCzUNDBk3qS4s6/SuyjnZ3H+jwrcijzsdPkDPSn4fhsMScgMEQBlmOWfv8AI1DGxRAsO4Ovwjf/ALdLVT9+VEwekEG+hFBpdGpg4KMozRYmwgQADbQnUgX6VHhsXDFsoADWI1AuPPWCT17VQTiAVEKPqI1H3/Sp4WIA8iCDMwO7fqKzWOH4NSNDicGc2QqbE5jJAi09ZsT8xWdxZ5iwYidCZkwIPkJ61PG8Ry6QJ2iLc3Xz/k1WxeK96ZJggQAYNpt6VzywRv8AiG4641xCAnYEzYSdPQ2oWMuYhiMqgDKADBN4nYdbb1NMOSZmABYHe03+dBxSQoUnQ/KxE1H1yj0LNDw7ih7s4eUkm8gZjrvcE1HxPgIdsu4mNRGgiNI+1ZvDsUYHUEfUGZHa1F4nxAM0k3iNfoQfX51trcfHQBYgbcBdtQQDuOtpvIFDxmcG4N73uKK/EFmmQTIgffoTUcZBG5ERbp/PlU6d4hNWRwzewB6b/TeqeN4cXxIdwgAtMMe8CxnzoPGo0cpAhjoYJmqmDx7L5lszE6mwsfr862hjaVoKO7w+IRVVAZy7mQSIM72J3igY3FKxOUABcp1MdYHTSsTC8QzcwP79j5UQces2IgxuPnes54t+tFmlicYHgSwEk5TBEX0m4PlrNH4d1ABkKsRDcw66CL7eZrKxVDEqlshlm79IG5v8qniYZ5QJPMRAj4iAf33rncPSBM1OFxlM2ut50K3M2mCP0pk4oZio5Te4jTUmOp+lU8RsWMq5YUS1rkDfzH8FNhoWmELWEnTNtvUKCXWOzQYrZrswIkA5ptaPTpUsbxFgl8uTMCRfMCAYO9gN6z/cMGkcs9SNNLFrTO9WA+WIJOxmASI1sOtJwXkTZleIY/vcbDKCbRlEkkkmAZvGltbVq8NgPhOzYh2EKCNQdQNAYmJ3qfB+DoOcAgmY2IGlj3696fE8KAU5AbAwAbztE2raVOKijJS6Cbj1IaEQlmZmIgkjSCTcxe4N5rPw8OJhesQdjpv069KWEeYA5hiEwVIIvvE2IsTarBkNB6i4BIPbuahrQ12sFhMQZMkeXSpcfismGXRoy3O5MmNOl6Ky5gYJF9+g6aQKI3h5fDYTGYETuR9fpSq2mCl+nInD3FRGHfb510C+y4H4iaTezw3LD5D7V6G6MGYOaN/WKG7k6Gt4+zi9W+f7U3/4+vf5094gRbxkicsAAakzt2qeF4sCBnMnUXrAOKdbGem/eKj7wbAdf2q9Qo28XiL5liCTKkn9qifGQALmSNdZ8uvrNZeHhsVgI0zOlqPheGYpjkN9DEmlqvY6DY3HnEiSbC1xB7fsKEmLMai9j9j1FHw/Z/GO0dyDVpfZZjBbEg+VJuK9iBL4zl1AJ1ED8qJ/uim8AEXE3+v2q5h+y2GNWLepEVaTwDBBmJ+R/Oazc4BaRhNx3QnNG99dPO9MM5sMNj5AkjrfzrqsDAw00A+S/YUQuv8AaPkP0qPuS8IPsOV/2/HkRhNbSbR+lWMPwniWgDKt92FvpXSpi9LfQU7Yp7VLz/iD7Dnh7JufixB6CR+dD8R9kSuGzK2ZgJjqBrFtq6YcQamuMan7pE7nnng+LhjFAxQCjWM/hOzfPWu7Ph+BgoW93hwgLEwDoJ1M1y3tV4SMN/eJ8D7D8Lbj11+dBPtCx4U4DAk2AefwAgwRubAeVdErnUoltt9Qf2axmxMbLsS2I/fSB2vb1roW4VkXMQCc1wJi8D86yfYvDj3j+S/c/aupTHgRXNnrfhLlTEyDeLiPQ0HC4ZEnKIB6Ex5x1onvB1pncxpNYkbAsfgVYgi2s9/OqfD+Gf1HnlAMIdf8iKve/EXWPnUkxAetBWwTAQABegiTqYqZHQwaCb1ACN6YiTYAJmwMyRsT1+VZjeF4jsGZhK3WDoQREjTTpWkynUUzOaQ1KgHFcOWYGBJjMfLrsdZouBhZd9qiuP1pxxA6UqG5thHPamIpf6oG1QcA7irTIGZagYqUHY0xBNUFmIng+EL/AJ5f0q0nD4eyg0PDM23PapO3lb9a2cm/ZTthAqDRFHoKmOJjSPQVVDx1og0nz7R/LVLthq2FOOaYYzelRYAfiWYuASYkaaU4dTAJKmSJG4+fMfp+VTQaEmxTURixrURirExzbzp2j/NOeOkqSoEbdeggR3vqZ1pUP6wzYv8A26U3vvP70NXJkyLg/hMCNwbwZtOnWhDiAJM9Z3HoZ6+dFFfWXDjAai8TH82p0xAb6DqTA9aorxYi+e57Gdov+vpTPiwNexiJ3t2PalQ/rRoHGE/hOvUje/0pHFHyAJmbT1tVBeI0uBsTJsepkx9qH7/cTA2zDpfSLa0asNEaHG4XvUKEGI+KCYI/F84rh8bBKsVNipIPmK6psQbkHyY9NrfvXPeJD+q5710YG06CqN/2WxlGGV3zSfIgAfka2leR6/z8q5XwKztJgZY9Zkbi0/nW2nFECFYiVvO5A5tNuk1nlX8idbLpxY/TtRBPQbbVTfEAgAmSvdb5trc2k7axtTksCLkTdY1+KNJ0sflWND+stYeN19KkGF7/AEketVyYB5gWXKCpHXcRrsD0pjjLEmzTYag6bxHX8jRQPHQY4ig3I9L/AJVB8QRY0PExswDcpJJn6WI0A6eZqLyNv596pIhxCq3cU7PH37UCTeDMdL9Pzp1MmJjztTpE6sI5OtQV53qHvB1B+lMSf4aTQqCk060PL3mpZoG3z/kUUIkzVIPHehB+p+9N7z1pgZxPmKdWOkH0oaTIA1MDWoZpqzUL7wk1N2tcEMLde1728xQi20kgE6/X8qkcEwSNALnb+TtSKQmcWgEdf2tT3BKrfysT53v5UEYpHWCLi+mv539KL7sgSCFKnVTE5u+gAnQHftQUujM2XYhgbn8QvrB3gEelQEFtSb2B1PQefrSxjBIliZgm5nvM3pYb5YKhgQCC1iDIjewtQhjEkyV0GpFrdT62vTO0DUxbUbm0/KlkO5kCNbjyJqTWIACtE2UGCZ30LUx2JGFyADlYHXY9vMa1ByTckDy87yIkTOtRxSJJA5Seg+VPi6WkAxOkT99tb06GHXDIU3tAkw3WVgRfz0NV8fiF69eWIue+4nrUlwJE5lJmDOYRcGJMTr1queFIGYyQdgJA/wC0jtVpDJpxIMAkgHe5Pa2tZvE/E296sXA+Cbi4EDMDbTU2mCaBjyzMTYkyZk1tCFMlrhb8MxcpN4kaxO4PppWiOIJjQiRNojbod6xuHcBrqGjqYE6DpPWKuYpiIk5tAIM+d+W+1ROFsEuGxj4VlYMsFRaTA6ydAbhiAY5hQGc5ZXSQLD1779aqAEDKwCkbDW/3qSRlNyPLT977g1i4lFp8cA3136TM2/WjrYzZpg9Zm2zAne1UlBdxz2P4nEAWOtyYNvnUnH4iJgwLAbSD1v5UqBfpbm8nlExE8sxMXm1TTEsJYBDBMBgsxfzIv2vbUiqeIhEGVK2ANobvECbk3MG1QIy/CSVJgEiM3Q6kW0v1pUSXnWGjaxERp1sYFOxAI0OUwZMzrG9xVJOhOUg6kxvEAfpRCtwJJAJBgHlGx8qCWr8B8Nus+v8AP5NMrXvAneLfQVFhABJF73uexjpvTu8AWOltY7nXe1BLjQUuDPT1NDzjv/PyoS4m3lvSdwN6KICCOtTz9qr5vrTB+kUiaAwBpcdx9ppl0uRPrP6VKO1TVP8AFM0EiiNv5enzRpFxuJ+XQ96SoR/imDT1oAZEJMEE9gDPY6U3uOxB3Eaaeo/xTg9PvThv31qbQf4IPEQBebm0egioH4Y0M6g69LadaMAN6gY607Do7cKJgy5IzcsGf7YnW+tCawy5dJ8x260bISCZBCgWJExoIGpF6GTIvNhA0iKdjsliYICSIBuphp6HQiYII3oaYa22kGSRadoi9IjvTq0gy0RoDJk9ht50ylIEcIjebb/X60UYBy55WDoCdfIdfSmJHaSp0jXadINqm3Em4ACqYlB27mSZufWmCl7ZBCMrHcH4RKjSJgW7He9Dfg1PwKbXMSLbk3MXqT4YJJgAdJuL2pzxDAghzMZRFoHS1VsxqQJvDACM3KCLFib2nQbekUsFI+GFIBg766A7mpYIWeYFpnfc/eadVImCQcpnX1B70OTDb8Hwmm0wREGYXuDItGxogX4oYMggSZBPkNT/AJoiNnEvlRQNFgFmItrNus03DFIBYuNCIhucHSDtly3qSkBZBAy5i2rRIgdIix3mYp1wmyhiABMST6mBuIij4WEx/qzkBPa955RI5qBgcRBaCTM6CDlOuxA2n86AqizxGFhQMjBjHRhfobb9TFAbH0EEkEaz8iJ2NC9ywGlm00Jt0E1JkEDrvfedt9KBWxyYPMNZuOvXoaIn/HcXE7C/kRarGJlUZTnb4SIIjKY1jfsDrQVwf6hCj3gBm4M5RNyIMWoE+EuF4oocwjMBqQLNM2G4+dF90WUtmTc9PPaPTSoYmLqcq82gUmB3NwfQipYuCqZlAaZuWmI3gRMTF6Q69MAzk6i+mkfSbHa1JrReD0Oo86k5gARFusgzv50NsUBbqZmc1z9NvOmZuiWbb5R9t6mV30G3T/NDOkjYgHTvpufOpJjTqY8yY/I3oFQyr0qREbyaVKkBIvFCzd6alUMCcwKlNKlRQhs80veECxiRB70qVCACyVFxApUqoQ9hvTZgQAAJBMnrO1KlQArRGW/WT6iNKbh8HO4RYBJAvp50qVMAjY0MxYr3JWRbcCKGcUsdhuMoA9dNaVKmUhX/AH09bUZOBd8NsSCVB5jI11MyZJ9KalSEvImwx7sXJa57ATHrMUXE4ZcMAkHMwBhgCpWSJ+L+4CxFPSpmiAswOvKQIlZk9Jv0tO9pmKkvEiBy3AyjuCLSdZG1KlSJ2dWRbHIAgwb3AAtAEfv3qaYQCCS3NpoII1JjWlSplKbfkIvEfAYUOJ5r9rnvO9SELc4iy4NlUmNcwuBDaaEilSoKu2R4pkJCqMigCZkkmLzbrNtKZMdoyqWAExeNYtby6kU9KgmT6IYhYOxXM0glyTK9IE30+lQiSdZY/XWYpUqRLYsgzTEidDuPPapkAGACP59aVKm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4" descr="data:image/jpg;base64,/9j/4AAQSkZJRgABAQAAAQABAAD/2wCEAAkGBhQSERUUExMUFBUWFxgYGBcWGBgZGBoYGxgZGBcaGRweGyYfGBkjGRgYIC8gIycpLCwsGB4xNTAqNSYrLCkBCQoKDgwOGg8PGjAkHyUsLCkpLSwsKSwpKSksLCwsLCwsLCwsLCwpLCksLCwsLCwsLCwsLCwpLCwsLCwpLCwsLP/AABEIAMcA/gMBIgACEQEDEQH/xAAcAAABBQEBAQAAAAAAAAAAAAADAAECBAUGBwj/xAA+EAACAQIEBAMGBQMEAAYDAAABAhEAIQMSMUEEIlFhBXGBBhMykaHBQrHR4fAjUvEUFWJyM3OCk8LSFiRD/8QAGQEAAwEBAQAAAAAAAAAAAAAAAAECAwQF/8QAJBEAAgIDAAIDAAIDAAAAAAAAAAECEQMSITFBBBNRImFxkfD/2gAMAwEAAhEDEQA/APcaVKlSAVKlSoAVKlSoAVKlSoAVKlSoAVKlUXcASTA70ASpUwNPQAqVKo4mIACToKAJUqw/DPavCxsVsMWIEzsQDBM7DS5j4hvatsGpjNSVxYD0qVKqAVKlUWeNew+dqAJUqVKgBUqVKgBUzUiaopxiuWQlSbix1HnuRoQNKBWcT7eNiYbrihsQYbEoSjNdtQYDwVyz0ul9a5bxT2hbLhrh4mMs4YDc7zJJMzn1sdtx0rpvbc+4EZXYtmAdmJyqxksh0RjOQLG3avOcZ7mLdAb/AFi9ebmlrNmbCv4xxA//AL48/wDmYkfnQcTxvHgf18f/AN3E/wDtVTG110/Oq2LjDpPnWatgfUdKlSr1jUVKlSoAVKlSoAVKlSoAVC4jGyqWhmgTCiWPYDc0WhcRjBFLMYAEnXT0oA53G9slUtOG4URcggyWIEyLSomImRHeubxPbHMzKqoFcqecs6jLcs27HMARAtbWsT2jxQuLiQwcFzlIF4JkA3zWOx9dSKxjxokpAtB0j+6/5/KvHlnyt1Zrqj1Pwj2wwiirmIxDM5yxWZ3YyRM22Gnauk/1QCZnhfW1+9q8M4bGmAzFS5sGMTe19MtvT6V6Z4+2XhVQoWw1VCHz2aFIuQpOYGOkzqLiunDnm4ty9EuJb8L9qlxMUozIoJfLMg2ZgAQVGWFUE5v7hFc37W+PTi8jvC6gCxCkGCJOYSN41I8+d4PxZ1xwoJVVzbc0EgMRzSD5EEhbC5oPGYnu8UKHzAkEHLNpAzAW2vfr61zZPkTlHUrU0+BwBxOLhJgjEBSA7TAUl5GINLmXGUWBAg16pwGCyoA7ZjJvbSbbDaK8u9kPDFxsQFcT3OIM5DAjmxIOWxHMVljPQ16vhLAF5tr1rs+KrV0RInSpUHieKXDXM7BR1Jj+GuxuiSeM8AmCewufSuUw/FOIfEZWgGSVwioDZfjQidYyOI/OtvivHFVM689hyrJfm+HlAJvXBeK+1uKmOWg4eJAUywZVFy+UNBuQsAwVvaDXLnyRVO/9DR6L4YB7tSGLhubMTJObm+/7VbrzH2d8fZiWxGJ92vvFykXKko5ZTYwsnX7Cuwwva7DLjDyvmMyoUsywYEqJM2ntuarFnjJfgjepUwNPXQAzGuC9oeMwsZmK4rBMPMf6KhgWAc52fNlUKZJBG8ze3d42CGEMJHSsbxlFwMBhhJhizNly66FjYiNLtNrVMlaJl4OW8U8WjhP/ANjOcTMCT7wbFSpVQbkruABMmbifL+Kx4YkC06+fzv8ApW74xxz4wJdUwyqzBUq7FuYd9DbQQCYMVzr4RicpjQmJAPSdAa87JLdmS/sBiY1vrehYjz8z/L0TGSRuYN6pYnNCsXtJGWZ+XSiCRdH1fSpUq9M0FSpUqAFSpUqAFSpiayfGvaLC4dCWcTOWARM8s2/4qwa/brSclFWwNYmqviPiGHhIWxGyLpOlzpXCcV7fYjIcIMisUP8AWIaGPwkrlspJI/6386z/AGj9pvfhUWVw1AygXNhBzE/Fe1j85rkn8uCi9RWQ9pMXBxQpRYAwlyiJuGhgTPNYE5haSdTNcVxXBHMuXRTpIHyM9IMfWtpWzRe0W0k9Y9fX75/iOKABIYq5IDZSBIHNF4MdRXmxnJzs1TNL2c4tG95LZfdqiyxOec+dmwiByO5uBDXJEjWuh8W8fPGYICkThMoviFX+EAsZhDmYgAn+7auCw8yYiEFWXEiACNTICm8gMoPlcWNdd4W+Jh4N8qTOJlMWDLysl55Q5IzEkW3U10ylS7xMRh8AWzOzzm+FZ+Ispi86cxIMbiq2MW957s2JabAA6E5Vi0m0DeuiPEquaFVPeZiOXqS0ad7adqqf6hGK5zifECQuUNIIgiZA+V64llW3Fw0p0afsLw2L7xsREvhkKykssBpFwAWMXtHQ7V6xhAwJid40rzTwT2ixMDFP9MDDxCtrkLACAKegymBYCdNh33h/jOHigZWEkA5T8QB6g3r1fiThVJmTsvk1xXth7RkM2CsCACx1kFdDuvUMO1dJ45x64eE04mRipyxqSBMCvJvFGggkyZLMykEGQphY7zIiRcXGi+XlcVrES/s6f2f8Qw1xExGxcrcylTHOoChVzWGaRvIAA0kk0Pa3geGck4WISwYBoJyokGQ5g5VHKsgQi3gmZ508TN7d+k+f4f1JobYquHZ2YBV1ECT0iL77VwLO1HSrGusP4bi4wU87KCsYoChGKGygCYKQAZEXYmZJrX4H2gRDdM5VsybZGAW8iM0SdZA6XmsX/eVLLla40ZhfKIA1t9r1BOJE/wB0EXG/UEx9vtUOcr2N1BUe0eG+M4eMqlc4zTYqRBGoJiAfWtCvNfZj2qXhwMPK5U8xgZmLkAZUUC6k5SNDrczXceEeNLjhiBlymCCRMgkHTuI6dDXsYcynFW+nO1Rb4ziPdozQTAJgansO9cj4l7X4TuyZVV1UgrjKoJBCuoGbRg2UlT/b5V1vHcSMNCxkAdBJ6V417VcfmxsdiBLsATADBVI5G6XUSRuNSKebJojOVl12w+K4ph75jgLlzHG5mxGkAAMoJAzEANsLdqyPaXD5m5WLh2uAcuWSJaY5suUWUACqWN44+ZSCAFTJlAUSk6NaDeT9dbihi49hzEjtbW5t5/UVxuaaIXkzOLBEnSq4QTyydiT/AC9XMVcxida0eC4AYqjMvwjLyG+g1GW5jfuKN1FWV5PpGlUZqVemaCppp6572l9ohgjIjp73Mog5pANxACtmJta03vUykoq2BuYvEqvxMF3uQPzqtx3jOFhCXcC02uYtcAeYryDx7x12mSbg8pYsATObKGJIEzyzaelV0xFbMRiLKoH/ABXCqAVWADnJk94NxNcMvmdqKKUWz1nwf2nw8cMJugJNssqDZgDe4g9q4v27bJjK6uc8sQ4aGlSVygL8KrBExJIN7WyPZ/jsT3OMVthBQXIbIxAsmVhzNcnlGpe9iKzPEPE8V2GYlXSRaVeAMrBu4W0W36mc8mdzhT8iapk38Qzgu1mLMFULytBlmU3Guo6xOtVk8RhsrHnzWABkEEkELuTpG0kwbULh5Rc6srz8QaJBZbwpkssQMwA27xbPhQIyh1xCrpKIDdmUkouJBDEFSNgSCBc1goW/AWX+CwkdlbEGRmCe+bFxN4EuyuQzBhBAGpO0DMfii3A8QhGQqVVcqhlLK13HOzMuYtGZcs9riq/GAnEYnK0OFbFDYxXFUIWKZWMOwKzAaB7yYEZRuYniz4uZvd4SZgtngseU4aiQoaABJVQGBOugPS6irEjn+L9nFgYhCzipiF0cLKlmJwWSFhDEQb6AGicDj8mXECFgcxIGhggReYK3uNTa1ql/qBJOIrKZIFgk4gsylYGWxG17a3rMbEzDKpHNJLSBJLQAYtJiuLJklPj4XSLfHcWAWIA5rENeb9tOtU8FsrEo4GaTDiZsYAm8W1uRrUOE8LxWhcyB8udmDAABVBJki5m0CbzSTg3GGrlzCljlcELiCJLKRqUuHAbMVIiJE3jwf9+lbhOF4l8XEOGxggqFgllmSJNsxYmIAFdn4NxxwEXERHGEuIQz4gUwYGcSATCxEhZJYiRBriuGRVAb3bjDVgCMwBiGViJGYhnVhmiLZTXW+G+0JVGw499w5xFAxnMQZDYgjLmdrwVIG/WK1xwUJW+Et2d54hhLjYYLO2ECpjmABBWZImG5QfrXmHtNw+G+IRgMXRFlVzaZQ2a8mYhT5HrNanjnjvv8bOBGGEKqNCAQGDEjcOJ8tNTWHxBVYuZgk5r6kEzeTeZkibdKn5HyISdL/YqZl4XDsUkZpkzaANx87yNOlZn+sKZs0iEBBgyQZI9CLi17VuB0dsuIziWUkiCRBEWNmaLmI17QaPF4mGxCh8PEC8rFZFgSoHYjKCB386yhXmgpoB4XhkIhtnIBJvYRZQoN1j8R1k7VH3hlUEJzEMCZgG69jAabTpRHLAj+nNzBBgKPnoLUbGUMvwqCFvBgxIMBpPTWNvSqcu2aRY3DuQbC1rzudhv2rY8O8cOEVdSqxdWsYkGxHaW+dYGDjZiLgAxJkkXsD3MdO8Va4PhkxcX/AMUYSgB8PlLKzCIDAAlIIvIi0d6SxNu1wvZezvOG4ZeIDYj8VKEZ2UOXdXaYbJYKqsRAAYk9K4fxl1V2RSzQzczRJM6x+EZQLGTY3rrvFuKbCGGyYoOM1v6Cq2GzRzhwTEEBdRmGtwIHG+IZmYuw+KWJA5SWbM3zJrpnBJJezllcnwyYmdrdqaQF/n8ipcRa3w+evlQ8PD1uNp6n9KPr/jZNAG4gr+1bHgD8rFimYwYGsX+Laew6Vj4i7D6/atDw7jAikMzLJmQOgiNROt/SlONwqIrVn0gDUpqlw6n8Vu2/r3qwIO9eu0TGb/Aprhvb7w7BwsI4oGXExCEUiQJuxLEEQIGpmOldt7vvWX4/hYWJhHAxcQYZxlKrLQT5XE7W30rLJBTi0Xs/w8Pz5mKssmCVsTePwkTci/SBqNalw3iGR0Yct7HW2w+GCI0aCZM61v8AjfsemFhh1ZQCgYBi5xHAaGxAo+FeYH/0i9c5xnhQOE8Y5VujKGGcEWlRYFbz1PnXkuGr1fDaL5Zu4XjTJw3uBZXBzBlBgk5Va/xHLEEgXAOtzktwTM5CjT0st7Dqf5NV3clpEAAmcMEjKIJygttFgNSBYUXg8QpiFYNiZG9xAm8jp186ynt7HSZoeH+zeO65sOGs5CsVLQrMCGBI5rDQb9YoPE+A8S2KVxMJXKAMTmgxKFm5VDYkKw7gXFWsPiWzAhvnYSNdxfoOtEXxQlSsH4pdZKg5b3AjKBM2tYURz/0Eo0aKeCtiqmFmw2GJgO4hzlLKx92qZ1UqS5LiTP8AT7VU4rwvicFcNyeGGK2HICZj8C/+KxEj3jM4W0wwSDFqwuI8QOdpckswJYgTMmG1k2iTO9RwuPLOq4+IxVFYLlJ5LHKLkgDMFJHaa6PuTVUYlnE4cu5LBi2YBsQGJzGxZyBEsR8UTeh8O8KRzkzK8oWDH4b/ANTrtFzeTRmxmYrcMsAbkmRAgjmO8AzEnSaAmEbnKwYgiS1gDAgBtyABmFzAmdawU40aJh8PjCCGIBN+QgTplYN5rbzM03+ofCUquMpObEWVAb+mwUMJkGGnUiTl1sAKyrHp0AtI6+mtBxQcQFTABy3Uwde48rXiiEmuIbplteJJQiEXnzqFRZUqAsAwWymA5UmGOa3NT4iEPqwkgNEi/UzuCSZAIvHQCsjpOVFfOfiZ2Ui0yADAIPKRuIvTLi80KQ7gAmwAzW1vY/yKuVv3Y1wtf7jh4lkcjESMyuAJI1uG5t9BNrgbVf8Ae1lSxynLAJAkbQSNWm9RxPBFxZOKbrAJg5r3lTeFAlct+t5qiPCmzhXclFsh0Yc08wiI1/ho0xew3aC4PGO+Lk+MMPw7KDBg7EidbTWtjeH4YITDDZFBgGOSxHSNDBkfWqHAxh5iqLLtJaJMGBarI8RAJLcsZZOZr80aGRqRNZzb5oNd8j4eS4bmXNpMzA/FcZr9/wBKgTlxTZhlCgAttALWAgzaLiJOugsNiBAz25zcyuh3uDoPnVbjOIVlZuWbdTawEbi0fWlFv8KKGEk45UMMpBYAiCAJYhNiTrN/Krnh7kDNkUKCCoO8wDbUaa/lVJ+HzYiMt2kiAZLKVJi2mgN9a1MpMETMxmMkWsRI0G09j0rScqSryIueJeJMXzMPwmbWkDJImcxi0zJqmeH94TLwIJOpm9wDoCNqtKoiG5iCYAaIO40+vpvVdcIqcwMCLTLG3eCBewrFTp37HXOFTjfDcgLMw5bCJutr9td+lZWJjR5bWv8AzvW/g8UXMFRc9YJ7X2rKTw5mxAGVRMmGbQDUHpYaGNq68WRu9/RlOJX4JRiMBIHnNzsJ2q8/s+dS6gffff8Ak1T8V4L3eKQiwsytz0vBnrNWfD+OmWxHJOgBMHzsZi29TNyaU4PhlSTpntmD47hHDz4jBwwnUKIkgTe3lJ9b1dPjuGiZoULY2jfTTWvEOC453RFNoM66AwN+kbdav8X4iciKGYreJMAx9BrvXp5M6xrxbIWOUnx0etL7U4bEhXWwYk7AKQCSdBcjXWuG9q/aJ8ViobMgYFYLZSOXLKmwg2B/5Guew+MKuBN2j8UGJ3PQ6+lJ/DcRyYIJhrlwsx8Vyfp2rhy/JlljolRaxau27IP4viHDILsRuCdYBygzeBLCxi5Opqu/Dqt1JgzYgTHkNJ+wqtiIyfEbnqNJGnf51awLKcywLaSBtJ0rjk2vJaBcNw18ytD4ZLCdCAAQDMW10k9hqbXEuXfPALbgXEkC0xeCAP8ANFwcUKGCgRIUg62M21Oh/KhcRj6kmB3gf4P3ollbWtDp/pLhhAOblkjTe1xGwm3mNLUz8Tmt0EG0E+caVW4R899OkkAn062Fqt4kgEiQQASCbedZPjDz5K3FYIiwIJsFsIO83mO9ZjuRERrptP3q8viDJ8YyqTYlRBGjQDYie9ZIuZ6HXSJtboenaK6McX7JovrjErYnUCxvtcDpp8qJxfFECFvAgQbXnUHWL69KoKk3nS4iRfS/W1FPFrlgg3jykfkKeqsqybcZJKqWAMSpNpsDefPrU14nkzZbyQATJgfzymaohyWJmCJAt1AIPYCtTwplVCDhjELNLNmyhI/tGrMYvVSSSsLK2Jc73uDpaf0ijYCDMARYeZkzervEcUIBi4XICsWEzGuv1qvgku0KhARSzdTE3uYU/nWUZWuBYXEeSVhuWCSTMLveSQZihcXjtl5ChMWJiBPQGJO8VPD48ZQHyGFzKdwr2IkRm6kdqfBfDZguGAchbKyzEx3g+WvlU+HbQ/RS4xHKZuc5bzaYGpibgW+HqKq4CsUAMlSxaSCNf/jNamLyqBYliQsCwJsZERfr3qpxWUgTiMCsgKsZR1DQdJ22rWEuUTZUxiesjZTET228hVjhlViLlcqk8wmSBeLieova9UeKOJlAVA14j8yTsP1rX8P4Z0wcxQZhp/cN4O3y1FaSdRsdtmYvG4efDZUZQbkZjIO5Da5QK6bDw2ANzrA0ki3zBM9NKzAi4YcspBdVBQC2l55uW0GIoPC8cuIGNwy6yZW2jQB371ORbdiuGif6aeEVZlUOqjmDMxgSJMCDOYkbdR1NJeOGUNlLAakxM3vGhEdulZPDEoSuZZzTC3i8mJURMiTuBWhh4wJuBBvrAJNjWM4JeCkB4hT7wsxOQfCDebkzYKdhYjepopdQgORiTDSTGmsza4FETGUkMUBAJFwPKehMCO21VfEsVkJIzBSZDnMRA1nsLRNrURezpAyzw3h5Vudzj4eWYO72gZcx+ZrnlBFiII1Bq1xvHZlaQqnVYMT5X1jasocRJlpJ7mbbV24Yyd7HNNo9FGAvD4ykYWBxOCWsSozFT1UWGuuxECBAF72k4VM+ZMEYSth2w3w2XKZu40VjpvF97UXivbPDxMNlZ0zEhlOclUmZEEnMottpIgGsDj/EsMquXGDMFliYMH/isbDfeNq3ztyj4CPDP4hArAKSx6mFHQiL69ZoqeJRdlIAgHKZJufnAJqiQCGJbQ7QTB3joaZccRmDSQTaIAXc3tMbXP515+rfo0v9LPFsMRWctOymDMiYHn2qa8CvuhzHM0EyxXlMEKOhDa9algFRzFecg37fhmPnQ8XOeY3I+tyBAEEmKyuuIXkZsIKuTDzR3I1tvtfrVXicVwIYQbkmIEDvG/2oZxCpMMBI0ifTWxjrVbH4vEFgGI7GABvMiD5VrDG2Fmn4RiE8+ZGBBWykXmZUlRfqB0p+K41p1F1m23YxsY+tVuC4YDDPNzEltLC1wvT9ZqAO8gi/xHNHy2FKWNOTFsEHFlwQYg3i9pm0mCYrO40uWZVFjoSCCI0gze3SR3qyqyRuDvGsULGxcplu4ufoPStYVF+BORA48KLENpHl60PDxSGkz2EyI79D2qZxgRv+n7fvUE4kBwpYrO/n23q1/gLLRwyDpE6Dr28q3QcmHMKFJicpEGCJA7d6HwGIzKoYEZpGeNBreNNNtLTerHFYG2wF7nmOx7a36muXI/TBFdmfGaS+gyTAEgddp70Rsbl93YqQQxnLciCL6sRO833qj71lQrpBFhZYIsI3O96JgFfhLDKLmLm+vntInc0qG0U+N8OCgsmYZTYCCbdNIMTVPg+NKYf9TMbEMMtoMWGgmBNbuFhK8qIykkzaSI+IjoajgeGkrkxhhgDW5GUgwoBIhtrGtVkWtSEZeFiFhtylSCIkiLxuu003E42XM0EyZIUAXnTsQL1tYngaBC5xAGOXJ0IvfqwIGtZXHcOFtMqwgGCJM2m1zVRnBukNoH4bjFsZT73FuYiQGido5R39TfSt7GxsNHCLiZtQYMhQcpBJiO0d6w8bCMwbNq0wCPLoO/er3C4hOG55m2UEAgCNb9Ta24NTkSl0cXXC7xWFmRXK5pYkkMQqkazbMQRmjQXN6AnDhTyj3YxBmCtDZRMTYkgEEWNQ4viUK+7AdJBEkmFmZkajrfvQSyZjh52NhZQAAIJJJEybAXO9TFOqL4GK4ZISUzKCpMfh7kAgULjuHgGAZP8AZzAgxBEa26a1BeJYtDPIyi4tFuWY0ItJk1V8TQouIYJO/u9BcdNB0NOKey6JhOG4zIoVmhhAAIKkTYSOs+lqL4h4yvusRC5cMQrZGEwb72IkXn6VzPDeL4gfMzM4gAhrgrsP0oXHYytiSgyqQOXodxFdS+KtrZDy8J45AY5WLKNCRB+V4NCzUNDBk3qS4s6/SuyjnZ3H+jwrcijzsdPkDPSn4fhsMScgMEQBlmOWfv8AI1DGxRAsO4Ovwjf/ALdLVT9+VEwekEG+hFBpdGpg4KMozRYmwgQADbQnUgX6VHhsXDFsoADWI1AuPPWCT17VQTiAVEKPqI1H3/Sp4WIA8iCDMwO7fqKzWOH4NSNDicGc2QqbE5jJAi09ZsT8xWdxZ5iwYidCZkwIPkJ61PG8Ry6QJ2iLc3Xz/k1WxeK96ZJggQAYNpt6VzywRv8AiG4641xCAnYEzYSdPQ2oWMuYhiMqgDKADBN4nYdbb1NMOSZmABYHe03+dBxSQoUnQ/KxE1H1yj0LNDw7ih7s4eUkm8gZjrvcE1HxPgIdsu4mNRGgiNI+1ZvDsUYHUEfUGZHa1F4nxAM0k3iNfoQfX51trcfHQBYgbcBdtQQDuOtpvIFDxmcG4N73uKK/EFmmQTIgffoTUcZBG5ERbp/PlU6d4hNWRwzewB6b/TeqeN4cXxIdwgAtMMe8CxnzoPGo0cpAhjoYJmqmDx7L5lszE6mwsfr862hjaVoKO7w+IRVVAZy7mQSIM72J3igY3FKxOUABcp1MdYHTSsTC8QzcwP79j5UQces2IgxuPnes54t+tFmlicYHgSwEk5TBEX0m4PlrNH4d1ABkKsRDcw66CL7eZrKxVDEqlshlm79IG5v8qniYZ5QJPMRAj4iAf33rncPSBM1OFxlM2ut50K3M2mCP0pk4oZio5Te4jTUmOp+lU8RsWMq5YUS1rkDfzH8FNhoWmELWEnTNtvUKCXWOzQYrZrswIkA5ptaPTpUsbxFgl8uTMCRfMCAYO9gN6z/cMGkcs9SNNLFrTO9WA+WIJOxmASI1sOtJwXkTZleIY/vcbDKCbRlEkkkmAZvGltbVq8NgPhOzYh2EKCNQdQNAYmJ3qfB+DoOcAgmY2IGlj3696fE8KAU5AbAwAbztE2raVOKijJS6Cbj1IaEQlmZmIgkjSCTcxe4N5rPw8OJhesQdjpv069KWEeYA5hiEwVIIvvE2IsTarBkNB6i4BIPbuahrQ12sFhMQZMkeXSpcfismGXRoy3O5MmNOl6Ky5gYJF9+g6aQKI3h5fDYTGYETuR9fpSq2mCl+nInD3FRGHfb510C+y4H4iaTezw3LD5D7V6G6MGYOaN/WKG7k6Gt4+zi9W+f7U3/4+vf5094gRbxkicsAAakzt2qeF4sCBnMnUXrAOKdbGem/eKj7wbAdf2q9Qo28XiL5liCTKkn9qifGQALmSNdZ8uvrNZeHhsVgI0zOlqPheGYpjkN9DEmlqvY6DY3HnEiSbC1xB7fsKEmLMai9j9j1FHw/Z/GO0dyDVpfZZjBbEg+VJuK9iBL4zl1AJ1ED8qJ/uim8AEXE3+v2q5h+y2GNWLepEVaTwDBBmJ+R/Oazc4BaRhNx3QnNG99dPO9MM5sMNj5AkjrfzrqsDAw00A+S/YUQuv8AaPkP0qPuS8IPsOV/2/HkRhNbSbR+lWMPwniWgDKt92FvpXSpi9LfQU7Yp7VLz/iD7Dnh7JufixB6CR+dD8R9kSuGzK2ZgJjqBrFtq6YcQamuMan7pE7nnng+LhjFAxQCjWM/hOzfPWu7Ph+BgoW93hwgLEwDoJ1M1y3tV4SMN/eJ8D7D8Lbj11+dBPtCx4U4DAk2AefwAgwRubAeVdErnUoltt9Qf2axmxMbLsS2I/fSB2vb1roW4VkXMQCc1wJi8D86yfYvDj3j+S/c/aupTHgRXNnrfhLlTEyDeLiPQ0HC4ZEnKIB6Ex5x1onvB1pncxpNYkbAsfgVYgi2s9/OqfD+Gf1HnlAMIdf8iKve/EXWPnUkxAetBWwTAQABegiTqYqZHQwaCb1ACN6YiTYAJmwMyRsT1+VZjeF4jsGZhK3WDoQREjTTpWkynUUzOaQ1KgHFcOWYGBJjMfLrsdZouBhZd9qiuP1pxxA6UqG5thHPamIpf6oG1QcA7irTIGZagYqUHY0xBNUFmIng+EL/AJ5f0q0nD4eyg0PDM23PapO3lb9a2cm/ZTthAqDRFHoKmOJjSPQVVDx1og0nz7R/LVLthq2FOOaYYzelRYAfiWYuASYkaaU4dTAJKmSJG4+fMfp+VTQaEmxTURixrURirExzbzp2j/NOeOkqSoEbdeggR3vqZ1pUP6wzYv8A26U3vvP70NXJkyLg/hMCNwbwZtOnWhDiAJM9Z3HoZ6+dFFfWXDjAai8TH82p0xAb6DqTA9aorxYi+e57Gdov+vpTPiwNexiJ3t2PalQ/rRoHGE/hOvUje/0pHFHyAJmbT1tVBeI0uBsTJsepkx9qH7/cTA2zDpfSLa0asNEaHG4XvUKEGI+KCYI/F84rh8bBKsVNipIPmK6psQbkHyY9NrfvXPeJD+q5710YG06CqN/2WxlGGV3zSfIgAfka2leR6/z8q5XwKztJgZY9Zkbi0/nW2nFECFYiVvO5A5tNuk1nlX8idbLpxY/TtRBPQbbVTfEAgAmSvdb5trc2k7axtTksCLkTdY1+KNJ0sflWND+stYeN19KkGF7/AEketVyYB5gWXKCpHXcRrsD0pjjLEmzTYag6bxHX8jRQPHQY4ig3I9L/AJVB8QRY0PExswDcpJJn6WI0A6eZqLyNv596pIhxCq3cU7PH37UCTeDMdL9Pzp1MmJjztTpE6sI5OtQV53qHvB1B+lMSf4aTQqCk060PL3mpZoG3z/kUUIkzVIPHehB+p+9N7z1pgZxPmKdWOkH0oaTIA1MDWoZpqzUL7wk1N2tcEMLde1728xQi20kgE6/X8qkcEwSNALnb+TtSKQmcWgEdf2tT3BKrfysT53v5UEYpHWCLi+mv539KL7sgSCFKnVTE5u+gAnQHftQUujM2XYhgbn8QvrB3gEelQEFtSb2B1PQefrSxjBIliZgm5nvM3pYb5YKhgQCC1iDIjewtQhjEkyV0GpFrdT62vTO0DUxbUbm0/KlkO5kCNbjyJqTWIACtE2UGCZ30LUx2JGFyADlYHXY9vMa1ByTckDy87yIkTOtRxSJJA5Seg+VPi6WkAxOkT99tb06GHXDIU3tAkw3WVgRfz0NV8fiF69eWIue+4nrUlwJE5lJmDOYRcGJMTr1queFIGYyQdgJA/wC0jtVpDJpxIMAkgHe5Pa2tZvE/E296sXA+Cbi4EDMDbTU2mCaBjyzMTYkyZk1tCFMlrhb8MxcpN4kaxO4PppWiOIJjQiRNojbod6xuHcBrqGjqYE6DpPWKuYpiIk5tAIM+d+W+1ROFsEuGxj4VlYMsFRaTA6ydAbhiAY5hQGc5ZXSQLD1779aqAEDKwCkbDW/3qSRlNyPLT977g1i4lFp8cA3136TM2/WjrYzZpg9Zm2zAne1UlBdxz2P4nEAWOtyYNvnUnH4iJgwLAbSD1v5UqBfpbm8nlExE8sxMXm1TTEsJYBDBMBgsxfzIv2vbUiqeIhEGVK2ANobvECbk3MG1QIy/CSVJgEiM3Q6kW0v1pUSXnWGjaxERp1sYFOxAI0OUwZMzrG9xVJOhOUg6kxvEAfpRCtwJJAJBgHlGx8qCWr8B8Nus+v8AP5NMrXvAneLfQVFhABJF73uexjpvTu8AWOltY7nXe1BLjQUuDPT1NDzjv/PyoS4m3lvSdwN6KICCOtTz9qr5vrTB+kUiaAwBpcdx9ppl0uRPrP6VKO1TVP8AFM0EiiNv5enzRpFxuJ+XQ96SoR/imDT1oAZEJMEE9gDPY6U3uOxB3Eaaeo/xTg9PvThv31qbQf4IPEQBebm0egioH4Y0M6g69LadaMAN6gY607Do7cKJgy5IzcsGf7YnW+tCawy5dJ8x260bISCZBCgWJExoIGpF6GTIvNhA0iKdjsliYICSIBuphp6HQiYII3oaYa22kGSRadoi9IjvTq0gy0RoDJk9ht50ylIEcIjebb/X60UYBy55WDoCdfIdfSmJHaSp0jXadINqm3Em4ACqYlB27mSZufWmCl7ZBCMrHcH4RKjSJgW7He9Dfg1PwKbXMSLbk3MXqT4YJJgAdJuL2pzxDAghzMZRFoHS1VsxqQJvDACM3KCLFib2nQbekUsFI+GFIBg766A7mpYIWeYFpnfc/eadVImCQcpnX1B70OTDb8Hwmm0wREGYXuDItGxogX4oYMggSZBPkNT/AJoiNnEvlRQNFgFmItrNus03DFIBYuNCIhucHSDtly3qSkBZBAy5i2rRIgdIix3mYp1wmyhiABMST6mBuIij4WEx/qzkBPa955RI5qBgcRBaCTM6CDlOuxA2n86AqizxGFhQMjBjHRhfobb9TFAbH0EEkEaz8iJ2NC9ywGlm00Jt0E1JkEDrvfedt9KBWxyYPMNZuOvXoaIn/HcXE7C/kRarGJlUZTnb4SIIjKY1jfsDrQVwf6hCj3gBm4M5RNyIMWoE+EuF4oocwjMBqQLNM2G4+dF90WUtmTc9PPaPTSoYmLqcq82gUmB3NwfQipYuCqZlAaZuWmI3gRMTF6Q69MAzk6i+mkfSbHa1JrReD0Oo86k5gARFusgzv50NsUBbqZmc1z9NvOmZuiWbb5R9t6mV30G3T/NDOkjYgHTvpufOpJjTqY8yY/I3oFQyr0qREbyaVKkBIvFCzd6alUMCcwKlNKlRQhs80veECxiRB70qVCACyVFxApUqoQ9hvTZgQAAJBMnrO1KlQArRGW/WT6iNKbh8HO4RYBJAvp50qVMAjY0MxYr3JWRbcCKGcUsdhuMoA9dNaVKmUhX/AH09bUZOBd8NsSCVB5jI11MyZJ9KalSEvImwx7sXJa57ATHrMUXE4ZcMAkHMwBhgCpWSJ+L+4CxFPSpmiAswOvKQIlZk9Jv0tO9pmKkvEiBy3AyjuCLSdZG1KlSJ2dWRbHIAgwb3AAtAEfv3qaYQCCS3NpoII1JjWlSplKbfkIvEfAYUOJ5r9rnvO9SELc4iy4NlUmNcwuBDaaEilSoKu2R4pkJCqMigCZkkmLzbrNtKZMdoyqWAExeNYtby6kU9KgmT6IYhYOxXM0glyTK9IE30+lQiSdZY/XWYpUqRLYsgzTEidDuPPapkAGACP59aVKmB/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6" descr="data:image/jpg;base64,/9j/4AAQSkZJRgABAQAAAQABAAD/2wCEAAkGBhQSERUUExMUFBUWFxgYGBcWGBgZGBoYGxgZGBcaGRweGyYfGBkjGRgYIC8gIycpLCwsGB4xNTAqNSYrLCkBCQoKDgwOGg8PGjAkHyUsLCkpLSwsKSwpKSksLCwsLCwsLCwsLCwpLCksLCwsLCwsLCwsLCwpLCwsLCwpLCwsLP/AABEIAMcA/gMBIgACEQEDEQH/xAAcAAABBQEBAQAAAAAAAAAAAAADAAECBAUGBwj/xAA+EAACAQIEBAMGBQMEAAYDAAABAhEAIQMSMUEEIlFhBXGBBhMykaHBQrHR4fAjUvEUFWJyM3OCk8LSFiRD/8QAGQEAAwEBAQAAAAAAAAAAAAAAAAECAwQF/8QAJBEAAgIDAAIDAAIDAAAAAAAAAAECEQMSITFBBBNRImFxkfD/2gAMAwEAAhEDEQA/APcaVKlSAVKlSoAVKlSoAVKlSoAVKlSoAVKlUXcASTA70ASpUwNPQAqVKo4mIACToKAJUqw/DPavCxsVsMWIEzsQDBM7DS5j4hvatsGpjNSVxYD0qVKqAVKlUWeNew+dqAJUqVKgBUqVKgBUzUiaopxiuWQlSbix1HnuRoQNKBWcT7eNiYbrihsQYbEoSjNdtQYDwVyz0ul9a5bxT2hbLhrh4mMs4YDc7zJJMzn1sdtx0rpvbc+4EZXYtmAdmJyqxksh0RjOQLG3avOcZ7mLdAb/AFi9ebmlrNmbCv4xxA//AL48/wDmYkfnQcTxvHgf18f/AN3E/wDtVTG110/Oq2LjDpPnWatgfUdKlSr1jUVKlSoAVKlSoAVKlSoAVC4jGyqWhmgTCiWPYDc0WhcRjBFLMYAEnXT0oA53G9slUtOG4URcggyWIEyLSomImRHeubxPbHMzKqoFcqecs6jLcs27HMARAtbWsT2jxQuLiQwcFzlIF4JkA3zWOx9dSKxjxokpAtB0j+6/5/KvHlnyt1Zrqj1Pwj2wwiirmIxDM5yxWZ3YyRM22Gnauk/1QCZnhfW1+9q8M4bGmAzFS5sGMTe19MtvT6V6Z4+2XhVQoWw1VCHz2aFIuQpOYGOkzqLiunDnm4ty9EuJb8L9qlxMUozIoJfLMg2ZgAQVGWFUE5v7hFc37W+PTi8jvC6gCxCkGCJOYSN41I8+d4PxZ1xwoJVVzbc0EgMRzSD5EEhbC5oPGYnu8UKHzAkEHLNpAzAW2vfr61zZPkTlHUrU0+BwBxOLhJgjEBSA7TAUl5GINLmXGUWBAg16pwGCyoA7ZjJvbSbbDaK8u9kPDFxsQFcT3OIM5DAjmxIOWxHMVljPQ16vhLAF5tr1rs+KrV0RInSpUHieKXDXM7BR1Jj+GuxuiSeM8AmCewufSuUw/FOIfEZWgGSVwioDZfjQidYyOI/OtvivHFVM689hyrJfm+HlAJvXBeK+1uKmOWg4eJAUywZVFy+UNBuQsAwVvaDXLnyRVO/9DR6L4YB7tSGLhubMTJObm+/7VbrzH2d8fZiWxGJ92vvFykXKko5ZTYwsnX7Cuwwva7DLjDyvmMyoUsywYEqJM2ntuarFnjJfgjepUwNPXQAzGuC9oeMwsZmK4rBMPMf6KhgWAc52fNlUKZJBG8ze3d42CGEMJHSsbxlFwMBhhJhizNly66FjYiNLtNrVMlaJl4OW8U8WjhP/ANjOcTMCT7wbFSpVQbkruABMmbifL+Kx4YkC06+fzv8ApW74xxz4wJdUwyqzBUq7FuYd9DbQQCYMVzr4RicpjQmJAPSdAa87JLdmS/sBiY1vrehYjz8z/L0TGSRuYN6pYnNCsXtJGWZ+XSiCRdH1fSpUq9M0FSpUqAFSpUqAFSpiayfGvaLC4dCWcTOWARM8s2/4qwa/brSclFWwNYmqviPiGHhIWxGyLpOlzpXCcV7fYjIcIMisUP8AWIaGPwkrlspJI/6386z/AGj9pvfhUWVw1AygXNhBzE/Fe1j85rkn8uCi9RWQ9pMXBxQpRYAwlyiJuGhgTPNYE5haSdTNcVxXBHMuXRTpIHyM9IMfWtpWzRe0W0k9Y9fX75/iOKABIYq5IDZSBIHNF4MdRXmxnJzs1TNL2c4tG95LZfdqiyxOec+dmwiByO5uBDXJEjWuh8W8fPGYICkThMoviFX+EAsZhDmYgAn+7auCw8yYiEFWXEiACNTICm8gMoPlcWNdd4W+Jh4N8qTOJlMWDLysl55Q5IzEkW3U10ylS7xMRh8AWzOzzm+FZ+Ispi86cxIMbiq2MW957s2JabAA6E5Vi0m0DeuiPEquaFVPeZiOXqS0ad7adqqf6hGK5zifECQuUNIIgiZA+V64llW3Fw0p0afsLw2L7xsREvhkKykssBpFwAWMXtHQ7V6xhAwJid40rzTwT2ixMDFP9MDDxCtrkLACAKegymBYCdNh33h/jOHigZWEkA5T8QB6g3r1fiThVJmTsvk1xXth7RkM2CsCACx1kFdDuvUMO1dJ45x64eE04mRipyxqSBMCvJvFGggkyZLMykEGQphY7zIiRcXGi+XlcVrES/s6f2f8Qw1xExGxcrcylTHOoChVzWGaRvIAA0kk0Pa3geGck4WISwYBoJyokGQ5g5VHKsgQi3gmZ508TN7d+k+f4f1JobYquHZ2YBV1ECT0iL77VwLO1HSrGusP4bi4wU87KCsYoChGKGygCYKQAZEXYmZJrX4H2gRDdM5VsybZGAW8iM0SdZA6XmsX/eVLLla40ZhfKIA1t9r1BOJE/wB0EXG/UEx9vtUOcr2N1BUe0eG+M4eMqlc4zTYqRBGoJiAfWtCvNfZj2qXhwMPK5U8xgZmLkAZUUC6k5SNDrczXceEeNLjhiBlymCCRMgkHTuI6dDXsYcynFW+nO1Rb4ziPdozQTAJgansO9cj4l7X4TuyZVV1UgrjKoJBCuoGbRg2UlT/b5V1vHcSMNCxkAdBJ6V417VcfmxsdiBLsATADBVI5G6XUSRuNSKebJojOVl12w+K4ph75jgLlzHG5mxGkAAMoJAzEANsLdqyPaXD5m5WLh2uAcuWSJaY5suUWUACqWN44+ZSCAFTJlAUSk6NaDeT9dbihi49hzEjtbW5t5/UVxuaaIXkzOLBEnSq4QTyydiT/AC9XMVcxida0eC4AYqjMvwjLyG+g1GW5jfuKN1FWV5PpGlUZqVemaCppp6572l9ohgjIjp73Mog5pANxACtmJta03vUykoq2BuYvEqvxMF3uQPzqtx3jOFhCXcC02uYtcAeYryDx7x12mSbg8pYsATObKGJIEzyzaelV0xFbMRiLKoH/ABXCqAVWADnJk94NxNcMvmdqKKUWz1nwf2nw8cMJugJNssqDZgDe4g9q4v27bJjK6uc8sQ4aGlSVygL8KrBExJIN7WyPZ/jsT3OMVthBQXIbIxAsmVhzNcnlGpe9iKzPEPE8V2GYlXSRaVeAMrBu4W0W36mc8mdzhT8iapk38Qzgu1mLMFULytBlmU3Guo6xOtVk8RhsrHnzWABkEEkELuTpG0kwbULh5Rc6srz8QaJBZbwpkssQMwA27xbPhQIyh1xCrpKIDdmUkouJBDEFSNgSCBc1goW/AWX+CwkdlbEGRmCe+bFxN4EuyuQzBhBAGpO0DMfii3A8QhGQqVVcqhlLK13HOzMuYtGZcs9riq/GAnEYnK0OFbFDYxXFUIWKZWMOwKzAaB7yYEZRuYniz4uZvd4SZgtngseU4aiQoaABJVQGBOugPS6irEjn+L9nFgYhCzipiF0cLKlmJwWSFhDEQb6AGicDj8mXECFgcxIGhggReYK3uNTa1ql/qBJOIrKZIFgk4gsylYGWxG17a3rMbEzDKpHNJLSBJLQAYtJiuLJklPj4XSLfHcWAWIA5rENeb9tOtU8FsrEo4GaTDiZsYAm8W1uRrUOE8LxWhcyB8udmDAABVBJki5m0CbzSTg3GGrlzCljlcELiCJLKRqUuHAbMVIiJE3jwf9+lbhOF4l8XEOGxggqFgllmSJNsxYmIAFdn4NxxwEXERHGEuIQz4gUwYGcSATCxEhZJYiRBriuGRVAb3bjDVgCMwBiGViJGYhnVhmiLZTXW+G+0JVGw499w5xFAxnMQZDYgjLmdrwVIG/WK1xwUJW+Et2d54hhLjYYLO2ECpjmABBWZImG5QfrXmHtNw+G+IRgMXRFlVzaZQ2a8mYhT5HrNanjnjvv8bOBGGEKqNCAQGDEjcOJ8tNTWHxBVYuZgk5r6kEzeTeZkibdKn5HyISdL/YqZl4XDsUkZpkzaANx87yNOlZn+sKZs0iEBBgyQZI9CLi17VuB0dsuIziWUkiCRBEWNmaLmI17QaPF4mGxCh8PEC8rFZFgSoHYjKCB386yhXmgpoB4XhkIhtnIBJvYRZQoN1j8R1k7VH3hlUEJzEMCZgG69jAabTpRHLAj+nNzBBgKPnoLUbGUMvwqCFvBgxIMBpPTWNvSqcu2aRY3DuQbC1rzudhv2rY8O8cOEVdSqxdWsYkGxHaW+dYGDjZiLgAxJkkXsD3MdO8Va4PhkxcX/AMUYSgB8PlLKzCIDAAlIIvIi0d6SxNu1wvZezvOG4ZeIDYj8VKEZ2UOXdXaYbJYKqsRAAYk9K4fxl1V2RSzQzczRJM6x+EZQLGTY3rrvFuKbCGGyYoOM1v6Cq2GzRzhwTEEBdRmGtwIHG+IZmYuw+KWJA5SWbM3zJrpnBJJezllcnwyYmdrdqaQF/n8ipcRa3w+evlQ8PD1uNp6n9KPr/jZNAG4gr+1bHgD8rFimYwYGsX+Laew6Vj4i7D6/atDw7jAikMzLJmQOgiNROt/SlONwqIrVn0gDUpqlw6n8Vu2/r3qwIO9eu0TGb/Aprhvb7w7BwsI4oGXExCEUiQJuxLEEQIGpmOldt7vvWX4/hYWJhHAxcQYZxlKrLQT5XE7W30rLJBTi0Xs/w8Pz5mKssmCVsTePwkTci/SBqNalw3iGR0Yct7HW2w+GCI0aCZM61v8AjfsemFhh1ZQCgYBi5xHAaGxAo+FeYH/0i9c5xnhQOE8Y5VujKGGcEWlRYFbz1PnXkuGr1fDaL5Zu4XjTJw3uBZXBzBlBgk5Va/xHLEEgXAOtzktwTM5CjT0st7Dqf5NV3clpEAAmcMEjKIJygttFgNSBYUXg8QpiFYNiZG9xAm8jp186ynt7HSZoeH+zeO65sOGs5CsVLQrMCGBI5rDQb9YoPE+A8S2KVxMJXKAMTmgxKFm5VDYkKw7gXFWsPiWzAhvnYSNdxfoOtEXxQlSsH4pdZKg5b3AjKBM2tYURz/0Eo0aKeCtiqmFmw2GJgO4hzlLKx92qZ1UqS5LiTP8AT7VU4rwvicFcNyeGGK2HICZj8C/+KxEj3jM4W0wwSDFqwuI8QOdpckswJYgTMmG1k2iTO9RwuPLOq4+IxVFYLlJ5LHKLkgDMFJHaa6PuTVUYlnE4cu5LBi2YBsQGJzGxZyBEsR8UTeh8O8KRzkzK8oWDH4b/ANTrtFzeTRmxmYrcMsAbkmRAgjmO8AzEnSaAmEbnKwYgiS1gDAgBtyABmFzAmdawU40aJh8PjCCGIBN+QgTplYN5rbzM03+ofCUquMpObEWVAb+mwUMJkGGnUiTl1sAKyrHp0AtI6+mtBxQcQFTABy3Uwde48rXiiEmuIbplteJJQiEXnzqFRZUqAsAwWymA5UmGOa3NT4iEPqwkgNEi/UzuCSZAIvHQCsjpOVFfOfiZ2Ui0yADAIPKRuIvTLi80KQ7gAmwAzW1vY/yKuVv3Y1wtf7jh4lkcjESMyuAJI1uG5t9BNrgbVf8Ae1lSxynLAJAkbQSNWm9RxPBFxZOKbrAJg5r3lTeFAlct+t5qiPCmzhXclFsh0Yc08wiI1/ho0xew3aC4PGO+Lk+MMPw7KDBg7EidbTWtjeH4YITDDZFBgGOSxHSNDBkfWqHAxh5iqLLtJaJMGBarI8RAJLcsZZOZr80aGRqRNZzb5oNd8j4eS4bmXNpMzA/FcZr9/wBKgTlxTZhlCgAttALWAgzaLiJOugsNiBAz25zcyuh3uDoPnVbjOIVlZuWbdTawEbi0fWlFv8KKGEk45UMMpBYAiCAJYhNiTrN/Krnh7kDNkUKCCoO8wDbUaa/lVJ+HzYiMt2kiAZLKVJi2mgN9a1MpMETMxmMkWsRI0G09j0rScqSryIueJeJMXzMPwmbWkDJImcxi0zJqmeH94TLwIJOpm9wDoCNqtKoiG5iCYAaIO40+vpvVdcIqcwMCLTLG3eCBewrFTp37HXOFTjfDcgLMw5bCJutr9td+lZWJjR5bWv8AzvW/g8UXMFRc9YJ7X2rKTw5mxAGVRMmGbQDUHpYaGNq68WRu9/RlOJX4JRiMBIHnNzsJ2q8/s+dS6gffff8Ak1T8V4L3eKQiwsytz0vBnrNWfD+OmWxHJOgBMHzsZi29TNyaU4PhlSTpntmD47hHDz4jBwwnUKIkgTe3lJ9b1dPjuGiZoULY2jfTTWvEOC453RFNoM66AwN+kbdav8X4iciKGYreJMAx9BrvXp5M6xrxbIWOUnx0etL7U4bEhXWwYk7AKQCSdBcjXWuG9q/aJ8ViobMgYFYLZSOXLKmwg2B/5Guew+MKuBN2j8UGJ3PQ6+lJ/DcRyYIJhrlwsx8Vyfp2rhy/JlljolRaxau27IP4viHDILsRuCdYBygzeBLCxi5Opqu/Dqt1JgzYgTHkNJ+wqtiIyfEbnqNJGnf51awLKcywLaSBtJ0rjk2vJaBcNw18ytD4ZLCdCAAQDMW10k9hqbXEuXfPALbgXEkC0xeCAP8ANFwcUKGCgRIUg62M21Oh/KhcRj6kmB3gf4P3ollbWtDp/pLhhAOblkjTe1xGwm3mNLUz8Tmt0EG0E+caVW4R899OkkAn062Fqt4kgEiQQASCbedZPjDz5K3FYIiwIJsFsIO83mO9ZjuRERrptP3q8viDJ8YyqTYlRBGjQDYie9ZIuZ6HXSJtboenaK6McX7JovrjErYnUCxvtcDpp8qJxfFECFvAgQbXnUHWL69KoKk3nS4iRfS/W1FPFrlgg3jykfkKeqsqybcZJKqWAMSpNpsDefPrU14nkzZbyQATJgfzymaohyWJmCJAt1AIPYCtTwplVCDhjELNLNmyhI/tGrMYvVSSSsLK2Jc73uDpaf0ijYCDMARYeZkzervEcUIBi4XICsWEzGuv1qvgku0KhARSzdTE3uYU/nWUZWuBYXEeSVhuWCSTMLveSQZihcXjtl5ChMWJiBPQGJO8VPD48ZQHyGFzKdwr2IkRm6kdqfBfDZguGAchbKyzEx3g+WvlU+HbQ/RS4xHKZuc5bzaYGpibgW+HqKq4CsUAMlSxaSCNf/jNamLyqBYliQsCwJsZERfr3qpxWUgTiMCsgKsZR1DQdJ22rWEuUTZUxiesjZTET228hVjhlViLlcqk8wmSBeLieova9UeKOJlAVA14j8yTsP1rX8P4Z0wcxQZhp/cN4O3y1FaSdRsdtmYvG4efDZUZQbkZjIO5Da5QK6bDw2ANzrA0ki3zBM9NKzAi4YcspBdVBQC2l55uW0GIoPC8cuIGNwy6yZW2jQB371ORbdiuGif6aeEVZlUOqjmDMxgSJMCDOYkbdR1NJeOGUNlLAakxM3vGhEdulZPDEoSuZZzTC3i8mJURMiTuBWhh4wJuBBvrAJNjWM4JeCkB4hT7wsxOQfCDebkzYKdhYjepopdQgORiTDSTGmsza4FETGUkMUBAJFwPKehMCO21VfEsVkJIzBSZDnMRA1nsLRNrURezpAyzw3h5Vudzj4eWYO72gZcx+ZrnlBFiII1Bq1xvHZlaQqnVYMT5X1jasocRJlpJ7mbbV24Yyd7HNNo9FGAvD4ykYWBxOCWsSozFT1UWGuuxECBAF72k4VM+ZMEYSth2w3w2XKZu40VjpvF97UXivbPDxMNlZ0zEhlOclUmZEEnMottpIgGsDj/EsMquXGDMFliYMH/isbDfeNq3ztyj4CPDP4hArAKSx6mFHQiL69ZoqeJRdlIAgHKZJufnAJqiQCGJbQ7QTB3joaZccRmDSQTaIAXc3tMbXP515+rfo0v9LPFsMRWctOymDMiYHn2qa8CvuhzHM0EyxXlMEKOhDa9algFRzFecg37fhmPnQ8XOeY3I+tyBAEEmKyuuIXkZsIKuTDzR3I1tvtfrVXicVwIYQbkmIEDvG/2oZxCpMMBI0ifTWxjrVbH4vEFgGI7GABvMiD5VrDG2Fmn4RiE8+ZGBBWykXmZUlRfqB0p+K41p1F1m23YxsY+tVuC4YDDPNzEltLC1wvT9ZqAO8gi/xHNHy2FKWNOTFsEHFlwQYg3i9pm0mCYrO40uWZVFjoSCCI0gze3SR3qyqyRuDvGsULGxcplu4ufoPStYVF+BORA48KLENpHl60PDxSGkz2EyI79D2qZxgRv+n7fvUE4kBwpYrO/n23q1/gLLRwyDpE6Dr28q3QcmHMKFJicpEGCJA7d6HwGIzKoYEZpGeNBreNNNtLTerHFYG2wF7nmOx7a36muXI/TBFdmfGaS+gyTAEgddp70Rsbl93YqQQxnLciCL6sRO833qj71lQrpBFhZYIsI3O96JgFfhLDKLmLm+vntInc0qG0U+N8OCgsmYZTYCCbdNIMTVPg+NKYf9TMbEMMtoMWGgmBNbuFhK8qIykkzaSI+IjoajgeGkrkxhhgDW5GUgwoBIhtrGtVkWtSEZeFiFhtylSCIkiLxuu003E42XM0EyZIUAXnTsQL1tYngaBC5xAGOXJ0IvfqwIGtZXHcOFtMqwgGCJM2m1zVRnBukNoH4bjFsZT73FuYiQGido5R39TfSt7GxsNHCLiZtQYMhQcpBJiO0d6w8bCMwbNq0wCPLoO/er3C4hOG55m2UEAgCNb9Ta24NTkSl0cXXC7xWFmRXK5pYkkMQqkazbMQRmjQXN6AnDhTyj3YxBmCtDZRMTYkgEEWNQ4viUK+7AdJBEkmFmZkajrfvQSyZjh52NhZQAAIJJJEybAXO9TFOqL4GK4ZISUzKCpMfh7kAgULjuHgGAZP8AZzAgxBEa26a1BeJYtDPIyi4tFuWY0ItJk1V8TQouIYJO/u9BcdNB0NOKey6JhOG4zIoVmhhAAIKkTYSOs+lqL4h4yvusRC5cMQrZGEwb72IkXn6VzPDeL4gfMzM4gAhrgrsP0oXHYytiSgyqQOXodxFdS+KtrZDy8J45AY5WLKNCRB+V4NCzUNDBk3qS4s6/SuyjnZ3H+jwrcijzsdPkDPSn4fhsMScgMEQBlmOWfv8AI1DGxRAsO4Ovwjf/ALdLVT9+VEwekEG+hFBpdGpg4KMozRYmwgQADbQnUgX6VHhsXDFsoADWI1AuPPWCT17VQTiAVEKPqI1H3/Sp4WIA8iCDMwO7fqKzWOH4NSNDicGc2QqbE5jJAi09ZsT8xWdxZ5iwYidCZkwIPkJ61PG8Ry6QJ2iLc3Xz/k1WxeK96ZJggQAYNpt6VzywRv8AiG4641xCAnYEzYSdPQ2oWMuYhiMqgDKADBN4nYdbb1NMOSZmABYHe03+dBxSQoUnQ/KxE1H1yj0LNDw7ih7s4eUkm8gZjrvcE1HxPgIdsu4mNRGgiNI+1ZvDsUYHUEfUGZHa1F4nxAM0k3iNfoQfX51trcfHQBYgbcBdtQQDuOtpvIFDxmcG4N73uKK/EFmmQTIgffoTUcZBG5ERbp/PlU6d4hNWRwzewB6b/TeqeN4cXxIdwgAtMMe8CxnzoPGo0cpAhjoYJmqmDx7L5lszE6mwsfr862hjaVoKO7w+IRVVAZy7mQSIM72J3igY3FKxOUABcp1MdYHTSsTC8QzcwP79j5UQces2IgxuPnes54t+tFmlicYHgSwEk5TBEX0m4PlrNH4d1ABkKsRDcw66CL7eZrKxVDEqlshlm79IG5v8qniYZ5QJPMRAj4iAf33rncPSBM1OFxlM2ut50K3M2mCP0pk4oZio5Te4jTUmOp+lU8RsWMq5YUS1rkDfzH8FNhoWmELWEnTNtvUKCXWOzQYrZrswIkA5ptaPTpUsbxFgl8uTMCRfMCAYO9gN6z/cMGkcs9SNNLFrTO9WA+WIJOxmASI1sOtJwXkTZleIY/vcbDKCbRlEkkkmAZvGltbVq8NgPhOzYh2EKCNQdQNAYmJ3qfB+DoOcAgmY2IGlj3696fE8KAU5AbAwAbztE2raVOKijJS6Cbj1IaEQlmZmIgkjSCTcxe4N5rPw8OJhesQdjpv069KWEeYA5hiEwVIIvvE2IsTarBkNB6i4BIPbuahrQ12sFhMQZMkeXSpcfismGXRoy3O5MmNOl6Ky5gYJF9+g6aQKI3h5fDYTGYETuR9fpSq2mCl+nInD3FRGHfb510C+y4H4iaTezw3LD5D7V6G6MGYOaN/WKG7k6Gt4+zi9W+f7U3/4+vf5094gRbxkicsAAakzt2qeF4sCBnMnUXrAOKdbGem/eKj7wbAdf2q9Qo28XiL5liCTKkn9qifGQALmSNdZ8uvrNZeHhsVgI0zOlqPheGYpjkN9DEmlqvY6DY3HnEiSbC1xB7fsKEmLMai9j9j1FHw/Z/GO0dyDVpfZZjBbEg+VJuK9iBL4zl1AJ1ED8qJ/uim8AEXE3+v2q5h+y2GNWLepEVaTwDBBmJ+R/Oazc4BaRhNx3QnNG99dPO9MM5sMNj5AkjrfzrqsDAw00A+S/YUQuv8AaPkP0qPuS8IPsOV/2/HkRhNbSbR+lWMPwniWgDKt92FvpXSpi9LfQU7Yp7VLz/iD7Dnh7JufixB6CR+dD8R9kSuGzK2ZgJjqBrFtq6YcQamuMan7pE7nnng+LhjFAxQCjWM/hOzfPWu7Ph+BgoW93hwgLEwDoJ1M1y3tV4SMN/eJ8D7D8Lbj11+dBPtCx4U4DAk2AefwAgwRubAeVdErnUoltt9Qf2axmxMbLsS2I/fSB2vb1roW4VkXMQCc1wJi8D86yfYvDj3j+S/c/aupTHgRXNnrfhLlTEyDeLiPQ0HC4ZEnKIB6Ex5x1onvB1pncxpNYkbAsfgVYgi2s9/OqfD+Gf1HnlAMIdf8iKve/EXWPnUkxAetBWwTAQABegiTqYqZHQwaCb1ACN6YiTYAJmwMyRsT1+VZjeF4jsGZhK3WDoQREjTTpWkynUUzOaQ1KgHFcOWYGBJjMfLrsdZouBhZd9qiuP1pxxA6UqG5thHPamIpf6oG1QcA7irTIGZagYqUHY0xBNUFmIng+EL/AJ5f0q0nD4eyg0PDM23PapO3lb9a2cm/ZTthAqDRFHoKmOJjSPQVVDx1og0nz7R/LVLthq2FOOaYYzelRYAfiWYuASYkaaU4dTAJKmSJG4+fMfp+VTQaEmxTURixrURirExzbzp2j/NOeOkqSoEbdeggR3vqZ1pUP6wzYv8A26U3vvP70NXJkyLg/hMCNwbwZtOnWhDiAJM9Z3HoZ6+dFFfWXDjAai8TH82p0xAb6DqTA9aorxYi+e57Gdov+vpTPiwNexiJ3t2PalQ/rRoHGE/hOvUje/0pHFHyAJmbT1tVBeI0uBsTJsepkx9qH7/cTA2zDpfSLa0asNEaHG4XvUKEGI+KCYI/F84rh8bBKsVNipIPmK6psQbkHyY9NrfvXPeJD+q5710YG06CqN/2WxlGGV3zSfIgAfka2leR6/z8q5XwKztJgZY9Zkbi0/nW2nFECFYiVvO5A5tNuk1nlX8idbLpxY/TtRBPQbbVTfEAgAmSvdb5trc2k7axtTksCLkTdY1+KNJ0sflWND+stYeN19KkGF7/AEketVyYB5gWXKCpHXcRrsD0pjjLEmzTYag6bxHX8jRQPHQY4ig3I9L/AJVB8QRY0PExswDcpJJn6WI0A6eZqLyNv596pIhxCq3cU7PH37UCTeDMdL9Pzp1MmJjztTpE6sI5OtQV53qHvB1B+lMSf4aTQqCk060PL3mpZoG3z/kUUIkzVIPHehB+p+9N7z1pgZxPmKdWOkH0oaTIA1MDWoZpqzUL7wk1N2tcEMLde1728xQi20kgE6/X8qkcEwSNALnb+TtSKQmcWgEdf2tT3BKrfysT53v5UEYpHWCLi+mv539KL7sgSCFKnVTE5u+gAnQHftQUujM2XYhgbn8QvrB3gEelQEFtSb2B1PQefrSxjBIliZgm5nvM3pYb5YKhgQCC1iDIjewtQhjEkyV0GpFrdT62vTO0DUxbUbm0/KlkO5kCNbjyJqTWIACtE2UGCZ30LUx2JGFyADlYHXY9vMa1ByTckDy87yIkTOtRxSJJA5Seg+VPi6WkAxOkT99tb06GHXDIU3tAkw3WVgRfz0NV8fiF69eWIue+4nrUlwJE5lJmDOYRcGJMTr1queFIGYyQdgJA/wC0jtVpDJpxIMAkgHe5Pa2tZvE/E296sXA+Cbi4EDMDbTU2mCaBjyzMTYkyZk1tCFMlrhb8MxcpN4kaxO4PppWiOIJjQiRNojbod6xuHcBrqGjqYE6DpPWKuYpiIk5tAIM+d+W+1ROFsEuGxj4VlYMsFRaTA6ydAbhiAY5hQGc5ZXSQLD1779aqAEDKwCkbDW/3qSRlNyPLT977g1i4lFp8cA3136TM2/WjrYzZpg9Zm2zAne1UlBdxz2P4nEAWOtyYNvnUnH4iJgwLAbSD1v5UqBfpbm8nlExE8sxMXm1TTEsJYBDBMBgsxfzIv2vbUiqeIhEGVK2ANobvECbk3MG1QIy/CSVJgEiM3Q6kW0v1pUSXnWGjaxERp1sYFOxAI0OUwZMzrG9xVJOhOUg6kxvEAfpRCtwJJAJBgHlGx8qCWr8B8Nus+v8AP5NMrXvAneLfQVFhABJF73uexjpvTu8AWOltY7nXe1BLjQUuDPT1NDzjv/PyoS4m3lvSdwN6KICCOtTz9qr5vrTB+kUiaAwBpcdx9ppl0uRPrP6VKO1TVP8AFM0EiiNv5enzRpFxuJ+XQ96SoR/imDT1oAZEJMEE9gDPY6U3uOxB3Eaaeo/xTg9PvThv31qbQf4IPEQBebm0egioH4Y0M6g69LadaMAN6gY607Do7cKJgy5IzcsGf7YnW+tCawy5dJ8x260bISCZBCgWJExoIGpF6GTIvNhA0iKdjsliYICSIBuphp6HQiYII3oaYa22kGSRadoi9IjvTq0gy0RoDJk9ht50ylIEcIjebb/X60UYBy55WDoCdfIdfSmJHaSp0jXadINqm3Em4ACqYlB27mSZufWmCl7ZBCMrHcH4RKjSJgW7He9Dfg1PwKbXMSLbk3MXqT4YJJgAdJuL2pzxDAghzMZRFoHS1VsxqQJvDACM3KCLFib2nQbekUsFI+GFIBg766A7mpYIWeYFpnfc/eadVImCQcpnX1B70OTDb8Hwmm0wREGYXuDItGxogX4oYMggSZBPkNT/AJoiNnEvlRQNFgFmItrNus03DFIBYuNCIhucHSDtly3qSkBZBAy5i2rRIgdIix3mYp1wmyhiABMST6mBuIij4WEx/qzkBPa955RI5qBgcRBaCTM6CDlOuxA2n86AqizxGFhQMjBjHRhfobb9TFAbH0EEkEaz8iJ2NC9ywGlm00Jt0E1JkEDrvfedt9KBWxyYPMNZuOvXoaIn/HcXE7C/kRarGJlUZTnb4SIIjKY1jfsDrQVwf6hCj3gBm4M5RNyIMWoE+EuF4oocwjMBqQLNM2G4+dF90WUtmTc9PPaPTSoYmLqcq82gUmB3NwfQipYuCqZlAaZuWmI3gRMTF6Q69MAzk6i+mkfSbHa1JrReD0Oo86k5gARFusgzv50NsUBbqZmc1z9NvOmZuiWbb5R9t6mV30G3T/NDOkjYgHTvpufOpJjTqY8yY/I3oFQyr0qREbyaVKkBIvFCzd6alUMCcwKlNKlRQhs80veECxiRB70qVCACyVFxApUqoQ9hvTZgQAAJBMnrO1KlQArRGW/WT6iNKbh8HO4RYBJAvp50qVMAjY0MxYr3JWRbcCKGcUsdhuMoA9dNaVKmUhX/AH09bUZOBd8NsSCVB5jI11MyZJ9KalSEvImwx7sXJa57ATHrMUXE4ZcMAkHMwBhgCpWSJ+L+4CxFPSpmiAswOvKQIlZk9Jv0tO9pmKkvEiBy3AyjuCLSdZG1KlSJ2dWRbHIAgwb3AAtAEfv3qaYQCCS3NpoII1JjWlSplKbfkIvEfAYUOJ5r9rnvO9SELc4iy4NlUmNcwuBDaaEilSoKu2R4pkJCqMigCZkkmLzbrNtKZMdoyqWAExeNYtby6kU9KgmT6IYhYOxXM0glyTK9IE30+lQiSdZY/XWYpUqRLYsgzTEidDuPPapkAGACP59aVKmB/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8" descr="data:image/jpg;base64,/9j/4AAQSkZJRgABAQAAAQABAAD/2wCEAAkGBhQSERUUExMUFBUWFxgYGBcWGBgZGBoYGxgZGBcaGRweGyYfGBkjGRgYIC8gIycpLCwsGB4xNTAqNSYrLCkBCQoKDgwOGg8PGjAkHyUsLCkpLSwsKSwpKSksLCwsLCwsLCwsLCwpLCksLCwsLCwsLCwsLCwpLCwsLCwpLCwsLP/AABEIAMcA/gMBIgACEQEDEQH/xAAcAAABBQEBAQAAAAAAAAAAAAADAAECBAUGBwj/xAA+EAACAQIEBAMGBQMEAAYDAAABAhEAIQMSMUEEIlFhBXGBBhMykaHBQrHR4fAjUvEUFWJyM3OCk8LSFiRD/8QAGQEAAwEBAQAAAAAAAAAAAAAAAAECAwQF/8QAJBEAAgIDAAIDAAIDAAAAAAAAAAECEQMSITFBBBNRImFxkfD/2gAMAwEAAhEDEQA/APcaVKlSAVKlSoAVKlSoAVKlSoAVKlSoAVKlUXcASTA70ASpUwNPQAqVKo4mIACToKAJUqw/DPavCxsVsMWIEzsQDBM7DS5j4hvatsGpjNSVxYD0qVKqAVKlUWeNew+dqAJUqVKgBUqVKgBUzUiaopxiuWQlSbix1HnuRoQNKBWcT7eNiYbrihsQYbEoSjNdtQYDwVyz0ul9a5bxT2hbLhrh4mMs4YDc7zJJMzn1sdtx0rpvbc+4EZXYtmAdmJyqxksh0RjOQLG3avOcZ7mLdAb/AFi9ebmlrNmbCv4xxA//AL48/wDmYkfnQcTxvHgf18f/AN3E/wDtVTG110/Oq2LjDpPnWatgfUdKlSr1jUVKlSoAVKlSoAVKlSoAVC4jGyqWhmgTCiWPYDc0WhcRjBFLMYAEnXT0oA53G9slUtOG4URcggyWIEyLSomImRHeubxPbHMzKqoFcqecs6jLcs27HMARAtbWsT2jxQuLiQwcFzlIF4JkA3zWOx9dSKxjxokpAtB0j+6/5/KvHlnyt1Zrqj1Pwj2wwiirmIxDM5yxWZ3YyRM22Gnauk/1QCZnhfW1+9q8M4bGmAzFS5sGMTe19MtvT6V6Z4+2XhVQoWw1VCHz2aFIuQpOYGOkzqLiunDnm4ty9EuJb8L9qlxMUozIoJfLMg2ZgAQVGWFUE5v7hFc37W+PTi8jvC6gCxCkGCJOYSN41I8+d4PxZ1xwoJVVzbc0EgMRzSD5EEhbC5oPGYnu8UKHzAkEHLNpAzAW2vfr61zZPkTlHUrU0+BwBxOLhJgjEBSA7TAUl5GINLmXGUWBAg16pwGCyoA7ZjJvbSbbDaK8u9kPDFxsQFcT3OIM5DAjmxIOWxHMVljPQ16vhLAF5tr1rs+KrV0RInSpUHieKXDXM7BR1Jj+GuxuiSeM8AmCewufSuUw/FOIfEZWgGSVwioDZfjQidYyOI/OtvivHFVM689hyrJfm+HlAJvXBeK+1uKmOWg4eJAUywZVFy+UNBuQsAwVvaDXLnyRVO/9DR6L4YB7tSGLhubMTJObm+/7VbrzH2d8fZiWxGJ92vvFykXKko5ZTYwsnX7Cuwwva7DLjDyvmMyoUsywYEqJM2ntuarFnjJfgjepUwNPXQAzGuC9oeMwsZmK4rBMPMf6KhgWAc52fNlUKZJBG8ze3d42CGEMJHSsbxlFwMBhhJhizNly66FjYiNLtNrVMlaJl4OW8U8WjhP/ANjOcTMCT7wbFSpVQbkruABMmbifL+Kx4YkC06+fzv8ApW74xxz4wJdUwyqzBUq7FuYd9DbQQCYMVzr4RicpjQmJAPSdAa87JLdmS/sBiY1vrehYjz8z/L0TGSRuYN6pYnNCsXtJGWZ+XSiCRdH1fSpUq9M0FSpUqAFSpUqAFSpiayfGvaLC4dCWcTOWARM8s2/4qwa/brSclFWwNYmqviPiGHhIWxGyLpOlzpXCcV7fYjIcIMisUP8AWIaGPwkrlspJI/6386z/AGj9pvfhUWVw1AygXNhBzE/Fe1j85rkn8uCi9RWQ9pMXBxQpRYAwlyiJuGhgTPNYE5haSdTNcVxXBHMuXRTpIHyM9IMfWtpWzRe0W0k9Y9fX75/iOKABIYq5IDZSBIHNF4MdRXmxnJzs1TNL2c4tG95LZfdqiyxOec+dmwiByO5uBDXJEjWuh8W8fPGYICkThMoviFX+EAsZhDmYgAn+7auCw8yYiEFWXEiACNTICm8gMoPlcWNdd4W+Jh4N8qTOJlMWDLysl55Q5IzEkW3U10ylS7xMRh8AWzOzzm+FZ+Ispi86cxIMbiq2MW957s2JabAA6E5Vi0m0DeuiPEquaFVPeZiOXqS0ad7adqqf6hGK5zifECQuUNIIgiZA+V64llW3Fw0p0afsLw2L7xsREvhkKykssBpFwAWMXtHQ7V6xhAwJid40rzTwT2ixMDFP9MDDxCtrkLACAKegymBYCdNh33h/jOHigZWEkA5T8QB6g3r1fiThVJmTsvk1xXth7RkM2CsCACx1kFdDuvUMO1dJ45x64eE04mRipyxqSBMCvJvFGggkyZLMykEGQphY7zIiRcXGi+XlcVrES/s6f2f8Qw1xExGxcrcylTHOoChVzWGaRvIAA0kk0Pa3geGck4WISwYBoJyokGQ5g5VHKsgQi3gmZ508TN7d+k+f4f1JobYquHZ2YBV1ECT0iL77VwLO1HSrGusP4bi4wU87KCsYoChGKGygCYKQAZEXYmZJrX4H2gRDdM5VsybZGAW8iM0SdZA6XmsX/eVLLla40ZhfKIA1t9r1BOJE/wB0EXG/UEx9vtUOcr2N1BUe0eG+M4eMqlc4zTYqRBGoJiAfWtCvNfZj2qXhwMPK5U8xgZmLkAZUUC6k5SNDrczXceEeNLjhiBlymCCRMgkHTuI6dDXsYcynFW+nO1Rb4ziPdozQTAJgansO9cj4l7X4TuyZVV1UgrjKoJBCuoGbRg2UlT/b5V1vHcSMNCxkAdBJ6V417VcfmxsdiBLsATADBVI5G6XUSRuNSKebJojOVl12w+K4ph75jgLlzHG5mxGkAAMoJAzEANsLdqyPaXD5m5WLh2uAcuWSJaY5suUWUACqWN44+ZSCAFTJlAUSk6NaDeT9dbihi49hzEjtbW5t5/UVxuaaIXkzOLBEnSq4QTyydiT/AC9XMVcxida0eC4AYqjMvwjLyG+g1GW5jfuKN1FWV5PpGlUZqVemaCppp6572l9ohgjIjp73Mog5pANxACtmJta03vUykoq2BuYvEqvxMF3uQPzqtx3jOFhCXcC02uYtcAeYryDx7x12mSbg8pYsATObKGJIEzyzaelV0xFbMRiLKoH/ABXCqAVWADnJk94NxNcMvmdqKKUWz1nwf2nw8cMJugJNssqDZgDe4g9q4v27bJjK6uc8sQ4aGlSVygL8KrBExJIN7WyPZ/jsT3OMVthBQXIbIxAsmVhzNcnlGpe9iKzPEPE8V2GYlXSRaVeAMrBu4W0W36mc8mdzhT8iapk38Qzgu1mLMFULytBlmU3Guo6xOtVk8RhsrHnzWABkEEkELuTpG0kwbULh5Rc6srz8QaJBZbwpkssQMwA27xbPhQIyh1xCrpKIDdmUkouJBDEFSNgSCBc1goW/AWX+CwkdlbEGRmCe+bFxN4EuyuQzBhBAGpO0DMfii3A8QhGQqVVcqhlLK13HOzMuYtGZcs9riq/GAnEYnK0OFbFDYxXFUIWKZWMOwKzAaB7yYEZRuYniz4uZvd4SZgtngseU4aiQoaABJVQGBOugPS6irEjn+L9nFgYhCzipiF0cLKlmJwWSFhDEQb6AGicDj8mXECFgcxIGhggReYK3uNTa1ql/qBJOIrKZIFgk4gsylYGWxG17a3rMbEzDKpHNJLSBJLQAYtJiuLJklPj4XSLfHcWAWIA5rENeb9tOtU8FsrEo4GaTDiZsYAm8W1uRrUOE8LxWhcyB8udmDAABVBJki5m0CbzSTg3GGrlzCljlcELiCJLKRqUuHAbMVIiJE3jwf9+lbhOF4l8XEOGxggqFgllmSJNsxYmIAFdn4NxxwEXERHGEuIQz4gUwYGcSATCxEhZJYiRBriuGRVAb3bjDVgCMwBiGViJGYhnVhmiLZTXW+G+0JVGw499w5xFAxnMQZDYgjLmdrwVIG/WK1xwUJW+Et2d54hhLjYYLO2ECpjmABBWZImG5QfrXmHtNw+G+IRgMXRFlVzaZQ2a8mYhT5HrNanjnjvv8bOBGGEKqNCAQGDEjcOJ8tNTWHxBVYuZgk5r6kEzeTeZkibdKn5HyISdL/YqZl4XDsUkZpkzaANx87yNOlZn+sKZs0iEBBgyQZI9CLi17VuB0dsuIziWUkiCRBEWNmaLmI17QaPF4mGxCh8PEC8rFZFgSoHYjKCB386yhXmgpoB4XhkIhtnIBJvYRZQoN1j8R1k7VH3hlUEJzEMCZgG69jAabTpRHLAj+nNzBBgKPnoLUbGUMvwqCFvBgxIMBpPTWNvSqcu2aRY3DuQbC1rzudhv2rY8O8cOEVdSqxdWsYkGxHaW+dYGDjZiLgAxJkkXsD3MdO8Va4PhkxcX/AMUYSgB8PlLKzCIDAAlIIvIi0d6SxNu1wvZezvOG4ZeIDYj8VKEZ2UOXdXaYbJYKqsRAAYk9K4fxl1V2RSzQzczRJM6x+EZQLGTY3rrvFuKbCGGyYoOM1v6Cq2GzRzhwTEEBdRmGtwIHG+IZmYuw+KWJA5SWbM3zJrpnBJJezllcnwyYmdrdqaQF/n8ipcRa3w+evlQ8PD1uNp6n9KPr/jZNAG4gr+1bHgD8rFimYwYGsX+Laew6Vj4i7D6/atDw7jAikMzLJmQOgiNROt/SlONwqIrVn0gDUpqlw6n8Vu2/r3qwIO9eu0TGb/Aprhvb7w7BwsI4oGXExCEUiQJuxLEEQIGpmOldt7vvWX4/hYWJhHAxcQYZxlKrLQT5XE7W30rLJBTi0Xs/w8Pz5mKssmCVsTePwkTci/SBqNalw3iGR0Yct7HW2w+GCI0aCZM61v8AjfsemFhh1ZQCgYBi5xHAaGxAo+FeYH/0i9c5xnhQOE8Y5VujKGGcEWlRYFbz1PnXkuGr1fDaL5Zu4XjTJw3uBZXBzBlBgk5Va/xHLEEgXAOtzktwTM5CjT0st7Dqf5NV3clpEAAmcMEjKIJygttFgNSBYUXg8QpiFYNiZG9xAm8jp186ynt7HSZoeH+zeO65sOGs5CsVLQrMCGBI5rDQb9YoPE+A8S2KVxMJXKAMTmgxKFm5VDYkKw7gXFWsPiWzAhvnYSNdxfoOtEXxQlSsH4pdZKg5b3AjKBM2tYURz/0Eo0aKeCtiqmFmw2GJgO4hzlLKx92qZ1UqS5LiTP8AT7VU4rwvicFcNyeGGK2HICZj8C/+KxEj3jM4W0wwSDFqwuI8QOdpckswJYgTMmG1k2iTO9RwuPLOq4+IxVFYLlJ5LHKLkgDMFJHaa6PuTVUYlnE4cu5LBi2YBsQGJzGxZyBEsR8UTeh8O8KRzkzK8oWDH4b/ANTrtFzeTRmxmYrcMsAbkmRAgjmO8AzEnSaAmEbnKwYgiS1gDAgBtyABmFzAmdawU40aJh8PjCCGIBN+QgTplYN5rbzM03+ofCUquMpObEWVAb+mwUMJkGGnUiTl1sAKyrHp0AtI6+mtBxQcQFTABy3Uwde48rXiiEmuIbplteJJQiEXnzqFRZUqAsAwWymA5UmGOa3NT4iEPqwkgNEi/UzuCSZAIvHQCsjpOVFfOfiZ2Ui0yADAIPKRuIvTLi80KQ7gAmwAzW1vY/yKuVv3Y1wtf7jh4lkcjESMyuAJI1uG5t9BNrgbVf8Ae1lSxynLAJAkbQSNWm9RxPBFxZOKbrAJg5r3lTeFAlct+t5qiPCmzhXclFsh0Yc08wiI1/ho0xew3aC4PGO+Lk+MMPw7KDBg7EidbTWtjeH4YITDDZFBgGOSxHSNDBkfWqHAxh5iqLLtJaJMGBarI8RAJLcsZZOZr80aGRqRNZzb5oNd8j4eS4bmXNpMzA/FcZr9/wBKgTlxTZhlCgAttALWAgzaLiJOugsNiBAz25zcyuh3uDoPnVbjOIVlZuWbdTawEbi0fWlFv8KKGEk45UMMpBYAiCAJYhNiTrN/Krnh7kDNkUKCCoO8wDbUaa/lVJ+HzYiMt2kiAZLKVJi2mgN9a1MpMETMxmMkWsRI0G09j0rScqSryIueJeJMXzMPwmbWkDJImcxi0zJqmeH94TLwIJOpm9wDoCNqtKoiG5iCYAaIO40+vpvVdcIqcwMCLTLG3eCBewrFTp37HXOFTjfDcgLMw5bCJutr9td+lZWJjR5bWv8AzvW/g8UXMFRc9YJ7X2rKTw5mxAGVRMmGbQDUHpYaGNq68WRu9/RlOJX4JRiMBIHnNzsJ2q8/s+dS6gffff8Ak1T8V4L3eKQiwsytz0vBnrNWfD+OmWxHJOgBMHzsZi29TNyaU4PhlSTpntmD47hHDz4jBwwnUKIkgTe3lJ9b1dPjuGiZoULY2jfTTWvEOC453RFNoM66AwN+kbdav8X4iciKGYreJMAx9BrvXp5M6xrxbIWOUnx0etL7U4bEhXWwYk7AKQCSdBcjXWuG9q/aJ8ViobMgYFYLZSOXLKmwg2B/5Guew+MKuBN2j8UGJ3PQ6+lJ/DcRyYIJhrlwsx8Vyfp2rhy/JlljolRaxau27IP4viHDILsRuCdYBygzeBLCxi5Opqu/Dqt1JgzYgTHkNJ+wqtiIyfEbnqNJGnf51awLKcywLaSBtJ0rjk2vJaBcNw18ytD4ZLCdCAAQDMW10k9hqbXEuXfPALbgXEkC0xeCAP8ANFwcUKGCgRIUg62M21Oh/KhcRj6kmB3gf4P3ollbWtDp/pLhhAOblkjTe1xGwm3mNLUz8Tmt0EG0E+caVW4R899OkkAn062Fqt4kgEiQQASCbedZPjDz5K3FYIiwIJsFsIO83mO9ZjuRERrptP3q8viDJ8YyqTYlRBGjQDYie9ZIuZ6HXSJtboenaK6McX7JovrjErYnUCxvtcDpp8qJxfFECFvAgQbXnUHWL69KoKk3nS4iRfS/W1FPFrlgg3jykfkKeqsqybcZJKqWAMSpNpsDefPrU14nkzZbyQATJgfzymaohyWJmCJAt1AIPYCtTwplVCDhjELNLNmyhI/tGrMYvVSSSsLK2Jc73uDpaf0ijYCDMARYeZkzervEcUIBi4XICsWEzGuv1qvgku0KhARSzdTE3uYU/nWUZWuBYXEeSVhuWCSTMLveSQZihcXjtl5ChMWJiBPQGJO8VPD48ZQHyGFzKdwr2IkRm6kdqfBfDZguGAchbKyzEx3g+WvlU+HbQ/RS4xHKZuc5bzaYGpibgW+HqKq4CsUAMlSxaSCNf/jNamLyqBYliQsCwJsZERfr3qpxWUgTiMCsgKsZR1DQdJ22rWEuUTZUxiesjZTET228hVjhlViLlcqk8wmSBeLieova9UeKOJlAVA14j8yTsP1rX8P4Z0wcxQZhp/cN4O3y1FaSdRsdtmYvG4efDZUZQbkZjIO5Da5QK6bDw2ANzrA0ki3zBM9NKzAi4YcspBdVBQC2l55uW0GIoPC8cuIGNwy6yZW2jQB371ORbdiuGif6aeEVZlUOqjmDMxgSJMCDOYkbdR1NJeOGUNlLAakxM3vGhEdulZPDEoSuZZzTC3i8mJURMiTuBWhh4wJuBBvrAJNjWM4JeCkB4hT7wsxOQfCDebkzYKdhYjepopdQgORiTDSTGmsza4FETGUkMUBAJFwPKehMCO21VfEsVkJIzBSZDnMRA1nsLRNrURezpAyzw3h5Vudzj4eWYO72gZcx+ZrnlBFiII1Bq1xvHZlaQqnVYMT5X1jasocRJlpJ7mbbV24Yyd7HNNo9FGAvD4ykYWBxOCWsSozFT1UWGuuxECBAF72k4VM+ZMEYSth2w3w2XKZu40VjpvF97UXivbPDxMNlZ0zEhlOclUmZEEnMottpIgGsDj/EsMquXGDMFliYMH/isbDfeNq3ztyj4CPDP4hArAKSx6mFHQiL69ZoqeJRdlIAgHKZJufnAJqiQCGJbQ7QTB3joaZccRmDSQTaIAXc3tMbXP515+rfo0v9LPFsMRWctOymDMiYHn2qa8CvuhzHM0EyxXlMEKOhDa9algFRzFecg37fhmPnQ8XOeY3I+tyBAEEmKyuuIXkZsIKuTDzR3I1tvtfrVXicVwIYQbkmIEDvG/2oZxCpMMBI0ifTWxjrVbH4vEFgGI7GABvMiD5VrDG2Fmn4RiE8+ZGBBWykXmZUlRfqB0p+K41p1F1m23YxsY+tVuC4YDDPNzEltLC1wvT9ZqAO8gi/xHNHy2FKWNOTFsEHFlwQYg3i9pm0mCYrO40uWZVFjoSCCI0gze3SR3qyqyRuDvGsULGxcplu4ufoPStYVF+BORA48KLENpHl60PDxSGkz2EyI79D2qZxgRv+n7fvUE4kBwpYrO/n23q1/gLLRwyDpE6Dr28q3QcmHMKFJicpEGCJA7d6HwGIzKoYEZpGeNBreNNNtLTerHFYG2wF7nmOx7a36muXI/TBFdmfGaS+gyTAEgddp70Rsbl93YqQQxnLciCL6sRO833qj71lQrpBFhZYIsI3O96JgFfhLDKLmLm+vntInc0qG0U+N8OCgsmYZTYCCbdNIMTVPg+NKYf9TMbEMMtoMWGgmBNbuFhK8qIykkzaSI+IjoajgeGkrkxhhgDW5GUgwoBIhtrGtVkWtSEZeFiFhtylSCIkiLxuu003E42XM0EyZIUAXnTsQL1tYngaBC5xAGOXJ0IvfqwIGtZXHcOFtMqwgGCJM2m1zVRnBukNoH4bjFsZT73FuYiQGido5R39TfSt7GxsNHCLiZtQYMhQcpBJiO0d6w8bCMwbNq0wCPLoO/er3C4hOG55m2UEAgCNb9Ta24NTkSl0cXXC7xWFmRXK5pYkkMQqkazbMQRmjQXN6AnDhTyj3YxBmCtDZRMTYkgEEWNQ4viUK+7AdJBEkmFmZkajrfvQSyZjh52NhZQAAIJJJEybAXO9TFOqL4GK4ZISUzKCpMfh7kAgULjuHgGAZP8AZzAgxBEa26a1BeJYtDPIyi4tFuWY0ItJk1V8TQouIYJO/u9BcdNB0NOKey6JhOG4zIoVmhhAAIKkTYSOs+lqL4h4yvusRC5cMQrZGEwb72IkXn6VzPDeL4gfMzM4gAhrgrsP0oXHYytiSgyqQOXodxFdS+KtrZDy8J45AY5WLKNCRB+V4NCzUNDBk3qS4s6/SuyjnZ3H+jwrcijzsdPkDPSn4fhsMScgMEQBlmOWfv8AI1DGxRAsO4Ovwjf/ALdLVT9+VEwekEG+hFBpdGpg4KMozRYmwgQADbQnUgX6VHhsXDFsoADWI1AuPPWCT17VQTiAVEKPqI1H3/Sp4WIA8iCDMwO7fqKzWOH4NSNDicGc2QqbE5jJAi09ZsT8xWdxZ5iwYidCZkwIPkJ61PG8Ry6QJ2iLc3Xz/k1WxeK96ZJggQAYNpt6VzywRv8AiG4641xCAnYEzYSdPQ2oWMuYhiMqgDKADBN4nYdbb1NMOSZmABYHe03+dBxSQoUnQ/KxE1H1yj0LNDw7ih7s4eUkm8gZjrvcE1HxPgIdsu4mNRGgiNI+1ZvDsUYHUEfUGZHa1F4nxAM0k3iNfoQfX51trcfHQBYgbcBdtQQDuOtpvIFDxmcG4N73uKK/EFmmQTIgffoTUcZBG5ERbp/PlU6d4hNWRwzewB6b/TeqeN4cXxIdwgAtMMe8CxnzoPGo0cpAhjoYJmqmDx7L5lszE6mwsfr862hjaVoKO7w+IRVVAZy7mQSIM72J3igY3FKxOUABcp1MdYHTSsTC8QzcwP79j5UQces2IgxuPnes54t+tFmlicYHgSwEk5TBEX0m4PlrNH4d1ABkKsRDcw66CL7eZrKxVDEqlshlm79IG5v8qniYZ5QJPMRAj4iAf33rncPSBM1OFxlM2ut50K3M2mCP0pk4oZio5Te4jTUmOp+lU8RsWMq5YUS1rkDfzH8FNhoWmELWEnTNtvUKCXWOzQYrZrswIkA5ptaPTpUsbxFgl8uTMCRfMCAYO9gN6z/cMGkcs9SNNLFrTO9WA+WIJOxmASI1sOtJwXkTZleIY/vcbDKCbRlEkkkmAZvGltbVq8NgPhOzYh2EKCNQdQNAYmJ3qfB+DoOcAgmY2IGlj3696fE8KAU5AbAwAbztE2raVOKijJS6Cbj1IaEQlmZmIgkjSCTcxe4N5rPw8OJhesQdjpv069KWEeYA5hiEwVIIvvE2IsTarBkNB6i4BIPbuahrQ12sFhMQZMkeXSpcfismGXRoy3O5MmNOl6Ky5gYJF9+g6aQKI3h5fDYTGYETuR9fpSq2mCl+nInD3FRGHfb510C+y4H4iaTezw3LD5D7V6G6MGYOaN/WKG7k6Gt4+zi9W+f7U3/4+vf5094gRbxkicsAAakzt2qeF4sCBnMnUXrAOKdbGem/eKj7wbAdf2q9Qo28XiL5liCTKkn9qifGQALmSNdZ8uvrNZeHhsVgI0zOlqPheGYpjkN9DEmlqvY6DY3HnEiSbC1xB7fsKEmLMai9j9j1FHw/Z/GO0dyDVpfZZjBbEg+VJuK9iBL4zl1AJ1ED8qJ/uim8AEXE3+v2q5h+y2GNWLepEVaTwDBBmJ+R/Oazc4BaRhNx3QnNG99dPO9MM5sMNj5AkjrfzrqsDAw00A+S/YUQuv8AaPkP0qPuS8IPsOV/2/HkRhNbSbR+lWMPwniWgDKt92FvpXSpi9LfQU7Yp7VLz/iD7Dnh7JufixB6CR+dD8R9kSuGzK2ZgJjqBrFtq6YcQamuMan7pE7nnng+LhjFAxQCjWM/hOzfPWu7Ph+BgoW93hwgLEwDoJ1M1y3tV4SMN/eJ8D7D8Lbj11+dBPtCx4U4DAk2AefwAgwRubAeVdErnUoltt9Qf2axmxMbLsS2I/fSB2vb1roW4VkXMQCc1wJi8D86yfYvDj3j+S/c/aupTHgRXNnrfhLlTEyDeLiPQ0HC4ZEnKIB6Ex5x1onvB1pncxpNYkbAsfgVYgi2s9/OqfD+Gf1HnlAMIdf8iKve/EXWPnUkxAetBWwTAQABegiTqYqZHQwaCb1ACN6YiTYAJmwMyRsT1+VZjeF4jsGZhK3WDoQREjTTpWkynUUzOaQ1KgHFcOWYGBJjMfLrsdZouBhZd9qiuP1pxxA6UqG5thHPamIpf6oG1QcA7irTIGZagYqUHY0xBNUFmIng+EL/AJ5f0q0nD4eyg0PDM23PapO3lb9a2cm/ZTthAqDRFHoKmOJjSPQVVDx1og0nz7R/LVLthq2FOOaYYzelRYAfiWYuASYkaaU4dTAJKmSJG4+fMfp+VTQaEmxTURixrURirExzbzp2j/NOeOkqSoEbdeggR3vqZ1pUP6wzYv8A26U3vvP70NXJkyLg/hMCNwbwZtOnWhDiAJM9Z3HoZ6+dFFfWXDjAai8TH82p0xAb6DqTA9aorxYi+e57Gdov+vpTPiwNexiJ3t2PalQ/rRoHGE/hOvUje/0pHFHyAJmbT1tVBeI0uBsTJsepkx9qH7/cTA2zDpfSLa0asNEaHG4XvUKEGI+KCYI/F84rh8bBKsVNipIPmK6psQbkHyY9NrfvXPeJD+q5710YG06CqN/2WxlGGV3zSfIgAfka2leR6/z8q5XwKztJgZY9Zkbi0/nW2nFECFYiVvO5A5tNuk1nlX8idbLpxY/TtRBPQbbVTfEAgAmSvdb5trc2k7axtTksCLkTdY1+KNJ0sflWND+stYeN19KkGF7/AEketVyYB5gWXKCpHXcRrsD0pjjLEmzTYag6bxHX8jRQPHQY4ig3I9L/AJVB8QRY0PExswDcpJJn6WI0A6eZqLyNv596pIhxCq3cU7PH37UCTeDMdL9Pzp1MmJjztTpE6sI5OtQV53qHvB1B+lMSf4aTQqCk060PL3mpZoG3z/kUUIkzVIPHehB+p+9N7z1pgZxPmKdWOkH0oaTIA1MDWoZpqzUL7wk1N2tcEMLde1728xQi20kgE6/X8qkcEwSNALnb+TtSKQmcWgEdf2tT3BKrfysT53v5UEYpHWCLi+mv539KL7sgSCFKnVTE5u+gAnQHftQUujM2XYhgbn8QvrB3gEelQEFtSb2B1PQefrSxjBIliZgm5nvM3pYb5YKhgQCC1iDIjewtQhjEkyV0GpFrdT62vTO0DUxbUbm0/KlkO5kCNbjyJqTWIACtE2UGCZ30LUx2JGFyADlYHXY9vMa1ByTckDy87yIkTOtRxSJJA5Seg+VPi6WkAxOkT99tb06GHXDIU3tAkw3WVgRfz0NV8fiF69eWIue+4nrUlwJE5lJmDOYRcGJMTr1queFIGYyQdgJA/wC0jtVpDJpxIMAkgHe5Pa2tZvE/E296sXA+Cbi4EDMDbTU2mCaBjyzMTYkyZk1tCFMlrhb8MxcpN4kaxO4PppWiOIJjQiRNojbod6xuHcBrqGjqYE6DpPWKuYpiIk5tAIM+d+W+1ROFsEuGxj4VlYMsFRaTA6ydAbhiAY5hQGc5ZXSQLD1779aqAEDKwCkbDW/3qSRlNyPLT977g1i4lFp8cA3136TM2/WjrYzZpg9Zm2zAne1UlBdxz2P4nEAWOtyYNvnUnH4iJgwLAbSD1v5UqBfpbm8nlExE8sxMXm1TTEsJYBDBMBgsxfzIv2vbUiqeIhEGVK2ANobvECbk3MG1QIy/CSVJgEiM3Q6kW0v1pUSXnWGjaxERp1sYFOxAI0OUwZMzrG9xVJOhOUg6kxvEAfpRCtwJJAJBgHlGx8qCWr8B8Nus+v8AP5NMrXvAneLfQVFhABJF73uexjpvTu8AWOltY7nXe1BLjQUuDPT1NDzjv/PyoS4m3lvSdwN6KICCOtTz9qr5vrTB+kUiaAwBpcdx9ppl0uRPrP6VKO1TVP8AFM0EiiNv5enzRpFxuJ+XQ96SoR/imDT1oAZEJMEE9gDPY6U3uOxB3Eaaeo/xTg9PvThv31qbQf4IPEQBebm0egioH4Y0M6g69LadaMAN6gY607Do7cKJgy5IzcsGf7YnW+tCawy5dJ8x260bISCZBCgWJExoIGpF6GTIvNhA0iKdjsliYICSIBuphp6HQiYII3oaYa22kGSRadoi9IjvTq0gy0RoDJk9ht50ylIEcIjebb/X60UYBy55WDoCdfIdfSmJHaSp0jXadINqm3Em4ACqYlB27mSZufWmCl7ZBCMrHcH4RKjSJgW7He9Dfg1PwKbXMSLbk3MXqT4YJJgAdJuL2pzxDAghzMZRFoHS1VsxqQJvDACM3KCLFib2nQbekUsFI+GFIBg766A7mpYIWeYFpnfc/eadVImCQcpnX1B70OTDb8Hwmm0wREGYXuDItGxogX4oYMggSZBPkNT/AJoiNnEvlRQNFgFmItrNus03DFIBYuNCIhucHSDtly3qSkBZBAy5i2rRIgdIix3mYp1wmyhiABMST6mBuIij4WEx/qzkBPa955RI5qBgcRBaCTM6CDlOuxA2n86AqizxGFhQMjBjHRhfobb9TFAbH0EEkEaz8iJ2NC9ywGlm00Jt0E1JkEDrvfedt9KBWxyYPMNZuOvXoaIn/HcXE7C/kRarGJlUZTnb4SIIjKY1jfsDrQVwf6hCj3gBm4M5RNyIMWoE+EuF4oocwjMBqQLNM2G4+dF90WUtmTc9PPaPTSoYmLqcq82gUmB3NwfQipYuCqZlAaZuWmI3gRMTF6Q69MAzk6i+mkfSbHa1JrReD0Oo86k5gARFusgzv50NsUBbqZmc1z9NvOmZuiWbb5R9t6mV30G3T/NDOkjYgHTvpufOpJjTqY8yY/I3oFQyr0qREbyaVKkBIvFCzd6alUMCcwKlNKlRQhs80veECxiRB70qVCACyVFxApUqoQ9hvTZgQAAJBMnrO1KlQArRGW/WT6iNKbh8HO4RYBJAvp50qVMAjY0MxYr3JWRbcCKGcUsdhuMoA9dNaVKmUhX/AH09bUZOBd8NsSCVB5jI11MyZJ9KalSEvImwx7sXJa57ATHrMUXE4ZcMAkHMwBhgCpWSJ+L+4CxFPSpmiAswOvKQIlZk9Jv0tO9pmKkvEiBy3AyjuCLSdZG1KlSJ2dWRbHIAgwb3AAtAEfv3qaYQCCS3NpoII1JjWlSplKbfkIvEfAYUOJ5r9rnvO9SELc4iy4NlUmNcwuBDaaEilSoKu2R4pkJCqMigCZkkmLzbrNtKZMdoyqWAExeNYtby6kU9KgmT6IYhYOxXM0glyTK9IE30+lQiSdZY/XWYpUqRLYsgzTEidDuPPapkAGACP59aVKmB/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20" descr="data:image/jpg;base64,/9j/4AAQSkZJRgABAQAAAQABAAD/2wCEAAkGBhQSERUUExMUFBUWFxgYGBcWGBgZGBoYGxgZGBcaGRweGyYfGBkjGRgYIC8gIycpLCwsGB4xNTAqNSYrLCkBCQoKDgwOGg8PGjAkHyUsLCkpLSwsKSwpKSksLCwsLCwsLCwsLCwpLCksLCwsLCwsLCwsLCwpLCwsLCwpLCwsLP/AABEIAMcA/gMBIgACEQEDEQH/xAAcAAABBQEBAQAAAAAAAAAAAAADAAECBAUGBwj/xAA+EAACAQIEBAMGBQMEAAYDAAABAhEAIQMSMUEEIlFhBXGBBhMykaHBQrHR4fAjUvEUFWJyM3OCk8LSFiRD/8QAGQEAAwEBAQAAAAAAAAAAAAAAAAECAwQF/8QAJBEAAgIDAAIDAAIDAAAAAAAAAAECEQMSITFBBBNRImFxkfD/2gAMAwEAAhEDEQA/APcaVKlSAVKlSoAVKlSoAVKlSoAVKlSoAVKlUXcASTA70ASpUwNPQAqVKo4mIACToKAJUqw/DPavCxsVsMWIEzsQDBM7DS5j4hvatsGpjNSVxYD0qVKqAVKlUWeNew+dqAJUqVKgBUqVKgBUzUiaopxiuWQlSbix1HnuRoQNKBWcT7eNiYbrihsQYbEoSjNdtQYDwVyz0ul9a5bxT2hbLhrh4mMs4YDc7zJJMzn1sdtx0rpvbc+4EZXYtmAdmJyqxksh0RjOQLG3avOcZ7mLdAb/AFi9ebmlrNmbCv4xxA//AL48/wDmYkfnQcTxvHgf18f/AN3E/wDtVTG110/Oq2LjDpPnWatgfUdKlSr1jUVKlSoAVKlSoAVKlSoAVC4jGyqWhmgTCiWPYDc0WhcRjBFLMYAEnXT0oA53G9slUtOG4URcggyWIEyLSomImRHeubxPbHMzKqoFcqecs6jLcs27HMARAtbWsT2jxQuLiQwcFzlIF4JkA3zWOx9dSKxjxokpAtB0j+6/5/KvHlnyt1Zrqj1Pwj2wwiirmIxDM5yxWZ3YyRM22Gnauk/1QCZnhfW1+9q8M4bGmAzFS5sGMTe19MtvT6V6Z4+2XhVQoWw1VCHz2aFIuQpOYGOkzqLiunDnm4ty9EuJb8L9qlxMUozIoJfLMg2ZgAQVGWFUE5v7hFc37W+PTi8jvC6gCxCkGCJOYSN41I8+d4PxZ1xwoJVVzbc0EgMRzSD5EEhbC5oPGYnu8UKHzAkEHLNpAzAW2vfr61zZPkTlHUrU0+BwBxOLhJgjEBSA7TAUl5GINLmXGUWBAg16pwGCyoA7ZjJvbSbbDaK8u9kPDFxsQFcT3OIM5DAjmxIOWxHMVljPQ16vhLAF5tr1rs+KrV0RInSpUHieKXDXM7BR1Jj+GuxuiSeM8AmCewufSuUw/FOIfEZWgGSVwioDZfjQidYyOI/OtvivHFVM689hyrJfm+HlAJvXBeK+1uKmOWg4eJAUywZVFy+UNBuQsAwVvaDXLnyRVO/9DR6L4YB7tSGLhubMTJObm+/7VbrzH2d8fZiWxGJ92vvFykXKko5ZTYwsnX7Cuwwva7DLjDyvmMyoUsywYEqJM2ntuarFnjJfgjepUwNPXQAzGuC9oeMwsZmK4rBMPMf6KhgWAc52fNlUKZJBG8ze3d42CGEMJHSsbxlFwMBhhJhizNly66FjYiNLtNrVMlaJl4OW8U8WjhP/ANjOcTMCT7wbFSpVQbkruABMmbifL+Kx4YkC06+fzv8ApW74xxz4wJdUwyqzBUq7FuYd9DbQQCYMVzr4RicpjQmJAPSdAa87JLdmS/sBiY1vrehYjz8z/L0TGSRuYN6pYnNCsXtJGWZ+XSiCRdH1fSpUq9M0FSpUqAFSpUqAFSpiayfGvaLC4dCWcTOWARM8s2/4qwa/brSclFWwNYmqviPiGHhIWxGyLpOlzpXCcV7fYjIcIMisUP8AWIaGPwkrlspJI/6386z/AGj9pvfhUWVw1AygXNhBzE/Fe1j85rkn8uCi9RWQ9pMXBxQpRYAwlyiJuGhgTPNYE5haSdTNcVxXBHMuXRTpIHyM9IMfWtpWzRe0W0k9Y9fX75/iOKABIYq5IDZSBIHNF4MdRXmxnJzs1TNL2c4tG95LZfdqiyxOec+dmwiByO5uBDXJEjWuh8W8fPGYICkThMoviFX+EAsZhDmYgAn+7auCw8yYiEFWXEiACNTICm8gMoPlcWNdd4W+Jh4N8qTOJlMWDLysl55Q5IzEkW3U10ylS7xMRh8AWzOzzm+FZ+Ispi86cxIMbiq2MW957s2JabAA6E5Vi0m0DeuiPEquaFVPeZiOXqS0ad7adqqf6hGK5zifECQuUNIIgiZA+V64llW3Fw0p0afsLw2L7xsREvhkKykssBpFwAWMXtHQ7V6xhAwJid40rzTwT2ixMDFP9MDDxCtrkLACAKegymBYCdNh33h/jOHigZWEkA5T8QB6g3r1fiThVJmTsvk1xXth7RkM2CsCACx1kFdDuvUMO1dJ45x64eE04mRipyxqSBMCvJvFGggkyZLMykEGQphY7zIiRcXGi+XlcVrES/s6f2f8Qw1xExGxcrcylTHOoChVzWGaRvIAA0kk0Pa3geGck4WISwYBoJyokGQ5g5VHKsgQi3gmZ508TN7d+k+f4f1JobYquHZ2YBV1ECT0iL77VwLO1HSrGusP4bi4wU87KCsYoChGKGygCYKQAZEXYmZJrX4H2gRDdM5VsybZGAW8iM0SdZA6XmsX/eVLLla40ZhfKIA1t9r1BOJE/wB0EXG/UEx9vtUOcr2N1BUe0eG+M4eMqlc4zTYqRBGoJiAfWtCvNfZj2qXhwMPK5U8xgZmLkAZUUC6k5SNDrczXceEeNLjhiBlymCCRMgkHTuI6dDXsYcynFW+nO1Rb4ziPdozQTAJgansO9cj4l7X4TuyZVV1UgrjKoJBCuoGbRg2UlT/b5V1vHcSMNCxkAdBJ6V417VcfmxsdiBLsATADBVI5G6XUSRuNSKebJojOVl12w+K4ph75jgLlzHG5mxGkAAMoJAzEANsLdqyPaXD5m5WLh2uAcuWSJaY5suUWUACqWN44+ZSCAFTJlAUSk6NaDeT9dbihi49hzEjtbW5t5/UVxuaaIXkzOLBEnSq4QTyydiT/AC9XMVcxida0eC4AYqjMvwjLyG+g1GW5jfuKN1FWV5PpGlUZqVemaCppp6572l9ohgjIjp73Mog5pANxACtmJta03vUykoq2BuYvEqvxMF3uQPzqtx3jOFhCXcC02uYtcAeYryDx7x12mSbg8pYsATObKGJIEzyzaelV0xFbMRiLKoH/ABXCqAVWADnJk94NxNcMvmdqKKUWz1nwf2nw8cMJugJNssqDZgDe4g9q4v27bJjK6uc8sQ4aGlSVygL8KrBExJIN7WyPZ/jsT3OMVthBQXIbIxAsmVhzNcnlGpe9iKzPEPE8V2GYlXSRaVeAMrBu4W0W36mc8mdzhT8iapk38Qzgu1mLMFULytBlmU3Guo6xOtVk8RhsrHnzWABkEEkELuTpG0kwbULh5Rc6srz8QaJBZbwpkssQMwA27xbPhQIyh1xCrpKIDdmUkouJBDEFSNgSCBc1goW/AWX+CwkdlbEGRmCe+bFxN4EuyuQzBhBAGpO0DMfii3A8QhGQqVVcqhlLK13HOzMuYtGZcs9riq/GAnEYnK0OFbFDYxXFUIWKZWMOwKzAaB7yYEZRuYniz4uZvd4SZgtngseU4aiQoaABJVQGBOugPS6irEjn+L9nFgYhCzipiF0cLKlmJwWSFhDEQb6AGicDj8mXECFgcxIGhggReYK3uNTa1ql/qBJOIrKZIFgk4gsylYGWxG17a3rMbEzDKpHNJLSBJLQAYtJiuLJklPj4XSLfHcWAWIA5rENeb9tOtU8FsrEo4GaTDiZsYAm8W1uRrUOE8LxWhcyB8udmDAABVBJki5m0CbzSTg3GGrlzCljlcELiCJLKRqUuHAbMVIiJE3jwf9+lbhOF4l8XEOGxggqFgllmSJNsxYmIAFdn4NxxwEXERHGEuIQz4gUwYGcSATCxEhZJYiRBriuGRVAb3bjDVgCMwBiGViJGYhnVhmiLZTXW+G+0JVGw499w5xFAxnMQZDYgjLmdrwVIG/WK1xwUJW+Et2d54hhLjYYLO2ECpjmABBWZImG5QfrXmHtNw+G+IRgMXRFlVzaZQ2a8mYhT5HrNanjnjvv8bOBGGEKqNCAQGDEjcOJ8tNTWHxBVYuZgk5r6kEzeTeZkibdKn5HyISdL/YqZl4XDsUkZpkzaANx87yNOlZn+sKZs0iEBBgyQZI9CLi17VuB0dsuIziWUkiCRBEWNmaLmI17QaPF4mGxCh8PEC8rFZFgSoHYjKCB386yhXmgpoB4XhkIhtnIBJvYRZQoN1j8R1k7VH3hlUEJzEMCZgG69jAabTpRHLAj+nNzBBgKPnoLUbGUMvwqCFvBgxIMBpPTWNvSqcu2aRY3DuQbC1rzudhv2rY8O8cOEVdSqxdWsYkGxHaW+dYGDjZiLgAxJkkXsD3MdO8Va4PhkxcX/AMUYSgB8PlLKzCIDAAlIIvIi0d6SxNu1wvZezvOG4ZeIDYj8VKEZ2UOXdXaYbJYKqsRAAYk9K4fxl1V2RSzQzczRJM6x+EZQLGTY3rrvFuKbCGGyYoOM1v6Cq2GzRzhwTEEBdRmGtwIHG+IZmYuw+KWJA5SWbM3zJrpnBJJezllcnwyYmdrdqaQF/n8ipcRa3w+evlQ8PD1uNp6n9KPr/jZNAG4gr+1bHgD8rFimYwYGsX+Laew6Vj4i7D6/atDw7jAikMzLJmQOgiNROt/SlONwqIrVn0gDUpqlw6n8Vu2/r3qwIO9eu0TGb/Aprhvb7w7BwsI4oGXExCEUiQJuxLEEQIGpmOldt7vvWX4/hYWJhHAxcQYZxlKrLQT5XE7W30rLJBTi0Xs/w8Pz5mKssmCVsTePwkTci/SBqNalw3iGR0Yct7HW2w+GCI0aCZM61v8AjfsemFhh1ZQCgYBi5xHAaGxAo+FeYH/0i9c5xnhQOE8Y5VujKGGcEWlRYFbz1PnXkuGr1fDaL5Zu4XjTJw3uBZXBzBlBgk5Va/xHLEEgXAOtzktwTM5CjT0st7Dqf5NV3clpEAAmcMEjKIJygttFgNSBYUXg8QpiFYNiZG9xAm8jp186ynt7HSZoeH+zeO65sOGs5CsVLQrMCGBI5rDQb9YoPE+A8S2KVxMJXKAMTmgxKFm5VDYkKw7gXFWsPiWzAhvnYSNdxfoOtEXxQlSsH4pdZKg5b3AjKBM2tYURz/0Eo0aKeCtiqmFmw2GJgO4hzlLKx92qZ1UqS5LiTP8AT7VU4rwvicFcNyeGGK2HICZj8C/+KxEj3jM4W0wwSDFqwuI8QOdpckswJYgTMmG1k2iTO9RwuPLOq4+IxVFYLlJ5LHKLkgDMFJHaa6PuTVUYlnE4cu5LBi2YBsQGJzGxZyBEsR8UTeh8O8KRzkzK8oWDH4b/ANTrtFzeTRmxmYrcMsAbkmRAgjmO8AzEnSaAmEbnKwYgiS1gDAgBtyABmFzAmdawU40aJh8PjCCGIBN+QgTplYN5rbzM03+ofCUquMpObEWVAb+mwUMJkGGnUiTl1sAKyrHp0AtI6+mtBxQcQFTABy3Uwde48rXiiEmuIbplteJJQiEXnzqFRZUqAsAwWymA5UmGOa3NT4iEPqwkgNEi/UzuCSZAIvHQCsjpOVFfOfiZ2Ui0yADAIPKRuIvTLi80KQ7gAmwAzW1vY/yKuVv3Y1wtf7jh4lkcjESMyuAJI1uG5t9BNrgbVf8Ae1lSxynLAJAkbQSNWm9RxPBFxZOKbrAJg5r3lTeFAlct+t5qiPCmzhXclFsh0Yc08wiI1/ho0xew3aC4PGO+Lk+MMPw7KDBg7EidbTWtjeH4YITDDZFBgGOSxHSNDBkfWqHAxh5iqLLtJaJMGBarI8RAJLcsZZOZr80aGRqRNZzb5oNd8j4eS4bmXNpMzA/FcZr9/wBKgTlxTZhlCgAttALWAgzaLiJOugsNiBAz25zcyuh3uDoPnVbjOIVlZuWbdTawEbi0fWlFv8KKGEk45UMMpBYAiCAJYhNiTrN/Krnh7kDNkUKCCoO8wDbUaa/lVJ+HzYiMt2kiAZLKVJi2mgN9a1MpMETMxmMkWsRI0G09j0rScqSryIueJeJMXzMPwmbWkDJImcxi0zJqmeH94TLwIJOpm9wDoCNqtKoiG5iCYAaIO40+vpvVdcIqcwMCLTLG3eCBewrFTp37HXOFTjfDcgLMw5bCJutr9td+lZWJjR5bWv8AzvW/g8UXMFRc9YJ7X2rKTw5mxAGVRMmGbQDUHpYaGNq68WRu9/RlOJX4JRiMBIHnNzsJ2q8/s+dS6gffff8Ak1T8V4L3eKQiwsytz0vBnrNWfD+OmWxHJOgBMHzsZi29TNyaU4PhlSTpntmD47hHDz4jBwwnUKIkgTe3lJ9b1dPjuGiZoULY2jfTTWvEOC453RFNoM66AwN+kbdav8X4iciKGYreJMAx9BrvXp5M6xrxbIWOUnx0etL7U4bEhXWwYk7AKQCSdBcjXWuG9q/aJ8ViobMgYFYLZSOXLKmwg2B/5Guew+MKuBN2j8UGJ3PQ6+lJ/DcRyYIJhrlwsx8Vyfp2rhy/JlljolRaxau27IP4viHDILsRuCdYBygzeBLCxi5Opqu/Dqt1JgzYgTHkNJ+wqtiIyfEbnqNJGnf51awLKcywLaSBtJ0rjk2vJaBcNw18ytD4ZLCdCAAQDMW10k9hqbXEuXfPALbgXEkC0xeCAP8ANFwcUKGCgRIUg62M21Oh/KhcRj6kmB3gf4P3ollbWtDp/pLhhAOblkjTe1xGwm3mNLUz8Tmt0EG0E+caVW4R899OkkAn062Fqt4kgEiQQASCbedZPjDz5K3FYIiwIJsFsIO83mO9ZjuRERrptP3q8viDJ8YyqTYlRBGjQDYie9ZIuZ6HXSJtboenaK6McX7JovrjErYnUCxvtcDpp8qJxfFECFvAgQbXnUHWL69KoKk3nS4iRfS/W1FPFrlgg3jykfkKeqsqybcZJKqWAMSpNpsDefPrU14nkzZbyQATJgfzymaohyWJmCJAt1AIPYCtTwplVCDhjELNLNmyhI/tGrMYvVSSSsLK2Jc73uDpaf0ijYCDMARYeZkzervEcUIBi4XICsWEzGuv1qvgku0KhARSzdTE3uYU/nWUZWuBYXEeSVhuWCSTMLveSQZihcXjtl5ChMWJiBPQGJO8VPD48ZQHyGFzKdwr2IkRm6kdqfBfDZguGAchbKyzEx3g+WvlU+HbQ/RS4xHKZuc5bzaYGpibgW+HqKq4CsUAMlSxaSCNf/jNamLyqBYliQsCwJsZERfr3qpxWUgTiMCsgKsZR1DQdJ22rWEuUTZUxiesjZTET228hVjhlViLlcqk8wmSBeLieova9UeKOJlAVA14j8yTsP1rX8P4Z0wcxQZhp/cN4O3y1FaSdRsdtmYvG4efDZUZQbkZjIO5Da5QK6bDw2ANzrA0ki3zBM9NKzAi4YcspBdVBQC2l55uW0GIoPC8cuIGNwy6yZW2jQB371ORbdiuGif6aeEVZlUOqjmDMxgSJMCDOYkbdR1NJeOGUNlLAakxM3vGhEdulZPDEoSuZZzTC3i8mJURMiTuBWhh4wJuBBvrAJNjWM4JeCkB4hT7wsxOQfCDebkzYKdhYjepopdQgORiTDSTGmsza4FETGUkMUBAJFwPKehMCO21VfEsVkJIzBSZDnMRA1nsLRNrURezpAyzw3h5Vudzj4eWYO72gZcx+ZrnlBFiII1Bq1xvHZlaQqnVYMT5X1jasocRJlpJ7mbbV24Yyd7HNNo9FGAvD4ykYWBxOCWsSozFT1UWGuuxECBAF72k4VM+ZMEYSth2w3w2XKZu40VjpvF97UXivbPDxMNlZ0zEhlOclUmZEEnMottpIgGsDj/EsMquXGDMFliYMH/isbDfeNq3ztyj4CPDP4hArAKSx6mFHQiL69ZoqeJRdlIAgHKZJufnAJqiQCGJbQ7QTB3joaZccRmDSQTaIAXc3tMbXP515+rfo0v9LPFsMRWctOymDMiYHn2qa8CvuhzHM0EyxXlMEKOhDa9algFRzFecg37fhmPnQ8XOeY3I+tyBAEEmKyuuIXkZsIKuTDzR3I1tvtfrVXicVwIYQbkmIEDvG/2oZxCpMMBI0ifTWxjrVbH4vEFgGI7GABvMiD5VrDG2Fmn4RiE8+ZGBBWykXmZUlRfqB0p+K41p1F1m23YxsY+tVuC4YDDPNzEltLC1wvT9ZqAO8gi/xHNHy2FKWNOTFsEHFlwQYg3i9pm0mCYrO40uWZVFjoSCCI0gze3SR3qyqyRuDvGsULGxcplu4ufoPStYVF+BORA48KLENpHl60PDxSGkz2EyI79D2qZxgRv+n7fvUE4kBwpYrO/n23q1/gLLRwyDpE6Dr28q3QcmHMKFJicpEGCJA7d6HwGIzKoYEZpGeNBreNNNtLTerHFYG2wF7nmOx7a36muXI/TBFdmfGaS+gyTAEgddp70Rsbl93YqQQxnLciCL6sRO833qj71lQrpBFhZYIsI3O96JgFfhLDKLmLm+vntInc0qG0U+N8OCgsmYZTYCCbdNIMTVPg+NKYf9TMbEMMtoMWGgmBNbuFhK8qIykkzaSI+IjoajgeGkrkxhhgDW5GUgwoBIhtrGtVkWtSEZeFiFhtylSCIkiLxuu003E42XM0EyZIUAXnTsQL1tYngaBC5xAGOXJ0IvfqwIGtZXHcOFtMqwgGCJM2m1zVRnBukNoH4bjFsZT73FuYiQGido5R39TfSt7GxsNHCLiZtQYMhQcpBJiO0d6w8bCMwbNq0wCPLoO/er3C4hOG55m2UEAgCNb9Ta24NTkSl0cXXC7xWFmRXK5pYkkMQqkazbMQRmjQXN6AnDhTyj3YxBmCtDZRMTYkgEEWNQ4viUK+7AdJBEkmFmZkajrfvQSyZjh52NhZQAAIJJJEybAXO9TFOqL4GK4ZISUzKCpMfh7kAgULjuHgGAZP8AZzAgxBEa26a1BeJYtDPIyi4tFuWY0ItJk1V8TQouIYJO/u9BcdNB0NOKey6JhOG4zIoVmhhAAIKkTYSOs+lqL4h4yvusRC5cMQrZGEwb72IkXn6VzPDeL4gfMzM4gAhrgrsP0oXHYytiSgyqQOXodxFdS+KtrZDy8J45AY5WLKNCRB+V4NCzUNDBk3qS4s6/SuyjnZ3H+jwrcijzsdPkDPSn4fhsMScgMEQBlmOWfv8AI1DGxRAsO4Ovwjf/ALdLVT9+VEwekEG+hFBpdGpg4KMozRYmwgQADbQnUgX6VHhsXDFsoADWI1AuPPWCT17VQTiAVEKPqI1H3/Sp4WIA8iCDMwO7fqKzWOH4NSNDicGc2QqbE5jJAi09ZsT8xWdxZ5iwYidCZkwIPkJ61PG8Ry6QJ2iLc3Xz/k1WxeK96ZJggQAYNpt6VzywRv8AiG4641xCAnYEzYSdPQ2oWMuYhiMqgDKADBN4nYdbb1NMOSZmABYHe03+dBxSQoUnQ/KxE1H1yj0LNDw7ih7s4eUkm8gZjrvcE1HxPgIdsu4mNRGgiNI+1ZvDsUYHUEfUGZHa1F4nxAM0k3iNfoQfX51trcfHQBYgbcBdtQQDuOtpvIFDxmcG4N73uKK/EFmmQTIgffoTUcZBG5ERbp/PlU6d4hNWRwzewB6b/TeqeN4cXxIdwgAtMMe8CxnzoPGo0cpAhjoYJmqmDx7L5lszE6mwsfr862hjaVoKO7w+IRVVAZy7mQSIM72J3igY3FKxOUABcp1MdYHTSsTC8QzcwP79j5UQces2IgxuPnes54t+tFmlicYHgSwEk5TBEX0m4PlrNH4d1ABkKsRDcw66CL7eZrKxVDEqlshlm79IG5v8qniYZ5QJPMRAj4iAf33rncPSBM1OFxlM2ut50K3M2mCP0pk4oZio5Te4jTUmOp+lU8RsWMq5YUS1rkDfzH8FNhoWmELWEnTNtvUKCXWOzQYrZrswIkA5ptaPTpUsbxFgl8uTMCRfMCAYO9gN6z/cMGkcs9SNNLFrTO9WA+WIJOxmASI1sOtJwXkTZleIY/vcbDKCbRlEkkkmAZvGltbVq8NgPhOzYh2EKCNQdQNAYmJ3qfB+DoOcAgmY2IGlj3696fE8KAU5AbAwAbztE2raVOKijJS6Cbj1IaEQlmZmIgkjSCTcxe4N5rPw8OJhesQdjpv069KWEeYA5hiEwVIIvvE2IsTarBkNB6i4BIPbuahrQ12sFhMQZMkeXSpcfismGXRoy3O5MmNOl6Ky5gYJF9+g6aQKI3h5fDYTGYETuR9fpSq2mCl+nInD3FRGHfb510C+y4H4iaTezw3LD5D7V6G6MGYOaN/WKG7k6Gt4+zi9W+f7U3/4+vf5094gRbxkicsAAakzt2qeF4sCBnMnUXrAOKdbGem/eKj7wbAdf2q9Qo28XiL5liCTKkn9qifGQALmSNdZ8uvrNZeHhsVgI0zOlqPheGYpjkN9DEmlqvY6DY3HnEiSbC1xB7fsKEmLMai9j9j1FHw/Z/GO0dyDVpfZZjBbEg+VJuK9iBL4zl1AJ1ED8qJ/uim8AEXE3+v2q5h+y2GNWLepEVaTwDBBmJ+R/Oazc4BaRhNx3QnNG99dPO9MM5sMNj5AkjrfzrqsDAw00A+S/YUQuv8AaPkP0qPuS8IPsOV/2/HkRhNbSbR+lWMPwniWgDKt92FvpXSpi9LfQU7Yp7VLz/iD7Dnh7JufixB6CR+dD8R9kSuGzK2ZgJjqBrFtq6YcQamuMan7pE7nnng+LhjFAxQCjWM/hOzfPWu7Ph+BgoW93hwgLEwDoJ1M1y3tV4SMN/eJ8D7D8Lbj11+dBPtCx4U4DAk2AefwAgwRubAeVdErnUoltt9Qf2axmxMbLsS2I/fSB2vb1roW4VkXMQCc1wJi8D86yfYvDj3j+S/c/aupTHgRXNnrfhLlTEyDeLiPQ0HC4ZEnKIB6Ex5x1onvB1pncxpNYkbAsfgVYgi2s9/OqfD+Gf1HnlAMIdf8iKve/EXWPnUkxAetBWwTAQABegiTqYqZHQwaCb1ACN6YiTYAJmwMyRsT1+VZjeF4jsGZhK3WDoQREjTTpWkynUUzOaQ1KgHFcOWYGBJjMfLrsdZouBhZd9qiuP1pxxA6UqG5thHPamIpf6oG1QcA7irTIGZagYqUHY0xBNUFmIng+EL/AJ5f0q0nD4eyg0PDM23PapO3lb9a2cm/ZTthAqDRFHoKmOJjSPQVVDx1og0nz7R/LVLthq2FOOaYYzelRYAfiWYuASYkaaU4dTAJKmSJG4+fMfp+VTQaEmxTURixrURirExzbzp2j/NOeOkqSoEbdeggR3vqZ1pUP6wzYv8A26U3vvP70NXJkyLg/hMCNwbwZtOnWhDiAJM9Z3HoZ6+dFFfWXDjAai8TH82p0xAb6DqTA9aorxYi+e57Gdov+vpTPiwNexiJ3t2PalQ/rRoHGE/hOvUje/0pHFHyAJmbT1tVBeI0uBsTJsepkx9qH7/cTA2zDpfSLa0asNEaHG4XvUKEGI+KCYI/F84rh8bBKsVNipIPmK6psQbkHyY9NrfvXPeJD+q5710YG06CqN/2WxlGGV3zSfIgAfka2leR6/z8q5XwKztJgZY9Zkbi0/nW2nFECFYiVvO5A5tNuk1nlX8idbLpxY/TtRBPQbbVTfEAgAmSvdb5trc2k7axtTksCLkTdY1+KNJ0sflWND+stYeN19KkGF7/AEketVyYB5gWXKCpHXcRrsD0pjjLEmzTYag6bxHX8jRQPHQY4ig3I9L/AJVB8QRY0PExswDcpJJn6WI0A6eZqLyNv596pIhxCq3cU7PH37UCTeDMdL9Pzp1MmJjztTpE6sI5OtQV53qHvB1B+lMSf4aTQqCk060PL3mpZoG3z/kUUIkzVIPHehB+p+9N7z1pgZxPmKdWOkH0oaTIA1MDWoZpqzUL7wk1N2tcEMLde1728xQi20kgE6/X8qkcEwSNALnb+TtSKQmcWgEdf2tT3BKrfysT53v5UEYpHWCLi+mv539KL7sgSCFKnVTE5u+gAnQHftQUujM2XYhgbn8QvrB3gEelQEFtSb2B1PQefrSxjBIliZgm5nvM3pYb5YKhgQCC1iDIjewtQhjEkyV0GpFrdT62vTO0DUxbUbm0/KlkO5kCNbjyJqTWIACtE2UGCZ30LUx2JGFyADlYHXY9vMa1ByTckDy87yIkTOtRxSJJA5Seg+VPi6WkAxOkT99tb06GHXDIU3tAkw3WVgRfz0NV8fiF69eWIue+4nrUlwJE5lJmDOYRcGJMTr1queFIGYyQdgJA/wC0jtVpDJpxIMAkgHe5Pa2tZvE/E296sXA+Cbi4EDMDbTU2mCaBjyzMTYkyZk1tCFMlrhb8MxcpN4kaxO4PppWiOIJjQiRNojbod6xuHcBrqGjqYE6DpPWKuYpiIk5tAIM+d+W+1ROFsEuGxj4VlYMsFRaTA6ydAbhiAY5hQGc5ZXSQLD1779aqAEDKwCkbDW/3qSRlNyPLT977g1i4lFp8cA3136TM2/WjrYzZpg9Zm2zAne1UlBdxz2P4nEAWOtyYNvnUnH4iJgwLAbSD1v5UqBfpbm8nlExE8sxMXm1TTEsJYBDBMBgsxfzIv2vbUiqeIhEGVK2ANobvECbk3MG1QIy/CSVJgEiM3Q6kW0v1pUSXnWGjaxERp1sYFOxAI0OUwZMzrG9xVJOhOUg6kxvEAfpRCtwJJAJBgHlGx8qCWr8B8Nus+v8AP5NMrXvAneLfQVFhABJF73uexjpvTu8AWOltY7nXe1BLjQUuDPT1NDzjv/PyoS4m3lvSdwN6KICCOtTz9qr5vrTB+kUiaAwBpcdx9ppl0uRPrP6VKO1TVP8AFM0EiiNv5enzRpFxuJ+XQ96SoR/imDT1oAZEJMEE9gDPY6U3uOxB3Eaaeo/xTg9PvThv31qbQf4IPEQBebm0egioH4Y0M6g69LadaMAN6gY607Do7cKJgy5IzcsGf7YnW+tCawy5dJ8x260bISCZBCgWJExoIGpF6GTIvNhA0iKdjsliYICSIBuphp6HQiYII3oaYa22kGSRadoi9IjvTq0gy0RoDJk9ht50ylIEcIjebb/X60UYBy55WDoCdfIdfSmJHaSp0jXadINqm3Em4ACqYlB27mSZufWmCl7ZBCMrHcH4RKjSJgW7He9Dfg1PwKbXMSLbk3MXqT4YJJgAdJuL2pzxDAghzMZRFoHS1VsxqQJvDACM3KCLFib2nQbekUsFI+GFIBg766A7mpYIWeYFpnfc/eadVImCQcpnX1B70OTDb8Hwmm0wREGYXuDItGxogX4oYMggSZBPkNT/AJoiNnEvlRQNFgFmItrNus03DFIBYuNCIhucHSDtly3qSkBZBAy5i2rRIgdIix3mYp1wmyhiABMST6mBuIij4WEx/qzkBPa955RI5qBgcRBaCTM6CDlOuxA2n86AqizxGFhQMjBjHRhfobb9TFAbH0EEkEaz8iJ2NC9ywGlm00Jt0E1JkEDrvfedt9KBWxyYPMNZuOvXoaIn/HcXE7C/kRarGJlUZTnb4SIIjKY1jfsDrQVwf6hCj3gBm4M5RNyIMWoE+EuF4oocwjMBqQLNM2G4+dF90WUtmTc9PPaPTSoYmLqcq82gUmB3NwfQipYuCqZlAaZuWmI3gRMTF6Q69MAzk6i+mkfSbHa1JrReD0Oo86k5gARFusgzv50NsUBbqZmc1z9NvOmZuiWbb5R9t6mV30G3T/NDOkjYgHTvpufOpJjTqY8yY/I3oFQyr0qREbyaVKkBIvFCzd6alUMCcwKlNKlRQhs80veECxiRB70qVCACyVFxApUqoQ9hvTZgQAAJBMnrO1KlQArRGW/WT6iNKbh8HO4RYBJAvp50qVMAjY0MxYr3JWRbcCKGcUsdhuMoA9dNaVKmUhX/AH09bUZOBd8NsSCVB5jI11MyZJ9KalSEvImwx7sXJa57ATHrMUXE4ZcMAkHMwBhgCpWSJ+L+4CxFPSpmiAswOvKQIlZk9Jv0tO9pmKkvEiBy3AyjuCLSdZG1KlSJ2dWRbHIAgwb3AAtAEfv3qaYQCCS3NpoII1JjWlSplKbfkIvEfAYUOJ5r9rnvO9SELc4iy4NlUmNcwuBDaaEilSoKu2R4pkJCqMigCZkkmLzbrNtKZMdoyqWAExeNYtby6kU9KgmT6IYhYOxXM0glyTK9IE30+lQiSdZY/XWYpUqRLYsgzTEidDuPPapkAGACP59aVKmB/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22" descr="data:image/jpg;base64,/9j/4AAQSkZJRgABAQAAAQABAAD/2wCEAAkGBhQSERUUExMUFBUWFxgYGBcWGBgZGBoYGxgZGBcaGRweGyYfGBkjGRgYIC8gIycpLCwsGB4xNTAqNSYrLCkBCQoKDgwOGg8PGjAkHyUsLCkpLSwsKSwpKSksLCwsLCwsLCwsLCwpLCksLCwsLCwsLCwsLCwpLCwsLCwpLCwsLP/AABEIAMcA/gMBIgACEQEDEQH/xAAcAAABBQEBAQAAAAAAAAAAAAADAAECBAUGBwj/xAA+EAACAQIEBAMGBQMEAAYDAAABAhEAIQMSMUEEIlFhBXGBBhMykaHBQrHR4fAjUvEUFWJyM3OCk8LSFiRD/8QAGQEAAwEBAQAAAAAAAAAAAAAAAAECAwQF/8QAJBEAAgIDAAIDAAIDAAAAAAAAAAECEQMSITFBBBNRImFxkfD/2gAMAwEAAhEDEQA/APcaVKlSAVKlSoAVKlSoAVKlSoAVKlSoAVKlUXcASTA70ASpUwNPQAqVKo4mIACToKAJUqw/DPavCxsVsMWIEzsQDBM7DS5j4hvatsGpjNSVxYD0qVKqAVKlUWeNew+dqAJUqVKgBUqVKgBUzUiaopxiuWQlSbix1HnuRoQNKBWcT7eNiYbrihsQYbEoSjNdtQYDwVyz0ul9a5bxT2hbLhrh4mMs4YDc7zJJMzn1sdtx0rpvbc+4EZXYtmAdmJyqxksh0RjOQLG3avOcZ7mLdAb/AFi9ebmlrNmbCv4xxA//AL48/wDmYkfnQcTxvHgf18f/AN3E/wDtVTG110/Oq2LjDpPnWatgfUdKlSr1jUVKlSoAVKlSoAVKlSoAVC4jGyqWhmgTCiWPYDc0WhcRjBFLMYAEnXT0oA53G9slUtOG4URcggyWIEyLSomImRHeubxPbHMzKqoFcqecs6jLcs27HMARAtbWsT2jxQuLiQwcFzlIF4JkA3zWOx9dSKxjxokpAtB0j+6/5/KvHlnyt1Zrqj1Pwj2wwiirmIxDM5yxWZ3YyRM22Gnauk/1QCZnhfW1+9q8M4bGmAzFS5sGMTe19MtvT6V6Z4+2XhVQoWw1VCHz2aFIuQpOYGOkzqLiunDnm4ty9EuJb8L9qlxMUozIoJfLMg2ZgAQVGWFUE5v7hFc37W+PTi8jvC6gCxCkGCJOYSN41I8+d4PxZ1xwoJVVzbc0EgMRzSD5EEhbC5oPGYnu8UKHzAkEHLNpAzAW2vfr61zZPkTlHUrU0+BwBxOLhJgjEBSA7TAUl5GINLmXGUWBAg16pwGCyoA7ZjJvbSbbDaK8u9kPDFxsQFcT3OIM5DAjmxIOWxHMVljPQ16vhLAF5tr1rs+KrV0RInSpUHieKXDXM7BR1Jj+GuxuiSeM8AmCewufSuUw/FOIfEZWgGSVwioDZfjQidYyOI/OtvivHFVM689hyrJfm+HlAJvXBeK+1uKmOWg4eJAUywZVFy+UNBuQsAwVvaDXLnyRVO/9DR6L4YB7tSGLhubMTJObm+/7VbrzH2d8fZiWxGJ92vvFykXKko5ZTYwsnX7Cuwwva7DLjDyvmMyoUsywYEqJM2ntuarFnjJfgjepUwNPXQAzGuC9oeMwsZmK4rBMPMf6KhgWAc52fNlUKZJBG8ze3d42CGEMJHSsbxlFwMBhhJhizNly66FjYiNLtNrVMlaJl4OW8U8WjhP/ANjOcTMCT7wbFSpVQbkruABMmbifL+Kx4YkC06+fzv8ApW74xxz4wJdUwyqzBUq7FuYd9DbQQCYMVzr4RicpjQmJAPSdAa87JLdmS/sBiY1vrehYjz8z/L0TGSRuYN6pYnNCsXtJGWZ+XSiCRdH1fSpUq9M0FSpUqAFSpUqAFSpiayfGvaLC4dCWcTOWARM8s2/4qwa/brSclFWwNYmqviPiGHhIWxGyLpOlzpXCcV7fYjIcIMisUP8AWIaGPwkrlspJI/6386z/AGj9pvfhUWVw1AygXNhBzE/Fe1j85rkn8uCi9RWQ9pMXBxQpRYAwlyiJuGhgTPNYE5haSdTNcVxXBHMuXRTpIHyM9IMfWtpWzRe0W0k9Y9fX75/iOKABIYq5IDZSBIHNF4MdRXmxnJzs1TNL2c4tG95LZfdqiyxOec+dmwiByO5uBDXJEjWuh8W8fPGYICkThMoviFX+EAsZhDmYgAn+7auCw8yYiEFWXEiACNTICm8gMoPlcWNdd4W+Jh4N8qTOJlMWDLysl55Q5IzEkW3U10ylS7xMRh8AWzOzzm+FZ+Ispi86cxIMbiq2MW957s2JabAA6E5Vi0m0DeuiPEquaFVPeZiOXqS0ad7adqqf6hGK5zifECQuUNIIgiZA+V64llW3Fw0p0afsLw2L7xsREvhkKykssBpFwAWMXtHQ7V6xhAwJid40rzTwT2ixMDFP9MDDxCtrkLACAKegymBYCdNh33h/jOHigZWEkA5T8QB6g3r1fiThVJmTsvk1xXth7RkM2CsCACx1kFdDuvUMO1dJ45x64eE04mRipyxqSBMCvJvFGggkyZLMykEGQphY7zIiRcXGi+XlcVrES/s6f2f8Qw1xExGxcrcylTHOoChVzWGaRvIAA0kk0Pa3geGck4WISwYBoJyokGQ5g5VHKsgQi3gmZ508TN7d+k+f4f1JobYquHZ2YBV1ECT0iL77VwLO1HSrGusP4bi4wU87KCsYoChGKGygCYKQAZEXYmZJrX4H2gRDdM5VsybZGAW8iM0SdZA6XmsX/eVLLla40ZhfKIA1t9r1BOJE/wB0EXG/UEx9vtUOcr2N1BUe0eG+M4eMqlc4zTYqRBGoJiAfWtCvNfZj2qXhwMPK5U8xgZmLkAZUUC6k5SNDrczXceEeNLjhiBlymCCRMgkHTuI6dDXsYcynFW+nO1Rb4ziPdozQTAJgansO9cj4l7X4TuyZVV1UgrjKoJBCuoGbRg2UlT/b5V1vHcSMNCxkAdBJ6V417VcfmxsdiBLsATADBVI5G6XUSRuNSKebJojOVl12w+K4ph75jgLlzHG5mxGkAAMoJAzEANsLdqyPaXD5m5WLh2uAcuWSJaY5suUWUACqWN44+ZSCAFTJlAUSk6NaDeT9dbihi49hzEjtbW5t5/UVxuaaIXkzOLBEnSq4QTyydiT/AC9XMVcxida0eC4AYqjMvwjLyG+g1GW5jfuKN1FWV5PpGlUZqVemaCppp6572l9ohgjIjp73Mog5pANxACtmJta03vUykoq2BuYvEqvxMF3uQPzqtx3jOFhCXcC02uYtcAeYryDx7x12mSbg8pYsATObKGJIEzyzaelV0xFbMRiLKoH/ABXCqAVWADnJk94NxNcMvmdqKKUWz1nwf2nw8cMJugJNssqDZgDe4g9q4v27bJjK6uc8sQ4aGlSVygL8KrBExJIN7WyPZ/jsT3OMVthBQXIbIxAsmVhzNcnlGpe9iKzPEPE8V2GYlXSRaVeAMrBu4W0W36mc8mdzhT8iapk38Qzgu1mLMFULytBlmU3Guo6xOtVk8RhsrHnzWABkEEkELuTpG0kwbULh5Rc6srz8QaJBZbwpkssQMwA27xbPhQIyh1xCrpKIDdmUkouJBDEFSNgSCBc1goW/AWX+CwkdlbEGRmCe+bFxN4EuyuQzBhBAGpO0DMfii3A8QhGQqVVcqhlLK13HOzMuYtGZcs9riq/GAnEYnK0OFbFDYxXFUIWKZWMOwKzAaB7yYEZRuYniz4uZvd4SZgtngseU4aiQoaABJVQGBOugPS6irEjn+L9nFgYhCzipiF0cLKlmJwWSFhDEQb6AGicDj8mXECFgcxIGhggReYK3uNTa1ql/qBJOIrKZIFgk4gsylYGWxG17a3rMbEzDKpHNJLSBJLQAYtJiuLJklPj4XSLfHcWAWIA5rENeb9tOtU8FsrEo4GaTDiZsYAm8W1uRrUOE8LxWhcyB8udmDAABVBJki5m0CbzSTg3GGrlzCljlcELiCJLKRqUuHAbMVIiJE3jwf9+lbhOF4l8XEOGxggqFgllmSJNsxYmIAFdn4NxxwEXERHGEuIQz4gUwYGcSATCxEhZJYiRBriuGRVAb3bjDVgCMwBiGViJGYhnVhmiLZTXW+G+0JVGw499w5xFAxnMQZDYgjLmdrwVIG/WK1xwUJW+Et2d54hhLjYYLO2ECpjmABBWZImG5QfrXmHtNw+G+IRgMXRFlVzaZQ2a8mYhT5HrNanjnjvv8bOBGGEKqNCAQGDEjcOJ8tNTWHxBVYuZgk5r6kEzeTeZkibdKn5HyISdL/YqZl4XDsUkZpkzaANx87yNOlZn+sKZs0iEBBgyQZI9CLi17VuB0dsuIziWUkiCRBEWNmaLmI17QaPF4mGxCh8PEC8rFZFgSoHYjKCB386yhXmgpoB4XhkIhtnIBJvYRZQoN1j8R1k7VH3hlUEJzEMCZgG69jAabTpRHLAj+nNzBBgKPnoLUbGUMvwqCFvBgxIMBpPTWNvSqcu2aRY3DuQbC1rzudhv2rY8O8cOEVdSqxdWsYkGxHaW+dYGDjZiLgAxJkkXsD3MdO8Va4PhkxcX/AMUYSgB8PlLKzCIDAAlIIvIi0d6SxNu1wvZezvOG4ZeIDYj8VKEZ2UOXdXaYbJYKqsRAAYk9K4fxl1V2RSzQzczRJM6x+EZQLGTY3rrvFuKbCGGyYoOM1v6Cq2GzRzhwTEEBdRmGtwIHG+IZmYuw+KWJA5SWbM3zJrpnBJJezllcnwyYmdrdqaQF/n8ipcRa3w+evlQ8PD1uNp6n9KPr/jZNAG4gr+1bHgD8rFimYwYGsX+Laew6Vj4i7D6/atDw7jAikMzLJmQOgiNROt/SlONwqIrVn0gDUpqlw6n8Vu2/r3qwIO9eu0TGb/Aprhvb7w7BwsI4oGXExCEUiQJuxLEEQIGpmOldt7vvWX4/hYWJhHAxcQYZxlKrLQT5XE7W30rLJBTi0Xs/w8Pz5mKssmCVsTePwkTci/SBqNalw3iGR0Yct7HW2w+GCI0aCZM61v8AjfsemFhh1ZQCgYBi5xHAaGxAo+FeYH/0i9c5xnhQOE8Y5VujKGGcEWlRYFbz1PnXkuGr1fDaL5Zu4XjTJw3uBZXBzBlBgk5Va/xHLEEgXAOtzktwTM5CjT0st7Dqf5NV3clpEAAmcMEjKIJygttFgNSBYUXg8QpiFYNiZG9xAm8jp186ynt7HSZoeH+zeO65sOGs5CsVLQrMCGBI5rDQb9YoPE+A8S2KVxMJXKAMTmgxKFm5VDYkKw7gXFWsPiWzAhvnYSNdxfoOtEXxQlSsH4pdZKg5b3AjKBM2tYURz/0Eo0aKeCtiqmFmw2GJgO4hzlLKx92qZ1UqS5LiTP8AT7VU4rwvicFcNyeGGK2HICZj8C/+KxEj3jM4W0wwSDFqwuI8QOdpckswJYgTMmG1k2iTO9RwuPLOq4+IxVFYLlJ5LHKLkgDMFJHaa6PuTVUYlnE4cu5LBi2YBsQGJzGxZyBEsR8UTeh8O8KRzkzK8oWDH4b/ANTrtFzeTRmxmYrcMsAbkmRAgjmO8AzEnSaAmEbnKwYgiS1gDAgBtyABmFzAmdawU40aJh8PjCCGIBN+QgTplYN5rbzM03+ofCUquMpObEWVAb+mwUMJkGGnUiTl1sAKyrHp0AtI6+mtBxQcQFTABy3Uwde48rXiiEmuIbplteJJQiEXnzqFRZUqAsAwWymA5UmGOa3NT4iEPqwkgNEi/UzuCSZAIvHQCsjpOVFfOfiZ2Ui0yADAIPKRuIvTLi80KQ7gAmwAzW1vY/yKuVv3Y1wtf7jh4lkcjESMyuAJI1uG5t9BNrgbVf8Ae1lSxynLAJAkbQSNWm9RxPBFxZOKbrAJg5r3lTeFAlct+t5qiPCmzhXclFsh0Yc08wiI1/ho0xew3aC4PGO+Lk+MMPw7KDBg7EidbTWtjeH4YITDDZFBgGOSxHSNDBkfWqHAxh5iqLLtJaJMGBarI8RAJLcsZZOZr80aGRqRNZzb5oNd8j4eS4bmXNpMzA/FcZr9/wBKgTlxTZhlCgAttALWAgzaLiJOugsNiBAz25zcyuh3uDoPnVbjOIVlZuWbdTawEbi0fWlFv8KKGEk45UMMpBYAiCAJYhNiTrN/Krnh7kDNkUKCCoO8wDbUaa/lVJ+HzYiMt2kiAZLKVJi2mgN9a1MpMETMxmMkWsRI0G09j0rScqSryIueJeJMXzMPwmbWkDJImcxi0zJqmeH94TLwIJOpm9wDoCNqtKoiG5iCYAaIO40+vpvVdcIqcwMCLTLG3eCBewrFTp37HXOFTjfDcgLMw5bCJutr9td+lZWJjR5bWv8AzvW/g8UXMFRc9YJ7X2rKTw5mxAGVRMmGbQDUHpYaGNq68WRu9/RlOJX4JRiMBIHnNzsJ2q8/s+dS6gffff8Ak1T8V4L3eKQiwsytz0vBnrNWfD+OmWxHJOgBMHzsZi29TNyaU4PhlSTpntmD47hHDz4jBwwnUKIkgTe3lJ9b1dPjuGiZoULY2jfTTWvEOC453RFNoM66AwN+kbdav8X4iciKGYreJMAx9BrvXp5M6xrxbIWOUnx0etL7U4bEhXWwYk7AKQCSdBcjXWuG9q/aJ8ViobMgYFYLZSOXLKmwg2B/5Guew+MKuBN2j8UGJ3PQ6+lJ/DcRyYIJhrlwsx8Vyfp2rhy/JlljolRaxau27IP4viHDILsRuCdYBygzeBLCxi5Opqu/Dqt1JgzYgTHkNJ+wqtiIyfEbnqNJGnf51awLKcywLaSBtJ0rjk2vJaBcNw18ytD4ZLCdCAAQDMW10k9hqbXEuXfPALbgXEkC0xeCAP8ANFwcUKGCgRIUg62M21Oh/KhcRj6kmB3gf4P3ollbWtDp/pLhhAOblkjTe1xGwm3mNLUz8Tmt0EG0E+caVW4R899OkkAn062Fqt4kgEiQQASCbedZPjDz5K3FYIiwIJsFsIO83mO9ZjuRERrptP3q8viDJ8YyqTYlRBGjQDYie9ZIuZ6HXSJtboenaK6McX7JovrjErYnUCxvtcDpp8qJxfFECFvAgQbXnUHWL69KoKk3nS4iRfS/W1FPFrlgg3jykfkKeqsqybcZJKqWAMSpNpsDefPrU14nkzZbyQATJgfzymaohyWJmCJAt1AIPYCtTwplVCDhjELNLNmyhI/tGrMYvVSSSsLK2Jc73uDpaf0ijYCDMARYeZkzervEcUIBi4XICsWEzGuv1qvgku0KhARSzdTE3uYU/nWUZWuBYXEeSVhuWCSTMLveSQZihcXjtl5ChMWJiBPQGJO8VPD48ZQHyGFzKdwr2IkRm6kdqfBfDZguGAchbKyzEx3g+WvlU+HbQ/RS4xHKZuc5bzaYGpibgW+HqKq4CsUAMlSxaSCNf/jNamLyqBYliQsCwJsZERfr3qpxWUgTiMCsgKsZR1DQdJ22rWEuUTZUxiesjZTET228hVjhlViLlcqk8wmSBeLieova9UeKOJlAVA14j8yTsP1rX8P4Z0wcxQZhp/cN4O3y1FaSdRsdtmYvG4efDZUZQbkZjIO5Da5QK6bDw2ANzrA0ki3zBM9NKzAi4YcspBdVBQC2l55uW0GIoPC8cuIGNwy6yZW2jQB371ORbdiuGif6aeEVZlUOqjmDMxgSJMCDOYkbdR1NJeOGUNlLAakxM3vGhEdulZPDEoSuZZzTC3i8mJURMiTuBWhh4wJuBBvrAJNjWM4JeCkB4hT7wsxOQfCDebkzYKdhYjepopdQgORiTDSTGmsza4FETGUkMUBAJFwPKehMCO21VfEsVkJIzBSZDnMRA1nsLRNrURezpAyzw3h5Vudzj4eWYO72gZcx+ZrnlBFiII1Bq1xvHZlaQqnVYMT5X1jasocRJlpJ7mbbV24Yyd7HNNo9FGAvD4ykYWBxOCWsSozFT1UWGuuxECBAF72k4VM+ZMEYSth2w3w2XKZu40VjpvF97UXivbPDxMNlZ0zEhlOclUmZEEnMottpIgGsDj/EsMquXGDMFliYMH/isbDfeNq3ztyj4CPDP4hArAKSx6mFHQiL69ZoqeJRdlIAgHKZJufnAJqiQCGJbQ7QTB3joaZccRmDSQTaIAXc3tMbXP515+rfo0v9LPFsMRWctOymDMiYHn2qa8CvuhzHM0EyxXlMEKOhDa9algFRzFecg37fhmPnQ8XOeY3I+tyBAEEmKyuuIXkZsIKuTDzR3I1tvtfrVXicVwIYQbkmIEDvG/2oZxCpMMBI0ifTWxjrVbH4vEFgGI7GABvMiD5VrDG2Fmn4RiE8+ZGBBWykXmZUlRfqB0p+K41p1F1m23YxsY+tVuC4YDDPNzEltLC1wvT9ZqAO8gi/xHNHy2FKWNOTFsEHFlwQYg3i9pm0mCYrO40uWZVFjoSCCI0gze3SR3qyqyRuDvGsULGxcplu4ufoPStYVF+BORA48KLENpHl60PDxSGkz2EyI79D2qZxgRv+n7fvUE4kBwpYrO/n23q1/gLLRwyDpE6Dr28q3QcmHMKFJicpEGCJA7d6HwGIzKoYEZpGeNBreNNNtLTerHFYG2wF7nmOx7a36muXI/TBFdmfGaS+gyTAEgddp70Rsbl93YqQQxnLciCL6sRO833qj71lQrpBFhZYIsI3O96JgFfhLDKLmLm+vntInc0qG0U+N8OCgsmYZTYCCbdNIMTVPg+NKYf9TMbEMMtoMWGgmBNbuFhK8qIykkzaSI+IjoajgeGkrkxhhgDW5GUgwoBIhtrGtVkWtSEZeFiFhtylSCIkiLxuu003E42XM0EyZIUAXnTsQL1tYngaBC5xAGOXJ0IvfqwIGtZXHcOFtMqwgGCJM2m1zVRnBukNoH4bjFsZT73FuYiQGido5R39TfSt7GxsNHCLiZtQYMhQcpBJiO0d6w8bCMwbNq0wCPLoO/er3C4hOG55m2UEAgCNb9Ta24NTkSl0cXXC7xWFmRXK5pYkkMQqkazbMQRmjQXN6AnDhTyj3YxBmCtDZRMTYkgEEWNQ4viUK+7AdJBEkmFmZkajrfvQSyZjh52NhZQAAIJJJEybAXO9TFOqL4GK4ZISUzKCpMfh7kAgULjuHgGAZP8AZzAgxBEa26a1BeJYtDPIyi4tFuWY0ItJk1V8TQouIYJO/u9BcdNB0NOKey6JhOG4zIoVmhhAAIKkTYSOs+lqL4h4yvusRC5cMQrZGEwb72IkXn6VzPDeL4gfMzM4gAhrgrsP0oXHYytiSgyqQOXodxFdS+KtrZDy8J45AY5WLKNCRB+V4NCzUNDBk3qS4s6/SuyjnZ3H+jwrcijzsdPkDPSn4fhsMScgMEQBlmOWfv8AI1DGxRAsO4Ovwjf/ALdLVT9+VEwekEG+hFBpdGpg4KMozRYmwgQADbQnUgX6VHhsXDFsoADWI1AuPPWCT17VQTiAVEKPqI1H3/Sp4WIA8iCDMwO7fqKzWOH4NSNDicGc2QqbE5jJAi09ZsT8xWdxZ5iwYidCZkwIPkJ61PG8Ry6QJ2iLc3Xz/k1WxeK96ZJggQAYNpt6VzywRv8AiG4641xCAnYEzYSdPQ2oWMuYhiMqgDKADBN4nYdbb1NMOSZmABYHe03+dBxSQoUnQ/KxE1H1yj0LNDw7ih7s4eUkm8gZjrvcE1HxPgIdsu4mNRGgiNI+1ZvDsUYHUEfUGZHa1F4nxAM0k3iNfoQfX51trcfHQBYgbcBdtQQDuOtpvIFDxmcG4N73uKK/EFmmQTIgffoTUcZBG5ERbp/PlU6d4hNWRwzewB6b/TeqeN4cXxIdwgAtMMe8CxnzoPGo0cpAhjoYJmqmDx7L5lszE6mwsfr862hjaVoKO7w+IRVVAZy7mQSIM72J3igY3FKxOUABcp1MdYHTSsTC8QzcwP79j5UQces2IgxuPnes54t+tFmlicYHgSwEk5TBEX0m4PlrNH4d1ABkKsRDcw66CL7eZrKxVDEqlshlm79IG5v8qniYZ5QJPMRAj4iAf33rncPSBM1OFxlM2ut50K3M2mCP0pk4oZio5Te4jTUmOp+lU8RsWMq5YUS1rkDfzH8FNhoWmELWEnTNtvUKCXWOzQYrZrswIkA5ptaPTpUsbxFgl8uTMCRfMCAYO9gN6z/cMGkcs9SNNLFrTO9WA+WIJOxmASI1sOtJwXkTZleIY/vcbDKCbRlEkkkmAZvGltbVq8NgPhOzYh2EKCNQdQNAYmJ3qfB+DoOcAgmY2IGlj3696fE8KAU5AbAwAbztE2raVOKijJS6Cbj1IaEQlmZmIgkjSCTcxe4N5rPw8OJhesQdjpv069KWEeYA5hiEwVIIvvE2IsTarBkNB6i4BIPbuahrQ12sFhMQZMkeXSpcfismGXRoy3O5MmNOl6Ky5gYJF9+g6aQKI3h5fDYTGYETuR9fpSq2mCl+nInD3FRGHfb510C+y4H4iaTezw3LD5D7V6G6MGYOaN/WKG7k6Gt4+zi9W+f7U3/4+vf5094gRbxkicsAAakzt2qeF4sCBnMnUXrAOKdbGem/eKj7wbAdf2q9Qo28XiL5liCTKkn9qifGQALmSNdZ8uvrNZeHhsVgI0zOlqPheGYpjkN9DEmlqvY6DY3HnEiSbC1xB7fsKEmLMai9j9j1FHw/Z/GO0dyDVpfZZjBbEg+VJuK9iBL4zl1AJ1ED8qJ/uim8AEXE3+v2q5h+y2GNWLepEVaTwDBBmJ+R/Oazc4BaRhNx3QnNG99dPO9MM5sMNj5AkjrfzrqsDAw00A+S/YUQuv8AaPkP0qPuS8IPsOV/2/HkRhNbSbR+lWMPwniWgDKt92FvpXSpi9LfQU7Yp7VLz/iD7Dnh7JufixB6CR+dD8R9kSuGzK2ZgJjqBrFtq6YcQamuMan7pE7nnng+LhjFAxQCjWM/hOzfPWu7Ph+BgoW93hwgLEwDoJ1M1y3tV4SMN/eJ8D7D8Lbj11+dBPtCx4U4DAk2AefwAgwRubAeVdErnUoltt9Qf2axmxMbLsS2I/fSB2vb1roW4VkXMQCc1wJi8D86yfYvDj3j+S/c/aupTHgRXNnrfhLlTEyDeLiPQ0HC4ZEnKIB6Ex5x1onvB1pncxpNYkbAsfgVYgi2s9/OqfD+Gf1HnlAMIdf8iKve/EXWPnUkxAetBWwTAQABegiTqYqZHQwaCb1ACN6YiTYAJmwMyRsT1+VZjeF4jsGZhK3WDoQREjTTpWkynUUzOaQ1KgHFcOWYGBJjMfLrsdZouBhZd9qiuP1pxxA6UqG5thHPamIpf6oG1QcA7irTIGZagYqUHY0xBNUFmIng+EL/AJ5f0q0nD4eyg0PDM23PapO3lb9a2cm/ZTthAqDRFHoKmOJjSPQVVDx1og0nz7R/LVLthq2FOOaYYzelRYAfiWYuASYkaaU4dTAJKmSJG4+fMfp+VTQaEmxTURixrURirExzbzp2j/NOeOkqSoEbdeggR3vqZ1pUP6wzYv8A26U3vvP70NXJkyLg/hMCNwbwZtOnWhDiAJM9Z3HoZ6+dFFfWXDjAai8TH82p0xAb6DqTA9aorxYi+e57Gdov+vpTPiwNexiJ3t2PalQ/rRoHGE/hOvUje/0pHFHyAJmbT1tVBeI0uBsTJsepkx9qH7/cTA2zDpfSLa0asNEaHG4XvUKEGI+KCYI/F84rh8bBKsVNipIPmK6psQbkHyY9NrfvXPeJD+q5710YG06CqN/2WxlGGV3zSfIgAfka2leR6/z8q5XwKztJgZY9Zkbi0/nW2nFECFYiVvO5A5tNuk1nlX8idbLpxY/TtRBPQbbVTfEAgAmSvdb5trc2k7axtTksCLkTdY1+KNJ0sflWND+stYeN19KkGF7/AEketVyYB5gWXKCpHXcRrsD0pjjLEmzTYag6bxHX8jRQPHQY4ig3I9L/AJVB8QRY0PExswDcpJJn6WI0A6eZqLyNv596pIhxCq3cU7PH37UCTeDMdL9Pzp1MmJjztTpE6sI5OtQV53qHvB1B+lMSf4aTQqCk060PL3mpZoG3z/kUUIkzVIPHehB+p+9N7z1pgZxPmKdWOkH0oaTIA1MDWoZpqzUL7wk1N2tcEMLde1728xQi20kgE6/X8qkcEwSNALnb+TtSKQmcWgEdf2tT3BKrfysT53v5UEYpHWCLi+mv539KL7sgSCFKnVTE5u+gAnQHftQUujM2XYhgbn8QvrB3gEelQEFtSb2B1PQefrSxjBIliZgm5nvM3pYb5YKhgQCC1iDIjewtQhjEkyV0GpFrdT62vTO0DUxbUbm0/KlkO5kCNbjyJqTWIACtE2UGCZ30LUx2JGFyADlYHXY9vMa1ByTckDy87yIkTOtRxSJJA5Seg+VPi6WkAxOkT99tb06GHXDIU3tAkw3WVgRfz0NV8fiF69eWIue+4nrUlwJE5lJmDOYRcGJMTr1queFIGYyQdgJA/wC0jtVpDJpxIMAkgHe5Pa2tZvE/E296sXA+Cbi4EDMDbTU2mCaBjyzMTYkyZk1tCFMlrhb8MxcpN4kaxO4PppWiOIJjQiRNojbod6xuHcBrqGjqYE6DpPWKuYpiIk5tAIM+d+W+1ROFsEuGxj4VlYMsFRaTA6ydAbhiAY5hQGc5ZXSQLD1779aqAEDKwCkbDW/3qSRlNyPLT977g1i4lFp8cA3136TM2/WjrYzZpg9Zm2zAne1UlBdxz2P4nEAWOtyYNvnUnH4iJgwLAbSD1v5UqBfpbm8nlExE8sxMXm1TTEsJYBDBMBgsxfzIv2vbUiqeIhEGVK2ANobvECbk3MG1QIy/CSVJgEiM3Q6kW0v1pUSXnWGjaxERp1sYFOxAI0OUwZMzrG9xVJOhOUg6kxvEAfpRCtwJJAJBgHlGx8qCWr8B8Nus+v8AP5NMrXvAneLfQVFhABJF73uexjpvTu8AWOltY7nXe1BLjQUuDPT1NDzjv/PyoS4m3lvSdwN6KICCOtTz9qr5vrTB+kUiaAwBpcdx9ppl0uRPrP6VKO1TVP8AFM0EiiNv5enzRpFxuJ+XQ96SoR/imDT1oAZEJMEE9gDPY6U3uOxB3Eaaeo/xTg9PvThv31qbQf4IPEQBebm0egioH4Y0M6g69LadaMAN6gY607Do7cKJgy5IzcsGf7YnW+tCawy5dJ8x260bISCZBCgWJExoIGpF6GTIvNhA0iKdjsliYICSIBuphp6HQiYII3oaYa22kGSRadoi9IjvTq0gy0RoDJk9ht50ylIEcIjebb/X60UYBy55WDoCdfIdfSmJHaSp0jXadINqm3Em4ACqYlB27mSZufWmCl7ZBCMrHcH4RKjSJgW7He9Dfg1PwKbXMSLbk3MXqT4YJJgAdJuL2pzxDAghzMZRFoHS1VsxqQJvDACM3KCLFib2nQbekUsFI+GFIBg766A7mpYIWeYFpnfc/eadVImCQcpnX1B70OTDb8Hwmm0wREGYXuDItGxogX4oYMggSZBPkNT/AJoiNnEvlRQNFgFmItrNus03DFIBYuNCIhucHSDtly3qSkBZBAy5i2rRIgdIix3mYp1wmyhiABMST6mBuIij4WEx/qzkBPa955RI5qBgcRBaCTM6CDlOuxA2n86AqizxGFhQMjBjHRhfobb9TFAbH0EEkEaz8iJ2NC9ywGlm00Jt0E1JkEDrvfedt9KBWxyYPMNZuOvXoaIn/HcXE7C/kRarGJlUZTnb4SIIjKY1jfsDrQVwf6hCj3gBm4M5RNyIMWoE+EuF4oocwjMBqQLNM2G4+dF90WUtmTc9PPaPTSoYmLqcq82gUmB3NwfQipYuCqZlAaZuWmI3gRMTF6Q69MAzk6i+mkfSbHa1JrReD0Oo86k5gARFusgzv50NsUBbqZmc1z9NvOmZuiWbb5R9t6mV30G3T/NDOkjYgHTvpufOpJjTqY8yY/I3oFQyr0qREbyaVKkBIvFCzd6alUMCcwKlNKlRQhs80veECxiRB70qVCACyVFxApUqoQ9hvTZgQAAJBMnrO1KlQArRGW/WT6iNKbh8HO4RYBJAvp50qVMAjY0MxYr3JWRbcCKGcUsdhuMoA9dNaVKmUhX/AH09bUZOBd8NsSCVB5jI11MyZJ9KalSEvImwx7sXJa57ATHrMUXE4ZcMAkHMwBhgCpWSJ+L+4CxFPSpmiAswOvKQIlZk9Jv0tO9pmKkvEiBy3AyjuCLSdZG1KlSJ2dWRbHIAgwb3AAtAEfv3qaYQCCS3NpoII1JjWlSplKbfkIvEfAYUOJ5r9rnvO9SELc4iy4NlUmNcwuBDaaEilSoKu2R4pkJCqMigCZkkmLzbrNtKZMdoyqWAExeNYtby6kU9KgmT6IYhYOxXM0glyTK9IE30+lQiSdZY/XWYpUqRLYsgzTEidDuPPapkAGACP59aVKmB/9k="/>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325527" name="Picture 23" descr="C:\Users\ang\Desktop\treesAndGrerb.jpg"/>
          <p:cNvPicPr>
            <a:picLocks noChangeAspect="1" noChangeArrowheads="1"/>
          </p:cNvPicPr>
          <p:nvPr/>
        </p:nvPicPr>
        <p:blipFill>
          <a:blip r:embed="rId19" cstate="print">
            <a:extLst>
              <a:ext uri="{28A0092B-C50C-407E-A947-70E740481C1C}">
                <a14:useLocalDpi xmlns:a14="http://schemas.microsoft.com/office/drawing/2010/main" xmlns="" val="0"/>
              </a:ext>
            </a:extLst>
          </a:blip>
          <a:srcRect/>
          <a:stretch>
            <a:fillRect/>
          </a:stretch>
        </p:blipFill>
        <p:spPr bwMode="auto">
          <a:xfrm>
            <a:off x="6953110" y="2344493"/>
            <a:ext cx="1152150" cy="902467"/>
          </a:xfrm>
          <a:prstGeom prst="rect">
            <a:avLst/>
          </a:prstGeom>
          <a:noFill/>
          <a:extLst>
            <a:ext uri="{909E8E84-426E-40DD-AFC4-6F175D3DCCD1}">
              <a14:hiddenFill xmlns:a14="http://schemas.microsoft.com/office/drawing/2010/main" xmlns="">
                <a:solidFill>
                  <a:srgbClr val="FFFFFF"/>
                </a:solidFill>
              </a14:hiddenFill>
            </a:ext>
          </a:extLst>
        </p:spPr>
      </p:pic>
      <p:pic>
        <p:nvPicPr>
          <p:cNvPr id="2325528" name="Picture 24" descr="C:\Users\ang\Desktop\imgres.jpg"/>
          <p:cNvPicPr>
            <a:picLocks noChangeAspect="1" noChangeArrowheads="1"/>
          </p:cNvPicPr>
          <p:nvPr/>
        </p:nvPicPr>
        <p:blipFill>
          <a:blip r:embed="rId20" cstate="print">
            <a:extLst>
              <a:ext uri="{28A0092B-C50C-407E-A947-70E740481C1C}">
                <a14:useLocalDpi xmlns:a14="http://schemas.microsoft.com/office/drawing/2010/main" xmlns="" val="0"/>
              </a:ext>
            </a:extLst>
          </a:blip>
          <a:srcRect/>
          <a:stretch>
            <a:fillRect/>
          </a:stretch>
        </p:blipFill>
        <p:spPr bwMode="auto">
          <a:xfrm>
            <a:off x="6865500" y="1260378"/>
            <a:ext cx="1124545" cy="842323"/>
          </a:xfrm>
          <a:prstGeom prst="rect">
            <a:avLst/>
          </a:prstGeom>
          <a:noFill/>
          <a:extLst>
            <a:ext uri="{909E8E84-426E-40DD-AFC4-6F175D3DCCD1}">
              <a14:hiddenFill xmlns:a14="http://schemas.microsoft.com/office/drawing/2010/main" xmlns="">
                <a:solidFill>
                  <a:srgbClr val="FFFFFF"/>
                </a:solidFill>
              </a14:hiddenFill>
            </a:ext>
          </a:extLst>
        </p:spPr>
      </p:pic>
      <p:pic>
        <p:nvPicPr>
          <p:cNvPr id="2325529" name="Picture 25" descr="C:\Users\ang\Desktop\imgres.jpg"/>
          <p:cNvPicPr>
            <a:picLocks noChangeAspect="1" noChangeArrowheads="1"/>
          </p:cNvPicPr>
          <p:nvPr/>
        </p:nvPicPr>
        <p:blipFill>
          <a:blip r:embed="rId21" cstate="print">
            <a:extLst>
              <a:ext uri="{28A0092B-C50C-407E-A947-70E740481C1C}">
                <a14:useLocalDpi xmlns:a14="http://schemas.microsoft.com/office/drawing/2010/main" xmlns="" val="0"/>
              </a:ext>
            </a:extLst>
          </a:blip>
          <a:srcRect/>
          <a:stretch>
            <a:fillRect/>
          </a:stretch>
        </p:blipFill>
        <p:spPr bwMode="auto">
          <a:xfrm>
            <a:off x="6947942" y="3425605"/>
            <a:ext cx="1234128" cy="821256"/>
          </a:xfrm>
          <a:prstGeom prst="rect">
            <a:avLst/>
          </a:prstGeom>
          <a:noFill/>
          <a:extLst>
            <a:ext uri="{909E8E84-426E-40DD-AFC4-6F175D3DCCD1}">
              <a14:hiddenFill xmlns:a14="http://schemas.microsoft.com/office/drawing/2010/main" xmlns="">
                <a:solidFill>
                  <a:srgbClr val="FFFFFF"/>
                </a:solidFill>
              </a14:hiddenFill>
            </a:ext>
          </a:extLst>
        </p:spPr>
      </p:pic>
      <p:pic>
        <p:nvPicPr>
          <p:cNvPr id="39" name="Picture 2" descr="C:\Users\ang\Desktop\1961 Norton #271 Ridden by Jesse Seary in turn 9 at Road America, Elkhart Lake, WI.jpg"/>
          <p:cNvPicPr>
            <a:picLocks noChangeAspect="1" noChangeArrowheads="1"/>
          </p:cNvPicPr>
          <p:nvPr/>
        </p:nvPicPr>
        <p:blipFill>
          <a:blip r:embed="rId22" cstate="print"/>
          <a:srcRect/>
          <a:stretch>
            <a:fillRect/>
          </a:stretch>
        </p:blipFill>
        <p:spPr bwMode="auto">
          <a:xfrm>
            <a:off x="4264468" y="5387655"/>
            <a:ext cx="1843732" cy="1234916"/>
          </a:xfrm>
          <a:prstGeom prst="rect">
            <a:avLst/>
          </a:prstGeom>
          <a:noFill/>
        </p:spPr>
      </p:pic>
    </p:spTree>
    <p:extLst>
      <p:ext uri="{BB962C8B-B14F-4D97-AF65-F5344CB8AC3E}">
        <p14:creationId xmlns:p14="http://schemas.microsoft.com/office/powerpoint/2010/main" xmlns="" val="4046166739"/>
      </p:ext>
    </p:extLst>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8740" y="215900"/>
            <a:ext cx="7002495" cy="304800"/>
          </a:xfrm>
        </p:spPr>
        <p:txBody>
          <a:bodyPr/>
          <a:lstStyle/>
          <a:p>
            <a:r>
              <a:rPr lang="en-US" dirty="0" smtClean="0"/>
              <a:t>Algorithms for finding word vector representations</a:t>
            </a:r>
            <a:endParaRPr lang="en-US" dirty="0"/>
          </a:p>
        </p:txBody>
      </p:sp>
      <p:sp>
        <p:nvSpPr>
          <p:cNvPr id="3" name="Content Placeholder 2"/>
          <p:cNvSpPr>
            <a:spLocks noGrp="1"/>
          </p:cNvSpPr>
          <p:nvPr>
            <p:ph idx="1"/>
          </p:nvPr>
        </p:nvSpPr>
        <p:spPr>
          <a:xfrm>
            <a:off x="117021" y="1047890"/>
            <a:ext cx="8909960" cy="4570412"/>
          </a:xfrm>
        </p:spPr>
        <p:txBody>
          <a:bodyPr/>
          <a:lstStyle/>
          <a:p>
            <a:pPr>
              <a:spcBef>
                <a:spcPts val="0"/>
              </a:spcBef>
              <a:buNone/>
            </a:pPr>
            <a:r>
              <a:rPr lang="en-US" sz="2000" b="0" dirty="0" smtClean="0"/>
              <a:t>Examples of algorithms: </a:t>
            </a:r>
          </a:p>
          <a:p>
            <a:pPr>
              <a:spcBef>
                <a:spcPts val="0"/>
              </a:spcBef>
            </a:pPr>
            <a:r>
              <a:rPr lang="en-US" sz="2000" b="0" dirty="0" smtClean="0"/>
              <a:t>Many distributional representation and vector space model ideas (Brown et al., 1992; Pereira et al., 1993; Salton et al., 1975; </a:t>
            </a:r>
            <a:r>
              <a:rPr lang="en-US" sz="2000" b="0" dirty="0" err="1" smtClean="0"/>
              <a:t>Pantel</a:t>
            </a:r>
            <a:r>
              <a:rPr lang="en-US" sz="2000" b="0" dirty="0" smtClean="0"/>
              <a:t> &amp; Lin, 2002; Rapp, 2003; </a:t>
            </a:r>
            <a:r>
              <a:rPr lang="en-US" sz="2000" b="0" dirty="0" err="1" smtClean="0"/>
              <a:t>Turney</a:t>
            </a:r>
            <a:r>
              <a:rPr lang="en-US" sz="2000" b="0" dirty="0" smtClean="0"/>
              <a:t>  et al., 2003). </a:t>
            </a:r>
          </a:p>
          <a:p>
            <a:pPr>
              <a:spcBef>
                <a:spcPts val="0"/>
              </a:spcBef>
            </a:pPr>
            <a:r>
              <a:rPr lang="en-US" sz="2000" b="0" dirty="0" smtClean="0"/>
              <a:t>LSA (Landauer &amp; Dumais, 1997). </a:t>
            </a:r>
          </a:p>
          <a:p>
            <a:pPr>
              <a:spcBef>
                <a:spcPts val="0"/>
              </a:spcBef>
            </a:pPr>
            <a:r>
              <a:rPr lang="en-US" sz="2000" b="0" dirty="0" smtClean="0"/>
              <a:t>Latent Dirichlet Allocation (LDA; Blei et al., 2003)</a:t>
            </a:r>
          </a:p>
          <a:p>
            <a:pPr>
              <a:spcBef>
                <a:spcPts val="0"/>
              </a:spcBef>
            </a:pPr>
            <a:r>
              <a:rPr lang="en-US" sz="2000" b="0" dirty="0" smtClean="0"/>
              <a:t>… </a:t>
            </a:r>
          </a:p>
          <a:p>
            <a:pPr>
              <a:spcBef>
                <a:spcPts val="0"/>
              </a:spcBef>
            </a:pPr>
            <a:r>
              <a:rPr lang="en-US" sz="2000" b="0" dirty="0" smtClean="0"/>
              <a:t>E.g., Represent a word via the statistics of what it co-occurs with. </a:t>
            </a:r>
          </a:p>
          <a:p>
            <a:pPr>
              <a:spcBef>
                <a:spcPts val="0"/>
              </a:spcBef>
              <a:buNone/>
            </a:pPr>
            <a:endParaRPr lang="en-US" sz="2000" b="0" dirty="0" smtClean="0"/>
          </a:p>
          <a:p>
            <a:pPr>
              <a:spcBef>
                <a:spcPts val="0"/>
              </a:spcBef>
              <a:buNone/>
            </a:pPr>
            <a:endParaRPr lang="en-US" sz="2000" b="0" dirty="0" smtClean="0"/>
          </a:p>
          <a:p>
            <a:pPr>
              <a:spcBef>
                <a:spcPts val="0"/>
              </a:spcBef>
              <a:buNone/>
            </a:pPr>
            <a:r>
              <a:rPr lang="en-US" sz="2000" b="0" dirty="0" smtClean="0"/>
              <a:t>Recent development: “Neural Language models.” (Bengio et al., 2003.  Collobert &amp; Weston, 2008). </a:t>
            </a:r>
          </a:p>
          <a:p>
            <a:pPr>
              <a:spcBef>
                <a:spcPts val="0"/>
              </a:spcBef>
            </a:pPr>
            <a:r>
              <a:rPr lang="en-US" sz="2000" b="0" dirty="0" smtClean="0"/>
              <a:t>Learn a separate parameter vector for each word, that summarizes its co-occurrence with other words.</a:t>
            </a:r>
          </a:p>
          <a:p>
            <a:pPr>
              <a:spcBef>
                <a:spcPts val="0"/>
              </a:spcBef>
            </a:pPr>
            <a:r>
              <a:rPr lang="en-US" sz="2000" b="0" dirty="0" smtClean="0"/>
              <a:t>Formally, learn an embedding </a:t>
            </a:r>
            <a:r>
              <a:rPr lang="en-US" sz="2000" b="0" i="1" dirty="0" smtClean="0"/>
              <a:t>f(w)</a:t>
            </a:r>
            <a:r>
              <a:rPr lang="en-US" sz="2000" b="0" dirty="0" smtClean="0"/>
              <a:t> of each word </a:t>
            </a:r>
            <a:r>
              <a:rPr lang="en-US" sz="2000" b="0" i="1" dirty="0" smtClean="0"/>
              <a:t>w</a:t>
            </a:r>
            <a:r>
              <a:rPr lang="en-US" sz="2000" b="0" dirty="0" smtClean="0"/>
              <a:t> so that you can estimate a language model as:</a:t>
            </a:r>
          </a:p>
          <a:p>
            <a:pPr>
              <a:spcBef>
                <a:spcPts val="0"/>
              </a:spcBef>
            </a:pPr>
            <a:endParaRPr lang="en-US" sz="2000" b="0" dirty="0" smtClean="0"/>
          </a:p>
          <a:p>
            <a:pPr>
              <a:spcBef>
                <a:spcPts val="0"/>
              </a:spcBef>
              <a:buNone/>
            </a:pPr>
            <a:endParaRPr lang="en-US" sz="2000" b="0" dirty="0" smtClean="0"/>
          </a:p>
          <a:p>
            <a:pPr>
              <a:spcBef>
                <a:spcPts val="0"/>
              </a:spcBef>
              <a:buNone/>
            </a:pPr>
            <a:endParaRPr lang="en-US" sz="2000" b="0" dirty="0"/>
          </a:p>
        </p:txBody>
      </p:sp>
      <p:pic>
        <p:nvPicPr>
          <p:cNvPr id="6" name="Picture 5" descr="addin_tmp.png"/>
          <p:cNvPicPr>
            <a:picLocks noChangeAspect="1"/>
          </p:cNvPicPr>
          <p:nvPr>
            <p:custDataLst>
              <p:tags r:id="rId1"/>
            </p:custDataLst>
          </p:nvPr>
        </p:nvPicPr>
        <p:blipFill>
          <a:blip r:embed="rId4" cstate="print"/>
          <a:stretch>
            <a:fillRect/>
          </a:stretch>
        </p:blipFill>
        <p:spPr>
          <a:xfrm>
            <a:off x="501070" y="6155755"/>
            <a:ext cx="7758097" cy="268835"/>
          </a:xfrm>
          <a:prstGeom prst="rect">
            <a:avLst/>
          </a:prstGeom>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Visualization of learned embedding</a:t>
            </a:r>
            <a:endParaRPr lang="en-US" dirty="0"/>
          </a:p>
        </p:txBody>
      </p:sp>
      <p:sp>
        <p:nvSpPr>
          <p:cNvPr id="4" name="TextBox 3"/>
          <p:cNvSpPr txBox="1"/>
          <p:nvPr/>
        </p:nvSpPr>
        <p:spPr>
          <a:xfrm>
            <a:off x="-36600" y="6462995"/>
            <a:ext cx="7019101" cy="400110"/>
          </a:xfrm>
          <a:prstGeom prst="rect">
            <a:avLst/>
          </a:prstGeom>
          <a:noFill/>
        </p:spPr>
        <p:txBody>
          <a:bodyPr wrap="none" rtlCol="0">
            <a:spAutoFit/>
          </a:bodyPr>
          <a:lstStyle/>
          <a:p>
            <a:pPr algn="l">
              <a:spcBef>
                <a:spcPts val="0"/>
              </a:spcBef>
            </a:pPr>
            <a:r>
              <a:rPr lang="en-US" sz="2000" dirty="0" smtClean="0">
                <a:solidFill>
                  <a:schemeClr val="bg1"/>
                </a:solidFill>
                <a:latin typeface="Calibri" pitchFamily="34" charset="0"/>
                <a:cs typeface="Calibri" pitchFamily="34" charset="0"/>
              </a:rPr>
              <a:t>[Image courtesy of Joseph Turian, Lev Ratinov and Yoshua Bengio.]</a:t>
            </a:r>
          </a:p>
        </p:txBody>
      </p:sp>
      <p:pic>
        <p:nvPicPr>
          <p:cNvPr id="2205697" name="Picture 1" descr="C:\Users\ang\Desktop\embeddings-mostcommon.EMBEDDING_SIZE=50.png"/>
          <p:cNvPicPr>
            <a:picLocks noChangeAspect="1" noChangeArrowheads="1"/>
          </p:cNvPicPr>
          <p:nvPr/>
        </p:nvPicPr>
        <p:blipFill>
          <a:blip r:embed="rId3" cstate="print"/>
          <a:srcRect/>
          <a:stretch>
            <a:fillRect/>
          </a:stretch>
        </p:blipFill>
        <p:spPr bwMode="auto">
          <a:xfrm>
            <a:off x="385855" y="971080"/>
            <a:ext cx="8321083" cy="4992650"/>
          </a:xfrm>
          <a:prstGeom prst="rect">
            <a:avLst/>
          </a:prstGeom>
          <a:noFill/>
        </p:spPr>
      </p:pic>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normAutofit fontScale="90000"/>
          </a:bodyPr>
          <a:lstStyle/>
          <a:p>
            <a:r>
              <a:rPr lang="en-US" dirty="0" smtClean="0"/>
              <a:t>Comparing learned </a:t>
            </a:r>
            <a:r>
              <a:rPr lang="en-US" dirty="0"/>
              <a:t>r</a:t>
            </a:r>
            <a:r>
              <a:rPr lang="en-US" dirty="0" smtClean="0"/>
              <a:t>epresentations</a:t>
            </a:r>
            <a:endParaRPr lang="en-US"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70640" y="817460"/>
            <a:ext cx="8334375" cy="5191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367855989"/>
      </p:ext>
    </p:extLst>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Closest words in “semantic” space (IMDB data)</a:t>
            </a:r>
            <a:endParaRPr lang="en-US" dirty="0"/>
          </a:p>
        </p:txBody>
      </p:sp>
      <p:sp>
        <p:nvSpPr>
          <p:cNvPr id="4" name="TextBox 3"/>
          <p:cNvSpPr txBox="1"/>
          <p:nvPr/>
        </p:nvSpPr>
        <p:spPr>
          <a:xfrm>
            <a:off x="309045" y="779055"/>
            <a:ext cx="8392041" cy="369332"/>
          </a:xfrm>
          <a:prstGeom prst="rect">
            <a:avLst/>
          </a:prstGeom>
          <a:noFill/>
        </p:spPr>
        <p:txBody>
          <a:bodyPr wrap="none" rtlCol="0">
            <a:spAutoFit/>
          </a:bodyPr>
          <a:lstStyle/>
          <a:p>
            <a:pPr algn="l">
              <a:spcBef>
                <a:spcPts val="0"/>
              </a:spcBef>
            </a:pPr>
            <a:r>
              <a:rPr lang="en-US" dirty="0" smtClean="0">
                <a:solidFill>
                  <a:schemeClr val="bg1"/>
                </a:solidFill>
              </a:rPr>
              <a:t>Select a word (left column), and show nearest words in 100-d embedding space.</a:t>
            </a:r>
          </a:p>
        </p:txBody>
      </p:sp>
      <p:sp>
        <p:nvSpPr>
          <p:cNvPr id="6" name="TextBox 5"/>
          <p:cNvSpPr txBox="1"/>
          <p:nvPr/>
        </p:nvSpPr>
        <p:spPr>
          <a:xfrm>
            <a:off x="7490780" y="6477713"/>
            <a:ext cx="1723549" cy="369332"/>
          </a:xfrm>
          <a:prstGeom prst="rect">
            <a:avLst/>
          </a:prstGeom>
          <a:solidFill>
            <a:schemeClr val="tx1"/>
          </a:solidFill>
        </p:spPr>
        <p:txBody>
          <a:bodyPr wrap="none" rtlCol="0">
            <a:spAutoFit/>
          </a:bodyPr>
          <a:lstStyle/>
          <a:p>
            <a:pPr algn="l">
              <a:spcBef>
                <a:spcPts val="0"/>
              </a:spcBef>
            </a:pPr>
            <a:r>
              <a:rPr lang="en-US" dirty="0" smtClean="0">
                <a:solidFill>
                  <a:schemeClr val="bg1"/>
                </a:solidFill>
              </a:rPr>
              <a:t>[Andrew Maas]</a:t>
            </a:r>
          </a:p>
        </p:txBody>
      </p:sp>
      <p:graphicFrame>
        <p:nvGraphicFramePr>
          <p:cNvPr id="8" name="Table 7"/>
          <p:cNvGraphicFramePr>
            <a:graphicFrameLocks noGrp="1"/>
          </p:cNvGraphicFramePr>
          <p:nvPr/>
        </p:nvGraphicFramePr>
        <p:xfrm>
          <a:off x="1768435" y="1239915"/>
          <a:ext cx="6106395" cy="5212077"/>
        </p:xfrm>
        <a:graphic>
          <a:graphicData uri="http://schemas.openxmlformats.org/drawingml/2006/table">
            <a:tbl>
              <a:tblPr firstRow="1" bandRow="1">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effectLst>
                  <a:outerShdw blurRad="40000" dist="20000" dir="5400000" rotWithShape="0">
                    <a:srgbClr val="000000">
                      <a:alpha val="38000"/>
                    </a:srgbClr>
                  </a:outerShdw>
                </a:effectLst>
              </a:tblPr>
              <a:tblGrid>
                <a:gridCol w="1600097"/>
                <a:gridCol w="4506298"/>
              </a:tblGrid>
              <a:tr h="457197">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800" dirty="0" smtClean="0">
                          <a:latin typeface="Calibri" pitchFamily="34" charset="0"/>
                          <a:cs typeface="Calibri" pitchFamily="34" charset="0"/>
                        </a:rPr>
                        <a:t>Center word</a:t>
                      </a:r>
                      <a:endParaRPr lang="en-US" sz="1800" dirty="0">
                        <a:latin typeface="Calibri" pitchFamily="34" charset="0"/>
                        <a:cs typeface="Calibri" pitchFamily="34" charset="0"/>
                      </a:endParaRPr>
                    </a:p>
                  </a:txBody>
                  <a:tcPr>
                    <a:lnL w="9525" cap="flat" cmpd="sng" algn="ctr">
                      <a:solidFill>
                        <a:srgbClr val="9BBB59">
                          <a:shade val="95000"/>
                          <a:satMod val="105000"/>
                        </a:srgbClr>
                      </a:solidFill>
                      <a:prstDash val="solid"/>
                    </a:lnL>
                    <a:lnR>
                      <a:noFill/>
                    </a:lnR>
                    <a:lnT w="9525" cap="flat" cmpd="sng" algn="ctr">
                      <a:solidFill>
                        <a:srgbClr val="9BBB59">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9BBB59"/>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800" dirty="0" smtClean="0">
                          <a:latin typeface="Calibri" pitchFamily="34" charset="0"/>
                          <a:cs typeface="Calibri" pitchFamily="34" charset="0"/>
                        </a:rPr>
                        <a:t>Nearest neighbor</a:t>
                      </a:r>
                      <a:r>
                        <a:rPr lang="en-US" sz="1800" baseline="0" dirty="0" smtClean="0">
                          <a:latin typeface="Calibri" pitchFamily="34" charset="0"/>
                          <a:cs typeface="Calibri" pitchFamily="34" charset="0"/>
                        </a:rPr>
                        <a:t> words in embedding space</a:t>
                      </a:r>
                      <a:endParaRPr lang="en-US" sz="1800" dirty="0">
                        <a:latin typeface="Calibri" pitchFamily="34" charset="0"/>
                        <a:cs typeface="Calibri" pitchFamily="34" charset="0"/>
                      </a:endParaRPr>
                    </a:p>
                  </a:txBody>
                  <a:tcPr>
                    <a:lnL>
                      <a:noFill/>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9BBB59"/>
                    </a:solidFill>
                  </a:tcPr>
                </a:tc>
              </a:tr>
              <a:tr h="46282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800" dirty="0" smtClean="0">
                          <a:latin typeface="Calibri" pitchFamily="34" charset="0"/>
                          <a:cs typeface="Calibri" pitchFamily="34" charset="0"/>
                        </a:rPr>
                        <a:t>Comedy</a:t>
                      </a:r>
                      <a:endParaRPr lang="en-US" sz="1800" dirty="0">
                        <a:latin typeface="Calibri" pitchFamily="34" charset="0"/>
                        <a:cs typeface="Calibri" pitchFamily="34" charset="0"/>
                      </a:endParaRPr>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25400" cap="flat" cmpd="sng" algn="ctr">
                      <a:solidFill>
                        <a:sysClr val="window" lastClr="FFFFFF"/>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342900" indent="-342900">
                        <a:buFont typeface="+mj-lt"/>
                        <a:buAutoNum type="arabicPeriod"/>
                      </a:pPr>
                      <a:r>
                        <a:rPr lang="en-US" sz="1800" b="0" i="0" kern="1200" dirty="0" smtClean="0">
                          <a:solidFill>
                            <a:schemeClr val="dk1"/>
                          </a:solidFill>
                          <a:latin typeface="Calibri" pitchFamily="34" charset="0"/>
                          <a:ea typeface="+mn-ea"/>
                          <a:cs typeface="Calibri" pitchFamily="34" charset="0"/>
                        </a:rPr>
                        <a:t>Laughs</a:t>
                      </a:r>
                    </a:p>
                    <a:p>
                      <a:pPr marL="342900" indent="-342900">
                        <a:buFont typeface="+mj-lt"/>
                        <a:buAutoNum type="arabicPeriod"/>
                      </a:pPr>
                      <a:r>
                        <a:rPr lang="en-US" sz="1800" b="0" i="0" kern="1200" dirty="0" smtClean="0">
                          <a:solidFill>
                            <a:schemeClr val="dk1"/>
                          </a:solidFill>
                          <a:latin typeface="Calibri" pitchFamily="34" charset="0"/>
                          <a:ea typeface="+mn-ea"/>
                          <a:cs typeface="Calibri" pitchFamily="34" charset="0"/>
                        </a:rPr>
                        <a:t>Comedic</a:t>
                      </a:r>
                    </a:p>
                    <a:p>
                      <a:pPr marL="342900" indent="-342900">
                        <a:buFont typeface="+mj-lt"/>
                        <a:buAutoNum type="arabicPeriod"/>
                      </a:pPr>
                      <a:r>
                        <a:rPr lang="en-US" sz="1800" b="0" i="0" kern="1200" dirty="0" smtClean="0">
                          <a:solidFill>
                            <a:schemeClr val="dk1"/>
                          </a:solidFill>
                          <a:latin typeface="Calibri" pitchFamily="34" charset="0"/>
                          <a:ea typeface="+mn-ea"/>
                          <a:cs typeface="Calibri" pitchFamily="34" charset="0"/>
                        </a:rPr>
                        <a:t>Hilarious</a:t>
                      </a:r>
                    </a:p>
                    <a:p>
                      <a:pPr marL="342900" indent="-342900">
                        <a:buFont typeface="+mj-lt"/>
                        <a:buAutoNum type="arabicPeriod"/>
                      </a:pPr>
                      <a:r>
                        <a:rPr lang="en-US" sz="1800" b="0" i="0" kern="1200" dirty="0" smtClean="0">
                          <a:solidFill>
                            <a:schemeClr val="dk1"/>
                          </a:solidFill>
                          <a:latin typeface="Calibri" pitchFamily="34" charset="0"/>
                          <a:ea typeface="+mn-ea"/>
                          <a:cs typeface="Calibri" pitchFamily="34" charset="0"/>
                        </a:rPr>
                        <a:t>Funny</a:t>
                      </a:r>
                      <a:endParaRPr lang="en-US" sz="1800" dirty="0" smtClean="0">
                        <a:latin typeface="Calibri" pitchFamily="34" charset="0"/>
                        <a:cs typeface="Calibri" pitchFamily="34" charset="0"/>
                      </a:endParaRPr>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25400" cap="flat" cmpd="sng" algn="ctr">
                      <a:solidFill>
                        <a:sysClr val="window" lastClr="FFFFFF"/>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r>
              <a:tr h="46282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800" b="0" i="0" kern="1200" dirty="0" smtClean="0">
                          <a:solidFill>
                            <a:schemeClr val="dk1"/>
                          </a:solidFill>
                          <a:latin typeface="Calibri" pitchFamily="34" charset="0"/>
                          <a:ea typeface="+mn-ea"/>
                          <a:cs typeface="Calibri" pitchFamily="34" charset="0"/>
                        </a:rPr>
                        <a:t>Romantic</a:t>
                      </a:r>
                      <a:endParaRPr lang="en-US" sz="1800" dirty="0">
                        <a:latin typeface="Calibri" pitchFamily="34" charset="0"/>
                        <a:cs typeface="Calibri" pitchFamily="34" charset="0"/>
                      </a:endParaRPr>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342900" indent="-342900">
                        <a:buFont typeface="+mj-lt"/>
                        <a:buAutoNum type="arabicPeriod"/>
                      </a:pPr>
                      <a:r>
                        <a:rPr lang="en-US" sz="1800" b="0" i="0" kern="1200" dirty="0" smtClean="0">
                          <a:solidFill>
                            <a:schemeClr val="dk1"/>
                          </a:solidFill>
                          <a:latin typeface="Calibri" pitchFamily="34" charset="0"/>
                          <a:ea typeface="+mn-ea"/>
                          <a:cs typeface="Calibri" pitchFamily="34" charset="0"/>
                        </a:rPr>
                        <a:t>Chemistry</a:t>
                      </a:r>
                    </a:p>
                    <a:p>
                      <a:pPr marL="342900" indent="-342900">
                        <a:buFont typeface="+mj-lt"/>
                        <a:buAutoNum type="arabicPeriod"/>
                      </a:pPr>
                      <a:r>
                        <a:rPr lang="en-US" sz="1800" b="0" i="0" kern="1200" dirty="0" smtClean="0">
                          <a:solidFill>
                            <a:schemeClr val="dk1"/>
                          </a:solidFill>
                          <a:latin typeface="Calibri" pitchFamily="34" charset="0"/>
                          <a:ea typeface="+mn-ea"/>
                          <a:cs typeface="Calibri" pitchFamily="34" charset="0"/>
                        </a:rPr>
                        <a:t>Love</a:t>
                      </a:r>
                    </a:p>
                    <a:p>
                      <a:pPr marL="342900" indent="-342900">
                        <a:buFont typeface="+mj-lt"/>
                        <a:buAutoNum type="arabicPeriod"/>
                      </a:pPr>
                      <a:r>
                        <a:rPr lang="en-US" sz="1800" b="0" i="0" kern="1200" dirty="0" smtClean="0">
                          <a:solidFill>
                            <a:schemeClr val="dk1"/>
                          </a:solidFill>
                          <a:latin typeface="Calibri" pitchFamily="34" charset="0"/>
                          <a:ea typeface="+mn-ea"/>
                          <a:cs typeface="Calibri" pitchFamily="34" charset="0"/>
                        </a:rPr>
                        <a:t>Smitten</a:t>
                      </a:r>
                    </a:p>
                    <a:p>
                      <a:pPr marL="342900" indent="-342900">
                        <a:buFont typeface="+mj-lt"/>
                        <a:buAutoNum type="arabicPeriod"/>
                      </a:pPr>
                      <a:r>
                        <a:rPr lang="en-US" sz="1800" b="0" i="0" kern="1200" dirty="0" smtClean="0">
                          <a:solidFill>
                            <a:schemeClr val="dk1"/>
                          </a:solidFill>
                          <a:latin typeface="Calibri" pitchFamily="34" charset="0"/>
                          <a:ea typeface="+mn-ea"/>
                          <a:cs typeface="Calibri" pitchFamily="34" charset="0"/>
                        </a:rPr>
                        <a:t>Engaged</a:t>
                      </a:r>
                      <a:endParaRPr lang="en-US" sz="1800" dirty="0">
                        <a:latin typeface="Calibri" pitchFamily="34" charset="0"/>
                        <a:cs typeface="Calibri" pitchFamily="34" charset="0"/>
                      </a:endParaRPr>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r>
              <a:tr h="46282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800" b="0" i="0" kern="1200" dirty="0" smtClean="0">
                          <a:solidFill>
                            <a:schemeClr val="dk1"/>
                          </a:solidFill>
                          <a:latin typeface="Calibri" pitchFamily="34" charset="0"/>
                          <a:ea typeface="+mn-ea"/>
                          <a:cs typeface="Calibri" pitchFamily="34" charset="0"/>
                        </a:rPr>
                        <a:t>Amazing</a:t>
                      </a:r>
                      <a:endParaRPr lang="en-US" sz="1800" dirty="0">
                        <a:latin typeface="Calibri" pitchFamily="34" charset="0"/>
                        <a:cs typeface="Calibri" pitchFamily="34" charset="0"/>
                      </a:endParaRPr>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342900" indent="-342900">
                        <a:buFont typeface="+mj-lt"/>
                        <a:buAutoNum type="arabicPeriod"/>
                      </a:pPr>
                      <a:r>
                        <a:rPr lang="en-US" sz="1800" b="0" i="0" kern="1200" dirty="0" smtClean="0">
                          <a:solidFill>
                            <a:schemeClr val="dk1"/>
                          </a:solidFill>
                          <a:latin typeface="Calibri" pitchFamily="34" charset="0"/>
                          <a:ea typeface="+mn-ea"/>
                          <a:cs typeface="Calibri" pitchFamily="34" charset="0"/>
                        </a:rPr>
                        <a:t>Brilliant</a:t>
                      </a:r>
                    </a:p>
                    <a:p>
                      <a:pPr marL="342900" indent="-342900">
                        <a:buFont typeface="+mj-lt"/>
                        <a:buAutoNum type="arabicPeriod"/>
                      </a:pPr>
                      <a:r>
                        <a:rPr lang="en-US" sz="1800" b="0" i="0" kern="1200" dirty="0" smtClean="0">
                          <a:solidFill>
                            <a:schemeClr val="dk1"/>
                          </a:solidFill>
                          <a:latin typeface="Calibri" pitchFamily="34" charset="0"/>
                          <a:ea typeface="+mn-ea"/>
                          <a:cs typeface="Calibri" pitchFamily="34" charset="0"/>
                        </a:rPr>
                        <a:t>Incredible</a:t>
                      </a:r>
                    </a:p>
                    <a:p>
                      <a:pPr marL="342900" indent="-342900">
                        <a:buFont typeface="+mj-lt"/>
                        <a:buAutoNum type="arabicPeriod"/>
                      </a:pPr>
                      <a:r>
                        <a:rPr lang="en-US" sz="1800" b="0" i="0" kern="1200" dirty="0" smtClean="0">
                          <a:solidFill>
                            <a:schemeClr val="dk1"/>
                          </a:solidFill>
                          <a:latin typeface="Calibri" pitchFamily="34" charset="0"/>
                          <a:ea typeface="+mn-ea"/>
                          <a:cs typeface="Calibri" pitchFamily="34" charset="0"/>
                        </a:rPr>
                        <a:t>Greatest</a:t>
                      </a:r>
                    </a:p>
                    <a:p>
                      <a:pPr marL="342900" indent="-342900">
                        <a:buFont typeface="+mj-lt"/>
                        <a:buAutoNum type="arabicPeriod"/>
                      </a:pPr>
                      <a:r>
                        <a:rPr lang="en-US" sz="1800" b="0" i="0" kern="1200" dirty="0" smtClean="0">
                          <a:solidFill>
                            <a:schemeClr val="dk1"/>
                          </a:solidFill>
                          <a:latin typeface="Calibri" pitchFamily="34" charset="0"/>
                          <a:ea typeface="+mn-ea"/>
                          <a:cs typeface="Calibri" pitchFamily="34" charset="0"/>
                        </a:rPr>
                        <a:t>Ever</a:t>
                      </a:r>
                      <a:endParaRPr lang="en-US" sz="1800" dirty="0" smtClean="0">
                        <a:latin typeface="Calibri" pitchFamily="34" charset="0"/>
                        <a:cs typeface="Calibri" pitchFamily="34" charset="0"/>
                      </a:endParaRPr>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r>
              <a:tr h="46282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800" b="0" i="0" kern="1200" dirty="0" smtClean="0">
                          <a:solidFill>
                            <a:schemeClr val="dk1"/>
                          </a:solidFill>
                          <a:latin typeface="Calibri" pitchFamily="34" charset="0"/>
                          <a:ea typeface="+mn-ea"/>
                          <a:cs typeface="Calibri" pitchFamily="34" charset="0"/>
                        </a:rPr>
                        <a:t>Awful</a:t>
                      </a:r>
                      <a:br>
                        <a:rPr lang="en-US" sz="1800" b="0" i="0" kern="1200" dirty="0" smtClean="0">
                          <a:solidFill>
                            <a:schemeClr val="dk1"/>
                          </a:solidFill>
                          <a:latin typeface="Calibri" pitchFamily="34" charset="0"/>
                          <a:ea typeface="+mn-ea"/>
                          <a:cs typeface="Calibri" pitchFamily="34" charset="0"/>
                        </a:rPr>
                      </a:br>
                      <a:endParaRPr lang="en-US" sz="1800" dirty="0">
                        <a:latin typeface="Calibri" pitchFamily="34" charset="0"/>
                        <a:cs typeface="Calibri" pitchFamily="34" charset="0"/>
                      </a:endParaRPr>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800" b="0" i="0" kern="1200" dirty="0" smtClean="0">
                          <a:solidFill>
                            <a:schemeClr val="dk1"/>
                          </a:solidFill>
                          <a:latin typeface="Calibri" pitchFamily="34" charset="0"/>
                          <a:ea typeface="+mn-ea"/>
                          <a:cs typeface="Calibri" pitchFamily="34" charset="0"/>
                        </a:rPr>
                        <a:t>Worst</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800" b="0" i="0" kern="1200" dirty="0" smtClean="0">
                          <a:solidFill>
                            <a:schemeClr val="dk1"/>
                          </a:solidFill>
                          <a:latin typeface="Calibri" pitchFamily="34" charset="0"/>
                          <a:ea typeface="+mn-ea"/>
                          <a:cs typeface="Calibri" pitchFamily="34" charset="0"/>
                        </a:rPr>
                        <a:t>Worse</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800" b="0" i="0" kern="1200" dirty="0" smtClean="0">
                          <a:solidFill>
                            <a:schemeClr val="dk1"/>
                          </a:solidFill>
                          <a:latin typeface="Calibri" pitchFamily="34" charset="0"/>
                          <a:ea typeface="+mn-ea"/>
                          <a:cs typeface="Calibri" pitchFamily="34" charset="0"/>
                        </a:rPr>
                        <a:t>Bad</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800" b="0" i="0" kern="1200" dirty="0" smtClean="0">
                          <a:solidFill>
                            <a:schemeClr val="dk1"/>
                          </a:solidFill>
                          <a:latin typeface="Calibri" pitchFamily="34" charset="0"/>
                          <a:ea typeface="+mn-ea"/>
                          <a:cs typeface="Calibri" pitchFamily="34" charset="0"/>
                        </a:rPr>
                        <a:t>Boring</a:t>
                      </a:r>
                      <a:endParaRPr lang="en-US" sz="1800" dirty="0" smtClean="0">
                        <a:latin typeface="Calibri" pitchFamily="34" charset="0"/>
                        <a:cs typeface="Calibri" pitchFamily="34" charset="0"/>
                      </a:endParaRPr>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r>
            </a:tbl>
          </a:graphicData>
        </a:graphic>
      </p:graphicFrame>
    </p:spTree>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Closest words in “semantic” space</a:t>
            </a:r>
            <a:endParaRPr lang="en-US" dirty="0"/>
          </a:p>
        </p:txBody>
      </p:sp>
      <p:graphicFrame>
        <p:nvGraphicFramePr>
          <p:cNvPr id="5" name="Content Placeholder 8"/>
          <p:cNvGraphicFramePr>
            <a:graphicFrameLocks/>
          </p:cNvGraphicFramePr>
          <p:nvPr>
            <p:extLst>
              <p:ext uri="{D42A27DB-BD31-4B8C-83A1-F6EECF244321}">
                <p14:modId xmlns:p14="http://schemas.microsoft.com/office/powerpoint/2010/main" xmlns="" val="207151423"/>
              </p:ext>
            </p:extLst>
          </p:nvPr>
        </p:nvGraphicFramePr>
        <p:xfrm>
          <a:off x="2613345" y="1400875"/>
          <a:ext cx="4038600" cy="4754880"/>
        </p:xfrm>
        <a:graphic>
          <a:graphicData uri="http://schemas.openxmlformats.org/drawingml/2006/table">
            <a:tbl>
              <a:tblPr bandRow="1"/>
              <a:tblGrid>
                <a:gridCol w="4038600"/>
              </a:tblGrid>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1" dirty="0" smtClean="0"/>
                        <a:t>amazing</a:t>
                      </a:r>
                      <a:r>
                        <a:rPr lang="en-US" dirty="0" smtClean="0"/>
                        <a:t>, incredible, absolutely, fantastic, the, delicious, simply, awesome, spectacular, fabulous, food, and, totally, terrific, was</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1" dirty="0" smtClean="0"/>
                        <a:t>wonderful</a:t>
                      </a:r>
                      <a:r>
                        <a:rPr lang="en-US" dirty="0" smtClean="0"/>
                        <a:t>, lovely, evening, a, meal, setting, fabulous, terrific, perfect, superb, outstanding, wow, ambiance, delicious, absolutely</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1" dirty="0" smtClean="0"/>
                        <a:t>bad</a:t>
                      </a:r>
                      <a:r>
                        <a:rPr lang="en-US" dirty="0" smtClean="0"/>
                        <a:t>, never, many, disappointment, disappointed, otherwise, before, found, could, maybe, having, here, though, had, over</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1" dirty="0" smtClean="0"/>
                        <a:t>terrible</a:t>
                      </a:r>
                      <a:r>
                        <a:rPr lang="en-US" b="0" dirty="0" smtClean="0"/>
                        <a:t>, </a:t>
                      </a:r>
                      <a:r>
                        <a:rPr lang="en-US" dirty="0" smtClean="0"/>
                        <a:t>ok, horrible, okay, rather, average, mediocre, poor, overpriced, decent, bland, nearly, maybe, less, seemed</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sp>
        <p:nvSpPr>
          <p:cNvPr id="4" name="TextBox 3"/>
          <p:cNvSpPr txBox="1"/>
          <p:nvPr/>
        </p:nvSpPr>
        <p:spPr>
          <a:xfrm>
            <a:off x="309045" y="817460"/>
            <a:ext cx="8622873" cy="369332"/>
          </a:xfrm>
          <a:prstGeom prst="rect">
            <a:avLst/>
          </a:prstGeom>
          <a:noFill/>
        </p:spPr>
        <p:txBody>
          <a:bodyPr wrap="none" rtlCol="0">
            <a:spAutoFit/>
          </a:bodyPr>
          <a:lstStyle/>
          <a:p>
            <a:pPr algn="l">
              <a:spcBef>
                <a:spcPts val="0"/>
              </a:spcBef>
            </a:pPr>
            <a:r>
              <a:rPr lang="en-US" dirty="0" smtClean="0">
                <a:solidFill>
                  <a:schemeClr val="bg1"/>
                </a:solidFill>
              </a:rPr>
              <a:t>Select a word (shown in bold), and show nearest words in 100-d embedding space.</a:t>
            </a:r>
          </a:p>
        </p:txBody>
      </p:sp>
      <p:sp>
        <p:nvSpPr>
          <p:cNvPr id="6" name="TextBox 5"/>
          <p:cNvSpPr txBox="1"/>
          <p:nvPr/>
        </p:nvSpPr>
        <p:spPr>
          <a:xfrm>
            <a:off x="7490780" y="6477713"/>
            <a:ext cx="1723549" cy="369332"/>
          </a:xfrm>
          <a:prstGeom prst="rect">
            <a:avLst/>
          </a:prstGeom>
          <a:solidFill>
            <a:schemeClr val="tx1"/>
          </a:solidFill>
        </p:spPr>
        <p:txBody>
          <a:bodyPr wrap="none" rtlCol="0">
            <a:spAutoFit/>
          </a:bodyPr>
          <a:lstStyle/>
          <a:p>
            <a:pPr algn="l">
              <a:spcBef>
                <a:spcPts val="0"/>
              </a:spcBef>
            </a:pPr>
            <a:r>
              <a:rPr lang="en-US" dirty="0" smtClean="0">
                <a:solidFill>
                  <a:schemeClr val="bg1"/>
                </a:solidFill>
              </a:rPr>
              <a:t>[Andrew Maas]</a:t>
            </a:r>
          </a:p>
        </p:txBody>
      </p:sp>
    </p:spTree>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Sentiment classification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2732507348"/>
              </p:ext>
            </p:extLst>
          </p:nvPr>
        </p:nvGraphicFramePr>
        <p:xfrm>
          <a:off x="304800" y="1600200"/>
          <a:ext cx="8382000" cy="3708400"/>
        </p:xfrm>
        <a:graphic>
          <a:graphicData uri="http://schemas.openxmlformats.org/drawingml/2006/table">
            <a:tbl>
              <a:tblPr firstRow="1" bandRow="1">
                <a:tableStyleId>{5C22544A-7EE6-4342-B048-85BDC9FD1C3A}</a:tableStyleId>
              </a:tblPr>
              <a:tblGrid>
                <a:gridCol w="6019800"/>
                <a:gridCol w="1295400"/>
                <a:gridCol w="1066800"/>
              </a:tblGrid>
              <a:tr h="370840">
                <a:tc>
                  <a:txBody>
                    <a:bodyPr/>
                    <a:lstStyle/>
                    <a:p>
                      <a:r>
                        <a:rPr lang="en-US" dirty="0" smtClean="0"/>
                        <a:t>Features</a:t>
                      </a:r>
                      <a:endParaRPr lang="en-US" dirty="0"/>
                    </a:p>
                  </a:txBody>
                  <a:tcPr/>
                </a:tc>
                <a:tc>
                  <a:txBody>
                    <a:bodyPr/>
                    <a:lstStyle/>
                    <a:p>
                      <a:r>
                        <a:rPr lang="en-US" dirty="0" smtClean="0"/>
                        <a:t>#</a:t>
                      </a:r>
                      <a:r>
                        <a:rPr lang="en-US" baseline="0" dirty="0" smtClean="0"/>
                        <a:t> Features</a:t>
                      </a:r>
                      <a:endParaRPr lang="en-US" dirty="0"/>
                    </a:p>
                  </a:txBody>
                  <a:tcPr/>
                </a:tc>
                <a:tc>
                  <a:txBody>
                    <a:bodyPr/>
                    <a:lstStyle/>
                    <a:p>
                      <a:r>
                        <a:rPr lang="en-US" dirty="0" smtClean="0"/>
                        <a:t>Accuracy</a:t>
                      </a:r>
                      <a:endParaRPr lang="en-US" dirty="0"/>
                    </a:p>
                  </a:txBody>
                  <a:tcPr/>
                </a:tc>
              </a:tr>
              <a:tr h="370840">
                <a:tc>
                  <a:txBody>
                    <a:bodyPr/>
                    <a:lstStyle/>
                    <a:p>
                      <a:r>
                        <a:rPr lang="en-US" dirty="0" smtClean="0"/>
                        <a:t>Bag of Words</a:t>
                      </a:r>
                      <a:endParaRPr lang="en-US" dirty="0"/>
                    </a:p>
                  </a:txBody>
                  <a:tcPr/>
                </a:tc>
                <a:tc>
                  <a:txBody>
                    <a:bodyPr/>
                    <a:lstStyle/>
                    <a:p>
                      <a:r>
                        <a:rPr lang="en-US" dirty="0" smtClean="0"/>
                        <a:t>20,000</a:t>
                      </a:r>
                      <a:endParaRPr lang="en-US" dirty="0"/>
                    </a:p>
                  </a:txBody>
                  <a:tcPr/>
                </a:tc>
                <a:tc>
                  <a:txBody>
                    <a:bodyPr/>
                    <a:lstStyle/>
                    <a:p>
                      <a:r>
                        <a:rPr lang="en-US" dirty="0" smtClean="0"/>
                        <a:t>87.45</a:t>
                      </a:r>
                      <a:endParaRPr lang="en-US" dirty="0"/>
                    </a:p>
                  </a:txBody>
                  <a:tcPr/>
                </a:tc>
              </a:tr>
              <a:tr h="370840">
                <a:tc>
                  <a:txBody>
                    <a:bodyPr/>
                    <a:lstStyle/>
                    <a:p>
                      <a:r>
                        <a:rPr lang="en-US" baseline="0" dirty="0" smtClean="0"/>
                        <a:t>Neural language model (</a:t>
                      </a:r>
                      <a:r>
                        <a:rPr lang="en-US" baseline="0" dirty="0" err="1" smtClean="0"/>
                        <a:t>Mnih</a:t>
                      </a:r>
                      <a:r>
                        <a:rPr lang="en-US" baseline="0" dirty="0" smtClean="0"/>
                        <a:t> &amp; Hinton ’09)</a:t>
                      </a:r>
                      <a:endParaRPr lang="en-US" dirty="0"/>
                    </a:p>
                  </a:txBody>
                  <a:tcPr/>
                </a:tc>
                <a:tc>
                  <a:txBody>
                    <a:bodyPr/>
                    <a:lstStyle/>
                    <a:p>
                      <a:r>
                        <a:rPr lang="en-US" dirty="0" smtClean="0"/>
                        <a:t>100</a:t>
                      </a:r>
                      <a:endParaRPr lang="en-US" dirty="0"/>
                    </a:p>
                  </a:txBody>
                  <a:tcPr/>
                </a:tc>
                <a:tc>
                  <a:txBody>
                    <a:bodyPr/>
                    <a:lstStyle/>
                    <a:p>
                      <a:r>
                        <a:rPr lang="en-US" dirty="0" smtClean="0"/>
                        <a:t>71.25</a:t>
                      </a:r>
                      <a:endParaRPr lang="en-US" dirty="0"/>
                    </a:p>
                  </a:txBody>
                  <a:tcPr/>
                </a:tc>
              </a:tr>
              <a:tr h="370840">
                <a:tc>
                  <a:txBody>
                    <a:bodyPr/>
                    <a:lstStyle/>
                    <a:p>
                      <a:r>
                        <a:rPr lang="en-US" dirty="0" smtClean="0"/>
                        <a:t>LDA p(</a:t>
                      </a:r>
                      <a:r>
                        <a:rPr lang="en-US" dirty="0" err="1" smtClean="0"/>
                        <a:t>word|topic</a:t>
                      </a:r>
                      <a:r>
                        <a:rPr lang="en-US" dirty="0" smtClean="0"/>
                        <a:t>)</a:t>
                      </a:r>
                      <a:r>
                        <a:rPr lang="en-US" baseline="0" dirty="0" smtClean="0"/>
                        <a:t> vectors (</a:t>
                      </a:r>
                      <a:r>
                        <a:rPr lang="en-US" baseline="0" dirty="0" err="1" smtClean="0"/>
                        <a:t>Blei</a:t>
                      </a:r>
                      <a:r>
                        <a:rPr lang="en-US" baseline="0" dirty="0" smtClean="0"/>
                        <a:t> et al ‘03)</a:t>
                      </a:r>
                      <a:endParaRPr lang="en-US" dirty="0"/>
                    </a:p>
                  </a:txBody>
                  <a:tcPr/>
                </a:tc>
                <a:tc>
                  <a:txBody>
                    <a:bodyPr/>
                    <a:lstStyle/>
                    <a:p>
                      <a:r>
                        <a:rPr lang="en-US" dirty="0" smtClean="0"/>
                        <a:t>100</a:t>
                      </a:r>
                      <a:endParaRPr lang="en-US" dirty="0"/>
                    </a:p>
                  </a:txBody>
                  <a:tcPr/>
                </a:tc>
                <a:tc>
                  <a:txBody>
                    <a:bodyPr/>
                    <a:lstStyle/>
                    <a:p>
                      <a:r>
                        <a:rPr lang="en-US" dirty="0" smtClean="0"/>
                        <a:t>71.20</a:t>
                      </a:r>
                      <a:endParaRPr lang="en-US" dirty="0"/>
                    </a:p>
                  </a:txBody>
                  <a:tcPr/>
                </a:tc>
              </a:tr>
              <a:tr h="370840">
                <a:tc>
                  <a:txBody>
                    <a:bodyPr/>
                    <a:lstStyle/>
                    <a:p>
                      <a:r>
                        <a:rPr lang="en-US" dirty="0" smtClean="0"/>
                        <a:t>LSA word vectors (</a:t>
                      </a:r>
                      <a:r>
                        <a:rPr lang="en-US" dirty="0" err="1" smtClean="0"/>
                        <a:t>Landauer</a:t>
                      </a:r>
                      <a:r>
                        <a:rPr lang="en-US" dirty="0" smtClean="0"/>
                        <a:t> et al ‘07)</a:t>
                      </a:r>
                      <a:endParaRPr lang="en-US" dirty="0"/>
                    </a:p>
                  </a:txBody>
                  <a:tcPr/>
                </a:tc>
                <a:tc>
                  <a:txBody>
                    <a:bodyPr/>
                    <a:lstStyle/>
                    <a:p>
                      <a:r>
                        <a:rPr lang="en-US" dirty="0" smtClean="0"/>
                        <a:t>100</a:t>
                      </a:r>
                      <a:endParaRPr lang="en-US" dirty="0"/>
                    </a:p>
                  </a:txBody>
                  <a:tcPr/>
                </a:tc>
                <a:tc>
                  <a:txBody>
                    <a:bodyPr/>
                    <a:lstStyle/>
                    <a:p>
                      <a:r>
                        <a:rPr lang="en-US" dirty="0" smtClean="0"/>
                        <a:t>77.85</a:t>
                      </a:r>
                      <a:endParaRPr lang="en-US" dirty="0"/>
                    </a:p>
                  </a:txBody>
                  <a:tcPr/>
                </a:tc>
              </a:tr>
              <a:tr h="370840">
                <a:tc>
                  <a:txBody>
                    <a:bodyPr/>
                    <a:lstStyle/>
                    <a:p>
                      <a:r>
                        <a:rPr lang="en-US" dirty="0" smtClean="0"/>
                        <a:t>Our method word vectors</a:t>
                      </a:r>
                      <a:endParaRPr lang="en-US" dirty="0"/>
                    </a:p>
                  </a:txBody>
                  <a:tcPr/>
                </a:tc>
                <a:tc>
                  <a:txBody>
                    <a:bodyPr/>
                    <a:lstStyle/>
                    <a:p>
                      <a:r>
                        <a:rPr lang="en-US" dirty="0" smtClean="0"/>
                        <a:t>100</a:t>
                      </a:r>
                      <a:endParaRPr lang="en-US" dirty="0"/>
                    </a:p>
                  </a:txBody>
                  <a:tcPr/>
                </a:tc>
                <a:tc>
                  <a:txBody>
                    <a:bodyPr/>
                    <a:lstStyle/>
                    <a:p>
                      <a:r>
                        <a:rPr lang="en-US" dirty="0" smtClean="0"/>
                        <a:t>87.05</a:t>
                      </a:r>
                      <a:endParaRPr lang="en-US" dirty="0"/>
                    </a:p>
                  </a:txBody>
                  <a:tcPr/>
                </a:tc>
              </a:tr>
              <a:tr h="370840">
                <a:tc>
                  <a:txBody>
                    <a:bodyPr/>
                    <a:lstStyle/>
                    <a:p>
                      <a:r>
                        <a:rPr lang="en-US" dirty="0" smtClean="0"/>
                        <a:t>Our method</a:t>
                      </a:r>
                      <a:r>
                        <a:rPr lang="en-US" baseline="0" dirty="0" smtClean="0"/>
                        <a:t> + </a:t>
                      </a:r>
                      <a:r>
                        <a:rPr lang="en-US" baseline="0" dirty="0" err="1" smtClean="0"/>
                        <a:t>BoW</a:t>
                      </a:r>
                      <a:endParaRPr lang="en-US" dirty="0"/>
                    </a:p>
                  </a:txBody>
                  <a:tcPr/>
                </a:tc>
                <a:tc>
                  <a:txBody>
                    <a:bodyPr/>
                    <a:lstStyle/>
                    <a:p>
                      <a:r>
                        <a:rPr lang="en-US" dirty="0" smtClean="0"/>
                        <a:t>20,100</a:t>
                      </a:r>
                      <a:endParaRPr lang="en-US" dirty="0"/>
                    </a:p>
                  </a:txBody>
                  <a:tcPr/>
                </a:tc>
                <a:tc>
                  <a:txBody>
                    <a:bodyPr/>
                    <a:lstStyle/>
                    <a:p>
                      <a:r>
                        <a:rPr lang="en-US" dirty="0" smtClean="0"/>
                        <a:t>89.35</a:t>
                      </a:r>
                      <a:endParaRPr lang="en-US" dirty="0"/>
                    </a:p>
                  </a:txBody>
                  <a:tcPr/>
                </a:tc>
              </a:tr>
              <a:tr h="370840">
                <a:tc>
                  <a:txBody>
                    <a:bodyPr/>
                    <a:lstStyle/>
                    <a:p>
                      <a:r>
                        <a:rPr lang="en-US" dirty="0" smtClean="0"/>
                        <a:t>Contextual</a:t>
                      </a:r>
                      <a:r>
                        <a:rPr lang="en-US" baseline="0" dirty="0" smtClean="0"/>
                        <a:t> valence shifters (Kennedy &amp; </a:t>
                      </a:r>
                      <a:r>
                        <a:rPr lang="en-US" baseline="0" dirty="0" err="1" smtClean="0"/>
                        <a:t>Inkpen</a:t>
                      </a:r>
                      <a:r>
                        <a:rPr lang="en-US" baseline="0" dirty="0" smtClean="0"/>
                        <a:t> ‘06)</a:t>
                      </a:r>
                      <a:endParaRPr lang="en-US" dirty="0"/>
                    </a:p>
                  </a:txBody>
                  <a:tcPr/>
                </a:tc>
                <a:tc>
                  <a:txBody>
                    <a:bodyPr/>
                    <a:lstStyle/>
                    <a:p>
                      <a:r>
                        <a:rPr lang="en-US" dirty="0" smtClean="0"/>
                        <a:t>43,607</a:t>
                      </a:r>
                      <a:endParaRPr lang="en-US" dirty="0"/>
                    </a:p>
                  </a:txBody>
                  <a:tcPr/>
                </a:tc>
                <a:tc>
                  <a:txBody>
                    <a:bodyPr/>
                    <a:lstStyle/>
                    <a:p>
                      <a:r>
                        <a:rPr lang="en-US" dirty="0" smtClean="0"/>
                        <a:t>86.20</a:t>
                      </a:r>
                      <a:endParaRPr lang="en-US" dirty="0"/>
                    </a:p>
                  </a:txBody>
                  <a:tcPr/>
                </a:tc>
              </a:tr>
              <a:tr h="370840">
                <a:tc>
                  <a:txBody>
                    <a:bodyPr/>
                    <a:lstStyle/>
                    <a:p>
                      <a:r>
                        <a:rPr lang="en-US" dirty="0" smtClean="0"/>
                        <a:t>Appraisal</a:t>
                      </a:r>
                      <a:r>
                        <a:rPr lang="en-US" baseline="0" dirty="0" smtClean="0"/>
                        <a:t> taxonomy (Whitelaw et al ‘05)</a:t>
                      </a:r>
                      <a:endParaRPr lang="en-US" dirty="0"/>
                    </a:p>
                  </a:txBody>
                  <a:tcPr/>
                </a:tc>
                <a:tc>
                  <a:txBody>
                    <a:bodyPr/>
                    <a:lstStyle/>
                    <a:p>
                      <a:r>
                        <a:rPr lang="en-US" dirty="0" smtClean="0"/>
                        <a:t>49,911</a:t>
                      </a:r>
                      <a:endParaRPr lang="en-US" dirty="0"/>
                    </a:p>
                  </a:txBody>
                  <a:tcPr/>
                </a:tc>
                <a:tc>
                  <a:txBody>
                    <a:bodyPr/>
                    <a:lstStyle/>
                    <a:p>
                      <a:r>
                        <a:rPr lang="en-US" dirty="0" smtClean="0"/>
                        <a:t>90.20</a:t>
                      </a:r>
                      <a:endParaRPr lang="en-US" dirty="0"/>
                    </a:p>
                  </a:txBody>
                  <a:tcPr/>
                </a:tc>
              </a:tr>
              <a:tr h="370840">
                <a:tc>
                  <a:txBody>
                    <a:bodyPr/>
                    <a:lstStyle/>
                    <a:p>
                      <a:r>
                        <a:rPr lang="en-US" dirty="0" smtClean="0"/>
                        <a:t>Delta TF-IDF weighting (Martineau</a:t>
                      </a:r>
                      <a:r>
                        <a:rPr lang="en-US" baseline="0" dirty="0" smtClean="0"/>
                        <a:t> &amp; </a:t>
                      </a:r>
                      <a:r>
                        <a:rPr lang="en-US" baseline="0" dirty="0" err="1" smtClean="0"/>
                        <a:t>Finin</a:t>
                      </a:r>
                      <a:r>
                        <a:rPr lang="en-US" baseline="0" dirty="0" smtClean="0"/>
                        <a:t> ‘09)</a:t>
                      </a:r>
                      <a:endParaRPr lang="en-US" dirty="0"/>
                    </a:p>
                  </a:txBody>
                  <a:tcPr/>
                </a:tc>
                <a:tc>
                  <a:txBody>
                    <a:bodyPr/>
                    <a:lstStyle/>
                    <a:p>
                      <a:r>
                        <a:rPr lang="en-US" dirty="0" smtClean="0"/>
                        <a:t>?</a:t>
                      </a:r>
                      <a:endParaRPr lang="en-US" dirty="0"/>
                    </a:p>
                  </a:txBody>
                  <a:tcPr/>
                </a:tc>
                <a:tc>
                  <a:txBody>
                    <a:bodyPr/>
                    <a:lstStyle/>
                    <a:p>
                      <a:r>
                        <a:rPr lang="en-US" dirty="0" smtClean="0"/>
                        <a:t>88.10</a:t>
                      </a:r>
                      <a:endParaRPr lang="en-US" dirty="0"/>
                    </a:p>
                  </a:txBody>
                  <a:tcPr/>
                </a:tc>
              </a:tr>
            </a:tbl>
          </a:graphicData>
        </a:graphic>
      </p:graphicFrame>
      <p:sp>
        <p:nvSpPr>
          <p:cNvPr id="5" name="TextBox 4"/>
          <p:cNvSpPr txBox="1"/>
          <p:nvPr/>
        </p:nvSpPr>
        <p:spPr>
          <a:xfrm>
            <a:off x="4419600" y="6324600"/>
            <a:ext cx="4572000" cy="369332"/>
          </a:xfrm>
          <a:prstGeom prst="rect">
            <a:avLst/>
          </a:prstGeom>
          <a:noFill/>
        </p:spPr>
        <p:txBody>
          <a:bodyPr wrap="square" rtlCol="0">
            <a:spAutoFit/>
          </a:bodyPr>
          <a:lstStyle/>
          <a:p>
            <a:pPr algn="l" fontAlgn="auto">
              <a:spcBef>
                <a:spcPts val="0"/>
              </a:spcBef>
              <a:spcAft>
                <a:spcPts val="0"/>
              </a:spcAft>
            </a:pPr>
            <a:r>
              <a:rPr lang="en-US" dirty="0" smtClean="0">
                <a:solidFill>
                  <a:prstClr val="black"/>
                </a:solidFill>
                <a:latin typeface="Calibri"/>
              </a:rPr>
              <a:t>Pang and Lee; 2004. Sentiment polarity v. 2.0</a:t>
            </a:r>
            <a:endParaRPr lang="en-US" dirty="0">
              <a:solidFill>
                <a:prstClr val="black"/>
              </a:solidFill>
              <a:latin typeface="Calibri"/>
            </a:endParaRPr>
          </a:p>
        </p:txBody>
      </p:sp>
    </p:spTree>
    <p:extLst>
      <p:ext uri="{BB962C8B-B14F-4D97-AF65-F5344CB8AC3E}">
        <p14:creationId xmlns:p14="http://schemas.microsoft.com/office/powerpoint/2010/main" xmlns="" val="1841132341"/>
      </p:ext>
    </p:extLst>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Sentiment classification (Movie reviews)</a:t>
            </a:r>
            <a:endParaRPr lang="en-US" dirty="0"/>
          </a:p>
        </p:txBody>
      </p:sp>
      <p:graphicFrame>
        <p:nvGraphicFramePr>
          <p:cNvPr id="5" name="Content Placeholder 3"/>
          <p:cNvGraphicFramePr>
            <a:graphicFrameLocks/>
          </p:cNvGraphicFramePr>
          <p:nvPr>
            <p:extLst>
              <p:ext uri="{D42A27DB-BD31-4B8C-83A1-F6EECF244321}">
                <p14:modId xmlns:p14="http://schemas.microsoft.com/office/powerpoint/2010/main" xmlns="" val="2732507348"/>
              </p:ext>
            </p:extLst>
          </p:nvPr>
        </p:nvGraphicFramePr>
        <p:xfrm>
          <a:off x="808310" y="1739180"/>
          <a:ext cx="7086600" cy="2865120"/>
        </p:xfrm>
        <a:graphic>
          <a:graphicData uri="http://schemas.openxmlformats.org/drawingml/2006/table">
            <a:tbl>
              <a:tblPr firstRow="1" bandRow="1"/>
              <a:tblGrid>
                <a:gridCol w="5875965"/>
                <a:gridCol w="1210635"/>
              </a:tblGrid>
              <a:tr h="370840">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dirty="0" smtClean="0"/>
                        <a:t>Features</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dirty="0" smtClean="0"/>
                        <a:t>Accuracy</a:t>
                      </a:r>
                      <a:endParaRPr lang="en-US" dirty="0"/>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LDA word </a:t>
                      </a:r>
                      <a:r>
                        <a:rPr lang="en-US" baseline="0" dirty="0" smtClean="0"/>
                        <a:t>vectors (</a:t>
                      </a:r>
                      <a:r>
                        <a:rPr lang="en-US" baseline="0" dirty="0" err="1" smtClean="0"/>
                        <a:t>Blei</a:t>
                      </a:r>
                      <a:r>
                        <a:rPr lang="en-US" baseline="0" dirty="0" smtClean="0"/>
                        <a:t> et al ‘03)</a:t>
                      </a:r>
                      <a:endParaRPr lang="en-US"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71.20</a:t>
                      </a:r>
                      <a:endParaRPr lang="en-US" dirty="0"/>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LSA word vectors (</a:t>
                      </a:r>
                      <a:r>
                        <a:rPr lang="en-US" dirty="0" err="1" smtClean="0"/>
                        <a:t>Landauer</a:t>
                      </a:r>
                      <a:r>
                        <a:rPr lang="en-US" dirty="0" smtClean="0"/>
                        <a:t> et al ‘07)</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77.85</a:t>
                      </a:r>
                      <a:endParaRPr lang="en-US" dirty="0"/>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210" rtl="0" eaLnBrk="1" fontAlgn="auto" latinLnBrk="0" hangingPunct="1">
                        <a:lnSpc>
                          <a:spcPct val="100000"/>
                        </a:lnSpc>
                        <a:spcBef>
                          <a:spcPts val="0"/>
                        </a:spcBef>
                        <a:spcAft>
                          <a:spcPts val="0"/>
                        </a:spcAft>
                        <a:buClrTx/>
                        <a:buSzTx/>
                        <a:buFontTx/>
                        <a:buNone/>
                        <a:tabLst/>
                        <a:defRPr/>
                      </a:pPr>
                      <a:r>
                        <a:rPr lang="en-US" dirty="0" smtClean="0"/>
                        <a:t>Contextual</a:t>
                      </a:r>
                      <a:r>
                        <a:rPr lang="en-US" baseline="0" dirty="0" smtClean="0"/>
                        <a:t> valence shifters (Kennedy &amp; </a:t>
                      </a:r>
                      <a:r>
                        <a:rPr lang="en-US" baseline="0" dirty="0" err="1" smtClean="0"/>
                        <a:t>Inkpen</a:t>
                      </a:r>
                      <a:r>
                        <a:rPr lang="en-US" baseline="0" dirty="0" smtClean="0"/>
                        <a:t> ‘06)</a:t>
                      </a:r>
                      <a:endParaRPr lang="en-US" dirty="0" smtClean="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210" rtl="0" eaLnBrk="1" fontAlgn="auto" latinLnBrk="0" hangingPunct="1">
                        <a:lnSpc>
                          <a:spcPct val="100000"/>
                        </a:lnSpc>
                        <a:spcBef>
                          <a:spcPts val="0"/>
                        </a:spcBef>
                        <a:spcAft>
                          <a:spcPts val="0"/>
                        </a:spcAft>
                        <a:buClrTx/>
                        <a:buSzTx/>
                        <a:buFontTx/>
                        <a:buNone/>
                        <a:tabLst/>
                        <a:defRPr/>
                      </a:pPr>
                      <a:r>
                        <a:rPr lang="en-US" dirty="0" smtClean="0"/>
                        <a:t>86.20</a:t>
                      </a: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210" rtl="0" eaLnBrk="1" fontAlgn="auto" latinLnBrk="0" hangingPunct="1">
                        <a:lnSpc>
                          <a:spcPct val="100000"/>
                        </a:lnSpc>
                        <a:spcBef>
                          <a:spcPts val="0"/>
                        </a:spcBef>
                        <a:spcAft>
                          <a:spcPts val="0"/>
                        </a:spcAft>
                        <a:buClrTx/>
                        <a:buSzTx/>
                        <a:buFontTx/>
                        <a:buNone/>
                        <a:tabLst/>
                        <a:defRPr/>
                      </a:pPr>
                      <a:r>
                        <a:rPr lang="en-US" dirty="0" smtClean="0"/>
                        <a:t>Delta TF-IDF weighting (Martineau</a:t>
                      </a:r>
                      <a:r>
                        <a:rPr lang="en-US" baseline="0" dirty="0" smtClean="0"/>
                        <a:t> &amp; </a:t>
                      </a:r>
                      <a:r>
                        <a:rPr lang="en-US" baseline="0" dirty="0" err="1" smtClean="0"/>
                        <a:t>Finin</a:t>
                      </a:r>
                      <a:r>
                        <a:rPr lang="en-US" baseline="0" dirty="0" smtClean="0"/>
                        <a:t> ‘09)</a:t>
                      </a:r>
                      <a:endParaRPr lang="en-US" dirty="0" smtClean="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210" rtl="0" eaLnBrk="1" fontAlgn="auto" latinLnBrk="0" hangingPunct="1">
                        <a:lnSpc>
                          <a:spcPct val="100000"/>
                        </a:lnSpc>
                        <a:spcBef>
                          <a:spcPts val="0"/>
                        </a:spcBef>
                        <a:spcAft>
                          <a:spcPts val="0"/>
                        </a:spcAft>
                        <a:buClrTx/>
                        <a:buSzTx/>
                        <a:buFontTx/>
                        <a:buNone/>
                        <a:tabLst/>
                        <a:defRPr/>
                      </a:pPr>
                      <a:r>
                        <a:rPr lang="en-US" dirty="0" smtClean="0"/>
                        <a:t>88.10</a:t>
                      </a: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Learned embedding (Mass</a:t>
                      </a:r>
                      <a:r>
                        <a:rPr lang="en-US" baseline="0" dirty="0" smtClean="0"/>
                        <a:t> and Ng; our method) </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89.35 </a:t>
                      </a:r>
                      <a:endParaRPr lang="en-US" dirty="0"/>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Appraisal</a:t>
                      </a:r>
                      <a:r>
                        <a:rPr lang="en-US" baseline="0" dirty="0" smtClean="0"/>
                        <a:t> taxonomy (Whitelaw et al ‘05)</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90.20</a:t>
                      </a:r>
                      <a:endParaRPr lang="en-US" dirty="0"/>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r>
            </a:tbl>
          </a:graphicData>
        </a:graphic>
      </p:graphicFrame>
      <p:sp>
        <p:nvSpPr>
          <p:cNvPr id="6" name="TextBox 5"/>
          <p:cNvSpPr txBox="1"/>
          <p:nvPr/>
        </p:nvSpPr>
        <p:spPr>
          <a:xfrm>
            <a:off x="616285" y="779055"/>
            <a:ext cx="7104925" cy="461665"/>
          </a:xfrm>
          <a:prstGeom prst="rect">
            <a:avLst/>
          </a:prstGeom>
          <a:noFill/>
        </p:spPr>
        <p:txBody>
          <a:bodyPr wrap="square" rtlCol="0">
            <a:spAutoFit/>
          </a:bodyPr>
          <a:lstStyle/>
          <a:p>
            <a:pPr algn="l" fontAlgn="auto">
              <a:spcBef>
                <a:spcPts val="0"/>
              </a:spcBef>
              <a:spcAft>
                <a:spcPts val="0"/>
              </a:spcAft>
            </a:pPr>
            <a:r>
              <a:rPr lang="en-US" sz="2400" dirty="0" smtClean="0">
                <a:solidFill>
                  <a:schemeClr val="bg1"/>
                </a:solidFill>
                <a:latin typeface="Calibri"/>
              </a:rPr>
              <a:t>Sentiment polarity v. 2.0 dataset (Pang &amp; Lee, 2004)</a:t>
            </a:r>
            <a:endParaRPr lang="en-US" sz="2400" dirty="0">
              <a:solidFill>
                <a:schemeClr val="bg1"/>
              </a:solidFill>
              <a:latin typeface="Calibri"/>
            </a:endParaRPr>
          </a:p>
        </p:txBody>
      </p:sp>
      <p:graphicFrame>
        <p:nvGraphicFramePr>
          <p:cNvPr id="7" name="Content Placeholder 3"/>
          <p:cNvGraphicFramePr>
            <a:graphicFrameLocks/>
          </p:cNvGraphicFramePr>
          <p:nvPr>
            <p:extLst>
              <p:ext uri="{D42A27DB-BD31-4B8C-83A1-F6EECF244321}">
                <p14:modId xmlns:p14="http://schemas.microsoft.com/office/powerpoint/2010/main" xmlns="" val="2732507348"/>
              </p:ext>
            </p:extLst>
          </p:nvPr>
        </p:nvGraphicFramePr>
        <p:xfrm>
          <a:off x="11139255" y="1047890"/>
          <a:ext cx="8382000" cy="3977640"/>
        </p:xfrm>
        <a:graphic>
          <a:graphicData uri="http://schemas.openxmlformats.org/drawingml/2006/table">
            <a:tbl>
              <a:tblPr firstRow="1" bandRow="1"/>
              <a:tblGrid>
                <a:gridCol w="6019800"/>
                <a:gridCol w="1295400"/>
                <a:gridCol w="1066800"/>
              </a:tblGrid>
              <a:tr h="370840">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dirty="0" smtClean="0"/>
                        <a:t>Features</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dirty="0" smtClean="0"/>
                        <a:t>#</a:t>
                      </a:r>
                      <a:r>
                        <a:rPr lang="en-US" baseline="0" dirty="0" smtClean="0"/>
                        <a:t> Features</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dirty="0" smtClean="0"/>
                        <a:t>Accuracy</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Bag of Words</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20,000</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87.45</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aseline="0" dirty="0" smtClean="0"/>
                        <a:t>Neural language model (</a:t>
                      </a:r>
                      <a:r>
                        <a:rPr lang="en-US" baseline="0" dirty="0" err="1" smtClean="0"/>
                        <a:t>Mnih</a:t>
                      </a:r>
                      <a:r>
                        <a:rPr lang="en-US" baseline="0" dirty="0" smtClean="0"/>
                        <a:t> &amp; Hinton ’09)</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100</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71.25</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LDA p(</a:t>
                      </a:r>
                      <a:r>
                        <a:rPr lang="en-US" dirty="0" err="1" smtClean="0"/>
                        <a:t>word|topic</a:t>
                      </a:r>
                      <a:r>
                        <a:rPr lang="en-US" dirty="0" smtClean="0"/>
                        <a:t>)</a:t>
                      </a:r>
                      <a:r>
                        <a:rPr lang="en-US" baseline="0" dirty="0" smtClean="0"/>
                        <a:t> vectors (</a:t>
                      </a:r>
                      <a:r>
                        <a:rPr lang="en-US" baseline="0" dirty="0" err="1" smtClean="0"/>
                        <a:t>Blei</a:t>
                      </a:r>
                      <a:r>
                        <a:rPr lang="en-US" baseline="0" dirty="0" smtClean="0"/>
                        <a:t> et al ‘03)</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100</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71.20</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LSA word vectors (</a:t>
                      </a:r>
                      <a:r>
                        <a:rPr lang="en-US" dirty="0" err="1" smtClean="0"/>
                        <a:t>Landauer</a:t>
                      </a:r>
                      <a:r>
                        <a:rPr lang="en-US" dirty="0" smtClean="0"/>
                        <a:t> et al ‘07)</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100</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77.85</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Our method word vectors</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100</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87.05</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Learned features (Our method) </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20,100</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89.35</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Contextual</a:t>
                      </a:r>
                      <a:r>
                        <a:rPr lang="en-US" baseline="0" dirty="0" smtClean="0"/>
                        <a:t> valence shifters (Kennedy &amp; </a:t>
                      </a:r>
                      <a:r>
                        <a:rPr lang="en-US" baseline="0" dirty="0" err="1" smtClean="0"/>
                        <a:t>Inkpen</a:t>
                      </a:r>
                      <a:r>
                        <a:rPr lang="en-US" baseline="0" dirty="0" smtClean="0"/>
                        <a:t> ‘06)</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43,607</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86.20</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Appraisal</a:t>
                      </a:r>
                      <a:r>
                        <a:rPr lang="en-US" baseline="0" dirty="0" smtClean="0"/>
                        <a:t> taxonomy (Whitelaw et al ‘05)</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49,911</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90.20</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Delta TF-IDF weighting (Martineau</a:t>
                      </a:r>
                      <a:r>
                        <a:rPr lang="en-US" baseline="0" dirty="0" smtClean="0"/>
                        <a:t> &amp; </a:t>
                      </a:r>
                      <a:r>
                        <a:rPr lang="en-US" baseline="0" dirty="0" err="1" smtClean="0"/>
                        <a:t>Finin</a:t>
                      </a:r>
                      <a:r>
                        <a:rPr lang="en-US" baseline="0" dirty="0" smtClean="0"/>
                        <a:t> ‘09)</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88.10</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bl>
          </a:graphicData>
        </a:graphic>
      </p:graphicFrame>
      <p:sp>
        <p:nvSpPr>
          <p:cNvPr id="8" name="Rectangle 7"/>
          <p:cNvSpPr/>
          <p:nvPr/>
        </p:nvSpPr>
        <p:spPr>
          <a:xfrm>
            <a:off x="6069795" y="5541275"/>
            <a:ext cx="761747" cy="369332"/>
          </a:xfrm>
          <a:prstGeom prst="rect">
            <a:avLst/>
          </a:prstGeom>
        </p:spPr>
        <p:txBody>
          <a:bodyPr wrap="none">
            <a:spAutoFit/>
          </a:bodyPr>
          <a:lstStyle/>
          <a:p>
            <a:r>
              <a:rPr lang="en-US" dirty="0" smtClean="0"/>
              <a:t>89.35</a:t>
            </a:r>
            <a:endParaRPr lang="en-US" dirty="0"/>
          </a:p>
        </p:txBody>
      </p:sp>
      <p:cxnSp>
        <p:nvCxnSpPr>
          <p:cNvPr id="10" name="Straight Arrow Connector 9"/>
          <p:cNvCxnSpPr/>
          <p:nvPr/>
        </p:nvCxnSpPr>
        <p:spPr bwMode="auto">
          <a:xfrm rot="10800000">
            <a:off x="7990045" y="3793695"/>
            <a:ext cx="576075" cy="1588"/>
          </a:xfrm>
          <a:prstGeom prst="straightConnector1">
            <a:avLst/>
          </a:prstGeom>
          <a:noFill/>
          <a:ln w="38100" cap="flat" cmpd="sng" algn="ctr">
            <a:solidFill>
              <a:srgbClr val="FF0000"/>
            </a:solidFill>
            <a:prstDash val="solid"/>
            <a:round/>
            <a:headEnd type="none" w="med" len="med"/>
            <a:tailEnd type="arrow"/>
          </a:ln>
          <a:effectLst/>
        </p:spPr>
      </p:cxnSp>
      <p:sp>
        <p:nvSpPr>
          <p:cNvPr id="12" name="TextBox 11"/>
          <p:cNvSpPr txBox="1"/>
          <p:nvPr/>
        </p:nvSpPr>
        <p:spPr>
          <a:xfrm>
            <a:off x="7490780" y="6477713"/>
            <a:ext cx="1723549" cy="369332"/>
          </a:xfrm>
          <a:prstGeom prst="rect">
            <a:avLst/>
          </a:prstGeom>
          <a:solidFill>
            <a:schemeClr val="tx1"/>
          </a:solidFill>
        </p:spPr>
        <p:txBody>
          <a:bodyPr wrap="none" rtlCol="0">
            <a:spAutoFit/>
          </a:bodyPr>
          <a:lstStyle/>
          <a:p>
            <a:pPr algn="l">
              <a:spcBef>
                <a:spcPts val="0"/>
              </a:spcBef>
            </a:pPr>
            <a:r>
              <a:rPr lang="en-US" dirty="0" smtClean="0">
                <a:solidFill>
                  <a:schemeClr val="bg1"/>
                </a:solidFill>
              </a:rPr>
              <a:t>[Andrew Maas]</a:t>
            </a:r>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Sentiment classification (Movie reviews)</a:t>
            </a:r>
            <a:endParaRPr lang="en-US" dirty="0"/>
          </a:p>
        </p:txBody>
      </p:sp>
      <p:graphicFrame>
        <p:nvGraphicFramePr>
          <p:cNvPr id="5" name="Content Placeholder 3"/>
          <p:cNvGraphicFramePr>
            <a:graphicFrameLocks/>
          </p:cNvGraphicFramePr>
          <p:nvPr>
            <p:extLst>
              <p:ext uri="{D42A27DB-BD31-4B8C-83A1-F6EECF244321}">
                <p14:modId xmlns:p14="http://schemas.microsoft.com/office/powerpoint/2010/main" xmlns="" val="2732507348"/>
              </p:ext>
            </p:extLst>
          </p:nvPr>
        </p:nvGraphicFramePr>
        <p:xfrm>
          <a:off x="808310" y="1739180"/>
          <a:ext cx="7086600" cy="3235960"/>
        </p:xfrm>
        <a:graphic>
          <a:graphicData uri="http://schemas.openxmlformats.org/drawingml/2006/table">
            <a:tbl>
              <a:tblPr firstRow="1" bandRow="1"/>
              <a:tblGrid>
                <a:gridCol w="5875965"/>
                <a:gridCol w="1210635"/>
              </a:tblGrid>
              <a:tr h="370840">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dirty="0" smtClean="0"/>
                        <a:t>Features</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dirty="0" smtClean="0"/>
                        <a:t>Accuracy</a:t>
                      </a:r>
                      <a:endParaRPr lang="en-US" dirty="0"/>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aseline="0" dirty="0" smtClean="0"/>
                        <a:t>NLM model (</a:t>
                      </a:r>
                      <a:r>
                        <a:rPr lang="en-US" baseline="0" dirty="0" err="1" smtClean="0"/>
                        <a:t>Mnih</a:t>
                      </a:r>
                      <a:r>
                        <a:rPr lang="en-US" baseline="0" dirty="0" smtClean="0"/>
                        <a:t> &amp; Hinton ’09)</a:t>
                      </a:r>
                      <a:endParaRPr lang="en-US" dirty="0"/>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71.25</a:t>
                      </a:r>
                      <a:endParaRPr lang="en-US" dirty="0"/>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LDA word </a:t>
                      </a:r>
                      <a:r>
                        <a:rPr lang="en-US" baseline="0" dirty="0" smtClean="0"/>
                        <a:t>vectors (</a:t>
                      </a:r>
                      <a:r>
                        <a:rPr lang="en-US" baseline="0" dirty="0" err="1" smtClean="0"/>
                        <a:t>Blei</a:t>
                      </a:r>
                      <a:r>
                        <a:rPr lang="en-US" baseline="0" dirty="0" smtClean="0"/>
                        <a:t> et al ‘03)</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71.20</a:t>
                      </a:r>
                      <a:endParaRPr lang="en-US" dirty="0"/>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LSA word vectors (</a:t>
                      </a:r>
                      <a:r>
                        <a:rPr lang="en-US" dirty="0" err="1" smtClean="0"/>
                        <a:t>Landauer</a:t>
                      </a:r>
                      <a:r>
                        <a:rPr lang="en-US" dirty="0" smtClean="0"/>
                        <a:t> et al ‘07)</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77.85</a:t>
                      </a:r>
                      <a:endParaRPr lang="en-US" dirty="0"/>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210" rtl="0" eaLnBrk="1" fontAlgn="auto" latinLnBrk="0" hangingPunct="1">
                        <a:lnSpc>
                          <a:spcPct val="100000"/>
                        </a:lnSpc>
                        <a:spcBef>
                          <a:spcPts val="0"/>
                        </a:spcBef>
                        <a:spcAft>
                          <a:spcPts val="0"/>
                        </a:spcAft>
                        <a:buClrTx/>
                        <a:buSzTx/>
                        <a:buFontTx/>
                        <a:buNone/>
                        <a:tabLst/>
                        <a:defRPr/>
                      </a:pPr>
                      <a:r>
                        <a:rPr lang="en-US" dirty="0" smtClean="0"/>
                        <a:t>Contextual</a:t>
                      </a:r>
                      <a:r>
                        <a:rPr lang="en-US" baseline="0" dirty="0" smtClean="0"/>
                        <a:t> valence shifters (Kennedy &amp; </a:t>
                      </a:r>
                      <a:r>
                        <a:rPr lang="en-US" baseline="0" dirty="0" err="1" smtClean="0"/>
                        <a:t>Inkpen</a:t>
                      </a:r>
                      <a:r>
                        <a:rPr lang="en-US" baseline="0" dirty="0" smtClean="0"/>
                        <a:t> ‘06)</a:t>
                      </a:r>
                      <a:endParaRPr lang="en-US" dirty="0" smtClean="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210" rtl="0" eaLnBrk="1" fontAlgn="auto" latinLnBrk="0" hangingPunct="1">
                        <a:lnSpc>
                          <a:spcPct val="100000"/>
                        </a:lnSpc>
                        <a:spcBef>
                          <a:spcPts val="0"/>
                        </a:spcBef>
                        <a:spcAft>
                          <a:spcPts val="0"/>
                        </a:spcAft>
                        <a:buClrTx/>
                        <a:buSzTx/>
                        <a:buFontTx/>
                        <a:buNone/>
                        <a:tabLst/>
                        <a:defRPr/>
                      </a:pPr>
                      <a:r>
                        <a:rPr lang="en-US" dirty="0" smtClean="0"/>
                        <a:t>86.20</a:t>
                      </a: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210" rtl="0" eaLnBrk="1" fontAlgn="auto" latinLnBrk="0" hangingPunct="1">
                        <a:lnSpc>
                          <a:spcPct val="100000"/>
                        </a:lnSpc>
                        <a:spcBef>
                          <a:spcPts val="0"/>
                        </a:spcBef>
                        <a:spcAft>
                          <a:spcPts val="0"/>
                        </a:spcAft>
                        <a:buClrTx/>
                        <a:buSzTx/>
                        <a:buFontTx/>
                        <a:buNone/>
                        <a:tabLst/>
                        <a:defRPr/>
                      </a:pPr>
                      <a:r>
                        <a:rPr lang="en-US" dirty="0" smtClean="0"/>
                        <a:t>Delta TF-IDF weighting (Martineau</a:t>
                      </a:r>
                      <a:r>
                        <a:rPr lang="en-US" baseline="0" dirty="0" smtClean="0"/>
                        <a:t> &amp; </a:t>
                      </a:r>
                      <a:r>
                        <a:rPr lang="en-US" baseline="0" dirty="0" err="1" smtClean="0"/>
                        <a:t>Finin</a:t>
                      </a:r>
                      <a:r>
                        <a:rPr lang="en-US" baseline="0" dirty="0" smtClean="0"/>
                        <a:t> ‘09)</a:t>
                      </a:r>
                      <a:endParaRPr lang="en-US" dirty="0" smtClean="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210" rtl="0" eaLnBrk="1" fontAlgn="auto" latinLnBrk="0" hangingPunct="1">
                        <a:lnSpc>
                          <a:spcPct val="100000"/>
                        </a:lnSpc>
                        <a:spcBef>
                          <a:spcPts val="0"/>
                        </a:spcBef>
                        <a:spcAft>
                          <a:spcPts val="0"/>
                        </a:spcAft>
                        <a:buClrTx/>
                        <a:buSzTx/>
                        <a:buFontTx/>
                        <a:buNone/>
                        <a:tabLst/>
                        <a:defRPr/>
                      </a:pPr>
                      <a:r>
                        <a:rPr lang="en-US" dirty="0" smtClean="0"/>
                        <a:t>88.10</a:t>
                      </a: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Learned embedding (Mass</a:t>
                      </a:r>
                      <a:r>
                        <a:rPr lang="en-US" baseline="0" dirty="0" smtClean="0"/>
                        <a:t> and Ng; our method) </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89.35 </a:t>
                      </a:r>
                      <a:endParaRPr lang="en-US" dirty="0"/>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Appraisal</a:t>
                      </a:r>
                      <a:r>
                        <a:rPr lang="en-US" baseline="0" dirty="0" smtClean="0"/>
                        <a:t> taxonomy (Whitelaw et al ‘05)</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90.20</a:t>
                      </a:r>
                      <a:endParaRPr lang="en-US" dirty="0"/>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r>
            </a:tbl>
          </a:graphicData>
        </a:graphic>
      </p:graphicFrame>
      <p:sp>
        <p:nvSpPr>
          <p:cNvPr id="6" name="TextBox 5"/>
          <p:cNvSpPr txBox="1"/>
          <p:nvPr/>
        </p:nvSpPr>
        <p:spPr>
          <a:xfrm>
            <a:off x="616285" y="779055"/>
            <a:ext cx="7104925" cy="461665"/>
          </a:xfrm>
          <a:prstGeom prst="rect">
            <a:avLst/>
          </a:prstGeom>
          <a:noFill/>
        </p:spPr>
        <p:txBody>
          <a:bodyPr wrap="square" rtlCol="0">
            <a:spAutoFit/>
          </a:bodyPr>
          <a:lstStyle/>
          <a:p>
            <a:pPr algn="l" fontAlgn="auto">
              <a:spcBef>
                <a:spcPts val="0"/>
              </a:spcBef>
              <a:spcAft>
                <a:spcPts val="0"/>
              </a:spcAft>
            </a:pPr>
            <a:r>
              <a:rPr lang="en-US" sz="2400" dirty="0" smtClean="0">
                <a:solidFill>
                  <a:schemeClr val="bg1"/>
                </a:solidFill>
                <a:latin typeface="Calibri"/>
              </a:rPr>
              <a:t>Sentiment polarity v. 2.0 dataset (Pang &amp; Lee, 2004)</a:t>
            </a:r>
            <a:endParaRPr lang="en-US" sz="2400" dirty="0">
              <a:solidFill>
                <a:schemeClr val="bg1"/>
              </a:solidFill>
              <a:latin typeface="Calibri"/>
            </a:endParaRPr>
          </a:p>
        </p:txBody>
      </p:sp>
      <p:graphicFrame>
        <p:nvGraphicFramePr>
          <p:cNvPr id="7" name="Content Placeholder 3"/>
          <p:cNvGraphicFramePr>
            <a:graphicFrameLocks/>
          </p:cNvGraphicFramePr>
          <p:nvPr>
            <p:extLst>
              <p:ext uri="{D42A27DB-BD31-4B8C-83A1-F6EECF244321}">
                <p14:modId xmlns:p14="http://schemas.microsoft.com/office/powerpoint/2010/main" xmlns="" val="2732507348"/>
              </p:ext>
            </p:extLst>
          </p:nvPr>
        </p:nvGraphicFramePr>
        <p:xfrm>
          <a:off x="11139255" y="1047890"/>
          <a:ext cx="8382000" cy="3977640"/>
        </p:xfrm>
        <a:graphic>
          <a:graphicData uri="http://schemas.openxmlformats.org/drawingml/2006/table">
            <a:tbl>
              <a:tblPr firstRow="1" bandRow="1"/>
              <a:tblGrid>
                <a:gridCol w="6019800"/>
                <a:gridCol w="1295400"/>
                <a:gridCol w="1066800"/>
              </a:tblGrid>
              <a:tr h="370840">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dirty="0" smtClean="0"/>
                        <a:t>Features</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dirty="0" smtClean="0"/>
                        <a:t>#</a:t>
                      </a:r>
                      <a:r>
                        <a:rPr lang="en-US" baseline="0" dirty="0" smtClean="0"/>
                        <a:t> Features</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dirty="0" smtClean="0"/>
                        <a:t>Accuracy</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Bag of Words</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20,000</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87.45</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aseline="0" dirty="0" smtClean="0"/>
                        <a:t>Neural language model (</a:t>
                      </a:r>
                      <a:r>
                        <a:rPr lang="en-US" baseline="0" dirty="0" err="1" smtClean="0"/>
                        <a:t>Mnih</a:t>
                      </a:r>
                      <a:r>
                        <a:rPr lang="en-US" baseline="0" dirty="0" smtClean="0"/>
                        <a:t> &amp; Hinton ’09)</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100</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71.25</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LDA p(</a:t>
                      </a:r>
                      <a:r>
                        <a:rPr lang="en-US" dirty="0" err="1" smtClean="0"/>
                        <a:t>word|topic</a:t>
                      </a:r>
                      <a:r>
                        <a:rPr lang="en-US" dirty="0" smtClean="0"/>
                        <a:t>)</a:t>
                      </a:r>
                      <a:r>
                        <a:rPr lang="en-US" baseline="0" dirty="0" smtClean="0"/>
                        <a:t> vectors (</a:t>
                      </a:r>
                      <a:r>
                        <a:rPr lang="en-US" baseline="0" dirty="0" err="1" smtClean="0"/>
                        <a:t>Blei</a:t>
                      </a:r>
                      <a:r>
                        <a:rPr lang="en-US" baseline="0" dirty="0" smtClean="0"/>
                        <a:t> et al ‘03)</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100</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71.20</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LSA word vectors (</a:t>
                      </a:r>
                      <a:r>
                        <a:rPr lang="en-US" dirty="0" err="1" smtClean="0"/>
                        <a:t>Landauer</a:t>
                      </a:r>
                      <a:r>
                        <a:rPr lang="en-US" dirty="0" smtClean="0"/>
                        <a:t> et al ‘07)</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100</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77.85</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Our method word vectors</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100</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87.05</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Learned features (Our method) </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20,100</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89.35</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Contextual</a:t>
                      </a:r>
                      <a:r>
                        <a:rPr lang="en-US" baseline="0" dirty="0" smtClean="0"/>
                        <a:t> valence shifters (Kennedy &amp; </a:t>
                      </a:r>
                      <a:r>
                        <a:rPr lang="en-US" baseline="0" dirty="0" err="1" smtClean="0"/>
                        <a:t>Inkpen</a:t>
                      </a:r>
                      <a:r>
                        <a:rPr lang="en-US" baseline="0" dirty="0" smtClean="0"/>
                        <a:t> ‘06)</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43,607</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86.20</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Appraisal</a:t>
                      </a:r>
                      <a:r>
                        <a:rPr lang="en-US" baseline="0" dirty="0" smtClean="0"/>
                        <a:t> taxonomy (Whitelaw et al ‘05)</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49,911</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90.20</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Delta TF-IDF weighting (Martineau</a:t>
                      </a:r>
                      <a:r>
                        <a:rPr lang="en-US" baseline="0" dirty="0" smtClean="0"/>
                        <a:t> &amp; </a:t>
                      </a:r>
                      <a:r>
                        <a:rPr lang="en-US" baseline="0" dirty="0" err="1" smtClean="0"/>
                        <a:t>Finin</a:t>
                      </a:r>
                      <a:r>
                        <a:rPr lang="en-US" baseline="0" dirty="0" smtClean="0"/>
                        <a:t> ‘09)</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dirty="0" smtClean="0"/>
                        <a:t>88.10</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bl>
          </a:graphicData>
        </a:graphic>
      </p:graphicFrame>
      <p:sp>
        <p:nvSpPr>
          <p:cNvPr id="8" name="Rectangle 7"/>
          <p:cNvSpPr/>
          <p:nvPr/>
        </p:nvSpPr>
        <p:spPr>
          <a:xfrm>
            <a:off x="6069795" y="5541275"/>
            <a:ext cx="761747" cy="369332"/>
          </a:xfrm>
          <a:prstGeom prst="rect">
            <a:avLst/>
          </a:prstGeom>
        </p:spPr>
        <p:txBody>
          <a:bodyPr wrap="none">
            <a:spAutoFit/>
          </a:bodyPr>
          <a:lstStyle/>
          <a:p>
            <a:r>
              <a:rPr lang="en-US" dirty="0" smtClean="0"/>
              <a:t>89.35</a:t>
            </a:r>
            <a:endParaRPr lang="en-US" dirty="0"/>
          </a:p>
        </p:txBody>
      </p:sp>
      <p:cxnSp>
        <p:nvCxnSpPr>
          <p:cNvPr id="10" name="Straight Arrow Connector 9"/>
          <p:cNvCxnSpPr/>
          <p:nvPr/>
        </p:nvCxnSpPr>
        <p:spPr bwMode="auto">
          <a:xfrm rot="10800000">
            <a:off x="8028450" y="4120290"/>
            <a:ext cx="576075" cy="1588"/>
          </a:xfrm>
          <a:prstGeom prst="straightConnector1">
            <a:avLst/>
          </a:prstGeom>
          <a:noFill/>
          <a:ln w="38100" cap="flat" cmpd="sng" algn="ctr">
            <a:solidFill>
              <a:srgbClr val="FF0000"/>
            </a:solidFill>
            <a:prstDash val="solid"/>
            <a:round/>
            <a:headEnd type="none" w="med" len="med"/>
            <a:tailEnd type="arrow"/>
          </a:ln>
          <a:effectLst/>
        </p:spPr>
      </p:cxnSp>
      <p:sp>
        <p:nvSpPr>
          <p:cNvPr id="12" name="TextBox 11"/>
          <p:cNvSpPr txBox="1"/>
          <p:nvPr/>
        </p:nvSpPr>
        <p:spPr>
          <a:xfrm>
            <a:off x="7490780" y="6477713"/>
            <a:ext cx="1723549" cy="369332"/>
          </a:xfrm>
          <a:prstGeom prst="rect">
            <a:avLst/>
          </a:prstGeom>
          <a:solidFill>
            <a:schemeClr val="tx1"/>
          </a:solidFill>
        </p:spPr>
        <p:txBody>
          <a:bodyPr wrap="none" rtlCol="0">
            <a:spAutoFit/>
          </a:bodyPr>
          <a:lstStyle/>
          <a:p>
            <a:pPr algn="l">
              <a:spcBef>
                <a:spcPts val="0"/>
              </a:spcBef>
            </a:pPr>
            <a:r>
              <a:rPr lang="en-US" dirty="0" smtClean="0">
                <a:solidFill>
                  <a:schemeClr val="bg1"/>
                </a:solidFill>
              </a:rPr>
              <a:t>[Andrew Maas]</a:t>
            </a:r>
          </a:p>
        </p:txBody>
      </p:sp>
    </p:spTree>
  </p:cSld>
  <p:clrMapOvr>
    <a:masterClrMapping/>
  </p:clrMapOv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Classification results	</a:t>
            </a:r>
            <a:endParaRPr lang="en-US" dirty="0"/>
          </a:p>
        </p:txBody>
      </p:sp>
      <p:graphicFrame>
        <p:nvGraphicFramePr>
          <p:cNvPr id="4" name="Table 3"/>
          <p:cNvGraphicFramePr>
            <a:graphicFrameLocks noGrp="1"/>
          </p:cNvGraphicFramePr>
          <p:nvPr/>
        </p:nvGraphicFramePr>
        <p:xfrm>
          <a:off x="1499600" y="1239915"/>
          <a:ext cx="6096000" cy="1854200"/>
        </p:xfrm>
        <a:graphic>
          <a:graphicData uri="http://schemas.openxmlformats.org/drawingml/2006/table">
            <a:tbl>
              <a:tblPr firstRow="1" bandRow="1">
                <a:tableStyleId>{5C22544A-7EE6-4342-B048-85BDC9FD1C3A}</a:tableStyleId>
              </a:tblPr>
              <a:tblGrid>
                <a:gridCol w="3547265"/>
                <a:gridCol w="2548735"/>
              </a:tblGrid>
              <a:tr h="370840">
                <a:tc>
                  <a:txBody>
                    <a:bodyPr/>
                    <a:lstStyle/>
                    <a:p>
                      <a:pPr algn="ctr"/>
                      <a:r>
                        <a:rPr lang="en-US" dirty="0" smtClean="0">
                          <a:solidFill>
                            <a:schemeClr val="bg1"/>
                          </a:solidFill>
                        </a:rPr>
                        <a:t>Algorithm</a:t>
                      </a:r>
                      <a:endParaRPr lang="en-US" dirty="0">
                        <a:solidFill>
                          <a:schemeClr val="bg1"/>
                        </a:solidFill>
                      </a:endParaRPr>
                    </a:p>
                  </a:txBody>
                  <a:tcPr>
                    <a:solidFill>
                      <a:schemeClr val="tx1"/>
                    </a:solidFill>
                  </a:tcPr>
                </a:tc>
                <a:tc>
                  <a:txBody>
                    <a:bodyPr/>
                    <a:lstStyle/>
                    <a:p>
                      <a:pPr algn="ctr"/>
                      <a:r>
                        <a:rPr lang="en-US" dirty="0" smtClean="0">
                          <a:solidFill>
                            <a:schemeClr val="bg1"/>
                          </a:solidFill>
                        </a:rPr>
                        <a:t>Error</a:t>
                      </a:r>
                      <a:endParaRPr lang="en-US" dirty="0">
                        <a:solidFill>
                          <a:schemeClr val="bg1"/>
                        </a:solidFill>
                      </a:endParaRPr>
                    </a:p>
                  </a:txBody>
                  <a:tcPr>
                    <a:solidFill>
                      <a:schemeClr val="tx1"/>
                    </a:solidFill>
                  </a:tcPr>
                </a:tc>
              </a:tr>
              <a:tr h="370840">
                <a:tc>
                  <a:txBody>
                    <a:bodyPr/>
                    <a:lstStyle/>
                    <a:p>
                      <a:r>
                        <a:rPr lang="en-US" dirty="0" smtClean="0">
                          <a:solidFill>
                            <a:schemeClr val="bg1"/>
                          </a:solidFill>
                        </a:rPr>
                        <a:t>Raw features (BOW)</a:t>
                      </a:r>
                      <a:endParaRPr lang="en-US" dirty="0">
                        <a:solidFill>
                          <a:schemeClr val="bg1"/>
                        </a:solidFill>
                      </a:endParaRPr>
                    </a:p>
                  </a:txBody>
                  <a:tcPr>
                    <a:solidFill>
                      <a:schemeClr val="tx1"/>
                    </a:solidFill>
                  </a:tcPr>
                </a:tc>
                <a:tc>
                  <a:txBody>
                    <a:bodyPr/>
                    <a:lstStyle/>
                    <a:p>
                      <a:pPr algn="ctr"/>
                      <a:r>
                        <a:rPr lang="en-US" dirty="0" smtClean="0">
                          <a:solidFill>
                            <a:schemeClr val="bg1"/>
                          </a:solidFill>
                        </a:rPr>
                        <a:t>24.3</a:t>
                      </a:r>
                    </a:p>
                  </a:txBody>
                  <a:tcPr>
                    <a:solidFill>
                      <a:schemeClr val="tx1"/>
                    </a:solidFill>
                  </a:tcPr>
                </a:tc>
              </a:tr>
              <a:tr h="370840">
                <a:tc>
                  <a:txBody>
                    <a:bodyPr/>
                    <a:lstStyle/>
                    <a:p>
                      <a:r>
                        <a:rPr lang="en-US" baseline="0" dirty="0" smtClean="0">
                          <a:solidFill>
                            <a:schemeClr val="bg1"/>
                          </a:solidFill>
                        </a:rPr>
                        <a:t>PCA (exponential family)</a:t>
                      </a:r>
                      <a:endParaRPr lang="en-US" dirty="0">
                        <a:solidFill>
                          <a:schemeClr val="bg1"/>
                        </a:solidFill>
                      </a:endParaRPr>
                    </a:p>
                  </a:txBody>
                  <a:tcPr>
                    <a:solidFill>
                      <a:schemeClr val="tx1"/>
                    </a:solidFill>
                  </a:tcPr>
                </a:tc>
                <a:tc>
                  <a:txBody>
                    <a:bodyPr/>
                    <a:lstStyle/>
                    <a:p>
                      <a:pPr algn="ctr"/>
                      <a:r>
                        <a:rPr lang="en-US" dirty="0" smtClean="0">
                          <a:solidFill>
                            <a:schemeClr val="bg1"/>
                          </a:solidFill>
                        </a:rPr>
                        <a:t>26.3</a:t>
                      </a:r>
                    </a:p>
                  </a:txBody>
                  <a:tcPr>
                    <a:solidFill>
                      <a:schemeClr val="tx1"/>
                    </a:solidFill>
                  </a:tcPr>
                </a:tc>
              </a:tr>
              <a:tr h="370840">
                <a:tc>
                  <a:txBody>
                    <a:bodyPr/>
                    <a:lstStyle/>
                    <a:p>
                      <a:r>
                        <a:rPr lang="en-US" dirty="0" smtClean="0">
                          <a:solidFill>
                            <a:schemeClr val="bg1"/>
                          </a:solidFill>
                        </a:rPr>
                        <a:t>LDA (Blei, Ng, Jordan, 2003)</a:t>
                      </a:r>
                      <a:endParaRPr lang="en-US" dirty="0">
                        <a:solidFill>
                          <a:schemeClr val="bg1"/>
                        </a:solidFill>
                      </a:endParaRPr>
                    </a:p>
                  </a:txBody>
                  <a:tcPr>
                    <a:solidFill>
                      <a:schemeClr val="tx1"/>
                    </a:solidFill>
                  </a:tcPr>
                </a:tc>
                <a:tc>
                  <a:txBody>
                    <a:bodyPr/>
                    <a:lstStyle/>
                    <a:p>
                      <a:pPr algn="ctr"/>
                      <a:r>
                        <a:rPr lang="en-US" dirty="0" smtClean="0">
                          <a:solidFill>
                            <a:schemeClr val="bg1"/>
                          </a:solidFill>
                        </a:rPr>
                        <a:t>24.7</a:t>
                      </a:r>
                      <a:endParaRPr lang="en-US" dirty="0">
                        <a:solidFill>
                          <a:schemeClr val="bg1"/>
                        </a:solidFill>
                      </a:endParaRPr>
                    </a:p>
                  </a:txBody>
                  <a:tcPr>
                    <a:solidFill>
                      <a:schemeClr val="tx1"/>
                    </a:solidFill>
                  </a:tcPr>
                </a:tc>
              </a:tr>
              <a:tr h="370840">
                <a:tc>
                  <a:txBody>
                    <a:bodyPr/>
                    <a:lstStyle/>
                    <a:p>
                      <a:r>
                        <a:rPr lang="en-US" dirty="0" smtClean="0">
                          <a:solidFill>
                            <a:schemeClr val="bg1"/>
                          </a:solidFill>
                        </a:rPr>
                        <a:t>Our</a:t>
                      </a:r>
                      <a:r>
                        <a:rPr lang="en-US" baseline="0" dirty="0" smtClean="0">
                          <a:solidFill>
                            <a:schemeClr val="bg1"/>
                          </a:solidFill>
                        </a:rPr>
                        <a:t> method</a:t>
                      </a:r>
                      <a:endParaRPr lang="en-US" dirty="0">
                        <a:solidFill>
                          <a:schemeClr val="bg1"/>
                        </a:solidFill>
                      </a:endParaRPr>
                    </a:p>
                  </a:txBody>
                  <a:tcPr>
                    <a:solidFill>
                      <a:schemeClr val="tx1"/>
                    </a:solidFill>
                  </a:tcPr>
                </a:tc>
                <a:tc>
                  <a:txBody>
                    <a:bodyPr/>
                    <a:lstStyle/>
                    <a:p>
                      <a:pPr algn="ctr"/>
                      <a:r>
                        <a:rPr lang="en-US" dirty="0" smtClean="0">
                          <a:solidFill>
                            <a:schemeClr val="bg1"/>
                          </a:solidFill>
                        </a:rPr>
                        <a:t>18.6</a:t>
                      </a:r>
                      <a:endParaRPr lang="en-US" dirty="0">
                        <a:solidFill>
                          <a:schemeClr val="bg1"/>
                        </a:solidFill>
                      </a:endParaRPr>
                    </a:p>
                  </a:txBody>
                  <a:tcPr>
                    <a:solidFill>
                      <a:schemeClr val="tx1"/>
                    </a:solidFill>
                  </a:tcPr>
                </a:tc>
              </a:tr>
            </a:tbl>
          </a:graphicData>
        </a:graphic>
      </p:graphicFrame>
      <p:sp>
        <p:nvSpPr>
          <p:cNvPr id="5" name="TextBox 4"/>
          <p:cNvSpPr txBox="1"/>
          <p:nvPr/>
        </p:nvSpPr>
        <p:spPr>
          <a:xfrm>
            <a:off x="232235" y="779055"/>
            <a:ext cx="4390947" cy="369332"/>
          </a:xfrm>
          <a:prstGeom prst="rect">
            <a:avLst/>
          </a:prstGeom>
          <a:noFill/>
        </p:spPr>
        <p:txBody>
          <a:bodyPr wrap="none" rtlCol="0">
            <a:spAutoFit/>
          </a:bodyPr>
          <a:lstStyle/>
          <a:p>
            <a:r>
              <a:rPr lang="en-US" dirty="0" smtClean="0">
                <a:solidFill>
                  <a:schemeClr val="bg1"/>
                </a:solidFill>
              </a:rPr>
              <a:t>20 newsgroups (10 examples per class): </a:t>
            </a:r>
            <a:endParaRPr lang="en-US" dirty="0">
              <a:solidFill>
                <a:schemeClr val="bg1"/>
              </a:solidFill>
            </a:endParaRPr>
          </a:p>
        </p:txBody>
      </p:sp>
      <p:sp>
        <p:nvSpPr>
          <p:cNvPr id="6" name="TextBox 5"/>
          <p:cNvSpPr txBox="1"/>
          <p:nvPr/>
        </p:nvSpPr>
        <p:spPr>
          <a:xfrm>
            <a:off x="309045" y="3774645"/>
            <a:ext cx="7866321" cy="369332"/>
          </a:xfrm>
          <a:prstGeom prst="rect">
            <a:avLst/>
          </a:prstGeom>
          <a:noFill/>
        </p:spPr>
        <p:txBody>
          <a:bodyPr wrap="none" rtlCol="0">
            <a:spAutoFit/>
          </a:bodyPr>
          <a:lstStyle/>
          <a:p>
            <a:r>
              <a:rPr lang="en-US" dirty="0" err="1" smtClean="0">
                <a:solidFill>
                  <a:schemeClr val="bg1"/>
                </a:solidFill>
              </a:rPr>
              <a:t>OpenTable</a:t>
            </a:r>
            <a:r>
              <a:rPr lang="en-US" dirty="0" smtClean="0">
                <a:solidFill>
                  <a:schemeClr val="bg1"/>
                </a:solidFill>
              </a:rPr>
              <a:t> sentiment classification (1000 examples, predict 1-5 star rating) </a:t>
            </a:r>
            <a:endParaRPr lang="en-US" dirty="0">
              <a:solidFill>
                <a:schemeClr val="bg1"/>
              </a:solidFill>
            </a:endParaRPr>
          </a:p>
        </p:txBody>
      </p:sp>
      <p:graphicFrame>
        <p:nvGraphicFramePr>
          <p:cNvPr id="7" name="Table 6"/>
          <p:cNvGraphicFramePr>
            <a:graphicFrameLocks noGrp="1"/>
          </p:cNvGraphicFramePr>
          <p:nvPr/>
        </p:nvGraphicFramePr>
        <p:xfrm>
          <a:off x="1653220" y="4313540"/>
          <a:ext cx="6096000" cy="1112520"/>
        </p:xfrm>
        <a:graphic>
          <a:graphicData uri="http://schemas.openxmlformats.org/drawingml/2006/table">
            <a:tbl>
              <a:tblPr firstRow="1" bandRow="1">
                <a:tableStyleId>{5C22544A-7EE6-4342-B048-85BDC9FD1C3A}</a:tableStyleId>
              </a:tblPr>
              <a:tblGrid>
                <a:gridCol w="3547265"/>
                <a:gridCol w="2548735"/>
              </a:tblGrid>
              <a:tr h="370840">
                <a:tc>
                  <a:txBody>
                    <a:bodyPr/>
                    <a:lstStyle/>
                    <a:p>
                      <a:pPr algn="ctr"/>
                      <a:r>
                        <a:rPr lang="en-US" dirty="0" smtClean="0">
                          <a:solidFill>
                            <a:schemeClr val="bg1"/>
                          </a:solidFill>
                        </a:rPr>
                        <a:t>Algorithm</a:t>
                      </a:r>
                      <a:endParaRPr lang="en-US" dirty="0">
                        <a:solidFill>
                          <a:schemeClr val="bg1"/>
                        </a:solidFill>
                      </a:endParaRPr>
                    </a:p>
                  </a:txBody>
                  <a:tcPr>
                    <a:solidFill>
                      <a:schemeClr val="tx1"/>
                    </a:solidFill>
                  </a:tcPr>
                </a:tc>
                <a:tc>
                  <a:txBody>
                    <a:bodyPr/>
                    <a:lstStyle/>
                    <a:p>
                      <a:pPr algn="ctr"/>
                      <a:r>
                        <a:rPr lang="en-US" dirty="0" smtClean="0">
                          <a:solidFill>
                            <a:schemeClr val="bg1"/>
                          </a:solidFill>
                        </a:rPr>
                        <a:t> Abs. Error</a:t>
                      </a:r>
                      <a:endParaRPr lang="en-US" dirty="0">
                        <a:solidFill>
                          <a:schemeClr val="bg1"/>
                        </a:solidFill>
                      </a:endParaRPr>
                    </a:p>
                  </a:txBody>
                  <a:tcPr>
                    <a:solidFill>
                      <a:schemeClr val="tx1"/>
                    </a:solidFill>
                  </a:tcPr>
                </a:tc>
              </a:tr>
              <a:tr h="370840">
                <a:tc>
                  <a:txBody>
                    <a:bodyPr/>
                    <a:lstStyle/>
                    <a:p>
                      <a:r>
                        <a:rPr lang="en-US" dirty="0" smtClean="0">
                          <a:solidFill>
                            <a:schemeClr val="bg1"/>
                          </a:solidFill>
                        </a:rPr>
                        <a:t>Raw features (BOW)</a:t>
                      </a:r>
                      <a:endParaRPr lang="en-US" dirty="0">
                        <a:solidFill>
                          <a:schemeClr val="bg1"/>
                        </a:solidFill>
                      </a:endParaRPr>
                    </a:p>
                  </a:txBody>
                  <a:tcPr>
                    <a:solidFill>
                      <a:schemeClr val="tx1"/>
                    </a:solidFill>
                  </a:tcPr>
                </a:tc>
                <a:tc>
                  <a:txBody>
                    <a:bodyPr/>
                    <a:lstStyle/>
                    <a:p>
                      <a:pPr algn="ctr"/>
                      <a:r>
                        <a:rPr lang="en-US" dirty="0" smtClean="0">
                          <a:solidFill>
                            <a:schemeClr val="bg1"/>
                          </a:solidFill>
                        </a:rPr>
                        <a:t>0.92</a:t>
                      </a:r>
                    </a:p>
                  </a:txBody>
                  <a:tcPr>
                    <a:solidFill>
                      <a:schemeClr val="tx1"/>
                    </a:solidFill>
                  </a:tcPr>
                </a:tc>
              </a:tr>
              <a:tr h="370840">
                <a:tc>
                  <a:txBody>
                    <a:bodyPr/>
                    <a:lstStyle/>
                    <a:p>
                      <a:r>
                        <a:rPr lang="en-US" baseline="0" dirty="0" smtClean="0">
                          <a:solidFill>
                            <a:schemeClr val="bg1"/>
                          </a:solidFill>
                        </a:rPr>
                        <a:t>Our method</a:t>
                      </a:r>
                      <a:endParaRPr lang="en-US" dirty="0">
                        <a:solidFill>
                          <a:schemeClr val="bg1"/>
                        </a:solidFill>
                      </a:endParaRPr>
                    </a:p>
                  </a:txBody>
                  <a:tcPr>
                    <a:solidFill>
                      <a:schemeClr val="tx1"/>
                    </a:solidFill>
                  </a:tcPr>
                </a:tc>
                <a:tc>
                  <a:txBody>
                    <a:bodyPr/>
                    <a:lstStyle/>
                    <a:p>
                      <a:pPr algn="ctr"/>
                      <a:r>
                        <a:rPr lang="en-US" dirty="0" smtClean="0">
                          <a:solidFill>
                            <a:schemeClr val="bg1"/>
                          </a:solidFill>
                        </a:rPr>
                        <a:t>0.68</a:t>
                      </a:r>
                    </a:p>
                  </a:txBody>
                  <a:tcPr>
                    <a:solidFill>
                      <a:schemeClr val="tx1"/>
                    </a:solidFill>
                  </a:tcPr>
                </a:tc>
              </a:tr>
            </a:tbl>
          </a:graphicData>
        </a:graphic>
      </p:graphicFrame>
    </p:spTree>
  </p:cSld>
  <p:clrMapOvr>
    <a:masterClrMapping/>
  </p:clrMapOv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Closest words in 100-d embedding space </a:t>
            </a:r>
            <a:endParaRPr lang="en-US" dirty="0"/>
          </a:p>
        </p:txBody>
      </p:sp>
      <p:sp>
        <p:nvSpPr>
          <p:cNvPr id="6" name="TextBox 5"/>
          <p:cNvSpPr txBox="1"/>
          <p:nvPr/>
        </p:nvSpPr>
        <p:spPr>
          <a:xfrm>
            <a:off x="1730030" y="2253163"/>
            <a:ext cx="1366080" cy="461665"/>
          </a:xfrm>
          <a:prstGeom prst="rect">
            <a:avLst/>
          </a:prstGeom>
          <a:noFill/>
        </p:spPr>
        <p:txBody>
          <a:bodyPr wrap="none" rtlCol="0">
            <a:spAutoFit/>
          </a:bodyPr>
          <a:lstStyle/>
          <a:p>
            <a:pPr algn="l">
              <a:spcBef>
                <a:spcPts val="0"/>
              </a:spcBef>
            </a:pPr>
            <a:r>
              <a:rPr lang="en-US" sz="2400" dirty="0" smtClean="0">
                <a:solidFill>
                  <a:srgbClr val="00B0F0"/>
                </a:solidFill>
              </a:rPr>
              <a:t>romantic</a:t>
            </a:r>
          </a:p>
        </p:txBody>
      </p:sp>
      <p:sp>
        <p:nvSpPr>
          <p:cNvPr id="7" name="TextBox 6"/>
          <p:cNvSpPr txBox="1"/>
          <p:nvPr/>
        </p:nvSpPr>
        <p:spPr>
          <a:xfrm>
            <a:off x="1499600" y="4926795"/>
            <a:ext cx="1236172" cy="523220"/>
          </a:xfrm>
          <a:prstGeom prst="rect">
            <a:avLst/>
          </a:prstGeom>
          <a:noFill/>
        </p:spPr>
        <p:txBody>
          <a:bodyPr wrap="none" rtlCol="0">
            <a:spAutoFit/>
          </a:bodyPr>
          <a:lstStyle/>
          <a:p>
            <a:pPr algn="l">
              <a:spcBef>
                <a:spcPts val="0"/>
              </a:spcBef>
            </a:pPr>
            <a:r>
              <a:rPr lang="en-US" sz="2800" dirty="0" smtClean="0">
                <a:solidFill>
                  <a:srgbClr val="00B0F0"/>
                </a:solidFill>
              </a:rPr>
              <a:t>effects</a:t>
            </a:r>
          </a:p>
        </p:txBody>
      </p:sp>
      <p:sp>
        <p:nvSpPr>
          <p:cNvPr id="8" name="TextBox 7"/>
          <p:cNvSpPr txBox="1"/>
          <p:nvPr/>
        </p:nvSpPr>
        <p:spPr>
          <a:xfrm>
            <a:off x="5985240" y="2137948"/>
            <a:ext cx="745717" cy="523220"/>
          </a:xfrm>
          <a:prstGeom prst="rect">
            <a:avLst/>
          </a:prstGeom>
          <a:noFill/>
        </p:spPr>
        <p:txBody>
          <a:bodyPr wrap="none" rtlCol="0">
            <a:spAutoFit/>
          </a:bodyPr>
          <a:lstStyle/>
          <a:p>
            <a:pPr algn="l">
              <a:spcBef>
                <a:spcPts val="0"/>
              </a:spcBef>
            </a:pPr>
            <a:r>
              <a:rPr lang="en-US" sz="2800" dirty="0" smtClean="0">
                <a:solidFill>
                  <a:srgbClr val="00B0F0"/>
                </a:solidFill>
              </a:rPr>
              <a:t>dull</a:t>
            </a:r>
          </a:p>
        </p:txBody>
      </p:sp>
      <p:sp>
        <p:nvSpPr>
          <p:cNvPr id="9" name="TextBox 8"/>
          <p:cNvSpPr txBox="1"/>
          <p:nvPr/>
        </p:nvSpPr>
        <p:spPr>
          <a:xfrm>
            <a:off x="6203449" y="4979918"/>
            <a:ext cx="1125629" cy="523220"/>
          </a:xfrm>
          <a:prstGeom prst="rect">
            <a:avLst/>
          </a:prstGeom>
          <a:noFill/>
        </p:spPr>
        <p:txBody>
          <a:bodyPr wrap="none" rtlCol="0">
            <a:spAutoFit/>
          </a:bodyPr>
          <a:lstStyle/>
          <a:p>
            <a:pPr algn="l">
              <a:spcBef>
                <a:spcPts val="0"/>
              </a:spcBef>
            </a:pPr>
            <a:r>
              <a:rPr lang="en-US" sz="2800" dirty="0" smtClean="0">
                <a:solidFill>
                  <a:srgbClr val="00B0F0"/>
                </a:solidFill>
              </a:rPr>
              <a:t>highly</a:t>
            </a:r>
          </a:p>
        </p:txBody>
      </p:sp>
      <p:sp>
        <p:nvSpPr>
          <p:cNvPr id="10" name="TextBox 9"/>
          <p:cNvSpPr txBox="1"/>
          <p:nvPr/>
        </p:nvSpPr>
        <p:spPr>
          <a:xfrm>
            <a:off x="1230765" y="2829238"/>
            <a:ext cx="992579" cy="369332"/>
          </a:xfrm>
          <a:prstGeom prst="rect">
            <a:avLst/>
          </a:prstGeom>
          <a:noFill/>
        </p:spPr>
        <p:txBody>
          <a:bodyPr wrap="none" rtlCol="0">
            <a:spAutoFit/>
          </a:bodyPr>
          <a:lstStyle/>
          <a:p>
            <a:pPr algn="l">
              <a:spcBef>
                <a:spcPts val="0"/>
              </a:spcBef>
            </a:pPr>
            <a:r>
              <a:rPr lang="en-US" dirty="0" smtClean="0">
                <a:solidFill>
                  <a:schemeClr val="bg1"/>
                </a:solidFill>
              </a:rPr>
              <a:t>comedy</a:t>
            </a:r>
          </a:p>
        </p:txBody>
      </p:sp>
      <p:sp>
        <p:nvSpPr>
          <p:cNvPr id="11" name="TextBox 10"/>
          <p:cNvSpPr txBox="1"/>
          <p:nvPr/>
        </p:nvSpPr>
        <p:spPr>
          <a:xfrm>
            <a:off x="2459725" y="2867643"/>
            <a:ext cx="1082348" cy="369332"/>
          </a:xfrm>
          <a:prstGeom prst="rect">
            <a:avLst/>
          </a:prstGeom>
          <a:noFill/>
        </p:spPr>
        <p:txBody>
          <a:bodyPr wrap="none" rtlCol="0">
            <a:spAutoFit/>
          </a:bodyPr>
          <a:lstStyle/>
          <a:p>
            <a:pPr algn="l">
              <a:spcBef>
                <a:spcPts val="0"/>
              </a:spcBef>
            </a:pPr>
            <a:r>
              <a:rPr lang="en-US" dirty="0" smtClean="0">
                <a:solidFill>
                  <a:schemeClr val="bg1"/>
                </a:solidFill>
              </a:rPr>
              <a:t>romance</a:t>
            </a:r>
          </a:p>
        </p:txBody>
      </p:sp>
      <p:sp>
        <p:nvSpPr>
          <p:cNvPr id="12" name="TextBox 11"/>
          <p:cNvSpPr txBox="1"/>
          <p:nvPr/>
        </p:nvSpPr>
        <p:spPr>
          <a:xfrm>
            <a:off x="5524380" y="2675618"/>
            <a:ext cx="889987" cy="369332"/>
          </a:xfrm>
          <a:prstGeom prst="rect">
            <a:avLst/>
          </a:prstGeom>
          <a:noFill/>
        </p:spPr>
        <p:txBody>
          <a:bodyPr wrap="none" rtlCol="0">
            <a:spAutoFit/>
          </a:bodyPr>
          <a:lstStyle/>
          <a:p>
            <a:pPr algn="l">
              <a:spcBef>
                <a:spcPts val="0"/>
              </a:spcBef>
            </a:pPr>
            <a:r>
              <a:rPr lang="en-US" dirty="0" smtClean="0">
                <a:solidFill>
                  <a:schemeClr val="bg1"/>
                </a:solidFill>
              </a:rPr>
              <a:t>lifeless</a:t>
            </a:r>
          </a:p>
        </p:txBody>
      </p:sp>
      <p:sp>
        <p:nvSpPr>
          <p:cNvPr id="13" name="TextBox 12"/>
          <p:cNvSpPr txBox="1"/>
          <p:nvPr/>
        </p:nvSpPr>
        <p:spPr>
          <a:xfrm>
            <a:off x="1038740" y="1792303"/>
            <a:ext cx="1172116" cy="369332"/>
          </a:xfrm>
          <a:prstGeom prst="rect">
            <a:avLst/>
          </a:prstGeom>
          <a:noFill/>
        </p:spPr>
        <p:txBody>
          <a:bodyPr wrap="none" rtlCol="0">
            <a:spAutoFit/>
          </a:bodyPr>
          <a:lstStyle/>
          <a:p>
            <a:pPr algn="l">
              <a:spcBef>
                <a:spcPts val="0"/>
              </a:spcBef>
            </a:pPr>
            <a:r>
              <a:rPr lang="en-US" dirty="0" smtClean="0">
                <a:solidFill>
                  <a:schemeClr val="bg1"/>
                </a:solidFill>
              </a:rPr>
              <a:t>chemistry</a:t>
            </a:r>
          </a:p>
        </p:txBody>
      </p:sp>
      <p:sp>
        <p:nvSpPr>
          <p:cNvPr id="14" name="TextBox 13"/>
          <p:cNvSpPr txBox="1"/>
          <p:nvPr/>
        </p:nvSpPr>
        <p:spPr>
          <a:xfrm>
            <a:off x="6753340" y="1830708"/>
            <a:ext cx="1505540" cy="369332"/>
          </a:xfrm>
          <a:prstGeom prst="rect">
            <a:avLst/>
          </a:prstGeom>
          <a:noFill/>
        </p:spPr>
        <p:txBody>
          <a:bodyPr wrap="none" rtlCol="0">
            <a:spAutoFit/>
          </a:bodyPr>
          <a:lstStyle/>
          <a:p>
            <a:pPr algn="l">
              <a:spcBef>
                <a:spcPts val="0"/>
              </a:spcBef>
            </a:pPr>
            <a:r>
              <a:rPr lang="en-US" dirty="0" smtClean="0">
                <a:solidFill>
                  <a:schemeClr val="bg1"/>
                </a:solidFill>
              </a:rPr>
              <a:t>uninteresting</a:t>
            </a:r>
          </a:p>
        </p:txBody>
      </p:sp>
      <p:sp>
        <p:nvSpPr>
          <p:cNvPr id="15" name="TextBox 14"/>
          <p:cNvSpPr txBox="1"/>
          <p:nvPr/>
        </p:nvSpPr>
        <p:spPr>
          <a:xfrm>
            <a:off x="6868555" y="2406783"/>
            <a:ext cx="671979" cy="369332"/>
          </a:xfrm>
          <a:prstGeom prst="rect">
            <a:avLst/>
          </a:prstGeom>
          <a:noFill/>
        </p:spPr>
        <p:txBody>
          <a:bodyPr wrap="none" rtlCol="0">
            <a:spAutoFit/>
          </a:bodyPr>
          <a:lstStyle/>
          <a:p>
            <a:pPr algn="l">
              <a:spcBef>
                <a:spcPts val="0"/>
              </a:spcBef>
            </a:pPr>
            <a:r>
              <a:rPr lang="en-US" dirty="0" smtClean="0">
                <a:solidFill>
                  <a:schemeClr val="bg1"/>
                </a:solidFill>
              </a:rPr>
              <a:t>steal</a:t>
            </a:r>
          </a:p>
        </p:txBody>
      </p:sp>
      <p:sp>
        <p:nvSpPr>
          <p:cNvPr id="16" name="TextBox 15"/>
          <p:cNvSpPr txBox="1"/>
          <p:nvPr/>
        </p:nvSpPr>
        <p:spPr>
          <a:xfrm>
            <a:off x="5524380" y="1830708"/>
            <a:ext cx="492443" cy="369332"/>
          </a:xfrm>
          <a:prstGeom prst="rect">
            <a:avLst/>
          </a:prstGeom>
          <a:noFill/>
        </p:spPr>
        <p:txBody>
          <a:bodyPr wrap="none" rtlCol="0">
            <a:spAutoFit/>
          </a:bodyPr>
          <a:lstStyle/>
          <a:p>
            <a:pPr algn="l">
              <a:spcBef>
                <a:spcPts val="0"/>
              </a:spcBef>
            </a:pPr>
            <a:r>
              <a:rPr lang="en-US" dirty="0" smtClean="0">
                <a:solidFill>
                  <a:schemeClr val="bg1"/>
                </a:solidFill>
              </a:rPr>
              <a:t>flat</a:t>
            </a:r>
          </a:p>
        </p:txBody>
      </p:sp>
      <p:sp>
        <p:nvSpPr>
          <p:cNvPr id="17" name="TextBox 16"/>
          <p:cNvSpPr txBox="1"/>
          <p:nvPr/>
        </p:nvSpPr>
        <p:spPr>
          <a:xfrm>
            <a:off x="5627374" y="4557463"/>
            <a:ext cx="1095172" cy="369332"/>
          </a:xfrm>
          <a:prstGeom prst="rect">
            <a:avLst/>
          </a:prstGeom>
          <a:noFill/>
        </p:spPr>
        <p:txBody>
          <a:bodyPr wrap="none" rtlCol="0">
            <a:spAutoFit/>
          </a:bodyPr>
          <a:lstStyle/>
          <a:p>
            <a:pPr algn="l">
              <a:spcBef>
                <a:spcPts val="0"/>
              </a:spcBef>
            </a:pPr>
            <a:r>
              <a:rPr lang="en-US" dirty="0" smtClean="0">
                <a:solidFill>
                  <a:schemeClr val="bg1"/>
                </a:solidFill>
              </a:rPr>
              <a:t>excellent</a:t>
            </a:r>
          </a:p>
        </p:txBody>
      </p:sp>
      <p:sp>
        <p:nvSpPr>
          <p:cNvPr id="18" name="TextBox 17"/>
          <p:cNvSpPr txBox="1"/>
          <p:nvPr/>
        </p:nvSpPr>
        <p:spPr>
          <a:xfrm>
            <a:off x="5550564" y="5517588"/>
            <a:ext cx="877163" cy="369332"/>
          </a:xfrm>
          <a:prstGeom prst="rect">
            <a:avLst/>
          </a:prstGeom>
          <a:noFill/>
        </p:spPr>
        <p:txBody>
          <a:bodyPr wrap="none" rtlCol="0">
            <a:spAutoFit/>
          </a:bodyPr>
          <a:lstStyle/>
          <a:p>
            <a:pPr algn="l">
              <a:spcBef>
                <a:spcPts val="0"/>
              </a:spcBef>
            </a:pPr>
            <a:r>
              <a:rPr lang="en-US" dirty="0" smtClean="0">
                <a:solidFill>
                  <a:schemeClr val="bg1"/>
                </a:solidFill>
              </a:rPr>
              <a:t>ending</a:t>
            </a:r>
          </a:p>
        </p:txBody>
      </p:sp>
      <p:sp>
        <p:nvSpPr>
          <p:cNvPr id="19" name="TextBox 18"/>
          <p:cNvSpPr txBox="1"/>
          <p:nvPr/>
        </p:nvSpPr>
        <p:spPr>
          <a:xfrm>
            <a:off x="7163574" y="4595868"/>
            <a:ext cx="787395" cy="369332"/>
          </a:xfrm>
          <a:prstGeom prst="rect">
            <a:avLst/>
          </a:prstGeom>
          <a:noFill/>
        </p:spPr>
        <p:txBody>
          <a:bodyPr wrap="none" rtlCol="0">
            <a:spAutoFit/>
          </a:bodyPr>
          <a:lstStyle/>
          <a:p>
            <a:pPr algn="l">
              <a:spcBef>
                <a:spcPts val="0"/>
              </a:spcBef>
            </a:pPr>
            <a:r>
              <a:rPr lang="en-US" dirty="0" smtClean="0">
                <a:solidFill>
                  <a:schemeClr val="bg1"/>
                </a:solidFill>
              </a:rPr>
              <a:t>totally</a:t>
            </a:r>
          </a:p>
        </p:txBody>
      </p:sp>
      <p:sp>
        <p:nvSpPr>
          <p:cNvPr id="20" name="TextBox 19"/>
          <p:cNvSpPr txBox="1"/>
          <p:nvPr/>
        </p:nvSpPr>
        <p:spPr>
          <a:xfrm>
            <a:off x="7125169" y="5517588"/>
            <a:ext cx="1172116" cy="369332"/>
          </a:xfrm>
          <a:prstGeom prst="rect">
            <a:avLst/>
          </a:prstGeom>
          <a:noFill/>
        </p:spPr>
        <p:txBody>
          <a:bodyPr wrap="none" rtlCol="0">
            <a:spAutoFit/>
          </a:bodyPr>
          <a:lstStyle/>
          <a:p>
            <a:pPr algn="l">
              <a:spcBef>
                <a:spcPts val="0"/>
              </a:spcBef>
            </a:pPr>
            <a:r>
              <a:rPr lang="en-US" dirty="0" smtClean="0">
                <a:solidFill>
                  <a:schemeClr val="bg1"/>
                </a:solidFill>
              </a:rPr>
              <a:t>enjoyable</a:t>
            </a:r>
          </a:p>
        </p:txBody>
      </p:sp>
      <p:sp>
        <p:nvSpPr>
          <p:cNvPr id="21" name="TextBox 20"/>
          <p:cNvSpPr txBox="1"/>
          <p:nvPr/>
        </p:nvSpPr>
        <p:spPr>
          <a:xfrm>
            <a:off x="2536535" y="4542745"/>
            <a:ext cx="966931" cy="369332"/>
          </a:xfrm>
          <a:prstGeom prst="rect">
            <a:avLst/>
          </a:prstGeom>
          <a:noFill/>
        </p:spPr>
        <p:txBody>
          <a:bodyPr wrap="none" rtlCol="0">
            <a:spAutoFit/>
          </a:bodyPr>
          <a:lstStyle/>
          <a:p>
            <a:pPr algn="l">
              <a:spcBef>
                <a:spcPts val="0"/>
              </a:spcBef>
            </a:pPr>
            <a:r>
              <a:rPr lang="en-US" dirty="0" smtClean="0">
                <a:solidFill>
                  <a:schemeClr val="bg1"/>
                </a:solidFill>
              </a:rPr>
              <a:t>realistic</a:t>
            </a:r>
          </a:p>
        </p:txBody>
      </p:sp>
      <p:sp>
        <p:nvSpPr>
          <p:cNvPr id="22" name="TextBox 21"/>
          <p:cNvSpPr txBox="1"/>
          <p:nvPr/>
        </p:nvSpPr>
        <p:spPr>
          <a:xfrm>
            <a:off x="2574940" y="5426060"/>
            <a:ext cx="851515" cy="369332"/>
          </a:xfrm>
          <a:prstGeom prst="rect">
            <a:avLst/>
          </a:prstGeom>
          <a:noFill/>
        </p:spPr>
        <p:txBody>
          <a:bodyPr wrap="none" rtlCol="0">
            <a:spAutoFit/>
          </a:bodyPr>
          <a:lstStyle/>
          <a:p>
            <a:pPr algn="l">
              <a:spcBef>
                <a:spcPts val="0"/>
              </a:spcBef>
            </a:pPr>
            <a:r>
              <a:rPr lang="en-US" dirty="0" smtClean="0">
                <a:solidFill>
                  <a:schemeClr val="bg1"/>
                </a:solidFill>
              </a:rPr>
              <a:t>twister</a:t>
            </a:r>
          </a:p>
        </p:txBody>
      </p:sp>
      <p:sp>
        <p:nvSpPr>
          <p:cNvPr id="23" name="TextBox 22"/>
          <p:cNvSpPr txBox="1"/>
          <p:nvPr/>
        </p:nvSpPr>
        <p:spPr>
          <a:xfrm>
            <a:off x="1038740" y="4504340"/>
            <a:ext cx="1146468" cy="369332"/>
          </a:xfrm>
          <a:prstGeom prst="rect">
            <a:avLst/>
          </a:prstGeom>
          <a:noFill/>
        </p:spPr>
        <p:txBody>
          <a:bodyPr wrap="none" rtlCol="0">
            <a:spAutoFit/>
          </a:bodyPr>
          <a:lstStyle/>
          <a:p>
            <a:pPr algn="l">
              <a:spcBef>
                <a:spcPts val="0"/>
              </a:spcBef>
            </a:pPr>
            <a:r>
              <a:rPr lang="en-US" dirty="0" smtClean="0">
                <a:solidFill>
                  <a:schemeClr val="bg1"/>
                </a:solidFill>
              </a:rPr>
              <a:t>computer</a:t>
            </a:r>
          </a:p>
        </p:txBody>
      </p:sp>
      <p:sp>
        <p:nvSpPr>
          <p:cNvPr id="24" name="TextBox 23"/>
          <p:cNvSpPr txBox="1"/>
          <p:nvPr/>
        </p:nvSpPr>
        <p:spPr>
          <a:xfrm>
            <a:off x="1115550" y="5440778"/>
            <a:ext cx="902811" cy="369332"/>
          </a:xfrm>
          <a:prstGeom prst="rect">
            <a:avLst/>
          </a:prstGeom>
          <a:noFill/>
        </p:spPr>
        <p:txBody>
          <a:bodyPr wrap="none" rtlCol="0">
            <a:spAutoFit/>
          </a:bodyPr>
          <a:lstStyle/>
          <a:p>
            <a:pPr algn="l">
              <a:spcBef>
                <a:spcPts val="0"/>
              </a:spcBef>
            </a:pPr>
            <a:r>
              <a:rPr lang="en-US" dirty="0" smtClean="0">
                <a:solidFill>
                  <a:schemeClr val="bg1"/>
                </a:solidFill>
              </a:rPr>
              <a:t>special</a:t>
            </a:r>
          </a:p>
        </p:txBody>
      </p:sp>
      <p:sp>
        <p:nvSpPr>
          <p:cNvPr id="25" name="TextBox 24"/>
          <p:cNvSpPr txBox="1"/>
          <p:nvPr/>
        </p:nvSpPr>
        <p:spPr>
          <a:xfrm>
            <a:off x="2766965" y="1945923"/>
            <a:ext cx="800219" cy="369332"/>
          </a:xfrm>
          <a:prstGeom prst="rect">
            <a:avLst/>
          </a:prstGeom>
          <a:noFill/>
        </p:spPr>
        <p:txBody>
          <a:bodyPr wrap="none" rtlCol="0">
            <a:spAutoFit/>
          </a:bodyPr>
          <a:lstStyle/>
          <a:p>
            <a:pPr algn="l">
              <a:spcBef>
                <a:spcPts val="0"/>
              </a:spcBef>
            </a:pPr>
            <a:r>
              <a:rPr lang="en-US" dirty="0" smtClean="0">
                <a:solidFill>
                  <a:schemeClr val="bg1"/>
                </a:solidFill>
              </a:rPr>
              <a:t>lovers</a:t>
            </a:r>
          </a:p>
        </p:txBody>
      </p:sp>
      <p:sp>
        <p:nvSpPr>
          <p:cNvPr id="26" name="TextBox 25"/>
          <p:cNvSpPr txBox="1"/>
          <p:nvPr/>
        </p:nvSpPr>
        <p:spPr>
          <a:xfrm>
            <a:off x="7495456" y="6488668"/>
            <a:ext cx="1723549" cy="369332"/>
          </a:xfrm>
          <a:prstGeom prst="rect">
            <a:avLst/>
          </a:prstGeom>
          <a:solidFill>
            <a:schemeClr val="tx1"/>
          </a:solidFill>
        </p:spPr>
        <p:txBody>
          <a:bodyPr wrap="none" rtlCol="0">
            <a:spAutoFit/>
          </a:bodyPr>
          <a:lstStyle/>
          <a:p>
            <a:pPr algn="l">
              <a:spcBef>
                <a:spcPts val="0"/>
              </a:spcBef>
            </a:pPr>
            <a:r>
              <a:rPr lang="en-US" dirty="0" smtClean="0">
                <a:solidFill>
                  <a:schemeClr val="bg1"/>
                </a:solidFill>
              </a:rPr>
              <a:t>[Andrew Maas]</a:t>
            </a:r>
          </a:p>
        </p:txBody>
      </p:sp>
      <p:sp>
        <p:nvSpPr>
          <p:cNvPr id="27" name="TextBox 26"/>
          <p:cNvSpPr txBox="1"/>
          <p:nvPr/>
        </p:nvSpPr>
        <p:spPr>
          <a:xfrm>
            <a:off x="123582" y="779055"/>
            <a:ext cx="9020418" cy="369332"/>
          </a:xfrm>
          <a:prstGeom prst="rect">
            <a:avLst/>
          </a:prstGeom>
          <a:noFill/>
        </p:spPr>
        <p:txBody>
          <a:bodyPr wrap="none" rtlCol="0">
            <a:spAutoFit/>
          </a:bodyPr>
          <a:lstStyle/>
          <a:p>
            <a:pPr algn="l">
              <a:spcBef>
                <a:spcPts val="0"/>
              </a:spcBef>
            </a:pPr>
            <a:r>
              <a:rPr lang="en-US" dirty="0" smtClean="0">
                <a:solidFill>
                  <a:schemeClr val="bg1"/>
                </a:solidFill>
              </a:rPr>
              <a:t>Select a word (show in </a:t>
            </a:r>
            <a:r>
              <a:rPr lang="en-US" dirty="0" smtClean="0">
                <a:solidFill>
                  <a:srgbClr val="00B0F0"/>
                </a:solidFill>
              </a:rPr>
              <a:t>blue</a:t>
            </a:r>
            <a:r>
              <a:rPr lang="en-US" dirty="0" smtClean="0">
                <a:solidFill>
                  <a:schemeClr val="bg1"/>
                </a:solidFill>
              </a:rPr>
              <a:t>), and show nearest four words in 100-d embedding space.</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this hard?</a:t>
            </a:r>
            <a:endParaRPr lang="en-US" dirty="0"/>
          </a:p>
        </p:txBody>
      </p:sp>
      <p:pic>
        <p:nvPicPr>
          <p:cNvPr id="33" name="Picture 86"/>
          <p:cNvPicPr>
            <a:picLocks noChangeAspect="1" noChangeArrowheads="1"/>
          </p:cNvPicPr>
          <p:nvPr/>
        </p:nvPicPr>
        <p:blipFill>
          <a:blip r:embed="rId3" cstate="print"/>
          <a:srcRect/>
          <a:stretch>
            <a:fillRect/>
          </a:stretch>
        </p:blipFill>
        <p:spPr bwMode="auto">
          <a:xfrm>
            <a:off x="1601254" y="1816959"/>
            <a:ext cx="3098661" cy="1805035"/>
          </a:xfrm>
          <a:prstGeom prst="rect">
            <a:avLst/>
          </a:prstGeom>
          <a:noFill/>
          <a:ln w="12700" algn="ctr">
            <a:noFill/>
            <a:miter lim="800000"/>
            <a:headEnd/>
            <a:tailEnd/>
          </a:ln>
        </p:spPr>
      </p:pic>
      <p:sp>
        <p:nvSpPr>
          <p:cNvPr id="27" name="Rectangle 26"/>
          <p:cNvSpPr/>
          <p:nvPr/>
        </p:nvSpPr>
        <p:spPr bwMode="auto">
          <a:xfrm>
            <a:off x="3943960" y="2124200"/>
            <a:ext cx="268835" cy="268835"/>
          </a:xfrm>
          <a:prstGeom prst="rect">
            <a:avLst/>
          </a:prstGeom>
          <a:no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28" name="TextBox 27"/>
          <p:cNvSpPr txBox="1"/>
          <p:nvPr/>
        </p:nvSpPr>
        <p:spPr>
          <a:xfrm>
            <a:off x="1538005" y="1431940"/>
            <a:ext cx="1582486" cy="369332"/>
          </a:xfrm>
          <a:prstGeom prst="rect">
            <a:avLst/>
          </a:prstGeom>
          <a:noFill/>
        </p:spPr>
        <p:txBody>
          <a:bodyPr wrap="none" rtlCol="0">
            <a:spAutoFit/>
          </a:bodyPr>
          <a:lstStyle/>
          <a:p>
            <a:r>
              <a:rPr lang="en-US" dirty="0" smtClean="0">
                <a:solidFill>
                  <a:schemeClr val="bg1"/>
                </a:solidFill>
              </a:rPr>
              <a:t>You see this: </a:t>
            </a:r>
            <a:endParaRPr lang="en-US" dirty="0">
              <a:solidFill>
                <a:schemeClr val="bg1"/>
              </a:solidFill>
            </a:endParaRPr>
          </a:p>
        </p:txBody>
      </p:sp>
      <p:pic>
        <p:nvPicPr>
          <p:cNvPr id="6" name="Picture 14" descr="StanleyTinyS_Numbers"/>
          <p:cNvPicPr>
            <a:picLocks noChangeAspect="1" noChangeArrowheads="1"/>
          </p:cNvPicPr>
          <p:nvPr/>
        </p:nvPicPr>
        <p:blipFill>
          <a:blip r:embed="rId4" cstate="print"/>
          <a:srcRect/>
          <a:stretch>
            <a:fillRect/>
          </a:stretch>
        </p:blipFill>
        <p:spPr bwMode="auto">
          <a:xfrm>
            <a:off x="3151015" y="3928265"/>
            <a:ext cx="4667250" cy="1704975"/>
          </a:xfrm>
          <a:prstGeom prst="rect">
            <a:avLst/>
          </a:prstGeom>
          <a:noFill/>
          <a:ln w="9525">
            <a:noFill/>
            <a:miter lim="800000"/>
            <a:headEnd/>
            <a:tailEnd/>
          </a:ln>
        </p:spPr>
      </p:pic>
      <p:sp>
        <p:nvSpPr>
          <p:cNvPr id="7" name="Rectangle 16"/>
          <p:cNvSpPr>
            <a:spLocks noChangeArrowheads="1"/>
          </p:cNvSpPr>
          <p:nvPr/>
        </p:nvSpPr>
        <p:spPr bwMode="auto">
          <a:xfrm>
            <a:off x="2468390" y="3020215"/>
            <a:ext cx="109537" cy="112713"/>
          </a:xfrm>
          <a:prstGeom prst="rect">
            <a:avLst/>
          </a:prstGeom>
          <a:noFill/>
          <a:ln w="28575">
            <a:solidFill>
              <a:srgbClr val="FF0000"/>
            </a:solidFill>
            <a:miter lim="800000"/>
            <a:headEnd/>
            <a:tailEnd/>
          </a:ln>
        </p:spPr>
        <p:txBody>
          <a:bodyPr wrap="none" anchor="ctr"/>
          <a:lstStyle/>
          <a:p>
            <a:pPr algn="ctr"/>
            <a:endParaRPr lang="en-US"/>
          </a:p>
        </p:txBody>
      </p:sp>
      <p:grpSp>
        <p:nvGrpSpPr>
          <p:cNvPr id="3" name="Group 21"/>
          <p:cNvGrpSpPr>
            <a:grpSpLocks/>
          </p:cNvGrpSpPr>
          <p:nvPr/>
        </p:nvGrpSpPr>
        <p:grpSpPr bwMode="auto">
          <a:xfrm>
            <a:off x="2459725" y="3008235"/>
            <a:ext cx="5324475" cy="2609850"/>
            <a:chOff x="2286" y="1392"/>
            <a:chExt cx="3354" cy="1644"/>
          </a:xfrm>
        </p:grpSpPr>
        <p:sp>
          <p:nvSpPr>
            <p:cNvPr id="9" name="Text Box 7"/>
            <p:cNvSpPr txBox="1">
              <a:spLocks noChangeArrowheads="1"/>
            </p:cNvSpPr>
            <p:nvPr/>
          </p:nvSpPr>
          <p:spPr bwMode="auto">
            <a:xfrm>
              <a:off x="2672" y="1773"/>
              <a:ext cx="1740" cy="231"/>
            </a:xfrm>
            <a:prstGeom prst="rect">
              <a:avLst/>
            </a:prstGeom>
            <a:noFill/>
            <a:ln w="9525">
              <a:noFill/>
              <a:miter lim="800000"/>
              <a:headEnd/>
              <a:tailEnd/>
            </a:ln>
          </p:spPr>
          <p:txBody>
            <a:bodyPr wrap="none">
              <a:spAutoFit/>
            </a:bodyPr>
            <a:lstStyle/>
            <a:p>
              <a:r>
                <a:rPr lang="en-US" dirty="0">
                  <a:solidFill>
                    <a:schemeClr val="bg1"/>
                  </a:solidFill>
                </a:rPr>
                <a:t>But the camera sees this:</a:t>
              </a:r>
            </a:p>
          </p:txBody>
        </p:sp>
        <p:sp>
          <p:nvSpPr>
            <p:cNvPr id="10" name="Line 17"/>
            <p:cNvSpPr>
              <a:spLocks noChangeShapeType="1"/>
            </p:cNvSpPr>
            <p:nvPr/>
          </p:nvSpPr>
          <p:spPr bwMode="auto">
            <a:xfrm>
              <a:off x="2364" y="1398"/>
              <a:ext cx="3276" cy="576"/>
            </a:xfrm>
            <a:prstGeom prst="line">
              <a:avLst/>
            </a:prstGeom>
            <a:noFill/>
            <a:ln w="9525">
              <a:solidFill>
                <a:srgbClr val="FF0000"/>
              </a:solidFill>
              <a:prstDash val="dash"/>
              <a:round/>
              <a:headEnd/>
              <a:tailEnd/>
            </a:ln>
          </p:spPr>
          <p:txBody>
            <a:bodyPr/>
            <a:lstStyle/>
            <a:p>
              <a:endParaRPr lang="en-US"/>
            </a:p>
          </p:txBody>
        </p:sp>
        <p:sp>
          <p:nvSpPr>
            <p:cNvPr id="11" name="Line 18"/>
            <p:cNvSpPr>
              <a:spLocks noChangeShapeType="1"/>
            </p:cNvSpPr>
            <p:nvPr/>
          </p:nvSpPr>
          <p:spPr bwMode="auto">
            <a:xfrm>
              <a:off x="2292" y="1392"/>
              <a:ext cx="456" cy="588"/>
            </a:xfrm>
            <a:prstGeom prst="line">
              <a:avLst/>
            </a:prstGeom>
            <a:noFill/>
            <a:ln w="12700">
              <a:solidFill>
                <a:srgbClr val="FF0000"/>
              </a:solidFill>
              <a:round/>
              <a:headEnd/>
              <a:tailEnd/>
            </a:ln>
          </p:spPr>
          <p:txBody>
            <a:bodyPr/>
            <a:lstStyle/>
            <a:p>
              <a:endParaRPr lang="en-US"/>
            </a:p>
          </p:txBody>
        </p:sp>
        <p:sp>
          <p:nvSpPr>
            <p:cNvPr id="12" name="Line 19"/>
            <p:cNvSpPr>
              <a:spLocks noChangeShapeType="1"/>
            </p:cNvSpPr>
            <p:nvPr/>
          </p:nvSpPr>
          <p:spPr bwMode="auto">
            <a:xfrm>
              <a:off x="2286" y="1470"/>
              <a:ext cx="498" cy="1566"/>
            </a:xfrm>
            <a:prstGeom prst="line">
              <a:avLst/>
            </a:prstGeom>
            <a:noFill/>
            <a:ln w="9525">
              <a:solidFill>
                <a:srgbClr val="FF0000"/>
              </a:solidFill>
              <a:prstDash val="dash"/>
              <a:round/>
              <a:headEnd/>
              <a:tailEnd/>
            </a:ln>
          </p:spPr>
          <p:txBody>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ppt_w/2"/>
                                          </p:val>
                                        </p:tav>
                                        <p:tav tm="100000">
                                          <p:val>
                                            <p:strVal val="#ppt_x"/>
                                          </p:val>
                                        </p:tav>
                                      </p:tavLst>
                                    </p:anim>
                                    <p:anim calcmode="lin" valueType="num">
                                      <p:cBhvr>
                                        <p:cTn id="13" dur="500" fill="hold"/>
                                        <p:tgtEl>
                                          <p:spTgt spid="3"/>
                                        </p:tgtEl>
                                        <p:attrNameLst>
                                          <p:attrName>ppt_y</p:attrName>
                                        </p:attrNameLst>
                                      </p:cBhvr>
                                      <p:tavLst>
                                        <p:tav tm="0">
                                          <p:val>
                                            <p:strVal val="#ppt_y"/>
                                          </p:val>
                                        </p:tav>
                                        <p:tav tm="100000">
                                          <p:val>
                                            <p:strVal val="#ppt_y"/>
                                          </p:val>
                                        </p:tav>
                                      </p:tavLst>
                                    </p:anim>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strVal val="#ppt_h"/>
                                          </p:val>
                                        </p:tav>
                                        <p:tav tm="100000">
                                          <p:val>
                                            <p:strVal val="#ppt_h"/>
                                          </p:val>
                                        </p:tav>
                                      </p:tavLst>
                                    </p:anim>
                                  </p:childTnLst>
                                </p:cTn>
                              </p:par>
                            </p:childTnLst>
                          </p:cTn>
                        </p:par>
                        <p:par>
                          <p:cTn id="16" fill="hold">
                            <p:stCondLst>
                              <p:cond delay="500"/>
                            </p:stCondLst>
                            <p:childTnLst>
                              <p:par>
                                <p:cTn id="17" presetID="9"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Text representations</a:t>
            </a:r>
            <a:endParaRPr lang="en-US" dirty="0"/>
          </a:p>
        </p:txBody>
      </p:sp>
      <p:grpSp>
        <p:nvGrpSpPr>
          <p:cNvPr id="3" name="Group 55"/>
          <p:cNvGrpSpPr/>
          <p:nvPr/>
        </p:nvGrpSpPr>
        <p:grpSpPr>
          <a:xfrm>
            <a:off x="2191313" y="4504340"/>
            <a:ext cx="384049" cy="576074"/>
            <a:chOff x="5186479" y="3160165"/>
            <a:chExt cx="576075" cy="2649945"/>
          </a:xfrm>
        </p:grpSpPr>
        <p:sp>
          <p:nvSpPr>
            <p:cNvPr id="10" name="Double Bracket 9"/>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1" name="TextBox 10"/>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5" name="Group 55"/>
          <p:cNvGrpSpPr/>
          <p:nvPr/>
        </p:nvGrpSpPr>
        <p:grpSpPr>
          <a:xfrm>
            <a:off x="3276688" y="4542745"/>
            <a:ext cx="384049" cy="576074"/>
            <a:chOff x="5186479" y="3160165"/>
            <a:chExt cx="576075" cy="2649945"/>
          </a:xfrm>
        </p:grpSpPr>
        <p:sp>
          <p:nvSpPr>
            <p:cNvPr id="13" name="Double Bracket 12"/>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4" name="TextBox 13"/>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3</a:t>
              </a:r>
            </a:p>
          </p:txBody>
        </p:sp>
      </p:grpSp>
      <p:grpSp>
        <p:nvGrpSpPr>
          <p:cNvPr id="6" name="Group 55"/>
          <p:cNvGrpSpPr/>
          <p:nvPr/>
        </p:nvGrpSpPr>
        <p:grpSpPr>
          <a:xfrm>
            <a:off x="4265917" y="4542744"/>
            <a:ext cx="384049" cy="576074"/>
            <a:chOff x="5186479" y="3160165"/>
            <a:chExt cx="576075" cy="2649945"/>
          </a:xfrm>
        </p:grpSpPr>
        <p:sp>
          <p:nvSpPr>
            <p:cNvPr id="16" name="Double Bracket 15"/>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7" name="TextBox 16"/>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7</a:t>
              </a:r>
            </a:p>
            <a:p>
              <a:pPr>
                <a:spcBef>
                  <a:spcPts val="0"/>
                </a:spcBef>
              </a:pPr>
              <a:r>
                <a:rPr lang="en-US" sz="1400" dirty="0" smtClean="0">
                  <a:solidFill>
                    <a:schemeClr val="bg1"/>
                  </a:solidFill>
                </a:rPr>
                <a:t>3</a:t>
              </a:r>
            </a:p>
          </p:txBody>
        </p:sp>
      </p:grpSp>
      <p:grpSp>
        <p:nvGrpSpPr>
          <p:cNvPr id="7" name="Group 55"/>
          <p:cNvGrpSpPr/>
          <p:nvPr/>
        </p:nvGrpSpPr>
        <p:grpSpPr>
          <a:xfrm>
            <a:off x="6223415" y="4542744"/>
            <a:ext cx="384049" cy="576074"/>
            <a:chOff x="5186479" y="3160165"/>
            <a:chExt cx="576075" cy="2649945"/>
          </a:xfrm>
        </p:grpSpPr>
        <p:sp>
          <p:nvSpPr>
            <p:cNvPr id="19" name="Double Bracket 18"/>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0" name="TextBox 19"/>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8" name="Group 55"/>
          <p:cNvGrpSpPr/>
          <p:nvPr/>
        </p:nvGrpSpPr>
        <p:grpSpPr>
          <a:xfrm>
            <a:off x="7134676" y="4542744"/>
            <a:ext cx="384049" cy="576074"/>
            <a:chOff x="5186479" y="3160165"/>
            <a:chExt cx="576075" cy="2649945"/>
          </a:xfrm>
        </p:grpSpPr>
        <p:sp>
          <p:nvSpPr>
            <p:cNvPr id="22" name="Double Bracket 21"/>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3" name="TextBox 22"/>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4</a:t>
              </a:r>
            </a:p>
            <a:p>
              <a:pPr>
                <a:spcBef>
                  <a:spcPts val="0"/>
                </a:spcBef>
              </a:pPr>
              <a:r>
                <a:rPr lang="en-US" sz="1400" dirty="0" smtClean="0">
                  <a:solidFill>
                    <a:schemeClr val="bg1"/>
                  </a:solidFill>
                </a:rPr>
                <a:t>3</a:t>
              </a:r>
            </a:p>
          </p:txBody>
        </p:sp>
      </p:grpSp>
      <p:sp>
        <p:nvSpPr>
          <p:cNvPr id="35" name="TextBox 34"/>
          <p:cNvSpPr txBox="1"/>
          <p:nvPr/>
        </p:nvSpPr>
        <p:spPr>
          <a:xfrm>
            <a:off x="2047728" y="3198570"/>
            <a:ext cx="5750292" cy="369332"/>
          </a:xfrm>
          <a:prstGeom prst="rect">
            <a:avLst/>
          </a:prstGeom>
          <a:noFill/>
        </p:spPr>
        <p:txBody>
          <a:bodyPr wrap="none" rtlCol="0">
            <a:spAutoFit/>
          </a:bodyPr>
          <a:lstStyle/>
          <a:p>
            <a:pPr algn="l">
              <a:spcBef>
                <a:spcPts val="0"/>
              </a:spcBef>
            </a:pPr>
            <a:r>
              <a:rPr lang="en-US" i="1" dirty="0" smtClean="0">
                <a:solidFill>
                  <a:schemeClr val="bg1"/>
                </a:solidFill>
              </a:rPr>
              <a:t>The            cat           sat          on           the         mat.</a:t>
            </a:r>
          </a:p>
        </p:txBody>
      </p:sp>
      <p:cxnSp>
        <p:nvCxnSpPr>
          <p:cNvPr id="37" name="Straight Connector 36"/>
          <p:cNvCxnSpPr/>
          <p:nvPr/>
        </p:nvCxnSpPr>
        <p:spPr bwMode="auto">
          <a:xfrm>
            <a:off x="1626298" y="4005075"/>
            <a:ext cx="5760750" cy="0"/>
          </a:xfrm>
          <a:prstGeom prst="line">
            <a:avLst/>
          </a:prstGeom>
          <a:noFill/>
          <a:ln w="28575" cap="flat" cmpd="sng" algn="ctr">
            <a:solidFill>
              <a:schemeClr val="bg1"/>
            </a:solidFill>
            <a:prstDash val="solid"/>
            <a:round/>
            <a:headEnd type="none" w="med" len="med"/>
            <a:tailEnd type="none" w="med" len="med"/>
          </a:ln>
          <a:effectLst/>
        </p:spPr>
      </p:cxnSp>
      <p:grpSp>
        <p:nvGrpSpPr>
          <p:cNvPr id="38" name="Group 37"/>
          <p:cNvGrpSpPr/>
          <p:nvPr/>
        </p:nvGrpSpPr>
        <p:grpSpPr>
          <a:xfrm>
            <a:off x="2087158" y="1047889"/>
            <a:ext cx="460860" cy="2073871"/>
            <a:chOff x="5234485" y="3160165"/>
            <a:chExt cx="576075" cy="1745087"/>
          </a:xfrm>
        </p:grpSpPr>
        <p:sp>
          <p:nvSpPr>
            <p:cNvPr id="39" name="Double Bracket 38"/>
            <p:cNvSpPr/>
            <p:nvPr/>
          </p:nvSpPr>
          <p:spPr bwMode="auto">
            <a:xfrm>
              <a:off x="5234485" y="3160165"/>
              <a:ext cx="576075" cy="1745087"/>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40" name="TextBox 39"/>
            <p:cNvSpPr txBox="1"/>
            <p:nvPr/>
          </p:nvSpPr>
          <p:spPr>
            <a:xfrm>
              <a:off x="5339228" y="3167136"/>
              <a:ext cx="355065" cy="1709286"/>
            </a:xfrm>
            <a:prstGeom prst="rect">
              <a:avLst/>
            </a:prstGeom>
            <a:noFill/>
          </p:spPr>
          <p:txBody>
            <a:bodyPr wrap="none" rtlCol="0">
              <a:spAutoFit/>
            </a:bodyPr>
            <a:lstStyle/>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a:p>
              <a:pPr>
                <a:spcBef>
                  <a:spcPts val="0"/>
                </a:spcBef>
              </a:pPr>
              <a:r>
                <a:rPr lang="en-US" sz="1400" dirty="0" smtClean="0">
                  <a:solidFill>
                    <a:schemeClr val="bg1"/>
                  </a:solidFill>
                </a:rPr>
                <a:t>1</a:t>
              </a:r>
            </a:p>
            <a:p>
              <a:pPr>
                <a:spcBef>
                  <a:spcPts val="0"/>
                </a:spcBef>
              </a:pPr>
              <a:r>
                <a:rPr lang="en-US" sz="1400" dirty="0" smtClean="0">
                  <a:solidFill>
                    <a:schemeClr val="bg1"/>
                  </a:solidFill>
                </a:rPr>
                <a:t>0</a:t>
              </a:r>
            </a:p>
          </p:txBody>
        </p:sp>
      </p:grpSp>
      <p:grpSp>
        <p:nvGrpSpPr>
          <p:cNvPr id="61" name="Group 60"/>
          <p:cNvGrpSpPr/>
          <p:nvPr/>
        </p:nvGrpSpPr>
        <p:grpSpPr>
          <a:xfrm>
            <a:off x="3200903" y="1047890"/>
            <a:ext cx="460860" cy="2073871"/>
            <a:chOff x="5234485" y="3160165"/>
            <a:chExt cx="576075" cy="1745087"/>
          </a:xfrm>
        </p:grpSpPr>
        <p:sp>
          <p:nvSpPr>
            <p:cNvPr id="62" name="Double Bracket 61"/>
            <p:cNvSpPr/>
            <p:nvPr/>
          </p:nvSpPr>
          <p:spPr bwMode="auto">
            <a:xfrm>
              <a:off x="5234485" y="3160165"/>
              <a:ext cx="576075" cy="1745087"/>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3" name="TextBox 62"/>
            <p:cNvSpPr txBox="1"/>
            <p:nvPr/>
          </p:nvSpPr>
          <p:spPr>
            <a:xfrm>
              <a:off x="5339228" y="3167136"/>
              <a:ext cx="355065" cy="1709286"/>
            </a:xfrm>
            <a:prstGeom prst="rect">
              <a:avLst/>
            </a:prstGeom>
            <a:noFill/>
          </p:spPr>
          <p:txBody>
            <a:bodyPr wrap="none" rtlCol="0">
              <a:spAutoFit/>
            </a:bodyPr>
            <a:lstStyle/>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a:p>
              <a:pPr>
                <a:spcBef>
                  <a:spcPts val="0"/>
                </a:spcBef>
              </a:pPr>
              <a:r>
                <a:rPr lang="en-US" sz="1400" dirty="0" smtClean="0">
                  <a:solidFill>
                    <a:schemeClr val="bg1"/>
                  </a:solidFill>
                </a:rPr>
                <a:t>1</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p:txBody>
        </p:sp>
      </p:grpSp>
      <p:grpSp>
        <p:nvGrpSpPr>
          <p:cNvPr id="68" name="Group 67"/>
          <p:cNvGrpSpPr/>
          <p:nvPr/>
        </p:nvGrpSpPr>
        <p:grpSpPr>
          <a:xfrm>
            <a:off x="4237838" y="1047889"/>
            <a:ext cx="460860" cy="2073871"/>
            <a:chOff x="5234485" y="3160165"/>
            <a:chExt cx="576075" cy="1745087"/>
          </a:xfrm>
        </p:grpSpPr>
        <p:sp>
          <p:nvSpPr>
            <p:cNvPr id="69" name="Double Bracket 68"/>
            <p:cNvSpPr/>
            <p:nvPr/>
          </p:nvSpPr>
          <p:spPr bwMode="auto">
            <a:xfrm>
              <a:off x="5234485" y="3160165"/>
              <a:ext cx="576075" cy="1745087"/>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70" name="TextBox 69"/>
            <p:cNvSpPr txBox="1"/>
            <p:nvPr/>
          </p:nvSpPr>
          <p:spPr>
            <a:xfrm>
              <a:off x="5339228" y="3167136"/>
              <a:ext cx="355065" cy="1709286"/>
            </a:xfrm>
            <a:prstGeom prst="rect">
              <a:avLst/>
            </a:prstGeom>
            <a:noFill/>
          </p:spPr>
          <p:txBody>
            <a:bodyPr wrap="none" rtlCol="0">
              <a:spAutoFit/>
            </a:bodyPr>
            <a:lstStyle/>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a:p>
              <a:pPr>
                <a:spcBef>
                  <a:spcPts val="0"/>
                </a:spcBef>
              </a:pPr>
              <a:r>
                <a:rPr lang="en-US" sz="1400" dirty="0" smtClean="0">
                  <a:solidFill>
                    <a:schemeClr val="bg1"/>
                  </a:solidFill>
                </a:rPr>
                <a:t>1</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p:txBody>
        </p:sp>
      </p:grpSp>
      <p:grpSp>
        <p:nvGrpSpPr>
          <p:cNvPr id="71" name="Group 70"/>
          <p:cNvGrpSpPr/>
          <p:nvPr/>
        </p:nvGrpSpPr>
        <p:grpSpPr>
          <a:xfrm>
            <a:off x="6069795" y="1047890"/>
            <a:ext cx="460860" cy="2073871"/>
            <a:chOff x="5234485" y="3160165"/>
            <a:chExt cx="576075" cy="1745087"/>
          </a:xfrm>
        </p:grpSpPr>
        <p:sp>
          <p:nvSpPr>
            <p:cNvPr id="72" name="Double Bracket 71"/>
            <p:cNvSpPr/>
            <p:nvPr/>
          </p:nvSpPr>
          <p:spPr bwMode="auto">
            <a:xfrm>
              <a:off x="5234485" y="3160165"/>
              <a:ext cx="576075" cy="1745087"/>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73" name="TextBox 72"/>
            <p:cNvSpPr txBox="1"/>
            <p:nvPr/>
          </p:nvSpPr>
          <p:spPr>
            <a:xfrm>
              <a:off x="5339228" y="3167136"/>
              <a:ext cx="355065" cy="1709286"/>
            </a:xfrm>
            <a:prstGeom prst="rect">
              <a:avLst/>
            </a:prstGeom>
            <a:noFill/>
          </p:spPr>
          <p:txBody>
            <a:bodyPr wrap="none" rtlCol="0">
              <a:spAutoFit/>
            </a:bodyPr>
            <a:lstStyle/>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a:p>
              <a:pPr>
                <a:spcBef>
                  <a:spcPts val="0"/>
                </a:spcBef>
              </a:pPr>
              <a:r>
                <a:rPr lang="en-US" sz="1400" dirty="0" smtClean="0">
                  <a:solidFill>
                    <a:schemeClr val="bg1"/>
                  </a:solidFill>
                </a:rPr>
                <a:t>1</a:t>
              </a:r>
            </a:p>
            <a:p>
              <a:pPr>
                <a:spcBef>
                  <a:spcPts val="0"/>
                </a:spcBef>
              </a:pPr>
              <a:r>
                <a:rPr lang="en-US" sz="1400" dirty="0" smtClean="0">
                  <a:solidFill>
                    <a:schemeClr val="bg1"/>
                  </a:solidFill>
                </a:rPr>
                <a:t>0</a:t>
              </a:r>
            </a:p>
          </p:txBody>
        </p:sp>
      </p:grpSp>
      <p:grpSp>
        <p:nvGrpSpPr>
          <p:cNvPr id="74" name="Group 73"/>
          <p:cNvGrpSpPr/>
          <p:nvPr/>
        </p:nvGrpSpPr>
        <p:grpSpPr>
          <a:xfrm>
            <a:off x="7041403" y="1047890"/>
            <a:ext cx="460860" cy="2073871"/>
            <a:chOff x="5234485" y="3160165"/>
            <a:chExt cx="576075" cy="1745087"/>
          </a:xfrm>
        </p:grpSpPr>
        <p:sp>
          <p:nvSpPr>
            <p:cNvPr id="75" name="Double Bracket 74"/>
            <p:cNvSpPr/>
            <p:nvPr/>
          </p:nvSpPr>
          <p:spPr bwMode="auto">
            <a:xfrm>
              <a:off x="5234485" y="3160165"/>
              <a:ext cx="576075" cy="1745087"/>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76" name="TextBox 75"/>
            <p:cNvSpPr txBox="1"/>
            <p:nvPr/>
          </p:nvSpPr>
          <p:spPr>
            <a:xfrm>
              <a:off x="5339228" y="3167136"/>
              <a:ext cx="355065" cy="1709286"/>
            </a:xfrm>
            <a:prstGeom prst="rect">
              <a:avLst/>
            </a:prstGeom>
            <a:noFill/>
          </p:spPr>
          <p:txBody>
            <a:bodyPr wrap="none" rtlCol="0">
              <a:spAutoFit/>
            </a:bodyPr>
            <a:lstStyle/>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a:p>
              <a:pPr>
                <a:spcBef>
                  <a:spcPts val="0"/>
                </a:spcBef>
              </a:pPr>
              <a:r>
                <a:rPr lang="en-US" sz="1400" dirty="0" smtClean="0">
                  <a:solidFill>
                    <a:schemeClr val="bg1"/>
                  </a:solidFill>
                </a:rPr>
                <a:t>1</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p:txBody>
        </p:sp>
      </p:grpSp>
      <p:sp>
        <p:nvSpPr>
          <p:cNvPr id="79" name="TextBox 78"/>
          <p:cNvSpPr txBox="1"/>
          <p:nvPr/>
        </p:nvSpPr>
        <p:spPr>
          <a:xfrm>
            <a:off x="270640" y="1739180"/>
            <a:ext cx="1659429" cy="646331"/>
          </a:xfrm>
          <a:prstGeom prst="rect">
            <a:avLst/>
          </a:prstGeom>
          <a:noFill/>
        </p:spPr>
        <p:txBody>
          <a:bodyPr wrap="none" rtlCol="0">
            <a:spAutoFit/>
          </a:bodyPr>
          <a:lstStyle/>
          <a:p>
            <a:pPr algn="l">
              <a:spcBef>
                <a:spcPts val="0"/>
              </a:spcBef>
            </a:pPr>
            <a:r>
              <a:rPr lang="en-US" dirty="0" smtClean="0">
                <a:solidFill>
                  <a:schemeClr val="bg1"/>
                </a:solidFill>
              </a:rPr>
              <a:t>One-hot</a:t>
            </a:r>
          </a:p>
          <a:p>
            <a:pPr algn="l">
              <a:spcBef>
                <a:spcPts val="0"/>
              </a:spcBef>
            </a:pPr>
            <a:r>
              <a:rPr lang="en-US" dirty="0" smtClean="0">
                <a:solidFill>
                  <a:schemeClr val="bg1"/>
                </a:solidFill>
              </a:rPr>
              <a:t>representation</a:t>
            </a:r>
          </a:p>
        </p:txBody>
      </p:sp>
      <p:sp>
        <p:nvSpPr>
          <p:cNvPr id="80" name="TextBox 79"/>
          <p:cNvSpPr txBox="1"/>
          <p:nvPr/>
        </p:nvSpPr>
        <p:spPr>
          <a:xfrm>
            <a:off x="385855" y="4465935"/>
            <a:ext cx="1326004" cy="646331"/>
          </a:xfrm>
          <a:prstGeom prst="rect">
            <a:avLst/>
          </a:prstGeom>
          <a:noFill/>
        </p:spPr>
        <p:txBody>
          <a:bodyPr wrap="none" rtlCol="0">
            <a:spAutoFit/>
          </a:bodyPr>
          <a:lstStyle/>
          <a:p>
            <a:pPr algn="l">
              <a:spcBef>
                <a:spcPts val="0"/>
              </a:spcBef>
            </a:pPr>
            <a:r>
              <a:rPr lang="en-US" dirty="0" smtClean="0">
                <a:solidFill>
                  <a:schemeClr val="bg1"/>
                </a:solidFill>
              </a:rPr>
              <a:t>“Semantic”</a:t>
            </a:r>
          </a:p>
          <a:p>
            <a:pPr algn="l">
              <a:spcBef>
                <a:spcPts val="0"/>
              </a:spcBef>
            </a:pPr>
            <a:r>
              <a:rPr lang="en-US" dirty="0" smtClean="0">
                <a:solidFill>
                  <a:schemeClr val="bg1"/>
                </a:solidFill>
              </a:rPr>
              <a:t>embedding</a:t>
            </a:r>
          </a:p>
        </p:txBody>
      </p:sp>
      <p:grpSp>
        <p:nvGrpSpPr>
          <p:cNvPr id="41" name="Group 40"/>
          <p:cNvGrpSpPr/>
          <p:nvPr/>
        </p:nvGrpSpPr>
        <p:grpSpPr>
          <a:xfrm>
            <a:off x="5109670" y="1047890"/>
            <a:ext cx="460860" cy="2073871"/>
            <a:chOff x="5234485" y="3160165"/>
            <a:chExt cx="576075" cy="1745087"/>
          </a:xfrm>
        </p:grpSpPr>
        <p:sp>
          <p:nvSpPr>
            <p:cNvPr id="42" name="Double Bracket 41"/>
            <p:cNvSpPr/>
            <p:nvPr/>
          </p:nvSpPr>
          <p:spPr bwMode="auto">
            <a:xfrm>
              <a:off x="5234485" y="3160165"/>
              <a:ext cx="576075" cy="1745087"/>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43" name="TextBox 42"/>
            <p:cNvSpPr txBox="1"/>
            <p:nvPr/>
          </p:nvSpPr>
          <p:spPr>
            <a:xfrm>
              <a:off x="5339228" y="3167136"/>
              <a:ext cx="355065" cy="1709286"/>
            </a:xfrm>
            <a:prstGeom prst="rect">
              <a:avLst/>
            </a:prstGeom>
            <a:noFill/>
          </p:spPr>
          <p:txBody>
            <a:bodyPr wrap="none" rtlCol="0">
              <a:spAutoFit/>
            </a:bodyPr>
            <a:lstStyle/>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a:p>
              <a:pPr>
                <a:spcBef>
                  <a:spcPts val="0"/>
                </a:spcBef>
              </a:pPr>
              <a:r>
                <a:rPr lang="en-US" sz="1400" dirty="0" smtClean="0">
                  <a:solidFill>
                    <a:schemeClr val="bg1"/>
                  </a:solidFill>
                </a:rPr>
                <a:t>1</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p:txBody>
        </p:sp>
      </p:grpSp>
      <p:sp>
        <p:nvSpPr>
          <p:cNvPr id="44" name="TextBox 43"/>
          <p:cNvSpPr txBox="1"/>
          <p:nvPr/>
        </p:nvSpPr>
        <p:spPr>
          <a:xfrm>
            <a:off x="2037270" y="5171943"/>
            <a:ext cx="5750292" cy="369332"/>
          </a:xfrm>
          <a:prstGeom prst="rect">
            <a:avLst/>
          </a:prstGeom>
          <a:noFill/>
        </p:spPr>
        <p:txBody>
          <a:bodyPr wrap="none" rtlCol="0">
            <a:spAutoFit/>
          </a:bodyPr>
          <a:lstStyle/>
          <a:p>
            <a:pPr algn="l">
              <a:spcBef>
                <a:spcPts val="0"/>
              </a:spcBef>
            </a:pPr>
            <a:r>
              <a:rPr lang="en-US" i="1" dirty="0" smtClean="0">
                <a:solidFill>
                  <a:schemeClr val="bg1"/>
                </a:solidFill>
              </a:rPr>
              <a:t>The            cat           sat          on           the         mat.</a:t>
            </a:r>
          </a:p>
        </p:txBody>
      </p:sp>
      <p:grpSp>
        <p:nvGrpSpPr>
          <p:cNvPr id="45" name="Group 55"/>
          <p:cNvGrpSpPr/>
          <p:nvPr/>
        </p:nvGrpSpPr>
        <p:grpSpPr>
          <a:xfrm>
            <a:off x="5186480" y="4542745"/>
            <a:ext cx="384049" cy="576074"/>
            <a:chOff x="5186479" y="3160165"/>
            <a:chExt cx="576075" cy="2649945"/>
          </a:xfrm>
        </p:grpSpPr>
        <p:sp>
          <p:nvSpPr>
            <p:cNvPr id="46" name="Double Bracket 45"/>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47" name="TextBox 46"/>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5</a:t>
              </a:r>
            </a:p>
          </p:txBody>
        </p:sp>
      </p:gr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070" y="215900"/>
            <a:ext cx="8333885" cy="304800"/>
          </a:xfrm>
        </p:spPr>
        <p:txBody>
          <a:bodyPr/>
          <a:lstStyle/>
          <a:p>
            <a:r>
              <a:rPr lang="en-US" dirty="0" smtClean="0"/>
              <a:t>Text is different #2: Variable length input, recursive structure</a:t>
            </a:r>
            <a:endParaRPr lang="en-US" dirty="0"/>
          </a:p>
        </p:txBody>
      </p:sp>
      <p:grpSp>
        <p:nvGrpSpPr>
          <p:cNvPr id="3" name="Group 10"/>
          <p:cNvGrpSpPr/>
          <p:nvPr/>
        </p:nvGrpSpPr>
        <p:grpSpPr>
          <a:xfrm>
            <a:off x="4764025" y="971080"/>
            <a:ext cx="4211072" cy="4986096"/>
            <a:chOff x="270640" y="1124700"/>
            <a:chExt cx="4211072" cy="4986096"/>
          </a:xfrm>
        </p:grpSpPr>
        <p:pic>
          <p:nvPicPr>
            <p:cNvPr id="2332674" name="Picture 2" descr="http://www.ling.helsinki.fi/kit/2008s/clt231/nltk-0.9.5/doc/en/tree_images/ch03-tree-1.png"/>
            <p:cNvPicPr>
              <a:picLocks noChangeAspect="1" noChangeArrowheads="1"/>
            </p:cNvPicPr>
            <p:nvPr/>
          </p:nvPicPr>
          <p:blipFill>
            <a:blip r:embed="rId3" cstate="print"/>
            <a:srcRect/>
            <a:stretch>
              <a:fillRect/>
            </a:stretch>
          </p:blipFill>
          <p:spPr bwMode="auto">
            <a:xfrm>
              <a:off x="270640" y="1931205"/>
              <a:ext cx="4211072" cy="2880375"/>
            </a:xfrm>
            <a:prstGeom prst="rect">
              <a:avLst/>
            </a:prstGeom>
            <a:solidFill>
              <a:schemeClr val="bg1"/>
            </a:solidFill>
          </p:spPr>
        </p:pic>
        <p:sp>
          <p:nvSpPr>
            <p:cNvPr id="8" name="TextBox 7"/>
            <p:cNvSpPr txBox="1"/>
            <p:nvPr/>
          </p:nvSpPr>
          <p:spPr>
            <a:xfrm>
              <a:off x="961930" y="5464465"/>
              <a:ext cx="2604111" cy="646331"/>
            </a:xfrm>
            <a:prstGeom prst="rect">
              <a:avLst/>
            </a:prstGeom>
            <a:noFill/>
          </p:spPr>
          <p:txBody>
            <a:bodyPr wrap="none" rtlCol="0">
              <a:spAutoFit/>
            </a:bodyPr>
            <a:lstStyle/>
            <a:p>
              <a:pPr algn="l">
                <a:spcBef>
                  <a:spcPts val="0"/>
                </a:spcBef>
              </a:pPr>
              <a:r>
                <a:rPr lang="en-US" dirty="0" smtClean="0">
                  <a:solidFill>
                    <a:schemeClr val="bg1"/>
                  </a:solidFill>
                </a:rPr>
                <a:t>Recursive structure, </a:t>
              </a:r>
            </a:p>
            <a:p>
              <a:pPr algn="l">
                <a:spcBef>
                  <a:spcPts val="0"/>
                </a:spcBef>
              </a:pPr>
              <a:r>
                <a:rPr lang="en-US" dirty="0" smtClean="0">
                  <a:solidFill>
                    <a:schemeClr val="bg1"/>
                  </a:solidFill>
                </a:rPr>
                <a:t>Input-specific hierarchy.</a:t>
              </a:r>
            </a:p>
          </p:txBody>
        </p:sp>
        <p:sp>
          <p:nvSpPr>
            <p:cNvPr id="7" name="TextBox 6"/>
            <p:cNvSpPr txBox="1"/>
            <p:nvPr/>
          </p:nvSpPr>
          <p:spPr>
            <a:xfrm>
              <a:off x="1768435" y="1124700"/>
              <a:ext cx="982961" cy="523220"/>
            </a:xfrm>
            <a:prstGeom prst="rect">
              <a:avLst/>
            </a:prstGeom>
            <a:noFill/>
          </p:spPr>
          <p:txBody>
            <a:bodyPr wrap="none" rtlCol="0">
              <a:spAutoFit/>
            </a:bodyPr>
            <a:lstStyle/>
            <a:p>
              <a:pPr algn="l">
                <a:spcBef>
                  <a:spcPts val="0"/>
                </a:spcBef>
              </a:pPr>
              <a:r>
                <a:rPr lang="en-US" sz="2800" dirty="0" smtClean="0">
                  <a:solidFill>
                    <a:schemeClr val="bg1"/>
                  </a:solidFill>
                </a:rPr>
                <a:t>Text </a:t>
              </a:r>
            </a:p>
          </p:txBody>
        </p:sp>
      </p:grpSp>
      <p:grpSp>
        <p:nvGrpSpPr>
          <p:cNvPr id="4" name="Group 11"/>
          <p:cNvGrpSpPr/>
          <p:nvPr/>
        </p:nvGrpSpPr>
        <p:grpSpPr>
          <a:xfrm>
            <a:off x="309045" y="932675"/>
            <a:ext cx="4217284" cy="4901122"/>
            <a:chOff x="4687215" y="932675"/>
            <a:chExt cx="4217284" cy="4901122"/>
          </a:xfrm>
        </p:grpSpPr>
        <p:pic>
          <p:nvPicPr>
            <p:cNvPr id="2332675" name="Picture 3" descr="C:\Users\ang\Desktop\CDBN.png"/>
            <p:cNvPicPr>
              <a:picLocks noChangeAspect="1" noChangeArrowheads="1"/>
            </p:cNvPicPr>
            <p:nvPr/>
          </p:nvPicPr>
          <p:blipFill>
            <a:blip r:embed="rId4" cstate="print"/>
            <a:srcRect b="7368"/>
            <a:stretch>
              <a:fillRect/>
            </a:stretch>
          </p:blipFill>
          <p:spPr bwMode="auto">
            <a:xfrm>
              <a:off x="4687215" y="1585560"/>
              <a:ext cx="4217284" cy="3648475"/>
            </a:xfrm>
            <a:prstGeom prst="rect">
              <a:avLst/>
            </a:prstGeom>
            <a:noFill/>
          </p:spPr>
        </p:pic>
        <p:sp>
          <p:nvSpPr>
            <p:cNvPr id="9" name="TextBox 8"/>
            <p:cNvSpPr txBox="1"/>
            <p:nvPr/>
          </p:nvSpPr>
          <p:spPr>
            <a:xfrm>
              <a:off x="5762555" y="5464465"/>
              <a:ext cx="2403222" cy="369332"/>
            </a:xfrm>
            <a:prstGeom prst="rect">
              <a:avLst/>
            </a:prstGeom>
            <a:noFill/>
          </p:spPr>
          <p:txBody>
            <a:bodyPr wrap="none" rtlCol="0">
              <a:spAutoFit/>
            </a:bodyPr>
            <a:lstStyle/>
            <a:p>
              <a:pPr algn="l">
                <a:spcBef>
                  <a:spcPts val="0"/>
                </a:spcBef>
              </a:pPr>
              <a:r>
                <a:rPr lang="en-US" dirty="0" smtClean="0">
                  <a:solidFill>
                    <a:schemeClr val="bg1"/>
                  </a:solidFill>
                </a:rPr>
                <a:t>“Generic” hierarchies.</a:t>
              </a:r>
            </a:p>
          </p:txBody>
        </p:sp>
        <p:sp>
          <p:nvSpPr>
            <p:cNvPr id="10" name="TextBox 9"/>
            <p:cNvSpPr txBox="1"/>
            <p:nvPr/>
          </p:nvSpPr>
          <p:spPr>
            <a:xfrm>
              <a:off x="5724150" y="932675"/>
              <a:ext cx="2383986" cy="523220"/>
            </a:xfrm>
            <a:prstGeom prst="rect">
              <a:avLst/>
            </a:prstGeom>
            <a:noFill/>
          </p:spPr>
          <p:txBody>
            <a:bodyPr wrap="none" rtlCol="0">
              <a:spAutoFit/>
            </a:bodyPr>
            <a:lstStyle/>
            <a:p>
              <a:pPr algn="l">
                <a:spcBef>
                  <a:spcPts val="0"/>
                </a:spcBef>
              </a:pPr>
              <a:r>
                <a:rPr lang="en-US" sz="2800" dirty="0" smtClean="0">
                  <a:solidFill>
                    <a:schemeClr val="bg1"/>
                  </a:solidFill>
                </a:rPr>
                <a:t>Audio/Images</a:t>
              </a:r>
            </a:p>
          </p:txBody>
        </p:sp>
      </p:gr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31500" y="215900"/>
            <a:ext cx="7757810" cy="304800"/>
          </a:xfrm>
        </p:spPr>
        <p:txBody>
          <a:bodyPr/>
          <a:lstStyle/>
          <a:p>
            <a:r>
              <a:rPr lang="en-US" dirty="0" smtClean="0"/>
              <a:t>Text is different #2: Variable recursive structure</a:t>
            </a:r>
            <a:endParaRPr lang="en-US" dirty="0"/>
          </a:p>
        </p:txBody>
      </p:sp>
      <p:grpSp>
        <p:nvGrpSpPr>
          <p:cNvPr id="11" name="Group 10"/>
          <p:cNvGrpSpPr/>
          <p:nvPr/>
        </p:nvGrpSpPr>
        <p:grpSpPr>
          <a:xfrm>
            <a:off x="4764025" y="971080"/>
            <a:ext cx="4211072" cy="4709097"/>
            <a:chOff x="270640" y="1124700"/>
            <a:chExt cx="4211072" cy="4709097"/>
          </a:xfrm>
        </p:grpSpPr>
        <p:pic>
          <p:nvPicPr>
            <p:cNvPr id="2332674" name="Picture 2" descr="http://www.ling.helsinki.fi/kit/2008s/clt231/nltk-0.9.5/doc/en/tree_images/ch03-tree-1.png"/>
            <p:cNvPicPr>
              <a:picLocks noChangeAspect="1" noChangeArrowheads="1"/>
            </p:cNvPicPr>
            <p:nvPr/>
          </p:nvPicPr>
          <p:blipFill>
            <a:blip r:embed="rId3" cstate="print"/>
            <a:srcRect/>
            <a:stretch>
              <a:fillRect/>
            </a:stretch>
          </p:blipFill>
          <p:spPr bwMode="auto">
            <a:xfrm>
              <a:off x="270640" y="1931205"/>
              <a:ext cx="4211072" cy="2880375"/>
            </a:xfrm>
            <a:prstGeom prst="rect">
              <a:avLst/>
            </a:prstGeom>
            <a:solidFill>
              <a:schemeClr val="bg1"/>
            </a:solidFill>
          </p:spPr>
        </p:pic>
        <p:sp>
          <p:nvSpPr>
            <p:cNvPr id="8" name="TextBox 7"/>
            <p:cNvSpPr txBox="1"/>
            <p:nvPr/>
          </p:nvSpPr>
          <p:spPr>
            <a:xfrm>
              <a:off x="961930" y="5464465"/>
              <a:ext cx="2313454" cy="369332"/>
            </a:xfrm>
            <a:prstGeom prst="rect">
              <a:avLst/>
            </a:prstGeom>
            <a:noFill/>
          </p:spPr>
          <p:txBody>
            <a:bodyPr wrap="none" rtlCol="0">
              <a:spAutoFit/>
            </a:bodyPr>
            <a:lstStyle/>
            <a:p>
              <a:pPr algn="l">
                <a:spcBef>
                  <a:spcPts val="0"/>
                </a:spcBef>
              </a:pPr>
              <a:r>
                <a:rPr lang="en-US" dirty="0" smtClean="0">
                  <a:solidFill>
                    <a:schemeClr val="bg1"/>
                  </a:solidFill>
                </a:rPr>
                <a:t>Recursive structure.</a:t>
              </a:r>
            </a:p>
          </p:txBody>
        </p:sp>
        <p:sp>
          <p:nvSpPr>
            <p:cNvPr id="7" name="TextBox 6"/>
            <p:cNvSpPr txBox="1"/>
            <p:nvPr/>
          </p:nvSpPr>
          <p:spPr>
            <a:xfrm>
              <a:off x="1768435" y="1124700"/>
              <a:ext cx="982961" cy="523220"/>
            </a:xfrm>
            <a:prstGeom prst="rect">
              <a:avLst/>
            </a:prstGeom>
            <a:noFill/>
          </p:spPr>
          <p:txBody>
            <a:bodyPr wrap="none" rtlCol="0">
              <a:spAutoFit/>
            </a:bodyPr>
            <a:lstStyle/>
            <a:p>
              <a:pPr algn="l">
                <a:spcBef>
                  <a:spcPts val="0"/>
                </a:spcBef>
              </a:pPr>
              <a:r>
                <a:rPr lang="en-US" sz="2800" dirty="0" smtClean="0">
                  <a:solidFill>
                    <a:schemeClr val="bg1"/>
                  </a:solidFill>
                </a:rPr>
                <a:t>Text </a:t>
              </a:r>
            </a:p>
          </p:txBody>
        </p:sp>
      </p:grpSp>
      <p:grpSp>
        <p:nvGrpSpPr>
          <p:cNvPr id="12" name="Group 11"/>
          <p:cNvGrpSpPr/>
          <p:nvPr/>
        </p:nvGrpSpPr>
        <p:grpSpPr>
          <a:xfrm>
            <a:off x="309045" y="932675"/>
            <a:ext cx="4217284" cy="4901122"/>
            <a:chOff x="4687215" y="932675"/>
            <a:chExt cx="4217284" cy="4901122"/>
          </a:xfrm>
        </p:grpSpPr>
        <p:pic>
          <p:nvPicPr>
            <p:cNvPr id="2332675" name="Picture 3" descr="C:\Users\ang\Desktop\CDBN.png"/>
            <p:cNvPicPr>
              <a:picLocks noChangeAspect="1" noChangeArrowheads="1"/>
            </p:cNvPicPr>
            <p:nvPr/>
          </p:nvPicPr>
          <p:blipFill>
            <a:blip r:embed="rId4" cstate="print"/>
            <a:srcRect b="7368"/>
            <a:stretch>
              <a:fillRect/>
            </a:stretch>
          </p:blipFill>
          <p:spPr bwMode="auto">
            <a:xfrm>
              <a:off x="4687215" y="1585560"/>
              <a:ext cx="4217284" cy="3648475"/>
            </a:xfrm>
            <a:prstGeom prst="rect">
              <a:avLst/>
            </a:prstGeom>
            <a:noFill/>
          </p:spPr>
        </p:pic>
        <p:sp>
          <p:nvSpPr>
            <p:cNvPr id="9" name="TextBox 8"/>
            <p:cNvSpPr txBox="1"/>
            <p:nvPr/>
          </p:nvSpPr>
          <p:spPr>
            <a:xfrm>
              <a:off x="5762555" y="5464465"/>
              <a:ext cx="2403222" cy="369332"/>
            </a:xfrm>
            <a:prstGeom prst="rect">
              <a:avLst/>
            </a:prstGeom>
            <a:noFill/>
          </p:spPr>
          <p:txBody>
            <a:bodyPr wrap="none" rtlCol="0">
              <a:spAutoFit/>
            </a:bodyPr>
            <a:lstStyle/>
            <a:p>
              <a:pPr algn="l">
                <a:spcBef>
                  <a:spcPts val="0"/>
                </a:spcBef>
              </a:pPr>
              <a:r>
                <a:rPr lang="en-US" dirty="0" smtClean="0">
                  <a:solidFill>
                    <a:schemeClr val="bg1"/>
                  </a:solidFill>
                </a:rPr>
                <a:t>“Generic” hierarchies.</a:t>
              </a:r>
            </a:p>
          </p:txBody>
        </p:sp>
        <p:sp>
          <p:nvSpPr>
            <p:cNvPr id="10" name="TextBox 9"/>
            <p:cNvSpPr txBox="1"/>
            <p:nvPr/>
          </p:nvSpPr>
          <p:spPr>
            <a:xfrm>
              <a:off x="5724150" y="932675"/>
              <a:ext cx="2345514" cy="523220"/>
            </a:xfrm>
            <a:prstGeom prst="rect">
              <a:avLst/>
            </a:prstGeom>
            <a:noFill/>
          </p:spPr>
          <p:txBody>
            <a:bodyPr wrap="none" rtlCol="0">
              <a:spAutoFit/>
            </a:bodyPr>
            <a:lstStyle/>
            <a:p>
              <a:pPr algn="l">
                <a:spcBef>
                  <a:spcPts val="0"/>
                </a:spcBef>
              </a:pPr>
              <a:r>
                <a:rPr lang="en-US" sz="2800" dirty="0" smtClean="0">
                  <a:solidFill>
                    <a:schemeClr val="bg1"/>
                  </a:solidFill>
                </a:rPr>
                <a:t>Images/audio</a:t>
              </a:r>
            </a:p>
          </p:txBody>
        </p:sp>
      </p:grpSp>
    </p:spTree>
  </p:cSld>
  <p:clrMapOvr>
    <a:masterClrMapping/>
  </p:clrMapOv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“Generic” hierarchy on text doesn’t make sense</a:t>
            </a:r>
            <a:endParaRPr lang="en-US" dirty="0"/>
          </a:p>
        </p:txBody>
      </p:sp>
      <p:sp>
        <p:nvSpPr>
          <p:cNvPr id="36" name="TextBox 35"/>
          <p:cNvSpPr txBox="1"/>
          <p:nvPr/>
        </p:nvSpPr>
        <p:spPr>
          <a:xfrm>
            <a:off x="6377035" y="1239915"/>
            <a:ext cx="2542985" cy="1200329"/>
          </a:xfrm>
          <a:prstGeom prst="rect">
            <a:avLst/>
          </a:prstGeom>
          <a:noFill/>
        </p:spPr>
        <p:txBody>
          <a:bodyPr wrap="square" rtlCol="0">
            <a:spAutoFit/>
          </a:bodyPr>
          <a:lstStyle/>
          <a:p>
            <a:pPr algn="l">
              <a:spcBef>
                <a:spcPts val="0"/>
              </a:spcBef>
            </a:pPr>
            <a:r>
              <a:rPr lang="en-US" dirty="0" smtClean="0">
                <a:solidFill>
                  <a:schemeClr val="bg1"/>
                </a:solidFill>
              </a:rPr>
              <a:t>Node has to represent sentence fragment </a:t>
            </a:r>
            <a:r>
              <a:rPr lang="en-US" i="1" dirty="0" smtClean="0">
                <a:solidFill>
                  <a:schemeClr val="bg1"/>
                </a:solidFill>
              </a:rPr>
              <a:t>“cat sat on.”  </a:t>
            </a:r>
            <a:r>
              <a:rPr lang="en-US" dirty="0" smtClean="0">
                <a:solidFill>
                  <a:schemeClr val="bg1"/>
                </a:solidFill>
              </a:rPr>
              <a:t>Doesn’t make sense. </a:t>
            </a:r>
            <a:endParaRPr lang="en-US" i="1" dirty="0" smtClean="0">
              <a:solidFill>
                <a:schemeClr val="bg1"/>
              </a:solidFill>
            </a:endParaRPr>
          </a:p>
        </p:txBody>
      </p:sp>
      <p:sp>
        <p:nvSpPr>
          <p:cNvPr id="39" name="TextBox 38"/>
          <p:cNvSpPr txBox="1"/>
          <p:nvPr/>
        </p:nvSpPr>
        <p:spPr>
          <a:xfrm>
            <a:off x="2152485" y="5349250"/>
            <a:ext cx="4993675" cy="369332"/>
          </a:xfrm>
          <a:prstGeom prst="rect">
            <a:avLst/>
          </a:prstGeom>
          <a:noFill/>
        </p:spPr>
        <p:txBody>
          <a:bodyPr wrap="none" rtlCol="0">
            <a:spAutoFit/>
          </a:bodyPr>
          <a:lstStyle/>
          <a:p>
            <a:pPr algn="l">
              <a:spcBef>
                <a:spcPts val="0"/>
              </a:spcBef>
            </a:pPr>
            <a:r>
              <a:rPr lang="en-US" i="1" dirty="0" smtClean="0"/>
              <a:t>The            cat            </a:t>
            </a:r>
            <a:r>
              <a:rPr lang="en-US" i="1" dirty="0" smtClean="0">
                <a:solidFill>
                  <a:schemeClr val="bg1"/>
                </a:solidFill>
              </a:rPr>
              <a:t>on           the             mat.</a:t>
            </a:r>
          </a:p>
        </p:txBody>
      </p:sp>
      <p:sp>
        <p:nvSpPr>
          <p:cNvPr id="40" name="TextBox 39"/>
          <p:cNvSpPr txBox="1"/>
          <p:nvPr/>
        </p:nvSpPr>
        <p:spPr>
          <a:xfrm>
            <a:off x="1153955" y="5349250"/>
            <a:ext cx="2672526" cy="369332"/>
          </a:xfrm>
          <a:prstGeom prst="rect">
            <a:avLst/>
          </a:prstGeom>
          <a:noFill/>
        </p:spPr>
        <p:txBody>
          <a:bodyPr wrap="none" rtlCol="0">
            <a:spAutoFit/>
          </a:bodyPr>
          <a:lstStyle/>
          <a:p>
            <a:pPr algn="l">
              <a:spcBef>
                <a:spcPts val="0"/>
              </a:spcBef>
            </a:pPr>
            <a:r>
              <a:rPr lang="en-US" i="1" dirty="0" smtClean="0">
                <a:solidFill>
                  <a:schemeClr val="bg1"/>
                </a:solidFill>
              </a:rPr>
              <a:t>The            cat           sat</a:t>
            </a:r>
          </a:p>
        </p:txBody>
      </p:sp>
      <p:grpSp>
        <p:nvGrpSpPr>
          <p:cNvPr id="42" name="Group 55"/>
          <p:cNvGrpSpPr/>
          <p:nvPr/>
        </p:nvGrpSpPr>
        <p:grpSpPr>
          <a:xfrm>
            <a:off x="1297541" y="4734771"/>
            <a:ext cx="384049" cy="576074"/>
            <a:chOff x="5186479" y="3160165"/>
            <a:chExt cx="576075" cy="2649945"/>
          </a:xfrm>
        </p:grpSpPr>
        <p:sp>
          <p:nvSpPr>
            <p:cNvPr id="43" name="Double Bracket 42"/>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44" name="TextBox 43"/>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45" name="Group 55"/>
          <p:cNvGrpSpPr/>
          <p:nvPr/>
        </p:nvGrpSpPr>
        <p:grpSpPr>
          <a:xfrm>
            <a:off x="2382916" y="4773176"/>
            <a:ext cx="384049" cy="576074"/>
            <a:chOff x="5186479" y="3160165"/>
            <a:chExt cx="576075" cy="2649945"/>
          </a:xfrm>
        </p:grpSpPr>
        <p:sp>
          <p:nvSpPr>
            <p:cNvPr id="46" name="Double Bracket 45"/>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47" name="TextBox 46"/>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3</a:t>
              </a:r>
            </a:p>
          </p:txBody>
        </p:sp>
      </p:grpSp>
      <p:grpSp>
        <p:nvGrpSpPr>
          <p:cNvPr id="48" name="Group 55"/>
          <p:cNvGrpSpPr/>
          <p:nvPr/>
        </p:nvGrpSpPr>
        <p:grpSpPr>
          <a:xfrm>
            <a:off x="4379975" y="4773175"/>
            <a:ext cx="384049" cy="576074"/>
            <a:chOff x="5186479" y="3160165"/>
            <a:chExt cx="576075" cy="2649945"/>
          </a:xfrm>
        </p:grpSpPr>
        <p:sp>
          <p:nvSpPr>
            <p:cNvPr id="49" name="Double Bracket 48"/>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50" name="TextBox 49"/>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5</a:t>
              </a:r>
            </a:p>
          </p:txBody>
        </p:sp>
      </p:grpSp>
      <p:grpSp>
        <p:nvGrpSpPr>
          <p:cNvPr id="51" name="Group 55"/>
          <p:cNvGrpSpPr/>
          <p:nvPr/>
        </p:nvGrpSpPr>
        <p:grpSpPr>
          <a:xfrm>
            <a:off x="5378506" y="4773175"/>
            <a:ext cx="384049" cy="576074"/>
            <a:chOff x="5186479" y="3160165"/>
            <a:chExt cx="576075" cy="2649945"/>
          </a:xfrm>
        </p:grpSpPr>
        <p:sp>
          <p:nvSpPr>
            <p:cNvPr id="52" name="Double Bracket 51"/>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53" name="TextBox 52"/>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58" name="Group 55"/>
          <p:cNvGrpSpPr/>
          <p:nvPr/>
        </p:nvGrpSpPr>
        <p:grpSpPr>
          <a:xfrm>
            <a:off x="6530655" y="4773175"/>
            <a:ext cx="384049" cy="576074"/>
            <a:chOff x="5186479" y="3160165"/>
            <a:chExt cx="576075" cy="2649945"/>
          </a:xfrm>
        </p:grpSpPr>
        <p:sp>
          <p:nvSpPr>
            <p:cNvPr id="59" name="Double Bracket 58"/>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0" name="TextBox 59"/>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4</a:t>
              </a:r>
            </a:p>
            <a:p>
              <a:pPr>
                <a:spcBef>
                  <a:spcPts val="0"/>
                </a:spcBef>
              </a:pPr>
              <a:r>
                <a:rPr lang="en-US" sz="1400" dirty="0" smtClean="0">
                  <a:solidFill>
                    <a:schemeClr val="bg1"/>
                  </a:solidFill>
                </a:rPr>
                <a:t>3</a:t>
              </a:r>
            </a:p>
          </p:txBody>
        </p:sp>
      </p:grpSp>
      <p:grpSp>
        <p:nvGrpSpPr>
          <p:cNvPr id="61" name="Group 55"/>
          <p:cNvGrpSpPr/>
          <p:nvPr/>
        </p:nvGrpSpPr>
        <p:grpSpPr>
          <a:xfrm>
            <a:off x="3381445" y="4773175"/>
            <a:ext cx="384049" cy="576074"/>
            <a:chOff x="5186479" y="3160165"/>
            <a:chExt cx="576075" cy="2649945"/>
          </a:xfrm>
        </p:grpSpPr>
        <p:sp>
          <p:nvSpPr>
            <p:cNvPr id="62" name="Double Bracket 61"/>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3" name="TextBox 62"/>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7</a:t>
              </a:r>
            </a:p>
            <a:p>
              <a:pPr>
                <a:spcBef>
                  <a:spcPts val="0"/>
                </a:spcBef>
              </a:pPr>
              <a:r>
                <a:rPr lang="en-US" sz="1400" dirty="0" smtClean="0">
                  <a:solidFill>
                    <a:schemeClr val="bg1"/>
                  </a:solidFill>
                </a:rPr>
                <a:t>1</a:t>
              </a:r>
            </a:p>
          </p:txBody>
        </p:sp>
      </p:grpSp>
      <p:grpSp>
        <p:nvGrpSpPr>
          <p:cNvPr id="76" name="Group 75"/>
          <p:cNvGrpSpPr/>
          <p:nvPr/>
        </p:nvGrpSpPr>
        <p:grpSpPr>
          <a:xfrm>
            <a:off x="1485736" y="2814520"/>
            <a:ext cx="5233114" cy="1981247"/>
            <a:chOff x="1485736" y="2814520"/>
            <a:chExt cx="5233114" cy="1981247"/>
          </a:xfrm>
        </p:grpSpPr>
        <p:cxnSp>
          <p:nvCxnSpPr>
            <p:cNvPr id="31" name="Straight Connector 30"/>
            <p:cNvCxnSpPr>
              <a:stCxn id="20" idx="0"/>
              <a:endCxn id="41" idx="4"/>
            </p:cNvCxnSpPr>
            <p:nvPr/>
          </p:nvCxnSpPr>
          <p:spPr bwMode="auto">
            <a:xfrm rot="5400000" flipH="1" flipV="1">
              <a:off x="4933239" y="4139272"/>
              <a:ext cx="1289956" cy="23032"/>
            </a:xfrm>
            <a:prstGeom prst="line">
              <a:avLst/>
            </a:prstGeom>
            <a:noFill/>
            <a:ln w="38100" cap="flat" cmpd="sng" algn="ctr">
              <a:solidFill>
                <a:schemeClr val="accent1"/>
              </a:solidFill>
              <a:prstDash val="solid"/>
              <a:round/>
              <a:headEnd type="none" w="med" len="med"/>
              <a:tailEnd type="none" w="med" len="med"/>
            </a:ln>
            <a:effectLst/>
          </p:spPr>
        </p:cxnSp>
        <p:cxnSp>
          <p:nvCxnSpPr>
            <p:cNvPr id="32" name="Straight Connector 31"/>
            <p:cNvCxnSpPr>
              <a:stCxn id="23" idx="0"/>
              <a:endCxn id="41" idx="4"/>
            </p:cNvCxnSpPr>
            <p:nvPr/>
          </p:nvCxnSpPr>
          <p:spPr bwMode="auto">
            <a:xfrm rot="16200000" flipV="1">
              <a:off x="5509314" y="3586229"/>
              <a:ext cx="1289956" cy="1129117"/>
            </a:xfrm>
            <a:prstGeom prst="line">
              <a:avLst/>
            </a:prstGeom>
            <a:noFill/>
            <a:ln w="38100" cap="flat" cmpd="sng" algn="ctr">
              <a:solidFill>
                <a:schemeClr val="accent1"/>
              </a:solidFill>
              <a:prstDash val="solid"/>
              <a:round/>
              <a:headEnd type="none" w="med" len="med"/>
              <a:tailEnd type="none" w="med" len="med"/>
            </a:ln>
            <a:effectLst/>
          </p:spPr>
        </p:cxnSp>
        <p:cxnSp>
          <p:nvCxnSpPr>
            <p:cNvPr id="30" name="Straight Connector 29"/>
            <p:cNvCxnSpPr>
              <a:stCxn id="17" idx="0"/>
              <a:endCxn id="41" idx="4"/>
            </p:cNvCxnSpPr>
            <p:nvPr/>
          </p:nvCxnSpPr>
          <p:spPr bwMode="auto">
            <a:xfrm rot="5400000" flipH="1" flipV="1">
              <a:off x="4433973" y="3640007"/>
              <a:ext cx="1289956" cy="1021563"/>
            </a:xfrm>
            <a:prstGeom prst="line">
              <a:avLst/>
            </a:prstGeom>
            <a:noFill/>
            <a:ln w="38100" cap="flat" cmpd="sng" algn="ctr">
              <a:solidFill>
                <a:schemeClr val="accent1"/>
              </a:solidFill>
              <a:prstDash val="solid"/>
              <a:round/>
              <a:headEnd type="none" w="med" len="med"/>
              <a:tailEnd type="none" w="med" len="med"/>
            </a:ln>
            <a:effectLst/>
          </p:spPr>
        </p:cxnSp>
        <p:sp>
          <p:nvSpPr>
            <p:cNvPr id="41" name="Oval 40"/>
            <p:cNvSpPr/>
            <p:nvPr/>
          </p:nvSpPr>
          <p:spPr bwMode="auto">
            <a:xfrm>
              <a:off x="5263290" y="285292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54" name="Straight Connector 53"/>
            <p:cNvCxnSpPr>
              <a:stCxn id="14" idx="0"/>
              <a:endCxn id="57" idx="4"/>
            </p:cNvCxnSpPr>
            <p:nvPr/>
          </p:nvCxnSpPr>
          <p:spPr bwMode="auto">
            <a:xfrm rot="16200000" flipV="1">
              <a:off x="2859368" y="4123900"/>
              <a:ext cx="1328362" cy="15372"/>
            </a:xfrm>
            <a:prstGeom prst="line">
              <a:avLst/>
            </a:prstGeom>
            <a:noFill/>
            <a:ln w="38100" cap="flat" cmpd="sng" algn="ctr">
              <a:solidFill>
                <a:schemeClr val="accent1"/>
              </a:solidFill>
              <a:prstDash val="solid"/>
              <a:round/>
              <a:headEnd type="none" w="med" len="med"/>
              <a:tailEnd type="none" w="med" len="med"/>
            </a:ln>
            <a:effectLst/>
          </p:spPr>
        </p:cxnSp>
        <p:cxnSp>
          <p:nvCxnSpPr>
            <p:cNvPr id="55" name="Straight Connector 54"/>
            <p:cNvCxnSpPr>
              <a:stCxn id="17" idx="0"/>
              <a:endCxn id="57" idx="4"/>
            </p:cNvCxnSpPr>
            <p:nvPr/>
          </p:nvCxnSpPr>
          <p:spPr bwMode="auto">
            <a:xfrm rot="16200000" flipV="1">
              <a:off x="3377837" y="3605432"/>
              <a:ext cx="1328361" cy="1052307"/>
            </a:xfrm>
            <a:prstGeom prst="line">
              <a:avLst/>
            </a:prstGeom>
            <a:noFill/>
            <a:ln w="38100" cap="flat" cmpd="sng" algn="ctr">
              <a:solidFill>
                <a:schemeClr val="accent1"/>
              </a:solidFill>
              <a:prstDash val="solid"/>
              <a:round/>
              <a:headEnd type="none" w="med" len="med"/>
              <a:tailEnd type="none" w="med" len="med"/>
            </a:ln>
            <a:effectLst/>
          </p:spPr>
        </p:cxnSp>
        <p:cxnSp>
          <p:nvCxnSpPr>
            <p:cNvPr id="56" name="Straight Connector 55"/>
            <p:cNvCxnSpPr>
              <a:stCxn id="47" idx="0"/>
              <a:endCxn id="57" idx="4"/>
            </p:cNvCxnSpPr>
            <p:nvPr/>
          </p:nvCxnSpPr>
          <p:spPr bwMode="auto">
            <a:xfrm rot="5400000" flipH="1" flipV="1">
              <a:off x="2379306" y="3659210"/>
              <a:ext cx="1328362" cy="944752"/>
            </a:xfrm>
            <a:prstGeom prst="line">
              <a:avLst/>
            </a:prstGeom>
            <a:noFill/>
            <a:ln w="38100" cap="flat" cmpd="sng" algn="ctr">
              <a:solidFill>
                <a:schemeClr val="accent1"/>
              </a:solidFill>
              <a:prstDash val="solid"/>
              <a:round/>
              <a:headEnd type="none" w="med" len="med"/>
              <a:tailEnd type="none" w="med" len="med"/>
            </a:ln>
            <a:effectLst/>
          </p:spPr>
        </p:cxnSp>
        <p:sp>
          <p:nvSpPr>
            <p:cNvPr id="57" name="Oval 56"/>
            <p:cNvSpPr/>
            <p:nvPr/>
          </p:nvSpPr>
          <p:spPr bwMode="auto">
            <a:xfrm>
              <a:off x="3189420" y="2814520"/>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64" name="Straight Connector 63"/>
            <p:cNvCxnSpPr>
              <a:stCxn id="17" idx="0"/>
              <a:endCxn id="67" idx="4"/>
            </p:cNvCxnSpPr>
            <p:nvPr/>
          </p:nvCxnSpPr>
          <p:spPr bwMode="auto">
            <a:xfrm rot="5400000" flipH="1" flipV="1">
              <a:off x="3915506" y="4120070"/>
              <a:ext cx="1328361" cy="23033"/>
            </a:xfrm>
            <a:prstGeom prst="line">
              <a:avLst/>
            </a:prstGeom>
            <a:noFill/>
            <a:ln w="38100" cap="flat" cmpd="sng" algn="ctr">
              <a:solidFill>
                <a:schemeClr val="accent1"/>
              </a:solidFill>
              <a:prstDash val="solid"/>
              <a:round/>
              <a:headEnd type="none" w="med" len="med"/>
              <a:tailEnd type="none" w="med" len="med"/>
            </a:ln>
            <a:effectLst/>
          </p:spPr>
        </p:cxnSp>
        <p:cxnSp>
          <p:nvCxnSpPr>
            <p:cNvPr id="65" name="Straight Connector 64"/>
            <p:cNvCxnSpPr>
              <a:stCxn id="20" idx="0"/>
              <a:endCxn id="67" idx="4"/>
            </p:cNvCxnSpPr>
            <p:nvPr/>
          </p:nvCxnSpPr>
          <p:spPr bwMode="auto">
            <a:xfrm rot="16200000" flipV="1">
              <a:off x="4414772" y="3643837"/>
              <a:ext cx="1328361" cy="975498"/>
            </a:xfrm>
            <a:prstGeom prst="line">
              <a:avLst/>
            </a:prstGeom>
            <a:noFill/>
            <a:ln w="38100" cap="flat" cmpd="sng" algn="ctr">
              <a:solidFill>
                <a:schemeClr val="accent1"/>
              </a:solidFill>
              <a:prstDash val="solid"/>
              <a:round/>
              <a:headEnd type="none" w="med" len="med"/>
              <a:tailEnd type="none" w="med" len="med"/>
            </a:ln>
            <a:effectLst/>
          </p:spPr>
        </p:cxnSp>
        <p:cxnSp>
          <p:nvCxnSpPr>
            <p:cNvPr id="66" name="Straight Connector 65"/>
            <p:cNvCxnSpPr>
              <a:stCxn id="14" idx="0"/>
              <a:endCxn id="67" idx="4"/>
            </p:cNvCxnSpPr>
            <p:nvPr/>
          </p:nvCxnSpPr>
          <p:spPr bwMode="auto">
            <a:xfrm rot="5400000" flipH="1" flipV="1">
              <a:off x="3397038" y="3601602"/>
              <a:ext cx="1328362" cy="1059968"/>
            </a:xfrm>
            <a:prstGeom prst="line">
              <a:avLst/>
            </a:prstGeom>
            <a:noFill/>
            <a:ln w="38100" cap="flat" cmpd="sng" algn="ctr">
              <a:solidFill>
                <a:schemeClr val="accent1"/>
              </a:solidFill>
              <a:prstDash val="solid"/>
              <a:round/>
              <a:headEnd type="none" w="med" len="med"/>
              <a:tailEnd type="none" w="med" len="med"/>
            </a:ln>
            <a:effectLst/>
          </p:spPr>
        </p:cxnSp>
        <p:sp>
          <p:nvSpPr>
            <p:cNvPr id="67" name="Oval 66"/>
            <p:cNvSpPr/>
            <p:nvPr/>
          </p:nvSpPr>
          <p:spPr bwMode="auto">
            <a:xfrm>
              <a:off x="4264760" y="2814520"/>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68" name="Straight Connector 67"/>
            <p:cNvCxnSpPr>
              <a:stCxn id="47" idx="0"/>
              <a:endCxn id="71" idx="4"/>
            </p:cNvCxnSpPr>
            <p:nvPr/>
          </p:nvCxnSpPr>
          <p:spPr bwMode="auto">
            <a:xfrm rot="16200000" flipV="1">
              <a:off x="1905507" y="4130163"/>
              <a:ext cx="1328362" cy="2846"/>
            </a:xfrm>
            <a:prstGeom prst="line">
              <a:avLst/>
            </a:prstGeom>
            <a:noFill/>
            <a:ln w="38100" cap="flat" cmpd="sng" algn="ctr">
              <a:solidFill>
                <a:schemeClr val="accent1"/>
              </a:solidFill>
              <a:prstDash val="solid"/>
              <a:round/>
              <a:headEnd type="none" w="med" len="med"/>
              <a:tailEnd type="none" w="med" len="med"/>
            </a:ln>
            <a:effectLst/>
          </p:spPr>
        </p:cxnSp>
        <p:cxnSp>
          <p:nvCxnSpPr>
            <p:cNvPr id="69" name="Straight Connector 68"/>
            <p:cNvCxnSpPr>
              <a:stCxn id="63" idx="0"/>
              <a:endCxn id="71" idx="4"/>
            </p:cNvCxnSpPr>
            <p:nvPr/>
          </p:nvCxnSpPr>
          <p:spPr bwMode="auto">
            <a:xfrm rot="16200000" flipV="1">
              <a:off x="2404773" y="3630898"/>
              <a:ext cx="1328361" cy="1001375"/>
            </a:xfrm>
            <a:prstGeom prst="line">
              <a:avLst/>
            </a:prstGeom>
            <a:noFill/>
            <a:ln w="38100" cap="flat" cmpd="sng" algn="ctr">
              <a:solidFill>
                <a:schemeClr val="accent1"/>
              </a:solidFill>
              <a:prstDash val="solid"/>
              <a:round/>
              <a:headEnd type="none" w="med" len="med"/>
              <a:tailEnd type="none" w="med" len="med"/>
            </a:ln>
            <a:effectLst/>
          </p:spPr>
        </p:cxnSp>
        <p:cxnSp>
          <p:nvCxnSpPr>
            <p:cNvPr id="70" name="Straight Connector 69"/>
            <p:cNvCxnSpPr>
              <a:stCxn id="44" idx="0"/>
              <a:endCxn id="71" idx="4"/>
            </p:cNvCxnSpPr>
            <p:nvPr/>
          </p:nvCxnSpPr>
          <p:spPr bwMode="auto">
            <a:xfrm rot="5400000" flipH="1" flipV="1">
              <a:off x="1382022" y="3571120"/>
              <a:ext cx="1289957" cy="1082529"/>
            </a:xfrm>
            <a:prstGeom prst="line">
              <a:avLst/>
            </a:prstGeom>
            <a:noFill/>
            <a:ln w="38100" cap="flat" cmpd="sng" algn="ctr">
              <a:solidFill>
                <a:schemeClr val="accent1"/>
              </a:solidFill>
              <a:prstDash val="solid"/>
              <a:round/>
              <a:headEnd type="none" w="med" len="med"/>
              <a:tailEnd type="none" w="med" len="med"/>
            </a:ln>
            <a:effectLst/>
          </p:spPr>
        </p:cxnSp>
        <p:sp>
          <p:nvSpPr>
            <p:cNvPr id="71" name="Oval 70"/>
            <p:cNvSpPr/>
            <p:nvPr/>
          </p:nvSpPr>
          <p:spPr bwMode="auto">
            <a:xfrm>
              <a:off x="2241822" y="2814520"/>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93" name="Group 92"/>
          <p:cNvGrpSpPr/>
          <p:nvPr/>
        </p:nvGrpSpPr>
        <p:grpSpPr>
          <a:xfrm>
            <a:off x="2568264" y="1163105"/>
            <a:ext cx="3021469" cy="1689820"/>
            <a:chOff x="2568264" y="1163105"/>
            <a:chExt cx="3021469" cy="1689820"/>
          </a:xfrm>
        </p:grpSpPr>
        <p:grpSp>
          <p:nvGrpSpPr>
            <p:cNvPr id="92" name="Group 91"/>
            <p:cNvGrpSpPr/>
            <p:nvPr/>
          </p:nvGrpSpPr>
          <p:grpSpPr>
            <a:xfrm>
              <a:off x="2568264" y="1163105"/>
              <a:ext cx="3021469" cy="1689820"/>
              <a:chOff x="2568264" y="1163105"/>
              <a:chExt cx="3021469" cy="1689820"/>
            </a:xfrm>
          </p:grpSpPr>
          <p:grpSp>
            <p:nvGrpSpPr>
              <p:cNvPr id="38" name="Group 37"/>
              <p:cNvGrpSpPr/>
              <p:nvPr/>
            </p:nvGrpSpPr>
            <p:grpSpPr>
              <a:xfrm>
                <a:off x="3515864" y="1201510"/>
                <a:ext cx="2073869" cy="1651415"/>
                <a:chOff x="3515864" y="1201510"/>
                <a:chExt cx="2073869" cy="1651415"/>
              </a:xfrm>
            </p:grpSpPr>
            <p:cxnSp>
              <p:nvCxnSpPr>
                <p:cNvPr id="83" name="Straight Connector 82"/>
                <p:cNvCxnSpPr>
                  <a:stCxn id="67" idx="0"/>
                  <a:endCxn id="86" idx="4"/>
                </p:cNvCxnSpPr>
                <p:nvPr/>
              </p:nvCxnSpPr>
              <p:spPr bwMode="auto">
                <a:xfrm rot="5400000" flipH="1" flipV="1">
                  <a:off x="4111141" y="2334458"/>
                  <a:ext cx="960125" cy="0"/>
                </a:xfrm>
                <a:prstGeom prst="line">
                  <a:avLst/>
                </a:prstGeom>
                <a:noFill/>
                <a:ln w="38100" cap="flat" cmpd="sng" algn="ctr">
                  <a:solidFill>
                    <a:schemeClr val="accent1"/>
                  </a:solidFill>
                  <a:prstDash val="solid"/>
                  <a:round/>
                  <a:headEnd type="none" w="med" len="med"/>
                  <a:tailEnd type="none" w="med" len="med"/>
                </a:ln>
                <a:effectLst/>
              </p:spPr>
            </p:cxnSp>
            <p:cxnSp>
              <p:nvCxnSpPr>
                <p:cNvPr id="84" name="Straight Connector 83"/>
                <p:cNvCxnSpPr>
                  <a:stCxn id="41" idx="0"/>
                  <a:endCxn id="86" idx="4"/>
                </p:cNvCxnSpPr>
                <p:nvPr/>
              </p:nvCxnSpPr>
              <p:spPr bwMode="auto">
                <a:xfrm rot="16200000" flipV="1">
                  <a:off x="4591203" y="1854395"/>
                  <a:ext cx="998530" cy="998530"/>
                </a:xfrm>
                <a:prstGeom prst="line">
                  <a:avLst/>
                </a:prstGeom>
                <a:noFill/>
                <a:ln w="38100" cap="flat" cmpd="sng" algn="ctr">
                  <a:solidFill>
                    <a:schemeClr val="accent1"/>
                  </a:solidFill>
                  <a:prstDash val="solid"/>
                  <a:round/>
                  <a:headEnd type="none" w="med" len="med"/>
                  <a:tailEnd type="none" w="med" len="med"/>
                </a:ln>
                <a:effectLst/>
              </p:spPr>
            </p:cxnSp>
            <p:cxnSp>
              <p:nvCxnSpPr>
                <p:cNvPr id="85" name="Straight Connector 84"/>
                <p:cNvCxnSpPr>
                  <a:stCxn id="57" idx="0"/>
                  <a:endCxn id="86" idx="4"/>
                </p:cNvCxnSpPr>
                <p:nvPr/>
              </p:nvCxnSpPr>
              <p:spPr bwMode="auto">
                <a:xfrm rot="5400000" flipH="1" flipV="1">
                  <a:off x="3573471" y="1796788"/>
                  <a:ext cx="960125" cy="1075340"/>
                </a:xfrm>
                <a:prstGeom prst="line">
                  <a:avLst/>
                </a:prstGeom>
                <a:noFill/>
                <a:ln w="38100" cap="flat" cmpd="sng" algn="ctr">
                  <a:solidFill>
                    <a:schemeClr val="accent1"/>
                  </a:solidFill>
                  <a:prstDash val="solid"/>
                  <a:round/>
                  <a:headEnd type="none" w="med" len="med"/>
                  <a:tailEnd type="none" w="med" len="med"/>
                </a:ln>
                <a:effectLst/>
              </p:spPr>
            </p:cxnSp>
            <p:sp>
              <p:nvSpPr>
                <p:cNvPr id="86" name="Oval 85"/>
                <p:cNvSpPr/>
                <p:nvPr/>
              </p:nvSpPr>
              <p:spPr bwMode="auto">
                <a:xfrm>
                  <a:off x="4264760" y="1201510"/>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77" name="Group 76"/>
              <p:cNvGrpSpPr/>
              <p:nvPr/>
            </p:nvGrpSpPr>
            <p:grpSpPr>
              <a:xfrm>
                <a:off x="2568264" y="1163105"/>
                <a:ext cx="1274346" cy="1651416"/>
                <a:chOff x="3662806" y="1163105"/>
                <a:chExt cx="1274346" cy="1651416"/>
              </a:xfrm>
            </p:grpSpPr>
            <p:cxnSp>
              <p:nvCxnSpPr>
                <p:cNvPr id="78" name="Straight Connector 77"/>
                <p:cNvCxnSpPr>
                  <a:stCxn id="57" idx="0"/>
                  <a:endCxn id="81" idx="4"/>
                </p:cNvCxnSpPr>
                <p:nvPr/>
              </p:nvCxnSpPr>
              <p:spPr bwMode="auto">
                <a:xfrm rot="5400000" flipH="1" flipV="1">
                  <a:off x="4111292" y="2315103"/>
                  <a:ext cx="998530" cy="305"/>
                </a:xfrm>
                <a:prstGeom prst="line">
                  <a:avLst/>
                </a:prstGeom>
                <a:noFill/>
                <a:ln w="38100" cap="flat" cmpd="sng" algn="ctr">
                  <a:solidFill>
                    <a:schemeClr val="accent1"/>
                  </a:solidFill>
                  <a:prstDash val="solid"/>
                  <a:round/>
                  <a:headEnd type="none" w="med" len="med"/>
                  <a:tailEnd type="none" w="med" len="med"/>
                </a:ln>
                <a:effectLst/>
              </p:spPr>
            </p:cxnSp>
            <p:cxnSp>
              <p:nvCxnSpPr>
                <p:cNvPr id="80" name="Straight Connector 79"/>
                <p:cNvCxnSpPr>
                  <a:stCxn id="71" idx="0"/>
                  <a:endCxn id="81" idx="4"/>
                </p:cNvCxnSpPr>
                <p:nvPr/>
              </p:nvCxnSpPr>
              <p:spPr bwMode="auto">
                <a:xfrm rot="5400000" flipH="1" flipV="1">
                  <a:off x="3637493" y="1841304"/>
                  <a:ext cx="998530" cy="947903"/>
                </a:xfrm>
                <a:prstGeom prst="line">
                  <a:avLst/>
                </a:prstGeom>
                <a:noFill/>
                <a:ln w="38100" cap="flat" cmpd="sng" algn="ctr">
                  <a:solidFill>
                    <a:schemeClr val="accent1"/>
                  </a:solidFill>
                  <a:prstDash val="solid"/>
                  <a:round/>
                  <a:headEnd type="none" w="med" len="med"/>
                  <a:tailEnd type="none" w="med" len="med"/>
                </a:ln>
                <a:effectLst/>
              </p:spPr>
            </p:cxnSp>
            <p:sp>
              <p:nvSpPr>
                <p:cNvPr id="81" name="Oval 80"/>
                <p:cNvSpPr/>
                <p:nvPr/>
              </p:nvSpPr>
              <p:spPr bwMode="auto">
                <a:xfrm>
                  <a:off x="4284267" y="116310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cxnSp>
          <p:nvCxnSpPr>
            <p:cNvPr id="72" name="Straight Connector 71"/>
            <p:cNvCxnSpPr>
              <a:stCxn id="67" idx="0"/>
              <a:endCxn id="81" idx="4"/>
            </p:cNvCxnSpPr>
            <p:nvPr/>
          </p:nvCxnSpPr>
          <p:spPr bwMode="auto">
            <a:xfrm rot="16200000" flipV="1">
              <a:off x="3554421" y="1777737"/>
              <a:ext cx="998530" cy="1075035"/>
            </a:xfrm>
            <a:prstGeom prst="line">
              <a:avLst/>
            </a:prstGeom>
            <a:noFill/>
            <a:ln w="38100" cap="flat" cmpd="sng" algn="ctr">
              <a:solidFill>
                <a:schemeClr val="accent1"/>
              </a:solidFill>
              <a:prstDash val="solid"/>
              <a:round/>
              <a:headEnd type="none" w="med" len="med"/>
              <a:tailEnd type="none" w="med" len="med"/>
            </a:ln>
            <a:effectLst/>
          </p:spPr>
        </p:cxnSp>
      </p:grpSp>
      <p:sp>
        <p:nvSpPr>
          <p:cNvPr id="35" name="Down Arrow 34"/>
          <p:cNvSpPr/>
          <p:nvPr/>
        </p:nvSpPr>
        <p:spPr bwMode="auto">
          <a:xfrm rot="3743134">
            <a:off x="4890203" y="1002470"/>
            <a:ext cx="402712" cy="2695733"/>
          </a:xfrm>
          <a:prstGeom prst="downArrow">
            <a:avLst>
              <a:gd name="adj1" fmla="val 50000"/>
              <a:gd name="adj2" fmla="val 68538"/>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94" name="Right Brace 93"/>
          <p:cNvSpPr/>
          <p:nvPr/>
        </p:nvSpPr>
        <p:spPr bwMode="auto">
          <a:xfrm rot="5400000">
            <a:off x="3429831" y="4552728"/>
            <a:ext cx="307241" cy="2573135"/>
          </a:xfrm>
          <a:prstGeom prst="rightBrace">
            <a:avLst/>
          </a:prstGeom>
          <a:noFill/>
          <a:ln w="38100" cap="flat" cmpd="sng" algn="ctr">
            <a:solidFill>
              <a:srgbClr val="FF0000"/>
            </a:solidFill>
            <a:prstDash val="solid"/>
            <a:round/>
            <a:headEnd type="none" w="med" len="med"/>
            <a:tailEnd type="none" w="med" len="med"/>
          </a:ln>
          <a:effectLst/>
        </p:spPr>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5" grpId="0" animBg="1"/>
      <p:bldP spid="94"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extBox 66"/>
          <p:cNvSpPr txBox="1"/>
          <p:nvPr/>
        </p:nvSpPr>
        <p:spPr>
          <a:xfrm>
            <a:off x="2152485" y="5349250"/>
            <a:ext cx="4993675" cy="369332"/>
          </a:xfrm>
          <a:prstGeom prst="rect">
            <a:avLst/>
          </a:prstGeom>
          <a:noFill/>
        </p:spPr>
        <p:txBody>
          <a:bodyPr wrap="none" rtlCol="0">
            <a:spAutoFit/>
          </a:bodyPr>
          <a:lstStyle/>
          <a:p>
            <a:pPr algn="l">
              <a:spcBef>
                <a:spcPts val="0"/>
              </a:spcBef>
            </a:pPr>
            <a:r>
              <a:rPr lang="en-US" i="1" dirty="0" smtClean="0"/>
              <a:t>The            cat            </a:t>
            </a:r>
            <a:r>
              <a:rPr lang="en-US" i="1" dirty="0" smtClean="0">
                <a:solidFill>
                  <a:schemeClr val="bg1"/>
                </a:solidFill>
              </a:rPr>
              <a:t>on           the             mat.</a:t>
            </a:r>
          </a:p>
        </p:txBody>
      </p:sp>
      <p:sp>
        <p:nvSpPr>
          <p:cNvPr id="2" name="Title 1"/>
          <p:cNvSpPr>
            <a:spLocks noGrp="1"/>
          </p:cNvSpPr>
          <p:nvPr>
            <p:ph type="title"/>
          </p:nvPr>
        </p:nvSpPr>
        <p:spPr/>
        <p:txBody>
          <a:bodyPr/>
          <a:lstStyle/>
          <a:p>
            <a:r>
              <a:rPr lang="en-US" dirty="0" smtClean="0"/>
              <a:t>What we want (illustration)</a:t>
            </a:r>
            <a:endParaRPr lang="en-US" dirty="0"/>
          </a:p>
        </p:txBody>
      </p:sp>
      <p:sp>
        <p:nvSpPr>
          <p:cNvPr id="4" name="TextBox 3"/>
          <p:cNvSpPr txBox="1"/>
          <p:nvPr/>
        </p:nvSpPr>
        <p:spPr>
          <a:xfrm>
            <a:off x="1153955" y="5349250"/>
            <a:ext cx="2672526" cy="369332"/>
          </a:xfrm>
          <a:prstGeom prst="rect">
            <a:avLst/>
          </a:prstGeom>
          <a:noFill/>
        </p:spPr>
        <p:txBody>
          <a:bodyPr wrap="none" rtlCol="0">
            <a:spAutoFit/>
          </a:bodyPr>
          <a:lstStyle/>
          <a:p>
            <a:pPr algn="l">
              <a:spcBef>
                <a:spcPts val="0"/>
              </a:spcBef>
            </a:pPr>
            <a:r>
              <a:rPr lang="en-US" i="1" dirty="0" smtClean="0">
                <a:solidFill>
                  <a:schemeClr val="bg1"/>
                </a:solidFill>
              </a:rPr>
              <a:t>The            cat           sat</a:t>
            </a:r>
          </a:p>
        </p:txBody>
      </p:sp>
      <p:grpSp>
        <p:nvGrpSpPr>
          <p:cNvPr id="3" name="Group 55"/>
          <p:cNvGrpSpPr/>
          <p:nvPr/>
        </p:nvGrpSpPr>
        <p:grpSpPr>
          <a:xfrm>
            <a:off x="1297541" y="4734771"/>
            <a:ext cx="384049" cy="576074"/>
            <a:chOff x="5186479" y="3160165"/>
            <a:chExt cx="576075" cy="2649945"/>
          </a:xfrm>
        </p:grpSpPr>
        <p:sp>
          <p:nvSpPr>
            <p:cNvPr id="10" name="Double Bracket 9"/>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1" name="TextBox 10"/>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5" name="Group 55"/>
          <p:cNvGrpSpPr/>
          <p:nvPr/>
        </p:nvGrpSpPr>
        <p:grpSpPr>
          <a:xfrm>
            <a:off x="2382916" y="4773176"/>
            <a:ext cx="384049" cy="576074"/>
            <a:chOff x="5186479" y="3160165"/>
            <a:chExt cx="576075" cy="2649945"/>
          </a:xfrm>
        </p:grpSpPr>
        <p:sp>
          <p:nvSpPr>
            <p:cNvPr id="13" name="Double Bracket 12"/>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4" name="TextBox 13"/>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3</a:t>
              </a:r>
            </a:p>
          </p:txBody>
        </p:sp>
      </p:grpSp>
      <p:grpSp>
        <p:nvGrpSpPr>
          <p:cNvPr id="6" name="Group 55"/>
          <p:cNvGrpSpPr/>
          <p:nvPr/>
        </p:nvGrpSpPr>
        <p:grpSpPr>
          <a:xfrm>
            <a:off x="4379975" y="4773175"/>
            <a:ext cx="384049" cy="576074"/>
            <a:chOff x="5186479" y="3160165"/>
            <a:chExt cx="576075" cy="2649945"/>
          </a:xfrm>
        </p:grpSpPr>
        <p:sp>
          <p:nvSpPr>
            <p:cNvPr id="16" name="Double Bracket 15"/>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7" name="TextBox 16"/>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5</a:t>
              </a:r>
            </a:p>
          </p:txBody>
        </p:sp>
      </p:grpSp>
      <p:grpSp>
        <p:nvGrpSpPr>
          <p:cNvPr id="7" name="Group 55"/>
          <p:cNvGrpSpPr/>
          <p:nvPr/>
        </p:nvGrpSpPr>
        <p:grpSpPr>
          <a:xfrm>
            <a:off x="5378506" y="4773175"/>
            <a:ext cx="384049" cy="576074"/>
            <a:chOff x="5186479" y="3160165"/>
            <a:chExt cx="576075" cy="2649945"/>
          </a:xfrm>
        </p:grpSpPr>
        <p:sp>
          <p:nvSpPr>
            <p:cNvPr id="19" name="Double Bracket 18"/>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0" name="TextBox 19"/>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8" name="Group 55"/>
          <p:cNvGrpSpPr/>
          <p:nvPr/>
        </p:nvGrpSpPr>
        <p:grpSpPr>
          <a:xfrm>
            <a:off x="6530655" y="4773175"/>
            <a:ext cx="384049" cy="576074"/>
            <a:chOff x="5186479" y="3160165"/>
            <a:chExt cx="576075" cy="2649945"/>
          </a:xfrm>
        </p:grpSpPr>
        <p:sp>
          <p:nvSpPr>
            <p:cNvPr id="22" name="Double Bracket 21"/>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3" name="TextBox 22"/>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4</a:t>
              </a:r>
            </a:p>
            <a:p>
              <a:pPr>
                <a:spcBef>
                  <a:spcPts val="0"/>
                </a:spcBef>
              </a:pPr>
              <a:r>
                <a:rPr lang="en-US" sz="1400" dirty="0" smtClean="0">
                  <a:solidFill>
                    <a:schemeClr val="bg1"/>
                  </a:solidFill>
                </a:rPr>
                <a:t>3</a:t>
              </a:r>
            </a:p>
          </p:txBody>
        </p:sp>
      </p:grpSp>
      <p:grpSp>
        <p:nvGrpSpPr>
          <p:cNvPr id="89" name="Group 88"/>
          <p:cNvGrpSpPr/>
          <p:nvPr/>
        </p:nvGrpSpPr>
        <p:grpSpPr>
          <a:xfrm>
            <a:off x="1485736" y="3236975"/>
            <a:ext cx="1440851" cy="1558792"/>
            <a:chOff x="1485736" y="3236975"/>
            <a:chExt cx="1440851" cy="1558792"/>
          </a:xfrm>
        </p:grpSpPr>
        <p:cxnSp>
          <p:nvCxnSpPr>
            <p:cNvPr id="54" name="Straight Connector 53"/>
            <p:cNvCxnSpPr>
              <a:stCxn id="14" idx="0"/>
              <a:endCxn id="57" idx="4"/>
            </p:cNvCxnSpPr>
            <p:nvPr/>
          </p:nvCxnSpPr>
          <p:spPr bwMode="auto">
            <a:xfrm rot="16200000" flipV="1">
              <a:off x="1880042" y="4104697"/>
              <a:ext cx="905907" cy="476233"/>
            </a:xfrm>
            <a:prstGeom prst="line">
              <a:avLst/>
            </a:prstGeom>
            <a:noFill/>
            <a:ln w="38100" cap="flat" cmpd="sng" algn="ctr">
              <a:solidFill>
                <a:schemeClr val="accent1"/>
              </a:solidFill>
              <a:prstDash val="solid"/>
              <a:round/>
              <a:headEnd type="none" w="med" len="med"/>
              <a:tailEnd type="none" w="med" len="med"/>
            </a:ln>
            <a:effectLst/>
          </p:spPr>
        </p:cxnSp>
        <p:cxnSp>
          <p:nvCxnSpPr>
            <p:cNvPr id="56" name="Straight Connector 55"/>
            <p:cNvCxnSpPr>
              <a:stCxn id="11" idx="0"/>
              <a:endCxn id="57" idx="4"/>
            </p:cNvCxnSpPr>
            <p:nvPr/>
          </p:nvCxnSpPr>
          <p:spPr bwMode="auto">
            <a:xfrm rot="5400000" flipH="1" flipV="1">
              <a:off x="1356556" y="4019040"/>
              <a:ext cx="867502" cy="609142"/>
            </a:xfrm>
            <a:prstGeom prst="line">
              <a:avLst/>
            </a:prstGeom>
            <a:noFill/>
            <a:ln w="38100" cap="flat" cmpd="sng" algn="ctr">
              <a:solidFill>
                <a:schemeClr val="accent1"/>
              </a:solidFill>
              <a:prstDash val="solid"/>
              <a:round/>
              <a:headEnd type="none" w="med" len="med"/>
              <a:tailEnd type="none" w="med" len="med"/>
            </a:ln>
            <a:effectLst/>
          </p:spPr>
        </p:cxnSp>
        <p:sp>
          <p:nvSpPr>
            <p:cNvPr id="57" name="Oval 56"/>
            <p:cNvSpPr/>
            <p:nvPr/>
          </p:nvSpPr>
          <p:spPr bwMode="auto">
            <a:xfrm>
              <a:off x="1768435" y="323697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81" name="TextBox 80"/>
            <p:cNvSpPr txBox="1"/>
            <p:nvPr/>
          </p:nvSpPr>
          <p:spPr>
            <a:xfrm>
              <a:off x="2421320" y="3390595"/>
              <a:ext cx="505267" cy="369332"/>
            </a:xfrm>
            <a:prstGeom prst="rect">
              <a:avLst/>
            </a:prstGeom>
            <a:noFill/>
          </p:spPr>
          <p:txBody>
            <a:bodyPr wrap="none" rtlCol="0">
              <a:spAutoFit/>
            </a:bodyPr>
            <a:lstStyle/>
            <a:p>
              <a:pPr algn="l">
                <a:spcBef>
                  <a:spcPts val="0"/>
                </a:spcBef>
              </a:pPr>
              <a:r>
                <a:rPr lang="en-US" dirty="0" smtClean="0">
                  <a:solidFill>
                    <a:schemeClr val="bg1"/>
                  </a:solidFill>
                </a:rPr>
                <a:t>NP</a:t>
              </a:r>
            </a:p>
          </p:txBody>
        </p:sp>
      </p:grpSp>
      <p:grpSp>
        <p:nvGrpSpPr>
          <p:cNvPr id="90" name="Group 89"/>
          <p:cNvGrpSpPr/>
          <p:nvPr/>
        </p:nvGrpSpPr>
        <p:grpSpPr>
          <a:xfrm>
            <a:off x="5566700" y="3467405"/>
            <a:ext cx="1546032" cy="1328362"/>
            <a:chOff x="5566700" y="3467405"/>
            <a:chExt cx="1546032" cy="1328362"/>
          </a:xfrm>
        </p:grpSpPr>
        <p:cxnSp>
          <p:nvCxnSpPr>
            <p:cNvPr id="31" name="Straight Connector 30"/>
            <p:cNvCxnSpPr>
              <a:stCxn id="20" idx="0"/>
              <a:endCxn id="41" idx="4"/>
            </p:cNvCxnSpPr>
            <p:nvPr/>
          </p:nvCxnSpPr>
          <p:spPr bwMode="auto">
            <a:xfrm rot="5400000" flipH="1" flipV="1">
              <a:off x="5566921" y="4120070"/>
              <a:ext cx="675476" cy="675917"/>
            </a:xfrm>
            <a:prstGeom prst="line">
              <a:avLst/>
            </a:prstGeom>
            <a:noFill/>
            <a:ln w="38100" cap="flat" cmpd="sng" algn="ctr">
              <a:solidFill>
                <a:schemeClr val="accent1"/>
              </a:solidFill>
              <a:prstDash val="solid"/>
              <a:round/>
              <a:headEnd type="none" w="med" len="med"/>
              <a:tailEnd type="none" w="med" len="med"/>
            </a:ln>
            <a:effectLst/>
          </p:spPr>
        </p:cxnSp>
        <p:cxnSp>
          <p:nvCxnSpPr>
            <p:cNvPr id="32" name="Straight Connector 31"/>
            <p:cNvCxnSpPr>
              <a:stCxn id="23" idx="0"/>
              <a:endCxn id="41" idx="4"/>
            </p:cNvCxnSpPr>
            <p:nvPr/>
          </p:nvCxnSpPr>
          <p:spPr bwMode="auto">
            <a:xfrm rot="16200000" flipV="1">
              <a:off x="6142996" y="4219912"/>
              <a:ext cx="675476" cy="476232"/>
            </a:xfrm>
            <a:prstGeom prst="line">
              <a:avLst/>
            </a:prstGeom>
            <a:noFill/>
            <a:ln w="38100" cap="flat" cmpd="sng" algn="ctr">
              <a:solidFill>
                <a:schemeClr val="accent1"/>
              </a:solidFill>
              <a:prstDash val="solid"/>
              <a:round/>
              <a:headEnd type="none" w="med" len="med"/>
              <a:tailEnd type="none" w="med" len="med"/>
            </a:ln>
            <a:effectLst/>
          </p:spPr>
        </p:cxnSp>
        <p:sp>
          <p:nvSpPr>
            <p:cNvPr id="41" name="Oval 40"/>
            <p:cNvSpPr/>
            <p:nvPr/>
          </p:nvSpPr>
          <p:spPr bwMode="auto">
            <a:xfrm>
              <a:off x="5916175" y="346740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82" name="TextBox 81"/>
            <p:cNvSpPr txBox="1"/>
            <p:nvPr/>
          </p:nvSpPr>
          <p:spPr>
            <a:xfrm>
              <a:off x="6607465" y="3621025"/>
              <a:ext cx="505267" cy="369332"/>
            </a:xfrm>
            <a:prstGeom prst="rect">
              <a:avLst/>
            </a:prstGeom>
            <a:noFill/>
          </p:spPr>
          <p:txBody>
            <a:bodyPr wrap="none" rtlCol="0">
              <a:spAutoFit/>
            </a:bodyPr>
            <a:lstStyle/>
            <a:p>
              <a:pPr algn="l">
                <a:spcBef>
                  <a:spcPts val="0"/>
                </a:spcBef>
              </a:pPr>
              <a:r>
                <a:rPr lang="en-US" dirty="0" smtClean="0">
                  <a:solidFill>
                    <a:schemeClr val="bg1"/>
                  </a:solidFill>
                </a:rPr>
                <a:t>NP</a:t>
              </a:r>
            </a:p>
          </p:txBody>
        </p:sp>
      </p:grpSp>
      <p:grpSp>
        <p:nvGrpSpPr>
          <p:cNvPr id="91" name="Group 90"/>
          <p:cNvGrpSpPr/>
          <p:nvPr/>
        </p:nvGrpSpPr>
        <p:grpSpPr>
          <a:xfrm>
            <a:off x="4568169" y="2238445"/>
            <a:ext cx="1725234" cy="2557322"/>
            <a:chOff x="4568169" y="2238445"/>
            <a:chExt cx="1725234" cy="2557322"/>
          </a:xfrm>
        </p:grpSpPr>
        <p:cxnSp>
          <p:nvCxnSpPr>
            <p:cNvPr id="83" name="Straight Connector 82"/>
            <p:cNvCxnSpPr>
              <a:stCxn id="17" idx="0"/>
              <a:endCxn id="86" idx="4"/>
            </p:cNvCxnSpPr>
            <p:nvPr/>
          </p:nvCxnSpPr>
          <p:spPr bwMode="auto">
            <a:xfrm rot="5400000" flipH="1" flipV="1">
              <a:off x="4049923" y="3409577"/>
              <a:ext cx="1904436" cy="867943"/>
            </a:xfrm>
            <a:prstGeom prst="line">
              <a:avLst/>
            </a:prstGeom>
            <a:noFill/>
            <a:ln w="38100" cap="flat" cmpd="sng" algn="ctr">
              <a:solidFill>
                <a:schemeClr val="accent1"/>
              </a:solidFill>
              <a:prstDash val="solid"/>
              <a:round/>
              <a:headEnd type="none" w="med" len="med"/>
              <a:tailEnd type="none" w="med" len="med"/>
            </a:ln>
            <a:effectLst/>
          </p:spPr>
        </p:cxnSp>
        <p:cxnSp>
          <p:nvCxnSpPr>
            <p:cNvPr id="84" name="Straight Connector 83"/>
            <p:cNvCxnSpPr>
              <a:stCxn id="41" idx="0"/>
              <a:endCxn id="86" idx="4"/>
            </p:cNvCxnSpPr>
            <p:nvPr/>
          </p:nvCxnSpPr>
          <p:spPr bwMode="auto">
            <a:xfrm rot="16200000" flipV="1">
              <a:off x="5551329" y="2776115"/>
              <a:ext cx="576075" cy="806505"/>
            </a:xfrm>
            <a:prstGeom prst="line">
              <a:avLst/>
            </a:prstGeom>
            <a:noFill/>
            <a:ln w="38100" cap="flat" cmpd="sng" algn="ctr">
              <a:solidFill>
                <a:schemeClr val="accent1"/>
              </a:solidFill>
              <a:prstDash val="solid"/>
              <a:round/>
              <a:headEnd type="none" w="med" len="med"/>
              <a:tailEnd type="none" w="med" len="med"/>
            </a:ln>
            <a:effectLst/>
          </p:spPr>
        </p:cxnSp>
        <p:sp>
          <p:nvSpPr>
            <p:cNvPr id="86" name="Oval 85"/>
            <p:cNvSpPr/>
            <p:nvPr/>
          </p:nvSpPr>
          <p:spPr bwMode="auto">
            <a:xfrm>
              <a:off x="5109670" y="223844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87" name="TextBox 86"/>
            <p:cNvSpPr txBox="1"/>
            <p:nvPr/>
          </p:nvSpPr>
          <p:spPr>
            <a:xfrm>
              <a:off x="5800960" y="2392065"/>
              <a:ext cx="492443" cy="369332"/>
            </a:xfrm>
            <a:prstGeom prst="rect">
              <a:avLst/>
            </a:prstGeom>
            <a:noFill/>
          </p:spPr>
          <p:txBody>
            <a:bodyPr wrap="none" rtlCol="0">
              <a:spAutoFit/>
            </a:bodyPr>
            <a:lstStyle/>
            <a:p>
              <a:pPr algn="l">
                <a:spcBef>
                  <a:spcPts val="0"/>
                </a:spcBef>
              </a:pPr>
              <a:r>
                <a:rPr lang="en-US" dirty="0" smtClean="0">
                  <a:solidFill>
                    <a:schemeClr val="bg1"/>
                  </a:solidFill>
                </a:rPr>
                <a:t>PP</a:t>
              </a:r>
            </a:p>
          </p:txBody>
        </p:sp>
      </p:grpSp>
      <p:grpSp>
        <p:nvGrpSpPr>
          <p:cNvPr id="93" name="Group 92"/>
          <p:cNvGrpSpPr/>
          <p:nvPr/>
        </p:nvGrpSpPr>
        <p:grpSpPr>
          <a:xfrm>
            <a:off x="2094879" y="625435"/>
            <a:ext cx="2534730" cy="2611540"/>
            <a:chOff x="2094879" y="625435"/>
            <a:chExt cx="2534730" cy="2611540"/>
          </a:xfrm>
        </p:grpSpPr>
        <p:grpSp>
          <p:nvGrpSpPr>
            <p:cNvPr id="92" name="Group 91"/>
            <p:cNvGrpSpPr/>
            <p:nvPr/>
          </p:nvGrpSpPr>
          <p:grpSpPr>
            <a:xfrm>
              <a:off x="2094879" y="625435"/>
              <a:ext cx="2534730" cy="2611540"/>
              <a:chOff x="2094879" y="625435"/>
              <a:chExt cx="2534730" cy="2611540"/>
            </a:xfrm>
          </p:grpSpPr>
          <p:cxnSp>
            <p:nvCxnSpPr>
              <p:cNvPr id="85" name="Straight Connector 84"/>
              <p:cNvCxnSpPr>
                <a:stCxn id="57" idx="0"/>
                <a:endCxn id="60" idx="4"/>
              </p:cNvCxnSpPr>
              <p:nvPr/>
            </p:nvCxnSpPr>
            <p:spPr bwMode="auto">
              <a:xfrm rot="5400000" flipH="1" flipV="1">
                <a:off x="1883651" y="1489548"/>
                <a:ext cx="1958655" cy="1536200"/>
              </a:xfrm>
              <a:prstGeom prst="line">
                <a:avLst/>
              </a:prstGeom>
              <a:noFill/>
              <a:ln w="38100" cap="flat" cmpd="sng" algn="ctr">
                <a:solidFill>
                  <a:schemeClr val="accent1"/>
                </a:solidFill>
                <a:prstDash val="solid"/>
                <a:round/>
                <a:headEnd type="none" w="med" len="med"/>
                <a:tailEnd type="none" w="med" len="med"/>
              </a:ln>
              <a:effectLst/>
            </p:spPr>
          </p:cxnSp>
          <p:cxnSp>
            <p:nvCxnSpPr>
              <p:cNvPr id="59" name="Straight Connector 58"/>
              <p:cNvCxnSpPr>
                <a:stCxn id="49" idx="0"/>
                <a:endCxn id="60" idx="4"/>
              </p:cNvCxnSpPr>
              <p:nvPr/>
            </p:nvCxnSpPr>
            <p:spPr bwMode="auto">
              <a:xfrm rot="16200000" flipV="1">
                <a:off x="4034331" y="875068"/>
                <a:ext cx="192025" cy="998530"/>
              </a:xfrm>
              <a:prstGeom prst="line">
                <a:avLst/>
              </a:prstGeom>
              <a:noFill/>
              <a:ln w="38100" cap="flat" cmpd="sng" algn="ctr">
                <a:solidFill>
                  <a:schemeClr val="accent1"/>
                </a:solidFill>
                <a:prstDash val="solid"/>
                <a:round/>
                <a:headEnd type="none" w="med" len="med"/>
                <a:tailEnd type="none" w="med" len="med"/>
              </a:ln>
              <a:effectLst/>
            </p:spPr>
          </p:cxnSp>
          <p:sp>
            <p:nvSpPr>
              <p:cNvPr id="60" name="Oval 59"/>
              <p:cNvSpPr/>
              <p:nvPr/>
            </p:nvSpPr>
            <p:spPr bwMode="auto">
              <a:xfrm>
                <a:off x="3304635" y="62543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sp>
          <p:nvSpPr>
            <p:cNvPr id="88" name="TextBox 87"/>
            <p:cNvSpPr txBox="1"/>
            <p:nvPr/>
          </p:nvSpPr>
          <p:spPr>
            <a:xfrm>
              <a:off x="4034330" y="740650"/>
              <a:ext cx="338554" cy="369332"/>
            </a:xfrm>
            <a:prstGeom prst="rect">
              <a:avLst/>
            </a:prstGeom>
            <a:noFill/>
          </p:spPr>
          <p:txBody>
            <a:bodyPr wrap="none" rtlCol="0">
              <a:spAutoFit/>
            </a:bodyPr>
            <a:lstStyle/>
            <a:p>
              <a:pPr algn="l">
                <a:spcBef>
                  <a:spcPts val="0"/>
                </a:spcBef>
              </a:pPr>
              <a:r>
                <a:rPr lang="en-US" dirty="0" smtClean="0">
                  <a:solidFill>
                    <a:schemeClr val="bg1"/>
                  </a:solidFill>
                </a:rPr>
                <a:t>S</a:t>
              </a:r>
            </a:p>
          </p:txBody>
        </p:sp>
      </p:grpSp>
      <p:sp>
        <p:nvSpPr>
          <p:cNvPr id="95" name="TextBox 94"/>
          <p:cNvSpPr txBox="1"/>
          <p:nvPr/>
        </p:nvSpPr>
        <p:spPr>
          <a:xfrm>
            <a:off x="6636115" y="6477713"/>
            <a:ext cx="2621295" cy="369332"/>
          </a:xfrm>
          <a:prstGeom prst="rect">
            <a:avLst/>
          </a:prstGeom>
          <a:solidFill>
            <a:schemeClr val="tx1"/>
          </a:solidFill>
        </p:spPr>
        <p:txBody>
          <a:bodyPr wrap="none" rtlCol="0">
            <a:spAutoFit/>
          </a:bodyPr>
          <a:lstStyle/>
          <a:p>
            <a:pPr algn="l">
              <a:spcBef>
                <a:spcPts val="0"/>
              </a:spcBef>
            </a:pPr>
            <a:r>
              <a:rPr lang="en-US" dirty="0" smtClean="0">
                <a:solidFill>
                  <a:schemeClr val="bg1"/>
                </a:solidFill>
              </a:rPr>
              <a:t>[Socher, Manning &amp; Ng]</a:t>
            </a:r>
          </a:p>
        </p:txBody>
      </p:sp>
      <p:sp>
        <p:nvSpPr>
          <p:cNvPr id="96" name="Down Arrow 95"/>
          <p:cNvSpPr/>
          <p:nvPr/>
        </p:nvSpPr>
        <p:spPr bwMode="auto">
          <a:xfrm rot="2600443">
            <a:off x="6041393" y="1069347"/>
            <a:ext cx="402712" cy="1419443"/>
          </a:xfrm>
          <a:prstGeom prst="downArrow">
            <a:avLst>
              <a:gd name="adj1" fmla="val 50000"/>
              <a:gd name="adj2" fmla="val 68538"/>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97" name="TextBox 96"/>
          <p:cNvSpPr txBox="1"/>
          <p:nvPr/>
        </p:nvSpPr>
        <p:spPr>
          <a:xfrm>
            <a:off x="6831445" y="779055"/>
            <a:ext cx="2312555" cy="923330"/>
          </a:xfrm>
          <a:prstGeom prst="rect">
            <a:avLst/>
          </a:prstGeom>
          <a:noFill/>
        </p:spPr>
        <p:txBody>
          <a:bodyPr wrap="square" rtlCol="0">
            <a:spAutoFit/>
          </a:bodyPr>
          <a:lstStyle/>
          <a:p>
            <a:pPr algn="l">
              <a:spcBef>
                <a:spcPts val="0"/>
              </a:spcBef>
            </a:pPr>
            <a:r>
              <a:rPr lang="en-US" dirty="0" smtClean="0">
                <a:solidFill>
                  <a:schemeClr val="bg1"/>
                </a:solidFill>
              </a:rPr>
              <a:t>This node’s job is   to represent </a:t>
            </a:r>
          </a:p>
          <a:p>
            <a:pPr algn="l">
              <a:spcBef>
                <a:spcPts val="0"/>
              </a:spcBef>
            </a:pPr>
            <a:r>
              <a:rPr lang="en-US" i="1" dirty="0" smtClean="0">
                <a:solidFill>
                  <a:schemeClr val="bg1"/>
                </a:solidFill>
              </a:rPr>
              <a:t>“on the mat.”</a:t>
            </a:r>
          </a:p>
        </p:txBody>
      </p:sp>
      <p:grpSp>
        <p:nvGrpSpPr>
          <p:cNvPr id="43" name="Group 55"/>
          <p:cNvGrpSpPr/>
          <p:nvPr/>
        </p:nvGrpSpPr>
        <p:grpSpPr>
          <a:xfrm>
            <a:off x="3381445" y="4773175"/>
            <a:ext cx="384049" cy="576074"/>
            <a:chOff x="5186479" y="3160165"/>
            <a:chExt cx="576075" cy="2649945"/>
          </a:xfrm>
        </p:grpSpPr>
        <p:sp>
          <p:nvSpPr>
            <p:cNvPr id="44" name="Double Bracket 43"/>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45" name="TextBox 44"/>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7</a:t>
              </a:r>
            </a:p>
            <a:p>
              <a:pPr>
                <a:spcBef>
                  <a:spcPts val="0"/>
                </a:spcBef>
              </a:pPr>
              <a:r>
                <a:rPr lang="en-US" sz="1400" dirty="0" smtClean="0">
                  <a:solidFill>
                    <a:schemeClr val="bg1"/>
                  </a:solidFill>
                </a:rPr>
                <a:t>1</a:t>
              </a:r>
            </a:p>
          </p:txBody>
        </p:sp>
      </p:grpSp>
      <p:grpSp>
        <p:nvGrpSpPr>
          <p:cNvPr id="46" name="Group 45"/>
          <p:cNvGrpSpPr/>
          <p:nvPr/>
        </p:nvGrpSpPr>
        <p:grpSpPr>
          <a:xfrm>
            <a:off x="3569640" y="1470345"/>
            <a:ext cx="1955663" cy="3325421"/>
            <a:chOff x="4525934" y="1547155"/>
            <a:chExt cx="1955663" cy="3325421"/>
          </a:xfrm>
        </p:grpSpPr>
        <p:cxnSp>
          <p:nvCxnSpPr>
            <p:cNvPr id="47" name="Straight Connector 46"/>
            <p:cNvCxnSpPr>
              <a:stCxn id="45" idx="0"/>
              <a:endCxn id="49" idx="4"/>
            </p:cNvCxnSpPr>
            <p:nvPr/>
          </p:nvCxnSpPr>
          <p:spPr bwMode="auto">
            <a:xfrm rot="5400000" flipH="1" flipV="1">
              <a:off x="3719650" y="3006324"/>
              <a:ext cx="2672536" cy="1059968"/>
            </a:xfrm>
            <a:prstGeom prst="line">
              <a:avLst/>
            </a:prstGeom>
            <a:noFill/>
            <a:ln w="38100" cap="flat" cmpd="sng" algn="ctr">
              <a:solidFill>
                <a:schemeClr val="accent1"/>
              </a:solidFill>
              <a:prstDash val="solid"/>
              <a:round/>
              <a:headEnd type="none" w="med" len="med"/>
              <a:tailEnd type="none" w="med" len="med"/>
            </a:ln>
            <a:effectLst/>
          </p:spPr>
        </p:cxnSp>
        <p:cxnSp>
          <p:nvCxnSpPr>
            <p:cNvPr id="48" name="Straight Connector 47"/>
            <p:cNvCxnSpPr>
              <a:stCxn id="86" idx="0"/>
              <a:endCxn id="49" idx="4"/>
            </p:cNvCxnSpPr>
            <p:nvPr/>
          </p:nvCxnSpPr>
          <p:spPr bwMode="auto">
            <a:xfrm rot="16200000" flipV="1">
              <a:off x="5931548" y="1854395"/>
              <a:ext cx="115215" cy="806505"/>
            </a:xfrm>
            <a:prstGeom prst="line">
              <a:avLst/>
            </a:prstGeom>
            <a:noFill/>
            <a:ln w="38100" cap="flat" cmpd="sng" algn="ctr">
              <a:solidFill>
                <a:schemeClr val="accent1"/>
              </a:solidFill>
              <a:prstDash val="solid"/>
              <a:round/>
              <a:headEnd type="none" w="med" len="med"/>
              <a:tailEnd type="none" w="med" len="med"/>
            </a:ln>
            <a:effectLst/>
          </p:spPr>
        </p:cxnSp>
        <p:sp>
          <p:nvSpPr>
            <p:cNvPr id="49" name="Oval 48"/>
            <p:cNvSpPr/>
            <p:nvPr/>
          </p:nvSpPr>
          <p:spPr bwMode="auto">
            <a:xfrm>
              <a:off x="5259459" y="154715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50" name="TextBox 49"/>
            <p:cNvSpPr txBox="1"/>
            <p:nvPr/>
          </p:nvSpPr>
          <p:spPr>
            <a:xfrm>
              <a:off x="5989154" y="1547155"/>
              <a:ext cx="492443" cy="369332"/>
            </a:xfrm>
            <a:prstGeom prst="rect">
              <a:avLst/>
            </a:prstGeom>
            <a:noFill/>
          </p:spPr>
          <p:txBody>
            <a:bodyPr wrap="none" rtlCol="0">
              <a:spAutoFit/>
            </a:bodyPr>
            <a:lstStyle/>
            <a:p>
              <a:pPr algn="l">
                <a:spcBef>
                  <a:spcPts val="0"/>
                </a:spcBef>
              </a:pPr>
              <a:r>
                <a:rPr lang="en-US" dirty="0" smtClean="0">
                  <a:solidFill>
                    <a:schemeClr val="bg1"/>
                  </a:solidFill>
                </a:rPr>
                <a:t>VP</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97"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extBox 66"/>
          <p:cNvSpPr txBox="1"/>
          <p:nvPr/>
        </p:nvSpPr>
        <p:spPr>
          <a:xfrm>
            <a:off x="2152485" y="5349250"/>
            <a:ext cx="4993675" cy="369332"/>
          </a:xfrm>
          <a:prstGeom prst="rect">
            <a:avLst/>
          </a:prstGeom>
          <a:noFill/>
        </p:spPr>
        <p:txBody>
          <a:bodyPr wrap="none" rtlCol="0">
            <a:spAutoFit/>
          </a:bodyPr>
          <a:lstStyle/>
          <a:p>
            <a:pPr algn="l">
              <a:spcBef>
                <a:spcPts val="0"/>
              </a:spcBef>
            </a:pPr>
            <a:r>
              <a:rPr lang="en-US" i="1" dirty="0" smtClean="0"/>
              <a:t>The            cat            </a:t>
            </a:r>
            <a:r>
              <a:rPr lang="en-US" i="1" dirty="0" smtClean="0">
                <a:solidFill>
                  <a:schemeClr val="bg1"/>
                </a:solidFill>
              </a:rPr>
              <a:t>on           the             mat.</a:t>
            </a:r>
          </a:p>
        </p:txBody>
      </p:sp>
      <p:sp>
        <p:nvSpPr>
          <p:cNvPr id="2" name="Title 1"/>
          <p:cNvSpPr>
            <a:spLocks noGrp="1"/>
          </p:cNvSpPr>
          <p:nvPr>
            <p:ph type="title"/>
          </p:nvPr>
        </p:nvSpPr>
        <p:spPr/>
        <p:txBody>
          <a:bodyPr/>
          <a:lstStyle/>
          <a:p>
            <a:r>
              <a:rPr lang="en-US" dirty="0" smtClean="0"/>
              <a:t>What we want (illustration)</a:t>
            </a:r>
            <a:endParaRPr lang="en-US" dirty="0"/>
          </a:p>
        </p:txBody>
      </p:sp>
      <p:sp>
        <p:nvSpPr>
          <p:cNvPr id="4" name="TextBox 3"/>
          <p:cNvSpPr txBox="1"/>
          <p:nvPr/>
        </p:nvSpPr>
        <p:spPr>
          <a:xfrm>
            <a:off x="1153955" y="5349250"/>
            <a:ext cx="2672526" cy="369332"/>
          </a:xfrm>
          <a:prstGeom prst="rect">
            <a:avLst/>
          </a:prstGeom>
          <a:noFill/>
        </p:spPr>
        <p:txBody>
          <a:bodyPr wrap="none" rtlCol="0">
            <a:spAutoFit/>
          </a:bodyPr>
          <a:lstStyle/>
          <a:p>
            <a:pPr algn="l">
              <a:spcBef>
                <a:spcPts val="0"/>
              </a:spcBef>
            </a:pPr>
            <a:r>
              <a:rPr lang="en-US" i="1" dirty="0" smtClean="0">
                <a:solidFill>
                  <a:schemeClr val="bg1"/>
                </a:solidFill>
              </a:rPr>
              <a:t>The            cat           sat</a:t>
            </a:r>
          </a:p>
        </p:txBody>
      </p:sp>
      <p:grpSp>
        <p:nvGrpSpPr>
          <p:cNvPr id="3" name="Group 55"/>
          <p:cNvGrpSpPr/>
          <p:nvPr/>
        </p:nvGrpSpPr>
        <p:grpSpPr>
          <a:xfrm>
            <a:off x="1297541" y="4734771"/>
            <a:ext cx="384049" cy="576074"/>
            <a:chOff x="5186479" y="3160165"/>
            <a:chExt cx="576075" cy="2649945"/>
          </a:xfrm>
        </p:grpSpPr>
        <p:sp>
          <p:nvSpPr>
            <p:cNvPr id="10" name="Double Bracket 9"/>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1" name="TextBox 10"/>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5" name="Group 55"/>
          <p:cNvGrpSpPr/>
          <p:nvPr/>
        </p:nvGrpSpPr>
        <p:grpSpPr>
          <a:xfrm>
            <a:off x="2382916" y="4773176"/>
            <a:ext cx="384049" cy="576074"/>
            <a:chOff x="5186479" y="3160165"/>
            <a:chExt cx="576075" cy="2649945"/>
          </a:xfrm>
        </p:grpSpPr>
        <p:sp>
          <p:nvSpPr>
            <p:cNvPr id="13" name="Double Bracket 12"/>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4" name="TextBox 13"/>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3</a:t>
              </a:r>
            </a:p>
          </p:txBody>
        </p:sp>
      </p:grpSp>
      <p:grpSp>
        <p:nvGrpSpPr>
          <p:cNvPr id="6" name="Group 55"/>
          <p:cNvGrpSpPr/>
          <p:nvPr/>
        </p:nvGrpSpPr>
        <p:grpSpPr>
          <a:xfrm>
            <a:off x="4379975" y="4773175"/>
            <a:ext cx="384049" cy="576074"/>
            <a:chOff x="5186479" y="3160165"/>
            <a:chExt cx="576075" cy="2649945"/>
          </a:xfrm>
        </p:grpSpPr>
        <p:sp>
          <p:nvSpPr>
            <p:cNvPr id="16" name="Double Bracket 15"/>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7" name="TextBox 16"/>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5</a:t>
              </a:r>
            </a:p>
          </p:txBody>
        </p:sp>
      </p:grpSp>
      <p:grpSp>
        <p:nvGrpSpPr>
          <p:cNvPr id="7" name="Group 55"/>
          <p:cNvGrpSpPr/>
          <p:nvPr/>
        </p:nvGrpSpPr>
        <p:grpSpPr>
          <a:xfrm>
            <a:off x="5378506" y="4773175"/>
            <a:ext cx="384049" cy="576074"/>
            <a:chOff x="5186479" y="3160165"/>
            <a:chExt cx="576075" cy="2649945"/>
          </a:xfrm>
        </p:grpSpPr>
        <p:sp>
          <p:nvSpPr>
            <p:cNvPr id="19" name="Double Bracket 18"/>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0" name="TextBox 19"/>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8" name="Group 55"/>
          <p:cNvGrpSpPr/>
          <p:nvPr/>
        </p:nvGrpSpPr>
        <p:grpSpPr>
          <a:xfrm>
            <a:off x="6530655" y="4773175"/>
            <a:ext cx="384049" cy="576074"/>
            <a:chOff x="5186479" y="3160165"/>
            <a:chExt cx="576075" cy="2649945"/>
          </a:xfrm>
        </p:grpSpPr>
        <p:sp>
          <p:nvSpPr>
            <p:cNvPr id="22" name="Double Bracket 21"/>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3" name="TextBox 22"/>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4</a:t>
              </a:r>
            </a:p>
            <a:p>
              <a:pPr>
                <a:spcBef>
                  <a:spcPts val="0"/>
                </a:spcBef>
              </a:pPr>
              <a:r>
                <a:rPr lang="en-US" sz="1400" dirty="0" smtClean="0">
                  <a:solidFill>
                    <a:schemeClr val="bg1"/>
                  </a:solidFill>
                </a:rPr>
                <a:t>3</a:t>
              </a:r>
            </a:p>
          </p:txBody>
        </p:sp>
      </p:grpSp>
      <p:grpSp>
        <p:nvGrpSpPr>
          <p:cNvPr id="9" name="Group 88"/>
          <p:cNvGrpSpPr/>
          <p:nvPr/>
        </p:nvGrpSpPr>
        <p:grpSpPr>
          <a:xfrm>
            <a:off x="1485736" y="3236975"/>
            <a:ext cx="1440851" cy="1558792"/>
            <a:chOff x="1485736" y="3236975"/>
            <a:chExt cx="1440851" cy="1558792"/>
          </a:xfrm>
        </p:grpSpPr>
        <p:cxnSp>
          <p:nvCxnSpPr>
            <p:cNvPr id="54" name="Straight Connector 53"/>
            <p:cNvCxnSpPr>
              <a:stCxn id="14" idx="0"/>
              <a:endCxn id="57" idx="4"/>
            </p:cNvCxnSpPr>
            <p:nvPr/>
          </p:nvCxnSpPr>
          <p:spPr bwMode="auto">
            <a:xfrm rot="16200000" flipV="1">
              <a:off x="1880042" y="4104697"/>
              <a:ext cx="905907" cy="476233"/>
            </a:xfrm>
            <a:prstGeom prst="line">
              <a:avLst/>
            </a:prstGeom>
            <a:noFill/>
            <a:ln w="38100" cap="flat" cmpd="sng" algn="ctr">
              <a:solidFill>
                <a:schemeClr val="accent1"/>
              </a:solidFill>
              <a:prstDash val="solid"/>
              <a:round/>
              <a:headEnd type="none" w="med" len="med"/>
              <a:tailEnd type="none" w="med" len="med"/>
            </a:ln>
            <a:effectLst/>
          </p:spPr>
        </p:cxnSp>
        <p:cxnSp>
          <p:nvCxnSpPr>
            <p:cNvPr id="56" name="Straight Connector 55"/>
            <p:cNvCxnSpPr>
              <a:stCxn id="11" idx="0"/>
              <a:endCxn id="57" idx="4"/>
            </p:cNvCxnSpPr>
            <p:nvPr/>
          </p:nvCxnSpPr>
          <p:spPr bwMode="auto">
            <a:xfrm rot="5400000" flipH="1" flipV="1">
              <a:off x="1356556" y="4019040"/>
              <a:ext cx="867502" cy="609142"/>
            </a:xfrm>
            <a:prstGeom prst="line">
              <a:avLst/>
            </a:prstGeom>
            <a:noFill/>
            <a:ln w="38100" cap="flat" cmpd="sng" algn="ctr">
              <a:solidFill>
                <a:schemeClr val="accent1"/>
              </a:solidFill>
              <a:prstDash val="solid"/>
              <a:round/>
              <a:headEnd type="none" w="med" len="med"/>
              <a:tailEnd type="none" w="med" len="med"/>
            </a:ln>
            <a:effectLst/>
          </p:spPr>
        </p:cxnSp>
        <p:sp>
          <p:nvSpPr>
            <p:cNvPr id="57" name="Oval 56"/>
            <p:cNvSpPr/>
            <p:nvPr/>
          </p:nvSpPr>
          <p:spPr bwMode="auto">
            <a:xfrm>
              <a:off x="1768435" y="323697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81" name="TextBox 80"/>
            <p:cNvSpPr txBox="1"/>
            <p:nvPr/>
          </p:nvSpPr>
          <p:spPr>
            <a:xfrm>
              <a:off x="2421320" y="3390595"/>
              <a:ext cx="505267" cy="369332"/>
            </a:xfrm>
            <a:prstGeom prst="rect">
              <a:avLst/>
            </a:prstGeom>
            <a:noFill/>
          </p:spPr>
          <p:txBody>
            <a:bodyPr wrap="none" rtlCol="0">
              <a:spAutoFit/>
            </a:bodyPr>
            <a:lstStyle/>
            <a:p>
              <a:pPr algn="l">
                <a:spcBef>
                  <a:spcPts val="0"/>
                </a:spcBef>
              </a:pPr>
              <a:r>
                <a:rPr lang="en-US" dirty="0" smtClean="0">
                  <a:solidFill>
                    <a:schemeClr val="bg1"/>
                  </a:solidFill>
                </a:rPr>
                <a:t>NP</a:t>
              </a:r>
            </a:p>
          </p:txBody>
        </p:sp>
      </p:grpSp>
      <p:grpSp>
        <p:nvGrpSpPr>
          <p:cNvPr id="12" name="Group 89"/>
          <p:cNvGrpSpPr/>
          <p:nvPr/>
        </p:nvGrpSpPr>
        <p:grpSpPr>
          <a:xfrm>
            <a:off x="5566700" y="3467405"/>
            <a:ext cx="1546032" cy="1328362"/>
            <a:chOff x="5566700" y="3467405"/>
            <a:chExt cx="1546032" cy="1328362"/>
          </a:xfrm>
        </p:grpSpPr>
        <p:cxnSp>
          <p:nvCxnSpPr>
            <p:cNvPr id="31" name="Straight Connector 30"/>
            <p:cNvCxnSpPr>
              <a:stCxn id="20" idx="0"/>
              <a:endCxn id="41" idx="4"/>
            </p:cNvCxnSpPr>
            <p:nvPr/>
          </p:nvCxnSpPr>
          <p:spPr bwMode="auto">
            <a:xfrm rot="5400000" flipH="1" flipV="1">
              <a:off x="5566921" y="4120070"/>
              <a:ext cx="675476" cy="675917"/>
            </a:xfrm>
            <a:prstGeom prst="line">
              <a:avLst/>
            </a:prstGeom>
            <a:noFill/>
            <a:ln w="38100" cap="flat" cmpd="sng" algn="ctr">
              <a:solidFill>
                <a:schemeClr val="accent1"/>
              </a:solidFill>
              <a:prstDash val="solid"/>
              <a:round/>
              <a:headEnd type="none" w="med" len="med"/>
              <a:tailEnd type="none" w="med" len="med"/>
            </a:ln>
            <a:effectLst/>
          </p:spPr>
        </p:cxnSp>
        <p:cxnSp>
          <p:nvCxnSpPr>
            <p:cNvPr id="32" name="Straight Connector 31"/>
            <p:cNvCxnSpPr>
              <a:stCxn id="23" idx="0"/>
              <a:endCxn id="41" idx="4"/>
            </p:cNvCxnSpPr>
            <p:nvPr/>
          </p:nvCxnSpPr>
          <p:spPr bwMode="auto">
            <a:xfrm rot="16200000" flipV="1">
              <a:off x="6142996" y="4219912"/>
              <a:ext cx="675476" cy="476232"/>
            </a:xfrm>
            <a:prstGeom prst="line">
              <a:avLst/>
            </a:prstGeom>
            <a:noFill/>
            <a:ln w="38100" cap="flat" cmpd="sng" algn="ctr">
              <a:solidFill>
                <a:schemeClr val="accent1"/>
              </a:solidFill>
              <a:prstDash val="solid"/>
              <a:round/>
              <a:headEnd type="none" w="med" len="med"/>
              <a:tailEnd type="none" w="med" len="med"/>
            </a:ln>
            <a:effectLst/>
          </p:spPr>
        </p:cxnSp>
        <p:sp>
          <p:nvSpPr>
            <p:cNvPr id="41" name="Oval 40"/>
            <p:cNvSpPr/>
            <p:nvPr/>
          </p:nvSpPr>
          <p:spPr bwMode="auto">
            <a:xfrm>
              <a:off x="5916175" y="346740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82" name="TextBox 81"/>
            <p:cNvSpPr txBox="1"/>
            <p:nvPr/>
          </p:nvSpPr>
          <p:spPr>
            <a:xfrm>
              <a:off x="6607465" y="3621025"/>
              <a:ext cx="505267" cy="369332"/>
            </a:xfrm>
            <a:prstGeom prst="rect">
              <a:avLst/>
            </a:prstGeom>
            <a:noFill/>
          </p:spPr>
          <p:txBody>
            <a:bodyPr wrap="none" rtlCol="0">
              <a:spAutoFit/>
            </a:bodyPr>
            <a:lstStyle/>
            <a:p>
              <a:pPr algn="l">
                <a:spcBef>
                  <a:spcPts val="0"/>
                </a:spcBef>
              </a:pPr>
              <a:r>
                <a:rPr lang="en-US" dirty="0" smtClean="0">
                  <a:solidFill>
                    <a:schemeClr val="bg1"/>
                  </a:solidFill>
                </a:rPr>
                <a:t>NP</a:t>
              </a:r>
            </a:p>
          </p:txBody>
        </p:sp>
      </p:grpSp>
      <p:grpSp>
        <p:nvGrpSpPr>
          <p:cNvPr id="15" name="Group 90"/>
          <p:cNvGrpSpPr/>
          <p:nvPr/>
        </p:nvGrpSpPr>
        <p:grpSpPr>
          <a:xfrm>
            <a:off x="4568169" y="2238445"/>
            <a:ext cx="1725234" cy="2557322"/>
            <a:chOff x="4568169" y="2238445"/>
            <a:chExt cx="1725234" cy="2557322"/>
          </a:xfrm>
        </p:grpSpPr>
        <p:cxnSp>
          <p:nvCxnSpPr>
            <p:cNvPr id="83" name="Straight Connector 82"/>
            <p:cNvCxnSpPr>
              <a:stCxn id="17" idx="0"/>
              <a:endCxn id="86" idx="4"/>
            </p:cNvCxnSpPr>
            <p:nvPr/>
          </p:nvCxnSpPr>
          <p:spPr bwMode="auto">
            <a:xfrm rot="5400000" flipH="1" flipV="1">
              <a:off x="4049923" y="3409577"/>
              <a:ext cx="1904436" cy="867943"/>
            </a:xfrm>
            <a:prstGeom prst="line">
              <a:avLst/>
            </a:prstGeom>
            <a:noFill/>
            <a:ln w="38100" cap="flat" cmpd="sng" algn="ctr">
              <a:solidFill>
                <a:schemeClr val="accent1"/>
              </a:solidFill>
              <a:prstDash val="solid"/>
              <a:round/>
              <a:headEnd type="none" w="med" len="med"/>
              <a:tailEnd type="none" w="med" len="med"/>
            </a:ln>
            <a:effectLst/>
          </p:spPr>
        </p:cxnSp>
        <p:cxnSp>
          <p:nvCxnSpPr>
            <p:cNvPr id="84" name="Straight Connector 83"/>
            <p:cNvCxnSpPr>
              <a:stCxn id="41" idx="0"/>
              <a:endCxn id="86" idx="4"/>
            </p:cNvCxnSpPr>
            <p:nvPr/>
          </p:nvCxnSpPr>
          <p:spPr bwMode="auto">
            <a:xfrm rot="16200000" flipV="1">
              <a:off x="5551329" y="2776115"/>
              <a:ext cx="576075" cy="806505"/>
            </a:xfrm>
            <a:prstGeom prst="line">
              <a:avLst/>
            </a:prstGeom>
            <a:noFill/>
            <a:ln w="38100" cap="flat" cmpd="sng" algn="ctr">
              <a:solidFill>
                <a:schemeClr val="accent1"/>
              </a:solidFill>
              <a:prstDash val="solid"/>
              <a:round/>
              <a:headEnd type="none" w="med" len="med"/>
              <a:tailEnd type="none" w="med" len="med"/>
            </a:ln>
            <a:effectLst/>
          </p:spPr>
        </p:cxnSp>
        <p:sp>
          <p:nvSpPr>
            <p:cNvPr id="86" name="Oval 85"/>
            <p:cNvSpPr/>
            <p:nvPr/>
          </p:nvSpPr>
          <p:spPr bwMode="auto">
            <a:xfrm>
              <a:off x="5109670" y="223844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87" name="TextBox 86"/>
            <p:cNvSpPr txBox="1"/>
            <p:nvPr/>
          </p:nvSpPr>
          <p:spPr>
            <a:xfrm>
              <a:off x="5800960" y="2392065"/>
              <a:ext cx="492443" cy="369332"/>
            </a:xfrm>
            <a:prstGeom prst="rect">
              <a:avLst/>
            </a:prstGeom>
            <a:noFill/>
          </p:spPr>
          <p:txBody>
            <a:bodyPr wrap="none" rtlCol="0">
              <a:spAutoFit/>
            </a:bodyPr>
            <a:lstStyle/>
            <a:p>
              <a:pPr algn="l">
                <a:spcBef>
                  <a:spcPts val="0"/>
                </a:spcBef>
              </a:pPr>
              <a:r>
                <a:rPr lang="en-US" dirty="0" smtClean="0">
                  <a:solidFill>
                    <a:schemeClr val="bg1"/>
                  </a:solidFill>
                </a:rPr>
                <a:t>PP</a:t>
              </a:r>
            </a:p>
          </p:txBody>
        </p:sp>
      </p:grpSp>
      <p:grpSp>
        <p:nvGrpSpPr>
          <p:cNvPr id="18" name="Group 92"/>
          <p:cNvGrpSpPr/>
          <p:nvPr/>
        </p:nvGrpSpPr>
        <p:grpSpPr>
          <a:xfrm>
            <a:off x="2094879" y="625435"/>
            <a:ext cx="2534730" cy="2611540"/>
            <a:chOff x="2094879" y="625435"/>
            <a:chExt cx="2534730" cy="2611540"/>
          </a:xfrm>
        </p:grpSpPr>
        <p:grpSp>
          <p:nvGrpSpPr>
            <p:cNvPr id="21" name="Group 91"/>
            <p:cNvGrpSpPr/>
            <p:nvPr/>
          </p:nvGrpSpPr>
          <p:grpSpPr>
            <a:xfrm>
              <a:off x="2094879" y="625435"/>
              <a:ext cx="2534730" cy="2611540"/>
              <a:chOff x="2094879" y="625435"/>
              <a:chExt cx="2534730" cy="2611540"/>
            </a:xfrm>
          </p:grpSpPr>
          <p:cxnSp>
            <p:nvCxnSpPr>
              <p:cNvPr id="85" name="Straight Connector 84"/>
              <p:cNvCxnSpPr>
                <a:stCxn id="57" idx="0"/>
                <a:endCxn id="60" idx="4"/>
              </p:cNvCxnSpPr>
              <p:nvPr/>
            </p:nvCxnSpPr>
            <p:spPr bwMode="auto">
              <a:xfrm rot="5400000" flipH="1" flipV="1">
                <a:off x="1883651" y="1489548"/>
                <a:ext cx="1958655" cy="1536200"/>
              </a:xfrm>
              <a:prstGeom prst="line">
                <a:avLst/>
              </a:prstGeom>
              <a:noFill/>
              <a:ln w="38100" cap="flat" cmpd="sng" algn="ctr">
                <a:solidFill>
                  <a:schemeClr val="accent1"/>
                </a:solidFill>
                <a:prstDash val="solid"/>
                <a:round/>
                <a:headEnd type="none" w="med" len="med"/>
                <a:tailEnd type="none" w="med" len="med"/>
              </a:ln>
              <a:effectLst/>
            </p:spPr>
          </p:cxnSp>
          <p:cxnSp>
            <p:nvCxnSpPr>
              <p:cNvPr id="59" name="Straight Connector 58"/>
              <p:cNvCxnSpPr>
                <a:stCxn id="49" idx="0"/>
                <a:endCxn id="60" idx="4"/>
              </p:cNvCxnSpPr>
              <p:nvPr/>
            </p:nvCxnSpPr>
            <p:spPr bwMode="auto">
              <a:xfrm rot="16200000" flipV="1">
                <a:off x="4034331" y="875068"/>
                <a:ext cx="192025" cy="998530"/>
              </a:xfrm>
              <a:prstGeom prst="line">
                <a:avLst/>
              </a:prstGeom>
              <a:noFill/>
              <a:ln w="38100" cap="flat" cmpd="sng" algn="ctr">
                <a:solidFill>
                  <a:schemeClr val="accent1"/>
                </a:solidFill>
                <a:prstDash val="solid"/>
                <a:round/>
                <a:headEnd type="none" w="med" len="med"/>
                <a:tailEnd type="none" w="med" len="med"/>
              </a:ln>
              <a:effectLst/>
            </p:spPr>
          </p:cxnSp>
          <p:sp>
            <p:nvSpPr>
              <p:cNvPr id="60" name="Oval 59"/>
              <p:cNvSpPr/>
              <p:nvPr/>
            </p:nvSpPr>
            <p:spPr bwMode="auto">
              <a:xfrm>
                <a:off x="3304635" y="62543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sp>
          <p:nvSpPr>
            <p:cNvPr id="88" name="TextBox 87"/>
            <p:cNvSpPr txBox="1"/>
            <p:nvPr/>
          </p:nvSpPr>
          <p:spPr>
            <a:xfrm>
              <a:off x="4034330" y="740650"/>
              <a:ext cx="338554" cy="369332"/>
            </a:xfrm>
            <a:prstGeom prst="rect">
              <a:avLst/>
            </a:prstGeom>
            <a:noFill/>
          </p:spPr>
          <p:txBody>
            <a:bodyPr wrap="none" rtlCol="0">
              <a:spAutoFit/>
            </a:bodyPr>
            <a:lstStyle/>
            <a:p>
              <a:pPr algn="l">
                <a:spcBef>
                  <a:spcPts val="0"/>
                </a:spcBef>
              </a:pPr>
              <a:r>
                <a:rPr lang="en-US" dirty="0" smtClean="0">
                  <a:solidFill>
                    <a:schemeClr val="bg1"/>
                  </a:solidFill>
                </a:rPr>
                <a:t>S</a:t>
              </a:r>
            </a:p>
          </p:txBody>
        </p:sp>
      </p:grpSp>
      <p:sp>
        <p:nvSpPr>
          <p:cNvPr id="95" name="TextBox 94"/>
          <p:cNvSpPr txBox="1"/>
          <p:nvPr/>
        </p:nvSpPr>
        <p:spPr>
          <a:xfrm>
            <a:off x="6636115" y="6477713"/>
            <a:ext cx="2621295" cy="369332"/>
          </a:xfrm>
          <a:prstGeom prst="rect">
            <a:avLst/>
          </a:prstGeom>
          <a:solidFill>
            <a:schemeClr val="tx1"/>
          </a:solidFill>
        </p:spPr>
        <p:txBody>
          <a:bodyPr wrap="none" rtlCol="0">
            <a:spAutoFit/>
          </a:bodyPr>
          <a:lstStyle/>
          <a:p>
            <a:pPr algn="l">
              <a:spcBef>
                <a:spcPts val="0"/>
              </a:spcBef>
            </a:pPr>
            <a:r>
              <a:rPr lang="en-US" dirty="0" smtClean="0">
                <a:solidFill>
                  <a:schemeClr val="bg1"/>
                </a:solidFill>
              </a:rPr>
              <a:t>[Socher, Manning &amp; Ng]</a:t>
            </a:r>
          </a:p>
        </p:txBody>
      </p:sp>
      <p:sp>
        <p:nvSpPr>
          <p:cNvPr id="96" name="Down Arrow 95"/>
          <p:cNvSpPr/>
          <p:nvPr/>
        </p:nvSpPr>
        <p:spPr bwMode="auto">
          <a:xfrm rot="2600443">
            <a:off x="6041393" y="1069347"/>
            <a:ext cx="402712" cy="1419443"/>
          </a:xfrm>
          <a:prstGeom prst="downArrow">
            <a:avLst>
              <a:gd name="adj1" fmla="val 50000"/>
              <a:gd name="adj2" fmla="val 68538"/>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97" name="TextBox 96"/>
          <p:cNvSpPr txBox="1"/>
          <p:nvPr/>
        </p:nvSpPr>
        <p:spPr>
          <a:xfrm>
            <a:off x="6831445" y="779055"/>
            <a:ext cx="2312555" cy="923330"/>
          </a:xfrm>
          <a:prstGeom prst="rect">
            <a:avLst/>
          </a:prstGeom>
          <a:noFill/>
        </p:spPr>
        <p:txBody>
          <a:bodyPr wrap="square" rtlCol="0">
            <a:spAutoFit/>
          </a:bodyPr>
          <a:lstStyle/>
          <a:p>
            <a:pPr algn="l">
              <a:spcBef>
                <a:spcPts val="0"/>
              </a:spcBef>
            </a:pPr>
            <a:r>
              <a:rPr lang="en-US" dirty="0" smtClean="0">
                <a:solidFill>
                  <a:schemeClr val="bg1"/>
                </a:solidFill>
              </a:rPr>
              <a:t>This node’s job is   to represent </a:t>
            </a:r>
          </a:p>
          <a:p>
            <a:pPr algn="l">
              <a:spcBef>
                <a:spcPts val="0"/>
              </a:spcBef>
            </a:pPr>
            <a:r>
              <a:rPr lang="en-US" i="1" dirty="0" smtClean="0">
                <a:solidFill>
                  <a:schemeClr val="bg1"/>
                </a:solidFill>
              </a:rPr>
              <a:t>“on the mat.”</a:t>
            </a:r>
          </a:p>
        </p:txBody>
      </p:sp>
      <p:grpSp>
        <p:nvGrpSpPr>
          <p:cNvPr id="24" name="Group 55"/>
          <p:cNvGrpSpPr/>
          <p:nvPr/>
        </p:nvGrpSpPr>
        <p:grpSpPr>
          <a:xfrm>
            <a:off x="3381445" y="4773175"/>
            <a:ext cx="384049" cy="576074"/>
            <a:chOff x="5186479" y="3160165"/>
            <a:chExt cx="576075" cy="2649945"/>
          </a:xfrm>
        </p:grpSpPr>
        <p:sp>
          <p:nvSpPr>
            <p:cNvPr id="44" name="Double Bracket 43"/>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45" name="TextBox 44"/>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7</a:t>
              </a:r>
            </a:p>
            <a:p>
              <a:pPr>
                <a:spcBef>
                  <a:spcPts val="0"/>
                </a:spcBef>
              </a:pPr>
              <a:r>
                <a:rPr lang="en-US" sz="1400" dirty="0" smtClean="0">
                  <a:solidFill>
                    <a:schemeClr val="bg1"/>
                  </a:solidFill>
                </a:rPr>
                <a:t>1</a:t>
              </a:r>
            </a:p>
          </p:txBody>
        </p:sp>
      </p:grpSp>
      <p:grpSp>
        <p:nvGrpSpPr>
          <p:cNvPr id="25" name="Group 45"/>
          <p:cNvGrpSpPr/>
          <p:nvPr/>
        </p:nvGrpSpPr>
        <p:grpSpPr>
          <a:xfrm>
            <a:off x="3569640" y="1470345"/>
            <a:ext cx="1955663" cy="3325421"/>
            <a:chOff x="4525934" y="1547155"/>
            <a:chExt cx="1955663" cy="3325421"/>
          </a:xfrm>
        </p:grpSpPr>
        <p:cxnSp>
          <p:nvCxnSpPr>
            <p:cNvPr id="47" name="Straight Connector 46"/>
            <p:cNvCxnSpPr>
              <a:stCxn id="45" idx="0"/>
              <a:endCxn id="49" idx="4"/>
            </p:cNvCxnSpPr>
            <p:nvPr/>
          </p:nvCxnSpPr>
          <p:spPr bwMode="auto">
            <a:xfrm rot="5400000" flipH="1" flipV="1">
              <a:off x="3719650" y="3006324"/>
              <a:ext cx="2672536" cy="1059968"/>
            </a:xfrm>
            <a:prstGeom prst="line">
              <a:avLst/>
            </a:prstGeom>
            <a:noFill/>
            <a:ln w="38100" cap="flat" cmpd="sng" algn="ctr">
              <a:solidFill>
                <a:schemeClr val="accent1"/>
              </a:solidFill>
              <a:prstDash val="solid"/>
              <a:round/>
              <a:headEnd type="none" w="med" len="med"/>
              <a:tailEnd type="none" w="med" len="med"/>
            </a:ln>
            <a:effectLst/>
          </p:spPr>
        </p:cxnSp>
        <p:cxnSp>
          <p:nvCxnSpPr>
            <p:cNvPr id="48" name="Straight Connector 47"/>
            <p:cNvCxnSpPr>
              <a:stCxn id="86" idx="0"/>
              <a:endCxn id="49" idx="4"/>
            </p:cNvCxnSpPr>
            <p:nvPr/>
          </p:nvCxnSpPr>
          <p:spPr bwMode="auto">
            <a:xfrm rot="16200000" flipV="1">
              <a:off x="5931548" y="1854395"/>
              <a:ext cx="115215" cy="806505"/>
            </a:xfrm>
            <a:prstGeom prst="line">
              <a:avLst/>
            </a:prstGeom>
            <a:noFill/>
            <a:ln w="38100" cap="flat" cmpd="sng" algn="ctr">
              <a:solidFill>
                <a:schemeClr val="accent1"/>
              </a:solidFill>
              <a:prstDash val="solid"/>
              <a:round/>
              <a:headEnd type="none" w="med" len="med"/>
              <a:tailEnd type="none" w="med" len="med"/>
            </a:ln>
            <a:effectLst/>
          </p:spPr>
        </p:cxnSp>
        <p:sp>
          <p:nvSpPr>
            <p:cNvPr id="49" name="Oval 48"/>
            <p:cNvSpPr/>
            <p:nvPr/>
          </p:nvSpPr>
          <p:spPr bwMode="auto">
            <a:xfrm>
              <a:off x="5259459" y="154715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50" name="TextBox 49"/>
            <p:cNvSpPr txBox="1"/>
            <p:nvPr/>
          </p:nvSpPr>
          <p:spPr>
            <a:xfrm>
              <a:off x="5989154" y="1547155"/>
              <a:ext cx="492443" cy="369332"/>
            </a:xfrm>
            <a:prstGeom prst="rect">
              <a:avLst/>
            </a:prstGeom>
            <a:noFill/>
          </p:spPr>
          <p:txBody>
            <a:bodyPr wrap="none" rtlCol="0">
              <a:spAutoFit/>
            </a:bodyPr>
            <a:lstStyle/>
            <a:p>
              <a:pPr algn="l">
                <a:spcBef>
                  <a:spcPts val="0"/>
                </a:spcBef>
              </a:pPr>
              <a:r>
                <a:rPr lang="en-US" dirty="0" smtClean="0">
                  <a:solidFill>
                    <a:schemeClr val="bg1"/>
                  </a:solidFill>
                </a:rPr>
                <a:t>VP</a:t>
              </a:r>
            </a:p>
          </p:txBody>
        </p:sp>
      </p:grpSp>
      <p:grpSp>
        <p:nvGrpSpPr>
          <p:cNvPr id="52" name="Group 55"/>
          <p:cNvGrpSpPr/>
          <p:nvPr/>
        </p:nvGrpSpPr>
        <p:grpSpPr>
          <a:xfrm>
            <a:off x="1883650" y="3275380"/>
            <a:ext cx="384049" cy="576074"/>
            <a:chOff x="5186479" y="3160165"/>
            <a:chExt cx="576075" cy="2649945"/>
          </a:xfrm>
        </p:grpSpPr>
        <p:sp>
          <p:nvSpPr>
            <p:cNvPr id="53" name="Double Bracket 52"/>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55" name="TextBox 54"/>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2</a:t>
              </a:r>
            </a:p>
          </p:txBody>
        </p:sp>
      </p:grpSp>
      <p:grpSp>
        <p:nvGrpSpPr>
          <p:cNvPr id="58" name="Group 55"/>
          <p:cNvGrpSpPr/>
          <p:nvPr/>
        </p:nvGrpSpPr>
        <p:grpSpPr>
          <a:xfrm>
            <a:off x="6031390" y="3505810"/>
            <a:ext cx="384049" cy="576074"/>
            <a:chOff x="5186479" y="3160165"/>
            <a:chExt cx="576075" cy="2649945"/>
          </a:xfrm>
        </p:grpSpPr>
        <p:sp>
          <p:nvSpPr>
            <p:cNvPr id="61" name="Double Bracket 60"/>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2" name="TextBox 61"/>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3</a:t>
              </a:r>
            </a:p>
            <a:p>
              <a:pPr>
                <a:spcBef>
                  <a:spcPts val="0"/>
                </a:spcBef>
              </a:pPr>
              <a:r>
                <a:rPr lang="en-US" sz="1400" dirty="0" smtClean="0">
                  <a:solidFill>
                    <a:schemeClr val="bg1"/>
                  </a:solidFill>
                </a:rPr>
                <a:t>3</a:t>
              </a:r>
            </a:p>
          </p:txBody>
        </p:sp>
      </p:grpSp>
      <p:grpSp>
        <p:nvGrpSpPr>
          <p:cNvPr id="63" name="Group 55"/>
          <p:cNvGrpSpPr/>
          <p:nvPr/>
        </p:nvGrpSpPr>
        <p:grpSpPr>
          <a:xfrm>
            <a:off x="5263290" y="2276850"/>
            <a:ext cx="384049" cy="576074"/>
            <a:chOff x="5186479" y="3160165"/>
            <a:chExt cx="576075" cy="2649945"/>
          </a:xfrm>
        </p:grpSpPr>
        <p:sp>
          <p:nvSpPr>
            <p:cNvPr id="64" name="Double Bracket 63"/>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5" name="TextBox 64"/>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3</a:t>
              </a:r>
            </a:p>
          </p:txBody>
        </p:sp>
      </p:grpSp>
      <p:grpSp>
        <p:nvGrpSpPr>
          <p:cNvPr id="66" name="Group 55"/>
          <p:cNvGrpSpPr/>
          <p:nvPr/>
        </p:nvGrpSpPr>
        <p:grpSpPr>
          <a:xfrm>
            <a:off x="3458255" y="663840"/>
            <a:ext cx="384049" cy="576074"/>
            <a:chOff x="5186479" y="3160165"/>
            <a:chExt cx="576075" cy="2649945"/>
          </a:xfrm>
        </p:grpSpPr>
        <p:sp>
          <p:nvSpPr>
            <p:cNvPr id="68" name="Double Bracket 67"/>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9" name="TextBox 68"/>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4</a:t>
              </a:r>
            </a:p>
          </p:txBody>
        </p:sp>
      </p:grpSp>
      <p:grpSp>
        <p:nvGrpSpPr>
          <p:cNvPr id="70" name="Group 55"/>
          <p:cNvGrpSpPr/>
          <p:nvPr/>
        </p:nvGrpSpPr>
        <p:grpSpPr>
          <a:xfrm>
            <a:off x="4456785" y="1508750"/>
            <a:ext cx="384049" cy="576074"/>
            <a:chOff x="5186479" y="3160165"/>
            <a:chExt cx="576075" cy="2649945"/>
          </a:xfrm>
        </p:grpSpPr>
        <p:sp>
          <p:nvSpPr>
            <p:cNvPr id="71" name="Double Bracket 70"/>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72" name="TextBox 71"/>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7</a:t>
              </a:r>
            </a:p>
            <a:p>
              <a:pPr>
                <a:spcBef>
                  <a:spcPts val="0"/>
                </a:spcBef>
              </a:pPr>
              <a:r>
                <a:rPr lang="en-US" sz="1400" dirty="0" smtClean="0">
                  <a:solidFill>
                    <a:schemeClr val="bg1"/>
                  </a:solidFill>
                </a:rPr>
                <a:t>3</a:t>
              </a:r>
            </a:p>
          </p:txBody>
        </p:sp>
      </p:gr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Rectangle 227"/>
          <p:cNvSpPr/>
          <p:nvPr/>
        </p:nvSpPr>
        <p:spPr bwMode="auto">
          <a:xfrm>
            <a:off x="8374095" y="6040540"/>
            <a:ext cx="1267365" cy="1036935"/>
          </a:xfrm>
          <a:prstGeom prst="rect">
            <a:avLst/>
          </a:prstGeom>
          <a:solidFill>
            <a:schemeClr val="tx1"/>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2" name="Title 1"/>
          <p:cNvSpPr>
            <a:spLocks noGrp="1"/>
          </p:cNvSpPr>
          <p:nvPr>
            <p:ph type="title"/>
          </p:nvPr>
        </p:nvSpPr>
        <p:spPr/>
        <p:txBody>
          <a:bodyPr/>
          <a:lstStyle/>
          <a:p>
            <a:r>
              <a:rPr lang="en-US" dirty="0" smtClean="0"/>
              <a:t>What we want (illustration)</a:t>
            </a:r>
            <a:endParaRPr lang="en-US" dirty="0"/>
          </a:p>
        </p:txBody>
      </p:sp>
      <p:grpSp>
        <p:nvGrpSpPr>
          <p:cNvPr id="74" name="Group 73"/>
          <p:cNvGrpSpPr/>
          <p:nvPr/>
        </p:nvGrpSpPr>
        <p:grpSpPr>
          <a:xfrm>
            <a:off x="232235" y="855867"/>
            <a:ext cx="5272874" cy="2943455"/>
            <a:chOff x="232235" y="855866"/>
            <a:chExt cx="6374669" cy="3558506"/>
          </a:xfrm>
        </p:grpSpPr>
        <p:cxnSp>
          <p:nvCxnSpPr>
            <p:cNvPr id="11" name="Straight Arrow Connector 10"/>
            <p:cNvCxnSpPr/>
            <p:nvPr/>
          </p:nvCxnSpPr>
          <p:spPr bwMode="auto">
            <a:xfrm rot="16200000" flipV="1">
              <a:off x="-420650" y="2392066"/>
              <a:ext cx="3110806" cy="38405"/>
            </a:xfrm>
            <a:prstGeom prst="straightConnector1">
              <a:avLst/>
            </a:prstGeom>
            <a:noFill/>
            <a:ln w="38100" cap="flat" cmpd="sng" algn="ctr">
              <a:solidFill>
                <a:schemeClr val="bg1"/>
              </a:solidFill>
              <a:prstDash val="solid"/>
              <a:round/>
              <a:headEnd type="none" w="med" len="med"/>
              <a:tailEnd type="arrow"/>
            </a:ln>
            <a:effectLst/>
          </p:spPr>
        </p:cxnSp>
        <p:cxnSp>
          <p:nvCxnSpPr>
            <p:cNvPr id="14" name="Straight Arrow Connector 13"/>
            <p:cNvCxnSpPr/>
            <p:nvPr/>
          </p:nvCxnSpPr>
          <p:spPr bwMode="auto">
            <a:xfrm flipV="1">
              <a:off x="923525" y="3659431"/>
              <a:ext cx="5530320" cy="17139"/>
            </a:xfrm>
            <a:prstGeom prst="straightConnector1">
              <a:avLst/>
            </a:prstGeom>
            <a:noFill/>
            <a:ln w="38100" cap="flat" cmpd="sng" algn="ctr">
              <a:solidFill>
                <a:schemeClr val="bg1"/>
              </a:solidFill>
              <a:prstDash val="solid"/>
              <a:round/>
              <a:headEnd type="none" w="med" len="med"/>
              <a:tailEnd type="arrow"/>
            </a:ln>
            <a:effectLst/>
          </p:spPr>
        </p:cxnSp>
        <p:sp>
          <p:nvSpPr>
            <p:cNvPr id="17" name="TextBox 16"/>
            <p:cNvSpPr txBox="1"/>
            <p:nvPr/>
          </p:nvSpPr>
          <p:spPr>
            <a:xfrm>
              <a:off x="232235" y="1815990"/>
              <a:ext cx="460860" cy="409297"/>
            </a:xfrm>
            <a:prstGeom prst="rect">
              <a:avLst/>
            </a:prstGeom>
            <a:noFill/>
          </p:spPr>
          <p:txBody>
            <a:bodyPr wrap="square" rtlCol="0">
              <a:spAutoFit/>
            </a:bodyPr>
            <a:lstStyle/>
            <a:p>
              <a:pPr algn="l">
                <a:spcBef>
                  <a:spcPts val="0"/>
                </a:spcBef>
              </a:pPr>
              <a:r>
                <a:rPr lang="en-US" sz="1600" dirty="0" smtClean="0">
                  <a:solidFill>
                    <a:schemeClr val="bg1"/>
                  </a:solidFill>
                </a:rPr>
                <a:t>x</a:t>
              </a:r>
              <a:r>
                <a:rPr lang="en-US" sz="1600" baseline="-25000" dirty="0" smtClean="0">
                  <a:solidFill>
                    <a:schemeClr val="bg1"/>
                  </a:solidFill>
                </a:rPr>
                <a:t>2</a:t>
              </a:r>
            </a:p>
          </p:txBody>
        </p:sp>
        <p:cxnSp>
          <p:nvCxnSpPr>
            <p:cNvPr id="19" name="Straight Connector 18"/>
            <p:cNvCxnSpPr/>
            <p:nvPr/>
          </p:nvCxnSpPr>
          <p:spPr bwMode="auto">
            <a:xfrm>
              <a:off x="1038740" y="1393536"/>
              <a:ext cx="182880" cy="0"/>
            </a:xfrm>
            <a:prstGeom prst="line">
              <a:avLst/>
            </a:prstGeom>
            <a:noFill/>
            <a:ln w="38100" cap="flat" cmpd="sng" algn="ctr">
              <a:solidFill>
                <a:schemeClr val="bg1"/>
              </a:solidFill>
              <a:prstDash val="solid"/>
              <a:round/>
              <a:headEnd type="none" w="med" len="med"/>
              <a:tailEnd type="none" w="med" len="med"/>
            </a:ln>
            <a:effectLst/>
          </p:spPr>
        </p:cxnSp>
        <p:cxnSp>
          <p:nvCxnSpPr>
            <p:cNvPr id="20" name="Straight Connector 19"/>
            <p:cNvCxnSpPr/>
            <p:nvPr/>
          </p:nvCxnSpPr>
          <p:spPr bwMode="auto">
            <a:xfrm>
              <a:off x="1047885" y="3236976"/>
              <a:ext cx="182880" cy="0"/>
            </a:xfrm>
            <a:prstGeom prst="line">
              <a:avLst/>
            </a:prstGeom>
            <a:noFill/>
            <a:ln w="38100" cap="flat" cmpd="sng" algn="ctr">
              <a:solidFill>
                <a:schemeClr val="bg1"/>
              </a:solidFill>
              <a:prstDash val="solid"/>
              <a:round/>
              <a:headEnd type="none" w="med" len="med"/>
              <a:tailEnd type="none" w="med" len="med"/>
            </a:ln>
            <a:effectLst/>
          </p:spPr>
        </p:cxnSp>
        <p:cxnSp>
          <p:nvCxnSpPr>
            <p:cNvPr id="21" name="Straight Connector 20"/>
            <p:cNvCxnSpPr/>
            <p:nvPr/>
          </p:nvCxnSpPr>
          <p:spPr bwMode="auto">
            <a:xfrm>
              <a:off x="1038740" y="2776116"/>
              <a:ext cx="182880" cy="0"/>
            </a:xfrm>
            <a:prstGeom prst="line">
              <a:avLst/>
            </a:prstGeom>
            <a:noFill/>
            <a:ln w="38100" cap="flat" cmpd="sng" algn="ctr">
              <a:solidFill>
                <a:schemeClr val="bg1"/>
              </a:solidFill>
              <a:prstDash val="solid"/>
              <a:round/>
              <a:headEnd type="none" w="med" len="med"/>
              <a:tailEnd type="none" w="med" len="med"/>
            </a:ln>
            <a:effectLst/>
          </p:spPr>
        </p:cxnSp>
        <p:cxnSp>
          <p:nvCxnSpPr>
            <p:cNvPr id="22" name="Straight Connector 21"/>
            <p:cNvCxnSpPr/>
            <p:nvPr/>
          </p:nvCxnSpPr>
          <p:spPr bwMode="auto">
            <a:xfrm>
              <a:off x="1038740" y="2315256"/>
              <a:ext cx="182880" cy="0"/>
            </a:xfrm>
            <a:prstGeom prst="line">
              <a:avLst/>
            </a:prstGeom>
            <a:noFill/>
            <a:ln w="38100" cap="flat" cmpd="sng" algn="ctr">
              <a:solidFill>
                <a:schemeClr val="bg1"/>
              </a:solidFill>
              <a:prstDash val="solid"/>
              <a:round/>
              <a:headEnd type="none" w="med" len="med"/>
              <a:tailEnd type="none" w="med" len="med"/>
            </a:ln>
            <a:effectLst/>
          </p:spPr>
        </p:cxnSp>
        <p:cxnSp>
          <p:nvCxnSpPr>
            <p:cNvPr id="23" name="Straight Connector 22"/>
            <p:cNvCxnSpPr/>
            <p:nvPr/>
          </p:nvCxnSpPr>
          <p:spPr bwMode="auto">
            <a:xfrm>
              <a:off x="1038740" y="1854396"/>
              <a:ext cx="182880" cy="0"/>
            </a:xfrm>
            <a:prstGeom prst="line">
              <a:avLst/>
            </a:prstGeom>
            <a:noFill/>
            <a:ln w="38100" cap="flat" cmpd="sng" algn="ctr">
              <a:solidFill>
                <a:schemeClr val="bg1"/>
              </a:solidFill>
              <a:prstDash val="solid"/>
              <a:round/>
              <a:headEnd type="none" w="med" len="med"/>
              <a:tailEnd type="none" w="med" len="med"/>
            </a:ln>
            <a:effectLst/>
          </p:spPr>
        </p:cxnSp>
        <p:cxnSp>
          <p:nvCxnSpPr>
            <p:cNvPr id="24" name="Straight Connector 23"/>
            <p:cNvCxnSpPr/>
            <p:nvPr/>
          </p:nvCxnSpPr>
          <p:spPr bwMode="auto">
            <a:xfrm rot="16200000" flipH="1">
              <a:off x="1522765" y="3665715"/>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26" name="Straight Connector 25"/>
            <p:cNvCxnSpPr/>
            <p:nvPr/>
          </p:nvCxnSpPr>
          <p:spPr bwMode="auto">
            <a:xfrm rot="16200000" flipH="1">
              <a:off x="1983625" y="3665715"/>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27" name="Straight Connector 26"/>
            <p:cNvCxnSpPr/>
            <p:nvPr/>
          </p:nvCxnSpPr>
          <p:spPr bwMode="auto">
            <a:xfrm rot="16200000" flipH="1">
              <a:off x="2444484" y="3665715"/>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28" name="Straight Connector 27"/>
            <p:cNvCxnSpPr/>
            <p:nvPr/>
          </p:nvCxnSpPr>
          <p:spPr bwMode="auto">
            <a:xfrm rot="16200000" flipH="1">
              <a:off x="2905344" y="3665715"/>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29" name="Straight Connector 28"/>
            <p:cNvCxnSpPr/>
            <p:nvPr/>
          </p:nvCxnSpPr>
          <p:spPr bwMode="auto">
            <a:xfrm rot="16200000" flipH="1">
              <a:off x="3366204" y="3665715"/>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30" name="Straight Connector 29"/>
            <p:cNvCxnSpPr/>
            <p:nvPr/>
          </p:nvCxnSpPr>
          <p:spPr bwMode="auto">
            <a:xfrm rot="16200000" flipH="1">
              <a:off x="3827065" y="3665715"/>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31" name="Straight Connector 30"/>
            <p:cNvCxnSpPr/>
            <p:nvPr/>
          </p:nvCxnSpPr>
          <p:spPr bwMode="auto">
            <a:xfrm rot="16200000" flipH="1">
              <a:off x="4289145" y="3665715"/>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32" name="Straight Connector 31"/>
            <p:cNvCxnSpPr/>
            <p:nvPr/>
          </p:nvCxnSpPr>
          <p:spPr bwMode="auto">
            <a:xfrm rot="16200000" flipH="1">
              <a:off x="4748785" y="3665715"/>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33" name="Straight Connector 32"/>
            <p:cNvCxnSpPr/>
            <p:nvPr/>
          </p:nvCxnSpPr>
          <p:spPr bwMode="auto">
            <a:xfrm rot="16200000" flipH="1">
              <a:off x="5209645" y="3665715"/>
              <a:ext cx="182880" cy="1220"/>
            </a:xfrm>
            <a:prstGeom prst="line">
              <a:avLst/>
            </a:prstGeom>
            <a:noFill/>
            <a:ln w="38100" cap="flat" cmpd="sng" algn="ctr">
              <a:solidFill>
                <a:schemeClr val="bg1"/>
              </a:solidFill>
              <a:prstDash val="solid"/>
              <a:round/>
              <a:headEnd type="none" w="med" len="med"/>
              <a:tailEnd type="none" w="med" len="med"/>
            </a:ln>
            <a:effectLst/>
          </p:spPr>
        </p:cxnSp>
        <p:cxnSp>
          <p:nvCxnSpPr>
            <p:cNvPr id="34" name="Straight Connector 33"/>
            <p:cNvCxnSpPr/>
            <p:nvPr/>
          </p:nvCxnSpPr>
          <p:spPr bwMode="auto">
            <a:xfrm rot="16200000" flipH="1">
              <a:off x="5670505" y="3665715"/>
              <a:ext cx="182880" cy="1220"/>
            </a:xfrm>
            <a:prstGeom prst="line">
              <a:avLst/>
            </a:prstGeom>
            <a:noFill/>
            <a:ln w="38100" cap="flat" cmpd="sng" algn="ctr">
              <a:solidFill>
                <a:schemeClr val="bg1"/>
              </a:solidFill>
              <a:prstDash val="solid"/>
              <a:round/>
              <a:headEnd type="none" w="med" len="med"/>
              <a:tailEnd type="none" w="med" len="med"/>
            </a:ln>
            <a:effectLst/>
          </p:spPr>
        </p:cxnSp>
        <p:sp>
          <p:nvSpPr>
            <p:cNvPr id="36" name="TextBox 35"/>
            <p:cNvSpPr txBox="1"/>
            <p:nvPr/>
          </p:nvSpPr>
          <p:spPr>
            <a:xfrm>
              <a:off x="3688685" y="4005075"/>
              <a:ext cx="460860" cy="409297"/>
            </a:xfrm>
            <a:prstGeom prst="rect">
              <a:avLst/>
            </a:prstGeom>
            <a:noFill/>
          </p:spPr>
          <p:txBody>
            <a:bodyPr wrap="square" rtlCol="0">
              <a:spAutoFit/>
            </a:bodyPr>
            <a:lstStyle/>
            <a:p>
              <a:pPr algn="l">
                <a:spcBef>
                  <a:spcPts val="0"/>
                </a:spcBef>
              </a:pPr>
              <a:r>
                <a:rPr lang="en-US" sz="1600" dirty="0" smtClean="0">
                  <a:solidFill>
                    <a:schemeClr val="bg1"/>
                  </a:solidFill>
                </a:rPr>
                <a:t>x</a:t>
              </a:r>
              <a:r>
                <a:rPr lang="en-US" sz="1600" baseline="-25000" dirty="0" smtClean="0">
                  <a:solidFill>
                    <a:schemeClr val="bg1"/>
                  </a:solidFill>
                </a:rPr>
                <a:t>1</a:t>
              </a:r>
            </a:p>
          </p:txBody>
        </p:sp>
        <p:sp>
          <p:nvSpPr>
            <p:cNvPr id="37" name="TextBox 36"/>
            <p:cNvSpPr txBox="1"/>
            <p:nvPr/>
          </p:nvSpPr>
          <p:spPr>
            <a:xfrm>
              <a:off x="616285" y="3736241"/>
              <a:ext cx="5990619" cy="409297"/>
            </a:xfrm>
            <a:prstGeom prst="rect">
              <a:avLst/>
            </a:prstGeom>
            <a:noFill/>
          </p:spPr>
          <p:txBody>
            <a:bodyPr wrap="none" rtlCol="0">
              <a:spAutoFit/>
            </a:bodyPr>
            <a:lstStyle/>
            <a:p>
              <a:pPr algn="l">
                <a:spcBef>
                  <a:spcPts val="0"/>
                </a:spcBef>
              </a:pPr>
              <a:r>
                <a:rPr lang="en-US" sz="1600" dirty="0" smtClean="0">
                  <a:solidFill>
                    <a:schemeClr val="bg1"/>
                  </a:solidFill>
                </a:rPr>
                <a:t>   0        1      2     3     4      5     6     7     8      9     10</a:t>
              </a:r>
            </a:p>
          </p:txBody>
        </p:sp>
        <p:sp>
          <p:nvSpPr>
            <p:cNvPr id="39" name="TextBox 38"/>
            <p:cNvSpPr txBox="1"/>
            <p:nvPr/>
          </p:nvSpPr>
          <p:spPr>
            <a:xfrm>
              <a:off x="695389" y="1184222"/>
              <a:ext cx="378289" cy="2654229"/>
            </a:xfrm>
            <a:prstGeom prst="rect">
              <a:avLst/>
            </a:prstGeom>
            <a:noFill/>
          </p:spPr>
          <p:txBody>
            <a:bodyPr wrap="none" rtlCol="0">
              <a:spAutoFit/>
            </a:bodyPr>
            <a:lstStyle/>
            <a:p>
              <a:pPr>
                <a:spcBef>
                  <a:spcPts val="0"/>
                </a:spcBef>
                <a:spcAft>
                  <a:spcPts val="1400"/>
                </a:spcAft>
              </a:pPr>
              <a:r>
                <a:rPr lang="en-US" dirty="0" smtClean="0">
                  <a:solidFill>
                    <a:schemeClr val="bg1"/>
                  </a:solidFill>
                </a:rPr>
                <a:t>5</a:t>
              </a:r>
            </a:p>
            <a:p>
              <a:pPr>
                <a:spcBef>
                  <a:spcPts val="0"/>
                </a:spcBef>
                <a:spcAft>
                  <a:spcPts val="1400"/>
                </a:spcAft>
              </a:pPr>
              <a:r>
                <a:rPr lang="en-US" dirty="0" smtClean="0">
                  <a:solidFill>
                    <a:schemeClr val="bg1"/>
                  </a:solidFill>
                </a:rPr>
                <a:t>4</a:t>
              </a:r>
            </a:p>
            <a:p>
              <a:pPr>
                <a:spcBef>
                  <a:spcPts val="0"/>
                </a:spcBef>
                <a:spcAft>
                  <a:spcPts val="1400"/>
                </a:spcAft>
              </a:pPr>
              <a:r>
                <a:rPr lang="en-US" dirty="0" smtClean="0">
                  <a:solidFill>
                    <a:schemeClr val="bg1"/>
                  </a:solidFill>
                </a:rPr>
                <a:t>3</a:t>
              </a:r>
            </a:p>
            <a:p>
              <a:pPr>
                <a:spcBef>
                  <a:spcPts val="0"/>
                </a:spcBef>
                <a:spcAft>
                  <a:spcPts val="1400"/>
                </a:spcAft>
              </a:pPr>
              <a:r>
                <a:rPr lang="en-US" dirty="0" smtClean="0">
                  <a:solidFill>
                    <a:schemeClr val="bg1"/>
                  </a:solidFill>
                </a:rPr>
                <a:t>2</a:t>
              </a:r>
            </a:p>
            <a:p>
              <a:pPr>
                <a:spcBef>
                  <a:spcPts val="0"/>
                </a:spcBef>
                <a:spcAft>
                  <a:spcPts val="1400"/>
                </a:spcAft>
              </a:pPr>
              <a:r>
                <a:rPr lang="en-US" dirty="0" smtClean="0">
                  <a:solidFill>
                    <a:schemeClr val="bg1"/>
                  </a:solidFill>
                </a:rPr>
                <a:t>1</a:t>
              </a:r>
            </a:p>
          </p:txBody>
        </p:sp>
        <p:grpSp>
          <p:nvGrpSpPr>
            <p:cNvPr id="5" name="Group 69"/>
            <p:cNvGrpSpPr/>
            <p:nvPr/>
          </p:nvGrpSpPr>
          <p:grpSpPr>
            <a:xfrm>
              <a:off x="1936570" y="1662370"/>
              <a:ext cx="1320941" cy="409296"/>
              <a:chOff x="1936570" y="3121759"/>
              <a:chExt cx="1320941" cy="409296"/>
            </a:xfrm>
          </p:grpSpPr>
          <p:sp>
            <p:nvSpPr>
              <p:cNvPr id="40" name="Cross 39"/>
              <p:cNvSpPr/>
              <p:nvPr/>
            </p:nvSpPr>
            <p:spPr bwMode="auto">
              <a:xfrm rot="2722479">
                <a:off x="1936570" y="3178568"/>
                <a:ext cx="274320" cy="274320"/>
              </a:xfrm>
              <a:prstGeom prst="plus">
                <a:avLst>
                  <a:gd name="adj" fmla="val 36534"/>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bg1"/>
                  </a:solidFill>
                  <a:effectLst/>
                  <a:latin typeface="Helvetica" pitchFamily="34" charset="0"/>
                </a:endParaRPr>
              </a:p>
            </p:txBody>
          </p:sp>
          <p:sp>
            <p:nvSpPr>
              <p:cNvPr id="41" name="TextBox 40"/>
              <p:cNvSpPr txBox="1"/>
              <p:nvPr/>
            </p:nvSpPr>
            <p:spPr>
              <a:xfrm>
                <a:off x="2152486" y="3121759"/>
                <a:ext cx="1105025" cy="409296"/>
              </a:xfrm>
              <a:prstGeom prst="rect">
                <a:avLst/>
              </a:prstGeom>
              <a:noFill/>
            </p:spPr>
            <p:txBody>
              <a:bodyPr wrap="none" rtlCol="0">
                <a:spAutoFit/>
              </a:bodyPr>
              <a:lstStyle/>
              <a:p>
                <a:pPr algn="l">
                  <a:spcBef>
                    <a:spcPts val="0"/>
                  </a:spcBef>
                </a:pPr>
                <a:r>
                  <a:rPr lang="en-US" sz="1600" dirty="0" smtClean="0">
                    <a:solidFill>
                      <a:schemeClr val="bg1"/>
                    </a:solidFill>
                  </a:rPr>
                  <a:t>Monday</a:t>
                </a:r>
              </a:p>
            </p:txBody>
          </p:sp>
        </p:grpSp>
        <p:grpSp>
          <p:nvGrpSpPr>
            <p:cNvPr id="10" name="Group 72"/>
            <p:cNvGrpSpPr/>
            <p:nvPr/>
          </p:nvGrpSpPr>
          <p:grpSpPr>
            <a:xfrm>
              <a:off x="5089670" y="2545685"/>
              <a:ext cx="1175224" cy="409296"/>
              <a:chOff x="5089670" y="4005074"/>
              <a:chExt cx="1175224" cy="409296"/>
            </a:xfrm>
          </p:grpSpPr>
          <p:sp>
            <p:nvSpPr>
              <p:cNvPr id="42" name="Cross 41"/>
              <p:cNvSpPr/>
              <p:nvPr/>
            </p:nvSpPr>
            <p:spPr bwMode="auto">
              <a:xfrm rot="2722479">
                <a:off x="5089670" y="4061884"/>
                <a:ext cx="274320" cy="274320"/>
              </a:xfrm>
              <a:prstGeom prst="plus">
                <a:avLst>
                  <a:gd name="adj" fmla="val 36534"/>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bg1"/>
                  </a:solidFill>
                  <a:effectLst/>
                  <a:latin typeface="Helvetica" pitchFamily="34" charset="0"/>
                </a:endParaRPr>
              </a:p>
            </p:txBody>
          </p:sp>
          <p:sp>
            <p:nvSpPr>
              <p:cNvPr id="43" name="TextBox 42"/>
              <p:cNvSpPr txBox="1"/>
              <p:nvPr/>
            </p:nvSpPr>
            <p:spPr>
              <a:xfrm>
                <a:off x="5340100" y="4005074"/>
                <a:ext cx="924794" cy="409296"/>
              </a:xfrm>
              <a:prstGeom prst="rect">
                <a:avLst/>
              </a:prstGeom>
              <a:noFill/>
            </p:spPr>
            <p:txBody>
              <a:bodyPr wrap="none" rtlCol="0">
                <a:spAutoFit/>
              </a:bodyPr>
              <a:lstStyle/>
              <a:p>
                <a:pPr algn="l">
                  <a:spcBef>
                    <a:spcPts val="0"/>
                  </a:spcBef>
                </a:pPr>
                <a:r>
                  <a:rPr lang="en-US" sz="1600" dirty="0" smtClean="0">
                    <a:solidFill>
                      <a:schemeClr val="bg1"/>
                    </a:solidFill>
                  </a:rPr>
                  <a:t>Britain</a:t>
                </a:r>
              </a:p>
            </p:txBody>
          </p:sp>
        </p:grpSp>
        <p:grpSp>
          <p:nvGrpSpPr>
            <p:cNvPr id="13" name="Group 70"/>
            <p:cNvGrpSpPr/>
            <p:nvPr/>
          </p:nvGrpSpPr>
          <p:grpSpPr>
            <a:xfrm>
              <a:off x="1978864" y="1988014"/>
              <a:ext cx="1375657" cy="444017"/>
              <a:chOff x="1978864" y="3447403"/>
              <a:chExt cx="1375657" cy="444017"/>
            </a:xfrm>
          </p:grpSpPr>
          <p:sp>
            <p:nvSpPr>
              <p:cNvPr id="44" name="Cross 43"/>
              <p:cNvSpPr/>
              <p:nvPr/>
            </p:nvSpPr>
            <p:spPr bwMode="auto">
              <a:xfrm rot="2722479">
                <a:off x="1978864" y="3447403"/>
                <a:ext cx="274320" cy="274320"/>
              </a:xfrm>
              <a:prstGeom prst="plus">
                <a:avLst>
                  <a:gd name="adj" fmla="val 36534"/>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bg1"/>
                  </a:solidFill>
                  <a:effectLst/>
                  <a:latin typeface="Helvetica" pitchFamily="34" charset="0"/>
                </a:endParaRPr>
              </a:p>
            </p:txBody>
          </p:sp>
          <p:sp>
            <p:nvSpPr>
              <p:cNvPr id="45" name="TextBox 44"/>
              <p:cNvSpPr txBox="1"/>
              <p:nvPr/>
            </p:nvSpPr>
            <p:spPr>
              <a:xfrm>
                <a:off x="2190892" y="3482123"/>
                <a:ext cx="1163629" cy="409297"/>
              </a:xfrm>
              <a:prstGeom prst="rect">
                <a:avLst/>
              </a:prstGeom>
              <a:noFill/>
            </p:spPr>
            <p:txBody>
              <a:bodyPr wrap="none" rtlCol="0">
                <a:spAutoFit/>
              </a:bodyPr>
              <a:lstStyle/>
              <a:p>
                <a:pPr algn="l">
                  <a:spcBef>
                    <a:spcPts val="0"/>
                  </a:spcBef>
                </a:pPr>
                <a:r>
                  <a:rPr lang="en-US" sz="1600" dirty="0" smtClean="0">
                    <a:solidFill>
                      <a:schemeClr val="bg1"/>
                    </a:solidFill>
                  </a:rPr>
                  <a:t>Tuesday</a:t>
                </a:r>
              </a:p>
            </p:txBody>
          </p:sp>
        </p:grpSp>
        <p:grpSp>
          <p:nvGrpSpPr>
            <p:cNvPr id="16" name="Group 73"/>
            <p:cNvGrpSpPr/>
            <p:nvPr/>
          </p:nvGrpSpPr>
          <p:grpSpPr>
            <a:xfrm>
              <a:off x="5378505" y="2871328"/>
              <a:ext cx="994560" cy="621324"/>
              <a:chOff x="5378505" y="4330717"/>
              <a:chExt cx="994560" cy="621324"/>
            </a:xfrm>
          </p:grpSpPr>
          <p:sp>
            <p:nvSpPr>
              <p:cNvPr id="59" name="TextBox 58"/>
              <p:cNvSpPr txBox="1"/>
              <p:nvPr/>
            </p:nvSpPr>
            <p:spPr>
              <a:xfrm>
                <a:off x="5378505" y="4542744"/>
                <a:ext cx="994560" cy="409297"/>
              </a:xfrm>
              <a:prstGeom prst="rect">
                <a:avLst/>
              </a:prstGeom>
              <a:noFill/>
            </p:spPr>
            <p:txBody>
              <a:bodyPr wrap="none" rtlCol="0">
                <a:spAutoFit/>
              </a:bodyPr>
              <a:lstStyle/>
              <a:p>
                <a:pPr algn="l">
                  <a:spcBef>
                    <a:spcPts val="0"/>
                  </a:spcBef>
                </a:pPr>
                <a:r>
                  <a:rPr lang="en-US" sz="1600" dirty="0" smtClean="0">
                    <a:solidFill>
                      <a:schemeClr val="bg1"/>
                    </a:solidFill>
                  </a:rPr>
                  <a:t>France</a:t>
                </a:r>
              </a:p>
            </p:txBody>
          </p:sp>
          <p:sp>
            <p:nvSpPr>
              <p:cNvPr id="60" name="Cross 59"/>
              <p:cNvSpPr/>
              <p:nvPr/>
            </p:nvSpPr>
            <p:spPr bwMode="auto">
              <a:xfrm rot="2722479">
                <a:off x="5379771" y="4330717"/>
                <a:ext cx="274320" cy="274320"/>
              </a:xfrm>
              <a:prstGeom prst="plus">
                <a:avLst>
                  <a:gd name="adj" fmla="val 36534"/>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bg1"/>
                  </a:solidFill>
                  <a:effectLst/>
                  <a:latin typeface="Helvetica" pitchFamily="34" charset="0"/>
                </a:endParaRPr>
              </a:p>
            </p:txBody>
          </p:sp>
        </p:grpSp>
      </p:grpSp>
      <p:sp>
        <p:nvSpPr>
          <p:cNvPr id="77" name="TextBox 76"/>
          <p:cNvSpPr txBox="1"/>
          <p:nvPr/>
        </p:nvSpPr>
        <p:spPr>
          <a:xfrm>
            <a:off x="155425" y="6477713"/>
            <a:ext cx="4168642" cy="369332"/>
          </a:xfrm>
          <a:prstGeom prst="rect">
            <a:avLst/>
          </a:prstGeom>
          <a:noFill/>
        </p:spPr>
        <p:txBody>
          <a:bodyPr wrap="none" rtlCol="0">
            <a:spAutoFit/>
          </a:bodyPr>
          <a:lstStyle/>
          <a:p>
            <a:pPr algn="l">
              <a:spcBef>
                <a:spcPts val="0"/>
              </a:spcBef>
            </a:pPr>
            <a:r>
              <a:rPr lang="en-US" i="1" dirty="0" smtClean="0">
                <a:solidFill>
                  <a:schemeClr val="bg1"/>
                </a:solidFill>
              </a:rPr>
              <a:t>The      day     after     my    birthday, …</a:t>
            </a:r>
          </a:p>
        </p:txBody>
      </p:sp>
      <p:grpSp>
        <p:nvGrpSpPr>
          <p:cNvPr id="50" name="Group 65"/>
          <p:cNvGrpSpPr/>
          <p:nvPr/>
        </p:nvGrpSpPr>
        <p:grpSpPr>
          <a:xfrm>
            <a:off x="347451" y="6021652"/>
            <a:ext cx="317855" cy="497688"/>
            <a:chOff x="3808973" y="6163441"/>
            <a:chExt cx="576075" cy="2649945"/>
          </a:xfrm>
        </p:grpSpPr>
        <p:sp>
          <p:nvSpPr>
            <p:cNvPr id="80" name="Double Bracket 79"/>
            <p:cNvSpPr/>
            <p:nvPr/>
          </p:nvSpPr>
          <p:spPr bwMode="auto">
            <a:xfrm>
              <a:off x="3808973" y="6163441"/>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r>
                <a:rPr lang="en-US" sz="1600" dirty="0" smtClean="0"/>
                <a:t>g</a:t>
              </a:r>
              <a:endParaRPr lang="en-US" sz="1600" dirty="0"/>
            </a:p>
          </p:txBody>
        </p:sp>
        <p:sp>
          <p:nvSpPr>
            <p:cNvPr id="81" name="TextBox 80"/>
            <p:cNvSpPr txBox="1"/>
            <p:nvPr/>
          </p:nvSpPr>
          <p:spPr>
            <a:xfrm>
              <a:off x="3849558" y="6267361"/>
              <a:ext cx="483384" cy="2284369"/>
            </a:xfrm>
            <a:prstGeom prst="rect">
              <a:avLst/>
            </a:prstGeom>
            <a:noFill/>
          </p:spPr>
          <p:txBody>
            <a:bodyPr wrap="none" rtlCol="0">
              <a:spAutoFit/>
            </a:bodyPr>
            <a:lstStyle/>
            <a:p>
              <a:pPr>
                <a:spcBef>
                  <a:spcPts val="0"/>
                </a:spcBef>
              </a:pPr>
              <a:r>
                <a:rPr lang="en-US" sz="1200" dirty="0" smtClean="0">
                  <a:solidFill>
                    <a:schemeClr val="bg1"/>
                  </a:solidFill>
                </a:rPr>
                <a:t>8</a:t>
              </a:r>
            </a:p>
            <a:p>
              <a:pPr>
                <a:spcBef>
                  <a:spcPts val="0"/>
                </a:spcBef>
              </a:pPr>
              <a:r>
                <a:rPr lang="en-US" sz="1200" dirty="0" smtClean="0">
                  <a:solidFill>
                    <a:schemeClr val="bg1"/>
                  </a:solidFill>
                </a:rPr>
                <a:t>5</a:t>
              </a:r>
              <a:endParaRPr lang="en-US" sz="1200" dirty="0">
                <a:solidFill>
                  <a:schemeClr val="bg1"/>
                </a:solidFill>
              </a:endParaRPr>
            </a:p>
          </p:txBody>
        </p:sp>
      </p:grpSp>
      <p:sp>
        <p:nvSpPr>
          <p:cNvPr id="86" name="Double Bracket 85"/>
          <p:cNvSpPr/>
          <p:nvPr/>
        </p:nvSpPr>
        <p:spPr bwMode="auto">
          <a:xfrm>
            <a:off x="1069618" y="6021652"/>
            <a:ext cx="353172" cy="497688"/>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sz="1600"/>
          </a:p>
        </p:txBody>
      </p:sp>
      <p:sp>
        <p:nvSpPr>
          <p:cNvPr id="87" name="TextBox 86"/>
          <p:cNvSpPr txBox="1"/>
          <p:nvPr/>
        </p:nvSpPr>
        <p:spPr>
          <a:xfrm>
            <a:off x="1109314" y="6041169"/>
            <a:ext cx="266711" cy="429029"/>
          </a:xfrm>
          <a:prstGeom prst="rect">
            <a:avLst/>
          </a:prstGeom>
          <a:noFill/>
        </p:spPr>
        <p:txBody>
          <a:bodyPr wrap="none" rtlCol="0">
            <a:spAutoFit/>
          </a:bodyPr>
          <a:lstStyle/>
          <a:p>
            <a:pPr>
              <a:spcBef>
                <a:spcPts val="0"/>
              </a:spcBef>
            </a:pPr>
            <a:r>
              <a:rPr lang="en-US" sz="1200" dirty="0" smtClean="0">
                <a:solidFill>
                  <a:schemeClr val="bg1"/>
                </a:solidFill>
              </a:rPr>
              <a:t>2</a:t>
            </a:r>
          </a:p>
          <a:p>
            <a:pPr>
              <a:spcBef>
                <a:spcPts val="0"/>
              </a:spcBef>
            </a:pPr>
            <a:r>
              <a:rPr lang="en-US" sz="1200" dirty="0" smtClean="0">
                <a:solidFill>
                  <a:schemeClr val="bg1"/>
                </a:solidFill>
              </a:rPr>
              <a:t>4</a:t>
            </a:r>
            <a:endParaRPr lang="en-US" sz="1200" dirty="0">
              <a:solidFill>
                <a:schemeClr val="bg1"/>
              </a:solidFill>
            </a:endParaRPr>
          </a:p>
        </p:txBody>
      </p:sp>
      <p:sp>
        <p:nvSpPr>
          <p:cNvPr id="88" name="Double Bracket 87"/>
          <p:cNvSpPr/>
          <p:nvPr/>
        </p:nvSpPr>
        <p:spPr bwMode="auto">
          <a:xfrm>
            <a:off x="1730030" y="6002135"/>
            <a:ext cx="353172" cy="497688"/>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sz="1600"/>
          </a:p>
        </p:txBody>
      </p:sp>
      <p:sp>
        <p:nvSpPr>
          <p:cNvPr id="89" name="TextBox 88"/>
          <p:cNvSpPr txBox="1"/>
          <p:nvPr/>
        </p:nvSpPr>
        <p:spPr>
          <a:xfrm>
            <a:off x="1769727" y="6021652"/>
            <a:ext cx="266711" cy="429029"/>
          </a:xfrm>
          <a:prstGeom prst="rect">
            <a:avLst/>
          </a:prstGeom>
          <a:noFill/>
        </p:spPr>
        <p:txBody>
          <a:bodyPr wrap="none" rtlCol="0">
            <a:spAutoFit/>
          </a:bodyPr>
          <a:lstStyle/>
          <a:p>
            <a:pPr>
              <a:spcBef>
                <a:spcPts val="0"/>
              </a:spcBef>
            </a:pPr>
            <a:r>
              <a:rPr lang="en-US" sz="1200" dirty="0" smtClean="0">
                <a:solidFill>
                  <a:schemeClr val="bg1"/>
                </a:solidFill>
              </a:rPr>
              <a:t>9</a:t>
            </a:r>
          </a:p>
          <a:p>
            <a:pPr>
              <a:spcBef>
                <a:spcPts val="0"/>
              </a:spcBef>
            </a:pPr>
            <a:r>
              <a:rPr lang="en-US" sz="1200" dirty="0" smtClean="0">
                <a:solidFill>
                  <a:schemeClr val="bg1"/>
                </a:solidFill>
              </a:rPr>
              <a:t>2</a:t>
            </a:r>
            <a:endParaRPr lang="en-US" sz="1200" dirty="0">
              <a:solidFill>
                <a:schemeClr val="bg1"/>
              </a:solidFill>
            </a:endParaRPr>
          </a:p>
        </p:txBody>
      </p:sp>
      <p:sp>
        <p:nvSpPr>
          <p:cNvPr id="76" name="Double Bracket 75"/>
          <p:cNvSpPr/>
          <p:nvPr/>
        </p:nvSpPr>
        <p:spPr bwMode="auto">
          <a:xfrm>
            <a:off x="2498130" y="6008936"/>
            <a:ext cx="353172" cy="497688"/>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sz="1600"/>
          </a:p>
        </p:txBody>
      </p:sp>
      <p:sp>
        <p:nvSpPr>
          <p:cNvPr id="78" name="TextBox 77"/>
          <p:cNvSpPr txBox="1"/>
          <p:nvPr/>
        </p:nvSpPr>
        <p:spPr>
          <a:xfrm>
            <a:off x="2536370" y="6028453"/>
            <a:ext cx="269626" cy="461665"/>
          </a:xfrm>
          <a:prstGeom prst="rect">
            <a:avLst/>
          </a:prstGeom>
          <a:noFill/>
        </p:spPr>
        <p:txBody>
          <a:bodyPr wrap="none" rtlCol="0">
            <a:spAutoFit/>
          </a:bodyPr>
          <a:lstStyle/>
          <a:p>
            <a:pPr>
              <a:spcBef>
                <a:spcPts val="0"/>
              </a:spcBef>
            </a:pPr>
            <a:r>
              <a:rPr lang="en-US" sz="1200" dirty="0" smtClean="0">
                <a:solidFill>
                  <a:schemeClr val="bg1"/>
                </a:solidFill>
              </a:rPr>
              <a:t>3</a:t>
            </a:r>
          </a:p>
          <a:p>
            <a:pPr>
              <a:spcBef>
                <a:spcPts val="0"/>
              </a:spcBef>
            </a:pPr>
            <a:r>
              <a:rPr lang="en-US" sz="1200" dirty="0" smtClean="0">
                <a:solidFill>
                  <a:schemeClr val="bg1"/>
                </a:solidFill>
              </a:rPr>
              <a:t>2</a:t>
            </a:r>
            <a:endParaRPr lang="en-US" sz="1200" dirty="0">
              <a:solidFill>
                <a:schemeClr val="bg1"/>
              </a:solidFill>
            </a:endParaRPr>
          </a:p>
        </p:txBody>
      </p:sp>
      <p:sp>
        <p:nvSpPr>
          <p:cNvPr id="79" name="Double Bracket 78"/>
          <p:cNvSpPr/>
          <p:nvPr/>
        </p:nvSpPr>
        <p:spPr bwMode="auto">
          <a:xfrm>
            <a:off x="3343040" y="6042116"/>
            <a:ext cx="353172" cy="497688"/>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sz="1600"/>
          </a:p>
        </p:txBody>
      </p:sp>
      <p:sp>
        <p:nvSpPr>
          <p:cNvPr id="82" name="TextBox 81"/>
          <p:cNvSpPr txBox="1"/>
          <p:nvPr/>
        </p:nvSpPr>
        <p:spPr>
          <a:xfrm>
            <a:off x="3382737" y="6061633"/>
            <a:ext cx="266711" cy="429029"/>
          </a:xfrm>
          <a:prstGeom prst="rect">
            <a:avLst/>
          </a:prstGeom>
          <a:noFill/>
        </p:spPr>
        <p:txBody>
          <a:bodyPr wrap="none" rtlCol="0">
            <a:spAutoFit/>
          </a:bodyPr>
          <a:lstStyle/>
          <a:p>
            <a:pPr>
              <a:spcBef>
                <a:spcPts val="0"/>
              </a:spcBef>
            </a:pPr>
            <a:r>
              <a:rPr lang="en-US" sz="1200" dirty="0" smtClean="0">
                <a:solidFill>
                  <a:schemeClr val="bg1"/>
                </a:solidFill>
              </a:rPr>
              <a:t>9</a:t>
            </a:r>
          </a:p>
          <a:p>
            <a:pPr>
              <a:spcBef>
                <a:spcPts val="0"/>
              </a:spcBef>
            </a:pPr>
            <a:r>
              <a:rPr lang="en-US" sz="1200" dirty="0" smtClean="0">
                <a:solidFill>
                  <a:schemeClr val="bg1"/>
                </a:solidFill>
              </a:rPr>
              <a:t>2</a:t>
            </a:r>
            <a:endParaRPr lang="en-US" sz="1200" dirty="0">
              <a:solidFill>
                <a:schemeClr val="bg1"/>
              </a:solidFill>
            </a:endParaRPr>
          </a:p>
        </p:txBody>
      </p:sp>
      <p:grpSp>
        <p:nvGrpSpPr>
          <p:cNvPr id="83" name="Group 88"/>
          <p:cNvGrpSpPr/>
          <p:nvPr/>
        </p:nvGrpSpPr>
        <p:grpSpPr>
          <a:xfrm>
            <a:off x="474014" y="5118817"/>
            <a:ext cx="768656" cy="922353"/>
            <a:chOff x="2278536" y="3762006"/>
            <a:chExt cx="1044832" cy="1253757"/>
          </a:xfrm>
        </p:grpSpPr>
        <p:cxnSp>
          <p:nvCxnSpPr>
            <p:cNvPr id="84" name="Straight Connector 83"/>
            <p:cNvCxnSpPr>
              <a:stCxn id="87" idx="0"/>
              <a:endCxn id="90" idx="4"/>
            </p:cNvCxnSpPr>
            <p:nvPr/>
          </p:nvCxnSpPr>
          <p:spPr bwMode="auto">
            <a:xfrm rot="16200000" flipV="1">
              <a:off x="2799602" y="4491996"/>
              <a:ext cx="600872" cy="446660"/>
            </a:xfrm>
            <a:prstGeom prst="line">
              <a:avLst/>
            </a:prstGeom>
            <a:noFill/>
            <a:ln w="38100" cap="flat" cmpd="sng" algn="ctr">
              <a:solidFill>
                <a:schemeClr val="accent1"/>
              </a:solidFill>
              <a:prstDash val="solid"/>
              <a:round/>
              <a:headEnd type="none" w="med" len="med"/>
              <a:tailEnd type="none" w="med" len="med"/>
            </a:ln>
            <a:effectLst/>
          </p:spPr>
        </p:cxnSp>
        <p:cxnSp>
          <p:nvCxnSpPr>
            <p:cNvPr id="85" name="Straight Connector 84"/>
            <p:cNvCxnSpPr>
              <a:stCxn id="81" idx="0"/>
              <a:endCxn id="90" idx="4"/>
            </p:cNvCxnSpPr>
            <p:nvPr/>
          </p:nvCxnSpPr>
          <p:spPr bwMode="auto">
            <a:xfrm rot="5400000" flipH="1" flipV="1">
              <a:off x="2277188" y="4416239"/>
              <a:ext cx="600872" cy="598175"/>
            </a:xfrm>
            <a:prstGeom prst="line">
              <a:avLst/>
            </a:prstGeom>
            <a:noFill/>
            <a:ln w="38100" cap="flat" cmpd="sng" algn="ctr">
              <a:solidFill>
                <a:schemeClr val="accent1"/>
              </a:solidFill>
              <a:prstDash val="solid"/>
              <a:round/>
              <a:headEnd type="none" w="med" len="med"/>
              <a:tailEnd type="none" w="med" len="med"/>
            </a:ln>
            <a:effectLst/>
          </p:spPr>
        </p:cxnSp>
        <p:sp>
          <p:nvSpPr>
            <p:cNvPr id="90" name="Oval 89"/>
            <p:cNvSpPr/>
            <p:nvPr/>
          </p:nvSpPr>
          <p:spPr bwMode="auto">
            <a:xfrm>
              <a:off x="2550268" y="3762006"/>
              <a:ext cx="652886" cy="652884"/>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bg1"/>
                </a:solidFill>
                <a:effectLst/>
                <a:latin typeface="Helvetica" pitchFamily="34" charset="0"/>
              </a:endParaRPr>
            </a:p>
          </p:txBody>
        </p:sp>
      </p:grpSp>
      <p:grpSp>
        <p:nvGrpSpPr>
          <p:cNvPr id="92" name="Group 89"/>
          <p:cNvGrpSpPr/>
          <p:nvPr/>
        </p:nvGrpSpPr>
        <p:grpSpPr>
          <a:xfrm>
            <a:off x="2671184" y="5042011"/>
            <a:ext cx="806505" cy="1019623"/>
            <a:chOff x="5635115" y="3467404"/>
            <a:chExt cx="1096288" cy="1385974"/>
          </a:xfrm>
        </p:grpSpPr>
        <p:cxnSp>
          <p:nvCxnSpPr>
            <p:cNvPr id="93" name="Straight Connector 92"/>
            <p:cNvCxnSpPr>
              <a:stCxn id="78" idx="0"/>
              <a:endCxn id="95" idx="4"/>
            </p:cNvCxnSpPr>
            <p:nvPr/>
          </p:nvCxnSpPr>
          <p:spPr bwMode="auto">
            <a:xfrm rot="5400000" flipH="1" flipV="1">
              <a:off x="5594874" y="4160530"/>
              <a:ext cx="687987" cy="607506"/>
            </a:xfrm>
            <a:prstGeom prst="line">
              <a:avLst/>
            </a:prstGeom>
            <a:noFill/>
            <a:ln w="38100" cap="flat" cmpd="sng" algn="ctr">
              <a:solidFill>
                <a:schemeClr val="accent1"/>
              </a:solidFill>
              <a:prstDash val="solid"/>
              <a:round/>
              <a:headEnd type="none" w="med" len="med"/>
              <a:tailEnd type="none" w="med" len="med"/>
            </a:ln>
            <a:effectLst/>
          </p:spPr>
        </p:cxnSp>
        <p:cxnSp>
          <p:nvCxnSpPr>
            <p:cNvPr id="94" name="Straight Connector 93"/>
            <p:cNvCxnSpPr>
              <a:stCxn id="82" idx="0"/>
              <a:endCxn id="95" idx="4"/>
            </p:cNvCxnSpPr>
            <p:nvPr/>
          </p:nvCxnSpPr>
          <p:spPr bwMode="auto">
            <a:xfrm rot="16200000" flipV="1">
              <a:off x="6120467" y="4242442"/>
              <a:ext cx="733090" cy="488782"/>
            </a:xfrm>
            <a:prstGeom prst="line">
              <a:avLst/>
            </a:prstGeom>
            <a:noFill/>
            <a:ln w="38100" cap="flat" cmpd="sng" algn="ctr">
              <a:solidFill>
                <a:schemeClr val="accent1"/>
              </a:solidFill>
              <a:prstDash val="solid"/>
              <a:round/>
              <a:headEnd type="none" w="med" len="med"/>
              <a:tailEnd type="none" w="med" len="med"/>
            </a:ln>
            <a:effectLst/>
          </p:spPr>
        </p:cxnSp>
        <p:sp>
          <p:nvSpPr>
            <p:cNvPr id="95" name="Oval 94"/>
            <p:cNvSpPr/>
            <p:nvPr/>
          </p:nvSpPr>
          <p:spPr bwMode="auto">
            <a:xfrm>
              <a:off x="5916178" y="3467404"/>
              <a:ext cx="652885" cy="652884"/>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bg1"/>
                </a:solidFill>
                <a:effectLst/>
                <a:latin typeface="Helvetica" pitchFamily="34" charset="0"/>
              </a:endParaRPr>
            </a:p>
          </p:txBody>
        </p:sp>
      </p:grpSp>
      <p:grpSp>
        <p:nvGrpSpPr>
          <p:cNvPr id="97" name="Group 90"/>
          <p:cNvGrpSpPr/>
          <p:nvPr/>
        </p:nvGrpSpPr>
        <p:grpSpPr>
          <a:xfrm>
            <a:off x="1864676" y="4389125"/>
            <a:ext cx="1215024" cy="1632527"/>
            <a:chOff x="4688752" y="2238445"/>
            <a:chExt cx="1651581" cy="2219095"/>
          </a:xfrm>
        </p:grpSpPr>
        <p:cxnSp>
          <p:nvCxnSpPr>
            <p:cNvPr id="98" name="Straight Connector 97"/>
            <p:cNvCxnSpPr>
              <a:stCxn id="89" idx="0"/>
              <a:endCxn id="100" idx="4"/>
            </p:cNvCxnSpPr>
            <p:nvPr/>
          </p:nvCxnSpPr>
          <p:spPr bwMode="auto">
            <a:xfrm rot="5400000" flipH="1" flipV="1">
              <a:off x="4279326" y="3300755"/>
              <a:ext cx="1566211" cy="747360"/>
            </a:xfrm>
            <a:prstGeom prst="line">
              <a:avLst/>
            </a:prstGeom>
            <a:noFill/>
            <a:ln w="38100" cap="flat" cmpd="sng" algn="ctr">
              <a:solidFill>
                <a:schemeClr val="accent1"/>
              </a:solidFill>
              <a:prstDash val="solid"/>
              <a:round/>
              <a:headEnd type="none" w="med" len="med"/>
              <a:tailEnd type="none" w="med" len="med"/>
            </a:ln>
            <a:effectLst/>
          </p:spPr>
        </p:cxnSp>
        <p:cxnSp>
          <p:nvCxnSpPr>
            <p:cNvPr id="99" name="Straight Connector 98"/>
            <p:cNvCxnSpPr>
              <a:stCxn id="95" idx="0"/>
              <a:endCxn id="100" idx="4"/>
            </p:cNvCxnSpPr>
            <p:nvPr/>
          </p:nvCxnSpPr>
          <p:spPr bwMode="auto">
            <a:xfrm rot="16200000" flipV="1">
              <a:off x="5770932" y="2556512"/>
              <a:ext cx="234584" cy="904219"/>
            </a:xfrm>
            <a:prstGeom prst="line">
              <a:avLst/>
            </a:prstGeom>
            <a:noFill/>
            <a:ln w="38100" cap="flat" cmpd="sng" algn="ctr">
              <a:solidFill>
                <a:schemeClr val="accent1"/>
              </a:solidFill>
              <a:prstDash val="solid"/>
              <a:round/>
              <a:headEnd type="none" w="med" len="med"/>
              <a:tailEnd type="none" w="med" len="med"/>
            </a:ln>
            <a:effectLst/>
          </p:spPr>
        </p:cxnSp>
        <p:sp>
          <p:nvSpPr>
            <p:cNvPr id="100" name="Oval 99"/>
            <p:cNvSpPr/>
            <p:nvPr/>
          </p:nvSpPr>
          <p:spPr bwMode="auto">
            <a:xfrm>
              <a:off x="5109670" y="223844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bg1"/>
                </a:solidFill>
                <a:effectLst/>
                <a:latin typeface="Helvetica" pitchFamily="34" charset="0"/>
              </a:endParaRPr>
            </a:p>
          </p:txBody>
        </p:sp>
      </p:grpSp>
      <p:grpSp>
        <p:nvGrpSpPr>
          <p:cNvPr id="103" name="Group 91"/>
          <p:cNvGrpSpPr/>
          <p:nvPr/>
        </p:nvGrpSpPr>
        <p:grpSpPr>
          <a:xfrm>
            <a:off x="884888" y="3851454"/>
            <a:ext cx="1529602" cy="1267363"/>
            <a:chOff x="-3733259" y="3020833"/>
            <a:chExt cx="2079190" cy="1722729"/>
          </a:xfrm>
        </p:grpSpPr>
        <p:cxnSp>
          <p:nvCxnSpPr>
            <p:cNvPr id="105" name="Straight Connector 104"/>
            <p:cNvCxnSpPr>
              <a:stCxn id="90" idx="0"/>
              <a:endCxn id="107" idx="4"/>
            </p:cNvCxnSpPr>
            <p:nvPr/>
          </p:nvCxnSpPr>
          <p:spPr bwMode="auto">
            <a:xfrm rot="5400000" flipH="1" flipV="1">
              <a:off x="-3543593" y="3484051"/>
              <a:ext cx="1069845" cy="1449177"/>
            </a:xfrm>
            <a:prstGeom prst="line">
              <a:avLst/>
            </a:prstGeom>
            <a:noFill/>
            <a:ln w="38100" cap="flat" cmpd="sng" algn="ctr">
              <a:solidFill>
                <a:schemeClr val="accent1"/>
              </a:solidFill>
              <a:prstDash val="solid"/>
              <a:round/>
              <a:headEnd type="none" w="med" len="med"/>
              <a:tailEnd type="none" w="med" len="med"/>
            </a:ln>
            <a:effectLst/>
          </p:spPr>
        </p:cxnSp>
        <p:cxnSp>
          <p:nvCxnSpPr>
            <p:cNvPr id="106" name="Straight Connector 105"/>
            <p:cNvCxnSpPr>
              <a:stCxn id="100" idx="0"/>
              <a:endCxn id="107" idx="4"/>
            </p:cNvCxnSpPr>
            <p:nvPr/>
          </p:nvCxnSpPr>
          <p:spPr bwMode="auto">
            <a:xfrm rot="16200000" flipV="1">
              <a:off x="-2008062" y="3397698"/>
              <a:ext cx="77974" cy="630012"/>
            </a:xfrm>
            <a:prstGeom prst="line">
              <a:avLst/>
            </a:prstGeom>
            <a:noFill/>
            <a:ln w="38100" cap="flat" cmpd="sng" algn="ctr">
              <a:solidFill>
                <a:schemeClr val="accent1"/>
              </a:solidFill>
              <a:prstDash val="solid"/>
              <a:round/>
              <a:headEnd type="none" w="med" len="med"/>
              <a:tailEnd type="none" w="med" len="med"/>
            </a:ln>
            <a:effectLst/>
          </p:spPr>
        </p:cxnSp>
        <p:sp>
          <p:nvSpPr>
            <p:cNvPr id="107" name="Oval 106"/>
            <p:cNvSpPr/>
            <p:nvPr/>
          </p:nvSpPr>
          <p:spPr bwMode="auto">
            <a:xfrm>
              <a:off x="-2610525" y="3020833"/>
              <a:ext cx="652884" cy="652884"/>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bg1"/>
                </a:solidFill>
                <a:effectLst/>
                <a:latin typeface="Helvetica" pitchFamily="34" charset="0"/>
              </a:endParaRPr>
            </a:p>
          </p:txBody>
        </p:sp>
      </p:grpSp>
      <p:grpSp>
        <p:nvGrpSpPr>
          <p:cNvPr id="108" name="Group 55"/>
          <p:cNvGrpSpPr/>
          <p:nvPr/>
        </p:nvGrpSpPr>
        <p:grpSpPr>
          <a:xfrm>
            <a:off x="775431" y="5132173"/>
            <a:ext cx="282534" cy="447507"/>
            <a:chOff x="5186479" y="3160165"/>
            <a:chExt cx="576075" cy="2798166"/>
          </a:xfrm>
        </p:grpSpPr>
        <p:sp>
          <p:nvSpPr>
            <p:cNvPr id="109" name="Double Bracket 108"/>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sz="1400"/>
            </a:p>
          </p:txBody>
        </p:sp>
        <p:sp>
          <p:nvSpPr>
            <p:cNvPr id="110" name="TextBox 109"/>
            <p:cNvSpPr txBox="1"/>
            <p:nvPr/>
          </p:nvSpPr>
          <p:spPr>
            <a:xfrm>
              <a:off x="5200432" y="3264086"/>
              <a:ext cx="536682" cy="2694245"/>
            </a:xfrm>
            <a:prstGeom prst="rect">
              <a:avLst/>
            </a:prstGeom>
            <a:noFill/>
          </p:spPr>
          <p:txBody>
            <a:bodyPr wrap="none" rtlCol="0">
              <a:spAutoFit/>
            </a:bodyPr>
            <a:lstStyle/>
            <a:p>
              <a:pPr>
                <a:spcBef>
                  <a:spcPts val="0"/>
                </a:spcBef>
              </a:pPr>
              <a:r>
                <a:rPr lang="en-US" sz="1100" dirty="0" smtClean="0">
                  <a:solidFill>
                    <a:schemeClr val="bg1"/>
                  </a:solidFill>
                </a:rPr>
                <a:t>5</a:t>
              </a:r>
            </a:p>
            <a:p>
              <a:pPr>
                <a:spcBef>
                  <a:spcPts val="0"/>
                </a:spcBef>
              </a:pPr>
              <a:r>
                <a:rPr lang="en-US" sz="1100" dirty="0" smtClean="0">
                  <a:solidFill>
                    <a:schemeClr val="bg1"/>
                  </a:solidFill>
                </a:rPr>
                <a:t>2</a:t>
              </a:r>
            </a:p>
          </p:txBody>
        </p:sp>
      </p:grpSp>
      <p:grpSp>
        <p:nvGrpSpPr>
          <p:cNvPr id="111" name="Group 55"/>
          <p:cNvGrpSpPr/>
          <p:nvPr/>
        </p:nvGrpSpPr>
        <p:grpSpPr>
          <a:xfrm>
            <a:off x="2966517" y="5042010"/>
            <a:ext cx="282534" cy="447507"/>
            <a:chOff x="5186479" y="3160165"/>
            <a:chExt cx="576075" cy="2798166"/>
          </a:xfrm>
        </p:grpSpPr>
        <p:sp>
          <p:nvSpPr>
            <p:cNvPr id="112" name="Double Bracket 111"/>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sz="1400"/>
            </a:p>
          </p:txBody>
        </p:sp>
        <p:sp>
          <p:nvSpPr>
            <p:cNvPr id="113" name="TextBox 112"/>
            <p:cNvSpPr txBox="1"/>
            <p:nvPr/>
          </p:nvSpPr>
          <p:spPr>
            <a:xfrm>
              <a:off x="5200432" y="3264086"/>
              <a:ext cx="536682" cy="2694245"/>
            </a:xfrm>
            <a:prstGeom prst="rect">
              <a:avLst/>
            </a:prstGeom>
            <a:noFill/>
          </p:spPr>
          <p:txBody>
            <a:bodyPr wrap="none" rtlCol="0">
              <a:spAutoFit/>
            </a:bodyPr>
            <a:lstStyle/>
            <a:p>
              <a:pPr>
                <a:spcBef>
                  <a:spcPts val="0"/>
                </a:spcBef>
              </a:pPr>
              <a:r>
                <a:rPr lang="en-US" sz="1100" dirty="0" smtClean="0">
                  <a:solidFill>
                    <a:schemeClr val="bg1"/>
                  </a:solidFill>
                </a:rPr>
                <a:t>3</a:t>
              </a:r>
            </a:p>
            <a:p>
              <a:pPr>
                <a:spcBef>
                  <a:spcPts val="0"/>
                </a:spcBef>
              </a:pPr>
              <a:r>
                <a:rPr lang="en-US" sz="1100" dirty="0" smtClean="0">
                  <a:solidFill>
                    <a:schemeClr val="bg1"/>
                  </a:solidFill>
                </a:rPr>
                <a:t>3</a:t>
              </a:r>
            </a:p>
          </p:txBody>
        </p:sp>
      </p:grpSp>
      <p:grpSp>
        <p:nvGrpSpPr>
          <p:cNvPr id="114" name="Group 55"/>
          <p:cNvGrpSpPr/>
          <p:nvPr/>
        </p:nvGrpSpPr>
        <p:grpSpPr>
          <a:xfrm>
            <a:off x="2275227" y="4389125"/>
            <a:ext cx="282534" cy="447507"/>
            <a:chOff x="5186479" y="3160165"/>
            <a:chExt cx="576075" cy="2798166"/>
          </a:xfrm>
        </p:grpSpPr>
        <p:sp>
          <p:nvSpPr>
            <p:cNvPr id="115" name="Double Bracket 114"/>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sz="1400"/>
            </a:p>
          </p:txBody>
        </p:sp>
        <p:sp>
          <p:nvSpPr>
            <p:cNvPr id="116" name="TextBox 115"/>
            <p:cNvSpPr txBox="1"/>
            <p:nvPr/>
          </p:nvSpPr>
          <p:spPr>
            <a:xfrm>
              <a:off x="5200432" y="3264086"/>
              <a:ext cx="536682" cy="2694245"/>
            </a:xfrm>
            <a:prstGeom prst="rect">
              <a:avLst/>
            </a:prstGeom>
            <a:noFill/>
          </p:spPr>
          <p:txBody>
            <a:bodyPr wrap="none" rtlCol="0">
              <a:spAutoFit/>
            </a:bodyPr>
            <a:lstStyle/>
            <a:p>
              <a:pPr>
                <a:spcBef>
                  <a:spcPts val="0"/>
                </a:spcBef>
              </a:pPr>
              <a:r>
                <a:rPr lang="en-US" sz="1100" dirty="0" smtClean="0">
                  <a:solidFill>
                    <a:schemeClr val="bg1"/>
                  </a:solidFill>
                </a:rPr>
                <a:t>8</a:t>
              </a:r>
            </a:p>
            <a:p>
              <a:pPr>
                <a:spcBef>
                  <a:spcPts val="0"/>
                </a:spcBef>
              </a:pPr>
              <a:r>
                <a:rPr lang="en-US" sz="1100" dirty="0" smtClean="0">
                  <a:solidFill>
                    <a:schemeClr val="bg1"/>
                  </a:solidFill>
                </a:rPr>
                <a:t>3</a:t>
              </a:r>
            </a:p>
          </p:txBody>
        </p:sp>
      </p:grpSp>
      <p:grpSp>
        <p:nvGrpSpPr>
          <p:cNvPr id="238" name="Group 237"/>
          <p:cNvGrpSpPr/>
          <p:nvPr/>
        </p:nvGrpSpPr>
        <p:grpSpPr>
          <a:xfrm>
            <a:off x="1816540" y="3870505"/>
            <a:ext cx="282534" cy="447507"/>
            <a:chOff x="3264340" y="3975280"/>
            <a:chExt cx="282534" cy="447507"/>
          </a:xfrm>
        </p:grpSpPr>
        <p:sp>
          <p:nvSpPr>
            <p:cNvPr id="118" name="Double Bracket 117"/>
            <p:cNvSpPr/>
            <p:nvPr/>
          </p:nvSpPr>
          <p:spPr bwMode="auto">
            <a:xfrm>
              <a:off x="3264340" y="3975280"/>
              <a:ext cx="282534" cy="423802"/>
            </a:xfrm>
            <a:prstGeom prst="bracketPair">
              <a:avLst/>
            </a:prstGeom>
            <a:noFill/>
            <a:ln w="38100" cap="flat" cmpd="sng" algn="ctr">
              <a:solidFill>
                <a:srgbClr val="00B0F0"/>
              </a:solidFill>
              <a:prstDash val="solid"/>
              <a:round/>
              <a:headEnd type="none" w="med" len="med"/>
              <a:tailEnd type="none" w="med" len="med"/>
            </a:ln>
            <a:effectLst/>
          </p:spPr>
          <p:txBody>
            <a:bodyPr rtlCol="0" anchor="ctr"/>
            <a:lstStyle/>
            <a:p>
              <a:pPr algn="ctr"/>
              <a:endParaRPr lang="en-US" sz="1400"/>
            </a:p>
          </p:txBody>
        </p:sp>
        <p:sp>
          <p:nvSpPr>
            <p:cNvPr id="119" name="TextBox 118"/>
            <p:cNvSpPr txBox="1"/>
            <p:nvPr/>
          </p:nvSpPr>
          <p:spPr>
            <a:xfrm>
              <a:off x="3271182" y="3991900"/>
              <a:ext cx="263214" cy="430887"/>
            </a:xfrm>
            <a:prstGeom prst="rect">
              <a:avLst/>
            </a:prstGeom>
            <a:noFill/>
          </p:spPr>
          <p:txBody>
            <a:bodyPr wrap="none" rtlCol="0">
              <a:spAutoFit/>
            </a:bodyPr>
            <a:lstStyle/>
            <a:p>
              <a:pPr>
                <a:spcBef>
                  <a:spcPts val="0"/>
                </a:spcBef>
              </a:pPr>
              <a:r>
                <a:rPr lang="en-US" sz="1100" dirty="0" smtClean="0">
                  <a:solidFill>
                    <a:srgbClr val="00B0F0"/>
                  </a:solidFill>
                </a:rPr>
                <a:t>3</a:t>
              </a:r>
            </a:p>
            <a:p>
              <a:pPr>
                <a:spcBef>
                  <a:spcPts val="0"/>
                </a:spcBef>
              </a:pPr>
              <a:r>
                <a:rPr lang="en-US" sz="1100" dirty="0" smtClean="0">
                  <a:solidFill>
                    <a:srgbClr val="00B0F0"/>
                  </a:solidFill>
                </a:rPr>
                <a:t>5</a:t>
              </a:r>
            </a:p>
          </p:txBody>
        </p:sp>
      </p:grpSp>
      <p:grpSp>
        <p:nvGrpSpPr>
          <p:cNvPr id="184" name="Group 65"/>
          <p:cNvGrpSpPr/>
          <p:nvPr/>
        </p:nvGrpSpPr>
        <p:grpSpPr>
          <a:xfrm>
            <a:off x="5109670" y="6021656"/>
            <a:ext cx="317855" cy="497688"/>
            <a:chOff x="3808973" y="6163441"/>
            <a:chExt cx="576075" cy="2649945"/>
          </a:xfrm>
        </p:grpSpPr>
        <p:sp>
          <p:nvSpPr>
            <p:cNvPr id="185" name="Double Bracket 184"/>
            <p:cNvSpPr/>
            <p:nvPr/>
          </p:nvSpPr>
          <p:spPr bwMode="auto">
            <a:xfrm>
              <a:off x="3808973" y="6163441"/>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r>
                <a:rPr lang="en-US" sz="1600" dirty="0" smtClean="0"/>
                <a:t>g</a:t>
              </a:r>
              <a:endParaRPr lang="en-US" sz="1600" dirty="0"/>
            </a:p>
          </p:txBody>
        </p:sp>
        <p:sp>
          <p:nvSpPr>
            <p:cNvPr id="186" name="TextBox 185"/>
            <p:cNvSpPr txBox="1"/>
            <p:nvPr/>
          </p:nvSpPr>
          <p:spPr>
            <a:xfrm>
              <a:off x="3849558" y="6267361"/>
              <a:ext cx="483384" cy="2284369"/>
            </a:xfrm>
            <a:prstGeom prst="rect">
              <a:avLst/>
            </a:prstGeom>
            <a:noFill/>
          </p:spPr>
          <p:txBody>
            <a:bodyPr wrap="none" rtlCol="0">
              <a:spAutoFit/>
            </a:bodyPr>
            <a:lstStyle/>
            <a:p>
              <a:pPr>
                <a:spcBef>
                  <a:spcPts val="0"/>
                </a:spcBef>
              </a:pPr>
              <a:r>
                <a:rPr lang="en-US" sz="1200" dirty="0" smtClean="0">
                  <a:solidFill>
                    <a:schemeClr val="bg1"/>
                  </a:solidFill>
                </a:rPr>
                <a:t>8</a:t>
              </a:r>
            </a:p>
            <a:p>
              <a:pPr>
                <a:spcBef>
                  <a:spcPts val="0"/>
                </a:spcBef>
              </a:pPr>
              <a:r>
                <a:rPr lang="en-US" sz="1200" dirty="0" smtClean="0">
                  <a:solidFill>
                    <a:schemeClr val="bg1"/>
                  </a:solidFill>
                </a:rPr>
                <a:t>5</a:t>
              </a:r>
              <a:endParaRPr lang="en-US" sz="1200" dirty="0">
                <a:solidFill>
                  <a:schemeClr val="bg1"/>
                </a:solidFill>
              </a:endParaRPr>
            </a:p>
          </p:txBody>
        </p:sp>
      </p:grpSp>
      <p:sp>
        <p:nvSpPr>
          <p:cNvPr id="187" name="Double Bracket 186"/>
          <p:cNvSpPr/>
          <p:nvPr/>
        </p:nvSpPr>
        <p:spPr bwMode="auto">
          <a:xfrm>
            <a:off x="5831837" y="6021656"/>
            <a:ext cx="353172" cy="497688"/>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sz="1600"/>
          </a:p>
        </p:txBody>
      </p:sp>
      <p:sp>
        <p:nvSpPr>
          <p:cNvPr id="188" name="TextBox 187"/>
          <p:cNvSpPr txBox="1"/>
          <p:nvPr/>
        </p:nvSpPr>
        <p:spPr>
          <a:xfrm>
            <a:off x="5870076" y="6041173"/>
            <a:ext cx="269626" cy="461665"/>
          </a:xfrm>
          <a:prstGeom prst="rect">
            <a:avLst/>
          </a:prstGeom>
          <a:noFill/>
        </p:spPr>
        <p:txBody>
          <a:bodyPr wrap="none" rtlCol="0">
            <a:spAutoFit/>
          </a:bodyPr>
          <a:lstStyle/>
          <a:p>
            <a:pPr>
              <a:spcBef>
                <a:spcPts val="0"/>
              </a:spcBef>
            </a:pPr>
            <a:r>
              <a:rPr lang="en-US" sz="1200" dirty="0" smtClean="0">
                <a:solidFill>
                  <a:schemeClr val="bg1"/>
                </a:solidFill>
              </a:rPr>
              <a:t>9</a:t>
            </a:r>
          </a:p>
          <a:p>
            <a:pPr>
              <a:spcBef>
                <a:spcPts val="0"/>
              </a:spcBef>
            </a:pPr>
            <a:r>
              <a:rPr lang="en-US" sz="1200" dirty="0" smtClean="0">
                <a:solidFill>
                  <a:schemeClr val="bg1"/>
                </a:solidFill>
              </a:rPr>
              <a:t>2</a:t>
            </a:r>
            <a:endParaRPr lang="en-US" sz="1200" dirty="0">
              <a:solidFill>
                <a:schemeClr val="bg1"/>
              </a:solidFill>
            </a:endParaRPr>
          </a:p>
        </p:txBody>
      </p:sp>
      <p:sp>
        <p:nvSpPr>
          <p:cNvPr id="189" name="Double Bracket 188"/>
          <p:cNvSpPr/>
          <p:nvPr/>
        </p:nvSpPr>
        <p:spPr bwMode="auto">
          <a:xfrm>
            <a:off x="6523128" y="6002139"/>
            <a:ext cx="353172" cy="497688"/>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sz="1600"/>
          </a:p>
        </p:txBody>
      </p:sp>
      <p:sp>
        <p:nvSpPr>
          <p:cNvPr id="190" name="TextBox 189"/>
          <p:cNvSpPr txBox="1"/>
          <p:nvPr/>
        </p:nvSpPr>
        <p:spPr>
          <a:xfrm>
            <a:off x="6561368" y="6021656"/>
            <a:ext cx="269625" cy="461665"/>
          </a:xfrm>
          <a:prstGeom prst="rect">
            <a:avLst/>
          </a:prstGeom>
          <a:noFill/>
        </p:spPr>
        <p:txBody>
          <a:bodyPr wrap="none" rtlCol="0">
            <a:spAutoFit/>
          </a:bodyPr>
          <a:lstStyle/>
          <a:p>
            <a:pPr>
              <a:spcBef>
                <a:spcPts val="0"/>
              </a:spcBef>
            </a:pPr>
            <a:r>
              <a:rPr lang="en-US" sz="1200" dirty="0" smtClean="0">
                <a:solidFill>
                  <a:schemeClr val="bg1"/>
                </a:solidFill>
              </a:rPr>
              <a:t>9</a:t>
            </a:r>
          </a:p>
          <a:p>
            <a:pPr>
              <a:spcBef>
                <a:spcPts val="0"/>
              </a:spcBef>
            </a:pPr>
            <a:r>
              <a:rPr lang="en-US" sz="1200" dirty="0" smtClean="0">
                <a:solidFill>
                  <a:schemeClr val="bg1"/>
                </a:solidFill>
              </a:rPr>
              <a:t>9</a:t>
            </a:r>
            <a:endParaRPr lang="en-US" sz="1200" dirty="0">
              <a:solidFill>
                <a:schemeClr val="bg1"/>
              </a:solidFill>
            </a:endParaRPr>
          </a:p>
        </p:txBody>
      </p:sp>
      <p:sp>
        <p:nvSpPr>
          <p:cNvPr id="191" name="Double Bracket 190"/>
          <p:cNvSpPr/>
          <p:nvPr/>
        </p:nvSpPr>
        <p:spPr bwMode="auto">
          <a:xfrm>
            <a:off x="7221945" y="6008940"/>
            <a:ext cx="353172" cy="497688"/>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sz="1600"/>
          </a:p>
        </p:txBody>
      </p:sp>
      <p:sp>
        <p:nvSpPr>
          <p:cNvPr id="192" name="TextBox 191"/>
          <p:cNvSpPr txBox="1"/>
          <p:nvPr/>
        </p:nvSpPr>
        <p:spPr>
          <a:xfrm>
            <a:off x="7260185" y="6028457"/>
            <a:ext cx="269626" cy="461665"/>
          </a:xfrm>
          <a:prstGeom prst="rect">
            <a:avLst/>
          </a:prstGeom>
          <a:noFill/>
        </p:spPr>
        <p:txBody>
          <a:bodyPr wrap="none" rtlCol="0">
            <a:spAutoFit/>
          </a:bodyPr>
          <a:lstStyle/>
          <a:p>
            <a:pPr>
              <a:spcBef>
                <a:spcPts val="0"/>
              </a:spcBef>
            </a:pPr>
            <a:r>
              <a:rPr lang="en-US" sz="1200" dirty="0" smtClean="0">
                <a:solidFill>
                  <a:schemeClr val="bg1"/>
                </a:solidFill>
              </a:rPr>
              <a:t>3</a:t>
            </a:r>
          </a:p>
          <a:p>
            <a:pPr>
              <a:spcBef>
                <a:spcPts val="0"/>
              </a:spcBef>
            </a:pPr>
            <a:r>
              <a:rPr lang="en-US" sz="1200" dirty="0" smtClean="0">
                <a:solidFill>
                  <a:schemeClr val="bg1"/>
                </a:solidFill>
              </a:rPr>
              <a:t>2</a:t>
            </a:r>
            <a:endParaRPr lang="en-US" sz="1200" dirty="0">
              <a:solidFill>
                <a:schemeClr val="bg1"/>
              </a:solidFill>
            </a:endParaRPr>
          </a:p>
        </p:txBody>
      </p:sp>
      <p:sp>
        <p:nvSpPr>
          <p:cNvPr id="193" name="Double Bracket 192"/>
          <p:cNvSpPr/>
          <p:nvPr/>
        </p:nvSpPr>
        <p:spPr bwMode="auto">
          <a:xfrm>
            <a:off x="8066855" y="6042120"/>
            <a:ext cx="353172" cy="497688"/>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sz="1600"/>
          </a:p>
        </p:txBody>
      </p:sp>
      <p:sp>
        <p:nvSpPr>
          <p:cNvPr id="194" name="TextBox 193"/>
          <p:cNvSpPr txBox="1"/>
          <p:nvPr/>
        </p:nvSpPr>
        <p:spPr>
          <a:xfrm>
            <a:off x="8105095" y="6061637"/>
            <a:ext cx="269626" cy="461665"/>
          </a:xfrm>
          <a:prstGeom prst="rect">
            <a:avLst/>
          </a:prstGeom>
          <a:noFill/>
        </p:spPr>
        <p:txBody>
          <a:bodyPr wrap="none" rtlCol="0">
            <a:spAutoFit/>
          </a:bodyPr>
          <a:lstStyle/>
          <a:p>
            <a:pPr>
              <a:spcBef>
                <a:spcPts val="0"/>
              </a:spcBef>
            </a:pPr>
            <a:r>
              <a:rPr lang="en-US" sz="1200" dirty="0" smtClean="0">
                <a:solidFill>
                  <a:schemeClr val="bg1"/>
                </a:solidFill>
              </a:rPr>
              <a:t>2</a:t>
            </a:r>
          </a:p>
          <a:p>
            <a:pPr>
              <a:spcBef>
                <a:spcPts val="0"/>
              </a:spcBef>
            </a:pPr>
            <a:r>
              <a:rPr lang="en-US" sz="1200" dirty="0" smtClean="0">
                <a:solidFill>
                  <a:schemeClr val="bg1"/>
                </a:solidFill>
              </a:rPr>
              <a:t>2</a:t>
            </a:r>
            <a:endParaRPr lang="en-US" sz="1200" dirty="0">
              <a:solidFill>
                <a:schemeClr val="bg1"/>
              </a:solidFill>
            </a:endParaRPr>
          </a:p>
        </p:txBody>
      </p:sp>
      <p:grpSp>
        <p:nvGrpSpPr>
          <p:cNvPr id="195" name="Group 88"/>
          <p:cNvGrpSpPr/>
          <p:nvPr/>
        </p:nvGrpSpPr>
        <p:grpSpPr>
          <a:xfrm>
            <a:off x="5227013" y="5118820"/>
            <a:ext cx="777877" cy="922354"/>
            <a:chOff x="2266001" y="3762006"/>
            <a:chExt cx="1057364" cy="1253759"/>
          </a:xfrm>
        </p:grpSpPr>
        <p:cxnSp>
          <p:nvCxnSpPr>
            <p:cNvPr id="196" name="Straight Connector 195"/>
            <p:cNvCxnSpPr>
              <a:stCxn id="188" idx="0"/>
              <a:endCxn id="198" idx="4"/>
            </p:cNvCxnSpPr>
            <p:nvPr/>
          </p:nvCxnSpPr>
          <p:spPr bwMode="auto">
            <a:xfrm rot="16200000" flipV="1">
              <a:off x="2799602" y="4492001"/>
              <a:ext cx="600873" cy="446652"/>
            </a:xfrm>
            <a:prstGeom prst="line">
              <a:avLst/>
            </a:prstGeom>
            <a:noFill/>
            <a:ln w="38100" cap="flat" cmpd="sng" algn="ctr">
              <a:solidFill>
                <a:schemeClr val="accent1"/>
              </a:solidFill>
              <a:prstDash val="solid"/>
              <a:round/>
              <a:headEnd type="none" w="med" len="med"/>
              <a:tailEnd type="none" w="med" len="med"/>
            </a:ln>
            <a:effectLst/>
          </p:spPr>
        </p:cxnSp>
        <p:cxnSp>
          <p:nvCxnSpPr>
            <p:cNvPr id="197" name="Straight Connector 196"/>
            <p:cNvCxnSpPr>
              <a:stCxn id="186" idx="0"/>
              <a:endCxn id="198" idx="4"/>
            </p:cNvCxnSpPr>
            <p:nvPr/>
          </p:nvCxnSpPr>
          <p:spPr bwMode="auto">
            <a:xfrm rot="5400000" flipH="1" flipV="1">
              <a:off x="2270918" y="4409973"/>
              <a:ext cx="600875" cy="610710"/>
            </a:xfrm>
            <a:prstGeom prst="line">
              <a:avLst/>
            </a:prstGeom>
            <a:noFill/>
            <a:ln w="38100" cap="flat" cmpd="sng" algn="ctr">
              <a:solidFill>
                <a:schemeClr val="accent1"/>
              </a:solidFill>
              <a:prstDash val="solid"/>
              <a:round/>
              <a:headEnd type="none" w="med" len="med"/>
              <a:tailEnd type="none" w="med" len="med"/>
            </a:ln>
            <a:effectLst/>
          </p:spPr>
        </p:cxnSp>
        <p:sp>
          <p:nvSpPr>
            <p:cNvPr id="198" name="Oval 197"/>
            <p:cNvSpPr/>
            <p:nvPr/>
          </p:nvSpPr>
          <p:spPr bwMode="auto">
            <a:xfrm>
              <a:off x="2550268" y="3762006"/>
              <a:ext cx="652886" cy="652884"/>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bg1"/>
                </a:solidFill>
                <a:effectLst/>
                <a:latin typeface="Helvetica" pitchFamily="34" charset="0"/>
              </a:endParaRPr>
            </a:p>
          </p:txBody>
        </p:sp>
      </p:grpSp>
      <p:grpSp>
        <p:nvGrpSpPr>
          <p:cNvPr id="199" name="Group 89"/>
          <p:cNvGrpSpPr/>
          <p:nvPr/>
        </p:nvGrpSpPr>
        <p:grpSpPr>
          <a:xfrm>
            <a:off x="7394997" y="5042015"/>
            <a:ext cx="844914" cy="1019623"/>
            <a:chOff x="5635106" y="3467404"/>
            <a:chExt cx="1148495" cy="1385974"/>
          </a:xfrm>
        </p:grpSpPr>
        <p:cxnSp>
          <p:nvCxnSpPr>
            <p:cNvPr id="200" name="Straight Connector 199"/>
            <p:cNvCxnSpPr>
              <a:stCxn id="192" idx="0"/>
              <a:endCxn id="202" idx="4"/>
            </p:cNvCxnSpPr>
            <p:nvPr/>
          </p:nvCxnSpPr>
          <p:spPr bwMode="auto">
            <a:xfrm rot="5400000" flipH="1" flipV="1">
              <a:off x="5594867" y="4160527"/>
              <a:ext cx="687988" cy="607510"/>
            </a:xfrm>
            <a:prstGeom prst="line">
              <a:avLst/>
            </a:prstGeom>
            <a:noFill/>
            <a:ln w="38100" cap="flat" cmpd="sng" algn="ctr">
              <a:solidFill>
                <a:schemeClr val="accent1"/>
              </a:solidFill>
              <a:prstDash val="solid"/>
              <a:round/>
              <a:headEnd type="none" w="med" len="med"/>
              <a:tailEnd type="none" w="med" len="med"/>
            </a:ln>
            <a:effectLst/>
          </p:spPr>
        </p:cxnSp>
        <p:cxnSp>
          <p:nvCxnSpPr>
            <p:cNvPr id="201" name="Straight Connector 200"/>
            <p:cNvCxnSpPr>
              <a:stCxn id="194" idx="0"/>
              <a:endCxn id="202" idx="4"/>
            </p:cNvCxnSpPr>
            <p:nvPr/>
          </p:nvCxnSpPr>
          <p:spPr bwMode="auto">
            <a:xfrm rot="16200000" flipV="1">
              <a:off x="6146566" y="4216343"/>
              <a:ext cx="733090" cy="540980"/>
            </a:xfrm>
            <a:prstGeom prst="line">
              <a:avLst/>
            </a:prstGeom>
            <a:noFill/>
            <a:ln w="38100" cap="flat" cmpd="sng" algn="ctr">
              <a:solidFill>
                <a:schemeClr val="accent1"/>
              </a:solidFill>
              <a:prstDash val="solid"/>
              <a:round/>
              <a:headEnd type="none" w="med" len="med"/>
              <a:tailEnd type="none" w="med" len="med"/>
            </a:ln>
            <a:effectLst/>
          </p:spPr>
        </p:cxnSp>
        <p:sp>
          <p:nvSpPr>
            <p:cNvPr id="202" name="Oval 201"/>
            <p:cNvSpPr/>
            <p:nvPr/>
          </p:nvSpPr>
          <p:spPr bwMode="auto">
            <a:xfrm>
              <a:off x="5916178" y="3467404"/>
              <a:ext cx="652885" cy="652884"/>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bg1"/>
                </a:solidFill>
                <a:effectLst/>
                <a:latin typeface="Helvetica" pitchFamily="34" charset="0"/>
              </a:endParaRPr>
            </a:p>
          </p:txBody>
        </p:sp>
      </p:grpSp>
      <p:grpSp>
        <p:nvGrpSpPr>
          <p:cNvPr id="203" name="Group 90"/>
          <p:cNvGrpSpPr/>
          <p:nvPr/>
        </p:nvGrpSpPr>
        <p:grpSpPr>
          <a:xfrm>
            <a:off x="6696182" y="4389129"/>
            <a:ext cx="1107340" cy="1632527"/>
            <a:chOff x="4835129" y="2238445"/>
            <a:chExt cx="1505205" cy="2219095"/>
          </a:xfrm>
        </p:grpSpPr>
        <p:cxnSp>
          <p:nvCxnSpPr>
            <p:cNvPr id="204" name="Straight Connector 203"/>
            <p:cNvCxnSpPr>
              <a:stCxn id="190" idx="0"/>
              <a:endCxn id="206" idx="4"/>
            </p:cNvCxnSpPr>
            <p:nvPr/>
          </p:nvCxnSpPr>
          <p:spPr bwMode="auto">
            <a:xfrm rot="5400000" flipH="1" flipV="1">
              <a:off x="4352515" y="3373943"/>
              <a:ext cx="1566211" cy="600984"/>
            </a:xfrm>
            <a:prstGeom prst="line">
              <a:avLst/>
            </a:prstGeom>
            <a:noFill/>
            <a:ln w="38100" cap="flat" cmpd="sng" algn="ctr">
              <a:solidFill>
                <a:schemeClr val="accent1"/>
              </a:solidFill>
              <a:prstDash val="solid"/>
              <a:round/>
              <a:headEnd type="none" w="med" len="med"/>
              <a:tailEnd type="none" w="med" len="med"/>
            </a:ln>
            <a:effectLst/>
          </p:spPr>
        </p:cxnSp>
        <p:cxnSp>
          <p:nvCxnSpPr>
            <p:cNvPr id="205" name="Straight Connector 204"/>
            <p:cNvCxnSpPr>
              <a:stCxn id="202" idx="0"/>
              <a:endCxn id="206" idx="4"/>
            </p:cNvCxnSpPr>
            <p:nvPr/>
          </p:nvCxnSpPr>
          <p:spPr bwMode="auto">
            <a:xfrm rot="16200000" flipV="1">
              <a:off x="5770932" y="2556510"/>
              <a:ext cx="234581" cy="904223"/>
            </a:xfrm>
            <a:prstGeom prst="line">
              <a:avLst/>
            </a:prstGeom>
            <a:noFill/>
            <a:ln w="38100" cap="flat" cmpd="sng" algn="ctr">
              <a:solidFill>
                <a:schemeClr val="accent1"/>
              </a:solidFill>
              <a:prstDash val="solid"/>
              <a:round/>
              <a:headEnd type="none" w="med" len="med"/>
              <a:tailEnd type="none" w="med" len="med"/>
            </a:ln>
            <a:effectLst/>
          </p:spPr>
        </p:cxnSp>
        <p:sp>
          <p:nvSpPr>
            <p:cNvPr id="206" name="Oval 205"/>
            <p:cNvSpPr/>
            <p:nvPr/>
          </p:nvSpPr>
          <p:spPr bwMode="auto">
            <a:xfrm>
              <a:off x="5109670" y="223844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bg1"/>
                </a:solidFill>
                <a:effectLst/>
                <a:latin typeface="Helvetica" pitchFamily="34" charset="0"/>
              </a:endParaRPr>
            </a:p>
          </p:txBody>
        </p:sp>
      </p:grpSp>
      <p:grpSp>
        <p:nvGrpSpPr>
          <p:cNvPr id="207" name="Group 91"/>
          <p:cNvGrpSpPr/>
          <p:nvPr/>
        </p:nvGrpSpPr>
        <p:grpSpPr>
          <a:xfrm>
            <a:off x="5637893" y="3851455"/>
            <a:ext cx="1500417" cy="1267366"/>
            <a:chOff x="-3745797" y="3020833"/>
            <a:chExt cx="2039526" cy="1722734"/>
          </a:xfrm>
        </p:grpSpPr>
        <p:cxnSp>
          <p:nvCxnSpPr>
            <p:cNvPr id="208" name="Straight Connector 207"/>
            <p:cNvCxnSpPr>
              <a:stCxn id="198" idx="0"/>
              <a:endCxn id="210" idx="4"/>
            </p:cNvCxnSpPr>
            <p:nvPr/>
          </p:nvCxnSpPr>
          <p:spPr bwMode="auto">
            <a:xfrm rot="5400000" flipH="1" flipV="1">
              <a:off x="-3549864" y="3477785"/>
              <a:ext cx="1069849" cy="1461715"/>
            </a:xfrm>
            <a:prstGeom prst="line">
              <a:avLst/>
            </a:prstGeom>
            <a:noFill/>
            <a:ln w="38100" cap="flat" cmpd="sng" algn="ctr">
              <a:solidFill>
                <a:schemeClr val="accent1"/>
              </a:solidFill>
              <a:prstDash val="solid"/>
              <a:round/>
              <a:headEnd type="none" w="med" len="med"/>
              <a:tailEnd type="none" w="med" len="med"/>
            </a:ln>
            <a:effectLst/>
          </p:spPr>
        </p:cxnSp>
        <p:cxnSp>
          <p:nvCxnSpPr>
            <p:cNvPr id="209" name="Straight Connector 208"/>
            <p:cNvCxnSpPr>
              <a:stCxn id="206" idx="0"/>
              <a:endCxn id="210" idx="4"/>
            </p:cNvCxnSpPr>
            <p:nvPr/>
          </p:nvCxnSpPr>
          <p:spPr bwMode="auto">
            <a:xfrm rot="16200000" flipV="1">
              <a:off x="-2034165" y="3423800"/>
              <a:ext cx="77978" cy="577810"/>
            </a:xfrm>
            <a:prstGeom prst="line">
              <a:avLst/>
            </a:prstGeom>
            <a:noFill/>
            <a:ln w="38100" cap="flat" cmpd="sng" algn="ctr">
              <a:solidFill>
                <a:schemeClr val="accent1"/>
              </a:solidFill>
              <a:prstDash val="solid"/>
              <a:round/>
              <a:headEnd type="none" w="med" len="med"/>
              <a:tailEnd type="none" w="med" len="med"/>
            </a:ln>
            <a:effectLst/>
          </p:spPr>
        </p:cxnSp>
        <p:sp>
          <p:nvSpPr>
            <p:cNvPr id="210" name="Oval 209"/>
            <p:cNvSpPr/>
            <p:nvPr/>
          </p:nvSpPr>
          <p:spPr bwMode="auto">
            <a:xfrm>
              <a:off x="-2610525" y="3020833"/>
              <a:ext cx="652884" cy="652884"/>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bg1"/>
                </a:solidFill>
                <a:effectLst/>
                <a:latin typeface="Helvetica" pitchFamily="34" charset="0"/>
              </a:endParaRPr>
            </a:p>
          </p:txBody>
        </p:sp>
      </p:grpSp>
      <p:grpSp>
        <p:nvGrpSpPr>
          <p:cNvPr id="211" name="Group 55"/>
          <p:cNvGrpSpPr/>
          <p:nvPr/>
        </p:nvGrpSpPr>
        <p:grpSpPr>
          <a:xfrm>
            <a:off x="5537650" y="5132177"/>
            <a:ext cx="282534" cy="447507"/>
            <a:chOff x="5186479" y="3160165"/>
            <a:chExt cx="576075" cy="2798166"/>
          </a:xfrm>
        </p:grpSpPr>
        <p:sp>
          <p:nvSpPr>
            <p:cNvPr id="212" name="Double Bracket 211"/>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sz="1400"/>
            </a:p>
          </p:txBody>
        </p:sp>
        <p:sp>
          <p:nvSpPr>
            <p:cNvPr id="213" name="TextBox 212"/>
            <p:cNvSpPr txBox="1"/>
            <p:nvPr/>
          </p:nvSpPr>
          <p:spPr>
            <a:xfrm>
              <a:off x="5200430" y="3264086"/>
              <a:ext cx="536680" cy="2694245"/>
            </a:xfrm>
            <a:prstGeom prst="rect">
              <a:avLst/>
            </a:prstGeom>
            <a:noFill/>
          </p:spPr>
          <p:txBody>
            <a:bodyPr wrap="none" rtlCol="0">
              <a:spAutoFit/>
            </a:bodyPr>
            <a:lstStyle/>
            <a:p>
              <a:pPr>
                <a:spcBef>
                  <a:spcPts val="0"/>
                </a:spcBef>
              </a:pPr>
              <a:r>
                <a:rPr lang="en-US" sz="1100" dirty="0" smtClean="0">
                  <a:solidFill>
                    <a:schemeClr val="bg1"/>
                  </a:solidFill>
                </a:rPr>
                <a:t>2</a:t>
              </a:r>
            </a:p>
            <a:p>
              <a:pPr>
                <a:spcBef>
                  <a:spcPts val="0"/>
                </a:spcBef>
              </a:pPr>
              <a:r>
                <a:rPr lang="en-US" sz="1100" dirty="0" smtClean="0">
                  <a:solidFill>
                    <a:schemeClr val="bg1"/>
                  </a:solidFill>
                </a:rPr>
                <a:t>8</a:t>
              </a:r>
            </a:p>
          </p:txBody>
        </p:sp>
      </p:grpSp>
      <p:grpSp>
        <p:nvGrpSpPr>
          <p:cNvPr id="214" name="Group 55"/>
          <p:cNvGrpSpPr/>
          <p:nvPr/>
        </p:nvGrpSpPr>
        <p:grpSpPr>
          <a:xfrm>
            <a:off x="7690332" y="5042014"/>
            <a:ext cx="282534" cy="447507"/>
            <a:chOff x="5186479" y="3160165"/>
            <a:chExt cx="576075" cy="2798166"/>
          </a:xfrm>
        </p:grpSpPr>
        <p:sp>
          <p:nvSpPr>
            <p:cNvPr id="215" name="Double Bracket 214"/>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sz="1400"/>
            </a:p>
          </p:txBody>
        </p:sp>
        <p:sp>
          <p:nvSpPr>
            <p:cNvPr id="216" name="TextBox 215"/>
            <p:cNvSpPr txBox="1"/>
            <p:nvPr/>
          </p:nvSpPr>
          <p:spPr>
            <a:xfrm>
              <a:off x="5200432" y="3264086"/>
              <a:ext cx="536682" cy="2694245"/>
            </a:xfrm>
            <a:prstGeom prst="rect">
              <a:avLst/>
            </a:prstGeom>
            <a:noFill/>
          </p:spPr>
          <p:txBody>
            <a:bodyPr wrap="none" rtlCol="0">
              <a:spAutoFit/>
            </a:bodyPr>
            <a:lstStyle/>
            <a:p>
              <a:pPr>
                <a:spcBef>
                  <a:spcPts val="0"/>
                </a:spcBef>
              </a:pPr>
              <a:r>
                <a:rPr lang="en-US" sz="1100" dirty="0" smtClean="0">
                  <a:solidFill>
                    <a:schemeClr val="bg1"/>
                  </a:solidFill>
                </a:rPr>
                <a:t>3</a:t>
              </a:r>
            </a:p>
            <a:p>
              <a:pPr>
                <a:spcBef>
                  <a:spcPts val="0"/>
                </a:spcBef>
              </a:pPr>
              <a:r>
                <a:rPr lang="en-US" sz="1100" dirty="0" smtClean="0">
                  <a:solidFill>
                    <a:schemeClr val="bg1"/>
                  </a:solidFill>
                </a:rPr>
                <a:t>2</a:t>
              </a:r>
            </a:p>
          </p:txBody>
        </p:sp>
      </p:grpSp>
      <p:grpSp>
        <p:nvGrpSpPr>
          <p:cNvPr id="217" name="Group 55"/>
          <p:cNvGrpSpPr/>
          <p:nvPr/>
        </p:nvGrpSpPr>
        <p:grpSpPr>
          <a:xfrm>
            <a:off x="6999042" y="4389129"/>
            <a:ext cx="282534" cy="447507"/>
            <a:chOff x="5186479" y="3160165"/>
            <a:chExt cx="576075" cy="2798166"/>
          </a:xfrm>
        </p:grpSpPr>
        <p:sp>
          <p:nvSpPr>
            <p:cNvPr id="218" name="Double Bracket 217"/>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sz="1400"/>
            </a:p>
          </p:txBody>
        </p:sp>
        <p:sp>
          <p:nvSpPr>
            <p:cNvPr id="219" name="TextBox 218"/>
            <p:cNvSpPr txBox="1"/>
            <p:nvPr/>
          </p:nvSpPr>
          <p:spPr>
            <a:xfrm>
              <a:off x="5200432" y="3264086"/>
              <a:ext cx="536682" cy="2694245"/>
            </a:xfrm>
            <a:prstGeom prst="rect">
              <a:avLst/>
            </a:prstGeom>
            <a:noFill/>
          </p:spPr>
          <p:txBody>
            <a:bodyPr wrap="none" rtlCol="0">
              <a:spAutoFit/>
            </a:bodyPr>
            <a:lstStyle/>
            <a:p>
              <a:pPr>
                <a:spcBef>
                  <a:spcPts val="0"/>
                </a:spcBef>
              </a:pPr>
              <a:r>
                <a:rPr lang="en-US" sz="1100" dirty="0" smtClean="0">
                  <a:solidFill>
                    <a:schemeClr val="bg1"/>
                  </a:solidFill>
                </a:rPr>
                <a:t>9</a:t>
              </a:r>
            </a:p>
            <a:p>
              <a:pPr>
                <a:spcBef>
                  <a:spcPts val="0"/>
                </a:spcBef>
              </a:pPr>
              <a:r>
                <a:rPr lang="en-US" sz="1100" dirty="0" smtClean="0">
                  <a:solidFill>
                    <a:schemeClr val="bg1"/>
                  </a:solidFill>
                </a:rPr>
                <a:t>2</a:t>
              </a:r>
            </a:p>
          </p:txBody>
        </p:sp>
      </p:grpSp>
      <p:grpSp>
        <p:nvGrpSpPr>
          <p:cNvPr id="239" name="Group 238"/>
          <p:cNvGrpSpPr/>
          <p:nvPr/>
        </p:nvGrpSpPr>
        <p:grpSpPr>
          <a:xfrm>
            <a:off x="6578759" y="3870509"/>
            <a:ext cx="282534" cy="457032"/>
            <a:chOff x="5159534" y="3860984"/>
            <a:chExt cx="282534" cy="457032"/>
          </a:xfrm>
        </p:grpSpPr>
        <p:sp>
          <p:nvSpPr>
            <p:cNvPr id="221" name="Double Bracket 220"/>
            <p:cNvSpPr/>
            <p:nvPr/>
          </p:nvSpPr>
          <p:spPr bwMode="auto">
            <a:xfrm>
              <a:off x="5159534" y="3860984"/>
              <a:ext cx="282534" cy="423802"/>
            </a:xfrm>
            <a:prstGeom prst="bracketPair">
              <a:avLst/>
            </a:prstGeom>
            <a:noFill/>
            <a:ln w="38100" cap="flat" cmpd="sng" algn="ctr">
              <a:solidFill>
                <a:srgbClr val="00B050"/>
              </a:solidFill>
              <a:prstDash val="solid"/>
              <a:round/>
              <a:headEnd type="none" w="med" len="med"/>
              <a:tailEnd type="none" w="med" len="med"/>
            </a:ln>
            <a:effectLst/>
          </p:spPr>
          <p:txBody>
            <a:bodyPr rtlCol="0" anchor="ctr"/>
            <a:lstStyle/>
            <a:p>
              <a:pPr algn="ctr"/>
              <a:endParaRPr lang="en-US" sz="1400"/>
            </a:p>
          </p:txBody>
        </p:sp>
        <p:sp>
          <p:nvSpPr>
            <p:cNvPr id="222" name="TextBox 221"/>
            <p:cNvSpPr txBox="1"/>
            <p:nvPr/>
          </p:nvSpPr>
          <p:spPr>
            <a:xfrm>
              <a:off x="5166376" y="3887129"/>
              <a:ext cx="263214" cy="430887"/>
            </a:xfrm>
            <a:prstGeom prst="rect">
              <a:avLst/>
            </a:prstGeom>
            <a:noFill/>
          </p:spPr>
          <p:txBody>
            <a:bodyPr wrap="none" rtlCol="0">
              <a:spAutoFit/>
            </a:bodyPr>
            <a:lstStyle/>
            <a:p>
              <a:pPr>
                <a:spcBef>
                  <a:spcPts val="0"/>
                </a:spcBef>
              </a:pPr>
              <a:r>
                <a:rPr lang="en-US" sz="1100" dirty="0" smtClean="0">
                  <a:solidFill>
                    <a:srgbClr val="00B050"/>
                  </a:solidFill>
                </a:rPr>
                <a:t>9</a:t>
              </a:r>
            </a:p>
            <a:p>
              <a:pPr>
                <a:spcBef>
                  <a:spcPts val="0"/>
                </a:spcBef>
              </a:pPr>
              <a:r>
                <a:rPr lang="en-US" sz="1100" dirty="0" smtClean="0">
                  <a:solidFill>
                    <a:srgbClr val="00B050"/>
                  </a:solidFill>
                </a:rPr>
                <a:t>3</a:t>
              </a:r>
            </a:p>
          </p:txBody>
        </p:sp>
      </p:grpSp>
      <p:sp>
        <p:nvSpPr>
          <p:cNvPr id="227" name="TextBox 226"/>
          <p:cNvSpPr txBox="1"/>
          <p:nvPr/>
        </p:nvSpPr>
        <p:spPr>
          <a:xfrm>
            <a:off x="4975358" y="6488668"/>
            <a:ext cx="3865161" cy="369332"/>
          </a:xfrm>
          <a:prstGeom prst="rect">
            <a:avLst/>
          </a:prstGeom>
          <a:noFill/>
        </p:spPr>
        <p:txBody>
          <a:bodyPr wrap="none" rtlCol="0">
            <a:spAutoFit/>
          </a:bodyPr>
          <a:lstStyle/>
          <a:p>
            <a:pPr algn="l">
              <a:spcBef>
                <a:spcPts val="0"/>
              </a:spcBef>
            </a:pPr>
            <a:r>
              <a:rPr lang="en-US" i="1" dirty="0" smtClean="0">
                <a:solidFill>
                  <a:schemeClr val="bg1"/>
                </a:solidFill>
              </a:rPr>
              <a:t>The  country     of       my       birth…</a:t>
            </a:r>
          </a:p>
        </p:txBody>
      </p:sp>
      <p:grpSp>
        <p:nvGrpSpPr>
          <p:cNvPr id="237" name="Group 236"/>
          <p:cNvGrpSpPr/>
          <p:nvPr/>
        </p:nvGrpSpPr>
        <p:grpSpPr>
          <a:xfrm>
            <a:off x="4542181" y="1854395"/>
            <a:ext cx="2469642" cy="1964285"/>
            <a:chOff x="4542181" y="1854395"/>
            <a:chExt cx="2469642" cy="1964285"/>
          </a:xfrm>
        </p:grpSpPr>
        <p:sp>
          <p:nvSpPr>
            <p:cNvPr id="236" name="Freeform 235"/>
            <p:cNvSpPr/>
            <p:nvPr/>
          </p:nvSpPr>
          <p:spPr bwMode="auto">
            <a:xfrm>
              <a:off x="4840835" y="2123230"/>
              <a:ext cx="2027238" cy="1695450"/>
            </a:xfrm>
            <a:custGeom>
              <a:avLst/>
              <a:gdLst>
                <a:gd name="connsiteX0" fmla="*/ 2009775 w 2027238"/>
                <a:gd name="connsiteY0" fmla="*/ 1695450 h 1695450"/>
                <a:gd name="connsiteX1" fmla="*/ 1838325 w 2027238"/>
                <a:gd name="connsiteY1" fmla="*/ 771525 h 1695450"/>
                <a:gd name="connsiteX2" fmla="*/ 876300 w 2027238"/>
                <a:gd name="connsiteY2" fmla="*/ 247650 h 1695450"/>
                <a:gd name="connsiteX3" fmla="*/ 0 w 2027238"/>
                <a:gd name="connsiteY3" fmla="*/ 0 h 1695450"/>
              </a:gdLst>
              <a:ahLst/>
              <a:cxnLst>
                <a:cxn ang="0">
                  <a:pos x="connsiteX0" y="connsiteY0"/>
                </a:cxn>
                <a:cxn ang="0">
                  <a:pos x="connsiteX1" y="connsiteY1"/>
                </a:cxn>
                <a:cxn ang="0">
                  <a:pos x="connsiteX2" y="connsiteY2"/>
                </a:cxn>
                <a:cxn ang="0">
                  <a:pos x="connsiteX3" y="connsiteY3"/>
                </a:cxn>
              </a:cxnLst>
              <a:rect l="l" t="t" r="r" b="b"/>
              <a:pathLst>
                <a:path w="2027238" h="1695450">
                  <a:moveTo>
                    <a:pt x="2009775" y="1695450"/>
                  </a:moveTo>
                  <a:cubicBezTo>
                    <a:pt x="2018506" y="1354137"/>
                    <a:pt x="2027238" y="1012825"/>
                    <a:pt x="1838325" y="771525"/>
                  </a:cubicBezTo>
                  <a:cubicBezTo>
                    <a:pt x="1649412" y="530225"/>
                    <a:pt x="1182688" y="376238"/>
                    <a:pt x="876300" y="247650"/>
                  </a:cubicBezTo>
                  <a:cubicBezTo>
                    <a:pt x="569913" y="119063"/>
                    <a:pt x="284956" y="59531"/>
                    <a:pt x="0" y="0"/>
                  </a:cubicBezTo>
                </a:path>
              </a:pathLst>
            </a:custGeom>
            <a:noFill/>
            <a:ln w="38100" cap="flat" cmpd="sng" algn="ctr">
              <a:solidFill>
                <a:srgbClr val="00B050"/>
              </a:solidFill>
              <a:prstDash val="solid"/>
              <a:round/>
              <a:headEnd type="none" w="med" len="med"/>
              <a:tailEnd type="triangle" w="med" len="med"/>
            </a:ln>
            <a:effectLst/>
          </p:spPr>
          <p:txBody>
            <a:bodyPr rtlCol="0" anchor="ctr"/>
            <a:lstStyle/>
            <a:p>
              <a:pPr algn="ctr"/>
              <a:endParaRPr lang="en-US"/>
            </a:p>
          </p:txBody>
        </p:sp>
        <p:sp>
          <p:nvSpPr>
            <p:cNvPr id="229" name="Cross 228"/>
            <p:cNvSpPr/>
            <p:nvPr/>
          </p:nvSpPr>
          <p:spPr bwMode="auto">
            <a:xfrm rot="2722479">
              <a:off x="4542181" y="2016601"/>
              <a:ext cx="226907" cy="226907"/>
            </a:xfrm>
            <a:prstGeom prst="plus">
              <a:avLst>
                <a:gd name="adj" fmla="val 36534"/>
              </a:avLst>
            </a:prstGeom>
            <a:solidFill>
              <a:srgbClr val="00B05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bg1"/>
                </a:solidFill>
                <a:effectLst/>
                <a:latin typeface="Helvetica" pitchFamily="34" charset="0"/>
              </a:endParaRPr>
            </a:p>
          </p:txBody>
        </p:sp>
        <p:sp>
          <p:nvSpPr>
            <p:cNvPr id="230" name="TextBox 229"/>
            <p:cNvSpPr txBox="1"/>
            <p:nvPr/>
          </p:nvSpPr>
          <p:spPr>
            <a:xfrm>
              <a:off x="4725620" y="1854395"/>
              <a:ext cx="2286203" cy="338554"/>
            </a:xfrm>
            <a:prstGeom prst="rect">
              <a:avLst/>
            </a:prstGeom>
            <a:noFill/>
          </p:spPr>
          <p:txBody>
            <a:bodyPr wrap="none" rtlCol="0">
              <a:spAutoFit/>
            </a:bodyPr>
            <a:lstStyle/>
            <a:p>
              <a:pPr algn="l">
                <a:spcBef>
                  <a:spcPts val="0"/>
                </a:spcBef>
              </a:pPr>
              <a:r>
                <a:rPr lang="en-US" sz="1600" dirty="0" smtClean="0">
                  <a:solidFill>
                    <a:schemeClr val="bg1"/>
                  </a:solidFill>
                </a:rPr>
                <a:t>The country of my birth</a:t>
              </a:r>
            </a:p>
          </p:txBody>
        </p:sp>
      </p:grpSp>
      <p:grpSp>
        <p:nvGrpSpPr>
          <p:cNvPr id="234" name="Group 233"/>
          <p:cNvGrpSpPr/>
          <p:nvPr/>
        </p:nvGrpSpPr>
        <p:grpSpPr>
          <a:xfrm>
            <a:off x="1345980" y="1239915"/>
            <a:ext cx="3149210" cy="2726755"/>
            <a:chOff x="1345980" y="1239915"/>
            <a:chExt cx="3149210" cy="2726755"/>
          </a:xfrm>
        </p:grpSpPr>
        <p:sp>
          <p:nvSpPr>
            <p:cNvPr id="142" name="Cross 141"/>
            <p:cNvSpPr/>
            <p:nvPr/>
          </p:nvSpPr>
          <p:spPr bwMode="auto">
            <a:xfrm rot="2722479">
              <a:off x="1829378" y="1325310"/>
              <a:ext cx="226907" cy="226907"/>
            </a:xfrm>
            <a:prstGeom prst="plus">
              <a:avLst>
                <a:gd name="adj" fmla="val 36534"/>
              </a:avLst>
            </a:prstGeom>
            <a:solidFill>
              <a:srgbClr val="00B0F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bg1"/>
                </a:solidFill>
                <a:effectLst/>
                <a:latin typeface="Helvetica" pitchFamily="34" charset="0"/>
              </a:endParaRPr>
            </a:p>
          </p:txBody>
        </p:sp>
        <p:sp>
          <p:nvSpPr>
            <p:cNvPr id="143" name="TextBox 142"/>
            <p:cNvSpPr txBox="1"/>
            <p:nvPr/>
          </p:nvSpPr>
          <p:spPr>
            <a:xfrm>
              <a:off x="1981360" y="1239915"/>
              <a:ext cx="2513830" cy="338554"/>
            </a:xfrm>
            <a:prstGeom prst="rect">
              <a:avLst/>
            </a:prstGeom>
            <a:noFill/>
          </p:spPr>
          <p:txBody>
            <a:bodyPr wrap="none" rtlCol="0">
              <a:spAutoFit/>
            </a:bodyPr>
            <a:lstStyle/>
            <a:p>
              <a:pPr algn="l">
                <a:spcBef>
                  <a:spcPts val="0"/>
                </a:spcBef>
              </a:pPr>
              <a:r>
                <a:rPr lang="en-US" sz="1600" dirty="0" smtClean="0">
                  <a:solidFill>
                    <a:schemeClr val="bg1"/>
                  </a:solidFill>
                </a:rPr>
                <a:t>The day after my birthday</a:t>
              </a:r>
            </a:p>
          </p:txBody>
        </p:sp>
        <p:sp>
          <p:nvSpPr>
            <p:cNvPr id="233" name="Freeform 232"/>
            <p:cNvSpPr/>
            <p:nvPr/>
          </p:nvSpPr>
          <p:spPr bwMode="auto">
            <a:xfrm>
              <a:off x="1345980" y="1431940"/>
              <a:ext cx="422455" cy="2534730"/>
            </a:xfrm>
            <a:custGeom>
              <a:avLst/>
              <a:gdLst>
                <a:gd name="connsiteX0" fmla="*/ 485775 w 485775"/>
                <a:gd name="connsiteY0" fmla="*/ 1038225 h 1038225"/>
                <a:gd name="connsiteX1" fmla="*/ 85725 w 485775"/>
                <a:gd name="connsiteY1" fmla="*/ 847725 h 1038225"/>
                <a:gd name="connsiteX2" fmla="*/ 66675 w 485775"/>
                <a:gd name="connsiteY2" fmla="*/ 200025 h 1038225"/>
                <a:gd name="connsiteX3" fmla="*/ 485775 w 485775"/>
                <a:gd name="connsiteY3" fmla="*/ 0 h 1038225"/>
              </a:gdLst>
              <a:ahLst/>
              <a:cxnLst>
                <a:cxn ang="0">
                  <a:pos x="connsiteX0" y="connsiteY0"/>
                </a:cxn>
                <a:cxn ang="0">
                  <a:pos x="connsiteX1" y="connsiteY1"/>
                </a:cxn>
                <a:cxn ang="0">
                  <a:pos x="connsiteX2" y="connsiteY2"/>
                </a:cxn>
                <a:cxn ang="0">
                  <a:pos x="connsiteX3" y="connsiteY3"/>
                </a:cxn>
              </a:cxnLst>
              <a:rect l="l" t="t" r="r" b="b"/>
              <a:pathLst>
                <a:path w="485775" h="1038225">
                  <a:moveTo>
                    <a:pt x="485775" y="1038225"/>
                  </a:moveTo>
                  <a:cubicBezTo>
                    <a:pt x="320675" y="1012825"/>
                    <a:pt x="155575" y="987425"/>
                    <a:pt x="85725" y="847725"/>
                  </a:cubicBezTo>
                  <a:cubicBezTo>
                    <a:pt x="15875" y="708025"/>
                    <a:pt x="0" y="341312"/>
                    <a:pt x="66675" y="200025"/>
                  </a:cubicBezTo>
                  <a:cubicBezTo>
                    <a:pt x="133350" y="58738"/>
                    <a:pt x="309562" y="29369"/>
                    <a:pt x="485775" y="0"/>
                  </a:cubicBezTo>
                </a:path>
              </a:pathLst>
            </a:custGeom>
            <a:noFill/>
            <a:ln w="38100" cap="flat" cmpd="sng" algn="ctr">
              <a:solidFill>
                <a:srgbClr val="00B0F0"/>
              </a:solidFill>
              <a:prstDash val="solid"/>
              <a:round/>
              <a:headEnd type="none" w="med" len="med"/>
              <a:tailEnd type="triangle" w="med" len="med"/>
            </a:ln>
            <a:effectLst/>
          </p:spPr>
          <p:txBody>
            <a:bodyPr rtlCol="0" anchor="ctr"/>
            <a:lstStyle/>
            <a:p>
              <a:pPr algn="ctr"/>
              <a:endParaRPr lang="en-US"/>
            </a:p>
          </p:txBody>
        </p:sp>
      </p:grpSp>
      <p:cxnSp>
        <p:nvCxnSpPr>
          <p:cNvPr id="241" name="Straight Connector 240"/>
          <p:cNvCxnSpPr/>
          <p:nvPr/>
        </p:nvCxnSpPr>
        <p:spPr bwMode="auto">
          <a:xfrm rot="16200000" flipH="1">
            <a:off x="3252789" y="5443538"/>
            <a:ext cx="2638425" cy="38100"/>
          </a:xfrm>
          <a:prstGeom prst="line">
            <a:avLst/>
          </a:prstGeom>
          <a:noFill/>
          <a:ln w="19050" cap="flat" cmpd="sng" algn="ctr">
            <a:solidFill>
              <a:schemeClr val="bg1"/>
            </a:solidFill>
            <a:prstDash val="solid"/>
            <a:round/>
            <a:headEnd type="none" w="med" len="med"/>
            <a:tailEnd type="none" w="med" len="med"/>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Recursive Neural Networks</a:t>
            </a:r>
            <a:endParaRPr lang="en-US" dirty="0"/>
          </a:p>
        </p:txBody>
      </p:sp>
      <p:sp>
        <p:nvSpPr>
          <p:cNvPr id="3" name="Content Placeholder 2"/>
          <p:cNvSpPr>
            <a:spLocks noGrp="1"/>
          </p:cNvSpPr>
          <p:nvPr>
            <p:ph idx="1"/>
          </p:nvPr>
        </p:nvSpPr>
        <p:spPr/>
        <p:txBody>
          <a:bodyPr/>
          <a:lstStyle/>
          <a:p>
            <a:r>
              <a:rPr lang="en-US" sz="2800" b="0" dirty="0" smtClean="0"/>
              <a:t>In the past only used to rank or classify given an existing structure (from a symbolic system)</a:t>
            </a:r>
            <a:endParaRPr lang="en-US" sz="2800" b="0" dirty="0"/>
          </a:p>
        </p:txBody>
      </p:sp>
      <p:pic>
        <p:nvPicPr>
          <p:cNvPr id="2052" name="Picture 4"/>
          <p:cNvPicPr>
            <a:picLocks noChangeAspect="1" noChangeArrowheads="1"/>
          </p:cNvPicPr>
          <p:nvPr/>
        </p:nvPicPr>
        <p:blipFill>
          <a:blip r:embed="rId3" cstate="print"/>
          <a:srcRect/>
          <a:stretch>
            <a:fillRect/>
          </a:stretch>
        </p:blipFill>
        <p:spPr bwMode="auto">
          <a:xfrm>
            <a:off x="232235" y="2699305"/>
            <a:ext cx="8564307" cy="2819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extBox 66"/>
          <p:cNvSpPr txBox="1"/>
          <p:nvPr/>
        </p:nvSpPr>
        <p:spPr>
          <a:xfrm>
            <a:off x="2152485" y="5349250"/>
            <a:ext cx="4993675" cy="369332"/>
          </a:xfrm>
          <a:prstGeom prst="rect">
            <a:avLst/>
          </a:prstGeom>
          <a:noFill/>
        </p:spPr>
        <p:txBody>
          <a:bodyPr wrap="none" rtlCol="0">
            <a:spAutoFit/>
          </a:bodyPr>
          <a:lstStyle/>
          <a:p>
            <a:pPr algn="l">
              <a:spcBef>
                <a:spcPts val="0"/>
              </a:spcBef>
            </a:pPr>
            <a:r>
              <a:rPr lang="en-US" i="1" dirty="0" smtClean="0"/>
              <a:t>The            cat            </a:t>
            </a:r>
            <a:r>
              <a:rPr lang="en-US" i="1" dirty="0" smtClean="0">
                <a:solidFill>
                  <a:schemeClr val="bg1"/>
                </a:solidFill>
              </a:rPr>
              <a:t>on           the             mat.</a:t>
            </a:r>
          </a:p>
        </p:txBody>
      </p:sp>
      <p:sp>
        <p:nvSpPr>
          <p:cNvPr id="2" name="Title 1"/>
          <p:cNvSpPr>
            <a:spLocks noGrp="1"/>
          </p:cNvSpPr>
          <p:nvPr>
            <p:ph type="title"/>
          </p:nvPr>
        </p:nvSpPr>
        <p:spPr/>
        <p:txBody>
          <a:bodyPr/>
          <a:lstStyle/>
          <a:p>
            <a:r>
              <a:rPr lang="en-US" dirty="0" smtClean="0"/>
              <a:t>Learning recursive representations</a:t>
            </a:r>
            <a:endParaRPr lang="en-US" dirty="0"/>
          </a:p>
        </p:txBody>
      </p:sp>
      <p:sp>
        <p:nvSpPr>
          <p:cNvPr id="4" name="TextBox 3"/>
          <p:cNvSpPr txBox="1"/>
          <p:nvPr/>
        </p:nvSpPr>
        <p:spPr>
          <a:xfrm>
            <a:off x="1153955" y="5349250"/>
            <a:ext cx="2672526" cy="369332"/>
          </a:xfrm>
          <a:prstGeom prst="rect">
            <a:avLst/>
          </a:prstGeom>
          <a:noFill/>
        </p:spPr>
        <p:txBody>
          <a:bodyPr wrap="none" rtlCol="0">
            <a:spAutoFit/>
          </a:bodyPr>
          <a:lstStyle/>
          <a:p>
            <a:pPr algn="l">
              <a:spcBef>
                <a:spcPts val="0"/>
              </a:spcBef>
            </a:pPr>
            <a:r>
              <a:rPr lang="en-US" i="1" dirty="0" smtClean="0">
                <a:solidFill>
                  <a:schemeClr val="bg1"/>
                </a:solidFill>
              </a:rPr>
              <a:t>The            cat           sat</a:t>
            </a:r>
          </a:p>
        </p:txBody>
      </p:sp>
      <p:grpSp>
        <p:nvGrpSpPr>
          <p:cNvPr id="3" name="Group 55"/>
          <p:cNvGrpSpPr/>
          <p:nvPr/>
        </p:nvGrpSpPr>
        <p:grpSpPr>
          <a:xfrm>
            <a:off x="1297541" y="4734771"/>
            <a:ext cx="384049" cy="576074"/>
            <a:chOff x="5186479" y="3160165"/>
            <a:chExt cx="576075" cy="2649945"/>
          </a:xfrm>
        </p:grpSpPr>
        <p:sp>
          <p:nvSpPr>
            <p:cNvPr id="10" name="Double Bracket 9"/>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1" name="TextBox 10"/>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5" name="Group 55"/>
          <p:cNvGrpSpPr/>
          <p:nvPr/>
        </p:nvGrpSpPr>
        <p:grpSpPr>
          <a:xfrm>
            <a:off x="2382916" y="4773176"/>
            <a:ext cx="384049" cy="576074"/>
            <a:chOff x="5186479" y="3160165"/>
            <a:chExt cx="576075" cy="2649945"/>
          </a:xfrm>
        </p:grpSpPr>
        <p:sp>
          <p:nvSpPr>
            <p:cNvPr id="13" name="Double Bracket 12"/>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4" name="TextBox 13"/>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3</a:t>
              </a:r>
            </a:p>
          </p:txBody>
        </p:sp>
      </p:grpSp>
      <p:grpSp>
        <p:nvGrpSpPr>
          <p:cNvPr id="6" name="Group 55"/>
          <p:cNvGrpSpPr/>
          <p:nvPr/>
        </p:nvGrpSpPr>
        <p:grpSpPr>
          <a:xfrm>
            <a:off x="4379975" y="4773175"/>
            <a:ext cx="384049" cy="576074"/>
            <a:chOff x="5186479" y="3160165"/>
            <a:chExt cx="576075" cy="2649945"/>
          </a:xfrm>
        </p:grpSpPr>
        <p:sp>
          <p:nvSpPr>
            <p:cNvPr id="16" name="Double Bracket 15"/>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7" name="TextBox 16"/>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5</a:t>
              </a:r>
            </a:p>
          </p:txBody>
        </p:sp>
      </p:grpSp>
      <p:grpSp>
        <p:nvGrpSpPr>
          <p:cNvPr id="7" name="Group 55"/>
          <p:cNvGrpSpPr/>
          <p:nvPr/>
        </p:nvGrpSpPr>
        <p:grpSpPr>
          <a:xfrm>
            <a:off x="5378506" y="4773175"/>
            <a:ext cx="384049" cy="576074"/>
            <a:chOff x="5186479" y="3160165"/>
            <a:chExt cx="576075" cy="2649945"/>
          </a:xfrm>
        </p:grpSpPr>
        <p:sp>
          <p:nvSpPr>
            <p:cNvPr id="19" name="Double Bracket 18"/>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0" name="TextBox 19"/>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8" name="Group 55"/>
          <p:cNvGrpSpPr/>
          <p:nvPr/>
        </p:nvGrpSpPr>
        <p:grpSpPr>
          <a:xfrm>
            <a:off x="6530655" y="4773175"/>
            <a:ext cx="384049" cy="576074"/>
            <a:chOff x="5186479" y="3160165"/>
            <a:chExt cx="576075" cy="2649945"/>
          </a:xfrm>
        </p:grpSpPr>
        <p:sp>
          <p:nvSpPr>
            <p:cNvPr id="22" name="Double Bracket 21"/>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3" name="TextBox 22"/>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4</a:t>
              </a:r>
            </a:p>
            <a:p>
              <a:pPr>
                <a:spcBef>
                  <a:spcPts val="0"/>
                </a:spcBef>
              </a:pPr>
              <a:r>
                <a:rPr lang="en-US" sz="1400" dirty="0" smtClean="0">
                  <a:solidFill>
                    <a:schemeClr val="bg1"/>
                  </a:solidFill>
                </a:rPr>
                <a:t>3</a:t>
              </a:r>
            </a:p>
          </p:txBody>
        </p:sp>
      </p:grpSp>
      <p:grpSp>
        <p:nvGrpSpPr>
          <p:cNvPr id="9" name="Group 88"/>
          <p:cNvGrpSpPr/>
          <p:nvPr/>
        </p:nvGrpSpPr>
        <p:grpSpPr>
          <a:xfrm>
            <a:off x="1485736" y="3236975"/>
            <a:ext cx="1440851" cy="1558792"/>
            <a:chOff x="1485736" y="3236975"/>
            <a:chExt cx="1440851" cy="1558792"/>
          </a:xfrm>
        </p:grpSpPr>
        <p:cxnSp>
          <p:nvCxnSpPr>
            <p:cNvPr id="54" name="Straight Connector 53"/>
            <p:cNvCxnSpPr>
              <a:stCxn id="14" idx="0"/>
              <a:endCxn id="57" idx="4"/>
            </p:cNvCxnSpPr>
            <p:nvPr/>
          </p:nvCxnSpPr>
          <p:spPr bwMode="auto">
            <a:xfrm rot="16200000" flipV="1">
              <a:off x="1880042" y="4104697"/>
              <a:ext cx="905907" cy="476233"/>
            </a:xfrm>
            <a:prstGeom prst="line">
              <a:avLst/>
            </a:prstGeom>
            <a:noFill/>
            <a:ln w="38100" cap="flat" cmpd="sng" algn="ctr">
              <a:solidFill>
                <a:schemeClr val="accent1"/>
              </a:solidFill>
              <a:prstDash val="solid"/>
              <a:round/>
              <a:headEnd type="none" w="med" len="med"/>
              <a:tailEnd type="none" w="med" len="med"/>
            </a:ln>
            <a:effectLst/>
          </p:spPr>
        </p:cxnSp>
        <p:cxnSp>
          <p:nvCxnSpPr>
            <p:cNvPr id="56" name="Straight Connector 55"/>
            <p:cNvCxnSpPr>
              <a:stCxn id="11" idx="0"/>
              <a:endCxn id="57" idx="4"/>
            </p:cNvCxnSpPr>
            <p:nvPr/>
          </p:nvCxnSpPr>
          <p:spPr bwMode="auto">
            <a:xfrm rot="5400000" flipH="1" flipV="1">
              <a:off x="1356556" y="4019040"/>
              <a:ext cx="867502" cy="609142"/>
            </a:xfrm>
            <a:prstGeom prst="line">
              <a:avLst/>
            </a:prstGeom>
            <a:noFill/>
            <a:ln w="38100" cap="flat" cmpd="sng" algn="ctr">
              <a:solidFill>
                <a:schemeClr val="accent1"/>
              </a:solidFill>
              <a:prstDash val="solid"/>
              <a:round/>
              <a:headEnd type="none" w="med" len="med"/>
              <a:tailEnd type="none" w="med" len="med"/>
            </a:ln>
            <a:effectLst/>
          </p:spPr>
        </p:cxnSp>
        <p:sp>
          <p:nvSpPr>
            <p:cNvPr id="57" name="Oval 56"/>
            <p:cNvSpPr/>
            <p:nvPr/>
          </p:nvSpPr>
          <p:spPr bwMode="auto">
            <a:xfrm>
              <a:off x="1768435" y="323697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81" name="TextBox 80"/>
            <p:cNvSpPr txBox="1"/>
            <p:nvPr/>
          </p:nvSpPr>
          <p:spPr>
            <a:xfrm>
              <a:off x="2421320" y="3390595"/>
              <a:ext cx="505267" cy="369332"/>
            </a:xfrm>
            <a:prstGeom prst="rect">
              <a:avLst/>
            </a:prstGeom>
            <a:noFill/>
          </p:spPr>
          <p:txBody>
            <a:bodyPr wrap="none" rtlCol="0">
              <a:spAutoFit/>
            </a:bodyPr>
            <a:lstStyle/>
            <a:p>
              <a:pPr algn="l">
                <a:spcBef>
                  <a:spcPts val="0"/>
                </a:spcBef>
              </a:pPr>
              <a:r>
                <a:rPr lang="en-US" dirty="0" smtClean="0">
                  <a:solidFill>
                    <a:schemeClr val="bg1"/>
                  </a:solidFill>
                </a:rPr>
                <a:t>NP</a:t>
              </a:r>
            </a:p>
          </p:txBody>
        </p:sp>
      </p:grpSp>
      <p:grpSp>
        <p:nvGrpSpPr>
          <p:cNvPr id="12" name="Group 89"/>
          <p:cNvGrpSpPr/>
          <p:nvPr/>
        </p:nvGrpSpPr>
        <p:grpSpPr>
          <a:xfrm>
            <a:off x="5566700" y="3467405"/>
            <a:ext cx="1546032" cy="1328362"/>
            <a:chOff x="5566700" y="3467405"/>
            <a:chExt cx="1546032" cy="1328362"/>
          </a:xfrm>
        </p:grpSpPr>
        <p:cxnSp>
          <p:nvCxnSpPr>
            <p:cNvPr id="31" name="Straight Connector 30"/>
            <p:cNvCxnSpPr>
              <a:stCxn id="20" idx="0"/>
              <a:endCxn id="41" idx="4"/>
            </p:cNvCxnSpPr>
            <p:nvPr/>
          </p:nvCxnSpPr>
          <p:spPr bwMode="auto">
            <a:xfrm rot="5400000" flipH="1" flipV="1">
              <a:off x="5566921" y="4120070"/>
              <a:ext cx="675476" cy="675917"/>
            </a:xfrm>
            <a:prstGeom prst="line">
              <a:avLst/>
            </a:prstGeom>
            <a:noFill/>
            <a:ln w="38100" cap="flat" cmpd="sng" algn="ctr">
              <a:solidFill>
                <a:schemeClr val="accent1"/>
              </a:solidFill>
              <a:prstDash val="solid"/>
              <a:round/>
              <a:headEnd type="none" w="med" len="med"/>
              <a:tailEnd type="none" w="med" len="med"/>
            </a:ln>
            <a:effectLst/>
          </p:spPr>
        </p:cxnSp>
        <p:cxnSp>
          <p:nvCxnSpPr>
            <p:cNvPr id="32" name="Straight Connector 31"/>
            <p:cNvCxnSpPr>
              <a:stCxn id="23" idx="0"/>
              <a:endCxn id="41" idx="4"/>
            </p:cNvCxnSpPr>
            <p:nvPr/>
          </p:nvCxnSpPr>
          <p:spPr bwMode="auto">
            <a:xfrm rot="16200000" flipV="1">
              <a:off x="6142996" y="4219912"/>
              <a:ext cx="675476" cy="476232"/>
            </a:xfrm>
            <a:prstGeom prst="line">
              <a:avLst/>
            </a:prstGeom>
            <a:noFill/>
            <a:ln w="38100" cap="flat" cmpd="sng" algn="ctr">
              <a:solidFill>
                <a:schemeClr val="accent1"/>
              </a:solidFill>
              <a:prstDash val="solid"/>
              <a:round/>
              <a:headEnd type="none" w="med" len="med"/>
              <a:tailEnd type="none" w="med" len="med"/>
            </a:ln>
            <a:effectLst/>
          </p:spPr>
        </p:cxnSp>
        <p:sp>
          <p:nvSpPr>
            <p:cNvPr id="41" name="Oval 40"/>
            <p:cNvSpPr/>
            <p:nvPr/>
          </p:nvSpPr>
          <p:spPr bwMode="auto">
            <a:xfrm>
              <a:off x="5916175" y="346740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82" name="TextBox 81"/>
            <p:cNvSpPr txBox="1"/>
            <p:nvPr/>
          </p:nvSpPr>
          <p:spPr>
            <a:xfrm>
              <a:off x="6607465" y="3621025"/>
              <a:ext cx="505267" cy="369332"/>
            </a:xfrm>
            <a:prstGeom prst="rect">
              <a:avLst/>
            </a:prstGeom>
            <a:noFill/>
          </p:spPr>
          <p:txBody>
            <a:bodyPr wrap="none" rtlCol="0">
              <a:spAutoFit/>
            </a:bodyPr>
            <a:lstStyle/>
            <a:p>
              <a:pPr algn="l">
                <a:spcBef>
                  <a:spcPts val="0"/>
                </a:spcBef>
              </a:pPr>
              <a:r>
                <a:rPr lang="en-US" dirty="0" smtClean="0">
                  <a:solidFill>
                    <a:schemeClr val="bg1"/>
                  </a:solidFill>
                </a:rPr>
                <a:t>NP</a:t>
              </a:r>
            </a:p>
          </p:txBody>
        </p:sp>
      </p:grpSp>
      <p:grpSp>
        <p:nvGrpSpPr>
          <p:cNvPr id="15" name="Group 90"/>
          <p:cNvGrpSpPr/>
          <p:nvPr/>
        </p:nvGrpSpPr>
        <p:grpSpPr>
          <a:xfrm>
            <a:off x="4568169" y="2238445"/>
            <a:ext cx="1725234" cy="2557322"/>
            <a:chOff x="4568169" y="2238445"/>
            <a:chExt cx="1725234" cy="2557322"/>
          </a:xfrm>
        </p:grpSpPr>
        <p:cxnSp>
          <p:nvCxnSpPr>
            <p:cNvPr id="83" name="Straight Connector 82"/>
            <p:cNvCxnSpPr>
              <a:stCxn id="17" idx="0"/>
              <a:endCxn id="86" idx="4"/>
            </p:cNvCxnSpPr>
            <p:nvPr/>
          </p:nvCxnSpPr>
          <p:spPr bwMode="auto">
            <a:xfrm rot="5400000" flipH="1" flipV="1">
              <a:off x="4049923" y="3409577"/>
              <a:ext cx="1904436" cy="867943"/>
            </a:xfrm>
            <a:prstGeom prst="line">
              <a:avLst/>
            </a:prstGeom>
            <a:noFill/>
            <a:ln w="38100" cap="flat" cmpd="sng" algn="ctr">
              <a:solidFill>
                <a:schemeClr val="accent1"/>
              </a:solidFill>
              <a:prstDash val="solid"/>
              <a:round/>
              <a:headEnd type="none" w="med" len="med"/>
              <a:tailEnd type="none" w="med" len="med"/>
            </a:ln>
            <a:effectLst/>
          </p:spPr>
        </p:cxnSp>
        <p:cxnSp>
          <p:nvCxnSpPr>
            <p:cNvPr id="84" name="Straight Connector 83"/>
            <p:cNvCxnSpPr>
              <a:stCxn id="41" idx="0"/>
              <a:endCxn id="86" idx="4"/>
            </p:cNvCxnSpPr>
            <p:nvPr/>
          </p:nvCxnSpPr>
          <p:spPr bwMode="auto">
            <a:xfrm rot="16200000" flipV="1">
              <a:off x="5551329" y="2776115"/>
              <a:ext cx="576075" cy="806505"/>
            </a:xfrm>
            <a:prstGeom prst="line">
              <a:avLst/>
            </a:prstGeom>
            <a:noFill/>
            <a:ln w="38100" cap="flat" cmpd="sng" algn="ctr">
              <a:solidFill>
                <a:schemeClr val="accent1"/>
              </a:solidFill>
              <a:prstDash val="solid"/>
              <a:round/>
              <a:headEnd type="none" w="med" len="med"/>
              <a:tailEnd type="none" w="med" len="med"/>
            </a:ln>
            <a:effectLst/>
          </p:spPr>
        </p:cxnSp>
        <p:sp>
          <p:nvSpPr>
            <p:cNvPr id="86" name="Oval 85"/>
            <p:cNvSpPr/>
            <p:nvPr/>
          </p:nvSpPr>
          <p:spPr bwMode="auto">
            <a:xfrm>
              <a:off x="5109670" y="223844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87" name="TextBox 86"/>
            <p:cNvSpPr txBox="1"/>
            <p:nvPr/>
          </p:nvSpPr>
          <p:spPr>
            <a:xfrm>
              <a:off x="5800960" y="2392065"/>
              <a:ext cx="492443" cy="369332"/>
            </a:xfrm>
            <a:prstGeom prst="rect">
              <a:avLst/>
            </a:prstGeom>
            <a:noFill/>
          </p:spPr>
          <p:txBody>
            <a:bodyPr wrap="none" rtlCol="0">
              <a:spAutoFit/>
            </a:bodyPr>
            <a:lstStyle/>
            <a:p>
              <a:pPr algn="l">
                <a:spcBef>
                  <a:spcPts val="0"/>
                </a:spcBef>
              </a:pPr>
              <a:r>
                <a:rPr lang="en-US" dirty="0" smtClean="0">
                  <a:solidFill>
                    <a:schemeClr val="bg1"/>
                  </a:solidFill>
                </a:rPr>
                <a:t>PP</a:t>
              </a:r>
            </a:p>
          </p:txBody>
        </p:sp>
      </p:grpSp>
      <p:grpSp>
        <p:nvGrpSpPr>
          <p:cNvPr id="18" name="Group 92"/>
          <p:cNvGrpSpPr/>
          <p:nvPr/>
        </p:nvGrpSpPr>
        <p:grpSpPr>
          <a:xfrm>
            <a:off x="2094879" y="625435"/>
            <a:ext cx="2534730" cy="2611540"/>
            <a:chOff x="2094879" y="625435"/>
            <a:chExt cx="2534730" cy="2611540"/>
          </a:xfrm>
        </p:grpSpPr>
        <p:grpSp>
          <p:nvGrpSpPr>
            <p:cNvPr id="21" name="Group 91"/>
            <p:cNvGrpSpPr/>
            <p:nvPr/>
          </p:nvGrpSpPr>
          <p:grpSpPr>
            <a:xfrm>
              <a:off x="2094879" y="625435"/>
              <a:ext cx="2534730" cy="2611540"/>
              <a:chOff x="2094879" y="625435"/>
              <a:chExt cx="2534730" cy="2611540"/>
            </a:xfrm>
          </p:grpSpPr>
          <p:cxnSp>
            <p:nvCxnSpPr>
              <p:cNvPr id="85" name="Straight Connector 84"/>
              <p:cNvCxnSpPr>
                <a:stCxn id="57" idx="0"/>
                <a:endCxn id="60" idx="4"/>
              </p:cNvCxnSpPr>
              <p:nvPr/>
            </p:nvCxnSpPr>
            <p:spPr bwMode="auto">
              <a:xfrm rot="5400000" flipH="1" flipV="1">
                <a:off x="1883651" y="1489548"/>
                <a:ext cx="1958655" cy="1536200"/>
              </a:xfrm>
              <a:prstGeom prst="line">
                <a:avLst/>
              </a:prstGeom>
              <a:noFill/>
              <a:ln w="38100" cap="flat" cmpd="sng" algn="ctr">
                <a:solidFill>
                  <a:schemeClr val="accent1"/>
                </a:solidFill>
                <a:prstDash val="solid"/>
                <a:round/>
                <a:headEnd type="none" w="med" len="med"/>
                <a:tailEnd type="none" w="med" len="med"/>
              </a:ln>
              <a:effectLst/>
            </p:spPr>
          </p:cxnSp>
          <p:cxnSp>
            <p:nvCxnSpPr>
              <p:cNvPr id="59" name="Straight Connector 58"/>
              <p:cNvCxnSpPr>
                <a:stCxn id="49" idx="0"/>
                <a:endCxn id="60" idx="4"/>
              </p:cNvCxnSpPr>
              <p:nvPr/>
            </p:nvCxnSpPr>
            <p:spPr bwMode="auto">
              <a:xfrm rot="16200000" flipV="1">
                <a:off x="4034331" y="875068"/>
                <a:ext cx="192025" cy="998530"/>
              </a:xfrm>
              <a:prstGeom prst="line">
                <a:avLst/>
              </a:prstGeom>
              <a:noFill/>
              <a:ln w="38100" cap="flat" cmpd="sng" algn="ctr">
                <a:solidFill>
                  <a:schemeClr val="accent1"/>
                </a:solidFill>
                <a:prstDash val="solid"/>
                <a:round/>
                <a:headEnd type="none" w="med" len="med"/>
                <a:tailEnd type="none" w="med" len="med"/>
              </a:ln>
              <a:effectLst/>
            </p:spPr>
          </p:cxnSp>
          <p:sp>
            <p:nvSpPr>
              <p:cNvPr id="60" name="Oval 59"/>
              <p:cNvSpPr/>
              <p:nvPr/>
            </p:nvSpPr>
            <p:spPr bwMode="auto">
              <a:xfrm>
                <a:off x="3304635" y="62543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sp>
          <p:nvSpPr>
            <p:cNvPr id="88" name="TextBox 87"/>
            <p:cNvSpPr txBox="1"/>
            <p:nvPr/>
          </p:nvSpPr>
          <p:spPr>
            <a:xfrm>
              <a:off x="4034330" y="740650"/>
              <a:ext cx="338554" cy="369332"/>
            </a:xfrm>
            <a:prstGeom prst="rect">
              <a:avLst/>
            </a:prstGeom>
            <a:noFill/>
          </p:spPr>
          <p:txBody>
            <a:bodyPr wrap="none" rtlCol="0">
              <a:spAutoFit/>
            </a:bodyPr>
            <a:lstStyle/>
            <a:p>
              <a:pPr algn="l">
                <a:spcBef>
                  <a:spcPts val="0"/>
                </a:spcBef>
              </a:pPr>
              <a:r>
                <a:rPr lang="en-US" dirty="0" smtClean="0">
                  <a:solidFill>
                    <a:schemeClr val="bg1"/>
                  </a:solidFill>
                </a:rPr>
                <a:t>S</a:t>
              </a:r>
            </a:p>
          </p:txBody>
        </p:sp>
      </p:grpSp>
      <p:sp>
        <p:nvSpPr>
          <p:cNvPr id="95" name="TextBox 94"/>
          <p:cNvSpPr txBox="1"/>
          <p:nvPr/>
        </p:nvSpPr>
        <p:spPr>
          <a:xfrm>
            <a:off x="6636115" y="6477713"/>
            <a:ext cx="2621295" cy="369332"/>
          </a:xfrm>
          <a:prstGeom prst="rect">
            <a:avLst/>
          </a:prstGeom>
          <a:solidFill>
            <a:schemeClr val="tx1"/>
          </a:solidFill>
        </p:spPr>
        <p:txBody>
          <a:bodyPr wrap="none" rtlCol="0">
            <a:spAutoFit/>
          </a:bodyPr>
          <a:lstStyle/>
          <a:p>
            <a:pPr algn="l">
              <a:spcBef>
                <a:spcPts val="0"/>
              </a:spcBef>
            </a:pPr>
            <a:r>
              <a:rPr lang="en-US" dirty="0" smtClean="0">
                <a:solidFill>
                  <a:schemeClr val="bg1"/>
                </a:solidFill>
              </a:rPr>
              <a:t>[Socher, Manning &amp; Ng]</a:t>
            </a:r>
          </a:p>
        </p:txBody>
      </p:sp>
      <p:sp>
        <p:nvSpPr>
          <p:cNvPr id="96" name="Down Arrow 95"/>
          <p:cNvSpPr/>
          <p:nvPr/>
        </p:nvSpPr>
        <p:spPr bwMode="auto">
          <a:xfrm rot="2600443">
            <a:off x="6041393" y="1069347"/>
            <a:ext cx="402712" cy="1419443"/>
          </a:xfrm>
          <a:prstGeom prst="downArrow">
            <a:avLst>
              <a:gd name="adj1" fmla="val 50000"/>
              <a:gd name="adj2" fmla="val 68538"/>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97" name="TextBox 96"/>
          <p:cNvSpPr txBox="1"/>
          <p:nvPr/>
        </p:nvSpPr>
        <p:spPr>
          <a:xfrm>
            <a:off x="6831445" y="779055"/>
            <a:ext cx="2312555" cy="923330"/>
          </a:xfrm>
          <a:prstGeom prst="rect">
            <a:avLst/>
          </a:prstGeom>
          <a:noFill/>
        </p:spPr>
        <p:txBody>
          <a:bodyPr wrap="square" rtlCol="0">
            <a:spAutoFit/>
          </a:bodyPr>
          <a:lstStyle/>
          <a:p>
            <a:pPr algn="l">
              <a:spcBef>
                <a:spcPts val="0"/>
              </a:spcBef>
            </a:pPr>
            <a:r>
              <a:rPr lang="en-US" dirty="0" smtClean="0">
                <a:solidFill>
                  <a:schemeClr val="bg1"/>
                </a:solidFill>
              </a:rPr>
              <a:t>This node’s job is   to represent </a:t>
            </a:r>
          </a:p>
          <a:p>
            <a:pPr algn="l">
              <a:spcBef>
                <a:spcPts val="0"/>
              </a:spcBef>
            </a:pPr>
            <a:r>
              <a:rPr lang="en-US" i="1" dirty="0" smtClean="0">
                <a:solidFill>
                  <a:schemeClr val="bg1"/>
                </a:solidFill>
              </a:rPr>
              <a:t>“on the mat.”</a:t>
            </a:r>
          </a:p>
        </p:txBody>
      </p:sp>
      <p:grpSp>
        <p:nvGrpSpPr>
          <p:cNvPr id="24" name="Group 55"/>
          <p:cNvGrpSpPr/>
          <p:nvPr/>
        </p:nvGrpSpPr>
        <p:grpSpPr>
          <a:xfrm>
            <a:off x="3381445" y="4773175"/>
            <a:ext cx="384049" cy="576074"/>
            <a:chOff x="5186479" y="3160165"/>
            <a:chExt cx="576075" cy="2649945"/>
          </a:xfrm>
        </p:grpSpPr>
        <p:sp>
          <p:nvSpPr>
            <p:cNvPr id="44" name="Double Bracket 43"/>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45" name="TextBox 44"/>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7</a:t>
              </a:r>
            </a:p>
            <a:p>
              <a:pPr>
                <a:spcBef>
                  <a:spcPts val="0"/>
                </a:spcBef>
              </a:pPr>
              <a:r>
                <a:rPr lang="en-US" sz="1400" dirty="0" smtClean="0">
                  <a:solidFill>
                    <a:schemeClr val="bg1"/>
                  </a:solidFill>
                </a:rPr>
                <a:t>1</a:t>
              </a:r>
            </a:p>
          </p:txBody>
        </p:sp>
      </p:grpSp>
      <p:grpSp>
        <p:nvGrpSpPr>
          <p:cNvPr id="25" name="Group 45"/>
          <p:cNvGrpSpPr/>
          <p:nvPr/>
        </p:nvGrpSpPr>
        <p:grpSpPr>
          <a:xfrm>
            <a:off x="3569640" y="1470345"/>
            <a:ext cx="1955663" cy="3325421"/>
            <a:chOff x="4525934" y="1547155"/>
            <a:chExt cx="1955663" cy="3325421"/>
          </a:xfrm>
        </p:grpSpPr>
        <p:cxnSp>
          <p:nvCxnSpPr>
            <p:cNvPr id="47" name="Straight Connector 46"/>
            <p:cNvCxnSpPr>
              <a:stCxn id="45" idx="0"/>
              <a:endCxn id="49" idx="4"/>
            </p:cNvCxnSpPr>
            <p:nvPr/>
          </p:nvCxnSpPr>
          <p:spPr bwMode="auto">
            <a:xfrm rot="5400000" flipH="1" flipV="1">
              <a:off x="3719650" y="3006324"/>
              <a:ext cx="2672536" cy="1059968"/>
            </a:xfrm>
            <a:prstGeom prst="line">
              <a:avLst/>
            </a:prstGeom>
            <a:noFill/>
            <a:ln w="38100" cap="flat" cmpd="sng" algn="ctr">
              <a:solidFill>
                <a:schemeClr val="accent1"/>
              </a:solidFill>
              <a:prstDash val="solid"/>
              <a:round/>
              <a:headEnd type="none" w="med" len="med"/>
              <a:tailEnd type="none" w="med" len="med"/>
            </a:ln>
            <a:effectLst/>
          </p:spPr>
        </p:cxnSp>
        <p:cxnSp>
          <p:nvCxnSpPr>
            <p:cNvPr id="48" name="Straight Connector 47"/>
            <p:cNvCxnSpPr>
              <a:stCxn id="86" idx="0"/>
              <a:endCxn id="49" idx="4"/>
            </p:cNvCxnSpPr>
            <p:nvPr/>
          </p:nvCxnSpPr>
          <p:spPr bwMode="auto">
            <a:xfrm rot="16200000" flipV="1">
              <a:off x="5931548" y="1854395"/>
              <a:ext cx="115215" cy="806505"/>
            </a:xfrm>
            <a:prstGeom prst="line">
              <a:avLst/>
            </a:prstGeom>
            <a:noFill/>
            <a:ln w="38100" cap="flat" cmpd="sng" algn="ctr">
              <a:solidFill>
                <a:schemeClr val="accent1"/>
              </a:solidFill>
              <a:prstDash val="solid"/>
              <a:round/>
              <a:headEnd type="none" w="med" len="med"/>
              <a:tailEnd type="none" w="med" len="med"/>
            </a:ln>
            <a:effectLst/>
          </p:spPr>
        </p:cxnSp>
        <p:sp>
          <p:nvSpPr>
            <p:cNvPr id="49" name="Oval 48"/>
            <p:cNvSpPr/>
            <p:nvPr/>
          </p:nvSpPr>
          <p:spPr bwMode="auto">
            <a:xfrm>
              <a:off x="5259459" y="154715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50" name="TextBox 49"/>
            <p:cNvSpPr txBox="1"/>
            <p:nvPr/>
          </p:nvSpPr>
          <p:spPr>
            <a:xfrm>
              <a:off x="5989154" y="1547155"/>
              <a:ext cx="492443" cy="369332"/>
            </a:xfrm>
            <a:prstGeom prst="rect">
              <a:avLst/>
            </a:prstGeom>
            <a:noFill/>
          </p:spPr>
          <p:txBody>
            <a:bodyPr wrap="none" rtlCol="0">
              <a:spAutoFit/>
            </a:bodyPr>
            <a:lstStyle/>
            <a:p>
              <a:pPr algn="l">
                <a:spcBef>
                  <a:spcPts val="0"/>
                </a:spcBef>
              </a:pPr>
              <a:r>
                <a:rPr lang="en-US" dirty="0" smtClean="0">
                  <a:solidFill>
                    <a:schemeClr val="bg1"/>
                  </a:solidFill>
                </a:rPr>
                <a:t>VP</a:t>
              </a:r>
            </a:p>
          </p:txBody>
        </p:sp>
      </p:grpSp>
      <p:grpSp>
        <p:nvGrpSpPr>
          <p:cNvPr id="26" name="Group 55"/>
          <p:cNvGrpSpPr/>
          <p:nvPr/>
        </p:nvGrpSpPr>
        <p:grpSpPr>
          <a:xfrm>
            <a:off x="1883650" y="3275380"/>
            <a:ext cx="384049" cy="576074"/>
            <a:chOff x="5186479" y="3160165"/>
            <a:chExt cx="576075" cy="2649945"/>
          </a:xfrm>
        </p:grpSpPr>
        <p:sp>
          <p:nvSpPr>
            <p:cNvPr id="53" name="Double Bracket 52"/>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55" name="TextBox 54"/>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2</a:t>
              </a:r>
            </a:p>
          </p:txBody>
        </p:sp>
      </p:grpSp>
      <p:grpSp>
        <p:nvGrpSpPr>
          <p:cNvPr id="27" name="Group 55"/>
          <p:cNvGrpSpPr/>
          <p:nvPr/>
        </p:nvGrpSpPr>
        <p:grpSpPr>
          <a:xfrm>
            <a:off x="6031390" y="3505810"/>
            <a:ext cx="384049" cy="576074"/>
            <a:chOff x="5186479" y="3160165"/>
            <a:chExt cx="576075" cy="2649945"/>
          </a:xfrm>
        </p:grpSpPr>
        <p:sp>
          <p:nvSpPr>
            <p:cNvPr id="61" name="Double Bracket 60"/>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2" name="TextBox 61"/>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3</a:t>
              </a:r>
            </a:p>
            <a:p>
              <a:pPr>
                <a:spcBef>
                  <a:spcPts val="0"/>
                </a:spcBef>
              </a:pPr>
              <a:r>
                <a:rPr lang="en-US" sz="1400" dirty="0" smtClean="0">
                  <a:solidFill>
                    <a:schemeClr val="bg1"/>
                  </a:solidFill>
                </a:rPr>
                <a:t>3</a:t>
              </a:r>
            </a:p>
          </p:txBody>
        </p:sp>
      </p:grpSp>
      <p:grpSp>
        <p:nvGrpSpPr>
          <p:cNvPr id="28" name="Group 55"/>
          <p:cNvGrpSpPr/>
          <p:nvPr/>
        </p:nvGrpSpPr>
        <p:grpSpPr>
          <a:xfrm>
            <a:off x="5263290" y="2276850"/>
            <a:ext cx="384049" cy="576074"/>
            <a:chOff x="5186479" y="3160165"/>
            <a:chExt cx="576075" cy="2649945"/>
          </a:xfrm>
        </p:grpSpPr>
        <p:sp>
          <p:nvSpPr>
            <p:cNvPr id="64" name="Double Bracket 63"/>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5" name="TextBox 64"/>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3</a:t>
              </a:r>
            </a:p>
          </p:txBody>
        </p:sp>
      </p:grpSp>
      <p:grpSp>
        <p:nvGrpSpPr>
          <p:cNvPr id="29" name="Group 55"/>
          <p:cNvGrpSpPr/>
          <p:nvPr/>
        </p:nvGrpSpPr>
        <p:grpSpPr>
          <a:xfrm>
            <a:off x="3458255" y="663840"/>
            <a:ext cx="384049" cy="576074"/>
            <a:chOff x="5186479" y="3160165"/>
            <a:chExt cx="576075" cy="2649945"/>
          </a:xfrm>
        </p:grpSpPr>
        <p:sp>
          <p:nvSpPr>
            <p:cNvPr id="68" name="Double Bracket 67"/>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9" name="TextBox 68"/>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4</a:t>
              </a:r>
            </a:p>
          </p:txBody>
        </p:sp>
      </p:grpSp>
      <p:grpSp>
        <p:nvGrpSpPr>
          <p:cNvPr id="30" name="Group 55"/>
          <p:cNvGrpSpPr/>
          <p:nvPr/>
        </p:nvGrpSpPr>
        <p:grpSpPr>
          <a:xfrm>
            <a:off x="4456785" y="1508750"/>
            <a:ext cx="384049" cy="576074"/>
            <a:chOff x="5186479" y="3160165"/>
            <a:chExt cx="576075" cy="2649945"/>
          </a:xfrm>
        </p:grpSpPr>
        <p:sp>
          <p:nvSpPr>
            <p:cNvPr id="71" name="Double Bracket 70"/>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72" name="TextBox 71"/>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7</a:t>
              </a:r>
            </a:p>
            <a:p>
              <a:pPr>
                <a:spcBef>
                  <a:spcPts val="0"/>
                </a:spcBef>
              </a:pPr>
              <a:r>
                <a:rPr lang="en-US" sz="1400" dirty="0" smtClean="0">
                  <a:solidFill>
                    <a:schemeClr val="bg1"/>
                  </a:solidFill>
                </a:rPr>
                <a:t>3</a:t>
              </a:r>
            </a:p>
          </p:txBody>
        </p:sp>
      </p:gr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recursive representations</a:t>
            </a:r>
            <a:endParaRPr lang="en-US" dirty="0"/>
          </a:p>
        </p:txBody>
      </p:sp>
      <p:sp>
        <p:nvSpPr>
          <p:cNvPr id="4" name="TextBox 3"/>
          <p:cNvSpPr txBox="1"/>
          <p:nvPr/>
        </p:nvSpPr>
        <p:spPr>
          <a:xfrm>
            <a:off x="2152485" y="5349250"/>
            <a:ext cx="4993675" cy="369332"/>
          </a:xfrm>
          <a:prstGeom prst="rect">
            <a:avLst/>
          </a:prstGeom>
          <a:noFill/>
        </p:spPr>
        <p:txBody>
          <a:bodyPr wrap="none" rtlCol="0">
            <a:spAutoFit/>
          </a:bodyPr>
          <a:lstStyle/>
          <a:p>
            <a:pPr algn="l">
              <a:spcBef>
                <a:spcPts val="0"/>
              </a:spcBef>
            </a:pPr>
            <a:r>
              <a:rPr lang="en-US" i="1" dirty="0" smtClean="0">
                <a:solidFill>
                  <a:schemeClr val="bg1"/>
                </a:solidFill>
              </a:rPr>
              <a:t>The            cat            on           the             mat.</a:t>
            </a:r>
          </a:p>
        </p:txBody>
      </p:sp>
      <p:grpSp>
        <p:nvGrpSpPr>
          <p:cNvPr id="6" name="Group 55"/>
          <p:cNvGrpSpPr/>
          <p:nvPr/>
        </p:nvGrpSpPr>
        <p:grpSpPr>
          <a:xfrm>
            <a:off x="4379975" y="4773175"/>
            <a:ext cx="384049" cy="576074"/>
            <a:chOff x="5186479" y="3160165"/>
            <a:chExt cx="576075" cy="2649945"/>
          </a:xfrm>
        </p:grpSpPr>
        <p:sp>
          <p:nvSpPr>
            <p:cNvPr id="16" name="Double Bracket 15"/>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7" name="TextBox 16"/>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5</a:t>
              </a:r>
            </a:p>
          </p:txBody>
        </p:sp>
      </p:grpSp>
      <p:grpSp>
        <p:nvGrpSpPr>
          <p:cNvPr id="7" name="Group 55"/>
          <p:cNvGrpSpPr/>
          <p:nvPr/>
        </p:nvGrpSpPr>
        <p:grpSpPr>
          <a:xfrm>
            <a:off x="5378506" y="4773175"/>
            <a:ext cx="384049" cy="576074"/>
            <a:chOff x="5186479" y="3160165"/>
            <a:chExt cx="576075" cy="2649945"/>
          </a:xfrm>
        </p:grpSpPr>
        <p:sp>
          <p:nvSpPr>
            <p:cNvPr id="19" name="Double Bracket 18"/>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0" name="TextBox 19"/>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8" name="Group 55"/>
          <p:cNvGrpSpPr/>
          <p:nvPr/>
        </p:nvGrpSpPr>
        <p:grpSpPr>
          <a:xfrm>
            <a:off x="6530655" y="4773175"/>
            <a:ext cx="384049" cy="576074"/>
            <a:chOff x="5186479" y="3160165"/>
            <a:chExt cx="576075" cy="2649945"/>
          </a:xfrm>
        </p:grpSpPr>
        <p:sp>
          <p:nvSpPr>
            <p:cNvPr id="22" name="Double Bracket 21"/>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3" name="TextBox 22"/>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4</a:t>
              </a:r>
            </a:p>
            <a:p>
              <a:pPr>
                <a:spcBef>
                  <a:spcPts val="0"/>
                </a:spcBef>
              </a:pPr>
              <a:r>
                <a:rPr lang="en-US" sz="1400" dirty="0" smtClean="0">
                  <a:solidFill>
                    <a:schemeClr val="bg1"/>
                  </a:solidFill>
                </a:rPr>
                <a:t>3</a:t>
              </a:r>
            </a:p>
          </p:txBody>
        </p:sp>
      </p:grpSp>
      <p:grpSp>
        <p:nvGrpSpPr>
          <p:cNvPr id="12" name="Group 89"/>
          <p:cNvGrpSpPr/>
          <p:nvPr/>
        </p:nvGrpSpPr>
        <p:grpSpPr>
          <a:xfrm>
            <a:off x="5566700" y="3467405"/>
            <a:ext cx="1152150" cy="1328362"/>
            <a:chOff x="5566700" y="3467405"/>
            <a:chExt cx="1152150" cy="1328362"/>
          </a:xfrm>
        </p:grpSpPr>
        <p:cxnSp>
          <p:nvCxnSpPr>
            <p:cNvPr id="31" name="Straight Connector 30"/>
            <p:cNvCxnSpPr>
              <a:stCxn id="20" idx="0"/>
              <a:endCxn id="41" idx="4"/>
            </p:cNvCxnSpPr>
            <p:nvPr/>
          </p:nvCxnSpPr>
          <p:spPr bwMode="auto">
            <a:xfrm rot="5400000" flipH="1" flipV="1">
              <a:off x="5566921" y="4120070"/>
              <a:ext cx="675476" cy="675917"/>
            </a:xfrm>
            <a:prstGeom prst="line">
              <a:avLst/>
            </a:prstGeom>
            <a:noFill/>
            <a:ln w="38100" cap="flat" cmpd="sng" algn="ctr">
              <a:solidFill>
                <a:schemeClr val="accent1"/>
              </a:solidFill>
              <a:prstDash val="solid"/>
              <a:round/>
              <a:headEnd type="none" w="med" len="med"/>
              <a:tailEnd type="none" w="med" len="med"/>
            </a:ln>
            <a:effectLst/>
          </p:spPr>
        </p:cxnSp>
        <p:cxnSp>
          <p:nvCxnSpPr>
            <p:cNvPr id="32" name="Straight Connector 31"/>
            <p:cNvCxnSpPr>
              <a:stCxn id="23" idx="0"/>
              <a:endCxn id="41" idx="4"/>
            </p:cNvCxnSpPr>
            <p:nvPr/>
          </p:nvCxnSpPr>
          <p:spPr bwMode="auto">
            <a:xfrm rot="16200000" flipV="1">
              <a:off x="6142996" y="4219912"/>
              <a:ext cx="675476" cy="476232"/>
            </a:xfrm>
            <a:prstGeom prst="line">
              <a:avLst/>
            </a:prstGeom>
            <a:noFill/>
            <a:ln w="38100" cap="flat" cmpd="sng" algn="ctr">
              <a:solidFill>
                <a:schemeClr val="accent1"/>
              </a:solidFill>
              <a:prstDash val="solid"/>
              <a:round/>
              <a:headEnd type="none" w="med" len="med"/>
              <a:tailEnd type="none" w="med" len="med"/>
            </a:ln>
            <a:effectLst/>
          </p:spPr>
        </p:cxnSp>
        <p:sp>
          <p:nvSpPr>
            <p:cNvPr id="41" name="Oval 40"/>
            <p:cNvSpPr/>
            <p:nvPr/>
          </p:nvSpPr>
          <p:spPr bwMode="auto">
            <a:xfrm>
              <a:off x="5916175" y="346740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15" name="Group 90"/>
          <p:cNvGrpSpPr/>
          <p:nvPr/>
        </p:nvGrpSpPr>
        <p:grpSpPr>
          <a:xfrm>
            <a:off x="4568169" y="2238445"/>
            <a:ext cx="1674450" cy="2557322"/>
            <a:chOff x="4568169" y="2238445"/>
            <a:chExt cx="1674450" cy="2557322"/>
          </a:xfrm>
        </p:grpSpPr>
        <p:cxnSp>
          <p:nvCxnSpPr>
            <p:cNvPr id="83" name="Straight Connector 82"/>
            <p:cNvCxnSpPr>
              <a:stCxn id="17" idx="0"/>
              <a:endCxn id="86" idx="4"/>
            </p:cNvCxnSpPr>
            <p:nvPr/>
          </p:nvCxnSpPr>
          <p:spPr bwMode="auto">
            <a:xfrm rot="5400000" flipH="1" flipV="1">
              <a:off x="4049923" y="3409577"/>
              <a:ext cx="1904436" cy="867943"/>
            </a:xfrm>
            <a:prstGeom prst="line">
              <a:avLst/>
            </a:prstGeom>
            <a:noFill/>
            <a:ln w="38100" cap="flat" cmpd="sng" algn="ctr">
              <a:solidFill>
                <a:schemeClr val="accent1"/>
              </a:solidFill>
              <a:prstDash val="solid"/>
              <a:round/>
              <a:headEnd type="none" w="med" len="med"/>
              <a:tailEnd type="none" w="med" len="med"/>
            </a:ln>
            <a:effectLst/>
          </p:spPr>
        </p:cxnSp>
        <p:cxnSp>
          <p:nvCxnSpPr>
            <p:cNvPr id="84" name="Straight Connector 83"/>
            <p:cNvCxnSpPr>
              <a:stCxn id="41" idx="0"/>
              <a:endCxn id="86" idx="4"/>
            </p:cNvCxnSpPr>
            <p:nvPr/>
          </p:nvCxnSpPr>
          <p:spPr bwMode="auto">
            <a:xfrm rot="16200000" flipV="1">
              <a:off x="5551329" y="2776115"/>
              <a:ext cx="576075" cy="806505"/>
            </a:xfrm>
            <a:prstGeom prst="line">
              <a:avLst/>
            </a:prstGeom>
            <a:noFill/>
            <a:ln w="38100" cap="flat" cmpd="sng" algn="ctr">
              <a:solidFill>
                <a:schemeClr val="accent1"/>
              </a:solidFill>
              <a:prstDash val="solid"/>
              <a:round/>
              <a:headEnd type="none" w="med" len="med"/>
              <a:tailEnd type="none" w="med" len="med"/>
            </a:ln>
            <a:effectLst/>
          </p:spPr>
        </p:cxnSp>
        <p:sp>
          <p:nvSpPr>
            <p:cNvPr id="86" name="Oval 85"/>
            <p:cNvSpPr/>
            <p:nvPr/>
          </p:nvSpPr>
          <p:spPr bwMode="auto">
            <a:xfrm>
              <a:off x="5109670" y="223844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25" name="Group 55"/>
          <p:cNvGrpSpPr/>
          <p:nvPr/>
        </p:nvGrpSpPr>
        <p:grpSpPr>
          <a:xfrm>
            <a:off x="6031390" y="3505810"/>
            <a:ext cx="384049" cy="576074"/>
            <a:chOff x="5186479" y="3160165"/>
            <a:chExt cx="576075" cy="2649945"/>
          </a:xfrm>
        </p:grpSpPr>
        <p:sp>
          <p:nvSpPr>
            <p:cNvPr id="45" name="Double Bracket 44"/>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46" name="TextBox 45"/>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3</a:t>
              </a:r>
            </a:p>
            <a:p>
              <a:pPr>
                <a:spcBef>
                  <a:spcPts val="0"/>
                </a:spcBef>
              </a:pPr>
              <a:r>
                <a:rPr lang="en-US" sz="1400" dirty="0" smtClean="0">
                  <a:solidFill>
                    <a:schemeClr val="bg1"/>
                  </a:solidFill>
                </a:rPr>
                <a:t>3</a:t>
              </a:r>
            </a:p>
          </p:txBody>
        </p:sp>
      </p:grpSp>
      <p:grpSp>
        <p:nvGrpSpPr>
          <p:cNvPr id="26" name="Group 55"/>
          <p:cNvGrpSpPr/>
          <p:nvPr/>
        </p:nvGrpSpPr>
        <p:grpSpPr>
          <a:xfrm>
            <a:off x="5263290" y="2276850"/>
            <a:ext cx="384049" cy="576074"/>
            <a:chOff x="5186479" y="3160165"/>
            <a:chExt cx="576075" cy="2649945"/>
          </a:xfrm>
        </p:grpSpPr>
        <p:sp>
          <p:nvSpPr>
            <p:cNvPr id="48" name="Double Bracket 47"/>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49" name="TextBox 48"/>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3</a:t>
              </a:r>
            </a:p>
          </p:txBody>
        </p:sp>
      </p:grpSp>
      <p:sp>
        <p:nvSpPr>
          <p:cNvPr id="55" name="TextBox 54"/>
          <p:cNvSpPr txBox="1"/>
          <p:nvPr/>
        </p:nvSpPr>
        <p:spPr>
          <a:xfrm>
            <a:off x="6636115" y="6477713"/>
            <a:ext cx="2621295" cy="369332"/>
          </a:xfrm>
          <a:prstGeom prst="rect">
            <a:avLst/>
          </a:prstGeom>
          <a:solidFill>
            <a:schemeClr val="tx1"/>
          </a:solidFill>
        </p:spPr>
        <p:txBody>
          <a:bodyPr wrap="none" rtlCol="0">
            <a:spAutoFit/>
          </a:bodyPr>
          <a:lstStyle/>
          <a:p>
            <a:pPr algn="l">
              <a:spcBef>
                <a:spcPts val="0"/>
              </a:spcBef>
            </a:pPr>
            <a:r>
              <a:rPr lang="en-US" dirty="0" smtClean="0">
                <a:solidFill>
                  <a:schemeClr val="bg1"/>
                </a:solidFill>
              </a:rPr>
              <a:t>[Socher, Manning &amp; Ng]</a:t>
            </a:r>
          </a:p>
        </p:txBody>
      </p:sp>
      <p:sp>
        <p:nvSpPr>
          <p:cNvPr id="58" name="Down Arrow 57"/>
          <p:cNvSpPr/>
          <p:nvPr/>
        </p:nvSpPr>
        <p:spPr bwMode="auto">
          <a:xfrm rot="2600443">
            <a:off x="6041393" y="1069347"/>
            <a:ext cx="402712" cy="1419443"/>
          </a:xfrm>
          <a:prstGeom prst="downArrow">
            <a:avLst>
              <a:gd name="adj1" fmla="val 50000"/>
              <a:gd name="adj2" fmla="val 68538"/>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61" name="TextBox 60"/>
          <p:cNvSpPr txBox="1"/>
          <p:nvPr/>
        </p:nvSpPr>
        <p:spPr>
          <a:xfrm>
            <a:off x="6831445" y="779055"/>
            <a:ext cx="2312555" cy="923330"/>
          </a:xfrm>
          <a:prstGeom prst="rect">
            <a:avLst/>
          </a:prstGeom>
          <a:noFill/>
        </p:spPr>
        <p:txBody>
          <a:bodyPr wrap="square" rtlCol="0">
            <a:spAutoFit/>
          </a:bodyPr>
          <a:lstStyle/>
          <a:p>
            <a:pPr algn="l">
              <a:spcBef>
                <a:spcPts val="0"/>
              </a:spcBef>
            </a:pPr>
            <a:r>
              <a:rPr lang="en-US" dirty="0" smtClean="0">
                <a:solidFill>
                  <a:schemeClr val="bg1"/>
                </a:solidFill>
              </a:rPr>
              <a:t>This node’s job is   to represent </a:t>
            </a:r>
          </a:p>
          <a:p>
            <a:pPr algn="l">
              <a:spcBef>
                <a:spcPts val="0"/>
              </a:spcBef>
            </a:pPr>
            <a:r>
              <a:rPr lang="en-US" i="1" dirty="0" smtClean="0">
                <a:solidFill>
                  <a:schemeClr val="bg1"/>
                </a:solidFill>
              </a:rPr>
              <a:t>“on the mat.”</a:t>
            </a:r>
          </a:p>
        </p:txBody>
      </p:sp>
      <p:sp>
        <p:nvSpPr>
          <p:cNvPr id="62" name="Rectangle 61"/>
          <p:cNvSpPr/>
          <p:nvPr/>
        </p:nvSpPr>
        <p:spPr bwMode="auto">
          <a:xfrm>
            <a:off x="1730030" y="5080415"/>
            <a:ext cx="2304300" cy="1305770"/>
          </a:xfrm>
          <a:prstGeom prst="rect">
            <a:avLst/>
          </a:prstGeom>
          <a:solidFill>
            <a:schemeClr val="tx1"/>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Machine learning and feature representations</a:t>
            </a:r>
            <a:endParaRPr lang="en-US" dirty="0"/>
          </a:p>
        </p:txBody>
      </p:sp>
      <p:pic>
        <p:nvPicPr>
          <p:cNvPr id="33" name="Picture 86"/>
          <p:cNvPicPr>
            <a:picLocks noChangeAspect="1" noChangeArrowheads="1"/>
          </p:cNvPicPr>
          <p:nvPr/>
        </p:nvPicPr>
        <p:blipFill>
          <a:blip r:embed="rId2" cstate="print"/>
          <a:srcRect/>
          <a:stretch>
            <a:fillRect/>
          </a:stretch>
        </p:blipFill>
        <p:spPr bwMode="auto">
          <a:xfrm>
            <a:off x="361950" y="1752602"/>
            <a:ext cx="1600200" cy="932150"/>
          </a:xfrm>
          <a:prstGeom prst="rect">
            <a:avLst/>
          </a:prstGeom>
          <a:noFill/>
          <a:ln w="12700" algn="ctr">
            <a:noFill/>
            <a:miter lim="800000"/>
            <a:headEnd/>
            <a:tailEnd/>
          </a:ln>
        </p:spPr>
      </p:pic>
      <p:sp>
        <p:nvSpPr>
          <p:cNvPr id="34" name="Text Box 572"/>
          <p:cNvSpPr txBox="1">
            <a:spLocks noChangeArrowheads="1"/>
          </p:cNvSpPr>
          <p:nvPr/>
        </p:nvSpPr>
        <p:spPr bwMode="auto">
          <a:xfrm>
            <a:off x="703987" y="2753381"/>
            <a:ext cx="962080" cy="523200"/>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 lastClr="FFFFFF"/>
                </a:solidFill>
                <a:effectLst/>
                <a:uLnTx/>
                <a:uFillTx/>
              </a:rPr>
              <a:t>Input</a:t>
            </a:r>
            <a:endParaRPr kumimoji="0" lang="en-US" sz="2800" b="0" i="0" u="none" strike="noStrike" kern="0" cap="none" spc="0" normalizeH="0" baseline="0" noProof="0" dirty="0">
              <a:ln>
                <a:noFill/>
              </a:ln>
              <a:solidFill>
                <a:sysClr val="window" lastClr="FFFFFF"/>
              </a:solidFill>
              <a:effectLst/>
              <a:uLnTx/>
              <a:uFillTx/>
            </a:endParaRPr>
          </a:p>
        </p:txBody>
      </p:sp>
      <p:cxnSp>
        <p:nvCxnSpPr>
          <p:cNvPr id="35" name="Straight Arrow Connector 34"/>
          <p:cNvCxnSpPr/>
          <p:nvPr/>
        </p:nvCxnSpPr>
        <p:spPr>
          <a:xfrm rot="10800000">
            <a:off x="2038350" y="2171700"/>
            <a:ext cx="5086858" cy="0"/>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sp>
        <p:nvSpPr>
          <p:cNvPr id="36" name="Text Box 572"/>
          <p:cNvSpPr txBox="1">
            <a:spLocks noChangeArrowheads="1"/>
          </p:cNvSpPr>
          <p:nvPr/>
        </p:nvSpPr>
        <p:spPr bwMode="auto">
          <a:xfrm>
            <a:off x="1249950" y="3699185"/>
            <a:ext cx="1338786" cy="369312"/>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kern="0" noProof="0" dirty="0" smtClean="0">
                <a:solidFill>
                  <a:sysClr val="window" lastClr="FFFFFF"/>
                </a:solidFill>
              </a:rPr>
              <a:t>Raw image</a:t>
            </a:r>
            <a:endParaRPr kumimoji="0" lang="en-US" b="0" i="0" u="none" strike="noStrike" kern="0" cap="none" spc="0" normalizeH="0" baseline="0" noProof="0" dirty="0">
              <a:ln>
                <a:noFill/>
              </a:ln>
              <a:solidFill>
                <a:sysClr val="window" lastClr="FFFFFF"/>
              </a:solidFill>
              <a:effectLst/>
              <a:uLnTx/>
              <a:uFillTx/>
            </a:endParaRPr>
          </a:p>
        </p:txBody>
      </p:sp>
      <p:grpSp>
        <p:nvGrpSpPr>
          <p:cNvPr id="3" name="Group 39"/>
          <p:cNvGrpSpPr/>
          <p:nvPr/>
        </p:nvGrpSpPr>
        <p:grpSpPr>
          <a:xfrm>
            <a:off x="728662" y="4267200"/>
            <a:ext cx="2325688" cy="1943100"/>
            <a:chOff x="728662" y="4267200"/>
            <a:chExt cx="2325688" cy="1943100"/>
          </a:xfrm>
        </p:grpSpPr>
        <p:cxnSp>
          <p:nvCxnSpPr>
            <p:cNvPr id="38" name="Straight Arrow Connector 37"/>
            <p:cNvCxnSpPr/>
            <p:nvPr/>
          </p:nvCxnSpPr>
          <p:spPr>
            <a:xfrm rot="5400000" flipH="1" flipV="1">
              <a:off x="-129382" y="5237956"/>
              <a:ext cx="1943100" cy="1588"/>
            </a:xfrm>
            <a:prstGeom prst="straightConnector1">
              <a:avLst/>
            </a:prstGeom>
            <a:noFill/>
            <a:ln w="9525" cap="flat" cmpd="sng" algn="ctr">
              <a:solidFill>
                <a:srgbClr val="4F81BD">
                  <a:shade val="95000"/>
                  <a:satMod val="105000"/>
                </a:srgbClr>
              </a:solidFill>
              <a:prstDash val="solid"/>
              <a:tailEnd type="arrow"/>
            </a:ln>
            <a:effectLst/>
          </p:spPr>
        </p:cxnSp>
        <p:cxnSp>
          <p:nvCxnSpPr>
            <p:cNvPr id="39" name="Straight Arrow Connector 38"/>
            <p:cNvCxnSpPr/>
            <p:nvPr/>
          </p:nvCxnSpPr>
          <p:spPr>
            <a:xfrm>
              <a:off x="728662" y="6134100"/>
              <a:ext cx="2325688" cy="1588"/>
            </a:xfrm>
            <a:prstGeom prst="straightConnector1">
              <a:avLst/>
            </a:prstGeom>
            <a:noFill/>
            <a:ln w="9525" cap="flat" cmpd="sng" algn="ctr">
              <a:solidFill>
                <a:srgbClr val="4F81BD">
                  <a:shade val="95000"/>
                  <a:satMod val="105000"/>
                </a:srgbClr>
              </a:solidFill>
              <a:prstDash val="solid"/>
              <a:tailEnd type="arrow"/>
            </a:ln>
            <a:effectLst/>
          </p:spPr>
        </p:cxnSp>
      </p:grpSp>
      <p:grpSp>
        <p:nvGrpSpPr>
          <p:cNvPr id="4" name="Group 50"/>
          <p:cNvGrpSpPr/>
          <p:nvPr/>
        </p:nvGrpSpPr>
        <p:grpSpPr>
          <a:xfrm>
            <a:off x="3181350" y="3200397"/>
            <a:ext cx="2438400" cy="838200"/>
            <a:chOff x="2743200" y="2785240"/>
            <a:chExt cx="2438400" cy="838200"/>
          </a:xfrm>
        </p:grpSpPr>
        <p:sp>
          <p:nvSpPr>
            <p:cNvPr id="49" name="Plus 48"/>
            <p:cNvSpPr>
              <a:spLocks/>
            </p:cNvSpPr>
            <p:nvPr/>
          </p:nvSpPr>
          <p:spPr>
            <a:xfrm>
              <a:off x="2832540" y="2948400"/>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50" name="Text Box 572"/>
            <p:cNvSpPr txBox="1">
              <a:spLocks noChangeArrowheads="1"/>
            </p:cNvSpPr>
            <p:nvPr/>
          </p:nvSpPr>
          <p:spPr bwMode="auto">
            <a:xfrm>
              <a:off x="3061140" y="2876490"/>
              <a:ext cx="1379352" cy="400110"/>
            </a:xfrm>
            <a:prstGeom prst="rect">
              <a:avLst/>
            </a:prstGeom>
            <a:noFill/>
            <a:ln w="12700"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Motorbikes</a:t>
              </a:r>
              <a:endParaRPr kumimoji="0" lang="en-US" sz="2000" b="0" i="0" u="none" strike="noStrike" kern="0" cap="none" spc="0" normalizeH="0" baseline="0" noProof="0" dirty="0">
                <a:ln>
                  <a:noFill/>
                </a:ln>
                <a:solidFill>
                  <a:sysClr val="window" lastClr="FFFFFF"/>
                </a:solidFill>
                <a:effectLst/>
                <a:uLnTx/>
                <a:uFillTx/>
              </a:endParaRPr>
            </a:p>
          </p:txBody>
        </p:sp>
        <p:sp>
          <p:nvSpPr>
            <p:cNvPr id="51" name="Minus 50"/>
            <p:cNvSpPr/>
            <p:nvPr/>
          </p:nvSpPr>
          <p:spPr>
            <a:xfrm>
              <a:off x="2870640" y="3276600"/>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2" name="Text Box 572"/>
            <p:cNvSpPr txBox="1">
              <a:spLocks noChangeArrowheads="1"/>
            </p:cNvSpPr>
            <p:nvPr/>
          </p:nvSpPr>
          <p:spPr bwMode="auto">
            <a:xfrm>
              <a:off x="3061140" y="3181291"/>
              <a:ext cx="2107115" cy="400110"/>
            </a:xfrm>
            <a:prstGeom prst="rect">
              <a:avLst/>
            </a:prstGeom>
            <a:noFill/>
            <a:ln w="12700"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“Non”-Motorbikes</a:t>
              </a:r>
              <a:endParaRPr kumimoji="0" lang="en-US" sz="2000" b="0" i="0" u="none" strike="noStrike" kern="0" cap="none" spc="0" normalizeH="0" baseline="0" noProof="0" dirty="0">
                <a:ln>
                  <a:noFill/>
                </a:ln>
                <a:solidFill>
                  <a:sysClr val="window" lastClr="FFFFFF"/>
                </a:solidFill>
                <a:effectLst/>
                <a:uLnTx/>
                <a:uFillTx/>
              </a:endParaRPr>
            </a:p>
          </p:txBody>
        </p:sp>
        <p:sp>
          <p:nvSpPr>
            <p:cNvPr id="53" name="Rectangle 52"/>
            <p:cNvSpPr/>
            <p:nvPr/>
          </p:nvSpPr>
          <p:spPr>
            <a:xfrm>
              <a:off x="2743200" y="2785240"/>
              <a:ext cx="2438400" cy="838200"/>
            </a:xfrm>
            <a:prstGeom prst="rect">
              <a:avLst/>
            </a:prstGeom>
            <a:no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grpSp>
      <p:sp>
        <p:nvSpPr>
          <p:cNvPr id="54" name="AutoShape 4"/>
          <p:cNvSpPr>
            <a:spLocks noChangeArrowheads="1"/>
          </p:cNvSpPr>
          <p:nvPr/>
        </p:nvSpPr>
        <p:spPr bwMode="auto">
          <a:xfrm>
            <a:off x="7296150" y="1828800"/>
            <a:ext cx="1658880" cy="829527"/>
          </a:xfrm>
          <a:prstGeom prst="roundRect">
            <a:avLst>
              <a:gd name="adj" fmla="val 171"/>
            </a:avLst>
          </a:prstGeom>
          <a:solidFill>
            <a:srgbClr val="E6E6FF"/>
          </a:solidFill>
          <a:ln w="9525">
            <a:solidFill>
              <a:srgbClr val="000000"/>
            </a:solidFill>
            <a:round/>
            <a:headEnd/>
            <a:tailEnd/>
          </a:ln>
          <a:effectLst/>
        </p:spPr>
        <p:txBody>
          <a:bodyPr lIns="81597" tIns="40798" rIns="81597" bIns="40798" anchor="ctr" anchorCtr="1"/>
          <a:lstStyle/>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Learning</a:t>
            </a:r>
          </a:p>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algorithm</a:t>
            </a:r>
          </a:p>
        </p:txBody>
      </p:sp>
      <p:sp>
        <p:nvSpPr>
          <p:cNvPr id="55" name="Text Box 572"/>
          <p:cNvSpPr txBox="1">
            <a:spLocks noChangeArrowheads="1"/>
          </p:cNvSpPr>
          <p:nvPr/>
        </p:nvSpPr>
        <p:spPr bwMode="auto">
          <a:xfrm>
            <a:off x="2399944" y="6153090"/>
            <a:ext cx="857565" cy="400089"/>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pixel 1</a:t>
            </a:r>
            <a:endParaRPr kumimoji="0" lang="en-US" sz="2000" b="0" i="0" u="none" strike="noStrike" kern="0" cap="none" spc="0" normalizeH="0" baseline="0" noProof="0" dirty="0">
              <a:ln>
                <a:noFill/>
              </a:ln>
              <a:solidFill>
                <a:sysClr val="window" lastClr="FFFFFF"/>
              </a:solidFill>
              <a:effectLst/>
              <a:uLnTx/>
              <a:uFillTx/>
            </a:endParaRPr>
          </a:p>
        </p:txBody>
      </p:sp>
      <p:sp>
        <p:nvSpPr>
          <p:cNvPr id="56" name="Text Box 572"/>
          <p:cNvSpPr txBox="1">
            <a:spLocks noChangeArrowheads="1"/>
          </p:cNvSpPr>
          <p:nvPr/>
        </p:nvSpPr>
        <p:spPr bwMode="auto">
          <a:xfrm>
            <a:off x="346117" y="4419621"/>
            <a:ext cx="492400" cy="765254"/>
          </a:xfrm>
          <a:prstGeom prst="rect">
            <a:avLst/>
          </a:prstGeom>
          <a:noFill/>
          <a:ln w="12700" algn="ctr">
            <a:noFill/>
            <a:miter lim="800000"/>
            <a:headEnd/>
            <a:tailEnd/>
          </a:ln>
        </p:spPr>
        <p:txBody>
          <a:bodyPr vert="vert270"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pixel 2</a:t>
            </a:r>
            <a:endParaRPr kumimoji="0" lang="en-US" sz="2000" b="0" i="0" u="none" strike="noStrike" kern="0" cap="none" spc="0" normalizeH="0" baseline="0" noProof="0" dirty="0">
              <a:ln>
                <a:noFill/>
              </a:ln>
              <a:solidFill>
                <a:sysClr val="window" lastClr="FFFFFF"/>
              </a:solidFill>
              <a:effectLst/>
              <a:uLnTx/>
              <a:uFillTx/>
            </a:endParaRPr>
          </a:p>
        </p:txBody>
      </p:sp>
      <p:grpSp>
        <p:nvGrpSpPr>
          <p:cNvPr id="5" name="Group 77"/>
          <p:cNvGrpSpPr/>
          <p:nvPr/>
        </p:nvGrpSpPr>
        <p:grpSpPr>
          <a:xfrm>
            <a:off x="57152" y="1216152"/>
            <a:ext cx="2764466" cy="1908048"/>
            <a:chOff x="152400" y="1216152"/>
            <a:chExt cx="2764466" cy="1908048"/>
          </a:xfrm>
        </p:grpSpPr>
        <p:sp>
          <p:nvSpPr>
            <p:cNvPr id="58" name="Line Callout 1 (No Border) 57"/>
            <p:cNvSpPr/>
            <p:nvPr/>
          </p:nvSpPr>
          <p:spPr>
            <a:xfrm>
              <a:off x="152400" y="1216152"/>
              <a:ext cx="914400" cy="612648"/>
            </a:xfrm>
            <a:prstGeom prst="callout1">
              <a:avLst>
                <a:gd name="adj1" fmla="val 79493"/>
                <a:gd name="adj2" fmla="val 39341"/>
                <a:gd name="adj3" fmla="val 136797"/>
                <a:gd name="adj4" fmla="val 68644"/>
              </a:avLst>
            </a:prstGeom>
            <a:noFill/>
            <a:ln w="38100" cap="flat" cmpd="sng" algn="ctr">
              <a:solidFill>
                <a:srgbClr val="92D050"/>
              </a:solidFill>
              <a:prstDash val="solid"/>
              <a:tailEnd type="triangl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smtClean="0">
                  <a:ln>
                    <a:noFill/>
                  </a:ln>
                  <a:solidFill>
                    <a:sysClr val="window" lastClr="FFFFFF"/>
                  </a:solidFill>
                  <a:effectLst/>
                  <a:uLnTx/>
                  <a:uFillTx/>
                  <a:latin typeface="Calibri"/>
                  <a:ea typeface="맑은 고딕"/>
                  <a:cs typeface="+mn-cs"/>
                </a:rPr>
                <a:t>pixel 1</a:t>
              </a:r>
              <a:endParaRPr kumimoji="0" lang="ko-KR" altLang="en-US" sz="1800" b="0" i="0" u="none" strike="noStrike" kern="0" cap="none" spc="0" normalizeH="0" baseline="0" noProof="0" dirty="0">
                <a:ln>
                  <a:noFill/>
                </a:ln>
                <a:solidFill>
                  <a:sysClr val="window" lastClr="FFFFFF"/>
                </a:solidFill>
                <a:effectLst/>
                <a:uLnTx/>
                <a:uFillTx/>
                <a:latin typeface="Calibri"/>
                <a:ea typeface="맑은 고딕"/>
                <a:cs typeface="+mn-cs"/>
              </a:endParaRPr>
            </a:p>
          </p:txBody>
        </p:sp>
        <p:sp>
          <p:nvSpPr>
            <p:cNvPr id="59" name="Multiply 58"/>
            <p:cNvSpPr>
              <a:spLocks noChangeAspect="1"/>
            </p:cNvSpPr>
            <p:nvPr/>
          </p:nvSpPr>
          <p:spPr>
            <a:xfrm>
              <a:off x="751367" y="2040433"/>
              <a:ext cx="180000" cy="180000"/>
            </a:xfrm>
            <a:prstGeom prst="mathMultiply">
              <a:avLst/>
            </a:prstGeom>
            <a:solidFill>
              <a:srgbClr val="92D050"/>
            </a:solidFill>
            <a:ln w="127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60" name="Multiply 59"/>
            <p:cNvSpPr>
              <a:spLocks noChangeAspect="1"/>
            </p:cNvSpPr>
            <p:nvPr/>
          </p:nvSpPr>
          <p:spPr>
            <a:xfrm>
              <a:off x="1630680" y="2391051"/>
              <a:ext cx="180000" cy="180000"/>
            </a:xfrm>
            <a:prstGeom prst="mathMultiply">
              <a:avLst/>
            </a:prstGeom>
            <a:solidFill>
              <a:srgbClr val="92D050"/>
            </a:solidFill>
            <a:ln w="127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61" name="Line Callout 1 (No Border) 60"/>
            <p:cNvSpPr/>
            <p:nvPr/>
          </p:nvSpPr>
          <p:spPr>
            <a:xfrm>
              <a:off x="2002466" y="2511552"/>
              <a:ext cx="914400" cy="612648"/>
            </a:xfrm>
            <a:prstGeom prst="callout1">
              <a:avLst>
                <a:gd name="adj1" fmla="val 32634"/>
                <a:gd name="adj2" fmla="val 23062"/>
                <a:gd name="adj3" fmla="val 3162"/>
                <a:gd name="adj4" fmla="val -26705"/>
              </a:avLst>
            </a:prstGeom>
            <a:noFill/>
            <a:ln w="38100" cap="flat" cmpd="sng" algn="ctr">
              <a:solidFill>
                <a:srgbClr val="92D050"/>
              </a:solidFill>
              <a:prstDash val="solid"/>
              <a:tailEnd type="triangl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smtClean="0">
                  <a:ln>
                    <a:noFill/>
                  </a:ln>
                  <a:solidFill>
                    <a:sysClr val="window" lastClr="FFFFFF"/>
                  </a:solidFill>
                  <a:effectLst/>
                  <a:uLnTx/>
                  <a:uFillTx/>
                  <a:latin typeface="Calibri"/>
                  <a:ea typeface="맑은 고딕"/>
                  <a:cs typeface="+mn-cs"/>
                </a:rPr>
                <a:t>pixel 2</a:t>
              </a:r>
              <a:endParaRPr kumimoji="0" lang="ko-KR" altLang="en-US" sz="1800" b="0" i="0" u="none" strike="noStrike" kern="0" cap="none" spc="0" normalizeH="0" baseline="0" noProof="0" dirty="0">
                <a:ln>
                  <a:noFill/>
                </a:ln>
                <a:solidFill>
                  <a:sysClr val="window" lastClr="FFFFFF"/>
                </a:solidFill>
                <a:effectLst/>
                <a:uLnTx/>
                <a:uFillTx/>
                <a:latin typeface="Calibri"/>
                <a:ea typeface="맑은 고딕"/>
                <a:cs typeface="+mn-cs"/>
              </a:endParaRPr>
            </a:p>
          </p:txBody>
        </p:sp>
      </p:grpSp>
      <p:grpSp>
        <p:nvGrpSpPr>
          <p:cNvPr id="6" name="Group 7"/>
          <p:cNvGrpSpPr/>
          <p:nvPr/>
        </p:nvGrpSpPr>
        <p:grpSpPr>
          <a:xfrm>
            <a:off x="2598066" y="5365316"/>
            <a:ext cx="993399" cy="373487"/>
            <a:chOff x="2598066" y="5365316"/>
            <a:chExt cx="993399" cy="373487"/>
          </a:xfrm>
        </p:grpSpPr>
        <p:sp>
          <p:nvSpPr>
            <p:cNvPr id="48" name="Plus 47"/>
            <p:cNvSpPr>
              <a:spLocks/>
            </p:cNvSpPr>
            <p:nvPr/>
          </p:nvSpPr>
          <p:spPr>
            <a:xfrm>
              <a:off x="2598066" y="5426060"/>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pic>
          <p:nvPicPr>
            <p:cNvPr id="57" name="Picture 13"/>
            <p:cNvPicPr>
              <a:picLocks noChangeAspect="1" noChangeArrowheads="1"/>
            </p:cNvPicPr>
            <p:nvPr/>
          </p:nvPicPr>
          <p:blipFill>
            <a:blip r:embed="rId3" cstate="print"/>
            <a:srcRect/>
            <a:stretch>
              <a:fillRect/>
            </a:stretch>
          </p:blipFill>
          <p:spPr bwMode="auto">
            <a:xfrm>
              <a:off x="2850066" y="5365316"/>
              <a:ext cx="741399" cy="373487"/>
            </a:xfrm>
            <a:prstGeom prst="rect">
              <a:avLst/>
            </a:prstGeom>
            <a:noFill/>
            <a:ln w="12700" algn="ctr">
              <a:noFill/>
              <a:miter lim="800000"/>
              <a:headEnd/>
              <a:tailEnd/>
            </a:ln>
          </p:spPr>
        </p:pic>
      </p:grpSp>
      <p:grpSp>
        <p:nvGrpSpPr>
          <p:cNvPr id="7" name="Group 6"/>
          <p:cNvGrpSpPr/>
          <p:nvPr/>
        </p:nvGrpSpPr>
        <p:grpSpPr>
          <a:xfrm>
            <a:off x="1269170" y="4107493"/>
            <a:ext cx="1093030" cy="582807"/>
            <a:chOff x="1269170" y="4107493"/>
            <a:chExt cx="1093030" cy="582807"/>
          </a:xfrm>
        </p:grpSpPr>
        <p:pic>
          <p:nvPicPr>
            <p:cNvPr id="37" name="Picture 86"/>
            <p:cNvPicPr>
              <a:picLocks noChangeAspect="1" noChangeArrowheads="1"/>
            </p:cNvPicPr>
            <p:nvPr/>
          </p:nvPicPr>
          <p:blipFill>
            <a:blip r:embed="rId2" cstate="print"/>
            <a:srcRect/>
            <a:stretch>
              <a:fillRect/>
            </a:stretch>
          </p:blipFill>
          <p:spPr bwMode="auto">
            <a:xfrm>
              <a:off x="1562100" y="4107493"/>
              <a:ext cx="800100" cy="466075"/>
            </a:xfrm>
            <a:prstGeom prst="rect">
              <a:avLst/>
            </a:prstGeom>
            <a:noFill/>
            <a:ln w="12700" algn="ctr">
              <a:noFill/>
              <a:miter lim="800000"/>
              <a:headEnd/>
              <a:tailEnd/>
            </a:ln>
          </p:spPr>
        </p:pic>
        <p:sp>
          <p:nvSpPr>
            <p:cNvPr id="62" name="Plus 61"/>
            <p:cNvSpPr>
              <a:spLocks/>
            </p:cNvSpPr>
            <p:nvPr/>
          </p:nvSpPr>
          <p:spPr>
            <a:xfrm>
              <a:off x="1269170" y="4438300"/>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grpSp>
      <p:grpSp>
        <p:nvGrpSpPr>
          <p:cNvPr id="8" name="Group 9"/>
          <p:cNvGrpSpPr/>
          <p:nvPr/>
        </p:nvGrpSpPr>
        <p:grpSpPr>
          <a:xfrm>
            <a:off x="1249950" y="5210412"/>
            <a:ext cx="884106" cy="408164"/>
            <a:chOff x="1249950" y="5210412"/>
            <a:chExt cx="884106" cy="408164"/>
          </a:xfrm>
        </p:grpSpPr>
        <p:pic>
          <p:nvPicPr>
            <p:cNvPr id="63" name="Picture 10"/>
            <p:cNvPicPr>
              <a:picLocks noChangeAspect="1" noChangeArrowheads="1"/>
            </p:cNvPicPr>
            <p:nvPr/>
          </p:nvPicPr>
          <p:blipFill>
            <a:blip r:embed="rId4" cstate="print"/>
            <a:srcRect/>
            <a:stretch>
              <a:fillRect/>
            </a:stretch>
          </p:blipFill>
          <p:spPr bwMode="auto">
            <a:xfrm>
              <a:off x="1455621" y="5210412"/>
              <a:ext cx="678435" cy="408164"/>
            </a:xfrm>
            <a:prstGeom prst="rect">
              <a:avLst/>
            </a:prstGeom>
            <a:noFill/>
            <a:ln w="12700" algn="ctr">
              <a:noFill/>
              <a:miter lim="800000"/>
              <a:headEnd/>
              <a:tailEnd/>
            </a:ln>
          </p:spPr>
        </p:pic>
        <p:sp>
          <p:nvSpPr>
            <p:cNvPr id="64" name="Minus 63"/>
            <p:cNvSpPr/>
            <p:nvPr/>
          </p:nvSpPr>
          <p:spPr>
            <a:xfrm>
              <a:off x="1249950" y="5311760"/>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grpSp>
        <p:nvGrpSpPr>
          <p:cNvPr id="9" name="Group 8"/>
          <p:cNvGrpSpPr/>
          <p:nvPr/>
        </p:nvGrpSpPr>
        <p:grpSpPr>
          <a:xfrm>
            <a:off x="2392326" y="4573568"/>
            <a:ext cx="909073" cy="549142"/>
            <a:chOff x="2392326" y="4573568"/>
            <a:chExt cx="909073" cy="549142"/>
          </a:xfrm>
        </p:grpSpPr>
        <p:pic>
          <p:nvPicPr>
            <p:cNvPr id="65" name="Picture 23" descr="C:\Users\ang\Desktop\treesAndGrerb.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600327" y="4573568"/>
              <a:ext cx="701072" cy="549142"/>
            </a:xfrm>
            <a:prstGeom prst="rect">
              <a:avLst/>
            </a:prstGeom>
            <a:noFill/>
            <a:extLst>
              <a:ext uri="{909E8E84-426E-40DD-AFC4-6F175D3DCCD1}">
                <a14:hiddenFill xmlns:a14="http://schemas.microsoft.com/office/drawing/2010/main" xmlns="">
                  <a:solidFill>
                    <a:srgbClr val="FFFFFF"/>
                  </a:solidFill>
                </a14:hiddenFill>
              </a:ext>
            </a:extLst>
          </p:spPr>
        </p:pic>
        <p:sp>
          <p:nvSpPr>
            <p:cNvPr id="66" name="Minus 65"/>
            <p:cNvSpPr/>
            <p:nvPr/>
          </p:nvSpPr>
          <p:spPr>
            <a:xfrm>
              <a:off x="2392326" y="4733839"/>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55" grpId="0"/>
      <p:bldP spid="56"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recursive representations</a:t>
            </a:r>
            <a:endParaRPr lang="en-US" dirty="0"/>
          </a:p>
        </p:txBody>
      </p:sp>
      <p:sp>
        <p:nvSpPr>
          <p:cNvPr id="4" name="TextBox 3"/>
          <p:cNvSpPr txBox="1"/>
          <p:nvPr/>
        </p:nvSpPr>
        <p:spPr>
          <a:xfrm>
            <a:off x="2152485" y="5349250"/>
            <a:ext cx="4993675" cy="369332"/>
          </a:xfrm>
          <a:prstGeom prst="rect">
            <a:avLst/>
          </a:prstGeom>
          <a:noFill/>
        </p:spPr>
        <p:txBody>
          <a:bodyPr wrap="none" rtlCol="0">
            <a:spAutoFit/>
          </a:bodyPr>
          <a:lstStyle/>
          <a:p>
            <a:pPr algn="l">
              <a:spcBef>
                <a:spcPts val="0"/>
              </a:spcBef>
            </a:pPr>
            <a:r>
              <a:rPr lang="en-US" i="1" dirty="0" smtClean="0">
                <a:solidFill>
                  <a:schemeClr val="bg1"/>
                </a:solidFill>
              </a:rPr>
              <a:t>The            cat            on           the             mat.</a:t>
            </a:r>
          </a:p>
        </p:txBody>
      </p:sp>
      <p:grpSp>
        <p:nvGrpSpPr>
          <p:cNvPr id="6" name="Group 55"/>
          <p:cNvGrpSpPr/>
          <p:nvPr/>
        </p:nvGrpSpPr>
        <p:grpSpPr>
          <a:xfrm>
            <a:off x="4379975" y="4773175"/>
            <a:ext cx="384049" cy="576074"/>
            <a:chOff x="5186479" y="3160165"/>
            <a:chExt cx="576075" cy="2649945"/>
          </a:xfrm>
        </p:grpSpPr>
        <p:sp>
          <p:nvSpPr>
            <p:cNvPr id="16" name="Double Bracket 15"/>
            <p:cNvSpPr/>
            <p:nvPr/>
          </p:nvSpPr>
          <p:spPr bwMode="auto">
            <a:xfrm>
              <a:off x="5186479" y="3160165"/>
              <a:ext cx="576075" cy="2649945"/>
            </a:xfrm>
            <a:prstGeom prst="bracketPair">
              <a:avLst/>
            </a:prstGeom>
            <a:noFill/>
            <a:ln w="38100" cap="flat" cmpd="sng" algn="ctr">
              <a:solidFill>
                <a:srgbClr val="00B0F0"/>
              </a:solidFill>
              <a:prstDash val="solid"/>
              <a:round/>
              <a:headEnd type="none" w="med" len="med"/>
              <a:tailEnd type="none" w="med" len="med"/>
            </a:ln>
            <a:effectLst/>
          </p:spPr>
          <p:txBody>
            <a:bodyPr rtlCol="0" anchor="ctr"/>
            <a:lstStyle/>
            <a:p>
              <a:pPr algn="ctr"/>
              <a:endParaRPr lang="en-US"/>
            </a:p>
          </p:txBody>
        </p:sp>
        <p:sp>
          <p:nvSpPr>
            <p:cNvPr id="17" name="TextBox 16"/>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rgbClr val="00B0F0"/>
                  </a:solidFill>
                </a:rPr>
                <a:t>8</a:t>
              </a:r>
            </a:p>
            <a:p>
              <a:pPr>
                <a:spcBef>
                  <a:spcPts val="0"/>
                </a:spcBef>
              </a:pPr>
              <a:r>
                <a:rPr lang="en-US" sz="1400" dirty="0" smtClean="0">
                  <a:solidFill>
                    <a:srgbClr val="00B0F0"/>
                  </a:solidFill>
                </a:rPr>
                <a:t>5</a:t>
              </a:r>
            </a:p>
          </p:txBody>
        </p:sp>
      </p:grpSp>
      <p:grpSp>
        <p:nvGrpSpPr>
          <p:cNvPr id="7" name="Group 55"/>
          <p:cNvGrpSpPr/>
          <p:nvPr/>
        </p:nvGrpSpPr>
        <p:grpSpPr>
          <a:xfrm>
            <a:off x="5378506" y="4773175"/>
            <a:ext cx="384049" cy="576074"/>
            <a:chOff x="5186479" y="3160165"/>
            <a:chExt cx="576075" cy="2649945"/>
          </a:xfrm>
        </p:grpSpPr>
        <p:sp>
          <p:nvSpPr>
            <p:cNvPr id="19" name="Double Bracket 18"/>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0" name="TextBox 19"/>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8" name="Group 55"/>
          <p:cNvGrpSpPr/>
          <p:nvPr/>
        </p:nvGrpSpPr>
        <p:grpSpPr>
          <a:xfrm>
            <a:off x="6530655" y="4773175"/>
            <a:ext cx="384049" cy="576074"/>
            <a:chOff x="5186479" y="3160165"/>
            <a:chExt cx="576075" cy="2649945"/>
          </a:xfrm>
        </p:grpSpPr>
        <p:sp>
          <p:nvSpPr>
            <p:cNvPr id="22" name="Double Bracket 21"/>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3" name="TextBox 22"/>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4</a:t>
              </a:r>
            </a:p>
            <a:p>
              <a:pPr>
                <a:spcBef>
                  <a:spcPts val="0"/>
                </a:spcBef>
              </a:pPr>
              <a:r>
                <a:rPr lang="en-US" sz="1400" dirty="0" smtClean="0">
                  <a:solidFill>
                    <a:schemeClr val="bg1"/>
                  </a:solidFill>
                </a:rPr>
                <a:t>3</a:t>
              </a:r>
            </a:p>
          </p:txBody>
        </p:sp>
      </p:grpSp>
      <p:grpSp>
        <p:nvGrpSpPr>
          <p:cNvPr id="12" name="Group 89"/>
          <p:cNvGrpSpPr/>
          <p:nvPr/>
        </p:nvGrpSpPr>
        <p:grpSpPr>
          <a:xfrm>
            <a:off x="5566700" y="3467405"/>
            <a:ext cx="1152150" cy="1328362"/>
            <a:chOff x="5566700" y="3467405"/>
            <a:chExt cx="1152150" cy="1328362"/>
          </a:xfrm>
        </p:grpSpPr>
        <p:cxnSp>
          <p:nvCxnSpPr>
            <p:cNvPr id="31" name="Straight Connector 30"/>
            <p:cNvCxnSpPr>
              <a:stCxn id="20" idx="0"/>
              <a:endCxn id="41" idx="4"/>
            </p:cNvCxnSpPr>
            <p:nvPr/>
          </p:nvCxnSpPr>
          <p:spPr bwMode="auto">
            <a:xfrm rot="5400000" flipH="1" flipV="1">
              <a:off x="5566921" y="4120070"/>
              <a:ext cx="675476" cy="675917"/>
            </a:xfrm>
            <a:prstGeom prst="line">
              <a:avLst/>
            </a:prstGeom>
            <a:noFill/>
            <a:ln w="38100" cap="flat" cmpd="sng" algn="ctr">
              <a:solidFill>
                <a:schemeClr val="accent1"/>
              </a:solidFill>
              <a:prstDash val="solid"/>
              <a:round/>
              <a:headEnd type="none" w="med" len="med"/>
              <a:tailEnd type="none" w="med" len="med"/>
            </a:ln>
            <a:effectLst/>
          </p:spPr>
        </p:cxnSp>
        <p:cxnSp>
          <p:nvCxnSpPr>
            <p:cNvPr id="32" name="Straight Connector 31"/>
            <p:cNvCxnSpPr>
              <a:stCxn id="23" idx="0"/>
              <a:endCxn id="41" idx="4"/>
            </p:cNvCxnSpPr>
            <p:nvPr/>
          </p:nvCxnSpPr>
          <p:spPr bwMode="auto">
            <a:xfrm rot="16200000" flipV="1">
              <a:off x="6142996" y="4219912"/>
              <a:ext cx="675476" cy="476232"/>
            </a:xfrm>
            <a:prstGeom prst="line">
              <a:avLst/>
            </a:prstGeom>
            <a:noFill/>
            <a:ln w="38100" cap="flat" cmpd="sng" algn="ctr">
              <a:solidFill>
                <a:schemeClr val="accent1"/>
              </a:solidFill>
              <a:prstDash val="solid"/>
              <a:round/>
              <a:headEnd type="none" w="med" len="med"/>
              <a:tailEnd type="none" w="med" len="med"/>
            </a:ln>
            <a:effectLst/>
          </p:spPr>
        </p:cxnSp>
        <p:sp>
          <p:nvSpPr>
            <p:cNvPr id="41" name="Oval 40"/>
            <p:cNvSpPr/>
            <p:nvPr/>
          </p:nvSpPr>
          <p:spPr bwMode="auto">
            <a:xfrm>
              <a:off x="5916175" y="346740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15" name="Group 90"/>
          <p:cNvGrpSpPr/>
          <p:nvPr/>
        </p:nvGrpSpPr>
        <p:grpSpPr>
          <a:xfrm>
            <a:off x="4568169" y="2238445"/>
            <a:ext cx="1674450" cy="2557322"/>
            <a:chOff x="4568169" y="2238445"/>
            <a:chExt cx="1674450" cy="2557322"/>
          </a:xfrm>
        </p:grpSpPr>
        <p:cxnSp>
          <p:nvCxnSpPr>
            <p:cNvPr id="83" name="Straight Connector 82"/>
            <p:cNvCxnSpPr>
              <a:stCxn id="17" idx="0"/>
              <a:endCxn id="86" idx="4"/>
            </p:cNvCxnSpPr>
            <p:nvPr/>
          </p:nvCxnSpPr>
          <p:spPr bwMode="auto">
            <a:xfrm rot="5400000" flipH="1" flipV="1">
              <a:off x="4049923" y="3409577"/>
              <a:ext cx="1904436" cy="867943"/>
            </a:xfrm>
            <a:prstGeom prst="line">
              <a:avLst/>
            </a:prstGeom>
            <a:noFill/>
            <a:ln w="38100" cap="flat" cmpd="sng" algn="ctr">
              <a:solidFill>
                <a:schemeClr val="accent1"/>
              </a:solidFill>
              <a:prstDash val="solid"/>
              <a:round/>
              <a:headEnd type="none" w="med" len="med"/>
              <a:tailEnd type="none" w="med" len="med"/>
            </a:ln>
            <a:effectLst/>
          </p:spPr>
        </p:cxnSp>
        <p:cxnSp>
          <p:nvCxnSpPr>
            <p:cNvPr id="84" name="Straight Connector 83"/>
            <p:cNvCxnSpPr>
              <a:stCxn id="41" idx="0"/>
              <a:endCxn id="86" idx="4"/>
            </p:cNvCxnSpPr>
            <p:nvPr/>
          </p:nvCxnSpPr>
          <p:spPr bwMode="auto">
            <a:xfrm rot="16200000" flipV="1">
              <a:off x="5551329" y="2776115"/>
              <a:ext cx="576075" cy="806505"/>
            </a:xfrm>
            <a:prstGeom prst="line">
              <a:avLst/>
            </a:prstGeom>
            <a:noFill/>
            <a:ln w="38100" cap="flat" cmpd="sng" algn="ctr">
              <a:solidFill>
                <a:schemeClr val="accent1"/>
              </a:solidFill>
              <a:prstDash val="solid"/>
              <a:round/>
              <a:headEnd type="none" w="med" len="med"/>
              <a:tailEnd type="none" w="med" len="med"/>
            </a:ln>
            <a:effectLst/>
          </p:spPr>
        </p:cxnSp>
        <p:sp>
          <p:nvSpPr>
            <p:cNvPr id="86" name="Oval 85"/>
            <p:cNvSpPr/>
            <p:nvPr/>
          </p:nvSpPr>
          <p:spPr bwMode="auto">
            <a:xfrm>
              <a:off x="5109670" y="223844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25" name="Group 55"/>
          <p:cNvGrpSpPr/>
          <p:nvPr/>
        </p:nvGrpSpPr>
        <p:grpSpPr>
          <a:xfrm>
            <a:off x="6031390" y="3505810"/>
            <a:ext cx="384049" cy="576074"/>
            <a:chOff x="5186479" y="3160165"/>
            <a:chExt cx="576075" cy="2649945"/>
          </a:xfrm>
        </p:grpSpPr>
        <p:sp>
          <p:nvSpPr>
            <p:cNvPr id="45" name="Double Bracket 44"/>
            <p:cNvSpPr/>
            <p:nvPr/>
          </p:nvSpPr>
          <p:spPr bwMode="auto">
            <a:xfrm>
              <a:off x="5186479" y="3160165"/>
              <a:ext cx="576075" cy="2649945"/>
            </a:xfrm>
            <a:prstGeom prst="bracketPair">
              <a:avLst/>
            </a:prstGeom>
            <a:noFill/>
            <a:ln w="38100" cap="flat" cmpd="sng" algn="ctr">
              <a:solidFill>
                <a:srgbClr val="00B0F0"/>
              </a:solidFill>
              <a:prstDash val="solid"/>
              <a:round/>
              <a:headEnd type="none" w="med" len="med"/>
              <a:tailEnd type="none" w="med" len="med"/>
            </a:ln>
            <a:effectLst/>
          </p:spPr>
          <p:txBody>
            <a:bodyPr rtlCol="0" anchor="ctr"/>
            <a:lstStyle/>
            <a:p>
              <a:pPr algn="ctr"/>
              <a:endParaRPr lang="en-US"/>
            </a:p>
          </p:txBody>
        </p:sp>
        <p:sp>
          <p:nvSpPr>
            <p:cNvPr id="46" name="TextBox 45"/>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rgbClr val="00B0F0"/>
                  </a:solidFill>
                </a:rPr>
                <a:t>3</a:t>
              </a:r>
            </a:p>
            <a:p>
              <a:pPr>
                <a:spcBef>
                  <a:spcPts val="0"/>
                </a:spcBef>
              </a:pPr>
              <a:r>
                <a:rPr lang="en-US" sz="1400" dirty="0" smtClean="0">
                  <a:solidFill>
                    <a:srgbClr val="00B0F0"/>
                  </a:solidFill>
                </a:rPr>
                <a:t>3</a:t>
              </a:r>
            </a:p>
          </p:txBody>
        </p:sp>
      </p:grpSp>
      <p:grpSp>
        <p:nvGrpSpPr>
          <p:cNvPr id="26" name="Group 55"/>
          <p:cNvGrpSpPr/>
          <p:nvPr/>
        </p:nvGrpSpPr>
        <p:grpSpPr>
          <a:xfrm>
            <a:off x="5263290" y="2276850"/>
            <a:ext cx="384049" cy="576074"/>
            <a:chOff x="5186479" y="3160165"/>
            <a:chExt cx="576075" cy="2649945"/>
          </a:xfrm>
        </p:grpSpPr>
        <p:sp>
          <p:nvSpPr>
            <p:cNvPr id="48" name="Double Bracket 47"/>
            <p:cNvSpPr/>
            <p:nvPr/>
          </p:nvSpPr>
          <p:spPr bwMode="auto">
            <a:xfrm>
              <a:off x="5186479" y="3160165"/>
              <a:ext cx="576075" cy="2649945"/>
            </a:xfrm>
            <a:prstGeom prst="bracketPair">
              <a:avLst/>
            </a:prstGeom>
            <a:noFill/>
            <a:ln w="38100" cap="flat" cmpd="sng" algn="ctr">
              <a:solidFill>
                <a:srgbClr val="00B050"/>
              </a:solidFill>
              <a:prstDash val="solid"/>
              <a:round/>
              <a:headEnd type="none" w="med" len="med"/>
              <a:tailEnd type="none" w="med" len="med"/>
            </a:ln>
            <a:effectLst/>
          </p:spPr>
          <p:txBody>
            <a:bodyPr rtlCol="0" anchor="ctr"/>
            <a:lstStyle/>
            <a:p>
              <a:pPr algn="ctr"/>
              <a:endParaRPr lang="en-US"/>
            </a:p>
          </p:txBody>
        </p:sp>
        <p:sp>
          <p:nvSpPr>
            <p:cNvPr id="49" name="TextBox 48"/>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rgbClr val="00B050"/>
                  </a:solidFill>
                </a:rPr>
                <a:t>8</a:t>
              </a:r>
            </a:p>
            <a:p>
              <a:pPr>
                <a:spcBef>
                  <a:spcPts val="0"/>
                </a:spcBef>
              </a:pPr>
              <a:r>
                <a:rPr lang="en-US" sz="1400" dirty="0" smtClean="0">
                  <a:solidFill>
                    <a:srgbClr val="00B050"/>
                  </a:solidFill>
                </a:rPr>
                <a:t>3</a:t>
              </a:r>
            </a:p>
          </p:txBody>
        </p:sp>
      </p:grpSp>
      <p:sp>
        <p:nvSpPr>
          <p:cNvPr id="55" name="TextBox 54"/>
          <p:cNvSpPr txBox="1"/>
          <p:nvPr/>
        </p:nvSpPr>
        <p:spPr>
          <a:xfrm>
            <a:off x="6636115" y="6477713"/>
            <a:ext cx="2621295" cy="369332"/>
          </a:xfrm>
          <a:prstGeom prst="rect">
            <a:avLst/>
          </a:prstGeom>
          <a:solidFill>
            <a:schemeClr val="tx1"/>
          </a:solidFill>
        </p:spPr>
        <p:txBody>
          <a:bodyPr wrap="none" rtlCol="0">
            <a:spAutoFit/>
          </a:bodyPr>
          <a:lstStyle/>
          <a:p>
            <a:pPr algn="l">
              <a:spcBef>
                <a:spcPts val="0"/>
              </a:spcBef>
            </a:pPr>
            <a:r>
              <a:rPr lang="en-US" dirty="0" smtClean="0">
                <a:solidFill>
                  <a:schemeClr val="bg1"/>
                </a:solidFill>
              </a:rPr>
              <a:t>[Socher, Manning &amp; Ng]</a:t>
            </a:r>
          </a:p>
        </p:txBody>
      </p:sp>
      <p:sp>
        <p:nvSpPr>
          <p:cNvPr id="58" name="Down Arrow 57"/>
          <p:cNvSpPr/>
          <p:nvPr/>
        </p:nvSpPr>
        <p:spPr bwMode="auto">
          <a:xfrm rot="2600443">
            <a:off x="6041393" y="1069347"/>
            <a:ext cx="402712" cy="1419443"/>
          </a:xfrm>
          <a:prstGeom prst="downArrow">
            <a:avLst>
              <a:gd name="adj1" fmla="val 50000"/>
              <a:gd name="adj2" fmla="val 68538"/>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61" name="TextBox 60"/>
          <p:cNvSpPr txBox="1"/>
          <p:nvPr/>
        </p:nvSpPr>
        <p:spPr>
          <a:xfrm>
            <a:off x="6831445" y="779055"/>
            <a:ext cx="2312555" cy="923330"/>
          </a:xfrm>
          <a:prstGeom prst="rect">
            <a:avLst/>
          </a:prstGeom>
          <a:noFill/>
        </p:spPr>
        <p:txBody>
          <a:bodyPr wrap="square" rtlCol="0">
            <a:spAutoFit/>
          </a:bodyPr>
          <a:lstStyle/>
          <a:p>
            <a:pPr algn="l">
              <a:spcBef>
                <a:spcPts val="0"/>
              </a:spcBef>
            </a:pPr>
            <a:r>
              <a:rPr lang="en-US" dirty="0" smtClean="0">
                <a:solidFill>
                  <a:schemeClr val="bg1"/>
                </a:solidFill>
              </a:rPr>
              <a:t>This node’s job is   to represent </a:t>
            </a:r>
          </a:p>
          <a:p>
            <a:pPr algn="l">
              <a:spcBef>
                <a:spcPts val="0"/>
              </a:spcBef>
            </a:pPr>
            <a:r>
              <a:rPr lang="en-US" i="1" dirty="0" smtClean="0">
                <a:solidFill>
                  <a:schemeClr val="bg1"/>
                </a:solidFill>
              </a:rPr>
              <a:t>“on the mat.”</a:t>
            </a:r>
          </a:p>
        </p:txBody>
      </p:sp>
      <p:sp>
        <p:nvSpPr>
          <p:cNvPr id="62" name="Rectangle 61"/>
          <p:cNvSpPr/>
          <p:nvPr/>
        </p:nvSpPr>
        <p:spPr bwMode="auto">
          <a:xfrm>
            <a:off x="1730030" y="5080415"/>
            <a:ext cx="2304300" cy="1305770"/>
          </a:xfrm>
          <a:prstGeom prst="rect">
            <a:avLst/>
          </a:prstGeom>
          <a:solidFill>
            <a:schemeClr val="tx1"/>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recursive representations</a:t>
            </a:r>
            <a:endParaRPr lang="en-US" dirty="0"/>
          </a:p>
        </p:txBody>
      </p:sp>
      <p:sp>
        <p:nvSpPr>
          <p:cNvPr id="4" name="TextBox 3"/>
          <p:cNvSpPr txBox="1"/>
          <p:nvPr/>
        </p:nvSpPr>
        <p:spPr>
          <a:xfrm>
            <a:off x="2152485" y="5349250"/>
            <a:ext cx="4993675" cy="369332"/>
          </a:xfrm>
          <a:prstGeom prst="rect">
            <a:avLst/>
          </a:prstGeom>
          <a:noFill/>
        </p:spPr>
        <p:txBody>
          <a:bodyPr wrap="none" rtlCol="0">
            <a:spAutoFit/>
          </a:bodyPr>
          <a:lstStyle/>
          <a:p>
            <a:pPr algn="l">
              <a:spcBef>
                <a:spcPts val="0"/>
              </a:spcBef>
            </a:pPr>
            <a:r>
              <a:rPr lang="en-US" i="1" dirty="0" smtClean="0">
                <a:solidFill>
                  <a:schemeClr val="bg1"/>
                </a:solidFill>
              </a:rPr>
              <a:t>The            cat            on           the             mat.</a:t>
            </a:r>
          </a:p>
        </p:txBody>
      </p:sp>
      <p:grpSp>
        <p:nvGrpSpPr>
          <p:cNvPr id="3" name="Group 55"/>
          <p:cNvGrpSpPr/>
          <p:nvPr/>
        </p:nvGrpSpPr>
        <p:grpSpPr>
          <a:xfrm>
            <a:off x="4379975" y="4773175"/>
            <a:ext cx="384049" cy="576074"/>
            <a:chOff x="5186479" y="3160165"/>
            <a:chExt cx="576075" cy="2649945"/>
          </a:xfrm>
        </p:grpSpPr>
        <p:sp>
          <p:nvSpPr>
            <p:cNvPr id="16" name="Double Bracket 15"/>
            <p:cNvSpPr/>
            <p:nvPr/>
          </p:nvSpPr>
          <p:spPr bwMode="auto">
            <a:xfrm>
              <a:off x="5186479" y="3160165"/>
              <a:ext cx="576075" cy="2649945"/>
            </a:xfrm>
            <a:prstGeom prst="bracketPair">
              <a:avLst/>
            </a:prstGeom>
            <a:noFill/>
            <a:ln w="38100" cap="flat" cmpd="sng" algn="ctr">
              <a:solidFill>
                <a:srgbClr val="00B0F0"/>
              </a:solidFill>
              <a:prstDash val="solid"/>
              <a:round/>
              <a:headEnd type="none" w="med" len="med"/>
              <a:tailEnd type="none" w="med" len="med"/>
            </a:ln>
            <a:effectLst/>
          </p:spPr>
          <p:txBody>
            <a:bodyPr rtlCol="0" anchor="ctr"/>
            <a:lstStyle/>
            <a:p>
              <a:pPr algn="ctr"/>
              <a:endParaRPr lang="en-US"/>
            </a:p>
          </p:txBody>
        </p:sp>
        <p:sp>
          <p:nvSpPr>
            <p:cNvPr id="17" name="TextBox 16"/>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rgbClr val="00B0F0"/>
                  </a:solidFill>
                </a:rPr>
                <a:t>8</a:t>
              </a:r>
            </a:p>
            <a:p>
              <a:pPr>
                <a:spcBef>
                  <a:spcPts val="0"/>
                </a:spcBef>
              </a:pPr>
              <a:r>
                <a:rPr lang="en-US" sz="1400" dirty="0" smtClean="0">
                  <a:solidFill>
                    <a:srgbClr val="00B0F0"/>
                  </a:solidFill>
                </a:rPr>
                <a:t>5</a:t>
              </a:r>
            </a:p>
          </p:txBody>
        </p:sp>
      </p:grpSp>
      <p:grpSp>
        <p:nvGrpSpPr>
          <p:cNvPr id="5" name="Group 55"/>
          <p:cNvGrpSpPr/>
          <p:nvPr/>
        </p:nvGrpSpPr>
        <p:grpSpPr>
          <a:xfrm>
            <a:off x="5378506" y="4773175"/>
            <a:ext cx="384049" cy="576074"/>
            <a:chOff x="5186479" y="3160165"/>
            <a:chExt cx="576075" cy="2649945"/>
          </a:xfrm>
        </p:grpSpPr>
        <p:sp>
          <p:nvSpPr>
            <p:cNvPr id="19" name="Double Bracket 18"/>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0" name="TextBox 19"/>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6" name="Group 55"/>
          <p:cNvGrpSpPr/>
          <p:nvPr/>
        </p:nvGrpSpPr>
        <p:grpSpPr>
          <a:xfrm>
            <a:off x="6530655" y="4773175"/>
            <a:ext cx="384049" cy="576074"/>
            <a:chOff x="5186479" y="3160165"/>
            <a:chExt cx="576075" cy="2649945"/>
          </a:xfrm>
        </p:grpSpPr>
        <p:sp>
          <p:nvSpPr>
            <p:cNvPr id="22" name="Double Bracket 21"/>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3" name="TextBox 22"/>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4</a:t>
              </a:r>
            </a:p>
            <a:p>
              <a:pPr>
                <a:spcBef>
                  <a:spcPts val="0"/>
                </a:spcBef>
              </a:pPr>
              <a:r>
                <a:rPr lang="en-US" sz="1400" dirty="0" smtClean="0">
                  <a:solidFill>
                    <a:schemeClr val="bg1"/>
                  </a:solidFill>
                </a:rPr>
                <a:t>3</a:t>
              </a:r>
            </a:p>
          </p:txBody>
        </p:sp>
      </p:grpSp>
      <p:grpSp>
        <p:nvGrpSpPr>
          <p:cNvPr id="7" name="Group 89"/>
          <p:cNvGrpSpPr/>
          <p:nvPr/>
        </p:nvGrpSpPr>
        <p:grpSpPr>
          <a:xfrm>
            <a:off x="5566700" y="3467405"/>
            <a:ext cx="1152150" cy="1328362"/>
            <a:chOff x="5566700" y="3467405"/>
            <a:chExt cx="1152150" cy="1328362"/>
          </a:xfrm>
        </p:grpSpPr>
        <p:cxnSp>
          <p:nvCxnSpPr>
            <p:cNvPr id="31" name="Straight Connector 30"/>
            <p:cNvCxnSpPr>
              <a:stCxn id="20" idx="0"/>
              <a:endCxn id="41" idx="4"/>
            </p:cNvCxnSpPr>
            <p:nvPr/>
          </p:nvCxnSpPr>
          <p:spPr bwMode="auto">
            <a:xfrm rot="5400000" flipH="1" flipV="1">
              <a:off x="5566921" y="4120070"/>
              <a:ext cx="675476" cy="675917"/>
            </a:xfrm>
            <a:prstGeom prst="line">
              <a:avLst/>
            </a:prstGeom>
            <a:noFill/>
            <a:ln w="38100" cap="flat" cmpd="sng" algn="ctr">
              <a:solidFill>
                <a:schemeClr val="accent1"/>
              </a:solidFill>
              <a:prstDash val="solid"/>
              <a:round/>
              <a:headEnd type="none" w="med" len="med"/>
              <a:tailEnd type="none" w="med" len="med"/>
            </a:ln>
            <a:effectLst/>
          </p:spPr>
        </p:cxnSp>
        <p:cxnSp>
          <p:nvCxnSpPr>
            <p:cNvPr id="32" name="Straight Connector 31"/>
            <p:cNvCxnSpPr>
              <a:stCxn id="23" idx="0"/>
              <a:endCxn id="41" idx="4"/>
            </p:cNvCxnSpPr>
            <p:nvPr/>
          </p:nvCxnSpPr>
          <p:spPr bwMode="auto">
            <a:xfrm rot="16200000" flipV="1">
              <a:off x="6142996" y="4219912"/>
              <a:ext cx="675476" cy="476232"/>
            </a:xfrm>
            <a:prstGeom prst="line">
              <a:avLst/>
            </a:prstGeom>
            <a:noFill/>
            <a:ln w="38100" cap="flat" cmpd="sng" algn="ctr">
              <a:solidFill>
                <a:schemeClr val="accent1"/>
              </a:solidFill>
              <a:prstDash val="solid"/>
              <a:round/>
              <a:headEnd type="none" w="med" len="med"/>
              <a:tailEnd type="none" w="med" len="med"/>
            </a:ln>
            <a:effectLst/>
          </p:spPr>
        </p:cxnSp>
        <p:sp>
          <p:nvSpPr>
            <p:cNvPr id="41" name="Oval 40"/>
            <p:cNvSpPr/>
            <p:nvPr/>
          </p:nvSpPr>
          <p:spPr bwMode="auto">
            <a:xfrm>
              <a:off x="5916175" y="346740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8" name="Group 90"/>
          <p:cNvGrpSpPr/>
          <p:nvPr/>
        </p:nvGrpSpPr>
        <p:grpSpPr>
          <a:xfrm>
            <a:off x="4568169" y="2238445"/>
            <a:ext cx="1674450" cy="2557322"/>
            <a:chOff x="4568169" y="2238445"/>
            <a:chExt cx="1674450" cy="2557322"/>
          </a:xfrm>
        </p:grpSpPr>
        <p:cxnSp>
          <p:nvCxnSpPr>
            <p:cNvPr id="83" name="Straight Connector 82"/>
            <p:cNvCxnSpPr>
              <a:stCxn id="17" idx="0"/>
              <a:endCxn id="86" idx="4"/>
            </p:cNvCxnSpPr>
            <p:nvPr/>
          </p:nvCxnSpPr>
          <p:spPr bwMode="auto">
            <a:xfrm rot="5400000" flipH="1" flipV="1">
              <a:off x="4049923" y="3409577"/>
              <a:ext cx="1904436" cy="867943"/>
            </a:xfrm>
            <a:prstGeom prst="line">
              <a:avLst/>
            </a:prstGeom>
            <a:noFill/>
            <a:ln w="38100" cap="flat" cmpd="sng" algn="ctr">
              <a:solidFill>
                <a:schemeClr val="accent1"/>
              </a:solidFill>
              <a:prstDash val="solid"/>
              <a:round/>
              <a:headEnd type="none" w="med" len="med"/>
              <a:tailEnd type="none" w="med" len="med"/>
            </a:ln>
            <a:effectLst/>
          </p:spPr>
        </p:cxnSp>
        <p:cxnSp>
          <p:nvCxnSpPr>
            <p:cNvPr id="84" name="Straight Connector 83"/>
            <p:cNvCxnSpPr>
              <a:stCxn id="41" idx="0"/>
              <a:endCxn id="86" idx="4"/>
            </p:cNvCxnSpPr>
            <p:nvPr/>
          </p:nvCxnSpPr>
          <p:spPr bwMode="auto">
            <a:xfrm rot="16200000" flipV="1">
              <a:off x="5551329" y="2776115"/>
              <a:ext cx="576075" cy="806505"/>
            </a:xfrm>
            <a:prstGeom prst="line">
              <a:avLst/>
            </a:prstGeom>
            <a:noFill/>
            <a:ln w="38100" cap="flat" cmpd="sng" algn="ctr">
              <a:solidFill>
                <a:schemeClr val="accent1"/>
              </a:solidFill>
              <a:prstDash val="solid"/>
              <a:round/>
              <a:headEnd type="none" w="med" len="med"/>
              <a:tailEnd type="none" w="med" len="med"/>
            </a:ln>
            <a:effectLst/>
          </p:spPr>
        </p:cxnSp>
        <p:sp>
          <p:nvSpPr>
            <p:cNvPr id="86" name="Oval 85"/>
            <p:cNvSpPr/>
            <p:nvPr/>
          </p:nvSpPr>
          <p:spPr bwMode="auto">
            <a:xfrm>
              <a:off x="5109670" y="223844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9" name="Group 55"/>
          <p:cNvGrpSpPr/>
          <p:nvPr/>
        </p:nvGrpSpPr>
        <p:grpSpPr>
          <a:xfrm>
            <a:off x="6031390" y="3505810"/>
            <a:ext cx="384049" cy="576074"/>
            <a:chOff x="5186479" y="3160165"/>
            <a:chExt cx="576075" cy="2649945"/>
          </a:xfrm>
        </p:grpSpPr>
        <p:sp>
          <p:nvSpPr>
            <p:cNvPr id="45" name="Double Bracket 44"/>
            <p:cNvSpPr/>
            <p:nvPr/>
          </p:nvSpPr>
          <p:spPr bwMode="auto">
            <a:xfrm>
              <a:off x="5186479" y="3160165"/>
              <a:ext cx="576075" cy="2649945"/>
            </a:xfrm>
            <a:prstGeom prst="bracketPair">
              <a:avLst/>
            </a:prstGeom>
            <a:noFill/>
            <a:ln w="38100" cap="flat" cmpd="sng" algn="ctr">
              <a:solidFill>
                <a:srgbClr val="00B0F0"/>
              </a:solidFill>
              <a:prstDash val="solid"/>
              <a:round/>
              <a:headEnd type="none" w="med" len="med"/>
              <a:tailEnd type="none" w="med" len="med"/>
            </a:ln>
            <a:effectLst/>
          </p:spPr>
          <p:txBody>
            <a:bodyPr rtlCol="0" anchor="ctr"/>
            <a:lstStyle/>
            <a:p>
              <a:pPr algn="ctr"/>
              <a:endParaRPr lang="en-US"/>
            </a:p>
          </p:txBody>
        </p:sp>
        <p:sp>
          <p:nvSpPr>
            <p:cNvPr id="46" name="TextBox 45"/>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rgbClr val="00B0F0"/>
                  </a:solidFill>
                </a:rPr>
                <a:t>3</a:t>
              </a:r>
            </a:p>
            <a:p>
              <a:pPr>
                <a:spcBef>
                  <a:spcPts val="0"/>
                </a:spcBef>
              </a:pPr>
              <a:r>
                <a:rPr lang="en-US" sz="1400" dirty="0" smtClean="0">
                  <a:solidFill>
                    <a:srgbClr val="00B0F0"/>
                  </a:solidFill>
                </a:rPr>
                <a:t>3</a:t>
              </a:r>
            </a:p>
          </p:txBody>
        </p:sp>
      </p:grpSp>
      <p:grpSp>
        <p:nvGrpSpPr>
          <p:cNvPr id="10" name="Group 55"/>
          <p:cNvGrpSpPr/>
          <p:nvPr/>
        </p:nvGrpSpPr>
        <p:grpSpPr>
          <a:xfrm>
            <a:off x="5263290" y="2276850"/>
            <a:ext cx="384049" cy="576074"/>
            <a:chOff x="5186479" y="3160165"/>
            <a:chExt cx="576075" cy="2649945"/>
          </a:xfrm>
        </p:grpSpPr>
        <p:sp>
          <p:nvSpPr>
            <p:cNvPr id="48" name="Double Bracket 47"/>
            <p:cNvSpPr/>
            <p:nvPr/>
          </p:nvSpPr>
          <p:spPr bwMode="auto">
            <a:xfrm>
              <a:off x="5186479" y="3160165"/>
              <a:ext cx="576075" cy="2649945"/>
            </a:xfrm>
            <a:prstGeom prst="bracketPair">
              <a:avLst/>
            </a:prstGeom>
            <a:noFill/>
            <a:ln w="38100" cap="flat" cmpd="sng" algn="ctr">
              <a:solidFill>
                <a:srgbClr val="00B050"/>
              </a:solidFill>
              <a:prstDash val="solid"/>
              <a:round/>
              <a:headEnd type="none" w="med" len="med"/>
              <a:tailEnd type="none" w="med" len="med"/>
            </a:ln>
            <a:effectLst/>
          </p:spPr>
          <p:txBody>
            <a:bodyPr rtlCol="0" anchor="ctr"/>
            <a:lstStyle/>
            <a:p>
              <a:pPr algn="ctr"/>
              <a:endParaRPr lang="en-US"/>
            </a:p>
          </p:txBody>
        </p:sp>
        <p:sp>
          <p:nvSpPr>
            <p:cNvPr id="49" name="TextBox 48"/>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rgbClr val="00B050"/>
                  </a:solidFill>
                </a:rPr>
                <a:t>8</a:t>
              </a:r>
            </a:p>
            <a:p>
              <a:pPr>
                <a:spcBef>
                  <a:spcPts val="0"/>
                </a:spcBef>
              </a:pPr>
              <a:r>
                <a:rPr lang="en-US" sz="1400" dirty="0" smtClean="0">
                  <a:solidFill>
                    <a:srgbClr val="00B050"/>
                  </a:solidFill>
                </a:rPr>
                <a:t>3</a:t>
              </a:r>
            </a:p>
          </p:txBody>
        </p:sp>
      </p:grpSp>
      <p:sp>
        <p:nvSpPr>
          <p:cNvPr id="55" name="TextBox 54"/>
          <p:cNvSpPr txBox="1"/>
          <p:nvPr/>
        </p:nvSpPr>
        <p:spPr>
          <a:xfrm>
            <a:off x="6636115" y="6477713"/>
            <a:ext cx="2621295" cy="369332"/>
          </a:xfrm>
          <a:prstGeom prst="rect">
            <a:avLst/>
          </a:prstGeom>
          <a:solidFill>
            <a:schemeClr val="tx1"/>
          </a:solidFill>
        </p:spPr>
        <p:txBody>
          <a:bodyPr wrap="none" rtlCol="0">
            <a:spAutoFit/>
          </a:bodyPr>
          <a:lstStyle/>
          <a:p>
            <a:pPr algn="l">
              <a:spcBef>
                <a:spcPts val="0"/>
              </a:spcBef>
            </a:pPr>
            <a:r>
              <a:rPr lang="en-US" dirty="0" smtClean="0">
                <a:solidFill>
                  <a:schemeClr val="bg1"/>
                </a:solidFill>
              </a:rPr>
              <a:t>[Socher, Manning &amp; Ng]</a:t>
            </a:r>
          </a:p>
        </p:txBody>
      </p:sp>
      <p:sp>
        <p:nvSpPr>
          <p:cNvPr id="58" name="Down Arrow 57"/>
          <p:cNvSpPr/>
          <p:nvPr/>
        </p:nvSpPr>
        <p:spPr bwMode="auto">
          <a:xfrm rot="2600443">
            <a:off x="6041393" y="1069347"/>
            <a:ext cx="402712" cy="1419443"/>
          </a:xfrm>
          <a:prstGeom prst="downArrow">
            <a:avLst>
              <a:gd name="adj1" fmla="val 50000"/>
              <a:gd name="adj2" fmla="val 68538"/>
            </a:avLst>
          </a:prstGeom>
          <a:solidFill>
            <a:srgbClr val="FF000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61" name="TextBox 60"/>
          <p:cNvSpPr txBox="1"/>
          <p:nvPr/>
        </p:nvSpPr>
        <p:spPr>
          <a:xfrm>
            <a:off x="6831445" y="779055"/>
            <a:ext cx="2312555" cy="923330"/>
          </a:xfrm>
          <a:prstGeom prst="rect">
            <a:avLst/>
          </a:prstGeom>
          <a:noFill/>
        </p:spPr>
        <p:txBody>
          <a:bodyPr wrap="square" rtlCol="0">
            <a:spAutoFit/>
          </a:bodyPr>
          <a:lstStyle/>
          <a:p>
            <a:pPr algn="l">
              <a:spcBef>
                <a:spcPts val="0"/>
              </a:spcBef>
            </a:pPr>
            <a:r>
              <a:rPr lang="en-US" dirty="0" smtClean="0">
                <a:solidFill>
                  <a:schemeClr val="bg1"/>
                </a:solidFill>
              </a:rPr>
              <a:t>This node’s job is   to represent </a:t>
            </a:r>
          </a:p>
          <a:p>
            <a:pPr algn="l">
              <a:spcBef>
                <a:spcPts val="0"/>
              </a:spcBef>
            </a:pPr>
            <a:r>
              <a:rPr lang="en-US" i="1" dirty="0" smtClean="0">
                <a:solidFill>
                  <a:schemeClr val="bg1"/>
                </a:solidFill>
              </a:rPr>
              <a:t>“on the mat.”</a:t>
            </a:r>
          </a:p>
        </p:txBody>
      </p:sp>
      <p:sp>
        <p:nvSpPr>
          <p:cNvPr id="62" name="Rectangle 61"/>
          <p:cNvSpPr/>
          <p:nvPr/>
        </p:nvSpPr>
        <p:spPr bwMode="auto">
          <a:xfrm>
            <a:off x="1730030" y="5080415"/>
            <a:ext cx="2304300" cy="1305770"/>
          </a:xfrm>
          <a:prstGeom prst="rect">
            <a:avLst/>
          </a:prstGeom>
          <a:solidFill>
            <a:schemeClr val="tx1"/>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34" name="TextBox 33"/>
          <p:cNvSpPr txBox="1"/>
          <p:nvPr/>
        </p:nvSpPr>
        <p:spPr>
          <a:xfrm>
            <a:off x="309045" y="779055"/>
            <a:ext cx="4764025" cy="1754326"/>
          </a:xfrm>
          <a:prstGeom prst="rect">
            <a:avLst/>
          </a:prstGeom>
          <a:noFill/>
        </p:spPr>
        <p:txBody>
          <a:bodyPr wrap="square" rtlCol="0">
            <a:spAutoFit/>
          </a:bodyPr>
          <a:lstStyle/>
          <a:p>
            <a:pPr algn="l">
              <a:spcBef>
                <a:spcPts val="0"/>
              </a:spcBef>
            </a:pPr>
            <a:r>
              <a:rPr lang="en-US" dirty="0" smtClean="0">
                <a:solidFill>
                  <a:schemeClr val="bg1"/>
                </a:solidFill>
              </a:rPr>
              <a:t>Basic computational unit: Neural Network that inputs two candidate children’s representations, and outputs:</a:t>
            </a:r>
          </a:p>
          <a:p>
            <a:pPr algn="l">
              <a:spcBef>
                <a:spcPts val="0"/>
              </a:spcBef>
              <a:buFont typeface="Arial" pitchFamily="34" charset="0"/>
              <a:buChar char="•"/>
            </a:pPr>
            <a:r>
              <a:rPr lang="en-US" dirty="0" smtClean="0">
                <a:solidFill>
                  <a:schemeClr val="bg1"/>
                </a:solidFill>
              </a:rPr>
              <a:t> Whether we should merge the two nodes.</a:t>
            </a:r>
          </a:p>
          <a:p>
            <a:pPr algn="l">
              <a:spcBef>
                <a:spcPts val="0"/>
              </a:spcBef>
              <a:buFont typeface="Arial" pitchFamily="34" charset="0"/>
              <a:buChar char="•"/>
            </a:pPr>
            <a:r>
              <a:rPr lang="en-US" dirty="0" smtClean="0">
                <a:solidFill>
                  <a:schemeClr val="bg1"/>
                </a:solidFill>
              </a:rPr>
              <a:t> The semantic representation if the two nodes are merged.  </a:t>
            </a:r>
            <a:endParaRPr lang="en-US" i="1" dirty="0" smtClean="0">
              <a:solidFill>
                <a:schemeClr val="bg1"/>
              </a:solidFill>
            </a:endParaRPr>
          </a:p>
        </p:txBody>
      </p:sp>
      <p:grpSp>
        <p:nvGrpSpPr>
          <p:cNvPr id="65" name="Group 64"/>
          <p:cNvGrpSpPr/>
          <p:nvPr/>
        </p:nvGrpSpPr>
        <p:grpSpPr>
          <a:xfrm>
            <a:off x="1077144" y="3121760"/>
            <a:ext cx="1459391" cy="3033995"/>
            <a:chOff x="1077144" y="3121760"/>
            <a:chExt cx="1459391" cy="3033995"/>
          </a:xfrm>
        </p:grpSpPr>
        <p:cxnSp>
          <p:nvCxnSpPr>
            <p:cNvPr id="35" name="Straight Arrow Connector 34"/>
            <p:cNvCxnSpPr>
              <a:endCxn id="44" idx="2"/>
            </p:cNvCxnSpPr>
            <p:nvPr/>
          </p:nvCxnSpPr>
          <p:spPr bwMode="auto">
            <a:xfrm rot="5400000" flipH="1" flipV="1">
              <a:off x="1447984" y="5128201"/>
              <a:ext cx="675476" cy="272666"/>
            </a:xfrm>
            <a:prstGeom prst="straightConnector1">
              <a:avLst/>
            </a:prstGeom>
            <a:noFill/>
            <a:ln w="19050" cap="flat" cmpd="sng" algn="ctr">
              <a:solidFill>
                <a:schemeClr val="bg1"/>
              </a:solidFill>
              <a:prstDash val="solid"/>
              <a:round/>
              <a:headEnd type="none" w="med" len="med"/>
              <a:tailEnd type="arrow"/>
            </a:ln>
            <a:effectLst/>
          </p:spPr>
        </p:cxnSp>
        <p:cxnSp>
          <p:nvCxnSpPr>
            <p:cNvPr id="36" name="Straight Arrow Connector 35"/>
            <p:cNvCxnSpPr>
              <a:endCxn id="44" idx="2"/>
            </p:cNvCxnSpPr>
            <p:nvPr/>
          </p:nvCxnSpPr>
          <p:spPr bwMode="auto">
            <a:xfrm rot="16200000" flipV="1">
              <a:off x="1755224" y="5093627"/>
              <a:ext cx="675476" cy="341814"/>
            </a:xfrm>
            <a:prstGeom prst="straightConnector1">
              <a:avLst/>
            </a:prstGeom>
            <a:noFill/>
            <a:ln w="19050" cap="flat" cmpd="sng" algn="ctr">
              <a:solidFill>
                <a:schemeClr val="bg1"/>
              </a:solidFill>
              <a:prstDash val="solid"/>
              <a:round/>
              <a:headEnd type="none" w="med" len="med"/>
              <a:tailEnd type="arrow"/>
            </a:ln>
            <a:effectLst/>
          </p:spPr>
        </p:cxnSp>
        <p:grpSp>
          <p:nvGrpSpPr>
            <p:cNvPr id="37" name="Group 55"/>
            <p:cNvGrpSpPr/>
            <p:nvPr/>
          </p:nvGrpSpPr>
          <p:grpSpPr>
            <a:xfrm>
              <a:off x="1461194" y="5579681"/>
              <a:ext cx="384049" cy="576074"/>
              <a:chOff x="5186479" y="3160165"/>
              <a:chExt cx="576075" cy="2649945"/>
            </a:xfrm>
          </p:grpSpPr>
          <p:sp>
            <p:nvSpPr>
              <p:cNvPr id="38" name="Double Bracket 37"/>
              <p:cNvSpPr/>
              <p:nvPr/>
            </p:nvSpPr>
            <p:spPr bwMode="auto">
              <a:xfrm>
                <a:off x="5186479" y="3160165"/>
                <a:ext cx="576075" cy="2649945"/>
              </a:xfrm>
              <a:prstGeom prst="bracketPair">
                <a:avLst/>
              </a:prstGeom>
              <a:noFill/>
              <a:ln w="38100" cap="flat" cmpd="sng" algn="ctr">
                <a:solidFill>
                  <a:srgbClr val="00B0F0"/>
                </a:solidFill>
                <a:prstDash val="solid"/>
                <a:round/>
                <a:headEnd type="none" w="med" len="med"/>
                <a:tailEnd type="none" w="med" len="med"/>
              </a:ln>
              <a:effectLst/>
            </p:spPr>
            <p:txBody>
              <a:bodyPr rtlCol="0" anchor="ctr"/>
              <a:lstStyle/>
              <a:p>
                <a:pPr algn="ctr"/>
                <a:endParaRPr lang="en-US"/>
              </a:p>
            </p:txBody>
          </p:sp>
          <p:sp>
            <p:nvSpPr>
              <p:cNvPr id="39" name="TextBox 38"/>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rgbClr val="00B0F0"/>
                    </a:solidFill>
                  </a:rPr>
                  <a:t>8</a:t>
                </a:r>
              </a:p>
              <a:p>
                <a:pPr>
                  <a:spcBef>
                    <a:spcPts val="0"/>
                  </a:spcBef>
                </a:pPr>
                <a:r>
                  <a:rPr lang="en-US" sz="1400" dirty="0" smtClean="0">
                    <a:solidFill>
                      <a:srgbClr val="00B0F0"/>
                    </a:solidFill>
                  </a:rPr>
                  <a:t>5</a:t>
                </a:r>
              </a:p>
            </p:txBody>
          </p:sp>
        </p:grpSp>
        <p:grpSp>
          <p:nvGrpSpPr>
            <p:cNvPr id="40" name="Group 55"/>
            <p:cNvGrpSpPr/>
            <p:nvPr/>
          </p:nvGrpSpPr>
          <p:grpSpPr>
            <a:xfrm>
              <a:off x="2075674" y="5579681"/>
              <a:ext cx="384049" cy="576074"/>
              <a:chOff x="5186479" y="3160165"/>
              <a:chExt cx="576075" cy="2649945"/>
            </a:xfrm>
          </p:grpSpPr>
          <p:sp>
            <p:nvSpPr>
              <p:cNvPr id="42" name="Double Bracket 41"/>
              <p:cNvSpPr/>
              <p:nvPr/>
            </p:nvSpPr>
            <p:spPr bwMode="auto">
              <a:xfrm>
                <a:off x="5186479" y="3160165"/>
                <a:ext cx="576075" cy="2649945"/>
              </a:xfrm>
              <a:prstGeom prst="bracketPair">
                <a:avLst/>
              </a:prstGeom>
              <a:noFill/>
              <a:ln w="38100" cap="flat" cmpd="sng" algn="ctr">
                <a:solidFill>
                  <a:srgbClr val="00B0F0"/>
                </a:solidFill>
                <a:prstDash val="solid"/>
                <a:round/>
                <a:headEnd type="none" w="med" len="med"/>
                <a:tailEnd type="none" w="med" len="med"/>
              </a:ln>
              <a:effectLst/>
            </p:spPr>
            <p:txBody>
              <a:bodyPr rtlCol="0" anchor="ctr"/>
              <a:lstStyle/>
              <a:p>
                <a:pPr algn="ctr"/>
                <a:endParaRPr lang="en-US"/>
              </a:p>
            </p:txBody>
          </p:sp>
          <p:sp>
            <p:nvSpPr>
              <p:cNvPr id="43" name="TextBox 42"/>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rgbClr val="00B0F0"/>
                    </a:solidFill>
                  </a:rPr>
                  <a:t>3</a:t>
                </a:r>
              </a:p>
              <a:p>
                <a:pPr>
                  <a:spcBef>
                    <a:spcPts val="0"/>
                  </a:spcBef>
                </a:pPr>
                <a:r>
                  <a:rPr lang="en-US" sz="1400" dirty="0" smtClean="0">
                    <a:solidFill>
                      <a:srgbClr val="00B0F0"/>
                    </a:solidFill>
                  </a:rPr>
                  <a:t>3</a:t>
                </a:r>
              </a:p>
            </p:txBody>
          </p:sp>
        </p:grpSp>
        <p:sp>
          <p:nvSpPr>
            <p:cNvPr id="44" name="Rounded Rectangle 43"/>
            <p:cNvSpPr/>
            <p:nvPr/>
          </p:nvSpPr>
          <p:spPr bwMode="auto">
            <a:xfrm>
              <a:off x="1307575" y="4158696"/>
              <a:ext cx="1228960" cy="768100"/>
            </a:xfrm>
            <a:prstGeom prst="roundRect">
              <a:avLst/>
            </a:prstGeom>
            <a:solidFill>
              <a:srgbClr val="00206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1"/>
                  </a:solidFill>
                  <a:effectLst/>
                  <a:latin typeface="Helvetica" pitchFamily="34" charset="0"/>
                </a:rPr>
                <a:t>Neural </a:t>
              </a:r>
            </a:p>
            <a:p>
              <a:pPr marL="0" marR="0" indent="0"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1"/>
                  </a:solidFill>
                  <a:effectLst/>
                  <a:latin typeface="Helvetica" pitchFamily="34" charset="0"/>
                </a:rPr>
                <a:t>Network</a:t>
              </a:r>
            </a:p>
          </p:txBody>
        </p:sp>
        <p:cxnSp>
          <p:nvCxnSpPr>
            <p:cNvPr id="47" name="Straight Arrow Connector 46"/>
            <p:cNvCxnSpPr/>
            <p:nvPr/>
          </p:nvCxnSpPr>
          <p:spPr bwMode="auto">
            <a:xfrm rot="16200000" flipV="1">
              <a:off x="2018144" y="3966593"/>
              <a:ext cx="384050" cy="153"/>
            </a:xfrm>
            <a:prstGeom prst="straightConnector1">
              <a:avLst/>
            </a:prstGeom>
            <a:noFill/>
            <a:ln w="19050" cap="flat" cmpd="sng" algn="ctr">
              <a:solidFill>
                <a:schemeClr val="bg1"/>
              </a:solidFill>
              <a:prstDash val="solid"/>
              <a:round/>
              <a:headEnd type="none" w="med" len="med"/>
              <a:tailEnd type="arrow"/>
            </a:ln>
            <a:effectLst/>
          </p:spPr>
        </p:cxnSp>
        <p:grpSp>
          <p:nvGrpSpPr>
            <p:cNvPr id="50" name="Group 49"/>
            <p:cNvGrpSpPr/>
            <p:nvPr/>
          </p:nvGrpSpPr>
          <p:grpSpPr>
            <a:xfrm>
              <a:off x="1883649" y="3121760"/>
              <a:ext cx="652885" cy="652885"/>
              <a:chOff x="4994455" y="3429001"/>
              <a:chExt cx="652885" cy="652885"/>
            </a:xfrm>
          </p:grpSpPr>
          <p:sp>
            <p:nvSpPr>
              <p:cNvPr id="51" name="Oval 50"/>
              <p:cNvSpPr/>
              <p:nvPr/>
            </p:nvSpPr>
            <p:spPr bwMode="auto">
              <a:xfrm>
                <a:off x="4994455" y="3429001"/>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nvGrpSpPr>
              <p:cNvPr id="52" name="Group 55"/>
              <p:cNvGrpSpPr/>
              <p:nvPr/>
            </p:nvGrpSpPr>
            <p:grpSpPr>
              <a:xfrm>
                <a:off x="5129026" y="3467406"/>
                <a:ext cx="384049" cy="576074"/>
                <a:chOff x="5186479" y="3160165"/>
                <a:chExt cx="576075" cy="2649945"/>
              </a:xfrm>
            </p:grpSpPr>
            <p:sp>
              <p:nvSpPr>
                <p:cNvPr id="53" name="Double Bracket 52"/>
                <p:cNvSpPr/>
                <p:nvPr/>
              </p:nvSpPr>
              <p:spPr bwMode="auto">
                <a:xfrm>
                  <a:off x="5186479" y="3160165"/>
                  <a:ext cx="576075" cy="2649945"/>
                </a:xfrm>
                <a:prstGeom prst="bracketPair">
                  <a:avLst/>
                </a:prstGeom>
                <a:noFill/>
                <a:ln w="38100" cap="flat" cmpd="sng" algn="ctr">
                  <a:solidFill>
                    <a:srgbClr val="00B050"/>
                  </a:solidFill>
                  <a:prstDash val="solid"/>
                  <a:round/>
                  <a:headEnd type="none" w="med" len="med"/>
                  <a:tailEnd type="none" w="med" len="med"/>
                </a:ln>
                <a:effectLst/>
              </p:spPr>
              <p:txBody>
                <a:bodyPr rtlCol="0" anchor="ctr"/>
                <a:lstStyle/>
                <a:p>
                  <a:pPr algn="ctr"/>
                  <a:endParaRPr lang="en-US"/>
                </a:p>
              </p:txBody>
            </p:sp>
            <p:sp>
              <p:nvSpPr>
                <p:cNvPr id="54" name="TextBox 53"/>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rgbClr val="00B050"/>
                      </a:solidFill>
                    </a:rPr>
                    <a:t>8</a:t>
                  </a:r>
                </a:p>
                <a:p>
                  <a:pPr>
                    <a:spcBef>
                      <a:spcPts val="0"/>
                    </a:spcBef>
                  </a:pPr>
                  <a:r>
                    <a:rPr lang="en-US" sz="1400" dirty="0" smtClean="0">
                      <a:solidFill>
                        <a:srgbClr val="00B050"/>
                      </a:solidFill>
                    </a:rPr>
                    <a:t>3</a:t>
                  </a:r>
                </a:p>
              </p:txBody>
            </p:sp>
          </p:grpSp>
        </p:grpSp>
        <p:cxnSp>
          <p:nvCxnSpPr>
            <p:cNvPr id="56" name="Straight Arrow Connector 55"/>
            <p:cNvCxnSpPr/>
            <p:nvPr/>
          </p:nvCxnSpPr>
          <p:spPr bwMode="auto">
            <a:xfrm rot="16200000" flipV="1">
              <a:off x="1373348" y="3966594"/>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57" name="TextBox 56"/>
            <p:cNvSpPr txBox="1"/>
            <p:nvPr/>
          </p:nvSpPr>
          <p:spPr>
            <a:xfrm>
              <a:off x="1077144" y="3390595"/>
              <a:ext cx="779059" cy="369332"/>
            </a:xfrm>
            <a:prstGeom prst="rect">
              <a:avLst/>
            </a:prstGeom>
            <a:noFill/>
          </p:spPr>
          <p:txBody>
            <a:bodyPr wrap="none" rtlCol="0">
              <a:spAutoFit/>
            </a:bodyPr>
            <a:lstStyle/>
            <a:p>
              <a:pPr algn="l">
                <a:spcBef>
                  <a:spcPts val="0"/>
                </a:spcBef>
              </a:pPr>
              <a:r>
                <a:rPr lang="en-US" dirty="0" smtClean="0">
                  <a:solidFill>
                    <a:srgbClr val="00B050"/>
                  </a:solidFill>
                </a:rPr>
                <a:t>“Yes” </a:t>
              </a:r>
            </a:p>
          </p:txBody>
        </p:sp>
      </p:grpSp>
      <p:sp>
        <p:nvSpPr>
          <p:cNvPr id="63" name="Freeform 62"/>
          <p:cNvSpPr/>
          <p:nvPr/>
        </p:nvSpPr>
        <p:spPr bwMode="auto">
          <a:xfrm>
            <a:off x="1657350" y="5800725"/>
            <a:ext cx="2943225" cy="900112"/>
          </a:xfrm>
          <a:custGeom>
            <a:avLst/>
            <a:gdLst>
              <a:gd name="connsiteX0" fmla="*/ 2943225 w 2943225"/>
              <a:gd name="connsiteY0" fmla="*/ 0 h 900112"/>
              <a:gd name="connsiteX1" fmla="*/ 2238375 w 2943225"/>
              <a:gd name="connsiteY1" fmla="*/ 714375 h 900112"/>
              <a:gd name="connsiteX2" fmla="*/ 1085850 w 2943225"/>
              <a:gd name="connsiteY2" fmla="*/ 895350 h 900112"/>
              <a:gd name="connsiteX3" fmla="*/ 247650 w 2943225"/>
              <a:gd name="connsiteY3" fmla="*/ 742950 h 900112"/>
              <a:gd name="connsiteX4" fmla="*/ 0 w 2943225"/>
              <a:gd name="connsiteY4" fmla="*/ 447675 h 900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225" h="900112">
                <a:moveTo>
                  <a:pt x="2943225" y="0"/>
                </a:moveTo>
                <a:cubicBezTo>
                  <a:pt x="2745581" y="282575"/>
                  <a:pt x="2547937" y="565150"/>
                  <a:pt x="2238375" y="714375"/>
                </a:cubicBezTo>
                <a:cubicBezTo>
                  <a:pt x="1928813" y="863600"/>
                  <a:pt x="1417637" y="890588"/>
                  <a:pt x="1085850" y="895350"/>
                </a:cubicBezTo>
                <a:cubicBezTo>
                  <a:pt x="754063" y="900112"/>
                  <a:pt x="428625" y="817563"/>
                  <a:pt x="247650" y="742950"/>
                </a:cubicBezTo>
                <a:cubicBezTo>
                  <a:pt x="66675" y="668338"/>
                  <a:pt x="33337" y="558006"/>
                  <a:pt x="0" y="447675"/>
                </a:cubicBezTo>
              </a:path>
            </a:pathLst>
          </a:custGeom>
          <a:noFill/>
          <a:ln w="38100" cap="flat" cmpd="sng" algn="ctr">
            <a:solidFill>
              <a:srgbClr val="FF0000"/>
            </a:solidFill>
            <a:prstDash val="solid"/>
            <a:round/>
            <a:headEnd type="none" w="med" len="med"/>
            <a:tailEnd type="triangle" w="med" len="med"/>
          </a:ln>
          <a:effectLst/>
        </p:spPr>
        <p:txBody>
          <a:bodyPr rtlCol="0" anchor="ctr"/>
          <a:lstStyle/>
          <a:p>
            <a:pPr algn="ctr"/>
            <a:endParaRPr lang="en-US"/>
          </a:p>
        </p:txBody>
      </p:sp>
      <p:sp>
        <p:nvSpPr>
          <p:cNvPr id="64" name="Freeform 63"/>
          <p:cNvSpPr/>
          <p:nvPr/>
        </p:nvSpPr>
        <p:spPr bwMode="auto">
          <a:xfrm>
            <a:off x="2647950" y="4095750"/>
            <a:ext cx="3552825" cy="1758950"/>
          </a:xfrm>
          <a:custGeom>
            <a:avLst/>
            <a:gdLst>
              <a:gd name="connsiteX0" fmla="*/ 3552825 w 3552825"/>
              <a:gd name="connsiteY0" fmla="*/ 0 h 1758950"/>
              <a:gd name="connsiteX1" fmla="*/ 2895600 w 3552825"/>
              <a:gd name="connsiteY1" fmla="*/ 809625 h 1758950"/>
              <a:gd name="connsiteX2" fmla="*/ 1457325 w 3552825"/>
              <a:gd name="connsiteY2" fmla="*/ 1485900 h 1758950"/>
              <a:gd name="connsiteX3" fmla="*/ 581025 w 3552825"/>
              <a:gd name="connsiteY3" fmla="*/ 1714500 h 1758950"/>
              <a:gd name="connsiteX4" fmla="*/ 0 w 3552825"/>
              <a:gd name="connsiteY4" fmla="*/ 1752600 h 1758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2825" h="1758950">
                <a:moveTo>
                  <a:pt x="3552825" y="0"/>
                </a:moveTo>
                <a:cubicBezTo>
                  <a:pt x="3398837" y="280987"/>
                  <a:pt x="3244850" y="561975"/>
                  <a:pt x="2895600" y="809625"/>
                </a:cubicBezTo>
                <a:cubicBezTo>
                  <a:pt x="2546350" y="1057275"/>
                  <a:pt x="1843087" y="1335088"/>
                  <a:pt x="1457325" y="1485900"/>
                </a:cubicBezTo>
                <a:cubicBezTo>
                  <a:pt x="1071563" y="1636712"/>
                  <a:pt x="823913" y="1670050"/>
                  <a:pt x="581025" y="1714500"/>
                </a:cubicBezTo>
                <a:cubicBezTo>
                  <a:pt x="338138" y="1758950"/>
                  <a:pt x="169069" y="1755775"/>
                  <a:pt x="0" y="1752600"/>
                </a:cubicBezTo>
              </a:path>
            </a:pathLst>
          </a:custGeom>
          <a:noFill/>
          <a:ln w="38100" cap="flat" cmpd="sng" algn="ctr">
            <a:solidFill>
              <a:srgbClr val="FF0000"/>
            </a:solidFill>
            <a:prstDash val="solid"/>
            <a:round/>
            <a:headEnd type="none" w="med" len="med"/>
            <a:tailEnd type="triangle" w="med" len="med"/>
          </a:ln>
          <a:effectLst/>
        </p:spPr>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wipe(right)">
                                      <p:cBhvr>
                                        <p:cTn id="13" dur="500"/>
                                        <p:tgtEl>
                                          <p:spTgt spid="64"/>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wipe(right)">
                                      <p:cBhvr>
                                        <p:cTn id="16"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63" grpId="0" animBg="1"/>
      <p:bldP spid="64" grpId="0" animBg="1"/>
    </p:bldLst>
  </p:timing>
</p:sld>
</file>

<file path=ppt/slides/slide1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Parsing a sentence</a:t>
            </a:r>
            <a:endParaRPr lang="en-US" dirty="0"/>
          </a:p>
        </p:txBody>
      </p:sp>
      <p:sp>
        <p:nvSpPr>
          <p:cNvPr id="4" name="TextBox 3"/>
          <p:cNvSpPr txBox="1"/>
          <p:nvPr/>
        </p:nvSpPr>
        <p:spPr>
          <a:xfrm>
            <a:off x="6636115" y="6477713"/>
            <a:ext cx="2621295" cy="369332"/>
          </a:xfrm>
          <a:prstGeom prst="rect">
            <a:avLst/>
          </a:prstGeom>
          <a:solidFill>
            <a:schemeClr val="tx1"/>
          </a:solidFill>
        </p:spPr>
        <p:txBody>
          <a:bodyPr wrap="none" rtlCol="0">
            <a:spAutoFit/>
          </a:bodyPr>
          <a:lstStyle/>
          <a:p>
            <a:pPr algn="l">
              <a:spcBef>
                <a:spcPts val="0"/>
              </a:spcBef>
            </a:pPr>
            <a:r>
              <a:rPr lang="en-US" dirty="0" smtClean="0">
                <a:solidFill>
                  <a:schemeClr val="bg1"/>
                </a:solidFill>
              </a:rPr>
              <a:t>[Socher, Manning &amp; Ng]</a:t>
            </a:r>
          </a:p>
        </p:txBody>
      </p:sp>
      <p:sp>
        <p:nvSpPr>
          <p:cNvPr id="21" name="TextBox 20"/>
          <p:cNvSpPr txBox="1"/>
          <p:nvPr/>
        </p:nvSpPr>
        <p:spPr>
          <a:xfrm>
            <a:off x="2152485" y="5349250"/>
            <a:ext cx="4993675" cy="369332"/>
          </a:xfrm>
          <a:prstGeom prst="rect">
            <a:avLst/>
          </a:prstGeom>
          <a:noFill/>
        </p:spPr>
        <p:txBody>
          <a:bodyPr wrap="none" rtlCol="0">
            <a:spAutoFit/>
          </a:bodyPr>
          <a:lstStyle/>
          <a:p>
            <a:pPr algn="l">
              <a:spcBef>
                <a:spcPts val="0"/>
              </a:spcBef>
            </a:pPr>
            <a:r>
              <a:rPr lang="en-US" i="1" dirty="0" smtClean="0"/>
              <a:t>The            cat            </a:t>
            </a:r>
            <a:r>
              <a:rPr lang="en-US" i="1" dirty="0" smtClean="0">
                <a:solidFill>
                  <a:schemeClr val="bg1"/>
                </a:solidFill>
              </a:rPr>
              <a:t>on           the             mat.</a:t>
            </a:r>
          </a:p>
        </p:txBody>
      </p:sp>
      <p:sp>
        <p:nvSpPr>
          <p:cNvPr id="22" name="TextBox 21"/>
          <p:cNvSpPr txBox="1"/>
          <p:nvPr/>
        </p:nvSpPr>
        <p:spPr>
          <a:xfrm>
            <a:off x="1153955" y="5349250"/>
            <a:ext cx="2672526" cy="369332"/>
          </a:xfrm>
          <a:prstGeom prst="rect">
            <a:avLst/>
          </a:prstGeom>
          <a:noFill/>
        </p:spPr>
        <p:txBody>
          <a:bodyPr wrap="none" rtlCol="0">
            <a:spAutoFit/>
          </a:bodyPr>
          <a:lstStyle/>
          <a:p>
            <a:pPr algn="l">
              <a:spcBef>
                <a:spcPts val="0"/>
              </a:spcBef>
            </a:pPr>
            <a:r>
              <a:rPr lang="en-US" i="1" dirty="0" smtClean="0">
                <a:solidFill>
                  <a:schemeClr val="bg1"/>
                </a:solidFill>
              </a:rPr>
              <a:t>The            cat           sat</a:t>
            </a:r>
          </a:p>
        </p:txBody>
      </p:sp>
      <p:grpSp>
        <p:nvGrpSpPr>
          <p:cNvPr id="23" name="Group 55"/>
          <p:cNvGrpSpPr/>
          <p:nvPr/>
        </p:nvGrpSpPr>
        <p:grpSpPr>
          <a:xfrm>
            <a:off x="1297541" y="4734771"/>
            <a:ext cx="384049" cy="576074"/>
            <a:chOff x="5186479" y="3160165"/>
            <a:chExt cx="576075" cy="2649945"/>
          </a:xfrm>
        </p:grpSpPr>
        <p:sp>
          <p:nvSpPr>
            <p:cNvPr id="24" name="Double Bracket 23"/>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5" name="TextBox 24"/>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26" name="Group 55"/>
          <p:cNvGrpSpPr/>
          <p:nvPr/>
        </p:nvGrpSpPr>
        <p:grpSpPr>
          <a:xfrm>
            <a:off x="2382916" y="4773176"/>
            <a:ext cx="384049" cy="576074"/>
            <a:chOff x="5186479" y="3160165"/>
            <a:chExt cx="576075" cy="2649945"/>
          </a:xfrm>
        </p:grpSpPr>
        <p:sp>
          <p:nvSpPr>
            <p:cNvPr id="27" name="Double Bracket 26"/>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8" name="TextBox 27"/>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3</a:t>
              </a:r>
            </a:p>
          </p:txBody>
        </p:sp>
      </p:grpSp>
      <p:grpSp>
        <p:nvGrpSpPr>
          <p:cNvPr id="29" name="Group 55"/>
          <p:cNvGrpSpPr/>
          <p:nvPr/>
        </p:nvGrpSpPr>
        <p:grpSpPr>
          <a:xfrm>
            <a:off x="4379975" y="4773175"/>
            <a:ext cx="384049" cy="576074"/>
            <a:chOff x="5186479" y="3160165"/>
            <a:chExt cx="576075" cy="2649945"/>
          </a:xfrm>
        </p:grpSpPr>
        <p:sp>
          <p:nvSpPr>
            <p:cNvPr id="30" name="Double Bracket 29"/>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31" name="TextBox 30"/>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5</a:t>
              </a:r>
            </a:p>
          </p:txBody>
        </p:sp>
      </p:grpSp>
      <p:grpSp>
        <p:nvGrpSpPr>
          <p:cNvPr id="32" name="Group 55"/>
          <p:cNvGrpSpPr/>
          <p:nvPr/>
        </p:nvGrpSpPr>
        <p:grpSpPr>
          <a:xfrm>
            <a:off x="5378506" y="4773175"/>
            <a:ext cx="384049" cy="576074"/>
            <a:chOff x="5186479" y="3160165"/>
            <a:chExt cx="576075" cy="2649945"/>
          </a:xfrm>
        </p:grpSpPr>
        <p:sp>
          <p:nvSpPr>
            <p:cNvPr id="33" name="Double Bracket 32"/>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34" name="TextBox 33"/>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35" name="Group 55"/>
          <p:cNvGrpSpPr/>
          <p:nvPr/>
        </p:nvGrpSpPr>
        <p:grpSpPr>
          <a:xfrm>
            <a:off x="6530655" y="4773175"/>
            <a:ext cx="384049" cy="576074"/>
            <a:chOff x="5186479" y="3160165"/>
            <a:chExt cx="576075" cy="2649945"/>
          </a:xfrm>
        </p:grpSpPr>
        <p:sp>
          <p:nvSpPr>
            <p:cNvPr id="36" name="Double Bracket 35"/>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37" name="TextBox 36"/>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4</a:t>
              </a:r>
            </a:p>
            <a:p>
              <a:pPr>
                <a:spcBef>
                  <a:spcPts val="0"/>
                </a:spcBef>
              </a:pPr>
              <a:r>
                <a:rPr lang="en-US" sz="1400" dirty="0" smtClean="0">
                  <a:solidFill>
                    <a:schemeClr val="bg1"/>
                  </a:solidFill>
                </a:rPr>
                <a:t>3</a:t>
              </a:r>
            </a:p>
          </p:txBody>
        </p:sp>
      </p:grpSp>
      <p:grpSp>
        <p:nvGrpSpPr>
          <p:cNvPr id="38" name="Group 55"/>
          <p:cNvGrpSpPr/>
          <p:nvPr/>
        </p:nvGrpSpPr>
        <p:grpSpPr>
          <a:xfrm>
            <a:off x="3381445" y="4773175"/>
            <a:ext cx="384049" cy="576074"/>
            <a:chOff x="5186479" y="3160165"/>
            <a:chExt cx="576075" cy="2649945"/>
          </a:xfrm>
        </p:grpSpPr>
        <p:sp>
          <p:nvSpPr>
            <p:cNvPr id="39" name="Double Bracket 38"/>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40" name="TextBox 39"/>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7</a:t>
              </a:r>
            </a:p>
            <a:p>
              <a:pPr>
                <a:spcBef>
                  <a:spcPts val="0"/>
                </a:spcBef>
              </a:pPr>
              <a:r>
                <a:rPr lang="en-US" sz="1400" dirty="0" smtClean="0">
                  <a:solidFill>
                    <a:schemeClr val="bg1"/>
                  </a:solidFill>
                </a:rPr>
                <a:t>1</a:t>
              </a:r>
            </a:p>
          </p:txBody>
        </p:sp>
      </p:grpSp>
    </p:spTree>
  </p:cSld>
  <p:clrMapOvr>
    <a:masterClrMapping/>
  </p:clrMapOv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Parsing a sentence</a:t>
            </a:r>
            <a:endParaRPr lang="en-US" dirty="0"/>
          </a:p>
        </p:txBody>
      </p:sp>
      <p:sp>
        <p:nvSpPr>
          <p:cNvPr id="4" name="TextBox 3"/>
          <p:cNvSpPr txBox="1"/>
          <p:nvPr/>
        </p:nvSpPr>
        <p:spPr>
          <a:xfrm>
            <a:off x="6636115" y="6477713"/>
            <a:ext cx="2621295" cy="369332"/>
          </a:xfrm>
          <a:prstGeom prst="rect">
            <a:avLst/>
          </a:prstGeom>
          <a:solidFill>
            <a:schemeClr val="tx1"/>
          </a:solidFill>
        </p:spPr>
        <p:txBody>
          <a:bodyPr wrap="none" rtlCol="0">
            <a:spAutoFit/>
          </a:bodyPr>
          <a:lstStyle/>
          <a:p>
            <a:pPr algn="l">
              <a:spcBef>
                <a:spcPts val="0"/>
              </a:spcBef>
            </a:pPr>
            <a:r>
              <a:rPr lang="en-US" dirty="0" smtClean="0">
                <a:solidFill>
                  <a:schemeClr val="bg1"/>
                </a:solidFill>
              </a:rPr>
              <a:t>[Socher, Manning &amp; Ng]</a:t>
            </a:r>
          </a:p>
        </p:txBody>
      </p:sp>
      <p:cxnSp>
        <p:nvCxnSpPr>
          <p:cNvPr id="41" name="Straight Arrow Connector 40"/>
          <p:cNvCxnSpPr>
            <a:endCxn id="45" idx="2"/>
          </p:cNvCxnSpPr>
          <p:nvPr/>
        </p:nvCxnSpPr>
        <p:spPr bwMode="auto">
          <a:xfrm rot="5400000" flipH="1" flipV="1">
            <a:off x="1168435" y="4307153"/>
            <a:ext cx="771338" cy="129080"/>
          </a:xfrm>
          <a:prstGeom prst="straightConnector1">
            <a:avLst/>
          </a:prstGeom>
          <a:noFill/>
          <a:ln w="19050" cap="flat" cmpd="sng" algn="ctr">
            <a:solidFill>
              <a:schemeClr val="bg1"/>
            </a:solidFill>
            <a:prstDash val="solid"/>
            <a:round/>
            <a:headEnd type="none" w="med" len="med"/>
            <a:tailEnd type="arrow"/>
          </a:ln>
          <a:effectLst/>
        </p:spPr>
      </p:cxnSp>
      <p:cxnSp>
        <p:nvCxnSpPr>
          <p:cNvPr id="42" name="Straight Arrow Connector 41"/>
          <p:cNvCxnSpPr>
            <a:endCxn id="45" idx="2"/>
          </p:cNvCxnSpPr>
          <p:nvPr/>
        </p:nvCxnSpPr>
        <p:spPr bwMode="auto">
          <a:xfrm rot="16200000" flipV="1">
            <a:off x="1691921" y="3912748"/>
            <a:ext cx="809743" cy="956295"/>
          </a:xfrm>
          <a:prstGeom prst="straightConnector1">
            <a:avLst/>
          </a:prstGeom>
          <a:noFill/>
          <a:ln w="19050" cap="flat" cmpd="sng" algn="ctr">
            <a:solidFill>
              <a:schemeClr val="bg1"/>
            </a:solidFill>
            <a:prstDash val="solid"/>
            <a:round/>
            <a:headEnd type="none" w="med" len="med"/>
            <a:tailEnd type="arrow"/>
          </a:ln>
          <a:effectLst/>
        </p:spPr>
      </p:cxnSp>
      <p:sp>
        <p:nvSpPr>
          <p:cNvPr id="45" name="Rounded Rectangle 44"/>
          <p:cNvSpPr/>
          <p:nvPr/>
        </p:nvSpPr>
        <p:spPr bwMode="auto">
          <a:xfrm>
            <a:off x="1157784" y="3409949"/>
            <a:ext cx="921720" cy="576075"/>
          </a:xfrm>
          <a:prstGeom prst="roundRect">
            <a:avLst/>
          </a:prstGeom>
          <a:solidFill>
            <a:srgbClr val="00206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Neural </a:t>
            </a:r>
          </a:p>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Network</a:t>
            </a:r>
          </a:p>
        </p:txBody>
      </p:sp>
      <p:cxnSp>
        <p:nvCxnSpPr>
          <p:cNvPr id="46" name="Straight Arrow Connector 45"/>
          <p:cNvCxnSpPr/>
          <p:nvPr/>
        </p:nvCxnSpPr>
        <p:spPr bwMode="auto">
          <a:xfrm rot="16200000" flipV="1">
            <a:off x="1714734" y="3198493"/>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50" name="Oval 49"/>
          <p:cNvSpPr/>
          <p:nvPr/>
        </p:nvSpPr>
        <p:spPr bwMode="auto">
          <a:xfrm>
            <a:off x="1580239" y="2353660"/>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48" name="Straight Arrow Connector 47"/>
          <p:cNvCxnSpPr/>
          <p:nvPr/>
        </p:nvCxnSpPr>
        <p:spPr bwMode="auto">
          <a:xfrm rot="16200000" flipV="1">
            <a:off x="1157861" y="3198493"/>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49" name="TextBox 48"/>
          <p:cNvSpPr txBox="1"/>
          <p:nvPr/>
        </p:nvSpPr>
        <p:spPr>
          <a:xfrm>
            <a:off x="965759" y="2656568"/>
            <a:ext cx="621004" cy="369332"/>
          </a:xfrm>
          <a:prstGeom prst="rect">
            <a:avLst/>
          </a:prstGeom>
          <a:noFill/>
        </p:spPr>
        <p:txBody>
          <a:bodyPr wrap="none" rtlCol="0">
            <a:spAutoFit/>
          </a:bodyPr>
          <a:lstStyle/>
          <a:p>
            <a:pPr algn="l">
              <a:spcBef>
                <a:spcPts val="0"/>
              </a:spcBef>
            </a:pPr>
            <a:r>
              <a:rPr lang="en-US" dirty="0" smtClean="0">
                <a:solidFill>
                  <a:schemeClr val="bg1"/>
                </a:solidFill>
              </a:rPr>
              <a:t> </a:t>
            </a:r>
            <a:r>
              <a:rPr lang="en-US" dirty="0" smtClean="0">
                <a:solidFill>
                  <a:srgbClr val="00B050"/>
                </a:solidFill>
              </a:rPr>
              <a:t>Yes</a:t>
            </a:r>
          </a:p>
        </p:txBody>
      </p:sp>
      <p:grpSp>
        <p:nvGrpSpPr>
          <p:cNvPr id="18" name="Group 55"/>
          <p:cNvGrpSpPr/>
          <p:nvPr/>
        </p:nvGrpSpPr>
        <p:grpSpPr>
          <a:xfrm>
            <a:off x="1714505" y="2392065"/>
            <a:ext cx="384049" cy="576074"/>
            <a:chOff x="5186479" y="3160165"/>
            <a:chExt cx="576075" cy="2649945"/>
          </a:xfrm>
        </p:grpSpPr>
        <p:sp>
          <p:nvSpPr>
            <p:cNvPr id="64" name="Double Bracket 63"/>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5" name="TextBox 64"/>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2</a:t>
              </a:r>
            </a:p>
          </p:txBody>
        </p:sp>
      </p:grpSp>
      <p:sp>
        <p:nvSpPr>
          <p:cNvPr id="30" name="TextBox 29"/>
          <p:cNvSpPr txBox="1"/>
          <p:nvPr/>
        </p:nvSpPr>
        <p:spPr>
          <a:xfrm>
            <a:off x="2152485" y="5349250"/>
            <a:ext cx="4993675" cy="369332"/>
          </a:xfrm>
          <a:prstGeom prst="rect">
            <a:avLst/>
          </a:prstGeom>
          <a:noFill/>
        </p:spPr>
        <p:txBody>
          <a:bodyPr wrap="none" rtlCol="0">
            <a:spAutoFit/>
          </a:bodyPr>
          <a:lstStyle/>
          <a:p>
            <a:pPr algn="l">
              <a:spcBef>
                <a:spcPts val="0"/>
              </a:spcBef>
            </a:pPr>
            <a:r>
              <a:rPr lang="en-US" i="1" dirty="0" smtClean="0"/>
              <a:t>The            cat            </a:t>
            </a:r>
            <a:r>
              <a:rPr lang="en-US" i="1" dirty="0" smtClean="0">
                <a:solidFill>
                  <a:schemeClr val="bg1"/>
                </a:solidFill>
              </a:rPr>
              <a:t>on           the             mat.</a:t>
            </a:r>
          </a:p>
        </p:txBody>
      </p:sp>
      <p:sp>
        <p:nvSpPr>
          <p:cNvPr id="31" name="TextBox 30"/>
          <p:cNvSpPr txBox="1"/>
          <p:nvPr/>
        </p:nvSpPr>
        <p:spPr>
          <a:xfrm>
            <a:off x="1153955" y="5349250"/>
            <a:ext cx="2672526" cy="369332"/>
          </a:xfrm>
          <a:prstGeom prst="rect">
            <a:avLst/>
          </a:prstGeom>
          <a:noFill/>
        </p:spPr>
        <p:txBody>
          <a:bodyPr wrap="none" rtlCol="0">
            <a:spAutoFit/>
          </a:bodyPr>
          <a:lstStyle/>
          <a:p>
            <a:pPr algn="l">
              <a:spcBef>
                <a:spcPts val="0"/>
              </a:spcBef>
            </a:pPr>
            <a:r>
              <a:rPr lang="en-US" i="1" dirty="0" smtClean="0">
                <a:solidFill>
                  <a:schemeClr val="bg1"/>
                </a:solidFill>
              </a:rPr>
              <a:t>The            cat           sat</a:t>
            </a:r>
          </a:p>
        </p:txBody>
      </p:sp>
      <p:grpSp>
        <p:nvGrpSpPr>
          <p:cNvPr id="32" name="Group 55"/>
          <p:cNvGrpSpPr/>
          <p:nvPr/>
        </p:nvGrpSpPr>
        <p:grpSpPr>
          <a:xfrm>
            <a:off x="1297541" y="4734771"/>
            <a:ext cx="384049" cy="576074"/>
            <a:chOff x="5186479" y="3160165"/>
            <a:chExt cx="576075" cy="2649945"/>
          </a:xfrm>
        </p:grpSpPr>
        <p:sp>
          <p:nvSpPr>
            <p:cNvPr id="33" name="Double Bracket 32"/>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34" name="TextBox 33"/>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35" name="Group 55"/>
          <p:cNvGrpSpPr/>
          <p:nvPr/>
        </p:nvGrpSpPr>
        <p:grpSpPr>
          <a:xfrm>
            <a:off x="2382916" y="4773176"/>
            <a:ext cx="384049" cy="576074"/>
            <a:chOff x="5186479" y="3160165"/>
            <a:chExt cx="576075" cy="2649945"/>
          </a:xfrm>
        </p:grpSpPr>
        <p:sp>
          <p:nvSpPr>
            <p:cNvPr id="36" name="Double Bracket 35"/>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37" name="TextBox 36"/>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3</a:t>
              </a:r>
            </a:p>
          </p:txBody>
        </p:sp>
      </p:grpSp>
      <p:grpSp>
        <p:nvGrpSpPr>
          <p:cNvPr id="38" name="Group 55"/>
          <p:cNvGrpSpPr/>
          <p:nvPr/>
        </p:nvGrpSpPr>
        <p:grpSpPr>
          <a:xfrm>
            <a:off x="4379975" y="4773175"/>
            <a:ext cx="384049" cy="576074"/>
            <a:chOff x="5186479" y="3160165"/>
            <a:chExt cx="576075" cy="2649945"/>
          </a:xfrm>
        </p:grpSpPr>
        <p:sp>
          <p:nvSpPr>
            <p:cNvPr id="39" name="Double Bracket 38"/>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40" name="TextBox 39"/>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5</a:t>
              </a:r>
            </a:p>
          </p:txBody>
        </p:sp>
      </p:grpSp>
      <p:grpSp>
        <p:nvGrpSpPr>
          <p:cNvPr id="43" name="Group 55"/>
          <p:cNvGrpSpPr/>
          <p:nvPr/>
        </p:nvGrpSpPr>
        <p:grpSpPr>
          <a:xfrm>
            <a:off x="5378506" y="4773175"/>
            <a:ext cx="384049" cy="576074"/>
            <a:chOff x="5186479" y="3160165"/>
            <a:chExt cx="576075" cy="2649945"/>
          </a:xfrm>
        </p:grpSpPr>
        <p:sp>
          <p:nvSpPr>
            <p:cNvPr id="44" name="Double Bracket 43"/>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47" name="TextBox 46"/>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51" name="Group 55"/>
          <p:cNvGrpSpPr/>
          <p:nvPr/>
        </p:nvGrpSpPr>
        <p:grpSpPr>
          <a:xfrm>
            <a:off x="6530655" y="4773175"/>
            <a:ext cx="384049" cy="576074"/>
            <a:chOff x="5186479" y="3160165"/>
            <a:chExt cx="576075" cy="2649945"/>
          </a:xfrm>
        </p:grpSpPr>
        <p:sp>
          <p:nvSpPr>
            <p:cNvPr id="52" name="Double Bracket 51"/>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53" name="TextBox 52"/>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4</a:t>
              </a:r>
            </a:p>
            <a:p>
              <a:pPr>
                <a:spcBef>
                  <a:spcPts val="0"/>
                </a:spcBef>
              </a:pPr>
              <a:r>
                <a:rPr lang="en-US" sz="1400" dirty="0" smtClean="0">
                  <a:solidFill>
                    <a:schemeClr val="bg1"/>
                  </a:solidFill>
                </a:rPr>
                <a:t>3</a:t>
              </a:r>
            </a:p>
          </p:txBody>
        </p:sp>
      </p:grpSp>
      <p:grpSp>
        <p:nvGrpSpPr>
          <p:cNvPr id="54" name="Group 55"/>
          <p:cNvGrpSpPr/>
          <p:nvPr/>
        </p:nvGrpSpPr>
        <p:grpSpPr>
          <a:xfrm>
            <a:off x="3381445" y="4773175"/>
            <a:ext cx="384049" cy="576074"/>
            <a:chOff x="5186479" y="3160165"/>
            <a:chExt cx="576075" cy="2649945"/>
          </a:xfrm>
        </p:grpSpPr>
        <p:sp>
          <p:nvSpPr>
            <p:cNvPr id="55" name="Double Bracket 54"/>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56" name="TextBox 55"/>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7</a:t>
              </a:r>
            </a:p>
            <a:p>
              <a:pPr>
                <a:spcBef>
                  <a:spcPts val="0"/>
                </a:spcBef>
              </a:pPr>
              <a:r>
                <a:rPr lang="en-US" sz="1400" dirty="0" smtClean="0">
                  <a:solidFill>
                    <a:schemeClr val="bg1"/>
                  </a:solidFill>
                </a:rPr>
                <a:t>1</a:t>
              </a:r>
            </a:p>
          </p:txBody>
        </p:sp>
      </p:grpSp>
    </p:spTree>
  </p:cSld>
  <p:clrMapOvr>
    <a:masterClrMapping/>
  </p:clrMapOvr>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Parsing a sentence</a:t>
            </a:r>
            <a:endParaRPr lang="en-US" dirty="0"/>
          </a:p>
        </p:txBody>
      </p:sp>
      <p:sp>
        <p:nvSpPr>
          <p:cNvPr id="4" name="TextBox 3"/>
          <p:cNvSpPr txBox="1"/>
          <p:nvPr/>
        </p:nvSpPr>
        <p:spPr>
          <a:xfrm>
            <a:off x="6636115" y="6477713"/>
            <a:ext cx="2621295" cy="369332"/>
          </a:xfrm>
          <a:prstGeom prst="rect">
            <a:avLst/>
          </a:prstGeom>
          <a:solidFill>
            <a:schemeClr val="tx1"/>
          </a:solidFill>
        </p:spPr>
        <p:txBody>
          <a:bodyPr wrap="none" rtlCol="0">
            <a:spAutoFit/>
          </a:bodyPr>
          <a:lstStyle/>
          <a:p>
            <a:pPr algn="l">
              <a:spcBef>
                <a:spcPts val="0"/>
              </a:spcBef>
            </a:pPr>
            <a:r>
              <a:rPr lang="en-US" dirty="0" smtClean="0">
                <a:solidFill>
                  <a:schemeClr val="bg1"/>
                </a:solidFill>
              </a:rPr>
              <a:t>[Socher, Manning &amp; Ng]</a:t>
            </a:r>
          </a:p>
        </p:txBody>
      </p:sp>
      <p:grpSp>
        <p:nvGrpSpPr>
          <p:cNvPr id="349" name="Group 348"/>
          <p:cNvGrpSpPr/>
          <p:nvPr/>
        </p:nvGrpSpPr>
        <p:grpSpPr>
          <a:xfrm>
            <a:off x="3381445" y="2334306"/>
            <a:ext cx="1267365" cy="2461462"/>
            <a:chOff x="3381445" y="2334306"/>
            <a:chExt cx="1267365" cy="2461462"/>
          </a:xfrm>
        </p:grpSpPr>
        <p:cxnSp>
          <p:nvCxnSpPr>
            <p:cNvPr id="47" name="Straight Arrow Connector 46"/>
            <p:cNvCxnSpPr>
              <a:stCxn id="11" idx="0"/>
              <a:endCxn id="54" idx="2"/>
            </p:cNvCxnSpPr>
            <p:nvPr/>
          </p:nvCxnSpPr>
          <p:spPr bwMode="auto">
            <a:xfrm rot="5400000" flipH="1" flipV="1">
              <a:off x="3368234" y="4129672"/>
              <a:ext cx="829097" cy="503095"/>
            </a:xfrm>
            <a:prstGeom prst="straightConnector1">
              <a:avLst/>
            </a:prstGeom>
            <a:noFill/>
            <a:ln w="19050" cap="flat" cmpd="sng" algn="ctr">
              <a:solidFill>
                <a:schemeClr val="bg1"/>
              </a:solidFill>
              <a:prstDash val="solid"/>
              <a:round/>
              <a:headEnd type="none" w="med" len="med"/>
              <a:tailEnd type="arrow"/>
            </a:ln>
            <a:effectLst/>
          </p:spPr>
        </p:cxnSp>
        <p:cxnSp>
          <p:nvCxnSpPr>
            <p:cNvPr id="53" name="Straight Arrow Connector 52"/>
            <p:cNvCxnSpPr>
              <a:stCxn id="14" idx="0"/>
              <a:endCxn id="54" idx="2"/>
            </p:cNvCxnSpPr>
            <p:nvPr/>
          </p:nvCxnSpPr>
          <p:spPr bwMode="auto">
            <a:xfrm rot="16200000" flipV="1">
              <a:off x="3886702" y="4114298"/>
              <a:ext cx="829096" cy="533840"/>
            </a:xfrm>
            <a:prstGeom prst="straightConnector1">
              <a:avLst/>
            </a:prstGeom>
            <a:noFill/>
            <a:ln w="19050" cap="flat" cmpd="sng" algn="ctr">
              <a:solidFill>
                <a:schemeClr val="bg1"/>
              </a:solidFill>
              <a:prstDash val="solid"/>
              <a:round/>
              <a:headEnd type="none" w="med" len="med"/>
              <a:tailEnd type="arrow"/>
            </a:ln>
            <a:effectLst/>
          </p:spPr>
        </p:cxnSp>
        <p:sp>
          <p:nvSpPr>
            <p:cNvPr id="54" name="Rounded Rectangle 53"/>
            <p:cNvSpPr/>
            <p:nvPr/>
          </p:nvSpPr>
          <p:spPr bwMode="auto">
            <a:xfrm>
              <a:off x="3573470" y="3390595"/>
              <a:ext cx="921720" cy="576075"/>
            </a:xfrm>
            <a:prstGeom prst="roundRect">
              <a:avLst/>
            </a:prstGeom>
            <a:solidFill>
              <a:srgbClr val="00206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Neural </a:t>
              </a:r>
            </a:p>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Network</a:t>
              </a:r>
            </a:p>
          </p:txBody>
        </p:sp>
        <p:cxnSp>
          <p:nvCxnSpPr>
            <p:cNvPr id="55" name="Straight Arrow Connector 54"/>
            <p:cNvCxnSpPr/>
            <p:nvPr/>
          </p:nvCxnSpPr>
          <p:spPr bwMode="auto">
            <a:xfrm rot="16200000" flipV="1">
              <a:off x="4130420" y="3179139"/>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56" name="Oval 55"/>
            <p:cNvSpPr/>
            <p:nvPr/>
          </p:nvSpPr>
          <p:spPr bwMode="auto">
            <a:xfrm>
              <a:off x="3995925" y="2334306"/>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57" name="Straight Arrow Connector 56"/>
            <p:cNvCxnSpPr/>
            <p:nvPr/>
          </p:nvCxnSpPr>
          <p:spPr bwMode="auto">
            <a:xfrm rot="16200000" flipV="1">
              <a:off x="3573547" y="3179139"/>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58" name="TextBox 57"/>
            <p:cNvSpPr txBox="1"/>
            <p:nvPr/>
          </p:nvSpPr>
          <p:spPr>
            <a:xfrm>
              <a:off x="3381445" y="2637214"/>
              <a:ext cx="543739" cy="369332"/>
            </a:xfrm>
            <a:prstGeom prst="rect">
              <a:avLst/>
            </a:prstGeom>
            <a:noFill/>
          </p:spPr>
          <p:txBody>
            <a:bodyPr wrap="none" rtlCol="0">
              <a:spAutoFit/>
            </a:bodyPr>
            <a:lstStyle/>
            <a:p>
              <a:pPr algn="l">
                <a:spcBef>
                  <a:spcPts val="0"/>
                </a:spcBef>
              </a:pPr>
              <a:r>
                <a:rPr lang="en-US" dirty="0" smtClean="0">
                  <a:solidFill>
                    <a:schemeClr val="bg1"/>
                  </a:solidFill>
                </a:rPr>
                <a:t> </a:t>
              </a:r>
              <a:r>
                <a:rPr lang="en-US" dirty="0" smtClean="0">
                  <a:solidFill>
                    <a:srgbClr val="FF0000"/>
                  </a:solidFill>
                </a:rPr>
                <a:t>No</a:t>
              </a:r>
            </a:p>
          </p:txBody>
        </p:sp>
        <p:grpSp>
          <p:nvGrpSpPr>
            <p:cNvPr id="59" name="Group 55"/>
            <p:cNvGrpSpPr/>
            <p:nvPr/>
          </p:nvGrpSpPr>
          <p:grpSpPr>
            <a:xfrm>
              <a:off x="4130191" y="2372711"/>
              <a:ext cx="384049" cy="576074"/>
              <a:chOff x="5186479" y="3160165"/>
              <a:chExt cx="576075" cy="2649945"/>
            </a:xfrm>
          </p:grpSpPr>
          <p:sp>
            <p:nvSpPr>
              <p:cNvPr id="60" name="Double Bracket 59"/>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1" name="TextBox 60"/>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0</a:t>
                </a:r>
              </a:p>
              <a:p>
                <a:pPr>
                  <a:spcBef>
                    <a:spcPts val="0"/>
                  </a:spcBef>
                </a:pPr>
                <a:r>
                  <a:rPr lang="en-US" sz="1400" dirty="0" smtClean="0">
                    <a:solidFill>
                      <a:schemeClr val="bg1"/>
                    </a:solidFill>
                  </a:rPr>
                  <a:t>1</a:t>
                </a:r>
              </a:p>
            </p:txBody>
          </p:sp>
        </p:grpSp>
      </p:grpSp>
      <p:grpSp>
        <p:nvGrpSpPr>
          <p:cNvPr id="101" name="Group 100"/>
          <p:cNvGrpSpPr/>
          <p:nvPr/>
        </p:nvGrpSpPr>
        <p:grpSpPr>
          <a:xfrm>
            <a:off x="4568170" y="2311713"/>
            <a:ext cx="1348005" cy="2484054"/>
            <a:chOff x="4568170" y="2311713"/>
            <a:chExt cx="1348005" cy="2484054"/>
          </a:xfrm>
        </p:grpSpPr>
        <p:cxnSp>
          <p:nvCxnSpPr>
            <p:cNvPr id="77" name="Straight Arrow Connector 76"/>
            <p:cNvCxnSpPr>
              <a:stCxn id="14" idx="0"/>
              <a:endCxn id="79" idx="2"/>
            </p:cNvCxnSpPr>
            <p:nvPr/>
          </p:nvCxnSpPr>
          <p:spPr bwMode="auto">
            <a:xfrm rot="5400000" flipH="1" flipV="1">
              <a:off x="4509088" y="4003160"/>
              <a:ext cx="851689" cy="733525"/>
            </a:xfrm>
            <a:prstGeom prst="straightConnector1">
              <a:avLst/>
            </a:prstGeom>
            <a:noFill/>
            <a:ln w="19050" cap="flat" cmpd="sng" algn="ctr">
              <a:solidFill>
                <a:schemeClr val="bg1"/>
              </a:solidFill>
              <a:prstDash val="solid"/>
              <a:round/>
              <a:headEnd type="none" w="med" len="med"/>
              <a:tailEnd type="arrow"/>
            </a:ln>
            <a:effectLst/>
          </p:spPr>
        </p:cxnSp>
        <p:cxnSp>
          <p:nvCxnSpPr>
            <p:cNvPr id="78" name="Straight Arrow Connector 77"/>
            <p:cNvCxnSpPr>
              <a:stCxn id="17" idx="0"/>
              <a:endCxn id="79" idx="2"/>
            </p:cNvCxnSpPr>
            <p:nvPr/>
          </p:nvCxnSpPr>
          <p:spPr bwMode="auto">
            <a:xfrm rot="16200000" flipV="1">
              <a:off x="5008354" y="4237419"/>
              <a:ext cx="851689" cy="265006"/>
            </a:xfrm>
            <a:prstGeom prst="straightConnector1">
              <a:avLst/>
            </a:prstGeom>
            <a:noFill/>
            <a:ln w="19050" cap="flat" cmpd="sng" algn="ctr">
              <a:solidFill>
                <a:schemeClr val="bg1"/>
              </a:solidFill>
              <a:prstDash val="solid"/>
              <a:round/>
              <a:headEnd type="none" w="med" len="med"/>
              <a:tailEnd type="arrow"/>
            </a:ln>
            <a:effectLst/>
          </p:spPr>
        </p:cxnSp>
        <p:sp>
          <p:nvSpPr>
            <p:cNvPr id="79" name="Rounded Rectangle 78"/>
            <p:cNvSpPr/>
            <p:nvPr/>
          </p:nvSpPr>
          <p:spPr bwMode="auto">
            <a:xfrm>
              <a:off x="4840835" y="3368002"/>
              <a:ext cx="921720" cy="576075"/>
            </a:xfrm>
            <a:prstGeom prst="roundRect">
              <a:avLst/>
            </a:prstGeom>
            <a:solidFill>
              <a:srgbClr val="00206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Neural </a:t>
              </a:r>
            </a:p>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Network</a:t>
              </a:r>
            </a:p>
          </p:txBody>
        </p:sp>
        <p:cxnSp>
          <p:nvCxnSpPr>
            <p:cNvPr id="80" name="Straight Arrow Connector 79"/>
            <p:cNvCxnSpPr/>
            <p:nvPr/>
          </p:nvCxnSpPr>
          <p:spPr bwMode="auto">
            <a:xfrm rot="16200000" flipV="1">
              <a:off x="5397785" y="3156546"/>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81" name="Oval 80"/>
            <p:cNvSpPr/>
            <p:nvPr/>
          </p:nvSpPr>
          <p:spPr bwMode="auto">
            <a:xfrm>
              <a:off x="5263290" y="2311713"/>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82" name="Straight Arrow Connector 81"/>
            <p:cNvCxnSpPr/>
            <p:nvPr/>
          </p:nvCxnSpPr>
          <p:spPr bwMode="auto">
            <a:xfrm rot="16200000" flipV="1">
              <a:off x="4840912" y="3156546"/>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83" name="TextBox 82"/>
            <p:cNvSpPr txBox="1"/>
            <p:nvPr/>
          </p:nvSpPr>
          <p:spPr>
            <a:xfrm>
              <a:off x="4648810" y="2614621"/>
              <a:ext cx="543739" cy="369332"/>
            </a:xfrm>
            <a:prstGeom prst="rect">
              <a:avLst/>
            </a:prstGeom>
            <a:noFill/>
          </p:spPr>
          <p:txBody>
            <a:bodyPr wrap="none" rtlCol="0">
              <a:spAutoFit/>
            </a:bodyPr>
            <a:lstStyle/>
            <a:p>
              <a:pPr algn="l">
                <a:spcBef>
                  <a:spcPts val="0"/>
                </a:spcBef>
              </a:pPr>
              <a:r>
                <a:rPr lang="en-US" dirty="0" smtClean="0">
                  <a:solidFill>
                    <a:schemeClr val="bg1"/>
                  </a:solidFill>
                </a:rPr>
                <a:t> </a:t>
              </a:r>
              <a:r>
                <a:rPr lang="en-US" dirty="0" smtClean="0">
                  <a:solidFill>
                    <a:srgbClr val="FF0000"/>
                  </a:solidFill>
                </a:rPr>
                <a:t>No</a:t>
              </a:r>
            </a:p>
          </p:txBody>
        </p:sp>
        <p:grpSp>
          <p:nvGrpSpPr>
            <p:cNvPr id="84" name="Group 55"/>
            <p:cNvGrpSpPr/>
            <p:nvPr/>
          </p:nvGrpSpPr>
          <p:grpSpPr>
            <a:xfrm>
              <a:off x="5397556" y="2350118"/>
              <a:ext cx="384049" cy="576074"/>
              <a:chOff x="5186479" y="3160165"/>
              <a:chExt cx="576075" cy="2649945"/>
            </a:xfrm>
          </p:grpSpPr>
          <p:sp>
            <p:nvSpPr>
              <p:cNvPr id="85" name="Double Bracket 84"/>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86" name="TextBox 85"/>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0</a:t>
                </a:r>
              </a:p>
              <a:p>
                <a:pPr>
                  <a:spcBef>
                    <a:spcPts val="0"/>
                  </a:spcBef>
                </a:pPr>
                <a:r>
                  <a:rPr lang="en-US" sz="1400" dirty="0" smtClean="0">
                    <a:solidFill>
                      <a:schemeClr val="bg1"/>
                    </a:solidFill>
                  </a:rPr>
                  <a:t>0</a:t>
                </a:r>
              </a:p>
            </p:txBody>
          </p:sp>
        </p:grpSp>
      </p:grpSp>
      <p:grpSp>
        <p:nvGrpSpPr>
          <p:cNvPr id="102" name="Group 101"/>
          <p:cNvGrpSpPr/>
          <p:nvPr/>
        </p:nvGrpSpPr>
        <p:grpSpPr>
          <a:xfrm>
            <a:off x="5566700" y="2350118"/>
            <a:ext cx="1770460" cy="2445649"/>
            <a:chOff x="5566700" y="2350118"/>
            <a:chExt cx="1770460" cy="2445649"/>
          </a:xfrm>
        </p:grpSpPr>
        <p:cxnSp>
          <p:nvCxnSpPr>
            <p:cNvPr id="87" name="Straight Arrow Connector 86"/>
            <p:cNvCxnSpPr>
              <a:stCxn id="17" idx="0"/>
              <a:endCxn id="89" idx="2"/>
            </p:cNvCxnSpPr>
            <p:nvPr/>
          </p:nvCxnSpPr>
          <p:spPr bwMode="auto">
            <a:xfrm rot="5400000" flipH="1" flipV="1">
              <a:off x="5738048" y="3811135"/>
              <a:ext cx="813284" cy="1155979"/>
            </a:xfrm>
            <a:prstGeom prst="straightConnector1">
              <a:avLst/>
            </a:prstGeom>
            <a:noFill/>
            <a:ln w="19050" cap="flat" cmpd="sng" algn="ctr">
              <a:solidFill>
                <a:schemeClr val="bg1"/>
              </a:solidFill>
              <a:prstDash val="solid"/>
              <a:round/>
              <a:headEnd type="none" w="med" len="med"/>
              <a:tailEnd type="arrow"/>
            </a:ln>
            <a:effectLst/>
          </p:spPr>
        </p:cxnSp>
        <p:cxnSp>
          <p:nvCxnSpPr>
            <p:cNvPr id="88" name="Straight Arrow Connector 87"/>
            <p:cNvCxnSpPr>
              <a:stCxn id="20" idx="0"/>
              <a:endCxn id="89" idx="2"/>
            </p:cNvCxnSpPr>
            <p:nvPr/>
          </p:nvCxnSpPr>
          <p:spPr bwMode="auto">
            <a:xfrm rot="5400000" flipH="1" flipV="1">
              <a:off x="6314123" y="4387209"/>
              <a:ext cx="813284" cy="3830"/>
            </a:xfrm>
            <a:prstGeom prst="straightConnector1">
              <a:avLst/>
            </a:prstGeom>
            <a:noFill/>
            <a:ln w="19050" cap="flat" cmpd="sng" algn="ctr">
              <a:solidFill>
                <a:schemeClr val="bg1"/>
              </a:solidFill>
              <a:prstDash val="solid"/>
              <a:round/>
              <a:headEnd type="none" w="med" len="med"/>
              <a:tailEnd type="arrow"/>
            </a:ln>
            <a:effectLst/>
          </p:spPr>
        </p:cxnSp>
        <p:sp>
          <p:nvSpPr>
            <p:cNvPr id="89" name="Rounded Rectangle 88"/>
            <p:cNvSpPr/>
            <p:nvPr/>
          </p:nvSpPr>
          <p:spPr bwMode="auto">
            <a:xfrm>
              <a:off x="6261820" y="3406407"/>
              <a:ext cx="921720" cy="576075"/>
            </a:xfrm>
            <a:prstGeom prst="roundRect">
              <a:avLst/>
            </a:prstGeom>
            <a:solidFill>
              <a:srgbClr val="00206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Neural </a:t>
              </a:r>
            </a:p>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Network</a:t>
              </a:r>
            </a:p>
          </p:txBody>
        </p:sp>
        <p:cxnSp>
          <p:nvCxnSpPr>
            <p:cNvPr id="90" name="Straight Arrow Connector 89"/>
            <p:cNvCxnSpPr/>
            <p:nvPr/>
          </p:nvCxnSpPr>
          <p:spPr bwMode="auto">
            <a:xfrm rot="16200000" flipV="1">
              <a:off x="6818770" y="3194951"/>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91" name="Oval 90"/>
            <p:cNvSpPr/>
            <p:nvPr/>
          </p:nvSpPr>
          <p:spPr bwMode="auto">
            <a:xfrm>
              <a:off x="6684275" y="2350118"/>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92" name="Straight Arrow Connector 91"/>
            <p:cNvCxnSpPr/>
            <p:nvPr/>
          </p:nvCxnSpPr>
          <p:spPr bwMode="auto">
            <a:xfrm rot="16200000" flipV="1">
              <a:off x="6261897" y="3194951"/>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93" name="TextBox 92"/>
            <p:cNvSpPr txBox="1"/>
            <p:nvPr/>
          </p:nvSpPr>
          <p:spPr>
            <a:xfrm>
              <a:off x="6069795" y="2653026"/>
              <a:ext cx="621004" cy="369332"/>
            </a:xfrm>
            <a:prstGeom prst="rect">
              <a:avLst/>
            </a:prstGeom>
            <a:noFill/>
          </p:spPr>
          <p:txBody>
            <a:bodyPr wrap="none" rtlCol="0">
              <a:spAutoFit/>
            </a:bodyPr>
            <a:lstStyle/>
            <a:p>
              <a:pPr algn="l">
                <a:spcBef>
                  <a:spcPts val="0"/>
                </a:spcBef>
              </a:pPr>
              <a:r>
                <a:rPr lang="en-US" dirty="0" smtClean="0">
                  <a:solidFill>
                    <a:schemeClr val="bg1"/>
                  </a:solidFill>
                </a:rPr>
                <a:t> </a:t>
              </a:r>
              <a:r>
                <a:rPr lang="en-US" dirty="0" smtClean="0">
                  <a:solidFill>
                    <a:srgbClr val="00B050"/>
                  </a:solidFill>
                </a:rPr>
                <a:t>Yes</a:t>
              </a:r>
            </a:p>
          </p:txBody>
        </p:sp>
        <p:grpSp>
          <p:nvGrpSpPr>
            <p:cNvPr id="94" name="Group 55"/>
            <p:cNvGrpSpPr/>
            <p:nvPr/>
          </p:nvGrpSpPr>
          <p:grpSpPr>
            <a:xfrm>
              <a:off x="6818541" y="2388523"/>
              <a:ext cx="384049" cy="576074"/>
              <a:chOff x="5186479" y="3160165"/>
              <a:chExt cx="576075" cy="2649945"/>
            </a:xfrm>
          </p:grpSpPr>
          <p:sp>
            <p:nvSpPr>
              <p:cNvPr id="95" name="Double Bracket 94"/>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96" name="TextBox 95"/>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3</a:t>
                </a:r>
              </a:p>
              <a:p>
                <a:pPr>
                  <a:spcBef>
                    <a:spcPts val="0"/>
                  </a:spcBef>
                </a:pPr>
                <a:r>
                  <a:rPr lang="en-US" sz="1400" dirty="0" smtClean="0">
                    <a:solidFill>
                      <a:schemeClr val="bg1"/>
                    </a:solidFill>
                  </a:rPr>
                  <a:t>3</a:t>
                </a:r>
              </a:p>
            </p:txBody>
          </p:sp>
        </p:grpSp>
      </p:grpSp>
      <p:sp>
        <p:nvSpPr>
          <p:cNvPr id="62" name="TextBox 61"/>
          <p:cNvSpPr txBox="1"/>
          <p:nvPr/>
        </p:nvSpPr>
        <p:spPr>
          <a:xfrm>
            <a:off x="2152485" y="5349250"/>
            <a:ext cx="4993675" cy="369332"/>
          </a:xfrm>
          <a:prstGeom prst="rect">
            <a:avLst/>
          </a:prstGeom>
          <a:noFill/>
        </p:spPr>
        <p:txBody>
          <a:bodyPr wrap="none" rtlCol="0">
            <a:spAutoFit/>
          </a:bodyPr>
          <a:lstStyle/>
          <a:p>
            <a:pPr algn="l">
              <a:spcBef>
                <a:spcPts val="0"/>
              </a:spcBef>
            </a:pPr>
            <a:r>
              <a:rPr lang="en-US" i="1" dirty="0" smtClean="0"/>
              <a:t>The            cat            </a:t>
            </a:r>
            <a:r>
              <a:rPr lang="en-US" i="1" dirty="0" smtClean="0">
                <a:solidFill>
                  <a:schemeClr val="bg1"/>
                </a:solidFill>
              </a:rPr>
              <a:t>on           the             mat.</a:t>
            </a:r>
          </a:p>
        </p:txBody>
      </p:sp>
      <p:sp>
        <p:nvSpPr>
          <p:cNvPr id="63" name="TextBox 62"/>
          <p:cNvSpPr txBox="1"/>
          <p:nvPr/>
        </p:nvSpPr>
        <p:spPr>
          <a:xfrm>
            <a:off x="1153955" y="5349250"/>
            <a:ext cx="2672526" cy="369332"/>
          </a:xfrm>
          <a:prstGeom prst="rect">
            <a:avLst/>
          </a:prstGeom>
          <a:noFill/>
        </p:spPr>
        <p:txBody>
          <a:bodyPr wrap="none" rtlCol="0">
            <a:spAutoFit/>
          </a:bodyPr>
          <a:lstStyle/>
          <a:p>
            <a:pPr algn="l">
              <a:spcBef>
                <a:spcPts val="0"/>
              </a:spcBef>
            </a:pPr>
            <a:r>
              <a:rPr lang="en-US" i="1" dirty="0" smtClean="0">
                <a:solidFill>
                  <a:schemeClr val="bg1"/>
                </a:solidFill>
              </a:rPr>
              <a:t>The            cat           sat</a:t>
            </a:r>
          </a:p>
        </p:txBody>
      </p:sp>
      <p:grpSp>
        <p:nvGrpSpPr>
          <p:cNvPr id="66" name="Group 55"/>
          <p:cNvGrpSpPr/>
          <p:nvPr/>
        </p:nvGrpSpPr>
        <p:grpSpPr>
          <a:xfrm>
            <a:off x="1297541" y="4734771"/>
            <a:ext cx="384049" cy="576074"/>
            <a:chOff x="5186479" y="3160165"/>
            <a:chExt cx="576075" cy="2649945"/>
          </a:xfrm>
        </p:grpSpPr>
        <p:sp>
          <p:nvSpPr>
            <p:cNvPr id="67" name="Double Bracket 66"/>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8" name="TextBox 67"/>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69" name="Group 55"/>
          <p:cNvGrpSpPr/>
          <p:nvPr/>
        </p:nvGrpSpPr>
        <p:grpSpPr>
          <a:xfrm>
            <a:off x="2382916" y="4773176"/>
            <a:ext cx="384049" cy="576074"/>
            <a:chOff x="5186479" y="3160165"/>
            <a:chExt cx="576075" cy="2649945"/>
          </a:xfrm>
        </p:grpSpPr>
        <p:sp>
          <p:nvSpPr>
            <p:cNvPr id="70" name="Double Bracket 69"/>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71" name="TextBox 70"/>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3</a:t>
              </a:r>
            </a:p>
          </p:txBody>
        </p:sp>
      </p:grpSp>
      <p:grpSp>
        <p:nvGrpSpPr>
          <p:cNvPr id="72" name="Group 55"/>
          <p:cNvGrpSpPr/>
          <p:nvPr/>
        </p:nvGrpSpPr>
        <p:grpSpPr>
          <a:xfrm>
            <a:off x="4379975" y="4773175"/>
            <a:ext cx="384049" cy="576074"/>
            <a:chOff x="5186479" y="3160165"/>
            <a:chExt cx="576075" cy="2649945"/>
          </a:xfrm>
        </p:grpSpPr>
        <p:sp>
          <p:nvSpPr>
            <p:cNvPr id="73" name="Double Bracket 72"/>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74" name="TextBox 73"/>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5</a:t>
              </a:r>
            </a:p>
          </p:txBody>
        </p:sp>
      </p:grpSp>
      <p:grpSp>
        <p:nvGrpSpPr>
          <p:cNvPr id="75" name="Group 55"/>
          <p:cNvGrpSpPr/>
          <p:nvPr/>
        </p:nvGrpSpPr>
        <p:grpSpPr>
          <a:xfrm>
            <a:off x="5378506" y="4773175"/>
            <a:ext cx="384049" cy="576074"/>
            <a:chOff x="5186479" y="3160165"/>
            <a:chExt cx="576075" cy="2649945"/>
          </a:xfrm>
        </p:grpSpPr>
        <p:sp>
          <p:nvSpPr>
            <p:cNvPr id="76" name="Double Bracket 75"/>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97" name="TextBox 96"/>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98" name="Group 55"/>
          <p:cNvGrpSpPr/>
          <p:nvPr/>
        </p:nvGrpSpPr>
        <p:grpSpPr>
          <a:xfrm>
            <a:off x="6530655" y="4773175"/>
            <a:ext cx="384049" cy="576074"/>
            <a:chOff x="5186479" y="3160165"/>
            <a:chExt cx="576075" cy="2649945"/>
          </a:xfrm>
        </p:grpSpPr>
        <p:sp>
          <p:nvSpPr>
            <p:cNvPr id="99" name="Double Bracket 98"/>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00" name="TextBox 99"/>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4</a:t>
              </a:r>
            </a:p>
            <a:p>
              <a:pPr>
                <a:spcBef>
                  <a:spcPts val="0"/>
                </a:spcBef>
              </a:pPr>
              <a:r>
                <a:rPr lang="en-US" sz="1400" dirty="0" smtClean="0">
                  <a:solidFill>
                    <a:schemeClr val="bg1"/>
                  </a:solidFill>
                </a:rPr>
                <a:t>3</a:t>
              </a:r>
            </a:p>
          </p:txBody>
        </p:sp>
      </p:grpSp>
      <p:grpSp>
        <p:nvGrpSpPr>
          <p:cNvPr id="103" name="Group 55"/>
          <p:cNvGrpSpPr/>
          <p:nvPr/>
        </p:nvGrpSpPr>
        <p:grpSpPr>
          <a:xfrm>
            <a:off x="3381445" y="4773175"/>
            <a:ext cx="384049" cy="576074"/>
            <a:chOff x="5186479" y="3160165"/>
            <a:chExt cx="576075" cy="2649945"/>
          </a:xfrm>
        </p:grpSpPr>
        <p:sp>
          <p:nvSpPr>
            <p:cNvPr id="104" name="Double Bracket 103"/>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05" name="TextBox 104"/>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7</a:t>
              </a:r>
            </a:p>
            <a:p>
              <a:pPr>
                <a:spcBef>
                  <a:spcPts val="0"/>
                </a:spcBef>
              </a:pPr>
              <a:r>
                <a:rPr lang="en-US" sz="1400" dirty="0" smtClean="0">
                  <a:solidFill>
                    <a:schemeClr val="bg1"/>
                  </a:solidFill>
                </a:rPr>
                <a:t>1</a:t>
              </a:r>
            </a:p>
          </p:txBody>
        </p:sp>
      </p:grpSp>
      <p:grpSp>
        <p:nvGrpSpPr>
          <p:cNvPr id="304" name="Group 303"/>
          <p:cNvGrpSpPr/>
          <p:nvPr/>
        </p:nvGrpSpPr>
        <p:grpSpPr>
          <a:xfrm>
            <a:off x="801786" y="2315255"/>
            <a:ext cx="1769325" cy="2480512"/>
            <a:chOff x="801786" y="2315255"/>
            <a:chExt cx="1769325" cy="2480512"/>
          </a:xfrm>
        </p:grpSpPr>
        <p:cxnSp>
          <p:nvCxnSpPr>
            <p:cNvPr id="106" name="Straight Arrow Connector 105"/>
            <p:cNvCxnSpPr>
              <a:stCxn id="68" idx="0"/>
              <a:endCxn id="108" idx="2"/>
            </p:cNvCxnSpPr>
            <p:nvPr/>
          </p:nvCxnSpPr>
          <p:spPr bwMode="auto">
            <a:xfrm rot="16200000" flipV="1">
              <a:off x="1068595" y="4340220"/>
              <a:ext cx="809743" cy="24541"/>
            </a:xfrm>
            <a:prstGeom prst="straightConnector1">
              <a:avLst/>
            </a:prstGeom>
            <a:noFill/>
            <a:ln w="19050" cap="flat" cmpd="sng" algn="ctr">
              <a:solidFill>
                <a:schemeClr val="bg1"/>
              </a:solidFill>
              <a:prstDash val="solid"/>
              <a:round/>
              <a:headEnd type="none" w="med" len="med"/>
              <a:tailEnd type="arrow"/>
            </a:ln>
            <a:effectLst/>
          </p:spPr>
        </p:cxnSp>
        <p:cxnSp>
          <p:nvCxnSpPr>
            <p:cNvPr id="107" name="Straight Arrow Connector 106"/>
            <p:cNvCxnSpPr>
              <a:stCxn id="71" idx="0"/>
              <a:endCxn id="108" idx="2"/>
            </p:cNvCxnSpPr>
            <p:nvPr/>
          </p:nvCxnSpPr>
          <p:spPr bwMode="auto">
            <a:xfrm rot="16200000" flipV="1">
              <a:off x="1592079" y="3816735"/>
              <a:ext cx="848148" cy="1109916"/>
            </a:xfrm>
            <a:prstGeom prst="straightConnector1">
              <a:avLst/>
            </a:prstGeom>
            <a:noFill/>
            <a:ln w="19050" cap="flat" cmpd="sng" algn="ctr">
              <a:solidFill>
                <a:schemeClr val="bg1"/>
              </a:solidFill>
              <a:prstDash val="solid"/>
              <a:round/>
              <a:headEnd type="none" w="med" len="med"/>
              <a:tailEnd type="arrow"/>
            </a:ln>
            <a:effectLst/>
          </p:spPr>
        </p:cxnSp>
        <p:sp>
          <p:nvSpPr>
            <p:cNvPr id="108" name="Rounded Rectangle 107"/>
            <p:cNvSpPr/>
            <p:nvPr/>
          </p:nvSpPr>
          <p:spPr bwMode="auto">
            <a:xfrm>
              <a:off x="1000335" y="3371544"/>
              <a:ext cx="921720" cy="576075"/>
            </a:xfrm>
            <a:prstGeom prst="roundRect">
              <a:avLst/>
            </a:prstGeom>
            <a:solidFill>
              <a:srgbClr val="00206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Neural </a:t>
              </a:r>
            </a:p>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Network</a:t>
              </a:r>
            </a:p>
          </p:txBody>
        </p:sp>
        <p:cxnSp>
          <p:nvCxnSpPr>
            <p:cNvPr id="109" name="Straight Arrow Connector 108"/>
            <p:cNvCxnSpPr/>
            <p:nvPr/>
          </p:nvCxnSpPr>
          <p:spPr bwMode="auto">
            <a:xfrm rot="16200000" flipV="1">
              <a:off x="1557285" y="3160088"/>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110" name="Oval 109"/>
            <p:cNvSpPr/>
            <p:nvPr/>
          </p:nvSpPr>
          <p:spPr bwMode="auto">
            <a:xfrm>
              <a:off x="1422790" y="231525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11" name="Straight Arrow Connector 110"/>
            <p:cNvCxnSpPr/>
            <p:nvPr/>
          </p:nvCxnSpPr>
          <p:spPr bwMode="auto">
            <a:xfrm rot="16200000" flipV="1">
              <a:off x="1000412" y="3160088"/>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112" name="TextBox 111"/>
            <p:cNvSpPr txBox="1"/>
            <p:nvPr/>
          </p:nvSpPr>
          <p:spPr>
            <a:xfrm>
              <a:off x="801786" y="2618163"/>
              <a:ext cx="621004" cy="369332"/>
            </a:xfrm>
            <a:prstGeom prst="rect">
              <a:avLst/>
            </a:prstGeom>
            <a:noFill/>
          </p:spPr>
          <p:txBody>
            <a:bodyPr wrap="none" rtlCol="0">
              <a:spAutoFit/>
            </a:bodyPr>
            <a:lstStyle/>
            <a:p>
              <a:pPr algn="l">
                <a:spcBef>
                  <a:spcPts val="0"/>
                </a:spcBef>
              </a:pPr>
              <a:r>
                <a:rPr lang="en-US" dirty="0" smtClean="0">
                  <a:solidFill>
                    <a:schemeClr val="bg1"/>
                  </a:solidFill>
                </a:rPr>
                <a:t> </a:t>
              </a:r>
              <a:r>
                <a:rPr lang="en-US" dirty="0" smtClean="0">
                  <a:solidFill>
                    <a:srgbClr val="00B050"/>
                  </a:solidFill>
                </a:rPr>
                <a:t>Yes</a:t>
              </a:r>
            </a:p>
          </p:txBody>
        </p:sp>
        <p:grpSp>
          <p:nvGrpSpPr>
            <p:cNvPr id="113" name="Group 55"/>
            <p:cNvGrpSpPr/>
            <p:nvPr/>
          </p:nvGrpSpPr>
          <p:grpSpPr>
            <a:xfrm>
              <a:off x="1557056" y="2353660"/>
              <a:ext cx="384049" cy="576074"/>
              <a:chOff x="5186479" y="3160165"/>
              <a:chExt cx="576075" cy="2649945"/>
            </a:xfrm>
          </p:grpSpPr>
          <p:sp>
            <p:nvSpPr>
              <p:cNvPr id="114" name="Double Bracket 113"/>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15" name="TextBox 114"/>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2</a:t>
                </a:r>
              </a:p>
            </p:txBody>
          </p:sp>
        </p:grpSp>
      </p:grpSp>
      <p:grpSp>
        <p:nvGrpSpPr>
          <p:cNvPr id="301" name="Group 300"/>
          <p:cNvGrpSpPr/>
          <p:nvPr/>
        </p:nvGrpSpPr>
        <p:grpSpPr>
          <a:xfrm>
            <a:off x="2152485" y="2315255"/>
            <a:ext cx="1417156" cy="2480513"/>
            <a:chOff x="2190890" y="2315255"/>
            <a:chExt cx="1417156" cy="2480513"/>
          </a:xfrm>
        </p:grpSpPr>
        <p:cxnSp>
          <p:nvCxnSpPr>
            <p:cNvPr id="291" name="Straight Arrow Connector 290"/>
            <p:cNvCxnSpPr>
              <a:stCxn id="71" idx="0"/>
              <a:endCxn id="293" idx="2"/>
            </p:cNvCxnSpPr>
            <p:nvPr/>
          </p:nvCxnSpPr>
          <p:spPr bwMode="auto">
            <a:xfrm rot="5400000" flipH="1" flipV="1">
              <a:off x="2302571" y="4254564"/>
              <a:ext cx="848148" cy="234259"/>
            </a:xfrm>
            <a:prstGeom prst="straightConnector1">
              <a:avLst/>
            </a:prstGeom>
            <a:noFill/>
            <a:ln w="19050" cap="flat" cmpd="sng" algn="ctr">
              <a:solidFill>
                <a:schemeClr val="bg1"/>
              </a:solidFill>
              <a:prstDash val="solid"/>
              <a:round/>
              <a:headEnd type="none" w="med" len="med"/>
              <a:tailEnd type="arrow"/>
            </a:ln>
            <a:effectLst/>
          </p:spPr>
        </p:cxnSp>
        <p:cxnSp>
          <p:nvCxnSpPr>
            <p:cNvPr id="292" name="Straight Arrow Connector 291"/>
            <p:cNvCxnSpPr>
              <a:stCxn id="105" idx="0"/>
              <a:endCxn id="293" idx="2"/>
            </p:cNvCxnSpPr>
            <p:nvPr/>
          </p:nvCxnSpPr>
          <p:spPr bwMode="auto">
            <a:xfrm rot="16200000" flipV="1">
              <a:off x="2801837" y="3989558"/>
              <a:ext cx="848147" cy="764270"/>
            </a:xfrm>
            <a:prstGeom prst="straightConnector1">
              <a:avLst/>
            </a:prstGeom>
            <a:noFill/>
            <a:ln w="19050" cap="flat" cmpd="sng" algn="ctr">
              <a:solidFill>
                <a:schemeClr val="bg1"/>
              </a:solidFill>
              <a:prstDash val="solid"/>
              <a:round/>
              <a:headEnd type="none" w="med" len="med"/>
              <a:tailEnd type="arrow"/>
            </a:ln>
            <a:effectLst/>
          </p:spPr>
        </p:cxnSp>
        <p:sp>
          <p:nvSpPr>
            <p:cNvPr id="293" name="Rounded Rectangle 292"/>
            <p:cNvSpPr/>
            <p:nvPr/>
          </p:nvSpPr>
          <p:spPr bwMode="auto">
            <a:xfrm>
              <a:off x="2382915" y="3371544"/>
              <a:ext cx="921720" cy="576075"/>
            </a:xfrm>
            <a:prstGeom prst="roundRect">
              <a:avLst/>
            </a:prstGeom>
            <a:solidFill>
              <a:srgbClr val="00206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Neural </a:t>
              </a:r>
            </a:p>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Network</a:t>
              </a:r>
            </a:p>
          </p:txBody>
        </p:sp>
        <p:cxnSp>
          <p:nvCxnSpPr>
            <p:cNvPr id="294" name="Straight Arrow Connector 293"/>
            <p:cNvCxnSpPr/>
            <p:nvPr/>
          </p:nvCxnSpPr>
          <p:spPr bwMode="auto">
            <a:xfrm rot="16200000" flipV="1">
              <a:off x="2939865" y="3160088"/>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295" name="Oval 294"/>
            <p:cNvSpPr/>
            <p:nvPr/>
          </p:nvSpPr>
          <p:spPr bwMode="auto">
            <a:xfrm>
              <a:off x="2805370" y="231525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296" name="Straight Arrow Connector 295"/>
            <p:cNvCxnSpPr/>
            <p:nvPr/>
          </p:nvCxnSpPr>
          <p:spPr bwMode="auto">
            <a:xfrm rot="16200000" flipV="1">
              <a:off x="2382992" y="3160088"/>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297" name="TextBox 296"/>
            <p:cNvSpPr txBox="1"/>
            <p:nvPr/>
          </p:nvSpPr>
          <p:spPr>
            <a:xfrm>
              <a:off x="2190890" y="2618163"/>
              <a:ext cx="543739" cy="369332"/>
            </a:xfrm>
            <a:prstGeom prst="rect">
              <a:avLst/>
            </a:prstGeom>
            <a:noFill/>
          </p:spPr>
          <p:txBody>
            <a:bodyPr wrap="none" rtlCol="0">
              <a:spAutoFit/>
            </a:bodyPr>
            <a:lstStyle/>
            <a:p>
              <a:pPr algn="l">
                <a:spcBef>
                  <a:spcPts val="0"/>
                </a:spcBef>
              </a:pPr>
              <a:r>
                <a:rPr lang="en-US" dirty="0" smtClean="0">
                  <a:solidFill>
                    <a:schemeClr val="bg1"/>
                  </a:solidFill>
                </a:rPr>
                <a:t> </a:t>
              </a:r>
              <a:r>
                <a:rPr lang="en-US" dirty="0" smtClean="0">
                  <a:solidFill>
                    <a:srgbClr val="FF0000"/>
                  </a:solidFill>
                </a:rPr>
                <a:t>No</a:t>
              </a:r>
            </a:p>
          </p:txBody>
        </p:sp>
        <p:grpSp>
          <p:nvGrpSpPr>
            <p:cNvPr id="298" name="Group 55"/>
            <p:cNvGrpSpPr/>
            <p:nvPr/>
          </p:nvGrpSpPr>
          <p:grpSpPr>
            <a:xfrm>
              <a:off x="2939636" y="2353660"/>
              <a:ext cx="384049" cy="576074"/>
              <a:chOff x="5186479" y="3160165"/>
              <a:chExt cx="576075" cy="2649945"/>
            </a:xfrm>
          </p:grpSpPr>
          <p:sp>
            <p:nvSpPr>
              <p:cNvPr id="299" name="Double Bracket 298"/>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300" name="TextBox 299"/>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0</a:t>
                </a:r>
              </a:p>
              <a:p>
                <a:pPr>
                  <a:spcBef>
                    <a:spcPts val="0"/>
                  </a:spcBef>
                </a:pPr>
                <a:r>
                  <a:rPr lang="en-US" sz="1400" dirty="0" smtClean="0">
                    <a:solidFill>
                      <a:schemeClr val="bg1"/>
                    </a:solidFill>
                  </a:rPr>
                  <a:t>1</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extBox 66"/>
          <p:cNvSpPr txBox="1"/>
          <p:nvPr/>
        </p:nvSpPr>
        <p:spPr>
          <a:xfrm>
            <a:off x="2152485" y="5349250"/>
            <a:ext cx="4993675" cy="369332"/>
          </a:xfrm>
          <a:prstGeom prst="rect">
            <a:avLst/>
          </a:prstGeom>
          <a:noFill/>
        </p:spPr>
        <p:txBody>
          <a:bodyPr wrap="none" rtlCol="0">
            <a:spAutoFit/>
          </a:bodyPr>
          <a:lstStyle/>
          <a:p>
            <a:pPr algn="l">
              <a:spcBef>
                <a:spcPts val="0"/>
              </a:spcBef>
            </a:pPr>
            <a:r>
              <a:rPr lang="en-US" i="1" dirty="0" smtClean="0"/>
              <a:t>The            cat            </a:t>
            </a:r>
            <a:r>
              <a:rPr lang="en-US" i="1" dirty="0" smtClean="0">
                <a:solidFill>
                  <a:schemeClr val="bg1"/>
                </a:solidFill>
              </a:rPr>
              <a:t>on           the             mat.</a:t>
            </a:r>
          </a:p>
        </p:txBody>
      </p:sp>
      <p:sp>
        <p:nvSpPr>
          <p:cNvPr id="2" name="Title 1"/>
          <p:cNvSpPr>
            <a:spLocks noGrp="1"/>
          </p:cNvSpPr>
          <p:nvPr>
            <p:ph type="title"/>
          </p:nvPr>
        </p:nvSpPr>
        <p:spPr/>
        <p:txBody>
          <a:bodyPr/>
          <a:lstStyle/>
          <a:p>
            <a:r>
              <a:rPr lang="en-US" dirty="0" smtClean="0"/>
              <a:t>Parsing a sentence</a:t>
            </a:r>
            <a:endParaRPr lang="en-US" dirty="0"/>
          </a:p>
        </p:txBody>
      </p:sp>
      <p:sp>
        <p:nvSpPr>
          <p:cNvPr id="4" name="TextBox 3"/>
          <p:cNvSpPr txBox="1"/>
          <p:nvPr/>
        </p:nvSpPr>
        <p:spPr>
          <a:xfrm>
            <a:off x="1153955" y="5349250"/>
            <a:ext cx="2672526" cy="369332"/>
          </a:xfrm>
          <a:prstGeom prst="rect">
            <a:avLst/>
          </a:prstGeom>
          <a:noFill/>
        </p:spPr>
        <p:txBody>
          <a:bodyPr wrap="none" rtlCol="0">
            <a:spAutoFit/>
          </a:bodyPr>
          <a:lstStyle/>
          <a:p>
            <a:pPr algn="l">
              <a:spcBef>
                <a:spcPts val="0"/>
              </a:spcBef>
            </a:pPr>
            <a:r>
              <a:rPr lang="en-US" i="1" dirty="0" smtClean="0">
                <a:solidFill>
                  <a:schemeClr val="bg1"/>
                </a:solidFill>
              </a:rPr>
              <a:t>The            cat           sat</a:t>
            </a:r>
          </a:p>
        </p:txBody>
      </p:sp>
      <p:grpSp>
        <p:nvGrpSpPr>
          <p:cNvPr id="3" name="Group 55"/>
          <p:cNvGrpSpPr/>
          <p:nvPr/>
        </p:nvGrpSpPr>
        <p:grpSpPr>
          <a:xfrm>
            <a:off x="1297541" y="4734771"/>
            <a:ext cx="384049" cy="576074"/>
            <a:chOff x="5186479" y="3160165"/>
            <a:chExt cx="576075" cy="2649945"/>
          </a:xfrm>
        </p:grpSpPr>
        <p:sp>
          <p:nvSpPr>
            <p:cNvPr id="10" name="Double Bracket 9"/>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1" name="TextBox 10"/>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5" name="Group 55"/>
          <p:cNvGrpSpPr/>
          <p:nvPr/>
        </p:nvGrpSpPr>
        <p:grpSpPr>
          <a:xfrm>
            <a:off x="2382916" y="4773176"/>
            <a:ext cx="384049" cy="576074"/>
            <a:chOff x="5186479" y="3160165"/>
            <a:chExt cx="576075" cy="2649945"/>
          </a:xfrm>
        </p:grpSpPr>
        <p:sp>
          <p:nvSpPr>
            <p:cNvPr id="13" name="Double Bracket 12"/>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4" name="TextBox 13"/>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3</a:t>
              </a:r>
            </a:p>
          </p:txBody>
        </p:sp>
      </p:grpSp>
      <p:grpSp>
        <p:nvGrpSpPr>
          <p:cNvPr id="6" name="Group 55"/>
          <p:cNvGrpSpPr/>
          <p:nvPr/>
        </p:nvGrpSpPr>
        <p:grpSpPr>
          <a:xfrm>
            <a:off x="4379975" y="4773175"/>
            <a:ext cx="384049" cy="576074"/>
            <a:chOff x="5186479" y="3160165"/>
            <a:chExt cx="576075" cy="2649945"/>
          </a:xfrm>
        </p:grpSpPr>
        <p:sp>
          <p:nvSpPr>
            <p:cNvPr id="16" name="Double Bracket 15"/>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7" name="TextBox 16"/>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5</a:t>
              </a:r>
            </a:p>
          </p:txBody>
        </p:sp>
      </p:grpSp>
      <p:grpSp>
        <p:nvGrpSpPr>
          <p:cNvPr id="7" name="Group 55"/>
          <p:cNvGrpSpPr/>
          <p:nvPr/>
        </p:nvGrpSpPr>
        <p:grpSpPr>
          <a:xfrm>
            <a:off x="5378506" y="4773175"/>
            <a:ext cx="384049" cy="576074"/>
            <a:chOff x="5186479" y="3160165"/>
            <a:chExt cx="576075" cy="2649945"/>
          </a:xfrm>
        </p:grpSpPr>
        <p:sp>
          <p:nvSpPr>
            <p:cNvPr id="19" name="Double Bracket 18"/>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0" name="TextBox 19"/>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8" name="Group 55"/>
          <p:cNvGrpSpPr/>
          <p:nvPr/>
        </p:nvGrpSpPr>
        <p:grpSpPr>
          <a:xfrm>
            <a:off x="6530655" y="4773175"/>
            <a:ext cx="384049" cy="576074"/>
            <a:chOff x="5186479" y="3160165"/>
            <a:chExt cx="576075" cy="2649945"/>
          </a:xfrm>
        </p:grpSpPr>
        <p:sp>
          <p:nvSpPr>
            <p:cNvPr id="22" name="Double Bracket 21"/>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3" name="TextBox 22"/>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4</a:t>
              </a:r>
            </a:p>
            <a:p>
              <a:pPr>
                <a:spcBef>
                  <a:spcPts val="0"/>
                </a:spcBef>
              </a:pPr>
              <a:r>
                <a:rPr lang="en-US" sz="1400" dirty="0" smtClean="0">
                  <a:solidFill>
                    <a:schemeClr val="bg1"/>
                  </a:solidFill>
                </a:rPr>
                <a:t>3</a:t>
              </a:r>
            </a:p>
          </p:txBody>
        </p:sp>
      </p:grpSp>
      <p:grpSp>
        <p:nvGrpSpPr>
          <p:cNvPr id="9" name="Group 88"/>
          <p:cNvGrpSpPr/>
          <p:nvPr/>
        </p:nvGrpSpPr>
        <p:grpSpPr>
          <a:xfrm>
            <a:off x="1485736" y="3236975"/>
            <a:ext cx="1085376" cy="1558792"/>
            <a:chOff x="1485736" y="3236975"/>
            <a:chExt cx="1085376" cy="1558792"/>
          </a:xfrm>
        </p:grpSpPr>
        <p:cxnSp>
          <p:nvCxnSpPr>
            <p:cNvPr id="54" name="Straight Connector 53"/>
            <p:cNvCxnSpPr>
              <a:stCxn id="14" idx="0"/>
              <a:endCxn id="57" idx="4"/>
            </p:cNvCxnSpPr>
            <p:nvPr/>
          </p:nvCxnSpPr>
          <p:spPr bwMode="auto">
            <a:xfrm rot="16200000" flipV="1">
              <a:off x="1880042" y="4104697"/>
              <a:ext cx="905907" cy="476233"/>
            </a:xfrm>
            <a:prstGeom prst="line">
              <a:avLst/>
            </a:prstGeom>
            <a:noFill/>
            <a:ln w="38100" cap="flat" cmpd="sng" algn="ctr">
              <a:solidFill>
                <a:schemeClr val="accent1"/>
              </a:solidFill>
              <a:prstDash val="solid"/>
              <a:round/>
              <a:headEnd type="none" w="med" len="med"/>
              <a:tailEnd type="none" w="med" len="med"/>
            </a:ln>
            <a:effectLst/>
          </p:spPr>
        </p:cxnSp>
        <p:cxnSp>
          <p:nvCxnSpPr>
            <p:cNvPr id="56" name="Straight Connector 55"/>
            <p:cNvCxnSpPr>
              <a:stCxn id="11" idx="0"/>
              <a:endCxn id="57" idx="4"/>
            </p:cNvCxnSpPr>
            <p:nvPr/>
          </p:nvCxnSpPr>
          <p:spPr bwMode="auto">
            <a:xfrm rot="5400000" flipH="1" flipV="1">
              <a:off x="1356556" y="4019040"/>
              <a:ext cx="867502" cy="609142"/>
            </a:xfrm>
            <a:prstGeom prst="line">
              <a:avLst/>
            </a:prstGeom>
            <a:noFill/>
            <a:ln w="38100" cap="flat" cmpd="sng" algn="ctr">
              <a:solidFill>
                <a:schemeClr val="accent1"/>
              </a:solidFill>
              <a:prstDash val="solid"/>
              <a:round/>
              <a:headEnd type="none" w="med" len="med"/>
              <a:tailEnd type="none" w="med" len="med"/>
            </a:ln>
            <a:effectLst/>
          </p:spPr>
        </p:cxnSp>
        <p:sp>
          <p:nvSpPr>
            <p:cNvPr id="57" name="Oval 56"/>
            <p:cNvSpPr/>
            <p:nvPr/>
          </p:nvSpPr>
          <p:spPr bwMode="auto">
            <a:xfrm>
              <a:off x="1768435" y="323697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12" name="Group 89"/>
          <p:cNvGrpSpPr/>
          <p:nvPr/>
        </p:nvGrpSpPr>
        <p:grpSpPr>
          <a:xfrm>
            <a:off x="5566700" y="3467405"/>
            <a:ext cx="1152150" cy="1328362"/>
            <a:chOff x="5566700" y="3467405"/>
            <a:chExt cx="1152150" cy="1328362"/>
          </a:xfrm>
        </p:grpSpPr>
        <p:cxnSp>
          <p:nvCxnSpPr>
            <p:cNvPr id="31" name="Straight Connector 30"/>
            <p:cNvCxnSpPr>
              <a:stCxn id="20" idx="0"/>
              <a:endCxn id="41" idx="4"/>
            </p:cNvCxnSpPr>
            <p:nvPr/>
          </p:nvCxnSpPr>
          <p:spPr bwMode="auto">
            <a:xfrm rot="5400000" flipH="1" flipV="1">
              <a:off x="5566921" y="4120070"/>
              <a:ext cx="675476" cy="675917"/>
            </a:xfrm>
            <a:prstGeom prst="line">
              <a:avLst/>
            </a:prstGeom>
            <a:noFill/>
            <a:ln w="38100" cap="flat" cmpd="sng" algn="ctr">
              <a:solidFill>
                <a:schemeClr val="accent1"/>
              </a:solidFill>
              <a:prstDash val="solid"/>
              <a:round/>
              <a:headEnd type="none" w="med" len="med"/>
              <a:tailEnd type="none" w="med" len="med"/>
            </a:ln>
            <a:effectLst/>
          </p:spPr>
        </p:cxnSp>
        <p:cxnSp>
          <p:nvCxnSpPr>
            <p:cNvPr id="32" name="Straight Connector 31"/>
            <p:cNvCxnSpPr>
              <a:stCxn id="23" idx="0"/>
              <a:endCxn id="41" idx="4"/>
            </p:cNvCxnSpPr>
            <p:nvPr/>
          </p:nvCxnSpPr>
          <p:spPr bwMode="auto">
            <a:xfrm rot="16200000" flipV="1">
              <a:off x="6142996" y="4219912"/>
              <a:ext cx="675476" cy="476232"/>
            </a:xfrm>
            <a:prstGeom prst="line">
              <a:avLst/>
            </a:prstGeom>
            <a:noFill/>
            <a:ln w="38100" cap="flat" cmpd="sng" algn="ctr">
              <a:solidFill>
                <a:schemeClr val="accent1"/>
              </a:solidFill>
              <a:prstDash val="solid"/>
              <a:round/>
              <a:headEnd type="none" w="med" len="med"/>
              <a:tailEnd type="none" w="med" len="med"/>
            </a:ln>
            <a:effectLst/>
          </p:spPr>
        </p:cxnSp>
        <p:sp>
          <p:nvSpPr>
            <p:cNvPr id="41" name="Oval 40"/>
            <p:cNvSpPr/>
            <p:nvPr/>
          </p:nvSpPr>
          <p:spPr bwMode="auto">
            <a:xfrm>
              <a:off x="5916175" y="346740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sp>
        <p:nvSpPr>
          <p:cNvPr id="95" name="TextBox 94"/>
          <p:cNvSpPr txBox="1"/>
          <p:nvPr/>
        </p:nvSpPr>
        <p:spPr>
          <a:xfrm>
            <a:off x="6636115" y="6477713"/>
            <a:ext cx="2621295" cy="369332"/>
          </a:xfrm>
          <a:prstGeom prst="rect">
            <a:avLst/>
          </a:prstGeom>
          <a:solidFill>
            <a:schemeClr val="tx1"/>
          </a:solidFill>
        </p:spPr>
        <p:txBody>
          <a:bodyPr wrap="none" rtlCol="0">
            <a:spAutoFit/>
          </a:bodyPr>
          <a:lstStyle/>
          <a:p>
            <a:pPr algn="l">
              <a:spcBef>
                <a:spcPts val="0"/>
              </a:spcBef>
            </a:pPr>
            <a:r>
              <a:rPr lang="en-US" dirty="0" smtClean="0">
                <a:solidFill>
                  <a:schemeClr val="bg1"/>
                </a:solidFill>
              </a:rPr>
              <a:t>[Socher, Manning &amp; Ng]</a:t>
            </a:r>
          </a:p>
        </p:txBody>
      </p:sp>
      <p:grpSp>
        <p:nvGrpSpPr>
          <p:cNvPr id="24" name="Group 55"/>
          <p:cNvGrpSpPr/>
          <p:nvPr/>
        </p:nvGrpSpPr>
        <p:grpSpPr>
          <a:xfrm>
            <a:off x="3381445" y="4773175"/>
            <a:ext cx="384049" cy="576074"/>
            <a:chOff x="5186479" y="3160165"/>
            <a:chExt cx="576075" cy="2649945"/>
          </a:xfrm>
        </p:grpSpPr>
        <p:sp>
          <p:nvSpPr>
            <p:cNvPr id="44" name="Double Bracket 43"/>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45" name="TextBox 44"/>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7</a:t>
              </a:r>
            </a:p>
            <a:p>
              <a:pPr>
                <a:spcBef>
                  <a:spcPts val="0"/>
                </a:spcBef>
              </a:pPr>
              <a:r>
                <a:rPr lang="en-US" sz="1400" dirty="0" smtClean="0">
                  <a:solidFill>
                    <a:schemeClr val="bg1"/>
                  </a:solidFill>
                </a:rPr>
                <a:t>1</a:t>
              </a:r>
            </a:p>
          </p:txBody>
        </p:sp>
      </p:grpSp>
      <p:grpSp>
        <p:nvGrpSpPr>
          <p:cNvPr id="26" name="Group 55"/>
          <p:cNvGrpSpPr/>
          <p:nvPr/>
        </p:nvGrpSpPr>
        <p:grpSpPr>
          <a:xfrm>
            <a:off x="1883650" y="3275380"/>
            <a:ext cx="384049" cy="576074"/>
            <a:chOff x="5186479" y="3160165"/>
            <a:chExt cx="576075" cy="2649945"/>
          </a:xfrm>
        </p:grpSpPr>
        <p:sp>
          <p:nvSpPr>
            <p:cNvPr id="53" name="Double Bracket 52"/>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55" name="TextBox 54"/>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2</a:t>
              </a:r>
            </a:p>
          </p:txBody>
        </p:sp>
      </p:grpSp>
      <p:grpSp>
        <p:nvGrpSpPr>
          <p:cNvPr id="27" name="Group 55"/>
          <p:cNvGrpSpPr/>
          <p:nvPr/>
        </p:nvGrpSpPr>
        <p:grpSpPr>
          <a:xfrm>
            <a:off x="6031390" y="3505810"/>
            <a:ext cx="384049" cy="576074"/>
            <a:chOff x="5186479" y="3160165"/>
            <a:chExt cx="576075" cy="2649945"/>
          </a:xfrm>
        </p:grpSpPr>
        <p:sp>
          <p:nvSpPr>
            <p:cNvPr id="61" name="Double Bracket 60"/>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2" name="TextBox 61"/>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3</a:t>
              </a:r>
            </a:p>
            <a:p>
              <a:pPr>
                <a:spcBef>
                  <a:spcPts val="0"/>
                </a:spcBef>
              </a:pPr>
              <a:r>
                <a:rPr lang="en-US" sz="1400" dirty="0" smtClean="0">
                  <a:solidFill>
                    <a:schemeClr val="bg1"/>
                  </a:solidFill>
                </a:rPr>
                <a:t>3</a:t>
              </a:r>
            </a:p>
          </p:txBody>
        </p:sp>
      </p:grpSp>
      <p:grpSp>
        <p:nvGrpSpPr>
          <p:cNvPr id="70" name="Group 69"/>
          <p:cNvGrpSpPr/>
          <p:nvPr/>
        </p:nvGrpSpPr>
        <p:grpSpPr>
          <a:xfrm>
            <a:off x="4568170" y="1124700"/>
            <a:ext cx="1924080" cy="3671066"/>
            <a:chOff x="4602746" y="1201207"/>
            <a:chExt cx="1924080" cy="3671066"/>
          </a:xfrm>
        </p:grpSpPr>
        <p:cxnSp>
          <p:nvCxnSpPr>
            <p:cNvPr id="73" name="Straight Arrow Connector 72"/>
            <p:cNvCxnSpPr>
              <a:stCxn id="17" idx="0"/>
              <a:endCxn id="75" idx="2"/>
            </p:cNvCxnSpPr>
            <p:nvPr/>
          </p:nvCxnSpPr>
          <p:spPr bwMode="auto">
            <a:xfrm rot="5400000" flipH="1" flipV="1">
              <a:off x="4238195" y="3198122"/>
              <a:ext cx="2038702" cy="1309600"/>
            </a:xfrm>
            <a:prstGeom prst="straightConnector1">
              <a:avLst/>
            </a:prstGeom>
            <a:noFill/>
            <a:ln w="19050" cap="flat" cmpd="sng" algn="ctr">
              <a:solidFill>
                <a:schemeClr val="bg1"/>
              </a:solidFill>
              <a:prstDash val="solid"/>
              <a:round/>
              <a:headEnd type="none" w="med" len="med"/>
              <a:tailEnd type="arrow"/>
            </a:ln>
            <a:effectLst/>
          </p:spPr>
        </p:cxnSp>
        <p:cxnSp>
          <p:nvCxnSpPr>
            <p:cNvPr id="74" name="Straight Arrow Connector 73"/>
            <p:cNvCxnSpPr>
              <a:stCxn id="41" idx="0"/>
              <a:endCxn id="75" idx="2"/>
            </p:cNvCxnSpPr>
            <p:nvPr/>
          </p:nvCxnSpPr>
          <p:spPr bwMode="auto">
            <a:xfrm rot="16200000" flipV="1">
              <a:off x="5739600" y="3006318"/>
              <a:ext cx="710341" cy="364848"/>
            </a:xfrm>
            <a:prstGeom prst="straightConnector1">
              <a:avLst/>
            </a:prstGeom>
            <a:noFill/>
            <a:ln w="19050" cap="flat" cmpd="sng" algn="ctr">
              <a:solidFill>
                <a:schemeClr val="bg1"/>
              </a:solidFill>
              <a:prstDash val="solid"/>
              <a:round/>
              <a:headEnd type="none" w="med" len="med"/>
              <a:tailEnd type="arrow"/>
            </a:ln>
            <a:effectLst/>
          </p:spPr>
        </p:cxnSp>
        <p:sp>
          <p:nvSpPr>
            <p:cNvPr id="75" name="Rounded Rectangle 74"/>
            <p:cNvSpPr/>
            <p:nvPr/>
          </p:nvSpPr>
          <p:spPr bwMode="auto">
            <a:xfrm>
              <a:off x="5451486" y="2257496"/>
              <a:ext cx="921720" cy="576075"/>
            </a:xfrm>
            <a:prstGeom prst="roundRect">
              <a:avLst/>
            </a:prstGeom>
            <a:solidFill>
              <a:srgbClr val="00206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Neural </a:t>
              </a:r>
            </a:p>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Network</a:t>
              </a:r>
            </a:p>
          </p:txBody>
        </p:sp>
        <p:cxnSp>
          <p:nvCxnSpPr>
            <p:cNvPr id="76" name="Straight Arrow Connector 75"/>
            <p:cNvCxnSpPr/>
            <p:nvPr/>
          </p:nvCxnSpPr>
          <p:spPr bwMode="auto">
            <a:xfrm rot="16200000" flipV="1">
              <a:off x="6008436" y="2046040"/>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77" name="Oval 76"/>
            <p:cNvSpPr/>
            <p:nvPr/>
          </p:nvSpPr>
          <p:spPr bwMode="auto">
            <a:xfrm>
              <a:off x="5873941" y="1201207"/>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78" name="Straight Arrow Connector 77"/>
            <p:cNvCxnSpPr/>
            <p:nvPr/>
          </p:nvCxnSpPr>
          <p:spPr bwMode="auto">
            <a:xfrm rot="16200000" flipV="1">
              <a:off x="5451563" y="2046040"/>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79" name="TextBox 78"/>
            <p:cNvSpPr txBox="1"/>
            <p:nvPr/>
          </p:nvSpPr>
          <p:spPr>
            <a:xfrm>
              <a:off x="5259461" y="1504115"/>
              <a:ext cx="621004" cy="369332"/>
            </a:xfrm>
            <a:prstGeom prst="rect">
              <a:avLst/>
            </a:prstGeom>
            <a:noFill/>
          </p:spPr>
          <p:txBody>
            <a:bodyPr wrap="none" rtlCol="0">
              <a:spAutoFit/>
            </a:bodyPr>
            <a:lstStyle/>
            <a:p>
              <a:pPr algn="l">
                <a:spcBef>
                  <a:spcPts val="0"/>
                </a:spcBef>
              </a:pPr>
              <a:r>
                <a:rPr lang="en-US" dirty="0" smtClean="0">
                  <a:solidFill>
                    <a:srgbClr val="FF0000"/>
                  </a:solidFill>
                </a:rPr>
                <a:t> </a:t>
              </a:r>
              <a:r>
                <a:rPr lang="en-US" dirty="0" smtClean="0">
                  <a:solidFill>
                    <a:srgbClr val="00B050"/>
                  </a:solidFill>
                </a:rPr>
                <a:t>Yes</a:t>
              </a:r>
            </a:p>
          </p:txBody>
        </p:sp>
        <p:grpSp>
          <p:nvGrpSpPr>
            <p:cNvPr id="80" name="Group 55"/>
            <p:cNvGrpSpPr/>
            <p:nvPr/>
          </p:nvGrpSpPr>
          <p:grpSpPr>
            <a:xfrm>
              <a:off x="6008207" y="1239612"/>
              <a:ext cx="384049" cy="576074"/>
              <a:chOff x="6044850" y="4131116"/>
              <a:chExt cx="576075" cy="2649945"/>
            </a:xfrm>
          </p:grpSpPr>
          <p:sp>
            <p:nvSpPr>
              <p:cNvPr id="89" name="Double Bracket 88"/>
              <p:cNvSpPr/>
              <p:nvPr/>
            </p:nvSpPr>
            <p:spPr bwMode="auto">
              <a:xfrm>
                <a:off x="6044850" y="4131116"/>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90" name="TextBox 89"/>
              <p:cNvSpPr txBox="1"/>
              <p:nvPr/>
            </p:nvSpPr>
            <p:spPr>
              <a:xfrm>
                <a:off x="6114101" y="4235035"/>
                <a:ext cx="426079"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3</a:t>
                </a:r>
              </a:p>
            </p:txBody>
          </p:sp>
        </p:grpSp>
      </p:grpSp>
      <p:grpSp>
        <p:nvGrpSpPr>
          <p:cNvPr id="91" name="Group 90"/>
          <p:cNvGrpSpPr/>
          <p:nvPr/>
        </p:nvGrpSpPr>
        <p:grpSpPr>
          <a:xfrm>
            <a:off x="1845245" y="1217324"/>
            <a:ext cx="1724396" cy="3578442"/>
            <a:chOff x="3035800" y="913321"/>
            <a:chExt cx="1764203" cy="3691352"/>
          </a:xfrm>
        </p:grpSpPr>
        <p:cxnSp>
          <p:nvCxnSpPr>
            <p:cNvPr id="92" name="Straight Arrow Connector 91"/>
            <p:cNvCxnSpPr>
              <a:stCxn id="57" idx="0"/>
              <a:endCxn id="94" idx="2"/>
            </p:cNvCxnSpPr>
            <p:nvPr/>
          </p:nvCxnSpPr>
          <p:spPr bwMode="auto">
            <a:xfrm rot="5400000" flipH="1" flipV="1">
              <a:off x="3264433" y="2572447"/>
              <a:ext cx="451014" cy="397490"/>
            </a:xfrm>
            <a:prstGeom prst="straightConnector1">
              <a:avLst/>
            </a:prstGeom>
            <a:noFill/>
            <a:ln w="19050" cap="flat" cmpd="sng" algn="ctr">
              <a:solidFill>
                <a:schemeClr val="bg1"/>
              </a:solidFill>
              <a:prstDash val="solid"/>
              <a:round/>
              <a:headEnd type="none" w="med" len="med"/>
              <a:tailEnd type="arrow"/>
            </a:ln>
            <a:effectLst/>
          </p:spPr>
        </p:cxnSp>
        <p:cxnSp>
          <p:nvCxnSpPr>
            <p:cNvPr id="93" name="Straight Arrow Connector 92"/>
            <p:cNvCxnSpPr>
              <a:stCxn id="45" idx="0"/>
              <a:endCxn id="94" idx="2"/>
            </p:cNvCxnSpPr>
            <p:nvPr/>
          </p:nvCxnSpPr>
          <p:spPr bwMode="auto">
            <a:xfrm rot="16200000" flipV="1">
              <a:off x="3214850" y="3019521"/>
              <a:ext cx="2058989" cy="1111316"/>
            </a:xfrm>
            <a:prstGeom prst="straightConnector1">
              <a:avLst/>
            </a:prstGeom>
            <a:noFill/>
            <a:ln w="19050" cap="flat" cmpd="sng" algn="ctr">
              <a:solidFill>
                <a:schemeClr val="bg1"/>
              </a:solidFill>
              <a:prstDash val="solid"/>
              <a:round/>
              <a:headEnd type="none" w="med" len="med"/>
              <a:tailEnd type="arrow"/>
            </a:ln>
            <a:effectLst/>
          </p:spPr>
        </p:cxnSp>
        <p:sp>
          <p:nvSpPr>
            <p:cNvPr id="94" name="Rounded Rectangle 93"/>
            <p:cNvSpPr/>
            <p:nvPr/>
          </p:nvSpPr>
          <p:spPr bwMode="auto">
            <a:xfrm>
              <a:off x="3227825" y="1969610"/>
              <a:ext cx="921720" cy="576075"/>
            </a:xfrm>
            <a:prstGeom prst="roundRect">
              <a:avLst/>
            </a:prstGeom>
            <a:solidFill>
              <a:srgbClr val="00206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Neural </a:t>
              </a:r>
            </a:p>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Network</a:t>
              </a:r>
            </a:p>
          </p:txBody>
        </p:sp>
        <p:cxnSp>
          <p:nvCxnSpPr>
            <p:cNvPr id="98" name="Straight Arrow Connector 97"/>
            <p:cNvCxnSpPr/>
            <p:nvPr/>
          </p:nvCxnSpPr>
          <p:spPr bwMode="auto">
            <a:xfrm rot="16200000" flipV="1">
              <a:off x="3784775" y="1758154"/>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99" name="Oval 98"/>
            <p:cNvSpPr/>
            <p:nvPr/>
          </p:nvSpPr>
          <p:spPr bwMode="auto">
            <a:xfrm>
              <a:off x="3650280" y="913321"/>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00" name="Straight Arrow Connector 99"/>
            <p:cNvCxnSpPr/>
            <p:nvPr/>
          </p:nvCxnSpPr>
          <p:spPr bwMode="auto">
            <a:xfrm rot="16200000" flipV="1">
              <a:off x="3227902" y="1758154"/>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101" name="TextBox 100"/>
            <p:cNvSpPr txBox="1"/>
            <p:nvPr/>
          </p:nvSpPr>
          <p:spPr>
            <a:xfrm>
              <a:off x="3035800" y="1216229"/>
              <a:ext cx="543739" cy="369332"/>
            </a:xfrm>
            <a:prstGeom prst="rect">
              <a:avLst/>
            </a:prstGeom>
            <a:noFill/>
          </p:spPr>
          <p:txBody>
            <a:bodyPr wrap="none" rtlCol="0">
              <a:spAutoFit/>
            </a:bodyPr>
            <a:lstStyle/>
            <a:p>
              <a:pPr algn="l">
                <a:spcBef>
                  <a:spcPts val="0"/>
                </a:spcBef>
              </a:pPr>
              <a:r>
                <a:rPr lang="en-US" dirty="0" smtClean="0">
                  <a:solidFill>
                    <a:srgbClr val="FF0000"/>
                  </a:solidFill>
                </a:rPr>
                <a:t> No</a:t>
              </a:r>
            </a:p>
          </p:txBody>
        </p:sp>
        <p:grpSp>
          <p:nvGrpSpPr>
            <p:cNvPr id="102" name="Group 55"/>
            <p:cNvGrpSpPr/>
            <p:nvPr/>
          </p:nvGrpSpPr>
          <p:grpSpPr>
            <a:xfrm>
              <a:off x="3784546" y="951726"/>
              <a:ext cx="384049" cy="576074"/>
              <a:chOff x="5186479" y="3160165"/>
              <a:chExt cx="576075" cy="2649945"/>
            </a:xfrm>
          </p:grpSpPr>
          <p:sp>
            <p:nvSpPr>
              <p:cNvPr id="103" name="Double Bracket 102"/>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04" name="TextBox 103"/>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0</a:t>
                </a:r>
              </a:p>
              <a:p>
                <a:pPr>
                  <a:spcBef>
                    <a:spcPts val="0"/>
                  </a:spcBef>
                </a:pPr>
                <a:r>
                  <a:rPr lang="en-US" sz="1400" dirty="0" smtClean="0">
                    <a:solidFill>
                      <a:schemeClr val="bg1"/>
                    </a:solidFill>
                  </a:rPr>
                  <a:t>1</a:t>
                </a:r>
              </a:p>
            </p:txBody>
          </p:sp>
        </p:grpSp>
      </p:grpSp>
      <p:grpSp>
        <p:nvGrpSpPr>
          <p:cNvPr id="115" name="Group 114"/>
          <p:cNvGrpSpPr/>
          <p:nvPr/>
        </p:nvGrpSpPr>
        <p:grpSpPr>
          <a:xfrm>
            <a:off x="3538895" y="1201510"/>
            <a:ext cx="1238769" cy="3594256"/>
            <a:chOff x="3035800" y="913321"/>
            <a:chExt cx="1267365" cy="3707665"/>
          </a:xfrm>
        </p:grpSpPr>
        <p:cxnSp>
          <p:nvCxnSpPr>
            <p:cNvPr id="116" name="Straight Arrow Connector 115"/>
            <p:cNvCxnSpPr>
              <a:stCxn id="45" idx="0"/>
              <a:endCxn id="118" idx="2"/>
            </p:cNvCxnSpPr>
            <p:nvPr/>
          </p:nvCxnSpPr>
          <p:spPr bwMode="auto">
            <a:xfrm rot="5400000" flipH="1" flipV="1">
              <a:off x="2340320" y="3272621"/>
              <a:ext cx="2075301" cy="621430"/>
            </a:xfrm>
            <a:prstGeom prst="straightConnector1">
              <a:avLst/>
            </a:prstGeom>
            <a:noFill/>
            <a:ln w="19050" cap="flat" cmpd="sng" algn="ctr">
              <a:solidFill>
                <a:schemeClr val="bg1"/>
              </a:solidFill>
              <a:prstDash val="solid"/>
              <a:round/>
              <a:headEnd type="none" w="med" len="med"/>
              <a:tailEnd type="arrow"/>
            </a:ln>
            <a:effectLst/>
          </p:spPr>
        </p:cxnSp>
        <p:cxnSp>
          <p:nvCxnSpPr>
            <p:cNvPr id="117" name="Straight Arrow Connector 116"/>
            <p:cNvCxnSpPr>
              <a:stCxn id="17" idx="0"/>
              <a:endCxn id="118" idx="2"/>
            </p:cNvCxnSpPr>
            <p:nvPr/>
          </p:nvCxnSpPr>
          <p:spPr bwMode="auto">
            <a:xfrm rot="16200000" flipV="1">
              <a:off x="2851111" y="3383260"/>
              <a:ext cx="2075301" cy="400151"/>
            </a:xfrm>
            <a:prstGeom prst="straightConnector1">
              <a:avLst/>
            </a:prstGeom>
            <a:noFill/>
            <a:ln w="19050" cap="flat" cmpd="sng" algn="ctr">
              <a:solidFill>
                <a:schemeClr val="bg1"/>
              </a:solidFill>
              <a:prstDash val="solid"/>
              <a:round/>
              <a:headEnd type="none" w="med" len="med"/>
              <a:tailEnd type="arrow"/>
            </a:ln>
            <a:effectLst/>
          </p:spPr>
        </p:cxnSp>
        <p:sp>
          <p:nvSpPr>
            <p:cNvPr id="118" name="Rounded Rectangle 117"/>
            <p:cNvSpPr/>
            <p:nvPr/>
          </p:nvSpPr>
          <p:spPr bwMode="auto">
            <a:xfrm>
              <a:off x="3227825" y="1969610"/>
              <a:ext cx="921720" cy="576075"/>
            </a:xfrm>
            <a:prstGeom prst="roundRect">
              <a:avLst/>
            </a:prstGeom>
            <a:solidFill>
              <a:srgbClr val="00206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Neural </a:t>
              </a:r>
            </a:p>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Network</a:t>
              </a:r>
            </a:p>
          </p:txBody>
        </p:sp>
        <p:cxnSp>
          <p:nvCxnSpPr>
            <p:cNvPr id="119" name="Straight Arrow Connector 118"/>
            <p:cNvCxnSpPr/>
            <p:nvPr/>
          </p:nvCxnSpPr>
          <p:spPr bwMode="auto">
            <a:xfrm rot="16200000" flipV="1">
              <a:off x="3784775" y="1758154"/>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120" name="Oval 119"/>
            <p:cNvSpPr/>
            <p:nvPr/>
          </p:nvSpPr>
          <p:spPr bwMode="auto">
            <a:xfrm>
              <a:off x="3650280" y="913321"/>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21" name="Straight Arrow Connector 120"/>
            <p:cNvCxnSpPr/>
            <p:nvPr/>
          </p:nvCxnSpPr>
          <p:spPr bwMode="auto">
            <a:xfrm rot="16200000" flipV="1">
              <a:off x="3227902" y="1758154"/>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122" name="TextBox 121"/>
            <p:cNvSpPr txBox="1"/>
            <p:nvPr/>
          </p:nvSpPr>
          <p:spPr>
            <a:xfrm>
              <a:off x="3035800" y="1216229"/>
              <a:ext cx="543739" cy="369332"/>
            </a:xfrm>
            <a:prstGeom prst="rect">
              <a:avLst/>
            </a:prstGeom>
            <a:noFill/>
          </p:spPr>
          <p:txBody>
            <a:bodyPr wrap="none" rtlCol="0">
              <a:spAutoFit/>
            </a:bodyPr>
            <a:lstStyle/>
            <a:p>
              <a:pPr algn="l">
                <a:spcBef>
                  <a:spcPts val="0"/>
                </a:spcBef>
              </a:pPr>
              <a:r>
                <a:rPr lang="en-US" dirty="0" smtClean="0">
                  <a:solidFill>
                    <a:srgbClr val="FF0000"/>
                  </a:solidFill>
                </a:rPr>
                <a:t> No</a:t>
              </a:r>
            </a:p>
          </p:txBody>
        </p:sp>
        <p:grpSp>
          <p:nvGrpSpPr>
            <p:cNvPr id="123" name="Group 55"/>
            <p:cNvGrpSpPr/>
            <p:nvPr/>
          </p:nvGrpSpPr>
          <p:grpSpPr>
            <a:xfrm>
              <a:off x="3784546" y="951726"/>
              <a:ext cx="384049" cy="576074"/>
              <a:chOff x="5186479" y="3160165"/>
              <a:chExt cx="576075" cy="2649945"/>
            </a:xfrm>
          </p:grpSpPr>
          <p:sp>
            <p:nvSpPr>
              <p:cNvPr id="124" name="Double Bracket 123"/>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25" name="TextBox 124"/>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0</a:t>
                </a:r>
              </a:p>
              <a:p>
                <a:pPr>
                  <a:spcBef>
                    <a:spcPts val="0"/>
                  </a:spcBef>
                </a:pPr>
                <a:r>
                  <a:rPr lang="en-US" sz="1400" dirty="0" smtClean="0">
                    <a:solidFill>
                      <a:schemeClr val="bg1"/>
                    </a:solidFill>
                  </a:rPr>
                  <a:t>1</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Parsing a sentence</a:t>
            </a:r>
            <a:endParaRPr lang="en-US" dirty="0"/>
          </a:p>
        </p:txBody>
      </p:sp>
      <p:sp>
        <p:nvSpPr>
          <p:cNvPr id="4" name="TextBox 3"/>
          <p:cNvSpPr txBox="1"/>
          <p:nvPr/>
        </p:nvSpPr>
        <p:spPr>
          <a:xfrm>
            <a:off x="2152485" y="5349250"/>
            <a:ext cx="4993675" cy="369332"/>
          </a:xfrm>
          <a:prstGeom prst="rect">
            <a:avLst/>
          </a:prstGeom>
          <a:noFill/>
        </p:spPr>
        <p:txBody>
          <a:bodyPr wrap="none" rtlCol="0">
            <a:spAutoFit/>
          </a:bodyPr>
          <a:lstStyle/>
          <a:p>
            <a:pPr algn="l">
              <a:spcBef>
                <a:spcPts val="0"/>
              </a:spcBef>
            </a:pPr>
            <a:r>
              <a:rPr lang="en-US" i="1" dirty="0" smtClean="0">
                <a:solidFill>
                  <a:schemeClr val="bg1"/>
                </a:solidFill>
              </a:rPr>
              <a:t>The            cat            on           the             mat.</a:t>
            </a:r>
          </a:p>
        </p:txBody>
      </p:sp>
      <p:grpSp>
        <p:nvGrpSpPr>
          <p:cNvPr id="3" name="Group 55"/>
          <p:cNvGrpSpPr/>
          <p:nvPr/>
        </p:nvGrpSpPr>
        <p:grpSpPr>
          <a:xfrm>
            <a:off x="2257665" y="4734771"/>
            <a:ext cx="384049" cy="576074"/>
            <a:chOff x="5186479" y="3160165"/>
            <a:chExt cx="576075" cy="2649945"/>
          </a:xfrm>
        </p:grpSpPr>
        <p:sp>
          <p:nvSpPr>
            <p:cNvPr id="10" name="Double Bracket 9"/>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1" name="TextBox 10"/>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5" name="Group 55"/>
          <p:cNvGrpSpPr/>
          <p:nvPr/>
        </p:nvGrpSpPr>
        <p:grpSpPr>
          <a:xfrm>
            <a:off x="3343040" y="4773176"/>
            <a:ext cx="384049" cy="576074"/>
            <a:chOff x="5186479" y="3160165"/>
            <a:chExt cx="576075" cy="2649945"/>
          </a:xfrm>
        </p:grpSpPr>
        <p:sp>
          <p:nvSpPr>
            <p:cNvPr id="13" name="Double Bracket 12"/>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4" name="TextBox 13"/>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3</a:t>
              </a:r>
            </a:p>
          </p:txBody>
        </p:sp>
      </p:grpSp>
      <p:grpSp>
        <p:nvGrpSpPr>
          <p:cNvPr id="6" name="Group 55"/>
          <p:cNvGrpSpPr/>
          <p:nvPr/>
        </p:nvGrpSpPr>
        <p:grpSpPr>
          <a:xfrm>
            <a:off x="4379975" y="4773175"/>
            <a:ext cx="384049" cy="576074"/>
            <a:chOff x="5186479" y="3160165"/>
            <a:chExt cx="576075" cy="2649945"/>
          </a:xfrm>
        </p:grpSpPr>
        <p:sp>
          <p:nvSpPr>
            <p:cNvPr id="16" name="Double Bracket 15"/>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7" name="TextBox 16"/>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5</a:t>
              </a:r>
            </a:p>
          </p:txBody>
        </p:sp>
      </p:grpSp>
      <p:grpSp>
        <p:nvGrpSpPr>
          <p:cNvPr id="7" name="Group 55"/>
          <p:cNvGrpSpPr/>
          <p:nvPr/>
        </p:nvGrpSpPr>
        <p:grpSpPr>
          <a:xfrm>
            <a:off x="5378506" y="4773175"/>
            <a:ext cx="384049" cy="576074"/>
            <a:chOff x="5186479" y="3160165"/>
            <a:chExt cx="576075" cy="2649945"/>
          </a:xfrm>
        </p:grpSpPr>
        <p:sp>
          <p:nvSpPr>
            <p:cNvPr id="19" name="Double Bracket 18"/>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0" name="TextBox 19"/>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8" name="Group 55"/>
          <p:cNvGrpSpPr/>
          <p:nvPr/>
        </p:nvGrpSpPr>
        <p:grpSpPr>
          <a:xfrm>
            <a:off x="6530655" y="4773175"/>
            <a:ext cx="384049" cy="576074"/>
            <a:chOff x="5186479" y="3160165"/>
            <a:chExt cx="576075" cy="2649945"/>
          </a:xfrm>
        </p:grpSpPr>
        <p:sp>
          <p:nvSpPr>
            <p:cNvPr id="22" name="Double Bracket 21"/>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3" name="TextBox 22"/>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4</a:t>
              </a:r>
            </a:p>
            <a:p>
              <a:pPr>
                <a:spcBef>
                  <a:spcPts val="0"/>
                </a:spcBef>
              </a:pPr>
              <a:r>
                <a:rPr lang="en-US" sz="1400" dirty="0" smtClean="0">
                  <a:solidFill>
                    <a:schemeClr val="bg1"/>
                  </a:solidFill>
                </a:rPr>
                <a:t>3</a:t>
              </a:r>
            </a:p>
          </p:txBody>
        </p:sp>
      </p:grpSp>
      <p:grpSp>
        <p:nvGrpSpPr>
          <p:cNvPr id="9" name="Group 88"/>
          <p:cNvGrpSpPr/>
          <p:nvPr/>
        </p:nvGrpSpPr>
        <p:grpSpPr>
          <a:xfrm>
            <a:off x="2445859" y="3083355"/>
            <a:ext cx="1085377" cy="1712412"/>
            <a:chOff x="2445859" y="3083355"/>
            <a:chExt cx="1085377" cy="1712412"/>
          </a:xfrm>
        </p:grpSpPr>
        <p:cxnSp>
          <p:nvCxnSpPr>
            <p:cNvPr id="54" name="Straight Connector 53"/>
            <p:cNvCxnSpPr>
              <a:stCxn id="14" idx="0"/>
              <a:endCxn id="57" idx="4"/>
            </p:cNvCxnSpPr>
            <p:nvPr/>
          </p:nvCxnSpPr>
          <p:spPr bwMode="auto">
            <a:xfrm rot="16200000" flipV="1">
              <a:off x="2801761" y="4066293"/>
              <a:ext cx="1059527" cy="399422"/>
            </a:xfrm>
            <a:prstGeom prst="line">
              <a:avLst/>
            </a:prstGeom>
            <a:noFill/>
            <a:ln w="38100" cap="flat" cmpd="sng" algn="ctr">
              <a:solidFill>
                <a:schemeClr val="accent1"/>
              </a:solidFill>
              <a:prstDash val="solid"/>
              <a:round/>
              <a:headEnd type="none" w="med" len="med"/>
              <a:tailEnd type="none" w="med" len="med"/>
            </a:ln>
            <a:effectLst/>
          </p:spPr>
        </p:cxnSp>
        <p:cxnSp>
          <p:nvCxnSpPr>
            <p:cNvPr id="56" name="Straight Connector 55"/>
            <p:cNvCxnSpPr>
              <a:stCxn id="11" idx="0"/>
              <a:endCxn id="57" idx="4"/>
            </p:cNvCxnSpPr>
            <p:nvPr/>
          </p:nvCxnSpPr>
          <p:spPr bwMode="auto">
            <a:xfrm rot="5400000" flipH="1" flipV="1">
              <a:off x="2278275" y="3903825"/>
              <a:ext cx="1021122" cy="685953"/>
            </a:xfrm>
            <a:prstGeom prst="line">
              <a:avLst/>
            </a:prstGeom>
            <a:noFill/>
            <a:ln w="38100" cap="flat" cmpd="sng" algn="ctr">
              <a:solidFill>
                <a:schemeClr val="accent1"/>
              </a:solidFill>
              <a:prstDash val="solid"/>
              <a:round/>
              <a:headEnd type="none" w="med" len="med"/>
              <a:tailEnd type="none" w="med" len="med"/>
            </a:ln>
            <a:effectLst/>
          </p:spPr>
        </p:cxnSp>
        <p:sp>
          <p:nvSpPr>
            <p:cNvPr id="57" name="Oval 56"/>
            <p:cNvSpPr/>
            <p:nvPr/>
          </p:nvSpPr>
          <p:spPr bwMode="auto">
            <a:xfrm>
              <a:off x="2805370" y="308335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12" name="Group 89"/>
          <p:cNvGrpSpPr/>
          <p:nvPr/>
        </p:nvGrpSpPr>
        <p:grpSpPr>
          <a:xfrm>
            <a:off x="5566700" y="3467405"/>
            <a:ext cx="1152150" cy="1328362"/>
            <a:chOff x="5566700" y="3467405"/>
            <a:chExt cx="1152150" cy="1328362"/>
          </a:xfrm>
        </p:grpSpPr>
        <p:cxnSp>
          <p:nvCxnSpPr>
            <p:cNvPr id="31" name="Straight Connector 30"/>
            <p:cNvCxnSpPr>
              <a:stCxn id="20" idx="0"/>
              <a:endCxn id="41" idx="4"/>
            </p:cNvCxnSpPr>
            <p:nvPr/>
          </p:nvCxnSpPr>
          <p:spPr bwMode="auto">
            <a:xfrm rot="5400000" flipH="1" flipV="1">
              <a:off x="5566921" y="4120070"/>
              <a:ext cx="675476" cy="675917"/>
            </a:xfrm>
            <a:prstGeom prst="line">
              <a:avLst/>
            </a:prstGeom>
            <a:noFill/>
            <a:ln w="38100" cap="flat" cmpd="sng" algn="ctr">
              <a:solidFill>
                <a:schemeClr val="accent1"/>
              </a:solidFill>
              <a:prstDash val="solid"/>
              <a:round/>
              <a:headEnd type="none" w="med" len="med"/>
              <a:tailEnd type="none" w="med" len="med"/>
            </a:ln>
            <a:effectLst/>
          </p:spPr>
        </p:cxnSp>
        <p:cxnSp>
          <p:nvCxnSpPr>
            <p:cNvPr id="32" name="Straight Connector 31"/>
            <p:cNvCxnSpPr>
              <a:stCxn id="23" idx="0"/>
              <a:endCxn id="41" idx="4"/>
            </p:cNvCxnSpPr>
            <p:nvPr/>
          </p:nvCxnSpPr>
          <p:spPr bwMode="auto">
            <a:xfrm rot="16200000" flipV="1">
              <a:off x="6142996" y="4219912"/>
              <a:ext cx="675476" cy="476232"/>
            </a:xfrm>
            <a:prstGeom prst="line">
              <a:avLst/>
            </a:prstGeom>
            <a:noFill/>
            <a:ln w="38100" cap="flat" cmpd="sng" algn="ctr">
              <a:solidFill>
                <a:schemeClr val="accent1"/>
              </a:solidFill>
              <a:prstDash val="solid"/>
              <a:round/>
              <a:headEnd type="none" w="med" len="med"/>
              <a:tailEnd type="none" w="med" len="med"/>
            </a:ln>
            <a:effectLst/>
          </p:spPr>
        </p:cxnSp>
        <p:sp>
          <p:nvSpPr>
            <p:cNvPr id="41" name="Oval 40"/>
            <p:cNvSpPr/>
            <p:nvPr/>
          </p:nvSpPr>
          <p:spPr bwMode="auto">
            <a:xfrm>
              <a:off x="5916175" y="346740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24" name="Group 55"/>
          <p:cNvGrpSpPr/>
          <p:nvPr/>
        </p:nvGrpSpPr>
        <p:grpSpPr>
          <a:xfrm>
            <a:off x="2920585" y="3121760"/>
            <a:ext cx="384049" cy="576074"/>
            <a:chOff x="5186479" y="3160165"/>
            <a:chExt cx="576075" cy="2649945"/>
          </a:xfrm>
        </p:grpSpPr>
        <p:sp>
          <p:nvSpPr>
            <p:cNvPr id="42" name="Double Bracket 41"/>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43" name="TextBox 42"/>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2</a:t>
              </a:r>
            </a:p>
          </p:txBody>
        </p:sp>
      </p:grpSp>
      <p:grpSp>
        <p:nvGrpSpPr>
          <p:cNvPr id="25" name="Group 55"/>
          <p:cNvGrpSpPr/>
          <p:nvPr/>
        </p:nvGrpSpPr>
        <p:grpSpPr>
          <a:xfrm>
            <a:off x="6031390" y="3505810"/>
            <a:ext cx="384049" cy="576074"/>
            <a:chOff x="5186479" y="3160165"/>
            <a:chExt cx="576075" cy="2649945"/>
          </a:xfrm>
        </p:grpSpPr>
        <p:sp>
          <p:nvSpPr>
            <p:cNvPr id="45" name="Double Bracket 44"/>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46" name="TextBox 45"/>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3</a:t>
              </a:r>
            </a:p>
            <a:p>
              <a:pPr>
                <a:spcBef>
                  <a:spcPts val="0"/>
                </a:spcBef>
              </a:pPr>
              <a:r>
                <a:rPr lang="en-US" sz="1400" dirty="0" smtClean="0">
                  <a:solidFill>
                    <a:schemeClr val="bg1"/>
                  </a:solidFill>
                </a:rPr>
                <a:t>3</a:t>
              </a:r>
            </a:p>
          </p:txBody>
        </p:sp>
      </p:grpSp>
      <p:sp>
        <p:nvSpPr>
          <p:cNvPr id="55" name="TextBox 54"/>
          <p:cNvSpPr txBox="1"/>
          <p:nvPr/>
        </p:nvSpPr>
        <p:spPr>
          <a:xfrm>
            <a:off x="6636115" y="6477713"/>
            <a:ext cx="2621295" cy="369332"/>
          </a:xfrm>
          <a:prstGeom prst="rect">
            <a:avLst/>
          </a:prstGeom>
          <a:solidFill>
            <a:schemeClr val="tx1"/>
          </a:solidFill>
        </p:spPr>
        <p:txBody>
          <a:bodyPr wrap="none" rtlCol="0">
            <a:spAutoFit/>
          </a:bodyPr>
          <a:lstStyle/>
          <a:p>
            <a:pPr algn="l">
              <a:spcBef>
                <a:spcPts val="0"/>
              </a:spcBef>
            </a:pPr>
            <a:r>
              <a:rPr lang="en-US" dirty="0" smtClean="0">
                <a:solidFill>
                  <a:schemeClr val="bg1"/>
                </a:solidFill>
              </a:rPr>
              <a:t>[Socher, Manning &amp; Ng]</a:t>
            </a:r>
          </a:p>
        </p:txBody>
      </p:sp>
      <p:grpSp>
        <p:nvGrpSpPr>
          <p:cNvPr id="113" name="Group 112"/>
          <p:cNvGrpSpPr/>
          <p:nvPr/>
        </p:nvGrpSpPr>
        <p:grpSpPr>
          <a:xfrm>
            <a:off x="4568171" y="990131"/>
            <a:ext cx="1674447" cy="3805635"/>
            <a:chOff x="4568171" y="990131"/>
            <a:chExt cx="1674447" cy="3805635"/>
          </a:xfrm>
        </p:grpSpPr>
        <p:cxnSp>
          <p:nvCxnSpPr>
            <p:cNvPr id="73" name="Straight Arrow Connector 72"/>
            <p:cNvCxnSpPr>
              <a:stCxn id="17" idx="0"/>
              <a:endCxn id="75" idx="2"/>
            </p:cNvCxnSpPr>
            <p:nvPr/>
          </p:nvCxnSpPr>
          <p:spPr bwMode="auto">
            <a:xfrm rot="5400000" flipH="1" flipV="1">
              <a:off x="3867500" y="3323166"/>
              <a:ext cx="2173271" cy="771930"/>
            </a:xfrm>
            <a:prstGeom prst="straightConnector1">
              <a:avLst/>
            </a:prstGeom>
            <a:noFill/>
            <a:ln w="19050" cap="flat" cmpd="sng" algn="ctr">
              <a:solidFill>
                <a:schemeClr val="bg1"/>
              </a:solidFill>
              <a:prstDash val="solid"/>
              <a:round/>
              <a:headEnd type="none" w="med" len="med"/>
              <a:tailEnd type="arrow"/>
            </a:ln>
            <a:effectLst/>
          </p:spPr>
        </p:cxnSp>
        <p:cxnSp>
          <p:nvCxnSpPr>
            <p:cNvPr id="74" name="Straight Arrow Connector 73"/>
            <p:cNvCxnSpPr>
              <a:stCxn id="41" idx="0"/>
              <a:endCxn id="75" idx="2"/>
            </p:cNvCxnSpPr>
            <p:nvPr/>
          </p:nvCxnSpPr>
          <p:spPr bwMode="auto">
            <a:xfrm rot="16200000" flipV="1">
              <a:off x="5368904" y="2593691"/>
              <a:ext cx="844910" cy="902518"/>
            </a:xfrm>
            <a:prstGeom prst="straightConnector1">
              <a:avLst/>
            </a:prstGeom>
            <a:noFill/>
            <a:ln w="19050" cap="flat" cmpd="sng" algn="ctr">
              <a:solidFill>
                <a:schemeClr val="bg1"/>
              </a:solidFill>
              <a:prstDash val="solid"/>
              <a:round/>
              <a:headEnd type="none" w="med" len="med"/>
              <a:tailEnd type="arrow"/>
            </a:ln>
            <a:effectLst/>
          </p:spPr>
        </p:cxnSp>
        <p:sp>
          <p:nvSpPr>
            <p:cNvPr id="75" name="Rounded Rectangle 74"/>
            <p:cNvSpPr/>
            <p:nvPr/>
          </p:nvSpPr>
          <p:spPr bwMode="auto">
            <a:xfrm>
              <a:off x="4879240" y="2046420"/>
              <a:ext cx="921720" cy="576075"/>
            </a:xfrm>
            <a:prstGeom prst="roundRect">
              <a:avLst/>
            </a:prstGeom>
            <a:solidFill>
              <a:srgbClr val="00206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Neural </a:t>
              </a:r>
            </a:p>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Network</a:t>
              </a:r>
            </a:p>
          </p:txBody>
        </p:sp>
        <p:cxnSp>
          <p:nvCxnSpPr>
            <p:cNvPr id="76" name="Straight Arrow Connector 75"/>
            <p:cNvCxnSpPr/>
            <p:nvPr/>
          </p:nvCxnSpPr>
          <p:spPr bwMode="auto">
            <a:xfrm rot="16200000" flipV="1">
              <a:off x="5436190" y="1834964"/>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77" name="Oval 76"/>
            <p:cNvSpPr/>
            <p:nvPr/>
          </p:nvSpPr>
          <p:spPr bwMode="auto">
            <a:xfrm>
              <a:off x="5301695" y="990131"/>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78" name="Straight Arrow Connector 77"/>
            <p:cNvCxnSpPr/>
            <p:nvPr/>
          </p:nvCxnSpPr>
          <p:spPr bwMode="auto">
            <a:xfrm rot="16200000" flipV="1">
              <a:off x="4879317" y="1834964"/>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79" name="TextBox 78"/>
            <p:cNvSpPr txBox="1"/>
            <p:nvPr/>
          </p:nvSpPr>
          <p:spPr>
            <a:xfrm>
              <a:off x="4687215" y="1293039"/>
              <a:ext cx="621004" cy="369332"/>
            </a:xfrm>
            <a:prstGeom prst="rect">
              <a:avLst/>
            </a:prstGeom>
            <a:noFill/>
          </p:spPr>
          <p:txBody>
            <a:bodyPr wrap="none" rtlCol="0">
              <a:spAutoFit/>
            </a:bodyPr>
            <a:lstStyle/>
            <a:p>
              <a:pPr algn="l">
                <a:spcBef>
                  <a:spcPts val="0"/>
                </a:spcBef>
              </a:pPr>
              <a:r>
                <a:rPr lang="en-US" dirty="0" smtClean="0">
                  <a:solidFill>
                    <a:srgbClr val="FF0000"/>
                  </a:solidFill>
                </a:rPr>
                <a:t> </a:t>
              </a:r>
              <a:r>
                <a:rPr lang="en-US" dirty="0" smtClean="0">
                  <a:solidFill>
                    <a:srgbClr val="00B050"/>
                  </a:solidFill>
                </a:rPr>
                <a:t>Yes</a:t>
              </a:r>
            </a:p>
          </p:txBody>
        </p:sp>
        <p:grpSp>
          <p:nvGrpSpPr>
            <p:cNvPr id="80" name="Group 55"/>
            <p:cNvGrpSpPr/>
            <p:nvPr/>
          </p:nvGrpSpPr>
          <p:grpSpPr>
            <a:xfrm>
              <a:off x="5435961" y="1028536"/>
              <a:ext cx="384049" cy="576074"/>
              <a:chOff x="5186479" y="3160165"/>
              <a:chExt cx="576075" cy="2649945"/>
            </a:xfrm>
          </p:grpSpPr>
          <p:sp>
            <p:nvSpPr>
              <p:cNvPr id="89" name="Double Bracket 88"/>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90" name="TextBox 89"/>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3</a:t>
                </a:r>
              </a:p>
            </p:txBody>
          </p:sp>
        </p:grpSp>
      </p:grpSp>
      <p:grpSp>
        <p:nvGrpSpPr>
          <p:cNvPr id="114" name="Group 113"/>
          <p:cNvGrpSpPr/>
          <p:nvPr/>
        </p:nvGrpSpPr>
        <p:grpSpPr>
          <a:xfrm>
            <a:off x="3035800" y="913321"/>
            <a:ext cx="1532371" cy="3882445"/>
            <a:chOff x="3035800" y="913321"/>
            <a:chExt cx="1532371" cy="3882445"/>
          </a:xfrm>
        </p:grpSpPr>
        <p:cxnSp>
          <p:nvCxnSpPr>
            <p:cNvPr id="98" name="Straight Arrow Connector 97"/>
            <p:cNvCxnSpPr>
              <a:stCxn id="57" idx="0"/>
              <a:endCxn id="100" idx="2"/>
            </p:cNvCxnSpPr>
            <p:nvPr/>
          </p:nvCxnSpPr>
          <p:spPr bwMode="auto">
            <a:xfrm rot="5400000" flipH="1" flipV="1">
              <a:off x="3141414" y="2536084"/>
              <a:ext cx="537670" cy="556872"/>
            </a:xfrm>
            <a:prstGeom prst="straightConnector1">
              <a:avLst/>
            </a:prstGeom>
            <a:noFill/>
            <a:ln w="19050" cap="flat" cmpd="sng" algn="ctr">
              <a:solidFill>
                <a:schemeClr val="bg1"/>
              </a:solidFill>
              <a:prstDash val="solid"/>
              <a:round/>
              <a:headEnd type="none" w="med" len="med"/>
              <a:tailEnd type="arrow"/>
            </a:ln>
            <a:effectLst/>
          </p:spPr>
        </p:cxnSp>
        <p:cxnSp>
          <p:nvCxnSpPr>
            <p:cNvPr id="99" name="Straight Arrow Connector 98"/>
            <p:cNvCxnSpPr>
              <a:stCxn id="17" idx="0"/>
              <a:endCxn id="100" idx="2"/>
            </p:cNvCxnSpPr>
            <p:nvPr/>
          </p:nvCxnSpPr>
          <p:spPr bwMode="auto">
            <a:xfrm rot="16200000" flipV="1">
              <a:off x="3003388" y="3230983"/>
              <a:ext cx="2250081" cy="879485"/>
            </a:xfrm>
            <a:prstGeom prst="straightConnector1">
              <a:avLst/>
            </a:prstGeom>
            <a:noFill/>
            <a:ln w="19050" cap="flat" cmpd="sng" algn="ctr">
              <a:solidFill>
                <a:schemeClr val="bg1"/>
              </a:solidFill>
              <a:prstDash val="solid"/>
              <a:round/>
              <a:headEnd type="none" w="med" len="med"/>
              <a:tailEnd type="arrow"/>
            </a:ln>
            <a:effectLst/>
          </p:spPr>
        </p:cxnSp>
        <p:sp>
          <p:nvSpPr>
            <p:cNvPr id="100" name="Rounded Rectangle 99"/>
            <p:cNvSpPr/>
            <p:nvPr/>
          </p:nvSpPr>
          <p:spPr bwMode="auto">
            <a:xfrm>
              <a:off x="3227825" y="1969610"/>
              <a:ext cx="921720" cy="576075"/>
            </a:xfrm>
            <a:prstGeom prst="roundRect">
              <a:avLst/>
            </a:prstGeom>
            <a:solidFill>
              <a:srgbClr val="00206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Neural </a:t>
              </a:r>
            </a:p>
            <a:p>
              <a:pPr marL="0" marR="0" indent="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Helvetica" pitchFamily="34" charset="0"/>
                </a:rPr>
                <a:t>Network</a:t>
              </a:r>
            </a:p>
          </p:txBody>
        </p:sp>
        <p:cxnSp>
          <p:nvCxnSpPr>
            <p:cNvPr id="101" name="Straight Arrow Connector 100"/>
            <p:cNvCxnSpPr/>
            <p:nvPr/>
          </p:nvCxnSpPr>
          <p:spPr bwMode="auto">
            <a:xfrm rot="16200000" flipV="1">
              <a:off x="3784775" y="1758154"/>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102" name="Oval 101"/>
            <p:cNvSpPr/>
            <p:nvPr/>
          </p:nvSpPr>
          <p:spPr bwMode="auto">
            <a:xfrm>
              <a:off x="3650280" y="913321"/>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03" name="Straight Arrow Connector 102"/>
            <p:cNvCxnSpPr/>
            <p:nvPr/>
          </p:nvCxnSpPr>
          <p:spPr bwMode="auto">
            <a:xfrm rot="16200000" flipV="1">
              <a:off x="3227902" y="1758154"/>
              <a:ext cx="384050" cy="153"/>
            </a:xfrm>
            <a:prstGeom prst="straightConnector1">
              <a:avLst/>
            </a:prstGeom>
            <a:noFill/>
            <a:ln w="19050" cap="flat" cmpd="sng" algn="ctr">
              <a:solidFill>
                <a:schemeClr val="bg1"/>
              </a:solidFill>
              <a:prstDash val="solid"/>
              <a:round/>
              <a:headEnd type="none" w="med" len="med"/>
              <a:tailEnd type="arrow"/>
            </a:ln>
            <a:effectLst/>
          </p:spPr>
        </p:cxnSp>
        <p:sp>
          <p:nvSpPr>
            <p:cNvPr id="104" name="TextBox 103"/>
            <p:cNvSpPr txBox="1"/>
            <p:nvPr/>
          </p:nvSpPr>
          <p:spPr>
            <a:xfrm>
              <a:off x="3035800" y="1216229"/>
              <a:ext cx="543739" cy="369332"/>
            </a:xfrm>
            <a:prstGeom prst="rect">
              <a:avLst/>
            </a:prstGeom>
            <a:noFill/>
          </p:spPr>
          <p:txBody>
            <a:bodyPr wrap="none" rtlCol="0">
              <a:spAutoFit/>
            </a:bodyPr>
            <a:lstStyle/>
            <a:p>
              <a:pPr algn="l">
                <a:spcBef>
                  <a:spcPts val="0"/>
                </a:spcBef>
              </a:pPr>
              <a:r>
                <a:rPr lang="en-US" dirty="0" smtClean="0">
                  <a:solidFill>
                    <a:srgbClr val="FF0000"/>
                  </a:solidFill>
                </a:rPr>
                <a:t> No</a:t>
              </a:r>
            </a:p>
          </p:txBody>
        </p:sp>
        <p:grpSp>
          <p:nvGrpSpPr>
            <p:cNvPr id="105" name="Group 55"/>
            <p:cNvGrpSpPr/>
            <p:nvPr/>
          </p:nvGrpSpPr>
          <p:grpSpPr>
            <a:xfrm>
              <a:off x="3784546" y="951726"/>
              <a:ext cx="384049" cy="576074"/>
              <a:chOff x="5186479" y="3160165"/>
              <a:chExt cx="576075" cy="2649945"/>
            </a:xfrm>
          </p:grpSpPr>
          <p:sp>
            <p:nvSpPr>
              <p:cNvPr id="106" name="Double Bracket 105"/>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07" name="TextBox 106"/>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0</a:t>
                </a:r>
              </a:p>
              <a:p>
                <a:pPr>
                  <a:spcBef>
                    <a:spcPts val="0"/>
                  </a:spcBef>
                </a:pPr>
                <a:r>
                  <a:rPr lang="en-US" sz="1400" dirty="0" smtClean="0">
                    <a:solidFill>
                      <a:schemeClr val="bg1"/>
                    </a:solidFill>
                  </a:rPr>
                  <a:t>1</a:t>
                </a: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extBox 66"/>
          <p:cNvSpPr txBox="1"/>
          <p:nvPr/>
        </p:nvSpPr>
        <p:spPr>
          <a:xfrm>
            <a:off x="2152485" y="5349250"/>
            <a:ext cx="4993675" cy="369332"/>
          </a:xfrm>
          <a:prstGeom prst="rect">
            <a:avLst/>
          </a:prstGeom>
          <a:noFill/>
        </p:spPr>
        <p:txBody>
          <a:bodyPr wrap="none" rtlCol="0">
            <a:spAutoFit/>
          </a:bodyPr>
          <a:lstStyle/>
          <a:p>
            <a:pPr algn="l">
              <a:spcBef>
                <a:spcPts val="0"/>
              </a:spcBef>
            </a:pPr>
            <a:r>
              <a:rPr lang="en-US" i="1" dirty="0" smtClean="0"/>
              <a:t>The            cat            </a:t>
            </a:r>
            <a:r>
              <a:rPr lang="en-US" i="1" dirty="0" smtClean="0">
                <a:solidFill>
                  <a:schemeClr val="bg1"/>
                </a:solidFill>
              </a:rPr>
              <a:t>on           the             mat.</a:t>
            </a:r>
          </a:p>
        </p:txBody>
      </p:sp>
      <p:sp>
        <p:nvSpPr>
          <p:cNvPr id="2" name="Title 1"/>
          <p:cNvSpPr>
            <a:spLocks noGrp="1"/>
          </p:cNvSpPr>
          <p:nvPr>
            <p:ph type="title"/>
          </p:nvPr>
        </p:nvSpPr>
        <p:spPr/>
        <p:txBody>
          <a:bodyPr/>
          <a:lstStyle/>
          <a:p>
            <a:r>
              <a:rPr lang="en-US" dirty="0" smtClean="0"/>
              <a:t>Parsing a sentence</a:t>
            </a:r>
            <a:endParaRPr lang="en-US" dirty="0"/>
          </a:p>
        </p:txBody>
      </p:sp>
      <p:sp>
        <p:nvSpPr>
          <p:cNvPr id="4" name="TextBox 3"/>
          <p:cNvSpPr txBox="1"/>
          <p:nvPr/>
        </p:nvSpPr>
        <p:spPr>
          <a:xfrm>
            <a:off x="1153955" y="5349250"/>
            <a:ext cx="2672526" cy="369332"/>
          </a:xfrm>
          <a:prstGeom prst="rect">
            <a:avLst/>
          </a:prstGeom>
          <a:noFill/>
        </p:spPr>
        <p:txBody>
          <a:bodyPr wrap="none" rtlCol="0">
            <a:spAutoFit/>
          </a:bodyPr>
          <a:lstStyle/>
          <a:p>
            <a:pPr algn="l">
              <a:spcBef>
                <a:spcPts val="0"/>
              </a:spcBef>
            </a:pPr>
            <a:r>
              <a:rPr lang="en-US" i="1" dirty="0" smtClean="0">
                <a:solidFill>
                  <a:schemeClr val="bg1"/>
                </a:solidFill>
              </a:rPr>
              <a:t>The            cat           sat</a:t>
            </a:r>
          </a:p>
        </p:txBody>
      </p:sp>
      <p:grpSp>
        <p:nvGrpSpPr>
          <p:cNvPr id="3" name="Group 55"/>
          <p:cNvGrpSpPr/>
          <p:nvPr/>
        </p:nvGrpSpPr>
        <p:grpSpPr>
          <a:xfrm>
            <a:off x="1297541" y="4734771"/>
            <a:ext cx="384049" cy="576074"/>
            <a:chOff x="5186479" y="3160165"/>
            <a:chExt cx="576075" cy="2649945"/>
          </a:xfrm>
        </p:grpSpPr>
        <p:sp>
          <p:nvSpPr>
            <p:cNvPr id="10" name="Double Bracket 9"/>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1" name="TextBox 10"/>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5" name="Group 55"/>
          <p:cNvGrpSpPr/>
          <p:nvPr/>
        </p:nvGrpSpPr>
        <p:grpSpPr>
          <a:xfrm>
            <a:off x="2382916" y="4773176"/>
            <a:ext cx="384049" cy="576074"/>
            <a:chOff x="5186479" y="3160165"/>
            <a:chExt cx="576075" cy="2649945"/>
          </a:xfrm>
        </p:grpSpPr>
        <p:sp>
          <p:nvSpPr>
            <p:cNvPr id="13" name="Double Bracket 12"/>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4" name="TextBox 13"/>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3</a:t>
              </a:r>
            </a:p>
          </p:txBody>
        </p:sp>
      </p:grpSp>
      <p:grpSp>
        <p:nvGrpSpPr>
          <p:cNvPr id="6" name="Group 55"/>
          <p:cNvGrpSpPr/>
          <p:nvPr/>
        </p:nvGrpSpPr>
        <p:grpSpPr>
          <a:xfrm>
            <a:off x="4379975" y="4773175"/>
            <a:ext cx="384049" cy="576074"/>
            <a:chOff x="5186479" y="3160165"/>
            <a:chExt cx="576075" cy="2649945"/>
          </a:xfrm>
        </p:grpSpPr>
        <p:sp>
          <p:nvSpPr>
            <p:cNvPr id="16" name="Double Bracket 15"/>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7" name="TextBox 16"/>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5</a:t>
              </a:r>
            </a:p>
          </p:txBody>
        </p:sp>
      </p:grpSp>
      <p:grpSp>
        <p:nvGrpSpPr>
          <p:cNvPr id="7" name="Group 55"/>
          <p:cNvGrpSpPr/>
          <p:nvPr/>
        </p:nvGrpSpPr>
        <p:grpSpPr>
          <a:xfrm>
            <a:off x="5378506" y="4773175"/>
            <a:ext cx="384049" cy="576074"/>
            <a:chOff x="5186479" y="3160165"/>
            <a:chExt cx="576075" cy="2649945"/>
          </a:xfrm>
        </p:grpSpPr>
        <p:sp>
          <p:nvSpPr>
            <p:cNvPr id="19" name="Double Bracket 18"/>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0" name="TextBox 19"/>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9</a:t>
              </a:r>
            </a:p>
            <a:p>
              <a:pPr>
                <a:spcBef>
                  <a:spcPts val="0"/>
                </a:spcBef>
              </a:pPr>
              <a:r>
                <a:rPr lang="en-US" sz="1400" dirty="0" smtClean="0">
                  <a:solidFill>
                    <a:schemeClr val="bg1"/>
                  </a:solidFill>
                </a:rPr>
                <a:t>1</a:t>
              </a:r>
            </a:p>
          </p:txBody>
        </p:sp>
      </p:grpSp>
      <p:grpSp>
        <p:nvGrpSpPr>
          <p:cNvPr id="8" name="Group 55"/>
          <p:cNvGrpSpPr/>
          <p:nvPr/>
        </p:nvGrpSpPr>
        <p:grpSpPr>
          <a:xfrm>
            <a:off x="6530655" y="4773175"/>
            <a:ext cx="384049" cy="576074"/>
            <a:chOff x="5186479" y="3160165"/>
            <a:chExt cx="576075" cy="2649945"/>
          </a:xfrm>
        </p:grpSpPr>
        <p:sp>
          <p:nvSpPr>
            <p:cNvPr id="22" name="Double Bracket 21"/>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3" name="TextBox 22"/>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4</a:t>
              </a:r>
            </a:p>
            <a:p>
              <a:pPr>
                <a:spcBef>
                  <a:spcPts val="0"/>
                </a:spcBef>
              </a:pPr>
              <a:r>
                <a:rPr lang="en-US" sz="1400" dirty="0" smtClean="0">
                  <a:solidFill>
                    <a:schemeClr val="bg1"/>
                  </a:solidFill>
                </a:rPr>
                <a:t>3</a:t>
              </a:r>
            </a:p>
          </p:txBody>
        </p:sp>
      </p:grpSp>
      <p:grpSp>
        <p:nvGrpSpPr>
          <p:cNvPr id="9" name="Group 88"/>
          <p:cNvGrpSpPr/>
          <p:nvPr/>
        </p:nvGrpSpPr>
        <p:grpSpPr>
          <a:xfrm>
            <a:off x="1485736" y="3236975"/>
            <a:ext cx="1085376" cy="1558792"/>
            <a:chOff x="1485736" y="3236975"/>
            <a:chExt cx="1085376" cy="1558792"/>
          </a:xfrm>
        </p:grpSpPr>
        <p:cxnSp>
          <p:nvCxnSpPr>
            <p:cNvPr id="54" name="Straight Connector 53"/>
            <p:cNvCxnSpPr>
              <a:stCxn id="14" idx="0"/>
              <a:endCxn id="57" idx="4"/>
            </p:cNvCxnSpPr>
            <p:nvPr/>
          </p:nvCxnSpPr>
          <p:spPr bwMode="auto">
            <a:xfrm rot="16200000" flipV="1">
              <a:off x="1880042" y="4104697"/>
              <a:ext cx="905907" cy="476233"/>
            </a:xfrm>
            <a:prstGeom prst="line">
              <a:avLst/>
            </a:prstGeom>
            <a:noFill/>
            <a:ln w="38100" cap="flat" cmpd="sng" algn="ctr">
              <a:solidFill>
                <a:schemeClr val="accent1"/>
              </a:solidFill>
              <a:prstDash val="solid"/>
              <a:round/>
              <a:headEnd type="none" w="med" len="med"/>
              <a:tailEnd type="none" w="med" len="med"/>
            </a:ln>
            <a:effectLst/>
          </p:spPr>
        </p:cxnSp>
        <p:cxnSp>
          <p:nvCxnSpPr>
            <p:cNvPr id="56" name="Straight Connector 55"/>
            <p:cNvCxnSpPr>
              <a:stCxn id="11" idx="0"/>
              <a:endCxn id="57" idx="4"/>
            </p:cNvCxnSpPr>
            <p:nvPr/>
          </p:nvCxnSpPr>
          <p:spPr bwMode="auto">
            <a:xfrm rot="5400000" flipH="1" flipV="1">
              <a:off x="1356556" y="4019040"/>
              <a:ext cx="867502" cy="609142"/>
            </a:xfrm>
            <a:prstGeom prst="line">
              <a:avLst/>
            </a:prstGeom>
            <a:noFill/>
            <a:ln w="38100" cap="flat" cmpd="sng" algn="ctr">
              <a:solidFill>
                <a:schemeClr val="accent1"/>
              </a:solidFill>
              <a:prstDash val="solid"/>
              <a:round/>
              <a:headEnd type="none" w="med" len="med"/>
              <a:tailEnd type="none" w="med" len="med"/>
            </a:ln>
            <a:effectLst/>
          </p:spPr>
        </p:cxnSp>
        <p:sp>
          <p:nvSpPr>
            <p:cNvPr id="57" name="Oval 56"/>
            <p:cNvSpPr/>
            <p:nvPr/>
          </p:nvSpPr>
          <p:spPr bwMode="auto">
            <a:xfrm>
              <a:off x="1768435" y="323697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12" name="Group 89"/>
          <p:cNvGrpSpPr/>
          <p:nvPr/>
        </p:nvGrpSpPr>
        <p:grpSpPr>
          <a:xfrm>
            <a:off x="5566700" y="3467405"/>
            <a:ext cx="1152150" cy="1328362"/>
            <a:chOff x="5566700" y="3467405"/>
            <a:chExt cx="1152150" cy="1328362"/>
          </a:xfrm>
        </p:grpSpPr>
        <p:cxnSp>
          <p:nvCxnSpPr>
            <p:cNvPr id="31" name="Straight Connector 30"/>
            <p:cNvCxnSpPr>
              <a:stCxn id="20" idx="0"/>
              <a:endCxn id="41" idx="4"/>
            </p:cNvCxnSpPr>
            <p:nvPr/>
          </p:nvCxnSpPr>
          <p:spPr bwMode="auto">
            <a:xfrm rot="5400000" flipH="1" flipV="1">
              <a:off x="5566921" y="4120070"/>
              <a:ext cx="675476" cy="675917"/>
            </a:xfrm>
            <a:prstGeom prst="line">
              <a:avLst/>
            </a:prstGeom>
            <a:noFill/>
            <a:ln w="38100" cap="flat" cmpd="sng" algn="ctr">
              <a:solidFill>
                <a:schemeClr val="accent1"/>
              </a:solidFill>
              <a:prstDash val="solid"/>
              <a:round/>
              <a:headEnd type="none" w="med" len="med"/>
              <a:tailEnd type="none" w="med" len="med"/>
            </a:ln>
            <a:effectLst/>
          </p:spPr>
        </p:cxnSp>
        <p:cxnSp>
          <p:nvCxnSpPr>
            <p:cNvPr id="32" name="Straight Connector 31"/>
            <p:cNvCxnSpPr>
              <a:stCxn id="23" idx="0"/>
              <a:endCxn id="41" idx="4"/>
            </p:cNvCxnSpPr>
            <p:nvPr/>
          </p:nvCxnSpPr>
          <p:spPr bwMode="auto">
            <a:xfrm rot="16200000" flipV="1">
              <a:off x="6142996" y="4219912"/>
              <a:ext cx="675476" cy="476232"/>
            </a:xfrm>
            <a:prstGeom prst="line">
              <a:avLst/>
            </a:prstGeom>
            <a:noFill/>
            <a:ln w="38100" cap="flat" cmpd="sng" algn="ctr">
              <a:solidFill>
                <a:schemeClr val="accent1"/>
              </a:solidFill>
              <a:prstDash val="solid"/>
              <a:round/>
              <a:headEnd type="none" w="med" len="med"/>
              <a:tailEnd type="none" w="med" len="med"/>
            </a:ln>
            <a:effectLst/>
          </p:spPr>
        </p:cxnSp>
        <p:sp>
          <p:nvSpPr>
            <p:cNvPr id="41" name="Oval 40"/>
            <p:cNvSpPr/>
            <p:nvPr/>
          </p:nvSpPr>
          <p:spPr bwMode="auto">
            <a:xfrm>
              <a:off x="5916175" y="346740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15" name="Group 90"/>
          <p:cNvGrpSpPr/>
          <p:nvPr/>
        </p:nvGrpSpPr>
        <p:grpSpPr>
          <a:xfrm>
            <a:off x="4568169" y="2238445"/>
            <a:ext cx="1674450" cy="2557322"/>
            <a:chOff x="4568169" y="2238445"/>
            <a:chExt cx="1674450" cy="2557322"/>
          </a:xfrm>
        </p:grpSpPr>
        <p:cxnSp>
          <p:nvCxnSpPr>
            <p:cNvPr id="83" name="Straight Connector 82"/>
            <p:cNvCxnSpPr>
              <a:stCxn id="17" idx="0"/>
              <a:endCxn id="86" idx="4"/>
            </p:cNvCxnSpPr>
            <p:nvPr/>
          </p:nvCxnSpPr>
          <p:spPr bwMode="auto">
            <a:xfrm rot="5400000" flipH="1" flipV="1">
              <a:off x="4049923" y="3409577"/>
              <a:ext cx="1904436" cy="867943"/>
            </a:xfrm>
            <a:prstGeom prst="line">
              <a:avLst/>
            </a:prstGeom>
            <a:noFill/>
            <a:ln w="38100" cap="flat" cmpd="sng" algn="ctr">
              <a:solidFill>
                <a:schemeClr val="accent1"/>
              </a:solidFill>
              <a:prstDash val="solid"/>
              <a:round/>
              <a:headEnd type="none" w="med" len="med"/>
              <a:tailEnd type="none" w="med" len="med"/>
            </a:ln>
            <a:effectLst/>
          </p:spPr>
        </p:cxnSp>
        <p:cxnSp>
          <p:nvCxnSpPr>
            <p:cNvPr id="84" name="Straight Connector 83"/>
            <p:cNvCxnSpPr>
              <a:stCxn id="41" idx="0"/>
              <a:endCxn id="86" idx="4"/>
            </p:cNvCxnSpPr>
            <p:nvPr/>
          </p:nvCxnSpPr>
          <p:spPr bwMode="auto">
            <a:xfrm rot="16200000" flipV="1">
              <a:off x="5551329" y="2776115"/>
              <a:ext cx="576075" cy="806505"/>
            </a:xfrm>
            <a:prstGeom prst="line">
              <a:avLst/>
            </a:prstGeom>
            <a:noFill/>
            <a:ln w="38100" cap="flat" cmpd="sng" algn="ctr">
              <a:solidFill>
                <a:schemeClr val="accent1"/>
              </a:solidFill>
              <a:prstDash val="solid"/>
              <a:round/>
              <a:headEnd type="none" w="med" len="med"/>
              <a:tailEnd type="none" w="med" len="med"/>
            </a:ln>
            <a:effectLst/>
          </p:spPr>
        </p:cxnSp>
        <p:sp>
          <p:nvSpPr>
            <p:cNvPr id="86" name="Oval 85"/>
            <p:cNvSpPr/>
            <p:nvPr/>
          </p:nvSpPr>
          <p:spPr bwMode="auto">
            <a:xfrm>
              <a:off x="5109670" y="223844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sp>
        <p:nvSpPr>
          <p:cNvPr id="95" name="TextBox 94"/>
          <p:cNvSpPr txBox="1"/>
          <p:nvPr/>
        </p:nvSpPr>
        <p:spPr>
          <a:xfrm>
            <a:off x="6636115" y="6477713"/>
            <a:ext cx="2621295" cy="369332"/>
          </a:xfrm>
          <a:prstGeom prst="rect">
            <a:avLst/>
          </a:prstGeom>
          <a:solidFill>
            <a:schemeClr val="tx1"/>
          </a:solidFill>
        </p:spPr>
        <p:txBody>
          <a:bodyPr wrap="none" rtlCol="0">
            <a:spAutoFit/>
          </a:bodyPr>
          <a:lstStyle/>
          <a:p>
            <a:pPr algn="l">
              <a:spcBef>
                <a:spcPts val="0"/>
              </a:spcBef>
            </a:pPr>
            <a:r>
              <a:rPr lang="en-US" dirty="0" smtClean="0">
                <a:solidFill>
                  <a:schemeClr val="bg1"/>
                </a:solidFill>
              </a:rPr>
              <a:t>[Socher, Manning &amp; Ng]</a:t>
            </a:r>
          </a:p>
        </p:txBody>
      </p:sp>
      <p:grpSp>
        <p:nvGrpSpPr>
          <p:cNvPr id="24" name="Group 55"/>
          <p:cNvGrpSpPr/>
          <p:nvPr/>
        </p:nvGrpSpPr>
        <p:grpSpPr>
          <a:xfrm>
            <a:off x="3381445" y="4773175"/>
            <a:ext cx="384049" cy="576074"/>
            <a:chOff x="5186479" y="3160165"/>
            <a:chExt cx="576075" cy="2649945"/>
          </a:xfrm>
        </p:grpSpPr>
        <p:sp>
          <p:nvSpPr>
            <p:cNvPr id="44" name="Double Bracket 43"/>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45" name="TextBox 44"/>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7</a:t>
              </a:r>
            </a:p>
            <a:p>
              <a:pPr>
                <a:spcBef>
                  <a:spcPts val="0"/>
                </a:spcBef>
              </a:pPr>
              <a:r>
                <a:rPr lang="en-US" sz="1400" dirty="0" smtClean="0">
                  <a:solidFill>
                    <a:schemeClr val="bg1"/>
                  </a:solidFill>
                </a:rPr>
                <a:t>1</a:t>
              </a:r>
            </a:p>
          </p:txBody>
        </p:sp>
      </p:grpSp>
      <p:grpSp>
        <p:nvGrpSpPr>
          <p:cNvPr id="26" name="Group 55"/>
          <p:cNvGrpSpPr/>
          <p:nvPr/>
        </p:nvGrpSpPr>
        <p:grpSpPr>
          <a:xfrm>
            <a:off x="1883650" y="3275380"/>
            <a:ext cx="384049" cy="576074"/>
            <a:chOff x="5186479" y="3160165"/>
            <a:chExt cx="576075" cy="2649945"/>
          </a:xfrm>
        </p:grpSpPr>
        <p:sp>
          <p:nvSpPr>
            <p:cNvPr id="53" name="Double Bracket 52"/>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55" name="TextBox 54"/>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2</a:t>
              </a:r>
            </a:p>
          </p:txBody>
        </p:sp>
      </p:grpSp>
      <p:grpSp>
        <p:nvGrpSpPr>
          <p:cNvPr id="27" name="Group 55"/>
          <p:cNvGrpSpPr/>
          <p:nvPr/>
        </p:nvGrpSpPr>
        <p:grpSpPr>
          <a:xfrm>
            <a:off x="6031390" y="3505810"/>
            <a:ext cx="384049" cy="576074"/>
            <a:chOff x="5186479" y="3160165"/>
            <a:chExt cx="576075" cy="2649945"/>
          </a:xfrm>
        </p:grpSpPr>
        <p:sp>
          <p:nvSpPr>
            <p:cNvPr id="61" name="Double Bracket 60"/>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2" name="TextBox 61"/>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3</a:t>
              </a:r>
            </a:p>
            <a:p>
              <a:pPr>
                <a:spcBef>
                  <a:spcPts val="0"/>
                </a:spcBef>
              </a:pPr>
              <a:r>
                <a:rPr lang="en-US" sz="1400" dirty="0" smtClean="0">
                  <a:solidFill>
                    <a:schemeClr val="bg1"/>
                  </a:solidFill>
                </a:rPr>
                <a:t>3</a:t>
              </a:r>
            </a:p>
          </p:txBody>
        </p:sp>
      </p:grpSp>
      <p:grpSp>
        <p:nvGrpSpPr>
          <p:cNvPr id="28" name="Group 55"/>
          <p:cNvGrpSpPr/>
          <p:nvPr/>
        </p:nvGrpSpPr>
        <p:grpSpPr>
          <a:xfrm>
            <a:off x="5263290" y="2276850"/>
            <a:ext cx="384049" cy="576074"/>
            <a:chOff x="5186479" y="3160165"/>
            <a:chExt cx="576075" cy="2649945"/>
          </a:xfrm>
        </p:grpSpPr>
        <p:sp>
          <p:nvSpPr>
            <p:cNvPr id="64" name="Double Bracket 63"/>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5" name="TextBox 64"/>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8</a:t>
              </a:r>
            </a:p>
            <a:p>
              <a:pPr>
                <a:spcBef>
                  <a:spcPts val="0"/>
                </a:spcBef>
              </a:pPr>
              <a:r>
                <a:rPr lang="en-US" sz="1400" dirty="0" smtClean="0">
                  <a:solidFill>
                    <a:schemeClr val="bg1"/>
                  </a:solidFill>
                </a:rPr>
                <a:t>3</a:t>
              </a:r>
            </a:p>
          </p:txBody>
        </p:sp>
      </p:grpSp>
      <p:grpSp>
        <p:nvGrpSpPr>
          <p:cNvPr id="73" name="Group 72"/>
          <p:cNvGrpSpPr/>
          <p:nvPr/>
        </p:nvGrpSpPr>
        <p:grpSpPr>
          <a:xfrm>
            <a:off x="2094879" y="625435"/>
            <a:ext cx="2534730" cy="2611540"/>
            <a:chOff x="2094879" y="625435"/>
            <a:chExt cx="2534730" cy="2611540"/>
          </a:xfrm>
        </p:grpSpPr>
        <p:grpSp>
          <p:nvGrpSpPr>
            <p:cNvPr id="21" name="Group 91"/>
            <p:cNvGrpSpPr/>
            <p:nvPr/>
          </p:nvGrpSpPr>
          <p:grpSpPr>
            <a:xfrm>
              <a:off x="2094879" y="625435"/>
              <a:ext cx="2534730" cy="2611540"/>
              <a:chOff x="2094879" y="625435"/>
              <a:chExt cx="2534730" cy="2611540"/>
            </a:xfrm>
          </p:grpSpPr>
          <p:cxnSp>
            <p:nvCxnSpPr>
              <p:cNvPr id="85" name="Straight Connector 84"/>
              <p:cNvCxnSpPr>
                <a:stCxn id="57" idx="0"/>
                <a:endCxn id="60" idx="4"/>
              </p:cNvCxnSpPr>
              <p:nvPr/>
            </p:nvCxnSpPr>
            <p:spPr bwMode="auto">
              <a:xfrm rot="5400000" flipH="1" flipV="1">
                <a:off x="1883651" y="1489548"/>
                <a:ext cx="1958655" cy="1536200"/>
              </a:xfrm>
              <a:prstGeom prst="line">
                <a:avLst/>
              </a:prstGeom>
              <a:noFill/>
              <a:ln w="38100" cap="flat" cmpd="sng" algn="ctr">
                <a:solidFill>
                  <a:schemeClr val="accent1"/>
                </a:solidFill>
                <a:prstDash val="solid"/>
                <a:round/>
                <a:headEnd type="none" w="med" len="med"/>
                <a:tailEnd type="none" w="med" len="med"/>
              </a:ln>
              <a:effectLst/>
            </p:spPr>
          </p:cxnSp>
          <p:cxnSp>
            <p:nvCxnSpPr>
              <p:cNvPr id="59" name="Straight Connector 58"/>
              <p:cNvCxnSpPr>
                <a:stCxn id="49" idx="0"/>
                <a:endCxn id="60" idx="4"/>
              </p:cNvCxnSpPr>
              <p:nvPr/>
            </p:nvCxnSpPr>
            <p:spPr bwMode="auto">
              <a:xfrm rot="16200000" flipV="1">
                <a:off x="4034331" y="875068"/>
                <a:ext cx="192025" cy="998530"/>
              </a:xfrm>
              <a:prstGeom prst="line">
                <a:avLst/>
              </a:prstGeom>
              <a:noFill/>
              <a:ln w="38100" cap="flat" cmpd="sng" algn="ctr">
                <a:solidFill>
                  <a:schemeClr val="accent1"/>
                </a:solidFill>
                <a:prstDash val="solid"/>
                <a:round/>
                <a:headEnd type="none" w="med" len="med"/>
                <a:tailEnd type="none" w="med" len="med"/>
              </a:ln>
              <a:effectLst/>
            </p:spPr>
          </p:cxnSp>
          <p:sp>
            <p:nvSpPr>
              <p:cNvPr id="60" name="Oval 59"/>
              <p:cNvSpPr/>
              <p:nvPr/>
            </p:nvSpPr>
            <p:spPr bwMode="auto">
              <a:xfrm>
                <a:off x="3304635" y="62543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29" name="Group 55"/>
            <p:cNvGrpSpPr/>
            <p:nvPr/>
          </p:nvGrpSpPr>
          <p:grpSpPr>
            <a:xfrm>
              <a:off x="3458255" y="663840"/>
              <a:ext cx="384049" cy="576074"/>
              <a:chOff x="5186479" y="3160165"/>
              <a:chExt cx="576075" cy="2649945"/>
            </a:xfrm>
          </p:grpSpPr>
          <p:sp>
            <p:nvSpPr>
              <p:cNvPr id="68" name="Double Bracket 67"/>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69" name="TextBox 68"/>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5</a:t>
                </a:r>
              </a:p>
              <a:p>
                <a:pPr>
                  <a:spcBef>
                    <a:spcPts val="0"/>
                  </a:spcBef>
                </a:pPr>
                <a:r>
                  <a:rPr lang="en-US" sz="1400" dirty="0" smtClean="0">
                    <a:solidFill>
                      <a:schemeClr val="bg1"/>
                    </a:solidFill>
                  </a:rPr>
                  <a:t>4</a:t>
                </a:r>
              </a:p>
            </p:txBody>
          </p:sp>
        </p:grpSp>
      </p:grpSp>
      <p:grpSp>
        <p:nvGrpSpPr>
          <p:cNvPr id="70" name="Group 69"/>
          <p:cNvGrpSpPr/>
          <p:nvPr/>
        </p:nvGrpSpPr>
        <p:grpSpPr>
          <a:xfrm>
            <a:off x="3569640" y="1470345"/>
            <a:ext cx="1866474" cy="3325421"/>
            <a:chOff x="3569640" y="1470345"/>
            <a:chExt cx="1866474" cy="3325421"/>
          </a:xfrm>
        </p:grpSpPr>
        <p:grpSp>
          <p:nvGrpSpPr>
            <p:cNvPr id="25" name="Group 45"/>
            <p:cNvGrpSpPr/>
            <p:nvPr/>
          </p:nvGrpSpPr>
          <p:grpSpPr>
            <a:xfrm>
              <a:off x="3569640" y="1470345"/>
              <a:ext cx="1866474" cy="3325421"/>
              <a:chOff x="4525934" y="1547155"/>
              <a:chExt cx="1866474" cy="3325421"/>
            </a:xfrm>
          </p:grpSpPr>
          <p:cxnSp>
            <p:nvCxnSpPr>
              <p:cNvPr id="47" name="Straight Connector 46"/>
              <p:cNvCxnSpPr>
                <a:stCxn id="45" idx="0"/>
                <a:endCxn id="49" idx="4"/>
              </p:cNvCxnSpPr>
              <p:nvPr/>
            </p:nvCxnSpPr>
            <p:spPr bwMode="auto">
              <a:xfrm rot="5400000" flipH="1" flipV="1">
                <a:off x="3719650" y="3006324"/>
                <a:ext cx="2672536" cy="1059968"/>
              </a:xfrm>
              <a:prstGeom prst="line">
                <a:avLst/>
              </a:prstGeom>
              <a:noFill/>
              <a:ln w="38100" cap="flat" cmpd="sng" algn="ctr">
                <a:solidFill>
                  <a:schemeClr val="accent1"/>
                </a:solidFill>
                <a:prstDash val="solid"/>
                <a:round/>
                <a:headEnd type="none" w="med" len="med"/>
                <a:tailEnd type="none" w="med" len="med"/>
              </a:ln>
              <a:effectLst/>
            </p:spPr>
          </p:cxnSp>
          <p:cxnSp>
            <p:nvCxnSpPr>
              <p:cNvPr id="48" name="Straight Connector 47"/>
              <p:cNvCxnSpPr>
                <a:stCxn id="86" idx="0"/>
                <a:endCxn id="49" idx="4"/>
              </p:cNvCxnSpPr>
              <p:nvPr/>
            </p:nvCxnSpPr>
            <p:spPr bwMode="auto">
              <a:xfrm rot="16200000" flipV="1">
                <a:off x="5931548" y="1854395"/>
                <a:ext cx="115215" cy="806505"/>
              </a:xfrm>
              <a:prstGeom prst="line">
                <a:avLst/>
              </a:prstGeom>
              <a:noFill/>
              <a:ln w="38100" cap="flat" cmpd="sng" algn="ctr">
                <a:solidFill>
                  <a:schemeClr val="accent1"/>
                </a:solidFill>
                <a:prstDash val="solid"/>
                <a:round/>
                <a:headEnd type="none" w="med" len="med"/>
                <a:tailEnd type="none" w="med" len="med"/>
              </a:ln>
              <a:effectLst/>
            </p:spPr>
          </p:cxnSp>
          <p:sp>
            <p:nvSpPr>
              <p:cNvPr id="49" name="Oval 48"/>
              <p:cNvSpPr/>
              <p:nvPr/>
            </p:nvSpPr>
            <p:spPr bwMode="auto">
              <a:xfrm>
                <a:off x="5259459" y="1547155"/>
                <a:ext cx="652885" cy="652885"/>
              </a:xfrm>
              <a:prstGeom prst="ellipse">
                <a:avLst/>
              </a:prstGeom>
              <a:noFill/>
              <a:ln w="381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grpSp>
          <p:nvGrpSpPr>
            <p:cNvPr id="30" name="Group 55"/>
            <p:cNvGrpSpPr/>
            <p:nvPr/>
          </p:nvGrpSpPr>
          <p:grpSpPr>
            <a:xfrm>
              <a:off x="4456785" y="1508750"/>
              <a:ext cx="384049" cy="576074"/>
              <a:chOff x="5186479" y="3160165"/>
              <a:chExt cx="576075" cy="2649945"/>
            </a:xfrm>
          </p:grpSpPr>
          <p:sp>
            <p:nvSpPr>
              <p:cNvPr id="71" name="Double Bracket 70"/>
              <p:cNvSpPr/>
              <p:nvPr/>
            </p:nvSpPr>
            <p:spPr bwMode="auto">
              <a:xfrm>
                <a:off x="5186479"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72" name="TextBox 71"/>
              <p:cNvSpPr txBox="1"/>
              <p:nvPr/>
            </p:nvSpPr>
            <p:spPr>
              <a:xfrm>
                <a:off x="5255733" y="3264084"/>
                <a:ext cx="426079" cy="2406816"/>
              </a:xfrm>
              <a:prstGeom prst="rect">
                <a:avLst/>
              </a:prstGeom>
              <a:noFill/>
            </p:spPr>
            <p:txBody>
              <a:bodyPr wrap="none" rtlCol="0">
                <a:spAutoFit/>
              </a:bodyPr>
              <a:lstStyle/>
              <a:p>
                <a:pPr>
                  <a:spcBef>
                    <a:spcPts val="0"/>
                  </a:spcBef>
                </a:pPr>
                <a:r>
                  <a:rPr lang="en-US" sz="1400" dirty="0" smtClean="0">
                    <a:solidFill>
                      <a:schemeClr val="bg1"/>
                    </a:solidFill>
                  </a:rPr>
                  <a:t>7</a:t>
                </a:r>
              </a:p>
              <a:p>
                <a:pPr>
                  <a:spcBef>
                    <a:spcPts val="0"/>
                  </a:spcBef>
                </a:pPr>
                <a:r>
                  <a:rPr lang="en-US" sz="1400" dirty="0" smtClean="0">
                    <a:solidFill>
                      <a:schemeClr val="bg1"/>
                    </a:solidFill>
                  </a:rPr>
                  <a:t>3</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Details</a:t>
            </a:r>
            <a:endParaRPr lang="en-US" dirty="0"/>
          </a:p>
        </p:txBody>
      </p:sp>
      <p:sp>
        <p:nvSpPr>
          <p:cNvPr id="3" name="Content Placeholder 2"/>
          <p:cNvSpPr>
            <a:spLocks noGrp="1"/>
          </p:cNvSpPr>
          <p:nvPr>
            <p:ph idx="1"/>
          </p:nvPr>
        </p:nvSpPr>
        <p:spPr>
          <a:xfrm>
            <a:off x="462665" y="855865"/>
            <a:ext cx="8229600" cy="5683940"/>
          </a:xfrm>
        </p:spPr>
        <p:txBody>
          <a:bodyPr/>
          <a:lstStyle/>
          <a:p>
            <a:r>
              <a:rPr lang="en-US" sz="2800" b="0" dirty="0" smtClean="0"/>
              <a:t>Parsing: Not really greedy.  Done with CKY chart parser.</a:t>
            </a:r>
          </a:p>
          <a:p>
            <a:r>
              <a:rPr lang="en-US" sz="2800" b="0" dirty="0" smtClean="0"/>
              <a:t>Neural network is trained discriminatively, with CKY in the inner-loop, to optimize a large margin objective. (Similar to max margin parsing, </a:t>
            </a:r>
            <a:r>
              <a:rPr lang="en-US" sz="2800" b="0" dirty="0" err="1" smtClean="0"/>
              <a:t>Taskar</a:t>
            </a:r>
            <a:r>
              <a:rPr lang="en-US" sz="2800" b="0" dirty="0" smtClean="0"/>
              <a:t> et al., 2004). </a:t>
            </a:r>
          </a:p>
          <a:p>
            <a:r>
              <a:rPr lang="en-US" sz="2800" b="0" dirty="0" smtClean="0"/>
              <a:t>Neural network has access to context surrounding its inputs.</a:t>
            </a:r>
          </a:p>
          <a:p>
            <a:r>
              <a:rPr lang="en-US" sz="2800" b="0" dirty="0" smtClean="0"/>
              <a:t>Related work: Recursive Neural Networks (e.g. </a:t>
            </a:r>
            <a:r>
              <a:rPr lang="en-US" sz="2800" b="0" dirty="0" err="1" smtClean="0"/>
              <a:t>Goller</a:t>
            </a:r>
            <a:r>
              <a:rPr lang="en-US" sz="2800" b="0" dirty="0" smtClean="0"/>
              <a:t> et al., 1996).  </a:t>
            </a:r>
          </a:p>
          <a:p>
            <a:pPr>
              <a:buNone/>
            </a:pPr>
            <a:endParaRPr lang="en-US" sz="2800" b="0" dirty="0"/>
          </a:p>
        </p:txBody>
      </p:sp>
      <p:sp>
        <p:nvSpPr>
          <p:cNvPr id="5" name="TextBox 4"/>
          <p:cNvSpPr txBox="1"/>
          <p:nvPr/>
        </p:nvSpPr>
        <p:spPr>
          <a:xfrm>
            <a:off x="6636115" y="6477713"/>
            <a:ext cx="2621295" cy="369332"/>
          </a:xfrm>
          <a:prstGeom prst="rect">
            <a:avLst/>
          </a:prstGeom>
          <a:solidFill>
            <a:schemeClr val="tx1"/>
          </a:solidFill>
        </p:spPr>
        <p:txBody>
          <a:bodyPr wrap="none" rtlCol="0">
            <a:spAutoFit/>
          </a:bodyPr>
          <a:lstStyle/>
          <a:p>
            <a:pPr algn="l">
              <a:spcBef>
                <a:spcPts val="0"/>
              </a:spcBef>
            </a:pPr>
            <a:r>
              <a:rPr lang="en-US" dirty="0" smtClean="0">
                <a:solidFill>
                  <a:schemeClr val="bg1"/>
                </a:solidFill>
              </a:rPr>
              <a:t>[Socher, Manning &amp; Ng]</a:t>
            </a:r>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 Recursive Neural Networks</a:t>
            </a:r>
            <a:endParaRPr lang="en-US" dirty="0"/>
          </a:p>
        </p:txBody>
      </p:sp>
      <p:sp>
        <p:nvSpPr>
          <p:cNvPr id="3" name="Content Placeholder 2"/>
          <p:cNvSpPr>
            <a:spLocks noGrp="1"/>
          </p:cNvSpPr>
          <p:nvPr>
            <p:ph idx="1"/>
          </p:nvPr>
        </p:nvSpPr>
        <p:spPr/>
        <p:txBody>
          <a:bodyPr/>
          <a:lstStyle/>
          <a:p>
            <a:r>
              <a:rPr lang="en-US" dirty="0" smtClean="0"/>
              <a:t>We extend it to actually build the structure based on a 1-d scoring layer:</a:t>
            </a:r>
            <a:endParaRPr lang="en-US" dirty="0"/>
          </a:p>
        </p:txBody>
      </p:sp>
      <p:pic>
        <p:nvPicPr>
          <p:cNvPr id="3075" name="Picture 3"/>
          <p:cNvPicPr>
            <a:picLocks noChangeAspect="1" noChangeArrowheads="1"/>
          </p:cNvPicPr>
          <p:nvPr/>
        </p:nvPicPr>
        <p:blipFill>
          <a:blip r:embed="rId3" cstate="print"/>
          <a:srcRect/>
          <a:stretch>
            <a:fillRect/>
          </a:stretch>
        </p:blipFill>
        <p:spPr bwMode="auto">
          <a:xfrm>
            <a:off x="3505200" y="3048000"/>
            <a:ext cx="2809875" cy="2686050"/>
          </a:xfrm>
          <a:prstGeom prst="rect">
            <a:avLst/>
          </a:prstGeom>
          <a:noFill/>
          <a:ln w="9525">
            <a:noFill/>
            <a:miter lim="800000"/>
            <a:headEnd/>
            <a:tailEnd/>
          </a:ln>
        </p:spPr>
      </p:pic>
      <p:sp>
        <p:nvSpPr>
          <p:cNvPr id="5" name="TextBox 4"/>
          <p:cNvSpPr txBox="1"/>
          <p:nvPr/>
        </p:nvSpPr>
        <p:spPr>
          <a:xfrm>
            <a:off x="6636115" y="6477713"/>
            <a:ext cx="2621295" cy="369332"/>
          </a:xfrm>
          <a:prstGeom prst="rect">
            <a:avLst/>
          </a:prstGeom>
          <a:solidFill>
            <a:schemeClr val="tx1"/>
          </a:solidFill>
        </p:spPr>
        <p:txBody>
          <a:bodyPr wrap="none" rtlCol="0">
            <a:spAutoFit/>
          </a:bodyPr>
          <a:lstStyle/>
          <a:p>
            <a:pPr algn="l">
              <a:spcBef>
                <a:spcPts val="0"/>
              </a:spcBef>
            </a:pPr>
            <a:r>
              <a:rPr lang="en-US" dirty="0" smtClean="0">
                <a:solidFill>
                  <a:schemeClr val="bg1"/>
                </a:solidFill>
              </a:rPr>
              <a:t>[Socher, Manning &amp; Ng]</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Machine learning and feature representations</a:t>
            </a:r>
            <a:endParaRPr lang="en-US" dirty="0"/>
          </a:p>
        </p:txBody>
      </p:sp>
      <p:pic>
        <p:nvPicPr>
          <p:cNvPr id="33" name="Picture 86"/>
          <p:cNvPicPr>
            <a:picLocks noChangeAspect="1" noChangeArrowheads="1"/>
          </p:cNvPicPr>
          <p:nvPr/>
        </p:nvPicPr>
        <p:blipFill>
          <a:blip r:embed="rId2" cstate="print"/>
          <a:srcRect/>
          <a:stretch>
            <a:fillRect/>
          </a:stretch>
        </p:blipFill>
        <p:spPr bwMode="auto">
          <a:xfrm>
            <a:off x="361950" y="1752602"/>
            <a:ext cx="1600200" cy="932150"/>
          </a:xfrm>
          <a:prstGeom prst="rect">
            <a:avLst/>
          </a:prstGeom>
          <a:noFill/>
          <a:ln w="12700" algn="ctr">
            <a:noFill/>
            <a:miter lim="800000"/>
            <a:headEnd/>
            <a:tailEnd/>
          </a:ln>
        </p:spPr>
      </p:pic>
      <p:sp>
        <p:nvSpPr>
          <p:cNvPr id="34" name="Text Box 572"/>
          <p:cNvSpPr txBox="1">
            <a:spLocks noChangeArrowheads="1"/>
          </p:cNvSpPr>
          <p:nvPr/>
        </p:nvSpPr>
        <p:spPr bwMode="auto">
          <a:xfrm>
            <a:off x="703987" y="2753381"/>
            <a:ext cx="962080" cy="523200"/>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 lastClr="FFFFFF"/>
                </a:solidFill>
                <a:effectLst/>
                <a:uLnTx/>
                <a:uFillTx/>
              </a:rPr>
              <a:t>Input</a:t>
            </a:r>
            <a:endParaRPr kumimoji="0" lang="en-US" sz="2800" b="0" i="0" u="none" strike="noStrike" kern="0" cap="none" spc="0" normalizeH="0" baseline="0" noProof="0" dirty="0">
              <a:ln>
                <a:noFill/>
              </a:ln>
              <a:solidFill>
                <a:sysClr val="window" lastClr="FFFFFF"/>
              </a:solidFill>
              <a:effectLst/>
              <a:uLnTx/>
              <a:uFillTx/>
            </a:endParaRPr>
          </a:p>
        </p:txBody>
      </p:sp>
      <p:cxnSp>
        <p:nvCxnSpPr>
          <p:cNvPr id="35" name="Straight Arrow Connector 34"/>
          <p:cNvCxnSpPr/>
          <p:nvPr/>
        </p:nvCxnSpPr>
        <p:spPr>
          <a:xfrm rot="10800000">
            <a:off x="2038350" y="2171700"/>
            <a:ext cx="5086858" cy="0"/>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cxnSp>
        <p:nvCxnSpPr>
          <p:cNvPr id="38" name="Straight Arrow Connector 37"/>
          <p:cNvCxnSpPr/>
          <p:nvPr/>
        </p:nvCxnSpPr>
        <p:spPr>
          <a:xfrm rot="5400000" flipH="1" flipV="1">
            <a:off x="-129382" y="5237956"/>
            <a:ext cx="1943100" cy="1588"/>
          </a:xfrm>
          <a:prstGeom prst="straightConnector1">
            <a:avLst/>
          </a:prstGeom>
          <a:noFill/>
          <a:ln w="9525" cap="flat" cmpd="sng" algn="ctr">
            <a:solidFill>
              <a:srgbClr val="4F81BD">
                <a:shade val="95000"/>
                <a:satMod val="105000"/>
              </a:srgbClr>
            </a:solidFill>
            <a:prstDash val="solid"/>
            <a:tailEnd type="arrow"/>
          </a:ln>
          <a:effectLst/>
        </p:spPr>
      </p:cxnSp>
      <p:cxnSp>
        <p:nvCxnSpPr>
          <p:cNvPr id="39" name="Straight Arrow Connector 38"/>
          <p:cNvCxnSpPr/>
          <p:nvPr/>
        </p:nvCxnSpPr>
        <p:spPr>
          <a:xfrm>
            <a:off x="728662" y="6134100"/>
            <a:ext cx="2325688" cy="1588"/>
          </a:xfrm>
          <a:prstGeom prst="straightConnector1">
            <a:avLst/>
          </a:prstGeom>
          <a:noFill/>
          <a:ln w="9525" cap="flat" cmpd="sng" algn="ctr">
            <a:solidFill>
              <a:srgbClr val="4F81BD">
                <a:shade val="95000"/>
                <a:satMod val="105000"/>
              </a:srgbClr>
            </a:solidFill>
            <a:prstDash val="solid"/>
            <a:tailEnd type="arrow"/>
          </a:ln>
          <a:effectLst/>
        </p:spPr>
      </p:cxnSp>
      <p:grpSp>
        <p:nvGrpSpPr>
          <p:cNvPr id="3" name="Group 50"/>
          <p:cNvGrpSpPr/>
          <p:nvPr/>
        </p:nvGrpSpPr>
        <p:grpSpPr>
          <a:xfrm>
            <a:off x="3181350" y="3200397"/>
            <a:ext cx="2438400" cy="838200"/>
            <a:chOff x="2743200" y="2785240"/>
            <a:chExt cx="2438400" cy="838200"/>
          </a:xfrm>
        </p:grpSpPr>
        <p:sp>
          <p:nvSpPr>
            <p:cNvPr id="49" name="Plus 48"/>
            <p:cNvSpPr>
              <a:spLocks/>
            </p:cNvSpPr>
            <p:nvPr/>
          </p:nvSpPr>
          <p:spPr>
            <a:xfrm>
              <a:off x="2832540" y="2948400"/>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50" name="Text Box 572"/>
            <p:cNvSpPr txBox="1">
              <a:spLocks noChangeArrowheads="1"/>
            </p:cNvSpPr>
            <p:nvPr/>
          </p:nvSpPr>
          <p:spPr bwMode="auto">
            <a:xfrm>
              <a:off x="3061140" y="2876490"/>
              <a:ext cx="1379352" cy="400110"/>
            </a:xfrm>
            <a:prstGeom prst="rect">
              <a:avLst/>
            </a:prstGeom>
            <a:noFill/>
            <a:ln w="12700"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Motorbikes</a:t>
              </a:r>
              <a:endParaRPr kumimoji="0" lang="en-US" sz="2000" b="0" i="0" u="none" strike="noStrike" kern="0" cap="none" spc="0" normalizeH="0" baseline="0" noProof="0" dirty="0">
                <a:ln>
                  <a:noFill/>
                </a:ln>
                <a:solidFill>
                  <a:sysClr val="window" lastClr="FFFFFF"/>
                </a:solidFill>
                <a:effectLst/>
                <a:uLnTx/>
                <a:uFillTx/>
              </a:endParaRPr>
            </a:p>
          </p:txBody>
        </p:sp>
        <p:sp>
          <p:nvSpPr>
            <p:cNvPr id="51" name="Minus 50"/>
            <p:cNvSpPr/>
            <p:nvPr/>
          </p:nvSpPr>
          <p:spPr>
            <a:xfrm>
              <a:off x="2870640" y="3276600"/>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2" name="Text Box 572"/>
            <p:cNvSpPr txBox="1">
              <a:spLocks noChangeArrowheads="1"/>
            </p:cNvSpPr>
            <p:nvPr/>
          </p:nvSpPr>
          <p:spPr bwMode="auto">
            <a:xfrm>
              <a:off x="3061140" y="3181291"/>
              <a:ext cx="2107115" cy="400110"/>
            </a:xfrm>
            <a:prstGeom prst="rect">
              <a:avLst/>
            </a:prstGeom>
            <a:noFill/>
            <a:ln w="12700"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“Non”-Motorbikes</a:t>
              </a:r>
              <a:endParaRPr kumimoji="0" lang="en-US" sz="2000" b="0" i="0" u="none" strike="noStrike" kern="0" cap="none" spc="0" normalizeH="0" baseline="0" noProof="0" dirty="0">
                <a:ln>
                  <a:noFill/>
                </a:ln>
                <a:solidFill>
                  <a:sysClr val="window" lastClr="FFFFFF"/>
                </a:solidFill>
                <a:effectLst/>
                <a:uLnTx/>
                <a:uFillTx/>
              </a:endParaRPr>
            </a:p>
          </p:txBody>
        </p:sp>
        <p:sp>
          <p:nvSpPr>
            <p:cNvPr id="53" name="Rectangle 52"/>
            <p:cNvSpPr/>
            <p:nvPr/>
          </p:nvSpPr>
          <p:spPr>
            <a:xfrm>
              <a:off x="2743200" y="2785240"/>
              <a:ext cx="2438400" cy="838200"/>
            </a:xfrm>
            <a:prstGeom prst="rect">
              <a:avLst/>
            </a:prstGeom>
            <a:no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grpSp>
      <p:sp>
        <p:nvSpPr>
          <p:cNvPr id="54" name="AutoShape 4"/>
          <p:cNvSpPr>
            <a:spLocks noChangeArrowheads="1"/>
          </p:cNvSpPr>
          <p:nvPr/>
        </p:nvSpPr>
        <p:spPr bwMode="auto">
          <a:xfrm>
            <a:off x="7296150" y="1828800"/>
            <a:ext cx="1658880" cy="829527"/>
          </a:xfrm>
          <a:prstGeom prst="roundRect">
            <a:avLst>
              <a:gd name="adj" fmla="val 171"/>
            </a:avLst>
          </a:prstGeom>
          <a:solidFill>
            <a:srgbClr val="E6E6FF"/>
          </a:solidFill>
          <a:ln w="9525">
            <a:solidFill>
              <a:srgbClr val="000000"/>
            </a:solidFill>
            <a:round/>
            <a:headEnd/>
            <a:tailEnd/>
          </a:ln>
          <a:effectLst/>
        </p:spPr>
        <p:txBody>
          <a:bodyPr lIns="81597" tIns="40798" rIns="81597" bIns="40798" anchor="ctr" anchorCtr="1"/>
          <a:lstStyle/>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Learning</a:t>
            </a:r>
          </a:p>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algorithm</a:t>
            </a:r>
          </a:p>
        </p:txBody>
      </p:sp>
      <p:sp>
        <p:nvSpPr>
          <p:cNvPr id="55" name="Text Box 572"/>
          <p:cNvSpPr txBox="1">
            <a:spLocks noChangeArrowheads="1"/>
          </p:cNvSpPr>
          <p:nvPr/>
        </p:nvSpPr>
        <p:spPr bwMode="auto">
          <a:xfrm>
            <a:off x="2399944" y="6153090"/>
            <a:ext cx="857565" cy="400089"/>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pixel 1</a:t>
            </a:r>
            <a:endParaRPr kumimoji="0" lang="en-US" sz="2000" b="0" i="0" u="none" strike="noStrike" kern="0" cap="none" spc="0" normalizeH="0" baseline="0" noProof="0" dirty="0">
              <a:ln>
                <a:noFill/>
              </a:ln>
              <a:solidFill>
                <a:sysClr val="window" lastClr="FFFFFF"/>
              </a:solidFill>
              <a:effectLst/>
              <a:uLnTx/>
              <a:uFillTx/>
            </a:endParaRPr>
          </a:p>
        </p:txBody>
      </p:sp>
      <p:sp>
        <p:nvSpPr>
          <p:cNvPr id="56" name="Text Box 572"/>
          <p:cNvSpPr txBox="1">
            <a:spLocks noChangeArrowheads="1"/>
          </p:cNvSpPr>
          <p:nvPr/>
        </p:nvSpPr>
        <p:spPr bwMode="auto">
          <a:xfrm>
            <a:off x="346117" y="4419621"/>
            <a:ext cx="492400" cy="765254"/>
          </a:xfrm>
          <a:prstGeom prst="rect">
            <a:avLst/>
          </a:prstGeom>
          <a:noFill/>
          <a:ln w="12700" algn="ctr">
            <a:noFill/>
            <a:miter lim="800000"/>
            <a:headEnd/>
            <a:tailEnd/>
          </a:ln>
        </p:spPr>
        <p:txBody>
          <a:bodyPr vert="vert270"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pixel 2</a:t>
            </a:r>
            <a:endParaRPr kumimoji="0" lang="en-US" sz="2000" b="0" i="0" u="none" strike="noStrike" kern="0" cap="none" spc="0" normalizeH="0" baseline="0" noProof="0" dirty="0">
              <a:ln>
                <a:noFill/>
              </a:ln>
              <a:solidFill>
                <a:sysClr val="window" lastClr="FFFFFF"/>
              </a:solidFill>
              <a:effectLst/>
              <a:uLnTx/>
              <a:uFillTx/>
            </a:endParaRPr>
          </a:p>
        </p:txBody>
      </p:sp>
      <p:grpSp>
        <p:nvGrpSpPr>
          <p:cNvPr id="4" name="Group 77"/>
          <p:cNvGrpSpPr/>
          <p:nvPr/>
        </p:nvGrpSpPr>
        <p:grpSpPr>
          <a:xfrm>
            <a:off x="57152" y="1216152"/>
            <a:ext cx="2764466" cy="1908048"/>
            <a:chOff x="152400" y="1216152"/>
            <a:chExt cx="2764466" cy="1908048"/>
          </a:xfrm>
        </p:grpSpPr>
        <p:sp>
          <p:nvSpPr>
            <p:cNvPr id="58" name="Line Callout 1 (No Border) 57"/>
            <p:cNvSpPr/>
            <p:nvPr/>
          </p:nvSpPr>
          <p:spPr>
            <a:xfrm>
              <a:off x="152400" y="1216152"/>
              <a:ext cx="914400" cy="612648"/>
            </a:xfrm>
            <a:prstGeom prst="callout1">
              <a:avLst>
                <a:gd name="adj1" fmla="val 79493"/>
                <a:gd name="adj2" fmla="val 39341"/>
                <a:gd name="adj3" fmla="val 136797"/>
                <a:gd name="adj4" fmla="val 68644"/>
              </a:avLst>
            </a:prstGeom>
            <a:noFill/>
            <a:ln w="38100" cap="flat" cmpd="sng" algn="ctr">
              <a:solidFill>
                <a:srgbClr val="92D050"/>
              </a:solidFill>
              <a:prstDash val="solid"/>
              <a:tailEnd type="triangl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smtClean="0">
                  <a:ln>
                    <a:noFill/>
                  </a:ln>
                  <a:solidFill>
                    <a:sysClr val="window" lastClr="FFFFFF"/>
                  </a:solidFill>
                  <a:effectLst/>
                  <a:uLnTx/>
                  <a:uFillTx/>
                  <a:latin typeface="Calibri"/>
                  <a:ea typeface="맑은 고딕"/>
                  <a:cs typeface="+mn-cs"/>
                </a:rPr>
                <a:t>pixel 1</a:t>
              </a:r>
              <a:endParaRPr kumimoji="0" lang="ko-KR" altLang="en-US" sz="1800" b="0" i="0" u="none" strike="noStrike" kern="0" cap="none" spc="0" normalizeH="0" baseline="0" noProof="0" dirty="0">
                <a:ln>
                  <a:noFill/>
                </a:ln>
                <a:solidFill>
                  <a:sysClr val="window" lastClr="FFFFFF"/>
                </a:solidFill>
                <a:effectLst/>
                <a:uLnTx/>
                <a:uFillTx/>
                <a:latin typeface="Calibri"/>
                <a:ea typeface="맑은 고딕"/>
                <a:cs typeface="+mn-cs"/>
              </a:endParaRPr>
            </a:p>
          </p:txBody>
        </p:sp>
        <p:sp>
          <p:nvSpPr>
            <p:cNvPr id="59" name="Multiply 58"/>
            <p:cNvSpPr>
              <a:spLocks noChangeAspect="1"/>
            </p:cNvSpPr>
            <p:nvPr/>
          </p:nvSpPr>
          <p:spPr>
            <a:xfrm>
              <a:off x="751367" y="2040433"/>
              <a:ext cx="180000" cy="180000"/>
            </a:xfrm>
            <a:prstGeom prst="mathMultiply">
              <a:avLst/>
            </a:prstGeom>
            <a:solidFill>
              <a:srgbClr val="92D050"/>
            </a:solidFill>
            <a:ln w="127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60" name="Multiply 59"/>
            <p:cNvSpPr>
              <a:spLocks noChangeAspect="1"/>
            </p:cNvSpPr>
            <p:nvPr/>
          </p:nvSpPr>
          <p:spPr>
            <a:xfrm>
              <a:off x="1630680" y="2391051"/>
              <a:ext cx="180000" cy="180000"/>
            </a:xfrm>
            <a:prstGeom prst="mathMultiply">
              <a:avLst/>
            </a:prstGeom>
            <a:solidFill>
              <a:srgbClr val="92D050"/>
            </a:solidFill>
            <a:ln w="127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61" name="Line Callout 1 (No Border) 60"/>
            <p:cNvSpPr/>
            <p:nvPr/>
          </p:nvSpPr>
          <p:spPr>
            <a:xfrm>
              <a:off x="2002466" y="2511552"/>
              <a:ext cx="914400" cy="612648"/>
            </a:xfrm>
            <a:prstGeom prst="callout1">
              <a:avLst>
                <a:gd name="adj1" fmla="val 32634"/>
                <a:gd name="adj2" fmla="val 23062"/>
                <a:gd name="adj3" fmla="val 3162"/>
                <a:gd name="adj4" fmla="val -26705"/>
              </a:avLst>
            </a:prstGeom>
            <a:noFill/>
            <a:ln w="38100" cap="flat" cmpd="sng" algn="ctr">
              <a:solidFill>
                <a:srgbClr val="92D050"/>
              </a:solidFill>
              <a:prstDash val="solid"/>
              <a:tailEnd type="triangl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smtClean="0">
                  <a:ln>
                    <a:noFill/>
                  </a:ln>
                  <a:solidFill>
                    <a:sysClr val="window" lastClr="FFFFFF"/>
                  </a:solidFill>
                  <a:effectLst/>
                  <a:uLnTx/>
                  <a:uFillTx/>
                  <a:latin typeface="Calibri"/>
                  <a:ea typeface="맑은 고딕"/>
                  <a:cs typeface="+mn-cs"/>
                </a:rPr>
                <a:t>pixel 2</a:t>
              </a:r>
              <a:endParaRPr kumimoji="0" lang="ko-KR" altLang="en-US" sz="1800" b="0" i="0" u="none" strike="noStrike" kern="0" cap="none" spc="0" normalizeH="0" baseline="0" noProof="0" dirty="0">
                <a:ln>
                  <a:noFill/>
                </a:ln>
                <a:solidFill>
                  <a:sysClr val="window" lastClr="FFFFFF"/>
                </a:solidFill>
                <a:effectLst/>
                <a:uLnTx/>
                <a:uFillTx/>
                <a:latin typeface="Calibri"/>
                <a:ea typeface="맑은 고딕"/>
                <a:cs typeface="+mn-cs"/>
              </a:endParaRPr>
            </a:p>
          </p:txBody>
        </p:sp>
      </p:grpSp>
      <p:sp>
        <p:nvSpPr>
          <p:cNvPr id="48" name="Plus 47"/>
          <p:cNvSpPr>
            <a:spLocks/>
          </p:cNvSpPr>
          <p:nvPr/>
        </p:nvSpPr>
        <p:spPr>
          <a:xfrm>
            <a:off x="2598066" y="5426060"/>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62" name="Plus 61"/>
          <p:cNvSpPr>
            <a:spLocks/>
          </p:cNvSpPr>
          <p:nvPr/>
        </p:nvSpPr>
        <p:spPr>
          <a:xfrm>
            <a:off x="1269170" y="4438300"/>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64" name="Minus 63"/>
          <p:cNvSpPr/>
          <p:nvPr/>
        </p:nvSpPr>
        <p:spPr>
          <a:xfrm>
            <a:off x="1249950" y="5311760"/>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6" name="Minus 65"/>
          <p:cNvSpPr/>
          <p:nvPr/>
        </p:nvSpPr>
        <p:spPr>
          <a:xfrm>
            <a:off x="2392326" y="4733839"/>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 name="Text Box 572"/>
          <p:cNvSpPr txBox="1">
            <a:spLocks noChangeArrowheads="1"/>
          </p:cNvSpPr>
          <p:nvPr/>
        </p:nvSpPr>
        <p:spPr bwMode="auto">
          <a:xfrm>
            <a:off x="1249950" y="3699185"/>
            <a:ext cx="1338786" cy="369312"/>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kern="0" noProof="0" dirty="0" smtClean="0">
                <a:solidFill>
                  <a:sysClr val="window" lastClr="FFFFFF"/>
                </a:solidFill>
              </a:rPr>
              <a:t>Raw image</a:t>
            </a:r>
            <a:endParaRPr kumimoji="0" lang="en-US" b="0" i="0" u="none" strike="noStrike" kern="0" cap="none" spc="0" normalizeH="0" baseline="0" noProof="0" dirty="0">
              <a:ln>
                <a:noFill/>
              </a:ln>
              <a:solidFill>
                <a:sysClr val="window" lastClr="FFFFFF"/>
              </a:solidFill>
              <a:effectLst/>
              <a:uLnTx/>
              <a:uFillTx/>
            </a:endParaRPr>
          </a:p>
        </p:txBody>
      </p:sp>
    </p:spTree>
    <p:extLst>
      <p:ext uri="{BB962C8B-B14F-4D97-AF65-F5344CB8AC3E}">
        <p14:creationId xmlns:p14="http://schemas.microsoft.com/office/powerpoint/2010/main" xmlns="" val="1496320502"/>
      </p:ext>
    </p:extLst>
  </p:cSld>
  <p:clrMapOvr>
    <a:masterClrMapping/>
  </p:clrMapOvr>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Model: Context-Sensitive RNN</a:t>
            </a:r>
            <a:endParaRPr lang="en-US" dirty="0"/>
          </a:p>
        </p:txBody>
      </p:sp>
      <p:sp>
        <p:nvSpPr>
          <p:cNvPr id="3" name="Content Placeholder 2"/>
          <p:cNvSpPr>
            <a:spLocks noGrp="1"/>
          </p:cNvSpPr>
          <p:nvPr>
            <p:ph idx="1"/>
          </p:nvPr>
        </p:nvSpPr>
        <p:spPr/>
        <p:txBody>
          <a:bodyPr/>
          <a:lstStyle/>
          <a:p>
            <a:r>
              <a:rPr lang="en-US" dirty="0" smtClean="0"/>
              <a:t>Parsing and other labeled structure problems are often context-sensitive, incorporate this through context units</a:t>
            </a:r>
            <a:endParaRPr lang="en-US" dirty="0"/>
          </a:p>
        </p:txBody>
      </p:sp>
      <p:pic>
        <p:nvPicPr>
          <p:cNvPr id="4098" name="Picture 2"/>
          <p:cNvPicPr>
            <a:picLocks noChangeAspect="1" noChangeArrowheads="1"/>
          </p:cNvPicPr>
          <p:nvPr/>
        </p:nvPicPr>
        <p:blipFill>
          <a:blip r:embed="rId3" cstate="print"/>
          <a:srcRect/>
          <a:stretch>
            <a:fillRect/>
          </a:stretch>
        </p:blipFill>
        <p:spPr bwMode="auto">
          <a:xfrm>
            <a:off x="533400" y="3485208"/>
            <a:ext cx="8324850" cy="2610792"/>
          </a:xfrm>
          <a:prstGeom prst="rect">
            <a:avLst/>
          </a:prstGeom>
          <a:noFill/>
          <a:ln w="9525">
            <a:noFill/>
            <a:miter lim="800000"/>
            <a:headEnd/>
            <a:tailEnd/>
          </a:ln>
        </p:spPr>
      </p:pic>
      <p:sp>
        <p:nvSpPr>
          <p:cNvPr id="5" name="TextBox 4"/>
          <p:cNvSpPr txBox="1"/>
          <p:nvPr/>
        </p:nvSpPr>
        <p:spPr>
          <a:xfrm>
            <a:off x="6636115" y="6477713"/>
            <a:ext cx="2621295" cy="369332"/>
          </a:xfrm>
          <a:prstGeom prst="rect">
            <a:avLst/>
          </a:prstGeom>
          <a:solidFill>
            <a:schemeClr val="tx1"/>
          </a:solidFill>
        </p:spPr>
        <p:txBody>
          <a:bodyPr wrap="none" rtlCol="0">
            <a:spAutoFit/>
          </a:bodyPr>
          <a:lstStyle/>
          <a:p>
            <a:pPr algn="l">
              <a:spcBef>
                <a:spcPts val="0"/>
              </a:spcBef>
            </a:pPr>
            <a:r>
              <a:rPr lang="en-US" dirty="0" smtClean="0">
                <a:solidFill>
                  <a:schemeClr val="bg1"/>
                </a:solidFill>
              </a:rPr>
              <a:t>[Socher, Manning &amp; Ng]</a:t>
            </a:r>
          </a:p>
        </p:txBody>
      </p:sp>
    </p:spTree>
  </p:cSld>
  <p:clrMapOvr>
    <a:masterClrMapping/>
  </p:clrMapOvr>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Model: RNN for Structure Prediction</a:t>
            </a:r>
            <a:endParaRPr lang="en-US" dirty="0"/>
          </a:p>
        </p:txBody>
      </p:sp>
      <p:sp>
        <p:nvSpPr>
          <p:cNvPr id="3" name="Content Placeholder 2"/>
          <p:cNvSpPr>
            <a:spLocks noGrp="1"/>
          </p:cNvSpPr>
          <p:nvPr>
            <p:ph idx="1"/>
          </p:nvPr>
        </p:nvSpPr>
        <p:spPr>
          <a:xfrm>
            <a:off x="462665" y="1163105"/>
            <a:ext cx="8229600" cy="5257800"/>
          </a:xfrm>
        </p:spPr>
        <p:txBody>
          <a:bodyPr>
            <a:normAutofit fontScale="77500" lnSpcReduction="20000"/>
          </a:bodyPr>
          <a:lstStyle/>
          <a:p>
            <a:r>
              <a:rPr lang="en-US" b="0" dirty="0" smtClean="0"/>
              <a:t>Similar to max-margin parsing by (</a:t>
            </a:r>
            <a:r>
              <a:rPr lang="en-US" b="0" dirty="0" err="1" smtClean="0"/>
              <a:t>Taskar</a:t>
            </a:r>
            <a:r>
              <a:rPr lang="en-US" b="0" dirty="0" smtClean="0"/>
              <a:t> et al. 2004), we can formulate a global structure risk optimization</a:t>
            </a:r>
          </a:p>
          <a:p>
            <a:endParaRPr lang="en-US" b="0" dirty="0" smtClean="0"/>
          </a:p>
          <a:p>
            <a:endParaRPr lang="en-US" b="0" dirty="0" smtClean="0"/>
          </a:p>
          <a:p>
            <a:endParaRPr lang="en-US" b="0" dirty="0" smtClean="0"/>
          </a:p>
          <a:p>
            <a:r>
              <a:rPr lang="en-US" b="0" dirty="0" smtClean="0"/>
              <a:t>Where the score is the sum of local parsing decision scores from the RNN</a:t>
            </a:r>
          </a:p>
          <a:p>
            <a:r>
              <a:rPr lang="en-US" b="0" dirty="0" smtClean="0"/>
              <a:t>Learning is done via </a:t>
            </a:r>
            <a:r>
              <a:rPr lang="en-US" b="0" dirty="0" err="1" smtClean="0"/>
              <a:t>subgradient</a:t>
            </a:r>
            <a:r>
              <a:rPr lang="en-US" b="0" dirty="0" smtClean="0"/>
              <a:t> ascent and </a:t>
            </a:r>
            <a:r>
              <a:rPr lang="en-US" b="0" dirty="0" err="1" smtClean="0"/>
              <a:t>backpropagation</a:t>
            </a:r>
            <a:r>
              <a:rPr lang="en-US" b="0" dirty="0" smtClean="0"/>
              <a:t> through structure (</a:t>
            </a:r>
            <a:r>
              <a:rPr lang="en-US" b="0" dirty="0" err="1" smtClean="0"/>
              <a:t>Goller</a:t>
            </a:r>
            <a:r>
              <a:rPr lang="en-US" b="0" dirty="0" smtClean="0"/>
              <a:t> et al. 1996)</a:t>
            </a:r>
            <a:endParaRPr lang="en-US" b="0" dirty="0"/>
          </a:p>
        </p:txBody>
      </p:sp>
      <p:pic>
        <p:nvPicPr>
          <p:cNvPr id="5122" name="Picture 2"/>
          <p:cNvPicPr>
            <a:picLocks noChangeAspect="1" noChangeArrowheads="1"/>
          </p:cNvPicPr>
          <p:nvPr/>
        </p:nvPicPr>
        <p:blipFill>
          <a:blip r:embed="rId3" cstate="print"/>
          <a:srcRect/>
          <a:stretch>
            <a:fillRect/>
          </a:stretch>
        </p:blipFill>
        <p:spPr bwMode="auto">
          <a:xfrm>
            <a:off x="1000335" y="2315255"/>
            <a:ext cx="7162800" cy="917548"/>
          </a:xfrm>
          <a:prstGeom prst="rect">
            <a:avLst/>
          </a:prstGeom>
          <a:noFill/>
          <a:ln w="9525">
            <a:noFill/>
            <a:miter lim="800000"/>
            <a:headEnd/>
            <a:tailEnd/>
          </a:ln>
        </p:spPr>
      </p:pic>
      <p:pic>
        <p:nvPicPr>
          <p:cNvPr id="5123" name="Picture 3"/>
          <p:cNvPicPr>
            <a:picLocks noChangeAspect="1" noChangeArrowheads="1"/>
          </p:cNvPicPr>
          <p:nvPr/>
        </p:nvPicPr>
        <p:blipFill>
          <a:blip r:embed="rId4" cstate="print"/>
          <a:srcRect/>
          <a:stretch>
            <a:fillRect/>
          </a:stretch>
        </p:blipFill>
        <p:spPr bwMode="auto">
          <a:xfrm>
            <a:off x="5532125" y="4619555"/>
            <a:ext cx="2305050" cy="504616"/>
          </a:xfrm>
          <a:prstGeom prst="rect">
            <a:avLst/>
          </a:prstGeom>
          <a:noFill/>
          <a:ln w="9525">
            <a:noFill/>
            <a:miter lim="800000"/>
            <a:headEnd/>
            <a:tailEnd/>
          </a:ln>
        </p:spPr>
      </p:pic>
      <p:sp>
        <p:nvSpPr>
          <p:cNvPr id="6" name="TextBox 5"/>
          <p:cNvSpPr txBox="1"/>
          <p:nvPr/>
        </p:nvSpPr>
        <p:spPr>
          <a:xfrm>
            <a:off x="6636115" y="6477713"/>
            <a:ext cx="2621295" cy="369332"/>
          </a:xfrm>
          <a:prstGeom prst="rect">
            <a:avLst/>
          </a:prstGeom>
          <a:solidFill>
            <a:schemeClr val="tx1"/>
          </a:solidFill>
        </p:spPr>
        <p:txBody>
          <a:bodyPr wrap="none" rtlCol="0">
            <a:spAutoFit/>
          </a:bodyPr>
          <a:lstStyle/>
          <a:p>
            <a:pPr algn="l">
              <a:spcBef>
                <a:spcPts val="0"/>
              </a:spcBef>
            </a:pPr>
            <a:r>
              <a:rPr lang="en-US" dirty="0" smtClean="0">
                <a:solidFill>
                  <a:schemeClr val="bg1"/>
                </a:solidFill>
              </a:rPr>
              <a:t>[Socher, Manning &amp; Ng]</a:t>
            </a:r>
          </a:p>
        </p:txBody>
      </p:sp>
    </p:spTree>
  </p:cSld>
  <p:clrMapOvr>
    <a:masterClrMapping/>
  </p:clrMapOvr>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Preliminary Results</a:t>
            </a:r>
            <a:endParaRPr lang="en-US" dirty="0"/>
          </a:p>
        </p:txBody>
      </p:sp>
      <p:sp>
        <p:nvSpPr>
          <p:cNvPr id="3" name="Content Placeholder 2"/>
          <p:cNvSpPr>
            <a:spLocks noGrp="1"/>
          </p:cNvSpPr>
          <p:nvPr>
            <p:ph idx="1"/>
          </p:nvPr>
        </p:nvSpPr>
        <p:spPr>
          <a:xfrm>
            <a:off x="462665" y="1047890"/>
            <a:ext cx="8229600" cy="4570412"/>
          </a:xfrm>
        </p:spPr>
        <p:txBody>
          <a:bodyPr/>
          <a:lstStyle/>
          <a:p>
            <a:r>
              <a:rPr lang="en-US" b="0" dirty="0" smtClean="0"/>
              <a:t>Training a joint category classifier implicitly encourages the representations to incorporate more syntactic structure (which helps a bit)</a:t>
            </a:r>
          </a:p>
        </p:txBody>
      </p:sp>
      <p:sp>
        <p:nvSpPr>
          <p:cNvPr id="4" name="TextBox 3"/>
          <p:cNvSpPr txBox="1"/>
          <p:nvPr/>
        </p:nvSpPr>
        <p:spPr>
          <a:xfrm>
            <a:off x="6636115" y="6477713"/>
            <a:ext cx="2621295" cy="369332"/>
          </a:xfrm>
          <a:prstGeom prst="rect">
            <a:avLst/>
          </a:prstGeom>
          <a:solidFill>
            <a:schemeClr val="tx1"/>
          </a:solidFill>
        </p:spPr>
        <p:txBody>
          <a:bodyPr wrap="none" rtlCol="0">
            <a:spAutoFit/>
          </a:bodyPr>
          <a:lstStyle/>
          <a:p>
            <a:pPr algn="l">
              <a:spcBef>
                <a:spcPts val="0"/>
              </a:spcBef>
            </a:pPr>
            <a:r>
              <a:rPr lang="en-US" dirty="0" smtClean="0">
                <a:solidFill>
                  <a:schemeClr val="bg1"/>
                </a:solidFill>
              </a:rPr>
              <a:t>[Socher, Manning &amp; Ng]</a:t>
            </a:r>
          </a:p>
        </p:txBody>
      </p:sp>
    </p:spTree>
  </p:cSld>
  <p:clrMapOvr>
    <a:masterClrMapping/>
  </p:clrMapOvr>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Preliminary Results</a:t>
            </a:r>
            <a:endParaRPr lang="en-US" dirty="0"/>
          </a:p>
        </p:txBody>
      </p:sp>
      <p:sp>
        <p:nvSpPr>
          <p:cNvPr id="6" name="Content Placeholder 2"/>
          <p:cNvSpPr txBox="1">
            <a:spLocks/>
          </p:cNvSpPr>
          <p:nvPr/>
        </p:nvSpPr>
        <p:spPr>
          <a:xfrm>
            <a:off x="577880" y="1047890"/>
            <a:ext cx="8229600" cy="5181600"/>
          </a:xfrm>
          <a:prstGeom prst="rect">
            <a:avLst/>
          </a:prstGeom>
        </p:spPr>
        <p:txBody>
          <a:bodyPr vert="horz" lIns="91440" tIns="45720" rIns="91440" bIns="45720" rtlCol="0">
            <a:noAutofit/>
          </a:bodyPr>
          <a:lstStyle/>
          <a:p>
            <a:pPr marL="285690" lvl="0" indent="-285690" algn="l" eaLnBrk="0" hangingPunct="0">
              <a:spcAft>
                <a:spcPts val="0"/>
              </a:spcAft>
              <a:buFontTx/>
              <a:buChar char="•"/>
            </a:pPr>
            <a:r>
              <a:rPr lang="en-US" sz="2000" kern="0" dirty="0" smtClean="0">
                <a:solidFill>
                  <a:srgbClr val="FFFFFF"/>
                </a:solidFill>
                <a:latin typeface="Helvetica"/>
              </a:rPr>
              <a:t>Model without explicit POS or category labels</a:t>
            </a:r>
          </a:p>
          <a:p>
            <a:pPr marL="285690" lvl="0" indent="-285690" algn="l" eaLnBrk="0" hangingPunct="0">
              <a:spcAft>
                <a:spcPts val="0"/>
              </a:spcAft>
              <a:buFontTx/>
              <a:buChar char="•"/>
            </a:pPr>
            <a:r>
              <a:rPr lang="en-US" sz="2000" kern="0" dirty="0" smtClean="0">
                <a:solidFill>
                  <a:srgbClr val="FFFFFF"/>
                </a:solidFill>
                <a:latin typeface="Helvetica"/>
              </a:rPr>
              <a:t>No linguistic features.  Train only using the structure and words of WSJ training trees, and word embeddings from (Collobert &amp; Weston, 2008).</a:t>
            </a:r>
          </a:p>
          <a:p>
            <a:pPr marL="285690" lvl="0" indent="-285690" algn="l" eaLnBrk="0" hangingPunct="0">
              <a:spcAft>
                <a:spcPts val="0"/>
              </a:spcAft>
              <a:buFontTx/>
              <a:buChar char="•"/>
            </a:pPr>
            <a:r>
              <a:rPr lang="en-US" sz="2000" dirty="0" smtClean="0">
                <a:solidFill>
                  <a:schemeClr val="bg1"/>
                </a:solidFill>
              </a:rPr>
              <a:t>WSJ, Development Test Section 22, max. sentences length 15</a:t>
            </a:r>
          </a:p>
          <a:p>
            <a:pPr marL="342900" lvl="0" indent="-342900" algn="l">
              <a:spcBef>
                <a:spcPct val="20000"/>
              </a:spcBef>
              <a:spcAft>
                <a:spcPts val="0"/>
              </a:spcAft>
            </a:pPr>
            <a:endParaRPr lang="en-US" sz="2000" dirty="0" smtClean="0">
              <a:solidFill>
                <a:schemeClr val="bg1"/>
              </a:solidFill>
            </a:endParaRPr>
          </a:p>
          <a:p>
            <a:pPr marL="342900" lvl="0" indent="-342900" algn="l">
              <a:spcBef>
                <a:spcPct val="20000"/>
              </a:spcBef>
              <a:spcAft>
                <a:spcPts val="0"/>
              </a:spcAft>
            </a:pPr>
            <a:endParaRPr lang="en-US" sz="2000" dirty="0" smtClean="0">
              <a:solidFill>
                <a:schemeClr val="bg1"/>
              </a:solidFill>
            </a:endParaRPr>
          </a:p>
          <a:p>
            <a:pPr marL="342900" lvl="0" indent="-342900" algn="l">
              <a:spcBef>
                <a:spcPct val="20000"/>
              </a:spcBef>
              <a:spcAft>
                <a:spcPts val="0"/>
              </a:spcAft>
            </a:pPr>
            <a:endParaRPr lang="en-US" sz="2000" dirty="0" smtClean="0">
              <a:solidFill>
                <a:schemeClr val="bg1"/>
              </a:solidFill>
            </a:endParaRPr>
          </a:p>
          <a:p>
            <a:pPr marL="342900" lvl="0" indent="-342900" algn="l">
              <a:spcBef>
                <a:spcPct val="20000"/>
              </a:spcBef>
              <a:spcAft>
                <a:spcPts val="0"/>
              </a:spcAft>
            </a:pPr>
            <a:endParaRPr lang="en-US" sz="2000" dirty="0" smtClean="0">
              <a:solidFill>
                <a:schemeClr val="bg1"/>
              </a:solidFill>
            </a:endParaRPr>
          </a:p>
          <a:p>
            <a:pPr marL="342900" lvl="0" indent="-342900" algn="l">
              <a:spcBef>
                <a:spcPct val="20000"/>
              </a:spcBef>
              <a:spcAft>
                <a:spcPts val="0"/>
              </a:spcAft>
              <a:buFont typeface="Arial" pitchFamily="34" charset="0"/>
              <a:buChar char="•"/>
            </a:pPr>
            <a:endParaRPr lang="en-US" sz="2000" dirty="0" smtClean="0">
              <a:solidFill>
                <a:schemeClr val="bg1"/>
              </a:solidFill>
            </a:endParaRPr>
          </a:p>
          <a:p>
            <a:pPr marL="342900" lvl="0" indent="-342900" algn="l">
              <a:spcBef>
                <a:spcPct val="20000"/>
              </a:spcBef>
              <a:spcAft>
                <a:spcPts val="0"/>
              </a:spcAft>
            </a:pPr>
            <a:endParaRPr lang="en-US" sz="2000" dirty="0" smtClean="0">
              <a:solidFill>
                <a:schemeClr val="bg1"/>
              </a:solidFill>
            </a:endParaRPr>
          </a:p>
          <a:p>
            <a:pPr marL="342900" lvl="0" indent="-342900" algn="l">
              <a:spcBef>
                <a:spcPct val="20000"/>
              </a:spcBef>
              <a:spcAft>
                <a:spcPts val="0"/>
              </a:spcAft>
              <a:buFont typeface="Arial" pitchFamily="34" charset="0"/>
              <a:buChar char="•"/>
            </a:pPr>
            <a:endParaRPr lang="en-US" sz="2000" dirty="0" smtClean="0">
              <a:solidFill>
                <a:schemeClr val="bg1"/>
              </a:solidFill>
            </a:endParaRPr>
          </a:p>
          <a:p>
            <a:pPr marL="342900" lvl="0" indent="-342900" algn="l">
              <a:spcBef>
                <a:spcPct val="20000"/>
              </a:spcBef>
              <a:spcAft>
                <a:spcPts val="0"/>
              </a:spcAft>
              <a:buFont typeface="Arial" pitchFamily="34" charset="0"/>
              <a:buChar char="•"/>
            </a:pPr>
            <a:r>
              <a:rPr lang="en-US" sz="2000" dirty="0" smtClean="0">
                <a:solidFill>
                  <a:schemeClr val="bg1"/>
                </a:solidFill>
              </a:rPr>
              <a:t>Category tagger has 87% accuracy</a:t>
            </a:r>
          </a:p>
        </p:txBody>
      </p:sp>
      <p:graphicFrame>
        <p:nvGraphicFramePr>
          <p:cNvPr id="8" name="Content Placeholder 3"/>
          <p:cNvGraphicFramePr>
            <a:graphicFrameLocks/>
          </p:cNvGraphicFramePr>
          <p:nvPr/>
        </p:nvGraphicFramePr>
        <p:xfrm>
          <a:off x="577880" y="3408895"/>
          <a:ext cx="8077200" cy="2286000"/>
        </p:xfrm>
        <a:graphic>
          <a:graphicData uri="http://schemas.openxmlformats.org/drawingml/2006/table">
            <a:tbl>
              <a:tblPr firstRow="1" bandRow="1"/>
              <a:tblGrid>
                <a:gridCol w="7181735"/>
                <a:gridCol w="895465"/>
              </a:tblGrid>
              <a:tr h="457200">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800" kern="1200" baseline="0" dirty="0" smtClean="0"/>
                        <a:t>Method</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dirty="0" smtClean="0"/>
                        <a:t>F1</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25770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baseline="0" dirty="0" smtClean="0"/>
                        <a:t>Greedy Neural Network (NN) </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baseline="0" dirty="0" smtClean="0"/>
                        <a:t>76.55</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25770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800" kern="1200" baseline="0" dirty="0" smtClean="0"/>
                        <a:t>Greedy, context-sensitive NN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800" kern="1200" baseline="0" dirty="0" smtClean="0"/>
                        <a:t>83.36</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25770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baseline="0" dirty="0" smtClean="0"/>
                        <a:t>Greedy, context-sensitive, NN + joint category classifier</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800" kern="1200" baseline="0" dirty="0" smtClean="0"/>
                        <a:t>87.05</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25770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800" kern="1200" baseline="0" dirty="0" smtClean="0"/>
                        <a:t>CKY, context-sensitive, NN + joint category classifier</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800" kern="1200" baseline="0" dirty="0" smtClean="0"/>
                        <a:t>90.56</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25770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baseline="0" dirty="0" smtClean="0"/>
                        <a:t>Stanford Parser, (Klein and Manning, '03)</a:t>
                      </a:r>
                      <a:endParaRPr lang="en-US" dirty="0" smtClean="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800" kern="1200" baseline="0" dirty="0" smtClean="0"/>
                        <a:t>93.98</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bl>
          </a:graphicData>
        </a:graphic>
      </p:graphicFrame>
      <p:sp>
        <p:nvSpPr>
          <p:cNvPr id="5" name="Rectangle 4"/>
          <p:cNvSpPr/>
          <p:nvPr/>
        </p:nvSpPr>
        <p:spPr bwMode="auto">
          <a:xfrm>
            <a:off x="7798020" y="4994080"/>
            <a:ext cx="685800" cy="30724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7" name="TextBox 6"/>
          <p:cNvSpPr txBox="1"/>
          <p:nvPr/>
        </p:nvSpPr>
        <p:spPr>
          <a:xfrm>
            <a:off x="6636115" y="6477713"/>
            <a:ext cx="2621295" cy="369332"/>
          </a:xfrm>
          <a:prstGeom prst="rect">
            <a:avLst/>
          </a:prstGeom>
          <a:solidFill>
            <a:schemeClr val="tx1"/>
          </a:solidFill>
        </p:spPr>
        <p:txBody>
          <a:bodyPr wrap="none" rtlCol="0">
            <a:spAutoFit/>
          </a:bodyPr>
          <a:lstStyle/>
          <a:p>
            <a:pPr algn="l">
              <a:spcBef>
                <a:spcPts val="0"/>
              </a:spcBef>
            </a:pPr>
            <a:r>
              <a:rPr lang="en-US" dirty="0" smtClean="0">
                <a:solidFill>
                  <a:schemeClr val="bg1"/>
                </a:solidFill>
              </a:rPr>
              <a:t>[Socher, Manning &amp; Ng]</a:t>
            </a:r>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Improved Word Representations</a:t>
            </a:r>
            <a:endParaRPr lang="en-US" dirty="0"/>
          </a:p>
        </p:txBody>
      </p:sp>
      <p:sp>
        <p:nvSpPr>
          <p:cNvPr id="6" name="Content Placeholder 2"/>
          <p:cNvSpPr txBox="1">
            <a:spLocks/>
          </p:cNvSpPr>
          <p:nvPr/>
        </p:nvSpPr>
        <p:spPr>
          <a:xfrm>
            <a:off x="457200" y="1295400"/>
            <a:ext cx="8229600" cy="5181600"/>
          </a:xfrm>
          <a:prstGeom prst="rect">
            <a:avLst/>
          </a:prstGeom>
        </p:spPr>
        <p:txBody>
          <a:bodyPr vert="horz" lIns="91440" tIns="45720" rIns="91440" bIns="45720" rtlCol="0">
            <a:normAutofit/>
          </a:bodyPr>
          <a:lstStyle/>
          <a:p>
            <a:pPr marL="342900" lvl="0" indent="-342900">
              <a:spcBef>
                <a:spcPct val="20000"/>
              </a:spcBef>
              <a:buFont typeface="Arial" pitchFamily="34" charset="0"/>
              <a:buChar char="•"/>
            </a:pPr>
            <a:endParaRPr lang="en-US" sz="3200" dirty="0" smtClean="0"/>
          </a:p>
        </p:txBody>
      </p:sp>
      <p:sp>
        <p:nvSpPr>
          <p:cNvPr id="5" name="Content Placeholder 4"/>
          <p:cNvSpPr>
            <a:spLocks noGrp="1"/>
          </p:cNvSpPr>
          <p:nvPr>
            <p:ph idx="1"/>
          </p:nvPr>
        </p:nvSpPr>
        <p:spPr>
          <a:xfrm>
            <a:off x="347450" y="894270"/>
            <a:ext cx="8229600" cy="1143000"/>
          </a:xfrm>
        </p:spPr>
        <p:txBody>
          <a:bodyPr>
            <a:noAutofit/>
          </a:bodyPr>
          <a:lstStyle/>
          <a:p>
            <a:pPr>
              <a:spcBef>
                <a:spcPts val="0"/>
              </a:spcBef>
            </a:pPr>
            <a:r>
              <a:rPr lang="en-US" sz="1600" b="0" dirty="0" smtClean="0"/>
              <a:t>Leverage unlabeled data by pre-training using (Collobert &amp; Weston, 2008) word embeddings</a:t>
            </a:r>
          </a:p>
          <a:p>
            <a:pPr>
              <a:spcBef>
                <a:spcPts val="0"/>
              </a:spcBef>
            </a:pPr>
            <a:r>
              <a:rPr lang="en-US" sz="1600" b="0" dirty="0" smtClean="0"/>
              <a:t>Word embeddings improve and become more syntactically plausible</a:t>
            </a:r>
          </a:p>
          <a:p>
            <a:pPr>
              <a:spcBef>
                <a:spcPts val="0"/>
              </a:spcBef>
            </a:pPr>
            <a:r>
              <a:rPr lang="en-US" sz="1600" b="0" dirty="0" smtClean="0"/>
              <a:t>Below are frequent words and their closest neighbors in embedding space</a:t>
            </a:r>
          </a:p>
          <a:p>
            <a:pPr>
              <a:spcBef>
                <a:spcPts val="0"/>
              </a:spcBef>
            </a:pPr>
            <a:r>
              <a:rPr lang="en-US" sz="1600" b="0" dirty="0" smtClean="0"/>
              <a:t>Notice how words are more similar to other words with the same POS tag</a:t>
            </a:r>
            <a:endParaRPr lang="en-US" sz="1600" b="0" dirty="0"/>
          </a:p>
        </p:txBody>
      </p:sp>
      <p:graphicFrame>
        <p:nvGraphicFramePr>
          <p:cNvPr id="9" name="Table 8"/>
          <p:cNvGraphicFramePr>
            <a:graphicFrameLocks noGrp="1"/>
          </p:cNvGraphicFramePr>
          <p:nvPr/>
        </p:nvGraphicFramePr>
        <p:xfrm>
          <a:off x="381000" y="2514600"/>
          <a:ext cx="8305800" cy="4328157"/>
        </p:xfrm>
        <a:graphic>
          <a:graphicData uri="http://schemas.openxmlformats.org/drawingml/2006/table">
            <a:tbl>
              <a:tblPr firstRow="1" bandRow="1"/>
              <a:tblGrid>
                <a:gridCol w="4152900"/>
                <a:gridCol w="4152900"/>
              </a:tblGrid>
              <a:tr h="457197">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600" dirty="0" err="1" smtClean="0"/>
                        <a:t>Collobert&amp;Weston</a:t>
                      </a:r>
                      <a:r>
                        <a:rPr lang="en-US" sz="1600" dirty="0" smtClean="0"/>
                        <a:t> embedding</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600" dirty="0" smtClean="0"/>
                        <a:t>C&amp;W + RNN training</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114300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600" dirty="0" smtClean="0"/>
                        <a:t>the -- a, its, an, this, his, their, UNK</a:t>
                      </a:r>
                    </a:p>
                    <a:p>
                      <a:r>
                        <a:rPr lang="en-US" sz="1600" dirty="0" smtClean="0"/>
                        <a:t>and -- ,, or, but, as, --, ., that, for, in</a:t>
                      </a:r>
                    </a:p>
                    <a:p>
                      <a:r>
                        <a:rPr lang="en-US" sz="1600" dirty="0" smtClean="0"/>
                        <a:t>in -- at, on, from, for, over, after, and, as</a:t>
                      </a:r>
                    </a:p>
                    <a:p>
                      <a:r>
                        <a:rPr lang="en-US" sz="1600" dirty="0" smtClean="0"/>
                        <a:t>that -- which, but, ,, and, --, as, for, or, about, if</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600" dirty="0" smtClean="0"/>
                        <a:t>the -- an, The, no, some, A, these, another</a:t>
                      </a:r>
                    </a:p>
                    <a:p>
                      <a:r>
                        <a:rPr lang="en-US" sz="1600" dirty="0" smtClean="0"/>
                        <a:t>and -- or, but, And, But, &amp;, least, sell</a:t>
                      </a:r>
                    </a:p>
                    <a:p>
                      <a:r>
                        <a:rPr lang="en-US" sz="1600" dirty="0" smtClean="0"/>
                        <a:t>in -- In, from, into, since, for, For, like, with, </a:t>
                      </a:r>
                    </a:p>
                    <a:p>
                      <a:r>
                        <a:rPr lang="en-US" sz="1600" dirty="0" smtClean="0"/>
                        <a:t>that -- what, who, if, this, some, which, If</a:t>
                      </a:r>
                      <a:endParaRPr lang="en-US" sz="16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46282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600" dirty="0" smtClean="0"/>
                        <a:t>said -- added, says, --, while, but, reported, on</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600" dirty="0" smtClean="0"/>
                        <a:t>said -- says, fell, added, did, rose, sold, reported</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46282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600" dirty="0" smtClean="0"/>
                        <a:t>he -- she, it, they, which, also, now, who, we</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600" dirty="0" smtClean="0"/>
                        <a:t>he -- they, I, we, you, It, she, it, He, We, They</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46282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600" dirty="0" smtClean="0"/>
                        <a:t>share -- high, higher, business, market, current, stock, lower, increase, price, financial</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600" dirty="0" smtClean="0"/>
                        <a:t>share -- increase, bank, income, industry, issue, state, sale, growth, unit, president</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46282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600" dirty="0" smtClean="0"/>
                        <a:t>when -- after, while, before, if, but, where, as</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600" dirty="0" smtClean="0"/>
                        <a:t>when -- where, how, which, during, including</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bl>
          </a:graphicData>
        </a:graphic>
      </p:graphicFrame>
      <p:sp>
        <p:nvSpPr>
          <p:cNvPr id="7" name="TextBox 6"/>
          <p:cNvSpPr txBox="1"/>
          <p:nvPr/>
        </p:nvSpPr>
        <p:spPr>
          <a:xfrm>
            <a:off x="6636115" y="6477713"/>
            <a:ext cx="2621295" cy="369332"/>
          </a:xfrm>
          <a:prstGeom prst="rect">
            <a:avLst/>
          </a:prstGeom>
          <a:solidFill>
            <a:schemeClr val="tx1"/>
          </a:solidFill>
        </p:spPr>
        <p:txBody>
          <a:bodyPr wrap="none" rtlCol="0">
            <a:spAutoFit/>
          </a:bodyPr>
          <a:lstStyle/>
          <a:p>
            <a:pPr algn="l">
              <a:spcBef>
                <a:spcPts val="0"/>
              </a:spcBef>
            </a:pPr>
            <a:r>
              <a:rPr lang="en-US" dirty="0" smtClean="0">
                <a:solidFill>
                  <a:schemeClr val="bg1"/>
                </a:solidFill>
              </a:rPr>
              <a:t>[Socher, Manning &amp; Ng]</a:t>
            </a:r>
          </a:p>
        </p:txBody>
      </p:sp>
    </p:spTree>
  </p:cSld>
  <p:clrMapOvr>
    <a:masterClrMapping/>
  </p:clrMapOvr>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8335691" y="5925325"/>
            <a:ext cx="808310" cy="932675"/>
          </a:xfrm>
          <a:prstGeom prst="rect">
            <a:avLst/>
          </a:prstGeom>
          <a:solidFill>
            <a:schemeClr val="tx1"/>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2" name="Title 1"/>
          <p:cNvSpPr>
            <a:spLocks noGrp="1"/>
          </p:cNvSpPr>
          <p:nvPr>
            <p:ph type="title"/>
          </p:nvPr>
        </p:nvSpPr>
        <p:spPr/>
        <p:txBody>
          <a:bodyPr>
            <a:normAutofit fontScale="90000"/>
          </a:bodyPr>
          <a:lstStyle/>
          <a:p>
            <a:r>
              <a:rPr lang="en-US" dirty="0" smtClean="0"/>
              <a:t>Finding Similar Sentences</a:t>
            </a:r>
            <a:endParaRPr lang="en-US" dirty="0"/>
          </a:p>
        </p:txBody>
      </p:sp>
      <p:sp>
        <p:nvSpPr>
          <p:cNvPr id="6" name="Content Placeholder 2"/>
          <p:cNvSpPr txBox="1">
            <a:spLocks/>
          </p:cNvSpPr>
          <p:nvPr/>
        </p:nvSpPr>
        <p:spPr>
          <a:xfrm>
            <a:off x="457200" y="1295400"/>
            <a:ext cx="8229600" cy="5181600"/>
          </a:xfrm>
          <a:prstGeom prst="rect">
            <a:avLst/>
          </a:prstGeom>
        </p:spPr>
        <p:txBody>
          <a:bodyPr vert="horz" lIns="91440" tIns="45720" rIns="91440" bIns="45720" rtlCol="0">
            <a:normAutofit/>
          </a:bodyPr>
          <a:lstStyle/>
          <a:p>
            <a:pPr marL="342900" lvl="0" indent="-342900">
              <a:spcBef>
                <a:spcPct val="20000"/>
              </a:spcBef>
              <a:buFont typeface="Arial" pitchFamily="34" charset="0"/>
              <a:buChar char="•"/>
            </a:pPr>
            <a:endParaRPr lang="en-US" sz="3200" dirty="0" smtClean="0"/>
          </a:p>
        </p:txBody>
      </p:sp>
      <p:sp>
        <p:nvSpPr>
          <p:cNvPr id="5" name="Content Placeholder 4"/>
          <p:cNvSpPr>
            <a:spLocks noGrp="1"/>
          </p:cNvSpPr>
          <p:nvPr>
            <p:ph idx="1"/>
          </p:nvPr>
        </p:nvSpPr>
        <p:spPr>
          <a:xfrm>
            <a:off x="501069" y="596180"/>
            <a:ext cx="8487505" cy="1527050"/>
          </a:xfrm>
        </p:spPr>
        <p:txBody>
          <a:bodyPr>
            <a:noAutofit/>
          </a:bodyPr>
          <a:lstStyle/>
          <a:p>
            <a:pPr>
              <a:spcBef>
                <a:spcPts val="0"/>
              </a:spcBef>
            </a:pPr>
            <a:r>
              <a:rPr lang="en-US" sz="1600" b="0" dirty="0" smtClean="0"/>
              <a:t>Each phrase has an embedding. </a:t>
            </a:r>
          </a:p>
          <a:p>
            <a:pPr>
              <a:spcBef>
                <a:spcPts val="0"/>
              </a:spcBef>
            </a:pPr>
            <a:r>
              <a:rPr lang="en-US" sz="1600" b="0" dirty="0" smtClean="0"/>
              <a:t>Pick a sentence and list nearest neighbor sentences. </a:t>
            </a:r>
          </a:p>
          <a:p>
            <a:pPr>
              <a:spcBef>
                <a:spcPts val="0"/>
              </a:spcBef>
            </a:pPr>
            <a:r>
              <a:rPr lang="en-US" sz="1600" b="0" dirty="0" smtClean="0"/>
              <a:t>Often either semantically or syntactically similar. (Digits all mapped to 2.)</a:t>
            </a:r>
            <a:endParaRPr lang="en-US" sz="1600" b="0" dirty="0"/>
          </a:p>
        </p:txBody>
      </p:sp>
      <p:sp>
        <p:nvSpPr>
          <p:cNvPr id="9" name="TextBox 8"/>
          <p:cNvSpPr txBox="1"/>
          <p:nvPr/>
        </p:nvSpPr>
        <p:spPr>
          <a:xfrm>
            <a:off x="6522705" y="6858000"/>
            <a:ext cx="2621295" cy="369332"/>
          </a:xfrm>
          <a:prstGeom prst="rect">
            <a:avLst/>
          </a:prstGeom>
          <a:solidFill>
            <a:schemeClr val="tx1"/>
          </a:solidFill>
        </p:spPr>
        <p:txBody>
          <a:bodyPr wrap="none" rtlCol="0">
            <a:spAutoFit/>
          </a:bodyPr>
          <a:lstStyle/>
          <a:p>
            <a:pPr algn="l">
              <a:spcBef>
                <a:spcPts val="0"/>
              </a:spcBef>
            </a:pPr>
            <a:r>
              <a:rPr lang="en-US" dirty="0" smtClean="0">
                <a:solidFill>
                  <a:schemeClr val="bg1"/>
                </a:solidFill>
              </a:rPr>
              <a:t>[Socher, Manning &amp; Ng]</a:t>
            </a:r>
          </a:p>
        </p:txBody>
      </p:sp>
      <p:graphicFrame>
        <p:nvGraphicFramePr>
          <p:cNvPr id="7" name="Table 6"/>
          <p:cNvGraphicFramePr>
            <a:graphicFrameLocks noGrp="1"/>
          </p:cNvGraphicFramePr>
          <p:nvPr/>
        </p:nvGraphicFramePr>
        <p:xfrm>
          <a:off x="270640" y="1436235"/>
          <a:ext cx="8534400" cy="6065520"/>
        </p:xfrm>
        <a:graphic>
          <a:graphicData uri="http://schemas.openxmlformats.org/drawingml/2006/table">
            <a:tbl>
              <a:tblPr firstRow="1" bandRow="1">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effectLst>
                  <a:outerShdw blurRad="40000" dist="20000" dir="5400000" rotWithShape="0">
                    <a:srgbClr val="000000">
                      <a:alpha val="38000"/>
                    </a:srgbClr>
                  </a:outerShdw>
                </a:effectLst>
              </a:tblPr>
              <a:tblGrid>
                <a:gridCol w="1755302"/>
                <a:gridCol w="1673698"/>
                <a:gridCol w="5105400"/>
              </a:tblGrid>
              <a:tr h="307240">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600" dirty="0" smtClean="0"/>
                        <a:t>Similarities</a:t>
                      </a:r>
                      <a:endParaRPr lang="en-US" sz="1600" dirty="0"/>
                    </a:p>
                  </a:txBody>
                  <a:tcPr>
                    <a:lnL w="9525" cap="flat" cmpd="sng" algn="ctr">
                      <a:solidFill>
                        <a:srgbClr val="9BBB59">
                          <a:shade val="95000"/>
                          <a:satMod val="105000"/>
                        </a:srgbClr>
                      </a:solidFill>
                      <a:prstDash val="solid"/>
                    </a:lnL>
                    <a:lnR>
                      <a:noFill/>
                    </a:lnR>
                    <a:lnT w="9525" cap="flat" cmpd="sng" algn="ctr">
                      <a:solidFill>
                        <a:srgbClr val="9BBB59">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9BBB59"/>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600" dirty="0" smtClean="0"/>
                        <a:t>Center Sentence</a:t>
                      </a:r>
                      <a:endParaRPr lang="en-US" sz="1600" dirty="0"/>
                    </a:p>
                  </a:txBody>
                  <a:tcPr>
                    <a:lnL>
                      <a:noFill/>
                    </a:lnL>
                    <a:lnR>
                      <a:noFill/>
                    </a:lnR>
                    <a:lnT w="9525" cap="flat" cmpd="sng" algn="ctr">
                      <a:solidFill>
                        <a:srgbClr val="9BBB59">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9BBB59"/>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600" dirty="0" smtClean="0"/>
                        <a:t>Nearest Neighbor</a:t>
                      </a:r>
                      <a:r>
                        <a:rPr lang="en-US" sz="1600" baseline="0" dirty="0" smtClean="0"/>
                        <a:t> Sentences in Embedding Space</a:t>
                      </a:r>
                      <a:endParaRPr lang="en-US" sz="1600" dirty="0"/>
                    </a:p>
                  </a:txBody>
                  <a:tcPr>
                    <a:lnL>
                      <a:noFill/>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9BBB59"/>
                    </a:solidFill>
                  </a:tcPr>
                </a:tc>
              </a:tr>
              <a:tr h="92538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Bad News</a:t>
                      </a:r>
                    </a:p>
                    <a:p>
                      <a:endParaRPr lang="en-US" sz="16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25400" cap="flat" cmpd="sng" algn="ctr">
                      <a:solidFill>
                        <a:sysClr val="window" lastClr="FFFFFF"/>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Both took further hits yesterday</a:t>
                      </a:r>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25400" cap="flat" cmpd="sng" algn="ctr">
                      <a:solidFill>
                        <a:sysClr val="window" lastClr="FFFFFF"/>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342900" indent="-342900">
                        <a:buFont typeface="+mj-lt"/>
                        <a:buAutoNum type="arabicPeriod"/>
                      </a:pPr>
                      <a:r>
                        <a:rPr lang="en-US" sz="1600" dirty="0" smtClean="0"/>
                        <a:t>We 're in for a lot of turbulence ... </a:t>
                      </a:r>
                    </a:p>
                    <a:p>
                      <a:pPr marL="342900" indent="-342900">
                        <a:buFont typeface="+mj-lt"/>
                        <a:buAutoNum type="arabicPeriod"/>
                      </a:pPr>
                      <a:r>
                        <a:rPr lang="en-US" sz="1600" dirty="0" smtClean="0"/>
                        <a:t>BSN currently has 2.2 million common shares outstanding </a:t>
                      </a:r>
                    </a:p>
                    <a:p>
                      <a:pPr marL="342900" indent="-342900">
                        <a:buFont typeface="+mj-lt"/>
                        <a:buAutoNum type="arabicPeriod"/>
                      </a:pPr>
                      <a:r>
                        <a:rPr lang="en-US" sz="1600" dirty="0" smtClean="0"/>
                        <a:t>This is panic buying </a:t>
                      </a:r>
                    </a:p>
                    <a:p>
                      <a:pPr marL="342900" indent="-342900">
                        <a:buFont typeface="+mj-lt"/>
                        <a:buAutoNum type="arabicPeriod"/>
                      </a:pPr>
                      <a:r>
                        <a:rPr lang="en-US" sz="1600" dirty="0" smtClean="0"/>
                        <a:t>We have a couple or three tough weeks coming</a:t>
                      </a:r>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25400" cap="flat" cmpd="sng" algn="ctr">
                      <a:solidFill>
                        <a:sysClr val="window" lastClr="FFFFFF"/>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r>
              <a:tr h="46282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600" dirty="0" smtClean="0"/>
                        <a:t>Something said</a:t>
                      </a:r>
                      <a:endParaRPr lang="en-US" sz="16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600" dirty="0" smtClean="0"/>
                        <a:t>I had calls all night long from the States, he said</a:t>
                      </a:r>
                      <a:endParaRPr lang="en-US" sz="16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342900" indent="-342900">
                        <a:buFont typeface="+mj-lt"/>
                        <a:buAutoNum type="arabicPeriod"/>
                      </a:pPr>
                      <a:r>
                        <a:rPr lang="en-US" sz="1600" dirty="0" smtClean="0"/>
                        <a:t>Our intent is to promote the best alternative, he says </a:t>
                      </a:r>
                    </a:p>
                    <a:p>
                      <a:pPr marL="342900" indent="-342900">
                        <a:buFont typeface="+mj-lt"/>
                        <a:buAutoNum type="arabicPeriod"/>
                      </a:pPr>
                      <a:r>
                        <a:rPr lang="en-US" sz="1600" dirty="0" smtClean="0"/>
                        <a:t>We have sufficient cash flow to handle that, he said</a:t>
                      </a:r>
                    </a:p>
                    <a:p>
                      <a:pPr marL="342900" indent="-342900">
                        <a:buFont typeface="+mj-lt"/>
                        <a:buAutoNum type="arabicPeriod"/>
                      </a:pPr>
                      <a:r>
                        <a:rPr lang="en-US" sz="1600" dirty="0" smtClean="0"/>
                        <a:t>Currently, average pay for machinists is 22.22 an hour, Boeing said</a:t>
                      </a:r>
                    </a:p>
                    <a:p>
                      <a:pPr marL="342900" indent="-342900">
                        <a:buFont typeface="+mj-lt"/>
                        <a:buAutoNum type="arabicPeriod"/>
                      </a:pPr>
                      <a:r>
                        <a:rPr lang="en-US" sz="1600" dirty="0" smtClean="0"/>
                        <a:t>Profit from trading for its own account dropped, the securities firm said</a:t>
                      </a:r>
                      <a:endParaRPr lang="en-US" sz="16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r>
              <a:tr h="46282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Gains and good news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smtClean="0"/>
                    </a:p>
                    <a:p>
                      <a:endParaRPr lang="en-US" sz="16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Fujisawa gained 22 to 2,222 </a:t>
                      </a:r>
                    </a:p>
                    <a:p>
                      <a:endParaRPr lang="en-US" sz="16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Mochida advanced 22 to 2,222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Commerzbank gained 2 to 222.2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Paris loved her at first sight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Profits improved across Hess's businesses</a:t>
                      </a:r>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r>
              <a:tr h="994285">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Unknown words which are cities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smtClean="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Columbia , S.C</a:t>
                      </a:r>
                    </a:p>
                    <a:p>
                      <a:endParaRPr lang="en-US" sz="16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Greenville , Miss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UNK , </a:t>
                      </a:r>
                      <a:r>
                        <a:rPr lang="en-US" sz="1600" dirty="0" err="1" smtClean="0"/>
                        <a:t>Md</a:t>
                      </a:r>
                      <a:r>
                        <a:rPr lang="en-US" sz="1600" dirty="0" smtClean="0"/>
                        <a:t>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UNK , Miss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UNK , </a:t>
                      </a:r>
                      <a:r>
                        <a:rPr lang="en-US" sz="1600" dirty="0" err="1" smtClean="0"/>
                        <a:t>Calif</a:t>
                      </a:r>
                      <a:endParaRPr lang="en-US" sz="1600" dirty="0" smtClean="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r>
            </a:tbl>
          </a:graphicData>
        </a:graphic>
      </p:graphicFrame>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Similar Sentences</a:t>
            </a:r>
            <a:endParaRPr lang="en-US" dirty="0"/>
          </a:p>
        </p:txBody>
      </p:sp>
      <p:graphicFrame>
        <p:nvGraphicFramePr>
          <p:cNvPr id="5" name="Table 4"/>
          <p:cNvGraphicFramePr>
            <a:graphicFrameLocks noGrp="1"/>
          </p:cNvGraphicFramePr>
          <p:nvPr/>
        </p:nvGraphicFramePr>
        <p:xfrm>
          <a:off x="300555" y="1009485"/>
          <a:ext cx="8534400" cy="4861560"/>
        </p:xfrm>
        <a:graphic>
          <a:graphicData uri="http://schemas.openxmlformats.org/drawingml/2006/table">
            <a:tbl>
              <a:tblPr firstRow="1" bandRow="1">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effectLst>
                  <a:outerShdw blurRad="40000" dist="20000" dir="5400000" rotWithShape="0">
                    <a:srgbClr val="000000">
                      <a:alpha val="38000"/>
                    </a:srgbClr>
                  </a:outerShdw>
                </a:effectLst>
              </a:tblPr>
              <a:tblGrid>
                <a:gridCol w="1755302"/>
                <a:gridCol w="1673698"/>
                <a:gridCol w="5105400"/>
              </a:tblGrid>
              <a:tr h="457197">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t>Similarities</a:t>
                      </a:r>
                      <a:endParaRPr lang="en-US" sz="1400" dirty="0"/>
                    </a:p>
                  </a:txBody>
                  <a:tcPr>
                    <a:lnL w="9525" cap="flat" cmpd="sng" algn="ctr">
                      <a:solidFill>
                        <a:srgbClr val="9BBB59">
                          <a:shade val="95000"/>
                          <a:satMod val="105000"/>
                        </a:srgbClr>
                      </a:solidFill>
                      <a:prstDash val="solid"/>
                    </a:lnL>
                    <a:lnR>
                      <a:noFill/>
                    </a:lnR>
                    <a:lnT w="9525" cap="flat" cmpd="sng" algn="ctr">
                      <a:solidFill>
                        <a:srgbClr val="9BBB59">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9BBB59"/>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t>Center Sentence</a:t>
                      </a:r>
                      <a:endParaRPr lang="en-US" sz="1400" dirty="0"/>
                    </a:p>
                  </a:txBody>
                  <a:tcPr>
                    <a:lnL>
                      <a:noFill/>
                    </a:lnL>
                    <a:lnR>
                      <a:noFill/>
                    </a:lnR>
                    <a:lnT w="9525" cap="flat" cmpd="sng" algn="ctr">
                      <a:solidFill>
                        <a:srgbClr val="9BBB59">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9BBB59"/>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400" dirty="0" smtClean="0"/>
                        <a:t>Nearest Neighbor</a:t>
                      </a:r>
                      <a:r>
                        <a:rPr lang="en-US" sz="1400" baseline="0" dirty="0" smtClean="0"/>
                        <a:t> Sentences in Embedding Space</a:t>
                      </a:r>
                      <a:endParaRPr lang="en-US" sz="1400" dirty="0"/>
                    </a:p>
                  </a:txBody>
                  <a:tcPr>
                    <a:lnL>
                      <a:noFill/>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9BBB59"/>
                    </a:solidFill>
                  </a:tcPr>
                </a:tc>
              </a:tr>
              <a:tr h="114300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Bad News</a:t>
                      </a:r>
                    </a:p>
                    <a:p>
                      <a:endParaRPr lang="en-US" sz="14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25400" cap="flat" cmpd="sng" algn="ctr">
                      <a:solidFill>
                        <a:sysClr val="window" lastClr="FFFFFF"/>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Both took further hits yesterday</a:t>
                      </a:r>
                    </a:p>
                    <a:p>
                      <a:endParaRPr lang="en-US" sz="14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25400" cap="flat" cmpd="sng" algn="ctr">
                      <a:solidFill>
                        <a:sysClr val="window" lastClr="FFFFFF"/>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342900" indent="-342900">
                        <a:buFont typeface="+mj-lt"/>
                        <a:buAutoNum type="arabicPeriod"/>
                      </a:pPr>
                      <a:r>
                        <a:rPr lang="en-US" sz="1400" dirty="0" smtClean="0"/>
                        <a:t>We 're in for a lot of turbulence ... </a:t>
                      </a:r>
                    </a:p>
                    <a:p>
                      <a:pPr marL="342900" indent="-342900">
                        <a:buFont typeface="+mj-lt"/>
                        <a:buAutoNum type="arabicPeriod"/>
                      </a:pPr>
                      <a:r>
                        <a:rPr lang="en-US" sz="1400" dirty="0" smtClean="0"/>
                        <a:t>BSN currently has 2.2 million common shares outstanding </a:t>
                      </a:r>
                    </a:p>
                    <a:p>
                      <a:pPr marL="342900" indent="-342900">
                        <a:buFont typeface="+mj-lt"/>
                        <a:buAutoNum type="arabicPeriod"/>
                      </a:pPr>
                      <a:r>
                        <a:rPr lang="en-US" sz="1400" dirty="0" smtClean="0"/>
                        <a:t>This is panic buying </a:t>
                      </a:r>
                    </a:p>
                    <a:p>
                      <a:pPr marL="342900" indent="-342900">
                        <a:buFont typeface="+mj-lt"/>
                        <a:buAutoNum type="arabicPeriod"/>
                      </a:pPr>
                      <a:r>
                        <a:rPr lang="en-US" sz="1400" dirty="0" smtClean="0"/>
                        <a:t>We have a couple or three tough weeks coming</a:t>
                      </a:r>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25400" cap="flat" cmpd="sng" algn="ctr">
                      <a:solidFill>
                        <a:sysClr val="window" lastClr="FFFFFF"/>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r>
              <a:tr h="46282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400" dirty="0" smtClean="0"/>
                        <a:t>Something said</a:t>
                      </a:r>
                      <a:endParaRPr lang="en-US" sz="14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400" dirty="0" smtClean="0"/>
                        <a:t>I had calls all night long from the States, he said</a:t>
                      </a:r>
                      <a:endParaRPr lang="en-US" sz="14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342900" indent="-342900">
                        <a:buFont typeface="+mj-lt"/>
                        <a:buAutoNum type="arabicPeriod"/>
                      </a:pPr>
                      <a:r>
                        <a:rPr lang="en-US" sz="1400" dirty="0" smtClean="0"/>
                        <a:t>Our intent is to promote the best alternative, he says </a:t>
                      </a:r>
                    </a:p>
                    <a:p>
                      <a:pPr marL="342900" indent="-342900">
                        <a:buFont typeface="+mj-lt"/>
                        <a:buAutoNum type="arabicPeriod"/>
                      </a:pPr>
                      <a:r>
                        <a:rPr lang="en-US" sz="1400" dirty="0" smtClean="0"/>
                        <a:t>We have sufficient cash flow to handle that, he said</a:t>
                      </a:r>
                    </a:p>
                    <a:p>
                      <a:pPr marL="342900" indent="-342900">
                        <a:buFont typeface="+mj-lt"/>
                        <a:buAutoNum type="arabicPeriod"/>
                      </a:pPr>
                      <a:r>
                        <a:rPr lang="en-US" sz="1400" dirty="0" smtClean="0"/>
                        <a:t>Currently, average pay for machinists is 22.22 an hour, Boeing said</a:t>
                      </a:r>
                    </a:p>
                    <a:p>
                      <a:pPr marL="342900" indent="-342900">
                        <a:buFont typeface="+mj-lt"/>
                        <a:buAutoNum type="arabicPeriod"/>
                      </a:pPr>
                      <a:r>
                        <a:rPr lang="en-US" sz="1400" dirty="0" smtClean="0"/>
                        <a:t>Profit from trading for its own account dropped, the securities firm said</a:t>
                      </a:r>
                      <a:endParaRPr lang="en-US" sz="14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r>
              <a:tr h="46282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Gains and good news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p>
                    <a:p>
                      <a:endParaRPr lang="en-US" sz="14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Fujisawa gained 22 to 2,222 </a:t>
                      </a:r>
                    </a:p>
                    <a:p>
                      <a:endParaRPr lang="en-US" sz="14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400" dirty="0" smtClean="0"/>
                        <a:t>Mochida advanced 22 to 2,222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400" dirty="0" smtClean="0"/>
                        <a:t>Commerzbank gained 2 to 222.2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400" dirty="0" smtClean="0"/>
                        <a:t>Paris loved her at first sight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400" dirty="0" smtClean="0"/>
                        <a:t>Profits improved across Hess's businesses</a:t>
                      </a:r>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r>
              <a:tr h="46282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Unknown words which are cities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Columbia , S.C</a:t>
                      </a:r>
                    </a:p>
                    <a:p>
                      <a:endParaRPr lang="en-US" sz="14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400" dirty="0" smtClean="0"/>
                        <a:t>Greenville , Miss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400" dirty="0" smtClean="0"/>
                        <a:t>UNK , </a:t>
                      </a:r>
                      <a:r>
                        <a:rPr lang="en-US" sz="1400" dirty="0" err="1" smtClean="0"/>
                        <a:t>Md</a:t>
                      </a:r>
                      <a:r>
                        <a:rPr lang="en-US" sz="1400" dirty="0" smtClean="0"/>
                        <a:t>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400" dirty="0" smtClean="0"/>
                        <a:t>UNK , Miss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400" dirty="0" smtClean="0"/>
                        <a:t>UNK , </a:t>
                      </a:r>
                      <a:r>
                        <a:rPr lang="en-US" sz="1400" dirty="0" err="1" smtClean="0"/>
                        <a:t>Calif</a:t>
                      </a:r>
                      <a:endParaRPr lang="en-US" sz="1400" dirty="0" smtClean="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r>
            </a:tbl>
          </a:graphicData>
        </a:graphic>
      </p:graphicFrame>
    </p:spTree>
  </p:cSld>
  <p:clrMapOvr>
    <a:masterClrMapping/>
  </p:clrMapOvr>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Similar Sentences</a:t>
            </a:r>
            <a:endParaRPr lang="en-US" dirty="0"/>
          </a:p>
        </p:txBody>
      </p:sp>
      <p:graphicFrame>
        <p:nvGraphicFramePr>
          <p:cNvPr id="6" name="Table 5"/>
          <p:cNvGraphicFramePr>
            <a:graphicFrameLocks noGrp="1"/>
          </p:cNvGraphicFramePr>
          <p:nvPr/>
        </p:nvGraphicFramePr>
        <p:xfrm>
          <a:off x="155425" y="855865"/>
          <a:ext cx="8839200" cy="6309360"/>
        </p:xfrm>
        <a:graphic>
          <a:graphicData uri="http://schemas.openxmlformats.org/drawingml/2006/table">
            <a:tbl>
              <a:tblPr firstRow="1" bandRow="1">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effectLst>
                  <a:outerShdw blurRad="40000" dist="20000" dir="5400000" rotWithShape="0">
                    <a:srgbClr val="000000">
                      <a:alpha val="38000"/>
                    </a:srgbClr>
                  </a:outerShdw>
                </a:effectLst>
              </a:tblPr>
              <a:tblGrid>
                <a:gridCol w="1786097"/>
                <a:gridCol w="1703061"/>
                <a:gridCol w="5350042"/>
              </a:tblGrid>
              <a:tr h="457197">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600" dirty="0" smtClean="0"/>
                        <a:t>Similarities</a:t>
                      </a:r>
                      <a:endParaRPr lang="en-US" sz="1600" dirty="0"/>
                    </a:p>
                  </a:txBody>
                  <a:tcPr>
                    <a:lnL w="9525" cap="flat" cmpd="sng" algn="ctr">
                      <a:solidFill>
                        <a:srgbClr val="9BBB59">
                          <a:shade val="95000"/>
                          <a:satMod val="105000"/>
                        </a:srgbClr>
                      </a:solidFill>
                      <a:prstDash val="solid"/>
                    </a:lnL>
                    <a:lnR>
                      <a:noFill/>
                    </a:lnR>
                    <a:lnT w="9525" cap="flat" cmpd="sng" algn="ctr">
                      <a:solidFill>
                        <a:srgbClr val="9BBB59">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9BBB59"/>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600" dirty="0" smtClean="0"/>
                        <a:t>Center Sentence</a:t>
                      </a:r>
                      <a:endParaRPr lang="en-US" sz="1600" dirty="0"/>
                    </a:p>
                  </a:txBody>
                  <a:tcPr>
                    <a:lnL>
                      <a:noFill/>
                    </a:lnL>
                    <a:lnR>
                      <a:noFill/>
                    </a:lnR>
                    <a:lnT w="9525" cap="flat" cmpd="sng" algn="ctr">
                      <a:solidFill>
                        <a:srgbClr val="9BBB59">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9BBB59"/>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600" dirty="0" smtClean="0"/>
                        <a:t>Nearest Neighbor</a:t>
                      </a:r>
                      <a:r>
                        <a:rPr lang="en-US" sz="1600" baseline="0" dirty="0" smtClean="0"/>
                        <a:t> Sentences in Embedding Space</a:t>
                      </a:r>
                      <a:endParaRPr lang="en-US" sz="1600" dirty="0"/>
                    </a:p>
                  </a:txBody>
                  <a:tcPr>
                    <a:lnL>
                      <a:noFill/>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9BBB59"/>
                    </a:solidFill>
                  </a:tcPr>
                </a:tc>
              </a:tr>
              <a:tr h="46282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Declining to comment = not disclosing</a:t>
                      </a:r>
                    </a:p>
                    <a:p>
                      <a:endParaRPr lang="en-US" sz="16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25400" cap="flat" cmpd="sng" algn="ctr">
                      <a:solidFill>
                        <a:sysClr val="window" lastClr="FFFFFF"/>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Hess declined to comment </a:t>
                      </a:r>
                    </a:p>
                    <a:p>
                      <a:endParaRPr lang="en-US" sz="16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25400" cap="flat" cmpd="sng" algn="ctr">
                      <a:solidFill>
                        <a:sysClr val="window" lastClr="FFFFFF"/>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PaineWebber declined to comment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Phoenix declined to comment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Campeau declined to comment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Coastal wouldn't disclose the terms</a:t>
                      </a:r>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25400" cap="flat" cmpd="sng" algn="ctr">
                      <a:solidFill>
                        <a:sysClr val="window" lastClr="FFFFFF"/>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r>
              <a:tr h="46282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Large changes in sales or revenue</a:t>
                      </a:r>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Sales grew almost 2 % to 222.2 million from 222.2 million</a:t>
                      </a:r>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342900" indent="-342900">
                        <a:buFont typeface="+mj-lt"/>
                        <a:buAutoNum type="arabicPeriod"/>
                      </a:pPr>
                      <a:r>
                        <a:rPr lang="en-US" sz="1600" dirty="0" smtClean="0"/>
                        <a:t>Sales surged 22 % to 222.22 billion yen from 222.22 billion</a:t>
                      </a:r>
                    </a:p>
                    <a:p>
                      <a:pPr marL="342900" indent="-342900">
                        <a:buFont typeface="+mj-lt"/>
                        <a:buAutoNum type="arabicPeriod"/>
                      </a:pPr>
                      <a:r>
                        <a:rPr lang="en-US" sz="1600" dirty="0" smtClean="0"/>
                        <a:t>Revenue fell 2 % to 2.22 billion from 2.22 billion</a:t>
                      </a:r>
                    </a:p>
                    <a:p>
                      <a:pPr marL="342900" indent="-342900">
                        <a:buFont typeface="+mj-lt"/>
                        <a:buAutoNum type="arabicPeriod"/>
                      </a:pPr>
                      <a:r>
                        <a:rPr lang="en-US" sz="1600" dirty="0" smtClean="0"/>
                        <a:t>Sales rose more than 2 % to 22.2 million from 22.2 million</a:t>
                      </a:r>
                    </a:p>
                    <a:p>
                      <a:pPr marL="342900" indent="-342900">
                        <a:buFont typeface="+mj-lt"/>
                        <a:buAutoNum type="arabicPeriod"/>
                      </a:pPr>
                      <a:r>
                        <a:rPr lang="en-US" sz="1600" dirty="0" smtClean="0"/>
                        <a:t>Volume was 222.2 million shares , more than triple recent levels</a:t>
                      </a:r>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r>
              <a:tr h="46282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600" dirty="0" smtClean="0"/>
                        <a:t>Negation of different types</a:t>
                      </a:r>
                      <a:endParaRPr lang="en-US" sz="16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600" dirty="0" smtClean="0"/>
                        <a:t>There's nothing unusual about business groups pushing for more government spending</a:t>
                      </a:r>
                      <a:endParaRPr lang="en-US" sz="16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We don't think at this point anything needs to be said</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It therefore makes no sense for each market to adopt different circuit breakers</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You can't say the same with black and white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I don't think anyone left the place UNK </a:t>
                      </a:r>
                      <a:r>
                        <a:rPr lang="en-US" sz="1600" dirty="0" err="1" smtClean="0"/>
                        <a:t>UNK</a:t>
                      </a:r>
                      <a:r>
                        <a:rPr lang="en-US" sz="1600" dirty="0" smtClean="0"/>
                        <a:t> </a:t>
                      </a:r>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solidFill>
                      <a:srgbClr val="9BBB59">
                        <a:alpha val="40000"/>
                      </a:srgbClr>
                    </a:solidFill>
                  </a:tcPr>
                </a:tc>
              </a:tr>
              <a:tr h="46282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People</a:t>
                      </a:r>
                      <a:r>
                        <a:rPr lang="en-US" sz="1600" baseline="0" dirty="0" smtClean="0"/>
                        <a:t> in bad situations</a:t>
                      </a:r>
                      <a:endParaRPr lang="en-US" sz="1600" dirty="0" smtClean="0"/>
                    </a:p>
                    <a:p>
                      <a:endParaRPr lang="en-US" sz="16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We were lucky</a:t>
                      </a:r>
                    </a:p>
                    <a:p>
                      <a:endParaRPr lang="en-US" sz="1600" dirty="0"/>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342900" indent="-342900">
                        <a:buFont typeface="+mj-lt"/>
                        <a:buAutoNum type="arabicPeriod"/>
                      </a:pPr>
                      <a:r>
                        <a:rPr lang="en-US" sz="1600" dirty="0" smtClean="0"/>
                        <a:t>It was chaotic</a:t>
                      </a:r>
                    </a:p>
                    <a:p>
                      <a:pPr marL="342900" indent="-342900">
                        <a:buFont typeface="+mj-lt"/>
                        <a:buAutoNum type="arabicPeriod"/>
                      </a:pPr>
                      <a:r>
                        <a:rPr lang="en-US" sz="1600" dirty="0" smtClean="0"/>
                        <a:t>We were wrong</a:t>
                      </a:r>
                    </a:p>
                    <a:p>
                      <a:pPr marL="342900" indent="-342900">
                        <a:buFont typeface="+mj-lt"/>
                        <a:buAutoNum type="arabicPeriod"/>
                      </a:pPr>
                      <a:r>
                        <a:rPr lang="en-US" sz="1600" dirty="0" smtClean="0"/>
                        <a:t>People had died</a:t>
                      </a:r>
                    </a:p>
                    <a:p>
                      <a:pPr marL="342900" indent="-342900">
                        <a:buFont typeface="+mj-lt"/>
                        <a:buAutoNum type="arabicPeriod"/>
                      </a:pPr>
                      <a:r>
                        <a:rPr lang="en-US" sz="1600" dirty="0" smtClean="0"/>
                        <a:t>They still are </a:t>
                      </a:r>
                    </a:p>
                  </a:txBody>
                  <a:tcPr>
                    <a:lnL w="9525" cap="flat" cmpd="sng" algn="ctr">
                      <a:solidFill>
                        <a:srgbClr val="9BBB59">
                          <a:shade val="95000"/>
                          <a:satMod val="105000"/>
                        </a:srgbClr>
                      </a:solidFill>
                      <a:prstDash val="solid"/>
                    </a:lnL>
                    <a:lnR w="9525" cap="flat" cmpd="sng" algn="ctr">
                      <a:solidFill>
                        <a:srgbClr val="9BBB59">
                          <a:shade val="95000"/>
                          <a:satMod val="105000"/>
                        </a:srgbClr>
                      </a:solidFill>
                      <a:prstDash val="solid"/>
                    </a:lnR>
                    <a:lnT w="9525" cap="flat" cmpd="sng" algn="ctr">
                      <a:solidFill>
                        <a:srgbClr val="9BBB59">
                          <a:shade val="95000"/>
                          <a:satMod val="105000"/>
                        </a:srgbClr>
                      </a:solidFill>
                      <a:prstDash val="solid"/>
                    </a:lnT>
                    <a:lnB w="9525" cap="flat" cmpd="sng" algn="ctr">
                      <a:solidFill>
                        <a:srgbClr val="9BBB59">
                          <a:shade val="95000"/>
                          <a:satMod val="105000"/>
                        </a:srgbClr>
                      </a:solidFill>
                      <a:prstDash val="solid"/>
                    </a:lnB>
                    <a:lnTlToBr w="12700" cmpd="sng">
                      <a:noFill/>
                      <a:prstDash val="solid"/>
                    </a:lnTlToBr>
                    <a:lnBlToTr w="12700" cmpd="sng">
                      <a:noFill/>
                      <a:prstDash val="solid"/>
                    </a:lnBlToTr>
                    <a:noFill/>
                  </a:tcPr>
                </a:tc>
              </a:tr>
            </a:tbl>
          </a:graphicData>
        </a:graphic>
      </p:graphicFrame>
      <p:sp>
        <p:nvSpPr>
          <p:cNvPr id="8" name="TextBox 7"/>
          <p:cNvSpPr txBox="1"/>
          <p:nvPr/>
        </p:nvSpPr>
        <p:spPr>
          <a:xfrm>
            <a:off x="6636115" y="6477713"/>
            <a:ext cx="2621295" cy="369332"/>
          </a:xfrm>
          <a:prstGeom prst="rect">
            <a:avLst/>
          </a:prstGeom>
          <a:solidFill>
            <a:schemeClr val="tx1"/>
          </a:solidFill>
        </p:spPr>
        <p:txBody>
          <a:bodyPr wrap="none" rtlCol="0">
            <a:spAutoFit/>
          </a:bodyPr>
          <a:lstStyle/>
          <a:p>
            <a:pPr algn="l">
              <a:spcBef>
                <a:spcPts val="0"/>
              </a:spcBef>
            </a:pPr>
            <a:r>
              <a:rPr lang="en-US" dirty="0" smtClean="0">
                <a:solidFill>
                  <a:schemeClr val="bg1"/>
                </a:solidFill>
              </a:rPr>
              <a:t>[Socher, Manning &amp; Ng]</a:t>
            </a:r>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Finding Similar Sentences</a:t>
            </a:r>
            <a:endParaRPr lang="en-US" dirty="0"/>
          </a:p>
        </p:txBody>
      </p:sp>
      <p:sp>
        <p:nvSpPr>
          <p:cNvPr id="6" name="Content Placeholder 2"/>
          <p:cNvSpPr txBox="1">
            <a:spLocks/>
          </p:cNvSpPr>
          <p:nvPr/>
        </p:nvSpPr>
        <p:spPr>
          <a:xfrm>
            <a:off x="457200" y="1295400"/>
            <a:ext cx="8229600" cy="5181600"/>
          </a:xfrm>
          <a:prstGeom prst="rect">
            <a:avLst/>
          </a:prstGeom>
        </p:spPr>
        <p:txBody>
          <a:bodyPr vert="horz" lIns="91440" tIns="45720" rIns="91440" bIns="45720" rtlCol="0">
            <a:normAutofit/>
          </a:bodyPr>
          <a:lstStyle/>
          <a:p>
            <a:pPr marL="342900" lvl="0" indent="-342900">
              <a:spcBef>
                <a:spcPct val="20000"/>
              </a:spcBef>
              <a:buFont typeface="Arial" pitchFamily="34" charset="0"/>
              <a:buChar char="•"/>
            </a:pPr>
            <a:endParaRPr lang="en-US" sz="3200" dirty="0" smtClean="0"/>
          </a:p>
        </p:txBody>
      </p:sp>
      <p:sp>
        <p:nvSpPr>
          <p:cNvPr id="5" name="Content Placeholder 4"/>
          <p:cNvSpPr>
            <a:spLocks noGrp="1"/>
          </p:cNvSpPr>
          <p:nvPr>
            <p:ph idx="1"/>
          </p:nvPr>
        </p:nvSpPr>
        <p:spPr>
          <a:xfrm>
            <a:off x="501070" y="663840"/>
            <a:ext cx="8229600" cy="1527050"/>
          </a:xfrm>
        </p:spPr>
        <p:txBody>
          <a:bodyPr>
            <a:normAutofit fontScale="77500" lnSpcReduction="20000"/>
          </a:bodyPr>
          <a:lstStyle/>
          <a:p>
            <a:pPr>
              <a:spcBef>
                <a:spcPts val="600"/>
              </a:spcBef>
            </a:pPr>
            <a:r>
              <a:rPr lang="en-US" b="0" dirty="0" smtClean="0"/>
              <a:t>Each phrase has an embedding. </a:t>
            </a:r>
          </a:p>
          <a:p>
            <a:pPr>
              <a:spcBef>
                <a:spcPts val="600"/>
              </a:spcBef>
            </a:pPr>
            <a:r>
              <a:rPr lang="en-US" b="0" dirty="0" smtClean="0"/>
              <a:t>Pick a sentence and list nearest neighbor sentences. </a:t>
            </a:r>
          </a:p>
          <a:p>
            <a:pPr>
              <a:spcBef>
                <a:spcPts val="600"/>
              </a:spcBef>
            </a:pPr>
            <a:r>
              <a:rPr lang="en-US" b="0" dirty="0" smtClean="0"/>
              <a:t>Often either semantically or syntactically similar (digits are all mapped to 2)</a:t>
            </a:r>
            <a:endParaRPr lang="en-US" b="0" dirty="0"/>
          </a:p>
        </p:txBody>
      </p:sp>
      <p:graphicFrame>
        <p:nvGraphicFramePr>
          <p:cNvPr id="8" name="Table 7"/>
          <p:cNvGraphicFramePr>
            <a:graphicFrameLocks noGrp="1"/>
          </p:cNvGraphicFramePr>
          <p:nvPr/>
        </p:nvGraphicFramePr>
        <p:xfrm>
          <a:off x="381000" y="2514600"/>
          <a:ext cx="8534400" cy="4419600"/>
        </p:xfrm>
        <a:graphic>
          <a:graphicData uri="http://schemas.openxmlformats.org/drawingml/2006/table">
            <a:tbl>
              <a:tblPr firstRow="1" bandRow="1"/>
              <a:tblGrid>
                <a:gridCol w="1755302"/>
                <a:gridCol w="1673698"/>
                <a:gridCol w="5105400"/>
              </a:tblGrid>
              <a:tr h="457197">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600" dirty="0" smtClean="0"/>
                        <a:t>Similarities</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600" dirty="0" smtClean="0"/>
                        <a:t>Center Sentence</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600" dirty="0" smtClean="0"/>
                        <a:t>Nearest Neigbhor</a:t>
                      </a:r>
                      <a:r>
                        <a:rPr lang="en-US" sz="1600" baseline="0" dirty="0" smtClean="0"/>
                        <a:t> Sentences in Embedding Space</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1143003">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600" dirty="0" smtClean="0"/>
                        <a:t>Large changes in sales or revenue</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600" dirty="0" smtClean="0"/>
                        <a:t>Sales grew almost 2 % to 222.2 million from 222.2 million</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342900" indent="-342900">
                        <a:buFont typeface="+mj-lt"/>
                        <a:buAutoNum type="arabicPeriod"/>
                      </a:pPr>
                      <a:r>
                        <a:rPr lang="en-US" sz="1600" dirty="0" smtClean="0"/>
                        <a:t>Sales surged 22 % to 222.22 billion yen from 222.22 billion</a:t>
                      </a:r>
                    </a:p>
                    <a:p>
                      <a:pPr marL="342900" indent="-342900">
                        <a:buFont typeface="+mj-lt"/>
                        <a:buAutoNum type="arabicPeriod"/>
                      </a:pPr>
                      <a:r>
                        <a:rPr lang="en-US" sz="1600" dirty="0" smtClean="0"/>
                        <a:t>Revenue fell 2 % to 2.22 billion from 2.22 billion</a:t>
                      </a:r>
                    </a:p>
                    <a:p>
                      <a:pPr marL="342900" indent="-342900">
                        <a:buFont typeface="+mj-lt"/>
                        <a:buAutoNum type="arabicPeriod"/>
                      </a:pPr>
                      <a:r>
                        <a:rPr lang="en-US" sz="1600" dirty="0" smtClean="0"/>
                        <a:t>Sales rose more than 2 % to 22.2 million from 22.2 million</a:t>
                      </a:r>
                    </a:p>
                    <a:p>
                      <a:pPr marL="342900" indent="-342900">
                        <a:buFont typeface="+mj-lt"/>
                        <a:buAutoNum type="arabicPeriod"/>
                      </a:pPr>
                      <a:r>
                        <a:rPr lang="en-US" sz="1600" dirty="0" smtClean="0"/>
                        <a:t>Volume was 222.2 million shares , more than triple recent levels</a:t>
                      </a:r>
                      <a:endParaRPr lang="en-US" sz="16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46282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600" dirty="0" smtClean="0"/>
                        <a:t>Subjective sentences</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600" dirty="0" smtClean="0"/>
                        <a:t>I had calls all night long from the States , he said</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342900" indent="-342900">
                        <a:buFont typeface="+mj-lt"/>
                        <a:buAutoNum type="arabicPeriod"/>
                      </a:pPr>
                      <a:r>
                        <a:rPr lang="en-US" sz="1600" dirty="0" smtClean="0"/>
                        <a:t>Our intent is to promote the best alternative, he says </a:t>
                      </a:r>
                    </a:p>
                    <a:p>
                      <a:pPr marL="342900" indent="-342900">
                        <a:buFont typeface="+mj-lt"/>
                        <a:buAutoNum type="arabicPeriod"/>
                      </a:pPr>
                      <a:r>
                        <a:rPr lang="en-US" sz="1600" dirty="0" smtClean="0"/>
                        <a:t>We have sufficient cash flow to handle that, he said</a:t>
                      </a:r>
                    </a:p>
                    <a:p>
                      <a:pPr marL="342900" indent="-342900">
                        <a:buFont typeface="+mj-lt"/>
                        <a:buAutoNum type="arabicPeriod"/>
                      </a:pPr>
                      <a:r>
                        <a:rPr lang="en-US" sz="1600" dirty="0" smtClean="0"/>
                        <a:t>Currently, average pay for machinists is 22.22 an hour, Boeing said</a:t>
                      </a:r>
                    </a:p>
                    <a:p>
                      <a:pPr marL="342900" indent="-342900">
                        <a:buFont typeface="+mj-lt"/>
                        <a:buAutoNum type="arabicPeriod"/>
                      </a:pPr>
                      <a:r>
                        <a:rPr lang="en-US" sz="1600" dirty="0" smtClean="0"/>
                        <a:t>Profit from trading for its own account dropped, the securities firm said</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sp>
        <p:nvSpPr>
          <p:cNvPr id="9" name="TextBox 8"/>
          <p:cNvSpPr txBox="1"/>
          <p:nvPr/>
        </p:nvSpPr>
        <p:spPr>
          <a:xfrm>
            <a:off x="6636115" y="6477713"/>
            <a:ext cx="2621295" cy="369332"/>
          </a:xfrm>
          <a:prstGeom prst="rect">
            <a:avLst/>
          </a:prstGeom>
          <a:solidFill>
            <a:schemeClr val="tx1"/>
          </a:solidFill>
        </p:spPr>
        <p:txBody>
          <a:bodyPr wrap="none" rtlCol="0">
            <a:spAutoFit/>
          </a:bodyPr>
          <a:lstStyle/>
          <a:p>
            <a:pPr algn="l">
              <a:spcBef>
                <a:spcPts val="0"/>
              </a:spcBef>
            </a:pPr>
            <a:r>
              <a:rPr lang="en-US" dirty="0" smtClean="0">
                <a:solidFill>
                  <a:schemeClr val="bg1"/>
                </a:solidFill>
              </a:rPr>
              <a:t>[Socher, Manning &amp; Ng]</a:t>
            </a:r>
          </a:p>
        </p:txBody>
      </p:sp>
    </p:spTree>
  </p:cSld>
  <p:clrMapOvr>
    <a:masterClrMapping/>
  </p:clrMapOvr>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More Similar Sentences</a:t>
            </a:r>
            <a:endParaRPr lang="en-US" dirty="0"/>
          </a:p>
        </p:txBody>
      </p:sp>
      <p:sp>
        <p:nvSpPr>
          <p:cNvPr id="6" name="Content Placeholder 2"/>
          <p:cNvSpPr txBox="1">
            <a:spLocks/>
          </p:cNvSpPr>
          <p:nvPr/>
        </p:nvSpPr>
        <p:spPr>
          <a:xfrm>
            <a:off x="457200" y="1295400"/>
            <a:ext cx="8229600" cy="5181600"/>
          </a:xfrm>
          <a:prstGeom prst="rect">
            <a:avLst/>
          </a:prstGeom>
        </p:spPr>
        <p:txBody>
          <a:bodyPr vert="horz" lIns="91440" tIns="45720" rIns="91440" bIns="45720" rtlCol="0">
            <a:normAutofit/>
          </a:bodyPr>
          <a:lstStyle/>
          <a:p>
            <a:pPr marL="342900" lvl="0" indent="-342900">
              <a:spcBef>
                <a:spcPct val="20000"/>
              </a:spcBef>
              <a:buFont typeface="Arial" pitchFamily="34" charset="0"/>
              <a:buChar char="•"/>
            </a:pPr>
            <a:endParaRPr lang="en-US" sz="3200" dirty="0" smtClean="0"/>
          </a:p>
        </p:txBody>
      </p:sp>
      <p:graphicFrame>
        <p:nvGraphicFramePr>
          <p:cNvPr id="11" name="Table 10"/>
          <p:cNvGraphicFramePr>
            <a:graphicFrameLocks noGrp="1"/>
          </p:cNvGraphicFramePr>
          <p:nvPr/>
        </p:nvGraphicFramePr>
        <p:xfrm>
          <a:off x="228600" y="1219200"/>
          <a:ext cx="8839200" cy="5730240"/>
        </p:xfrm>
        <a:graphic>
          <a:graphicData uri="http://schemas.openxmlformats.org/drawingml/2006/table">
            <a:tbl>
              <a:tblPr firstRow="1" bandRow="1"/>
              <a:tblGrid>
                <a:gridCol w="1786097"/>
                <a:gridCol w="1703061"/>
                <a:gridCol w="5350042"/>
              </a:tblGrid>
              <a:tr h="457197">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600" dirty="0" smtClean="0"/>
                        <a:t>Similarities</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600" dirty="0" smtClean="0"/>
                        <a:t>Center Sentence</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sz="1600" dirty="0" smtClean="0"/>
                        <a:t>Nearest Neigbhor</a:t>
                      </a:r>
                      <a:r>
                        <a:rPr lang="en-US" sz="1600" baseline="0" dirty="0" smtClean="0"/>
                        <a:t> Sentences in Embedding Space</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46282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600" dirty="0" smtClean="0"/>
                        <a:t>Bad News</a:t>
                      </a:r>
                      <a:endParaRPr lang="en-US" sz="16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600" dirty="0" smtClean="0"/>
                        <a:t>Both took further hits yesterday</a:t>
                      </a:r>
                      <a:endParaRPr lang="en-US" sz="16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342900" indent="-342900">
                        <a:buFont typeface="+mj-lt"/>
                        <a:buAutoNum type="arabicPeriod"/>
                      </a:pPr>
                      <a:r>
                        <a:rPr lang="en-US" sz="1600" dirty="0" smtClean="0"/>
                        <a:t>We're in for a lot of turbulence ... </a:t>
                      </a:r>
                    </a:p>
                    <a:p>
                      <a:pPr marL="342900" indent="-342900">
                        <a:buFont typeface="+mj-lt"/>
                        <a:buAutoNum type="arabicPeriod"/>
                      </a:pPr>
                      <a:r>
                        <a:rPr lang="en-US" sz="1600" dirty="0" smtClean="0"/>
                        <a:t>BSN currently has 2.2 million common shares outstanding </a:t>
                      </a:r>
                    </a:p>
                    <a:p>
                      <a:pPr marL="342900" indent="-342900">
                        <a:buFont typeface="+mj-lt"/>
                        <a:buAutoNum type="arabicPeriod"/>
                      </a:pPr>
                      <a:r>
                        <a:rPr lang="en-US" sz="1600" dirty="0" smtClean="0"/>
                        <a:t>This is panic buying </a:t>
                      </a:r>
                    </a:p>
                    <a:p>
                      <a:pPr marL="342900" indent="-342900">
                        <a:buFont typeface="+mj-lt"/>
                        <a:buAutoNum type="arabicPeriod"/>
                      </a:pPr>
                      <a:r>
                        <a:rPr lang="en-US" sz="1600" dirty="0" smtClean="0"/>
                        <a:t>We have a couple or three tough weeks coming</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46282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600" dirty="0" smtClean="0"/>
                        <a:t>Spokesmen who don’t speak</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600" dirty="0" smtClean="0"/>
                        <a:t>A DPC spokesman declined to elaborate on the group 's new plan</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342900" indent="-342900">
                        <a:buFont typeface="+mj-lt"/>
                        <a:buAutoNum type="arabicPeriod"/>
                      </a:pPr>
                      <a:r>
                        <a:rPr lang="en-US" sz="1600" dirty="0" smtClean="0"/>
                        <a:t>Those two offers were private and the spokesman refused to identify the bidding companies</a:t>
                      </a:r>
                    </a:p>
                    <a:p>
                      <a:pPr marL="342900" indent="-342900">
                        <a:buFont typeface="+mj-lt"/>
                        <a:buAutoNum type="arabicPeriod"/>
                      </a:pPr>
                      <a:r>
                        <a:rPr lang="en-US" sz="1600" dirty="0" smtClean="0"/>
                        <a:t>Among the firms were Merrill Lynch &amp; Co. and Dean Witter Reynolds Inc </a:t>
                      </a:r>
                    </a:p>
                    <a:p>
                      <a:pPr marL="342900" indent="-342900">
                        <a:buFont typeface="+mj-lt"/>
                        <a:buAutoNum type="arabicPeriod"/>
                      </a:pPr>
                      <a:r>
                        <a:rPr lang="en-US" sz="1600" dirty="0" smtClean="0"/>
                        <a:t>The real key is to have the economy working and interest rates down</a:t>
                      </a:r>
                    </a:p>
                    <a:p>
                      <a:pPr marL="342900" indent="-342900">
                        <a:buFont typeface="+mj-lt"/>
                        <a:buAutoNum type="arabicPeriod"/>
                      </a:pPr>
                      <a:r>
                        <a:rPr lang="en-US" sz="1600" dirty="0" smtClean="0"/>
                        <a:t>The market upheaval apparently hasn't triggered any cash crunch – yet</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462822">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600" dirty="0" smtClean="0"/>
                        <a:t>Negation of different types</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sz="1600" dirty="0" smtClean="0"/>
                        <a:t>There's nothing unusual about business groups pushing for more government spending</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We don't think at this point anything needs to be said</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It therefore makes no sense for each market to adopt different circuit breakers</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You can't say the same with black and white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I don't think anyone left the place UNK </a:t>
                      </a:r>
                      <a:r>
                        <a:rPr lang="en-US" sz="1600" dirty="0" err="1" smtClean="0"/>
                        <a:t>UNK</a:t>
                      </a:r>
                      <a:r>
                        <a:rPr lang="en-US" sz="1600" dirty="0" smtClean="0"/>
                        <a:t>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bl>
          </a:graphicData>
        </a:graphic>
      </p:graphicFrame>
      <p:sp>
        <p:nvSpPr>
          <p:cNvPr id="5" name="TextBox 4"/>
          <p:cNvSpPr txBox="1"/>
          <p:nvPr/>
        </p:nvSpPr>
        <p:spPr>
          <a:xfrm>
            <a:off x="6636115" y="6477713"/>
            <a:ext cx="2621295" cy="369332"/>
          </a:xfrm>
          <a:prstGeom prst="rect">
            <a:avLst/>
          </a:prstGeom>
          <a:solidFill>
            <a:schemeClr val="tx1"/>
          </a:solidFill>
        </p:spPr>
        <p:txBody>
          <a:bodyPr wrap="none" rtlCol="0">
            <a:spAutoFit/>
          </a:bodyPr>
          <a:lstStyle/>
          <a:p>
            <a:pPr algn="l">
              <a:spcBef>
                <a:spcPts val="0"/>
              </a:spcBef>
            </a:pPr>
            <a:r>
              <a:rPr lang="en-US" dirty="0" smtClean="0">
                <a:solidFill>
                  <a:schemeClr val="bg1"/>
                </a:solidFill>
              </a:rPr>
              <a:t>[Socher, Manning &amp; Ng]</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6"/>
          <p:cNvSpPr txBox="1">
            <a:spLocks noChangeArrowheads="1"/>
          </p:cNvSpPr>
          <p:nvPr/>
        </p:nvSpPr>
        <p:spPr bwMode="auto">
          <a:xfrm>
            <a:off x="232235" y="1009485"/>
            <a:ext cx="8699500" cy="1938992"/>
          </a:xfrm>
          <a:prstGeom prst="rect">
            <a:avLst/>
          </a:prstGeom>
          <a:noFill/>
          <a:ln w="9525">
            <a:noFill/>
            <a:miter lim="800000"/>
            <a:headEnd/>
            <a:tailEnd/>
          </a:ln>
        </p:spPr>
        <p:txBody>
          <a:bodyPr>
            <a:spAutoFit/>
          </a:bodyPr>
          <a:lstStyle/>
          <a:p>
            <a:pPr>
              <a:spcBef>
                <a:spcPct val="0"/>
              </a:spcBef>
            </a:pPr>
            <a:r>
              <a:rPr lang="en-US" sz="6000" b="1" dirty="0" smtClean="0">
                <a:solidFill>
                  <a:srgbClr val="FFFFFF"/>
                </a:solidFill>
                <a:latin typeface="Pristina" pitchFamily="66" charset="0"/>
              </a:rPr>
              <a:t>Machine Learning and AI </a:t>
            </a:r>
          </a:p>
          <a:p>
            <a:pPr>
              <a:spcBef>
                <a:spcPct val="0"/>
              </a:spcBef>
            </a:pPr>
            <a:r>
              <a:rPr lang="en-US" sz="6000" b="1" dirty="0" smtClean="0">
                <a:solidFill>
                  <a:srgbClr val="FFFFFF"/>
                </a:solidFill>
                <a:latin typeface="Pristina" pitchFamily="66" charset="0"/>
              </a:rPr>
              <a:t>via Brain simulations </a:t>
            </a:r>
            <a:endParaRPr lang="en-US" sz="6000" b="1" kern="1200" dirty="0">
              <a:solidFill>
                <a:srgbClr val="FFFFFF"/>
              </a:solidFill>
              <a:latin typeface="Pristina" pitchFamily="66" charset="0"/>
              <a:ea typeface="+mn-ea"/>
              <a:cs typeface="+mn-cs"/>
            </a:endParaRPr>
          </a:p>
        </p:txBody>
      </p:sp>
      <p:sp>
        <p:nvSpPr>
          <p:cNvPr id="6149" name="Text Box 10"/>
          <p:cNvSpPr txBox="1">
            <a:spLocks noChangeArrowheads="1"/>
          </p:cNvSpPr>
          <p:nvPr/>
        </p:nvSpPr>
        <p:spPr bwMode="auto">
          <a:xfrm>
            <a:off x="1192360" y="3467405"/>
            <a:ext cx="7021512" cy="830997"/>
          </a:xfrm>
          <a:prstGeom prst="rect">
            <a:avLst/>
          </a:prstGeom>
          <a:noFill/>
          <a:ln w="12700">
            <a:noFill/>
            <a:miter lim="800000"/>
            <a:headEnd/>
            <a:tailEnd/>
          </a:ln>
        </p:spPr>
        <p:txBody>
          <a:bodyPr wrap="square">
            <a:spAutoFit/>
          </a:bodyPr>
          <a:lstStyle/>
          <a:p>
            <a:pPr algn="ctr" rtl="0" eaLnBrk="0" fontAlgn="base" hangingPunct="0">
              <a:spcBef>
                <a:spcPts val="1800"/>
              </a:spcBef>
              <a:spcAft>
                <a:spcPct val="0"/>
              </a:spcAft>
            </a:pPr>
            <a:r>
              <a:rPr lang="en-US" sz="4800" b="1" kern="1200" dirty="0" smtClean="0">
                <a:solidFill>
                  <a:srgbClr val="FFFFFF"/>
                </a:solidFill>
                <a:latin typeface="Pristina" pitchFamily="66" charset="0"/>
                <a:ea typeface="+mn-ea"/>
                <a:cs typeface="+mn-cs"/>
              </a:rPr>
              <a:t>Andrew Ng</a:t>
            </a:r>
            <a:endParaRPr lang="en-US" sz="3200" kern="1200" dirty="0">
              <a:solidFill>
                <a:srgbClr val="FFFFFF"/>
              </a:solidFill>
              <a:latin typeface="Helvetica" pitchFamily="34" charset="0"/>
              <a:ea typeface="+mn-ea"/>
              <a:cs typeface="+mn-cs"/>
            </a:endParaRPr>
          </a:p>
        </p:txBody>
      </p:sp>
      <p:sp>
        <p:nvSpPr>
          <p:cNvPr id="6150" name="Rectangle 11"/>
          <p:cNvSpPr>
            <a:spLocks noChangeArrowheads="1"/>
          </p:cNvSpPr>
          <p:nvPr/>
        </p:nvSpPr>
        <p:spPr bwMode="auto">
          <a:xfrm>
            <a:off x="1025525" y="527050"/>
            <a:ext cx="7748588" cy="147638"/>
          </a:xfrm>
          <a:prstGeom prst="rect">
            <a:avLst/>
          </a:prstGeom>
          <a:solidFill>
            <a:schemeClr val="tx1"/>
          </a:solidFill>
          <a:ln w="12700" algn="ctr">
            <a:noFill/>
            <a:miter lim="800000"/>
            <a:headEnd/>
            <a:tailEnd/>
          </a:ln>
        </p:spPr>
        <p:txBody>
          <a:bodyPr wrap="none" lIns="90487" tIns="44450" rIns="90487" bIns="44450" anchor="ctr">
            <a:spAutoFit/>
          </a:bodyPr>
          <a:lstStyle/>
          <a:p>
            <a:pPr algn="l" rtl="0" eaLnBrk="0" fontAlgn="base" hangingPunct="0">
              <a:spcBef>
                <a:spcPct val="0"/>
              </a:spcBef>
              <a:spcAft>
                <a:spcPct val="0"/>
              </a:spcAft>
            </a:pPr>
            <a:endParaRPr lang="en-US" kern="1200" dirty="0">
              <a:solidFill>
                <a:srgbClr val="FFFFFF"/>
              </a:solidFill>
              <a:latin typeface="Helvetica" pitchFamily="34" charset="0"/>
              <a:ea typeface="+mn-ea"/>
              <a:cs typeface="+mn-cs"/>
            </a:endParaRPr>
          </a:p>
        </p:txBody>
      </p:sp>
      <p:sp>
        <p:nvSpPr>
          <p:cNvPr id="6148" name="Rectangle 7"/>
          <p:cNvSpPr>
            <a:spLocks noChangeArrowheads="1"/>
          </p:cNvSpPr>
          <p:nvPr/>
        </p:nvSpPr>
        <p:spPr bwMode="auto">
          <a:xfrm>
            <a:off x="1333501" y="4152900"/>
            <a:ext cx="4424195" cy="435374"/>
          </a:xfrm>
          <a:prstGeom prst="rect">
            <a:avLst/>
          </a:prstGeom>
          <a:noFill/>
          <a:ln w="9525">
            <a:noFill/>
            <a:miter lim="800000"/>
            <a:headEnd/>
            <a:tailEnd/>
          </a:ln>
        </p:spPr>
        <p:txBody>
          <a:bodyPr/>
          <a:lstStyle/>
          <a:p>
            <a:pPr algn="l" rtl="0" eaLnBrk="0" fontAlgn="base" hangingPunct="0">
              <a:spcBef>
                <a:spcPct val="0"/>
              </a:spcBef>
              <a:spcAft>
                <a:spcPct val="0"/>
              </a:spcAft>
            </a:pPr>
            <a:endParaRPr lang="en-US" kern="1200" dirty="0">
              <a:solidFill>
                <a:srgbClr val="FFFFFF"/>
              </a:solidFill>
              <a:latin typeface="Helvetica" pitchFamily="34" charset="0"/>
              <a:ea typeface="+mn-ea"/>
              <a:cs typeface="+mn-cs"/>
            </a:endParaRPr>
          </a:p>
        </p:txBody>
      </p:sp>
      <p:pic>
        <p:nvPicPr>
          <p:cNvPr id="2171905" name="Picture 1" descr="C:\Users\ang\Desktop\edges.2.png"/>
          <p:cNvPicPr>
            <a:picLocks noChangeAspect="1" noChangeArrowheads="1"/>
          </p:cNvPicPr>
          <p:nvPr/>
        </p:nvPicPr>
        <p:blipFill>
          <a:blip r:embed="rId3" cstate="print"/>
          <a:srcRect/>
          <a:stretch>
            <a:fillRect/>
          </a:stretch>
        </p:blipFill>
        <p:spPr bwMode="auto">
          <a:xfrm>
            <a:off x="-1495990" y="3505810"/>
            <a:ext cx="1085850" cy="561975"/>
          </a:xfrm>
          <a:prstGeom prst="rect">
            <a:avLst/>
          </a:prstGeom>
          <a:noFill/>
        </p:spPr>
      </p:pic>
      <p:sp>
        <p:nvSpPr>
          <p:cNvPr id="20" name="Rectangle 19"/>
          <p:cNvSpPr/>
          <p:nvPr/>
        </p:nvSpPr>
        <p:spPr bwMode="auto">
          <a:xfrm>
            <a:off x="8182070" y="6501400"/>
            <a:ext cx="961930" cy="356600"/>
          </a:xfrm>
          <a:prstGeom prst="rect">
            <a:avLst/>
          </a:prstGeom>
          <a:solidFill>
            <a:schemeClr val="tx1"/>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pic>
        <p:nvPicPr>
          <p:cNvPr id="21" name="Picture 2" descr="C:\Users\ang\Desktop\iStock_000005809739XSmall-1_0.jpg"/>
          <p:cNvPicPr>
            <a:picLocks noChangeAspect="1" noChangeArrowheads="1"/>
          </p:cNvPicPr>
          <p:nvPr/>
        </p:nvPicPr>
        <p:blipFill>
          <a:blip r:embed="rId4" cstate="print"/>
          <a:srcRect/>
          <a:stretch>
            <a:fillRect/>
          </a:stretch>
        </p:blipFill>
        <p:spPr bwMode="auto">
          <a:xfrm>
            <a:off x="9372625" y="5215660"/>
            <a:ext cx="1647087" cy="1642340"/>
          </a:xfrm>
          <a:prstGeom prst="rect">
            <a:avLst/>
          </a:prstGeom>
          <a:noFill/>
        </p:spPr>
      </p:pic>
      <p:grpSp>
        <p:nvGrpSpPr>
          <p:cNvPr id="28" name="Group 27"/>
          <p:cNvGrpSpPr/>
          <p:nvPr/>
        </p:nvGrpSpPr>
        <p:grpSpPr>
          <a:xfrm>
            <a:off x="78429" y="5308676"/>
            <a:ext cx="8871741" cy="1538369"/>
            <a:chOff x="-1145642" y="5186310"/>
            <a:chExt cx="10241863" cy="1775950"/>
          </a:xfrm>
        </p:grpSpPr>
        <p:grpSp>
          <p:nvGrpSpPr>
            <p:cNvPr id="29" name="Group 9"/>
            <p:cNvGrpSpPr/>
            <p:nvPr/>
          </p:nvGrpSpPr>
          <p:grpSpPr>
            <a:xfrm>
              <a:off x="-1145643" y="5186308"/>
              <a:ext cx="10241864" cy="1775949"/>
              <a:chOff x="-1145643" y="5186308"/>
              <a:chExt cx="10241864" cy="1775949"/>
            </a:xfrm>
          </p:grpSpPr>
          <p:grpSp>
            <p:nvGrpSpPr>
              <p:cNvPr id="31" name="Group 41"/>
              <p:cNvGrpSpPr/>
              <p:nvPr/>
            </p:nvGrpSpPr>
            <p:grpSpPr>
              <a:xfrm>
                <a:off x="-1145643" y="5186308"/>
                <a:ext cx="10241864" cy="1775949"/>
                <a:chOff x="-1313441" y="4942901"/>
                <a:chExt cx="11645625" cy="2019363"/>
              </a:xfrm>
            </p:grpSpPr>
            <p:grpSp>
              <p:nvGrpSpPr>
                <p:cNvPr id="33" name="Group 47"/>
                <p:cNvGrpSpPr/>
                <p:nvPr/>
              </p:nvGrpSpPr>
              <p:grpSpPr>
                <a:xfrm>
                  <a:off x="-1313441" y="4942901"/>
                  <a:ext cx="11645625" cy="2019363"/>
                  <a:chOff x="-1310844" y="4619555"/>
                  <a:chExt cx="12909060" cy="2238445"/>
                </a:xfrm>
              </p:grpSpPr>
              <p:sp>
                <p:nvSpPr>
                  <p:cNvPr id="35" name="Rectangle 2"/>
                  <p:cNvSpPr>
                    <a:spLocks noChangeArrowheads="1"/>
                  </p:cNvSpPr>
                  <p:nvPr/>
                </p:nvSpPr>
                <p:spPr bwMode="auto">
                  <a:xfrm>
                    <a:off x="7453070" y="6084888"/>
                    <a:ext cx="1460500" cy="773112"/>
                  </a:xfrm>
                  <a:prstGeom prst="rect">
                    <a:avLst/>
                  </a:prstGeom>
                  <a:solidFill>
                    <a:schemeClr val="tx1"/>
                  </a:solidFill>
                  <a:ln w="12700" algn="ctr">
                    <a:noFill/>
                    <a:miter lim="800000"/>
                    <a:headEnd/>
                    <a:tailEnd/>
                  </a:ln>
                </p:spPr>
                <p:txBody>
                  <a:bodyPr wrap="none" lIns="90487" tIns="44450" rIns="90487" bIns="44450" anchor="ctr">
                    <a:spAutoFit/>
                  </a:bodyPr>
                  <a:lstStyle/>
                  <a:p>
                    <a:pPr algn="l" rtl="0" eaLnBrk="0" fontAlgn="base" hangingPunct="0">
                      <a:spcBef>
                        <a:spcPct val="0"/>
                      </a:spcBef>
                      <a:spcAft>
                        <a:spcPct val="0"/>
                      </a:spcAft>
                    </a:pPr>
                    <a:endParaRPr lang="en-US" kern="1200" dirty="0">
                      <a:solidFill>
                        <a:srgbClr val="FFFFFF"/>
                      </a:solidFill>
                      <a:latin typeface="Helvetica" pitchFamily="34" charset="0"/>
                      <a:ea typeface="+mn-ea"/>
                      <a:cs typeface="+mn-cs"/>
                    </a:endParaRPr>
                  </a:p>
                </p:txBody>
              </p:sp>
              <p:sp>
                <p:nvSpPr>
                  <p:cNvPr id="36" name="Text Box 10"/>
                  <p:cNvSpPr txBox="1">
                    <a:spLocks noChangeArrowheads="1"/>
                  </p:cNvSpPr>
                  <p:nvPr/>
                </p:nvSpPr>
                <p:spPr bwMode="auto">
                  <a:xfrm>
                    <a:off x="-1310844" y="6079220"/>
                    <a:ext cx="12909060" cy="380663"/>
                  </a:xfrm>
                  <a:prstGeom prst="rect">
                    <a:avLst/>
                  </a:prstGeom>
                  <a:solidFill>
                    <a:schemeClr val="tx1"/>
                  </a:solidFill>
                  <a:ln w="12700">
                    <a:noFill/>
                    <a:miter lim="800000"/>
                    <a:headEnd/>
                    <a:tailEnd/>
                  </a:ln>
                </p:spPr>
                <p:txBody>
                  <a:bodyPr wrap="square">
                    <a:spAutoFit/>
                  </a:bodyPr>
                  <a:lstStyle/>
                  <a:p>
                    <a:pPr algn="l" rtl="0" eaLnBrk="0" fontAlgn="base" hangingPunct="0">
                      <a:spcBef>
                        <a:spcPts val="1800"/>
                      </a:spcBef>
                      <a:spcAft>
                        <a:spcPct val="0"/>
                      </a:spcAft>
                    </a:pPr>
                    <a:r>
                      <a:rPr lang="en-US" sz="1100" kern="1200" dirty="0" smtClean="0">
                        <a:solidFill>
                          <a:schemeClr val="bg1"/>
                        </a:solidFill>
                        <a:latin typeface="+mn-lt"/>
                        <a:ea typeface="+mn-ea"/>
                        <a:cs typeface="+mn-cs"/>
                      </a:rPr>
                      <a:t>    Adam Coates       </a:t>
                    </a:r>
                    <a:r>
                      <a:rPr lang="en-US" sz="1100" kern="1200" dirty="0" err="1" smtClean="0">
                        <a:solidFill>
                          <a:schemeClr val="bg1"/>
                        </a:solidFill>
                        <a:latin typeface="+mn-lt"/>
                        <a:ea typeface="+mn-ea"/>
                        <a:cs typeface="+mn-cs"/>
                      </a:rPr>
                      <a:t>Quoc</a:t>
                    </a:r>
                    <a:r>
                      <a:rPr lang="en-US" sz="1100" kern="1200" dirty="0" smtClean="0">
                        <a:solidFill>
                          <a:schemeClr val="bg1"/>
                        </a:solidFill>
                        <a:latin typeface="+mn-lt"/>
                        <a:ea typeface="+mn-ea"/>
                        <a:cs typeface="+mn-cs"/>
                      </a:rPr>
                      <a:t> Le       Honglak Lee     Andrew Saxe   Andrew Maas Chris Manning </a:t>
                    </a:r>
                    <a:r>
                      <a:rPr lang="en-US" sz="1100" kern="1200" dirty="0" err="1" smtClean="0">
                        <a:solidFill>
                          <a:schemeClr val="bg1"/>
                        </a:solidFill>
                        <a:latin typeface="+mn-lt"/>
                        <a:ea typeface="+mn-ea"/>
                        <a:cs typeface="+mn-cs"/>
                      </a:rPr>
                      <a:t>Jiquan</a:t>
                    </a:r>
                    <a:r>
                      <a:rPr lang="en-US" sz="1100" kern="1200" dirty="0" smtClean="0">
                        <a:solidFill>
                          <a:schemeClr val="bg1"/>
                        </a:solidFill>
                        <a:latin typeface="+mn-lt"/>
                        <a:ea typeface="+mn-ea"/>
                        <a:cs typeface="+mn-cs"/>
                      </a:rPr>
                      <a:t> </a:t>
                    </a:r>
                    <a:r>
                      <a:rPr lang="en-US" sz="1100" kern="1200" dirty="0" err="1" smtClean="0">
                        <a:solidFill>
                          <a:schemeClr val="bg1"/>
                        </a:solidFill>
                        <a:latin typeface="+mn-lt"/>
                        <a:ea typeface="+mn-ea"/>
                        <a:cs typeface="+mn-cs"/>
                      </a:rPr>
                      <a:t>Ngiam</a:t>
                    </a:r>
                    <a:r>
                      <a:rPr lang="en-US" sz="1100" kern="1200" dirty="0" smtClean="0">
                        <a:solidFill>
                          <a:schemeClr val="bg1"/>
                        </a:solidFill>
                        <a:latin typeface="+mn-lt"/>
                        <a:ea typeface="+mn-ea"/>
                        <a:cs typeface="+mn-cs"/>
                      </a:rPr>
                      <a:t> Richard </a:t>
                    </a:r>
                    <a:r>
                      <a:rPr lang="en-US" sz="1100" kern="1200" dirty="0" err="1" smtClean="0">
                        <a:solidFill>
                          <a:schemeClr val="bg1"/>
                        </a:solidFill>
                        <a:latin typeface="+mn-lt"/>
                        <a:ea typeface="+mn-ea"/>
                        <a:cs typeface="+mn-cs"/>
                      </a:rPr>
                      <a:t>Socher</a:t>
                    </a:r>
                    <a:r>
                      <a:rPr lang="en-US" sz="1100" kern="1200" dirty="0" smtClean="0">
                        <a:solidFill>
                          <a:schemeClr val="bg1"/>
                        </a:solidFill>
                        <a:latin typeface="+mn-lt"/>
                        <a:ea typeface="+mn-ea"/>
                        <a:cs typeface="+mn-cs"/>
                      </a:rPr>
                      <a:t>   Will </a:t>
                    </a:r>
                    <a:r>
                      <a:rPr lang="en-US" sz="1100" kern="1200" dirty="0" err="1" smtClean="0">
                        <a:solidFill>
                          <a:schemeClr val="bg1"/>
                        </a:solidFill>
                        <a:latin typeface="+mn-lt"/>
                        <a:ea typeface="+mn-ea"/>
                        <a:cs typeface="+mn-cs"/>
                      </a:rPr>
                      <a:t>Zou</a:t>
                    </a:r>
                    <a:r>
                      <a:rPr lang="en-US" sz="1100" kern="1200" dirty="0" smtClean="0">
                        <a:solidFill>
                          <a:schemeClr val="bg1"/>
                        </a:solidFill>
                        <a:latin typeface="+mn-lt"/>
                        <a:ea typeface="+mn-ea"/>
                        <a:cs typeface="+mn-cs"/>
                      </a:rPr>
                      <a:t> </a:t>
                    </a:r>
                    <a:endParaRPr lang="en-US" sz="1100" kern="1200" dirty="0">
                      <a:solidFill>
                        <a:schemeClr val="bg1"/>
                      </a:solidFill>
                      <a:latin typeface="+mn-lt"/>
                      <a:ea typeface="+mn-ea"/>
                      <a:cs typeface="+mn-cs"/>
                    </a:endParaRPr>
                  </a:p>
                </p:txBody>
              </p:sp>
              <p:pic>
                <p:nvPicPr>
                  <p:cNvPr id="37" name="Picture 9" descr="honglak"/>
                  <p:cNvPicPr>
                    <a:picLocks noChangeAspect="1" noChangeArrowheads="1"/>
                  </p:cNvPicPr>
                  <p:nvPr/>
                </p:nvPicPr>
                <p:blipFill>
                  <a:blip r:embed="rId5" cstate="print"/>
                  <a:srcRect l="11301" r="11301"/>
                  <a:stretch>
                    <a:fillRect/>
                  </a:stretch>
                </p:blipFill>
                <p:spPr bwMode="auto">
                  <a:xfrm>
                    <a:off x="1793810" y="4648885"/>
                    <a:ext cx="1181454" cy="13716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8" name="Picture 15" descr="quoc"/>
                  <p:cNvPicPr>
                    <a:picLocks noChangeAspect="1" noChangeArrowheads="1"/>
                  </p:cNvPicPr>
                  <p:nvPr/>
                </p:nvPicPr>
                <p:blipFill>
                  <a:blip r:embed="rId6" cstate="print"/>
                  <a:srcRect l="1705" r="4264"/>
                  <a:stretch>
                    <a:fillRect/>
                  </a:stretch>
                </p:blipFill>
                <p:spPr bwMode="auto">
                  <a:xfrm>
                    <a:off x="402520" y="4643227"/>
                    <a:ext cx="1266930" cy="13716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9" name="Picture 3"/>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l="14253" r="8954"/>
                  <a:stretch/>
                </p:blipFill>
                <p:spPr bwMode="auto">
                  <a:xfrm>
                    <a:off x="4659678" y="4627991"/>
                    <a:ext cx="1180648" cy="13716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1240B29-F687-4F45-9708-019B960494DF}">
                      <a14:hiddenLine xmlns:a14="http://schemas.microsoft.com/office/drawing/2010/main" xmlns="" w="9525">
                        <a:solidFill>
                          <a:schemeClr val="tx1"/>
                        </a:solidFill>
                        <a:miter lim="800000"/>
                        <a:headEnd/>
                        <a:tailEnd/>
                      </a14:hiddenLine>
                    </a:ext>
                  </a:extLst>
                </p:spPr>
              </p:pic>
              <p:pic>
                <p:nvPicPr>
                  <p:cNvPr id="40" name="Picture 4"/>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l="29258" t="4155" r="29433" b="66507"/>
                  <a:stretch/>
                </p:blipFill>
                <p:spPr bwMode="auto">
                  <a:xfrm>
                    <a:off x="3097516" y="4629029"/>
                    <a:ext cx="1364789" cy="137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 name="Picture 1"/>
                  <p:cNvPicPr>
                    <a:picLocks noChangeAspect="1" noChangeArrowheads="1"/>
                  </p:cNvPicPr>
                  <p:nvPr/>
                </p:nvPicPr>
                <p:blipFill>
                  <a:blip r:embed="rId9" cstate="print"/>
                  <a:srcRect/>
                  <a:stretch>
                    <a:fillRect/>
                  </a:stretch>
                </p:blipFill>
                <p:spPr bwMode="auto">
                  <a:xfrm>
                    <a:off x="7384260" y="4619555"/>
                    <a:ext cx="1112108" cy="1371600"/>
                  </a:xfrm>
                  <a:prstGeom prst="rect">
                    <a:avLst/>
                  </a:prstGeom>
                  <a:noFill/>
                  <a:ln w="9525">
                    <a:noFill/>
                    <a:miter lim="800000"/>
                    <a:headEnd/>
                    <a:tailEnd/>
                  </a:ln>
                </p:spPr>
              </p:pic>
              <p:pic>
                <p:nvPicPr>
                  <p:cNvPr id="42" name="Picture 2"/>
                  <p:cNvPicPr>
                    <a:picLocks noChangeAspect="1" noChangeArrowheads="1"/>
                  </p:cNvPicPr>
                  <p:nvPr/>
                </p:nvPicPr>
                <p:blipFill>
                  <a:blip r:embed="rId10" cstate="print"/>
                  <a:srcRect/>
                  <a:stretch>
                    <a:fillRect/>
                  </a:stretch>
                </p:blipFill>
                <p:spPr bwMode="auto">
                  <a:xfrm>
                    <a:off x="8727115" y="4619555"/>
                    <a:ext cx="1168869" cy="1371600"/>
                  </a:xfrm>
                  <a:prstGeom prst="rect">
                    <a:avLst/>
                  </a:prstGeom>
                  <a:noFill/>
                  <a:ln w="9525">
                    <a:noFill/>
                    <a:miter lim="800000"/>
                    <a:headEnd/>
                    <a:tailEnd/>
                  </a:ln>
                </p:spPr>
              </p:pic>
            </p:grpSp>
            <p:pic>
              <p:nvPicPr>
                <p:cNvPr id="34" name="Picture 2" descr="http://www-nlp.stanford.edu/~manning/images/chrism2.jpg"/>
                <p:cNvPicPr>
                  <a:picLocks noChangeAspect="1" noChangeArrowheads="1"/>
                </p:cNvPicPr>
                <p:nvPr/>
              </p:nvPicPr>
              <p:blipFill>
                <a:blip r:embed="rId11" cstate="print"/>
                <a:srcRect/>
                <a:stretch>
                  <a:fillRect/>
                </a:stretch>
              </p:blipFill>
              <p:spPr bwMode="auto">
                <a:xfrm>
                  <a:off x="5374396" y="4949890"/>
                  <a:ext cx="925829" cy="1234440"/>
                </a:xfrm>
                <a:prstGeom prst="rect">
                  <a:avLst/>
                </a:prstGeom>
                <a:noFill/>
              </p:spPr>
            </p:pic>
          </p:grpSp>
          <p:pic>
            <p:nvPicPr>
              <p:cNvPr id="32" name="Picture 2" descr="will_photo"/>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7858125" y="5196990"/>
                <a:ext cx="912360" cy="1088137"/>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30" name="Picture 4" descr="http://www.stanford.edu/~acoates/adam3.png"/>
            <p:cNvPicPr>
              <a:picLocks noChangeAspect="1" noChangeArrowheads="1"/>
            </p:cNvPicPr>
            <p:nvPr/>
          </p:nvPicPr>
          <p:blipFill rotWithShape="1">
            <a:blip r:embed="rId13" cstate="print">
              <a:extLst>
                <a:ext uri="{28A0092B-C50C-407E-A947-70E740481C1C}">
                  <a14:useLocalDpi xmlns:a14="http://schemas.microsoft.com/office/drawing/2010/main" xmlns="" val="0"/>
                </a:ext>
              </a:extLst>
            </a:blip>
            <a:srcRect l="16279" t="11506" r="23115" b="33870"/>
            <a:stretch/>
          </p:blipFill>
          <p:spPr bwMode="auto">
            <a:xfrm>
              <a:off x="-795502" y="5221239"/>
              <a:ext cx="869892" cy="1088136"/>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43" name="TextBox 42"/>
          <p:cNvSpPr txBox="1"/>
          <p:nvPr/>
        </p:nvSpPr>
        <p:spPr>
          <a:xfrm>
            <a:off x="270640" y="4811580"/>
            <a:ext cx="1326004" cy="369332"/>
          </a:xfrm>
          <a:prstGeom prst="rect">
            <a:avLst/>
          </a:prstGeom>
          <a:noFill/>
        </p:spPr>
        <p:txBody>
          <a:bodyPr wrap="none" rtlCol="0">
            <a:spAutoFit/>
          </a:bodyPr>
          <a:lstStyle/>
          <a:p>
            <a:pPr algn="l">
              <a:spcBef>
                <a:spcPts val="0"/>
              </a:spcBef>
            </a:pPr>
            <a:r>
              <a:rPr lang="en-US" dirty="0" smtClean="0">
                <a:solidFill>
                  <a:schemeClr val="bg1"/>
                </a:solidFill>
              </a:rPr>
              <a:t>Thanks to: </a:t>
            </a:r>
          </a:p>
        </p:txBody>
      </p:sp>
    </p:spTree>
    <p:extLst>
      <p:ext uri="{BB962C8B-B14F-4D97-AF65-F5344CB8AC3E}">
        <p14:creationId xmlns:p14="http://schemas.microsoft.com/office/powerpoint/2010/main" xmlns="" val="651910406"/>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Machine learning and feature representations</a:t>
            </a:r>
            <a:endParaRPr lang="en-US" dirty="0"/>
          </a:p>
        </p:txBody>
      </p:sp>
      <p:pic>
        <p:nvPicPr>
          <p:cNvPr id="33" name="Picture 86"/>
          <p:cNvPicPr>
            <a:picLocks noChangeAspect="1" noChangeArrowheads="1"/>
          </p:cNvPicPr>
          <p:nvPr/>
        </p:nvPicPr>
        <p:blipFill>
          <a:blip r:embed="rId2" cstate="print"/>
          <a:srcRect/>
          <a:stretch>
            <a:fillRect/>
          </a:stretch>
        </p:blipFill>
        <p:spPr bwMode="auto">
          <a:xfrm>
            <a:off x="361950" y="1752602"/>
            <a:ext cx="1600200" cy="932150"/>
          </a:xfrm>
          <a:prstGeom prst="rect">
            <a:avLst/>
          </a:prstGeom>
          <a:noFill/>
          <a:ln w="12700" algn="ctr">
            <a:noFill/>
            <a:miter lim="800000"/>
            <a:headEnd/>
            <a:tailEnd/>
          </a:ln>
        </p:spPr>
      </p:pic>
      <p:sp>
        <p:nvSpPr>
          <p:cNvPr id="34" name="Text Box 572"/>
          <p:cNvSpPr txBox="1">
            <a:spLocks noChangeArrowheads="1"/>
          </p:cNvSpPr>
          <p:nvPr/>
        </p:nvSpPr>
        <p:spPr bwMode="auto">
          <a:xfrm>
            <a:off x="703987" y="2753381"/>
            <a:ext cx="962080" cy="523200"/>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 lastClr="FFFFFF"/>
                </a:solidFill>
                <a:effectLst/>
                <a:uLnTx/>
                <a:uFillTx/>
              </a:rPr>
              <a:t>Input</a:t>
            </a:r>
            <a:endParaRPr kumimoji="0" lang="en-US" sz="2800" b="0" i="0" u="none" strike="noStrike" kern="0" cap="none" spc="0" normalizeH="0" baseline="0" noProof="0" dirty="0">
              <a:ln>
                <a:noFill/>
              </a:ln>
              <a:solidFill>
                <a:sysClr val="window" lastClr="FFFFFF"/>
              </a:solidFill>
              <a:effectLst/>
              <a:uLnTx/>
              <a:uFillTx/>
            </a:endParaRPr>
          </a:p>
        </p:txBody>
      </p:sp>
      <p:cxnSp>
        <p:nvCxnSpPr>
          <p:cNvPr id="35" name="Straight Arrow Connector 34"/>
          <p:cNvCxnSpPr/>
          <p:nvPr/>
        </p:nvCxnSpPr>
        <p:spPr>
          <a:xfrm rot="10800000">
            <a:off x="2038350" y="2171700"/>
            <a:ext cx="5086858" cy="0"/>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cxnSp>
        <p:nvCxnSpPr>
          <p:cNvPr id="38" name="Straight Arrow Connector 37"/>
          <p:cNvCxnSpPr/>
          <p:nvPr/>
        </p:nvCxnSpPr>
        <p:spPr>
          <a:xfrm rot="5400000" flipH="1" flipV="1">
            <a:off x="-129382" y="5237956"/>
            <a:ext cx="1943100" cy="1588"/>
          </a:xfrm>
          <a:prstGeom prst="straightConnector1">
            <a:avLst/>
          </a:prstGeom>
          <a:noFill/>
          <a:ln w="9525" cap="flat" cmpd="sng" algn="ctr">
            <a:solidFill>
              <a:srgbClr val="4F81BD">
                <a:shade val="95000"/>
                <a:satMod val="105000"/>
              </a:srgbClr>
            </a:solidFill>
            <a:prstDash val="solid"/>
            <a:tailEnd type="arrow"/>
          </a:ln>
          <a:effectLst/>
        </p:spPr>
      </p:cxnSp>
      <p:cxnSp>
        <p:nvCxnSpPr>
          <p:cNvPr id="39" name="Straight Arrow Connector 38"/>
          <p:cNvCxnSpPr/>
          <p:nvPr/>
        </p:nvCxnSpPr>
        <p:spPr>
          <a:xfrm>
            <a:off x="728662" y="6134100"/>
            <a:ext cx="2325688" cy="1588"/>
          </a:xfrm>
          <a:prstGeom prst="straightConnector1">
            <a:avLst/>
          </a:prstGeom>
          <a:noFill/>
          <a:ln w="9525" cap="flat" cmpd="sng" algn="ctr">
            <a:solidFill>
              <a:srgbClr val="4F81BD">
                <a:shade val="95000"/>
                <a:satMod val="105000"/>
              </a:srgbClr>
            </a:solidFill>
            <a:prstDash val="solid"/>
            <a:tailEnd type="arrow"/>
          </a:ln>
          <a:effectLst/>
        </p:spPr>
      </p:cxnSp>
      <p:grpSp>
        <p:nvGrpSpPr>
          <p:cNvPr id="3" name="Group 50"/>
          <p:cNvGrpSpPr/>
          <p:nvPr/>
        </p:nvGrpSpPr>
        <p:grpSpPr>
          <a:xfrm>
            <a:off x="3181350" y="3200397"/>
            <a:ext cx="2438400" cy="838200"/>
            <a:chOff x="2743200" y="2785240"/>
            <a:chExt cx="2438400" cy="838200"/>
          </a:xfrm>
        </p:grpSpPr>
        <p:sp>
          <p:nvSpPr>
            <p:cNvPr id="49" name="Plus 48"/>
            <p:cNvSpPr>
              <a:spLocks/>
            </p:cNvSpPr>
            <p:nvPr/>
          </p:nvSpPr>
          <p:spPr>
            <a:xfrm>
              <a:off x="2832540" y="2948400"/>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50" name="Text Box 572"/>
            <p:cNvSpPr txBox="1">
              <a:spLocks noChangeArrowheads="1"/>
            </p:cNvSpPr>
            <p:nvPr/>
          </p:nvSpPr>
          <p:spPr bwMode="auto">
            <a:xfrm>
              <a:off x="3061140" y="2876490"/>
              <a:ext cx="1379352" cy="400110"/>
            </a:xfrm>
            <a:prstGeom prst="rect">
              <a:avLst/>
            </a:prstGeom>
            <a:noFill/>
            <a:ln w="12700"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Motorbikes</a:t>
              </a:r>
              <a:endParaRPr kumimoji="0" lang="en-US" sz="2000" b="0" i="0" u="none" strike="noStrike" kern="0" cap="none" spc="0" normalizeH="0" baseline="0" noProof="0" dirty="0">
                <a:ln>
                  <a:noFill/>
                </a:ln>
                <a:solidFill>
                  <a:sysClr val="window" lastClr="FFFFFF"/>
                </a:solidFill>
                <a:effectLst/>
                <a:uLnTx/>
                <a:uFillTx/>
              </a:endParaRPr>
            </a:p>
          </p:txBody>
        </p:sp>
        <p:sp>
          <p:nvSpPr>
            <p:cNvPr id="51" name="Minus 50"/>
            <p:cNvSpPr/>
            <p:nvPr/>
          </p:nvSpPr>
          <p:spPr>
            <a:xfrm>
              <a:off x="2870640" y="3276600"/>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2" name="Text Box 572"/>
            <p:cNvSpPr txBox="1">
              <a:spLocks noChangeArrowheads="1"/>
            </p:cNvSpPr>
            <p:nvPr/>
          </p:nvSpPr>
          <p:spPr bwMode="auto">
            <a:xfrm>
              <a:off x="3061140" y="3181291"/>
              <a:ext cx="2107115" cy="400110"/>
            </a:xfrm>
            <a:prstGeom prst="rect">
              <a:avLst/>
            </a:prstGeom>
            <a:noFill/>
            <a:ln w="12700"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“Non”-Motorbikes</a:t>
              </a:r>
              <a:endParaRPr kumimoji="0" lang="en-US" sz="2000" b="0" i="0" u="none" strike="noStrike" kern="0" cap="none" spc="0" normalizeH="0" baseline="0" noProof="0" dirty="0">
                <a:ln>
                  <a:noFill/>
                </a:ln>
                <a:solidFill>
                  <a:sysClr val="window" lastClr="FFFFFF"/>
                </a:solidFill>
                <a:effectLst/>
                <a:uLnTx/>
                <a:uFillTx/>
              </a:endParaRPr>
            </a:p>
          </p:txBody>
        </p:sp>
        <p:sp>
          <p:nvSpPr>
            <p:cNvPr id="53" name="Rectangle 52"/>
            <p:cNvSpPr/>
            <p:nvPr/>
          </p:nvSpPr>
          <p:spPr>
            <a:xfrm>
              <a:off x="2743200" y="2785240"/>
              <a:ext cx="2438400" cy="838200"/>
            </a:xfrm>
            <a:prstGeom prst="rect">
              <a:avLst/>
            </a:prstGeom>
            <a:no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grpSp>
      <p:sp>
        <p:nvSpPr>
          <p:cNvPr id="54" name="AutoShape 4"/>
          <p:cNvSpPr>
            <a:spLocks noChangeArrowheads="1"/>
          </p:cNvSpPr>
          <p:nvPr/>
        </p:nvSpPr>
        <p:spPr bwMode="auto">
          <a:xfrm>
            <a:off x="7296150" y="1828800"/>
            <a:ext cx="1658880" cy="829527"/>
          </a:xfrm>
          <a:prstGeom prst="roundRect">
            <a:avLst>
              <a:gd name="adj" fmla="val 171"/>
            </a:avLst>
          </a:prstGeom>
          <a:solidFill>
            <a:srgbClr val="E6E6FF"/>
          </a:solidFill>
          <a:ln w="9525">
            <a:solidFill>
              <a:srgbClr val="000000"/>
            </a:solidFill>
            <a:round/>
            <a:headEnd/>
            <a:tailEnd/>
          </a:ln>
          <a:effectLst/>
        </p:spPr>
        <p:txBody>
          <a:bodyPr lIns="81597" tIns="40798" rIns="81597" bIns="40798" anchor="ctr" anchorCtr="1"/>
          <a:lstStyle/>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Learning</a:t>
            </a:r>
          </a:p>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algorithm</a:t>
            </a:r>
          </a:p>
        </p:txBody>
      </p:sp>
      <p:sp>
        <p:nvSpPr>
          <p:cNvPr id="55" name="Text Box 572"/>
          <p:cNvSpPr txBox="1">
            <a:spLocks noChangeArrowheads="1"/>
          </p:cNvSpPr>
          <p:nvPr/>
        </p:nvSpPr>
        <p:spPr bwMode="auto">
          <a:xfrm>
            <a:off x="2399944" y="6153090"/>
            <a:ext cx="857565" cy="400089"/>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pixel 1</a:t>
            </a:r>
            <a:endParaRPr kumimoji="0" lang="en-US" sz="2000" b="0" i="0" u="none" strike="noStrike" kern="0" cap="none" spc="0" normalizeH="0" baseline="0" noProof="0" dirty="0">
              <a:ln>
                <a:noFill/>
              </a:ln>
              <a:solidFill>
                <a:sysClr val="window" lastClr="FFFFFF"/>
              </a:solidFill>
              <a:effectLst/>
              <a:uLnTx/>
              <a:uFillTx/>
            </a:endParaRPr>
          </a:p>
        </p:txBody>
      </p:sp>
      <p:sp>
        <p:nvSpPr>
          <p:cNvPr id="56" name="Text Box 572"/>
          <p:cNvSpPr txBox="1">
            <a:spLocks noChangeArrowheads="1"/>
          </p:cNvSpPr>
          <p:nvPr/>
        </p:nvSpPr>
        <p:spPr bwMode="auto">
          <a:xfrm>
            <a:off x="346117" y="4419621"/>
            <a:ext cx="492400" cy="765254"/>
          </a:xfrm>
          <a:prstGeom prst="rect">
            <a:avLst/>
          </a:prstGeom>
          <a:noFill/>
          <a:ln w="12700" algn="ctr">
            <a:noFill/>
            <a:miter lim="800000"/>
            <a:headEnd/>
            <a:tailEnd/>
          </a:ln>
        </p:spPr>
        <p:txBody>
          <a:bodyPr vert="vert270"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pixel 2</a:t>
            </a:r>
            <a:endParaRPr kumimoji="0" lang="en-US" sz="2000" b="0" i="0" u="none" strike="noStrike" kern="0" cap="none" spc="0" normalizeH="0" baseline="0" noProof="0" dirty="0">
              <a:ln>
                <a:noFill/>
              </a:ln>
              <a:solidFill>
                <a:sysClr val="window" lastClr="FFFFFF"/>
              </a:solidFill>
              <a:effectLst/>
              <a:uLnTx/>
              <a:uFillTx/>
            </a:endParaRPr>
          </a:p>
        </p:txBody>
      </p:sp>
      <p:grpSp>
        <p:nvGrpSpPr>
          <p:cNvPr id="4" name="Group 77"/>
          <p:cNvGrpSpPr/>
          <p:nvPr/>
        </p:nvGrpSpPr>
        <p:grpSpPr>
          <a:xfrm>
            <a:off x="57152" y="1216152"/>
            <a:ext cx="2764466" cy="1908048"/>
            <a:chOff x="152400" y="1216152"/>
            <a:chExt cx="2764466" cy="1908048"/>
          </a:xfrm>
        </p:grpSpPr>
        <p:sp>
          <p:nvSpPr>
            <p:cNvPr id="58" name="Line Callout 1 (No Border) 57"/>
            <p:cNvSpPr/>
            <p:nvPr/>
          </p:nvSpPr>
          <p:spPr>
            <a:xfrm>
              <a:off x="152400" y="1216152"/>
              <a:ext cx="914400" cy="612648"/>
            </a:xfrm>
            <a:prstGeom prst="callout1">
              <a:avLst>
                <a:gd name="adj1" fmla="val 79493"/>
                <a:gd name="adj2" fmla="val 39341"/>
                <a:gd name="adj3" fmla="val 136797"/>
                <a:gd name="adj4" fmla="val 68644"/>
              </a:avLst>
            </a:prstGeom>
            <a:noFill/>
            <a:ln w="38100" cap="flat" cmpd="sng" algn="ctr">
              <a:solidFill>
                <a:srgbClr val="92D050"/>
              </a:solidFill>
              <a:prstDash val="solid"/>
              <a:tailEnd type="triangl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smtClean="0">
                  <a:ln>
                    <a:noFill/>
                  </a:ln>
                  <a:solidFill>
                    <a:sysClr val="window" lastClr="FFFFFF"/>
                  </a:solidFill>
                  <a:effectLst/>
                  <a:uLnTx/>
                  <a:uFillTx/>
                  <a:latin typeface="Calibri"/>
                  <a:ea typeface="맑은 고딕"/>
                  <a:cs typeface="+mn-cs"/>
                </a:rPr>
                <a:t>pixel 1</a:t>
              </a:r>
              <a:endParaRPr kumimoji="0" lang="ko-KR" altLang="en-US" sz="1800" b="0" i="0" u="none" strike="noStrike" kern="0" cap="none" spc="0" normalizeH="0" baseline="0" noProof="0" dirty="0">
                <a:ln>
                  <a:noFill/>
                </a:ln>
                <a:solidFill>
                  <a:sysClr val="window" lastClr="FFFFFF"/>
                </a:solidFill>
                <a:effectLst/>
                <a:uLnTx/>
                <a:uFillTx/>
                <a:latin typeface="Calibri"/>
                <a:ea typeface="맑은 고딕"/>
                <a:cs typeface="+mn-cs"/>
              </a:endParaRPr>
            </a:p>
          </p:txBody>
        </p:sp>
        <p:sp>
          <p:nvSpPr>
            <p:cNvPr id="59" name="Multiply 58"/>
            <p:cNvSpPr>
              <a:spLocks noChangeAspect="1"/>
            </p:cNvSpPr>
            <p:nvPr/>
          </p:nvSpPr>
          <p:spPr>
            <a:xfrm>
              <a:off x="751367" y="2040433"/>
              <a:ext cx="180000" cy="180000"/>
            </a:xfrm>
            <a:prstGeom prst="mathMultiply">
              <a:avLst/>
            </a:prstGeom>
            <a:solidFill>
              <a:srgbClr val="92D050"/>
            </a:solidFill>
            <a:ln w="127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60" name="Multiply 59"/>
            <p:cNvSpPr>
              <a:spLocks noChangeAspect="1"/>
            </p:cNvSpPr>
            <p:nvPr/>
          </p:nvSpPr>
          <p:spPr>
            <a:xfrm>
              <a:off x="1630680" y="2391051"/>
              <a:ext cx="180000" cy="180000"/>
            </a:xfrm>
            <a:prstGeom prst="mathMultiply">
              <a:avLst/>
            </a:prstGeom>
            <a:solidFill>
              <a:srgbClr val="92D050"/>
            </a:solidFill>
            <a:ln w="127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61" name="Line Callout 1 (No Border) 60"/>
            <p:cNvSpPr/>
            <p:nvPr/>
          </p:nvSpPr>
          <p:spPr>
            <a:xfrm>
              <a:off x="2002466" y="2511552"/>
              <a:ext cx="914400" cy="612648"/>
            </a:xfrm>
            <a:prstGeom prst="callout1">
              <a:avLst>
                <a:gd name="adj1" fmla="val 32634"/>
                <a:gd name="adj2" fmla="val 23062"/>
                <a:gd name="adj3" fmla="val 3162"/>
                <a:gd name="adj4" fmla="val -26705"/>
              </a:avLst>
            </a:prstGeom>
            <a:noFill/>
            <a:ln w="38100" cap="flat" cmpd="sng" algn="ctr">
              <a:solidFill>
                <a:srgbClr val="92D050"/>
              </a:solidFill>
              <a:prstDash val="solid"/>
              <a:tailEnd type="triangl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smtClean="0">
                  <a:ln>
                    <a:noFill/>
                  </a:ln>
                  <a:solidFill>
                    <a:sysClr val="window" lastClr="FFFFFF"/>
                  </a:solidFill>
                  <a:effectLst/>
                  <a:uLnTx/>
                  <a:uFillTx/>
                  <a:latin typeface="Calibri"/>
                  <a:ea typeface="맑은 고딕"/>
                  <a:cs typeface="+mn-cs"/>
                </a:rPr>
                <a:t>pixel 2</a:t>
              </a:r>
              <a:endParaRPr kumimoji="0" lang="ko-KR" altLang="en-US" sz="1800" b="0" i="0" u="none" strike="noStrike" kern="0" cap="none" spc="0" normalizeH="0" baseline="0" noProof="0" dirty="0">
                <a:ln>
                  <a:noFill/>
                </a:ln>
                <a:solidFill>
                  <a:sysClr val="window" lastClr="FFFFFF"/>
                </a:solidFill>
                <a:effectLst/>
                <a:uLnTx/>
                <a:uFillTx/>
                <a:latin typeface="Calibri"/>
                <a:ea typeface="맑은 고딕"/>
                <a:cs typeface="+mn-cs"/>
              </a:endParaRPr>
            </a:p>
          </p:txBody>
        </p:sp>
      </p:grpSp>
      <p:sp>
        <p:nvSpPr>
          <p:cNvPr id="48" name="Plus 47"/>
          <p:cNvSpPr>
            <a:spLocks/>
          </p:cNvSpPr>
          <p:nvPr/>
        </p:nvSpPr>
        <p:spPr>
          <a:xfrm>
            <a:off x="2598066" y="5426060"/>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62" name="Plus 61"/>
          <p:cNvSpPr>
            <a:spLocks/>
          </p:cNvSpPr>
          <p:nvPr/>
        </p:nvSpPr>
        <p:spPr>
          <a:xfrm>
            <a:off x="1269170" y="4438300"/>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64" name="Minus 63"/>
          <p:cNvSpPr/>
          <p:nvPr/>
        </p:nvSpPr>
        <p:spPr>
          <a:xfrm>
            <a:off x="1249950" y="5311760"/>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6" name="Minus 65"/>
          <p:cNvSpPr/>
          <p:nvPr/>
        </p:nvSpPr>
        <p:spPr>
          <a:xfrm>
            <a:off x="2392326" y="4733839"/>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 name="Plus 26"/>
          <p:cNvSpPr>
            <a:spLocks/>
          </p:cNvSpPr>
          <p:nvPr/>
        </p:nvSpPr>
        <p:spPr>
          <a:xfrm>
            <a:off x="2038350" y="5197195"/>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28" name="Plus 27"/>
          <p:cNvSpPr>
            <a:spLocks/>
          </p:cNvSpPr>
          <p:nvPr/>
        </p:nvSpPr>
        <p:spPr>
          <a:xfrm>
            <a:off x="2057316" y="4339860"/>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29" name="Plus 28"/>
          <p:cNvSpPr>
            <a:spLocks/>
          </p:cNvSpPr>
          <p:nvPr/>
        </p:nvSpPr>
        <p:spPr>
          <a:xfrm>
            <a:off x="1482090" y="5124970"/>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30" name="Plus 29"/>
          <p:cNvSpPr>
            <a:spLocks/>
          </p:cNvSpPr>
          <p:nvPr/>
        </p:nvSpPr>
        <p:spPr>
          <a:xfrm>
            <a:off x="1345200" y="5686300"/>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32" name="Minus 31"/>
          <p:cNvSpPr/>
          <p:nvPr/>
        </p:nvSpPr>
        <p:spPr>
          <a:xfrm>
            <a:off x="1592850" y="4553760"/>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7" name="Minus 36"/>
          <p:cNvSpPr/>
          <p:nvPr/>
        </p:nvSpPr>
        <p:spPr>
          <a:xfrm>
            <a:off x="1973850" y="5583700"/>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0" name="Minus 39"/>
          <p:cNvSpPr/>
          <p:nvPr/>
        </p:nvSpPr>
        <p:spPr>
          <a:xfrm>
            <a:off x="1516650" y="4915335"/>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1" name="Minus 40"/>
          <p:cNvSpPr/>
          <p:nvPr/>
        </p:nvSpPr>
        <p:spPr>
          <a:xfrm>
            <a:off x="2875550" y="5654660"/>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2" name="Minus 41"/>
          <p:cNvSpPr/>
          <p:nvPr/>
        </p:nvSpPr>
        <p:spPr>
          <a:xfrm>
            <a:off x="2381166" y="5304140"/>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3" name="Text Box 572"/>
          <p:cNvSpPr txBox="1">
            <a:spLocks noChangeArrowheads="1"/>
          </p:cNvSpPr>
          <p:nvPr/>
        </p:nvSpPr>
        <p:spPr bwMode="auto">
          <a:xfrm>
            <a:off x="1249950" y="3699185"/>
            <a:ext cx="1338786" cy="369312"/>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kern="0" noProof="0" dirty="0" smtClean="0">
                <a:solidFill>
                  <a:sysClr val="window" lastClr="FFFFFF"/>
                </a:solidFill>
              </a:rPr>
              <a:t>Raw image</a:t>
            </a:r>
            <a:endParaRPr kumimoji="0" lang="en-US" b="0" i="0" u="none" strike="noStrike" kern="0" cap="none" spc="0" normalizeH="0" baseline="0" noProof="0" dirty="0">
              <a:ln>
                <a:noFill/>
              </a:ln>
              <a:solidFill>
                <a:sysClr val="window" lastClr="FFFFFF"/>
              </a:solidFill>
              <a:effectLst/>
              <a:uLnTx/>
              <a:uFillTx/>
            </a:endParaRPr>
          </a:p>
        </p:txBody>
      </p:sp>
    </p:spTree>
    <p:extLst>
      <p:ext uri="{BB962C8B-B14F-4D97-AF65-F5344CB8AC3E}">
        <p14:creationId xmlns:p14="http://schemas.microsoft.com/office/powerpoint/2010/main" xmlns="" val="15207703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500"/>
                                        <p:tgtEl>
                                          <p:spTgt spid="2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up)">
                                      <p:cBhvr>
                                        <p:cTn id="10" dur="500"/>
                                        <p:tgtEl>
                                          <p:spTgt spid="32"/>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wipe(up)">
                                      <p:cBhvr>
                                        <p:cTn id="13" dur="500"/>
                                        <p:tgtEl>
                                          <p:spTgt spid="40"/>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up)">
                                      <p:cBhvr>
                                        <p:cTn id="16" dur="500"/>
                                        <p:tgtEl>
                                          <p:spTgt spid="29"/>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up)">
                                      <p:cBhvr>
                                        <p:cTn id="19" dur="500"/>
                                        <p:tgtEl>
                                          <p:spTgt spid="27"/>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up)">
                                      <p:cBhvr>
                                        <p:cTn id="22" dur="500"/>
                                        <p:tgtEl>
                                          <p:spTgt spid="37"/>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up)">
                                      <p:cBhvr>
                                        <p:cTn id="25" dur="500"/>
                                        <p:tgtEl>
                                          <p:spTgt spid="30"/>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ipe(up)">
                                      <p:cBhvr>
                                        <p:cTn id="28" dur="500"/>
                                        <p:tgtEl>
                                          <p:spTgt spid="42"/>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up)">
                                      <p:cBhvr>
                                        <p:cTn id="3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2" grpId="0" animBg="1"/>
      <p:bldP spid="37" grpId="0" animBg="1"/>
      <p:bldP spid="40" grpId="0" animBg="1"/>
      <p:bldP spid="41" grpId="0" animBg="1"/>
      <p:bldP spid="42" grpId="0" animBg="1"/>
    </p:bldLst>
  </p:timing>
</p:sld>
</file>

<file path=ppt/slides/slide2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Images vs. Text inputs</a:t>
            </a:r>
            <a:endParaRPr lang="en-US" dirty="0"/>
          </a:p>
        </p:txBody>
      </p:sp>
      <p:pic>
        <p:nvPicPr>
          <p:cNvPr id="4" name="Picture 2" descr="http://t1.gstatic.com/images?q=tbn:cetJ2cxdfweKaM:http://lynx.uio.no/jon/gif/cats/cat.hammock.gif&amp;t=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93095" y="1013482"/>
            <a:ext cx="2571750" cy="178117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ontent Placeholder 4"/>
          <p:cNvSpPr>
            <a:spLocks noGrp="1"/>
          </p:cNvSpPr>
          <p:nvPr>
            <p:ph sz="half" idx="1"/>
          </p:nvPr>
        </p:nvSpPr>
        <p:spPr>
          <a:xfrm>
            <a:off x="539475" y="3087352"/>
            <a:ext cx="3494855" cy="4297363"/>
          </a:xfrm>
        </p:spPr>
        <p:txBody>
          <a:bodyPr/>
          <a:lstStyle/>
          <a:p>
            <a:pPr marL="0" indent="0">
              <a:buNone/>
            </a:pPr>
            <a:r>
              <a:rPr lang="en-US" sz="2400" dirty="0" smtClean="0"/>
              <a:t>Pixel Vector:</a:t>
            </a:r>
          </a:p>
          <a:p>
            <a:pPr marL="0" indent="0">
              <a:buNone/>
            </a:pPr>
            <a:r>
              <a:rPr lang="en-US" sz="2400" dirty="0" smtClean="0"/>
              <a:t>[10, 14, 14, 16, …]</a:t>
            </a:r>
          </a:p>
          <a:p>
            <a:pPr marL="0" indent="0">
              <a:buNone/>
            </a:pPr>
            <a:endParaRPr lang="en-US" sz="2400" dirty="0" smtClean="0"/>
          </a:p>
          <a:p>
            <a:pPr marL="0" indent="0">
              <a:buNone/>
            </a:pPr>
            <a:r>
              <a:rPr lang="en-US" sz="2400" dirty="0" smtClean="0"/>
              <a:t>Real-valued, dense</a:t>
            </a:r>
          </a:p>
        </p:txBody>
      </p:sp>
      <p:sp>
        <p:nvSpPr>
          <p:cNvPr id="6" name="Content Placeholder 5"/>
          <p:cNvSpPr txBox="1">
            <a:spLocks/>
          </p:cNvSpPr>
          <p:nvPr/>
        </p:nvSpPr>
        <p:spPr>
          <a:xfrm>
            <a:off x="4994455" y="3010542"/>
            <a:ext cx="3955716" cy="4297363"/>
          </a:xfrm>
          <a:prstGeom prst="rect">
            <a:avLst/>
          </a:prstGeom>
        </p:spPr>
        <p:txBody>
          <a:bodyPr/>
          <a:lstStyle/>
          <a:p>
            <a:pPr marL="0" marR="0" lvl="0" indent="0" algn="l" defTabSz="914400" rtl="0" eaLnBrk="0" fontAlgn="base" latinLnBrk="0" hangingPunct="0">
              <a:lnSpc>
                <a:spcPct val="100000"/>
              </a:lnSpc>
              <a:spcBef>
                <a:spcPct val="100000"/>
              </a:spcBef>
              <a:spcAft>
                <a:spcPct val="0"/>
              </a:spcAft>
              <a:buClrTx/>
              <a:buSzTx/>
              <a:buFontTx/>
              <a:buNone/>
              <a:tabLst/>
              <a:defRPr/>
            </a:pPr>
            <a:r>
              <a:rPr kumimoji="0" lang="en-US" sz="2400" b="1" i="0" u="none" strike="noStrike" kern="0" cap="none" spc="0" normalizeH="0" baseline="0" noProof="0" smtClean="0">
                <a:ln>
                  <a:noFill/>
                </a:ln>
                <a:solidFill>
                  <a:schemeClr val="bg1"/>
                </a:solidFill>
                <a:effectLst/>
                <a:uLnTx/>
                <a:uFillTx/>
                <a:latin typeface="+mn-lt"/>
                <a:ea typeface="+mn-ea"/>
                <a:cs typeface="+mn-cs"/>
              </a:rPr>
              <a:t>Bag-of-words: </a:t>
            </a:r>
          </a:p>
          <a:p>
            <a:pPr marL="0" marR="0" lvl="0" indent="0" algn="l" defTabSz="914400" rtl="0" eaLnBrk="0" fontAlgn="base" latinLnBrk="0" hangingPunct="0">
              <a:lnSpc>
                <a:spcPct val="100000"/>
              </a:lnSpc>
              <a:spcBef>
                <a:spcPct val="100000"/>
              </a:spcBef>
              <a:spcAft>
                <a:spcPct val="0"/>
              </a:spcAft>
              <a:buClrTx/>
              <a:buSzTx/>
              <a:buFontTx/>
              <a:buNone/>
              <a:tabLst/>
              <a:defRPr/>
            </a:pPr>
            <a:r>
              <a:rPr kumimoji="0" lang="en-US" sz="2400" b="1" i="0" u="none" strike="noStrike" kern="0" cap="none" spc="0" normalizeH="0" baseline="0" noProof="0" smtClean="0">
                <a:ln>
                  <a:noFill/>
                </a:ln>
                <a:solidFill>
                  <a:schemeClr val="bg1"/>
                </a:solidFill>
                <a:effectLst/>
                <a:uLnTx/>
                <a:uFillTx/>
                <a:latin typeface="+mn-lt"/>
                <a:ea typeface="+mn-ea"/>
                <a:cs typeface="+mn-cs"/>
              </a:rPr>
              <a:t>[1, 0,0,0,0,0,0,0,…]</a:t>
            </a:r>
          </a:p>
          <a:p>
            <a:pPr marL="0" marR="0" lvl="0" indent="0" algn="l" defTabSz="914400" rtl="0" eaLnBrk="0" fontAlgn="base" latinLnBrk="0" hangingPunct="0">
              <a:lnSpc>
                <a:spcPct val="100000"/>
              </a:lnSpc>
              <a:spcBef>
                <a:spcPct val="100000"/>
              </a:spcBef>
              <a:spcAft>
                <a:spcPct val="0"/>
              </a:spcAft>
              <a:buClrTx/>
              <a:buSzTx/>
              <a:buFontTx/>
              <a:buNone/>
              <a:tabLst/>
              <a:defRPr/>
            </a:pPr>
            <a:r>
              <a:rPr kumimoji="0" lang="en-US" sz="2400" b="1" i="0" u="none" strike="noStrike" kern="0" cap="none" spc="0" normalizeH="0" baseline="0" noProof="0" smtClean="0">
                <a:ln>
                  <a:noFill/>
                </a:ln>
                <a:solidFill>
                  <a:schemeClr val="bg1"/>
                </a:solidFill>
                <a:effectLst/>
                <a:uLnTx/>
                <a:uFillTx/>
                <a:latin typeface="+mn-lt"/>
                <a:ea typeface="+mn-ea"/>
                <a:cs typeface="+mn-cs"/>
              </a:rPr>
              <a:t>[0,0,0,…, 1, 0,0,0…]</a:t>
            </a:r>
          </a:p>
          <a:p>
            <a:pPr marL="0" marR="0" lvl="0" indent="0" algn="l" defTabSz="914400" rtl="0" eaLnBrk="0" fontAlgn="base" latinLnBrk="0" hangingPunct="0">
              <a:lnSpc>
                <a:spcPct val="100000"/>
              </a:lnSpc>
              <a:spcBef>
                <a:spcPct val="100000"/>
              </a:spcBef>
              <a:spcAft>
                <a:spcPct val="0"/>
              </a:spcAft>
              <a:buClrTx/>
              <a:buSzTx/>
              <a:buFontTx/>
              <a:buNone/>
              <a:tabLst/>
              <a:defRPr/>
            </a:pPr>
            <a:r>
              <a:rPr kumimoji="0" lang="en-US" sz="2400" b="1" i="0" u="none" strike="noStrike" kern="0" cap="none" spc="0" normalizeH="0" baseline="0" noProof="0" smtClean="0">
                <a:ln>
                  <a:noFill/>
                </a:ln>
                <a:solidFill>
                  <a:schemeClr val="bg1"/>
                </a:solidFill>
                <a:effectLst/>
                <a:uLnTx/>
                <a:uFillTx/>
                <a:latin typeface="+mn-lt"/>
                <a:ea typeface="+mn-ea"/>
                <a:cs typeface="+mn-cs"/>
              </a:rPr>
              <a:t>Binary, extremely sparse</a:t>
            </a:r>
            <a:endParaRPr kumimoji="0" lang="en-US" sz="2400" b="1" i="0" u="none" strike="noStrike" kern="0" cap="none" spc="0" normalizeH="0" baseline="0" noProof="0" dirty="0">
              <a:ln>
                <a:noFill/>
              </a:ln>
              <a:solidFill>
                <a:schemeClr val="bg1"/>
              </a:solidFill>
              <a:effectLst/>
              <a:uLnTx/>
              <a:uFillTx/>
              <a:latin typeface="+mn-lt"/>
              <a:ea typeface="+mn-ea"/>
              <a:cs typeface="+mn-cs"/>
            </a:endParaRPr>
          </a:p>
        </p:txBody>
      </p:sp>
      <p:sp>
        <p:nvSpPr>
          <p:cNvPr id="7" name="Rectangle 6"/>
          <p:cNvSpPr/>
          <p:nvPr/>
        </p:nvSpPr>
        <p:spPr>
          <a:xfrm>
            <a:off x="4840835" y="1474342"/>
            <a:ext cx="3323346" cy="523220"/>
          </a:xfrm>
          <a:prstGeom prst="rect">
            <a:avLst/>
          </a:prstGeom>
        </p:spPr>
        <p:txBody>
          <a:bodyPr wrap="none">
            <a:spAutoFit/>
          </a:bodyPr>
          <a:lstStyle/>
          <a:p>
            <a:pPr marL="0" indent="0">
              <a:buNone/>
            </a:pPr>
            <a:r>
              <a:rPr lang="en-US" sz="2800" i="1" dirty="0" smtClean="0">
                <a:solidFill>
                  <a:schemeClr val="bg1"/>
                </a:solidFill>
              </a:rPr>
              <a:t>“Cat in a hammock”</a:t>
            </a:r>
          </a:p>
        </p:txBody>
      </p:sp>
      <p:cxnSp>
        <p:nvCxnSpPr>
          <p:cNvPr id="8" name="Straight Connector 7"/>
          <p:cNvCxnSpPr/>
          <p:nvPr/>
        </p:nvCxnSpPr>
        <p:spPr bwMode="auto">
          <a:xfrm rot="16200000" flipH="1">
            <a:off x="1674421" y="3603821"/>
            <a:ext cx="5526324" cy="38407"/>
          </a:xfrm>
          <a:prstGeom prst="line">
            <a:avLst/>
          </a:prstGeom>
          <a:noFill/>
          <a:ln w="38100" cap="flat" cmpd="sng" algn="ctr">
            <a:solidFill>
              <a:schemeClr val="bg1"/>
            </a:solidFill>
            <a:prstDash val="solid"/>
            <a:round/>
            <a:headEnd type="none" w="med" len="med"/>
            <a:tailEnd type="none" w="med" len="med"/>
          </a:ln>
          <a:effectLst/>
        </p:spPr>
      </p:cxnSp>
    </p:spTree>
  </p:cSld>
  <p:clrMapOvr>
    <a:masterClrMapping/>
  </p:clrMapOvr>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dirty="0" smtClean="0"/>
              <a:t>Sentiment Classification: </a:t>
            </a:r>
            <a:r>
              <a:rPr lang="en-US" dirty="0" err="1" smtClean="0"/>
              <a:t>OpenTable</a:t>
            </a:r>
            <a:r>
              <a:rPr lang="en-US" dirty="0" smtClean="0"/>
              <a:t> dataset</a:t>
            </a:r>
            <a:endParaRPr lang="en-US" dirty="0"/>
          </a:p>
        </p:txBody>
      </p:sp>
      <p:pic>
        <p:nvPicPr>
          <p:cNvPr id="1026"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846715" y="932675"/>
            <a:ext cx="7450151" cy="5287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7239000" y="6477000"/>
            <a:ext cx="1828800" cy="369332"/>
          </a:xfrm>
          <a:prstGeom prst="rect">
            <a:avLst/>
          </a:prstGeom>
          <a:noFill/>
        </p:spPr>
        <p:txBody>
          <a:bodyPr wrap="square" rtlCol="0">
            <a:spAutoFit/>
          </a:bodyPr>
          <a:lstStyle/>
          <a:p>
            <a:r>
              <a:rPr lang="en-US" dirty="0" smtClean="0"/>
              <a:t>OpenTable.com</a:t>
            </a:r>
            <a:endParaRPr lang="en-US" dirty="0"/>
          </a:p>
        </p:txBody>
      </p:sp>
    </p:spTree>
    <p:extLst>
      <p:ext uri="{BB962C8B-B14F-4D97-AF65-F5344CB8AC3E}">
        <p14:creationId xmlns:p14="http://schemas.microsoft.com/office/powerpoint/2010/main" xmlns="" val="2107395580"/>
      </p:ext>
    </p:extLst>
  </p:cSld>
  <p:clrMapOvr>
    <a:masterClrMapping/>
  </p:clrMapOvr>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487362"/>
          </a:xfrm>
        </p:spPr>
        <p:txBody>
          <a:bodyPr>
            <a:normAutofit/>
          </a:bodyPr>
          <a:lstStyle/>
          <a:p>
            <a:r>
              <a:rPr lang="en-US" dirty="0" smtClean="0"/>
              <a:t>Visualization of learned representation</a:t>
            </a:r>
            <a:endParaRPr lang="en-US" dirty="0"/>
          </a:p>
        </p:txBody>
      </p:sp>
      <p:pic>
        <p:nvPicPr>
          <p:cNvPr id="6147" name="Picture 3" descr="C:\Users\amaas\Downloads\emb_20_cos.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l="13863" t="3287" r="7228" b="12915"/>
          <a:stretch>
            <a:fillRect/>
          </a:stretch>
        </p:blipFill>
        <p:spPr bwMode="auto">
          <a:xfrm>
            <a:off x="309045" y="855865"/>
            <a:ext cx="8487505" cy="529989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bwMode="auto">
          <a:xfrm>
            <a:off x="8143665" y="4312315"/>
            <a:ext cx="499265" cy="499265"/>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Tree>
    <p:extLst>
      <p:ext uri="{BB962C8B-B14F-4D97-AF65-F5344CB8AC3E}">
        <p14:creationId xmlns:p14="http://schemas.microsoft.com/office/powerpoint/2010/main" xmlns="" val="24950758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Invariance metric</a:t>
            </a:r>
            <a:endParaRPr lang="en-US" dirty="0"/>
          </a:p>
        </p:txBody>
      </p:sp>
      <p:pic>
        <p:nvPicPr>
          <p:cNvPr id="12" name="Picture 3" descr="C:\Users\amaas\Downloads\emb_20_cos_z1.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41676" t="34184" r="23520" b="21667"/>
          <a:stretch/>
        </p:blipFill>
        <p:spPr bwMode="auto">
          <a:xfrm>
            <a:off x="693095" y="740650"/>
            <a:ext cx="7527380" cy="5614619"/>
          </a:xfrm>
          <a:prstGeom prst="rect">
            <a:avLst/>
          </a:prstGeom>
          <a:noFill/>
          <a:ln w="38100">
            <a:solidFill>
              <a:srgbClr val="FF0000"/>
            </a:solidFill>
          </a:ln>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487362"/>
          </a:xfrm>
        </p:spPr>
        <p:txBody>
          <a:bodyPr>
            <a:normAutofit/>
          </a:bodyPr>
          <a:lstStyle/>
          <a:p>
            <a:r>
              <a:rPr lang="en-US" dirty="0" smtClean="0"/>
              <a:t>Visualization of learned representation</a:t>
            </a:r>
            <a:endParaRPr lang="en-US" dirty="0"/>
          </a:p>
        </p:txBody>
      </p:sp>
      <p:pic>
        <p:nvPicPr>
          <p:cNvPr id="6147" name="Picture 3" descr="C:\Users\amaas\Downloads\emb_20_cos.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l="13863" t="3287" r="7228" b="12915"/>
          <a:stretch>
            <a:fillRect/>
          </a:stretch>
        </p:blipFill>
        <p:spPr bwMode="auto">
          <a:xfrm>
            <a:off x="309045" y="855865"/>
            <a:ext cx="8487505" cy="529989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bwMode="auto">
          <a:xfrm>
            <a:off x="2690155" y="1163105"/>
            <a:ext cx="1382580" cy="499265"/>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Tree>
    <p:extLst>
      <p:ext uri="{BB962C8B-B14F-4D97-AF65-F5344CB8AC3E}">
        <p14:creationId xmlns:p14="http://schemas.microsoft.com/office/powerpoint/2010/main" xmlns="" val="24950758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Invariance metric</a:t>
            </a:r>
            <a:endParaRPr lang="en-US" dirty="0"/>
          </a:p>
        </p:txBody>
      </p:sp>
      <p:pic>
        <p:nvPicPr>
          <p:cNvPr id="15" name="Picture 2" descr="C:\Users\amaas\Downloads\emb_20_cos_z2.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1898" t="9626" r="24857" b="59805"/>
          <a:stretch/>
        </p:blipFill>
        <p:spPr bwMode="auto">
          <a:xfrm>
            <a:off x="501070" y="1239915"/>
            <a:ext cx="8130983" cy="3379640"/>
          </a:xfrm>
          <a:prstGeom prst="rect">
            <a:avLst/>
          </a:prstGeom>
          <a:noFill/>
          <a:ln w="38100">
            <a:solidFill>
              <a:srgbClr val="FF0000"/>
            </a:solidFill>
          </a:ln>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689" y="215900"/>
            <a:ext cx="7796215" cy="304800"/>
          </a:xfrm>
        </p:spPr>
        <p:txBody>
          <a:bodyPr/>
          <a:lstStyle/>
          <a:p>
            <a:r>
              <a:rPr lang="en-US" dirty="0" smtClean="0"/>
              <a:t>Addressing ways that text is different from images/audio</a:t>
            </a:r>
            <a:endParaRPr lang="en-US" dirty="0"/>
          </a:p>
        </p:txBody>
      </p:sp>
      <p:sp>
        <p:nvSpPr>
          <p:cNvPr id="3" name="Content Placeholder 2"/>
          <p:cNvSpPr>
            <a:spLocks noGrp="1"/>
          </p:cNvSpPr>
          <p:nvPr>
            <p:ph idx="1"/>
          </p:nvPr>
        </p:nvSpPr>
        <p:spPr>
          <a:xfrm>
            <a:off x="232235" y="1201510"/>
            <a:ext cx="8686800" cy="4570412"/>
          </a:xfrm>
        </p:spPr>
        <p:txBody>
          <a:bodyPr/>
          <a:lstStyle/>
          <a:p>
            <a:pPr marL="514350" indent="-514350">
              <a:spcBef>
                <a:spcPts val="1800"/>
              </a:spcBef>
              <a:buFont typeface="+mj-lt"/>
              <a:buAutoNum type="arabicPeriod"/>
            </a:pPr>
            <a:r>
              <a:rPr lang="en-US" b="0" dirty="0" smtClean="0"/>
              <a:t>Text is symbolic 						</a:t>
            </a:r>
            <a:r>
              <a:rPr lang="en-US" b="0" dirty="0" smtClean="0">
                <a:sym typeface="Wingdings" pitchFamily="2" charset="2"/>
              </a:rPr>
              <a:t> Very sparse representations</a:t>
            </a:r>
            <a:endParaRPr lang="en-US" b="0" dirty="0" smtClean="0"/>
          </a:p>
          <a:p>
            <a:pPr marL="514350" indent="-514350">
              <a:spcBef>
                <a:spcPts val="1800"/>
              </a:spcBef>
              <a:buFont typeface="+mj-lt"/>
              <a:buAutoNum type="arabicPeriod"/>
            </a:pPr>
            <a:r>
              <a:rPr lang="en-US" b="0" dirty="0" smtClean="0"/>
              <a:t>Recursive structure</a:t>
            </a:r>
          </a:p>
          <a:p>
            <a:pPr marL="514350" indent="-514350">
              <a:spcBef>
                <a:spcPts val="1800"/>
              </a:spcBef>
              <a:buNone/>
            </a:pPr>
            <a:endParaRPr lang="en-US" b="0" dirty="0" smtClean="0"/>
          </a:p>
          <a:p>
            <a:pPr marL="514350" indent="-514350">
              <a:spcBef>
                <a:spcPts val="1800"/>
              </a:spcBef>
              <a:buNone/>
            </a:pPr>
            <a:r>
              <a:rPr lang="en-US" b="0" dirty="0" smtClean="0"/>
              <a:t>Address with:</a:t>
            </a:r>
          </a:p>
          <a:p>
            <a:pPr marL="514350" indent="-514350">
              <a:spcBef>
                <a:spcPts val="1800"/>
              </a:spcBef>
              <a:buAutoNum type="arabicPeriod"/>
            </a:pPr>
            <a:r>
              <a:rPr lang="en-US" b="0" dirty="0" smtClean="0"/>
              <a:t>Dense vector representations of words</a:t>
            </a:r>
          </a:p>
          <a:p>
            <a:pPr marL="514350" indent="-514350">
              <a:spcBef>
                <a:spcPts val="1800"/>
              </a:spcBef>
              <a:buAutoNum type="arabicPeriod"/>
            </a:pPr>
            <a:r>
              <a:rPr lang="en-US" b="0" dirty="0" smtClean="0"/>
              <a:t>Recursive feature representations</a:t>
            </a:r>
            <a:endParaRPr lang="en-US" b="0" dirty="0"/>
          </a:p>
        </p:txBody>
      </p:sp>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idx="1"/>
          </p:nvPr>
        </p:nvSpPr>
        <p:spPr>
          <a:xfrm>
            <a:off x="457200" y="1860840"/>
            <a:ext cx="8229600" cy="3603625"/>
          </a:xfrm>
        </p:spPr>
        <p:txBody>
          <a:bodyPr/>
          <a:lstStyle/>
          <a:p>
            <a:pPr algn="ctr">
              <a:spcBef>
                <a:spcPts val="1800"/>
              </a:spcBef>
              <a:buFontTx/>
              <a:buNone/>
            </a:pPr>
            <a:r>
              <a:rPr lang="en-US" sz="6000" dirty="0" smtClean="0">
                <a:solidFill>
                  <a:srgbClr val="0066CC"/>
                </a:solidFill>
                <a:latin typeface="Microsoft Sans Serif" pitchFamily="34" charset="0"/>
              </a:rPr>
              <a:t>Weaknesses </a:t>
            </a:r>
          </a:p>
          <a:p>
            <a:pPr algn="ctr">
              <a:spcBef>
                <a:spcPts val="1800"/>
              </a:spcBef>
              <a:buFontTx/>
              <a:buNone/>
            </a:pPr>
            <a:r>
              <a:rPr lang="en-US" sz="6000" dirty="0" smtClean="0">
                <a:solidFill>
                  <a:srgbClr val="0066CC"/>
                </a:solidFill>
                <a:latin typeface="Microsoft Sans Serif" pitchFamily="34" charset="0"/>
              </a:rPr>
              <a:t>&amp; Criticisms</a:t>
            </a:r>
          </a:p>
        </p:txBody>
      </p:sp>
      <p:sp>
        <p:nvSpPr>
          <p:cNvPr id="59395" name="Rectangle 3"/>
          <p:cNvSpPr>
            <a:spLocks noChangeArrowheads="1"/>
          </p:cNvSpPr>
          <p:nvPr/>
        </p:nvSpPr>
        <p:spPr bwMode="auto">
          <a:xfrm>
            <a:off x="830263" y="520700"/>
            <a:ext cx="7856537" cy="1028700"/>
          </a:xfrm>
          <a:prstGeom prst="rect">
            <a:avLst/>
          </a:prstGeom>
          <a:solidFill>
            <a:schemeClr val="tx1"/>
          </a:solidFill>
          <a:ln w="12700">
            <a:noFill/>
            <a:miter lim="800000"/>
            <a:headEnd/>
            <a:tailEnd/>
          </a:ln>
        </p:spPr>
        <p:txBody>
          <a:bodyPr wrap="none" anchor="ctr"/>
          <a:lstStyle/>
          <a:p>
            <a:pPr algn="l" rtl="0" eaLnBrk="0" fontAlgn="base" hangingPunct="0">
              <a:spcBef>
                <a:spcPct val="0"/>
              </a:spcBef>
              <a:spcAft>
                <a:spcPct val="0"/>
              </a:spcAft>
            </a:pPr>
            <a:endParaRPr lang="en-US" kern="1200" dirty="0">
              <a:solidFill>
                <a:srgbClr val="FFFFFF"/>
              </a:solidFill>
              <a:latin typeface="Helvetica" pitchFamily="34" charset="0"/>
              <a:ea typeface="+mn-ea"/>
              <a:cs typeface="+mn-cs"/>
            </a:endParaRPr>
          </a:p>
        </p:txBody>
      </p:sp>
      <p:sp>
        <p:nvSpPr>
          <p:cNvPr id="59396" name="Rectangle 4"/>
          <p:cNvSpPr>
            <a:spLocks noChangeArrowheads="1"/>
          </p:cNvSpPr>
          <p:nvPr/>
        </p:nvSpPr>
        <p:spPr bwMode="auto">
          <a:xfrm>
            <a:off x="7702550" y="6086475"/>
            <a:ext cx="1441450" cy="771525"/>
          </a:xfrm>
          <a:prstGeom prst="rect">
            <a:avLst/>
          </a:prstGeom>
          <a:solidFill>
            <a:schemeClr val="tx1"/>
          </a:solidFill>
          <a:ln w="12700" algn="ctr">
            <a:noFill/>
            <a:miter lim="800000"/>
            <a:headEnd/>
            <a:tailEnd/>
          </a:ln>
        </p:spPr>
        <p:txBody>
          <a:bodyPr wrap="none" lIns="90487" tIns="44450" rIns="90487" bIns="44450" anchor="ctr">
            <a:spAutoFit/>
          </a:bodyPr>
          <a:lstStyle/>
          <a:p>
            <a:pPr algn="l" rtl="0" eaLnBrk="0" fontAlgn="base" hangingPunct="0">
              <a:spcBef>
                <a:spcPct val="0"/>
              </a:spcBef>
              <a:spcAft>
                <a:spcPct val="0"/>
              </a:spcAft>
            </a:pPr>
            <a:endParaRPr lang="en-US" kern="1200" dirty="0">
              <a:solidFill>
                <a:srgbClr val="FFFFFF"/>
              </a:solidFill>
              <a:latin typeface="Helvetica" pitchFamily="34" charset="0"/>
              <a:ea typeface="+mn-ea"/>
              <a:cs typeface="+mn-cs"/>
            </a:endParaRPr>
          </a:p>
        </p:txBody>
      </p:sp>
    </p:spTree>
  </p:cSld>
  <p:clrMapOvr>
    <a:masterClrMapping/>
  </p:clrMapOvr>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Weaknesses &amp; Criticisms</a:t>
            </a:r>
            <a:endParaRPr lang="en-US" dirty="0"/>
          </a:p>
        </p:txBody>
      </p:sp>
      <p:sp>
        <p:nvSpPr>
          <p:cNvPr id="3" name="Content Placeholder 2"/>
          <p:cNvSpPr>
            <a:spLocks noGrp="1"/>
          </p:cNvSpPr>
          <p:nvPr>
            <p:ph idx="1"/>
          </p:nvPr>
        </p:nvSpPr>
        <p:spPr>
          <a:xfrm>
            <a:off x="533400" y="838200"/>
            <a:ext cx="8229600" cy="5524500"/>
          </a:xfrm>
        </p:spPr>
        <p:txBody>
          <a:bodyPr/>
          <a:lstStyle/>
          <a:p>
            <a:pPr>
              <a:spcBef>
                <a:spcPts val="1200"/>
              </a:spcBef>
            </a:pPr>
            <a:r>
              <a:rPr lang="en-US" b="0" dirty="0" smtClean="0"/>
              <a:t>Learning everything. Better to encode prior knowledge about structure of images. </a:t>
            </a:r>
          </a:p>
          <a:p>
            <a:pPr>
              <a:spcBef>
                <a:spcPts val="1200"/>
              </a:spcBef>
              <a:buNone/>
            </a:pPr>
            <a:r>
              <a:rPr lang="en-US" b="0" dirty="0" smtClean="0"/>
              <a:t>	A: Compare with machine learning vs. linguists debate in NLP.</a:t>
            </a:r>
          </a:p>
          <a:p>
            <a:pPr>
              <a:spcBef>
                <a:spcPts val="1200"/>
              </a:spcBef>
              <a:buNone/>
            </a:pPr>
            <a:endParaRPr lang="en-US" b="0" dirty="0" smtClean="0"/>
          </a:p>
          <a:p>
            <a:pPr>
              <a:spcBef>
                <a:spcPts val="1200"/>
              </a:spcBef>
            </a:pPr>
            <a:r>
              <a:rPr lang="en-US" b="0" dirty="0" smtClean="0"/>
              <a:t>Results not yet competitive with best engineered systems.</a:t>
            </a:r>
          </a:p>
          <a:p>
            <a:pPr>
              <a:spcBef>
                <a:spcPts val="1200"/>
              </a:spcBef>
              <a:buNone/>
            </a:pPr>
            <a:r>
              <a:rPr lang="en-US" b="0" dirty="0" smtClean="0"/>
              <a:t>	A: True for some domains. Much less true now than 1 year ago. </a:t>
            </a:r>
          </a:p>
          <a:p>
            <a:pPr>
              <a:spcBef>
                <a:spcPts val="1200"/>
              </a:spcBef>
              <a:buNone/>
            </a:pPr>
            <a:endParaRPr lang="en-US" b="0" dirty="0" smtClean="0"/>
          </a:p>
        </p:txBody>
      </p:sp>
    </p:spTree>
  </p:cSld>
  <p:clrMapOvr>
    <a:masterClrMapping/>
  </p:clrMapOvr>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Weaknesses &amp; Criticisms</a:t>
            </a:r>
            <a:endParaRPr lang="en-US" dirty="0"/>
          </a:p>
        </p:txBody>
      </p:sp>
      <p:sp>
        <p:nvSpPr>
          <p:cNvPr id="3" name="Content Placeholder 2"/>
          <p:cNvSpPr>
            <a:spLocks noGrp="1"/>
          </p:cNvSpPr>
          <p:nvPr>
            <p:ph idx="1"/>
          </p:nvPr>
        </p:nvSpPr>
        <p:spPr>
          <a:xfrm>
            <a:off x="533400" y="740650"/>
            <a:ext cx="8229600" cy="5524500"/>
          </a:xfrm>
        </p:spPr>
        <p:txBody>
          <a:bodyPr/>
          <a:lstStyle/>
          <a:p>
            <a:pPr>
              <a:spcBef>
                <a:spcPts val="1200"/>
              </a:spcBef>
            </a:pPr>
            <a:r>
              <a:rPr lang="en-US" sz="1800" b="0" dirty="0" smtClean="0"/>
              <a:t>You’re learning everything. Better to encode prior knowledge about structure of language (or images, or audio). </a:t>
            </a:r>
          </a:p>
          <a:p>
            <a:pPr>
              <a:spcBef>
                <a:spcPts val="1200"/>
              </a:spcBef>
              <a:buNone/>
            </a:pPr>
            <a:r>
              <a:rPr lang="en-US" sz="1800" b="0" dirty="0" smtClean="0"/>
              <a:t>	A: Wasn’t there a similar machine learning vs. linguists debate in NLP ~20 years ago….  </a:t>
            </a:r>
          </a:p>
          <a:p>
            <a:pPr>
              <a:spcBef>
                <a:spcPts val="1200"/>
              </a:spcBef>
            </a:pPr>
            <a:r>
              <a:rPr lang="en-US" sz="1800" b="0" dirty="0" smtClean="0"/>
              <a:t>We don’t understand the learned features. Language is symbolic! We’d like have symbolic features like NP, VP, etc. and see why their combination makes sense. </a:t>
            </a:r>
          </a:p>
          <a:p>
            <a:pPr>
              <a:spcBef>
                <a:spcPts val="1200"/>
              </a:spcBef>
              <a:buNone/>
            </a:pPr>
            <a:r>
              <a:rPr lang="en-US" sz="1800" b="0" dirty="0" smtClean="0"/>
              <a:t>	A: True. This might be a bad approach if your goal is to study language.  But note many NLP features are already not human-understandable (</a:t>
            </a:r>
            <a:r>
              <a:rPr lang="en-US" sz="1800" b="0" dirty="0" err="1" smtClean="0"/>
              <a:t>e.g</a:t>
            </a:r>
            <a:r>
              <a:rPr lang="en-US" sz="1800" b="0" dirty="0" smtClean="0"/>
              <a:t>, concatenations/combinations of different features). </a:t>
            </a:r>
          </a:p>
          <a:p>
            <a:pPr>
              <a:spcBef>
                <a:spcPts val="1200"/>
              </a:spcBef>
            </a:pPr>
            <a:r>
              <a:rPr lang="en-US" sz="1800" b="0" dirty="0" smtClean="0"/>
              <a:t>Works well for “natural” inputs like vision and audio.  But NLP results not competitive with best hand-engineered systems.   </a:t>
            </a:r>
          </a:p>
          <a:p>
            <a:pPr>
              <a:spcBef>
                <a:spcPts val="1200"/>
              </a:spcBef>
              <a:buNone/>
            </a:pPr>
            <a:r>
              <a:rPr lang="en-US" sz="1800" b="0" dirty="0" smtClean="0"/>
              <a:t>	A: Agreed.  Absolutely true for most NLP problems.  </a:t>
            </a:r>
          </a:p>
          <a:p>
            <a:pPr>
              <a:spcBef>
                <a:spcPts val="1200"/>
              </a:spcBef>
              <a:buNone/>
            </a:pPr>
            <a:r>
              <a:rPr lang="en-US" sz="1800" b="0" dirty="0" smtClean="0"/>
              <a:t>	I used to give a similar caveat when giving computer vision talks 2 years ago. I don’t anymore (now feature learning regularly outperforms hand-engineered vision systems).  Maybe in 2 years time…. </a:t>
            </a:r>
          </a:p>
          <a:p>
            <a:pPr>
              <a:spcBef>
                <a:spcPts val="1200"/>
              </a:spcBef>
              <a:buNone/>
            </a:pPr>
            <a:r>
              <a:rPr lang="en-US" sz="1800" b="0" dirty="0" smtClean="0"/>
              <a:t>	However, </a:t>
            </a:r>
            <a:r>
              <a:rPr lang="en-US" sz="1800" b="0" i="1" dirty="0" smtClean="0"/>
              <a:t>adding</a:t>
            </a:r>
            <a:r>
              <a:rPr lang="en-US" sz="1800" b="0" dirty="0" smtClean="0"/>
              <a:t> learned features to hand-engineered ones often already improve on state-of-the-art.</a:t>
            </a:r>
          </a:p>
          <a:p>
            <a:pPr>
              <a:spcBef>
                <a:spcPts val="1200"/>
              </a:spcBef>
              <a:buNone/>
            </a:pPr>
            <a:endParaRPr lang="en-US" sz="1800" b="0" dirty="0" smtClean="0"/>
          </a:p>
          <a:p>
            <a:pPr>
              <a:spcBef>
                <a:spcPts val="1200"/>
              </a:spcBef>
              <a:buNone/>
            </a:pPr>
            <a:endParaRPr lang="en-US" sz="1800" b="0" dirty="0"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want</a:t>
            </a:r>
            <a:endParaRPr lang="en-US" dirty="0"/>
          </a:p>
        </p:txBody>
      </p:sp>
      <p:pic>
        <p:nvPicPr>
          <p:cNvPr id="33" name="Picture 86"/>
          <p:cNvPicPr>
            <a:picLocks noChangeAspect="1" noChangeArrowheads="1"/>
          </p:cNvPicPr>
          <p:nvPr/>
        </p:nvPicPr>
        <p:blipFill>
          <a:blip r:embed="rId2" cstate="print"/>
          <a:srcRect/>
          <a:stretch>
            <a:fillRect/>
          </a:stretch>
        </p:blipFill>
        <p:spPr bwMode="auto">
          <a:xfrm>
            <a:off x="361950" y="1752602"/>
            <a:ext cx="1600200" cy="932150"/>
          </a:xfrm>
          <a:prstGeom prst="rect">
            <a:avLst/>
          </a:prstGeom>
          <a:noFill/>
          <a:ln w="12700" algn="ctr">
            <a:noFill/>
            <a:miter lim="800000"/>
            <a:headEnd/>
            <a:tailEnd/>
          </a:ln>
        </p:spPr>
      </p:pic>
      <p:sp>
        <p:nvSpPr>
          <p:cNvPr id="34" name="Text Box 572"/>
          <p:cNvSpPr txBox="1">
            <a:spLocks noChangeArrowheads="1"/>
          </p:cNvSpPr>
          <p:nvPr/>
        </p:nvSpPr>
        <p:spPr bwMode="auto">
          <a:xfrm>
            <a:off x="703987" y="2753381"/>
            <a:ext cx="962080" cy="523200"/>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 lastClr="FFFFFF"/>
                </a:solidFill>
                <a:effectLst/>
                <a:uLnTx/>
                <a:uFillTx/>
              </a:rPr>
              <a:t>Input</a:t>
            </a:r>
            <a:endParaRPr kumimoji="0" lang="en-US" sz="2800" b="0" i="0" u="none" strike="noStrike" kern="0" cap="none" spc="0" normalizeH="0" baseline="0" noProof="0" dirty="0">
              <a:ln>
                <a:noFill/>
              </a:ln>
              <a:solidFill>
                <a:sysClr val="window" lastClr="FFFFFF"/>
              </a:solidFill>
              <a:effectLst/>
              <a:uLnTx/>
              <a:uFillTx/>
            </a:endParaRPr>
          </a:p>
        </p:txBody>
      </p:sp>
      <p:cxnSp>
        <p:nvCxnSpPr>
          <p:cNvPr id="38" name="Straight Arrow Connector 37"/>
          <p:cNvCxnSpPr/>
          <p:nvPr/>
        </p:nvCxnSpPr>
        <p:spPr>
          <a:xfrm rot="5400000" flipH="1" flipV="1">
            <a:off x="-129382" y="5237956"/>
            <a:ext cx="1943100" cy="1588"/>
          </a:xfrm>
          <a:prstGeom prst="straightConnector1">
            <a:avLst/>
          </a:prstGeom>
          <a:noFill/>
          <a:ln w="9525" cap="flat" cmpd="sng" algn="ctr">
            <a:solidFill>
              <a:srgbClr val="4F81BD">
                <a:shade val="95000"/>
                <a:satMod val="105000"/>
              </a:srgbClr>
            </a:solidFill>
            <a:prstDash val="solid"/>
            <a:tailEnd type="arrow"/>
          </a:ln>
          <a:effectLst/>
        </p:spPr>
      </p:cxnSp>
      <p:cxnSp>
        <p:nvCxnSpPr>
          <p:cNvPr id="39" name="Straight Arrow Connector 38"/>
          <p:cNvCxnSpPr/>
          <p:nvPr/>
        </p:nvCxnSpPr>
        <p:spPr>
          <a:xfrm>
            <a:off x="728662" y="6134100"/>
            <a:ext cx="2325688" cy="1588"/>
          </a:xfrm>
          <a:prstGeom prst="straightConnector1">
            <a:avLst/>
          </a:prstGeom>
          <a:noFill/>
          <a:ln w="9525" cap="flat" cmpd="sng" algn="ctr">
            <a:solidFill>
              <a:srgbClr val="4F81BD">
                <a:shade val="95000"/>
                <a:satMod val="105000"/>
              </a:srgbClr>
            </a:solidFill>
            <a:prstDash val="solid"/>
            <a:tailEnd type="arrow"/>
          </a:ln>
          <a:effectLst/>
        </p:spPr>
      </p:cxnSp>
      <p:grpSp>
        <p:nvGrpSpPr>
          <p:cNvPr id="3" name="Group 50"/>
          <p:cNvGrpSpPr/>
          <p:nvPr/>
        </p:nvGrpSpPr>
        <p:grpSpPr>
          <a:xfrm>
            <a:off x="3181350" y="3200397"/>
            <a:ext cx="2438400" cy="838200"/>
            <a:chOff x="2743200" y="2785240"/>
            <a:chExt cx="2438400" cy="838200"/>
          </a:xfrm>
        </p:grpSpPr>
        <p:sp>
          <p:nvSpPr>
            <p:cNvPr id="49" name="Plus 48"/>
            <p:cNvSpPr>
              <a:spLocks/>
            </p:cNvSpPr>
            <p:nvPr/>
          </p:nvSpPr>
          <p:spPr>
            <a:xfrm>
              <a:off x="2832540" y="2948400"/>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50" name="Text Box 572"/>
            <p:cNvSpPr txBox="1">
              <a:spLocks noChangeArrowheads="1"/>
            </p:cNvSpPr>
            <p:nvPr/>
          </p:nvSpPr>
          <p:spPr bwMode="auto">
            <a:xfrm>
              <a:off x="3061140" y="2876490"/>
              <a:ext cx="1379352" cy="400110"/>
            </a:xfrm>
            <a:prstGeom prst="rect">
              <a:avLst/>
            </a:prstGeom>
            <a:noFill/>
            <a:ln w="12700"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Motorbikes</a:t>
              </a:r>
              <a:endParaRPr kumimoji="0" lang="en-US" sz="2000" b="0" i="0" u="none" strike="noStrike" kern="0" cap="none" spc="0" normalizeH="0" baseline="0" noProof="0" dirty="0">
                <a:ln>
                  <a:noFill/>
                </a:ln>
                <a:solidFill>
                  <a:sysClr val="window" lastClr="FFFFFF"/>
                </a:solidFill>
                <a:effectLst/>
                <a:uLnTx/>
                <a:uFillTx/>
              </a:endParaRPr>
            </a:p>
          </p:txBody>
        </p:sp>
        <p:sp>
          <p:nvSpPr>
            <p:cNvPr id="51" name="Minus 50"/>
            <p:cNvSpPr/>
            <p:nvPr/>
          </p:nvSpPr>
          <p:spPr>
            <a:xfrm>
              <a:off x="2870640" y="3276600"/>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2" name="Text Box 572"/>
            <p:cNvSpPr txBox="1">
              <a:spLocks noChangeArrowheads="1"/>
            </p:cNvSpPr>
            <p:nvPr/>
          </p:nvSpPr>
          <p:spPr bwMode="auto">
            <a:xfrm>
              <a:off x="3061140" y="3181291"/>
              <a:ext cx="2107115" cy="400110"/>
            </a:xfrm>
            <a:prstGeom prst="rect">
              <a:avLst/>
            </a:prstGeom>
            <a:noFill/>
            <a:ln w="12700"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“Non”-Motorbikes</a:t>
              </a:r>
              <a:endParaRPr kumimoji="0" lang="en-US" sz="2000" b="0" i="0" u="none" strike="noStrike" kern="0" cap="none" spc="0" normalizeH="0" baseline="0" noProof="0" dirty="0">
                <a:ln>
                  <a:noFill/>
                </a:ln>
                <a:solidFill>
                  <a:sysClr val="window" lastClr="FFFFFF"/>
                </a:solidFill>
                <a:effectLst/>
                <a:uLnTx/>
                <a:uFillTx/>
              </a:endParaRPr>
            </a:p>
          </p:txBody>
        </p:sp>
        <p:sp>
          <p:nvSpPr>
            <p:cNvPr id="53" name="Rectangle 52"/>
            <p:cNvSpPr/>
            <p:nvPr/>
          </p:nvSpPr>
          <p:spPr>
            <a:xfrm>
              <a:off x="2743200" y="2785240"/>
              <a:ext cx="2438400" cy="838200"/>
            </a:xfrm>
            <a:prstGeom prst="rect">
              <a:avLst/>
            </a:prstGeom>
            <a:no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grpSp>
      <p:sp>
        <p:nvSpPr>
          <p:cNvPr id="54" name="AutoShape 4"/>
          <p:cNvSpPr>
            <a:spLocks noChangeArrowheads="1"/>
          </p:cNvSpPr>
          <p:nvPr/>
        </p:nvSpPr>
        <p:spPr bwMode="auto">
          <a:xfrm>
            <a:off x="7296150" y="1828800"/>
            <a:ext cx="1658880" cy="829527"/>
          </a:xfrm>
          <a:prstGeom prst="roundRect">
            <a:avLst>
              <a:gd name="adj" fmla="val 171"/>
            </a:avLst>
          </a:prstGeom>
          <a:solidFill>
            <a:srgbClr val="E6E6FF"/>
          </a:solidFill>
          <a:ln w="9525">
            <a:solidFill>
              <a:srgbClr val="000000"/>
            </a:solidFill>
            <a:round/>
            <a:headEnd/>
            <a:tailEnd/>
          </a:ln>
          <a:effectLst/>
        </p:spPr>
        <p:txBody>
          <a:bodyPr lIns="81597" tIns="40798" rIns="81597" bIns="40798" anchor="ctr" anchorCtr="1"/>
          <a:lstStyle/>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Learning</a:t>
            </a:r>
          </a:p>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algorithm</a:t>
            </a:r>
          </a:p>
        </p:txBody>
      </p:sp>
      <p:sp>
        <p:nvSpPr>
          <p:cNvPr id="55" name="Text Box 572"/>
          <p:cNvSpPr txBox="1">
            <a:spLocks noChangeArrowheads="1"/>
          </p:cNvSpPr>
          <p:nvPr/>
        </p:nvSpPr>
        <p:spPr bwMode="auto">
          <a:xfrm>
            <a:off x="2399944" y="6153090"/>
            <a:ext cx="857565" cy="400089"/>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pixel 1</a:t>
            </a:r>
            <a:endParaRPr kumimoji="0" lang="en-US" sz="2000" b="0" i="0" u="none" strike="noStrike" kern="0" cap="none" spc="0" normalizeH="0" baseline="0" noProof="0" dirty="0">
              <a:ln>
                <a:noFill/>
              </a:ln>
              <a:solidFill>
                <a:sysClr val="window" lastClr="FFFFFF"/>
              </a:solidFill>
              <a:effectLst/>
              <a:uLnTx/>
              <a:uFillTx/>
            </a:endParaRPr>
          </a:p>
        </p:txBody>
      </p:sp>
      <p:sp>
        <p:nvSpPr>
          <p:cNvPr id="56" name="Text Box 572"/>
          <p:cNvSpPr txBox="1">
            <a:spLocks noChangeArrowheads="1"/>
          </p:cNvSpPr>
          <p:nvPr/>
        </p:nvSpPr>
        <p:spPr bwMode="auto">
          <a:xfrm>
            <a:off x="346117" y="4419621"/>
            <a:ext cx="492400" cy="765254"/>
          </a:xfrm>
          <a:prstGeom prst="rect">
            <a:avLst/>
          </a:prstGeom>
          <a:noFill/>
          <a:ln w="12700" algn="ctr">
            <a:noFill/>
            <a:miter lim="800000"/>
            <a:headEnd/>
            <a:tailEnd/>
          </a:ln>
        </p:spPr>
        <p:txBody>
          <a:bodyPr vert="vert270"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pixel 2</a:t>
            </a:r>
            <a:endParaRPr kumimoji="0" lang="en-US" sz="2000" b="0" i="0" u="none" strike="noStrike" kern="0" cap="none" spc="0" normalizeH="0" baseline="0" noProof="0" dirty="0">
              <a:ln>
                <a:noFill/>
              </a:ln>
              <a:solidFill>
                <a:sysClr val="window" lastClr="FFFFFF"/>
              </a:solidFill>
              <a:effectLst/>
              <a:uLnTx/>
              <a:uFillTx/>
            </a:endParaRPr>
          </a:p>
        </p:txBody>
      </p:sp>
      <p:sp>
        <p:nvSpPr>
          <p:cNvPr id="48" name="Plus 47"/>
          <p:cNvSpPr>
            <a:spLocks/>
          </p:cNvSpPr>
          <p:nvPr/>
        </p:nvSpPr>
        <p:spPr>
          <a:xfrm>
            <a:off x="2598066" y="5426060"/>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62" name="Plus 61"/>
          <p:cNvSpPr>
            <a:spLocks/>
          </p:cNvSpPr>
          <p:nvPr/>
        </p:nvSpPr>
        <p:spPr>
          <a:xfrm>
            <a:off x="1269170" y="4438300"/>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64" name="Minus 63"/>
          <p:cNvSpPr/>
          <p:nvPr/>
        </p:nvSpPr>
        <p:spPr>
          <a:xfrm>
            <a:off x="1249950" y="5311760"/>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6" name="Minus 65"/>
          <p:cNvSpPr/>
          <p:nvPr/>
        </p:nvSpPr>
        <p:spPr>
          <a:xfrm>
            <a:off x="2392326" y="4733839"/>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 name="Plus 26"/>
          <p:cNvSpPr>
            <a:spLocks/>
          </p:cNvSpPr>
          <p:nvPr/>
        </p:nvSpPr>
        <p:spPr>
          <a:xfrm>
            <a:off x="2038350" y="5197195"/>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28" name="Plus 27"/>
          <p:cNvSpPr>
            <a:spLocks/>
          </p:cNvSpPr>
          <p:nvPr/>
        </p:nvSpPr>
        <p:spPr>
          <a:xfrm>
            <a:off x="2057316" y="4339860"/>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29" name="Plus 28"/>
          <p:cNvSpPr>
            <a:spLocks/>
          </p:cNvSpPr>
          <p:nvPr/>
        </p:nvSpPr>
        <p:spPr>
          <a:xfrm>
            <a:off x="1482090" y="5124970"/>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30" name="Plus 29"/>
          <p:cNvSpPr>
            <a:spLocks/>
          </p:cNvSpPr>
          <p:nvPr/>
        </p:nvSpPr>
        <p:spPr>
          <a:xfrm>
            <a:off x="1345200" y="5686300"/>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32" name="Minus 31"/>
          <p:cNvSpPr/>
          <p:nvPr/>
        </p:nvSpPr>
        <p:spPr>
          <a:xfrm>
            <a:off x="1592850" y="4553760"/>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7" name="Minus 36"/>
          <p:cNvSpPr/>
          <p:nvPr/>
        </p:nvSpPr>
        <p:spPr>
          <a:xfrm>
            <a:off x="1973850" y="5583700"/>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0" name="Minus 39"/>
          <p:cNvSpPr/>
          <p:nvPr/>
        </p:nvSpPr>
        <p:spPr>
          <a:xfrm>
            <a:off x="1516650" y="4915335"/>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1" name="Minus 40"/>
          <p:cNvSpPr/>
          <p:nvPr/>
        </p:nvSpPr>
        <p:spPr>
          <a:xfrm>
            <a:off x="2875550" y="5654660"/>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2" name="Minus 41"/>
          <p:cNvSpPr/>
          <p:nvPr/>
        </p:nvSpPr>
        <p:spPr>
          <a:xfrm>
            <a:off x="2381166" y="5304140"/>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nvGrpSpPr>
          <p:cNvPr id="4" name="Group 2"/>
          <p:cNvGrpSpPr/>
          <p:nvPr/>
        </p:nvGrpSpPr>
        <p:grpSpPr>
          <a:xfrm>
            <a:off x="2114550" y="1828800"/>
            <a:ext cx="5010658" cy="829527"/>
            <a:chOff x="2114550" y="1828800"/>
            <a:chExt cx="5010658" cy="829527"/>
          </a:xfrm>
        </p:grpSpPr>
        <p:cxnSp>
          <p:nvCxnSpPr>
            <p:cNvPr id="43" name="Straight Arrow Connector 42"/>
            <p:cNvCxnSpPr/>
            <p:nvPr/>
          </p:nvCxnSpPr>
          <p:spPr>
            <a:xfrm rot="10800000" flipV="1">
              <a:off x="2114550" y="2171702"/>
              <a:ext cx="1295400" cy="1589"/>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cxnSp>
          <p:nvCxnSpPr>
            <p:cNvPr id="44" name="Straight Arrow Connector 43"/>
            <p:cNvCxnSpPr/>
            <p:nvPr/>
          </p:nvCxnSpPr>
          <p:spPr>
            <a:xfrm rot="10800000" flipV="1">
              <a:off x="5829808" y="2171702"/>
              <a:ext cx="1295400" cy="1589"/>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sp>
          <p:nvSpPr>
            <p:cNvPr id="45" name="AutoShape 6"/>
            <p:cNvSpPr>
              <a:spLocks noChangeArrowheads="1"/>
            </p:cNvSpPr>
            <p:nvPr/>
          </p:nvSpPr>
          <p:spPr bwMode="auto">
            <a:xfrm>
              <a:off x="3562350" y="1828800"/>
              <a:ext cx="2057398" cy="829527"/>
            </a:xfrm>
            <a:prstGeom prst="roundRect">
              <a:avLst>
                <a:gd name="adj" fmla="val 171"/>
              </a:avLst>
            </a:prstGeom>
            <a:solidFill>
              <a:srgbClr val="FFFFCC"/>
            </a:solidFill>
            <a:ln w="9525">
              <a:solidFill>
                <a:srgbClr val="000000"/>
              </a:solidFill>
              <a:round/>
              <a:headEnd/>
              <a:tailEnd/>
            </a:ln>
            <a:effectLst/>
          </p:spPr>
          <p:txBody>
            <a:bodyPr lIns="81597" tIns="40798" rIns="81597" bIns="40798" anchor="ctr" anchorCtr="1"/>
            <a:lstStyle/>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Feature representation</a:t>
              </a:r>
            </a:p>
          </p:txBody>
        </p:sp>
      </p:grpSp>
      <p:grpSp>
        <p:nvGrpSpPr>
          <p:cNvPr id="5" name="Group 82"/>
          <p:cNvGrpSpPr/>
          <p:nvPr/>
        </p:nvGrpSpPr>
        <p:grpSpPr>
          <a:xfrm>
            <a:off x="1189518" y="1431940"/>
            <a:ext cx="1730736" cy="1289996"/>
            <a:chOff x="1284767" y="1431938"/>
            <a:chExt cx="1730735" cy="1289996"/>
          </a:xfrm>
        </p:grpSpPr>
        <p:sp>
          <p:nvSpPr>
            <p:cNvPr id="47" name="Rectangle 46"/>
            <p:cNvSpPr>
              <a:spLocks noChangeAspect="1"/>
            </p:cNvSpPr>
            <p:nvPr/>
          </p:nvSpPr>
          <p:spPr>
            <a:xfrm>
              <a:off x="1500965" y="2112334"/>
              <a:ext cx="609600" cy="609600"/>
            </a:xfrm>
            <a:prstGeom prst="rect">
              <a:avLst/>
            </a:prstGeom>
            <a:noFill/>
            <a:ln w="38100" cap="flat" cmpd="sng" algn="ctr">
              <a:solidFill>
                <a:srgbClr val="92D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57" name="Rectangle 56"/>
            <p:cNvSpPr>
              <a:spLocks noChangeAspect="1"/>
            </p:cNvSpPr>
            <p:nvPr/>
          </p:nvSpPr>
          <p:spPr>
            <a:xfrm>
              <a:off x="1284767" y="1600200"/>
              <a:ext cx="609600" cy="609600"/>
            </a:xfrm>
            <a:prstGeom prst="rect">
              <a:avLst/>
            </a:prstGeom>
            <a:noFill/>
            <a:ln w="38100" cap="flat" cmpd="sng" algn="ctr">
              <a:solidFill>
                <a:srgbClr val="92D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63" name="Rectangle 62"/>
            <p:cNvSpPr/>
            <p:nvPr/>
          </p:nvSpPr>
          <p:spPr>
            <a:xfrm>
              <a:off x="1689499" y="1431938"/>
              <a:ext cx="1326003" cy="3693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smtClean="0">
                  <a:ln>
                    <a:noFill/>
                  </a:ln>
                  <a:solidFill>
                    <a:sysClr val="window" lastClr="FFFFFF"/>
                  </a:solidFill>
                  <a:effectLst/>
                  <a:uLnTx/>
                  <a:uFillTx/>
                </a:rPr>
                <a:t>handlebars</a:t>
              </a:r>
              <a:endParaRPr kumimoji="0" lang="ko-KR" altLang="en-US" sz="1800" b="0" i="0" u="none" strike="noStrike" kern="0" cap="none" spc="0" normalizeH="0" baseline="0" noProof="0" dirty="0">
                <a:ln>
                  <a:noFill/>
                </a:ln>
                <a:solidFill>
                  <a:sysClr val="window" lastClr="FFFFFF"/>
                </a:solidFill>
                <a:effectLst/>
                <a:uLnTx/>
                <a:uFillTx/>
              </a:endParaRPr>
            </a:p>
          </p:txBody>
        </p:sp>
        <p:sp>
          <p:nvSpPr>
            <p:cNvPr id="65" name="Rectangle 64"/>
            <p:cNvSpPr/>
            <p:nvPr/>
          </p:nvSpPr>
          <p:spPr>
            <a:xfrm>
              <a:off x="2106132" y="2308301"/>
              <a:ext cx="721671" cy="353943"/>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smtClean="0">
                  <a:ln>
                    <a:noFill/>
                  </a:ln>
                  <a:solidFill>
                    <a:sysClr val="window" lastClr="FFFFFF"/>
                  </a:solidFill>
                  <a:effectLst/>
                  <a:uLnTx/>
                  <a:uFillTx/>
                </a:rPr>
                <a:t>wheel</a:t>
              </a:r>
              <a:endParaRPr kumimoji="0" lang="ko-KR" altLang="en-US" sz="1800" b="0" i="0" u="none" strike="noStrike" kern="0" cap="none" spc="0" normalizeH="0" baseline="0" noProof="0" dirty="0">
                <a:ln>
                  <a:noFill/>
                </a:ln>
                <a:solidFill>
                  <a:sysClr val="window" lastClr="FFFFFF"/>
                </a:solidFill>
                <a:effectLst/>
                <a:uLnTx/>
                <a:uFillTx/>
              </a:endParaRPr>
            </a:p>
          </p:txBody>
        </p:sp>
      </p:grpSp>
      <p:sp>
        <p:nvSpPr>
          <p:cNvPr id="6" name="TextBox 5"/>
          <p:cNvSpPr txBox="1"/>
          <p:nvPr/>
        </p:nvSpPr>
        <p:spPr>
          <a:xfrm>
            <a:off x="3181350" y="2763875"/>
            <a:ext cx="3009157" cy="276999"/>
          </a:xfrm>
          <a:prstGeom prst="rect">
            <a:avLst/>
          </a:prstGeom>
          <a:noFill/>
        </p:spPr>
        <p:txBody>
          <a:bodyPr wrap="none" rtlCol="0">
            <a:spAutoFit/>
          </a:bodyPr>
          <a:lstStyle/>
          <a:p>
            <a:pPr algn="l">
              <a:spcBef>
                <a:spcPts val="0"/>
              </a:spcBef>
            </a:pPr>
            <a:r>
              <a:rPr lang="en-US" sz="1200" dirty="0" smtClean="0">
                <a:solidFill>
                  <a:schemeClr val="bg1"/>
                </a:solidFill>
              </a:rPr>
              <a:t>E.g., Does it have Handlebars?  Wheels? </a:t>
            </a:r>
          </a:p>
        </p:txBody>
      </p:sp>
      <p:grpSp>
        <p:nvGrpSpPr>
          <p:cNvPr id="7" name="Group 6"/>
          <p:cNvGrpSpPr/>
          <p:nvPr/>
        </p:nvGrpSpPr>
        <p:grpSpPr>
          <a:xfrm>
            <a:off x="5148075" y="4273910"/>
            <a:ext cx="2697943" cy="2299353"/>
            <a:chOff x="5127348" y="4253826"/>
            <a:chExt cx="2697943" cy="2299353"/>
          </a:xfrm>
        </p:grpSpPr>
        <p:cxnSp>
          <p:nvCxnSpPr>
            <p:cNvPr id="67" name="Straight Arrow Connector 66"/>
            <p:cNvCxnSpPr/>
            <p:nvPr/>
          </p:nvCxnSpPr>
          <p:spPr>
            <a:xfrm rot="5400000" flipH="1" flipV="1">
              <a:off x="4641559" y="5224582"/>
              <a:ext cx="1943100" cy="1588"/>
            </a:xfrm>
            <a:prstGeom prst="straightConnector1">
              <a:avLst/>
            </a:prstGeom>
            <a:noFill/>
            <a:ln w="9525" cap="flat" cmpd="sng" algn="ctr">
              <a:solidFill>
                <a:srgbClr val="4F81BD">
                  <a:shade val="95000"/>
                  <a:satMod val="105000"/>
                </a:srgbClr>
              </a:solidFill>
              <a:prstDash val="solid"/>
              <a:tailEnd type="arrow"/>
            </a:ln>
            <a:effectLst/>
          </p:spPr>
        </p:cxnSp>
        <p:cxnSp>
          <p:nvCxnSpPr>
            <p:cNvPr id="68" name="Straight Arrow Connector 67"/>
            <p:cNvCxnSpPr/>
            <p:nvPr/>
          </p:nvCxnSpPr>
          <p:spPr>
            <a:xfrm>
              <a:off x="5499603" y="6120726"/>
              <a:ext cx="2325688" cy="1588"/>
            </a:xfrm>
            <a:prstGeom prst="straightConnector1">
              <a:avLst/>
            </a:prstGeom>
            <a:noFill/>
            <a:ln w="9525" cap="flat" cmpd="sng" algn="ctr">
              <a:solidFill>
                <a:srgbClr val="4F81BD">
                  <a:shade val="95000"/>
                  <a:satMod val="105000"/>
                </a:srgbClr>
              </a:solidFill>
              <a:prstDash val="solid"/>
              <a:tailEnd type="arrow"/>
            </a:ln>
            <a:effectLst/>
          </p:spPr>
        </p:cxnSp>
        <p:sp>
          <p:nvSpPr>
            <p:cNvPr id="69" name="Text Box 572"/>
            <p:cNvSpPr txBox="1">
              <a:spLocks noChangeArrowheads="1"/>
            </p:cNvSpPr>
            <p:nvPr/>
          </p:nvSpPr>
          <p:spPr bwMode="auto">
            <a:xfrm>
              <a:off x="6079515" y="6153090"/>
              <a:ext cx="1497483" cy="400089"/>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Handlebars</a:t>
              </a:r>
              <a:endParaRPr kumimoji="0" lang="en-US" sz="2000" b="0" i="0" u="none" strike="noStrike" kern="0" cap="none" spc="0" normalizeH="0" baseline="0" noProof="0" dirty="0">
                <a:ln>
                  <a:noFill/>
                </a:ln>
                <a:solidFill>
                  <a:sysClr val="window" lastClr="FFFFFF"/>
                </a:solidFill>
                <a:effectLst/>
                <a:uLnTx/>
                <a:uFillTx/>
              </a:endParaRPr>
            </a:p>
          </p:txBody>
        </p:sp>
        <p:sp>
          <p:nvSpPr>
            <p:cNvPr id="70" name="Text Box 572"/>
            <p:cNvSpPr txBox="1">
              <a:spLocks noChangeArrowheads="1"/>
            </p:cNvSpPr>
            <p:nvPr/>
          </p:nvSpPr>
          <p:spPr bwMode="auto">
            <a:xfrm>
              <a:off x="5127348" y="4674539"/>
              <a:ext cx="492400" cy="948316"/>
            </a:xfrm>
            <a:prstGeom prst="rect">
              <a:avLst/>
            </a:prstGeom>
            <a:noFill/>
            <a:ln w="12700" algn="ctr">
              <a:noFill/>
              <a:miter lim="800000"/>
              <a:headEnd/>
              <a:tailEnd/>
            </a:ln>
          </p:spPr>
          <p:txBody>
            <a:bodyPr vert="vert270"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Wheels</a:t>
              </a:r>
              <a:endParaRPr kumimoji="0" lang="en-US" sz="2000" b="0" i="0" u="none" strike="noStrike" kern="0" cap="none" spc="0" normalizeH="0" baseline="0" noProof="0" dirty="0">
                <a:ln>
                  <a:noFill/>
                </a:ln>
                <a:solidFill>
                  <a:sysClr val="window" lastClr="FFFFFF"/>
                </a:solidFill>
                <a:effectLst/>
                <a:uLnTx/>
                <a:uFillTx/>
              </a:endParaRPr>
            </a:p>
          </p:txBody>
        </p:sp>
        <p:sp>
          <p:nvSpPr>
            <p:cNvPr id="71" name="Plus 70"/>
            <p:cNvSpPr>
              <a:spLocks/>
            </p:cNvSpPr>
            <p:nvPr/>
          </p:nvSpPr>
          <p:spPr>
            <a:xfrm>
              <a:off x="7490780" y="5080415"/>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72" name="Plus 71"/>
            <p:cNvSpPr>
              <a:spLocks/>
            </p:cNvSpPr>
            <p:nvPr/>
          </p:nvSpPr>
          <p:spPr>
            <a:xfrm>
              <a:off x="6586738" y="4330636"/>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73" name="Minus 72"/>
            <p:cNvSpPr/>
            <p:nvPr/>
          </p:nvSpPr>
          <p:spPr>
            <a:xfrm>
              <a:off x="6020891" y="5298386"/>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4" name="Minus 73"/>
            <p:cNvSpPr/>
            <p:nvPr/>
          </p:nvSpPr>
          <p:spPr>
            <a:xfrm>
              <a:off x="6663548" y="5521191"/>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5" name="Plus 74"/>
            <p:cNvSpPr>
              <a:spLocks/>
            </p:cNvSpPr>
            <p:nvPr/>
          </p:nvSpPr>
          <p:spPr>
            <a:xfrm>
              <a:off x="7260350" y="4811580"/>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76" name="Plus 75"/>
            <p:cNvSpPr>
              <a:spLocks/>
            </p:cNvSpPr>
            <p:nvPr/>
          </p:nvSpPr>
          <p:spPr>
            <a:xfrm>
              <a:off x="7337160" y="4465935"/>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77" name="Plus 76"/>
            <p:cNvSpPr>
              <a:spLocks/>
            </p:cNvSpPr>
            <p:nvPr/>
          </p:nvSpPr>
          <p:spPr>
            <a:xfrm>
              <a:off x="6701953" y="4676281"/>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78" name="Plus 77"/>
            <p:cNvSpPr>
              <a:spLocks/>
            </p:cNvSpPr>
            <p:nvPr/>
          </p:nvSpPr>
          <p:spPr>
            <a:xfrm>
              <a:off x="7009193" y="4945116"/>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79" name="Minus 78"/>
            <p:cNvSpPr/>
            <p:nvPr/>
          </p:nvSpPr>
          <p:spPr>
            <a:xfrm>
              <a:off x="6216292" y="5654660"/>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0" name="Minus 79"/>
            <p:cNvSpPr/>
            <p:nvPr/>
          </p:nvSpPr>
          <p:spPr>
            <a:xfrm>
              <a:off x="6492250" y="5886920"/>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1" name="Minus 80"/>
            <p:cNvSpPr/>
            <p:nvPr/>
          </p:nvSpPr>
          <p:spPr>
            <a:xfrm>
              <a:off x="6300225" y="5234035"/>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2" name="Minus 81"/>
            <p:cNvSpPr/>
            <p:nvPr/>
          </p:nvSpPr>
          <p:spPr>
            <a:xfrm>
              <a:off x="5762555" y="5118820"/>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3" name="Minus 82"/>
            <p:cNvSpPr/>
            <p:nvPr/>
          </p:nvSpPr>
          <p:spPr>
            <a:xfrm>
              <a:off x="6649541" y="5755586"/>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cxnSp>
        <p:nvCxnSpPr>
          <p:cNvPr id="9" name="Straight Connector 8"/>
          <p:cNvCxnSpPr/>
          <p:nvPr/>
        </p:nvCxnSpPr>
        <p:spPr bwMode="auto">
          <a:xfrm>
            <a:off x="9295815" y="3966670"/>
            <a:ext cx="2452037" cy="2085934"/>
          </a:xfrm>
          <a:prstGeom prst="line">
            <a:avLst/>
          </a:prstGeom>
          <a:noFill/>
          <a:ln w="38100" cap="flat" cmpd="sng" algn="ctr">
            <a:solidFill>
              <a:srgbClr val="CCCCFF"/>
            </a:solidFill>
            <a:prstDash val="solid"/>
            <a:round/>
            <a:headEnd type="none" w="med" len="med"/>
            <a:tailEnd type="none" w="med" len="med"/>
          </a:ln>
          <a:effectLst/>
        </p:spPr>
      </p:cxnSp>
      <p:sp>
        <p:nvSpPr>
          <p:cNvPr id="59" name="Text Box 572"/>
          <p:cNvSpPr txBox="1">
            <a:spLocks noChangeArrowheads="1"/>
          </p:cNvSpPr>
          <p:nvPr/>
        </p:nvSpPr>
        <p:spPr bwMode="auto">
          <a:xfrm>
            <a:off x="1249950" y="3699185"/>
            <a:ext cx="1338786" cy="369312"/>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kern="0" noProof="0" dirty="0" smtClean="0">
                <a:solidFill>
                  <a:sysClr val="window" lastClr="FFFFFF"/>
                </a:solidFill>
              </a:rPr>
              <a:t>Raw image</a:t>
            </a:r>
            <a:endParaRPr kumimoji="0" lang="en-US" b="0" i="0" u="none" strike="noStrike" kern="0" cap="none" spc="0" normalizeH="0" baseline="0" noProof="0" dirty="0">
              <a:ln>
                <a:noFill/>
              </a:ln>
              <a:solidFill>
                <a:sysClr val="window" lastClr="FFFFFF"/>
              </a:solidFill>
              <a:effectLst/>
              <a:uLnTx/>
              <a:uFillTx/>
            </a:endParaRPr>
          </a:p>
        </p:txBody>
      </p:sp>
      <p:sp>
        <p:nvSpPr>
          <p:cNvPr id="60" name="Text Box 572"/>
          <p:cNvSpPr txBox="1">
            <a:spLocks noChangeArrowheads="1"/>
          </p:cNvSpPr>
          <p:nvPr/>
        </p:nvSpPr>
        <p:spPr bwMode="auto">
          <a:xfrm>
            <a:off x="6114814" y="3736240"/>
            <a:ext cx="1095130" cy="369312"/>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kern="0" noProof="0" dirty="0" smtClean="0">
                <a:solidFill>
                  <a:sysClr val="window" lastClr="FFFFFF"/>
                </a:solidFill>
              </a:rPr>
              <a:t>Features</a:t>
            </a:r>
            <a:endParaRPr kumimoji="0" lang="en-US" b="0" i="0" u="none" strike="noStrike" kern="0" cap="none" spc="0" normalizeH="0" baseline="0" noProof="0" dirty="0">
              <a:ln>
                <a:noFill/>
              </a:ln>
              <a:solidFill>
                <a:sysClr val="window" lastClr="FFFFFF"/>
              </a:solidFill>
              <a:effectLst/>
              <a:uLnTx/>
              <a:uFillTx/>
            </a:endParaRPr>
          </a:p>
        </p:txBody>
      </p:sp>
    </p:spTree>
    <p:extLst>
      <p:ext uri="{BB962C8B-B14F-4D97-AF65-F5344CB8AC3E}">
        <p14:creationId xmlns:p14="http://schemas.microsoft.com/office/powerpoint/2010/main" xmlns="" val="29689979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0"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idx="1"/>
          </p:nvPr>
        </p:nvSpPr>
        <p:spPr>
          <a:xfrm>
            <a:off x="424260" y="2360105"/>
            <a:ext cx="8229600" cy="3603625"/>
          </a:xfrm>
        </p:spPr>
        <p:txBody>
          <a:bodyPr/>
          <a:lstStyle/>
          <a:p>
            <a:pPr algn="ctr">
              <a:spcBef>
                <a:spcPts val="1800"/>
              </a:spcBef>
              <a:buFontTx/>
              <a:buNone/>
            </a:pPr>
            <a:r>
              <a:rPr lang="en-US" sz="6000" dirty="0" smtClean="0">
                <a:solidFill>
                  <a:srgbClr val="0066CC"/>
                </a:solidFill>
                <a:latin typeface="Microsoft Sans Serif" pitchFamily="34" charset="0"/>
              </a:rPr>
              <a:t>Conclusions</a:t>
            </a:r>
          </a:p>
        </p:txBody>
      </p:sp>
      <p:sp>
        <p:nvSpPr>
          <p:cNvPr id="59395" name="Rectangle 3"/>
          <p:cNvSpPr>
            <a:spLocks noChangeArrowheads="1"/>
          </p:cNvSpPr>
          <p:nvPr/>
        </p:nvSpPr>
        <p:spPr bwMode="auto">
          <a:xfrm>
            <a:off x="830263" y="520700"/>
            <a:ext cx="7856537" cy="1028700"/>
          </a:xfrm>
          <a:prstGeom prst="rect">
            <a:avLst/>
          </a:prstGeom>
          <a:solidFill>
            <a:schemeClr val="tx1"/>
          </a:solidFill>
          <a:ln w="12700">
            <a:noFill/>
            <a:miter lim="800000"/>
            <a:headEnd/>
            <a:tailEnd/>
          </a:ln>
        </p:spPr>
        <p:txBody>
          <a:bodyPr wrap="none" anchor="ctr"/>
          <a:lstStyle/>
          <a:p>
            <a:pPr algn="l" rtl="0" eaLnBrk="0" fontAlgn="base" hangingPunct="0">
              <a:spcBef>
                <a:spcPct val="0"/>
              </a:spcBef>
              <a:spcAft>
                <a:spcPct val="0"/>
              </a:spcAft>
            </a:pPr>
            <a:endParaRPr lang="en-US" kern="1200" dirty="0">
              <a:solidFill>
                <a:srgbClr val="FFFFFF"/>
              </a:solidFill>
              <a:latin typeface="Helvetica" pitchFamily="34" charset="0"/>
              <a:ea typeface="+mn-ea"/>
              <a:cs typeface="+mn-cs"/>
            </a:endParaRPr>
          </a:p>
        </p:txBody>
      </p:sp>
      <p:sp>
        <p:nvSpPr>
          <p:cNvPr id="59396" name="Rectangle 4"/>
          <p:cNvSpPr>
            <a:spLocks noChangeArrowheads="1"/>
          </p:cNvSpPr>
          <p:nvPr/>
        </p:nvSpPr>
        <p:spPr bwMode="auto">
          <a:xfrm>
            <a:off x="7702550" y="6086475"/>
            <a:ext cx="1441450" cy="771525"/>
          </a:xfrm>
          <a:prstGeom prst="rect">
            <a:avLst/>
          </a:prstGeom>
          <a:solidFill>
            <a:schemeClr val="tx1"/>
          </a:solidFill>
          <a:ln w="12700" algn="ctr">
            <a:noFill/>
            <a:miter lim="800000"/>
            <a:headEnd/>
            <a:tailEnd/>
          </a:ln>
        </p:spPr>
        <p:txBody>
          <a:bodyPr wrap="none" lIns="90487" tIns="44450" rIns="90487" bIns="44450" anchor="ctr">
            <a:spAutoFit/>
          </a:bodyPr>
          <a:lstStyle/>
          <a:p>
            <a:pPr algn="l" rtl="0" eaLnBrk="0" fontAlgn="base" hangingPunct="0">
              <a:spcBef>
                <a:spcPct val="0"/>
              </a:spcBef>
              <a:spcAft>
                <a:spcPct val="0"/>
              </a:spcAft>
            </a:pPr>
            <a:endParaRPr lang="en-US" kern="1200" dirty="0">
              <a:solidFill>
                <a:srgbClr val="FFFFFF"/>
              </a:solidFill>
              <a:latin typeface="Helvetica" pitchFamily="34" charset="0"/>
              <a:ea typeface="+mn-ea"/>
              <a:cs typeface="+mn-cs"/>
            </a:endParaRPr>
          </a:p>
        </p:txBody>
      </p:sp>
    </p:spTree>
  </p:cSld>
  <p:clrMapOvr>
    <a:masterClrMapping/>
  </p:clrMapOvr>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lgn="ctr" rtl="0" fontAlgn="base">
              <a:spcBef>
                <a:spcPct val="100000"/>
              </a:spcBef>
              <a:spcAft>
                <a:spcPct val="0"/>
              </a:spcAft>
            </a:pPr>
            <a:endParaRPr lang="en-US" kern="1200">
              <a:solidFill>
                <a:srgbClr val="000000"/>
              </a:solidFill>
              <a:latin typeface="Helvetica" pitchFamily="34" charset="0"/>
              <a:ea typeface="+mn-ea"/>
              <a:cs typeface="+mn-cs"/>
            </a:endParaRPr>
          </a:p>
        </p:txBody>
      </p:sp>
      <p:sp>
        <p:nvSpPr>
          <p:cNvPr id="41987" name="Text Box 3"/>
          <p:cNvSpPr txBox="1">
            <a:spLocks noChangeArrowheads="1"/>
          </p:cNvSpPr>
          <p:nvPr/>
        </p:nvSpPr>
        <p:spPr bwMode="auto">
          <a:xfrm>
            <a:off x="609600" y="2324100"/>
            <a:ext cx="8139113" cy="1323439"/>
          </a:xfrm>
          <a:prstGeom prst="rect">
            <a:avLst/>
          </a:prstGeom>
          <a:noFill/>
          <a:ln w="9525">
            <a:noFill/>
            <a:miter lim="800000"/>
            <a:headEnd/>
            <a:tailEnd/>
          </a:ln>
        </p:spPr>
        <p:txBody>
          <a:bodyPr>
            <a:spAutoFit/>
          </a:bodyPr>
          <a:lstStyle/>
          <a:p>
            <a:pPr algn="ctr" rtl="0" fontAlgn="base">
              <a:spcBef>
                <a:spcPct val="0"/>
              </a:spcBef>
              <a:spcAft>
                <a:spcPct val="0"/>
              </a:spcAft>
            </a:pPr>
            <a:r>
              <a:rPr lang="en-US" sz="8000" b="1" kern="1200" dirty="0" smtClean="0">
                <a:solidFill>
                  <a:srgbClr val="FFFFFF"/>
                </a:solidFill>
                <a:latin typeface="Pristina" pitchFamily="66" charset="0"/>
                <a:ea typeface="+mn-ea"/>
                <a:cs typeface="+mn-cs"/>
              </a:rPr>
              <a:t>Conclusions</a:t>
            </a:r>
            <a:endParaRPr lang="en-US" sz="8000" b="1" kern="1200" dirty="0">
              <a:solidFill>
                <a:srgbClr val="FFFFFF"/>
              </a:solidFill>
              <a:latin typeface="Pristina" pitchFamily="66" charset="0"/>
              <a:ea typeface="+mn-ea"/>
              <a:cs typeface="+mn-cs"/>
            </a:endParaRPr>
          </a:p>
        </p:txBody>
      </p:sp>
    </p:spTree>
  </p:cSld>
  <p:clrMapOvr>
    <a:masterClrMapping/>
  </p:clrMapOvr>
  <p:transition/>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66700" y="838201"/>
            <a:ext cx="6528952" cy="5262979"/>
          </a:xfrm>
          <a:prstGeom prst="rect">
            <a:avLst/>
          </a:prstGeom>
          <a:noFill/>
        </p:spPr>
        <p:txBody>
          <a:bodyPr wrap="square" rtlCol="0">
            <a:spAutoFit/>
          </a:bodyPr>
          <a:lstStyle/>
          <a:p>
            <a:pPr algn="l">
              <a:spcBef>
                <a:spcPts val="0"/>
              </a:spcBef>
              <a:buFont typeface="Arial" pitchFamily="34" charset="0"/>
              <a:buChar char="•"/>
            </a:pPr>
            <a:r>
              <a:rPr lang="en-US" sz="1600" dirty="0" smtClean="0">
                <a:solidFill>
                  <a:schemeClr val="bg1"/>
                </a:solidFill>
              </a:rPr>
              <a:t> Unsupervised feature learning. </a:t>
            </a:r>
          </a:p>
          <a:p>
            <a:pPr algn="l">
              <a:spcBef>
                <a:spcPts val="0"/>
              </a:spcBef>
              <a:buFont typeface="Arial" pitchFamily="34" charset="0"/>
              <a:buChar char="•"/>
            </a:pPr>
            <a:endParaRPr lang="en-US" sz="1600" dirty="0" smtClean="0">
              <a:solidFill>
                <a:schemeClr val="bg1"/>
              </a:solidFill>
            </a:endParaRPr>
          </a:p>
          <a:p>
            <a:pPr algn="l">
              <a:spcBef>
                <a:spcPts val="0"/>
              </a:spcBef>
              <a:buFont typeface="Arial" pitchFamily="34" charset="0"/>
              <a:buChar char="•"/>
            </a:pPr>
            <a:r>
              <a:rPr lang="en-US" sz="1600" dirty="0" smtClean="0">
                <a:solidFill>
                  <a:schemeClr val="bg1"/>
                </a:solidFill>
              </a:rPr>
              <a:t> Lets learn rather than hand-engineer our features. </a:t>
            </a:r>
          </a:p>
          <a:p>
            <a:pPr algn="l">
              <a:spcBef>
                <a:spcPts val="0"/>
              </a:spcBef>
              <a:buFont typeface="Arial" pitchFamily="34" charset="0"/>
              <a:buChar char="•"/>
            </a:pPr>
            <a:endParaRPr lang="en-US" sz="1600" dirty="0" smtClean="0">
              <a:solidFill>
                <a:schemeClr val="bg1"/>
              </a:solidFill>
            </a:endParaRPr>
          </a:p>
          <a:p>
            <a:pPr algn="l">
              <a:spcBef>
                <a:spcPts val="0"/>
              </a:spcBef>
              <a:buFont typeface="Arial" pitchFamily="34" charset="0"/>
              <a:buChar char="•"/>
            </a:pPr>
            <a:r>
              <a:rPr lang="en-US" sz="1600" dirty="0" smtClean="0">
                <a:solidFill>
                  <a:schemeClr val="bg1"/>
                </a:solidFill>
              </a:rPr>
              <a:t> Sparse coding and deep variants very successful on vision and audio tasks.  Learns reasonable models on bag-of-words too.</a:t>
            </a:r>
          </a:p>
          <a:p>
            <a:pPr algn="l">
              <a:spcBef>
                <a:spcPts val="0"/>
              </a:spcBef>
            </a:pPr>
            <a:endParaRPr lang="en-US" sz="1600" dirty="0" smtClean="0">
              <a:solidFill>
                <a:schemeClr val="bg1"/>
              </a:solidFill>
            </a:endParaRPr>
          </a:p>
          <a:p>
            <a:pPr algn="l">
              <a:spcBef>
                <a:spcPts val="0"/>
              </a:spcBef>
              <a:buFont typeface="Arial" pitchFamily="34" charset="0"/>
              <a:buChar char="•"/>
            </a:pPr>
            <a:r>
              <a:rPr lang="en-US" sz="1600" dirty="0" smtClean="0">
                <a:solidFill>
                  <a:schemeClr val="bg1"/>
                </a:solidFill>
              </a:rPr>
              <a:t> But text is different! </a:t>
            </a:r>
          </a:p>
          <a:p>
            <a:pPr lvl="1" algn="l">
              <a:spcBef>
                <a:spcPts val="0"/>
              </a:spcBef>
              <a:buFont typeface="Arial" pitchFamily="34" charset="0"/>
              <a:buChar char="•"/>
            </a:pPr>
            <a:r>
              <a:rPr lang="en-US" sz="1600" dirty="0" smtClean="0">
                <a:solidFill>
                  <a:schemeClr val="bg1"/>
                </a:solidFill>
              </a:rPr>
              <a:t> Learning dense “semantic” embeddings. </a:t>
            </a:r>
          </a:p>
          <a:p>
            <a:pPr lvl="1" algn="l">
              <a:spcBef>
                <a:spcPts val="0"/>
              </a:spcBef>
              <a:buFont typeface="Arial" pitchFamily="34" charset="0"/>
              <a:buChar char="•"/>
            </a:pPr>
            <a:r>
              <a:rPr lang="en-US" sz="1600" dirty="0" smtClean="0">
                <a:solidFill>
                  <a:schemeClr val="bg1"/>
                </a:solidFill>
              </a:rPr>
              <a:t> Learning recursive structures and embeddings</a:t>
            </a:r>
          </a:p>
          <a:p>
            <a:pPr lvl="1" algn="l">
              <a:spcBef>
                <a:spcPts val="0"/>
              </a:spcBef>
            </a:pPr>
            <a:r>
              <a:rPr lang="en-US" sz="1600" dirty="0" smtClean="0">
                <a:solidFill>
                  <a:schemeClr val="bg1"/>
                </a:solidFill>
              </a:rPr>
              <a:t>   of phrases and sentences. </a:t>
            </a:r>
          </a:p>
          <a:p>
            <a:pPr lvl="1" algn="l">
              <a:spcBef>
                <a:spcPts val="0"/>
              </a:spcBef>
            </a:pPr>
            <a:endParaRPr lang="en-US" sz="1600" dirty="0" smtClean="0">
              <a:solidFill>
                <a:schemeClr val="bg1"/>
              </a:solidFill>
            </a:endParaRPr>
          </a:p>
          <a:p>
            <a:pPr algn="l">
              <a:spcBef>
                <a:spcPts val="0"/>
              </a:spcBef>
              <a:buFont typeface="Arial" pitchFamily="34" charset="0"/>
              <a:buChar char="•"/>
            </a:pPr>
            <a:r>
              <a:rPr lang="en-US" sz="1600" dirty="0" smtClean="0">
                <a:solidFill>
                  <a:schemeClr val="bg1"/>
                </a:solidFill>
              </a:rPr>
              <a:t> Online tutorials for applying algorithms available. </a:t>
            </a:r>
            <a:br>
              <a:rPr lang="en-US" sz="1600" dirty="0" smtClean="0">
                <a:solidFill>
                  <a:schemeClr val="bg1"/>
                </a:solidFill>
              </a:rPr>
            </a:br>
            <a:r>
              <a:rPr lang="en-US" sz="1600" dirty="0" smtClean="0">
                <a:solidFill>
                  <a:schemeClr val="bg1"/>
                </a:solidFill>
              </a:rPr>
              <a:t>   E.g., </a:t>
            </a:r>
            <a:r>
              <a:rPr lang="en-US" sz="1600" dirty="0" smtClean="0">
                <a:solidFill>
                  <a:srgbClr val="00B0F0"/>
                </a:solidFill>
              </a:rPr>
              <a:t>http://cs294a-deeplearning.stanford.edu.</a:t>
            </a:r>
            <a:endParaRPr lang="en-US" sz="1600" dirty="0" smtClean="0">
              <a:solidFill>
                <a:schemeClr val="bg1"/>
              </a:solidFill>
            </a:endParaRPr>
          </a:p>
          <a:p>
            <a:pPr algn="l">
              <a:spcBef>
                <a:spcPts val="0"/>
              </a:spcBef>
            </a:pPr>
            <a:endParaRPr lang="en-US" sz="1600" dirty="0" smtClean="0">
              <a:solidFill>
                <a:schemeClr val="bg1"/>
              </a:solidFill>
            </a:endParaRPr>
          </a:p>
          <a:p>
            <a:pPr algn="l">
              <a:spcBef>
                <a:spcPts val="0"/>
              </a:spcBef>
            </a:pPr>
            <a:r>
              <a:rPr lang="en-US" sz="1600" dirty="0" smtClean="0">
                <a:solidFill>
                  <a:schemeClr val="bg1"/>
                </a:solidFill>
              </a:rPr>
              <a:t>Thanks to:</a:t>
            </a:r>
          </a:p>
          <a:p>
            <a:pPr algn="l">
              <a:spcBef>
                <a:spcPts val="0"/>
              </a:spcBef>
            </a:pPr>
            <a:endParaRPr lang="en-US" sz="1600" dirty="0" smtClean="0">
              <a:solidFill>
                <a:schemeClr val="bg1"/>
              </a:solidFill>
            </a:endParaRPr>
          </a:p>
          <a:p>
            <a:pPr algn="l">
              <a:spcBef>
                <a:spcPts val="0"/>
              </a:spcBef>
            </a:pPr>
            <a:endParaRPr lang="en-US" sz="1600" dirty="0" smtClean="0">
              <a:solidFill>
                <a:schemeClr val="bg1"/>
              </a:solidFill>
            </a:endParaRPr>
          </a:p>
          <a:p>
            <a:pPr algn="l">
              <a:spcBef>
                <a:spcPts val="0"/>
              </a:spcBef>
            </a:pPr>
            <a:endParaRPr lang="en-US" sz="1600" dirty="0" smtClean="0">
              <a:solidFill>
                <a:schemeClr val="bg1"/>
              </a:solidFill>
            </a:endParaRPr>
          </a:p>
          <a:p>
            <a:pPr algn="l">
              <a:spcBef>
                <a:spcPts val="0"/>
              </a:spcBef>
            </a:pPr>
            <a:endParaRPr lang="en-US" sz="1600" dirty="0" smtClean="0">
              <a:solidFill>
                <a:schemeClr val="bg1"/>
              </a:solidFill>
            </a:endParaRPr>
          </a:p>
          <a:p>
            <a:pPr algn="l">
              <a:spcBef>
                <a:spcPts val="0"/>
              </a:spcBef>
            </a:pPr>
            <a:r>
              <a:rPr lang="en-US" sz="1600" dirty="0" smtClean="0">
                <a:solidFill>
                  <a:schemeClr val="bg1"/>
                </a:solidFill>
              </a:rPr>
              <a:t> </a:t>
            </a:r>
          </a:p>
        </p:txBody>
      </p:sp>
      <p:sp>
        <p:nvSpPr>
          <p:cNvPr id="2" name="Title 1"/>
          <p:cNvSpPr>
            <a:spLocks noGrp="1"/>
          </p:cNvSpPr>
          <p:nvPr>
            <p:ph type="title"/>
          </p:nvPr>
        </p:nvSpPr>
        <p:spPr/>
        <p:txBody>
          <a:bodyPr/>
          <a:lstStyle/>
          <a:p>
            <a:r>
              <a:rPr lang="en-US" dirty="0" smtClean="0"/>
              <a:t>Unsupervised feature learning summary</a:t>
            </a:r>
            <a:endParaRPr lang="en-US" dirty="0"/>
          </a:p>
        </p:txBody>
      </p:sp>
      <p:pic>
        <p:nvPicPr>
          <p:cNvPr id="1513474" name="Picture 2" descr="C:\Users\ang\Desktop\Vision.jpg"/>
          <p:cNvPicPr>
            <a:picLocks noChangeAspect="1" noChangeArrowheads="1"/>
          </p:cNvPicPr>
          <p:nvPr/>
        </p:nvPicPr>
        <p:blipFill>
          <a:blip r:embed="rId3" cstate="print"/>
          <a:srcRect/>
          <a:stretch>
            <a:fillRect/>
          </a:stretch>
        </p:blipFill>
        <p:spPr bwMode="auto">
          <a:xfrm>
            <a:off x="9525000" y="1295400"/>
            <a:ext cx="2247900" cy="1518127"/>
          </a:xfrm>
          <a:prstGeom prst="rect">
            <a:avLst/>
          </a:prstGeom>
          <a:noFill/>
        </p:spPr>
      </p:pic>
      <p:pic>
        <p:nvPicPr>
          <p:cNvPr id="1513475" name="Picture 3" descr="C:\Users\ang\Desktop\Audio.jpg"/>
          <p:cNvPicPr>
            <a:picLocks noChangeAspect="1" noChangeArrowheads="1"/>
          </p:cNvPicPr>
          <p:nvPr/>
        </p:nvPicPr>
        <p:blipFill>
          <a:blip r:embed="rId4" cstate="print"/>
          <a:srcRect/>
          <a:stretch>
            <a:fillRect/>
          </a:stretch>
        </p:blipFill>
        <p:spPr bwMode="auto">
          <a:xfrm>
            <a:off x="12268200" y="1219200"/>
            <a:ext cx="2720085" cy="1676400"/>
          </a:xfrm>
          <a:prstGeom prst="rect">
            <a:avLst/>
          </a:prstGeom>
          <a:noFill/>
        </p:spPr>
      </p:pic>
      <p:pic>
        <p:nvPicPr>
          <p:cNvPr id="1513476" name="Picture 4" descr="C:\Users\ang\Desktop\CDBN-audio.jpg"/>
          <p:cNvPicPr>
            <a:picLocks noChangeAspect="1" noChangeArrowheads="1"/>
          </p:cNvPicPr>
          <p:nvPr/>
        </p:nvPicPr>
        <p:blipFill>
          <a:blip r:embed="rId5" cstate="print"/>
          <a:srcRect/>
          <a:stretch>
            <a:fillRect/>
          </a:stretch>
        </p:blipFill>
        <p:spPr bwMode="auto">
          <a:xfrm>
            <a:off x="6185010" y="779055"/>
            <a:ext cx="1322019" cy="1152150"/>
          </a:xfrm>
          <a:prstGeom prst="rect">
            <a:avLst/>
          </a:prstGeom>
          <a:noFill/>
        </p:spPr>
      </p:pic>
      <p:pic>
        <p:nvPicPr>
          <p:cNvPr id="1513477" name="Picture 5" descr="C:\Users\ang\Desktop\facefeatures.jpg"/>
          <p:cNvPicPr>
            <a:picLocks noChangeAspect="1" noChangeArrowheads="1"/>
          </p:cNvPicPr>
          <p:nvPr/>
        </p:nvPicPr>
        <p:blipFill>
          <a:blip r:embed="rId6" cstate="print"/>
          <a:srcRect/>
          <a:stretch>
            <a:fillRect/>
          </a:stretch>
        </p:blipFill>
        <p:spPr bwMode="auto">
          <a:xfrm>
            <a:off x="7759615" y="740650"/>
            <a:ext cx="1185893" cy="2420081"/>
          </a:xfrm>
          <a:prstGeom prst="rect">
            <a:avLst/>
          </a:prstGeom>
          <a:noFill/>
        </p:spPr>
      </p:pic>
      <p:grpSp>
        <p:nvGrpSpPr>
          <p:cNvPr id="21" name="Group 4"/>
          <p:cNvGrpSpPr>
            <a:grpSpLocks/>
          </p:cNvGrpSpPr>
          <p:nvPr/>
        </p:nvGrpSpPr>
        <p:grpSpPr bwMode="auto">
          <a:xfrm>
            <a:off x="9411030" y="3390595"/>
            <a:ext cx="3066375" cy="952500"/>
            <a:chOff x="1066" y="3370"/>
            <a:chExt cx="2886" cy="792"/>
          </a:xfrm>
        </p:grpSpPr>
        <p:sp>
          <p:nvSpPr>
            <p:cNvPr id="22" name="Rectangle 5"/>
            <p:cNvSpPr>
              <a:spLocks noChangeArrowheads="1"/>
            </p:cNvSpPr>
            <p:nvPr/>
          </p:nvSpPr>
          <p:spPr bwMode="auto">
            <a:xfrm>
              <a:off x="1066" y="3370"/>
              <a:ext cx="1331" cy="754"/>
            </a:xfrm>
            <a:prstGeom prst="rect">
              <a:avLst/>
            </a:prstGeom>
            <a:solidFill>
              <a:srgbClr val="FFCC00"/>
            </a:solidFill>
            <a:ln w="19050" algn="ctr">
              <a:solidFill>
                <a:schemeClr val="tx1"/>
              </a:solidFill>
              <a:miter lim="800000"/>
              <a:headEnd/>
              <a:tailEnd/>
            </a:ln>
          </p:spPr>
          <p:txBody>
            <a:bodyPr anchor="ctr">
              <a:spAutoFit/>
            </a:bodyPr>
            <a:lstStyle/>
            <a:p>
              <a:endParaRPr lang="en-US"/>
            </a:p>
          </p:txBody>
        </p:sp>
        <p:pic>
          <p:nvPicPr>
            <p:cNvPr id="23" name="Picture 6"/>
            <p:cNvPicPr>
              <a:picLocks noChangeAspect="1" noChangeArrowheads="1"/>
            </p:cNvPicPr>
            <p:nvPr/>
          </p:nvPicPr>
          <p:blipFill>
            <a:blip r:embed="rId7" cstate="print"/>
            <a:srcRect/>
            <a:stretch>
              <a:fillRect/>
            </a:stretch>
          </p:blipFill>
          <p:spPr bwMode="auto">
            <a:xfrm>
              <a:off x="1155" y="3454"/>
              <a:ext cx="335" cy="167"/>
            </a:xfrm>
            <a:prstGeom prst="rect">
              <a:avLst/>
            </a:prstGeom>
            <a:noFill/>
            <a:ln w="12700" algn="ctr">
              <a:noFill/>
              <a:miter lim="800000"/>
              <a:headEnd/>
              <a:tailEnd/>
            </a:ln>
          </p:spPr>
        </p:pic>
        <p:pic>
          <p:nvPicPr>
            <p:cNvPr id="24" name="Picture 7"/>
            <p:cNvPicPr>
              <a:picLocks noChangeAspect="1" noChangeArrowheads="1"/>
            </p:cNvPicPr>
            <p:nvPr/>
          </p:nvPicPr>
          <p:blipFill>
            <a:blip r:embed="rId8" cstate="print"/>
            <a:srcRect/>
            <a:stretch>
              <a:fillRect/>
            </a:stretch>
          </p:blipFill>
          <p:spPr bwMode="auto">
            <a:xfrm>
              <a:off x="1981" y="3460"/>
              <a:ext cx="319" cy="212"/>
            </a:xfrm>
            <a:prstGeom prst="rect">
              <a:avLst/>
            </a:prstGeom>
            <a:noFill/>
            <a:ln w="12700" algn="ctr">
              <a:noFill/>
              <a:miter lim="800000"/>
              <a:headEnd/>
              <a:tailEnd/>
            </a:ln>
          </p:spPr>
        </p:pic>
        <p:pic>
          <p:nvPicPr>
            <p:cNvPr id="25" name="Picture 8"/>
            <p:cNvPicPr>
              <a:picLocks noChangeAspect="1" noChangeArrowheads="1"/>
            </p:cNvPicPr>
            <p:nvPr/>
          </p:nvPicPr>
          <p:blipFill>
            <a:blip r:embed="rId9" cstate="print"/>
            <a:srcRect/>
            <a:stretch>
              <a:fillRect/>
            </a:stretch>
          </p:blipFill>
          <p:spPr bwMode="auto">
            <a:xfrm>
              <a:off x="1983" y="3717"/>
              <a:ext cx="319" cy="213"/>
            </a:xfrm>
            <a:prstGeom prst="rect">
              <a:avLst/>
            </a:prstGeom>
            <a:noFill/>
            <a:ln w="12700" algn="ctr">
              <a:noFill/>
              <a:miter lim="800000"/>
              <a:headEnd/>
              <a:tailEnd/>
            </a:ln>
          </p:spPr>
        </p:pic>
        <p:pic>
          <p:nvPicPr>
            <p:cNvPr id="26" name="Picture 9"/>
            <p:cNvPicPr>
              <a:picLocks noChangeAspect="1" noChangeArrowheads="1"/>
            </p:cNvPicPr>
            <p:nvPr/>
          </p:nvPicPr>
          <p:blipFill>
            <a:blip r:embed="rId10" cstate="print"/>
            <a:srcRect/>
            <a:stretch>
              <a:fillRect/>
            </a:stretch>
          </p:blipFill>
          <p:spPr bwMode="auto">
            <a:xfrm>
              <a:off x="1567" y="3706"/>
              <a:ext cx="335" cy="224"/>
            </a:xfrm>
            <a:prstGeom prst="rect">
              <a:avLst/>
            </a:prstGeom>
            <a:noFill/>
            <a:ln w="12700" algn="ctr">
              <a:noFill/>
              <a:miter lim="800000"/>
              <a:headEnd/>
              <a:tailEnd/>
            </a:ln>
          </p:spPr>
        </p:pic>
        <p:sp>
          <p:nvSpPr>
            <p:cNvPr id="27" name="Text Box 10"/>
            <p:cNvSpPr txBox="1">
              <a:spLocks noChangeArrowheads="1"/>
            </p:cNvSpPr>
            <p:nvPr/>
          </p:nvSpPr>
          <p:spPr bwMode="auto">
            <a:xfrm>
              <a:off x="1280" y="3940"/>
              <a:ext cx="898" cy="222"/>
            </a:xfrm>
            <a:prstGeom prst="rect">
              <a:avLst/>
            </a:prstGeom>
            <a:noFill/>
            <a:ln w="12700" algn="ctr">
              <a:noFill/>
              <a:miter lim="800000"/>
              <a:headEnd/>
              <a:tailEnd/>
            </a:ln>
          </p:spPr>
          <p:txBody>
            <a:bodyPr wrap="none">
              <a:spAutoFit/>
            </a:bodyPr>
            <a:lstStyle/>
            <a:p>
              <a:pPr algn="l">
                <a:spcBef>
                  <a:spcPct val="0"/>
                </a:spcBef>
              </a:pPr>
              <a:r>
                <a:rPr lang="en-US" sz="900" dirty="0">
                  <a:latin typeface="Arial" charset="0"/>
                </a:rPr>
                <a:t>Natural scenes</a:t>
              </a:r>
            </a:p>
          </p:txBody>
        </p:sp>
        <p:pic>
          <p:nvPicPr>
            <p:cNvPr id="28" name="Picture 11"/>
            <p:cNvPicPr>
              <a:picLocks noChangeAspect="1" noChangeArrowheads="1"/>
            </p:cNvPicPr>
            <p:nvPr/>
          </p:nvPicPr>
          <p:blipFill>
            <a:blip r:embed="rId11" cstate="print"/>
            <a:srcRect/>
            <a:stretch>
              <a:fillRect/>
            </a:stretch>
          </p:blipFill>
          <p:spPr bwMode="auto">
            <a:xfrm>
              <a:off x="1145" y="3713"/>
              <a:ext cx="331" cy="221"/>
            </a:xfrm>
            <a:prstGeom prst="rect">
              <a:avLst/>
            </a:prstGeom>
            <a:noFill/>
            <a:ln w="12700" algn="ctr">
              <a:noFill/>
              <a:miter lim="800000"/>
              <a:headEnd/>
              <a:tailEnd/>
            </a:ln>
          </p:spPr>
        </p:pic>
        <p:grpSp>
          <p:nvGrpSpPr>
            <p:cNvPr id="29" name="Group 12"/>
            <p:cNvGrpSpPr>
              <a:grpSpLocks/>
            </p:cNvGrpSpPr>
            <p:nvPr/>
          </p:nvGrpSpPr>
          <p:grpSpPr bwMode="auto">
            <a:xfrm>
              <a:off x="2500" y="3418"/>
              <a:ext cx="653" cy="618"/>
              <a:chOff x="2694" y="3515"/>
              <a:chExt cx="653" cy="618"/>
            </a:xfrm>
          </p:grpSpPr>
          <p:sp>
            <p:nvSpPr>
              <p:cNvPr id="35" name="Rectangle 13"/>
              <p:cNvSpPr>
                <a:spLocks noChangeArrowheads="1"/>
              </p:cNvSpPr>
              <p:nvPr/>
            </p:nvSpPr>
            <p:spPr bwMode="auto">
              <a:xfrm>
                <a:off x="2694" y="3515"/>
                <a:ext cx="653" cy="587"/>
              </a:xfrm>
              <a:prstGeom prst="rect">
                <a:avLst/>
              </a:prstGeom>
              <a:solidFill>
                <a:srgbClr val="FFCC00"/>
              </a:solidFill>
              <a:ln w="19050" algn="ctr">
                <a:solidFill>
                  <a:schemeClr val="tx1"/>
                </a:solidFill>
                <a:miter lim="800000"/>
                <a:headEnd/>
                <a:tailEnd/>
              </a:ln>
            </p:spPr>
            <p:txBody>
              <a:bodyPr anchor="ctr">
                <a:spAutoFit/>
              </a:bodyPr>
              <a:lstStyle/>
              <a:p>
                <a:endParaRPr lang="en-US"/>
              </a:p>
            </p:txBody>
          </p:sp>
          <p:pic>
            <p:nvPicPr>
              <p:cNvPr id="36" name="Picture 14"/>
              <p:cNvPicPr>
                <a:picLocks noChangeAspect="1" noChangeArrowheads="1"/>
              </p:cNvPicPr>
              <p:nvPr/>
            </p:nvPicPr>
            <p:blipFill>
              <a:blip r:embed="rId12" cstate="print"/>
              <a:srcRect/>
              <a:stretch>
                <a:fillRect/>
              </a:stretch>
            </p:blipFill>
            <p:spPr bwMode="auto">
              <a:xfrm>
                <a:off x="2791" y="3587"/>
                <a:ext cx="459" cy="308"/>
              </a:xfrm>
              <a:prstGeom prst="rect">
                <a:avLst/>
              </a:prstGeom>
              <a:noFill/>
              <a:ln w="12700" algn="ctr">
                <a:noFill/>
                <a:miter lim="800000"/>
                <a:headEnd/>
                <a:tailEnd/>
              </a:ln>
            </p:spPr>
          </p:pic>
          <p:sp>
            <p:nvSpPr>
              <p:cNvPr id="37" name="Text Box 15"/>
              <p:cNvSpPr txBox="1">
                <a:spLocks noChangeArrowheads="1"/>
              </p:cNvSpPr>
              <p:nvPr/>
            </p:nvSpPr>
            <p:spPr bwMode="auto">
              <a:xfrm>
                <a:off x="2799" y="3926"/>
                <a:ext cx="387" cy="207"/>
              </a:xfrm>
              <a:prstGeom prst="rect">
                <a:avLst/>
              </a:prstGeom>
              <a:noFill/>
              <a:ln w="12700" algn="ctr">
                <a:noFill/>
                <a:miter lim="800000"/>
                <a:headEnd/>
                <a:tailEnd/>
              </a:ln>
            </p:spPr>
            <p:txBody>
              <a:bodyPr>
                <a:spAutoFit/>
              </a:bodyPr>
              <a:lstStyle/>
              <a:p>
                <a:pPr>
                  <a:spcBef>
                    <a:spcPct val="0"/>
                  </a:spcBef>
                </a:pPr>
                <a:r>
                  <a:rPr lang="en-US" sz="800">
                    <a:latin typeface="Arial" charset="0"/>
                  </a:rPr>
                  <a:t>Car</a:t>
                </a:r>
              </a:p>
            </p:txBody>
          </p:sp>
        </p:grpSp>
        <p:grpSp>
          <p:nvGrpSpPr>
            <p:cNvPr id="30" name="Group 16"/>
            <p:cNvGrpSpPr>
              <a:grpSpLocks/>
            </p:cNvGrpSpPr>
            <p:nvPr/>
          </p:nvGrpSpPr>
          <p:grpSpPr bwMode="auto">
            <a:xfrm>
              <a:off x="3274" y="3418"/>
              <a:ext cx="678" cy="594"/>
              <a:chOff x="3274" y="3418"/>
              <a:chExt cx="678" cy="594"/>
            </a:xfrm>
          </p:grpSpPr>
          <p:sp>
            <p:nvSpPr>
              <p:cNvPr id="32" name="Rectangle 17"/>
              <p:cNvSpPr>
                <a:spLocks noChangeArrowheads="1"/>
              </p:cNvSpPr>
              <p:nvPr/>
            </p:nvSpPr>
            <p:spPr bwMode="auto">
              <a:xfrm>
                <a:off x="3274" y="3418"/>
                <a:ext cx="678" cy="569"/>
              </a:xfrm>
              <a:prstGeom prst="rect">
                <a:avLst/>
              </a:prstGeom>
              <a:solidFill>
                <a:srgbClr val="FFCC00"/>
              </a:solidFill>
              <a:ln w="19050" algn="ctr">
                <a:solidFill>
                  <a:schemeClr val="tx1"/>
                </a:solidFill>
                <a:miter lim="800000"/>
                <a:headEnd/>
                <a:tailEnd/>
              </a:ln>
            </p:spPr>
            <p:txBody>
              <a:bodyPr anchor="ctr">
                <a:spAutoFit/>
              </a:bodyPr>
              <a:lstStyle/>
              <a:p>
                <a:endParaRPr lang="en-US"/>
              </a:p>
            </p:txBody>
          </p:sp>
          <p:pic>
            <p:nvPicPr>
              <p:cNvPr id="33" name="Picture 18"/>
              <p:cNvPicPr>
                <a:picLocks noChangeAspect="1" noChangeArrowheads="1"/>
              </p:cNvPicPr>
              <p:nvPr/>
            </p:nvPicPr>
            <p:blipFill>
              <a:blip r:embed="rId13" cstate="print"/>
              <a:srcRect/>
              <a:stretch>
                <a:fillRect/>
              </a:stretch>
            </p:blipFill>
            <p:spPr bwMode="auto">
              <a:xfrm>
                <a:off x="3347" y="3491"/>
                <a:ext cx="508" cy="296"/>
              </a:xfrm>
              <a:prstGeom prst="rect">
                <a:avLst/>
              </a:prstGeom>
              <a:noFill/>
              <a:ln w="12700" algn="ctr">
                <a:noFill/>
                <a:miter lim="800000"/>
                <a:headEnd/>
                <a:tailEnd/>
              </a:ln>
            </p:spPr>
          </p:pic>
          <p:sp>
            <p:nvSpPr>
              <p:cNvPr id="34" name="Text Box 19"/>
              <p:cNvSpPr txBox="1">
                <a:spLocks noChangeArrowheads="1"/>
              </p:cNvSpPr>
              <p:nvPr/>
            </p:nvSpPr>
            <p:spPr bwMode="auto">
              <a:xfrm>
                <a:off x="3307" y="3805"/>
                <a:ext cx="642" cy="207"/>
              </a:xfrm>
              <a:prstGeom prst="rect">
                <a:avLst/>
              </a:prstGeom>
              <a:noFill/>
              <a:ln w="12700" algn="ctr">
                <a:noFill/>
                <a:miter lim="800000"/>
                <a:headEnd/>
                <a:tailEnd/>
              </a:ln>
            </p:spPr>
            <p:txBody>
              <a:bodyPr wrap="none">
                <a:spAutoFit/>
              </a:bodyPr>
              <a:lstStyle/>
              <a:p>
                <a:pPr algn="l">
                  <a:spcBef>
                    <a:spcPct val="0"/>
                  </a:spcBef>
                </a:pPr>
                <a:r>
                  <a:rPr lang="en-US" sz="800">
                    <a:latin typeface="Arial" charset="0"/>
                  </a:rPr>
                  <a:t>Motorcycle</a:t>
                </a:r>
              </a:p>
            </p:txBody>
          </p:sp>
        </p:grpSp>
        <p:pic>
          <p:nvPicPr>
            <p:cNvPr id="31" name="Picture 20"/>
            <p:cNvPicPr>
              <a:picLocks noChangeAspect="1" noChangeArrowheads="1"/>
            </p:cNvPicPr>
            <p:nvPr/>
          </p:nvPicPr>
          <p:blipFill>
            <a:blip r:embed="rId14" cstate="print"/>
            <a:srcRect/>
            <a:stretch>
              <a:fillRect/>
            </a:stretch>
          </p:blipFill>
          <p:spPr bwMode="auto">
            <a:xfrm>
              <a:off x="1574" y="3442"/>
              <a:ext cx="338" cy="218"/>
            </a:xfrm>
            <a:prstGeom prst="rect">
              <a:avLst/>
            </a:prstGeom>
            <a:noFill/>
            <a:ln w="25400" algn="ctr">
              <a:noFill/>
              <a:miter lim="800000"/>
              <a:headEnd/>
              <a:tailEnd/>
            </a:ln>
          </p:spPr>
        </p:pic>
      </p:grpSp>
      <p:cxnSp>
        <p:nvCxnSpPr>
          <p:cNvPr id="39" name="Straight Connector 38"/>
          <p:cNvCxnSpPr/>
          <p:nvPr/>
        </p:nvCxnSpPr>
        <p:spPr bwMode="auto">
          <a:xfrm>
            <a:off x="228600" y="4419600"/>
            <a:ext cx="8686800" cy="38100"/>
          </a:xfrm>
          <a:prstGeom prst="line">
            <a:avLst/>
          </a:prstGeom>
          <a:noFill/>
          <a:ln w="38100" cap="flat" cmpd="sng" algn="ctr">
            <a:solidFill>
              <a:schemeClr val="bg1"/>
            </a:solidFill>
            <a:prstDash val="solid"/>
            <a:round/>
            <a:headEnd type="none" w="med" len="med"/>
            <a:tailEnd type="none" w="med" len="med"/>
          </a:ln>
          <a:effectLst/>
        </p:spPr>
      </p:cxnSp>
      <p:grpSp>
        <p:nvGrpSpPr>
          <p:cNvPr id="42" name="Group 41"/>
          <p:cNvGrpSpPr/>
          <p:nvPr/>
        </p:nvGrpSpPr>
        <p:grpSpPr>
          <a:xfrm>
            <a:off x="78615" y="4942897"/>
            <a:ext cx="8950170" cy="2019363"/>
            <a:chOff x="78615" y="4942897"/>
            <a:chExt cx="8950170" cy="2019363"/>
          </a:xfrm>
        </p:grpSpPr>
        <p:grpSp>
          <p:nvGrpSpPr>
            <p:cNvPr id="48" name="Group 47"/>
            <p:cNvGrpSpPr/>
            <p:nvPr/>
          </p:nvGrpSpPr>
          <p:grpSpPr>
            <a:xfrm>
              <a:off x="78615" y="4942897"/>
              <a:ext cx="8950170" cy="2019363"/>
              <a:chOff x="232235" y="4619555"/>
              <a:chExt cx="9921179" cy="2238445"/>
            </a:xfrm>
          </p:grpSpPr>
          <p:sp>
            <p:nvSpPr>
              <p:cNvPr id="49" name="Rectangle 2"/>
              <p:cNvSpPr>
                <a:spLocks noChangeArrowheads="1"/>
              </p:cNvSpPr>
              <p:nvPr/>
            </p:nvSpPr>
            <p:spPr bwMode="auto">
              <a:xfrm>
                <a:off x="7453070" y="6084888"/>
                <a:ext cx="1460500" cy="773112"/>
              </a:xfrm>
              <a:prstGeom prst="rect">
                <a:avLst/>
              </a:prstGeom>
              <a:solidFill>
                <a:schemeClr val="tx1"/>
              </a:solidFill>
              <a:ln w="12700" algn="ctr">
                <a:noFill/>
                <a:miter lim="800000"/>
                <a:headEnd/>
                <a:tailEnd/>
              </a:ln>
            </p:spPr>
            <p:txBody>
              <a:bodyPr wrap="none" lIns="90487" tIns="44450" rIns="90487" bIns="44450" anchor="ctr">
                <a:spAutoFit/>
              </a:bodyPr>
              <a:lstStyle/>
              <a:p>
                <a:pPr algn="l" rtl="0" eaLnBrk="0" fontAlgn="base" hangingPunct="0">
                  <a:spcBef>
                    <a:spcPct val="0"/>
                  </a:spcBef>
                  <a:spcAft>
                    <a:spcPct val="0"/>
                  </a:spcAft>
                </a:pPr>
                <a:endParaRPr lang="en-US" kern="1200" dirty="0">
                  <a:solidFill>
                    <a:srgbClr val="FFFFFF"/>
                  </a:solidFill>
                  <a:latin typeface="Helvetica" pitchFamily="34" charset="0"/>
                  <a:ea typeface="+mn-ea"/>
                  <a:cs typeface="+mn-cs"/>
                </a:endParaRPr>
              </a:p>
            </p:txBody>
          </p:sp>
          <p:sp>
            <p:nvSpPr>
              <p:cNvPr id="50" name="Text Box 10"/>
              <p:cNvSpPr txBox="1">
                <a:spLocks noChangeArrowheads="1"/>
              </p:cNvSpPr>
              <p:nvPr/>
            </p:nvSpPr>
            <p:spPr bwMode="auto">
              <a:xfrm>
                <a:off x="232235" y="6018907"/>
                <a:ext cx="9921179" cy="341168"/>
              </a:xfrm>
              <a:prstGeom prst="rect">
                <a:avLst/>
              </a:prstGeom>
              <a:solidFill>
                <a:schemeClr val="tx1"/>
              </a:solidFill>
              <a:ln w="12700">
                <a:noFill/>
                <a:miter lim="800000"/>
                <a:headEnd/>
                <a:tailEnd/>
              </a:ln>
            </p:spPr>
            <p:txBody>
              <a:bodyPr wrap="square">
                <a:spAutoFit/>
              </a:bodyPr>
              <a:lstStyle/>
              <a:p>
                <a:pPr algn="l" rtl="0" eaLnBrk="0" fontAlgn="base" hangingPunct="0">
                  <a:spcBef>
                    <a:spcPts val="1800"/>
                  </a:spcBef>
                  <a:spcAft>
                    <a:spcPct val="0"/>
                  </a:spcAft>
                </a:pPr>
                <a:r>
                  <a:rPr lang="en-US" sz="1400" kern="1200" dirty="0" smtClean="0">
                    <a:solidFill>
                      <a:srgbClr val="FFFFFF"/>
                    </a:solidFill>
                    <a:latin typeface="+mn-lt"/>
                    <a:ea typeface="+mn-ea"/>
                    <a:cs typeface="+mn-cs"/>
                  </a:rPr>
                  <a:t>      </a:t>
                </a:r>
                <a:r>
                  <a:rPr lang="en-US" sz="1400" kern="1200" dirty="0" smtClean="0">
                    <a:solidFill>
                      <a:srgbClr val="FFFF00"/>
                    </a:solidFill>
                    <a:latin typeface="+mn-lt"/>
                    <a:ea typeface="+mn-ea"/>
                    <a:cs typeface="+mn-cs"/>
                  </a:rPr>
                  <a:t>Quoc Le       Honglak Lee     </a:t>
                </a:r>
                <a:r>
                  <a:rPr lang="en-US" sz="1400" kern="1200" dirty="0" smtClean="0">
                    <a:solidFill>
                      <a:srgbClr val="FFFFFF"/>
                    </a:solidFill>
                    <a:latin typeface="+mn-lt"/>
                    <a:ea typeface="+mn-ea"/>
                    <a:cs typeface="+mn-cs"/>
                  </a:rPr>
                  <a:t>Andrew Saxe     Andrew Maas   Chris Manning  Jiquan Ngiam  </a:t>
                </a:r>
                <a:r>
                  <a:rPr lang="en-US" sz="1400" kern="1200" dirty="0" smtClean="0">
                    <a:solidFill>
                      <a:srgbClr val="FFFF00"/>
                    </a:solidFill>
                    <a:latin typeface="+mn-lt"/>
                    <a:ea typeface="+mn-ea"/>
                    <a:cs typeface="+mn-cs"/>
                  </a:rPr>
                  <a:t>Richard Socher </a:t>
                </a:r>
                <a:endParaRPr lang="en-US" sz="1400" kern="1200" dirty="0">
                  <a:solidFill>
                    <a:schemeClr val="bg1"/>
                  </a:solidFill>
                  <a:latin typeface="+mn-lt"/>
                  <a:ea typeface="+mn-ea"/>
                  <a:cs typeface="+mn-cs"/>
                </a:endParaRPr>
              </a:p>
            </p:txBody>
          </p:sp>
          <p:pic>
            <p:nvPicPr>
              <p:cNvPr id="51" name="Picture 9" descr="honglak"/>
              <p:cNvPicPr>
                <a:picLocks noChangeAspect="1" noChangeArrowheads="1"/>
              </p:cNvPicPr>
              <p:nvPr/>
            </p:nvPicPr>
            <p:blipFill>
              <a:blip r:embed="rId15" cstate="print"/>
              <a:srcRect l="11301" r="11301"/>
              <a:stretch>
                <a:fillRect/>
              </a:stretch>
            </p:blipFill>
            <p:spPr bwMode="auto">
              <a:xfrm>
                <a:off x="1793810" y="4648885"/>
                <a:ext cx="1181454" cy="13716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2" name="Picture 15" descr="quoc"/>
              <p:cNvPicPr>
                <a:picLocks noChangeAspect="1" noChangeArrowheads="1"/>
              </p:cNvPicPr>
              <p:nvPr/>
            </p:nvPicPr>
            <p:blipFill>
              <a:blip r:embed="rId16" cstate="print"/>
              <a:srcRect l="1705" r="4264"/>
              <a:stretch>
                <a:fillRect/>
              </a:stretch>
            </p:blipFill>
            <p:spPr bwMode="auto">
              <a:xfrm>
                <a:off x="402520" y="4643227"/>
                <a:ext cx="1266930" cy="13716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3" name="Picture 3"/>
              <p:cNvPicPr>
                <a:picLocks noChangeAspect="1" noChangeArrowheads="1"/>
              </p:cNvPicPr>
              <p:nvPr/>
            </p:nvPicPr>
            <p:blipFill rotWithShape="1">
              <a:blip r:embed="rId17" cstate="print">
                <a:extLst>
                  <a:ext uri="{28A0092B-C50C-407E-A947-70E740481C1C}">
                    <a14:useLocalDpi xmlns:a14="http://schemas.microsoft.com/office/drawing/2010/main" xmlns="" val="0"/>
                  </a:ext>
                </a:extLst>
              </a:blip>
              <a:srcRect l="14253" r="8954"/>
              <a:stretch/>
            </p:blipFill>
            <p:spPr bwMode="auto">
              <a:xfrm>
                <a:off x="4659678" y="4627991"/>
                <a:ext cx="1180648" cy="13716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1240B29-F687-4F45-9708-019B960494DF}">
                  <a14:hiddenLine xmlns:a14="http://schemas.microsoft.com/office/drawing/2010/main" xmlns="" w="9525">
                    <a:solidFill>
                      <a:schemeClr val="tx1"/>
                    </a:solidFill>
                    <a:miter lim="800000"/>
                    <a:headEnd/>
                    <a:tailEnd/>
                  </a14:hiddenLine>
                </a:ext>
              </a:extLst>
            </p:spPr>
          </p:pic>
          <p:pic>
            <p:nvPicPr>
              <p:cNvPr id="54" name="Picture 4"/>
              <p:cNvPicPr>
                <a:picLocks noChangeAspect="1" noChangeArrowheads="1"/>
              </p:cNvPicPr>
              <p:nvPr/>
            </p:nvPicPr>
            <p:blipFill rotWithShape="1">
              <a:blip r:embed="rId18" cstate="print">
                <a:extLst>
                  <a:ext uri="{28A0092B-C50C-407E-A947-70E740481C1C}">
                    <a14:useLocalDpi xmlns:a14="http://schemas.microsoft.com/office/drawing/2010/main" xmlns="" val="0"/>
                  </a:ext>
                </a:extLst>
              </a:blip>
              <a:srcRect l="29258" t="4155" r="29433" b="66507"/>
              <a:stretch/>
            </p:blipFill>
            <p:spPr bwMode="auto">
              <a:xfrm>
                <a:off x="3097516" y="4629029"/>
                <a:ext cx="1364789" cy="137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5" name="Picture 1"/>
              <p:cNvPicPr>
                <a:picLocks noChangeAspect="1" noChangeArrowheads="1"/>
              </p:cNvPicPr>
              <p:nvPr/>
            </p:nvPicPr>
            <p:blipFill>
              <a:blip r:embed="rId19" cstate="print"/>
              <a:srcRect/>
              <a:stretch>
                <a:fillRect/>
              </a:stretch>
            </p:blipFill>
            <p:spPr bwMode="auto">
              <a:xfrm>
                <a:off x="7384260" y="4619555"/>
                <a:ext cx="1112108" cy="1371600"/>
              </a:xfrm>
              <a:prstGeom prst="rect">
                <a:avLst/>
              </a:prstGeom>
              <a:noFill/>
              <a:ln w="9525">
                <a:noFill/>
                <a:miter lim="800000"/>
                <a:headEnd/>
                <a:tailEnd/>
              </a:ln>
            </p:spPr>
          </p:pic>
          <p:pic>
            <p:nvPicPr>
              <p:cNvPr id="56" name="Picture 2"/>
              <p:cNvPicPr>
                <a:picLocks noChangeAspect="1" noChangeArrowheads="1"/>
              </p:cNvPicPr>
              <p:nvPr/>
            </p:nvPicPr>
            <p:blipFill>
              <a:blip r:embed="rId20" cstate="print"/>
              <a:srcRect/>
              <a:stretch>
                <a:fillRect/>
              </a:stretch>
            </p:blipFill>
            <p:spPr bwMode="auto">
              <a:xfrm>
                <a:off x="8727115" y="4619555"/>
                <a:ext cx="1168869" cy="1371600"/>
              </a:xfrm>
              <a:prstGeom prst="rect">
                <a:avLst/>
              </a:prstGeom>
              <a:noFill/>
              <a:ln w="9525">
                <a:noFill/>
                <a:miter lim="800000"/>
                <a:headEnd/>
                <a:tailEnd/>
              </a:ln>
            </p:spPr>
          </p:pic>
        </p:grpSp>
        <p:pic>
          <p:nvPicPr>
            <p:cNvPr id="2282498" name="Picture 2" descr="http://www-nlp.stanford.edu/~manning/images/chrism2.jpg"/>
            <p:cNvPicPr>
              <a:picLocks noChangeAspect="1" noChangeArrowheads="1"/>
            </p:cNvPicPr>
            <p:nvPr/>
          </p:nvPicPr>
          <p:blipFill>
            <a:blip r:embed="rId21" cstate="print"/>
            <a:srcRect/>
            <a:stretch>
              <a:fillRect/>
            </a:stretch>
          </p:blipFill>
          <p:spPr bwMode="auto">
            <a:xfrm>
              <a:off x="5374396" y="4949890"/>
              <a:ext cx="925829" cy="1234440"/>
            </a:xfrm>
            <a:prstGeom prst="rect">
              <a:avLst/>
            </a:prstGeom>
            <a:noFill/>
          </p:spPr>
        </p:pic>
      </p:grpSp>
      <p:grpSp>
        <p:nvGrpSpPr>
          <p:cNvPr id="41" name="Group 40"/>
          <p:cNvGrpSpPr/>
          <p:nvPr/>
        </p:nvGrpSpPr>
        <p:grpSpPr>
          <a:xfrm>
            <a:off x="5378504" y="2468874"/>
            <a:ext cx="2439779" cy="1881845"/>
            <a:chOff x="5378505" y="2622495"/>
            <a:chExt cx="2150680" cy="1658858"/>
          </a:xfrm>
        </p:grpSpPr>
        <p:pic>
          <p:nvPicPr>
            <p:cNvPr id="38" name="Picture 1" descr="C:\Users\ang\Desktop\foo.png"/>
            <p:cNvPicPr>
              <a:picLocks noChangeAspect="1" noChangeArrowheads="1"/>
            </p:cNvPicPr>
            <p:nvPr/>
          </p:nvPicPr>
          <p:blipFill>
            <a:blip r:embed="rId22" cstate="print"/>
            <a:srcRect/>
            <a:stretch>
              <a:fillRect/>
            </a:stretch>
          </p:blipFill>
          <p:spPr bwMode="auto">
            <a:xfrm>
              <a:off x="5378505" y="2622495"/>
              <a:ext cx="2150680" cy="1658858"/>
            </a:xfrm>
            <a:prstGeom prst="rect">
              <a:avLst/>
            </a:prstGeom>
            <a:noFill/>
          </p:spPr>
        </p:pic>
        <p:sp>
          <p:nvSpPr>
            <p:cNvPr id="40" name="Rectangle 39"/>
            <p:cNvSpPr/>
            <p:nvPr/>
          </p:nvSpPr>
          <p:spPr bwMode="auto">
            <a:xfrm>
              <a:off x="5416910" y="2622495"/>
              <a:ext cx="537670" cy="384050"/>
            </a:xfrm>
            <a:prstGeom prst="rect">
              <a:avLst/>
            </a:prstGeom>
            <a:solidFill>
              <a:schemeClr val="tx1"/>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Box 7"/>
          <p:cNvSpPr txBox="1"/>
          <p:nvPr/>
        </p:nvSpPr>
        <p:spPr>
          <a:xfrm>
            <a:off x="266700" y="838200"/>
            <a:ext cx="6528952" cy="5632311"/>
          </a:xfrm>
          <a:prstGeom prst="rect">
            <a:avLst/>
          </a:prstGeom>
          <a:noFill/>
        </p:spPr>
        <p:txBody>
          <a:bodyPr wrap="square" rtlCol="0">
            <a:spAutoFit/>
          </a:bodyPr>
          <a:lstStyle/>
          <a:p>
            <a:pPr algn="l">
              <a:spcBef>
                <a:spcPts val="0"/>
              </a:spcBef>
            </a:pPr>
            <a:r>
              <a:rPr lang="en-US" dirty="0" smtClean="0">
                <a:solidFill>
                  <a:schemeClr val="bg1"/>
                </a:solidFill>
              </a:rPr>
              <a:t>Unsupervised feature learning. </a:t>
            </a:r>
          </a:p>
          <a:p>
            <a:pPr algn="l">
              <a:spcBef>
                <a:spcPts val="0"/>
              </a:spcBef>
            </a:pPr>
            <a:endParaRPr lang="en-US" dirty="0" smtClean="0">
              <a:solidFill>
                <a:schemeClr val="bg1"/>
              </a:solidFill>
            </a:endParaRPr>
          </a:p>
          <a:p>
            <a:pPr algn="l">
              <a:spcBef>
                <a:spcPts val="0"/>
              </a:spcBef>
            </a:pPr>
            <a:r>
              <a:rPr lang="en-US" dirty="0" smtClean="0">
                <a:solidFill>
                  <a:schemeClr val="bg1"/>
                </a:solidFill>
              </a:rPr>
              <a:t>Convolutional DBN for images and audio: </a:t>
            </a:r>
          </a:p>
          <a:p>
            <a:pPr algn="l">
              <a:spcBef>
                <a:spcPts val="0"/>
              </a:spcBef>
            </a:pPr>
            <a:endParaRPr lang="en-US" dirty="0" smtClean="0">
              <a:solidFill>
                <a:schemeClr val="bg1"/>
              </a:solidFill>
            </a:endParaRPr>
          </a:p>
          <a:p>
            <a:pPr algn="l">
              <a:spcBef>
                <a:spcPts val="0"/>
              </a:spcBef>
            </a:pPr>
            <a:endParaRPr lang="en-US" dirty="0" smtClean="0">
              <a:solidFill>
                <a:schemeClr val="bg1"/>
              </a:solidFill>
            </a:endParaRPr>
          </a:p>
          <a:p>
            <a:pPr algn="l">
              <a:spcBef>
                <a:spcPts val="0"/>
              </a:spcBef>
            </a:pPr>
            <a:endParaRPr lang="en-US" dirty="0" smtClean="0">
              <a:solidFill>
                <a:schemeClr val="bg1"/>
              </a:solidFill>
            </a:endParaRPr>
          </a:p>
          <a:p>
            <a:pPr algn="l">
              <a:spcBef>
                <a:spcPts val="0"/>
              </a:spcBef>
            </a:pPr>
            <a:endParaRPr lang="en-US" dirty="0" smtClean="0">
              <a:solidFill>
                <a:schemeClr val="bg1"/>
              </a:solidFill>
            </a:endParaRPr>
          </a:p>
          <a:p>
            <a:pPr algn="l">
              <a:spcBef>
                <a:spcPts val="0"/>
              </a:spcBef>
            </a:pPr>
            <a:endParaRPr lang="en-US" dirty="0" smtClean="0">
              <a:solidFill>
                <a:schemeClr val="bg1"/>
              </a:solidFill>
            </a:endParaRPr>
          </a:p>
          <a:p>
            <a:pPr algn="l">
              <a:spcBef>
                <a:spcPts val="0"/>
              </a:spcBef>
            </a:pPr>
            <a:endParaRPr lang="en-US" dirty="0" smtClean="0">
              <a:solidFill>
                <a:schemeClr val="bg1"/>
              </a:solidFill>
            </a:endParaRPr>
          </a:p>
          <a:p>
            <a:pPr algn="l">
              <a:spcBef>
                <a:spcPts val="0"/>
              </a:spcBef>
            </a:pPr>
            <a:endParaRPr lang="en-US" dirty="0" smtClean="0">
              <a:solidFill>
                <a:schemeClr val="bg1"/>
              </a:solidFill>
            </a:endParaRPr>
          </a:p>
          <a:p>
            <a:pPr algn="l">
              <a:spcBef>
                <a:spcPts val="0"/>
              </a:spcBef>
            </a:pPr>
            <a:r>
              <a:rPr lang="en-US" dirty="0" smtClean="0">
                <a:solidFill>
                  <a:schemeClr val="bg1"/>
                </a:solidFill>
              </a:rPr>
              <a:t>Good vision/audio classification results. </a:t>
            </a:r>
          </a:p>
          <a:p>
            <a:pPr algn="l">
              <a:spcBef>
                <a:spcPts val="0"/>
              </a:spcBef>
            </a:pPr>
            <a:endParaRPr lang="en-US" dirty="0" smtClean="0">
              <a:solidFill>
                <a:schemeClr val="bg1"/>
              </a:solidFill>
            </a:endParaRPr>
          </a:p>
          <a:p>
            <a:pPr algn="l">
              <a:spcBef>
                <a:spcPts val="0"/>
              </a:spcBef>
            </a:pPr>
            <a:endParaRPr lang="en-US" dirty="0" smtClean="0">
              <a:solidFill>
                <a:schemeClr val="bg1"/>
              </a:solidFill>
            </a:endParaRPr>
          </a:p>
          <a:p>
            <a:pPr algn="l">
              <a:spcBef>
                <a:spcPts val="0"/>
              </a:spcBef>
            </a:pPr>
            <a:r>
              <a:rPr lang="en-US" dirty="0" smtClean="0">
                <a:solidFill>
                  <a:schemeClr val="bg1"/>
                </a:solidFill>
              </a:rPr>
              <a:t> </a:t>
            </a:r>
          </a:p>
          <a:p>
            <a:pPr algn="l">
              <a:spcBef>
                <a:spcPts val="0"/>
              </a:spcBef>
            </a:pPr>
            <a:r>
              <a:rPr lang="en-US" dirty="0" smtClean="0">
                <a:solidFill>
                  <a:schemeClr val="bg1"/>
                </a:solidFill>
              </a:rPr>
              <a:t>Direct measurement of invariances.</a:t>
            </a:r>
          </a:p>
          <a:p>
            <a:pPr algn="l">
              <a:spcBef>
                <a:spcPts val="0"/>
              </a:spcBef>
              <a:buFontTx/>
              <a:buChar char="-"/>
            </a:pPr>
            <a:r>
              <a:rPr lang="en-US" dirty="0" smtClean="0">
                <a:solidFill>
                  <a:schemeClr val="bg1"/>
                </a:solidFill>
              </a:rPr>
              <a:t> Additional way to evaluate and understand</a:t>
            </a:r>
          </a:p>
          <a:p>
            <a:pPr algn="l">
              <a:spcBef>
                <a:spcPts val="0"/>
              </a:spcBef>
            </a:pPr>
            <a:r>
              <a:rPr lang="en-US" dirty="0" smtClean="0">
                <a:solidFill>
                  <a:schemeClr val="bg1"/>
                </a:solidFill>
              </a:rPr>
              <a:t>   deep learners.</a:t>
            </a:r>
          </a:p>
          <a:p>
            <a:pPr algn="l">
              <a:spcBef>
                <a:spcPts val="0"/>
              </a:spcBef>
              <a:buFontTx/>
              <a:buChar char="-"/>
            </a:pPr>
            <a:r>
              <a:rPr lang="en-US" dirty="0" smtClean="0">
                <a:solidFill>
                  <a:schemeClr val="bg1"/>
                </a:solidFill>
              </a:rPr>
              <a:t> Depth leads to modest increases in invariance. </a:t>
            </a:r>
          </a:p>
          <a:p>
            <a:pPr algn="l">
              <a:spcBef>
                <a:spcPts val="0"/>
              </a:spcBef>
              <a:buFontTx/>
              <a:buChar char="-"/>
            </a:pPr>
            <a:r>
              <a:rPr lang="en-US" dirty="0" smtClean="0">
                <a:solidFill>
                  <a:schemeClr val="bg1"/>
                </a:solidFill>
              </a:rPr>
              <a:t> Sparsity has significant effect on invariance.</a:t>
            </a:r>
          </a:p>
          <a:p>
            <a:pPr algn="l">
              <a:spcBef>
                <a:spcPts val="0"/>
              </a:spcBef>
              <a:buFontTx/>
              <a:buChar char="-"/>
            </a:pPr>
            <a:endParaRPr lang="en-US" dirty="0" smtClean="0">
              <a:solidFill>
                <a:schemeClr val="bg1"/>
              </a:solidFill>
            </a:endParaRPr>
          </a:p>
        </p:txBody>
      </p:sp>
      <p:sp>
        <p:nvSpPr>
          <p:cNvPr id="2" name="Title 1"/>
          <p:cNvSpPr>
            <a:spLocks noGrp="1"/>
          </p:cNvSpPr>
          <p:nvPr>
            <p:ph type="title"/>
          </p:nvPr>
        </p:nvSpPr>
        <p:spPr/>
        <p:txBody>
          <a:bodyPr/>
          <a:lstStyle/>
          <a:p>
            <a:r>
              <a:rPr lang="en-US" dirty="0" smtClean="0"/>
              <a:t>Unsupervised feature learning summary</a:t>
            </a:r>
            <a:endParaRPr lang="en-US" dirty="0"/>
          </a:p>
        </p:txBody>
      </p:sp>
      <p:pic>
        <p:nvPicPr>
          <p:cNvPr id="4" name="Picture 5"/>
          <p:cNvPicPr>
            <a:picLocks noChangeAspect="1" noChangeArrowheads="1"/>
          </p:cNvPicPr>
          <p:nvPr/>
        </p:nvPicPr>
        <p:blipFill>
          <a:blip r:embed="rId3" cstate="print"/>
          <a:srcRect/>
          <a:stretch>
            <a:fillRect/>
          </a:stretch>
        </p:blipFill>
        <p:spPr bwMode="auto">
          <a:xfrm>
            <a:off x="914400" y="1828800"/>
            <a:ext cx="2514600" cy="1531251"/>
          </a:xfrm>
          <a:prstGeom prst="rect">
            <a:avLst/>
          </a:prstGeom>
          <a:noFill/>
          <a:ln w="9525">
            <a:noFill/>
            <a:miter lim="800000"/>
            <a:headEnd/>
            <a:tailEnd/>
          </a:ln>
        </p:spPr>
      </p:pic>
      <p:pic>
        <p:nvPicPr>
          <p:cNvPr id="1513474" name="Picture 2" descr="C:\Users\ang\Desktop\Vision.jpg"/>
          <p:cNvPicPr>
            <a:picLocks noChangeAspect="1" noChangeArrowheads="1"/>
          </p:cNvPicPr>
          <p:nvPr/>
        </p:nvPicPr>
        <p:blipFill>
          <a:blip r:embed="rId4" cstate="print"/>
          <a:srcRect/>
          <a:stretch>
            <a:fillRect/>
          </a:stretch>
        </p:blipFill>
        <p:spPr bwMode="auto">
          <a:xfrm>
            <a:off x="9525000" y="1295400"/>
            <a:ext cx="2247900" cy="1518127"/>
          </a:xfrm>
          <a:prstGeom prst="rect">
            <a:avLst/>
          </a:prstGeom>
          <a:noFill/>
        </p:spPr>
      </p:pic>
      <p:pic>
        <p:nvPicPr>
          <p:cNvPr id="1513475" name="Picture 3" descr="C:\Users\ang\Desktop\Audio.jpg"/>
          <p:cNvPicPr>
            <a:picLocks noChangeAspect="1" noChangeArrowheads="1"/>
          </p:cNvPicPr>
          <p:nvPr/>
        </p:nvPicPr>
        <p:blipFill>
          <a:blip r:embed="rId5" cstate="print"/>
          <a:srcRect/>
          <a:stretch>
            <a:fillRect/>
          </a:stretch>
        </p:blipFill>
        <p:spPr bwMode="auto">
          <a:xfrm>
            <a:off x="12268200" y="1219200"/>
            <a:ext cx="2720085" cy="1676400"/>
          </a:xfrm>
          <a:prstGeom prst="rect">
            <a:avLst/>
          </a:prstGeom>
          <a:noFill/>
        </p:spPr>
      </p:pic>
      <p:pic>
        <p:nvPicPr>
          <p:cNvPr id="1513476" name="Picture 4" descr="C:\Users\ang\Desktop\CDBN-audio.jpg"/>
          <p:cNvPicPr>
            <a:picLocks noChangeAspect="1" noChangeArrowheads="1"/>
          </p:cNvPicPr>
          <p:nvPr/>
        </p:nvPicPr>
        <p:blipFill>
          <a:blip r:embed="rId6" cstate="print"/>
          <a:srcRect/>
          <a:stretch>
            <a:fillRect/>
          </a:stretch>
        </p:blipFill>
        <p:spPr bwMode="auto">
          <a:xfrm>
            <a:off x="3810000" y="1752600"/>
            <a:ext cx="2095500" cy="1826245"/>
          </a:xfrm>
          <a:prstGeom prst="rect">
            <a:avLst/>
          </a:prstGeom>
          <a:noFill/>
        </p:spPr>
      </p:pic>
      <p:grpSp>
        <p:nvGrpSpPr>
          <p:cNvPr id="3" name="Group 14"/>
          <p:cNvGrpSpPr/>
          <p:nvPr/>
        </p:nvGrpSpPr>
        <p:grpSpPr>
          <a:xfrm>
            <a:off x="6248400" y="1257300"/>
            <a:ext cx="2749471" cy="2857012"/>
            <a:chOff x="6166724" y="952500"/>
            <a:chExt cx="2905553" cy="3019198"/>
          </a:xfrm>
        </p:grpSpPr>
        <p:pic>
          <p:nvPicPr>
            <p:cNvPr id="10" name="Picture 7"/>
            <p:cNvPicPr>
              <a:picLocks noChangeAspect="1" noChangeArrowheads="1"/>
            </p:cNvPicPr>
            <p:nvPr/>
          </p:nvPicPr>
          <p:blipFill>
            <a:blip r:embed="rId7" cstate="print"/>
            <a:srcRect l="524" r="79053"/>
            <a:stretch>
              <a:fillRect/>
            </a:stretch>
          </p:blipFill>
          <p:spPr bwMode="auto">
            <a:xfrm>
              <a:off x="7886700" y="1104900"/>
              <a:ext cx="914400" cy="2110154"/>
            </a:xfrm>
            <a:prstGeom prst="rect">
              <a:avLst/>
            </a:prstGeom>
            <a:noFill/>
            <a:ln w="9525">
              <a:noFill/>
              <a:miter lim="800000"/>
              <a:headEnd/>
              <a:tailEnd/>
            </a:ln>
          </p:spPr>
        </p:pic>
        <p:pic>
          <p:nvPicPr>
            <p:cNvPr id="1513477" name="Picture 5" descr="C:\Users\ang\Desktop\facefeatures.jpg"/>
            <p:cNvPicPr>
              <a:picLocks noChangeAspect="1" noChangeArrowheads="1"/>
            </p:cNvPicPr>
            <p:nvPr/>
          </p:nvPicPr>
          <p:blipFill>
            <a:blip r:embed="rId8" cstate="print"/>
            <a:srcRect/>
            <a:stretch>
              <a:fillRect/>
            </a:stretch>
          </p:blipFill>
          <p:spPr bwMode="auto">
            <a:xfrm>
              <a:off x="6362700" y="952500"/>
              <a:ext cx="1253214" cy="2557463"/>
            </a:xfrm>
            <a:prstGeom prst="rect">
              <a:avLst/>
            </a:prstGeom>
            <a:noFill/>
          </p:spPr>
        </p:pic>
        <p:sp>
          <p:nvSpPr>
            <p:cNvPr id="12" name="TextBox 11"/>
            <p:cNvSpPr txBox="1"/>
            <p:nvPr/>
          </p:nvSpPr>
          <p:spPr>
            <a:xfrm>
              <a:off x="6166724" y="3581400"/>
              <a:ext cx="2905553" cy="390298"/>
            </a:xfrm>
            <a:prstGeom prst="rect">
              <a:avLst/>
            </a:prstGeom>
            <a:noFill/>
          </p:spPr>
          <p:txBody>
            <a:bodyPr wrap="none" rtlCol="0">
              <a:spAutoFit/>
            </a:bodyPr>
            <a:lstStyle/>
            <a:p>
              <a:r>
                <a:rPr lang="en-US" dirty="0" smtClean="0">
                  <a:solidFill>
                    <a:schemeClr val="bg1"/>
                  </a:solidFill>
                </a:rPr>
                <a:t>Object parts     “Filling in”</a:t>
              </a:r>
              <a:endParaRPr lang="en-US" dirty="0">
                <a:solidFill>
                  <a:schemeClr val="bg1"/>
                </a:solidFill>
              </a:endParaRPr>
            </a:p>
          </p:txBody>
        </p:sp>
      </p:grpSp>
      <p:pic>
        <p:nvPicPr>
          <p:cNvPr id="1513478" name="Picture 6" descr="C:\Users\ang\Desktop\invariance.jpg"/>
          <p:cNvPicPr>
            <a:picLocks noChangeAspect="1" noChangeArrowheads="1"/>
          </p:cNvPicPr>
          <p:nvPr/>
        </p:nvPicPr>
        <p:blipFill>
          <a:blip r:embed="rId9" cstate="print"/>
          <a:srcRect/>
          <a:stretch>
            <a:fillRect/>
          </a:stretch>
        </p:blipFill>
        <p:spPr bwMode="auto">
          <a:xfrm>
            <a:off x="5638800" y="4267200"/>
            <a:ext cx="2857500" cy="2416204"/>
          </a:xfrm>
          <a:prstGeom prst="rect">
            <a:avLst/>
          </a:prstGeom>
          <a:noFill/>
        </p:spPr>
      </p:pic>
    </p:spTree>
  </p:cSld>
  <p:clrMapOvr>
    <a:masterClrMapping/>
  </p:clrMapOvr>
  <p:transition/>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lgn="ctr" rtl="0" fontAlgn="base">
              <a:spcBef>
                <a:spcPct val="100000"/>
              </a:spcBef>
              <a:spcAft>
                <a:spcPct val="0"/>
              </a:spcAft>
            </a:pPr>
            <a:endParaRPr lang="en-US" kern="1200">
              <a:solidFill>
                <a:srgbClr val="000000"/>
              </a:solidFill>
              <a:latin typeface="Helvetica" pitchFamily="34" charset="0"/>
              <a:ea typeface="+mn-ea"/>
              <a:cs typeface="+mn-cs"/>
            </a:endParaRPr>
          </a:p>
        </p:txBody>
      </p:sp>
      <p:sp>
        <p:nvSpPr>
          <p:cNvPr id="41987" name="Text Box 3"/>
          <p:cNvSpPr txBox="1">
            <a:spLocks noChangeArrowheads="1"/>
          </p:cNvSpPr>
          <p:nvPr/>
        </p:nvSpPr>
        <p:spPr bwMode="auto">
          <a:xfrm>
            <a:off x="533400" y="1181100"/>
            <a:ext cx="8139113" cy="4339650"/>
          </a:xfrm>
          <a:prstGeom prst="rect">
            <a:avLst/>
          </a:prstGeom>
          <a:noFill/>
          <a:ln w="9525">
            <a:noFill/>
            <a:miter lim="800000"/>
            <a:headEnd/>
            <a:tailEnd/>
          </a:ln>
        </p:spPr>
        <p:txBody>
          <a:bodyPr>
            <a:spAutoFit/>
          </a:bodyPr>
          <a:lstStyle/>
          <a:p>
            <a:pPr algn="ctr" rtl="0" fontAlgn="base">
              <a:spcBef>
                <a:spcPct val="0"/>
              </a:spcBef>
              <a:spcAft>
                <a:spcPct val="0"/>
              </a:spcAft>
            </a:pPr>
            <a:r>
              <a:rPr lang="en-US" sz="13800" b="1" kern="1200" dirty="0" smtClean="0">
                <a:solidFill>
                  <a:srgbClr val="FFFFFF"/>
                </a:solidFill>
                <a:latin typeface="+mn-lt"/>
                <a:ea typeface="+mn-ea"/>
                <a:cs typeface="+mn-cs"/>
              </a:rPr>
              <a:t>END </a:t>
            </a:r>
            <a:r>
              <a:rPr lang="en-US" sz="13800" b="1" kern="1200" dirty="0" err="1" smtClean="0">
                <a:solidFill>
                  <a:srgbClr val="FFFFFF"/>
                </a:solidFill>
                <a:latin typeface="+mn-lt"/>
                <a:ea typeface="+mn-ea"/>
                <a:cs typeface="+mn-cs"/>
              </a:rPr>
              <a:t>END</a:t>
            </a:r>
            <a:r>
              <a:rPr lang="en-US" sz="13800" b="1" kern="1200" dirty="0" smtClean="0">
                <a:solidFill>
                  <a:srgbClr val="FFFFFF"/>
                </a:solidFill>
                <a:latin typeface="+mn-lt"/>
                <a:ea typeface="+mn-ea"/>
                <a:cs typeface="+mn-cs"/>
              </a:rPr>
              <a:t> </a:t>
            </a:r>
            <a:r>
              <a:rPr lang="en-US" sz="13800" b="1" kern="1200" dirty="0" err="1" smtClean="0">
                <a:solidFill>
                  <a:srgbClr val="FFFFFF"/>
                </a:solidFill>
                <a:latin typeface="+mn-lt"/>
                <a:ea typeface="+mn-ea"/>
                <a:cs typeface="+mn-cs"/>
              </a:rPr>
              <a:t>END</a:t>
            </a:r>
            <a:endParaRPr lang="en-US" sz="13800" b="1" kern="1200" dirty="0">
              <a:solidFill>
                <a:srgbClr val="FFFFFF"/>
              </a:solidFill>
              <a:latin typeface="+mn-lt"/>
              <a:ea typeface="+mn-ea"/>
              <a:cs typeface="+mn-cs"/>
            </a:endParaRPr>
          </a:p>
        </p:txBody>
      </p:sp>
    </p:spTree>
  </p:cSld>
  <p:clrMapOvr>
    <a:masterClrMapping/>
  </p:clrMapOvr>
  <p:transition/>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ctrTitle"/>
          </p:nvPr>
        </p:nvSpPr>
        <p:spPr>
          <a:xfrm>
            <a:off x="844550" y="1931988"/>
            <a:ext cx="7772400" cy="2360612"/>
          </a:xfrm>
        </p:spPr>
        <p:txBody>
          <a:bodyPr/>
          <a:lstStyle/>
          <a:p>
            <a:pPr eaLnBrk="1" hangingPunct="1"/>
            <a:r>
              <a:rPr lang="en-US" sz="6600" dirty="0" smtClean="0">
                <a:solidFill>
                  <a:srgbClr val="0070C0"/>
                </a:solidFill>
              </a:rPr>
              <a:t>Measuring Invariances</a:t>
            </a:r>
          </a:p>
        </p:txBody>
      </p:sp>
      <p:sp>
        <p:nvSpPr>
          <p:cNvPr id="95235" name="Rectangle 3"/>
          <p:cNvSpPr>
            <a:spLocks noChangeArrowheads="1"/>
          </p:cNvSpPr>
          <p:nvPr/>
        </p:nvSpPr>
        <p:spPr bwMode="auto">
          <a:xfrm>
            <a:off x="0" y="5867400"/>
            <a:ext cx="9144000" cy="990600"/>
          </a:xfrm>
          <a:prstGeom prst="rect">
            <a:avLst/>
          </a:prstGeom>
          <a:solidFill>
            <a:schemeClr val="tx1"/>
          </a:solidFill>
          <a:ln w="12700">
            <a:noFill/>
            <a:miter lim="800000"/>
            <a:headEnd/>
            <a:tailEnd/>
          </a:ln>
        </p:spPr>
        <p:txBody>
          <a:bodyPr wrap="none" anchor="ctr"/>
          <a:lstStyle/>
          <a:p>
            <a:endParaRPr lang="en-US"/>
          </a:p>
        </p:txBody>
      </p:sp>
      <p:sp>
        <p:nvSpPr>
          <p:cNvPr id="95236" name="Rectangle 4"/>
          <p:cNvSpPr>
            <a:spLocks noChangeArrowheads="1"/>
          </p:cNvSpPr>
          <p:nvPr/>
        </p:nvSpPr>
        <p:spPr bwMode="auto">
          <a:xfrm>
            <a:off x="0" y="381000"/>
            <a:ext cx="9144000" cy="990600"/>
          </a:xfrm>
          <a:prstGeom prst="rect">
            <a:avLst/>
          </a:prstGeom>
          <a:solidFill>
            <a:schemeClr val="tx1"/>
          </a:solidFill>
          <a:ln w="12700">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Unsupervised feature learning &amp; Invariance</a:t>
            </a:r>
            <a:endParaRPr lang="en-US" dirty="0"/>
          </a:p>
        </p:txBody>
      </p:sp>
      <p:sp>
        <p:nvSpPr>
          <p:cNvPr id="3" name="Content Placeholder 2"/>
          <p:cNvSpPr>
            <a:spLocks noGrp="1"/>
          </p:cNvSpPr>
          <p:nvPr>
            <p:ph idx="1"/>
          </p:nvPr>
        </p:nvSpPr>
        <p:spPr>
          <a:xfrm>
            <a:off x="457200" y="952500"/>
            <a:ext cx="8458200" cy="5143500"/>
          </a:xfrm>
        </p:spPr>
        <p:txBody>
          <a:bodyPr/>
          <a:lstStyle/>
          <a:p>
            <a:pPr>
              <a:buNone/>
            </a:pPr>
            <a:r>
              <a:rPr lang="en-US" sz="2000" b="0" dirty="0" smtClean="0"/>
              <a:t>We want deep networks that give features that are: </a:t>
            </a:r>
          </a:p>
          <a:p>
            <a:pPr lvl="1"/>
            <a:r>
              <a:rPr lang="en-US" sz="2000" dirty="0" smtClean="0"/>
              <a:t>Invariant (does not change under irrelevant input transformations). </a:t>
            </a:r>
          </a:p>
          <a:p>
            <a:pPr lvl="1"/>
            <a:r>
              <a:rPr lang="en-US" sz="2000" dirty="0" smtClean="0"/>
              <a:t>Selective (respond only to a few inputs).</a:t>
            </a:r>
          </a:p>
          <a:p>
            <a:pPr>
              <a:buNone/>
            </a:pPr>
            <a:r>
              <a:rPr lang="en-US" sz="2000" b="0" dirty="0" smtClean="0"/>
              <a:t>Evaluation of learned features:</a:t>
            </a:r>
          </a:p>
          <a:p>
            <a:pPr>
              <a:buNone/>
            </a:pPr>
            <a:endParaRPr lang="en-US" sz="2000" b="0" dirty="0" smtClean="0"/>
          </a:p>
          <a:p>
            <a:pPr>
              <a:buNone/>
            </a:pPr>
            <a:endParaRPr lang="en-US" sz="2000" b="0" dirty="0" smtClean="0"/>
          </a:p>
          <a:p>
            <a:pPr>
              <a:buNone/>
            </a:pPr>
            <a:endParaRPr lang="en-US" sz="2000" b="0" dirty="0" smtClean="0"/>
          </a:p>
          <a:p>
            <a:pPr>
              <a:buNone/>
            </a:pPr>
            <a:endParaRPr lang="en-US" sz="2000" b="0" dirty="0" smtClean="0"/>
          </a:p>
          <a:p>
            <a:pPr>
              <a:buNone/>
            </a:pPr>
            <a:r>
              <a:rPr lang="en-US" sz="2000" b="0" dirty="0" smtClean="0"/>
              <a:t>Invariance metrics.  Shed light on (</a:t>
            </a:r>
            <a:r>
              <a:rPr lang="en-US" sz="2000" b="0" dirty="0" err="1" smtClean="0"/>
              <a:t>i</a:t>
            </a:r>
            <a:r>
              <a:rPr lang="en-US" sz="2000" b="0" dirty="0" smtClean="0"/>
              <a:t>) Effect of different types of training; (ii) Why deep networks? </a:t>
            </a:r>
          </a:p>
          <a:p>
            <a:pPr>
              <a:buNone/>
            </a:pPr>
            <a:endParaRPr lang="en-US" sz="2000" b="0" dirty="0" smtClean="0"/>
          </a:p>
          <a:p>
            <a:pPr>
              <a:buNone/>
            </a:pPr>
            <a:endParaRPr lang="en-US" sz="2000" b="0" dirty="0" smtClean="0"/>
          </a:p>
          <a:p>
            <a:pPr>
              <a:buNone/>
            </a:pPr>
            <a:endParaRPr lang="en-US" sz="2000" b="0" dirty="0" smtClean="0"/>
          </a:p>
          <a:p>
            <a:pPr>
              <a:buNone/>
            </a:pPr>
            <a:endParaRPr lang="en-US" sz="2000" b="0" dirty="0" smtClean="0"/>
          </a:p>
          <a:p>
            <a:pPr>
              <a:buNone/>
            </a:pPr>
            <a:endParaRPr lang="en-US" sz="2000" b="0" dirty="0" smtClean="0"/>
          </a:p>
          <a:p>
            <a:pPr>
              <a:buNone/>
            </a:pPr>
            <a:endParaRPr lang="en-US" sz="2000" b="0" dirty="0" smtClean="0"/>
          </a:p>
          <a:p>
            <a:pPr>
              <a:buNone/>
            </a:pPr>
            <a:r>
              <a:rPr lang="en-US" sz="2000" b="0" dirty="0" smtClean="0"/>
              <a:t>Inspiration from Quiroga et al., 2005. </a:t>
            </a:r>
          </a:p>
          <a:p>
            <a:pPr>
              <a:buNone/>
            </a:pPr>
            <a:endParaRPr lang="en-US" sz="2000" b="0" dirty="0" smtClean="0"/>
          </a:p>
          <a:p>
            <a:pPr>
              <a:buNone/>
            </a:pPr>
            <a:endParaRPr lang="en-US" sz="2000" b="0" dirty="0" smtClean="0"/>
          </a:p>
          <a:p>
            <a:pPr>
              <a:buNone/>
            </a:pPr>
            <a:r>
              <a:rPr lang="en-US" sz="2000" b="0" dirty="0" smtClean="0"/>
              <a:t> </a:t>
            </a:r>
          </a:p>
          <a:p>
            <a:pPr lvl="1"/>
            <a:endParaRPr lang="en-US" sz="2000" dirty="0" smtClean="0"/>
          </a:p>
          <a:p>
            <a:endParaRPr lang="en-US" sz="3600" b="0" dirty="0" smtClean="0"/>
          </a:p>
        </p:txBody>
      </p:sp>
      <p:grpSp>
        <p:nvGrpSpPr>
          <p:cNvPr id="8" name="Group 12"/>
          <p:cNvGrpSpPr/>
          <p:nvPr/>
        </p:nvGrpSpPr>
        <p:grpSpPr>
          <a:xfrm>
            <a:off x="931402" y="2996625"/>
            <a:ext cx="3297698" cy="1689675"/>
            <a:chOff x="931402" y="4114800"/>
            <a:chExt cx="3297698" cy="1689675"/>
          </a:xfrm>
        </p:grpSpPr>
        <p:pic>
          <p:nvPicPr>
            <p:cNvPr id="9" name="Picture 3"/>
            <p:cNvPicPr>
              <a:picLocks noChangeAspect="1" noChangeArrowheads="1"/>
            </p:cNvPicPr>
            <p:nvPr/>
          </p:nvPicPr>
          <p:blipFill>
            <a:blip r:embed="rId3" cstate="print"/>
            <a:srcRect/>
            <a:stretch>
              <a:fillRect/>
            </a:stretch>
          </p:blipFill>
          <p:spPr bwMode="auto">
            <a:xfrm>
              <a:off x="990600" y="4114800"/>
              <a:ext cx="3046413" cy="1058027"/>
            </a:xfrm>
            <a:prstGeom prst="rect">
              <a:avLst/>
            </a:prstGeom>
            <a:noFill/>
            <a:ln w="9525">
              <a:noFill/>
              <a:miter lim="800000"/>
              <a:headEnd/>
              <a:tailEnd/>
            </a:ln>
            <a:effectLst/>
          </p:spPr>
        </p:pic>
        <p:sp>
          <p:nvSpPr>
            <p:cNvPr id="10" name="TextBox 9"/>
            <p:cNvSpPr txBox="1"/>
            <p:nvPr/>
          </p:nvSpPr>
          <p:spPr>
            <a:xfrm>
              <a:off x="931402" y="5219700"/>
              <a:ext cx="3297698" cy="584775"/>
            </a:xfrm>
            <a:prstGeom prst="rect">
              <a:avLst/>
            </a:prstGeom>
            <a:noFill/>
          </p:spPr>
          <p:txBody>
            <a:bodyPr wrap="none" rtlCol="0">
              <a:spAutoFit/>
            </a:bodyPr>
            <a:lstStyle/>
            <a:p>
              <a:pPr algn="l">
                <a:spcBef>
                  <a:spcPts val="0"/>
                </a:spcBef>
              </a:pPr>
              <a:r>
                <a:rPr lang="en-US" sz="1600" dirty="0" smtClean="0">
                  <a:solidFill>
                    <a:schemeClr val="bg1"/>
                  </a:solidFill>
                  <a:latin typeface="+mn-lt"/>
                </a:rPr>
                <a:t>Gratings: Measures only rotation,</a:t>
              </a:r>
            </a:p>
            <a:p>
              <a:pPr algn="l">
                <a:spcBef>
                  <a:spcPts val="0"/>
                </a:spcBef>
              </a:pPr>
              <a:r>
                <a:rPr lang="en-US" sz="1600" dirty="0" smtClean="0">
                  <a:solidFill>
                    <a:schemeClr val="bg1"/>
                  </a:solidFill>
                  <a:latin typeface="+mn-lt"/>
                </a:rPr>
                <a:t>translation, frequency invariances.</a:t>
              </a:r>
            </a:p>
          </p:txBody>
        </p:sp>
      </p:grpSp>
      <p:grpSp>
        <p:nvGrpSpPr>
          <p:cNvPr id="12" name="Group 11"/>
          <p:cNvGrpSpPr/>
          <p:nvPr/>
        </p:nvGrpSpPr>
        <p:grpSpPr>
          <a:xfrm>
            <a:off x="4991100" y="2844225"/>
            <a:ext cx="2539334" cy="2108775"/>
            <a:chOff x="5143500" y="1714500"/>
            <a:chExt cx="2539334" cy="2108775"/>
          </a:xfrm>
        </p:grpSpPr>
        <p:grpSp>
          <p:nvGrpSpPr>
            <p:cNvPr id="13" name="Group 7"/>
            <p:cNvGrpSpPr/>
            <p:nvPr/>
          </p:nvGrpSpPr>
          <p:grpSpPr>
            <a:xfrm>
              <a:off x="5257800" y="1714500"/>
              <a:ext cx="2425034" cy="1428369"/>
              <a:chOff x="4533900" y="1676400"/>
              <a:chExt cx="3848100" cy="2266569"/>
            </a:xfrm>
          </p:grpSpPr>
          <p:pic>
            <p:nvPicPr>
              <p:cNvPr id="4" name="Picture 3" descr="image_0001.jpg"/>
              <p:cNvPicPr>
                <a:picLocks noChangeAspect="1"/>
              </p:cNvPicPr>
              <p:nvPr/>
            </p:nvPicPr>
            <p:blipFill>
              <a:blip r:embed="rId4" cstate="print"/>
              <a:srcRect l="9365"/>
              <a:stretch>
                <a:fillRect/>
              </a:stretch>
            </p:blipFill>
            <p:spPr>
              <a:xfrm>
                <a:off x="4533900" y="1676400"/>
                <a:ext cx="1843669" cy="838200"/>
              </a:xfrm>
              <a:prstGeom prst="rect">
                <a:avLst/>
              </a:prstGeom>
            </p:spPr>
          </p:pic>
          <p:pic>
            <p:nvPicPr>
              <p:cNvPr id="5" name="Picture 4" descr="image_0002.jpg"/>
              <p:cNvPicPr>
                <a:picLocks noChangeAspect="1"/>
              </p:cNvPicPr>
              <p:nvPr/>
            </p:nvPicPr>
            <p:blipFill>
              <a:blip r:embed="rId5" cstate="print"/>
              <a:stretch>
                <a:fillRect/>
              </a:stretch>
            </p:blipFill>
            <p:spPr>
              <a:xfrm>
                <a:off x="6553200" y="1676400"/>
                <a:ext cx="1828800" cy="839150"/>
              </a:xfrm>
              <a:prstGeom prst="rect">
                <a:avLst/>
              </a:prstGeom>
            </p:spPr>
          </p:pic>
          <p:pic>
            <p:nvPicPr>
              <p:cNvPr id="6" name="Picture 5" descr="image_0001.jpg"/>
              <p:cNvPicPr>
                <a:picLocks noChangeAspect="1"/>
              </p:cNvPicPr>
              <p:nvPr/>
            </p:nvPicPr>
            <p:blipFill>
              <a:blip r:embed="rId6" cstate="print"/>
              <a:srcRect l="3922"/>
              <a:stretch>
                <a:fillRect/>
              </a:stretch>
            </p:blipFill>
            <p:spPr>
              <a:xfrm>
                <a:off x="4533900" y="2667000"/>
                <a:ext cx="1866900" cy="1275969"/>
              </a:xfrm>
              <a:prstGeom prst="rect">
                <a:avLst/>
              </a:prstGeom>
            </p:spPr>
          </p:pic>
          <p:pic>
            <p:nvPicPr>
              <p:cNvPr id="7" name="Picture 6" descr="image_0002.jpg"/>
              <p:cNvPicPr>
                <a:picLocks noChangeAspect="1"/>
              </p:cNvPicPr>
              <p:nvPr/>
            </p:nvPicPr>
            <p:blipFill>
              <a:blip r:embed="rId7" cstate="print"/>
              <a:srcRect r="8465"/>
              <a:stretch>
                <a:fillRect/>
              </a:stretch>
            </p:blipFill>
            <p:spPr>
              <a:xfrm>
                <a:off x="6591300" y="2667000"/>
                <a:ext cx="1752601" cy="1257300"/>
              </a:xfrm>
              <a:prstGeom prst="rect">
                <a:avLst/>
              </a:prstGeom>
            </p:spPr>
          </p:pic>
        </p:grpSp>
        <p:sp>
          <p:nvSpPr>
            <p:cNvPr id="11" name="TextBox 10"/>
            <p:cNvSpPr txBox="1"/>
            <p:nvPr/>
          </p:nvSpPr>
          <p:spPr>
            <a:xfrm>
              <a:off x="5143500" y="3238500"/>
              <a:ext cx="2521716" cy="584775"/>
            </a:xfrm>
            <a:prstGeom prst="rect">
              <a:avLst/>
            </a:prstGeom>
            <a:noFill/>
          </p:spPr>
          <p:txBody>
            <a:bodyPr wrap="none" rtlCol="0">
              <a:spAutoFit/>
            </a:bodyPr>
            <a:lstStyle/>
            <a:p>
              <a:pPr algn="l">
                <a:spcBef>
                  <a:spcPts val="0"/>
                </a:spcBef>
              </a:pPr>
              <a:r>
                <a:rPr lang="en-US" sz="1600" dirty="0" smtClean="0">
                  <a:solidFill>
                    <a:schemeClr val="bg1"/>
                  </a:solidFill>
                  <a:latin typeface="+mn-lt"/>
                </a:rPr>
                <a:t>Object classification: Very</a:t>
              </a:r>
            </a:p>
            <a:p>
              <a:pPr algn="l">
                <a:spcBef>
                  <a:spcPts val="0"/>
                </a:spcBef>
              </a:pPr>
              <a:r>
                <a:rPr lang="en-US" sz="1600" dirty="0" smtClean="0">
                  <a:solidFill>
                    <a:schemeClr val="bg1"/>
                  </a:solidFill>
                  <a:latin typeface="+mn-lt"/>
                </a:rPr>
                <a:t>complex transformations. </a:t>
              </a:r>
            </a:p>
          </p:txBody>
        </p:sp>
      </p:grpSp>
      <p:pic>
        <p:nvPicPr>
          <p:cNvPr id="14" name="Picture 2"/>
          <p:cNvPicPr>
            <a:picLocks noChangeAspect="1" noChangeArrowheads="1"/>
          </p:cNvPicPr>
          <p:nvPr/>
        </p:nvPicPr>
        <p:blipFill>
          <a:blip r:embed="rId8" cstate="print"/>
          <a:srcRect/>
          <a:stretch>
            <a:fillRect/>
          </a:stretch>
        </p:blipFill>
        <p:spPr bwMode="auto">
          <a:xfrm>
            <a:off x="9296400" y="4305300"/>
            <a:ext cx="2580839" cy="17007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Invariance metric</a:t>
            </a:r>
            <a:endParaRPr lang="en-US" dirty="0"/>
          </a:p>
        </p:txBody>
      </p:sp>
      <p:grpSp>
        <p:nvGrpSpPr>
          <p:cNvPr id="3" name="Group 11"/>
          <p:cNvGrpSpPr/>
          <p:nvPr/>
        </p:nvGrpSpPr>
        <p:grpSpPr>
          <a:xfrm>
            <a:off x="2171700" y="2590800"/>
            <a:ext cx="4533900" cy="826532"/>
            <a:chOff x="2171700" y="2514600"/>
            <a:chExt cx="4533900" cy="826532"/>
          </a:xfrm>
        </p:grpSpPr>
        <p:sp>
          <p:nvSpPr>
            <p:cNvPr id="5" name="TextBox 4"/>
            <p:cNvSpPr txBox="1"/>
            <p:nvPr/>
          </p:nvSpPr>
          <p:spPr>
            <a:xfrm>
              <a:off x="2171700" y="2743200"/>
              <a:ext cx="2324100" cy="369332"/>
            </a:xfrm>
            <a:prstGeom prst="rect">
              <a:avLst/>
            </a:prstGeom>
            <a:noFill/>
          </p:spPr>
          <p:txBody>
            <a:bodyPr wrap="square" rtlCol="0">
              <a:spAutoFit/>
            </a:bodyPr>
            <a:lstStyle/>
            <a:p>
              <a:pPr algn="l">
                <a:spcBef>
                  <a:spcPts val="0"/>
                </a:spcBef>
              </a:pPr>
              <a:r>
                <a:rPr lang="en-US" dirty="0" smtClean="0">
                  <a:solidFill>
                    <a:schemeClr val="bg1"/>
                  </a:solidFill>
                  <a:latin typeface="+mn-lt"/>
                </a:rPr>
                <a:t>Score = </a:t>
              </a:r>
            </a:p>
          </p:txBody>
        </p:sp>
        <p:sp>
          <p:nvSpPr>
            <p:cNvPr id="6" name="TextBox 5"/>
            <p:cNvSpPr txBox="1"/>
            <p:nvPr/>
          </p:nvSpPr>
          <p:spPr>
            <a:xfrm>
              <a:off x="3314700" y="2514600"/>
              <a:ext cx="3390900" cy="369332"/>
            </a:xfrm>
            <a:prstGeom prst="rect">
              <a:avLst/>
            </a:prstGeom>
            <a:noFill/>
          </p:spPr>
          <p:txBody>
            <a:bodyPr wrap="square" rtlCol="0">
              <a:spAutoFit/>
            </a:bodyPr>
            <a:lstStyle/>
            <a:p>
              <a:pPr algn="l">
                <a:spcBef>
                  <a:spcPts val="0"/>
                </a:spcBef>
              </a:pPr>
              <a:r>
                <a:rPr lang="en-US" dirty="0" smtClean="0">
                  <a:solidFill>
                    <a:schemeClr val="bg1"/>
                  </a:solidFill>
                  <a:latin typeface="+mn-lt"/>
                </a:rPr>
                <a:t>Local firing rate (Invariance)</a:t>
              </a:r>
            </a:p>
          </p:txBody>
        </p:sp>
        <p:sp>
          <p:nvSpPr>
            <p:cNvPr id="7" name="TextBox 6"/>
            <p:cNvSpPr txBox="1"/>
            <p:nvPr/>
          </p:nvSpPr>
          <p:spPr>
            <a:xfrm>
              <a:off x="3238500" y="2971800"/>
              <a:ext cx="3390900" cy="369332"/>
            </a:xfrm>
            <a:prstGeom prst="rect">
              <a:avLst/>
            </a:prstGeom>
            <a:noFill/>
          </p:spPr>
          <p:txBody>
            <a:bodyPr wrap="square" rtlCol="0">
              <a:spAutoFit/>
            </a:bodyPr>
            <a:lstStyle/>
            <a:p>
              <a:pPr algn="l">
                <a:spcBef>
                  <a:spcPts val="0"/>
                </a:spcBef>
              </a:pPr>
              <a:r>
                <a:rPr lang="en-US" dirty="0" smtClean="0">
                  <a:solidFill>
                    <a:schemeClr val="bg1"/>
                  </a:solidFill>
                  <a:latin typeface="+mn-lt"/>
                </a:rPr>
                <a:t>Global firing rate (Selectivity)</a:t>
              </a:r>
            </a:p>
          </p:txBody>
        </p:sp>
        <p:cxnSp>
          <p:nvCxnSpPr>
            <p:cNvPr id="9" name="Straight Connector 8"/>
            <p:cNvCxnSpPr/>
            <p:nvPr/>
          </p:nvCxnSpPr>
          <p:spPr bwMode="auto">
            <a:xfrm>
              <a:off x="3162300" y="2895600"/>
              <a:ext cx="3238500" cy="0"/>
            </a:xfrm>
            <a:prstGeom prst="line">
              <a:avLst/>
            </a:prstGeom>
            <a:noFill/>
            <a:ln w="28575" cap="flat" cmpd="sng" algn="ctr">
              <a:solidFill>
                <a:srgbClr val="FFFFFF"/>
              </a:solidFill>
              <a:prstDash val="solid"/>
              <a:round/>
              <a:headEnd type="none" w="med" len="med"/>
              <a:tailEnd type="none" w="med" len="med"/>
            </a:ln>
            <a:effectLst/>
          </p:spPr>
        </p:cxnSp>
      </p:grpSp>
      <p:sp>
        <p:nvSpPr>
          <p:cNvPr id="11" name="TextBox 10"/>
          <p:cNvSpPr txBox="1"/>
          <p:nvPr/>
        </p:nvSpPr>
        <p:spPr>
          <a:xfrm>
            <a:off x="1485900" y="838200"/>
            <a:ext cx="6134100" cy="1477328"/>
          </a:xfrm>
          <a:prstGeom prst="rect">
            <a:avLst/>
          </a:prstGeom>
          <a:noFill/>
        </p:spPr>
        <p:txBody>
          <a:bodyPr wrap="square" rtlCol="0">
            <a:spAutoFit/>
          </a:bodyPr>
          <a:lstStyle/>
          <a:p>
            <a:pPr algn="l">
              <a:spcBef>
                <a:spcPts val="0"/>
              </a:spcBef>
            </a:pPr>
            <a:r>
              <a:rPr lang="en-US" dirty="0" smtClean="0">
                <a:solidFill>
                  <a:schemeClr val="bg1"/>
                </a:solidFill>
                <a:latin typeface="+mn-lt"/>
              </a:rPr>
              <a:t>Shoot natural video of objects undergoing transformations such as:</a:t>
            </a:r>
          </a:p>
          <a:p>
            <a:pPr lvl="1" algn="l">
              <a:spcBef>
                <a:spcPts val="0"/>
              </a:spcBef>
              <a:buFontTx/>
              <a:buChar char="-"/>
            </a:pPr>
            <a:r>
              <a:rPr lang="en-US" dirty="0" smtClean="0">
                <a:solidFill>
                  <a:schemeClr val="bg1"/>
                </a:solidFill>
                <a:latin typeface="+mn-lt"/>
              </a:rPr>
              <a:t>Translation.</a:t>
            </a:r>
          </a:p>
          <a:p>
            <a:pPr lvl="1" algn="l">
              <a:spcBef>
                <a:spcPts val="0"/>
              </a:spcBef>
              <a:buFontTx/>
              <a:buChar char="-"/>
            </a:pPr>
            <a:r>
              <a:rPr lang="en-US" dirty="0" smtClean="0">
                <a:solidFill>
                  <a:schemeClr val="bg1"/>
                </a:solidFill>
                <a:latin typeface="+mn-lt"/>
              </a:rPr>
              <a:t> 2D (in-plane) rotation. </a:t>
            </a:r>
          </a:p>
          <a:p>
            <a:pPr lvl="1" algn="l">
              <a:spcBef>
                <a:spcPts val="0"/>
              </a:spcBef>
              <a:buFontTx/>
              <a:buChar char="-"/>
            </a:pPr>
            <a:r>
              <a:rPr lang="en-US" dirty="0" smtClean="0">
                <a:solidFill>
                  <a:schemeClr val="bg1"/>
                </a:solidFill>
                <a:latin typeface="+mn-lt"/>
              </a:rPr>
              <a:t> 3D (out-of-plane) rotation.</a:t>
            </a:r>
          </a:p>
        </p:txBody>
      </p:sp>
      <p:sp>
        <p:nvSpPr>
          <p:cNvPr id="13" name="TextBox 12"/>
          <p:cNvSpPr txBox="1"/>
          <p:nvPr/>
        </p:nvSpPr>
        <p:spPr>
          <a:xfrm>
            <a:off x="1638300" y="3733800"/>
            <a:ext cx="6019800" cy="2031325"/>
          </a:xfrm>
          <a:prstGeom prst="rect">
            <a:avLst/>
          </a:prstGeom>
          <a:noFill/>
        </p:spPr>
        <p:txBody>
          <a:bodyPr wrap="square" rtlCol="0">
            <a:spAutoFit/>
          </a:bodyPr>
          <a:lstStyle/>
          <a:p>
            <a:pPr algn="l">
              <a:spcBef>
                <a:spcPts val="0"/>
              </a:spcBef>
            </a:pPr>
            <a:r>
              <a:rPr lang="en-US" dirty="0" smtClean="0">
                <a:solidFill>
                  <a:schemeClr val="bg1"/>
                </a:solidFill>
                <a:latin typeface="+mn-lt"/>
              </a:rPr>
              <a:t>Local firing rate:</a:t>
            </a:r>
          </a:p>
          <a:p>
            <a:pPr algn="l">
              <a:spcBef>
                <a:spcPts val="0"/>
              </a:spcBef>
              <a:buFontTx/>
              <a:buChar char="-"/>
            </a:pPr>
            <a:r>
              <a:rPr lang="en-US" dirty="0" smtClean="0">
                <a:solidFill>
                  <a:schemeClr val="bg1"/>
                </a:solidFill>
                <a:latin typeface="+mn-lt"/>
              </a:rPr>
              <a:t> If neuron detects a feature in frame </a:t>
            </a:r>
            <a:r>
              <a:rPr lang="en-US" i="1" dirty="0" smtClean="0">
                <a:solidFill>
                  <a:schemeClr val="bg1"/>
                </a:solidFill>
                <a:latin typeface="+mn-lt"/>
              </a:rPr>
              <a:t>t</a:t>
            </a:r>
            <a:r>
              <a:rPr lang="en-US" dirty="0" smtClean="0">
                <a:solidFill>
                  <a:schemeClr val="bg1"/>
                </a:solidFill>
                <a:latin typeface="+mn-lt"/>
              </a:rPr>
              <a:t> of a video, what is the probability that it still detects that feature in a nearby frame </a:t>
            </a:r>
            <a:r>
              <a:rPr lang="en-US" i="1" dirty="0" smtClean="0">
                <a:solidFill>
                  <a:schemeClr val="bg1"/>
                </a:solidFill>
                <a:latin typeface="+mn-lt"/>
              </a:rPr>
              <a:t>t+k</a:t>
            </a:r>
            <a:r>
              <a:rPr lang="en-US" dirty="0" smtClean="0">
                <a:solidFill>
                  <a:schemeClr val="bg1"/>
                </a:solidFill>
                <a:latin typeface="+mn-lt"/>
              </a:rPr>
              <a:t>?  </a:t>
            </a:r>
          </a:p>
          <a:p>
            <a:pPr algn="l">
              <a:spcBef>
                <a:spcPts val="0"/>
              </a:spcBef>
              <a:buFontTx/>
              <a:buChar char="-"/>
            </a:pPr>
            <a:endParaRPr lang="en-US" dirty="0" smtClean="0">
              <a:solidFill>
                <a:schemeClr val="bg1"/>
              </a:solidFill>
              <a:latin typeface="+mn-lt"/>
            </a:endParaRPr>
          </a:p>
          <a:p>
            <a:pPr algn="l">
              <a:spcBef>
                <a:spcPts val="0"/>
              </a:spcBef>
            </a:pPr>
            <a:r>
              <a:rPr lang="en-US" dirty="0" smtClean="0">
                <a:solidFill>
                  <a:schemeClr val="bg1"/>
                </a:solidFill>
                <a:latin typeface="+mn-lt"/>
              </a:rPr>
              <a:t>Global firing rate:</a:t>
            </a:r>
          </a:p>
          <a:p>
            <a:pPr algn="l">
              <a:spcBef>
                <a:spcPts val="0"/>
              </a:spcBef>
            </a:pPr>
            <a:r>
              <a:rPr lang="en-US" dirty="0" smtClean="0">
                <a:solidFill>
                  <a:schemeClr val="bg1"/>
                </a:solidFill>
                <a:latin typeface="+mn-lt"/>
              </a:rPr>
              <a:t>- Overall firing rate of neuron. </a:t>
            </a:r>
          </a:p>
        </p:txBody>
      </p:sp>
      <p:sp>
        <p:nvSpPr>
          <p:cNvPr id="14" name="TextBox 13"/>
          <p:cNvSpPr txBox="1"/>
          <p:nvPr/>
        </p:nvSpPr>
        <p:spPr>
          <a:xfrm>
            <a:off x="0" y="6581001"/>
            <a:ext cx="4075155" cy="276999"/>
          </a:xfrm>
          <a:prstGeom prst="rect">
            <a:avLst/>
          </a:prstGeom>
          <a:noFill/>
        </p:spPr>
        <p:txBody>
          <a:bodyPr wrap="none" rtlCol="0">
            <a:spAutoFit/>
          </a:bodyPr>
          <a:lstStyle/>
          <a:p>
            <a:pPr algn="l">
              <a:spcBef>
                <a:spcPts val="0"/>
              </a:spcBef>
            </a:pPr>
            <a:r>
              <a:rPr lang="en-US" sz="1200" dirty="0" smtClean="0">
                <a:solidFill>
                  <a:schemeClr val="bg1"/>
                </a:solidFill>
                <a:latin typeface="+mn-lt"/>
              </a:rPr>
              <a:t>[Note: Description simplified slightly for this presentation.]</a:t>
            </a:r>
          </a:p>
        </p:txBody>
      </p:sp>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Increasing invariance with depth</a:t>
            </a:r>
            <a:endParaRPr lang="en-US" dirty="0"/>
          </a:p>
        </p:txBody>
      </p:sp>
      <p:grpSp>
        <p:nvGrpSpPr>
          <p:cNvPr id="3" name="Group 40"/>
          <p:cNvGrpSpPr/>
          <p:nvPr/>
        </p:nvGrpSpPr>
        <p:grpSpPr>
          <a:xfrm>
            <a:off x="1181100" y="723900"/>
            <a:ext cx="4876800" cy="4038600"/>
            <a:chOff x="2171700" y="1714500"/>
            <a:chExt cx="4876800" cy="4038600"/>
          </a:xfrm>
        </p:grpSpPr>
        <p:pic>
          <p:nvPicPr>
            <p:cNvPr id="8" name="Picture 7" descr="Picture1.png"/>
            <p:cNvPicPr>
              <a:picLocks noChangeAspect="1"/>
            </p:cNvPicPr>
            <p:nvPr/>
          </p:nvPicPr>
          <p:blipFill>
            <a:blip r:embed="rId3" cstate="print"/>
            <a:srcRect l="5750" t="21667" r="2240" b="19444"/>
            <a:stretch>
              <a:fillRect/>
            </a:stretch>
          </p:blipFill>
          <p:spPr>
            <a:xfrm>
              <a:off x="2171700" y="1714500"/>
              <a:ext cx="4876800" cy="4038600"/>
            </a:xfrm>
            <a:prstGeom prst="rect">
              <a:avLst/>
            </a:prstGeom>
          </p:spPr>
        </p:pic>
        <p:sp>
          <p:nvSpPr>
            <p:cNvPr id="10" name="TextBox 9"/>
            <p:cNvSpPr txBox="1"/>
            <p:nvPr/>
          </p:nvSpPr>
          <p:spPr>
            <a:xfrm>
              <a:off x="2438400" y="1747451"/>
              <a:ext cx="1371600" cy="276999"/>
            </a:xfrm>
            <a:prstGeom prst="rect">
              <a:avLst/>
            </a:prstGeom>
            <a:solidFill>
              <a:schemeClr val="bg1"/>
            </a:solidFill>
          </p:spPr>
          <p:txBody>
            <a:bodyPr wrap="square" rtlCol="0">
              <a:spAutoFit/>
            </a:bodyPr>
            <a:lstStyle/>
            <a:p>
              <a:r>
                <a:rPr lang="en-US" sz="1200" dirty="0" smtClean="0"/>
                <a:t>Mean</a:t>
              </a:r>
              <a:endParaRPr lang="en-US" sz="1200" dirty="0"/>
            </a:p>
          </p:txBody>
        </p:sp>
        <p:sp>
          <p:nvSpPr>
            <p:cNvPr id="11" name="TextBox 10"/>
            <p:cNvSpPr txBox="1"/>
            <p:nvPr/>
          </p:nvSpPr>
          <p:spPr>
            <a:xfrm>
              <a:off x="3467100" y="1747451"/>
              <a:ext cx="1371600" cy="276999"/>
            </a:xfrm>
            <a:prstGeom prst="rect">
              <a:avLst/>
            </a:prstGeom>
            <a:solidFill>
              <a:schemeClr val="bg1"/>
            </a:solidFill>
          </p:spPr>
          <p:txBody>
            <a:bodyPr wrap="square" rtlCol="0">
              <a:spAutoFit/>
            </a:bodyPr>
            <a:lstStyle/>
            <a:p>
              <a:r>
                <a:rPr lang="en-US" sz="1200" dirty="0" smtClean="0"/>
                <a:t>Translation</a:t>
              </a:r>
              <a:endParaRPr lang="en-US" sz="1200" dirty="0"/>
            </a:p>
          </p:txBody>
        </p:sp>
        <p:sp>
          <p:nvSpPr>
            <p:cNvPr id="12" name="TextBox 11"/>
            <p:cNvSpPr txBox="1"/>
            <p:nvPr/>
          </p:nvSpPr>
          <p:spPr>
            <a:xfrm>
              <a:off x="4610100" y="1747451"/>
              <a:ext cx="1181100" cy="276999"/>
            </a:xfrm>
            <a:prstGeom prst="rect">
              <a:avLst/>
            </a:prstGeom>
            <a:solidFill>
              <a:schemeClr val="bg1"/>
            </a:solidFill>
          </p:spPr>
          <p:txBody>
            <a:bodyPr wrap="square" rtlCol="0">
              <a:spAutoFit/>
            </a:bodyPr>
            <a:lstStyle/>
            <a:p>
              <a:r>
                <a:rPr lang="en-US" sz="1200" dirty="0" smtClean="0"/>
                <a:t>2-D Rotation</a:t>
              </a:r>
              <a:endParaRPr lang="en-US" sz="1200" dirty="0"/>
            </a:p>
          </p:txBody>
        </p:sp>
        <p:sp>
          <p:nvSpPr>
            <p:cNvPr id="13" name="TextBox 12"/>
            <p:cNvSpPr txBox="1"/>
            <p:nvPr/>
          </p:nvSpPr>
          <p:spPr>
            <a:xfrm>
              <a:off x="5638800" y="1747451"/>
              <a:ext cx="1104900" cy="276999"/>
            </a:xfrm>
            <a:prstGeom prst="rect">
              <a:avLst/>
            </a:prstGeom>
            <a:solidFill>
              <a:schemeClr val="bg1"/>
            </a:solidFill>
          </p:spPr>
          <p:txBody>
            <a:bodyPr wrap="square" rtlCol="0">
              <a:spAutoFit/>
            </a:bodyPr>
            <a:lstStyle/>
            <a:p>
              <a:r>
                <a:rPr lang="en-US" sz="1200" dirty="0" smtClean="0"/>
                <a:t>3-D Rotation</a:t>
              </a:r>
              <a:endParaRPr lang="en-US" sz="1200" dirty="0"/>
            </a:p>
          </p:txBody>
        </p:sp>
        <p:sp>
          <p:nvSpPr>
            <p:cNvPr id="14" name="TextBox 13"/>
            <p:cNvSpPr txBox="1"/>
            <p:nvPr/>
          </p:nvSpPr>
          <p:spPr>
            <a:xfrm rot="16200000">
              <a:off x="1732266" y="3404800"/>
              <a:ext cx="1371600" cy="276999"/>
            </a:xfrm>
            <a:prstGeom prst="rect">
              <a:avLst/>
            </a:prstGeom>
            <a:solidFill>
              <a:schemeClr val="bg1"/>
            </a:solidFill>
          </p:spPr>
          <p:txBody>
            <a:bodyPr wrap="square" rtlCol="0">
              <a:spAutoFit/>
            </a:bodyPr>
            <a:lstStyle/>
            <a:p>
              <a:r>
                <a:rPr lang="en-US" sz="1200" dirty="0" smtClean="0"/>
                <a:t>Invariance Score</a:t>
              </a:r>
              <a:endParaRPr lang="en-US" sz="1200" dirty="0"/>
            </a:p>
          </p:txBody>
        </p:sp>
        <p:sp>
          <p:nvSpPr>
            <p:cNvPr id="15" name="Rectangle 14"/>
            <p:cNvSpPr/>
            <p:nvPr/>
          </p:nvSpPr>
          <p:spPr bwMode="auto">
            <a:xfrm>
              <a:off x="3505200" y="3200400"/>
              <a:ext cx="114300" cy="723900"/>
            </a:xfrm>
            <a:prstGeom prst="rect">
              <a:avLst/>
            </a:prstGeom>
            <a:solidFill>
              <a:schemeClr val="bg1"/>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6" name="Rectangle 15"/>
            <p:cNvSpPr/>
            <p:nvPr/>
          </p:nvSpPr>
          <p:spPr bwMode="auto">
            <a:xfrm>
              <a:off x="4533900" y="3238500"/>
              <a:ext cx="114300" cy="723900"/>
            </a:xfrm>
            <a:prstGeom prst="rect">
              <a:avLst/>
            </a:prstGeom>
            <a:solidFill>
              <a:schemeClr val="bg1"/>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7" name="Rectangle 16"/>
            <p:cNvSpPr/>
            <p:nvPr/>
          </p:nvSpPr>
          <p:spPr bwMode="auto">
            <a:xfrm>
              <a:off x="5524500" y="3238500"/>
              <a:ext cx="114300" cy="723900"/>
            </a:xfrm>
            <a:prstGeom prst="rect">
              <a:avLst/>
            </a:prstGeom>
            <a:solidFill>
              <a:schemeClr val="bg1"/>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nvGrpSpPr>
            <p:cNvPr id="4" name="Group 39"/>
            <p:cNvGrpSpPr/>
            <p:nvPr/>
          </p:nvGrpSpPr>
          <p:grpSpPr>
            <a:xfrm>
              <a:off x="5905500" y="5105400"/>
              <a:ext cx="609600" cy="467499"/>
              <a:chOff x="5905500" y="5105400"/>
              <a:chExt cx="609600" cy="467499"/>
            </a:xfrm>
          </p:grpSpPr>
          <p:grpSp>
            <p:nvGrpSpPr>
              <p:cNvPr id="5" name="Group 38"/>
              <p:cNvGrpSpPr/>
              <p:nvPr/>
            </p:nvGrpSpPr>
            <p:grpSpPr>
              <a:xfrm>
                <a:off x="5905500" y="5105400"/>
                <a:ext cx="609600" cy="276999"/>
                <a:chOff x="5905500" y="5105400"/>
                <a:chExt cx="609600" cy="276999"/>
              </a:xfrm>
            </p:grpSpPr>
            <p:sp>
              <p:nvSpPr>
                <p:cNvPr id="31" name="Rectangle 30"/>
                <p:cNvSpPr/>
                <p:nvPr/>
              </p:nvSpPr>
              <p:spPr bwMode="auto">
                <a:xfrm>
                  <a:off x="5905500" y="5110549"/>
                  <a:ext cx="571500" cy="266700"/>
                </a:xfrm>
                <a:prstGeom prst="rect">
                  <a:avLst/>
                </a:prstGeom>
                <a:solidFill>
                  <a:schemeClr val="bg1"/>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32" name="TextBox 31"/>
                <p:cNvSpPr txBox="1"/>
                <p:nvPr/>
              </p:nvSpPr>
              <p:spPr>
                <a:xfrm>
                  <a:off x="5905500" y="5105400"/>
                  <a:ext cx="304800" cy="276999"/>
                </a:xfrm>
                <a:prstGeom prst="rect">
                  <a:avLst/>
                </a:prstGeom>
                <a:noFill/>
              </p:spPr>
              <p:txBody>
                <a:bodyPr wrap="square" rtlCol="0">
                  <a:spAutoFit/>
                </a:bodyPr>
                <a:lstStyle/>
                <a:p>
                  <a:r>
                    <a:rPr lang="en-US" sz="1200" dirty="0" smtClean="0"/>
                    <a:t>1</a:t>
                  </a:r>
                  <a:endParaRPr lang="en-US" sz="1200" dirty="0"/>
                </a:p>
              </p:txBody>
            </p:sp>
            <p:sp>
              <p:nvSpPr>
                <p:cNvPr id="33" name="TextBox 32"/>
                <p:cNvSpPr txBox="1"/>
                <p:nvPr/>
              </p:nvSpPr>
              <p:spPr>
                <a:xfrm>
                  <a:off x="6057900" y="5105400"/>
                  <a:ext cx="304800" cy="276999"/>
                </a:xfrm>
                <a:prstGeom prst="rect">
                  <a:avLst/>
                </a:prstGeom>
                <a:noFill/>
              </p:spPr>
              <p:txBody>
                <a:bodyPr wrap="square" rtlCol="0">
                  <a:spAutoFit/>
                </a:bodyPr>
                <a:lstStyle/>
                <a:p>
                  <a:r>
                    <a:rPr lang="en-US" sz="1200" dirty="0" smtClean="0"/>
                    <a:t>2</a:t>
                  </a:r>
                  <a:endParaRPr lang="en-US" sz="1200" dirty="0"/>
                </a:p>
              </p:txBody>
            </p:sp>
            <p:sp>
              <p:nvSpPr>
                <p:cNvPr id="34" name="TextBox 33"/>
                <p:cNvSpPr txBox="1"/>
                <p:nvPr/>
              </p:nvSpPr>
              <p:spPr>
                <a:xfrm>
                  <a:off x="6210300" y="5105400"/>
                  <a:ext cx="304800" cy="276999"/>
                </a:xfrm>
                <a:prstGeom prst="rect">
                  <a:avLst/>
                </a:prstGeom>
                <a:noFill/>
              </p:spPr>
              <p:txBody>
                <a:bodyPr wrap="square" rtlCol="0">
                  <a:spAutoFit/>
                </a:bodyPr>
                <a:lstStyle/>
                <a:p>
                  <a:r>
                    <a:rPr lang="en-US" sz="1200" dirty="0" smtClean="0"/>
                    <a:t>3</a:t>
                  </a:r>
                  <a:endParaRPr lang="en-US" sz="1200" dirty="0"/>
                </a:p>
              </p:txBody>
            </p:sp>
          </p:grpSp>
          <p:sp>
            <p:nvSpPr>
              <p:cNvPr id="38" name="TextBox 37"/>
              <p:cNvSpPr txBox="1"/>
              <p:nvPr/>
            </p:nvSpPr>
            <p:spPr>
              <a:xfrm>
                <a:off x="5926408" y="5295900"/>
                <a:ext cx="567784" cy="276999"/>
              </a:xfrm>
              <a:prstGeom prst="rect">
                <a:avLst/>
              </a:prstGeom>
              <a:noFill/>
            </p:spPr>
            <p:txBody>
              <a:bodyPr wrap="none" rtlCol="0">
                <a:spAutoFit/>
              </a:bodyPr>
              <a:lstStyle/>
              <a:p>
                <a:r>
                  <a:rPr lang="en-US" sz="1200" dirty="0" smtClean="0"/>
                  <a:t>Layer</a:t>
                </a:r>
                <a:endParaRPr lang="en-US" sz="1200" dirty="0"/>
              </a:p>
            </p:txBody>
          </p:sp>
        </p:grpSp>
        <p:grpSp>
          <p:nvGrpSpPr>
            <p:cNvPr id="6" name="Group 40"/>
            <p:cNvGrpSpPr/>
            <p:nvPr/>
          </p:nvGrpSpPr>
          <p:grpSpPr>
            <a:xfrm>
              <a:off x="4876800" y="5105400"/>
              <a:ext cx="609600" cy="467499"/>
              <a:chOff x="5905500" y="5105400"/>
              <a:chExt cx="609600" cy="467499"/>
            </a:xfrm>
          </p:grpSpPr>
          <p:grpSp>
            <p:nvGrpSpPr>
              <p:cNvPr id="7" name="Group 38"/>
              <p:cNvGrpSpPr/>
              <p:nvPr/>
            </p:nvGrpSpPr>
            <p:grpSpPr>
              <a:xfrm>
                <a:off x="5905500" y="5105400"/>
                <a:ext cx="609600" cy="276999"/>
                <a:chOff x="5905500" y="5105400"/>
                <a:chExt cx="609600" cy="276999"/>
              </a:xfrm>
            </p:grpSpPr>
            <p:sp>
              <p:nvSpPr>
                <p:cNvPr id="44" name="Rectangle 43"/>
                <p:cNvSpPr/>
                <p:nvPr/>
              </p:nvSpPr>
              <p:spPr bwMode="auto">
                <a:xfrm>
                  <a:off x="5905500" y="5110549"/>
                  <a:ext cx="571500" cy="266700"/>
                </a:xfrm>
                <a:prstGeom prst="rect">
                  <a:avLst/>
                </a:prstGeom>
                <a:solidFill>
                  <a:schemeClr val="bg1"/>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45" name="TextBox 44"/>
                <p:cNvSpPr txBox="1"/>
                <p:nvPr/>
              </p:nvSpPr>
              <p:spPr>
                <a:xfrm>
                  <a:off x="5905500" y="5105400"/>
                  <a:ext cx="304800" cy="276999"/>
                </a:xfrm>
                <a:prstGeom prst="rect">
                  <a:avLst/>
                </a:prstGeom>
                <a:noFill/>
              </p:spPr>
              <p:txBody>
                <a:bodyPr wrap="square" rtlCol="0">
                  <a:spAutoFit/>
                </a:bodyPr>
                <a:lstStyle/>
                <a:p>
                  <a:r>
                    <a:rPr lang="en-US" sz="1200" dirty="0" smtClean="0"/>
                    <a:t>1</a:t>
                  </a:r>
                  <a:endParaRPr lang="en-US" sz="1200" dirty="0"/>
                </a:p>
              </p:txBody>
            </p:sp>
            <p:sp>
              <p:nvSpPr>
                <p:cNvPr id="46" name="TextBox 45"/>
                <p:cNvSpPr txBox="1"/>
                <p:nvPr/>
              </p:nvSpPr>
              <p:spPr>
                <a:xfrm>
                  <a:off x="6057900" y="5105400"/>
                  <a:ext cx="304800" cy="276999"/>
                </a:xfrm>
                <a:prstGeom prst="rect">
                  <a:avLst/>
                </a:prstGeom>
                <a:noFill/>
              </p:spPr>
              <p:txBody>
                <a:bodyPr wrap="square" rtlCol="0">
                  <a:spAutoFit/>
                </a:bodyPr>
                <a:lstStyle/>
                <a:p>
                  <a:r>
                    <a:rPr lang="en-US" sz="1200" dirty="0" smtClean="0"/>
                    <a:t>2</a:t>
                  </a:r>
                  <a:endParaRPr lang="en-US" sz="1200" dirty="0"/>
                </a:p>
              </p:txBody>
            </p:sp>
            <p:sp>
              <p:nvSpPr>
                <p:cNvPr id="47" name="TextBox 46"/>
                <p:cNvSpPr txBox="1"/>
                <p:nvPr/>
              </p:nvSpPr>
              <p:spPr>
                <a:xfrm>
                  <a:off x="6210300" y="5105400"/>
                  <a:ext cx="304800" cy="276999"/>
                </a:xfrm>
                <a:prstGeom prst="rect">
                  <a:avLst/>
                </a:prstGeom>
                <a:noFill/>
              </p:spPr>
              <p:txBody>
                <a:bodyPr wrap="square" rtlCol="0">
                  <a:spAutoFit/>
                </a:bodyPr>
                <a:lstStyle/>
                <a:p>
                  <a:r>
                    <a:rPr lang="en-US" sz="1200" dirty="0" smtClean="0"/>
                    <a:t>3</a:t>
                  </a:r>
                  <a:endParaRPr lang="en-US" sz="1200" dirty="0"/>
                </a:p>
              </p:txBody>
            </p:sp>
          </p:grpSp>
          <p:sp>
            <p:nvSpPr>
              <p:cNvPr id="43" name="TextBox 42"/>
              <p:cNvSpPr txBox="1"/>
              <p:nvPr/>
            </p:nvSpPr>
            <p:spPr>
              <a:xfrm>
                <a:off x="5926408" y="5295900"/>
                <a:ext cx="567784" cy="276999"/>
              </a:xfrm>
              <a:prstGeom prst="rect">
                <a:avLst/>
              </a:prstGeom>
              <a:noFill/>
            </p:spPr>
            <p:txBody>
              <a:bodyPr wrap="none" rtlCol="0">
                <a:spAutoFit/>
              </a:bodyPr>
              <a:lstStyle/>
              <a:p>
                <a:r>
                  <a:rPr lang="en-US" sz="1200" dirty="0" smtClean="0"/>
                  <a:t>Layer</a:t>
                </a:r>
                <a:endParaRPr lang="en-US" sz="1200" dirty="0"/>
              </a:p>
            </p:txBody>
          </p:sp>
        </p:grpSp>
        <p:grpSp>
          <p:nvGrpSpPr>
            <p:cNvPr id="9" name="Group 47"/>
            <p:cNvGrpSpPr/>
            <p:nvPr/>
          </p:nvGrpSpPr>
          <p:grpSpPr>
            <a:xfrm>
              <a:off x="3848100" y="5105400"/>
              <a:ext cx="609600" cy="467499"/>
              <a:chOff x="5905500" y="5105400"/>
              <a:chExt cx="609600" cy="467499"/>
            </a:xfrm>
          </p:grpSpPr>
          <p:grpSp>
            <p:nvGrpSpPr>
              <p:cNvPr id="18" name="Group 38"/>
              <p:cNvGrpSpPr/>
              <p:nvPr/>
            </p:nvGrpSpPr>
            <p:grpSpPr>
              <a:xfrm>
                <a:off x="5905500" y="5105400"/>
                <a:ext cx="609600" cy="276999"/>
                <a:chOff x="5905500" y="5105400"/>
                <a:chExt cx="609600" cy="276999"/>
              </a:xfrm>
            </p:grpSpPr>
            <p:sp>
              <p:nvSpPr>
                <p:cNvPr id="51" name="Rectangle 50"/>
                <p:cNvSpPr/>
                <p:nvPr/>
              </p:nvSpPr>
              <p:spPr bwMode="auto">
                <a:xfrm>
                  <a:off x="5905500" y="5110549"/>
                  <a:ext cx="571500" cy="266700"/>
                </a:xfrm>
                <a:prstGeom prst="rect">
                  <a:avLst/>
                </a:prstGeom>
                <a:solidFill>
                  <a:schemeClr val="bg1"/>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52" name="TextBox 51"/>
                <p:cNvSpPr txBox="1"/>
                <p:nvPr/>
              </p:nvSpPr>
              <p:spPr>
                <a:xfrm>
                  <a:off x="5905500" y="5105400"/>
                  <a:ext cx="304800" cy="276999"/>
                </a:xfrm>
                <a:prstGeom prst="rect">
                  <a:avLst/>
                </a:prstGeom>
                <a:noFill/>
              </p:spPr>
              <p:txBody>
                <a:bodyPr wrap="square" rtlCol="0">
                  <a:spAutoFit/>
                </a:bodyPr>
                <a:lstStyle/>
                <a:p>
                  <a:r>
                    <a:rPr lang="en-US" sz="1200" dirty="0" smtClean="0"/>
                    <a:t>1</a:t>
                  </a:r>
                  <a:endParaRPr lang="en-US" sz="1200" dirty="0"/>
                </a:p>
              </p:txBody>
            </p:sp>
            <p:sp>
              <p:nvSpPr>
                <p:cNvPr id="53" name="TextBox 52"/>
                <p:cNvSpPr txBox="1"/>
                <p:nvPr/>
              </p:nvSpPr>
              <p:spPr>
                <a:xfrm>
                  <a:off x="6057900" y="5105400"/>
                  <a:ext cx="304800" cy="276999"/>
                </a:xfrm>
                <a:prstGeom prst="rect">
                  <a:avLst/>
                </a:prstGeom>
                <a:noFill/>
              </p:spPr>
              <p:txBody>
                <a:bodyPr wrap="square" rtlCol="0">
                  <a:spAutoFit/>
                </a:bodyPr>
                <a:lstStyle/>
                <a:p>
                  <a:r>
                    <a:rPr lang="en-US" sz="1200" dirty="0" smtClean="0"/>
                    <a:t>2</a:t>
                  </a:r>
                  <a:endParaRPr lang="en-US" sz="1200" dirty="0"/>
                </a:p>
              </p:txBody>
            </p:sp>
            <p:sp>
              <p:nvSpPr>
                <p:cNvPr id="54" name="TextBox 53"/>
                <p:cNvSpPr txBox="1"/>
                <p:nvPr/>
              </p:nvSpPr>
              <p:spPr>
                <a:xfrm>
                  <a:off x="6210300" y="5105400"/>
                  <a:ext cx="304800" cy="276999"/>
                </a:xfrm>
                <a:prstGeom prst="rect">
                  <a:avLst/>
                </a:prstGeom>
                <a:noFill/>
              </p:spPr>
              <p:txBody>
                <a:bodyPr wrap="square" rtlCol="0">
                  <a:spAutoFit/>
                </a:bodyPr>
                <a:lstStyle/>
                <a:p>
                  <a:r>
                    <a:rPr lang="en-US" sz="1200" dirty="0" smtClean="0"/>
                    <a:t>3</a:t>
                  </a:r>
                  <a:endParaRPr lang="en-US" sz="1200" dirty="0"/>
                </a:p>
              </p:txBody>
            </p:sp>
          </p:grpSp>
          <p:sp>
            <p:nvSpPr>
              <p:cNvPr id="50" name="TextBox 49"/>
              <p:cNvSpPr txBox="1"/>
              <p:nvPr/>
            </p:nvSpPr>
            <p:spPr>
              <a:xfrm>
                <a:off x="5926408" y="5295900"/>
                <a:ext cx="567784" cy="276999"/>
              </a:xfrm>
              <a:prstGeom prst="rect">
                <a:avLst/>
              </a:prstGeom>
              <a:noFill/>
            </p:spPr>
            <p:txBody>
              <a:bodyPr wrap="none" rtlCol="0">
                <a:spAutoFit/>
              </a:bodyPr>
              <a:lstStyle/>
              <a:p>
                <a:r>
                  <a:rPr lang="en-US" sz="1200" dirty="0" smtClean="0"/>
                  <a:t>Layer</a:t>
                </a:r>
                <a:endParaRPr lang="en-US" sz="1200" dirty="0"/>
              </a:p>
            </p:txBody>
          </p:sp>
        </p:grpSp>
        <p:grpSp>
          <p:nvGrpSpPr>
            <p:cNvPr id="19" name="Group 54"/>
            <p:cNvGrpSpPr/>
            <p:nvPr/>
          </p:nvGrpSpPr>
          <p:grpSpPr>
            <a:xfrm>
              <a:off x="2819400" y="5105400"/>
              <a:ext cx="609600" cy="467499"/>
              <a:chOff x="5905500" y="5105400"/>
              <a:chExt cx="609600" cy="467499"/>
            </a:xfrm>
          </p:grpSpPr>
          <p:grpSp>
            <p:nvGrpSpPr>
              <p:cNvPr id="20" name="Group 38"/>
              <p:cNvGrpSpPr/>
              <p:nvPr/>
            </p:nvGrpSpPr>
            <p:grpSpPr>
              <a:xfrm>
                <a:off x="5905500" y="5105400"/>
                <a:ext cx="609600" cy="276999"/>
                <a:chOff x="5905500" y="5105400"/>
                <a:chExt cx="609600" cy="276999"/>
              </a:xfrm>
            </p:grpSpPr>
            <p:sp>
              <p:nvSpPr>
                <p:cNvPr id="58" name="Rectangle 57"/>
                <p:cNvSpPr/>
                <p:nvPr/>
              </p:nvSpPr>
              <p:spPr bwMode="auto">
                <a:xfrm>
                  <a:off x="5905500" y="5110549"/>
                  <a:ext cx="571500" cy="266700"/>
                </a:xfrm>
                <a:prstGeom prst="rect">
                  <a:avLst/>
                </a:prstGeom>
                <a:solidFill>
                  <a:schemeClr val="bg1"/>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59" name="TextBox 58"/>
                <p:cNvSpPr txBox="1"/>
                <p:nvPr/>
              </p:nvSpPr>
              <p:spPr>
                <a:xfrm>
                  <a:off x="5905500" y="5105400"/>
                  <a:ext cx="304800" cy="276999"/>
                </a:xfrm>
                <a:prstGeom prst="rect">
                  <a:avLst/>
                </a:prstGeom>
                <a:noFill/>
              </p:spPr>
              <p:txBody>
                <a:bodyPr wrap="square" rtlCol="0">
                  <a:spAutoFit/>
                </a:bodyPr>
                <a:lstStyle/>
                <a:p>
                  <a:r>
                    <a:rPr lang="en-US" sz="1200" dirty="0" smtClean="0"/>
                    <a:t>1</a:t>
                  </a:r>
                  <a:endParaRPr lang="en-US" sz="1200" dirty="0"/>
                </a:p>
              </p:txBody>
            </p:sp>
            <p:sp>
              <p:nvSpPr>
                <p:cNvPr id="60" name="TextBox 59"/>
                <p:cNvSpPr txBox="1"/>
                <p:nvPr/>
              </p:nvSpPr>
              <p:spPr>
                <a:xfrm>
                  <a:off x="6057900" y="5105400"/>
                  <a:ext cx="304800" cy="276999"/>
                </a:xfrm>
                <a:prstGeom prst="rect">
                  <a:avLst/>
                </a:prstGeom>
                <a:noFill/>
              </p:spPr>
              <p:txBody>
                <a:bodyPr wrap="square" rtlCol="0">
                  <a:spAutoFit/>
                </a:bodyPr>
                <a:lstStyle/>
                <a:p>
                  <a:r>
                    <a:rPr lang="en-US" sz="1200" dirty="0" smtClean="0"/>
                    <a:t>2</a:t>
                  </a:r>
                  <a:endParaRPr lang="en-US" sz="1200" dirty="0"/>
                </a:p>
              </p:txBody>
            </p:sp>
            <p:sp>
              <p:nvSpPr>
                <p:cNvPr id="61" name="TextBox 60"/>
                <p:cNvSpPr txBox="1"/>
                <p:nvPr/>
              </p:nvSpPr>
              <p:spPr>
                <a:xfrm>
                  <a:off x="6210300" y="5105400"/>
                  <a:ext cx="304800" cy="276999"/>
                </a:xfrm>
                <a:prstGeom prst="rect">
                  <a:avLst/>
                </a:prstGeom>
                <a:noFill/>
              </p:spPr>
              <p:txBody>
                <a:bodyPr wrap="square" rtlCol="0">
                  <a:spAutoFit/>
                </a:bodyPr>
                <a:lstStyle/>
                <a:p>
                  <a:r>
                    <a:rPr lang="en-US" sz="1200" dirty="0" smtClean="0"/>
                    <a:t>3</a:t>
                  </a:r>
                  <a:endParaRPr lang="en-US" sz="1200" dirty="0"/>
                </a:p>
              </p:txBody>
            </p:sp>
          </p:grpSp>
          <p:sp>
            <p:nvSpPr>
              <p:cNvPr id="57" name="TextBox 56"/>
              <p:cNvSpPr txBox="1"/>
              <p:nvPr/>
            </p:nvSpPr>
            <p:spPr>
              <a:xfrm>
                <a:off x="5926408" y="5295900"/>
                <a:ext cx="567784" cy="276999"/>
              </a:xfrm>
              <a:prstGeom prst="rect">
                <a:avLst/>
              </a:prstGeom>
              <a:noFill/>
            </p:spPr>
            <p:txBody>
              <a:bodyPr wrap="none" rtlCol="0">
                <a:spAutoFit/>
              </a:bodyPr>
              <a:lstStyle/>
              <a:p>
                <a:r>
                  <a:rPr lang="en-US" sz="1200" dirty="0" smtClean="0"/>
                  <a:t>Layer</a:t>
                </a:r>
                <a:endParaRPr lang="en-US" sz="1200" dirty="0"/>
              </a:p>
            </p:txBody>
          </p:sp>
        </p:grpSp>
      </p:grpSp>
      <p:pic>
        <p:nvPicPr>
          <p:cNvPr id="1502210" name="Picture 2" descr="https://zm09.pobox.stanford.edu/service/home/~/all_sideways.jpg?auth=co&amp;loc=en_US&amp;id=60921&amp;part=2"/>
          <p:cNvPicPr>
            <a:picLocks noChangeAspect="1" noChangeArrowheads="1"/>
          </p:cNvPicPr>
          <p:nvPr/>
        </p:nvPicPr>
        <p:blipFill>
          <a:blip r:embed="rId4" cstate="print"/>
          <a:srcRect r="43440"/>
          <a:stretch>
            <a:fillRect/>
          </a:stretch>
        </p:blipFill>
        <p:spPr bwMode="auto">
          <a:xfrm>
            <a:off x="1066799" y="5372100"/>
            <a:ext cx="4997865" cy="1257300"/>
          </a:xfrm>
          <a:prstGeom prst="rect">
            <a:avLst/>
          </a:prstGeom>
          <a:noFill/>
        </p:spPr>
      </p:pic>
      <p:sp>
        <p:nvSpPr>
          <p:cNvPr id="48" name="TextBox 47"/>
          <p:cNvSpPr txBox="1"/>
          <p:nvPr/>
        </p:nvSpPr>
        <p:spPr>
          <a:xfrm>
            <a:off x="1371600" y="5029200"/>
            <a:ext cx="954108" cy="369332"/>
          </a:xfrm>
          <a:prstGeom prst="rect">
            <a:avLst/>
          </a:prstGeom>
          <a:noFill/>
        </p:spPr>
        <p:txBody>
          <a:bodyPr wrap="none" rtlCol="0">
            <a:spAutoFit/>
          </a:bodyPr>
          <a:lstStyle/>
          <a:p>
            <a:r>
              <a:rPr lang="en-US" dirty="0" smtClean="0">
                <a:solidFill>
                  <a:schemeClr val="bg1"/>
                </a:solidFill>
              </a:rPr>
              <a:t>Layer 1</a:t>
            </a:r>
            <a:endParaRPr lang="en-US" dirty="0">
              <a:solidFill>
                <a:schemeClr val="bg1"/>
              </a:solidFill>
            </a:endParaRPr>
          </a:p>
        </p:txBody>
      </p:sp>
      <p:sp>
        <p:nvSpPr>
          <p:cNvPr id="49" name="TextBox 48"/>
          <p:cNvSpPr txBox="1"/>
          <p:nvPr/>
        </p:nvSpPr>
        <p:spPr>
          <a:xfrm>
            <a:off x="3086100" y="5029200"/>
            <a:ext cx="954108" cy="369332"/>
          </a:xfrm>
          <a:prstGeom prst="rect">
            <a:avLst/>
          </a:prstGeom>
          <a:noFill/>
        </p:spPr>
        <p:txBody>
          <a:bodyPr wrap="none" rtlCol="0">
            <a:spAutoFit/>
          </a:bodyPr>
          <a:lstStyle/>
          <a:p>
            <a:r>
              <a:rPr lang="en-US" dirty="0" smtClean="0">
                <a:solidFill>
                  <a:schemeClr val="bg1"/>
                </a:solidFill>
              </a:rPr>
              <a:t>Layer 2</a:t>
            </a:r>
            <a:endParaRPr lang="en-US" dirty="0">
              <a:solidFill>
                <a:schemeClr val="bg1"/>
              </a:solidFill>
            </a:endParaRPr>
          </a:p>
        </p:txBody>
      </p:sp>
      <p:sp>
        <p:nvSpPr>
          <p:cNvPr id="55" name="TextBox 54"/>
          <p:cNvSpPr txBox="1"/>
          <p:nvPr/>
        </p:nvSpPr>
        <p:spPr>
          <a:xfrm>
            <a:off x="4800600" y="5029200"/>
            <a:ext cx="954108" cy="369332"/>
          </a:xfrm>
          <a:prstGeom prst="rect">
            <a:avLst/>
          </a:prstGeom>
          <a:noFill/>
        </p:spPr>
        <p:txBody>
          <a:bodyPr wrap="none" rtlCol="0">
            <a:spAutoFit/>
          </a:bodyPr>
          <a:lstStyle/>
          <a:p>
            <a:r>
              <a:rPr lang="en-US" dirty="0" smtClean="0">
                <a:solidFill>
                  <a:schemeClr val="bg1"/>
                </a:solidFill>
              </a:rPr>
              <a:t>Layer 3</a:t>
            </a:r>
            <a:endParaRPr lang="en-US" dirty="0">
              <a:solidFill>
                <a:schemeClr val="bg1"/>
              </a:solidFill>
            </a:endParaRPr>
          </a:p>
        </p:txBody>
      </p:sp>
      <p:sp>
        <p:nvSpPr>
          <p:cNvPr id="56" name="Rectangle 55"/>
          <p:cNvSpPr/>
          <p:nvPr/>
        </p:nvSpPr>
        <p:spPr bwMode="auto">
          <a:xfrm>
            <a:off x="1584960" y="762000"/>
            <a:ext cx="1005840" cy="384048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62" name="TextBox 61"/>
          <p:cNvSpPr txBox="1"/>
          <p:nvPr/>
        </p:nvSpPr>
        <p:spPr>
          <a:xfrm>
            <a:off x="6438900" y="1752600"/>
            <a:ext cx="2476500" cy="2862322"/>
          </a:xfrm>
          <a:prstGeom prst="rect">
            <a:avLst/>
          </a:prstGeom>
          <a:noFill/>
        </p:spPr>
        <p:txBody>
          <a:bodyPr wrap="square" rtlCol="0">
            <a:spAutoFit/>
          </a:bodyPr>
          <a:lstStyle/>
          <a:p>
            <a:pPr algn="l">
              <a:spcBef>
                <a:spcPts val="0"/>
              </a:spcBef>
            </a:pPr>
            <a:r>
              <a:rPr lang="en-US" dirty="0" smtClean="0">
                <a:solidFill>
                  <a:schemeClr val="bg1"/>
                </a:solidFill>
                <a:latin typeface="+mn-lt"/>
              </a:rPr>
              <a:t>Autoencoder enjoys modest increase in invariances with depth (16.6 to 18.5)</a:t>
            </a:r>
          </a:p>
          <a:p>
            <a:pPr algn="l">
              <a:spcBef>
                <a:spcPts val="0"/>
              </a:spcBef>
            </a:pPr>
            <a:endParaRPr lang="en-US" dirty="0" smtClean="0">
              <a:solidFill>
                <a:schemeClr val="bg1"/>
              </a:solidFill>
              <a:latin typeface="+mn-lt"/>
            </a:endParaRPr>
          </a:p>
          <a:p>
            <a:pPr algn="l">
              <a:spcBef>
                <a:spcPts val="0"/>
              </a:spcBef>
            </a:pPr>
            <a:r>
              <a:rPr lang="en-US" dirty="0" smtClean="0">
                <a:solidFill>
                  <a:schemeClr val="bg1"/>
                </a:solidFill>
                <a:latin typeface="+mn-lt"/>
              </a:rPr>
              <a:t>Weight decay parameter selected with cross-validation.</a:t>
            </a:r>
          </a:p>
          <a:p>
            <a:pPr algn="l">
              <a:spcBef>
                <a:spcPts val="0"/>
              </a:spcBef>
            </a:pPr>
            <a:r>
              <a:rPr lang="en-US" dirty="0" smtClean="0">
                <a:solidFill>
                  <a:schemeClr val="bg1"/>
                </a:solidFill>
                <a:latin typeface="+mn-lt"/>
              </a:rPr>
              <a:t> </a:t>
            </a:r>
          </a:p>
          <a:p>
            <a:pPr algn="l">
              <a:spcBef>
                <a:spcPts val="0"/>
              </a:spcBef>
            </a:pPr>
            <a:r>
              <a:rPr lang="en-US" dirty="0" smtClean="0">
                <a:solidFill>
                  <a:schemeClr val="bg1"/>
                </a:solidFill>
                <a:latin typeface="+mn-lt"/>
              </a:rPr>
              <a:t>No sparsity. </a:t>
            </a:r>
          </a:p>
        </p:txBody>
      </p:sp>
      <p:sp>
        <p:nvSpPr>
          <p:cNvPr id="63" name="Rectangle 62"/>
          <p:cNvSpPr/>
          <p:nvPr/>
        </p:nvSpPr>
        <p:spPr bwMode="auto">
          <a:xfrm>
            <a:off x="2628900" y="762000"/>
            <a:ext cx="3276600" cy="3840480"/>
          </a:xfrm>
          <a:prstGeom prst="rect">
            <a:avLst/>
          </a:prstGeom>
          <a:solidFill>
            <a:srgbClr val="FFFFFF">
              <a:alpha val="61176"/>
            </a:srgbClr>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Sparsity regularization and weight decay</a:t>
            </a:r>
            <a:endParaRPr lang="en-US" dirty="0"/>
          </a:p>
        </p:txBody>
      </p:sp>
      <p:pic>
        <p:nvPicPr>
          <p:cNvPr id="4" name="Content Placeholder 3" descr="sparsity.jpg"/>
          <p:cNvPicPr>
            <a:picLocks noGrp="1" noChangeAspect="1"/>
          </p:cNvPicPr>
          <p:nvPr>
            <p:ph idx="1"/>
          </p:nvPr>
        </p:nvPicPr>
        <p:blipFill>
          <a:blip r:embed="rId2" cstate="print"/>
          <a:srcRect l="1722" t="17841" b="18111"/>
          <a:stretch>
            <a:fillRect/>
          </a:stretch>
        </p:blipFill>
        <p:spPr>
          <a:xfrm>
            <a:off x="266700" y="1028700"/>
            <a:ext cx="6324600" cy="5334000"/>
          </a:xfrm>
        </p:spPr>
      </p:pic>
      <p:grpSp>
        <p:nvGrpSpPr>
          <p:cNvPr id="3" name="Group 11"/>
          <p:cNvGrpSpPr/>
          <p:nvPr/>
        </p:nvGrpSpPr>
        <p:grpSpPr>
          <a:xfrm>
            <a:off x="416122" y="1160331"/>
            <a:ext cx="6098978" cy="4821369"/>
            <a:chOff x="644722" y="1122231"/>
            <a:chExt cx="6098978" cy="4821369"/>
          </a:xfrm>
        </p:grpSpPr>
        <p:sp>
          <p:nvSpPr>
            <p:cNvPr id="5" name="TextBox 4"/>
            <p:cNvSpPr txBox="1"/>
            <p:nvPr/>
          </p:nvSpPr>
          <p:spPr>
            <a:xfrm rot="16200000">
              <a:off x="49848" y="3642875"/>
              <a:ext cx="1497526" cy="307777"/>
            </a:xfrm>
            <a:prstGeom prst="rect">
              <a:avLst/>
            </a:prstGeom>
            <a:solidFill>
              <a:schemeClr val="bg1"/>
            </a:solidFill>
          </p:spPr>
          <p:txBody>
            <a:bodyPr wrap="none" rtlCol="0">
              <a:spAutoFit/>
            </a:bodyPr>
            <a:lstStyle/>
            <a:p>
              <a:r>
                <a:rPr lang="en-US" sz="1400" dirty="0" smtClean="0"/>
                <a:t>Invariance score</a:t>
              </a:r>
              <a:endParaRPr lang="en-US" sz="1400" dirty="0"/>
            </a:p>
          </p:txBody>
        </p:sp>
        <p:sp>
          <p:nvSpPr>
            <p:cNvPr id="7" name="Rectangle 6"/>
            <p:cNvSpPr/>
            <p:nvPr/>
          </p:nvSpPr>
          <p:spPr bwMode="auto">
            <a:xfrm>
              <a:off x="4762500" y="5046531"/>
              <a:ext cx="1562100" cy="381000"/>
            </a:xfrm>
            <a:prstGeom prst="rect">
              <a:avLst/>
            </a:prstGeom>
            <a:solidFill>
              <a:schemeClr val="bg1"/>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6" name="TextBox 5"/>
            <p:cNvSpPr txBox="1"/>
            <p:nvPr/>
          </p:nvSpPr>
          <p:spPr>
            <a:xfrm>
              <a:off x="4495800" y="5191780"/>
              <a:ext cx="2247900" cy="523220"/>
            </a:xfrm>
            <a:prstGeom prst="rect">
              <a:avLst/>
            </a:prstGeom>
            <a:solidFill>
              <a:schemeClr val="bg1"/>
            </a:solidFill>
          </p:spPr>
          <p:txBody>
            <a:bodyPr wrap="square" rtlCol="0">
              <a:spAutoFit/>
            </a:bodyPr>
            <a:lstStyle/>
            <a:p>
              <a:r>
                <a:rPr lang="en-US" sz="1400" dirty="0" smtClean="0"/>
                <a:t>Log</a:t>
              </a:r>
              <a:r>
                <a:rPr lang="en-US" sz="1400" baseline="-25000" dirty="0" smtClean="0"/>
                <a:t>10</a:t>
              </a:r>
              <a:r>
                <a:rPr lang="en-US" sz="1400" dirty="0" smtClean="0"/>
                <a:t> Target mean activation (</a:t>
              </a:r>
              <a:r>
                <a:rPr lang="en-US" sz="1400" dirty="0" err="1" smtClean="0"/>
                <a:t>Sparsity</a:t>
              </a:r>
              <a:r>
                <a:rPr lang="en-US" sz="1400" dirty="0" smtClean="0"/>
                <a:t>)</a:t>
              </a:r>
              <a:endParaRPr lang="en-US" sz="1400" dirty="0"/>
            </a:p>
          </p:txBody>
        </p:sp>
        <p:sp>
          <p:nvSpPr>
            <p:cNvPr id="8" name="TextBox 7"/>
            <p:cNvSpPr txBox="1"/>
            <p:nvPr/>
          </p:nvSpPr>
          <p:spPr>
            <a:xfrm>
              <a:off x="1790700" y="5420380"/>
              <a:ext cx="1409700" cy="523220"/>
            </a:xfrm>
            <a:prstGeom prst="rect">
              <a:avLst/>
            </a:prstGeom>
            <a:solidFill>
              <a:schemeClr val="bg1"/>
            </a:solidFill>
          </p:spPr>
          <p:txBody>
            <a:bodyPr wrap="square" rtlCol="0">
              <a:spAutoFit/>
            </a:bodyPr>
            <a:lstStyle/>
            <a:p>
              <a:r>
                <a:rPr lang="en-US" sz="1400" dirty="0" smtClean="0"/>
                <a:t>Log</a:t>
              </a:r>
              <a:r>
                <a:rPr lang="en-US" sz="1400" baseline="-25000" dirty="0" smtClean="0"/>
                <a:t>10 </a:t>
              </a:r>
              <a:r>
                <a:rPr lang="en-US" sz="1400" dirty="0" smtClean="0"/>
                <a:t>Weight decay</a:t>
              </a:r>
              <a:endParaRPr lang="en-US" sz="1400" dirty="0"/>
            </a:p>
          </p:txBody>
        </p:sp>
        <p:sp>
          <p:nvSpPr>
            <p:cNvPr id="9" name="TextBox 8"/>
            <p:cNvSpPr txBox="1"/>
            <p:nvPr/>
          </p:nvSpPr>
          <p:spPr>
            <a:xfrm>
              <a:off x="1981200" y="1122231"/>
              <a:ext cx="3124200" cy="369332"/>
            </a:xfrm>
            <a:prstGeom prst="rect">
              <a:avLst/>
            </a:prstGeom>
            <a:solidFill>
              <a:schemeClr val="bg1"/>
            </a:solidFill>
          </p:spPr>
          <p:txBody>
            <a:bodyPr wrap="square" rtlCol="0">
              <a:spAutoFit/>
            </a:bodyPr>
            <a:lstStyle/>
            <a:p>
              <a:r>
                <a:rPr lang="en-US" dirty="0" smtClean="0"/>
                <a:t>Layer 1, Natural video test</a:t>
              </a:r>
              <a:endParaRPr lang="en-US" dirty="0"/>
            </a:p>
          </p:txBody>
        </p:sp>
        <p:sp>
          <p:nvSpPr>
            <p:cNvPr id="10" name="Rectangle 9"/>
            <p:cNvSpPr/>
            <p:nvPr/>
          </p:nvSpPr>
          <p:spPr bwMode="auto">
            <a:xfrm>
              <a:off x="2743200" y="1617531"/>
              <a:ext cx="1447800" cy="266700"/>
            </a:xfrm>
            <a:prstGeom prst="rect">
              <a:avLst/>
            </a:prstGeom>
            <a:solidFill>
              <a:schemeClr val="bg1"/>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sp>
        <p:nvSpPr>
          <p:cNvPr id="11" name="TextBox 10"/>
          <p:cNvSpPr txBox="1"/>
          <p:nvPr/>
        </p:nvSpPr>
        <p:spPr>
          <a:xfrm>
            <a:off x="6743700" y="1485900"/>
            <a:ext cx="2476500" cy="3139321"/>
          </a:xfrm>
          <a:prstGeom prst="rect">
            <a:avLst/>
          </a:prstGeom>
          <a:noFill/>
        </p:spPr>
        <p:txBody>
          <a:bodyPr wrap="square" rtlCol="0">
            <a:spAutoFit/>
          </a:bodyPr>
          <a:lstStyle/>
          <a:p>
            <a:pPr algn="l">
              <a:spcBef>
                <a:spcPts val="0"/>
              </a:spcBef>
            </a:pPr>
            <a:r>
              <a:rPr lang="en-US" dirty="0" smtClean="0">
                <a:solidFill>
                  <a:schemeClr val="bg1"/>
                </a:solidFill>
                <a:latin typeface="+mn-lt"/>
              </a:rPr>
              <a:t>One layer </a:t>
            </a:r>
            <a:r>
              <a:rPr lang="en-US" i="1" dirty="0" smtClean="0">
                <a:solidFill>
                  <a:schemeClr val="bg1"/>
                </a:solidFill>
                <a:latin typeface="+mn-lt"/>
              </a:rPr>
              <a:t>sparse</a:t>
            </a:r>
            <a:r>
              <a:rPr lang="en-US" dirty="0" smtClean="0">
                <a:solidFill>
                  <a:schemeClr val="bg1"/>
                </a:solidFill>
                <a:latin typeface="+mn-lt"/>
              </a:rPr>
              <a:t> autoencoder. </a:t>
            </a:r>
          </a:p>
          <a:p>
            <a:pPr algn="l">
              <a:spcBef>
                <a:spcPts val="0"/>
              </a:spcBef>
            </a:pPr>
            <a:endParaRPr lang="en-US" dirty="0" smtClean="0">
              <a:solidFill>
                <a:schemeClr val="bg1"/>
              </a:solidFill>
              <a:latin typeface="+mn-lt"/>
            </a:endParaRPr>
          </a:p>
          <a:p>
            <a:pPr algn="l">
              <a:spcBef>
                <a:spcPts val="0"/>
              </a:spcBef>
            </a:pPr>
            <a:r>
              <a:rPr lang="en-US" dirty="0" smtClean="0">
                <a:solidFill>
                  <a:schemeClr val="bg1"/>
                </a:solidFill>
                <a:latin typeface="+mn-lt"/>
              </a:rPr>
              <a:t>1. Sparsity has a significant effect on invariance. </a:t>
            </a:r>
          </a:p>
          <a:p>
            <a:pPr algn="l">
              <a:spcBef>
                <a:spcPts val="0"/>
              </a:spcBef>
            </a:pPr>
            <a:endParaRPr lang="en-US" dirty="0" smtClean="0">
              <a:solidFill>
                <a:schemeClr val="bg1"/>
              </a:solidFill>
              <a:latin typeface="+mn-lt"/>
            </a:endParaRPr>
          </a:p>
          <a:p>
            <a:pPr algn="l">
              <a:spcBef>
                <a:spcPts val="0"/>
              </a:spcBef>
            </a:pPr>
            <a:r>
              <a:rPr lang="en-US" dirty="0" smtClean="0">
                <a:solidFill>
                  <a:schemeClr val="bg1"/>
                </a:solidFill>
                <a:latin typeface="+mn-lt"/>
              </a:rPr>
              <a:t>2. The most invariance units correspond roughly to </a:t>
            </a:r>
            <a:r>
              <a:rPr lang="en-US" dirty="0" err="1" smtClean="0">
                <a:solidFill>
                  <a:schemeClr val="bg1"/>
                </a:solidFill>
                <a:latin typeface="+mn-lt"/>
              </a:rPr>
              <a:t>Gabors</a:t>
            </a:r>
            <a:r>
              <a:rPr lang="en-US" dirty="0" smtClean="0">
                <a:solidFill>
                  <a:schemeClr val="bg1"/>
                </a:solidFill>
                <a:latin typeface="+mn-lt"/>
              </a:rPr>
              <a:t>.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idea of feature representations</a:t>
            </a:r>
            <a:endParaRPr lang="en-US" dirty="0"/>
          </a:p>
        </p:txBody>
      </p:sp>
      <p:pic>
        <p:nvPicPr>
          <p:cNvPr id="33" name="Picture 86"/>
          <p:cNvPicPr>
            <a:picLocks noChangeAspect="1" noChangeArrowheads="1"/>
          </p:cNvPicPr>
          <p:nvPr/>
        </p:nvPicPr>
        <p:blipFill>
          <a:blip r:embed="rId2" cstate="print"/>
          <a:srcRect/>
          <a:stretch>
            <a:fillRect/>
          </a:stretch>
        </p:blipFill>
        <p:spPr bwMode="auto">
          <a:xfrm>
            <a:off x="361950" y="1752602"/>
            <a:ext cx="1600200" cy="932150"/>
          </a:xfrm>
          <a:prstGeom prst="rect">
            <a:avLst/>
          </a:prstGeom>
          <a:noFill/>
          <a:ln w="12700" algn="ctr">
            <a:noFill/>
            <a:miter lim="800000"/>
            <a:headEnd/>
            <a:tailEnd/>
          </a:ln>
        </p:spPr>
      </p:pic>
      <p:sp>
        <p:nvSpPr>
          <p:cNvPr id="34" name="Text Box 572"/>
          <p:cNvSpPr txBox="1">
            <a:spLocks noChangeArrowheads="1"/>
          </p:cNvSpPr>
          <p:nvPr/>
        </p:nvSpPr>
        <p:spPr bwMode="auto">
          <a:xfrm>
            <a:off x="703987" y="2753381"/>
            <a:ext cx="962080" cy="523200"/>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 lastClr="FFFFFF"/>
                </a:solidFill>
                <a:effectLst/>
                <a:uLnTx/>
                <a:uFillTx/>
              </a:rPr>
              <a:t>Input</a:t>
            </a:r>
            <a:endParaRPr kumimoji="0" lang="en-US" sz="2800" b="0" i="0" u="none" strike="noStrike" kern="0" cap="none" spc="0" normalizeH="0" baseline="0" noProof="0" dirty="0">
              <a:ln>
                <a:noFill/>
              </a:ln>
              <a:solidFill>
                <a:sysClr val="window" lastClr="FFFFFF"/>
              </a:solidFill>
              <a:effectLst/>
              <a:uLnTx/>
              <a:uFillTx/>
            </a:endParaRPr>
          </a:p>
        </p:txBody>
      </p:sp>
      <p:cxnSp>
        <p:nvCxnSpPr>
          <p:cNvPr id="35" name="Straight Arrow Connector 34"/>
          <p:cNvCxnSpPr/>
          <p:nvPr/>
        </p:nvCxnSpPr>
        <p:spPr>
          <a:xfrm rot="10800000">
            <a:off x="2038350" y="2171700"/>
            <a:ext cx="5086858" cy="0"/>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sp>
        <p:nvSpPr>
          <p:cNvPr id="36" name="Text Box 572"/>
          <p:cNvSpPr txBox="1">
            <a:spLocks noChangeArrowheads="1"/>
          </p:cNvSpPr>
          <p:nvPr/>
        </p:nvSpPr>
        <p:spPr bwMode="auto">
          <a:xfrm>
            <a:off x="1292757" y="3811902"/>
            <a:ext cx="1338786" cy="369312"/>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kern="0" noProof="0" dirty="0" smtClean="0">
                <a:solidFill>
                  <a:sysClr val="window" lastClr="FFFFFF"/>
                </a:solidFill>
              </a:rPr>
              <a:t>Raw image</a:t>
            </a:r>
            <a:endParaRPr kumimoji="0" lang="en-US" b="0" i="0" u="none" strike="noStrike" kern="0" cap="none" spc="0" normalizeH="0" baseline="0" noProof="0" dirty="0">
              <a:ln>
                <a:noFill/>
              </a:ln>
              <a:solidFill>
                <a:sysClr val="window" lastClr="FFFFFF"/>
              </a:solidFill>
              <a:effectLst/>
              <a:uLnTx/>
              <a:uFillTx/>
            </a:endParaRPr>
          </a:p>
        </p:txBody>
      </p:sp>
      <p:cxnSp>
        <p:nvCxnSpPr>
          <p:cNvPr id="38" name="Straight Arrow Connector 37"/>
          <p:cNvCxnSpPr/>
          <p:nvPr/>
        </p:nvCxnSpPr>
        <p:spPr>
          <a:xfrm rot="5400000" flipH="1" flipV="1">
            <a:off x="-129382" y="5237956"/>
            <a:ext cx="1943100" cy="1588"/>
          </a:xfrm>
          <a:prstGeom prst="straightConnector1">
            <a:avLst/>
          </a:prstGeom>
          <a:noFill/>
          <a:ln w="9525" cap="flat" cmpd="sng" algn="ctr">
            <a:solidFill>
              <a:srgbClr val="4F81BD">
                <a:shade val="95000"/>
                <a:satMod val="105000"/>
              </a:srgbClr>
            </a:solidFill>
            <a:prstDash val="solid"/>
            <a:tailEnd type="arrow"/>
          </a:ln>
          <a:effectLst/>
        </p:spPr>
      </p:cxnSp>
      <p:cxnSp>
        <p:nvCxnSpPr>
          <p:cNvPr id="39" name="Straight Arrow Connector 38"/>
          <p:cNvCxnSpPr/>
          <p:nvPr/>
        </p:nvCxnSpPr>
        <p:spPr>
          <a:xfrm>
            <a:off x="728662" y="6134100"/>
            <a:ext cx="2325688" cy="1588"/>
          </a:xfrm>
          <a:prstGeom prst="straightConnector1">
            <a:avLst/>
          </a:prstGeom>
          <a:noFill/>
          <a:ln w="9525" cap="flat" cmpd="sng" algn="ctr">
            <a:solidFill>
              <a:srgbClr val="4F81BD">
                <a:shade val="95000"/>
                <a:satMod val="105000"/>
              </a:srgbClr>
            </a:solidFill>
            <a:prstDash val="solid"/>
            <a:tailEnd type="arrow"/>
          </a:ln>
          <a:effectLst/>
        </p:spPr>
      </p:cxnSp>
      <p:grpSp>
        <p:nvGrpSpPr>
          <p:cNvPr id="3" name="Group 50"/>
          <p:cNvGrpSpPr/>
          <p:nvPr/>
        </p:nvGrpSpPr>
        <p:grpSpPr>
          <a:xfrm>
            <a:off x="3181350" y="3200397"/>
            <a:ext cx="2438400" cy="838200"/>
            <a:chOff x="2743200" y="2785240"/>
            <a:chExt cx="2438400" cy="838200"/>
          </a:xfrm>
        </p:grpSpPr>
        <p:sp>
          <p:nvSpPr>
            <p:cNvPr id="49" name="Plus 48"/>
            <p:cNvSpPr>
              <a:spLocks/>
            </p:cNvSpPr>
            <p:nvPr/>
          </p:nvSpPr>
          <p:spPr>
            <a:xfrm>
              <a:off x="2832540" y="2948400"/>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50" name="Text Box 572"/>
            <p:cNvSpPr txBox="1">
              <a:spLocks noChangeArrowheads="1"/>
            </p:cNvSpPr>
            <p:nvPr/>
          </p:nvSpPr>
          <p:spPr bwMode="auto">
            <a:xfrm>
              <a:off x="3061140" y="2876490"/>
              <a:ext cx="1379352" cy="400110"/>
            </a:xfrm>
            <a:prstGeom prst="rect">
              <a:avLst/>
            </a:prstGeom>
            <a:noFill/>
            <a:ln w="12700"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Motorbikes</a:t>
              </a:r>
              <a:endParaRPr kumimoji="0" lang="en-US" sz="2000" b="0" i="0" u="none" strike="noStrike" kern="0" cap="none" spc="0" normalizeH="0" baseline="0" noProof="0" dirty="0">
                <a:ln>
                  <a:noFill/>
                </a:ln>
                <a:solidFill>
                  <a:sysClr val="window" lastClr="FFFFFF"/>
                </a:solidFill>
                <a:effectLst/>
                <a:uLnTx/>
                <a:uFillTx/>
              </a:endParaRPr>
            </a:p>
          </p:txBody>
        </p:sp>
        <p:sp>
          <p:nvSpPr>
            <p:cNvPr id="51" name="Minus 50"/>
            <p:cNvSpPr/>
            <p:nvPr/>
          </p:nvSpPr>
          <p:spPr>
            <a:xfrm>
              <a:off x="2870640" y="3276600"/>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2" name="Text Box 572"/>
            <p:cNvSpPr txBox="1">
              <a:spLocks noChangeArrowheads="1"/>
            </p:cNvSpPr>
            <p:nvPr/>
          </p:nvSpPr>
          <p:spPr bwMode="auto">
            <a:xfrm>
              <a:off x="3061140" y="3181291"/>
              <a:ext cx="2107115" cy="400110"/>
            </a:xfrm>
            <a:prstGeom prst="rect">
              <a:avLst/>
            </a:prstGeom>
            <a:noFill/>
            <a:ln w="12700"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“Non”-Motorbikes</a:t>
              </a:r>
              <a:endParaRPr kumimoji="0" lang="en-US" sz="2000" b="0" i="0" u="none" strike="noStrike" kern="0" cap="none" spc="0" normalizeH="0" baseline="0" noProof="0" dirty="0">
                <a:ln>
                  <a:noFill/>
                </a:ln>
                <a:solidFill>
                  <a:sysClr val="window" lastClr="FFFFFF"/>
                </a:solidFill>
                <a:effectLst/>
                <a:uLnTx/>
                <a:uFillTx/>
              </a:endParaRPr>
            </a:p>
          </p:txBody>
        </p:sp>
        <p:sp>
          <p:nvSpPr>
            <p:cNvPr id="53" name="Rectangle 52"/>
            <p:cNvSpPr/>
            <p:nvPr/>
          </p:nvSpPr>
          <p:spPr>
            <a:xfrm>
              <a:off x="2743200" y="2785240"/>
              <a:ext cx="2438400" cy="838200"/>
            </a:xfrm>
            <a:prstGeom prst="rect">
              <a:avLst/>
            </a:prstGeom>
            <a:no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grpSp>
      <p:sp>
        <p:nvSpPr>
          <p:cNvPr id="54" name="AutoShape 4"/>
          <p:cNvSpPr>
            <a:spLocks noChangeArrowheads="1"/>
          </p:cNvSpPr>
          <p:nvPr/>
        </p:nvSpPr>
        <p:spPr bwMode="auto">
          <a:xfrm>
            <a:off x="7296150" y="1828800"/>
            <a:ext cx="1658880" cy="829527"/>
          </a:xfrm>
          <a:prstGeom prst="roundRect">
            <a:avLst>
              <a:gd name="adj" fmla="val 171"/>
            </a:avLst>
          </a:prstGeom>
          <a:solidFill>
            <a:srgbClr val="E6E6FF"/>
          </a:solidFill>
          <a:ln w="9525">
            <a:solidFill>
              <a:srgbClr val="000000"/>
            </a:solidFill>
            <a:round/>
            <a:headEnd/>
            <a:tailEnd/>
          </a:ln>
          <a:effectLst/>
        </p:spPr>
        <p:txBody>
          <a:bodyPr lIns="81597" tIns="40798" rIns="81597" bIns="40798" anchor="ctr" anchorCtr="1"/>
          <a:lstStyle/>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Learning</a:t>
            </a:r>
          </a:p>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algorithm</a:t>
            </a:r>
          </a:p>
        </p:txBody>
      </p:sp>
      <p:sp>
        <p:nvSpPr>
          <p:cNvPr id="55" name="Text Box 572"/>
          <p:cNvSpPr txBox="1">
            <a:spLocks noChangeArrowheads="1"/>
          </p:cNvSpPr>
          <p:nvPr/>
        </p:nvSpPr>
        <p:spPr bwMode="auto">
          <a:xfrm>
            <a:off x="2399944" y="6153090"/>
            <a:ext cx="857565" cy="400089"/>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pixel 1</a:t>
            </a:r>
            <a:endParaRPr kumimoji="0" lang="en-US" sz="2000" b="0" i="0" u="none" strike="noStrike" kern="0" cap="none" spc="0" normalizeH="0" baseline="0" noProof="0" dirty="0">
              <a:ln>
                <a:noFill/>
              </a:ln>
              <a:solidFill>
                <a:sysClr val="window" lastClr="FFFFFF"/>
              </a:solidFill>
              <a:effectLst/>
              <a:uLnTx/>
              <a:uFillTx/>
            </a:endParaRPr>
          </a:p>
        </p:txBody>
      </p:sp>
      <p:sp>
        <p:nvSpPr>
          <p:cNvPr id="56" name="Text Box 572"/>
          <p:cNvSpPr txBox="1">
            <a:spLocks noChangeArrowheads="1"/>
          </p:cNvSpPr>
          <p:nvPr/>
        </p:nvSpPr>
        <p:spPr bwMode="auto">
          <a:xfrm>
            <a:off x="346117" y="4419621"/>
            <a:ext cx="492400" cy="765254"/>
          </a:xfrm>
          <a:prstGeom prst="rect">
            <a:avLst/>
          </a:prstGeom>
          <a:noFill/>
          <a:ln w="12700" algn="ctr">
            <a:noFill/>
            <a:miter lim="800000"/>
            <a:headEnd/>
            <a:tailEnd/>
          </a:ln>
        </p:spPr>
        <p:txBody>
          <a:bodyPr vert="vert270"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pixel 2</a:t>
            </a:r>
            <a:endParaRPr kumimoji="0" lang="en-US" sz="2000" b="0" i="0" u="none" strike="noStrike" kern="0" cap="none" spc="0" normalizeH="0" baseline="0" noProof="0" dirty="0">
              <a:ln>
                <a:noFill/>
              </a:ln>
              <a:solidFill>
                <a:sysClr val="window" lastClr="FFFFFF"/>
              </a:solidFill>
              <a:effectLst/>
              <a:uLnTx/>
              <a:uFillTx/>
            </a:endParaRPr>
          </a:p>
        </p:txBody>
      </p:sp>
      <p:sp>
        <p:nvSpPr>
          <p:cNvPr id="48" name="Plus 47"/>
          <p:cNvSpPr>
            <a:spLocks/>
          </p:cNvSpPr>
          <p:nvPr/>
        </p:nvSpPr>
        <p:spPr>
          <a:xfrm>
            <a:off x="2598066" y="5426060"/>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62" name="Plus 61"/>
          <p:cNvSpPr>
            <a:spLocks/>
          </p:cNvSpPr>
          <p:nvPr/>
        </p:nvSpPr>
        <p:spPr>
          <a:xfrm>
            <a:off x="1269170" y="4438300"/>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64" name="Minus 63"/>
          <p:cNvSpPr/>
          <p:nvPr/>
        </p:nvSpPr>
        <p:spPr>
          <a:xfrm>
            <a:off x="1249950" y="5311760"/>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6" name="Minus 65"/>
          <p:cNvSpPr/>
          <p:nvPr/>
        </p:nvSpPr>
        <p:spPr>
          <a:xfrm>
            <a:off x="2392326" y="4733839"/>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 name="Plus 26"/>
          <p:cNvSpPr>
            <a:spLocks/>
          </p:cNvSpPr>
          <p:nvPr/>
        </p:nvSpPr>
        <p:spPr>
          <a:xfrm>
            <a:off x="2038350" y="5197195"/>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28" name="Plus 27"/>
          <p:cNvSpPr>
            <a:spLocks/>
          </p:cNvSpPr>
          <p:nvPr/>
        </p:nvSpPr>
        <p:spPr>
          <a:xfrm>
            <a:off x="2057316" y="4339860"/>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29" name="Plus 28"/>
          <p:cNvSpPr>
            <a:spLocks/>
          </p:cNvSpPr>
          <p:nvPr/>
        </p:nvSpPr>
        <p:spPr>
          <a:xfrm>
            <a:off x="1482090" y="5124970"/>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30" name="Plus 29"/>
          <p:cNvSpPr>
            <a:spLocks/>
          </p:cNvSpPr>
          <p:nvPr/>
        </p:nvSpPr>
        <p:spPr>
          <a:xfrm>
            <a:off x="1345200" y="5686300"/>
            <a:ext cx="252000" cy="252000"/>
          </a:xfrm>
          <a:prstGeom prst="mathPlus">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32" name="Minus 31"/>
          <p:cNvSpPr/>
          <p:nvPr/>
        </p:nvSpPr>
        <p:spPr>
          <a:xfrm>
            <a:off x="1592850" y="4553760"/>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7" name="Minus 36"/>
          <p:cNvSpPr/>
          <p:nvPr/>
        </p:nvSpPr>
        <p:spPr>
          <a:xfrm>
            <a:off x="1973850" y="5583700"/>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0" name="Minus 39"/>
          <p:cNvSpPr/>
          <p:nvPr/>
        </p:nvSpPr>
        <p:spPr>
          <a:xfrm>
            <a:off x="1516650" y="4915335"/>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1" name="Minus 40"/>
          <p:cNvSpPr/>
          <p:nvPr/>
        </p:nvSpPr>
        <p:spPr>
          <a:xfrm>
            <a:off x="2875550" y="5654660"/>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2" name="Minus 41"/>
          <p:cNvSpPr/>
          <p:nvPr/>
        </p:nvSpPr>
        <p:spPr>
          <a:xfrm>
            <a:off x="2381166" y="5304140"/>
            <a:ext cx="190500" cy="228600"/>
          </a:xfrm>
          <a:prstGeom prst="mathMinus">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Tree>
    <p:extLst>
      <p:ext uri="{BB962C8B-B14F-4D97-AF65-F5344CB8AC3E}">
        <p14:creationId xmlns:p14="http://schemas.microsoft.com/office/powerpoint/2010/main" xmlns="" val="27442463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500"/>
                                        <p:tgtEl>
                                          <p:spTgt spid="2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up)">
                                      <p:cBhvr>
                                        <p:cTn id="10" dur="500"/>
                                        <p:tgtEl>
                                          <p:spTgt spid="32"/>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wipe(up)">
                                      <p:cBhvr>
                                        <p:cTn id="13" dur="500"/>
                                        <p:tgtEl>
                                          <p:spTgt spid="40"/>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up)">
                                      <p:cBhvr>
                                        <p:cTn id="16" dur="500"/>
                                        <p:tgtEl>
                                          <p:spTgt spid="29"/>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up)">
                                      <p:cBhvr>
                                        <p:cTn id="19" dur="500"/>
                                        <p:tgtEl>
                                          <p:spTgt spid="27"/>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up)">
                                      <p:cBhvr>
                                        <p:cTn id="22" dur="500"/>
                                        <p:tgtEl>
                                          <p:spTgt spid="37"/>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up)">
                                      <p:cBhvr>
                                        <p:cTn id="25" dur="500"/>
                                        <p:tgtEl>
                                          <p:spTgt spid="30"/>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ipe(up)">
                                      <p:cBhvr>
                                        <p:cTn id="28" dur="500"/>
                                        <p:tgtEl>
                                          <p:spTgt spid="42"/>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up)">
                                      <p:cBhvr>
                                        <p:cTn id="3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2" grpId="0" animBg="1"/>
      <p:bldP spid="37" grpId="0" animBg="1"/>
      <p:bldP spid="40" grpId="0" animBg="1"/>
      <p:bldP spid="41" grpId="0" animBg="1"/>
      <p:bldP spid="42"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DBN invariance</a:t>
            </a:r>
            <a:endParaRPr lang="en-US" dirty="0"/>
          </a:p>
        </p:txBody>
      </p:sp>
      <p:pic>
        <p:nvPicPr>
          <p:cNvPr id="4" name="Picture 2"/>
          <p:cNvPicPr>
            <a:picLocks noChangeAspect="1" noChangeArrowheads="1"/>
          </p:cNvPicPr>
          <p:nvPr/>
        </p:nvPicPr>
        <p:blipFill>
          <a:blip r:embed="rId4" cstate="print"/>
          <a:srcRect l="11875" t="28516" r="10938" b="13281"/>
          <a:stretch>
            <a:fillRect/>
          </a:stretch>
        </p:blipFill>
        <p:spPr bwMode="auto">
          <a:xfrm>
            <a:off x="342900" y="1752600"/>
            <a:ext cx="5618500" cy="3389312"/>
          </a:xfrm>
          <a:prstGeom prst="rect">
            <a:avLst/>
          </a:prstGeom>
          <a:noFill/>
          <a:ln w="9525">
            <a:noFill/>
            <a:miter lim="800000"/>
            <a:headEnd/>
            <a:tailEnd/>
          </a:ln>
          <a:effectLst/>
        </p:spPr>
      </p:pic>
      <p:sp>
        <p:nvSpPr>
          <p:cNvPr id="5" name="TextBox 4"/>
          <p:cNvSpPr txBox="1"/>
          <p:nvPr/>
        </p:nvSpPr>
        <p:spPr>
          <a:xfrm>
            <a:off x="1714500" y="5867400"/>
            <a:ext cx="5867400" cy="646331"/>
          </a:xfrm>
          <a:prstGeom prst="rect">
            <a:avLst/>
          </a:prstGeom>
          <a:noFill/>
        </p:spPr>
        <p:txBody>
          <a:bodyPr wrap="square" rtlCol="0">
            <a:spAutoFit/>
          </a:bodyPr>
          <a:lstStyle/>
          <a:p>
            <a:r>
              <a:rPr lang="en-US" dirty="0" smtClean="0">
                <a:solidFill>
                  <a:schemeClr val="bg1"/>
                </a:solidFill>
              </a:rPr>
              <a:t>Results not comparable to previous ones because of receptive field size (11x11 and 31x31 in first two layers). </a:t>
            </a:r>
            <a:endParaRPr lang="en-US" dirty="0">
              <a:solidFill>
                <a:schemeClr val="bg1"/>
              </a:solidFill>
            </a:endParaRPr>
          </a:p>
        </p:txBody>
      </p:sp>
      <p:grpSp>
        <p:nvGrpSpPr>
          <p:cNvPr id="3" name="Group 8"/>
          <p:cNvGrpSpPr/>
          <p:nvPr/>
        </p:nvGrpSpPr>
        <p:grpSpPr>
          <a:xfrm>
            <a:off x="6400800" y="1638300"/>
            <a:ext cx="2458173" cy="3502025"/>
            <a:chOff x="342901" y="838200"/>
            <a:chExt cx="3581400" cy="5102225"/>
          </a:xfrm>
        </p:grpSpPr>
        <p:graphicFrame>
          <p:nvGraphicFramePr>
            <p:cNvPr id="6" name="Object 88"/>
            <p:cNvGraphicFramePr>
              <a:graphicFrameLocks noChangeAspect="1"/>
            </p:cNvGraphicFramePr>
            <p:nvPr/>
          </p:nvGraphicFramePr>
          <p:xfrm>
            <a:off x="342901" y="838200"/>
            <a:ext cx="3581400" cy="3581400"/>
          </p:xfrm>
          <a:graphic>
            <a:graphicData uri="http://schemas.openxmlformats.org/presentationml/2006/ole">
              <p:oleObj spid="_x0000_s1768456" name="Acrobat Document" r:id="rId5" imgW="4521960" imgH="4515840" progId="AcroExch.Document.7">
                <p:embed/>
              </p:oleObj>
            </a:graphicData>
          </a:graphic>
        </p:graphicFrame>
        <p:graphicFrame>
          <p:nvGraphicFramePr>
            <p:cNvPr id="7" name="Object 87"/>
            <p:cNvGraphicFramePr>
              <a:graphicFrameLocks noChangeAspect="1"/>
            </p:cNvGraphicFramePr>
            <p:nvPr/>
          </p:nvGraphicFramePr>
          <p:xfrm>
            <a:off x="1485900" y="5067300"/>
            <a:ext cx="1295400" cy="873125"/>
          </p:xfrm>
          <a:graphic>
            <a:graphicData uri="http://schemas.openxmlformats.org/presentationml/2006/ole">
              <p:oleObj spid="_x0000_s1768457" name="Acrobat Document" r:id="rId6" imgW="5728680" imgH="3856320" progId="AcroExch.Document.7">
                <p:embed/>
              </p:oleObj>
            </a:graphicData>
          </a:graphic>
        </p:graphicFrame>
        <p:sp>
          <p:nvSpPr>
            <p:cNvPr id="8" name="AutoShape 4"/>
            <p:cNvSpPr>
              <a:spLocks noChangeArrowheads="1"/>
            </p:cNvSpPr>
            <p:nvPr/>
          </p:nvSpPr>
          <p:spPr bwMode="auto">
            <a:xfrm rot="5400000">
              <a:off x="1805940" y="4632960"/>
              <a:ext cx="548640" cy="274320"/>
            </a:xfrm>
            <a:prstGeom prst="leftArrow">
              <a:avLst>
                <a:gd name="adj1" fmla="val 50000"/>
                <a:gd name="adj2" fmla="val 51535"/>
              </a:avLst>
            </a:prstGeom>
            <a:solidFill>
              <a:srgbClr val="FF0000"/>
            </a:solidFill>
            <a:ln w="12700" algn="ctr">
              <a:solidFill>
                <a:schemeClr val="tx1"/>
              </a:solidFill>
              <a:miter lim="800000"/>
              <a:headEnd/>
              <a:tailEnd/>
            </a:ln>
          </p:spPr>
          <p:txBody>
            <a:bodyPr wrap="none" lIns="90487" tIns="44450" rIns="90487" bIns="44450" anchor="ctr">
              <a:spAutoFit/>
            </a:bodyPr>
            <a:lstStyle/>
            <a:p>
              <a:pPr algn="l" eaLnBrk="0" hangingPunct="0">
                <a:spcBef>
                  <a:spcPct val="0"/>
                </a:spcBef>
              </a:pPr>
              <a:endParaRPr lang="en-US">
                <a:solidFill>
                  <a:srgbClr val="FFFFFF"/>
                </a:solidFill>
              </a:endParaRPr>
            </a:p>
          </p:txBody>
        </p:sp>
      </p:grpSp>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Acknowledgments</a:t>
            </a:r>
            <a:endParaRPr lang="en-US" dirty="0"/>
          </a:p>
        </p:txBody>
      </p:sp>
      <p:grpSp>
        <p:nvGrpSpPr>
          <p:cNvPr id="3" name="Group 14"/>
          <p:cNvGrpSpPr/>
          <p:nvPr/>
        </p:nvGrpSpPr>
        <p:grpSpPr>
          <a:xfrm>
            <a:off x="1375504" y="876299"/>
            <a:ext cx="10397396" cy="5010211"/>
            <a:chOff x="1257302" y="876299"/>
            <a:chExt cx="10397396" cy="5010211"/>
          </a:xfrm>
        </p:grpSpPr>
        <p:grpSp>
          <p:nvGrpSpPr>
            <p:cNvPr id="4" name="Group 3"/>
            <p:cNvGrpSpPr/>
            <p:nvPr/>
          </p:nvGrpSpPr>
          <p:grpSpPr>
            <a:xfrm>
              <a:off x="1257302" y="876299"/>
              <a:ext cx="10397396" cy="4565165"/>
              <a:chOff x="4523680" y="3345920"/>
              <a:chExt cx="6288247" cy="2760969"/>
            </a:xfrm>
          </p:grpSpPr>
          <p:sp>
            <p:nvSpPr>
              <p:cNvPr id="5" name="Text Box 10"/>
              <p:cNvSpPr txBox="1">
                <a:spLocks noChangeArrowheads="1"/>
              </p:cNvSpPr>
              <p:nvPr/>
            </p:nvSpPr>
            <p:spPr bwMode="auto">
              <a:xfrm>
                <a:off x="4569764" y="4521089"/>
                <a:ext cx="6242163" cy="241983"/>
              </a:xfrm>
              <a:prstGeom prst="rect">
                <a:avLst/>
              </a:prstGeom>
              <a:noFill/>
              <a:ln w="12700">
                <a:noFill/>
                <a:miter lim="800000"/>
                <a:headEnd/>
                <a:tailEnd/>
              </a:ln>
            </p:spPr>
            <p:txBody>
              <a:bodyPr wrap="square">
                <a:spAutoFit/>
              </a:bodyPr>
              <a:lstStyle/>
              <a:p>
                <a:pPr algn="l" rtl="0" eaLnBrk="0" fontAlgn="base" hangingPunct="0">
                  <a:spcBef>
                    <a:spcPts val="1800"/>
                  </a:spcBef>
                  <a:spcAft>
                    <a:spcPct val="0"/>
                  </a:spcAft>
                </a:pPr>
                <a:r>
                  <a:rPr lang="en-US" sz="2000" kern="1200" dirty="0" smtClean="0">
                    <a:solidFill>
                      <a:srgbClr val="FFFFFF"/>
                    </a:solidFill>
                    <a:latin typeface="+mn-lt"/>
                    <a:ea typeface="+mn-ea"/>
                    <a:cs typeface="+mn-cs"/>
                  </a:rPr>
                  <a:t> Honglak Lee               Quoc Le            Andrew Saxe</a:t>
                </a:r>
                <a:endParaRPr lang="en-US" sz="2000" kern="1200" dirty="0">
                  <a:solidFill>
                    <a:srgbClr val="FFFFFF"/>
                  </a:solidFill>
                  <a:latin typeface="+mn-lt"/>
                  <a:ea typeface="+mn-ea"/>
                  <a:cs typeface="+mn-cs"/>
                </a:endParaRPr>
              </a:p>
            </p:txBody>
          </p:sp>
          <p:grpSp>
            <p:nvGrpSpPr>
              <p:cNvPr id="6" name="Group 20"/>
              <p:cNvGrpSpPr/>
              <p:nvPr/>
            </p:nvGrpSpPr>
            <p:grpSpPr>
              <a:xfrm>
                <a:off x="4523680" y="3345920"/>
                <a:ext cx="3711221" cy="2760969"/>
                <a:chOff x="4822828" y="3161321"/>
                <a:chExt cx="3998299" cy="2978094"/>
              </a:xfrm>
            </p:grpSpPr>
            <p:pic>
              <p:nvPicPr>
                <p:cNvPr id="7" name="Picture 9" descr="honglak"/>
                <p:cNvPicPr>
                  <a:picLocks noChangeAspect="1" noChangeArrowheads="1"/>
                </p:cNvPicPr>
                <p:nvPr/>
              </p:nvPicPr>
              <p:blipFill>
                <a:blip r:embed="rId2" cstate="print"/>
                <a:srcRect l="7692" r="7692"/>
                <a:stretch>
                  <a:fillRect/>
                </a:stretch>
              </p:blipFill>
              <p:spPr bwMode="auto">
                <a:xfrm>
                  <a:off x="4822828" y="3161321"/>
                  <a:ext cx="1167572" cy="1241353"/>
                </a:xfrm>
                <a:prstGeom prst="rect">
                  <a:avLst/>
                </a:prstGeom>
                <a:noFill/>
              </p:spPr>
            </p:pic>
            <p:pic>
              <p:nvPicPr>
                <p:cNvPr id="8" name="Picture 15" descr="quoc"/>
                <p:cNvPicPr>
                  <a:picLocks noChangeAspect="1" noChangeArrowheads="1"/>
                </p:cNvPicPr>
                <p:nvPr/>
              </p:nvPicPr>
              <p:blipFill>
                <a:blip r:embed="rId3" cstate="print"/>
                <a:srcRect/>
                <a:stretch>
                  <a:fillRect/>
                </a:stretch>
              </p:blipFill>
              <p:spPr bwMode="auto">
                <a:xfrm>
                  <a:off x="6262676" y="3161322"/>
                  <a:ext cx="1217950" cy="1241353"/>
                </a:xfrm>
                <a:prstGeom prst="rect">
                  <a:avLst/>
                </a:prstGeom>
                <a:noFill/>
              </p:spPr>
            </p:pic>
            <p:pic>
              <p:nvPicPr>
                <p:cNvPr id="9" name="Picture 8" descr="rajat"/>
                <p:cNvPicPr>
                  <a:picLocks noChangeAspect="1" noChangeArrowheads="1"/>
                </p:cNvPicPr>
                <p:nvPr/>
              </p:nvPicPr>
              <p:blipFill>
                <a:blip r:embed="rId4" cstate="print"/>
                <a:srcRect l="11279" r="39182" b="30146"/>
                <a:stretch>
                  <a:fillRect/>
                </a:stretch>
              </p:blipFill>
              <p:spPr bwMode="auto">
                <a:xfrm>
                  <a:off x="7057072" y="4901144"/>
                  <a:ext cx="1068092" cy="1238270"/>
                </a:xfrm>
                <a:prstGeom prst="rect">
                  <a:avLst/>
                </a:prstGeom>
                <a:noFill/>
              </p:spPr>
            </p:pic>
            <p:pic>
              <p:nvPicPr>
                <p:cNvPr id="10" name="Picture 1" descr="C:\Users\ang\Desktop\P1010214.JPG"/>
                <p:cNvPicPr>
                  <a:picLocks noChangeAspect="1" noChangeArrowheads="1"/>
                </p:cNvPicPr>
                <p:nvPr/>
              </p:nvPicPr>
              <p:blipFill>
                <a:blip r:embed="rId5" cstate="print"/>
                <a:srcRect l="25708" t="32628" r="66112" b="54789"/>
                <a:stretch>
                  <a:fillRect/>
                </a:stretch>
              </p:blipFill>
              <p:spPr bwMode="auto">
                <a:xfrm>
                  <a:off x="5642050" y="4901144"/>
                  <a:ext cx="1073166" cy="1238271"/>
                </a:xfrm>
                <a:prstGeom prst="rect">
                  <a:avLst/>
                </a:prstGeom>
                <a:noFill/>
              </p:spPr>
            </p:pic>
            <p:pic>
              <p:nvPicPr>
                <p:cNvPr id="11" name="Picture 2" descr="C:\Users\ang\Desktop\undergrad2.jpg"/>
                <p:cNvPicPr>
                  <a:picLocks noChangeAspect="1" noChangeArrowheads="1"/>
                </p:cNvPicPr>
                <p:nvPr/>
              </p:nvPicPr>
              <p:blipFill>
                <a:blip r:embed="rId6" cstate="print"/>
                <a:srcRect l="26862" t="16180" r="23864" b="38134"/>
                <a:stretch>
                  <a:fillRect/>
                </a:stretch>
              </p:blipFill>
              <p:spPr bwMode="auto">
                <a:xfrm>
                  <a:off x="7702522" y="3161322"/>
                  <a:ext cx="1118605" cy="1238270"/>
                </a:xfrm>
                <a:prstGeom prst="rect">
                  <a:avLst/>
                </a:prstGeom>
                <a:noFill/>
              </p:spPr>
            </p:pic>
          </p:grpSp>
        </p:grpSp>
        <p:sp>
          <p:nvSpPr>
            <p:cNvPr id="14" name="Rectangle 13"/>
            <p:cNvSpPr/>
            <p:nvPr/>
          </p:nvSpPr>
          <p:spPr>
            <a:xfrm>
              <a:off x="2367869" y="5486400"/>
              <a:ext cx="3871573" cy="400110"/>
            </a:xfrm>
            <a:prstGeom prst="rect">
              <a:avLst/>
            </a:prstGeom>
          </p:spPr>
          <p:txBody>
            <a:bodyPr wrap="none">
              <a:spAutoFit/>
            </a:bodyPr>
            <a:lstStyle/>
            <a:p>
              <a:r>
                <a:rPr lang="en-US" sz="2000" dirty="0" smtClean="0">
                  <a:solidFill>
                    <a:srgbClr val="FFFFFF"/>
                  </a:solidFill>
                </a:rPr>
                <a:t>Ian Goodfellow         Rajat Raina</a:t>
              </a:r>
              <a:endParaRPr lang="en-US" sz="2000" dirty="0"/>
            </a:p>
          </p:txBody>
        </p:sp>
      </p:grpSp>
      <p:sp>
        <p:nvSpPr>
          <p:cNvPr id="13" name="TextBox 12"/>
          <p:cNvSpPr txBox="1"/>
          <p:nvPr/>
        </p:nvSpPr>
        <p:spPr>
          <a:xfrm>
            <a:off x="495300" y="6172200"/>
            <a:ext cx="6591300" cy="369332"/>
          </a:xfrm>
          <a:prstGeom prst="rect">
            <a:avLst/>
          </a:prstGeom>
          <a:noFill/>
        </p:spPr>
        <p:txBody>
          <a:bodyPr wrap="square" rtlCol="0">
            <a:spAutoFit/>
          </a:bodyPr>
          <a:lstStyle/>
          <a:p>
            <a:pPr algn="l"/>
            <a:r>
              <a:rPr lang="en-US" dirty="0" smtClean="0">
                <a:solidFill>
                  <a:schemeClr val="bg1"/>
                </a:solidFill>
              </a:rPr>
              <a:t>Thanks also to: Yan Largman, Peter Pham, Rajesh Ranganath. </a:t>
            </a:r>
            <a:endParaRPr lang="en-US" dirty="0">
              <a:solidFill>
                <a:schemeClr val="bg1"/>
              </a:solidFill>
            </a:endParaRPr>
          </a:p>
        </p:txBody>
      </p:sp>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n-US" smtClean="0">
                <a:solidFill>
                  <a:schemeClr val="bg1"/>
                </a:solidFill>
              </a:rPr>
              <a:t>Recent history of machine learning</a:t>
            </a:r>
          </a:p>
        </p:txBody>
      </p:sp>
      <p:sp>
        <p:nvSpPr>
          <p:cNvPr id="555011" name="Rectangle 3"/>
          <p:cNvSpPr>
            <a:spLocks noGrp="1" noChangeArrowheads="1"/>
          </p:cNvSpPr>
          <p:nvPr>
            <p:ph idx="1"/>
          </p:nvPr>
        </p:nvSpPr>
        <p:spPr/>
        <p:txBody>
          <a:bodyPr/>
          <a:lstStyle/>
          <a:p>
            <a:pPr eaLnBrk="1" hangingPunct="1"/>
            <a:r>
              <a:rPr lang="en-US" sz="1800" dirty="0" smtClean="0">
                <a:solidFill>
                  <a:schemeClr val="bg1"/>
                </a:solidFill>
              </a:rPr>
              <a:t>20 years ago: Supervised learning</a:t>
            </a:r>
          </a:p>
          <a:p>
            <a:pPr eaLnBrk="1" hangingPunct="1"/>
            <a:endParaRPr lang="en-US" sz="1800" dirty="0" smtClean="0">
              <a:solidFill>
                <a:schemeClr val="bg1"/>
              </a:solidFill>
            </a:endParaRPr>
          </a:p>
          <a:p>
            <a:pPr eaLnBrk="1" hangingPunct="1"/>
            <a:r>
              <a:rPr lang="en-US" sz="1800" dirty="0" smtClean="0">
                <a:solidFill>
                  <a:schemeClr val="bg1"/>
                </a:solidFill>
              </a:rPr>
              <a:t>10 years ago: Semi-supervised learning.</a:t>
            </a:r>
          </a:p>
          <a:p>
            <a:pPr eaLnBrk="1" hangingPunct="1"/>
            <a:endParaRPr lang="en-US" sz="1800" dirty="0" smtClean="0">
              <a:solidFill>
                <a:schemeClr val="bg1"/>
              </a:solidFill>
            </a:endParaRPr>
          </a:p>
          <a:p>
            <a:pPr eaLnBrk="1" hangingPunct="1"/>
            <a:endParaRPr lang="en-US" sz="400" dirty="0" smtClean="0">
              <a:solidFill>
                <a:schemeClr val="bg1"/>
              </a:solidFill>
            </a:endParaRPr>
          </a:p>
          <a:p>
            <a:pPr eaLnBrk="1" hangingPunct="1"/>
            <a:r>
              <a:rPr lang="en-US" sz="1800" dirty="0" smtClean="0">
                <a:solidFill>
                  <a:schemeClr val="bg1"/>
                </a:solidFill>
              </a:rPr>
              <a:t>3 years ago: Transfer learning.</a:t>
            </a:r>
          </a:p>
          <a:p>
            <a:pPr eaLnBrk="1" hangingPunct="1"/>
            <a:endParaRPr lang="en-US" sz="1800" dirty="0" smtClean="0">
              <a:solidFill>
                <a:schemeClr val="bg1"/>
              </a:solidFill>
            </a:endParaRPr>
          </a:p>
          <a:p>
            <a:pPr eaLnBrk="1" hangingPunct="1"/>
            <a:endParaRPr lang="en-US" sz="600" dirty="0" smtClean="0">
              <a:solidFill>
                <a:schemeClr val="bg1"/>
              </a:solidFill>
            </a:endParaRPr>
          </a:p>
          <a:p>
            <a:pPr eaLnBrk="1" hangingPunct="1"/>
            <a:r>
              <a:rPr lang="en-US" sz="1800" dirty="0" smtClean="0">
                <a:solidFill>
                  <a:schemeClr val="bg1"/>
                </a:solidFill>
              </a:rPr>
              <a:t>Next: Self-taught learning – unsupervised discovery of structure? </a:t>
            </a:r>
          </a:p>
        </p:txBody>
      </p:sp>
      <p:grpSp>
        <p:nvGrpSpPr>
          <p:cNvPr id="2" name="Group 4"/>
          <p:cNvGrpSpPr>
            <a:grpSpLocks/>
          </p:cNvGrpSpPr>
          <p:nvPr/>
        </p:nvGrpSpPr>
        <p:grpSpPr bwMode="auto">
          <a:xfrm>
            <a:off x="5224463" y="1009650"/>
            <a:ext cx="2520950" cy="1401763"/>
            <a:chOff x="3557" y="660"/>
            <a:chExt cx="1588" cy="883"/>
          </a:xfrm>
        </p:grpSpPr>
        <p:sp>
          <p:nvSpPr>
            <p:cNvPr id="61513" name="Rectangle 5"/>
            <p:cNvSpPr>
              <a:spLocks noChangeArrowheads="1"/>
            </p:cNvSpPr>
            <p:nvPr/>
          </p:nvSpPr>
          <p:spPr bwMode="auto">
            <a:xfrm>
              <a:off x="4392" y="663"/>
              <a:ext cx="753" cy="880"/>
            </a:xfrm>
            <a:prstGeom prst="rect">
              <a:avLst/>
            </a:prstGeom>
            <a:solidFill>
              <a:srgbClr val="FFCC00"/>
            </a:solidFill>
            <a:ln w="19050" algn="ctr">
              <a:solidFill>
                <a:schemeClr val="tx1"/>
              </a:solidFill>
              <a:miter lim="800000"/>
              <a:headEnd/>
              <a:tailEnd/>
            </a:ln>
          </p:spPr>
          <p:txBody>
            <a:bodyPr wrap="none" anchor="ctr">
              <a:spAutoFit/>
            </a:bodyPr>
            <a:lstStyle/>
            <a:p>
              <a:endParaRPr lang="en-US"/>
            </a:p>
          </p:txBody>
        </p:sp>
        <p:sp>
          <p:nvSpPr>
            <p:cNvPr id="61514" name="Rectangle 6"/>
            <p:cNvSpPr>
              <a:spLocks noChangeArrowheads="1"/>
            </p:cNvSpPr>
            <p:nvPr/>
          </p:nvSpPr>
          <p:spPr bwMode="auto">
            <a:xfrm>
              <a:off x="3557" y="660"/>
              <a:ext cx="753" cy="880"/>
            </a:xfrm>
            <a:prstGeom prst="rect">
              <a:avLst/>
            </a:prstGeom>
            <a:solidFill>
              <a:srgbClr val="FFCC00"/>
            </a:solidFill>
            <a:ln w="19050" algn="ctr">
              <a:solidFill>
                <a:schemeClr val="tx1"/>
              </a:solidFill>
              <a:miter lim="800000"/>
              <a:headEnd/>
              <a:tailEnd/>
            </a:ln>
          </p:spPr>
          <p:txBody>
            <a:bodyPr wrap="none" anchor="ctr">
              <a:spAutoFit/>
            </a:bodyPr>
            <a:lstStyle/>
            <a:p>
              <a:endParaRPr lang="en-US"/>
            </a:p>
          </p:txBody>
        </p:sp>
        <p:pic>
          <p:nvPicPr>
            <p:cNvPr id="61515" name="Picture 7"/>
            <p:cNvPicPr>
              <a:picLocks noChangeAspect="1" noChangeArrowheads="1"/>
            </p:cNvPicPr>
            <p:nvPr/>
          </p:nvPicPr>
          <p:blipFill>
            <a:blip r:embed="rId3" cstate="print"/>
            <a:srcRect t="25484"/>
            <a:stretch>
              <a:fillRect/>
            </a:stretch>
          </p:blipFill>
          <p:spPr bwMode="auto">
            <a:xfrm>
              <a:off x="3637" y="710"/>
              <a:ext cx="295" cy="179"/>
            </a:xfrm>
            <a:prstGeom prst="rect">
              <a:avLst/>
            </a:prstGeom>
            <a:noFill/>
            <a:ln w="12700" algn="ctr">
              <a:noFill/>
              <a:miter lim="800000"/>
              <a:headEnd/>
              <a:tailEnd/>
            </a:ln>
          </p:spPr>
        </p:pic>
        <p:pic>
          <p:nvPicPr>
            <p:cNvPr id="61516" name="Picture 8"/>
            <p:cNvPicPr>
              <a:picLocks noChangeAspect="1" noChangeArrowheads="1"/>
            </p:cNvPicPr>
            <p:nvPr/>
          </p:nvPicPr>
          <p:blipFill>
            <a:blip r:embed="rId4" cstate="print"/>
            <a:srcRect/>
            <a:stretch>
              <a:fillRect/>
            </a:stretch>
          </p:blipFill>
          <p:spPr bwMode="auto">
            <a:xfrm>
              <a:off x="3963" y="924"/>
              <a:ext cx="280" cy="200"/>
            </a:xfrm>
            <a:prstGeom prst="rect">
              <a:avLst/>
            </a:prstGeom>
            <a:noFill/>
            <a:ln w="12700" algn="ctr">
              <a:noFill/>
              <a:miter lim="800000"/>
              <a:headEnd/>
              <a:tailEnd/>
            </a:ln>
          </p:spPr>
        </p:pic>
        <p:pic>
          <p:nvPicPr>
            <p:cNvPr id="61517" name="Picture 9"/>
            <p:cNvPicPr>
              <a:picLocks noChangeAspect="1" noChangeArrowheads="1"/>
            </p:cNvPicPr>
            <p:nvPr/>
          </p:nvPicPr>
          <p:blipFill>
            <a:blip r:embed="rId5" cstate="print"/>
            <a:srcRect/>
            <a:stretch>
              <a:fillRect/>
            </a:stretch>
          </p:blipFill>
          <p:spPr bwMode="auto">
            <a:xfrm>
              <a:off x="3636" y="934"/>
              <a:ext cx="282" cy="195"/>
            </a:xfrm>
            <a:prstGeom prst="rect">
              <a:avLst/>
            </a:prstGeom>
            <a:noFill/>
            <a:ln w="12700" algn="ctr">
              <a:noFill/>
              <a:miter lim="800000"/>
              <a:headEnd/>
              <a:tailEnd/>
            </a:ln>
          </p:spPr>
        </p:pic>
        <p:pic>
          <p:nvPicPr>
            <p:cNvPr id="61518" name="Picture 10"/>
            <p:cNvPicPr>
              <a:picLocks noChangeAspect="1" noChangeArrowheads="1"/>
            </p:cNvPicPr>
            <p:nvPr/>
          </p:nvPicPr>
          <p:blipFill>
            <a:blip r:embed="rId6" cstate="print"/>
            <a:srcRect t="18643"/>
            <a:stretch>
              <a:fillRect/>
            </a:stretch>
          </p:blipFill>
          <p:spPr bwMode="auto">
            <a:xfrm>
              <a:off x="3952" y="696"/>
              <a:ext cx="270" cy="178"/>
            </a:xfrm>
            <a:prstGeom prst="rect">
              <a:avLst/>
            </a:prstGeom>
            <a:noFill/>
            <a:ln w="12700" algn="ctr">
              <a:noFill/>
              <a:miter lim="800000"/>
              <a:headEnd/>
              <a:tailEnd/>
            </a:ln>
          </p:spPr>
        </p:pic>
        <p:pic>
          <p:nvPicPr>
            <p:cNvPr id="61519" name="Picture 11"/>
            <p:cNvPicPr>
              <a:picLocks noChangeAspect="1" noChangeArrowheads="1"/>
            </p:cNvPicPr>
            <p:nvPr/>
          </p:nvPicPr>
          <p:blipFill>
            <a:blip r:embed="rId7" cstate="print"/>
            <a:srcRect/>
            <a:stretch>
              <a:fillRect/>
            </a:stretch>
          </p:blipFill>
          <p:spPr bwMode="auto">
            <a:xfrm>
              <a:off x="3633" y="1191"/>
              <a:ext cx="292" cy="176"/>
            </a:xfrm>
            <a:prstGeom prst="rect">
              <a:avLst/>
            </a:prstGeom>
            <a:noFill/>
            <a:ln w="12700" algn="ctr">
              <a:noFill/>
              <a:miter lim="800000"/>
              <a:headEnd/>
              <a:tailEnd/>
            </a:ln>
          </p:spPr>
        </p:pic>
        <p:pic>
          <p:nvPicPr>
            <p:cNvPr id="61520" name="Picture 12"/>
            <p:cNvPicPr>
              <a:picLocks noChangeAspect="1" noChangeArrowheads="1"/>
            </p:cNvPicPr>
            <p:nvPr/>
          </p:nvPicPr>
          <p:blipFill>
            <a:blip r:embed="rId8" cstate="print"/>
            <a:srcRect/>
            <a:stretch>
              <a:fillRect/>
            </a:stretch>
          </p:blipFill>
          <p:spPr bwMode="auto">
            <a:xfrm>
              <a:off x="3971" y="1194"/>
              <a:ext cx="242" cy="158"/>
            </a:xfrm>
            <a:prstGeom prst="rect">
              <a:avLst/>
            </a:prstGeom>
            <a:noFill/>
            <a:ln w="12700" algn="ctr">
              <a:noFill/>
              <a:miter lim="800000"/>
              <a:headEnd/>
              <a:tailEnd/>
            </a:ln>
          </p:spPr>
        </p:pic>
        <p:pic>
          <p:nvPicPr>
            <p:cNvPr id="61521" name="Picture 13"/>
            <p:cNvPicPr>
              <a:picLocks noChangeAspect="1" noChangeArrowheads="1"/>
            </p:cNvPicPr>
            <p:nvPr/>
          </p:nvPicPr>
          <p:blipFill>
            <a:blip r:embed="rId9" cstate="print"/>
            <a:srcRect/>
            <a:stretch>
              <a:fillRect/>
            </a:stretch>
          </p:blipFill>
          <p:spPr bwMode="auto">
            <a:xfrm>
              <a:off x="4766" y="961"/>
              <a:ext cx="235" cy="137"/>
            </a:xfrm>
            <a:prstGeom prst="rect">
              <a:avLst/>
            </a:prstGeom>
            <a:noFill/>
            <a:ln w="12700" algn="ctr">
              <a:noFill/>
              <a:miter lim="800000"/>
              <a:headEnd/>
              <a:tailEnd/>
            </a:ln>
          </p:spPr>
        </p:pic>
        <p:pic>
          <p:nvPicPr>
            <p:cNvPr id="61522" name="Picture 14"/>
            <p:cNvPicPr>
              <a:picLocks noChangeAspect="1" noChangeArrowheads="1"/>
            </p:cNvPicPr>
            <p:nvPr/>
          </p:nvPicPr>
          <p:blipFill>
            <a:blip r:embed="rId10" cstate="print"/>
            <a:srcRect/>
            <a:stretch>
              <a:fillRect/>
            </a:stretch>
          </p:blipFill>
          <p:spPr bwMode="auto">
            <a:xfrm>
              <a:off x="4775" y="715"/>
              <a:ext cx="266" cy="181"/>
            </a:xfrm>
            <a:prstGeom prst="rect">
              <a:avLst/>
            </a:prstGeom>
            <a:noFill/>
            <a:ln w="12700" algn="ctr">
              <a:noFill/>
              <a:miter lim="800000"/>
              <a:headEnd/>
              <a:tailEnd/>
            </a:ln>
          </p:spPr>
        </p:pic>
        <p:pic>
          <p:nvPicPr>
            <p:cNvPr id="61523" name="Picture 15"/>
            <p:cNvPicPr>
              <a:picLocks noChangeAspect="1" noChangeArrowheads="1"/>
            </p:cNvPicPr>
            <p:nvPr/>
          </p:nvPicPr>
          <p:blipFill>
            <a:blip r:embed="rId11" cstate="print"/>
            <a:srcRect/>
            <a:stretch>
              <a:fillRect/>
            </a:stretch>
          </p:blipFill>
          <p:spPr bwMode="auto">
            <a:xfrm>
              <a:off x="4460" y="964"/>
              <a:ext cx="263" cy="143"/>
            </a:xfrm>
            <a:prstGeom prst="rect">
              <a:avLst/>
            </a:prstGeom>
            <a:noFill/>
            <a:ln w="12700" algn="ctr">
              <a:noFill/>
              <a:miter lim="800000"/>
              <a:headEnd/>
              <a:tailEnd/>
            </a:ln>
          </p:spPr>
        </p:pic>
        <p:pic>
          <p:nvPicPr>
            <p:cNvPr id="61524" name="Picture 16"/>
            <p:cNvPicPr>
              <a:picLocks noChangeAspect="1" noChangeArrowheads="1"/>
            </p:cNvPicPr>
            <p:nvPr/>
          </p:nvPicPr>
          <p:blipFill>
            <a:blip r:embed="rId12" cstate="print"/>
            <a:srcRect/>
            <a:stretch>
              <a:fillRect/>
            </a:stretch>
          </p:blipFill>
          <p:spPr bwMode="auto">
            <a:xfrm>
              <a:off x="4471" y="692"/>
              <a:ext cx="256" cy="219"/>
            </a:xfrm>
            <a:prstGeom prst="rect">
              <a:avLst/>
            </a:prstGeom>
            <a:noFill/>
            <a:ln w="12700" algn="ctr">
              <a:noFill/>
              <a:miter lim="800000"/>
              <a:headEnd/>
              <a:tailEnd/>
            </a:ln>
          </p:spPr>
        </p:pic>
        <p:pic>
          <p:nvPicPr>
            <p:cNvPr id="61525" name="Picture 17"/>
            <p:cNvPicPr>
              <a:picLocks noChangeAspect="1" noChangeArrowheads="1"/>
            </p:cNvPicPr>
            <p:nvPr/>
          </p:nvPicPr>
          <p:blipFill>
            <a:blip r:embed="rId13" cstate="print"/>
            <a:srcRect/>
            <a:stretch>
              <a:fillRect/>
            </a:stretch>
          </p:blipFill>
          <p:spPr bwMode="auto">
            <a:xfrm>
              <a:off x="4454" y="1152"/>
              <a:ext cx="282" cy="227"/>
            </a:xfrm>
            <a:prstGeom prst="rect">
              <a:avLst/>
            </a:prstGeom>
            <a:noFill/>
            <a:ln w="12700" algn="ctr">
              <a:noFill/>
              <a:miter lim="800000"/>
              <a:headEnd/>
              <a:tailEnd/>
            </a:ln>
          </p:spPr>
        </p:pic>
        <p:pic>
          <p:nvPicPr>
            <p:cNvPr id="61526" name="Picture 18"/>
            <p:cNvPicPr>
              <a:picLocks noChangeAspect="1" noChangeArrowheads="1"/>
            </p:cNvPicPr>
            <p:nvPr/>
          </p:nvPicPr>
          <p:blipFill>
            <a:blip r:embed="rId14" cstate="print"/>
            <a:srcRect/>
            <a:stretch>
              <a:fillRect/>
            </a:stretch>
          </p:blipFill>
          <p:spPr bwMode="auto">
            <a:xfrm>
              <a:off x="4766" y="1146"/>
              <a:ext cx="296" cy="240"/>
            </a:xfrm>
            <a:prstGeom prst="rect">
              <a:avLst/>
            </a:prstGeom>
            <a:noFill/>
            <a:ln w="12700" algn="ctr">
              <a:noFill/>
              <a:miter lim="800000"/>
              <a:headEnd/>
              <a:tailEnd/>
            </a:ln>
          </p:spPr>
        </p:pic>
        <p:sp>
          <p:nvSpPr>
            <p:cNvPr id="61527" name="Text Box 19"/>
            <p:cNvSpPr txBox="1">
              <a:spLocks noChangeArrowheads="1"/>
            </p:cNvSpPr>
            <p:nvPr/>
          </p:nvSpPr>
          <p:spPr bwMode="auto">
            <a:xfrm>
              <a:off x="3775" y="1362"/>
              <a:ext cx="318" cy="173"/>
            </a:xfrm>
            <a:prstGeom prst="rect">
              <a:avLst/>
            </a:prstGeom>
            <a:noFill/>
            <a:ln w="12700" algn="ctr">
              <a:noFill/>
              <a:miter lim="800000"/>
              <a:headEnd/>
              <a:tailEnd/>
            </a:ln>
          </p:spPr>
          <p:txBody>
            <a:bodyPr wrap="none">
              <a:spAutoFit/>
            </a:bodyPr>
            <a:lstStyle/>
            <a:p>
              <a:pPr algn="l">
                <a:spcBef>
                  <a:spcPct val="0"/>
                </a:spcBef>
              </a:pPr>
              <a:r>
                <a:rPr lang="en-US" sz="1200">
                  <a:latin typeface="Arial" charset="0"/>
                </a:rPr>
                <a:t>Cars</a:t>
              </a:r>
            </a:p>
          </p:txBody>
        </p:sp>
        <p:sp>
          <p:nvSpPr>
            <p:cNvPr id="61528" name="Text Box 20"/>
            <p:cNvSpPr txBox="1">
              <a:spLocks noChangeArrowheads="1"/>
            </p:cNvSpPr>
            <p:nvPr/>
          </p:nvSpPr>
          <p:spPr bwMode="auto">
            <a:xfrm>
              <a:off x="4477" y="1362"/>
              <a:ext cx="627" cy="173"/>
            </a:xfrm>
            <a:prstGeom prst="rect">
              <a:avLst/>
            </a:prstGeom>
            <a:noFill/>
            <a:ln w="12700" algn="ctr">
              <a:noFill/>
              <a:miter lim="800000"/>
              <a:headEnd/>
              <a:tailEnd/>
            </a:ln>
          </p:spPr>
          <p:txBody>
            <a:bodyPr wrap="none">
              <a:spAutoFit/>
            </a:bodyPr>
            <a:lstStyle/>
            <a:p>
              <a:pPr algn="l">
                <a:spcBef>
                  <a:spcPct val="0"/>
                </a:spcBef>
              </a:pPr>
              <a:r>
                <a:rPr lang="en-US" sz="1200">
                  <a:latin typeface="Arial" charset="0"/>
                </a:rPr>
                <a:t>Motorcycles</a:t>
              </a:r>
            </a:p>
          </p:txBody>
        </p:sp>
      </p:grpSp>
      <p:grpSp>
        <p:nvGrpSpPr>
          <p:cNvPr id="3" name="Group 21"/>
          <p:cNvGrpSpPr>
            <a:grpSpLocks/>
          </p:cNvGrpSpPr>
          <p:nvPr/>
        </p:nvGrpSpPr>
        <p:grpSpPr bwMode="auto">
          <a:xfrm>
            <a:off x="2805113" y="2852738"/>
            <a:ext cx="1195387" cy="658812"/>
            <a:chOff x="3267" y="1652"/>
            <a:chExt cx="753" cy="415"/>
          </a:xfrm>
        </p:grpSpPr>
        <p:sp>
          <p:nvSpPr>
            <p:cNvPr id="61509" name="Rectangle 22"/>
            <p:cNvSpPr>
              <a:spLocks noChangeArrowheads="1"/>
            </p:cNvSpPr>
            <p:nvPr/>
          </p:nvSpPr>
          <p:spPr bwMode="auto">
            <a:xfrm>
              <a:off x="3267" y="1652"/>
              <a:ext cx="753" cy="411"/>
            </a:xfrm>
            <a:prstGeom prst="rect">
              <a:avLst/>
            </a:prstGeom>
            <a:solidFill>
              <a:srgbClr val="FFCC00"/>
            </a:solidFill>
            <a:ln w="19050" algn="ctr">
              <a:solidFill>
                <a:schemeClr val="tx1"/>
              </a:solidFill>
              <a:miter lim="800000"/>
              <a:headEnd/>
              <a:tailEnd/>
            </a:ln>
          </p:spPr>
          <p:txBody>
            <a:bodyPr anchor="ctr">
              <a:spAutoFit/>
            </a:bodyPr>
            <a:lstStyle/>
            <a:p>
              <a:endParaRPr lang="en-US"/>
            </a:p>
          </p:txBody>
        </p:sp>
        <p:pic>
          <p:nvPicPr>
            <p:cNvPr id="61510" name="Picture 23"/>
            <p:cNvPicPr>
              <a:picLocks noChangeAspect="1" noChangeArrowheads="1"/>
            </p:cNvPicPr>
            <p:nvPr/>
          </p:nvPicPr>
          <p:blipFill>
            <a:blip r:embed="rId3" cstate="print"/>
            <a:srcRect t="25484"/>
            <a:stretch>
              <a:fillRect/>
            </a:stretch>
          </p:blipFill>
          <p:spPr bwMode="auto">
            <a:xfrm>
              <a:off x="3347" y="1702"/>
              <a:ext cx="295" cy="179"/>
            </a:xfrm>
            <a:prstGeom prst="rect">
              <a:avLst/>
            </a:prstGeom>
            <a:noFill/>
            <a:ln w="12700" algn="ctr">
              <a:noFill/>
              <a:miter lim="800000"/>
              <a:headEnd/>
              <a:tailEnd/>
            </a:ln>
          </p:spPr>
        </p:pic>
        <p:pic>
          <p:nvPicPr>
            <p:cNvPr id="61511" name="Picture 24"/>
            <p:cNvPicPr>
              <a:picLocks noChangeAspect="1" noChangeArrowheads="1"/>
            </p:cNvPicPr>
            <p:nvPr/>
          </p:nvPicPr>
          <p:blipFill>
            <a:blip r:embed="rId6" cstate="print"/>
            <a:srcRect t="18643"/>
            <a:stretch>
              <a:fillRect/>
            </a:stretch>
          </p:blipFill>
          <p:spPr bwMode="auto">
            <a:xfrm>
              <a:off x="3662" y="1688"/>
              <a:ext cx="270" cy="178"/>
            </a:xfrm>
            <a:prstGeom prst="rect">
              <a:avLst/>
            </a:prstGeom>
            <a:noFill/>
            <a:ln w="12700" algn="ctr">
              <a:noFill/>
              <a:miter lim="800000"/>
              <a:headEnd/>
              <a:tailEnd/>
            </a:ln>
          </p:spPr>
        </p:pic>
        <p:sp>
          <p:nvSpPr>
            <p:cNvPr id="61512" name="Text Box 25"/>
            <p:cNvSpPr txBox="1">
              <a:spLocks noChangeArrowheads="1"/>
            </p:cNvSpPr>
            <p:nvPr/>
          </p:nvSpPr>
          <p:spPr bwMode="auto">
            <a:xfrm>
              <a:off x="3485" y="1894"/>
              <a:ext cx="318" cy="173"/>
            </a:xfrm>
            <a:prstGeom prst="rect">
              <a:avLst/>
            </a:prstGeom>
            <a:noFill/>
            <a:ln w="12700" algn="ctr">
              <a:noFill/>
              <a:miter lim="800000"/>
              <a:headEnd/>
              <a:tailEnd/>
            </a:ln>
          </p:spPr>
          <p:txBody>
            <a:bodyPr wrap="none">
              <a:spAutoFit/>
            </a:bodyPr>
            <a:lstStyle/>
            <a:p>
              <a:pPr algn="l">
                <a:spcBef>
                  <a:spcPct val="0"/>
                </a:spcBef>
              </a:pPr>
              <a:r>
                <a:rPr lang="en-US" sz="1200">
                  <a:latin typeface="Arial" charset="0"/>
                </a:rPr>
                <a:t>Cars</a:t>
              </a:r>
            </a:p>
          </p:txBody>
        </p:sp>
      </p:grpSp>
      <p:grpSp>
        <p:nvGrpSpPr>
          <p:cNvPr id="4" name="Group 26"/>
          <p:cNvGrpSpPr>
            <a:grpSpLocks/>
          </p:cNvGrpSpPr>
          <p:nvPr/>
        </p:nvGrpSpPr>
        <p:grpSpPr bwMode="auto">
          <a:xfrm>
            <a:off x="4111625" y="2852738"/>
            <a:ext cx="1195388" cy="654050"/>
            <a:chOff x="4102" y="1655"/>
            <a:chExt cx="753" cy="412"/>
          </a:xfrm>
        </p:grpSpPr>
        <p:sp>
          <p:nvSpPr>
            <p:cNvPr id="61505" name="Rectangle 27"/>
            <p:cNvSpPr>
              <a:spLocks noChangeArrowheads="1"/>
            </p:cNvSpPr>
            <p:nvPr/>
          </p:nvSpPr>
          <p:spPr bwMode="auto">
            <a:xfrm>
              <a:off x="4102" y="1655"/>
              <a:ext cx="753" cy="408"/>
            </a:xfrm>
            <a:prstGeom prst="rect">
              <a:avLst/>
            </a:prstGeom>
            <a:solidFill>
              <a:srgbClr val="FFCC00"/>
            </a:solidFill>
            <a:ln w="19050" algn="ctr">
              <a:solidFill>
                <a:schemeClr val="tx1"/>
              </a:solidFill>
              <a:miter lim="800000"/>
              <a:headEnd/>
              <a:tailEnd/>
            </a:ln>
          </p:spPr>
          <p:txBody>
            <a:bodyPr anchor="ctr">
              <a:spAutoFit/>
            </a:bodyPr>
            <a:lstStyle/>
            <a:p>
              <a:endParaRPr lang="en-US"/>
            </a:p>
          </p:txBody>
        </p:sp>
        <p:pic>
          <p:nvPicPr>
            <p:cNvPr id="61506" name="Picture 28"/>
            <p:cNvPicPr>
              <a:picLocks noChangeAspect="1" noChangeArrowheads="1"/>
            </p:cNvPicPr>
            <p:nvPr/>
          </p:nvPicPr>
          <p:blipFill>
            <a:blip r:embed="rId10" cstate="print"/>
            <a:srcRect/>
            <a:stretch>
              <a:fillRect/>
            </a:stretch>
          </p:blipFill>
          <p:spPr bwMode="auto">
            <a:xfrm>
              <a:off x="4485" y="1707"/>
              <a:ext cx="266" cy="181"/>
            </a:xfrm>
            <a:prstGeom prst="rect">
              <a:avLst/>
            </a:prstGeom>
            <a:noFill/>
            <a:ln w="12700" algn="ctr">
              <a:noFill/>
              <a:miter lim="800000"/>
              <a:headEnd/>
              <a:tailEnd/>
            </a:ln>
          </p:spPr>
        </p:pic>
        <p:pic>
          <p:nvPicPr>
            <p:cNvPr id="61507" name="Picture 29"/>
            <p:cNvPicPr>
              <a:picLocks noChangeAspect="1" noChangeArrowheads="1"/>
            </p:cNvPicPr>
            <p:nvPr/>
          </p:nvPicPr>
          <p:blipFill>
            <a:blip r:embed="rId15" cstate="print"/>
            <a:srcRect/>
            <a:stretch>
              <a:fillRect/>
            </a:stretch>
          </p:blipFill>
          <p:spPr bwMode="auto">
            <a:xfrm>
              <a:off x="4186" y="1700"/>
              <a:ext cx="223" cy="191"/>
            </a:xfrm>
            <a:prstGeom prst="rect">
              <a:avLst/>
            </a:prstGeom>
            <a:noFill/>
            <a:ln w="12700" algn="ctr">
              <a:noFill/>
              <a:miter lim="800000"/>
              <a:headEnd/>
              <a:tailEnd/>
            </a:ln>
          </p:spPr>
        </p:pic>
        <p:sp>
          <p:nvSpPr>
            <p:cNvPr id="61508" name="Text Box 30"/>
            <p:cNvSpPr txBox="1">
              <a:spLocks noChangeArrowheads="1"/>
            </p:cNvSpPr>
            <p:nvPr/>
          </p:nvSpPr>
          <p:spPr bwMode="auto">
            <a:xfrm>
              <a:off x="4162" y="1894"/>
              <a:ext cx="627" cy="173"/>
            </a:xfrm>
            <a:prstGeom prst="rect">
              <a:avLst/>
            </a:prstGeom>
            <a:noFill/>
            <a:ln w="12700" algn="ctr">
              <a:noFill/>
              <a:miter lim="800000"/>
              <a:headEnd/>
              <a:tailEnd/>
            </a:ln>
          </p:spPr>
          <p:txBody>
            <a:bodyPr wrap="none">
              <a:spAutoFit/>
            </a:bodyPr>
            <a:lstStyle/>
            <a:p>
              <a:pPr algn="l">
                <a:spcBef>
                  <a:spcPct val="0"/>
                </a:spcBef>
              </a:pPr>
              <a:r>
                <a:rPr lang="en-US" sz="1200">
                  <a:latin typeface="Arial" charset="0"/>
                </a:rPr>
                <a:t>Motorcycles</a:t>
              </a:r>
            </a:p>
          </p:txBody>
        </p:sp>
      </p:grpSp>
      <p:grpSp>
        <p:nvGrpSpPr>
          <p:cNvPr id="5" name="Group 31"/>
          <p:cNvGrpSpPr>
            <a:grpSpLocks/>
          </p:cNvGrpSpPr>
          <p:nvPr/>
        </p:nvGrpSpPr>
        <p:grpSpPr bwMode="auto">
          <a:xfrm>
            <a:off x="5454650" y="2814638"/>
            <a:ext cx="2306638" cy="730250"/>
            <a:chOff x="3703" y="2499"/>
            <a:chExt cx="1491" cy="532"/>
          </a:xfrm>
        </p:grpSpPr>
        <p:sp>
          <p:nvSpPr>
            <p:cNvPr id="61496" name="Rectangle 32"/>
            <p:cNvSpPr>
              <a:spLocks noChangeArrowheads="1"/>
            </p:cNvSpPr>
            <p:nvPr/>
          </p:nvSpPr>
          <p:spPr bwMode="auto">
            <a:xfrm>
              <a:off x="3703" y="2499"/>
              <a:ext cx="1491" cy="532"/>
            </a:xfrm>
            <a:prstGeom prst="rect">
              <a:avLst/>
            </a:prstGeom>
            <a:solidFill>
              <a:srgbClr val="FFCC00"/>
            </a:solidFill>
            <a:ln w="19050" algn="ctr">
              <a:solidFill>
                <a:schemeClr val="tx1"/>
              </a:solidFill>
              <a:miter lim="800000"/>
              <a:headEnd/>
              <a:tailEnd/>
            </a:ln>
          </p:spPr>
          <p:txBody>
            <a:bodyPr anchor="ctr">
              <a:spAutoFit/>
            </a:bodyPr>
            <a:lstStyle/>
            <a:p>
              <a:endParaRPr lang="en-US"/>
            </a:p>
          </p:txBody>
        </p:sp>
        <p:pic>
          <p:nvPicPr>
            <p:cNvPr id="61497" name="Picture 33"/>
            <p:cNvPicPr>
              <a:picLocks noChangeAspect="1" noChangeArrowheads="1"/>
            </p:cNvPicPr>
            <p:nvPr/>
          </p:nvPicPr>
          <p:blipFill>
            <a:blip r:embed="rId16" cstate="print"/>
            <a:srcRect/>
            <a:stretch>
              <a:fillRect/>
            </a:stretch>
          </p:blipFill>
          <p:spPr bwMode="auto">
            <a:xfrm>
              <a:off x="4130" y="2557"/>
              <a:ext cx="280" cy="200"/>
            </a:xfrm>
            <a:prstGeom prst="rect">
              <a:avLst/>
            </a:prstGeom>
            <a:noFill/>
            <a:ln w="12700" algn="ctr">
              <a:noFill/>
              <a:miter lim="800000"/>
              <a:headEnd/>
              <a:tailEnd/>
            </a:ln>
          </p:spPr>
        </p:pic>
        <p:pic>
          <p:nvPicPr>
            <p:cNvPr id="61498" name="Picture 34"/>
            <p:cNvPicPr>
              <a:picLocks noChangeAspect="1" noChangeArrowheads="1"/>
            </p:cNvPicPr>
            <p:nvPr/>
          </p:nvPicPr>
          <p:blipFill>
            <a:blip r:embed="rId17" cstate="print"/>
            <a:srcRect/>
            <a:stretch>
              <a:fillRect/>
            </a:stretch>
          </p:blipFill>
          <p:spPr bwMode="auto">
            <a:xfrm>
              <a:off x="3803" y="2567"/>
              <a:ext cx="282" cy="195"/>
            </a:xfrm>
            <a:prstGeom prst="rect">
              <a:avLst/>
            </a:prstGeom>
            <a:noFill/>
            <a:ln w="12700" algn="ctr">
              <a:noFill/>
              <a:miter lim="800000"/>
              <a:headEnd/>
              <a:tailEnd/>
            </a:ln>
          </p:spPr>
        </p:pic>
        <p:pic>
          <p:nvPicPr>
            <p:cNvPr id="61499" name="Picture 35"/>
            <p:cNvPicPr>
              <a:picLocks noChangeAspect="1" noChangeArrowheads="1"/>
            </p:cNvPicPr>
            <p:nvPr/>
          </p:nvPicPr>
          <p:blipFill>
            <a:blip r:embed="rId18" cstate="print"/>
            <a:srcRect/>
            <a:stretch>
              <a:fillRect/>
            </a:stretch>
          </p:blipFill>
          <p:spPr bwMode="auto">
            <a:xfrm>
              <a:off x="3800" y="2789"/>
              <a:ext cx="292" cy="176"/>
            </a:xfrm>
            <a:prstGeom prst="rect">
              <a:avLst/>
            </a:prstGeom>
            <a:noFill/>
            <a:ln w="12700" algn="ctr">
              <a:noFill/>
              <a:miter lim="800000"/>
              <a:headEnd/>
              <a:tailEnd/>
            </a:ln>
          </p:spPr>
        </p:pic>
        <p:pic>
          <p:nvPicPr>
            <p:cNvPr id="61500" name="Picture 36"/>
            <p:cNvPicPr>
              <a:picLocks noChangeAspect="1" noChangeArrowheads="1"/>
            </p:cNvPicPr>
            <p:nvPr/>
          </p:nvPicPr>
          <p:blipFill>
            <a:blip r:embed="rId19" cstate="print"/>
            <a:srcRect/>
            <a:stretch>
              <a:fillRect/>
            </a:stretch>
          </p:blipFill>
          <p:spPr bwMode="auto">
            <a:xfrm>
              <a:off x="4162" y="2789"/>
              <a:ext cx="242" cy="158"/>
            </a:xfrm>
            <a:prstGeom prst="rect">
              <a:avLst/>
            </a:prstGeom>
            <a:noFill/>
            <a:ln w="12700" algn="ctr">
              <a:noFill/>
              <a:miter lim="800000"/>
              <a:headEnd/>
              <a:tailEnd/>
            </a:ln>
          </p:spPr>
        </p:pic>
        <p:pic>
          <p:nvPicPr>
            <p:cNvPr id="61501" name="Picture 37"/>
            <p:cNvPicPr>
              <a:picLocks noChangeAspect="1" noChangeArrowheads="1"/>
            </p:cNvPicPr>
            <p:nvPr/>
          </p:nvPicPr>
          <p:blipFill>
            <a:blip r:embed="rId20" cstate="print"/>
            <a:srcRect/>
            <a:stretch>
              <a:fillRect/>
            </a:stretch>
          </p:blipFill>
          <p:spPr bwMode="auto">
            <a:xfrm>
              <a:off x="4815" y="2547"/>
              <a:ext cx="235" cy="137"/>
            </a:xfrm>
            <a:prstGeom prst="rect">
              <a:avLst/>
            </a:prstGeom>
            <a:noFill/>
            <a:ln w="12700" algn="ctr">
              <a:noFill/>
              <a:miter lim="800000"/>
              <a:headEnd/>
              <a:tailEnd/>
            </a:ln>
          </p:spPr>
        </p:pic>
        <p:pic>
          <p:nvPicPr>
            <p:cNvPr id="61502" name="Picture 38"/>
            <p:cNvPicPr>
              <a:picLocks noChangeAspect="1" noChangeArrowheads="1"/>
            </p:cNvPicPr>
            <p:nvPr/>
          </p:nvPicPr>
          <p:blipFill>
            <a:blip r:embed="rId21" cstate="print"/>
            <a:srcRect/>
            <a:stretch>
              <a:fillRect/>
            </a:stretch>
          </p:blipFill>
          <p:spPr bwMode="auto">
            <a:xfrm>
              <a:off x="4509" y="2550"/>
              <a:ext cx="263" cy="143"/>
            </a:xfrm>
            <a:prstGeom prst="rect">
              <a:avLst/>
            </a:prstGeom>
            <a:noFill/>
            <a:ln w="12700" algn="ctr">
              <a:noFill/>
              <a:miter lim="800000"/>
              <a:headEnd/>
              <a:tailEnd/>
            </a:ln>
          </p:spPr>
        </p:pic>
        <p:pic>
          <p:nvPicPr>
            <p:cNvPr id="61503" name="Picture 39"/>
            <p:cNvPicPr>
              <a:picLocks noChangeAspect="1" noChangeArrowheads="1"/>
            </p:cNvPicPr>
            <p:nvPr/>
          </p:nvPicPr>
          <p:blipFill>
            <a:blip r:embed="rId22" cstate="print"/>
            <a:srcRect/>
            <a:stretch>
              <a:fillRect/>
            </a:stretch>
          </p:blipFill>
          <p:spPr bwMode="auto">
            <a:xfrm>
              <a:off x="4503" y="2738"/>
              <a:ext cx="282" cy="227"/>
            </a:xfrm>
            <a:prstGeom prst="rect">
              <a:avLst/>
            </a:prstGeom>
            <a:noFill/>
            <a:ln w="12700" algn="ctr">
              <a:noFill/>
              <a:miter lim="800000"/>
              <a:headEnd/>
              <a:tailEnd/>
            </a:ln>
          </p:spPr>
        </p:pic>
        <p:pic>
          <p:nvPicPr>
            <p:cNvPr id="61504" name="Picture 40"/>
            <p:cNvPicPr>
              <a:picLocks noChangeAspect="1" noChangeArrowheads="1"/>
            </p:cNvPicPr>
            <p:nvPr/>
          </p:nvPicPr>
          <p:blipFill>
            <a:blip r:embed="rId23" cstate="print"/>
            <a:srcRect/>
            <a:stretch>
              <a:fillRect/>
            </a:stretch>
          </p:blipFill>
          <p:spPr bwMode="auto">
            <a:xfrm>
              <a:off x="4815" y="2732"/>
              <a:ext cx="296" cy="240"/>
            </a:xfrm>
            <a:prstGeom prst="rect">
              <a:avLst/>
            </a:prstGeom>
            <a:noFill/>
            <a:ln w="12700" algn="ctr">
              <a:noFill/>
              <a:miter lim="800000"/>
              <a:headEnd/>
              <a:tailEnd/>
            </a:ln>
          </p:spPr>
        </p:pic>
      </p:grpSp>
      <p:grpSp>
        <p:nvGrpSpPr>
          <p:cNvPr id="6" name="Group 41"/>
          <p:cNvGrpSpPr>
            <a:grpSpLocks/>
          </p:cNvGrpSpPr>
          <p:nvPr/>
        </p:nvGrpSpPr>
        <p:grpSpPr bwMode="auto">
          <a:xfrm>
            <a:off x="501650" y="4081463"/>
            <a:ext cx="1112838" cy="658812"/>
            <a:chOff x="316" y="2547"/>
            <a:chExt cx="701" cy="415"/>
          </a:xfrm>
        </p:grpSpPr>
        <p:sp>
          <p:nvSpPr>
            <p:cNvPr id="61492" name="Rectangle 42"/>
            <p:cNvSpPr>
              <a:spLocks noChangeArrowheads="1"/>
            </p:cNvSpPr>
            <p:nvPr/>
          </p:nvSpPr>
          <p:spPr bwMode="auto">
            <a:xfrm>
              <a:off x="316" y="2547"/>
              <a:ext cx="701" cy="411"/>
            </a:xfrm>
            <a:prstGeom prst="rect">
              <a:avLst/>
            </a:prstGeom>
            <a:solidFill>
              <a:srgbClr val="FFCC00"/>
            </a:solidFill>
            <a:ln w="19050" algn="ctr">
              <a:solidFill>
                <a:schemeClr val="tx1"/>
              </a:solidFill>
              <a:miter lim="800000"/>
              <a:headEnd/>
              <a:tailEnd/>
            </a:ln>
          </p:spPr>
          <p:txBody>
            <a:bodyPr anchor="ctr">
              <a:spAutoFit/>
            </a:bodyPr>
            <a:lstStyle/>
            <a:p>
              <a:endParaRPr lang="en-US"/>
            </a:p>
          </p:txBody>
        </p:sp>
        <p:sp>
          <p:nvSpPr>
            <p:cNvPr id="61493" name="Text Box 43"/>
            <p:cNvSpPr txBox="1">
              <a:spLocks noChangeArrowheads="1"/>
            </p:cNvSpPr>
            <p:nvPr/>
          </p:nvSpPr>
          <p:spPr bwMode="auto">
            <a:xfrm>
              <a:off x="534" y="2789"/>
              <a:ext cx="281" cy="173"/>
            </a:xfrm>
            <a:prstGeom prst="rect">
              <a:avLst/>
            </a:prstGeom>
            <a:noFill/>
            <a:ln w="12700" algn="ctr">
              <a:noFill/>
              <a:miter lim="800000"/>
              <a:headEnd/>
              <a:tailEnd/>
            </a:ln>
          </p:spPr>
          <p:txBody>
            <a:bodyPr wrap="none">
              <a:spAutoFit/>
            </a:bodyPr>
            <a:lstStyle/>
            <a:p>
              <a:pPr algn="l">
                <a:spcBef>
                  <a:spcPct val="0"/>
                </a:spcBef>
              </a:pPr>
              <a:r>
                <a:rPr lang="en-US" sz="1200">
                  <a:latin typeface="Arial" charset="0"/>
                </a:rPr>
                <a:t>Bus</a:t>
              </a:r>
            </a:p>
          </p:txBody>
        </p:sp>
        <p:pic>
          <p:nvPicPr>
            <p:cNvPr id="61494" name="Picture 44"/>
            <p:cNvPicPr>
              <a:picLocks noChangeAspect="1" noChangeArrowheads="1"/>
            </p:cNvPicPr>
            <p:nvPr/>
          </p:nvPicPr>
          <p:blipFill>
            <a:blip r:embed="rId24" cstate="print"/>
            <a:srcRect/>
            <a:stretch>
              <a:fillRect/>
            </a:stretch>
          </p:blipFill>
          <p:spPr bwMode="auto">
            <a:xfrm>
              <a:off x="388" y="2595"/>
              <a:ext cx="266" cy="200"/>
            </a:xfrm>
            <a:prstGeom prst="rect">
              <a:avLst/>
            </a:prstGeom>
            <a:noFill/>
            <a:ln w="25400" algn="ctr">
              <a:noFill/>
              <a:miter lim="800000"/>
              <a:headEnd/>
              <a:tailEnd/>
            </a:ln>
          </p:spPr>
        </p:pic>
        <p:pic>
          <p:nvPicPr>
            <p:cNvPr id="61495" name="Picture 45"/>
            <p:cNvPicPr>
              <a:picLocks noChangeAspect="1" noChangeArrowheads="1"/>
            </p:cNvPicPr>
            <p:nvPr/>
          </p:nvPicPr>
          <p:blipFill>
            <a:blip r:embed="rId25" cstate="print"/>
            <a:srcRect/>
            <a:stretch>
              <a:fillRect/>
            </a:stretch>
          </p:blipFill>
          <p:spPr bwMode="auto">
            <a:xfrm>
              <a:off x="679" y="2595"/>
              <a:ext cx="290" cy="174"/>
            </a:xfrm>
            <a:prstGeom prst="rect">
              <a:avLst/>
            </a:prstGeom>
            <a:noFill/>
            <a:ln w="25400" algn="ctr">
              <a:noFill/>
              <a:miter lim="800000"/>
              <a:headEnd/>
              <a:tailEnd/>
            </a:ln>
          </p:spPr>
        </p:pic>
      </p:grpSp>
      <p:grpSp>
        <p:nvGrpSpPr>
          <p:cNvPr id="7" name="Group 46"/>
          <p:cNvGrpSpPr>
            <a:grpSpLocks/>
          </p:cNvGrpSpPr>
          <p:nvPr/>
        </p:nvGrpSpPr>
        <p:grpSpPr bwMode="auto">
          <a:xfrm>
            <a:off x="6492875" y="4081463"/>
            <a:ext cx="1195388" cy="658812"/>
            <a:chOff x="3267" y="1652"/>
            <a:chExt cx="753" cy="415"/>
          </a:xfrm>
        </p:grpSpPr>
        <p:sp>
          <p:nvSpPr>
            <p:cNvPr id="61488" name="Rectangle 47"/>
            <p:cNvSpPr>
              <a:spLocks noChangeArrowheads="1"/>
            </p:cNvSpPr>
            <p:nvPr/>
          </p:nvSpPr>
          <p:spPr bwMode="auto">
            <a:xfrm>
              <a:off x="3267" y="1652"/>
              <a:ext cx="753" cy="411"/>
            </a:xfrm>
            <a:prstGeom prst="rect">
              <a:avLst/>
            </a:prstGeom>
            <a:solidFill>
              <a:srgbClr val="FFCC00"/>
            </a:solidFill>
            <a:ln w="19050" algn="ctr">
              <a:solidFill>
                <a:schemeClr val="tx1"/>
              </a:solidFill>
              <a:miter lim="800000"/>
              <a:headEnd/>
              <a:tailEnd/>
            </a:ln>
          </p:spPr>
          <p:txBody>
            <a:bodyPr anchor="ctr">
              <a:spAutoFit/>
            </a:bodyPr>
            <a:lstStyle/>
            <a:p>
              <a:endParaRPr lang="en-US"/>
            </a:p>
          </p:txBody>
        </p:sp>
        <p:pic>
          <p:nvPicPr>
            <p:cNvPr id="61489" name="Picture 48"/>
            <p:cNvPicPr>
              <a:picLocks noChangeAspect="1" noChangeArrowheads="1"/>
            </p:cNvPicPr>
            <p:nvPr/>
          </p:nvPicPr>
          <p:blipFill>
            <a:blip r:embed="rId3" cstate="print"/>
            <a:srcRect t="25484"/>
            <a:stretch>
              <a:fillRect/>
            </a:stretch>
          </p:blipFill>
          <p:spPr bwMode="auto">
            <a:xfrm>
              <a:off x="3347" y="1702"/>
              <a:ext cx="295" cy="179"/>
            </a:xfrm>
            <a:prstGeom prst="rect">
              <a:avLst/>
            </a:prstGeom>
            <a:noFill/>
            <a:ln w="12700" algn="ctr">
              <a:noFill/>
              <a:miter lim="800000"/>
              <a:headEnd/>
              <a:tailEnd/>
            </a:ln>
          </p:spPr>
        </p:pic>
        <p:pic>
          <p:nvPicPr>
            <p:cNvPr id="61490" name="Picture 49"/>
            <p:cNvPicPr>
              <a:picLocks noChangeAspect="1" noChangeArrowheads="1"/>
            </p:cNvPicPr>
            <p:nvPr/>
          </p:nvPicPr>
          <p:blipFill>
            <a:blip r:embed="rId6" cstate="print"/>
            <a:srcRect t="18643"/>
            <a:stretch>
              <a:fillRect/>
            </a:stretch>
          </p:blipFill>
          <p:spPr bwMode="auto">
            <a:xfrm>
              <a:off x="3662" y="1688"/>
              <a:ext cx="270" cy="178"/>
            </a:xfrm>
            <a:prstGeom prst="rect">
              <a:avLst/>
            </a:prstGeom>
            <a:noFill/>
            <a:ln w="12700" algn="ctr">
              <a:noFill/>
              <a:miter lim="800000"/>
              <a:headEnd/>
              <a:tailEnd/>
            </a:ln>
          </p:spPr>
        </p:pic>
        <p:sp>
          <p:nvSpPr>
            <p:cNvPr id="61491" name="Text Box 50"/>
            <p:cNvSpPr txBox="1">
              <a:spLocks noChangeArrowheads="1"/>
            </p:cNvSpPr>
            <p:nvPr/>
          </p:nvSpPr>
          <p:spPr bwMode="auto">
            <a:xfrm>
              <a:off x="3485" y="1894"/>
              <a:ext cx="318" cy="173"/>
            </a:xfrm>
            <a:prstGeom prst="rect">
              <a:avLst/>
            </a:prstGeom>
            <a:noFill/>
            <a:ln w="12700" algn="ctr">
              <a:noFill/>
              <a:miter lim="800000"/>
              <a:headEnd/>
              <a:tailEnd/>
            </a:ln>
          </p:spPr>
          <p:txBody>
            <a:bodyPr wrap="none">
              <a:spAutoFit/>
            </a:bodyPr>
            <a:lstStyle/>
            <a:p>
              <a:pPr algn="l">
                <a:spcBef>
                  <a:spcPct val="0"/>
                </a:spcBef>
              </a:pPr>
              <a:r>
                <a:rPr lang="en-US" sz="1200">
                  <a:latin typeface="Arial" charset="0"/>
                </a:rPr>
                <a:t>Cars</a:t>
              </a:r>
            </a:p>
          </p:txBody>
        </p:sp>
      </p:grpSp>
      <p:grpSp>
        <p:nvGrpSpPr>
          <p:cNvPr id="8" name="Group 51"/>
          <p:cNvGrpSpPr>
            <a:grpSpLocks/>
          </p:cNvGrpSpPr>
          <p:nvPr/>
        </p:nvGrpSpPr>
        <p:grpSpPr bwMode="auto">
          <a:xfrm>
            <a:off x="7799388" y="4081463"/>
            <a:ext cx="1195387" cy="654050"/>
            <a:chOff x="4102" y="1655"/>
            <a:chExt cx="753" cy="412"/>
          </a:xfrm>
        </p:grpSpPr>
        <p:sp>
          <p:nvSpPr>
            <p:cNvPr id="61484" name="Rectangle 52"/>
            <p:cNvSpPr>
              <a:spLocks noChangeArrowheads="1"/>
            </p:cNvSpPr>
            <p:nvPr/>
          </p:nvSpPr>
          <p:spPr bwMode="auto">
            <a:xfrm>
              <a:off x="4102" y="1655"/>
              <a:ext cx="753" cy="408"/>
            </a:xfrm>
            <a:prstGeom prst="rect">
              <a:avLst/>
            </a:prstGeom>
            <a:solidFill>
              <a:srgbClr val="FFCC00"/>
            </a:solidFill>
            <a:ln w="19050" algn="ctr">
              <a:solidFill>
                <a:schemeClr val="tx1"/>
              </a:solidFill>
              <a:miter lim="800000"/>
              <a:headEnd/>
              <a:tailEnd/>
            </a:ln>
          </p:spPr>
          <p:txBody>
            <a:bodyPr anchor="ctr">
              <a:spAutoFit/>
            </a:bodyPr>
            <a:lstStyle/>
            <a:p>
              <a:endParaRPr lang="en-US"/>
            </a:p>
          </p:txBody>
        </p:sp>
        <p:pic>
          <p:nvPicPr>
            <p:cNvPr id="61485" name="Picture 53"/>
            <p:cNvPicPr>
              <a:picLocks noChangeAspect="1" noChangeArrowheads="1"/>
            </p:cNvPicPr>
            <p:nvPr/>
          </p:nvPicPr>
          <p:blipFill>
            <a:blip r:embed="rId10" cstate="print"/>
            <a:srcRect/>
            <a:stretch>
              <a:fillRect/>
            </a:stretch>
          </p:blipFill>
          <p:spPr bwMode="auto">
            <a:xfrm>
              <a:off x="4485" y="1707"/>
              <a:ext cx="266" cy="181"/>
            </a:xfrm>
            <a:prstGeom prst="rect">
              <a:avLst/>
            </a:prstGeom>
            <a:noFill/>
            <a:ln w="12700" algn="ctr">
              <a:noFill/>
              <a:miter lim="800000"/>
              <a:headEnd/>
              <a:tailEnd/>
            </a:ln>
          </p:spPr>
        </p:pic>
        <p:pic>
          <p:nvPicPr>
            <p:cNvPr id="61486" name="Picture 54"/>
            <p:cNvPicPr>
              <a:picLocks noChangeAspect="1" noChangeArrowheads="1"/>
            </p:cNvPicPr>
            <p:nvPr/>
          </p:nvPicPr>
          <p:blipFill>
            <a:blip r:embed="rId26" cstate="print"/>
            <a:srcRect/>
            <a:stretch>
              <a:fillRect/>
            </a:stretch>
          </p:blipFill>
          <p:spPr bwMode="auto">
            <a:xfrm>
              <a:off x="4186" y="1700"/>
              <a:ext cx="223" cy="191"/>
            </a:xfrm>
            <a:prstGeom prst="rect">
              <a:avLst/>
            </a:prstGeom>
            <a:noFill/>
            <a:ln w="12700" algn="ctr">
              <a:noFill/>
              <a:miter lim="800000"/>
              <a:headEnd/>
              <a:tailEnd/>
            </a:ln>
          </p:spPr>
        </p:pic>
        <p:sp>
          <p:nvSpPr>
            <p:cNvPr id="61487" name="Text Box 55"/>
            <p:cNvSpPr txBox="1">
              <a:spLocks noChangeArrowheads="1"/>
            </p:cNvSpPr>
            <p:nvPr/>
          </p:nvSpPr>
          <p:spPr bwMode="auto">
            <a:xfrm>
              <a:off x="4162" y="1894"/>
              <a:ext cx="627" cy="173"/>
            </a:xfrm>
            <a:prstGeom prst="rect">
              <a:avLst/>
            </a:prstGeom>
            <a:noFill/>
            <a:ln w="12700" algn="ctr">
              <a:noFill/>
              <a:miter lim="800000"/>
              <a:headEnd/>
              <a:tailEnd/>
            </a:ln>
          </p:spPr>
          <p:txBody>
            <a:bodyPr wrap="none">
              <a:spAutoFit/>
            </a:bodyPr>
            <a:lstStyle/>
            <a:p>
              <a:pPr algn="l">
                <a:spcBef>
                  <a:spcPct val="0"/>
                </a:spcBef>
              </a:pPr>
              <a:r>
                <a:rPr lang="en-US" sz="1200">
                  <a:latin typeface="Arial" charset="0"/>
                </a:rPr>
                <a:t>Motorcycles</a:t>
              </a:r>
            </a:p>
          </p:txBody>
        </p:sp>
      </p:grpSp>
      <p:grpSp>
        <p:nvGrpSpPr>
          <p:cNvPr id="9" name="Group 56"/>
          <p:cNvGrpSpPr>
            <a:grpSpLocks/>
          </p:cNvGrpSpPr>
          <p:nvPr/>
        </p:nvGrpSpPr>
        <p:grpSpPr bwMode="auto">
          <a:xfrm>
            <a:off x="1692275" y="4081463"/>
            <a:ext cx="1074738" cy="658812"/>
            <a:chOff x="1114" y="2547"/>
            <a:chExt cx="677" cy="415"/>
          </a:xfrm>
        </p:grpSpPr>
        <p:sp>
          <p:nvSpPr>
            <p:cNvPr id="61480" name="Rectangle 57"/>
            <p:cNvSpPr>
              <a:spLocks noChangeArrowheads="1"/>
            </p:cNvSpPr>
            <p:nvPr/>
          </p:nvSpPr>
          <p:spPr bwMode="auto">
            <a:xfrm>
              <a:off x="1114" y="2547"/>
              <a:ext cx="677" cy="411"/>
            </a:xfrm>
            <a:prstGeom prst="rect">
              <a:avLst/>
            </a:prstGeom>
            <a:solidFill>
              <a:srgbClr val="FFCC00"/>
            </a:solidFill>
            <a:ln w="19050" algn="ctr">
              <a:solidFill>
                <a:schemeClr val="tx1"/>
              </a:solidFill>
              <a:miter lim="800000"/>
              <a:headEnd/>
              <a:tailEnd/>
            </a:ln>
          </p:spPr>
          <p:txBody>
            <a:bodyPr anchor="ctr">
              <a:spAutoFit/>
            </a:bodyPr>
            <a:lstStyle/>
            <a:p>
              <a:endParaRPr lang="en-US"/>
            </a:p>
          </p:txBody>
        </p:sp>
        <p:sp>
          <p:nvSpPr>
            <p:cNvPr id="61481" name="Text Box 58"/>
            <p:cNvSpPr txBox="1">
              <a:spLocks noChangeArrowheads="1"/>
            </p:cNvSpPr>
            <p:nvPr/>
          </p:nvSpPr>
          <p:spPr bwMode="auto">
            <a:xfrm>
              <a:off x="1259" y="2789"/>
              <a:ext cx="420" cy="173"/>
            </a:xfrm>
            <a:prstGeom prst="rect">
              <a:avLst/>
            </a:prstGeom>
            <a:noFill/>
            <a:ln w="12700" algn="ctr">
              <a:noFill/>
              <a:miter lim="800000"/>
              <a:headEnd/>
              <a:tailEnd/>
            </a:ln>
          </p:spPr>
          <p:txBody>
            <a:bodyPr wrap="none">
              <a:spAutoFit/>
            </a:bodyPr>
            <a:lstStyle/>
            <a:p>
              <a:pPr algn="l">
                <a:spcBef>
                  <a:spcPct val="0"/>
                </a:spcBef>
              </a:pPr>
              <a:r>
                <a:rPr lang="en-US" sz="1200">
                  <a:latin typeface="Arial" charset="0"/>
                </a:rPr>
                <a:t>Tractor</a:t>
              </a:r>
            </a:p>
          </p:txBody>
        </p:sp>
        <p:pic>
          <p:nvPicPr>
            <p:cNvPr id="61482" name="Picture 59"/>
            <p:cNvPicPr>
              <a:picLocks noChangeAspect="1" noChangeArrowheads="1"/>
            </p:cNvPicPr>
            <p:nvPr/>
          </p:nvPicPr>
          <p:blipFill>
            <a:blip r:embed="rId27" cstate="print"/>
            <a:srcRect/>
            <a:stretch>
              <a:fillRect/>
            </a:stretch>
          </p:blipFill>
          <p:spPr bwMode="auto">
            <a:xfrm>
              <a:off x="1162" y="2595"/>
              <a:ext cx="266" cy="174"/>
            </a:xfrm>
            <a:prstGeom prst="rect">
              <a:avLst/>
            </a:prstGeom>
            <a:noFill/>
            <a:ln w="25400" algn="ctr">
              <a:noFill/>
              <a:miter lim="800000"/>
              <a:headEnd/>
              <a:tailEnd/>
            </a:ln>
          </p:spPr>
        </p:pic>
        <p:pic>
          <p:nvPicPr>
            <p:cNvPr id="61483" name="Picture 60"/>
            <p:cNvPicPr>
              <a:picLocks noChangeAspect="1" noChangeArrowheads="1"/>
            </p:cNvPicPr>
            <p:nvPr/>
          </p:nvPicPr>
          <p:blipFill>
            <a:blip r:embed="rId28" cstate="print"/>
            <a:srcRect/>
            <a:stretch>
              <a:fillRect/>
            </a:stretch>
          </p:blipFill>
          <p:spPr bwMode="auto">
            <a:xfrm>
              <a:off x="1477" y="2595"/>
              <a:ext cx="266" cy="183"/>
            </a:xfrm>
            <a:prstGeom prst="rect">
              <a:avLst/>
            </a:prstGeom>
            <a:noFill/>
            <a:ln w="25400" algn="ctr">
              <a:noFill/>
              <a:miter lim="800000"/>
              <a:headEnd/>
              <a:tailEnd/>
            </a:ln>
          </p:spPr>
        </p:pic>
      </p:grpSp>
      <p:grpSp>
        <p:nvGrpSpPr>
          <p:cNvPr id="10" name="Group 61"/>
          <p:cNvGrpSpPr>
            <a:grpSpLocks/>
          </p:cNvGrpSpPr>
          <p:nvPr/>
        </p:nvGrpSpPr>
        <p:grpSpPr bwMode="auto">
          <a:xfrm>
            <a:off x="3419475" y="4081463"/>
            <a:ext cx="1195388" cy="658812"/>
            <a:chOff x="2154" y="2547"/>
            <a:chExt cx="753" cy="415"/>
          </a:xfrm>
        </p:grpSpPr>
        <p:sp>
          <p:nvSpPr>
            <p:cNvPr id="61476" name="Rectangle 62"/>
            <p:cNvSpPr>
              <a:spLocks noChangeArrowheads="1"/>
            </p:cNvSpPr>
            <p:nvPr/>
          </p:nvSpPr>
          <p:spPr bwMode="auto">
            <a:xfrm>
              <a:off x="2154" y="2547"/>
              <a:ext cx="753" cy="411"/>
            </a:xfrm>
            <a:prstGeom prst="rect">
              <a:avLst/>
            </a:prstGeom>
            <a:solidFill>
              <a:srgbClr val="FFCC00"/>
            </a:solidFill>
            <a:ln w="19050" algn="ctr">
              <a:solidFill>
                <a:schemeClr val="tx1"/>
              </a:solidFill>
              <a:miter lim="800000"/>
              <a:headEnd/>
              <a:tailEnd/>
            </a:ln>
          </p:spPr>
          <p:txBody>
            <a:bodyPr anchor="ctr">
              <a:spAutoFit/>
            </a:bodyPr>
            <a:lstStyle/>
            <a:p>
              <a:endParaRPr lang="en-US"/>
            </a:p>
          </p:txBody>
        </p:sp>
        <p:sp>
          <p:nvSpPr>
            <p:cNvPr id="61477" name="Text Box 63"/>
            <p:cNvSpPr txBox="1">
              <a:spLocks noChangeArrowheads="1"/>
            </p:cNvSpPr>
            <p:nvPr/>
          </p:nvSpPr>
          <p:spPr bwMode="auto">
            <a:xfrm>
              <a:off x="2299" y="2789"/>
              <a:ext cx="420" cy="173"/>
            </a:xfrm>
            <a:prstGeom prst="rect">
              <a:avLst/>
            </a:prstGeom>
            <a:noFill/>
            <a:ln w="12700" algn="ctr">
              <a:noFill/>
              <a:miter lim="800000"/>
              <a:headEnd/>
              <a:tailEnd/>
            </a:ln>
          </p:spPr>
          <p:txBody>
            <a:bodyPr wrap="none">
              <a:spAutoFit/>
            </a:bodyPr>
            <a:lstStyle/>
            <a:p>
              <a:pPr algn="l">
                <a:spcBef>
                  <a:spcPct val="0"/>
                </a:spcBef>
              </a:pPr>
              <a:r>
                <a:rPr lang="en-US" sz="1200">
                  <a:latin typeface="Arial" charset="0"/>
                </a:rPr>
                <a:t>Aircraft</a:t>
              </a:r>
            </a:p>
          </p:txBody>
        </p:sp>
        <p:pic>
          <p:nvPicPr>
            <p:cNvPr id="61478" name="Picture 64"/>
            <p:cNvPicPr>
              <a:picLocks noChangeAspect="1" noChangeArrowheads="1"/>
            </p:cNvPicPr>
            <p:nvPr/>
          </p:nvPicPr>
          <p:blipFill>
            <a:blip r:embed="rId29" cstate="print"/>
            <a:srcRect l="15163" t="18164" r="12155" b="18352"/>
            <a:stretch>
              <a:fillRect/>
            </a:stretch>
          </p:blipFill>
          <p:spPr bwMode="auto">
            <a:xfrm>
              <a:off x="2203" y="2595"/>
              <a:ext cx="314" cy="184"/>
            </a:xfrm>
            <a:prstGeom prst="rect">
              <a:avLst/>
            </a:prstGeom>
            <a:noFill/>
            <a:ln w="25400" algn="ctr">
              <a:noFill/>
              <a:miter lim="800000"/>
              <a:headEnd/>
              <a:tailEnd/>
            </a:ln>
          </p:spPr>
        </p:pic>
        <p:pic>
          <p:nvPicPr>
            <p:cNvPr id="61479" name="Picture 65"/>
            <p:cNvPicPr>
              <a:picLocks noChangeAspect="1" noChangeArrowheads="1"/>
            </p:cNvPicPr>
            <p:nvPr/>
          </p:nvPicPr>
          <p:blipFill>
            <a:blip r:embed="rId30" cstate="print"/>
            <a:srcRect l="6015" t="11588" r="6015" b="15396"/>
            <a:stretch>
              <a:fillRect/>
            </a:stretch>
          </p:blipFill>
          <p:spPr bwMode="auto">
            <a:xfrm>
              <a:off x="2565" y="2595"/>
              <a:ext cx="291" cy="191"/>
            </a:xfrm>
            <a:prstGeom prst="rect">
              <a:avLst/>
            </a:prstGeom>
            <a:noFill/>
            <a:ln w="25400" algn="ctr">
              <a:noFill/>
              <a:miter lim="800000"/>
              <a:headEnd/>
              <a:tailEnd/>
            </a:ln>
          </p:spPr>
        </p:pic>
      </p:grpSp>
      <p:grpSp>
        <p:nvGrpSpPr>
          <p:cNvPr id="11" name="Group 66"/>
          <p:cNvGrpSpPr>
            <a:grpSpLocks/>
          </p:cNvGrpSpPr>
          <p:nvPr/>
        </p:nvGrpSpPr>
        <p:grpSpPr bwMode="auto">
          <a:xfrm>
            <a:off x="4725988" y="4081463"/>
            <a:ext cx="1195387" cy="658812"/>
            <a:chOff x="2977" y="2547"/>
            <a:chExt cx="753" cy="415"/>
          </a:xfrm>
        </p:grpSpPr>
        <p:sp>
          <p:nvSpPr>
            <p:cNvPr id="61472" name="Rectangle 67"/>
            <p:cNvSpPr>
              <a:spLocks noChangeArrowheads="1"/>
            </p:cNvSpPr>
            <p:nvPr/>
          </p:nvSpPr>
          <p:spPr bwMode="auto">
            <a:xfrm>
              <a:off x="2977" y="2547"/>
              <a:ext cx="753" cy="411"/>
            </a:xfrm>
            <a:prstGeom prst="rect">
              <a:avLst/>
            </a:prstGeom>
            <a:solidFill>
              <a:srgbClr val="FFCC00"/>
            </a:solidFill>
            <a:ln w="19050" algn="ctr">
              <a:solidFill>
                <a:schemeClr val="tx1"/>
              </a:solidFill>
              <a:miter lim="800000"/>
              <a:headEnd/>
              <a:tailEnd/>
            </a:ln>
          </p:spPr>
          <p:txBody>
            <a:bodyPr anchor="ctr">
              <a:spAutoFit/>
            </a:bodyPr>
            <a:lstStyle/>
            <a:p>
              <a:endParaRPr lang="en-US"/>
            </a:p>
          </p:txBody>
        </p:sp>
        <p:sp>
          <p:nvSpPr>
            <p:cNvPr id="61473" name="Text Box 68"/>
            <p:cNvSpPr txBox="1">
              <a:spLocks noChangeArrowheads="1"/>
            </p:cNvSpPr>
            <p:nvPr/>
          </p:nvSpPr>
          <p:spPr bwMode="auto">
            <a:xfrm>
              <a:off x="3098" y="2789"/>
              <a:ext cx="546" cy="173"/>
            </a:xfrm>
            <a:prstGeom prst="rect">
              <a:avLst/>
            </a:prstGeom>
            <a:noFill/>
            <a:ln w="12700" algn="ctr">
              <a:noFill/>
              <a:miter lim="800000"/>
              <a:headEnd/>
              <a:tailEnd/>
            </a:ln>
          </p:spPr>
          <p:txBody>
            <a:bodyPr wrap="none">
              <a:spAutoFit/>
            </a:bodyPr>
            <a:lstStyle/>
            <a:p>
              <a:pPr algn="l">
                <a:spcBef>
                  <a:spcPct val="0"/>
                </a:spcBef>
              </a:pPr>
              <a:r>
                <a:rPr lang="en-US" sz="1200">
                  <a:latin typeface="Arial" charset="0"/>
                </a:rPr>
                <a:t>Helicopter</a:t>
              </a:r>
            </a:p>
          </p:txBody>
        </p:sp>
        <p:pic>
          <p:nvPicPr>
            <p:cNvPr id="61474" name="Picture 69"/>
            <p:cNvPicPr>
              <a:picLocks noChangeAspect="1" noChangeArrowheads="1"/>
            </p:cNvPicPr>
            <p:nvPr/>
          </p:nvPicPr>
          <p:blipFill>
            <a:blip r:embed="rId31" cstate="print"/>
            <a:srcRect/>
            <a:stretch>
              <a:fillRect/>
            </a:stretch>
          </p:blipFill>
          <p:spPr bwMode="auto">
            <a:xfrm>
              <a:off x="3049" y="2571"/>
              <a:ext cx="278" cy="198"/>
            </a:xfrm>
            <a:prstGeom prst="rect">
              <a:avLst/>
            </a:prstGeom>
            <a:noFill/>
            <a:ln w="25400" algn="ctr">
              <a:noFill/>
              <a:miter lim="800000"/>
              <a:headEnd/>
              <a:tailEnd/>
            </a:ln>
          </p:spPr>
        </p:pic>
        <p:pic>
          <p:nvPicPr>
            <p:cNvPr id="61475" name="Picture 70"/>
            <p:cNvPicPr>
              <a:picLocks noChangeAspect="1" noChangeArrowheads="1"/>
            </p:cNvPicPr>
            <p:nvPr/>
          </p:nvPicPr>
          <p:blipFill>
            <a:blip r:embed="rId32" cstate="print"/>
            <a:srcRect/>
            <a:stretch>
              <a:fillRect/>
            </a:stretch>
          </p:blipFill>
          <p:spPr bwMode="auto">
            <a:xfrm>
              <a:off x="3364" y="2571"/>
              <a:ext cx="313" cy="197"/>
            </a:xfrm>
            <a:prstGeom prst="rect">
              <a:avLst/>
            </a:prstGeom>
            <a:noFill/>
            <a:ln w="25400" algn="ctr">
              <a:noFill/>
              <a:miter lim="800000"/>
              <a:headEnd/>
              <a:tailEnd/>
            </a:ln>
          </p:spPr>
        </p:pic>
      </p:grpSp>
      <p:sp>
        <p:nvSpPr>
          <p:cNvPr id="555079" name="AutoShape 71"/>
          <p:cNvSpPr>
            <a:spLocks noChangeArrowheads="1"/>
          </p:cNvSpPr>
          <p:nvPr/>
        </p:nvSpPr>
        <p:spPr bwMode="auto">
          <a:xfrm>
            <a:off x="6030913" y="4273550"/>
            <a:ext cx="344487" cy="269875"/>
          </a:xfrm>
          <a:prstGeom prst="rightArrow">
            <a:avLst>
              <a:gd name="adj1" fmla="val 50000"/>
              <a:gd name="adj2" fmla="val 31912"/>
            </a:avLst>
          </a:prstGeom>
          <a:solidFill>
            <a:srgbClr val="33CCCC"/>
          </a:solidFill>
          <a:ln w="12700" algn="ctr">
            <a:solidFill>
              <a:schemeClr val="tx1"/>
            </a:solidFill>
            <a:miter lim="800000"/>
            <a:headEnd/>
            <a:tailEnd/>
          </a:ln>
        </p:spPr>
        <p:txBody>
          <a:bodyPr wrap="none" lIns="90487" tIns="44450" rIns="90487" bIns="44450" anchor="ctr"/>
          <a:lstStyle/>
          <a:p>
            <a:endParaRPr lang="en-US"/>
          </a:p>
        </p:txBody>
      </p:sp>
      <p:grpSp>
        <p:nvGrpSpPr>
          <p:cNvPr id="12" name="Group 72"/>
          <p:cNvGrpSpPr>
            <a:grpSpLocks/>
          </p:cNvGrpSpPr>
          <p:nvPr/>
        </p:nvGrpSpPr>
        <p:grpSpPr bwMode="auto">
          <a:xfrm>
            <a:off x="1692275" y="5349875"/>
            <a:ext cx="4838700" cy="1206500"/>
            <a:chOff x="1066" y="3370"/>
            <a:chExt cx="3048" cy="760"/>
          </a:xfrm>
        </p:grpSpPr>
        <p:sp>
          <p:nvSpPr>
            <p:cNvPr id="61456" name="Rectangle 73"/>
            <p:cNvSpPr>
              <a:spLocks noChangeArrowheads="1"/>
            </p:cNvSpPr>
            <p:nvPr/>
          </p:nvSpPr>
          <p:spPr bwMode="auto">
            <a:xfrm>
              <a:off x="1066" y="3370"/>
              <a:ext cx="1331" cy="754"/>
            </a:xfrm>
            <a:prstGeom prst="rect">
              <a:avLst/>
            </a:prstGeom>
            <a:solidFill>
              <a:srgbClr val="FFCC00"/>
            </a:solidFill>
            <a:ln w="19050" algn="ctr">
              <a:solidFill>
                <a:schemeClr val="tx1"/>
              </a:solidFill>
              <a:miter lim="800000"/>
              <a:headEnd/>
              <a:tailEnd/>
            </a:ln>
          </p:spPr>
          <p:txBody>
            <a:bodyPr anchor="ctr">
              <a:spAutoFit/>
            </a:bodyPr>
            <a:lstStyle/>
            <a:p>
              <a:endParaRPr lang="en-US"/>
            </a:p>
          </p:txBody>
        </p:sp>
        <p:pic>
          <p:nvPicPr>
            <p:cNvPr id="61457" name="Picture 74"/>
            <p:cNvPicPr>
              <a:picLocks noChangeAspect="1" noChangeArrowheads="1"/>
            </p:cNvPicPr>
            <p:nvPr/>
          </p:nvPicPr>
          <p:blipFill>
            <a:blip r:embed="rId33" cstate="print"/>
            <a:srcRect/>
            <a:stretch>
              <a:fillRect/>
            </a:stretch>
          </p:blipFill>
          <p:spPr bwMode="auto">
            <a:xfrm>
              <a:off x="1155" y="3454"/>
              <a:ext cx="335" cy="167"/>
            </a:xfrm>
            <a:prstGeom prst="rect">
              <a:avLst/>
            </a:prstGeom>
            <a:noFill/>
            <a:ln w="12700" algn="ctr">
              <a:noFill/>
              <a:miter lim="800000"/>
              <a:headEnd/>
              <a:tailEnd/>
            </a:ln>
          </p:spPr>
        </p:pic>
        <p:pic>
          <p:nvPicPr>
            <p:cNvPr id="61458" name="Picture 75"/>
            <p:cNvPicPr>
              <a:picLocks noChangeAspect="1" noChangeArrowheads="1"/>
            </p:cNvPicPr>
            <p:nvPr/>
          </p:nvPicPr>
          <p:blipFill>
            <a:blip r:embed="rId34" cstate="print"/>
            <a:srcRect/>
            <a:stretch>
              <a:fillRect/>
            </a:stretch>
          </p:blipFill>
          <p:spPr bwMode="auto">
            <a:xfrm>
              <a:off x="1981" y="3460"/>
              <a:ext cx="319" cy="212"/>
            </a:xfrm>
            <a:prstGeom prst="rect">
              <a:avLst/>
            </a:prstGeom>
            <a:noFill/>
            <a:ln w="12700" algn="ctr">
              <a:noFill/>
              <a:miter lim="800000"/>
              <a:headEnd/>
              <a:tailEnd/>
            </a:ln>
          </p:spPr>
        </p:pic>
        <p:pic>
          <p:nvPicPr>
            <p:cNvPr id="61459" name="Picture 76"/>
            <p:cNvPicPr>
              <a:picLocks noChangeAspect="1" noChangeArrowheads="1"/>
            </p:cNvPicPr>
            <p:nvPr/>
          </p:nvPicPr>
          <p:blipFill>
            <a:blip r:embed="rId35" cstate="print"/>
            <a:srcRect/>
            <a:stretch>
              <a:fillRect/>
            </a:stretch>
          </p:blipFill>
          <p:spPr bwMode="auto">
            <a:xfrm>
              <a:off x="1983" y="3717"/>
              <a:ext cx="319" cy="213"/>
            </a:xfrm>
            <a:prstGeom prst="rect">
              <a:avLst/>
            </a:prstGeom>
            <a:noFill/>
            <a:ln w="12700" algn="ctr">
              <a:noFill/>
              <a:miter lim="800000"/>
              <a:headEnd/>
              <a:tailEnd/>
            </a:ln>
          </p:spPr>
        </p:pic>
        <p:pic>
          <p:nvPicPr>
            <p:cNvPr id="61460" name="Picture 77"/>
            <p:cNvPicPr>
              <a:picLocks noChangeAspect="1" noChangeArrowheads="1"/>
            </p:cNvPicPr>
            <p:nvPr/>
          </p:nvPicPr>
          <p:blipFill>
            <a:blip r:embed="rId36" cstate="print"/>
            <a:srcRect/>
            <a:stretch>
              <a:fillRect/>
            </a:stretch>
          </p:blipFill>
          <p:spPr bwMode="auto">
            <a:xfrm>
              <a:off x="1567" y="3706"/>
              <a:ext cx="335" cy="224"/>
            </a:xfrm>
            <a:prstGeom prst="rect">
              <a:avLst/>
            </a:prstGeom>
            <a:noFill/>
            <a:ln w="12700" algn="ctr">
              <a:noFill/>
              <a:miter lim="800000"/>
              <a:headEnd/>
              <a:tailEnd/>
            </a:ln>
          </p:spPr>
        </p:pic>
        <p:sp>
          <p:nvSpPr>
            <p:cNvPr id="61461" name="Text Box 78"/>
            <p:cNvSpPr txBox="1">
              <a:spLocks noChangeArrowheads="1"/>
            </p:cNvSpPr>
            <p:nvPr/>
          </p:nvSpPr>
          <p:spPr bwMode="auto">
            <a:xfrm>
              <a:off x="1399" y="3976"/>
              <a:ext cx="647" cy="154"/>
            </a:xfrm>
            <a:prstGeom prst="rect">
              <a:avLst/>
            </a:prstGeom>
            <a:noFill/>
            <a:ln w="12700" algn="ctr">
              <a:noFill/>
              <a:miter lim="800000"/>
              <a:headEnd/>
              <a:tailEnd/>
            </a:ln>
          </p:spPr>
          <p:txBody>
            <a:bodyPr wrap="none">
              <a:spAutoFit/>
            </a:bodyPr>
            <a:lstStyle/>
            <a:p>
              <a:pPr algn="l">
                <a:spcBef>
                  <a:spcPct val="0"/>
                </a:spcBef>
              </a:pPr>
              <a:r>
                <a:rPr lang="en-US" sz="1000">
                  <a:latin typeface="Arial" charset="0"/>
                </a:rPr>
                <a:t>Natural scenes</a:t>
              </a:r>
            </a:p>
          </p:txBody>
        </p:sp>
        <p:pic>
          <p:nvPicPr>
            <p:cNvPr id="61462" name="Picture 79"/>
            <p:cNvPicPr>
              <a:picLocks noChangeAspect="1" noChangeArrowheads="1"/>
            </p:cNvPicPr>
            <p:nvPr/>
          </p:nvPicPr>
          <p:blipFill>
            <a:blip r:embed="rId37" cstate="print"/>
            <a:srcRect/>
            <a:stretch>
              <a:fillRect/>
            </a:stretch>
          </p:blipFill>
          <p:spPr bwMode="auto">
            <a:xfrm>
              <a:off x="1145" y="3713"/>
              <a:ext cx="331" cy="221"/>
            </a:xfrm>
            <a:prstGeom prst="rect">
              <a:avLst/>
            </a:prstGeom>
            <a:noFill/>
            <a:ln w="12700" algn="ctr">
              <a:noFill/>
              <a:miter lim="800000"/>
              <a:headEnd/>
              <a:tailEnd/>
            </a:ln>
          </p:spPr>
        </p:pic>
        <p:grpSp>
          <p:nvGrpSpPr>
            <p:cNvPr id="61463" name="Group 80"/>
            <p:cNvGrpSpPr>
              <a:grpSpLocks/>
            </p:cNvGrpSpPr>
            <p:nvPr/>
          </p:nvGrpSpPr>
          <p:grpSpPr bwMode="auto">
            <a:xfrm>
              <a:off x="2662" y="3418"/>
              <a:ext cx="653" cy="587"/>
              <a:chOff x="2856" y="3515"/>
              <a:chExt cx="653" cy="587"/>
            </a:xfrm>
          </p:grpSpPr>
          <p:sp>
            <p:nvSpPr>
              <p:cNvPr id="61469" name="Rectangle 81"/>
              <p:cNvSpPr>
                <a:spLocks noChangeArrowheads="1"/>
              </p:cNvSpPr>
              <p:nvPr/>
            </p:nvSpPr>
            <p:spPr bwMode="auto">
              <a:xfrm>
                <a:off x="2856" y="3515"/>
                <a:ext cx="653" cy="587"/>
              </a:xfrm>
              <a:prstGeom prst="rect">
                <a:avLst/>
              </a:prstGeom>
              <a:solidFill>
                <a:srgbClr val="FFCC00"/>
              </a:solidFill>
              <a:ln w="19050" algn="ctr">
                <a:solidFill>
                  <a:schemeClr val="tx1"/>
                </a:solidFill>
                <a:miter lim="800000"/>
                <a:headEnd/>
                <a:tailEnd/>
              </a:ln>
            </p:spPr>
            <p:txBody>
              <a:bodyPr anchor="ctr">
                <a:spAutoFit/>
              </a:bodyPr>
              <a:lstStyle/>
              <a:p>
                <a:endParaRPr lang="en-US"/>
              </a:p>
            </p:txBody>
          </p:sp>
          <p:pic>
            <p:nvPicPr>
              <p:cNvPr id="61470" name="Picture 82"/>
              <p:cNvPicPr>
                <a:picLocks noChangeAspect="1" noChangeArrowheads="1"/>
              </p:cNvPicPr>
              <p:nvPr/>
            </p:nvPicPr>
            <p:blipFill>
              <a:blip r:embed="rId38" cstate="print"/>
              <a:srcRect/>
              <a:stretch>
                <a:fillRect/>
              </a:stretch>
            </p:blipFill>
            <p:spPr bwMode="auto">
              <a:xfrm>
                <a:off x="2953" y="3587"/>
                <a:ext cx="459" cy="308"/>
              </a:xfrm>
              <a:prstGeom prst="rect">
                <a:avLst/>
              </a:prstGeom>
              <a:noFill/>
              <a:ln w="12700" algn="ctr">
                <a:noFill/>
                <a:miter lim="800000"/>
                <a:headEnd/>
                <a:tailEnd/>
              </a:ln>
            </p:spPr>
          </p:pic>
          <p:sp>
            <p:nvSpPr>
              <p:cNvPr id="61471" name="Text Box 83"/>
              <p:cNvSpPr txBox="1">
                <a:spLocks noChangeArrowheads="1"/>
              </p:cNvSpPr>
              <p:nvPr/>
            </p:nvSpPr>
            <p:spPr bwMode="auto">
              <a:xfrm>
                <a:off x="2977" y="3926"/>
                <a:ext cx="387" cy="144"/>
              </a:xfrm>
              <a:prstGeom prst="rect">
                <a:avLst/>
              </a:prstGeom>
              <a:noFill/>
              <a:ln w="12700" algn="ctr">
                <a:noFill/>
                <a:miter lim="800000"/>
                <a:headEnd/>
                <a:tailEnd/>
              </a:ln>
            </p:spPr>
            <p:txBody>
              <a:bodyPr>
                <a:spAutoFit/>
              </a:bodyPr>
              <a:lstStyle/>
              <a:p>
                <a:pPr>
                  <a:spcBef>
                    <a:spcPct val="0"/>
                  </a:spcBef>
                </a:pPr>
                <a:r>
                  <a:rPr lang="en-US" sz="900">
                    <a:latin typeface="Arial" charset="0"/>
                  </a:rPr>
                  <a:t>Car</a:t>
                </a:r>
              </a:p>
            </p:txBody>
          </p:sp>
        </p:grpSp>
        <p:grpSp>
          <p:nvGrpSpPr>
            <p:cNvPr id="61464" name="Group 84"/>
            <p:cNvGrpSpPr>
              <a:grpSpLocks/>
            </p:cNvGrpSpPr>
            <p:nvPr/>
          </p:nvGrpSpPr>
          <p:grpSpPr bwMode="auto">
            <a:xfrm>
              <a:off x="3436" y="3418"/>
              <a:ext cx="678" cy="569"/>
              <a:chOff x="3436" y="3418"/>
              <a:chExt cx="678" cy="569"/>
            </a:xfrm>
          </p:grpSpPr>
          <p:sp>
            <p:nvSpPr>
              <p:cNvPr id="61466" name="Rectangle 85"/>
              <p:cNvSpPr>
                <a:spLocks noChangeArrowheads="1"/>
              </p:cNvSpPr>
              <p:nvPr/>
            </p:nvSpPr>
            <p:spPr bwMode="auto">
              <a:xfrm>
                <a:off x="3436" y="3418"/>
                <a:ext cx="678" cy="569"/>
              </a:xfrm>
              <a:prstGeom prst="rect">
                <a:avLst/>
              </a:prstGeom>
              <a:solidFill>
                <a:srgbClr val="FFCC00"/>
              </a:solidFill>
              <a:ln w="19050" algn="ctr">
                <a:solidFill>
                  <a:schemeClr val="tx1"/>
                </a:solidFill>
                <a:miter lim="800000"/>
                <a:headEnd/>
                <a:tailEnd/>
              </a:ln>
            </p:spPr>
            <p:txBody>
              <a:bodyPr anchor="ctr">
                <a:spAutoFit/>
              </a:bodyPr>
              <a:lstStyle/>
              <a:p>
                <a:endParaRPr lang="en-US"/>
              </a:p>
            </p:txBody>
          </p:sp>
          <p:pic>
            <p:nvPicPr>
              <p:cNvPr id="61467" name="Picture 86"/>
              <p:cNvPicPr>
                <a:picLocks noChangeAspect="1" noChangeArrowheads="1"/>
              </p:cNvPicPr>
              <p:nvPr/>
            </p:nvPicPr>
            <p:blipFill>
              <a:blip r:embed="rId39" cstate="print"/>
              <a:srcRect/>
              <a:stretch>
                <a:fillRect/>
              </a:stretch>
            </p:blipFill>
            <p:spPr bwMode="auto">
              <a:xfrm>
                <a:off x="3509" y="3491"/>
                <a:ext cx="508" cy="296"/>
              </a:xfrm>
              <a:prstGeom prst="rect">
                <a:avLst/>
              </a:prstGeom>
              <a:noFill/>
              <a:ln w="12700" algn="ctr">
                <a:noFill/>
                <a:miter lim="800000"/>
                <a:headEnd/>
                <a:tailEnd/>
              </a:ln>
            </p:spPr>
          </p:pic>
          <p:sp>
            <p:nvSpPr>
              <p:cNvPr id="61468" name="Text Box 87"/>
              <p:cNvSpPr txBox="1">
                <a:spLocks noChangeArrowheads="1"/>
              </p:cNvSpPr>
              <p:nvPr/>
            </p:nvSpPr>
            <p:spPr bwMode="auto">
              <a:xfrm>
                <a:off x="3485" y="3805"/>
                <a:ext cx="579" cy="173"/>
              </a:xfrm>
              <a:prstGeom prst="rect">
                <a:avLst/>
              </a:prstGeom>
              <a:noFill/>
              <a:ln w="12700" algn="ctr">
                <a:noFill/>
                <a:miter lim="800000"/>
                <a:headEnd/>
                <a:tailEnd/>
              </a:ln>
            </p:spPr>
            <p:txBody>
              <a:bodyPr wrap="none">
                <a:spAutoFit/>
              </a:bodyPr>
              <a:lstStyle/>
              <a:p>
                <a:pPr algn="l">
                  <a:spcBef>
                    <a:spcPct val="0"/>
                  </a:spcBef>
                </a:pPr>
                <a:r>
                  <a:rPr lang="en-US" sz="1200">
                    <a:latin typeface="Arial" charset="0"/>
                  </a:rPr>
                  <a:t>Motorcycle</a:t>
                </a:r>
              </a:p>
            </p:txBody>
          </p:sp>
        </p:grpSp>
        <p:pic>
          <p:nvPicPr>
            <p:cNvPr id="61465" name="Picture 88"/>
            <p:cNvPicPr>
              <a:picLocks noChangeAspect="1" noChangeArrowheads="1"/>
            </p:cNvPicPr>
            <p:nvPr/>
          </p:nvPicPr>
          <p:blipFill>
            <a:blip r:embed="rId40" cstate="print"/>
            <a:srcRect/>
            <a:stretch>
              <a:fillRect/>
            </a:stretch>
          </p:blipFill>
          <p:spPr bwMode="auto">
            <a:xfrm>
              <a:off x="1574" y="3442"/>
              <a:ext cx="338" cy="218"/>
            </a:xfrm>
            <a:prstGeom prst="rect">
              <a:avLst/>
            </a:prstGeom>
            <a:noFill/>
            <a:ln w="25400" algn="ctr">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50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501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5507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55011">
                                            <p:txEl>
                                              <p:pRg st="8" end="8"/>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5079" grpId="0" animBg="1"/>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p:cNvSpPr>
            <a:spLocks noChangeArrowheads="1"/>
          </p:cNvSpPr>
          <p:nvPr/>
        </p:nvSpPr>
        <p:spPr bwMode="auto">
          <a:xfrm>
            <a:off x="0" y="5867400"/>
            <a:ext cx="9144000" cy="990600"/>
          </a:xfrm>
          <a:prstGeom prst="rect">
            <a:avLst/>
          </a:prstGeom>
          <a:solidFill>
            <a:schemeClr val="tx1"/>
          </a:solidFill>
          <a:ln w="12700">
            <a:noFill/>
            <a:miter lim="800000"/>
            <a:headEnd/>
            <a:tailEnd/>
          </a:ln>
        </p:spPr>
        <p:txBody>
          <a:bodyPr wrap="none" anchor="ctr"/>
          <a:lstStyle/>
          <a:p>
            <a:endParaRPr lang="en-US"/>
          </a:p>
        </p:txBody>
      </p:sp>
      <p:sp>
        <p:nvSpPr>
          <p:cNvPr id="52228" name="Rectangle 4"/>
          <p:cNvSpPr>
            <a:spLocks noChangeArrowheads="1"/>
          </p:cNvSpPr>
          <p:nvPr/>
        </p:nvSpPr>
        <p:spPr bwMode="auto">
          <a:xfrm>
            <a:off x="0" y="381000"/>
            <a:ext cx="9144000" cy="990600"/>
          </a:xfrm>
          <a:prstGeom prst="rect">
            <a:avLst/>
          </a:prstGeom>
          <a:solidFill>
            <a:schemeClr val="tx1"/>
          </a:solidFill>
          <a:ln w="12700">
            <a:noFill/>
            <a:miter lim="800000"/>
            <a:headEnd/>
            <a:tailEnd/>
          </a:ln>
        </p:spPr>
        <p:txBody>
          <a:bodyPr wrap="none" anchor="ctr"/>
          <a:lstStyle/>
          <a:p>
            <a:endParaRPr lang="en-US"/>
          </a:p>
        </p:txBody>
      </p:sp>
      <p:sp>
        <p:nvSpPr>
          <p:cNvPr id="5" name="Title 4"/>
          <p:cNvSpPr>
            <a:spLocks noGrp="1"/>
          </p:cNvSpPr>
          <p:nvPr>
            <p:ph type="ctrTitle"/>
          </p:nvPr>
        </p:nvSpPr>
        <p:spPr/>
        <p:txBody>
          <a:bodyPr/>
          <a:lstStyle/>
          <a:p>
            <a:endParaRPr lang="en-US"/>
          </a:p>
        </p:txBody>
      </p:sp>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ctrTitle"/>
          </p:nvPr>
        </p:nvSpPr>
        <p:spPr>
          <a:xfrm>
            <a:off x="844550" y="1931988"/>
            <a:ext cx="7772400" cy="2360612"/>
          </a:xfrm>
        </p:spPr>
        <p:txBody>
          <a:bodyPr/>
          <a:lstStyle/>
          <a:p>
            <a:pPr eaLnBrk="1" hangingPunct="1"/>
            <a:r>
              <a:rPr lang="en-US" sz="6000" dirty="0" smtClean="0">
                <a:solidFill>
                  <a:srgbClr val="0070C0"/>
                </a:solidFill>
              </a:rPr>
              <a:t>Model of V1</a:t>
            </a:r>
          </a:p>
        </p:txBody>
      </p:sp>
      <p:sp>
        <p:nvSpPr>
          <p:cNvPr id="52227" name="Rectangle 3"/>
          <p:cNvSpPr>
            <a:spLocks noChangeArrowheads="1"/>
          </p:cNvSpPr>
          <p:nvPr/>
        </p:nvSpPr>
        <p:spPr bwMode="auto">
          <a:xfrm>
            <a:off x="0" y="5867400"/>
            <a:ext cx="9144000" cy="990600"/>
          </a:xfrm>
          <a:prstGeom prst="rect">
            <a:avLst/>
          </a:prstGeom>
          <a:solidFill>
            <a:schemeClr val="tx1"/>
          </a:solidFill>
          <a:ln w="12700">
            <a:noFill/>
            <a:miter lim="800000"/>
            <a:headEnd/>
            <a:tailEnd/>
          </a:ln>
        </p:spPr>
        <p:txBody>
          <a:bodyPr wrap="none" anchor="ctr"/>
          <a:lstStyle/>
          <a:p>
            <a:endParaRPr lang="en-US"/>
          </a:p>
        </p:txBody>
      </p:sp>
      <p:sp>
        <p:nvSpPr>
          <p:cNvPr id="52228" name="Rectangle 4"/>
          <p:cNvSpPr>
            <a:spLocks noChangeArrowheads="1"/>
          </p:cNvSpPr>
          <p:nvPr/>
        </p:nvSpPr>
        <p:spPr bwMode="auto">
          <a:xfrm>
            <a:off x="0" y="381000"/>
            <a:ext cx="9144000" cy="990600"/>
          </a:xfrm>
          <a:prstGeom prst="rect">
            <a:avLst/>
          </a:prstGeom>
          <a:solidFill>
            <a:schemeClr val="tx1"/>
          </a:solidFill>
          <a:ln w="12700">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p:cNvSpPr>
            <a:spLocks noGrp="1" noChangeArrowheads="1"/>
          </p:cNvSpPr>
          <p:nvPr>
            <p:ph type="title"/>
          </p:nvPr>
        </p:nvSpPr>
        <p:spPr/>
        <p:txBody>
          <a:bodyPr/>
          <a:lstStyle/>
          <a:p>
            <a:pPr eaLnBrk="1" hangingPunct="1"/>
            <a:r>
              <a:rPr lang="en-US" smtClean="0">
                <a:solidFill>
                  <a:schemeClr val="bg1"/>
                </a:solidFill>
              </a:rPr>
              <a:t>First stage of visual processing: V1</a:t>
            </a:r>
          </a:p>
        </p:txBody>
      </p:sp>
      <p:pic>
        <p:nvPicPr>
          <p:cNvPr id="63492" name="Picture 4" descr="2d-wav"/>
          <p:cNvPicPr>
            <a:picLocks noChangeAspect="1" noChangeArrowheads="1"/>
          </p:cNvPicPr>
          <p:nvPr/>
        </p:nvPicPr>
        <p:blipFill>
          <a:blip r:embed="rId3" cstate="print"/>
          <a:srcRect l="7185" t="23825" r="6815" b="25653"/>
          <a:stretch>
            <a:fillRect/>
          </a:stretch>
        </p:blipFill>
        <p:spPr bwMode="auto">
          <a:xfrm>
            <a:off x="9296400" y="3044825"/>
            <a:ext cx="3686175" cy="1535113"/>
          </a:xfrm>
          <a:prstGeom prst="rect">
            <a:avLst/>
          </a:prstGeom>
          <a:noFill/>
          <a:ln w="9525">
            <a:noFill/>
            <a:miter lim="800000"/>
            <a:headEnd/>
            <a:tailEnd/>
          </a:ln>
        </p:spPr>
      </p:pic>
      <p:pic>
        <p:nvPicPr>
          <p:cNvPr id="63493" name="Picture 5" descr="gabor-slide"/>
          <p:cNvPicPr>
            <a:picLocks noChangeAspect="1" noChangeArrowheads="1"/>
          </p:cNvPicPr>
          <p:nvPr/>
        </p:nvPicPr>
        <p:blipFill>
          <a:blip r:embed="rId4" cstate="print"/>
          <a:srcRect l="76357" t="59109" r="6061" b="25496"/>
          <a:stretch>
            <a:fillRect/>
          </a:stretch>
        </p:blipFill>
        <p:spPr bwMode="auto">
          <a:xfrm>
            <a:off x="7413625" y="4465638"/>
            <a:ext cx="1495425" cy="1624012"/>
          </a:xfrm>
          <a:prstGeom prst="rect">
            <a:avLst/>
          </a:prstGeom>
          <a:noFill/>
          <a:ln w="9525">
            <a:noFill/>
            <a:miter lim="800000"/>
            <a:headEnd/>
            <a:tailEnd/>
          </a:ln>
        </p:spPr>
      </p:pic>
      <p:pic>
        <p:nvPicPr>
          <p:cNvPr id="63494" name="Picture 6" descr="simple1"/>
          <p:cNvPicPr>
            <a:picLocks noChangeAspect="1" noChangeArrowheads="1"/>
          </p:cNvPicPr>
          <p:nvPr/>
        </p:nvPicPr>
        <p:blipFill>
          <a:blip r:embed="rId5" cstate="print"/>
          <a:srcRect/>
          <a:stretch>
            <a:fillRect/>
          </a:stretch>
        </p:blipFill>
        <p:spPr bwMode="auto">
          <a:xfrm>
            <a:off x="347663" y="1816100"/>
            <a:ext cx="2371725" cy="2381250"/>
          </a:xfrm>
          <a:prstGeom prst="rect">
            <a:avLst/>
          </a:prstGeom>
          <a:noFill/>
          <a:ln w="9525">
            <a:noFill/>
            <a:miter lim="800000"/>
            <a:headEnd/>
            <a:tailEnd/>
          </a:ln>
        </p:spPr>
      </p:pic>
      <p:pic>
        <p:nvPicPr>
          <p:cNvPr id="63495" name="Picture 7" descr="simple2"/>
          <p:cNvPicPr>
            <a:picLocks noChangeAspect="1" noChangeArrowheads="1"/>
          </p:cNvPicPr>
          <p:nvPr/>
        </p:nvPicPr>
        <p:blipFill>
          <a:blip r:embed="rId6" cstate="print"/>
          <a:srcRect/>
          <a:stretch>
            <a:fillRect/>
          </a:stretch>
        </p:blipFill>
        <p:spPr bwMode="auto">
          <a:xfrm>
            <a:off x="3381375" y="1816100"/>
            <a:ext cx="2343150" cy="2362200"/>
          </a:xfrm>
          <a:prstGeom prst="rect">
            <a:avLst/>
          </a:prstGeom>
          <a:noFill/>
          <a:ln w="9525">
            <a:noFill/>
            <a:miter lim="800000"/>
            <a:headEnd/>
            <a:tailEnd/>
          </a:ln>
        </p:spPr>
      </p:pic>
      <p:sp>
        <p:nvSpPr>
          <p:cNvPr id="63496" name="Text Box 8"/>
          <p:cNvSpPr txBox="1">
            <a:spLocks noChangeArrowheads="1"/>
          </p:cNvSpPr>
          <p:nvPr/>
        </p:nvSpPr>
        <p:spPr bwMode="auto">
          <a:xfrm>
            <a:off x="295275" y="4276725"/>
            <a:ext cx="2632075" cy="363538"/>
          </a:xfrm>
          <a:prstGeom prst="rect">
            <a:avLst/>
          </a:prstGeom>
          <a:noFill/>
          <a:ln w="25400" algn="ctr">
            <a:noFill/>
            <a:miter lim="800000"/>
            <a:headEnd/>
            <a:tailEnd/>
          </a:ln>
        </p:spPr>
        <p:txBody>
          <a:bodyPr wrap="none" lIns="90487" tIns="44450" rIns="90487" bIns="44450">
            <a:spAutoFit/>
          </a:bodyPr>
          <a:lstStyle/>
          <a:p>
            <a:pPr marL="176213" indent="-176213" algn="l">
              <a:spcBef>
                <a:spcPct val="30000"/>
              </a:spcBef>
            </a:pPr>
            <a:r>
              <a:rPr lang="en-US">
                <a:solidFill>
                  <a:schemeClr val="bg1"/>
                </a:solidFill>
              </a:rPr>
              <a:t>Schematic of simple cell</a:t>
            </a:r>
          </a:p>
        </p:txBody>
      </p:sp>
      <p:sp>
        <p:nvSpPr>
          <p:cNvPr id="63497" name="Text Box 9"/>
          <p:cNvSpPr txBox="1">
            <a:spLocks noChangeArrowheads="1"/>
          </p:cNvSpPr>
          <p:nvPr/>
        </p:nvSpPr>
        <p:spPr bwMode="auto">
          <a:xfrm>
            <a:off x="3535363" y="4235450"/>
            <a:ext cx="1946275" cy="363538"/>
          </a:xfrm>
          <a:prstGeom prst="rect">
            <a:avLst/>
          </a:prstGeom>
          <a:noFill/>
          <a:ln w="25400" algn="ctr">
            <a:noFill/>
            <a:miter lim="800000"/>
            <a:headEnd/>
            <a:tailEnd/>
          </a:ln>
        </p:spPr>
        <p:txBody>
          <a:bodyPr wrap="none" lIns="90487" tIns="44450" rIns="90487" bIns="44450">
            <a:spAutoFit/>
          </a:bodyPr>
          <a:lstStyle/>
          <a:p>
            <a:pPr marL="176213" indent="-176213" algn="l">
              <a:spcBef>
                <a:spcPct val="30000"/>
              </a:spcBef>
            </a:pPr>
            <a:r>
              <a:rPr lang="en-US">
                <a:solidFill>
                  <a:schemeClr val="bg1"/>
                </a:solidFill>
              </a:rPr>
              <a:t>Actual simple cell</a:t>
            </a:r>
          </a:p>
        </p:txBody>
      </p:sp>
      <p:sp>
        <p:nvSpPr>
          <p:cNvPr id="63498" name="Text Box 10"/>
          <p:cNvSpPr txBox="1">
            <a:spLocks noChangeArrowheads="1"/>
          </p:cNvSpPr>
          <p:nvPr/>
        </p:nvSpPr>
        <p:spPr bwMode="auto">
          <a:xfrm>
            <a:off x="5840413" y="2162175"/>
            <a:ext cx="3303587" cy="720725"/>
          </a:xfrm>
          <a:prstGeom prst="rect">
            <a:avLst/>
          </a:prstGeom>
          <a:noFill/>
          <a:ln w="25400" algn="ctr">
            <a:noFill/>
            <a:miter lim="800000"/>
            <a:headEnd/>
            <a:tailEnd/>
          </a:ln>
        </p:spPr>
        <p:txBody>
          <a:bodyPr lIns="90487" tIns="44450" rIns="90487" bIns="44450">
            <a:spAutoFit/>
          </a:bodyPr>
          <a:lstStyle/>
          <a:p>
            <a:pPr marL="176213" indent="-176213" algn="l">
              <a:spcBef>
                <a:spcPct val="30000"/>
              </a:spcBef>
            </a:pPr>
            <a:r>
              <a:rPr lang="en-US" dirty="0">
                <a:solidFill>
                  <a:schemeClr val="bg1"/>
                </a:solidFill>
              </a:rPr>
              <a:t>Green: Responds to white dot.</a:t>
            </a:r>
          </a:p>
          <a:p>
            <a:pPr marL="176213" indent="-176213" algn="l">
              <a:spcBef>
                <a:spcPct val="30000"/>
              </a:spcBef>
            </a:pPr>
            <a:r>
              <a:rPr lang="en-US" dirty="0">
                <a:solidFill>
                  <a:schemeClr val="bg1"/>
                </a:solidFill>
              </a:rPr>
              <a:t>Red: Responds to </a:t>
            </a:r>
            <a:r>
              <a:rPr lang="en-US" dirty="0" smtClean="0">
                <a:solidFill>
                  <a:schemeClr val="bg1"/>
                </a:solidFill>
              </a:rPr>
              <a:t>black dot</a:t>
            </a:r>
            <a:r>
              <a:rPr lang="en-US" dirty="0">
                <a:solidFill>
                  <a:schemeClr val="bg1"/>
                </a:solidFill>
              </a:rPr>
              <a:t>. </a:t>
            </a:r>
          </a:p>
        </p:txBody>
      </p:sp>
      <p:sp>
        <p:nvSpPr>
          <p:cNvPr id="63499" name="Text Box 17"/>
          <p:cNvSpPr txBox="1">
            <a:spLocks noChangeArrowheads="1"/>
          </p:cNvSpPr>
          <p:nvPr/>
        </p:nvSpPr>
        <p:spPr bwMode="auto">
          <a:xfrm>
            <a:off x="0" y="6494463"/>
            <a:ext cx="4143375" cy="363537"/>
          </a:xfrm>
          <a:prstGeom prst="rect">
            <a:avLst/>
          </a:prstGeom>
          <a:noFill/>
          <a:ln w="25400" algn="ctr">
            <a:noFill/>
            <a:miter lim="800000"/>
            <a:headEnd/>
            <a:tailEnd/>
          </a:ln>
        </p:spPr>
        <p:txBody>
          <a:bodyPr wrap="none" lIns="90487" tIns="44450" rIns="90487" bIns="44450">
            <a:spAutoFit/>
          </a:bodyPr>
          <a:lstStyle/>
          <a:p>
            <a:pPr marL="176213" indent="-176213" algn="l">
              <a:spcBef>
                <a:spcPct val="30000"/>
              </a:spcBef>
            </a:pPr>
            <a:r>
              <a:rPr lang="en-US">
                <a:solidFill>
                  <a:schemeClr val="bg1"/>
                </a:solidFill>
              </a:rPr>
              <a:t>[DeAngelis, Ohzawa &amp; Freeman, 1995]</a:t>
            </a:r>
          </a:p>
        </p:txBody>
      </p:sp>
      <p:sp>
        <p:nvSpPr>
          <p:cNvPr id="63500" name="Text Box 18"/>
          <p:cNvSpPr txBox="1">
            <a:spLocks noChangeArrowheads="1"/>
          </p:cNvSpPr>
          <p:nvPr/>
        </p:nvSpPr>
        <p:spPr bwMode="auto">
          <a:xfrm>
            <a:off x="411163" y="1011238"/>
            <a:ext cx="5451475" cy="720725"/>
          </a:xfrm>
          <a:prstGeom prst="rect">
            <a:avLst/>
          </a:prstGeom>
          <a:noFill/>
          <a:ln w="25400" algn="ctr">
            <a:noFill/>
            <a:miter lim="800000"/>
            <a:headEnd/>
            <a:tailEnd/>
          </a:ln>
        </p:spPr>
        <p:txBody>
          <a:bodyPr wrap="none" lIns="90487" tIns="44450" rIns="90487" bIns="44450">
            <a:spAutoFit/>
          </a:bodyPr>
          <a:lstStyle/>
          <a:p>
            <a:pPr marL="176213" indent="-176213" algn="l">
              <a:spcBef>
                <a:spcPct val="30000"/>
              </a:spcBef>
            </a:pPr>
            <a:r>
              <a:rPr lang="en-US">
                <a:solidFill>
                  <a:schemeClr val="bg1"/>
                </a:solidFill>
              </a:rPr>
              <a:t>V1 is the first stage of visual processing in the brain.</a:t>
            </a:r>
          </a:p>
          <a:p>
            <a:pPr marL="176213" indent="-176213" algn="l">
              <a:spcBef>
                <a:spcPct val="30000"/>
              </a:spcBef>
            </a:pPr>
            <a:r>
              <a:rPr lang="en-US">
                <a:solidFill>
                  <a:schemeClr val="bg1"/>
                </a:solidFill>
              </a:rPr>
              <a:t>Hubel &amp; Wiesel (1962)’s simple cell model: </a:t>
            </a:r>
          </a:p>
        </p:txBody>
      </p:sp>
      <p:sp>
        <p:nvSpPr>
          <p:cNvPr id="63501" name="Text Box 19"/>
          <p:cNvSpPr txBox="1">
            <a:spLocks noChangeArrowheads="1"/>
          </p:cNvSpPr>
          <p:nvPr/>
        </p:nvSpPr>
        <p:spPr bwMode="auto">
          <a:xfrm>
            <a:off x="257175" y="5005388"/>
            <a:ext cx="5235407" cy="366767"/>
          </a:xfrm>
          <a:prstGeom prst="rect">
            <a:avLst/>
          </a:prstGeom>
          <a:noFill/>
          <a:ln w="25400" algn="ctr">
            <a:noFill/>
            <a:miter lim="800000"/>
            <a:headEnd/>
            <a:tailEnd/>
          </a:ln>
        </p:spPr>
        <p:txBody>
          <a:bodyPr wrap="none" lIns="90487" tIns="44450" rIns="90487" bIns="44450">
            <a:spAutoFit/>
          </a:bodyPr>
          <a:lstStyle/>
          <a:p>
            <a:pPr marL="176213" indent="-176213" algn="l">
              <a:spcBef>
                <a:spcPct val="30000"/>
              </a:spcBef>
            </a:pPr>
            <a:r>
              <a:rPr lang="en-US" dirty="0">
                <a:solidFill>
                  <a:schemeClr val="bg1"/>
                </a:solidFill>
              </a:rPr>
              <a:t>Alternative treatment: Model as “</a:t>
            </a:r>
            <a:r>
              <a:rPr lang="en-US" dirty="0" err="1">
                <a:solidFill>
                  <a:schemeClr val="bg1"/>
                </a:solidFill>
              </a:rPr>
              <a:t>gabor</a:t>
            </a:r>
            <a:r>
              <a:rPr lang="en-US" dirty="0">
                <a:solidFill>
                  <a:schemeClr val="bg1"/>
                </a:solidFill>
              </a:rPr>
              <a:t> functions</a:t>
            </a:r>
            <a:r>
              <a:rPr lang="en-US" dirty="0" smtClean="0">
                <a:solidFill>
                  <a:schemeClr val="bg1"/>
                </a:solidFill>
              </a:rPr>
              <a:t>.”</a:t>
            </a:r>
            <a:endParaRPr lang="en-US" dirty="0">
              <a:solidFill>
                <a:schemeClr val="bg1"/>
              </a:solidFill>
            </a:endParaRPr>
          </a:p>
        </p:txBody>
      </p:sp>
      <p:pic>
        <p:nvPicPr>
          <p:cNvPr id="63502" name="Picture 20" descr="gabor-slide"/>
          <p:cNvPicPr>
            <a:picLocks noChangeAspect="1" noChangeArrowheads="1"/>
          </p:cNvPicPr>
          <p:nvPr/>
        </p:nvPicPr>
        <p:blipFill>
          <a:blip r:embed="rId4" cstate="print"/>
          <a:srcRect l="65688" t="72035" r="22855" b="17506"/>
          <a:stretch>
            <a:fillRect/>
          </a:stretch>
        </p:blipFill>
        <p:spPr bwMode="auto">
          <a:xfrm>
            <a:off x="5762625" y="4465638"/>
            <a:ext cx="1423988" cy="1612900"/>
          </a:xfrm>
          <a:prstGeom prst="rect">
            <a:avLst/>
          </a:prstGeom>
          <a:noFill/>
          <a:ln w="9525">
            <a:noFill/>
            <a:miter lim="800000"/>
            <a:headEnd/>
            <a:tailEnd/>
          </a:ln>
        </p:spPr>
      </p:pic>
      <p:sp>
        <p:nvSpPr>
          <p:cNvPr id="15" name="Rectangle 14"/>
          <p:cNvSpPr/>
          <p:nvPr/>
        </p:nvSpPr>
        <p:spPr>
          <a:xfrm>
            <a:off x="9448800" y="5524500"/>
            <a:ext cx="4572000" cy="646331"/>
          </a:xfrm>
          <a:prstGeom prst="rect">
            <a:avLst/>
          </a:prstGeom>
        </p:spPr>
        <p:txBody>
          <a:bodyPr>
            <a:spAutoFit/>
          </a:bodyPr>
          <a:lstStyle/>
          <a:p>
            <a:pPr marL="176213" indent="-176213" algn="l">
              <a:spcBef>
                <a:spcPct val="30000"/>
              </a:spcBef>
            </a:pPr>
            <a:r>
              <a:rPr lang="en-US" dirty="0" smtClean="0">
                <a:solidFill>
                  <a:schemeClr val="bg1"/>
                </a:solidFill>
              </a:rPr>
              <a:t>Also used in image compression and </a:t>
            </a:r>
            <a:r>
              <a:rPr lang="en-US" dirty="0" err="1" smtClean="0">
                <a:solidFill>
                  <a:schemeClr val="bg1"/>
                </a:solidFill>
              </a:rPr>
              <a:t>denoising</a:t>
            </a:r>
            <a:r>
              <a:rPr lang="en-US" dirty="0" smtClean="0">
                <a:solidFill>
                  <a:schemeClr val="bg1"/>
                </a:solidFill>
              </a:rPr>
              <a:t>.</a:t>
            </a:r>
            <a:endParaRPr lang="en-US" dirty="0">
              <a:solidFill>
                <a:schemeClr val="bg1"/>
              </a:solidFill>
            </a:endParaRPr>
          </a:p>
        </p:txBody>
      </p:sp>
    </p:spTree>
  </p:cSld>
  <p:clrMapOvr>
    <a:masterClrMapping/>
  </p:clrMapOvr>
  <p:transition/>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smtClean="0">
                <a:solidFill>
                  <a:schemeClr val="bg1"/>
                </a:solidFill>
              </a:rPr>
              <a:t>Model of V1</a:t>
            </a:r>
          </a:p>
        </p:txBody>
      </p:sp>
      <p:sp>
        <p:nvSpPr>
          <p:cNvPr id="64517" name="Rectangle 8"/>
          <p:cNvSpPr>
            <a:spLocks noGrp="1" noChangeArrowheads="1"/>
          </p:cNvSpPr>
          <p:nvPr>
            <p:ph idx="1"/>
          </p:nvPr>
        </p:nvSpPr>
        <p:spPr>
          <a:xfrm>
            <a:off x="457200" y="1219200"/>
            <a:ext cx="8458200" cy="5638800"/>
          </a:xfrm>
          <a:noFill/>
        </p:spPr>
        <p:txBody>
          <a:bodyPr/>
          <a:lstStyle/>
          <a:p>
            <a:pPr eaLnBrk="1" hangingPunct="1">
              <a:buFontTx/>
              <a:buNone/>
            </a:pPr>
            <a:r>
              <a:rPr lang="en-US" sz="1800" smtClean="0">
                <a:solidFill>
                  <a:schemeClr val="bg1"/>
                </a:solidFill>
              </a:rPr>
              <a:t>An unsupervised learning model of V1. </a:t>
            </a:r>
          </a:p>
          <a:p>
            <a:pPr eaLnBrk="1" hangingPunct="1">
              <a:buFontTx/>
              <a:buNone/>
            </a:pPr>
            <a:r>
              <a:rPr lang="en-US" sz="1800" smtClean="0">
                <a:solidFill>
                  <a:schemeClr val="bg1"/>
                </a:solidFill>
              </a:rPr>
              <a:t>Interpret as finding a “sparse code” of the input image. (Olshausen &amp; Field,1996)</a:t>
            </a:r>
          </a:p>
        </p:txBody>
      </p:sp>
      <p:grpSp>
        <p:nvGrpSpPr>
          <p:cNvPr id="6" name="Group 5"/>
          <p:cNvGrpSpPr/>
          <p:nvPr/>
        </p:nvGrpSpPr>
        <p:grpSpPr>
          <a:xfrm>
            <a:off x="5181600" y="4191000"/>
            <a:ext cx="3581400" cy="2371725"/>
            <a:chOff x="5181600" y="4191000"/>
            <a:chExt cx="3581400" cy="2371725"/>
          </a:xfrm>
        </p:grpSpPr>
        <p:pic>
          <p:nvPicPr>
            <p:cNvPr id="287748" name="Picture 4"/>
            <p:cNvPicPr>
              <a:picLocks noChangeAspect="1" noChangeArrowheads="1"/>
            </p:cNvPicPr>
            <p:nvPr/>
          </p:nvPicPr>
          <p:blipFill>
            <a:blip r:embed="rId3" cstate="print"/>
            <a:srcRect b="51875"/>
            <a:stretch>
              <a:fillRect/>
            </a:stretch>
          </p:blipFill>
          <p:spPr bwMode="auto">
            <a:xfrm>
              <a:off x="5181600" y="4191000"/>
              <a:ext cx="3581400" cy="2371725"/>
            </a:xfrm>
            <a:prstGeom prst="rect">
              <a:avLst/>
            </a:prstGeom>
            <a:noFill/>
            <a:ln w="12700" algn="ctr">
              <a:noFill/>
              <a:miter lim="800000"/>
              <a:headEnd/>
              <a:tailEnd/>
            </a:ln>
          </p:spPr>
        </p:pic>
        <p:sp>
          <p:nvSpPr>
            <p:cNvPr id="64516" name="Text Box 5"/>
            <p:cNvSpPr txBox="1">
              <a:spLocks noChangeArrowheads="1"/>
            </p:cNvSpPr>
            <p:nvPr/>
          </p:nvSpPr>
          <p:spPr bwMode="auto">
            <a:xfrm>
              <a:off x="8039100" y="6210300"/>
              <a:ext cx="647700" cy="304800"/>
            </a:xfrm>
            <a:prstGeom prst="rect">
              <a:avLst/>
            </a:prstGeom>
            <a:solidFill>
              <a:schemeClr val="bg1"/>
            </a:solidFill>
            <a:ln w="9525">
              <a:noFill/>
              <a:miter lim="800000"/>
              <a:headEnd/>
              <a:tailEnd/>
            </a:ln>
          </p:spPr>
          <p:txBody>
            <a:bodyPr wrap="none">
              <a:spAutoFit/>
            </a:bodyPr>
            <a:lstStyle/>
            <a:p>
              <a:pPr algn="l">
                <a:spcBef>
                  <a:spcPct val="0"/>
                </a:spcBef>
              </a:pPr>
              <a:r>
                <a:rPr lang="en-US" sz="1400" dirty="0">
                  <a:solidFill>
                    <a:schemeClr val="bg1"/>
                  </a:solidFill>
                  <a:latin typeface="Arial" charset="0"/>
                </a:rPr>
                <a:t>  </a:t>
              </a:r>
              <a:r>
                <a:rPr lang="en-US" sz="1400" dirty="0">
                  <a:latin typeface="Arial" charset="0"/>
                </a:rPr>
                <a:t>V1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smtClean="0">
                <a:solidFill>
                  <a:schemeClr val="bg1"/>
                </a:solidFill>
              </a:rPr>
              <a:t>Example of learned bases: stereo pairs</a:t>
            </a:r>
          </a:p>
        </p:txBody>
      </p:sp>
      <p:sp>
        <p:nvSpPr>
          <p:cNvPr id="72707" name="Rectangle 3"/>
          <p:cNvSpPr>
            <a:spLocks noGrp="1" noChangeArrowheads="1"/>
          </p:cNvSpPr>
          <p:nvPr>
            <p:ph idx="1"/>
          </p:nvPr>
        </p:nvSpPr>
        <p:spPr>
          <a:xfrm>
            <a:off x="762000" y="4267200"/>
            <a:ext cx="8229600" cy="1173163"/>
          </a:xfrm>
        </p:spPr>
        <p:txBody>
          <a:bodyPr/>
          <a:lstStyle/>
          <a:p>
            <a:pPr marL="342900" indent="-342900" eaLnBrk="1" hangingPunct="1">
              <a:buFontTx/>
              <a:buNone/>
            </a:pPr>
            <a:r>
              <a:rPr lang="en-US" sz="1800" b="0" smtClean="0">
                <a:solidFill>
                  <a:schemeClr val="bg1"/>
                </a:solidFill>
              </a:rPr>
              <a:t>Bases learned from stereo pairs also capture correlations (i.e., different disparities) between stereo pairs. </a:t>
            </a:r>
          </a:p>
        </p:txBody>
      </p:sp>
      <p:grpSp>
        <p:nvGrpSpPr>
          <p:cNvPr id="72708" name="Group 4"/>
          <p:cNvGrpSpPr>
            <a:grpSpLocks/>
          </p:cNvGrpSpPr>
          <p:nvPr/>
        </p:nvGrpSpPr>
        <p:grpSpPr bwMode="auto">
          <a:xfrm>
            <a:off x="365125" y="1371600"/>
            <a:ext cx="9007475" cy="2438400"/>
            <a:chOff x="230" y="864"/>
            <a:chExt cx="5674" cy="1536"/>
          </a:xfrm>
        </p:grpSpPr>
        <p:pic>
          <p:nvPicPr>
            <p:cNvPr id="72710" name="Picture 5" descr="p0985_X"/>
            <p:cNvPicPr>
              <a:picLocks noChangeAspect="1" noChangeArrowheads="1"/>
            </p:cNvPicPr>
            <p:nvPr/>
          </p:nvPicPr>
          <p:blipFill>
            <a:blip r:embed="rId3" cstate="print"/>
            <a:srcRect l="32503" t="6667" r="31253" b="8334"/>
            <a:stretch>
              <a:fillRect/>
            </a:stretch>
          </p:blipFill>
          <p:spPr bwMode="auto">
            <a:xfrm>
              <a:off x="480" y="864"/>
              <a:ext cx="791" cy="1392"/>
            </a:xfrm>
            <a:prstGeom prst="rect">
              <a:avLst/>
            </a:prstGeom>
            <a:noFill/>
            <a:ln w="9525">
              <a:noFill/>
              <a:miter lim="800000"/>
              <a:headEnd/>
              <a:tailEnd/>
            </a:ln>
          </p:spPr>
        </p:pic>
        <p:pic>
          <p:nvPicPr>
            <p:cNvPr id="72711" name="Picture 6" descr="p0985_b1_4"/>
            <p:cNvPicPr>
              <a:picLocks noChangeAspect="1" noChangeArrowheads="1"/>
            </p:cNvPicPr>
            <p:nvPr/>
          </p:nvPicPr>
          <p:blipFill>
            <a:blip r:embed="rId4" cstate="print"/>
            <a:srcRect l="32503" t="6667" r="31253" b="8334"/>
            <a:stretch>
              <a:fillRect/>
            </a:stretch>
          </p:blipFill>
          <p:spPr bwMode="auto">
            <a:xfrm>
              <a:off x="1872" y="864"/>
              <a:ext cx="790" cy="1392"/>
            </a:xfrm>
            <a:prstGeom prst="rect">
              <a:avLst/>
            </a:prstGeom>
            <a:noFill/>
            <a:ln w="9525">
              <a:noFill/>
              <a:miter lim="800000"/>
              <a:headEnd/>
              <a:tailEnd/>
            </a:ln>
          </p:spPr>
        </p:pic>
        <p:pic>
          <p:nvPicPr>
            <p:cNvPr id="72712" name="Picture 7" descr="p0985_b2_3"/>
            <p:cNvPicPr>
              <a:picLocks noChangeAspect="1" noChangeArrowheads="1"/>
            </p:cNvPicPr>
            <p:nvPr/>
          </p:nvPicPr>
          <p:blipFill>
            <a:blip r:embed="rId5" cstate="print"/>
            <a:srcRect l="32503" t="6667" r="31253" b="8334"/>
            <a:stretch>
              <a:fillRect/>
            </a:stretch>
          </p:blipFill>
          <p:spPr bwMode="auto">
            <a:xfrm>
              <a:off x="3312" y="864"/>
              <a:ext cx="792" cy="1392"/>
            </a:xfrm>
            <a:prstGeom prst="rect">
              <a:avLst/>
            </a:prstGeom>
            <a:noFill/>
            <a:ln w="9525">
              <a:noFill/>
              <a:miter lim="800000"/>
              <a:headEnd/>
              <a:tailEnd/>
            </a:ln>
          </p:spPr>
        </p:pic>
        <p:pic>
          <p:nvPicPr>
            <p:cNvPr id="72713" name="Picture 8" descr="p0985_b3_2"/>
            <p:cNvPicPr>
              <a:picLocks noChangeAspect="1" noChangeArrowheads="1"/>
            </p:cNvPicPr>
            <p:nvPr/>
          </p:nvPicPr>
          <p:blipFill>
            <a:blip r:embed="rId6" cstate="print"/>
            <a:srcRect l="32503" t="6667" r="31253" b="8334"/>
            <a:stretch>
              <a:fillRect/>
            </a:stretch>
          </p:blipFill>
          <p:spPr bwMode="auto">
            <a:xfrm>
              <a:off x="4752" y="864"/>
              <a:ext cx="818" cy="1440"/>
            </a:xfrm>
            <a:prstGeom prst="rect">
              <a:avLst/>
            </a:prstGeom>
            <a:noFill/>
            <a:ln w="9525">
              <a:noFill/>
              <a:miter lim="800000"/>
              <a:headEnd/>
              <a:tailEnd/>
            </a:ln>
          </p:spPr>
        </p:pic>
        <p:sp>
          <p:nvSpPr>
            <p:cNvPr id="72714" name="Rectangle 9"/>
            <p:cNvSpPr>
              <a:spLocks noChangeArrowheads="1"/>
            </p:cNvSpPr>
            <p:nvPr/>
          </p:nvSpPr>
          <p:spPr bwMode="auto">
            <a:xfrm>
              <a:off x="1211" y="1322"/>
              <a:ext cx="3718" cy="291"/>
            </a:xfrm>
            <a:prstGeom prst="rect">
              <a:avLst/>
            </a:prstGeom>
            <a:noFill/>
            <a:ln w="9525">
              <a:noFill/>
              <a:miter lim="800000"/>
              <a:headEnd/>
              <a:tailEnd/>
            </a:ln>
          </p:spPr>
          <p:txBody>
            <a:bodyPr wrap="none">
              <a:spAutoFit/>
            </a:bodyPr>
            <a:lstStyle/>
            <a:p>
              <a:pPr algn="l">
                <a:spcBef>
                  <a:spcPct val="0"/>
                </a:spcBef>
              </a:pPr>
              <a:r>
                <a:rPr lang="en-US" sz="2400">
                  <a:solidFill>
                    <a:schemeClr val="bg1"/>
                  </a:solidFill>
                  <a:latin typeface="cmsy10" pitchFamily="34" charset="0"/>
                </a:rPr>
                <a:t>¼ </a:t>
              </a:r>
              <a:r>
                <a:rPr lang="en-US" sz="2400">
                  <a:solidFill>
                    <a:schemeClr val="bg1"/>
                  </a:solidFill>
                  <a:latin typeface="Times New Roman" pitchFamily="18" charset="0"/>
                </a:rPr>
                <a:t>4.2 </a:t>
              </a:r>
              <a:r>
                <a:rPr lang="en-US" sz="2400">
                  <a:solidFill>
                    <a:schemeClr val="bg1"/>
                  </a:solidFill>
                  <a:latin typeface="cmsy10" pitchFamily="34" charset="0"/>
                </a:rPr>
                <a:t>£</a:t>
              </a:r>
              <a:r>
                <a:rPr lang="en-US" sz="2400">
                  <a:solidFill>
                    <a:schemeClr val="bg1"/>
                  </a:solidFill>
                  <a:latin typeface="Times New Roman" pitchFamily="18" charset="0"/>
                </a:rPr>
                <a:t>                  + 3.1 </a:t>
              </a:r>
              <a:r>
                <a:rPr lang="en-US" sz="2400">
                  <a:solidFill>
                    <a:schemeClr val="bg1"/>
                  </a:solidFill>
                  <a:latin typeface="cmsy10" pitchFamily="34" charset="0"/>
                </a:rPr>
                <a:t>£</a:t>
              </a:r>
              <a:r>
                <a:rPr lang="en-US" sz="2400">
                  <a:solidFill>
                    <a:schemeClr val="bg1"/>
                  </a:solidFill>
                  <a:latin typeface="Times New Roman" pitchFamily="18" charset="0"/>
                </a:rPr>
                <a:t>                  + 2.2 </a:t>
              </a:r>
              <a:r>
                <a:rPr lang="en-US" sz="2400">
                  <a:solidFill>
                    <a:schemeClr val="bg1"/>
                  </a:solidFill>
                  <a:latin typeface="cmsy10" pitchFamily="34" charset="0"/>
                </a:rPr>
                <a:t>£</a:t>
              </a:r>
            </a:p>
          </p:txBody>
        </p:sp>
        <p:sp>
          <p:nvSpPr>
            <p:cNvPr id="72715" name="Rectangle 10"/>
            <p:cNvSpPr>
              <a:spLocks noChangeArrowheads="1"/>
            </p:cNvSpPr>
            <p:nvPr/>
          </p:nvSpPr>
          <p:spPr bwMode="auto">
            <a:xfrm>
              <a:off x="480" y="2208"/>
              <a:ext cx="5424" cy="192"/>
            </a:xfrm>
            <a:prstGeom prst="rect">
              <a:avLst/>
            </a:prstGeom>
            <a:noFill/>
            <a:ln w="9525">
              <a:noFill/>
              <a:miter lim="800000"/>
              <a:headEnd/>
              <a:tailEnd/>
            </a:ln>
          </p:spPr>
          <p:txBody>
            <a:bodyPr>
              <a:spAutoFit/>
            </a:bodyPr>
            <a:lstStyle/>
            <a:p>
              <a:pPr algn="l">
                <a:spcBef>
                  <a:spcPct val="0"/>
                </a:spcBef>
              </a:pPr>
              <a:r>
                <a:rPr lang="en-US" sz="1400">
                  <a:solidFill>
                    <a:schemeClr val="bg1"/>
                  </a:solidFill>
                  <a:latin typeface="Microsoft Sans Serif" pitchFamily="34" charset="0"/>
                  <a:sym typeface="Symbol" pitchFamily="18" charset="2"/>
                </a:rPr>
                <a:t>x (stereo pair)</a:t>
              </a:r>
              <a:r>
                <a:rPr lang="en-US" sz="1400">
                  <a:solidFill>
                    <a:schemeClr val="bg1"/>
                  </a:solidFill>
                  <a:latin typeface="Symbol" pitchFamily="18" charset="2"/>
                  <a:sym typeface="Symbol" pitchFamily="18" charset="2"/>
                </a:rPr>
                <a:t>                                  </a:t>
              </a:r>
              <a:r>
                <a:rPr lang="en-US" sz="1400" baseline="-25000">
                  <a:solidFill>
                    <a:schemeClr val="bg1"/>
                  </a:solidFill>
                  <a:latin typeface="Arial" charset="0"/>
                  <a:sym typeface="Symbol" pitchFamily="18" charset="2"/>
                </a:rPr>
                <a:t>142            </a:t>
              </a:r>
              <a:r>
                <a:rPr lang="en-US" sz="1400">
                  <a:solidFill>
                    <a:schemeClr val="bg1"/>
                  </a:solidFill>
                  <a:latin typeface="Arial" charset="0"/>
                </a:rPr>
                <a:t>                                 </a:t>
              </a:r>
              <a:r>
                <a:rPr lang="en-US" sz="1400">
                  <a:solidFill>
                    <a:schemeClr val="bg1"/>
                  </a:solidFill>
                  <a:latin typeface="Symbol" pitchFamily="18" charset="2"/>
                  <a:sym typeface="Symbol" pitchFamily="18" charset="2"/>
                </a:rPr>
                <a:t></a:t>
              </a:r>
              <a:r>
                <a:rPr lang="en-US" sz="1400" baseline="-50000">
                  <a:solidFill>
                    <a:schemeClr val="bg1"/>
                  </a:solidFill>
                  <a:latin typeface="Arial" charset="0"/>
                  <a:sym typeface="Symbol" pitchFamily="18" charset="2"/>
                </a:rPr>
                <a:t>298                                                                  </a:t>
              </a:r>
              <a:r>
                <a:rPr lang="en-US" sz="1400">
                  <a:solidFill>
                    <a:schemeClr val="bg1"/>
                  </a:solidFill>
                  <a:latin typeface="Symbol" pitchFamily="18" charset="2"/>
                  <a:sym typeface="Symbol" pitchFamily="18" charset="2"/>
                </a:rPr>
                <a:t></a:t>
              </a:r>
              <a:r>
                <a:rPr lang="en-US" sz="1400" baseline="-50000">
                  <a:solidFill>
                    <a:schemeClr val="bg1"/>
                  </a:solidFill>
                  <a:latin typeface="Arial" charset="0"/>
                  <a:sym typeface="Symbol" pitchFamily="18" charset="2"/>
                </a:rPr>
                <a:t>277</a:t>
              </a:r>
              <a:r>
                <a:rPr lang="en-US" sz="1400" baseline="-25000">
                  <a:solidFill>
                    <a:schemeClr val="bg1"/>
                  </a:solidFill>
                  <a:latin typeface="Arial" charset="0"/>
                  <a:sym typeface="Symbol" pitchFamily="18" charset="2"/>
                </a:rPr>
                <a:t> </a:t>
              </a:r>
            </a:p>
          </p:txBody>
        </p:sp>
        <p:sp>
          <p:nvSpPr>
            <p:cNvPr id="72716" name="Text Box 11"/>
            <p:cNvSpPr txBox="1">
              <a:spLocks noChangeArrowheads="1"/>
            </p:cNvSpPr>
            <p:nvPr/>
          </p:nvSpPr>
          <p:spPr bwMode="auto">
            <a:xfrm>
              <a:off x="230" y="1111"/>
              <a:ext cx="302" cy="192"/>
            </a:xfrm>
            <a:prstGeom prst="rect">
              <a:avLst/>
            </a:prstGeom>
            <a:noFill/>
            <a:ln w="9525">
              <a:noFill/>
              <a:miter lim="800000"/>
              <a:headEnd/>
              <a:tailEnd/>
            </a:ln>
          </p:spPr>
          <p:txBody>
            <a:bodyPr wrap="none">
              <a:spAutoFit/>
            </a:bodyPr>
            <a:lstStyle/>
            <a:p>
              <a:pPr algn="l">
                <a:spcBef>
                  <a:spcPct val="0"/>
                </a:spcBef>
              </a:pPr>
              <a:r>
                <a:rPr lang="en-US" sz="1400">
                  <a:solidFill>
                    <a:schemeClr val="bg1"/>
                  </a:solidFill>
                  <a:latin typeface="Arial" charset="0"/>
                </a:rPr>
                <a:t>Left</a:t>
              </a:r>
            </a:p>
          </p:txBody>
        </p:sp>
        <p:sp>
          <p:nvSpPr>
            <p:cNvPr id="72717" name="Text Box 12"/>
            <p:cNvSpPr txBox="1">
              <a:spLocks noChangeArrowheads="1"/>
            </p:cNvSpPr>
            <p:nvPr/>
          </p:nvSpPr>
          <p:spPr bwMode="auto">
            <a:xfrm>
              <a:off x="240" y="1728"/>
              <a:ext cx="377" cy="192"/>
            </a:xfrm>
            <a:prstGeom prst="rect">
              <a:avLst/>
            </a:prstGeom>
            <a:noFill/>
            <a:ln w="9525">
              <a:noFill/>
              <a:miter lim="800000"/>
              <a:headEnd/>
              <a:tailEnd/>
            </a:ln>
          </p:spPr>
          <p:txBody>
            <a:bodyPr wrap="none">
              <a:spAutoFit/>
            </a:bodyPr>
            <a:lstStyle/>
            <a:p>
              <a:pPr algn="l">
                <a:spcBef>
                  <a:spcPct val="0"/>
                </a:spcBef>
              </a:pPr>
              <a:r>
                <a:rPr lang="en-US" sz="1400">
                  <a:solidFill>
                    <a:schemeClr val="bg1"/>
                  </a:solidFill>
                  <a:latin typeface="Arial" charset="0"/>
                </a:rPr>
                <a:t>Right</a:t>
              </a:r>
            </a:p>
          </p:txBody>
        </p:sp>
      </p:grpSp>
      <p:sp>
        <p:nvSpPr>
          <p:cNvPr id="72709" name="Text Box 13"/>
          <p:cNvSpPr txBox="1">
            <a:spLocks noChangeArrowheads="1"/>
          </p:cNvSpPr>
          <p:nvPr/>
        </p:nvSpPr>
        <p:spPr bwMode="auto">
          <a:xfrm>
            <a:off x="1500188" y="6194425"/>
            <a:ext cx="3165475" cy="363538"/>
          </a:xfrm>
          <a:prstGeom prst="rect">
            <a:avLst/>
          </a:prstGeom>
          <a:noFill/>
          <a:ln w="25400" algn="ctr">
            <a:noFill/>
            <a:miter lim="800000"/>
            <a:headEnd/>
            <a:tailEnd/>
          </a:ln>
        </p:spPr>
        <p:txBody>
          <a:bodyPr wrap="none" lIns="90487" tIns="44450" rIns="90487" bIns="44450">
            <a:spAutoFit/>
          </a:bodyPr>
          <a:lstStyle/>
          <a:p>
            <a:pPr marL="176213" indent="-176213" algn="l">
              <a:spcBef>
                <a:spcPct val="30000"/>
              </a:spcBef>
            </a:pPr>
            <a:r>
              <a:rPr lang="en-US">
                <a:solidFill>
                  <a:schemeClr val="bg1"/>
                </a:solidFill>
              </a:rPr>
              <a:t>[cf. Hoyer &amp; Hyvarinen, 2002]</a:t>
            </a:r>
          </a:p>
        </p:txBody>
      </p:sp>
    </p:spTree>
  </p:cSld>
  <p:clrMapOvr>
    <a:masterClrMapping/>
  </p:clrMapOvr>
  <p:transition/>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ctrTitle"/>
          </p:nvPr>
        </p:nvSpPr>
        <p:spPr>
          <a:xfrm>
            <a:off x="844550" y="1931988"/>
            <a:ext cx="7772400" cy="2360612"/>
          </a:xfrm>
        </p:spPr>
        <p:txBody>
          <a:bodyPr/>
          <a:lstStyle/>
          <a:p>
            <a:pPr eaLnBrk="1" hangingPunct="1"/>
            <a:r>
              <a:rPr lang="en-US" sz="6000" dirty="0" smtClean="0">
                <a:solidFill>
                  <a:srgbClr val="0070C0"/>
                </a:solidFill>
              </a:rPr>
              <a:t>Efficient algorithms</a:t>
            </a:r>
          </a:p>
        </p:txBody>
      </p:sp>
      <p:sp>
        <p:nvSpPr>
          <p:cNvPr id="54275" name="Rectangle 3"/>
          <p:cNvSpPr>
            <a:spLocks noChangeArrowheads="1"/>
          </p:cNvSpPr>
          <p:nvPr/>
        </p:nvSpPr>
        <p:spPr bwMode="auto">
          <a:xfrm>
            <a:off x="0" y="5867400"/>
            <a:ext cx="9144000" cy="990600"/>
          </a:xfrm>
          <a:prstGeom prst="rect">
            <a:avLst/>
          </a:prstGeom>
          <a:solidFill>
            <a:schemeClr val="tx1"/>
          </a:solidFill>
          <a:ln w="12700">
            <a:noFill/>
            <a:miter lim="800000"/>
            <a:headEnd/>
            <a:tailEnd/>
          </a:ln>
        </p:spPr>
        <p:txBody>
          <a:bodyPr wrap="none" anchor="ctr"/>
          <a:lstStyle/>
          <a:p>
            <a:endParaRPr lang="en-US" dirty="0"/>
          </a:p>
        </p:txBody>
      </p:sp>
      <p:sp>
        <p:nvSpPr>
          <p:cNvPr id="54276" name="Rectangle 4"/>
          <p:cNvSpPr>
            <a:spLocks noChangeArrowheads="1"/>
          </p:cNvSpPr>
          <p:nvPr/>
        </p:nvSpPr>
        <p:spPr bwMode="auto">
          <a:xfrm>
            <a:off x="0" y="381000"/>
            <a:ext cx="9144000" cy="990600"/>
          </a:xfrm>
          <a:prstGeom prst="rect">
            <a:avLst/>
          </a:prstGeom>
          <a:solidFill>
            <a:schemeClr val="tx1"/>
          </a:solidFill>
          <a:ln w="12700">
            <a:noFill/>
            <a:miter lim="800000"/>
            <a:headEnd/>
            <a:tailEnd/>
          </a:ln>
        </p:spPr>
        <p:txBody>
          <a:bodyPr wrap="none" anchor="ctr"/>
          <a:lstStyle/>
          <a:p>
            <a:endParaRPr lang="en-US" dirty="0"/>
          </a:p>
        </p:txBody>
      </p:sp>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bwMode="auto">
          <a:xfrm>
            <a:off x="2171700" y="2171700"/>
            <a:ext cx="4572000" cy="1219200"/>
          </a:xfrm>
          <a:prstGeom prst="rect">
            <a:avLst/>
          </a:prstGeom>
          <a:solidFill>
            <a:schemeClr val="bg1"/>
          </a:solidFill>
          <a:ln w="25400" cap="flat" cmpd="sng" algn="ctr">
            <a:noFill/>
            <a:prstDash val="solid"/>
            <a:round/>
            <a:headEnd type="none" w="med" len="med"/>
            <a:tailEnd type="none" w="med" len="med"/>
          </a:ln>
          <a:effectLst/>
        </p:spPr>
        <p:txBody>
          <a:bodyPr vert="horz" wrap="none" lIns="90487" tIns="44450" rIns="90487" bIns="44450" numCol="1" rtlCol="0" anchor="ctr" anchorCtr="0" compatLnSpc="1">
            <a:prstTxWarp prst="textNoShape">
              <a:avLst/>
            </a:prstTxWarp>
          </a:bodyPr>
          <a:lstStyle/>
          <a:p>
            <a:pPr marL="381000" marR="0" indent="-381000" algn="ctr" defTabSz="914400" rtl="0" eaLnBrk="1" fontAlgn="base" latinLnBrk="0" hangingPunct="1">
              <a:lnSpc>
                <a:spcPct val="100000"/>
              </a:lnSpc>
              <a:spcBef>
                <a:spcPct val="100000"/>
              </a:spcBef>
              <a:spcAft>
                <a:spcPct val="0"/>
              </a:spcAft>
              <a:buClrTx/>
              <a:buSzTx/>
              <a:buFontTx/>
              <a:buNone/>
              <a:tabLst/>
            </a:pPr>
            <a:endParaRPr kumimoji="0" lang="en-US" sz="1800" b="0" i="0" u="none" strike="noStrike" cap="none" normalizeH="0" baseline="0" smtClean="0">
              <a:ln>
                <a:noFill/>
              </a:ln>
              <a:solidFill>
                <a:schemeClr val="tx1"/>
              </a:solidFill>
              <a:effectLst/>
              <a:latin typeface="Helvetica" pitchFamily="34" charset="0"/>
            </a:endParaRPr>
          </a:p>
        </p:txBody>
      </p:sp>
      <p:sp>
        <p:nvSpPr>
          <p:cNvPr id="74757" name="Rectangle 3"/>
          <p:cNvSpPr>
            <a:spLocks noGrp="1" noChangeArrowheads="1"/>
          </p:cNvSpPr>
          <p:nvPr>
            <p:ph type="title"/>
          </p:nvPr>
        </p:nvSpPr>
        <p:spPr>
          <a:xfrm>
            <a:off x="1371600" y="215900"/>
            <a:ext cx="6402388" cy="306388"/>
          </a:xfrm>
        </p:spPr>
        <p:txBody>
          <a:bodyPr lIns="90360" tIns="44280" rIns="90360" bIns="44280"/>
          <a:lstStyle/>
          <a:p>
            <a:pPr defTabSz="457200"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mtClean="0">
                <a:solidFill>
                  <a:schemeClr val="bg1"/>
                </a:solidFill>
              </a:rPr>
              <a:t>Scaling up: Efficient algorithms</a:t>
            </a:r>
          </a:p>
        </p:txBody>
      </p:sp>
      <p:sp>
        <p:nvSpPr>
          <p:cNvPr id="74754" name="Rectangle 4"/>
          <p:cNvSpPr>
            <a:spLocks noGrp="1" noChangeArrowheads="1"/>
          </p:cNvSpPr>
          <p:nvPr>
            <p:ph idx="1"/>
          </p:nvPr>
        </p:nvSpPr>
        <p:spPr>
          <a:xfrm>
            <a:off x="304800" y="1006475"/>
            <a:ext cx="8410575" cy="4937125"/>
          </a:xfrm>
        </p:spPr>
        <p:txBody>
          <a:bodyPr lIns="90360" tIns="44280" rIns="90360" bIns="44280"/>
          <a:lstStyle/>
          <a:p>
            <a:pPr marL="379413" indent="-379413" defTabSz="457200" eaLnBrk="1" hangingPunct="1">
              <a:buFontTx/>
              <a:buNone/>
              <a:tabLst>
                <a:tab pos="379413" algn="l"/>
                <a:tab pos="1006475" algn="l"/>
                <a:tab pos="1920875" algn="l"/>
                <a:tab pos="2835275" algn="l"/>
                <a:tab pos="3749675" algn="l"/>
                <a:tab pos="4664075" algn="l"/>
                <a:tab pos="5578475" algn="l"/>
                <a:tab pos="6492875" algn="l"/>
                <a:tab pos="7407275" algn="l"/>
                <a:tab pos="8321675" algn="l"/>
                <a:tab pos="9236075" algn="l"/>
                <a:tab pos="10150475" algn="l"/>
              </a:tabLst>
            </a:pPr>
            <a:r>
              <a:rPr lang="en-GB" sz="1800" b="0" dirty="0" smtClean="0">
                <a:solidFill>
                  <a:schemeClr val="bg1"/>
                </a:solidFill>
              </a:rPr>
              <a:t>Prior work on V1 models used ~14x14 images, and needed 1-3 hours to learn a model with 64 V1 </a:t>
            </a:r>
            <a:r>
              <a:rPr lang="en-GB" sz="1800" b="0" dirty="0" smtClean="0"/>
              <a:t>cells (i.e., with 64 </a:t>
            </a:r>
            <a:r>
              <a:rPr lang="en-GB" sz="1800" b="0" dirty="0" smtClean="0">
                <a:solidFill>
                  <a:schemeClr val="bg1"/>
                </a:solidFill>
              </a:rPr>
              <a:t>bases </a:t>
            </a:r>
            <a:r>
              <a:rPr lang="en-GB" sz="1800" b="0" dirty="0" smtClean="0">
                <a:solidFill>
                  <a:schemeClr val="bg1"/>
                </a:solidFill>
                <a:latin typeface="Symbol" pitchFamily="18" charset="2"/>
              </a:rPr>
              <a:t></a:t>
            </a:r>
            <a:r>
              <a:rPr lang="en-GB" sz="1800" b="0" baseline="-25000" dirty="0" err="1" smtClean="0">
                <a:solidFill>
                  <a:schemeClr val="bg1"/>
                </a:solidFill>
              </a:rPr>
              <a:t>i</a:t>
            </a:r>
            <a:r>
              <a:rPr lang="en-GB" sz="1800" b="0" dirty="0" smtClean="0">
                <a:solidFill>
                  <a:schemeClr val="bg1"/>
                </a:solidFill>
              </a:rPr>
              <a:t>).</a:t>
            </a:r>
          </a:p>
          <a:p>
            <a:pPr marL="379413" indent="-379413" defTabSz="457200" eaLnBrk="1" hangingPunct="1">
              <a:buFontTx/>
              <a:buNone/>
              <a:tabLst>
                <a:tab pos="379413" algn="l"/>
                <a:tab pos="1006475" algn="l"/>
                <a:tab pos="1920875" algn="l"/>
                <a:tab pos="2835275" algn="l"/>
                <a:tab pos="3749675" algn="l"/>
                <a:tab pos="4664075" algn="l"/>
                <a:tab pos="5578475" algn="l"/>
                <a:tab pos="6492875" algn="l"/>
                <a:tab pos="7407275" algn="l"/>
                <a:tab pos="8321675" algn="l"/>
                <a:tab pos="9236075" algn="l"/>
                <a:tab pos="10150475" algn="l"/>
              </a:tabLst>
            </a:pPr>
            <a:r>
              <a:rPr lang="en-GB" sz="1800" b="0" dirty="0" smtClean="0">
                <a:solidFill>
                  <a:schemeClr val="bg1"/>
                </a:solidFill>
              </a:rPr>
              <a:t>Apply convex optimization principles to develop more efficient algorithms.  </a:t>
            </a:r>
          </a:p>
          <a:p>
            <a:pPr marL="379413" indent="-379413" defTabSz="457200" eaLnBrk="1" hangingPunct="1">
              <a:buFontTx/>
              <a:buNone/>
              <a:tabLst>
                <a:tab pos="379413" algn="l"/>
                <a:tab pos="1006475" algn="l"/>
                <a:tab pos="1920875" algn="l"/>
                <a:tab pos="2835275" algn="l"/>
                <a:tab pos="3749675" algn="l"/>
                <a:tab pos="4664075" algn="l"/>
                <a:tab pos="5578475" algn="l"/>
                <a:tab pos="6492875" algn="l"/>
                <a:tab pos="7407275" algn="l"/>
                <a:tab pos="8321675" algn="l"/>
                <a:tab pos="9236075" algn="l"/>
                <a:tab pos="10150475" algn="l"/>
              </a:tabLst>
            </a:pPr>
            <a:endParaRPr lang="en-GB" sz="1800" b="0" dirty="0" smtClean="0">
              <a:solidFill>
                <a:schemeClr val="bg1"/>
              </a:solidFill>
            </a:endParaRPr>
          </a:p>
          <a:p>
            <a:pPr marL="379413" indent="-379413" defTabSz="457200" eaLnBrk="1" hangingPunct="1">
              <a:buFontTx/>
              <a:buNone/>
              <a:tabLst>
                <a:tab pos="379413" algn="l"/>
                <a:tab pos="1006475" algn="l"/>
                <a:tab pos="1920875" algn="l"/>
                <a:tab pos="2835275" algn="l"/>
                <a:tab pos="3749675" algn="l"/>
                <a:tab pos="4664075" algn="l"/>
                <a:tab pos="5578475" algn="l"/>
                <a:tab pos="6492875" algn="l"/>
                <a:tab pos="7407275" algn="l"/>
                <a:tab pos="8321675" algn="l"/>
                <a:tab pos="9236075" algn="l"/>
                <a:tab pos="10150475" algn="l"/>
              </a:tabLst>
            </a:pPr>
            <a:endParaRPr lang="en-GB" sz="1800" b="0" dirty="0" smtClean="0">
              <a:solidFill>
                <a:schemeClr val="bg1"/>
              </a:solidFill>
            </a:endParaRPr>
          </a:p>
          <a:p>
            <a:pPr marL="379413" indent="-379413" defTabSz="457200" eaLnBrk="1" hangingPunct="1">
              <a:buFontTx/>
              <a:buNone/>
              <a:tabLst>
                <a:tab pos="379413" algn="l"/>
                <a:tab pos="1006475" algn="l"/>
                <a:tab pos="1920875" algn="l"/>
                <a:tab pos="2835275" algn="l"/>
                <a:tab pos="3749675" algn="l"/>
                <a:tab pos="4664075" algn="l"/>
                <a:tab pos="5578475" algn="l"/>
                <a:tab pos="6492875" algn="l"/>
                <a:tab pos="7407275" algn="l"/>
                <a:tab pos="8321675" algn="l"/>
                <a:tab pos="9236075" algn="l"/>
                <a:tab pos="10150475" algn="l"/>
              </a:tabLst>
            </a:pPr>
            <a:endParaRPr lang="en-GB" sz="1800" b="0" dirty="0" smtClean="0">
              <a:solidFill>
                <a:schemeClr val="bg1"/>
              </a:solidFill>
            </a:endParaRPr>
          </a:p>
          <a:p>
            <a:pPr marL="379413" indent="-379413" defTabSz="457200" eaLnBrk="1" hangingPunct="1">
              <a:buFontTx/>
              <a:buNone/>
              <a:tabLst>
                <a:tab pos="379413" algn="l"/>
                <a:tab pos="1006475" algn="l"/>
                <a:tab pos="1920875" algn="l"/>
                <a:tab pos="2835275" algn="l"/>
                <a:tab pos="3749675" algn="l"/>
                <a:tab pos="4664075" algn="l"/>
                <a:tab pos="5578475" algn="l"/>
                <a:tab pos="6492875" algn="l"/>
                <a:tab pos="7407275" algn="l"/>
                <a:tab pos="8321675" algn="l"/>
                <a:tab pos="9236075" algn="l"/>
                <a:tab pos="10150475" algn="l"/>
              </a:tabLst>
            </a:pPr>
            <a:endParaRPr lang="en-GB" sz="1800" b="0" dirty="0" smtClean="0">
              <a:solidFill>
                <a:schemeClr val="bg1"/>
              </a:solidFill>
            </a:endParaRPr>
          </a:p>
          <a:p>
            <a:pPr marL="379413" indent="-379413" defTabSz="457200" eaLnBrk="1" hangingPunct="1">
              <a:buFontTx/>
              <a:buNone/>
              <a:tabLst>
                <a:tab pos="379413" algn="l"/>
                <a:tab pos="1006475" algn="l"/>
                <a:tab pos="1920875" algn="l"/>
                <a:tab pos="2835275" algn="l"/>
                <a:tab pos="3749675" algn="l"/>
                <a:tab pos="4664075" algn="l"/>
                <a:tab pos="5578475" algn="l"/>
                <a:tab pos="6492875" algn="l"/>
                <a:tab pos="7407275" algn="l"/>
                <a:tab pos="8321675" algn="l"/>
                <a:tab pos="9236075" algn="l"/>
                <a:tab pos="10150475" algn="l"/>
              </a:tabLst>
            </a:pPr>
            <a:endParaRPr lang="en-GB" sz="1800" b="0" dirty="0" smtClean="0">
              <a:solidFill>
                <a:schemeClr val="bg1"/>
              </a:solidFill>
            </a:endParaRPr>
          </a:p>
          <a:p>
            <a:pPr marL="379413" indent="-379413" defTabSz="457200" eaLnBrk="1" hangingPunct="1">
              <a:buFontTx/>
              <a:buNone/>
              <a:tabLst>
                <a:tab pos="379413" algn="l"/>
                <a:tab pos="1006475" algn="l"/>
                <a:tab pos="1920875" algn="l"/>
                <a:tab pos="2835275" algn="l"/>
                <a:tab pos="3749675" algn="l"/>
                <a:tab pos="4664075" algn="l"/>
                <a:tab pos="5578475" algn="l"/>
                <a:tab pos="6492875" algn="l"/>
                <a:tab pos="7407275" algn="l"/>
                <a:tab pos="8321675" algn="l"/>
                <a:tab pos="9236075" algn="l"/>
                <a:tab pos="10150475" algn="l"/>
              </a:tabLst>
            </a:pPr>
            <a:endParaRPr lang="en-GB" sz="1800" b="0" dirty="0" smtClean="0">
              <a:solidFill>
                <a:schemeClr val="bg1"/>
              </a:solidFill>
            </a:endParaRPr>
          </a:p>
        </p:txBody>
      </p:sp>
      <p:pic>
        <p:nvPicPr>
          <p:cNvPr id="74755" name="Picture 14" descr="TP_tmp.emf"/>
          <p:cNvPicPr>
            <a:picLocks noChangeAspect="1"/>
          </p:cNvPicPr>
          <p:nvPr>
            <p:custDataLst>
              <p:tags r:id="rId1"/>
            </p:custDataLst>
          </p:nvPr>
        </p:nvPicPr>
        <p:blipFill>
          <a:blip r:embed="rId6" cstate="print"/>
          <a:srcRect/>
          <a:stretch>
            <a:fillRect/>
          </a:stretch>
        </p:blipFill>
        <p:spPr bwMode="auto">
          <a:xfrm>
            <a:off x="7162800" y="7200900"/>
            <a:ext cx="4686300" cy="1028700"/>
          </a:xfrm>
          <a:prstGeom prst="rect">
            <a:avLst/>
          </a:prstGeom>
          <a:noFill/>
          <a:ln w="9525">
            <a:noFill/>
            <a:miter lim="800000"/>
            <a:headEnd/>
            <a:tailEnd/>
          </a:ln>
        </p:spPr>
      </p:pic>
      <p:grpSp>
        <p:nvGrpSpPr>
          <p:cNvPr id="2" name="Group 6"/>
          <p:cNvGrpSpPr>
            <a:grpSpLocks/>
          </p:cNvGrpSpPr>
          <p:nvPr/>
        </p:nvGrpSpPr>
        <p:grpSpPr bwMode="auto">
          <a:xfrm>
            <a:off x="457200" y="3695700"/>
            <a:ext cx="8148638" cy="1616075"/>
            <a:chOff x="432" y="2592"/>
            <a:chExt cx="5133" cy="1018"/>
          </a:xfrm>
        </p:grpSpPr>
        <p:pic>
          <p:nvPicPr>
            <p:cNvPr id="74763" name="Picture 7"/>
            <p:cNvPicPr>
              <a:picLocks noChangeAspect="1" noChangeArrowheads="1"/>
            </p:cNvPicPr>
            <p:nvPr/>
          </p:nvPicPr>
          <p:blipFill>
            <a:blip r:embed="rId7" cstate="print"/>
            <a:srcRect/>
            <a:stretch>
              <a:fillRect/>
            </a:stretch>
          </p:blipFill>
          <p:spPr bwMode="auto">
            <a:xfrm>
              <a:off x="432" y="2592"/>
              <a:ext cx="680" cy="680"/>
            </a:xfrm>
            <a:prstGeom prst="rect">
              <a:avLst/>
            </a:prstGeom>
            <a:noFill/>
            <a:ln w="9525">
              <a:noFill/>
              <a:miter lim="800000"/>
              <a:headEnd/>
              <a:tailEnd/>
            </a:ln>
          </p:spPr>
        </p:pic>
        <p:pic>
          <p:nvPicPr>
            <p:cNvPr id="74764" name="Picture 8"/>
            <p:cNvPicPr>
              <a:picLocks noChangeAspect="1" noChangeArrowheads="1"/>
            </p:cNvPicPr>
            <p:nvPr/>
          </p:nvPicPr>
          <p:blipFill>
            <a:blip r:embed="rId8" cstate="print"/>
            <a:srcRect/>
            <a:stretch>
              <a:fillRect/>
            </a:stretch>
          </p:blipFill>
          <p:spPr bwMode="auto">
            <a:xfrm>
              <a:off x="1872" y="2592"/>
              <a:ext cx="682" cy="679"/>
            </a:xfrm>
            <a:prstGeom prst="rect">
              <a:avLst/>
            </a:prstGeom>
            <a:noFill/>
            <a:ln w="9525">
              <a:noFill/>
              <a:miter lim="800000"/>
              <a:headEnd/>
              <a:tailEnd/>
            </a:ln>
          </p:spPr>
        </p:pic>
        <p:sp>
          <p:nvSpPr>
            <p:cNvPr id="74765" name="Rectangle 9"/>
            <p:cNvSpPr>
              <a:spLocks noChangeArrowheads="1"/>
            </p:cNvSpPr>
            <p:nvPr/>
          </p:nvSpPr>
          <p:spPr bwMode="auto">
            <a:xfrm>
              <a:off x="1152" y="2784"/>
              <a:ext cx="3718" cy="291"/>
            </a:xfrm>
            <a:prstGeom prst="rect">
              <a:avLst/>
            </a:prstGeom>
            <a:noFill/>
            <a:ln w="9525">
              <a:noFill/>
              <a:miter lim="800000"/>
              <a:headEnd/>
              <a:tailEnd/>
            </a:ln>
          </p:spPr>
          <p:txBody>
            <a:bodyPr wrap="none">
              <a:spAutoFit/>
            </a:bodyPr>
            <a:lstStyle/>
            <a:p>
              <a:pPr algn="l">
                <a:spcBef>
                  <a:spcPct val="0"/>
                </a:spcBef>
              </a:pPr>
              <a:r>
                <a:rPr lang="en-US" sz="2400">
                  <a:solidFill>
                    <a:schemeClr val="bg1"/>
                  </a:solidFill>
                  <a:latin typeface="cmsy10" pitchFamily="34" charset="0"/>
                </a:rPr>
                <a:t>¼ </a:t>
              </a:r>
              <a:r>
                <a:rPr lang="en-US" sz="2400">
                  <a:solidFill>
                    <a:schemeClr val="bg1"/>
                  </a:solidFill>
                  <a:latin typeface="Times New Roman" pitchFamily="18" charset="0"/>
                </a:rPr>
                <a:t>0.8 </a:t>
              </a:r>
              <a:r>
                <a:rPr lang="en-US" sz="2400">
                  <a:solidFill>
                    <a:schemeClr val="bg1"/>
                  </a:solidFill>
                  <a:latin typeface="cmsy10" pitchFamily="34" charset="0"/>
                </a:rPr>
                <a:t>£</a:t>
              </a:r>
              <a:r>
                <a:rPr lang="en-US" sz="2400">
                  <a:solidFill>
                    <a:schemeClr val="bg1"/>
                  </a:solidFill>
                  <a:latin typeface="Times New Roman" pitchFamily="18" charset="0"/>
                </a:rPr>
                <a:t>                  + 0.3 </a:t>
              </a:r>
              <a:r>
                <a:rPr lang="en-US" sz="2400">
                  <a:solidFill>
                    <a:schemeClr val="bg1"/>
                  </a:solidFill>
                  <a:latin typeface="cmsy10" pitchFamily="34" charset="0"/>
                </a:rPr>
                <a:t>£</a:t>
              </a:r>
              <a:r>
                <a:rPr lang="en-US" sz="2400">
                  <a:solidFill>
                    <a:schemeClr val="bg1"/>
                  </a:solidFill>
                  <a:latin typeface="Times New Roman" pitchFamily="18" charset="0"/>
                </a:rPr>
                <a:t>                  + 0.5 </a:t>
              </a:r>
              <a:r>
                <a:rPr lang="en-US" sz="2400">
                  <a:solidFill>
                    <a:schemeClr val="bg1"/>
                  </a:solidFill>
                  <a:latin typeface="cmsy10" pitchFamily="34" charset="0"/>
                </a:rPr>
                <a:t>£</a:t>
              </a:r>
            </a:p>
          </p:txBody>
        </p:sp>
        <p:pic>
          <p:nvPicPr>
            <p:cNvPr id="74766" name="Picture 10"/>
            <p:cNvPicPr>
              <a:picLocks noChangeAspect="1" noChangeArrowheads="1"/>
            </p:cNvPicPr>
            <p:nvPr/>
          </p:nvPicPr>
          <p:blipFill>
            <a:blip r:embed="rId9" cstate="print"/>
            <a:srcRect/>
            <a:stretch>
              <a:fillRect/>
            </a:stretch>
          </p:blipFill>
          <p:spPr bwMode="auto">
            <a:xfrm>
              <a:off x="3312" y="2592"/>
              <a:ext cx="678" cy="681"/>
            </a:xfrm>
            <a:prstGeom prst="rect">
              <a:avLst/>
            </a:prstGeom>
            <a:noFill/>
            <a:ln w="9525">
              <a:noFill/>
              <a:miter lim="800000"/>
              <a:headEnd/>
              <a:tailEnd/>
            </a:ln>
          </p:spPr>
        </p:pic>
        <p:pic>
          <p:nvPicPr>
            <p:cNvPr id="74767" name="Picture 11"/>
            <p:cNvPicPr>
              <a:picLocks noChangeAspect="1" noChangeArrowheads="1"/>
            </p:cNvPicPr>
            <p:nvPr/>
          </p:nvPicPr>
          <p:blipFill>
            <a:blip r:embed="rId10" cstate="print"/>
            <a:srcRect/>
            <a:stretch>
              <a:fillRect/>
            </a:stretch>
          </p:blipFill>
          <p:spPr bwMode="auto">
            <a:xfrm>
              <a:off x="4752" y="2592"/>
              <a:ext cx="680" cy="680"/>
            </a:xfrm>
            <a:prstGeom prst="rect">
              <a:avLst/>
            </a:prstGeom>
            <a:noFill/>
            <a:ln w="9525">
              <a:noFill/>
              <a:miter lim="800000"/>
              <a:headEnd/>
              <a:tailEnd/>
            </a:ln>
          </p:spPr>
        </p:pic>
        <p:sp>
          <p:nvSpPr>
            <p:cNvPr id="74768" name="Rectangle 12"/>
            <p:cNvSpPr>
              <a:spLocks noChangeArrowheads="1"/>
            </p:cNvSpPr>
            <p:nvPr/>
          </p:nvSpPr>
          <p:spPr bwMode="auto">
            <a:xfrm>
              <a:off x="432" y="3360"/>
              <a:ext cx="5133" cy="250"/>
            </a:xfrm>
            <a:prstGeom prst="rect">
              <a:avLst/>
            </a:prstGeom>
            <a:noFill/>
            <a:ln w="9525">
              <a:noFill/>
              <a:miter lim="800000"/>
              <a:headEnd/>
              <a:tailEnd/>
            </a:ln>
          </p:spPr>
          <p:txBody>
            <a:bodyPr>
              <a:spAutoFit/>
            </a:bodyPr>
            <a:lstStyle/>
            <a:p>
              <a:pPr algn="l">
                <a:spcBef>
                  <a:spcPct val="0"/>
                </a:spcBef>
              </a:pPr>
              <a:r>
                <a:rPr lang="en-US" sz="2000" dirty="0">
                  <a:solidFill>
                    <a:schemeClr val="bg1"/>
                  </a:solidFill>
                  <a:latin typeface="Arial" charset="0"/>
                </a:rPr>
                <a:t>     x          </a:t>
              </a:r>
              <a:r>
                <a:rPr lang="en-US" sz="2000" dirty="0">
                  <a:solidFill>
                    <a:schemeClr val="bg1"/>
                  </a:solidFill>
                  <a:latin typeface="cmsy10" pitchFamily="34" charset="0"/>
                </a:rPr>
                <a:t>¼</a:t>
              </a:r>
              <a:r>
                <a:rPr lang="en-US" sz="2000" dirty="0">
                  <a:solidFill>
                    <a:schemeClr val="bg1"/>
                  </a:solidFill>
                  <a:latin typeface="Arial" charset="0"/>
                </a:rPr>
                <a:t>   </a:t>
              </a:r>
              <a:r>
                <a:rPr lang="en-US" sz="2000" dirty="0" smtClean="0">
                  <a:solidFill>
                    <a:schemeClr val="bg1"/>
                  </a:solidFill>
                  <a:latin typeface="Arial" charset="0"/>
                </a:rPr>
                <a:t> a</a:t>
              </a:r>
              <a:r>
                <a:rPr lang="en-US" sz="2000" baseline="-25000" dirty="0" smtClean="0">
                  <a:solidFill>
                    <a:schemeClr val="bg1"/>
                  </a:solidFill>
                  <a:latin typeface="Arial" charset="0"/>
                </a:rPr>
                <a:t>7</a:t>
              </a:r>
              <a:r>
                <a:rPr lang="en-US" sz="2000" dirty="0" smtClean="0">
                  <a:solidFill>
                    <a:schemeClr val="bg1"/>
                  </a:solidFill>
                  <a:latin typeface="Arial" charset="0"/>
                </a:rPr>
                <a:t> </a:t>
              </a:r>
              <a:r>
                <a:rPr lang="en-US" sz="2000" dirty="0">
                  <a:solidFill>
                    <a:schemeClr val="bg1"/>
                  </a:solidFill>
                  <a:latin typeface="cmsy10" pitchFamily="34" charset="0"/>
                </a:rPr>
                <a:t>£</a:t>
              </a:r>
              <a:r>
                <a:rPr lang="en-US" sz="2000" dirty="0">
                  <a:solidFill>
                    <a:schemeClr val="bg1"/>
                  </a:solidFill>
                  <a:latin typeface="Arial" charset="0"/>
                </a:rPr>
                <a:t>  </a:t>
              </a:r>
              <a:r>
                <a:rPr lang="en-US" sz="2000" dirty="0" smtClean="0">
                  <a:solidFill>
                    <a:schemeClr val="bg1"/>
                  </a:solidFill>
                  <a:latin typeface="Arial" charset="0"/>
                </a:rPr>
                <a:t>    </a:t>
              </a:r>
              <a:r>
                <a:rPr lang="en-US" sz="2000" dirty="0" smtClean="0">
                  <a:solidFill>
                    <a:schemeClr val="bg1"/>
                  </a:solidFill>
                  <a:latin typeface="Symbol" pitchFamily="18" charset="2"/>
                  <a:sym typeface="Symbol" pitchFamily="18" charset="2"/>
                </a:rPr>
                <a:t></a:t>
              </a:r>
              <a:r>
                <a:rPr lang="en-US" sz="2000" baseline="-25000" dirty="0" smtClean="0">
                  <a:solidFill>
                    <a:schemeClr val="bg1"/>
                  </a:solidFill>
                  <a:latin typeface="Arial" charset="0"/>
                  <a:sym typeface="Symbol" pitchFamily="18" charset="2"/>
                </a:rPr>
                <a:t>7             </a:t>
              </a:r>
              <a:r>
                <a:rPr lang="en-US" sz="2000" dirty="0" smtClean="0">
                  <a:solidFill>
                    <a:schemeClr val="bg1"/>
                  </a:solidFill>
                  <a:latin typeface="Arial" charset="0"/>
                </a:rPr>
                <a:t> </a:t>
              </a:r>
              <a:r>
                <a:rPr lang="en-US" sz="2000" dirty="0">
                  <a:solidFill>
                    <a:schemeClr val="bg1"/>
                  </a:solidFill>
                  <a:latin typeface="Arial" charset="0"/>
                </a:rPr>
                <a:t>+  </a:t>
              </a:r>
              <a:r>
                <a:rPr lang="en-US" sz="2000" dirty="0" smtClean="0">
                  <a:solidFill>
                    <a:schemeClr val="bg1"/>
                  </a:solidFill>
                  <a:latin typeface="Arial" charset="0"/>
                </a:rPr>
                <a:t> a</a:t>
              </a:r>
              <a:r>
                <a:rPr lang="en-US" sz="2000" baseline="-25000" dirty="0" smtClean="0">
                  <a:solidFill>
                    <a:schemeClr val="bg1"/>
                  </a:solidFill>
                  <a:latin typeface="Arial" charset="0"/>
                </a:rPr>
                <a:t>36</a:t>
              </a:r>
              <a:r>
                <a:rPr lang="en-US" sz="2000" dirty="0" smtClean="0">
                  <a:solidFill>
                    <a:schemeClr val="bg1"/>
                  </a:solidFill>
                  <a:latin typeface="Arial" charset="0"/>
                </a:rPr>
                <a:t> </a:t>
              </a:r>
              <a:r>
                <a:rPr lang="en-US" sz="2000" dirty="0">
                  <a:solidFill>
                    <a:schemeClr val="bg1"/>
                  </a:solidFill>
                  <a:latin typeface="cmsy10" pitchFamily="34" charset="0"/>
                </a:rPr>
                <a:t>£    </a:t>
              </a:r>
              <a:r>
                <a:rPr lang="en-US" sz="2000" dirty="0">
                  <a:solidFill>
                    <a:schemeClr val="bg1"/>
                  </a:solidFill>
                  <a:latin typeface="Arial" charset="0"/>
                </a:rPr>
                <a:t>  </a:t>
              </a:r>
              <a:r>
                <a:rPr lang="en-US" sz="2000" dirty="0" smtClean="0">
                  <a:solidFill>
                    <a:schemeClr val="bg1"/>
                  </a:solidFill>
                  <a:latin typeface="Arial" charset="0"/>
                </a:rPr>
                <a:t> </a:t>
              </a:r>
              <a:r>
                <a:rPr lang="en-US" sz="2000" dirty="0" smtClean="0">
                  <a:solidFill>
                    <a:schemeClr val="bg1"/>
                  </a:solidFill>
                  <a:latin typeface="Symbol" pitchFamily="18" charset="2"/>
                  <a:sym typeface="Symbol" pitchFamily="18" charset="2"/>
                </a:rPr>
                <a:t></a:t>
              </a:r>
              <a:r>
                <a:rPr lang="en-US" sz="2000" baseline="-50000" dirty="0" smtClean="0">
                  <a:solidFill>
                    <a:schemeClr val="bg1"/>
                  </a:solidFill>
                  <a:latin typeface="Arial" charset="0"/>
                  <a:sym typeface="Symbol" pitchFamily="18" charset="2"/>
                </a:rPr>
                <a:t>36          </a:t>
              </a:r>
              <a:r>
                <a:rPr lang="en-US" sz="2000" dirty="0">
                  <a:solidFill>
                    <a:schemeClr val="bg1"/>
                  </a:solidFill>
                  <a:latin typeface="Arial" charset="0"/>
                </a:rPr>
                <a:t>+ </a:t>
              </a:r>
              <a:r>
                <a:rPr lang="en-US" sz="2000" dirty="0" smtClean="0">
                  <a:solidFill>
                    <a:schemeClr val="bg1"/>
                  </a:solidFill>
                  <a:latin typeface="Arial" charset="0"/>
                </a:rPr>
                <a:t>   a</a:t>
              </a:r>
              <a:r>
                <a:rPr lang="en-US" sz="2000" baseline="-25000" dirty="0" smtClean="0">
                  <a:solidFill>
                    <a:schemeClr val="bg1"/>
                  </a:solidFill>
                  <a:latin typeface="Arial" charset="0"/>
                </a:rPr>
                <a:t>41</a:t>
              </a:r>
              <a:r>
                <a:rPr lang="en-US" sz="2000" dirty="0" smtClean="0">
                  <a:solidFill>
                    <a:schemeClr val="bg1"/>
                  </a:solidFill>
                  <a:latin typeface="Arial" charset="0"/>
                </a:rPr>
                <a:t> </a:t>
              </a:r>
              <a:r>
                <a:rPr lang="en-US" sz="2000" dirty="0">
                  <a:solidFill>
                    <a:schemeClr val="bg1"/>
                  </a:solidFill>
                  <a:latin typeface="cmsy10" pitchFamily="34" charset="0"/>
                </a:rPr>
                <a:t>£</a:t>
              </a:r>
              <a:r>
                <a:rPr lang="en-US" sz="2000" dirty="0">
                  <a:solidFill>
                    <a:schemeClr val="bg1"/>
                  </a:solidFill>
                  <a:latin typeface="Arial" charset="0"/>
                </a:rPr>
                <a:t>     </a:t>
              </a:r>
              <a:r>
                <a:rPr lang="en-US" sz="2000" dirty="0">
                  <a:solidFill>
                    <a:schemeClr val="bg1"/>
                  </a:solidFill>
                  <a:latin typeface="Symbol" pitchFamily="18" charset="2"/>
                  <a:sym typeface="Symbol" pitchFamily="18" charset="2"/>
                </a:rPr>
                <a:t></a:t>
              </a:r>
              <a:r>
                <a:rPr lang="en-US" sz="2000" baseline="-50000" dirty="0" smtClean="0">
                  <a:solidFill>
                    <a:schemeClr val="bg1"/>
                  </a:solidFill>
                  <a:latin typeface="Arial" charset="0"/>
                  <a:sym typeface="Symbol" pitchFamily="18" charset="2"/>
                </a:rPr>
                <a:t>41</a:t>
              </a:r>
              <a:r>
                <a:rPr lang="en-US" sz="2000" baseline="-25000" dirty="0" smtClean="0">
                  <a:solidFill>
                    <a:schemeClr val="bg1"/>
                  </a:solidFill>
                  <a:latin typeface="Arial" charset="0"/>
                  <a:sym typeface="Symbol" pitchFamily="18" charset="2"/>
                </a:rPr>
                <a:t> </a:t>
              </a:r>
              <a:endParaRPr lang="en-US" sz="2000" baseline="-25000" dirty="0">
                <a:solidFill>
                  <a:schemeClr val="bg1"/>
                </a:solidFill>
                <a:latin typeface="Arial" charset="0"/>
                <a:sym typeface="Symbol" pitchFamily="18" charset="2"/>
              </a:endParaRPr>
            </a:p>
          </p:txBody>
        </p:sp>
      </p:grpSp>
      <p:sp>
        <p:nvSpPr>
          <p:cNvPr id="76808" name="Text Box 16"/>
          <p:cNvSpPr txBox="1">
            <a:spLocks noChangeArrowheads="1"/>
          </p:cNvSpPr>
          <p:nvPr/>
        </p:nvSpPr>
        <p:spPr bwMode="auto">
          <a:xfrm>
            <a:off x="6781800" y="2362200"/>
            <a:ext cx="2221761" cy="366767"/>
          </a:xfrm>
          <a:prstGeom prst="rect">
            <a:avLst/>
          </a:prstGeom>
          <a:noFill/>
          <a:ln w="25400" algn="ctr">
            <a:noFill/>
            <a:miter lim="800000"/>
            <a:headEnd/>
            <a:tailEnd/>
          </a:ln>
        </p:spPr>
        <p:txBody>
          <a:bodyPr wrap="none" lIns="90487" tIns="44450" rIns="90487" bIns="44450">
            <a:spAutoFit/>
          </a:bodyPr>
          <a:lstStyle/>
          <a:p>
            <a:pPr marL="381000" indent="-381000"/>
            <a:r>
              <a:rPr lang="en-US" dirty="0" smtClean="0">
                <a:solidFill>
                  <a:srgbClr val="FF0000"/>
                </a:solidFill>
              </a:rPr>
              <a:t>Absolute value term</a:t>
            </a:r>
            <a:endParaRPr lang="en-US" dirty="0">
              <a:solidFill>
                <a:srgbClr val="FF0000"/>
              </a:solidFill>
            </a:endParaRPr>
          </a:p>
        </p:txBody>
      </p:sp>
      <p:sp>
        <p:nvSpPr>
          <p:cNvPr id="74761" name="Rectangle 14"/>
          <p:cNvSpPr>
            <a:spLocks noChangeArrowheads="1"/>
          </p:cNvSpPr>
          <p:nvPr/>
        </p:nvSpPr>
        <p:spPr bwMode="auto">
          <a:xfrm>
            <a:off x="7315200" y="7886700"/>
            <a:ext cx="457200" cy="266700"/>
          </a:xfrm>
          <a:prstGeom prst="rect">
            <a:avLst/>
          </a:prstGeom>
          <a:solidFill>
            <a:schemeClr val="bg1"/>
          </a:solidFill>
          <a:ln w="25400" algn="ctr">
            <a:noFill/>
            <a:round/>
            <a:headEnd/>
            <a:tailEnd/>
          </a:ln>
        </p:spPr>
        <p:txBody>
          <a:bodyPr wrap="none" lIns="90487" tIns="44450" rIns="90487" bIns="44450" anchor="ctr"/>
          <a:lstStyle/>
          <a:p>
            <a:pPr marL="381000" indent="-381000"/>
            <a:endParaRPr lang="en-US">
              <a:solidFill>
                <a:schemeClr val="bg1"/>
              </a:solidFill>
            </a:endParaRPr>
          </a:p>
        </p:txBody>
      </p:sp>
      <p:pic>
        <p:nvPicPr>
          <p:cNvPr id="74762" name="Picture 10" descr="TP_tmp.emf"/>
          <p:cNvPicPr>
            <a:picLocks noChangeAspect="1"/>
          </p:cNvPicPr>
          <p:nvPr>
            <p:custDataLst>
              <p:tags r:id="rId2"/>
            </p:custDataLst>
          </p:nvPr>
        </p:nvPicPr>
        <p:blipFill>
          <a:blip r:embed="rId6" cstate="print"/>
          <a:srcRect l="8130" t="66667" r="87805" b="14815"/>
          <a:stretch>
            <a:fillRect/>
          </a:stretch>
        </p:blipFill>
        <p:spPr bwMode="auto">
          <a:xfrm>
            <a:off x="7505700" y="7962900"/>
            <a:ext cx="190500" cy="190500"/>
          </a:xfrm>
          <a:prstGeom prst="rect">
            <a:avLst/>
          </a:prstGeom>
          <a:noFill/>
          <a:ln w="9525">
            <a:noFill/>
            <a:miter lim="800000"/>
            <a:headEnd/>
            <a:tailEnd/>
          </a:ln>
        </p:spPr>
      </p:pic>
      <p:sp>
        <p:nvSpPr>
          <p:cNvPr id="17" name="Rectangle 16"/>
          <p:cNvSpPr>
            <a:spLocks noChangeArrowheads="1"/>
          </p:cNvSpPr>
          <p:nvPr/>
        </p:nvSpPr>
        <p:spPr bwMode="auto">
          <a:xfrm>
            <a:off x="609600" y="5600700"/>
            <a:ext cx="7696200" cy="978729"/>
          </a:xfrm>
          <a:prstGeom prst="rect">
            <a:avLst/>
          </a:prstGeom>
          <a:noFill/>
          <a:ln w="9525">
            <a:noFill/>
            <a:miter lim="800000"/>
            <a:headEnd/>
            <a:tailEnd/>
          </a:ln>
        </p:spPr>
        <p:txBody>
          <a:bodyPr>
            <a:spAutoFit/>
          </a:bodyPr>
          <a:lstStyle/>
          <a:p>
            <a:pPr marL="381000" indent="-381000" algn="l">
              <a:spcBef>
                <a:spcPct val="10000"/>
              </a:spcBef>
            </a:pPr>
            <a:r>
              <a:rPr lang="en-US" b="1" u="sng" dirty="0">
                <a:solidFill>
                  <a:schemeClr val="bg1"/>
                </a:solidFill>
              </a:rPr>
              <a:t>Algorithm idea</a:t>
            </a:r>
            <a:r>
              <a:rPr lang="en-US" b="1" u="sng" dirty="0" smtClean="0">
                <a:solidFill>
                  <a:schemeClr val="bg1"/>
                </a:solidFill>
              </a:rPr>
              <a:t>:</a:t>
            </a:r>
            <a:endParaRPr lang="en-US" dirty="0">
              <a:solidFill>
                <a:schemeClr val="bg1"/>
              </a:solidFill>
            </a:endParaRPr>
          </a:p>
          <a:p>
            <a:pPr marL="381000" indent="-381000" algn="l">
              <a:spcBef>
                <a:spcPct val="10000"/>
              </a:spcBef>
            </a:pPr>
            <a:r>
              <a:rPr lang="en-US" dirty="0" smtClean="0">
                <a:solidFill>
                  <a:schemeClr val="bg1"/>
                </a:solidFill>
              </a:rPr>
              <a:t>Guess signs (positive/negative) of the </a:t>
            </a:r>
            <a:r>
              <a:rPr lang="en-US" dirty="0" smtClean="0">
                <a:solidFill>
                  <a:schemeClr val="bg1"/>
                </a:solidFill>
                <a:latin typeface="Times" charset="0"/>
              </a:rPr>
              <a:t>a</a:t>
            </a:r>
            <a:r>
              <a:rPr lang="en-US" baseline="-25000" dirty="0" smtClean="0">
                <a:solidFill>
                  <a:schemeClr val="bg1"/>
                </a:solidFill>
              </a:rPr>
              <a:t>i</a:t>
            </a:r>
            <a:r>
              <a:rPr lang="en-US" dirty="0" smtClean="0">
                <a:solidFill>
                  <a:schemeClr val="bg1"/>
                </a:solidFill>
                <a:latin typeface="Times" charset="0"/>
              </a:rPr>
              <a:t>’s</a:t>
            </a:r>
            <a:r>
              <a:rPr lang="en-US" dirty="0" smtClean="0">
                <a:solidFill>
                  <a:schemeClr val="bg1"/>
                </a:solidFill>
              </a:rPr>
              <a:t>.</a:t>
            </a:r>
          </a:p>
          <a:p>
            <a:pPr marL="381000" indent="-381000" algn="l">
              <a:spcBef>
                <a:spcPct val="10000"/>
              </a:spcBef>
            </a:pPr>
            <a:r>
              <a:rPr lang="en-US" dirty="0" smtClean="0">
                <a:solidFill>
                  <a:schemeClr val="bg1"/>
                </a:solidFill>
              </a:rPr>
              <a:t>Solve resulting quadratic optimization problem in closed form.</a:t>
            </a:r>
            <a:endParaRPr lang="en-US" dirty="0">
              <a:solidFill>
                <a:schemeClr val="bg1"/>
              </a:solidFill>
            </a:endParaRPr>
          </a:p>
        </p:txBody>
      </p:sp>
      <p:pic>
        <p:nvPicPr>
          <p:cNvPr id="22" name="Picture 21" descr="TP_tmp.emf"/>
          <p:cNvPicPr>
            <a:picLocks noChangeAspect="1"/>
          </p:cNvPicPr>
          <p:nvPr>
            <p:custDataLst>
              <p:tags r:id="rId3"/>
            </p:custDataLst>
          </p:nvPr>
        </p:nvPicPr>
        <p:blipFill>
          <a:blip r:embed="rId11" cstate="print"/>
          <a:stretch>
            <a:fillRect/>
          </a:stretch>
        </p:blipFill>
        <p:spPr bwMode="auto">
          <a:xfrm>
            <a:off x="2407335" y="2247900"/>
            <a:ext cx="4145980" cy="1060402"/>
          </a:xfrm>
          <a:prstGeom prst="rect">
            <a:avLst/>
          </a:prstGeom>
          <a:noFill/>
          <a:ln/>
          <a:effectLst/>
        </p:spPr>
      </p:pic>
      <p:sp>
        <p:nvSpPr>
          <p:cNvPr id="76807" name="Oval 15"/>
          <p:cNvSpPr>
            <a:spLocks noChangeArrowheads="1"/>
          </p:cNvSpPr>
          <p:nvPr/>
        </p:nvSpPr>
        <p:spPr bwMode="auto">
          <a:xfrm>
            <a:off x="5372100" y="2247900"/>
            <a:ext cx="1371600" cy="1074738"/>
          </a:xfrm>
          <a:prstGeom prst="ellipse">
            <a:avLst/>
          </a:prstGeom>
          <a:noFill/>
          <a:ln w="25400" algn="ctr">
            <a:solidFill>
              <a:srgbClr val="FF0000"/>
            </a:solidFill>
            <a:round/>
            <a:headEnd/>
            <a:tailEnd/>
          </a:ln>
        </p:spPr>
        <p:txBody>
          <a:bodyPr wrap="none" lIns="90487" tIns="44450" rIns="90487" bIns="44450" anchor="ctr"/>
          <a:lstStyle/>
          <a:p>
            <a:endParaRPr lang="en-US">
              <a:solidFill>
                <a:schemeClr val="bg1"/>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80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680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8" grpId="0"/>
      <p:bldP spid="17" grpId="0"/>
      <p:bldP spid="76807"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 classification</a:t>
            </a:r>
            <a:endParaRPr lang="en-US" dirty="0"/>
          </a:p>
        </p:txBody>
      </p:sp>
      <p:pic>
        <p:nvPicPr>
          <p:cNvPr id="96" name="Picture 86"/>
          <p:cNvPicPr>
            <a:picLocks noChangeAspect="1" noChangeArrowheads="1"/>
          </p:cNvPicPr>
          <p:nvPr/>
        </p:nvPicPr>
        <p:blipFill>
          <a:blip r:embed="rId2" cstate="print"/>
          <a:srcRect/>
          <a:stretch>
            <a:fillRect/>
          </a:stretch>
        </p:blipFill>
        <p:spPr bwMode="auto">
          <a:xfrm>
            <a:off x="361950" y="1752602"/>
            <a:ext cx="1600200" cy="932150"/>
          </a:xfrm>
          <a:prstGeom prst="rect">
            <a:avLst/>
          </a:prstGeom>
          <a:noFill/>
          <a:ln w="12700" algn="ctr">
            <a:noFill/>
            <a:miter lim="800000"/>
            <a:headEnd/>
            <a:tailEnd/>
          </a:ln>
        </p:spPr>
      </p:pic>
      <p:sp>
        <p:nvSpPr>
          <p:cNvPr id="97" name="Text Box 572"/>
          <p:cNvSpPr txBox="1">
            <a:spLocks noChangeArrowheads="1"/>
          </p:cNvSpPr>
          <p:nvPr/>
        </p:nvSpPr>
        <p:spPr bwMode="auto">
          <a:xfrm>
            <a:off x="703987" y="2753381"/>
            <a:ext cx="962080" cy="523200"/>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 lastClr="FFFFFF"/>
                </a:solidFill>
                <a:effectLst/>
                <a:uLnTx/>
                <a:uFillTx/>
              </a:rPr>
              <a:t>Input</a:t>
            </a:r>
            <a:endParaRPr kumimoji="0" lang="en-US" sz="2800" b="0" i="0" u="none" strike="noStrike" kern="0" cap="none" spc="0" normalizeH="0" baseline="0" noProof="0" dirty="0">
              <a:ln>
                <a:noFill/>
              </a:ln>
              <a:solidFill>
                <a:sysClr val="window" lastClr="FFFFFF"/>
              </a:solidFill>
              <a:effectLst/>
              <a:uLnTx/>
              <a:uFillTx/>
            </a:endParaRPr>
          </a:p>
        </p:txBody>
      </p:sp>
      <p:cxnSp>
        <p:nvCxnSpPr>
          <p:cNvPr id="98" name="Straight Arrow Connector 97"/>
          <p:cNvCxnSpPr/>
          <p:nvPr/>
        </p:nvCxnSpPr>
        <p:spPr>
          <a:xfrm rot="10800000" flipV="1">
            <a:off x="2114550" y="2171702"/>
            <a:ext cx="1295400" cy="1589"/>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cxnSp>
        <p:nvCxnSpPr>
          <p:cNvPr id="99" name="Straight Arrow Connector 98"/>
          <p:cNvCxnSpPr/>
          <p:nvPr/>
        </p:nvCxnSpPr>
        <p:spPr>
          <a:xfrm rot="10800000" flipV="1">
            <a:off x="5829808" y="2171702"/>
            <a:ext cx="1295400" cy="1589"/>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sp>
        <p:nvSpPr>
          <p:cNvPr id="101" name="Text Box 572"/>
          <p:cNvSpPr txBox="1">
            <a:spLocks noChangeArrowheads="1"/>
          </p:cNvSpPr>
          <p:nvPr/>
        </p:nvSpPr>
        <p:spPr bwMode="auto">
          <a:xfrm>
            <a:off x="2382915" y="3505810"/>
            <a:ext cx="2211910" cy="523200"/>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 lastClr="FFFFFF"/>
                </a:solidFill>
                <a:effectLst/>
                <a:uLnTx/>
                <a:uFillTx/>
              </a:rPr>
              <a:t>Feature space</a:t>
            </a:r>
            <a:endParaRPr kumimoji="0" lang="en-US" sz="2800" b="0" i="0" u="none" strike="noStrike" kern="0" cap="none" spc="0" normalizeH="0" baseline="0" noProof="0" dirty="0">
              <a:ln>
                <a:noFill/>
              </a:ln>
              <a:solidFill>
                <a:sysClr val="window" lastClr="FFFFFF"/>
              </a:solidFill>
              <a:effectLst/>
              <a:uLnTx/>
              <a:uFillTx/>
            </a:endParaRPr>
          </a:p>
        </p:txBody>
      </p:sp>
      <p:cxnSp>
        <p:nvCxnSpPr>
          <p:cNvPr id="114" name="Straight Arrow Connector 113"/>
          <p:cNvCxnSpPr/>
          <p:nvPr/>
        </p:nvCxnSpPr>
        <p:spPr>
          <a:xfrm rot="5400000" flipH="1" flipV="1">
            <a:off x="1597357" y="5299193"/>
            <a:ext cx="1943101" cy="1588"/>
          </a:xfrm>
          <a:prstGeom prst="straightConnector1">
            <a:avLst/>
          </a:prstGeom>
          <a:noFill/>
          <a:ln w="9525" cap="flat" cmpd="sng" algn="ctr">
            <a:solidFill>
              <a:srgbClr val="4F81BD">
                <a:shade val="95000"/>
                <a:satMod val="105000"/>
              </a:srgbClr>
            </a:solidFill>
            <a:prstDash val="solid"/>
            <a:tailEnd type="arrow"/>
          </a:ln>
          <a:effectLst/>
        </p:spPr>
      </p:cxnSp>
      <p:cxnSp>
        <p:nvCxnSpPr>
          <p:cNvPr id="115" name="Straight Arrow Connector 114"/>
          <p:cNvCxnSpPr/>
          <p:nvPr/>
        </p:nvCxnSpPr>
        <p:spPr>
          <a:xfrm>
            <a:off x="2455401" y="6195337"/>
            <a:ext cx="2325688" cy="1588"/>
          </a:xfrm>
          <a:prstGeom prst="straightConnector1">
            <a:avLst/>
          </a:prstGeom>
          <a:noFill/>
          <a:ln w="9525" cap="flat" cmpd="sng" algn="ctr">
            <a:solidFill>
              <a:srgbClr val="4F81BD">
                <a:shade val="95000"/>
                <a:satMod val="105000"/>
              </a:srgbClr>
            </a:solidFill>
            <a:prstDash val="solid"/>
            <a:tailEnd type="arrow"/>
          </a:ln>
          <a:effectLst/>
        </p:spPr>
      </p:cxnSp>
      <p:sp>
        <p:nvSpPr>
          <p:cNvPr id="116" name="Minus 115"/>
          <p:cNvSpPr/>
          <p:nvPr/>
        </p:nvSpPr>
        <p:spPr>
          <a:xfrm>
            <a:off x="3611875" y="5426060"/>
            <a:ext cx="190500" cy="228600"/>
          </a:xfrm>
          <a:prstGeom prst="mathMinus">
            <a:avLst/>
          </a:prstGeom>
          <a:solidFill>
            <a:srgbClr val="FF0000"/>
          </a:solid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7" name="Minus 116"/>
          <p:cNvSpPr/>
          <p:nvPr/>
        </p:nvSpPr>
        <p:spPr>
          <a:xfrm>
            <a:off x="3560301" y="5852437"/>
            <a:ext cx="190500" cy="228600"/>
          </a:xfrm>
          <a:prstGeom prst="mathMinus">
            <a:avLst/>
          </a:prstGeom>
          <a:solidFill>
            <a:srgbClr val="FF0000"/>
          </a:solid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8" name="Minus 117"/>
          <p:cNvSpPr/>
          <p:nvPr/>
        </p:nvSpPr>
        <p:spPr>
          <a:xfrm>
            <a:off x="3035800" y="5003605"/>
            <a:ext cx="190500" cy="228600"/>
          </a:xfrm>
          <a:prstGeom prst="mathMinus">
            <a:avLst/>
          </a:prstGeom>
          <a:solidFill>
            <a:srgbClr val="FF0000"/>
          </a:solid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9" name="Minus 118"/>
          <p:cNvSpPr/>
          <p:nvPr/>
        </p:nvSpPr>
        <p:spPr>
          <a:xfrm>
            <a:off x="2836401" y="5509537"/>
            <a:ext cx="190500" cy="228600"/>
          </a:xfrm>
          <a:prstGeom prst="mathMinus">
            <a:avLst/>
          </a:prstGeom>
          <a:solidFill>
            <a:srgbClr val="FF0000"/>
          </a:solid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120" name="Straight Connector 119"/>
          <p:cNvCxnSpPr/>
          <p:nvPr/>
        </p:nvCxnSpPr>
        <p:spPr>
          <a:xfrm>
            <a:off x="2760201" y="4137936"/>
            <a:ext cx="2247900" cy="1866901"/>
          </a:xfrm>
          <a:prstGeom prst="line">
            <a:avLst/>
          </a:prstGeom>
          <a:noFill/>
          <a:ln w="25400" cap="flat" cmpd="sng" algn="ctr">
            <a:solidFill>
              <a:sysClr val="windowText" lastClr="000000"/>
            </a:solidFill>
            <a:prstDash val="dash"/>
          </a:ln>
          <a:effectLst/>
        </p:spPr>
      </p:cxnSp>
      <p:sp>
        <p:nvSpPr>
          <p:cNvPr id="121" name="Plus 120"/>
          <p:cNvSpPr>
            <a:spLocks/>
          </p:cNvSpPr>
          <p:nvPr/>
        </p:nvSpPr>
        <p:spPr>
          <a:xfrm>
            <a:off x="3919115" y="465796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122" name="Plus 121"/>
          <p:cNvSpPr>
            <a:spLocks/>
          </p:cNvSpPr>
          <p:nvPr/>
        </p:nvSpPr>
        <p:spPr>
          <a:xfrm>
            <a:off x="3688685" y="41971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123" name="Plus 122"/>
          <p:cNvSpPr>
            <a:spLocks/>
          </p:cNvSpPr>
          <p:nvPr/>
        </p:nvSpPr>
        <p:spPr>
          <a:xfrm>
            <a:off x="4226355" y="49652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124" name="Plus 123"/>
          <p:cNvSpPr>
            <a:spLocks/>
          </p:cNvSpPr>
          <p:nvPr/>
        </p:nvSpPr>
        <p:spPr>
          <a:xfrm>
            <a:off x="3343040" y="4542745"/>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grpSp>
        <p:nvGrpSpPr>
          <p:cNvPr id="3" name="Group 50"/>
          <p:cNvGrpSpPr/>
          <p:nvPr/>
        </p:nvGrpSpPr>
        <p:grpSpPr>
          <a:xfrm>
            <a:off x="5551645" y="3390595"/>
            <a:ext cx="2438400" cy="838200"/>
            <a:chOff x="2743200" y="2785240"/>
            <a:chExt cx="2438400" cy="838200"/>
          </a:xfrm>
        </p:grpSpPr>
        <p:sp>
          <p:nvSpPr>
            <p:cNvPr id="126" name="Plus 125"/>
            <p:cNvSpPr>
              <a:spLocks/>
            </p:cNvSpPr>
            <p:nvPr/>
          </p:nvSpPr>
          <p:spPr>
            <a:xfrm>
              <a:off x="2832540" y="29484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127" name="Text Box 572"/>
            <p:cNvSpPr txBox="1">
              <a:spLocks noChangeArrowheads="1"/>
            </p:cNvSpPr>
            <p:nvPr/>
          </p:nvSpPr>
          <p:spPr bwMode="auto">
            <a:xfrm>
              <a:off x="3061140" y="2876490"/>
              <a:ext cx="1379352" cy="400110"/>
            </a:xfrm>
            <a:prstGeom prst="rect">
              <a:avLst/>
            </a:prstGeom>
            <a:noFill/>
            <a:ln w="12700"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Motorbikes</a:t>
              </a:r>
              <a:endParaRPr kumimoji="0" lang="en-US" sz="2000" b="0" i="0" u="none" strike="noStrike" kern="0" cap="none" spc="0" normalizeH="0" baseline="0" noProof="0" dirty="0">
                <a:ln>
                  <a:noFill/>
                </a:ln>
                <a:solidFill>
                  <a:sysClr val="window" lastClr="FFFFFF"/>
                </a:solidFill>
                <a:effectLst/>
                <a:uLnTx/>
                <a:uFillTx/>
              </a:endParaRPr>
            </a:p>
          </p:txBody>
        </p:sp>
        <p:sp>
          <p:nvSpPr>
            <p:cNvPr id="128" name="Minus 127"/>
            <p:cNvSpPr/>
            <p:nvPr/>
          </p:nvSpPr>
          <p:spPr>
            <a:xfrm>
              <a:off x="2870640" y="3276600"/>
              <a:ext cx="190500" cy="228600"/>
            </a:xfrm>
            <a:prstGeom prst="mathMinus">
              <a:avLst/>
            </a:prstGeom>
            <a:solidFill>
              <a:srgbClr val="FF0000"/>
            </a:solid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9" name="Text Box 572"/>
            <p:cNvSpPr txBox="1">
              <a:spLocks noChangeArrowheads="1"/>
            </p:cNvSpPr>
            <p:nvPr/>
          </p:nvSpPr>
          <p:spPr bwMode="auto">
            <a:xfrm>
              <a:off x="3061140" y="3181291"/>
              <a:ext cx="2107115" cy="400110"/>
            </a:xfrm>
            <a:prstGeom prst="rect">
              <a:avLst/>
            </a:prstGeom>
            <a:noFill/>
            <a:ln w="12700"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“Non”-Motorbikes</a:t>
              </a:r>
              <a:endParaRPr kumimoji="0" lang="en-US" sz="2000" b="0" i="0" u="none" strike="noStrike" kern="0" cap="none" spc="0" normalizeH="0" baseline="0" noProof="0" dirty="0">
                <a:ln>
                  <a:noFill/>
                </a:ln>
                <a:solidFill>
                  <a:sysClr val="window" lastClr="FFFFFF"/>
                </a:solidFill>
                <a:effectLst/>
                <a:uLnTx/>
                <a:uFillTx/>
              </a:endParaRPr>
            </a:p>
          </p:txBody>
        </p:sp>
        <p:sp>
          <p:nvSpPr>
            <p:cNvPr id="130" name="Rectangle 129"/>
            <p:cNvSpPr/>
            <p:nvPr/>
          </p:nvSpPr>
          <p:spPr>
            <a:xfrm>
              <a:off x="2743200" y="2785240"/>
              <a:ext cx="2438400" cy="838200"/>
            </a:xfrm>
            <a:prstGeom prst="rect">
              <a:avLst/>
            </a:prstGeom>
            <a:no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grpSp>
      <p:sp>
        <p:nvSpPr>
          <p:cNvPr id="131" name="AutoShape 6"/>
          <p:cNvSpPr>
            <a:spLocks noChangeArrowheads="1"/>
          </p:cNvSpPr>
          <p:nvPr/>
        </p:nvSpPr>
        <p:spPr bwMode="auto">
          <a:xfrm>
            <a:off x="3562350" y="1828800"/>
            <a:ext cx="2057398" cy="829527"/>
          </a:xfrm>
          <a:prstGeom prst="roundRect">
            <a:avLst>
              <a:gd name="adj" fmla="val 171"/>
            </a:avLst>
          </a:prstGeom>
          <a:solidFill>
            <a:srgbClr val="FFFFCC"/>
          </a:solidFill>
          <a:ln w="9525">
            <a:solidFill>
              <a:srgbClr val="000000"/>
            </a:solidFill>
            <a:round/>
            <a:headEnd/>
            <a:tailEnd/>
          </a:ln>
          <a:effectLst/>
        </p:spPr>
        <p:txBody>
          <a:bodyPr lIns="81597" tIns="40798" rIns="81597" bIns="40798" anchor="ctr" anchorCtr="1"/>
          <a:lstStyle/>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Feature representation</a:t>
            </a:r>
          </a:p>
        </p:txBody>
      </p:sp>
      <p:sp>
        <p:nvSpPr>
          <p:cNvPr id="132" name="AutoShape 4"/>
          <p:cNvSpPr>
            <a:spLocks noChangeArrowheads="1"/>
          </p:cNvSpPr>
          <p:nvPr/>
        </p:nvSpPr>
        <p:spPr bwMode="auto">
          <a:xfrm>
            <a:off x="7296150" y="1828800"/>
            <a:ext cx="1658880" cy="829527"/>
          </a:xfrm>
          <a:prstGeom prst="roundRect">
            <a:avLst>
              <a:gd name="adj" fmla="val 171"/>
            </a:avLst>
          </a:prstGeom>
          <a:solidFill>
            <a:srgbClr val="E6E6FF"/>
          </a:solidFill>
          <a:ln w="9525">
            <a:solidFill>
              <a:srgbClr val="000000"/>
            </a:solidFill>
            <a:round/>
            <a:headEnd/>
            <a:tailEnd/>
          </a:ln>
          <a:effectLst/>
        </p:spPr>
        <p:txBody>
          <a:bodyPr lIns="81597" tIns="40798" rIns="81597" bIns="40798" anchor="ctr" anchorCtr="1"/>
          <a:lstStyle/>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Learning</a:t>
            </a:r>
          </a:p>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algorithm</a:t>
            </a:r>
          </a:p>
        </p:txBody>
      </p:sp>
      <p:sp>
        <p:nvSpPr>
          <p:cNvPr id="135" name="Text Box 572"/>
          <p:cNvSpPr txBox="1">
            <a:spLocks noChangeArrowheads="1"/>
          </p:cNvSpPr>
          <p:nvPr/>
        </p:nvSpPr>
        <p:spPr bwMode="auto">
          <a:xfrm>
            <a:off x="3266230" y="6232565"/>
            <a:ext cx="1032613" cy="400089"/>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“wheel”</a:t>
            </a:r>
            <a:endParaRPr kumimoji="0" lang="en-US" sz="2000" b="0" i="0" u="none" strike="noStrike" kern="0" cap="none" spc="0" normalizeH="0" baseline="0" noProof="0" dirty="0">
              <a:ln>
                <a:noFill/>
              </a:ln>
              <a:solidFill>
                <a:sysClr val="window" lastClr="FFFFFF"/>
              </a:solidFill>
              <a:effectLst/>
              <a:uLnTx/>
              <a:uFillTx/>
            </a:endParaRPr>
          </a:p>
        </p:txBody>
      </p:sp>
      <p:sp>
        <p:nvSpPr>
          <p:cNvPr id="136" name="Text Box 572"/>
          <p:cNvSpPr txBox="1">
            <a:spLocks noChangeArrowheads="1"/>
          </p:cNvSpPr>
          <p:nvPr/>
        </p:nvSpPr>
        <p:spPr bwMode="auto">
          <a:xfrm>
            <a:off x="1806840" y="4484237"/>
            <a:ext cx="492400" cy="1531809"/>
          </a:xfrm>
          <a:prstGeom prst="rect">
            <a:avLst/>
          </a:prstGeom>
          <a:noFill/>
          <a:ln w="12700" algn="ctr">
            <a:noFill/>
            <a:miter lim="800000"/>
            <a:headEnd/>
            <a:tailEnd/>
          </a:ln>
        </p:spPr>
        <p:txBody>
          <a:bodyPr vert="vert270"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“handlebars”</a:t>
            </a:r>
          </a:p>
        </p:txBody>
      </p:sp>
      <p:grpSp>
        <p:nvGrpSpPr>
          <p:cNvPr id="4" name="Group 82"/>
          <p:cNvGrpSpPr/>
          <p:nvPr/>
        </p:nvGrpSpPr>
        <p:grpSpPr>
          <a:xfrm>
            <a:off x="1189518" y="1431940"/>
            <a:ext cx="1730736" cy="1289996"/>
            <a:chOff x="1284767" y="1431938"/>
            <a:chExt cx="1730735" cy="1289996"/>
          </a:xfrm>
        </p:grpSpPr>
        <p:sp>
          <p:nvSpPr>
            <p:cNvPr id="138" name="Rectangle 137"/>
            <p:cNvSpPr>
              <a:spLocks noChangeAspect="1"/>
            </p:cNvSpPr>
            <p:nvPr/>
          </p:nvSpPr>
          <p:spPr>
            <a:xfrm>
              <a:off x="1500965" y="2112334"/>
              <a:ext cx="609600" cy="609600"/>
            </a:xfrm>
            <a:prstGeom prst="rect">
              <a:avLst/>
            </a:prstGeom>
            <a:noFill/>
            <a:ln w="38100" cap="flat" cmpd="sng" algn="ctr">
              <a:solidFill>
                <a:srgbClr val="92D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139" name="Rectangle 138"/>
            <p:cNvSpPr>
              <a:spLocks noChangeAspect="1"/>
            </p:cNvSpPr>
            <p:nvPr/>
          </p:nvSpPr>
          <p:spPr>
            <a:xfrm>
              <a:off x="1284767" y="1600200"/>
              <a:ext cx="609600" cy="609600"/>
            </a:xfrm>
            <a:prstGeom prst="rect">
              <a:avLst/>
            </a:prstGeom>
            <a:noFill/>
            <a:ln w="38100" cap="flat" cmpd="sng" algn="ctr">
              <a:solidFill>
                <a:srgbClr val="92D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140" name="Rectangle 139"/>
            <p:cNvSpPr/>
            <p:nvPr/>
          </p:nvSpPr>
          <p:spPr>
            <a:xfrm>
              <a:off x="1689499" y="1431938"/>
              <a:ext cx="1326003" cy="3693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smtClean="0">
                  <a:ln>
                    <a:noFill/>
                  </a:ln>
                  <a:solidFill>
                    <a:sysClr val="window" lastClr="FFFFFF"/>
                  </a:solidFill>
                  <a:effectLst/>
                  <a:uLnTx/>
                  <a:uFillTx/>
                </a:rPr>
                <a:t>handlebars</a:t>
              </a:r>
              <a:endParaRPr kumimoji="0" lang="ko-KR" altLang="en-US" sz="1800" b="0" i="0" u="none" strike="noStrike" kern="0" cap="none" spc="0" normalizeH="0" baseline="0" noProof="0" dirty="0">
                <a:ln>
                  <a:noFill/>
                </a:ln>
                <a:solidFill>
                  <a:sysClr val="window" lastClr="FFFFFF"/>
                </a:solidFill>
                <a:effectLst/>
                <a:uLnTx/>
                <a:uFillTx/>
              </a:endParaRPr>
            </a:p>
          </p:txBody>
        </p:sp>
        <p:sp>
          <p:nvSpPr>
            <p:cNvPr id="141" name="Rectangle 140"/>
            <p:cNvSpPr/>
            <p:nvPr/>
          </p:nvSpPr>
          <p:spPr>
            <a:xfrm>
              <a:off x="2106132" y="2308301"/>
              <a:ext cx="721671" cy="353943"/>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smtClean="0">
                  <a:ln>
                    <a:noFill/>
                  </a:ln>
                  <a:solidFill>
                    <a:sysClr val="window" lastClr="FFFFFF"/>
                  </a:solidFill>
                  <a:effectLst/>
                  <a:uLnTx/>
                  <a:uFillTx/>
                </a:rPr>
                <a:t>wheel</a:t>
              </a:r>
              <a:endParaRPr kumimoji="0" lang="ko-KR" altLang="en-US" sz="1800" b="0" i="0" u="none" strike="noStrike" kern="0" cap="none" spc="0" normalizeH="0" baseline="0" noProof="0" dirty="0">
                <a:ln>
                  <a:noFill/>
                </a:ln>
                <a:solidFill>
                  <a:sysClr val="window" lastClr="FFFFFF"/>
                </a:solidFill>
                <a:effectLst/>
                <a:uLnTx/>
                <a:uFillTx/>
              </a:endParaRPr>
            </a:p>
          </p:txBody>
        </p:sp>
      </p:grpSp>
    </p:spTree>
    <p:extLst>
      <p:ext uri="{BB962C8B-B14F-4D97-AF65-F5344CB8AC3E}">
        <p14:creationId xmlns:p14="http://schemas.microsoft.com/office/powerpoint/2010/main" xmlns="" val="6773122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135" grpId="0"/>
      <p:bldP spid="136" grpId="0"/>
    </p:bldLst>
  </p:timing>
</p:sld>
</file>

<file path=ppt/slides/slide2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Rectangle 17"/>
          <p:cNvSpPr/>
          <p:nvPr/>
        </p:nvSpPr>
        <p:spPr bwMode="auto">
          <a:xfrm>
            <a:off x="1943100" y="2171700"/>
            <a:ext cx="4846320" cy="1219200"/>
          </a:xfrm>
          <a:prstGeom prst="rect">
            <a:avLst/>
          </a:prstGeom>
          <a:solidFill>
            <a:schemeClr val="bg1"/>
          </a:solidFill>
          <a:ln w="25400" cap="flat" cmpd="sng" algn="ctr">
            <a:noFill/>
            <a:prstDash val="solid"/>
            <a:round/>
            <a:headEnd type="none" w="med" len="med"/>
            <a:tailEnd type="none" w="med" len="med"/>
          </a:ln>
          <a:effectLst/>
        </p:spPr>
        <p:txBody>
          <a:bodyPr vert="horz" wrap="none" lIns="90487" tIns="44450" rIns="90487" bIns="44450" numCol="1" rtlCol="0" anchor="ctr" anchorCtr="0" compatLnSpc="1">
            <a:prstTxWarp prst="textNoShape">
              <a:avLst/>
            </a:prstTxWarp>
          </a:bodyPr>
          <a:lstStyle/>
          <a:p>
            <a:pPr marL="381000" marR="0" indent="-381000" algn="ctr" defTabSz="914400" rtl="0" eaLnBrk="1" fontAlgn="base" latinLnBrk="0" hangingPunct="1">
              <a:lnSpc>
                <a:spcPct val="100000"/>
              </a:lnSpc>
              <a:spcBef>
                <a:spcPct val="100000"/>
              </a:spcBef>
              <a:spcAft>
                <a:spcPct val="0"/>
              </a:spcAft>
              <a:buClrTx/>
              <a:buSzTx/>
              <a:buFontTx/>
              <a:buNone/>
              <a:tabLst/>
            </a:pPr>
            <a:endParaRPr kumimoji="0" lang="en-US" sz="1800" b="0" i="0" u="none" strike="noStrike" cap="none" normalizeH="0" baseline="0" smtClean="0">
              <a:ln>
                <a:noFill/>
              </a:ln>
              <a:solidFill>
                <a:schemeClr val="tx1"/>
              </a:solidFill>
              <a:effectLst/>
              <a:latin typeface="Helvetica" pitchFamily="34" charset="0"/>
            </a:endParaRPr>
          </a:p>
        </p:txBody>
      </p:sp>
      <p:sp>
        <p:nvSpPr>
          <p:cNvPr id="74757" name="Rectangle 3"/>
          <p:cNvSpPr>
            <a:spLocks noGrp="1" noChangeArrowheads="1"/>
          </p:cNvSpPr>
          <p:nvPr>
            <p:ph type="title"/>
          </p:nvPr>
        </p:nvSpPr>
        <p:spPr>
          <a:xfrm>
            <a:off x="1371600" y="215900"/>
            <a:ext cx="6402388" cy="306388"/>
          </a:xfrm>
        </p:spPr>
        <p:txBody>
          <a:bodyPr lIns="90360" tIns="44280" rIns="90360" bIns="44280"/>
          <a:lstStyle/>
          <a:p>
            <a:pPr defTabSz="457200"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mtClean="0">
                <a:solidFill>
                  <a:schemeClr val="bg1"/>
                </a:solidFill>
              </a:rPr>
              <a:t>Scaling up: Efficient algorithms</a:t>
            </a:r>
          </a:p>
        </p:txBody>
      </p:sp>
      <p:sp>
        <p:nvSpPr>
          <p:cNvPr id="74754" name="Rectangle 4"/>
          <p:cNvSpPr>
            <a:spLocks noGrp="1" noChangeArrowheads="1"/>
          </p:cNvSpPr>
          <p:nvPr>
            <p:ph idx="1"/>
          </p:nvPr>
        </p:nvSpPr>
        <p:spPr>
          <a:xfrm>
            <a:off x="304800" y="1006475"/>
            <a:ext cx="8410575" cy="4937125"/>
          </a:xfrm>
        </p:spPr>
        <p:txBody>
          <a:bodyPr lIns="90360" tIns="44280" rIns="90360" bIns="44280"/>
          <a:lstStyle/>
          <a:p>
            <a:pPr marL="379413" indent="-379413" defTabSz="457200" eaLnBrk="1" hangingPunct="1">
              <a:buFontTx/>
              <a:buNone/>
              <a:tabLst>
                <a:tab pos="379413" algn="l"/>
                <a:tab pos="1006475" algn="l"/>
                <a:tab pos="1920875" algn="l"/>
                <a:tab pos="2835275" algn="l"/>
                <a:tab pos="3749675" algn="l"/>
                <a:tab pos="4664075" algn="l"/>
                <a:tab pos="5578475" algn="l"/>
                <a:tab pos="6492875" algn="l"/>
                <a:tab pos="7407275" algn="l"/>
                <a:tab pos="8321675" algn="l"/>
                <a:tab pos="9236075" algn="l"/>
                <a:tab pos="10150475" algn="l"/>
              </a:tabLst>
            </a:pPr>
            <a:r>
              <a:rPr lang="en-GB" sz="1800" b="0" dirty="0" smtClean="0">
                <a:solidFill>
                  <a:schemeClr val="bg1"/>
                </a:solidFill>
              </a:rPr>
              <a:t>Prior work on V1 models used ~14x14 images, and needed 1-3 hours to learn a model with 64 bases </a:t>
            </a:r>
            <a:r>
              <a:rPr lang="en-GB" sz="1800" b="0" dirty="0" smtClean="0">
                <a:solidFill>
                  <a:schemeClr val="bg1"/>
                </a:solidFill>
                <a:latin typeface="Symbol" pitchFamily="18" charset="2"/>
              </a:rPr>
              <a:t></a:t>
            </a:r>
            <a:r>
              <a:rPr lang="en-GB" sz="1800" b="0" baseline="-25000" dirty="0" err="1" smtClean="0">
                <a:solidFill>
                  <a:schemeClr val="bg1"/>
                </a:solidFill>
              </a:rPr>
              <a:t>i</a:t>
            </a:r>
            <a:r>
              <a:rPr lang="en-GB" sz="1800" b="0" dirty="0" smtClean="0">
                <a:solidFill>
                  <a:schemeClr val="bg1"/>
                </a:solidFill>
              </a:rPr>
              <a:t> (i.e., to model 64 V1 cells).</a:t>
            </a:r>
          </a:p>
          <a:p>
            <a:pPr marL="379413" indent="-379413" defTabSz="457200" eaLnBrk="1" hangingPunct="1">
              <a:buFontTx/>
              <a:buNone/>
              <a:tabLst>
                <a:tab pos="379413" algn="l"/>
                <a:tab pos="1006475" algn="l"/>
                <a:tab pos="1920875" algn="l"/>
                <a:tab pos="2835275" algn="l"/>
                <a:tab pos="3749675" algn="l"/>
                <a:tab pos="4664075" algn="l"/>
                <a:tab pos="5578475" algn="l"/>
                <a:tab pos="6492875" algn="l"/>
                <a:tab pos="7407275" algn="l"/>
                <a:tab pos="8321675" algn="l"/>
                <a:tab pos="9236075" algn="l"/>
                <a:tab pos="10150475" algn="l"/>
              </a:tabLst>
            </a:pPr>
            <a:r>
              <a:rPr lang="en-GB" sz="1800" b="0" dirty="0" smtClean="0">
                <a:solidFill>
                  <a:schemeClr val="bg1"/>
                </a:solidFill>
              </a:rPr>
              <a:t>Apply convex optimization principles to develop more efficient algorithms.  </a:t>
            </a:r>
          </a:p>
          <a:p>
            <a:pPr marL="379413" indent="-379413" defTabSz="457200" eaLnBrk="1" hangingPunct="1">
              <a:buFontTx/>
              <a:buNone/>
              <a:tabLst>
                <a:tab pos="379413" algn="l"/>
                <a:tab pos="1006475" algn="l"/>
                <a:tab pos="1920875" algn="l"/>
                <a:tab pos="2835275" algn="l"/>
                <a:tab pos="3749675" algn="l"/>
                <a:tab pos="4664075" algn="l"/>
                <a:tab pos="5578475" algn="l"/>
                <a:tab pos="6492875" algn="l"/>
                <a:tab pos="7407275" algn="l"/>
                <a:tab pos="8321675" algn="l"/>
                <a:tab pos="9236075" algn="l"/>
                <a:tab pos="10150475" algn="l"/>
              </a:tabLst>
            </a:pPr>
            <a:endParaRPr lang="en-GB" sz="1800" b="0" dirty="0" smtClean="0">
              <a:solidFill>
                <a:schemeClr val="bg1"/>
              </a:solidFill>
            </a:endParaRPr>
          </a:p>
          <a:p>
            <a:pPr marL="379413" indent="-379413" defTabSz="457200" eaLnBrk="1" hangingPunct="1">
              <a:buFontTx/>
              <a:buNone/>
              <a:tabLst>
                <a:tab pos="379413" algn="l"/>
                <a:tab pos="1006475" algn="l"/>
                <a:tab pos="1920875" algn="l"/>
                <a:tab pos="2835275" algn="l"/>
                <a:tab pos="3749675" algn="l"/>
                <a:tab pos="4664075" algn="l"/>
                <a:tab pos="5578475" algn="l"/>
                <a:tab pos="6492875" algn="l"/>
                <a:tab pos="7407275" algn="l"/>
                <a:tab pos="8321675" algn="l"/>
                <a:tab pos="9236075" algn="l"/>
                <a:tab pos="10150475" algn="l"/>
              </a:tabLst>
            </a:pPr>
            <a:endParaRPr lang="en-GB" sz="1800" b="0" dirty="0" smtClean="0">
              <a:solidFill>
                <a:schemeClr val="bg1"/>
              </a:solidFill>
            </a:endParaRPr>
          </a:p>
          <a:p>
            <a:pPr marL="379413" indent="-379413" defTabSz="457200" eaLnBrk="1" hangingPunct="1">
              <a:buFontTx/>
              <a:buNone/>
              <a:tabLst>
                <a:tab pos="379413" algn="l"/>
                <a:tab pos="1006475" algn="l"/>
                <a:tab pos="1920875" algn="l"/>
                <a:tab pos="2835275" algn="l"/>
                <a:tab pos="3749675" algn="l"/>
                <a:tab pos="4664075" algn="l"/>
                <a:tab pos="5578475" algn="l"/>
                <a:tab pos="6492875" algn="l"/>
                <a:tab pos="7407275" algn="l"/>
                <a:tab pos="8321675" algn="l"/>
                <a:tab pos="9236075" algn="l"/>
                <a:tab pos="10150475" algn="l"/>
              </a:tabLst>
            </a:pPr>
            <a:endParaRPr lang="en-GB" sz="1800" b="0" dirty="0" smtClean="0">
              <a:solidFill>
                <a:schemeClr val="bg1"/>
              </a:solidFill>
            </a:endParaRPr>
          </a:p>
          <a:p>
            <a:pPr marL="379413" indent="-379413" defTabSz="457200" eaLnBrk="1" hangingPunct="1">
              <a:buFontTx/>
              <a:buNone/>
              <a:tabLst>
                <a:tab pos="379413" algn="l"/>
                <a:tab pos="1006475" algn="l"/>
                <a:tab pos="1920875" algn="l"/>
                <a:tab pos="2835275" algn="l"/>
                <a:tab pos="3749675" algn="l"/>
                <a:tab pos="4664075" algn="l"/>
                <a:tab pos="5578475" algn="l"/>
                <a:tab pos="6492875" algn="l"/>
                <a:tab pos="7407275" algn="l"/>
                <a:tab pos="8321675" algn="l"/>
                <a:tab pos="9236075" algn="l"/>
                <a:tab pos="10150475" algn="l"/>
              </a:tabLst>
            </a:pPr>
            <a:endParaRPr lang="en-GB" sz="1800" b="0" dirty="0" smtClean="0">
              <a:solidFill>
                <a:schemeClr val="bg1"/>
              </a:solidFill>
            </a:endParaRPr>
          </a:p>
          <a:p>
            <a:pPr marL="379413" indent="-379413" defTabSz="457200" eaLnBrk="1" hangingPunct="1">
              <a:buFontTx/>
              <a:buNone/>
              <a:tabLst>
                <a:tab pos="379413" algn="l"/>
                <a:tab pos="1006475" algn="l"/>
                <a:tab pos="1920875" algn="l"/>
                <a:tab pos="2835275" algn="l"/>
                <a:tab pos="3749675" algn="l"/>
                <a:tab pos="4664075" algn="l"/>
                <a:tab pos="5578475" algn="l"/>
                <a:tab pos="6492875" algn="l"/>
                <a:tab pos="7407275" algn="l"/>
                <a:tab pos="8321675" algn="l"/>
                <a:tab pos="9236075" algn="l"/>
                <a:tab pos="10150475" algn="l"/>
              </a:tabLst>
            </a:pPr>
            <a:endParaRPr lang="en-GB" sz="1800" b="0" dirty="0" smtClean="0">
              <a:solidFill>
                <a:schemeClr val="bg1"/>
              </a:solidFill>
            </a:endParaRPr>
          </a:p>
          <a:p>
            <a:pPr marL="379413" indent="-379413" defTabSz="457200" eaLnBrk="1" hangingPunct="1">
              <a:buFontTx/>
              <a:buNone/>
              <a:tabLst>
                <a:tab pos="379413" algn="l"/>
                <a:tab pos="1006475" algn="l"/>
                <a:tab pos="1920875" algn="l"/>
                <a:tab pos="2835275" algn="l"/>
                <a:tab pos="3749675" algn="l"/>
                <a:tab pos="4664075" algn="l"/>
                <a:tab pos="5578475" algn="l"/>
                <a:tab pos="6492875" algn="l"/>
                <a:tab pos="7407275" algn="l"/>
                <a:tab pos="8321675" algn="l"/>
                <a:tab pos="9236075" algn="l"/>
                <a:tab pos="10150475" algn="l"/>
              </a:tabLst>
            </a:pPr>
            <a:endParaRPr lang="en-GB" sz="1800" b="0" dirty="0" smtClean="0">
              <a:solidFill>
                <a:schemeClr val="bg1"/>
              </a:solidFill>
            </a:endParaRPr>
          </a:p>
        </p:txBody>
      </p:sp>
      <p:pic>
        <p:nvPicPr>
          <p:cNvPr id="74755" name="Picture 14" descr="TP_tmp.emf"/>
          <p:cNvPicPr>
            <a:picLocks noChangeAspect="1"/>
          </p:cNvPicPr>
          <p:nvPr>
            <p:custDataLst>
              <p:tags r:id="rId1"/>
            </p:custDataLst>
          </p:nvPr>
        </p:nvPicPr>
        <p:blipFill>
          <a:blip r:embed="rId5" cstate="print"/>
          <a:srcRect/>
          <a:stretch>
            <a:fillRect/>
          </a:stretch>
        </p:blipFill>
        <p:spPr bwMode="auto">
          <a:xfrm>
            <a:off x="2019300" y="2247900"/>
            <a:ext cx="4686300" cy="1028700"/>
          </a:xfrm>
          <a:prstGeom prst="rect">
            <a:avLst/>
          </a:prstGeom>
          <a:noFill/>
          <a:ln w="9525">
            <a:noFill/>
            <a:miter lim="800000"/>
            <a:headEnd/>
            <a:tailEnd/>
          </a:ln>
        </p:spPr>
      </p:pic>
      <p:grpSp>
        <p:nvGrpSpPr>
          <p:cNvPr id="74758" name="Group 6"/>
          <p:cNvGrpSpPr>
            <a:grpSpLocks/>
          </p:cNvGrpSpPr>
          <p:nvPr/>
        </p:nvGrpSpPr>
        <p:grpSpPr bwMode="auto">
          <a:xfrm>
            <a:off x="457200" y="4000500"/>
            <a:ext cx="8148638" cy="1616075"/>
            <a:chOff x="432" y="2592"/>
            <a:chExt cx="5133" cy="1018"/>
          </a:xfrm>
        </p:grpSpPr>
        <p:pic>
          <p:nvPicPr>
            <p:cNvPr id="74763" name="Picture 7"/>
            <p:cNvPicPr>
              <a:picLocks noChangeAspect="1" noChangeArrowheads="1"/>
            </p:cNvPicPr>
            <p:nvPr/>
          </p:nvPicPr>
          <p:blipFill>
            <a:blip r:embed="rId6" cstate="print"/>
            <a:srcRect/>
            <a:stretch>
              <a:fillRect/>
            </a:stretch>
          </p:blipFill>
          <p:spPr bwMode="auto">
            <a:xfrm>
              <a:off x="432" y="2592"/>
              <a:ext cx="680" cy="680"/>
            </a:xfrm>
            <a:prstGeom prst="rect">
              <a:avLst/>
            </a:prstGeom>
            <a:noFill/>
            <a:ln w="9525">
              <a:noFill/>
              <a:miter lim="800000"/>
              <a:headEnd/>
              <a:tailEnd/>
            </a:ln>
          </p:spPr>
        </p:pic>
        <p:pic>
          <p:nvPicPr>
            <p:cNvPr id="74764" name="Picture 8"/>
            <p:cNvPicPr>
              <a:picLocks noChangeAspect="1" noChangeArrowheads="1"/>
            </p:cNvPicPr>
            <p:nvPr/>
          </p:nvPicPr>
          <p:blipFill>
            <a:blip r:embed="rId7" cstate="print"/>
            <a:srcRect/>
            <a:stretch>
              <a:fillRect/>
            </a:stretch>
          </p:blipFill>
          <p:spPr bwMode="auto">
            <a:xfrm>
              <a:off x="1872" y="2592"/>
              <a:ext cx="682" cy="679"/>
            </a:xfrm>
            <a:prstGeom prst="rect">
              <a:avLst/>
            </a:prstGeom>
            <a:noFill/>
            <a:ln w="9525">
              <a:noFill/>
              <a:miter lim="800000"/>
              <a:headEnd/>
              <a:tailEnd/>
            </a:ln>
          </p:spPr>
        </p:pic>
        <p:sp>
          <p:nvSpPr>
            <p:cNvPr id="74765" name="Rectangle 9"/>
            <p:cNvSpPr>
              <a:spLocks noChangeArrowheads="1"/>
            </p:cNvSpPr>
            <p:nvPr/>
          </p:nvSpPr>
          <p:spPr bwMode="auto">
            <a:xfrm>
              <a:off x="1152" y="2784"/>
              <a:ext cx="3718" cy="291"/>
            </a:xfrm>
            <a:prstGeom prst="rect">
              <a:avLst/>
            </a:prstGeom>
            <a:noFill/>
            <a:ln w="9525">
              <a:noFill/>
              <a:miter lim="800000"/>
              <a:headEnd/>
              <a:tailEnd/>
            </a:ln>
          </p:spPr>
          <p:txBody>
            <a:bodyPr wrap="none">
              <a:spAutoFit/>
            </a:bodyPr>
            <a:lstStyle/>
            <a:p>
              <a:pPr algn="l">
                <a:spcBef>
                  <a:spcPct val="0"/>
                </a:spcBef>
              </a:pPr>
              <a:r>
                <a:rPr lang="en-US" sz="2400">
                  <a:solidFill>
                    <a:schemeClr val="bg1"/>
                  </a:solidFill>
                  <a:latin typeface="cmsy10" pitchFamily="34" charset="0"/>
                </a:rPr>
                <a:t>¼ </a:t>
              </a:r>
              <a:r>
                <a:rPr lang="en-US" sz="2400">
                  <a:solidFill>
                    <a:schemeClr val="bg1"/>
                  </a:solidFill>
                  <a:latin typeface="Times New Roman" pitchFamily="18" charset="0"/>
                </a:rPr>
                <a:t>0.8 </a:t>
              </a:r>
              <a:r>
                <a:rPr lang="en-US" sz="2400">
                  <a:solidFill>
                    <a:schemeClr val="bg1"/>
                  </a:solidFill>
                  <a:latin typeface="cmsy10" pitchFamily="34" charset="0"/>
                </a:rPr>
                <a:t>£</a:t>
              </a:r>
              <a:r>
                <a:rPr lang="en-US" sz="2400">
                  <a:solidFill>
                    <a:schemeClr val="bg1"/>
                  </a:solidFill>
                  <a:latin typeface="Times New Roman" pitchFamily="18" charset="0"/>
                </a:rPr>
                <a:t>                  + 0.3 </a:t>
              </a:r>
              <a:r>
                <a:rPr lang="en-US" sz="2400">
                  <a:solidFill>
                    <a:schemeClr val="bg1"/>
                  </a:solidFill>
                  <a:latin typeface="cmsy10" pitchFamily="34" charset="0"/>
                </a:rPr>
                <a:t>£</a:t>
              </a:r>
              <a:r>
                <a:rPr lang="en-US" sz="2400">
                  <a:solidFill>
                    <a:schemeClr val="bg1"/>
                  </a:solidFill>
                  <a:latin typeface="Times New Roman" pitchFamily="18" charset="0"/>
                </a:rPr>
                <a:t>                  + 0.5 </a:t>
              </a:r>
              <a:r>
                <a:rPr lang="en-US" sz="2400">
                  <a:solidFill>
                    <a:schemeClr val="bg1"/>
                  </a:solidFill>
                  <a:latin typeface="cmsy10" pitchFamily="34" charset="0"/>
                </a:rPr>
                <a:t>£</a:t>
              </a:r>
            </a:p>
          </p:txBody>
        </p:sp>
        <p:pic>
          <p:nvPicPr>
            <p:cNvPr id="74766" name="Picture 10"/>
            <p:cNvPicPr>
              <a:picLocks noChangeAspect="1" noChangeArrowheads="1"/>
            </p:cNvPicPr>
            <p:nvPr/>
          </p:nvPicPr>
          <p:blipFill>
            <a:blip r:embed="rId8" cstate="print"/>
            <a:srcRect/>
            <a:stretch>
              <a:fillRect/>
            </a:stretch>
          </p:blipFill>
          <p:spPr bwMode="auto">
            <a:xfrm>
              <a:off x="3312" y="2592"/>
              <a:ext cx="678" cy="681"/>
            </a:xfrm>
            <a:prstGeom prst="rect">
              <a:avLst/>
            </a:prstGeom>
            <a:noFill/>
            <a:ln w="9525">
              <a:noFill/>
              <a:miter lim="800000"/>
              <a:headEnd/>
              <a:tailEnd/>
            </a:ln>
          </p:spPr>
        </p:pic>
        <p:pic>
          <p:nvPicPr>
            <p:cNvPr id="74767" name="Picture 11"/>
            <p:cNvPicPr>
              <a:picLocks noChangeAspect="1" noChangeArrowheads="1"/>
            </p:cNvPicPr>
            <p:nvPr/>
          </p:nvPicPr>
          <p:blipFill>
            <a:blip r:embed="rId9" cstate="print"/>
            <a:srcRect/>
            <a:stretch>
              <a:fillRect/>
            </a:stretch>
          </p:blipFill>
          <p:spPr bwMode="auto">
            <a:xfrm>
              <a:off x="4752" y="2592"/>
              <a:ext cx="680" cy="680"/>
            </a:xfrm>
            <a:prstGeom prst="rect">
              <a:avLst/>
            </a:prstGeom>
            <a:noFill/>
            <a:ln w="9525">
              <a:noFill/>
              <a:miter lim="800000"/>
              <a:headEnd/>
              <a:tailEnd/>
            </a:ln>
          </p:spPr>
        </p:pic>
        <p:sp>
          <p:nvSpPr>
            <p:cNvPr id="74768" name="Rectangle 12"/>
            <p:cNvSpPr>
              <a:spLocks noChangeArrowheads="1"/>
            </p:cNvSpPr>
            <p:nvPr/>
          </p:nvSpPr>
          <p:spPr bwMode="auto">
            <a:xfrm>
              <a:off x="432" y="3360"/>
              <a:ext cx="5133" cy="250"/>
            </a:xfrm>
            <a:prstGeom prst="rect">
              <a:avLst/>
            </a:prstGeom>
            <a:noFill/>
            <a:ln w="9525">
              <a:noFill/>
              <a:miter lim="800000"/>
              <a:headEnd/>
              <a:tailEnd/>
            </a:ln>
          </p:spPr>
          <p:txBody>
            <a:bodyPr>
              <a:spAutoFit/>
            </a:bodyPr>
            <a:lstStyle/>
            <a:p>
              <a:pPr algn="l">
                <a:spcBef>
                  <a:spcPct val="0"/>
                </a:spcBef>
              </a:pPr>
              <a:r>
                <a:rPr lang="en-US" sz="2000">
                  <a:solidFill>
                    <a:schemeClr val="bg1"/>
                  </a:solidFill>
                  <a:latin typeface="Arial" charset="0"/>
                </a:rPr>
                <a:t>     x          </a:t>
              </a:r>
              <a:r>
                <a:rPr lang="en-US" sz="2000">
                  <a:solidFill>
                    <a:schemeClr val="bg1"/>
                  </a:solidFill>
                  <a:latin typeface="cmsy10" pitchFamily="34" charset="0"/>
                </a:rPr>
                <a:t>¼</a:t>
              </a:r>
              <a:r>
                <a:rPr lang="en-US" sz="2000">
                  <a:solidFill>
                    <a:schemeClr val="bg1"/>
                  </a:solidFill>
                  <a:latin typeface="Arial" charset="0"/>
                </a:rPr>
                <a:t>   a</a:t>
              </a:r>
              <a:r>
                <a:rPr lang="en-US" sz="2000" baseline="-25000">
                  <a:solidFill>
                    <a:schemeClr val="bg1"/>
                  </a:solidFill>
                  <a:latin typeface="Arial" charset="0"/>
                </a:rPr>
                <a:t>87</a:t>
              </a:r>
              <a:r>
                <a:rPr lang="en-US" sz="2000">
                  <a:solidFill>
                    <a:schemeClr val="bg1"/>
                  </a:solidFill>
                  <a:latin typeface="Arial" charset="0"/>
                </a:rPr>
                <a:t> </a:t>
              </a:r>
              <a:r>
                <a:rPr lang="en-US" sz="2000">
                  <a:solidFill>
                    <a:schemeClr val="bg1"/>
                  </a:solidFill>
                  <a:latin typeface="cmsy10" pitchFamily="34" charset="0"/>
                </a:rPr>
                <a:t>£</a:t>
              </a:r>
              <a:r>
                <a:rPr lang="en-US" sz="2000">
                  <a:solidFill>
                    <a:schemeClr val="bg1"/>
                  </a:solidFill>
                  <a:latin typeface="Arial" charset="0"/>
                </a:rPr>
                <a:t>     </a:t>
              </a:r>
              <a:r>
                <a:rPr lang="en-US" sz="2000">
                  <a:solidFill>
                    <a:schemeClr val="bg1"/>
                  </a:solidFill>
                  <a:latin typeface="Symbol" pitchFamily="18" charset="2"/>
                  <a:sym typeface="Symbol" pitchFamily="18" charset="2"/>
                </a:rPr>
                <a:t></a:t>
              </a:r>
              <a:r>
                <a:rPr lang="en-US" sz="2000" baseline="-25000">
                  <a:solidFill>
                    <a:schemeClr val="bg1"/>
                  </a:solidFill>
                  <a:latin typeface="Arial" charset="0"/>
                  <a:sym typeface="Symbol" pitchFamily="18" charset="2"/>
                </a:rPr>
                <a:t>87             </a:t>
              </a:r>
              <a:r>
                <a:rPr lang="en-US" sz="2000">
                  <a:solidFill>
                    <a:schemeClr val="bg1"/>
                  </a:solidFill>
                  <a:latin typeface="Arial" charset="0"/>
                </a:rPr>
                <a:t> +  a</a:t>
              </a:r>
              <a:r>
                <a:rPr lang="en-US" sz="2000" baseline="-25000">
                  <a:solidFill>
                    <a:schemeClr val="bg1"/>
                  </a:solidFill>
                  <a:latin typeface="Arial" charset="0"/>
                </a:rPr>
                <a:t>376</a:t>
              </a:r>
              <a:r>
                <a:rPr lang="en-US" sz="2000">
                  <a:solidFill>
                    <a:schemeClr val="bg1"/>
                  </a:solidFill>
                  <a:latin typeface="Arial" charset="0"/>
                </a:rPr>
                <a:t> </a:t>
              </a:r>
              <a:r>
                <a:rPr lang="en-US" sz="2000">
                  <a:solidFill>
                    <a:schemeClr val="bg1"/>
                  </a:solidFill>
                  <a:latin typeface="cmsy10" pitchFamily="34" charset="0"/>
                </a:rPr>
                <a:t>£    </a:t>
              </a:r>
              <a:r>
                <a:rPr lang="en-US" sz="2000">
                  <a:solidFill>
                    <a:schemeClr val="bg1"/>
                  </a:solidFill>
                  <a:latin typeface="Arial" charset="0"/>
                </a:rPr>
                <a:t>  </a:t>
              </a:r>
              <a:r>
                <a:rPr lang="en-US" sz="2000">
                  <a:solidFill>
                    <a:schemeClr val="bg1"/>
                  </a:solidFill>
                  <a:latin typeface="Symbol" pitchFamily="18" charset="2"/>
                  <a:sym typeface="Symbol" pitchFamily="18" charset="2"/>
                </a:rPr>
                <a:t></a:t>
              </a:r>
              <a:r>
                <a:rPr lang="en-US" sz="2000" baseline="-50000">
                  <a:solidFill>
                    <a:schemeClr val="bg1"/>
                  </a:solidFill>
                  <a:latin typeface="Arial" charset="0"/>
                  <a:sym typeface="Symbol" pitchFamily="18" charset="2"/>
                </a:rPr>
                <a:t>376          </a:t>
              </a:r>
              <a:r>
                <a:rPr lang="en-US" sz="2000">
                  <a:solidFill>
                    <a:schemeClr val="bg1"/>
                  </a:solidFill>
                  <a:latin typeface="Arial" charset="0"/>
                </a:rPr>
                <a:t>+ a</a:t>
              </a:r>
              <a:r>
                <a:rPr lang="en-US" sz="2000" baseline="-25000">
                  <a:solidFill>
                    <a:schemeClr val="bg1"/>
                  </a:solidFill>
                  <a:latin typeface="Arial" charset="0"/>
                </a:rPr>
                <a:t>411</a:t>
              </a:r>
              <a:r>
                <a:rPr lang="en-US" sz="2000">
                  <a:solidFill>
                    <a:schemeClr val="bg1"/>
                  </a:solidFill>
                  <a:latin typeface="Arial" charset="0"/>
                </a:rPr>
                <a:t> </a:t>
              </a:r>
              <a:r>
                <a:rPr lang="en-US" sz="2000">
                  <a:solidFill>
                    <a:schemeClr val="bg1"/>
                  </a:solidFill>
                  <a:latin typeface="cmsy10" pitchFamily="34" charset="0"/>
                </a:rPr>
                <a:t>£</a:t>
              </a:r>
              <a:r>
                <a:rPr lang="en-US" sz="2000">
                  <a:solidFill>
                    <a:schemeClr val="bg1"/>
                  </a:solidFill>
                  <a:latin typeface="Arial" charset="0"/>
                </a:rPr>
                <a:t>     </a:t>
              </a:r>
              <a:r>
                <a:rPr lang="en-US" sz="2000">
                  <a:solidFill>
                    <a:schemeClr val="bg1"/>
                  </a:solidFill>
                  <a:latin typeface="Symbol" pitchFamily="18" charset="2"/>
                  <a:sym typeface="Symbol" pitchFamily="18" charset="2"/>
                </a:rPr>
                <a:t></a:t>
              </a:r>
              <a:r>
                <a:rPr lang="en-US" sz="2000" baseline="-50000">
                  <a:solidFill>
                    <a:schemeClr val="bg1"/>
                  </a:solidFill>
                  <a:latin typeface="Arial" charset="0"/>
                  <a:sym typeface="Symbol" pitchFamily="18" charset="2"/>
                </a:rPr>
                <a:t>411</a:t>
              </a:r>
              <a:r>
                <a:rPr lang="en-US" sz="2000" baseline="-25000">
                  <a:solidFill>
                    <a:schemeClr val="bg1"/>
                  </a:solidFill>
                  <a:latin typeface="Arial" charset="0"/>
                  <a:sym typeface="Symbol" pitchFamily="18" charset="2"/>
                </a:rPr>
                <a:t> </a:t>
              </a:r>
            </a:p>
          </p:txBody>
        </p:sp>
      </p:grpSp>
      <p:sp>
        <p:nvSpPr>
          <p:cNvPr id="76807" name="Oval 15"/>
          <p:cNvSpPr>
            <a:spLocks noChangeArrowheads="1"/>
          </p:cNvSpPr>
          <p:nvPr/>
        </p:nvSpPr>
        <p:spPr bwMode="auto">
          <a:xfrm>
            <a:off x="5295900" y="2247900"/>
            <a:ext cx="1652588" cy="1074738"/>
          </a:xfrm>
          <a:prstGeom prst="ellipse">
            <a:avLst/>
          </a:prstGeom>
          <a:noFill/>
          <a:ln w="25400" algn="ctr">
            <a:solidFill>
              <a:srgbClr val="FF0000"/>
            </a:solidFill>
            <a:round/>
            <a:headEnd/>
            <a:tailEnd/>
          </a:ln>
        </p:spPr>
        <p:txBody>
          <a:bodyPr wrap="none" lIns="90487" tIns="44450" rIns="90487" bIns="44450" anchor="ctr"/>
          <a:lstStyle/>
          <a:p>
            <a:endParaRPr lang="en-US">
              <a:solidFill>
                <a:schemeClr val="bg1"/>
              </a:solidFill>
            </a:endParaRPr>
          </a:p>
        </p:txBody>
      </p:sp>
      <p:sp>
        <p:nvSpPr>
          <p:cNvPr id="76808" name="Text Box 16"/>
          <p:cNvSpPr txBox="1">
            <a:spLocks noChangeArrowheads="1"/>
          </p:cNvSpPr>
          <p:nvPr/>
        </p:nvSpPr>
        <p:spPr bwMode="auto">
          <a:xfrm>
            <a:off x="6858000" y="2362200"/>
            <a:ext cx="1763713" cy="363538"/>
          </a:xfrm>
          <a:prstGeom prst="rect">
            <a:avLst/>
          </a:prstGeom>
          <a:noFill/>
          <a:ln w="25400" algn="ctr">
            <a:noFill/>
            <a:miter lim="800000"/>
            <a:headEnd/>
            <a:tailEnd/>
          </a:ln>
        </p:spPr>
        <p:txBody>
          <a:bodyPr wrap="none" lIns="90487" tIns="44450" rIns="90487" bIns="44450">
            <a:spAutoFit/>
          </a:bodyPr>
          <a:lstStyle/>
          <a:p>
            <a:pPr marL="381000" indent="-381000"/>
            <a:r>
              <a:rPr lang="en-US" dirty="0">
                <a:solidFill>
                  <a:srgbClr val="FF0000"/>
                </a:solidFill>
              </a:rPr>
              <a:t>L</a:t>
            </a:r>
            <a:r>
              <a:rPr lang="en-US" baseline="-25000" dirty="0">
                <a:solidFill>
                  <a:srgbClr val="FF0000"/>
                </a:solidFill>
              </a:rPr>
              <a:t>1</a:t>
            </a:r>
            <a:r>
              <a:rPr lang="en-US" dirty="0">
                <a:solidFill>
                  <a:srgbClr val="FF0000"/>
                </a:solidFill>
              </a:rPr>
              <a:t> sparsity term</a:t>
            </a:r>
          </a:p>
        </p:txBody>
      </p:sp>
      <p:sp>
        <p:nvSpPr>
          <p:cNvPr id="74761" name="Rectangle 14"/>
          <p:cNvSpPr>
            <a:spLocks noChangeArrowheads="1"/>
          </p:cNvSpPr>
          <p:nvPr/>
        </p:nvSpPr>
        <p:spPr bwMode="auto">
          <a:xfrm>
            <a:off x="2133600" y="2895600"/>
            <a:ext cx="457200" cy="266700"/>
          </a:xfrm>
          <a:prstGeom prst="rect">
            <a:avLst/>
          </a:prstGeom>
          <a:solidFill>
            <a:schemeClr val="bg1"/>
          </a:solidFill>
          <a:ln w="25400" algn="ctr">
            <a:noFill/>
            <a:round/>
            <a:headEnd/>
            <a:tailEnd/>
          </a:ln>
        </p:spPr>
        <p:txBody>
          <a:bodyPr wrap="none" lIns="90487" tIns="44450" rIns="90487" bIns="44450" anchor="ctr"/>
          <a:lstStyle/>
          <a:p>
            <a:pPr marL="381000" indent="-381000"/>
            <a:endParaRPr lang="en-US">
              <a:solidFill>
                <a:schemeClr val="bg1"/>
              </a:solidFill>
            </a:endParaRPr>
          </a:p>
        </p:txBody>
      </p:sp>
      <p:pic>
        <p:nvPicPr>
          <p:cNvPr id="74762" name="Picture 10" descr="TP_tmp.emf"/>
          <p:cNvPicPr>
            <a:picLocks noChangeAspect="1"/>
          </p:cNvPicPr>
          <p:nvPr>
            <p:custDataLst>
              <p:tags r:id="rId2"/>
            </p:custDataLst>
          </p:nvPr>
        </p:nvPicPr>
        <p:blipFill>
          <a:blip r:embed="rId5" cstate="print"/>
          <a:srcRect l="8130" t="66667" r="87805" b="14815"/>
          <a:stretch>
            <a:fillRect/>
          </a:stretch>
        </p:blipFill>
        <p:spPr bwMode="auto">
          <a:xfrm>
            <a:off x="2295525" y="2905125"/>
            <a:ext cx="190500" cy="19050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80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68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7" grpId="0" animBg="1"/>
      <p:bldP spid="76808" grpId="0"/>
    </p:bldLst>
  </p:timing>
</p:sld>
</file>

<file path=ppt/slides/slide2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Rectangle 10"/>
          <p:cNvSpPr/>
          <p:nvPr/>
        </p:nvSpPr>
        <p:spPr bwMode="auto">
          <a:xfrm>
            <a:off x="1943100" y="2171700"/>
            <a:ext cx="4846320" cy="1219200"/>
          </a:xfrm>
          <a:prstGeom prst="rect">
            <a:avLst/>
          </a:prstGeom>
          <a:solidFill>
            <a:schemeClr val="bg1"/>
          </a:solidFill>
          <a:ln w="25400" cap="flat" cmpd="sng" algn="ctr">
            <a:noFill/>
            <a:prstDash val="solid"/>
            <a:round/>
            <a:headEnd type="none" w="med" len="med"/>
            <a:tailEnd type="none" w="med" len="med"/>
          </a:ln>
          <a:effectLst/>
        </p:spPr>
        <p:txBody>
          <a:bodyPr vert="horz" wrap="none" lIns="90487" tIns="44450" rIns="90487" bIns="44450" numCol="1" rtlCol="0" anchor="ctr" anchorCtr="0" compatLnSpc="1">
            <a:prstTxWarp prst="textNoShape">
              <a:avLst/>
            </a:prstTxWarp>
          </a:bodyPr>
          <a:lstStyle/>
          <a:p>
            <a:pPr marL="381000" marR="0" indent="-381000" algn="ctr" defTabSz="914400" rtl="0" eaLnBrk="1" fontAlgn="base" latinLnBrk="0" hangingPunct="1">
              <a:lnSpc>
                <a:spcPct val="100000"/>
              </a:lnSpc>
              <a:spcBef>
                <a:spcPct val="10000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0" name="Rectangle 4"/>
          <p:cNvSpPr txBox="1">
            <a:spLocks noChangeArrowheads="1"/>
          </p:cNvSpPr>
          <p:nvPr/>
        </p:nvSpPr>
        <p:spPr bwMode="auto">
          <a:xfrm>
            <a:off x="304800" y="1006475"/>
            <a:ext cx="8410575" cy="2460625"/>
          </a:xfrm>
          <a:prstGeom prst="rect">
            <a:avLst/>
          </a:prstGeom>
          <a:noFill/>
          <a:ln w="12700">
            <a:noFill/>
            <a:miter lim="800000"/>
            <a:headEnd/>
            <a:tailEnd/>
          </a:ln>
        </p:spPr>
        <p:txBody>
          <a:bodyPr lIns="90360" tIns="44280" rIns="90360" bIns="44280"/>
          <a:lstStyle/>
          <a:p>
            <a:pPr marL="379413" indent="-379413" algn="l" defTabSz="457200">
              <a:tabLst>
                <a:tab pos="379413" algn="l"/>
                <a:tab pos="1006475" algn="l"/>
                <a:tab pos="1920875" algn="l"/>
                <a:tab pos="2835275" algn="l"/>
                <a:tab pos="3749675" algn="l"/>
                <a:tab pos="4664075" algn="l"/>
                <a:tab pos="5578475" algn="l"/>
                <a:tab pos="6492875" algn="l"/>
                <a:tab pos="7407275" algn="l"/>
                <a:tab pos="8321675" algn="l"/>
                <a:tab pos="9236075" algn="l"/>
                <a:tab pos="10150475" algn="l"/>
              </a:tabLst>
              <a:defRPr/>
            </a:pPr>
            <a:r>
              <a:rPr lang="en-GB" kern="0">
                <a:solidFill>
                  <a:schemeClr val="bg1"/>
                </a:solidFill>
                <a:latin typeface="+mn-lt"/>
              </a:rPr>
              <a:t>Prior work on V1 models used ~14x14 images, and needed 1-3 hours to learn a model with 64 bases </a:t>
            </a:r>
            <a:r>
              <a:rPr lang="en-GB" kern="0">
                <a:solidFill>
                  <a:schemeClr val="bg1"/>
                </a:solidFill>
                <a:latin typeface="Symbol" pitchFamily="18" charset="2"/>
              </a:rPr>
              <a:t></a:t>
            </a:r>
            <a:r>
              <a:rPr lang="en-GB" kern="0" baseline="-25000">
                <a:solidFill>
                  <a:schemeClr val="bg1"/>
                </a:solidFill>
                <a:latin typeface="+mn-lt"/>
              </a:rPr>
              <a:t>i</a:t>
            </a:r>
            <a:r>
              <a:rPr lang="en-GB" kern="0">
                <a:solidFill>
                  <a:schemeClr val="bg1"/>
                </a:solidFill>
                <a:latin typeface="+mn-lt"/>
              </a:rPr>
              <a:t> (i.e., to model 64 V1 cells).</a:t>
            </a:r>
          </a:p>
          <a:p>
            <a:pPr marL="379413" indent="-379413" algn="l" defTabSz="457200">
              <a:tabLst>
                <a:tab pos="379413" algn="l"/>
                <a:tab pos="1006475" algn="l"/>
                <a:tab pos="1920875" algn="l"/>
                <a:tab pos="2835275" algn="l"/>
                <a:tab pos="3749675" algn="l"/>
                <a:tab pos="4664075" algn="l"/>
                <a:tab pos="5578475" algn="l"/>
                <a:tab pos="6492875" algn="l"/>
                <a:tab pos="7407275" algn="l"/>
                <a:tab pos="8321675" algn="l"/>
                <a:tab pos="9236075" algn="l"/>
                <a:tab pos="10150475" algn="l"/>
              </a:tabLst>
              <a:defRPr/>
            </a:pPr>
            <a:r>
              <a:rPr lang="en-GB" kern="0">
                <a:solidFill>
                  <a:schemeClr val="bg1"/>
                </a:solidFill>
                <a:latin typeface="+mn-lt"/>
              </a:rPr>
              <a:t>Apply convex optimization principles to develop more efficient algorithms.  </a:t>
            </a:r>
          </a:p>
          <a:p>
            <a:pPr marL="379413" indent="-379413" algn="l" defTabSz="457200">
              <a:tabLst>
                <a:tab pos="379413" algn="l"/>
                <a:tab pos="1006475" algn="l"/>
                <a:tab pos="1920875" algn="l"/>
                <a:tab pos="2835275" algn="l"/>
                <a:tab pos="3749675" algn="l"/>
                <a:tab pos="4664075" algn="l"/>
                <a:tab pos="5578475" algn="l"/>
                <a:tab pos="6492875" algn="l"/>
                <a:tab pos="7407275" algn="l"/>
                <a:tab pos="8321675" algn="l"/>
                <a:tab pos="9236075" algn="l"/>
                <a:tab pos="10150475" algn="l"/>
              </a:tabLst>
              <a:defRPr/>
            </a:pPr>
            <a:endParaRPr lang="en-GB" kern="0">
              <a:solidFill>
                <a:schemeClr val="bg1"/>
              </a:solidFill>
              <a:latin typeface="+mn-lt"/>
            </a:endParaRPr>
          </a:p>
          <a:p>
            <a:pPr marL="379413" indent="-379413" algn="l" defTabSz="457200">
              <a:tabLst>
                <a:tab pos="379413" algn="l"/>
                <a:tab pos="1006475" algn="l"/>
                <a:tab pos="1920875" algn="l"/>
                <a:tab pos="2835275" algn="l"/>
                <a:tab pos="3749675" algn="l"/>
                <a:tab pos="4664075" algn="l"/>
                <a:tab pos="5578475" algn="l"/>
                <a:tab pos="6492875" algn="l"/>
                <a:tab pos="7407275" algn="l"/>
                <a:tab pos="8321675" algn="l"/>
                <a:tab pos="9236075" algn="l"/>
                <a:tab pos="10150475" algn="l"/>
              </a:tabLst>
              <a:defRPr/>
            </a:pPr>
            <a:endParaRPr lang="en-GB" kern="0">
              <a:solidFill>
                <a:schemeClr val="bg1"/>
              </a:solidFill>
              <a:latin typeface="+mn-lt"/>
            </a:endParaRPr>
          </a:p>
          <a:p>
            <a:pPr marL="379413" indent="-379413" algn="l" defTabSz="457200">
              <a:tabLst>
                <a:tab pos="379413" algn="l"/>
                <a:tab pos="1006475" algn="l"/>
                <a:tab pos="1920875" algn="l"/>
                <a:tab pos="2835275" algn="l"/>
                <a:tab pos="3749675" algn="l"/>
                <a:tab pos="4664075" algn="l"/>
                <a:tab pos="5578475" algn="l"/>
                <a:tab pos="6492875" algn="l"/>
                <a:tab pos="7407275" algn="l"/>
                <a:tab pos="8321675" algn="l"/>
                <a:tab pos="9236075" algn="l"/>
                <a:tab pos="10150475" algn="l"/>
              </a:tabLst>
              <a:defRPr/>
            </a:pPr>
            <a:endParaRPr lang="en-GB" kern="0">
              <a:solidFill>
                <a:schemeClr val="bg1"/>
              </a:solidFill>
              <a:latin typeface="+mn-lt"/>
            </a:endParaRPr>
          </a:p>
          <a:p>
            <a:pPr marL="379413" indent="-379413" algn="l" defTabSz="457200">
              <a:tabLst>
                <a:tab pos="379413" algn="l"/>
                <a:tab pos="1006475" algn="l"/>
                <a:tab pos="1920875" algn="l"/>
                <a:tab pos="2835275" algn="l"/>
                <a:tab pos="3749675" algn="l"/>
                <a:tab pos="4664075" algn="l"/>
                <a:tab pos="5578475" algn="l"/>
                <a:tab pos="6492875" algn="l"/>
                <a:tab pos="7407275" algn="l"/>
                <a:tab pos="8321675" algn="l"/>
                <a:tab pos="9236075" algn="l"/>
                <a:tab pos="10150475" algn="l"/>
              </a:tabLst>
              <a:defRPr/>
            </a:pPr>
            <a:endParaRPr lang="en-GB" kern="0">
              <a:solidFill>
                <a:schemeClr val="bg1"/>
              </a:solidFill>
              <a:latin typeface="+mn-lt"/>
            </a:endParaRPr>
          </a:p>
          <a:p>
            <a:pPr marL="379413" indent="-379413" algn="l" defTabSz="457200">
              <a:tabLst>
                <a:tab pos="379413" algn="l"/>
                <a:tab pos="1006475" algn="l"/>
                <a:tab pos="1920875" algn="l"/>
                <a:tab pos="2835275" algn="l"/>
                <a:tab pos="3749675" algn="l"/>
                <a:tab pos="4664075" algn="l"/>
                <a:tab pos="5578475" algn="l"/>
                <a:tab pos="6492875" algn="l"/>
                <a:tab pos="7407275" algn="l"/>
                <a:tab pos="8321675" algn="l"/>
                <a:tab pos="9236075" algn="l"/>
                <a:tab pos="10150475" algn="l"/>
              </a:tabLst>
              <a:defRPr/>
            </a:pPr>
            <a:endParaRPr lang="en-GB" kern="0">
              <a:solidFill>
                <a:schemeClr val="bg1"/>
              </a:solidFill>
              <a:latin typeface="+mn-lt"/>
            </a:endParaRPr>
          </a:p>
          <a:p>
            <a:pPr marL="379413" indent="-379413" algn="l" defTabSz="457200">
              <a:tabLst>
                <a:tab pos="379413" algn="l"/>
                <a:tab pos="1006475" algn="l"/>
                <a:tab pos="1920875" algn="l"/>
                <a:tab pos="2835275" algn="l"/>
                <a:tab pos="3749675" algn="l"/>
                <a:tab pos="4664075" algn="l"/>
                <a:tab pos="5578475" algn="l"/>
                <a:tab pos="6492875" algn="l"/>
                <a:tab pos="7407275" algn="l"/>
                <a:tab pos="8321675" algn="l"/>
                <a:tab pos="9236075" algn="l"/>
                <a:tab pos="10150475" algn="l"/>
              </a:tabLst>
              <a:defRPr/>
            </a:pPr>
            <a:endParaRPr lang="en-GB" kern="0" dirty="0">
              <a:solidFill>
                <a:schemeClr val="bg1"/>
              </a:solidFill>
              <a:latin typeface="+mn-lt"/>
            </a:endParaRPr>
          </a:p>
        </p:txBody>
      </p:sp>
      <p:sp>
        <p:nvSpPr>
          <p:cNvPr id="75780" name="Rectangle 2"/>
          <p:cNvSpPr>
            <a:spLocks noGrp="1" noChangeArrowheads="1"/>
          </p:cNvSpPr>
          <p:nvPr>
            <p:ph type="title"/>
          </p:nvPr>
        </p:nvSpPr>
        <p:spPr>
          <a:xfrm>
            <a:off x="1371600" y="215900"/>
            <a:ext cx="6402388" cy="306388"/>
          </a:xfrm>
        </p:spPr>
        <p:txBody>
          <a:bodyPr lIns="90360" tIns="44280" rIns="90360" bIns="44280"/>
          <a:lstStyle/>
          <a:p>
            <a:pPr defTabSz="457200"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mtClean="0">
                <a:solidFill>
                  <a:schemeClr val="bg1"/>
                </a:solidFill>
              </a:rPr>
              <a:t>Scaling up: Efficient algorithms</a:t>
            </a:r>
          </a:p>
        </p:txBody>
      </p:sp>
      <p:pic>
        <p:nvPicPr>
          <p:cNvPr id="75781" name="Picture 10" descr="TP_tmp.emf"/>
          <p:cNvPicPr>
            <a:picLocks noChangeAspect="1"/>
          </p:cNvPicPr>
          <p:nvPr>
            <p:custDataLst>
              <p:tags r:id="rId1"/>
            </p:custDataLst>
          </p:nvPr>
        </p:nvPicPr>
        <p:blipFill>
          <a:blip r:embed="rId5" cstate="print"/>
          <a:srcRect/>
          <a:stretch>
            <a:fillRect/>
          </a:stretch>
        </p:blipFill>
        <p:spPr bwMode="auto">
          <a:xfrm>
            <a:off x="2019300" y="2247900"/>
            <a:ext cx="4686300" cy="1028700"/>
          </a:xfrm>
          <a:prstGeom prst="rect">
            <a:avLst/>
          </a:prstGeom>
          <a:noFill/>
          <a:ln w="9525">
            <a:noFill/>
            <a:miter lim="800000"/>
            <a:headEnd/>
            <a:tailEnd/>
          </a:ln>
        </p:spPr>
      </p:pic>
      <p:sp>
        <p:nvSpPr>
          <p:cNvPr id="75782" name="Oval 15"/>
          <p:cNvSpPr>
            <a:spLocks noChangeArrowheads="1"/>
          </p:cNvSpPr>
          <p:nvPr/>
        </p:nvSpPr>
        <p:spPr bwMode="auto">
          <a:xfrm>
            <a:off x="5295900" y="2247900"/>
            <a:ext cx="1652588" cy="1074738"/>
          </a:xfrm>
          <a:prstGeom prst="ellipse">
            <a:avLst/>
          </a:prstGeom>
          <a:noFill/>
          <a:ln w="25400" algn="ctr">
            <a:solidFill>
              <a:srgbClr val="FF0000"/>
            </a:solidFill>
            <a:round/>
            <a:headEnd/>
            <a:tailEnd/>
          </a:ln>
        </p:spPr>
        <p:txBody>
          <a:bodyPr wrap="none" lIns="90487" tIns="44450" rIns="90487" bIns="44450" anchor="ctr"/>
          <a:lstStyle/>
          <a:p>
            <a:endParaRPr lang="en-US">
              <a:solidFill>
                <a:schemeClr val="bg1"/>
              </a:solidFill>
            </a:endParaRPr>
          </a:p>
        </p:txBody>
      </p:sp>
      <p:sp>
        <p:nvSpPr>
          <p:cNvPr id="16" name="Rectangle 15"/>
          <p:cNvSpPr>
            <a:spLocks noChangeArrowheads="1"/>
          </p:cNvSpPr>
          <p:nvPr/>
        </p:nvSpPr>
        <p:spPr bwMode="auto">
          <a:xfrm>
            <a:off x="495300" y="3886200"/>
            <a:ext cx="7696200" cy="2779713"/>
          </a:xfrm>
          <a:prstGeom prst="rect">
            <a:avLst/>
          </a:prstGeom>
          <a:noFill/>
          <a:ln w="9525">
            <a:noFill/>
            <a:miter lim="800000"/>
            <a:headEnd/>
            <a:tailEnd/>
          </a:ln>
        </p:spPr>
        <p:txBody>
          <a:bodyPr>
            <a:spAutoFit/>
          </a:bodyPr>
          <a:lstStyle/>
          <a:p>
            <a:pPr marL="381000" indent="-381000" algn="l">
              <a:spcBef>
                <a:spcPct val="10000"/>
              </a:spcBef>
            </a:pPr>
            <a:r>
              <a:rPr lang="en-US" b="1" u="sng" dirty="0">
                <a:solidFill>
                  <a:schemeClr val="bg1"/>
                </a:solidFill>
              </a:rPr>
              <a:t>Algorithm idea:</a:t>
            </a:r>
          </a:p>
          <a:p>
            <a:pPr marL="381000" indent="-381000" algn="l">
              <a:spcBef>
                <a:spcPct val="10000"/>
              </a:spcBef>
            </a:pPr>
            <a:endParaRPr lang="en-US" dirty="0">
              <a:solidFill>
                <a:schemeClr val="bg1"/>
              </a:solidFill>
            </a:endParaRPr>
          </a:p>
          <a:p>
            <a:pPr marL="381000" indent="-381000" algn="l">
              <a:spcBef>
                <a:spcPct val="10000"/>
              </a:spcBef>
            </a:pPr>
            <a:r>
              <a:rPr lang="en-US" dirty="0">
                <a:solidFill>
                  <a:schemeClr val="bg1"/>
                </a:solidFill>
              </a:rPr>
              <a:t>Suppose I tell you signs (positive/negative) of the </a:t>
            </a:r>
            <a:r>
              <a:rPr lang="en-US" dirty="0">
                <a:solidFill>
                  <a:schemeClr val="bg1"/>
                </a:solidFill>
                <a:latin typeface="Times" charset="0"/>
              </a:rPr>
              <a:t>a</a:t>
            </a:r>
            <a:r>
              <a:rPr lang="en-US" baseline="-25000" dirty="0">
                <a:solidFill>
                  <a:schemeClr val="bg1"/>
                </a:solidFill>
              </a:rPr>
              <a:t>i</a:t>
            </a:r>
            <a:r>
              <a:rPr lang="en-US" dirty="0">
                <a:solidFill>
                  <a:schemeClr val="bg1"/>
                </a:solidFill>
                <a:latin typeface="Times" charset="0"/>
              </a:rPr>
              <a:t>’s</a:t>
            </a:r>
            <a:r>
              <a:rPr lang="en-US" dirty="0">
                <a:solidFill>
                  <a:schemeClr val="bg1"/>
                </a:solidFill>
              </a:rPr>
              <a:t>.</a:t>
            </a:r>
          </a:p>
          <a:p>
            <a:pPr marL="381000" indent="-381000" algn="l">
              <a:spcBef>
                <a:spcPct val="10000"/>
              </a:spcBef>
            </a:pPr>
            <a:endParaRPr lang="en-US" dirty="0">
              <a:solidFill>
                <a:schemeClr val="bg1"/>
              </a:solidFill>
            </a:endParaRPr>
          </a:p>
          <a:p>
            <a:pPr marL="381000" indent="-381000" algn="l">
              <a:spcBef>
                <a:spcPct val="10000"/>
              </a:spcBef>
            </a:pPr>
            <a:r>
              <a:rPr lang="en-US" dirty="0">
                <a:solidFill>
                  <a:schemeClr val="bg1"/>
                </a:solidFill>
              </a:rPr>
              <a:t>Then |</a:t>
            </a:r>
            <a:r>
              <a:rPr lang="en-US" dirty="0">
                <a:solidFill>
                  <a:schemeClr val="bg1"/>
                </a:solidFill>
                <a:latin typeface="Times" charset="0"/>
              </a:rPr>
              <a:t>a</a:t>
            </a:r>
            <a:r>
              <a:rPr lang="en-US" baseline="-25000" dirty="0">
                <a:solidFill>
                  <a:schemeClr val="bg1"/>
                </a:solidFill>
              </a:rPr>
              <a:t>1</a:t>
            </a:r>
            <a:r>
              <a:rPr lang="en-US" dirty="0">
                <a:solidFill>
                  <a:schemeClr val="bg1"/>
                </a:solidFill>
              </a:rPr>
              <a:t>| + |</a:t>
            </a:r>
            <a:r>
              <a:rPr lang="en-US" dirty="0">
                <a:solidFill>
                  <a:schemeClr val="bg1"/>
                </a:solidFill>
                <a:latin typeface="Times" charset="0"/>
              </a:rPr>
              <a:t>a</a:t>
            </a:r>
            <a:r>
              <a:rPr lang="en-US" baseline="-25000" dirty="0">
                <a:solidFill>
                  <a:schemeClr val="bg1"/>
                </a:solidFill>
              </a:rPr>
              <a:t>2</a:t>
            </a:r>
            <a:r>
              <a:rPr lang="en-US" dirty="0">
                <a:solidFill>
                  <a:schemeClr val="bg1"/>
                </a:solidFill>
              </a:rPr>
              <a:t>| + |</a:t>
            </a:r>
            <a:r>
              <a:rPr lang="en-US" dirty="0">
                <a:solidFill>
                  <a:schemeClr val="bg1"/>
                </a:solidFill>
                <a:latin typeface="Times" charset="0"/>
              </a:rPr>
              <a:t>a</a:t>
            </a:r>
            <a:r>
              <a:rPr lang="en-US" baseline="-25000" dirty="0">
                <a:solidFill>
                  <a:schemeClr val="bg1"/>
                </a:solidFill>
              </a:rPr>
              <a:t>3</a:t>
            </a:r>
            <a:r>
              <a:rPr lang="en-US" dirty="0">
                <a:solidFill>
                  <a:schemeClr val="bg1"/>
                </a:solidFill>
              </a:rPr>
              <a:t>|  + … becomes, say, </a:t>
            </a:r>
            <a:r>
              <a:rPr lang="en-US" dirty="0">
                <a:solidFill>
                  <a:schemeClr val="bg1"/>
                </a:solidFill>
                <a:latin typeface="Times" charset="0"/>
              </a:rPr>
              <a:t>a</a:t>
            </a:r>
            <a:r>
              <a:rPr lang="en-US" baseline="-25000" dirty="0">
                <a:solidFill>
                  <a:schemeClr val="bg1"/>
                </a:solidFill>
              </a:rPr>
              <a:t>1</a:t>
            </a:r>
            <a:r>
              <a:rPr lang="en-US" dirty="0">
                <a:solidFill>
                  <a:schemeClr val="bg1"/>
                </a:solidFill>
              </a:rPr>
              <a:t> – </a:t>
            </a:r>
            <a:r>
              <a:rPr lang="en-US" dirty="0">
                <a:solidFill>
                  <a:schemeClr val="bg1"/>
                </a:solidFill>
                <a:latin typeface="Times" charset="0"/>
              </a:rPr>
              <a:t>a</a:t>
            </a:r>
            <a:r>
              <a:rPr lang="en-US" baseline="-25000" dirty="0">
                <a:solidFill>
                  <a:schemeClr val="bg1"/>
                </a:solidFill>
              </a:rPr>
              <a:t>2</a:t>
            </a:r>
            <a:r>
              <a:rPr lang="en-US" dirty="0">
                <a:solidFill>
                  <a:schemeClr val="bg1"/>
                </a:solidFill>
              </a:rPr>
              <a:t> + </a:t>
            </a:r>
            <a:r>
              <a:rPr lang="en-US" dirty="0">
                <a:solidFill>
                  <a:schemeClr val="bg1"/>
                </a:solidFill>
                <a:latin typeface="Times" charset="0"/>
              </a:rPr>
              <a:t>a</a:t>
            </a:r>
            <a:r>
              <a:rPr lang="en-US" baseline="-25000" dirty="0">
                <a:solidFill>
                  <a:schemeClr val="bg1"/>
                </a:solidFill>
              </a:rPr>
              <a:t>3</a:t>
            </a:r>
            <a:r>
              <a:rPr lang="en-US" dirty="0">
                <a:solidFill>
                  <a:schemeClr val="bg1"/>
                </a:solidFill>
              </a:rPr>
              <a:t> + … </a:t>
            </a:r>
          </a:p>
          <a:p>
            <a:pPr marL="381000" indent="-381000" algn="l">
              <a:spcBef>
                <a:spcPct val="10000"/>
              </a:spcBef>
              <a:buFontTx/>
              <a:buChar char="•"/>
            </a:pPr>
            <a:endParaRPr lang="en-US" dirty="0">
              <a:solidFill>
                <a:schemeClr val="bg1"/>
              </a:solidFill>
            </a:endParaRPr>
          </a:p>
          <a:p>
            <a:pPr marL="381000" indent="-381000" algn="l">
              <a:spcBef>
                <a:spcPct val="10000"/>
              </a:spcBef>
            </a:pPr>
            <a:r>
              <a:rPr lang="en-US" dirty="0">
                <a:solidFill>
                  <a:schemeClr val="bg1"/>
                </a:solidFill>
              </a:rPr>
              <a:t>Problem is now quadratic function of the </a:t>
            </a:r>
            <a:r>
              <a:rPr lang="en-US" dirty="0">
                <a:solidFill>
                  <a:schemeClr val="bg1"/>
                </a:solidFill>
                <a:latin typeface="Times" charset="0"/>
              </a:rPr>
              <a:t>a</a:t>
            </a:r>
            <a:r>
              <a:rPr lang="en-US" baseline="-25000" dirty="0">
                <a:solidFill>
                  <a:schemeClr val="bg1"/>
                </a:solidFill>
              </a:rPr>
              <a:t>i</a:t>
            </a:r>
            <a:r>
              <a:rPr lang="en-US" dirty="0">
                <a:solidFill>
                  <a:schemeClr val="bg1"/>
                </a:solidFill>
                <a:latin typeface="Times" charset="0"/>
              </a:rPr>
              <a:t>’s</a:t>
            </a:r>
            <a:r>
              <a:rPr lang="en-US" dirty="0">
                <a:solidFill>
                  <a:schemeClr val="bg1"/>
                </a:solidFill>
              </a:rPr>
              <a:t>.  Can be minimized efficiently in closed form. </a:t>
            </a:r>
          </a:p>
          <a:p>
            <a:pPr marL="381000" indent="-381000" algn="l">
              <a:spcBef>
                <a:spcPct val="10000"/>
              </a:spcBef>
            </a:pPr>
            <a:endParaRPr lang="en-US" dirty="0">
              <a:solidFill>
                <a:schemeClr val="bg1"/>
              </a:solidFill>
            </a:endParaRPr>
          </a:p>
        </p:txBody>
      </p:sp>
      <p:sp>
        <p:nvSpPr>
          <p:cNvPr id="75785" name="Rectangle 8"/>
          <p:cNvSpPr>
            <a:spLocks noChangeArrowheads="1"/>
          </p:cNvSpPr>
          <p:nvPr/>
        </p:nvSpPr>
        <p:spPr bwMode="auto">
          <a:xfrm>
            <a:off x="2133600" y="2895600"/>
            <a:ext cx="457200" cy="266700"/>
          </a:xfrm>
          <a:prstGeom prst="rect">
            <a:avLst/>
          </a:prstGeom>
          <a:solidFill>
            <a:schemeClr val="bg1"/>
          </a:solidFill>
          <a:ln w="25400" algn="ctr">
            <a:noFill/>
            <a:round/>
            <a:headEnd/>
            <a:tailEnd/>
          </a:ln>
        </p:spPr>
        <p:txBody>
          <a:bodyPr wrap="none" lIns="90487" tIns="44450" rIns="90487" bIns="44450" anchor="ctr"/>
          <a:lstStyle/>
          <a:p>
            <a:pPr marL="381000" indent="-381000"/>
            <a:endParaRPr lang="en-US">
              <a:solidFill>
                <a:schemeClr val="bg1"/>
              </a:solidFill>
            </a:endParaRPr>
          </a:p>
        </p:txBody>
      </p:sp>
      <p:pic>
        <p:nvPicPr>
          <p:cNvPr id="75786" name="Picture 10" descr="TP_tmp.emf"/>
          <p:cNvPicPr>
            <a:picLocks noChangeAspect="1"/>
          </p:cNvPicPr>
          <p:nvPr>
            <p:custDataLst>
              <p:tags r:id="rId2"/>
            </p:custDataLst>
          </p:nvPr>
        </p:nvPicPr>
        <p:blipFill>
          <a:blip r:embed="rId5" cstate="print"/>
          <a:srcRect l="8130" t="66667" r="87805" b="14815"/>
          <a:stretch>
            <a:fillRect/>
          </a:stretch>
        </p:blipFill>
        <p:spPr bwMode="auto">
          <a:xfrm>
            <a:off x="2295525" y="2905125"/>
            <a:ext cx="190500" cy="190500"/>
          </a:xfrm>
          <a:prstGeom prst="rect">
            <a:avLst/>
          </a:prstGeom>
          <a:noFill/>
          <a:ln w="9525">
            <a:noFill/>
            <a:miter lim="800000"/>
            <a:headEnd/>
            <a:tailEnd/>
          </a:ln>
        </p:spPr>
      </p:pic>
      <p:sp>
        <p:nvSpPr>
          <p:cNvPr id="13" name="Text Box 16"/>
          <p:cNvSpPr txBox="1">
            <a:spLocks noChangeArrowheads="1"/>
          </p:cNvSpPr>
          <p:nvPr/>
        </p:nvSpPr>
        <p:spPr bwMode="auto">
          <a:xfrm>
            <a:off x="6858000" y="2362200"/>
            <a:ext cx="1763713" cy="363538"/>
          </a:xfrm>
          <a:prstGeom prst="rect">
            <a:avLst/>
          </a:prstGeom>
          <a:noFill/>
          <a:ln w="25400" algn="ctr">
            <a:noFill/>
            <a:miter lim="800000"/>
            <a:headEnd/>
            <a:tailEnd/>
          </a:ln>
        </p:spPr>
        <p:txBody>
          <a:bodyPr wrap="none" lIns="90487" tIns="44450" rIns="90487" bIns="44450">
            <a:spAutoFit/>
          </a:bodyPr>
          <a:lstStyle/>
          <a:p>
            <a:pPr marL="381000" indent="-381000"/>
            <a:r>
              <a:rPr lang="en-US" dirty="0">
                <a:solidFill>
                  <a:srgbClr val="FF0000"/>
                </a:solidFill>
              </a:rPr>
              <a:t>L</a:t>
            </a:r>
            <a:r>
              <a:rPr lang="en-US" baseline="-25000" dirty="0">
                <a:solidFill>
                  <a:srgbClr val="FF0000"/>
                </a:solidFill>
              </a:rPr>
              <a:t>1</a:t>
            </a:r>
            <a:r>
              <a:rPr lang="en-US" dirty="0">
                <a:solidFill>
                  <a:srgbClr val="FF0000"/>
                </a:solidFill>
              </a:rPr>
              <a:t> sparsity term</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5561" name="Text Box 9"/>
          <p:cNvSpPr txBox="1">
            <a:spLocks noChangeArrowheads="1"/>
          </p:cNvSpPr>
          <p:nvPr/>
        </p:nvSpPr>
        <p:spPr bwMode="auto">
          <a:xfrm>
            <a:off x="347663" y="1123950"/>
            <a:ext cx="8486775" cy="5445080"/>
          </a:xfrm>
          <a:prstGeom prst="rect">
            <a:avLst/>
          </a:prstGeom>
          <a:noFill/>
          <a:ln w="25400" algn="ctr">
            <a:noFill/>
            <a:miter lim="800000"/>
            <a:headEnd/>
            <a:tailEnd/>
          </a:ln>
        </p:spPr>
        <p:txBody>
          <a:bodyPr lIns="90487" tIns="44450" rIns="90487" bIns="44450">
            <a:spAutoFit/>
          </a:bodyPr>
          <a:lstStyle/>
          <a:p>
            <a:pPr marL="381000" indent="-381000" algn="l">
              <a:spcBef>
                <a:spcPct val="10000"/>
              </a:spcBef>
              <a:buFontTx/>
              <a:buChar char="•"/>
            </a:pPr>
            <a:r>
              <a:rPr lang="en-US" sz="2000" dirty="0">
                <a:solidFill>
                  <a:schemeClr val="bg1"/>
                </a:solidFill>
              </a:rPr>
              <a:t>Simplified example:</a:t>
            </a:r>
          </a:p>
          <a:p>
            <a:pPr marL="381000" indent="-381000" algn="l">
              <a:spcBef>
                <a:spcPct val="10000"/>
              </a:spcBef>
              <a:buFontTx/>
              <a:buChar char="•"/>
            </a:pPr>
            <a:endParaRPr lang="en-US" sz="4000" dirty="0">
              <a:solidFill>
                <a:schemeClr val="bg1"/>
              </a:solidFill>
            </a:endParaRPr>
          </a:p>
          <a:p>
            <a:pPr marL="381000" indent="-381000" algn="l">
              <a:spcBef>
                <a:spcPct val="10000"/>
              </a:spcBef>
              <a:buFontTx/>
              <a:buChar char="•"/>
            </a:pPr>
            <a:endParaRPr lang="en-US" sz="2000" dirty="0">
              <a:solidFill>
                <a:schemeClr val="bg1"/>
              </a:solidFill>
            </a:endParaRPr>
          </a:p>
          <a:p>
            <a:pPr marL="381000" indent="-381000" algn="l">
              <a:spcBef>
                <a:spcPct val="10000"/>
              </a:spcBef>
              <a:buFontTx/>
              <a:buChar char="•"/>
            </a:pPr>
            <a:r>
              <a:rPr lang="en-US" sz="2000" dirty="0">
                <a:solidFill>
                  <a:schemeClr val="bg1"/>
                </a:solidFill>
              </a:rPr>
              <a:t>Suppose I tell you:</a:t>
            </a:r>
          </a:p>
          <a:p>
            <a:pPr marL="381000" indent="-381000" algn="l">
              <a:spcBef>
                <a:spcPct val="10000"/>
              </a:spcBef>
              <a:buFontTx/>
              <a:buChar char="•"/>
            </a:pPr>
            <a:endParaRPr lang="en-US" sz="2000" dirty="0">
              <a:solidFill>
                <a:schemeClr val="bg1"/>
              </a:solidFill>
            </a:endParaRPr>
          </a:p>
          <a:p>
            <a:pPr marL="381000" indent="-381000" algn="l">
              <a:spcBef>
                <a:spcPct val="10000"/>
              </a:spcBef>
              <a:buFontTx/>
              <a:buChar char="•"/>
            </a:pPr>
            <a:r>
              <a:rPr lang="en-US" sz="2000" dirty="0">
                <a:solidFill>
                  <a:schemeClr val="bg1"/>
                </a:solidFill>
              </a:rPr>
              <a:t>Problem simplifies to: </a:t>
            </a:r>
          </a:p>
          <a:p>
            <a:pPr marL="381000" indent="-381000" algn="l">
              <a:spcBef>
                <a:spcPct val="10000"/>
              </a:spcBef>
              <a:buFontTx/>
              <a:buChar char="•"/>
            </a:pPr>
            <a:endParaRPr lang="en-US" sz="2000" dirty="0">
              <a:solidFill>
                <a:schemeClr val="bg1"/>
              </a:solidFill>
            </a:endParaRPr>
          </a:p>
          <a:p>
            <a:pPr marL="381000" indent="-381000" algn="l">
              <a:spcBef>
                <a:spcPct val="10000"/>
              </a:spcBef>
              <a:buFontTx/>
              <a:buChar char="•"/>
            </a:pPr>
            <a:endParaRPr lang="en-US" sz="2000" dirty="0">
              <a:solidFill>
                <a:schemeClr val="bg1"/>
              </a:solidFill>
            </a:endParaRPr>
          </a:p>
          <a:p>
            <a:pPr marL="381000" indent="-381000" algn="l">
              <a:spcBef>
                <a:spcPct val="10000"/>
              </a:spcBef>
              <a:buFontTx/>
              <a:buChar char="•"/>
            </a:pPr>
            <a:endParaRPr lang="en-US" sz="2000" dirty="0">
              <a:solidFill>
                <a:schemeClr val="bg1"/>
              </a:solidFill>
            </a:endParaRPr>
          </a:p>
          <a:p>
            <a:pPr marL="381000" indent="-381000" algn="l">
              <a:spcBef>
                <a:spcPct val="10000"/>
              </a:spcBef>
              <a:buFontTx/>
              <a:buChar char="•"/>
            </a:pPr>
            <a:r>
              <a:rPr lang="en-US" sz="2000" dirty="0">
                <a:solidFill>
                  <a:schemeClr val="bg1"/>
                </a:solidFill>
              </a:rPr>
              <a:t>This is a quadratic function of the a</a:t>
            </a:r>
            <a:r>
              <a:rPr lang="en-US" sz="2000" baseline="-25000" dirty="0">
                <a:solidFill>
                  <a:schemeClr val="bg1"/>
                </a:solidFill>
              </a:rPr>
              <a:t>i</a:t>
            </a:r>
            <a:r>
              <a:rPr lang="en-US" sz="2000" dirty="0">
                <a:solidFill>
                  <a:schemeClr val="bg1"/>
                </a:solidFill>
              </a:rPr>
              <a:t>’s.  Can be solved efficiently in closed form. </a:t>
            </a:r>
          </a:p>
          <a:p>
            <a:pPr marL="381000" indent="-381000" algn="l">
              <a:spcBef>
                <a:spcPct val="10000"/>
              </a:spcBef>
              <a:buFontTx/>
              <a:buChar char="•"/>
            </a:pPr>
            <a:endParaRPr lang="en-US" sz="2000" dirty="0">
              <a:solidFill>
                <a:schemeClr val="bg1"/>
              </a:solidFill>
            </a:endParaRPr>
          </a:p>
          <a:p>
            <a:pPr marL="381000" indent="-381000" algn="l">
              <a:spcBef>
                <a:spcPct val="10000"/>
              </a:spcBef>
              <a:buFontTx/>
              <a:buChar char="•"/>
            </a:pPr>
            <a:r>
              <a:rPr lang="en-US" sz="2000" dirty="0">
                <a:solidFill>
                  <a:schemeClr val="bg1"/>
                </a:solidFill>
              </a:rPr>
              <a:t>Algorithm:</a:t>
            </a:r>
          </a:p>
          <a:p>
            <a:pPr lvl="1" algn="l">
              <a:spcBef>
                <a:spcPct val="10000"/>
              </a:spcBef>
              <a:buFontTx/>
              <a:buChar char="•"/>
            </a:pPr>
            <a:r>
              <a:rPr lang="en-US" sz="2000" dirty="0">
                <a:solidFill>
                  <a:schemeClr val="bg1"/>
                </a:solidFill>
              </a:rPr>
              <a:t> Repeatedly guess sign (+, - or 0) of each of the a</a:t>
            </a:r>
            <a:r>
              <a:rPr lang="en-US" sz="2000" baseline="-25000" dirty="0">
                <a:solidFill>
                  <a:schemeClr val="bg1"/>
                </a:solidFill>
              </a:rPr>
              <a:t>i</a:t>
            </a:r>
            <a:r>
              <a:rPr lang="en-US" sz="2000" dirty="0">
                <a:solidFill>
                  <a:schemeClr val="bg1"/>
                </a:solidFill>
              </a:rPr>
              <a:t>’s.</a:t>
            </a:r>
          </a:p>
          <a:p>
            <a:pPr lvl="1" algn="l">
              <a:spcBef>
                <a:spcPct val="10000"/>
              </a:spcBef>
              <a:buFontTx/>
              <a:buChar char="•"/>
            </a:pPr>
            <a:r>
              <a:rPr lang="en-US" sz="2000" dirty="0" smtClean="0">
                <a:solidFill>
                  <a:schemeClr val="bg1"/>
                </a:solidFill>
              </a:rPr>
              <a:t> Solve </a:t>
            </a:r>
            <a:r>
              <a:rPr lang="en-US" sz="2000" dirty="0">
                <a:solidFill>
                  <a:schemeClr val="bg1"/>
                </a:solidFill>
              </a:rPr>
              <a:t>for a</a:t>
            </a:r>
            <a:r>
              <a:rPr lang="en-US" sz="2000" baseline="-25000" dirty="0">
                <a:solidFill>
                  <a:schemeClr val="bg1"/>
                </a:solidFill>
              </a:rPr>
              <a:t>i</a:t>
            </a:r>
            <a:r>
              <a:rPr lang="en-US" sz="2000" dirty="0">
                <a:solidFill>
                  <a:schemeClr val="bg1"/>
                </a:solidFill>
              </a:rPr>
              <a:t>’s in closed form.  Refine guess for signs. </a:t>
            </a:r>
          </a:p>
        </p:txBody>
      </p:sp>
      <p:sp>
        <p:nvSpPr>
          <p:cNvPr id="76804" name="Rectangle 2"/>
          <p:cNvSpPr>
            <a:spLocks noGrp="1" noChangeArrowheads="1"/>
          </p:cNvSpPr>
          <p:nvPr>
            <p:ph type="title"/>
          </p:nvPr>
        </p:nvSpPr>
        <p:spPr/>
        <p:txBody>
          <a:bodyPr/>
          <a:lstStyle/>
          <a:p>
            <a:pPr eaLnBrk="1" hangingPunct="1"/>
            <a:r>
              <a:rPr lang="en-US" smtClean="0">
                <a:solidFill>
                  <a:schemeClr val="bg1"/>
                </a:solidFill>
              </a:rPr>
              <a:t>Feature sign search (solve for a</a:t>
            </a:r>
            <a:r>
              <a:rPr lang="en-US" baseline="-25000" smtClean="0">
                <a:solidFill>
                  <a:schemeClr val="bg1"/>
                </a:solidFill>
              </a:rPr>
              <a:t>i</a:t>
            </a:r>
            <a:r>
              <a:rPr lang="en-US" smtClean="0">
                <a:solidFill>
                  <a:schemeClr val="bg1"/>
                </a:solidFill>
              </a:rPr>
              <a:t>’s)</a:t>
            </a:r>
          </a:p>
        </p:txBody>
      </p:sp>
      <p:pic>
        <p:nvPicPr>
          <p:cNvPr id="76805" name="Picture 8" descr="TP_tmp"/>
          <p:cNvPicPr>
            <a:picLocks noChangeAspect="1" noChangeArrowheads="1"/>
          </p:cNvPicPr>
          <p:nvPr>
            <p:custDataLst>
              <p:tags r:id="rId1"/>
            </p:custDataLst>
          </p:nvPr>
        </p:nvPicPr>
        <p:blipFill>
          <a:blip r:embed="rId6" cstate="print"/>
          <a:srcRect/>
          <a:stretch>
            <a:fillRect/>
          </a:stretch>
        </p:blipFill>
        <p:spPr bwMode="auto">
          <a:xfrm>
            <a:off x="1195388" y="1624013"/>
            <a:ext cx="7140575" cy="528637"/>
          </a:xfrm>
          <a:prstGeom prst="rect">
            <a:avLst/>
          </a:prstGeom>
          <a:noFill/>
          <a:ln w="25400" algn="ctr">
            <a:noFill/>
            <a:miter lim="800000"/>
            <a:headEnd/>
            <a:tailEnd/>
          </a:ln>
        </p:spPr>
      </p:pic>
      <p:pic>
        <p:nvPicPr>
          <p:cNvPr id="535565" name="Picture 13" descr="TP_tmp"/>
          <p:cNvPicPr>
            <a:picLocks noChangeAspect="1" noChangeArrowheads="1"/>
          </p:cNvPicPr>
          <p:nvPr>
            <p:custDataLst>
              <p:tags r:id="rId2"/>
            </p:custDataLst>
          </p:nvPr>
        </p:nvPicPr>
        <p:blipFill>
          <a:blip r:embed="rId7" cstate="print"/>
          <a:srcRect/>
          <a:stretch>
            <a:fillRect/>
          </a:stretch>
        </p:blipFill>
        <p:spPr bwMode="auto">
          <a:xfrm>
            <a:off x="3089275" y="2546350"/>
            <a:ext cx="3556000" cy="265113"/>
          </a:xfrm>
          <a:prstGeom prst="rect">
            <a:avLst/>
          </a:prstGeom>
          <a:noFill/>
          <a:ln w="25400" algn="ctr">
            <a:noFill/>
            <a:miter lim="800000"/>
            <a:headEnd/>
            <a:tailEnd/>
          </a:ln>
        </p:spPr>
      </p:pic>
      <p:pic>
        <p:nvPicPr>
          <p:cNvPr id="535568" name="Picture 16" descr="TP_tmp"/>
          <p:cNvPicPr>
            <a:picLocks noChangeAspect="1" noChangeArrowheads="1"/>
          </p:cNvPicPr>
          <p:nvPr>
            <p:custDataLst>
              <p:tags r:id="rId3"/>
            </p:custDataLst>
          </p:nvPr>
        </p:nvPicPr>
        <p:blipFill>
          <a:blip r:embed="rId8" cstate="print"/>
          <a:srcRect/>
          <a:stretch>
            <a:fillRect/>
          </a:stretch>
        </p:blipFill>
        <p:spPr bwMode="auto">
          <a:xfrm>
            <a:off x="1281113" y="3582988"/>
            <a:ext cx="6670675" cy="528637"/>
          </a:xfrm>
          <a:prstGeom prst="rect">
            <a:avLst/>
          </a:prstGeom>
          <a:noFill/>
          <a:ln w="25400" algn="ctr">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5561">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556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35561">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355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5561">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35561">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35561">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35561">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1371600" y="215900"/>
            <a:ext cx="6402388" cy="306388"/>
          </a:xfrm>
          <a:noFill/>
        </p:spPr>
        <p:txBody>
          <a:bodyPr lIns="90360" tIns="44280" rIns="90360" bIns="44280"/>
          <a:lstStyle/>
          <a:p>
            <a:pPr defTabSz="457200"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mtClean="0">
                <a:solidFill>
                  <a:schemeClr val="bg1"/>
                </a:solidFill>
              </a:rPr>
              <a:t>Learning coefficients</a:t>
            </a:r>
          </a:p>
        </p:txBody>
      </p:sp>
      <p:sp>
        <p:nvSpPr>
          <p:cNvPr id="77827" name="Rectangle 3"/>
          <p:cNvSpPr>
            <a:spLocks noGrp="1" noChangeArrowheads="1"/>
          </p:cNvSpPr>
          <p:nvPr>
            <p:ph idx="1"/>
          </p:nvPr>
        </p:nvSpPr>
        <p:spPr>
          <a:xfrm>
            <a:off x="457200" y="1219200"/>
            <a:ext cx="8339138" cy="5105400"/>
          </a:xfrm>
        </p:spPr>
        <p:txBody>
          <a:bodyPr lIns="90360" tIns="44280" rIns="90360" bIns="44280"/>
          <a:lstStyle/>
          <a:p>
            <a:pPr marL="379413" indent="-379413" defTabSz="457200" eaLnBrk="1" hangingPunct="1">
              <a:spcBef>
                <a:spcPct val="20000"/>
              </a:spcBef>
              <a:buClr>
                <a:schemeClr val="folHlink"/>
              </a:buClr>
              <a:buSzPct val="60000"/>
              <a:buFont typeface="Wingdings" pitchFamily="2" charset="2"/>
              <a:buChar char="n"/>
              <a:tabLst>
                <a:tab pos="379413" algn="l"/>
                <a:tab pos="1006475" algn="l"/>
                <a:tab pos="1920875" algn="l"/>
                <a:tab pos="2835275" algn="l"/>
                <a:tab pos="3749675" algn="l"/>
                <a:tab pos="4664075" algn="l"/>
                <a:tab pos="5578475" algn="l"/>
                <a:tab pos="6492875" algn="l"/>
                <a:tab pos="7407275" algn="l"/>
                <a:tab pos="8321675" algn="l"/>
                <a:tab pos="9236075" algn="l"/>
                <a:tab pos="10150475" algn="l"/>
              </a:tabLst>
            </a:pPr>
            <a:r>
              <a:rPr lang="en-US" sz="2000" b="0" smtClean="0">
                <a:solidFill>
                  <a:schemeClr val="bg1"/>
                </a:solidFill>
              </a:rPr>
              <a:t>With fixed bases, we get an L</a:t>
            </a:r>
            <a:r>
              <a:rPr lang="en-US" sz="2000" b="0" baseline="-25000" smtClean="0">
                <a:solidFill>
                  <a:schemeClr val="bg1"/>
                </a:solidFill>
              </a:rPr>
              <a:t>1</a:t>
            </a:r>
            <a:r>
              <a:rPr lang="en-US" sz="2000" b="0" smtClean="0">
                <a:solidFill>
                  <a:schemeClr val="bg1"/>
                </a:solidFill>
              </a:rPr>
              <a:t>-regularized least squares problem:</a:t>
            </a:r>
          </a:p>
          <a:p>
            <a:pPr marL="379413" indent="-379413" defTabSz="457200" eaLnBrk="1" hangingPunct="1">
              <a:spcBef>
                <a:spcPct val="20000"/>
              </a:spcBef>
              <a:buClr>
                <a:schemeClr val="folHlink"/>
              </a:buClr>
              <a:buSzPct val="60000"/>
              <a:buFont typeface="Wingdings" pitchFamily="2" charset="2"/>
              <a:buChar char="n"/>
              <a:tabLst>
                <a:tab pos="379413" algn="l"/>
                <a:tab pos="1006475" algn="l"/>
                <a:tab pos="1920875" algn="l"/>
                <a:tab pos="2835275" algn="l"/>
                <a:tab pos="3749675" algn="l"/>
                <a:tab pos="4664075" algn="l"/>
                <a:tab pos="5578475" algn="l"/>
                <a:tab pos="6492875" algn="l"/>
                <a:tab pos="7407275" algn="l"/>
                <a:tab pos="8321675" algn="l"/>
                <a:tab pos="9236075" algn="l"/>
                <a:tab pos="10150475" algn="l"/>
              </a:tabLst>
            </a:pPr>
            <a:endParaRPr lang="en-US" sz="2000" b="0" smtClean="0">
              <a:solidFill>
                <a:schemeClr val="bg1"/>
              </a:solidFill>
            </a:endParaRPr>
          </a:p>
          <a:p>
            <a:pPr marL="379413" indent="-379413" defTabSz="457200" eaLnBrk="1" hangingPunct="1">
              <a:spcBef>
                <a:spcPct val="20000"/>
              </a:spcBef>
              <a:buClr>
                <a:schemeClr val="folHlink"/>
              </a:buClr>
              <a:buSzPct val="60000"/>
              <a:buFont typeface="Wingdings" pitchFamily="2" charset="2"/>
              <a:buChar char="n"/>
              <a:tabLst>
                <a:tab pos="379413" algn="l"/>
                <a:tab pos="1006475" algn="l"/>
                <a:tab pos="1920875" algn="l"/>
                <a:tab pos="2835275" algn="l"/>
                <a:tab pos="3749675" algn="l"/>
                <a:tab pos="4664075" algn="l"/>
                <a:tab pos="5578475" algn="l"/>
                <a:tab pos="6492875" algn="l"/>
                <a:tab pos="7407275" algn="l"/>
                <a:tab pos="8321675" algn="l"/>
                <a:tab pos="9236075" algn="l"/>
                <a:tab pos="10150475" algn="l"/>
              </a:tabLst>
            </a:pPr>
            <a:endParaRPr lang="en-US" sz="2000" b="0" smtClean="0">
              <a:solidFill>
                <a:schemeClr val="bg1"/>
              </a:solidFill>
            </a:endParaRPr>
          </a:p>
          <a:p>
            <a:pPr marL="379413" indent="-379413" defTabSz="457200" eaLnBrk="1" hangingPunct="1">
              <a:spcBef>
                <a:spcPct val="20000"/>
              </a:spcBef>
              <a:buClr>
                <a:schemeClr val="folHlink"/>
              </a:buClr>
              <a:buSzPct val="60000"/>
              <a:buFont typeface="Wingdings" pitchFamily="2" charset="2"/>
              <a:buChar char="n"/>
              <a:tabLst>
                <a:tab pos="379413" algn="l"/>
                <a:tab pos="1006475" algn="l"/>
                <a:tab pos="1920875" algn="l"/>
                <a:tab pos="2835275" algn="l"/>
                <a:tab pos="3749675" algn="l"/>
                <a:tab pos="4664075" algn="l"/>
                <a:tab pos="5578475" algn="l"/>
                <a:tab pos="6492875" algn="l"/>
                <a:tab pos="7407275" algn="l"/>
                <a:tab pos="8321675" algn="l"/>
                <a:tab pos="9236075" algn="l"/>
                <a:tab pos="10150475" algn="l"/>
              </a:tabLst>
            </a:pPr>
            <a:r>
              <a:rPr lang="en-US" sz="2000" b="0" smtClean="0">
                <a:solidFill>
                  <a:schemeClr val="bg1"/>
                </a:solidFill>
              </a:rPr>
              <a:t>This is a convex QP, but generic QP solvers are too slow for large problems</a:t>
            </a:r>
          </a:p>
          <a:p>
            <a:pPr lvl="2" defTabSz="457200" eaLnBrk="1" hangingPunct="1">
              <a:lnSpc>
                <a:spcPct val="100000"/>
              </a:lnSpc>
              <a:spcBef>
                <a:spcPct val="20000"/>
              </a:spcBef>
              <a:buClr>
                <a:schemeClr val="folHlink"/>
              </a:buClr>
              <a:buSzPct val="60000"/>
              <a:buFont typeface="Wingdings" pitchFamily="2" charset="2"/>
              <a:buChar char="n"/>
              <a:tabLst>
                <a:tab pos="379413" algn="l"/>
                <a:tab pos="1006475" algn="l"/>
                <a:tab pos="1920875" algn="l"/>
                <a:tab pos="2835275" algn="l"/>
                <a:tab pos="3749675" algn="l"/>
                <a:tab pos="4664075" algn="l"/>
                <a:tab pos="5578475" algn="l"/>
                <a:tab pos="6492875" algn="l"/>
                <a:tab pos="7407275" algn="l"/>
                <a:tab pos="8321675" algn="l"/>
                <a:tab pos="9236075" algn="l"/>
                <a:tab pos="10150475" algn="l"/>
              </a:tabLst>
            </a:pPr>
            <a:r>
              <a:rPr lang="en-US" sz="2200" smtClean="0">
                <a:solidFill>
                  <a:schemeClr val="bg1"/>
                </a:solidFill>
              </a:rPr>
              <a:t> </a:t>
            </a:r>
            <a:r>
              <a:rPr lang="en-US" sz="1800" smtClean="0">
                <a:solidFill>
                  <a:schemeClr val="bg1"/>
                </a:solidFill>
              </a:rPr>
              <a:t>Conjugate gradient descent applied to a smooth approximation is not accurate.</a:t>
            </a:r>
          </a:p>
          <a:p>
            <a:pPr lvl="2" defTabSz="457200" eaLnBrk="1" hangingPunct="1">
              <a:lnSpc>
                <a:spcPct val="100000"/>
              </a:lnSpc>
              <a:spcBef>
                <a:spcPct val="20000"/>
              </a:spcBef>
              <a:buClr>
                <a:schemeClr val="folHlink"/>
              </a:buClr>
              <a:buSzPct val="60000"/>
              <a:buFont typeface="Wingdings" pitchFamily="2" charset="2"/>
              <a:buChar char="n"/>
              <a:tabLst>
                <a:tab pos="379413" algn="l"/>
                <a:tab pos="1006475" algn="l"/>
                <a:tab pos="1920875" algn="l"/>
                <a:tab pos="2835275" algn="l"/>
                <a:tab pos="3749675" algn="l"/>
                <a:tab pos="4664075" algn="l"/>
                <a:tab pos="5578475" algn="l"/>
                <a:tab pos="6492875" algn="l"/>
                <a:tab pos="7407275" algn="l"/>
                <a:tab pos="8321675" algn="l"/>
                <a:tab pos="9236075" algn="l"/>
                <a:tab pos="10150475" algn="l"/>
              </a:tabLst>
            </a:pPr>
            <a:r>
              <a:rPr lang="en-US" sz="1800" smtClean="0">
                <a:solidFill>
                  <a:schemeClr val="bg1"/>
                </a:solidFill>
              </a:rPr>
              <a:t> Other methods: Grafting (Perkins &amp; Thelier, 2003); LARS (Efron et al., 2004); Basis pursuit (Chen et al., 1998).</a:t>
            </a:r>
          </a:p>
          <a:p>
            <a:pPr marL="379413" indent="-379413" defTabSz="457200" eaLnBrk="1" hangingPunct="1">
              <a:spcBef>
                <a:spcPct val="20000"/>
              </a:spcBef>
              <a:buClr>
                <a:schemeClr val="folHlink"/>
              </a:buClr>
              <a:buSzPct val="60000"/>
              <a:buFont typeface="Wingdings" pitchFamily="2" charset="2"/>
              <a:buChar char="n"/>
              <a:tabLst>
                <a:tab pos="379413" algn="l"/>
                <a:tab pos="1006475" algn="l"/>
                <a:tab pos="1920875" algn="l"/>
                <a:tab pos="2835275" algn="l"/>
                <a:tab pos="3749675" algn="l"/>
                <a:tab pos="4664075" algn="l"/>
                <a:tab pos="5578475" algn="l"/>
                <a:tab pos="6492875" algn="l"/>
                <a:tab pos="7407275" algn="l"/>
                <a:tab pos="8321675" algn="l"/>
                <a:tab pos="9236075" algn="l"/>
                <a:tab pos="10150475" algn="l"/>
              </a:tabLst>
            </a:pPr>
            <a:endParaRPr lang="en-US" sz="2000" b="0" smtClean="0">
              <a:solidFill>
                <a:schemeClr val="bg1"/>
              </a:solidFill>
            </a:endParaRPr>
          </a:p>
          <a:p>
            <a:pPr marL="379413" indent="-379413" defTabSz="457200" eaLnBrk="1" hangingPunct="1">
              <a:spcBef>
                <a:spcPct val="20000"/>
              </a:spcBef>
              <a:buClr>
                <a:schemeClr val="folHlink"/>
              </a:buClr>
              <a:buSzPct val="60000"/>
              <a:buFont typeface="Wingdings" pitchFamily="2" charset="2"/>
              <a:buChar char="n"/>
              <a:tabLst>
                <a:tab pos="379413" algn="l"/>
                <a:tab pos="1006475" algn="l"/>
                <a:tab pos="1920875" algn="l"/>
                <a:tab pos="2835275" algn="l"/>
                <a:tab pos="3749675" algn="l"/>
                <a:tab pos="4664075" algn="l"/>
                <a:tab pos="5578475" algn="l"/>
                <a:tab pos="6492875" algn="l"/>
                <a:tab pos="7407275" algn="l"/>
                <a:tab pos="8321675" algn="l"/>
                <a:tab pos="9236075" algn="l"/>
                <a:tab pos="10150475" algn="l"/>
              </a:tabLst>
            </a:pPr>
            <a:r>
              <a:rPr lang="en-US" sz="2000" b="0" smtClean="0">
                <a:solidFill>
                  <a:schemeClr val="bg1"/>
                </a:solidFill>
              </a:rPr>
              <a:t>Observation: If the signs of x are known, this is just a least-squares problem.</a:t>
            </a:r>
          </a:p>
          <a:p>
            <a:pPr marL="379413" indent="-379413" defTabSz="457200" eaLnBrk="1" hangingPunct="1">
              <a:spcBef>
                <a:spcPct val="20000"/>
              </a:spcBef>
              <a:buClr>
                <a:schemeClr val="folHlink"/>
              </a:buClr>
              <a:buSzPct val="60000"/>
              <a:buFont typeface="Wingdings" pitchFamily="2" charset="2"/>
              <a:buChar char="n"/>
              <a:tabLst>
                <a:tab pos="379413" algn="l"/>
                <a:tab pos="1006475" algn="l"/>
                <a:tab pos="1920875" algn="l"/>
                <a:tab pos="2835275" algn="l"/>
                <a:tab pos="3749675" algn="l"/>
                <a:tab pos="4664075" algn="l"/>
                <a:tab pos="5578475" algn="l"/>
                <a:tab pos="6492875" algn="l"/>
                <a:tab pos="7407275" algn="l"/>
                <a:tab pos="8321675" algn="l"/>
                <a:tab pos="9236075" algn="l"/>
                <a:tab pos="10150475" algn="l"/>
              </a:tabLst>
            </a:pPr>
            <a:r>
              <a:rPr lang="en-US" sz="2000" b="0" smtClean="0">
                <a:solidFill>
                  <a:schemeClr val="bg1"/>
                </a:solidFill>
              </a:rPr>
              <a:t>Feature-sign search idea: Maintain a set of active coefficients, and perform greedy search for the active coefficients’ signs.</a:t>
            </a:r>
          </a:p>
          <a:p>
            <a:pPr marL="379413" indent="-379413" defTabSz="457200" eaLnBrk="1" hangingPunct="1">
              <a:spcBef>
                <a:spcPct val="20000"/>
              </a:spcBef>
              <a:buClr>
                <a:schemeClr val="folHlink"/>
              </a:buClr>
              <a:buSzPct val="60000"/>
              <a:buFont typeface="Wingdings" pitchFamily="2" charset="2"/>
              <a:buChar char="n"/>
              <a:tabLst>
                <a:tab pos="379413" algn="l"/>
                <a:tab pos="1006475" algn="l"/>
                <a:tab pos="1920875" algn="l"/>
                <a:tab pos="2835275" algn="l"/>
                <a:tab pos="3749675" algn="l"/>
                <a:tab pos="4664075" algn="l"/>
                <a:tab pos="5578475" algn="l"/>
                <a:tab pos="6492875" algn="l"/>
                <a:tab pos="7407275" algn="l"/>
                <a:tab pos="8321675" algn="l"/>
                <a:tab pos="9236075" algn="l"/>
                <a:tab pos="10150475" algn="l"/>
              </a:tabLst>
            </a:pPr>
            <a:endParaRPr lang="en-US" sz="2000" b="0" smtClean="0">
              <a:solidFill>
                <a:schemeClr val="bg1"/>
              </a:solidFill>
            </a:endParaRPr>
          </a:p>
        </p:txBody>
      </p:sp>
      <p:pic>
        <p:nvPicPr>
          <p:cNvPr id="77828" name="Picture 4" descr="TP_tmp"/>
          <p:cNvPicPr>
            <a:picLocks noChangeAspect="1" noChangeArrowheads="1"/>
          </p:cNvPicPr>
          <p:nvPr>
            <p:custDataLst>
              <p:tags r:id="rId1"/>
            </p:custDataLst>
          </p:nvPr>
        </p:nvPicPr>
        <p:blipFill>
          <a:blip r:embed="rId4" cstate="print">
            <a:clrChange>
              <a:clrFrom>
                <a:srgbClr val="FFFFFF"/>
              </a:clrFrom>
              <a:clrTo>
                <a:srgbClr val="FFFFFF">
                  <a:alpha val="0"/>
                </a:srgbClr>
              </a:clrTo>
            </a:clrChange>
          </a:blip>
          <a:srcRect/>
          <a:stretch>
            <a:fillRect/>
          </a:stretch>
        </p:blipFill>
        <p:spPr bwMode="auto">
          <a:xfrm>
            <a:off x="1724025" y="1676400"/>
            <a:ext cx="5591175" cy="447675"/>
          </a:xfrm>
          <a:prstGeom prst="rect">
            <a:avLst/>
          </a:prstGeom>
          <a:noFill/>
          <a:ln w="9525" algn="ctr">
            <a:noFill/>
            <a:miter lim="800000"/>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1371600" y="215900"/>
            <a:ext cx="6402388" cy="306388"/>
          </a:xfrm>
        </p:spPr>
        <p:txBody>
          <a:bodyPr lIns="90360" tIns="44280" rIns="90360" bIns="44280"/>
          <a:lstStyle/>
          <a:p>
            <a:pPr defTabSz="457200"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mtClean="0"/>
              <a:t>Feature-sign search algorithm: </a:t>
            </a:r>
            <a:r>
              <a:rPr lang="en-GB" altLang="ko-KR" smtClean="0">
                <a:ea typeface="굴림" pitchFamily="34" charset="-127"/>
              </a:rPr>
              <a:t>details</a:t>
            </a:r>
            <a:endParaRPr lang="ko-KR" altLang="en-GB" smtClean="0">
              <a:ea typeface="굴림" pitchFamily="34" charset="-127"/>
            </a:endParaRPr>
          </a:p>
        </p:txBody>
      </p:sp>
      <p:sp>
        <p:nvSpPr>
          <p:cNvPr id="78851" name="Text Box 3"/>
          <p:cNvSpPr txBox="1">
            <a:spLocks noChangeArrowheads="1"/>
          </p:cNvSpPr>
          <p:nvPr/>
        </p:nvSpPr>
        <p:spPr bwMode="auto">
          <a:xfrm>
            <a:off x="158750" y="879475"/>
            <a:ext cx="9906000" cy="1192213"/>
          </a:xfrm>
          <a:prstGeom prst="rect">
            <a:avLst/>
          </a:prstGeom>
          <a:noFill/>
          <a:ln w="9525">
            <a:noFill/>
            <a:miter lim="800000"/>
            <a:headEnd/>
            <a:tailEnd/>
          </a:ln>
        </p:spPr>
        <p:txBody>
          <a:bodyPr>
            <a:spAutoFit/>
          </a:bodyPr>
          <a:lstStyle/>
          <a:p>
            <a:pPr algn="l" defTabSz="5062538">
              <a:spcBef>
                <a:spcPct val="50000"/>
              </a:spcBef>
            </a:pPr>
            <a:endParaRPr lang="en-US">
              <a:latin typeface="Times New Roman" pitchFamily="18" charset="0"/>
              <a:ea typeface="Lucida Sans Unicode" pitchFamily="34" charset="0"/>
              <a:cs typeface="Lucida Sans Unicode" pitchFamily="34" charset="0"/>
            </a:endParaRPr>
          </a:p>
          <a:p>
            <a:pPr algn="l" defTabSz="5062538">
              <a:spcBef>
                <a:spcPct val="50000"/>
              </a:spcBef>
            </a:pPr>
            <a:endParaRPr lang="en-US">
              <a:latin typeface="Times New Roman" pitchFamily="18" charset="0"/>
              <a:ea typeface="Lucida Sans Unicode" pitchFamily="34" charset="0"/>
              <a:cs typeface="Lucida Sans Unicode" pitchFamily="34" charset="0"/>
            </a:endParaRPr>
          </a:p>
          <a:p>
            <a:pPr algn="l" defTabSz="5062538">
              <a:spcBef>
                <a:spcPct val="50000"/>
              </a:spcBef>
            </a:pPr>
            <a:endParaRPr lang="en-US">
              <a:latin typeface="Times New Roman" pitchFamily="18" charset="0"/>
              <a:ea typeface="Lucida Sans Unicode" pitchFamily="34" charset="0"/>
              <a:cs typeface="Lucida Sans Unicode" pitchFamily="34" charset="0"/>
            </a:endParaRPr>
          </a:p>
        </p:txBody>
      </p:sp>
      <p:sp>
        <p:nvSpPr>
          <p:cNvPr id="78852" name="AutoShape 4"/>
          <p:cNvSpPr>
            <a:spLocks noChangeArrowheads="1"/>
          </p:cNvSpPr>
          <p:nvPr/>
        </p:nvSpPr>
        <p:spPr bwMode="auto">
          <a:xfrm>
            <a:off x="0" y="1228725"/>
            <a:ext cx="14546263" cy="4446588"/>
          </a:xfrm>
          <a:prstGeom prst="roundRect">
            <a:avLst>
              <a:gd name="adj" fmla="val 4486"/>
            </a:avLst>
          </a:prstGeom>
          <a:noFill/>
          <a:ln w="9525">
            <a:noFill/>
            <a:round/>
            <a:headEnd/>
            <a:tailEnd/>
          </a:ln>
        </p:spPr>
        <p:txBody>
          <a:bodyPr anchor="ctr">
            <a:spAutoFit/>
          </a:bodyPr>
          <a:lstStyle/>
          <a:p>
            <a:pPr marL="342900" indent="-342900" algn="l" defTabSz="5062538">
              <a:spcBef>
                <a:spcPct val="20000"/>
              </a:spcBef>
              <a:buClr>
                <a:schemeClr val="folHlink"/>
              </a:buClr>
              <a:buSzPct val="60000"/>
              <a:buFont typeface="Wingdings" pitchFamily="2" charset="2"/>
              <a:buAutoNum type="arabicPeriod"/>
            </a:pPr>
            <a:r>
              <a:rPr lang="en-US">
                <a:latin typeface="Times New Roman" pitchFamily="18" charset="0"/>
                <a:ea typeface="Lucida Sans Unicode" pitchFamily="34" charset="0"/>
                <a:cs typeface="Lucida Sans Unicode" pitchFamily="34" charset="0"/>
              </a:rPr>
              <a:t>Initialize </a:t>
            </a:r>
            <a:r>
              <a:rPr lang="en-US" i="1">
                <a:latin typeface="Times New Roman" pitchFamily="18" charset="0"/>
                <a:ea typeface="Lucida Sans Unicode" pitchFamily="34" charset="0"/>
                <a:cs typeface="Lucida Sans Unicode" pitchFamily="34" charset="0"/>
              </a:rPr>
              <a:t>active set = </a:t>
            </a:r>
            <a:r>
              <a:rPr lang="en-US">
                <a:latin typeface="Times New Roman" pitchFamily="18" charset="0"/>
                <a:ea typeface="Lucida Sans Unicode" pitchFamily="34" charset="0"/>
                <a:cs typeface="Lucida Sans Unicode" pitchFamily="34" charset="0"/>
              </a:rPr>
              <a:t>{} and  </a:t>
            </a:r>
            <a:r>
              <a:rPr lang="en-US" i="1">
                <a:latin typeface="Times New Roman" pitchFamily="18" charset="0"/>
                <a:ea typeface="Lucida Sans Unicode" pitchFamily="34" charset="0"/>
                <a:cs typeface="Lucida Sans Unicode" pitchFamily="34" charset="0"/>
              </a:rPr>
              <a:t>                       . </a:t>
            </a:r>
            <a:r>
              <a:rPr lang="en-US">
                <a:latin typeface="Times New Roman" pitchFamily="18" charset="0"/>
                <a:ea typeface="Lucida Sans Unicode" pitchFamily="34" charset="0"/>
                <a:cs typeface="Lucida Sans Unicode" pitchFamily="34" charset="0"/>
              </a:rPr>
              <a:t> Here, </a:t>
            </a:r>
            <a:r>
              <a:rPr lang="en-US">
                <a:latin typeface="Symbol" pitchFamily="18" charset="2"/>
                <a:ea typeface="Lucida Sans Unicode" pitchFamily="34" charset="0"/>
                <a:cs typeface="Lucida Sans Unicode" pitchFamily="34" charset="0"/>
                <a:sym typeface="Symbol" pitchFamily="18" charset="2"/>
              </a:rPr>
              <a:t></a:t>
            </a:r>
            <a:r>
              <a:rPr lang="en-US" baseline="-25000">
                <a:latin typeface="Times New Roman" pitchFamily="18" charset="0"/>
                <a:ea typeface="Lucida Sans Unicode" pitchFamily="34" charset="0"/>
                <a:cs typeface="Lucida Sans Unicode" pitchFamily="34" charset="0"/>
                <a:sym typeface="Symbol" pitchFamily="18" charset="2"/>
              </a:rPr>
              <a:t>i</a:t>
            </a:r>
            <a:r>
              <a:rPr lang="en-US">
                <a:latin typeface="Times New Roman" pitchFamily="18" charset="0"/>
                <a:ea typeface="Lucida Sans Unicode" pitchFamily="34" charset="0"/>
                <a:cs typeface="Lucida Sans Unicode" pitchFamily="34" charset="0"/>
              </a:rPr>
              <a:t> </a:t>
            </a:r>
            <a:r>
              <a:rPr lang="en-US">
                <a:latin typeface="cmsy10" pitchFamily="34" charset="0"/>
                <a:ea typeface="Lucida Sans Unicode" pitchFamily="34" charset="0"/>
                <a:cs typeface="Lucida Sans Unicode" pitchFamily="34" charset="0"/>
              </a:rPr>
              <a:t>2</a:t>
            </a:r>
            <a:r>
              <a:rPr lang="en-US">
                <a:latin typeface="Times New Roman" pitchFamily="18" charset="0"/>
                <a:ea typeface="Lucida Sans Unicode" pitchFamily="34" charset="0"/>
                <a:cs typeface="Lucida Sans Unicode" pitchFamily="34" charset="0"/>
              </a:rPr>
              <a:t> {-1,0,1} denotes </a:t>
            </a:r>
            <a:r>
              <a:rPr lang="en-US" i="1">
                <a:latin typeface="Times New Roman" pitchFamily="18" charset="0"/>
                <a:ea typeface="Lucida Sans Unicode" pitchFamily="34" charset="0"/>
                <a:cs typeface="Lucida Sans Unicode" pitchFamily="34" charset="0"/>
              </a:rPr>
              <a:t>sign</a:t>
            </a:r>
            <a:r>
              <a:rPr lang="en-US">
                <a:latin typeface="Times New Roman" pitchFamily="18" charset="0"/>
                <a:ea typeface="Lucida Sans Unicode" pitchFamily="34" charset="0"/>
                <a:cs typeface="Lucida Sans Unicode" pitchFamily="34" charset="0"/>
              </a:rPr>
              <a:t>(</a:t>
            </a:r>
            <a:r>
              <a:rPr lang="en-US" i="1">
                <a:latin typeface="Times New Roman" pitchFamily="18" charset="0"/>
                <a:ea typeface="Lucida Sans Unicode" pitchFamily="34" charset="0"/>
                <a:cs typeface="Lucida Sans Unicode" pitchFamily="34" charset="0"/>
              </a:rPr>
              <a:t>x</a:t>
            </a:r>
            <a:r>
              <a:rPr lang="en-US" i="1" baseline="-25000">
                <a:latin typeface="Times New Roman" pitchFamily="18" charset="0"/>
                <a:ea typeface="Lucida Sans Unicode" pitchFamily="34" charset="0"/>
                <a:cs typeface="Lucida Sans Unicode" pitchFamily="34" charset="0"/>
              </a:rPr>
              <a:t>i</a:t>
            </a:r>
            <a:r>
              <a:rPr lang="en-US">
                <a:latin typeface="Times New Roman" pitchFamily="18" charset="0"/>
                <a:ea typeface="Lucida Sans Unicode" pitchFamily="34" charset="0"/>
                <a:cs typeface="Lucida Sans Unicode" pitchFamily="34" charset="0"/>
              </a:rPr>
              <a:t>).</a:t>
            </a:r>
          </a:p>
          <a:p>
            <a:pPr marL="342900" indent="-342900" algn="l" defTabSz="5062538">
              <a:spcBef>
                <a:spcPct val="20000"/>
              </a:spcBef>
              <a:buClr>
                <a:schemeClr val="folHlink"/>
              </a:buClr>
              <a:buSzPct val="60000"/>
              <a:buFont typeface="Wingdings" pitchFamily="2" charset="2"/>
              <a:buAutoNum type="arabicPeriod"/>
            </a:pPr>
            <a:r>
              <a:rPr lang="en-US">
                <a:latin typeface="Times New Roman" pitchFamily="18" charset="0"/>
                <a:ea typeface="Lucida Sans Unicode" pitchFamily="34" charset="0"/>
                <a:cs typeface="Lucida Sans Unicode" pitchFamily="34" charset="0"/>
              </a:rPr>
              <a:t>From zero components of </a:t>
            </a:r>
            <a:r>
              <a:rPr lang="en-US" i="1">
                <a:latin typeface="Times New Roman" pitchFamily="18" charset="0"/>
                <a:ea typeface="Lucida Sans Unicode" pitchFamily="34" charset="0"/>
                <a:cs typeface="Lucida Sans Unicode" pitchFamily="34" charset="0"/>
              </a:rPr>
              <a:t>x</a:t>
            </a:r>
            <a:r>
              <a:rPr lang="en-US">
                <a:latin typeface="Times New Roman" pitchFamily="18" charset="0"/>
                <a:ea typeface="Lucida Sans Unicode" pitchFamily="34" charset="0"/>
                <a:cs typeface="Lucida Sans Unicode" pitchFamily="34" charset="0"/>
              </a:rPr>
              <a:t>, select:                                      , and</a:t>
            </a:r>
          </a:p>
          <a:p>
            <a:pPr marL="800100" lvl="1" indent="-342900" algn="l" defTabSz="5062538">
              <a:spcBef>
                <a:spcPct val="20000"/>
              </a:spcBef>
              <a:buClr>
                <a:schemeClr val="folHlink"/>
              </a:buClr>
              <a:buSzPct val="60000"/>
              <a:buFont typeface="Wingdings" pitchFamily="2" charset="2"/>
              <a:buChar char="n"/>
            </a:pPr>
            <a:r>
              <a:rPr lang="en-US">
                <a:latin typeface="Times New Roman" pitchFamily="18" charset="0"/>
                <a:ea typeface="Lucida Sans Unicode" pitchFamily="34" charset="0"/>
                <a:cs typeface="Lucida Sans Unicode" pitchFamily="34" charset="0"/>
              </a:rPr>
              <a:t> Activate </a:t>
            </a:r>
            <a:r>
              <a:rPr lang="en-US" i="1">
                <a:latin typeface="Times New Roman" pitchFamily="18" charset="0"/>
                <a:ea typeface="Lucida Sans Unicode" pitchFamily="34" charset="0"/>
                <a:cs typeface="Lucida Sans Unicode" pitchFamily="34" charset="0"/>
              </a:rPr>
              <a:t>x</a:t>
            </a:r>
            <a:r>
              <a:rPr lang="en-US" i="1" baseline="-25000">
                <a:latin typeface="Times New Roman" pitchFamily="18" charset="0"/>
                <a:ea typeface="Lucida Sans Unicode" pitchFamily="34" charset="0"/>
                <a:cs typeface="Lucida Sans Unicode" pitchFamily="34" charset="0"/>
              </a:rPr>
              <a:t>i</a:t>
            </a:r>
            <a:r>
              <a:rPr lang="en-US">
                <a:latin typeface="Times New Roman" pitchFamily="18" charset="0"/>
                <a:ea typeface="Lucida Sans Unicode" pitchFamily="34" charset="0"/>
                <a:cs typeface="Lucida Sans Unicode" pitchFamily="34" charset="0"/>
              </a:rPr>
              <a:t> (add </a:t>
            </a:r>
            <a:r>
              <a:rPr lang="en-US" i="1">
                <a:latin typeface="Times New Roman" pitchFamily="18" charset="0"/>
                <a:ea typeface="Lucida Sans Unicode" pitchFamily="34" charset="0"/>
                <a:cs typeface="Lucida Sans Unicode" pitchFamily="34" charset="0"/>
              </a:rPr>
              <a:t>x</a:t>
            </a:r>
            <a:r>
              <a:rPr lang="en-US" i="1" baseline="-25000">
                <a:latin typeface="Times New Roman" pitchFamily="18" charset="0"/>
                <a:ea typeface="Lucida Sans Unicode" pitchFamily="34" charset="0"/>
                <a:cs typeface="Lucida Sans Unicode" pitchFamily="34" charset="0"/>
              </a:rPr>
              <a:t>i</a:t>
            </a:r>
            <a:r>
              <a:rPr lang="en-US">
                <a:latin typeface="Times New Roman" pitchFamily="18" charset="0"/>
                <a:ea typeface="Lucida Sans Unicode" pitchFamily="34" charset="0"/>
                <a:cs typeface="Lucida Sans Unicode" pitchFamily="34" charset="0"/>
              </a:rPr>
              <a:t> into the </a:t>
            </a:r>
            <a:r>
              <a:rPr lang="en-US" i="1">
                <a:latin typeface="Times New Roman" pitchFamily="18" charset="0"/>
                <a:ea typeface="Lucida Sans Unicode" pitchFamily="34" charset="0"/>
                <a:cs typeface="Lucida Sans Unicode" pitchFamily="34" charset="0"/>
              </a:rPr>
              <a:t>active set</a:t>
            </a:r>
            <a:r>
              <a:rPr lang="en-US">
                <a:latin typeface="Times New Roman" pitchFamily="18" charset="0"/>
                <a:ea typeface="Lucida Sans Unicode" pitchFamily="34" charset="0"/>
                <a:cs typeface="Lucida Sans Unicode" pitchFamily="34" charset="0"/>
              </a:rPr>
              <a:t>) if it locally improves the objective:</a:t>
            </a:r>
          </a:p>
          <a:p>
            <a:pPr marL="342900" indent="-342900" algn="l" defTabSz="5062538">
              <a:spcBef>
                <a:spcPct val="20000"/>
              </a:spcBef>
              <a:buClr>
                <a:schemeClr val="folHlink"/>
              </a:buClr>
              <a:buSzPct val="60000"/>
              <a:buFont typeface="Wingdings" pitchFamily="2" charset="2"/>
              <a:buAutoNum type="arabicPeriod"/>
            </a:pPr>
            <a:endParaRPr lang="en-US">
              <a:latin typeface="Times New Roman" pitchFamily="18" charset="0"/>
              <a:ea typeface="Lucida Sans Unicode" pitchFamily="34" charset="0"/>
              <a:cs typeface="Lucida Sans Unicode" pitchFamily="34" charset="0"/>
            </a:endParaRPr>
          </a:p>
          <a:p>
            <a:pPr marL="342900" indent="-342900" algn="l" defTabSz="5062538">
              <a:spcBef>
                <a:spcPct val="20000"/>
              </a:spcBef>
              <a:buClr>
                <a:schemeClr val="folHlink"/>
              </a:buClr>
              <a:buSzPct val="60000"/>
              <a:buFont typeface="Wingdings" pitchFamily="2" charset="2"/>
              <a:buAutoNum type="arabicPeriod"/>
            </a:pPr>
            <a:endParaRPr lang="en-US">
              <a:latin typeface="Times New Roman" pitchFamily="18" charset="0"/>
              <a:ea typeface="Lucida Sans Unicode" pitchFamily="34" charset="0"/>
              <a:cs typeface="Lucida Sans Unicode" pitchFamily="34" charset="0"/>
            </a:endParaRPr>
          </a:p>
          <a:p>
            <a:pPr marL="342900" indent="-342900" algn="l" defTabSz="5062538">
              <a:spcBef>
                <a:spcPct val="20000"/>
              </a:spcBef>
              <a:buClr>
                <a:schemeClr val="folHlink"/>
              </a:buClr>
              <a:buSzPct val="60000"/>
              <a:buFont typeface="Wingdings" pitchFamily="2" charset="2"/>
              <a:buAutoNum type="arabicPeriod"/>
            </a:pPr>
            <a:r>
              <a:rPr lang="en-US">
                <a:latin typeface="Times New Roman" pitchFamily="18" charset="0"/>
                <a:ea typeface="Lucida Sans Unicode" pitchFamily="34" charset="0"/>
                <a:cs typeface="Lucida Sans Unicode" pitchFamily="34" charset="0"/>
              </a:rPr>
              <a:t>Perform a least-squares step with line-search (a feature-sign step):</a:t>
            </a:r>
          </a:p>
          <a:p>
            <a:pPr marL="800100" lvl="1" indent="-342900" algn="l" defTabSz="5062538">
              <a:spcBef>
                <a:spcPct val="20000"/>
              </a:spcBef>
              <a:buClr>
                <a:schemeClr val="folHlink"/>
              </a:buClr>
              <a:buSzPct val="60000"/>
              <a:buFont typeface="Wingdings" pitchFamily="2" charset="2"/>
              <a:buChar char="n"/>
            </a:pPr>
            <a:r>
              <a:rPr lang="en-US">
                <a:latin typeface="Times New Roman" pitchFamily="18" charset="0"/>
                <a:cs typeface="Times New Roman" pitchFamily="18" charset="0"/>
              </a:rPr>
              <a:t>   = sub-matrix of </a:t>
            </a:r>
            <a:r>
              <a:rPr lang="en-US" i="1">
                <a:latin typeface="Times New Roman" pitchFamily="18" charset="0"/>
                <a:cs typeface="Times New Roman" pitchFamily="18" charset="0"/>
              </a:rPr>
              <a:t>A</a:t>
            </a:r>
            <a:r>
              <a:rPr lang="en-US">
                <a:latin typeface="Times New Roman" pitchFamily="18" charset="0"/>
                <a:cs typeface="Times New Roman" pitchFamily="18" charset="0"/>
              </a:rPr>
              <a:t> containing columns corresponding to current </a:t>
            </a:r>
            <a:r>
              <a:rPr lang="en-US" i="1">
                <a:latin typeface="Times New Roman" pitchFamily="18" charset="0"/>
                <a:cs typeface="Times New Roman" pitchFamily="18" charset="0"/>
              </a:rPr>
              <a:t>active set</a:t>
            </a:r>
            <a:r>
              <a:rPr lang="en-US">
                <a:latin typeface="Times New Roman" pitchFamily="18" charset="0"/>
                <a:cs typeface="Times New Roman" pitchFamily="18" charset="0"/>
              </a:rPr>
              <a:t>.</a:t>
            </a:r>
          </a:p>
          <a:p>
            <a:pPr marL="800100" lvl="1" indent="-342900" algn="l" defTabSz="5062538">
              <a:spcBef>
                <a:spcPct val="20000"/>
              </a:spcBef>
              <a:buClr>
                <a:schemeClr val="folHlink"/>
              </a:buClr>
              <a:buSzPct val="60000"/>
              <a:buFont typeface="Wingdings" pitchFamily="2" charset="2"/>
              <a:buChar char="n"/>
            </a:pPr>
            <a:r>
              <a:rPr lang="en-US">
                <a:latin typeface="Times New Roman" pitchFamily="18" charset="0"/>
                <a:cs typeface="Times New Roman" pitchFamily="18" charset="0"/>
              </a:rPr>
              <a:t>   = sub-vector of </a:t>
            </a:r>
            <a:r>
              <a:rPr lang="en-US" i="1">
                <a:latin typeface="Times New Roman" pitchFamily="18" charset="0"/>
                <a:cs typeface="Times New Roman" pitchFamily="18" charset="0"/>
              </a:rPr>
              <a:t>x</a:t>
            </a:r>
            <a:r>
              <a:rPr lang="en-US">
                <a:latin typeface="Times New Roman" pitchFamily="18" charset="0"/>
                <a:cs typeface="Times New Roman" pitchFamily="18" charset="0"/>
              </a:rPr>
              <a:t> correspond to </a:t>
            </a:r>
            <a:r>
              <a:rPr lang="en-US" i="1">
                <a:latin typeface="Times New Roman" pitchFamily="18" charset="0"/>
                <a:cs typeface="Times New Roman" pitchFamily="18" charset="0"/>
              </a:rPr>
              <a:t>active set</a:t>
            </a:r>
            <a:r>
              <a:rPr lang="en-US">
                <a:latin typeface="Times New Roman" pitchFamily="18" charset="0"/>
                <a:cs typeface="Times New Roman" pitchFamily="18" charset="0"/>
              </a:rPr>
              <a:t>.     = </a:t>
            </a:r>
            <a:r>
              <a:rPr lang="en-US" i="1">
                <a:latin typeface="Times New Roman" pitchFamily="18" charset="0"/>
                <a:cs typeface="Times New Roman" pitchFamily="18" charset="0"/>
              </a:rPr>
              <a:t>sign</a:t>
            </a:r>
            <a:r>
              <a:rPr lang="en-US">
                <a:latin typeface="Times New Roman" pitchFamily="18" charset="0"/>
                <a:cs typeface="Times New Roman" pitchFamily="18" charset="0"/>
              </a:rPr>
              <a:t>(   ).</a:t>
            </a:r>
            <a:endParaRPr lang="en-US" i="1">
              <a:latin typeface="Times New Roman" pitchFamily="18" charset="0"/>
              <a:cs typeface="Times New Roman" pitchFamily="18" charset="0"/>
            </a:endParaRPr>
          </a:p>
          <a:p>
            <a:pPr marL="800100" lvl="1" indent="-342900" algn="l" defTabSz="5062538">
              <a:spcBef>
                <a:spcPct val="20000"/>
              </a:spcBef>
              <a:buClr>
                <a:schemeClr val="folHlink"/>
              </a:buClr>
              <a:buSzPct val="60000"/>
              <a:buFont typeface="Wingdings" pitchFamily="2" charset="2"/>
              <a:buChar char="n"/>
            </a:pPr>
            <a:r>
              <a:rPr lang="en-US">
                <a:latin typeface="Times New Roman" pitchFamily="18" charset="0"/>
                <a:cs typeface="Times New Roman" pitchFamily="18" charset="0"/>
              </a:rPr>
              <a:t>Solve the resulting least squares problem: </a:t>
            </a:r>
          </a:p>
          <a:p>
            <a:pPr marL="800100" lvl="1" indent="-342900" algn="l" defTabSz="5062538">
              <a:spcBef>
                <a:spcPct val="20000"/>
              </a:spcBef>
              <a:buClr>
                <a:schemeClr val="folHlink"/>
              </a:buClr>
              <a:buSzPct val="60000"/>
              <a:buFont typeface="Wingdings" pitchFamily="2" charset="2"/>
              <a:buChar char="n"/>
            </a:pPr>
            <a:r>
              <a:rPr lang="en-US">
                <a:latin typeface="Times New Roman" pitchFamily="18" charset="0"/>
                <a:cs typeface="Times New Roman" pitchFamily="18" charset="0"/>
              </a:rPr>
              <a:t>Update    using a discrete line search between    and          .</a:t>
            </a:r>
          </a:p>
          <a:p>
            <a:pPr marL="800100" lvl="1" indent="-342900" algn="l" defTabSz="5062538">
              <a:spcBef>
                <a:spcPct val="20000"/>
              </a:spcBef>
              <a:buClr>
                <a:schemeClr val="folHlink"/>
              </a:buClr>
              <a:buSzPct val="60000"/>
              <a:buFont typeface="Wingdings" pitchFamily="2" charset="2"/>
              <a:buChar char="n"/>
            </a:pPr>
            <a:r>
              <a:rPr lang="en-US">
                <a:latin typeface="Times New Roman" pitchFamily="18" charset="0"/>
                <a:cs typeface="Times New Roman" pitchFamily="18" charset="0"/>
              </a:rPr>
              <a:t>Remove any zero coefficients from the </a:t>
            </a:r>
            <a:r>
              <a:rPr lang="en-US" i="1">
                <a:latin typeface="Times New Roman" pitchFamily="18" charset="0"/>
                <a:cs typeface="Times New Roman" pitchFamily="18" charset="0"/>
              </a:rPr>
              <a:t>active set</a:t>
            </a:r>
            <a:r>
              <a:rPr lang="en-US">
                <a:latin typeface="Times New Roman" pitchFamily="18" charset="0"/>
                <a:cs typeface="Times New Roman" pitchFamily="18" charset="0"/>
              </a:rPr>
              <a:t>.</a:t>
            </a:r>
          </a:p>
          <a:p>
            <a:pPr marL="342900" indent="-342900" algn="l" defTabSz="5062538">
              <a:spcBef>
                <a:spcPct val="20000"/>
              </a:spcBef>
              <a:buClr>
                <a:schemeClr val="folHlink"/>
              </a:buClr>
              <a:buSzPct val="60000"/>
              <a:buFont typeface="Wingdings" pitchFamily="2" charset="2"/>
              <a:buAutoNum type="arabicPeriod"/>
            </a:pPr>
            <a:r>
              <a:rPr lang="en-US">
                <a:latin typeface="Times New Roman" pitchFamily="18" charset="0"/>
                <a:ea typeface="Lucida Sans Unicode" pitchFamily="34" charset="0"/>
                <a:cs typeface="Lucida Sans Unicode" pitchFamily="34" charset="0"/>
              </a:rPr>
              <a:t>Check optimality conditions. If some </a:t>
            </a:r>
            <a:r>
              <a:rPr lang="en-US" i="1">
                <a:latin typeface="Times New Roman" pitchFamily="18" charset="0"/>
                <a:ea typeface="Lucida Sans Unicode" pitchFamily="34" charset="0"/>
                <a:cs typeface="Lucida Sans Unicode" pitchFamily="34" charset="0"/>
              </a:rPr>
              <a:t>x</a:t>
            </a:r>
            <a:r>
              <a:rPr lang="en-US" i="1" baseline="-25000">
                <a:latin typeface="Times New Roman" pitchFamily="18" charset="0"/>
                <a:ea typeface="Lucida Sans Unicode" pitchFamily="34" charset="0"/>
                <a:cs typeface="Lucida Sans Unicode" pitchFamily="34" charset="0"/>
              </a:rPr>
              <a:t>i</a:t>
            </a:r>
            <a:r>
              <a:rPr lang="en-US">
                <a:latin typeface="Times New Roman" pitchFamily="18" charset="0"/>
                <a:ea typeface="Lucida Sans Unicode" pitchFamily="34" charset="0"/>
                <a:cs typeface="Lucida Sans Unicode" pitchFamily="34" charset="0"/>
              </a:rPr>
              <a:t> in the active set is not optimal, go to Step 3; </a:t>
            </a:r>
          </a:p>
          <a:p>
            <a:pPr marL="800100" lvl="1" indent="-342900" algn="l" defTabSz="5062538">
              <a:spcBef>
                <a:spcPct val="20000"/>
              </a:spcBef>
              <a:buClr>
                <a:schemeClr val="folHlink"/>
              </a:buClr>
              <a:buSzPct val="60000"/>
              <a:buFont typeface="Wingdings" pitchFamily="2" charset="2"/>
              <a:buChar char="n"/>
            </a:pPr>
            <a:r>
              <a:rPr lang="en-US">
                <a:latin typeface="Times New Roman" pitchFamily="18" charset="0"/>
                <a:ea typeface="Lucida Sans Unicode" pitchFamily="34" charset="0"/>
                <a:cs typeface="Lucida Sans Unicode" pitchFamily="34" charset="0"/>
              </a:rPr>
              <a:t>if </a:t>
            </a:r>
            <a:r>
              <a:rPr lang="en-US" i="1">
                <a:latin typeface="Times New Roman" pitchFamily="18" charset="0"/>
                <a:ea typeface="Lucida Sans Unicode" pitchFamily="34" charset="0"/>
                <a:cs typeface="Lucida Sans Unicode" pitchFamily="34" charset="0"/>
              </a:rPr>
              <a:t>x</a:t>
            </a:r>
            <a:r>
              <a:rPr lang="en-US">
                <a:latin typeface="Times New Roman" pitchFamily="18" charset="0"/>
                <a:ea typeface="Lucida Sans Unicode" pitchFamily="34" charset="0"/>
                <a:cs typeface="Lucida Sans Unicode" pitchFamily="34" charset="0"/>
              </a:rPr>
              <a:t> is optimal in the </a:t>
            </a:r>
            <a:r>
              <a:rPr lang="en-US" i="1">
                <a:latin typeface="Times New Roman" pitchFamily="18" charset="0"/>
                <a:ea typeface="Lucida Sans Unicode" pitchFamily="34" charset="0"/>
                <a:cs typeface="Lucida Sans Unicode" pitchFamily="34" charset="0"/>
              </a:rPr>
              <a:t>active set</a:t>
            </a:r>
            <a:r>
              <a:rPr lang="en-US">
                <a:latin typeface="Times New Roman" pitchFamily="18" charset="0"/>
                <a:ea typeface="Lucida Sans Unicode" pitchFamily="34" charset="0"/>
                <a:cs typeface="Lucida Sans Unicode" pitchFamily="34" charset="0"/>
              </a:rPr>
              <a:t>, but not globally optimal, go to Step 2.</a:t>
            </a:r>
          </a:p>
        </p:txBody>
      </p:sp>
      <p:pic>
        <p:nvPicPr>
          <p:cNvPr id="78853" name="Picture 5" descr="TP_tmp"/>
          <p:cNvPicPr>
            <a:picLocks noChangeAspect="1" noChangeArrowheads="1"/>
          </p:cNvPicPr>
          <p:nvPr>
            <p:custDataLst>
              <p:tags r:id="rId1"/>
            </p:custDataLst>
          </p:nvPr>
        </p:nvPicPr>
        <p:blipFill>
          <a:blip r:embed="rId14" cstate="print">
            <a:clrChange>
              <a:clrFrom>
                <a:srgbClr val="FFFFFF"/>
              </a:clrFrom>
              <a:clrTo>
                <a:srgbClr val="FFFFFF">
                  <a:alpha val="0"/>
                </a:srgbClr>
              </a:clrTo>
            </a:clrChange>
          </a:blip>
          <a:srcRect/>
          <a:stretch>
            <a:fillRect/>
          </a:stretch>
        </p:blipFill>
        <p:spPr bwMode="auto">
          <a:xfrm>
            <a:off x="3276600" y="1371600"/>
            <a:ext cx="1219200" cy="246063"/>
          </a:xfrm>
          <a:prstGeom prst="rect">
            <a:avLst/>
          </a:prstGeom>
          <a:noFill/>
          <a:ln w="9525" algn="ctr">
            <a:noFill/>
            <a:miter lim="800000"/>
            <a:headEnd/>
            <a:tailEnd/>
          </a:ln>
        </p:spPr>
      </p:pic>
      <p:pic>
        <p:nvPicPr>
          <p:cNvPr id="78854" name="Picture 6" descr="TP_tmp"/>
          <p:cNvPicPr>
            <a:picLocks noChangeAspect="1" noChangeArrowheads="1"/>
          </p:cNvPicPr>
          <p:nvPr>
            <p:custDataLst>
              <p:tags r:id="rId2"/>
            </p:custDataLst>
          </p:nvPr>
        </p:nvPicPr>
        <p:blipFill>
          <a:blip r:embed="rId15" cstate="print">
            <a:clrChange>
              <a:clrFrom>
                <a:srgbClr val="FFFFFF"/>
              </a:clrFrom>
              <a:clrTo>
                <a:srgbClr val="FFFFFF">
                  <a:alpha val="0"/>
                </a:srgbClr>
              </a:clrTo>
            </a:clrChange>
          </a:blip>
          <a:srcRect/>
          <a:stretch>
            <a:fillRect/>
          </a:stretch>
        </p:blipFill>
        <p:spPr bwMode="auto">
          <a:xfrm>
            <a:off x="3800475" y="1666875"/>
            <a:ext cx="1981200" cy="355600"/>
          </a:xfrm>
          <a:prstGeom prst="rect">
            <a:avLst/>
          </a:prstGeom>
          <a:noFill/>
          <a:ln w="9525" algn="ctr">
            <a:noFill/>
            <a:miter lim="800000"/>
            <a:headEnd/>
            <a:tailEnd/>
          </a:ln>
        </p:spPr>
      </p:pic>
      <p:pic>
        <p:nvPicPr>
          <p:cNvPr id="78855" name="Picture 7" descr="TP_tmp"/>
          <p:cNvPicPr>
            <a:picLocks noChangeAspect="1" noChangeArrowheads="1"/>
          </p:cNvPicPr>
          <p:nvPr>
            <p:custDataLst>
              <p:tags r:id="rId3"/>
            </p:custDataLst>
          </p:nvPr>
        </p:nvPicPr>
        <p:blipFill>
          <a:blip r:embed="rId16" cstate="print">
            <a:clrChange>
              <a:clrFrom>
                <a:srgbClr val="FFFFFF"/>
              </a:clrFrom>
              <a:clrTo>
                <a:srgbClr val="FFFFFF">
                  <a:alpha val="0"/>
                </a:srgbClr>
              </a:clrTo>
            </a:clrChange>
          </a:blip>
          <a:srcRect/>
          <a:stretch>
            <a:fillRect/>
          </a:stretch>
        </p:blipFill>
        <p:spPr bwMode="auto">
          <a:xfrm>
            <a:off x="1066800" y="2362200"/>
            <a:ext cx="7010400" cy="606425"/>
          </a:xfrm>
          <a:prstGeom prst="rect">
            <a:avLst/>
          </a:prstGeom>
          <a:noFill/>
          <a:ln w="9525" algn="ctr">
            <a:noFill/>
            <a:miter lim="800000"/>
            <a:headEnd/>
            <a:tailEnd/>
          </a:ln>
        </p:spPr>
      </p:pic>
      <p:pic>
        <p:nvPicPr>
          <p:cNvPr id="78856" name="Picture 8" descr="TP_tmp"/>
          <p:cNvPicPr>
            <a:picLocks noChangeAspect="1" noChangeArrowheads="1"/>
          </p:cNvPicPr>
          <p:nvPr>
            <p:custDataLst>
              <p:tags r:id="rId4"/>
            </p:custDataLst>
          </p:nvPr>
        </p:nvPicPr>
        <p:blipFill>
          <a:blip r:embed="rId17" cstate="print">
            <a:clrChange>
              <a:clrFrom>
                <a:srgbClr val="FFFFFF"/>
              </a:clrFrom>
              <a:clrTo>
                <a:srgbClr val="FFFFFF">
                  <a:alpha val="0"/>
                </a:srgbClr>
              </a:clrTo>
            </a:clrChange>
          </a:blip>
          <a:srcRect/>
          <a:stretch>
            <a:fillRect/>
          </a:stretch>
        </p:blipFill>
        <p:spPr bwMode="auto">
          <a:xfrm>
            <a:off x="896938" y="3371850"/>
            <a:ext cx="150812" cy="180975"/>
          </a:xfrm>
          <a:prstGeom prst="rect">
            <a:avLst/>
          </a:prstGeom>
          <a:noFill/>
          <a:ln w="9525" algn="ctr">
            <a:noFill/>
            <a:miter lim="800000"/>
            <a:headEnd/>
            <a:tailEnd/>
          </a:ln>
        </p:spPr>
      </p:pic>
      <p:pic>
        <p:nvPicPr>
          <p:cNvPr id="78857" name="Picture 9" descr="TP_tmp"/>
          <p:cNvPicPr>
            <a:picLocks noChangeAspect="1" noChangeArrowheads="1"/>
          </p:cNvPicPr>
          <p:nvPr>
            <p:custDataLst>
              <p:tags r:id="rId5"/>
            </p:custDataLst>
          </p:nvPr>
        </p:nvPicPr>
        <p:blipFill>
          <a:blip r:embed="rId18" cstate="print">
            <a:clrChange>
              <a:clrFrom>
                <a:srgbClr val="FFFFFF"/>
              </a:clrFrom>
              <a:clrTo>
                <a:srgbClr val="FFFFFF">
                  <a:alpha val="0"/>
                </a:srgbClr>
              </a:clrTo>
            </a:clrChange>
          </a:blip>
          <a:srcRect/>
          <a:stretch>
            <a:fillRect/>
          </a:stretch>
        </p:blipFill>
        <p:spPr bwMode="auto">
          <a:xfrm>
            <a:off x="895350" y="3698875"/>
            <a:ext cx="144463" cy="179388"/>
          </a:xfrm>
          <a:prstGeom prst="rect">
            <a:avLst/>
          </a:prstGeom>
          <a:noFill/>
          <a:ln w="9525" algn="ctr">
            <a:noFill/>
            <a:miter lim="800000"/>
            <a:headEnd/>
            <a:tailEnd/>
          </a:ln>
        </p:spPr>
      </p:pic>
      <p:pic>
        <p:nvPicPr>
          <p:cNvPr id="78858" name="Picture 10" descr="TP_tmp"/>
          <p:cNvPicPr>
            <a:picLocks noChangeAspect="1" noChangeArrowheads="1"/>
          </p:cNvPicPr>
          <p:nvPr>
            <p:custDataLst>
              <p:tags r:id="rId6"/>
            </p:custDataLst>
          </p:nvPr>
        </p:nvPicPr>
        <p:blipFill>
          <a:blip r:embed="rId19" cstate="print">
            <a:clrChange>
              <a:clrFrom>
                <a:srgbClr val="FFFFFF"/>
              </a:clrFrom>
              <a:clrTo>
                <a:srgbClr val="FFFFFF">
                  <a:alpha val="0"/>
                </a:srgbClr>
              </a:clrTo>
            </a:clrChange>
          </a:blip>
          <a:srcRect/>
          <a:stretch>
            <a:fillRect/>
          </a:stretch>
        </p:blipFill>
        <p:spPr bwMode="auto">
          <a:xfrm>
            <a:off x="5095875" y="3695700"/>
            <a:ext cx="111125" cy="182563"/>
          </a:xfrm>
          <a:prstGeom prst="rect">
            <a:avLst/>
          </a:prstGeom>
          <a:noFill/>
          <a:ln w="9525" algn="ctr">
            <a:noFill/>
            <a:miter lim="800000"/>
            <a:headEnd/>
            <a:tailEnd/>
          </a:ln>
        </p:spPr>
      </p:pic>
      <p:pic>
        <p:nvPicPr>
          <p:cNvPr id="78859" name="Picture 11" descr="TP_tmp"/>
          <p:cNvPicPr>
            <a:picLocks noChangeAspect="1" noChangeArrowheads="1"/>
          </p:cNvPicPr>
          <p:nvPr>
            <p:custDataLst>
              <p:tags r:id="rId7"/>
            </p:custDataLst>
          </p:nvPr>
        </p:nvPicPr>
        <p:blipFill>
          <a:blip r:embed="rId18" cstate="print">
            <a:clrChange>
              <a:clrFrom>
                <a:srgbClr val="FFFFFF"/>
              </a:clrFrom>
              <a:clrTo>
                <a:srgbClr val="FFFFFF">
                  <a:alpha val="0"/>
                </a:srgbClr>
              </a:clrTo>
            </a:clrChange>
          </a:blip>
          <a:srcRect/>
          <a:stretch>
            <a:fillRect/>
          </a:stretch>
        </p:blipFill>
        <p:spPr bwMode="auto">
          <a:xfrm>
            <a:off x="5913438" y="3705225"/>
            <a:ext cx="144462" cy="180975"/>
          </a:xfrm>
          <a:prstGeom prst="rect">
            <a:avLst/>
          </a:prstGeom>
          <a:noFill/>
          <a:ln w="9525" algn="ctr">
            <a:noFill/>
            <a:miter lim="800000"/>
            <a:headEnd/>
            <a:tailEnd/>
          </a:ln>
        </p:spPr>
      </p:pic>
      <p:pic>
        <p:nvPicPr>
          <p:cNvPr id="78860" name="Picture 12" descr="TP_tmp"/>
          <p:cNvPicPr>
            <a:picLocks noChangeAspect="1" noChangeArrowheads="1"/>
          </p:cNvPicPr>
          <p:nvPr>
            <p:custDataLst>
              <p:tags r:id="rId8"/>
            </p:custDataLst>
          </p:nvPr>
        </p:nvPicPr>
        <p:blipFill>
          <a:blip r:embed="rId20" cstate="print">
            <a:clrChange>
              <a:clrFrom>
                <a:srgbClr val="FFFFFF"/>
              </a:clrFrom>
              <a:clrTo>
                <a:srgbClr val="FFFFFF">
                  <a:alpha val="0"/>
                </a:srgbClr>
              </a:clrTo>
            </a:clrChange>
          </a:blip>
          <a:srcRect/>
          <a:stretch>
            <a:fillRect/>
          </a:stretch>
        </p:blipFill>
        <p:spPr bwMode="auto">
          <a:xfrm>
            <a:off x="4943475" y="3971925"/>
            <a:ext cx="3352800" cy="284163"/>
          </a:xfrm>
          <a:prstGeom prst="rect">
            <a:avLst/>
          </a:prstGeom>
          <a:noFill/>
          <a:ln w="9525" algn="ctr">
            <a:noFill/>
            <a:miter lim="800000"/>
            <a:headEnd/>
            <a:tailEnd/>
          </a:ln>
        </p:spPr>
      </p:pic>
      <p:pic>
        <p:nvPicPr>
          <p:cNvPr id="78861" name="Picture 13" descr="TP_tmp"/>
          <p:cNvPicPr>
            <a:picLocks noChangeAspect="1" noChangeArrowheads="1"/>
          </p:cNvPicPr>
          <p:nvPr>
            <p:custDataLst>
              <p:tags r:id="rId9"/>
            </p:custDataLst>
          </p:nvPr>
        </p:nvPicPr>
        <p:blipFill>
          <a:blip r:embed="rId18" cstate="print">
            <a:clrChange>
              <a:clrFrom>
                <a:srgbClr val="FFFFFF"/>
              </a:clrFrom>
              <a:clrTo>
                <a:srgbClr val="FFFFFF">
                  <a:alpha val="0"/>
                </a:srgbClr>
              </a:clrTo>
            </a:clrChange>
          </a:blip>
          <a:srcRect/>
          <a:stretch>
            <a:fillRect/>
          </a:stretch>
        </p:blipFill>
        <p:spPr bwMode="auto">
          <a:xfrm>
            <a:off x="1646238" y="4364038"/>
            <a:ext cx="144462" cy="179387"/>
          </a:xfrm>
          <a:prstGeom prst="rect">
            <a:avLst/>
          </a:prstGeom>
          <a:noFill/>
          <a:ln w="9525" algn="ctr">
            <a:noFill/>
            <a:miter lim="800000"/>
            <a:headEnd/>
            <a:tailEnd/>
          </a:ln>
        </p:spPr>
      </p:pic>
      <p:pic>
        <p:nvPicPr>
          <p:cNvPr id="78862" name="Picture 14" descr="TP_tmp"/>
          <p:cNvPicPr>
            <a:picLocks noChangeAspect="1" noChangeArrowheads="1"/>
          </p:cNvPicPr>
          <p:nvPr>
            <p:custDataLst>
              <p:tags r:id="rId10"/>
            </p:custDataLst>
          </p:nvPr>
        </p:nvPicPr>
        <p:blipFill>
          <a:blip r:embed="rId18" cstate="print">
            <a:clrChange>
              <a:clrFrom>
                <a:srgbClr val="FFFFFF"/>
              </a:clrFrom>
              <a:clrTo>
                <a:srgbClr val="FFFFFF">
                  <a:alpha val="0"/>
                </a:srgbClr>
              </a:clrTo>
            </a:clrChange>
          </a:blip>
          <a:srcRect/>
          <a:stretch>
            <a:fillRect/>
          </a:stretch>
        </p:blipFill>
        <p:spPr bwMode="auto">
          <a:xfrm>
            <a:off x="5170488" y="4364038"/>
            <a:ext cx="144462" cy="179387"/>
          </a:xfrm>
          <a:prstGeom prst="rect">
            <a:avLst/>
          </a:prstGeom>
          <a:noFill/>
          <a:ln w="9525" algn="ctr">
            <a:noFill/>
            <a:miter lim="800000"/>
            <a:headEnd/>
            <a:tailEnd/>
          </a:ln>
        </p:spPr>
      </p:pic>
      <p:pic>
        <p:nvPicPr>
          <p:cNvPr id="78863" name="Picture 15" descr="TP_tmp"/>
          <p:cNvPicPr>
            <a:picLocks noChangeAspect="1" noChangeArrowheads="1"/>
          </p:cNvPicPr>
          <p:nvPr>
            <p:custDataLst>
              <p:tags r:id="rId11"/>
            </p:custDataLst>
          </p:nvPr>
        </p:nvPicPr>
        <p:blipFill>
          <a:blip r:embed="rId21" cstate="print">
            <a:clrChange>
              <a:clrFrom>
                <a:srgbClr val="FFFFFF"/>
              </a:clrFrom>
              <a:clrTo>
                <a:srgbClr val="FFFFFF">
                  <a:alpha val="0"/>
                </a:srgbClr>
              </a:clrTo>
            </a:clrChange>
          </a:blip>
          <a:srcRect/>
          <a:stretch>
            <a:fillRect/>
          </a:stretch>
        </p:blipFill>
        <p:spPr bwMode="auto">
          <a:xfrm>
            <a:off x="5743575" y="4373563"/>
            <a:ext cx="463550" cy="179387"/>
          </a:xfrm>
          <a:prstGeom prst="rect">
            <a:avLst/>
          </a:prstGeom>
          <a:noFill/>
          <a:ln w="9525" algn="ctr">
            <a:noFill/>
            <a:miter lim="800000"/>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0" y="6002338"/>
            <a:ext cx="1000125" cy="855662"/>
          </a:xfrm>
          <a:prstGeom prst="rect">
            <a:avLst/>
          </a:prstGeom>
          <a:solidFill>
            <a:schemeClr val="bg1"/>
          </a:solidFill>
          <a:ln w="25400" algn="ctr">
            <a:solidFill>
              <a:schemeClr val="bg1"/>
            </a:solidFill>
            <a:miter lim="800000"/>
            <a:headEnd/>
            <a:tailEnd/>
          </a:ln>
        </p:spPr>
        <p:txBody>
          <a:bodyPr wrap="none" lIns="90487" tIns="44450" rIns="90487" bIns="44450" anchor="ctr"/>
          <a:lstStyle/>
          <a:p>
            <a:endParaRPr lang="en-US">
              <a:solidFill>
                <a:schemeClr val="bg1"/>
              </a:solidFill>
            </a:endParaRPr>
          </a:p>
        </p:txBody>
      </p:sp>
      <p:sp>
        <p:nvSpPr>
          <p:cNvPr id="79875" name="Rectangle 3"/>
          <p:cNvSpPr>
            <a:spLocks noGrp="1" noChangeArrowheads="1"/>
          </p:cNvSpPr>
          <p:nvPr>
            <p:ph type="title"/>
          </p:nvPr>
        </p:nvSpPr>
        <p:spPr>
          <a:xfrm>
            <a:off x="1371600" y="215900"/>
            <a:ext cx="6402388" cy="306388"/>
          </a:xfrm>
        </p:spPr>
        <p:txBody>
          <a:bodyPr lIns="90360" tIns="44280" rIns="90360" bIns="44280"/>
          <a:lstStyle/>
          <a:p>
            <a:pPr defTabSz="457200"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mtClean="0">
                <a:solidFill>
                  <a:schemeClr val="bg1"/>
                </a:solidFill>
              </a:rPr>
              <a:t>Solving for the bases </a:t>
            </a:r>
            <a:r>
              <a:rPr lang="en-GB" smtClean="0">
                <a:solidFill>
                  <a:schemeClr val="bg1"/>
                </a:solidFill>
                <a:latin typeface="Symbol" pitchFamily="18" charset="2"/>
                <a:sym typeface="Symbol" pitchFamily="18" charset="2"/>
              </a:rPr>
              <a:t></a:t>
            </a:r>
            <a:r>
              <a:rPr lang="en-GB" baseline="-25000" smtClean="0">
                <a:solidFill>
                  <a:schemeClr val="bg1"/>
                </a:solidFill>
                <a:sym typeface="Symbol" pitchFamily="18" charset="2"/>
              </a:rPr>
              <a:t>j</a:t>
            </a:r>
            <a:endParaRPr lang="en-GB" baseline="-25000" smtClean="0">
              <a:solidFill>
                <a:schemeClr val="bg1"/>
              </a:solidFill>
            </a:endParaRPr>
          </a:p>
        </p:txBody>
      </p:sp>
      <p:sp>
        <p:nvSpPr>
          <p:cNvPr id="547844" name="Rectangle 4"/>
          <p:cNvSpPr>
            <a:spLocks noGrp="1" noChangeArrowheads="1"/>
          </p:cNvSpPr>
          <p:nvPr>
            <p:ph idx="1"/>
          </p:nvPr>
        </p:nvSpPr>
        <p:spPr>
          <a:xfrm>
            <a:off x="231775" y="1047750"/>
            <a:ext cx="8488363" cy="5645150"/>
          </a:xfrm>
        </p:spPr>
        <p:txBody>
          <a:bodyPr lIns="90360" tIns="44280" rIns="90360" bIns="44280"/>
          <a:lstStyle/>
          <a:p>
            <a:pPr marL="379413" indent="-379413" defTabSz="457200" eaLnBrk="1" hangingPunct="1">
              <a:lnSpc>
                <a:spcPct val="90000"/>
              </a:lnSpc>
              <a:spcBef>
                <a:spcPct val="50000"/>
              </a:spcBef>
              <a:buFontTx/>
              <a:buNone/>
              <a:tabLst>
                <a:tab pos="379413" algn="l"/>
                <a:tab pos="1006475" algn="l"/>
                <a:tab pos="1920875" algn="l"/>
                <a:tab pos="2835275" algn="l"/>
                <a:tab pos="3749675" algn="l"/>
                <a:tab pos="4664075" algn="l"/>
                <a:tab pos="5578475" algn="l"/>
                <a:tab pos="6492875" algn="l"/>
                <a:tab pos="7407275" algn="l"/>
                <a:tab pos="8321675" algn="l"/>
                <a:tab pos="9236075" algn="l"/>
                <a:tab pos="10150475" algn="l"/>
              </a:tabLst>
            </a:pPr>
            <a:r>
              <a:rPr lang="en-GB" sz="1800" b="0" smtClean="0">
                <a:solidFill>
                  <a:schemeClr val="bg1"/>
                </a:solidFill>
              </a:rPr>
              <a:t>Optimization problem:</a:t>
            </a:r>
          </a:p>
          <a:p>
            <a:pPr marL="379413" indent="-379413" defTabSz="457200" eaLnBrk="1" hangingPunct="1">
              <a:lnSpc>
                <a:spcPct val="90000"/>
              </a:lnSpc>
              <a:spcBef>
                <a:spcPct val="50000"/>
              </a:spcBef>
              <a:buFontTx/>
              <a:buNone/>
              <a:tabLst>
                <a:tab pos="379413" algn="l"/>
                <a:tab pos="1006475" algn="l"/>
                <a:tab pos="1920875" algn="l"/>
                <a:tab pos="2835275" algn="l"/>
                <a:tab pos="3749675" algn="l"/>
                <a:tab pos="4664075" algn="l"/>
                <a:tab pos="5578475" algn="l"/>
                <a:tab pos="6492875" algn="l"/>
                <a:tab pos="7407275" algn="l"/>
                <a:tab pos="8321675" algn="l"/>
                <a:tab pos="9236075" algn="l"/>
                <a:tab pos="10150475" algn="l"/>
              </a:tabLst>
            </a:pPr>
            <a:endParaRPr lang="en-GB" sz="2400" b="0" smtClean="0">
              <a:solidFill>
                <a:schemeClr val="bg1"/>
              </a:solidFill>
            </a:endParaRPr>
          </a:p>
          <a:p>
            <a:pPr marL="379413" indent="-379413" defTabSz="457200" eaLnBrk="1" hangingPunct="1">
              <a:lnSpc>
                <a:spcPct val="90000"/>
              </a:lnSpc>
              <a:spcBef>
                <a:spcPct val="50000"/>
              </a:spcBef>
              <a:buFontTx/>
              <a:buNone/>
              <a:tabLst>
                <a:tab pos="379413" algn="l"/>
                <a:tab pos="1006475" algn="l"/>
                <a:tab pos="1920875" algn="l"/>
                <a:tab pos="2835275" algn="l"/>
                <a:tab pos="3749675" algn="l"/>
                <a:tab pos="4664075" algn="l"/>
                <a:tab pos="5578475" algn="l"/>
                <a:tab pos="6492875" algn="l"/>
                <a:tab pos="7407275" algn="l"/>
                <a:tab pos="8321675" algn="l"/>
                <a:tab pos="9236075" algn="l"/>
                <a:tab pos="10150475" algn="l"/>
              </a:tabLst>
            </a:pPr>
            <a:endParaRPr lang="en-GB" sz="1800" b="0" smtClean="0">
              <a:solidFill>
                <a:schemeClr val="bg1"/>
              </a:solidFill>
            </a:endParaRPr>
          </a:p>
          <a:p>
            <a:pPr marL="379413" indent="-379413" defTabSz="457200" eaLnBrk="1" hangingPunct="1">
              <a:lnSpc>
                <a:spcPct val="90000"/>
              </a:lnSpc>
              <a:spcBef>
                <a:spcPct val="50000"/>
              </a:spcBef>
              <a:buFontTx/>
              <a:buNone/>
              <a:tabLst>
                <a:tab pos="379413" algn="l"/>
                <a:tab pos="1006475" algn="l"/>
                <a:tab pos="1920875" algn="l"/>
                <a:tab pos="2835275" algn="l"/>
                <a:tab pos="3749675" algn="l"/>
                <a:tab pos="4664075" algn="l"/>
                <a:tab pos="5578475" algn="l"/>
                <a:tab pos="6492875" algn="l"/>
                <a:tab pos="7407275" algn="l"/>
                <a:tab pos="8321675" algn="l"/>
                <a:tab pos="9236075" algn="l"/>
                <a:tab pos="10150475" algn="l"/>
              </a:tabLst>
            </a:pPr>
            <a:r>
              <a:rPr lang="en-GB" sz="1800" b="0" smtClean="0">
                <a:solidFill>
                  <a:schemeClr val="bg1"/>
                </a:solidFill>
              </a:rPr>
              <a:t>Repeatedly:  </a:t>
            </a:r>
          </a:p>
          <a:p>
            <a:pPr marL="379413" indent="-379413" defTabSz="457200" eaLnBrk="1" hangingPunct="1">
              <a:lnSpc>
                <a:spcPct val="90000"/>
              </a:lnSpc>
              <a:spcBef>
                <a:spcPct val="50000"/>
              </a:spcBef>
              <a:buFontTx/>
              <a:buAutoNum type="arabicPeriod"/>
              <a:tabLst>
                <a:tab pos="379413" algn="l"/>
                <a:tab pos="1006475" algn="l"/>
                <a:tab pos="1920875" algn="l"/>
                <a:tab pos="2835275" algn="l"/>
                <a:tab pos="3749675" algn="l"/>
                <a:tab pos="4664075" algn="l"/>
                <a:tab pos="5578475" algn="l"/>
                <a:tab pos="6492875" algn="l"/>
                <a:tab pos="7407275" algn="l"/>
                <a:tab pos="8321675" algn="l"/>
                <a:tab pos="9236075" algn="l"/>
                <a:tab pos="10150475" algn="l"/>
              </a:tabLst>
            </a:pPr>
            <a:r>
              <a:rPr lang="en-GB" sz="1800" b="0" smtClean="0">
                <a:solidFill>
                  <a:schemeClr val="bg1"/>
                </a:solidFill>
              </a:rPr>
              <a:t>Solve for coefficients a</a:t>
            </a:r>
            <a:r>
              <a:rPr lang="en-GB" sz="1800" b="0" baseline="30000" smtClean="0">
                <a:solidFill>
                  <a:schemeClr val="bg1"/>
                </a:solidFill>
              </a:rPr>
              <a:t>(i)</a:t>
            </a:r>
            <a:endParaRPr lang="en-GB" sz="1800" b="0" smtClean="0">
              <a:solidFill>
                <a:schemeClr val="bg1"/>
              </a:solidFill>
            </a:endParaRPr>
          </a:p>
          <a:p>
            <a:pPr marL="379413" indent="-379413" defTabSz="457200" eaLnBrk="1" hangingPunct="1">
              <a:lnSpc>
                <a:spcPct val="90000"/>
              </a:lnSpc>
              <a:spcBef>
                <a:spcPct val="50000"/>
              </a:spcBef>
              <a:buFontTx/>
              <a:buAutoNum type="arabicPeriod"/>
              <a:tabLst>
                <a:tab pos="379413" algn="l"/>
                <a:tab pos="1006475" algn="l"/>
                <a:tab pos="1920875" algn="l"/>
                <a:tab pos="2835275" algn="l"/>
                <a:tab pos="3749675" algn="l"/>
                <a:tab pos="4664075" algn="l"/>
                <a:tab pos="5578475" algn="l"/>
                <a:tab pos="6492875" algn="l"/>
                <a:tab pos="7407275" algn="l"/>
                <a:tab pos="8321675" algn="l"/>
                <a:tab pos="9236075" algn="l"/>
                <a:tab pos="10150475" algn="l"/>
              </a:tabLst>
            </a:pPr>
            <a:r>
              <a:rPr lang="en-GB" sz="1800" b="0" smtClean="0">
                <a:solidFill>
                  <a:schemeClr val="bg1"/>
                </a:solidFill>
              </a:rPr>
              <a:t>Solve for bases </a:t>
            </a:r>
            <a:r>
              <a:rPr lang="en-GB" sz="1800" b="0" smtClean="0">
                <a:solidFill>
                  <a:schemeClr val="bg1"/>
                </a:solidFill>
                <a:latin typeface="Symbol" pitchFamily="18" charset="2"/>
                <a:sym typeface="Symbol" pitchFamily="18" charset="2"/>
              </a:rPr>
              <a:t></a:t>
            </a:r>
            <a:r>
              <a:rPr lang="en-GB" sz="1800" b="0" baseline="-25000" smtClean="0">
                <a:solidFill>
                  <a:schemeClr val="bg1"/>
                </a:solidFill>
                <a:sym typeface="Symbol" pitchFamily="18" charset="2"/>
              </a:rPr>
              <a:t>j</a:t>
            </a:r>
          </a:p>
          <a:p>
            <a:pPr marL="379413" indent="-379413" defTabSz="457200" eaLnBrk="1" hangingPunct="1">
              <a:lnSpc>
                <a:spcPct val="90000"/>
              </a:lnSpc>
              <a:spcBef>
                <a:spcPct val="50000"/>
              </a:spcBef>
              <a:buFontTx/>
              <a:buNone/>
              <a:tabLst>
                <a:tab pos="379413" algn="l"/>
                <a:tab pos="1006475" algn="l"/>
                <a:tab pos="1920875" algn="l"/>
                <a:tab pos="2835275" algn="l"/>
                <a:tab pos="3749675" algn="l"/>
                <a:tab pos="4664075" algn="l"/>
                <a:tab pos="5578475" algn="l"/>
                <a:tab pos="6492875" algn="l"/>
                <a:tab pos="7407275" algn="l"/>
                <a:tab pos="8321675" algn="l"/>
                <a:tab pos="9236075" algn="l"/>
                <a:tab pos="10150475" algn="l"/>
              </a:tabLst>
            </a:pPr>
            <a:endParaRPr lang="en-GB" sz="1800" b="0" smtClean="0">
              <a:solidFill>
                <a:schemeClr val="bg1"/>
              </a:solidFill>
            </a:endParaRPr>
          </a:p>
          <a:p>
            <a:pPr marL="379413" indent="-379413" defTabSz="457200" eaLnBrk="1" hangingPunct="1">
              <a:lnSpc>
                <a:spcPct val="90000"/>
              </a:lnSpc>
              <a:spcBef>
                <a:spcPct val="50000"/>
              </a:spcBef>
              <a:buFontTx/>
              <a:buNone/>
              <a:tabLst>
                <a:tab pos="379413" algn="l"/>
                <a:tab pos="1006475" algn="l"/>
                <a:tab pos="1920875" algn="l"/>
                <a:tab pos="2835275" algn="l"/>
                <a:tab pos="3749675" algn="l"/>
                <a:tab pos="4664075" algn="l"/>
                <a:tab pos="5578475" algn="l"/>
                <a:tab pos="6492875" algn="l"/>
                <a:tab pos="7407275" algn="l"/>
                <a:tab pos="8321675" algn="l"/>
                <a:tab pos="9236075" algn="l"/>
                <a:tab pos="10150475" algn="l"/>
              </a:tabLst>
            </a:pPr>
            <a:r>
              <a:rPr lang="en-US" sz="2000" b="0" smtClean="0">
                <a:solidFill>
                  <a:schemeClr val="bg1"/>
                </a:solidFill>
              </a:rPr>
              <a:t>Generic QP solvers are too slow:</a:t>
            </a:r>
          </a:p>
          <a:p>
            <a:pPr lvl="1" defTabSz="457200" eaLnBrk="1" hangingPunct="1">
              <a:lnSpc>
                <a:spcPct val="80000"/>
              </a:lnSpc>
              <a:spcBef>
                <a:spcPct val="50000"/>
              </a:spcBef>
              <a:tabLst>
                <a:tab pos="379413" algn="l"/>
                <a:tab pos="1006475" algn="l"/>
                <a:tab pos="1920875" algn="l"/>
                <a:tab pos="2835275" algn="l"/>
                <a:tab pos="3749675" algn="l"/>
                <a:tab pos="4664075" algn="l"/>
                <a:tab pos="5578475" algn="l"/>
                <a:tab pos="6492875" algn="l"/>
                <a:tab pos="7407275" algn="l"/>
                <a:tab pos="8321675" algn="l"/>
                <a:tab pos="9236075" algn="l"/>
                <a:tab pos="10150475" algn="l"/>
              </a:tabLst>
            </a:pPr>
            <a:r>
              <a:rPr lang="en-US" b="0" smtClean="0">
                <a:solidFill>
                  <a:schemeClr val="bg1"/>
                </a:solidFill>
              </a:rPr>
              <a:t>For learning 1000 bases for 20x20 images, there are 400,000 optimization variables.</a:t>
            </a:r>
          </a:p>
          <a:p>
            <a:pPr marL="379413" indent="-379413" defTabSz="457200" eaLnBrk="1" hangingPunct="1">
              <a:lnSpc>
                <a:spcPct val="90000"/>
              </a:lnSpc>
              <a:spcBef>
                <a:spcPct val="50000"/>
              </a:spcBef>
              <a:buFontTx/>
              <a:buNone/>
              <a:tabLst>
                <a:tab pos="379413" algn="l"/>
                <a:tab pos="1006475" algn="l"/>
                <a:tab pos="1920875" algn="l"/>
                <a:tab pos="2835275" algn="l"/>
                <a:tab pos="3749675" algn="l"/>
                <a:tab pos="4664075" algn="l"/>
                <a:tab pos="5578475" algn="l"/>
                <a:tab pos="6492875" algn="l"/>
                <a:tab pos="7407275" algn="l"/>
                <a:tab pos="8321675" algn="l"/>
                <a:tab pos="9236075" algn="l"/>
                <a:tab pos="10150475" algn="l"/>
              </a:tabLst>
            </a:pPr>
            <a:r>
              <a:rPr lang="en-US" sz="1800" b="0" smtClean="0">
                <a:solidFill>
                  <a:schemeClr val="bg1"/>
                </a:solidFill>
              </a:rPr>
              <a:t>Instead, we </a:t>
            </a:r>
            <a:r>
              <a:rPr lang="en-US" sz="1800" b="0" i="1" smtClean="0">
                <a:solidFill>
                  <a:schemeClr val="bg1"/>
                </a:solidFill>
              </a:rPr>
              <a:t>analytically</a:t>
            </a:r>
            <a:r>
              <a:rPr lang="en-US" sz="1800" b="0" smtClean="0">
                <a:solidFill>
                  <a:schemeClr val="bg1"/>
                </a:solidFill>
              </a:rPr>
              <a:t> derive the Lagrange dual:</a:t>
            </a:r>
          </a:p>
          <a:p>
            <a:pPr marL="379413" indent="-379413" defTabSz="457200" eaLnBrk="1" hangingPunct="1">
              <a:lnSpc>
                <a:spcPct val="90000"/>
              </a:lnSpc>
              <a:spcBef>
                <a:spcPct val="50000"/>
              </a:spcBef>
              <a:buFontTx/>
              <a:buNone/>
              <a:tabLst>
                <a:tab pos="379413" algn="l"/>
                <a:tab pos="1006475" algn="l"/>
                <a:tab pos="1920875" algn="l"/>
                <a:tab pos="2835275" algn="l"/>
                <a:tab pos="3749675" algn="l"/>
                <a:tab pos="4664075" algn="l"/>
                <a:tab pos="5578475" algn="l"/>
                <a:tab pos="6492875" algn="l"/>
                <a:tab pos="7407275" algn="l"/>
                <a:tab pos="8321675" algn="l"/>
                <a:tab pos="9236075" algn="l"/>
                <a:tab pos="10150475" algn="l"/>
              </a:tabLst>
            </a:pPr>
            <a:endParaRPr lang="en-US" sz="1400" b="0" smtClean="0">
              <a:solidFill>
                <a:schemeClr val="bg1"/>
              </a:solidFill>
            </a:endParaRPr>
          </a:p>
          <a:p>
            <a:pPr lvl="1" defTabSz="457200" eaLnBrk="1" hangingPunct="1">
              <a:lnSpc>
                <a:spcPct val="80000"/>
              </a:lnSpc>
              <a:spcBef>
                <a:spcPct val="50000"/>
              </a:spcBef>
              <a:tabLst>
                <a:tab pos="379413" algn="l"/>
                <a:tab pos="1006475" algn="l"/>
                <a:tab pos="1920875" algn="l"/>
                <a:tab pos="2835275" algn="l"/>
                <a:tab pos="3749675" algn="l"/>
                <a:tab pos="4664075" algn="l"/>
                <a:tab pos="5578475" algn="l"/>
                <a:tab pos="6492875" algn="l"/>
                <a:tab pos="7407275" algn="l"/>
                <a:tab pos="8321675" algn="l"/>
                <a:tab pos="9236075" algn="l"/>
                <a:tab pos="10150475" algn="l"/>
              </a:tabLst>
            </a:pPr>
            <a:endParaRPr lang="en-US" sz="1200" b="0" smtClean="0">
              <a:solidFill>
                <a:schemeClr val="bg1"/>
              </a:solidFill>
            </a:endParaRPr>
          </a:p>
          <a:p>
            <a:pPr lvl="1" defTabSz="457200" eaLnBrk="1" hangingPunct="1">
              <a:lnSpc>
                <a:spcPct val="80000"/>
              </a:lnSpc>
              <a:spcBef>
                <a:spcPct val="50000"/>
              </a:spcBef>
              <a:tabLst>
                <a:tab pos="379413" algn="l"/>
                <a:tab pos="1006475" algn="l"/>
                <a:tab pos="1920875" algn="l"/>
                <a:tab pos="2835275" algn="l"/>
                <a:tab pos="3749675" algn="l"/>
                <a:tab pos="4664075" algn="l"/>
                <a:tab pos="5578475" algn="l"/>
                <a:tab pos="6492875" algn="l"/>
                <a:tab pos="7407275" algn="l"/>
                <a:tab pos="8321675" algn="l"/>
                <a:tab pos="9236075" algn="l"/>
                <a:tab pos="10150475" algn="l"/>
              </a:tabLst>
            </a:pPr>
            <a:endParaRPr lang="en-US" sz="1200" b="0" smtClean="0">
              <a:solidFill>
                <a:schemeClr val="bg1"/>
              </a:solidFill>
            </a:endParaRPr>
          </a:p>
          <a:p>
            <a:pPr lvl="1" defTabSz="457200" eaLnBrk="1" hangingPunct="1">
              <a:lnSpc>
                <a:spcPct val="80000"/>
              </a:lnSpc>
              <a:spcBef>
                <a:spcPct val="50000"/>
              </a:spcBef>
              <a:tabLst>
                <a:tab pos="379413" algn="l"/>
                <a:tab pos="1006475" algn="l"/>
                <a:tab pos="1920875" algn="l"/>
                <a:tab pos="2835275" algn="l"/>
                <a:tab pos="3749675" algn="l"/>
                <a:tab pos="4664075" algn="l"/>
                <a:tab pos="5578475" algn="l"/>
                <a:tab pos="6492875" algn="l"/>
                <a:tab pos="7407275" algn="l"/>
                <a:tab pos="8321675" algn="l"/>
                <a:tab pos="9236075" algn="l"/>
                <a:tab pos="10150475" algn="l"/>
              </a:tabLst>
            </a:pPr>
            <a:r>
              <a:rPr lang="en-US" b="0" smtClean="0">
                <a:solidFill>
                  <a:schemeClr val="bg1"/>
                </a:solidFill>
              </a:rPr>
              <a:t>This formulation has a </a:t>
            </a:r>
            <a:r>
              <a:rPr lang="en-US" b="0" i="1" smtClean="0">
                <a:solidFill>
                  <a:schemeClr val="bg1"/>
                </a:solidFill>
              </a:rPr>
              <a:t>single</a:t>
            </a:r>
            <a:r>
              <a:rPr lang="en-US" b="0" smtClean="0">
                <a:solidFill>
                  <a:schemeClr val="bg1"/>
                </a:solidFill>
              </a:rPr>
              <a:t> dual variable for each basis. </a:t>
            </a:r>
          </a:p>
          <a:p>
            <a:pPr lvl="1" defTabSz="457200" eaLnBrk="1" hangingPunct="1">
              <a:lnSpc>
                <a:spcPct val="80000"/>
              </a:lnSpc>
              <a:spcBef>
                <a:spcPct val="50000"/>
              </a:spcBef>
              <a:tabLst>
                <a:tab pos="379413" algn="l"/>
                <a:tab pos="1006475" algn="l"/>
                <a:tab pos="1920875" algn="l"/>
                <a:tab pos="2835275" algn="l"/>
                <a:tab pos="3749675" algn="l"/>
                <a:tab pos="4664075" algn="l"/>
                <a:tab pos="5578475" algn="l"/>
                <a:tab pos="6492875" algn="l"/>
                <a:tab pos="7407275" algn="l"/>
                <a:tab pos="8321675" algn="l"/>
                <a:tab pos="9236075" algn="l"/>
                <a:tab pos="10150475" algn="l"/>
              </a:tabLst>
            </a:pPr>
            <a:r>
              <a:rPr lang="en-US" b="0" smtClean="0">
                <a:solidFill>
                  <a:schemeClr val="bg1"/>
                </a:solidFill>
              </a:rPr>
              <a:t>For learning 1000 bases for 20x20 images, the dual has </a:t>
            </a:r>
            <a:r>
              <a:rPr lang="en-US" b="0" i="1" smtClean="0">
                <a:solidFill>
                  <a:schemeClr val="bg1"/>
                </a:solidFill>
              </a:rPr>
              <a:t>only 1000 optimization variables.</a:t>
            </a:r>
            <a:endParaRPr lang="en-GB" b="0" smtClean="0">
              <a:solidFill>
                <a:schemeClr val="bg1"/>
              </a:solidFill>
            </a:endParaRPr>
          </a:p>
        </p:txBody>
      </p:sp>
      <p:pic>
        <p:nvPicPr>
          <p:cNvPr id="79877" name="Picture 5"/>
          <p:cNvPicPr>
            <a:picLocks noChangeAspect="1" noChangeArrowheads="1"/>
          </p:cNvPicPr>
          <p:nvPr/>
        </p:nvPicPr>
        <p:blipFill>
          <a:blip r:embed="rId5" cstate="print"/>
          <a:srcRect/>
          <a:stretch>
            <a:fillRect/>
          </a:stretch>
        </p:blipFill>
        <p:spPr bwMode="auto">
          <a:xfrm>
            <a:off x="1960563" y="1355725"/>
            <a:ext cx="4992687" cy="812800"/>
          </a:xfrm>
          <a:prstGeom prst="rect">
            <a:avLst/>
          </a:prstGeom>
          <a:noFill/>
          <a:ln w="9525">
            <a:noFill/>
            <a:round/>
            <a:headEnd/>
            <a:tailEnd/>
          </a:ln>
        </p:spPr>
      </p:pic>
      <p:sp>
        <p:nvSpPr>
          <p:cNvPr id="547848" name="AutoShape 8"/>
          <p:cNvSpPr>
            <a:spLocks noChangeArrowheads="1"/>
          </p:cNvSpPr>
          <p:nvPr/>
        </p:nvSpPr>
        <p:spPr bwMode="auto">
          <a:xfrm>
            <a:off x="2805113" y="3198813"/>
            <a:ext cx="1076325" cy="230187"/>
          </a:xfrm>
          <a:prstGeom prst="leftArrow">
            <a:avLst>
              <a:gd name="adj1" fmla="val 48963"/>
              <a:gd name="adj2" fmla="val 93106"/>
            </a:avLst>
          </a:prstGeom>
          <a:solidFill>
            <a:srgbClr val="FF0000"/>
          </a:solidFill>
          <a:ln w="25400" algn="ctr">
            <a:solidFill>
              <a:srgbClr val="FF0000"/>
            </a:solidFill>
            <a:miter lim="800000"/>
            <a:headEnd/>
            <a:tailEnd/>
          </a:ln>
        </p:spPr>
        <p:txBody>
          <a:bodyPr wrap="none" lIns="90487" tIns="44450" rIns="90487" bIns="44450" anchor="ctr"/>
          <a:lstStyle/>
          <a:p>
            <a:pPr marL="381000" indent="-381000">
              <a:spcBef>
                <a:spcPct val="50000"/>
              </a:spcBef>
            </a:pPr>
            <a:endParaRPr lang="en-US">
              <a:solidFill>
                <a:schemeClr val="bg1"/>
              </a:solidFill>
            </a:endParaRPr>
          </a:p>
        </p:txBody>
      </p:sp>
      <p:grpSp>
        <p:nvGrpSpPr>
          <p:cNvPr id="2" name="Group 10"/>
          <p:cNvGrpSpPr>
            <a:grpSpLocks/>
          </p:cNvGrpSpPr>
          <p:nvPr/>
        </p:nvGrpSpPr>
        <p:grpSpPr bwMode="auto">
          <a:xfrm>
            <a:off x="1500188" y="5080000"/>
            <a:ext cx="5105400" cy="609600"/>
            <a:chOff x="12192" y="13354"/>
            <a:chExt cx="4223" cy="547"/>
          </a:xfrm>
        </p:grpSpPr>
        <p:pic>
          <p:nvPicPr>
            <p:cNvPr id="79880" name="Picture 11" descr="TP_tmp"/>
            <p:cNvPicPr>
              <a:picLocks noChangeAspect="1" noChangeArrowheads="1"/>
            </p:cNvPicPr>
            <p:nvPr>
              <p:custDataLst>
                <p:tags r:id="rId1"/>
              </p:custDataLst>
            </p:nvPr>
          </p:nvPicPr>
          <p:blipFill>
            <a:blip r:embed="rId6" cstate="print">
              <a:clrChange>
                <a:clrFrom>
                  <a:srgbClr val="FFFFFF"/>
                </a:clrFrom>
                <a:clrTo>
                  <a:srgbClr val="FFFFFF">
                    <a:alpha val="0"/>
                  </a:srgbClr>
                </a:clrTo>
              </a:clrChange>
            </a:blip>
            <a:srcRect/>
            <a:stretch>
              <a:fillRect/>
            </a:stretch>
          </p:blipFill>
          <p:spPr bwMode="auto">
            <a:xfrm>
              <a:off x="13477" y="13690"/>
              <a:ext cx="2498" cy="211"/>
            </a:xfrm>
            <a:prstGeom prst="rect">
              <a:avLst/>
            </a:prstGeom>
            <a:noFill/>
            <a:ln w="9525" algn="ctr">
              <a:noFill/>
              <a:miter lim="800000"/>
              <a:headEnd/>
              <a:tailEnd/>
            </a:ln>
          </p:spPr>
        </p:pic>
        <p:pic>
          <p:nvPicPr>
            <p:cNvPr id="79881" name="Picture 12" descr="TP_tmp"/>
            <p:cNvPicPr>
              <a:picLocks noChangeAspect="1" noChangeArrowheads="1"/>
            </p:cNvPicPr>
            <p:nvPr>
              <p:custDataLst>
                <p:tags r:id="rId2"/>
              </p:custDataLst>
            </p:nvPr>
          </p:nvPicPr>
          <p:blipFill>
            <a:blip r:embed="rId7" cstate="print">
              <a:clrChange>
                <a:clrFrom>
                  <a:srgbClr val="FFFFFF"/>
                </a:clrFrom>
                <a:clrTo>
                  <a:srgbClr val="FFFFFF">
                    <a:alpha val="0"/>
                  </a:srgbClr>
                </a:clrTo>
              </a:clrChange>
            </a:blip>
            <a:srcRect/>
            <a:stretch>
              <a:fillRect/>
            </a:stretch>
          </p:blipFill>
          <p:spPr bwMode="auto">
            <a:xfrm>
              <a:off x="12192" y="13354"/>
              <a:ext cx="4223" cy="296"/>
            </a:xfrm>
            <a:prstGeom prst="rect">
              <a:avLst/>
            </a:prstGeom>
            <a:noFill/>
            <a:ln w="9525" algn="ctr">
              <a:noFill/>
              <a:miter lim="800000"/>
              <a:headEnd/>
              <a:tailEnd/>
            </a:ln>
          </p:spPr>
        </p:pic>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78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7844">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47844">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47844">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47844">
                                            <p:txEl>
                                              <p:pRg st="13" end="1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47844">
                                            <p:txEl>
                                              <p:pRg st="14" end="1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48" grpId="0" animBg="1"/>
    </p:bldLst>
  </p:timing>
</p:sld>
</file>

<file path=ppt/slides/slide2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9" name="Rectangle 3"/>
          <p:cNvSpPr>
            <a:spLocks noGrp="1" noChangeArrowheads="1"/>
          </p:cNvSpPr>
          <p:nvPr>
            <p:ph type="title"/>
          </p:nvPr>
        </p:nvSpPr>
        <p:spPr>
          <a:xfrm>
            <a:off x="76200" y="215900"/>
            <a:ext cx="8686800" cy="304800"/>
          </a:xfrm>
        </p:spPr>
        <p:txBody>
          <a:bodyPr/>
          <a:lstStyle/>
          <a:p>
            <a:pPr eaLnBrk="1" hangingPunct="1"/>
            <a:r>
              <a:rPr lang="en-US" smtClean="0">
                <a:latin typeface="Helvetica" pitchFamily="34" charset="0"/>
              </a:rPr>
              <a:t>Overall running time</a:t>
            </a:r>
          </a:p>
        </p:txBody>
      </p:sp>
      <p:graphicFrame>
        <p:nvGraphicFramePr>
          <p:cNvPr id="1026" name="Object 2"/>
          <p:cNvGraphicFramePr>
            <a:graphicFrameLocks noChangeAspect="1"/>
          </p:cNvGraphicFramePr>
          <p:nvPr/>
        </p:nvGraphicFramePr>
        <p:xfrm>
          <a:off x="414338" y="1520825"/>
          <a:ext cx="8516937" cy="2019300"/>
        </p:xfrm>
        <a:graphic>
          <a:graphicData uri="http://schemas.openxmlformats.org/presentationml/2006/ole">
            <p:oleObj spid="_x0000_s1032" name="Worksheet" r:id="rId4" imgW="7562850" imgH="1809750" progId="Excel.Sheet.8">
              <p:embed/>
            </p:oleObj>
          </a:graphicData>
        </a:graphic>
      </p:graphicFrame>
      <p:sp>
        <p:nvSpPr>
          <p:cNvPr id="1030" name="Text Box 6"/>
          <p:cNvSpPr txBox="1">
            <a:spLocks noChangeArrowheads="1"/>
          </p:cNvSpPr>
          <p:nvPr/>
        </p:nvSpPr>
        <p:spPr bwMode="auto">
          <a:xfrm>
            <a:off x="357188" y="1066800"/>
            <a:ext cx="2198687" cy="393700"/>
          </a:xfrm>
          <a:prstGeom prst="rect">
            <a:avLst/>
          </a:prstGeom>
          <a:noFill/>
          <a:ln w="25400">
            <a:noFill/>
            <a:miter lim="800000"/>
            <a:headEnd/>
            <a:tailEnd/>
          </a:ln>
        </p:spPr>
        <p:txBody>
          <a:bodyPr wrap="none" lIns="90487" tIns="44450" rIns="90487" bIns="44450">
            <a:spAutoFit/>
          </a:bodyPr>
          <a:lstStyle/>
          <a:p>
            <a:pPr algn="l"/>
            <a:r>
              <a:rPr lang="en-US" sz="2000" dirty="0">
                <a:ea typeface="Lucida Sans Unicode" pitchFamily="34" charset="0"/>
                <a:cs typeface="Lucida Sans Unicode" pitchFamily="34" charset="0"/>
              </a:rPr>
              <a:t>Using L1 sparsity </a:t>
            </a:r>
          </a:p>
        </p:txBody>
      </p:sp>
      <p:graphicFrame>
        <p:nvGraphicFramePr>
          <p:cNvPr id="1027" name="Object 3"/>
          <p:cNvGraphicFramePr>
            <a:graphicFrameLocks noChangeAspect="1"/>
          </p:cNvGraphicFramePr>
          <p:nvPr/>
        </p:nvGraphicFramePr>
        <p:xfrm>
          <a:off x="411163" y="4489450"/>
          <a:ext cx="8353425" cy="781050"/>
        </p:xfrm>
        <a:graphic>
          <a:graphicData uri="http://schemas.openxmlformats.org/presentationml/2006/ole">
            <p:oleObj spid="_x0000_s1033" name="Worksheet" r:id="rId5" imgW="7216560" imgH="674640" progId="Excel.Sheet.8">
              <p:embed/>
            </p:oleObj>
          </a:graphicData>
        </a:graphic>
      </p:graphicFrame>
      <p:sp>
        <p:nvSpPr>
          <p:cNvPr id="1031" name="Text Box 8"/>
          <p:cNvSpPr txBox="1">
            <a:spLocks noChangeArrowheads="1"/>
          </p:cNvSpPr>
          <p:nvPr/>
        </p:nvSpPr>
        <p:spPr bwMode="auto">
          <a:xfrm>
            <a:off x="352425" y="4038600"/>
            <a:ext cx="3533775" cy="393700"/>
          </a:xfrm>
          <a:prstGeom prst="rect">
            <a:avLst/>
          </a:prstGeom>
          <a:noFill/>
          <a:ln w="25400">
            <a:noFill/>
            <a:miter lim="800000"/>
            <a:headEnd/>
            <a:tailEnd/>
          </a:ln>
        </p:spPr>
        <p:txBody>
          <a:bodyPr lIns="90487" tIns="44450" rIns="90487" bIns="44450">
            <a:spAutoFit/>
          </a:bodyPr>
          <a:lstStyle/>
          <a:p>
            <a:pPr algn="l"/>
            <a:r>
              <a:rPr lang="en-US" sz="2000">
                <a:ea typeface="Lucida Sans Unicode" pitchFamily="34" charset="0"/>
                <a:cs typeface="Lucida Sans Unicode" pitchFamily="34" charset="0"/>
              </a:rPr>
              <a:t>Using approximate sparsity </a:t>
            </a:r>
          </a:p>
        </p:txBody>
      </p:sp>
      <p:sp>
        <p:nvSpPr>
          <p:cNvPr id="1032" name="Text Box 9"/>
          <p:cNvSpPr txBox="1">
            <a:spLocks noChangeArrowheads="1"/>
          </p:cNvSpPr>
          <p:nvPr/>
        </p:nvSpPr>
        <p:spPr bwMode="auto">
          <a:xfrm>
            <a:off x="5916613" y="3621088"/>
            <a:ext cx="2949575" cy="363537"/>
          </a:xfrm>
          <a:prstGeom prst="rect">
            <a:avLst/>
          </a:prstGeom>
          <a:noFill/>
          <a:ln w="25400" algn="ctr">
            <a:noFill/>
            <a:miter lim="800000"/>
            <a:headEnd/>
            <a:tailEnd/>
          </a:ln>
        </p:spPr>
        <p:txBody>
          <a:bodyPr wrap="none" lIns="90487" tIns="44450" rIns="90487" bIns="44450">
            <a:spAutoFit/>
          </a:bodyPr>
          <a:lstStyle/>
          <a:p>
            <a:pPr marL="381000" indent="-381000"/>
            <a:r>
              <a:rPr lang="en-US"/>
              <a:t>(Running times in seconds)</a:t>
            </a:r>
          </a:p>
        </p:txBody>
      </p:sp>
    </p:spTree>
  </p:cSld>
  <p:clrMapOvr>
    <a:masterClrMapping/>
  </p:clrMapOvr>
  <p:transition/>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304800" y="1409700"/>
            <a:ext cx="8153400" cy="1066800"/>
          </a:xfrm>
          <a:prstGeom prst="rect">
            <a:avLst/>
          </a:prstGeom>
          <a:solidFill>
            <a:schemeClr val="bg2"/>
          </a:solidFill>
          <a:ln w="25400" cap="flat" cmpd="sng" algn="ctr">
            <a:noFill/>
            <a:prstDash val="solid"/>
            <a:round/>
            <a:headEnd type="none" w="med" len="med"/>
            <a:tailEnd type="none" w="med" len="med"/>
          </a:ln>
          <a:effectLst/>
        </p:spPr>
        <p:txBody>
          <a:bodyPr vert="horz" wrap="none" lIns="90487" tIns="44450" rIns="90487" bIns="44450" numCol="1" rtlCol="0" anchor="ctr" anchorCtr="0" compatLnSpc="1">
            <a:prstTxWarp prst="textNoShape">
              <a:avLst/>
            </a:prstTxWarp>
          </a:bodyPr>
          <a:lstStyle/>
          <a:p>
            <a:pPr marL="381000" marR="0" indent="-381000" algn="ctr" defTabSz="914400" rtl="0" eaLnBrk="1" fontAlgn="base" latinLnBrk="0" hangingPunct="1">
              <a:lnSpc>
                <a:spcPct val="100000"/>
              </a:lnSpc>
              <a:spcBef>
                <a:spcPct val="100000"/>
              </a:spcBef>
              <a:spcAft>
                <a:spcPct val="0"/>
              </a:spcAft>
              <a:buClrTx/>
              <a:buSzTx/>
              <a:buFontTx/>
              <a:buNone/>
              <a:tabLst/>
            </a:pPr>
            <a:endParaRPr kumimoji="0" lang="en-US" sz="1800" b="0" i="0" u="none" strike="noStrike" cap="none" normalizeH="0" baseline="0" smtClean="0">
              <a:ln>
                <a:noFill/>
              </a:ln>
              <a:solidFill>
                <a:schemeClr val="tx1"/>
              </a:solidFill>
              <a:effectLst/>
              <a:latin typeface="Helvetica" pitchFamily="34" charset="0"/>
            </a:endParaRPr>
          </a:p>
        </p:txBody>
      </p:sp>
      <p:sp>
        <p:nvSpPr>
          <p:cNvPr id="9" name="Rectangle 8"/>
          <p:cNvSpPr/>
          <p:nvPr/>
        </p:nvSpPr>
        <p:spPr bwMode="auto">
          <a:xfrm>
            <a:off x="266700" y="2781300"/>
            <a:ext cx="4389120" cy="3108960"/>
          </a:xfrm>
          <a:prstGeom prst="rect">
            <a:avLst/>
          </a:prstGeom>
          <a:solidFill>
            <a:schemeClr val="bg2"/>
          </a:solidFill>
          <a:ln w="25400" cap="flat" cmpd="sng" algn="ctr">
            <a:noFill/>
            <a:prstDash val="solid"/>
            <a:round/>
            <a:headEnd type="none" w="med" len="med"/>
            <a:tailEnd type="none" w="med" len="med"/>
          </a:ln>
          <a:effectLst/>
        </p:spPr>
        <p:txBody>
          <a:bodyPr vert="horz" wrap="none" lIns="90487" tIns="44450" rIns="90487" bIns="44450" numCol="1" rtlCol="0" anchor="ctr" anchorCtr="0" compatLnSpc="1">
            <a:prstTxWarp prst="textNoShape">
              <a:avLst/>
            </a:prstTxWarp>
          </a:bodyPr>
          <a:lstStyle/>
          <a:p>
            <a:pPr marL="381000" marR="0" indent="-381000" algn="ctr" defTabSz="914400" rtl="0" eaLnBrk="1" fontAlgn="base" latinLnBrk="0" hangingPunct="1">
              <a:lnSpc>
                <a:spcPct val="100000"/>
              </a:lnSpc>
              <a:spcBef>
                <a:spcPct val="100000"/>
              </a:spcBef>
              <a:spcAft>
                <a:spcPct val="0"/>
              </a:spcAft>
              <a:buClrTx/>
              <a:buSzTx/>
              <a:buFontTx/>
              <a:buNone/>
              <a:tabLst/>
            </a:pPr>
            <a:endParaRPr kumimoji="0" lang="en-US" sz="1800" b="0" i="0" u="none" strike="noStrike" cap="none" normalizeH="0" baseline="0" smtClean="0">
              <a:ln>
                <a:noFill/>
              </a:ln>
              <a:solidFill>
                <a:schemeClr val="tx1"/>
              </a:solidFill>
              <a:effectLst/>
              <a:latin typeface="Helvetica" pitchFamily="34" charset="0"/>
            </a:endParaRPr>
          </a:p>
        </p:txBody>
      </p:sp>
      <p:sp>
        <p:nvSpPr>
          <p:cNvPr id="2052" name="Rectangle 3"/>
          <p:cNvSpPr>
            <a:spLocks noGrp="1" noChangeArrowheads="1"/>
          </p:cNvSpPr>
          <p:nvPr>
            <p:ph type="title"/>
          </p:nvPr>
        </p:nvSpPr>
        <p:spPr>
          <a:xfrm>
            <a:off x="76200" y="215900"/>
            <a:ext cx="8686800" cy="304800"/>
          </a:xfrm>
        </p:spPr>
        <p:txBody>
          <a:bodyPr/>
          <a:lstStyle/>
          <a:p>
            <a:pPr eaLnBrk="1" hangingPunct="1"/>
            <a:r>
              <a:rPr lang="en-US" smtClean="0">
                <a:solidFill>
                  <a:schemeClr val="bg1"/>
                </a:solidFill>
                <a:latin typeface="Times New Roman" pitchFamily="18" charset="0"/>
              </a:rPr>
              <a:t>Efficient Algorithms</a:t>
            </a:r>
          </a:p>
        </p:txBody>
      </p:sp>
      <p:graphicFrame>
        <p:nvGraphicFramePr>
          <p:cNvPr id="2050" name="Object 2"/>
          <p:cNvGraphicFramePr>
            <a:graphicFrameLocks noChangeAspect="1"/>
          </p:cNvGraphicFramePr>
          <p:nvPr/>
        </p:nvGraphicFramePr>
        <p:xfrm>
          <a:off x="415925" y="1524000"/>
          <a:ext cx="7842250" cy="808038"/>
        </p:xfrm>
        <a:graphic>
          <a:graphicData uri="http://schemas.openxmlformats.org/presentationml/2006/ole">
            <p:oleObj spid="_x0000_s2053" name="Worksheet" r:id="rId4" imgW="8505886" imgH="781179" progId="Excel.Sheet.8">
              <p:embed/>
            </p:oleObj>
          </a:graphicData>
        </a:graphic>
      </p:graphicFrame>
      <p:sp>
        <p:nvSpPr>
          <p:cNvPr id="2053" name="Text Box 8"/>
          <p:cNvSpPr txBox="1">
            <a:spLocks noChangeArrowheads="1"/>
          </p:cNvSpPr>
          <p:nvPr/>
        </p:nvSpPr>
        <p:spPr bwMode="auto">
          <a:xfrm>
            <a:off x="347663" y="1085850"/>
            <a:ext cx="2797175" cy="363538"/>
          </a:xfrm>
          <a:prstGeom prst="rect">
            <a:avLst/>
          </a:prstGeom>
          <a:noFill/>
          <a:ln w="25400" algn="ctr">
            <a:noFill/>
            <a:miter lim="800000"/>
            <a:headEnd/>
            <a:tailEnd/>
          </a:ln>
        </p:spPr>
        <p:txBody>
          <a:bodyPr wrap="none" lIns="90487" tIns="44450" rIns="90487" bIns="44450">
            <a:spAutoFit/>
          </a:bodyPr>
          <a:lstStyle/>
          <a:p>
            <a:pPr marL="381000" indent="-381000"/>
            <a:r>
              <a:rPr lang="en-US" dirty="0">
                <a:solidFill>
                  <a:schemeClr val="bg1"/>
                </a:solidFill>
              </a:rPr>
              <a:t>Running times in seconds</a:t>
            </a:r>
          </a:p>
        </p:txBody>
      </p:sp>
      <p:sp>
        <p:nvSpPr>
          <p:cNvPr id="2054" name="Text Box 9"/>
          <p:cNvSpPr txBox="1">
            <a:spLocks noChangeArrowheads="1"/>
          </p:cNvSpPr>
          <p:nvPr/>
        </p:nvSpPr>
        <p:spPr bwMode="auto">
          <a:xfrm>
            <a:off x="5110163" y="3198813"/>
            <a:ext cx="3535362" cy="1382712"/>
          </a:xfrm>
          <a:prstGeom prst="rect">
            <a:avLst/>
          </a:prstGeom>
          <a:noFill/>
          <a:ln w="25400" algn="ctr">
            <a:noFill/>
            <a:miter lim="800000"/>
            <a:headEnd/>
            <a:tailEnd/>
          </a:ln>
        </p:spPr>
        <p:txBody>
          <a:bodyPr lIns="90487" tIns="44450" rIns="90487" bIns="44450">
            <a:spAutoFit/>
          </a:bodyPr>
          <a:lstStyle/>
          <a:p>
            <a:pPr algn="l"/>
            <a:r>
              <a:rPr lang="en-US" sz="2800">
                <a:solidFill>
                  <a:srgbClr val="FF0000"/>
                </a:solidFill>
              </a:rPr>
              <a:t>Over 50x speedup compared to baseline algorithm. </a:t>
            </a:r>
          </a:p>
        </p:txBody>
      </p:sp>
      <p:pic>
        <p:nvPicPr>
          <p:cNvPr id="2055" name="Picture 11" descr="uai2"/>
          <p:cNvPicPr>
            <a:picLocks noChangeAspect="1" noChangeArrowheads="1"/>
          </p:cNvPicPr>
          <p:nvPr/>
        </p:nvPicPr>
        <p:blipFill>
          <a:blip r:embed="rId5" cstate="print"/>
          <a:srcRect/>
          <a:stretch>
            <a:fillRect/>
          </a:stretch>
        </p:blipFill>
        <p:spPr bwMode="auto">
          <a:xfrm>
            <a:off x="269875" y="2776538"/>
            <a:ext cx="4378325" cy="3038475"/>
          </a:xfrm>
          <a:prstGeom prst="rect">
            <a:avLst/>
          </a:prstGeom>
          <a:noFill/>
          <a:ln w="9525">
            <a:noFill/>
            <a:miter lim="800000"/>
            <a:headEnd/>
            <a:tailEnd/>
          </a:ln>
        </p:spPr>
      </p:pic>
      <p:sp>
        <p:nvSpPr>
          <p:cNvPr id="2056" name="Text Box 13"/>
          <p:cNvSpPr txBox="1">
            <a:spLocks noChangeArrowheads="1"/>
          </p:cNvSpPr>
          <p:nvPr/>
        </p:nvSpPr>
        <p:spPr bwMode="auto">
          <a:xfrm>
            <a:off x="193675" y="6308725"/>
            <a:ext cx="6877050" cy="366713"/>
          </a:xfrm>
          <a:prstGeom prst="rect">
            <a:avLst/>
          </a:prstGeom>
          <a:noFill/>
          <a:ln w="25400" algn="ctr">
            <a:noFill/>
            <a:miter lim="800000"/>
            <a:headEnd/>
            <a:tailEnd/>
          </a:ln>
        </p:spPr>
        <p:txBody>
          <a:bodyPr wrap="none" lIns="90487" tIns="44450" rIns="90487" bIns="44450">
            <a:spAutoFit/>
          </a:bodyPr>
          <a:lstStyle/>
          <a:p>
            <a:pPr marL="381000" indent="-381000"/>
            <a:r>
              <a:rPr lang="en-US" dirty="0">
                <a:solidFill>
                  <a:schemeClr val="bg1"/>
                </a:solidFill>
              </a:rPr>
              <a:t>[Lee et al., NIPS 2006; Lee et al., AAAI 2006; Grosse et al., 2007]</a:t>
            </a:r>
          </a:p>
        </p:txBody>
      </p:sp>
    </p:spTree>
  </p:cSld>
  <p:clrMapOvr>
    <a:masterClrMapping/>
  </p:clrMapOvr>
  <p:transition/>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1371600" y="215900"/>
            <a:ext cx="6402388" cy="306388"/>
          </a:xfrm>
        </p:spPr>
        <p:txBody>
          <a:bodyPr lIns="90360" tIns="44280" rIns="90360" bIns="44280"/>
          <a:lstStyle/>
          <a:p>
            <a:pPr defTabSz="457200"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smtClean="0">
                <a:solidFill>
                  <a:schemeClr val="bg1"/>
                </a:solidFill>
              </a:rPr>
              <a:t>Example of learned bases</a:t>
            </a:r>
          </a:p>
        </p:txBody>
      </p:sp>
      <p:sp>
        <p:nvSpPr>
          <p:cNvPr id="80899" name="Rectangle 3"/>
          <p:cNvSpPr>
            <a:spLocks noGrp="1" noChangeArrowheads="1"/>
          </p:cNvSpPr>
          <p:nvPr>
            <p:ph idx="1"/>
          </p:nvPr>
        </p:nvSpPr>
        <p:spPr>
          <a:xfrm>
            <a:off x="457200" y="1328738"/>
            <a:ext cx="8231188" cy="4572000"/>
          </a:xfrm>
        </p:spPr>
        <p:txBody>
          <a:bodyPr lIns="0" tIns="0" rIns="0" bIns="0"/>
          <a:lstStyle/>
          <a:p>
            <a:pPr eaLnBrk="1" hangingPunct="1">
              <a:buFontTx/>
              <a:buNone/>
            </a:pPr>
            <a:endParaRPr lang="en-US" sz="1800" smtClean="0"/>
          </a:p>
        </p:txBody>
      </p:sp>
      <p:pic>
        <p:nvPicPr>
          <p:cNvPr id="80900" name="Picture 4"/>
          <p:cNvPicPr>
            <a:picLocks noChangeAspect="1" noChangeArrowheads="1"/>
          </p:cNvPicPr>
          <p:nvPr/>
        </p:nvPicPr>
        <p:blipFill>
          <a:blip r:embed="rId3" cstate="print"/>
          <a:srcRect/>
          <a:stretch>
            <a:fillRect/>
          </a:stretch>
        </p:blipFill>
        <p:spPr bwMode="auto">
          <a:xfrm>
            <a:off x="228600" y="1371600"/>
            <a:ext cx="8686800" cy="4322763"/>
          </a:xfrm>
          <a:prstGeom prst="rect">
            <a:avLst/>
          </a:prstGeom>
          <a:noFill/>
          <a:ln w="9525">
            <a:noFill/>
            <a:round/>
            <a:headEnd/>
            <a:tailEnd/>
          </a:ln>
        </p:spPr>
      </p:pic>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6" name="Rectangle 2"/>
          <p:cNvSpPr>
            <a:spLocks noChangeArrowheads="1"/>
          </p:cNvSpPr>
          <p:nvPr/>
        </p:nvSpPr>
        <p:spPr bwMode="auto">
          <a:xfrm>
            <a:off x="0" y="6019800"/>
            <a:ext cx="1447800" cy="838200"/>
          </a:xfrm>
          <a:prstGeom prst="rect">
            <a:avLst/>
          </a:prstGeom>
          <a:solidFill>
            <a:schemeClr val="bg1"/>
          </a:solidFill>
          <a:ln w="9525">
            <a:noFill/>
            <a:miter lim="800000"/>
            <a:headEnd/>
            <a:tailEnd/>
          </a:ln>
        </p:spPr>
        <p:txBody>
          <a:bodyPr wrap="none" anchor="ctr"/>
          <a:lstStyle/>
          <a:p>
            <a:endParaRPr lang="en-US"/>
          </a:p>
        </p:txBody>
      </p:sp>
      <p:sp>
        <p:nvSpPr>
          <p:cNvPr id="3077" name="Rectangle 3"/>
          <p:cNvSpPr>
            <a:spLocks noGrp="1" noChangeArrowheads="1"/>
          </p:cNvSpPr>
          <p:nvPr>
            <p:ph type="title"/>
          </p:nvPr>
        </p:nvSpPr>
        <p:spPr>
          <a:xfrm>
            <a:off x="76200" y="215900"/>
            <a:ext cx="8686800" cy="304800"/>
          </a:xfrm>
        </p:spPr>
        <p:txBody>
          <a:bodyPr/>
          <a:lstStyle/>
          <a:p>
            <a:pPr eaLnBrk="1" hangingPunct="1"/>
            <a:r>
              <a:rPr lang="en-US" smtClean="0">
                <a:latin typeface="Helvetica" pitchFamily="34" charset="0"/>
              </a:rPr>
              <a:t>Overall running time for learning sparse codes </a:t>
            </a:r>
            <a:br>
              <a:rPr lang="en-US" smtClean="0">
                <a:latin typeface="Helvetica" pitchFamily="34" charset="0"/>
              </a:rPr>
            </a:br>
            <a:r>
              <a:rPr lang="en-US" smtClean="0">
                <a:latin typeface="Helvetica" pitchFamily="34" charset="0"/>
              </a:rPr>
              <a:t>(using small benchmark data)</a:t>
            </a:r>
          </a:p>
        </p:txBody>
      </p:sp>
      <p:graphicFrame>
        <p:nvGraphicFramePr>
          <p:cNvPr id="3074" name="Object 2"/>
          <p:cNvGraphicFramePr>
            <a:graphicFrameLocks noChangeAspect="1"/>
          </p:cNvGraphicFramePr>
          <p:nvPr/>
        </p:nvGraphicFramePr>
        <p:xfrm>
          <a:off x="409575" y="1524000"/>
          <a:ext cx="8353425" cy="1809750"/>
        </p:xfrm>
        <a:graphic>
          <a:graphicData uri="http://schemas.openxmlformats.org/presentationml/2006/ole">
            <p:oleObj spid="_x0000_s3080" name="Worksheet" r:id="rId4" imgW="7216560" imgH="1563480" progId="Excel.Sheet.8">
              <p:embed/>
            </p:oleObj>
          </a:graphicData>
        </a:graphic>
      </p:graphicFrame>
      <p:sp>
        <p:nvSpPr>
          <p:cNvPr id="3078" name="AutoShape 5"/>
          <p:cNvSpPr>
            <a:spLocks noChangeArrowheads="1"/>
          </p:cNvSpPr>
          <p:nvPr/>
        </p:nvSpPr>
        <p:spPr bwMode="auto">
          <a:xfrm>
            <a:off x="7239000" y="3584575"/>
            <a:ext cx="1676400" cy="377825"/>
          </a:xfrm>
          <a:prstGeom prst="wedgeRectCallout">
            <a:avLst>
              <a:gd name="adj1" fmla="val 18560"/>
              <a:gd name="adj2" fmla="val -126051"/>
            </a:avLst>
          </a:prstGeom>
          <a:solidFill>
            <a:srgbClr val="CCFF99"/>
          </a:solidFill>
          <a:ln w="28575">
            <a:solidFill>
              <a:schemeClr val="tx1"/>
            </a:solidFill>
            <a:miter lim="800000"/>
            <a:headEnd/>
            <a:tailEnd/>
          </a:ln>
        </p:spPr>
        <p:txBody>
          <a:bodyPr lIns="0" tIns="0" rIns="0" bIns="0"/>
          <a:lstStyle/>
          <a:p>
            <a:pPr eaLnBrk="0" hangingPunct="0">
              <a:spcBef>
                <a:spcPct val="0"/>
              </a:spcBef>
            </a:pPr>
            <a:r>
              <a:rPr lang="en-US" sz="1600">
                <a:latin typeface="Comic Sans MS" pitchFamily="66" charset="0"/>
                <a:ea typeface="Lucida Sans Unicode" pitchFamily="34" charset="0"/>
                <a:cs typeface="Lucida Sans Unicode" pitchFamily="34" charset="0"/>
              </a:rPr>
              <a:t>running time (s)</a:t>
            </a:r>
          </a:p>
        </p:txBody>
      </p:sp>
      <p:sp>
        <p:nvSpPr>
          <p:cNvPr id="3079" name="Text Box 6"/>
          <p:cNvSpPr txBox="1">
            <a:spLocks noChangeArrowheads="1"/>
          </p:cNvSpPr>
          <p:nvPr/>
        </p:nvSpPr>
        <p:spPr bwMode="auto">
          <a:xfrm>
            <a:off x="357188" y="1066800"/>
            <a:ext cx="2198687" cy="393700"/>
          </a:xfrm>
          <a:prstGeom prst="rect">
            <a:avLst/>
          </a:prstGeom>
          <a:noFill/>
          <a:ln w="25400">
            <a:noFill/>
            <a:miter lim="800000"/>
            <a:headEnd/>
            <a:tailEnd/>
          </a:ln>
        </p:spPr>
        <p:txBody>
          <a:bodyPr wrap="none" lIns="90487" tIns="44450" rIns="90487" bIns="44450">
            <a:spAutoFit/>
          </a:bodyPr>
          <a:lstStyle/>
          <a:p>
            <a:pPr algn="l"/>
            <a:r>
              <a:rPr lang="en-US" sz="2000">
                <a:ea typeface="Lucida Sans Unicode" pitchFamily="34" charset="0"/>
                <a:cs typeface="Lucida Sans Unicode" pitchFamily="34" charset="0"/>
              </a:rPr>
              <a:t>Using L1 sparsity </a:t>
            </a:r>
          </a:p>
        </p:txBody>
      </p:sp>
      <p:graphicFrame>
        <p:nvGraphicFramePr>
          <p:cNvPr id="3075" name="Object 3"/>
          <p:cNvGraphicFramePr>
            <a:graphicFrameLocks noChangeAspect="1"/>
          </p:cNvGraphicFramePr>
          <p:nvPr/>
        </p:nvGraphicFramePr>
        <p:xfrm>
          <a:off x="411163" y="4489450"/>
          <a:ext cx="8353425" cy="781050"/>
        </p:xfrm>
        <a:graphic>
          <a:graphicData uri="http://schemas.openxmlformats.org/presentationml/2006/ole">
            <p:oleObj spid="_x0000_s3081" name="Worksheet" r:id="rId5" imgW="7216560" imgH="674640" progId="Excel.Sheet.8">
              <p:embed/>
            </p:oleObj>
          </a:graphicData>
        </a:graphic>
      </p:graphicFrame>
      <p:sp>
        <p:nvSpPr>
          <p:cNvPr id="3080" name="Text Box 8"/>
          <p:cNvSpPr txBox="1">
            <a:spLocks noChangeArrowheads="1"/>
          </p:cNvSpPr>
          <p:nvPr/>
        </p:nvSpPr>
        <p:spPr bwMode="auto">
          <a:xfrm>
            <a:off x="352425" y="4038600"/>
            <a:ext cx="3533775" cy="393700"/>
          </a:xfrm>
          <a:prstGeom prst="rect">
            <a:avLst/>
          </a:prstGeom>
          <a:noFill/>
          <a:ln w="25400">
            <a:noFill/>
            <a:miter lim="800000"/>
            <a:headEnd/>
            <a:tailEnd/>
          </a:ln>
        </p:spPr>
        <p:txBody>
          <a:bodyPr lIns="90487" tIns="44450" rIns="90487" bIns="44450">
            <a:spAutoFit/>
          </a:bodyPr>
          <a:lstStyle/>
          <a:p>
            <a:pPr algn="l"/>
            <a:r>
              <a:rPr lang="en-US" sz="2000">
                <a:ea typeface="Lucida Sans Unicode" pitchFamily="34" charset="0"/>
                <a:cs typeface="Lucida Sans Unicode" pitchFamily="34" charset="0"/>
              </a:rPr>
              <a:t>Using epsilon-L1 sparsity </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5283" name="Picture 3" descr="C:\Users\ang\Desktop\fatgabor135.png"/>
          <p:cNvPicPr>
            <a:picLocks noChangeAspect="1" noChangeArrowheads="1"/>
          </p:cNvPicPr>
          <p:nvPr/>
        </p:nvPicPr>
        <p:blipFill>
          <a:blip r:embed="rId2" cstate="print"/>
          <a:srcRect/>
          <a:stretch>
            <a:fillRect/>
          </a:stretch>
        </p:blipFill>
        <p:spPr bwMode="auto">
          <a:xfrm>
            <a:off x="3043483" y="4129815"/>
            <a:ext cx="319133" cy="320040"/>
          </a:xfrm>
          <a:prstGeom prst="rect">
            <a:avLst/>
          </a:prstGeom>
          <a:noFill/>
        </p:spPr>
      </p:pic>
      <p:pic>
        <p:nvPicPr>
          <p:cNvPr id="114" name="Picture 113" descr="diag1.3.png"/>
          <p:cNvPicPr>
            <a:picLocks noChangeAspect="1"/>
          </p:cNvPicPr>
          <p:nvPr/>
        </p:nvPicPr>
        <p:blipFill>
          <a:blip r:embed="rId3" cstate="print"/>
          <a:stretch>
            <a:fillRect/>
          </a:stretch>
        </p:blipFill>
        <p:spPr>
          <a:xfrm>
            <a:off x="5168583" y="3705517"/>
            <a:ext cx="1274036" cy="740137"/>
          </a:xfrm>
          <a:prstGeom prst="rect">
            <a:avLst/>
          </a:prstGeom>
        </p:spPr>
      </p:pic>
      <p:pic>
        <p:nvPicPr>
          <p:cNvPr id="115" name="Picture 114" descr="diag2.3.png"/>
          <p:cNvPicPr>
            <a:picLocks noChangeAspect="1"/>
          </p:cNvPicPr>
          <p:nvPr/>
        </p:nvPicPr>
        <p:blipFill>
          <a:blip r:embed="rId4" cstate="print"/>
          <a:stretch>
            <a:fillRect/>
          </a:stretch>
        </p:blipFill>
        <p:spPr>
          <a:xfrm>
            <a:off x="5168583" y="4708820"/>
            <a:ext cx="1274036" cy="740137"/>
          </a:xfrm>
          <a:prstGeom prst="rect">
            <a:avLst/>
          </a:prstGeom>
        </p:spPr>
      </p:pic>
      <p:pic>
        <p:nvPicPr>
          <p:cNvPr id="116" name="Picture 115" descr="vert.3.png"/>
          <p:cNvPicPr>
            <a:picLocks noChangeAspect="1"/>
          </p:cNvPicPr>
          <p:nvPr/>
        </p:nvPicPr>
        <p:blipFill>
          <a:blip r:embed="rId5" cstate="print"/>
          <a:stretch>
            <a:fillRect/>
          </a:stretch>
        </p:blipFill>
        <p:spPr>
          <a:xfrm>
            <a:off x="5168583" y="1635406"/>
            <a:ext cx="1274036" cy="740137"/>
          </a:xfrm>
          <a:prstGeom prst="rect">
            <a:avLst/>
          </a:prstGeom>
        </p:spPr>
      </p:pic>
      <p:pic>
        <p:nvPicPr>
          <p:cNvPr id="117" name="Picture 116" descr="horiz.3.png"/>
          <p:cNvPicPr>
            <a:picLocks noChangeAspect="1"/>
          </p:cNvPicPr>
          <p:nvPr/>
        </p:nvPicPr>
        <p:blipFill>
          <a:blip r:embed="rId6" cstate="print"/>
          <a:stretch>
            <a:fillRect/>
          </a:stretch>
        </p:blipFill>
        <p:spPr>
          <a:xfrm>
            <a:off x="5168583" y="2617136"/>
            <a:ext cx="1274036" cy="740137"/>
          </a:xfrm>
          <a:prstGeom prst="rect">
            <a:avLst/>
          </a:prstGeom>
        </p:spPr>
      </p:pic>
      <p:sp>
        <p:nvSpPr>
          <p:cNvPr id="2" name="Title 1"/>
          <p:cNvSpPr>
            <a:spLocks noGrp="1"/>
          </p:cNvSpPr>
          <p:nvPr>
            <p:ph type="title"/>
          </p:nvPr>
        </p:nvSpPr>
        <p:spPr/>
        <p:txBody>
          <a:bodyPr/>
          <a:lstStyle/>
          <a:p>
            <a:r>
              <a:rPr lang="en-US" dirty="0" smtClean="0"/>
              <a:t>Computing features in computer vision</a:t>
            </a:r>
            <a:endParaRPr lang="en-US" dirty="0"/>
          </a:p>
        </p:txBody>
      </p:sp>
      <p:pic>
        <p:nvPicPr>
          <p:cNvPr id="53" name="Picture 52" descr="Picture1.png"/>
          <p:cNvPicPr>
            <a:picLocks noChangeAspect="1"/>
          </p:cNvPicPr>
          <p:nvPr/>
        </p:nvPicPr>
        <p:blipFill>
          <a:blip r:embed="rId7" cstate="print"/>
          <a:srcRect/>
          <a:stretch>
            <a:fillRect/>
          </a:stretch>
        </p:blipFill>
        <p:spPr>
          <a:xfrm>
            <a:off x="820516" y="1591742"/>
            <a:ext cx="1352097" cy="827846"/>
          </a:xfrm>
          <a:prstGeom prst="rect">
            <a:avLst/>
          </a:prstGeom>
        </p:spPr>
      </p:pic>
      <p:pic>
        <p:nvPicPr>
          <p:cNvPr id="55" name="Picture 54" descr="diag1.2.png"/>
          <p:cNvPicPr>
            <a:picLocks noChangeAspect="1"/>
          </p:cNvPicPr>
          <p:nvPr/>
        </p:nvPicPr>
        <p:blipFill>
          <a:blip r:embed="rId8" cstate="print"/>
          <a:stretch>
            <a:fillRect/>
          </a:stretch>
        </p:blipFill>
        <p:spPr>
          <a:xfrm>
            <a:off x="3414364" y="3714131"/>
            <a:ext cx="1274036" cy="740137"/>
          </a:xfrm>
          <a:prstGeom prst="rect">
            <a:avLst/>
          </a:prstGeom>
        </p:spPr>
      </p:pic>
      <p:pic>
        <p:nvPicPr>
          <p:cNvPr id="57" name="Picture 56" descr="diag2.2.png"/>
          <p:cNvPicPr>
            <a:picLocks noChangeAspect="1"/>
          </p:cNvPicPr>
          <p:nvPr/>
        </p:nvPicPr>
        <p:blipFill>
          <a:blip r:embed="rId9" cstate="print"/>
          <a:stretch>
            <a:fillRect/>
          </a:stretch>
        </p:blipFill>
        <p:spPr>
          <a:xfrm>
            <a:off x="3417409" y="4755341"/>
            <a:ext cx="1274036" cy="740137"/>
          </a:xfrm>
          <a:prstGeom prst="rect">
            <a:avLst/>
          </a:prstGeom>
        </p:spPr>
      </p:pic>
      <p:pic>
        <p:nvPicPr>
          <p:cNvPr id="59" name="Picture 58" descr="vert.2.png"/>
          <p:cNvPicPr>
            <a:picLocks noChangeAspect="1"/>
          </p:cNvPicPr>
          <p:nvPr/>
        </p:nvPicPr>
        <p:blipFill>
          <a:blip r:embed="rId10" cstate="print"/>
          <a:stretch>
            <a:fillRect/>
          </a:stretch>
        </p:blipFill>
        <p:spPr>
          <a:xfrm>
            <a:off x="3414364" y="1640335"/>
            <a:ext cx="1274036" cy="740137"/>
          </a:xfrm>
          <a:prstGeom prst="rect">
            <a:avLst/>
          </a:prstGeom>
        </p:spPr>
      </p:pic>
      <p:pic>
        <p:nvPicPr>
          <p:cNvPr id="61" name="Picture 60" descr="horiz.2.png"/>
          <p:cNvPicPr>
            <a:picLocks noChangeAspect="1"/>
          </p:cNvPicPr>
          <p:nvPr/>
        </p:nvPicPr>
        <p:blipFill>
          <a:blip r:embed="rId11" cstate="print"/>
          <a:stretch>
            <a:fillRect/>
          </a:stretch>
        </p:blipFill>
        <p:spPr>
          <a:xfrm>
            <a:off x="3414364" y="2647058"/>
            <a:ext cx="1274036" cy="740137"/>
          </a:xfrm>
          <a:prstGeom prst="rect">
            <a:avLst/>
          </a:prstGeom>
        </p:spPr>
      </p:pic>
      <p:cxnSp>
        <p:nvCxnSpPr>
          <p:cNvPr id="71" name="Straight Connector 70"/>
          <p:cNvCxnSpPr/>
          <p:nvPr/>
        </p:nvCxnSpPr>
        <p:spPr>
          <a:xfrm rot="16200000" flipH="1">
            <a:off x="5412148" y="2008251"/>
            <a:ext cx="740137" cy="0"/>
          </a:xfrm>
          <a:prstGeom prst="line">
            <a:avLst/>
          </a:prstGeom>
          <a:noFill/>
          <a:ln w="28575" cap="flat" cmpd="sng" algn="ctr">
            <a:solidFill>
              <a:srgbClr val="4F81BD">
                <a:shade val="95000"/>
                <a:satMod val="105000"/>
              </a:srgbClr>
            </a:solidFill>
            <a:prstDash val="solid"/>
          </a:ln>
          <a:effectLst/>
        </p:spPr>
      </p:cxnSp>
      <p:cxnSp>
        <p:nvCxnSpPr>
          <p:cNvPr id="72" name="Straight Connector 71"/>
          <p:cNvCxnSpPr/>
          <p:nvPr/>
        </p:nvCxnSpPr>
        <p:spPr>
          <a:xfrm rot="10800000" flipH="1">
            <a:off x="5145199" y="2008252"/>
            <a:ext cx="1274036" cy="0"/>
          </a:xfrm>
          <a:prstGeom prst="line">
            <a:avLst/>
          </a:prstGeom>
          <a:noFill/>
          <a:ln w="28575" cap="flat" cmpd="sng" algn="ctr">
            <a:solidFill>
              <a:srgbClr val="4F81BD">
                <a:shade val="95000"/>
                <a:satMod val="105000"/>
              </a:srgbClr>
            </a:solidFill>
            <a:prstDash val="solid"/>
          </a:ln>
          <a:effectLst/>
        </p:spPr>
      </p:cxnSp>
      <p:sp>
        <p:nvSpPr>
          <p:cNvPr id="73" name="TextBox 72"/>
          <p:cNvSpPr txBox="1"/>
          <p:nvPr/>
        </p:nvSpPr>
        <p:spPr>
          <a:xfrm>
            <a:off x="5104784" y="1669203"/>
            <a:ext cx="71524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0070C0"/>
                </a:solidFill>
                <a:effectLst/>
                <a:uLnTx/>
                <a:uFillTx/>
              </a:rPr>
              <a:t>0.1</a:t>
            </a:r>
            <a:endParaRPr kumimoji="0" lang="en-US" sz="1400" b="1" i="0" u="none" strike="noStrike" kern="0" cap="none" spc="0" normalizeH="0" baseline="0" noProof="0" dirty="0">
              <a:ln>
                <a:noFill/>
              </a:ln>
              <a:solidFill>
                <a:srgbClr val="0070C0"/>
              </a:solidFill>
              <a:effectLst/>
              <a:uLnTx/>
              <a:uFillTx/>
            </a:endParaRPr>
          </a:p>
        </p:txBody>
      </p:sp>
      <p:sp>
        <p:nvSpPr>
          <p:cNvPr id="74" name="TextBox 73"/>
          <p:cNvSpPr txBox="1"/>
          <p:nvPr/>
        </p:nvSpPr>
        <p:spPr>
          <a:xfrm>
            <a:off x="5719446" y="1668278"/>
            <a:ext cx="71524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0070C0"/>
                </a:solidFill>
                <a:effectLst/>
                <a:uLnTx/>
                <a:uFillTx/>
              </a:rPr>
              <a:t>0.7</a:t>
            </a:r>
            <a:endParaRPr kumimoji="0" lang="en-US" sz="1400" b="1" i="0" u="none" strike="noStrike" kern="0" cap="none" spc="0" normalizeH="0" baseline="0" noProof="0" dirty="0">
              <a:ln>
                <a:noFill/>
              </a:ln>
              <a:solidFill>
                <a:srgbClr val="0070C0"/>
              </a:solidFill>
              <a:effectLst/>
              <a:uLnTx/>
              <a:uFillTx/>
            </a:endParaRPr>
          </a:p>
        </p:txBody>
      </p:sp>
      <p:sp>
        <p:nvSpPr>
          <p:cNvPr id="75" name="TextBox 74"/>
          <p:cNvSpPr txBox="1"/>
          <p:nvPr/>
        </p:nvSpPr>
        <p:spPr>
          <a:xfrm>
            <a:off x="5765166" y="2028940"/>
            <a:ext cx="71524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0070C0"/>
                </a:solidFill>
                <a:effectLst/>
                <a:uLnTx/>
                <a:uFillTx/>
              </a:rPr>
              <a:t>0.6</a:t>
            </a:r>
            <a:endParaRPr kumimoji="0" lang="en-US" sz="1400" b="1" i="0" u="none" strike="noStrike" kern="0" cap="none" spc="0" normalizeH="0" baseline="0" noProof="0" dirty="0">
              <a:ln>
                <a:noFill/>
              </a:ln>
              <a:solidFill>
                <a:srgbClr val="0070C0"/>
              </a:solidFill>
              <a:effectLst/>
              <a:uLnTx/>
              <a:uFillTx/>
            </a:endParaRPr>
          </a:p>
        </p:txBody>
      </p:sp>
      <p:sp>
        <p:nvSpPr>
          <p:cNvPr id="76" name="TextBox 75"/>
          <p:cNvSpPr txBox="1"/>
          <p:nvPr/>
        </p:nvSpPr>
        <p:spPr>
          <a:xfrm>
            <a:off x="5104784" y="2008251"/>
            <a:ext cx="71524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0070C0"/>
                </a:solidFill>
                <a:effectLst/>
                <a:uLnTx/>
                <a:uFillTx/>
              </a:rPr>
              <a:t>0.4</a:t>
            </a:r>
            <a:endParaRPr kumimoji="0" lang="en-US" sz="1400" b="1" i="0" u="none" strike="noStrike" kern="0" cap="none" spc="0" normalizeH="0" baseline="0" noProof="0" dirty="0">
              <a:ln>
                <a:noFill/>
              </a:ln>
              <a:solidFill>
                <a:srgbClr val="0070C0"/>
              </a:solidFill>
              <a:effectLst/>
              <a:uLnTx/>
              <a:uFillTx/>
            </a:endParaRPr>
          </a:p>
        </p:txBody>
      </p:sp>
      <p:cxnSp>
        <p:nvCxnSpPr>
          <p:cNvPr id="84" name="Straight Arrow Connector 83"/>
          <p:cNvCxnSpPr/>
          <p:nvPr/>
        </p:nvCxnSpPr>
        <p:spPr bwMode="auto">
          <a:xfrm>
            <a:off x="-1572800" y="1124700"/>
            <a:ext cx="1228960" cy="38405"/>
          </a:xfrm>
          <a:prstGeom prst="straightConnector1">
            <a:avLst/>
          </a:prstGeom>
          <a:noFill/>
          <a:ln w="12700" cap="flat" cmpd="sng" algn="ctr">
            <a:noFill/>
            <a:prstDash val="solid"/>
            <a:round/>
            <a:headEnd type="none" w="med" len="med"/>
            <a:tailEnd type="arrow"/>
          </a:ln>
          <a:effectLst/>
        </p:spPr>
      </p:cxnSp>
      <p:cxnSp>
        <p:nvCxnSpPr>
          <p:cNvPr id="85" name="Straight Arrow Connector 84"/>
          <p:cNvCxnSpPr/>
          <p:nvPr/>
        </p:nvCxnSpPr>
        <p:spPr>
          <a:xfrm flipH="1">
            <a:off x="2225603" y="1989182"/>
            <a:ext cx="1191165" cy="8672"/>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cxnSp>
        <p:nvCxnSpPr>
          <p:cNvPr id="88" name="Straight Arrow Connector 87"/>
          <p:cNvCxnSpPr/>
          <p:nvPr/>
        </p:nvCxnSpPr>
        <p:spPr>
          <a:xfrm flipH="1" flipV="1">
            <a:off x="2225603" y="1993518"/>
            <a:ext cx="1083642" cy="954614"/>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cxnSp>
        <p:nvCxnSpPr>
          <p:cNvPr id="91" name="Straight Arrow Connector 90"/>
          <p:cNvCxnSpPr/>
          <p:nvPr/>
        </p:nvCxnSpPr>
        <p:spPr>
          <a:xfrm flipH="1" flipV="1">
            <a:off x="2225603" y="1993518"/>
            <a:ext cx="1083642" cy="2021686"/>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cxnSp>
        <p:nvCxnSpPr>
          <p:cNvPr id="94" name="Straight Arrow Connector 93"/>
          <p:cNvCxnSpPr/>
          <p:nvPr/>
        </p:nvCxnSpPr>
        <p:spPr>
          <a:xfrm flipH="1" flipV="1">
            <a:off x="2225603" y="1993518"/>
            <a:ext cx="1083644" cy="3013373"/>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cxnSp>
        <p:nvCxnSpPr>
          <p:cNvPr id="99" name="Straight Arrow Connector 98"/>
          <p:cNvCxnSpPr/>
          <p:nvPr/>
        </p:nvCxnSpPr>
        <p:spPr>
          <a:xfrm flipH="1">
            <a:off x="4792664" y="1989182"/>
            <a:ext cx="274320" cy="0"/>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cxnSp>
        <p:nvCxnSpPr>
          <p:cNvPr id="101" name="Straight Arrow Connector 100"/>
          <p:cNvCxnSpPr/>
          <p:nvPr/>
        </p:nvCxnSpPr>
        <p:spPr>
          <a:xfrm flipH="1">
            <a:off x="4764025" y="3010366"/>
            <a:ext cx="274320" cy="0"/>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cxnSp>
        <p:nvCxnSpPr>
          <p:cNvPr id="102" name="Straight Arrow Connector 101"/>
          <p:cNvCxnSpPr/>
          <p:nvPr/>
        </p:nvCxnSpPr>
        <p:spPr>
          <a:xfrm flipH="1">
            <a:off x="4764025" y="4085706"/>
            <a:ext cx="274320" cy="0"/>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cxnSp>
        <p:nvCxnSpPr>
          <p:cNvPr id="103" name="Straight Arrow Connector 102"/>
          <p:cNvCxnSpPr/>
          <p:nvPr/>
        </p:nvCxnSpPr>
        <p:spPr>
          <a:xfrm flipH="1">
            <a:off x="4764025" y="5084236"/>
            <a:ext cx="274320" cy="0"/>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cxnSp>
        <p:nvCxnSpPr>
          <p:cNvPr id="118" name="Straight Connector 117"/>
          <p:cNvCxnSpPr/>
          <p:nvPr/>
        </p:nvCxnSpPr>
        <p:spPr>
          <a:xfrm rot="16200000" flipH="1">
            <a:off x="5434459" y="2991236"/>
            <a:ext cx="740137" cy="0"/>
          </a:xfrm>
          <a:prstGeom prst="line">
            <a:avLst/>
          </a:prstGeom>
          <a:noFill/>
          <a:ln w="28575" cap="flat" cmpd="sng" algn="ctr">
            <a:solidFill>
              <a:srgbClr val="4F81BD">
                <a:shade val="95000"/>
                <a:satMod val="105000"/>
              </a:srgbClr>
            </a:solidFill>
            <a:prstDash val="solid"/>
          </a:ln>
          <a:effectLst/>
        </p:spPr>
      </p:cxnSp>
      <p:cxnSp>
        <p:nvCxnSpPr>
          <p:cNvPr id="119" name="Straight Connector 118"/>
          <p:cNvCxnSpPr/>
          <p:nvPr/>
        </p:nvCxnSpPr>
        <p:spPr>
          <a:xfrm rot="10800000" flipH="1">
            <a:off x="5167510" y="2991237"/>
            <a:ext cx="1274036" cy="0"/>
          </a:xfrm>
          <a:prstGeom prst="line">
            <a:avLst/>
          </a:prstGeom>
          <a:noFill/>
          <a:ln w="28575" cap="flat" cmpd="sng" algn="ctr">
            <a:solidFill>
              <a:srgbClr val="4F81BD">
                <a:shade val="95000"/>
                <a:satMod val="105000"/>
              </a:srgbClr>
            </a:solidFill>
            <a:prstDash val="solid"/>
          </a:ln>
          <a:effectLst/>
        </p:spPr>
      </p:cxnSp>
      <p:sp>
        <p:nvSpPr>
          <p:cNvPr id="120" name="TextBox 119"/>
          <p:cNvSpPr txBox="1"/>
          <p:nvPr/>
        </p:nvSpPr>
        <p:spPr>
          <a:xfrm>
            <a:off x="5127095" y="2652188"/>
            <a:ext cx="71524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7030A0"/>
                </a:solidFill>
                <a:effectLst/>
                <a:uLnTx/>
                <a:uFillTx/>
              </a:rPr>
              <a:t>0.1</a:t>
            </a:r>
            <a:endParaRPr kumimoji="0" lang="en-US" sz="1400" b="1" i="0" u="none" strike="noStrike" kern="0" cap="none" spc="0" normalizeH="0" baseline="0" noProof="0" dirty="0">
              <a:ln>
                <a:noFill/>
              </a:ln>
              <a:solidFill>
                <a:srgbClr val="7030A0"/>
              </a:solidFill>
              <a:effectLst/>
              <a:uLnTx/>
              <a:uFillTx/>
            </a:endParaRPr>
          </a:p>
        </p:txBody>
      </p:sp>
      <p:sp>
        <p:nvSpPr>
          <p:cNvPr id="121" name="TextBox 120"/>
          <p:cNvSpPr txBox="1"/>
          <p:nvPr/>
        </p:nvSpPr>
        <p:spPr>
          <a:xfrm>
            <a:off x="5748056" y="2651263"/>
            <a:ext cx="71524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7030A0"/>
                </a:solidFill>
                <a:effectLst/>
                <a:uLnTx/>
                <a:uFillTx/>
              </a:rPr>
              <a:t>0.4</a:t>
            </a:r>
            <a:endParaRPr kumimoji="0" lang="en-US" sz="1400" b="1" i="0" u="none" strike="noStrike" kern="0" cap="none" spc="0" normalizeH="0" baseline="0" noProof="0" dirty="0">
              <a:ln>
                <a:noFill/>
              </a:ln>
              <a:solidFill>
                <a:srgbClr val="7030A0"/>
              </a:solidFill>
              <a:effectLst/>
              <a:uLnTx/>
              <a:uFillTx/>
            </a:endParaRPr>
          </a:p>
        </p:txBody>
      </p:sp>
      <p:sp>
        <p:nvSpPr>
          <p:cNvPr id="122" name="TextBox 121"/>
          <p:cNvSpPr txBox="1"/>
          <p:nvPr/>
        </p:nvSpPr>
        <p:spPr>
          <a:xfrm>
            <a:off x="5787477" y="3011925"/>
            <a:ext cx="71524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7030A0"/>
                </a:solidFill>
                <a:effectLst/>
                <a:uLnTx/>
                <a:uFillTx/>
              </a:rPr>
              <a:t>0.5</a:t>
            </a:r>
            <a:endParaRPr kumimoji="0" lang="en-US" sz="1400" b="1" i="0" u="none" strike="noStrike" kern="0" cap="none" spc="0" normalizeH="0" baseline="0" noProof="0" dirty="0">
              <a:ln>
                <a:noFill/>
              </a:ln>
              <a:solidFill>
                <a:srgbClr val="7030A0"/>
              </a:solidFill>
              <a:effectLst/>
              <a:uLnTx/>
              <a:uFillTx/>
            </a:endParaRPr>
          </a:p>
        </p:txBody>
      </p:sp>
      <p:sp>
        <p:nvSpPr>
          <p:cNvPr id="123" name="TextBox 122"/>
          <p:cNvSpPr txBox="1"/>
          <p:nvPr/>
        </p:nvSpPr>
        <p:spPr>
          <a:xfrm>
            <a:off x="5127095" y="2991236"/>
            <a:ext cx="71524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7030A0"/>
                </a:solidFill>
                <a:effectLst/>
                <a:uLnTx/>
                <a:uFillTx/>
              </a:rPr>
              <a:t>0.5</a:t>
            </a:r>
            <a:endParaRPr kumimoji="0" lang="en-US" sz="1400" b="1" i="0" u="none" strike="noStrike" kern="0" cap="none" spc="0" normalizeH="0" baseline="0" noProof="0" dirty="0">
              <a:ln>
                <a:noFill/>
              </a:ln>
              <a:solidFill>
                <a:srgbClr val="7030A0"/>
              </a:solidFill>
              <a:effectLst/>
              <a:uLnTx/>
              <a:uFillTx/>
            </a:endParaRPr>
          </a:p>
        </p:txBody>
      </p:sp>
      <p:cxnSp>
        <p:nvCxnSpPr>
          <p:cNvPr id="125" name="Straight Connector 124"/>
          <p:cNvCxnSpPr/>
          <p:nvPr/>
        </p:nvCxnSpPr>
        <p:spPr>
          <a:xfrm rot="16200000" flipH="1">
            <a:off x="5434459" y="4082121"/>
            <a:ext cx="740137" cy="0"/>
          </a:xfrm>
          <a:prstGeom prst="line">
            <a:avLst/>
          </a:prstGeom>
          <a:noFill/>
          <a:ln w="28575" cap="flat" cmpd="sng" algn="ctr">
            <a:solidFill>
              <a:srgbClr val="4F81BD">
                <a:shade val="95000"/>
                <a:satMod val="105000"/>
              </a:srgbClr>
            </a:solidFill>
            <a:prstDash val="solid"/>
          </a:ln>
          <a:effectLst/>
        </p:spPr>
      </p:cxnSp>
      <p:cxnSp>
        <p:nvCxnSpPr>
          <p:cNvPr id="126" name="Straight Connector 125"/>
          <p:cNvCxnSpPr/>
          <p:nvPr/>
        </p:nvCxnSpPr>
        <p:spPr>
          <a:xfrm rot="10800000" flipH="1">
            <a:off x="5167510" y="4082122"/>
            <a:ext cx="1274036" cy="0"/>
          </a:xfrm>
          <a:prstGeom prst="line">
            <a:avLst/>
          </a:prstGeom>
          <a:noFill/>
          <a:ln w="28575" cap="flat" cmpd="sng" algn="ctr">
            <a:solidFill>
              <a:srgbClr val="4F81BD">
                <a:shade val="95000"/>
                <a:satMod val="105000"/>
              </a:srgbClr>
            </a:solidFill>
            <a:prstDash val="solid"/>
          </a:ln>
          <a:effectLst/>
        </p:spPr>
      </p:cxnSp>
      <p:sp>
        <p:nvSpPr>
          <p:cNvPr id="127" name="TextBox 126"/>
          <p:cNvSpPr txBox="1"/>
          <p:nvPr/>
        </p:nvSpPr>
        <p:spPr>
          <a:xfrm>
            <a:off x="5127095" y="3743073"/>
            <a:ext cx="71524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0070C0"/>
                </a:solidFill>
                <a:effectLst/>
                <a:uLnTx/>
                <a:uFillTx/>
              </a:rPr>
              <a:t>0.1</a:t>
            </a:r>
            <a:endParaRPr kumimoji="0" lang="en-US" sz="1400" b="1" i="0" u="none" strike="noStrike" kern="0" cap="none" spc="0" normalizeH="0" baseline="0" noProof="0" dirty="0">
              <a:ln>
                <a:noFill/>
              </a:ln>
              <a:solidFill>
                <a:srgbClr val="0070C0"/>
              </a:solidFill>
              <a:effectLst/>
              <a:uLnTx/>
              <a:uFillTx/>
            </a:endParaRPr>
          </a:p>
        </p:txBody>
      </p:sp>
      <p:sp>
        <p:nvSpPr>
          <p:cNvPr id="128" name="TextBox 127"/>
          <p:cNvSpPr txBox="1"/>
          <p:nvPr/>
        </p:nvSpPr>
        <p:spPr>
          <a:xfrm>
            <a:off x="5748056" y="3742148"/>
            <a:ext cx="71524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0070C0"/>
                </a:solidFill>
                <a:effectLst/>
                <a:uLnTx/>
                <a:uFillTx/>
              </a:rPr>
              <a:t>0.6</a:t>
            </a:r>
            <a:endParaRPr kumimoji="0" lang="en-US" sz="1400" b="1" i="0" u="none" strike="noStrike" kern="0" cap="none" spc="0" normalizeH="0" baseline="0" noProof="0" dirty="0">
              <a:ln>
                <a:noFill/>
              </a:ln>
              <a:solidFill>
                <a:srgbClr val="0070C0"/>
              </a:solidFill>
              <a:effectLst/>
              <a:uLnTx/>
              <a:uFillTx/>
            </a:endParaRPr>
          </a:p>
        </p:txBody>
      </p:sp>
      <p:sp>
        <p:nvSpPr>
          <p:cNvPr id="129" name="TextBox 128"/>
          <p:cNvSpPr txBox="1"/>
          <p:nvPr/>
        </p:nvSpPr>
        <p:spPr>
          <a:xfrm>
            <a:off x="5787477" y="4102810"/>
            <a:ext cx="71524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0070C0"/>
                </a:solidFill>
                <a:effectLst/>
                <a:uLnTx/>
                <a:uFillTx/>
              </a:rPr>
              <a:t>0.7</a:t>
            </a:r>
            <a:endParaRPr kumimoji="0" lang="en-US" sz="1400" b="1" i="0" u="none" strike="noStrike" kern="0" cap="none" spc="0" normalizeH="0" baseline="0" noProof="0" dirty="0">
              <a:ln>
                <a:noFill/>
              </a:ln>
              <a:solidFill>
                <a:srgbClr val="0070C0"/>
              </a:solidFill>
              <a:effectLst/>
              <a:uLnTx/>
              <a:uFillTx/>
            </a:endParaRPr>
          </a:p>
        </p:txBody>
      </p:sp>
      <p:sp>
        <p:nvSpPr>
          <p:cNvPr id="130" name="TextBox 129"/>
          <p:cNvSpPr txBox="1"/>
          <p:nvPr/>
        </p:nvSpPr>
        <p:spPr>
          <a:xfrm>
            <a:off x="5127095" y="4082121"/>
            <a:ext cx="71524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0070C0"/>
                </a:solidFill>
                <a:effectLst/>
                <a:uLnTx/>
                <a:uFillTx/>
              </a:rPr>
              <a:t>0.5</a:t>
            </a:r>
            <a:endParaRPr kumimoji="0" lang="en-US" sz="1400" b="1" i="0" u="none" strike="noStrike" kern="0" cap="none" spc="0" normalizeH="0" baseline="0" noProof="0" dirty="0">
              <a:ln>
                <a:noFill/>
              </a:ln>
              <a:solidFill>
                <a:srgbClr val="0070C0"/>
              </a:solidFill>
              <a:effectLst/>
              <a:uLnTx/>
              <a:uFillTx/>
            </a:endParaRPr>
          </a:p>
        </p:txBody>
      </p:sp>
      <p:cxnSp>
        <p:nvCxnSpPr>
          <p:cNvPr id="132" name="Straight Connector 131"/>
          <p:cNvCxnSpPr/>
          <p:nvPr/>
        </p:nvCxnSpPr>
        <p:spPr>
          <a:xfrm rot="16200000" flipH="1">
            <a:off x="5434764" y="5080651"/>
            <a:ext cx="740137" cy="0"/>
          </a:xfrm>
          <a:prstGeom prst="line">
            <a:avLst/>
          </a:prstGeom>
          <a:noFill/>
          <a:ln w="28575" cap="flat" cmpd="sng" algn="ctr">
            <a:solidFill>
              <a:srgbClr val="4F81BD">
                <a:shade val="95000"/>
                <a:satMod val="105000"/>
              </a:srgbClr>
            </a:solidFill>
            <a:prstDash val="solid"/>
          </a:ln>
          <a:effectLst/>
        </p:spPr>
      </p:cxnSp>
      <p:cxnSp>
        <p:nvCxnSpPr>
          <p:cNvPr id="133" name="Straight Connector 132"/>
          <p:cNvCxnSpPr/>
          <p:nvPr/>
        </p:nvCxnSpPr>
        <p:spPr>
          <a:xfrm rot="10800000" flipH="1">
            <a:off x="5167815" y="5080652"/>
            <a:ext cx="1274036" cy="0"/>
          </a:xfrm>
          <a:prstGeom prst="line">
            <a:avLst/>
          </a:prstGeom>
          <a:noFill/>
          <a:ln w="28575" cap="flat" cmpd="sng" algn="ctr">
            <a:solidFill>
              <a:srgbClr val="4F81BD">
                <a:shade val="95000"/>
                <a:satMod val="105000"/>
              </a:srgbClr>
            </a:solidFill>
            <a:prstDash val="solid"/>
          </a:ln>
          <a:effectLst/>
        </p:spPr>
      </p:cxnSp>
      <p:sp>
        <p:nvSpPr>
          <p:cNvPr id="134" name="TextBox 133"/>
          <p:cNvSpPr txBox="1"/>
          <p:nvPr/>
        </p:nvSpPr>
        <p:spPr>
          <a:xfrm>
            <a:off x="5127400" y="4741603"/>
            <a:ext cx="71524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4F81BD"/>
                </a:solidFill>
                <a:effectLst/>
                <a:uLnTx/>
                <a:uFillTx/>
              </a:rPr>
              <a:t>0.2</a:t>
            </a:r>
            <a:endParaRPr kumimoji="0" lang="en-US" sz="1400" b="1" i="0" u="none" strike="noStrike" kern="0" cap="none" spc="0" normalizeH="0" baseline="0" noProof="0" dirty="0">
              <a:ln>
                <a:noFill/>
              </a:ln>
              <a:solidFill>
                <a:srgbClr val="4F81BD"/>
              </a:solidFill>
              <a:effectLst/>
              <a:uLnTx/>
              <a:uFillTx/>
            </a:endParaRPr>
          </a:p>
        </p:txBody>
      </p:sp>
      <p:sp>
        <p:nvSpPr>
          <p:cNvPr id="135" name="TextBox 134"/>
          <p:cNvSpPr txBox="1"/>
          <p:nvPr/>
        </p:nvSpPr>
        <p:spPr>
          <a:xfrm>
            <a:off x="5781504" y="4740678"/>
            <a:ext cx="71524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4F81BD"/>
                </a:solidFill>
                <a:effectLst/>
                <a:uLnTx/>
                <a:uFillTx/>
              </a:rPr>
              <a:t>0.3</a:t>
            </a:r>
            <a:endParaRPr kumimoji="0" lang="en-US" sz="1400" b="1" i="0" u="none" strike="noStrike" kern="0" cap="none" spc="0" normalizeH="0" baseline="0" noProof="0" dirty="0">
              <a:ln>
                <a:noFill/>
              </a:ln>
              <a:solidFill>
                <a:srgbClr val="4F81BD"/>
              </a:solidFill>
              <a:effectLst/>
              <a:uLnTx/>
              <a:uFillTx/>
            </a:endParaRPr>
          </a:p>
        </p:txBody>
      </p:sp>
      <p:sp>
        <p:nvSpPr>
          <p:cNvPr id="136" name="TextBox 135"/>
          <p:cNvSpPr txBox="1"/>
          <p:nvPr/>
        </p:nvSpPr>
        <p:spPr>
          <a:xfrm>
            <a:off x="5787782" y="5101340"/>
            <a:ext cx="71524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4F81BD"/>
                </a:solidFill>
                <a:effectLst/>
                <a:uLnTx/>
                <a:uFillTx/>
              </a:rPr>
              <a:t>0.4</a:t>
            </a:r>
            <a:endParaRPr kumimoji="0" lang="en-US" sz="1400" b="1" i="0" u="none" strike="noStrike" kern="0" cap="none" spc="0" normalizeH="0" baseline="0" noProof="0" dirty="0">
              <a:ln>
                <a:noFill/>
              </a:ln>
              <a:solidFill>
                <a:srgbClr val="4F81BD"/>
              </a:solidFill>
              <a:effectLst/>
              <a:uLnTx/>
              <a:uFillTx/>
            </a:endParaRPr>
          </a:p>
        </p:txBody>
      </p:sp>
      <p:sp>
        <p:nvSpPr>
          <p:cNvPr id="137" name="TextBox 136"/>
          <p:cNvSpPr txBox="1"/>
          <p:nvPr/>
        </p:nvSpPr>
        <p:spPr>
          <a:xfrm>
            <a:off x="5127400" y="5080651"/>
            <a:ext cx="715248" cy="40535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4F81BD"/>
                </a:solidFill>
                <a:effectLst/>
                <a:uLnTx/>
                <a:uFillTx/>
              </a:rPr>
              <a:t>0.4</a:t>
            </a:r>
            <a:endParaRPr kumimoji="0" lang="en-US" sz="1400" b="1" i="0" u="none" strike="noStrike" kern="0" cap="none" spc="0" normalizeH="0" baseline="0" noProof="0" dirty="0">
              <a:ln>
                <a:noFill/>
              </a:ln>
              <a:solidFill>
                <a:srgbClr val="4F81BD"/>
              </a:solidFill>
              <a:effectLst/>
              <a:uLnTx/>
              <a:uFillTx/>
            </a:endParaRPr>
          </a:p>
        </p:txBody>
      </p:sp>
      <p:cxnSp>
        <p:nvCxnSpPr>
          <p:cNvPr id="139" name="Straight Arrow Connector 138"/>
          <p:cNvCxnSpPr/>
          <p:nvPr/>
        </p:nvCxnSpPr>
        <p:spPr>
          <a:xfrm flipH="1">
            <a:off x="6741629" y="3523116"/>
            <a:ext cx="274320" cy="0"/>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grpSp>
        <p:nvGrpSpPr>
          <p:cNvPr id="3" name="Group 139"/>
          <p:cNvGrpSpPr/>
          <p:nvPr/>
        </p:nvGrpSpPr>
        <p:grpSpPr>
          <a:xfrm>
            <a:off x="7123341" y="1811028"/>
            <a:ext cx="578413" cy="2946927"/>
            <a:chOff x="5184142" y="3160165"/>
            <a:chExt cx="578413" cy="2675398"/>
          </a:xfrm>
        </p:grpSpPr>
        <p:sp>
          <p:nvSpPr>
            <p:cNvPr id="141" name="Double Bracket 140"/>
            <p:cNvSpPr/>
            <p:nvPr/>
          </p:nvSpPr>
          <p:spPr bwMode="auto">
            <a:xfrm>
              <a:off x="5186480"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42" name="TextBox 141"/>
            <p:cNvSpPr txBox="1"/>
            <p:nvPr/>
          </p:nvSpPr>
          <p:spPr>
            <a:xfrm>
              <a:off x="5184142" y="3236975"/>
              <a:ext cx="540533" cy="2598588"/>
            </a:xfrm>
            <a:prstGeom prst="rect">
              <a:avLst/>
            </a:prstGeom>
            <a:noFill/>
          </p:spPr>
          <p:txBody>
            <a:bodyPr wrap="none" rtlCol="0">
              <a:spAutoFit/>
            </a:bodyPr>
            <a:lstStyle/>
            <a:p>
              <a:pPr>
                <a:spcBef>
                  <a:spcPts val="0"/>
                </a:spcBef>
              </a:pPr>
              <a:r>
                <a:rPr lang="en-US" sz="2000" dirty="0" smtClean="0">
                  <a:solidFill>
                    <a:srgbClr val="00B0F0"/>
                  </a:solidFill>
                </a:rPr>
                <a:t>0.1</a:t>
              </a:r>
            </a:p>
            <a:p>
              <a:pPr>
                <a:spcBef>
                  <a:spcPts val="0"/>
                </a:spcBef>
              </a:pPr>
              <a:r>
                <a:rPr lang="en-US" sz="2000" dirty="0" smtClean="0">
                  <a:solidFill>
                    <a:srgbClr val="00B0F0"/>
                  </a:solidFill>
                </a:rPr>
                <a:t>0.7</a:t>
              </a:r>
            </a:p>
            <a:p>
              <a:pPr>
                <a:spcBef>
                  <a:spcPts val="0"/>
                </a:spcBef>
              </a:pPr>
              <a:r>
                <a:rPr lang="en-US" sz="2000" dirty="0" smtClean="0">
                  <a:solidFill>
                    <a:srgbClr val="00B0F0"/>
                  </a:solidFill>
                </a:rPr>
                <a:t>0.4</a:t>
              </a:r>
            </a:p>
            <a:p>
              <a:pPr>
                <a:spcBef>
                  <a:spcPts val="0"/>
                </a:spcBef>
              </a:pPr>
              <a:r>
                <a:rPr lang="en-US" sz="2000" dirty="0" smtClean="0">
                  <a:solidFill>
                    <a:srgbClr val="00B0F0"/>
                  </a:solidFill>
                </a:rPr>
                <a:t>0.6</a:t>
              </a:r>
            </a:p>
            <a:p>
              <a:pPr>
                <a:spcBef>
                  <a:spcPts val="0"/>
                </a:spcBef>
              </a:pPr>
              <a:r>
                <a:rPr lang="en-US" sz="2000" dirty="0" smtClean="0">
                  <a:solidFill>
                    <a:srgbClr val="7030A0"/>
                  </a:solidFill>
                </a:rPr>
                <a:t>0.1</a:t>
              </a:r>
            </a:p>
            <a:p>
              <a:pPr>
                <a:spcBef>
                  <a:spcPts val="0"/>
                </a:spcBef>
              </a:pPr>
              <a:r>
                <a:rPr lang="en-US" sz="2000" dirty="0" smtClean="0">
                  <a:solidFill>
                    <a:srgbClr val="7030A0"/>
                  </a:solidFill>
                </a:rPr>
                <a:t>0.4</a:t>
              </a:r>
            </a:p>
            <a:p>
              <a:pPr>
                <a:spcBef>
                  <a:spcPts val="0"/>
                </a:spcBef>
              </a:pPr>
              <a:r>
                <a:rPr lang="en-US" sz="2000" dirty="0" smtClean="0">
                  <a:solidFill>
                    <a:srgbClr val="7030A0"/>
                  </a:solidFill>
                </a:rPr>
                <a:t>0.5</a:t>
              </a:r>
              <a:endParaRPr lang="en-US" sz="2000" dirty="0">
                <a:solidFill>
                  <a:srgbClr val="7030A0"/>
                </a:solidFill>
              </a:endParaRPr>
            </a:p>
            <a:p>
              <a:pPr>
                <a:spcBef>
                  <a:spcPts val="0"/>
                </a:spcBef>
              </a:pPr>
              <a:r>
                <a:rPr lang="en-US" sz="2000" dirty="0" smtClean="0">
                  <a:solidFill>
                    <a:srgbClr val="7030A0"/>
                  </a:solidFill>
                </a:rPr>
                <a:t>0.5</a:t>
              </a:r>
            </a:p>
            <a:p>
              <a:pPr>
                <a:spcBef>
                  <a:spcPts val="0"/>
                </a:spcBef>
              </a:pPr>
              <a:r>
                <a:rPr lang="en-US" sz="2000" dirty="0" smtClean="0">
                  <a:solidFill>
                    <a:schemeClr val="bg1"/>
                  </a:solidFill>
                </a:rPr>
                <a:t>…</a:t>
              </a:r>
            </a:p>
          </p:txBody>
        </p:sp>
      </p:grpSp>
      <p:sp>
        <p:nvSpPr>
          <p:cNvPr id="143" name="TextBox 142"/>
          <p:cNvSpPr txBox="1"/>
          <p:nvPr/>
        </p:nvSpPr>
        <p:spPr>
          <a:xfrm>
            <a:off x="3458255" y="5733300"/>
            <a:ext cx="1377300" cy="923330"/>
          </a:xfrm>
          <a:prstGeom prst="rect">
            <a:avLst/>
          </a:prstGeom>
          <a:noFill/>
        </p:spPr>
        <p:txBody>
          <a:bodyPr wrap="none" rtlCol="0">
            <a:spAutoFit/>
          </a:bodyPr>
          <a:lstStyle/>
          <a:p>
            <a:pPr>
              <a:spcBef>
                <a:spcPts val="0"/>
              </a:spcBef>
            </a:pPr>
            <a:r>
              <a:rPr lang="en-US" dirty="0" smtClean="0">
                <a:solidFill>
                  <a:schemeClr val="bg1"/>
                </a:solidFill>
              </a:rPr>
              <a:t>Find edges</a:t>
            </a:r>
          </a:p>
          <a:p>
            <a:pPr>
              <a:spcBef>
                <a:spcPts val="0"/>
              </a:spcBef>
            </a:pPr>
            <a:r>
              <a:rPr lang="en-US" dirty="0" smtClean="0">
                <a:solidFill>
                  <a:schemeClr val="bg1"/>
                </a:solidFill>
              </a:rPr>
              <a:t>at four </a:t>
            </a:r>
          </a:p>
          <a:p>
            <a:pPr>
              <a:spcBef>
                <a:spcPts val="0"/>
              </a:spcBef>
            </a:pPr>
            <a:r>
              <a:rPr lang="en-US" dirty="0" smtClean="0">
                <a:solidFill>
                  <a:schemeClr val="bg1"/>
                </a:solidFill>
              </a:rPr>
              <a:t>orientations</a:t>
            </a:r>
            <a:endParaRPr lang="en-US" dirty="0">
              <a:solidFill>
                <a:schemeClr val="bg1"/>
              </a:solidFill>
            </a:endParaRPr>
          </a:p>
        </p:txBody>
      </p:sp>
      <p:sp>
        <p:nvSpPr>
          <p:cNvPr id="145" name="TextBox 144"/>
          <p:cNvSpPr txBox="1"/>
          <p:nvPr/>
        </p:nvSpPr>
        <p:spPr>
          <a:xfrm>
            <a:off x="5032860" y="5724069"/>
            <a:ext cx="1659429" cy="923330"/>
          </a:xfrm>
          <a:prstGeom prst="rect">
            <a:avLst/>
          </a:prstGeom>
          <a:noFill/>
        </p:spPr>
        <p:txBody>
          <a:bodyPr wrap="none" rtlCol="0">
            <a:spAutoFit/>
          </a:bodyPr>
          <a:lstStyle/>
          <a:p>
            <a:pPr>
              <a:spcBef>
                <a:spcPts val="0"/>
              </a:spcBef>
            </a:pPr>
            <a:r>
              <a:rPr lang="en-US" dirty="0" smtClean="0">
                <a:solidFill>
                  <a:schemeClr val="bg1"/>
                </a:solidFill>
              </a:rPr>
              <a:t>Sum up edge </a:t>
            </a:r>
          </a:p>
          <a:p>
            <a:pPr>
              <a:spcBef>
                <a:spcPts val="0"/>
              </a:spcBef>
            </a:pPr>
            <a:r>
              <a:rPr lang="en-US" dirty="0" smtClean="0">
                <a:solidFill>
                  <a:schemeClr val="bg1"/>
                </a:solidFill>
              </a:rPr>
              <a:t>strength in</a:t>
            </a:r>
          </a:p>
          <a:p>
            <a:pPr>
              <a:spcBef>
                <a:spcPts val="0"/>
              </a:spcBef>
            </a:pPr>
            <a:r>
              <a:rPr lang="en-US" dirty="0">
                <a:solidFill>
                  <a:schemeClr val="bg1"/>
                </a:solidFill>
              </a:rPr>
              <a:t>e</a:t>
            </a:r>
            <a:r>
              <a:rPr lang="en-US" dirty="0" smtClean="0">
                <a:solidFill>
                  <a:schemeClr val="bg1"/>
                </a:solidFill>
              </a:rPr>
              <a:t>ach quadrant</a:t>
            </a:r>
            <a:endParaRPr lang="en-US" dirty="0">
              <a:solidFill>
                <a:schemeClr val="bg1"/>
              </a:solidFill>
            </a:endParaRPr>
          </a:p>
        </p:txBody>
      </p:sp>
      <p:sp>
        <p:nvSpPr>
          <p:cNvPr id="146" name="TextBox 145"/>
          <p:cNvSpPr txBox="1"/>
          <p:nvPr/>
        </p:nvSpPr>
        <p:spPr>
          <a:xfrm>
            <a:off x="6930250" y="5283326"/>
            <a:ext cx="966931" cy="923330"/>
          </a:xfrm>
          <a:prstGeom prst="rect">
            <a:avLst/>
          </a:prstGeom>
          <a:noFill/>
        </p:spPr>
        <p:txBody>
          <a:bodyPr wrap="none" rtlCol="0">
            <a:spAutoFit/>
          </a:bodyPr>
          <a:lstStyle/>
          <a:p>
            <a:pPr>
              <a:spcBef>
                <a:spcPts val="0"/>
              </a:spcBef>
            </a:pPr>
            <a:r>
              <a:rPr lang="en-US" dirty="0" smtClean="0">
                <a:solidFill>
                  <a:schemeClr val="bg1"/>
                </a:solidFill>
              </a:rPr>
              <a:t>Final </a:t>
            </a:r>
          </a:p>
          <a:p>
            <a:pPr>
              <a:spcBef>
                <a:spcPts val="0"/>
              </a:spcBef>
            </a:pPr>
            <a:r>
              <a:rPr lang="en-US" dirty="0" smtClean="0">
                <a:solidFill>
                  <a:schemeClr val="bg1"/>
                </a:solidFill>
              </a:rPr>
              <a:t>feature </a:t>
            </a:r>
          </a:p>
          <a:p>
            <a:pPr>
              <a:spcBef>
                <a:spcPts val="0"/>
              </a:spcBef>
            </a:pPr>
            <a:r>
              <a:rPr lang="en-US" dirty="0" smtClean="0">
                <a:solidFill>
                  <a:schemeClr val="bg1"/>
                </a:solidFill>
              </a:rPr>
              <a:t>vector</a:t>
            </a:r>
            <a:endParaRPr lang="en-US" dirty="0">
              <a:solidFill>
                <a:schemeClr val="bg1"/>
              </a:solidFill>
            </a:endParaRPr>
          </a:p>
        </p:txBody>
      </p:sp>
      <p:sp>
        <p:nvSpPr>
          <p:cNvPr id="152" name="Rectangle 151"/>
          <p:cNvSpPr/>
          <p:nvPr/>
        </p:nvSpPr>
        <p:spPr>
          <a:xfrm>
            <a:off x="339758" y="789959"/>
            <a:ext cx="8207617" cy="584775"/>
          </a:xfrm>
          <a:prstGeom prst="rect">
            <a:avLst/>
          </a:prstGeom>
        </p:spPr>
        <p:txBody>
          <a:bodyPr wrap="square">
            <a:spAutoFit/>
          </a:bodyPr>
          <a:lstStyle/>
          <a:p>
            <a:pPr lvl="0" algn="l" eaLnBrk="0" hangingPunct="0"/>
            <a:r>
              <a:rPr lang="en-US" sz="1600" kern="0" dirty="0">
                <a:solidFill>
                  <a:srgbClr val="FFFFFF"/>
                </a:solidFill>
                <a:latin typeface="Helvetica"/>
              </a:rPr>
              <a:t>But… we don’t have a handlebars </a:t>
            </a:r>
            <a:r>
              <a:rPr lang="en-US" sz="1600" kern="0" dirty="0" smtClean="0">
                <a:solidFill>
                  <a:srgbClr val="FFFFFF"/>
                </a:solidFill>
                <a:latin typeface="Helvetica"/>
              </a:rPr>
              <a:t>detector. So, researchers try to hand-design features to capture various statistical properties of the image. </a:t>
            </a:r>
            <a:endParaRPr lang="en-US" sz="1600" kern="0" dirty="0">
              <a:solidFill>
                <a:srgbClr val="FFFFFF"/>
              </a:solidFill>
              <a:latin typeface="Helvetica"/>
            </a:endParaRPr>
          </a:p>
        </p:txBody>
      </p:sp>
      <p:pic>
        <p:nvPicPr>
          <p:cNvPr id="2145281" name="Picture 1" descr="C:\Users\ang\Desktop\fatgabor90.png"/>
          <p:cNvPicPr>
            <a:picLocks noChangeAspect="1" noChangeArrowheads="1"/>
          </p:cNvPicPr>
          <p:nvPr/>
        </p:nvPicPr>
        <p:blipFill>
          <a:blip r:embed="rId12" cstate="print"/>
          <a:srcRect/>
          <a:stretch>
            <a:fillRect/>
          </a:stretch>
        </p:blipFill>
        <p:spPr bwMode="auto">
          <a:xfrm>
            <a:off x="3043787" y="2065775"/>
            <a:ext cx="319586" cy="320040"/>
          </a:xfrm>
          <a:prstGeom prst="rect">
            <a:avLst/>
          </a:prstGeom>
          <a:noFill/>
        </p:spPr>
      </p:pic>
      <p:pic>
        <p:nvPicPr>
          <p:cNvPr id="2145282" name="Picture 2" descr="C:\Users\ang\Desktop\fatgabor0.png"/>
          <p:cNvPicPr>
            <a:picLocks noChangeAspect="1" noChangeArrowheads="1"/>
          </p:cNvPicPr>
          <p:nvPr/>
        </p:nvPicPr>
        <p:blipFill>
          <a:blip r:embed="rId13" cstate="print"/>
          <a:srcRect/>
          <a:stretch>
            <a:fillRect/>
          </a:stretch>
        </p:blipFill>
        <p:spPr bwMode="auto">
          <a:xfrm>
            <a:off x="3043483" y="3044950"/>
            <a:ext cx="320495" cy="320040"/>
          </a:xfrm>
          <a:prstGeom prst="rect">
            <a:avLst/>
          </a:prstGeom>
          <a:noFill/>
        </p:spPr>
      </p:pic>
      <p:pic>
        <p:nvPicPr>
          <p:cNvPr id="2145284" name="Picture 4" descr="C:\Users\ang\Desktop\fatgabor45.png"/>
          <p:cNvPicPr>
            <a:picLocks noChangeAspect="1" noChangeArrowheads="1"/>
          </p:cNvPicPr>
          <p:nvPr/>
        </p:nvPicPr>
        <p:blipFill>
          <a:blip r:embed="rId14" cstate="print"/>
          <a:srcRect/>
          <a:stretch>
            <a:fillRect/>
          </a:stretch>
        </p:blipFill>
        <p:spPr bwMode="auto">
          <a:xfrm>
            <a:off x="3043483" y="5166750"/>
            <a:ext cx="319133" cy="320040"/>
          </a:xfrm>
          <a:prstGeom prst="rect">
            <a:avLst/>
          </a:prstGeom>
          <a:noFill/>
        </p:spPr>
      </p:pic>
      <p:pic>
        <p:nvPicPr>
          <p:cNvPr id="77" name="Picture 21" descr="C:\Users\ang\Desktop\lowres0.png"/>
          <p:cNvPicPr>
            <a:picLocks noChangeAspect="1" noChangeArrowheads="1"/>
          </p:cNvPicPr>
          <p:nvPr/>
        </p:nvPicPr>
        <p:blipFill>
          <a:blip r:embed="rId15" cstate="print"/>
          <a:srcRect/>
          <a:stretch>
            <a:fillRect/>
          </a:stretch>
        </p:blipFill>
        <p:spPr bwMode="auto">
          <a:xfrm>
            <a:off x="-996725" y="4312315"/>
            <a:ext cx="320040" cy="320040"/>
          </a:xfrm>
          <a:prstGeom prst="rect">
            <a:avLst/>
          </a:prstGeom>
          <a:noFill/>
        </p:spPr>
      </p:pic>
      <p:pic>
        <p:nvPicPr>
          <p:cNvPr id="78" name="Picture 22" descr="C:\Users\ang\Desktop\lowres45.png"/>
          <p:cNvPicPr>
            <a:picLocks noChangeAspect="1" noChangeArrowheads="1"/>
          </p:cNvPicPr>
          <p:nvPr/>
        </p:nvPicPr>
        <p:blipFill>
          <a:blip r:embed="rId16" cstate="print"/>
          <a:srcRect/>
          <a:stretch>
            <a:fillRect/>
          </a:stretch>
        </p:blipFill>
        <p:spPr bwMode="auto">
          <a:xfrm>
            <a:off x="-1380775" y="4465935"/>
            <a:ext cx="322213" cy="320040"/>
          </a:xfrm>
          <a:prstGeom prst="rect">
            <a:avLst/>
          </a:prstGeom>
          <a:noFill/>
        </p:spPr>
      </p:pic>
      <p:pic>
        <p:nvPicPr>
          <p:cNvPr id="81" name="Picture 23" descr="C:\Users\ang\Desktop\lowres90.png"/>
          <p:cNvPicPr>
            <a:picLocks noChangeAspect="1" noChangeArrowheads="1"/>
          </p:cNvPicPr>
          <p:nvPr/>
        </p:nvPicPr>
        <p:blipFill>
          <a:blip r:embed="rId17" cstate="print"/>
          <a:srcRect/>
          <a:stretch>
            <a:fillRect/>
          </a:stretch>
        </p:blipFill>
        <p:spPr bwMode="auto">
          <a:xfrm>
            <a:off x="-651080" y="3813050"/>
            <a:ext cx="320040" cy="320040"/>
          </a:xfrm>
          <a:prstGeom prst="rect">
            <a:avLst/>
          </a:prstGeom>
          <a:noFill/>
        </p:spPr>
      </p:pic>
      <p:pic>
        <p:nvPicPr>
          <p:cNvPr id="82" name="Picture 24" descr="C:\Users\ang\Desktop\lowres135.png"/>
          <p:cNvPicPr>
            <a:picLocks noChangeAspect="1" noChangeArrowheads="1"/>
          </p:cNvPicPr>
          <p:nvPr/>
        </p:nvPicPr>
        <p:blipFill>
          <a:blip r:embed="rId18" cstate="print"/>
          <a:srcRect/>
          <a:stretch>
            <a:fillRect/>
          </a:stretch>
        </p:blipFill>
        <p:spPr bwMode="auto">
          <a:xfrm>
            <a:off x="-1649610" y="3725285"/>
            <a:ext cx="320953" cy="320040"/>
          </a:xfrm>
          <a:prstGeom prst="rect">
            <a:avLst/>
          </a:prstGeom>
          <a:noFill/>
        </p:spPr>
      </p:pic>
    </p:spTree>
    <p:extLst>
      <p:ext uri="{BB962C8B-B14F-4D97-AF65-F5344CB8AC3E}">
        <p14:creationId xmlns:p14="http://schemas.microsoft.com/office/powerpoint/2010/main" xmlns="" val="697651113"/>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r>
              <a:rPr lang="en-US" b="0" smtClean="0"/>
              <a:t>Scaling up: Efficient algorithms</a:t>
            </a:r>
          </a:p>
        </p:txBody>
      </p:sp>
      <p:sp>
        <p:nvSpPr>
          <p:cNvPr id="81923" name="Rectangle 3"/>
          <p:cNvSpPr>
            <a:spLocks noGrp="1" noChangeArrowheads="1"/>
          </p:cNvSpPr>
          <p:nvPr>
            <p:ph idx="1"/>
          </p:nvPr>
        </p:nvSpPr>
        <p:spPr>
          <a:xfrm>
            <a:off x="457200" y="1219200"/>
            <a:ext cx="8339138" cy="4437063"/>
          </a:xfrm>
        </p:spPr>
        <p:txBody>
          <a:bodyPr/>
          <a:lstStyle/>
          <a:p>
            <a:pPr marL="381000" indent="-381000" eaLnBrk="1" hangingPunct="1">
              <a:buFontTx/>
              <a:buNone/>
            </a:pPr>
            <a:r>
              <a:rPr lang="en-US" sz="1800" b="0" smtClean="0"/>
              <a:t>Same algorithm applicable to finding succinct representations for wide range of input modalities. </a:t>
            </a:r>
          </a:p>
          <a:p>
            <a:pPr marL="381000" indent="-381000" eaLnBrk="1" hangingPunct="1">
              <a:buFontTx/>
              <a:buNone/>
            </a:pPr>
            <a:r>
              <a:rPr lang="en-US" sz="1800" b="0" smtClean="0"/>
              <a:t>Prior work on V1 models used ~14x14 images, and needed 1-3 hours to learn a model with 64 bases </a:t>
            </a:r>
            <a:r>
              <a:rPr lang="en-US" sz="1800" b="0" smtClean="0">
                <a:latin typeface="Symbol" pitchFamily="18" charset="2"/>
                <a:sym typeface="Symbol" pitchFamily="18" charset="2"/>
              </a:rPr>
              <a:t></a:t>
            </a:r>
            <a:r>
              <a:rPr lang="en-US" sz="1800" b="0" baseline="-25000" smtClean="0">
                <a:sym typeface="Symbol" pitchFamily="18" charset="2"/>
              </a:rPr>
              <a:t>i</a:t>
            </a:r>
            <a:r>
              <a:rPr lang="en-US" sz="1800" b="0" smtClean="0"/>
              <a:t> (i.e., to model 64 V1 cells).</a:t>
            </a:r>
          </a:p>
          <a:p>
            <a:pPr marL="381000" indent="-381000" eaLnBrk="1" hangingPunct="1">
              <a:buFontTx/>
              <a:buNone/>
            </a:pPr>
            <a:r>
              <a:rPr lang="en-US" sz="1800" b="0" smtClean="0"/>
              <a:t>Apply convex optimization principles to develop more efficient algorithms.  </a:t>
            </a:r>
          </a:p>
          <a:p>
            <a:pPr marL="381000" indent="-381000" eaLnBrk="1" hangingPunct="1">
              <a:buFontTx/>
              <a:buNone/>
            </a:pPr>
            <a:r>
              <a:rPr lang="en-US" sz="1800" b="0" smtClean="0"/>
              <a:t>We have:</a:t>
            </a:r>
          </a:p>
          <a:p>
            <a:pPr marL="381000" indent="-381000" eaLnBrk="1" hangingPunct="1">
              <a:buFontTx/>
              <a:buNone/>
            </a:pPr>
            <a:endParaRPr lang="en-US" sz="1800" b="0" smtClean="0"/>
          </a:p>
          <a:p>
            <a:pPr marL="381000" indent="-381000" eaLnBrk="1" hangingPunct="1">
              <a:buFontTx/>
              <a:buNone/>
            </a:pPr>
            <a:endParaRPr lang="en-US" sz="1800" b="0" smtClean="0"/>
          </a:p>
          <a:p>
            <a:pPr marL="381000" indent="-381000" eaLnBrk="1" hangingPunct="1">
              <a:buFontTx/>
              <a:buNone/>
            </a:pPr>
            <a:r>
              <a:rPr lang="en-US" sz="1800" b="0" smtClean="0"/>
              <a:t>Key technical ideas: Lagrangian dual and QP (quadratic program) formulation.</a:t>
            </a:r>
          </a:p>
        </p:txBody>
      </p:sp>
      <p:pic>
        <p:nvPicPr>
          <p:cNvPr id="81924" name="Picture 6" descr="txp_fig"/>
          <p:cNvPicPr>
            <a:picLocks noChangeAspect="1" noChangeArrowheads="1"/>
          </p:cNvPicPr>
          <p:nvPr>
            <p:custDataLst>
              <p:tags r:id="rId1"/>
            </p:custDataLst>
          </p:nvPr>
        </p:nvPicPr>
        <p:blipFill>
          <a:blip r:embed="rId4" cstate="print"/>
          <a:srcRect/>
          <a:stretch>
            <a:fillRect/>
          </a:stretch>
        </p:blipFill>
        <p:spPr bwMode="auto">
          <a:xfrm>
            <a:off x="1754188" y="3883025"/>
            <a:ext cx="4989512" cy="811213"/>
          </a:xfrm>
          <a:prstGeom prst="rect">
            <a:avLst/>
          </a:prstGeom>
          <a:noFill/>
          <a:ln w="12700" algn="ctr">
            <a:noFill/>
            <a:miter lim="800000"/>
            <a:headEnd/>
            <a:tailEnd/>
          </a:ln>
        </p:spPr>
      </p:pic>
    </p:spTree>
  </p:cSld>
  <p:clrMapOvr>
    <a:masterClrMapping/>
  </p:clrMapOvr>
  <p:transition/>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9" name="Rectangle 2"/>
          <p:cNvSpPr>
            <a:spLocks noChangeArrowheads="1"/>
          </p:cNvSpPr>
          <p:nvPr/>
        </p:nvSpPr>
        <p:spPr bwMode="auto">
          <a:xfrm>
            <a:off x="0" y="6019800"/>
            <a:ext cx="1447800" cy="838200"/>
          </a:xfrm>
          <a:prstGeom prst="rect">
            <a:avLst/>
          </a:prstGeom>
          <a:solidFill>
            <a:schemeClr val="bg1"/>
          </a:solidFill>
          <a:ln w="9525">
            <a:noFill/>
            <a:miter lim="800000"/>
            <a:headEnd/>
            <a:tailEnd/>
          </a:ln>
        </p:spPr>
        <p:txBody>
          <a:bodyPr wrap="none" anchor="ctr"/>
          <a:lstStyle/>
          <a:p>
            <a:endParaRPr lang="en-US"/>
          </a:p>
        </p:txBody>
      </p:sp>
      <p:sp>
        <p:nvSpPr>
          <p:cNvPr id="4100" name="Rectangle 3"/>
          <p:cNvSpPr>
            <a:spLocks noGrp="1" noChangeArrowheads="1"/>
          </p:cNvSpPr>
          <p:nvPr>
            <p:ph type="title"/>
          </p:nvPr>
        </p:nvSpPr>
        <p:spPr>
          <a:xfrm>
            <a:off x="76200" y="215900"/>
            <a:ext cx="8686800" cy="304800"/>
          </a:xfrm>
        </p:spPr>
        <p:txBody>
          <a:bodyPr/>
          <a:lstStyle/>
          <a:p>
            <a:pPr eaLnBrk="1" hangingPunct="1"/>
            <a:r>
              <a:rPr lang="en-US" smtClean="0">
                <a:latin typeface="Helvetica" pitchFamily="34" charset="0"/>
              </a:rPr>
              <a:t>Solving for the coefficients a</a:t>
            </a:r>
            <a:r>
              <a:rPr lang="en-US" baseline="-25000" smtClean="0">
                <a:latin typeface="Helvetica" pitchFamily="34" charset="0"/>
              </a:rPr>
              <a:t>i</a:t>
            </a:r>
          </a:p>
        </p:txBody>
      </p:sp>
      <p:graphicFrame>
        <p:nvGraphicFramePr>
          <p:cNvPr id="4098" name="Object 2"/>
          <p:cNvGraphicFramePr>
            <a:graphicFrameLocks noChangeAspect="1"/>
          </p:cNvGraphicFramePr>
          <p:nvPr/>
        </p:nvGraphicFramePr>
        <p:xfrm>
          <a:off x="155575" y="2046288"/>
          <a:ext cx="7527925" cy="1797050"/>
        </p:xfrm>
        <a:graphic>
          <a:graphicData uri="http://schemas.openxmlformats.org/presentationml/2006/ole">
            <p:oleObj spid="_x0000_s4101" name="Worksheet" r:id="rId4" imgW="6934200" imgH="1552575" progId="Excel.Sheet.8">
              <p:embed/>
            </p:oleObj>
          </a:graphicData>
        </a:graphic>
      </p:graphicFrame>
      <p:sp>
        <p:nvSpPr>
          <p:cNvPr id="4101" name="Text Box 8"/>
          <p:cNvSpPr txBox="1">
            <a:spLocks noChangeArrowheads="1"/>
          </p:cNvSpPr>
          <p:nvPr/>
        </p:nvSpPr>
        <p:spPr bwMode="auto">
          <a:xfrm>
            <a:off x="4802188" y="4427538"/>
            <a:ext cx="2879725" cy="363537"/>
          </a:xfrm>
          <a:prstGeom prst="rect">
            <a:avLst/>
          </a:prstGeom>
          <a:noFill/>
          <a:ln w="25400" algn="ctr">
            <a:noFill/>
            <a:miter lim="800000"/>
            <a:headEnd/>
            <a:tailEnd/>
          </a:ln>
        </p:spPr>
        <p:txBody>
          <a:bodyPr lIns="90487" tIns="44450" rIns="90487" bIns="44450">
            <a:spAutoFit/>
          </a:bodyPr>
          <a:lstStyle/>
          <a:p>
            <a:pPr marL="381000" indent="-381000" algn="l"/>
            <a:r>
              <a:rPr lang="en-US"/>
              <a:t>Running times in seconds. </a:t>
            </a:r>
          </a:p>
        </p:txBody>
      </p:sp>
      <p:sp>
        <p:nvSpPr>
          <p:cNvPr id="4102" name="AutoShape 9"/>
          <p:cNvSpPr>
            <a:spLocks/>
          </p:cNvSpPr>
          <p:nvPr/>
        </p:nvSpPr>
        <p:spPr bwMode="auto">
          <a:xfrm>
            <a:off x="7759700" y="2354263"/>
            <a:ext cx="115888" cy="576262"/>
          </a:xfrm>
          <a:prstGeom prst="rightBrace">
            <a:avLst>
              <a:gd name="adj1" fmla="val 41438"/>
              <a:gd name="adj2" fmla="val 50000"/>
            </a:avLst>
          </a:prstGeom>
          <a:noFill/>
          <a:ln w="25400">
            <a:solidFill>
              <a:schemeClr val="tx1"/>
            </a:solidFill>
            <a:round/>
            <a:headEnd/>
            <a:tailEnd/>
          </a:ln>
        </p:spPr>
        <p:txBody>
          <a:bodyPr wrap="none" lIns="90487" tIns="44450" rIns="90487" bIns="44450" anchor="ctr"/>
          <a:lstStyle/>
          <a:p>
            <a:endParaRPr lang="en-US"/>
          </a:p>
        </p:txBody>
      </p:sp>
      <p:sp>
        <p:nvSpPr>
          <p:cNvPr id="4103" name="AutoShape 10"/>
          <p:cNvSpPr>
            <a:spLocks/>
          </p:cNvSpPr>
          <p:nvPr/>
        </p:nvSpPr>
        <p:spPr bwMode="auto">
          <a:xfrm>
            <a:off x="7759700" y="2968625"/>
            <a:ext cx="76200" cy="884238"/>
          </a:xfrm>
          <a:prstGeom prst="rightBrace">
            <a:avLst>
              <a:gd name="adj1" fmla="val 96701"/>
              <a:gd name="adj2" fmla="val 50000"/>
            </a:avLst>
          </a:prstGeom>
          <a:noFill/>
          <a:ln w="25400">
            <a:solidFill>
              <a:schemeClr val="tx1"/>
            </a:solidFill>
            <a:round/>
            <a:headEnd/>
            <a:tailEnd/>
          </a:ln>
        </p:spPr>
        <p:txBody>
          <a:bodyPr wrap="none" lIns="90487" tIns="44450" rIns="90487" bIns="44450" anchor="ctr"/>
          <a:lstStyle/>
          <a:p>
            <a:endParaRPr lang="en-US"/>
          </a:p>
        </p:txBody>
      </p:sp>
      <p:sp>
        <p:nvSpPr>
          <p:cNvPr id="4104" name="Text Box 12"/>
          <p:cNvSpPr txBox="1">
            <a:spLocks noChangeArrowheads="1"/>
          </p:cNvSpPr>
          <p:nvPr/>
        </p:nvSpPr>
        <p:spPr bwMode="auto">
          <a:xfrm>
            <a:off x="7837488" y="3160713"/>
            <a:ext cx="1306512" cy="514350"/>
          </a:xfrm>
          <a:prstGeom prst="rect">
            <a:avLst/>
          </a:prstGeom>
          <a:noFill/>
          <a:ln w="25400" algn="ctr">
            <a:noFill/>
            <a:miter lim="800000"/>
            <a:headEnd/>
            <a:tailEnd/>
          </a:ln>
        </p:spPr>
        <p:txBody>
          <a:bodyPr lIns="90487" tIns="44450" rIns="90487" bIns="44450">
            <a:spAutoFit/>
          </a:bodyPr>
          <a:lstStyle/>
          <a:p>
            <a:pPr algn="l"/>
            <a:r>
              <a:rPr lang="en-US" sz="1400"/>
              <a:t>Approximate solution  </a:t>
            </a:r>
          </a:p>
        </p:txBody>
      </p:sp>
      <p:sp>
        <p:nvSpPr>
          <p:cNvPr id="4105" name="Text Box 13"/>
          <p:cNvSpPr txBox="1">
            <a:spLocks noChangeArrowheads="1"/>
          </p:cNvSpPr>
          <p:nvPr/>
        </p:nvSpPr>
        <p:spPr bwMode="auto">
          <a:xfrm>
            <a:off x="7872413" y="2414588"/>
            <a:ext cx="1154112" cy="514350"/>
          </a:xfrm>
          <a:prstGeom prst="rect">
            <a:avLst/>
          </a:prstGeom>
          <a:noFill/>
          <a:ln w="25400" algn="ctr">
            <a:noFill/>
            <a:miter lim="800000"/>
            <a:headEnd/>
            <a:tailEnd/>
          </a:ln>
        </p:spPr>
        <p:txBody>
          <a:bodyPr lIns="90487" tIns="44450" rIns="90487" bIns="44450">
            <a:spAutoFit/>
          </a:bodyPr>
          <a:lstStyle/>
          <a:p>
            <a:pPr algn="l"/>
            <a:r>
              <a:rPr lang="en-US" sz="1400"/>
              <a:t>Exact solution  </a:t>
            </a:r>
          </a:p>
        </p:txBody>
      </p:sp>
    </p:spTree>
  </p:cSld>
  <p:clrMapOvr>
    <a:masterClrMapping/>
  </p:clrMapOvr>
  <p:transition/>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4" name="Rectangle 2"/>
          <p:cNvSpPr>
            <a:spLocks noChangeArrowheads="1"/>
          </p:cNvSpPr>
          <p:nvPr/>
        </p:nvSpPr>
        <p:spPr bwMode="auto">
          <a:xfrm>
            <a:off x="0" y="6019800"/>
            <a:ext cx="1447800" cy="838200"/>
          </a:xfrm>
          <a:prstGeom prst="rect">
            <a:avLst/>
          </a:prstGeom>
          <a:solidFill>
            <a:schemeClr val="bg1"/>
          </a:solidFill>
          <a:ln w="9525">
            <a:noFill/>
            <a:miter lim="800000"/>
            <a:headEnd/>
            <a:tailEnd/>
          </a:ln>
        </p:spPr>
        <p:txBody>
          <a:bodyPr wrap="none" anchor="ctr"/>
          <a:lstStyle/>
          <a:p>
            <a:endParaRPr lang="en-US"/>
          </a:p>
        </p:txBody>
      </p:sp>
      <p:sp>
        <p:nvSpPr>
          <p:cNvPr id="5125" name="Rectangle 3"/>
          <p:cNvSpPr>
            <a:spLocks noGrp="1" noChangeArrowheads="1"/>
          </p:cNvSpPr>
          <p:nvPr>
            <p:ph type="title"/>
          </p:nvPr>
        </p:nvSpPr>
        <p:spPr>
          <a:xfrm>
            <a:off x="76200" y="215900"/>
            <a:ext cx="8686800" cy="304800"/>
          </a:xfrm>
        </p:spPr>
        <p:txBody>
          <a:bodyPr/>
          <a:lstStyle/>
          <a:p>
            <a:pPr eaLnBrk="1" hangingPunct="1"/>
            <a:r>
              <a:rPr lang="en-US" smtClean="0">
                <a:latin typeface="Helvetica" pitchFamily="34" charset="0"/>
              </a:rPr>
              <a:t>Overall running time for learning sparse codes </a:t>
            </a:r>
            <a:br>
              <a:rPr lang="en-US" smtClean="0">
                <a:latin typeface="Helvetica" pitchFamily="34" charset="0"/>
              </a:rPr>
            </a:br>
            <a:r>
              <a:rPr lang="en-US" smtClean="0">
                <a:latin typeface="Helvetica" pitchFamily="34" charset="0"/>
              </a:rPr>
              <a:t>(using small benchmark data)</a:t>
            </a:r>
          </a:p>
        </p:txBody>
      </p:sp>
      <p:graphicFrame>
        <p:nvGraphicFramePr>
          <p:cNvPr id="5122" name="Object 4"/>
          <p:cNvGraphicFramePr>
            <a:graphicFrameLocks noChangeAspect="1"/>
          </p:cNvGraphicFramePr>
          <p:nvPr/>
        </p:nvGraphicFramePr>
        <p:xfrm>
          <a:off x="409575" y="1524000"/>
          <a:ext cx="8353425" cy="1809750"/>
        </p:xfrm>
        <a:graphic>
          <a:graphicData uri="http://schemas.openxmlformats.org/presentationml/2006/ole">
            <p:oleObj spid="_x0000_s5128" name="Worksheet" r:id="rId4" imgW="7216560" imgH="1563480" progId="Excel.Sheet.8">
              <p:embed/>
            </p:oleObj>
          </a:graphicData>
        </a:graphic>
      </p:graphicFrame>
      <p:sp>
        <p:nvSpPr>
          <p:cNvPr id="5126" name="AutoShape 5"/>
          <p:cNvSpPr>
            <a:spLocks noChangeArrowheads="1"/>
          </p:cNvSpPr>
          <p:nvPr/>
        </p:nvSpPr>
        <p:spPr bwMode="auto">
          <a:xfrm>
            <a:off x="7239000" y="3584575"/>
            <a:ext cx="1676400" cy="377825"/>
          </a:xfrm>
          <a:prstGeom prst="wedgeRectCallout">
            <a:avLst>
              <a:gd name="adj1" fmla="val 18560"/>
              <a:gd name="adj2" fmla="val -126051"/>
            </a:avLst>
          </a:prstGeom>
          <a:solidFill>
            <a:srgbClr val="CCFF99"/>
          </a:solidFill>
          <a:ln w="28575">
            <a:solidFill>
              <a:schemeClr val="tx1"/>
            </a:solidFill>
            <a:miter lim="800000"/>
            <a:headEnd/>
            <a:tailEnd/>
          </a:ln>
        </p:spPr>
        <p:txBody>
          <a:bodyPr lIns="0" tIns="0" rIns="0" bIns="0"/>
          <a:lstStyle/>
          <a:p>
            <a:pPr eaLnBrk="0" hangingPunct="0">
              <a:spcBef>
                <a:spcPct val="0"/>
              </a:spcBef>
            </a:pPr>
            <a:r>
              <a:rPr lang="en-US" sz="1600">
                <a:latin typeface="Comic Sans MS" pitchFamily="66" charset="0"/>
                <a:ea typeface="Lucida Sans Unicode" pitchFamily="34" charset="0"/>
                <a:cs typeface="Lucida Sans Unicode" pitchFamily="34" charset="0"/>
              </a:rPr>
              <a:t>running time (s)</a:t>
            </a:r>
          </a:p>
        </p:txBody>
      </p:sp>
      <p:sp>
        <p:nvSpPr>
          <p:cNvPr id="5127" name="Text Box 6"/>
          <p:cNvSpPr txBox="1">
            <a:spLocks noChangeArrowheads="1"/>
          </p:cNvSpPr>
          <p:nvPr/>
        </p:nvSpPr>
        <p:spPr bwMode="auto">
          <a:xfrm>
            <a:off x="357188" y="1066800"/>
            <a:ext cx="2198687" cy="393700"/>
          </a:xfrm>
          <a:prstGeom prst="rect">
            <a:avLst/>
          </a:prstGeom>
          <a:noFill/>
          <a:ln w="25400">
            <a:noFill/>
            <a:miter lim="800000"/>
            <a:headEnd/>
            <a:tailEnd/>
          </a:ln>
        </p:spPr>
        <p:txBody>
          <a:bodyPr wrap="none" lIns="90487" tIns="44450" rIns="90487" bIns="44450">
            <a:spAutoFit/>
          </a:bodyPr>
          <a:lstStyle/>
          <a:p>
            <a:pPr algn="l"/>
            <a:r>
              <a:rPr lang="en-US" sz="2000">
                <a:ea typeface="Lucida Sans Unicode" pitchFamily="34" charset="0"/>
                <a:cs typeface="Lucida Sans Unicode" pitchFamily="34" charset="0"/>
              </a:rPr>
              <a:t>Using L1 sparsity </a:t>
            </a:r>
          </a:p>
        </p:txBody>
      </p:sp>
      <p:graphicFrame>
        <p:nvGraphicFramePr>
          <p:cNvPr id="5123" name="Object 7"/>
          <p:cNvGraphicFramePr>
            <a:graphicFrameLocks noChangeAspect="1"/>
          </p:cNvGraphicFramePr>
          <p:nvPr/>
        </p:nvGraphicFramePr>
        <p:xfrm>
          <a:off x="411163" y="4489450"/>
          <a:ext cx="8353425" cy="781050"/>
        </p:xfrm>
        <a:graphic>
          <a:graphicData uri="http://schemas.openxmlformats.org/presentationml/2006/ole">
            <p:oleObj spid="_x0000_s5129" name="Worksheet" r:id="rId5" imgW="7216560" imgH="674640" progId="Excel.Sheet.8">
              <p:embed/>
            </p:oleObj>
          </a:graphicData>
        </a:graphic>
      </p:graphicFrame>
      <p:sp>
        <p:nvSpPr>
          <p:cNvPr id="5128" name="Text Box 8"/>
          <p:cNvSpPr txBox="1">
            <a:spLocks noChangeArrowheads="1"/>
          </p:cNvSpPr>
          <p:nvPr/>
        </p:nvSpPr>
        <p:spPr bwMode="auto">
          <a:xfrm>
            <a:off x="352425" y="4038600"/>
            <a:ext cx="3533775" cy="393700"/>
          </a:xfrm>
          <a:prstGeom prst="rect">
            <a:avLst/>
          </a:prstGeom>
          <a:noFill/>
          <a:ln w="25400">
            <a:noFill/>
            <a:miter lim="800000"/>
            <a:headEnd/>
            <a:tailEnd/>
          </a:ln>
        </p:spPr>
        <p:txBody>
          <a:bodyPr lIns="90487" tIns="44450" rIns="90487" bIns="44450">
            <a:spAutoFit/>
          </a:bodyPr>
          <a:lstStyle/>
          <a:p>
            <a:pPr algn="l"/>
            <a:r>
              <a:rPr lang="en-US" sz="2000">
                <a:ea typeface="Lucida Sans Unicode" pitchFamily="34" charset="0"/>
                <a:cs typeface="Lucida Sans Unicode" pitchFamily="34" charset="0"/>
              </a:rPr>
              <a:t>Using epsilon-L1 sparsity </a:t>
            </a:r>
          </a:p>
        </p:txBody>
      </p:sp>
    </p:spTree>
  </p:cSld>
  <p:clrMapOvr>
    <a:masterClrMapping/>
  </p:clrMapOvr>
  <p:transition/>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b="0" smtClean="0"/>
              <a:t>Scaling up: Efficient algorithms</a:t>
            </a:r>
          </a:p>
        </p:txBody>
      </p:sp>
      <p:sp>
        <p:nvSpPr>
          <p:cNvPr id="82947" name="Rectangle 3"/>
          <p:cNvSpPr>
            <a:spLocks noGrp="1" noChangeArrowheads="1"/>
          </p:cNvSpPr>
          <p:nvPr>
            <p:ph idx="1"/>
          </p:nvPr>
        </p:nvSpPr>
        <p:spPr>
          <a:xfrm>
            <a:off x="457200" y="1219200"/>
            <a:ext cx="8229600" cy="5105400"/>
          </a:xfrm>
        </p:spPr>
        <p:txBody>
          <a:bodyPr/>
          <a:lstStyle/>
          <a:p>
            <a:pPr marL="381000" indent="-381000" eaLnBrk="1" hangingPunct="1">
              <a:buFontTx/>
              <a:buNone/>
            </a:pPr>
            <a:r>
              <a:rPr lang="en-US" sz="2000" smtClean="0"/>
              <a:t>Running times: </a:t>
            </a:r>
          </a:p>
          <a:p>
            <a:pPr marL="381000" indent="-381000" eaLnBrk="1" hangingPunct="1">
              <a:buFontTx/>
              <a:buNone/>
            </a:pPr>
            <a:endParaRPr lang="en-US" sz="2000" smtClean="0"/>
          </a:p>
          <a:p>
            <a:pPr marL="381000" indent="-381000" eaLnBrk="1" hangingPunct="1">
              <a:buFontTx/>
              <a:buNone/>
            </a:pPr>
            <a:endParaRPr lang="en-US" sz="1800" smtClean="0"/>
          </a:p>
          <a:p>
            <a:pPr marL="381000" indent="-381000" eaLnBrk="1" hangingPunct="1">
              <a:buFontTx/>
              <a:buNone/>
            </a:pPr>
            <a:endParaRPr lang="en-US" sz="1800" smtClean="0"/>
          </a:p>
          <a:p>
            <a:pPr marL="381000" indent="-381000" eaLnBrk="1" hangingPunct="1">
              <a:buFontTx/>
              <a:buNone/>
            </a:pPr>
            <a:endParaRPr lang="en-US" sz="1800" smtClean="0"/>
          </a:p>
          <a:p>
            <a:pPr marL="381000" indent="-381000" eaLnBrk="1" hangingPunct="1">
              <a:buFontTx/>
              <a:buNone/>
            </a:pPr>
            <a:endParaRPr lang="en-US" sz="1800" smtClean="0"/>
          </a:p>
          <a:p>
            <a:pPr marL="381000" indent="-381000" eaLnBrk="1" hangingPunct="1">
              <a:buFontTx/>
              <a:buNone/>
            </a:pPr>
            <a:r>
              <a:rPr lang="en-US" sz="2000" smtClean="0"/>
              <a:t>Over 100x speedup compared to COTS software.  </a:t>
            </a:r>
          </a:p>
          <a:p>
            <a:pPr marL="381000" indent="-381000" eaLnBrk="1" hangingPunct="1">
              <a:buFontTx/>
              <a:buNone/>
            </a:pPr>
            <a:r>
              <a:rPr lang="en-US" sz="2000" smtClean="0"/>
              <a:t>Omitted from this talk: Further 10-20x speedup via parallelization.</a:t>
            </a:r>
          </a:p>
          <a:p>
            <a:pPr marL="381000" indent="-381000" eaLnBrk="1" hangingPunct="1">
              <a:buFontTx/>
              <a:buNone/>
            </a:pPr>
            <a:endParaRPr lang="en-US" sz="1800" smtClean="0"/>
          </a:p>
        </p:txBody>
      </p:sp>
      <p:graphicFrame>
        <p:nvGraphicFramePr>
          <p:cNvPr id="310276" name="Group 4"/>
          <p:cNvGraphicFramePr>
            <a:graphicFrameLocks noGrp="1"/>
          </p:cNvGraphicFramePr>
          <p:nvPr/>
        </p:nvGraphicFramePr>
        <p:xfrm>
          <a:off x="914400" y="1828800"/>
          <a:ext cx="7086600" cy="2834640"/>
        </p:xfrm>
        <a:graphic>
          <a:graphicData uri="http://schemas.openxmlformats.org/drawingml/2006/table">
            <a:tbl>
              <a:tblPr/>
              <a:tblGrid>
                <a:gridCol w="1504950"/>
                <a:gridCol w="1509713"/>
                <a:gridCol w="1506537"/>
                <a:gridCol w="1311275"/>
                <a:gridCol w="1254125"/>
              </a:tblGrid>
              <a:tr h="515938">
                <a:tc>
                  <a:txBody>
                    <a:bodyPr/>
                    <a:lstStyle/>
                    <a:p>
                      <a:pPr marL="0" marR="0" lvl="0" indent="0" algn="l" defTabSz="914400" rtl="0" eaLnBrk="1" fontAlgn="base" latinLnBrk="0" hangingPunct="1">
                        <a:lnSpc>
                          <a:spcPct val="100000"/>
                        </a:lnSpc>
                        <a:spcBef>
                          <a:spcPct val="100000"/>
                        </a:spcBef>
                        <a:spcAft>
                          <a:spcPct val="0"/>
                        </a:spcAft>
                        <a:buClrTx/>
                        <a:buSzTx/>
                        <a:buFontTx/>
                        <a:buNone/>
                        <a:tabLst/>
                      </a:pPr>
                      <a:r>
                        <a:rPr kumimoji="0" lang="en-US" sz="2400" b="1" i="0" u="none" strike="noStrike" cap="none" normalizeH="0" baseline="0" smtClean="0">
                          <a:ln>
                            <a:noFill/>
                          </a:ln>
                          <a:solidFill>
                            <a:schemeClr val="tx1"/>
                          </a:solidFill>
                          <a:effectLst/>
                          <a:latin typeface="Helvetica" pitchFamily="34" charset="0"/>
                        </a:rPr>
                        <a:t>Algorithm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100000"/>
                        </a:spcBef>
                        <a:spcAft>
                          <a:spcPct val="0"/>
                        </a:spcAft>
                        <a:buClrTx/>
                        <a:buSzTx/>
                        <a:buFontTx/>
                        <a:buNone/>
                        <a:tabLst/>
                      </a:pPr>
                      <a:r>
                        <a:rPr kumimoji="0" lang="en-US" sz="2400" b="1" i="0" u="none" strike="noStrike" cap="none" normalizeH="0" baseline="0" smtClean="0">
                          <a:ln>
                            <a:noFill/>
                          </a:ln>
                          <a:solidFill>
                            <a:schemeClr val="tx1"/>
                          </a:solidFill>
                          <a:effectLst/>
                          <a:latin typeface="Helvetica" pitchFamily="34" charset="0"/>
                        </a:rPr>
                        <a:t>Images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100000"/>
                        </a:spcBef>
                        <a:spcAft>
                          <a:spcPct val="0"/>
                        </a:spcAft>
                        <a:buClrTx/>
                        <a:buSzTx/>
                        <a:buFontTx/>
                        <a:buNone/>
                        <a:tabLst/>
                      </a:pPr>
                      <a:r>
                        <a:rPr kumimoji="0" lang="en-US" sz="2400" b="1" i="0" u="none" strike="noStrike" cap="none" normalizeH="0" baseline="0" smtClean="0">
                          <a:ln>
                            <a:noFill/>
                          </a:ln>
                          <a:solidFill>
                            <a:schemeClr val="tx1"/>
                          </a:solidFill>
                          <a:effectLst/>
                          <a:latin typeface="Helvetica" pitchFamily="34" charset="0"/>
                        </a:rPr>
                        <a:t>Speech (audio)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100000"/>
                        </a:spcBef>
                        <a:spcAft>
                          <a:spcPct val="0"/>
                        </a:spcAft>
                        <a:buClrTx/>
                        <a:buSzTx/>
                        <a:buFontTx/>
                        <a:buNone/>
                        <a:tabLst/>
                      </a:pPr>
                      <a:r>
                        <a:rPr kumimoji="0" lang="en-US" sz="2400" b="1" i="0" u="none" strike="noStrike" cap="none" normalizeH="0" baseline="0" smtClean="0">
                          <a:ln>
                            <a:noFill/>
                          </a:ln>
                          <a:solidFill>
                            <a:schemeClr val="tx1"/>
                          </a:solidFill>
                          <a:effectLst/>
                          <a:latin typeface="Helvetica" pitchFamily="34" charset="0"/>
                        </a:rPr>
                        <a:t>Stereo images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100000"/>
                        </a:spcBef>
                        <a:spcAft>
                          <a:spcPct val="0"/>
                        </a:spcAft>
                        <a:buClrTx/>
                        <a:buSzTx/>
                        <a:buFontTx/>
                        <a:buNone/>
                        <a:tabLst/>
                      </a:pPr>
                      <a:r>
                        <a:rPr kumimoji="0" lang="en-US" sz="2400" b="1" i="0" u="none" strike="noStrike" cap="none" normalizeH="0" baseline="0" smtClean="0">
                          <a:ln>
                            <a:noFill/>
                          </a:ln>
                          <a:solidFill>
                            <a:schemeClr val="tx1"/>
                          </a:solidFill>
                          <a:effectLst/>
                          <a:latin typeface="Helvetica" pitchFamily="34" charset="0"/>
                        </a:rPr>
                        <a:t>Video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5938">
                <a:tc>
                  <a:txBody>
                    <a:bodyPr/>
                    <a:lstStyle/>
                    <a:p>
                      <a:pPr marL="0" marR="0" lvl="0" indent="0" algn="l" defTabSz="914400" rtl="0" eaLnBrk="1" fontAlgn="base" latinLnBrk="0" hangingPunct="1">
                        <a:lnSpc>
                          <a:spcPct val="100000"/>
                        </a:lnSpc>
                        <a:spcBef>
                          <a:spcPct val="100000"/>
                        </a:spcBef>
                        <a:spcAft>
                          <a:spcPct val="0"/>
                        </a:spcAft>
                        <a:buClrTx/>
                        <a:buSzTx/>
                        <a:buFontTx/>
                        <a:buNone/>
                        <a:tabLst/>
                      </a:pPr>
                      <a:r>
                        <a:rPr kumimoji="0" lang="en-US" sz="2400" b="1" i="0" u="none" strike="noStrike" cap="none" normalizeH="0" baseline="0" smtClean="0">
                          <a:ln>
                            <a:noFill/>
                          </a:ln>
                          <a:solidFill>
                            <a:schemeClr val="tx1"/>
                          </a:solidFill>
                          <a:effectLst/>
                          <a:latin typeface="Helvetica" pitchFamily="34" charset="0"/>
                        </a:rPr>
                        <a:t>COTS software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100000"/>
                        </a:spcBef>
                        <a:spcAft>
                          <a:spcPct val="0"/>
                        </a:spcAft>
                        <a:buClrTx/>
                        <a:buSzTx/>
                        <a:buFontTx/>
                        <a:buNone/>
                        <a:tabLst/>
                      </a:pPr>
                      <a:r>
                        <a:rPr kumimoji="0" lang="en-US" sz="2400" b="1" i="0" u="none" strike="noStrike" cap="none" normalizeH="0" baseline="0" smtClean="0">
                          <a:ln>
                            <a:noFill/>
                          </a:ln>
                          <a:solidFill>
                            <a:schemeClr val="tx1"/>
                          </a:solidFill>
                          <a:effectLst/>
                          <a:latin typeface="Helvetica" pitchFamily="34" charset="0"/>
                        </a:rPr>
                        <a:t>456s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100000"/>
                        </a:spcBef>
                        <a:spcAft>
                          <a:spcPct val="0"/>
                        </a:spcAft>
                        <a:buClrTx/>
                        <a:buSzTx/>
                        <a:buFontTx/>
                        <a:buNone/>
                        <a:tabLst/>
                      </a:pPr>
                      <a:r>
                        <a:rPr kumimoji="0" lang="en-US" sz="2400" b="1" i="0" u="none" strike="noStrike" cap="none" normalizeH="0" baseline="0" smtClean="0">
                          <a:ln>
                            <a:noFill/>
                          </a:ln>
                          <a:solidFill>
                            <a:schemeClr val="tx1"/>
                          </a:solidFill>
                          <a:effectLst/>
                          <a:latin typeface="Helvetica" pitchFamily="34" charset="0"/>
                        </a:rPr>
                        <a:t>1198s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100000"/>
                        </a:spcBef>
                        <a:spcAft>
                          <a:spcPct val="0"/>
                        </a:spcAft>
                        <a:buClrTx/>
                        <a:buSzTx/>
                        <a:buFontTx/>
                        <a:buNone/>
                        <a:tabLst/>
                      </a:pPr>
                      <a:r>
                        <a:rPr kumimoji="0" lang="en-US" sz="2400" b="1" i="0" u="none" strike="noStrike" cap="none" normalizeH="0" baseline="0" smtClean="0">
                          <a:ln>
                            <a:noFill/>
                          </a:ln>
                          <a:solidFill>
                            <a:schemeClr val="tx1"/>
                          </a:solidFill>
                          <a:effectLst/>
                          <a:latin typeface="Helvetica" pitchFamily="34" charset="0"/>
                        </a:rPr>
                        <a:t>738s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100000"/>
                        </a:spcBef>
                        <a:spcAft>
                          <a:spcPct val="0"/>
                        </a:spcAft>
                        <a:buClrTx/>
                        <a:buSzTx/>
                        <a:buFontTx/>
                        <a:buNone/>
                        <a:tabLst/>
                      </a:pPr>
                      <a:r>
                        <a:rPr kumimoji="0" lang="en-US" sz="2400" b="1" i="0" u="none" strike="noStrike" cap="none" normalizeH="0" baseline="0" smtClean="0">
                          <a:ln>
                            <a:noFill/>
                          </a:ln>
                          <a:solidFill>
                            <a:schemeClr val="tx1"/>
                          </a:solidFill>
                          <a:effectLst/>
                          <a:latin typeface="Helvetica" pitchFamily="34" charset="0"/>
                        </a:rPr>
                        <a:t>1636s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5938">
                <a:tc>
                  <a:txBody>
                    <a:bodyPr/>
                    <a:lstStyle/>
                    <a:p>
                      <a:pPr marL="0" marR="0" lvl="0" indent="0" algn="l" defTabSz="914400" rtl="0" eaLnBrk="1" fontAlgn="base" latinLnBrk="0" hangingPunct="1">
                        <a:lnSpc>
                          <a:spcPct val="100000"/>
                        </a:lnSpc>
                        <a:spcBef>
                          <a:spcPct val="100000"/>
                        </a:spcBef>
                        <a:spcAft>
                          <a:spcPct val="0"/>
                        </a:spcAft>
                        <a:buClrTx/>
                        <a:buSzTx/>
                        <a:buFontTx/>
                        <a:buNone/>
                        <a:tabLst/>
                      </a:pPr>
                      <a:r>
                        <a:rPr kumimoji="0" lang="en-US" sz="2400" b="1" i="0" u="none" strike="noStrike" cap="none" normalizeH="0" baseline="0" smtClean="0">
                          <a:ln>
                            <a:noFill/>
                          </a:ln>
                          <a:solidFill>
                            <a:schemeClr val="tx1"/>
                          </a:solidFill>
                          <a:effectLst/>
                          <a:latin typeface="Helvetica" pitchFamily="34" charset="0"/>
                        </a:rPr>
                        <a:t>Our algorithm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100000"/>
                        </a:spcBef>
                        <a:spcAft>
                          <a:spcPct val="0"/>
                        </a:spcAft>
                        <a:buClrTx/>
                        <a:buSzTx/>
                        <a:buFontTx/>
                        <a:buNone/>
                        <a:tabLst/>
                      </a:pPr>
                      <a:r>
                        <a:rPr kumimoji="0" lang="en-US" sz="2400" b="1" i="0" u="none" strike="noStrike" cap="none" normalizeH="0" baseline="0" smtClean="0">
                          <a:ln>
                            <a:noFill/>
                          </a:ln>
                          <a:solidFill>
                            <a:schemeClr val="tx1"/>
                          </a:solidFill>
                          <a:effectLst/>
                          <a:latin typeface="Helvetica" pitchFamily="34" charset="0"/>
                        </a:rPr>
                        <a:t>3.4s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100000"/>
                        </a:spcBef>
                        <a:spcAft>
                          <a:spcPct val="0"/>
                        </a:spcAft>
                        <a:buClrTx/>
                        <a:buSzTx/>
                        <a:buFontTx/>
                        <a:buNone/>
                        <a:tabLst/>
                      </a:pPr>
                      <a:r>
                        <a:rPr kumimoji="0" lang="en-US" sz="2400" b="1" i="0" u="none" strike="noStrike" cap="none" normalizeH="0" baseline="0" smtClean="0">
                          <a:ln>
                            <a:noFill/>
                          </a:ln>
                          <a:solidFill>
                            <a:schemeClr val="tx1"/>
                          </a:solidFill>
                          <a:effectLst/>
                          <a:latin typeface="Helvetica" pitchFamily="34" charset="0"/>
                        </a:rPr>
                        <a:t>1.3s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100000"/>
                        </a:spcBef>
                        <a:spcAft>
                          <a:spcPct val="0"/>
                        </a:spcAft>
                        <a:buClrTx/>
                        <a:buSzTx/>
                        <a:buFontTx/>
                        <a:buNone/>
                        <a:tabLst/>
                      </a:pPr>
                      <a:r>
                        <a:rPr kumimoji="0" lang="en-US" sz="2400" b="1" i="0" u="none" strike="noStrike" cap="none" normalizeH="0" baseline="0" smtClean="0">
                          <a:ln>
                            <a:noFill/>
                          </a:ln>
                          <a:solidFill>
                            <a:schemeClr val="tx1"/>
                          </a:solidFill>
                          <a:effectLst/>
                          <a:latin typeface="Helvetica" pitchFamily="34" charset="0"/>
                        </a:rPr>
                        <a:t>3.8s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100000"/>
                        </a:spcBef>
                        <a:spcAft>
                          <a:spcPct val="0"/>
                        </a:spcAft>
                        <a:buClrTx/>
                        <a:buSzTx/>
                        <a:buFontTx/>
                        <a:buNone/>
                        <a:tabLst/>
                      </a:pPr>
                      <a:r>
                        <a:rPr kumimoji="0" lang="en-US" sz="2400" b="1" i="0" u="none" strike="noStrike" cap="none" normalizeH="0" baseline="0" smtClean="0">
                          <a:ln>
                            <a:noFill/>
                          </a:ln>
                          <a:solidFill>
                            <a:schemeClr val="tx1"/>
                          </a:solidFill>
                          <a:effectLst/>
                          <a:latin typeface="Helvetica" pitchFamily="34" charset="0"/>
                        </a:rPr>
                        <a:t>1.7s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ctrTitle"/>
          </p:nvPr>
        </p:nvSpPr>
        <p:spPr>
          <a:xfrm>
            <a:off x="844550" y="1931988"/>
            <a:ext cx="7772400" cy="2360612"/>
          </a:xfrm>
        </p:spPr>
        <p:txBody>
          <a:bodyPr/>
          <a:lstStyle/>
          <a:p>
            <a:pPr eaLnBrk="1" hangingPunct="1"/>
            <a:r>
              <a:rPr lang="en-US" sz="6000" dirty="0" smtClean="0">
                <a:solidFill>
                  <a:srgbClr val="0070C0"/>
                </a:solidFill>
              </a:rPr>
              <a:t>Evaluation</a:t>
            </a:r>
          </a:p>
        </p:txBody>
      </p:sp>
      <p:sp>
        <p:nvSpPr>
          <p:cNvPr id="54275" name="Rectangle 3"/>
          <p:cNvSpPr>
            <a:spLocks noChangeArrowheads="1"/>
          </p:cNvSpPr>
          <p:nvPr/>
        </p:nvSpPr>
        <p:spPr bwMode="auto">
          <a:xfrm>
            <a:off x="0" y="5867400"/>
            <a:ext cx="9144000" cy="990600"/>
          </a:xfrm>
          <a:prstGeom prst="rect">
            <a:avLst/>
          </a:prstGeom>
          <a:solidFill>
            <a:schemeClr val="tx1"/>
          </a:solidFill>
          <a:ln w="12700">
            <a:noFill/>
            <a:miter lim="800000"/>
            <a:headEnd/>
            <a:tailEnd/>
          </a:ln>
        </p:spPr>
        <p:txBody>
          <a:bodyPr wrap="none" anchor="ctr"/>
          <a:lstStyle/>
          <a:p>
            <a:endParaRPr lang="en-US" dirty="0"/>
          </a:p>
        </p:txBody>
      </p:sp>
      <p:sp>
        <p:nvSpPr>
          <p:cNvPr id="54276" name="Rectangle 4"/>
          <p:cNvSpPr>
            <a:spLocks noChangeArrowheads="1"/>
          </p:cNvSpPr>
          <p:nvPr/>
        </p:nvSpPr>
        <p:spPr bwMode="auto">
          <a:xfrm>
            <a:off x="0" y="381000"/>
            <a:ext cx="9144000" cy="990600"/>
          </a:xfrm>
          <a:prstGeom prst="rect">
            <a:avLst/>
          </a:prstGeom>
          <a:solidFill>
            <a:schemeClr val="tx1"/>
          </a:solidFill>
          <a:ln w="12700">
            <a:noFill/>
            <a:miter lim="800000"/>
            <a:headEnd/>
            <a:tailEnd/>
          </a:ln>
        </p:spPr>
        <p:txBody>
          <a:bodyPr wrap="none" anchor="ctr"/>
          <a:lstStyle/>
          <a:p>
            <a:endParaRPr lang="en-US" dirty="0"/>
          </a:p>
        </p:txBody>
      </p:sp>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pPr eaLnBrk="1" hangingPunct="1"/>
            <a:r>
              <a:rPr lang="en-US" dirty="0" smtClean="0">
                <a:solidFill>
                  <a:schemeClr val="bg1"/>
                </a:solidFill>
              </a:rPr>
              <a:t>Ito &amp; Komatsu (2004)</a:t>
            </a:r>
          </a:p>
        </p:txBody>
      </p:sp>
      <p:pic>
        <p:nvPicPr>
          <p:cNvPr id="98307" name="Picture 99" descr="IK-angle-stimulus-new.jpg"/>
          <p:cNvPicPr>
            <a:picLocks noChangeAspect="1"/>
          </p:cNvPicPr>
          <p:nvPr/>
        </p:nvPicPr>
        <p:blipFill>
          <a:blip r:embed="rId3" cstate="print"/>
          <a:srcRect/>
          <a:stretch>
            <a:fillRect/>
          </a:stretch>
        </p:blipFill>
        <p:spPr bwMode="auto">
          <a:xfrm>
            <a:off x="1866900" y="1219200"/>
            <a:ext cx="5483225" cy="4953000"/>
          </a:xfrm>
          <a:prstGeom prst="rect">
            <a:avLst/>
          </a:prstGeom>
          <a:noFill/>
          <a:ln w="0">
            <a:solidFill>
              <a:schemeClr val="tx1"/>
            </a:solidFill>
            <a:miter lim="800000"/>
            <a:headEnd/>
            <a:tailEnd/>
          </a:ln>
        </p:spPr>
      </p:pic>
    </p:spTree>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eaLnBrk="1" hangingPunct="1"/>
            <a:r>
              <a:rPr lang="en-US" dirty="0" smtClean="0">
                <a:solidFill>
                  <a:schemeClr val="bg1"/>
                </a:solidFill>
              </a:rPr>
              <a:t>V2 responses</a:t>
            </a:r>
          </a:p>
        </p:txBody>
      </p:sp>
      <p:sp>
        <p:nvSpPr>
          <p:cNvPr id="99331" name="Rectangle 3"/>
          <p:cNvSpPr>
            <a:spLocks noGrp="1" noChangeArrowheads="1"/>
          </p:cNvSpPr>
          <p:nvPr>
            <p:ph idx="1"/>
          </p:nvPr>
        </p:nvSpPr>
        <p:spPr>
          <a:xfrm>
            <a:off x="461963" y="1123950"/>
            <a:ext cx="8229600" cy="423863"/>
          </a:xfrm>
        </p:spPr>
        <p:txBody>
          <a:bodyPr/>
          <a:lstStyle/>
          <a:p>
            <a:pPr eaLnBrk="1" hangingPunct="1">
              <a:buFontTx/>
              <a:buNone/>
            </a:pPr>
            <a:r>
              <a:rPr lang="en-US" sz="1800" b="0" smtClean="0"/>
              <a:t>Characterization of V2 as responding to pairs of lines (“corners”). </a:t>
            </a:r>
          </a:p>
        </p:txBody>
      </p:sp>
      <p:pic>
        <p:nvPicPr>
          <p:cNvPr id="99332" name="Picture 4"/>
          <p:cNvPicPr>
            <a:picLocks noChangeAspect="1" noChangeArrowheads="1"/>
          </p:cNvPicPr>
          <p:nvPr/>
        </p:nvPicPr>
        <p:blipFill>
          <a:blip r:embed="rId3" cstate="print"/>
          <a:srcRect l="63063" t="20360" b="38"/>
          <a:stretch>
            <a:fillRect/>
          </a:stretch>
        </p:blipFill>
        <p:spPr bwMode="auto">
          <a:xfrm>
            <a:off x="5105400" y="2019300"/>
            <a:ext cx="3416300" cy="3619500"/>
          </a:xfrm>
          <a:prstGeom prst="rect">
            <a:avLst/>
          </a:prstGeom>
          <a:noFill/>
          <a:ln w="9525">
            <a:noFill/>
            <a:miter lim="800000"/>
            <a:headEnd/>
            <a:tailEnd/>
          </a:ln>
        </p:spPr>
      </p:pic>
      <p:sp>
        <p:nvSpPr>
          <p:cNvPr id="99333" name="Text Box 5"/>
          <p:cNvSpPr txBox="1">
            <a:spLocks noChangeArrowheads="1"/>
          </p:cNvSpPr>
          <p:nvPr/>
        </p:nvSpPr>
        <p:spPr bwMode="auto">
          <a:xfrm>
            <a:off x="495300" y="5600700"/>
            <a:ext cx="3260725" cy="366713"/>
          </a:xfrm>
          <a:prstGeom prst="rect">
            <a:avLst/>
          </a:prstGeom>
          <a:noFill/>
          <a:ln w="25400" algn="ctr">
            <a:noFill/>
            <a:miter lim="800000"/>
            <a:headEnd/>
            <a:tailEnd/>
          </a:ln>
        </p:spPr>
        <p:txBody>
          <a:bodyPr wrap="none" lIns="90487" tIns="44450" rIns="90487" bIns="44450">
            <a:spAutoFit/>
          </a:bodyPr>
          <a:lstStyle/>
          <a:p>
            <a:pPr marL="381000" indent="-381000"/>
            <a:r>
              <a:rPr lang="en-US" dirty="0">
                <a:solidFill>
                  <a:schemeClr val="bg1"/>
                </a:solidFill>
              </a:rPr>
              <a:t>[Source: Ito &amp; Komatsu, 2004]</a:t>
            </a:r>
          </a:p>
        </p:txBody>
      </p:sp>
      <p:pic>
        <p:nvPicPr>
          <p:cNvPr id="99334" name="Picture 6"/>
          <p:cNvPicPr>
            <a:picLocks noChangeAspect="1" noChangeArrowheads="1"/>
          </p:cNvPicPr>
          <p:nvPr/>
        </p:nvPicPr>
        <p:blipFill>
          <a:blip r:embed="rId3" cstate="print"/>
          <a:srcRect r="43352" b="44432"/>
          <a:stretch>
            <a:fillRect/>
          </a:stretch>
        </p:blipFill>
        <p:spPr bwMode="auto">
          <a:xfrm>
            <a:off x="0" y="2209800"/>
            <a:ext cx="5037138" cy="2628900"/>
          </a:xfrm>
          <a:prstGeom prst="rect">
            <a:avLst/>
          </a:prstGeom>
          <a:noFill/>
          <a:ln w="9525">
            <a:noFill/>
            <a:miter lim="800000"/>
            <a:headEnd/>
            <a:tailEnd/>
          </a:ln>
        </p:spPr>
      </p:pic>
      <p:sp>
        <p:nvSpPr>
          <p:cNvPr id="7" name="Rectangle 6"/>
          <p:cNvSpPr/>
          <p:nvPr/>
        </p:nvSpPr>
        <p:spPr bwMode="auto">
          <a:xfrm>
            <a:off x="2590800" y="2266950"/>
            <a:ext cx="1676400" cy="800100"/>
          </a:xfrm>
          <a:prstGeom prst="rect">
            <a:avLst/>
          </a:prstGeom>
          <a:solidFill>
            <a:schemeClr val="bg1"/>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8" name="Rectangle 7"/>
          <p:cNvSpPr/>
          <p:nvPr/>
        </p:nvSpPr>
        <p:spPr bwMode="auto">
          <a:xfrm rot="5400000">
            <a:off x="3743325" y="3371850"/>
            <a:ext cx="1676400" cy="800100"/>
          </a:xfrm>
          <a:prstGeom prst="rect">
            <a:avLst/>
          </a:prstGeom>
          <a:solidFill>
            <a:schemeClr val="bg1"/>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9" name="Rectangle 8"/>
          <p:cNvSpPr/>
          <p:nvPr/>
        </p:nvSpPr>
        <p:spPr bwMode="auto">
          <a:xfrm>
            <a:off x="0" y="1981200"/>
            <a:ext cx="5067300" cy="640080"/>
          </a:xfrm>
          <a:prstGeom prst="rect">
            <a:avLst/>
          </a:prstGeom>
          <a:solidFill>
            <a:schemeClr val="tx1"/>
          </a:solidFill>
          <a:ln w="12700" cap="flat" cmpd="sng" algn="ctr">
            <a:no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0" name="Rectangle 9"/>
          <p:cNvSpPr/>
          <p:nvPr/>
        </p:nvSpPr>
        <p:spPr bwMode="auto">
          <a:xfrm>
            <a:off x="1295400" y="2705100"/>
            <a:ext cx="822960" cy="274320"/>
          </a:xfrm>
          <a:prstGeom prst="rect">
            <a:avLst/>
          </a:prstGeom>
          <a:solidFill>
            <a:schemeClr val="bg1"/>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0354" name="Title 1"/>
          <p:cNvSpPr>
            <a:spLocks noGrp="1"/>
          </p:cNvSpPr>
          <p:nvPr>
            <p:ph type="title"/>
          </p:nvPr>
        </p:nvSpPr>
        <p:spPr>
          <a:xfrm>
            <a:off x="990600" y="304800"/>
            <a:ext cx="7010400" cy="304800"/>
          </a:xfrm>
        </p:spPr>
        <p:txBody>
          <a:bodyPr/>
          <a:lstStyle/>
          <a:p>
            <a:pPr eaLnBrk="1" hangingPunct="1"/>
            <a:r>
              <a:rPr lang="en-US" dirty="0" smtClean="0">
                <a:solidFill>
                  <a:schemeClr val="bg1"/>
                </a:solidFill>
              </a:rPr>
              <a:t>Learning algorithm’s second layer responses</a:t>
            </a:r>
          </a:p>
        </p:txBody>
      </p:sp>
      <p:grpSp>
        <p:nvGrpSpPr>
          <p:cNvPr id="100355" name="Group 17"/>
          <p:cNvGrpSpPr>
            <a:grpSpLocks/>
          </p:cNvGrpSpPr>
          <p:nvPr/>
        </p:nvGrpSpPr>
        <p:grpSpPr bwMode="auto">
          <a:xfrm>
            <a:off x="647700" y="1714500"/>
            <a:ext cx="7810500" cy="3951288"/>
            <a:chOff x="0" y="1641475"/>
            <a:chExt cx="9758362" cy="5057511"/>
          </a:xfrm>
        </p:grpSpPr>
        <p:sp>
          <p:nvSpPr>
            <p:cNvPr id="100356" name="TextBox 41"/>
            <p:cNvSpPr txBox="1">
              <a:spLocks noChangeArrowheads="1"/>
            </p:cNvSpPr>
            <p:nvPr/>
          </p:nvSpPr>
          <p:spPr bwMode="auto">
            <a:xfrm>
              <a:off x="1689101" y="5200650"/>
              <a:ext cx="6014737" cy="472799"/>
            </a:xfrm>
            <a:prstGeom prst="rect">
              <a:avLst/>
            </a:prstGeom>
            <a:noFill/>
            <a:ln w="9525">
              <a:noFill/>
              <a:miter lim="800000"/>
              <a:headEnd/>
              <a:tailEnd/>
            </a:ln>
          </p:spPr>
          <p:txBody>
            <a:bodyPr wrap="none">
              <a:spAutoFit/>
            </a:bodyPr>
            <a:lstStyle/>
            <a:p>
              <a:r>
                <a:rPr lang="en-US" altLang="ko-KR">
                  <a:solidFill>
                    <a:schemeClr val="bg1"/>
                  </a:solidFill>
                  <a:ea typeface="굴림" pitchFamily="34" charset="-127"/>
                </a:rPr>
                <a:t>Four typical angle profiles from our algorithm.</a:t>
              </a:r>
            </a:p>
          </p:txBody>
        </p:sp>
        <p:pic>
          <p:nvPicPr>
            <p:cNvPr id="100357" name="Picture 62" descr="v2_b001_angle_profile.png"/>
            <p:cNvPicPr>
              <a:picLocks noChangeAspect="1"/>
            </p:cNvPicPr>
            <p:nvPr/>
          </p:nvPicPr>
          <p:blipFill>
            <a:blip r:embed="rId2" cstate="print"/>
            <a:srcRect/>
            <a:stretch>
              <a:fillRect/>
            </a:stretch>
          </p:blipFill>
          <p:spPr bwMode="auto">
            <a:xfrm>
              <a:off x="0" y="2852738"/>
              <a:ext cx="2339975" cy="2339975"/>
            </a:xfrm>
            <a:prstGeom prst="rect">
              <a:avLst/>
            </a:prstGeom>
            <a:noFill/>
            <a:ln w="9525">
              <a:noFill/>
              <a:miter lim="800000"/>
              <a:headEnd/>
              <a:tailEnd/>
            </a:ln>
          </p:spPr>
        </p:pic>
        <p:pic>
          <p:nvPicPr>
            <p:cNvPr id="100358" name="Picture 63" descr="v2_b001_topv1.png"/>
            <p:cNvPicPr>
              <a:picLocks noChangeAspect="1"/>
            </p:cNvPicPr>
            <p:nvPr/>
          </p:nvPicPr>
          <p:blipFill>
            <a:blip r:embed="rId3" cstate="print"/>
            <a:srcRect/>
            <a:stretch>
              <a:fillRect/>
            </a:stretch>
          </p:blipFill>
          <p:spPr bwMode="auto">
            <a:xfrm>
              <a:off x="0" y="2222500"/>
              <a:ext cx="2339975" cy="614363"/>
            </a:xfrm>
            <a:prstGeom prst="rect">
              <a:avLst/>
            </a:prstGeom>
            <a:noFill/>
            <a:ln w="9525">
              <a:noFill/>
              <a:miter lim="800000"/>
              <a:headEnd/>
              <a:tailEnd/>
            </a:ln>
          </p:spPr>
        </p:pic>
        <p:pic>
          <p:nvPicPr>
            <p:cNvPr id="100359" name="Picture 64" descr="v2_b040_angle_profile.png"/>
            <p:cNvPicPr>
              <a:picLocks noChangeAspect="1"/>
            </p:cNvPicPr>
            <p:nvPr/>
          </p:nvPicPr>
          <p:blipFill>
            <a:blip r:embed="rId4" cstate="print"/>
            <a:srcRect/>
            <a:stretch>
              <a:fillRect/>
            </a:stretch>
          </p:blipFill>
          <p:spPr bwMode="auto">
            <a:xfrm>
              <a:off x="2468562" y="2852738"/>
              <a:ext cx="2339975" cy="2339975"/>
            </a:xfrm>
            <a:prstGeom prst="rect">
              <a:avLst/>
            </a:prstGeom>
            <a:noFill/>
            <a:ln w="9525">
              <a:noFill/>
              <a:miter lim="800000"/>
              <a:headEnd/>
              <a:tailEnd/>
            </a:ln>
          </p:spPr>
        </p:pic>
        <p:pic>
          <p:nvPicPr>
            <p:cNvPr id="100360" name="Picture 65" descr="v2_b040_topv1.png"/>
            <p:cNvPicPr>
              <a:picLocks noChangeAspect="1"/>
            </p:cNvPicPr>
            <p:nvPr/>
          </p:nvPicPr>
          <p:blipFill>
            <a:blip r:embed="rId5" cstate="print"/>
            <a:srcRect/>
            <a:stretch>
              <a:fillRect/>
            </a:stretch>
          </p:blipFill>
          <p:spPr bwMode="auto">
            <a:xfrm>
              <a:off x="2468562" y="2222500"/>
              <a:ext cx="2339975" cy="614363"/>
            </a:xfrm>
            <a:prstGeom prst="rect">
              <a:avLst/>
            </a:prstGeom>
            <a:noFill/>
            <a:ln w="9525">
              <a:noFill/>
              <a:miter lim="800000"/>
              <a:headEnd/>
              <a:tailEnd/>
            </a:ln>
          </p:spPr>
        </p:pic>
        <p:pic>
          <p:nvPicPr>
            <p:cNvPr id="100361" name="Picture 70" descr="v2_b141_angle_profile.png"/>
            <p:cNvPicPr>
              <a:picLocks noChangeAspect="1"/>
            </p:cNvPicPr>
            <p:nvPr/>
          </p:nvPicPr>
          <p:blipFill>
            <a:blip r:embed="rId6" cstate="print"/>
            <a:srcRect/>
            <a:stretch>
              <a:fillRect/>
            </a:stretch>
          </p:blipFill>
          <p:spPr bwMode="auto">
            <a:xfrm>
              <a:off x="4935537" y="2852738"/>
              <a:ext cx="2339975" cy="2339975"/>
            </a:xfrm>
            <a:prstGeom prst="rect">
              <a:avLst/>
            </a:prstGeom>
            <a:noFill/>
            <a:ln w="9525">
              <a:noFill/>
              <a:miter lim="800000"/>
              <a:headEnd/>
              <a:tailEnd/>
            </a:ln>
          </p:spPr>
        </p:pic>
        <p:pic>
          <p:nvPicPr>
            <p:cNvPr id="100362" name="Picture 71" descr="v2_b141_topv1.png"/>
            <p:cNvPicPr>
              <a:picLocks noChangeAspect="1"/>
            </p:cNvPicPr>
            <p:nvPr/>
          </p:nvPicPr>
          <p:blipFill>
            <a:blip r:embed="rId7" cstate="print"/>
            <a:srcRect/>
            <a:stretch>
              <a:fillRect/>
            </a:stretch>
          </p:blipFill>
          <p:spPr bwMode="auto">
            <a:xfrm>
              <a:off x="4940300" y="2217738"/>
              <a:ext cx="2339975" cy="614362"/>
            </a:xfrm>
            <a:prstGeom prst="rect">
              <a:avLst/>
            </a:prstGeom>
            <a:noFill/>
            <a:ln w="9525">
              <a:noFill/>
              <a:miter lim="800000"/>
              <a:headEnd/>
              <a:tailEnd/>
            </a:ln>
          </p:spPr>
        </p:pic>
        <p:pic>
          <p:nvPicPr>
            <p:cNvPr id="100363" name="Picture 66" descr="v2_b112_angle_profile.png"/>
            <p:cNvPicPr>
              <a:picLocks noChangeAspect="1"/>
            </p:cNvPicPr>
            <p:nvPr/>
          </p:nvPicPr>
          <p:blipFill>
            <a:blip r:embed="rId8" cstate="print"/>
            <a:srcRect/>
            <a:stretch>
              <a:fillRect/>
            </a:stretch>
          </p:blipFill>
          <p:spPr bwMode="auto">
            <a:xfrm>
              <a:off x="7418387" y="2857500"/>
              <a:ext cx="2339975" cy="2339975"/>
            </a:xfrm>
            <a:prstGeom prst="rect">
              <a:avLst/>
            </a:prstGeom>
            <a:noFill/>
            <a:ln w="9525">
              <a:noFill/>
              <a:miter lim="800000"/>
              <a:headEnd/>
              <a:tailEnd/>
            </a:ln>
          </p:spPr>
        </p:pic>
        <p:pic>
          <p:nvPicPr>
            <p:cNvPr id="100364" name="Picture 67" descr="v2_b112_topv1.png"/>
            <p:cNvPicPr>
              <a:picLocks noChangeAspect="1"/>
            </p:cNvPicPr>
            <p:nvPr/>
          </p:nvPicPr>
          <p:blipFill>
            <a:blip r:embed="rId9" cstate="print"/>
            <a:srcRect/>
            <a:stretch>
              <a:fillRect/>
            </a:stretch>
          </p:blipFill>
          <p:spPr bwMode="auto">
            <a:xfrm>
              <a:off x="7418387" y="2222500"/>
              <a:ext cx="1773238" cy="615950"/>
            </a:xfrm>
            <a:prstGeom prst="rect">
              <a:avLst/>
            </a:prstGeom>
            <a:noFill/>
            <a:ln w="9525">
              <a:noFill/>
              <a:miter lim="800000"/>
              <a:headEnd/>
              <a:tailEnd/>
            </a:ln>
          </p:spPr>
        </p:pic>
        <p:sp>
          <p:nvSpPr>
            <p:cNvPr id="100365" name="TextBox 114"/>
            <p:cNvSpPr txBox="1">
              <a:spLocks noChangeArrowheads="1"/>
            </p:cNvSpPr>
            <p:nvPr/>
          </p:nvSpPr>
          <p:spPr bwMode="auto">
            <a:xfrm>
              <a:off x="420687" y="1641475"/>
              <a:ext cx="1264152" cy="512199"/>
            </a:xfrm>
            <a:prstGeom prst="rect">
              <a:avLst/>
            </a:prstGeom>
            <a:noFill/>
            <a:ln w="9525">
              <a:noFill/>
              <a:miter lim="800000"/>
              <a:headEnd/>
              <a:tailEnd/>
            </a:ln>
          </p:spPr>
          <p:txBody>
            <a:bodyPr wrap="none">
              <a:spAutoFit/>
            </a:bodyPr>
            <a:lstStyle/>
            <a:p>
              <a:r>
                <a:rPr lang="en-US" altLang="ko-KR" sz="2000">
                  <a:solidFill>
                    <a:schemeClr val="bg1"/>
                  </a:solidFill>
                  <a:ea typeface="굴림" pitchFamily="34" charset="-127"/>
                </a:rPr>
                <a:t>“Cell 1”</a:t>
              </a:r>
              <a:endParaRPr lang="ko-KR" altLang="en-US" sz="1200">
                <a:solidFill>
                  <a:schemeClr val="bg1"/>
                </a:solidFill>
                <a:ea typeface="굴림" pitchFamily="34" charset="-127"/>
              </a:endParaRPr>
            </a:p>
          </p:txBody>
        </p:sp>
        <p:sp>
          <p:nvSpPr>
            <p:cNvPr id="100366" name="TextBox 115"/>
            <p:cNvSpPr txBox="1">
              <a:spLocks noChangeArrowheads="1"/>
            </p:cNvSpPr>
            <p:nvPr/>
          </p:nvSpPr>
          <p:spPr bwMode="auto">
            <a:xfrm>
              <a:off x="2889250" y="1641475"/>
              <a:ext cx="1264152" cy="512199"/>
            </a:xfrm>
            <a:prstGeom prst="rect">
              <a:avLst/>
            </a:prstGeom>
            <a:noFill/>
            <a:ln w="9525">
              <a:noFill/>
              <a:miter lim="800000"/>
              <a:headEnd/>
              <a:tailEnd/>
            </a:ln>
          </p:spPr>
          <p:txBody>
            <a:bodyPr wrap="none">
              <a:spAutoFit/>
            </a:bodyPr>
            <a:lstStyle/>
            <a:p>
              <a:r>
                <a:rPr lang="en-US" altLang="ko-KR" sz="2000">
                  <a:solidFill>
                    <a:schemeClr val="bg1"/>
                  </a:solidFill>
                  <a:ea typeface="굴림" pitchFamily="34" charset="-127"/>
                </a:rPr>
                <a:t>“Cell 2”</a:t>
              </a:r>
              <a:endParaRPr lang="ko-KR" altLang="en-US" sz="1200">
                <a:solidFill>
                  <a:schemeClr val="bg1"/>
                </a:solidFill>
                <a:ea typeface="굴림" pitchFamily="34" charset="-127"/>
              </a:endParaRPr>
            </a:p>
          </p:txBody>
        </p:sp>
        <p:sp>
          <p:nvSpPr>
            <p:cNvPr id="100367" name="TextBox 116"/>
            <p:cNvSpPr txBox="1">
              <a:spLocks noChangeArrowheads="1"/>
            </p:cNvSpPr>
            <p:nvPr/>
          </p:nvSpPr>
          <p:spPr bwMode="auto">
            <a:xfrm>
              <a:off x="5275261" y="1649413"/>
              <a:ext cx="1264152" cy="512199"/>
            </a:xfrm>
            <a:prstGeom prst="rect">
              <a:avLst/>
            </a:prstGeom>
            <a:noFill/>
            <a:ln w="9525">
              <a:noFill/>
              <a:miter lim="800000"/>
              <a:headEnd/>
              <a:tailEnd/>
            </a:ln>
          </p:spPr>
          <p:txBody>
            <a:bodyPr wrap="none">
              <a:spAutoFit/>
            </a:bodyPr>
            <a:lstStyle/>
            <a:p>
              <a:r>
                <a:rPr lang="en-US" altLang="ko-KR" sz="2000">
                  <a:solidFill>
                    <a:schemeClr val="bg1"/>
                  </a:solidFill>
                  <a:ea typeface="굴림" pitchFamily="34" charset="-127"/>
                </a:rPr>
                <a:t>“Cell 4”</a:t>
              </a:r>
              <a:endParaRPr lang="ko-KR" altLang="en-US" sz="1200">
                <a:solidFill>
                  <a:schemeClr val="bg1"/>
                </a:solidFill>
                <a:ea typeface="굴림" pitchFamily="34" charset="-127"/>
              </a:endParaRPr>
            </a:p>
          </p:txBody>
        </p:sp>
        <p:sp>
          <p:nvSpPr>
            <p:cNvPr id="100368" name="TextBox 117"/>
            <p:cNvSpPr txBox="1">
              <a:spLocks noChangeArrowheads="1"/>
            </p:cNvSpPr>
            <p:nvPr/>
          </p:nvSpPr>
          <p:spPr bwMode="auto">
            <a:xfrm>
              <a:off x="7639050" y="1649413"/>
              <a:ext cx="1264152" cy="512199"/>
            </a:xfrm>
            <a:prstGeom prst="rect">
              <a:avLst/>
            </a:prstGeom>
            <a:noFill/>
            <a:ln w="9525">
              <a:noFill/>
              <a:miter lim="800000"/>
              <a:headEnd/>
              <a:tailEnd/>
            </a:ln>
          </p:spPr>
          <p:txBody>
            <a:bodyPr wrap="none">
              <a:spAutoFit/>
            </a:bodyPr>
            <a:lstStyle/>
            <a:p>
              <a:r>
                <a:rPr lang="en-US" altLang="ko-KR" sz="2000">
                  <a:solidFill>
                    <a:schemeClr val="bg1"/>
                  </a:solidFill>
                  <a:ea typeface="굴림" pitchFamily="34" charset="-127"/>
                </a:rPr>
                <a:t>“Cell 5”</a:t>
              </a:r>
              <a:endParaRPr lang="ko-KR" altLang="en-US" sz="1200">
                <a:solidFill>
                  <a:schemeClr val="bg1"/>
                </a:solidFill>
                <a:ea typeface="굴림" pitchFamily="34" charset="-127"/>
              </a:endParaRPr>
            </a:p>
          </p:txBody>
        </p:sp>
        <p:sp>
          <p:nvSpPr>
            <p:cNvPr id="100369" name="TextBox 41"/>
            <p:cNvSpPr txBox="1">
              <a:spLocks noChangeArrowheads="1"/>
            </p:cNvSpPr>
            <p:nvPr/>
          </p:nvSpPr>
          <p:spPr bwMode="auto">
            <a:xfrm>
              <a:off x="666425" y="6226187"/>
              <a:ext cx="7953424" cy="472799"/>
            </a:xfrm>
            <a:prstGeom prst="rect">
              <a:avLst/>
            </a:prstGeom>
            <a:noFill/>
            <a:ln w="9525">
              <a:noFill/>
              <a:miter lim="800000"/>
              <a:headEnd/>
              <a:tailEnd/>
            </a:ln>
          </p:spPr>
          <p:txBody>
            <a:bodyPr wrap="none">
              <a:spAutoFit/>
            </a:bodyPr>
            <a:lstStyle/>
            <a:p>
              <a:r>
                <a:rPr lang="en-US" altLang="ko-KR" dirty="0">
                  <a:solidFill>
                    <a:schemeClr val="bg1"/>
                  </a:solidFill>
                  <a:ea typeface="굴림" pitchFamily="34" charset="-127"/>
                </a:rPr>
                <a:t>* Compare these with the figures from Ito &amp; Komatsu (2004).</a:t>
              </a:r>
            </a:p>
          </p:txBody>
        </p:sp>
      </p:grpSp>
    </p:spTree>
  </p:cSld>
  <p:clrMapOvr>
    <a:masterClrMapping/>
  </p:clrMapOvr>
  <p:transition/>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a:xfrm>
            <a:off x="990600" y="304800"/>
            <a:ext cx="7010400" cy="304800"/>
          </a:xfrm>
        </p:spPr>
        <p:txBody>
          <a:bodyPr/>
          <a:lstStyle/>
          <a:p>
            <a:pPr eaLnBrk="1" hangingPunct="1"/>
            <a:r>
              <a:rPr lang="en-US" dirty="0" smtClean="0">
                <a:solidFill>
                  <a:schemeClr val="bg1"/>
                </a:solidFill>
              </a:rPr>
              <a:t>Learning algorithm’s second layer responses</a:t>
            </a:r>
          </a:p>
        </p:txBody>
      </p:sp>
      <p:grpSp>
        <p:nvGrpSpPr>
          <p:cNvPr id="2" name="Group 17"/>
          <p:cNvGrpSpPr>
            <a:grpSpLocks/>
          </p:cNvGrpSpPr>
          <p:nvPr/>
        </p:nvGrpSpPr>
        <p:grpSpPr bwMode="auto">
          <a:xfrm>
            <a:off x="571500" y="990600"/>
            <a:ext cx="7886700" cy="2702002"/>
            <a:chOff x="-95204" y="1739009"/>
            <a:chExt cx="9853566" cy="3458466"/>
          </a:xfrm>
        </p:grpSpPr>
        <p:sp>
          <p:nvSpPr>
            <p:cNvPr id="100356" name="TextBox 41"/>
            <p:cNvSpPr txBox="1">
              <a:spLocks noChangeArrowheads="1"/>
            </p:cNvSpPr>
            <p:nvPr/>
          </p:nvSpPr>
          <p:spPr bwMode="auto">
            <a:xfrm>
              <a:off x="-95204" y="1739009"/>
              <a:ext cx="6014737" cy="472798"/>
            </a:xfrm>
            <a:prstGeom prst="rect">
              <a:avLst/>
            </a:prstGeom>
            <a:noFill/>
            <a:ln w="9525">
              <a:noFill/>
              <a:miter lim="800000"/>
              <a:headEnd/>
              <a:tailEnd/>
            </a:ln>
          </p:spPr>
          <p:txBody>
            <a:bodyPr wrap="none">
              <a:spAutoFit/>
            </a:bodyPr>
            <a:lstStyle/>
            <a:p>
              <a:r>
                <a:rPr lang="en-US" altLang="ko-KR" dirty="0">
                  <a:solidFill>
                    <a:schemeClr val="bg1"/>
                  </a:solidFill>
                  <a:ea typeface="굴림" pitchFamily="34" charset="-127"/>
                </a:rPr>
                <a:t>Four typical </a:t>
              </a:r>
              <a:r>
                <a:rPr lang="en-US" altLang="ko-KR" dirty="0" smtClean="0">
                  <a:solidFill>
                    <a:schemeClr val="bg1"/>
                  </a:solidFill>
                  <a:ea typeface="굴림" pitchFamily="34" charset="-127"/>
                </a:rPr>
                <a:t>angle profiles from </a:t>
              </a:r>
              <a:r>
                <a:rPr lang="en-US" altLang="ko-KR" dirty="0">
                  <a:solidFill>
                    <a:schemeClr val="bg1"/>
                  </a:solidFill>
                  <a:ea typeface="굴림" pitchFamily="34" charset="-127"/>
                </a:rPr>
                <a:t>our </a:t>
              </a:r>
              <a:r>
                <a:rPr lang="en-US" altLang="ko-KR" dirty="0" smtClean="0">
                  <a:solidFill>
                    <a:schemeClr val="bg1"/>
                  </a:solidFill>
                  <a:ea typeface="굴림" pitchFamily="34" charset="-127"/>
                </a:rPr>
                <a:t>algorithm:</a:t>
              </a:r>
              <a:endParaRPr lang="en-US" altLang="ko-KR" dirty="0">
                <a:solidFill>
                  <a:schemeClr val="bg1"/>
                </a:solidFill>
                <a:ea typeface="굴림" pitchFamily="34" charset="-127"/>
              </a:endParaRPr>
            </a:p>
          </p:txBody>
        </p:sp>
        <p:pic>
          <p:nvPicPr>
            <p:cNvPr id="100357" name="Picture 62" descr="v2_b001_angle_profile.png"/>
            <p:cNvPicPr>
              <a:picLocks noChangeAspect="1"/>
            </p:cNvPicPr>
            <p:nvPr/>
          </p:nvPicPr>
          <p:blipFill>
            <a:blip r:embed="rId2" cstate="print"/>
            <a:srcRect/>
            <a:stretch>
              <a:fillRect/>
            </a:stretch>
          </p:blipFill>
          <p:spPr bwMode="auto">
            <a:xfrm>
              <a:off x="0" y="2852738"/>
              <a:ext cx="2339975" cy="2339975"/>
            </a:xfrm>
            <a:prstGeom prst="rect">
              <a:avLst/>
            </a:prstGeom>
            <a:noFill/>
            <a:ln w="9525">
              <a:noFill/>
              <a:miter lim="800000"/>
              <a:headEnd/>
              <a:tailEnd/>
            </a:ln>
          </p:spPr>
        </p:pic>
        <p:pic>
          <p:nvPicPr>
            <p:cNvPr id="100359" name="Picture 64" descr="v2_b040_angle_profile.png"/>
            <p:cNvPicPr>
              <a:picLocks noChangeAspect="1"/>
            </p:cNvPicPr>
            <p:nvPr/>
          </p:nvPicPr>
          <p:blipFill>
            <a:blip r:embed="rId3" cstate="print"/>
            <a:srcRect/>
            <a:stretch>
              <a:fillRect/>
            </a:stretch>
          </p:blipFill>
          <p:spPr bwMode="auto">
            <a:xfrm>
              <a:off x="2468562" y="2852738"/>
              <a:ext cx="2339975" cy="2339975"/>
            </a:xfrm>
            <a:prstGeom prst="rect">
              <a:avLst/>
            </a:prstGeom>
            <a:noFill/>
            <a:ln w="9525">
              <a:noFill/>
              <a:miter lim="800000"/>
              <a:headEnd/>
              <a:tailEnd/>
            </a:ln>
          </p:spPr>
        </p:pic>
        <p:pic>
          <p:nvPicPr>
            <p:cNvPr id="100361" name="Picture 70" descr="v2_b141_angle_profile.png"/>
            <p:cNvPicPr>
              <a:picLocks noChangeAspect="1"/>
            </p:cNvPicPr>
            <p:nvPr/>
          </p:nvPicPr>
          <p:blipFill>
            <a:blip r:embed="rId4" cstate="print"/>
            <a:srcRect/>
            <a:stretch>
              <a:fillRect/>
            </a:stretch>
          </p:blipFill>
          <p:spPr bwMode="auto">
            <a:xfrm>
              <a:off x="4935537" y="2852738"/>
              <a:ext cx="2339975" cy="2339975"/>
            </a:xfrm>
            <a:prstGeom prst="rect">
              <a:avLst/>
            </a:prstGeom>
            <a:noFill/>
            <a:ln w="9525">
              <a:noFill/>
              <a:miter lim="800000"/>
              <a:headEnd/>
              <a:tailEnd/>
            </a:ln>
          </p:spPr>
        </p:pic>
        <p:pic>
          <p:nvPicPr>
            <p:cNvPr id="100363" name="Picture 66" descr="v2_b112_angle_profile.png"/>
            <p:cNvPicPr>
              <a:picLocks noChangeAspect="1"/>
            </p:cNvPicPr>
            <p:nvPr/>
          </p:nvPicPr>
          <p:blipFill>
            <a:blip r:embed="rId5" cstate="print"/>
            <a:srcRect/>
            <a:stretch>
              <a:fillRect/>
            </a:stretch>
          </p:blipFill>
          <p:spPr bwMode="auto">
            <a:xfrm>
              <a:off x="7418387" y="2857500"/>
              <a:ext cx="2339975" cy="2339975"/>
            </a:xfrm>
            <a:prstGeom prst="rect">
              <a:avLst/>
            </a:prstGeom>
            <a:noFill/>
            <a:ln w="9525">
              <a:noFill/>
              <a:miter lim="800000"/>
              <a:headEnd/>
              <a:tailEnd/>
            </a:ln>
          </p:spPr>
        </p:pic>
        <p:sp>
          <p:nvSpPr>
            <p:cNvPr id="100365" name="TextBox 114"/>
            <p:cNvSpPr txBox="1">
              <a:spLocks noChangeArrowheads="1"/>
            </p:cNvSpPr>
            <p:nvPr/>
          </p:nvSpPr>
          <p:spPr bwMode="auto">
            <a:xfrm>
              <a:off x="514219" y="2389272"/>
              <a:ext cx="1264152" cy="512198"/>
            </a:xfrm>
            <a:prstGeom prst="rect">
              <a:avLst/>
            </a:prstGeom>
            <a:noFill/>
            <a:ln w="9525">
              <a:noFill/>
              <a:miter lim="800000"/>
              <a:headEnd/>
              <a:tailEnd/>
            </a:ln>
          </p:spPr>
          <p:txBody>
            <a:bodyPr wrap="none">
              <a:spAutoFit/>
            </a:bodyPr>
            <a:lstStyle/>
            <a:p>
              <a:r>
                <a:rPr lang="en-US" altLang="ko-KR" sz="2000" dirty="0">
                  <a:solidFill>
                    <a:schemeClr val="bg1"/>
                  </a:solidFill>
                  <a:ea typeface="굴림" pitchFamily="34" charset="-127"/>
                </a:rPr>
                <a:t>“Cell 1”</a:t>
              </a:r>
              <a:endParaRPr lang="ko-KR" altLang="en-US" sz="1200" dirty="0">
                <a:solidFill>
                  <a:schemeClr val="bg1"/>
                </a:solidFill>
                <a:ea typeface="굴림" pitchFamily="34" charset="-127"/>
              </a:endParaRPr>
            </a:p>
          </p:txBody>
        </p:sp>
        <p:sp>
          <p:nvSpPr>
            <p:cNvPr id="100366" name="TextBox 115"/>
            <p:cNvSpPr txBox="1">
              <a:spLocks noChangeArrowheads="1"/>
            </p:cNvSpPr>
            <p:nvPr/>
          </p:nvSpPr>
          <p:spPr bwMode="auto">
            <a:xfrm>
              <a:off x="2982783" y="2389272"/>
              <a:ext cx="1264152" cy="512198"/>
            </a:xfrm>
            <a:prstGeom prst="rect">
              <a:avLst/>
            </a:prstGeom>
            <a:noFill/>
            <a:ln w="9525">
              <a:noFill/>
              <a:miter lim="800000"/>
              <a:headEnd/>
              <a:tailEnd/>
            </a:ln>
          </p:spPr>
          <p:txBody>
            <a:bodyPr wrap="none">
              <a:spAutoFit/>
            </a:bodyPr>
            <a:lstStyle/>
            <a:p>
              <a:r>
                <a:rPr lang="en-US" altLang="ko-KR" sz="2000">
                  <a:solidFill>
                    <a:schemeClr val="bg1"/>
                  </a:solidFill>
                  <a:ea typeface="굴림" pitchFamily="34" charset="-127"/>
                </a:rPr>
                <a:t>“Cell 2”</a:t>
              </a:r>
              <a:endParaRPr lang="ko-KR" altLang="en-US" sz="1200">
                <a:solidFill>
                  <a:schemeClr val="bg1"/>
                </a:solidFill>
                <a:ea typeface="굴림" pitchFamily="34" charset="-127"/>
              </a:endParaRPr>
            </a:p>
          </p:txBody>
        </p:sp>
        <p:sp>
          <p:nvSpPr>
            <p:cNvPr id="100367" name="TextBox 116"/>
            <p:cNvSpPr txBox="1">
              <a:spLocks noChangeArrowheads="1"/>
            </p:cNvSpPr>
            <p:nvPr/>
          </p:nvSpPr>
          <p:spPr bwMode="auto">
            <a:xfrm>
              <a:off x="5368793" y="2397210"/>
              <a:ext cx="1264152" cy="512126"/>
            </a:xfrm>
            <a:prstGeom prst="rect">
              <a:avLst/>
            </a:prstGeom>
            <a:noFill/>
            <a:ln w="9525">
              <a:noFill/>
              <a:miter lim="800000"/>
              <a:headEnd/>
              <a:tailEnd/>
            </a:ln>
          </p:spPr>
          <p:txBody>
            <a:bodyPr wrap="none">
              <a:spAutoFit/>
            </a:bodyPr>
            <a:lstStyle/>
            <a:p>
              <a:r>
                <a:rPr lang="en-US" altLang="ko-KR" sz="2000" dirty="0">
                  <a:solidFill>
                    <a:schemeClr val="bg1"/>
                  </a:solidFill>
                  <a:ea typeface="굴림" pitchFamily="34" charset="-127"/>
                </a:rPr>
                <a:t>“Cell </a:t>
              </a:r>
              <a:r>
                <a:rPr lang="en-US" altLang="ko-KR" sz="2000" dirty="0" smtClean="0">
                  <a:solidFill>
                    <a:schemeClr val="bg1"/>
                  </a:solidFill>
                  <a:ea typeface="굴림" pitchFamily="34" charset="-127"/>
                </a:rPr>
                <a:t>3”</a:t>
              </a:r>
              <a:endParaRPr lang="ko-KR" altLang="en-US" sz="1200" dirty="0">
                <a:solidFill>
                  <a:schemeClr val="bg1"/>
                </a:solidFill>
                <a:ea typeface="굴림" pitchFamily="34" charset="-127"/>
              </a:endParaRPr>
            </a:p>
          </p:txBody>
        </p:sp>
        <p:sp>
          <p:nvSpPr>
            <p:cNvPr id="100368" name="TextBox 117"/>
            <p:cNvSpPr txBox="1">
              <a:spLocks noChangeArrowheads="1"/>
            </p:cNvSpPr>
            <p:nvPr/>
          </p:nvSpPr>
          <p:spPr bwMode="auto">
            <a:xfrm>
              <a:off x="7827785" y="2397210"/>
              <a:ext cx="1264152" cy="512126"/>
            </a:xfrm>
            <a:prstGeom prst="rect">
              <a:avLst/>
            </a:prstGeom>
            <a:noFill/>
            <a:ln w="9525">
              <a:noFill/>
              <a:miter lim="800000"/>
              <a:headEnd/>
              <a:tailEnd/>
            </a:ln>
          </p:spPr>
          <p:txBody>
            <a:bodyPr wrap="none">
              <a:spAutoFit/>
            </a:bodyPr>
            <a:lstStyle/>
            <a:p>
              <a:r>
                <a:rPr lang="en-US" altLang="ko-KR" sz="2000" dirty="0">
                  <a:solidFill>
                    <a:schemeClr val="bg1"/>
                  </a:solidFill>
                  <a:ea typeface="굴림" pitchFamily="34" charset="-127"/>
                </a:rPr>
                <a:t>“Cell </a:t>
              </a:r>
              <a:r>
                <a:rPr lang="en-US" altLang="ko-KR" sz="2000" dirty="0" smtClean="0">
                  <a:solidFill>
                    <a:schemeClr val="bg1"/>
                  </a:solidFill>
                  <a:ea typeface="굴림" pitchFamily="34" charset="-127"/>
                </a:rPr>
                <a:t>4”</a:t>
              </a:r>
              <a:endParaRPr lang="ko-KR" altLang="en-US" sz="1200" dirty="0">
                <a:solidFill>
                  <a:schemeClr val="bg1"/>
                </a:solidFill>
                <a:ea typeface="굴림" pitchFamily="34" charset="-127"/>
              </a:endParaRPr>
            </a:p>
          </p:txBody>
        </p:sp>
      </p:grpSp>
      <p:pic>
        <p:nvPicPr>
          <p:cNvPr id="18" name="Picture 4"/>
          <p:cNvPicPr>
            <a:picLocks noChangeAspect="1" noChangeArrowheads="1"/>
          </p:cNvPicPr>
          <p:nvPr/>
        </p:nvPicPr>
        <p:blipFill>
          <a:blip r:embed="rId6" cstate="print"/>
          <a:srcRect l="65123" t="63094" r="20048" b="8417"/>
          <a:stretch>
            <a:fillRect/>
          </a:stretch>
        </p:blipFill>
        <p:spPr bwMode="auto">
          <a:xfrm>
            <a:off x="2971800" y="5029200"/>
            <a:ext cx="1371600" cy="1295400"/>
          </a:xfrm>
          <a:prstGeom prst="rect">
            <a:avLst/>
          </a:prstGeom>
          <a:noFill/>
          <a:ln w="9525">
            <a:noFill/>
            <a:miter lim="800000"/>
            <a:headEnd/>
            <a:tailEnd/>
          </a:ln>
        </p:spPr>
      </p:pic>
      <p:pic>
        <p:nvPicPr>
          <p:cNvPr id="19" name="Picture 4"/>
          <p:cNvPicPr>
            <a:picLocks noChangeAspect="1" noChangeArrowheads="1"/>
          </p:cNvPicPr>
          <p:nvPr/>
        </p:nvPicPr>
        <p:blipFill>
          <a:blip r:embed="rId6" cstate="print"/>
          <a:srcRect l="82424" t="63932" r="2746" b="8417"/>
          <a:stretch>
            <a:fillRect/>
          </a:stretch>
        </p:blipFill>
        <p:spPr bwMode="auto">
          <a:xfrm>
            <a:off x="6972300" y="5029200"/>
            <a:ext cx="1371600" cy="1257300"/>
          </a:xfrm>
          <a:prstGeom prst="rect">
            <a:avLst/>
          </a:prstGeom>
          <a:noFill/>
          <a:ln w="9525">
            <a:noFill/>
            <a:miter lim="800000"/>
            <a:headEnd/>
            <a:tailEnd/>
          </a:ln>
        </p:spPr>
      </p:pic>
      <p:pic>
        <p:nvPicPr>
          <p:cNvPr id="20" name="Picture 4"/>
          <p:cNvPicPr>
            <a:picLocks noChangeAspect="1" noChangeArrowheads="1"/>
          </p:cNvPicPr>
          <p:nvPr/>
        </p:nvPicPr>
        <p:blipFill>
          <a:blip r:embed="rId6" cstate="print"/>
          <a:srcRect l="65123" t="22036" r="19636" b="49475"/>
          <a:stretch>
            <a:fillRect/>
          </a:stretch>
        </p:blipFill>
        <p:spPr bwMode="auto">
          <a:xfrm>
            <a:off x="914400" y="5029200"/>
            <a:ext cx="1409700" cy="1295400"/>
          </a:xfrm>
          <a:prstGeom prst="rect">
            <a:avLst/>
          </a:prstGeom>
          <a:noFill/>
          <a:ln w="9525">
            <a:noFill/>
            <a:miter lim="800000"/>
            <a:headEnd/>
            <a:tailEnd/>
          </a:ln>
        </p:spPr>
      </p:pic>
      <p:pic>
        <p:nvPicPr>
          <p:cNvPr id="21" name="Picture 4"/>
          <p:cNvPicPr>
            <a:picLocks noChangeAspect="1" noChangeArrowheads="1"/>
          </p:cNvPicPr>
          <p:nvPr/>
        </p:nvPicPr>
        <p:blipFill>
          <a:blip r:embed="rId6" cstate="print"/>
          <a:srcRect l="81600" t="22036" r="3158" b="49475"/>
          <a:stretch>
            <a:fillRect/>
          </a:stretch>
        </p:blipFill>
        <p:spPr bwMode="auto">
          <a:xfrm>
            <a:off x="4953000" y="5029200"/>
            <a:ext cx="1409700" cy="1295400"/>
          </a:xfrm>
          <a:prstGeom prst="rect">
            <a:avLst/>
          </a:prstGeom>
          <a:noFill/>
          <a:ln w="9525">
            <a:noFill/>
            <a:miter lim="800000"/>
            <a:headEnd/>
            <a:tailEnd/>
          </a:ln>
        </p:spPr>
      </p:pic>
      <p:sp>
        <p:nvSpPr>
          <p:cNvPr id="22" name="TextBox 41"/>
          <p:cNvSpPr txBox="1">
            <a:spLocks noChangeArrowheads="1"/>
          </p:cNvSpPr>
          <p:nvPr/>
        </p:nvSpPr>
        <p:spPr bwMode="auto">
          <a:xfrm>
            <a:off x="495300" y="4533900"/>
            <a:ext cx="3788218" cy="369332"/>
          </a:xfrm>
          <a:prstGeom prst="rect">
            <a:avLst/>
          </a:prstGeom>
          <a:noFill/>
          <a:ln w="9525">
            <a:noFill/>
            <a:miter lim="800000"/>
            <a:headEnd/>
            <a:tailEnd/>
          </a:ln>
        </p:spPr>
        <p:txBody>
          <a:bodyPr wrap="none">
            <a:spAutoFit/>
          </a:bodyPr>
          <a:lstStyle/>
          <a:p>
            <a:r>
              <a:rPr lang="en-US" altLang="ko-KR" dirty="0">
                <a:solidFill>
                  <a:schemeClr val="bg1"/>
                </a:solidFill>
                <a:ea typeface="굴림" pitchFamily="34" charset="-127"/>
              </a:rPr>
              <a:t>F</a:t>
            </a:r>
            <a:r>
              <a:rPr lang="en-US" altLang="ko-KR" dirty="0" smtClean="0">
                <a:solidFill>
                  <a:schemeClr val="bg1"/>
                </a:solidFill>
                <a:ea typeface="굴림" pitchFamily="34" charset="-127"/>
              </a:rPr>
              <a:t>igures </a:t>
            </a:r>
            <a:r>
              <a:rPr lang="en-US" altLang="ko-KR" dirty="0">
                <a:solidFill>
                  <a:schemeClr val="bg1"/>
                </a:solidFill>
                <a:ea typeface="굴림" pitchFamily="34" charset="-127"/>
              </a:rPr>
              <a:t>from Ito &amp; Komatsu (2004</a:t>
            </a:r>
            <a:r>
              <a:rPr lang="en-US" altLang="ko-KR" dirty="0" smtClean="0">
                <a:solidFill>
                  <a:schemeClr val="bg1"/>
                </a:solidFill>
                <a:ea typeface="굴림" pitchFamily="34" charset="-127"/>
              </a:rPr>
              <a:t>):</a:t>
            </a:r>
            <a:endParaRPr lang="en-US" altLang="ko-KR" dirty="0">
              <a:solidFill>
                <a:schemeClr val="bg1"/>
              </a:solidFill>
              <a:ea typeface="굴림" pitchFamily="34" charset="-127"/>
            </a:endParaRPr>
          </a:p>
        </p:txBody>
      </p:sp>
    </p:spTree>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r>
              <a:rPr lang="en-US" smtClean="0">
                <a:solidFill>
                  <a:schemeClr val="bg1"/>
                </a:solidFill>
              </a:rPr>
              <a:t>Our learned model</a:t>
            </a:r>
          </a:p>
        </p:txBody>
      </p:sp>
      <p:grpSp>
        <p:nvGrpSpPr>
          <p:cNvPr id="101379" name="Group 3"/>
          <p:cNvGrpSpPr>
            <a:grpSpLocks noChangeAspect="1"/>
          </p:cNvGrpSpPr>
          <p:nvPr/>
        </p:nvGrpSpPr>
        <p:grpSpPr bwMode="auto">
          <a:xfrm>
            <a:off x="731838" y="1547813"/>
            <a:ext cx="3233737" cy="3954462"/>
            <a:chOff x="241" y="144"/>
            <a:chExt cx="1727" cy="2112"/>
          </a:xfrm>
        </p:grpSpPr>
        <p:pic>
          <p:nvPicPr>
            <p:cNvPr id="101384" name="Picture 4"/>
            <p:cNvPicPr>
              <a:picLocks noChangeAspect="1" noChangeArrowheads="1"/>
            </p:cNvPicPr>
            <p:nvPr/>
          </p:nvPicPr>
          <p:blipFill>
            <a:blip r:embed="rId3" cstate="print"/>
            <a:srcRect/>
            <a:stretch>
              <a:fillRect/>
            </a:stretch>
          </p:blipFill>
          <p:spPr bwMode="auto">
            <a:xfrm>
              <a:off x="241" y="529"/>
              <a:ext cx="1727" cy="1727"/>
            </a:xfrm>
            <a:prstGeom prst="rect">
              <a:avLst/>
            </a:prstGeom>
            <a:noFill/>
            <a:ln w="9525">
              <a:noFill/>
              <a:miter lim="800000"/>
              <a:headEnd/>
              <a:tailEnd/>
            </a:ln>
          </p:spPr>
        </p:pic>
        <p:pic>
          <p:nvPicPr>
            <p:cNvPr id="101385" name="Picture 5"/>
            <p:cNvPicPr>
              <a:picLocks noChangeAspect="1" noChangeArrowheads="1"/>
            </p:cNvPicPr>
            <p:nvPr/>
          </p:nvPicPr>
          <p:blipFill>
            <a:blip r:embed="rId4" cstate="print"/>
            <a:srcRect/>
            <a:stretch>
              <a:fillRect/>
            </a:stretch>
          </p:blipFill>
          <p:spPr bwMode="auto">
            <a:xfrm>
              <a:off x="480" y="144"/>
              <a:ext cx="1313" cy="345"/>
            </a:xfrm>
            <a:prstGeom prst="rect">
              <a:avLst/>
            </a:prstGeom>
            <a:noFill/>
            <a:ln w="9525">
              <a:noFill/>
              <a:miter lim="800000"/>
              <a:headEnd/>
              <a:tailEnd/>
            </a:ln>
          </p:spPr>
        </p:pic>
      </p:grpSp>
      <p:grpSp>
        <p:nvGrpSpPr>
          <p:cNvPr id="101380" name="Group 6"/>
          <p:cNvGrpSpPr>
            <a:grpSpLocks noChangeAspect="1"/>
          </p:cNvGrpSpPr>
          <p:nvPr/>
        </p:nvGrpSpPr>
        <p:grpSpPr bwMode="auto">
          <a:xfrm>
            <a:off x="4918075" y="1508125"/>
            <a:ext cx="3265488" cy="3994150"/>
            <a:chOff x="-1968" y="1968"/>
            <a:chExt cx="1727" cy="2112"/>
          </a:xfrm>
        </p:grpSpPr>
        <p:pic>
          <p:nvPicPr>
            <p:cNvPr id="101382" name="Picture 7"/>
            <p:cNvPicPr>
              <a:picLocks noChangeAspect="1" noChangeArrowheads="1"/>
            </p:cNvPicPr>
            <p:nvPr/>
          </p:nvPicPr>
          <p:blipFill>
            <a:blip r:embed="rId5" cstate="print"/>
            <a:srcRect/>
            <a:stretch>
              <a:fillRect/>
            </a:stretch>
          </p:blipFill>
          <p:spPr bwMode="auto">
            <a:xfrm>
              <a:off x="-1968" y="2353"/>
              <a:ext cx="1727" cy="1727"/>
            </a:xfrm>
            <a:prstGeom prst="rect">
              <a:avLst/>
            </a:prstGeom>
            <a:noFill/>
            <a:ln w="9525">
              <a:noFill/>
              <a:miter lim="800000"/>
              <a:headEnd/>
              <a:tailEnd/>
            </a:ln>
          </p:spPr>
        </p:pic>
        <p:pic>
          <p:nvPicPr>
            <p:cNvPr id="101383" name="Picture 8"/>
            <p:cNvPicPr>
              <a:picLocks noChangeAspect="1" noChangeArrowheads="1"/>
            </p:cNvPicPr>
            <p:nvPr/>
          </p:nvPicPr>
          <p:blipFill>
            <a:blip r:embed="rId6" cstate="print"/>
            <a:srcRect/>
            <a:stretch>
              <a:fillRect/>
            </a:stretch>
          </p:blipFill>
          <p:spPr bwMode="auto">
            <a:xfrm>
              <a:off x="-1776" y="1968"/>
              <a:ext cx="1313" cy="345"/>
            </a:xfrm>
            <a:prstGeom prst="rect">
              <a:avLst/>
            </a:prstGeom>
            <a:noFill/>
            <a:ln w="9525">
              <a:noFill/>
              <a:miter lim="800000"/>
              <a:headEnd/>
              <a:tailEnd/>
            </a:ln>
          </p:spPr>
        </p:pic>
      </p:grpSp>
      <p:sp>
        <p:nvSpPr>
          <p:cNvPr id="101381" name="Text Box 9"/>
          <p:cNvSpPr txBox="1">
            <a:spLocks noChangeArrowheads="1"/>
          </p:cNvSpPr>
          <p:nvPr/>
        </p:nvSpPr>
        <p:spPr bwMode="auto">
          <a:xfrm>
            <a:off x="1422400" y="5848350"/>
            <a:ext cx="5730875" cy="363538"/>
          </a:xfrm>
          <a:prstGeom prst="rect">
            <a:avLst/>
          </a:prstGeom>
          <a:noFill/>
          <a:ln w="25400" algn="ctr">
            <a:noFill/>
            <a:miter lim="800000"/>
            <a:headEnd/>
            <a:tailEnd/>
          </a:ln>
        </p:spPr>
        <p:txBody>
          <a:bodyPr wrap="none" lIns="90487" tIns="44450" rIns="90487" bIns="44450">
            <a:spAutoFit/>
          </a:bodyPr>
          <a:lstStyle/>
          <a:p>
            <a:pPr marL="381000" indent="-381000"/>
            <a:r>
              <a:rPr lang="en-US">
                <a:solidFill>
                  <a:schemeClr val="bg1"/>
                </a:solidFill>
              </a:rPr>
              <a:t>Comparison of our 2-layer model to actual V2 neurons.</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Feature representations</a:t>
            </a:r>
            <a:endParaRPr lang="en-US" dirty="0"/>
          </a:p>
        </p:txBody>
      </p:sp>
      <p:sp>
        <p:nvSpPr>
          <p:cNvPr id="10" name="AutoShape 4"/>
          <p:cNvSpPr>
            <a:spLocks noChangeArrowheads="1"/>
          </p:cNvSpPr>
          <p:nvPr/>
        </p:nvSpPr>
        <p:spPr bwMode="auto">
          <a:xfrm>
            <a:off x="6463747" y="2727180"/>
            <a:ext cx="1658880" cy="829527"/>
          </a:xfrm>
          <a:prstGeom prst="roundRect">
            <a:avLst>
              <a:gd name="adj" fmla="val 171"/>
            </a:avLst>
          </a:prstGeom>
          <a:solidFill>
            <a:srgbClr val="E6E6FF"/>
          </a:solidFill>
          <a:ln w="9525">
            <a:solidFill>
              <a:srgbClr val="000000"/>
            </a:solidFill>
            <a:round/>
            <a:headEnd/>
            <a:tailEnd/>
          </a:ln>
          <a:effectLst/>
        </p:spPr>
        <p:txBody>
          <a:bodyPr lIns="81615" tIns="40807" rIns="81615" bIns="40807" anchor="ctr" anchorCtr="1"/>
          <a:lstStyle/>
          <a:p>
            <a:pPr defTabSz="407399">
              <a:lnSpc>
                <a:spcPct val="93000"/>
              </a:lnSpc>
              <a:spcBef>
                <a:spcPts val="0"/>
              </a:spcBef>
              <a:buClr>
                <a:srgbClr val="000000"/>
              </a:buClr>
              <a:buSzPct val="45000"/>
              <a:tabLst>
                <a:tab pos="656446" algn="l"/>
                <a:tab pos="1312888" algn="l"/>
              </a:tabLst>
            </a:pPr>
            <a:r>
              <a:rPr lang="en-GB" sz="2200" dirty="0" smtClean="0">
                <a:solidFill>
                  <a:srgbClr val="000000"/>
                </a:solidFill>
                <a:latin typeface="Arial" charset="0"/>
              </a:rPr>
              <a:t>Learning</a:t>
            </a:r>
          </a:p>
          <a:p>
            <a:pPr defTabSz="407399">
              <a:lnSpc>
                <a:spcPct val="93000"/>
              </a:lnSpc>
              <a:spcBef>
                <a:spcPts val="0"/>
              </a:spcBef>
              <a:buClr>
                <a:srgbClr val="000000"/>
              </a:buClr>
              <a:buSzPct val="45000"/>
              <a:tabLst>
                <a:tab pos="656446" algn="l"/>
                <a:tab pos="1312888" algn="l"/>
              </a:tabLst>
            </a:pPr>
            <a:r>
              <a:rPr lang="en-GB" sz="2200" dirty="0" smtClean="0">
                <a:solidFill>
                  <a:srgbClr val="000000"/>
                </a:solidFill>
                <a:latin typeface="Arial" charset="0"/>
              </a:rPr>
              <a:t>algorithm</a:t>
            </a:r>
          </a:p>
        </p:txBody>
      </p:sp>
      <p:sp>
        <p:nvSpPr>
          <p:cNvPr id="11" name="AutoShape 6"/>
          <p:cNvSpPr>
            <a:spLocks noChangeArrowheads="1"/>
          </p:cNvSpPr>
          <p:nvPr/>
        </p:nvSpPr>
        <p:spPr bwMode="auto">
          <a:xfrm>
            <a:off x="3713606" y="2729273"/>
            <a:ext cx="1625521" cy="829527"/>
          </a:xfrm>
          <a:prstGeom prst="roundRect">
            <a:avLst>
              <a:gd name="adj" fmla="val 171"/>
            </a:avLst>
          </a:prstGeom>
          <a:solidFill>
            <a:srgbClr val="FFFFCC"/>
          </a:solidFill>
          <a:ln w="9525">
            <a:solidFill>
              <a:srgbClr val="000000"/>
            </a:solidFill>
            <a:round/>
            <a:headEnd/>
            <a:tailEnd/>
          </a:ln>
          <a:effectLst/>
        </p:spPr>
        <p:txBody>
          <a:bodyPr lIns="81615" tIns="40807" rIns="81615" bIns="40807" anchor="ctr" anchorCtr="1"/>
          <a:lstStyle/>
          <a:p>
            <a:pPr defTabSz="407399">
              <a:lnSpc>
                <a:spcPct val="93000"/>
              </a:lnSpc>
              <a:buClr>
                <a:srgbClr val="000000"/>
              </a:buClr>
              <a:buSzPct val="45000"/>
              <a:tabLst>
                <a:tab pos="656446" algn="l"/>
                <a:tab pos="1312888" algn="l"/>
              </a:tabLst>
            </a:pPr>
            <a:r>
              <a:rPr lang="en-GB" sz="1600" dirty="0" smtClean="0">
                <a:solidFill>
                  <a:srgbClr val="000000"/>
                </a:solidFill>
                <a:latin typeface="Arial" charset="0"/>
              </a:rPr>
              <a:t>Feature Representation</a:t>
            </a:r>
          </a:p>
        </p:txBody>
      </p:sp>
      <p:cxnSp>
        <p:nvCxnSpPr>
          <p:cNvPr id="12" name="AutoShape 26"/>
          <p:cNvCxnSpPr>
            <a:cxnSpLocks noChangeShapeType="1"/>
            <a:endCxn id="11" idx="1"/>
          </p:cNvCxnSpPr>
          <p:nvPr/>
        </p:nvCxnSpPr>
        <p:spPr bwMode="auto">
          <a:xfrm>
            <a:off x="2431298" y="3133955"/>
            <a:ext cx="1282308" cy="10082"/>
          </a:xfrm>
          <a:prstGeom prst="curvedConnector3">
            <a:avLst>
              <a:gd name="adj1" fmla="val 50000"/>
            </a:avLst>
          </a:prstGeom>
          <a:noFill/>
          <a:ln w="57150">
            <a:solidFill>
              <a:srgbClr val="00B0F0"/>
            </a:solidFill>
            <a:round/>
            <a:headEnd/>
            <a:tailEnd type="triangle" w="med" len="med"/>
          </a:ln>
          <a:effectLst/>
        </p:spPr>
      </p:cxnSp>
      <p:cxnSp>
        <p:nvCxnSpPr>
          <p:cNvPr id="13" name="AutoShape 26"/>
          <p:cNvCxnSpPr>
            <a:cxnSpLocks noChangeShapeType="1"/>
            <a:stCxn id="11" idx="3"/>
            <a:endCxn id="10" idx="1"/>
          </p:cNvCxnSpPr>
          <p:nvPr/>
        </p:nvCxnSpPr>
        <p:spPr bwMode="auto">
          <a:xfrm flipV="1">
            <a:off x="5339127" y="3141944"/>
            <a:ext cx="1124620" cy="2093"/>
          </a:xfrm>
          <a:prstGeom prst="curvedConnector3">
            <a:avLst>
              <a:gd name="adj1" fmla="val 50000"/>
            </a:avLst>
          </a:prstGeom>
          <a:noFill/>
          <a:ln w="57150">
            <a:solidFill>
              <a:srgbClr val="00B0F0"/>
            </a:solidFill>
            <a:round/>
            <a:headEnd/>
            <a:tailEnd type="triangle" w="med" len="med"/>
          </a:ln>
          <a:effectLst/>
        </p:spPr>
      </p:cxnSp>
      <p:pic>
        <p:nvPicPr>
          <p:cNvPr id="14" name="Picture 86"/>
          <p:cNvPicPr>
            <a:picLocks noChangeAspect="1" noChangeArrowheads="1"/>
          </p:cNvPicPr>
          <p:nvPr/>
        </p:nvPicPr>
        <p:blipFill>
          <a:blip r:embed="rId3" cstate="print"/>
          <a:srcRect/>
          <a:stretch>
            <a:fillRect/>
          </a:stretch>
        </p:blipFill>
        <p:spPr bwMode="auto">
          <a:xfrm>
            <a:off x="731500" y="2699305"/>
            <a:ext cx="1600200" cy="932150"/>
          </a:xfrm>
          <a:prstGeom prst="rect">
            <a:avLst/>
          </a:prstGeom>
          <a:noFill/>
          <a:ln w="12700" algn="ctr">
            <a:noFill/>
            <a:miter lim="800000"/>
            <a:headEnd/>
            <a:tailEnd/>
          </a:ln>
        </p:spPr>
      </p:pic>
      <p:sp>
        <p:nvSpPr>
          <p:cNvPr id="16" name="Text Box 572"/>
          <p:cNvSpPr txBox="1">
            <a:spLocks noChangeArrowheads="1"/>
          </p:cNvSpPr>
          <p:nvPr/>
        </p:nvSpPr>
        <p:spPr bwMode="auto">
          <a:xfrm>
            <a:off x="1073537" y="3700084"/>
            <a:ext cx="962080" cy="523200"/>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 lastClr="FFFFFF"/>
                </a:solidFill>
                <a:effectLst/>
                <a:uLnTx/>
                <a:uFillTx/>
              </a:rPr>
              <a:t>Input</a:t>
            </a:r>
            <a:endParaRPr kumimoji="0" lang="en-US" sz="2800" b="0" i="0" u="none" strike="noStrike" kern="0" cap="none" spc="0" normalizeH="0" baseline="0" noProof="0" dirty="0">
              <a:ln>
                <a:noFill/>
              </a:ln>
              <a:solidFill>
                <a:sysClr val="window" lastClr="FFFFFF"/>
              </a:solidFill>
              <a:effectLst/>
              <a:uLnTx/>
              <a:uFillTx/>
            </a:endParaRPr>
          </a:p>
        </p:txBody>
      </p:sp>
      <p:sp>
        <p:nvSpPr>
          <p:cNvPr id="9" name="Oval 8"/>
          <p:cNvSpPr/>
          <p:nvPr/>
        </p:nvSpPr>
        <p:spPr bwMode="auto">
          <a:xfrm>
            <a:off x="3352770" y="2624007"/>
            <a:ext cx="2317898" cy="1041991"/>
          </a:xfrm>
          <a:prstGeom prst="ellipse">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1409700" y="215900"/>
            <a:ext cx="6400800" cy="304800"/>
          </a:xfrm>
        </p:spPr>
        <p:txBody>
          <a:bodyPr/>
          <a:lstStyle/>
          <a:p>
            <a:pPr eaLnBrk="1" hangingPunct="1"/>
            <a:r>
              <a:rPr lang="en-US" dirty="0" smtClean="0">
                <a:solidFill>
                  <a:schemeClr val="bg1"/>
                </a:solidFill>
              </a:rPr>
              <a:t>Quantitative summary statistics</a:t>
            </a:r>
          </a:p>
        </p:txBody>
      </p:sp>
      <p:grpSp>
        <p:nvGrpSpPr>
          <p:cNvPr id="102403" name="Group 3"/>
          <p:cNvGrpSpPr>
            <a:grpSpLocks/>
          </p:cNvGrpSpPr>
          <p:nvPr/>
        </p:nvGrpSpPr>
        <p:grpSpPr bwMode="auto">
          <a:xfrm>
            <a:off x="342900" y="1028704"/>
            <a:ext cx="7696200" cy="5219698"/>
            <a:chOff x="4292600" y="33789938"/>
            <a:chExt cx="7635875" cy="5832456"/>
          </a:xfrm>
        </p:grpSpPr>
        <p:sp>
          <p:nvSpPr>
            <p:cNvPr id="5" name="TextBox 36"/>
            <p:cNvSpPr txBox="1">
              <a:spLocks noChangeArrowheads="1"/>
            </p:cNvSpPr>
            <p:nvPr/>
          </p:nvSpPr>
          <p:spPr bwMode="auto">
            <a:xfrm>
              <a:off x="5821981" y="39237466"/>
              <a:ext cx="4169175" cy="384928"/>
            </a:xfrm>
            <a:prstGeom prst="rect">
              <a:avLst/>
            </a:prstGeom>
            <a:noFill/>
            <a:ln w="9525">
              <a:noFill/>
              <a:miter lim="800000"/>
              <a:headEnd/>
              <a:tailEnd/>
            </a:ln>
          </p:spPr>
          <p:txBody>
            <a:bodyPr wrap="none">
              <a:spAutoFit/>
            </a:bodyPr>
            <a:lstStyle/>
            <a:p>
              <a:pPr>
                <a:defRPr/>
              </a:pPr>
              <a:r>
                <a:rPr lang="en-US" altLang="ko-KR" sz="1050">
                  <a:ea typeface="굴림" pitchFamily="34" charset="-127"/>
                </a:rPr>
                <a:t>Angle profile, and four axes of characterization.</a:t>
              </a:r>
            </a:p>
          </p:txBody>
        </p:sp>
        <p:pic>
          <p:nvPicPr>
            <p:cNvPr id="102406" name="Picture 93" descr="IK-profile1-new.jpg"/>
            <p:cNvPicPr>
              <a:picLocks noChangeAspect="1"/>
            </p:cNvPicPr>
            <p:nvPr/>
          </p:nvPicPr>
          <p:blipFill>
            <a:blip r:embed="rId2" cstate="print"/>
            <a:srcRect/>
            <a:stretch>
              <a:fillRect/>
            </a:stretch>
          </p:blipFill>
          <p:spPr bwMode="auto">
            <a:xfrm>
              <a:off x="5715000" y="33789938"/>
              <a:ext cx="6213475" cy="5400675"/>
            </a:xfrm>
            <a:prstGeom prst="rect">
              <a:avLst/>
            </a:prstGeom>
            <a:noFill/>
            <a:ln w="0">
              <a:solidFill>
                <a:schemeClr val="tx1"/>
              </a:solidFill>
              <a:miter lim="800000"/>
              <a:headEnd/>
              <a:tailEnd/>
            </a:ln>
          </p:spPr>
        </p:pic>
        <p:sp>
          <p:nvSpPr>
            <p:cNvPr id="102407" name="Rectangular Callout 49"/>
            <p:cNvSpPr>
              <a:spLocks noChangeArrowheads="1"/>
            </p:cNvSpPr>
            <p:nvPr/>
          </p:nvSpPr>
          <p:spPr bwMode="auto">
            <a:xfrm>
              <a:off x="4292600" y="37676135"/>
              <a:ext cx="1981199" cy="350676"/>
            </a:xfrm>
            <a:prstGeom prst="wedgeRectCallout">
              <a:avLst>
                <a:gd name="adj1" fmla="val 53440"/>
                <a:gd name="adj2" fmla="val 99241"/>
              </a:avLst>
            </a:prstGeom>
            <a:solidFill>
              <a:srgbClr val="CCFF66"/>
            </a:solidFill>
            <a:ln w="19050" algn="ctr">
              <a:solidFill>
                <a:srgbClr val="0070C0"/>
              </a:solidFill>
              <a:round/>
              <a:headEnd/>
              <a:tailEnd/>
            </a:ln>
          </p:spPr>
          <p:txBody>
            <a:bodyPr>
              <a:spAutoFit/>
            </a:bodyPr>
            <a:lstStyle/>
            <a:p>
              <a:pPr defTabSz="5062538"/>
              <a:r>
                <a:rPr lang="en-US" altLang="ko-KR" sz="900">
                  <a:ea typeface="굴림" pitchFamily="34" charset="-127"/>
                </a:rPr>
                <a:t>Secondary line axis</a:t>
              </a:r>
            </a:p>
          </p:txBody>
        </p:sp>
        <p:sp>
          <p:nvSpPr>
            <p:cNvPr id="102408" name="Rectangular Callout 50"/>
            <p:cNvSpPr>
              <a:spLocks noChangeArrowheads="1"/>
            </p:cNvSpPr>
            <p:nvPr/>
          </p:nvSpPr>
          <p:spPr bwMode="auto">
            <a:xfrm>
              <a:off x="4368799" y="38666736"/>
              <a:ext cx="1752599" cy="350676"/>
            </a:xfrm>
            <a:prstGeom prst="wedgeRectCallout">
              <a:avLst>
                <a:gd name="adj1" fmla="val 87579"/>
                <a:gd name="adj2" fmla="val -40824"/>
              </a:avLst>
            </a:prstGeom>
            <a:solidFill>
              <a:srgbClr val="CCFF66"/>
            </a:solidFill>
            <a:ln w="19050" algn="ctr">
              <a:solidFill>
                <a:srgbClr val="0070C0"/>
              </a:solidFill>
              <a:round/>
              <a:headEnd/>
              <a:tailEnd/>
            </a:ln>
          </p:spPr>
          <p:txBody>
            <a:bodyPr>
              <a:spAutoFit/>
            </a:bodyPr>
            <a:lstStyle/>
            <a:p>
              <a:pPr defTabSz="5062538"/>
              <a:r>
                <a:rPr lang="en-US" altLang="ko-KR" sz="900">
                  <a:ea typeface="굴림" pitchFamily="34" charset="-127"/>
                </a:rPr>
                <a:t>Primary line axis</a:t>
              </a:r>
            </a:p>
          </p:txBody>
        </p:sp>
        <p:sp>
          <p:nvSpPr>
            <p:cNvPr id="102409" name="Rectangle 96"/>
            <p:cNvSpPr>
              <a:spLocks noChangeArrowheads="1"/>
            </p:cNvSpPr>
            <p:nvPr/>
          </p:nvSpPr>
          <p:spPr bwMode="auto">
            <a:xfrm>
              <a:off x="7743824" y="36766499"/>
              <a:ext cx="1752599" cy="350676"/>
            </a:xfrm>
            <a:prstGeom prst="rect">
              <a:avLst/>
            </a:prstGeom>
            <a:solidFill>
              <a:srgbClr val="CCFF66"/>
            </a:solidFill>
            <a:ln w="9525" algn="ctr">
              <a:solidFill>
                <a:srgbClr val="0070C0"/>
              </a:solidFill>
              <a:round/>
              <a:headEnd/>
              <a:tailEnd/>
            </a:ln>
          </p:spPr>
          <p:txBody>
            <a:bodyPr>
              <a:spAutoFit/>
            </a:bodyPr>
            <a:lstStyle/>
            <a:p>
              <a:pPr defTabSz="5062538"/>
              <a:r>
                <a:rPr lang="en-US" altLang="ko-KR" sz="900">
                  <a:ea typeface="굴림" pitchFamily="34" charset="-127"/>
                </a:rPr>
                <a:t>Angle width axis</a:t>
              </a:r>
              <a:endParaRPr lang="ko-KR" altLang="en-US" sz="900">
                <a:ea typeface="굴림" pitchFamily="34" charset="-127"/>
              </a:endParaRPr>
            </a:p>
          </p:txBody>
        </p:sp>
        <p:sp>
          <p:nvSpPr>
            <p:cNvPr id="102410" name="Rectangle 97"/>
            <p:cNvSpPr>
              <a:spLocks noChangeArrowheads="1"/>
            </p:cNvSpPr>
            <p:nvPr/>
          </p:nvSpPr>
          <p:spPr bwMode="auto">
            <a:xfrm>
              <a:off x="9613900" y="36766499"/>
              <a:ext cx="2249488" cy="350676"/>
            </a:xfrm>
            <a:prstGeom prst="rect">
              <a:avLst/>
            </a:prstGeom>
            <a:solidFill>
              <a:srgbClr val="CCFF66"/>
            </a:solidFill>
            <a:ln w="9525" algn="ctr">
              <a:solidFill>
                <a:srgbClr val="0070C0"/>
              </a:solidFill>
              <a:round/>
              <a:headEnd/>
              <a:tailEnd/>
            </a:ln>
          </p:spPr>
          <p:txBody>
            <a:bodyPr>
              <a:spAutoFit/>
            </a:bodyPr>
            <a:lstStyle/>
            <a:p>
              <a:pPr defTabSz="5062538"/>
              <a:r>
                <a:rPr lang="en-US" altLang="ko-KR" sz="900">
                  <a:ea typeface="굴림" pitchFamily="34" charset="-127"/>
                </a:rPr>
                <a:t>Angle orientation axis</a:t>
              </a:r>
              <a:endParaRPr lang="ko-KR" altLang="en-US" sz="900">
                <a:ea typeface="굴림" pitchFamily="34" charset="-127"/>
              </a:endParaRPr>
            </a:p>
          </p:txBody>
        </p:sp>
      </p:grpSp>
      <p:sp>
        <p:nvSpPr>
          <p:cNvPr id="102404" name="Text Box 5"/>
          <p:cNvSpPr txBox="1">
            <a:spLocks noChangeArrowheads="1"/>
          </p:cNvSpPr>
          <p:nvPr/>
        </p:nvSpPr>
        <p:spPr bwMode="auto">
          <a:xfrm>
            <a:off x="1143000" y="6491288"/>
            <a:ext cx="3260725" cy="366712"/>
          </a:xfrm>
          <a:prstGeom prst="rect">
            <a:avLst/>
          </a:prstGeom>
          <a:noFill/>
          <a:ln w="25400" algn="ctr">
            <a:noFill/>
            <a:miter lim="800000"/>
            <a:headEnd/>
            <a:tailEnd/>
          </a:ln>
        </p:spPr>
        <p:txBody>
          <a:bodyPr wrap="none" lIns="90487" tIns="44450" rIns="90487" bIns="44450">
            <a:spAutoFit/>
          </a:bodyPr>
          <a:lstStyle/>
          <a:p>
            <a:pPr marL="381000" indent="-381000"/>
            <a:r>
              <a:rPr lang="en-US">
                <a:solidFill>
                  <a:schemeClr val="bg1"/>
                </a:solidFill>
              </a:rPr>
              <a:t>[Source: Ito &amp; Komatsu, 2004]</a:t>
            </a:r>
          </a:p>
        </p:txBody>
      </p:sp>
    </p:spTree>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p:txBody>
          <a:bodyPr/>
          <a:lstStyle/>
          <a:p>
            <a:pPr eaLnBrk="1" hangingPunct="1"/>
            <a:r>
              <a:rPr lang="en-US" dirty="0" smtClean="0">
                <a:solidFill>
                  <a:schemeClr val="bg1"/>
                </a:solidFill>
              </a:rPr>
              <a:t>Quantitative comparison</a:t>
            </a:r>
          </a:p>
        </p:txBody>
      </p:sp>
      <p:grpSp>
        <p:nvGrpSpPr>
          <p:cNvPr id="103427" name="Group 3"/>
          <p:cNvGrpSpPr>
            <a:grpSpLocks/>
          </p:cNvGrpSpPr>
          <p:nvPr/>
        </p:nvGrpSpPr>
        <p:grpSpPr bwMode="auto">
          <a:xfrm>
            <a:off x="609600" y="1333500"/>
            <a:ext cx="7848600" cy="4975225"/>
            <a:chOff x="41424225" y="22653625"/>
            <a:chExt cx="7848600" cy="4975086"/>
          </a:xfrm>
        </p:grpSpPr>
        <p:sp>
          <p:nvSpPr>
            <p:cNvPr id="103428" name="TextBox 43"/>
            <p:cNvSpPr txBox="1">
              <a:spLocks noChangeArrowheads="1"/>
            </p:cNvSpPr>
            <p:nvPr/>
          </p:nvSpPr>
          <p:spPr bwMode="auto">
            <a:xfrm>
              <a:off x="41614725" y="26920825"/>
              <a:ext cx="7015162" cy="707886"/>
            </a:xfrm>
            <a:prstGeom prst="rect">
              <a:avLst/>
            </a:prstGeom>
            <a:noFill/>
            <a:ln w="9525">
              <a:noFill/>
              <a:miter lim="800000"/>
              <a:headEnd/>
              <a:tailEnd/>
            </a:ln>
          </p:spPr>
          <p:txBody>
            <a:bodyPr>
              <a:spAutoFit/>
            </a:bodyPr>
            <a:lstStyle/>
            <a:p>
              <a:r>
                <a:rPr lang="en-US" altLang="ko-KR" sz="2000" dirty="0">
                  <a:solidFill>
                    <a:schemeClr val="bg1"/>
                  </a:solidFill>
                  <a:ea typeface="굴림" pitchFamily="34" charset="-127"/>
                </a:rPr>
                <a:t>Distribution over stimulus response statistics from our algorithm compared to [Ito and Komatsu, 2004].</a:t>
              </a:r>
            </a:p>
          </p:txBody>
        </p:sp>
        <p:pic>
          <p:nvPicPr>
            <p:cNvPr id="103429" name="Picture 51" descr="overlay_peak_angles.png"/>
            <p:cNvPicPr>
              <a:picLocks noChangeAspect="1"/>
            </p:cNvPicPr>
            <p:nvPr/>
          </p:nvPicPr>
          <p:blipFill>
            <a:blip r:embed="rId3" cstate="print"/>
            <a:srcRect/>
            <a:stretch>
              <a:fillRect/>
            </a:stretch>
          </p:blipFill>
          <p:spPr bwMode="auto">
            <a:xfrm>
              <a:off x="41424225" y="22653625"/>
              <a:ext cx="2520950" cy="1889125"/>
            </a:xfrm>
            <a:prstGeom prst="rect">
              <a:avLst/>
            </a:prstGeom>
            <a:noFill/>
            <a:ln w="0">
              <a:solidFill>
                <a:schemeClr val="tx1"/>
              </a:solidFill>
              <a:miter lim="800000"/>
              <a:headEnd/>
              <a:tailEnd/>
            </a:ln>
          </p:spPr>
        </p:pic>
        <p:pic>
          <p:nvPicPr>
            <p:cNvPr id="103430" name="Picture 52" descr="overlay_aoaxis.png"/>
            <p:cNvPicPr>
              <a:picLocks noChangeAspect="1"/>
            </p:cNvPicPr>
            <p:nvPr/>
          </p:nvPicPr>
          <p:blipFill>
            <a:blip r:embed="rId4" cstate="print"/>
            <a:srcRect/>
            <a:stretch>
              <a:fillRect/>
            </a:stretch>
          </p:blipFill>
          <p:spPr bwMode="auto">
            <a:xfrm>
              <a:off x="42540238" y="24687213"/>
              <a:ext cx="2519362" cy="1889125"/>
            </a:xfrm>
            <a:prstGeom prst="rect">
              <a:avLst/>
            </a:prstGeom>
            <a:noFill/>
            <a:ln w="0">
              <a:solidFill>
                <a:schemeClr val="tx1"/>
              </a:solidFill>
              <a:miter lim="800000"/>
              <a:headEnd/>
              <a:tailEnd/>
            </a:ln>
          </p:spPr>
        </p:pic>
        <p:pic>
          <p:nvPicPr>
            <p:cNvPr id="103431" name="Picture 53" descr="overlay_awaxis.png"/>
            <p:cNvPicPr>
              <a:picLocks noChangeAspect="1"/>
            </p:cNvPicPr>
            <p:nvPr/>
          </p:nvPicPr>
          <p:blipFill>
            <a:blip r:embed="rId5" cstate="print"/>
            <a:srcRect/>
            <a:stretch>
              <a:fillRect/>
            </a:stretch>
          </p:blipFill>
          <p:spPr bwMode="auto">
            <a:xfrm>
              <a:off x="45229463" y="24687213"/>
              <a:ext cx="2519362" cy="1889125"/>
            </a:xfrm>
            <a:prstGeom prst="rect">
              <a:avLst/>
            </a:prstGeom>
            <a:noFill/>
            <a:ln w="0">
              <a:solidFill>
                <a:schemeClr val="tx1"/>
              </a:solidFill>
              <a:miter lim="800000"/>
              <a:headEnd/>
              <a:tailEnd/>
            </a:ln>
          </p:spPr>
        </p:pic>
        <p:pic>
          <p:nvPicPr>
            <p:cNvPr id="103432" name="Picture 54" descr="overlay_paxis.png"/>
            <p:cNvPicPr>
              <a:picLocks noChangeAspect="1"/>
            </p:cNvPicPr>
            <p:nvPr/>
          </p:nvPicPr>
          <p:blipFill>
            <a:blip r:embed="rId6" cstate="print"/>
            <a:srcRect/>
            <a:stretch>
              <a:fillRect/>
            </a:stretch>
          </p:blipFill>
          <p:spPr bwMode="auto">
            <a:xfrm>
              <a:off x="44091225" y="22653625"/>
              <a:ext cx="2520950" cy="1889125"/>
            </a:xfrm>
            <a:prstGeom prst="rect">
              <a:avLst/>
            </a:prstGeom>
            <a:noFill/>
            <a:ln w="0">
              <a:solidFill>
                <a:schemeClr val="tx1"/>
              </a:solidFill>
              <a:miter lim="800000"/>
              <a:headEnd/>
              <a:tailEnd/>
            </a:ln>
          </p:spPr>
        </p:pic>
        <p:pic>
          <p:nvPicPr>
            <p:cNvPr id="103433" name="Picture 55" descr="overlay_saxis.png"/>
            <p:cNvPicPr>
              <a:picLocks noChangeAspect="1"/>
            </p:cNvPicPr>
            <p:nvPr/>
          </p:nvPicPr>
          <p:blipFill>
            <a:blip r:embed="rId7" cstate="print"/>
            <a:srcRect/>
            <a:stretch>
              <a:fillRect/>
            </a:stretch>
          </p:blipFill>
          <p:spPr bwMode="auto">
            <a:xfrm>
              <a:off x="46753463" y="22653625"/>
              <a:ext cx="2519362" cy="1889125"/>
            </a:xfrm>
            <a:prstGeom prst="rect">
              <a:avLst/>
            </a:prstGeom>
            <a:noFill/>
            <a:ln w="0">
              <a:solidFill>
                <a:schemeClr val="tx1"/>
              </a:solidFill>
              <a:miter lim="800000"/>
              <a:headEnd/>
              <a:tailEnd/>
            </a:ln>
          </p:spPr>
        </p:pic>
      </p:grpSp>
      <p:sp>
        <p:nvSpPr>
          <p:cNvPr id="10" name="TextBox 9"/>
          <p:cNvSpPr txBox="1"/>
          <p:nvPr/>
        </p:nvSpPr>
        <p:spPr>
          <a:xfrm>
            <a:off x="2041943" y="1638300"/>
            <a:ext cx="815929" cy="169277"/>
          </a:xfrm>
          <a:prstGeom prst="rect">
            <a:avLst/>
          </a:prstGeom>
          <a:solidFill>
            <a:schemeClr val="bg1"/>
          </a:solidFill>
        </p:spPr>
        <p:txBody>
          <a:bodyPr wrap="none" lIns="0" tIns="0" rIns="0" bIns="0" rtlCol="0">
            <a:spAutoFit/>
          </a:bodyPr>
          <a:lstStyle/>
          <a:p>
            <a:r>
              <a:rPr lang="en-US" sz="1100" dirty="0" smtClean="0"/>
              <a:t>Learning alg.</a:t>
            </a:r>
            <a:endParaRPr lang="en-US" sz="1100" dirty="0"/>
          </a:p>
        </p:txBody>
      </p:sp>
      <p:sp>
        <p:nvSpPr>
          <p:cNvPr id="12" name="TextBox 11"/>
          <p:cNvSpPr txBox="1"/>
          <p:nvPr/>
        </p:nvSpPr>
        <p:spPr>
          <a:xfrm>
            <a:off x="7380767" y="1644501"/>
            <a:ext cx="815929" cy="169277"/>
          </a:xfrm>
          <a:prstGeom prst="rect">
            <a:avLst/>
          </a:prstGeom>
          <a:solidFill>
            <a:schemeClr val="bg1"/>
          </a:solidFill>
        </p:spPr>
        <p:txBody>
          <a:bodyPr wrap="none" lIns="0" tIns="0" rIns="0" bIns="0" rtlCol="0">
            <a:spAutoFit/>
          </a:bodyPr>
          <a:lstStyle/>
          <a:p>
            <a:r>
              <a:rPr lang="en-US" sz="1100" dirty="0" smtClean="0"/>
              <a:t>Learning alg.</a:t>
            </a:r>
            <a:endParaRPr lang="en-US" sz="1100" dirty="0"/>
          </a:p>
        </p:txBody>
      </p:sp>
      <p:sp>
        <p:nvSpPr>
          <p:cNvPr id="13" name="TextBox 12"/>
          <p:cNvSpPr txBox="1"/>
          <p:nvPr/>
        </p:nvSpPr>
        <p:spPr>
          <a:xfrm>
            <a:off x="4724400" y="1644501"/>
            <a:ext cx="815929" cy="169277"/>
          </a:xfrm>
          <a:prstGeom prst="rect">
            <a:avLst/>
          </a:prstGeom>
          <a:solidFill>
            <a:schemeClr val="bg1"/>
          </a:solidFill>
        </p:spPr>
        <p:txBody>
          <a:bodyPr wrap="none" lIns="0" tIns="0" rIns="0" bIns="0" rtlCol="0">
            <a:spAutoFit/>
          </a:bodyPr>
          <a:lstStyle/>
          <a:p>
            <a:r>
              <a:rPr lang="en-US" sz="1100" dirty="0" smtClean="0"/>
              <a:t>Learning alg.</a:t>
            </a:r>
            <a:endParaRPr lang="en-US" sz="1100" dirty="0"/>
          </a:p>
        </p:txBody>
      </p:sp>
      <p:sp>
        <p:nvSpPr>
          <p:cNvPr id="14" name="TextBox 13"/>
          <p:cNvSpPr txBox="1"/>
          <p:nvPr/>
        </p:nvSpPr>
        <p:spPr>
          <a:xfrm>
            <a:off x="5829300" y="3685024"/>
            <a:ext cx="815929" cy="169277"/>
          </a:xfrm>
          <a:prstGeom prst="rect">
            <a:avLst/>
          </a:prstGeom>
          <a:solidFill>
            <a:schemeClr val="bg1"/>
          </a:solidFill>
        </p:spPr>
        <p:txBody>
          <a:bodyPr wrap="none" lIns="0" tIns="0" rIns="0" bIns="0" rtlCol="0">
            <a:spAutoFit/>
          </a:bodyPr>
          <a:lstStyle/>
          <a:p>
            <a:r>
              <a:rPr lang="en-US" sz="1100" dirty="0" smtClean="0"/>
              <a:t>Learning alg.</a:t>
            </a:r>
            <a:endParaRPr lang="en-US" sz="1100" dirty="0"/>
          </a:p>
        </p:txBody>
      </p:sp>
      <p:sp>
        <p:nvSpPr>
          <p:cNvPr id="15" name="TextBox 14"/>
          <p:cNvSpPr txBox="1"/>
          <p:nvPr/>
        </p:nvSpPr>
        <p:spPr>
          <a:xfrm>
            <a:off x="3162300" y="3680635"/>
            <a:ext cx="815929" cy="169277"/>
          </a:xfrm>
          <a:prstGeom prst="rect">
            <a:avLst/>
          </a:prstGeom>
          <a:solidFill>
            <a:schemeClr val="bg1"/>
          </a:solidFill>
        </p:spPr>
        <p:txBody>
          <a:bodyPr wrap="none" lIns="0" tIns="0" rIns="0" bIns="0" rtlCol="0">
            <a:spAutoFit/>
          </a:bodyPr>
          <a:lstStyle/>
          <a:p>
            <a:r>
              <a:rPr lang="en-US" sz="1100" dirty="0" smtClean="0"/>
              <a:t>Learning alg.</a:t>
            </a:r>
            <a:endParaRPr lang="en-US" sz="1100" dirty="0"/>
          </a:p>
        </p:txBody>
      </p:sp>
    </p:spTree>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p:txBody>
          <a:bodyPr/>
          <a:lstStyle/>
          <a:p>
            <a:pPr eaLnBrk="1" hangingPunct="1"/>
            <a:r>
              <a:rPr lang="en-US" smtClean="0">
                <a:solidFill>
                  <a:schemeClr val="bg1"/>
                </a:solidFill>
              </a:rPr>
              <a:t>Other comparisons</a:t>
            </a:r>
          </a:p>
        </p:txBody>
      </p:sp>
      <p:pic>
        <p:nvPicPr>
          <p:cNvPr id="104451" name="Picture 88" descr="HE-stimulus-collect.bmp"/>
          <p:cNvPicPr>
            <a:picLocks noChangeAspect="1"/>
          </p:cNvPicPr>
          <p:nvPr/>
        </p:nvPicPr>
        <p:blipFill>
          <a:blip r:embed="rId3" cstate="print"/>
          <a:srcRect/>
          <a:stretch>
            <a:fillRect/>
          </a:stretch>
        </p:blipFill>
        <p:spPr bwMode="auto">
          <a:xfrm>
            <a:off x="647700" y="990600"/>
            <a:ext cx="2857500" cy="1719263"/>
          </a:xfrm>
          <a:prstGeom prst="rect">
            <a:avLst/>
          </a:prstGeom>
          <a:noFill/>
          <a:ln w="0">
            <a:solidFill>
              <a:schemeClr val="tx1"/>
            </a:solidFill>
            <a:miter lim="800000"/>
            <a:headEnd/>
            <a:tailEnd/>
          </a:ln>
        </p:spPr>
      </p:pic>
      <p:sp>
        <p:nvSpPr>
          <p:cNvPr id="104452" name="TextBox 35"/>
          <p:cNvSpPr txBox="1">
            <a:spLocks noChangeArrowheads="1"/>
          </p:cNvSpPr>
          <p:nvPr/>
        </p:nvSpPr>
        <p:spPr bwMode="auto">
          <a:xfrm>
            <a:off x="1371600" y="7162800"/>
            <a:ext cx="7494360" cy="461665"/>
          </a:xfrm>
          <a:prstGeom prst="rect">
            <a:avLst/>
          </a:prstGeom>
          <a:noFill/>
          <a:ln w="9525">
            <a:noFill/>
            <a:miter lim="800000"/>
            <a:headEnd/>
            <a:tailEnd/>
          </a:ln>
        </p:spPr>
        <p:txBody>
          <a:bodyPr wrap="none">
            <a:spAutoFit/>
          </a:bodyPr>
          <a:lstStyle/>
          <a:p>
            <a:r>
              <a:rPr lang="en-US" altLang="ko-KR" sz="2400">
                <a:solidFill>
                  <a:schemeClr val="bg1"/>
                </a:solidFill>
                <a:ea typeface="굴림" pitchFamily="34" charset="-127"/>
              </a:rPr>
              <a:t>* Figures redrawn from Hegde and van Essen (2000).</a:t>
            </a:r>
          </a:p>
        </p:txBody>
      </p:sp>
      <p:sp>
        <p:nvSpPr>
          <p:cNvPr id="104453" name="TextBox 10"/>
          <p:cNvSpPr txBox="1">
            <a:spLocks noChangeArrowheads="1"/>
          </p:cNvSpPr>
          <p:nvPr/>
        </p:nvSpPr>
        <p:spPr bwMode="auto">
          <a:xfrm>
            <a:off x="647700" y="2852738"/>
            <a:ext cx="2992438" cy="369887"/>
          </a:xfrm>
          <a:prstGeom prst="rect">
            <a:avLst/>
          </a:prstGeom>
          <a:noFill/>
          <a:ln w="9525">
            <a:noFill/>
            <a:miter lim="800000"/>
            <a:headEnd/>
            <a:tailEnd/>
          </a:ln>
        </p:spPr>
        <p:txBody>
          <a:bodyPr wrap="none">
            <a:spAutoFit/>
          </a:bodyPr>
          <a:lstStyle/>
          <a:p>
            <a:r>
              <a:rPr lang="en-US">
                <a:solidFill>
                  <a:schemeClr val="bg1"/>
                </a:solidFill>
              </a:rPr>
              <a:t>[Hegde &amp; van Essen, 2000]</a:t>
            </a:r>
          </a:p>
        </p:txBody>
      </p:sp>
      <p:grpSp>
        <p:nvGrpSpPr>
          <p:cNvPr id="104454" name="Group 24"/>
          <p:cNvGrpSpPr>
            <a:grpSpLocks/>
          </p:cNvGrpSpPr>
          <p:nvPr/>
        </p:nvGrpSpPr>
        <p:grpSpPr bwMode="auto">
          <a:xfrm>
            <a:off x="5219700" y="4033838"/>
            <a:ext cx="1709738" cy="2133459"/>
            <a:chOff x="5541771" y="4119947"/>
            <a:chExt cx="1439762" cy="1659319"/>
          </a:xfrm>
        </p:grpSpPr>
        <p:pic>
          <p:nvPicPr>
            <p:cNvPr id="104473" name="Picture 57" descr="complex_stimuli_obtuse.png"/>
            <p:cNvPicPr>
              <a:picLocks noChangeAspect="1"/>
            </p:cNvPicPr>
            <p:nvPr/>
          </p:nvPicPr>
          <p:blipFill>
            <a:blip r:embed="rId4" cstate="print"/>
            <a:srcRect/>
            <a:stretch>
              <a:fillRect/>
            </a:stretch>
          </p:blipFill>
          <p:spPr bwMode="auto">
            <a:xfrm>
              <a:off x="5541771" y="4119947"/>
              <a:ext cx="1439762" cy="1452185"/>
            </a:xfrm>
            <a:prstGeom prst="rect">
              <a:avLst/>
            </a:prstGeom>
            <a:noFill/>
            <a:ln w="9525">
              <a:noFill/>
              <a:miter lim="800000"/>
              <a:headEnd/>
              <a:tailEnd/>
            </a:ln>
          </p:spPr>
        </p:pic>
        <p:sp>
          <p:nvSpPr>
            <p:cNvPr id="104474" name="TextBox 42"/>
            <p:cNvSpPr txBox="1">
              <a:spLocks noChangeArrowheads="1"/>
            </p:cNvSpPr>
            <p:nvPr/>
          </p:nvSpPr>
          <p:spPr bwMode="auto">
            <a:xfrm>
              <a:off x="5726331" y="5575796"/>
              <a:ext cx="920888" cy="203470"/>
            </a:xfrm>
            <a:prstGeom prst="rect">
              <a:avLst/>
            </a:prstGeom>
            <a:noFill/>
            <a:ln w="9525">
              <a:noFill/>
              <a:miter lim="800000"/>
              <a:headEnd/>
              <a:tailEnd/>
            </a:ln>
          </p:spPr>
          <p:txBody>
            <a:bodyPr wrap="none">
              <a:spAutoFit/>
            </a:bodyPr>
            <a:lstStyle/>
            <a:p>
              <a:r>
                <a:rPr lang="en-US" altLang="ko-KR" sz="1100">
                  <a:solidFill>
                    <a:schemeClr val="bg1"/>
                  </a:solidFill>
                  <a:ea typeface="굴림" pitchFamily="34" charset="-127"/>
                </a:rPr>
                <a:t>Obtuse angles</a:t>
              </a:r>
            </a:p>
          </p:txBody>
        </p:sp>
      </p:grpSp>
      <p:grpSp>
        <p:nvGrpSpPr>
          <p:cNvPr id="104455" name="Group 25"/>
          <p:cNvGrpSpPr>
            <a:grpSpLocks/>
          </p:cNvGrpSpPr>
          <p:nvPr/>
        </p:nvGrpSpPr>
        <p:grpSpPr bwMode="auto">
          <a:xfrm>
            <a:off x="7243763" y="4035425"/>
            <a:ext cx="1709737" cy="2128705"/>
            <a:chOff x="7085113" y="4119947"/>
            <a:chExt cx="1439762" cy="1655662"/>
          </a:xfrm>
        </p:grpSpPr>
        <p:pic>
          <p:nvPicPr>
            <p:cNvPr id="104471" name="Picture 58" descr="complex_stimuli_3bars.png"/>
            <p:cNvPicPr>
              <a:picLocks noChangeAspect="1"/>
            </p:cNvPicPr>
            <p:nvPr/>
          </p:nvPicPr>
          <p:blipFill>
            <a:blip r:embed="rId5" cstate="print"/>
            <a:srcRect/>
            <a:stretch>
              <a:fillRect/>
            </a:stretch>
          </p:blipFill>
          <p:spPr bwMode="auto">
            <a:xfrm>
              <a:off x="7085113" y="4119947"/>
              <a:ext cx="1439762" cy="1452185"/>
            </a:xfrm>
            <a:prstGeom prst="rect">
              <a:avLst/>
            </a:prstGeom>
            <a:noFill/>
            <a:ln w="9525">
              <a:noFill/>
              <a:miter lim="800000"/>
              <a:headEnd/>
              <a:tailEnd/>
            </a:ln>
          </p:spPr>
        </p:pic>
        <p:sp>
          <p:nvSpPr>
            <p:cNvPr id="104472" name="TextBox 42"/>
            <p:cNvSpPr txBox="1">
              <a:spLocks noChangeArrowheads="1"/>
            </p:cNvSpPr>
            <p:nvPr/>
          </p:nvSpPr>
          <p:spPr bwMode="auto">
            <a:xfrm>
              <a:off x="7393743" y="5572134"/>
              <a:ext cx="735955" cy="203475"/>
            </a:xfrm>
            <a:prstGeom prst="rect">
              <a:avLst/>
            </a:prstGeom>
            <a:noFill/>
            <a:ln w="9525">
              <a:noFill/>
              <a:miter lim="800000"/>
              <a:headEnd/>
              <a:tailEnd/>
            </a:ln>
          </p:spPr>
          <p:txBody>
            <a:bodyPr wrap="none">
              <a:spAutoFit/>
            </a:bodyPr>
            <a:lstStyle/>
            <a:p>
              <a:r>
                <a:rPr lang="en-US" altLang="ko-KR" sz="1100">
                  <a:solidFill>
                    <a:schemeClr val="bg1"/>
                  </a:solidFill>
                  <a:ea typeface="굴림" pitchFamily="34" charset="-127"/>
                </a:rPr>
                <a:t>Three-bars</a:t>
              </a:r>
            </a:p>
          </p:txBody>
        </p:sp>
      </p:grpSp>
      <p:grpSp>
        <p:nvGrpSpPr>
          <p:cNvPr id="104456" name="Group 26"/>
          <p:cNvGrpSpPr>
            <a:grpSpLocks/>
          </p:cNvGrpSpPr>
          <p:nvPr/>
        </p:nvGrpSpPr>
        <p:grpSpPr bwMode="auto">
          <a:xfrm>
            <a:off x="3124200" y="3538538"/>
            <a:ext cx="2525713" cy="2697162"/>
            <a:chOff x="4000500" y="3733800"/>
            <a:chExt cx="2127533" cy="2097201"/>
          </a:xfrm>
        </p:grpSpPr>
        <p:sp>
          <p:nvSpPr>
            <p:cNvPr id="104466" name="TextBox 46"/>
            <p:cNvSpPr txBox="1">
              <a:spLocks noChangeArrowheads="1"/>
            </p:cNvSpPr>
            <p:nvPr/>
          </p:nvSpPr>
          <p:spPr bwMode="auto">
            <a:xfrm>
              <a:off x="4249092" y="3733800"/>
              <a:ext cx="1878941" cy="261610"/>
            </a:xfrm>
            <a:prstGeom prst="rect">
              <a:avLst/>
            </a:prstGeom>
            <a:solidFill>
              <a:srgbClr val="CCFF66"/>
            </a:solidFill>
            <a:ln w="25400">
              <a:solidFill>
                <a:srgbClr val="0070C0"/>
              </a:solidFill>
              <a:miter lim="800000"/>
              <a:headEnd/>
              <a:tailEnd/>
            </a:ln>
          </p:spPr>
          <p:txBody>
            <a:bodyPr>
              <a:spAutoFit/>
            </a:bodyPr>
            <a:lstStyle/>
            <a:p>
              <a:r>
                <a:rPr lang="en-US" altLang="ko-KR" sz="1100">
                  <a:ea typeface="굴림" pitchFamily="34" charset="-127"/>
                </a:rPr>
                <a:t>Top 3 optimal stimuli</a:t>
              </a:r>
            </a:p>
          </p:txBody>
        </p:sp>
        <p:grpSp>
          <p:nvGrpSpPr>
            <p:cNvPr id="104467" name="Group 23"/>
            <p:cNvGrpSpPr>
              <a:grpSpLocks/>
            </p:cNvGrpSpPr>
            <p:nvPr/>
          </p:nvGrpSpPr>
          <p:grpSpPr bwMode="auto">
            <a:xfrm>
              <a:off x="4000500" y="4119947"/>
              <a:ext cx="1439762" cy="1711054"/>
              <a:chOff x="4000500" y="4119947"/>
              <a:chExt cx="1439762" cy="1711054"/>
            </a:xfrm>
          </p:grpSpPr>
          <p:sp>
            <p:nvSpPr>
              <p:cNvPr id="104469" name="TextBox 42"/>
              <p:cNvSpPr txBox="1">
                <a:spLocks noChangeArrowheads="1"/>
              </p:cNvSpPr>
              <p:nvPr/>
            </p:nvSpPr>
            <p:spPr bwMode="auto">
              <a:xfrm>
                <a:off x="4257206" y="5569391"/>
                <a:ext cx="1000594" cy="261610"/>
              </a:xfrm>
              <a:prstGeom prst="rect">
                <a:avLst/>
              </a:prstGeom>
              <a:noFill/>
              <a:ln w="9525">
                <a:noFill/>
                <a:miter lim="800000"/>
                <a:headEnd/>
                <a:tailEnd/>
              </a:ln>
            </p:spPr>
            <p:txBody>
              <a:bodyPr wrap="none">
                <a:spAutoFit/>
              </a:bodyPr>
              <a:lstStyle/>
              <a:p>
                <a:r>
                  <a:rPr lang="en-US" altLang="ko-KR" sz="1100">
                    <a:ea typeface="굴림" pitchFamily="34" charset="-127"/>
                  </a:rPr>
                  <a:t>Acute angles</a:t>
                </a:r>
              </a:p>
            </p:txBody>
          </p:sp>
          <p:pic>
            <p:nvPicPr>
              <p:cNvPr id="104470" name="Picture 56" descr="complex_stimuli_acute.png"/>
              <p:cNvPicPr>
                <a:picLocks noChangeAspect="1"/>
              </p:cNvPicPr>
              <p:nvPr/>
            </p:nvPicPr>
            <p:blipFill>
              <a:blip r:embed="rId6" cstate="print"/>
              <a:srcRect/>
              <a:stretch>
                <a:fillRect/>
              </a:stretch>
            </p:blipFill>
            <p:spPr bwMode="auto">
              <a:xfrm>
                <a:off x="4000500" y="4119947"/>
                <a:ext cx="1439762" cy="1452185"/>
              </a:xfrm>
              <a:prstGeom prst="rect">
                <a:avLst/>
              </a:prstGeom>
              <a:noFill/>
              <a:ln w="9525">
                <a:noFill/>
                <a:miter lim="800000"/>
                <a:headEnd/>
                <a:tailEnd/>
              </a:ln>
            </p:spPr>
          </p:pic>
        </p:grpSp>
        <p:sp>
          <p:nvSpPr>
            <p:cNvPr id="104468" name="Right Brace 45"/>
            <p:cNvSpPr>
              <a:spLocks/>
            </p:cNvSpPr>
            <p:nvPr/>
          </p:nvSpPr>
          <p:spPr bwMode="auto">
            <a:xfrm rot="-5400000">
              <a:off x="4448175" y="3763961"/>
              <a:ext cx="152400" cy="609600"/>
            </a:xfrm>
            <a:prstGeom prst="rightBrace">
              <a:avLst>
                <a:gd name="adj1" fmla="val 8333"/>
                <a:gd name="adj2" fmla="val 50000"/>
              </a:avLst>
            </a:prstGeom>
            <a:noFill/>
            <a:ln w="25400" algn="ctr">
              <a:solidFill>
                <a:srgbClr val="0070C0"/>
              </a:solidFill>
              <a:round/>
              <a:headEnd/>
              <a:tailEnd/>
            </a:ln>
          </p:spPr>
          <p:txBody>
            <a:bodyPr/>
            <a:lstStyle/>
            <a:p>
              <a:pPr defTabSz="5062538"/>
              <a:endParaRPr lang="ko-KR" altLang="ko-KR">
                <a:ea typeface="굴림" pitchFamily="34" charset="-127"/>
              </a:endParaRPr>
            </a:p>
          </p:txBody>
        </p:sp>
      </p:grpSp>
      <p:sp>
        <p:nvSpPr>
          <p:cNvPr id="104457" name="Rectangle 22"/>
          <p:cNvSpPr>
            <a:spLocks noChangeArrowheads="1"/>
          </p:cNvSpPr>
          <p:nvPr/>
        </p:nvSpPr>
        <p:spPr bwMode="auto">
          <a:xfrm>
            <a:off x="4305300" y="1100138"/>
            <a:ext cx="4572000" cy="1938337"/>
          </a:xfrm>
          <a:prstGeom prst="rect">
            <a:avLst/>
          </a:prstGeom>
          <a:noFill/>
          <a:ln w="9525">
            <a:noFill/>
            <a:miter lim="800000"/>
            <a:headEnd/>
            <a:tailEnd/>
          </a:ln>
        </p:spPr>
        <p:txBody>
          <a:bodyPr>
            <a:spAutoFit/>
          </a:bodyPr>
          <a:lstStyle/>
          <a:p>
            <a:pPr lvl="1" algn="l" defTabSz="5062538">
              <a:spcBef>
                <a:spcPct val="20000"/>
              </a:spcBef>
              <a:buClr>
                <a:schemeClr val="folHlink"/>
              </a:buClr>
              <a:buSzPct val="60000"/>
              <a:buFont typeface="Wingdings" pitchFamily="2" charset="2"/>
              <a:buChar char="n"/>
            </a:pPr>
            <a:r>
              <a:rPr lang="en-US" altLang="ko-KR" sz="2000">
                <a:solidFill>
                  <a:schemeClr val="bg1"/>
                </a:solidFill>
                <a:ea typeface="굴림" pitchFamily="34" charset="-127"/>
              </a:rPr>
              <a:t> Some V2 neurons respond maximally to angles (cf. Ito &amp; Komatsu); also, some respond maximally to complex shapes such as intersections, tri-stars, circles, and arcs of varying length.</a:t>
            </a:r>
          </a:p>
        </p:txBody>
      </p:sp>
      <p:sp>
        <p:nvSpPr>
          <p:cNvPr id="104458" name="TextBox 28"/>
          <p:cNvSpPr txBox="1">
            <a:spLocks noChangeArrowheads="1"/>
          </p:cNvSpPr>
          <p:nvPr/>
        </p:nvSpPr>
        <p:spPr bwMode="auto">
          <a:xfrm>
            <a:off x="271463" y="3500438"/>
            <a:ext cx="2967037" cy="369887"/>
          </a:xfrm>
          <a:prstGeom prst="rect">
            <a:avLst/>
          </a:prstGeom>
          <a:noFill/>
          <a:ln w="9525">
            <a:noFill/>
            <a:miter lim="800000"/>
            <a:headEnd/>
            <a:tailEnd/>
          </a:ln>
        </p:spPr>
        <p:txBody>
          <a:bodyPr wrap="none">
            <a:spAutoFit/>
          </a:bodyPr>
          <a:lstStyle/>
          <a:p>
            <a:r>
              <a:rPr lang="en-US">
                <a:solidFill>
                  <a:schemeClr val="bg1"/>
                </a:solidFill>
              </a:rPr>
              <a:t>Learning algorithm results: </a:t>
            </a:r>
          </a:p>
        </p:txBody>
      </p:sp>
      <p:cxnSp>
        <p:nvCxnSpPr>
          <p:cNvPr id="104459" name="Straight Connector 30"/>
          <p:cNvCxnSpPr>
            <a:cxnSpLocks noChangeShapeType="1"/>
          </p:cNvCxnSpPr>
          <p:nvPr/>
        </p:nvCxnSpPr>
        <p:spPr bwMode="auto">
          <a:xfrm>
            <a:off x="381000" y="3386138"/>
            <a:ext cx="8305800" cy="1587"/>
          </a:xfrm>
          <a:prstGeom prst="line">
            <a:avLst/>
          </a:prstGeom>
          <a:noFill/>
          <a:ln w="25400" algn="ctr">
            <a:solidFill>
              <a:schemeClr val="bg1"/>
            </a:solidFill>
            <a:round/>
            <a:headEnd/>
            <a:tailEnd/>
          </a:ln>
        </p:spPr>
      </p:cxnSp>
      <p:sp>
        <p:nvSpPr>
          <p:cNvPr id="104460" name="TextBox 33"/>
          <p:cNvSpPr txBox="1">
            <a:spLocks noChangeArrowheads="1"/>
          </p:cNvSpPr>
          <p:nvPr/>
        </p:nvSpPr>
        <p:spPr bwMode="auto">
          <a:xfrm>
            <a:off x="1562100" y="4014788"/>
            <a:ext cx="1249363" cy="985837"/>
          </a:xfrm>
          <a:prstGeom prst="rect">
            <a:avLst/>
          </a:prstGeom>
          <a:noFill/>
          <a:ln w="9525">
            <a:noFill/>
            <a:miter lim="800000"/>
            <a:headEnd/>
            <a:tailEnd/>
          </a:ln>
        </p:spPr>
        <p:txBody>
          <a:bodyPr wrap="none">
            <a:spAutoFit/>
          </a:bodyPr>
          <a:lstStyle/>
          <a:p>
            <a:pPr>
              <a:spcBef>
                <a:spcPts val="400"/>
              </a:spcBef>
            </a:pPr>
            <a:r>
              <a:rPr lang="en-US" sz="1200">
                <a:solidFill>
                  <a:schemeClr val="bg1"/>
                </a:solidFill>
              </a:rPr>
              <a:t>Model neuron 1</a:t>
            </a:r>
          </a:p>
          <a:p>
            <a:pPr>
              <a:spcBef>
                <a:spcPts val="400"/>
              </a:spcBef>
            </a:pPr>
            <a:r>
              <a:rPr lang="en-US" sz="1200">
                <a:solidFill>
                  <a:schemeClr val="bg1"/>
                </a:solidFill>
              </a:rPr>
              <a:t>Model neuron 2</a:t>
            </a:r>
          </a:p>
          <a:p>
            <a:pPr>
              <a:spcBef>
                <a:spcPts val="400"/>
              </a:spcBef>
            </a:pPr>
            <a:r>
              <a:rPr lang="en-US" sz="1200">
                <a:solidFill>
                  <a:schemeClr val="bg1"/>
                </a:solidFill>
              </a:rPr>
              <a:t>Model neuron 3</a:t>
            </a:r>
          </a:p>
          <a:p>
            <a:pPr>
              <a:spcBef>
                <a:spcPts val="400"/>
              </a:spcBef>
            </a:pPr>
            <a:r>
              <a:rPr lang="en-US" sz="1200">
                <a:solidFill>
                  <a:schemeClr val="bg1"/>
                </a:solidFill>
              </a:rPr>
              <a:t>…</a:t>
            </a:r>
          </a:p>
        </p:txBody>
      </p:sp>
      <p:cxnSp>
        <p:nvCxnSpPr>
          <p:cNvPr id="104461" name="Straight Arrow Connector 35"/>
          <p:cNvCxnSpPr>
            <a:cxnSpLocks noChangeShapeType="1"/>
          </p:cNvCxnSpPr>
          <p:nvPr/>
        </p:nvCxnSpPr>
        <p:spPr bwMode="auto">
          <a:xfrm>
            <a:off x="2819400" y="4148138"/>
            <a:ext cx="228600" cy="1587"/>
          </a:xfrm>
          <a:prstGeom prst="straightConnector1">
            <a:avLst/>
          </a:prstGeom>
          <a:noFill/>
          <a:ln w="25400" algn="ctr">
            <a:solidFill>
              <a:schemeClr val="tx1"/>
            </a:solidFill>
            <a:round/>
            <a:headEnd/>
            <a:tailEnd type="arrow" w="med" len="med"/>
          </a:ln>
        </p:spPr>
      </p:cxnSp>
      <p:cxnSp>
        <p:nvCxnSpPr>
          <p:cNvPr id="104462" name="Straight Arrow Connector 36"/>
          <p:cNvCxnSpPr>
            <a:cxnSpLocks noChangeShapeType="1"/>
          </p:cNvCxnSpPr>
          <p:nvPr/>
        </p:nvCxnSpPr>
        <p:spPr bwMode="auto">
          <a:xfrm>
            <a:off x="2819400" y="4376738"/>
            <a:ext cx="228600" cy="1587"/>
          </a:xfrm>
          <a:prstGeom prst="straightConnector1">
            <a:avLst/>
          </a:prstGeom>
          <a:noFill/>
          <a:ln w="25400" algn="ctr">
            <a:solidFill>
              <a:schemeClr val="tx1"/>
            </a:solidFill>
            <a:round/>
            <a:headEnd/>
            <a:tailEnd type="arrow" w="med" len="med"/>
          </a:ln>
        </p:spPr>
      </p:cxnSp>
      <p:cxnSp>
        <p:nvCxnSpPr>
          <p:cNvPr id="104463" name="Straight Arrow Connector 37"/>
          <p:cNvCxnSpPr>
            <a:cxnSpLocks noChangeShapeType="1"/>
          </p:cNvCxnSpPr>
          <p:nvPr/>
        </p:nvCxnSpPr>
        <p:spPr bwMode="auto">
          <a:xfrm>
            <a:off x="2819400" y="4603750"/>
            <a:ext cx="228600" cy="1588"/>
          </a:xfrm>
          <a:prstGeom prst="straightConnector1">
            <a:avLst/>
          </a:prstGeom>
          <a:noFill/>
          <a:ln w="25400" algn="ctr">
            <a:solidFill>
              <a:schemeClr val="tx1"/>
            </a:solidFill>
            <a:round/>
            <a:headEnd/>
            <a:tailEnd type="arrow" w="med" len="med"/>
          </a:ln>
        </p:spPr>
      </p:cxnSp>
    </p:spTree>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26979" name="Text Box 3"/>
          <p:cNvSpPr txBox="1">
            <a:spLocks noChangeArrowheads="1"/>
          </p:cNvSpPr>
          <p:nvPr/>
        </p:nvSpPr>
        <p:spPr bwMode="auto">
          <a:xfrm>
            <a:off x="609600" y="1905000"/>
            <a:ext cx="8139113" cy="2554545"/>
          </a:xfrm>
          <a:prstGeom prst="rect">
            <a:avLst/>
          </a:prstGeom>
          <a:noFill/>
          <a:ln w="9525">
            <a:noFill/>
            <a:miter lim="800000"/>
            <a:headEnd/>
            <a:tailEnd/>
          </a:ln>
        </p:spPr>
        <p:txBody>
          <a:bodyPr>
            <a:spAutoFit/>
          </a:bodyPr>
          <a:lstStyle/>
          <a:p>
            <a:pPr>
              <a:spcBef>
                <a:spcPct val="0"/>
              </a:spcBef>
            </a:pPr>
            <a:r>
              <a:rPr lang="en-US" sz="8000" b="1" dirty="0" smtClean="0">
                <a:solidFill>
                  <a:schemeClr val="bg1"/>
                </a:solidFill>
                <a:latin typeface="Pristina" pitchFamily="66" charset="0"/>
              </a:rPr>
              <a:t>Future work: </a:t>
            </a:r>
          </a:p>
          <a:p>
            <a:pPr>
              <a:spcBef>
                <a:spcPct val="0"/>
              </a:spcBef>
            </a:pPr>
            <a:r>
              <a:rPr lang="en-US" sz="8000" b="1" dirty="0" smtClean="0">
                <a:solidFill>
                  <a:schemeClr val="bg1"/>
                </a:solidFill>
                <a:latin typeface="Pristina" pitchFamily="66" charset="0"/>
              </a:rPr>
              <a:t>Other applications</a:t>
            </a:r>
            <a:endParaRPr lang="en-US" sz="8000" b="1" dirty="0">
              <a:solidFill>
                <a:schemeClr val="bg1"/>
              </a:solidFill>
              <a:latin typeface="Pristina" pitchFamily="66" charset="0"/>
            </a:endParaRPr>
          </a:p>
        </p:txBody>
      </p:sp>
    </p:spTree>
  </p:cSld>
  <p:clrMapOvr>
    <a:masterClrMapping/>
  </p:clrMapOvr>
  <p:transition/>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ChangeArrowheads="1"/>
          </p:cNvSpPr>
          <p:nvPr/>
        </p:nvSpPr>
        <p:spPr bwMode="auto">
          <a:xfrm>
            <a:off x="830263" y="520700"/>
            <a:ext cx="7856537" cy="1028700"/>
          </a:xfrm>
          <a:prstGeom prst="rect">
            <a:avLst/>
          </a:prstGeom>
          <a:solidFill>
            <a:schemeClr val="tx1"/>
          </a:solidFill>
          <a:ln w="12700">
            <a:noFill/>
            <a:miter lim="800000"/>
            <a:headEnd/>
            <a:tailEnd/>
          </a:ln>
        </p:spPr>
        <p:txBody>
          <a:bodyPr wrap="none" anchor="ctr"/>
          <a:lstStyle/>
          <a:p>
            <a:pPr algn="l" rtl="0" eaLnBrk="0" fontAlgn="base" hangingPunct="0">
              <a:spcBef>
                <a:spcPct val="0"/>
              </a:spcBef>
              <a:spcAft>
                <a:spcPct val="0"/>
              </a:spcAft>
            </a:pPr>
            <a:endParaRPr lang="en-US" kern="1200" dirty="0">
              <a:solidFill>
                <a:srgbClr val="FFFFFF"/>
              </a:solidFill>
              <a:latin typeface="Helvetica" pitchFamily="34" charset="0"/>
              <a:ea typeface="+mn-ea"/>
              <a:cs typeface="+mn-cs"/>
            </a:endParaRPr>
          </a:p>
        </p:txBody>
      </p:sp>
      <p:sp>
        <p:nvSpPr>
          <p:cNvPr id="59396" name="Rectangle 4"/>
          <p:cNvSpPr>
            <a:spLocks noChangeArrowheads="1"/>
          </p:cNvSpPr>
          <p:nvPr/>
        </p:nvSpPr>
        <p:spPr bwMode="auto">
          <a:xfrm>
            <a:off x="7702550" y="6086475"/>
            <a:ext cx="1441450" cy="771525"/>
          </a:xfrm>
          <a:prstGeom prst="rect">
            <a:avLst/>
          </a:prstGeom>
          <a:solidFill>
            <a:schemeClr val="tx1"/>
          </a:solidFill>
          <a:ln w="12700" algn="ctr">
            <a:noFill/>
            <a:miter lim="800000"/>
            <a:headEnd/>
            <a:tailEnd/>
          </a:ln>
        </p:spPr>
        <p:txBody>
          <a:bodyPr wrap="none" lIns="90487" tIns="44450" rIns="90487" bIns="44450" anchor="ctr">
            <a:spAutoFit/>
          </a:bodyPr>
          <a:lstStyle/>
          <a:p>
            <a:pPr algn="l" rtl="0" eaLnBrk="0" fontAlgn="base" hangingPunct="0">
              <a:spcBef>
                <a:spcPct val="0"/>
              </a:spcBef>
              <a:spcAft>
                <a:spcPct val="0"/>
              </a:spcAft>
            </a:pPr>
            <a:endParaRPr lang="en-US" kern="1200" dirty="0">
              <a:solidFill>
                <a:srgbClr val="FFFFFF"/>
              </a:solidFill>
              <a:latin typeface="Helvetica" pitchFamily="34" charset="0"/>
              <a:ea typeface="+mn-ea"/>
              <a:cs typeface="+mn-cs"/>
            </a:endParaRPr>
          </a:p>
        </p:txBody>
      </p:sp>
    </p:spTree>
  </p:cSld>
  <p:clrMapOvr>
    <a:masterClrMapping/>
  </p:clrMapOvr>
  <p:transition/>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dirty="0" smtClean="0"/>
              <a:t>Computer vision features</a:t>
            </a:r>
            <a:endParaRPr lang="en-US" dirty="0"/>
          </a:p>
        </p:txBody>
      </p:sp>
      <p:pic>
        <p:nvPicPr>
          <p:cNvPr id="959492" name="Picture 4" descr="C:\Users\ang\Desktop\caltech101.png"/>
          <p:cNvPicPr>
            <a:picLocks noChangeAspect="1" noChangeArrowheads="1"/>
          </p:cNvPicPr>
          <p:nvPr/>
        </p:nvPicPr>
        <p:blipFill>
          <a:blip r:embed="rId3" cstate="print"/>
          <a:srcRect/>
          <a:stretch>
            <a:fillRect/>
          </a:stretch>
        </p:blipFill>
        <p:spPr bwMode="auto">
          <a:xfrm>
            <a:off x="723900" y="1524000"/>
            <a:ext cx="7320968" cy="2476500"/>
          </a:xfrm>
          <a:prstGeom prst="rect">
            <a:avLst/>
          </a:prstGeom>
          <a:noFill/>
        </p:spPr>
      </p:pic>
      <p:sp>
        <p:nvSpPr>
          <p:cNvPr id="9" name="TextBox 8"/>
          <p:cNvSpPr txBox="1"/>
          <p:nvPr/>
        </p:nvSpPr>
        <p:spPr>
          <a:xfrm>
            <a:off x="1181100" y="800100"/>
            <a:ext cx="5019323" cy="646331"/>
          </a:xfrm>
          <a:prstGeom prst="rect">
            <a:avLst/>
          </a:prstGeom>
          <a:noFill/>
        </p:spPr>
        <p:txBody>
          <a:bodyPr wrap="none" rtlCol="0">
            <a:spAutoFit/>
          </a:bodyPr>
          <a:lstStyle/>
          <a:p>
            <a:pPr algn="l">
              <a:spcBef>
                <a:spcPts val="0"/>
              </a:spcBef>
            </a:pPr>
            <a:r>
              <a:rPr lang="en-US" b="1" dirty="0" smtClean="0">
                <a:solidFill>
                  <a:srgbClr val="FFFFFF"/>
                </a:solidFill>
                <a:latin typeface="Times"/>
              </a:rPr>
              <a:t>Caltech 101 classification: </a:t>
            </a:r>
            <a:r>
              <a:rPr lang="en-US" b="1" dirty="0" smtClean="0">
                <a:solidFill>
                  <a:srgbClr val="FF0000"/>
                </a:solidFill>
                <a:latin typeface="Times"/>
              </a:rPr>
              <a:t>65.4% accuracy</a:t>
            </a:r>
          </a:p>
          <a:p>
            <a:pPr algn="l">
              <a:spcBef>
                <a:spcPts val="0"/>
              </a:spcBef>
            </a:pPr>
            <a:r>
              <a:rPr lang="en-US" dirty="0" smtClean="0">
                <a:solidFill>
                  <a:srgbClr val="FFFFFF"/>
                </a:solidFill>
                <a:latin typeface="Times"/>
              </a:rPr>
              <a:t>(Convolutional DBN trained on natural images.)</a:t>
            </a:r>
          </a:p>
        </p:txBody>
      </p:sp>
      <p:graphicFrame>
        <p:nvGraphicFramePr>
          <p:cNvPr id="5" name="Table 4"/>
          <p:cNvGraphicFramePr>
            <a:graphicFrameLocks noGrp="1"/>
          </p:cNvGraphicFramePr>
          <p:nvPr/>
        </p:nvGraphicFramePr>
        <p:xfrm>
          <a:off x="9526245" y="2084825"/>
          <a:ext cx="6096000" cy="2595880"/>
        </p:xfrm>
        <a:graphic>
          <a:graphicData uri="http://schemas.openxmlformats.org/drawingml/2006/table">
            <a:tbl>
              <a:tblPr firstRow="1" bandRow="1">
                <a:tableStyleId>{073A0DAA-6AF3-43AB-8588-CEC1D06C72B9}</a:tableStyleId>
              </a:tblPr>
              <a:tblGrid>
                <a:gridCol w="3048000"/>
                <a:gridCol w="3048000"/>
              </a:tblGrid>
              <a:tr h="370840">
                <a:tc>
                  <a:txBody>
                    <a:bodyPr/>
                    <a:lstStyle/>
                    <a:p>
                      <a:pPr algn="ctr"/>
                      <a:r>
                        <a:rPr lang="en-US" dirty="0" smtClean="0"/>
                        <a:t>Algorithm</a:t>
                      </a:r>
                      <a:endParaRPr lang="en-US" dirty="0"/>
                    </a:p>
                  </a:txBody>
                  <a:tcPr>
                    <a:solidFill>
                      <a:schemeClr val="accent2"/>
                    </a:solidFill>
                  </a:tcPr>
                </a:tc>
                <a:tc>
                  <a:txBody>
                    <a:bodyPr/>
                    <a:lstStyle/>
                    <a:p>
                      <a:pPr algn="ctr"/>
                      <a:r>
                        <a:rPr lang="en-US" dirty="0" smtClean="0"/>
                        <a:t>Accuracy</a:t>
                      </a:r>
                      <a:endParaRPr lang="en-US" dirty="0"/>
                    </a:p>
                  </a:txBody>
                  <a:tcPr>
                    <a:solidFill>
                      <a:schemeClr val="accent2"/>
                    </a:solidFill>
                  </a:tcPr>
                </a:tc>
              </a:tr>
              <a:tr h="370840">
                <a:tc>
                  <a:txBody>
                    <a:bodyPr/>
                    <a:lstStyle/>
                    <a:p>
                      <a:r>
                        <a:rPr lang="en-US" dirty="0" smtClean="0">
                          <a:solidFill>
                            <a:schemeClr val="bg1"/>
                          </a:solidFill>
                        </a:rPr>
                        <a:t>Baseline</a:t>
                      </a:r>
                      <a:endParaRPr lang="en-US" dirty="0">
                        <a:solidFill>
                          <a:schemeClr val="bg1"/>
                        </a:solidFill>
                      </a:endParaRPr>
                    </a:p>
                  </a:txBody>
                  <a:tcPr>
                    <a:solidFill>
                      <a:schemeClr val="accent2"/>
                    </a:solidFill>
                  </a:tcPr>
                </a:tc>
                <a:tc>
                  <a:txBody>
                    <a:bodyPr/>
                    <a:lstStyle/>
                    <a:p>
                      <a:r>
                        <a:rPr lang="en-US" dirty="0" smtClean="0"/>
                        <a:t>37.3</a:t>
                      </a:r>
                      <a:endParaRPr lang="en-US" dirty="0"/>
                    </a:p>
                  </a:txBody>
                  <a:tcPr>
                    <a:solidFill>
                      <a:schemeClr val="accent2"/>
                    </a:solidFill>
                  </a:tcPr>
                </a:tc>
              </a:tr>
              <a:tr h="370840">
                <a:tc>
                  <a:txBody>
                    <a:bodyPr/>
                    <a:lstStyle/>
                    <a:p>
                      <a:r>
                        <a:rPr lang="en-US" dirty="0" smtClean="0"/>
                        <a:t>GIST</a:t>
                      </a:r>
                      <a:endParaRPr lang="en-US" dirty="0"/>
                    </a:p>
                  </a:txBody>
                  <a:tcPr>
                    <a:solidFill>
                      <a:schemeClr val="accent2"/>
                    </a:solidFill>
                  </a:tcPr>
                </a:tc>
                <a:tc>
                  <a:txBody>
                    <a:bodyPr/>
                    <a:lstStyle/>
                    <a:p>
                      <a:r>
                        <a:rPr lang="en-US" dirty="0" smtClean="0"/>
                        <a:t>54.7</a:t>
                      </a:r>
                      <a:endParaRPr lang="en-US" dirty="0"/>
                    </a:p>
                  </a:txBody>
                  <a:tcPr>
                    <a:solidFill>
                      <a:schemeClr val="accent2"/>
                    </a:solidFill>
                  </a:tcPr>
                </a:tc>
              </a:tr>
              <a:tr h="370840">
                <a:tc>
                  <a:txBody>
                    <a:bodyPr/>
                    <a:lstStyle/>
                    <a:p>
                      <a:r>
                        <a:rPr lang="en-US" dirty="0" smtClean="0"/>
                        <a:t>Ranzato et al.</a:t>
                      </a:r>
                      <a:endParaRPr lang="en-US" dirty="0"/>
                    </a:p>
                  </a:txBody>
                  <a:tcPr>
                    <a:solidFill>
                      <a:schemeClr val="accent2"/>
                    </a:solidFill>
                  </a:tcPr>
                </a:tc>
                <a:tc>
                  <a:txBody>
                    <a:bodyPr/>
                    <a:lstStyle/>
                    <a:p>
                      <a:r>
                        <a:rPr lang="en-US" dirty="0" smtClean="0"/>
                        <a:t>71.0%</a:t>
                      </a:r>
                    </a:p>
                  </a:txBody>
                  <a:tcPr>
                    <a:solidFill>
                      <a:schemeClr val="accent2"/>
                    </a:solidFill>
                  </a:tcPr>
                </a:tc>
              </a:tr>
              <a:tr h="370840">
                <a:tc>
                  <a:txBody>
                    <a:bodyPr/>
                    <a:lstStyle/>
                    <a:p>
                      <a:endParaRPr lang="en-US" dirty="0"/>
                    </a:p>
                  </a:txBody>
                  <a:tcPr>
                    <a:solidFill>
                      <a:schemeClr val="accent2"/>
                    </a:solidFill>
                  </a:tcPr>
                </a:tc>
                <a:tc>
                  <a:txBody>
                    <a:bodyPr/>
                    <a:lstStyle/>
                    <a:p>
                      <a:endParaRPr lang="en-US" dirty="0" smtClean="0"/>
                    </a:p>
                  </a:txBody>
                  <a:tcPr>
                    <a:solidFill>
                      <a:schemeClr val="accent2"/>
                    </a:solidFill>
                  </a:tcPr>
                </a:tc>
              </a:tr>
              <a:tr h="370840">
                <a:tc>
                  <a:txBody>
                    <a:bodyPr/>
                    <a:lstStyle/>
                    <a:p>
                      <a:endParaRPr lang="en-US" dirty="0"/>
                    </a:p>
                  </a:txBody>
                  <a:tcPr>
                    <a:solidFill>
                      <a:schemeClr val="accent2"/>
                    </a:solidFill>
                  </a:tcPr>
                </a:tc>
                <a:tc>
                  <a:txBody>
                    <a:bodyPr/>
                    <a:lstStyle/>
                    <a:p>
                      <a:endParaRPr lang="en-US" dirty="0" smtClean="0"/>
                    </a:p>
                  </a:txBody>
                  <a:tcPr>
                    <a:solidFill>
                      <a:schemeClr val="accent2"/>
                    </a:solidFill>
                  </a:tcPr>
                </a:tc>
              </a:tr>
              <a:tr h="370840">
                <a:tc>
                  <a:txBody>
                    <a:bodyPr/>
                    <a:lstStyle/>
                    <a:p>
                      <a:endParaRPr lang="en-US" dirty="0"/>
                    </a:p>
                  </a:txBody>
                  <a:tcPr>
                    <a:solidFill>
                      <a:schemeClr val="accent2"/>
                    </a:solidFill>
                  </a:tcPr>
                </a:tc>
                <a:tc>
                  <a:txBody>
                    <a:bodyPr/>
                    <a:lstStyle/>
                    <a:p>
                      <a:endParaRPr lang="en-US" dirty="0" smtClean="0"/>
                    </a:p>
                  </a:txBody>
                  <a:tcPr>
                    <a:solidFill>
                      <a:schemeClr val="accent2"/>
                    </a:solidFill>
                  </a:tcPr>
                </a:tc>
              </a:tr>
            </a:tbl>
          </a:graphicData>
        </a:graphic>
      </p:graphicFrame>
    </p:spTree>
  </p:cSld>
  <p:clrMapOvr>
    <a:masterClrMapping/>
  </p:clrMapOvr>
  <p:transition/>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170" name="Object 87"/>
          <p:cNvGraphicFramePr>
            <a:graphicFrameLocks noChangeAspect="1"/>
          </p:cNvGraphicFramePr>
          <p:nvPr/>
        </p:nvGraphicFramePr>
        <p:xfrm>
          <a:off x="1714500" y="5219700"/>
          <a:ext cx="1295400" cy="873125"/>
        </p:xfrm>
        <a:graphic>
          <a:graphicData uri="http://schemas.openxmlformats.org/presentationml/2006/ole">
            <p:oleObj spid="_x0000_s2318344" name="Acrobat Document" r:id="rId4" imgW="5728680" imgH="3856320" progId="AcroExch.Document.7">
              <p:embed/>
            </p:oleObj>
          </a:graphicData>
        </a:graphic>
      </p:graphicFrame>
      <p:graphicFrame>
        <p:nvGraphicFramePr>
          <p:cNvPr id="7171" name="Object 88"/>
          <p:cNvGraphicFramePr>
            <a:graphicFrameLocks noChangeAspect="1"/>
          </p:cNvGraphicFramePr>
          <p:nvPr/>
        </p:nvGraphicFramePr>
        <p:xfrm>
          <a:off x="571500" y="1066800"/>
          <a:ext cx="3581400" cy="3581400"/>
        </p:xfrm>
        <a:graphic>
          <a:graphicData uri="http://schemas.openxmlformats.org/presentationml/2006/ole">
            <p:oleObj spid="_x0000_s2318345" name="Acrobat Document" r:id="rId5" imgW="4521960" imgH="4515840" progId="AcroExch.Document.7">
              <p:embed/>
            </p:oleObj>
          </a:graphicData>
        </a:graphic>
      </p:graphicFrame>
      <p:sp>
        <p:nvSpPr>
          <p:cNvPr id="7174" name="Rectangle 100"/>
          <p:cNvSpPr>
            <a:spLocks noChangeArrowheads="1"/>
          </p:cNvSpPr>
          <p:nvPr/>
        </p:nvSpPr>
        <p:spPr bwMode="auto">
          <a:xfrm>
            <a:off x="4419600" y="5524500"/>
            <a:ext cx="1905000" cy="400050"/>
          </a:xfrm>
          <a:prstGeom prst="rect">
            <a:avLst/>
          </a:prstGeom>
          <a:noFill/>
          <a:ln w="9525">
            <a:noFill/>
            <a:miter lim="800000"/>
            <a:headEnd/>
            <a:tailEnd/>
          </a:ln>
        </p:spPr>
        <p:txBody>
          <a:bodyPr>
            <a:spAutoFit/>
          </a:bodyPr>
          <a:lstStyle/>
          <a:p>
            <a:pPr algn="l">
              <a:spcBef>
                <a:spcPct val="0"/>
              </a:spcBef>
            </a:pPr>
            <a:r>
              <a:rPr lang="en-US" sz="2000" dirty="0">
                <a:solidFill>
                  <a:srgbClr val="FFFFFF"/>
                </a:solidFill>
                <a:latin typeface="Calibri" pitchFamily="34" charset="0"/>
                <a:ea typeface="굴림" pitchFamily="34" charset="-127"/>
              </a:rPr>
              <a:t>First layer bases</a:t>
            </a:r>
            <a:endParaRPr lang="en-US" sz="2000" dirty="0">
              <a:solidFill>
                <a:srgbClr val="FFFFFF"/>
              </a:solidFill>
              <a:latin typeface="Calibri" pitchFamily="34" charset="0"/>
            </a:endParaRPr>
          </a:p>
        </p:txBody>
      </p:sp>
      <p:sp>
        <p:nvSpPr>
          <p:cNvPr id="7175" name="Rectangle 100"/>
          <p:cNvSpPr>
            <a:spLocks noChangeArrowheads="1"/>
          </p:cNvSpPr>
          <p:nvPr/>
        </p:nvSpPr>
        <p:spPr bwMode="auto">
          <a:xfrm>
            <a:off x="4343400" y="1638300"/>
            <a:ext cx="2209800" cy="400050"/>
          </a:xfrm>
          <a:prstGeom prst="rect">
            <a:avLst/>
          </a:prstGeom>
          <a:noFill/>
          <a:ln w="9525">
            <a:noFill/>
            <a:miter lim="800000"/>
            <a:headEnd/>
            <a:tailEnd/>
          </a:ln>
        </p:spPr>
        <p:txBody>
          <a:bodyPr>
            <a:spAutoFit/>
          </a:bodyPr>
          <a:lstStyle/>
          <a:p>
            <a:pPr algn="l">
              <a:spcBef>
                <a:spcPct val="0"/>
              </a:spcBef>
            </a:pPr>
            <a:r>
              <a:rPr lang="en-US" sz="2000" dirty="0">
                <a:solidFill>
                  <a:srgbClr val="FFFFFF"/>
                </a:solidFill>
                <a:latin typeface="Calibri" pitchFamily="34" charset="0"/>
                <a:ea typeface="굴림" pitchFamily="34" charset="-127"/>
              </a:rPr>
              <a:t>Second layer bases</a:t>
            </a:r>
            <a:endParaRPr lang="en-US" sz="2000" dirty="0">
              <a:solidFill>
                <a:srgbClr val="FFFFFF"/>
              </a:solidFill>
              <a:latin typeface="Calibri" pitchFamily="34" charset="0"/>
            </a:endParaRPr>
          </a:p>
        </p:txBody>
      </p:sp>
      <p:sp>
        <p:nvSpPr>
          <p:cNvPr id="7177" name="Rectangle 374"/>
          <p:cNvSpPr>
            <a:spLocks noChangeArrowheads="1"/>
          </p:cNvSpPr>
          <p:nvPr/>
        </p:nvSpPr>
        <p:spPr bwMode="auto">
          <a:xfrm>
            <a:off x="4343400" y="1990725"/>
            <a:ext cx="4097338" cy="707886"/>
          </a:xfrm>
          <a:prstGeom prst="rect">
            <a:avLst/>
          </a:prstGeom>
          <a:noFill/>
          <a:ln w="9525">
            <a:noFill/>
            <a:miter lim="800000"/>
            <a:headEnd/>
            <a:tailEnd/>
          </a:ln>
        </p:spPr>
        <p:txBody>
          <a:bodyPr>
            <a:spAutoFit/>
          </a:bodyPr>
          <a:lstStyle/>
          <a:p>
            <a:pPr algn="l">
              <a:spcBef>
                <a:spcPct val="50000"/>
              </a:spcBef>
            </a:pPr>
            <a:r>
              <a:rPr lang="en-US" altLang="ko-KR" sz="2000" dirty="0" smtClean="0">
                <a:solidFill>
                  <a:srgbClr val="FFFFFF"/>
                </a:solidFill>
                <a:latin typeface="Calibri" pitchFamily="34" charset="0"/>
                <a:ea typeface="굴림" pitchFamily="34" charset="-127"/>
              </a:rPr>
              <a:t>Features respond </a:t>
            </a:r>
            <a:r>
              <a:rPr lang="en-US" altLang="ko-KR" sz="2000" dirty="0">
                <a:solidFill>
                  <a:srgbClr val="FFFFFF"/>
                </a:solidFill>
                <a:latin typeface="Calibri" pitchFamily="34" charset="0"/>
                <a:ea typeface="굴림" pitchFamily="34" charset="-127"/>
              </a:rPr>
              <a:t>to longer contours, corners, arcs, and surface </a:t>
            </a:r>
            <a:r>
              <a:rPr lang="en-US" altLang="ko-KR" sz="2000" dirty="0" smtClean="0">
                <a:solidFill>
                  <a:srgbClr val="FFFFFF"/>
                </a:solidFill>
                <a:latin typeface="Calibri" pitchFamily="34" charset="0"/>
                <a:ea typeface="굴림" pitchFamily="34" charset="-127"/>
              </a:rPr>
              <a:t>boundaries</a:t>
            </a:r>
          </a:p>
        </p:txBody>
      </p:sp>
      <p:sp>
        <p:nvSpPr>
          <p:cNvPr id="15" name="Title 14"/>
          <p:cNvSpPr>
            <a:spLocks noGrp="1"/>
          </p:cNvSpPr>
          <p:nvPr>
            <p:ph type="title"/>
          </p:nvPr>
        </p:nvSpPr>
        <p:spPr/>
        <p:txBody>
          <a:bodyPr/>
          <a:lstStyle/>
          <a:p>
            <a:r>
              <a:rPr lang="en-US" dirty="0" smtClean="0"/>
              <a:t>Learning from natural images</a:t>
            </a:r>
            <a:endParaRPr lang="en-US" dirty="0"/>
          </a:p>
        </p:txBody>
      </p:sp>
      <p:sp>
        <p:nvSpPr>
          <p:cNvPr id="8" name="Up-Down Arrow 7"/>
          <p:cNvSpPr/>
          <p:nvPr/>
        </p:nvSpPr>
        <p:spPr bwMode="auto">
          <a:xfrm>
            <a:off x="2209800" y="4724400"/>
            <a:ext cx="271033" cy="381048"/>
          </a:xfrm>
          <a:prstGeom prst="upDownArrow">
            <a:avLst/>
          </a:prstGeom>
          <a:noFill/>
          <a:ln w="22225">
            <a:solidFill>
              <a:srgbClr val="0070C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0"/>
              </a:spcBef>
              <a:defRPr/>
            </a:pPr>
            <a:endParaRPr lang="en-US">
              <a:solidFill>
                <a:srgbClr val="FFFFFF"/>
              </a:solidFill>
            </a:endParaRPr>
          </a:p>
        </p:txBody>
      </p:sp>
    </p:spTree>
  </p:cSld>
  <p:clrMapOvr>
    <a:masterClrMapping/>
  </p:clrMapOvr>
  <p:transition/>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170" name="Object 87"/>
          <p:cNvGraphicFramePr>
            <a:graphicFrameLocks noChangeAspect="1"/>
          </p:cNvGraphicFramePr>
          <p:nvPr/>
        </p:nvGraphicFramePr>
        <p:xfrm>
          <a:off x="1866899" y="4152900"/>
          <a:ext cx="1300111" cy="876300"/>
        </p:xfrm>
        <a:graphic>
          <a:graphicData uri="http://schemas.openxmlformats.org/presentationml/2006/ole">
            <p:oleObj spid="_x0000_s2319368" name="Acrobat Document" r:id="rId4" imgW="5728680" imgH="3856320" progId="AcroExch.Document.7">
              <p:embed/>
            </p:oleObj>
          </a:graphicData>
        </a:graphic>
      </p:graphicFrame>
      <p:graphicFrame>
        <p:nvGraphicFramePr>
          <p:cNvPr id="7171" name="Object 88"/>
          <p:cNvGraphicFramePr>
            <a:graphicFrameLocks noChangeAspect="1"/>
          </p:cNvGraphicFramePr>
          <p:nvPr/>
        </p:nvGraphicFramePr>
        <p:xfrm>
          <a:off x="1066800" y="800100"/>
          <a:ext cx="2819400" cy="2819400"/>
        </p:xfrm>
        <a:graphic>
          <a:graphicData uri="http://schemas.openxmlformats.org/presentationml/2006/ole">
            <p:oleObj spid="_x0000_s2319369" name="Acrobat Document" r:id="rId5" imgW="4521960" imgH="4515840" progId="AcroExch.Document.7">
              <p:embed/>
            </p:oleObj>
          </a:graphicData>
        </a:graphic>
      </p:graphicFrame>
      <p:sp>
        <p:nvSpPr>
          <p:cNvPr id="7174" name="Rectangle 100"/>
          <p:cNvSpPr>
            <a:spLocks noChangeArrowheads="1"/>
          </p:cNvSpPr>
          <p:nvPr/>
        </p:nvSpPr>
        <p:spPr bwMode="auto">
          <a:xfrm>
            <a:off x="4457700" y="4381500"/>
            <a:ext cx="1905000" cy="400050"/>
          </a:xfrm>
          <a:prstGeom prst="rect">
            <a:avLst/>
          </a:prstGeom>
          <a:noFill/>
          <a:ln w="9525">
            <a:noFill/>
            <a:miter lim="800000"/>
            <a:headEnd/>
            <a:tailEnd/>
          </a:ln>
        </p:spPr>
        <p:txBody>
          <a:bodyPr>
            <a:spAutoFit/>
          </a:bodyPr>
          <a:lstStyle/>
          <a:p>
            <a:pPr algn="l">
              <a:spcBef>
                <a:spcPct val="0"/>
              </a:spcBef>
            </a:pPr>
            <a:r>
              <a:rPr lang="en-US" sz="2000" dirty="0">
                <a:solidFill>
                  <a:srgbClr val="FFFFFF"/>
                </a:solidFill>
                <a:latin typeface="Calibri" pitchFamily="34" charset="0"/>
                <a:ea typeface="굴림" pitchFamily="34" charset="-127"/>
              </a:rPr>
              <a:t>First layer bases</a:t>
            </a:r>
            <a:endParaRPr lang="en-US" sz="2000" dirty="0">
              <a:solidFill>
                <a:srgbClr val="FFFFFF"/>
              </a:solidFill>
              <a:latin typeface="Calibri" pitchFamily="34" charset="0"/>
            </a:endParaRPr>
          </a:p>
        </p:txBody>
      </p:sp>
      <p:sp>
        <p:nvSpPr>
          <p:cNvPr id="7175" name="Rectangle 100"/>
          <p:cNvSpPr>
            <a:spLocks noChangeArrowheads="1"/>
          </p:cNvSpPr>
          <p:nvPr/>
        </p:nvSpPr>
        <p:spPr bwMode="auto">
          <a:xfrm>
            <a:off x="4343400" y="1638300"/>
            <a:ext cx="4381500" cy="1323439"/>
          </a:xfrm>
          <a:prstGeom prst="rect">
            <a:avLst/>
          </a:prstGeom>
          <a:noFill/>
          <a:ln w="9525">
            <a:noFill/>
            <a:miter lim="800000"/>
            <a:headEnd/>
            <a:tailEnd/>
          </a:ln>
        </p:spPr>
        <p:txBody>
          <a:bodyPr wrap="square">
            <a:spAutoFit/>
          </a:bodyPr>
          <a:lstStyle/>
          <a:p>
            <a:pPr algn="l">
              <a:spcBef>
                <a:spcPct val="0"/>
              </a:spcBef>
            </a:pPr>
            <a:r>
              <a:rPr lang="en-US" sz="2000" dirty="0">
                <a:solidFill>
                  <a:srgbClr val="FFFFFF"/>
                </a:solidFill>
                <a:latin typeface="Calibri" pitchFamily="34" charset="0"/>
                <a:ea typeface="굴림" pitchFamily="34" charset="-127"/>
              </a:rPr>
              <a:t>Second layer </a:t>
            </a:r>
            <a:r>
              <a:rPr lang="en-US" sz="2000" dirty="0" smtClean="0">
                <a:solidFill>
                  <a:srgbClr val="FFFFFF"/>
                </a:solidFill>
                <a:latin typeface="Calibri" pitchFamily="34" charset="0"/>
                <a:ea typeface="굴림" pitchFamily="34" charset="-127"/>
              </a:rPr>
              <a:t>bases</a:t>
            </a:r>
          </a:p>
          <a:p>
            <a:pPr algn="l">
              <a:spcBef>
                <a:spcPct val="0"/>
              </a:spcBef>
            </a:pPr>
            <a:r>
              <a:rPr lang="en-US" altLang="ko-KR" sz="2000" dirty="0" smtClean="0">
                <a:solidFill>
                  <a:srgbClr val="FFFFFF"/>
                </a:solidFill>
                <a:latin typeface="Calibri" pitchFamily="34" charset="0"/>
                <a:ea typeface="굴림" pitchFamily="34" charset="-127"/>
              </a:rPr>
              <a:t>Features respond to longer contours, corners, arcs, and surface boundaries</a:t>
            </a:r>
          </a:p>
          <a:p>
            <a:pPr algn="l">
              <a:spcBef>
                <a:spcPct val="0"/>
              </a:spcBef>
            </a:pPr>
            <a:endParaRPr lang="en-US" sz="2000" dirty="0">
              <a:solidFill>
                <a:srgbClr val="FFFFFF"/>
              </a:solidFill>
              <a:latin typeface="Calibri" pitchFamily="34" charset="0"/>
            </a:endParaRPr>
          </a:p>
        </p:txBody>
      </p:sp>
      <p:sp>
        <p:nvSpPr>
          <p:cNvPr id="15" name="Title 14"/>
          <p:cNvSpPr>
            <a:spLocks noGrp="1"/>
          </p:cNvSpPr>
          <p:nvPr>
            <p:ph type="title"/>
          </p:nvPr>
        </p:nvSpPr>
        <p:spPr/>
        <p:txBody>
          <a:bodyPr/>
          <a:lstStyle/>
          <a:p>
            <a:r>
              <a:rPr lang="en-US" dirty="0" smtClean="0"/>
              <a:t>Learning from natural images</a:t>
            </a:r>
            <a:endParaRPr lang="en-US" dirty="0"/>
          </a:p>
        </p:txBody>
      </p:sp>
      <p:pic>
        <p:nvPicPr>
          <p:cNvPr id="9" name="Picture 3"/>
          <p:cNvPicPr>
            <a:picLocks noChangeAspect="1" noChangeArrowheads="1"/>
          </p:cNvPicPr>
          <p:nvPr/>
        </p:nvPicPr>
        <p:blipFill>
          <a:blip r:embed="rId6" cstate="print"/>
          <a:srcRect/>
          <a:stretch>
            <a:fillRect/>
          </a:stretch>
        </p:blipFill>
        <p:spPr bwMode="auto">
          <a:xfrm>
            <a:off x="2019300" y="5562600"/>
            <a:ext cx="966716" cy="966716"/>
          </a:xfrm>
          <a:prstGeom prst="rect">
            <a:avLst/>
          </a:prstGeom>
          <a:noFill/>
          <a:ln w="9525">
            <a:noFill/>
            <a:miter lim="800000"/>
            <a:headEnd/>
            <a:tailEnd/>
          </a:ln>
        </p:spPr>
      </p:pic>
      <p:sp>
        <p:nvSpPr>
          <p:cNvPr id="10" name="TextBox 9"/>
          <p:cNvSpPr txBox="1"/>
          <p:nvPr/>
        </p:nvSpPr>
        <p:spPr>
          <a:xfrm>
            <a:off x="4572000" y="5829300"/>
            <a:ext cx="870751" cy="400110"/>
          </a:xfrm>
          <a:prstGeom prst="rect">
            <a:avLst/>
          </a:prstGeom>
          <a:noFill/>
        </p:spPr>
        <p:txBody>
          <a:bodyPr wrap="none" rtlCol="0">
            <a:spAutoFit/>
          </a:bodyPr>
          <a:lstStyle/>
          <a:p>
            <a:pPr algn="l" eaLnBrk="0" hangingPunct="0">
              <a:spcBef>
                <a:spcPct val="0"/>
              </a:spcBef>
            </a:pPr>
            <a:r>
              <a:rPr lang="en-US" sz="2000" dirty="0" smtClean="0">
                <a:solidFill>
                  <a:srgbClr val="FFFFFF"/>
                </a:solidFill>
              </a:rPr>
              <a:t>Pixels</a:t>
            </a:r>
            <a:endParaRPr lang="en-US" sz="2000" dirty="0">
              <a:solidFill>
                <a:srgbClr val="FFFFFF"/>
              </a:solidFill>
            </a:endParaRPr>
          </a:p>
        </p:txBody>
      </p:sp>
      <p:sp>
        <p:nvSpPr>
          <p:cNvPr id="11" name="AutoShape 4"/>
          <p:cNvSpPr>
            <a:spLocks noChangeArrowheads="1"/>
          </p:cNvSpPr>
          <p:nvPr/>
        </p:nvSpPr>
        <p:spPr bwMode="auto">
          <a:xfrm rot="5400000">
            <a:off x="2308860" y="3741421"/>
            <a:ext cx="365760" cy="274320"/>
          </a:xfrm>
          <a:prstGeom prst="leftArrow">
            <a:avLst>
              <a:gd name="adj1" fmla="val 50000"/>
              <a:gd name="adj2" fmla="val 43783"/>
            </a:avLst>
          </a:prstGeom>
          <a:solidFill>
            <a:srgbClr val="FF0000"/>
          </a:solidFill>
          <a:ln w="12700" algn="ctr">
            <a:solidFill>
              <a:schemeClr val="tx1"/>
            </a:solidFill>
            <a:miter lim="800000"/>
            <a:headEnd/>
            <a:tailEnd/>
          </a:ln>
        </p:spPr>
        <p:txBody>
          <a:bodyPr wrap="none" lIns="90487" tIns="44450" rIns="90487" bIns="44450" anchor="ctr">
            <a:spAutoFit/>
          </a:bodyPr>
          <a:lstStyle/>
          <a:p>
            <a:pPr algn="l" eaLnBrk="0" hangingPunct="0">
              <a:spcBef>
                <a:spcPct val="0"/>
              </a:spcBef>
            </a:pPr>
            <a:endParaRPr lang="en-US">
              <a:solidFill>
                <a:srgbClr val="FFFFFF"/>
              </a:solidFill>
            </a:endParaRPr>
          </a:p>
        </p:txBody>
      </p:sp>
      <p:sp>
        <p:nvSpPr>
          <p:cNvPr id="12" name="AutoShape 4"/>
          <p:cNvSpPr>
            <a:spLocks noChangeArrowheads="1"/>
          </p:cNvSpPr>
          <p:nvPr/>
        </p:nvSpPr>
        <p:spPr bwMode="auto">
          <a:xfrm rot="5400000">
            <a:off x="2308860" y="5113020"/>
            <a:ext cx="365760" cy="274320"/>
          </a:xfrm>
          <a:prstGeom prst="leftArrow">
            <a:avLst>
              <a:gd name="adj1" fmla="val 50000"/>
              <a:gd name="adj2" fmla="val 43783"/>
            </a:avLst>
          </a:prstGeom>
          <a:solidFill>
            <a:srgbClr val="FF0000"/>
          </a:solidFill>
          <a:ln w="12700" algn="ctr">
            <a:solidFill>
              <a:schemeClr val="tx1"/>
            </a:solidFill>
            <a:miter lim="800000"/>
            <a:headEnd/>
            <a:tailEnd/>
          </a:ln>
        </p:spPr>
        <p:txBody>
          <a:bodyPr wrap="none" lIns="90487" tIns="44450" rIns="90487" bIns="44450" anchor="ctr">
            <a:spAutoFit/>
          </a:bodyPr>
          <a:lstStyle/>
          <a:p>
            <a:pPr algn="l" eaLnBrk="0" hangingPunct="0">
              <a:spcBef>
                <a:spcPct val="0"/>
              </a:spcBef>
            </a:pPr>
            <a:endParaRPr lang="en-US">
              <a:solidFill>
                <a:srgbClr val="FFFF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1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17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4" grpId="0"/>
      <p:bldP spid="7175" grpId="0"/>
      <p:bldP spid="11" grpId="0" animBg="1"/>
      <p:bldP spid="12" grpId="0" animBg="1"/>
    </p:bldLst>
  </p:timing>
</p:sld>
</file>

<file path=ppt/slides/slide2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9" name="Rectangle 3"/>
          <p:cNvSpPr>
            <a:spLocks noGrp="1" noChangeArrowheads="1"/>
          </p:cNvSpPr>
          <p:nvPr>
            <p:ph type="title"/>
          </p:nvPr>
        </p:nvSpPr>
        <p:spPr>
          <a:xfrm>
            <a:off x="457200" y="-219475"/>
            <a:ext cx="8229600" cy="1143000"/>
          </a:xfrm>
        </p:spPr>
        <p:txBody>
          <a:bodyPr>
            <a:normAutofit/>
          </a:bodyPr>
          <a:lstStyle/>
          <a:p>
            <a:r>
              <a:rPr lang="en-US" dirty="0" smtClean="0"/>
              <a:t>Convolutional DBN for Images</a:t>
            </a:r>
          </a:p>
        </p:txBody>
      </p:sp>
      <p:sp>
        <p:nvSpPr>
          <p:cNvPr id="38" name="Text Box 53"/>
          <p:cNvSpPr txBox="1">
            <a:spLocks noChangeArrowheads="1"/>
          </p:cNvSpPr>
          <p:nvPr/>
        </p:nvSpPr>
        <p:spPr bwMode="auto">
          <a:xfrm>
            <a:off x="5486400" y="7696202"/>
            <a:ext cx="3840480" cy="461645"/>
          </a:xfrm>
          <a:prstGeom prst="rect">
            <a:avLst/>
          </a:prstGeom>
          <a:noFill/>
          <a:ln w="9525">
            <a:noFill/>
            <a:miter lim="800000"/>
            <a:headEnd/>
            <a:tailEnd/>
          </a:ln>
        </p:spPr>
        <p:txBody>
          <a:bodyPr wrap="square" lIns="91419" tIns="45710" rIns="91419" bIns="45710">
            <a:spAutoFit/>
          </a:bodyPr>
          <a:lstStyle/>
          <a:p>
            <a:pPr algn="l" defTabSz="914186" fontAlgn="auto">
              <a:spcBef>
                <a:spcPct val="50000"/>
              </a:spcBef>
              <a:spcAft>
                <a:spcPts val="0"/>
              </a:spcAft>
            </a:pPr>
            <a:r>
              <a:rPr lang="en-US" sz="2400" dirty="0" smtClean="0">
                <a:solidFill>
                  <a:srgbClr val="4F81BD"/>
                </a:solidFill>
                <a:latin typeface="Calibri" pitchFamily="34" charset="0"/>
              </a:rPr>
              <a:t>Visible nodes (binary or real)</a:t>
            </a:r>
            <a:endParaRPr lang="en-US" sz="2400" dirty="0">
              <a:solidFill>
                <a:srgbClr val="4F81BD"/>
              </a:solidFill>
              <a:latin typeface="Calibri" pitchFamily="34" charset="0"/>
            </a:endParaRPr>
          </a:p>
        </p:txBody>
      </p:sp>
      <p:sp>
        <p:nvSpPr>
          <p:cNvPr id="50" name="Rectangular Callout 49"/>
          <p:cNvSpPr/>
          <p:nvPr/>
        </p:nvSpPr>
        <p:spPr>
          <a:xfrm>
            <a:off x="-3429000" y="4419600"/>
            <a:ext cx="2971800" cy="1143000"/>
          </a:xfrm>
          <a:prstGeom prst="wedgeRectCallout">
            <a:avLst>
              <a:gd name="adj1" fmla="val 39107"/>
              <a:gd name="adj2" fmla="val -55942"/>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1419" tIns="45710" rIns="91419" bIns="45710" rtlCol="0" anchor="ctr"/>
          <a:lstStyle/>
          <a:p>
            <a:pPr algn="l" defTabSz="914186" fontAlgn="auto">
              <a:spcBef>
                <a:spcPts val="0"/>
              </a:spcBef>
              <a:spcAft>
                <a:spcPts val="0"/>
              </a:spcAft>
            </a:pPr>
            <a:r>
              <a:rPr lang="en-US" sz="2400" dirty="0" smtClean="0">
                <a:solidFill>
                  <a:prstClr val="black"/>
                </a:solidFill>
              </a:rPr>
              <a:t>At most one hidden nodes are active.</a:t>
            </a:r>
            <a:endParaRPr lang="en-US" sz="2400" dirty="0">
              <a:solidFill>
                <a:prstClr val="black"/>
              </a:solidFill>
            </a:endParaRPr>
          </a:p>
        </p:txBody>
      </p:sp>
      <p:grpSp>
        <p:nvGrpSpPr>
          <p:cNvPr id="2" name="Group 157"/>
          <p:cNvGrpSpPr>
            <a:grpSpLocks/>
          </p:cNvGrpSpPr>
          <p:nvPr/>
        </p:nvGrpSpPr>
        <p:grpSpPr>
          <a:xfrm>
            <a:off x="2423164" y="2002519"/>
            <a:ext cx="5588898" cy="3373055"/>
            <a:chOff x="685800" y="223847"/>
            <a:chExt cx="7299644" cy="4195750"/>
          </a:xfrm>
        </p:grpSpPr>
        <p:grpSp>
          <p:nvGrpSpPr>
            <p:cNvPr id="3" name="Group 158"/>
            <p:cNvGrpSpPr/>
            <p:nvPr/>
          </p:nvGrpSpPr>
          <p:grpSpPr>
            <a:xfrm>
              <a:off x="685800" y="223847"/>
              <a:ext cx="7299644" cy="4195750"/>
              <a:chOff x="2445233" y="1219200"/>
              <a:chExt cx="7299644" cy="4195750"/>
            </a:xfrm>
          </p:grpSpPr>
          <p:grpSp>
            <p:nvGrpSpPr>
              <p:cNvPr id="4" name="Group 75"/>
              <p:cNvGrpSpPr>
                <a:grpSpLocks/>
              </p:cNvGrpSpPr>
              <p:nvPr/>
            </p:nvGrpSpPr>
            <p:grpSpPr bwMode="auto">
              <a:xfrm>
                <a:off x="2445233" y="1376367"/>
                <a:ext cx="3744584" cy="4038583"/>
                <a:chOff x="2066544" y="2636842"/>
                <a:chExt cx="1990421" cy="2237227"/>
              </a:xfrm>
            </p:grpSpPr>
            <p:sp>
              <p:nvSpPr>
                <p:cNvPr id="166" name="Parallelogram 76"/>
                <p:cNvSpPr>
                  <a:spLocks noChangeArrowheads="1"/>
                </p:cNvSpPr>
                <p:nvPr/>
              </p:nvSpPr>
              <p:spPr bwMode="auto">
                <a:xfrm>
                  <a:off x="2066544" y="4389437"/>
                  <a:ext cx="1984248" cy="484632"/>
                </a:xfrm>
                <a:prstGeom prst="parallelogram">
                  <a:avLst>
                    <a:gd name="adj" fmla="val 48924"/>
                  </a:avLst>
                </a:prstGeom>
                <a:noFill/>
                <a:ln w="25400" algn="ctr">
                  <a:solidFill>
                    <a:sysClr val="window" lastClr="FFFFFF"/>
                  </a:solidFill>
                  <a:round/>
                  <a:headEnd/>
                  <a:tailEnd/>
                </a:ln>
              </p:spPr>
              <p:txBody>
                <a:bodyPr/>
                <a:lstStyle/>
                <a:p>
                  <a:pPr marL="0" marR="0" lvl="0" indent="0" algn="l" defTabSz="457092" eaLnBrk="1" fontAlgn="auto" latinLnBrk="0" hangingPunct="0">
                    <a:lnSpc>
                      <a:spcPct val="104000"/>
                    </a:lnSpc>
                    <a:spcBef>
                      <a:spcPts val="0"/>
                    </a:spcBef>
                    <a:spcAft>
                      <a:spcPts val="0"/>
                    </a:spcAft>
                    <a:buClr>
                      <a:srgbClr val="000000"/>
                    </a:buClr>
                    <a:buSzPct val="45000"/>
                    <a:buFontTx/>
                    <a:buNone/>
                    <a:tabLst/>
                    <a:defRPr/>
                  </a:pPr>
                  <a:endParaRPr kumimoji="0" lang="en-US" sz="1700" b="0" i="0" u="none" strike="noStrike" kern="0" cap="none" spc="0" normalizeH="0" baseline="0" noProof="0" dirty="0" smtClean="0">
                    <a:ln>
                      <a:noFill/>
                    </a:ln>
                    <a:solidFill>
                      <a:prstClr val="black"/>
                    </a:solidFill>
                    <a:effectLst/>
                    <a:uLnTx/>
                    <a:uFillTx/>
                    <a:latin typeface="Arial" charset="0"/>
                  </a:endParaRPr>
                </a:p>
              </p:txBody>
            </p:sp>
            <p:grpSp>
              <p:nvGrpSpPr>
                <p:cNvPr id="5" name="Group 45"/>
                <p:cNvGrpSpPr>
                  <a:grpSpLocks noChangeAspect="1"/>
                </p:cNvGrpSpPr>
                <p:nvPr/>
              </p:nvGrpSpPr>
              <p:grpSpPr bwMode="auto">
                <a:xfrm>
                  <a:off x="2562584" y="3398842"/>
                  <a:ext cx="445058" cy="1305238"/>
                  <a:chOff x="4735512" y="3475034"/>
                  <a:chExt cx="445058" cy="2027907"/>
                </a:xfrm>
              </p:grpSpPr>
              <p:sp>
                <p:nvSpPr>
                  <p:cNvPr id="180" name="Parallelogram 93"/>
                  <p:cNvSpPr>
                    <a:spLocks noChangeAspect="1"/>
                  </p:cNvSpPr>
                  <p:nvPr/>
                </p:nvSpPr>
                <p:spPr bwMode="auto">
                  <a:xfrm>
                    <a:off x="4742481" y="5308916"/>
                    <a:ext cx="437344" cy="185031"/>
                  </a:xfrm>
                  <a:prstGeom prst="parallelogram">
                    <a:avLst>
                      <a:gd name="adj" fmla="val 59891"/>
                    </a:avLst>
                  </a:prstGeom>
                  <a:noFill/>
                  <a:ln w="25400" algn="ctr">
                    <a:solidFill>
                      <a:sysClr val="window" lastClr="FFFFFF"/>
                    </a:solidFill>
                    <a:round/>
                    <a:headEnd/>
                    <a:tailEnd/>
                  </a:ln>
                </p:spPr>
                <p:txBody>
                  <a:bodyPr/>
                  <a:lstStyle/>
                  <a:p>
                    <a:pPr marL="0" marR="0" lvl="0" indent="0" algn="l" defTabSz="457092" eaLnBrk="1" fontAlgn="auto" latinLnBrk="0" hangingPunct="0">
                      <a:lnSpc>
                        <a:spcPct val="104000"/>
                      </a:lnSpc>
                      <a:spcBef>
                        <a:spcPts val="0"/>
                      </a:spcBef>
                      <a:spcAft>
                        <a:spcPts val="0"/>
                      </a:spcAft>
                      <a:buClr>
                        <a:srgbClr val="000000"/>
                      </a:buClr>
                      <a:buSzPct val="45000"/>
                      <a:buFontTx/>
                      <a:buNone/>
                      <a:tabLst/>
                      <a:defRPr/>
                    </a:pPr>
                    <a:endParaRPr kumimoji="0" lang="en-US" sz="1700" b="0" i="0" u="none" strike="noStrike" kern="0" cap="none" spc="0" normalizeH="0" baseline="0" noProof="0" dirty="0" smtClean="0">
                      <a:ln>
                        <a:noFill/>
                      </a:ln>
                      <a:solidFill>
                        <a:prstClr val="black"/>
                      </a:solidFill>
                      <a:effectLst/>
                      <a:uLnTx/>
                      <a:uFillTx/>
                      <a:latin typeface="Arial" charset="0"/>
                    </a:endParaRPr>
                  </a:p>
                </p:txBody>
              </p:sp>
              <p:grpSp>
                <p:nvGrpSpPr>
                  <p:cNvPr id="6" name="Group 44"/>
                  <p:cNvGrpSpPr>
                    <a:grpSpLocks/>
                  </p:cNvGrpSpPr>
                  <p:nvPr/>
                </p:nvGrpSpPr>
                <p:grpSpPr bwMode="auto">
                  <a:xfrm>
                    <a:off x="4735512" y="3475034"/>
                    <a:ext cx="445058" cy="2027907"/>
                    <a:chOff x="4735512" y="3475034"/>
                    <a:chExt cx="445058" cy="2027907"/>
                  </a:xfrm>
                </p:grpSpPr>
                <p:cxnSp>
                  <p:nvCxnSpPr>
                    <p:cNvPr id="182" name="Straight Connector 95"/>
                    <p:cNvCxnSpPr>
                      <a:cxnSpLocks noChangeShapeType="1"/>
                    </p:cNvCxnSpPr>
                    <p:nvPr/>
                  </p:nvCxnSpPr>
                  <p:spPr bwMode="auto">
                    <a:xfrm rot="5400000" flipH="1" flipV="1">
                      <a:off x="4040123" y="4251782"/>
                      <a:ext cx="1838631" cy="285136"/>
                    </a:xfrm>
                    <a:prstGeom prst="line">
                      <a:avLst/>
                    </a:prstGeom>
                    <a:noFill/>
                    <a:ln w="25400" algn="ctr">
                      <a:solidFill>
                        <a:sysClr val="window" lastClr="FFFFFF"/>
                      </a:solidFill>
                      <a:round/>
                      <a:headEnd/>
                      <a:tailEnd/>
                    </a:ln>
                  </p:spPr>
                </p:cxnSp>
                <p:cxnSp>
                  <p:nvCxnSpPr>
                    <p:cNvPr id="183" name="Straight Connector 96"/>
                    <p:cNvCxnSpPr>
                      <a:cxnSpLocks noChangeShapeType="1"/>
                    </p:cNvCxnSpPr>
                    <p:nvPr/>
                  </p:nvCxnSpPr>
                  <p:spPr bwMode="auto">
                    <a:xfrm rot="16200000" flipV="1">
                      <a:off x="4228071" y="4351333"/>
                      <a:ext cx="1828798" cy="76200"/>
                    </a:xfrm>
                    <a:prstGeom prst="line">
                      <a:avLst/>
                    </a:prstGeom>
                    <a:noFill/>
                    <a:ln w="25400" algn="ctr">
                      <a:solidFill>
                        <a:sysClr val="window" lastClr="FFFFFF"/>
                      </a:solidFill>
                      <a:round/>
                      <a:headEnd/>
                      <a:tailEnd/>
                    </a:ln>
                  </p:spPr>
                </p:cxnSp>
                <p:cxnSp>
                  <p:nvCxnSpPr>
                    <p:cNvPr id="184" name="Straight Connector 97"/>
                    <p:cNvCxnSpPr>
                      <a:cxnSpLocks noChangeShapeType="1"/>
                    </p:cNvCxnSpPr>
                    <p:nvPr/>
                  </p:nvCxnSpPr>
                  <p:spPr bwMode="auto">
                    <a:xfrm rot="5400000" flipH="1" flipV="1">
                      <a:off x="3907144" y="4303405"/>
                      <a:ext cx="2027904" cy="371168"/>
                    </a:xfrm>
                    <a:prstGeom prst="line">
                      <a:avLst/>
                    </a:prstGeom>
                    <a:noFill/>
                    <a:ln w="25400" algn="ctr">
                      <a:solidFill>
                        <a:sysClr val="window" lastClr="FFFFFF"/>
                      </a:solidFill>
                      <a:round/>
                      <a:headEnd/>
                      <a:tailEnd/>
                    </a:ln>
                  </p:spPr>
                </p:cxnSp>
                <p:cxnSp>
                  <p:nvCxnSpPr>
                    <p:cNvPr id="185" name="Straight Connector 98"/>
                    <p:cNvCxnSpPr>
                      <a:cxnSpLocks noChangeShapeType="1"/>
                    </p:cNvCxnSpPr>
                    <p:nvPr/>
                  </p:nvCxnSpPr>
                  <p:spPr bwMode="auto">
                    <a:xfrm rot="5340000" flipH="1" flipV="1">
                      <a:off x="4140661" y="4517253"/>
                      <a:ext cx="1941870" cy="9832"/>
                    </a:xfrm>
                    <a:prstGeom prst="line">
                      <a:avLst/>
                    </a:prstGeom>
                    <a:noFill/>
                    <a:ln w="25400" algn="ctr">
                      <a:solidFill>
                        <a:sysClr val="window" lastClr="FFFFFF"/>
                      </a:solidFill>
                      <a:round/>
                      <a:headEnd/>
                      <a:tailEnd/>
                    </a:ln>
                  </p:spPr>
                </p:cxnSp>
              </p:grpSp>
            </p:grpSp>
            <p:grpSp>
              <p:nvGrpSpPr>
                <p:cNvPr id="7" name="Group 77"/>
                <p:cNvGrpSpPr>
                  <a:grpSpLocks/>
                </p:cNvGrpSpPr>
                <p:nvPr/>
              </p:nvGrpSpPr>
              <p:grpSpPr bwMode="auto">
                <a:xfrm>
                  <a:off x="2068512" y="2636842"/>
                  <a:ext cx="1988453" cy="953730"/>
                  <a:chOff x="2068512" y="1936777"/>
                  <a:chExt cx="1988453" cy="1653788"/>
                </a:xfrm>
              </p:grpSpPr>
              <p:sp>
                <p:nvSpPr>
                  <p:cNvPr id="169" name="Parallelogram 80"/>
                  <p:cNvSpPr>
                    <a:spLocks noChangeArrowheads="1"/>
                  </p:cNvSpPr>
                  <p:nvPr/>
                </p:nvSpPr>
                <p:spPr bwMode="auto">
                  <a:xfrm>
                    <a:off x="2068512" y="2744444"/>
                    <a:ext cx="1981200" cy="838200"/>
                  </a:xfrm>
                  <a:prstGeom prst="parallelogram">
                    <a:avLst>
                      <a:gd name="adj" fmla="val 48914"/>
                    </a:avLst>
                  </a:prstGeom>
                  <a:noFill/>
                  <a:ln w="25400" algn="ctr">
                    <a:solidFill>
                      <a:sysClr val="window" lastClr="FFFFFF"/>
                    </a:solidFill>
                    <a:round/>
                    <a:headEnd/>
                    <a:tailEnd/>
                  </a:ln>
                </p:spPr>
                <p:txBody>
                  <a:bodyPr/>
                  <a:lstStyle/>
                  <a:p>
                    <a:pPr marL="0" marR="0" lvl="0" indent="0" algn="l" defTabSz="457092" eaLnBrk="1" fontAlgn="auto" latinLnBrk="0" hangingPunct="0">
                      <a:lnSpc>
                        <a:spcPct val="104000"/>
                      </a:lnSpc>
                      <a:spcBef>
                        <a:spcPts val="0"/>
                      </a:spcBef>
                      <a:spcAft>
                        <a:spcPts val="0"/>
                      </a:spcAft>
                      <a:buClr>
                        <a:srgbClr val="000000"/>
                      </a:buClr>
                      <a:buSzPct val="45000"/>
                      <a:buFontTx/>
                      <a:buNone/>
                      <a:tabLst/>
                      <a:defRPr/>
                    </a:pPr>
                    <a:endParaRPr kumimoji="0" lang="en-US" sz="1700" b="0" i="0" u="none" strike="noStrike" kern="0" cap="none" spc="0" normalizeH="0" baseline="0" noProof="0" dirty="0" smtClean="0">
                      <a:ln>
                        <a:noFill/>
                      </a:ln>
                      <a:solidFill>
                        <a:prstClr val="black"/>
                      </a:solidFill>
                      <a:effectLst/>
                      <a:uLnTx/>
                      <a:uFillTx/>
                      <a:latin typeface="Arial" charset="0"/>
                    </a:endParaRPr>
                  </a:p>
                </p:txBody>
              </p:sp>
              <p:grpSp>
                <p:nvGrpSpPr>
                  <p:cNvPr id="8" name="Group 44"/>
                  <p:cNvGrpSpPr>
                    <a:grpSpLocks/>
                  </p:cNvGrpSpPr>
                  <p:nvPr/>
                </p:nvGrpSpPr>
                <p:grpSpPr bwMode="auto">
                  <a:xfrm>
                    <a:off x="2744367" y="2179639"/>
                    <a:ext cx="238551" cy="1085918"/>
                    <a:chOff x="4747227" y="3475037"/>
                    <a:chExt cx="445485" cy="2027904"/>
                  </a:xfrm>
                </p:grpSpPr>
                <p:cxnSp>
                  <p:nvCxnSpPr>
                    <p:cNvPr id="176" name="Straight Connector 89"/>
                    <p:cNvCxnSpPr>
                      <a:cxnSpLocks noChangeShapeType="1"/>
                    </p:cNvCxnSpPr>
                    <p:nvPr/>
                  </p:nvCxnSpPr>
                  <p:spPr bwMode="auto">
                    <a:xfrm rot="5400000" flipH="1" flipV="1">
                      <a:off x="4060487" y="4251785"/>
                      <a:ext cx="1838632" cy="285136"/>
                    </a:xfrm>
                    <a:prstGeom prst="line">
                      <a:avLst/>
                    </a:prstGeom>
                    <a:noFill/>
                    <a:ln w="25400" algn="ctr">
                      <a:solidFill>
                        <a:sysClr val="window" lastClr="FFFFFF"/>
                      </a:solidFill>
                      <a:round/>
                      <a:headEnd/>
                      <a:tailEnd/>
                    </a:ln>
                  </p:spPr>
                </p:cxnSp>
                <p:cxnSp>
                  <p:nvCxnSpPr>
                    <p:cNvPr id="177" name="Straight Connector 90"/>
                    <p:cNvCxnSpPr>
                      <a:cxnSpLocks noChangeShapeType="1"/>
                    </p:cNvCxnSpPr>
                    <p:nvPr/>
                  </p:nvCxnSpPr>
                  <p:spPr bwMode="auto">
                    <a:xfrm rot="16200000" flipV="1">
                      <a:off x="4240212" y="4351337"/>
                      <a:ext cx="1828800" cy="76200"/>
                    </a:xfrm>
                    <a:prstGeom prst="line">
                      <a:avLst/>
                    </a:prstGeom>
                    <a:noFill/>
                    <a:ln w="25400" algn="ctr">
                      <a:solidFill>
                        <a:sysClr val="window" lastClr="FFFFFF"/>
                      </a:solidFill>
                      <a:round/>
                      <a:headEnd/>
                      <a:tailEnd/>
                    </a:ln>
                  </p:spPr>
                </p:cxnSp>
                <p:cxnSp>
                  <p:nvCxnSpPr>
                    <p:cNvPr id="178" name="Straight Connector 91"/>
                    <p:cNvCxnSpPr>
                      <a:cxnSpLocks noChangeShapeType="1"/>
                    </p:cNvCxnSpPr>
                    <p:nvPr/>
                  </p:nvCxnSpPr>
                  <p:spPr bwMode="auto">
                    <a:xfrm rot="5400000" flipH="1" flipV="1">
                      <a:off x="3918859" y="4303405"/>
                      <a:ext cx="2027904" cy="371168"/>
                    </a:xfrm>
                    <a:prstGeom prst="line">
                      <a:avLst/>
                    </a:prstGeom>
                    <a:noFill/>
                    <a:ln w="25400" algn="ctr">
                      <a:solidFill>
                        <a:sysClr val="window" lastClr="FFFFFF"/>
                      </a:solidFill>
                      <a:round/>
                      <a:headEnd/>
                      <a:tailEnd/>
                    </a:ln>
                  </p:spPr>
                </p:cxnSp>
                <p:cxnSp>
                  <p:nvCxnSpPr>
                    <p:cNvPr id="179" name="Straight Connector 92"/>
                    <p:cNvCxnSpPr>
                      <a:cxnSpLocks noChangeShapeType="1"/>
                    </p:cNvCxnSpPr>
                    <p:nvPr/>
                  </p:nvCxnSpPr>
                  <p:spPr bwMode="auto">
                    <a:xfrm rot="5400000" flipH="1" flipV="1">
                      <a:off x="4140660" y="4517257"/>
                      <a:ext cx="1941872" cy="9832"/>
                    </a:xfrm>
                    <a:prstGeom prst="line">
                      <a:avLst/>
                    </a:prstGeom>
                    <a:noFill/>
                    <a:ln w="25400" algn="ctr">
                      <a:solidFill>
                        <a:sysClr val="window" lastClr="FFFFFF"/>
                      </a:solidFill>
                      <a:round/>
                      <a:headEnd/>
                      <a:tailEnd/>
                    </a:ln>
                  </p:spPr>
                </p:cxnSp>
              </p:grpSp>
              <p:sp>
                <p:nvSpPr>
                  <p:cNvPr id="171" name="Parallelogram 82"/>
                  <p:cNvSpPr>
                    <a:spLocks noChangeAspect="1"/>
                  </p:cNvSpPr>
                  <p:nvPr/>
                </p:nvSpPr>
                <p:spPr bwMode="auto">
                  <a:xfrm>
                    <a:off x="2525712" y="1951037"/>
                    <a:ext cx="987552" cy="417810"/>
                  </a:xfrm>
                  <a:prstGeom prst="parallelogram">
                    <a:avLst>
                      <a:gd name="adj" fmla="val 48914"/>
                    </a:avLst>
                  </a:prstGeom>
                  <a:noFill/>
                  <a:ln w="25400" algn="ctr">
                    <a:solidFill>
                      <a:sysClr val="window" lastClr="FFFFFF"/>
                    </a:solidFill>
                    <a:round/>
                    <a:headEnd/>
                    <a:tailEnd/>
                  </a:ln>
                </p:spPr>
                <p:txBody>
                  <a:bodyPr/>
                  <a:lstStyle/>
                  <a:p>
                    <a:pPr marL="0" marR="0" lvl="0" indent="0" algn="l" defTabSz="457092" eaLnBrk="1" fontAlgn="auto" latinLnBrk="0" hangingPunct="0">
                      <a:lnSpc>
                        <a:spcPct val="104000"/>
                      </a:lnSpc>
                      <a:spcBef>
                        <a:spcPts val="0"/>
                      </a:spcBef>
                      <a:spcAft>
                        <a:spcPts val="0"/>
                      </a:spcAft>
                      <a:buClr>
                        <a:srgbClr val="000000"/>
                      </a:buClr>
                      <a:buSzPct val="45000"/>
                      <a:buFontTx/>
                      <a:buNone/>
                      <a:tabLst/>
                      <a:defRPr/>
                    </a:pPr>
                    <a:endParaRPr kumimoji="0" lang="en-US" sz="1700" b="0" i="0" u="none" strike="noStrike" kern="0" cap="none" spc="0" normalizeH="0" baseline="0" noProof="0" dirty="0" smtClean="0">
                      <a:ln>
                        <a:noFill/>
                      </a:ln>
                      <a:solidFill>
                        <a:prstClr val="black"/>
                      </a:solidFill>
                      <a:effectLst/>
                      <a:uLnTx/>
                      <a:uFillTx/>
                      <a:latin typeface="Arial" charset="0"/>
                    </a:endParaRPr>
                  </a:p>
                </p:txBody>
              </p:sp>
              <p:cxnSp>
                <p:nvCxnSpPr>
                  <p:cNvPr id="172" name="Straight Connector 83"/>
                  <p:cNvCxnSpPr>
                    <a:cxnSpLocks noChangeShapeType="1"/>
                  </p:cNvCxnSpPr>
                  <p:nvPr/>
                </p:nvCxnSpPr>
                <p:spPr bwMode="auto">
                  <a:xfrm rot="5400000">
                    <a:off x="1689109" y="2752365"/>
                    <a:ext cx="1219200" cy="457200"/>
                  </a:xfrm>
                  <a:prstGeom prst="line">
                    <a:avLst/>
                  </a:prstGeom>
                  <a:noFill/>
                  <a:ln w="25400" algn="ctr">
                    <a:solidFill>
                      <a:sysClr val="window" lastClr="FFFFFF"/>
                    </a:solidFill>
                    <a:round/>
                    <a:headEnd/>
                    <a:tailEnd/>
                  </a:ln>
                </p:spPr>
              </p:cxnSp>
              <p:cxnSp>
                <p:nvCxnSpPr>
                  <p:cNvPr id="173" name="Straight Connector 84"/>
                  <p:cNvCxnSpPr>
                    <a:cxnSpLocks noChangeAspect="1" noChangeShapeType="1"/>
                  </p:cNvCxnSpPr>
                  <p:nvPr/>
                </p:nvCxnSpPr>
                <p:spPr bwMode="auto">
                  <a:xfrm rot="16200000" flipH="1">
                    <a:off x="3007445" y="2763662"/>
                    <a:ext cx="1203351" cy="411039"/>
                  </a:xfrm>
                  <a:prstGeom prst="line">
                    <a:avLst/>
                  </a:prstGeom>
                  <a:noFill/>
                  <a:ln w="25400" algn="ctr">
                    <a:solidFill>
                      <a:sysClr val="window" lastClr="FFFFFF"/>
                    </a:solidFill>
                    <a:round/>
                    <a:headEnd/>
                    <a:tailEnd/>
                  </a:ln>
                </p:spPr>
              </p:cxnSp>
              <p:cxnSp>
                <p:nvCxnSpPr>
                  <p:cNvPr id="174" name="Straight Connector 85"/>
                  <p:cNvCxnSpPr>
                    <a:cxnSpLocks noChangeShapeType="1"/>
                  </p:cNvCxnSpPr>
                  <p:nvPr/>
                </p:nvCxnSpPr>
                <p:spPr bwMode="auto">
                  <a:xfrm rot="16080000" flipH="1">
                    <a:off x="3373869" y="2076641"/>
                    <a:ext cx="822959" cy="543232"/>
                  </a:xfrm>
                  <a:prstGeom prst="line">
                    <a:avLst/>
                  </a:prstGeom>
                  <a:noFill/>
                  <a:ln w="25400" algn="ctr">
                    <a:solidFill>
                      <a:sysClr val="window" lastClr="FFFFFF"/>
                    </a:solidFill>
                    <a:round/>
                    <a:headEnd/>
                    <a:tailEnd/>
                  </a:ln>
                </p:spPr>
              </p:cxnSp>
              <p:cxnSp>
                <p:nvCxnSpPr>
                  <p:cNvPr id="175" name="Straight Connector 86"/>
                  <p:cNvCxnSpPr>
                    <a:cxnSpLocks noChangeAspect="1" noChangeShapeType="1"/>
                  </p:cNvCxnSpPr>
                  <p:nvPr/>
                </p:nvCxnSpPr>
                <p:spPr bwMode="auto">
                  <a:xfrm rot="5280000">
                    <a:off x="2060189" y="2184493"/>
                    <a:ext cx="809574" cy="367737"/>
                  </a:xfrm>
                  <a:prstGeom prst="line">
                    <a:avLst/>
                  </a:prstGeom>
                  <a:noFill/>
                  <a:ln w="25400" algn="ctr">
                    <a:solidFill>
                      <a:sysClr val="window" lastClr="FFFFFF"/>
                    </a:solidFill>
                    <a:round/>
                    <a:headEnd/>
                    <a:tailEnd/>
                  </a:ln>
                </p:spPr>
              </p:cxnSp>
            </p:grpSp>
          </p:grpSp>
          <p:sp>
            <p:nvSpPr>
              <p:cNvPr id="162" name="TextBox 136"/>
              <p:cNvSpPr txBox="1">
                <a:spLocks noChangeArrowheads="1"/>
              </p:cNvSpPr>
              <p:nvPr/>
            </p:nvSpPr>
            <p:spPr bwMode="auto">
              <a:xfrm>
                <a:off x="4300693" y="3595689"/>
                <a:ext cx="842077" cy="689119"/>
              </a:xfrm>
              <a:prstGeom prst="rect">
                <a:avLst/>
              </a:prstGeom>
              <a:noFill/>
              <a:ln w="9525">
                <a:noFill/>
                <a:miter lim="800000"/>
                <a:headEnd/>
                <a:tailEnd/>
              </a:ln>
            </p:spPr>
            <p:txBody>
              <a:bodyPr wrap="none" lIns="91440" tIns="45720" rIns="91440" bIns="45720">
                <a:spAutoFit/>
              </a:bodyPr>
              <a:lstStyle/>
              <a:p>
                <a:pPr marL="0" marR="0" lvl="0" indent="0" algn="l" defTabSz="914186" eaLnBrk="1" fontAlgn="auto" latinLnBrk="0" hangingPunct="1">
                  <a:lnSpc>
                    <a:spcPct val="100000"/>
                  </a:lnSpc>
                  <a:spcBef>
                    <a:spcPts val="0"/>
                  </a:spcBef>
                  <a:spcAft>
                    <a:spcPts val="0"/>
                  </a:spcAft>
                  <a:buClrTx/>
                  <a:buSzTx/>
                  <a:buFontTx/>
                  <a:buNone/>
                  <a:tabLst/>
                  <a:defRPr/>
                </a:pPr>
                <a:r>
                  <a:rPr kumimoji="0" lang="en-US" sz="3000" b="0" i="1" u="none" strike="noStrike" kern="0" cap="none" spc="0" normalizeH="0" baseline="0" noProof="0" dirty="0" smtClean="0">
                    <a:ln>
                      <a:noFill/>
                    </a:ln>
                    <a:solidFill>
                      <a:schemeClr val="bg1"/>
                    </a:solidFill>
                    <a:effectLst/>
                    <a:uLnTx/>
                    <a:uFillTx/>
                    <a:latin typeface="Calibri"/>
                  </a:rPr>
                  <a:t>W</a:t>
                </a:r>
                <a:r>
                  <a:rPr kumimoji="0" lang="en-US" sz="3000" b="0" i="1" u="none" strike="noStrike" kern="0" cap="none" spc="0" normalizeH="0" baseline="30000" noProof="0" dirty="0" smtClean="0">
                    <a:ln>
                      <a:noFill/>
                    </a:ln>
                    <a:solidFill>
                      <a:schemeClr val="bg1"/>
                    </a:solidFill>
                    <a:effectLst/>
                    <a:uLnTx/>
                    <a:uFillTx/>
                    <a:latin typeface="Calibri"/>
                  </a:rPr>
                  <a:t>k</a:t>
                </a:r>
              </a:p>
            </p:txBody>
          </p:sp>
          <p:sp>
            <p:nvSpPr>
              <p:cNvPr id="164" name="TextBox 134"/>
              <p:cNvSpPr txBox="1">
                <a:spLocks noChangeArrowheads="1"/>
              </p:cNvSpPr>
              <p:nvPr/>
            </p:nvSpPr>
            <p:spPr bwMode="auto">
              <a:xfrm>
                <a:off x="6239662" y="2341600"/>
                <a:ext cx="3063386" cy="574266"/>
              </a:xfrm>
              <a:prstGeom prst="rect">
                <a:avLst/>
              </a:prstGeom>
              <a:noFill/>
              <a:ln w="9525">
                <a:noFill/>
                <a:miter lim="800000"/>
                <a:headEnd/>
                <a:tailEnd/>
              </a:ln>
            </p:spPr>
            <p:txBody>
              <a:bodyPr wrap="none" lIns="91440" tIns="45720" rIns="91440" bIns="45720">
                <a:spAutoFit/>
              </a:bodyPr>
              <a:lstStyle/>
              <a:p>
                <a:pPr marL="0" marR="0" lvl="0" indent="0" algn="l" defTabSz="914186"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smtClean="0">
                    <a:ln>
                      <a:noFill/>
                    </a:ln>
                    <a:solidFill>
                      <a:schemeClr val="bg1"/>
                    </a:solidFill>
                    <a:effectLst/>
                    <a:uLnTx/>
                    <a:uFillTx/>
                    <a:latin typeface="Calibri"/>
                  </a:rPr>
                  <a:t>Detection layer </a:t>
                </a:r>
                <a:r>
                  <a:rPr kumimoji="0" lang="en-US" altLang="ko-KR" sz="2400" b="0" i="1" u="none" strike="noStrike" kern="0" cap="none" spc="0" normalizeH="0" baseline="0" noProof="0" dirty="0" smtClean="0">
                    <a:ln>
                      <a:noFill/>
                    </a:ln>
                    <a:solidFill>
                      <a:schemeClr val="bg1"/>
                    </a:solidFill>
                    <a:effectLst/>
                    <a:uLnTx/>
                    <a:uFillTx/>
                    <a:latin typeface="Calibri"/>
                  </a:rPr>
                  <a:t>H</a:t>
                </a:r>
                <a:endParaRPr kumimoji="0" lang="ko-KR" altLang="en-US" sz="2400" b="0" i="1" u="none" strike="noStrike" kern="0" cap="none" spc="0" normalizeH="0" baseline="0" noProof="0" dirty="0" smtClean="0">
                  <a:ln>
                    <a:noFill/>
                  </a:ln>
                  <a:solidFill>
                    <a:schemeClr val="bg1"/>
                  </a:solidFill>
                  <a:effectLst/>
                  <a:uLnTx/>
                  <a:uFillTx/>
                  <a:latin typeface="Calibri"/>
                </a:endParaRPr>
              </a:p>
            </p:txBody>
          </p:sp>
          <p:sp>
            <p:nvSpPr>
              <p:cNvPr id="165" name="TextBox 134"/>
              <p:cNvSpPr txBox="1">
                <a:spLocks noChangeArrowheads="1"/>
              </p:cNvSpPr>
              <p:nvPr/>
            </p:nvSpPr>
            <p:spPr bwMode="auto">
              <a:xfrm>
                <a:off x="6272555" y="1219200"/>
                <a:ext cx="3472322" cy="574266"/>
              </a:xfrm>
              <a:prstGeom prst="rect">
                <a:avLst/>
              </a:prstGeom>
              <a:noFill/>
              <a:ln w="9525">
                <a:noFill/>
                <a:miter lim="800000"/>
                <a:headEnd/>
                <a:tailEnd/>
              </a:ln>
            </p:spPr>
            <p:txBody>
              <a:bodyPr wrap="none" lIns="91440" tIns="45720" rIns="91440" bIns="45720">
                <a:spAutoFit/>
              </a:bodyPr>
              <a:lstStyle/>
              <a:p>
                <a:pPr marL="0" marR="0" lvl="0" indent="0" algn="l" defTabSz="914186"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smtClean="0">
                    <a:ln>
                      <a:noFill/>
                    </a:ln>
                    <a:solidFill>
                      <a:schemeClr val="bg1"/>
                    </a:solidFill>
                    <a:effectLst/>
                    <a:uLnTx/>
                    <a:uFillTx/>
                    <a:latin typeface="Calibri"/>
                  </a:rPr>
                  <a:t>Max-pooling layer </a:t>
                </a:r>
                <a:r>
                  <a:rPr kumimoji="0" lang="en-US" altLang="ko-KR" sz="2400" b="0" i="1" u="none" strike="noStrike" kern="0" cap="none" spc="0" normalizeH="0" baseline="0" noProof="0" dirty="0" smtClean="0">
                    <a:ln>
                      <a:noFill/>
                    </a:ln>
                    <a:solidFill>
                      <a:schemeClr val="bg1"/>
                    </a:solidFill>
                    <a:effectLst/>
                    <a:uLnTx/>
                    <a:uFillTx/>
                    <a:latin typeface="Calibri"/>
                  </a:rPr>
                  <a:t>P</a:t>
                </a:r>
                <a:endParaRPr kumimoji="0" lang="ko-KR" altLang="en-US" sz="2400" b="0" i="1" u="none" strike="noStrike" kern="0" cap="none" spc="0" normalizeH="0" baseline="0" noProof="0" dirty="0" smtClean="0">
                  <a:ln>
                    <a:noFill/>
                  </a:ln>
                  <a:solidFill>
                    <a:schemeClr val="bg1"/>
                  </a:solidFill>
                  <a:effectLst/>
                  <a:uLnTx/>
                  <a:uFillTx/>
                  <a:latin typeface="Calibri"/>
                </a:endParaRPr>
              </a:p>
            </p:txBody>
          </p:sp>
        </p:grpSp>
        <p:sp>
          <p:nvSpPr>
            <p:cNvPr id="160" name="Parallelogram 93"/>
            <p:cNvSpPr>
              <a:spLocks noChangeAspect="1"/>
            </p:cNvSpPr>
            <p:nvPr/>
          </p:nvSpPr>
          <p:spPr bwMode="auto">
            <a:xfrm>
              <a:off x="1970209" y="1648053"/>
              <a:ext cx="438912" cy="114683"/>
            </a:xfrm>
            <a:prstGeom prst="parallelogram">
              <a:avLst>
                <a:gd name="adj" fmla="val 59891"/>
              </a:avLst>
            </a:prstGeom>
            <a:noFill/>
            <a:ln w="25400" algn="ctr">
              <a:solidFill>
                <a:sysClr val="window" lastClr="FFFFFF"/>
              </a:solidFill>
              <a:round/>
              <a:headEnd/>
              <a:tailEnd/>
            </a:ln>
          </p:spPr>
          <p:txBody>
            <a:bodyPr/>
            <a:lstStyle/>
            <a:p>
              <a:pPr marL="0" marR="0" lvl="0" indent="0" algn="l" defTabSz="457092" eaLnBrk="1" fontAlgn="auto" latinLnBrk="0" hangingPunct="0">
                <a:lnSpc>
                  <a:spcPct val="104000"/>
                </a:lnSpc>
                <a:spcBef>
                  <a:spcPts val="0"/>
                </a:spcBef>
                <a:spcAft>
                  <a:spcPts val="0"/>
                </a:spcAft>
                <a:buClr>
                  <a:srgbClr val="000000"/>
                </a:buClr>
                <a:buSzPct val="45000"/>
                <a:buFontTx/>
                <a:buNone/>
                <a:tabLst/>
                <a:defRPr/>
              </a:pPr>
              <a:endParaRPr kumimoji="0" lang="en-US" sz="1700" b="0" i="0" u="none" strike="noStrike" kern="0" cap="none" spc="0" normalizeH="0" baseline="0" noProof="0" dirty="0" smtClean="0">
                <a:ln>
                  <a:noFill/>
                </a:ln>
                <a:solidFill>
                  <a:prstClr val="black"/>
                </a:solidFill>
                <a:effectLst/>
                <a:uLnTx/>
                <a:uFillTx/>
                <a:latin typeface="Arial" charset="0"/>
              </a:endParaRPr>
            </a:p>
          </p:txBody>
        </p:sp>
      </p:grpSp>
      <p:sp>
        <p:nvSpPr>
          <p:cNvPr id="186" name="Oval 185"/>
          <p:cNvSpPr/>
          <p:nvPr/>
        </p:nvSpPr>
        <p:spPr>
          <a:xfrm>
            <a:off x="3270559" y="4884766"/>
            <a:ext cx="123444" cy="119828"/>
          </a:xfrm>
          <a:prstGeom prst="ellipse">
            <a:avLst/>
          </a:prstGeom>
          <a:solidFill>
            <a:srgbClr val="1F497D">
              <a:lumMod val="20000"/>
              <a:lumOff val="80000"/>
            </a:srgbClr>
          </a:solidFill>
          <a:ln w="25400" cap="flat" cmpd="sng" algn="ctr">
            <a:solidFill>
              <a:srgbClr val="4F81BD">
                <a:shade val="50000"/>
              </a:srgbClr>
            </a:solidFill>
            <a:prstDash val="solid"/>
          </a:ln>
          <a:effectLst/>
        </p:spPr>
        <p:txBody>
          <a:bodyPr lIns="91419" tIns="45710" rIns="91419" bIns="45710" rtlCol="0" anchor="ctr"/>
          <a:lstStyle/>
          <a:p>
            <a:pPr marL="0" marR="0" lvl="0" indent="0" defTabSz="914186"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smtClean="0">
              <a:ln>
                <a:noFill/>
              </a:ln>
              <a:solidFill>
                <a:prstClr val="white"/>
              </a:solidFill>
              <a:effectLst/>
              <a:uLnTx/>
              <a:uFillTx/>
              <a:latin typeface="Calibri"/>
              <a:ea typeface="+mn-ea"/>
              <a:cs typeface="+mn-cs"/>
            </a:endParaRPr>
          </a:p>
        </p:txBody>
      </p:sp>
      <p:sp>
        <p:nvSpPr>
          <p:cNvPr id="187" name="Oval 186"/>
          <p:cNvSpPr/>
          <p:nvPr/>
        </p:nvSpPr>
        <p:spPr>
          <a:xfrm>
            <a:off x="3593312" y="3194759"/>
            <a:ext cx="123444" cy="119828"/>
          </a:xfrm>
          <a:prstGeom prst="ellipse">
            <a:avLst/>
          </a:prstGeom>
          <a:noFill/>
          <a:ln w="25400" cap="flat" cmpd="sng" algn="ctr">
            <a:solidFill>
              <a:srgbClr val="4F81BD">
                <a:shade val="50000"/>
              </a:srgbClr>
            </a:solidFill>
            <a:prstDash val="solid"/>
          </a:ln>
          <a:effectLst/>
        </p:spPr>
        <p:txBody>
          <a:bodyPr lIns="91419" tIns="45710" rIns="91419" bIns="45710" rtlCol="0" anchor="ctr"/>
          <a:lstStyle/>
          <a:p>
            <a:pPr marL="0" marR="0" lvl="0" indent="0" defTabSz="914186"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smtClean="0">
              <a:ln>
                <a:noFill/>
              </a:ln>
              <a:solidFill>
                <a:prstClr val="white"/>
              </a:solidFill>
              <a:effectLst/>
              <a:uLnTx/>
              <a:uFillTx/>
              <a:latin typeface="Calibri"/>
              <a:ea typeface="+mn-ea"/>
              <a:cs typeface="+mn-cs"/>
            </a:endParaRPr>
          </a:p>
        </p:txBody>
      </p:sp>
      <p:sp>
        <p:nvSpPr>
          <p:cNvPr id="188" name="Oval 187"/>
          <p:cNvSpPr/>
          <p:nvPr/>
        </p:nvSpPr>
        <p:spPr>
          <a:xfrm>
            <a:off x="3437065" y="4884766"/>
            <a:ext cx="123444" cy="119828"/>
          </a:xfrm>
          <a:prstGeom prst="ellipse">
            <a:avLst/>
          </a:prstGeom>
          <a:solidFill>
            <a:srgbClr val="1F497D">
              <a:lumMod val="20000"/>
              <a:lumOff val="80000"/>
            </a:srgbClr>
          </a:solidFill>
          <a:ln w="25400" cap="flat" cmpd="sng" algn="ctr">
            <a:solidFill>
              <a:srgbClr val="4F81BD">
                <a:shade val="50000"/>
              </a:srgbClr>
            </a:solidFill>
            <a:prstDash val="solid"/>
          </a:ln>
          <a:effectLst/>
        </p:spPr>
        <p:txBody>
          <a:bodyPr lIns="91419" tIns="45710" rIns="91419" bIns="45710" rtlCol="0" anchor="ctr"/>
          <a:lstStyle/>
          <a:p>
            <a:pPr marL="0" marR="0" lvl="0" indent="0" defTabSz="914186"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smtClean="0">
              <a:ln>
                <a:noFill/>
              </a:ln>
              <a:solidFill>
                <a:prstClr val="white"/>
              </a:solidFill>
              <a:effectLst/>
              <a:uLnTx/>
              <a:uFillTx/>
              <a:latin typeface="Calibri"/>
              <a:ea typeface="+mn-ea"/>
              <a:cs typeface="+mn-cs"/>
            </a:endParaRPr>
          </a:p>
        </p:txBody>
      </p:sp>
      <p:sp>
        <p:nvSpPr>
          <p:cNvPr id="189" name="Oval 188"/>
          <p:cNvSpPr/>
          <p:nvPr/>
        </p:nvSpPr>
        <p:spPr>
          <a:xfrm>
            <a:off x="3603574" y="4888382"/>
            <a:ext cx="123444" cy="119828"/>
          </a:xfrm>
          <a:prstGeom prst="ellipse">
            <a:avLst/>
          </a:prstGeom>
          <a:solidFill>
            <a:srgbClr val="1F497D">
              <a:lumMod val="20000"/>
              <a:lumOff val="80000"/>
            </a:srgbClr>
          </a:solidFill>
          <a:ln w="25400" cap="flat" cmpd="sng" algn="ctr">
            <a:solidFill>
              <a:srgbClr val="4F81BD">
                <a:shade val="50000"/>
              </a:srgbClr>
            </a:solidFill>
            <a:prstDash val="solid"/>
          </a:ln>
          <a:effectLst/>
        </p:spPr>
        <p:txBody>
          <a:bodyPr lIns="91419" tIns="45710" rIns="91419" bIns="45710" rtlCol="0" anchor="ctr"/>
          <a:lstStyle/>
          <a:p>
            <a:pPr marL="0" marR="0" lvl="0" indent="0" defTabSz="914186"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smtClean="0">
              <a:ln>
                <a:noFill/>
              </a:ln>
              <a:solidFill>
                <a:prstClr val="white"/>
              </a:solidFill>
              <a:effectLst/>
              <a:uLnTx/>
              <a:uFillTx/>
              <a:latin typeface="Calibri"/>
              <a:ea typeface="+mn-ea"/>
              <a:cs typeface="+mn-cs"/>
            </a:endParaRPr>
          </a:p>
        </p:txBody>
      </p:sp>
      <p:sp>
        <p:nvSpPr>
          <p:cNvPr id="190" name="Oval 189"/>
          <p:cNvSpPr/>
          <p:nvPr/>
        </p:nvSpPr>
        <p:spPr>
          <a:xfrm>
            <a:off x="3214509" y="4989692"/>
            <a:ext cx="123444" cy="119828"/>
          </a:xfrm>
          <a:prstGeom prst="ellipse">
            <a:avLst/>
          </a:prstGeom>
          <a:solidFill>
            <a:srgbClr val="1F497D">
              <a:lumMod val="20000"/>
              <a:lumOff val="80000"/>
            </a:srgbClr>
          </a:solidFill>
          <a:ln w="25400" cap="flat" cmpd="sng" algn="ctr">
            <a:solidFill>
              <a:srgbClr val="4F81BD">
                <a:shade val="50000"/>
              </a:srgbClr>
            </a:solidFill>
            <a:prstDash val="solid"/>
          </a:ln>
          <a:effectLst/>
        </p:spPr>
        <p:txBody>
          <a:bodyPr lIns="91419" tIns="45710" rIns="91419" bIns="45710" rtlCol="0" anchor="ctr"/>
          <a:lstStyle/>
          <a:p>
            <a:pPr marL="0" marR="0" lvl="0" indent="0" defTabSz="914186"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smtClean="0">
              <a:ln>
                <a:noFill/>
              </a:ln>
              <a:solidFill>
                <a:prstClr val="white"/>
              </a:solidFill>
              <a:effectLst/>
              <a:uLnTx/>
              <a:uFillTx/>
              <a:latin typeface="Calibri"/>
              <a:ea typeface="+mn-ea"/>
              <a:cs typeface="+mn-cs"/>
            </a:endParaRPr>
          </a:p>
        </p:txBody>
      </p:sp>
      <p:sp>
        <p:nvSpPr>
          <p:cNvPr id="191" name="Oval 190"/>
          <p:cNvSpPr/>
          <p:nvPr/>
        </p:nvSpPr>
        <p:spPr>
          <a:xfrm>
            <a:off x="3381017" y="4989692"/>
            <a:ext cx="123444" cy="119828"/>
          </a:xfrm>
          <a:prstGeom prst="ellipse">
            <a:avLst/>
          </a:prstGeom>
          <a:solidFill>
            <a:srgbClr val="1F497D">
              <a:lumMod val="20000"/>
              <a:lumOff val="80000"/>
            </a:srgbClr>
          </a:solidFill>
          <a:ln w="25400" cap="flat" cmpd="sng" algn="ctr">
            <a:solidFill>
              <a:srgbClr val="4F81BD">
                <a:shade val="50000"/>
              </a:srgbClr>
            </a:solidFill>
            <a:prstDash val="solid"/>
          </a:ln>
          <a:effectLst/>
        </p:spPr>
        <p:txBody>
          <a:bodyPr lIns="91419" tIns="45710" rIns="91419" bIns="45710" rtlCol="0" anchor="ctr"/>
          <a:lstStyle/>
          <a:p>
            <a:pPr marL="0" marR="0" lvl="0" indent="0" defTabSz="914186"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smtClean="0">
              <a:ln>
                <a:noFill/>
              </a:ln>
              <a:solidFill>
                <a:prstClr val="white"/>
              </a:solidFill>
              <a:effectLst/>
              <a:uLnTx/>
              <a:uFillTx/>
              <a:latin typeface="Calibri"/>
              <a:ea typeface="+mn-ea"/>
              <a:cs typeface="+mn-cs"/>
            </a:endParaRPr>
          </a:p>
        </p:txBody>
      </p:sp>
      <p:sp>
        <p:nvSpPr>
          <p:cNvPr id="192" name="Oval 191"/>
          <p:cNvSpPr/>
          <p:nvPr/>
        </p:nvSpPr>
        <p:spPr>
          <a:xfrm>
            <a:off x="3547524" y="4993310"/>
            <a:ext cx="123444" cy="119828"/>
          </a:xfrm>
          <a:prstGeom prst="ellipse">
            <a:avLst/>
          </a:prstGeom>
          <a:solidFill>
            <a:srgbClr val="1F497D">
              <a:lumMod val="20000"/>
              <a:lumOff val="80000"/>
            </a:srgbClr>
          </a:solidFill>
          <a:ln w="25400" cap="flat" cmpd="sng" algn="ctr">
            <a:solidFill>
              <a:srgbClr val="4F81BD">
                <a:shade val="50000"/>
              </a:srgbClr>
            </a:solidFill>
            <a:prstDash val="solid"/>
          </a:ln>
          <a:effectLst/>
        </p:spPr>
        <p:txBody>
          <a:bodyPr lIns="91419" tIns="45710" rIns="91419" bIns="45710" rtlCol="0" anchor="ctr"/>
          <a:lstStyle/>
          <a:p>
            <a:pPr marL="0" marR="0" lvl="0" indent="0" defTabSz="914186"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smtClean="0">
              <a:ln>
                <a:noFill/>
              </a:ln>
              <a:solidFill>
                <a:prstClr val="white"/>
              </a:solidFill>
              <a:effectLst/>
              <a:uLnTx/>
              <a:uFillTx/>
              <a:latin typeface="Calibri"/>
              <a:ea typeface="+mn-ea"/>
              <a:cs typeface="+mn-cs"/>
            </a:endParaRPr>
          </a:p>
        </p:txBody>
      </p:sp>
      <p:sp>
        <p:nvSpPr>
          <p:cNvPr id="193" name="Oval 192"/>
          <p:cNvSpPr/>
          <p:nvPr/>
        </p:nvSpPr>
        <p:spPr>
          <a:xfrm>
            <a:off x="3151784" y="5094620"/>
            <a:ext cx="123444" cy="119828"/>
          </a:xfrm>
          <a:prstGeom prst="ellipse">
            <a:avLst/>
          </a:prstGeom>
          <a:solidFill>
            <a:srgbClr val="1F497D">
              <a:lumMod val="20000"/>
              <a:lumOff val="80000"/>
            </a:srgbClr>
          </a:solidFill>
          <a:ln w="25400" cap="flat" cmpd="sng" algn="ctr">
            <a:solidFill>
              <a:srgbClr val="4F81BD">
                <a:shade val="50000"/>
              </a:srgbClr>
            </a:solidFill>
            <a:prstDash val="solid"/>
          </a:ln>
          <a:effectLst/>
        </p:spPr>
        <p:txBody>
          <a:bodyPr lIns="91419" tIns="45710" rIns="91419" bIns="45710" rtlCol="0" anchor="ctr"/>
          <a:lstStyle/>
          <a:p>
            <a:pPr marL="0" marR="0" lvl="0" indent="0" defTabSz="914186"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smtClean="0">
              <a:ln>
                <a:noFill/>
              </a:ln>
              <a:solidFill>
                <a:prstClr val="white"/>
              </a:solidFill>
              <a:effectLst/>
              <a:uLnTx/>
              <a:uFillTx/>
              <a:latin typeface="Calibri"/>
              <a:ea typeface="+mn-ea"/>
              <a:cs typeface="+mn-cs"/>
            </a:endParaRPr>
          </a:p>
        </p:txBody>
      </p:sp>
      <p:sp>
        <p:nvSpPr>
          <p:cNvPr id="194" name="Oval 193"/>
          <p:cNvSpPr/>
          <p:nvPr/>
        </p:nvSpPr>
        <p:spPr>
          <a:xfrm>
            <a:off x="3318289" y="5094620"/>
            <a:ext cx="123444" cy="119828"/>
          </a:xfrm>
          <a:prstGeom prst="ellipse">
            <a:avLst/>
          </a:prstGeom>
          <a:solidFill>
            <a:srgbClr val="1F497D">
              <a:lumMod val="20000"/>
              <a:lumOff val="80000"/>
            </a:srgbClr>
          </a:solidFill>
          <a:ln w="25400" cap="flat" cmpd="sng" algn="ctr">
            <a:solidFill>
              <a:srgbClr val="4F81BD">
                <a:shade val="50000"/>
              </a:srgbClr>
            </a:solidFill>
            <a:prstDash val="solid"/>
          </a:ln>
          <a:effectLst/>
        </p:spPr>
        <p:txBody>
          <a:bodyPr lIns="91419" tIns="45710" rIns="91419" bIns="45710" rtlCol="0" anchor="ctr"/>
          <a:lstStyle/>
          <a:p>
            <a:pPr marL="0" marR="0" lvl="0" indent="0" defTabSz="914186"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smtClean="0">
              <a:ln>
                <a:noFill/>
              </a:ln>
              <a:solidFill>
                <a:prstClr val="white"/>
              </a:solidFill>
              <a:effectLst/>
              <a:uLnTx/>
              <a:uFillTx/>
              <a:latin typeface="Calibri"/>
              <a:ea typeface="+mn-ea"/>
              <a:cs typeface="+mn-cs"/>
            </a:endParaRPr>
          </a:p>
        </p:txBody>
      </p:sp>
      <p:sp>
        <p:nvSpPr>
          <p:cNvPr id="195" name="Oval 194"/>
          <p:cNvSpPr/>
          <p:nvPr/>
        </p:nvSpPr>
        <p:spPr>
          <a:xfrm>
            <a:off x="3484799" y="5098237"/>
            <a:ext cx="123444" cy="119828"/>
          </a:xfrm>
          <a:prstGeom prst="ellipse">
            <a:avLst/>
          </a:prstGeom>
          <a:solidFill>
            <a:srgbClr val="1F497D">
              <a:lumMod val="20000"/>
              <a:lumOff val="80000"/>
            </a:srgbClr>
          </a:solidFill>
          <a:ln w="25400" cap="flat" cmpd="sng" algn="ctr">
            <a:solidFill>
              <a:srgbClr val="4F81BD">
                <a:shade val="50000"/>
              </a:srgbClr>
            </a:solidFill>
            <a:prstDash val="solid"/>
          </a:ln>
          <a:effectLst/>
        </p:spPr>
        <p:txBody>
          <a:bodyPr lIns="91419" tIns="45710" rIns="91419" bIns="45710" rtlCol="0" anchor="ctr"/>
          <a:lstStyle/>
          <a:p>
            <a:pPr marL="0" marR="0" lvl="0" indent="0" defTabSz="914186"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smtClean="0">
              <a:ln>
                <a:noFill/>
              </a:ln>
              <a:solidFill>
                <a:prstClr val="white"/>
              </a:solidFill>
              <a:effectLst/>
              <a:uLnTx/>
              <a:uFillTx/>
              <a:latin typeface="Calibri"/>
              <a:ea typeface="+mn-ea"/>
              <a:cs typeface="+mn-cs"/>
            </a:endParaRPr>
          </a:p>
        </p:txBody>
      </p:sp>
      <p:sp>
        <p:nvSpPr>
          <p:cNvPr id="196" name="Text Box 53"/>
          <p:cNvSpPr txBox="1">
            <a:spLocks noChangeArrowheads="1"/>
          </p:cNvSpPr>
          <p:nvPr/>
        </p:nvSpPr>
        <p:spPr bwMode="auto">
          <a:xfrm>
            <a:off x="4272255" y="3628191"/>
            <a:ext cx="3456431" cy="400089"/>
          </a:xfrm>
          <a:prstGeom prst="rect">
            <a:avLst/>
          </a:prstGeom>
          <a:noFill/>
          <a:ln w="9525">
            <a:noFill/>
            <a:miter lim="800000"/>
            <a:headEnd/>
            <a:tailEnd/>
          </a:ln>
        </p:spPr>
        <p:txBody>
          <a:bodyPr wrap="square" lIns="91419" tIns="45710" rIns="91419" bIns="45710">
            <a:spAutoFit/>
          </a:bodyPr>
          <a:lstStyle/>
          <a:p>
            <a:pPr algn="l" defTabSz="914186" fontAlgn="auto">
              <a:spcBef>
                <a:spcPct val="50000"/>
              </a:spcBef>
              <a:spcAft>
                <a:spcPts val="0"/>
              </a:spcAft>
            </a:pPr>
            <a:r>
              <a:rPr lang="en-US" sz="2000" dirty="0" smtClean="0">
                <a:solidFill>
                  <a:srgbClr val="4F81BD"/>
                </a:solidFill>
                <a:latin typeface="Calibri" pitchFamily="34" charset="0"/>
              </a:rPr>
              <a:t>Hidden nodes (binary)</a:t>
            </a:r>
            <a:endParaRPr lang="en-US" sz="2000" dirty="0">
              <a:solidFill>
                <a:srgbClr val="4F81BD"/>
              </a:solidFill>
              <a:latin typeface="Calibri" pitchFamily="34" charset="0"/>
            </a:endParaRPr>
          </a:p>
        </p:txBody>
      </p:sp>
      <p:sp>
        <p:nvSpPr>
          <p:cNvPr id="202" name="Text Box 53"/>
          <p:cNvSpPr txBox="1">
            <a:spLocks noChangeArrowheads="1"/>
          </p:cNvSpPr>
          <p:nvPr/>
        </p:nvSpPr>
        <p:spPr bwMode="auto">
          <a:xfrm>
            <a:off x="4702832" y="4245515"/>
            <a:ext cx="3456431" cy="400089"/>
          </a:xfrm>
          <a:prstGeom prst="rect">
            <a:avLst/>
          </a:prstGeom>
          <a:noFill/>
          <a:ln w="9525">
            <a:noFill/>
            <a:miter lim="800000"/>
            <a:headEnd/>
            <a:tailEnd/>
          </a:ln>
        </p:spPr>
        <p:txBody>
          <a:bodyPr wrap="square" lIns="91419" tIns="45710" rIns="91419" bIns="45710">
            <a:spAutoFit/>
          </a:bodyPr>
          <a:lstStyle/>
          <a:p>
            <a:pPr algn="l" defTabSz="914186" fontAlgn="auto">
              <a:spcBef>
                <a:spcPct val="50000"/>
              </a:spcBef>
              <a:spcAft>
                <a:spcPts val="0"/>
              </a:spcAft>
            </a:pPr>
            <a:r>
              <a:rPr lang="en-US" sz="2000" dirty="0" smtClean="0">
                <a:solidFill>
                  <a:srgbClr val="4F81BD"/>
                </a:solidFill>
                <a:latin typeface="Calibri" pitchFamily="34" charset="0"/>
              </a:rPr>
              <a:t>“Filter” weights (shared)</a:t>
            </a:r>
            <a:endParaRPr lang="en-US" sz="2000" dirty="0">
              <a:solidFill>
                <a:srgbClr val="4F81BD"/>
              </a:solidFill>
              <a:latin typeface="Calibri" pitchFamily="34" charset="0"/>
            </a:endParaRPr>
          </a:p>
        </p:txBody>
      </p:sp>
      <p:cxnSp>
        <p:nvCxnSpPr>
          <p:cNvPr id="203" name="Straight Arrow Connector 202"/>
          <p:cNvCxnSpPr/>
          <p:nvPr/>
        </p:nvCxnSpPr>
        <p:spPr>
          <a:xfrm rot="10800000">
            <a:off x="4428511" y="4163216"/>
            <a:ext cx="281178" cy="219458"/>
          </a:xfrm>
          <a:prstGeom prst="straightConnector1">
            <a:avLst/>
          </a:prstGeom>
          <a:noFill/>
          <a:ln w="25400" cap="flat" cmpd="sng" algn="ctr">
            <a:solidFill>
              <a:srgbClr val="4F81BD"/>
            </a:solidFill>
            <a:prstDash val="solid"/>
            <a:tailEnd type="arrow"/>
          </a:ln>
          <a:effectLst/>
        </p:spPr>
      </p:cxnSp>
      <p:sp>
        <p:nvSpPr>
          <p:cNvPr id="206" name="Rectangle 205"/>
          <p:cNvSpPr/>
          <p:nvPr/>
        </p:nvSpPr>
        <p:spPr>
          <a:xfrm>
            <a:off x="780293" y="3656463"/>
            <a:ext cx="2331719" cy="1200308"/>
          </a:xfrm>
          <a:prstGeom prst="rect">
            <a:avLst/>
          </a:prstGeom>
          <a:noFill/>
        </p:spPr>
        <p:txBody>
          <a:bodyPr wrap="square" lIns="91419" tIns="45710" rIns="91419" bIns="45710">
            <a:spAutoFit/>
          </a:bodyPr>
          <a:lstStyle/>
          <a:p>
            <a:pPr algn="l" defTabSz="914186" fontAlgn="auto">
              <a:spcBef>
                <a:spcPts val="0"/>
              </a:spcBef>
              <a:spcAft>
                <a:spcPts val="0"/>
              </a:spcAft>
            </a:pPr>
            <a:r>
              <a:rPr lang="en-US" sz="2400" dirty="0" smtClean="0">
                <a:solidFill>
                  <a:srgbClr val="FF0000"/>
                </a:solidFill>
                <a:latin typeface="Calibri" pitchFamily="34" charset="0"/>
              </a:rPr>
              <a:t>At most one hidden node  active.</a:t>
            </a:r>
            <a:endParaRPr lang="en-US" sz="2400" dirty="0">
              <a:solidFill>
                <a:srgbClr val="FF0000"/>
              </a:solidFill>
              <a:latin typeface="Calibri" pitchFamily="34" charset="0"/>
            </a:endParaRPr>
          </a:p>
        </p:txBody>
      </p:sp>
      <p:cxnSp>
        <p:nvCxnSpPr>
          <p:cNvPr id="207" name="Straight Arrow Connector 206"/>
          <p:cNvCxnSpPr/>
          <p:nvPr/>
        </p:nvCxnSpPr>
        <p:spPr>
          <a:xfrm flipV="1">
            <a:off x="2289050" y="3375660"/>
            <a:ext cx="1028700" cy="411480"/>
          </a:xfrm>
          <a:prstGeom prst="straightConnector1">
            <a:avLst/>
          </a:prstGeom>
          <a:noFill/>
          <a:ln w="19050" cap="flat" cmpd="sng" algn="ctr">
            <a:solidFill>
              <a:srgbClr val="FF0000"/>
            </a:solidFill>
            <a:prstDash val="solid"/>
            <a:tailEnd type="arrow"/>
          </a:ln>
          <a:effectLst/>
        </p:spPr>
      </p:cxnSp>
      <p:sp>
        <p:nvSpPr>
          <p:cNvPr id="208" name="TextBox 207"/>
          <p:cNvSpPr txBox="1"/>
          <p:nvPr/>
        </p:nvSpPr>
        <p:spPr>
          <a:xfrm>
            <a:off x="5512312" y="4880403"/>
            <a:ext cx="2194559" cy="461645"/>
          </a:xfrm>
          <a:prstGeom prst="rect">
            <a:avLst/>
          </a:prstGeom>
          <a:noFill/>
          <a:ln>
            <a:noFill/>
          </a:ln>
        </p:spPr>
        <p:txBody>
          <a:bodyPr wrap="square" lIns="91419" tIns="45710" rIns="91419" bIns="45710" rtlCol="0">
            <a:spAutoFit/>
          </a:bodyPr>
          <a:lstStyle/>
          <a:p>
            <a:pPr marL="0" marR="0" lvl="0" indent="0" algn="l" defTabSz="914186" eaLnBrk="1" fontAlgn="auto" latinLnBrk="0" hangingPunct="1">
              <a:lnSpc>
                <a:spcPct val="100000"/>
              </a:lnSpc>
              <a:spcBef>
                <a:spcPts val="0"/>
              </a:spcBef>
              <a:spcAft>
                <a:spcPts val="0"/>
              </a:spcAft>
              <a:buClrTx/>
              <a:buSzTx/>
              <a:buFontTx/>
              <a:buNone/>
              <a:tabLst/>
              <a:defRPr/>
            </a:pPr>
            <a:endParaRPr kumimoji="0" lang="ko-KR" altLang="en-US" sz="2400" b="0" i="1" u="none" strike="noStrike" kern="0" cap="none" spc="0" normalizeH="0" baseline="0" noProof="0" dirty="0" smtClean="0">
              <a:ln>
                <a:noFill/>
              </a:ln>
              <a:solidFill>
                <a:prstClr val="black"/>
              </a:solidFill>
              <a:effectLst/>
              <a:uLnTx/>
              <a:uFillTx/>
              <a:latin typeface="Calibri"/>
            </a:endParaRPr>
          </a:p>
        </p:txBody>
      </p:sp>
      <p:sp>
        <p:nvSpPr>
          <p:cNvPr id="211" name="Oval 210"/>
          <p:cNvSpPr/>
          <p:nvPr/>
        </p:nvSpPr>
        <p:spPr>
          <a:xfrm>
            <a:off x="3270545" y="2985555"/>
            <a:ext cx="617220" cy="411480"/>
          </a:xfrm>
          <a:prstGeom prst="ellipse">
            <a:avLst/>
          </a:prstGeom>
          <a:noFill/>
          <a:ln w="25400" cap="flat" cmpd="sng" algn="ctr">
            <a:solidFill>
              <a:srgbClr val="FF0000"/>
            </a:solidFill>
            <a:prstDash val="solid"/>
          </a:ln>
          <a:effectLst/>
        </p:spPr>
        <p:txBody>
          <a:bodyPr lIns="91419" tIns="45710" rIns="91419" bIns="45710" rtlCol="0" anchor="ctr"/>
          <a:lstStyle/>
          <a:p>
            <a:pPr marL="0" marR="0" lvl="0" indent="0" defTabSz="914186"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dirty="0" smtClean="0">
              <a:ln>
                <a:noFill/>
              </a:ln>
              <a:solidFill>
                <a:srgbClr val="FF0000"/>
              </a:solidFill>
              <a:effectLst/>
              <a:uLnTx/>
              <a:uFillTx/>
              <a:latin typeface="Calibri"/>
              <a:ea typeface="+mn-ea"/>
              <a:cs typeface="+mn-cs"/>
            </a:endParaRPr>
          </a:p>
        </p:txBody>
      </p:sp>
      <p:cxnSp>
        <p:nvCxnSpPr>
          <p:cNvPr id="212" name="Straight Arrow Connector 211"/>
          <p:cNvCxnSpPr/>
          <p:nvPr/>
        </p:nvCxnSpPr>
        <p:spPr>
          <a:xfrm rot="10800000">
            <a:off x="3753787" y="3301064"/>
            <a:ext cx="555498" cy="493776"/>
          </a:xfrm>
          <a:prstGeom prst="straightConnector1">
            <a:avLst/>
          </a:prstGeom>
          <a:noFill/>
          <a:ln w="25400" cap="flat" cmpd="sng" algn="ctr">
            <a:solidFill>
              <a:srgbClr val="4F81BD"/>
            </a:solidFill>
            <a:prstDash val="solid"/>
            <a:tailEnd type="arrow"/>
          </a:ln>
          <a:effectLst/>
        </p:spPr>
      </p:cxnSp>
      <p:grpSp>
        <p:nvGrpSpPr>
          <p:cNvPr id="9" name="Group 213"/>
          <p:cNvGrpSpPr/>
          <p:nvPr/>
        </p:nvGrpSpPr>
        <p:grpSpPr>
          <a:xfrm>
            <a:off x="3373694" y="1524000"/>
            <a:ext cx="4779708" cy="1781974"/>
            <a:chOff x="3373694" y="904365"/>
            <a:chExt cx="4779708" cy="1781974"/>
          </a:xfrm>
        </p:grpSpPr>
        <p:sp>
          <p:nvSpPr>
            <p:cNvPr id="215" name="Oval 214"/>
            <p:cNvSpPr/>
            <p:nvPr/>
          </p:nvSpPr>
          <p:spPr>
            <a:xfrm>
              <a:off x="3373694" y="2566511"/>
              <a:ext cx="123444" cy="119828"/>
            </a:xfrm>
            <a:prstGeom prst="ellipse">
              <a:avLst/>
            </a:prstGeom>
            <a:noFill/>
            <a:ln w="25400" cap="flat" cmpd="sng" algn="ctr">
              <a:solidFill>
                <a:srgbClr val="4F81BD">
                  <a:shade val="50000"/>
                </a:srgbClr>
              </a:solidFill>
              <a:prstDash val="solid"/>
            </a:ln>
            <a:effectLst/>
          </p:spPr>
          <p:txBody>
            <a:bodyPr lIns="91419" tIns="45710" rIns="91419" bIns="45710" rtlCol="0" anchor="ctr"/>
            <a:lstStyle/>
            <a:p>
              <a:pPr marL="0" marR="0" lvl="0" indent="0" defTabSz="914186"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smtClean="0">
                <a:ln>
                  <a:noFill/>
                </a:ln>
                <a:solidFill>
                  <a:prstClr val="white"/>
                </a:solidFill>
                <a:effectLst/>
                <a:uLnTx/>
                <a:uFillTx/>
                <a:latin typeface="Calibri"/>
                <a:ea typeface="+mn-ea"/>
                <a:cs typeface="+mn-cs"/>
              </a:endParaRPr>
            </a:p>
          </p:txBody>
        </p:sp>
        <p:sp>
          <p:nvSpPr>
            <p:cNvPr id="216" name="Oval 215"/>
            <p:cNvSpPr/>
            <p:nvPr/>
          </p:nvSpPr>
          <p:spPr>
            <a:xfrm>
              <a:off x="3435417" y="2456675"/>
              <a:ext cx="123444" cy="119828"/>
            </a:xfrm>
            <a:prstGeom prst="ellipse">
              <a:avLst/>
            </a:prstGeom>
            <a:noFill/>
            <a:ln w="25400" cap="flat" cmpd="sng" algn="ctr">
              <a:solidFill>
                <a:srgbClr val="4F81BD">
                  <a:shade val="50000"/>
                </a:srgbClr>
              </a:solidFill>
              <a:prstDash val="solid"/>
            </a:ln>
            <a:effectLst/>
          </p:spPr>
          <p:txBody>
            <a:bodyPr lIns="91419" tIns="45710" rIns="91419" bIns="45710" rtlCol="0" anchor="ctr"/>
            <a:lstStyle/>
            <a:p>
              <a:pPr marL="0" marR="0" lvl="0" indent="0" defTabSz="914186"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smtClean="0">
                <a:ln>
                  <a:noFill/>
                </a:ln>
                <a:solidFill>
                  <a:prstClr val="white"/>
                </a:solidFill>
                <a:effectLst/>
                <a:uLnTx/>
                <a:uFillTx/>
                <a:latin typeface="Calibri"/>
                <a:ea typeface="+mn-ea"/>
                <a:cs typeface="+mn-cs"/>
              </a:endParaRPr>
            </a:p>
          </p:txBody>
        </p:sp>
        <p:sp>
          <p:nvSpPr>
            <p:cNvPr id="217" name="Oval 216"/>
            <p:cNvSpPr/>
            <p:nvPr/>
          </p:nvSpPr>
          <p:spPr>
            <a:xfrm>
              <a:off x="3672259" y="2456675"/>
              <a:ext cx="123444" cy="119828"/>
            </a:xfrm>
            <a:prstGeom prst="ellipse">
              <a:avLst/>
            </a:prstGeom>
            <a:noFill/>
            <a:ln w="25400" cap="flat" cmpd="sng" algn="ctr">
              <a:solidFill>
                <a:srgbClr val="4F81BD">
                  <a:shade val="50000"/>
                </a:srgbClr>
              </a:solidFill>
              <a:prstDash val="solid"/>
            </a:ln>
            <a:effectLst/>
          </p:spPr>
          <p:txBody>
            <a:bodyPr lIns="91419" tIns="45710" rIns="91419" bIns="45710" rtlCol="0" anchor="ctr"/>
            <a:lstStyle/>
            <a:p>
              <a:pPr marL="0" marR="0" lvl="0" indent="0" defTabSz="914186"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smtClean="0">
                <a:ln>
                  <a:noFill/>
                </a:ln>
                <a:solidFill>
                  <a:prstClr val="white"/>
                </a:solidFill>
                <a:effectLst/>
                <a:uLnTx/>
                <a:uFillTx/>
                <a:latin typeface="Calibri"/>
                <a:ea typeface="+mn-ea"/>
                <a:cs typeface="+mn-cs"/>
              </a:endParaRPr>
            </a:p>
          </p:txBody>
        </p:sp>
        <p:sp>
          <p:nvSpPr>
            <p:cNvPr id="218" name="Text Box 53"/>
            <p:cNvSpPr txBox="1">
              <a:spLocks noChangeArrowheads="1"/>
            </p:cNvSpPr>
            <p:nvPr/>
          </p:nvSpPr>
          <p:spPr bwMode="auto">
            <a:xfrm>
              <a:off x="4154983" y="904365"/>
              <a:ext cx="3998419" cy="400089"/>
            </a:xfrm>
            <a:prstGeom prst="rect">
              <a:avLst/>
            </a:prstGeom>
            <a:noFill/>
            <a:ln w="9525">
              <a:noFill/>
              <a:miter lim="800000"/>
              <a:headEnd/>
              <a:tailEnd/>
            </a:ln>
          </p:spPr>
          <p:txBody>
            <a:bodyPr wrap="square" lIns="91419" tIns="45710" rIns="91419" bIns="45710">
              <a:spAutoFit/>
            </a:bodyPr>
            <a:lstStyle/>
            <a:p>
              <a:pPr marL="0" marR="0" lvl="0" indent="0" algn="l" defTabSz="914186" eaLnBrk="1" fontAlgn="auto" latinLnBrk="0" hangingPunct="1">
                <a:lnSpc>
                  <a:spcPct val="100000"/>
                </a:lnSpc>
                <a:spcBef>
                  <a:spcPct val="50000"/>
                </a:spcBef>
                <a:spcAft>
                  <a:spcPts val="0"/>
                </a:spcAft>
                <a:buClrTx/>
                <a:buSzTx/>
                <a:buFontTx/>
                <a:buNone/>
                <a:tabLst/>
                <a:defRPr/>
              </a:pPr>
              <a:r>
                <a:rPr kumimoji="0" lang="en-US" sz="2000" b="0" i="0" u="none" strike="noStrike" kern="0" cap="none" spc="0" normalizeH="0" baseline="0" noProof="0" dirty="0" smtClean="0">
                  <a:ln>
                    <a:noFill/>
                  </a:ln>
                  <a:solidFill>
                    <a:srgbClr val="4F81BD"/>
                  </a:solidFill>
                  <a:effectLst/>
                  <a:uLnTx/>
                  <a:uFillTx/>
                  <a:latin typeface="Calibri" pitchFamily="34" charset="0"/>
                </a:rPr>
                <a:t>‘’max-pooling’’ node (binary)</a:t>
              </a:r>
            </a:p>
          </p:txBody>
        </p:sp>
        <p:sp>
          <p:nvSpPr>
            <p:cNvPr id="219" name="Oval 218"/>
            <p:cNvSpPr/>
            <p:nvPr/>
          </p:nvSpPr>
          <p:spPr>
            <a:xfrm>
              <a:off x="3619149" y="1654289"/>
              <a:ext cx="123444" cy="119828"/>
            </a:xfrm>
            <a:prstGeom prst="ellipse">
              <a:avLst/>
            </a:prstGeom>
            <a:noFill/>
            <a:ln w="25400" cap="flat" cmpd="sng" algn="ctr">
              <a:solidFill>
                <a:srgbClr val="4F81BD">
                  <a:shade val="50000"/>
                </a:srgbClr>
              </a:solidFill>
              <a:prstDash val="solid"/>
            </a:ln>
            <a:effectLst/>
          </p:spPr>
          <p:txBody>
            <a:bodyPr lIns="91419" tIns="45710" rIns="91419" bIns="45710" rtlCol="0" anchor="ctr"/>
            <a:lstStyle/>
            <a:p>
              <a:pPr marL="0" marR="0" lvl="0" indent="0" defTabSz="914186"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smtClean="0">
                <a:ln>
                  <a:noFill/>
                </a:ln>
                <a:solidFill>
                  <a:prstClr val="white"/>
                </a:solidFill>
                <a:effectLst/>
                <a:uLnTx/>
                <a:uFillTx/>
                <a:latin typeface="Calibri"/>
                <a:ea typeface="+mn-ea"/>
                <a:cs typeface="+mn-cs"/>
              </a:endParaRPr>
            </a:p>
          </p:txBody>
        </p:sp>
        <p:cxnSp>
          <p:nvCxnSpPr>
            <p:cNvPr id="220" name="Straight Arrow Connector 219"/>
            <p:cNvCxnSpPr/>
            <p:nvPr/>
          </p:nvCxnSpPr>
          <p:spPr>
            <a:xfrm rot="10800000" flipV="1">
              <a:off x="3688981" y="1160513"/>
              <a:ext cx="555498" cy="478346"/>
            </a:xfrm>
            <a:prstGeom prst="straightConnector1">
              <a:avLst/>
            </a:prstGeom>
            <a:noFill/>
            <a:ln w="25400" cap="flat" cmpd="sng" algn="ctr">
              <a:solidFill>
                <a:srgbClr val="4F81BD"/>
              </a:solidFill>
              <a:prstDash val="solid"/>
              <a:tailEnd type="arrow"/>
            </a:ln>
            <a:effectLst/>
          </p:spPr>
        </p:cxnSp>
      </p:grpSp>
      <p:sp>
        <p:nvSpPr>
          <p:cNvPr id="221" name="TextBox 134"/>
          <p:cNvSpPr txBox="1">
            <a:spLocks noChangeArrowheads="1"/>
          </p:cNvSpPr>
          <p:nvPr/>
        </p:nvSpPr>
        <p:spPr bwMode="auto">
          <a:xfrm>
            <a:off x="5313531" y="4759262"/>
            <a:ext cx="1715235" cy="461645"/>
          </a:xfrm>
          <a:prstGeom prst="rect">
            <a:avLst/>
          </a:prstGeom>
          <a:noFill/>
          <a:ln w="9525">
            <a:noFill/>
            <a:miter lim="800000"/>
            <a:headEnd/>
            <a:tailEnd/>
          </a:ln>
        </p:spPr>
        <p:txBody>
          <a:bodyPr wrap="none" lIns="91419" tIns="45710" rIns="91419" bIns="45710">
            <a:spAutoFit/>
          </a:bodyPr>
          <a:lstStyle/>
          <a:p>
            <a:pPr algn="l" defTabSz="914186" fontAlgn="auto">
              <a:spcBef>
                <a:spcPts val="0"/>
              </a:spcBef>
              <a:spcAft>
                <a:spcPts val="0"/>
              </a:spcAft>
            </a:pPr>
            <a:r>
              <a:rPr lang="en-US" altLang="ko-KR" sz="2400" dirty="0" smtClean="0">
                <a:solidFill>
                  <a:schemeClr val="bg1"/>
                </a:solidFill>
                <a:latin typeface="Calibri"/>
              </a:rPr>
              <a:t>Input data </a:t>
            </a:r>
            <a:r>
              <a:rPr lang="en-US" altLang="ko-KR" sz="2400" i="1" dirty="0" smtClean="0">
                <a:solidFill>
                  <a:schemeClr val="bg1"/>
                </a:solidFill>
                <a:latin typeface="Calibri"/>
              </a:rPr>
              <a:t>V</a:t>
            </a:r>
            <a:endParaRPr lang="ko-KR" altLang="en-US" sz="2400" i="1" dirty="0">
              <a:solidFill>
                <a:schemeClr val="bg1"/>
              </a:solidFill>
              <a:latin typeface="Calibri"/>
            </a:endParaRPr>
          </a:p>
        </p:txBody>
      </p:sp>
      <p:sp>
        <p:nvSpPr>
          <p:cNvPr id="222" name="Rectangle 221"/>
          <p:cNvSpPr/>
          <p:nvPr/>
        </p:nvSpPr>
        <p:spPr>
          <a:xfrm>
            <a:off x="3206262" y="2202252"/>
            <a:ext cx="732692" cy="1254839"/>
          </a:xfrm>
          <a:prstGeom prst="rect">
            <a:avLst/>
          </a:prstGeom>
          <a:noFill/>
          <a:ln w="38100" cap="flat" cmpd="sng" algn="ctr">
            <a:solidFill>
              <a:srgbClr val="92D050"/>
            </a:solidFill>
            <a:prstDash val="solid"/>
          </a:ln>
          <a:effectLst/>
        </p:spPr>
        <p:txBody>
          <a:bodyPr rtlCol="0" anchor="ctr"/>
          <a:lstStyle/>
          <a:p>
            <a:pPr marL="0" marR="0" lvl="0" indent="0" defTabSz="914186" eaLnBrk="1" fontAlgn="auto" latinLnBrk="0" hangingPunct="1">
              <a:lnSpc>
                <a:spcPct val="100000"/>
              </a:lnSpc>
              <a:spcBef>
                <a:spcPts val="0"/>
              </a:spcBef>
              <a:spcAft>
                <a:spcPts val="0"/>
              </a:spcAft>
              <a:buClrTx/>
              <a:buSzTx/>
              <a:buFontTx/>
              <a:buNone/>
              <a:tabLst/>
              <a:defRPr/>
            </a:pPr>
            <a:endParaRPr kumimoji="0" lang="ko-KR" altLang="en-US" sz="1700" b="0" i="0" u="none" strike="noStrike" kern="0" cap="none" spc="0" normalizeH="0" baseline="0" noProof="0" smtClean="0">
              <a:ln>
                <a:noFill/>
              </a:ln>
              <a:solidFill>
                <a:prstClr val="white"/>
              </a:solidFill>
              <a:effectLst/>
              <a:uLnTx/>
              <a:uFillTx/>
              <a:latin typeface="Calibri"/>
              <a:ea typeface="맑은 고딕"/>
              <a:cs typeface="+mn-cs"/>
            </a:endParaRPr>
          </a:p>
        </p:txBody>
      </p:sp>
    </p:spTree>
    <p:extLst>
      <p:ext uri="{BB962C8B-B14F-4D97-AF65-F5344CB8AC3E}">
        <p14:creationId xmlns:p14="http://schemas.microsoft.com/office/powerpoint/2010/main" xmlns="" val="23185532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 grpId="0"/>
      <p:bldP spid="211" grpId="0" animBg="1"/>
      <p:bldP spid="222" grpId="0" animBg="1"/>
    </p:bldLst>
  </p:timing>
</p:sld>
</file>

<file path=ppt/slides/slide2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9" name="Rectangle 3"/>
          <p:cNvSpPr>
            <a:spLocks noGrp="1" noChangeArrowheads="1"/>
          </p:cNvSpPr>
          <p:nvPr>
            <p:ph type="title"/>
          </p:nvPr>
        </p:nvSpPr>
        <p:spPr>
          <a:xfrm>
            <a:off x="457200" y="-219475"/>
            <a:ext cx="8229600" cy="1143000"/>
          </a:xfrm>
        </p:spPr>
        <p:txBody>
          <a:bodyPr>
            <a:normAutofit/>
          </a:bodyPr>
          <a:lstStyle/>
          <a:p>
            <a:r>
              <a:rPr lang="en-US" dirty="0" smtClean="0"/>
              <a:t>Convolutional DBN for Images</a:t>
            </a:r>
          </a:p>
        </p:txBody>
      </p:sp>
      <p:sp>
        <p:nvSpPr>
          <p:cNvPr id="38" name="Text Box 53"/>
          <p:cNvSpPr txBox="1">
            <a:spLocks noChangeArrowheads="1"/>
          </p:cNvSpPr>
          <p:nvPr/>
        </p:nvSpPr>
        <p:spPr bwMode="auto">
          <a:xfrm>
            <a:off x="5486400" y="7696202"/>
            <a:ext cx="3840480" cy="461645"/>
          </a:xfrm>
          <a:prstGeom prst="rect">
            <a:avLst/>
          </a:prstGeom>
          <a:noFill/>
          <a:ln w="9525">
            <a:noFill/>
            <a:miter lim="800000"/>
            <a:headEnd/>
            <a:tailEnd/>
          </a:ln>
        </p:spPr>
        <p:txBody>
          <a:bodyPr wrap="square" lIns="91419" tIns="45710" rIns="91419" bIns="45710">
            <a:spAutoFit/>
          </a:bodyPr>
          <a:lstStyle/>
          <a:p>
            <a:pPr algn="l" defTabSz="914186" fontAlgn="auto">
              <a:spcBef>
                <a:spcPct val="50000"/>
              </a:spcBef>
              <a:spcAft>
                <a:spcPts val="0"/>
              </a:spcAft>
            </a:pPr>
            <a:r>
              <a:rPr lang="en-US" sz="2400" dirty="0" smtClean="0">
                <a:solidFill>
                  <a:srgbClr val="4F81BD"/>
                </a:solidFill>
                <a:latin typeface="Calibri" pitchFamily="34" charset="0"/>
              </a:rPr>
              <a:t>Visible nodes (binary or real)</a:t>
            </a:r>
            <a:endParaRPr lang="en-US" sz="2400" dirty="0">
              <a:solidFill>
                <a:srgbClr val="4F81BD"/>
              </a:solidFill>
              <a:latin typeface="Calibri" pitchFamily="34" charset="0"/>
            </a:endParaRPr>
          </a:p>
        </p:txBody>
      </p:sp>
      <p:sp>
        <p:nvSpPr>
          <p:cNvPr id="50" name="Rectangular Callout 49"/>
          <p:cNvSpPr/>
          <p:nvPr/>
        </p:nvSpPr>
        <p:spPr>
          <a:xfrm>
            <a:off x="-3429000" y="4419600"/>
            <a:ext cx="2971800" cy="1143000"/>
          </a:xfrm>
          <a:prstGeom prst="wedgeRectCallout">
            <a:avLst>
              <a:gd name="adj1" fmla="val 39107"/>
              <a:gd name="adj2" fmla="val -55942"/>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1419" tIns="45710" rIns="91419" bIns="45710" rtlCol="0" anchor="ctr"/>
          <a:lstStyle/>
          <a:p>
            <a:pPr algn="l" defTabSz="914186" fontAlgn="auto">
              <a:spcBef>
                <a:spcPts val="0"/>
              </a:spcBef>
              <a:spcAft>
                <a:spcPts val="0"/>
              </a:spcAft>
            </a:pPr>
            <a:r>
              <a:rPr lang="en-US" sz="2400" dirty="0" smtClean="0">
                <a:solidFill>
                  <a:prstClr val="black"/>
                </a:solidFill>
              </a:rPr>
              <a:t>At most one hidden nodes are active.</a:t>
            </a:r>
            <a:endParaRPr lang="en-US" sz="2400" dirty="0">
              <a:solidFill>
                <a:prstClr val="black"/>
              </a:solidFill>
            </a:endParaRPr>
          </a:p>
        </p:txBody>
      </p:sp>
      <p:grpSp>
        <p:nvGrpSpPr>
          <p:cNvPr id="2" name="Group 157"/>
          <p:cNvGrpSpPr>
            <a:grpSpLocks/>
          </p:cNvGrpSpPr>
          <p:nvPr/>
        </p:nvGrpSpPr>
        <p:grpSpPr>
          <a:xfrm>
            <a:off x="2423164" y="2002519"/>
            <a:ext cx="5588898" cy="3373055"/>
            <a:chOff x="685800" y="223847"/>
            <a:chExt cx="7299644" cy="4195750"/>
          </a:xfrm>
        </p:grpSpPr>
        <p:grpSp>
          <p:nvGrpSpPr>
            <p:cNvPr id="3" name="Group 158"/>
            <p:cNvGrpSpPr/>
            <p:nvPr/>
          </p:nvGrpSpPr>
          <p:grpSpPr>
            <a:xfrm>
              <a:off x="685800" y="223847"/>
              <a:ext cx="7299644" cy="4195750"/>
              <a:chOff x="2445233" y="1219200"/>
              <a:chExt cx="7299644" cy="4195750"/>
            </a:xfrm>
          </p:grpSpPr>
          <p:grpSp>
            <p:nvGrpSpPr>
              <p:cNvPr id="4" name="Group 75"/>
              <p:cNvGrpSpPr>
                <a:grpSpLocks/>
              </p:cNvGrpSpPr>
              <p:nvPr/>
            </p:nvGrpSpPr>
            <p:grpSpPr bwMode="auto">
              <a:xfrm>
                <a:off x="2445233" y="1376367"/>
                <a:ext cx="3744584" cy="4038583"/>
                <a:chOff x="2066544" y="2636842"/>
                <a:chExt cx="1990421" cy="2237227"/>
              </a:xfrm>
            </p:grpSpPr>
            <p:sp>
              <p:nvSpPr>
                <p:cNvPr id="166" name="Parallelogram 76"/>
                <p:cNvSpPr>
                  <a:spLocks noChangeArrowheads="1"/>
                </p:cNvSpPr>
                <p:nvPr/>
              </p:nvSpPr>
              <p:spPr bwMode="auto">
                <a:xfrm>
                  <a:off x="2066544" y="4389437"/>
                  <a:ext cx="1984248" cy="484632"/>
                </a:xfrm>
                <a:prstGeom prst="parallelogram">
                  <a:avLst>
                    <a:gd name="adj" fmla="val 48924"/>
                  </a:avLst>
                </a:prstGeom>
                <a:noFill/>
                <a:ln w="25400" algn="ctr">
                  <a:solidFill>
                    <a:sysClr val="window" lastClr="FFFFFF"/>
                  </a:solidFill>
                  <a:round/>
                  <a:headEnd/>
                  <a:tailEnd/>
                </a:ln>
              </p:spPr>
              <p:txBody>
                <a:bodyPr/>
                <a:lstStyle/>
                <a:p>
                  <a:pPr marL="0" marR="0" lvl="0" indent="0" algn="l" defTabSz="457092" eaLnBrk="1" fontAlgn="auto" latinLnBrk="0" hangingPunct="0">
                    <a:lnSpc>
                      <a:spcPct val="104000"/>
                    </a:lnSpc>
                    <a:spcBef>
                      <a:spcPts val="0"/>
                    </a:spcBef>
                    <a:spcAft>
                      <a:spcPts val="0"/>
                    </a:spcAft>
                    <a:buClr>
                      <a:srgbClr val="000000"/>
                    </a:buClr>
                    <a:buSzPct val="45000"/>
                    <a:buFontTx/>
                    <a:buNone/>
                    <a:tabLst/>
                    <a:defRPr/>
                  </a:pPr>
                  <a:endParaRPr kumimoji="0" lang="en-US" sz="1700" b="0" i="0" u="none" strike="noStrike" kern="0" cap="none" spc="0" normalizeH="0" baseline="0" noProof="0" dirty="0" smtClean="0">
                    <a:ln>
                      <a:noFill/>
                    </a:ln>
                    <a:solidFill>
                      <a:prstClr val="black"/>
                    </a:solidFill>
                    <a:effectLst/>
                    <a:uLnTx/>
                    <a:uFillTx/>
                    <a:latin typeface="Arial" charset="0"/>
                  </a:endParaRPr>
                </a:p>
              </p:txBody>
            </p:sp>
            <p:grpSp>
              <p:nvGrpSpPr>
                <p:cNvPr id="5" name="Group 45"/>
                <p:cNvGrpSpPr>
                  <a:grpSpLocks noChangeAspect="1"/>
                </p:cNvGrpSpPr>
                <p:nvPr/>
              </p:nvGrpSpPr>
              <p:grpSpPr bwMode="auto">
                <a:xfrm>
                  <a:off x="2562584" y="3398842"/>
                  <a:ext cx="445058" cy="1305238"/>
                  <a:chOff x="4735512" y="3475034"/>
                  <a:chExt cx="445058" cy="2027907"/>
                </a:xfrm>
              </p:grpSpPr>
              <p:sp>
                <p:nvSpPr>
                  <p:cNvPr id="180" name="Parallelogram 93"/>
                  <p:cNvSpPr>
                    <a:spLocks noChangeAspect="1"/>
                  </p:cNvSpPr>
                  <p:nvPr/>
                </p:nvSpPr>
                <p:spPr bwMode="auto">
                  <a:xfrm>
                    <a:off x="4742481" y="5308916"/>
                    <a:ext cx="437344" cy="185031"/>
                  </a:xfrm>
                  <a:prstGeom prst="parallelogram">
                    <a:avLst>
                      <a:gd name="adj" fmla="val 59891"/>
                    </a:avLst>
                  </a:prstGeom>
                  <a:noFill/>
                  <a:ln w="25400" algn="ctr">
                    <a:solidFill>
                      <a:sysClr val="window" lastClr="FFFFFF"/>
                    </a:solidFill>
                    <a:round/>
                    <a:headEnd/>
                    <a:tailEnd/>
                  </a:ln>
                </p:spPr>
                <p:txBody>
                  <a:bodyPr/>
                  <a:lstStyle/>
                  <a:p>
                    <a:pPr marL="0" marR="0" lvl="0" indent="0" algn="l" defTabSz="457092" eaLnBrk="1" fontAlgn="auto" latinLnBrk="0" hangingPunct="0">
                      <a:lnSpc>
                        <a:spcPct val="104000"/>
                      </a:lnSpc>
                      <a:spcBef>
                        <a:spcPts val="0"/>
                      </a:spcBef>
                      <a:spcAft>
                        <a:spcPts val="0"/>
                      </a:spcAft>
                      <a:buClr>
                        <a:srgbClr val="000000"/>
                      </a:buClr>
                      <a:buSzPct val="45000"/>
                      <a:buFontTx/>
                      <a:buNone/>
                      <a:tabLst/>
                      <a:defRPr/>
                    </a:pPr>
                    <a:endParaRPr kumimoji="0" lang="en-US" sz="1700" b="0" i="0" u="none" strike="noStrike" kern="0" cap="none" spc="0" normalizeH="0" baseline="0" noProof="0" dirty="0" smtClean="0">
                      <a:ln>
                        <a:noFill/>
                      </a:ln>
                      <a:solidFill>
                        <a:prstClr val="black"/>
                      </a:solidFill>
                      <a:effectLst/>
                      <a:uLnTx/>
                      <a:uFillTx/>
                      <a:latin typeface="Arial" charset="0"/>
                    </a:endParaRPr>
                  </a:p>
                </p:txBody>
              </p:sp>
              <p:grpSp>
                <p:nvGrpSpPr>
                  <p:cNvPr id="6" name="Group 44"/>
                  <p:cNvGrpSpPr>
                    <a:grpSpLocks/>
                  </p:cNvGrpSpPr>
                  <p:nvPr/>
                </p:nvGrpSpPr>
                <p:grpSpPr bwMode="auto">
                  <a:xfrm>
                    <a:off x="4735512" y="3475034"/>
                    <a:ext cx="445058" cy="2027907"/>
                    <a:chOff x="4735512" y="3475034"/>
                    <a:chExt cx="445058" cy="2027907"/>
                  </a:xfrm>
                </p:grpSpPr>
                <p:cxnSp>
                  <p:nvCxnSpPr>
                    <p:cNvPr id="182" name="Straight Connector 95"/>
                    <p:cNvCxnSpPr>
                      <a:cxnSpLocks noChangeShapeType="1"/>
                    </p:cNvCxnSpPr>
                    <p:nvPr/>
                  </p:nvCxnSpPr>
                  <p:spPr bwMode="auto">
                    <a:xfrm rot="5400000" flipH="1" flipV="1">
                      <a:off x="4040123" y="4251782"/>
                      <a:ext cx="1838631" cy="285136"/>
                    </a:xfrm>
                    <a:prstGeom prst="line">
                      <a:avLst/>
                    </a:prstGeom>
                    <a:noFill/>
                    <a:ln w="25400" algn="ctr">
                      <a:solidFill>
                        <a:sysClr val="window" lastClr="FFFFFF"/>
                      </a:solidFill>
                      <a:round/>
                      <a:headEnd/>
                      <a:tailEnd/>
                    </a:ln>
                  </p:spPr>
                </p:cxnSp>
                <p:cxnSp>
                  <p:nvCxnSpPr>
                    <p:cNvPr id="183" name="Straight Connector 96"/>
                    <p:cNvCxnSpPr>
                      <a:cxnSpLocks noChangeShapeType="1"/>
                    </p:cNvCxnSpPr>
                    <p:nvPr/>
                  </p:nvCxnSpPr>
                  <p:spPr bwMode="auto">
                    <a:xfrm rot="16200000" flipV="1">
                      <a:off x="4228071" y="4351333"/>
                      <a:ext cx="1828798" cy="76200"/>
                    </a:xfrm>
                    <a:prstGeom prst="line">
                      <a:avLst/>
                    </a:prstGeom>
                    <a:noFill/>
                    <a:ln w="25400" algn="ctr">
                      <a:solidFill>
                        <a:sysClr val="window" lastClr="FFFFFF"/>
                      </a:solidFill>
                      <a:round/>
                      <a:headEnd/>
                      <a:tailEnd/>
                    </a:ln>
                  </p:spPr>
                </p:cxnSp>
                <p:cxnSp>
                  <p:nvCxnSpPr>
                    <p:cNvPr id="184" name="Straight Connector 97"/>
                    <p:cNvCxnSpPr>
                      <a:cxnSpLocks noChangeShapeType="1"/>
                    </p:cNvCxnSpPr>
                    <p:nvPr/>
                  </p:nvCxnSpPr>
                  <p:spPr bwMode="auto">
                    <a:xfrm rot="5400000" flipH="1" flipV="1">
                      <a:off x="3907144" y="4303405"/>
                      <a:ext cx="2027904" cy="371168"/>
                    </a:xfrm>
                    <a:prstGeom prst="line">
                      <a:avLst/>
                    </a:prstGeom>
                    <a:noFill/>
                    <a:ln w="25400" algn="ctr">
                      <a:solidFill>
                        <a:sysClr val="window" lastClr="FFFFFF"/>
                      </a:solidFill>
                      <a:round/>
                      <a:headEnd/>
                      <a:tailEnd/>
                    </a:ln>
                  </p:spPr>
                </p:cxnSp>
                <p:cxnSp>
                  <p:nvCxnSpPr>
                    <p:cNvPr id="185" name="Straight Connector 98"/>
                    <p:cNvCxnSpPr>
                      <a:cxnSpLocks noChangeShapeType="1"/>
                    </p:cNvCxnSpPr>
                    <p:nvPr/>
                  </p:nvCxnSpPr>
                  <p:spPr bwMode="auto">
                    <a:xfrm rot="5340000" flipH="1" flipV="1">
                      <a:off x="4140661" y="4517253"/>
                      <a:ext cx="1941870" cy="9832"/>
                    </a:xfrm>
                    <a:prstGeom prst="line">
                      <a:avLst/>
                    </a:prstGeom>
                    <a:noFill/>
                    <a:ln w="25400" algn="ctr">
                      <a:solidFill>
                        <a:sysClr val="window" lastClr="FFFFFF"/>
                      </a:solidFill>
                      <a:round/>
                      <a:headEnd/>
                      <a:tailEnd/>
                    </a:ln>
                  </p:spPr>
                </p:cxnSp>
              </p:grpSp>
            </p:grpSp>
            <p:grpSp>
              <p:nvGrpSpPr>
                <p:cNvPr id="7" name="Group 77"/>
                <p:cNvGrpSpPr>
                  <a:grpSpLocks/>
                </p:cNvGrpSpPr>
                <p:nvPr/>
              </p:nvGrpSpPr>
              <p:grpSpPr bwMode="auto">
                <a:xfrm>
                  <a:off x="2068512" y="2636842"/>
                  <a:ext cx="1988453" cy="953730"/>
                  <a:chOff x="2068512" y="1936777"/>
                  <a:chExt cx="1988453" cy="1653788"/>
                </a:xfrm>
              </p:grpSpPr>
              <p:sp>
                <p:nvSpPr>
                  <p:cNvPr id="169" name="Parallelogram 80"/>
                  <p:cNvSpPr>
                    <a:spLocks noChangeArrowheads="1"/>
                  </p:cNvSpPr>
                  <p:nvPr/>
                </p:nvSpPr>
                <p:spPr bwMode="auto">
                  <a:xfrm>
                    <a:off x="2068512" y="2744444"/>
                    <a:ext cx="1981200" cy="838200"/>
                  </a:xfrm>
                  <a:prstGeom prst="parallelogram">
                    <a:avLst>
                      <a:gd name="adj" fmla="val 48914"/>
                    </a:avLst>
                  </a:prstGeom>
                  <a:noFill/>
                  <a:ln w="25400" algn="ctr">
                    <a:solidFill>
                      <a:sysClr val="window" lastClr="FFFFFF"/>
                    </a:solidFill>
                    <a:round/>
                    <a:headEnd/>
                    <a:tailEnd/>
                  </a:ln>
                </p:spPr>
                <p:txBody>
                  <a:bodyPr/>
                  <a:lstStyle/>
                  <a:p>
                    <a:pPr marL="0" marR="0" lvl="0" indent="0" algn="l" defTabSz="457092" eaLnBrk="1" fontAlgn="auto" latinLnBrk="0" hangingPunct="0">
                      <a:lnSpc>
                        <a:spcPct val="104000"/>
                      </a:lnSpc>
                      <a:spcBef>
                        <a:spcPts val="0"/>
                      </a:spcBef>
                      <a:spcAft>
                        <a:spcPts val="0"/>
                      </a:spcAft>
                      <a:buClr>
                        <a:srgbClr val="000000"/>
                      </a:buClr>
                      <a:buSzPct val="45000"/>
                      <a:buFontTx/>
                      <a:buNone/>
                      <a:tabLst/>
                      <a:defRPr/>
                    </a:pPr>
                    <a:endParaRPr kumimoji="0" lang="en-US" sz="1700" b="0" i="0" u="none" strike="noStrike" kern="0" cap="none" spc="0" normalizeH="0" baseline="0" noProof="0" dirty="0" smtClean="0">
                      <a:ln>
                        <a:noFill/>
                      </a:ln>
                      <a:solidFill>
                        <a:prstClr val="black"/>
                      </a:solidFill>
                      <a:effectLst/>
                      <a:uLnTx/>
                      <a:uFillTx/>
                      <a:latin typeface="Arial" charset="0"/>
                    </a:endParaRPr>
                  </a:p>
                </p:txBody>
              </p:sp>
              <p:grpSp>
                <p:nvGrpSpPr>
                  <p:cNvPr id="8" name="Group 44"/>
                  <p:cNvGrpSpPr>
                    <a:grpSpLocks/>
                  </p:cNvGrpSpPr>
                  <p:nvPr/>
                </p:nvGrpSpPr>
                <p:grpSpPr bwMode="auto">
                  <a:xfrm>
                    <a:off x="2744367" y="2179639"/>
                    <a:ext cx="238551" cy="1085918"/>
                    <a:chOff x="4747227" y="3475037"/>
                    <a:chExt cx="445485" cy="2027904"/>
                  </a:xfrm>
                </p:grpSpPr>
                <p:cxnSp>
                  <p:nvCxnSpPr>
                    <p:cNvPr id="176" name="Straight Connector 89"/>
                    <p:cNvCxnSpPr>
                      <a:cxnSpLocks noChangeShapeType="1"/>
                    </p:cNvCxnSpPr>
                    <p:nvPr/>
                  </p:nvCxnSpPr>
                  <p:spPr bwMode="auto">
                    <a:xfrm rot="5400000" flipH="1" flipV="1">
                      <a:off x="4060487" y="4251785"/>
                      <a:ext cx="1838632" cy="285136"/>
                    </a:xfrm>
                    <a:prstGeom prst="line">
                      <a:avLst/>
                    </a:prstGeom>
                    <a:noFill/>
                    <a:ln w="25400" algn="ctr">
                      <a:solidFill>
                        <a:sysClr val="window" lastClr="FFFFFF"/>
                      </a:solidFill>
                      <a:round/>
                      <a:headEnd/>
                      <a:tailEnd/>
                    </a:ln>
                  </p:spPr>
                </p:cxnSp>
                <p:cxnSp>
                  <p:nvCxnSpPr>
                    <p:cNvPr id="177" name="Straight Connector 90"/>
                    <p:cNvCxnSpPr>
                      <a:cxnSpLocks noChangeShapeType="1"/>
                    </p:cNvCxnSpPr>
                    <p:nvPr/>
                  </p:nvCxnSpPr>
                  <p:spPr bwMode="auto">
                    <a:xfrm rot="16200000" flipV="1">
                      <a:off x="4240212" y="4351337"/>
                      <a:ext cx="1828800" cy="76200"/>
                    </a:xfrm>
                    <a:prstGeom prst="line">
                      <a:avLst/>
                    </a:prstGeom>
                    <a:noFill/>
                    <a:ln w="25400" algn="ctr">
                      <a:solidFill>
                        <a:sysClr val="window" lastClr="FFFFFF"/>
                      </a:solidFill>
                      <a:round/>
                      <a:headEnd/>
                      <a:tailEnd/>
                    </a:ln>
                  </p:spPr>
                </p:cxnSp>
                <p:cxnSp>
                  <p:nvCxnSpPr>
                    <p:cNvPr id="178" name="Straight Connector 91"/>
                    <p:cNvCxnSpPr>
                      <a:cxnSpLocks noChangeShapeType="1"/>
                    </p:cNvCxnSpPr>
                    <p:nvPr/>
                  </p:nvCxnSpPr>
                  <p:spPr bwMode="auto">
                    <a:xfrm rot="5400000" flipH="1" flipV="1">
                      <a:off x="3918859" y="4303405"/>
                      <a:ext cx="2027904" cy="371168"/>
                    </a:xfrm>
                    <a:prstGeom prst="line">
                      <a:avLst/>
                    </a:prstGeom>
                    <a:noFill/>
                    <a:ln w="25400" algn="ctr">
                      <a:solidFill>
                        <a:sysClr val="window" lastClr="FFFFFF"/>
                      </a:solidFill>
                      <a:round/>
                      <a:headEnd/>
                      <a:tailEnd/>
                    </a:ln>
                  </p:spPr>
                </p:cxnSp>
                <p:cxnSp>
                  <p:nvCxnSpPr>
                    <p:cNvPr id="179" name="Straight Connector 92"/>
                    <p:cNvCxnSpPr>
                      <a:cxnSpLocks noChangeShapeType="1"/>
                    </p:cNvCxnSpPr>
                    <p:nvPr/>
                  </p:nvCxnSpPr>
                  <p:spPr bwMode="auto">
                    <a:xfrm rot="5400000" flipH="1" flipV="1">
                      <a:off x="4140660" y="4517257"/>
                      <a:ext cx="1941872" cy="9832"/>
                    </a:xfrm>
                    <a:prstGeom prst="line">
                      <a:avLst/>
                    </a:prstGeom>
                    <a:noFill/>
                    <a:ln w="25400" algn="ctr">
                      <a:solidFill>
                        <a:sysClr val="window" lastClr="FFFFFF"/>
                      </a:solidFill>
                      <a:round/>
                      <a:headEnd/>
                      <a:tailEnd/>
                    </a:ln>
                  </p:spPr>
                </p:cxnSp>
              </p:grpSp>
              <p:sp>
                <p:nvSpPr>
                  <p:cNvPr id="171" name="Parallelogram 82"/>
                  <p:cNvSpPr>
                    <a:spLocks noChangeAspect="1"/>
                  </p:cNvSpPr>
                  <p:nvPr/>
                </p:nvSpPr>
                <p:spPr bwMode="auto">
                  <a:xfrm>
                    <a:off x="2525712" y="1951037"/>
                    <a:ext cx="987552" cy="417810"/>
                  </a:xfrm>
                  <a:prstGeom prst="parallelogram">
                    <a:avLst>
                      <a:gd name="adj" fmla="val 48914"/>
                    </a:avLst>
                  </a:prstGeom>
                  <a:noFill/>
                  <a:ln w="25400" algn="ctr">
                    <a:solidFill>
                      <a:sysClr val="window" lastClr="FFFFFF"/>
                    </a:solidFill>
                    <a:round/>
                    <a:headEnd/>
                    <a:tailEnd/>
                  </a:ln>
                </p:spPr>
                <p:txBody>
                  <a:bodyPr/>
                  <a:lstStyle/>
                  <a:p>
                    <a:pPr marL="0" marR="0" lvl="0" indent="0" algn="l" defTabSz="457092" eaLnBrk="1" fontAlgn="auto" latinLnBrk="0" hangingPunct="0">
                      <a:lnSpc>
                        <a:spcPct val="104000"/>
                      </a:lnSpc>
                      <a:spcBef>
                        <a:spcPts val="0"/>
                      </a:spcBef>
                      <a:spcAft>
                        <a:spcPts val="0"/>
                      </a:spcAft>
                      <a:buClr>
                        <a:srgbClr val="000000"/>
                      </a:buClr>
                      <a:buSzPct val="45000"/>
                      <a:buFontTx/>
                      <a:buNone/>
                      <a:tabLst/>
                      <a:defRPr/>
                    </a:pPr>
                    <a:endParaRPr kumimoji="0" lang="en-US" sz="1700" b="0" i="0" u="none" strike="noStrike" kern="0" cap="none" spc="0" normalizeH="0" baseline="0" noProof="0" dirty="0" smtClean="0">
                      <a:ln>
                        <a:noFill/>
                      </a:ln>
                      <a:solidFill>
                        <a:prstClr val="black"/>
                      </a:solidFill>
                      <a:effectLst/>
                      <a:uLnTx/>
                      <a:uFillTx/>
                      <a:latin typeface="Arial" charset="0"/>
                    </a:endParaRPr>
                  </a:p>
                </p:txBody>
              </p:sp>
              <p:cxnSp>
                <p:nvCxnSpPr>
                  <p:cNvPr id="172" name="Straight Connector 83"/>
                  <p:cNvCxnSpPr>
                    <a:cxnSpLocks noChangeShapeType="1"/>
                  </p:cNvCxnSpPr>
                  <p:nvPr/>
                </p:nvCxnSpPr>
                <p:spPr bwMode="auto">
                  <a:xfrm rot="5400000">
                    <a:off x="1689109" y="2752365"/>
                    <a:ext cx="1219200" cy="457200"/>
                  </a:xfrm>
                  <a:prstGeom prst="line">
                    <a:avLst/>
                  </a:prstGeom>
                  <a:noFill/>
                  <a:ln w="25400" algn="ctr">
                    <a:solidFill>
                      <a:sysClr val="window" lastClr="FFFFFF"/>
                    </a:solidFill>
                    <a:round/>
                    <a:headEnd/>
                    <a:tailEnd/>
                  </a:ln>
                </p:spPr>
              </p:cxnSp>
              <p:cxnSp>
                <p:nvCxnSpPr>
                  <p:cNvPr id="173" name="Straight Connector 84"/>
                  <p:cNvCxnSpPr>
                    <a:cxnSpLocks noChangeAspect="1" noChangeShapeType="1"/>
                  </p:cNvCxnSpPr>
                  <p:nvPr/>
                </p:nvCxnSpPr>
                <p:spPr bwMode="auto">
                  <a:xfrm rot="16200000" flipH="1">
                    <a:off x="3007445" y="2763662"/>
                    <a:ext cx="1203351" cy="411039"/>
                  </a:xfrm>
                  <a:prstGeom prst="line">
                    <a:avLst/>
                  </a:prstGeom>
                  <a:noFill/>
                  <a:ln w="25400" algn="ctr">
                    <a:solidFill>
                      <a:sysClr val="window" lastClr="FFFFFF"/>
                    </a:solidFill>
                    <a:round/>
                    <a:headEnd/>
                    <a:tailEnd/>
                  </a:ln>
                </p:spPr>
              </p:cxnSp>
              <p:cxnSp>
                <p:nvCxnSpPr>
                  <p:cNvPr id="174" name="Straight Connector 85"/>
                  <p:cNvCxnSpPr>
                    <a:cxnSpLocks noChangeShapeType="1"/>
                  </p:cNvCxnSpPr>
                  <p:nvPr/>
                </p:nvCxnSpPr>
                <p:spPr bwMode="auto">
                  <a:xfrm rot="16080000" flipH="1">
                    <a:off x="3373869" y="2076641"/>
                    <a:ext cx="822959" cy="543232"/>
                  </a:xfrm>
                  <a:prstGeom prst="line">
                    <a:avLst/>
                  </a:prstGeom>
                  <a:noFill/>
                  <a:ln w="25400" algn="ctr">
                    <a:solidFill>
                      <a:sysClr val="window" lastClr="FFFFFF"/>
                    </a:solidFill>
                    <a:round/>
                    <a:headEnd/>
                    <a:tailEnd/>
                  </a:ln>
                </p:spPr>
              </p:cxnSp>
              <p:cxnSp>
                <p:nvCxnSpPr>
                  <p:cNvPr id="175" name="Straight Connector 86"/>
                  <p:cNvCxnSpPr>
                    <a:cxnSpLocks noChangeAspect="1" noChangeShapeType="1"/>
                  </p:cNvCxnSpPr>
                  <p:nvPr/>
                </p:nvCxnSpPr>
                <p:spPr bwMode="auto">
                  <a:xfrm rot="5280000">
                    <a:off x="2060189" y="2184493"/>
                    <a:ext cx="809574" cy="367737"/>
                  </a:xfrm>
                  <a:prstGeom prst="line">
                    <a:avLst/>
                  </a:prstGeom>
                  <a:noFill/>
                  <a:ln w="25400" algn="ctr">
                    <a:solidFill>
                      <a:sysClr val="window" lastClr="FFFFFF"/>
                    </a:solidFill>
                    <a:round/>
                    <a:headEnd/>
                    <a:tailEnd/>
                  </a:ln>
                </p:spPr>
              </p:cxnSp>
            </p:grpSp>
          </p:grpSp>
          <p:sp>
            <p:nvSpPr>
              <p:cNvPr id="162" name="TextBox 136"/>
              <p:cNvSpPr txBox="1">
                <a:spLocks noChangeArrowheads="1"/>
              </p:cNvSpPr>
              <p:nvPr/>
            </p:nvSpPr>
            <p:spPr bwMode="auto">
              <a:xfrm>
                <a:off x="4300693" y="3595689"/>
                <a:ext cx="842077" cy="689119"/>
              </a:xfrm>
              <a:prstGeom prst="rect">
                <a:avLst/>
              </a:prstGeom>
              <a:noFill/>
              <a:ln w="9525">
                <a:noFill/>
                <a:miter lim="800000"/>
                <a:headEnd/>
                <a:tailEnd/>
              </a:ln>
            </p:spPr>
            <p:txBody>
              <a:bodyPr wrap="none" lIns="91440" tIns="45720" rIns="91440" bIns="45720">
                <a:spAutoFit/>
              </a:bodyPr>
              <a:lstStyle/>
              <a:p>
                <a:pPr marL="0" marR="0" lvl="0" indent="0" algn="l" defTabSz="914186" eaLnBrk="1" fontAlgn="auto" latinLnBrk="0" hangingPunct="1">
                  <a:lnSpc>
                    <a:spcPct val="100000"/>
                  </a:lnSpc>
                  <a:spcBef>
                    <a:spcPts val="0"/>
                  </a:spcBef>
                  <a:spcAft>
                    <a:spcPts val="0"/>
                  </a:spcAft>
                  <a:buClrTx/>
                  <a:buSzTx/>
                  <a:buFontTx/>
                  <a:buNone/>
                  <a:tabLst/>
                  <a:defRPr/>
                </a:pPr>
                <a:r>
                  <a:rPr kumimoji="0" lang="en-US" sz="3000" b="0" i="1" u="none" strike="noStrike" kern="0" cap="none" spc="0" normalizeH="0" baseline="0" noProof="0" dirty="0" smtClean="0">
                    <a:ln>
                      <a:noFill/>
                    </a:ln>
                    <a:solidFill>
                      <a:schemeClr val="bg1"/>
                    </a:solidFill>
                    <a:effectLst/>
                    <a:uLnTx/>
                    <a:uFillTx/>
                    <a:latin typeface="Calibri"/>
                  </a:rPr>
                  <a:t>W</a:t>
                </a:r>
                <a:r>
                  <a:rPr kumimoji="0" lang="en-US" sz="3000" b="0" i="1" u="none" strike="noStrike" kern="0" cap="none" spc="0" normalizeH="0" baseline="30000" noProof="0" dirty="0" smtClean="0">
                    <a:ln>
                      <a:noFill/>
                    </a:ln>
                    <a:solidFill>
                      <a:schemeClr val="bg1"/>
                    </a:solidFill>
                    <a:effectLst/>
                    <a:uLnTx/>
                    <a:uFillTx/>
                    <a:latin typeface="Calibri"/>
                  </a:rPr>
                  <a:t>k</a:t>
                </a:r>
              </a:p>
            </p:txBody>
          </p:sp>
          <p:sp>
            <p:nvSpPr>
              <p:cNvPr id="164" name="TextBox 134"/>
              <p:cNvSpPr txBox="1">
                <a:spLocks noChangeArrowheads="1"/>
              </p:cNvSpPr>
              <p:nvPr/>
            </p:nvSpPr>
            <p:spPr bwMode="auto">
              <a:xfrm>
                <a:off x="6239662" y="2341600"/>
                <a:ext cx="3063386" cy="574266"/>
              </a:xfrm>
              <a:prstGeom prst="rect">
                <a:avLst/>
              </a:prstGeom>
              <a:noFill/>
              <a:ln w="9525">
                <a:noFill/>
                <a:miter lim="800000"/>
                <a:headEnd/>
                <a:tailEnd/>
              </a:ln>
            </p:spPr>
            <p:txBody>
              <a:bodyPr wrap="none" lIns="91440" tIns="45720" rIns="91440" bIns="45720">
                <a:spAutoFit/>
              </a:bodyPr>
              <a:lstStyle/>
              <a:p>
                <a:pPr marL="0" marR="0" lvl="0" indent="0" algn="l" defTabSz="914186"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smtClean="0">
                    <a:ln>
                      <a:noFill/>
                    </a:ln>
                    <a:solidFill>
                      <a:schemeClr val="bg1"/>
                    </a:solidFill>
                    <a:effectLst/>
                    <a:uLnTx/>
                    <a:uFillTx/>
                    <a:latin typeface="Calibri"/>
                  </a:rPr>
                  <a:t>Detection layer </a:t>
                </a:r>
                <a:r>
                  <a:rPr kumimoji="0" lang="en-US" altLang="ko-KR" sz="2400" b="0" i="1" u="none" strike="noStrike" kern="0" cap="none" spc="0" normalizeH="0" baseline="0" noProof="0" dirty="0" smtClean="0">
                    <a:ln>
                      <a:noFill/>
                    </a:ln>
                    <a:solidFill>
                      <a:schemeClr val="bg1"/>
                    </a:solidFill>
                    <a:effectLst/>
                    <a:uLnTx/>
                    <a:uFillTx/>
                    <a:latin typeface="Calibri"/>
                  </a:rPr>
                  <a:t>H</a:t>
                </a:r>
                <a:endParaRPr kumimoji="0" lang="ko-KR" altLang="en-US" sz="2400" b="0" i="1" u="none" strike="noStrike" kern="0" cap="none" spc="0" normalizeH="0" baseline="0" noProof="0" dirty="0" smtClean="0">
                  <a:ln>
                    <a:noFill/>
                  </a:ln>
                  <a:solidFill>
                    <a:schemeClr val="bg1"/>
                  </a:solidFill>
                  <a:effectLst/>
                  <a:uLnTx/>
                  <a:uFillTx/>
                  <a:latin typeface="Calibri"/>
                </a:endParaRPr>
              </a:p>
            </p:txBody>
          </p:sp>
          <p:sp>
            <p:nvSpPr>
              <p:cNvPr id="165" name="TextBox 134"/>
              <p:cNvSpPr txBox="1">
                <a:spLocks noChangeArrowheads="1"/>
              </p:cNvSpPr>
              <p:nvPr/>
            </p:nvSpPr>
            <p:spPr bwMode="auto">
              <a:xfrm>
                <a:off x="6272555" y="1219200"/>
                <a:ext cx="3472322" cy="574266"/>
              </a:xfrm>
              <a:prstGeom prst="rect">
                <a:avLst/>
              </a:prstGeom>
              <a:noFill/>
              <a:ln w="9525">
                <a:noFill/>
                <a:miter lim="800000"/>
                <a:headEnd/>
                <a:tailEnd/>
              </a:ln>
            </p:spPr>
            <p:txBody>
              <a:bodyPr wrap="none" lIns="91440" tIns="45720" rIns="91440" bIns="45720">
                <a:spAutoFit/>
              </a:bodyPr>
              <a:lstStyle/>
              <a:p>
                <a:pPr marL="0" marR="0" lvl="0" indent="0" algn="l" defTabSz="914186"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smtClean="0">
                    <a:ln>
                      <a:noFill/>
                    </a:ln>
                    <a:solidFill>
                      <a:schemeClr val="bg1"/>
                    </a:solidFill>
                    <a:effectLst/>
                    <a:uLnTx/>
                    <a:uFillTx/>
                    <a:latin typeface="Calibri"/>
                  </a:rPr>
                  <a:t>Max-pooling layer </a:t>
                </a:r>
                <a:r>
                  <a:rPr kumimoji="0" lang="en-US" altLang="ko-KR" sz="2400" b="0" i="1" u="none" strike="noStrike" kern="0" cap="none" spc="0" normalizeH="0" baseline="0" noProof="0" dirty="0" smtClean="0">
                    <a:ln>
                      <a:noFill/>
                    </a:ln>
                    <a:solidFill>
                      <a:schemeClr val="bg1"/>
                    </a:solidFill>
                    <a:effectLst/>
                    <a:uLnTx/>
                    <a:uFillTx/>
                    <a:latin typeface="Calibri"/>
                  </a:rPr>
                  <a:t>P</a:t>
                </a:r>
                <a:endParaRPr kumimoji="0" lang="ko-KR" altLang="en-US" sz="2400" b="0" i="1" u="none" strike="noStrike" kern="0" cap="none" spc="0" normalizeH="0" baseline="0" noProof="0" dirty="0" smtClean="0">
                  <a:ln>
                    <a:noFill/>
                  </a:ln>
                  <a:solidFill>
                    <a:schemeClr val="bg1"/>
                  </a:solidFill>
                  <a:effectLst/>
                  <a:uLnTx/>
                  <a:uFillTx/>
                  <a:latin typeface="Calibri"/>
                </a:endParaRPr>
              </a:p>
            </p:txBody>
          </p:sp>
        </p:grpSp>
        <p:sp>
          <p:nvSpPr>
            <p:cNvPr id="160" name="Parallelogram 93"/>
            <p:cNvSpPr>
              <a:spLocks noChangeAspect="1"/>
            </p:cNvSpPr>
            <p:nvPr/>
          </p:nvSpPr>
          <p:spPr bwMode="auto">
            <a:xfrm>
              <a:off x="1970209" y="1648053"/>
              <a:ext cx="438912" cy="114683"/>
            </a:xfrm>
            <a:prstGeom prst="parallelogram">
              <a:avLst>
                <a:gd name="adj" fmla="val 59891"/>
              </a:avLst>
            </a:prstGeom>
            <a:noFill/>
            <a:ln w="25400" algn="ctr">
              <a:solidFill>
                <a:sysClr val="window" lastClr="FFFFFF"/>
              </a:solidFill>
              <a:round/>
              <a:headEnd/>
              <a:tailEnd/>
            </a:ln>
          </p:spPr>
          <p:txBody>
            <a:bodyPr/>
            <a:lstStyle/>
            <a:p>
              <a:pPr marL="0" marR="0" lvl="0" indent="0" algn="l" defTabSz="457092" eaLnBrk="1" fontAlgn="auto" latinLnBrk="0" hangingPunct="0">
                <a:lnSpc>
                  <a:spcPct val="104000"/>
                </a:lnSpc>
                <a:spcBef>
                  <a:spcPts val="0"/>
                </a:spcBef>
                <a:spcAft>
                  <a:spcPts val="0"/>
                </a:spcAft>
                <a:buClr>
                  <a:srgbClr val="000000"/>
                </a:buClr>
                <a:buSzPct val="45000"/>
                <a:buFontTx/>
                <a:buNone/>
                <a:tabLst/>
                <a:defRPr/>
              </a:pPr>
              <a:endParaRPr kumimoji="0" lang="en-US" sz="1700" b="0" i="0" u="none" strike="noStrike" kern="0" cap="none" spc="0" normalizeH="0" baseline="0" noProof="0" dirty="0" smtClean="0">
                <a:ln>
                  <a:noFill/>
                </a:ln>
                <a:solidFill>
                  <a:prstClr val="black"/>
                </a:solidFill>
                <a:effectLst/>
                <a:uLnTx/>
                <a:uFillTx/>
                <a:latin typeface="Arial" charset="0"/>
              </a:endParaRPr>
            </a:p>
          </p:txBody>
        </p:sp>
      </p:grpSp>
      <p:sp>
        <p:nvSpPr>
          <p:cNvPr id="186" name="Oval 185"/>
          <p:cNvSpPr/>
          <p:nvPr/>
        </p:nvSpPr>
        <p:spPr>
          <a:xfrm>
            <a:off x="3270559" y="4884766"/>
            <a:ext cx="123444" cy="119828"/>
          </a:xfrm>
          <a:prstGeom prst="ellipse">
            <a:avLst/>
          </a:prstGeom>
          <a:solidFill>
            <a:srgbClr val="1F497D">
              <a:lumMod val="20000"/>
              <a:lumOff val="80000"/>
            </a:srgbClr>
          </a:solidFill>
          <a:ln w="25400" cap="flat" cmpd="sng" algn="ctr">
            <a:solidFill>
              <a:srgbClr val="4F81BD">
                <a:shade val="50000"/>
              </a:srgbClr>
            </a:solidFill>
            <a:prstDash val="solid"/>
          </a:ln>
          <a:effectLst/>
        </p:spPr>
        <p:txBody>
          <a:bodyPr lIns="91419" tIns="45710" rIns="91419" bIns="45710" rtlCol="0" anchor="ctr"/>
          <a:lstStyle/>
          <a:p>
            <a:pPr marL="0" marR="0" lvl="0" indent="0" defTabSz="914186"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smtClean="0">
              <a:ln>
                <a:noFill/>
              </a:ln>
              <a:solidFill>
                <a:prstClr val="white"/>
              </a:solidFill>
              <a:effectLst/>
              <a:uLnTx/>
              <a:uFillTx/>
              <a:latin typeface="Calibri"/>
              <a:ea typeface="+mn-ea"/>
              <a:cs typeface="+mn-cs"/>
            </a:endParaRPr>
          </a:p>
        </p:txBody>
      </p:sp>
      <p:sp>
        <p:nvSpPr>
          <p:cNvPr id="187" name="Oval 186"/>
          <p:cNvSpPr/>
          <p:nvPr/>
        </p:nvSpPr>
        <p:spPr>
          <a:xfrm>
            <a:off x="3593312" y="3194759"/>
            <a:ext cx="123444" cy="119828"/>
          </a:xfrm>
          <a:prstGeom prst="ellipse">
            <a:avLst/>
          </a:prstGeom>
          <a:noFill/>
          <a:ln w="25400" cap="flat" cmpd="sng" algn="ctr">
            <a:solidFill>
              <a:srgbClr val="4F81BD">
                <a:shade val="50000"/>
              </a:srgbClr>
            </a:solidFill>
            <a:prstDash val="solid"/>
          </a:ln>
          <a:effectLst/>
        </p:spPr>
        <p:txBody>
          <a:bodyPr lIns="91419" tIns="45710" rIns="91419" bIns="45710" rtlCol="0" anchor="ctr"/>
          <a:lstStyle/>
          <a:p>
            <a:pPr marL="0" marR="0" lvl="0" indent="0" defTabSz="914186"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smtClean="0">
              <a:ln>
                <a:noFill/>
              </a:ln>
              <a:solidFill>
                <a:prstClr val="white"/>
              </a:solidFill>
              <a:effectLst/>
              <a:uLnTx/>
              <a:uFillTx/>
              <a:latin typeface="Calibri"/>
              <a:ea typeface="+mn-ea"/>
              <a:cs typeface="+mn-cs"/>
            </a:endParaRPr>
          </a:p>
        </p:txBody>
      </p:sp>
      <p:sp>
        <p:nvSpPr>
          <p:cNvPr id="188" name="Oval 187"/>
          <p:cNvSpPr/>
          <p:nvPr/>
        </p:nvSpPr>
        <p:spPr>
          <a:xfrm>
            <a:off x="3437065" y="4884766"/>
            <a:ext cx="123444" cy="119828"/>
          </a:xfrm>
          <a:prstGeom prst="ellipse">
            <a:avLst/>
          </a:prstGeom>
          <a:solidFill>
            <a:srgbClr val="1F497D">
              <a:lumMod val="20000"/>
              <a:lumOff val="80000"/>
            </a:srgbClr>
          </a:solidFill>
          <a:ln w="25400" cap="flat" cmpd="sng" algn="ctr">
            <a:solidFill>
              <a:srgbClr val="4F81BD">
                <a:shade val="50000"/>
              </a:srgbClr>
            </a:solidFill>
            <a:prstDash val="solid"/>
          </a:ln>
          <a:effectLst/>
        </p:spPr>
        <p:txBody>
          <a:bodyPr lIns="91419" tIns="45710" rIns="91419" bIns="45710" rtlCol="0" anchor="ctr"/>
          <a:lstStyle/>
          <a:p>
            <a:pPr marL="0" marR="0" lvl="0" indent="0" defTabSz="914186"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smtClean="0">
              <a:ln>
                <a:noFill/>
              </a:ln>
              <a:solidFill>
                <a:prstClr val="white"/>
              </a:solidFill>
              <a:effectLst/>
              <a:uLnTx/>
              <a:uFillTx/>
              <a:latin typeface="Calibri"/>
              <a:ea typeface="+mn-ea"/>
              <a:cs typeface="+mn-cs"/>
            </a:endParaRPr>
          </a:p>
        </p:txBody>
      </p:sp>
      <p:sp>
        <p:nvSpPr>
          <p:cNvPr id="189" name="Oval 188"/>
          <p:cNvSpPr/>
          <p:nvPr/>
        </p:nvSpPr>
        <p:spPr>
          <a:xfrm>
            <a:off x="3603574" y="4888382"/>
            <a:ext cx="123444" cy="119828"/>
          </a:xfrm>
          <a:prstGeom prst="ellipse">
            <a:avLst/>
          </a:prstGeom>
          <a:solidFill>
            <a:srgbClr val="1F497D">
              <a:lumMod val="20000"/>
              <a:lumOff val="80000"/>
            </a:srgbClr>
          </a:solidFill>
          <a:ln w="25400" cap="flat" cmpd="sng" algn="ctr">
            <a:solidFill>
              <a:srgbClr val="4F81BD">
                <a:shade val="50000"/>
              </a:srgbClr>
            </a:solidFill>
            <a:prstDash val="solid"/>
          </a:ln>
          <a:effectLst/>
        </p:spPr>
        <p:txBody>
          <a:bodyPr lIns="91419" tIns="45710" rIns="91419" bIns="45710" rtlCol="0" anchor="ctr"/>
          <a:lstStyle/>
          <a:p>
            <a:pPr marL="0" marR="0" lvl="0" indent="0" defTabSz="914186"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smtClean="0">
              <a:ln>
                <a:noFill/>
              </a:ln>
              <a:solidFill>
                <a:prstClr val="white"/>
              </a:solidFill>
              <a:effectLst/>
              <a:uLnTx/>
              <a:uFillTx/>
              <a:latin typeface="Calibri"/>
              <a:ea typeface="+mn-ea"/>
              <a:cs typeface="+mn-cs"/>
            </a:endParaRPr>
          </a:p>
        </p:txBody>
      </p:sp>
      <p:sp>
        <p:nvSpPr>
          <p:cNvPr id="190" name="Oval 189"/>
          <p:cNvSpPr/>
          <p:nvPr/>
        </p:nvSpPr>
        <p:spPr>
          <a:xfrm>
            <a:off x="3214509" y="4989692"/>
            <a:ext cx="123444" cy="119828"/>
          </a:xfrm>
          <a:prstGeom prst="ellipse">
            <a:avLst/>
          </a:prstGeom>
          <a:solidFill>
            <a:srgbClr val="1F497D">
              <a:lumMod val="20000"/>
              <a:lumOff val="80000"/>
            </a:srgbClr>
          </a:solidFill>
          <a:ln w="25400" cap="flat" cmpd="sng" algn="ctr">
            <a:solidFill>
              <a:srgbClr val="4F81BD">
                <a:shade val="50000"/>
              </a:srgbClr>
            </a:solidFill>
            <a:prstDash val="solid"/>
          </a:ln>
          <a:effectLst/>
        </p:spPr>
        <p:txBody>
          <a:bodyPr lIns="91419" tIns="45710" rIns="91419" bIns="45710" rtlCol="0" anchor="ctr"/>
          <a:lstStyle/>
          <a:p>
            <a:pPr marL="0" marR="0" lvl="0" indent="0" defTabSz="914186"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smtClean="0">
              <a:ln>
                <a:noFill/>
              </a:ln>
              <a:solidFill>
                <a:prstClr val="white"/>
              </a:solidFill>
              <a:effectLst/>
              <a:uLnTx/>
              <a:uFillTx/>
              <a:latin typeface="Calibri"/>
              <a:ea typeface="+mn-ea"/>
              <a:cs typeface="+mn-cs"/>
            </a:endParaRPr>
          </a:p>
        </p:txBody>
      </p:sp>
      <p:sp>
        <p:nvSpPr>
          <p:cNvPr id="191" name="Oval 190"/>
          <p:cNvSpPr/>
          <p:nvPr/>
        </p:nvSpPr>
        <p:spPr>
          <a:xfrm>
            <a:off x="3381017" y="4989692"/>
            <a:ext cx="123444" cy="119828"/>
          </a:xfrm>
          <a:prstGeom prst="ellipse">
            <a:avLst/>
          </a:prstGeom>
          <a:solidFill>
            <a:srgbClr val="1F497D">
              <a:lumMod val="20000"/>
              <a:lumOff val="80000"/>
            </a:srgbClr>
          </a:solidFill>
          <a:ln w="25400" cap="flat" cmpd="sng" algn="ctr">
            <a:solidFill>
              <a:srgbClr val="4F81BD">
                <a:shade val="50000"/>
              </a:srgbClr>
            </a:solidFill>
            <a:prstDash val="solid"/>
          </a:ln>
          <a:effectLst/>
        </p:spPr>
        <p:txBody>
          <a:bodyPr lIns="91419" tIns="45710" rIns="91419" bIns="45710" rtlCol="0" anchor="ctr"/>
          <a:lstStyle/>
          <a:p>
            <a:pPr marL="0" marR="0" lvl="0" indent="0" defTabSz="914186"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smtClean="0">
              <a:ln>
                <a:noFill/>
              </a:ln>
              <a:solidFill>
                <a:prstClr val="white"/>
              </a:solidFill>
              <a:effectLst/>
              <a:uLnTx/>
              <a:uFillTx/>
              <a:latin typeface="Calibri"/>
              <a:ea typeface="+mn-ea"/>
              <a:cs typeface="+mn-cs"/>
            </a:endParaRPr>
          </a:p>
        </p:txBody>
      </p:sp>
      <p:sp>
        <p:nvSpPr>
          <p:cNvPr id="192" name="Oval 191"/>
          <p:cNvSpPr/>
          <p:nvPr/>
        </p:nvSpPr>
        <p:spPr>
          <a:xfrm>
            <a:off x="3547524" y="4993310"/>
            <a:ext cx="123444" cy="119828"/>
          </a:xfrm>
          <a:prstGeom prst="ellipse">
            <a:avLst/>
          </a:prstGeom>
          <a:solidFill>
            <a:srgbClr val="1F497D">
              <a:lumMod val="20000"/>
              <a:lumOff val="80000"/>
            </a:srgbClr>
          </a:solidFill>
          <a:ln w="25400" cap="flat" cmpd="sng" algn="ctr">
            <a:solidFill>
              <a:srgbClr val="4F81BD">
                <a:shade val="50000"/>
              </a:srgbClr>
            </a:solidFill>
            <a:prstDash val="solid"/>
          </a:ln>
          <a:effectLst/>
        </p:spPr>
        <p:txBody>
          <a:bodyPr lIns="91419" tIns="45710" rIns="91419" bIns="45710" rtlCol="0" anchor="ctr"/>
          <a:lstStyle/>
          <a:p>
            <a:pPr marL="0" marR="0" lvl="0" indent="0" defTabSz="914186"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smtClean="0">
              <a:ln>
                <a:noFill/>
              </a:ln>
              <a:solidFill>
                <a:prstClr val="white"/>
              </a:solidFill>
              <a:effectLst/>
              <a:uLnTx/>
              <a:uFillTx/>
              <a:latin typeface="Calibri"/>
              <a:ea typeface="+mn-ea"/>
              <a:cs typeface="+mn-cs"/>
            </a:endParaRPr>
          </a:p>
        </p:txBody>
      </p:sp>
      <p:sp>
        <p:nvSpPr>
          <p:cNvPr id="193" name="Oval 192"/>
          <p:cNvSpPr/>
          <p:nvPr/>
        </p:nvSpPr>
        <p:spPr>
          <a:xfrm>
            <a:off x="3151784" y="5094620"/>
            <a:ext cx="123444" cy="119828"/>
          </a:xfrm>
          <a:prstGeom prst="ellipse">
            <a:avLst/>
          </a:prstGeom>
          <a:solidFill>
            <a:srgbClr val="1F497D">
              <a:lumMod val="20000"/>
              <a:lumOff val="80000"/>
            </a:srgbClr>
          </a:solidFill>
          <a:ln w="25400" cap="flat" cmpd="sng" algn="ctr">
            <a:solidFill>
              <a:srgbClr val="4F81BD">
                <a:shade val="50000"/>
              </a:srgbClr>
            </a:solidFill>
            <a:prstDash val="solid"/>
          </a:ln>
          <a:effectLst/>
        </p:spPr>
        <p:txBody>
          <a:bodyPr lIns="91419" tIns="45710" rIns="91419" bIns="45710" rtlCol="0" anchor="ctr"/>
          <a:lstStyle/>
          <a:p>
            <a:pPr marL="0" marR="0" lvl="0" indent="0" defTabSz="914186"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smtClean="0">
              <a:ln>
                <a:noFill/>
              </a:ln>
              <a:solidFill>
                <a:prstClr val="white"/>
              </a:solidFill>
              <a:effectLst/>
              <a:uLnTx/>
              <a:uFillTx/>
              <a:latin typeface="Calibri"/>
              <a:ea typeface="+mn-ea"/>
              <a:cs typeface="+mn-cs"/>
            </a:endParaRPr>
          </a:p>
        </p:txBody>
      </p:sp>
      <p:sp>
        <p:nvSpPr>
          <p:cNvPr id="194" name="Oval 193"/>
          <p:cNvSpPr/>
          <p:nvPr/>
        </p:nvSpPr>
        <p:spPr>
          <a:xfrm>
            <a:off x="3318289" y="5094620"/>
            <a:ext cx="123444" cy="119828"/>
          </a:xfrm>
          <a:prstGeom prst="ellipse">
            <a:avLst/>
          </a:prstGeom>
          <a:solidFill>
            <a:srgbClr val="1F497D">
              <a:lumMod val="20000"/>
              <a:lumOff val="80000"/>
            </a:srgbClr>
          </a:solidFill>
          <a:ln w="25400" cap="flat" cmpd="sng" algn="ctr">
            <a:solidFill>
              <a:srgbClr val="4F81BD">
                <a:shade val="50000"/>
              </a:srgbClr>
            </a:solidFill>
            <a:prstDash val="solid"/>
          </a:ln>
          <a:effectLst/>
        </p:spPr>
        <p:txBody>
          <a:bodyPr lIns="91419" tIns="45710" rIns="91419" bIns="45710" rtlCol="0" anchor="ctr"/>
          <a:lstStyle/>
          <a:p>
            <a:pPr marL="0" marR="0" lvl="0" indent="0" defTabSz="914186"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smtClean="0">
              <a:ln>
                <a:noFill/>
              </a:ln>
              <a:solidFill>
                <a:prstClr val="white"/>
              </a:solidFill>
              <a:effectLst/>
              <a:uLnTx/>
              <a:uFillTx/>
              <a:latin typeface="Calibri"/>
              <a:ea typeface="+mn-ea"/>
              <a:cs typeface="+mn-cs"/>
            </a:endParaRPr>
          </a:p>
        </p:txBody>
      </p:sp>
      <p:sp>
        <p:nvSpPr>
          <p:cNvPr id="195" name="Oval 194"/>
          <p:cNvSpPr/>
          <p:nvPr/>
        </p:nvSpPr>
        <p:spPr>
          <a:xfrm>
            <a:off x="3484799" y="5098237"/>
            <a:ext cx="123444" cy="119828"/>
          </a:xfrm>
          <a:prstGeom prst="ellipse">
            <a:avLst/>
          </a:prstGeom>
          <a:solidFill>
            <a:srgbClr val="1F497D">
              <a:lumMod val="20000"/>
              <a:lumOff val="80000"/>
            </a:srgbClr>
          </a:solidFill>
          <a:ln w="25400" cap="flat" cmpd="sng" algn="ctr">
            <a:solidFill>
              <a:srgbClr val="4F81BD">
                <a:shade val="50000"/>
              </a:srgbClr>
            </a:solidFill>
            <a:prstDash val="solid"/>
          </a:ln>
          <a:effectLst/>
        </p:spPr>
        <p:txBody>
          <a:bodyPr lIns="91419" tIns="45710" rIns="91419" bIns="45710" rtlCol="0" anchor="ctr"/>
          <a:lstStyle/>
          <a:p>
            <a:pPr marL="0" marR="0" lvl="0" indent="0" defTabSz="914186"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smtClean="0">
              <a:ln>
                <a:noFill/>
              </a:ln>
              <a:solidFill>
                <a:prstClr val="white"/>
              </a:solidFill>
              <a:effectLst/>
              <a:uLnTx/>
              <a:uFillTx/>
              <a:latin typeface="Calibri"/>
              <a:ea typeface="+mn-ea"/>
              <a:cs typeface="+mn-cs"/>
            </a:endParaRPr>
          </a:p>
        </p:txBody>
      </p:sp>
      <p:sp>
        <p:nvSpPr>
          <p:cNvPr id="196" name="Text Box 53"/>
          <p:cNvSpPr txBox="1">
            <a:spLocks noChangeArrowheads="1"/>
          </p:cNvSpPr>
          <p:nvPr/>
        </p:nvSpPr>
        <p:spPr bwMode="auto">
          <a:xfrm>
            <a:off x="4272255" y="3628191"/>
            <a:ext cx="3456431" cy="400089"/>
          </a:xfrm>
          <a:prstGeom prst="rect">
            <a:avLst/>
          </a:prstGeom>
          <a:noFill/>
          <a:ln w="9525">
            <a:noFill/>
            <a:miter lim="800000"/>
            <a:headEnd/>
            <a:tailEnd/>
          </a:ln>
        </p:spPr>
        <p:txBody>
          <a:bodyPr wrap="square" lIns="91419" tIns="45710" rIns="91419" bIns="45710">
            <a:spAutoFit/>
          </a:bodyPr>
          <a:lstStyle/>
          <a:p>
            <a:pPr algn="l" defTabSz="914186" fontAlgn="auto">
              <a:spcBef>
                <a:spcPct val="50000"/>
              </a:spcBef>
              <a:spcAft>
                <a:spcPts val="0"/>
              </a:spcAft>
            </a:pPr>
            <a:r>
              <a:rPr lang="en-US" sz="2000" dirty="0" smtClean="0">
                <a:solidFill>
                  <a:srgbClr val="4F81BD"/>
                </a:solidFill>
                <a:latin typeface="Calibri" pitchFamily="34" charset="0"/>
              </a:rPr>
              <a:t>Hidden nodes (binary)</a:t>
            </a:r>
            <a:endParaRPr lang="en-US" sz="2000" dirty="0">
              <a:solidFill>
                <a:srgbClr val="4F81BD"/>
              </a:solidFill>
              <a:latin typeface="Calibri" pitchFamily="34" charset="0"/>
            </a:endParaRPr>
          </a:p>
        </p:txBody>
      </p:sp>
      <p:sp>
        <p:nvSpPr>
          <p:cNvPr id="202" name="Text Box 53"/>
          <p:cNvSpPr txBox="1">
            <a:spLocks noChangeArrowheads="1"/>
          </p:cNvSpPr>
          <p:nvPr/>
        </p:nvSpPr>
        <p:spPr bwMode="auto">
          <a:xfrm>
            <a:off x="4702832" y="4245515"/>
            <a:ext cx="3456431" cy="400089"/>
          </a:xfrm>
          <a:prstGeom prst="rect">
            <a:avLst/>
          </a:prstGeom>
          <a:noFill/>
          <a:ln w="9525">
            <a:noFill/>
            <a:miter lim="800000"/>
            <a:headEnd/>
            <a:tailEnd/>
          </a:ln>
        </p:spPr>
        <p:txBody>
          <a:bodyPr wrap="square" lIns="91419" tIns="45710" rIns="91419" bIns="45710">
            <a:spAutoFit/>
          </a:bodyPr>
          <a:lstStyle/>
          <a:p>
            <a:pPr algn="l" defTabSz="914186" fontAlgn="auto">
              <a:spcBef>
                <a:spcPct val="50000"/>
              </a:spcBef>
              <a:spcAft>
                <a:spcPts val="0"/>
              </a:spcAft>
            </a:pPr>
            <a:r>
              <a:rPr lang="en-US" sz="2000" dirty="0" smtClean="0">
                <a:solidFill>
                  <a:srgbClr val="4F81BD"/>
                </a:solidFill>
                <a:latin typeface="Calibri" pitchFamily="34" charset="0"/>
              </a:rPr>
              <a:t>“Filter” weights (shared)</a:t>
            </a:r>
            <a:endParaRPr lang="en-US" sz="2000" dirty="0">
              <a:solidFill>
                <a:srgbClr val="4F81BD"/>
              </a:solidFill>
              <a:latin typeface="Calibri" pitchFamily="34" charset="0"/>
            </a:endParaRPr>
          </a:p>
        </p:txBody>
      </p:sp>
      <p:cxnSp>
        <p:nvCxnSpPr>
          <p:cNvPr id="203" name="Straight Arrow Connector 202"/>
          <p:cNvCxnSpPr/>
          <p:nvPr/>
        </p:nvCxnSpPr>
        <p:spPr>
          <a:xfrm rot="10800000">
            <a:off x="4428511" y="4163216"/>
            <a:ext cx="281178" cy="219458"/>
          </a:xfrm>
          <a:prstGeom prst="straightConnector1">
            <a:avLst/>
          </a:prstGeom>
          <a:noFill/>
          <a:ln w="25400" cap="flat" cmpd="sng" algn="ctr">
            <a:solidFill>
              <a:srgbClr val="4F81BD"/>
            </a:solidFill>
            <a:prstDash val="solid"/>
            <a:tailEnd type="arrow"/>
          </a:ln>
          <a:effectLst/>
        </p:spPr>
      </p:cxnSp>
      <p:sp>
        <p:nvSpPr>
          <p:cNvPr id="208" name="TextBox 207"/>
          <p:cNvSpPr txBox="1"/>
          <p:nvPr/>
        </p:nvSpPr>
        <p:spPr>
          <a:xfrm>
            <a:off x="5512312" y="4880403"/>
            <a:ext cx="2194559" cy="461645"/>
          </a:xfrm>
          <a:prstGeom prst="rect">
            <a:avLst/>
          </a:prstGeom>
          <a:noFill/>
          <a:ln>
            <a:noFill/>
          </a:ln>
        </p:spPr>
        <p:txBody>
          <a:bodyPr wrap="square" lIns="91419" tIns="45710" rIns="91419" bIns="45710" rtlCol="0">
            <a:spAutoFit/>
          </a:bodyPr>
          <a:lstStyle/>
          <a:p>
            <a:pPr marL="0" marR="0" lvl="0" indent="0" algn="l" defTabSz="914186" eaLnBrk="1" fontAlgn="auto" latinLnBrk="0" hangingPunct="1">
              <a:lnSpc>
                <a:spcPct val="100000"/>
              </a:lnSpc>
              <a:spcBef>
                <a:spcPts val="0"/>
              </a:spcBef>
              <a:spcAft>
                <a:spcPts val="0"/>
              </a:spcAft>
              <a:buClrTx/>
              <a:buSzTx/>
              <a:buFontTx/>
              <a:buNone/>
              <a:tabLst/>
              <a:defRPr/>
            </a:pPr>
            <a:endParaRPr kumimoji="0" lang="ko-KR" altLang="en-US" sz="2400" b="0" i="1" u="none" strike="noStrike" kern="0" cap="none" spc="0" normalizeH="0" baseline="0" noProof="0" dirty="0" smtClean="0">
              <a:ln>
                <a:noFill/>
              </a:ln>
              <a:solidFill>
                <a:prstClr val="black"/>
              </a:solidFill>
              <a:effectLst/>
              <a:uLnTx/>
              <a:uFillTx/>
              <a:latin typeface="Calibri"/>
            </a:endParaRPr>
          </a:p>
        </p:txBody>
      </p:sp>
      <p:cxnSp>
        <p:nvCxnSpPr>
          <p:cNvPr id="212" name="Straight Arrow Connector 211"/>
          <p:cNvCxnSpPr/>
          <p:nvPr/>
        </p:nvCxnSpPr>
        <p:spPr>
          <a:xfrm rot="10800000">
            <a:off x="3753787" y="3301064"/>
            <a:ext cx="555498" cy="493776"/>
          </a:xfrm>
          <a:prstGeom prst="straightConnector1">
            <a:avLst/>
          </a:prstGeom>
          <a:noFill/>
          <a:ln w="25400" cap="flat" cmpd="sng" algn="ctr">
            <a:solidFill>
              <a:srgbClr val="4F81BD"/>
            </a:solidFill>
            <a:prstDash val="solid"/>
            <a:tailEnd type="arrow"/>
          </a:ln>
          <a:effectLst/>
        </p:spPr>
      </p:cxnSp>
      <p:grpSp>
        <p:nvGrpSpPr>
          <p:cNvPr id="9" name="Group 213"/>
          <p:cNvGrpSpPr/>
          <p:nvPr/>
        </p:nvGrpSpPr>
        <p:grpSpPr>
          <a:xfrm>
            <a:off x="3373694" y="1524000"/>
            <a:ext cx="4779708" cy="1781974"/>
            <a:chOff x="3373694" y="904365"/>
            <a:chExt cx="4779708" cy="1781974"/>
          </a:xfrm>
        </p:grpSpPr>
        <p:sp>
          <p:nvSpPr>
            <p:cNvPr id="215" name="Oval 214"/>
            <p:cNvSpPr/>
            <p:nvPr/>
          </p:nvSpPr>
          <p:spPr>
            <a:xfrm>
              <a:off x="3373694" y="2566511"/>
              <a:ext cx="123444" cy="119828"/>
            </a:xfrm>
            <a:prstGeom prst="ellipse">
              <a:avLst/>
            </a:prstGeom>
            <a:noFill/>
            <a:ln w="25400" cap="flat" cmpd="sng" algn="ctr">
              <a:solidFill>
                <a:srgbClr val="4F81BD">
                  <a:shade val="50000"/>
                </a:srgbClr>
              </a:solidFill>
              <a:prstDash val="solid"/>
            </a:ln>
            <a:effectLst/>
          </p:spPr>
          <p:txBody>
            <a:bodyPr lIns="91419" tIns="45710" rIns="91419" bIns="45710" rtlCol="0" anchor="ctr"/>
            <a:lstStyle/>
            <a:p>
              <a:pPr marL="0" marR="0" lvl="0" indent="0" defTabSz="914186"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smtClean="0">
                <a:ln>
                  <a:noFill/>
                </a:ln>
                <a:solidFill>
                  <a:prstClr val="white"/>
                </a:solidFill>
                <a:effectLst/>
                <a:uLnTx/>
                <a:uFillTx/>
                <a:latin typeface="Calibri"/>
                <a:ea typeface="+mn-ea"/>
                <a:cs typeface="+mn-cs"/>
              </a:endParaRPr>
            </a:p>
          </p:txBody>
        </p:sp>
        <p:sp>
          <p:nvSpPr>
            <p:cNvPr id="216" name="Oval 215"/>
            <p:cNvSpPr/>
            <p:nvPr/>
          </p:nvSpPr>
          <p:spPr>
            <a:xfrm>
              <a:off x="3435417" y="2456675"/>
              <a:ext cx="123444" cy="119828"/>
            </a:xfrm>
            <a:prstGeom prst="ellipse">
              <a:avLst/>
            </a:prstGeom>
            <a:noFill/>
            <a:ln w="25400" cap="flat" cmpd="sng" algn="ctr">
              <a:solidFill>
                <a:srgbClr val="4F81BD">
                  <a:shade val="50000"/>
                </a:srgbClr>
              </a:solidFill>
              <a:prstDash val="solid"/>
            </a:ln>
            <a:effectLst/>
          </p:spPr>
          <p:txBody>
            <a:bodyPr lIns="91419" tIns="45710" rIns="91419" bIns="45710" rtlCol="0" anchor="ctr"/>
            <a:lstStyle/>
            <a:p>
              <a:pPr marL="0" marR="0" lvl="0" indent="0" defTabSz="914186"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smtClean="0">
                <a:ln>
                  <a:noFill/>
                </a:ln>
                <a:solidFill>
                  <a:prstClr val="white"/>
                </a:solidFill>
                <a:effectLst/>
                <a:uLnTx/>
                <a:uFillTx/>
                <a:latin typeface="Calibri"/>
                <a:ea typeface="+mn-ea"/>
                <a:cs typeface="+mn-cs"/>
              </a:endParaRPr>
            </a:p>
          </p:txBody>
        </p:sp>
        <p:sp>
          <p:nvSpPr>
            <p:cNvPr id="217" name="Oval 216"/>
            <p:cNvSpPr/>
            <p:nvPr/>
          </p:nvSpPr>
          <p:spPr>
            <a:xfrm>
              <a:off x="3672259" y="2456675"/>
              <a:ext cx="123444" cy="119828"/>
            </a:xfrm>
            <a:prstGeom prst="ellipse">
              <a:avLst/>
            </a:prstGeom>
            <a:noFill/>
            <a:ln w="25400" cap="flat" cmpd="sng" algn="ctr">
              <a:solidFill>
                <a:srgbClr val="4F81BD">
                  <a:shade val="50000"/>
                </a:srgbClr>
              </a:solidFill>
              <a:prstDash val="solid"/>
            </a:ln>
            <a:effectLst/>
          </p:spPr>
          <p:txBody>
            <a:bodyPr lIns="91419" tIns="45710" rIns="91419" bIns="45710" rtlCol="0" anchor="ctr"/>
            <a:lstStyle/>
            <a:p>
              <a:pPr marL="0" marR="0" lvl="0" indent="0" defTabSz="914186"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smtClean="0">
                <a:ln>
                  <a:noFill/>
                </a:ln>
                <a:solidFill>
                  <a:prstClr val="white"/>
                </a:solidFill>
                <a:effectLst/>
                <a:uLnTx/>
                <a:uFillTx/>
                <a:latin typeface="Calibri"/>
                <a:ea typeface="+mn-ea"/>
                <a:cs typeface="+mn-cs"/>
              </a:endParaRPr>
            </a:p>
          </p:txBody>
        </p:sp>
        <p:sp>
          <p:nvSpPr>
            <p:cNvPr id="218" name="Text Box 53"/>
            <p:cNvSpPr txBox="1">
              <a:spLocks noChangeArrowheads="1"/>
            </p:cNvSpPr>
            <p:nvPr/>
          </p:nvSpPr>
          <p:spPr bwMode="auto">
            <a:xfrm>
              <a:off x="4154983" y="904365"/>
              <a:ext cx="3998419" cy="400089"/>
            </a:xfrm>
            <a:prstGeom prst="rect">
              <a:avLst/>
            </a:prstGeom>
            <a:noFill/>
            <a:ln w="9525">
              <a:noFill/>
              <a:miter lim="800000"/>
              <a:headEnd/>
              <a:tailEnd/>
            </a:ln>
          </p:spPr>
          <p:txBody>
            <a:bodyPr wrap="square" lIns="91419" tIns="45710" rIns="91419" bIns="45710">
              <a:spAutoFit/>
            </a:bodyPr>
            <a:lstStyle/>
            <a:p>
              <a:pPr marL="0" marR="0" lvl="0" indent="0" algn="l" defTabSz="914186" eaLnBrk="1" fontAlgn="auto" latinLnBrk="0" hangingPunct="1">
                <a:lnSpc>
                  <a:spcPct val="100000"/>
                </a:lnSpc>
                <a:spcBef>
                  <a:spcPct val="50000"/>
                </a:spcBef>
                <a:spcAft>
                  <a:spcPts val="0"/>
                </a:spcAft>
                <a:buClrTx/>
                <a:buSzTx/>
                <a:buFontTx/>
                <a:buNone/>
                <a:tabLst/>
                <a:defRPr/>
              </a:pPr>
              <a:r>
                <a:rPr kumimoji="0" lang="en-US" sz="2000" b="0" i="0" u="none" strike="noStrike" kern="0" cap="none" spc="0" normalizeH="0" baseline="0" noProof="0" dirty="0" smtClean="0">
                  <a:ln>
                    <a:noFill/>
                  </a:ln>
                  <a:solidFill>
                    <a:srgbClr val="4F81BD"/>
                  </a:solidFill>
                  <a:effectLst/>
                  <a:uLnTx/>
                  <a:uFillTx/>
                  <a:latin typeface="Calibri" pitchFamily="34" charset="0"/>
                </a:rPr>
                <a:t>‘’max-pooling’’ node (binary)</a:t>
              </a:r>
            </a:p>
          </p:txBody>
        </p:sp>
        <p:sp>
          <p:nvSpPr>
            <p:cNvPr id="219" name="Oval 218"/>
            <p:cNvSpPr/>
            <p:nvPr/>
          </p:nvSpPr>
          <p:spPr>
            <a:xfrm>
              <a:off x="3619149" y="1654289"/>
              <a:ext cx="123444" cy="119828"/>
            </a:xfrm>
            <a:prstGeom prst="ellipse">
              <a:avLst/>
            </a:prstGeom>
            <a:noFill/>
            <a:ln w="25400" cap="flat" cmpd="sng" algn="ctr">
              <a:solidFill>
                <a:srgbClr val="4F81BD">
                  <a:shade val="50000"/>
                </a:srgbClr>
              </a:solidFill>
              <a:prstDash val="solid"/>
            </a:ln>
            <a:effectLst/>
          </p:spPr>
          <p:txBody>
            <a:bodyPr lIns="91419" tIns="45710" rIns="91419" bIns="45710" rtlCol="0" anchor="ctr"/>
            <a:lstStyle/>
            <a:p>
              <a:pPr marL="0" marR="0" lvl="0" indent="0" defTabSz="914186"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smtClean="0">
                <a:ln>
                  <a:noFill/>
                </a:ln>
                <a:solidFill>
                  <a:prstClr val="white"/>
                </a:solidFill>
                <a:effectLst/>
                <a:uLnTx/>
                <a:uFillTx/>
                <a:latin typeface="Calibri"/>
                <a:ea typeface="+mn-ea"/>
                <a:cs typeface="+mn-cs"/>
              </a:endParaRPr>
            </a:p>
          </p:txBody>
        </p:sp>
        <p:cxnSp>
          <p:nvCxnSpPr>
            <p:cNvPr id="220" name="Straight Arrow Connector 219"/>
            <p:cNvCxnSpPr/>
            <p:nvPr/>
          </p:nvCxnSpPr>
          <p:spPr>
            <a:xfrm rot="10800000" flipV="1">
              <a:off x="3688981" y="1160513"/>
              <a:ext cx="555498" cy="478346"/>
            </a:xfrm>
            <a:prstGeom prst="straightConnector1">
              <a:avLst/>
            </a:prstGeom>
            <a:noFill/>
            <a:ln w="25400" cap="flat" cmpd="sng" algn="ctr">
              <a:solidFill>
                <a:srgbClr val="4F81BD"/>
              </a:solidFill>
              <a:prstDash val="solid"/>
              <a:tailEnd type="arrow"/>
            </a:ln>
            <a:effectLst/>
          </p:spPr>
        </p:cxnSp>
      </p:grpSp>
      <p:sp>
        <p:nvSpPr>
          <p:cNvPr id="221" name="TextBox 134"/>
          <p:cNvSpPr txBox="1">
            <a:spLocks noChangeArrowheads="1"/>
          </p:cNvSpPr>
          <p:nvPr/>
        </p:nvSpPr>
        <p:spPr bwMode="auto">
          <a:xfrm>
            <a:off x="5313531" y="4759262"/>
            <a:ext cx="1715235" cy="461645"/>
          </a:xfrm>
          <a:prstGeom prst="rect">
            <a:avLst/>
          </a:prstGeom>
          <a:noFill/>
          <a:ln w="9525">
            <a:noFill/>
            <a:miter lim="800000"/>
            <a:headEnd/>
            <a:tailEnd/>
          </a:ln>
        </p:spPr>
        <p:txBody>
          <a:bodyPr wrap="none" lIns="91419" tIns="45710" rIns="91419" bIns="45710">
            <a:spAutoFit/>
          </a:bodyPr>
          <a:lstStyle/>
          <a:p>
            <a:pPr algn="l" defTabSz="914186" fontAlgn="auto">
              <a:spcBef>
                <a:spcPts val="0"/>
              </a:spcBef>
              <a:spcAft>
                <a:spcPts val="0"/>
              </a:spcAft>
            </a:pPr>
            <a:r>
              <a:rPr lang="en-US" altLang="ko-KR" sz="2400" dirty="0" smtClean="0">
                <a:solidFill>
                  <a:schemeClr val="bg1"/>
                </a:solidFill>
                <a:latin typeface="Calibri"/>
              </a:rPr>
              <a:t>Input data </a:t>
            </a:r>
            <a:r>
              <a:rPr lang="en-US" altLang="ko-KR" sz="2400" i="1" dirty="0" smtClean="0">
                <a:solidFill>
                  <a:schemeClr val="bg1"/>
                </a:solidFill>
                <a:latin typeface="Calibri"/>
              </a:rPr>
              <a:t>V</a:t>
            </a:r>
            <a:endParaRPr lang="ko-KR" altLang="en-US" sz="2400" i="1" dirty="0">
              <a:solidFill>
                <a:schemeClr val="bg1"/>
              </a:solidFill>
              <a:latin typeface="Calibri"/>
            </a:endParaRPr>
          </a:p>
        </p:txBody>
      </p:sp>
      <p:sp>
        <p:nvSpPr>
          <p:cNvPr id="222" name="Rectangle 221"/>
          <p:cNvSpPr/>
          <p:nvPr/>
        </p:nvSpPr>
        <p:spPr>
          <a:xfrm>
            <a:off x="3206262" y="2202252"/>
            <a:ext cx="732692" cy="1254839"/>
          </a:xfrm>
          <a:prstGeom prst="rect">
            <a:avLst/>
          </a:prstGeom>
          <a:noFill/>
          <a:ln w="38100" cap="flat" cmpd="sng" algn="ctr">
            <a:solidFill>
              <a:srgbClr val="92D050"/>
            </a:solidFill>
            <a:prstDash val="solid"/>
          </a:ln>
          <a:effectLst/>
        </p:spPr>
        <p:txBody>
          <a:bodyPr rtlCol="0" anchor="ctr"/>
          <a:lstStyle/>
          <a:p>
            <a:pPr marL="0" marR="0" lvl="0" indent="0" defTabSz="914186" eaLnBrk="1" fontAlgn="auto" latinLnBrk="0" hangingPunct="1">
              <a:lnSpc>
                <a:spcPct val="100000"/>
              </a:lnSpc>
              <a:spcBef>
                <a:spcPts val="0"/>
              </a:spcBef>
              <a:spcAft>
                <a:spcPts val="0"/>
              </a:spcAft>
              <a:buClrTx/>
              <a:buSzTx/>
              <a:buFontTx/>
              <a:buNone/>
              <a:tabLst/>
              <a:defRPr/>
            </a:pPr>
            <a:endParaRPr kumimoji="0" lang="ko-KR" altLang="en-US" sz="1700" b="0" i="0" u="none" strike="noStrike" kern="0" cap="none" spc="0" normalizeH="0" baseline="0" noProof="0" smtClean="0">
              <a:ln>
                <a:noFill/>
              </a:ln>
              <a:solidFill>
                <a:prstClr val="white"/>
              </a:solidFill>
              <a:effectLst/>
              <a:uLnTx/>
              <a:uFillTx/>
              <a:latin typeface="Calibri"/>
              <a:ea typeface="맑은 고딕"/>
              <a:cs typeface="+mn-cs"/>
            </a:endParaRPr>
          </a:p>
        </p:txBody>
      </p:sp>
    </p:spTree>
    <p:extLst>
      <p:ext uri="{BB962C8B-B14F-4D97-AF65-F5344CB8AC3E}">
        <p14:creationId xmlns:p14="http://schemas.microsoft.com/office/powerpoint/2010/main" xmlns="" val="2318553208"/>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Feature representations</a:t>
            </a:r>
            <a:endParaRPr lang="en-US" dirty="0"/>
          </a:p>
        </p:txBody>
      </p:sp>
    </p:spTree>
  </p:cSld>
  <p:clrMapOvr>
    <a:masterClrMapping/>
  </p:clrMapOvr>
  <p:transition/>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18" name="Straight Arrow Connector 17"/>
          <p:cNvCxnSpPr/>
          <p:nvPr/>
        </p:nvCxnSpPr>
        <p:spPr bwMode="auto">
          <a:xfrm rot="16200000" flipV="1">
            <a:off x="5501755" y="5692253"/>
            <a:ext cx="565813" cy="13082"/>
          </a:xfrm>
          <a:prstGeom prst="straightConnector1">
            <a:avLst/>
          </a:prstGeom>
          <a:noFill/>
          <a:ln w="38100" cap="flat" cmpd="sng" algn="ctr">
            <a:solidFill>
              <a:srgbClr val="FF0000"/>
            </a:solidFill>
            <a:prstDash val="solid"/>
            <a:round/>
            <a:headEnd type="none" w="med" len="med"/>
            <a:tailEnd type="arrow"/>
          </a:ln>
          <a:effectLst/>
        </p:spPr>
      </p:cxnSp>
      <p:sp>
        <p:nvSpPr>
          <p:cNvPr id="2" name="Title 1"/>
          <p:cNvSpPr>
            <a:spLocks noGrp="1"/>
          </p:cNvSpPr>
          <p:nvPr>
            <p:ph type="title"/>
          </p:nvPr>
        </p:nvSpPr>
        <p:spPr/>
        <p:txBody>
          <a:bodyPr/>
          <a:lstStyle/>
          <a:p>
            <a:r>
              <a:rPr lang="en-US" dirty="0" smtClean="0"/>
              <a:t>Learning sensor representations</a:t>
            </a:r>
            <a:endParaRPr lang="en-US" dirty="0"/>
          </a:p>
        </p:txBody>
      </p:sp>
      <p:sp>
        <p:nvSpPr>
          <p:cNvPr id="3" name="Content Placeholder 2"/>
          <p:cNvSpPr>
            <a:spLocks noGrp="1"/>
          </p:cNvSpPr>
          <p:nvPr>
            <p:ph idx="1"/>
          </p:nvPr>
        </p:nvSpPr>
        <p:spPr>
          <a:xfrm>
            <a:off x="0" y="6366819"/>
            <a:ext cx="7200900" cy="605481"/>
          </a:xfrm>
        </p:spPr>
        <p:txBody>
          <a:bodyPr/>
          <a:lstStyle/>
          <a:p>
            <a:pPr>
              <a:buNone/>
            </a:pPr>
            <a:r>
              <a:rPr lang="en-US" sz="2400" b="0" dirty="0" smtClean="0"/>
              <a:t>Represents image in terms of the </a:t>
            </a:r>
            <a:r>
              <a:rPr lang="en-US" sz="2400" b="0" i="1" dirty="0" smtClean="0"/>
              <a:t>edges</a:t>
            </a:r>
            <a:r>
              <a:rPr lang="en-US" sz="2400" b="0" dirty="0" smtClean="0"/>
              <a:t> in it. </a:t>
            </a:r>
            <a:endParaRPr lang="en-US" sz="2400" b="0" dirty="0"/>
          </a:p>
        </p:txBody>
      </p:sp>
      <p:grpSp>
        <p:nvGrpSpPr>
          <p:cNvPr id="4" name="Group 14"/>
          <p:cNvGrpSpPr/>
          <p:nvPr/>
        </p:nvGrpSpPr>
        <p:grpSpPr>
          <a:xfrm>
            <a:off x="426054" y="3750020"/>
            <a:ext cx="8181673" cy="1854233"/>
            <a:chOff x="452953" y="880423"/>
            <a:chExt cx="8181673" cy="1854233"/>
          </a:xfrm>
        </p:grpSpPr>
        <p:grpSp>
          <p:nvGrpSpPr>
            <p:cNvPr id="12" name="Group 4"/>
            <p:cNvGrpSpPr>
              <a:grpSpLocks/>
            </p:cNvGrpSpPr>
            <p:nvPr/>
          </p:nvGrpSpPr>
          <p:grpSpPr bwMode="auto">
            <a:xfrm>
              <a:off x="633626" y="880423"/>
              <a:ext cx="8001000" cy="1609725"/>
              <a:chOff x="432" y="2592"/>
              <a:chExt cx="5040" cy="1014"/>
            </a:xfrm>
          </p:grpSpPr>
          <p:pic>
            <p:nvPicPr>
              <p:cNvPr id="5" name="Picture 5"/>
              <p:cNvPicPr>
                <a:picLocks noChangeAspect="1" noChangeArrowheads="1"/>
              </p:cNvPicPr>
              <p:nvPr/>
            </p:nvPicPr>
            <p:blipFill>
              <a:blip r:embed="rId5" cstate="print"/>
              <a:srcRect/>
              <a:stretch>
                <a:fillRect/>
              </a:stretch>
            </p:blipFill>
            <p:spPr bwMode="auto">
              <a:xfrm>
                <a:off x="432" y="2592"/>
                <a:ext cx="680" cy="680"/>
              </a:xfrm>
              <a:prstGeom prst="rect">
                <a:avLst/>
              </a:prstGeom>
              <a:noFill/>
              <a:ln w="9525">
                <a:noFill/>
                <a:miter lim="800000"/>
                <a:headEnd/>
                <a:tailEnd/>
              </a:ln>
            </p:spPr>
          </p:pic>
          <p:pic>
            <p:nvPicPr>
              <p:cNvPr id="6" name="Picture 6"/>
              <p:cNvPicPr>
                <a:picLocks noChangeAspect="1" noChangeArrowheads="1"/>
              </p:cNvPicPr>
              <p:nvPr/>
            </p:nvPicPr>
            <p:blipFill>
              <a:blip r:embed="rId6" cstate="print"/>
              <a:srcRect/>
              <a:stretch>
                <a:fillRect/>
              </a:stretch>
            </p:blipFill>
            <p:spPr bwMode="auto">
              <a:xfrm>
                <a:off x="1872" y="2592"/>
                <a:ext cx="682" cy="679"/>
              </a:xfrm>
              <a:prstGeom prst="rect">
                <a:avLst/>
              </a:prstGeom>
              <a:noFill/>
              <a:ln w="9525">
                <a:noFill/>
                <a:miter lim="800000"/>
                <a:headEnd/>
                <a:tailEnd/>
              </a:ln>
            </p:spPr>
          </p:pic>
          <p:sp>
            <p:nvSpPr>
              <p:cNvPr id="7" name="Rectangle 7"/>
              <p:cNvSpPr>
                <a:spLocks noChangeArrowheads="1"/>
              </p:cNvSpPr>
              <p:nvPr/>
            </p:nvSpPr>
            <p:spPr bwMode="auto">
              <a:xfrm>
                <a:off x="1152" y="2784"/>
                <a:ext cx="3490" cy="291"/>
              </a:xfrm>
              <a:prstGeom prst="rect">
                <a:avLst/>
              </a:prstGeom>
              <a:noFill/>
              <a:ln w="9525">
                <a:noFill/>
                <a:miter lim="800000"/>
                <a:headEnd/>
                <a:tailEnd/>
              </a:ln>
            </p:spPr>
            <p:txBody>
              <a:bodyPr wrap="none">
                <a:spAutoFit/>
              </a:bodyPr>
              <a:lstStyle/>
              <a:p>
                <a:pPr algn="l" eaLnBrk="0" hangingPunct="0">
                  <a:spcBef>
                    <a:spcPct val="0"/>
                  </a:spcBef>
                </a:pPr>
                <a:r>
                  <a:rPr lang="en-US" sz="2400" dirty="0" smtClean="0">
                    <a:solidFill>
                      <a:srgbClr val="FFFFFF"/>
                    </a:solidFill>
                    <a:latin typeface="cmsy10" pitchFamily="34" charset="0"/>
                  </a:rPr>
                  <a:t>    </a:t>
                </a:r>
                <a:r>
                  <a:rPr lang="en-US" sz="2400" dirty="0">
                    <a:solidFill>
                      <a:srgbClr val="FFFFFF"/>
                    </a:solidFill>
                    <a:latin typeface="Times New Roman" pitchFamily="18" charset="0"/>
                  </a:rPr>
                  <a:t>0.8 </a:t>
                </a:r>
                <a:r>
                  <a:rPr lang="en-US" sz="2400" dirty="0" smtClean="0">
                    <a:solidFill>
                      <a:srgbClr val="FFFFFF"/>
                    </a:solidFill>
                    <a:latin typeface="cmsy10" pitchFamily="34" charset="0"/>
                  </a:rPr>
                  <a:t>*</a:t>
                </a:r>
                <a:r>
                  <a:rPr lang="en-US" sz="2400" dirty="0" smtClean="0">
                    <a:solidFill>
                      <a:srgbClr val="FFFFFF"/>
                    </a:solidFill>
                    <a:latin typeface="Times New Roman" pitchFamily="18" charset="0"/>
                  </a:rPr>
                  <a:t>                  </a:t>
                </a:r>
                <a:r>
                  <a:rPr lang="en-US" sz="2400" dirty="0">
                    <a:solidFill>
                      <a:srgbClr val="FFFFFF"/>
                    </a:solidFill>
                    <a:latin typeface="Times New Roman" pitchFamily="18" charset="0"/>
                  </a:rPr>
                  <a:t>+ 0.3 </a:t>
                </a:r>
                <a:r>
                  <a:rPr lang="en-US" sz="2400" dirty="0" smtClean="0">
                    <a:solidFill>
                      <a:srgbClr val="FFFFFF"/>
                    </a:solidFill>
                    <a:latin typeface="cmsy10" pitchFamily="34" charset="0"/>
                  </a:rPr>
                  <a:t>*</a:t>
                </a:r>
                <a:r>
                  <a:rPr lang="en-US" sz="2400" dirty="0" smtClean="0">
                    <a:solidFill>
                      <a:srgbClr val="FFFFFF"/>
                    </a:solidFill>
                    <a:latin typeface="Times New Roman" pitchFamily="18" charset="0"/>
                  </a:rPr>
                  <a:t>                  </a:t>
                </a:r>
                <a:r>
                  <a:rPr lang="en-US" sz="2400" dirty="0">
                    <a:solidFill>
                      <a:srgbClr val="FFFFFF"/>
                    </a:solidFill>
                    <a:latin typeface="Times New Roman" pitchFamily="18" charset="0"/>
                  </a:rPr>
                  <a:t>+ 0.5 </a:t>
                </a:r>
                <a:r>
                  <a:rPr lang="en-US" sz="2400" dirty="0">
                    <a:solidFill>
                      <a:srgbClr val="FFFFFF"/>
                    </a:solidFill>
                    <a:latin typeface="cmsy10" pitchFamily="34" charset="0"/>
                  </a:rPr>
                  <a:t>*</a:t>
                </a:r>
              </a:p>
            </p:txBody>
          </p:sp>
          <p:pic>
            <p:nvPicPr>
              <p:cNvPr id="8" name="Picture 8"/>
              <p:cNvPicPr>
                <a:picLocks noChangeAspect="1" noChangeArrowheads="1"/>
              </p:cNvPicPr>
              <p:nvPr/>
            </p:nvPicPr>
            <p:blipFill>
              <a:blip r:embed="rId7" cstate="print"/>
              <a:srcRect/>
              <a:stretch>
                <a:fillRect/>
              </a:stretch>
            </p:blipFill>
            <p:spPr bwMode="auto">
              <a:xfrm>
                <a:off x="3312" y="2592"/>
                <a:ext cx="678" cy="681"/>
              </a:xfrm>
              <a:prstGeom prst="rect">
                <a:avLst/>
              </a:prstGeom>
              <a:noFill/>
              <a:ln w="9525">
                <a:noFill/>
                <a:miter lim="800000"/>
                <a:headEnd/>
                <a:tailEnd/>
              </a:ln>
            </p:spPr>
          </p:pic>
          <p:pic>
            <p:nvPicPr>
              <p:cNvPr id="9" name="Picture 9"/>
              <p:cNvPicPr>
                <a:picLocks noChangeAspect="1" noChangeArrowheads="1"/>
              </p:cNvPicPr>
              <p:nvPr/>
            </p:nvPicPr>
            <p:blipFill>
              <a:blip r:embed="rId8" cstate="print"/>
              <a:srcRect/>
              <a:stretch>
                <a:fillRect/>
              </a:stretch>
            </p:blipFill>
            <p:spPr bwMode="auto">
              <a:xfrm>
                <a:off x="4752" y="2592"/>
                <a:ext cx="680" cy="680"/>
              </a:xfrm>
              <a:prstGeom prst="rect">
                <a:avLst/>
              </a:prstGeom>
              <a:noFill/>
              <a:ln w="9525">
                <a:noFill/>
                <a:miter lim="800000"/>
                <a:headEnd/>
                <a:tailEnd/>
              </a:ln>
            </p:spPr>
          </p:pic>
          <p:sp>
            <p:nvSpPr>
              <p:cNvPr id="10" name="Rectangle 10"/>
              <p:cNvSpPr>
                <a:spLocks noChangeArrowheads="1"/>
              </p:cNvSpPr>
              <p:nvPr/>
            </p:nvSpPr>
            <p:spPr bwMode="auto">
              <a:xfrm>
                <a:off x="432" y="3315"/>
                <a:ext cx="5040" cy="291"/>
              </a:xfrm>
              <a:prstGeom prst="rect">
                <a:avLst/>
              </a:prstGeom>
              <a:noFill/>
              <a:ln w="9525">
                <a:noFill/>
                <a:miter lim="800000"/>
                <a:headEnd/>
                <a:tailEnd/>
              </a:ln>
            </p:spPr>
            <p:txBody>
              <a:bodyPr>
                <a:spAutoFit/>
              </a:bodyPr>
              <a:lstStyle/>
              <a:p>
                <a:pPr algn="l" eaLnBrk="0" hangingPunct="0">
                  <a:spcBef>
                    <a:spcPct val="0"/>
                  </a:spcBef>
                </a:pPr>
                <a:r>
                  <a:rPr lang="en-US" sz="2000" dirty="0">
                    <a:solidFill>
                      <a:srgbClr val="FFFFFF"/>
                    </a:solidFill>
                    <a:latin typeface="Arial" charset="0"/>
                  </a:rPr>
                  <a:t>   </a:t>
                </a:r>
                <a:r>
                  <a:rPr lang="en-US" sz="2000" dirty="0" smtClean="0">
                    <a:solidFill>
                      <a:srgbClr val="FFFFFF"/>
                    </a:solidFill>
                    <a:latin typeface="Arial" charset="0"/>
                  </a:rPr>
                  <a:t>   </a:t>
                </a:r>
                <a:r>
                  <a:rPr lang="en-US" sz="2400" dirty="0" smtClean="0">
                    <a:solidFill>
                      <a:srgbClr val="FFFFFF"/>
                    </a:solidFill>
                    <a:latin typeface="Times"/>
                  </a:rPr>
                  <a:t>x</a:t>
                </a:r>
                <a:r>
                  <a:rPr lang="en-US" sz="2000" dirty="0" smtClean="0">
                    <a:solidFill>
                      <a:srgbClr val="FFFFFF"/>
                    </a:solidFill>
                    <a:latin typeface="Arial" charset="0"/>
                  </a:rPr>
                  <a:t>         </a:t>
                </a:r>
                <a:r>
                  <a:rPr lang="en-US" sz="2000" dirty="0" smtClean="0">
                    <a:solidFill>
                      <a:srgbClr val="FFFFFF"/>
                    </a:solidFill>
                    <a:latin typeface="cmsy10" pitchFamily="34" charset="0"/>
                  </a:rPr>
                  <a:t> </a:t>
                </a:r>
                <a:r>
                  <a:rPr lang="en-US" sz="2000" dirty="0" smtClean="0">
                    <a:solidFill>
                      <a:srgbClr val="FFFFFF"/>
                    </a:solidFill>
                    <a:latin typeface="Arial" charset="0"/>
                  </a:rPr>
                  <a:t>     </a:t>
                </a:r>
                <a:r>
                  <a:rPr lang="en-US" sz="2000" dirty="0">
                    <a:solidFill>
                      <a:srgbClr val="FFFFFF"/>
                    </a:solidFill>
                    <a:latin typeface="Arial" charset="0"/>
                  </a:rPr>
                  <a:t>0.8 </a:t>
                </a:r>
                <a:r>
                  <a:rPr lang="en-US" sz="2000" dirty="0">
                    <a:solidFill>
                      <a:srgbClr val="FFFFFF"/>
                    </a:solidFill>
                    <a:latin typeface="cmsy10" pitchFamily="34" charset="0"/>
                  </a:rPr>
                  <a:t>*</a:t>
                </a:r>
                <a:r>
                  <a:rPr lang="en-US" sz="2000" dirty="0" smtClean="0">
                    <a:solidFill>
                      <a:srgbClr val="FFFFFF"/>
                    </a:solidFill>
                    <a:latin typeface="Arial" charset="0"/>
                  </a:rPr>
                  <a:t>      </a:t>
                </a:r>
                <a:r>
                  <a:rPr lang="en-US" sz="2000" dirty="0" smtClean="0">
                    <a:solidFill>
                      <a:srgbClr val="FFFFFF"/>
                    </a:solidFill>
                    <a:latin typeface="Symbol" pitchFamily="18" charset="2"/>
                    <a:sym typeface="Symbol" pitchFamily="18" charset="2"/>
                  </a:rPr>
                  <a:t></a:t>
                </a:r>
                <a:r>
                  <a:rPr lang="en-US" sz="2000" baseline="-25000" dirty="0" smtClean="0">
                    <a:solidFill>
                      <a:srgbClr val="FFFFFF"/>
                    </a:solidFill>
                    <a:latin typeface="Arial" charset="0"/>
                    <a:sym typeface="Symbol" pitchFamily="18" charset="2"/>
                  </a:rPr>
                  <a:t>7            </a:t>
                </a:r>
                <a:r>
                  <a:rPr lang="en-US" sz="2000" dirty="0" smtClean="0">
                    <a:solidFill>
                      <a:srgbClr val="FFFFFF"/>
                    </a:solidFill>
                    <a:latin typeface="Arial" charset="0"/>
                  </a:rPr>
                  <a:t> </a:t>
                </a:r>
                <a:r>
                  <a:rPr lang="en-US" sz="2000" dirty="0">
                    <a:solidFill>
                      <a:srgbClr val="FFFFFF"/>
                    </a:solidFill>
                    <a:latin typeface="Arial" charset="0"/>
                  </a:rPr>
                  <a:t>+  0.3 </a:t>
                </a:r>
                <a:r>
                  <a:rPr lang="en-US" sz="2000" dirty="0">
                    <a:solidFill>
                      <a:srgbClr val="FFFFFF"/>
                    </a:solidFill>
                    <a:latin typeface="cmsy10" pitchFamily="34" charset="0"/>
                  </a:rPr>
                  <a:t>*</a:t>
                </a:r>
                <a:r>
                  <a:rPr lang="en-US" sz="2000" dirty="0" smtClean="0">
                    <a:solidFill>
                      <a:srgbClr val="FFFFFF"/>
                    </a:solidFill>
                    <a:latin typeface="cmsy10" pitchFamily="34" charset="0"/>
                  </a:rPr>
                  <a:t>    </a:t>
                </a:r>
                <a:r>
                  <a:rPr lang="en-US" sz="2000" dirty="0" smtClean="0">
                    <a:solidFill>
                      <a:srgbClr val="FFFFFF"/>
                    </a:solidFill>
                    <a:latin typeface="Arial" charset="0"/>
                  </a:rPr>
                  <a:t>  </a:t>
                </a:r>
                <a:r>
                  <a:rPr lang="en-US" sz="2000" dirty="0" smtClean="0">
                    <a:solidFill>
                      <a:srgbClr val="FFFFFF"/>
                    </a:solidFill>
                    <a:latin typeface="Symbol" pitchFamily="18" charset="2"/>
                    <a:sym typeface="Symbol" pitchFamily="18" charset="2"/>
                  </a:rPr>
                  <a:t></a:t>
                </a:r>
                <a:r>
                  <a:rPr lang="en-US" sz="2000" baseline="-50000" dirty="0" smtClean="0">
                    <a:solidFill>
                      <a:srgbClr val="FFFFFF"/>
                    </a:solidFill>
                    <a:latin typeface="Arial" charset="0"/>
                    <a:sym typeface="Symbol" pitchFamily="18" charset="2"/>
                  </a:rPr>
                  <a:t>36               </a:t>
                </a:r>
                <a:r>
                  <a:rPr lang="en-US" sz="2000" dirty="0">
                    <a:solidFill>
                      <a:srgbClr val="FFFFFF"/>
                    </a:solidFill>
                    <a:latin typeface="Arial" charset="0"/>
                  </a:rPr>
                  <a:t>+ 0.5 </a:t>
                </a:r>
                <a:r>
                  <a:rPr lang="en-US" sz="2000" dirty="0">
                    <a:solidFill>
                      <a:srgbClr val="FFFFFF"/>
                    </a:solidFill>
                    <a:latin typeface="cmsy10" pitchFamily="34" charset="0"/>
                  </a:rPr>
                  <a:t>*</a:t>
                </a:r>
                <a:r>
                  <a:rPr lang="en-US" sz="2000" dirty="0" smtClean="0">
                    <a:solidFill>
                      <a:srgbClr val="FFFFFF"/>
                    </a:solidFill>
                    <a:latin typeface="Arial" charset="0"/>
                  </a:rPr>
                  <a:t>     </a:t>
                </a:r>
                <a:r>
                  <a:rPr lang="en-US" sz="2000" dirty="0">
                    <a:solidFill>
                      <a:srgbClr val="FFFFFF"/>
                    </a:solidFill>
                    <a:latin typeface="Symbol" pitchFamily="18" charset="2"/>
                    <a:sym typeface="Symbol" pitchFamily="18" charset="2"/>
                  </a:rPr>
                  <a:t></a:t>
                </a:r>
                <a:r>
                  <a:rPr lang="en-US" sz="2000" baseline="-50000" dirty="0" smtClean="0">
                    <a:solidFill>
                      <a:srgbClr val="FFFFFF"/>
                    </a:solidFill>
                    <a:latin typeface="Arial" charset="0"/>
                    <a:sym typeface="Symbol" pitchFamily="18" charset="2"/>
                  </a:rPr>
                  <a:t>41</a:t>
                </a:r>
                <a:r>
                  <a:rPr lang="en-US" sz="2000" baseline="-25000" dirty="0" smtClean="0">
                    <a:solidFill>
                      <a:srgbClr val="FFFFFF"/>
                    </a:solidFill>
                    <a:latin typeface="Arial" charset="0"/>
                    <a:sym typeface="Symbol" pitchFamily="18" charset="2"/>
                  </a:rPr>
                  <a:t> </a:t>
                </a:r>
                <a:endParaRPr lang="en-US" sz="2000" baseline="-25000" dirty="0">
                  <a:solidFill>
                    <a:srgbClr val="FFFFFF"/>
                  </a:solidFill>
                  <a:latin typeface="Arial" charset="0"/>
                  <a:sym typeface="Symbol" pitchFamily="18" charset="2"/>
                </a:endParaRPr>
              </a:p>
            </p:txBody>
          </p:sp>
        </p:grpSp>
        <p:sp>
          <p:nvSpPr>
            <p:cNvPr id="11" name="TextBox 10"/>
            <p:cNvSpPr txBox="1"/>
            <p:nvPr/>
          </p:nvSpPr>
          <p:spPr>
            <a:xfrm>
              <a:off x="452953" y="2365324"/>
              <a:ext cx="1531188" cy="369332"/>
            </a:xfrm>
            <a:prstGeom prst="rect">
              <a:avLst/>
            </a:prstGeom>
            <a:noFill/>
          </p:spPr>
          <p:txBody>
            <a:bodyPr wrap="none" rtlCol="0">
              <a:spAutoFit/>
            </a:bodyPr>
            <a:lstStyle/>
            <a:p>
              <a:pPr algn="l" eaLnBrk="0" hangingPunct="0">
                <a:spcBef>
                  <a:spcPct val="0"/>
                </a:spcBef>
              </a:pPr>
              <a:r>
                <a:rPr lang="en-US" dirty="0" smtClean="0">
                  <a:solidFill>
                    <a:srgbClr val="FFFFFF"/>
                  </a:solidFill>
                </a:rPr>
                <a:t>(input image)</a:t>
              </a:r>
              <a:endParaRPr lang="en-US" dirty="0">
                <a:solidFill>
                  <a:srgbClr val="FFFFFF"/>
                </a:solidFill>
              </a:endParaRPr>
            </a:p>
          </p:txBody>
        </p:sp>
      </p:grpSp>
      <p:pic>
        <p:nvPicPr>
          <p:cNvPr id="17" name="Picture 3" descr="learnedPatches"/>
          <p:cNvPicPr>
            <a:picLocks noChangeAspect="1" noChangeArrowheads="1"/>
          </p:cNvPicPr>
          <p:nvPr/>
        </p:nvPicPr>
        <p:blipFill>
          <a:blip r:embed="rId9" cstate="print"/>
          <a:srcRect r="75156" b="88982"/>
          <a:stretch>
            <a:fillRect/>
          </a:stretch>
        </p:blipFill>
        <p:spPr bwMode="auto">
          <a:xfrm>
            <a:off x="734627" y="1237099"/>
            <a:ext cx="7380288" cy="1628775"/>
          </a:xfrm>
          <a:prstGeom prst="rect">
            <a:avLst/>
          </a:prstGeom>
          <a:noFill/>
          <a:ln w="12700">
            <a:noFill/>
            <a:miter lim="800000"/>
            <a:headEnd/>
            <a:tailEnd/>
          </a:ln>
        </p:spPr>
      </p:pic>
      <p:sp>
        <p:nvSpPr>
          <p:cNvPr id="20" name="Rectangle 19"/>
          <p:cNvSpPr/>
          <p:nvPr/>
        </p:nvSpPr>
        <p:spPr>
          <a:xfrm>
            <a:off x="283133" y="711200"/>
            <a:ext cx="5844870" cy="461665"/>
          </a:xfrm>
          <a:prstGeom prst="rect">
            <a:avLst/>
          </a:prstGeom>
        </p:spPr>
        <p:txBody>
          <a:bodyPr wrap="none">
            <a:spAutoFit/>
          </a:bodyPr>
          <a:lstStyle/>
          <a:p>
            <a:pPr algn="l" eaLnBrk="0" hangingPunct="0">
              <a:spcBef>
                <a:spcPct val="0"/>
              </a:spcBef>
            </a:pPr>
            <a:r>
              <a:rPr lang="en-US" sz="2400" dirty="0" smtClean="0">
                <a:solidFill>
                  <a:srgbClr val="FFFFFF"/>
                </a:solidFill>
              </a:rPr>
              <a:t>Learned dictionary of bases </a:t>
            </a:r>
            <a:r>
              <a:rPr lang="en-US" sz="2400" dirty="0" smtClean="0">
                <a:solidFill>
                  <a:srgbClr val="FFFFFF"/>
                </a:solidFill>
                <a:latin typeface="Symbol" pitchFamily="18" charset="2"/>
              </a:rPr>
              <a:t>f</a:t>
            </a:r>
            <a:r>
              <a:rPr lang="en-US" sz="2400" baseline="-25000" dirty="0" smtClean="0">
                <a:solidFill>
                  <a:srgbClr val="FFFFFF"/>
                </a:solidFill>
                <a:latin typeface="Symbol" pitchFamily="18" charset="2"/>
              </a:rPr>
              <a:t>1</a:t>
            </a:r>
            <a:r>
              <a:rPr lang="en-US" sz="2400" dirty="0" smtClean="0">
                <a:solidFill>
                  <a:srgbClr val="FFFFFF"/>
                </a:solidFill>
                <a:latin typeface="Symbol" pitchFamily="18" charset="2"/>
              </a:rPr>
              <a:t>, f</a:t>
            </a:r>
            <a:r>
              <a:rPr lang="en-US" sz="2400" baseline="-25000" dirty="0" smtClean="0">
                <a:solidFill>
                  <a:srgbClr val="FFFFFF"/>
                </a:solidFill>
                <a:latin typeface="Symbol" pitchFamily="18" charset="2"/>
              </a:rPr>
              <a:t>2</a:t>
            </a:r>
            <a:r>
              <a:rPr lang="en-US" sz="2400" dirty="0" smtClean="0">
                <a:solidFill>
                  <a:srgbClr val="FFFFFF"/>
                </a:solidFill>
              </a:rPr>
              <a:t>, …, </a:t>
            </a:r>
            <a:r>
              <a:rPr lang="en-US" sz="2400" dirty="0" err="1" smtClean="0">
                <a:solidFill>
                  <a:srgbClr val="FFFFFF"/>
                </a:solidFill>
                <a:latin typeface="Symbol" pitchFamily="18" charset="2"/>
              </a:rPr>
              <a:t>f</a:t>
            </a:r>
            <a:r>
              <a:rPr lang="en-US" sz="2400" baseline="-25000" dirty="0" err="1" smtClean="0">
                <a:solidFill>
                  <a:srgbClr val="FFFFFF"/>
                </a:solidFill>
                <a:latin typeface="Helvetica"/>
              </a:rPr>
              <a:t>k</a:t>
            </a:r>
            <a:r>
              <a:rPr lang="en-US" sz="2400" baseline="-25000" dirty="0" smtClean="0">
                <a:solidFill>
                  <a:srgbClr val="FFFFFF"/>
                </a:solidFill>
                <a:latin typeface="Helvetica"/>
              </a:rPr>
              <a:t> </a:t>
            </a:r>
            <a:r>
              <a:rPr lang="en-US" sz="2400" dirty="0" smtClean="0">
                <a:solidFill>
                  <a:srgbClr val="FFFFFF"/>
                </a:solidFill>
                <a:latin typeface="Helvetica"/>
              </a:rPr>
              <a:t>:</a:t>
            </a:r>
            <a:r>
              <a:rPr lang="en-US" sz="2400" baseline="-25000" dirty="0" smtClean="0">
                <a:solidFill>
                  <a:srgbClr val="FFFFFF"/>
                </a:solidFill>
                <a:latin typeface="Helvetica"/>
              </a:rPr>
              <a:t> </a:t>
            </a:r>
          </a:p>
        </p:txBody>
      </p:sp>
      <p:sp>
        <p:nvSpPr>
          <p:cNvPr id="22" name="Content Placeholder 2"/>
          <p:cNvSpPr txBox="1">
            <a:spLocks/>
          </p:cNvSpPr>
          <p:nvPr/>
        </p:nvSpPr>
        <p:spPr bwMode="auto">
          <a:xfrm>
            <a:off x="346777" y="3086100"/>
            <a:ext cx="7821039" cy="605481"/>
          </a:xfrm>
          <a:prstGeom prst="rect">
            <a:avLst/>
          </a:prstGeom>
          <a:noFill/>
          <a:ln w="12700">
            <a:noFill/>
            <a:miter lim="800000"/>
            <a:headEnd/>
            <a:tailEnd/>
          </a:ln>
        </p:spPr>
        <p:txBody>
          <a:bodyPr vert="horz" wrap="square" lIns="90469" tIns="44441" rIns="90469" bIns="44441" numCol="1" anchor="t" anchorCtr="0" compatLnSpc="1">
            <a:prstTxWarp prst="textNoShape">
              <a:avLst/>
            </a:prstTxWarp>
          </a:bodyPr>
          <a:lstStyle/>
          <a:p>
            <a:pPr marL="285690" indent="-285690" algn="l" eaLnBrk="0" hangingPunct="0">
              <a:defRPr/>
            </a:pPr>
            <a:r>
              <a:rPr lang="en-US" sz="2400" kern="0" dirty="0" smtClean="0">
                <a:solidFill>
                  <a:srgbClr val="FFFFFF"/>
                </a:solidFill>
                <a:latin typeface="Helvetica"/>
              </a:rPr>
              <a:t>Example: </a:t>
            </a:r>
            <a:endParaRPr lang="en-US" sz="2400" kern="0" dirty="0">
              <a:solidFill>
                <a:srgbClr val="FFFFFF"/>
              </a:solidFill>
              <a:latin typeface="Helvetica"/>
            </a:endParaRPr>
          </a:p>
        </p:txBody>
      </p:sp>
      <p:cxnSp>
        <p:nvCxnSpPr>
          <p:cNvPr id="16" name="Straight Arrow Connector 15"/>
          <p:cNvCxnSpPr/>
          <p:nvPr/>
        </p:nvCxnSpPr>
        <p:spPr bwMode="auto">
          <a:xfrm rot="10800000">
            <a:off x="3771901" y="5372100"/>
            <a:ext cx="1676399" cy="647700"/>
          </a:xfrm>
          <a:prstGeom prst="straightConnector1">
            <a:avLst/>
          </a:prstGeom>
          <a:noFill/>
          <a:ln w="38100" cap="flat" cmpd="sng" algn="ctr">
            <a:solidFill>
              <a:srgbClr val="FF0000"/>
            </a:solidFill>
            <a:prstDash val="solid"/>
            <a:round/>
            <a:headEnd type="none" w="med" len="med"/>
            <a:tailEnd type="arrow"/>
          </a:ln>
          <a:effectLst/>
        </p:spPr>
      </p:cxnSp>
      <p:cxnSp>
        <p:nvCxnSpPr>
          <p:cNvPr id="19" name="Straight Arrow Connector 18"/>
          <p:cNvCxnSpPr/>
          <p:nvPr/>
        </p:nvCxnSpPr>
        <p:spPr bwMode="auto">
          <a:xfrm flipV="1">
            <a:off x="6096000" y="5410200"/>
            <a:ext cx="1797524" cy="609600"/>
          </a:xfrm>
          <a:prstGeom prst="straightConnector1">
            <a:avLst/>
          </a:prstGeom>
          <a:noFill/>
          <a:ln w="38100" cap="flat" cmpd="sng" algn="ctr">
            <a:solidFill>
              <a:srgbClr val="FF0000"/>
            </a:solidFill>
            <a:prstDash val="solid"/>
            <a:round/>
            <a:headEnd type="none" w="med" len="med"/>
            <a:tailEnd type="arrow"/>
          </a:ln>
          <a:effectLst/>
        </p:spPr>
      </p:cxnSp>
      <p:sp>
        <p:nvSpPr>
          <p:cNvPr id="24" name="TextBox 23"/>
          <p:cNvSpPr txBox="1"/>
          <p:nvPr/>
        </p:nvSpPr>
        <p:spPr>
          <a:xfrm>
            <a:off x="4991100" y="6019800"/>
            <a:ext cx="1705969" cy="369332"/>
          </a:xfrm>
          <a:prstGeom prst="rect">
            <a:avLst/>
          </a:prstGeom>
          <a:noFill/>
        </p:spPr>
        <p:txBody>
          <a:bodyPr wrap="square" rtlCol="0">
            <a:spAutoFit/>
          </a:bodyPr>
          <a:lstStyle/>
          <a:p>
            <a:pPr algn="l" eaLnBrk="0" hangingPunct="0">
              <a:spcBef>
                <a:spcPct val="0"/>
              </a:spcBef>
            </a:pPr>
            <a:r>
              <a:rPr lang="en-US" dirty="0" smtClean="0">
                <a:solidFill>
                  <a:srgbClr val="FFFFFF"/>
                </a:solidFill>
              </a:rPr>
              <a:t>Learned bases</a:t>
            </a:r>
            <a:endParaRPr lang="en-US" dirty="0">
              <a:solidFill>
                <a:srgbClr val="FFFFFF"/>
              </a:solidFill>
            </a:endParaRPr>
          </a:p>
        </p:txBody>
      </p:sp>
      <p:pic>
        <p:nvPicPr>
          <p:cNvPr id="21" name="Picture 20" descr="addin_tmp.png"/>
          <p:cNvPicPr>
            <a:picLocks noChangeAspect="1"/>
          </p:cNvPicPr>
          <p:nvPr>
            <p:custDataLst>
              <p:tags r:id="rId1"/>
            </p:custDataLst>
          </p:nvPr>
        </p:nvPicPr>
        <p:blipFill>
          <a:blip r:embed="rId10" cstate="print"/>
          <a:stretch>
            <a:fillRect/>
          </a:stretch>
        </p:blipFill>
        <p:spPr>
          <a:xfrm>
            <a:off x="1806840" y="4197100"/>
            <a:ext cx="254318" cy="165735"/>
          </a:xfrm>
          <a:prstGeom prst="rect">
            <a:avLst/>
          </a:prstGeom>
        </p:spPr>
      </p:pic>
      <p:pic>
        <p:nvPicPr>
          <p:cNvPr id="23" name="Picture 22" descr="addin_tmp.png"/>
          <p:cNvPicPr>
            <a:picLocks noChangeAspect="1"/>
          </p:cNvPicPr>
          <p:nvPr>
            <p:custDataLst>
              <p:tags r:id="rId2"/>
            </p:custDataLst>
          </p:nvPr>
        </p:nvPicPr>
        <p:blipFill>
          <a:blip r:embed="rId10" cstate="print"/>
          <a:stretch>
            <a:fillRect/>
          </a:stretch>
        </p:blipFill>
        <p:spPr>
          <a:xfrm>
            <a:off x="1845245" y="5080415"/>
            <a:ext cx="235728" cy="153620"/>
          </a:xfrm>
          <a:prstGeom prst="rect">
            <a:avLst/>
          </a:prstGeom>
        </p:spPr>
      </p:pic>
    </p:spTree>
  </p:cSld>
  <p:clrMapOvr>
    <a:masterClrMapping/>
  </p:clrMapOvr>
  <p:transition/>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input representations</a:t>
            </a:r>
            <a:endParaRPr lang="en-US" dirty="0"/>
          </a:p>
        </p:txBody>
      </p:sp>
      <p:cxnSp>
        <p:nvCxnSpPr>
          <p:cNvPr id="5" name="Straight Connector 4"/>
          <p:cNvCxnSpPr/>
          <p:nvPr/>
        </p:nvCxnSpPr>
        <p:spPr bwMode="auto">
          <a:xfrm rot="5400000">
            <a:off x="2163718" y="3333300"/>
            <a:ext cx="5071746" cy="0"/>
          </a:xfrm>
          <a:prstGeom prst="line">
            <a:avLst/>
          </a:prstGeom>
          <a:noFill/>
          <a:ln w="38100" cap="flat" cmpd="sng" algn="ctr">
            <a:solidFill>
              <a:schemeClr val="bg1"/>
            </a:solidFill>
            <a:prstDash val="solid"/>
            <a:round/>
            <a:headEnd type="none" w="med" len="med"/>
            <a:tailEnd type="none" w="med" len="med"/>
          </a:ln>
          <a:effectLst/>
        </p:spPr>
      </p:cxnSp>
      <p:pic>
        <p:nvPicPr>
          <p:cNvPr id="3378177" name="Picture 1" descr="C:\Users\ang\Desktop\screenshots_cropped\gm\1gm.png"/>
          <p:cNvPicPr>
            <a:picLocks noChangeAspect="1" noChangeArrowheads="1"/>
          </p:cNvPicPr>
          <p:nvPr/>
        </p:nvPicPr>
        <p:blipFill>
          <a:blip r:embed="rId3" cstate="print"/>
          <a:srcRect l="21287" t="15734" r="20297" b="27964"/>
          <a:stretch>
            <a:fillRect/>
          </a:stretch>
        </p:blipFill>
        <p:spPr bwMode="auto">
          <a:xfrm>
            <a:off x="7060016" y="882491"/>
            <a:ext cx="1817249" cy="1463040"/>
          </a:xfrm>
          <a:prstGeom prst="rect">
            <a:avLst/>
          </a:prstGeom>
          <a:noFill/>
        </p:spPr>
      </p:pic>
      <p:pic>
        <p:nvPicPr>
          <p:cNvPr id="3378178" name="Picture 2" descr="C:\Users\ang\Desktop\screenshots_cropped\gm\2gm.png"/>
          <p:cNvPicPr>
            <a:picLocks noChangeAspect="1" noChangeArrowheads="1"/>
          </p:cNvPicPr>
          <p:nvPr/>
        </p:nvPicPr>
        <p:blipFill>
          <a:blip r:embed="rId4" cstate="print"/>
          <a:srcRect l="8353" r="6216"/>
          <a:stretch>
            <a:fillRect/>
          </a:stretch>
        </p:blipFill>
        <p:spPr bwMode="auto">
          <a:xfrm>
            <a:off x="5050469" y="4246633"/>
            <a:ext cx="1823234" cy="1463040"/>
          </a:xfrm>
          <a:prstGeom prst="rect">
            <a:avLst/>
          </a:prstGeom>
          <a:noFill/>
        </p:spPr>
      </p:pic>
      <p:pic>
        <p:nvPicPr>
          <p:cNvPr id="3378180" name="Picture 4" descr="C:\Users\ang\Desktop\screenshots_cropped\gm\5gm.png"/>
          <p:cNvPicPr>
            <a:picLocks noChangeAspect="1" noChangeArrowheads="1"/>
          </p:cNvPicPr>
          <p:nvPr/>
        </p:nvPicPr>
        <p:blipFill>
          <a:blip r:embed="rId5" cstate="print"/>
          <a:srcRect l="15168" t="8838" r="21787" b="17597"/>
          <a:stretch>
            <a:fillRect/>
          </a:stretch>
        </p:blipFill>
        <p:spPr bwMode="auto">
          <a:xfrm>
            <a:off x="7060021" y="2577450"/>
            <a:ext cx="1828800" cy="1462911"/>
          </a:xfrm>
          <a:prstGeom prst="rect">
            <a:avLst/>
          </a:prstGeom>
          <a:noFill/>
        </p:spPr>
      </p:pic>
      <p:pic>
        <p:nvPicPr>
          <p:cNvPr id="3378181" name="Picture 5" descr="C:\Users\ang\Desktop\screenshots_cropped\gm\6gm.png"/>
          <p:cNvPicPr>
            <a:picLocks noChangeAspect="1" noChangeArrowheads="1"/>
          </p:cNvPicPr>
          <p:nvPr/>
        </p:nvPicPr>
        <p:blipFill>
          <a:blip r:embed="rId6" cstate="print"/>
          <a:srcRect l="16863" t="12719" r="22760" b="17130"/>
          <a:stretch>
            <a:fillRect/>
          </a:stretch>
        </p:blipFill>
        <p:spPr bwMode="auto">
          <a:xfrm>
            <a:off x="7091916" y="4253013"/>
            <a:ext cx="1828800" cy="1456661"/>
          </a:xfrm>
          <a:prstGeom prst="rect">
            <a:avLst/>
          </a:prstGeom>
          <a:noFill/>
        </p:spPr>
      </p:pic>
      <p:pic>
        <p:nvPicPr>
          <p:cNvPr id="3378182" name="Picture 6" descr="C:\Users\ang\Desktop\screenshots_cropped\gm\7gm.png"/>
          <p:cNvPicPr>
            <a:picLocks noChangeAspect="1" noChangeArrowheads="1"/>
          </p:cNvPicPr>
          <p:nvPr/>
        </p:nvPicPr>
        <p:blipFill>
          <a:blip r:embed="rId7" cstate="print"/>
          <a:srcRect l="6513" r="18202" b="12755"/>
          <a:stretch>
            <a:fillRect/>
          </a:stretch>
        </p:blipFill>
        <p:spPr bwMode="auto">
          <a:xfrm>
            <a:off x="4986667" y="2529949"/>
            <a:ext cx="1841590" cy="1463040"/>
          </a:xfrm>
          <a:prstGeom prst="rect">
            <a:avLst/>
          </a:prstGeom>
          <a:noFill/>
        </p:spPr>
      </p:pic>
      <p:pic>
        <p:nvPicPr>
          <p:cNvPr id="3378183" name="Picture 7" descr="C:\Users\ang\Desktop\screenshots_cropped\gm\4gd.png"/>
          <p:cNvPicPr>
            <a:picLocks noChangeAspect="1" noChangeArrowheads="1"/>
          </p:cNvPicPr>
          <p:nvPr/>
        </p:nvPicPr>
        <p:blipFill>
          <a:blip r:embed="rId8" cstate="print"/>
          <a:srcRect l="24436" t="18457" r="27055" b="24603"/>
          <a:stretch>
            <a:fillRect/>
          </a:stretch>
        </p:blipFill>
        <p:spPr bwMode="auto">
          <a:xfrm>
            <a:off x="5007935" y="871859"/>
            <a:ext cx="1818167" cy="1463040"/>
          </a:xfrm>
          <a:prstGeom prst="rect">
            <a:avLst/>
          </a:prstGeom>
          <a:noFill/>
        </p:spPr>
      </p:pic>
      <p:pic>
        <p:nvPicPr>
          <p:cNvPr id="14" name="Picture 2" descr="C:\Users\ang\Desktop\waveform_eggs.gif"/>
          <p:cNvPicPr preferRelativeResize="0">
            <a:picLocks noChangeArrowheads="1"/>
          </p:cNvPicPr>
          <p:nvPr/>
        </p:nvPicPr>
        <p:blipFill>
          <a:blip r:embed="rId9" cstate="print"/>
          <a:srcRect l="30504" r="37260" b="48258"/>
          <a:stretch>
            <a:fillRect/>
          </a:stretch>
        </p:blipFill>
        <p:spPr bwMode="auto">
          <a:xfrm>
            <a:off x="425721" y="865787"/>
            <a:ext cx="1828800" cy="1463040"/>
          </a:xfrm>
          <a:prstGeom prst="rect">
            <a:avLst/>
          </a:prstGeom>
          <a:noFill/>
        </p:spPr>
      </p:pic>
      <p:pic>
        <p:nvPicPr>
          <p:cNvPr id="15" name="Picture 2" descr="C:\Users\ang\Desktop\waveform_eggs.gif"/>
          <p:cNvPicPr preferRelativeResize="0">
            <a:picLocks noChangeArrowheads="1"/>
          </p:cNvPicPr>
          <p:nvPr/>
        </p:nvPicPr>
        <p:blipFill>
          <a:blip r:embed="rId9" cstate="print"/>
          <a:srcRect l="67787" t="49685"/>
          <a:stretch>
            <a:fillRect/>
          </a:stretch>
        </p:blipFill>
        <p:spPr bwMode="auto">
          <a:xfrm>
            <a:off x="448227" y="2599443"/>
            <a:ext cx="1828800" cy="1463040"/>
          </a:xfrm>
          <a:prstGeom prst="rect">
            <a:avLst/>
          </a:prstGeom>
          <a:noFill/>
        </p:spPr>
      </p:pic>
      <p:pic>
        <p:nvPicPr>
          <p:cNvPr id="16" name="Picture 2" descr="C:\Users\ang\Desktop\waveform_eggs.gif"/>
          <p:cNvPicPr preferRelativeResize="0">
            <a:picLocks noChangeArrowheads="1"/>
          </p:cNvPicPr>
          <p:nvPr/>
        </p:nvPicPr>
        <p:blipFill>
          <a:blip r:embed="rId9" cstate="print"/>
          <a:srcRect l="66671" r="1231" b="48258"/>
          <a:stretch>
            <a:fillRect/>
          </a:stretch>
        </p:blipFill>
        <p:spPr bwMode="auto">
          <a:xfrm>
            <a:off x="2534552" y="871952"/>
            <a:ext cx="1828800" cy="1463040"/>
          </a:xfrm>
          <a:prstGeom prst="rect">
            <a:avLst/>
          </a:prstGeom>
          <a:noFill/>
        </p:spPr>
      </p:pic>
      <p:pic>
        <p:nvPicPr>
          <p:cNvPr id="17" name="Picture 2" descr="C:\Users\ang\Desktop\waveform_eggs.gif"/>
          <p:cNvPicPr preferRelativeResize="0">
            <a:picLocks noChangeArrowheads="1"/>
          </p:cNvPicPr>
          <p:nvPr/>
        </p:nvPicPr>
        <p:blipFill>
          <a:blip r:embed="rId9" cstate="print"/>
          <a:srcRect r="67624" b="48258"/>
          <a:stretch>
            <a:fillRect/>
          </a:stretch>
        </p:blipFill>
        <p:spPr bwMode="auto">
          <a:xfrm>
            <a:off x="461068" y="4304292"/>
            <a:ext cx="1828800" cy="1463040"/>
          </a:xfrm>
          <a:prstGeom prst="rect">
            <a:avLst/>
          </a:prstGeom>
          <a:noFill/>
        </p:spPr>
      </p:pic>
      <p:pic>
        <p:nvPicPr>
          <p:cNvPr id="18" name="Picture 2" descr="C:\Users\ang\Desktop\waveform_eggs.gif"/>
          <p:cNvPicPr preferRelativeResize="0">
            <a:picLocks noChangeArrowheads="1"/>
          </p:cNvPicPr>
          <p:nvPr/>
        </p:nvPicPr>
        <p:blipFill>
          <a:blip r:embed="rId9" cstate="print"/>
          <a:srcRect l="34039" t="49685" r="33725"/>
          <a:stretch>
            <a:fillRect/>
          </a:stretch>
        </p:blipFill>
        <p:spPr bwMode="auto">
          <a:xfrm>
            <a:off x="2546291" y="4297433"/>
            <a:ext cx="1828800" cy="1463040"/>
          </a:xfrm>
          <a:prstGeom prst="rect">
            <a:avLst/>
          </a:prstGeom>
          <a:noFill/>
        </p:spPr>
      </p:pic>
      <p:pic>
        <p:nvPicPr>
          <p:cNvPr id="19" name="Picture 2" descr="C:\Users\ang\Desktop\waveform_eggs.gif"/>
          <p:cNvPicPr preferRelativeResize="0">
            <a:picLocks noChangeArrowheads="1"/>
          </p:cNvPicPr>
          <p:nvPr/>
        </p:nvPicPr>
        <p:blipFill>
          <a:blip r:embed="rId9" cstate="print"/>
          <a:srcRect t="49685" r="67891"/>
          <a:stretch>
            <a:fillRect/>
          </a:stretch>
        </p:blipFill>
        <p:spPr bwMode="auto">
          <a:xfrm>
            <a:off x="2542912" y="2592999"/>
            <a:ext cx="1828800" cy="1463040"/>
          </a:xfrm>
          <a:prstGeom prst="rect">
            <a:avLst/>
          </a:prstGeom>
          <a:noFill/>
        </p:spPr>
      </p:pic>
      <p:sp>
        <p:nvSpPr>
          <p:cNvPr id="21" name="Rectangle 3"/>
          <p:cNvSpPr>
            <a:spLocks noGrp="1" noChangeArrowheads="1"/>
          </p:cNvSpPr>
          <p:nvPr>
            <p:ph idx="1"/>
          </p:nvPr>
        </p:nvSpPr>
        <p:spPr>
          <a:xfrm>
            <a:off x="276447" y="6040879"/>
            <a:ext cx="8867553" cy="1050309"/>
          </a:xfrm>
        </p:spPr>
        <p:txBody>
          <a:bodyPr/>
          <a:lstStyle/>
          <a:p>
            <a:pPr eaLnBrk="1" hangingPunct="1">
              <a:buFontTx/>
              <a:buNone/>
            </a:pPr>
            <a:r>
              <a:rPr lang="en-US" sz="2800" b="0" dirty="0" smtClean="0">
                <a:solidFill>
                  <a:schemeClr val="bg1"/>
                </a:solidFill>
              </a:rPr>
              <a:t>Find a better way to represent audio, 3d range scans. </a:t>
            </a:r>
            <a:endParaRPr lang="en-US" sz="2800" b="0" dirty="0" smtClean="0"/>
          </a:p>
          <a:p>
            <a:pPr eaLnBrk="1" hangingPunct="1">
              <a:buFontTx/>
              <a:buNone/>
            </a:pPr>
            <a:endParaRPr lang="en-US" sz="2800" b="0" dirty="0" smtClean="0"/>
          </a:p>
        </p:txBody>
      </p:sp>
    </p:spTree>
  </p:cSld>
  <p:clrMapOvr>
    <a:masterClrMapping/>
  </p:clrMapOvr>
  <p:transition/>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171" name="Object 88"/>
          <p:cNvGraphicFramePr>
            <a:graphicFrameLocks noChangeAspect="1"/>
          </p:cNvGraphicFramePr>
          <p:nvPr/>
        </p:nvGraphicFramePr>
        <p:xfrm>
          <a:off x="342900" y="838200"/>
          <a:ext cx="3581400" cy="3581400"/>
        </p:xfrm>
        <a:graphic>
          <a:graphicData uri="http://schemas.openxmlformats.org/presentationml/2006/ole">
            <p:oleObj spid="_x0000_s2321416" name="Acrobat Document" r:id="rId4" imgW="4521960" imgH="4515840" progId="AcroExch.Document.7">
              <p:embed/>
            </p:oleObj>
          </a:graphicData>
        </a:graphic>
      </p:graphicFrame>
      <p:graphicFrame>
        <p:nvGraphicFramePr>
          <p:cNvPr id="7170" name="Object 87"/>
          <p:cNvGraphicFramePr>
            <a:graphicFrameLocks noChangeAspect="1"/>
          </p:cNvGraphicFramePr>
          <p:nvPr/>
        </p:nvGraphicFramePr>
        <p:xfrm>
          <a:off x="1485900" y="5067300"/>
          <a:ext cx="1295400" cy="873125"/>
        </p:xfrm>
        <a:graphic>
          <a:graphicData uri="http://schemas.openxmlformats.org/presentationml/2006/ole">
            <p:oleObj spid="_x0000_s2321417" name="Acrobat Document" r:id="rId5" imgW="5728680" imgH="3856320" progId="AcroExch.Document.7">
              <p:embed/>
            </p:oleObj>
          </a:graphicData>
        </a:graphic>
      </p:graphicFrame>
      <p:sp>
        <p:nvSpPr>
          <p:cNvPr id="7174" name="Rectangle 100"/>
          <p:cNvSpPr>
            <a:spLocks noChangeArrowheads="1"/>
          </p:cNvSpPr>
          <p:nvPr/>
        </p:nvSpPr>
        <p:spPr bwMode="auto">
          <a:xfrm>
            <a:off x="3124200" y="5219700"/>
            <a:ext cx="1905000" cy="400050"/>
          </a:xfrm>
          <a:prstGeom prst="rect">
            <a:avLst/>
          </a:prstGeom>
          <a:noFill/>
          <a:ln w="9525">
            <a:noFill/>
            <a:miter lim="800000"/>
            <a:headEnd/>
            <a:tailEnd/>
          </a:ln>
        </p:spPr>
        <p:txBody>
          <a:bodyPr>
            <a:spAutoFit/>
          </a:bodyPr>
          <a:lstStyle/>
          <a:p>
            <a:r>
              <a:rPr lang="en-US" sz="2000" dirty="0">
                <a:solidFill>
                  <a:srgbClr val="FFFFFF"/>
                </a:solidFill>
                <a:latin typeface="Calibri" pitchFamily="34" charset="0"/>
                <a:ea typeface="굴림" pitchFamily="34" charset="-127"/>
              </a:rPr>
              <a:t>First layer bases</a:t>
            </a:r>
            <a:endParaRPr lang="en-US" sz="2000" dirty="0">
              <a:solidFill>
                <a:srgbClr val="FFFFFF"/>
              </a:solidFill>
              <a:latin typeface="Calibri" pitchFamily="34" charset="0"/>
            </a:endParaRPr>
          </a:p>
        </p:txBody>
      </p:sp>
      <p:sp>
        <p:nvSpPr>
          <p:cNvPr id="7177" name="Rectangle 374"/>
          <p:cNvSpPr>
            <a:spLocks noChangeArrowheads="1"/>
          </p:cNvSpPr>
          <p:nvPr/>
        </p:nvSpPr>
        <p:spPr bwMode="auto">
          <a:xfrm>
            <a:off x="4267200" y="1638300"/>
            <a:ext cx="4097338" cy="1785104"/>
          </a:xfrm>
          <a:prstGeom prst="rect">
            <a:avLst/>
          </a:prstGeom>
          <a:noFill/>
          <a:ln w="9525">
            <a:noFill/>
            <a:miter lim="800000"/>
            <a:headEnd/>
            <a:tailEnd/>
          </a:ln>
        </p:spPr>
        <p:txBody>
          <a:bodyPr>
            <a:spAutoFit/>
          </a:bodyPr>
          <a:lstStyle/>
          <a:p>
            <a:pPr algn="l">
              <a:spcBef>
                <a:spcPct val="50000"/>
              </a:spcBef>
            </a:pPr>
            <a:r>
              <a:rPr lang="en-US" altLang="ko-KR" sz="2000" dirty="0" smtClean="0">
                <a:solidFill>
                  <a:srgbClr val="FFFFFF"/>
                </a:solidFill>
                <a:latin typeface="Calibri" pitchFamily="34" charset="0"/>
                <a:ea typeface="굴림" pitchFamily="34" charset="-127"/>
              </a:rPr>
              <a:t>Second layer bases. </a:t>
            </a:r>
          </a:p>
          <a:p>
            <a:pPr algn="l">
              <a:spcBef>
                <a:spcPct val="50000"/>
              </a:spcBef>
            </a:pPr>
            <a:r>
              <a:rPr lang="en-US" altLang="ko-KR" sz="2000" dirty="0" smtClean="0">
                <a:solidFill>
                  <a:srgbClr val="FFFFFF"/>
                </a:solidFill>
                <a:latin typeface="Calibri" pitchFamily="34" charset="0"/>
                <a:ea typeface="굴림" pitchFamily="34" charset="-127"/>
              </a:rPr>
              <a:t>“V2</a:t>
            </a:r>
            <a:r>
              <a:rPr lang="en-US" altLang="ko-KR" sz="2000" dirty="0">
                <a:solidFill>
                  <a:srgbClr val="FFFFFF"/>
                </a:solidFill>
                <a:latin typeface="Calibri" pitchFamily="34" charset="0"/>
                <a:ea typeface="굴림" pitchFamily="34" charset="-127"/>
              </a:rPr>
              <a:t>” </a:t>
            </a:r>
            <a:r>
              <a:rPr lang="en-US" altLang="ko-KR" sz="2000" dirty="0" smtClean="0">
                <a:solidFill>
                  <a:srgbClr val="FFFFFF"/>
                </a:solidFill>
                <a:latin typeface="Calibri" pitchFamily="34" charset="0"/>
                <a:ea typeface="굴림" pitchFamily="34" charset="-127"/>
              </a:rPr>
              <a:t>model neurons </a:t>
            </a:r>
            <a:r>
              <a:rPr lang="en-US" altLang="ko-KR" sz="2000" dirty="0">
                <a:solidFill>
                  <a:srgbClr val="FFFFFF"/>
                </a:solidFill>
                <a:latin typeface="Calibri" pitchFamily="34" charset="0"/>
                <a:ea typeface="굴림" pitchFamily="34" charset="-127"/>
              </a:rPr>
              <a:t>responds to longer contours, corners, arcs, and surface boundaries (cf., Ito &amp; Komatsu, 2004, Zhou et al., 2000).</a:t>
            </a:r>
          </a:p>
        </p:txBody>
      </p:sp>
      <p:sp>
        <p:nvSpPr>
          <p:cNvPr id="15" name="Title 14"/>
          <p:cNvSpPr>
            <a:spLocks noGrp="1"/>
          </p:cNvSpPr>
          <p:nvPr>
            <p:ph type="title"/>
          </p:nvPr>
        </p:nvSpPr>
        <p:spPr/>
        <p:txBody>
          <a:bodyPr/>
          <a:lstStyle/>
          <a:p>
            <a:r>
              <a:rPr lang="en-US" dirty="0" smtClean="0"/>
              <a:t>Training on natural images</a:t>
            </a:r>
            <a:endParaRPr lang="en-US" dirty="0"/>
          </a:p>
        </p:txBody>
      </p:sp>
      <p:sp>
        <p:nvSpPr>
          <p:cNvPr id="8" name="AutoShape 4"/>
          <p:cNvSpPr>
            <a:spLocks noChangeArrowheads="1"/>
          </p:cNvSpPr>
          <p:nvPr/>
        </p:nvSpPr>
        <p:spPr bwMode="auto">
          <a:xfrm rot="5400000">
            <a:off x="1805940" y="4632960"/>
            <a:ext cx="548640" cy="274320"/>
          </a:xfrm>
          <a:prstGeom prst="leftArrow">
            <a:avLst>
              <a:gd name="adj1" fmla="val 50000"/>
              <a:gd name="adj2" fmla="val 51535"/>
            </a:avLst>
          </a:prstGeom>
          <a:solidFill>
            <a:srgbClr val="FF0000"/>
          </a:solidFill>
          <a:ln w="12700" algn="ctr">
            <a:solidFill>
              <a:schemeClr val="tx1"/>
            </a:solidFill>
            <a:miter lim="800000"/>
            <a:headEnd/>
            <a:tailEnd/>
          </a:ln>
        </p:spPr>
        <p:txBody>
          <a:bodyPr wrap="none" lIns="90487" tIns="44450" rIns="90487" bIns="44450" anchor="ctr">
            <a:spAutoFit/>
          </a:bodyPr>
          <a:lstStyle/>
          <a:p>
            <a:pPr algn="l" eaLnBrk="0" hangingPunct="0">
              <a:spcBef>
                <a:spcPct val="0"/>
              </a:spcBef>
            </a:pPr>
            <a:endParaRPr lang="en-US">
              <a:solidFill>
                <a:srgbClr val="FFFFFF"/>
              </a:solidFill>
            </a:endParaRPr>
          </a:p>
        </p:txBody>
      </p:sp>
    </p:spTree>
  </p:cSld>
  <p:clrMapOvr>
    <a:masterClrMapping/>
  </p:clrMapOvr>
  <p:transition/>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5" name="Content Placeholder 11"/>
          <p:cNvSpPr>
            <a:spLocks noGrp="1"/>
          </p:cNvSpPr>
          <p:nvPr>
            <p:ph idx="1"/>
          </p:nvPr>
        </p:nvSpPr>
        <p:spPr>
          <a:xfrm>
            <a:off x="457200" y="1295400"/>
            <a:ext cx="8229600" cy="4525963"/>
          </a:xfrm>
        </p:spPr>
        <p:txBody>
          <a:bodyPr/>
          <a:lstStyle/>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p:txBody>
      </p:sp>
      <p:pic>
        <p:nvPicPr>
          <p:cNvPr id="13319" name="Picture 5"/>
          <p:cNvPicPr>
            <a:picLocks noChangeAspect="1" noChangeArrowheads="1"/>
          </p:cNvPicPr>
          <p:nvPr/>
        </p:nvPicPr>
        <p:blipFill>
          <a:blip r:embed="rId3" cstate="print"/>
          <a:srcRect/>
          <a:stretch>
            <a:fillRect/>
          </a:stretch>
        </p:blipFill>
        <p:spPr bwMode="auto">
          <a:xfrm>
            <a:off x="2019300" y="838200"/>
            <a:ext cx="5380788" cy="3276600"/>
          </a:xfrm>
          <a:prstGeom prst="rect">
            <a:avLst/>
          </a:prstGeom>
          <a:noFill/>
          <a:ln w="9525">
            <a:noFill/>
            <a:miter lim="800000"/>
            <a:headEnd/>
            <a:tailEnd/>
          </a:ln>
        </p:spPr>
      </p:pic>
      <p:grpSp>
        <p:nvGrpSpPr>
          <p:cNvPr id="2" name="Group 11"/>
          <p:cNvGrpSpPr/>
          <p:nvPr/>
        </p:nvGrpSpPr>
        <p:grpSpPr>
          <a:xfrm>
            <a:off x="990600" y="4419600"/>
            <a:ext cx="7223760" cy="2194560"/>
            <a:chOff x="990600" y="4419600"/>
            <a:chExt cx="7223760" cy="2194560"/>
          </a:xfrm>
        </p:grpSpPr>
        <p:sp>
          <p:nvSpPr>
            <p:cNvPr id="11" name="Rectangle 10"/>
            <p:cNvSpPr/>
            <p:nvPr/>
          </p:nvSpPr>
          <p:spPr bwMode="auto">
            <a:xfrm>
              <a:off x="990600" y="4419600"/>
              <a:ext cx="7223760" cy="2194560"/>
            </a:xfrm>
            <a:prstGeom prst="rect">
              <a:avLst/>
            </a:prstGeom>
            <a:solidFill>
              <a:schemeClr val="bg1"/>
            </a:solidFill>
            <a:ln w="762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pic>
          <p:nvPicPr>
            <p:cNvPr id="13320" name="Picture 8"/>
            <p:cNvPicPr>
              <a:picLocks noChangeAspect="1" noChangeArrowheads="1"/>
            </p:cNvPicPr>
            <p:nvPr/>
          </p:nvPicPr>
          <p:blipFill>
            <a:blip r:embed="rId4" cstate="print"/>
            <a:srcRect/>
            <a:stretch>
              <a:fillRect/>
            </a:stretch>
          </p:blipFill>
          <p:spPr bwMode="auto">
            <a:xfrm>
              <a:off x="1028700" y="4457700"/>
              <a:ext cx="3605213" cy="685800"/>
            </a:xfrm>
            <a:prstGeom prst="rect">
              <a:avLst/>
            </a:prstGeom>
            <a:noFill/>
            <a:ln w="9525">
              <a:noFill/>
              <a:miter lim="800000"/>
              <a:headEnd/>
              <a:tailEnd/>
            </a:ln>
          </p:spPr>
        </p:pic>
        <p:pic>
          <p:nvPicPr>
            <p:cNvPr id="13321" name="Picture 9"/>
            <p:cNvPicPr>
              <a:picLocks noChangeAspect="1" noChangeArrowheads="1"/>
            </p:cNvPicPr>
            <p:nvPr/>
          </p:nvPicPr>
          <p:blipFill>
            <a:blip r:embed="rId5" cstate="print"/>
            <a:srcRect/>
            <a:stretch>
              <a:fillRect/>
            </a:stretch>
          </p:blipFill>
          <p:spPr bwMode="auto">
            <a:xfrm>
              <a:off x="1028700" y="5067300"/>
              <a:ext cx="7105650" cy="1457325"/>
            </a:xfrm>
            <a:prstGeom prst="rect">
              <a:avLst/>
            </a:prstGeom>
            <a:noFill/>
            <a:ln w="9525">
              <a:noFill/>
              <a:miter lim="800000"/>
              <a:headEnd/>
              <a:tailEnd/>
            </a:ln>
          </p:spPr>
        </p:pic>
      </p:grpSp>
      <p:sp>
        <p:nvSpPr>
          <p:cNvPr id="10" name="Title 9"/>
          <p:cNvSpPr>
            <a:spLocks noGrp="1"/>
          </p:cNvSpPr>
          <p:nvPr>
            <p:ph type="title"/>
          </p:nvPr>
        </p:nvSpPr>
        <p:spPr/>
        <p:txBody>
          <a:bodyPr/>
          <a:lstStyle/>
          <a:p>
            <a:r>
              <a:rPr lang="en-US" dirty="0" smtClean="0"/>
              <a:t>One layer: Convolutional DBM</a:t>
            </a:r>
            <a:endParaRPr lang="en-US" dirty="0"/>
          </a:p>
        </p:txBody>
      </p:sp>
    </p:spTree>
  </p:cSld>
  <p:clrMapOvr>
    <a:masterClrMapping/>
  </p:clrMapOvr>
  <p:transition/>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95300" y="76200"/>
            <a:ext cx="8229600" cy="6705600"/>
          </a:xfrm>
          <a:solidFill>
            <a:schemeClr val="tx1"/>
          </a:solidFill>
        </p:spPr>
        <p:txBody>
          <a:bodyPr/>
          <a:lstStyle/>
          <a:p>
            <a:pPr>
              <a:buNone/>
            </a:pPr>
            <a:r>
              <a:rPr lang="en-US" sz="800" b="0" dirty="0" smtClean="0"/>
              <a:t>	Hi Andrew,</a:t>
            </a:r>
            <a:br>
              <a:rPr lang="en-US" sz="800" b="0" dirty="0" smtClean="0"/>
            </a:br>
            <a:r>
              <a:rPr lang="en-US" sz="800" b="0" dirty="0" smtClean="0"/>
              <a:t/>
            </a:r>
            <a:br>
              <a:rPr lang="en-US" sz="800" b="0" dirty="0" smtClean="0"/>
            </a:br>
            <a:r>
              <a:rPr lang="en-US" sz="800" b="0" dirty="0" smtClean="0"/>
              <a:t>Here are my comments about the results in the paper. Let me know if you have questions.</a:t>
            </a:r>
            <a:br>
              <a:rPr lang="en-US" sz="800" b="0" dirty="0" smtClean="0"/>
            </a:br>
            <a:r>
              <a:rPr lang="en-US" sz="800" b="0" dirty="0" smtClean="0"/>
              <a:t>Thank you.</a:t>
            </a:r>
            <a:br>
              <a:rPr lang="en-US" sz="800" b="0" dirty="0" smtClean="0"/>
            </a:br>
            <a:r>
              <a:rPr lang="en-US" sz="800" b="0" dirty="0" smtClean="0"/>
              <a:t/>
            </a:r>
            <a:br>
              <a:rPr lang="en-US" sz="800" b="0" dirty="0" smtClean="0"/>
            </a:br>
            <a:r>
              <a:rPr lang="en-US" sz="800" b="0" dirty="0" smtClean="0"/>
              <a:t>Honglak</a:t>
            </a:r>
            <a:br>
              <a:rPr lang="en-US" sz="800" b="0" dirty="0" smtClean="0"/>
            </a:br>
            <a:r>
              <a:rPr lang="en-US" sz="800" b="0" dirty="0" smtClean="0"/>
              <a:t/>
            </a:r>
            <a:br>
              <a:rPr lang="en-US" sz="800" b="0" dirty="0" smtClean="0"/>
            </a:br>
            <a:r>
              <a:rPr lang="en-US" sz="800" b="0" dirty="0" smtClean="0"/>
              <a:t>----------</a:t>
            </a:r>
            <a:br>
              <a:rPr lang="en-US" sz="800" b="0" dirty="0" smtClean="0"/>
            </a:br>
            <a:r>
              <a:rPr lang="en-US" sz="800" b="0" dirty="0" smtClean="0"/>
              <a:t/>
            </a:r>
            <a:br>
              <a:rPr lang="en-US" sz="800" b="0" dirty="0" smtClean="0"/>
            </a:br>
            <a:r>
              <a:rPr lang="en-US" sz="800" b="0" dirty="0" smtClean="0"/>
              <a:t>Speaker identification (for the case using all frames):</a:t>
            </a:r>
            <a:br>
              <a:rPr lang="en-US" sz="800" b="0" dirty="0" smtClean="0"/>
            </a:br>
            <a:r>
              <a:rPr lang="en-US" sz="800" b="0" dirty="0" smtClean="0"/>
              <a:t>I compared to the MFCC+GMM based algorithm, which achieved 99.7%</a:t>
            </a:r>
            <a:br>
              <a:rPr lang="en-US" sz="800" b="0" dirty="0" smtClean="0"/>
            </a:br>
            <a:r>
              <a:rPr lang="en-US" sz="800" b="0" dirty="0" smtClean="0"/>
              <a:t>accuracy for 168 way classification using 8 training utterances per</a:t>
            </a:r>
            <a:br>
              <a:rPr lang="en-US" sz="800" b="0" dirty="0" smtClean="0"/>
            </a:br>
            <a:r>
              <a:rPr lang="en-US" sz="800" b="0" dirty="0" smtClean="0"/>
              <a:t>speaker. However, although not surprising, this algorithm performed</a:t>
            </a:r>
            <a:br>
              <a:rPr lang="en-US" sz="800" b="0" dirty="0" smtClean="0"/>
            </a:br>
            <a:r>
              <a:rPr lang="en-US" sz="800" b="0" dirty="0" smtClean="0"/>
              <a:t>rather poorly when using a very small number of training examples. In</a:t>
            </a:r>
            <a:br>
              <a:rPr lang="en-US" sz="800" b="0" dirty="0" smtClean="0"/>
            </a:br>
            <a:r>
              <a:rPr lang="en-US" sz="800" b="0" dirty="0" smtClean="0"/>
              <a:t>contrast, our algorithm achieved a dramatic performance gap in this</a:t>
            </a:r>
            <a:br>
              <a:rPr lang="en-US" sz="800" b="0" dirty="0" smtClean="0"/>
            </a:br>
            <a:r>
              <a:rPr lang="en-US" sz="800" b="0" dirty="0" smtClean="0"/>
              <a:t>regime (e.g., 40% </a:t>
            </a:r>
            <a:r>
              <a:rPr lang="en-US" sz="800" b="0" dirty="0" err="1" smtClean="0"/>
              <a:t>vs</a:t>
            </a:r>
            <a:r>
              <a:rPr lang="en-US" sz="800" b="0" dirty="0" smtClean="0"/>
              <a:t> 90% for 1 training utterance/speaker). At the</a:t>
            </a:r>
            <a:br>
              <a:rPr lang="en-US" sz="800" b="0" dirty="0" smtClean="0"/>
            </a:br>
            <a:r>
              <a:rPr lang="en-US" sz="800" b="0" dirty="0" smtClean="0"/>
              <a:t>same time, by combing the two methods, we got even further improvement</a:t>
            </a:r>
            <a:br>
              <a:rPr lang="en-US" sz="800" b="0" dirty="0" smtClean="0"/>
            </a:br>
            <a:r>
              <a:rPr lang="en-US" sz="800" b="0" dirty="0" smtClean="0"/>
              <a:t>consistently for all numbers of training utterances/speaker).</a:t>
            </a:r>
            <a:br>
              <a:rPr lang="en-US" sz="800" b="0" dirty="0" smtClean="0"/>
            </a:br>
            <a:r>
              <a:rPr lang="en-US" sz="800" b="0" dirty="0" smtClean="0"/>
              <a:t/>
            </a:r>
            <a:br>
              <a:rPr lang="en-US" sz="800" b="0" dirty="0" smtClean="0"/>
            </a:br>
            <a:r>
              <a:rPr lang="en-US" sz="800" b="0" dirty="0" smtClean="0"/>
              <a:t>Phone classification:</a:t>
            </a:r>
            <a:br>
              <a:rPr lang="en-US" sz="800" b="0" dirty="0" smtClean="0"/>
            </a:br>
            <a:r>
              <a:rPr lang="en-US" sz="800" b="0" dirty="0" smtClean="0"/>
              <a:t>I compared to </a:t>
            </a:r>
            <a:r>
              <a:rPr lang="en-US" sz="800" b="0" dirty="0" err="1" smtClean="0"/>
              <a:t>Clarkson+Moreno</a:t>
            </a:r>
            <a:r>
              <a:rPr lang="en-US" sz="800" b="0" dirty="0" smtClean="0"/>
              <a:t> that used MFCC+SVM for the phone</a:t>
            </a:r>
            <a:br>
              <a:rPr lang="en-US" sz="800" b="0" dirty="0" smtClean="0"/>
            </a:br>
            <a:r>
              <a:rPr lang="en-US" sz="800" b="0" dirty="0" smtClean="0"/>
              <a:t>classification task. By replicating their results, we got 2% better</a:t>
            </a:r>
            <a:br>
              <a:rPr lang="en-US" sz="800" b="0" dirty="0" smtClean="0"/>
            </a:br>
            <a:r>
              <a:rPr lang="en-US" sz="800" b="0" dirty="0" smtClean="0"/>
              <a:t>results (79.6% </a:t>
            </a:r>
            <a:r>
              <a:rPr lang="en-US" sz="800" b="0" dirty="0" err="1" smtClean="0"/>
              <a:t>vs</a:t>
            </a:r>
            <a:r>
              <a:rPr lang="en-US" sz="800" b="0" dirty="0" smtClean="0"/>
              <a:t> 77.6%).*</a:t>
            </a:r>
            <a:br>
              <a:rPr lang="en-US" sz="800" b="0" dirty="0" smtClean="0"/>
            </a:br>
            <a:r>
              <a:rPr lang="en-US" sz="800" b="0" dirty="0" smtClean="0"/>
              <a:t/>
            </a:r>
            <a:br>
              <a:rPr lang="en-US" sz="800" b="0" dirty="0" smtClean="0"/>
            </a:br>
            <a:r>
              <a:rPr lang="en-US" sz="800" b="0" dirty="0" smtClean="0"/>
              <a:t>By augmenting the CDBN features, we achieved 80.3% accuracy.</a:t>
            </a:r>
            <a:br>
              <a:rPr lang="en-US" sz="800" b="0" dirty="0" smtClean="0"/>
            </a:br>
            <a:r>
              <a:rPr lang="en-US" sz="800" b="0" dirty="0" smtClean="0"/>
              <a:t>Considering the progress in the last decade (where the best method has</a:t>
            </a:r>
            <a:br>
              <a:rPr lang="en-US" sz="800" b="0" dirty="0" smtClean="0"/>
            </a:br>
            <a:r>
              <a:rPr lang="en-US" sz="800" b="0" dirty="0" smtClean="0"/>
              <a:t>achieved 79.2%), this improvement of 0.7% is fairly significant.</a:t>
            </a:r>
            <a:br>
              <a:rPr lang="en-US" sz="800" b="0" dirty="0" smtClean="0"/>
            </a:br>
            <a:r>
              <a:rPr lang="en-US" sz="800" b="0" dirty="0" smtClean="0"/>
              <a:t>* This suggests some variability in terms of results depending on</a:t>
            </a:r>
            <a:br>
              <a:rPr lang="en-US" sz="800" b="0" dirty="0" smtClean="0"/>
            </a:br>
            <a:r>
              <a:rPr lang="en-US" sz="800" b="0" dirty="0" smtClean="0"/>
              <a:t>implementation details (e.g., MFCC feature computation, SVM package,</a:t>
            </a:r>
            <a:br>
              <a:rPr lang="en-US" sz="800" b="0" dirty="0" smtClean="0"/>
            </a:br>
            <a:r>
              <a:rPr lang="en-US" sz="800" b="0" dirty="0" smtClean="0"/>
              <a:t>etc). So, our results are within a variability range in the</a:t>
            </a:r>
            <a:br>
              <a:rPr lang="en-US" sz="800" b="0" dirty="0" smtClean="0"/>
            </a:br>
            <a:r>
              <a:rPr lang="en-US" sz="800" b="0" dirty="0" smtClean="0"/>
              <a:t>state-of-the-art level.</a:t>
            </a:r>
            <a:br>
              <a:rPr lang="en-US" sz="800" b="0" dirty="0" smtClean="0"/>
            </a:br>
            <a:r>
              <a:rPr lang="en-US" sz="800" b="0" dirty="0" smtClean="0"/>
              <a:t/>
            </a:r>
            <a:br>
              <a:rPr lang="en-US" sz="800" b="0" dirty="0" smtClean="0"/>
            </a:br>
            <a:r>
              <a:rPr lang="en-US" sz="800" b="0" dirty="0" smtClean="0"/>
              <a:t>Gender classification:</a:t>
            </a:r>
            <a:br>
              <a:rPr lang="en-US" sz="800" b="0" dirty="0" smtClean="0"/>
            </a:br>
            <a:r>
              <a:rPr lang="en-US" sz="800" b="0" dirty="0" smtClean="0"/>
              <a:t>I could not find a good baseline that is comparable to ours. (In fact,</a:t>
            </a:r>
            <a:br>
              <a:rPr lang="en-US" sz="800" b="0" dirty="0" smtClean="0"/>
            </a:br>
            <a:r>
              <a:rPr lang="en-US" sz="800" b="0" dirty="0" smtClean="0"/>
              <a:t>I did find some papers that achieve comparable performance to ours,</a:t>
            </a:r>
            <a:br>
              <a:rPr lang="en-US" sz="800" b="0" dirty="0" smtClean="0"/>
            </a:br>
            <a:r>
              <a:rPr lang="en-US" sz="800" b="0" dirty="0" smtClean="0"/>
              <a:t>but using a much larger number of training examples). In fact, the</a:t>
            </a:r>
            <a:br>
              <a:rPr lang="en-US" sz="800" b="0" dirty="0" smtClean="0"/>
            </a:br>
            <a:r>
              <a:rPr lang="en-US" sz="800" b="0" dirty="0" smtClean="0"/>
              <a:t>performance gap between CDBN and MFCC/Spectrogram features are quite</a:t>
            </a:r>
            <a:br>
              <a:rPr lang="en-US" sz="800" b="0" dirty="0" smtClean="0"/>
            </a:br>
            <a:r>
              <a:rPr lang="en-US" sz="800" b="0" dirty="0" smtClean="0"/>
              <a:t>big across all numbers of training examples. In addition, using second</a:t>
            </a:r>
            <a:br>
              <a:rPr lang="en-US" sz="800" b="0" dirty="0" smtClean="0"/>
            </a:br>
            <a:r>
              <a:rPr lang="en-US" sz="800" b="0" dirty="0" smtClean="0"/>
              <a:t>layer CDBN features is clearly beneficial compared to using the first</a:t>
            </a:r>
            <a:br>
              <a:rPr lang="en-US" sz="800" b="0" dirty="0" smtClean="0"/>
            </a:br>
            <a:r>
              <a:rPr lang="en-US" sz="800" b="0" dirty="0" smtClean="0"/>
              <a:t>layer CDBN features only. This gives some justification about why deep</a:t>
            </a:r>
            <a:br>
              <a:rPr lang="en-US" sz="800" b="0" dirty="0" smtClean="0"/>
            </a:br>
            <a:r>
              <a:rPr lang="en-US" sz="800" b="0" dirty="0" smtClean="0"/>
              <a:t>learning can be helpful in speech recognition.**</a:t>
            </a:r>
            <a:br>
              <a:rPr lang="en-US" sz="800" b="0" dirty="0" smtClean="0"/>
            </a:br>
            <a:r>
              <a:rPr lang="en-US" sz="800" b="0" dirty="0" smtClean="0"/>
              <a:t>** This is consistent with our visual analysis, where we measured</a:t>
            </a:r>
            <a:br>
              <a:rPr lang="en-US" sz="800" b="0" dirty="0" smtClean="0"/>
            </a:br>
            <a:r>
              <a:rPr lang="en-US" sz="800" b="0" dirty="0" smtClean="0"/>
              <a:t>mutual information between gender and first/second layer CDBN</a:t>
            </a:r>
            <a:br>
              <a:rPr lang="en-US" sz="800" b="0" dirty="0" smtClean="0"/>
            </a:br>
            <a:r>
              <a:rPr lang="en-US" sz="800" b="0" dirty="0" smtClean="0"/>
              <a:t>activation. The second layer CDBN turned out to have significantly</a:t>
            </a:r>
            <a:br>
              <a:rPr lang="en-US" sz="800" b="0" dirty="0" smtClean="0"/>
            </a:br>
            <a:r>
              <a:rPr lang="en-US" sz="800" b="0" dirty="0" smtClean="0"/>
              <a:t>larger MI than the first-layer.</a:t>
            </a:r>
            <a:br>
              <a:rPr lang="en-US" sz="800" b="0" dirty="0" smtClean="0"/>
            </a:br>
            <a:r>
              <a:rPr lang="en-US" sz="800" b="0" dirty="0" smtClean="0"/>
              <a:t/>
            </a:r>
            <a:br>
              <a:rPr lang="en-US" sz="800" b="0" dirty="0" smtClean="0"/>
            </a:br>
            <a:r>
              <a:rPr lang="en-US" sz="800" b="0" dirty="0" smtClean="0"/>
              <a:t>Music classification:</a:t>
            </a:r>
            <a:br>
              <a:rPr lang="en-US" sz="800" b="0" dirty="0" smtClean="0"/>
            </a:br>
            <a:r>
              <a:rPr lang="en-US" sz="800" b="0" dirty="0" smtClean="0"/>
              <a:t>We compared to reasonable baseline (I focused in speech tasks in the</a:t>
            </a:r>
            <a:br>
              <a:rPr lang="en-US" sz="800" b="0" dirty="0" smtClean="0"/>
            </a:br>
            <a:r>
              <a:rPr lang="en-US" sz="800" b="0" dirty="0" smtClean="0"/>
              <a:t>paper; no reviewers commented about music results), but it is not</a:t>
            </a:r>
            <a:br>
              <a:rPr lang="en-US" sz="800" b="0" dirty="0" smtClean="0"/>
            </a:br>
            <a:r>
              <a:rPr lang="en-US" sz="800" b="0" dirty="0" smtClean="0"/>
              <a:t>clear whether we compared against to the state-of-the-art (different</a:t>
            </a:r>
            <a:br>
              <a:rPr lang="en-US" sz="800" b="0" dirty="0" smtClean="0"/>
            </a:br>
            <a:r>
              <a:rPr lang="en-US" sz="800" b="0" dirty="0" smtClean="0"/>
              <a:t>experimental setting are used for music classification tasks).</a:t>
            </a:r>
            <a:br>
              <a:rPr lang="en-US" sz="800" b="0" dirty="0" smtClean="0"/>
            </a:br>
            <a:r>
              <a:rPr lang="en-US" sz="800" b="0" dirty="0" smtClean="0"/>
              <a:t>However, our CDBN features outperformed MFCC fairly clearly. </a:t>
            </a:r>
            <a:r>
              <a:rPr lang="en-US" sz="800" b="0" dirty="0" err="1" smtClean="0"/>
              <a:t>Ths</a:t>
            </a:r>
            <a:r>
              <a:rPr lang="en-US" sz="800" b="0" dirty="0" smtClean="0"/>
              <a:t/>
            </a:r>
            <a:br>
              <a:rPr lang="en-US" sz="800" b="0" dirty="0" smtClean="0"/>
            </a:br>
            <a:r>
              <a:rPr lang="en-US" sz="800" b="0" dirty="0" smtClean="0"/>
              <a:t>suggests that our learning algorithms can be applied to a fairly wide</a:t>
            </a:r>
            <a:br>
              <a:rPr lang="en-US" sz="800" b="0" dirty="0" smtClean="0"/>
            </a:br>
            <a:r>
              <a:rPr lang="en-US" sz="800" b="0" dirty="0" smtClean="0"/>
              <a:t>range of audio data (speech, music, maybe something new).</a:t>
            </a:r>
            <a:endParaRPr lang="en-US" sz="800" b="0" dirty="0"/>
          </a:p>
        </p:txBody>
      </p:sp>
    </p:spTree>
  </p:cSld>
  <p:clrMapOvr>
    <a:masterClrMapping/>
  </p:clrMapOvr>
  <p:transition/>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DBNs for music data</a:t>
            </a:r>
            <a:endParaRPr lang="en-US" dirty="0"/>
          </a:p>
        </p:txBody>
      </p:sp>
      <p:sp>
        <p:nvSpPr>
          <p:cNvPr id="3" name="Content Placeholder 2"/>
          <p:cNvSpPr>
            <a:spLocks noGrp="1"/>
          </p:cNvSpPr>
          <p:nvPr>
            <p:ph idx="1"/>
          </p:nvPr>
        </p:nvSpPr>
        <p:spPr>
          <a:xfrm>
            <a:off x="457200" y="800100"/>
            <a:ext cx="8229600" cy="4570412"/>
          </a:xfrm>
        </p:spPr>
        <p:txBody>
          <a:bodyPr/>
          <a:lstStyle/>
          <a:p>
            <a:r>
              <a:rPr lang="en-US" b="0" dirty="0" smtClean="0"/>
              <a:t>Used the same training procedure as in speech data. </a:t>
            </a:r>
          </a:p>
        </p:txBody>
      </p:sp>
      <p:sp>
        <p:nvSpPr>
          <p:cNvPr id="5" name="Rectangle 4"/>
          <p:cNvSpPr/>
          <p:nvPr/>
        </p:nvSpPr>
        <p:spPr>
          <a:xfrm>
            <a:off x="2424797" y="5076825"/>
            <a:ext cx="4301177" cy="369332"/>
          </a:xfrm>
          <a:prstGeom prst="rect">
            <a:avLst/>
          </a:prstGeom>
        </p:spPr>
        <p:txBody>
          <a:bodyPr wrap="none">
            <a:spAutoFit/>
          </a:bodyPr>
          <a:lstStyle/>
          <a:p>
            <a:r>
              <a:rPr lang="en-US" dirty="0" smtClean="0">
                <a:solidFill>
                  <a:srgbClr val="FFFFFF"/>
                </a:solidFill>
              </a:rPr>
              <a:t>Learned first-layer bases for music data</a:t>
            </a:r>
          </a:p>
        </p:txBody>
      </p:sp>
      <p:pic>
        <p:nvPicPr>
          <p:cNvPr id="1519617" name="Picture 1"/>
          <p:cNvPicPr>
            <a:picLocks noChangeAspect="1" noChangeArrowheads="1"/>
          </p:cNvPicPr>
          <p:nvPr/>
        </p:nvPicPr>
        <p:blipFill>
          <a:blip r:embed="rId3" cstate="print"/>
          <a:srcRect/>
          <a:stretch>
            <a:fillRect/>
          </a:stretch>
        </p:blipFill>
        <p:spPr bwMode="auto">
          <a:xfrm>
            <a:off x="1401763" y="2057400"/>
            <a:ext cx="6370637" cy="29432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Scaling up: Number of examples</a:t>
            </a:r>
            <a:endParaRPr lang="en-US" dirty="0"/>
          </a:p>
        </p:txBody>
      </p:sp>
      <p:grpSp>
        <p:nvGrpSpPr>
          <p:cNvPr id="3" name="Group 31"/>
          <p:cNvGrpSpPr/>
          <p:nvPr/>
        </p:nvGrpSpPr>
        <p:grpSpPr>
          <a:xfrm>
            <a:off x="483638" y="1086295"/>
            <a:ext cx="7899562" cy="4846320"/>
            <a:chOff x="483638" y="1086295"/>
            <a:chExt cx="7899562" cy="4846320"/>
          </a:xfrm>
        </p:grpSpPr>
        <p:sp>
          <p:nvSpPr>
            <p:cNvPr id="13" name="Rectangle 12"/>
            <p:cNvSpPr/>
            <p:nvPr/>
          </p:nvSpPr>
          <p:spPr bwMode="auto">
            <a:xfrm>
              <a:off x="885120" y="1086295"/>
              <a:ext cx="7498080" cy="4846320"/>
            </a:xfrm>
            <a:prstGeom prst="rect">
              <a:avLst/>
            </a:prstGeom>
            <a:solidFill>
              <a:schemeClr val="bg1"/>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nvGrpSpPr>
            <p:cNvPr id="4" name="Group 28"/>
            <p:cNvGrpSpPr/>
            <p:nvPr/>
          </p:nvGrpSpPr>
          <p:grpSpPr>
            <a:xfrm>
              <a:off x="483638" y="1283200"/>
              <a:ext cx="7179712" cy="4286310"/>
              <a:chOff x="609600" y="1066800"/>
              <a:chExt cx="7179712" cy="4286310"/>
            </a:xfrm>
          </p:grpSpPr>
          <p:graphicFrame>
            <p:nvGraphicFramePr>
              <p:cNvPr id="25" name="Chart 24"/>
              <p:cNvGraphicFramePr/>
              <p:nvPr>
                <p:extLst>
                  <p:ext uri="{D42A27DB-BD31-4B8C-83A1-F6EECF244321}">
                    <p14:modId xmlns:p14="http://schemas.microsoft.com/office/powerpoint/2010/main" xmlns="" val="4020208404"/>
                  </p:ext>
                </p:extLst>
              </p:nvPr>
            </p:nvGraphicFramePr>
            <p:xfrm>
              <a:off x="1143000" y="1066800"/>
              <a:ext cx="6400800" cy="3962400"/>
            </p:xfrm>
            <a:graphic>
              <a:graphicData uri="http://schemas.openxmlformats.org/drawingml/2006/chart">
                <c:chart xmlns:c="http://schemas.openxmlformats.org/drawingml/2006/chart" xmlns:r="http://schemas.openxmlformats.org/officeDocument/2006/relationships" r:id="rId2"/>
              </a:graphicData>
            </a:graphic>
          </p:graphicFrame>
          <p:sp>
            <p:nvSpPr>
              <p:cNvPr id="26" name="Rectangle 25"/>
              <p:cNvSpPr/>
              <p:nvPr/>
            </p:nvSpPr>
            <p:spPr>
              <a:xfrm>
                <a:off x="609600" y="2133600"/>
                <a:ext cx="492443" cy="2032864"/>
              </a:xfrm>
              <a:prstGeom prst="rect">
                <a:avLst/>
              </a:prstGeom>
            </p:spPr>
            <p:txBody>
              <a:bodyPr vert="vert270" wrap="non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prstClr val="black"/>
                    </a:solidFill>
                    <a:effectLst/>
                    <a:uLnTx/>
                    <a:uFillTx/>
                    <a:latin typeface="Calibri"/>
                  </a:rPr>
                  <a:t>Average Precision </a:t>
                </a:r>
              </a:p>
            </p:txBody>
          </p:sp>
          <p:sp>
            <p:nvSpPr>
              <p:cNvPr id="27" name="TextBox 26"/>
              <p:cNvSpPr txBox="1"/>
              <p:nvPr/>
            </p:nvSpPr>
            <p:spPr>
              <a:xfrm>
                <a:off x="3429000" y="4953000"/>
                <a:ext cx="2098267" cy="400110"/>
              </a:xfrm>
              <a:prstGeom prst="rect">
                <a:avLst/>
              </a:prstGeom>
              <a:noFill/>
            </p:spPr>
            <p:txBody>
              <a:bodyPr wrap="non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prstClr val="black"/>
                    </a:solidFill>
                    <a:effectLst/>
                    <a:uLnTx/>
                    <a:uFillTx/>
                    <a:latin typeface="Calibri"/>
                  </a:rPr>
                  <a:t>Training Examples</a:t>
                </a:r>
              </a:p>
            </p:txBody>
          </p:sp>
          <p:sp>
            <p:nvSpPr>
              <p:cNvPr id="28" name="TextBox 27"/>
              <p:cNvSpPr txBox="1"/>
              <p:nvPr/>
            </p:nvSpPr>
            <p:spPr>
              <a:xfrm>
                <a:off x="6436056" y="4570020"/>
                <a:ext cx="1353256" cy="369332"/>
              </a:xfrm>
              <a:prstGeom prst="rect">
                <a:avLst/>
              </a:prstGeom>
              <a:solidFill>
                <a:sysClr val="window" lastClr="FFFFFF"/>
              </a:solidFill>
            </p:spPr>
            <p:txBody>
              <a:bodyPr wrap="non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a:rPr>
                  <a:t>100,000,000</a:t>
                </a:r>
              </a:p>
            </p:txBody>
          </p:sp>
          <p:sp>
            <p:nvSpPr>
              <p:cNvPr id="29" name="TextBox 28"/>
              <p:cNvSpPr txBox="1"/>
              <p:nvPr/>
            </p:nvSpPr>
            <p:spPr>
              <a:xfrm>
                <a:off x="3581400" y="4572000"/>
                <a:ext cx="2819400" cy="369332"/>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a:rPr>
                  <a:t>1,000,000</a:t>
                </a:r>
              </a:p>
            </p:txBody>
          </p:sp>
          <p:sp>
            <p:nvSpPr>
              <p:cNvPr id="30" name="TextBox 29"/>
              <p:cNvSpPr txBox="1"/>
              <p:nvPr/>
            </p:nvSpPr>
            <p:spPr>
              <a:xfrm>
                <a:off x="2435481" y="4572000"/>
                <a:ext cx="827471" cy="369332"/>
              </a:xfrm>
              <a:prstGeom prst="rect">
                <a:avLst/>
              </a:prstGeom>
              <a:solidFill>
                <a:sysClr val="window" lastClr="FFFFFF"/>
              </a:solidFill>
            </p:spPr>
            <p:txBody>
              <a:bodyPr wrap="non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a:rPr>
                  <a:t>10,000</a:t>
                </a:r>
              </a:p>
            </p:txBody>
          </p:sp>
          <p:sp>
            <p:nvSpPr>
              <p:cNvPr id="31" name="TextBox 30"/>
              <p:cNvSpPr txBox="1"/>
              <p:nvPr/>
            </p:nvSpPr>
            <p:spPr>
              <a:xfrm>
                <a:off x="1420504" y="4572000"/>
                <a:ext cx="710451" cy="369332"/>
              </a:xfrm>
              <a:prstGeom prst="rect">
                <a:avLst/>
              </a:prstGeom>
              <a:solidFill>
                <a:sysClr val="window" lastClr="FFFFFF"/>
              </a:solidFill>
            </p:spPr>
            <p:txBody>
              <a:bodyPr wrap="non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a:rPr>
                  <a:t>1,000</a:t>
                </a:r>
              </a:p>
            </p:txBody>
          </p:sp>
        </p:grpSp>
      </p:grpSp>
      <p:pic>
        <p:nvPicPr>
          <p:cNvPr id="23" name="Picture 22"/>
          <p:cNvPicPr>
            <a:picLocks noChangeAspect="1" noChangeArrowheads="1"/>
          </p:cNvPicPr>
          <p:nvPr/>
        </p:nvPicPr>
        <p:blipFill rotWithShape="1">
          <a:blip r:embed="rId3" cstate="print"/>
          <a:srcRect l="24497" r="12311" b="-1731"/>
          <a:stretch/>
        </p:blipFill>
        <p:spPr bwMode="auto">
          <a:xfrm>
            <a:off x="6453845" y="2430470"/>
            <a:ext cx="1647745" cy="1986609"/>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Large Deep Belief Networks</a:t>
            </a:r>
            <a:endParaRPr lang="en-US" dirty="0"/>
          </a:p>
        </p:txBody>
      </p:sp>
      <p:sp>
        <p:nvSpPr>
          <p:cNvPr id="3" name="Content Placeholder 2"/>
          <p:cNvSpPr>
            <a:spLocks noGrp="1"/>
          </p:cNvSpPr>
          <p:nvPr>
            <p:ph sz="quarter" idx="1"/>
          </p:nvPr>
        </p:nvSpPr>
        <p:spPr>
          <a:xfrm>
            <a:off x="685800" y="952500"/>
            <a:ext cx="8001000" cy="4572000"/>
          </a:xfrm>
        </p:spPr>
        <p:txBody>
          <a:bodyPr/>
          <a:lstStyle/>
          <a:p>
            <a:r>
              <a:rPr lang="en-US" sz="2400" b="0" dirty="0" smtClean="0"/>
              <a:t>Previous models: Up to ~1000 visible units, ~1000 hidden units.</a:t>
            </a:r>
          </a:p>
          <a:p>
            <a:pPr marL="273050" lvl="1" indent="-273050">
              <a:spcBef>
                <a:spcPts val="575"/>
              </a:spcBef>
              <a:buClr>
                <a:schemeClr val="accent1"/>
              </a:buClr>
            </a:pPr>
            <a:r>
              <a:rPr lang="en-US" sz="2400" dirty="0" smtClean="0"/>
              <a:t>Our model: About 10</a:t>
            </a:r>
            <a:r>
              <a:rPr lang="en-US" sz="2400" baseline="30000" dirty="0" smtClean="0"/>
              <a:t>5</a:t>
            </a:r>
            <a:r>
              <a:rPr lang="en-US" sz="2400" dirty="0" smtClean="0"/>
              <a:t> - 10</a:t>
            </a:r>
            <a:r>
              <a:rPr lang="en-US" sz="2400" baseline="30000" dirty="0" smtClean="0"/>
              <a:t>6 </a:t>
            </a:r>
            <a:r>
              <a:rPr lang="en-US" sz="2400" dirty="0" smtClean="0"/>
              <a:t>parameters</a:t>
            </a:r>
          </a:p>
          <a:p>
            <a:pPr>
              <a:buNone/>
            </a:pPr>
            <a:endParaRPr lang="en-US" sz="2400" b="0" dirty="0" smtClean="0"/>
          </a:p>
          <a:p>
            <a:pPr lvl="1"/>
            <a:endParaRPr lang="en-US" sz="1200" dirty="0" smtClean="0"/>
          </a:p>
          <a:p>
            <a:pPr lvl="1"/>
            <a:endParaRPr lang="en-US" sz="1200" dirty="0" smtClean="0"/>
          </a:p>
          <a:p>
            <a:pPr lvl="1"/>
            <a:endParaRPr lang="en-US" sz="1200" dirty="0" smtClean="0"/>
          </a:p>
          <a:p>
            <a:pPr lvl="1"/>
            <a:endParaRPr lang="en-US" sz="1200" dirty="0" smtClean="0"/>
          </a:p>
          <a:p>
            <a:pPr lvl="1">
              <a:buNone/>
            </a:pPr>
            <a:endParaRPr lang="en-US" sz="1200" dirty="0" smtClean="0"/>
          </a:p>
          <a:p>
            <a:pPr lvl="1">
              <a:buNone/>
            </a:pPr>
            <a:endParaRPr lang="en-US" sz="1200" dirty="0" smtClean="0"/>
          </a:p>
          <a:p>
            <a:pPr lvl="1">
              <a:buNone/>
            </a:pPr>
            <a:endParaRPr lang="en-US" sz="1200" dirty="0" smtClean="0"/>
          </a:p>
          <a:p>
            <a:pPr lvl="1">
              <a:buNone/>
            </a:pPr>
            <a:endParaRPr lang="en-US" sz="1200" dirty="0" smtClean="0"/>
          </a:p>
          <a:p>
            <a:pPr lvl="1">
              <a:buNone/>
            </a:pPr>
            <a:endParaRPr lang="en-US" sz="1200" dirty="0" smtClean="0"/>
          </a:p>
          <a:p>
            <a:pPr lvl="1">
              <a:buNone/>
            </a:pPr>
            <a:endParaRPr lang="en-US" sz="1200" dirty="0" smtClean="0"/>
          </a:p>
          <a:p>
            <a:pPr lvl="1">
              <a:buNone/>
            </a:pPr>
            <a:endParaRPr lang="en-US" sz="1200" dirty="0" smtClean="0"/>
          </a:p>
          <a:p>
            <a:pPr lvl="1">
              <a:buNone/>
            </a:pPr>
            <a:endParaRPr lang="en-US" sz="1200" dirty="0" smtClean="0"/>
          </a:p>
          <a:p>
            <a:pPr lvl="1">
              <a:buNone/>
            </a:pPr>
            <a:endParaRPr lang="en-US" sz="1200" dirty="0" smtClean="0"/>
          </a:p>
          <a:p>
            <a:pPr lvl="1">
              <a:buNone/>
            </a:pPr>
            <a:endParaRPr lang="en-US" sz="1200" dirty="0" smtClean="0"/>
          </a:p>
          <a:p>
            <a:pPr lvl="1"/>
            <a:endParaRPr lang="en-US" sz="1200" dirty="0" smtClean="0"/>
          </a:p>
        </p:txBody>
      </p:sp>
      <p:grpSp>
        <p:nvGrpSpPr>
          <p:cNvPr id="4" name="Group 14"/>
          <p:cNvGrpSpPr/>
          <p:nvPr/>
        </p:nvGrpSpPr>
        <p:grpSpPr>
          <a:xfrm>
            <a:off x="2514600" y="3086100"/>
            <a:ext cx="4610100" cy="3317677"/>
            <a:chOff x="814388" y="1028700"/>
            <a:chExt cx="7491412" cy="5524460"/>
          </a:xfrm>
        </p:grpSpPr>
        <p:pic>
          <p:nvPicPr>
            <p:cNvPr id="7" name="Picture 2" descr="C:\Users\ang\Desktop\14x14.jpg"/>
            <p:cNvPicPr>
              <a:picLocks noChangeAspect="1" noChangeArrowheads="1"/>
            </p:cNvPicPr>
            <p:nvPr/>
          </p:nvPicPr>
          <p:blipFill>
            <a:blip r:embed="rId3" cstate="print"/>
            <a:srcRect/>
            <a:stretch>
              <a:fillRect/>
            </a:stretch>
          </p:blipFill>
          <p:spPr bwMode="auto">
            <a:xfrm>
              <a:off x="1262720" y="1980338"/>
              <a:ext cx="190500" cy="190499"/>
            </a:xfrm>
            <a:prstGeom prst="rect">
              <a:avLst/>
            </a:prstGeom>
            <a:noFill/>
          </p:spPr>
        </p:pic>
        <p:pic>
          <p:nvPicPr>
            <p:cNvPr id="8" name="Picture 3" descr="C:\Users\ang\Desktop\32x32.jpg"/>
            <p:cNvPicPr>
              <a:picLocks noChangeAspect="1" noChangeArrowheads="1"/>
            </p:cNvPicPr>
            <p:nvPr/>
          </p:nvPicPr>
          <p:blipFill>
            <a:blip r:embed="rId4" cstate="print"/>
            <a:srcRect/>
            <a:stretch>
              <a:fillRect/>
            </a:stretch>
          </p:blipFill>
          <p:spPr bwMode="auto">
            <a:xfrm>
              <a:off x="2808890" y="1894541"/>
              <a:ext cx="419100" cy="419101"/>
            </a:xfrm>
            <a:prstGeom prst="rect">
              <a:avLst/>
            </a:prstGeom>
            <a:noFill/>
          </p:spPr>
        </p:pic>
        <p:pic>
          <p:nvPicPr>
            <p:cNvPr id="9" name="Picture 4" descr="C:\Users\ang\Desktop\fotolia_1917615nature-soleil-vert1.jpg"/>
            <p:cNvPicPr>
              <a:picLocks noChangeAspect="1" noChangeArrowheads="1"/>
            </p:cNvPicPr>
            <p:nvPr/>
          </p:nvPicPr>
          <p:blipFill>
            <a:blip r:embed="rId5" cstate="print"/>
            <a:srcRect/>
            <a:stretch>
              <a:fillRect/>
            </a:stretch>
          </p:blipFill>
          <p:spPr bwMode="auto">
            <a:xfrm>
              <a:off x="4305300" y="1028700"/>
              <a:ext cx="4000500" cy="4971495"/>
            </a:xfrm>
            <a:prstGeom prst="rect">
              <a:avLst/>
            </a:prstGeom>
            <a:noFill/>
          </p:spPr>
        </p:pic>
        <p:sp>
          <p:nvSpPr>
            <p:cNvPr id="10" name="TextBox 9"/>
            <p:cNvSpPr txBox="1"/>
            <p:nvPr/>
          </p:nvSpPr>
          <p:spPr>
            <a:xfrm>
              <a:off x="814388" y="2247900"/>
              <a:ext cx="1129620" cy="871245"/>
            </a:xfrm>
            <a:prstGeom prst="rect">
              <a:avLst/>
            </a:prstGeom>
            <a:noFill/>
          </p:spPr>
          <p:txBody>
            <a:bodyPr wrap="none" rtlCol="0">
              <a:spAutoFit/>
            </a:bodyPr>
            <a:lstStyle/>
            <a:p>
              <a:pPr algn="l">
                <a:spcBef>
                  <a:spcPts val="0"/>
                </a:spcBef>
              </a:pPr>
              <a:r>
                <a:rPr lang="en-US" sz="1400" dirty="0" smtClean="0">
                  <a:solidFill>
                    <a:schemeClr val="bg1"/>
                  </a:solidFill>
                  <a:latin typeface="Times"/>
                </a:rPr>
                <a:t>14x14</a:t>
              </a:r>
            </a:p>
            <a:p>
              <a:pPr algn="l">
                <a:spcBef>
                  <a:spcPts val="0"/>
                </a:spcBef>
              </a:pPr>
              <a:r>
                <a:rPr lang="en-US" sz="1400" dirty="0" smtClean="0">
                  <a:solidFill>
                    <a:schemeClr val="bg1"/>
                  </a:solidFill>
                  <a:latin typeface="Times"/>
                </a:rPr>
                <a:t>image</a:t>
              </a:r>
            </a:p>
          </p:txBody>
        </p:sp>
        <p:sp>
          <p:nvSpPr>
            <p:cNvPr id="13" name="TextBox 12"/>
            <p:cNvSpPr txBox="1"/>
            <p:nvPr/>
          </p:nvSpPr>
          <p:spPr>
            <a:xfrm>
              <a:off x="2486025" y="2314503"/>
              <a:ext cx="1129620" cy="871245"/>
            </a:xfrm>
            <a:prstGeom prst="rect">
              <a:avLst/>
            </a:prstGeom>
            <a:noFill/>
          </p:spPr>
          <p:txBody>
            <a:bodyPr wrap="none" rtlCol="0">
              <a:spAutoFit/>
            </a:bodyPr>
            <a:lstStyle/>
            <a:p>
              <a:pPr algn="l">
                <a:spcBef>
                  <a:spcPts val="0"/>
                </a:spcBef>
              </a:pPr>
              <a:r>
                <a:rPr lang="en-US" sz="1400" dirty="0" smtClean="0">
                  <a:solidFill>
                    <a:schemeClr val="bg1"/>
                  </a:solidFill>
                  <a:latin typeface="Times"/>
                </a:rPr>
                <a:t>32x32</a:t>
              </a:r>
            </a:p>
            <a:p>
              <a:pPr algn="l">
                <a:spcBef>
                  <a:spcPts val="0"/>
                </a:spcBef>
              </a:pPr>
              <a:r>
                <a:rPr lang="en-US" sz="1400" dirty="0" smtClean="0">
                  <a:solidFill>
                    <a:schemeClr val="bg1"/>
                  </a:solidFill>
                  <a:latin typeface="Times"/>
                </a:rPr>
                <a:t>image</a:t>
              </a:r>
            </a:p>
          </p:txBody>
        </p:sp>
        <p:sp>
          <p:nvSpPr>
            <p:cNvPr id="14" name="TextBox 13"/>
            <p:cNvSpPr txBox="1"/>
            <p:nvPr/>
          </p:nvSpPr>
          <p:spPr>
            <a:xfrm>
              <a:off x="5272087" y="6040662"/>
              <a:ext cx="2317985" cy="512498"/>
            </a:xfrm>
            <a:prstGeom prst="rect">
              <a:avLst/>
            </a:prstGeom>
            <a:noFill/>
          </p:spPr>
          <p:txBody>
            <a:bodyPr wrap="none" rtlCol="0">
              <a:spAutoFit/>
            </a:bodyPr>
            <a:lstStyle/>
            <a:p>
              <a:pPr algn="l">
                <a:spcBef>
                  <a:spcPts val="0"/>
                </a:spcBef>
              </a:pPr>
              <a:r>
                <a:rPr lang="en-US" sz="1400" dirty="0" smtClean="0">
                  <a:solidFill>
                    <a:schemeClr val="bg1"/>
                  </a:solidFill>
                  <a:latin typeface="Times"/>
                </a:rPr>
                <a:t>Full size image</a:t>
              </a:r>
            </a:p>
          </p:txBody>
        </p:sp>
      </p:grpSp>
      <p:sp>
        <p:nvSpPr>
          <p:cNvPr id="16" name="TextBox 15"/>
          <p:cNvSpPr txBox="1"/>
          <p:nvPr/>
        </p:nvSpPr>
        <p:spPr>
          <a:xfrm>
            <a:off x="0" y="6488668"/>
            <a:ext cx="3946337" cy="369332"/>
          </a:xfrm>
          <a:prstGeom prst="rect">
            <a:avLst/>
          </a:prstGeom>
          <a:noFill/>
        </p:spPr>
        <p:txBody>
          <a:bodyPr wrap="none" rtlCol="0">
            <a:spAutoFit/>
          </a:bodyPr>
          <a:lstStyle/>
          <a:p>
            <a:pPr algn="l">
              <a:spcBef>
                <a:spcPts val="0"/>
              </a:spcBef>
            </a:pPr>
            <a:r>
              <a:rPr lang="en-US" dirty="0" smtClean="0">
                <a:solidFill>
                  <a:schemeClr val="bg1"/>
                </a:solidFill>
                <a:latin typeface="Times"/>
              </a:rPr>
              <a:t>[Raina, </a:t>
            </a:r>
            <a:r>
              <a:rPr lang="en-US" dirty="0" err="1" smtClean="0">
                <a:solidFill>
                  <a:schemeClr val="bg1"/>
                </a:solidFill>
                <a:latin typeface="Times"/>
              </a:rPr>
              <a:t>Madhaven</a:t>
            </a:r>
            <a:r>
              <a:rPr lang="en-US" dirty="0" smtClean="0">
                <a:solidFill>
                  <a:schemeClr val="bg1"/>
                </a:solidFill>
                <a:latin typeface="Times"/>
              </a:rPr>
              <a:t> &amp; Ng, ICML 2009]</a:t>
            </a:r>
          </a:p>
        </p:txBody>
      </p:sp>
    </p:spTree>
  </p:cSld>
  <p:clrMapOvr>
    <a:masterClrMapping/>
  </p:clrMapOvr>
  <p:transition/>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learning discussion</a:t>
            </a:r>
            <a:endParaRPr lang="en-US" dirty="0"/>
          </a:p>
        </p:txBody>
      </p:sp>
      <p:sp>
        <p:nvSpPr>
          <p:cNvPr id="3" name="Content Placeholder 2"/>
          <p:cNvSpPr>
            <a:spLocks noGrp="1"/>
          </p:cNvSpPr>
          <p:nvPr>
            <p:ph idx="1"/>
          </p:nvPr>
        </p:nvSpPr>
        <p:spPr>
          <a:xfrm>
            <a:off x="457200" y="914400"/>
            <a:ext cx="8229600" cy="4995862"/>
          </a:xfrm>
        </p:spPr>
        <p:txBody>
          <a:bodyPr/>
          <a:lstStyle/>
          <a:p>
            <a:pPr>
              <a:buNone/>
            </a:pPr>
            <a:r>
              <a:rPr lang="en-US" sz="2400" b="0" dirty="0" smtClean="0"/>
              <a:t>Know about a few types of invariance: Translation, rotation, size. </a:t>
            </a:r>
          </a:p>
          <a:p>
            <a:pPr>
              <a:buNone/>
            </a:pPr>
            <a:r>
              <a:rPr lang="en-US" sz="2400" b="0" dirty="0" smtClean="0"/>
              <a:t>Convolutional learning advantages:</a:t>
            </a:r>
          </a:p>
          <a:p>
            <a:pPr lvl="1">
              <a:buFontTx/>
              <a:buChar char="-"/>
            </a:pPr>
            <a:r>
              <a:rPr lang="en-US" sz="2400" dirty="0" smtClean="0"/>
              <a:t>Scale up to larger model: 200x200 images instead of 32x32. </a:t>
            </a:r>
            <a:endParaRPr lang="en-US" sz="2400" b="0" dirty="0" smtClean="0"/>
          </a:p>
          <a:p>
            <a:pPr lvl="1">
              <a:buFontTx/>
              <a:buChar char="-"/>
            </a:pPr>
            <a:r>
              <a:rPr lang="en-US" sz="2400" b="0" dirty="0" smtClean="0"/>
              <a:t>Explicitly capture translational invariance. (Bad reason?)  </a:t>
            </a:r>
          </a:p>
          <a:p>
            <a:pPr>
              <a:buNone/>
            </a:pPr>
            <a:r>
              <a:rPr lang="en-US" sz="2400" b="0" dirty="0" smtClean="0">
                <a:solidFill>
                  <a:srgbClr val="FFFFFF"/>
                </a:solidFill>
                <a:ea typeface="+mn-ea"/>
                <a:cs typeface="+mn-cs"/>
              </a:rPr>
              <a:t>Disadvantage: </a:t>
            </a:r>
          </a:p>
          <a:p>
            <a:pPr lvl="1">
              <a:buFontTx/>
              <a:buChar char="-"/>
            </a:pPr>
            <a:r>
              <a:rPr lang="en-US" sz="2400" b="0" dirty="0" smtClean="0">
                <a:solidFill>
                  <a:srgbClr val="FFFFFF"/>
                </a:solidFill>
              </a:rPr>
              <a:t>Want to learn lots of invariances beyond </a:t>
            </a:r>
            <a:r>
              <a:rPr lang="en-US" sz="2400" dirty="0" smtClean="0">
                <a:solidFill>
                  <a:srgbClr val="FFFFFF"/>
                </a:solidFill>
              </a:rPr>
              <a:t>the ones above. </a:t>
            </a:r>
            <a:r>
              <a:rPr lang="en-US" sz="2400" b="0" dirty="0" smtClean="0">
                <a:solidFill>
                  <a:srgbClr val="FFFFFF"/>
                </a:solidFill>
              </a:rPr>
              <a:t>Better to not explicitly code up translational invariance, so can test for it afterwards (?)</a:t>
            </a:r>
            <a:endParaRPr lang="en-US" sz="800" b="0" dirty="0" smtClean="0"/>
          </a:p>
          <a:p>
            <a:pPr>
              <a:buNone/>
            </a:pPr>
            <a:endParaRPr lang="en-US" sz="4000" dirty="0" smtClean="0"/>
          </a:p>
        </p:txBody>
      </p:sp>
    </p:spTree>
  </p:cSld>
  <p:clrMapOvr>
    <a:masterClrMapping/>
  </p:clrMapOvr>
  <p:transition/>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dirty="0" smtClean="0"/>
              <a:t>Object recognition</a:t>
            </a:r>
            <a:endParaRPr lang="en-US" dirty="0"/>
          </a:p>
        </p:txBody>
      </p:sp>
      <p:pic>
        <p:nvPicPr>
          <p:cNvPr id="959492" name="Picture 4" descr="C:\Users\ang\Desktop\caltech101.png"/>
          <p:cNvPicPr>
            <a:picLocks noChangeAspect="1" noChangeArrowheads="1"/>
          </p:cNvPicPr>
          <p:nvPr/>
        </p:nvPicPr>
        <p:blipFill>
          <a:blip r:embed="rId3" cstate="print"/>
          <a:srcRect/>
          <a:stretch>
            <a:fillRect/>
          </a:stretch>
        </p:blipFill>
        <p:spPr bwMode="auto">
          <a:xfrm>
            <a:off x="245664" y="1736675"/>
            <a:ext cx="8664127" cy="3026393"/>
          </a:xfrm>
          <a:prstGeom prst="rect">
            <a:avLst/>
          </a:prstGeom>
          <a:noFill/>
        </p:spPr>
      </p:pic>
      <p:sp>
        <p:nvSpPr>
          <p:cNvPr id="9" name="TextBox 8"/>
          <p:cNvSpPr txBox="1"/>
          <p:nvPr/>
        </p:nvSpPr>
        <p:spPr>
          <a:xfrm>
            <a:off x="334939" y="963873"/>
            <a:ext cx="6365845" cy="523220"/>
          </a:xfrm>
          <a:prstGeom prst="rect">
            <a:avLst/>
          </a:prstGeom>
          <a:noFill/>
        </p:spPr>
        <p:txBody>
          <a:bodyPr wrap="none" rtlCol="0">
            <a:spAutoFit/>
          </a:bodyPr>
          <a:lstStyle/>
          <a:p>
            <a:pPr algn="l">
              <a:spcBef>
                <a:spcPts val="0"/>
              </a:spcBef>
            </a:pPr>
            <a:r>
              <a:rPr lang="en-US" sz="2800" dirty="0" smtClean="0">
                <a:solidFill>
                  <a:srgbClr val="FFFFFF"/>
                </a:solidFill>
                <a:latin typeface="Times"/>
              </a:rPr>
              <a:t>Caltech 101 classification: </a:t>
            </a:r>
            <a:r>
              <a:rPr lang="en-US" sz="2800" dirty="0" smtClean="0">
                <a:solidFill>
                  <a:srgbClr val="FF0000"/>
                </a:solidFill>
                <a:latin typeface="Times"/>
              </a:rPr>
              <a:t>65.4% accuracy</a:t>
            </a:r>
          </a:p>
        </p:txBody>
      </p:sp>
      <p:sp>
        <p:nvSpPr>
          <p:cNvPr id="5" name="TextBox 4"/>
          <p:cNvSpPr txBox="1"/>
          <p:nvPr/>
        </p:nvSpPr>
        <p:spPr>
          <a:xfrm>
            <a:off x="2201074" y="6488668"/>
            <a:ext cx="6942926" cy="369332"/>
          </a:xfrm>
          <a:prstGeom prst="rect">
            <a:avLst/>
          </a:prstGeom>
          <a:solidFill>
            <a:schemeClr val="tx1"/>
          </a:solidFill>
        </p:spPr>
        <p:txBody>
          <a:bodyPr wrap="none" rtlCol="0">
            <a:spAutoFit/>
          </a:bodyPr>
          <a:lstStyle/>
          <a:p>
            <a:pPr algn="l">
              <a:spcBef>
                <a:spcPct val="0"/>
              </a:spcBef>
            </a:pPr>
            <a:r>
              <a:rPr lang="en-US" dirty="0" smtClean="0">
                <a:solidFill>
                  <a:srgbClr val="FFFFFF"/>
                </a:solidFill>
                <a:latin typeface="Arial" charset="0"/>
              </a:rPr>
              <a:t>[Lee, Chaitanya &amp; Ng, 2007; Lee, Grosse, Ranganath &amp; Ng, 2009]</a:t>
            </a:r>
            <a:endParaRPr lang="en-US" dirty="0">
              <a:solidFill>
                <a:srgbClr val="FFFFFF"/>
              </a:solidFill>
              <a:latin typeface="Arial" charset="0"/>
            </a:endParaRPr>
          </a:p>
        </p:txBody>
      </p:sp>
      <p:sp>
        <p:nvSpPr>
          <p:cNvPr id="6" name="TextBox 5"/>
          <p:cNvSpPr txBox="1"/>
          <p:nvPr/>
        </p:nvSpPr>
        <p:spPr>
          <a:xfrm>
            <a:off x="412850" y="2183642"/>
            <a:ext cx="4275529" cy="677108"/>
          </a:xfrm>
          <a:prstGeom prst="rect">
            <a:avLst/>
          </a:prstGeom>
          <a:solidFill>
            <a:schemeClr val="bg1"/>
          </a:solidFill>
        </p:spPr>
        <p:txBody>
          <a:bodyPr wrap="none" lIns="91440" tIns="0" rIns="91440" bIns="0" rtlCol="0">
            <a:spAutoFit/>
          </a:bodyPr>
          <a:lstStyle/>
          <a:p>
            <a:pPr algn="l">
              <a:spcBef>
                <a:spcPct val="0"/>
              </a:spcBef>
            </a:pPr>
            <a:r>
              <a:rPr lang="en-US" sz="2200" dirty="0" smtClean="0">
                <a:solidFill>
                  <a:srgbClr val="000000"/>
                </a:solidFill>
                <a:latin typeface="Times"/>
              </a:rPr>
              <a:t>Learned features (1 layer)</a:t>
            </a:r>
          </a:p>
          <a:p>
            <a:pPr algn="l">
              <a:spcBef>
                <a:spcPct val="0"/>
              </a:spcBef>
            </a:pPr>
            <a:r>
              <a:rPr lang="en-US" sz="2200" dirty="0" smtClean="0">
                <a:solidFill>
                  <a:srgbClr val="000000"/>
                </a:solidFill>
                <a:latin typeface="Times"/>
              </a:rPr>
              <a:t>Learned  features (2 layers)             </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is computer perception done?</a:t>
            </a:r>
            <a:endParaRPr lang="en-US" dirty="0"/>
          </a:p>
        </p:txBody>
      </p:sp>
      <p:grpSp>
        <p:nvGrpSpPr>
          <p:cNvPr id="3" name="Group 35"/>
          <p:cNvGrpSpPr/>
          <p:nvPr/>
        </p:nvGrpSpPr>
        <p:grpSpPr>
          <a:xfrm>
            <a:off x="9334500" y="2286000"/>
            <a:ext cx="5092566" cy="1837138"/>
            <a:chOff x="510195" y="3895109"/>
            <a:chExt cx="8024460" cy="2853888"/>
          </a:xfrm>
        </p:grpSpPr>
        <p:pic>
          <p:nvPicPr>
            <p:cNvPr id="25" name="Picture 3" descr="C:\Users\ang\Desktop\thumbnail.jpg"/>
            <p:cNvPicPr>
              <a:picLocks noChangeAspect="1" noChangeArrowheads="1"/>
            </p:cNvPicPr>
            <p:nvPr/>
          </p:nvPicPr>
          <p:blipFill>
            <a:blip r:embed="rId2" cstate="print"/>
            <a:srcRect l="2115" t="6176" r="7557" b="9324"/>
            <a:stretch>
              <a:fillRect/>
            </a:stretch>
          </p:blipFill>
          <p:spPr bwMode="auto">
            <a:xfrm>
              <a:off x="6652697" y="3951611"/>
              <a:ext cx="1863992" cy="1743739"/>
            </a:xfrm>
            <a:prstGeom prst="rect">
              <a:avLst/>
            </a:prstGeom>
            <a:noFill/>
          </p:spPr>
        </p:pic>
        <p:sp>
          <p:nvSpPr>
            <p:cNvPr id="26" name="TextBox 25"/>
            <p:cNvSpPr txBox="1"/>
            <p:nvPr/>
          </p:nvSpPr>
          <p:spPr>
            <a:xfrm>
              <a:off x="577535" y="5737878"/>
              <a:ext cx="1718928" cy="525924"/>
            </a:xfrm>
            <a:prstGeom prst="rect">
              <a:avLst/>
            </a:prstGeom>
            <a:noFill/>
          </p:spPr>
          <p:txBody>
            <a:bodyPr wrap="square" rtlCol="0">
              <a:spAutoFit/>
            </a:bodyPr>
            <a:lstStyle/>
            <a:p>
              <a:pPr algn="ctr"/>
              <a:r>
                <a:rPr lang="en-US" sz="1600" dirty="0" smtClean="0">
                  <a:solidFill>
                    <a:schemeClr val="bg1"/>
                  </a:solidFill>
                </a:rPr>
                <a:t>Image</a:t>
              </a:r>
              <a:endParaRPr lang="en-US" sz="1600" dirty="0">
                <a:solidFill>
                  <a:schemeClr val="bg1"/>
                </a:solidFill>
              </a:endParaRPr>
            </a:p>
          </p:txBody>
        </p:sp>
        <p:pic>
          <p:nvPicPr>
            <p:cNvPr id="27" name="Picture 3" descr="C:\Users\ang\Desktop\thumbnail.jpg"/>
            <p:cNvPicPr>
              <a:picLocks noChangeAspect="1" noChangeArrowheads="1"/>
            </p:cNvPicPr>
            <p:nvPr/>
          </p:nvPicPr>
          <p:blipFill>
            <a:blip r:embed="rId2" cstate="print"/>
            <a:srcRect l="2115" t="6176" r="7557" b="9324"/>
            <a:stretch>
              <a:fillRect/>
            </a:stretch>
          </p:blipFill>
          <p:spPr bwMode="auto">
            <a:xfrm>
              <a:off x="510195" y="3926803"/>
              <a:ext cx="1863994" cy="1743739"/>
            </a:xfrm>
            <a:prstGeom prst="rect">
              <a:avLst/>
            </a:prstGeom>
            <a:noFill/>
          </p:spPr>
        </p:pic>
        <p:grpSp>
          <p:nvGrpSpPr>
            <p:cNvPr id="4" name="Group 46"/>
            <p:cNvGrpSpPr>
              <a:grpSpLocks/>
            </p:cNvGrpSpPr>
            <p:nvPr/>
          </p:nvGrpSpPr>
          <p:grpSpPr bwMode="auto">
            <a:xfrm>
              <a:off x="8201224" y="4557858"/>
              <a:ext cx="304800" cy="304800"/>
              <a:chOff x="-832" y="2130"/>
              <a:chExt cx="571" cy="574"/>
            </a:xfrm>
          </p:grpSpPr>
          <p:sp>
            <p:nvSpPr>
              <p:cNvPr id="34" name="Line 47"/>
              <p:cNvSpPr>
                <a:spLocks noChangeShapeType="1"/>
              </p:cNvSpPr>
              <p:nvPr/>
            </p:nvSpPr>
            <p:spPr bwMode="auto">
              <a:xfrm>
                <a:off x="-832" y="2130"/>
                <a:ext cx="571" cy="574"/>
              </a:xfrm>
              <a:prstGeom prst="line">
                <a:avLst/>
              </a:prstGeom>
              <a:noFill/>
              <a:ln w="76200">
                <a:solidFill>
                  <a:srgbClr val="FF0000"/>
                </a:solidFill>
                <a:round/>
                <a:headEnd/>
                <a:tailEnd/>
              </a:ln>
              <a:effectLst/>
            </p:spPr>
            <p:txBody>
              <a:bodyPr/>
              <a:lstStyle/>
              <a:p>
                <a:endParaRPr lang="en-US" sz="1100"/>
              </a:p>
            </p:txBody>
          </p:sp>
          <p:sp>
            <p:nvSpPr>
              <p:cNvPr id="35" name="Line 48"/>
              <p:cNvSpPr>
                <a:spLocks noChangeShapeType="1"/>
              </p:cNvSpPr>
              <p:nvPr/>
            </p:nvSpPr>
            <p:spPr bwMode="auto">
              <a:xfrm flipV="1">
                <a:off x="-832" y="2130"/>
                <a:ext cx="571" cy="574"/>
              </a:xfrm>
              <a:prstGeom prst="line">
                <a:avLst/>
              </a:prstGeom>
              <a:noFill/>
              <a:ln w="76200">
                <a:solidFill>
                  <a:srgbClr val="FF0000"/>
                </a:solidFill>
                <a:round/>
                <a:headEnd/>
                <a:tailEnd/>
              </a:ln>
              <a:effectLst/>
            </p:spPr>
            <p:txBody>
              <a:bodyPr/>
              <a:lstStyle/>
              <a:p>
                <a:endParaRPr lang="en-US" sz="1100"/>
              </a:p>
            </p:txBody>
          </p:sp>
        </p:grpSp>
        <p:sp>
          <p:nvSpPr>
            <p:cNvPr id="29" name="TextBox 28"/>
            <p:cNvSpPr txBox="1"/>
            <p:nvPr/>
          </p:nvSpPr>
          <p:spPr>
            <a:xfrm>
              <a:off x="6588900" y="5748509"/>
              <a:ext cx="1945755" cy="525924"/>
            </a:xfrm>
            <a:prstGeom prst="rect">
              <a:avLst/>
            </a:prstGeom>
            <a:noFill/>
          </p:spPr>
          <p:txBody>
            <a:bodyPr wrap="square" rtlCol="0">
              <a:spAutoFit/>
            </a:bodyPr>
            <a:lstStyle/>
            <a:p>
              <a:pPr algn="ctr"/>
              <a:r>
                <a:rPr lang="en-US" sz="1600" dirty="0" smtClean="0">
                  <a:solidFill>
                    <a:schemeClr val="bg1"/>
                  </a:solidFill>
                </a:rPr>
                <a:t>Grasp point</a:t>
              </a:r>
              <a:endParaRPr lang="en-US" sz="1600" dirty="0">
                <a:solidFill>
                  <a:schemeClr val="bg1"/>
                </a:solidFill>
              </a:endParaRPr>
            </a:p>
          </p:txBody>
        </p:sp>
        <p:sp>
          <p:nvSpPr>
            <p:cNvPr id="30" name="AutoShape 4"/>
            <p:cNvSpPr>
              <a:spLocks noChangeArrowheads="1"/>
            </p:cNvSpPr>
            <p:nvPr/>
          </p:nvSpPr>
          <p:spPr bwMode="auto">
            <a:xfrm rot="10800000">
              <a:off x="5700963" y="4625961"/>
              <a:ext cx="781863" cy="435756"/>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sz="1100"/>
            </a:p>
          </p:txBody>
        </p:sp>
        <p:sp>
          <p:nvSpPr>
            <p:cNvPr id="31" name="AutoShape 4"/>
            <p:cNvSpPr>
              <a:spLocks noChangeArrowheads="1"/>
            </p:cNvSpPr>
            <p:nvPr/>
          </p:nvSpPr>
          <p:spPr bwMode="auto">
            <a:xfrm rot="10800000">
              <a:off x="2504223" y="4589517"/>
              <a:ext cx="781863" cy="435756"/>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sz="1100"/>
            </a:p>
          </p:txBody>
        </p:sp>
        <p:pic>
          <p:nvPicPr>
            <p:cNvPr id="32" name="Picture 2" descr="C:\Users\ang\Desktop\cupfeatures.jpg"/>
            <p:cNvPicPr>
              <a:picLocks noChangeAspect="1" noChangeArrowheads="1"/>
            </p:cNvPicPr>
            <p:nvPr/>
          </p:nvPicPr>
          <p:blipFill>
            <a:blip r:embed="rId3" cstate="print">
              <a:lum contrast="-10000"/>
            </a:blip>
            <a:srcRect l="3144" t="8051" r="7722" b="9559"/>
            <a:stretch>
              <a:fillRect/>
            </a:stretch>
          </p:blipFill>
          <p:spPr bwMode="auto">
            <a:xfrm>
              <a:off x="3518452" y="3895109"/>
              <a:ext cx="2007703" cy="1855792"/>
            </a:xfrm>
            <a:prstGeom prst="rect">
              <a:avLst/>
            </a:prstGeom>
            <a:noFill/>
            <a:ln>
              <a:solidFill>
                <a:schemeClr val="bg1"/>
              </a:solidFill>
            </a:ln>
          </p:spPr>
        </p:pic>
        <p:sp>
          <p:nvSpPr>
            <p:cNvPr id="33" name="TextBox 32"/>
            <p:cNvSpPr txBox="1"/>
            <p:nvPr/>
          </p:nvSpPr>
          <p:spPr>
            <a:xfrm>
              <a:off x="3664072" y="5840582"/>
              <a:ext cx="1718928" cy="908415"/>
            </a:xfrm>
            <a:prstGeom prst="rect">
              <a:avLst/>
            </a:prstGeom>
            <a:noFill/>
          </p:spPr>
          <p:txBody>
            <a:bodyPr wrap="square" rtlCol="0">
              <a:spAutoFit/>
            </a:bodyPr>
            <a:lstStyle/>
            <a:p>
              <a:pPr algn="ctr"/>
              <a:r>
                <a:rPr lang="en-US" sz="1600" dirty="0" smtClean="0">
                  <a:solidFill>
                    <a:schemeClr val="bg1"/>
                  </a:solidFill>
                </a:rPr>
                <a:t>Low-level features</a:t>
              </a:r>
              <a:endParaRPr lang="en-US" sz="1600" dirty="0">
                <a:solidFill>
                  <a:schemeClr val="bg1"/>
                </a:solidFill>
              </a:endParaRPr>
            </a:p>
          </p:txBody>
        </p:sp>
      </p:grpSp>
      <p:grpSp>
        <p:nvGrpSpPr>
          <p:cNvPr id="5" name="Group 69"/>
          <p:cNvGrpSpPr/>
          <p:nvPr/>
        </p:nvGrpSpPr>
        <p:grpSpPr>
          <a:xfrm>
            <a:off x="501068" y="1047890"/>
            <a:ext cx="6968362" cy="1361840"/>
            <a:chOff x="270638" y="838200"/>
            <a:chExt cx="6968362" cy="1361840"/>
          </a:xfrm>
        </p:grpSpPr>
        <p:pic>
          <p:nvPicPr>
            <p:cNvPr id="7" name="Picture 8" descr="C:\Users\ang\Desktop\newpics\stapler3.JPG"/>
            <p:cNvPicPr>
              <a:picLocks noChangeAspect="1" noChangeArrowheads="1"/>
            </p:cNvPicPr>
            <p:nvPr/>
          </p:nvPicPr>
          <p:blipFill>
            <a:blip r:embed="rId4" cstate="print"/>
            <a:srcRect/>
            <a:stretch>
              <a:fillRect/>
            </a:stretch>
          </p:blipFill>
          <p:spPr bwMode="auto">
            <a:xfrm>
              <a:off x="2362200" y="838200"/>
              <a:ext cx="1215458" cy="975226"/>
            </a:xfrm>
            <a:prstGeom prst="rect">
              <a:avLst/>
            </a:prstGeom>
            <a:noFill/>
          </p:spPr>
        </p:pic>
        <p:sp>
          <p:nvSpPr>
            <p:cNvPr id="8" name="TextBox 7"/>
            <p:cNvSpPr txBox="1"/>
            <p:nvPr/>
          </p:nvSpPr>
          <p:spPr>
            <a:xfrm>
              <a:off x="2695948" y="1887961"/>
              <a:ext cx="653556" cy="312079"/>
            </a:xfrm>
            <a:prstGeom prst="rect">
              <a:avLst/>
            </a:prstGeom>
            <a:noFill/>
          </p:spPr>
          <p:txBody>
            <a:bodyPr wrap="none" rtlCol="0">
              <a:noAutofit/>
            </a:bodyPr>
            <a:lstStyle/>
            <a:p>
              <a:r>
                <a:rPr lang="en-US" sz="1600" dirty="0" smtClean="0">
                  <a:solidFill>
                    <a:schemeClr val="bg1"/>
                  </a:solidFill>
                </a:rPr>
                <a:t>Image</a:t>
              </a:r>
              <a:endParaRPr lang="en-US" sz="1600" dirty="0">
                <a:solidFill>
                  <a:schemeClr val="bg1"/>
                </a:solidFill>
              </a:endParaRPr>
            </a:p>
          </p:txBody>
        </p:sp>
        <p:pic>
          <p:nvPicPr>
            <p:cNvPr id="10" name="Picture 18" descr="C:\Users\ang\Desktop\newpics\stapler3-features1.jpg"/>
            <p:cNvPicPr>
              <a:picLocks noChangeAspect="1" noChangeArrowheads="1"/>
            </p:cNvPicPr>
            <p:nvPr/>
          </p:nvPicPr>
          <p:blipFill>
            <a:blip r:embed="rId5" cstate="print">
              <a:lum bright="30000" contrast="30000"/>
            </a:blip>
            <a:srcRect/>
            <a:stretch>
              <a:fillRect/>
            </a:stretch>
          </p:blipFill>
          <p:spPr bwMode="auto">
            <a:xfrm>
              <a:off x="4056521" y="842032"/>
              <a:ext cx="1202761" cy="969084"/>
            </a:xfrm>
            <a:prstGeom prst="rect">
              <a:avLst/>
            </a:prstGeom>
            <a:noFill/>
          </p:spPr>
        </p:pic>
        <p:sp>
          <p:nvSpPr>
            <p:cNvPr id="11" name="TextBox 10"/>
            <p:cNvSpPr txBox="1"/>
            <p:nvPr/>
          </p:nvSpPr>
          <p:spPr>
            <a:xfrm>
              <a:off x="4010497" y="1867874"/>
              <a:ext cx="1339603" cy="277986"/>
            </a:xfrm>
            <a:prstGeom prst="rect">
              <a:avLst/>
            </a:prstGeom>
            <a:noFill/>
          </p:spPr>
          <p:txBody>
            <a:bodyPr wrap="none" rtlCol="0">
              <a:noAutofit/>
            </a:bodyPr>
            <a:lstStyle/>
            <a:p>
              <a:pPr algn="ctr">
                <a:spcBef>
                  <a:spcPts val="0"/>
                </a:spcBef>
              </a:pPr>
              <a:r>
                <a:rPr lang="en-US" sz="1600" dirty="0" smtClean="0">
                  <a:solidFill>
                    <a:schemeClr val="bg1"/>
                  </a:solidFill>
                </a:rPr>
                <a:t>Vision features</a:t>
              </a:r>
              <a:endParaRPr lang="en-US" sz="1600" dirty="0">
                <a:solidFill>
                  <a:schemeClr val="bg1"/>
                </a:solidFill>
              </a:endParaRPr>
            </a:p>
          </p:txBody>
        </p:sp>
        <p:grpSp>
          <p:nvGrpSpPr>
            <p:cNvPr id="6" name="Group 25"/>
            <p:cNvGrpSpPr/>
            <p:nvPr/>
          </p:nvGrpSpPr>
          <p:grpSpPr>
            <a:xfrm>
              <a:off x="5856443" y="838200"/>
              <a:ext cx="1382557" cy="1029906"/>
              <a:chOff x="6619925" y="2658842"/>
              <a:chExt cx="2121469" cy="1591101"/>
            </a:xfrm>
          </p:grpSpPr>
          <p:pic>
            <p:nvPicPr>
              <p:cNvPr id="20" name="Picture 3" descr="C:\Users\ang\Desktop\newpics\IMG_1778.JPG"/>
              <p:cNvPicPr>
                <a:picLocks noChangeAspect="1" noChangeArrowheads="1"/>
              </p:cNvPicPr>
              <p:nvPr/>
            </p:nvPicPr>
            <p:blipFill>
              <a:blip r:embed="rId6" cstate="print"/>
              <a:srcRect/>
              <a:stretch>
                <a:fillRect/>
              </a:stretch>
            </p:blipFill>
            <p:spPr bwMode="auto">
              <a:xfrm>
                <a:off x="6619925" y="2658842"/>
                <a:ext cx="2121469" cy="1591101"/>
              </a:xfrm>
              <a:prstGeom prst="rect">
                <a:avLst/>
              </a:prstGeom>
              <a:noFill/>
            </p:spPr>
          </p:pic>
          <p:sp>
            <p:nvSpPr>
              <p:cNvPr id="21" name="Rectangle 20"/>
              <p:cNvSpPr/>
              <p:nvPr/>
            </p:nvSpPr>
            <p:spPr bwMode="auto">
              <a:xfrm>
                <a:off x="6987654" y="2888578"/>
                <a:ext cx="1392071" cy="982638"/>
              </a:xfrm>
              <a:prstGeom prst="rect">
                <a:avLst/>
              </a:prstGeom>
              <a:noFill/>
              <a:ln w="38100" cap="flat" cmpd="sng" algn="ctr">
                <a:solidFill>
                  <a:srgbClr val="00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50" b="0" i="0" u="none" strike="noStrike" cap="none" normalizeH="0" baseline="0" smtClean="0">
                  <a:ln>
                    <a:noFill/>
                  </a:ln>
                  <a:solidFill>
                    <a:schemeClr val="bg1"/>
                  </a:solidFill>
                  <a:effectLst/>
                  <a:latin typeface="Helvetica" pitchFamily="34" charset="0"/>
                </a:endParaRPr>
              </a:p>
            </p:txBody>
          </p:sp>
        </p:grpSp>
        <p:sp>
          <p:nvSpPr>
            <p:cNvPr id="15" name="TextBox 14"/>
            <p:cNvSpPr txBox="1"/>
            <p:nvPr/>
          </p:nvSpPr>
          <p:spPr>
            <a:xfrm>
              <a:off x="6021748" y="1833779"/>
              <a:ext cx="1123387" cy="312079"/>
            </a:xfrm>
            <a:prstGeom prst="rect">
              <a:avLst/>
            </a:prstGeom>
            <a:noFill/>
          </p:spPr>
          <p:txBody>
            <a:bodyPr wrap="none" rtlCol="0">
              <a:noAutofit/>
            </a:bodyPr>
            <a:lstStyle/>
            <a:p>
              <a:pPr algn="ctr"/>
              <a:r>
                <a:rPr lang="en-US" sz="1600" dirty="0" smtClean="0">
                  <a:solidFill>
                    <a:schemeClr val="bg1"/>
                  </a:solidFill>
                </a:rPr>
                <a:t>Detection</a:t>
              </a:r>
            </a:p>
          </p:txBody>
        </p:sp>
        <p:sp>
          <p:nvSpPr>
            <p:cNvPr id="16" name="AutoShape 4"/>
            <p:cNvSpPr>
              <a:spLocks noChangeArrowheads="1"/>
            </p:cNvSpPr>
            <p:nvPr/>
          </p:nvSpPr>
          <p:spPr bwMode="auto">
            <a:xfrm rot="10800000">
              <a:off x="3658360" y="1177358"/>
              <a:ext cx="333340" cy="285287"/>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sz="1050">
                <a:solidFill>
                  <a:schemeClr val="bg1"/>
                </a:solidFill>
              </a:endParaRPr>
            </a:p>
          </p:txBody>
        </p:sp>
        <p:sp>
          <p:nvSpPr>
            <p:cNvPr id="22" name="AutoShape 4"/>
            <p:cNvSpPr>
              <a:spLocks noChangeArrowheads="1"/>
            </p:cNvSpPr>
            <p:nvPr/>
          </p:nvSpPr>
          <p:spPr bwMode="auto">
            <a:xfrm rot="10800000">
              <a:off x="5351719" y="1169005"/>
              <a:ext cx="333340" cy="285287"/>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sz="1050">
                <a:solidFill>
                  <a:schemeClr val="bg1"/>
                </a:solidFill>
              </a:endParaRPr>
            </a:p>
          </p:txBody>
        </p:sp>
        <p:sp>
          <p:nvSpPr>
            <p:cNvPr id="60" name="TextBox 59"/>
            <p:cNvSpPr txBox="1"/>
            <p:nvPr/>
          </p:nvSpPr>
          <p:spPr>
            <a:xfrm>
              <a:off x="270638" y="1179446"/>
              <a:ext cx="1613011" cy="369332"/>
            </a:xfrm>
            <a:prstGeom prst="rect">
              <a:avLst/>
            </a:prstGeom>
            <a:noFill/>
          </p:spPr>
          <p:txBody>
            <a:bodyPr wrap="square" rtlCol="0">
              <a:spAutoFit/>
            </a:bodyPr>
            <a:lstStyle/>
            <a:p>
              <a:r>
                <a:rPr lang="en-US" dirty="0" smtClean="0">
                  <a:solidFill>
                    <a:schemeClr val="bg1"/>
                  </a:solidFill>
                </a:rPr>
                <a:t>Images/video</a:t>
              </a:r>
              <a:endParaRPr lang="en-US" dirty="0">
                <a:solidFill>
                  <a:schemeClr val="bg1"/>
                </a:solidFill>
              </a:endParaRPr>
            </a:p>
          </p:txBody>
        </p:sp>
      </p:grpSp>
      <p:grpSp>
        <p:nvGrpSpPr>
          <p:cNvPr id="9" name="Group 69"/>
          <p:cNvGrpSpPr/>
          <p:nvPr/>
        </p:nvGrpSpPr>
        <p:grpSpPr>
          <a:xfrm>
            <a:off x="353835" y="2814520"/>
            <a:ext cx="7041200" cy="1467095"/>
            <a:chOff x="234985" y="2353660"/>
            <a:chExt cx="7041200" cy="1467095"/>
          </a:xfrm>
        </p:grpSpPr>
        <p:grpSp>
          <p:nvGrpSpPr>
            <p:cNvPr id="12" name="Group 58"/>
            <p:cNvGrpSpPr/>
            <p:nvPr/>
          </p:nvGrpSpPr>
          <p:grpSpPr>
            <a:xfrm>
              <a:off x="2357094" y="2353660"/>
              <a:ext cx="4919091" cy="1467095"/>
              <a:chOff x="2209800" y="2820315"/>
              <a:chExt cx="4919091" cy="1467095"/>
            </a:xfrm>
          </p:grpSpPr>
          <p:pic>
            <p:nvPicPr>
              <p:cNvPr id="51" name="Picture 3" descr="C:\Documents and Settings\hllee\Application Data\SSH\temp\speech_demo.png"/>
              <p:cNvPicPr>
                <a:picLocks noChangeAspect="1" noChangeArrowheads="1"/>
              </p:cNvPicPr>
              <p:nvPr/>
            </p:nvPicPr>
            <p:blipFill>
              <a:blip r:embed="rId7" cstate="print"/>
              <a:srcRect l="47730" t="11764" r="30080" b="61154"/>
              <a:stretch>
                <a:fillRect/>
              </a:stretch>
            </p:blipFill>
            <p:spPr bwMode="auto">
              <a:xfrm>
                <a:off x="2209800" y="2820315"/>
                <a:ext cx="1447800" cy="1075340"/>
              </a:xfrm>
              <a:prstGeom prst="rect">
                <a:avLst/>
              </a:prstGeom>
              <a:noFill/>
            </p:spPr>
          </p:pic>
          <p:pic>
            <p:nvPicPr>
              <p:cNvPr id="52" name="Picture 3" descr="C:\Documents and Settings\hllee\Application Data\SSH\temp\speech_demo.png"/>
              <p:cNvPicPr>
                <a:picLocks noChangeAspect="1" noChangeArrowheads="1"/>
              </p:cNvPicPr>
              <p:nvPr/>
            </p:nvPicPr>
            <p:blipFill>
              <a:blip r:embed="rId7" cstate="print"/>
              <a:srcRect l="35864" t="57343" r="39675" b="11949"/>
              <a:stretch>
                <a:fillRect/>
              </a:stretch>
            </p:blipFill>
            <p:spPr bwMode="auto">
              <a:xfrm>
                <a:off x="4076700" y="2820316"/>
                <a:ext cx="1444979" cy="1075340"/>
              </a:xfrm>
              <a:prstGeom prst="rect">
                <a:avLst/>
              </a:prstGeom>
              <a:noFill/>
            </p:spPr>
          </p:pic>
          <p:sp>
            <p:nvSpPr>
              <p:cNvPr id="53" name="AutoShape 4"/>
              <p:cNvSpPr>
                <a:spLocks noChangeArrowheads="1"/>
              </p:cNvSpPr>
              <p:nvPr/>
            </p:nvSpPr>
            <p:spPr bwMode="auto">
              <a:xfrm rot="10800000">
                <a:off x="3695700" y="3200400"/>
                <a:ext cx="333340" cy="297107"/>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sz="1050">
                  <a:solidFill>
                    <a:schemeClr val="bg1"/>
                  </a:solidFill>
                </a:endParaRPr>
              </a:p>
            </p:txBody>
          </p:sp>
          <p:sp>
            <p:nvSpPr>
              <p:cNvPr id="54" name="AutoShape 4"/>
              <p:cNvSpPr>
                <a:spLocks noChangeArrowheads="1"/>
              </p:cNvSpPr>
              <p:nvPr/>
            </p:nvSpPr>
            <p:spPr bwMode="auto">
              <a:xfrm rot="10800000">
                <a:off x="5610260" y="3200401"/>
                <a:ext cx="333340" cy="297107"/>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sz="1050">
                  <a:solidFill>
                    <a:schemeClr val="bg1"/>
                  </a:solidFill>
                </a:endParaRPr>
              </a:p>
            </p:txBody>
          </p:sp>
          <p:sp>
            <p:nvSpPr>
              <p:cNvPr id="55" name="TextBox 54"/>
              <p:cNvSpPr txBox="1"/>
              <p:nvPr/>
            </p:nvSpPr>
            <p:spPr>
              <a:xfrm>
                <a:off x="2658076" y="3895655"/>
                <a:ext cx="653556" cy="325010"/>
              </a:xfrm>
              <a:prstGeom prst="rect">
                <a:avLst/>
              </a:prstGeom>
              <a:noFill/>
            </p:spPr>
            <p:txBody>
              <a:bodyPr wrap="none" rtlCol="0">
                <a:noAutofit/>
              </a:bodyPr>
              <a:lstStyle/>
              <a:p>
                <a:r>
                  <a:rPr lang="en-US" sz="1600" dirty="0" smtClean="0">
                    <a:solidFill>
                      <a:schemeClr val="bg1"/>
                    </a:solidFill>
                  </a:rPr>
                  <a:t>Audio</a:t>
                </a:r>
                <a:endParaRPr lang="en-US" sz="1600" dirty="0">
                  <a:solidFill>
                    <a:schemeClr val="bg1"/>
                  </a:solidFill>
                </a:endParaRPr>
              </a:p>
            </p:txBody>
          </p:sp>
          <p:sp>
            <p:nvSpPr>
              <p:cNvPr id="56" name="TextBox 55"/>
              <p:cNvSpPr txBox="1"/>
              <p:nvPr/>
            </p:nvSpPr>
            <p:spPr>
              <a:xfrm>
                <a:off x="4424706" y="3934060"/>
                <a:ext cx="653556" cy="325010"/>
              </a:xfrm>
              <a:prstGeom prst="rect">
                <a:avLst/>
              </a:prstGeom>
              <a:noFill/>
            </p:spPr>
            <p:txBody>
              <a:bodyPr wrap="none" rtlCol="0">
                <a:noAutofit/>
              </a:bodyPr>
              <a:lstStyle/>
              <a:p>
                <a:pPr>
                  <a:spcBef>
                    <a:spcPts val="0"/>
                  </a:spcBef>
                </a:pPr>
                <a:r>
                  <a:rPr lang="en-US" sz="1600" dirty="0" smtClean="0">
                    <a:solidFill>
                      <a:schemeClr val="bg1"/>
                    </a:solidFill>
                  </a:rPr>
                  <a:t>Audio features</a:t>
                </a:r>
              </a:p>
            </p:txBody>
          </p:sp>
          <p:sp>
            <p:nvSpPr>
              <p:cNvPr id="57" name="TextBox 56"/>
              <p:cNvSpPr txBox="1"/>
              <p:nvPr/>
            </p:nvSpPr>
            <p:spPr>
              <a:xfrm>
                <a:off x="6324600" y="3962400"/>
                <a:ext cx="647700" cy="325010"/>
              </a:xfrm>
              <a:prstGeom prst="rect">
                <a:avLst/>
              </a:prstGeom>
              <a:noFill/>
            </p:spPr>
            <p:txBody>
              <a:bodyPr wrap="none" rtlCol="0">
                <a:noAutofit/>
              </a:bodyPr>
              <a:lstStyle/>
              <a:p>
                <a:pPr algn="ctr">
                  <a:spcBef>
                    <a:spcPts val="0"/>
                  </a:spcBef>
                </a:pPr>
                <a:r>
                  <a:rPr lang="en-US" sz="1600" dirty="0" smtClean="0">
                    <a:solidFill>
                      <a:schemeClr val="bg1"/>
                    </a:solidFill>
                  </a:rPr>
                  <a:t>Speaker ID</a:t>
                </a:r>
              </a:p>
            </p:txBody>
          </p:sp>
          <p:pic>
            <p:nvPicPr>
              <p:cNvPr id="58" name="Picture 9" descr="honglak"/>
              <p:cNvPicPr>
                <a:picLocks noChangeAspect="1" noChangeArrowheads="1"/>
              </p:cNvPicPr>
              <p:nvPr/>
            </p:nvPicPr>
            <p:blipFill>
              <a:blip r:embed="rId8" cstate="print"/>
              <a:srcRect l="7692" r="7692"/>
              <a:stretch>
                <a:fillRect/>
              </a:stretch>
            </p:blipFill>
            <p:spPr bwMode="auto">
              <a:xfrm>
                <a:off x="6076121" y="2820315"/>
                <a:ext cx="1052770" cy="1117961"/>
              </a:xfrm>
              <a:prstGeom prst="rect">
                <a:avLst/>
              </a:prstGeom>
              <a:noFill/>
            </p:spPr>
          </p:pic>
        </p:grpSp>
        <p:sp>
          <p:nvSpPr>
            <p:cNvPr id="61" name="TextBox 60"/>
            <p:cNvSpPr txBox="1"/>
            <p:nvPr/>
          </p:nvSpPr>
          <p:spPr>
            <a:xfrm>
              <a:off x="234985" y="2783376"/>
              <a:ext cx="1485900" cy="369332"/>
            </a:xfrm>
            <a:prstGeom prst="rect">
              <a:avLst/>
            </a:prstGeom>
            <a:noFill/>
          </p:spPr>
          <p:txBody>
            <a:bodyPr wrap="square" rtlCol="0">
              <a:spAutoFit/>
            </a:bodyPr>
            <a:lstStyle/>
            <a:p>
              <a:r>
                <a:rPr lang="en-US" dirty="0" smtClean="0">
                  <a:solidFill>
                    <a:schemeClr val="bg1"/>
                  </a:solidFill>
                </a:rPr>
                <a:t>Audio</a:t>
              </a:r>
              <a:endParaRPr lang="en-US" dirty="0">
                <a:solidFill>
                  <a:schemeClr val="bg1"/>
                </a:solidFill>
              </a:endParaRPr>
            </a:p>
          </p:txBody>
        </p:sp>
      </p:grpSp>
      <p:grpSp>
        <p:nvGrpSpPr>
          <p:cNvPr id="13" name="Group 68"/>
          <p:cNvGrpSpPr/>
          <p:nvPr/>
        </p:nvGrpSpPr>
        <p:grpSpPr>
          <a:xfrm>
            <a:off x="462665" y="4542745"/>
            <a:ext cx="8501205" cy="1782884"/>
            <a:chOff x="897015" y="5157225"/>
            <a:chExt cx="8501205" cy="1782884"/>
          </a:xfrm>
        </p:grpSpPr>
        <p:sp>
          <p:nvSpPr>
            <p:cNvPr id="63" name="TextBox 62"/>
            <p:cNvSpPr txBox="1"/>
            <p:nvPr/>
          </p:nvSpPr>
          <p:spPr>
            <a:xfrm>
              <a:off x="897015" y="5848515"/>
              <a:ext cx="1485900" cy="369332"/>
            </a:xfrm>
            <a:prstGeom prst="rect">
              <a:avLst/>
            </a:prstGeom>
            <a:noFill/>
          </p:spPr>
          <p:txBody>
            <a:bodyPr wrap="square" rtlCol="0">
              <a:spAutoFit/>
            </a:bodyPr>
            <a:lstStyle/>
            <a:p>
              <a:r>
                <a:rPr lang="en-US" dirty="0" smtClean="0">
                  <a:solidFill>
                    <a:schemeClr val="bg1"/>
                  </a:solidFill>
                </a:rPr>
                <a:t>Text</a:t>
              </a:r>
            </a:p>
          </p:txBody>
        </p:sp>
        <p:pic>
          <p:nvPicPr>
            <p:cNvPr id="1487874" name="Picture 2" descr="http://www.elbacom.com/assets/images/textdocument.gif"/>
            <p:cNvPicPr>
              <a:picLocks noChangeAspect="1" noChangeArrowheads="1"/>
            </p:cNvPicPr>
            <p:nvPr/>
          </p:nvPicPr>
          <p:blipFill>
            <a:blip r:embed="rId9" cstate="print"/>
            <a:srcRect/>
            <a:stretch>
              <a:fillRect/>
            </a:stretch>
          </p:blipFill>
          <p:spPr bwMode="auto">
            <a:xfrm>
              <a:off x="2421320" y="5157225"/>
              <a:ext cx="1536200" cy="1536200"/>
            </a:xfrm>
            <a:prstGeom prst="rect">
              <a:avLst/>
            </a:prstGeom>
            <a:noFill/>
          </p:spPr>
        </p:pic>
        <p:sp>
          <p:nvSpPr>
            <p:cNvPr id="64" name="TextBox 63"/>
            <p:cNvSpPr txBox="1"/>
            <p:nvPr/>
          </p:nvSpPr>
          <p:spPr>
            <a:xfrm>
              <a:off x="2152485" y="6616615"/>
              <a:ext cx="1967971" cy="323494"/>
            </a:xfrm>
            <a:prstGeom prst="rect">
              <a:avLst/>
            </a:prstGeom>
            <a:noFill/>
          </p:spPr>
          <p:txBody>
            <a:bodyPr wrap="square" rtlCol="0">
              <a:noAutofit/>
            </a:bodyPr>
            <a:lstStyle/>
            <a:p>
              <a:pPr algn="ctr"/>
              <a:r>
                <a:rPr lang="en-US" sz="1600" dirty="0" smtClean="0">
                  <a:solidFill>
                    <a:schemeClr val="bg1"/>
                  </a:solidFill>
                </a:rPr>
                <a:t> Text</a:t>
              </a:r>
              <a:endParaRPr lang="en-US" sz="1600" dirty="0">
                <a:solidFill>
                  <a:schemeClr val="bg1"/>
                </a:solidFill>
              </a:endParaRPr>
            </a:p>
          </p:txBody>
        </p:sp>
        <p:sp>
          <p:nvSpPr>
            <p:cNvPr id="65" name="AutoShape 4"/>
            <p:cNvSpPr>
              <a:spLocks noChangeArrowheads="1"/>
            </p:cNvSpPr>
            <p:nvPr/>
          </p:nvSpPr>
          <p:spPr bwMode="auto">
            <a:xfrm rot="10800000">
              <a:off x="3842305" y="5810110"/>
              <a:ext cx="571859" cy="306058"/>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a:solidFill>
                  <a:schemeClr val="bg1"/>
                </a:solidFill>
              </a:endParaRPr>
            </a:p>
          </p:txBody>
        </p:sp>
        <p:sp>
          <p:nvSpPr>
            <p:cNvPr id="66" name="AutoShape 4"/>
            <p:cNvSpPr>
              <a:spLocks noChangeArrowheads="1"/>
            </p:cNvSpPr>
            <p:nvPr/>
          </p:nvSpPr>
          <p:spPr bwMode="auto">
            <a:xfrm rot="10800000">
              <a:off x="5992985" y="5810110"/>
              <a:ext cx="571859" cy="306058"/>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a:solidFill>
                  <a:schemeClr val="bg1"/>
                </a:solidFill>
              </a:endParaRPr>
            </a:p>
          </p:txBody>
        </p:sp>
        <p:pic>
          <p:nvPicPr>
            <p:cNvPr id="1487876" name="Picture 4" descr="http://www.cse.unsw.edu.au/~billw/cs9414/notes/nlp/grampars/grampars1.png"/>
            <p:cNvPicPr>
              <a:picLocks noChangeAspect="1" noChangeArrowheads="1"/>
            </p:cNvPicPr>
            <p:nvPr/>
          </p:nvPicPr>
          <p:blipFill>
            <a:blip r:embed="rId10" cstate="print"/>
            <a:srcRect/>
            <a:stretch>
              <a:fillRect/>
            </a:stretch>
          </p:blipFill>
          <p:spPr bwMode="auto">
            <a:xfrm>
              <a:off x="4572000" y="5426060"/>
              <a:ext cx="1267365" cy="1098657"/>
            </a:xfrm>
            <a:prstGeom prst="rect">
              <a:avLst/>
            </a:prstGeom>
            <a:noFill/>
          </p:spPr>
        </p:pic>
        <p:sp>
          <p:nvSpPr>
            <p:cNvPr id="67" name="TextBox 66"/>
            <p:cNvSpPr txBox="1"/>
            <p:nvPr/>
          </p:nvSpPr>
          <p:spPr>
            <a:xfrm>
              <a:off x="4187950" y="6523551"/>
              <a:ext cx="1967971" cy="323494"/>
            </a:xfrm>
            <a:prstGeom prst="rect">
              <a:avLst/>
            </a:prstGeom>
            <a:noFill/>
          </p:spPr>
          <p:txBody>
            <a:bodyPr wrap="square" rtlCol="0">
              <a:noAutofit/>
            </a:bodyPr>
            <a:lstStyle/>
            <a:p>
              <a:pPr algn="ctr"/>
              <a:r>
                <a:rPr lang="en-US" sz="1600" dirty="0" smtClean="0">
                  <a:solidFill>
                    <a:schemeClr val="bg1"/>
                  </a:solidFill>
                </a:rPr>
                <a:t>Text  features</a:t>
              </a:r>
              <a:endParaRPr lang="en-US" sz="1600" dirty="0">
                <a:solidFill>
                  <a:schemeClr val="bg1"/>
                </a:solidFill>
              </a:endParaRPr>
            </a:p>
          </p:txBody>
        </p:sp>
        <p:sp>
          <p:nvSpPr>
            <p:cNvPr id="68" name="TextBox 67"/>
            <p:cNvSpPr txBox="1"/>
            <p:nvPr/>
          </p:nvSpPr>
          <p:spPr>
            <a:xfrm>
              <a:off x="6619360" y="5502870"/>
              <a:ext cx="2778860" cy="1124700"/>
            </a:xfrm>
            <a:prstGeom prst="rect">
              <a:avLst/>
            </a:prstGeom>
            <a:noFill/>
          </p:spPr>
          <p:txBody>
            <a:bodyPr wrap="square" rtlCol="0">
              <a:noAutofit/>
            </a:bodyPr>
            <a:lstStyle/>
            <a:p>
              <a:pPr algn="l">
                <a:spcBef>
                  <a:spcPts val="0"/>
                </a:spcBef>
              </a:pPr>
              <a:r>
                <a:rPr lang="en-US" sz="2000" dirty="0" smtClean="0">
                  <a:solidFill>
                    <a:schemeClr val="bg1"/>
                  </a:solidFill>
                </a:rPr>
                <a:t>Text classification, Machine translation, Information retrieval, ....</a:t>
              </a:r>
              <a:endParaRPr lang="en-US" sz="2000" dirty="0">
                <a:solidFill>
                  <a:schemeClr val="bg1"/>
                </a:solidFill>
              </a:endParaRPr>
            </a:p>
          </p:txBody>
        </p:sp>
      </p:grpSp>
      <p:pic>
        <p:nvPicPr>
          <p:cNvPr id="47" name="Picture 1" descr="C:\Users\ang\Desktop\edges.2.png"/>
          <p:cNvPicPr>
            <a:picLocks noChangeAspect="1" noChangeArrowheads="1"/>
          </p:cNvPicPr>
          <p:nvPr/>
        </p:nvPicPr>
        <p:blipFill>
          <a:blip r:embed="rId11" cstate="print"/>
          <a:srcRect/>
          <a:stretch>
            <a:fillRect/>
          </a:stretch>
        </p:blipFill>
        <p:spPr bwMode="auto">
          <a:xfrm>
            <a:off x="-1495990" y="3121760"/>
            <a:ext cx="1085850" cy="561975"/>
          </a:xfrm>
          <a:prstGeom prst="rect">
            <a:avLst/>
          </a:prstGeom>
          <a:noFill/>
        </p:spPr>
      </p:pic>
    </p:spTree>
    <p:extLst>
      <p:ext uri="{BB962C8B-B14F-4D97-AF65-F5344CB8AC3E}">
        <p14:creationId xmlns:p14="http://schemas.microsoft.com/office/powerpoint/2010/main" xmlns="" val="3373266566"/>
      </p:ext>
    </p:extLst>
  </p:cSld>
  <p:clrMapOvr>
    <a:masterClrMapping/>
  </p:clrMapOvr>
  <p:transition/>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Audio classification</a:t>
            </a:r>
            <a:endParaRPr lang="en-US" dirty="0"/>
          </a:p>
        </p:txBody>
      </p:sp>
      <p:pic>
        <p:nvPicPr>
          <p:cNvPr id="1039362" name="Picture 2" descr="C:\Users\ang\Desktop\audio.jpg"/>
          <p:cNvPicPr>
            <a:picLocks noChangeAspect="1" noChangeArrowheads="1"/>
          </p:cNvPicPr>
          <p:nvPr/>
        </p:nvPicPr>
        <p:blipFill>
          <a:blip r:embed="rId3" cstate="print"/>
          <a:srcRect/>
          <a:stretch>
            <a:fillRect/>
          </a:stretch>
        </p:blipFill>
        <p:spPr bwMode="auto">
          <a:xfrm>
            <a:off x="460612" y="932596"/>
            <a:ext cx="8158487" cy="2888777"/>
          </a:xfrm>
          <a:prstGeom prst="rect">
            <a:avLst/>
          </a:prstGeom>
          <a:noFill/>
        </p:spPr>
      </p:pic>
      <p:sp>
        <p:nvSpPr>
          <p:cNvPr id="5" name="TextBox 4"/>
          <p:cNvSpPr txBox="1"/>
          <p:nvPr/>
        </p:nvSpPr>
        <p:spPr>
          <a:xfrm>
            <a:off x="9477375" y="4429125"/>
            <a:ext cx="5539725" cy="923330"/>
          </a:xfrm>
          <a:prstGeom prst="rect">
            <a:avLst/>
          </a:prstGeom>
          <a:noFill/>
        </p:spPr>
        <p:txBody>
          <a:bodyPr wrap="square" rtlCol="0">
            <a:spAutoFit/>
          </a:bodyPr>
          <a:lstStyle/>
          <a:p>
            <a:pPr algn="l">
              <a:spcBef>
                <a:spcPts val="0"/>
              </a:spcBef>
            </a:pPr>
            <a:r>
              <a:rPr lang="en-US" dirty="0" smtClean="0">
                <a:solidFill>
                  <a:srgbClr val="FFFFFF"/>
                </a:solidFill>
                <a:latin typeface="Times"/>
              </a:rPr>
              <a:t>Learn features from unlabeled spoken speech, using 2 layer sparse model.  Use same feature representation for different tasks. </a:t>
            </a:r>
          </a:p>
        </p:txBody>
      </p:sp>
      <p:sp>
        <p:nvSpPr>
          <p:cNvPr id="6" name="TextBox 5"/>
          <p:cNvSpPr txBox="1"/>
          <p:nvPr/>
        </p:nvSpPr>
        <p:spPr>
          <a:xfrm>
            <a:off x="2201074" y="6488668"/>
            <a:ext cx="6942926" cy="369332"/>
          </a:xfrm>
          <a:prstGeom prst="rect">
            <a:avLst/>
          </a:prstGeom>
          <a:solidFill>
            <a:schemeClr val="tx1"/>
          </a:solidFill>
        </p:spPr>
        <p:txBody>
          <a:bodyPr wrap="none" rtlCol="0">
            <a:spAutoFit/>
          </a:bodyPr>
          <a:lstStyle/>
          <a:p>
            <a:pPr algn="l">
              <a:spcBef>
                <a:spcPct val="0"/>
              </a:spcBef>
            </a:pPr>
            <a:r>
              <a:rPr lang="en-US" dirty="0" smtClean="0">
                <a:solidFill>
                  <a:srgbClr val="FFFFFF"/>
                </a:solidFill>
                <a:latin typeface="Arial" charset="0"/>
              </a:rPr>
              <a:t>[Lee, Chaitanya &amp; Ng, 2007; Lee, Grosse, Ranganath &amp; Ng, 2009]</a:t>
            </a:r>
            <a:endParaRPr lang="en-US" dirty="0">
              <a:solidFill>
                <a:srgbClr val="FFFFFF"/>
              </a:solidFill>
              <a:latin typeface="Arial" charset="0"/>
            </a:endParaRPr>
          </a:p>
        </p:txBody>
      </p:sp>
      <p:sp>
        <p:nvSpPr>
          <p:cNvPr id="12" name="TextBox 11"/>
          <p:cNvSpPr txBox="1"/>
          <p:nvPr/>
        </p:nvSpPr>
        <p:spPr>
          <a:xfrm>
            <a:off x="624430" y="4274053"/>
            <a:ext cx="7917552" cy="369332"/>
          </a:xfrm>
          <a:prstGeom prst="rect">
            <a:avLst/>
          </a:prstGeom>
          <a:noFill/>
        </p:spPr>
        <p:txBody>
          <a:bodyPr wrap="none" rtlCol="0">
            <a:spAutoFit/>
          </a:bodyPr>
          <a:lstStyle/>
          <a:p>
            <a:pPr algn="l">
              <a:spcBef>
                <a:spcPct val="0"/>
              </a:spcBef>
            </a:pPr>
            <a:r>
              <a:rPr lang="en-US" dirty="0" smtClean="0">
                <a:solidFill>
                  <a:srgbClr val="FFFFFF"/>
                </a:solidFill>
                <a:latin typeface="Arial" charset="0"/>
              </a:rPr>
              <a:t>Also: 3d range scans, handwritten digit classification, text classification, …. </a:t>
            </a:r>
            <a:endParaRPr lang="en-US" dirty="0">
              <a:solidFill>
                <a:srgbClr val="FFFFFF"/>
              </a:solidFill>
              <a:latin typeface="Arial" charset="0"/>
            </a:endParaRPr>
          </a:p>
        </p:txBody>
      </p:sp>
      <p:grpSp>
        <p:nvGrpSpPr>
          <p:cNvPr id="3" name="Group 3"/>
          <p:cNvGrpSpPr/>
          <p:nvPr/>
        </p:nvGrpSpPr>
        <p:grpSpPr>
          <a:xfrm>
            <a:off x="3115027" y="4823109"/>
            <a:ext cx="2476500" cy="1049674"/>
            <a:chOff x="990600" y="1714500"/>
            <a:chExt cx="4914900" cy="1462601"/>
          </a:xfrm>
        </p:grpSpPr>
        <p:pic>
          <p:nvPicPr>
            <p:cNvPr id="14" name="Picture 3"/>
            <p:cNvPicPr>
              <a:picLocks noChangeAspect="1" noChangeArrowheads="1"/>
            </p:cNvPicPr>
            <p:nvPr/>
          </p:nvPicPr>
          <p:blipFill>
            <a:blip r:embed="rId4" cstate="print"/>
            <a:srcRect l="14103" t="14385" r="10256" b="18948"/>
            <a:stretch>
              <a:fillRect/>
            </a:stretch>
          </p:blipFill>
          <p:spPr bwMode="auto">
            <a:xfrm>
              <a:off x="3657600" y="1752600"/>
              <a:ext cx="2247900" cy="1066800"/>
            </a:xfrm>
            <a:prstGeom prst="rect">
              <a:avLst/>
            </a:prstGeom>
            <a:noFill/>
            <a:ln w="9525">
              <a:noFill/>
              <a:round/>
              <a:headEnd/>
              <a:tailEnd/>
            </a:ln>
          </p:spPr>
        </p:pic>
        <p:pic>
          <p:nvPicPr>
            <p:cNvPr id="15" name="Picture 4"/>
            <p:cNvPicPr>
              <a:picLocks noChangeAspect="1" noChangeArrowheads="1"/>
            </p:cNvPicPr>
            <p:nvPr/>
          </p:nvPicPr>
          <p:blipFill>
            <a:blip r:embed="rId5" cstate="print"/>
            <a:srcRect l="14182" t="15348" r="9436" b="18303"/>
            <a:stretch>
              <a:fillRect/>
            </a:stretch>
          </p:blipFill>
          <p:spPr bwMode="auto">
            <a:xfrm>
              <a:off x="990600" y="1714500"/>
              <a:ext cx="2171700" cy="1104900"/>
            </a:xfrm>
            <a:prstGeom prst="rect">
              <a:avLst/>
            </a:prstGeom>
            <a:noFill/>
            <a:ln w="9525">
              <a:noFill/>
              <a:round/>
              <a:headEnd/>
              <a:tailEnd/>
            </a:ln>
          </p:spPr>
        </p:pic>
        <p:sp>
          <p:nvSpPr>
            <p:cNvPr id="16" name="Text Box 44"/>
            <p:cNvSpPr txBox="1">
              <a:spLocks noChangeArrowheads="1"/>
            </p:cNvSpPr>
            <p:nvPr/>
          </p:nvSpPr>
          <p:spPr bwMode="auto">
            <a:xfrm>
              <a:off x="2064446" y="2849030"/>
              <a:ext cx="3189297" cy="328071"/>
            </a:xfrm>
            <a:prstGeom prst="rect">
              <a:avLst/>
            </a:prstGeom>
            <a:noFill/>
            <a:ln w="9525">
              <a:noFill/>
              <a:miter lim="800000"/>
              <a:headEnd/>
              <a:tailEnd/>
            </a:ln>
          </p:spPr>
          <p:txBody>
            <a:bodyPr wrap="square">
              <a:spAutoFit/>
            </a:bodyPr>
            <a:lstStyle/>
            <a:p>
              <a:pPr algn="l">
                <a:lnSpc>
                  <a:spcPct val="93000"/>
                </a:lnSpc>
                <a:spcBef>
                  <a:spcPct val="50000"/>
                </a:spcBef>
                <a:buClr>
                  <a:srgbClr val="000000"/>
                </a:buClr>
                <a:buSzPct val="100000"/>
                <a:buFont typeface="Arial" charset="0"/>
                <a:buNone/>
              </a:pPr>
              <a:r>
                <a:rPr lang="en-US" altLang="ko-KR" sz="1000" dirty="0" smtClean="0">
                  <a:solidFill>
                    <a:srgbClr val="FFFFFF"/>
                  </a:solidFill>
                  <a:latin typeface="Arial" charset="0"/>
                  <a:ea typeface="굴림" pitchFamily="34" charset="-127"/>
                  <a:cs typeface="Lucida Sans Unicode" pitchFamily="34" charset="0"/>
                </a:rPr>
                <a:t>Handwritten characters</a:t>
              </a:r>
              <a:endParaRPr lang="en-US" altLang="ko-KR" sz="1000" dirty="0">
                <a:solidFill>
                  <a:srgbClr val="FFFFFF"/>
                </a:solidFill>
                <a:latin typeface="Arial" charset="0"/>
                <a:ea typeface="굴림" pitchFamily="34" charset="-127"/>
                <a:cs typeface="Lucida Sans Unicode" pitchFamily="34" charset="0"/>
              </a:endParaRPr>
            </a:p>
          </p:txBody>
        </p:sp>
      </p:grpSp>
      <p:grpSp>
        <p:nvGrpSpPr>
          <p:cNvPr id="4" name="Group 13"/>
          <p:cNvGrpSpPr/>
          <p:nvPr/>
        </p:nvGrpSpPr>
        <p:grpSpPr>
          <a:xfrm>
            <a:off x="6647330" y="4951928"/>
            <a:ext cx="1304793" cy="805333"/>
            <a:chOff x="2158005" y="1180106"/>
            <a:chExt cx="2133600" cy="1162082"/>
          </a:xfrm>
        </p:grpSpPr>
        <p:sp>
          <p:nvSpPr>
            <p:cNvPr id="19" name="Documents"/>
            <p:cNvSpPr>
              <a:spLocks noEditPoints="1" noChangeArrowheads="1"/>
            </p:cNvSpPr>
            <p:nvPr/>
          </p:nvSpPr>
          <p:spPr bwMode="auto">
            <a:xfrm>
              <a:off x="2362200" y="1180106"/>
              <a:ext cx="762000" cy="685800"/>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a:lstStyle/>
            <a:p>
              <a:pPr algn="l">
                <a:spcBef>
                  <a:spcPct val="0"/>
                </a:spcBef>
                <a:defRPr/>
              </a:pPr>
              <a:endParaRPr lang="en-US">
                <a:solidFill>
                  <a:srgbClr val="FFFFFF"/>
                </a:solidFill>
                <a:latin typeface="Arial" charset="0"/>
              </a:endParaRPr>
            </a:p>
          </p:txBody>
        </p:sp>
        <p:sp>
          <p:nvSpPr>
            <p:cNvPr id="20" name="TextBox 10"/>
            <p:cNvSpPr txBox="1">
              <a:spLocks noChangeArrowheads="1"/>
            </p:cNvSpPr>
            <p:nvPr/>
          </p:nvSpPr>
          <p:spPr bwMode="auto">
            <a:xfrm>
              <a:off x="2158005" y="1942483"/>
              <a:ext cx="2133600" cy="399705"/>
            </a:xfrm>
            <a:prstGeom prst="rect">
              <a:avLst/>
            </a:prstGeom>
            <a:noFill/>
            <a:ln w="9525">
              <a:noFill/>
              <a:miter lim="800000"/>
              <a:headEnd/>
              <a:tailEnd/>
            </a:ln>
          </p:spPr>
          <p:txBody>
            <a:bodyPr>
              <a:spAutoFit/>
            </a:bodyPr>
            <a:lstStyle/>
            <a:p>
              <a:pPr algn="l">
                <a:spcBef>
                  <a:spcPct val="0"/>
                </a:spcBef>
              </a:pPr>
              <a:r>
                <a:rPr lang="en-US" sz="1200" dirty="0" smtClean="0">
                  <a:solidFill>
                    <a:srgbClr val="FFFFFF"/>
                  </a:solidFill>
                  <a:latin typeface="Arial" charset="0"/>
                </a:rPr>
                <a:t>Newswire</a:t>
              </a:r>
              <a:endParaRPr lang="en-US" sz="1200" dirty="0">
                <a:solidFill>
                  <a:srgbClr val="FFFFFF"/>
                </a:solidFill>
                <a:latin typeface="Arial" charset="0"/>
              </a:endParaRPr>
            </a:p>
          </p:txBody>
        </p:sp>
      </p:grpSp>
      <p:grpSp>
        <p:nvGrpSpPr>
          <p:cNvPr id="7" name="Group 14"/>
          <p:cNvGrpSpPr/>
          <p:nvPr/>
        </p:nvGrpSpPr>
        <p:grpSpPr>
          <a:xfrm>
            <a:off x="7678270" y="4963802"/>
            <a:ext cx="1304794" cy="805332"/>
            <a:chOff x="5908619" y="1104900"/>
            <a:chExt cx="2133600" cy="1162081"/>
          </a:xfrm>
        </p:grpSpPr>
        <p:sp>
          <p:nvSpPr>
            <p:cNvPr id="22" name="Documents"/>
            <p:cNvSpPr>
              <a:spLocks noEditPoints="1" noChangeArrowheads="1"/>
            </p:cNvSpPr>
            <p:nvPr/>
          </p:nvSpPr>
          <p:spPr bwMode="auto">
            <a:xfrm>
              <a:off x="6172200" y="1104900"/>
              <a:ext cx="762000" cy="685800"/>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a:lstStyle/>
            <a:p>
              <a:pPr algn="l">
                <a:spcBef>
                  <a:spcPct val="0"/>
                </a:spcBef>
                <a:defRPr/>
              </a:pPr>
              <a:endParaRPr lang="en-US">
                <a:solidFill>
                  <a:srgbClr val="FFFFFF"/>
                </a:solidFill>
                <a:latin typeface="Arial" charset="0"/>
              </a:endParaRPr>
            </a:p>
          </p:txBody>
        </p:sp>
        <p:sp>
          <p:nvSpPr>
            <p:cNvPr id="23" name="TextBox 17"/>
            <p:cNvSpPr txBox="1">
              <a:spLocks noChangeArrowheads="1"/>
            </p:cNvSpPr>
            <p:nvPr/>
          </p:nvSpPr>
          <p:spPr bwMode="auto">
            <a:xfrm>
              <a:off x="5908619" y="1867276"/>
              <a:ext cx="2133600" cy="399705"/>
            </a:xfrm>
            <a:prstGeom prst="rect">
              <a:avLst/>
            </a:prstGeom>
            <a:noFill/>
            <a:ln w="9525">
              <a:noFill/>
              <a:miter lim="800000"/>
              <a:headEnd/>
              <a:tailEnd/>
            </a:ln>
          </p:spPr>
          <p:txBody>
            <a:bodyPr>
              <a:spAutoFit/>
            </a:bodyPr>
            <a:lstStyle/>
            <a:p>
              <a:pPr algn="l">
                <a:spcBef>
                  <a:spcPct val="0"/>
                </a:spcBef>
              </a:pPr>
              <a:r>
                <a:rPr lang="en-US" sz="1200" dirty="0" smtClean="0">
                  <a:solidFill>
                    <a:srgbClr val="FFFFFF"/>
                  </a:solidFill>
                  <a:latin typeface="Arial" charset="0"/>
                </a:rPr>
                <a:t>Webpages</a:t>
              </a:r>
              <a:endParaRPr lang="en-US" sz="1200" dirty="0">
                <a:solidFill>
                  <a:srgbClr val="FFFFFF"/>
                </a:solidFill>
                <a:latin typeface="Arial" charset="0"/>
              </a:endParaRPr>
            </a:p>
          </p:txBody>
        </p:sp>
      </p:grpSp>
      <p:pic>
        <p:nvPicPr>
          <p:cNvPr id="24" name="Picture 4" descr="depth"/>
          <p:cNvPicPr>
            <a:picLocks noChangeAspect="1" noChangeArrowheads="1"/>
          </p:cNvPicPr>
          <p:nvPr/>
        </p:nvPicPr>
        <p:blipFill>
          <a:blip r:embed="rId6" cstate="print"/>
          <a:srcRect/>
          <a:stretch>
            <a:fillRect/>
          </a:stretch>
        </p:blipFill>
        <p:spPr bwMode="auto">
          <a:xfrm>
            <a:off x="734234" y="4815929"/>
            <a:ext cx="1304198" cy="979229"/>
          </a:xfrm>
          <a:prstGeom prst="rect">
            <a:avLst/>
          </a:prstGeom>
          <a:noFill/>
          <a:ln w="9525">
            <a:noFill/>
            <a:miter lim="800000"/>
            <a:headEnd/>
            <a:tailEnd/>
          </a:ln>
        </p:spPr>
      </p:pic>
      <p:sp>
        <p:nvSpPr>
          <p:cNvPr id="25" name="Text Box 44"/>
          <p:cNvSpPr txBox="1">
            <a:spLocks noChangeArrowheads="1"/>
          </p:cNvSpPr>
          <p:nvPr/>
        </p:nvSpPr>
        <p:spPr bwMode="auto">
          <a:xfrm>
            <a:off x="866899" y="5827845"/>
            <a:ext cx="1085161" cy="235449"/>
          </a:xfrm>
          <a:prstGeom prst="rect">
            <a:avLst/>
          </a:prstGeom>
          <a:noFill/>
          <a:ln w="9525">
            <a:noFill/>
            <a:miter lim="800000"/>
            <a:headEnd/>
            <a:tailEnd/>
          </a:ln>
        </p:spPr>
        <p:txBody>
          <a:bodyPr wrap="square">
            <a:spAutoFit/>
          </a:bodyPr>
          <a:lstStyle/>
          <a:p>
            <a:pPr algn="l">
              <a:lnSpc>
                <a:spcPct val="93000"/>
              </a:lnSpc>
              <a:spcBef>
                <a:spcPct val="50000"/>
              </a:spcBef>
              <a:buClr>
                <a:srgbClr val="000000"/>
              </a:buClr>
              <a:buSzPct val="100000"/>
              <a:buFont typeface="Arial" charset="0"/>
              <a:buNone/>
            </a:pPr>
            <a:r>
              <a:rPr lang="en-US" altLang="ko-KR" sz="1000" dirty="0" smtClean="0">
                <a:solidFill>
                  <a:srgbClr val="FFFFFF"/>
                </a:solidFill>
                <a:latin typeface="Arial" charset="0"/>
                <a:ea typeface="굴림" pitchFamily="34" charset="-127"/>
                <a:cs typeface="Lucida Sans Unicode" pitchFamily="34" charset="0"/>
              </a:rPr>
              <a:t>3d range scans</a:t>
            </a:r>
            <a:endParaRPr lang="en-US" altLang="ko-KR" sz="1000" dirty="0">
              <a:solidFill>
                <a:srgbClr val="FFFFFF"/>
              </a:solidFill>
              <a:latin typeface="Arial" charset="0"/>
              <a:ea typeface="굴림" pitchFamily="34" charset="-127"/>
              <a:cs typeface="Lucida Sans Unicode" pitchFamily="34" charset="0"/>
            </a:endParaRPr>
          </a:p>
        </p:txBody>
      </p:sp>
    </p:spTree>
  </p:cSld>
  <p:clrMapOvr>
    <a:masterClrMapping/>
  </p:clrMapOvr>
  <p:transition/>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Object detection using multiple sensors</a:t>
            </a:r>
            <a:endParaRPr lang="en-US" dirty="0"/>
          </a:p>
        </p:txBody>
      </p:sp>
      <p:cxnSp>
        <p:nvCxnSpPr>
          <p:cNvPr id="16" name="Straight Connector 15"/>
          <p:cNvCxnSpPr/>
          <p:nvPr/>
        </p:nvCxnSpPr>
        <p:spPr bwMode="auto">
          <a:xfrm flipV="1">
            <a:off x="0" y="7601803"/>
            <a:ext cx="8639033" cy="13648"/>
          </a:xfrm>
          <a:prstGeom prst="line">
            <a:avLst/>
          </a:prstGeom>
          <a:noFill/>
          <a:ln w="28575" cap="flat" cmpd="sng" algn="ctr">
            <a:solidFill>
              <a:schemeClr val="bg1"/>
            </a:solidFill>
            <a:prstDash val="solid"/>
            <a:round/>
            <a:headEnd type="none" w="med" len="med"/>
            <a:tailEnd type="none" w="med" len="med"/>
          </a:ln>
          <a:effectLst/>
        </p:spPr>
      </p:cxnSp>
      <p:grpSp>
        <p:nvGrpSpPr>
          <p:cNvPr id="3" name="Group 22"/>
          <p:cNvGrpSpPr/>
          <p:nvPr/>
        </p:nvGrpSpPr>
        <p:grpSpPr>
          <a:xfrm>
            <a:off x="952500" y="1079023"/>
            <a:ext cx="1612801" cy="1892777"/>
            <a:chOff x="54592" y="777922"/>
            <a:chExt cx="1842448" cy="2156347"/>
          </a:xfrm>
        </p:grpSpPr>
        <p:sp>
          <p:nvSpPr>
            <p:cNvPr id="24" name="Rectangle 23"/>
            <p:cNvSpPr/>
            <p:nvPr/>
          </p:nvSpPr>
          <p:spPr bwMode="auto">
            <a:xfrm>
              <a:off x="54592" y="777922"/>
              <a:ext cx="1842448" cy="2156347"/>
            </a:xfrm>
            <a:prstGeom prst="rect">
              <a:avLst/>
            </a:prstGeom>
            <a:solidFill>
              <a:srgbClr val="00206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algn="l" eaLnBrk="0" hangingPunct="0">
                <a:spcBef>
                  <a:spcPct val="0"/>
                </a:spcBef>
              </a:pPr>
              <a:endParaRPr lang="en-US" smtClean="0">
                <a:solidFill>
                  <a:srgbClr val="FFFFFF"/>
                </a:solidFill>
              </a:endParaRPr>
            </a:p>
          </p:txBody>
        </p:sp>
        <p:pic>
          <p:nvPicPr>
            <p:cNvPr id="25" name="Picture 2" descr="C:\Users\ang\Videos\STAIR\Misc\Picture 002.jpg"/>
            <p:cNvPicPr>
              <a:picLocks noChangeAspect="1" noChangeArrowheads="1"/>
            </p:cNvPicPr>
            <p:nvPr/>
          </p:nvPicPr>
          <p:blipFill>
            <a:blip r:embed="rId3" cstate="print"/>
            <a:srcRect l="22489" t="9441" r="56629" b="74562"/>
            <a:stretch>
              <a:fillRect/>
            </a:stretch>
          </p:blipFill>
          <p:spPr bwMode="auto">
            <a:xfrm>
              <a:off x="226630" y="931960"/>
              <a:ext cx="1520284" cy="1511832"/>
            </a:xfrm>
            <a:prstGeom prst="rect">
              <a:avLst/>
            </a:prstGeom>
            <a:noFill/>
            <a:ln w="28575">
              <a:noFill/>
            </a:ln>
          </p:spPr>
        </p:pic>
        <p:sp>
          <p:nvSpPr>
            <p:cNvPr id="26" name="TextBox 25"/>
            <p:cNvSpPr txBox="1"/>
            <p:nvPr/>
          </p:nvSpPr>
          <p:spPr>
            <a:xfrm>
              <a:off x="390281" y="2423971"/>
              <a:ext cx="1096776" cy="400110"/>
            </a:xfrm>
            <a:prstGeom prst="rect">
              <a:avLst/>
            </a:prstGeom>
            <a:noFill/>
          </p:spPr>
          <p:txBody>
            <a:bodyPr wrap="none" rtlCol="0">
              <a:noAutofit/>
            </a:bodyPr>
            <a:lstStyle/>
            <a:p>
              <a:pPr algn="l" eaLnBrk="0" hangingPunct="0">
                <a:spcBef>
                  <a:spcPct val="0"/>
                </a:spcBef>
              </a:pPr>
              <a:r>
                <a:rPr lang="en-US" dirty="0" smtClean="0">
                  <a:solidFill>
                    <a:srgbClr val="FFFFFF"/>
                  </a:solidFill>
                </a:rPr>
                <a:t>Camera</a:t>
              </a:r>
              <a:endParaRPr lang="en-US" dirty="0">
                <a:solidFill>
                  <a:srgbClr val="FFFFFF"/>
                </a:solidFill>
              </a:endParaRPr>
            </a:p>
          </p:txBody>
        </p:sp>
      </p:grpSp>
      <p:grpSp>
        <p:nvGrpSpPr>
          <p:cNvPr id="4" name="Group 26"/>
          <p:cNvGrpSpPr/>
          <p:nvPr/>
        </p:nvGrpSpPr>
        <p:grpSpPr>
          <a:xfrm>
            <a:off x="2791821" y="1306159"/>
            <a:ext cx="5638526" cy="2638957"/>
            <a:chOff x="2358999" y="1115271"/>
            <a:chExt cx="6991407" cy="2895380"/>
          </a:xfrm>
        </p:grpSpPr>
        <p:pic>
          <p:nvPicPr>
            <p:cNvPr id="28" name="Picture 8" descr="C:\Users\ang\Desktop\newpics\stapler3.JPG"/>
            <p:cNvPicPr>
              <a:picLocks noChangeAspect="1" noChangeArrowheads="1"/>
            </p:cNvPicPr>
            <p:nvPr/>
          </p:nvPicPr>
          <p:blipFill>
            <a:blip r:embed="rId4" cstate="print"/>
            <a:srcRect/>
            <a:stretch>
              <a:fillRect/>
            </a:stretch>
          </p:blipFill>
          <p:spPr bwMode="auto">
            <a:xfrm>
              <a:off x="2358999" y="1115271"/>
              <a:ext cx="1667088" cy="1250316"/>
            </a:xfrm>
            <a:prstGeom prst="rect">
              <a:avLst/>
            </a:prstGeom>
            <a:noFill/>
          </p:spPr>
        </p:pic>
        <p:sp>
          <p:nvSpPr>
            <p:cNvPr id="29" name="TextBox 28"/>
            <p:cNvSpPr txBox="1"/>
            <p:nvPr/>
          </p:nvSpPr>
          <p:spPr>
            <a:xfrm>
              <a:off x="2645679" y="2430046"/>
              <a:ext cx="896399" cy="400110"/>
            </a:xfrm>
            <a:prstGeom prst="rect">
              <a:avLst/>
            </a:prstGeom>
            <a:noFill/>
          </p:spPr>
          <p:txBody>
            <a:bodyPr wrap="none" rtlCol="0">
              <a:noAutofit/>
            </a:bodyPr>
            <a:lstStyle/>
            <a:p>
              <a:pPr algn="l" eaLnBrk="0" hangingPunct="0">
                <a:spcBef>
                  <a:spcPct val="0"/>
                </a:spcBef>
              </a:pPr>
              <a:r>
                <a:rPr lang="en-US" dirty="0" smtClean="0">
                  <a:solidFill>
                    <a:srgbClr val="FFFFFF"/>
                  </a:solidFill>
                </a:rPr>
                <a:t>Image</a:t>
              </a:r>
              <a:endParaRPr lang="en-US" dirty="0">
                <a:solidFill>
                  <a:srgbClr val="FFFFFF"/>
                </a:solidFill>
              </a:endParaRPr>
            </a:p>
          </p:txBody>
        </p:sp>
        <p:pic>
          <p:nvPicPr>
            <p:cNvPr id="30" name="Picture 18" descr="C:\Users\ang\Desktop\newpics\stapler3-features1.jpg"/>
            <p:cNvPicPr>
              <a:picLocks noChangeAspect="1" noChangeArrowheads="1"/>
            </p:cNvPicPr>
            <p:nvPr/>
          </p:nvPicPr>
          <p:blipFill>
            <a:blip r:embed="rId5" cstate="print">
              <a:lum contrast="-40000"/>
            </a:blip>
            <a:srcRect/>
            <a:stretch>
              <a:fillRect/>
            </a:stretch>
          </p:blipFill>
          <p:spPr bwMode="auto">
            <a:xfrm>
              <a:off x="4682883" y="1120184"/>
              <a:ext cx="1649673" cy="1242442"/>
            </a:xfrm>
            <a:prstGeom prst="rect">
              <a:avLst/>
            </a:prstGeom>
            <a:noFill/>
          </p:spPr>
        </p:pic>
        <p:sp>
          <p:nvSpPr>
            <p:cNvPr id="31" name="TextBox 30"/>
            <p:cNvSpPr txBox="1"/>
            <p:nvPr/>
          </p:nvSpPr>
          <p:spPr>
            <a:xfrm>
              <a:off x="4619758" y="2440266"/>
              <a:ext cx="1837362" cy="707886"/>
            </a:xfrm>
            <a:prstGeom prst="rect">
              <a:avLst/>
            </a:prstGeom>
            <a:noFill/>
          </p:spPr>
          <p:txBody>
            <a:bodyPr wrap="none" rtlCol="0">
              <a:noAutofit/>
            </a:bodyPr>
            <a:lstStyle/>
            <a:p>
              <a:pPr eaLnBrk="0" hangingPunct="0">
                <a:spcBef>
                  <a:spcPct val="0"/>
                </a:spcBef>
              </a:pPr>
              <a:r>
                <a:rPr lang="en-US" dirty="0" smtClean="0">
                  <a:solidFill>
                    <a:srgbClr val="FFFFFF"/>
                  </a:solidFill>
                </a:rPr>
                <a:t>Low-level</a:t>
              </a:r>
            </a:p>
            <a:p>
              <a:pPr eaLnBrk="0" hangingPunct="0">
                <a:spcBef>
                  <a:spcPct val="0"/>
                </a:spcBef>
              </a:pPr>
              <a:r>
                <a:rPr lang="en-US" dirty="0" smtClean="0">
                  <a:solidFill>
                    <a:srgbClr val="FFFFFF"/>
                  </a:solidFill>
                </a:rPr>
                <a:t>vision features</a:t>
              </a:r>
              <a:endParaRPr lang="en-US" dirty="0">
                <a:solidFill>
                  <a:srgbClr val="FFFFFF"/>
                </a:solidFill>
              </a:endParaRPr>
            </a:p>
          </p:txBody>
        </p:sp>
        <p:pic>
          <p:nvPicPr>
            <p:cNvPr id="32" name="Picture 3" descr="C:\Users\ang\Desktop\newpics\IMG_1778.JPG"/>
            <p:cNvPicPr>
              <a:picLocks noChangeAspect="1" noChangeArrowheads="1"/>
            </p:cNvPicPr>
            <p:nvPr/>
          </p:nvPicPr>
          <p:blipFill>
            <a:blip r:embed="rId6" cstate="print"/>
            <a:srcRect/>
            <a:stretch>
              <a:fillRect/>
            </a:stretch>
          </p:blipFill>
          <p:spPr bwMode="auto">
            <a:xfrm>
              <a:off x="7454130" y="2246177"/>
              <a:ext cx="1896276" cy="1320421"/>
            </a:xfrm>
            <a:prstGeom prst="rect">
              <a:avLst/>
            </a:prstGeom>
            <a:noFill/>
          </p:spPr>
        </p:pic>
        <p:sp>
          <p:nvSpPr>
            <p:cNvPr id="33" name="Rectangle 32"/>
            <p:cNvSpPr/>
            <p:nvPr/>
          </p:nvSpPr>
          <p:spPr bwMode="auto">
            <a:xfrm>
              <a:off x="7782826" y="2436830"/>
              <a:ext cx="1244303" cy="815471"/>
            </a:xfrm>
            <a:prstGeom prst="rect">
              <a:avLst/>
            </a:prstGeom>
            <a:noFill/>
            <a:ln w="38100" cap="flat" cmpd="sng" algn="ctr">
              <a:solidFill>
                <a:srgbClr val="00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algn="l" eaLnBrk="0" hangingPunct="0">
                <a:spcBef>
                  <a:spcPct val="0"/>
                </a:spcBef>
              </a:pPr>
              <a:endParaRPr lang="en-US" smtClean="0">
                <a:solidFill>
                  <a:srgbClr val="FFFFFF"/>
                </a:solidFill>
              </a:endParaRPr>
            </a:p>
          </p:txBody>
        </p:sp>
        <p:sp>
          <p:nvSpPr>
            <p:cNvPr id="34" name="TextBox 33"/>
            <p:cNvSpPr txBox="1"/>
            <p:nvPr/>
          </p:nvSpPr>
          <p:spPr>
            <a:xfrm>
              <a:off x="7678981" y="3610541"/>
              <a:ext cx="1540805" cy="400110"/>
            </a:xfrm>
            <a:prstGeom prst="rect">
              <a:avLst/>
            </a:prstGeom>
            <a:noFill/>
          </p:spPr>
          <p:txBody>
            <a:bodyPr wrap="none" rtlCol="0">
              <a:noAutofit/>
            </a:bodyPr>
            <a:lstStyle/>
            <a:p>
              <a:pPr eaLnBrk="0" hangingPunct="0">
                <a:spcBef>
                  <a:spcPct val="0"/>
                </a:spcBef>
              </a:pPr>
              <a:r>
                <a:rPr lang="en-US" dirty="0" smtClean="0">
                  <a:solidFill>
                    <a:srgbClr val="FFFFFF"/>
                  </a:solidFill>
                </a:rPr>
                <a:t>Recognition</a:t>
              </a:r>
            </a:p>
          </p:txBody>
        </p:sp>
        <p:sp>
          <p:nvSpPr>
            <p:cNvPr id="35" name="AutoShape 4"/>
            <p:cNvSpPr>
              <a:spLocks noChangeArrowheads="1"/>
            </p:cNvSpPr>
            <p:nvPr/>
          </p:nvSpPr>
          <p:spPr bwMode="auto">
            <a:xfrm rot="10800000">
              <a:off x="4136778" y="1550097"/>
              <a:ext cx="457200" cy="365760"/>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pPr algn="l" eaLnBrk="0" hangingPunct="0">
                <a:spcBef>
                  <a:spcPct val="0"/>
                </a:spcBef>
              </a:pPr>
              <a:endParaRPr lang="en-US">
                <a:solidFill>
                  <a:srgbClr val="FFFFFF"/>
                </a:solidFill>
              </a:endParaRPr>
            </a:p>
          </p:txBody>
        </p:sp>
        <p:sp>
          <p:nvSpPr>
            <p:cNvPr id="36" name="AutoShape 4"/>
            <p:cNvSpPr>
              <a:spLocks noChangeArrowheads="1"/>
            </p:cNvSpPr>
            <p:nvPr/>
          </p:nvSpPr>
          <p:spPr bwMode="auto">
            <a:xfrm rot="12178382">
              <a:off x="6577869" y="1644826"/>
              <a:ext cx="731520" cy="365760"/>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pPr algn="l" eaLnBrk="0" hangingPunct="0">
                <a:spcBef>
                  <a:spcPct val="0"/>
                </a:spcBef>
              </a:pPr>
              <a:endParaRPr lang="en-US">
                <a:solidFill>
                  <a:srgbClr val="FFFFFF"/>
                </a:solidFill>
              </a:endParaRPr>
            </a:p>
          </p:txBody>
        </p:sp>
      </p:grpSp>
      <p:grpSp>
        <p:nvGrpSpPr>
          <p:cNvPr id="5" name="Group 50"/>
          <p:cNvGrpSpPr/>
          <p:nvPr/>
        </p:nvGrpSpPr>
        <p:grpSpPr>
          <a:xfrm>
            <a:off x="952500" y="3668359"/>
            <a:ext cx="6588180" cy="2085093"/>
            <a:chOff x="201875" y="4987638"/>
            <a:chExt cx="5732128" cy="1814161"/>
          </a:xfrm>
        </p:grpSpPr>
        <p:sp>
          <p:nvSpPr>
            <p:cNvPr id="37" name="Rectangle 36"/>
            <p:cNvSpPr/>
            <p:nvPr/>
          </p:nvSpPr>
          <p:spPr bwMode="auto">
            <a:xfrm>
              <a:off x="201875" y="4987638"/>
              <a:ext cx="1412666" cy="1650668"/>
            </a:xfrm>
            <a:prstGeom prst="rect">
              <a:avLst/>
            </a:prstGeom>
            <a:solidFill>
              <a:srgbClr val="002060"/>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algn="l" eaLnBrk="0" hangingPunct="0">
                <a:spcBef>
                  <a:spcPct val="0"/>
                </a:spcBef>
              </a:pPr>
              <a:endParaRPr lang="en-US" smtClean="0">
                <a:solidFill>
                  <a:srgbClr val="FFFFFF"/>
                </a:solidFill>
              </a:endParaRPr>
            </a:p>
          </p:txBody>
        </p:sp>
        <p:pic>
          <p:nvPicPr>
            <p:cNvPr id="38" name="Picture 4"/>
            <p:cNvPicPr>
              <a:picLocks noChangeAspect="1" noChangeArrowheads="1"/>
            </p:cNvPicPr>
            <p:nvPr/>
          </p:nvPicPr>
          <p:blipFill>
            <a:blip r:embed="rId7" cstate="print"/>
            <a:srcRect/>
            <a:stretch>
              <a:fillRect/>
            </a:stretch>
          </p:blipFill>
          <p:spPr bwMode="auto">
            <a:xfrm>
              <a:off x="458122" y="5114071"/>
              <a:ext cx="860039" cy="860039"/>
            </a:xfrm>
            <a:prstGeom prst="rect">
              <a:avLst/>
            </a:prstGeom>
            <a:noFill/>
            <a:ln w="9525">
              <a:noFill/>
              <a:miter lim="800000"/>
              <a:headEnd/>
              <a:tailEnd/>
            </a:ln>
          </p:spPr>
        </p:pic>
        <p:sp>
          <p:nvSpPr>
            <p:cNvPr id="39" name="TextBox 38"/>
            <p:cNvSpPr txBox="1"/>
            <p:nvPr/>
          </p:nvSpPr>
          <p:spPr>
            <a:xfrm>
              <a:off x="466965" y="5924452"/>
              <a:ext cx="840934" cy="542760"/>
            </a:xfrm>
            <a:prstGeom prst="rect">
              <a:avLst/>
            </a:prstGeom>
            <a:noFill/>
          </p:spPr>
          <p:txBody>
            <a:bodyPr wrap="none" rtlCol="0">
              <a:noAutofit/>
            </a:bodyPr>
            <a:lstStyle/>
            <a:p>
              <a:pPr eaLnBrk="0" hangingPunct="0">
                <a:spcBef>
                  <a:spcPct val="0"/>
                </a:spcBef>
              </a:pPr>
              <a:r>
                <a:rPr lang="en-US" dirty="0" smtClean="0">
                  <a:solidFill>
                    <a:srgbClr val="FFFFFF"/>
                  </a:solidFill>
                </a:rPr>
                <a:t>Stereo, </a:t>
              </a:r>
            </a:p>
            <a:p>
              <a:pPr eaLnBrk="0" hangingPunct="0">
                <a:spcBef>
                  <a:spcPct val="0"/>
                </a:spcBef>
              </a:pPr>
              <a:r>
                <a:rPr lang="en-US" dirty="0" smtClean="0">
                  <a:solidFill>
                    <a:srgbClr val="FFFFFF"/>
                  </a:solidFill>
                </a:rPr>
                <a:t>laser, etc.</a:t>
              </a:r>
              <a:endParaRPr lang="en-US" dirty="0">
                <a:solidFill>
                  <a:srgbClr val="FFFFFF"/>
                </a:solidFill>
              </a:endParaRPr>
            </a:p>
          </p:txBody>
        </p:sp>
        <p:sp>
          <p:nvSpPr>
            <p:cNvPr id="40" name="TextBox 39"/>
            <p:cNvSpPr txBox="1"/>
            <p:nvPr/>
          </p:nvSpPr>
          <p:spPr>
            <a:xfrm>
              <a:off x="1831440" y="6236366"/>
              <a:ext cx="1659498" cy="542760"/>
            </a:xfrm>
            <a:prstGeom prst="rect">
              <a:avLst/>
            </a:prstGeom>
            <a:noFill/>
          </p:spPr>
          <p:txBody>
            <a:bodyPr wrap="none" rtlCol="0">
              <a:noAutofit/>
            </a:bodyPr>
            <a:lstStyle/>
            <a:p>
              <a:pPr eaLnBrk="0" hangingPunct="0">
                <a:spcBef>
                  <a:spcPct val="0"/>
                </a:spcBef>
              </a:pPr>
              <a:r>
                <a:rPr lang="en-US" dirty="0" smtClean="0">
                  <a:solidFill>
                    <a:srgbClr val="FFFFFF"/>
                  </a:solidFill>
                </a:rPr>
                <a:t>Limited </a:t>
              </a:r>
            </a:p>
            <a:p>
              <a:pPr eaLnBrk="0" hangingPunct="0">
                <a:spcBef>
                  <a:spcPct val="0"/>
                </a:spcBef>
              </a:pPr>
              <a:r>
                <a:rPr lang="en-US" dirty="0" smtClean="0">
                  <a:solidFill>
                    <a:srgbClr val="FFFFFF"/>
                  </a:solidFill>
                </a:rPr>
                <a:t>depth information</a:t>
              </a:r>
              <a:endParaRPr lang="en-US" dirty="0">
                <a:solidFill>
                  <a:srgbClr val="FFFFFF"/>
                </a:solidFill>
              </a:endParaRPr>
            </a:p>
          </p:txBody>
        </p:sp>
        <p:pic>
          <p:nvPicPr>
            <p:cNvPr id="41" name="Picture 9" descr="C:\Users\ang\Videos\STAIR\Borg\cloud.png"/>
            <p:cNvPicPr>
              <a:picLocks noChangeAspect="1" noChangeArrowheads="1"/>
            </p:cNvPicPr>
            <p:nvPr/>
          </p:nvPicPr>
          <p:blipFill>
            <a:blip r:embed="rId8" cstate="print"/>
            <a:srcRect t="7751" r="32045" b="33585"/>
            <a:stretch>
              <a:fillRect/>
            </a:stretch>
          </p:blipFill>
          <p:spPr bwMode="auto">
            <a:xfrm>
              <a:off x="1971976" y="5169337"/>
              <a:ext cx="1362932" cy="1002099"/>
            </a:xfrm>
            <a:prstGeom prst="rect">
              <a:avLst/>
            </a:prstGeom>
            <a:noFill/>
            <a:ln>
              <a:solidFill>
                <a:schemeClr val="bg1"/>
              </a:solidFill>
            </a:ln>
          </p:spPr>
        </p:pic>
        <p:pic>
          <p:nvPicPr>
            <p:cNvPr id="42" name="Picture 25" descr="C:\Users\ang\Desktop\cloud-features.jpg"/>
            <p:cNvPicPr>
              <a:picLocks noChangeAspect="1" noChangeArrowheads="1"/>
            </p:cNvPicPr>
            <p:nvPr/>
          </p:nvPicPr>
          <p:blipFill>
            <a:blip r:embed="rId9" cstate="print"/>
            <a:srcRect t="8679" r="34748" b="33531"/>
            <a:stretch>
              <a:fillRect/>
            </a:stretch>
          </p:blipFill>
          <p:spPr bwMode="auto">
            <a:xfrm>
              <a:off x="3839290" y="5159567"/>
              <a:ext cx="1385398" cy="1029710"/>
            </a:xfrm>
            <a:prstGeom prst="rect">
              <a:avLst/>
            </a:prstGeom>
            <a:noFill/>
            <a:ln>
              <a:solidFill>
                <a:schemeClr val="bg1"/>
              </a:solidFill>
            </a:ln>
          </p:spPr>
        </p:pic>
        <p:sp>
          <p:nvSpPr>
            <p:cNvPr id="43" name="TextBox 42"/>
            <p:cNvSpPr txBox="1"/>
            <p:nvPr/>
          </p:nvSpPr>
          <p:spPr>
            <a:xfrm>
              <a:off x="3856529" y="6259039"/>
              <a:ext cx="1396475" cy="542760"/>
            </a:xfrm>
            <a:prstGeom prst="rect">
              <a:avLst/>
            </a:prstGeom>
            <a:noFill/>
          </p:spPr>
          <p:txBody>
            <a:bodyPr wrap="none" rtlCol="0">
              <a:noAutofit/>
            </a:bodyPr>
            <a:lstStyle/>
            <a:p>
              <a:pPr eaLnBrk="0" hangingPunct="0">
                <a:spcBef>
                  <a:spcPct val="0"/>
                </a:spcBef>
              </a:pPr>
              <a:r>
                <a:rPr lang="en-US" dirty="0" smtClean="0">
                  <a:solidFill>
                    <a:srgbClr val="FFFFFF"/>
                  </a:solidFill>
                </a:rPr>
                <a:t>Low-level</a:t>
              </a:r>
            </a:p>
            <a:p>
              <a:pPr eaLnBrk="0" hangingPunct="0">
                <a:spcBef>
                  <a:spcPct val="0"/>
                </a:spcBef>
              </a:pPr>
              <a:r>
                <a:rPr lang="en-US" dirty="0" smtClean="0">
                  <a:solidFill>
                    <a:srgbClr val="FFFFFF"/>
                  </a:solidFill>
                </a:rPr>
                <a:t>depth features</a:t>
              </a:r>
              <a:endParaRPr lang="en-US" dirty="0">
                <a:solidFill>
                  <a:srgbClr val="FFFFFF"/>
                </a:solidFill>
              </a:endParaRPr>
            </a:p>
          </p:txBody>
        </p:sp>
        <p:sp>
          <p:nvSpPr>
            <p:cNvPr id="44" name="AutoShape 4"/>
            <p:cNvSpPr>
              <a:spLocks noChangeArrowheads="1"/>
            </p:cNvSpPr>
            <p:nvPr/>
          </p:nvSpPr>
          <p:spPr bwMode="auto">
            <a:xfrm rot="10800000">
              <a:off x="3417279" y="5537834"/>
              <a:ext cx="350550" cy="280440"/>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pPr algn="l" eaLnBrk="0" hangingPunct="0">
                <a:spcBef>
                  <a:spcPct val="0"/>
                </a:spcBef>
              </a:pPr>
              <a:endParaRPr lang="en-US">
                <a:solidFill>
                  <a:srgbClr val="FFFFFF"/>
                </a:solidFill>
              </a:endParaRPr>
            </a:p>
          </p:txBody>
        </p:sp>
        <p:sp>
          <p:nvSpPr>
            <p:cNvPr id="45" name="AutoShape 4"/>
            <p:cNvSpPr>
              <a:spLocks noChangeArrowheads="1"/>
            </p:cNvSpPr>
            <p:nvPr/>
          </p:nvSpPr>
          <p:spPr bwMode="auto">
            <a:xfrm rot="9232368">
              <a:off x="5373122" y="5418940"/>
              <a:ext cx="560881" cy="280440"/>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pPr algn="l" eaLnBrk="0" hangingPunct="0">
                <a:spcBef>
                  <a:spcPct val="0"/>
                </a:spcBef>
              </a:pPr>
              <a:endParaRPr lang="en-US">
                <a:solidFill>
                  <a:srgbClr val="FFFFFF"/>
                </a:solidFill>
              </a:endParaRPr>
            </a:p>
          </p:txBody>
        </p:sp>
      </p:grpSp>
      <p:pic>
        <p:nvPicPr>
          <p:cNvPr id="3208193" name="Picture 1"/>
          <p:cNvPicPr>
            <a:picLocks noChangeAspect="1" noChangeArrowheads="1"/>
          </p:cNvPicPr>
          <p:nvPr/>
        </p:nvPicPr>
        <p:blipFill>
          <a:blip r:embed="rId10" cstate="print"/>
          <a:srcRect t="21844" b="21636"/>
          <a:stretch>
            <a:fillRect/>
          </a:stretch>
        </p:blipFill>
        <p:spPr bwMode="auto">
          <a:xfrm flipH="1">
            <a:off x="-1348353" y="3954484"/>
            <a:ext cx="1134597" cy="641268"/>
          </a:xfrm>
          <a:prstGeom prst="rect">
            <a:avLst/>
          </a:prstGeom>
          <a:noFill/>
          <a:ln w="9525">
            <a:noFill/>
            <a:miter lim="800000"/>
            <a:headEnd/>
            <a:tailEnd/>
          </a:ln>
        </p:spPr>
      </p:pic>
      <p:sp>
        <p:nvSpPr>
          <p:cNvPr id="48" name="TextBox 47"/>
          <p:cNvSpPr txBox="1"/>
          <p:nvPr/>
        </p:nvSpPr>
        <p:spPr>
          <a:xfrm>
            <a:off x="-1553819" y="6047164"/>
            <a:ext cx="840934" cy="542760"/>
          </a:xfrm>
          <a:prstGeom prst="rect">
            <a:avLst/>
          </a:prstGeom>
          <a:noFill/>
        </p:spPr>
        <p:txBody>
          <a:bodyPr wrap="none" rtlCol="0">
            <a:noAutofit/>
          </a:bodyPr>
          <a:lstStyle/>
          <a:p>
            <a:pPr eaLnBrk="0" hangingPunct="0">
              <a:spcBef>
                <a:spcPct val="0"/>
              </a:spcBef>
            </a:pPr>
            <a:r>
              <a:rPr lang="en-US" dirty="0" smtClean="0">
                <a:solidFill>
                  <a:srgbClr val="FFFFFF"/>
                </a:solidFill>
              </a:rPr>
              <a:t>Laser </a:t>
            </a:r>
          </a:p>
          <a:p>
            <a:pPr eaLnBrk="0" hangingPunct="0">
              <a:spcBef>
                <a:spcPct val="0"/>
              </a:spcBef>
            </a:pPr>
            <a:r>
              <a:rPr lang="en-US" dirty="0" smtClean="0">
                <a:solidFill>
                  <a:srgbClr val="FFFFFF"/>
                </a:solidFill>
              </a:rPr>
              <a:t>scanner</a:t>
            </a:r>
            <a:endParaRPr lang="en-US" dirty="0">
              <a:solidFill>
                <a:srgbClr val="FFFF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 recognition: Coffee mugs</a:t>
            </a:r>
            <a:endParaRPr lang="en-US" dirty="0"/>
          </a:p>
        </p:txBody>
      </p:sp>
      <p:pic>
        <p:nvPicPr>
          <p:cNvPr id="4" name="Picture 4"/>
          <p:cNvPicPr>
            <a:picLocks noGrp="1" noChangeAspect="1" noChangeArrowheads="1"/>
          </p:cNvPicPr>
          <p:nvPr>
            <p:ph idx="1"/>
          </p:nvPr>
        </p:nvPicPr>
        <p:blipFill>
          <a:blip r:embed="rId3" cstate="print"/>
          <a:srcRect/>
          <a:stretch>
            <a:fillRect/>
          </a:stretch>
        </p:blipFill>
        <p:spPr bwMode="auto">
          <a:xfrm>
            <a:off x="198353" y="1630019"/>
            <a:ext cx="4301333" cy="2852531"/>
          </a:xfrm>
          <a:prstGeom prst="rect">
            <a:avLst/>
          </a:prstGeom>
          <a:noFill/>
          <a:ln w="9525">
            <a:noFill/>
            <a:miter lim="800000"/>
            <a:headEnd/>
            <a:tailEnd/>
          </a:ln>
        </p:spPr>
      </p:pic>
      <p:pic>
        <p:nvPicPr>
          <p:cNvPr id="5" name="Picture 5"/>
          <p:cNvPicPr>
            <a:picLocks noChangeAspect="1" noChangeArrowheads="1"/>
          </p:cNvPicPr>
          <p:nvPr/>
        </p:nvPicPr>
        <p:blipFill>
          <a:blip r:embed="rId4" cstate="print"/>
          <a:srcRect/>
          <a:stretch>
            <a:fillRect/>
          </a:stretch>
        </p:blipFill>
        <p:spPr bwMode="auto">
          <a:xfrm>
            <a:off x="4717774" y="1630018"/>
            <a:ext cx="4271788" cy="2872409"/>
          </a:xfrm>
          <a:prstGeom prst="rect">
            <a:avLst/>
          </a:prstGeom>
          <a:noFill/>
          <a:ln w="9525">
            <a:noFill/>
            <a:miter lim="800000"/>
            <a:headEnd/>
            <a:tailEnd/>
          </a:ln>
        </p:spPr>
      </p:pic>
      <p:sp>
        <p:nvSpPr>
          <p:cNvPr id="6" name="Rectangle 10"/>
          <p:cNvSpPr txBox="1">
            <a:spLocks noChangeArrowheads="1"/>
          </p:cNvSpPr>
          <p:nvPr/>
        </p:nvSpPr>
        <p:spPr bwMode="auto">
          <a:xfrm>
            <a:off x="873266" y="4637703"/>
            <a:ext cx="2945296" cy="715963"/>
          </a:xfrm>
          <a:prstGeom prst="rect">
            <a:avLst/>
          </a:prstGeom>
          <a:noFill/>
          <a:ln w="12700">
            <a:noFill/>
            <a:miter lim="800000"/>
            <a:headEnd/>
            <a:tailEnd/>
          </a:ln>
        </p:spPr>
        <p:txBody>
          <a:bodyPr vert="horz" wrap="square" lIns="90469" tIns="44441" rIns="90469" bIns="44441" numCol="1" anchor="t" anchorCtr="0" compatLnSpc="1">
            <a:prstTxWarp prst="textNoShape">
              <a:avLst/>
            </a:prstTxWarp>
          </a:bodyPr>
          <a:lstStyle/>
          <a:p>
            <a:pPr algn="ctr" defTabSz="914210" eaLnBrk="1" hangingPunct="1">
              <a:lnSpc>
                <a:spcPct val="90000"/>
              </a:lnSpc>
              <a:spcBef>
                <a:spcPct val="100000"/>
              </a:spcBef>
              <a:defRPr/>
            </a:pPr>
            <a:r>
              <a:rPr lang="en-US" altLang="ja-JP" sz="2400" kern="0" dirty="0" smtClean="0">
                <a:solidFill>
                  <a:schemeClr val="bg1"/>
                </a:solidFill>
                <a:latin typeface="+mn-lt"/>
                <a:ea typeface="ＭＳ Ｐゴシック" pitchFamily="34" charset="-128"/>
              </a:rPr>
              <a:t>Using only a camera</a:t>
            </a:r>
          </a:p>
        </p:txBody>
      </p:sp>
      <p:sp>
        <p:nvSpPr>
          <p:cNvPr id="8" name="Rectangle 10"/>
          <p:cNvSpPr txBox="1">
            <a:spLocks noChangeArrowheads="1"/>
          </p:cNvSpPr>
          <p:nvPr/>
        </p:nvSpPr>
        <p:spPr bwMode="auto">
          <a:xfrm>
            <a:off x="5455163" y="4659474"/>
            <a:ext cx="2945296" cy="715963"/>
          </a:xfrm>
          <a:prstGeom prst="rect">
            <a:avLst/>
          </a:prstGeom>
          <a:noFill/>
          <a:ln w="12700">
            <a:noFill/>
            <a:miter lim="800000"/>
            <a:headEnd/>
            <a:tailEnd/>
          </a:ln>
        </p:spPr>
        <p:txBody>
          <a:bodyPr vert="horz" wrap="square" lIns="90469" tIns="44441" rIns="90469" bIns="44441" numCol="1" anchor="t" anchorCtr="0" compatLnSpc="1">
            <a:prstTxWarp prst="textNoShape">
              <a:avLst/>
            </a:prstTxWarp>
          </a:bodyPr>
          <a:lstStyle/>
          <a:p>
            <a:pPr algn="ctr" defTabSz="914210" eaLnBrk="1" hangingPunct="1">
              <a:lnSpc>
                <a:spcPct val="90000"/>
              </a:lnSpc>
              <a:spcBef>
                <a:spcPct val="100000"/>
              </a:spcBef>
              <a:defRPr/>
            </a:pPr>
            <a:r>
              <a:rPr lang="en-US" altLang="ja-JP" sz="2400" kern="0" dirty="0" smtClean="0">
                <a:solidFill>
                  <a:schemeClr val="bg1"/>
                </a:solidFill>
                <a:latin typeface="+mn-lt"/>
                <a:ea typeface="ＭＳ Ｐゴシック" pitchFamily="34" charset="-128"/>
              </a:rPr>
              <a:t>Using cameras </a:t>
            </a:r>
          </a:p>
          <a:p>
            <a:pPr algn="ctr" defTabSz="914210" eaLnBrk="1" hangingPunct="1">
              <a:lnSpc>
                <a:spcPct val="90000"/>
              </a:lnSpc>
              <a:spcBef>
                <a:spcPts val="0"/>
              </a:spcBef>
              <a:defRPr/>
            </a:pPr>
            <a:r>
              <a:rPr lang="en-US" altLang="ja-JP" sz="2400" kern="0" dirty="0" smtClean="0">
                <a:solidFill>
                  <a:schemeClr val="bg1"/>
                </a:solidFill>
                <a:latin typeface="+mn-lt"/>
                <a:ea typeface="ＭＳ Ｐゴシック" pitchFamily="34" charset="-128"/>
              </a:rPr>
              <a:t>and lasers</a:t>
            </a:r>
          </a:p>
        </p:txBody>
      </p:sp>
      <p:sp>
        <p:nvSpPr>
          <p:cNvPr id="7" name="TextBox 10"/>
          <p:cNvSpPr txBox="1">
            <a:spLocks noChangeArrowheads="1"/>
          </p:cNvSpPr>
          <p:nvPr/>
        </p:nvSpPr>
        <p:spPr bwMode="auto">
          <a:xfrm>
            <a:off x="6705600" y="5676900"/>
            <a:ext cx="1765227" cy="954107"/>
          </a:xfrm>
          <a:prstGeom prst="rect">
            <a:avLst/>
          </a:prstGeom>
          <a:solidFill>
            <a:srgbClr val="C00000"/>
          </a:solidFill>
          <a:ln w="9525">
            <a:noFill/>
            <a:miter lim="800000"/>
            <a:headEnd/>
            <a:tailEnd/>
          </a:ln>
        </p:spPr>
        <p:txBody>
          <a:bodyPr wrap="none">
            <a:spAutoFit/>
          </a:bodyPr>
          <a:lstStyle/>
          <a:p>
            <a:pPr>
              <a:spcBef>
                <a:spcPts val="0"/>
              </a:spcBef>
            </a:pPr>
            <a:r>
              <a:rPr lang="en-US" sz="2800" dirty="0" smtClean="0">
                <a:solidFill>
                  <a:schemeClr val="bg1"/>
                </a:solidFill>
              </a:rPr>
              <a:t>83% error</a:t>
            </a:r>
          </a:p>
          <a:p>
            <a:pPr>
              <a:spcBef>
                <a:spcPts val="0"/>
              </a:spcBef>
            </a:pPr>
            <a:r>
              <a:rPr lang="en-US" sz="2800" dirty="0" smtClean="0">
                <a:solidFill>
                  <a:schemeClr val="bg1"/>
                </a:solidFill>
              </a:rPr>
              <a:t>reduction</a:t>
            </a:r>
            <a:endParaRPr lang="en-US" sz="2800" dirty="0">
              <a:solidFill>
                <a:schemeClr val="bg1"/>
              </a:solidFill>
            </a:endParaRPr>
          </a:p>
        </p:txBody>
      </p:sp>
    </p:spTree>
  </p:cSld>
  <p:clrMapOvr>
    <a:masterClrMapping/>
  </p:clrMapOvr>
  <p:transition/>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952500"/>
            <a:ext cx="8412480" cy="5486400"/>
          </a:xfrm>
          <a:solidFill>
            <a:schemeClr val="bg1"/>
          </a:solidFill>
        </p:spPr>
        <p:txBody>
          <a:bodyPr/>
          <a:lstStyle/>
          <a:p>
            <a:endParaRPr lang="en-US" dirty="0"/>
          </a:p>
        </p:txBody>
      </p:sp>
      <p:sp>
        <p:nvSpPr>
          <p:cNvPr id="2" name="Title 1"/>
          <p:cNvSpPr>
            <a:spLocks noGrp="1"/>
          </p:cNvSpPr>
          <p:nvPr>
            <p:ph type="title"/>
          </p:nvPr>
        </p:nvSpPr>
        <p:spPr/>
        <p:txBody>
          <a:bodyPr/>
          <a:lstStyle/>
          <a:p>
            <a:r>
              <a:rPr lang="en-US" dirty="0" smtClean="0"/>
              <a:t>GPU schematic</a:t>
            </a:r>
            <a:endParaRPr lang="en-US" dirty="0"/>
          </a:p>
        </p:txBody>
      </p:sp>
      <p:sp>
        <p:nvSpPr>
          <p:cNvPr id="112" name="TextBox 111"/>
          <p:cNvSpPr txBox="1"/>
          <p:nvPr/>
        </p:nvSpPr>
        <p:spPr>
          <a:xfrm>
            <a:off x="381000" y="6145768"/>
            <a:ext cx="8451850" cy="338554"/>
          </a:xfrm>
          <a:prstGeom prst="rect">
            <a:avLst/>
          </a:prstGeom>
          <a:noFill/>
        </p:spPr>
        <p:txBody>
          <a:bodyPr wrap="square">
            <a:spAutoFit/>
          </a:bodyPr>
          <a:lstStyle/>
          <a:p>
            <a:pPr algn="r" rtl="0" fontAlgn="base">
              <a:spcBef>
                <a:spcPct val="0"/>
              </a:spcBef>
              <a:spcAft>
                <a:spcPct val="0"/>
              </a:spcAft>
              <a:defRPr/>
            </a:pPr>
            <a:r>
              <a:rPr lang="en-US" sz="1600" kern="1200" dirty="0">
                <a:solidFill>
                  <a:srgbClr val="918485"/>
                </a:solidFill>
                <a:latin typeface="Arial" pitchFamily="34" charset="0"/>
                <a:ea typeface="+mn-ea"/>
                <a:cs typeface="+mn-cs"/>
              </a:rPr>
              <a:t>(Note: Some additional features not displayed.)</a:t>
            </a:r>
          </a:p>
        </p:txBody>
      </p:sp>
      <p:grpSp>
        <p:nvGrpSpPr>
          <p:cNvPr id="4" name="Group 112"/>
          <p:cNvGrpSpPr/>
          <p:nvPr/>
        </p:nvGrpSpPr>
        <p:grpSpPr>
          <a:xfrm>
            <a:off x="6178463" y="1742771"/>
            <a:ext cx="1469721" cy="2625419"/>
            <a:chOff x="6629400" y="2095500"/>
            <a:chExt cx="1676400" cy="2971800"/>
          </a:xfrm>
        </p:grpSpPr>
        <p:grpSp>
          <p:nvGrpSpPr>
            <p:cNvPr id="5" name="Group 53"/>
            <p:cNvGrpSpPr/>
            <p:nvPr/>
          </p:nvGrpSpPr>
          <p:grpSpPr>
            <a:xfrm>
              <a:off x="6629400" y="2095500"/>
              <a:ext cx="1676400" cy="2971800"/>
              <a:chOff x="6629400" y="2095500"/>
              <a:chExt cx="1676400" cy="2971800"/>
            </a:xfrm>
          </p:grpSpPr>
          <p:sp>
            <p:nvSpPr>
              <p:cNvPr id="116" name="TextBox 115"/>
              <p:cNvSpPr txBox="1"/>
              <p:nvPr/>
            </p:nvSpPr>
            <p:spPr>
              <a:xfrm>
                <a:off x="6667500" y="2095500"/>
                <a:ext cx="1600201" cy="348383"/>
              </a:xfrm>
              <a:prstGeom prst="rect">
                <a:avLst/>
              </a:prstGeom>
              <a:solidFill>
                <a:srgbClr val="D34817">
                  <a:lumMod val="20000"/>
                  <a:lumOff val="80000"/>
                </a:srgbClr>
              </a:solidFill>
              <a:ln>
                <a:solidFill>
                  <a:srgbClr val="D34817">
                    <a:shade val="50000"/>
                  </a:srgbClr>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mn-cs"/>
                  </a:rPr>
                  <a:t>MP</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117" name="Rectangle 116"/>
              <p:cNvSpPr/>
              <p:nvPr/>
            </p:nvSpPr>
            <p:spPr>
              <a:xfrm>
                <a:off x="6629400" y="2502932"/>
                <a:ext cx="1676400" cy="2564368"/>
              </a:xfrm>
              <a:prstGeom prst="rect">
                <a:avLst/>
              </a:prstGeom>
              <a:solidFill>
                <a:srgbClr val="D34817">
                  <a:lumMod val="20000"/>
                  <a:lumOff val="80000"/>
                </a:srgbClr>
              </a:solidFill>
              <a:ln w="12700" cap="flat" cmpd="sng" algn="ctr">
                <a:solidFill>
                  <a:srgbClr val="D34817">
                    <a:shade val="50000"/>
                  </a:srgbClr>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Perpetua"/>
                  <a:ea typeface="+mn-ea"/>
                  <a:cs typeface="+mn-cs"/>
                </a:endParaRPr>
              </a:p>
            </p:txBody>
          </p:sp>
          <p:sp>
            <p:nvSpPr>
              <p:cNvPr id="118" name="TextBox 117"/>
              <p:cNvSpPr txBox="1"/>
              <p:nvPr/>
            </p:nvSpPr>
            <p:spPr>
              <a:xfrm>
                <a:off x="6653784" y="2579132"/>
                <a:ext cx="1627631" cy="592250"/>
              </a:xfrm>
              <a:prstGeom prst="rect">
                <a:avLst/>
              </a:prstGeom>
              <a:solidFill>
                <a:srgbClr val="D34817">
                  <a:lumMod val="60000"/>
                  <a:lumOff val="40000"/>
                </a:srgbClr>
              </a:solidFill>
              <a:ln>
                <a:solidFill>
                  <a:srgbClr val="D34817">
                    <a:shade val="50000"/>
                  </a:srgbClr>
                </a:solidFill>
              </a:ln>
            </p:spPr>
            <p:txBody>
              <a:bodyPr wrap="square" lIns="0" r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mn-cs"/>
                  </a:rPr>
                  <a:t>Shared Memory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mn-cs"/>
                  </a:rPr>
                  <a:t>(16K)</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119" name="TextBox 118"/>
              <p:cNvSpPr txBox="1"/>
              <p:nvPr/>
            </p:nvSpPr>
            <p:spPr>
              <a:xfrm>
                <a:off x="6705601" y="4053247"/>
                <a:ext cx="342900" cy="243868"/>
              </a:xfrm>
              <a:prstGeom prst="rect">
                <a:avLst/>
              </a:prstGeom>
              <a:solidFill>
                <a:srgbClr val="FF9900"/>
              </a:solidFill>
            </p:spPr>
            <p:txBody>
              <a:bodyPr wrap="square" lIns="0" tIns="0" rIns="0" bIns="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mn-cs"/>
                  </a:rPr>
                  <a:t>SP</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120" name="Up-Down Arrow 119"/>
              <p:cNvSpPr/>
              <p:nvPr/>
            </p:nvSpPr>
            <p:spPr>
              <a:xfrm>
                <a:off x="7353300" y="3276600"/>
                <a:ext cx="228600" cy="685800"/>
              </a:xfrm>
              <a:prstGeom prst="upDownArrow">
                <a:avLst/>
              </a:prstGeom>
              <a:solidFill>
                <a:srgbClr val="D34817"/>
              </a:solidFill>
              <a:ln w="12700" cap="flat" cmpd="sng" algn="ctr">
                <a:solidFill>
                  <a:srgbClr val="D34817">
                    <a:shade val="50000"/>
                  </a:srgbClr>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Perpetua"/>
                  <a:ea typeface="+mn-ea"/>
                  <a:cs typeface="+mn-cs"/>
                </a:endParaRPr>
              </a:p>
            </p:txBody>
          </p:sp>
          <p:sp>
            <p:nvSpPr>
              <p:cNvPr id="121" name="TextBox 120"/>
              <p:cNvSpPr txBox="1"/>
              <p:nvPr/>
            </p:nvSpPr>
            <p:spPr>
              <a:xfrm>
                <a:off x="7086600" y="4053246"/>
                <a:ext cx="342900" cy="243868"/>
              </a:xfrm>
              <a:prstGeom prst="rect">
                <a:avLst/>
              </a:prstGeom>
              <a:solidFill>
                <a:srgbClr val="FF9900"/>
              </a:solidFill>
            </p:spPr>
            <p:txBody>
              <a:bodyPr wrap="square" lIns="0" tIns="0" rIns="0" bIns="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mn-cs"/>
                  </a:rPr>
                  <a:t>SP</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122" name="TextBox 121"/>
              <p:cNvSpPr txBox="1"/>
              <p:nvPr/>
            </p:nvSpPr>
            <p:spPr>
              <a:xfrm>
                <a:off x="7467601" y="4053246"/>
                <a:ext cx="342900" cy="243868"/>
              </a:xfrm>
              <a:prstGeom prst="rect">
                <a:avLst/>
              </a:prstGeom>
              <a:solidFill>
                <a:srgbClr val="FF9900"/>
              </a:solidFill>
            </p:spPr>
            <p:txBody>
              <a:bodyPr wrap="square" lIns="0" tIns="0" rIns="0" bIns="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mn-cs"/>
                  </a:rPr>
                  <a:t>SP</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123" name="TextBox 122"/>
              <p:cNvSpPr txBox="1"/>
              <p:nvPr/>
            </p:nvSpPr>
            <p:spPr>
              <a:xfrm>
                <a:off x="7848600" y="4053246"/>
                <a:ext cx="342900" cy="243868"/>
              </a:xfrm>
              <a:prstGeom prst="rect">
                <a:avLst/>
              </a:prstGeom>
              <a:solidFill>
                <a:srgbClr val="FF9900"/>
              </a:solidFill>
            </p:spPr>
            <p:txBody>
              <a:bodyPr wrap="square" lIns="0" tIns="0" rIns="0" bIns="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mn-cs"/>
                  </a:rPr>
                  <a:t>SP</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124" name="TextBox 123"/>
              <p:cNvSpPr txBox="1"/>
              <p:nvPr/>
            </p:nvSpPr>
            <p:spPr>
              <a:xfrm>
                <a:off x="6705601" y="4385847"/>
                <a:ext cx="342900" cy="243868"/>
              </a:xfrm>
              <a:prstGeom prst="rect">
                <a:avLst/>
              </a:prstGeom>
              <a:solidFill>
                <a:srgbClr val="FF9900"/>
              </a:solidFill>
            </p:spPr>
            <p:txBody>
              <a:bodyPr wrap="square" lIns="0" tIns="0" rIns="0" bIns="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mn-cs"/>
                  </a:rPr>
                  <a:t>SP</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125" name="TextBox 124"/>
              <p:cNvSpPr txBox="1"/>
              <p:nvPr/>
            </p:nvSpPr>
            <p:spPr>
              <a:xfrm>
                <a:off x="7086600" y="4385845"/>
                <a:ext cx="342900" cy="243868"/>
              </a:xfrm>
              <a:prstGeom prst="rect">
                <a:avLst/>
              </a:prstGeom>
              <a:solidFill>
                <a:srgbClr val="FF9900"/>
              </a:solidFill>
            </p:spPr>
            <p:txBody>
              <a:bodyPr wrap="square" lIns="0" tIns="0" rIns="0" bIns="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mn-cs"/>
                  </a:rPr>
                  <a:t>SP</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126" name="TextBox 125"/>
              <p:cNvSpPr txBox="1"/>
              <p:nvPr/>
            </p:nvSpPr>
            <p:spPr>
              <a:xfrm>
                <a:off x="7467601" y="4385845"/>
                <a:ext cx="342900" cy="243868"/>
              </a:xfrm>
              <a:prstGeom prst="rect">
                <a:avLst/>
              </a:prstGeom>
              <a:solidFill>
                <a:srgbClr val="FF9900"/>
              </a:solidFill>
            </p:spPr>
            <p:txBody>
              <a:bodyPr wrap="square" lIns="0" tIns="0" rIns="0" bIns="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mn-cs"/>
                  </a:rPr>
                  <a:t>SP</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127" name="TextBox 126"/>
              <p:cNvSpPr txBox="1"/>
              <p:nvPr/>
            </p:nvSpPr>
            <p:spPr>
              <a:xfrm>
                <a:off x="7848600" y="4385845"/>
                <a:ext cx="342900" cy="243868"/>
              </a:xfrm>
              <a:prstGeom prst="rect">
                <a:avLst/>
              </a:prstGeom>
              <a:solidFill>
                <a:srgbClr val="FF9900"/>
              </a:solidFill>
            </p:spPr>
            <p:txBody>
              <a:bodyPr wrap="square" lIns="0" tIns="0" rIns="0" bIns="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mn-cs"/>
                  </a:rPr>
                  <a:t>SP</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mn-cs"/>
                </a:endParaRPr>
              </a:p>
            </p:txBody>
          </p:sp>
        </p:grpSp>
        <p:sp>
          <p:nvSpPr>
            <p:cNvPr id="115" name="Rectangle 114"/>
            <p:cNvSpPr/>
            <p:nvPr/>
          </p:nvSpPr>
          <p:spPr>
            <a:xfrm>
              <a:off x="6705600" y="4762500"/>
              <a:ext cx="1524000" cy="266700"/>
            </a:xfrm>
            <a:prstGeom prst="rect">
              <a:avLst/>
            </a:prstGeom>
            <a:solidFill>
              <a:srgbClr val="D34817">
                <a:lumMod val="60000"/>
                <a:lumOff val="40000"/>
              </a:srgbClr>
            </a:solidFill>
            <a:ln w="12700" cap="flat" cmpd="sng" algn="ctr">
              <a:solidFill>
                <a:srgbClr val="D34817">
                  <a:shade val="50000"/>
                </a:srgbClr>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Registers</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sp>
        <p:nvSpPr>
          <p:cNvPr id="128" name="TextBox 127"/>
          <p:cNvSpPr txBox="1"/>
          <p:nvPr/>
        </p:nvSpPr>
        <p:spPr>
          <a:xfrm>
            <a:off x="1368468" y="5064323"/>
            <a:ext cx="6480132" cy="307777"/>
          </a:xfrm>
          <a:prstGeom prst="rect">
            <a:avLst/>
          </a:prstGeom>
          <a:solidFill>
            <a:srgbClr val="D34817">
              <a:lumMod val="60000"/>
              <a:lumOff val="40000"/>
            </a:srgbClr>
          </a:solidFill>
          <a:ln>
            <a:solidFill>
              <a:srgbClr val="D34817">
                <a:shade val="50000"/>
              </a:srgbClr>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mn-cs"/>
              </a:rPr>
              <a:t>Global Memory (~1GB)</a:t>
            </a:r>
          </a:p>
        </p:txBody>
      </p:sp>
      <p:sp>
        <p:nvSpPr>
          <p:cNvPr id="129" name="Up-Down Arrow 128"/>
          <p:cNvSpPr/>
          <p:nvPr/>
        </p:nvSpPr>
        <p:spPr>
          <a:xfrm>
            <a:off x="4474923" y="4502827"/>
            <a:ext cx="233819" cy="437570"/>
          </a:xfrm>
          <a:prstGeom prst="upDownArrow">
            <a:avLst/>
          </a:prstGeom>
          <a:solidFill>
            <a:srgbClr val="D34817"/>
          </a:solidFill>
          <a:ln w="12700" cap="flat" cmpd="sng" algn="ctr">
            <a:solidFill>
              <a:srgbClr val="D34817">
                <a:shade val="50000"/>
              </a:srgbClr>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Perpetua"/>
              <a:ea typeface="+mn-ea"/>
              <a:cs typeface="+mn-cs"/>
            </a:endParaRPr>
          </a:p>
        </p:txBody>
      </p:sp>
      <p:sp>
        <p:nvSpPr>
          <p:cNvPr id="130" name="TextBox 129"/>
          <p:cNvSpPr txBox="1"/>
          <p:nvPr/>
        </p:nvSpPr>
        <p:spPr>
          <a:xfrm>
            <a:off x="4775548" y="1742771"/>
            <a:ext cx="1536526" cy="369332"/>
          </a:xfrm>
          <a:prstGeom prst="rect">
            <a:avLst/>
          </a:prstGeom>
          <a:noFill/>
        </p:spPr>
        <p:txBody>
          <a:bodyPr wrap="square" rtlCol="0">
            <a:spAutoFit/>
          </a:bodyPr>
          <a:lstStyle/>
          <a:p>
            <a:pPr algn="ctr" rtl="0" fontAlgn="base">
              <a:spcBef>
                <a:spcPct val="0"/>
              </a:spcBef>
              <a:spcAft>
                <a:spcPct val="0"/>
              </a:spcAft>
            </a:pPr>
            <a:r>
              <a:rPr lang="en-US" b="1" kern="1200" dirty="0">
                <a:solidFill>
                  <a:prstClr val="black"/>
                </a:solidFill>
                <a:latin typeface="Arial" pitchFamily="34" charset="0"/>
                <a:ea typeface="+mn-ea"/>
                <a:cs typeface="+mn-cs"/>
              </a:rPr>
              <a:t>…</a:t>
            </a:r>
            <a:endParaRPr lang="en-US" sz="1200" kern="1200" dirty="0">
              <a:solidFill>
                <a:prstClr val="black"/>
              </a:solidFill>
              <a:latin typeface="Arial" pitchFamily="34" charset="0"/>
              <a:ea typeface="+mn-ea"/>
              <a:cs typeface="+mn-cs"/>
            </a:endParaRPr>
          </a:p>
        </p:txBody>
      </p:sp>
      <p:sp>
        <p:nvSpPr>
          <p:cNvPr id="131" name="TextBox 130"/>
          <p:cNvSpPr txBox="1"/>
          <p:nvPr/>
        </p:nvSpPr>
        <p:spPr>
          <a:xfrm>
            <a:off x="4775548" y="3657402"/>
            <a:ext cx="1536526" cy="369332"/>
          </a:xfrm>
          <a:prstGeom prst="rect">
            <a:avLst/>
          </a:prstGeom>
          <a:noFill/>
        </p:spPr>
        <p:txBody>
          <a:bodyPr wrap="square" rtlCol="0">
            <a:spAutoFit/>
          </a:bodyPr>
          <a:lstStyle/>
          <a:p>
            <a:pPr algn="ctr" rtl="0" fontAlgn="base">
              <a:spcBef>
                <a:spcPct val="0"/>
              </a:spcBef>
              <a:spcAft>
                <a:spcPct val="0"/>
              </a:spcAft>
            </a:pPr>
            <a:r>
              <a:rPr lang="en-US" b="1" kern="1200" dirty="0">
                <a:solidFill>
                  <a:prstClr val="black"/>
                </a:solidFill>
                <a:latin typeface="Arial" pitchFamily="34" charset="0"/>
                <a:ea typeface="+mn-ea"/>
                <a:cs typeface="+mn-cs"/>
              </a:rPr>
              <a:t>…</a:t>
            </a:r>
            <a:endParaRPr lang="en-US" sz="1200" kern="1200" dirty="0">
              <a:solidFill>
                <a:prstClr val="black"/>
              </a:solidFill>
              <a:latin typeface="Arial" pitchFamily="34" charset="0"/>
              <a:ea typeface="+mn-ea"/>
              <a:cs typeface="+mn-cs"/>
            </a:endParaRPr>
          </a:p>
        </p:txBody>
      </p:sp>
      <p:sp>
        <p:nvSpPr>
          <p:cNvPr id="132" name="TextBox 131"/>
          <p:cNvSpPr txBox="1"/>
          <p:nvPr/>
        </p:nvSpPr>
        <p:spPr>
          <a:xfrm>
            <a:off x="4274507" y="1002268"/>
            <a:ext cx="1002082" cy="338554"/>
          </a:xfrm>
          <a:prstGeom prst="rect">
            <a:avLst/>
          </a:prstGeom>
          <a:noFill/>
        </p:spPr>
        <p:txBody>
          <a:bodyPr wrap="square" rtlCol="0">
            <a:spAutoFit/>
          </a:bodyPr>
          <a:lstStyle/>
          <a:p>
            <a:pPr algn="l" rtl="0" fontAlgn="base">
              <a:spcBef>
                <a:spcPct val="0"/>
              </a:spcBef>
              <a:spcAft>
                <a:spcPct val="0"/>
              </a:spcAft>
            </a:pPr>
            <a:r>
              <a:rPr lang="en-US" sz="1600" kern="1200" dirty="0">
                <a:solidFill>
                  <a:prstClr val="black"/>
                </a:solidFill>
                <a:latin typeface="Arial" pitchFamily="34" charset="0"/>
                <a:ea typeface="+mn-ea"/>
                <a:cs typeface="+mn-cs"/>
              </a:rPr>
              <a:t>30 MPs</a:t>
            </a:r>
          </a:p>
        </p:txBody>
      </p:sp>
      <p:grpSp>
        <p:nvGrpSpPr>
          <p:cNvPr id="6" name="Group 132"/>
          <p:cNvGrpSpPr/>
          <p:nvPr/>
        </p:nvGrpSpPr>
        <p:grpSpPr>
          <a:xfrm>
            <a:off x="1368468" y="1742771"/>
            <a:ext cx="1469721" cy="2625420"/>
            <a:chOff x="1143000" y="2095500"/>
            <a:chExt cx="1676400" cy="2971800"/>
          </a:xfrm>
        </p:grpSpPr>
        <p:sp>
          <p:nvSpPr>
            <p:cNvPr id="134" name="TextBox 133"/>
            <p:cNvSpPr txBox="1"/>
            <p:nvPr/>
          </p:nvSpPr>
          <p:spPr>
            <a:xfrm>
              <a:off x="1181100" y="2095500"/>
              <a:ext cx="1600201" cy="348383"/>
            </a:xfrm>
            <a:prstGeom prst="rect">
              <a:avLst/>
            </a:prstGeom>
            <a:solidFill>
              <a:srgbClr val="D34817">
                <a:lumMod val="20000"/>
                <a:lumOff val="80000"/>
              </a:srgbClr>
            </a:solidFill>
            <a:ln>
              <a:solidFill>
                <a:srgbClr val="D34817">
                  <a:shade val="50000"/>
                </a:srgbClr>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mn-cs"/>
                </a:rPr>
                <a:t>MP</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135" name="Rectangle 134"/>
            <p:cNvSpPr/>
            <p:nvPr/>
          </p:nvSpPr>
          <p:spPr>
            <a:xfrm>
              <a:off x="1143000" y="2502932"/>
              <a:ext cx="1676400" cy="2564368"/>
            </a:xfrm>
            <a:prstGeom prst="rect">
              <a:avLst/>
            </a:prstGeom>
            <a:solidFill>
              <a:srgbClr val="D34817">
                <a:lumMod val="20000"/>
                <a:lumOff val="80000"/>
              </a:srgbClr>
            </a:solidFill>
            <a:ln w="12700" cap="flat" cmpd="sng" algn="ctr">
              <a:solidFill>
                <a:srgbClr val="D34817">
                  <a:shade val="50000"/>
                </a:srgbClr>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Perpetua"/>
                <a:ea typeface="+mn-ea"/>
                <a:cs typeface="+mn-cs"/>
              </a:endParaRPr>
            </a:p>
          </p:txBody>
        </p:sp>
        <p:sp>
          <p:nvSpPr>
            <p:cNvPr id="136" name="TextBox 135"/>
            <p:cNvSpPr txBox="1"/>
            <p:nvPr/>
          </p:nvSpPr>
          <p:spPr>
            <a:xfrm>
              <a:off x="1167384" y="2579132"/>
              <a:ext cx="1627631" cy="592250"/>
            </a:xfrm>
            <a:prstGeom prst="rect">
              <a:avLst/>
            </a:prstGeom>
            <a:solidFill>
              <a:srgbClr val="D34817">
                <a:lumMod val="60000"/>
                <a:lumOff val="40000"/>
              </a:srgbClr>
            </a:solidFill>
            <a:ln>
              <a:solidFill>
                <a:srgbClr val="D34817">
                  <a:shade val="50000"/>
                </a:srgbClr>
              </a:solidFill>
            </a:ln>
          </p:spPr>
          <p:txBody>
            <a:bodyPr wrap="square" lIns="0" r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mn-cs"/>
                </a:rPr>
                <a:t>Shared Memory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mn-cs"/>
                </a:rPr>
                <a:t>(16K)</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137" name="TextBox 136"/>
            <p:cNvSpPr txBox="1"/>
            <p:nvPr/>
          </p:nvSpPr>
          <p:spPr>
            <a:xfrm>
              <a:off x="1219201" y="4053246"/>
              <a:ext cx="342900" cy="243868"/>
            </a:xfrm>
            <a:prstGeom prst="rect">
              <a:avLst/>
            </a:prstGeom>
            <a:solidFill>
              <a:srgbClr val="FF9900"/>
            </a:solidFill>
          </p:spPr>
          <p:txBody>
            <a:bodyPr wrap="square" lIns="0" tIns="0" rIns="0" bIns="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mn-cs"/>
                </a:rPr>
                <a:t>SP</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138" name="Up-Down Arrow 137"/>
            <p:cNvSpPr/>
            <p:nvPr/>
          </p:nvSpPr>
          <p:spPr>
            <a:xfrm>
              <a:off x="1866900" y="3276600"/>
              <a:ext cx="228600" cy="685800"/>
            </a:xfrm>
            <a:prstGeom prst="upDownArrow">
              <a:avLst/>
            </a:prstGeom>
            <a:solidFill>
              <a:srgbClr val="D34817"/>
            </a:solidFill>
            <a:ln w="12700" cap="flat" cmpd="sng" algn="ctr">
              <a:solidFill>
                <a:srgbClr val="D34817">
                  <a:shade val="50000"/>
                </a:srgbClr>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Perpetua"/>
                <a:ea typeface="+mn-ea"/>
                <a:cs typeface="+mn-cs"/>
              </a:endParaRPr>
            </a:p>
          </p:txBody>
        </p:sp>
        <p:sp>
          <p:nvSpPr>
            <p:cNvPr id="139" name="TextBox 138"/>
            <p:cNvSpPr txBox="1"/>
            <p:nvPr/>
          </p:nvSpPr>
          <p:spPr>
            <a:xfrm>
              <a:off x="1600200" y="4053245"/>
              <a:ext cx="342900" cy="243868"/>
            </a:xfrm>
            <a:prstGeom prst="rect">
              <a:avLst/>
            </a:prstGeom>
            <a:solidFill>
              <a:srgbClr val="FF9900"/>
            </a:solidFill>
          </p:spPr>
          <p:txBody>
            <a:bodyPr wrap="square" lIns="0" tIns="0" rIns="0" bIns="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mn-cs"/>
                </a:rPr>
                <a:t>SP</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140" name="TextBox 139"/>
            <p:cNvSpPr txBox="1"/>
            <p:nvPr/>
          </p:nvSpPr>
          <p:spPr>
            <a:xfrm>
              <a:off x="1981201" y="4053245"/>
              <a:ext cx="342900" cy="243868"/>
            </a:xfrm>
            <a:prstGeom prst="rect">
              <a:avLst/>
            </a:prstGeom>
            <a:solidFill>
              <a:srgbClr val="FF9900"/>
            </a:solidFill>
          </p:spPr>
          <p:txBody>
            <a:bodyPr wrap="square" lIns="0" tIns="0" rIns="0" bIns="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mn-cs"/>
                </a:rPr>
                <a:t>SP</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141" name="TextBox 140"/>
            <p:cNvSpPr txBox="1"/>
            <p:nvPr/>
          </p:nvSpPr>
          <p:spPr>
            <a:xfrm>
              <a:off x="2362200" y="4053245"/>
              <a:ext cx="342900" cy="243868"/>
            </a:xfrm>
            <a:prstGeom prst="rect">
              <a:avLst/>
            </a:prstGeom>
            <a:solidFill>
              <a:srgbClr val="FF9900"/>
            </a:solidFill>
          </p:spPr>
          <p:txBody>
            <a:bodyPr wrap="square" lIns="0" tIns="0" rIns="0" bIns="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mn-cs"/>
                </a:rPr>
                <a:t>SP</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142" name="TextBox 141"/>
            <p:cNvSpPr txBox="1"/>
            <p:nvPr/>
          </p:nvSpPr>
          <p:spPr>
            <a:xfrm>
              <a:off x="1219201" y="4385846"/>
              <a:ext cx="342900" cy="243868"/>
            </a:xfrm>
            <a:prstGeom prst="rect">
              <a:avLst/>
            </a:prstGeom>
            <a:solidFill>
              <a:srgbClr val="FF9900"/>
            </a:solidFill>
          </p:spPr>
          <p:txBody>
            <a:bodyPr wrap="square" lIns="0" tIns="0" rIns="0" bIns="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mn-cs"/>
                </a:rPr>
                <a:t>SP</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143" name="TextBox 142"/>
            <p:cNvSpPr txBox="1"/>
            <p:nvPr/>
          </p:nvSpPr>
          <p:spPr>
            <a:xfrm>
              <a:off x="1600200" y="4385845"/>
              <a:ext cx="342900" cy="243868"/>
            </a:xfrm>
            <a:prstGeom prst="rect">
              <a:avLst/>
            </a:prstGeom>
            <a:solidFill>
              <a:srgbClr val="FF9900"/>
            </a:solidFill>
          </p:spPr>
          <p:txBody>
            <a:bodyPr wrap="square" lIns="0" tIns="0" rIns="0" bIns="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mn-cs"/>
                </a:rPr>
                <a:t>SP</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144" name="TextBox 143"/>
            <p:cNvSpPr txBox="1"/>
            <p:nvPr/>
          </p:nvSpPr>
          <p:spPr>
            <a:xfrm>
              <a:off x="1981201" y="4385845"/>
              <a:ext cx="342900" cy="243868"/>
            </a:xfrm>
            <a:prstGeom prst="rect">
              <a:avLst/>
            </a:prstGeom>
            <a:solidFill>
              <a:srgbClr val="FF9900"/>
            </a:solidFill>
          </p:spPr>
          <p:txBody>
            <a:bodyPr wrap="square" lIns="0" tIns="0" rIns="0" bIns="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mn-cs"/>
                </a:rPr>
                <a:t>SP</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145" name="TextBox 144"/>
            <p:cNvSpPr txBox="1"/>
            <p:nvPr/>
          </p:nvSpPr>
          <p:spPr>
            <a:xfrm>
              <a:off x="2362200" y="4385845"/>
              <a:ext cx="342900" cy="243868"/>
            </a:xfrm>
            <a:prstGeom prst="rect">
              <a:avLst/>
            </a:prstGeom>
            <a:solidFill>
              <a:srgbClr val="FF9900"/>
            </a:solidFill>
          </p:spPr>
          <p:txBody>
            <a:bodyPr wrap="square" lIns="0" tIns="0" rIns="0" bIns="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mn-cs"/>
                </a:rPr>
                <a:t>SP</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mn-cs"/>
              </a:endParaRPr>
            </a:p>
          </p:txBody>
        </p:sp>
      </p:grpSp>
      <p:grpSp>
        <p:nvGrpSpPr>
          <p:cNvPr id="7" name="Group 145"/>
          <p:cNvGrpSpPr/>
          <p:nvPr/>
        </p:nvGrpSpPr>
        <p:grpSpPr>
          <a:xfrm>
            <a:off x="3072008" y="1742771"/>
            <a:ext cx="1469721" cy="2625420"/>
            <a:chOff x="3086100" y="2095500"/>
            <a:chExt cx="1676400" cy="2971800"/>
          </a:xfrm>
        </p:grpSpPr>
        <p:sp>
          <p:nvSpPr>
            <p:cNvPr id="147" name="TextBox 146"/>
            <p:cNvSpPr txBox="1"/>
            <p:nvPr/>
          </p:nvSpPr>
          <p:spPr>
            <a:xfrm>
              <a:off x="3124200" y="2095500"/>
              <a:ext cx="1600201" cy="348383"/>
            </a:xfrm>
            <a:prstGeom prst="rect">
              <a:avLst/>
            </a:prstGeom>
            <a:solidFill>
              <a:srgbClr val="D34817">
                <a:lumMod val="20000"/>
                <a:lumOff val="80000"/>
              </a:srgbClr>
            </a:solidFill>
            <a:ln>
              <a:solidFill>
                <a:srgbClr val="D34817">
                  <a:shade val="50000"/>
                </a:srgbClr>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mn-cs"/>
                </a:rPr>
                <a:t>MP</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148" name="Rectangle 147"/>
            <p:cNvSpPr/>
            <p:nvPr/>
          </p:nvSpPr>
          <p:spPr>
            <a:xfrm>
              <a:off x="3086100" y="2502932"/>
              <a:ext cx="1676400" cy="2564368"/>
            </a:xfrm>
            <a:prstGeom prst="rect">
              <a:avLst/>
            </a:prstGeom>
            <a:solidFill>
              <a:srgbClr val="D34817">
                <a:lumMod val="20000"/>
                <a:lumOff val="80000"/>
              </a:srgbClr>
            </a:solidFill>
            <a:ln w="12700" cap="flat" cmpd="sng" algn="ctr">
              <a:solidFill>
                <a:srgbClr val="D34817">
                  <a:shade val="50000"/>
                </a:srgbClr>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Perpetua"/>
                <a:ea typeface="+mn-ea"/>
                <a:cs typeface="+mn-cs"/>
              </a:endParaRPr>
            </a:p>
          </p:txBody>
        </p:sp>
        <p:sp>
          <p:nvSpPr>
            <p:cNvPr id="149" name="TextBox 148"/>
            <p:cNvSpPr txBox="1"/>
            <p:nvPr/>
          </p:nvSpPr>
          <p:spPr>
            <a:xfrm>
              <a:off x="3110484" y="2579132"/>
              <a:ext cx="1627631" cy="592250"/>
            </a:xfrm>
            <a:prstGeom prst="rect">
              <a:avLst/>
            </a:prstGeom>
            <a:solidFill>
              <a:srgbClr val="D34817">
                <a:lumMod val="60000"/>
                <a:lumOff val="40000"/>
              </a:srgbClr>
            </a:solidFill>
            <a:ln>
              <a:solidFill>
                <a:srgbClr val="D34817">
                  <a:shade val="50000"/>
                </a:srgbClr>
              </a:solidFill>
            </a:ln>
          </p:spPr>
          <p:txBody>
            <a:bodyPr wrap="square" lIns="0" r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mn-cs"/>
                </a:rPr>
                <a:t>Shared Memory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mn-cs"/>
                </a:rPr>
                <a:t>(16K)</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150" name="TextBox 149"/>
            <p:cNvSpPr txBox="1"/>
            <p:nvPr/>
          </p:nvSpPr>
          <p:spPr>
            <a:xfrm>
              <a:off x="3162301" y="4053246"/>
              <a:ext cx="342900" cy="243868"/>
            </a:xfrm>
            <a:prstGeom prst="rect">
              <a:avLst/>
            </a:prstGeom>
            <a:solidFill>
              <a:srgbClr val="FF9900"/>
            </a:solidFill>
          </p:spPr>
          <p:txBody>
            <a:bodyPr wrap="square" lIns="0" tIns="0" rIns="0" bIns="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mn-cs"/>
                </a:rPr>
                <a:t>SP</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151" name="Up-Down Arrow 150"/>
            <p:cNvSpPr/>
            <p:nvPr/>
          </p:nvSpPr>
          <p:spPr>
            <a:xfrm>
              <a:off x="3810000" y="3276600"/>
              <a:ext cx="228600" cy="685800"/>
            </a:xfrm>
            <a:prstGeom prst="upDownArrow">
              <a:avLst/>
            </a:prstGeom>
            <a:solidFill>
              <a:srgbClr val="D34817"/>
            </a:solidFill>
            <a:ln w="12700" cap="flat" cmpd="sng" algn="ctr">
              <a:solidFill>
                <a:srgbClr val="D34817">
                  <a:shade val="50000"/>
                </a:srgbClr>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Perpetua"/>
                <a:ea typeface="+mn-ea"/>
                <a:cs typeface="+mn-cs"/>
              </a:endParaRPr>
            </a:p>
          </p:txBody>
        </p:sp>
        <p:sp>
          <p:nvSpPr>
            <p:cNvPr id="152" name="TextBox 151"/>
            <p:cNvSpPr txBox="1"/>
            <p:nvPr/>
          </p:nvSpPr>
          <p:spPr>
            <a:xfrm>
              <a:off x="3543300" y="4053245"/>
              <a:ext cx="342900" cy="243868"/>
            </a:xfrm>
            <a:prstGeom prst="rect">
              <a:avLst/>
            </a:prstGeom>
            <a:solidFill>
              <a:srgbClr val="FF9900"/>
            </a:solidFill>
          </p:spPr>
          <p:txBody>
            <a:bodyPr wrap="square" lIns="0" tIns="0" rIns="0" bIns="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mn-cs"/>
                </a:rPr>
                <a:t>SP</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153" name="TextBox 152"/>
            <p:cNvSpPr txBox="1"/>
            <p:nvPr/>
          </p:nvSpPr>
          <p:spPr>
            <a:xfrm>
              <a:off x="3924301" y="4053245"/>
              <a:ext cx="342900" cy="243868"/>
            </a:xfrm>
            <a:prstGeom prst="rect">
              <a:avLst/>
            </a:prstGeom>
            <a:solidFill>
              <a:srgbClr val="FF9900"/>
            </a:solidFill>
          </p:spPr>
          <p:txBody>
            <a:bodyPr wrap="square" lIns="0" tIns="0" rIns="0" bIns="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mn-cs"/>
                </a:rPr>
                <a:t>SP</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154" name="TextBox 153"/>
            <p:cNvSpPr txBox="1"/>
            <p:nvPr/>
          </p:nvSpPr>
          <p:spPr>
            <a:xfrm>
              <a:off x="4305300" y="4053245"/>
              <a:ext cx="342900" cy="243868"/>
            </a:xfrm>
            <a:prstGeom prst="rect">
              <a:avLst/>
            </a:prstGeom>
            <a:solidFill>
              <a:srgbClr val="FF9900"/>
            </a:solidFill>
          </p:spPr>
          <p:txBody>
            <a:bodyPr wrap="square" lIns="0" tIns="0" rIns="0" bIns="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mn-cs"/>
                </a:rPr>
                <a:t>SP</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155" name="TextBox 154"/>
            <p:cNvSpPr txBox="1"/>
            <p:nvPr/>
          </p:nvSpPr>
          <p:spPr>
            <a:xfrm>
              <a:off x="3162301" y="4385846"/>
              <a:ext cx="342900" cy="243868"/>
            </a:xfrm>
            <a:prstGeom prst="rect">
              <a:avLst/>
            </a:prstGeom>
            <a:solidFill>
              <a:srgbClr val="FF9900"/>
            </a:solidFill>
          </p:spPr>
          <p:txBody>
            <a:bodyPr wrap="square" lIns="0" tIns="0" rIns="0" bIns="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mn-cs"/>
                </a:rPr>
                <a:t>SP</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156" name="TextBox 155"/>
            <p:cNvSpPr txBox="1"/>
            <p:nvPr/>
          </p:nvSpPr>
          <p:spPr>
            <a:xfrm>
              <a:off x="3543300" y="4385845"/>
              <a:ext cx="342900" cy="243868"/>
            </a:xfrm>
            <a:prstGeom prst="rect">
              <a:avLst/>
            </a:prstGeom>
            <a:solidFill>
              <a:srgbClr val="FF9900"/>
            </a:solidFill>
          </p:spPr>
          <p:txBody>
            <a:bodyPr wrap="square" lIns="0" tIns="0" rIns="0" bIns="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mn-cs"/>
                </a:rPr>
                <a:t>SP</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157" name="TextBox 156"/>
            <p:cNvSpPr txBox="1"/>
            <p:nvPr/>
          </p:nvSpPr>
          <p:spPr>
            <a:xfrm>
              <a:off x="3924301" y="4385845"/>
              <a:ext cx="342900" cy="243868"/>
            </a:xfrm>
            <a:prstGeom prst="rect">
              <a:avLst/>
            </a:prstGeom>
            <a:solidFill>
              <a:srgbClr val="FF9900"/>
            </a:solidFill>
          </p:spPr>
          <p:txBody>
            <a:bodyPr wrap="square" lIns="0" tIns="0" rIns="0" bIns="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mn-cs"/>
                </a:rPr>
                <a:t>SP</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158" name="TextBox 157"/>
            <p:cNvSpPr txBox="1"/>
            <p:nvPr/>
          </p:nvSpPr>
          <p:spPr>
            <a:xfrm>
              <a:off x="4305300" y="4385845"/>
              <a:ext cx="342900" cy="243868"/>
            </a:xfrm>
            <a:prstGeom prst="rect">
              <a:avLst/>
            </a:prstGeom>
            <a:solidFill>
              <a:srgbClr val="FF9900"/>
            </a:solidFill>
          </p:spPr>
          <p:txBody>
            <a:bodyPr wrap="square" lIns="0" tIns="0" rIns="0" bIns="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mn-cs"/>
                </a:rPr>
                <a:t>SP</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mn-cs"/>
              </a:endParaRPr>
            </a:p>
          </p:txBody>
        </p:sp>
      </p:grpSp>
      <p:sp>
        <p:nvSpPr>
          <p:cNvPr id="159" name="Left Brace 158"/>
          <p:cNvSpPr/>
          <p:nvPr/>
        </p:nvSpPr>
        <p:spPr>
          <a:xfrm rot="5400000">
            <a:off x="4390134" y="-1683062"/>
            <a:ext cx="336592" cy="6313118"/>
          </a:xfrm>
          <a:prstGeom prst="leftBrace">
            <a:avLst>
              <a:gd name="adj1" fmla="val 36385"/>
              <a:gd name="adj2" fmla="val 49292"/>
            </a:avLst>
          </a:prstGeom>
          <a:noFill/>
          <a:ln w="12700" cap="flat" cmpd="sng" algn="ctr">
            <a:solidFill>
              <a:sysClr val="windowText" lastClr="000000"/>
            </a:solidFill>
            <a:prstDash val="solid"/>
          </a:ln>
          <a:effectLst>
            <a:outerShdw blurRad="38100" dist="25400" dir="5400000" algn="t" rotWithShape="0">
              <a:srgbClr val="000000">
                <a:alpha val="50000"/>
              </a:srgb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Perpetua"/>
              <a:ea typeface="+mn-ea"/>
              <a:cs typeface="+mn-cs"/>
            </a:endParaRPr>
          </a:p>
        </p:txBody>
      </p:sp>
      <p:sp>
        <p:nvSpPr>
          <p:cNvPr id="160" name="Oval Callout 159"/>
          <p:cNvSpPr/>
          <p:nvPr/>
        </p:nvSpPr>
        <p:spPr>
          <a:xfrm>
            <a:off x="5076172" y="4233554"/>
            <a:ext cx="1819927" cy="807821"/>
          </a:xfrm>
          <a:prstGeom prst="wedgeEllipseCallout">
            <a:avLst>
              <a:gd name="adj1" fmla="val -70531"/>
              <a:gd name="adj2" fmla="val 15060"/>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0800000" scaled="1"/>
            <a:tileRect/>
          </a:gradFill>
          <a:ln w="12700" cap="flat" cmpd="sng" algn="ctr">
            <a:solidFill>
              <a:srgbClr val="D34817">
                <a:shade val="50000"/>
              </a:srgbClr>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100 GB/s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(coalesced)</a:t>
            </a:r>
            <a:endPar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61" name="Oval Callout 160"/>
          <p:cNvSpPr/>
          <p:nvPr/>
        </p:nvSpPr>
        <p:spPr>
          <a:xfrm>
            <a:off x="533400" y="2449615"/>
            <a:ext cx="1035485" cy="639525"/>
          </a:xfrm>
          <a:prstGeom prst="wedgeEllipseCallout">
            <a:avLst>
              <a:gd name="adj1" fmla="val 84717"/>
              <a:gd name="adj2" fmla="val 24768"/>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0800000" scaled="1"/>
            <a:tileRect/>
          </a:gradFill>
          <a:ln w="12700" cap="flat" cmpd="sng" algn="ctr">
            <a:solidFill>
              <a:srgbClr val="D34817">
                <a:shade val="50000"/>
              </a:srgbClr>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1000GB/s</a:t>
            </a:r>
            <a:endPar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62" name="Rectangle 161"/>
          <p:cNvSpPr/>
          <p:nvPr/>
        </p:nvSpPr>
        <p:spPr>
          <a:xfrm>
            <a:off x="1435274" y="4098917"/>
            <a:ext cx="1336110" cy="235615"/>
          </a:xfrm>
          <a:prstGeom prst="rect">
            <a:avLst/>
          </a:prstGeom>
          <a:solidFill>
            <a:srgbClr val="D34817">
              <a:lumMod val="60000"/>
              <a:lumOff val="40000"/>
            </a:srgbClr>
          </a:solidFill>
          <a:ln w="12700" cap="flat" cmpd="sng" algn="ctr">
            <a:solidFill>
              <a:srgbClr val="D34817">
                <a:shade val="50000"/>
              </a:srgbClr>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Registers</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63" name="Rectangle 162"/>
          <p:cNvSpPr/>
          <p:nvPr/>
        </p:nvSpPr>
        <p:spPr>
          <a:xfrm>
            <a:off x="3138814" y="4098917"/>
            <a:ext cx="1336110" cy="235615"/>
          </a:xfrm>
          <a:prstGeom prst="rect">
            <a:avLst/>
          </a:prstGeom>
          <a:solidFill>
            <a:srgbClr val="D34817">
              <a:lumMod val="60000"/>
              <a:lumOff val="40000"/>
            </a:srgbClr>
          </a:solidFill>
          <a:ln w="12700" cap="flat" cmpd="sng" algn="ctr">
            <a:solidFill>
              <a:srgbClr val="D34817">
                <a:shade val="50000"/>
              </a:srgbClr>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Registers</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64" name="Up-Down Arrow 163"/>
          <p:cNvSpPr/>
          <p:nvPr/>
        </p:nvSpPr>
        <p:spPr>
          <a:xfrm>
            <a:off x="4457700" y="5448300"/>
            <a:ext cx="266700" cy="495300"/>
          </a:xfrm>
          <a:prstGeom prst="upDownArrow">
            <a:avLst/>
          </a:prstGeom>
          <a:solidFill>
            <a:sysClr val="windowText" lastClr="000000"/>
          </a:solidFill>
          <a:ln w="12700" cap="flat" cmpd="sng" algn="ctr">
            <a:solidFill>
              <a:sysClr val="windowText" lastClr="000000">
                <a:shade val="50000"/>
              </a:sysClr>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erpetua"/>
              <a:ea typeface="+mn-ea"/>
              <a:cs typeface="+mn-cs"/>
            </a:endParaRPr>
          </a:p>
        </p:txBody>
      </p:sp>
      <p:sp>
        <p:nvSpPr>
          <p:cNvPr id="165" name="Oval Callout 164"/>
          <p:cNvSpPr/>
          <p:nvPr/>
        </p:nvSpPr>
        <p:spPr>
          <a:xfrm>
            <a:off x="5219700" y="5372100"/>
            <a:ext cx="2057400" cy="731621"/>
          </a:xfrm>
          <a:prstGeom prst="wedgeEllipseCallout">
            <a:avLst>
              <a:gd name="adj1" fmla="val -75031"/>
              <a:gd name="adj2" fmla="val -4768"/>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0800000" scaled="1"/>
            <a:tileRect/>
          </a:gradFill>
          <a:ln w="12700" cap="flat" cmpd="sng" algn="ctr">
            <a:solidFill>
              <a:srgbClr val="D34817">
                <a:shade val="50000"/>
              </a:srgbClr>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Slow transfer from RAM</a:t>
            </a:r>
            <a:endPar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cSld>
  <p:clrMapOvr>
    <a:masterClrMapping/>
  </p:clrMapOvr>
  <p:transition/>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Rectangle 13"/>
          <p:cNvSpPr/>
          <p:nvPr/>
        </p:nvSpPr>
        <p:spPr bwMode="auto">
          <a:xfrm>
            <a:off x="342900" y="1257300"/>
            <a:ext cx="8305800" cy="4572000"/>
          </a:xfrm>
          <a:prstGeom prst="rect">
            <a:avLst/>
          </a:prstGeom>
          <a:solidFill>
            <a:schemeClr val="bg1"/>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2" name="Title 1"/>
          <p:cNvSpPr>
            <a:spLocks noGrp="1"/>
          </p:cNvSpPr>
          <p:nvPr>
            <p:ph type="title"/>
          </p:nvPr>
        </p:nvSpPr>
        <p:spPr/>
        <p:txBody>
          <a:bodyPr/>
          <a:lstStyle/>
          <a:p>
            <a:r>
              <a:rPr lang="en-US" dirty="0" smtClean="0"/>
              <a:t>Why graphics processors?</a:t>
            </a:r>
            <a:endParaRPr lang="en-US" dirty="0"/>
          </a:p>
        </p:txBody>
      </p:sp>
      <p:pic>
        <p:nvPicPr>
          <p:cNvPr id="48130" name="Picture 2"/>
          <p:cNvPicPr>
            <a:picLocks noChangeAspect="1" noChangeArrowheads="1"/>
          </p:cNvPicPr>
          <p:nvPr/>
        </p:nvPicPr>
        <p:blipFill>
          <a:blip r:embed="rId3" cstate="print"/>
          <a:srcRect/>
          <a:stretch>
            <a:fillRect/>
          </a:stretch>
        </p:blipFill>
        <p:spPr bwMode="auto">
          <a:xfrm>
            <a:off x="990600" y="1638300"/>
            <a:ext cx="7584989" cy="3629025"/>
          </a:xfrm>
          <a:prstGeom prst="rect">
            <a:avLst/>
          </a:prstGeom>
          <a:noFill/>
          <a:ln w="9525">
            <a:noFill/>
            <a:miter lim="800000"/>
            <a:headEnd/>
            <a:tailEnd/>
          </a:ln>
          <a:effectLst/>
        </p:spPr>
      </p:pic>
      <p:sp>
        <p:nvSpPr>
          <p:cNvPr id="6" name="Rectangle 5"/>
          <p:cNvSpPr/>
          <p:nvPr/>
        </p:nvSpPr>
        <p:spPr>
          <a:xfrm>
            <a:off x="609600" y="1790700"/>
            <a:ext cx="876300" cy="3619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42900" y="2781300"/>
            <a:ext cx="1371600" cy="646331"/>
          </a:xfrm>
          <a:prstGeom prst="rect">
            <a:avLst/>
          </a:prstGeom>
          <a:noFill/>
        </p:spPr>
        <p:txBody>
          <a:bodyPr wrap="square" rtlCol="0">
            <a:spAutoFit/>
          </a:bodyPr>
          <a:lstStyle/>
          <a:p>
            <a:r>
              <a:rPr lang="en-US" dirty="0" smtClean="0"/>
              <a:t>Peak GFlops</a:t>
            </a:r>
            <a:endParaRPr lang="en-US" dirty="0"/>
          </a:p>
        </p:txBody>
      </p:sp>
      <p:sp>
        <p:nvSpPr>
          <p:cNvPr id="9" name="TextBox 8"/>
          <p:cNvSpPr txBox="1"/>
          <p:nvPr/>
        </p:nvSpPr>
        <p:spPr>
          <a:xfrm>
            <a:off x="5905500" y="2176046"/>
            <a:ext cx="1524000" cy="338554"/>
          </a:xfrm>
          <a:prstGeom prst="rect">
            <a:avLst/>
          </a:prstGeom>
          <a:solidFill>
            <a:schemeClr val="bg1"/>
          </a:solidFill>
        </p:spPr>
        <p:txBody>
          <a:bodyPr wrap="square" rtlCol="0">
            <a:spAutoFit/>
          </a:bodyPr>
          <a:lstStyle/>
          <a:p>
            <a:r>
              <a:rPr lang="en-US" sz="1600" dirty="0" smtClean="0"/>
              <a:t>NVIDIA GPU</a:t>
            </a:r>
          </a:p>
        </p:txBody>
      </p:sp>
      <p:sp>
        <p:nvSpPr>
          <p:cNvPr id="10" name="TextBox 9"/>
          <p:cNvSpPr txBox="1"/>
          <p:nvPr/>
        </p:nvSpPr>
        <p:spPr>
          <a:xfrm>
            <a:off x="6591300" y="1676400"/>
            <a:ext cx="1181100" cy="369332"/>
          </a:xfrm>
          <a:prstGeom prst="rect">
            <a:avLst/>
          </a:prstGeom>
          <a:solidFill>
            <a:schemeClr val="bg1"/>
          </a:solidFill>
        </p:spPr>
        <p:txBody>
          <a:bodyPr wrap="square" rtlCol="0">
            <a:spAutoFit/>
          </a:bodyPr>
          <a:lstStyle/>
          <a:p>
            <a:r>
              <a:rPr lang="en-US" dirty="0" smtClean="0">
                <a:solidFill>
                  <a:srgbClr val="FF0000"/>
                </a:solidFill>
              </a:rPr>
              <a:t>US$ 250</a:t>
            </a:r>
            <a:endParaRPr lang="en-US" dirty="0">
              <a:solidFill>
                <a:srgbClr val="FF0000"/>
              </a:solidFill>
            </a:endParaRPr>
          </a:p>
        </p:txBody>
      </p:sp>
      <p:sp>
        <p:nvSpPr>
          <p:cNvPr id="15" name="TextBox 14"/>
          <p:cNvSpPr txBox="1"/>
          <p:nvPr/>
        </p:nvSpPr>
        <p:spPr>
          <a:xfrm>
            <a:off x="2019300" y="5087035"/>
            <a:ext cx="6172200" cy="353943"/>
          </a:xfrm>
          <a:prstGeom prst="rect">
            <a:avLst/>
          </a:prstGeom>
          <a:noFill/>
        </p:spPr>
        <p:txBody>
          <a:bodyPr wrap="square" rtlCol="0">
            <a:spAutoFit/>
          </a:bodyPr>
          <a:lstStyle/>
          <a:p>
            <a:endParaRPr lang="en-US" sz="300" dirty="0" smtClean="0"/>
          </a:p>
          <a:p>
            <a:r>
              <a:rPr lang="en-US" sz="1400" dirty="0" smtClean="0"/>
              <a:t>2003           2004          2005         2006            2007                 2008</a:t>
            </a:r>
          </a:p>
        </p:txBody>
      </p:sp>
      <p:sp>
        <p:nvSpPr>
          <p:cNvPr id="16" name="TextBox 15"/>
          <p:cNvSpPr txBox="1"/>
          <p:nvPr/>
        </p:nvSpPr>
        <p:spPr>
          <a:xfrm>
            <a:off x="342900" y="6374368"/>
            <a:ext cx="8451850" cy="307777"/>
          </a:xfrm>
          <a:prstGeom prst="rect">
            <a:avLst/>
          </a:prstGeom>
          <a:noFill/>
        </p:spPr>
        <p:txBody>
          <a:bodyPr wrap="square">
            <a:spAutoFit/>
          </a:bodyPr>
          <a:lstStyle/>
          <a:p>
            <a:pPr algn="l">
              <a:defRPr/>
            </a:pPr>
            <a:r>
              <a:rPr lang="en-US" sz="1400" dirty="0" smtClean="0">
                <a:solidFill>
                  <a:schemeClr val="accent5"/>
                </a:solidFill>
              </a:rPr>
              <a:t>(Source: NVIDIA CUDA Programming Guide)</a:t>
            </a:r>
          </a:p>
        </p:txBody>
      </p:sp>
      <p:sp>
        <p:nvSpPr>
          <p:cNvPr id="17" name="TextBox 16"/>
          <p:cNvSpPr txBox="1"/>
          <p:nvPr/>
        </p:nvSpPr>
        <p:spPr>
          <a:xfrm>
            <a:off x="6172200" y="4309646"/>
            <a:ext cx="1181100" cy="338554"/>
          </a:xfrm>
          <a:prstGeom prst="rect">
            <a:avLst/>
          </a:prstGeom>
          <a:solidFill>
            <a:schemeClr val="bg1"/>
          </a:solidFill>
        </p:spPr>
        <p:txBody>
          <a:bodyPr wrap="square" rtlCol="0">
            <a:spAutoFit/>
          </a:bodyPr>
          <a:lstStyle/>
          <a:p>
            <a:r>
              <a:rPr lang="en-US" sz="1600" dirty="0" smtClean="0"/>
              <a:t>Intel CPU</a:t>
            </a:r>
            <a:endParaRPr lang="en-US" sz="1600" dirty="0"/>
          </a:p>
        </p:txBody>
      </p:sp>
      <p:sp>
        <p:nvSpPr>
          <p:cNvPr id="18" name="Rectangle 17"/>
          <p:cNvSpPr/>
          <p:nvPr/>
        </p:nvSpPr>
        <p:spPr>
          <a:xfrm flipH="1">
            <a:off x="2133600" y="2057400"/>
            <a:ext cx="1524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sci_white_supercomputer.jpg"/>
          <p:cNvPicPr>
            <a:picLocks noChangeAspect="1"/>
          </p:cNvPicPr>
          <p:nvPr/>
        </p:nvPicPr>
        <p:blipFill>
          <a:blip r:embed="rId4" cstate="print"/>
          <a:srcRect l="1833" t="1220" r="2874" b="3658"/>
          <a:stretch>
            <a:fillRect/>
          </a:stretch>
        </p:blipFill>
        <p:spPr>
          <a:xfrm>
            <a:off x="3048000" y="6858000"/>
            <a:ext cx="1574800" cy="1181100"/>
          </a:xfrm>
          <a:prstGeom prst="rect">
            <a:avLst/>
          </a:prstGeom>
          <a:ln>
            <a:noFill/>
          </a:ln>
          <a:effectLst>
            <a:outerShdw blurRad="292100" dist="139700" dir="2700000" algn="tl" rotWithShape="0">
              <a:srgbClr val="333333">
                <a:alpha val="65000"/>
              </a:srgbClr>
            </a:outerShdw>
          </a:effectLst>
        </p:spPr>
      </p:pic>
      <p:pic>
        <p:nvPicPr>
          <p:cNvPr id="1067009" name="Picture 1"/>
          <p:cNvPicPr>
            <a:picLocks noChangeAspect="1" noChangeArrowheads="1"/>
          </p:cNvPicPr>
          <p:nvPr/>
        </p:nvPicPr>
        <p:blipFill>
          <a:blip r:embed="rId5" cstate="print"/>
          <a:srcRect/>
          <a:stretch>
            <a:fillRect/>
          </a:stretch>
        </p:blipFill>
        <p:spPr bwMode="auto">
          <a:xfrm>
            <a:off x="3505200" y="2171700"/>
            <a:ext cx="1790700" cy="2386107"/>
          </a:xfrm>
          <a:prstGeom prst="rect">
            <a:avLst/>
          </a:prstGeom>
          <a:noFill/>
          <a:ln w="9525">
            <a:noFill/>
            <a:miter lim="800000"/>
            <a:headEnd/>
            <a:tailEnd/>
          </a:ln>
          <a:effectLst>
            <a:outerShdw blurRad="50800" dist="38100" dir="2700000" sx="101000" sy="101000" algn="tl" rotWithShape="0">
              <a:prstClr val="black">
                <a:alpha val="40000"/>
              </a:prst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670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CPU vs. GPU</a:t>
            </a:r>
            <a:endParaRPr lang="en-US" dirty="0"/>
          </a:p>
        </p:txBody>
      </p:sp>
      <p:sp>
        <p:nvSpPr>
          <p:cNvPr id="3" name="Content Placeholder 2"/>
          <p:cNvSpPr>
            <a:spLocks noGrp="1"/>
          </p:cNvSpPr>
          <p:nvPr>
            <p:ph idx="1"/>
          </p:nvPr>
        </p:nvSpPr>
        <p:spPr>
          <a:xfrm>
            <a:off x="457200" y="1328738"/>
            <a:ext cx="8229600" cy="3098792"/>
          </a:xfrm>
        </p:spPr>
        <p:txBody>
          <a:bodyPr/>
          <a:lstStyle/>
          <a:p>
            <a:pPr>
              <a:buNone/>
            </a:pPr>
            <a:r>
              <a:rPr lang="en-US" sz="2800" b="0" dirty="0" smtClean="0"/>
              <a:t>If want to keep riding Moore’s law up, maybe GPU is better bet. </a:t>
            </a:r>
          </a:p>
          <a:p>
            <a:pPr>
              <a:buNone/>
            </a:pPr>
            <a:r>
              <a:rPr lang="en-US" sz="2800" b="0" dirty="0" smtClean="0"/>
              <a:t>Simple tools/programming libraries exist to program GPUs. </a:t>
            </a:r>
          </a:p>
          <a:p>
            <a:pPr>
              <a:buNone/>
            </a:pPr>
            <a:endParaRPr lang="en-US" sz="2800" b="0" dirty="0" smtClean="0"/>
          </a:p>
        </p:txBody>
      </p:sp>
    </p:spTree>
  </p:cSld>
  <p:clrMapOvr>
    <a:masterClrMapping/>
  </p:clrMapOvr>
  <p:transition/>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Scaling up with GPUs</a:t>
            </a:r>
            <a:endParaRPr lang="en-US" dirty="0"/>
          </a:p>
        </p:txBody>
      </p:sp>
      <p:pic>
        <p:nvPicPr>
          <p:cNvPr id="962562" name="Picture 2" descr="C:\Users\ang\Desktop\params.png"/>
          <p:cNvPicPr>
            <a:picLocks noChangeAspect="1" noChangeArrowheads="1"/>
          </p:cNvPicPr>
          <p:nvPr/>
        </p:nvPicPr>
        <p:blipFill>
          <a:blip r:embed="rId2" cstate="print"/>
          <a:srcRect/>
          <a:stretch>
            <a:fillRect/>
          </a:stretch>
        </p:blipFill>
        <p:spPr bwMode="auto">
          <a:xfrm>
            <a:off x="1333500" y="2247900"/>
            <a:ext cx="6629400" cy="2134373"/>
          </a:xfrm>
          <a:prstGeom prst="rect">
            <a:avLst/>
          </a:prstGeom>
          <a:noFill/>
        </p:spPr>
      </p:pic>
      <p:sp>
        <p:nvSpPr>
          <p:cNvPr id="5" name="TextBox 4"/>
          <p:cNvSpPr txBox="1"/>
          <p:nvPr/>
        </p:nvSpPr>
        <p:spPr>
          <a:xfrm>
            <a:off x="1714500" y="1257300"/>
            <a:ext cx="5849678" cy="461665"/>
          </a:xfrm>
          <a:prstGeom prst="rect">
            <a:avLst/>
          </a:prstGeom>
          <a:noFill/>
        </p:spPr>
        <p:txBody>
          <a:bodyPr wrap="none" rtlCol="0">
            <a:spAutoFit/>
          </a:bodyPr>
          <a:lstStyle/>
          <a:p>
            <a:pPr algn="l">
              <a:spcBef>
                <a:spcPts val="0"/>
              </a:spcBef>
            </a:pPr>
            <a:r>
              <a:rPr lang="en-US" sz="2400" dirty="0" smtClean="0">
                <a:solidFill>
                  <a:schemeClr val="bg1"/>
                </a:solidFill>
                <a:latin typeface="Times"/>
              </a:rPr>
              <a:t>Approx. number of parameters (millions): </a:t>
            </a:r>
          </a:p>
        </p:txBody>
      </p:sp>
    </p:spTree>
  </p:cSld>
  <p:clrMapOvr>
    <a:masterClrMapping/>
  </p:clrMapOvr>
  <p:transition/>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RBM</a:t>
            </a:r>
            <a:endParaRPr lang="en-US" dirty="0"/>
          </a:p>
        </p:txBody>
      </p:sp>
      <p:sp>
        <p:nvSpPr>
          <p:cNvPr id="3" name="Content Placeholder 2"/>
          <p:cNvSpPr>
            <a:spLocks noGrp="1"/>
          </p:cNvSpPr>
          <p:nvPr>
            <p:ph idx="1"/>
          </p:nvPr>
        </p:nvSpPr>
        <p:spPr>
          <a:xfrm>
            <a:off x="304800" y="1104900"/>
            <a:ext cx="8503920" cy="5120640"/>
          </a:xfrm>
          <a:solidFill>
            <a:schemeClr val="bg1"/>
          </a:solidFill>
        </p:spPr>
        <p:txBody>
          <a:bodyPr/>
          <a:lstStyle/>
          <a:p>
            <a:endParaRPr lang="en-US" dirty="0"/>
          </a:p>
        </p:txBody>
      </p:sp>
      <p:graphicFrame>
        <p:nvGraphicFramePr>
          <p:cNvPr id="22" name="Chart 21"/>
          <p:cNvGraphicFramePr/>
          <p:nvPr/>
        </p:nvGraphicFramePr>
        <p:xfrm>
          <a:off x="2209800" y="1257300"/>
          <a:ext cx="6057900" cy="4241800"/>
        </p:xfrm>
        <a:graphic>
          <a:graphicData uri="http://schemas.openxmlformats.org/drawingml/2006/chart">
            <c:chart xmlns:c="http://schemas.openxmlformats.org/drawingml/2006/chart" xmlns:r="http://schemas.openxmlformats.org/officeDocument/2006/relationships" r:id="rId2"/>
          </a:graphicData>
        </a:graphic>
      </p:graphicFrame>
      <p:sp>
        <p:nvSpPr>
          <p:cNvPr id="23" name="Text Box 504"/>
          <p:cNvSpPr txBox="1">
            <a:spLocks noChangeArrowheads="1"/>
          </p:cNvSpPr>
          <p:nvPr/>
        </p:nvSpPr>
        <p:spPr bwMode="auto">
          <a:xfrm>
            <a:off x="6248400" y="2895600"/>
            <a:ext cx="2971800" cy="461665"/>
          </a:xfrm>
          <a:prstGeom prst="rect">
            <a:avLst/>
          </a:prstGeom>
          <a:noFill/>
          <a:ln w="9525">
            <a:noFill/>
            <a:miter lim="800000"/>
            <a:headEnd/>
            <a:tailEnd/>
          </a:ln>
        </p:spPr>
        <p:txBody>
          <a:bodyPr>
            <a:spAutoFit/>
          </a:bodyPr>
          <a:lstStyle/>
          <a:p>
            <a:pPr algn="ctr" defTabSz="5062538" rtl="0" fontAlgn="base">
              <a:spcBef>
                <a:spcPct val="50000"/>
              </a:spcBef>
              <a:spcAft>
                <a:spcPct val="0"/>
              </a:spcAft>
            </a:pPr>
            <a:r>
              <a:rPr lang="en-US" sz="2400" b="1" kern="1200" dirty="0">
                <a:solidFill>
                  <a:srgbClr val="9B2D1F"/>
                </a:solidFill>
                <a:latin typeface="Perpetua"/>
                <a:ea typeface="+mn-ea"/>
                <a:cs typeface="+mn-cs"/>
              </a:rPr>
              <a:t>5 hours</a:t>
            </a:r>
          </a:p>
        </p:txBody>
      </p:sp>
      <p:sp>
        <p:nvSpPr>
          <p:cNvPr id="24" name="Text Box 504"/>
          <p:cNvSpPr txBox="1">
            <a:spLocks noChangeArrowheads="1"/>
          </p:cNvSpPr>
          <p:nvPr/>
        </p:nvSpPr>
        <p:spPr bwMode="auto">
          <a:xfrm>
            <a:off x="6400800" y="1295400"/>
            <a:ext cx="2971800" cy="461665"/>
          </a:xfrm>
          <a:prstGeom prst="rect">
            <a:avLst/>
          </a:prstGeom>
          <a:noFill/>
          <a:ln w="9525">
            <a:noFill/>
            <a:miter lim="800000"/>
            <a:headEnd/>
            <a:tailEnd/>
          </a:ln>
        </p:spPr>
        <p:txBody>
          <a:bodyPr>
            <a:spAutoFit/>
          </a:bodyPr>
          <a:lstStyle/>
          <a:p>
            <a:pPr algn="ctr" defTabSz="5062538" rtl="0" fontAlgn="base">
              <a:spcBef>
                <a:spcPct val="50000"/>
              </a:spcBef>
              <a:spcAft>
                <a:spcPct val="0"/>
              </a:spcAft>
            </a:pPr>
            <a:r>
              <a:rPr lang="en-US" sz="2400" b="1" kern="1200" dirty="0">
                <a:solidFill>
                  <a:srgbClr val="002060"/>
                </a:solidFill>
                <a:latin typeface="Perpetua"/>
                <a:ea typeface="+mn-ea"/>
                <a:cs typeface="+mn-cs"/>
              </a:rPr>
              <a:t>2 weeks</a:t>
            </a:r>
          </a:p>
        </p:txBody>
      </p:sp>
      <p:sp>
        <p:nvSpPr>
          <p:cNvPr id="25" name="Text Box 504"/>
          <p:cNvSpPr txBox="1">
            <a:spLocks noChangeArrowheads="1"/>
          </p:cNvSpPr>
          <p:nvPr/>
        </p:nvSpPr>
        <p:spPr bwMode="auto">
          <a:xfrm>
            <a:off x="4724400" y="3462635"/>
            <a:ext cx="2971800" cy="461665"/>
          </a:xfrm>
          <a:prstGeom prst="rect">
            <a:avLst/>
          </a:prstGeom>
          <a:noFill/>
          <a:ln w="9525">
            <a:noFill/>
            <a:miter lim="800000"/>
            <a:headEnd/>
            <a:tailEnd/>
          </a:ln>
        </p:spPr>
        <p:txBody>
          <a:bodyPr>
            <a:spAutoFit/>
          </a:bodyPr>
          <a:lstStyle/>
          <a:p>
            <a:pPr algn="ctr" defTabSz="5062538" rtl="0" fontAlgn="base">
              <a:spcBef>
                <a:spcPct val="50000"/>
              </a:spcBef>
              <a:spcAft>
                <a:spcPct val="0"/>
              </a:spcAft>
            </a:pPr>
            <a:r>
              <a:rPr lang="en-US" sz="2400" b="1" kern="1200" dirty="0">
                <a:solidFill>
                  <a:srgbClr val="9B2D1F"/>
                </a:solidFill>
                <a:latin typeface="Perpetua"/>
                <a:ea typeface="+mn-ea"/>
                <a:cs typeface="+mn-cs"/>
              </a:rPr>
              <a:t>GPU</a:t>
            </a:r>
          </a:p>
        </p:txBody>
      </p:sp>
      <p:sp>
        <p:nvSpPr>
          <p:cNvPr id="26" name="Text Box 504"/>
          <p:cNvSpPr txBox="1">
            <a:spLocks noChangeArrowheads="1"/>
          </p:cNvSpPr>
          <p:nvPr/>
        </p:nvSpPr>
        <p:spPr bwMode="auto">
          <a:xfrm>
            <a:off x="4229100" y="1371600"/>
            <a:ext cx="2971800" cy="461665"/>
          </a:xfrm>
          <a:prstGeom prst="rect">
            <a:avLst/>
          </a:prstGeom>
          <a:noFill/>
          <a:ln w="9525">
            <a:noFill/>
            <a:miter lim="800000"/>
            <a:headEnd/>
            <a:tailEnd/>
          </a:ln>
        </p:spPr>
        <p:txBody>
          <a:bodyPr>
            <a:spAutoFit/>
          </a:bodyPr>
          <a:lstStyle/>
          <a:p>
            <a:pPr algn="ctr" defTabSz="5062538" rtl="0" fontAlgn="base">
              <a:spcBef>
                <a:spcPct val="50000"/>
              </a:spcBef>
              <a:spcAft>
                <a:spcPct val="0"/>
              </a:spcAft>
            </a:pPr>
            <a:r>
              <a:rPr lang="en-US" sz="2400" b="1" kern="1200" dirty="0">
                <a:solidFill>
                  <a:srgbClr val="002060"/>
                </a:solidFill>
                <a:latin typeface="Perpetua"/>
                <a:ea typeface="+mn-ea"/>
                <a:cs typeface="+mn-cs"/>
              </a:rPr>
              <a:t>Dual-core CPU</a:t>
            </a:r>
          </a:p>
        </p:txBody>
      </p:sp>
      <p:sp>
        <p:nvSpPr>
          <p:cNvPr id="27" name="Text Box 504"/>
          <p:cNvSpPr txBox="1">
            <a:spLocks noChangeArrowheads="1"/>
          </p:cNvSpPr>
          <p:nvPr/>
        </p:nvSpPr>
        <p:spPr bwMode="auto">
          <a:xfrm>
            <a:off x="152400" y="2933700"/>
            <a:ext cx="1485900" cy="1384995"/>
          </a:xfrm>
          <a:prstGeom prst="rect">
            <a:avLst/>
          </a:prstGeom>
          <a:noFill/>
          <a:ln w="9525">
            <a:noFill/>
            <a:miter lim="800000"/>
            <a:headEnd/>
            <a:tailEnd/>
          </a:ln>
        </p:spPr>
        <p:txBody>
          <a:bodyPr wrap="square">
            <a:spAutoFit/>
          </a:bodyPr>
          <a:lstStyle/>
          <a:p>
            <a:pPr algn="ctr" defTabSz="5062538" rtl="0" fontAlgn="base">
              <a:spcBef>
                <a:spcPct val="50000"/>
              </a:spcBef>
              <a:spcAft>
                <a:spcPct val="0"/>
              </a:spcAft>
            </a:pPr>
            <a:r>
              <a:rPr lang="en-US" sz="2400" kern="1200" dirty="0">
                <a:solidFill>
                  <a:prstClr val="black"/>
                </a:solidFill>
                <a:latin typeface="Perpetua"/>
                <a:ea typeface="+mn-ea"/>
                <a:cs typeface="+mn-cs"/>
              </a:rPr>
              <a:t>Learning time </a:t>
            </a:r>
          </a:p>
          <a:p>
            <a:pPr algn="ctr" defTabSz="5062538" rtl="0" fontAlgn="base">
              <a:spcBef>
                <a:spcPct val="50000"/>
              </a:spcBef>
              <a:spcAft>
                <a:spcPct val="0"/>
              </a:spcAft>
            </a:pPr>
            <a:r>
              <a:rPr lang="en-US" sz="2400" kern="1200" dirty="0">
                <a:solidFill>
                  <a:prstClr val="black"/>
                </a:solidFill>
                <a:latin typeface="Perpetua"/>
                <a:ea typeface="+mn-ea"/>
                <a:cs typeface="+mn-cs"/>
              </a:rPr>
              <a:t>(log scale)</a:t>
            </a:r>
          </a:p>
        </p:txBody>
      </p:sp>
      <p:sp>
        <p:nvSpPr>
          <p:cNvPr id="28" name="Text Box 504"/>
          <p:cNvSpPr txBox="1">
            <a:spLocks noChangeArrowheads="1"/>
          </p:cNvSpPr>
          <p:nvPr/>
        </p:nvSpPr>
        <p:spPr bwMode="auto">
          <a:xfrm>
            <a:off x="2705100" y="5562600"/>
            <a:ext cx="4953000" cy="461665"/>
          </a:xfrm>
          <a:prstGeom prst="rect">
            <a:avLst/>
          </a:prstGeom>
          <a:noFill/>
          <a:ln w="9525">
            <a:noFill/>
            <a:miter lim="800000"/>
            <a:headEnd/>
            <a:tailEnd/>
          </a:ln>
        </p:spPr>
        <p:txBody>
          <a:bodyPr wrap="square">
            <a:spAutoFit/>
          </a:bodyPr>
          <a:lstStyle/>
          <a:p>
            <a:pPr algn="ctr" defTabSz="5062538" rtl="0" fontAlgn="base">
              <a:spcBef>
                <a:spcPct val="50000"/>
              </a:spcBef>
              <a:spcAft>
                <a:spcPct val="0"/>
              </a:spcAft>
            </a:pPr>
            <a:r>
              <a:rPr lang="en-US" sz="2400" kern="1200" dirty="0">
                <a:solidFill>
                  <a:prstClr val="black"/>
                </a:solidFill>
                <a:latin typeface="Perpetua"/>
                <a:ea typeface="+mn-ea"/>
                <a:cs typeface="+mn-cs"/>
              </a:rPr>
              <a:t>Millions of parameters</a:t>
            </a:r>
          </a:p>
        </p:txBody>
      </p:sp>
      <p:sp>
        <p:nvSpPr>
          <p:cNvPr id="29" name="Text Box 504"/>
          <p:cNvSpPr txBox="1">
            <a:spLocks noChangeArrowheads="1"/>
          </p:cNvSpPr>
          <p:nvPr/>
        </p:nvSpPr>
        <p:spPr bwMode="auto">
          <a:xfrm>
            <a:off x="2286000" y="5334000"/>
            <a:ext cx="7277100" cy="400110"/>
          </a:xfrm>
          <a:prstGeom prst="rect">
            <a:avLst/>
          </a:prstGeom>
          <a:noFill/>
          <a:ln w="9525">
            <a:noFill/>
            <a:miter lim="800000"/>
            <a:headEnd/>
            <a:tailEnd/>
          </a:ln>
        </p:spPr>
        <p:txBody>
          <a:bodyPr wrap="square">
            <a:spAutoFit/>
          </a:bodyPr>
          <a:lstStyle/>
          <a:p>
            <a:pPr algn="l" defTabSz="5062538" rtl="0" fontAlgn="base">
              <a:spcBef>
                <a:spcPct val="50000"/>
              </a:spcBef>
              <a:spcAft>
                <a:spcPct val="0"/>
              </a:spcAft>
            </a:pPr>
            <a:r>
              <a:rPr lang="en-US" sz="2000" kern="1200" dirty="0">
                <a:solidFill>
                  <a:prstClr val="black"/>
                </a:solidFill>
                <a:latin typeface="Perpetua"/>
                <a:ea typeface="+mn-ea"/>
                <a:cs typeface="+mn-cs"/>
              </a:rPr>
              <a:t>    1                             18                                 36          45</a:t>
            </a:r>
          </a:p>
        </p:txBody>
      </p:sp>
      <p:sp>
        <p:nvSpPr>
          <p:cNvPr id="30" name="Text Box 504"/>
          <p:cNvSpPr txBox="1">
            <a:spLocks noChangeArrowheads="1"/>
          </p:cNvSpPr>
          <p:nvPr/>
        </p:nvSpPr>
        <p:spPr bwMode="auto">
          <a:xfrm>
            <a:off x="2286000" y="3162300"/>
            <a:ext cx="1981200" cy="461665"/>
          </a:xfrm>
          <a:prstGeom prst="rect">
            <a:avLst/>
          </a:prstGeom>
          <a:noFill/>
          <a:ln w="9525">
            <a:noFill/>
            <a:miter lim="800000"/>
            <a:headEnd/>
            <a:tailEnd/>
          </a:ln>
        </p:spPr>
        <p:txBody>
          <a:bodyPr wrap="square">
            <a:spAutoFit/>
          </a:bodyPr>
          <a:lstStyle/>
          <a:p>
            <a:pPr algn="ctr" defTabSz="5062538" rtl="0" fontAlgn="base">
              <a:spcBef>
                <a:spcPct val="50000"/>
              </a:spcBef>
              <a:spcAft>
                <a:spcPct val="0"/>
              </a:spcAft>
            </a:pPr>
            <a:r>
              <a:rPr lang="en-US" sz="2400" b="1" kern="1200" dirty="0">
                <a:solidFill>
                  <a:srgbClr val="002060"/>
                </a:solidFill>
                <a:latin typeface="Perpetua"/>
                <a:ea typeface="+mn-ea"/>
                <a:cs typeface="+mn-cs"/>
              </a:rPr>
              <a:t>8 hours</a:t>
            </a:r>
          </a:p>
        </p:txBody>
      </p:sp>
      <p:sp>
        <p:nvSpPr>
          <p:cNvPr id="31" name="Text Box 504"/>
          <p:cNvSpPr txBox="1">
            <a:spLocks noChangeArrowheads="1"/>
          </p:cNvSpPr>
          <p:nvPr/>
        </p:nvSpPr>
        <p:spPr bwMode="auto">
          <a:xfrm>
            <a:off x="2209800" y="4381500"/>
            <a:ext cx="2209800" cy="523220"/>
          </a:xfrm>
          <a:prstGeom prst="rect">
            <a:avLst/>
          </a:prstGeom>
          <a:noFill/>
          <a:ln w="9525">
            <a:noFill/>
            <a:miter lim="800000"/>
            <a:headEnd/>
            <a:tailEnd/>
          </a:ln>
        </p:spPr>
        <p:txBody>
          <a:bodyPr wrap="square">
            <a:spAutoFit/>
          </a:bodyPr>
          <a:lstStyle/>
          <a:p>
            <a:pPr algn="ctr" defTabSz="5062538" rtl="0" fontAlgn="base">
              <a:spcBef>
                <a:spcPct val="50000"/>
              </a:spcBef>
              <a:spcAft>
                <a:spcPct val="0"/>
              </a:spcAft>
            </a:pPr>
            <a:r>
              <a:rPr lang="en-US" sz="2800" b="1" kern="1200" dirty="0">
                <a:solidFill>
                  <a:srgbClr val="9B2D1F"/>
                </a:solidFill>
                <a:latin typeface="Perpetua"/>
                <a:ea typeface="+mn-ea"/>
                <a:cs typeface="+mn-cs"/>
              </a:rPr>
              <a:t>½</a:t>
            </a:r>
            <a:r>
              <a:rPr lang="en-US" sz="2400" b="1" kern="1200" dirty="0">
                <a:solidFill>
                  <a:srgbClr val="9B2D1F"/>
                </a:solidFill>
                <a:latin typeface="Perpetua"/>
                <a:ea typeface="+mn-ea"/>
                <a:cs typeface="+mn-cs"/>
              </a:rPr>
              <a:t> hour</a:t>
            </a:r>
          </a:p>
        </p:txBody>
      </p:sp>
      <p:sp>
        <p:nvSpPr>
          <p:cNvPr id="32" name="Text Box 504"/>
          <p:cNvSpPr txBox="1">
            <a:spLocks noChangeArrowheads="1"/>
          </p:cNvSpPr>
          <p:nvPr/>
        </p:nvSpPr>
        <p:spPr bwMode="auto">
          <a:xfrm>
            <a:off x="3238500" y="3195935"/>
            <a:ext cx="2971800" cy="461665"/>
          </a:xfrm>
          <a:prstGeom prst="rect">
            <a:avLst/>
          </a:prstGeom>
          <a:noFill/>
          <a:ln w="9525">
            <a:noFill/>
            <a:miter lim="800000"/>
            <a:headEnd/>
            <a:tailEnd/>
          </a:ln>
        </p:spPr>
        <p:txBody>
          <a:bodyPr>
            <a:spAutoFit/>
          </a:bodyPr>
          <a:lstStyle/>
          <a:p>
            <a:pPr algn="ctr" defTabSz="5062538" rtl="0" fontAlgn="base">
              <a:spcBef>
                <a:spcPct val="50000"/>
              </a:spcBef>
              <a:spcAft>
                <a:spcPct val="0"/>
              </a:spcAft>
            </a:pPr>
            <a:r>
              <a:rPr lang="en-US" sz="2400" b="1" kern="1200" dirty="0">
                <a:solidFill>
                  <a:srgbClr val="9B2D1F"/>
                </a:solidFill>
                <a:latin typeface="Perpetua"/>
                <a:ea typeface="+mn-ea"/>
                <a:cs typeface="+mn-cs"/>
              </a:rPr>
              <a:t>2 hours</a:t>
            </a:r>
          </a:p>
        </p:txBody>
      </p:sp>
      <p:sp>
        <p:nvSpPr>
          <p:cNvPr id="33" name="Text Box 504"/>
          <p:cNvSpPr txBox="1">
            <a:spLocks noChangeArrowheads="1"/>
          </p:cNvSpPr>
          <p:nvPr/>
        </p:nvSpPr>
        <p:spPr bwMode="auto">
          <a:xfrm>
            <a:off x="2514600" y="2171700"/>
            <a:ext cx="2971800" cy="461665"/>
          </a:xfrm>
          <a:prstGeom prst="rect">
            <a:avLst/>
          </a:prstGeom>
          <a:noFill/>
          <a:ln w="9525">
            <a:noFill/>
            <a:miter lim="800000"/>
            <a:headEnd/>
            <a:tailEnd/>
          </a:ln>
        </p:spPr>
        <p:txBody>
          <a:bodyPr>
            <a:spAutoFit/>
          </a:bodyPr>
          <a:lstStyle/>
          <a:p>
            <a:pPr algn="ctr" defTabSz="5062538" rtl="0" fontAlgn="base">
              <a:spcBef>
                <a:spcPct val="50000"/>
              </a:spcBef>
              <a:spcAft>
                <a:spcPct val="0"/>
              </a:spcAft>
            </a:pPr>
            <a:r>
              <a:rPr lang="en-US" sz="2400" b="1" kern="1200" dirty="0">
                <a:solidFill>
                  <a:srgbClr val="002060"/>
                </a:solidFill>
                <a:latin typeface="Perpetua"/>
                <a:ea typeface="+mn-ea"/>
                <a:cs typeface="+mn-cs"/>
              </a:rPr>
              <a:t>35 hours</a:t>
            </a:r>
          </a:p>
        </p:txBody>
      </p:sp>
      <p:cxnSp>
        <p:nvCxnSpPr>
          <p:cNvPr id="34" name="Straight Connector 33"/>
          <p:cNvCxnSpPr/>
          <p:nvPr/>
        </p:nvCxnSpPr>
        <p:spPr>
          <a:xfrm>
            <a:off x="2324100" y="3924300"/>
            <a:ext cx="6438900" cy="1588"/>
          </a:xfrm>
          <a:prstGeom prst="line">
            <a:avLst/>
          </a:prstGeom>
          <a:noFill/>
          <a:ln w="9525" cap="flat" cmpd="sng" algn="ctr">
            <a:solidFill>
              <a:srgbClr val="956251">
                <a:shade val="60000"/>
                <a:satMod val="110000"/>
              </a:srgbClr>
            </a:solidFill>
            <a:prstDash val="dash"/>
          </a:ln>
          <a:effectLst/>
        </p:spPr>
      </p:cxnSp>
      <p:cxnSp>
        <p:nvCxnSpPr>
          <p:cNvPr id="35" name="Straight Connector 34"/>
          <p:cNvCxnSpPr/>
          <p:nvPr/>
        </p:nvCxnSpPr>
        <p:spPr>
          <a:xfrm>
            <a:off x="2362200" y="2705100"/>
            <a:ext cx="6438900" cy="1588"/>
          </a:xfrm>
          <a:prstGeom prst="line">
            <a:avLst/>
          </a:prstGeom>
          <a:noFill/>
          <a:ln w="9525" cap="flat" cmpd="sng" algn="ctr">
            <a:solidFill>
              <a:srgbClr val="956251">
                <a:shade val="60000"/>
                <a:satMod val="110000"/>
              </a:srgbClr>
            </a:solidFill>
            <a:prstDash val="dash"/>
          </a:ln>
          <a:effectLst/>
        </p:spPr>
      </p:cxnSp>
      <p:cxnSp>
        <p:nvCxnSpPr>
          <p:cNvPr id="36" name="Straight Connector 35"/>
          <p:cNvCxnSpPr/>
          <p:nvPr/>
        </p:nvCxnSpPr>
        <p:spPr>
          <a:xfrm>
            <a:off x="2362200" y="1943100"/>
            <a:ext cx="6438900" cy="1588"/>
          </a:xfrm>
          <a:prstGeom prst="line">
            <a:avLst/>
          </a:prstGeom>
          <a:noFill/>
          <a:ln w="9525" cap="flat" cmpd="sng" algn="ctr">
            <a:solidFill>
              <a:srgbClr val="956251">
                <a:shade val="60000"/>
                <a:satMod val="110000"/>
              </a:srgbClr>
            </a:solidFill>
            <a:prstDash val="dash"/>
          </a:ln>
          <a:effectLst/>
        </p:spPr>
      </p:cxnSp>
      <p:sp>
        <p:nvSpPr>
          <p:cNvPr id="37" name="Text Box 504"/>
          <p:cNvSpPr txBox="1">
            <a:spLocks noChangeArrowheads="1"/>
          </p:cNvSpPr>
          <p:nvPr/>
        </p:nvSpPr>
        <p:spPr bwMode="auto">
          <a:xfrm>
            <a:off x="1447800" y="3695700"/>
            <a:ext cx="1219200" cy="400110"/>
          </a:xfrm>
          <a:prstGeom prst="rect">
            <a:avLst/>
          </a:prstGeom>
          <a:noFill/>
          <a:ln w="9525">
            <a:noFill/>
            <a:miter lim="800000"/>
            <a:headEnd/>
            <a:tailEnd/>
          </a:ln>
        </p:spPr>
        <p:txBody>
          <a:bodyPr wrap="square">
            <a:spAutoFit/>
          </a:bodyPr>
          <a:lstStyle/>
          <a:p>
            <a:pPr algn="l" defTabSz="5062538" rtl="0" fontAlgn="base">
              <a:spcBef>
                <a:spcPct val="50000"/>
              </a:spcBef>
              <a:spcAft>
                <a:spcPct val="0"/>
              </a:spcAft>
            </a:pPr>
            <a:r>
              <a:rPr lang="en-US" sz="2000" kern="1200" dirty="0">
                <a:solidFill>
                  <a:prstClr val="black"/>
                </a:solidFill>
                <a:latin typeface="Perpetua"/>
                <a:ea typeface="+mn-ea"/>
                <a:cs typeface="+mn-cs"/>
              </a:rPr>
              <a:t>   1 hour</a:t>
            </a:r>
          </a:p>
        </p:txBody>
      </p:sp>
      <p:sp>
        <p:nvSpPr>
          <p:cNvPr id="38" name="Text Box 504"/>
          <p:cNvSpPr txBox="1">
            <a:spLocks noChangeArrowheads="1"/>
          </p:cNvSpPr>
          <p:nvPr/>
        </p:nvSpPr>
        <p:spPr bwMode="auto">
          <a:xfrm>
            <a:off x="1524000" y="2472035"/>
            <a:ext cx="1066800" cy="400110"/>
          </a:xfrm>
          <a:prstGeom prst="rect">
            <a:avLst/>
          </a:prstGeom>
          <a:noFill/>
          <a:ln w="9525">
            <a:noFill/>
            <a:miter lim="800000"/>
            <a:headEnd/>
            <a:tailEnd/>
          </a:ln>
        </p:spPr>
        <p:txBody>
          <a:bodyPr wrap="square">
            <a:spAutoFit/>
          </a:bodyPr>
          <a:lstStyle/>
          <a:p>
            <a:pPr algn="l" defTabSz="5062538" rtl="0" fontAlgn="base">
              <a:spcBef>
                <a:spcPct val="50000"/>
              </a:spcBef>
              <a:spcAft>
                <a:spcPct val="0"/>
              </a:spcAft>
            </a:pPr>
            <a:r>
              <a:rPr lang="en-US" sz="2000" kern="1200" dirty="0">
                <a:solidFill>
                  <a:prstClr val="black"/>
                </a:solidFill>
                <a:latin typeface="Perpetua"/>
                <a:ea typeface="+mn-ea"/>
                <a:cs typeface="+mn-cs"/>
              </a:rPr>
              <a:t>   1 day</a:t>
            </a:r>
          </a:p>
        </p:txBody>
      </p:sp>
      <p:sp>
        <p:nvSpPr>
          <p:cNvPr id="39" name="Text Box 504"/>
          <p:cNvSpPr txBox="1">
            <a:spLocks noChangeArrowheads="1"/>
          </p:cNvSpPr>
          <p:nvPr/>
        </p:nvSpPr>
        <p:spPr bwMode="auto">
          <a:xfrm>
            <a:off x="1371600" y="1748135"/>
            <a:ext cx="1181100" cy="400110"/>
          </a:xfrm>
          <a:prstGeom prst="rect">
            <a:avLst/>
          </a:prstGeom>
          <a:noFill/>
          <a:ln w="9525">
            <a:noFill/>
            <a:miter lim="800000"/>
            <a:headEnd/>
            <a:tailEnd/>
          </a:ln>
        </p:spPr>
        <p:txBody>
          <a:bodyPr wrap="square">
            <a:spAutoFit/>
          </a:bodyPr>
          <a:lstStyle/>
          <a:p>
            <a:pPr algn="l" defTabSz="5062538" rtl="0" fontAlgn="base">
              <a:spcBef>
                <a:spcPct val="50000"/>
              </a:spcBef>
              <a:spcAft>
                <a:spcPct val="0"/>
              </a:spcAft>
            </a:pPr>
            <a:r>
              <a:rPr lang="en-US" sz="2000" kern="1200" dirty="0">
                <a:solidFill>
                  <a:prstClr val="black"/>
                </a:solidFill>
                <a:latin typeface="Perpetua"/>
                <a:ea typeface="+mn-ea"/>
                <a:cs typeface="+mn-cs"/>
              </a:rPr>
              <a:t>   1 week</a:t>
            </a:r>
          </a:p>
        </p:txBody>
      </p:sp>
    </p:spTree>
  </p:cSld>
  <p:clrMapOvr>
    <a:masterClrMapping/>
  </p:clrMapOvr>
  <p:transition/>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pic>
        <p:nvPicPr>
          <p:cNvPr id="963586" name="Picture 2" descr="C:\Users\ang\Desktop\results1.png"/>
          <p:cNvPicPr>
            <a:picLocks noChangeAspect="1" noChangeArrowheads="1"/>
          </p:cNvPicPr>
          <p:nvPr/>
        </p:nvPicPr>
        <p:blipFill>
          <a:blip r:embed="rId2" cstate="print"/>
          <a:srcRect/>
          <a:stretch>
            <a:fillRect/>
          </a:stretch>
        </p:blipFill>
        <p:spPr bwMode="auto">
          <a:xfrm>
            <a:off x="304800" y="1447800"/>
            <a:ext cx="8286750" cy="1447800"/>
          </a:xfrm>
          <a:prstGeom prst="rect">
            <a:avLst/>
          </a:prstGeom>
          <a:noFill/>
        </p:spPr>
      </p:pic>
      <p:sp>
        <p:nvSpPr>
          <p:cNvPr id="6" name="TextBox 5"/>
          <p:cNvSpPr txBox="1"/>
          <p:nvPr/>
        </p:nvSpPr>
        <p:spPr>
          <a:xfrm>
            <a:off x="419100" y="952500"/>
            <a:ext cx="4966424" cy="400110"/>
          </a:xfrm>
          <a:prstGeom prst="rect">
            <a:avLst/>
          </a:prstGeom>
          <a:noFill/>
        </p:spPr>
        <p:txBody>
          <a:bodyPr wrap="none" rtlCol="0">
            <a:spAutoFit/>
          </a:bodyPr>
          <a:lstStyle/>
          <a:p>
            <a:pPr algn="l">
              <a:spcBef>
                <a:spcPts val="0"/>
              </a:spcBef>
            </a:pPr>
            <a:r>
              <a:rPr lang="en-US" sz="2000" dirty="0" smtClean="0">
                <a:solidFill>
                  <a:schemeClr val="bg1"/>
                </a:solidFill>
                <a:latin typeface="Times"/>
              </a:rPr>
              <a:t>Densely connected RBMs, 10</a:t>
            </a:r>
            <a:r>
              <a:rPr lang="en-US" sz="2000" baseline="30000" dirty="0" smtClean="0">
                <a:solidFill>
                  <a:schemeClr val="bg1"/>
                </a:solidFill>
                <a:latin typeface="Times"/>
              </a:rPr>
              <a:t>6</a:t>
            </a:r>
            <a:r>
              <a:rPr lang="en-US" sz="2000" dirty="0" smtClean="0">
                <a:solidFill>
                  <a:schemeClr val="bg1"/>
                </a:solidFill>
                <a:latin typeface="Times"/>
              </a:rPr>
              <a:t> examples: </a:t>
            </a:r>
          </a:p>
        </p:txBody>
      </p:sp>
    </p:spTree>
  </p:cSld>
  <p:clrMapOvr>
    <a:masterClrMapping/>
  </p:clrMapOvr>
  <p:transition/>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is computer perception done?</a:t>
            </a:r>
            <a:endParaRPr lang="en-US" dirty="0"/>
          </a:p>
        </p:txBody>
      </p:sp>
      <p:grpSp>
        <p:nvGrpSpPr>
          <p:cNvPr id="3" name="Group 22"/>
          <p:cNvGrpSpPr/>
          <p:nvPr/>
        </p:nvGrpSpPr>
        <p:grpSpPr>
          <a:xfrm>
            <a:off x="2362200" y="838200"/>
            <a:ext cx="4876800" cy="1361840"/>
            <a:chOff x="2286000" y="800100"/>
            <a:chExt cx="4785743" cy="1254784"/>
          </a:xfrm>
        </p:grpSpPr>
        <p:pic>
          <p:nvPicPr>
            <p:cNvPr id="7" name="Picture 8" descr="C:\Users\ang\Desktop\newpics\stapler3.JPG"/>
            <p:cNvPicPr>
              <a:picLocks noChangeAspect="1" noChangeArrowheads="1"/>
            </p:cNvPicPr>
            <p:nvPr/>
          </p:nvPicPr>
          <p:blipFill>
            <a:blip r:embed="rId2" cstate="print"/>
            <a:srcRect/>
            <a:stretch>
              <a:fillRect/>
            </a:stretch>
          </p:blipFill>
          <p:spPr bwMode="auto">
            <a:xfrm>
              <a:off x="2286000" y="800100"/>
              <a:ext cx="1192764" cy="898562"/>
            </a:xfrm>
            <a:prstGeom prst="rect">
              <a:avLst/>
            </a:prstGeom>
            <a:noFill/>
          </p:spPr>
        </p:pic>
        <p:sp>
          <p:nvSpPr>
            <p:cNvPr id="8" name="TextBox 7"/>
            <p:cNvSpPr txBox="1"/>
            <p:nvPr/>
          </p:nvSpPr>
          <p:spPr>
            <a:xfrm>
              <a:off x="2613516" y="1767338"/>
              <a:ext cx="641353" cy="287546"/>
            </a:xfrm>
            <a:prstGeom prst="rect">
              <a:avLst/>
            </a:prstGeom>
            <a:noFill/>
          </p:spPr>
          <p:txBody>
            <a:bodyPr wrap="none" rtlCol="0">
              <a:noAutofit/>
            </a:bodyPr>
            <a:lstStyle/>
            <a:p>
              <a:r>
                <a:rPr lang="en-US" sz="1600" dirty="0" smtClean="0">
                  <a:solidFill>
                    <a:schemeClr val="bg1"/>
                  </a:solidFill>
                </a:rPr>
                <a:t>Image</a:t>
              </a:r>
              <a:endParaRPr lang="en-US" sz="1600" dirty="0">
                <a:solidFill>
                  <a:schemeClr val="bg1"/>
                </a:solidFill>
              </a:endParaRPr>
            </a:p>
          </p:txBody>
        </p:sp>
        <p:pic>
          <p:nvPicPr>
            <p:cNvPr id="10" name="Picture 18" descr="C:\Users\ang\Desktop\newpics\stapler3-features1.jpg"/>
            <p:cNvPicPr>
              <a:picLocks noChangeAspect="1" noChangeArrowheads="1"/>
            </p:cNvPicPr>
            <p:nvPr/>
          </p:nvPicPr>
          <p:blipFill>
            <a:blip r:embed="rId3" cstate="print">
              <a:lum contrast="-40000"/>
            </a:blip>
            <a:srcRect/>
            <a:stretch>
              <a:fillRect/>
            </a:stretch>
          </p:blipFill>
          <p:spPr bwMode="auto">
            <a:xfrm>
              <a:off x="3948686" y="803631"/>
              <a:ext cx="1180304" cy="892903"/>
            </a:xfrm>
            <a:prstGeom prst="rect">
              <a:avLst/>
            </a:prstGeom>
            <a:noFill/>
          </p:spPr>
        </p:pic>
        <p:sp>
          <p:nvSpPr>
            <p:cNvPr id="11" name="TextBox 10"/>
            <p:cNvSpPr txBox="1"/>
            <p:nvPr/>
          </p:nvSpPr>
          <p:spPr>
            <a:xfrm>
              <a:off x="3903521" y="1748830"/>
              <a:ext cx="1314591" cy="256133"/>
            </a:xfrm>
            <a:prstGeom prst="rect">
              <a:avLst/>
            </a:prstGeom>
            <a:noFill/>
          </p:spPr>
          <p:txBody>
            <a:bodyPr wrap="none" rtlCol="0">
              <a:noAutofit/>
            </a:bodyPr>
            <a:lstStyle/>
            <a:p>
              <a:pPr algn="ctr">
                <a:spcBef>
                  <a:spcPts val="0"/>
                </a:spcBef>
              </a:pPr>
              <a:r>
                <a:rPr lang="en-US" sz="1600" dirty="0" smtClean="0">
                  <a:solidFill>
                    <a:schemeClr val="bg1"/>
                  </a:solidFill>
                </a:rPr>
                <a:t>Vision features</a:t>
              </a:r>
              <a:endParaRPr lang="en-US" sz="1600" dirty="0">
                <a:solidFill>
                  <a:schemeClr val="bg1"/>
                </a:solidFill>
              </a:endParaRPr>
            </a:p>
          </p:txBody>
        </p:sp>
        <p:grpSp>
          <p:nvGrpSpPr>
            <p:cNvPr id="4" name="Group 25"/>
            <p:cNvGrpSpPr/>
            <p:nvPr/>
          </p:nvGrpSpPr>
          <p:grpSpPr>
            <a:xfrm>
              <a:off x="5715000" y="800100"/>
              <a:ext cx="1356743" cy="948944"/>
              <a:chOff x="6619925" y="2658842"/>
              <a:chExt cx="2121469" cy="1591101"/>
            </a:xfrm>
          </p:grpSpPr>
          <p:pic>
            <p:nvPicPr>
              <p:cNvPr id="20" name="Picture 3" descr="C:\Users\ang\Desktop\newpics\IMG_1778.JPG"/>
              <p:cNvPicPr>
                <a:picLocks noChangeAspect="1" noChangeArrowheads="1"/>
              </p:cNvPicPr>
              <p:nvPr/>
            </p:nvPicPr>
            <p:blipFill>
              <a:blip r:embed="rId4" cstate="print"/>
              <a:srcRect/>
              <a:stretch>
                <a:fillRect/>
              </a:stretch>
            </p:blipFill>
            <p:spPr bwMode="auto">
              <a:xfrm>
                <a:off x="6619925" y="2658842"/>
                <a:ext cx="2121469" cy="1591101"/>
              </a:xfrm>
              <a:prstGeom prst="rect">
                <a:avLst/>
              </a:prstGeom>
              <a:noFill/>
            </p:spPr>
          </p:pic>
          <p:sp>
            <p:nvSpPr>
              <p:cNvPr id="21" name="Rectangle 20"/>
              <p:cNvSpPr/>
              <p:nvPr/>
            </p:nvSpPr>
            <p:spPr bwMode="auto">
              <a:xfrm>
                <a:off x="6987654" y="2888578"/>
                <a:ext cx="1392071" cy="982638"/>
              </a:xfrm>
              <a:prstGeom prst="rect">
                <a:avLst/>
              </a:prstGeom>
              <a:noFill/>
              <a:ln w="38100" cap="flat" cmpd="sng" algn="ctr">
                <a:solidFill>
                  <a:srgbClr val="00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50" b="0" i="0" u="none" strike="noStrike" cap="none" normalizeH="0" baseline="0" smtClean="0">
                  <a:ln>
                    <a:noFill/>
                  </a:ln>
                  <a:solidFill>
                    <a:schemeClr val="bg1"/>
                  </a:solidFill>
                  <a:effectLst/>
                  <a:latin typeface="Helvetica" pitchFamily="34" charset="0"/>
                </a:endParaRPr>
              </a:p>
            </p:txBody>
          </p:sp>
        </p:grpSp>
        <p:sp>
          <p:nvSpPr>
            <p:cNvPr id="15" name="TextBox 14"/>
            <p:cNvSpPr txBox="1"/>
            <p:nvPr/>
          </p:nvSpPr>
          <p:spPr>
            <a:xfrm>
              <a:off x="5877219" y="1717415"/>
              <a:ext cx="1102412" cy="287546"/>
            </a:xfrm>
            <a:prstGeom prst="rect">
              <a:avLst/>
            </a:prstGeom>
            <a:noFill/>
          </p:spPr>
          <p:txBody>
            <a:bodyPr wrap="none" rtlCol="0">
              <a:noAutofit/>
            </a:bodyPr>
            <a:lstStyle/>
            <a:p>
              <a:pPr algn="ctr"/>
              <a:r>
                <a:rPr lang="en-US" sz="1600" dirty="0" smtClean="0">
                  <a:solidFill>
                    <a:schemeClr val="bg1"/>
                  </a:solidFill>
                </a:rPr>
                <a:t>Recognition</a:t>
              </a:r>
            </a:p>
          </p:txBody>
        </p:sp>
        <p:sp>
          <p:nvSpPr>
            <p:cNvPr id="16" name="AutoShape 4"/>
            <p:cNvSpPr>
              <a:spLocks noChangeArrowheads="1"/>
            </p:cNvSpPr>
            <p:nvPr/>
          </p:nvSpPr>
          <p:spPr bwMode="auto">
            <a:xfrm rot="10800000">
              <a:off x="3557959" y="1112596"/>
              <a:ext cx="327116" cy="262860"/>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sz="1050">
                <a:solidFill>
                  <a:schemeClr val="bg1"/>
                </a:solidFill>
              </a:endParaRPr>
            </a:p>
          </p:txBody>
        </p:sp>
        <p:sp>
          <p:nvSpPr>
            <p:cNvPr id="22" name="AutoShape 4"/>
            <p:cNvSpPr>
              <a:spLocks noChangeArrowheads="1"/>
            </p:cNvSpPr>
            <p:nvPr/>
          </p:nvSpPr>
          <p:spPr bwMode="auto">
            <a:xfrm rot="10800000">
              <a:off x="5219700" y="1104900"/>
              <a:ext cx="327116" cy="262860"/>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sz="1050">
                <a:solidFill>
                  <a:schemeClr val="bg1"/>
                </a:solidFill>
              </a:endParaRPr>
            </a:p>
          </p:txBody>
        </p:sp>
      </p:grpSp>
      <p:grpSp>
        <p:nvGrpSpPr>
          <p:cNvPr id="5" name="Group 35"/>
          <p:cNvGrpSpPr/>
          <p:nvPr/>
        </p:nvGrpSpPr>
        <p:grpSpPr>
          <a:xfrm>
            <a:off x="9487840" y="2737710"/>
            <a:ext cx="5092566" cy="1837138"/>
            <a:chOff x="510195" y="3895109"/>
            <a:chExt cx="8024460" cy="2853888"/>
          </a:xfrm>
        </p:grpSpPr>
        <p:pic>
          <p:nvPicPr>
            <p:cNvPr id="25" name="Picture 3" descr="C:\Users\ang\Desktop\thumbnail.jpg"/>
            <p:cNvPicPr>
              <a:picLocks noChangeAspect="1" noChangeArrowheads="1"/>
            </p:cNvPicPr>
            <p:nvPr/>
          </p:nvPicPr>
          <p:blipFill>
            <a:blip r:embed="rId5" cstate="print"/>
            <a:srcRect l="2115" t="6176" r="7557" b="9324"/>
            <a:stretch>
              <a:fillRect/>
            </a:stretch>
          </p:blipFill>
          <p:spPr bwMode="auto">
            <a:xfrm>
              <a:off x="6652697" y="3951611"/>
              <a:ext cx="1863992" cy="1743739"/>
            </a:xfrm>
            <a:prstGeom prst="rect">
              <a:avLst/>
            </a:prstGeom>
            <a:noFill/>
          </p:spPr>
        </p:pic>
        <p:sp>
          <p:nvSpPr>
            <p:cNvPr id="26" name="TextBox 25"/>
            <p:cNvSpPr txBox="1"/>
            <p:nvPr/>
          </p:nvSpPr>
          <p:spPr>
            <a:xfrm>
              <a:off x="577535" y="5737878"/>
              <a:ext cx="1718928" cy="525924"/>
            </a:xfrm>
            <a:prstGeom prst="rect">
              <a:avLst/>
            </a:prstGeom>
            <a:noFill/>
          </p:spPr>
          <p:txBody>
            <a:bodyPr wrap="square" rtlCol="0">
              <a:spAutoFit/>
            </a:bodyPr>
            <a:lstStyle/>
            <a:p>
              <a:pPr algn="ctr"/>
              <a:r>
                <a:rPr lang="en-US" sz="1600" dirty="0" smtClean="0">
                  <a:solidFill>
                    <a:schemeClr val="bg1"/>
                  </a:solidFill>
                </a:rPr>
                <a:t>Image</a:t>
              </a:r>
              <a:endParaRPr lang="en-US" sz="1600" dirty="0">
                <a:solidFill>
                  <a:schemeClr val="bg1"/>
                </a:solidFill>
              </a:endParaRPr>
            </a:p>
          </p:txBody>
        </p:sp>
        <p:pic>
          <p:nvPicPr>
            <p:cNvPr id="27" name="Picture 3" descr="C:\Users\ang\Desktop\thumbnail.jpg"/>
            <p:cNvPicPr>
              <a:picLocks noChangeAspect="1" noChangeArrowheads="1"/>
            </p:cNvPicPr>
            <p:nvPr/>
          </p:nvPicPr>
          <p:blipFill>
            <a:blip r:embed="rId5" cstate="print"/>
            <a:srcRect l="2115" t="6176" r="7557" b="9324"/>
            <a:stretch>
              <a:fillRect/>
            </a:stretch>
          </p:blipFill>
          <p:spPr bwMode="auto">
            <a:xfrm>
              <a:off x="510195" y="3926803"/>
              <a:ext cx="1863994" cy="1743739"/>
            </a:xfrm>
            <a:prstGeom prst="rect">
              <a:avLst/>
            </a:prstGeom>
            <a:noFill/>
          </p:spPr>
        </p:pic>
        <p:grpSp>
          <p:nvGrpSpPr>
            <p:cNvPr id="6" name="Group 46"/>
            <p:cNvGrpSpPr>
              <a:grpSpLocks/>
            </p:cNvGrpSpPr>
            <p:nvPr/>
          </p:nvGrpSpPr>
          <p:grpSpPr bwMode="auto">
            <a:xfrm>
              <a:off x="8201224" y="4557858"/>
              <a:ext cx="304800" cy="304800"/>
              <a:chOff x="-832" y="2130"/>
              <a:chExt cx="571" cy="574"/>
            </a:xfrm>
          </p:grpSpPr>
          <p:sp>
            <p:nvSpPr>
              <p:cNvPr id="34" name="Line 47"/>
              <p:cNvSpPr>
                <a:spLocks noChangeShapeType="1"/>
              </p:cNvSpPr>
              <p:nvPr/>
            </p:nvSpPr>
            <p:spPr bwMode="auto">
              <a:xfrm>
                <a:off x="-832" y="2130"/>
                <a:ext cx="571" cy="574"/>
              </a:xfrm>
              <a:prstGeom prst="line">
                <a:avLst/>
              </a:prstGeom>
              <a:noFill/>
              <a:ln w="76200">
                <a:solidFill>
                  <a:srgbClr val="FF0000"/>
                </a:solidFill>
                <a:round/>
                <a:headEnd/>
                <a:tailEnd/>
              </a:ln>
              <a:effectLst/>
            </p:spPr>
            <p:txBody>
              <a:bodyPr/>
              <a:lstStyle/>
              <a:p>
                <a:endParaRPr lang="en-US" sz="1100"/>
              </a:p>
            </p:txBody>
          </p:sp>
          <p:sp>
            <p:nvSpPr>
              <p:cNvPr id="35" name="Line 48"/>
              <p:cNvSpPr>
                <a:spLocks noChangeShapeType="1"/>
              </p:cNvSpPr>
              <p:nvPr/>
            </p:nvSpPr>
            <p:spPr bwMode="auto">
              <a:xfrm flipV="1">
                <a:off x="-832" y="2130"/>
                <a:ext cx="571" cy="574"/>
              </a:xfrm>
              <a:prstGeom prst="line">
                <a:avLst/>
              </a:prstGeom>
              <a:noFill/>
              <a:ln w="76200">
                <a:solidFill>
                  <a:srgbClr val="FF0000"/>
                </a:solidFill>
                <a:round/>
                <a:headEnd/>
                <a:tailEnd/>
              </a:ln>
              <a:effectLst/>
            </p:spPr>
            <p:txBody>
              <a:bodyPr/>
              <a:lstStyle/>
              <a:p>
                <a:endParaRPr lang="en-US" sz="1100"/>
              </a:p>
            </p:txBody>
          </p:sp>
        </p:grpSp>
        <p:sp>
          <p:nvSpPr>
            <p:cNvPr id="29" name="TextBox 28"/>
            <p:cNvSpPr txBox="1"/>
            <p:nvPr/>
          </p:nvSpPr>
          <p:spPr>
            <a:xfrm>
              <a:off x="6588900" y="5748509"/>
              <a:ext cx="1945755" cy="525924"/>
            </a:xfrm>
            <a:prstGeom prst="rect">
              <a:avLst/>
            </a:prstGeom>
            <a:noFill/>
          </p:spPr>
          <p:txBody>
            <a:bodyPr wrap="square" rtlCol="0">
              <a:spAutoFit/>
            </a:bodyPr>
            <a:lstStyle/>
            <a:p>
              <a:pPr algn="ctr"/>
              <a:r>
                <a:rPr lang="en-US" sz="1600" dirty="0" smtClean="0">
                  <a:solidFill>
                    <a:schemeClr val="bg1"/>
                  </a:solidFill>
                </a:rPr>
                <a:t>Grasp point</a:t>
              </a:r>
              <a:endParaRPr lang="en-US" sz="1600" dirty="0">
                <a:solidFill>
                  <a:schemeClr val="bg1"/>
                </a:solidFill>
              </a:endParaRPr>
            </a:p>
          </p:txBody>
        </p:sp>
        <p:sp>
          <p:nvSpPr>
            <p:cNvPr id="30" name="AutoShape 4"/>
            <p:cNvSpPr>
              <a:spLocks noChangeArrowheads="1"/>
            </p:cNvSpPr>
            <p:nvPr/>
          </p:nvSpPr>
          <p:spPr bwMode="auto">
            <a:xfrm rot="10800000">
              <a:off x="5700963" y="4625961"/>
              <a:ext cx="781863" cy="435756"/>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sz="1100"/>
            </a:p>
          </p:txBody>
        </p:sp>
        <p:sp>
          <p:nvSpPr>
            <p:cNvPr id="31" name="AutoShape 4"/>
            <p:cNvSpPr>
              <a:spLocks noChangeArrowheads="1"/>
            </p:cNvSpPr>
            <p:nvPr/>
          </p:nvSpPr>
          <p:spPr bwMode="auto">
            <a:xfrm rot="10800000">
              <a:off x="2504223" y="4589517"/>
              <a:ext cx="781863" cy="435756"/>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sz="1100"/>
            </a:p>
          </p:txBody>
        </p:sp>
        <p:pic>
          <p:nvPicPr>
            <p:cNvPr id="32" name="Picture 2" descr="C:\Users\ang\Desktop\cupfeatures.jpg"/>
            <p:cNvPicPr>
              <a:picLocks noChangeAspect="1" noChangeArrowheads="1"/>
            </p:cNvPicPr>
            <p:nvPr/>
          </p:nvPicPr>
          <p:blipFill>
            <a:blip r:embed="rId6" cstate="print">
              <a:lum contrast="-10000"/>
            </a:blip>
            <a:srcRect l="3144" t="8051" r="7722" b="9559"/>
            <a:stretch>
              <a:fillRect/>
            </a:stretch>
          </p:blipFill>
          <p:spPr bwMode="auto">
            <a:xfrm>
              <a:off x="3518452" y="3895109"/>
              <a:ext cx="2007703" cy="1855792"/>
            </a:xfrm>
            <a:prstGeom prst="rect">
              <a:avLst/>
            </a:prstGeom>
            <a:noFill/>
            <a:ln>
              <a:solidFill>
                <a:schemeClr val="bg1"/>
              </a:solidFill>
            </a:ln>
          </p:spPr>
        </p:pic>
        <p:sp>
          <p:nvSpPr>
            <p:cNvPr id="33" name="TextBox 32"/>
            <p:cNvSpPr txBox="1"/>
            <p:nvPr/>
          </p:nvSpPr>
          <p:spPr>
            <a:xfrm>
              <a:off x="3664072" y="5840582"/>
              <a:ext cx="1718928" cy="908415"/>
            </a:xfrm>
            <a:prstGeom prst="rect">
              <a:avLst/>
            </a:prstGeom>
            <a:noFill/>
          </p:spPr>
          <p:txBody>
            <a:bodyPr wrap="square" rtlCol="0">
              <a:spAutoFit/>
            </a:bodyPr>
            <a:lstStyle/>
            <a:p>
              <a:pPr algn="ctr"/>
              <a:r>
                <a:rPr lang="en-US" sz="1600" dirty="0" smtClean="0">
                  <a:solidFill>
                    <a:schemeClr val="bg1"/>
                  </a:solidFill>
                </a:rPr>
                <a:t>Low-level features</a:t>
              </a:r>
              <a:endParaRPr lang="en-US" sz="1600" dirty="0">
                <a:solidFill>
                  <a:schemeClr val="bg1"/>
                </a:solidFill>
              </a:endParaRPr>
            </a:p>
          </p:txBody>
        </p:sp>
      </p:grpSp>
      <p:sp>
        <p:nvSpPr>
          <p:cNvPr id="60" name="TextBox 59"/>
          <p:cNvSpPr txBox="1"/>
          <p:nvPr/>
        </p:nvSpPr>
        <p:spPr>
          <a:xfrm>
            <a:off x="270640" y="1009485"/>
            <a:ext cx="1443125" cy="646331"/>
          </a:xfrm>
          <a:prstGeom prst="rect">
            <a:avLst/>
          </a:prstGeom>
          <a:noFill/>
        </p:spPr>
        <p:txBody>
          <a:bodyPr wrap="square" rtlCol="0">
            <a:spAutoFit/>
          </a:bodyPr>
          <a:lstStyle/>
          <a:p>
            <a:r>
              <a:rPr lang="en-US" dirty="0" smtClean="0">
                <a:solidFill>
                  <a:schemeClr val="bg1"/>
                </a:solidFill>
              </a:rPr>
              <a:t>Object detection</a:t>
            </a:r>
            <a:endParaRPr lang="en-US" dirty="0">
              <a:solidFill>
                <a:schemeClr val="bg1"/>
              </a:solidFill>
            </a:endParaRPr>
          </a:p>
        </p:txBody>
      </p:sp>
      <p:grpSp>
        <p:nvGrpSpPr>
          <p:cNvPr id="9" name="Group 69"/>
          <p:cNvGrpSpPr/>
          <p:nvPr/>
        </p:nvGrpSpPr>
        <p:grpSpPr>
          <a:xfrm>
            <a:off x="228600" y="2353660"/>
            <a:ext cx="7047585" cy="1467095"/>
            <a:chOff x="228600" y="2353660"/>
            <a:chExt cx="7047585" cy="1467095"/>
          </a:xfrm>
        </p:grpSpPr>
        <p:grpSp>
          <p:nvGrpSpPr>
            <p:cNvPr id="12" name="Group 58"/>
            <p:cNvGrpSpPr/>
            <p:nvPr/>
          </p:nvGrpSpPr>
          <p:grpSpPr>
            <a:xfrm>
              <a:off x="2357094" y="2353660"/>
              <a:ext cx="4919091" cy="1467095"/>
              <a:chOff x="2209800" y="2820315"/>
              <a:chExt cx="4919091" cy="1467095"/>
            </a:xfrm>
          </p:grpSpPr>
          <p:pic>
            <p:nvPicPr>
              <p:cNvPr id="51" name="Picture 3" descr="C:\Documents and Settings\hllee\Application Data\SSH\temp\speech_demo.png"/>
              <p:cNvPicPr>
                <a:picLocks noChangeAspect="1" noChangeArrowheads="1"/>
              </p:cNvPicPr>
              <p:nvPr/>
            </p:nvPicPr>
            <p:blipFill>
              <a:blip r:embed="rId7" cstate="print"/>
              <a:srcRect l="47730" t="11764" r="30080" b="61154"/>
              <a:stretch>
                <a:fillRect/>
              </a:stretch>
            </p:blipFill>
            <p:spPr bwMode="auto">
              <a:xfrm>
                <a:off x="2209800" y="2820315"/>
                <a:ext cx="1447800" cy="1075340"/>
              </a:xfrm>
              <a:prstGeom prst="rect">
                <a:avLst/>
              </a:prstGeom>
              <a:noFill/>
            </p:spPr>
          </p:pic>
          <p:pic>
            <p:nvPicPr>
              <p:cNvPr id="52" name="Picture 3" descr="C:\Documents and Settings\hllee\Application Data\SSH\temp\speech_demo.png"/>
              <p:cNvPicPr>
                <a:picLocks noChangeAspect="1" noChangeArrowheads="1"/>
              </p:cNvPicPr>
              <p:nvPr/>
            </p:nvPicPr>
            <p:blipFill>
              <a:blip r:embed="rId7" cstate="print"/>
              <a:srcRect l="35864" t="57343" r="39675" b="11949"/>
              <a:stretch>
                <a:fillRect/>
              </a:stretch>
            </p:blipFill>
            <p:spPr bwMode="auto">
              <a:xfrm>
                <a:off x="4076700" y="2820316"/>
                <a:ext cx="1444979" cy="1075340"/>
              </a:xfrm>
              <a:prstGeom prst="rect">
                <a:avLst/>
              </a:prstGeom>
              <a:noFill/>
            </p:spPr>
          </p:pic>
          <p:sp>
            <p:nvSpPr>
              <p:cNvPr id="53" name="AutoShape 4"/>
              <p:cNvSpPr>
                <a:spLocks noChangeArrowheads="1"/>
              </p:cNvSpPr>
              <p:nvPr/>
            </p:nvSpPr>
            <p:spPr bwMode="auto">
              <a:xfrm rot="10800000">
                <a:off x="3695700" y="3200400"/>
                <a:ext cx="333340" cy="297107"/>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sz="1050">
                  <a:solidFill>
                    <a:schemeClr val="bg1"/>
                  </a:solidFill>
                </a:endParaRPr>
              </a:p>
            </p:txBody>
          </p:sp>
          <p:sp>
            <p:nvSpPr>
              <p:cNvPr id="54" name="AutoShape 4"/>
              <p:cNvSpPr>
                <a:spLocks noChangeArrowheads="1"/>
              </p:cNvSpPr>
              <p:nvPr/>
            </p:nvSpPr>
            <p:spPr bwMode="auto">
              <a:xfrm rot="10800000">
                <a:off x="5610260" y="3200401"/>
                <a:ext cx="333340" cy="297107"/>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sz="1050">
                  <a:solidFill>
                    <a:schemeClr val="bg1"/>
                  </a:solidFill>
                </a:endParaRPr>
              </a:p>
            </p:txBody>
          </p:sp>
          <p:sp>
            <p:nvSpPr>
              <p:cNvPr id="55" name="TextBox 54"/>
              <p:cNvSpPr txBox="1"/>
              <p:nvPr/>
            </p:nvSpPr>
            <p:spPr>
              <a:xfrm>
                <a:off x="2658076" y="3895655"/>
                <a:ext cx="653556" cy="325010"/>
              </a:xfrm>
              <a:prstGeom prst="rect">
                <a:avLst/>
              </a:prstGeom>
              <a:noFill/>
            </p:spPr>
            <p:txBody>
              <a:bodyPr wrap="none" rtlCol="0">
                <a:noAutofit/>
              </a:bodyPr>
              <a:lstStyle/>
              <a:p>
                <a:r>
                  <a:rPr lang="en-US" sz="1600" dirty="0" smtClean="0">
                    <a:solidFill>
                      <a:schemeClr val="bg1"/>
                    </a:solidFill>
                  </a:rPr>
                  <a:t>Audio</a:t>
                </a:r>
                <a:endParaRPr lang="en-US" sz="1600" dirty="0">
                  <a:solidFill>
                    <a:schemeClr val="bg1"/>
                  </a:solidFill>
                </a:endParaRPr>
              </a:p>
            </p:txBody>
          </p:sp>
          <p:sp>
            <p:nvSpPr>
              <p:cNvPr id="56" name="TextBox 55"/>
              <p:cNvSpPr txBox="1"/>
              <p:nvPr/>
            </p:nvSpPr>
            <p:spPr>
              <a:xfrm>
                <a:off x="4424706" y="3934060"/>
                <a:ext cx="653556" cy="325010"/>
              </a:xfrm>
              <a:prstGeom prst="rect">
                <a:avLst/>
              </a:prstGeom>
              <a:noFill/>
            </p:spPr>
            <p:txBody>
              <a:bodyPr wrap="none" rtlCol="0">
                <a:noAutofit/>
              </a:bodyPr>
              <a:lstStyle/>
              <a:p>
                <a:pPr>
                  <a:spcBef>
                    <a:spcPts val="0"/>
                  </a:spcBef>
                </a:pPr>
                <a:r>
                  <a:rPr lang="en-US" sz="1600" dirty="0" smtClean="0">
                    <a:solidFill>
                      <a:schemeClr val="bg1"/>
                    </a:solidFill>
                  </a:rPr>
                  <a:t>Audio features</a:t>
                </a:r>
              </a:p>
            </p:txBody>
          </p:sp>
          <p:sp>
            <p:nvSpPr>
              <p:cNvPr id="57" name="TextBox 56"/>
              <p:cNvSpPr txBox="1"/>
              <p:nvPr/>
            </p:nvSpPr>
            <p:spPr>
              <a:xfrm>
                <a:off x="6324600" y="3962400"/>
                <a:ext cx="647700" cy="325010"/>
              </a:xfrm>
              <a:prstGeom prst="rect">
                <a:avLst/>
              </a:prstGeom>
              <a:noFill/>
            </p:spPr>
            <p:txBody>
              <a:bodyPr wrap="none" rtlCol="0">
                <a:noAutofit/>
              </a:bodyPr>
              <a:lstStyle/>
              <a:p>
                <a:pPr algn="ctr">
                  <a:spcBef>
                    <a:spcPts val="0"/>
                  </a:spcBef>
                </a:pPr>
                <a:r>
                  <a:rPr lang="en-US" sz="1600" dirty="0" smtClean="0">
                    <a:solidFill>
                      <a:schemeClr val="bg1"/>
                    </a:solidFill>
                  </a:rPr>
                  <a:t>Speaker ID</a:t>
                </a:r>
              </a:p>
            </p:txBody>
          </p:sp>
          <p:pic>
            <p:nvPicPr>
              <p:cNvPr id="58" name="Picture 9" descr="honglak"/>
              <p:cNvPicPr>
                <a:picLocks noChangeAspect="1" noChangeArrowheads="1"/>
              </p:cNvPicPr>
              <p:nvPr/>
            </p:nvPicPr>
            <p:blipFill>
              <a:blip r:embed="rId8" cstate="print"/>
              <a:srcRect l="7692" r="7692"/>
              <a:stretch>
                <a:fillRect/>
              </a:stretch>
            </p:blipFill>
            <p:spPr bwMode="auto">
              <a:xfrm>
                <a:off x="6076121" y="2820315"/>
                <a:ext cx="1052770" cy="1117961"/>
              </a:xfrm>
              <a:prstGeom prst="rect">
                <a:avLst/>
              </a:prstGeom>
              <a:noFill/>
            </p:spPr>
          </p:pic>
        </p:grpSp>
        <p:sp>
          <p:nvSpPr>
            <p:cNvPr id="61" name="TextBox 60"/>
            <p:cNvSpPr txBox="1"/>
            <p:nvPr/>
          </p:nvSpPr>
          <p:spPr>
            <a:xfrm>
              <a:off x="228600" y="2543245"/>
              <a:ext cx="1485900" cy="646331"/>
            </a:xfrm>
            <a:prstGeom prst="rect">
              <a:avLst/>
            </a:prstGeom>
            <a:noFill/>
          </p:spPr>
          <p:txBody>
            <a:bodyPr wrap="square" rtlCol="0">
              <a:spAutoFit/>
            </a:bodyPr>
            <a:lstStyle/>
            <a:p>
              <a:r>
                <a:rPr lang="en-US" dirty="0" smtClean="0">
                  <a:solidFill>
                    <a:schemeClr val="bg1"/>
                  </a:solidFill>
                </a:rPr>
                <a:t>Audio classification</a:t>
              </a:r>
              <a:endParaRPr lang="en-US" dirty="0">
                <a:solidFill>
                  <a:schemeClr val="bg1"/>
                </a:solidFill>
              </a:endParaRPr>
            </a:p>
          </p:txBody>
        </p:sp>
      </p:grpSp>
      <p:grpSp>
        <p:nvGrpSpPr>
          <p:cNvPr id="13" name="Group 68"/>
          <p:cNvGrpSpPr/>
          <p:nvPr/>
        </p:nvGrpSpPr>
        <p:grpSpPr>
          <a:xfrm>
            <a:off x="232235" y="3889860"/>
            <a:ext cx="7923771" cy="1404831"/>
            <a:chOff x="152400" y="4005076"/>
            <a:chExt cx="7923771" cy="1404831"/>
          </a:xfrm>
        </p:grpSpPr>
        <p:sp>
          <p:nvSpPr>
            <p:cNvPr id="39" name="AutoShape 4"/>
            <p:cNvSpPr>
              <a:spLocks noChangeArrowheads="1"/>
            </p:cNvSpPr>
            <p:nvPr/>
          </p:nvSpPr>
          <p:spPr bwMode="auto">
            <a:xfrm rot="8475292">
              <a:off x="6489689" y="4334015"/>
              <a:ext cx="1098179" cy="489318"/>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a:solidFill>
                  <a:schemeClr val="bg1"/>
                </a:solidFill>
              </a:endParaRPr>
            </a:p>
          </p:txBody>
        </p:sp>
        <p:pic>
          <p:nvPicPr>
            <p:cNvPr id="40" name="Picture 2" descr="C:\Users\ang\Desktop\supportingDocs\heli.jpg"/>
            <p:cNvPicPr>
              <a:picLocks noChangeAspect="1" noChangeArrowheads="1"/>
            </p:cNvPicPr>
            <p:nvPr/>
          </p:nvPicPr>
          <p:blipFill>
            <a:blip r:embed="rId9" cstate="print"/>
            <a:srcRect/>
            <a:stretch>
              <a:fillRect/>
            </a:stretch>
          </p:blipFill>
          <p:spPr bwMode="auto">
            <a:xfrm>
              <a:off x="2190890" y="4120290"/>
              <a:ext cx="1581015" cy="887493"/>
            </a:xfrm>
            <a:prstGeom prst="rect">
              <a:avLst/>
            </a:prstGeom>
            <a:noFill/>
          </p:spPr>
        </p:pic>
        <p:sp>
          <p:nvSpPr>
            <p:cNvPr id="47" name="AutoShape 4"/>
            <p:cNvSpPr>
              <a:spLocks noChangeArrowheads="1"/>
            </p:cNvSpPr>
            <p:nvPr/>
          </p:nvSpPr>
          <p:spPr bwMode="auto">
            <a:xfrm rot="10800000">
              <a:off x="3880711" y="4410807"/>
              <a:ext cx="571859" cy="306058"/>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a:solidFill>
                  <a:schemeClr val="bg1"/>
                </a:solidFill>
              </a:endParaRPr>
            </a:p>
          </p:txBody>
        </p:sp>
        <p:sp>
          <p:nvSpPr>
            <p:cNvPr id="48" name="AutoShape 4"/>
            <p:cNvSpPr>
              <a:spLocks noChangeArrowheads="1"/>
            </p:cNvSpPr>
            <p:nvPr/>
          </p:nvSpPr>
          <p:spPr bwMode="auto">
            <a:xfrm rot="10800000">
              <a:off x="5783600" y="4428601"/>
              <a:ext cx="571859" cy="306058"/>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a:solidFill>
                  <a:schemeClr val="bg1"/>
                </a:solidFill>
              </a:endParaRPr>
            </a:p>
          </p:txBody>
        </p:sp>
        <p:pic>
          <p:nvPicPr>
            <p:cNvPr id="49" name="Picture 3"/>
            <p:cNvPicPr>
              <a:picLocks noChangeAspect="1" noChangeArrowheads="1"/>
            </p:cNvPicPr>
            <p:nvPr/>
          </p:nvPicPr>
          <p:blipFill>
            <a:blip r:embed="rId10" cstate="print"/>
            <a:srcRect/>
            <a:stretch>
              <a:fillRect/>
            </a:stretch>
          </p:blipFill>
          <p:spPr bwMode="auto">
            <a:xfrm>
              <a:off x="4560641" y="4058361"/>
              <a:ext cx="1128891" cy="1020192"/>
            </a:xfrm>
            <a:prstGeom prst="rect">
              <a:avLst/>
            </a:prstGeom>
            <a:noFill/>
            <a:ln w="9525">
              <a:noFill/>
              <a:miter lim="800000"/>
              <a:headEnd/>
              <a:tailEnd/>
            </a:ln>
          </p:spPr>
        </p:pic>
        <p:sp>
          <p:nvSpPr>
            <p:cNvPr id="50" name="TextBox 49"/>
            <p:cNvSpPr txBox="1"/>
            <p:nvPr/>
          </p:nvSpPr>
          <p:spPr>
            <a:xfrm>
              <a:off x="4159678" y="5066504"/>
              <a:ext cx="1967971" cy="321152"/>
            </a:xfrm>
            <a:prstGeom prst="rect">
              <a:avLst/>
            </a:prstGeom>
            <a:noFill/>
          </p:spPr>
          <p:txBody>
            <a:bodyPr wrap="square" rtlCol="0">
              <a:noAutofit/>
            </a:bodyPr>
            <a:lstStyle/>
            <a:p>
              <a:pPr algn="ctr">
                <a:spcBef>
                  <a:spcPts val="0"/>
                </a:spcBef>
              </a:pPr>
              <a:r>
                <a:rPr lang="en-US" sz="1600" dirty="0" smtClean="0">
                  <a:solidFill>
                    <a:schemeClr val="bg1"/>
                  </a:solidFill>
                </a:rPr>
                <a:t>State features</a:t>
              </a:r>
              <a:endParaRPr lang="en-US" sz="1600" dirty="0">
                <a:solidFill>
                  <a:schemeClr val="bg1"/>
                </a:solidFill>
              </a:endParaRPr>
            </a:p>
          </p:txBody>
        </p:sp>
        <p:grpSp>
          <p:nvGrpSpPr>
            <p:cNvPr id="14" name="Group 68"/>
            <p:cNvGrpSpPr/>
            <p:nvPr/>
          </p:nvGrpSpPr>
          <p:grpSpPr>
            <a:xfrm>
              <a:off x="6517187" y="4005076"/>
              <a:ext cx="1050404" cy="1075339"/>
              <a:chOff x="6381757" y="685800"/>
              <a:chExt cx="1343026" cy="1309807"/>
            </a:xfrm>
          </p:grpSpPr>
          <p:pic>
            <p:nvPicPr>
              <p:cNvPr id="44" name="Picture 2"/>
              <p:cNvPicPr>
                <a:picLocks noChangeAspect="1" noChangeArrowheads="1"/>
              </p:cNvPicPr>
              <p:nvPr/>
            </p:nvPicPr>
            <p:blipFill>
              <a:blip r:embed="rId11" cstate="print"/>
              <a:srcRect l="24182" t="27000" r="24364" b="4000"/>
              <a:stretch>
                <a:fillRect/>
              </a:stretch>
            </p:blipFill>
            <p:spPr bwMode="auto">
              <a:xfrm>
                <a:off x="6381757" y="685800"/>
                <a:ext cx="1343026" cy="1309807"/>
              </a:xfrm>
              <a:prstGeom prst="rect">
                <a:avLst/>
              </a:prstGeom>
              <a:noFill/>
              <a:ln w="9525">
                <a:noFill/>
                <a:miter lim="800000"/>
                <a:headEnd/>
                <a:tailEnd/>
              </a:ln>
            </p:spPr>
          </p:pic>
          <p:sp>
            <p:nvSpPr>
              <p:cNvPr id="45" name="Freeform 44"/>
              <p:cNvSpPr/>
              <p:nvPr/>
            </p:nvSpPr>
            <p:spPr bwMode="auto">
              <a:xfrm flipH="1">
                <a:off x="6562731" y="1143002"/>
                <a:ext cx="209550" cy="266700"/>
              </a:xfrm>
              <a:custGeom>
                <a:avLst/>
                <a:gdLst>
                  <a:gd name="connsiteX0" fmla="*/ 85725 w 328612"/>
                  <a:gd name="connsiteY0" fmla="*/ 493712 h 493712"/>
                  <a:gd name="connsiteX1" fmla="*/ 314325 w 328612"/>
                  <a:gd name="connsiteY1" fmla="*/ 93662 h 493712"/>
                  <a:gd name="connsiteX2" fmla="*/ 0 w 328612"/>
                  <a:gd name="connsiteY2" fmla="*/ 36512 h 493712"/>
                </a:gdLst>
                <a:ahLst/>
                <a:cxnLst>
                  <a:cxn ang="0">
                    <a:pos x="connsiteX0" y="connsiteY0"/>
                  </a:cxn>
                  <a:cxn ang="0">
                    <a:pos x="connsiteX1" y="connsiteY1"/>
                  </a:cxn>
                  <a:cxn ang="0">
                    <a:pos x="connsiteX2" y="connsiteY2"/>
                  </a:cxn>
                </a:cxnLst>
                <a:rect l="l" t="t" r="r" b="b"/>
                <a:pathLst>
                  <a:path w="328612" h="493712">
                    <a:moveTo>
                      <a:pt x="85725" y="493712"/>
                    </a:moveTo>
                    <a:cubicBezTo>
                      <a:pt x="207168" y="331787"/>
                      <a:pt x="328612" y="169862"/>
                      <a:pt x="314325" y="93662"/>
                    </a:cubicBezTo>
                    <a:cubicBezTo>
                      <a:pt x="300037" y="17462"/>
                      <a:pt x="60325" y="0"/>
                      <a:pt x="0" y="36512"/>
                    </a:cubicBezTo>
                  </a:path>
                </a:pathLst>
              </a:custGeom>
              <a:noFill/>
              <a:ln w="19050" cap="flat" cmpd="sng" algn="ctr">
                <a:solidFill>
                  <a:srgbClr val="00FF00"/>
                </a:solidFill>
                <a:prstDash val="solid"/>
                <a:round/>
                <a:headEnd type="none" w="med" len="med"/>
                <a:tailEnd type="triangle" w="med" len="med"/>
              </a:ln>
              <a:effectLst/>
            </p:spPr>
            <p:txBody>
              <a:bodyPr rtlCol="0" anchor="ctr"/>
              <a:lstStyle/>
              <a:p>
                <a:pPr algn="ctr"/>
                <a:endParaRPr lang="en-US">
                  <a:solidFill>
                    <a:schemeClr val="bg1"/>
                  </a:solidFill>
                </a:endParaRPr>
              </a:p>
            </p:txBody>
          </p:sp>
          <p:sp>
            <p:nvSpPr>
              <p:cNvPr id="46" name="Freeform 45"/>
              <p:cNvSpPr/>
              <p:nvPr/>
            </p:nvSpPr>
            <p:spPr bwMode="auto">
              <a:xfrm>
                <a:off x="7353305" y="1158878"/>
                <a:ext cx="193675" cy="279401"/>
              </a:xfrm>
              <a:custGeom>
                <a:avLst/>
                <a:gdLst>
                  <a:gd name="connsiteX0" fmla="*/ 38100 w 184150"/>
                  <a:gd name="connsiteY0" fmla="*/ 146050 h 315913"/>
                  <a:gd name="connsiteX1" fmla="*/ 28575 w 184150"/>
                  <a:gd name="connsiteY1" fmla="*/ 260350 h 315913"/>
                  <a:gd name="connsiteX2" fmla="*/ 95250 w 184150"/>
                  <a:gd name="connsiteY2" fmla="*/ 298450 h 315913"/>
                  <a:gd name="connsiteX3" fmla="*/ 180975 w 184150"/>
                  <a:gd name="connsiteY3" fmla="*/ 155575 h 315913"/>
                  <a:gd name="connsiteX4" fmla="*/ 114300 w 184150"/>
                  <a:gd name="connsiteY4" fmla="*/ 22225 h 315913"/>
                  <a:gd name="connsiteX5" fmla="*/ 0 w 184150"/>
                  <a:gd name="connsiteY5" fmla="*/ 22225 h 31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150" h="315913">
                    <a:moveTo>
                      <a:pt x="38100" y="146050"/>
                    </a:moveTo>
                    <a:cubicBezTo>
                      <a:pt x="28575" y="190500"/>
                      <a:pt x="19050" y="234950"/>
                      <a:pt x="28575" y="260350"/>
                    </a:cubicBezTo>
                    <a:cubicBezTo>
                      <a:pt x="38100" y="285750"/>
                      <a:pt x="69850" y="315913"/>
                      <a:pt x="95250" y="298450"/>
                    </a:cubicBezTo>
                    <a:cubicBezTo>
                      <a:pt x="120650" y="280987"/>
                      <a:pt x="177800" y="201612"/>
                      <a:pt x="180975" y="155575"/>
                    </a:cubicBezTo>
                    <a:cubicBezTo>
                      <a:pt x="184150" y="109538"/>
                      <a:pt x="144462" y="44450"/>
                      <a:pt x="114300" y="22225"/>
                    </a:cubicBezTo>
                    <a:cubicBezTo>
                      <a:pt x="84138" y="0"/>
                      <a:pt x="0" y="22225"/>
                      <a:pt x="0" y="22225"/>
                    </a:cubicBezTo>
                  </a:path>
                </a:pathLst>
              </a:custGeom>
              <a:noFill/>
              <a:ln w="19050" cap="flat" cmpd="sng" algn="ctr">
                <a:solidFill>
                  <a:srgbClr val="00FF00"/>
                </a:solidFill>
                <a:prstDash val="solid"/>
                <a:round/>
                <a:headEnd type="none" w="med" len="med"/>
                <a:tailEnd type="triangle" w="med" len="med"/>
              </a:ln>
              <a:effectLst/>
            </p:spPr>
            <p:txBody>
              <a:bodyPr rtlCol="0" anchor="ctr"/>
              <a:lstStyle/>
              <a:p>
                <a:pPr algn="ctr"/>
                <a:endParaRPr lang="en-US">
                  <a:solidFill>
                    <a:schemeClr val="bg1"/>
                  </a:solidFill>
                </a:endParaRPr>
              </a:p>
            </p:txBody>
          </p:sp>
        </p:grpSp>
        <p:sp>
          <p:nvSpPr>
            <p:cNvPr id="43" name="TextBox 42"/>
            <p:cNvSpPr txBox="1"/>
            <p:nvPr/>
          </p:nvSpPr>
          <p:spPr>
            <a:xfrm>
              <a:off x="6108200" y="5118820"/>
              <a:ext cx="1967971" cy="291087"/>
            </a:xfrm>
            <a:prstGeom prst="rect">
              <a:avLst/>
            </a:prstGeom>
            <a:noFill/>
          </p:spPr>
          <p:txBody>
            <a:bodyPr wrap="square" rtlCol="0">
              <a:noAutofit/>
            </a:bodyPr>
            <a:lstStyle/>
            <a:p>
              <a:pPr algn="ctr"/>
              <a:r>
                <a:rPr lang="en-US" sz="1600" dirty="0" smtClean="0">
                  <a:solidFill>
                    <a:schemeClr val="bg1"/>
                  </a:solidFill>
                </a:rPr>
                <a:t>Action</a:t>
              </a:r>
              <a:endParaRPr lang="en-US" sz="1600" dirty="0">
                <a:solidFill>
                  <a:schemeClr val="bg1"/>
                </a:solidFill>
              </a:endParaRPr>
            </a:p>
          </p:txBody>
        </p:sp>
        <p:sp>
          <p:nvSpPr>
            <p:cNvPr id="38" name="TextBox 37"/>
            <p:cNvSpPr txBox="1"/>
            <p:nvPr/>
          </p:nvSpPr>
          <p:spPr>
            <a:xfrm>
              <a:off x="2037270" y="5042010"/>
              <a:ext cx="1967971" cy="323494"/>
            </a:xfrm>
            <a:prstGeom prst="rect">
              <a:avLst/>
            </a:prstGeom>
            <a:noFill/>
          </p:spPr>
          <p:txBody>
            <a:bodyPr wrap="square" rtlCol="0">
              <a:noAutofit/>
            </a:bodyPr>
            <a:lstStyle/>
            <a:p>
              <a:pPr algn="ctr"/>
              <a:r>
                <a:rPr lang="en-US" sz="1600" dirty="0" smtClean="0">
                  <a:solidFill>
                    <a:schemeClr val="bg1"/>
                  </a:solidFill>
                </a:rPr>
                <a:t>Helicopter</a:t>
              </a:r>
              <a:endParaRPr lang="en-US" sz="1600" dirty="0">
                <a:solidFill>
                  <a:schemeClr val="bg1"/>
                </a:solidFill>
              </a:endParaRPr>
            </a:p>
          </p:txBody>
        </p:sp>
        <p:sp>
          <p:nvSpPr>
            <p:cNvPr id="62" name="TextBox 61"/>
            <p:cNvSpPr txBox="1"/>
            <p:nvPr/>
          </p:nvSpPr>
          <p:spPr>
            <a:xfrm>
              <a:off x="152400" y="4271775"/>
              <a:ext cx="1485900" cy="646331"/>
            </a:xfrm>
            <a:prstGeom prst="rect">
              <a:avLst/>
            </a:prstGeom>
            <a:noFill/>
          </p:spPr>
          <p:txBody>
            <a:bodyPr wrap="square" rtlCol="0">
              <a:spAutoFit/>
            </a:bodyPr>
            <a:lstStyle/>
            <a:p>
              <a:r>
                <a:rPr lang="en-US" dirty="0" smtClean="0">
                  <a:solidFill>
                    <a:schemeClr val="bg1"/>
                  </a:solidFill>
                </a:rPr>
                <a:t>Helicopter control </a:t>
              </a:r>
              <a:endParaRPr lang="en-US" dirty="0">
                <a:solidFill>
                  <a:schemeClr val="bg1"/>
                </a:solidFill>
              </a:endParaRPr>
            </a:p>
          </p:txBody>
        </p:sp>
      </p:grpSp>
      <p:sp>
        <p:nvSpPr>
          <p:cNvPr id="63" name="TextBox 62"/>
          <p:cNvSpPr txBox="1"/>
          <p:nvPr/>
        </p:nvSpPr>
        <p:spPr>
          <a:xfrm>
            <a:off x="270640" y="5886920"/>
            <a:ext cx="1485900" cy="369332"/>
          </a:xfrm>
          <a:prstGeom prst="rect">
            <a:avLst/>
          </a:prstGeom>
          <a:noFill/>
        </p:spPr>
        <p:txBody>
          <a:bodyPr wrap="square" rtlCol="0">
            <a:spAutoFit/>
          </a:bodyPr>
          <a:lstStyle/>
          <a:p>
            <a:r>
              <a:rPr lang="en-US" dirty="0" smtClean="0">
                <a:solidFill>
                  <a:schemeClr val="bg1"/>
                </a:solidFill>
              </a:rPr>
              <a:t>NLP</a:t>
            </a:r>
            <a:endParaRPr lang="en-US" dirty="0">
              <a:solidFill>
                <a:schemeClr val="bg1"/>
              </a:solidFill>
            </a:endParaRPr>
          </a:p>
        </p:txBody>
      </p:sp>
      <p:pic>
        <p:nvPicPr>
          <p:cNvPr id="1487874" name="Picture 2" descr="http://www.elbacom.com/assets/images/textdocument.gif"/>
          <p:cNvPicPr>
            <a:picLocks noChangeAspect="1" noChangeArrowheads="1"/>
          </p:cNvPicPr>
          <p:nvPr/>
        </p:nvPicPr>
        <p:blipFill>
          <a:blip r:embed="rId12" cstate="print"/>
          <a:srcRect/>
          <a:stretch>
            <a:fillRect/>
          </a:stretch>
        </p:blipFill>
        <p:spPr bwMode="auto">
          <a:xfrm>
            <a:off x="2536535" y="5387655"/>
            <a:ext cx="1075340" cy="1075340"/>
          </a:xfrm>
          <a:prstGeom prst="rect">
            <a:avLst/>
          </a:prstGeom>
          <a:noFill/>
        </p:spPr>
      </p:pic>
      <p:sp>
        <p:nvSpPr>
          <p:cNvPr id="64" name="TextBox 63"/>
          <p:cNvSpPr txBox="1"/>
          <p:nvPr/>
        </p:nvSpPr>
        <p:spPr>
          <a:xfrm>
            <a:off x="2037270" y="6408336"/>
            <a:ext cx="1967971" cy="323494"/>
          </a:xfrm>
          <a:prstGeom prst="rect">
            <a:avLst/>
          </a:prstGeom>
          <a:noFill/>
        </p:spPr>
        <p:txBody>
          <a:bodyPr wrap="square" rtlCol="0">
            <a:noAutofit/>
          </a:bodyPr>
          <a:lstStyle/>
          <a:p>
            <a:pPr algn="ctr"/>
            <a:r>
              <a:rPr lang="en-US" sz="1600" dirty="0" smtClean="0">
                <a:solidFill>
                  <a:schemeClr val="bg1"/>
                </a:solidFill>
              </a:rPr>
              <a:t>Document</a:t>
            </a:r>
            <a:endParaRPr lang="en-US" sz="1600" dirty="0">
              <a:solidFill>
                <a:schemeClr val="bg1"/>
              </a:solidFill>
            </a:endParaRPr>
          </a:p>
        </p:txBody>
      </p:sp>
      <p:sp>
        <p:nvSpPr>
          <p:cNvPr id="65" name="AutoShape 4"/>
          <p:cNvSpPr>
            <a:spLocks noChangeArrowheads="1"/>
          </p:cNvSpPr>
          <p:nvPr/>
        </p:nvSpPr>
        <p:spPr bwMode="auto">
          <a:xfrm rot="10800000">
            <a:off x="3842305" y="5810110"/>
            <a:ext cx="571859" cy="306058"/>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a:solidFill>
                <a:schemeClr val="bg1"/>
              </a:solidFill>
            </a:endParaRPr>
          </a:p>
        </p:txBody>
      </p:sp>
      <p:sp>
        <p:nvSpPr>
          <p:cNvPr id="66" name="AutoShape 4"/>
          <p:cNvSpPr>
            <a:spLocks noChangeArrowheads="1"/>
          </p:cNvSpPr>
          <p:nvPr/>
        </p:nvSpPr>
        <p:spPr bwMode="auto">
          <a:xfrm rot="10800000">
            <a:off x="5992985" y="5810110"/>
            <a:ext cx="571859" cy="306058"/>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a:solidFill>
                <a:schemeClr val="bg1"/>
              </a:solidFill>
            </a:endParaRPr>
          </a:p>
        </p:txBody>
      </p:sp>
      <p:pic>
        <p:nvPicPr>
          <p:cNvPr id="1487876" name="Picture 4" descr="http://www.cse.unsw.edu.au/~billw/cs9414/notes/nlp/grampars/grampars1.png"/>
          <p:cNvPicPr>
            <a:picLocks noChangeAspect="1" noChangeArrowheads="1"/>
          </p:cNvPicPr>
          <p:nvPr/>
        </p:nvPicPr>
        <p:blipFill>
          <a:blip r:embed="rId13" cstate="print"/>
          <a:srcRect/>
          <a:stretch>
            <a:fillRect/>
          </a:stretch>
        </p:blipFill>
        <p:spPr bwMode="auto">
          <a:xfrm>
            <a:off x="4572000" y="5426060"/>
            <a:ext cx="1267365" cy="1098657"/>
          </a:xfrm>
          <a:prstGeom prst="rect">
            <a:avLst/>
          </a:prstGeom>
          <a:noFill/>
        </p:spPr>
      </p:pic>
      <p:sp>
        <p:nvSpPr>
          <p:cNvPr id="67" name="TextBox 66"/>
          <p:cNvSpPr txBox="1"/>
          <p:nvPr/>
        </p:nvSpPr>
        <p:spPr>
          <a:xfrm>
            <a:off x="4379975" y="6534506"/>
            <a:ext cx="1967971" cy="323494"/>
          </a:xfrm>
          <a:prstGeom prst="rect">
            <a:avLst/>
          </a:prstGeom>
          <a:noFill/>
        </p:spPr>
        <p:txBody>
          <a:bodyPr wrap="square" rtlCol="0">
            <a:noAutofit/>
          </a:bodyPr>
          <a:lstStyle/>
          <a:p>
            <a:pPr algn="ctr"/>
            <a:r>
              <a:rPr lang="en-US" sz="1600" dirty="0" smtClean="0">
                <a:solidFill>
                  <a:schemeClr val="bg1"/>
                </a:solidFill>
              </a:rPr>
              <a:t>Language features</a:t>
            </a:r>
            <a:endParaRPr lang="en-US" sz="1600" dirty="0">
              <a:solidFill>
                <a:schemeClr val="bg1"/>
              </a:solidFill>
            </a:endParaRPr>
          </a:p>
        </p:txBody>
      </p:sp>
      <p:sp>
        <p:nvSpPr>
          <p:cNvPr id="68" name="TextBox 67"/>
          <p:cNvSpPr txBox="1"/>
          <p:nvPr/>
        </p:nvSpPr>
        <p:spPr>
          <a:xfrm>
            <a:off x="6452040" y="5426060"/>
            <a:ext cx="2536535" cy="1124700"/>
          </a:xfrm>
          <a:prstGeom prst="rect">
            <a:avLst/>
          </a:prstGeom>
          <a:noFill/>
        </p:spPr>
        <p:txBody>
          <a:bodyPr wrap="square" rtlCol="0">
            <a:noAutofit/>
          </a:bodyPr>
          <a:lstStyle/>
          <a:p>
            <a:pPr algn="ctr">
              <a:spcBef>
                <a:spcPts val="0"/>
              </a:spcBef>
            </a:pPr>
            <a:r>
              <a:rPr lang="en-US" sz="2400" dirty="0" smtClean="0">
                <a:solidFill>
                  <a:schemeClr val="bg1"/>
                </a:solidFill>
              </a:rPr>
              <a:t>Web search, </a:t>
            </a:r>
          </a:p>
          <a:p>
            <a:pPr algn="ctr">
              <a:spcBef>
                <a:spcPts val="0"/>
              </a:spcBef>
            </a:pPr>
            <a:r>
              <a:rPr lang="en-US" sz="2400" dirty="0" smtClean="0">
                <a:solidFill>
                  <a:schemeClr val="bg1"/>
                </a:solidFill>
              </a:rPr>
              <a:t>Spam classifier, etc.</a:t>
            </a:r>
            <a:endParaRPr lang="en-US" sz="2400"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is computer perception done?</a:t>
            </a:r>
            <a:endParaRPr lang="en-US" dirty="0"/>
          </a:p>
        </p:txBody>
      </p:sp>
      <p:grpSp>
        <p:nvGrpSpPr>
          <p:cNvPr id="3" name="Group 35"/>
          <p:cNvGrpSpPr/>
          <p:nvPr/>
        </p:nvGrpSpPr>
        <p:grpSpPr>
          <a:xfrm>
            <a:off x="9334500" y="2286000"/>
            <a:ext cx="5092566" cy="1837138"/>
            <a:chOff x="510195" y="3895109"/>
            <a:chExt cx="8024460" cy="2853888"/>
          </a:xfrm>
        </p:grpSpPr>
        <p:pic>
          <p:nvPicPr>
            <p:cNvPr id="25" name="Picture 3" descr="C:\Users\ang\Desktop\thumbnail.jpg"/>
            <p:cNvPicPr>
              <a:picLocks noChangeAspect="1" noChangeArrowheads="1"/>
            </p:cNvPicPr>
            <p:nvPr/>
          </p:nvPicPr>
          <p:blipFill>
            <a:blip r:embed="rId2" cstate="print"/>
            <a:srcRect l="2115" t="6176" r="7557" b="9324"/>
            <a:stretch>
              <a:fillRect/>
            </a:stretch>
          </p:blipFill>
          <p:spPr bwMode="auto">
            <a:xfrm>
              <a:off x="6652697" y="3951611"/>
              <a:ext cx="1863992" cy="1743739"/>
            </a:xfrm>
            <a:prstGeom prst="rect">
              <a:avLst/>
            </a:prstGeom>
            <a:noFill/>
          </p:spPr>
        </p:pic>
        <p:sp>
          <p:nvSpPr>
            <p:cNvPr id="26" name="TextBox 25"/>
            <p:cNvSpPr txBox="1"/>
            <p:nvPr/>
          </p:nvSpPr>
          <p:spPr>
            <a:xfrm>
              <a:off x="577535" y="5737878"/>
              <a:ext cx="1718928" cy="525924"/>
            </a:xfrm>
            <a:prstGeom prst="rect">
              <a:avLst/>
            </a:prstGeom>
            <a:noFill/>
          </p:spPr>
          <p:txBody>
            <a:bodyPr wrap="square" rtlCol="0">
              <a:spAutoFit/>
            </a:bodyPr>
            <a:lstStyle/>
            <a:p>
              <a:pPr algn="ctr"/>
              <a:r>
                <a:rPr lang="en-US" sz="1600" dirty="0" smtClean="0">
                  <a:solidFill>
                    <a:schemeClr val="bg1"/>
                  </a:solidFill>
                </a:rPr>
                <a:t>Image</a:t>
              </a:r>
              <a:endParaRPr lang="en-US" sz="1600" dirty="0">
                <a:solidFill>
                  <a:schemeClr val="bg1"/>
                </a:solidFill>
              </a:endParaRPr>
            </a:p>
          </p:txBody>
        </p:sp>
        <p:pic>
          <p:nvPicPr>
            <p:cNvPr id="27" name="Picture 3" descr="C:\Users\ang\Desktop\thumbnail.jpg"/>
            <p:cNvPicPr>
              <a:picLocks noChangeAspect="1" noChangeArrowheads="1"/>
            </p:cNvPicPr>
            <p:nvPr/>
          </p:nvPicPr>
          <p:blipFill>
            <a:blip r:embed="rId2" cstate="print"/>
            <a:srcRect l="2115" t="6176" r="7557" b="9324"/>
            <a:stretch>
              <a:fillRect/>
            </a:stretch>
          </p:blipFill>
          <p:spPr bwMode="auto">
            <a:xfrm>
              <a:off x="510195" y="3926803"/>
              <a:ext cx="1863994" cy="1743739"/>
            </a:xfrm>
            <a:prstGeom prst="rect">
              <a:avLst/>
            </a:prstGeom>
            <a:noFill/>
          </p:spPr>
        </p:pic>
        <p:grpSp>
          <p:nvGrpSpPr>
            <p:cNvPr id="4" name="Group 46"/>
            <p:cNvGrpSpPr>
              <a:grpSpLocks/>
            </p:cNvGrpSpPr>
            <p:nvPr/>
          </p:nvGrpSpPr>
          <p:grpSpPr bwMode="auto">
            <a:xfrm>
              <a:off x="8201224" y="4557858"/>
              <a:ext cx="304800" cy="304800"/>
              <a:chOff x="-832" y="2130"/>
              <a:chExt cx="571" cy="574"/>
            </a:xfrm>
          </p:grpSpPr>
          <p:sp>
            <p:nvSpPr>
              <p:cNvPr id="34" name="Line 47"/>
              <p:cNvSpPr>
                <a:spLocks noChangeShapeType="1"/>
              </p:cNvSpPr>
              <p:nvPr/>
            </p:nvSpPr>
            <p:spPr bwMode="auto">
              <a:xfrm>
                <a:off x="-832" y="2130"/>
                <a:ext cx="571" cy="574"/>
              </a:xfrm>
              <a:prstGeom prst="line">
                <a:avLst/>
              </a:prstGeom>
              <a:noFill/>
              <a:ln w="76200">
                <a:solidFill>
                  <a:srgbClr val="FF0000"/>
                </a:solidFill>
                <a:round/>
                <a:headEnd/>
                <a:tailEnd/>
              </a:ln>
              <a:effectLst/>
            </p:spPr>
            <p:txBody>
              <a:bodyPr/>
              <a:lstStyle/>
              <a:p>
                <a:endParaRPr lang="en-US" sz="1100"/>
              </a:p>
            </p:txBody>
          </p:sp>
          <p:sp>
            <p:nvSpPr>
              <p:cNvPr id="35" name="Line 48"/>
              <p:cNvSpPr>
                <a:spLocks noChangeShapeType="1"/>
              </p:cNvSpPr>
              <p:nvPr/>
            </p:nvSpPr>
            <p:spPr bwMode="auto">
              <a:xfrm flipV="1">
                <a:off x="-832" y="2130"/>
                <a:ext cx="571" cy="574"/>
              </a:xfrm>
              <a:prstGeom prst="line">
                <a:avLst/>
              </a:prstGeom>
              <a:noFill/>
              <a:ln w="76200">
                <a:solidFill>
                  <a:srgbClr val="FF0000"/>
                </a:solidFill>
                <a:round/>
                <a:headEnd/>
                <a:tailEnd/>
              </a:ln>
              <a:effectLst/>
            </p:spPr>
            <p:txBody>
              <a:bodyPr/>
              <a:lstStyle/>
              <a:p>
                <a:endParaRPr lang="en-US" sz="1100"/>
              </a:p>
            </p:txBody>
          </p:sp>
        </p:grpSp>
        <p:sp>
          <p:nvSpPr>
            <p:cNvPr id="29" name="TextBox 28"/>
            <p:cNvSpPr txBox="1"/>
            <p:nvPr/>
          </p:nvSpPr>
          <p:spPr>
            <a:xfrm>
              <a:off x="6588900" y="5748509"/>
              <a:ext cx="1945755" cy="525924"/>
            </a:xfrm>
            <a:prstGeom prst="rect">
              <a:avLst/>
            </a:prstGeom>
            <a:noFill/>
          </p:spPr>
          <p:txBody>
            <a:bodyPr wrap="square" rtlCol="0">
              <a:spAutoFit/>
            </a:bodyPr>
            <a:lstStyle/>
            <a:p>
              <a:pPr algn="ctr"/>
              <a:r>
                <a:rPr lang="en-US" sz="1600" dirty="0" smtClean="0">
                  <a:solidFill>
                    <a:schemeClr val="bg1"/>
                  </a:solidFill>
                </a:rPr>
                <a:t>Grasp point</a:t>
              </a:r>
              <a:endParaRPr lang="en-US" sz="1600" dirty="0">
                <a:solidFill>
                  <a:schemeClr val="bg1"/>
                </a:solidFill>
              </a:endParaRPr>
            </a:p>
          </p:txBody>
        </p:sp>
        <p:sp>
          <p:nvSpPr>
            <p:cNvPr id="30" name="AutoShape 4"/>
            <p:cNvSpPr>
              <a:spLocks noChangeArrowheads="1"/>
            </p:cNvSpPr>
            <p:nvPr/>
          </p:nvSpPr>
          <p:spPr bwMode="auto">
            <a:xfrm rot="10800000">
              <a:off x="5700963" y="4625961"/>
              <a:ext cx="781863" cy="435756"/>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sz="1100"/>
            </a:p>
          </p:txBody>
        </p:sp>
        <p:sp>
          <p:nvSpPr>
            <p:cNvPr id="31" name="AutoShape 4"/>
            <p:cNvSpPr>
              <a:spLocks noChangeArrowheads="1"/>
            </p:cNvSpPr>
            <p:nvPr/>
          </p:nvSpPr>
          <p:spPr bwMode="auto">
            <a:xfrm rot="10800000">
              <a:off x="2504223" y="4589517"/>
              <a:ext cx="781863" cy="435756"/>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sz="1100"/>
            </a:p>
          </p:txBody>
        </p:sp>
        <p:pic>
          <p:nvPicPr>
            <p:cNvPr id="32" name="Picture 2" descr="C:\Users\ang\Desktop\cupfeatures.jpg"/>
            <p:cNvPicPr>
              <a:picLocks noChangeAspect="1" noChangeArrowheads="1"/>
            </p:cNvPicPr>
            <p:nvPr/>
          </p:nvPicPr>
          <p:blipFill>
            <a:blip r:embed="rId3" cstate="print">
              <a:lum contrast="-10000"/>
            </a:blip>
            <a:srcRect l="3144" t="8051" r="7722" b="9559"/>
            <a:stretch>
              <a:fillRect/>
            </a:stretch>
          </p:blipFill>
          <p:spPr bwMode="auto">
            <a:xfrm>
              <a:off x="3518452" y="3895109"/>
              <a:ext cx="2007703" cy="1855792"/>
            </a:xfrm>
            <a:prstGeom prst="rect">
              <a:avLst/>
            </a:prstGeom>
            <a:noFill/>
            <a:ln>
              <a:solidFill>
                <a:schemeClr val="bg1"/>
              </a:solidFill>
            </a:ln>
          </p:spPr>
        </p:pic>
        <p:sp>
          <p:nvSpPr>
            <p:cNvPr id="33" name="TextBox 32"/>
            <p:cNvSpPr txBox="1"/>
            <p:nvPr/>
          </p:nvSpPr>
          <p:spPr>
            <a:xfrm>
              <a:off x="3664072" y="5840582"/>
              <a:ext cx="1718928" cy="908415"/>
            </a:xfrm>
            <a:prstGeom prst="rect">
              <a:avLst/>
            </a:prstGeom>
            <a:noFill/>
          </p:spPr>
          <p:txBody>
            <a:bodyPr wrap="square" rtlCol="0">
              <a:spAutoFit/>
            </a:bodyPr>
            <a:lstStyle/>
            <a:p>
              <a:pPr algn="ctr"/>
              <a:r>
                <a:rPr lang="en-US" sz="1600" dirty="0" smtClean="0">
                  <a:solidFill>
                    <a:schemeClr val="bg1"/>
                  </a:solidFill>
                </a:rPr>
                <a:t>Low-level features</a:t>
              </a:r>
              <a:endParaRPr lang="en-US" sz="1600" dirty="0">
                <a:solidFill>
                  <a:schemeClr val="bg1"/>
                </a:solidFill>
              </a:endParaRPr>
            </a:p>
          </p:txBody>
        </p:sp>
      </p:grpSp>
      <p:sp>
        <p:nvSpPr>
          <p:cNvPr id="8" name="TextBox 7"/>
          <p:cNvSpPr txBox="1"/>
          <p:nvPr/>
        </p:nvSpPr>
        <p:spPr>
          <a:xfrm>
            <a:off x="2926378" y="2097651"/>
            <a:ext cx="653556" cy="312079"/>
          </a:xfrm>
          <a:prstGeom prst="rect">
            <a:avLst/>
          </a:prstGeom>
          <a:noFill/>
        </p:spPr>
        <p:txBody>
          <a:bodyPr wrap="none" rtlCol="0">
            <a:noAutofit/>
          </a:bodyPr>
          <a:lstStyle/>
          <a:p>
            <a:r>
              <a:rPr lang="en-US" sz="1600" dirty="0" smtClean="0">
                <a:solidFill>
                  <a:schemeClr val="bg1"/>
                </a:solidFill>
              </a:rPr>
              <a:t>Image</a:t>
            </a:r>
            <a:endParaRPr lang="en-US" sz="1600" dirty="0">
              <a:solidFill>
                <a:schemeClr val="bg1"/>
              </a:solidFill>
            </a:endParaRPr>
          </a:p>
        </p:txBody>
      </p:sp>
      <p:sp>
        <p:nvSpPr>
          <p:cNvPr id="11" name="TextBox 10"/>
          <p:cNvSpPr txBox="1"/>
          <p:nvPr/>
        </p:nvSpPr>
        <p:spPr>
          <a:xfrm>
            <a:off x="4303165" y="2084825"/>
            <a:ext cx="1339603" cy="277986"/>
          </a:xfrm>
          <a:prstGeom prst="rect">
            <a:avLst/>
          </a:prstGeom>
          <a:noFill/>
        </p:spPr>
        <p:txBody>
          <a:bodyPr wrap="none" rtlCol="0">
            <a:noAutofit/>
          </a:bodyPr>
          <a:lstStyle/>
          <a:p>
            <a:pPr algn="ctr">
              <a:spcBef>
                <a:spcPts val="0"/>
              </a:spcBef>
            </a:pPr>
            <a:r>
              <a:rPr lang="en-US" sz="1600" dirty="0" smtClean="0">
                <a:solidFill>
                  <a:schemeClr val="bg1"/>
                </a:solidFill>
              </a:rPr>
              <a:t>Vision features</a:t>
            </a:r>
            <a:endParaRPr lang="en-US" sz="1600" dirty="0">
              <a:solidFill>
                <a:schemeClr val="bg1"/>
              </a:solidFill>
            </a:endParaRPr>
          </a:p>
        </p:txBody>
      </p:sp>
      <p:sp>
        <p:nvSpPr>
          <p:cNvPr id="15" name="TextBox 14"/>
          <p:cNvSpPr txBox="1"/>
          <p:nvPr/>
        </p:nvSpPr>
        <p:spPr>
          <a:xfrm>
            <a:off x="6377035" y="2094655"/>
            <a:ext cx="1123387" cy="312079"/>
          </a:xfrm>
          <a:prstGeom prst="rect">
            <a:avLst/>
          </a:prstGeom>
          <a:noFill/>
        </p:spPr>
        <p:txBody>
          <a:bodyPr wrap="none" rtlCol="0">
            <a:noAutofit/>
          </a:bodyPr>
          <a:lstStyle/>
          <a:p>
            <a:pPr algn="ctr"/>
            <a:r>
              <a:rPr lang="en-US" sz="1600" dirty="0" smtClean="0">
                <a:solidFill>
                  <a:schemeClr val="bg1"/>
                </a:solidFill>
              </a:rPr>
              <a:t>Recognition</a:t>
            </a:r>
          </a:p>
        </p:txBody>
      </p:sp>
      <p:sp>
        <p:nvSpPr>
          <p:cNvPr id="16" name="AutoShape 4"/>
          <p:cNvSpPr>
            <a:spLocks noChangeArrowheads="1"/>
          </p:cNvSpPr>
          <p:nvPr/>
        </p:nvSpPr>
        <p:spPr bwMode="auto">
          <a:xfrm rot="10800000">
            <a:off x="3888790" y="1387048"/>
            <a:ext cx="333340" cy="285287"/>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sz="1050">
              <a:solidFill>
                <a:schemeClr val="bg1"/>
              </a:solidFill>
            </a:endParaRPr>
          </a:p>
        </p:txBody>
      </p:sp>
      <p:sp>
        <p:nvSpPr>
          <p:cNvPr id="22" name="AutoShape 4"/>
          <p:cNvSpPr>
            <a:spLocks noChangeArrowheads="1"/>
          </p:cNvSpPr>
          <p:nvPr/>
        </p:nvSpPr>
        <p:spPr bwMode="auto">
          <a:xfrm rot="10800000">
            <a:off x="5877770" y="1393535"/>
            <a:ext cx="333340" cy="285287"/>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sz="1050">
              <a:solidFill>
                <a:schemeClr val="bg1"/>
              </a:solidFill>
            </a:endParaRPr>
          </a:p>
        </p:txBody>
      </p:sp>
      <p:sp>
        <p:nvSpPr>
          <p:cNvPr id="60" name="TextBox 59"/>
          <p:cNvSpPr txBox="1"/>
          <p:nvPr/>
        </p:nvSpPr>
        <p:spPr>
          <a:xfrm>
            <a:off x="501068" y="1389136"/>
            <a:ext cx="1613011" cy="369332"/>
          </a:xfrm>
          <a:prstGeom prst="rect">
            <a:avLst/>
          </a:prstGeom>
          <a:noFill/>
        </p:spPr>
        <p:txBody>
          <a:bodyPr wrap="square" rtlCol="0">
            <a:spAutoFit/>
          </a:bodyPr>
          <a:lstStyle/>
          <a:p>
            <a:r>
              <a:rPr lang="en-US" dirty="0" smtClean="0">
                <a:solidFill>
                  <a:schemeClr val="bg1"/>
                </a:solidFill>
              </a:rPr>
              <a:t>Images/video</a:t>
            </a:r>
            <a:endParaRPr lang="en-US" dirty="0">
              <a:solidFill>
                <a:schemeClr val="bg1"/>
              </a:solidFill>
            </a:endParaRPr>
          </a:p>
        </p:txBody>
      </p:sp>
      <p:grpSp>
        <p:nvGrpSpPr>
          <p:cNvPr id="5" name="Group 69"/>
          <p:cNvGrpSpPr/>
          <p:nvPr/>
        </p:nvGrpSpPr>
        <p:grpSpPr>
          <a:xfrm>
            <a:off x="353835" y="2814520"/>
            <a:ext cx="7041200" cy="1467095"/>
            <a:chOff x="234985" y="2353660"/>
            <a:chExt cx="7041200" cy="1467095"/>
          </a:xfrm>
        </p:grpSpPr>
        <p:grpSp>
          <p:nvGrpSpPr>
            <p:cNvPr id="6" name="Group 58"/>
            <p:cNvGrpSpPr/>
            <p:nvPr/>
          </p:nvGrpSpPr>
          <p:grpSpPr>
            <a:xfrm>
              <a:off x="2357094" y="2353660"/>
              <a:ext cx="4919091" cy="1467095"/>
              <a:chOff x="2209800" y="2820315"/>
              <a:chExt cx="4919091" cy="1467095"/>
            </a:xfrm>
          </p:grpSpPr>
          <p:pic>
            <p:nvPicPr>
              <p:cNvPr id="51" name="Picture 3" descr="C:\Documents and Settings\hllee\Application Data\SSH\temp\speech_demo.png"/>
              <p:cNvPicPr>
                <a:picLocks noChangeAspect="1" noChangeArrowheads="1"/>
              </p:cNvPicPr>
              <p:nvPr/>
            </p:nvPicPr>
            <p:blipFill>
              <a:blip r:embed="rId4" cstate="print"/>
              <a:srcRect l="47730" t="11764" r="30080" b="61154"/>
              <a:stretch>
                <a:fillRect/>
              </a:stretch>
            </p:blipFill>
            <p:spPr bwMode="auto">
              <a:xfrm>
                <a:off x="2209800" y="2820315"/>
                <a:ext cx="1447800" cy="1075340"/>
              </a:xfrm>
              <a:prstGeom prst="rect">
                <a:avLst/>
              </a:prstGeom>
              <a:noFill/>
            </p:spPr>
          </p:pic>
          <p:pic>
            <p:nvPicPr>
              <p:cNvPr id="52" name="Picture 3" descr="C:\Documents and Settings\hllee\Application Data\SSH\temp\speech_demo.png"/>
              <p:cNvPicPr>
                <a:picLocks noChangeAspect="1" noChangeArrowheads="1"/>
              </p:cNvPicPr>
              <p:nvPr/>
            </p:nvPicPr>
            <p:blipFill>
              <a:blip r:embed="rId4" cstate="print"/>
              <a:srcRect l="35864" t="57343" r="39675" b="11949"/>
              <a:stretch>
                <a:fillRect/>
              </a:stretch>
            </p:blipFill>
            <p:spPr bwMode="auto">
              <a:xfrm>
                <a:off x="4076700" y="2820316"/>
                <a:ext cx="1444979" cy="1075340"/>
              </a:xfrm>
              <a:prstGeom prst="rect">
                <a:avLst/>
              </a:prstGeom>
              <a:noFill/>
            </p:spPr>
          </p:pic>
          <p:sp>
            <p:nvSpPr>
              <p:cNvPr id="53" name="AutoShape 4"/>
              <p:cNvSpPr>
                <a:spLocks noChangeArrowheads="1"/>
              </p:cNvSpPr>
              <p:nvPr/>
            </p:nvSpPr>
            <p:spPr bwMode="auto">
              <a:xfrm rot="10800000">
                <a:off x="3695700" y="3200400"/>
                <a:ext cx="333340" cy="297107"/>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sz="1050">
                  <a:solidFill>
                    <a:schemeClr val="bg1"/>
                  </a:solidFill>
                </a:endParaRPr>
              </a:p>
            </p:txBody>
          </p:sp>
          <p:sp>
            <p:nvSpPr>
              <p:cNvPr id="54" name="AutoShape 4"/>
              <p:cNvSpPr>
                <a:spLocks noChangeArrowheads="1"/>
              </p:cNvSpPr>
              <p:nvPr/>
            </p:nvSpPr>
            <p:spPr bwMode="auto">
              <a:xfrm rot="10800000">
                <a:off x="5610260" y="3200401"/>
                <a:ext cx="333340" cy="297107"/>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sz="1050">
                  <a:solidFill>
                    <a:schemeClr val="bg1"/>
                  </a:solidFill>
                </a:endParaRPr>
              </a:p>
            </p:txBody>
          </p:sp>
          <p:sp>
            <p:nvSpPr>
              <p:cNvPr id="55" name="TextBox 54"/>
              <p:cNvSpPr txBox="1"/>
              <p:nvPr/>
            </p:nvSpPr>
            <p:spPr>
              <a:xfrm>
                <a:off x="2658076" y="3895655"/>
                <a:ext cx="653556" cy="325010"/>
              </a:xfrm>
              <a:prstGeom prst="rect">
                <a:avLst/>
              </a:prstGeom>
              <a:noFill/>
            </p:spPr>
            <p:txBody>
              <a:bodyPr wrap="none" rtlCol="0">
                <a:noAutofit/>
              </a:bodyPr>
              <a:lstStyle/>
              <a:p>
                <a:r>
                  <a:rPr lang="en-US" sz="1600" dirty="0" smtClean="0">
                    <a:solidFill>
                      <a:schemeClr val="bg1"/>
                    </a:solidFill>
                  </a:rPr>
                  <a:t>Audio</a:t>
                </a:r>
                <a:endParaRPr lang="en-US" sz="1600" dirty="0">
                  <a:solidFill>
                    <a:schemeClr val="bg1"/>
                  </a:solidFill>
                </a:endParaRPr>
              </a:p>
            </p:txBody>
          </p:sp>
          <p:sp>
            <p:nvSpPr>
              <p:cNvPr id="56" name="TextBox 55"/>
              <p:cNvSpPr txBox="1"/>
              <p:nvPr/>
            </p:nvSpPr>
            <p:spPr>
              <a:xfrm>
                <a:off x="4424706" y="3934060"/>
                <a:ext cx="653556" cy="325010"/>
              </a:xfrm>
              <a:prstGeom prst="rect">
                <a:avLst/>
              </a:prstGeom>
              <a:noFill/>
            </p:spPr>
            <p:txBody>
              <a:bodyPr wrap="none" rtlCol="0">
                <a:noAutofit/>
              </a:bodyPr>
              <a:lstStyle/>
              <a:p>
                <a:pPr>
                  <a:spcBef>
                    <a:spcPts val="0"/>
                  </a:spcBef>
                </a:pPr>
                <a:r>
                  <a:rPr lang="en-US" sz="1600" dirty="0" smtClean="0">
                    <a:solidFill>
                      <a:schemeClr val="bg1"/>
                    </a:solidFill>
                  </a:rPr>
                  <a:t>Audio features</a:t>
                </a:r>
              </a:p>
            </p:txBody>
          </p:sp>
          <p:sp>
            <p:nvSpPr>
              <p:cNvPr id="57" name="TextBox 56"/>
              <p:cNvSpPr txBox="1"/>
              <p:nvPr/>
            </p:nvSpPr>
            <p:spPr>
              <a:xfrm>
                <a:off x="6324600" y="3962400"/>
                <a:ext cx="647700" cy="325010"/>
              </a:xfrm>
              <a:prstGeom prst="rect">
                <a:avLst/>
              </a:prstGeom>
              <a:noFill/>
            </p:spPr>
            <p:txBody>
              <a:bodyPr wrap="none" rtlCol="0">
                <a:noAutofit/>
              </a:bodyPr>
              <a:lstStyle/>
              <a:p>
                <a:pPr algn="ctr">
                  <a:spcBef>
                    <a:spcPts val="0"/>
                  </a:spcBef>
                </a:pPr>
                <a:r>
                  <a:rPr lang="en-US" sz="1600" dirty="0" smtClean="0">
                    <a:solidFill>
                      <a:schemeClr val="bg1"/>
                    </a:solidFill>
                  </a:rPr>
                  <a:t>Speaker ID</a:t>
                </a:r>
              </a:p>
            </p:txBody>
          </p:sp>
          <p:pic>
            <p:nvPicPr>
              <p:cNvPr id="58" name="Picture 9" descr="honglak"/>
              <p:cNvPicPr>
                <a:picLocks noChangeAspect="1" noChangeArrowheads="1"/>
              </p:cNvPicPr>
              <p:nvPr/>
            </p:nvPicPr>
            <p:blipFill>
              <a:blip r:embed="rId5" cstate="print"/>
              <a:srcRect l="7692" r="7692"/>
              <a:stretch>
                <a:fillRect/>
              </a:stretch>
            </p:blipFill>
            <p:spPr bwMode="auto">
              <a:xfrm>
                <a:off x="6076121" y="2820315"/>
                <a:ext cx="1052770" cy="1117961"/>
              </a:xfrm>
              <a:prstGeom prst="rect">
                <a:avLst/>
              </a:prstGeom>
              <a:noFill/>
            </p:spPr>
          </p:pic>
        </p:grpSp>
        <p:sp>
          <p:nvSpPr>
            <p:cNvPr id="61" name="TextBox 60"/>
            <p:cNvSpPr txBox="1"/>
            <p:nvPr/>
          </p:nvSpPr>
          <p:spPr>
            <a:xfrm>
              <a:off x="234985" y="2783376"/>
              <a:ext cx="1485900" cy="369332"/>
            </a:xfrm>
            <a:prstGeom prst="rect">
              <a:avLst/>
            </a:prstGeom>
            <a:noFill/>
          </p:spPr>
          <p:txBody>
            <a:bodyPr wrap="square" rtlCol="0">
              <a:spAutoFit/>
            </a:bodyPr>
            <a:lstStyle/>
            <a:p>
              <a:r>
                <a:rPr lang="en-US" dirty="0" smtClean="0">
                  <a:solidFill>
                    <a:schemeClr val="bg1"/>
                  </a:solidFill>
                </a:rPr>
                <a:t>Audio</a:t>
              </a:r>
              <a:endParaRPr lang="en-US" dirty="0">
                <a:solidFill>
                  <a:schemeClr val="bg1"/>
                </a:solidFill>
              </a:endParaRPr>
            </a:p>
          </p:txBody>
        </p:sp>
      </p:grpSp>
      <p:grpSp>
        <p:nvGrpSpPr>
          <p:cNvPr id="7" name="Group 68"/>
          <p:cNvGrpSpPr/>
          <p:nvPr/>
        </p:nvGrpSpPr>
        <p:grpSpPr>
          <a:xfrm>
            <a:off x="462665" y="4542745"/>
            <a:ext cx="8501205" cy="1782884"/>
            <a:chOff x="897015" y="5157225"/>
            <a:chExt cx="8501205" cy="1782884"/>
          </a:xfrm>
        </p:grpSpPr>
        <p:sp>
          <p:nvSpPr>
            <p:cNvPr id="63" name="TextBox 62"/>
            <p:cNvSpPr txBox="1"/>
            <p:nvPr/>
          </p:nvSpPr>
          <p:spPr>
            <a:xfrm>
              <a:off x="897015" y="5848515"/>
              <a:ext cx="1485900" cy="369332"/>
            </a:xfrm>
            <a:prstGeom prst="rect">
              <a:avLst/>
            </a:prstGeom>
            <a:noFill/>
          </p:spPr>
          <p:txBody>
            <a:bodyPr wrap="square" rtlCol="0">
              <a:spAutoFit/>
            </a:bodyPr>
            <a:lstStyle/>
            <a:p>
              <a:r>
                <a:rPr lang="en-US" dirty="0" smtClean="0">
                  <a:solidFill>
                    <a:schemeClr val="bg1"/>
                  </a:solidFill>
                </a:rPr>
                <a:t>Text</a:t>
              </a:r>
            </a:p>
          </p:txBody>
        </p:sp>
        <p:pic>
          <p:nvPicPr>
            <p:cNvPr id="1487874" name="Picture 2" descr="http://www.elbacom.com/assets/images/textdocument.gif"/>
            <p:cNvPicPr>
              <a:picLocks noChangeAspect="1" noChangeArrowheads="1"/>
            </p:cNvPicPr>
            <p:nvPr/>
          </p:nvPicPr>
          <p:blipFill>
            <a:blip r:embed="rId6" cstate="print"/>
            <a:srcRect/>
            <a:stretch>
              <a:fillRect/>
            </a:stretch>
          </p:blipFill>
          <p:spPr bwMode="auto">
            <a:xfrm>
              <a:off x="2421320" y="5157225"/>
              <a:ext cx="1536200" cy="1536200"/>
            </a:xfrm>
            <a:prstGeom prst="rect">
              <a:avLst/>
            </a:prstGeom>
            <a:noFill/>
          </p:spPr>
        </p:pic>
        <p:sp>
          <p:nvSpPr>
            <p:cNvPr id="64" name="TextBox 63"/>
            <p:cNvSpPr txBox="1"/>
            <p:nvPr/>
          </p:nvSpPr>
          <p:spPr>
            <a:xfrm>
              <a:off x="2152485" y="6616615"/>
              <a:ext cx="1967971" cy="323494"/>
            </a:xfrm>
            <a:prstGeom prst="rect">
              <a:avLst/>
            </a:prstGeom>
            <a:noFill/>
          </p:spPr>
          <p:txBody>
            <a:bodyPr wrap="square" rtlCol="0">
              <a:noAutofit/>
            </a:bodyPr>
            <a:lstStyle/>
            <a:p>
              <a:pPr algn="ctr"/>
              <a:r>
                <a:rPr lang="en-US" sz="1600" dirty="0" smtClean="0">
                  <a:solidFill>
                    <a:schemeClr val="bg1"/>
                  </a:solidFill>
                </a:rPr>
                <a:t> Text</a:t>
              </a:r>
              <a:endParaRPr lang="en-US" sz="1600" dirty="0">
                <a:solidFill>
                  <a:schemeClr val="bg1"/>
                </a:solidFill>
              </a:endParaRPr>
            </a:p>
          </p:txBody>
        </p:sp>
        <p:sp>
          <p:nvSpPr>
            <p:cNvPr id="65" name="AutoShape 4"/>
            <p:cNvSpPr>
              <a:spLocks noChangeArrowheads="1"/>
            </p:cNvSpPr>
            <p:nvPr/>
          </p:nvSpPr>
          <p:spPr bwMode="auto">
            <a:xfrm rot="10800000">
              <a:off x="3842305" y="5810110"/>
              <a:ext cx="571859" cy="306058"/>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a:solidFill>
                  <a:schemeClr val="bg1"/>
                </a:solidFill>
              </a:endParaRPr>
            </a:p>
          </p:txBody>
        </p:sp>
        <p:sp>
          <p:nvSpPr>
            <p:cNvPr id="66" name="AutoShape 4"/>
            <p:cNvSpPr>
              <a:spLocks noChangeArrowheads="1"/>
            </p:cNvSpPr>
            <p:nvPr/>
          </p:nvSpPr>
          <p:spPr bwMode="auto">
            <a:xfrm rot="10800000">
              <a:off x="5992985" y="5810110"/>
              <a:ext cx="571859" cy="306058"/>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a:solidFill>
                  <a:schemeClr val="bg1"/>
                </a:solidFill>
              </a:endParaRPr>
            </a:p>
          </p:txBody>
        </p:sp>
        <p:pic>
          <p:nvPicPr>
            <p:cNvPr id="1487876" name="Picture 4" descr="http://www.cse.unsw.edu.au/~billw/cs9414/notes/nlp/grampars/grampars1.png"/>
            <p:cNvPicPr>
              <a:picLocks noChangeAspect="1" noChangeArrowheads="1"/>
            </p:cNvPicPr>
            <p:nvPr/>
          </p:nvPicPr>
          <p:blipFill>
            <a:blip r:embed="rId7" cstate="print"/>
            <a:srcRect/>
            <a:stretch>
              <a:fillRect/>
            </a:stretch>
          </p:blipFill>
          <p:spPr bwMode="auto">
            <a:xfrm>
              <a:off x="4572000" y="5426060"/>
              <a:ext cx="1267365" cy="1098657"/>
            </a:xfrm>
            <a:prstGeom prst="rect">
              <a:avLst/>
            </a:prstGeom>
            <a:noFill/>
          </p:spPr>
        </p:pic>
        <p:sp>
          <p:nvSpPr>
            <p:cNvPr id="67" name="TextBox 66"/>
            <p:cNvSpPr txBox="1"/>
            <p:nvPr/>
          </p:nvSpPr>
          <p:spPr>
            <a:xfrm>
              <a:off x="4187950" y="6523551"/>
              <a:ext cx="1967971" cy="323494"/>
            </a:xfrm>
            <a:prstGeom prst="rect">
              <a:avLst/>
            </a:prstGeom>
            <a:noFill/>
          </p:spPr>
          <p:txBody>
            <a:bodyPr wrap="square" rtlCol="0">
              <a:noAutofit/>
            </a:bodyPr>
            <a:lstStyle/>
            <a:p>
              <a:pPr algn="ctr"/>
              <a:r>
                <a:rPr lang="en-US" sz="1600" dirty="0" smtClean="0">
                  <a:solidFill>
                    <a:schemeClr val="bg1"/>
                  </a:solidFill>
                </a:rPr>
                <a:t>Text  features</a:t>
              </a:r>
              <a:endParaRPr lang="en-US" sz="1600" dirty="0">
                <a:solidFill>
                  <a:schemeClr val="bg1"/>
                </a:solidFill>
              </a:endParaRPr>
            </a:p>
          </p:txBody>
        </p:sp>
        <p:sp>
          <p:nvSpPr>
            <p:cNvPr id="68" name="TextBox 67"/>
            <p:cNvSpPr txBox="1"/>
            <p:nvPr/>
          </p:nvSpPr>
          <p:spPr>
            <a:xfrm>
              <a:off x="6619360" y="5502870"/>
              <a:ext cx="2778860" cy="1124700"/>
            </a:xfrm>
            <a:prstGeom prst="rect">
              <a:avLst/>
            </a:prstGeom>
            <a:noFill/>
          </p:spPr>
          <p:txBody>
            <a:bodyPr wrap="square" rtlCol="0">
              <a:noAutofit/>
            </a:bodyPr>
            <a:lstStyle/>
            <a:p>
              <a:pPr algn="l">
                <a:spcBef>
                  <a:spcPts val="0"/>
                </a:spcBef>
              </a:pPr>
              <a:r>
                <a:rPr lang="en-US" sz="2000" dirty="0" smtClean="0">
                  <a:solidFill>
                    <a:schemeClr val="bg1"/>
                  </a:solidFill>
                </a:rPr>
                <a:t>Information retrieval,</a:t>
              </a:r>
            </a:p>
            <a:p>
              <a:pPr algn="l">
                <a:spcBef>
                  <a:spcPts val="0"/>
                </a:spcBef>
              </a:pPr>
              <a:r>
                <a:rPr lang="en-US" sz="2000" dirty="0" smtClean="0">
                  <a:solidFill>
                    <a:schemeClr val="bg1"/>
                  </a:solidFill>
                </a:rPr>
                <a:t>Machine translation,</a:t>
              </a:r>
            </a:p>
            <a:p>
              <a:pPr algn="l">
                <a:spcBef>
                  <a:spcPts val="0"/>
                </a:spcBef>
              </a:pPr>
              <a:r>
                <a:rPr lang="en-US" sz="2000" dirty="0" smtClean="0">
                  <a:solidFill>
                    <a:schemeClr val="bg1"/>
                  </a:solidFill>
                </a:rPr>
                <a:t>Text classification,</a:t>
              </a:r>
            </a:p>
            <a:p>
              <a:pPr algn="l">
                <a:spcBef>
                  <a:spcPts val="0"/>
                </a:spcBef>
              </a:pPr>
              <a:r>
                <a:rPr lang="en-US" sz="2000" dirty="0" smtClean="0">
                  <a:solidFill>
                    <a:schemeClr val="bg1"/>
                  </a:solidFill>
                </a:rPr>
                <a:t>etc.</a:t>
              </a:r>
              <a:endParaRPr lang="en-US" sz="2000" dirty="0">
                <a:solidFill>
                  <a:schemeClr val="bg1"/>
                </a:solidFill>
              </a:endParaRPr>
            </a:p>
          </p:txBody>
        </p:sp>
      </p:grpSp>
      <p:pic>
        <p:nvPicPr>
          <p:cNvPr id="47" name="Picture 1" descr="C:\Users\ang\Desktop\edges.2.png"/>
          <p:cNvPicPr>
            <a:picLocks noChangeAspect="1" noChangeArrowheads="1"/>
          </p:cNvPicPr>
          <p:nvPr/>
        </p:nvPicPr>
        <p:blipFill>
          <a:blip r:embed="rId8" cstate="print"/>
          <a:srcRect/>
          <a:stretch>
            <a:fillRect/>
          </a:stretch>
        </p:blipFill>
        <p:spPr bwMode="auto">
          <a:xfrm>
            <a:off x="-1495990" y="3121760"/>
            <a:ext cx="1085850" cy="561975"/>
          </a:xfrm>
          <a:prstGeom prst="rect">
            <a:avLst/>
          </a:prstGeom>
          <a:noFill/>
        </p:spPr>
      </p:pic>
      <p:pic>
        <p:nvPicPr>
          <p:cNvPr id="48" name="Picture 86"/>
          <p:cNvPicPr>
            <a:picLocks noChangeAspect="1" noChangeArrowheads="1"/>
          </p:cNvPicPr>
          <p:nvPr/>
        </p:nvPicPr>
        <p:blipFill>
          <a:blip r:embed="rId9" cstate="print"/>
          <a:srcRect/>
          <a:stretch>
            <a:fillRect/>
          </a:stretch>
        </p:blipFill>
        <p:spPr bwMode="auto">
          <a:xfrm>
            <a:off x="2344510" y="1163105"/>
            <a:ext cx="1382580" cy="805382"/>
          </a:xfrm>
          <a:prstGeom prst="rect">
            <a:avLst/>
          </a:prstGeom>
          <a:noFill/>
          <a:ln w="12700" algn="ctr">
            <a:noFill/>
            <a:miter lim="800000"/>
            <a:headEnd/>
            <a:tailEnd/>
          </a:ln>
        </p:spPr>
      </p:pic>
      <p:pic>
        <p:nvPicPr>
          <p:cNvPr id="3200002" name="Picture 2" descr="C:\Users\ang\Desktop\edges.2.png"/>
          <p:cNvPicPr>
            <a:picLocks noChangeAspect="1" noChangeArrowheads="1"/>
          </p:cNvPicPr>
          <p:nvPr/>
        </p:nvPicPr>
        <p:blipFill>
          <a:blip r:embed="rId8" cstate="print"/>
          <a:srcRect/>
          <a:stretch>
            <a:fillRect/>
          </a:stretch>
        </p:blipFill>
        <p:spPr bwMode="auto">
          <a:xfrm>
            <a:off x="4264760" y="1201510"/>
            <a:ext cx="1407065" cy="728218"/>
          </a:xfrm>
          <a:prstGeom prst="rect">
            <a:avLst/>
          </a:prstGeom>
          <a:noFill/>
        </p:spPr>
      </p:pic>
      <p:sp>
        <p:nvSpPr>
          <p:cNvPr id="50" name="TextBox 49"/>
          <p:cNvSpPr txBox="1"/>
          <p:nvPr/>
        </p:nvSpPr>
        <p:spPr>
          <a:xfrm>
            <a:off x="6261820" y="1355130"/>
            <a:ext cx="1593706" cy="400110"/>
          </a:xfrm>
          <a:prstGeom prst="rect">
            <a:avLst/>
          </a:prstGeom>
          <a:noFill/>
        </p:spPr>
        <p:txBody>
          <a:bodyPr wrap="none" rtlCol="0">
            <a:spAutoFit/>
          </a:bodyPr>
          <a:lstStyle/>
          <a:p>
            <a:pPr algn="l">
              <a:spcBef>
                <a:spcPts val="0"/>
              </a:spcBef>
            </a:pPr>
            <a:r>
              <a:rPr lang="en-US" sz="2000" dirty="0" smtClean="0">
                <a:solidFill>
                  <a:schemeClr val="bg1"/>
                </a:solidFill>
              </a:rPr>
              <a:t>“Motorcycle”</a:t>
            </a:r>
          </a:p>
        </p:txBody>
      </p:sp>
    </p:spTree>
    <p:extLst>
      <p:ext uri="{BB962C8B-B14F-4D97-AF65-F5344CB8AC3E}">
        <p14:creationId xmlns:p14="http://schemas.microsoft.com/office/powerpoint/2010/main" xmlns="" val="3373266566"/>
      </p:ext>
    </p:extLst>
  </p:cSld>
  <p:clrMapOvr>
    <a:masterClrMapping/>
  </p:clrMapOvr>
  <p:transition/>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plethora of sensors</a:t>
            </a:r>
            <a:endParaRPr lang="en-US" dirty="0"/>
          </a:p>
        </p:txBody>
      </p:sp>
      <p:pic>
        <p:nvPicPr>
          <p:cNvPr id="4" name="Picture 7"/>
          <p:cNvPicPr>
            <a:picLocks noChangeAspect="1" noChangeArrowheads="1"/>
          </p:cNvPicPr>
          <p:nvPr/>
        </p:nvPicPr>
        <p:blipFill>
          <a:blip r:embed="rId3" cstate="print"/>
          <a:srcRect r="1695" b="5492"/>
          <a:stretch>
            <a:fillRect/>
          </a:stretch>
        </p:blipFill>
        <p:spPr bwMode="auto">
          <a:xfrm>
            <a:off x="9496425" y="2532392"/>
            <a:ext cx="2790825" cy="1828472"/>
          </a:xfrm>
          <a:prstGeom prst="rect">
            <a:avLst/>
          </a:prstGeom>
          <a:noFill/>
          <a:ln w="9525">
            <a:solidFill>
              <a:schemeClr val="bg1"/>
            </a:solidFill>
            <a:miter lim="800000"/>
            <a:headEnd/>
            <a:tailEnd/>
          </a:ln>
        </p:spPr>
      </p:pic>
      <p:grpSp>
        <p:nvGrpSpPr>
          <p:cNvPr id="3" name="Group 14"/>
          <p:cNvGrpSpPr/>
          <p:nvPr/>
        </p:nvGrpSpPr>
        <p:grpSpPr>
          <a:xfrm>
            <a:off x="3488407" y="771413"/>
            <a:ext cx="2590800" cy="2435152"/>
            <a:chOff x="4883150" y="3787775"/>
            <a:chExt cx="2590800" cy="2435152"/>
          </a:xfrm>
        </p:grpSpPr>
        <p:pic>
          <p:nvPicPr>
            <p:cNvPr id="12" name="Picture 6" descr="CameraArray-tracking"/>
            <p:cNvPicPr>
              <a:picLocks noChangeAspect="1" noChangeArrowheads="1"/>
            </p:cNvPicPr>
            <p:nvPr/>
          </p:nvPicPr>
          <p:blipFill>
            <a:blip r:embed="rId4" cstate="print"/>
            <a:srcRect r="43689"/>
            <a:stretch>
              <a:fillRect/>
            </a:stretch>
          </p:blipFill>
          <p:spPr bwMode="auto">
            <a:xfrm rot="5400000">
              <a:off x="5137150" y="3533775"/>
              <a:ext cx="2082800" cy="2590800"/>
            </a:xfrm>
            <a:prstGeom prst="rect">
              <a:avLst/>
            </a:prstGeom>
            <a:noFill/>
            <a:ln w="9525">
              <a:noFill/>
              <a:miter lim="800000"/>
              <a:headEnd/>
              <a:tailEnd/>
            </a:ln>
          </p:spPr>
        </p:pic>
        <p:sp>
          <p:nvSpPr>
            <p:cNvPr id="13" name="Text Box 9"/>
            <p:cNvSpPr txBox="1">
              <a:spLocks noChangeArrowheads="1"/>
            </p:cNvSpPr>
            <p:nvPr/>
          </p:nvSpPr>
          <p:spPr bwMode="auto">
            <a:xfrm>
              <a:off x="5562600" y="5915150"/>
              <a:ext cx="1277914" cy="307777"/>
            </a:xfrm>
            <a:prstGeom prst="rect">
              <a:avLst/>
            </a:prstGeom>
            <a:noFill/>
            <a:ln w="9525">
              <a:noFill/>
              <a:miter lim="800000"/>
              <a:headEnd/>
              <a:tailEnd/>
            </a:ln>
          </p:spPr>
          <p:txBody>
            <a:bodyPr wrap="none">
              <a:spAutoFit/>
            </a:bodyPr>
            <a:lstStyle/>
            <a:p>
              <a:pPr algn="l">
                <a:spcBef>
                  <a:spcPct val="0"/>
                </a:spcBef>
              </a:pPr>
              <a:r>
                <a:rPr lang="en-US" sz="1400" dirty="0">
                  <a:solidFill>
                    <a:schemeClr val="bg1"/>
                  </a:solidFill>
                  <a:latin typeface="Arial" charset="0"/>
                </a:rPr>
                <a:t>Camera </a:t>
              </a:r>
              <a:r>
                <a:rPr lang="en-US" sz="1400" dirty="0" smtClean="0">
                  <a:solidFill>
                    <a:schemeClr val="bg1"/>
                  </a:solidFill>
                  <a:latin typeface="Arial" charset="0"/>
                </a:rPr>
                <a:t>array</a:t>
              </a:r>
              <a:endParaRPr lang="en-US" sz="1400" dirty="0">
                <a:solidFill>
                  <a:schemeClr val="bg1"/>
                </a:solidFill>
                <a:latin typeface="Arial" charset="0"/>
              </a:endParaRPr>
            </a:p>
          </p:txBody>
        </p:sp>
      </p:grpSp>
      <p:grpSp>
        <p:nvGrpSpPr>
          <p:cNvPr id="9" name="Group 20"/>
          <p:cNvGrpSpPr/>
          <p:nvPr/>
        </p:nvGrpSpPr>
        <p:grpSpPr>
          <a:xfrm>
            <a:off x="3383852" y="3460921"/>
            <a:ext cx="5505450" cy="2414903"/>
            <a:chOff x="3419477" y="3849793"/>
            <a:chExt cx="5505450" cy="2414903"/>
          </a:xfrm>
        </p:grpSpPr>
        <p:grpSp>
          <p:nvGrpSpPr>
            <p:cNvPr id="10" name="Group 13"/>
            <p:cNvGrpSpPr/>
            <p:nvPr/>
          </p:nvGrpSpPr>
          <p:grpSpPr>
            <a:xfrm>
              <a:off x="3419477" y="3849793"/>
              <a:ext cx="2857498" cy="2414903"/>
              <a:chOff x="4238627" y="858943"/>
              <a:chExt cx="2857498" cy="2414903"/>
            </a:xfrm>
          </p:grpSpPr>
          <p:pic>
            <p:nvPicPr>
              <p:cNvPr id="5" name="Picture 9"/>
              <p:cNvPicPr>
                <a:picLocks noChangeAspect="1" noChangeArrowheads="1"/>
              </p:cNvPicPr>
              <p:nvPr/>
            </p:nvPicPr>
            <p:blipFill>
              <a:blip r:embed="rId5" cstate="print"/>
              <a:srcRect l="4469" r="10603"/>
              <a:stretch>
                <a:fillRect/>
              </a:stretch>
            </p:blipFill>
            <p:spPr bwMode="auto">
              <a:xfrm>
                <a:off x="4238627" y="858943"/>
                <a:ext cx="2857498" cy="1892197"/>
              </a:xfrm>
              <a:prstGeom prst="rect">
                <a:avLst/>
              </a:prstGeom>
              <a:noFill/>
              <a:ln w="9525">
                <a:solidFill>
                  <a:schemeClr val="bg1"/>
                </a:solidFill>
                <a:miter lim="800000"/>
                <a:headEnd/>
                <a:tailEnd/>
              </a:ln>
            </p:spPr>
          </p:pic>
          <p:sp>
            <p:nvSpPr>
              <p:cNvPr id="7" name="TextBox 6"/>
              <p:cNvSpPr txBox="1"/>
              <p:nvPr/>
            </p:nvSpPr>
            <p:spPr>
              <a:xfrm>
                <a:off x="4667251" y="2750626"/>
                <a:ext cx="1952624" cy="523220"/>
              </a:xfrm>
              <a:prstGeom prst="rect">
                <a:avLst/>
              </a:prstGeom>
              <a:noFill/>
            </p:spPr>
            <p:txBody>
              <a:bodyPr wrap="square" rtlCol="0">
                <a:spAutoFit/>
              </a:bodyPr>
              <a:lstStyle/>
              <a:p>
                <a:pPr algn="ctr"/>
                <a:r>
                  <a:rPr lang="en-US" sz="1400" dirty="0" smtClean="0">
                    <a:solidFill>
                      <a:schemeClr val="bg1"/>
                    </a:solidFill>
                  </a:rPr>
                  <a:t>3d range scan </a:t>
                </a:r>
              </a:p>
              <a:p>
                <a:pPr algn="ctr">
                  <a:spcBef>
                    <a:spcPts val="0"/>
                  </a:spcBef>
                </a:pPr>
                <a:r>
                  <a:rPr lang="en-US" sz="1400" dirty="0" smtClean="0">
                    <a:solidFill>
                      <a:schemeClr val="bg1"/>
                    </a:solidFill>
                  </a:rPr>
                  <a:t>(laser scanner)</a:t>
                </a:r>
                <a:endParaRPr lang="en-US" sz="1400" dirty="0">
                  <a:solidFill>
                    <a:schemeClr val="bg1"/>
                  </a:solidFill>
                </a:endParaRPr>
              </a:p>
            </p:txBody>
          </p:sp>
        </p:grpSp>
        <p:pic>
          <p:nvPicPr>
            <p:cNvPr id="8" name="Picture 4" descr="depth"/>
            <p:cNvPicPr>
              <a:picLocks noChangeAspect="1" noChangeArrowheads="1"/>
            </p:cNvPicPr>
            <p:nvPr/>
          </p:nvPicPr>
          <p:blipFill>
            <a:blip r:embed="rId6" cstate="print"/>
            <a:srcRect/>
            <a:stretch>
              <a:fillRect/>
            </a:stretch>
          </p:blipFill>
          <p:spPr bwMode="auto">
            <a:xfrm>
              <a:off x="6529390" y="3900488"/>
              <a:ext cx="2395537" cy="1798637"/>
            </a:xfrm>
            <a:prstGeom prst="rect">
              <a:avLst/>
            </a:prstGeom>
            <a:noFill/>
            <a:ln w="9525">
              <a:noFill/>
              <a:miter lim="800000"/>
              <a:headEnd/>
              <a:tailEnd/>
            </a:ln>
          </p:spPr>
        </p:pic>
        <p:sp>
          <p:nvSpPr>
            <p:cNvPr id="18" name="TextBox 17"/>
            <p:cNvSpPr txBox="1"/>
            <p:nvPr/>
          </p:nvSpPr>
          <p:spPr>
            <a:xfrm>
              <a:off x="6686551" y="5715251"/>
              <a:ext cx="1952624" cy="523220"/>
            </a:xfrm>
            <a:prstGeom prst="rect">
              <a:avLst/>
            </a:prstGeom>
            <a:noFill/>
          </p:spPr>
          <p:txBody>
            <a:bodyPr wrap="square" rtlCol="0">
              <a:spAutoFit/>
            </a:bodyPr>
            <a:lstStyle/>
            <a:p>
              <a:pPr algn="ctr">
                <a:spcBef>
                  <a:spcPts val="0"/>
                </a:spcBef>
              </a:pPr>
              <a:r>
                <a:rPr lang="en-US" sz="1400" dirty="0" smtClean="0">
                  <a:solidFill>
                    <a:schemeClr val="bg1"/>
                  </a:solidFill>
                </a:rPr>
                <a:t>3d range scans </a:t>
              </a:r>
            </a:p>
            <a:p>
              <a:pPr algn="ctr">
                <a:spcBef>
                  <a:spcPts val="0"/>
                </a:spcBef>
              </a:pPr>
              <a:r>
                <a:rPr lang="en-US" sz="1400" dirty="0" smtClean="0">
                  <a:solidFill>
                    <a:schemeClr val="bg1"/>
                  </a:solidFill>
                </a:rPr>
                <a:t>(flash </a:t>
              </a:r>
              <a:r>
                <a:rPr lang="en-US" sz="1400" dirty="0" err="1" smtClean="0">
                  <a:solidFill>
                    <a:schemeClr val="bg1"/>
                  </a:solidFill>
                </a:rPr>
                <a:t>lidar</a:t>
              </a:r>
              <a:r>
                <a:rPr lang="en-US" sz="1400" dirty="0" smtClean="0">
                  <a:solidFill>
                    <a:schemeClr val="bg1"/>
                  </a:solidFill>
                </a:rPr>
                <a:t>)</a:t>
              </a:r>
              <a:endParaRPr lang="en-US" sz="1400" dirty="0">
                <a:solidFill>
                  <a:schemeClr val="bg1"/>
                </a:solidFill>
              </a:endParaRPr>
            </a:p>
          </p:txBody>
        </p:sp>
      </p:grpSp>
      <p:grpSp>
        <p:nvGrpSpPr>
          <p:cNvPr id="14" name="Group 19"/>
          <p:cNvGrpSpPr/>
          <p:nvPr/>
        </p:nvGrpSpPr>
        <p:grpSpPr>
          <a:xfrm>
            <a:off x="6434672" y="760740"/>
            <a:ext cx="2395002" cy="2494076"/>
            <a:chOff x="6496493" y="882503"/>
            <a:chExt cx="2395002" cy="2494076"/>
          </a:xfrm>
        </p:grpSpPr>
        <p:pic>
          <p:nvPicPr>
            <p:cNvPr id="2908161" name="Picture 1"/>
            <p:cNvPicPr>
              <a:picLocks noChangeAspect="1" noChangeArrowheads="1"/>
            </p:cNvPicPr>
            <p:nvPr/>
          </p:nvPicPr>
          <p:blipFill>
            <a:blip r:embed="rId7" cstate="print"/>
            <a:srcRect l="38982" t="57646" r="14428" b="387"/>
            <a:stretch>
              <a:fillRect/>
            </a:stretch>
          </p:blipFill>
          <p:spPr bwMode="auto">
            <a:xfrm>
              <a:off x="6496493" y="882503"/>
              <a:ext cx="2395002" cy="2147776"/>
            </a:xfrm>
            <a:prstGeom prst="rect">
              <a:avLst/>
            </a:prstGeom>
            <a:noFill/>
            <a:ln w="9525">
              <a:noFill/>
              <a:miter lim="800000"/>
              <a:headEnd/>
              <a:tailEnd/>
            </a:ln>
          </p:spPr>
        </p:pic>
        <p:sp>
          <p:nvSpPr>
            <p:cNvPr id="19" name="TextBox 18"/>
            <p:cNvSpPr txBox="1"/>
            <p:nvPr/>
          </p:nvSpPr>
          <p:spPr>
            <a:xfrm>
              <a:off x="6732625" y="3068802"/>
              <a:ext cx="1952624" cy="307777"/>
            </a:xfrm>
            <a:prstGeom prst="rect">
              <a:avLst/>
            </a:prstGeom>
            <a:noFill/>
          </p:spPr>
          <p:txBody>
            <a:bodyPr wrap="square" rtlCol="0">
              <a:spAutoFit/>
            </a:bodyPr>
            <a:lstStyle/>
            <a:p>
              <a:pPr algn="ctr"/>
              <a:r>
                <a:rPr lang="en-US" sz="1400" dirty="0" smtClean="0">
                  <a:solidFill>
                    <a:schemeClr val="bg1"/>
                  </a:solidFill>
                </a:rPr>
                <a:t>Audio</a:t>
              </a:r>
              <a:endParaRPr lang="en-US" sz="1400" dirty="0">
                <a:solidFill>
                  <a:schemeClr val="bg1"/>
                </a:solidFill>
              </a:endParaRPr>
            </a:p>
          </p:txBody>
        </p:sp>
      </p:grpSp>
      <p:sp>
        <p:nvSpPr>
          <p:cNvPr id="22" name="TextBox 21"/>
          <p:cNvSpPr txBox="1"/>
          <p:nvPr/>
        </p:nvSpPr>
        <p:spPr>
          <a:xfrm>
            <a:off x="700645" y="6198920"/>
            <a:ext cx="8045792" cy="461665"/>
          </a:xfrm>
          <a:prstGeom prst="rect">
            <a:avLst/>
          </a:prstGeom>
          <a:noFill/>
        </p:spPr>
        <p:txBody>
          <a:bodyPr wrap="none" rtlCol="0">
            <a:spAutoFit/>
          </a:bodyPr>
          <a:lstStyle/>
          <a:p>
            <a:r>
              <a:rPr lang="en-US" sz="2400" dirty="0" smtClean="0">
                <a:solidFill>
                  <a:schemeClr val="bg1"/>
                </a:solidFill>
              </a:rPr>
              <a:t>Can we automatically learn good sensor representations?</a:t>
            </a:r>
            <a:endParaRPr lang="en-US" sz="2400" dirty="0">
              <a:solidFill>
                <a:schemeClr val="bg1"/>
              </a:solidFill>
            </a:endParaRPr>
          </a:p>
        </p:txBody>
      </p:sp>
      <p:grpSp>
        <p:nvGrpSpPr>
          <p:cNvPr id="15" name="Group 15"/>
          <p:cNvGrpSpPr/>
          <p:nvPr/>
        </p:nvGrpSpPr>
        <p:grpSpPr>
          <a:xfrm>
            <a:off x="516843" y="916453"/>
            <a:ext cx="2395537" cy="2160389"/>
            <a:chOff x="881065" y="957263"/>
            <a:chExt cx="2395537" cy="2160389"/>
          </a:xfrm>
        </p:grpSpPr>
        <p:sp>
          <p:nvSpPr>
            <p:cNvPr id="25" name="TextBox 24"/>
            <p:cNvSpPr txBox="1"/>
            <p:nvPr/>
          </p:nvSpPr>
          <p:spPr>
            <a:xfrm>
              <a:off x="1257301" y="2809875"/>
              <a:ext cx="1714499" cy="307777"/>
            </a:xfrm>
            <a:prstGeom prst="rect">
              <a:avLst/>
            </a:prstGeom>
            <a:noFill/>
          </p:spPr>
          <p:txBody>
            <a:bodyPr wrap="square" rtlCol="0">
              <a:spAutoFit/>
            </a:bodyPr>
            <a:lstStyle/>
            <a:p>
              <a:r>
                <a:rPr lang="en-US" sz="1400" dirty="0" smtClean="0">
                  <a:solidFill>
                    <a:schemeClr val="bg1"/>
                  </a:solidFill>
                </a:rPr>
                <a:t>Visible light image</a:t>
              </a:r>
              <a:endParaRPr lang="en-US" sz="1400" dirty="0">
                <a:solidFill>
                  <a:schemeClr val="bg1"/>
                </a:solidFill>
              </a:endParaRPr>
            </a:p>
          </p:txBody>
        </p:sp>
        <p:pic>
          <p:nvPicPr>
            <p:cNvPr id="26" name="Picture 6" descr="logitech"/>
            <p:cNvPicPr>
              <a:picLocks noChangeAspect="1" noChangeArrowheads="1"/>
            </p:cNvPicPr>
            <p:nvPr/>
          </p:nvPicPr>
          <p:blipFill>
            <a:blip r:embed="rId8" cstate="print"/>
            <a:srcRect/>
            <a:stretch>
              <a:fillRect/>
            </a:stretch>
          </p:blipFill>
          <p:spPr bwMode="auto">
            <a:xfrm>
              <a:off x="881065" y="957263"/>
              <a:ext cx="2395537" cy="1798637"/>
            </a:xfrm>
            <a:prstGeom prst="rect">
              <a:avLst/>
            </a:prstGeom>
            <a:noFill/>
            <a:ln w="9525">
              <a:noFill/>
              <a:miter lim="800000"/>
              <a:headEnd/>
              <a:tailEnd/>
            </a:ln>
          </p:spPr>
        </p:pic>
      </p:grpSp>
      <p:grpSp>
        <p:nvGrpSpPr>
          <p:cNvPr id="16" name="Group 33"/>
          <p:cNvGrpSpPr/>
          <p:nvPr/>
        </p:nvGrpSpPr>
        <p:grpSpPr>
          <a:xfrm>
            <a:off x="-2307771" y="213757"/>
            <a:ext cx="2307771" cy="2223797"/>
            <a:chOff x="663327" y="783772"/>
            <a:chExt cx="2307771" cy="2223797"/>
          </a:xfrm>
        </p:grpSpPr>
        <p:sp>
          <p:nvSpPr>
            <p:cNvPr id="6" name="TextBox 5"/>
            <p:cNvSpPr txBox="1"/>
            <p:nvPr/>
          </p:nvSpPr>
          <p:spPr>
            <a:xfrm>
              <a:off x="1037562" y="2699792"/>
              <a:ext cx="1714499" cy="307777"/>
            </a:xfrm>
            <a:prstGeom prst="rect">
              <a:avLst/>
            </a:prstGeom>
            <a:noFill/>
          </p:spPr>
          <p:txBody>
            <a:bodyPr wrap="square" rtlCol="0">
              <a:spAutoFit/>
            </a:bodyPr>
            <a:lstStyle/>
            <a:p>
              <a:r>
                <a:rPr lang="en-US" sz="1400" dirty="0" smtClean="0">
                  <a:solidFill>
                    <a:schemeClr val="bg1"/>
                  </a:solidFill>
                </a:rPr>
                <a:t>Visible light image</a:t>
              </a:r>
              <a:endParaRPr lang="en-US" sz="1400" dirty="0">
                <a:solidFill>
                  <a:schemeClr val="bg1"/>
                </a:solidFill>
              </a:endParaRPr>
            </a:p>
          </p:txBody>
        </p:sp>
        <p:pic>
          <p:nvPicPr>
            <p:cNvPr id="3101697" name="Picture 1" descr="C:\Users\ang\Desktop\flir\imageA_11.jpg"/>
            <p:cNvPicPr>
              <a:picLocks noChangeAspect="1" noChangeArrowheads="1"/>
            </p:cNvPicPr>
            <p:nvPr/>
          </p:nvPicPr>
          <p:blipFill>
            <a:blip r:embed="rId9" cstate="print"/>
            <a:srcRect/>
            <a:stretch>
              <a:fillRect/>
            </a:stretch>
          </p:blipFill>
          <p:spPr bwMode="auto">
            <a:xfrm>
              <a:off x="663327" y="783772"/>
              <a:ext cx="2307771" cy="1888176"/>
            </a:xfrm>
            <a:prstGeom prst="rect">
              <a:avLst/>
            </a:prstGeom>
            <a:noFill/>
          </p:spPr>
        </p:pic>
      </p:grpSp>
      <p:grpSp>
        <p:nvGrpSpPr>
          <p:cNvPr id="17" name="Group 32"/>
          <p:cNvGrpSpPr/>
          <p:nvPr/>
        </p:nvGrpSpPr>
        <p:grpSpPr>
          <a:xfrm>
            <a:off x="-2592490" y="3586400"/>
            <a:ext cx="2426236" cy="2224972"/>
            <a:chOff x="613847" y="3491397"/>
            <a:chExt cx="2426236" cy="2224972"/>
          </a:xfrm>
        </p:grpSpPr>
        <p:sp>
          <p:nvSpPr>
            <p:cNvPr id="11" name="TextBox 10"/>
            <p:cNvSpPr txBox="1"/>
            <p:nvPr/>
          </p:nvSpPr>
          <p:spPr>
            <a:xfrm>
              <a:off x="1147199" y="5408592"/>
              <a:ext cx="1533525" cy="307777"/>
            </a:xfrm>
            <a:prstGeom prst="rect">
              <a:avLst/>
            </a:prstGeom>
            <a:noFill/>
          </p:spPr>
          <p:txBody>
            <a:bodyPr wrap="square" rtlCol="0">
              <a:spAutoFit/>
            </a:bodyPr>
            <a:lstStyle/>
            <a:p>
              <a:r>
                <a:rPr lang="en-US" sz="1400" dirty="0" smtClean="0">
                  <a:solidFill>
                    <a:schemeClr val="bg1"/>
                  </a:solidFill>
                </a:rPr>
                <a:t>Thermal Infrared</a:t>
              </a:r>
              <a:endParaRPr lang="en-US" sz="1400" dirty="0">
                <a:solidFill>
                  <a:schemeClr val="bg1"/>
                </a:solidFill>
              </a:endParaRPr>
            </a:p>
          </p:txBody>
        </p:sp>
        <p:pic>
          <p:nvPicPr>
            <p:cNvPr id="3101699" name="Picture 3" descr="C:\Users\ang\Desktop\flir\imageB_11.jpg"/>
            <p:cNvPicPr>
              <a:picLocks noChangeAspect="1" noChangeArrowheads="1"/>
            </p:cNvPicPr>
            <p:nvPr/>
          </p:nvPicPr>
          <p:blipFill>
            <a:blip r:embed="rId10" cstate="print"/>
            <a:srcRect/>
            <a:stretch>
              <a:fillRect/>
            </a:stretch>
          </p:blipFill>
          <p:spPr bwMode="auto">
            <a:xfrm>
              <a:off x="613847" y="3491397"/>
              <a:ext cx="2426236" cy="1819677"/>
            </a:xfrm>
            <a:prstGeom prst="rect">
              <a:avLst/>
            </a:prstGeom>
            <a:noFill/>
            <a:ln>
              <a:solidFill>
                <a:schemeClr val="bg1"/>
              </a:solidFill>
            </a:ln>
          </p:spPr>
        </p:pic>
      </p:grpSp>
      <p:grpSp>
        <p:nvGrpSpPr>
          <p:cNvPr id="20" name="Group 35"/>
          <p:cNvGrpSpPr/>
          <p:nvPr/>
        </p:nvGrpSpPr>
        <p:grpSpPr>
          <a:xfrm>
            <a:off x="525894" y="3524724"/>
            <a:ext cx="2395538" cy="2225292"/>
            <a:chOff x="466518" y="3477223"/>
            <a:chExt cx="2395538" cy="2225292"/>
          </a:xfrm>
        </p:grpSpPr>
        <p:pic>
          <p:nvPicPr>
            <p:cNvPr id="29" name="Picture 5" descr="flir"/>
            <p:cNvPicPr>
              <a:picLocks noChangeAspect="1" noChangeArrowheads="1"/>
            </p:cNvPicPr>
            <p:nvPr/>
          </p:nvPicPr>
          <p:blipFill>
            <a:blip r:embed="rId11" cstate="print">
              <a:lum contrast="20000"/>
            </a:blip>
            <a:srcRect/>
            <a:stretch>
              <a:fillRect/>
            </a:stretch>
          </p:blipFill>
          <p:spPr bwMode="auto">
            <a:xfrm>
              <a:off x="466518" y="3477223"/>
              <a:ext cx="2395538" cy="1798637"/>
            </a:xfrm>
            <a:prstGeom prst="rect">
              <a:avLst/>
            </a:prstGeom>
            <a:noFill/>
            <a:ln w="9525">
              <a:noFill/>
              <a:miter lim="800000"/>
              <a:headEnd/>
              <a:tailEnd/>
            </a:ln>
          </p:spPr>
        </p:pic>
        <p:sp>
          <p:nvSpPr>
            <p:cNvPr id="35" name="TextBox 34"/>
            <p:cNvSpPr txBox="1"/>
            <p:nvPr/>
          </p:nvSpPr>
          <p:spPr>
            <a:xfrm>
              <a:off x="978965" y="5394738"/>
              <a:ext cx="1533525" cy="307777"/>
            </a:xfrm>
            <a:prstGeom prst="rect">
              <a:avLst/>
            </a:prstGeom>
            <a:noFill/>
          </p:spPr>
          <p:txBody>
            <a:bodyPr wrap="square" rtlCol="0">
              <a:spAutoFit/>
            </a:bodyPr>
            <a:lstStyle/>
            <a:p>
              <a:r>
                <a:rPr lang="en-US" sz="1400" dirty="0" smtClean="0">
                  <a:solidFill>
                    <a:schemeClr val="bg1"/>
                  </a:solidFill>
                </a:rPr>
                <a:t>Thermal Infrared</a:t>
              </a:r>
              <a:endParaRPr lang="en-US" sz="1400" dirty="0">
                <a:solidFill>
                  <a:schemeClr val="bg1"/>
                </a:solidFill>
              </a:endParaRPr>
            </a:p>
          </p:txBody>
        </p:sp>
      </p:gr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Feature representations</a:t>
            </a:r>
            <a:endParaRPr lang="en-US" dirty="0"/>
          </a:p>
        </p:txBody>
      </p:sp>
      <p:sp>
        <p:nvSpPr>
          <p:cNvPr id="10" name="AutoShape 4"/>
          <p:cNvSpPr>
            <a:spLocks noChangeArrowheads="1"/>
          </p:cNvSpPr>
          <p:nvPr/>
        </p:nvSpPr>
        <p:spPr bwMode="auto">
          <a:xfrm>
            <a:off x="6463747" y="2727180"/>
            <a:ext cx="1658880" cy="829527"/>
          </a:xfrm>
          <a:prstGeom prst="roundRect">
            <a:avLst>
              <a:gd name="adj" fmla="val 171"/>
            </a:avLst>
          </a:prstGeom>
          <a:solidFill>
            <a:srgbClr val="E6E6FF"/>
          </a:solidFill>
          <a:ln w="9525">
            <a:solidFill>
              <a:srgbClr val="000000"/>
            </a:solidFill>
            <a:round/>
            <a:headEnd/>
            <a:tailEnd/>
          </a:ln>
          <a:effectLst/>
        </p:spPr>
        <p:txBody>
          <a:bodyPr lIns="81615" tIns="40807" rIns="81615" bIns="40807" anchor="ctr" anchorCtr="1"/>
          <a:lstStyle/>
          <a:p>
            <a:pPr defTabSz="407399">
              <a:lnSpc>
                <a:spcPct val="93000"/>
              </a:lnSpc>
              <a:spcBef>
                <a:spcPts val="0"/>
              </a:spcBef>
              <a:buClr>
                <a:srgbClr val="000000"/>
              </a:buClr>
              <a:buSzPct val="45000"/>
              <a:tabLst>
                <a:tab pos="656446" algn="l"/>
                <a:tab pos="1312888" algn="l"/>
              </a:tabLst>
            </a:pPr>
            <a:r>
              <a:rPr lang="en-GB" sz="2200" dirty="0" smtClean="0">
                <a:solidFill>
                  <a:srgbClr val="000000"/>
                </a:solidFill>
                <a:latin typeface="Arial" charset="0"/>
              </a:rPr>
              <a:t>Learning</a:t>
            </a:r>
          </a:p>
          <a:p>
            <a:pPr defTabSz="407399">
              <a:lnSpc>
                <a:spcPct val="93000"/>
              </a:lnSpc>
              <a:spcBef>
                <a:spcPts val="0"/>
              </a:spcBef>
              <a:buClr>
                <a:srgbClr val="000000"/>
              </a:buClr>
              <a:buSzPct val="45000"/>
              <a:tabLst>
                <a:tab pos="656446" algn="l"/>
                <a:tab pos="1312888" algn="l"/>
              </a:tabLst>
            </a:pPr>
            <a:r>
              <a:rPr lang="en-GB" sz="2200" dirty="0" smtClean="0">
                <a:solidFill>
                  <a:srgbClr val="000000"/>
                </a:solidFill>
                <a:latin typeface="Arial" charset="0"/>
              </a:rPr>
              <a:t>algorithm</a:t>
            </a:r>
          </a:p>
        </p:txBody>
      </p:sp>
      <p:sp>
        <p:nvSpPr>
          <p:cNvPr id="11" name="AutoShape 6"/>
          <p:cNvSpPr>
            <a:spLocks noChangeArrowheads="1"/>
          </p:cNvSpPr>
          <p:nvPr/>
        </p:nvSpPr>
        <p:spPr bwMode="auto">
          <a:xfrm>
            <a:off x="3713606" y="2729273"/>
            <a:ext cx="1625521" cy="829527"/>
          </a:xfrm>
          <a:prstGeom prst="roundRect">
            <a:avLst>
              <a:gd name="adj" fmla="val 171"/>
            </a:avLst>
          </a:prstGeom>
          <a:solidFill>
            <a:srgbClr val="FFFFCC"/>
          </a:solidFill>
          <a:ln w="9525">
            <a:solidFill>
              <a:srgbClr val="000000"/>
            </a:solidFill>
            <a:round/>
            <a:headEnd/>
            <a:tailEnd/>
          </a:ln>
          <a:effectLst/>
        </p:spPr>
        <p:txBody>
          <a:bodyPr lIns="81615" tIns="40807" rIns="81615" bIns="40807" anchor="ctr" anchorCtr="1"/>
          <a:lstStyle/>
          <a:p>
            <a:pPr defTabSz="407399">
              <a:lnSpc>
                <a:spcPct val="93000"/>
              </a:lnSpc>
              <a:buClr>
                <a:srgbClr val="000000"/>
              </a:buClr>
              <a:buSzPct val="45000"/>
              <a:tabLst>
                <a:tab pos="656446" algn="l"/>
                <a:tab pos="1312888" algn="l"/>
              </a:tabLst>
            </a:pPr>
            <a:r>
              <a:rPr lang="en-GB" sz="1600" dirty="0" smtClean="0">
                <a:solidFill>
                  <a:srgbClr val="000000"/>
                </a:solidFill>
                <a:latin typeface="Arial" charset="0"/>
              </a:rPr>
              <a:t>Feature Representation</a:t>
            </a:r>
          </a:p>
        </p:txBody>
      </p:sp>
      <p:cxnSp>
        <p:nvCxnSpPr>
          <p:cNvPr id="12" name="AutoShape 26"/>
          <p:cNvCxnSpPr>
            <a:cxnSpLocks noChangeShapeType="1"/>
            <a:endCxn id="11" idx="1"/>
          </p:cNvCxnSpPr>
          <p:nvPr/>
        </p:nvCxnSpPr>
        <p:spPr bwMode="auto">
          <a:xfrm>
            <a:off x="2431298" y="3133955"/>
            <a:ext cx="1282308" cy="10082"/>
          </a:xfrm>
          <a:prstGeom prst="curvedConnector3">
            <a:avLst>
              <a:gd name="adj1" fmla="val 50000"/>
            </a:avLst>
          </a:prstGeom>
          <a:noFill/>
          <a:ln w="57150">
            <a:solidFill>
              <a:srgbClr val="00B0F0"/>
            </a:solidFill>
            <a:round/>
            <a:headEnd/>
            <a:tailEnd type="triangle" w="med" len="med"/>
          </a:ln>
          <a:effectLst/>
        </p:spPr>
      </p:cxnSp>
      <p:cxnSp>
        <p:nvCxnSpPr>
          <p:cNvPr id="13" name="AutoShape 26"/>
          <p:cNvCxnSpPr>
            <a:cxnSpLocks noChangeShapeType="1"/>
            <a:stCxn id="11" idx="3"/>
            <a:endCxn id="10" idx="1"/>
          </p:cNvCxnSpPr>
          <p:nvPr/>
        </p:nvCxnSpPr>
        <p:spPr bwMode="auto">
          <a:xfrm flipV="1">
            <a:off x="5339127" y="3141944"/>
            <a:ext cx="1124620" cy="2093"/>
          </a:xfrm>
          <a:prstGeom prst="curvedConnector3">
            <a:avLst>
              <a:gd name="adj1" fmla="val 50000"/>
            </a:avLst>
          </a:prstGeom>
          <a:noFill/>
          <a:ln w="57150">
            <a:solidFill>
              <a:srgbClr val="00B0F0"/>
            </a:solidFill>
            <a:round/>
            <a:headEnd/>
            <a:tailEnd type="triangle" w="med" len="med"/>
          </a:ln>
          <a:effectLst/>
        </p:spPr>
      </p:cxnSp>
      <p:pic>
        <p:nvPicPr>
          <p:cNvPr id="14" name="Picture 86"/>
          <p:cNvPicPr>
            <a:picLocks noChangeAspect="1" noChangeArrowheads="1"/>
          </p:cNvPicPr>
          <p:nvPr/>
        </p:nvPicPr>
        <p:blipFill>
          <a:blip r:embed="rId3" cstate="print"/>
          <a:srcRect/>
          <a:stretch>
            <a:fillRect/>
          </a:stretch>
        </p:blipFill>
        <p:spPr bwMode="auto">
          <a:xfrm>
            <a:off x="731500" y="2699305"/>
            <a:ext cx="1600200" cy="932150"/>
          </a:xfrm>
          <a:prstGeom prst="rect">
            <a:avLst/>
          </a:prstGeom>
          <a:noFill/>
          <a:ln w="12700" algn="ctr">
            <a:noFill/>
            <a:miter lim="800000"/>
            <a:headEnd/>
            <a:tailEnd/>
          </a:ln>
        </p:spPr>
      </p:pic>
      <p:sp>
        <p:nvSpPr>
          <p:cNvPr id="16" name="Text Box 572"/>
          <p:cNvSpPr txBox="1">
            <a:spLocks noChangeArrowheads="1"/>
          </p:cNvSpPr>
          <p:nvPr/>
        </p:nvSpPr>
        <p:spPr bwMode="auto">
          <a:xfrm>
            <a:off x="1073537" y="3700084"/>
            <a:ext cx="962080" cy="523200"/>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 lastClr="FFFFFF"/>
                </a:solidFill>
                <a:effectLst/>
                <a:uLnTx/>
                <a:uFillTx/>
              </a:rPr>
              <a:t>Input</a:t>
            </a:r>
            <a:endParaRPr kumimoji="0" lang="en-US" sz="2800" b="0" i="0" u="none" strike="noStrike" kern="0" cap="none" spc="0" normalizeH="0" baseline="0" noProof="0" dirty="0">
              <a:ln>
                <a:noFill/>
              </a:ln>
              <a:solidFill>
                <a:sysClr val="window" lastClr="FFFFFF"/>
              </a:solidFill>
              <a:effectLst/>
              <a:uLnTx/>
              <a:uFillTx/>
            </a:endParaRPr>
          </a:p>
        </p:txBody>
      </p:sp>
      <p:sp>
        <p:nvSpPr>
          <p:cNvPr id="9" name="Oval 8"/>
          <p:cNvSpPr/>
          <p:nvPr/>
        </p:nvSpPr>
        <p:spPr bwMode="auto">
          <a:xfrm>
            <a:off x="3352770" y="2624007"/>
            <a:ext cx="2317898" cy="1041991"/>
          </a:xfrm>
          <a:prstGeom prst="ellipse">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Good News</a:t>
            </a:r>
            <a:endParaRPr lang="en-US" dirty="0"/>
          </a:p>
        </p:txBody>
      </p:sp>
      <p:sp>
        <p:nvSpPr>
          <p:cNvPr id="3" name="Content Placeholder 2"/>
          <p:cNvSpPr>
            <a:spLocks noGrp="1"/>
          </p:cNvSpPr>
          <p:nvPr>
            <p:ph idx="1"/>
          </p:nvPr>
        </p:nvSpPr>
        <p:spPr>
          <a:xfrm>
            <a:off x="385855" y="932675"/>
            <a:ext cx="8229600" cy="4570412"/>
          </a:xfrm>
        </p:spPr>
        <p:txBody>
          <a:bodyPr/>
          <a:lstStyle/>
          <a:p>
            <a:pPr>
              <a:spcBef>
                <a:spcPts val="0"/>
              </a:spcBef>
              <a:buNone/>
            </a:pPr>
            <a:r>
              <a:rPr lang="en-US" sz="2000" b="0" dirty="0" smtClean="0"/>
              <a:t>Neural Networks had previously died out at ICML and NIPS.</a:t>
            </a:r>
          </a:p>
          <a:p>
            <a:pPr>
              <a:spcBef>
                <a:spcPts val="0"/>
              </a:spcBef>
              <a:buNone/>
            </a:pPr>
            <a:endParaRPr lang="en-US" sz="2000" b="0" dirty="0" smtClean="0"/>
          </a:p>
          <a:p>
            <a:pPr>
              <a:spcBef>
                <a:spcPts val="0"/>
              </a:spcBef>
              <a:buNone/>
            </a:pPr>
            <a:r>
              <a:rPr lang="en-US" sz="2000" b="0" dirty="0" smtClean="0"/>
              <a:t>But they are now making a comeback. </a:t>
            </a:r>
          </a:p>
          <a:p>
            <a:pPr>
              <a:spcBef>
                <a:spcPts val="0"/>
              </a:spcBef>
              <a:buNone/>
            </a:pPr>
            <a:endParaRPr lang="en-US" sz="2000" b="0" dirty="0" smtClean="0"/>
          </a:p>
          <a:p>
            <a:pPr>
              <a:spcBef>
                <a:spcPts val="0"/>
              </a:spcBef>
              <a:buNone/>
            </a:pPr>
            <a:endParaRPr lang="en-US" sz="2000" b="0" dirty="0" smtClean="0"/>
          </a:p>
          <a:p>
            <a:pPr>
              <a:spcBef>
                <a:spcPts val="0"/>
              </a:spcBef>
              <a:buNone/>
            </a:pPr>
            <a:endParaRPr lang="en-US" sz="2000" b="0" dirty="0" smtClean="0"/>
          </a:p>
          <a:p>
            <a:pPr>
              <a:spcBef>
                <a:spcPts val="0"/>
              </a:spcBef>
              <a:buNone/>
            </a:pPr>
            <a:endParaRPr lang="en-US" sz="2000" b="0" dirty="0" smtClean="0"/>
          </a:p>
          <a:p>
            <a:pPr>
              <a:spcBef>
                <a:spcPts val="0"/>
              </a:spcBef>
              <a:buNone/>
            </a:pPr>
            <a:endParaRPr lang="en-US" sz="2000" b="0" dirty="0" smtClean="0"/>
          </a:p>
        </p:txBody>
      </p:sp>
      <p:pic>
        <p:nvPicPr>
          <p:cNvPr id="5" name="Picture 2" descr="C:\Users\ang\Desktop\iStock_000005809739XSmall-1_0.jpg"/>
          <p:cNvPicPr>
            <a:picLocks noChangeAspect="1" noChangeArrowheads="1"/>
          </p:cNvPicPr>
          <p:nvPr/>
        </p:nvPicPr>
        <p:blipFill>
          <a:blip r:embed="rId3" cstate="print"/>
          <a:srcRect/>
          <a:stretch>
            <a:fillRect/>
          </a:stretch>
        </p:blipFill>
        <p:spPr bwMode="auto">
          <a:xfrm>
            <a:off x="9334220" y="4427530"/>
            <a:ext cx="1903005" cy="1897521"/>
          </a:xfrm>
          <a:prstGeom prst="rect">
            <a:avLst/>
          </a:prstGeom>
          <a:noFill/>
        </p:spPr>
      </p:pic>
      <p:graphicFrame>
        <p:nvGraphicFramePr>
          <p:cNvPr id="6" name="Chart 5"/>
          <p:cNvGraphicFramePr/>
          <p:nvPr/>
        </p:nvGraphicFramePr>
        <p:xfrm>
          <a:off x="1806840" y="2238445"/>
          <a:ext cx="5530320" cy="3725286"/>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Feature representations</a:t>
            </a:r>
            <a:endParaRPr lang="en-US" dirty="0"/>
          </a:p>
        </p:txBody>
      </p:sp>
      <p:sp>
        <p:nvSpPr>
          <p:cNvPr id="10" name="AutoShape 4"/>
          <p:cNvSpPr>
            <a:spLocks noChangeArrowheads="1"/>
          </p:cNvSpPr>
          <p:nvPr/>
        </p:nvSpPr>
        <p:spPr bwMode="auto">
          <a:xfrm>
            <a:off x="6463747" y="2727180"/>
            <a:ext cx="1658880" cy="829527"/>
          </a:xfrm>
          <a:prstGeom prst="roundRect">
            <a:avLst>
              <a:gd name="adj" fmla="val 171"/>
            </a:avLst>
          </a:prstGeom>
          <a:solidFill>
            <a:srgbClr val="E6E6FF"/>
          </a:solidFill>
          <a:ln w="9525">
            <a:solidFill>
              <a:srgbClr val="000000"/>
            </a:solidFill>
            <a:round/>
            <a:headEnd/>
            <a:tailEnd/>
          </a:ln>
          <a:effectLst/>
        </p:spPr>
        <p:txBody>
          <a:bodyPr lIns="81615" tIns="40807" rIns="81615" bIns="40807" anchor="ctr" anchorCtr="1"/>
          <a:lstStyle/>
          <a:p>
            <a:pPr defTabSz="407399">
              <a:lnSpc>
                <a:spcPct val="93000"/>
              </a:lnSpc>
              <a:spcBef>
                <a:spcPts val="0"/>
              </a:spcBef>
              <a:buClr>
                <a:srgbClr val="000000"/>
              </a:buClr>
              <a:buSzPct val="45000"/>
              <a:tabLst>
                <a:tab pos="656446" algn="l"/>
                <a:tab pos="1312888" algn="l"/>
              </a:tabLst>
            </a:pPr>
            <a:r>
              <a:rPr lang="en-GB" sz="2200" dirty="0" smtClean="0">
                <a:solidFill>
                  <a:srgbClr val="000000"/>
                </a:solidFill>
                <a:latin typeface="Arial" charset="0"/>
              </a:rPr>
              <a:t>Learning</a:t>
            </a:r>
          </a:p>
          <a:p>
            <a:pPr defTabSz="407399">
              <a:lnSpc>
                <a:spcPct val="93000"/>
              </a:lnSpc>
              <a:spcBef>
                <a:spcPts val="0"/>
              </a:spcBef>
              <a:buClr>
                <a:srgbClr val="000000"/>
              </a:buClr>
              <a:buSzPct val="45000"/>
              <a:tabLst>
                <a:tab pos="656446" algn="l"/>
                <a:tab pos="1312888" algn="l"/>
              </a:tabLst>
            </a:pPr>
            <a:r>
              <a:rPr lang="en-GB" sz="2200" dirty="0" smtClean="0">
                <a:solidFill>
                  <a:srgbClr val="000000"/>
                </a:solidFill>
                <a:latin typeface="Arial" charset="0"/>
              </a:rPr>
              <a:t>algorithm</a:t>
            </a:r>
          </a:p>
        </p:txBody>
      </p:sp>
      <p:cxnSp>
        <p:nvCxnSpPr>
          <p:cNvPr id="12" name="AutoShape 26"/>
          <p:cNvCxnSpPr>
            <a:cxnSpLocks noChangeShapeType="1"/>
            <a:endCxn id="10" idx="1"/>
          </p:cNvCxnSpPr>
          <p:nvPr/>
        </p:nvCxnSpPr>
        <p:spPr bwMode="auto">
          <a:xfrm>
            <a:off x="2431298" y="3133955"/>
            <a:ext cx="4032449" cy="7989"/>
          </a:xfrm>
          <a:prstGeom prst="curvedConnector3">
            <a:avLst>
              <a:gd name="adj1" fmla="val 50000"/>
            </a:avLst>
          </a:prstGeom>
          <a:noFill/>
          <a:ln w="57150">
            <a:solidFill>
              <a:srgbClr val="00B0F0"/>
            </a:solidFill>
            <a:round/>
            <a:headEnd/>
            <a:tailEnd type="triangle" w="med" len="med"/>
          </a:ln>
          <a:effectLst/>
        </p:spPr>
      </p:cxnSp>
      <p:pic>
        <p:nvPicPr>
          <p:cNvPr id="14" name="Picture 86"/>
          <p:cNvPicPr>
            <a:picLocks noChangeAspect="1" noChangeArrowheads="1"/>
          </p:cNvPicPr>
          <p:nvPr/>
        </p:nvPicPr>
        <p:blipFill>
          <a:blip r:embed="rId3" cstate="print"/>
          <a:srcRect/>
          <a:stretch>
            <a:fillRect/>
          </a:stretch>
        </p:blipFill>
        <p:spPr bwMode="auto">
          <a:xfrm>
            <a:off x="731500" y="2699305"/>
            <a:ext cx="1600200" cy="932150"/>
          </a:xfrm>
          <a:prstGeom prst="rect">
            <a:avLst/>
          </a:prstGeom>
          <a:noFill/>
          <a:ln w="12700" algn="ctr">
            <a:noFill/>
            <a:miter lim="800000"/>
            <a:headEnd/>
            <a:tailEnd/>
          </a:ln>
        </p:spPr>
      </p:pic>
      <p:sp>
        <p:nvSpPr>
          <p:cNvPr id="16" name="Text Box 572"/>
          <p:cNvSpPr txBox="1">
            <a:spLocks noChangeArrowheads="1"/>
          </p:cNvSpPr>
          <p:nvPr/>
        </p:nvSpPr>
        <p:spPr bwMode="auto">
          <a:xfrm>
            <a:off x="1073537" y="3700084"/>
            <a:ext cx="962080" cy="523200"/>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 lastClr="FFFFFF"/>
                </a:solidFill>
                <a:effectLst/>
                <a:uLnTx/>
                <a:uFillTx/>
              </a:rPr>
              <a:t>Input</a:t>
            </a:r>
            <a:endParaRPr kumimoji="0" lang="en-US" sz="2800" b="0" i="0" u="none" strike="noStrike" kern="0" cap="none" spc="0" normalizeH="0" baseline="0" noProof="0" dirty="0">
              <a:ln>
                <a:noFill/>
              </a:ln>
              <a:solidFill>
                <a:sysClr val="window" lastClr="FFFFFF"/>
              </a:solidFill>
              <a:effectLst/>
              <a:uLnTx/>
              <a:uFillTx/>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Feature representations</a:t>
            </a:r>
            <a:endParaRPr lang="en-US" dirty="0"/>
          </a:p>
        </p:txBody>
      </p:sp>
      <p:sp>
        <p:nvSpPr>
          <p:cNvPr id="10" name="AutoShape 4"/>
          <p:cNvSpPr>
            <a:spLocks noChangeArrowheads="1"/>
          </p:cNvSpPr>
          <p:nvPr/>
        </p:nvSpPr>
        <p:spPr bwMode="auto">
          <a:xfrm>
            <a:off x="6463747" y="2727180"/>
            <a:ext cx="1658880" cy="829527"/>
          </a:xfrm>
          <a:prstGeom prst="roundRect">
            <a:avLst>
              <a:gd name="adj" fmla="val 171"/>
            </a:avLst>
          </a:prstGeom>
          <a:solidFill>
            <a:srgbClr val="E6E6FF"/>
          </a:solidFill>
          <a:ln w="9525">
            <a:solidFill>
              <a:srgbClr val="000000"/>
            </a:solidFill>
            <a:round/>
            <a:headEnd/>
            <a:tailEnd/>
          </a:ln>
          <a:effectLst/>
        </p:spPr>
        <p:txBody>
          <a:bodyPr lIns="81615" tIns="40807" rIns="81615" bIns="40807" anchor="ctr" anchorCtr="1"/>
          <a:lstStyle/>
          <a:p>
            <a:pPr defTabSz="407399">
              <a:lnSpc>
                <a:spcPct val="93000"/>
              </a:lnSpc>
              <a:spcBef>
                <a:spcPts val="0"/>
              </a:spcBef>
              <a:buClr>
                <a:srgbClr val="000000"/>
              </a:buClr>
              <a:buSzPct val="45000"/>
              <a:tabLst>
                <a:tab pos="656446" algn="l"/>
                <a:tab pos="1312888" algn="l"/>
              </a:tabLst>
            </a:pPr>
            <a:r>
              <a:rPr lang="en-GB" sz="2200" dirty="0" smtClean="0">
                <a:solidFill>
                  <a:srgbClr val="000000"/>
                </a:solidFill>
                <a:latin typeface="Arial" charset="0"/>
              </a:rPr>
              <a:t>Learning</a:t>
            </a:r>
          </a:p>
          <a:p>
            <a:pPr defTabSz="407399">
              <a:lnSpc>
                <a:spcPct val="93000"/>
              </a:lnSpc>
              <a:spcBef>
                <a:spcPts val="0"/>
              </a:spcBef>
              <a:buClr>
                <a:srgbClr val="000000"/>
              </a:buClr>
              <a:buSzPct val="45000"/>
              <a:tabLst>
                <a:tab pos="656446" algn="l"/>
                <a:tab pos="1312888" algn="l"/>
              </a:tabLst>
            </a:pPr>
            <a:r>
              <a:rPr lang="en-GB" sz="2200" dirty="0" smtClean="0">
                <a:solidFill>
                  <a:srgbClr val="000000"/>
                </a:solidFill>
                <a:latin typeface="Arial" charset="0"/>
              </a:rPr>
              <a:t>algorithm</a:t>
            </a:r>
          </a:p>
        </p:txBody>
      </p:sp>
      <p:sp>
        <p:nvSpPr>
          <p:cNvPr id="11" name="AutoShape 6"/>
          <p:cNvSpPr>
            <a:spLocks noChangeArrowheads="1"/>
          </p:cNvSpPr>
          <p:nvPr/>
        </p:nvSpPr>
        <p:spPr bwMode="auto">
          <a:xfrm>
            <a:off x="3713606" y="2729273"/>
            <a:ext cx="1625521" cy="829527"/>
          </a:xfrm>
          <a:prstGeom prst="roundRect">
            <a:avLst>
              <a:gd name="adj" fmla="val 171"/>
            </a:avLst>
          </a:prstGeom>
          <a:solidFill>
            <a:srgbClr val="FFFFCC"/>
          </a:solidFill>
          <a:ln w="9525">
            <a:solidFill>
              <a:srgbClr val="000000"/>
            </a:solidFill>
            <a:round/>
            <a:headEnd/>
            <a:tailEnd/>
          </a:ln>
          <a:effectLst/>
        </p:spPr>
        <p:txBody>
          <a:bodyPr lIns="81615" tIns="40807" rIns="81615" bIns="40807" anchor="ctr" anchorCtr="1"/>
          <a:lstStyle/>
          <a:p>
            <a:pPr defTabSz="407399">
              <a:lnSpc>
                <a:spcPct val="93000"/>
              </a:lnSpc>
              <a:buClr>
                <a:srgbClr val="000000"/>
              </a:buClr>
              <a:buSzPct val="45000"/>
              <a:tabLst>
                <a:tab pos="656446" algn="l"/>
                <a:tab pos="1312888" algn="l"/>
              </a:tabLst>
            </a:pPr>
            <a:r>
              <a:rPr lang="en-GB" sz="1600" dirty="0" smtClean="0">
                <a:solidFill>
                  <a:srgbClr val="000000"/>
                </a:solidFill>
                <a:latin typeface="Arial" charset="0"/>
              </a:rPr>
              <a:t>Feature Representation</a:t>
            </a:r>
          </a:p>
        </p:txBody>
      </p:sp>
      <p:cxnSp>
        <p:nvCxnSpPr>
          <p:cNvPr id="12" name="AutoShape 26"/>
          <p:cNvCxnSpPr>
            <a:cxnSpLocks noChangeShapeType="1"/>
            <a:endCxn id="11" idx="1"/>
          </p:cNvCxnSpPr>
          <p:nvPr/>
        </p:nvCxnSpPr>
        <p:spPr bwMode="auto">
          <a:xfrm>
            <a:off x="2431298" y="3133955"/>
            <a:ext cx="1282308" cy="10082"/>
          </a:xfrm>
          <a:prstGeom prst="curvedConnector3">
            <a:avLst>
              <a:gd name="adj1" fmla="val 50000"/>
            </a:avLst>
          </a:prstGeom>
          <a:noFill/>
          <a:ln w="57150">
            <a:solidFill>
              <a:srgbClr val="00B0F0"/>
            </a:solidFill>
            <a:round/>
            <a:headEnd/>
            <a:tailEnd type="triangle" w="med" len="med"/>
          </a:ln>
          <a:effectLst/>
        </p:spPr>
      </p:cxnSp>
      <p:cxnSp>
        <p:nvCxnSpPr>
          <p:cNvPr id="13" name="AutoShape 26"/>
          <p:cNvCxnSpPr>
            <a:cxnSpLocks noChangeShapeType="1"/>
            <a:stCxn id="11" idx="3"/>
            <a:endCxn id="10" idx="1"/>
          </p:cNvCxnSpPr>
          <p:nvPr/>
        </p:nvCxnSpPr>
        <p:spPr bwMode="auto">
          <a:xfrm flipV="1">
            <a:off x="5339127" y="3141944"/>
            <a:ext cx="1124620" cy="2093"/>
          </a:xfrm>
          <a:prstGeom prst="curvedConnector3">
            <a:avLst>
              <a:gd name="adj1" fmla="val 50000"/>
            </a:avLst>
          </a:prstGeom>
          <a:noFill/>
          <a:ln w="57150">
            <a:solidFill>
              <a:srgbClr val="00B0F0"/>
            </a:solidFill>
            <a:round/>
            <a:headEnd/>
            <a:tailEnd type="triangle" w="med" len="med"/>
          </a:ln>
          <a:effectLst/>
        </p:spPr>
      </p:cxnSp>
      <p:pic>
        <p:nvPicPr>
          <p:cNvPr id="14" name="Picture 86"/>
          <p:cNvPicPr>
            <a:picLocks noChangeAspect="1" noChangeArrowheads="1"/>
          </p:cNvPicPr>
          <p:nvPr/>
        </p:nvPicPr>
        <p:blipFill>
          <a:blip r:embed="rId3" cstate="print"/>
          <a:srcRect/>
          <a:stretch>
            <a:fillRect/>
          </a:stretch>
        </p:blipFill>
        <p:spPr bwMode="auto">
          <a:xfrm>
            <a:off x="731500" y="2699305"/>
            <a:ext cx="1600200" cy="932150"/>
          </a:xfrm>
          <a:prstGeom prst="rect">
            <a:avLst/>
          </a:prstGeom>
          <a:noFill/>
          <a:ln w="12700" algn="ctr">
            <a:noFill/>
            <a:miter lim="800000"/>
            <a:headEnd/>
            <a:tailEnd/>
          </a:ln>
        </p:spPr>
      </p:pic>
      <p:sp>
        <p:nvSpPr>
          <p:cNvPr id="16" name="Text Box 572"/>
          <p:cNvSpPr txBox="1">
            <a:spLocks noChangeArrowheads="1"/>
          </p:cNvSpPr>
          <p:nvPr/>
        </p:nvSpPr>
        <p:spPr bwMode="auto">
          <a:xfrm>
            <a:off x="1073537" y="3700084"/>
            <a:ext cx="962080" cy="523200"/>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 lastClr="FFFFFF"/>
                </a:solidFill>
                <a:effectLst/>
                <a:uLnTx/>
                <a:uFillTx/>
              </a:rPr>
              <a:t>Input</a:t>
            </a:r>
            <a:endParaRPr kumimoji="0" lang="en-US" sz="2800" b="0" i="0" u="none" strike="noStrike" kern="0" cap="none" spc="0" normalizeH="0" baseline="0" noProof="0" dirty="0">
              <a:ln>
                <a:noFill/>
              </a:ln>
              <a:solidFill>
                <a:sysClr val="window" lastClr="FFFFFF"/>
              </a:solidFill>
              <a:effectLst/>
              <a:uLnTx/>
              <a:uFillTx/>
            </a:endParaRPr>
          </a:p>
        </p:txBody>
      </p:sp>
      <p:sp>
        <p:nvSpPr>
          <p:cNvPr id="9" name="TextBox 8"/>
          <p:cNvSpPr txBox="1"/>
          <p:nvPr/>
        </p:nvSpPr>
        <p:spPr>
          <a:xfrm>
            <a:off x="3223617" y="3928265"/>
            <a:ext cx="2629246" cy="400110"/>
          </a:xfrm>
          <a:prstGeom prst="rect">
            <a:avLst/>
          </a:prstGeom>
          <a:noFill/>
        </p:spPr>
        <p:txBody>
          <a:bodyPr wrap="none" rtlCol="0">
            <a:spAutoFit/>
          </a:bodyPr>
          <a:lstStyle/>
          <a:p>
            <a:r>
              <a:rPr lang="en-US" sz="2000" dirty="0" smtClean="0">
                <a:solidFill>
                  <a:schemeClr val="bg1"/>
                </a:solidFill>
              </a:rPr>
              <a:t>E.g., SIFT, HoG, etc. </a:t>
            </a:r>
            <a:endParaRPr lang="en-US" sz="2000" dirty="0">
              <a:solidFill>
                <a:schemeClr val="bg1"/>
              </a:solidFill>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Feature representations</a:t>
            </a:r>
            <a:endParaRPr lang="en-US" dirty="0"/>
          </a:p>
        </p:txBody>
      </p:sp>
      <p:sp>
        <p:nvSpPr>
          <p:cNvPr id="9" name="AutoShape 2"/>
          <p:cNvSpPr>
            <a:spLocks noChangeArrowheads="1"/>
          </p:cNvSpPr>
          <p:nvPr/>
        </p:nvSpPr>
        <p:spPr bwMode="auto">
          <a:xfrm>
            <a:off x="979778" y="2822882"/>
            <a:ext cx="1451520" cy="622145"/>
          </a:xfrm>
          <a:prstGeom prst="roundRect">
            <a:avLst>
              <a:gd name="adj" fmla="val 231"/>
            </a:avLst>
          </a:prstGeom>
          <a:solidFill>
            <a:srgbClr val="FFFFCC"/>
          </a:solidFill>
          <a:ln w="9525">
            <a:solidFill>
              <a:srgbClr val="000000"/>
            </a:solidFill>
            <a:round/>
            <a:headEnd/>
            <a:tailEnd/>
          </a:ln>
          <a:effectLst/>
        </p:spPr>
        <p:txBody>
          <a:bodyPr lIns="81615" tIns="40807" rIns="81615" bIns="40807" anchor="ctr" anchorCtr="1"/>
          <a:lstStyle/>
          <a:p>
            <a:pPr defTabSz="407399">
              <a:lnSpc>
                <a:spcPct val="93000"/>
              </a:lnSpc>
              <a:buClr>
                <a:srgbClr val="000000"/>
              </a:buClr>
              <a:buSzPct val="45000"/>
              <a:tabLst>
                <a:tab pos="656446" algn="l"/>
                <a:tab pos="1312888" algn="l"/>
              </a:tabLst>
            </a:pPr>
            <a:r>
              <a:rPr lang="en-GB" sz="2200" dirty="0" smtClean="0">
                <a:solidFill>
                  <a:srgbClr val="000000"/>
                </a:solidFill>
                <a:latin typeface="Arial" charset="0"/>
              </a:rPr>
              <a:t>Input</a:t>
            </a:r>
          </a:p>
        </p:txBody>
      </p:sp>
      <p:sp>
        <p:nvSpPr>
          <p:cNvPr id="10" name="AutoShape 4"/>
          <p:cNvSpPr>
            <a:spLocks noChangeArrowheads="1"/>
          </p:cNvSpPr>
          <p:nvPr/>
        </p:nvSpPr>
        <p:spPr bwMode="auto">
          <a:xfrm>
            <a:off x="6463747" y="2727180"/>
            <a:ext cx="1658880" cy="829527"/>
          </a:xfrm>
          <a:prstGeom prst="roundRect">
            <a:avLst>
              <a:gd name="adj" fmla="val 171"/>
            </a:avLst>
          </a:prstGeom>
          <a:solidFill>
            <a:srgbClr val="E6E6FF"/>
          </a:solidFill>
          <a:ln w="9525">
            <a:solidFill>
              <a:srgbClr val="000000"/>
            </a:solidFill>
            <a:round/>
            <a:headEnd/>
            <a:tailEnd/>
          </a:ln>
          <a:effectLst/>
        </p:spPr>
        <p:txBody>
          <a:bodyPr lIns="81615" tIns="40807" rIns="81615" bIns="40807" anchor="ctr" anchorCtr="1"/>
          <a:lstStyle/>
          <a:p>
            <a:pPr defTabSz="407399">
              <a:lnSpc>
                <a:spcPct val="93000"/>
              </a:lnSpc>
              <a:spcBef>
                <a:spcPts val="0"/>
              </a:spcBef>
              <a:buClr>
                <a:srgbClr val="000000"/>
              </a:buClr>
              <a:buSzPct val="45000"/>
              <a:tabLst>
                <a:tab pos="656446" algn="l"/>
                <a:tab pos="1312888" algn="l"/>
              </a:tabLst>
            </a:pPr>
            <a:r>
              <a:rPr lang="en-GB" sz="2200" dirty="0" smtClean="0">
                <a:solidFill>
                  <a:srgbClr val="000000"/>
                </a:solidFill>
                <a:latin typeface="Arial" charset="0"/>
              </a:rPr>
              <a:t>Learning</a:t>
            </a:r>
          </a:p>
          <a:p>
            <a:pPr defTabSz="407399">
              <a:lnSpc>
                <a:spcPct val="93000"/>
              </a:lnSpc>
              <a:spcBef>
                <a:spcPts val="0"/>
              </a:spcBef>
              <a:buClr>
                <a:srgbClr val="000000"/>
              </a:buClr>
              <a:buSzPct val="45000"/>
              <a:tabLst>
                <a:tab pos="656446" algn="l"/>
                <a:tab pos="1312888" algn="l"/>
              </a:tabLst>
            </a:pPr>
            <a:r>
              <a:rPr lang="en-GB" sz="2200" dirty="0" smtClean="0">
                <a:solidFill>
                  <a:srgbClr val="000000"/>
                </a:solidFill>
                <a:latin typeface="Arial" charset="0"/>
              </a:rPr>
              <a:t>algorithm</a:t>
            </a:r>
          </a:p>
        </p:txBody>
      </p:sp>
      <p:sp>
        <p:nvSpPr>
          <p:cNvPr id="11" name="AutoShape 6"/>
          <p:cNvSpPr>
            <a:spLocks noChangeArrowheads="1"/>
          </p:cNvSpPr>
          <p:nvPr/>
        </p:nvSpPr>
        <p:spPr bwMode="auto">
          <a:xfrm>
            <a:off x="3713606" y="2729273"/>
            <a:ext cx="1625521" cy="829527"/>
          </a:xfrm>
          <a:prstGeom prst="roundRect">
            <a:avLst>
              <a:gd name="adj" fmla="val 171"/>
            </a:avLst>
          </a:prstGeom>
          <a:solidFill>
            <a:srgbClr val="FFFFCC"/>
          </a:solidFill>
          <a:ln w="9525">
            <a:solidFill>
              <a:srgbClr val="000000"/>
            </a:solidFill>
            <a:round/>
            <a:headEnd/>
            <a:tailEnd/>
          </a:ln>
          <a:effectLst/>
        </p:spPr>
        <p:txBody>
          <a:bodyPr lIns="81615" tIns="40807" rIns="81615" bIns="40807" anchor="ctr" anchorCtr="1"/>
          <a:lstStyle/>
          <a:p>
            <a:pPr defTabSz="407399">
              <a:lnSpc>
                <a:spcPct val="93000"/>
              </a:lnSpc>
              <a:buClr>
                <a:srgbClr val="000000"/>
              </a:buClr>
              <a:buSzPct val="45000"/>
              <a:tabLst>
                <a:tab pos="656446" algn="l"/>
                <a:tab pos="1312888" algn="l"/>
              </a:tabLst>
            </a:pPr>
            <a:r>
              <a:rPr lang="en-GB" sz="1600" dirty="0" smtClean="0">
                <a:solidFill>
                  <a:srgbClr val="000000"/>
                </a:solidFill>
                <a:latin typeface="Arial" charset="0"/>
              </a:rPr>
              <a:t>Feature Representation</a:t>
            </a:r>
          </a:p>
        </p:txBody>
      </p:sp>
      <p:cxnSp>
        <p:nvCxnSpPr>
          <p:cNvPr id="12" name="AutoShape 26"/>
          <p:cNvCxnSpPr>
            <a:cxnSpLocks noChangeShapeType="1"/>
            <a:stCxn id="9" idx="3"/>
            <a:endCxn id="11" idx="1"/>
          </p:cNvCxnSpPr>
          <p:nvPr/>
        </p:nvCxnSpPr>
        <p:spPr bwMode="auto">
          <a:xfrm>
            <a:off x="2431298" y="3133955"/>
            <a:ext cx="1282308" cy="10082"/>
          </a:xfrm>
          <a:prstGeom prst="curvedConnector3">
            <a:avLst>
              <a:gd name="adj1" fmla="val 50000"/>
            </a:avLst>
          </a:prstGeom>
          <a:noFill/>
          <a:ln w="57150">
            <a:solidFill>
              <a:srgbClr val="00B0F0"/>
            </a:solidFill>
            <a:round/>
            <a:headEnd/>
            <a:tailEnd type="triangle" w="med" len="med"/>
          </a:ln>
          <a:effectLst/>
        </p:spPr>
      </p:cxnSp>
      <p:cxnSp>
        <p:nvCxnSpPr>
          <p:cNvPr id="13" name="AutoShape 26"/>
          <p:cNvCxnSpPr>
            <a:cxnSpLocks noChangeShapeType="1"/>
            <a:stCxn id="11" idx="3"/>
            <a:endCxn id="10" idx="1"/>
          </p:cNvCxnSpPr>
          <p:nvPr/>
        </p:nvCxnSpPr>
        <p:spPr bwMode="auto">
          <a:xfrm flipV="1">
            <a:off x="5339127" y="3141944"/>
            <a:ext cx="1124620" cy="2093"/>
          </a:xfrm>
          <a:prstGeom prst="curvedConnector3">
            <a:avLst>
              <a:gd name="adj1" fmla="val 50000"/>
            </a:avLst>
          </a:prstGeom>
          <a:noFill/>
          <a:ln w="57150">
            <a:solidFill>
              <a:srgbClr val="00B0F0"/>
            </a:solidFill>
            <a:round/>
            <a:headEnd/>
            <a:tailEnd type="triangle" w="med" len="med"/>
          </a:ln>
          <a:effectLst/>
        </p:spPr>
      </p:cxn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is computer perception done?</a:t>
            </a:r>
            <a:endParaRPr lang="en-US" dirty="0"/>
          </a:p>
        </p:txBody>
      </p:sp>
      <p:grpSp>
        <p:nvGrpSpPr>
          <p:cNvPr id="5" name="Group 35"/>
          <p:cNvGrpSpPr/>
          <p:nvPr/>
        </p:nvGrpSpPr>
        <p:grpSpPr>
          <a:xfrm>
            <a:off x="9334500" y="2286000"/>
            <a:ext cx="5092566" cy="1837138"/>
            <a:chOff x="510195" y="3895109"/>
            <a:chExt cx="8024460" cy="2853888"/>
          </a:xfrm>
        </p:grpSpPr>
        <p:pic>
          <p:nvPicPr>
            <p:cNvPr id="25" name="Picture 3" descr="C:\Users\ang\Desktop\thumbnail.jpg"/>
            <p:cNvPicPr>
              <a:picLocks noChangeAspect="1" noChangeArrowheads="1"/>
            </p:cNvPicPr>
            <p:nvPr/>
          </p:nvPicPr>
          <p:blipFill>
            <a:blip r:embed="rId2" cstate="print"/>
            <a:srcRect l="2115" t="6176" r="7557" b="9324"/>
            <a:stretch>
              <a:fillRect/>
            </a:stretch>
          </p:blipFill>
          <p:spPr bwMode="auto">
            <a:xfrm>
              <a:off x="6652697" y="3951611"/>
              <a:ext cx="1863992" cy="1743739"/>
            </a:xfrm>
            <a:prstGeom prst="rect">
              <a:avLst/>
            </a:prstGeom>
            <a:noFill/>
          </p:spPr>
        </p:pic>
        <p:sp>
          <p:nvSpPr>
            <p:cNvPr id="26" name="TextBox 25"/>
            <p:cNvSpPr txBox="1"/>
            <p:nvPr/>
          </p:nvSpPr>
          <p:spPr>
            <a:xfrm>
              <a:off x="577535" y="5737878"/>
              <a:ext cx="1718928" cy="525924"/>
            </a:xfrm>
            <a:prstGeom prst="rect">
              <a:avLst/>
            </a:prstGeom>
            <a:noFill/>
          </p:spPr>
          <p:txBody>
            <a:bodyPr wrap="square" rtlCol="0">
              <a:spAutoFit/>
            </a:bodyPr>
            <a:lstStyle/>
            <a:p>
              <a:pPr algn="ctr"/>
              <a:r>
                <a:rPr lang="en-US" sz="1600" dirty="0" smtClean="0">
                  <a:solidFill>
                    <a:schemeClr val="bg1"/>
                  </a:solidFill>
                </a:rPr>
                <a:t>Image</a:t>
              </a:r>
              <a:endParaRPr lang="en-US" sz="1600" dirty="0">
                <a:solidFill>
                  <a:schemeClr val="bg1"/>
                </a:solidFill>
              </a:endParaRPr>
            </a:p>
          </p:txBody>
        </p:sp>
        <p:pic>
          <p:nvPicPr>
            <p:cNvPr id="27" name="Picture 3" descr="C:\Users\ang\Desktop\thumbnail.jpg"/>
            <p:cNvPicPr>
              <a:picLocks noChangeAspect="1" noChangeArrowheads="1"/>
            </p:cNvPicPr>
            <p:nvPr/>
          </p:nvPicPr>
          <p:blipFill>
            <a:blip r:embed="rId2" cstate="print"/>
            <a:srcRect l="2115" t="6176" r="7557" b="9324"/>
            <a:stretch>
              <a:fillRect/>
            </a:stretch>
          </p:blipFill>
          <p:spPr bwMode="auto">
            <a:xfrm>
              <a:off x="510195" y="3926803"/>
              <a:ext cx="1863994" cy="1743739"/>
            </a:xfrm>
            <a:prstGeom prst="rect">
              <a:avLst/>
            </a:prstGeom>
            <a:noFill/>
          </p:spPr>
        </p:pic>
        <p:grpSp>
          <p:nvGrpSpPr>
            <p:cNvPr id="6" name="Group 46"/>
            <p:cNvGrpSpPr>
              <a:grpSpLocks/>
            </p:cNvGrpSpPr>
            <p:nvPr/>
          </p:nvGrpSpPr>
          <p:grpSpPr bwMode="auto">
            <a:xfrm>
              <a:off x="8201224" y="4557858"/>
              <a:ext cx="304800" cy="304800"/>
              <a:chOff x="-832" y="2130"/>
              <a:chExt cx="571" cy="574"/>
            </a:xfrm>
          </p:grpSpPr>
          <p:sp>
            <p:nvSpPr>
              <p:cNvPr id="34" name="Line 47"/>
              <p:cNvSpPr>
                <a:spLocks noChangeShapeType="1"/>
              </p:cNvSpPr>
              <p:nvPr/>
            </p:nvSpPr>
            <p:spPr bwMode="auto">
              <a:xfrm>
                <a:off x="-832" y="2130"/>
                <a:ext cx="571" cy="574"/>
              </a:xfrm>
              <a:prstGeom prst="line">
                <a:avLst/>
              </a:prstGeom>
              <a:noFill/>
              <a:ln w="76200">
                <a:solidFill>
                  <a:srgbClr val="FF0000"/>
                </a:solidFill>
                <a:round/>
                <a:headEnd/>
                <a:tailEnd/>
              </a:ln>
              <a:effectLst/>
            </p:spPr>
            <p:txBody>
              <a:bodyPr/>
              <a:lstStyle/>
              <a:p>
                <a:endParaRPr lang="en-US" sz="1100"/>
              </a:p>
            </p:txBody>
          </p:sp>
          <p:sp>
            <p:nvSpPr>
              <p:cNvPr id="35" name="Line 48"/>
              <p:cNvSpPr>
                <a:spLocks noChangeShapeType="1"/>
              </p:cNvSpPr>
              <p:nvPr/>
            </p:nvSpPr>
            <p:spPr bwMode="auto">
              <a:xfrm flipV="1">
                <a:off x="-832" y="2130"/>
                <a:ext cx="571" cy="574"/>
              </a:xfrm>
              <a:prstGeom prst="line">
                <a:avLst/>
              </a:prstGeom>
              <a:noFill/>
              <a:ln w="76200">
                <a:solidFill>
                  <a:srgbClr val="FF0000"/>
                </a:solidFill>
                <a:round/>
                <a:headEnd/>
                <a:tailEnd/>
              </a:ln>
              <a:effectLst/>
            </p:spPr>
            <p:txBody>
              <a:bodyPr/>
              <a:lstStyle/>
              <a:p>
                <a:endParaRPr lang="en-US" sz="1100"/>
              </a:p>
            </p:txBody>
          </p:sp>
        </p:grpSp>
        <p:sp>
          <p:nvSpPr>
            <p:cNvPr id="29" name="TextBox 28"/>
            <p:cNvSpPr txBox="1"/>
            <p:nvPr/>
          </p:nvSpPr>
          <p:spPr>
            <a:xfrm>
              <a:off x="6588900" y="5748509"/>
              <a:ext cx="1945755" cy="525924"/>
            </a:xfrm>
            <a:prstGeom prst="rect">
              <a:avLst/>
            </a:prstGeom>
            <a:noFill/>
          </p:spPr>
          <p:txBody>
            <a:bodyPr wrap="square" rtlCol="0">
              <a:spAutoFit/>
            </a:bodyPr>
            <a:lstStyle/>
            <a:p>
              <a:pPr algn="ctr"/>
              <a:r>
                <a:rPr lang="en-US" sz="1600" dirty="0" smtClean="0">
                  <a:solidFill>
                    <a:schemeClr val="bg1"/>
                  </a:solidFill>
                </a:rPr>
                <a:t>Grasp point</a:t>
              </a:r>
              <a:endParaRPr lang="en-US" sz="1600" dirty="0">
                <a:solidFill>
                  <a:schemeClr val="bg1"/>
                </a:solidFill>
              </a:endParaRPr>
            </a:p>
          </p:txBody>
        </p:sp>
        <p:sp>
          <p:nvSpPr>
            <p:cNvPr id="30" name="AutoShape 4"/>
            <p:cNvSpPr>
              <a:spLocks noChangeArrowheads="1"/>
            </p:cNvSpPr>
            <p:nvPr/>
          </p:nvSpPr>
          <p:spPr bwMode="auto">
            <a:xfrm rot="10800000">
              <a:off x="5700963" y="4625961"/>
              <a:ext cx="781863" cy="435756"/>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sz="1100"/>
            </a:p>
          </p:txBody>
        </p:sp>
        <p:sp>
          <p:nvSpPr>
            <p:cNvPr id="31" name="AutoShape 4"/>
            <p:cNvSpPr>
              <a:spLocks noChangeArrowheads="1"/>
            </p:cNvSpPr>
            <p:nvPr/>
          </p:nvSpPr>
          <p:spPr bwMode="auto">
            <a:xfrm rot="10800000">
              <a:off x="2504223" y="4589517"/>
              <a:ext cx="781863" cy="435756"/>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sz="1100"/>
            </a:p>
          </p:txBody>
        </p:sp>
        <p:pic>
          <p:nvPicPr>
            <p:cNvPr id="32" name="Picture 2" descr="C:\Users\ang\Desktop\cupfeatures.jpg"/>
            <p:cNvPicPr>
              <a:picLocks noChangeAspect="1" noChangeArrowheads="1"/>
            </p:cNvPicPr>
            <p:nvPr/>
          </p:nvPicPr>
          <p:blipFill>
            <a:blip r:embed="rId3" cstate="print">
              <a:lum contrast="-10000"/>
            </a:blip>
            <a:srcRect l="3144" t="8051" r="7722" b="9559"/>
            <a:stretch>
              <a:fillRect/>
            </a:stretch>
          </p:blipFill>
          <p:spPr bwMode="auto">
            <a:xfrm>
              <a:off x="3518452" y="3895109"/>
              <a:ext cx="2007703" cy="1855792"/>
            </a:xfrm>
            <a:prstGeom prst="rect">
              <a:avLst/>
            </a:prstGeom>
            <a:noFill/>
            <a:ln>
              <a:solidFill>
                <a:schemeClr val="bg1"/>
              </a:solidFill>
            </a:ln>
          </p:spPr>
        </p:pic>
        <p:sp>
          <p:nvSpPr>
            <p:cNvPr id="33" name="TextBox 32"/>
            <p:cNvSpPr txBox="1"/>
            <p:nvPr/>
          </p:nvSpPr>
          <p:spPr>
            <a:xfrm>
              <a:off x="3664072" y="5840582"/>
              <a:ext cx="1718928" cy="908415"/>
            </a:xfrm>
            <a:prstGeom prst="rect">
              <a:avLst/>
            </a:prstGeom>
            <a:noFill/>
          </p:spPr>
          <p:txBody>
            <a:bodyPr wrap="square" rtlCol="0">
              <a:spAutoFit/>
            </a:bodyPr>
            <a:lstStyle/>
            <a:p>
              <a:pPr algn="ctr"/>
              <a:r>
                <a:rPr lang="en-US" sz="1600" dirty="0" smtClean="0">
                  <a:solidFill>
                    <a:schemeClr val="bg1"/>
                  </a:solidFill>
                </a:rPr>
                <a:t>Low-level features</a:t>
              </a:r>
              <a:endParaRPr lang="en-US" sz="1600" dirty="0">
                <a:solidFill>
                  <a:schemeClr val="bg1"/>
                </a:solidFill>
              </a:endParaRPr>
            </a:p>
          </p:txBody>
        </p:sp>
      </p:grpSp>
      <p:grpSp>
        <p:nvGrpSpPr>
          <p:cNvPr id="70" name="Group 69"/>
          <p:cNvGrpSpPr/>
          <p:nvPr/>
        </p:nvGrpSpPr>
        <p:grpSpPr>
          <a:xfrm>
            <a:off x="501070" y="1047890"/>
            <a:ext cx="6968360" cy="1361840"/>
            <a:chOff x="270640" y="838200"/>
            <a:chExt cx="6968360" cy="1361840"/>
          </a:xfrm>
        </p:grpSpPr>
        <p:pic>
          <p:nvPicPr>
            <p:cNvPr id="7" name="Picture 8" descr="C:\Users\ang\Desktop\newpics\stapler3.JPG"/>
            <p:cNvPicPr>
              <a:picLocks noChangeAspect="1" noChangeArrowheads="1"/>
            </p:cNvPicPr>
            <p:nvPr/>
          </p:nvPicPr>
          <p:blipFill>
            <a:blip r:embed="rId4" cstate="print"/>
            <a:srcRect/>
            <a:stretch>
              <a:fillRect/>
            </a:stretch>
          </p:blipFill>
          <p:spPr bwMode="auto">
            <a:xfrm>
              <a:off x="2362200" y="838200"/>
              <a:ext cx="1215458" cy="975226"/>
            </a:xfrm>
            <a:prstGeom prst="rect">
              <a:avLst/>
            </a:prstGeom>
            <a:noFill/>
          </p:spPr>
        </p:pic>
        <p:sp>
          <p:nvSpPr>
            <p:cNvPr id="8" name="TextBox 7"/>
            <p:cNvSpPr txBox="1"/>
            <p:nvPr/>
          </p:nvSpPr>
          <p:spPr>
            <a:xfrm>
              <a:off x="2695948" y="1887961"/>
              <a:ext cx="653556" cy="312079"/>
            </a:xfrm>
            <a:prstGeom prst="rect">
              <a:avLst/>
            </a:prstGeom>
            <a:noFill/>
          </p:spPr>
          <p:txBody>
            <a:bodyPr wrap="none" rtlCol="0">
              <a:noAutofit/>
            </a:bodyPr>
            <a:lstStyle/>
            <a:p>
              <a:r>
                <a:rPr lang="en-US" sz="1600" dirty="0" smtClean="0">
                  <a:solidFill>
                    <a:schemeClr val="bg1"/>
                  </a:solidFill>
                </a:rPr>
                <a:t>Image</a:t>
              </a:r>
              <a:endParaRPr lang="en-US" sz="1600" dirty="0">
                <a:solidFill>
                  <a:schemeClr val="bg1"/>
                </a:solidFill>
              </a:endParaRPr>
            </a:p>
          </p:txBody>
        </p:sp>
        <p:pic>
          <p:nvPicPr>
            <p:cNvPr id="10" name="Picture 18" descr="C:\Users\ang\Desktop\newpics\stapler3-features1.jpg"/>
            <p:cNvPicPr>
              <a:picLocks noChangeAspect="1" noChangeArrowheads="1"/>
            </p:cNvPicPr>
            <p:nvPr/>
          </p:nvPicPr>
          <p:blipFill>
            <a:blip r:embed="rId5" cstate="print">
              <a:lum bright="30000" contrast="30000"/>
            </a:blip>
            <a:srcRect/>
            <a:stretch>
              <a:fillRect/>
            </a:stretch>
          </p:blipFill>
          <p:spPr bwMode="auto">
            <a:xfrm>
              <a:off x="4056521" y="842032"/>
              <a:ext cx="1202761" cy="969084"/>
            </a:xfrm>
            <a:prstGeom prst="rect">
              <a:avLst/>
            </a:prstGeom>
            <a:noFill/>
          </p:spPr>
        </p:pic>
        <p:sp>
          <p:nvSpPr>
            <p:cNvPr id="11" name="TextBox 10"/>
            <p:cNvSpPr txBox="1"/>
            <p:nvPr/>
          </p:nvSpPr>
          <p:spPr>
            <a:xfrm>
              <a:off x="4010497" y="1867874"/>
              <a:ext cx="1339603" cy="277986"/>
            </a:xfrm>
            <a:prstGeom prst="rect">
              <a:avLst/>
            </a:prstGeom>
            <a:noFill/>
          </p:spPr>
          <p:txBody>
            <a:bodyPr wrap="none" rtlCol="0">
              <a:noAutofit/>
            </a:bodyPr>
            <a:lstStyle/>
            <a:p>
              <a:pPr algn="ctr">
                <a:spcBef>
                  <a:spcPts val="0"/>
                </a:spcBef>
              </a:pPr>
              <a:r>
                <a:rPr lang="en-US" sz="1600" dirty="0" smtClean="0">
                  <a:solidFill>
                    <a:schemeClr val="bg1"/>
                  </a:solidFill>
                </a:rPr>
                <a:t>Vision features</a:t>
              </a:r>
              <a:endParaRPr lang="en-US" sz="1600" dirty="0">
                <a:solidFill>
                  <a:schemeClr val="bg1"/>
                </a:solidFill>
              </a:endParaRPr>
            </a:p>
          </p:txBody>
        </p:sp>
        <p:grpSp>
          <p:nvGrpSpPr>
            <p:cNvPr id="4" name="Group 25"/>
            <p:cNvGrpSpPr/>
            <p:nvPr/>
          </p:nvGrpSpPr>
          <p:grpSpPr>
            <a:xfrm>
              <a:off x="5856443" y="838200"/>
              <a:ext cx="1382557" cy="1029906"/>
              <a:chOff x="6619925" y="2658842"/>
              <a:chExt cx="2121469" cy="1591101"/>
            </a:xfrm>
          </p:grpSpPr>
          <p:pic>
            <p:nvPicPr>
              <p:cNvPr id="20" name="Picture 3" descr="C:\Users\ang\Desktop\newpics\IMG_1778.JPG"/>
              <p:cNvPicPr>
                <a:picLocks noChangeAspect="1" noChangeArrowheads="1"/>
              </p:cNvPicPr>
              <p:nvPr/>
            </p:nvPicPr>
            <p:blipFill>
              <a:blip r:embed="rId6" cstate="print"/>
              <a:srcRect/>
              <a:stretch>
                <a:fillRect/>
              </a:stretch>
            </p:blipFill>
            <p:spPr bwMode="auto">
              <a:xfrm>
                <a:off x="6619925" y="2658842"/>
                <a:ext cx="2121469" cy="1591101"/>
              </a:xfrm>
              <a:prstGeom prst="rect">
                <a:avLst/>
              </a:prstGeom>
              <a:noFill/>
            </p:spPr>
          </p:pic>
          <p:sp>
            <p:nvSpPr>
              <p:cNvPr id="21" name="Rectangle 20"/>
              <p:cNvSpPr/>
              <p:nvPr/>
            </p:nvSpPr>
            <p:spPr bwMode="auto">
              <a:xfrm>
                <a:off x="6987654" y="2888578"/>
                <a:ext cx="1392071" cy="982638"/>
              </a:xfrm>
              <a:prstGeom prst="rect">
                <a:avLst/>
              </a:prstGeom>
              <a:noFill/>
              <a:ln w="38100" cap="flat" cmpd="sng" algn="ctr">
                <a:solidFill>
                  <a:srgbClr val="00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50" b="0" i="0" u="none" strike="noStrike" cap="none" normalizeH="0" baseline="0" smtClean="0">
                  <a:ln>
                    <a:noFill/>
                  </a:ln>
                  <a:solidFill>
                    <a:schemeClr val="bg1"/>
                  </a:solidFill>
                  <a:effectLst/>
                  <a:latin typeface="Helvetica" pitchFamily="34" charset="0"/>
                </a:endParaRPr>
              </a:p>
            </p:txBody>
          </p:sp>
        </p:grpSp>
        <p:sp>
          <p:nvSpPr>
            <p:cNvPr id="15" name="TextBox 14"/>
            <p:cNvSpPr txBox="1"/>
            <p:nvPr/>
          </p:nvSpPr>
          <p:spPr>
            <a:xfrm>
              <a:off x="6021748" y="1833779"/>
              <a:ext cx="1123387" cy="312079"/>
            </a:xfrm>
            <a:prstGeom prst="rect">
              <a:avLst/>
            </a:prstGeom>
            <a:noFill/>
          </p:spPr>
          <p:txBody>
            <a:bodyPr wrap="none" rtlCol="0">
              <a:noAutofit/>
            </a:bodyPr>
            <a:lstStyle/>
            <a:p>
              <a:pPr algn="ctr"/>
              <a:r>
                <a:rPr lang="en-US" sz="1600" dirty="0" smtClean="0">
                  <a:solidFill>
                    <a:schemeClr val="bg1"/>
                  </a:solidFill>
                </a:rPr>
                <a:t>Detection</a:t>
              </a:r>
            </a:p>
          </p:txBody>
        </p:sp>
        <p:sp>
          <p:nvSpPr>
            <p:cNvPr id="16" name="AutoShape 4"/>
            <p:cNvSpPr>
              <a:spLocks noChangeArrowheads="1"/>
            </p:cNvSpPr>
            <p:nvPr/>
          </p:nvSpPr>
          <p:spPr bwMode="auto">
            <a:xfrm rot="10800000">
              <a:off x="3658360" y="1177358"/>
              <a:ext cx="333340" cy="285287"/>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sz="1050">
                <a:solidFill>
                  <a:schemeClr val="bg1"/>
                </a:solidFill>
              </a:endParaRPr>
            </a:p>
          </p:txBody>
        </p:sp>
        <p:sp>
          <p:nvSpPr>
            <p:cNvPr id="22" name="AutoShape 4"/>
            <p:cNvSpPr>
              <a:spLocks noChangeArrowheads="1"/>
            </p:cNvSpPr>
            <p:nvPr/>
          </p:nvSpPr>
          <p:spPr bwMode="auto">
            <a:xfrm rot="10800000">
              <a:off x="5351719" y="1169005"/>
              <a:ext cx="333340" cy="285287"/>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sz="1050">
                <a:solidFill>
                  <a:schemeClr val="bg1"/>
                </a:solidFill>
              </a:endParaRPr>
            </a:p>
          </p:txBody>
        </p:sp>
        <p:sp>
          <p:nvSpPr>
            <p:cNvPr id="60" name="TextBox 59"/>
            <p:cNvSpPr txBox="1"/>
            <p:nvPr/>
          </p:nvSpPr>
          <p:spPr>
            <a:xfrm>
              <a:off x="270640" y="1009485"/>
              <a:ext cx="1443125" cy="646331"/>
            </a:xfrm>
            <a:prstGeom prst="rect">
              <a:avLst/>
            </a:prstGeom>
            <a:noFill/>
          </p:spPr>
          <p:txBody>
            <a:bodyPr wrap="square" rtlCol="0">
              <a:spAutoFit/>
            </a:bodyPr>
            <a:lstStyle/>
            <a:p>
              <a:r>
                <a:rPr lang="en-US" dirty="0" smtClean="0">
                  <a:solidFill>
                    <a:schemeClr val="bg1"/>
                  </a:solidFill>
                </a:rPr>
                <a:t>Object detection</a:t>
              </a:r>
              <a:endParaRPr lang="en-US" dirty="0">
                <a:solidFill>
                  <a:schemeClr val="bg1"/>
                </a:solidFill>
              </a:endParaRPr>
            </a:p>
          </p:txBody>
        </p:sp>
      </p:grpSp>
      <p:grpSp>
        <p:nvGrpSpPr>
          <p:cNvPr id="9" name="Group 69"/>
          <p:cNvGrpSpPr/>
          <p:nvPr/>
        </p:nvGrpSpPr>
        <p:grpSpPr>
          <a:xfrm>
            <a:off x="347450" y="2814520"/>
            <a:ext cx="7047585" cy="1467095"/>
            <a:chOff x="228600" y="2353660"/>
            <a:chExt cx="7047585" cy="1467095"/>
          </a:xfrm>
        </p:grpSpPr>
        <p:grpSp>
          <p:nvGrpSpPr>
            <p:cNvPr id="12" name="Group 58"/>
            <p:cNvGrpSpPr/>
            <p:nvPr/>
          </p:nvGrpSpPr>
          <p:grpSpPr>
            <a:xfrm>
              <a:off x="2357094" y="2353660"/>
              <a:ext cx="4919091" cy="1467095"/>
              <a:chOff x="2209800" y="2820315"/>
              <a:chExt cx="4919091" cy="1467095"/>
            </a:xfrm>
          </p:grpSpPr>
          <p:pic>
            <p:nvPicPr>
              <p:cNvPr id="51" name="Picture 3" descr="C:\Documents and Settings\hllee\Application Data\SSH\temp\speech_demo.png"/>
              <p:cNvPicPr>
                <a:picLocks noChangeAspect="1" noChangeArrowheads="1"/>
              </p:cNvPicPr>
              <p:nvPr/>
            </p:nvPicPr>
            <p:blipFill>
              <a:blip r:embed="rId7" cstate="print"/>
              <a:srcRect l="47730" t="11764" r="30080" b="61154"/>
              <a:stretch>
                <a:fillRect/>
              </a:stretch>
            </p:blipFill>
            <p:spPr bwMode="auto">
              <a:xfrm>
                <a:off x="2209800" y="2820315"/>
                <a:ext cx="1447800" cy="1075340"/>
              </a:xfrm>
              <a:prstGeom prst="rect">
                <a:avLst/>
              </a:prstGeom>
              <a:noFill/>
            </p:spPr>
          </p:pic>
          <p:pic>
            <p:nvPicPr>
              <p:cNvPr id="52" name="Picture 3" descr="C:\Documents and Settings\hllee\Application Data\SSH\temp\speech_demo.png"/>
              <p:cNvPicPr>
                <a:picLocks noChangeAspect="1" noChangeArrowheads="1"/>
              </p:cNvPicPr>
              <p:nvPr/>
            </p:nvPicPr>
            <p:blipFill>
              <a:blip r:embed="rId7" cstate="print"/>
              <a:srcRect l="35864" t="57343" r="39675" b="11949"/>
              <a:stretch>
                <a:fillRect/>
              </a:stretch>
            </p:blipFill>
            <p:spPr bwMode="auto">
              <a:xfrm>
                <a:off x="4076700" y="2820316"/>
                <a:ext cx="1444979" cy="1075340"/>
              </a:xfrm>
              <a:prstGeom prst="rect">
                <a:avLst/>
              </a:prstGeom>
              <a:noFill/>
            </p:spPr>
          </p:pic>
          <p:sp>
            <p:nvSpPr>
              <p:cNvPr id="53" name="AutoShape 4"/>
              <p:cNvSpPr>
                <a:spLocks noChangeArrowheads="1"/>
              </p:cNvSpPr>
              <p:nvPr/>
            </p:nvSpPr>
            <p:spPr bwMode="auto">
              <a:xfrm rot="10800000">
                <a:off x="3695700" y="3200400"/>
                <a:ext cx="333340" cy="297107"/>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sz="1050">
                  <a:solidFill>
                    <a:schemeClr val="bg1"/>
                  </a:solidFill>
                </a:endParaRPr>
              </a:p>
            </p:txBody>
          </p:sp>
          <p:sp>
            <p:nvSpPr>
              <p:cNvPr id="54" name="AutoShape 4"/>
              <p:cNvSpPr>
                <a:spLocks noChangeArrowheads="1"/>
              </p:cNvSpPr>
              <p:nvPr/>
            </p:nvSpPr>
            <p:spPr bwMode="auto">
              <a:xfrm rot="10800000">
                <a:off x="5610260" y="3200401"/>
                <a:ext cx="333340" cy="297107"/>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sz="1050">
                  <a:solidFill>
                    <a:schemeClr val="bg1"/>
                  </a:solidFill>
                </a:endParaRPr>
              </a:p>
            </p:txBody>
          </p:sp>
          <p:sp>
            <p:nvSpPr>
              <p:cNvPr id="55" name="TextBox 54"/>
              <p:cNvSpPr txBox="1"/>
              <p:nvPr/>
            </p:nvSpPr>
            <p:spPr>
              <a:xfrm>
                <a:off x="2658076" y="3895655"/>
                <a:ext cx="653556" cy="325010"/>
              </a:xfrm>
              <a:prstGeom prst="rect">
                <a:avLst/>
              </a:prstGeom>
              <a:noFill/>
            </p:spPr>
            <p:txBody>
              <a:bodyPr wrap="none" rtlCol="0">
                <a:noAutofit/>
              </a:bodyPr>
              <a:lstStyle/>
              <a:p>
                <a:r>
                  <a:rPr lang="en-US" sz="1600" dirty="0" smtClean="0">
                    <a:solidFill>
                      <a:schemeClr val="bg1"/>
                    </a:solidFill>
                  </a:rPr>
                  <a:t>Audio</a:t>
                </a:r>
                <a:endParaRPr lang="en-US" sz="1600" dirty="0">
                  <a:solidFill>
                    <a:schemeClr val="bg1"/>
                  </a:solidFill>
                </a:endParaRPr>
              </a:p>
            </p:txBody>
          </p:sp>
          <p:sp>
            <p:nvSpPr>
              <p:cNvPr id="56" name="TextBox 55"/>
              <p:cNvSpPr txBox="1"/>
              <p:nvPr/>
            </p:nvSpPr>
            <p:spPr>
              <a:xfrm>
                <a:off x="4424706" y="3934060"/>
                <a:ext cx="653556" cy="325010"/>
              </a:xfrm>
              <a:prstGeom prst="rect">
                <a:avLst/>
              </a:prstGeom>
              <a:noFill/>
            </p:spPr>
            <p:txBody>
              <a:bodyPr wrap="none" rtlCol="0">
                <a:noAutofit/>
              </a:bodyPr>
              <a:lstStyle/>
              <a:p>
                <a:pPr>
                  <a:spcBef>
                    <a:spcPts val="0"/>
                  </a:spcBef>
                </a:pPr>
                <a:r>
                  <a:rPr lang="en-US" sz="1600" dirty="0" smtClean="0">
                    <a:solidFill>
                      <a:schemeClr val="bg1"/>
                    </a:solidFill>
                  </a:rPr>
                  <a:t>Audio features</a:t>
                </a:r>
              </a:p>
            </p:txBody>
          </p:sp>
          <p:sp>
            <p:nvSpPr>
              <p:cNvPr id="57" name="TextBox 56"/>
              <p:cNvSpPr txBox="1"/>
              <p:nvPr/>
            </p:nvSpPr>
            <p:spPr>
              <a:xfrm>
                <a:off x="6324600" y="3962400"/>
                <a:ext cx="647700" cy="325010"/>
              </a:xfrm>
              <a:prstGeom prst="rect">
                <a:avLst/>
              </a:prstGeom>
              <a:noFill/>
            </p:spPr>
            <p:txBody>
              <a:bodyPr wrap="none" rtlCol="0">
                <a:noAutofit/>
              </a:bodyPr>
              <a:lstStyle/>
              <a:p>
                <a:pPr algn="ctr">
                  <a:spcBef>
                    <a:spcPts val="0"/>
                  </a:spcBef>
                </a:pPr>
                <a:r>
                  <a:rPr lang="en-US" sz="1600" dirty="0" smtClean="0">
                    <a:solidFill>
                      <a:schemeClr val="bg1"/>
                    </a:solidFill>
                  </a:rPr>
                  <a:t>Speaker ID</a:t>
                </a:r>
              </a:p>
            </p:txBody>
          </p:sp>
          <p:pic>
            <p:nvPicPr>
              <p:cNvPr id="58" name="Picture 9" descr="honglak"/>
              <p:cNvPicPr>
                <a:picLocks noChangeAspect="1" noChangeArrowheads="1"/>
              </p:cNvPicPr>
              <p:nvPr/>
            </p:nvPicPr>
            <p:blipFill>
              <a:blip r:embed="rId8" cstate="print"/>
              <a:srcRect l="7692" r="7692"/>
              <a:stretch>
                <a:fillRect/>
              </a:stretch>
            </p:blipFill>
            <p:spPr bwMode="auto">
              <a:xfrm>
                <a:off x="6076121" y="2820315"/>
                <a:ext cx="1052770" cy="1117961"/>
              </a:xfrm>
              <a:prstGeom prst="rect">
                <a:avLst/>
              </a:prstGeom>
              <a:noFill/>
            </p:spPr>
          </p:pic>
        </p:grpSp>
        <p:sp>
          <p:nvSpPr>
            <p:cNvPr id="61" name="TextBox 60"/>
            <p:cNvSpPr txBox="1"/>
            <p:nvPr/>
          </p:nvSpPr>
          <p:spPr>
            <a:xfrm>
              <a:off x="228600" y="2543245"/>
              <a:ext cx="1485900" cy="646331"/>
            </a:xfrm>
            <a:prstGeom prst="rect">
              <a:avLst/>
            </a:prstGeom>
            <a:noFill/>
          </p:spPr>
          <p:txBody>
            <a:bodyPr wrap="square" rtlCol="0">
              <a:spAutoFit/>
            </a:bodyPr>
            <a:lstStyle/>
            <a:p>
              <a:r>
                <a:rPr lang="en-US" dirty="0" smtClean="0">
                  <a:solidFill>
                    <a:schemeClr val="bg1"/>
                  </a:solidFill>
                </a:rPr>
                <a:t>Audio classification</a:t>
              </a:r>
              <a:endParaRPr lang="en-US" dirty="0">
                <a:solidFill>
                  <a:schemeClr val="bg1"/>
                </a:solidFill>
              </a:endParaRPr>
            </a:p>
          </p:txBody>
        </p:sp>
      </p:grpSp>
      <p:grpSp>
        <p:nvGrpSpPr>
          <p:cNvPr id="69" name="Group 68"/>
          <p:cNvGrpSpPr/>
          <p:nvPr/>
        </p:nvGrpSpPr>
        <p:grpSpPr>
          <a:xfrm>
            <a:off x="193830" y="4542745"/>
            <a:ext cx="8770040" cy="1782884"/>
            <a:chOff x="628180" y="5157225"/>
            <a:chExt cx="8770040" cy="1782884"/>
          </a:xfrm>
        </p:grpSpPr>
        <p:sp>
          <p:nvSpPr>
            <p:cNvPr id="63" name="TextBox 62"/>
            <p:cNvSpPr txBox="1"/>
            <p:nvPr/>
          </p:nvSpPr>
          <p:spPr>
            <a:xfrm>
              <a:off x="628180" y="5848515"/>
              <a:ext cx="1485900" cy="369332"/>
            </a:xfrm>
            <a:prstGeom prst="rect">
              <a:avLst/>
            </a:prstGeom>
            <a:noFill/>
          </p:spPr>
          <p:txBody>
            <a:bodyPr wrap="square" rtlCol="0">
              <a:spAutoFit/>
            </a:bodyPr>
            <a:lstStyle/>
            <a:p>
              <a:r>
                <a:rPr lang="en-US" dirty="0" smtClean="0">
                  <a:solidFill>
                    <a:schemeClr val="bg1"/>
                  </a:solidFill>
                </a:rPr>
                <a:t>NLP</a:t>
              </a:r>
              <a:endParaRPr lang="en-US" dirty="0">
                <a:solidFill>
                  <a:schemeClr val="bg1"/>
                </a:solidFill>
              </a:endParaRPr>
            </a:p>
          </p:txBody>
        </p:sp>
        <p:pic>
          <p:nvPicPr>
            <p:cNvPr id="1487874" name="Picture 2" descr="http://www.elbacom.com/assets/images/textdocument.gif"/>
            <p:cNvPicPr>
              <a:picLocks noChangeAspect="1" noChangeArrowheads="1"/>
            </p:cNvPicPr>
            <p:nvPr/>
          </p:nvPicPr>
          <p:blipFill>
            <a:blip r:embed="rId9" cstate="print"/>
            <a:srcRect/>
            <a:stretch>
              <a:fillRect/>
            </a:stretch>
          </p:blipFill>
          <p:spPr bwMode="auto">
            <a:xfrm>
              <a:off x="2421320" y="5157225"/>
              <a:ext cx="1536200" cy="1536200"/>
            </a:xfrm>
            <a:prstGeom prst="rect">
              <a:avLst/>
            </a:prstGeom>
            <a:noFill/>
          </p:spPr>
        </p:pic>
        <p:sp>
          <p:nvSpPr>
            <p:cNvPr id="64" name="TextBox 63"/>
            <p:cNvSpPr txBox="1"/>
            <p:nvPr/>
          </p:nvSpPr>
          <p:spPr>
            <a:xfrm>
              <a:off x="2152485" y="6616615"/>
              <a:ext cx="1967971" cy="323494"/>
            </a:xfrm>
            <a:prstGeom prst="rect">
              <a:avLst/>
            </a:prstGeom>
            <a:noFill/>
          </p:spPr>
          <p:txBody>
            <a:bodyPr wrap="square" rtlCol="0">
              <a:noAutofit/>
            </a:bodyPr>
            <a:lstStyle/>
            <a:p>
              <a:pPr algn="ctr"/>
              <a:r>
                <a:rPr lang="en-US" sz="1600" dirty="0" smtClean="0">
                  <a:solidFill>
                    <a:schemeClr val="bg1"/>
                  </a:solidFill>
                </a:rPr>
                <a:t> Text</a:t>
              </a:r>
              <a:endParaRPr lang="en-US" sz="1600" dirty="0">
                <a:solidFill>
                  <a:schemeClr val="bg1"/>
                </a:solidFill>
              </a:endParaRPr>
            </a:p>
          </p:txBody>
        </p:sp>
        <p:sp>
          <p:nvSpPr>
            <p:cNvPr id="65" name="AutoShape 4"/>
            <p:cNvSpPr>
              <a:spLocks noChangeArrowheads="1"/>
            </p:cNvSpPr>
            <p:nvPr/>
          </p:nvSpPr>
          <p:spPr bwMode="auto">
            <a:xfrm rot="10800000">
              <a:off x="3842305" y="5810110"/>
              <a:ext cx="571859" cy="306058"/>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a:solidFill>
                  <a:schemeClr val="bg1"/>
                </a:solidFill>
              </a:endParaRPr>
            </a:p>
          </p:txBody>
        </p:sp>
        <p:sp>
          <p:nvSpPr>
            <p:cNvPr id="66" name="AutoShape 4"/>
            <p:cNvSpPr>
              <a:spLocks noChangeArrowheads="1"/>
            </p:cNvSpPr>
            <p:nvPr/>
          </p:nvSpPr>
          <p:spPr bwMode="auto">
            <a:xfrm rot="10800000">
              <a:off x="5992985" y="5810110"/>
              <a:ext cx="571859" cy="306058"/>
            </a:xfrm>
            <a:prstGeom prst="leftArrow">
              <a:avLst>
                <a:gd name="adj1" fmla="val 50000"/>
                <a:gd name="adj2" fmla="val 43783"/>
              </a:avLst>
            </a:prstGeom>
            <a:solidFill>
              <a:srgbClr val="00B0F0"/>
            </a:solidFill>
            <a:ln w="12700" algn="ctr">
              <a:solidFill>
                <a:schemeClr val="tx1"/>
              </a:solidFill>
              <a:miter lim="800000"/>
              <a:headEnd/>
              <a:tailEnd/>
            </a:ln>
          </p:spPr>
          <p:txBody>
            <a:bodyPr wrap="none" lIns="90487" tIns="44450" rIns="90487" bIns="44450" anchor="ctr">
              <a:noAutofit/>
            </a:bodyPr>
            <a:lstStyle/>
            <a:p>
              <a:endParaRPr lang="en-US">
                <a:solidFill>
                  <a:schemeClr val="bg1"/>
                </a:solidFill>
              </a:endParaRPr>
            </a:p>
          </p:txBody>
        </p:sp>
        <p:pic>
          <p:nvPicPr>
            <p:cNvPr id="1487876" name="Picture 4" descr="http://www.cse.unsw.edu.au/~billw/cs9414/notes/nlp/grampars/grampars1.png"/>
            <p:cNvPicPr>
              <a:picLocks noChangeAspect="1" noChangeArrowheads="1"/>
            </p:cNvPicPr>
            <p:nvPr/>
          </p:nvPicPr>
          <p:blipFill>
            <a:blip r:embed="rId10" cstate="print"/>
            <a:srcRect/>
            <a:stretch>
              <a:fillRect/>
            </a:stretch>
          </p:blipFill>
          <p:spPr bwMode="auto">
            <a:xfrm>
              <a:off x="4572000" y="5426060"/>
              <a:ext cx="1267365" cy="1098657"/>
            </a:xfrm>
            <a:prstGeom prst="rect">
              <a:avLst/>
            </a:prstGeom>
            <a:noFill/>
          </p:spPr>
        </p:pic>
        <p:sp>
          <p:nvSpPr>
            <p:cNvPr id="67" name="TextBox 66"/>
            <p:cNvSpPr txBox="1"/>
            <p:nvPr/>
          </p:nvSpPr>
          <p:spPr>
            <a:xfrm>
              <a:off x="4187950" y="6523551"/>
              <a:ext cx="1967971" cy="323494"/>
            </a:xfrm>
            <a:prstGeom prst="rect">
              <a:avLst/>
            </a:prstGeom>
            <a:noFill/>
          </p:spPr>
          <p:txBody>
            <a:bodyPr wrap="square" rtlCol="0">
              <a:noAutofit/>
            </a:bodyPr>
            <a:lstStyle/>
            <a:p>
              <a:pPr algn="ctr"/>
              <a:r>
                <a:rPr lang="en-US" sz="1600" dirty="0" smtClean="0">
                  <a:solidFill>
                    <a:schemeClr val="bg1"/>
                  </a:solidFill>
                </a:rPr>
                <a:t>Text  features</a:t>
              </a:r>
              <a:endParaRPr lang="en-US" sz="1600" dirty="0">
                <a:solidFill>
                  <a:schemeClr val="bg1"/>
                </a:solidFill>
              </a:endParaRPr>
            </a:p>
          </p:txBody>
        </p:sp>
        <p:sp>
          <p:nvSpPr>
            <p:cNvPr id="68" name="TextBox 67"/>
            <p:cNvSpPr txBox="1"/>
            <p:nvPr/>
          </p:nvSpPr>
          <p:spPr>
            <a:xfrm>
              <a:off x="6619360" y="5502870"/>
              <a:ext cx="2778860" cy="1124700"/>
            </a:xfrm>
            <a:prstGeom prst="rect">
              <a:avLst/>
            </a:prstGeom>
            <a:noFill/>
          </p:spPr>
          <p:txBody>
            <a:bodyPr wrap="square" rtlCol="0">
              <a:noAutofit/>
            </a:bodyPr>
            <a:lstStyle/>
            <a:p>
              <a:pPr algn="l">
                <a:spcBef>
                  <a:spcPts val="0"/>
                </a:spcBef>
              </a:pPr>
              <a:r>
                <a:rPr lang="en-US" sz="2000" dirty="0" smtClean="0">
                  <a:solidFill>
                    <a:schemeClr val="bg1"/>
                  </a:solidFill>
                </a:rPr>
                <a:t>Text classification, Machine translation, Information retrieval, etc.</a:t>
              </a:r>
              <a:endParaRPr lang="en-US" sz="2000" dirty="0">
                <a:solidFill>
                  <a:schemeClr val="bg1"/>
                </a:solidFill>
              </a:endParaRPr>
            </a:p>
          </p:txBody>
        </p:sp>
      </p:gr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Feature representations</a:t>
            </a:r>
            <a:endParaRPr lang="en-US" dirty="0"/>
          </a:p>
        </p:txBody>
      </p:sp>
      <p:sp>
        <p:nvSpPr>
          <p:cNvPr id="9" name="AutoShape 2"/>
          <p:cNvSpPr>
            <a:spLocks noChangeArrowheads="1"/>
          </p:cNvSpPr>
          <p:nvPr/>
        </p:nvSpPr>
        <p:spPr bwMode="auto">
          <a:xfrm>
            <a:off x="979778" y="2822882"/>
            <a:ext cx="1451520" cy="622145"/>
          </a:xfrm>
          <a:prstGeom prst="roundRect">
            <a:avLst>
              <a:gd name="adj" fmla="val 231"/>
            </a:avLst>
          </a:prstGeom>
          <a:solidFill>
            <a:srgbClr val="FFFFCC"/>
          </a:solidFill>
          <a:ln w="9525">
            <a:solidFill>
              <a:srgbClr val="000000"/>
            </a:solidFill>
            <a:round/>
            <a:headEnd/>
            <a:tailEnd/>
          </a:ln>
          <a:effectLst/>
        </p:spPr>
        <p:txBody>
          <a:bodyPr lIns="81615" tIns="40807" rIns="81615" bIns="40807" anchor="ctr" anchorCtr="1"/>
          <a:lstStyle/>
          <a:p>
            <a:pPr defTabSz="407399">
              <a:lnSpc>
                <a:spcPct val="93000"/>
              </a:lnSpc>
              <a:buClr>
                <a:srgbClr val="000000"/>
              </a:buClr>
              <a:buSzPct val="45000"/>
              <a:tabLst>
                <a:tab pos="656446" algn="l"/>
                <a:tab pos="1312888" algn="l"/>
              </a:tabLst>
            </a:pPr>
            <a:r>
              <a:rPr lang="en-GB" sz="2200" dirty="0" smtClean="0">
                <a:solidFill>
                  <a:srgbClr val="000000"/>
                </a:solidFill>
                <a:latin typeface="Arial" charset="0"/>
              </a:rPr>
              <a:t>Input</a:t>
            </a:r>
          </a:p>
        </p:txBody>
      </p:sp>
      <p:sp>
        <p:nvSpPr>
          <p:cNvPr id="10" name="AutoShape 4"/>
          <p:cNvSpPr>
            <a:spLocks noChangeArrowheads="1"/>
          </p:cNvSpPr>
          <p:nvPr/>
        </p:nvSpPr>
        <p:spPr bwMode="auto">
          <a:xfrm>
            <a:off x="6463747" y="2727180"/>
            <a:ext cx="1658880" cy="829527"/>
          </a:xfrm>
          <a:prstGeom prst="roundRect">
            <a:avLst>
              <a:gd name="adj" fmla="val 171"/>
            </a:avLst>
          </a:prstGeom>
          <a:solidFill>
            <a:srgbClr val="E6E6FF"/>
          </a:solidFill>
          <a:ln w="9525">
            <a:solidFill>
              <a:srgbClr val="000000"/>
            </a:solidFill>
            <a:round/>
            <a:headEnd/>
            <a:tailEnd/>
          </a:ln>
          <a:effectLst/>
        </p:spPr>
        <p:txBody>
          <a:bodyPr lIns="81615" tIns="40807" rIns="81615" bIns="40807" anchor="ctr" anchorCtr="1"/>
          <a:lstStyle/>
          <a:p>
            <a:pPr defTabSz="407399">
              <a:lnSpc>
                <a:spcPct val="93000"/>
              </a:lnSpc>
              <a:spcBef>
                <a:spcPts val="0"/>
              </a:spcBef>
              <a:buClr>
                <a:srgbClr val="000000"/>
              </a:buClr>
              <a:buSzPct val="45000"/>
              <a:tabLst>
                <a:tab pos="656446" algn="l"/>
                <a:tab pos="1312888" algn="l"/>
              </a:tabLst>
            </a:pPr>
            <a:r>
              <a:rPr lang="en-GB" sz="2200" dirty="0" smtClean="0">
                <a:solidFill>
                  <a:srgbClr val="000000"/>
                </a:solidFill>
                <a:latin typeface="Arial" charset="0"/>
              </a:rPr>
              <a:t>Learning</a:t>
            </a:r>
          </a:p>
          <a:p>
            <a:pPr defTabSz="407399">
              <a:lnSpc>
                <a:spcPct val="93000"/>
              </a:lnSpc>
              <a:spcBef>
                <a:spcPts val="0"/>
              </a:spcBef>
              <a:buClr>
                <a:srgbClr val="000000"/>
              </a:buClr>
              <a:buSzPct val="45000"/>
              <a:tabLst>
                <a:tab pos="656446" algn="l"/>
                <a:tab pos="1312888" algn="l"/>
              </a:tabLst>
            </a:pPr>
            <a:r>
              <a:rPr lang="en-GB" sz="2200" dirty="0" smtClean="0">
                <a:solidFill>
                  <a:srgbClr val="000000"/>
                </a:solidFill>
                <a:latin typeface="Arial" charset="0"/>
              </a:rPr>
              <a:t>algorithm</a:t>
            </a:r>
          </a:p>
        </p:txBody>
      </p:sp>
      <p:sp>
        <p:nvSpPr>
          <p:cNvPr id="11" name="AutoShape 6"/>
          <p:cNvSpPr>
            <a:spLocks noChangeArrowheads="1"/>
          </p:cNvSpPr>
          <p:nvPr/>
        </p:nvSpPr>
        <p:spPr bwMode="auto">
          <a:xfrm>
            <a:off x="3713606" y="2729273"/>
            <a:ext cx="1625521" cy="829527"/>
          </a:xfrm>
          <a:prstGeom prst="roundRect">
            <a:avLst>
              <a:gd name="adj" fmla="val 171"/>
            </a:avLst>
          </a:prstGeom>
          <a:solidFill>
            <a:srgbClr val="FFFFCC"/>
          </a:solidFill>
          <a:ln w="9525">
            <a:solidFill>
              <a:srgbClr val="000000"/>
            </a:solidFill>
            <a:round/>
            <a:headEnd/>
            <a:tailEnd/>
          </a:ln>
          <a:effectLst/>
        </p:spPr>
        <p:txBody>
          <a:bodyPr lIns="81615" tIns="40807" rIns="81615" bIns="40807" anchor="ctr" anchorCtr="1"/>
          <a:lstStyle/>
          <a:p>
            <a:pPr defTabSz="407399">
              <a:lnSpc>
                <a:spcPct val="93000"/>
              </a:lnSpc>
              <a:buClr>
                <a:srgbClr val="000000"/>
              </a:buClr>
              <a:buSzPct val="45000"/>
              <a:tabLst>
                <a:tab pos="656446" algn="l"/>
                <a:tab pos="1312888" algn="l"/>
              </a:tabLst>
            </a:pPr>
            <a:r>
              <a:rPr lang="en-GB" sz="1600" dirty="0" smtClean="0">
                <a:solidFill>
                  <a:srgbClr val="000000"/>
                </a:solidFill>
                <a:latin typeface="Arial" charset="0"/>
              </a:rPr>
              <a:t>Feature Representation</a:t>
            </a:r>
          </a:p>
        </p:txBody>
      </p:sp>
      <p:cxnSp>
        <p:nvCxnSpPr>
          <p:cNvPr id="12" name="AutoShape 26"/>
          <p:cNvCxnSpPr>
            <a:cxnSpLocks noChangeShapeType="1"/>
            <a:stCxn id="9" idx="3"/>
            <a:endCxn id="11" idx="1"/>
          </p:cNvCxnSpPr>
          <p:nvPr/>
        </p:nvCxnSpPr>
        <p:spPr bwMode="auto">
          <a:xfrm>
            <a:off x="2431298" y="3133955"/>
            <a:ext cx="1282308" cy="10082"/>
          </a:xfrm>
          <a:prstGeom prst="curvedConnector3">
            <a:avLst>
              <a:gd name="adj1" fmla="val 50000"/>
            </a:avLst>
          </a:prstGeom>
          <a:noFill/>
          <a:ln w="57150">
            <a:solidFill>
              <a:srgbClr val="00B0F0"/>
            </a:solidFill>
            <a:round/>
            <a:headEnd/>
            <a:tailEnd type="triangle" w="med" len="med"/>
          </a:ln>
          <a:effectLst/>
        </p:spPr>
      </p:cxnSp>
      <p:cxnSp>
        <p:nvCxnSpPr>
          <p:cNvPr id="13" name="AutoShape 26"/>
          <p:cNvCxnSpPr>
            <a:cxnSpLocks noChangeShapeType="1"/>
            <a:stCxn id="11" idx="3"/>
            <a:endCxn id="10" idx="1"/>
          </p:cNvCxnSpPr>
          <p:nvPr/>
        </p:nvCxnSpPr>
        <p:spPr bwMode="auto">
          <a:xfrm flipV="1">
            <a:off x="5339127" y="3141944"/>
            <a:ext cx="1124620" cy="2093"/>
          </a:xfrm>
          <a:prstGeom prst="curvedConnector3">
            <a:avLst>
              <a:gd name="adj1" fmla="val 50000"/>
            </a:avLst>
          </a:prstGeom>
          <a:noFill/>
          <a:ln w="57150">
            <a:solidFill>
              <a:srgbClr val="00B0F0"/>
            </a:solidFill>
            <a:round/>
            <a:headEnd/>
            <a:tailEnd type="triangle" w="med" len="med"/>
          </a:ln>
          <a:effectLst/>
        </p:spPr>
      </p:cxnSp>
      <p:sp>
        <p:nvSpPr>
          <p:cNvPr id="15" name="Oval 14"/>
          <p:cNvSpPr/>
          <p:nvPr/>
        </p:nvSpPr>
        <p:spPr bwMode="auto">
          <a:xfrm>
            <a:off x="3352770" y="2624007"/>
            <a:ext cx="2317898" cy="1041991"/>
          </a:xfrm>
          <a:prstGeom prst="ellipse">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vision features</a:t>
            </a:r>
            <a:endParaRPr lang="en-US" dirty="0"/>
          </a:p>
        </p:txBody>
      </p:sp>
      <p:grpSp>
        <p:nvGrpSpPr>
          <p:cNvPr id="3" name="Group 10"/>
          <p:cNvGrpSpPr/>
          <p:nvPr/>
        </p:nvGrpSpPr>
        <p:grpSpPr>
          <a:xfrm>
            <a:off x="317318" y="830536"/>
            <a:ext cx="4456696" cy="1224539"/>
            <a:chOff x="306685" y="1053819"/>
            <a:chExt cx="4456696" cy="1224539"/>
          </a:xfrm>
        </p:grpSpPr>
        <p:pic>
          <p:nvPicPr>
            <p:cNvPr id="3069954" name="Picture 2" descr="C:\Users\ang\Desktop\features\SIFTinterestPointLocalization.jpg"/>
            <p:cNvPicPr>
              <a:picLocks noChangeAspect="1" noChangeArrowheads="1"/>
            </p:cNvPicPr>
            <p:nvPr/>
          </p:nvPicPr>
          <p:blipFill>
            <a:blip r:embed="rId3" cstate="print"/>
            <a:srcRect/>
            <a:stretch>
              <a:fillRect/>
            </a:stretch>
          </p:blipFill>
          <p:spPr bwMode="auto">
            <a:xfrm>
              <a:off x="3036256" y="1053819"/>
              <a:ext cx="1727125" cy="1222765"/>
            </a:xfrm>
            <a:prstGeom prst="rect">
              <a:avLst/>
            </a:prstGeom>
            <a:noFill/>
          </p:spPr>
        </p:pic>
        <p:pic>
          <p:nvPicPr>
            <p:cNvPr id="3069955" name="Picture 3" descr="C:\Users\ang\Desktop\features\SIFTdescriptors.jpg"/>
            <p:cNvPicPr>
              <a:picLocks noChangeAspect="1" noChangeArrowheads="1"/>
            </p:cNvPicPr>
            <p:nvPr/>
          </p:nvPicPr>
          <p:blipFill>
            <a:blip r:embed="rId4" cstate="print"/>
            <a:srcRect/>
            <a:stretch>
              <a:fillRect/>
            </a:stretch>
          </p:blipFill>
          <p:spPr bwMode="auto">
            <a:xfrm>
              <a:off x="306685" y="1054248"/>
              <a:ext cx="2734227" cy="1224110"/>
            </a:xfrm>
            <a:prstGeom prst="rect">
              <a:avLst/>
            </a:prstGeom>
            <a:noFill/>
          </p:spPr>
        </p:pic>
      </p:grpSp>
      <p:pic>
        <p:nvPicPr>
          <p:cNvPr id="3069956" name="Picture 4" descr="C:\Users\ang\Desktop\features\SPINfeatures.jpg"/>
          <p:cNvPicPr>
            <a:picLocks noChangeAspect="1" noChangeArrowheads="1"/>
          </p:cNvPicPr>
          <p:nvPr/>
        </p:nvPicPr>
        <p:blipFill>
          <a:blip r:embed="rId5" cstate="print"/>
          <a:srcRect/>
          <a:stretch>
            <a:fillRect/>
          </a:stretch>
        </p:blipFill>
        <p:spPr bwMode="auto">
          <a:xfrm>
            <a:off x="5494595" y="807357"/>
            <a:ext cx="3202837" cy="1323140"/>
          </a:xfrm>
          <a:prstGeom prst="rect">
            <a:avLst/>
          </a:prstGeom>
          <a:noFill/>
        </p:spPr>
      </p:pic>
      <p:pic>
        <p:nvPicPr>
          <p:cNvPr id="3069957" name="Picture 5" descr="C:\Users\ang\Desktop\features\RIFTfeatures.jpg"/>
          <p:cNvPicPr>
            <a:picLocks noChangeAspect="1" noChangeArrowheads="1"/>
          </p:cNvPicPr>
          <p:nvPr/>
        </p:nvPicPr>
        <p:blipFill>
          <a:blip r:embed="rId6" cstate="print"/>
          <a:srcRect/>
          <a:stretch>
            <a:fillRect/>
          </a:stretch>
        </p:blipFill>
        <p:spPr bwMode="auto">
          <a:xfrm>
            <a:off x="5532255" y="2684583"/>
            <a:ext cx="3197076" cy="1618273"/>
          </a:xfrm>
          <a:prstGeom prst="rect">
            <a:avLst/>
          </a:prstGeom>
          <a:noFill/>
        </p:spPr>
      </p:pic>
      <p:pic>
        <p:nvPicPr>
          <p:cNvPr id="3069958" name="Picture 6" descr="C:\Users\ang\Desktop\features\HOGdescriptors2.jpg"/>
          <p:cNvPicPr>
            <a:picLocks noChangeAspect="1" noChangeArrowheads="1"/>
          </p:cNvPicPr>
          <p:nvPr/>
        </p:nvPicPr>
        <p:blipFill>
          <a:blip r:embed="rId7" cstate="print"/>
          <a:srcRect/>
          <a:stretch>
            <a:fillRect/>
          </a:stretch>
        </p:blipFill>
        <p:spPr bwMode="auto">
          <a:xfrm>
            <a:off x="211431" y="2668126"/>
            <a:ext cx="4743341" cy="1610555"/>
          </a:xfrm>
          <a:prstGeom prst="rect">
            <a:avLst/>
          </a:prstGeom>
          <a:noFill/>
        </p:spPr>
      </p:pic>
      <p:pic>
        <p:nvPicPr>
          <p:cNvPr id="3069959" name="Picture 7" descr="C:\Users\ang\Desktop\features\GLOHdescriptor.jpg"/>
          <p:cNvPicPr>
            <a:picLocks noChangeAspect="1" noChangeArrowheads="1"/>
          </p:cNvPicPr>
          <p:nvPr/>
        </p:nvPicPr>
        <p:blipFill>
          <a:blip r:embed="rId8" cstate="print"/>
          <a:srcRect/>
          <a:stretch>
            <a:fillRect/>
          </a:stretch>
        </p:blipFill>
        <p:spPr bwMode="auto">
          <a:xfrm>
            <a:off x="5005278" y="5041111"/>
            <a:ext cx="3681524" cy="1104501"/>
          </a:xfrm>
          <a:prstGeom prst="rect">
            <a:avLst/>
          </a:prstGeom>
          <a:noFill/>
        </p:spPr>
      </p:pic>
      <p:pic>
        <p:nvPicPr>
          <p:cNvPr id="3069961" name="Picture 9" descr="C:\Users\ang\Desktop\features\TextonsSchmidSet.jpg"/>
          <p:cNvPicPr>
            <a:picLocks noChangeAspect="1" noChangeArrowheads="1"/>
          </p:cNvPicPr>
          <p:nvPr/>
        </p:nvPicPr>
        <p:blipFill>
          <a:blip r:embed="rId9" cstate="print"/>
          <a:srcRect/>
          <a:stretch>
            <a:fillRect/>
          </a:stretch>
        </p:blipFill>
        <p:spPr bwMode="auto">
          <a:xfrm>
            <a:off x="408912" y="5084646"/>
            <a:ext cx="1887722" cy="562566"/>
          </a:xfrm>
          <a:prstGeom prst="rect">
            <a:avLst/>
          </a:prstGeom>
          <a:noFill/>
        </p:spPr>
      </p:pic>
      <p:sp>
        <p:nvSpPr>
          <p:cNvPr id="14" name="TextBox 13"/>
          <p:cNvSpPr txBox="1"/>
          <p:nvPr/>
        </p:nvSpPr>
        <p:spPr>
          <a:xfrm>
            <a:off x="2030818" y="2115880"/>
            <a:ext cx="684803" cy="369332"/>
          </a:xfrm>
          <a:prstGeom prst="rect">
            <a:avLst/>
          </a:prstGeom>
          <a:noFill/>
        </p:spPr>
        <p:txBody>
          <a:bodyPr wrap="none" rtlCol="0">
            <a:spAutoFit/>
          </a:bodyPr>
          <a:lstStyle/>
          <a:p>
            <a:pPr algn="l" eaLnBrk="0" hangingPunct="0">
              <a:spcBef>
                <a:spcPct val="0"/>
              </a:spcBef>
            </a:pPr>
            <a:r>
              <a:rPr lang="en-US" dirty="0" smtClean="0">
                <a:solidFill>
                  <a:srgbClr val="FFFFFF"/>
                </a:solidFill>
              </a:rPr>
              <a:t>SIFT</a:t>
            </a:r>
            <a:endParaRPr lang="en-US" dirty="0">
              <a:solidFill>
                <a:srgbClr val="FFFFFF"/>
              </a:solidFill>
            </a:endParaRPr>
          </a:p>
        </p:txBody>
      </p:sp>
      <p:sp>
        <p:nvSpPr>
          <p:cNvPr id="15" name="TextBox 14"/>
          <p:cNvSpPr txBox="1"/>
          <p:nvPr/>
        </p:nvSpPr>
        <p:spPr>
          <a:xfrm>
            <a:off x="6733952" y="2161954"/>
            <a:ext cx="1338828" cy="369332"/>
          </a:xfrm>
          <a:prstGeom prst="rect">
            <a:avLst/>
          </a:prstGeom>
          <a:noFill/>
        </p:spPr>
        <p:txBody>
          <a:bodyPr wrap="none" rtlCol="0">
            <a:spAutoFit/>
          </a:bodyPr>
          <a:lstStyle/>
          <a:p>
            <a:pPr algn="l" eaLnBrk="0" hangingPunct="0">
              <a:spcBef>
                <a:spcPct val="0"/>
              </a:spcBef>
            </a:pPr>
            <a:r>
              <a:rPr lang="en-US" dirty="0" smtClean="0">
                <a:solidFill>
                  <a:srgbClr val="FFFFFF"/>
                </a:solidFill>
              </a:rPr>
              <a:t>Spin image</a:t>
            </a:r>
            <a:endParaRPr lang="en-US" dirty="0">
              <a:solidFill>
                <a:srgbClr val="FFFFFF"/>
              </a:solidFill>
            </a:endParaRPr>
          </a:p>
        </p:txBody>
      </p:sp>
      <p:sp>
        <p:nvSpPr>
          <p:cNvPr id="16" name="TextBox 15"/>
          <p:cNvSpPr txBox="1"/>
          <p:nvPr/>
        </p:nvSpPr>
        <p:spPr>
          <a:xfrm>
            <a:off x="2165496" y="4355800"/>
            <a:ext cx="659155" cy="369332"/>
          </a:xfrm>
          <a:prstGeom prst="rect">
            <a:avLst/>
          </a:prstGeom>
          <a:noFill/>
        </p:spPr>
        <p:txBody>
          <a:bodyPr wrap="none" rtlCol="0">
            <a:spAutoFit/>
          </a:bodyPr>
          <a:lstStyle/>
          <a:p>
            <a:pPr algn="l" eaLnBrk="0" hangingPunct="0">
              <a:spcBef>
                <a:spcPct val="0"/>
              </a:spcBef>
            </a:pPr>
            <a:r>
              <a:rPr lang="en-US" dirty="0" err="1" smtClean="0">
                <a:solidFill>
                  <a:srgbClr val="FFFFFF"/>
                </a:solidFill>
              </a:rPr>
              <a:t>HoG</a:t>
            </a:r>
            <a:endParaRPr lang="en-US" dirty="0">
              <a:solidFill>
                <a:srgbClr val="FFFFFF"/>
              </a:solidFill>
            </a:endParaRPr>
          </a:p>
        </p:txBody>
      </p:sp>
      <p:sp>
        <p:nvSpPr>
          <p:cNvPr id="17" name="TextBox 16"/>
          <p:cNvSpPr txBox="1"/>
          <p:nvPr/>
        </p:nvSpPr>
        <p:spPr>
          <a:xfrm>
            <a:off x="6932426" y="4359345"/>
            <a:ext cx="697627" cy="369332"/>
          </a:xfrm>
          <a:prstGeom prst="rect">
            <a:avLst/>
          </a:prstGeom>
          <a:noFill/>
        </p:spPr>
        <p:txBody>
          <a:bodyPr wrap="none" rtlCol="0">
            <a:spAutoFit/>
          </a:bodyPr>
          <a:lstStyle/>
          <a:p>
            <a:pPr algn="l" eaLnBrk="0" hangingPunct="0">
              <a:spcBef>
                <a:spcPct val="0"/>
              </a:spcBef>
            </a:pPr>
            <a:r>
              <a:rPr lang="en-US" dirty="0" smtClean="0">
                <a:solidFill>
                  <a:srgbClr val="FFFFFF"/>
                </a:solidFill>
              </a:rPr>
              <a:t>RIFT</a:t>
            </a:r>
            <a:endParaRPr lang="en-US" dirty="0">
              <a:solidFill>
                <a:srgbClr val="FFFFFF"/>
              </a:solidFill>
            </a:endParaRPr>
          </a:p>
        </p:txBody>
      </p:sp>
      <p:pic>
        <p:nvPicPr>
          <p:cNvPr id="3069962" name="Picture 10" descr="C:\Users\ang\Desktop\features\TextonsLeungMalikSet.jpg"/>
          <p:cNvPicPr>
            <a:picLocks noChangeAspect="1" noChangeArrowheads="1"/>
          </p:cNvPicPr>
          <p:nvPr/>
        </p:nvPicPr>
        <p:blipFill>
          <a:blip r:embed="rId10" cstate="print"/>
          <a:srcRect/>
          <a:stretch>
            <a:fillRect/>
          </a:stretch>
        </p:blipFill>
        <p:spPr bwMode="auto">
          <a:xfrm>
            <a:off x="2295304" y="5082357"/>
            <a:ext cx="1679150" cy="587154"/>
          </a:xfrm>
          <a:prstGeom prst="rect">
            <a:avLst/>
          </a:prstGeom>
          <a:noFill/>
        </p:spPr>
      </p:pic>
      <p:pic>
        <p:nvPicPr>
          <p:cNvPr id="3069963" name="Picture 11" descr="C:\Users\ang\Desktop\features\TextonsMR8set.jpg"/>
          <p:cNvPicPr>
            <a:picLocks noChangeAspect="1" noChangeArrowheads="1"/>
          </p:cNvPicPr>
          <p:nvPr/>
        </p:nvPicPr>
        <p:blipFill>
          <a:blip r:embed="rId11" cstate="print"/>
          <a:srcRect/>
          <a:stretch>
            <a:fillRect/>
          </a:stretch>
        </p:blipFill>
        <p:spPr bwMode="auto">
          <a:xfrm>
            <a:off x="1462649" y="5635251"/>
            <a:ext cx="1691767" cy="583464"/>
          </a:xfrm>
          <a:prstGeom prst="rect">
            <a:avLst/>
          </a:prstGeom>
          <a:noFill/>
        </p:spPr>
      </p:pic>
      <p:sp>
        <p:nvSpPr>
          <p:cNvPr id="20" name="TextBox 19"/>
          <p:cNvSpPr txBox="1"/>
          <p:nvPr/>
        </p:nvSpPr>
        <p:spPr>
          <a:xfrm>
            <a:off x="1913858" y="6286641"/>
            <a:ext cx="979820" cy="369332"/>
          </a:xfrm>
          <a:prstGeom prst="rect">
            <a:avLst/>
          </a:prstGeom>
          <a:noFill/>
        </p:spPr>
        <p:txBody>
          <a:bodyPr wrap="none" rtlCol="0">
            <a:spAutoFit/>
          </a:bodyPr>
          <a:lstStyle/>
          <a:p>
            <a:pPr algn="l" eaLnBrk="0" hangingPunct="0">
              <a:spcBef>
                <a:spcPct val="0"/>
              </a:spcBef>
            </a:pPr>
            <a:r>
              <a:rPr lang="en-US" dirty="0" err="1" smtClean="0">
                <a:solidFill>
                  <a:srgbClr val="FFFFFF"/>
                </a:solidFill>
              </a:rPr>
              <a:t>Textons</a:t>
            </a:r>
            <a:endParaRPr lang="en-US" dirty="0">
              <a:solidFill>
                <a:srgbClr val="FFFFFF"/>
              </a:solidFill>
            </a:endParaRPr>
          </a:p>
        </p:txBody>
      </p:sp>
      <p:sp>
        <p:nvSpPr>
          <p:cNvPr id="21" name="TextBox 20"/>
          <p:cNvSpPr txBox="1"/>
          <p:nvPr/>
        </p:nvSpPr>
        <p:spPr>
          <a:xfrm>
            <a:off x="6531933" y="6226393"/>
            <a:ext cx="838691" cy="369332"/>
          </a:xfrm>
          <a:prstGeom prst="rect">
            <a:avLst/>
          </a:prstGeom>
          <a:noFill/>
        </p:spPr>
        <p:txBody>
          <a:bodyPr wrap="none" rtlCol="0">
            <a:spAutoFit/>
          </a:bodyPr>
          <a:lstStyle/>
          <a:p>
            <a:pPr algn="l" eaLnBrk="0" hangingPunct="0">
              <a:spcBef>
                <a:spcPct val="0"/>
              </a:spcBef>
            </a:pPr>
            <a:r>
              <a:rPr lang="en-US" dirty="0" smtClean="0">
                <a:solidFill>
                  <a:srgbClr val="FFFFFF"/>
                </a:solidFill>
              </a:rPr>
              <a:t>GLOH</a:t>
            </a:r>
            <a:endParaRPr lang="en-US" dirty="0">
              <a:solidFill>
                <a:srgbClr val="FFFFFF"/>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Audio features</a:t>
            </a:r>
            <a:endParaRPr lang="en-US" dirty="0"/>
          </a:p>
        </p:txBody>
      </p:sp>
      <p:pic>
        <p:nvPicPr>
          <p:cNvPr id="3070978" name="Picture 2"/>
          <p:cNvPicPr>
            <a:picLocks noChangeAspect="1" noChangeArrowheads="1"/>
          </p:cNvPicPr>
          <p:nvPr/>
        </p:nvPicPr>
        <p:blipFill>
          <a:blip r:embed="rId3" cstate="print"/>
          <a:srcRect/>
          <a:stretch>
            <a:fillRect/>
          </a:stretch>
        </p:blipFill>
        <p:spPr bwMode="auto">
          <a:xfrm>
            <a:off x="3349257" y="3629404"/>
            <a:ext cx="2636873" cy="1978204"/>
          </a:xfrm>
          <a:prstGeom prst="rect">
            <a:avLst/>
          </a:prstGeom>
          <a:noFill/>
          <a:ln w="9525">
            <a:noFill/>
            <a:miter lim="800000"/>
            <a:headEnd/>
            <a:tailEnd/>
          </a:ln>
        </p:spPr>
      </p:pic>
      <p:sp>
        <p:nvSpPr>
          <p:cNvPr id="5" name="TextBox 4"/>
          <p:cNvSpPr txBox="1"/>
          <p:nvPr/>
        </p:nvSpPr>
        <p:spPr>
          <a:xfrm>
            <a:off x="4338084" y="5720315"/>
            <a:ext cx="659155" cy="369332"/>
          </a:xfrm>
          <a:prstGeom prst="rect">
            <a:avLst/>
          </a:prstGeom>
          <a:noFill/>
        </p:spPr>
        <p:txBody>
          <a:bodyPr wrap="none" rtlCol="0">
            <a:spAutoFit/>
          </a:bodyPr>
          <a:lstStyle/>
          <a:p>
            <a:pPr algn="l" eaLnBrk="0" hangingPunct="0">
              <a:spcBef>
                <a:spcPct val="0"/>
              </a:spcBef>
            </a:pPr>
            <a:r>
              <a:rPr lang="en-US" dirty="0" smtClean="0">
                <a:solidFill>
                  <a:srgbClr val="FFFFFF"/>
                </a:solidFill>
              </a:rPr>
              <a:t>ZCR</a:t>
            </a:r>
            <a:endParaRPr lang="en-US" dirty="0">
              <a:solidFill>
                <a:srgbClr val="FFFFFF"/>
              </a:solidFill>
            </a:endParaRPr>
          </a:p>
        </p:txBody>
      </p:sp>
      <p:pic>
        <p:nvPicPr>
          <p:cNvPr id="6" name="Picture 3" descr="C:\Documents and Settings\hllee\Application Data\SSH\temp\speech_demo.png"/>
          <p:cNvPicPr>
            <a:picLocks noChangeAspect="1" noChangeArrowheads="1"/>
          </p:cNvPicPr>
          <p:nvPr/>
        </p:nvPicPr>
        <p:blipFill>
          <a:blip r:embed="rId4" cstate="print"/>
          <a:srcRect l="4583" r="4414" b="6925"/>
          <a:stretch>
            <a:fillRect/>
          </a:stretch>
        </p:blipFill>
        <p:spPr bwMode="auto">
          <a:xfrm>
            <a:off x="1222744" y="848866"/>
            <a:ext cx="3214352" cy="2000660"/>
          </a:xfrm>
          <a:prstGeom prst="rect">
            <a:avLst/>
          </a:prstGeom>
          <a:noFill/>
        </p:spPr>
      </p:pic>
      <p:pic>
        <p:nvPicPr>
          <p:cNvPr id="7" name="Picture 2" descr="C:\Documents and Settings\hllee\Desktop\htkplp.jpg"/>
          <p:cNvPicPr>
            <a:picLocks noChangeAspect="1" noChangeArrowheads="1"/>
          </p:cNvPicPr>
          <p:nvPr/>
        </p:nvPicPr>
        <p:blipFill>
          <a:blip r:embed="rId5" cstate="print"/>
          <a:srcRect/>
          <a:stretch>
            <a:fillRect/>
          </a:stretch>
        </p:blipFill>
        <p:spPr bwMode="auto">
          <a:xfrm>
            <a:off x="5273749" y="789996"/>
            <a:ext cx="2775097" cy="2060985"/>
          </a:xfrm>
          <a:prstGeom prst="rect">
            <a:avLst/>
          </a:prstGeom>
          <a:noFill/>
        </p:spPr>
      </p:pic>
      <p:sp>
        <p:nvSpPr>
          <p:cNvPr id="8" name="TextBox 7"/>
          <p:cNvSpPr txBox="1"/>
          <p:nvPr/>
        </p:nvSpPr>
        <p:spPr>
          <a:xfrm>
            <a:off x="2119422" y="2916865"/>
            <a:ext cx="1505540" cy="369332"/>
          </a:xfrm>
          <a:prstGeom prst="rect">
            <a:avLst/>
          </a:prstGeom>
          <a:noFill/>
        </p:spPr>
        <p:txBody>
          <a:bodyPr wrap="none" rtlCol="0">
            <a:spAutoFit/>
          </a:bodyPr>
          <a:lstStyle/>
          <a:p>
            <a:pPr algn="l" eaLnBrk="0" hangingPunct="0">
              <a:spcBef>
                <a:spcPct val="0"/>
              </a:spcBef>
            </a:pPr>
            <a:r>
              <a:rPr lang="en-US" dirty="0" smtClean="0">
                <a:solidFill>
                  <a:srgbClr val="FFFFFF"/>
                </a:solidFill>
              </a:rPr>
              <a:t>Spectrogram</a:t>
            </a:r>
            <a:endParaRPr lang="en-US" dirty="0">
              <a:solidFill>
                <a:srgbClr val="FFFFFF"/>
              </a:solidFill>
            </a:endParaRPr>
          </a:p>
        </p:txBody>
      </p:sp>
      <p:sp>
        <p:nvSpPr>
          <p:cNvPr id="9" name="TextBox 8"/>
          <p:cNvSpPr txBox="1"/>
          <p:nvPr/>
        </p:nvSpPr>
        <p:spPr>
          <a:xfrm>
            <a:off x="6110176" y="2888511"/>
            <a:ext cx="851515" cy="369332"/>
          </a:xfrm>
          <a:prstGeom prst="rect">
            <a:avLst/>
          </a:prstGeom>
          <a:noFill/>
        </p:spPr>
        <p:txBody>
          <a:bodyPr wrap="none" rtlCol="0">
            <a:spAutoFit/>
          </a:bodyPr>
          <a:lstStyle/>
          <a:p>
            <a:pPr algn="l" eaLnBrk="0" hangingPunct="0">
              <a:spcBef>
                <a:spcPct val="0"/>
              </a:spcBef>
            </a:pPr>
            <a:r>
              <a:rPr lang="en-US" dirty="0" smtClean="0">
                <a:solidFill>
                  <a:srgbClr val="FFFFFF"/>
                </a:solidFill>
              </a:rPr>
              <a:t>MFCC</a:t>
            </a:r>
            <a:endParaRPr lang="en-US" dirty="0">
              <a:solidFill>
                <a:srgbClr val="FFFFFF"/>
              </a:solidFill>
            </a:endParaRPr>
          </a:p>
        </p:txBody>
      </p:sp>
      <p:pic>
        <p:nvPicPr>
          <p:cNvPr id="3070979" name="Picture 3"/>
          <p:cNvPicPr>
            <a:picLocks noChangeAspect="1" noChangeArrowheads="1"/>
          </p:cNvPicPr>
          <p:nvPr/>
        </p:nvPicPr>
        <p:blipFill>
          <a:blip r:embed="rId6" cstate="print"/>
          <a:srcRect l="15751"/>
          <a:stretch>
            <a:fillRect/>
          </a:stretch>
        </p:blipFill>
        <p:spPr bwMode="auto">
          <a:xfrm>
            <a:off x="6283843" y="3561908"/>
            <a:ext cx="2477387" cy="2097604"/>
          </a:xfrm>
          <a:prstGeom prst="rect">
            <a:avLst/>
          </a:prstGeom>
          <a:noFill/>
          <a:ln w="9525">
            <a:noFill/>
            <a:miter lim="800000"/>
            <a:headEnd/>
            <a:tailEnd/>
          </a:ln>
        </p:spPr>
      </p:pic>
      <p:sp>
        <p:nvSpPr>
          <p:cNvPr id="12" name="TextBox 11"/>
          <p:cNvSpPr txBox="1"/>
          <p:nvPr/>
        </p:nvSpPr>
        <p:spPr>
          <a:xfrm>
            <a:off x="7095462" y="5691963"/>
            <a:ext cx="834524" cy="369332"/>
          </a:xfrm>
          <a:prstGeom prst="rect">
            <a:avLst/>
          </a:prstGeom>
          <a:noFill/>
        </p:spPr>
        <p:txBody>
          <a:bodyPr wrap="none" rtlCol="0">
            <a:spAutoFit/>
          </a:bodyPr>
          <a:lstStyle/>
          <a:p>
            <a:pPr algn="l" eaLnBrk="0" hangingPunct="0">
              <a:spcBef>
                <a:spcPct val="0"/>
              </a:spcBef>
            </a:pPr>
            <a:r>
              <a:rPr lang="en-US" dirty="0" err="1" smtClean="0">
                <a:solidFill>
                  <a:srgbClr val="FFFFFF"/>
                </a:solidFill>
              </a:rPr>
              <a:t>Rolloff</a:t>
            </a:r>
            <a:endParaRPr lang="en-US" dirty="0">
              <a:solidFill>
                <a:srgbClr val="FFFFFF"/>
              </a:solidFill>
            </a:endParaRPr>
          </a:p>
        </p:txBody>
      </p:sp>
      <p:pic>
        <p:nvPicPr>
          <p:cNvPr id="3070980" name="Picture 4"/>
          <p:cNvPicPr>
            <a:picLocks noChangeAspect="1" noChangeArrowheads="1"/>
          </p:cNvPicPr>
          <p:nvPr/>
        </p:nvPicPr>
        <p:blipFill>
          <a:blip r:embed="rId7" cstate="print"/>
          <a:srcRect/>
          <a:stretch>
            <a:fillRect/>
          </a:stretch>
        </p:blipFill>
        <p:spPr bwMode="auto">
          <a:xfrm>
            <a:off x="238459" y="3615070"/>
            <a:ext cx="2928150" cy="1973115"/>
          </a:xfrm>
          <a:prstGeom prst="rect">
            <a:avLst/>
          </a:prstGeom>
          <a:noFill/>
          <a:ln w="9525">
            <a:noFill/>
            <a:miter lim="800000"/>
            <a:headEnd/>
            <a:tailEnd/>
          </a:ln>
        </p:spPr>
      </p:pic>
      <p:sp>
        <p:nvSpPr>
          <p:cNvPr id="14" name="TextBox 13"/>
          <p:cNvSpPr txBox="1"/>
          <p:nvPr/>
        </p:nvSpPr>
        <p:spPr>
          <a:xfrm>
            <a:off x="1304259" y="5663609"/>
            <a:ext cx="620683" cy="369332"/>
          </a:xfrm>
          <a:prstGeom prst="rect">
            <a:avLst/>
          </a:prstGeom>
          <a:noFill/>
        </p:spPr>
        <p:txBody>
          <a:bodyPr wrap="none" rtlCol="0">
            <a:spAutoFit/>
          </a:bodyPr>
          <a:lstStyle/>
          <a:p>
            <a:pPr algn="l" eaLnBrk="0" hangingPunct="0">
              <a:spcBef>
                <a:spcPct val="0"/>
              </a:spcBef>
            </a:pPr>
            <a:r>
              <a:rPr lang="en-US" dirty="0" smtClean="0">
                <a:solidFill>
                  <a:srgbClr val="FFFFFF"/>
                </a:solidFill>
              </a:rPr>
              <a:t>Flux</a:t>
            </a:r>
            <a:endParaRPr lang="en-US" dirty="0">
              <a:solidFill>
                <a:srgbClr val="FFFFFF"/>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NLP features</a:t>
            </a:r>
            <a:endParaRPr lang="en-US" dirty="0"/>
          </a:p>
        </p:txBody>
      </p:sp>
      <p:pic>
        <p:nvPicPr>
          <p:cNvPr id="2058242" name="Picture 2" descr="http://www.cse.unsw.edu.au/~billw/cs9414/notes/nlp/seminterp/seminterp2a.gif"/>
          <p:cNvPicPr>
            <a:picLocks noChangeAspect="1" noChangeArrowheads="1"/>
          </p:cNvPicPr>
          <p:nvPr/>
        </p:nvPicPr>
        <p:blipFill>
          <a:blip r:embed="rId3" cstate="print"/>
          <a:srcRect/>
          <a:stretch>
            <a:fillRect/>
          </a:stretch>
        </p:blipFill>
        <p:spPr bwMode="auto">
          <a:xfrm>
            <a:off x="270640" y="855865"/>
            <a:ext cx="2765160" cy="2297523"/>
          </a:xfrm>
          <a:prstGeom prst="rect">
            <a:avLst/>
          </a:prstGeom>
          <a:noFill/>
        </p:spPr>
      </p:pic>
      <p:pic>
        <p:nvPicPr>
          <p:cNvPr id="2058244" name="Picture 4" descr="http://www.dcs.shef.ac.uk/~hamish/IE/ne.jpg"/>
          <p:cNvPicPr>
            <a:picLocks noChangeAspect="1" noChangeArrowheads="1"/>
          </p:cNvPicPr>
          <p:nvPr/>
        </p:nvPicPr>
        <p:blipFill>
          <a:blip r:embed="rId4" cstate="print"/>
          <a:srcRect l="1031" t="6250" r="19559" b="17187"/>
          <a:stretch>
            <a:fillRect/>
          </a:stretch>
        </p:blipFill>
        <p:spPr bwMode="auto">
          <a:xfrm>
            <a:off x="3227825" y="1047890"/>
            <a:ext cx="2957185" cy="1881845"/>
          </a:xfrm>
          <a:prstGeom prst="rect">
            <a:avLst/>
          </a:prstGeom>
          <a:noFill/>
        </p:spPr>
      </p:pic>
      <p:pic>
        <p:nvPicPr>
          <p:cNvPr id="2058246" name="Picture 6" descr="http://tractorfeed.com/strictlyspeaking/wp-content/uploads/2008/11/anaphora0021.jpg"/>
          <p:cNvPicPr>
            <a:picLocks noChangeAspect="1" noChangeArrowheads="1"/>
          </p:cNvPicPr>
          <p:nvPr/>
        </p:nvPicPr>
        <p:blipFill>
          <a:blip r:embed="rId5" cstate="print"/>
          <a:srcRect t="20625" r="11800" b="22150"/>
          <a:stretch>
            <a:fillRect/>
          </a:stretch>
        </p:blipFill>
        <p:spPr bwMode="auto">
          <a:xfrm>
            <a:off x="78615" y="4197100"/>
            <a:ext cx="3341235" cy="1625869"/>
          </a:xfrm>
          <a:prstGeom prst="rect">
            <a:avLst/>
          </a:prstGeom>
          <a:noFill/>
        </p:spPr>
      </p:pic>
      <p:sp>
        <p:nvSpPr>
          <p:cNvPr id="7" name="TextBox 6"/>
          <p:cNvSpPr txBox="1"/>
          <p:nvPr/>
        </p:nvSpPr>
        <p:spPr>
          <a:xfrm>
            <a:off x="923525" y="3198570"/>
            <a:ext cx="1762021" cy="369332"/>
          </a:xfrm>
          <a:prstGeom prst="rect">
            <a:avLst/>
          </a:prstGeom>
          <a:noFill/>
        </p:spPr>
        <p:txBody>
          <a:bodyPr wrap="none" rtlCol="0">
            <a:spAutoFit/>
          </a:bodyPr>
          <a:lstStyle/>
          <a:p>
            <a:pPr algn="l" eaLnBrk="0" hangingPunct="0">
              <a:spcBef>
                <a:spcPct val="0"/>
              </a:spcBef>
            </a:pPr>
            <a:r>
              <a:rPr lang="en-US" dirty="0" smtClean="0">
                <a:solidFill>
                  <a:srgbClr val="FFFFFF"/>
                </a:solidFill>
              </a:rPr>
              <a:t>Parser features</a:t>
            </a:r>
            <a:endParaRPr lang="en-US" dirty="0">
              <a:solidFill>
                <a:srgbClr val="FFFFFF"/>
              </a:solidFill>
            </a:endParaRPr>
          </a:p>
        </p:txBody>
      </p:sp>
      <p:sp>
        <p:nvSpPr>
          <p:cNvPr id="8" name="TextBox 7"/>
          <p:cNvSpPr txBox="1"/>
          <p:nvPr/>
        </p:nvSpPr>
        <p:spPr>
          <a:xfrm>
            <a:off x="4149545" y="3006545"/>
            <a:ext cx="1184940" cy="369332"/>
          </a:xfrm>
          <a:prstGeom prst="rect">
            <a:avLst/>
          </a:prstGeom>
          <a:noFill/>
        </p:spPr>
        <p:txBody>
          <a:bodyPr wrap="none" rtlCol="0">
            <a:spAutoFit/>
          </a:bodyPr>
          <a:lstStyle/>
          <a:p>
            <a:pPr algn="l" eaLnBrk="0" hangingPunct="0">
              <a:spcBef>
                <a:spcPct val="0"/>
              </a:spcBef>
            </a:pPr>
            <a:r>
              <a:rPr lang="en-US" dirty="0" smtClean="0">
                <a:solidFill>
                  <a:srgbClr val="FFFFFF"/>
                </a:solidFill>
              </a:rPr>
              <a:t>NER/SRL</a:t>
            </a:r>
            <a:endParaRPr lang="en-US" dirty="0">
              <a:solidFill>
                <a:srgbClr val="FFFFFF"/>
              </a:solidFill>
            </a:endParaRPr>
          </a:p>
        </p:txBody>
      </p:sp>
      <p:pic>
        <p:nvPicPr>
          <p:cNvPr id="2058248" name="Picture 8" descr="http://snowball.tartarus.org/algorithms/lovins/porter-1.jpg"/>
          <p:cNvPicPr>
            <a:picLocks noChangeAspect="1" noChangeArrowheads="1"/>
          </p:cNvPicPr>
          <p:nvPr/>
        </p:nvPicPr>
        <p:blipFill>
          <a:blip r:embed="rId6" cstate="print"/>
          <a:srcRect/>
          <a:stretch>
            <a:fillRect/>
          </a:stretch>
        </p:blipFill>
        <p:spPr bwMode="auto">
          <a:xfrm>
            <a:off x="6377034" y="790574"/>
            <a:ext cx="2766965" cy="2203196"/>
          </a:xfrm>
          <a:prstGeom prst="rect">
            <a:avLst/>
          </a:prstGeom>
          <a:noFill/>
        </p:spPr>
      </p:pic>
      <p:sp>
        <p:nvSpPr>
          <p:cNvPr id="10" name="TextBox 9"/>
          <p:cNvSpPr txBox="1"/>
          <p:nvPr/>
        </p:nvSpPr>
        <p:spPr>
          <a:xfrm>
            <a:off x="7068325" y="3083355"/>
            <a:ext cx="1223412" cy="369332"/>
          </a:xfrm>
          <a:prstGeom prst="rect">
            <a:avLst/>
          </a:prstGeom>
          <a:noFill/>
        </p:spPr>
        <p:txBody>
          <a:bodyPr wrap="none" rtlCol="0">
            <a:spAutoFit/>
          </a:bodyPr>
          <a:lstStyle/>
          <a:p>
            <a:pPr algn="l" eaLnBrk="0" hangingPunct="0">
              <a:spcBef>
                <a:spcPct val="0"/>
              </a:spcBef>
            </a:pPr>
            <a:r>
              <a:rPr lang="en-US" dirty="0" smtClean="0">
                <a:solidFill>
                  <a:srgbClr val="FFFFFF"/>
                </a:solidFill>
              </a:rPr>
              <a:t>Stemming</a:t>
            </a:r>
            <a:endParaRPr lang="en-US" dirty="0">
              <a:solidFill>
                <a:srgbClr val="FFFFFF"/>
              </a:solidFill>
            </a:endParaRPr>
          </a:p>
        </p:txBody>
      </p:sp>
      <p:pic>
        <p:nvPicPr>
          <p:cNvPr id="2058250" name="Picture 10" descr="http://www.ling.helsinki.fi/kit/2008s/clt231/nltk-0.9.5/doc/en/tree_images/ch03-tree-1.png"/>
          <p:cNvPicPr>
            <a:picLocks noChangeAspect="1" noChangeArrowheads="1"/>
          </p:cNvPicPr>
          <p:nvPr/>
        </p:nvPicPr>
        <p:blipFill>
          <a:blip r:embed="rId7" cstate="print"/>
          <a:srcRect/>
          <a:stretch>
            <a:fillRect/>
          </a:stretch>
        </p:blipFill>
        <p:spPr bwMode="auto">
          <a:xfrm>
            <a:off x="-2571330" y="2238445"/>
            <a:ext cx="2381250" cy="1628776"/>
          </a:xfrm>
          <a:prstGeom prst="rect">
            <a:avLst/>
          </a:prstGeom>
          <a:noFill/>
        </p:spPr>
      </p:pic>
      <p:pic>
        <p:nvPicPr>
          <p:cNvPr id="2058252" name="Picture 12" descr="http://www.cs.cmu.edu/~tom/10601_sp08/hw/hmm.png"/>
          <p:cNvPicPr>
            <a:picLocks noChangeAspect="1" noChangeArrowheads="1"/>
          </p:cNvPicPr>
          <p:nvPr/>
        </p:nvPicPr>
        <p:blipFill>
          <a:blip r:embed="rId8" cstate="print"/>
          <a:srcRect t="10101" b="15152"/>
          <a:stretch>
            <a:fillRect/>
          </a:stretch>
        </p:blipFill>
        <p:spPr bwMode="auto">
          <a:xfrm>
            <a:off x="3611875" y="4197100"/>
            <a:ext cx="2534730" cy="1420985"/>
          </a:xfrm>
          <a:prstGeom prst="rect">
            <a:avLst/>
          </a:prstGeom>
          <a:noFill/>
        </p:spPr>
      </p:pic>
      <p:sp>
        <p:nvSpPr>
          <p:cNvPr id="13" name="TextBox 12"/>
          <p:cNvSpPr txBox="1"/>
          <p:nvPr/>
        </p:nvSpPr>
        <p:spPr>
          <a:xfrm>
            <a:off x="4149545" y="5733300"/>
            <a:ext cx="1492716" cy="369332"/>
          </a:xfrm>
          <a:prstGeom prst="rect">
            <a:avLst/>
          </a:prstGeom>
          <a:noFill/>
        </p:spPr>
        <p:txBody>
          <a:bodyPr wrap="none" rtlCol="0">
            <a:spAutoFit/>
          </a:bodyPr>
          <a:lstStyle/>
          <a:p>
            <a:pPr algn="l" eaLnBrk="0" hangingPunct="0">
              <a:spcBef>
                <a:spcPct val="0"/>
              </a:spcBef>
            </a:pPr>
            <a:r>
              <a:rPr lang="en-US" dirty="0" smtClean="0">
                <a:solidFill>
                  <a:srgbClr val="FFFFFF"/>
                </a:solidFill>
              </a:rPr>
              <a:t>POS tagging</a:t>
            </a:r>
            <a:endParaRPr lang="en-US" dirty="0">
              <a:solidFill>
                <a:srgbClr val="FFFFFF"/>
              </a:solidFill>
            </a:endParaRPr>
          </a:p>
        </p:txBody>
      </p:sp>
      <p:sp>
        <p:nvSpPr>
          <p:cNvPr id="14" name="TextBox 13"/>
          <p:cNvSpPr txBox="1"/>
          <p:nvPr/>
        </p:nvSpPr>
        <p:spPr>
          <a:xfrm>
            <a:off x="1153955" y="5848515"/>
            <a:ext cx="1184940" cy="369332"/>
          </a:xfrm>
          <a:prstGeom prst="rect">
            <a:avLst/>
          </a:prstGeom>
          <a:noFill/>
        </p:spPr>
        <p:txBody>
          <a:bodyPr wrap="none" rtlCol="0">
            <a:spAutoFit/>
          </a:bodyPr>
          <a:lstStyle/>
          <a:p>
            <a:pPr algn="l" eaLnBrk="0" hangingPunct="0">
              <a:spcBef>
                <a:spcPct val="0"/>
              </a:spcBef>
            </a:pPr>
            <a:r>
              <a:rPr lang="en-US" dirty="0" smtClean="0">
                <a:solidFill>
                  <a:srgbClr val="FFFFFF"/>
                </a:solidFill>
              </a:rPr>
              <a:t>Anaphora</a:t>
            </a:r>
            <a:endParaRPr lang="en-US" dirty="0">
              <a:solidFill>
                <a:srgbClr val="FFFFFF"/>
              </a:solidFill>
            </a:endParaRPr>
          </a:p>
        </p:txBody>
      </p:sp>
      <p:grpSp>
        <p:nvGrpSpPr>
          <p:cNvPr id="17" name="Group 16"/>
          <p:cNvGrpSpPr/>
          <p:nvPr/>
        </p:nvGrpSpPr>
        <p:grpSpPr>
          <a:xfrm>
            <a:off x="6530655" y="3889860"/>
            <a:ext cx="2441118" cy="2481607"/>
            <a:chOff x="6607465" y="3889860"/>
            <a:chExt cx="2441118" cy="2481607"/>
          </a:xfrm>
        </p:grpSpPr>
        <p:pic>
          <p:nvPicPr>
            <p:cNvPr id="2058254" name="Picture 14" descr="http://www.cs.princeton.edu/courses/archive/spr07/cos226/assignments/wordnet-fig1.png"/>
            <p:cNvPicPr>
              <a:picLocks noChangeAspect="1" noChangeArrowheads="1"/>
            </p:cNvPicPr>
            <p:nvPr/>
          </p:nvPicPr>
          <p:blipFill>
            <a:blip r:embed="rId9" cstate="print"/>
            <a:srcRect/>
            <a:stretch>
              <a:fillRect/>
            </a:stretch>
          </p:blipFill>
          <p:spPr bwMode="auto">
            <a:xfrm>
              <a:off x="6607465" y="3889860"/>
              <a:ext cx="2441118" cy="2073870"/>
            </a:xfrm>
            <a:prstGeom prst="rect">
              <a:avLst/>
            </a:prstGeom>
            <a:noFill/>
          </p:spPr>
        </p:pic>
        <p:sp>
          <p:nvSpPr>
            <p:cNvPr id="16" name="TextBox 15"/>
            <p:cNvSpPr txBox="1"/>
            <p:nvPr/>
          </p:nvSpPr>
          <p:spPr>
            <a:xfrm>
              <a:off x="6837895" y="6002135"/>
              <a:ext cx="2052806" cy="369332"/>
            </a:xfrm>
            <a:prstGeom prst="rect">
              <a:avLst/>
            </a:prstGeom>
            <a:noFill/>
          </p:spPr>
          <p:txBody>
            <a:bodyPr wrap="none" rtlCol="0">
              <a:spAutoFit/>
            </a:bodyPr>
            <a:lstStyle/>
            <a:p>
              <a:pPr algn="l" eaLnBrk="0" hangingPunct="0">
                <a:spcBef>
                  <a:spcPct val="0"/>
                </a:spcBef>
              </a:pPr>
              <a:r>
                <a:rPr lang="en-US" dirty="0" smtClean="0">
                  <a:solidFill>
                    <a:srgbClr val="FFFFFF"/>
                  </a:solidFill>
                </a:rPr>
                <a:t>WordNet features</a:t>
              </a:r>
              <a:endParaRPr lang="en-US" dirty="0">
                <a:solidFill>
                  <a:srgbClr val="FFFFFF"/>
                </a:solidFill>
              </a:endParaRPr>
            </a:p>
          </p:txBody>
        </p:sp>
      </p:gr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NLP features</a:t>
            </a:r>
            <a:endParaRPr lang="en-US" dirty="0"/>
          </a:p>
        </p:txBody>
      </p:sp>
      <p:pic>
        <p:nvPicPr>
          <p:cNvPr id="2058242" name="Picture 2" descr="http://www.cse.unsw.edu.au/~billw/cs9414/notes/nlp/seminterp/seminterp2a.gif"/>
          <p:cNvPicPr>
            <a:picLocks noChangeAspect="1" noChangeArrowheads="1"/>
          </p:cNvPicPr>
          <p:nvPr/>
        </p:nvPicPr>
        <p:blipFill>
          <a:blip r:embed="rId3" cstate="print"/>
          <a:srcRect/>
          <a:stretch>
            <a:fillRect/>
          </a:stretch>
        </p:blipFill>
        <p:spPr bwMode="auto">
          <a:xfrm>
            <a:off x="270640" y="855865"/>
            <a:ext cx="2765160" cy="2297523"/>
          </a:xfrm>
          <a:prstGeom prst="rect">
            <a:avLst/>
          </a:prstGeom>
          <a:noFill/>
        </p:spPr>
      </p:pic>
      <p:pic>
        <p:nvPicPr>
          <p:cNvPr id="2058244" name="Picture 4" descr="http://www.dcs.shef.ac.uk/~hamish/IE/ne.jpg"/>
          <p:cNvPicPr>
            <a:picLocks noChangeAspect="1" noChangeArrowheads="1"/>
          </p:cNvPicPr>
          <p:nvPr/>
        </p:nvPicPr>
        <p:blipFill>
          <a:blip r:embed="rId4" cstate="print"/>
          <a:srcRect l="1031" t="6250" r="19559" b="17187"/>
          <a:stretch>
            <a:fillRect/>
          </a:stretch>
        </p:blipFill>
        <p:spPr bwMode="auto">
          <a:xfrm>
            <a:off x="3227825" y="1047890"/>
            <a:ext cx="2957185" cy="1881845"/>
          </a:xfrm>
          <a:prstGeom prst="rect">
            <a:avLst/>
          </a:prstGeom>
          <a:noFill/>
        </p:spPr>
      </p:pic>
      <p:pic>
        <p:nvPicPr>
          <p:cNvPr id="2058246" name="Picture 6" descr="http://tractorfeed.com/strictlyspeaking/wp-content/uploads/2008/11/anaphora0021.jpg"/>
          <p:cNvPicPr>
            <a:picLocks noChangeAspect="1" noChangeArrowheads="1"/>
          </p:cNvPicPr>
          <p:nvPr/>
        </p:nvPicPr>
        <p:blipFill>
          <a:blip r:embed="rId5" cstate="print"/>
          <a:srcRect t="20625" r="11800" b="22150"/>
          <a:stretch>
            <a:fillRect/>
          </a:stretch>
        </p:blipFill>
        <p:spPr bwMode="auto">
          <a:xfrm>
            <a:off x="78615" y="4197100"/>
            <a:ext cx="3341235" cy="1625869"/>
          </a:xfrm>
          <a:prstGeom prst="rect">
            <a:avLst/>
          </a:prstGeom>
          <a:noFill/>
        </p:spPr>
      </p:pic>
      <p:sp>
        <p:nvSpPr>
          <p:cNvPr id="7" name="TextBox 6"/>
          <p:cNvSpPr txBox="1"/>
          <p:nvPr/>
        </p:nvSpPr>
        <p:spPr>
          <a:xfrm>
            <a:off x="923525" y="3198570"/>
            <a:ext cx="1762021" cy="369332"/>
          </a:xfrm>
          <a:prstGeom prst="rect">
            <a:avLst/>
          </a:prstGeom>
          <a:noFill/>
        </p:spPr>
        <p:txBody>
          <a:bodyPr wrap="none" rtlCol="0">
            <a:spAutoFit/>
          </a:bodyPr>
          <a:lstStyle/>
          <a:p>
            <a:pPr algn="l" eaLnBrk="0" hangingPunct="0">
              <a:spcBef>
                <a:spcPct val="0"/>
              </a:spcBef>
            </a:pPr>
            <a:r>
              <a:rPr lang="en-US" dirty="0" smtClean="0">
                <a:solidFill>
                  <a:srgbClr val="FFFFFF"/>
                </a:solidFill>
              </a:rPr>
              <a:t>Parser features</a:t>
            </a:r>
            <a:endParaRPr lang="en-US" dirty="0">
              <a:solidFill>
                <a:srgbClr val="FFFFFF"/>
              </a:solidFill>
            </a:endParaRPr>
          </a:p>
        </p:txBody>
      </p:sp>
      <p:sp>
        <p:nvSpPr>
          <p:cNvPr id="8" name="TextBox 7"/>
          <p:cNvSpPr txBox="1"/>
          <p:nvPr/>
        </p:nvSpPr>
        <p:spPr>
          <a:xfrm>
            <a:off x="3448363" y="3052833"/>
            <a:ext cx="2736647" cy="369332"/>
          </a:xfrm>
          <a:prstGeom prst="rect">
            <a:avLst/>
          </a:prstGeom>
          <a:noFill/>
        </p:spPr>
        <p:txBody>
          <a:bodyPr wrap="none" rtlCol="0">
            <a:spAutoFit/>
          </a:bodyPr>
          <a:lstStyle/>
          <a:p>
            <a:pPr algn="l" eaLnBrk="0" hangingPunct="0">
              <a:spcBef>
                <a:spcPct val="0"/>
              </a:spcBef>
            </a:pPr>
            <a:r>
              <a:rPr lang="en-US" dirty="0" smtClean="0">
                <a:solidFill>
                  <a:srgbClr val="FFFFFF"/>
                </a:solidFill>
              </a:rPr>
              <a:t>Named entity recognition</a:t>
            </a:r>
            <a:endParaRPr lang="en-US" dirty="0">
              <a:solidFill>
                <a:srgbClr val="FFFFFF"/>
              </a:solidFill>
            </a:endParaRPr>
          </a:p>
        </p:txBody>
      </p:sp>
      <p:pic>
        <p:nvPicPr>
          <p:cNvPr id="2058248" name="Picture 8" descr="http://snowball.tartarus.org/algorithms/lovins/porter-1.jpg"/>
          <p:cNvPicPr>
            <a:picLocks noChangeAspect="1" noChangeArrowheads="1"/>
          </p:cNvPicPr>
          <p:nvPr/>
        </p:nvPicPr>
        <p:blipFill>
          <a:blip r:embed="rId6" cstate="print"/>
          <a:srcRect/>
          <a:stretch>
            <a:fillRect/>
          </a:stretch>
        </p:blipFill>
        <p:spPr bwMode="auto">
          <a:xfrm>
            <a:off x="6377034" y="790574"/>
            <a:ext cx="2766965" cy="2203196"/>
          </a:xfrm>
          <a:prstGeom prst="rect">
            <a:avLst/>
          </a:prstGeom>
          <a:noFill/>
        </p:spPr>
      </p:pic>
      <p:sp>
        <p:nvSpPr>
          <p:cNvPr id="10" name="TextBox 9"/>
          <p:cNvSpPr txBox="1"/>
          <p:nvPr/>
        </p:nvSpPr>
        <p:spPr>
          <a:xfrm>
            <a:off x="7068325" y="3083355"/>
            <a:ext cx="1223412" cy="369332"/>
          </a:xfrm>
          <a:prstGeom prst="rect">
            <a:avLst/>
          </a:prstGeom>
          <a:noFill/>
        </p:spPr>
        <p:txBody>
          <a:bodyPr wrap="none" rtlCol="0">
            <a:spAutoFit/>
          </a:bodyPr>
          <a:lstStyle/>
          <a:p>
            <a:pPr algn="l" eaLnBrk="0" hangingPunct="0">
              <a:spcBef>
                <a:spcPct val="0"/>
              </a:spcBef>
            </a:pPr>
            <a:r>
              <a:rPr lang="en-US" dirty="0" smtClean="0">
                <a:solidFill>
                  <a:srgbClr val="FFFFFF"/>
                </a:solidFill>
              </a:rPr>
              <a:t>Stemming</a:t>
            </a:r>
            <a:endParaRPr lang="en-US" dirty="0">
              <a:solidFill>
                <a:srgbClr val="FFFFFF"/>
              </a:solidFill>
            </a:endParaRPr>
          </a:p>
        </p:txBody>
      </p:sp>
      <p:pic>
        <p:nvPicPr>
          <p:cNvPr id="2058250" name="Picture 10" descr="http://www.ling.helsinki.fi/kit/2008s/clt231/nltk-0.9.5/doc/en/tree_images/ch03-tree-1.png"/>
          <p:cNvPicPr>
            <a:picLocks noChangeAspect="1" noChangeArrowheads="1"/>
          </p:cNvPicPr>
          <p:nvPr/>
        </p:nvPicPr>
        <p:blipFill>
          <a:blip r:embed="rId7" cstate="print"/>
          <a:srcRect/>
          <a:stretch>
            <a:fillRect/>
          </a:stretch>
        </p:blipFill>
        <p:spPr bwMode="auto">
          <a:xfrm>
            <a:off x="-2571330" y="2238445"/>
            <a:ext cx="2381250" cy="1628776"/>
          </a:xfrm>
          <a:prstGeom prst="rect">
            <a:avLst/>
          </a:prstGeom>
          <a:noFill/>
        </p:spPr>
      </p:pic>
      <p:pic>
        <p:nvPicPr>
          <p:cNvPr id="2058252" name="Picture 12" descr="http://www.cs.cmu.edu/~tom/10601_sp08/hw/hmm.png"/>
          <p:cNvPicPr>
            <a:picLocks noChangeAspect="1" noChangeArrowheads="1"/>
          </p:cNvPicPr>
          <p:nvPr/>
        </p:nvPicPr>
        <p:blipFill>
          <a:blip r:embed="rId8" cstate="print"/>
          <a:srcRect t="10101" b="15152"/>
          <a:stretch>
            <a:fillRect/>
          </a:stretch>
        </p:blipFill>
        <p:spPr bwMode="auto">
          <a:xfrm>
            <a:off x="3611875" y="4197100"/>
            <a:ext cx="2534730" cy="1420985"/>
          </a:xfrm>
          <a:prstGeom prst="rect">
            <a:avLst/>
          </a:prstGeom>
          <a:noFill/>
        </p:spPr>
      </p:pic>
      <p:sp>
        <p:nvSpPr>
          <p:cNvPr id="13" name="TextBox 12"/>
          <p:cNvSpPr txBox="1"/>
          <p:nvPr/>
        </p:nvSpPr>
        <p:spPr>
          <a:xfrm>
            <a:off x="4149545" y="5733300"/>
            <a:ext cx="1672253" cy="369332"/>
          </a:xfrm>
          <a:prstGeom prst="rect">
            <a:avLst/>
          </a:prstGeom>
          <a:noFill/>
        </p:spPr>
        <p:txBody>
          <a:bodyPr wrap="none" rtlCol="0">
            <a:spAutoFit/>
          </a:bodyPr>
          <a:lstStyle/>
          <a:p>
            <a:pPr algn="l" eaLnBrk="0" hangingPunct="0">
              <a:spcBef>
                <a:spcPct val="0"/>
              </a:spcBef>
            </a:pPr>
            <a:r>
              <a:rPr lang="en-US" dirty="0" smtClean="0">
                <a:solidFill>
                  <a:srgbClr val="FFFFFF"/>
                </a:solidFill>
              </a:rPr>
              <a:t>Part of speech</a:t>
            </a:r>
            <a:endParaRPr lang="en-US" dirty="0">
              <a:solidFill>
                <a:srgbClr val="FFFFFF"/>
              </a:solidFill>
            </a:endParaRPr>
          </a:p>
        </p:txBody>
      </p:sp>
      <p:sp>
        <p:nvSpPr>
          <p:cNvPr id="14" name="TextBox 13"/>
          <p:cNvSpPr txBox="1"/>
          <p:nvPr/>
        </p:nvSpPr>
        <p:spPr>
          <a:xfrm>
            <a:off x="1153955" y="5848515"/>
            <a:ext cx="1184940" cy="369332"/>
          </a:xfrm>
          <a:prstGeom prst="rect">
            <a:avLst/>
          </a:prstGeom>
          <a:noFill/>
        </p:spPr>
        <p:txBody>
          <a:bodyPr wrap="none" rtlCol="0">
            <a:spAutoFit/>
          </a:bodyPr>
          <a:lstStyle/>
          <a:p>
            <a:pPr algn="l" eaLnBrk="0" hangingPunct="0">
              <a:spcBef>
                <a:spcPct val="0"/>
              </a:spcBef>
            </a:pPr>
            <a:r>
              <a:rPr lang="en-US" dirty="0" smtClean="0">
                <a:solidFill>
                  <a:srgbClr val="FFFFFF"/>
                </a:solidFill>
              </a:rPr>
              <a:t>Anaphora</a:t>
            </a:r>
            <a:endParaRPr lang="en-US" dirty="0">
              <a:solidFill>
                <a:srgbClr val="FFFFFF"/>
              </a:solidFill>
            </a:endParaRPr>
          </a:p>
        </p:txBody>
      </p:sp>
      <p:grpSp>
        <p:nvGrpSpPr>
          <p:cNvPr id="3" name="Group 16"/>
          <p:cNvGrpSpPr/>
          <p:nvPr/>
        </p:nvGrpSpPr>
        <p:grpSpPr>
          <a:xfrm>
            <a:off x="6530655" y="3889860"/>
            <a:ext cx="2527094" cy="2481607"/>
            <a:chOff x="6607465" y="3889860"/>
            <a:chExt cx="2527094" cy="2481607"/>
          </a:xfrm>
        </p:grpSpPr>
        <p:pic>
          <p:nvPicPr>
            <p:cNvPr id="2058254" name="Picture 14" descr="http://www.cs.princeton.edu/courses/archive/spr07/cos226/assignments/wordnet-fig1.png"/>
            <p:cNvPicPr>
              <a:picLocks noChangeAspect="1" noChangeArrowheads="1"/>
            </p:cNvPicPr>
            <p:nvPr/>
          </p:nvPicPr>
          <p:blipFill>
            <a:blip r:embed="rId9" cstate="print"/>
            <a:srcRect/>
            <a:stretch>
              <a:fillRect/>
            </a:stretch>
          </p:blipFill>
          <p:spPr bwMode="auto">
            <a:xfrm>
              <a:off x="6607465" y="3889860"/>
              <a:ext cx="2441118" cy="2073870"/>
            </a:xfrm>
            <a:prstGeom prst="rect">
              <a:avLst/>
            </a:prstGeom>
            <a:noFill/>
          </p:spPr>
        </p:pic>
        <p:sp>
          <p:nvSpPr>
            <p:cNvPr id="16" name="TextBox 15"/>
            <p:cNvSpPr txBox="1"/>
            <p:nvPr/>
          </p:nvSpPr>
          <p:spPr>
            <a:xfrm>
              <a:off x="6722680" y="6002135"/>
              <a:ext cx="2411879" cy="369332"/>
            </a:xfrm>
            <a:prstGeom prst="rect">
              <a:avLst/>
            </a:prstGeom>
            <a:noFill/>
          </p:spPr>
          <p:txBody>
            <a:bodyPr wrap="none" rtlCol="0">
              <a:spAutoFit/>
            </a:bodyPr>
            <a:lstStyle/>
            <a:p>
              <a:pPr algn="l" eaLnBrk="0" hangingPunct="0">
                <a:spcBef>
                  <a:spcPct val="0"/>
                </a:spcBef>
              </a:pPr>
              <a:r>
                <a:rPr lang="en-US" dirty="0" smtClean="0">
                  <a:solidFill>
                    <a:srgbClr val="FFFFFF"/>
                  </a:solidFill>
                </a:rPr>
                <a:t>Ontologies (WordNet)</a:t>
              </a:r>
              <a:endParaRPr lang="en-US" dirty="0">
                <a:solidFill>
                  <a:srgbClr val="FFFFFF"/>
                </a:solidFill>
              </a:endParaRPr>
            </a:p>
          </p:txBody>
        </p:sp>
      </p:grpSp>
      <p:sp>
        <p:nvSpPr>
          <p:cNvPr id="18" name="TextBox 17"/>
          <p:cNvSpPr txBox="1"/>
          <p:nvPr/>
        </p:nvSpPr>
        <p:spPr>
          <a:xfrm>
            <a:off x="1499600" y="3275380"/>
            <a:ext cx="6221610" cy="1938992"/>
          </a:xfrm>
          <a:prstGeom prst="rect">
            <a:avLst/>
          </a:prstGeom>
          <a:solidFill>
            <a:schemeClr val="tx1">
              <a:lumMod val="75000"/>
              <a:lumOff val="25000"/>
            </a:schemeClr>
          </a:solidFill>
        </p:spPr>
        <p:txBody>
          <a:bodyPr wrap="square" rtlCol="0">
            <a:spAutoFit/>
          </a:bodyPr>
          <a:lstStyle/>
          <a:p>
            <a:pPr algn="l">
              <a:spcBef>
                <a:spcPts val="0"/>
              </a:spcBef>
            </a:pPr>
            <a:r>
              <a:rPr lang="en-US" sz="2400" dirty="0" smtClean="0">
                <a:solidFill>
                  <a:srgbClr val="FFC000"/>
                </a:solidFill>
              </a:rPr>
              <a:t>Coming up with features is difficult, time-consuming, requires expert knowledge.  </a:t>
            </a:r>
          </a:p>
          <a:p>
            <a:pPr algn="l">
              <a:spcBef>
                <a:spcPts val="0"/>
              </a:spcBef>
            </a:pPr>
            <a:r>
              <a:rPr lang="en-US" sz="2400" dirty="0" smtClean="0">
                <a:solidFill>
                  <a:srgbClr val="FFC000"/>
                </a:solidFill>
              </a:rPr>
              <a:t> </a:t>
            </a:r>
          </a:p>
          <a:p>
            <a:pPr algn="l">
              <a:spcBef>
                <a:spcPts val="0"/>
              </a:spcBef>
            </a:pPr>
            <a:r>
              <a:rPr lang="en-US" sz="2400" dirty="0" smtClean="0">
                <a:solidFill>
                  <a:srgbClr val="FFC000"/>
                </a:solidFill>
              </a:rPr>
              <a:t>When working applications of learning, we spend a lot of time tuning the features.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Feature representations</a:t>
            </a:r>
            <a:endParaRPr lang="en-US" dirty="0"/>
          </a:p>
        </p:txBody>
      </p:sp>
      <p:sp>
        <p:nvSpPr>
          <p:cNvPr id="9" name="AutoShape 2"/>
          <p:cNvSpPr>
            <a:spLocks noChangeArrowheads="1"/>
          </p:cNvSpPr>
          <p:nvPr/>
        </p:nvSpPr>
        <p:spPr bwMode="auto">
          <a:xfrm>
            <a:off x="979778" y="2822882"/>
            <a:ext cx="1451520" cy="622145"/>
          </a:xfrm>
          <a:prstGeom prst="roundRect">
            <a:avLst>
              <a:gd name="adj" fmla="val 231"/>
            </a:avLst>
          </a:prstGeom>
          <a:solidFill>
            <a:srgbClr val="FFFFCC"/>
          </a:solidFill>
          <a:ln w="9525">
            <a:solidFill>
              <a:srgbClr val="000000"/>
            </a:solidFill>
            <a:round/>
            <a:headEnd/>
            <a:tailEnd/>
          </a:ln>
          <a:effectLst/>
        </p:spPr>
        <p:txBody>
          <a:bodyPr lIns="81615" tIns="40807" rIns="81615" bIns="40807" anchor="ctr" anchorCtr="1"/>
          <a:lstStyle/>
          <a:p>
            <a:pPr algn="ctr" defTabSz="407399" eaLnBrk="1">
              <a:lnSpc>
                <a:spcPct val="93000"/>
              </a:lnSpc>
              <a:buClr>
                <a:srgbClr val="000000"/>
              </a:buClr>
              <a:buSzPct val="45000"/>
              <a:tabLst>
                <a:tab pos="656446" algn="l"/>
                <a:tab pos="1312888" algn="l"/>
              </a:tabLst>
            </a:pPr>
            <a:r>
              <a:rPr lang="en-GB" sz="2200" dirty="0" smtClean="0">
                <a:solidFill>
                  <a:srgbClr val="000000"/>
                </a:solidFill>
                <a:latin typeface="Arial" charset="0"/>
              </a:rPr>
              <a:t>Input</a:t>
            </a:r>
          </a:p>
        </p:txBody>
      </p:sp>
      <p:sp>
        <p:nvSpPr>
          <p:cNvPr id="10" name="AutoShape 4"/>
          <p:cNvSpPr>
            <a:spLocks noChangeArrowheads="1"/>
          </p:cNvSpPr>
          <p:nvPr/>
        </p:nvSpPr>
        <p:spPr bwMode="auto">
          <a:xfrm>
            <a:off x="6463747" y="2727180"/>
            <a:ext cx="1658880" cy="829527"/>
          </a:xfrm>
          <a:prstGeom prst="roundRect">
            <a:avLst>
              <a:gd name="adj" fmla="val 171"/>
            </a:avLst>
          </a:prstGeom>
          <a:solidFill>
            <a:srgbClr val="E6E6FF"/>
          </a:solidFill>
          <a:ln w="9525">
            <a:solidFill>
              <a:srgbClr val="000000"/>
            </a:solidFill>
            <a:round/>
            <a:headEnd/>
            <a:tailEnd/>
          </a:ln>
          <a:effectLst/>
        </p:spPr>
        <p:txBody>
          <a:bodyPr lIns="81615" tIns="40807" rIns="81615" bIns="40807" anchor="ctr" anchorCtr="1"/>
          <a:lstStyle/>
          <a:p>
            <a:pPr algn="ctr" defTabSz="407399" eaLnBrk="1">
              <a:lnSpc>
                <a:spcPct val="93000"/>
              </a:lnSpc>
              <a:spcBef>
                <a:spcPts val="0"/>
              </a:spcBef>
              <a:buClr>
                <a:srgbClr val="000000"/>
              </a:buClr>
              <a:buSzPct val="45000"/>
              <a:tabLst>
                <a:tab pos="656446" algn="l"/>
                <a:tab pos="1312888" algn="l"/>
              </a:tabLst>
            </a:pPr>
            <a:r>
              <a:rPr lang="en-GB" sz="2200" dirty="0" smtClean="0">
                <a:solidFill>
                  <a:srgbClr val="000000"/>
                </a:solidFill>
                <a:latin typeface="Arial" charset="0"/>
              </a:rPr>
              <a:t>Learning</a:t>
            </a:r>
          </a:p>
          <a:p>
            <a:pPr algn="ctr" defTabSz="407399" eaLnBrk="1">
              <a:lnSpc>
                <a:spcPct val="93000"/>
              </a:lnSpc>
              <a:spcBef>
                <a:spcPts val="0"/>
              </a:spcBef>
              <a:buClr>
                <a:srgbClr val="000000"/>
              </a:buClr>
              <a:buSzPct val="45000"/>
              <a:tabLst>
                <a:tab pos="656446" algn="l"/>
                <a:tab pos="1312888" algn="l"/>
              </a:tabLst>
            </a:pPr>
            <a:r>
              <a:rPr lang="en-GB" sz="2200" dirty="0" smtClean="0">
                <a:solidFill>
                  <a:srgbClr val="000000"/>
                </a:solidFill>
                <a:latin typeface="Arial" charset="0"/>
              </a:rPr>
              <a:t>algorithm</a:t>
            </a:r>
          </a:p>
        </p:txBody>
      </p:sp>
      <p:sp>
        <p:nvSpPr>
          <p:cNvPr id="11" name="AutoShape 6"/>
          <p:cNvSpPr>
            <a:spLocks noChangeArrowheads="1"/>
          </p:cNvSpPr>
          <p:nvPr/>
        </p:nvSpPr>
        <p:spPr bwMode="auto">
          <a:xfrm>
            <a:off x="3713606" y="2729273"/>
            <a:ext cx="1625521" cy="829527"/>
          </a:xfrm>
          <a:prstGeom prst="roundRect">
            <a:avLst>
              <a:gd name="adj" fmla="val 171"/>
            </a:avLst>
          </a:prstGeom>
          <a:solidFill>
            <a:srgbClr val="FFFFCC"/>
          </a:solidFill>
          <a:ln w="9525">
            <a:solidFill>
              <a:srgbClr val="000000"/>
            </a:solidFill>
            <a:round/>
            <a:headEnd/>
            <a:tailEnd/>
          </a:ln>
          <a:effectLst/>
        </p:spPr>
        <p:txBody>
          <a:bodyPr lIns="81615" tIns="40807" rIns="81615" bIns="40807" anchor="ctr" anchorCtr="1"/>
          <a:lstStyle/>
          <a:p>
            <a:pPr algn="ctr" defTabSz="407399" eaLnBrk="1">
              <a:lnSpc>
                <a:spcPct val="93000"/>
              </a:lnSpc>
              <a:buClr>
                <a:srgbClr val="000000"/>
              </a:buClr>
              <a:buSzPct val="45000"/>
              <a:tabLst>
                <a:tab pos="656446" algn="l"/>
                <a:tab pos="1312888" algn="l"/>
              </a:tabLst>
            </a:pPr>
            <a:r>
              <a:rPr lang="en-GB" sz="1600" dirty="0" smtClean="0">
                <a:solidFill>
                  <a:srgbClr val="000000"/>
                </a:solidFill>
                <a:latin typeface="Arial" charset="0"/>
              </a:rPr>
              <a:t>Feature Representation</a:t>
            </a:r>
          </a:p>
        </p:txBody>
      </p:sp>
      <p:cxnSp>
        <p:nvCxnSpPr>
          <p:cNvPr id="12" name="AutoShape 26"/>
          <p:cNvCxnSpPr>
            <a:cxnSpLocks noChangeShapeType="1"/>
            <a:stCxn id="9" idx="3"/>
            <a:endCxn id="11" idx="1"/>
          </p:cNvCxnSpPr>
          <p:nvPr/>
        </p:nvCxnSpPr>
        <p:spPr bwMode="auto">
          <a:xfrm>
            <a:off x="2431298" y="3133955"/>
            <a:ext cx="1282308" cy="10082"/>
          </a:xfrm>
          <a:prstGeom prst="curvedConnector3">
            <a:avLst>
              <a:gd name="adj1" fmla="val 50000"/>
            </a:avLst>
          </a:prstGeom>
          <a:noFill/>
          <a:ln w="57150">
            <a:solidFill>
              <a:srgbClr val="00B0F0"/>
            </a:solidFill>
            <a:round/>
            <a:headEnd/>
            <a:tailEnd type="triangle" w="med" len="med"/>
          </a:ln>
          <a:effectLst/>
        </p:spPr>
      </p:cxnSp>
      <p:cxnSp>
        <p:nvCxnSpPr>
          <p:cNvPr id="13" name="AutoShape 26"/>
          <p:cNvCxnSpPr>
            <a:cxnSpLocks noChangeShapeType="1"/>
            <a:stCxn id="11" idx="3"/>
            <a:endCxn id="10" idx="1"/>
          </p:cNvCxnSpPr>
          <p:nvPr/>
        </p:nvCxnSpPr>
        <p:spPr bwMode="auto">
          <a:xfrm flipV="1">
            <a:off x="5339127" y="3141944"/>
            <a:ext cx="1124620" cy="2093"/>
          </a:xfrm>
          <a:prstGeom prst="curvedConnector3">
            <a:avLst>
              <a:gd name="adj1" fmla="val 50000"/>
            </a:avLst>
          </a:prstGeom>
          <a:noFill/>
          <a:ln w="57150">
            <a:solidFill>
              <a:srgbClr val="00B0F0"/>
            </a:solidFill>
            <a:round/>
            <a:headEnd/>
            <a:tailEnd type="triangle" w="med" len="med"/>
          </a:ln>
          <a:effectLst/>
        </p:spPr>
      </p:cxnSp>
      <p:sp>
        <p:nvSpPr>
          <p:cNvPr id="15" name="Oval 14"/>
          <p:cNvSpPr/>
          <p:nvPr/>
        </p:nvSpPr>
        <p:spPr bwMode="auto">
          <a:xfrm>
            <a:off x="3352770" y="2624007"/>
            <a:ext cx="2317898" cy="1041991"/>
          </a:xfrm>
          <a:prstGeom prst="ellipse">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talk</a:t>
            </a:r>
            <a:endParaRPr lang="en-US" dirty="0"/>
          </a:p>
        </p:txBody>
      </p:sp>
      <p:sp>
        <p:nvSpPr>
          <p:cNvPr id="3" name="Content Placeholder 2"/>
          <p:cNvSpPr>
            <a:spLocks noGrp="1"/>
          </p:cNvSpPr>
          <p:nvPr>
            <p:ph idx="1"/>
          </p:nvPr>
        </p:nvSpPr>
        <p:spPr>
          <a:xfrm>
            <a:off x="385855" y="932675"/>
            <a:ext cx="8229600" cy="4570412"/>
          </a:xfrm>
        </p:spPr>
        <p:txBody>
          <a:bodyPr/>
          <a:lstStyle/>
          <a:p>
            <a:pPr>
              <a:spcBef>
                <a:spcPts val="0"/>
              </a:spcBef>
              <a:buNone/>
            </a:pPr>
            <a:r>
              <a:rPr lang="en-US" sz="2000" b="0" dirty="0" smtClean="0"/>
              <a:t>Deep Learning and Self-Taught Learning: Using neural networks and a particular unsupervised learning formalism, hope to: </a:t>
            </a:r>
          </a:p>
          <a:p>
            <a:pPr>
              <a:spcBef>
                <a:spcPts val="0"/>
              </a:spcBef>
              <a:buNone/>
            </a:pPr>
            <a:r>
              <a:rPr lang="en-US" sz="2000" b="0" dirty="0" smtClean="0"/>
              <a:t>	- Make learning algorithms much better and easier to use.</a:t>
            </a:r>
          </a:p>
          <a:p>
            <a:pPr>
              <a:spcBef>
                <a:spcPts val="0"/>
              </a:spcBef>
              <a:buNone/>
            </a:pPr>
            <a:r>
              <a:rPr lang="en-US" sz="2000" b="0" dirty="0" smtClean="0"/>
              <a:t>	- Significantly advance machine learning and AI. </a:t>
            </a:r>
          </a:p>
          <a:p>
            <a:pPr>
              <a:spcBef>
                <a:spcPts val="600"/>
              </a:spcBef>
              <a:buNone/>
            </a:pPr>
            <a:endParaRPr lang="en-US" sz="2000" b="0" dirty="0" smtClean="0"/>
          </a:p>
          <a:p>
            <a:pPr>
              <a:spcBef>
                <a:spcPts val="600"/>
              </a:spcBef>
              <a:buNone/>
            </a:pPr>
            <a:r>
              <a:rPr lang="en-US" sz="2000" b="0" dirty="0" smtClean="0"/>
              <a:t>Ideas are not mine; vision shared with many other researchers:  </a:t>
            </a:r>
          </a:p>
          <a:p>
            <a:pPr>
              <a:buNone/>
            </a:pPr>
            <a:r>
              <a:rPr lang="en-US" sz="2000" b="0" dirty="0" smtClean="0"/>
              <a:t>Samy Bengio, Yoshua Bengio, Greg Corrado, Jeff Dean, Tom Dean, Nando de Freitas, Jeff Hawkins, Geoff Hinton, Yann LeCun, Honglak Lee, Tommy Poggio, Marc’Aurelio Ranzato, Kai Yu, …. </a:t>
            </a:r>
          </a:p>
          <a:p>
            <a:pPr>
              <a:buNone/>
            </a:pPr>
            <a:r>
              <a:rPr lang="en-US" sz="2000" b="0" dirty="0" smtClean="0"/>
              <a:t>I think this is our best shot at significant progress in computer perception (computer vision, audio, …). </a:t>
            </a:r>
          </a:p>
          <a:p>
            <a:pPr>
              <a:buNone/>
            </a:pPr>
            <a:endParaRPr lang="en-US" sz="2000" b="0" dirty="0" smtClean="0"/>
          </a:p>
          <a:p>
            <a:pPr>
              <a:buNone/>
            </a:pPr>
            <a:endParaRPr lang="en-US" sz="2000" b="0" dirty="0" smtClean="0"/>
          </a:p>
        </p:txBody>
      </p:sp>
      <p:pic>
        <p:nvPicPr>
          <p:cNvPr id="5" name="Picture 2" descr="C:\Users\ang\Desktop\iStock_000005809739XSmall-1_0.jpg"/>
          <p:cNvPicPr>
            <a:picLocks noChangeAspect="1" noChangeArrowheads="1"/>
          </p:cNvPicPr>
          <p:nvPr/>
        </p:nvPicPr>
        <p:blipFill>
          <a:blip r:embed="rId3" cstate="print"/>
          <a:srcRect/>
          <a:stretch>
            <a:fillRect/>
          </a:stretch>
        </p:blipFill>
        <p:spPr bwMode="auto">
          <a:xfrm>
            <a:off x="7240995" y="4949524"/>
            <a:ext cx="1903005" cy="1897521"/>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hypothesis</a:t>
            </a:r>
            <a:endParaRPr lang="en-US" dirty="0"/>
          </a:p>
        </p:txBody>
      </p:sp>
      <p:pic>
        <p:nvPicPr>
          <p:cNvPr id="4" name="Picture 3" descr="C:\Users\ang\Desktop\iStock_000005809739XSmall-1_0.jpg"/>
          <p:cNvPicPr>
            <a:picLocks noChangeAspect="1" noChangeArrowheads="1"/>
          </p:cNvPicPr>
          <p:nvPr/>
        </p:nvPicPr>
        <p:blipFill>
          <a:blip r:embed="rId2" cstate="print"/>
          <a:srcRect/>
          <a:stretch>
            <a:fillRect/>
          </a:stretch>
        </p:blipFill>
        <p:spPr bwMode="auto">
          <a:xfrm>
            <a:off x="5186480" y="3313785"/>
            <a:ext cx="3252637" cy="3243263"/>
          </a:xfrm>
          <a:prstGeom prst="rect">
            <a:avLst/>
          </a:prstGeom>
          <a:noFill/>
        </p:spPr>
      </p:pic>
      <p:sp>
        <p:nvSpPr>
          <p:cNvPr id="5" name="TextBox 4"/>
          <p:cNvSpPr txBox="1"/>
          <p:nvPr/>
        </p:nvSpPr>
        <p:spPr>
          <a:xfrm>
            <a:off x="769905" y="1393535"/>
            <a:ext cx="7757811" cy="1077218"/>
          </a:xfrm>
          <a:prstGeom prst="rect">
            <a:avLst/>
          </a:prstGeom>
          <a:noFill/>
        </p:spPr>
        <p:txBody>
          <a:bodyPr wrap="square" rtlCol="0">
            <a:spAutoFit/>
          </a:bodyPr>
          <a:lstStyle/>
          <a:p>
            <a:r>
              <a:rPr lang="en-US" sz="3200" dirty="0" smtClean="0">
                <a:solidFill>
                  <a:schemeClr val="bg1"/>
                </a:solidFill>
                <a:latin typeface="Arial" pitchFamily="34" charset="0"/>
                <a:cs typeface="Arial" pitchFamily="34" charset="0"/>
              </a:rPr>
              <a:t>Much </a:t>
            </a:r>
            <a:r>
              <a:rPr lang="en-US" sz="3200" b="0" i="0" dirty="0" smtClean="0">
                <a:solidFill>
                  <a:schemeClr val="bg1"/>
                </a:solidFill>
                <a:latin typeface="Arial" pitchFamily="34" charset="0"/>
                <a:cs typeface="Arial" pitchFamily="34" charset="0"/>
              </a:rPr>
              <a:t>of perception in the brain can be explained with a single </a:t>
            </a:r>
            <a:r>
              <a:rPr lang="en-US" sz="3200" dirty="0" smtClean="0">
                <a:solidFill>
                  <a:schemeClr val="bg1"/>
                </a:solidFill>
                <a:latin typeface="Arial" pitchFamily="34" charset="0"/>
                <a:cs typeface="Arial" pitchFamily="34" charset="0"/>
              </a:rPr>
              <a:t>learning algorithm. </a:t>
            </a:r>
            <a:endParaRPr lang="en-US" sz="3200" b="0" i="0" dirty="0" smtClean="0">
              <a:solidFill>
                <a:schemeClr val="bg1"/>
              </a:solidFill>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“one learning algorithm” hypothesis</a:t>
            </a:r>
            <a:endParaRPr lang="en-US" dirty="0"/>
          </a:p>
        </p:txBody>
      </p:sp>
      <p:sp>
        <p:nvSpPr>
          <p:cNvPr id="15" name="TextBox 14"/>
          <p:cNvSpPr txBox="1"/>
          <p:nvPr/>
        </p:nvSpPr>
        <p:spPr>
          <a:xfrm>
            <a:off x="6191338" y="6184245"/>
            <a:ext cx="1210588" cy="253916"/>
          </a:xfrm>
          <a:prstGeom prst="rect">
            <a:avLst/>
          </a:prstGeom>
          <a:noFill/>
        </p:spPr>
        <p:txBody>
          <a:bodyPr wrap="none" rtlCol="0">
            <a:spAutoFit/>
          </a:bodyPr>
          <a:lstStyle/>
          <a:p>
            <a:pPr algn="r" fontAlgn="auto">
              <a:spcBef>
                <a:spcPct val="0"/>
              </a:spcBef>
              <a:spcAft>
                <a:spcPts val="0"/>
              </a:spcAft>
            </a:pPr>
            <a:r>
              <a:rPr lang="en-US" sz="1050" dirty="0" smtClean="0">
                <a:solidFill>
                  <a:srgbClr val="53D8FF"/>
                </a:solidFill>
                <a:latin typeface="Arial" pitchFamily="34" charset="0"/>
              </a:rPr>
              <a:t>[Roe et al., 1992]</a:t>
            </a:r>
            <a:endParaRPr lang="en-US" sz="1050" dirty="0">
              <a:solidFill>
                <a:srgbClr val="53D8FF"/>
              </a:solidFill>
              <a:latin typeface="Arial" pitchFamily="34" charset="0"/>
            </a:endParaRPr>
          </a:p>
        </p:txBody>
      </p:sp>
      <p:pic>
        <p:nvPicPr>
          <p:cNvPr id="27" name="Picture 1" descr="C:\Users\ang\Desktop\Brodmann_41_42.png"/>
          <p:cNvPicPr>
            <a:picLocks noChangeAspect="1" noChangeArrowheads="1"/>
          </p:cNvPicPr>
          <p:nvPr/>
        </p:nvPicPr>
        <p:blipFill>
          <a:blip r:embed="rId2" cstate="print"/>
          <a:srcRect/>
          <a:stretch>
            <a:fillRect/>
          </a:stretch>
        </p:blipFill>
        <p:spPr bwMode="auto">
          <a:xfrm>
            <a:off x="3928509" y="1846973"/>
            <a:ext cx="3336132" cy="2297884"/>
          </a:xfrm>
          <a:prstGeom prst="rect">
            <a:avLst/>
          </a:prstGeom>
          <a:noFill/>
        </p:spPr>
      </p:pic>
      <p:sp>
        <p:nvSpPr>
          <p:cNvPr id="28" name="TextBox 27"/>
          <p:cNvSpPr txBox="1"/>
          <p:nvPr/>
        </p:nvSpPr>
        <p:spPr>
          <a:xfrm>
            <a:off x="4166865" y="4455159"/>
            <a:ext cx="3757022" cy="646331"/>
          </a:xfrm>
          <a:prstGeom prst="rect">
            <a:avLst/>
          </a:prstGeom>
          <a:noFill/>
        </p:spPr>
        <p:txBody>
          <a:bodyPr wrap="square" rtlCol="0">
            <a:spAutoFit/>
          </a:bodyPr>
          <a:lstStyle/>
          <a:p>
            <a:pPr algn="l">
              <a:spcBef>
                <a:spcPct val="0"/>
              </a:spcBef>
            </a:pPr>
            <a:r>
              <a:rPr lang="en-US" dirty="0" smtClean="0">
                <a:solidFill>
                  <a:srgbClr val="FFFFFF"/>
                </a:solidFill>
                <a:latin typeface="Arial" charset="0"/>
              </a:rPr>
              <a:t>Auditory cortex learns to see</a:t>
            </a:r>
          </a:p>
          <a:p>
            <a:pPr algn="l">
              <a:spcBef>
                <a:spcPct val="0"/>
              </a:spcBef>
            </a:pPr>
            <a:endParaRPr lang="en-US" dirty="0" smtClean="0">
              <a:solidFill>
                <a:srgbClr val="FFFFFF"/>
              </a:solidFill>
              <a:latin typeface="Arial" charset="0"/>
            </a:endParaRPr>
          </a:p>
        </p:txBody>
      </p:sp>
      <p:sp>
        <p:nvSpPr>
          <p:cNvPr id="29" name="TextBox 28"/>
          <p:cNvSpPr txBox="1"/>
          <p:nvPr/>
        </p:nvSpPr>
        <p:spPr>
          <a:xfrm>
            <a:off x="5004022" y="3642249"/>
            <a:ext cx="2086902" cy="308637"/>
          </a:xfrm>
          <a:prstGeom prst="rect">
            <a:avLst/>
          </a:prstGeom>
          <a:solidFill>
            <a:srgbClr val="53D8FF"/>
          </a:solidFill>
          <a:ln w="38100" cap="flat" cmpd="sng" algn="ctr">
            <a:solidFill>
              <a:srgbClr val="FFFFFF"/>
            </a:solidFill>
            <a:prstDash val="solid"/>
          </a:ln>
          <a:effectLst>
            <a:outerShdw blurRad="63500" sx="102000" sy="102000" algn="ctr" rotWithShape="0">
              <a:prstClr val="black">
                <a:alpha val="40000"/>
              </a:prstClr>
            </a:outerShdw>
          </a:effectLst>
        </p:spPr>
        <p:txBody>
          <a:bodyPr rtlCol="0" anchor="ctr" anchorCtr="1"/>
          <a:lstStyle/>
          <a:p>
            <a:pPr marL="0" marR="0" lvl="0" indent="0" algn="ctr" defTabSz="914400"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Arial"/>
                <a:ea typeface="+mn-ea"/>
                <a:cs typeface="Arial"/>
              </a:rPr>
              <a:t>Auditory Cortex</a:t>
            </a:r>
            <a:endParaRPr kumimoji="0" lang="en-US" sz="1800" b="0" i="0" u="none" strike="noStrike" kern="0" cap="none" spc="0" normalizeH="0" baseline="0" noProof="0" dirty="0">
              <a:ln>
                <a:noFill/>
              </a:ln>
              <a:solidFill>
                <a:srgbClr val="000000"/>
              </a:solidFill>
              <a:effectLst/>
              <a:uLnTx/>
              <a:uFillTx/>
              <a:latin typeface="Arial"/>
              <a:ea typeface="+mn-ea"/>
              <a:cs typeface="Arial"/>
            </a:endParaRPr>
          </a:p>
        </p:txBody>
      </p:sp>
      <p:cxnSp>
        <p:nvCxnSpPr>
          <p:cNvPr id="30" name="Straight Arrow Connector 29"/>
          <p:cNvCxnSpPr/>
          <p:nvPr/>
        </p:nvCxnSpPr>
        <p:spPr bwMode="auto">
          <a:xfrm flipV="1">
            <a:off x="3094074" y="3295672"/>
            <a:ext cx="2637144" cy="393826"/>
          </a:xfrm>
          <a:prstGeom prst="straightConnector1">
            <a:avLst/>
          </a:prstGeom>
          <a:noFill/>
          <a:ln w="57150" cap="flat" cmpd="sng" algn="ctr">
            <a:solidFill>
              <a:srgbClr val="53D8FF"/>
            </a:solidFill>
            <a:prstDash val="solid"/>
            <a:round/>
            <a:headEnd type="none" w="med" len="med"/>
            <a:tailEnd type="arrow"/>
          </a:ln>
          <a:effectLst/>
        </p:spPr>
      </p:cxnSp>
      <p:grpSp>
        <p:nvGrpSpPr>
          <p:cNvPr id="31" name="Group 46"/>
          <p:cNvGrpSpPr>
            <a:grpSpLocks/>
          </p:cNvGrpSpPr>
          <p:nvPr/>
        </p:nvGrpSpPr>
        <p:grpSpPr bwMode="auto">
          <a:xfrm>
            <a:off x="4473763" y="3347985"/>
            <a:ext cx="276222" cy="276222"/>
            <a:chOff x="0" y="2153"/>
            <a:chExt cx="571" cy="574"/>
          </a:xfrm>
        </p:grpSpPr>
        <p:sp>
          <p:nvSpPr>
            <p:cNvPr id="32" name="Line 47"/>
            <p:cNvSpPr>
              <a:spLocks noChangeShapeType="1"/>
            </p:cNvSpPr>
            <p:nvPr/>
          </p:nvSpPr>
          <p:spPr bwMode="auto">
            <a:xfrm>
              <a:off x="0" y="2153"/>
              <a:ext cx="571" cy="574"/>
            </a:xfrm>
            <a:prstGeom prst="line">
              <a:avLst/>
            </a:prstGeom>
            <a:noFill/>
            <a:ln w="76200">
              <a:solidFill>
                <a:srgbClr val="FF0000"/>
              </a:solidFill>
              <a:round/>
              <a:headEnd/>
              <a:tailEnd/>
            </a:ln>
            <a:effectLst/>
          </p:spPr>
          <p:txBody>
            <a:bodyPr/>
            <a:lstStyle/>
            <a:p>
              <a:pPr algn="l">
                <a:spcBef>
                  <a:spcPct val="0"/>
                </a:spcBef>
              </a:pPr>
              <a:endParaRPr lang="en-US">
                <a:solidFill>
                  <a:srgbClr val="FFFFFF"/>
                </a:solidFill>
                <a:latin typeface="Arial" charset="0"/>
              </a:endParaRPr>
            </a:p>
          </p:txBody>
        </p:sp>
        <p:sp>
          <p:nvSpPr>
            <p:cNvPr id="33" name="Line 48"/>
            <p:cNvSpPr>
              <a:spLocks noChangeShapeType="1"/>
            </p:cNvSpPr>
            <p:nvPr/>
          </p:nvSpPr>
          <p:spPr bwMode="auto">
            <a:xfrm flipV="1">
              <a:off x="0" y="2153"/>
              <a:ext cx="571" cy="574"/>
            </a:xfrm>
            <a:prstGeom prst="line">
              <a:avLst/>
            </a:prstGeom>
            <a:noFill/>
            <a:ln w="76200">
              <a:solidFill>
                <a:srgbClr val="FF0000"/>
              </a:solidFill>
              <a:round/>
              <a:headEnd/>
              <a:tailEnd/>
            </a:ln>
            <a:effectLst/>
          </p:spPr>
          <p:txBody>
            <a:bodyPr/>
            <a:lstStyle/>
            <a:p>
              <a:pPr algn="l">
                <a:spcBef>
                  <a:spcPct val="0"/>
                </a:spcBef>
              </a:pPr>
              <a:endParaRPr lang="en-US">
                <a:solidFill>
                  <a:srgbClr val="FFFFFF"/>
                </a:solidFill>
                <a:latin typeface="Arial" charset="0"/>
              </a:endParaRPr>
            </a:p>
          </p:txBody>
        </p:sp>
      </p:grpSp>
      <p:grpSp>
        <p:nvGrpSpPr>
          <p:cNvPr id="34" name="Group 33"/>
          <p:cNvGrpSpPr/>
          <p:nvPr/>
        </p:nvGrpSpPr>
        <p:grpSpPr>
          <a:xfrm>
            <a:off x="1435395" y="1908535"/>
            <a:ext cx="4295823" cy="1208596"/>
            <a:chOff x="1435395" y="1908535"/>
            <a:chExt cx="4295823" cy="1208596"/>
          </a:xfrm>
        </p:grpSpPr>
        <p:cxnSp>
          <p:nvCxnSpPr>
            <p:cNvPr id="35" name="Straight Arrow Connector 34"/>
            <p:cNvCxnSpPr/>
            <p:nvPr/>
          </p:nvCxnSpPr>
          <p:spPr bwMode="auto">
            <a:xfrm>
              <a:off x="3424238" y="2574925"/>
              <a:ext cx="2306980" cy="542206"/>
            </a:xfrm>
            <a:prstGeom prst="straightConnector1">
              <a:avLst/>
            </a:prstGeom>
            <a:noFill/>
            <a:ln w="57150" cap="flat" cmpd="sng" algn="ctr">
              <a:solidFill>
                <a:srgbClr val="C52B87"/>
              </a:solidFill>
              <a:prstDash val="solid"/>
              <a:round/>
              <a:headEnd type="none" w="med" len="med"/>
              <a:tailEnd type="arrow"/>
            </a:ln>
            <a:effectLst/>
          </p:spPr>
        </p:cxnSp>
        <p:pic>
          <p:nvPicPr>
            <p:cNvPr id="36" name="Picture 35" descr="Eye.png"/>
            <p:cNvPicPr>
              <a:picLocks noChangeAspect="1"/>
            </p:cNvPicPr>
            <p:nvPr/>
          </p:nvPicPr>
          <p:blipFill>
            <a:blip r:embed="rId3" cstate="print"/>
            <a:stretch>
              <a:fillRect/>
            </a:stretch>
          </p:blipFill>
          <p:spPr>
            <a:xfrm>
              <a:off x="1435395" y="1908535"/>
              <a:ext cx="1980812" cy="985756"/>
            </a:xfrm>
            <a:prstGeom prst="rect">
              <a:avLst/>
            </a:prstGeom>
          </p:spPr>
        </p:pic>
      </p:grpSp>
      <p:pic>
        <p:nvPicPr>
          <p:cNvPr id="37" name="Picture 36" descr="Ear.png"/>
          <p:cNvPicPr>
            <a:picLocks noChangeAspect="1"/>
          </p:cNvPicPr>
          <p:nvPr/>
        </p:nvPicPr>
        <p:blipFill>
          <a:blip r:embed="rId4" cstate="print"/>
          <a:stretch>
            <a:fillRect/>
          </a:stretch>
        </p:blipFill>
        <p:spPr>
          <a:xfrm>
            <a:off x="1986086" y="3244519"/>
            <a:ext cx="963108" cy="157638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“one learning algorithm” hypothesis</a:t>
            </a:r>
            <a:endParaRPr lang="en-US" dirty="0"/>
          </a:p>
        </p:txBody>
      </p:sp>
      <p:sp>
        <p:nvSpPr>
          <p:cNvPr id="15" name="TextBox 14"/>
          <p:cNvSpPr txBox="1"/>
          <p:nvPr/>
        </p:nvSpPr>
        <p:spPr>
          <a:xfrm>
            <a:off x="5968520" y="6184245"/>
            <a:ext cx="1433406" cy="253916"/>
          </a:xfrm>
          <a:prstGeom prst="rect">
            <a:avLst/>
          </a:prstGeom>
          <a:noFill/>
        </p:spPr>
        <p:txBody>
          <a:bodyPr wrap="none" rtlCol="0">
            <a:spAutoFit/>
          </a:bodyPr>
          <a:lstStyle/>
          <a:p>
            <a:pPr algn="r" fontAlgn="auto">
              <a:spcBef>
                <a:spcPct val="0"/>
              </a:spcBef>
              <a:spcAft>
                <a:spcPts val="0"/>
              </a:spcAft>
            </a:pPr>
            <a:r>
              <a:rPr lang="en-US" sz="1050" dirty="0" smtClean="0">
                <a:solidFill>
                  <a:srgbClr val="53D8FF"/>
                </a:solidFill>
                <a:latin typeface="Arial" pitchFamily="34" charset="0"/>
              </a:rPr>
              <a:t>[</a:t>
            </a:r>
            <a:r>
              <a:rPr lang="en-US" sz="1050" dirty="0" err="1" smtClean="0">
                <a:solidFill>
                  <a:srgbClr val="53D8FF"/>
                </a:solidFill>
                <a:latin typeface="Arial" pitchFamily="34" charset="0"/>
              </a:rPr>
              <a:t>Metin</a:t>
            </a:r>
            <a:r>
              <a:rPr lang="en-US" sz="1050" dirty="0" smtClean="0">
                <a:solidFill>
                  <a:srgbClr val="53D8FF"/>
                </a:solidFill>
                <a:latin typeface="Arial" pitchFamily="34" charset="0"/>
              </a:rPr>
              <a:t> &amp; Frost, 1989]</a:t>
            </a:r>
            <a:endParaRPr lang="en-US" sz="1050" dirty="0">
              <a:solidFill>
                <a:srgbClr val="53D8FF"/>
              </a:solidFill>
              <a:latin typeface="Arial" pitchFamily="34" charset="0"/>
            </a:endParaRPr>
          </a:p>
        </p:txBody>
      </p:sp>
      <p:pic>
        <p:nvPicPr>
          <p:cNvPr id="49" name="Picture 2" descr="http://pubpages.unh.edu/~cjy67/Images/hand.png"/>
          <p:cNvPicPr>
            <a:picLocks noChangeAspect="1" noChangeArrowheads="1"/>
          </p:cNvPicPr>
          <p:nvPr/>
        </p:nvPicPr>
        <p:blipFill>
          <a:blip r:embed="rId2" cstate="print"/>
          <a:stretch>
            <a:fillRect/>
          </a:stretch>
        </p:blipFill>
        <p:spPr bwMode="auto">
          <a:xfrm>
            <a:off x="1818167" y="3243049"/>
            <a:ext cx="1424763" cy="1457688"/>
          </a:xfrm>
          <a:prstGeom prst="rect">
            <a:avLst/>
          </a:prstGeom>
          <a:noFill/>
          <a:extLst>
            <a:ext uri="{909E8E84-426E-40DD-AFC4-6F175D3DCCD1}">
              <a14:hiddenFill xmlns:a14="http://schemas.microsoft.com/office/drawing/2010/main" xmlns="">
                <a:solidFill>
                  <a:srgbClr val="FFFFFF"/>
                </a:solidFill>
              </a14:hiddenFill>
            </a:ext>
          </a:extLst>
        </p:spPr>
      </p:pic>
      <p:pic>
        <p:nvPicPr>
          <p:cNvPr id="50" name="Picture 4" descr="http://upload.wikimedia.org/wikipedia/commons/6/66/Postcentral_gyrus.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921378" y="1850063"/>
            <a:ext cx="3340660" cy="2294387"/>
          </a:xfrm>
          <a:prstGeom prst="rect">
            <a:avLst/>
          </a:prstGeom>
          <a:noFill/>
          <a:extLst>
            <a:ext uri="{909E8E84-426E-40DD-AFC4-6F175D3DCCD1}">
              <a14:hiddenFill xmlns:a14="http://schemas.microsoft.com/office/drawing/2010/main" xmlns="">
                <a:solidFill>
                  <a:srgbClr val="FFFFFF"/>
                </a:solidFill>
              </a14:hiddenFill>
            </a:ext>
          </a:extLst>
        </p:spPr>
      </p:pic>
      <p:cxnSp>
        <p:nvCxnSpPr>
          <p:cNvPr id="51" name="Straight Arrow Connector 50"/>
          <p:cNvCxnSpPr/>
          <p:nvPr/>
        </p:nvCxnSpPr>
        <p:spPr bwMode="auto">
          <a:xfrm flipV="1">
            <a:off x="3094074" y="2691442"/>
            <a:ext cx="2497634" cy="998056"/>
          </a:xfrm>
          <a:prstGeom prst="straightConnector1">
            <a:avLst/>
          </a:prstGeom>
          <a:noFill/>
          <a:ln w="57150" cap="flat" cmpd="sng" algn="ctr">
            <a:solidFill>
              <a:srgbClr val="53D8FF"/>
            </a:solidFill>
            <a:prstDash val="solid"/>
            <a:round/>
            <a:headEnd type="none" w="med" len="med"/>
            <a:tailEnd type="arrow"/>
          </a:ln>
          <a:effectLst/>
        </p:spPr>
      </p:cxnSp>
      <p:sp>
        <p:nvSpPr>
          <p:cNvPr id="52" name="TextBox 51"/>
          <p:cNvSpPr txBox="1"/>
          <p:nvPr/>
        </p:nvSpPr>
        <p:spPr>
          <a:xfrm>
            <a:off x="3677747" y="4455159"/>
            <a:ext cx="4317944" cy="646331"/>
          </a:xfrm>
          <a:prstGeom prst="rect">
            <a:avLst/>
          </a:prstGeom>
          <a:noFill/>
        </p:spPr>
        <p:txBody>
          <a:bodyPr wrap="square" rtlCol="0">
            <a:spAutoFit/>
          </a:bodyPr>
          <a:lstStyle/>
          <a:p>
            <a:pPr>
              <a:spcBef>
                <a:spcPct val="0"/>
              </a:spcBef>
            </a:pPr>
            <a:r>
              <a:rPr lang="en-US" dirty="0" smtClean="0">
                <a:solidFill>
                  <a:srgbClr val="FFFFFF"/>
                </a:solidFill>
                <a:latin typeface="Arial" charset="0"/>
              </a:rPr>
              <a:t>Somatosensory cortex learns to see</a:t>
            </a:r>
          </a:p>
          <a:p>
            <a:pPr algn="l">
              <a:spcBef>
                <a:spcPct val="0"/>
              </a:spcBef>
            </a:pPr>
            <a:endParaRPr lang="en-US" dirty="0" smtClean="0">
              <a:solidFill>
                <a:srgbClr val="FFFFFF"/>
              </a:solidFill>
              <a:latin typeface="Arial" charset="0"/>
            </a:endParaRPr>
          </a:p>
        </p:txBody>
      </p:sp>
      <p:grpSp>
        <p:nvGrpSpPr>
          <p:cNvPr id="53" name="Group 46"/>
          <p:cNvGrpSpPr>
            <a:grpSpLocks/>
          </p:cNvGrpSpPr>
          <p:nvPr/>
        </p:nvGrpSpPr>
        <p:grpSpPr bwMode="auto">
          <a:xfrm>
            <a:off x="4197541" y="3052359"/>
            <a:ext cx="276222" cy="276222"/>
            <a:chOff x="0" y="2153"/>
            <a:chExt cx="571" cy="574"/>
          </a:xfrm>
        </p:grpSpPr>
        <p:sp>
          <p:nvSpPr>
            <p:cNvPr id="54" name="Line 47"/>
            <p:cNvSpPr>
              <a:spLocks noChangeShapeType="1"/>
            </p:cNvSpPr>
            <p:nvPr/>
          </p:nvSpPr>
          <p:spPr bwMode="auto">
            <a:xfrm>
              <a:off x="0" y="2153"/>
              <a:ext cx="571" cy="574"/>
            </a:xfrm>
            <a:prstGeom prst="line">
              <a:avLst/>
            </a:prstGeom>
            <a:noFill/>
            <a:ln w="76200">
              <a:solidFill>
                <a:srgbClr val="FF0000"/>
              </a:solidFill>
              <a:round/>
              <a:headEnd/>
              <a:tailEnd/>
            </a:ln>
            <a:effectLst/>
          </p:spPr>
          <p:txBody>
            <a:bodyPr/>
            <a:lstStyle/>
            <a:p>
              <a:pPr algn="l">
                <a:spcBef>
                  <a:spcPct val="0"/>
                </a:spcBef>
              </a:pPr>
              <a:endParaRPr lang="en-US">
                <a:solidFill>
                  <a:srgbClr val="FFFFFF"/>
                </a:solidFill>
                <a:latin typeface="Arial" charset="0"/>
              </a:endParaRPr>
            </a:p>
          </p:txBody>
        </p:sp>
        <p:sp>
          <p:nvSpPr>
            <p:cNvPr id="55" name="Line 48"/>
            <p:cNvSpPr>
              <a:spLocks noChangeShapeType="1"/>
            </p:cNvSpPr>
            <p:nvPr/>
          </p:nvSpPr>
          <p:spPr bwMode="auto">
            <a:xfrm flipV="1">
              <a:off x="0" y="2153"/>
              <a:ext cx="571" cy="574"/>
            </a:xfrm>
            <a:prstGeom prst="line">
              <a:avLst/>
            </a:prstGeom>
            <a:noFill/>
            <a:ln w="76200">
              <a:solidFill>
                <a:srgbClr val="FF0000"/>
              </a:solidFill>
              <a:round/>
              <a:headEnd/>
              <a:tailEnd/>
            </a:ln>
            <a:effectLst/>
          </p:spPr>
          <p:txBody>
            <a:bodyPr/>
            <a:lstStyle/>
            <a:p>
              <a:pPr algn="l">
                <a:spcBef>
                  <a:spcPct val="0"/>
                </a:spcBef>
              </a:pPr>
              <a:endParaRPr lang="en-US">
                <a:solidFill>
                  <a:srgbClr val="FFFFFF"/>
                </a:solidFill>
                <a:latin typeface="Arial" charset="0"/>
              </a:endParaRPr>
            </a:p>
          </p:txBody>
        </p:sp>
      </p:grpSp>
      <p:grpSp>
        <p:nvGrpSpPr>
          <p:cNvPr id="56" name="Group 24"/>
          <p:cNvGrpSpPr/>
          <p:nvPr/>
        </p:nvGrpSpPr>
        <p:grpSpPr>
          <a:xfrm>
            <a:off x="1435395" y="1908535"/>
            <a:ext cx="4156313" cy="985756"/>
            <a:chOff x="1435395" y="1908535"/>
            <a:chExt cx="4156313" cy="985756"/>
          </a:xfrm>
        </p:grpSpPr>
        <p:cxnSp>
          <p:nvCxnSpPr>
            <p:cNvPr id="57" name="Straight Arrow Connector 56"/>
            <p:cNvCxnSpPr/>
            <p:nvPr/>
          </p:nvCxnSpPr>
          <p:spPr bwMode="auto">
            <a:xfrm>
              <a:off x="3424238" y="2574925"/>
              <a:ext cx="2167470" cy="116517"/>
            </a:xfrm>
            <a:prstGeom prst="straightConnector1">
              <a:avLst/>
            </a:prstGeom>
            <a:noFill/>
            <a:ln w="57150" cap="flat" cmpd="sng" algn="ctr">
              <a:solidFill>
                <a:srgbClr val="C52B87"/>
              </a:solidFill>
              <a:prstDash val="solid"/>
              <a:round/>
              <a:headEnd type="none" w="med" len="med"/>
              <a:tailEnd type="arrow"/>
            </a:ln>
            <a:effectLst/>
          </p:spPr>
        </p:cxnSp>
        <p:pic>
          <p:nvPicPr>
            <p:cNvPr id="58" name="Picture 57" descr="Eye.png"/>
            <p:cNvPicPr>
              <a:picLocks noChangeAspect="1"/>
            </p:cNvPicPr>
            <p:nvPr/>
          </p:nvPicPr>
          <p:blipFill>
            <a:blip r:embed="rId4" cstate="print"/>
            <a:stretch>
              <a:fillRect/>
            </a:stretch>
          </p:blipFill>
          <p:spPr>
            <a:xfrm>
              <a:off x="1435395" y="1908535"/>
              <a:ext cx="1980812" cy="985756"/>
            </a:xfrm>
            <a:prstGeom prst="rect">
              <a:avLst/>
            </a:prstGeom>
          </p:spPr>
        </p:pic>
      </p:grpSp>
      <p:sp>
        <p:nvSpPr>
          <p:cNvPr id="59" name="TextBox 58"/>
          <p:cNvSpPr txBox="1"/>
          <p:nvPr/>
        </p:nvSpPr>
        <p:spPr>
          <a:xfrm>
            <a:off x="5004022" y="3088730"/>
            <a:ext cx="2561344" cy="308637"/>
          </a:xfrm>
          <a:prstGeom prst="rect">
            <a:avLst/>
          </a:prstGeom>
          <a:solidFill>
            <a:srgbClr val="53D8FF"/>
          </a:solidFill>
          <a:ln w="38100" cap="flat" cmpd="sng" algn="ctr">
            <a:solidFill>
              <a:srgbClr val="FFFFFF"/>
            </a:solidFill>
            <a:prstDash val="solid"/>
          </a:ln>
          <a:effectLst>
            <a:outerShdw blurRad="63500" sx="102000" sy="102000" algn="ctr" rotWithShape="0">
              <a:prstClr val="black">
                <a:alpha val="40000"/>
              </a:prstClr>
            </a:outerShdw>
          </a:effectLst>
        </p:spPr>
        <p:txBody>
          <a:bodyPr rtlCol="0" anchor="ctr" anchorCtr="1"/>
          <a:lstStyle/>
          <a:p>
            <a:pPr marL="0" marR="0" lvl="0" indent="0" algn="ctr" defTabSz="914400"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Arial"/>
                <a:ea typeface="+mn-ea"/>
                <a:cs typeface="Arial"/>
              </a:rPr>
              <a:t>Somatosensory Cortex</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Sensor representations in the brain</a:t>
            </a:r>
            <a:endParaRPr lang="en-US" dirty="0"/>
          </a:p>
        </p:txBody>
      </p:sp>
      <p:sp>
        <p:nvSpPr>
          <p:cNvPr id="7" name="TextBox 6"/>
          <p:cNvSpPr txBox="1"/>
          <p:nvPr/>
        </p:nvSpPr>
        <p:spPr>
          <a:xfrm>
            <a:off x="3224654" y="6570046"/>
            <a:ext cx="6224781" cy="276999"/>
          </a:xfrm>
          <a:prstGeom prst="rect">
            <a:avLst/>
          </a:prstGeom>
          <a:solidFill>
            <a:schemeClr val="tx1"/>
          </a:solidFill>
        </p:spPr>
        <p:txBody>
          <a:bodyPr wrap="none" rtlCol="0">
            <a:spAutoFit/>
          </a:bodyPr>
          <a:lstStyle/>
          <a:p>
            <a:pPr algn="l">
              <a:spcBef>
                <a:spcPct val="0"/>
              </a:spcBef>
            </a:pPr>
            <a:r>
              <a:rPr lang="en-US" sz="1200" dirty="0" smtClean="0">
                <a:solidFill>
                  <a:srgbClr val="FFFFFF"/>
                </a:solidFill>
                <a:latin typeface="Arial" charset="0"/>
              </a:rPr>
              <a:t>[BrainPort; Welsh &amp; Blasch, 1997; </a:t>
            </a:r>
            <a:r>
              <a:rPr lang="en-US" sz="1200" dirty="0" smtClean="0">
                <a:solidFill>
                  <a:schemeClr val="bg1"/>
                </a:solidFill>
              </a:rPr>
              <a:t>Nagel et al., 2005; Constantine-Paton &amp; Law, 2009</a:t>
            </a:r>
            <a:r>
              <a:rPr lang="en-US" sz="1200" dirty="0" smtClean="0">
                <a:solidFill>
                  <a:srgbClr val="FFFFFF"/>
                </a:solidFill>
                <a:latin typeface="Arial" charset="0"/>
              </a:rPr>
              <a:t>]</a:t>
            </a:r>
            <a:endParaRPr lang="en-US" sz="1200" dirty="0">
              <a:solidFill>
                <a:srgbClr val="FFFFFF"/>
              </a:solidFill>
              <a:latin typeface="Arial" charset="0"/>
            </a:endParaRPr>
          </a:p>
        </p:txBody>
      </p:sp>
      <p:grpSp>
        <p:nvGrpSpPr>
          <p:cNvPr id="3" name="Group 22"/>
          <p:cNvGrpSpPr/>
          <p:nvPr/>
        </p:nvGrpSpPr>
        <p:grpSpPr>
          <a:xfrm>
            <a:off x="482988" y="740650"/>
            <a:ext cx="8236752" cy="2683589"/>
            <a:chOff x="312040" y="848027"/>
            <a:chExt cx="8236752" cy="2683589"/>
          </a:xfrm>
        </p:grpSpPr>
        <p:pic>
          <p:nvPicPr>
            <p:cNvPr id="3068931" name="Picture 3"/>
            <p:cNvPicPr>
              <a:picLocks noChangeAspect="1" noChangeArrowheads="1"/>
            </p:cNvPicPr>
            <p:nvPr/>
          </p:nvPicPr>
          <p:blipFill>
            <a:blip r:embed="rId3" cstate="print"/>
            <a:srcRect/>
            <a:stretch>
              <a:fillRect/>
            </a:stretch>
          </p:blipFill>
          <p:spPr bwMode="auto">
            <a:xfrm>
              <a:off x="312040" y="1028157"/>
              <a:ext cx="1363007" cy="1897858"/>
            </a:xfrm>
            <a:prstGeom prst="rect">
              <a:avLst/>
            </a:prstGeom>
            <a:noFill/>
            <a:ln w="9525">
              <a:noFill/>
              <a:miter lim="800000"/>
              <a:headEnd/>
              <a:tailEnd/>
            </a:ln>
          </p:spPr>
        </p:pic>
        <p:sp>
          <p:nvSpPr>
            <p:cNvPr id="6" name="TextBox 5"/>
            <p:cNvSpPr txBox="1"/>
            <p:nvPr/>
          </p:nvSpPr>
          <p:spPr>
            <a:xfrm>
              <a:off x="980958" y="2991362"/>
              <a:ext cx="2659702" cy="369332"/>
            </a:xfrm>
            <a:prstGeom prst="rect">
              <a:avLst/>
            </a:prstGeom>
            <a:noFill/>
          </p:spPr>
          <p:txBody>
            <a:bodyPr wrap="none" rtlCol="0">
              <a:spAutoFit/>
            </a:bodyPr>
            <a:lstStyle/>
            <a:p>
              <a:pPr algn="l">
                <a:spcBef>
                  <a:spcPct val="0"/>
                </a:spcBef>
              </a:pPr>
              <a:r>
                <a:rPr lang="en-US" dirty="0" smtClean="0">
                  <a:solidFill>
                    <a:srgbClr val="FFFFFF"/>
                  </a:solidFill>
                  <a:latin typeface="Arial" charset="0"/>
                </a:rPr>
                <a:t>Seeing with your tongue</a:t>
              </a:r>
              <a:endParaRPr lang="en-US" dirty="0">
                <a:solidFill>
                  <a:srgbClr val="FFFFFF"/>
                </a:solidFill>
                <a:latin typeface="Arial" charset="0"/>
              </a:endParaRPr>
            </a:p>
          </p:txBody>
        </p:sp>
        <p:pic>
          <p:nvPicPr>
            <p:cNvPr id="3068932" name="Picture 4"/>
            <p:cNvPicPr>
              <a:picLocks noChangeAspect="1" noChangeArrowheads="1"/>
            </p:cNvPicPr>
            <p:nvPr/>
          </p:nvPicPr>
          <p:blipFill>
            <a:blip r:embed="rId4" cstate="print"/>
            <a:srcRect l="8283" r="2048"/>
            <a:stretch>
              <a:fillRect/>
            </a:stretch>
          </p:blipFill>
          <p:spPr bwMode="auto">
            <a:xfrm>
              <a:off x="1763325" y="1011803"/>
              <a:ext cx="2644722" cy="1867975"/>
            </a:xfrm>
            <a:prstGeom prst="rect">
              <a:avLst/>
            </a:prstGeom>
            <a:noFill/>
            <a:ln w="9525">
              <a:noFill/>
              <a:miter lim="800000"/>
              <a:headEnd/>
              <a:tailEnd/>
            </a:ln>
          </p:spPr>
        </p:pic>
        <p:sp>
          <p:nvSpPr>
            <p:cNvPr id="10" name="TextBox 9"/>
            <p:cNvSpPr txBox="1"/>
            <p:nvPr/>
          </p:nvSpPr>
          <p:spPr>
            <a:xfrm>
              <a:off x="5373202" y="3162284"/>
              <a:ext cx="3082895" cy="369332"/>
            </a:xfrm>
            <a:prstGeom prst="rect">
              <a:avLst/>
            </a:prstGeom>
            <a:noFill/>
          </p:spPr>
          <p:txBody>
            <a:bodyPr wrap="none" rtlCol="0">
              <a:spAutoFit/>
            </a:bodyPr>
            <a:lstStyle/>
            <a:p>
              <a:pPr algn="l">
                <a:spcBef>
                  <a:spcPct val="0"/>
                </a:spcBef>
              </a:pPr>
              <a:r>
                <a:rPr lang="en-US" dirty="0" smtClean="0">
                  <a:solidFill>
                    <a:srgbClr val="FFFFFF"/>
                  </a:solidFill>
                  <a:latin typeface="Arial" charset="0"/>
                </a:rPr>
                <a:t>Human echolocation (sonar)</a:t>
              </a:r>
              <a:endParaRPr lang="en-US" dirty="0">
                <a:solidFill>
                  <a:srgbClr val="FFFFFF"/>
                </a:solidFill>
                <a:latin typeface="Arial" charset="0"/>
              </a:endParaRPr>
            </a:p>
          </p:txBody>
        </p:sp>
        <p:pic>
          <p:nvPicPr>
            <p:cNvPr id="3068933" name="Picture 5"/>
            <p:cNvPicPr>
              <a:picLocks noChangeAspect="1" noChangeArrowheads="1"/>
            </p:cNvPicPr>
            <p:nvPr/>
          </p:nvPicPr>
          <p:blipFill>
            <a:blip r:embed="rId5" cstate="print"/>
            <a:srcRect/>
            <a:stretch>
              <a:fillRect/>
            </a:stretch>
          </p:blipFill>
          <p:spPr bwMode="auto">
            <a:xfrm>
              <a:off x="5188905" y="848027"/>
              <a:ext cx="3359887" cy="2267924"/>
            </a:xfrm>
            <a:prstGeom prst="rect">
              <a:avLst/>
            </a:prstGeom>
            <a:noFill/>
            <a:ln w="9525">
              <a:noFill/>
              <a:miter lim="800000"/>
              <a:headEnd/>
              <a:tailEnd/>
            </a:ln>
          </p:spPr>
        </p:pic>
        <p:sp>
          <p:nvSpPr>
            <p:cNvPr id="11" name="Arc 10"/>
            <p:cNvSpPr/>
            <p:nvPr/>
          </p:nvSpPr>
          <p:spPr bwMode="auto">
            <a:xfrm rot="12896089">
              <a:off x="7011341" y="1585487"/>
              <a:ext cx="363137" cy="728568"/>
            </a:xfrm>
            <a:prstGeom prst="arc">
              <a:avLst/>
            </a:prstGeom>
            <a:noFill/>
            <a:ln w="28575" cap="flat" cmpd="sng" algn="ctr">
              <a:solidFill>
                <a:srgbClr val="00B0F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12" name="Arc 11"/>
            <p:cNvSpPr/>
            <p:nvPr/>
          </p:nvSpPr>
          <p:spPr bwMode="auto">
            <a:xfrm rot="12896089">
              <a:off x="6706543" y="1663460"/>
              <a:ext cx="363137" cy="728568"/>
            </a:xfrm>
            <a:prstGeom prst="arc">
              <a:avLst/>
            </a:prstGeom>
            <a:noFill/>
            <a:ln w="28575" cap="flat" cmpd="sng" algn="ctr">
              <a:solidFill>
                <a:srgbClr val="00B0F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13" name="Arc 12"/>
            <p:cNvSpPr/>
            <p:nvPr/>
          </p:nvSpPr>
          <p:spPr bwMode="auto">
            <a:xfrm rot="12896089">
              <a:off x="6880206" y="1635104"/>
              <a:ext cx="363137" cy="728568"/>
            </a:xfrm>
            <a:prstGeom prst="arc">
              <a:avLst/>
            </a:prstGeom>
            <a:noFill/>
            <a:ln w="28575" cap="flat" cmpd="sng" algn="ctr">
              <a:solidFill>
                <a:srgbClr val="00B0F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grpSp>
      <p:grpSp>
        <p:nvGrpSpPr>
          <p:cNvPr id="24" name="Group 23"/>
          <p:cNvGrpSpPr/>
          <p:nvPr/>
        </p:nvGrpSpPr>
        <p:grpSpPr>
          <a:xfrm>
            <a:off x="385855" y="3851455"/>
            <a:ext cx="4109335" cy="2023536"/>
            <a:chOff x="1153955" y="1931204"/>
            <a:chExt cx="5069460" cy="2496325"/>
          </a:xfrm>
        </p:grpSpPr>
        <p:pic>
          <p:nvPicPr>
            <p:cNvPr id="26" name="Picture 2" descr="C:\Users\ang\Desktop\d704fa5c809ebf8d6f97ef57f6f04ae3f6aec692.pdf - Adobe Acrobat Pro.jpg"/>
            <p:cNvPicPr>
              <a:picLocks noChangeAspect="1" noChangeArrowheads="1"/>
            </p:cNvPicPr>
            <p:nvPr/>
          </p:nvPicPr>
          <p:blipFill>
            <a:blip r:embed="rId6" cstate="print"/>
            <a:srcRect r="46584"/>
            <a:stretch>
              <a:fillRect/>
            </a:stretch>
          </p:blipFill>
          <p:spPr bwMode="auto">
            <a:xfrm>
              <a:off x="1153955" y="1931205"/>
              <a:ext cx="2649945" cy="2491095"/>
            </a:xfrm>
            <a:prstGeom prst="rect">
              <a:avLst/>
            </a:prstGeom>
            <a:noFill/>
          </p:spPr>
        </p:pic>
        <p:pic>
          <p:nvPicPr>
            <p:cNvPr id="27" name="Picture 3" descr="C:\Users\ang\Desktop\photo2.jpg"/>
            <p:cNvPicPr>
              <a:picLocks noChangeAspect="1" noChangeArrowheads="1"/>
            </p:cNvPicPr>
            <p:nvPr/>
          </p:nvPicPr>
          <p:blipFill>
            <a:blip r:embed="rId7" cstate="print"/>
            <a:srcRect l="17308" r="14615"/>
            <a:stretch>
              <a:fillRect/>
            </a:stretch>
          </p:blipFill>
          <p:spPr bwMode="auto">
            <a:xfrm>
              <a:off x="3957520" y="1931204"/>
              <a:ext cx="2265895" cy="2496325"/>
            </a:xfrm>
            <a:prstGeom prst="rect">
              <a:avLst/>
            </a:prstGeom>
            <a:noFill/>
          </p:spPr>
        </p:pic>
      </p:grpSp>
      <p:pic>
        <p:nvPicPr>
          <p:cNvPr id="28" name="Picture 5" descr="C:\Users\ang\Desktop\frog.jpg"/>
          <p:cNvPicPr>
            <a:picLocks noChangeAspect="1" noChangeArrowheads="1"/>
          </p:cNvPicPr>
          <p:nvPr/>
        </p:nvPicPr>
        <p:blipFill>
          <a:blip r:embed="rId8" cstate="print"/>
          <a:srcRect/>
          <a:stretch>
            <a:fillRect/>
          </a:stretch>
        </p:blipFill>
        <p:spPr bwMode="auto">
          <a:xfrm>
            <a:off x="5034665" y="3736240"/>
            <a:ext cx="3917310" cy="2167953"/>
          </a:xfrm>
          <a:prstGeom prst="rect">
            <a:avLst/>
          </a:prstGeom>
          <a:noFill/>
        </p:spPr>
      </p:pic>
      <p:sp>
        <p:nvSpPr>
          <p:cNvPr id="29" name="TextBox 28"/>
          <p:cNvSpPr txBox="1"/>
          <p:nvPr/>
        </p:nvSpPr>
        <p:spPr>
          <a:xfrm>
            <a:off x="1115550" y="6040540"/>
            <a:ext cx="2993127" cy="369332"/>
          </a:xfrm>
          <a:prstGeom prst="rect">
            <a:avLst/>
          </a:prstGeom>
          <a:noFill/>
        </p:spPr>
        <p:txBody>
          <a:bodyPr wrap="none" rtlCol="0">
            <a:spAutoFit/>
          </a:bodyPr>
          <a:lstStyle/>
          <a:p>
            <a:pPr algn="l">
              <a:spcBef>
                <a:spcPct val="0"/>
              </a:spcBef>
            </a:pPr>
            <a:r>
              <a:rPr lang="en-US" dirty="0" err="1" smtClean="0">
                <a:solidFill>
                  <a:srgbClr val="FFFFFF"/>
                </a:solidFill>
                <a:latin typeface="Arial" charset="0"/>
              </a:rPr>
              <a:t>Haptic</a:t>
            </a:r>
            <a:r>
              <a:rPr lang="en-US" dirty="0" smtClean="0">
                <a:solidFill>
                  <a:srgbClr val="FFFFFF"/>
                </a:solidFill>
                <a:latin typeface="Arial" charset="0"/>
              </a:rPr>
              <a:t> belt: Direction sense</a:t>
            </a:r>
            <a:endParaRPr lang="en-US" dirty="0">
              <a:solidFill>
                <a:srgbClr val="FFFFFF"/>
              </a:solidFill>
              <a:latin typeface="Arial" charset="0"/>
            </a:endParaRPr>
          </a:p>
        </p:txBody>
      </p:sp>
      <p:sp>
        <p:nvSpPr>
          <p:cNvPr id="30" name="TextBox 29"/>
          <p:cNvSpPr txBox="1"/>
          <p:nvPr/>
        </p:nvSpPr>
        <p:spPr>
          <a:xfrm>
            <a:off x="5899207" y="5963730"/>
            <a:ext cx="2206053" cy="369332"/>
          </a:xfrm>
          <a:prstGeom prst="rect">
            <a:avLst/>
          </a:prstGeom>
          <a:noFill/>
        </p:spPr>
        <p:txBody>
          <a:bodyPr wrap="none" rtlCol="0">
            <a:spAutoFit/>
          </a:bodyPr>
          <a:lstStyle/>
          <a:p>
            <a:pPr algn="l">
              <a:spcBef>
                <a:spcPct val="0"/>
              </a:spcBef>
            </a:pPr>
            <a:r>
              <a:rPr lang="en-US" dirty="0" smtClean="0">
                <a:solidFill>
                  <a:srgbClr val="FFFFFF"/>
                </a:solidFill>
                <a:latin typeface="Arial" charset="0"/>
              </a:rPr>
              <a:t>Implanting a 3</a:t>
            </a:r>
            <a:r>
              <a:rPr lang="en-US" baseline="30000" dirty="0" smtClean="0">
                <a:solidFill>
                  <a:srgbClr val="FFFFFF"/>
                </a:solidFill>
                <a:latin typeface="Arial" charset="0"/>
              </a:rPr>
              <a:t>rd</a:t>
            </a:r>
            <a:r>
              <a:rPr lang="en-US" dirty="0" smtClean="0">
                <a:solidFill>
                  <a:srgbClr val="FFFFFF"/>
                </a:solidFill>
                <a:latin typeface="Arial" charset="0"/>
              </a:rPr>
              <a:t> eye</a:t>
            </a:r>
            <a:endParaRPr lang="en-US" dirty="0">
              <a:solidFill>
                <a:srgbClr val="FFFFFF"/>
              </a:solidFill>
              <a:latin typeface="Arial" charset="0"/>
            </a:endParaRPr>
          </a:p>
        </p:txBody>
      </p:sp>
    </p:spTree>
    <p:extLst>
      <p:ext uri="{BB962C8B-B14F-4D97-AF65-F5344CB8AC3E}">
        <p14:creationId xmlns:p14="http://schemas.microsoft.com/office/powerpoint/2010/main" xmlns="" val="177691619"/>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Sensor representations in the brain</a:t>
            </a:r>
            <a:endParaRPr lang="en-US" dirty="0"/>
          </a:p>
        </p:txBody>
      </p:sp>
      <p:pic>
        <p:nvPicPr>
          <p:cNvPr id="3068930" name="Picture 2"/>
          <p:cNvPicPr>
            <a:picLocks noChangeAspect="1" noChangeArrowheads="1"/>
          </p:cNvPicPr>
          <p:nvPr/>
        </p:nvPicPr>
        <p:blipFill>
          <a:blip r:embed="rId3" cstate="print"/>
          <a:srcRect/>
          <a:stretch>
            <a:fillRect/>
          </a:stretch>
        </p:blipFill>
        <p:spPr bwMode="auto">
          <a:xfrm>
            <a:off x="9427090" y="1892595"/>
            <a:ext cx="2396313" cy="2396313"/>
          </a:xfrm>
          <a:prstGeom prst="rect">
            <a:avLst/>
          </a:prstGeom>
          <a:noFill/>
          <a:ln w="9525">
            <a:noFill/>
            <a:miter lim="800000"/>
            <a:headEnd/>
            <a:tailEnd/>
          </a:ln>
        </p:spPr>
      </p:pic>
      <p:sp>
        <p:nvSpPr>
          <p:cNvPr id="7" name="TextBox 6"/>
          <p:cNvSpPr txBox="1"/>
          <p:nvPr/>
        </p:nvSpPr>
        <p:spPr>
          <a:xfrm>
            <a:off x="6635797" y="6581001"/>
            <a:ext cx="2583208" cy="276999"/>
          </a:xfrm>
          <a:prstGeom prst="rect">
            <a:avLst/>
          </a:prstGeom>
          <a:solidFill>
            <a:schemeClr val="tx1"/>
          </a:solidFill>
        </p:spPr>
        <p:txBody>
          <a:bodyPr wrap="none" rtlCol="0">
            <a:spAutoFit/>
          </a:bodyPr>
          <a:lstStyle/>
          <a:p>
            <a:pPr algn="l">
              <a:spcBef>
                <a:spcPct val="0"/>
              </a:spcBef>
            </a:pPr>
            <a:r>
              <a:rPr lang="en-US" sz="1200" dirty="0" smtClean="0">
                <a:solidFill>
                  <a:srgbClr val="FFFFFF"/>
                </a:solidFill>
                <a:latin typeface="Arial" charset="0"/>
              </a:rPr>
              <a:t>[BrainPort; Welsh &amp; Blasch, 1997]</a:t>
            </a:r>
            <a:endParaRPr lang="en-US" sz="1200" dirty="0">
              <a:solidFill>
                <a:srgbClr val="FFFFFF"/>
              </a:solidFill>
              <a:latin typeface="Arial" charset="0"/>
            </a:endParaRPr>
          </a:p>
        </p:txBody>
      </p:sp>
      <p:grpSp>
        <p:nvGrpSpPr>
          <p:cNvPr id="24" name="Group 23"/>
          <p:cNvGrpSpPr/>
          <p:nvPr/>
        </p:nvGrpSpPr>
        <p:grpSpPr>
          <a:xfrm>
            <a:off x="846715" y="1047890"/>
            <a:ext cx="7590862" cy="1914212"/>
            <a:chOff x="-3147405" y="3900016"/>
            <a:chExt cx="7590862" cy="1914212"/>
          </a:xfrm>
        </p:grpSpPr>
        <p:pic>
          <p:nvPicPr>
            <p:cNvPr id="3068931" name="Picture 3"/>
            <p:cNvPicPr>
              <a:picLocks noChangeAspect="1" noChangeArrowheads="1"/>
            </p:cNvPicPr>
            <p:nvPr/>
          </p:nvPicPr>
          <p:blipFill>
            <a:blip r:embed="rId4" cstate="print"/>
            <a:srcRect/>
            <a:stretch>
              <a:fillRect/>
            </a:stretch>
          </p:blipFill>
          <p:spPr bwMode="auto">
            <a:xfrm>
              <a:off x="347450" y="3916370"/>
              <a:ext cx="1363007" cy="1897858"/>
            </a:xfrm>
            <a:prstGeom prst="rect">
              <a:avLst/>
            </a:prstGeom>
            <a:noFill/>
            <a:ln w="9525">
              <a:noFill/>
              <a:miter lim="800000"/>
              <a:headEnd/>
              <a:tailEnd/>
            </a:ln>
          </p:spPr>
        </p:pic>
        <p:sp>
          <p:nvSpPr>
            <p:cNvPr id="6" name="TextBox 5"/>
            <p:cNvSpPr txBox="1"/>
            <p:nvPr/>
          </p:nvSpPr>
          <p:spPr>
            <a:xfrm>
              <a:off x="-3147405" y="4360876"/>
              <a:ext cx="3187615" cy="923330"/>
            </a:xfrm>
            <a:prstGeom prst="rect">
              <a:avLst/>
            </a:prstGeom>
            <a:noFill/>
          </p:spPr>
          <p:txBody>
            <a:bodyPr wrap="square" rtlCol="0">
              <a:spAutoFit/>
            </a:bodyPr>
            <a:lstStyle/>
            <a:p>
              <a:pPr algn="l">
                <a:spcBef>
                  <a:spcPct val="0"/>
                </a:spcBef>
              </a:pPr>
              <a:r>
                <a:rPr lang="en-US" dirty="0" smtClean="0">
                  <a:solidFill>
                    <a:srgbClr val="FFFFFF"/>
                  </a:solidFill>
                  <a:latin typeface="Arial" charset="0"/>
                </a:rPr>
                <a:t>Array of electrodes </a:t>
              </a:r>
            </a:p>
            <a:p>
              <a:pPr algn="l">
                <a:spcBef>
                  <a:spcPct val="0"/>
                </a:spcBef>
              </a:pPr>
              <a:r>
                <a:rPr lang="en-US" dirty="0" smtClean="0">
                  <a:solidFill>
                    <a:srgbClr val="FFFFFF"/>
                  </a:solidFill>
                  <a:latin typeface="Arial" charset="0"/>
                </a:rPr>
                <a:t>allows you to see with your tongue. </a:t>
              </a:r>
              <a:endParaRPr lang="en-US" dirty="0">
                <a:solidFill>
                  <a:srgbClr val="FFFFFF"/>
                </a:solidFill>
                <a:latin typeface="Arial" charset="0"/>
              </a:endParaRPr>
            </a:p>
          </p:txBody>
        </p:sp>
        <p:pic>
          <p:nvPicPr>
            <p:cNvPr id="3068932" name="Picture 4"/>
            <p:cNvPicPr>
              <a:picLocks noChangeAspect="1" noChangeArrowheads="1"/>
            </p:cNvPicPr>
            <p:nvPr/>
          </p:nvPicPr>
          <p:blipFill>
            <a:blip r:embed="rId5" cstate="print"/>
            <a:srcRect l="8283" r="2048"/>
            <a:stretch>
              <a:fillRect/>
            </a:stretch>
          </p:blipFill>
          <p:spPr bwMode="auto">
            <a:xfrm>
              <a:off x="1798735" y="3900016"/>
              <a:ext cx="2644722" cy="1867975"/>
            </a:xfrm>
            <a:prstGeom prst="rect">
              <a:avLst/>
            </a:prstGeom>
            <a:noFill/>
            <a:ln w="9525">
              <a:noFill/>
              <a:miter lim="800000"/>
              <a:headEnd/>
              <a:tailEnd/>
            </a:ln>
          </p:spPr>
        </p:pic>
      </p:grpSp>
      <p:grpSp>
        <p:nvGrpSpPr>
          <p:cNvPr id="26" name="Group 25"/>
          <p:cNvGrpSpPr/>
          <p:nvPr/>
        </p:nvGrpSpPr>
        <p:grpSpPr>
          <a:xfrm>
            <a:off x="808310" y="3582620"/>
            <a:ext cx="7008362" cy="2267924"/>
            <a:chOff x="1575840" y="3736240"/>
            <a:chExt cx="7008362" cy="2267924"/>
          </a:xfrm>
        </p:grpSpPr>
        <p:sp>
          <p:nvSpPr>
            <p:cNvPr id="10" name="TextBox 9"/>
            <p:cNvSpPr txBox="1"/>
            <p:nvPr/>
          </p:nvSpPr>
          <p:spPr>
            <a:xfrm>
              <a:off x="1575840" y="4350720"/>
              <a:ext cx="3082895" cy="369332"/>
            </a:xfrm>
            <a:prstGeom prst="rect">
              <a:avLst/>
            </a:prstGeom>
            <a:noFill/>
          </p:spPr>
          <p:txBody>
            <a:bodyPr wrap="none" rtlCol="0">
              <a:spAutoFit/>
            </a:bodyPr>
            <a:lstStyle/>
            <a:p>
              <a:pPr algn="l">
                <a:spcBef>
                  <a:spcPct val="0"/>
                </a:spcBef>
              </a:pPr>
              <a:r>
                <a:rPr lang="en-US" dirty="0" smtClean="0">
                  <a:solidFill>
                    <a:srgbClr val="FFFFFF"/>
                  </a:solidFill>
                  <a:latin typeface="Arial" charset="0"/>
                </a:rPr>
                <a:t>Human echolocation (sonar)</a:t>
              </a:r>
              <a:endParaRPr lang="en-US" dirty="0">
                <a:solidFill>
                  <a:srgbClr val="FFFFFF"/>
                </a:solidFill>
                <a:latin typeface="Arial" charset="0"/>
              </a:endParaRPr>
            </a:p>
          </p:txBody>
        </p:sp>
        <p:pic>
          <p:nvPicPr>
            <p:cNvPr id="3068933" name="Picture 5"/>
            <p:cNvPicPr>
              <a:picLocks noChangeAspect="1" noChangeArrowheads="1"/>
            </p:cNvPicPr>
            <p:nvPr/>
          </p:nvPicPr>
          <p:blipFill>
            <a:blip r:embed="rId6" cstate="print"/>
            <a:srcRect/>
            <a:stretch>
              <a:fillRect/>
            </a:stretch>
          </p:blipFill>
          <p:spPr bwMode="auto">
            <a:xfrm>
              <a:off x="5224315" y="3736240"/>
              <a:ext cx="3359887" cy="2267924"/>
            </a:xfrm>
            <a:prstGeom prst="rect">
              <a:avLst/>
            </a:prstGeom>
            <a:noFill/>
            <a:ln w="9525">
              <a:noFill/>
              <a:miter lim="800000"/>
              <a:headEnd/>
              <a:tailEnd/>
            </a:ln>
          </p:spPr>
        </p:pic>
        <p:sp>
          <p:nvSpPr>
            <p:cNvPr id="11" name="Arc 10"/>
            <p:cNvSpPr/>
            <p:nvPr/>
          </p:nvSpPr>
          <p:spPr bwMode="auto">
            <a:xfrm rot="12896089">
              <a:off x="7046751" y="4473700"/>
              <a:ext cx="363137" cy="728568"/>
            </a:xfrm>
            <a:prstGeom prst="arc">
              <a:avLst/>
            </a:prstGeom>
            <a:noFill/>
            <a:ln w="28575" cap="flat" cmpd="sng" algn="ctr">
              <a:solidFill>
                <a:srgbClr val="00B0F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12" name="Arc 11"/>
            <p:cNvSpPr/>
            <p:nvPr/>
          </p:nvSpPr>
          <p:spPr bwMode="auto">
            <a:xfrm rot="12896089">
              <a:off x="6741953" y="4551673"/>
              <a:ext cx="363137" cy="728568"/>
            </a:xfrm>
            <a:prstGeom prst="arc">
              <a:avLst/>
            </a:prstGeom>
            <a:noFill/>
            <a:ln w="28575" cap="flat" cmpd="sng" algn="ctr">
              <a:solidFill>
                <a:srgbClr val="00B0F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13" name="Arc 12"/>
            <p:cNvSpPr/>
            <p:nvPr/>
          </p:nvSpPr>
          <p:spPr bwMode="auto">
            <a:xfrm rot="12896089">
              <a:off x="6915616" y="4523317"/>
              <a:ext cx="363137" cy="728568"/>
            </a:xfrm>
            <a:prstGeom prst="arc">
              <a:avLst/>
            </a:prstGeom>
            <a:noFill/>
            <a:ln w="28575" cap="flat" cmpd="sng" algn="ctr">
              <a:solidFill>
                <a:srgbClr val="00B0F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gr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31777" name="Picture 1" descr="C:\Users\ang\Desktop\Brodmann_41_42.png"/>
          <p:cNvPicPr>
            <a:picLocks noChangeAspect="1" noChangeArrowheads="1"/>
          </p:cNvPicPr>
          <p:nvPr/>
        </p:nvPicPr>
        <p:blipFill>
          <a:blip r:embed="rId3" cstate="print"/>
          <a:srcRect/>
          <a:stretch>
            <a:fillRect/>
          </a:stretch>
        </p:blipFill>
        <p:spPr bwMode="auto">
          <a:xfrm>
            <a:off x="1965283" y="932675"/>
            <a:ext cx="3681293" cy="2535626"/>
          </a:xfrm>
          <a:prstGeom prst="rect">
            <a:avLst/>
          </a:prstGeom>
          <a:noFill/>
        </p:spPr>
      </p:pic>
      <p:sp>
        <p:nvSpPr>
          <p:cNvPr id="2" name="Title 1"/>
          <p:cNvSpPr>
            <a:spLocks noGrp="1"/>
          </p:cNvSpPr>
          <p:nvPr>
            <p:ph type="title"/>
          </p:nvPr>
        </p:nvSpPr>
        <p:spPr/>
        <p:txBody>
          <a:bodyPr/>
          <a:lstStyle/>
          <a:p>
            <a:r>
              <a:rPr lang="en-US" dirty="0" smtClean="0"/>
              <a:t>Sensor representation in the brain</a:t>
            </a:r>
            <a:endParaRPr lang="en-US" dirty="0"/>
          </a:p>
        </p:txBody>
      </p:sp>
      <p:pic>
        <p:nvPicPr>
          <p:cNvPr id="3068930" name="Picture 2"/>
          <p:cNvPicPr>
            <a:picLocks noChangeAspect="1" noChangeArrowheads="1"/>
          </p:cNvPicPr>
          <p:nvPr/>
        </p:nvPicPr>
        <p:blipFill>
          <a:blip r:embed="rId4" cstate="print"/>
          <a:srcRect/>
          <a:stretch>
            <a:fillRect/>
          </a:stretch>
        </p:blipFill>
        <p:spPr bwMode="auto">
          <a:xfrm>
            <a:off x="9427090" y="1892595"/>
            <a:ext cx="2396313" cy="2396313"/>
          </a:xfrm>
          <a:prstGeom prst="rect">
            <a:avLst/>
          </a:prstGeom>
          <a:noFill/>
          <a:ln w="9525">
            <a:noFill/>
            <a:miter lim="800000"/>
            <a:headEnd/>
            <a:tailEnd/>
          </a:ln>
        </p:spPr>
      </p:pic>
      <p:sp>
        <p:nvSpPr>
          <p:cNvPr id="7" name="TextBox 6"/>
          <p:cNvSpPr txBox="1"/>
          <p:nvPr/>
        </p:nvSpPr>
        <p:spPr>
          <a:xfrm>
            <a:off x="5513762" y="6581001"/>
            <a:ext cx="3666838" cy="276999"/>
          </a:xfrm>
          <a:prstGeom prst="rect">
            <a:avLst/>
          </a:prstGeom>
          <a:solidFill>
            <a:schemeClr val="tx1"/>
          </a:solidFill>
        </p:spPr>
        <p:txBody>
          <a:bodyPr wrap="none" rtlCol="0">
            <a:spAutoFit/>
          </a:bodyPr>
          <a:lstStyle/>
          <a:p>
            <a:pPr algn="l">
              <a:spcBef>
                <a:spcPct val="0"/>
              </a:spcBef>
            </a:pPr>
            <a:r>
              <a:rPr lang="en-US" sz="1200" dirty="0" smtClean="0">
                <a:solidFill>
                  <a:srgbClr val="FFFFFF"/>
                </a:solidFill>
                <a:latin typeface="Arial" charset="0"/>
              </a:rPr>
              <a:t>[Roe et al., 1992; BrainPort; Welsh &amp; Blasch, 1997]</a:t>
            </a:r>
            <a:endParaRPr lang="en-US" sz="1200" dirty="0">
              <a:solidFill>
                <a:srgbClr val="FFFFFF"/>
              </a:solidFill>
              <a:latin typeface="Arial" charset="0"/>
            </a:endParaRPr>
          </a:p>
        </p:txBody>
      </p:sp>
      <p:grpSp>
        <p:nvGrpSpPr>
          <p:cNvPr id="3" name="Group 22"/>
          <p:cNvGrpSpPr/>
          <p:nvPr/>
        </p:nvGrpSpPr>
        <p:grpSpPr>
          <a:xfrm>
            <a:off x="347450" y="3736240"/>
            <a:ext cx="8236752" cy="2683589"/>
            <a:chOff x="312040" y="848027"/>
            <a:chExt cx="8236752" cy="2683589"/>
          </a:xfrm>
        </p:grpSpPr>
        <p:pic>
          <p:nvPicPr>
            <p:cNvPr id="3068931" name="Picture 3"/>
            <p:cNvPicPr>
              <a:picLocks noChangeAspect="1" noChangeArrowheads="1"/>
            </p:cNvPicPr>
            <p:nvPr/>
          </p:nvPicPr>
          <p:blipFill>
            <a:blip r:embed="rId5" cstate="print"/>
            <a:srcRect/>
            <a:stretch>
              <a:fillRect/>
            </a:stretch>
          </p:blipFill>
          <p:spPr bwMode="auto">
            <a:xfrm>
              <a:off x="312040" y="1028157"/>
              <a:ext cx="1363007" cy="1897858"/>
            </a:xfrm>
            <a:prstGeom prst="rect">
              <a:avLst/>
            </a:prstGeom>
            <a:noFill/>
            <a:ln w="9525">
              <a:noFill/>
              <a:miter lim="800000"/>
              <a:headEnd/>
              <a:tailEnd/>
            </a:ln>
          </p:spPr>
        </p:pic>
        <p:sp>
          <p:nvSpPr>
            <p:cNvPr id="6" name="TextBox 5"/>
            <p:cNvSpPr txBox="1"/>
            <p:nvPr/>
          </p:nvSpPr>
          <p:spPr>
            <a:xfrm>
              <a:off x="980958" y="2991362"/>
              <a:ext cx="2659702" cy="369332"/>
            </a:xfrm>
            <a:prstGeom prst="rect">
              <a:avLst/>
            </a:prstGeom>
            <a:noFill/>
          </p:spPr>
          <p:txBody>
            <a:bodyPr wrap="none" rtlCol="0">
              <a:spAutoFit/>
            </a:bodyPr>
            <a:lstStyle/>
            <a:p>
              <a:pPr algn="l">
                <a:spcBef>
                  <a:spcPct val="0"/>
                </a:spcBef>
              </a:pPr>
              <a:r>
                <a:rPr lang="en-US" dirty="0" smtClean="0">
                  <a:solidFill>
                    <a:srgbClr val="FFFFFF"/>
                  </a:solidFill>
                  <a:latin typeface="Arial" charset="0"/>
                </a:rPr>
                <a:t>Seeing with your tongue</a:t>
              </a:r>
              <a:endParaRPr lang="en-US" dirty="0">
                <a:solidFill>
                  <a:srgbClr val="FFFFFF"/>
                </a:solidFill>
                <a:latin typeface="Arial" charset="0"/>
              </a:endParaRPr>
            </a:p>
          </p:txBody>
        </p:sp>
        <p:pic>
          <p:nvPicPr>
            <p:cNvPr id="3068932" name="Picture 4"/>
            <p:cNvPicPr>
              <a:picLocks noChangeAspect="1" noChangeArrowheads="1"/>
            </p:cNvPicPr>
            <p:nvPr/>
          </p:nvPicPr>
          <p:blipFill>
            <a:blip r:embed="rId6" cstate="print"/>
            <a:srcRect l="8283" r="2048"/>
            <a:stretch>
              <a:fillRect/>
            </a:stretch>
          </p:blipFill>
          <p:spPr bwMode="auto">
            <a:xfrm>
              <a:off x="1763325" y="1011803"/>
              <a:ext cx="2644722" cy="1867975"/>
            </a:xfrm>
            <a:prstGeom prst="rect">
              <a:avLst/>
            </a:prstGeom>
            <a:noFill/>
            <a:ln w="9525">
              <a:noFill/>
              <a:miter lim="800000"/>
              <a:headEnd/>
              <a:tailEnd/>
            </a:ln>
          </p:spPr>
        </p:pic>
        <p:sp>
          <p:nvSpPr>
            <p:cNvPr id="10" name="TextBox 9"/>
            <p:cNvSpPr txBox="1"/>
            <p:nvPr/>
          </p:nvSpPr>
          <p:spPr>
            <a:xfrm>
              <a:off x="5373202" y="3162284"/>
              <a:ext cx="3082895" cy="369332"/>
            </a:xfrm>
            <a:prstGeom prst="rect">
              <a:avLst/>
            </a:prstGeom>
            <a:noFill/>
          </p:spPr>
          <p:txBody>
            <a:bodyPr wrap="none" rtlCol="0">
              <a:spAutoFit/>
            </a:bodyPr>
            <a:lstStyle/>
            <a:p>
              <a:pPr algn="l">
                <a:spcBef>
                  <a:spcPct val="0"/>
                </a:spcBef>
              </a:pPr>
              <a:r>
                <a:rPr lang="en-US" dirty="0" smtClean="0">
                  <a:solidFill>
                    <a:srgbClr val="FFFFFF"/>
                  </a:solidFill>
                  <a:latin typeface="Arial" charset="0"/>
                </a:rPr>
                <a:t>Human echolocation (sonar)</a:t>
              </a:r>
              <a:endParaRPr lang="en-US" dirty="0">
                <a:solidFill>
                  <a:srgbClr val="FFFFFF"/>
                </a:solidFill>
                <a:latin typeface="Arial" charset="0"/>
              </a:endParaRPr>
            </a:p>
          </p:txBody>
        </p:sp>
        <p:pic>
          <p:nvPicPr>
            <p:cNvPr id="3068933" name="Picture 5"/>
            <p:cNvPicPr>
              <a:picLocks noChangeAspect="1" noChangeArrowheads="1"/>
            </p:cNvPicPr>
            <p:nvPr/>
          </p:nvPicPr>
          <p:blipFill>
            <a:blip r:embed="rId7" cstate="print"/>
            <a:srcRect/>
            <a:stretch>
              <a:fillRect/>
            </a:stretch>
          </p:blipFill>
          <p:spPr bwMode="auto">
            <a:xfrm>
              <a:off x="5188905" y="848027"/>
              <a:ext cx="3359887" cy="2267924"/>
            </a:xfrm>
            <a:prstGeom prst="rect">
              <a:avLst/>
            </a:prstGeom>
            <a:noFill/>
            <a:ln w="9525">
              <a:noFill/>
              <a:miter lim="800000"/>
              <a:headEnd/>
              <a:tailEnd/>
            </a:ln>
          </p:spPr>
        </p:pic>
        <p:sp>
          <p:nvSpPr>
            <p:cNvPr id="11" name="Arc 10"/>
            <p:cNvSpPr/>
            <p:nvPr/>
          </p:nvSpPr>
          <p:spPr bwMode="auto">
            <a:xfrm rot="12896089">
              <a:off x="7011341" y="1585487"/>
              <a:ext cx="363137" cy="728568"/>
            </a:xfrm>
            <a:prstGeom prst="arc">
              <a:avLst/>
            </a:prstGeom>
            <a:noFill/>
            <a:ln w="28575" cap="flat" cmpd="sng" algn="ctr">
              <a:solidFill>
                <a:srgbClr val="00B0F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12" name="Arc 11"/>
            <p:cNvSpPr/>
            <p:nvPr/>
          </p:nvSpPr>
          <p:spPr bwMode="auto">
            <a:xfrm rot="12896089">
              <a:off x="6706543" y="1663460"/>
              <a:ext cx="363137" cy="728568"/>
            </a:xfrm>
            <a:prstGeom prst="arc">
              <a:avLst/>
            </a:prstGeom>
            <a:noFill/>
            <a:ln w="28575" cap="flat" cmpd="sng" algn="ctr">
              <a:solidFill>
                <a:srgbClr val="00B0F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13" name="Arc 12"/>
            <p:cNvSpPr/>
            <p:nvPr/>
          </p:nvSpPr>
          <p:spPr bwMode="auto">
            <a:xfrm rot="12896089">
              <a:off x="6880206" y="1635104"/>
              <a:ext cx="363137" cy="728568"/>
            </a:xfrm>
            <a:prstGeom prst="arc">
              <a:avLst/>
            </a:prstGeom>
            <a:noFill/>
            <a:ln w="28575" cap="flat" cmpd="sng" algn="ctr">
              <a:solidFill>
                <a:srgbClr val="00B0F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grpSp>
      <p:sp>
        <p:nvSpPr>
          <p:cNvPr id="18" name="TextBox 17"/>
          <p:cNvSpPr txBox="1"/>
          <p:nvPr/>
        </p:nvSpPr>
        <p:spPr>
          <a:xfrm>
            <a:off x="5877770" y="1393535"/>
            <a:ext cx="3115339" cy="1938992"/>
          </a:xfrm>
          <a:prstGeom prst="rect">
            <a:avLst/>
          </a:prstGeom>
          <a:noFill/>
        </p:spPr>
        <p:txBody>
          <a:bodyPr wrap="square" rtlCol="0">
            <a:spAutoFit/>
          </a:bodyPr>
          <a:lstStyle/>
          <a:p>
            <a:pPr algn="l">
              <a:spcBef>
                <a:spcPct val="0"/>
              </a:spcBef>
            </a:pPr>
            <a:r>
              <a:rPr lang="en-US" sz="2000" dirty="0" smtClean="0">
                <a:solidFill>
                  <a:srgbClr val="FFFFFF"/>
                </a:solidFill>
                <a:latin typeface="Arial" charset="0"/>
              </a:rPr>
              <a:t>Auditory cortex learns to see.</a:t>
            </a:r>
          </a:p>
          <a:p>
            <a:pPr algn="l">
              <a:spcBef>
                <a:spcPct val="0"/>
              </a:spcBef>
            </a:pPr>
            <a:endParaRPr lang="en-US" sz="2000" dirty="0" smtClean="0">
              <a:solidFill>
                <a:srgbClr val="FFFFFF"/>
              </a:solidFill>
              <a:latin typeface="Arial" charset="0"/>
            </a:endParaRPr>
          </a:p>
          <a:p>
            <a:pPr algn="l">
              <a:spcBef>
                <a:spcPct val="0"/>
              </a:spcBef>
            </a:pPr>
            <a:r>
              <a:rPr lang="en-US" sz="2000" dirty="0" smtClean="0">
                <a:solidFill>
                  <a:srgbClr val="FFFFFF"/>
                </a:solidFill>
                <a:latin typeface="Arial" charset="0"/>
              </a:rPr>
              <a:t>(Same rewiring process also works for touch/ somatosensory cortex.)</a:t>
            </a:r>
            <a:endParaRPr lang="en-US" sz="2000" dirty="0">
              <a:solidFill>
                <a:srgbClr val="FFFFFF"/>
              </a:solidFill>
              <a:latin typeface="Arial" charset="0"/>
            </a:endParaRPr>
          </a:p>
        </p:txBody>
      </p:sp>
      <p:pic>
        <p:nvPicPr>
          <p:cNvPr id="3083266" name="Picture 2"/>
          <p:cNvPicPr>
            <a:picLocks noChangeAspect="1" noChangeArrowheads="1"/>
          </p:cNvPicPr>
          <p:nvPr/>
        </p:nvPicPr>
        <p:blipFill>
          <a:blip r:embed="rId8" cstate="print"/>
          <a:srcRect/>
          <a:stretch>
            <a:fillRect/>
          </a:stretch>
        </p:blipFill>
        <p:spPr bwMode="auto">
          <a:xfrm flipH="1">
            <a:off x="1176548" y="2259655"/>
            <a:ext cx="612087" cy="965178"/>
          </a:xfrm>
          <a:prstGeom prst="rect">
            <a:avLst/>
          </a:prstGeom>
          <a:noFill/>
          <a:ln w="9525">
            <a:noFill/>
            <a:miter lim="800000"/>
            <a:headEnd/>
            <a:tailEnd/>
          </a:ln>
        </p:spPr>
      </p:pic>
      <p:sp>
        <p:nvSpPr>
          <p:cNvPr id="21" name="TextBox 20"/>
          <p:cNvSpPr txBox="1"/>
          <p:nvPr/>
        </p:nvSpPr>
        <p:spPr>
          <a:xfrm>
            <a:off x="3295555" y="2643771"/>
            <a:ext cx="1095172" cy="646331"/>
          </a:xfrm>
          <a:prstGeom prst="rect">
            <a:avLst/>
          </a:prstGeom>
          <a:solidFill>
            <a:srgbClr val="FFFFFF">
              <a:alpha val="50196"/>
            </a:srgbClr>
          </a:solidFill>
        </p:spPr>
        <p:txBody>
          <a:bodyPr wrap="none" rtlCol="0">
            <a:spAutoFit/>
          </a:bodyPr>
          <a:lstStyle/>
          <a:p>
            <a:pPr>
              <a:spcBef>
                <a:spcPct val="0"/>
              </a:spcBef>
            </a:pPr>
            <a:r>
              <a:rPr lang="en-US" dirty="0" smtClean="0">
                <a:solidFill>
                  <a:srgbClr val="000000"/>
                </a:solidFill>
                <a:latin typeface="Arial" charset="0"/>
              </a:rPr>
              <a:t>Auditory </a:t>
            </a:r>
          </a:p>
          <a:p>
            <a:pPr>
              <a:spcBef>
                <a:spcPct val="0"/>
              </a:spcBef>
            </a:pPr>
            <a:r>
              <a:rPr lang="en-US" dirty="0" smtClean="0">
                <a:solidFill>
                  <a:srgbClr val="000000"/>
                </a:solidFill>
                <a:latin typeface="Arial" charset="0"/>
              </a:rPr>
              <a:t>Cortex</a:t>
            </a:r>
            <a:endParaRPr lang="en-US" dirty="0">
              <a:solidFill>
                <a:srgbClr val="000000"/>
              </a:solidFill>
              <a:latin typeface="Arial" charset="0"/>
            </a:endParaRPr>
          </a:p>
        </p:txBody>
      </p:sp>
      <p:cxnSp>
        <p:nvCxnSpPr>
          <p:cNvPr id="20" name="Straight Arrow Connector 19"/>
          <p:cNvCxnSpPr>
            <a:stCxn id="3083266" idx="1"/>
          </p:cNvCxnSpPr>
          <p:nvPr/>
        </p:nvCxnSpPr>
        <p:spPr bwMode="auto">
          <a:xfrm flipV="1">
            <a:off x="1788635" y="2381373"/>
            <a:ext cx="2356945" cy="360871"/>
          </a:xfrm>
          <a:prstGeom prst="straightConnector1">
            <a:avLst/>
          </a:prstGeom>
          <a:noFill/>
          <a:ln w="57150" cap="flat" cmpd="sng" algn="ctr">
            <a:solidFill>
              <a:srgbClr val="00B0F0"/>
            </a:solidFill>
            <a:prstDash val="solid"/>
            <a:round/>
            <a:headEnd type="none" w="med" len="med"/>
            <a:tailEnd type="arrow"/>
          </a:ln>
          <a:effectLst/>
        </p:spPr>
      </p:cxnSp>
      <p:cxnSp>
        <p:nvCxnSpPr>
          <p:cNvPr id="25" name="Straight Arrow Connector 24"/>
          <p:cNvCxnSpPr/>
          <p:nvPr/>
        </p:nvCxnSpPr>
        <p:spPr bwMode="auto">
          <a:xfrm>
            <a:off x="1720398" y="1644394"/>
            <a:ext cx="2373423" cy="702473"/>
          </a:xfrm>
          <a:prstGeom prst="straightConnector1">
            <a:avLst/>
          </a:prstGeom>
          <a:noFill/>
          <a:ln w="57150" cap="flat" cmpd="sng" algn="ctr">
            <a:solidFill>
              <a:srgbClr val="00B0F0"/>
            </a:solidFill>
            <a:prstDash val="solid"/>
            <a:round/>
            <a:headEnd type="none" w="med" len="med"/>
            <a:tailEnd type="arrow"/>
          </a:ln>
          <a:effectLst/>
        </p:spPr>
      </p:cxnSp>
      <p:pic>
        <p:nvPicPr>
          <p:cNvPr id="3083267" name="Picture 3"/>
          <p:cNvPicPr>
            <a:picLocks noChangeAspect="1" noChangeArrowheads="1"/>
          </p:cNvPicPr>
          <p:nvPr/>
        </p:nvPicPr>
        <p:blipFill>
          <a:blip r:embed="rId9" cstate="print"/>
          <a:srcRect t="6130" r="15326"/>
          <a:stretch>
            <a:fillRect/>
          </a:stretch>
        </p:blipFill>
        <p:spPr bwMode="auto">
          <a:xfrm>
            <a:off x="758232" y="1256730"/>
            <a:ext cx="989463" cy="822686"/>
          </a:xfrm>
          <a:prstGeom prst="rect">
            <a:avLst/>
          </a:prstGeom>
          <a:noFill/>
          <a:ln w="9525">
            <a:noFill/>
            <a:miter lim="800000"/>
            <a:headEnd/>
            <a:tailEnd/>
          </a:ln>
        </p:spPr>
      </p:pic>
      <p:grpSp>
        <p:nvGrpSpPr>
          <p:cNvPr id="4" name="Group 46"/>
          <p:cNvGrpSpPr>
            <a:grpSpLocks/>
          </p:cNvGrpSpPr>
          <p:nvPr/>
        </p:nvGrpSpPr>
        <p:grpSpPr bwMode="auto">
          <a:xfrm>
            <a:off x="2510538" y="2433687"/>
            <a:ext cx="304800" cy="304800"/>
            <a:chOff x="0" y="2153"/>
            <a:chExt cx="571" cy="574"/>
          </a:xfrm>
        </p:grpSpPr>
        <p:sp>
          <p:nvSpPr>
            <p:cNvPr id="32" name="Line 47"/>
            <p:cNvSpPr>
              <a:spLocks noChangeShapeType="1"/>
            </p:cNvSpPr>
            <p:nvPr/>
          </p:nvSpPr>
          <p:spPr bwMode="auto">
            <a:xfrm>
              <a:off x="0" y="2153"/>
              <a:ext cx="571" cy="574"/>
            </a:xfrm>
            <a:prstGeom prst="line">
              <a:avLst/>
            </a:prstGeom>
            <a:noFill/>
            <a:ln w="76200">
              <a:solidFill>
                <a:srgbClr val="FF0000"/>
              </a:solidFill>
              <a:round/>
              <a:headEnd/>
              <a:tailEnd/>
            </a:ln>
            <a:effectLst/>
          </p:spPr>
          <p:txBody>
            <a:bodyPr/>
            <a:lstStyle/>
            <a:p>
              <a:pPr algn="l">
                <a:spcBef>
                  <a:spcPct val="0"/>
                </a:spcBef>
              </a:pPr>
              <a:endParaRPr lang="en-US">
                <a:solidFill>
                  <a:srgbClr val="FFFFFF"/>
                </a:solidFill>
                <a:latin typeface="Arial" charset="0"/>
              </a:endParaRPr>
            </a:p>
          </p:txBody>
        </p:sp>
        <p:sp>
          <p:nvSpPr>
            <p:cNvPr id="33" name="Line 48"/>
            <p:cNvSpPr>
              <a:spLocks noChangeShapeType="1"/>
            </p:cNvSpPr>
            <p:nvPr/>
          </p:nvSpPr>
          <p:spPr bwMode="auto">
            <a:xfrm flipV="1">
              <a:off x="0" y="2153"/>
              <a:ext cx="571" cy="574"/>
            </a:xfrm>
            <a:prstGeom prst="line">
              <a:avLst/>
            </a:prstGeom>
            <a:noFill/>
            <a:ln w="76200">
              <a:solidFill>
                <a:srgbClr val="FF0000"/>
              </a:solidFill>
              <a:round/>
              <a:headEnd/>
              <a:tailEnd/>
            </a:ln>
            <a:effectLst/>
          </p:spPr>
          <p:txBody>
            <a:bodyPr/>
            <a:lstStyle/>
            <a:p>
              <a:pPr algn="l">
                <a:spcBef>
                  <a:spcPct val="0"/>
                </a:spcBef>
              </a:pPr>
              <a:endParaRPr lang="en-US">
                <a:solidFill>
                  <a:srgbClr val="FFFFFF"/>
                </a:solidFill>
                <a:latin typeface="Arial" charset="0"/>
              </a:endParaRPr>
            </a:p>
          </p:txBody>
        </p:sp>
      </p:grpSp>
    </p:spTree>
    <p:extLst>
      <p:ext uri="{BB962C8B-B14F-4D97-AF65-F5344CB8AC3E}">
        <p14:creationId xmlns:p14="http://schemas.microsoft.com/office/powerpoint/2010/main" xmlns="" val="1776916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8326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sensory remapping examples</a:t>
            </a:r>
            <a:endParaRPr lang="en-US" dirty="0"/>
          </a:p>
        </p:txBody>
      </p:sp>
      <p:grpSp>
        <p:nvGrpSpPr>
          <p:cNvPr id="6" name="Group 5"/>
          <p:cNvGrpSpPr/>
          <p:nvPr/>
        </p:nvGrpSpPr>
        <p:grpSpPr>
          <a:xfrm>
            <a:off x="3688685" y="855865"/>
            <a:ext cx="4109335" cy="2023536"/>
            <a:chOff x="1153955" y="1931204"/>
            <a:chExt cx="5069460" cy="2496325"/>
          </a:xfrm>
        </p:grpSpPr>
        <p:pic>
          <p:nvPicPr>
            <p:cNvPr id="2593794" name="Picture 2" descr="C:\Users\ang\Desktop\d704fa5c809ebf8d6f97ef57f6f04ae3f6aec692.pdf - Adobe Acrobat Pro.jpg"/>
            <p:cNvPicPr>
              <a:picLocks noChangeAspect="1" noChangeArrowheads="1"/>
            </p:cNvPicPr>
            <p:nvPr/>
          </p:nvPicPr>
          <p:blipFill>
            <a:blip r:embed="rId3" cstate="print"/>
            <a:srcRect r="46584"/>
            <a:stretch>
              <a:fillRect/>
            </a:stretch>
          </p:blipFill>
          <p:spPr bwMode="auto">
            <a:xfrm>
              <a:off x="1153955" y="1931205"/>
              <a:ext cx="2649945" cy="2491095"/>
            </a:xfrm>
            <a:prstGeom prst="rect">
              <a:avLst/>
            </a:prstGeom>
            <a:noFill/>
          </p:spPr>
        </p:pic>
        <p:pic>
          <p:nvPicPr>
            <p:cNvPr id="2593795" name="Picture 3" descr="C:\Users\ang\Desktop\photo2.jpg"/>
            <p:cNvPicPr>
              <a:picLocks noChangeAspect="1" noChangeArrowheads="1"/>
            </p:cNvPicPr>
            <p:nvPr/>
          </p:nvPicPr>
          <p:blipFill>
            <a:blip r:embed="rId4" cstate="print"/>
            <a:srcRect l="17308" r="14615"/>
            <a:stretch>
              <a:fillRect/>
            </a:stretch>
          </p:blipFill>
          <p:spPr bwMode="auto">
            <a:xfrm>
              <a:off x="3957520" y="1931204"/>
              <a:ext cx="2265895" cy="2496325"/>
            </a:xfrm>
            <a:prstGeom prst="rect">
              <a:avLst/>
            </a:prstGeom>
            <a:noFill/>
          </p:spPr>
        </p:pic>
      </p:grpSp>
      <p:sp>
        <p:nvSpPr>
          <p:cNvPr id="7" name="TextBox 6"/>
          <p:cNvSpPr txBox="1"/>
          <p:nvPr/>
        </p:nvSpPr>
        <p:spPr>
          <a:xfrm>
            <a:off x="5448736" y="6581001"/>
            <a:ext cx="3847079" cy="276999"/>
          </a:xfrm>
          <a:prstGeom prst="rect">
            <a:avLst/>
          </a:prstGeom>
          <a:solidFill>
            <a:schemeClr val="tx1"/>
          </a:solidFill>
        </p:spPr>
        <p:txBody>
          <a:bodyPr wrap="none" rtlCol="0">
            <a:spAutoFit/>
          </a:bodyPr>
          <a:lstStyle/>
          <a:p>
            <a:pPr algn="l">
              <a:spcBef>
                <a:spcPts val="0"/>
              </a:spcBef>
            </a:pPr>
            <a:r>
              <a:rPr lang="en-US" sz="1200" dirty="0" smtClean="0">
                <a:solidFill>
                  <a:schemeClr val="bg1"/>
                </a:solidFill>
              </a:rPr>
              <a:t>[Nagel et al., 2005; Constantine-Paton &amp; Law, 2009] </a:t>
            </a:r>
          </a:p>
        </p:txBody>
      </p:sp>
      <p:pic>
        <p:nvPicPr>
          <p:cNvPr id="2593796" name="Picture 4" descr="C:\Users\ang\Desktop\ba461d53f66e71264c8452c170f43754a850b6c6.pdf (SECURED) - Adobe Acrobat Pro.jpg"/>
          <p:cNvPicPr>
            <a:picLocks noChangeAspect="1" noChangeArrowheads="1"/>
          </p:cNvPicPr>
          <p:nvPr/>
        </p:nvPicPr>
        <p:blipFill>
          <a:blip r:embed="rId5" cstate="print"/>
          <a:srcRect r="51117"/>
          <a:stretch>
            <a:fillRect/>
          </a:stretch>
        </p:blipFill>
        <p:spPr bwMode="auto">
          <a:xfrm>
            <a:off x="9718270" y="3621025"/>
            <a:ext cx="1920250" cy="2663419"/>
          </a:xfrm>
          <a:prstGeom prst="rect">
            <a:avLst/>
          </a:prstGeom>
          <a:noFill/>
        </p:spPr>
      </p:pic>
      <p:pic>
        <p:nvPicPr>
          <p:cNvPr id="2593797" name="Picture 5" descr="C:\Users\ang\Desktop\frog.jpg"/>
          <p:cNvPicPr>
            <a:picLocks noChangeAspect="1" noChangeArrowheads="1"/>
          </p:cNvPicPr>
          <p:nvPr/>
        </p:nvPicPr>
        <p:blipFill>
          <a:blip r:embed="rId6" cstate="print"/>
          <a:srcRect/>
          <a:stretch>
            <a:fillRect/>
          </a:stretch>
        </p:blipFill>
        <p:spPr bwMode="auto">
          <a:xfrm>
            <a:off x="3688685" y="3774645"/>
            <a:ext cx="3917310" cy="2167953"/>
          </a:xfrm>
          <a:prstGeom prst="rect">
            <a:avLst/>
          </a:prstGeom>
          <a:noFill/>
        </p:spPr>
      </p:pic>
      <p:sp>
        <p:nvSpPr>
          <p:cNvPr id="10" name="TextBox 9"/>
          <p:cNvSpPr txBox="1"/>
          <p:nvPr/>
        </p:nvSpPr>
        <p:spPr>
          <a:xfrm>
            <a:off x="385855" y="1355130"/>
            <a:ext cx="3110805" cy="923330"/>
          </a:xfrm>
          <a:prstGeom prst="rect">
            <a:avLst/>
          </a:prstGeom>
          <a:noFill/>
        </p:spPr>
        <p:txBody>
          <a:bodyPr wrap="square" rtlCol="0">
            <a:spAutoFit/>
          </a:bodyPr>
          <a:lstStyle/>
          <a:p>
            <a:pPr algn="l">
              <a:spcBef>
                <a:spcPts val="0"/>
              </a:spcBef>
            </a:pPr>
            <a:r>
              <a:rPr lang="en-US" dirty="0" smtClean="0">
                <a:solidFill>
                  <a:schemeClr val="bg1"/>
                </a:solidFill>
              </a:rPr>
              <a:t>Haptic compass belt. North facing motor vibrates.  Gives you a “direction” sense. </a:t>
            </a:r>
          </a:p>
        </p:txBody>
      </p:sp>
      <p:sp>
        <p:nvSpPr>
          <p:cNvPr id="11" name="TextBox 10"/>
          <p:cNvSpPr txBox="1"/>
          <p:nvPr/>
        </p:nvSpPr>
        <p:spPr>
          <a:xfrm>
            <a:off x="923525" y="4389125"/>
            <a:ext cx="2265895" cy="369332"/>
          </a:xfrm>
          <a:prstGeom prst="rect">
            <a:avLst/>
          </a:prstGeom>
          <a:noFill/>
        </p:spPr>
        <p:txBody>
          <a:bodyPr wrap="square" rtlCol="0">
            <a:spAutoFit/>
          </a:bodyPr>
          <a:lstStyle/>
          <a:p>
            <a:pPr algn="l">
              <a:spcBef>
                <a:spcPts val="0"/>
              </a:spcBef>
            </a:pPr>
            <a:r>
              <a:rPr lang="en-US" dirty="0" smtClean="0">
                <a:solidFill>
                  <a:schemeClr val="bg1"/>
                </a:solidFill>
              </a:rPr>
              <a:t>Implanting a 3</a:t>
            </a:r>
            <a:r>
              <a:rPr lang="en-US" baseline="30000" dirty="0" smtClean="0">
                <a:solidFill>
                  <a:schemeClr val="bg1"/>
                </a:solidFill>
              </a:rPr>
              <a:t>rd</a:t>
            </a:r>
            <a:r>
              <a:rPr lang="en-US" dirty="0" smtClean="0">
                <a:solidFill>
                  <a:schemeClr val="bg1"/>
                </a:solidFill>
              </a:rPr>
              <a:t> eye. </a:t>
            </a:r>
          </a:p>
        </p:txBody>
      </p:sp>
      <p:sp>
        <p:nvSpPr>
          <p:cNvPr id="12" name="Rectangle 11"/>
          <p:cNvSpPr/>
          <p:nvPr/>
        </p:nvSpPr>
        <p:spPr>
          <a:xfrm>
            <a:off x="9833485" y="6673334"/>
            <a:ext cx="2121093" cy="369332"/>
          </a:xfrm>
          <a:prstGeom prst="rect">
            <a:avLst/>
          </a:prstGeom>
        </p:spPr>
        <p:txBody>
          <a:bodyPr wrap="none">
            <a:spAutoFit/>
          </a:bodyPr>
          <a:lstStyle/>
          <a:p>
            <a:r>
              <a:rPr lang="en-US" dirty="0" smtClean="0">
                <a:solidFill>
                  <a:schemeClr val="bg1"/>
                </a:solidFill>
              </a:rPr>
              <a:t>Dunlop et al., 2006</a:t>
            </a:r>
            <a:endParaRPr lang="en-US" dirty="0"/>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 two approaches to computer perception</a:t>
            </a:r>
            <a:endParaRPr lang="en-US" dirty="0"/>
          </a:p>
        </p:txBody>
      </p:sp>
      <p:sp>
        <p:nvSpPr>
          <p:cNvPr id="3" name="Content Placeholder 2"/>
          <p:cNvSpPr>
            <a:spLocks noGrp="1"/>
          </p:cNvSpPr>
          <p:nvPr>
            <p:ph idx="1"/>
          </p:nvPr>
        </p:nvSpPr>
        <p:spPr/>
        <p:txBody>
          <a:bodyPr/>
          <a:lstStyle/>
          <a:p>
            <a:pPr>
              <a:buNone/>
            </a:pPr>
            <a:r>
              <a:rPr lang="en-US" sz="2400" b="0" dirty="0" smtClean="0"/>
              <a:t>The adult visual (or audio) system is incredibly complicated. </a:t>
            </a:r>
          </a:p>
          <a:p>
            <a:pPr>
              <a:buNone/>
            </a:pPr>
            <a:r>
              <a:rPr lang="en-US" sz="2400" b="0" dirty="0" smtClean="0"/>
              <a:t>We can try to directly implement what the adult visual (or audio) system is doing. (E.g., implement features that capture different visual properties: 2d and 3d shapes, context, relations between object parts, …).</a:t>
            </a:r>
          </a:p>
          <a:p>
            <a:pPr>
              <a:buNone/>
            </a:pPr>
            <a:r>
              <a:rPr lang="en-US" sz="2400" b="0" dirty="0" smtClean="0"/>
              <a:t>Or, if there is a more general computational principal/algorithm that underlies most of perception, can we instead try to discover and implement that? </a:t>
            </a:r>
          </a:p>
          <a:p>
            <a:pPr>
              <a:buNone/>
            </a:pPr>
            <a:endParaRPr lang="en-US" sz="2400" b="0" dirty="0" smtClean="0"/>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 two approaches to computer perception</a:t>
            </a:r>
            <a:endParaRPr lang="en-US" dirty="0"/>
          </a:p>
        </p:txBody>
      </p:sp>
      <p:sp>
        <p:nvSpPr>
          <p:cNvPr id="3" name="Content Placeholder 2"/>
          <p:cNvSpPr>
            <a:spLocks noGrp="1"/>
          </p:cNvSpPr>
          <p:nvPr>
            <p:ph idx="1"/>
          </p:nvPr>
        </p:nvSpPr>
        <p:spPr>
          <a:xfrm>
            <a:off x="462665" y="855865"/>
            <a:ext cx="8229600" cy="4570412"/>
          </a:xfrm>
        </p:spPr>
        <p:txBody>
          <a:bodyPr/>
          <a:lstStyle/>
          <a:p>
            <a:pPr>
              <a:buNone/>
            </a:pPr>
            <a:r>
              <a:rPr lang="en-US" sz="2000" b="0" dirty="0" smtClean="0"/>
              <a:t>The adult visual system computes an incredibly complicated function of the input.  </a:t>
            </a:r>
          </a:p>
          <a:p>
            <a:pPr>
              <a:buNone/>
            </a:pPr>
            <a:r>
              <a:rPr lang="en-US" sz="2000" b="0" dirty="0" smtClean="0"/>
              <a:t>We can try to directly implement this incredibly complicated function. </a:t>
            </a:r>
          </a:p>
          <a:p>
            <a:pPr>
              <a:buNone/>
            </a:pPr>
            <a:r>
              <a:rPr lang="en-US" sz="2000" b="0" dirty="0" smtClean="0"/>
              <a:t>But if there is a more general computational principal/algorithm that underlies most of intelligence (perception), can we instead try to discover and implement that? </a:t>
            </a:r>
          </a:p>
          <a:p>
            <a:pPr>
              <a:buNone/>
            </a:pPr>
            <a:r>
              <a:rPr lang="en-US" sz="2000" b="0" dirty="0" smtClean="0"/>
              <a:t>[Technical comment: A trained learning algorithm (e.g., neural network, boosting, decision tree, SVM,…) is very complex.  But the learning algorithm itself is usually very simple.  The complexity of the trained algorithm comes from the data, not the algorithm.] </a:t>
            </a:r>
          </a:p>
          <a:p>
            <a:pPr>
              <a:buNone/>
            </a:pPr>
            <a:endParaRPr lang="en-US" sz="2000" b="0" dirty="0" smtClean="0"/>
          </a:p>
        </p:txBody>
      </p:sp>
      <p:pic>
        <p:nvPicPr>
          <p:cNvPr id="2715649" name="Picture 1" descr="C:\Users\ang\Desktop\Noname.jpg"/>
          <p:cNvPicPr>
            <a:picLocks noChangeAspect="1" noChangeArrowheads="1"/>
          </p:cNvPicPr>
          <p:nvPr/>
        </p:nvPicPr>
        <p:blipFill>
          <a:blip r:embed="rId3" cstate="print"/>
          <a:srcRect/>
          <a:stretch>
            <a:fillRect/>
          </a:stretch>
        </p:blipFill>
        <p:spPr bwMode="auto">
          <a:xfrm>
            <a:off x="3151015" y="5195630"/>
            <a:ext cx="3012970" cy="1508750"/>
          </a:xfrm>
          <a:prstGeom prst="rect">
            <a:avLst/>
          </a:prstGeom>
          <a:noFill/>
        </p:spPr>
      </p:pic>
      <p:pic>
        <p:nvPicPr>
          <p:cNvPr id="2715650" name="Picture 2" descr="C:\Users\ang\Desktop\imgres.jpg"/>
          <p:cNvPicPr>
            <a:picLocks noChangeAspect="1" noChangeArrowheads="1"/>
          </p:cNvPicPr>
          <p:nvPr/>
        </p:nvPicPr>
        <p:blipFill>
          <a:blip r:embed="rId4" cstate="print"/>
          <a:srcRect/>
          <a:stretch>
            <a:fillRect/>
          </a:stretch>
        </p:blipFill>
        <p:spPr bwMode="auto">
          <a:xfrm>
            <a:off x="9564650" y="2929735"/>
            <a:ext cx="2321872" cy="1506304"/>
          </a:xfrm>
          <a:prstGeom prst="rect">
            <a:avLst/>
          </a:prstGeom>
          <a:noFill/>
        </p:spPr>
      </p:pic>
      <p:pic>
        <p:nvPicPr>
          <p:cNvPr id="2715651" name="Picture 3" descr="C:\Users\ang\Desktop\imgres.jpg"/>
          <p:cNvPicPr>
            <a:picLocks noChangeAspect="1" noChangeArrowheads="1"/>
          </p:cNvPicPr>
          <p:nvPr/>
        </p:nvPicPr>
        <p:blipFill>
          <a:blip r:embed="rId5" cstate="print"/>
          <a:srcRect l="65201" t="40875"/>
          <a:stretch>
            <a:fillRect/>
          </a:stretch>
        </p:blipFill>
        <p:spPr bwMode="auto">
          <a:xfrm>
            <a:off x="9334220" y="4581150"/>
            <a:ext cx="1619274" cy="1807685"/>
          </a:xfrm>
          <a:prstGeom prst="rect">
            <a:avLst/>
          </a:prstGeom>
          <a:noFill/>
        </p:spPr>
      </p:pic>
    </p:spTree>
    <p:extLst>
      <p:ext uri="{BB962C8B-B14F-4D97-AF65-F5344CB8AC3E}">
        <p14:creationId xmlns:p14="http://schemas.microsoft.com/office/powerpoint/2010/main" xmlns="" val="28586108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ChangeArrowheads="1"/>
          </p:cNvSpPr>
          <p:nvPr>
            <p:ph type="title"/>
          </p:nvPr>
        </p:nvSpPr>
        <p:spPr/>
        <p:txBody>
          <a:bodyPr/>
          <a:lstStyle/>
          <a:p>
            <a:pPr eaLnBrk="1" hangingPunct="1"/>
            <a:r>
              <a:rPr lang="en-US" dirty="0" smtClean="0"/>
              <a:t>Learning input representations</a:t>
            </a:r>
            <a:endParaRPr lang="en-US" dirty="0" smtClean="0">
              <a:solidFill>
                <a:schemeClr val="bg1"/>
              </a:solidFill>
            </a:endParaRPr>
          </a:p>
        </p:txBody>
      </p:sp>
      <p:sp>
        <p:nvSpPr>
          <p:cNvPr id="65540" name="Rectangle 3"/>
          <p:cNvSpPr>
            <a:spLocks noGrp="1" noChangeArrowheads="1"/>
          </p:cNvSpPr>
          <p:nvPr>
            <p:ph idx="1"/>
          </p:nvPr>
        </p:nvSpPr>
        <p:spPr>
          <a:xfrm>
            <a:off x="685800" y="5445455"/>
            <a:ext cx="8458200" cy="1050309"/>
          </a:xfrm>
        </p:spPr>
        <p:txBody>
          <a:bodyPr/>
          <a:lstStyle/>
          <a:p>
            <a:pPr eaLnBrk="1" hangingPunct="1">
              <a:buFontTx/>
              <a:buNone/>
            </a:pPr>
            <a:r>
              <a:rPr lang="en-US" sz="2800" b="0" dirty="0" smtClean="0">
                <a:solidFill>
                  <a:schemeClr val="bg1"/>
                </a:solidFill>
              </a:rPr>
              <a:t>Find a better way to represent images than pixels.</a:t>
            </a:r>
          </a:p>
          <a:p>
            <a:pPr eaLnBrk="1" hangingPunct="1">
              <a:buFontTx/>
              <a:buNone/>
            </a:pPr>
            <a:endParaRPr lang="en-US" sz="2800" b="0" dirty="0" smtClean="0"/>
          </a:p>
          <a:p>
            <a:pPr eaLnBrk="1" hangingPunct="1">
              <a:buFontTx/>
              <a:buNone/>
            </a:pPr>
            <a:endParaRPr lang="en-US" sz="2800" b="0" dirty="0" smtClean="0"/>
          </a:p>
        </p:txBody>
      </p:sp>
      <p:pic>
        <p:nvPicPr>
          <p:cNvPr id="3084292" name="Picture 4"/>
          <p:cNvPicPr>
            <a:picLocks noChangeAspect="1" noChangeArrowheads="1"/>
          </p:cNvPicPr>
          <p:nvPr/>
        </p:nvPicPr>
        <p:blipFill>
          <a:blip r:embed="rId3" cstate="print"/>
          <a:srcRect/>
          <a:stretch>
            <a:fillRect/>
          </a:stretch>
        </p:blipFill>
        <p:spPr bwMode="auto">
          <a:xfrm>
            <a:off x="6267114" y="3229351"/>
            <a:ext cx="2536645" cy="1907113"/>
          </a:xfrm>
          <a:prstGeom prst="rect">
            <a:avLst/>
          </a:prstGeom>
          <a:noFill/>
          <a:ln w="9525">
            <a:noFill/>
            <a:miter lim="800000"/>
            <a:headEnd/>
            <a:tailEnd/>
          </a:ln>
        </p:spPr>
      </p:pic>
      <p:pic>
        <p:nvPicPr>
          <p:cNvPr id="3096579" name="Picture 3"/>
          <p:cNvPicPr>
            <a:picLocks noChangeAspect="1" noChangeArrowheads="1"/>
          </p:cNvPicPr>
          <p:nvPr/>
        </p:nvPicPr>
        <p:blipFill>
          <a:blip r:embed="rId4" cstate="print"/>
          <a:srcRect l="7629" t="41620" b="14116"/>
          <a:stretch>
            <a:fillRect/>
          </a:stretch>
        </p:blipFill>
        <p:spPr bwMode="auto">
          <a:xfrm>
            <a:off x="701752" y="1201478"/>
            <a:ext cx="2491123" cy="1828800"/>
          </a:xfrm>
          <a:prstGeom prst="rect">
            <a:avLst/>
          </a:prstGeom>
          <a:noFill/>
          <a:ln w="9525">
            <a:noFill/>
            <a:miter lim="800000"/>
            <a:headEnd/>
            <a:tailEnd/>
          </a:ln>
        </p:spPr>
      </p:pic>
      <p:pic>
        <p:nvPicPr>
          <p:cNvPr id="3096581" name="Picture 5"/>
          <p:cNvPicPr>
            <a:picLocks noChangeAspect="1" noChangeArrowheads="1"/>
          </p:cNvPicPr>
          <p:nvPr/>
        </p:nvPicPr>
        <p:blipFill>
          <a:blip r:embed="rId5" cstate="print"/>
          <a:srcRect l="12954" t="1997" r="1190" b="2973"/>
          <a:stretch>
            <a:fillRect/>
          </a:stretch>
        </p:blipFill>
        <p:spPr bwMode="auto">
          <a:xfrm>
            <a:off x="3391787" y="1171113"/>
            <a:ext cx="2541181" cy="1891705"/>
          </a:xfrm>
          <a:prstGeom prst="rect">
            <a:avLst/>
          </a:prstGeom>
          <a:noFill/>
          <a:ln w="9525">
            <a:noFill/>
            <a:miter lim="800000"/>
            <a:headEnd/>
            <a:tailEnd/>
          </a:ln>
        </p:spPr>
      </p:pic>
      <p:pic>
        <p:nvPicPr>
          <p:cNvPr id="3096582" name="Picture 6" descr="C:\Users\ang\Desktop\supportingDocs\flir\imageA_11.jpg"/>
          <p:cNvPicPr>
            <a:picLocks noChangeAspect="1" noChangeArrowheads="1"/>
          </p:cNvPicPr>
          <p:nvPr/>
        </p:nvPicPr>
        <p:blipFill>
          <a:blip r:embed="rId6" cstate="print"/>
          <a:srcRect b="19014"/>
          <a:stretch>
            <a:fillRect/>
          </a:stretch>
        </p:blipFill>
        <p:spPr bwMode="auto">
          <a:xfrm>
            <a:off x="6233448" y="1202069"/>
            <a:ext cx="2719165" cy="1801758"/>
          </a:xfrm>
          <a:prstGeom prst="rect">
            <a:avLst/>
          </a:prstGeom>
          <a:noFill/>
        </p:spPr>
      </p:pic>
      <p:pic>
        <p:nvPicPr>
          <p:cNvPr id="3096583" name="Picture 7"/>
          <p:cNvPicPr>
            <a:picLocks noChangeAspect="1" noChangeArrowheads="1"/>
          </p:cNvPicPr>
          <p:nvPr/>
        </p:nvPicPr>
        <p:blipFill>
          <a:blip r:embed="rId7" cstate="print"/>
          <a:srcRect b="5041"/>
          <a:stretch>
            <a:fillRect/>
          </a:stretch>
        </p:blipFill>
        <p:spPr bwMode="auto">
          <a:xfrm>
            <a:off x="3417704" y="3269179"/>
            <a:ext cx="2527246" cy="1802551"/>
          </a:xfrm>
          <a:prstGeom prst="rect">
            <a:avLst/>
          </a:prstGeom>
          <a:noFill/>
          <a:ln w="9525">
            <a:noFill/>
            <a:miter lim="800000"/>
            <a:headEnd/>
            <a:tailEnd/>
          </a:ln>
        </p:spPr>
      </p:pic>
      <p:pic>
        <p:nvPicPr>
          <p:cNvPr id="3096584" name="Picture 8"/>
          <p:cNvPicPr>
            <a:picLocks noChangeAspect="1" noChangeArrowheads="1"/>
          </p:cNvPicPr>
          <p:nvPr/>
        </p:nvPicPr>
        <p:blipFill>
          <a:blip r:embed="rId8" cstate="print"/>
          <a:srcRect r="4722"/>
          <a:stretch>
            <a:fillRect/>
          </a:stretch>
        </p:blipFill>
        <p:spPr bwMode="auto">
          <a:xfrm>
            <a:off x="737191" y="3253563"/>
            <a:ext cx="2431311" cy="191386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talk</a:t>
            </a:r>
            <a:endParaRPr lang="en-US" dirty="0"/>
          </a:p>
        </p:txBody>
      </p:sp>
      <p:sp>
        <p:nvSpPr>
          <p:cNvPr id="3" name="Content Placeholder 2"/>
          <p:cNvSpPr>
            <a:spLocks noGrp="1"/>
          </p:cNvSpPr>
          <p:nvPr>
            <p:ph idx="1"/>
          </p:nvPr>
        </p:nvSpPr>
        <p:spPr>
          <a:xfrm>
            <a:off x="385855" y="932675"/>
            <a:ext cx="8229600" cy="4570412"/>
          </a:xfrm>
        </p:spPr>
        <p:txBody>
          <a:bodyPr/>
          <a:lstStyle/>
          <a:p>
            <a:pPr>
              <a:spcBef>
                <a:spcPts val="0"/>
              </a:spcBef>
              <a:buNone/>
            </a:pPr>
            <a:r>
              <a:rPr lang="en-US" sz="2000" b="0" dirty="0" smtClean="0"/>
              <a:t>The idea of “deep learning.” Using brain simulations, hope to: </a:t>
            </a:r>
          </a:p>
          <a:p>
            <a:pPr>
              <a:spcBef>
                <a:spcPts val="0"/>
              </a:spcBef>
              <a:buNone/>
            </a:pPr>
            <a:r>
              <a:rPr lang="en-US" sz="2000" b="0" dirty="0" smtClean="0"/>
              <a:t>	- Make learning algorithms much better and easier to use.</a:t>
            </a:r>
          </a:p>
          <a:p>
            <a:pPr>
              <a:spcBef>
                <a:spcPts val="0"/>
              </a:spcBef>
              <a:buNone/>
            </a:pPr>
            <a:r>
              <a:rPr lang="en-US" sz="2000" b="0" dirty="0" smtClean="0"/>
              <a:t>	- Make revolutionary advances in machine learning and AI. </a:t>
            </a:r>
          </a:p>
          <a:p>
            <a:pPr>
              <a:spcBef>
                <a:spcPts val="600"/>
              </a:spcBef>
              <a:buNone/>
            </a:pPr>
            <a:endParaRPr lang="en-US" sz="2000" b="0" dirty="0" smtClean="0"/>
          </a:p>
          <a:p>
            <a:pPr>
              <a:spcBef>
                <a:spcPts val="600"/>
              </a:spcBef>
              <a:buNone/>
            </a:pPr>
            <a:r>
              <a:rPr lang="en-US" sz="2000" b="0" dirty="0" smtClean="0"/>
              <a:t>Vision is not only mine; shared with many researchers:  </a:t>
            </a:r>
          </a:p>
          <a:p>
            <a:pPr>
              <a:buNone/>
            </a:pPr>
            <a:r>
              <a:rPr lang="en-US" sz="2000" b="0" dirty="0" smtClean="0"/>
              <a:t>E.g., </a:t>
            </a:r>
            <a:r>
              <a:rPr lang="en-US" sz="2000" b="0" dirty="0"/>
              <a:t>Samy Bengio, Yoshua </a:t>
            </a:r>
            <a:r>
              <a:rPr lang="en-US" sz="2000" b="0" dirty="0" smtClean="0"/>
              <a:t>Bengio, Tom Dean, </a:t>
            </a:r>
            <a:r>
              <a:rPr lang="en-US" sz="2000" b="0" dirty="0" err="1" smtClean="0"/>
              <a:t>Nando</a:t>
            </a:r>
            <a:r>
              <a:rPr lang="en-US" sz="2000" b="0" dirty="0" smtClean="0"/>
              <a:t> de Freitas, Jeff Hawkins, Geoff Hinton, Yann LeCun, Honglak Lee, Tommy Poggio, Dawn Song, Josh Tenenbaum, Kai Yu, </a:t>
            </a:r>
            <a:r>
              <a:rPr lang="en-US" sz="2000" b="0" dirty="0"/>
              <a:t>Jason Weston, …. </a:t>
            </a:r>
            <a:endParaRPr lang="en-US" sz="2000" b="0" dirty="0" smtClean="0"/>
          </a:p>
          <a:p>
            <a:pPr>
              <a:buNone/>
            </a:pPr>
            <a:r>
              <a:rPr lang="en-US" sz="2000" b="0" dirty="0" smtClean="0"/>
              <a:t>I believe this is our best shot at progress towards real AI. </a:t>
            </a:r>
          </a:p>
        </p:txBody>
      </p:sp>
      <p:pic>
        <p:nvPicPr>
          <p:cNvPr id="5" name="Picture 2" descr="C:\Users\ang\Desktop\iStock_000005809739XSmall-1_0.jpg"/>
          <p:cNvPicPr>
            <a:picLocks noChangeAspect="1" noChangeArrowheads="1"/>
          </p:cNvPicPr>
          <p:nvPr/>
        </p:nvPicPr>
        <p:blipFill>
          <a:blip r:embed="rId3" cstate="print"/>
          <a:srcRect/>
          <a:stretch>
            <a:fillRect/>
          </a:stretch>
        </p:blipFill>
        <p:spPr bwMode="auto">
          <a:xfrm>
            <a:off x="9334220" y="4427530"/>
            <a:ext cx="1903005" cy="1897521"/>
          </a:xfrm>
          <a:prstGeom prst="rect">
            <a:avLst/>
          </a:prstGeom>
          <a:noFill/>
        </p:spPr>
      </p:pic>
      <p:pic>
        <p:nvPicPr>
          <p:cNvPr id="6" name="Picture 2" descr="C:\Users\ang\Desktop\iStock_000005809739XSmall-1_0.jpg"/>
          <p:cNvPicPr>
            <a:picLocks noChangeAspect="1" noChangeArrowheads="1"/>
          </p:cNvPicPr>
          <p:nvPr/>
        </p:nvPicPr>
        <p:blipFill>
          <a:blip r:embed="rId3" cstate="print"/>
          <a:srcRect/>
          <a:stretch>
            <a:fillRect/>
          </a:stretch>
        </p:blipFill>
        <p:spPr bwMode="auto">
          <a:xfrm>
            <a:off x="6953110" y="4680923"/>
            <a:ext cx="2171840" cy="2165581"/>
          </a:xfrm>
          <a:prstGeom prst="rect">
            <a:avLst/>
          </a:prstGeom>
          <a:noFill/>
        </p:spPr>
      </p:pic>
    </p:spTree>
    <p:extLst>
      <p:ext uri="{BB962C8B-B14F-4D97-AF65-F5344CB8AC3E}">
        <p14:creationId xmlns:p14="http://schemas.microsoft.com/office/powerpoint/2010/main" xmlns="" val="101130645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input representations</a:t>
            </a:r>
            <a:endParaRPr lang="en-US" dirty="0"/>
          </a:p>
        </p:txBody>
      </p:sp>
      <p:grpSp>
        <p:nvGrpSpPr>
          <p:cNvPr id="20" name="Group 19"/>
          <p:cNvGrpSpPr/>
          <p:nvPr/>
        </p:nvGrpSpPr>
        <p:grpSpPr>
          <a:xfrm>
            <a:off x="448227" y="1090668"/>
            <a:ext cx="8250694" cy="4412202"/>
            <a:chOff x="448227" y="2584090"/>
            <a:chExt cx="5952573" cy="3183242"/>
          </a:xfrm>
        </p:grpSpPr>
        <p:pic>
          <p:nvPicPr>
            <p:cNvPr id="14" name="Picture 2" descr="C:\Users\ang\Desktop\waveform_eggs.gif"/>
            <p:cNvPicPr preferRelativeResize="0">
              <a:picLocks noChangeArrowheads="1"/>
            </p:cNvPicPr>
            <p:nvPr/>
          </p:nvPicPr>
          <p:blipFill>
            <a:blip r:embed="rId3" cstate="print"/>
            <a:srcRect l="30504" r="37260" b="48258"/>
            <a:stretch>
              <a:fillRect/>
            </a:stretch>
          </p:blipFill>
          <p:spPr bwMode="auto">
            <a:xfrm>
              <a:off x="4572000" y="4284543"/>
              <a:ext cx="1828800" cy="1463040"/>
            </a:xfrm>
            <a:prstGeom prst="rect">
              <a:avLst/>
            </a:prstGeom>
            <a:noFill/>
          </p:spPr>
        </p:pic>
        <p:pic>
          <p:nvPicPr>
            <p:cNvPr id="15" name="Picture 2" descr="C:\Users\ang\Desktop\waveform_eggs.gif"/>
            <p:cNvPicPr preferRelativeResize="0">
              <a:picLocks noChangeArrowheads="1"/>
            </p:cNvPicPr>
            <p:nvPr/>
          </p:nvPicPr>
          <p:blipFill>
            <a:blip r:embed="rId3" cstate="print"/>
            <a:srcRect l="67787" t="49685"/>
            <a:stretch>
              <a:fillRect/>
            </a:stretch>
          </p:blipFill>
          <p:spPr bwMode="auto">
            <a:xfrm>
              <a:off x="448227" y="2599443"/>
              <a:ext cx="1828800" cy="1463040"/>
            </a:xfrm>
            <a:prstGeom prst="rect">
              <a:avLst/>
            </a:prstGeom>
            <a:noFill/>
          </p:spPr>
        </p:pic>
        <p:pic>
          <p:nvPicPr>
            <p:cNvPr id="16" name="Picture 2" descr="C:\Users\ang\Desktop\waveform_eggs.gif"/>
            <p:cNvPicPr preferRelativeResize="0">
              <a:picLocks noChangeArrowheads="1"/>
            </p:cNvPicPr>
            <p:nvPr/>
          </p:nvPicPr>
          <p:blipFill>
            <a:blip r:embed="rId3" cstate="print"/>
            <a:srcRect l="66671" r="1231" b="48258"/>
            <a:stretch>
              <a:fillRect/>
            </a:stretch>
          </p:blipFill>
          <p:spPr bwMode="auto">
            <a:xfrm>
              <a:off x="4572000" y="2584090"/>
              <a:ext cx="1828800" cy="1463040"/>
            </a:xfrm>
            <a:prstGeom prst="rect">
              <a:avLst/>
            </a:prstGeom>
            <a:noFill/>
          </p:spPr>
        </p:pic>
        <p:pic>
          <p:nvPicPr>
            <p:cNvPr id="17" name="Picture 2" descr="C:\Users\ang\Desktop\waveform_eggs.gif"/>
            <p:cNvPicPr preferRelativeResize="0">
              <a:picLocks noChangeArrowheads="1"/>
            </p:cNvPicPr>
            <p:nvPr/>
          </p:nvPicPr>
          <p:blipFill>
            <a:blip r:embed="rId3" cstate="print"/>
            <a:srcRect r="67624" b="48258"/>
            <a:stretch>
              <a:fillRect/>
            </a:stretch>
          </p:blipFill>
          <p:spPr bwMode="auto">
            <a:xfrm>
              <a:off x="461068" y="4304292"/>
              <a:ext cx="1828800" cy="1463040"/>
            </a:xfrm>
            <a:prstGeom prst="rect">
              <a:avLst/>
            </a:prstGeom>
            <a:noFill/>
          </p:spPr>
        </p:pic>
        <p:pic>
          <p:nvPicPr>
            <p:cNvPr id="18" name="Picture 2" descr="C:\Users\ang\Desktop\waveform_eggs.gif"/>
            <p:cNvPicPr preferRelativeResize="0">
              <a:picLocks noChangeArrowheads="1"/>
            </p:cNvPicPr>
            <p:nvPr/>
          </p:nvPicPr>
          <p:blipFill>
            <a:blip r:embed="rId3" cstate="print"/>
            <a:srcRect l="34039" t="49685" r="33725"/>
            <a:stretch>
              <a:fillRect/>
            </a:stretch>
          </p:blipFill>
          <p:spPr bwMode="auto">
            <a:xfrm>
              <a:off x="2546291" y="4297433"/>
              <a:ext cx="1828800" cy="1463040"/>
            </a:xfrm>
            <a:prstGeom prst="rect">
              <a:avLst/>
            </a:prstGeom>
            <a:noFill/>
          </p:spPr>
        </p:pic>
        <p:pic>
          <p:nvPicPr>
            <p:cNvPr id="19" name="Picture 2" descr="C:\Users\ang\Desktop\waveform_eggs.gif"/>
            <p:cNvPicPr preferRelativeResize="0">
              <a:picLocks noChangeArrowheads="1"/>
            </p:cNvPicPr>
            <p:nvPr/>
          </p:nvPicPr>
          <p:blipFill>
            <a:blip r:embed="rId3" cstate="print"/>
            <a:srcRect t="49685" r="67891"/>
            <a:stretch>
              <a:fillRect/>
            </a:stretch>
          </p:blipFill>
          <p:spPr bwMode="auto">
            <a:xfrm>
              <a:off x="2542912" y="2592999"/>
              <a:ext cx="1828800" cy="1463040"/>
            </a:xfrm>
            <a:prstGeom prst="rect">
              <a:avLst/>
            </a:prstGeom>
            <a:noFill/>
          </p:spPr>
        </p:pic>
      </p:grpSp>
      <p:sp>
        <p:nvSpPr>
          <p:cNvPr id="21" name="Rectangle 3"/>
          <p:cNvSpPr>
            <a:spLocks noGrp="1" noChangeArrowheads="1"/>
          </p:cNvSpPr>
          <p:nvPr>
            <p:ph idx="1"/>
          </p:nvPr>
        </p:nvSpPr>
        <p:spPr>
          <a:xfrm>
            <a:off x="1845245" y="5807691"/>
            <a:ext cx="6676662" cy="1050309"/>
          </a:xfrm>
        </p:spPr>
        <p:txBody>
          <a:bodyPr/>
          <a:lstStyle/>
          <a:p>
            <a:pPr eaLnBrk="1" hangingPunct="1">
              <a:buFontTx/>
              <a:buNone/>
            </a:pPr>
            <a:r>
              <a:rPr lang="en-US" sz="2800" b="0" dirty="0" smtClean="0">
                <a:solidFill>
                  <a:schemeClr val="bg1"/>
                </a:solidFill>
              </a:rPr>
              <a:t>Find a better way to represent audio. </a:t>
            </a:r>
            <a:endParaRPr lang="en-US" sz="2800" b="0" dirty="0" smtClean="0"/>
          </a:p>
          <a:p>
            <a:pPr eaLnBrk="1" hangingPunct="1">
              <a:buFontTx/>
              <a:buNone/>
            </a:pPr>
            <a:endParaRPr lang="en-US" sz="2800" b="0" dirty="0" smtClean="0"/>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Feature learning problem</a:t>
            </a:r>
            <a:endParaRPr lang="en-US" dirty="0"/>
          </a:p>
        </p:txBody>
      </p:sp>
      <p:sp>
        <p:nvSpPr>
          <p:cNvPr id="3" name="Content Placeholder 2"/>
          <p:cNvSpPr>
            <a:spLocks noGrp="1"/>
          </p:cNvSpPr>
          <p:nvPr>
            <p:ph idx="1"/>
          </p:nvPr>
        </p:nvSpPr>
        <p:spPr>
          <a:xfrm>
            <a:off x="347450" y="932675"/>
            <a:ext cx="8454565" cy="4570412"/>
          </a:xfrm>
        </p:spPr>
        <p:txBody>
          <a:bodyPr/>
          <a:lstStyle/>
          <a:p>
            <a:r>
              <a:rPr lang="en-US" b="0" dirty="0" smtClean="0"/>
              <a:t>Given a 14x14 image patch x, can represent it using 196 real numbers. </a:t>
            </a:r>
          </a:p>
          <a:p>
            <a:endParaRPr lang="en-US" b="0" dirty="0" smtClean="0"/>
          </a:p>
          <a:p>
            <a:endParaRPr lang="en-US" b="0" dirty="0" smtClean="0"/>
          </a:p>
          <a:p>
            <a:r>
              <a:rPr lang="en-US" b="0" dirty="0" smtClean="0"/>
              <a:t>Problem: Can we find a learn a better  feature vector to represent this? </a:t>
            </a:r>
            <a:endParaRPr lang="en-US" b="0" dirty="0"/>
          </a:p>
        </p:txBody>
      </p:sp>
      <p:pic>
        <p:nvPicPr>
          <p:cNvPr id="4" name="Picture 490"/>
          <p:cNvPicPr>
            <a:picLocks noChangeArrowheads="1"/>
          </p:cNvPicPr>
          <p:nvPr/>
        </p:nvPicPr>
        <p:blipFill>
          <a:blip r:embed="rId3" cstate="print"/>
          <a:srcRect r="1832" b="1832"/>
          <a:stretch>
            <a:fillRect/>
          </a:stretch>
        </p:blipFill>
        <p:spPr bwMode="auto">
          <a:xfrm>
            <a:off x="2805370" y="2315255"/>
            <a:ext cx="1228960" cy="1228962"/>
          </a:xfrm>
          <a:prstGeom prst="rect">
            <a:avLst/>
          </a:prstGeom>
          <a:noFill/>
          <a:ln w="9525">
            <a:noFill/>
            <a:miter lim="800000"/>
            <a:headEnd/>
            <a:tailEnd/>
          </a:ln>
          <a:effectLst/>
        </p:spPr>
      </p:pic>
      <p:grpSp>
        <p:nvGrpSpPr>
          <p:cNvPr id="5" name="Group 4"/>
          <p:cNvGrpSpPr/>
          <p:nvPr/>
        </p:nvGrpSpPr>
        <p:grpSpPr>
          <a:xfrm>
            <a:off x="5992985" y="1700775"/>
            <a:ext cx="614480" cy="2649945"/>
            <a:chOff x="5148075" y="3160165"/>
            <a:chExt cx="614480" cy="2649945"/>
          </a:xfrm>
        </p:grpSpPr>
        <p:sp>
          <p:nvSpPr>
            <p:cNvPr id="6" name="Double Bracket 5"/>
            <p:cNvSpPr/>
            <p:nvPr/>
          </p:nvSpPr>
          <p:spPr bwMode="auto">
            <a:xfrm>
              <a:off x="5186480" y="3160165"/>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7" name="TextBox 6"/>
            <p:cNvSpPr txBox="1"/>
            <p:nvPr/>
          </p:nvSpPr>
          <p:spPr>
            <a:xfrm>
              <a:off x="5148075" y="3236975"/>
              <a:ext cx="612668" cy="2554545"/>
            </a:xfrm>
            <a:prstGeom prst="rect">
              <a:avLst/>
            </a:prstGeom>
            <a:noFill/>
          </p:spPr>
          <p:txBody>
            <a:bodyPr wrap="none" rtlCol="0">
              <a:spAutoFit/>
            </a:bodyPr>
            <a:lstStyle/>
            <a:p>
              <a:pPr>
                <a:spcBef>
                  <a:spcPts val="0"/>
                </a:spcBef>
              </a:pPr>
              <a:r>
                <a:rPr lang="en-US" sz="2000" dirty="0" smtClean="0">
                  <a:solidFill>
                    <a:schemeClr val="bg1"/>
                  </a:solidFill>
                </a:rPr>
                <a:t>255</a:t>
              </a:r>
            </a:p>
            <a:p>
              <a:pPr>
                <a:spcBef>
                  <a:spcPts val="0"/>
                </a:spcBef>
              </a:pPr>
              <a:r>
                <a:rPr lang="en-US" sz="2000" dirty="0" smtClean="0">
                  <a:solidFill>
                    <a:schemeClr val="bg1"/>
                  </a:solidFill>
                </a:rPr>
                <a:t>98</a:t>
              </a:r>
            </a:p>
            <a:p>
              <a:pPr>
                <a:spcBef>
                  <a:spcPts val="0"/>
                </a:spcBef>
              </a:pPr>
              <a:r>
                <a:rPr lang="en-US" sz="2000" dirty="0" smtClean="0">
                  <a:solidFill>
                    <a:schemeClr val="bg1"/>
                  </a:solidFill>
                </a:rPr>
                <a:t>93</a:t>
              </a:r>
            </a:p>
            <a:p>
              <a:pPr>
                <a:spcBef>
                  <a:spcPts val="0"/>
                </a:spcBef>
              </a:pPr>
              <a:r>
                <a:rPr lang="en-US" sz="2000" dirty="0" smtClean="0">
                  <a:solidFill>
                    <a:schemeClr val="bg1"/>
                  </a:solidFill>
                </a:rPr>
                <a:t>87</a:t>
              </a:r>
            </a:p>
            <a:p>
              <a:pPr>
                <a:spcBef>
                  <a:spcPts val="0"/>
                </a:spcBef>
              </a:pPr>
              <a:r>
                <a:rPr lang="en-US" sz="2000" dirty="0" smtClean="0">
                  <a:solidFill>
                    <a:schemeClr val="bg1"/>
                  </a:solidFill>
                </a:rPr>
                <a:t>89</a:t>
              </a:r>
            </a:p>
            <a:p>
              <a:pPr>
                <a:spcBef>
                  <a:spcPts val="0"/>
                </a:spcBef>
              </a:pPr>
              <a:r>
                <a:rPr lang="en-US" sz="2000" dirty="0" smtClean="0">
                  <a:solidFill>
                    <a:schemeClr val="bg1"/>
                  </a:solidFill>
                </a:rPr>
                <a:t>91</a:t>
              </a:r>
            </a:p>
            <a:p>
              <a:pPr>
                <a:spcBef>
                  <a:spcPts val="0"/>
                </a:spcBef>
              </a:pPr>
              <a:r>
                <a:rPr lang="en-US" sz="2000" dirty="0" smtClean="0">
                  <a:solidFill>
                    <a:schemeClr val="bg1"/>
                  </a:solidFill>
                </a:rPr>
                <a:t>48</a:t>
              </a:r>
            </a:p>
            <a:p>
              <a:pPr>
                <a:spcBef>
                  <a:spcPts val="0"/>
                </a:spcBef>
              </a:pPr>
              <a:r>
                <a:rPr lang="en-US" sz="2000" dirty="0" smtClean="0">
                  <a:solidFill>
                    <a:schemeClr val="bg1"/>
                  </a:solidFill>
                </a:rPr>
                <a:t>…</a:t>
              </a:r>
              <a:endParaRPr lang="en-US" sz="2000" dirty="0">
                <a:solidFill>
                  <a:schemeClr val="bg1"/>
                </a:solidFill>
              </a:endParaRPr>
            </a:p>
          </p:txBody>
        </p:sp>
      </p:gr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Rectangle 4"/>
          <p:cNvSpPr>
            <a:spLocks noGrp="1" noChangeArrowheads="1"/>
          </p:cNvSpPr>
          <p:nvPr>
            <p:ph type="title"/>
          </p:nvPr>
        </p:nvSpPr>
        <p:spPr>
          <a:xfrm>
            <a:off x="872335" y="215900"/>
            <a:ext cx="7386545" cy="304800"/>
          </a:xfrm>
        </p:spPr>
        <p:txBody>
          <a:bodyPr/>
          <a:lstStyle/>
          <a:p>
            <a:pPr eaLnBrk="1" hangingPunct="1"/>
            <a:r>
              <a:rPr lang="en-US" dirty="0" smtClean="0"/>
              <a:t>Self-taught learning (Unsupervised Feature Learning)</a:t>
            </a:r>
            <a:endParaRPr lang="en-US" dirty="0" smtClean="0">
              <a:solidFill>
                <a:schemeClr val="bg1"/>
              </a:solidFill>
            </a:endParaRPr>
          </a:p>
        </p:txBody>
      </p:sp>
      <p:pic>
        <p:nvPicPr>
          <p:cNvPr id="57364" name="Picture 18"/>
          <p:cNvPicPr>
            <a:picLocks noChangeAspect="1" noChangeArrowheads="1"/>
          </p:cNvPicPr>
          <p:nvPr/>
        </p:nvPicPr>
        <p:blipFill>
          <a:blip r:embed="rId3" cstate="print"/>
          <a:srcRect/>
          <a:stretch>
            <a:fillRect/>
          </a:stretch>
        </p:blipFill>
        <p:spPr bwMode="auto">
          <a:xfrm>
            <a:off x="9795080" y="3645020"/>
            <a:ext cx="1181100" cy="885825"/>
          </a:xfrm>
          <a:prstGeom prst="rect">
            <a:avLst/>
          </a:prstGeom>
          <a:noFill/>
          <a:ln w="12700" algn="ctr">
            <a:noFill/>
            <a:miter lim="800000"/>
            <a:headEnd/>
            <a:tailEnd/>
          </a:ln>
        </p:spPr>
      </p:pic>
      <p:sp>
        <p:nvSpPr>
          <p:cNvPr id="57365" name="Text Box 19"/>
          <p:cNvSpPr txBox="1">
            <a:spLocks noChangeArrowheads="1"/>
          </p:cNvSpPr>
          <p:nvPr/>
        </p:nvSpPr>
        <p:spPr bwMode="auto">
          <a:xfrm>
            <a:off x="7017179" y="4273909"/>
            <a:ext cx="1619250" cy="641350"/>
          </a:xfrm>
          <a:prstGeom prst="rect">
            <a:avLst/>
          </a:prstGeom>
          <a:noFill/>
          <a:ln w="12700" algn="ctr">
            <a:noFill/>
            <a:miter lim="800000"/>
            <a:headEnd/>
            <a:tailEnd/>
          </a:ln>
        </p:spPr>
        <p:txBody>
          <a:bodyPr wrap="none">
            <a:spAutoFit/>
          </a:bodyPr>
          <a:lstStyle/>
          <a:p>
            <a:pPr algn="l">
              <a:spcBef>
                <a:spcPct val="0"/>
              </a:spcBef>
            </a:pPr>
            <a:r>
              <a:rPr lang="en-US" dirty="0">
                <a:solidFill>
                  <a:srgbClr val="FFFFFF"/>
                </a:solidFill>
                <a:latin typeface="Arial" charset="0"/>
              </a:rPr>
              <a:t>Testing:</a:t>
            </a:r>
          </a:p>
          <a:p>
            <a:pPr algn="l">
              <a:spcBef>
                <a:spcPct val="0"/>
              </a:spcBef>
            </a:pPr>
            <a:r>
              <a:rPr lang="en-US" dirty="0">
                <a:solidFill>
                  <a:srgbClr val="FFFFFF"/>
                </a:solidFill>
                <a:latin typeface="Arial" charset="0"/>
              </a:rPr>
              <a:t>What is this?  </a:t>
            </a:r>
          </a:p>
        </p:txBody>
      </p:sp>
      <p:sp>
        <p:nvSpPr>
          <p:cNvPr id="30" name="TextBox 29"/>
          <p:cNvSpPr txBox="1"/>
          <p:nvPr/>
        </p:nvSpPr>
        <p:spPr>
          <a:xfrm>
            <a:off x="0" y="6858000"/>
            <a:ext cx="5450531" cy="276999"/>
          </a:xfrm>
          <a:prstGeom prst="rect">
            <a:avLst/>
          </a:prstGeom>
          <a:solidFill>
            <a:schemeClr val="tx1"/>
          </a:solidFill>
        </p:spPr>
        <p:txBody>
          <a:bodyPr wrap="none" rtlCol="0">
            <a:spAutoFit/>
          </a:bodyPr>
          <a:lstStyle/>
          <a:p>
            <a:pPr algn="l"/>
            <a:r>
              <a:rPr lang="en-US" sz="1200" dirty="0" smtClean="0">
                <a:solidFill>
                  <a:schemeClr val="bg1"/>
                </a:solidFill>
              </a:rPr>
              <a:t>[This uses unlabeled data. One can learn the features from labeled data too.]</a:t>
            </a:r>
            <a:endParaRPr lang="en-US" sz="1200" dirty="0">
              <a:solidFill>
                <a:schemeClr val="bg1"/>
              </a:solidFill>
            </a:endParaRPr>
          </a:p>
        </p:txBody>
      </p:sp>
      <p:grpSp>
        <p:nvGrpSpPr>
          <p:cNvPr id="45" name="Group 44"/>
          <p:cNvGrpSpPr/>
          <p:nvPr/>
        </p:nvGrpSpPr>
        <p:grpSpPr>
          <a:xfrm>
            <a:off x="3535065" y="3928265"/>
            <a:ext cx="3108960" cy="2560320"/>
            <a:chOff x="5067942" y="753350"/>
            <a:chExt cx="3108960" cy="2560320"/>
          </a:xfrm>
        </p:grpSpPr>
        <p:sp>
          <p:nvSpPr>
            <p:cNvPr id="57346" name="Rectangle 2"/>
            <p:cNvSpPr>
              <a:spLocks noChangeArrowheads="1"/>
            </p:cNvSpPr>
            <p:nvPr/>
          </p:nvSpPr>
          <p:spPr bwMode="auto">
            <a:xfrm>
              <a:off x="5067942" y="753350"/>
              <a:ext cx="3108960" cy="2560320"/>
            </a:xfrm>
            <a:prstGeom prst="rect">
              <a:avLst/>
            </a:prstGeom>
            <a:solidFill>
              <a:srgbClr val="FFCC00"/>
            </a:solidFill>
            <a:ln w="19050" algn="ctr">
              <a:solidFill>
                <a:schemeClr val="tx1"/>
              </a:solidFill>
              <a:miter lim="800000"/>
              <a:headEnd/>
              <a:tailEnd/>
            </a:ln>
          </p:spPr>
          <p:txBody>
            <a:bodyPr wrap="none" anchor="ctr">
              <a:spAutoFit/>
            </a:bodyPr>
            <a:lstStyle/>
            <a:p>
              <a:endParaRPr lang="en-US">
                <a:solidFill>
                  <a:srgbClr val="000000"/>
                </a:solidFill>
              </a:endParaRPr>
            </a:p>
          </p:txBody>
        </p:sp>
        <p:sp>
          <p:nvSpPr>
            <p:cNvPr id="57363" name="Text Box 21"/>
            <p:cNvSpPr txBox="1">
              <a:spLocks noChangeArrowheads="1"/>
            </p:cNvSpPr>
            <p:nvPr/>
          </p:nvSpPr>
          <p:spPr bwMode="auto">
            <a:xfrm>
              <a:off x="5677991" y="2882844"/>
              <a:ext cx="1992853" cy="369332"/>
            </a:xfrm>
            <a:prstGeom prst="rect">
              <a:avLst/>
            </a:prstGeom>
            <a:noFill/>
            <a:ln w="12700" algn="ctr">
              <a:noFill/>
              <a:miter lim="800000"/>
              <a:headEnd/>
              <a:tailEnd/>
            </a:ln>
          </p:spPr>
          <p:txBody>
            <a:bodyPr wrap="none">
              <a:spAutoFit/>
            </a:bodyPr>
            <a:lstStyle/>
            <a:p>
              <a:pPr algn="l">
                <a:spcBef>
                  <a:spcPct val="0"/>
                </a:spcBef>
              </a:pPr>
              <a:r>
                <a:rPr lang="en-US" b="1" dirty="0" smtClean="0">
                  <a:solidFill>
                    <a:srgbClr val="000000"/>
                  </a:solidFill>
                  <a:latin typeface="Arial" charset="0"/>
                </a:rPr>
                <a:t>Not motorcycles</a:t>
              </a:r>
              <a:endParaRPr lang="en-US" b="1" dirty="0">
                <a:solidFill>
                  <a:srgbClr val="000000"/>
                </a:solidFill>
                <a:latin typeface="Arial" charset="0"/>
              </a:endParaRPr>
            </a:p>
          </p:txBody>
        </p:sp>
        <p:pic>
          <p:nvPicPr>
            <p:cNvPr id="31" name="Picture 10"/>
            <p:cNvPicPr>
              <a:picLocks noChangeAspect="1" noChangeArrowheads="1"/>
            </p:cNvPicPr>
            <p:nvPr/>
          </p:nvPicPr>
          <p:blipFill>
            <a:blip r:embed="rId4" cstate="print"/>
            <a:srcRect/>
            <a:stretch>
              <a:fillRect/>
            </a:stretch>
          </p:blipFill>
          <p:spPr bwMode="auto">
            <a:xfrm>
              <a:off x="5340100" y="900987"/>
              <a:ext cx="1257374" cy="756469"/>
            </a:xfrm>
            <a:prstGeom prst="rect">
              <a:avLst/>
            </a:prstGeom>
            <a:noFill/>
            <a:ln w="12700" algn="ctr">
              <a:noFill/>
              <a:miter lim="800000"/>
              <a:headEnd/>
              <a:tailEnd/>
            </a:ln>
          </p:spPr>
        </p:pic>
        <p:pic>
          <p:nvPicPr>
            <p:cNvPr id="32" name="Picture 6" descr="http://t2.gstatic.com/images?q=tbn:ANd9GcTL9hSacq02lg06-d1mjwiBX5E3yNKEBXdBdyL2OuTvLG_4Wq1i"/>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285332" y="1962569"/>
              <a:ext cx="1281113" cy="890588"/>
            </a:xfrm>
            <a:prstGeom prst="rect">
              <a:avLst/>
            </a:prstGeom>
            <a:noFill/>
            <a:extLst>
              <a:ext uri="{909E8E84-426E-40DD-AFC4-6F175D3DCCD1}">
                <a14:hiddenFill xmlns:a14="http://schemas.microsoft.com/office/drawing/2010/main" xmlns="">
                  <a:solidFill>
                    <a:srgbClr val="FFFFFF"/>
                  </a:solidFill>
                </a14:hiddenFill>
              </a:ext>
            </a:extLst>
          </p:spPr>
        </p:pic>
        <p:pic>
          <p:nvPicPr>
            <p:cNvPr id="33" name="Picture 23" descr="C:\Users\ang\Desktop\treesAndGrerb.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815055" y="1938445"/>
              <a:ext cx="1152150" cy="902467"/>
            </a:xfrm>
            <a:prstGeom prst="rect">
              <a:avLst/>
            </a:prstGeom>
            <a:noFill/>
            <a:extLst>
              <a:ext uri="{909E8E84-426E-40DD-AFC4-6F175D3DCCD1}">
                <a14:hiddenFill xmlns:a14="http://schemas.microsoft.com/office/drawing/2010/main" xmlns="">
                  <a:solidFill>
                    <a:srgbClr val="FFFFFF"/>
                  </a:solidFill>
                </a14:hiddenFill>
              </a:ext>
            </a:extLst>
          </p:spPr>
        </p:pic>
        <p:pic>
          <p:nvPicPr>
            <p:cNvPr id="34" name="Picture 24" descr="C:\Users\ang\Desktop\imgres.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887542" y="909820"/>
              <a:ext cx="1124545" cy="842323"/>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42" name="Picture 2" descr="C:\Users\ang\Desktop\1961 Norton #271 Ridden by Jesse Seary in turn 9 at Road America, Elkhart Lake, WI.jpg"/>
          <p:cNvPicPr>
            <a:picLocks noChangeAspect="1" noChangeArrowheads="1"/>
          </p:cNvPicPr>
          <p:nvPr/>
        </p:nvPicPr>
        <p:blipFill>
          <a:blip r:embed="rId8" cstate="print"/>
          <a:srcRect/>
          <a:stretch>
            <a:fillRect/>
          </a:stretch>
        </p:blipFill>
        <p:spPr bwMode="auto">
          <a:xfrm>
            <a:off x="7031362" y="5001809"/>
            <a:ext cx="1649973" cy="1105137"/>
          </a:xfrm>
          <a:prstGeom prst="rect">
            <a:avLst/>
          </a:prstGeom>
          <a:noFill/>
        </p:spPr>
      </p:pic>
      <p:grpSp>
        <p:nvGrpSpPr>
          <p:cNvPr id="43" name="Group 42"/>
          <p:cNvGrpSpPr/>
          <p:nvPr/>
        </p:nvGrpSpPr>
        <p:grpSpPr>
          <a:xfrm>
            <a:off x="1031460" y="740650"/>
            <a:ext cx="6766560" cy="3017520"/>
            <a:chOff x="495015" y="3544215"/>
            <a:chExt cx="6766560" cy="3017520"/>
          </a:xfrm>
        </p:grpSpPr>
        <p:pic>
          <p:nvPicPr>
            <p:cNvPr id="2327555" name="Picture 3" descr="C:\Users\ang\Desktop\imgres.jp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5954580" y="4504340"/>
              <a:ext cx="867745" cy="804433"/>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 name="Group 40"/>
            <p:cNvGrpSpPr/>
            <p:nvPr/>
          </p:nvGrpSpPr>
          <p:grpSpPr>
            <a:xfrm>
              <a:off x="495015" y="3544215"/>
              <a:ext cx="6766560" cy="3017520"/>
              <a:chOff x="616285" y="3544215"/>
              <a:chExt cx="6766560" cy="3017520"/>
            </a:xfrm>
          </p:grpSpPr>
          <p:grpSp>
            <p:nvGrpSpPr>
              <p:cNvPr id="5" name="Group 38"/>
              <p:cNvGrpSpPr/>
              <p:nvPr/>
            </p:nvGrpSpPr>
            <p:grpSpPr>
              <a:xfrm>
                <a:off x="616285" y="3544215"/>
                <a:ext cx="6766560" cy="3017520"/>
                <a:chOff x="660205" y="3505810"/>
                <a:chExt cx="6766560" cy="3017520"/>
              </a:xfrm>
            </p:grpSpPr>
            <p:sp>
              <p:nvSpPr>
                <p:cNvPr id="22" name="Rectangle 4"/>
                <p:cNvSpPr>
                  <a:spLocks noChangeArrowheads="1"/>
                </p:cNvSpPr>
                <p:nvPr/>
              </p:nvSpPr>
              <p:spPr bwMode="auto">
                <a:xfrm>
                  <a:off x="660205" y="3505810"/>
                  <a:ext cx="6766560" cy="3017520"/>
                </a:xfrm>
                <a:prstGeom prst="rect">
                  <a:avLst/>
                </a:prstGeom>
                <a:solidFill>
                  <a:srgbClr val="FFCC00"/>
                </a:solidFill>
                <a:ln w="19050" algn="ctr">
                  <a:solidFill>
                    <a:schemeClr val="tx1"/>
                  </a:solidFill>
                  <a:miter lim="800000"/>
                  <a:headEnd/>
                  <a:tailEnd/>
                </a:ln>
              </p:spPr>
              <p:txBody>
                <a:bodyPr anchor="ctr">
                  <a:spAutoFit/>
                </a:bodyPr>
                <a:lstStyle/>
                <a:p>
                  <a:endParaRPr lang="en-US" dirty="0">
                    <a:solidFill>
                      <a:srgbClr val="000000"/>
                    </a:solidFill>
                  </a:endParaRPr>
                </a:p>
              </p:txBody>
            </p:sp>
            <p:pic>
              <p:nvPicPr>
                <p:cNvPr id="23" name="Picture 5"/>
                <p:cNvPicPr>
                  <a:picLocks noChangeAspect="1" noChangeArrowheads="1"/>
                </p:cNvPicPr>
                <p:nvPr/>
              </p:nvPicPr>
              <p:blipFill>
                <a:blip r:embed="rId10" cstate="print"/>
                <a:srcRect/>
                <a:stretch>
                  <a:fillRect/>
                </a:stretch>
              </p:blipFill>
              <p:spPr bwMode="auto">
                <a:xfrm>
                  <a:off x="986450" y="3709937"/>
                  <a:ext cx="1050820" cy="588459"/>
                </a:xfrm>
                <a:prstGeom prst="rect">
                  <a:avLst/>
                </a:prstGeom>
                <a:noFill/>
                <a:ln w="12700" algn="ctr">
                  <a:noFill/>
                  <a:miter lim="800000"/>
                  <a:headEnd/>
                  <a:tailEnd/>
                </a:ln>
              </p:spPr>
            </p:pic>
            <p:pic>
              <p:nvPicPr>
                <p:cNvPr id="24" name="Picture 6"/>
                <p:cNvPicPr>
                  <a:picLocks noChangeAspect="1" noChangeArrowheads="1"/>
                </p:cNvPicPr>
                <p:nvPr/>
              </p:nvPicPr>
              <p:blipFill>
                <a:blip r:embed="rId11" cstate="print"/>
                <a:srcRect/>
                <a:stretch>
                  <a:fillRect/>
                </a:stretch>
              </p:blipFill>
              <p:spPr bwMode="auto">
                <a:xfrm>
                  <a:off x="3573470" y="3709937"/>
                  <a:ext cx="849183" cy="635402"/>
                </a:xfrm>
                <a:prstGeom prst="rect">
                  <a:avLst/>
                </a:prstGeom>
                <a:noFill/>
                <a:ln w="12700" algn="ctr">
                  <a:noFill/>
                  <a:miter lim="800000"/>
                  <a:headEnd/>
                  <a:tailEnd/>
                </a:ln>
              </p:spPr>
            </p:pic>
            <p:pic>
              <p:nvPicPr>
                <p:cNvPr id="25" name="Picture 8"/>
                <p:cNvPicPr>
                  <a:picLocks noChangeAspect="1" noChangeArrowheads="1"/>
                </p:cNvPicPr>
                <p:nvPr/>
              </p:nvPicPr>
              <p:blipFill>
                <a:blip r:embed="rId12" cstate="print"/>
                <a:srcRect/>
                <a:stretch>
                  <a:fillRect/>
                </a:stretch>
              </p:blipFill>
              <p:spPr bwMode="auto">
                <a:xfrm>
                  <a:off x="4836758" y="4524454"/>
                  <a:ext cx="897147" cy="671292"/>
                </a:xfrm>
                <a:prstGeom prst="rect">
                  <a:avLst/>
                </a:prstGeom>
                <a:noFill/>
                <a:ln w="12700" algn="ctr">
                  <a:noFill/>
                  <a:miter lim="800000"/>
                  <a:headEnd/>
                  <a:tailEnd/>
                </a:ln>
              </p:spPr>
            </p:pic>
            <p:pic>
              <p:nvPicPr>
                <p:cNvPr id="26" name="Picture 9"/>
                <p:cNvPicPr>
                  <a:picLocks noChangeAspect="1" noChangeArrowheads="1"/>
                </p:cNvPicPr>
                <p:nvPr/>
              </p:nvPicPr>
              <p:blipFill>
                <a:blip r:embed="rId13" cstate="print"/>
                <a:srcRect/>
                <a:stretch>
                  <a:fillRect/>
                </a:stretch>
              </p:blipFill>
              <p:spPr bwMode="auto">
                <a:xfrm>
                  <a:off x="986450" y="5354402"/>
                  <a:ext cx="1012416" cy="762687"/>
                </a:xfrm>
                <a:prstGeom prst="rect">
                  <a:avLst/>
                </a:prstGeom>
                <a:noFill/>
                <a:ln w="12700" algn="ctr">
                  <a:noFill/>
                  <a:miter lim="800000"/>
                  <a:headEnd/>
                  <a:tailEnd/>
                </a:ln>
              </p:spPr>
            </p:pic>
            <p:sp>
              <p:nvSpPr>
                <p:cNvPr id="27" name="Text Box 10"/>
                <p:cNvSpPr txBox="1">
                  <a:spLocks noChangeArrowheads="1"/>
                </p:cNvSpPr>
                <p:nvPr/>
              </p:nvSpPr>
              <p:spPr bwMode="auto">
                <a:xfrm>
                  <a:off x="2974498" y="6132068"/>
                  <a:ext cx="2146742" cy="369332"/>
                </a:xfrm>
                <a:prstGeom prst="rect">
                  <a:avLst/>
                </a:prstGeom>
                <a:noFill/>
                <a:ln w="12700" algn="ctr">
                  <a:noFill/>
                  <a:miter lim="800000"/>
                  <a:headEnd/>
                  <a:tailEnd/>
                </a:ln>
              </p:spPr>
              <p:txBody>
                <a:bodyPr wrap="none">
                  <a:spAutoFit/>
                </a:bodyPr>
                <a:lstStyle/>
                <a:p>
                  <a:pPr algn="l">
                    <a:spcBef>
                      <a:spcPct val="0"/>
                    </a:spcBef>
                  </a:pPr>
                  <a:r>
                    <a:rPr lang="en-US" b="1" dirty="0" smtClean="0">
                      <a:solidFill>
                        <a:srgbClr val="000000"/>
                      </a:solidFill>
                      <a:latin typeface="Arial" charset="0"/>
                    </a:rPr>
                    <a:t>Unlabeled images</a:t>
                  </a:r>
                  <a:endParaRPr lang="en-US" b="1" dirty="0">
                    <a:solidFill>
                      <a:srgbClr val="000000"/>
                    </a:solidFill>
                    <a:latin typeface="Arial" charset="0"/>
                  </a:endParaRPr>
                </a:p>
              </p:txBody>
            </p:sp>
            <p:pic>
              <p:nvPicPr>
                <p:cNvPr id="28" name="Picture 11"/>
                <p:cNvPicPr>
                  <a:picLocks noChangeAspect="1" noChangeArrowheads="1"/>
                </p:cNvPicPr>
                <p:nvPr/>
              </p:nvPicPr>
              <p:blipFill>
                <a:blip r:embed="rId14" cstate="print"/>
                <a:srcRect/>
                <a:stretch>
                  <a:fillRect/>
                </a:stretch>
              </p:blipFill>
              <p:spPr bwMode="auto">
                <a:xfrm>
                  <a:off x="997716" y="4485933"/>
                  <a:ext cx="1001150" cy="748334"/>
                </a:xfrm>
                <a:prstGeom prst="rect">
                  <a:avLst/>
                </a:prstGeom>
                <a:noFill/>
                <a:ln w="12700" algn="ctr">
                  <a:noFill/>
                  <a:miter lim="800000"/>
                  <a:headEnd/>
                  <a:tailEnd/>
                </a:ln>
              </p:spPr>
            </p:pic>
            <p:pic>
              <p:nvPicPr>
                <p:cNvPr id="29" name="Picture 23"/>
                <p:cNvPicPr>
                  <a:picLocks noChangeAspect="1" noChangeArrowheads="1"/>
                </p:cNvPicPr>
                <p:nvPr/>
              </p:nvPicPr>
              <p:blipFill>
                <a:blip r:embed="rId15" cstate="print"/>
                <a:srcRect/>
                <a:stretch>
                  <a:fillRect/>
                </a:stretch>
              </p:blipFill>
              <p:spPr bwMode="auto">
                <a:xfrm>
                  <a:off x="2356464" y="3729780"/>
                  <a:ext cx="785780" cy="544129"/>
                </a:xfrm>
                <a:prstGeom prst="rect">
                  <a:avLst/>
                </a:prstGeom>
                <a:noFill/>
                <a:ln w="25400" algn="ctr">
                  <a:noFill/>
                  <a:miter lim="800000"/>
                  <a:headEnd/>
                  <a:tailEnd/>
                </a:ln>
              </p:spPr>
            </p:pic>
            <p:pic>
              <p:nvPicPr>
                <p:cNvPr id="2327554" name="Picture 2" descr="C:\Users\ang\Desktop\imgres"/>
                <p:cNvPicPr>
                  <a:picLocks noChangeAspect="1" noChangeArrowheads="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2320967" y="4485934"/>
                  <a:ext cx="986981" cy="671292"/>
                </a:xfrm>
                <a:prstGeom prst="rect">
                  <a:avLst/>
                </a:prstGeom>
                <a:noFill/>
                <a:extLst>
                  <a:ext uri="{909E8E84-426E-40DD-AFC4-6F175D3DCCD1}">
                    <a14:hiddenFill xmlns:a14="http://schemas.microsoft.com/office/drawing/2010/main" xmlns="">
                      <a:solidFill>
                        <a:srgbClr val="FFFFFF"/>
                      </a:solidFill>
                    </a14:hiddenFill>
                  </a:ext>
                </a:extLst>
              </p:spPr>
            </p:pic>
            <p:pic>
              <p:nvPicPr>
                <p:cNvPr id="2327556" name="Picture 4" descr="C:\Users\ang\Desktop\Giant-Anteater.jpg"/>
                <p:cNvPicPr>
                  <a:picLocks noChangeAspect="1" noChangeArrowheads="1"/>
                </p:cNvPicPr>
                <p:nvPr/>
              </p:nvPicPr>
              <p:blipFill>
                <a:blip r:embed="rId17" cstate="print">
                  <a:extLst>
                    <a:ext uri="{28A0092B-C50C-407E-A947-70E740481C1C}">
                      <a14:useLocalDpi xmlns:a14="http://schemas.microsoft.com/office/drawing/2010/main" xmlns="" val="0"/>
                    </a:ext>
                  </a:extLst>
                </a:blip>
                <a:srcRect/>
                <a:stretch>
                  <a:fillRect/>
                </a:stretch>
              </p:blipFill>
              <p:spPr bwMode="auto">
                <a:xfrm>
                  <a:off x="2211046" y="5344360"/>
                  <a:ext cx="1115832" cy="743162"/>
                </a:xfrm>
                <a:prstGeom prst="rect">
                  <a:avLst/>
                </a:prstGeom>
                <a:noFill/>
                <a:extLst>
                  <a:ext uri="{909E8E84-426E-40DD-AFC4-6F175D3DCCD1}">
                    <a14:hiddenFill xmlns:a14="http://schemas.microsoft.com/office/drawing/2010/main" xmlns="">
                      <a:solidFill>
                        <a:srgbClr val="FFFFFF"/>
                      </a:solidFill>
                    </a14:hiddenFill>
                  </a:ext>
                </a:extLst>
              </p:spPr>
            </p:pic>
            <p:pic>
              <p:nvPicPr>
                <p:cNvPr id="2327557" name="Picture 5" descr="C:\Users\ang\Desktop\imgres.jpg"/>
                <p:cNvPicPr>
                  <a:picLocks noChangeAspect="1" noChangeArrowheads="1"/>
                </p:cNvPicPr>
                <p:nvPr/>
              </p:nvPicPr>
              <p:blipFill>
                <a:blip r:embed="rId18" cstate="print">
                  <a:extLst>
                    <a:ext uri="{28A0092B-C50C-407E-A947-70E740481C1C}">
                      <a14:useLocalDpi xmlns:a14="http://schemas.microsoft.com/office/drawing/2010/main" xmlns="" val="0"/>
                    </a:ext>
                  </a:extLst>
                </a:blip>
                <a:srcRect/>
                <a:stretch>
                  <a:fillRect/>
                </a:stretch>
              </p:blipFill>
              <p:spPr bwMode="auto">
                <a:xfrm>
                  <a:off x="4702074" y="3709937"/>
                  <a:ext cx="1166515" cy="682450"/>
                </a:xfrm>
                <a:prstGeom prst="rect">
                  <a:avLst/>
                </a:prstGeom>
                <a:noFill/>
                <a:extLst>
                  <a:ext uri="{909E8E84-426E-40DD-AFC4-6F175D3DCCD1}">
                    <a14:hiddenFill xmlns:a14="http://schemas.microsoft.com/office/drawing/2010/main" xmlns="">
                      <a:solidFill>
                        <a:srgbClr val="FFFFFF"/>
                      </a:solidFill>
                    </a14:hiddenFill>
                  </a:ext>
                </a:extLst>
              </p:spPr>
            </p:pic>
            <p:pic>
              <p:nvPicPr>
                <p:cNvPr id="2327559" name="Picture 7" descr="C:\Users\ang\Desktop\imgres"/>
                <p:cNvPicPr>
                  <a:picLocks noChangeAspect="1" noChangeArrowheads="1"/>
                </p:cNvPicPr>
                <p:nvPr/>
              </p:nvPicPr>
              <p:blipFill>
                <a:blip r:embed="rId19" cstate="print">
                  <a:extLst>
                    <a:ext uri="{28A0092B-C50C-407E-A947-70E740481C1C}">
                      <a14:useLocalDpi xmlns:a14="http://schemas.microsoft.com/office/drawing/2010/main" xmlns="" val="0"/>
                    </a:ext>
                  </a:extLst>
                </a:blip>
                <a:srcRect/>
                <a:stretch>
                  <a:fillRect/>
                </a:stretch>
              </p:blipFill>
              <p:spPr bwMode="auto">
                <a:xfrm>
                  <a:off x="3597301" y="5316077"/>
                  <a:ext cx="961670" cy="79425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6119770" y="4931173"/>
                  <a:ext cx="1031051" cy="1107996"/>
                </a:xfrm>
                <a:prstGeom prst="rect">
                  <a:avLst/>
                </a:prstGeom>
                <a:noFill/>
              </p:spPr>
              <p:txBody>
                <a:bodyPr wrap="none" rtlCol="0">
                  <a:spAutoFit/>
                </a:bodyPr>
                <a:lstStyle/>
                <a:p>
                  <a:pPr algn="l">
                    <a:spcBef>
                      <a:spcPts val="0"/>
                    </a:spcBef>
                  </a:pPr>
                  <a:r>
                    <a:rPr lang="en-US" sz="6600" dirty="0" smtClean="0">
                      <a:solidFill>
                        <a:schemeClr val="tx2"/>
                      </a:solidFill>
                    </a:rPr>
                    <a:t>…</a:t>
                  </a:r>
                </a:p>
              </p:txBody>
            </p:sp>
          </p:grpSp>
          <p:pic>
            <p:nvPicPr>
              <p:cNvPr id="2102274" name="Picture 2" descr="C:\Users\ang\Desktop\imgres.jpg"/>
              <p:cNvPicPr>
                <a:picLocks noChangeAspect="1" noChangeArrowheads="1"/>
              </p:cNvPicPr>
              <p:nvPr/>
            </p:nvPicPr>
            <p:blipFill>
              <a:blip r:embed="rId20" cstate="print"/>
              <a:srcRect/>
              <a:stretch>
                <a:fillRect/>
              </a:stretch>
            </p:blipFill>
            <p:spPr bwMode="auto">
              <a:xfrm>
                <a:off x="3496660" y="4504340"/>
                <a:ext cx="949637" cy="711311"/>
              </a:xfrm>
              <a:prstGeom prst="rect">
                <a:avLst/>
              </a:prstGeom>
              <a:noFill/>
            </p:spPr>
          </p:pic>
        </p:grpSp>
        <p:pic>
          <p:nvPicPr>
            <p:cNvPr id="2674690" name="Picture 2" descr="http://t1.gstatic.com/images?q=tbn:ANd9GcQ7otMu8VpAnguPthPsmwi4RMGL__U3n8_aWVpUNdL9z3QxZjIB_g"/>
            <p:cNvPicPr>
              <a:picLocks noChangeAspect="1" noChangeArrowheads="1"/>
            </p:cNvPicPr>
            <p:nvPr/>
          </p:nvPicPr>
          <p:blipFill>
            <a:blip r:embed="rId21" cstate="print"/>
            <a:srcRect/>
            <a:stretch>
              <a:fillRect/>
            </a:stretch>
          </p:blipFill>
          <p:spPr bwMode="auto">
            <a:xfrm>
              <a:off x="5916175" y="4542745"/>
              <a:ext cx="1026330" cy="735860"/>
            </a:xfrm>
            <a:prstGeom prst="rect">
              <a:avLst/>
            </a:prstGeom>
            <a:noFill/>
          </p:spPr>
        </p:pic>
        <p:pic>
          <p:nvPicPr>
            <p:cNvPr id="2674692" name="Picture 4" descr="http://t1.gstatic.com/images?q=tbn:ANd9GcTEZJH6vL_lp-I6NymPPbXZD0N3z-RMgr4wQBOQa2F9yULMnhlj"/>
            <p:cNvPicPr>
              <a:picLocks noChangeAspect="1" noChangeArrowheads="1"/>
            </p:cNvPicPr>
            <p:nvPr/>
          </p:nvPicPr>
          <p:blipFill>
            <a:blip r:embed="rId22" cstate="print"/>
            <a:srcRect/>
            <a:stretch>
              <a:fillRect/>
            </a:stretch>
          </p:blipFill>
          <p:spPr bwMode="auto">
            <a:xfrm>
              <a:off x="5877770" y="3736240"/>
              <a:ext cx="1083175" cy="720804"/>
            </a:xfrm>
            <a:prstGeom prst="rect">
              <a:avLst/>
            </a:prstGeom>
            <a:noFill/>
          </p:spPr>
        </p:pic>
        <p:pic>
          <p:nvPicPr>
            <p:cNvPr id="2674694" name="Picture 6" descr="http://t2.gstatic.com/images?q=tbn:ANd9GcTG-60Kcj1CGnsc5GmSRCaboVDPschI33upGNubJkXKwBLNZ4qk"/>
            <p:cNvPicPr>
              <a:picLocks noChangeAspect="1" noChangeArrowheads="1"/>
            </p:cNvPicPr>
            <p:nvPr/>
          </p:nvPicPr>
          <p:blipFill>
            <a:blip r:embed="rId23" cstate="print">
              <a:lum contrast="-30000"/>
            </a:blip>
            <a:srcRect/>
            <a:stretch>
              <a:fillRect/>
            </a:stretch>
          </p:blipFill>
          <p:spPr bwMode="auto">
            <a:xfrm>
              <a:off x="4639755" y="5405449"/>
              <a:ext cx="1007585" cy="754717"/>
            </a:xfrm>
            <a:prstGeom prst="rect">
              <a:avLst/>
            </a:prstGeom>
            <a:noFill/>
          </p:spPr>
        </p:pic>
      </p:grpSp>
      <p:grpSp>
        <p:nvGrpSpPr>
          <p:cNvPr id="47" name="Group 46"/>
          <p:cNvGrpSpPr/>
          <p:nvPr/>
        </p:nvGrpSpPr>
        <p:grpSpPr>
          <a:xfrm>
            <a:off x="-1594730" y="3889860"/>
            <a:ext cx="4784150" cy="2598725"/>
            <a:chOff x="-2148875" y="3889860"/>
            <a:chExt cx="4784150" cy="2598725"/>
          </a:xfrm>
        </p:grpSpPr>
        <p:grpSp>
          <p:nvGrpSpPr>
            <p:cNvPr id="44" name="Group 43"/>
            <p:cNvGrpSpPr/>
            <p:nvPr/>
          </p:nvGrpSpPr>
          <p:grpSpPr>
            <a:xfrm>
              <a:off x="-2148875" y="3889860"/>
              <a:ext cx="4784150" cy="2598725"/>
              <a:chOff x="-708962" y="702245"/>
              <a:chExt cx="4883393" cy="2598725"/>
            </a:xfrm>
          </p:grpSpPr>
          <p:sp>
            <p:nvSpPr>
              <p:cNvPr id="57347" name="Rectangle 3"/>
              <p:cNvSpPr>
                <a:spLocks noChangeArrowheads="1"/>
              </p:cNvSpPr>
              <p:nvPr/>
            </p:nvSpPr>
            <p:spPr bwMode="auto">
              <a:xfrm>
                <a:off x="1094315" y="740650"/>
                <a:ext cx="3080116" cy="2560320"/>
              </a:xfrm>
              <a:prstGeom prst="rect">
                <a:avLst/>
              </a:prstGeom>
              <a:solidFill>
                <a:srgbClr val="FFCC00"/>
              </a:solidFill>
              <a:ln w="19050" algn="ctr">
                <a:solidFill>
                  <a:schemeClr val="tx1"/>
                </a:solidFill>
                <a:miter lim="800000"/>
                <a:headEnd/>
                <a:tailEnd/>
              </a:ln>
            </p:spPr>
            <p:txBody>
              <a:bodyPr wrap="none" anchor="ctr">
                <a:spAutoFit/>
              </a:bodyPr>
              <a:lstStyle/>
              <a:p>
                <a:endParaRPr lang="en-US">
                  <a:solidFill>
                    <a:srgbClr val="000000"/>
                  </a:solidFill>
                </a:endParaRPr>
              </a:p>
            </p:txBody>
          </p:sp>
          <p:sp>
            <p:nvSpPr>
              <p:cNvPr id="57362" name="Text Box 20"/>
              <p:cNvSpPr txBox="1">
                <a:spLocks noChangeArrowheads="1"/>
              </p:cNvSpPr>
              <p:nvPr/>
            </p:nvSpPr>
            <p:spPr bwMode="auto">
              <a:xfrm>
                <a:off x="1923875" y="2861814"/>
                <a:ext cx="1531188" cy="369332"/>
              </a:xfrm>
              <a:prstGeom prst="rect">
                <a:avLst/>
              </a:prstGeom>
              <a:noFill/>
              <a:ln w="12700" algn="ctr">
                <a:noFill/>
                <a:miter lim="800000"/>
                <a:headEnd/>
                <a:tailEnd/>
              </a:ln>
            </p:spPr>
            <p:txBody>
              <a:bodyPr wrap="none">
                <a:spAutoFit/>
              </a:bodyPr>
              <a:lstStyle/>
              <a:p>
                <a:pPr algn="l">
                  <a:spcBef>
                    <a:spcPct val="0"/>
                  </a:spcBef>
                </a:pPr>
                <a:r>
                  <a:rPr lang="en-US" b="1" dirty="0" smtClean="0">
                    <a:solidFill>
                      <a:srgbClr val="000000"/>
                    </a:solidFill>
                    <a:latin typeface="Arial" charset="0"/>
                  </a:rPr>
                  <a:t>Motorcycles</a:t>
                </a:r>
                <a:endParaRPr lang="en-US" b="1" dirty="0">
                  <a:solidFill>
                    <a:srgbClr val="000000"/>
                  </a:solidFill>
                  <a:latin typeface="Arial" charset="0"/>
                </a:endParaRPr>
              </a:p>
            </p:txBody>
          </p:sp>
          <p:pic>
            <p:nvPicPr>
              <p:cNvPr id="35" name="Picture 11"/>
              <p:cNvPicPr>
                <a:picLocks noChangeAspect="1" noChangeArrowheads="1"/>
              </p:cNvPicPr>
              <p:nvPr/>
            </p:nvPicPr>
            <p:blipFill>
              <a:blip r:embed="rId24" cstate="print"/>
              <a:srcRect/>
              <a:stretch>
                <a:fillRect/>
              </a:stretch>
            </p:blipFill>
            <p:spPr bwMode="auto">
              <a:xfrm>
                <a:off x="2730092" y="2129962"/>
                <a:ext cx="1133475" cy="609600"/>
              </a:xfrm>
              <a:prstGeom prst="rect">
                <a:avLst/>
              </a:prstGeom>
              <a:noFill/>
              <a:ln w="12700" algn="ctr">
                <a:noFill/>
                <a:miter lim="800000"/>
                <a:headEnd/>
                <a:tailEnd/>
              </a:ln>
            </p:spPr>
          </p:pic>
          <p:pic>
            <p:nvPicPr>
              <p:cNvPr id="36" name="Picture 12"/>
              <p:cNvPicPr>
                <a:picLocks noChangeAspect="1" noChangeArrowheads="1"/>
              </p:cNvPicPr>
              <p:nvPr/>
            </p:nvPicPr>
            <p:blipFill>
              <a:blip r:embed="rId25" cstate="print"/>
              <a:srcRect/>
              <a:stretch>
                <a:fillRect/>
              </a:stretch>
            </p:blipFill>
            <p:spPr bwMode="auto">
              <a:xfrm>
                <a:off x="2740786" y="1047890"/>
                <a:ext cx="1145469" cy="721221"/>
              </a:xfrm>
              <a:prstGeom prst="rect">
                <a:avLst/>
              </a:prstGeom>
              <a:noFill/>
              <a:ln w="12700" algn="ctr">
                <a:noFill/>
                <a:miter lim="800000"/>
                <a:headEnd/>
                <a:tailEnd/>
              </a:ln>
            </p:spPr>
          </p:pic>
          <p:pic>
            <p:nvPicPr>
              <p:cNvPr id="37" name="Picture 13"/>
              <p:cNvPicPr>
                <a:picLocks noChangeAspect="1" noChangeArrowheads="1"/>
              </p:cNvPicPr>
              <p:nvPr/>
            </p:nvPicPr>
            <p:blipFill>
              <a:blip r:embed="rId26" cstate="print"/>
              <a:srcRect/>
              <a:stretch>
                <a:fillRect/>
              </a:stretch>
            </p:blipFill>
            <p:spPr bwMode="auto">
              <a:xfrm>
                <a:off x="1253717" y="2142662"/>
                <a:ext cx="1266825" cy="638175"/>
              </a:xfrm>
              <a:prstGeom prst="rect">
                <a:avLst/>
              </a:prstGeom>
              <a:noFill/>
              <a:ln w="12700" algn="ctr">
                <a:noFill/>
                <a:miter lim="800000"/>
                <a:headEnd/>
                <a:tailEnd/>
              </a:ln>
            </p:spPr>
          </p:pic>
          <p:pic>
            <p:nvPicPr>
              <p:cNvPr id="38" name="Picture 14"/>
              <p:cNvPicPr>
                <a:picLocks noChangeAspect="1" noChangeArrowheads="1"/>
              </p:cNvPicPr>
              <p:nvPr/>
            </p:nvPicPr>
            <p:blipFill>
              <a:blip r:embed="rId27" cstate="print"/>
              <a:srcRect/>
              <a:stretch>
                <a:fillRect/>
              </a:stretch>
            </p:blipFill>
            <p:spPr bwMode="auto">
              <a:xfrm>
                <a:off x="-708962" y="702245"/>
                <a:ext cx="1163444" cy="921805"/>
              </a:xfrm>
              <a:prstGeom prst="rect">
                <a:avLst/>
              </a:prstGeom>
              <a:noFill/>
              <a:ln w="12700" algn="ctr">
                <a:noFill/>
                <a:miter lim="800000"/>
                <a:headEnd/>
                <a:tailEnd/>
              </a:ln>
            </p:spPr>
          </p:pic>
        </p:grpSp>
        <p:pic>
          <p:nvPicPr>
            <p:cNvPr id="46" name="Picture 6" descr="C:\Users\ang\Desktop\imgres.jpg"/>
            <p:cNvPicPr>
              <a:picLocks noChangeAspect="1" noChangeArrowheads="1"/>
            </p:cNvPicPr>
            <p:nvPr/>
          </p:nvPicPr>
          <p:blipFill>
            <a:blip r:embed="rId28" cstate="print">
              <a:extLst>
                <a:ext uri="{28A0092B-C50C-407E-A947-70E740481C1C}">
                  <a14:useLocalDpi xmlns:a14="http://schemas.microsoft.com/office/drawing/2010/main" xmlns="" val="0"/>
                </a:ext>
              </a:extLst>
            </a:blip>
            <a:srcRect/>
            <a:stretch>
              <a:fillRect/>
            </a:stretch>
          </p:blipFill>
          <p:spPr bwMode="auto">
            <a:xfrm>
              <a:off x="0" y="4197100"/>
              <a:ext cx="864522" cy="770078"/>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48" name="Picture 1" descr="C:\Users\ang\Desktop\imgres.jpg"/>
          <p:cNvPicPr>
            <a:picLocks noChangeAspect="1" noChangeArrowheads="1"/>
          </p:cNvPicPr>
          <p:nvPr/>
        </p:nvPicPr>
        <p:blipFill>
          <a:blip r:embed="rId29" cstate="print"/>
          <a:srcRect/>
          <a:stretch>
            <a:fillRect/>
          </a:stretch>
        </p:blipFill>
        <p:spPr bwMode="auto">
          <a:xfrm>
            <a:off x="-1803230" y="510220"/>
            <a:ext cx="1067480" cy="648642"/>
          </a:xfrm>
          <a:prstGeom prst="rect">
            <a:avLst/>
          </a:prstGeom>
          <a:noFill/>
        </p:spPr>
      </p:pic>
      <p:pic>
        <p:nvPicPr>
          <p:cNvPr id="2674696" name="Picture 8" descr="http://t3.gstatic.com/images?q=tbn:ANd9GcRuyf-nRXBS6xN73ZFlhvivWbLT9IvIKvg-KPQIXmBbJe6DBurF"/>
          <p:cNvPicPr>
            <a:picLocks noChangeAspect="1" noChangeArrowheads="1"/>
          </p:cNvPicPr>
          <p:nvPr/>
        </p:nvPicPr>
        <p:blipFill>
          <a:blip r:embed="rId30" cstate="print"/>
          <a:srcRect/>
          <a:stretch>
            <a:fillRect/>
          </a:stretch>
        </p:blipFill>
        <p:spPr bwMode="auto">
          <a:xfrm>
            <a:off x="9564650" y="1777585"/>
            <a:ext cx="1064997" cy="70614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4829175" y="753350"/>
            <a:ext cx="3640138" cy="2560320"/>
          </a:xfrm>
          <a:prstGeom prst="rect">
            <a:avLst/>
          </a:prstGeom>
          <a:solidFill>
            <a:srgbClr val="FFCC00"/>
          </a:solidFill>
          <a:ln w="19050" algn="ctr">
            <a:solidFill>
              <a:schemeClr val="tx1"/>
            </a:solidFill>
            <a:miter lim="800000"/>
            <a:headEnd/>
            <a:tailEnd/>
          </a:ln>
        </p:spPr>
        <p:txBody>
          <a:bodyPr wrap="none" anchor="ctr">
            <a:spAutoFit/>
          </a:bodyPr>
          <a:lstStyle/>
          <a:p>
            <a:endParaRPr lang="en-US">
              <a:solidFill>
                <a:srgbClr val="000000"/>
              </a:solidFill>
            </a:endParaRPr>
          </a:p>
        </p:txBody>
      </p:sp>
      <p:sp>
        <p:nvSpPr>
          <p:cNvPr id="57347" name="Rectangle 3"/>
          <p:cNvSpPr>
            <a:spLocks noChangeArrowheads="1"/>
          </p:cNvSpPr>
          <p:nvPr/>
        </p:nvSpPr>
        <p:spPr bwMode="auto">
          <a:xfrm>
            <a:off x="793750" y="740650"/>
            <a:ext cx="3640138" cy="2560320"/>
          </a:xfrm>
          <a:prstGeom prst="rect">
            <a:avLst/>
          </a:prstGeom>
          <a:solidFill>
            <a:srgbClr val="FFCC00"/>
          </a:solidFill>
          <a:ln w="19050" algn="ctr">
            <a:solidFill>
              <a:schemeClr val="tx1"/>
            </a:solidFill>
            <a:miter lim="800000"/>
            <a:headEnd/>
            <a:tailEnd/>
          </a:ln>
        </p:spPr>
        <p:txBody>
          <a:bodyPr wrap="none" anchor="ctr">
            <a:spAutoFit/>
          </a:bodyPr>
          <a:lstStyle/>
          <a:p>
            <a:endParaRPr lang="en-US">
              <a:solidFill>
                <a:srgbClr val="000000"/>
              </a:solidFill>
            </a:endParaRPr>
          </a:p>
        </p:txBody>
      </p:sp>
      <p:sp>
        <p:nvSpPr>
          <p:cNvPr id="57348" name="Rectangle 4"/>
          <p:cNvSpPr>
            <a:spLocks noGrp="1" noChangeArrowheads="1"/>
          </p:cNvSpPr>
          <p:nvPr>
            <p:ph type="title"/>
          </p:nvPr>
        </p:nvSpPr>
        <p:spPr>
          <a:xfrm>
            <a:off x="577880" y="215900"/>
            <a:ext cx="7757810" cy="304800"/>
          </a:xfrm>
        </p:spPr>
        <p:txBody>
          <a:bodyPr/>
          <a:lstStyle/>
          <a:p>
            <a:pPr eaLnBrk="1" hangingPunct="1"/>
            <a:r>
              <a:rPr lang="en-US" dirty="0" smtClean="0"/>
              <a:t>Self-taught learning (Feature learning problem)</a:t>
            </a:r>
            <a:endParaRPr lang="en-US" dirty="0" smtClean="0">
              <a:solidFill>
                <a:schemeClr val="bg1"/>
              </a:solidFill>
            </a:endParaRPr>
          </a:p>
        </p:txBody>
      </p:sp>
      <p:pic>
        <p:nvPicPr>
          <p:cNvPr id="57349" name="Picture 5"/>
          <p:cNvPicPr>
            <a:picLocks noChangeAspect="1" noChangeArrowheads="1"/>
          </p:cNvPicPr>
          <p:nvPr/>
        </p:nvPicPr>
        <p:blipFill>
          <a:blip r:embed="rId3" cstate="print"/>
          <a:srcRect t="25484"/>
          <a:stretch>
            <a:fillRect/>
          </a:stretch>
        </p:blipFill>
        <p:spPr bwMode="auto">
          <a:xfrm>
            <a:off x="1177925" y="962900"/>
            <a:ext cx="1428750" cy="803275"/>
          </a:xfrm>
          <a:prstGeom prst="rect">
            <a:avLst/>
          </a:prstGeom>
          <a:noFill/>
          <a:ln w="12700" algn="ctr">
            <a:noFill/>
            <a:miter lim="800000"/>
            <a:headEnd/>
            <a:tailEnd/>
          </a:ln>
        </p:spPr>
      </p:pic>
      <p:pic>
        <p:nvPicPr>
          <p:cNvPr id="57350" name="Picture 6"/>
          <p:cNvPicPr>
            <a:picLocks noChangeAspect="1" noChangeArrowheads="1"/>
          </p:cNvPicPr>
          <p:nvPr/>
        </p:nvPicPr>
        <p:blipFill>
          <a:blip r:embed="rId4" cstate="print"/>
          <a:srcRect/>
          <a:stretch>
            <a:fillRect/>
          </a:stretch>
        </p:blipFill>
        <p:spPr bwMode="auto">
          <a:xfrm>
            <a:off x="2755900" y="1920162"/>
            <a:ext cx="1352550" cy="895350"/>
          </a:xfrm>
          <a:prstGeom prst="rect">
            <a:avLst/>
          </a:prstGeom>
          <a:noFill/>
          <a:ln w="12700" algn="ctr">
            <a:noFill/>
            <a:miter lim="800000"/>
            <a:headEnd/>
            <a:tailEnd/>
          </a:ln>
        </p:spPr>
      </p:pic>
      <p:pic>
        <p:nvPicPr>
          <p:cNvPr id="57351" name="Picture 7"/>
          <p:cNvPicPr>
            <a:picLocks noChangeAspect="1" noChangeArrowheads="1"/>
          </p:cNvPicPr>
          <p:nvPr/>
        </p:nvPicPr>
        <p:blipFill>
          <a:blip r:embed="rId5" cstate="print"/>
          <a:srcRect/>
          <a:stretch>
            <a:fillRect/>
          </a:stretch>
        </p:blipFill>
        <p:spPr bwMode="auto">
          <a:xfrm>
            <a:off x="1174750" y="1964612"/>
            <a:ext cx="1362075" cy="876300"/>
          </a:xfrm>
          <a:prstGeom prst="rect">
            <a:avLst/>
          </a:prstGeom>
          <a:noFill/>
          <a:ln w="12700" algn="ctr">
            <a:noFill/>
            <a:miter lim="800000"/>
            <a:headEnd/>
            <a:tailEnd/>
          </a:ln>
        </p:spPr>
      </p:pic>
      <p:pic>
        <p:nvPicPr>
          <p:cNvPr id="57352" name="Picture 8"/>
          <p:cNvPicPr>
            <a:picLocks noChangeAspect="1" noChangeArrowheads="1"/>
          </p:cNvPicPr>
          <p:nvPr/>
        </p:nvPicPr>
        <p:blipFill>
          <a:blip r:embed="rId6" cstate="print"/>
          <a:srcRect t="18643"/>
          <a:stretch>
            <a:fillRect/>
          </a:stretch>
        </p:blipFill>
        <p:spPr bwMode="auto">
          <a:xfrm>
            <a:off x="2703513" y="900987"/>
            <a:ext cx="1304925" cy="798513"/>
          </a:xfrm>
          <a:prstGeom prst="rect">
            <a:avLst/>
          </a:prstGeom>
          <a:noFill/>
          <a:ln w="12700" algn="ctr">
            <a:noFill/>
            <a:miter lim="800000"/>
            <a:headEnd/>
            <a:tailEnd/>
          </a:ln>
        </p:spPr>
      </p:pic>
      <p:pic>
        <p:nvPicPr>
          <p:cNvPr id="57355" name="Picture 11"/>
          <p:cNvPicPr>
            <a:picLocks noChangeAspect="1" noChangeArrowheads="1"/>
          </p:cNvPicPr>
          <p:nvPr/>
        </p:nvPicPr>
        <p:blipFill>
          <a:blip r:embed="rId7" cstate="print"/>
          <a:srcRect/>
          <a:stretch>
            <a:fillRect/>
          </a:stretch>
        </p:blipFill>
        <p:spPr bwMode="auto">
          <a:xfrm>
            <a:off x="6635750" y="2088437"/>
            <a:ext cx="1133475" cy="609600"/>
          </a:xfrm>
          <a:prstGeom prst="rect">
            <a:avLst/>
          </a:prstGeom>
          <a:noFill/>
          <a:ln w="12700" algn="ctr">
            <a:noFill/>
            <a:miter lim="800000"/>
            <a:headEnd/>
            <a:tailEnd/>
          </a:ln>
        </p:spPr>
      </p:pic>
      <p:pic>
        <p:nvPicPr>
          <p:cNvPr id="57356" name="Picture 12"/>
          <p:cNvPicPr>
            <a:picLocks noChangeAspect="1" noChangeArrowheads="1"/>
          </p:cNvPicPr>
          <p:nvPr/>
        </p:nvPicPr>
        <p:blipFill>
          <a:blip r:embed="rId8" cstate="print"/>
          <a:srcRect/>
          <a:stretch>
            <a:fillRect/>
          </a:stretch>
        </p:blipFill>
        <p:spPr bwMode="auto">
          <a:xfrm>
            <a:off x="6677025" y="986712"/>
            <a:ext cx="1285875" cy="809625"/>
          </a:xfrm>
          <a:prstGeom prst="rect">
            <a:avLst/>
          </a:prstGeom>
          <a:noFill/>
          <a:ln w="12700" algn="ctr">
            <a:noFill/>
            <a:miter lim="800000"/>
            <a:headEnd/>
            <a:tailEnd/>
          </a:ln>
        </p:spPr>
      </p:pic>
      <p:pic>
        <p:nvPicPr>
          <p:cNvPr id="57357" name="Picture 13"/>
          <p:cNvPicPr>
            <a:picLocks noChangeAspect="1" noChangeArrowheads="1"/>
          </p:cNvPicPr>
          <p:nvPr/>
        </p:nvPicPr>
        <p:blipFill>
          <a:blip r:embed="rId9" cstate="print"/>
          <a:srcRect/>
          <a:stretch>
            <a:fillRect/>
          </a:stretch>
        </p:blipFill>
        <p:spPr bwMode="auto">
          <a:xfrm>
            <a:off x="5159375" y="2101137"/>
            <a:ext cx="1266825" cy="638175"/>
          </a:xfrm>
          <a:prstGeom prst="rect">
            <a:avLst/>
          </a:prstGeom>
          <a:noFill/>
          <a:ln w="12700" algn="ctr">
            <a:noFill/>
            <a:miter lim="800000"/>
            <a:headEnd/>
            <a:tailEnd/>
          </a:ln>
        </p:spPr>
      </p:pic>
      <p:pic>
        <p:nvPicPr>
          <p:cNvPr id="57358" name="Picture 14"/>
          <p:cNvPicPr>
            <a:picLocks noChangeAspect="1" noChangeArrowheads="1"/>
          </p:cNvPicPr>
          <p:nvPr/>
        </p:nvPicPr>
        <p:blipFill>
          <a:blip r:embed="rId10" cstate="print"/>
          <a:srcRect/>
          <a:stretch>
            <a:fillRect/>
          </a:stretch>
        </p:blipFill>
        <p:spPr bwMode="auto">
          <a:xfrm>
            <a:off x="5208588" y="883525"/>
            <a:ext cx="1238250" cy="981075"/>
          </a:xfrm>
          <a:prstGeom prst="rect">
            <a:avLst/>
          </a:prstGeom>
          <a:noFill/>
          <a:ln w="12700" algn="ctr">
            <a:noFill/>
            <a:miter lim="800000"/>
            <a:headEnd/>
            <a:tailEnd/>
          </a:ln>
        </p:spPr>
      </p:pic>
      <p:grpSp>
        <p:nvGrpSpPr>
          <p:cNvPr id="2" name="Group 17"/>
          <p:cNvGrpSpPr>
            <a:grpSpLocks/>
          </p:cNvGrpSpPr>
          <p:nvPr/>
        </p:nvGrpSpPr>
        <p:grpSpPr bwMode="auto">
          <a:xfrm>
            <a:off x="6876300" y="4273909"/>
            <a:ext cx="1619250" cy="1654175"/>
            <a:chOff x="2517" y="2994"/>
            <a:chExt cx="1020" cy="1042"/>
          </a:xfrm>
        </p:grpSpPr>
        <p:pic>
          <p:nvPicPr>
            <p:cNvPr id="57364" name="Picture 18"/>
            <p:cNvPicPr>
              <a:picLocks noChangeAspect="1" noChangeArrowheads="1"/>
            </p:cNvPicPr>
            <p:nvPr/>
          </p:nvPicPr>
          <p:blipFill>
            <a:blip r:embed="rId11" cstate="print"/>
            <a:srcRect/>
            <a:stretch>
              <a:fillRect/>
            </a:stretch>
          </p:blipFill>
          <p:spPr bwMode="auto">
            <a:xfrm>
              <a:off x="2662" y="3478"/>
              <a:ext cx="744" cy="558"/>
            </a:xfrm>
            <a:prstGeom prst="rect">
              <a:avLst/>
            </a:prstGeom>
            <a:noFill/>
            <a:ln w="12700" algn="ctr">
              <a:noFill/>
              <a:miter lim="800000"/>
              <a:headEnd/>
              <a:tailEnd/>
            </a:ln>
          </p:spPr>
        </p:pic>
        <p:sp>
          <p:nvSpPr>
            <p:cNvPr id="57365" name="Text Box 19"/>
            <p:cNvSpPr txBox="1">
              <a:spLocks noChangeArrowheads="1"/>
            </p:cNvSpPr>
            <p:nvPr/>
          </p:nvSpPr>
          <p:spPr bwMode="auto">
            <a:xfrm>
              <a:off x="2517" y="2994"/>
              <a:ext cx="1020" cy="404"/>
            </a:xfrm>
            <a:prstGeom prst="rect">
              <a:avLst/>
            </a:prstGeom>
            <a:noFill/>
            <a:ln w="12700" algn="ctr">
              <a:noFill/>
              <a:miter lim="800000"/>
              <a:headEnd/>
              <a:tailEnd/>
            </a:ln>
          </p:spPr>
          <p:txBody>
            <a:bodyPr wrap="none">
              <a:spAutoFit/>
            </a:bodyPr>
            <a:lstStyle/>
            <a:p>
              <a:pPr algn="l">
                <a:spcBef>
                  <a:spcPct val="0"/>
                </a:spcBef>
              </a:pPr>
              <a:r>
                <a:rPr lang="en-US" dirty="0">
                  <a:solidFill>
                    <a:srgbClr val="FFFFFF"/>
                  </a:solidFill>
                  <a:latin typeface="Arial" charset="0"/>
                </a:rPr>
                <a:t>Testing:</a:t>
              </a:r>
            </a:p>
            <a:p>
              <a:pPr algn="l">
                <a:spcBef>
                  <a:spcPct val="0"/>
                </a:spcBef>
              </a:pPr>
              <a:r>
                <a:rPr lang="en-US" dirty="0">
                  <a:solidFill>
                    <a:srgbClr val="FFFFFF"/>
                  </a:solidFill>
                  <a:latin typeface="Arial" charset="0"/>
                </a:rPr>
                <a:t>What is this?  </a:t>
              </a:r>
            </a:p>
          </p:txBody>
        </p:sp>
      </p:grpSp>
      <p:sp>
        <p:nvSpPr>
          <p:cNvPr id="57362" name="Text Box 20"/>
          <p:cNvSpPr txBox="1">
            <a:spLocks noChangeArrowheads="1"/>
          </p:cNvSpPr>
          <p:nvPr/>
        </p:nvSpPr>
        <p:spPr bwMode="auto">
          <a:xfrm>
            <a:off x="1922055" y="2954602"/>
            <a:ext cx="1556836" cy="369332"/>
          </a:xfrm>
          <a:prstGeom prst="rect">
            <a:avLst/>
          </a:prstGeom>
          <a:noFill/>
          <a:ln w="12700" algn="ctr">
            <a:noFill/>
            <a:miter lim="800000"/>
            <a:headEnd/>
            <a:tailEnd/>
          </a:ln>
        </p:spPr>
        <p:txBody>
          <a:bodyPr wrap="none">
            <a:spAutoFit/>
          </a:bodyPr>
          <a:lstStyle/>
          <a:p>
            <a:pPr algn="l">
              <a:spcBef>
                <a:spcPct val="0"/>
              </a:spcBef>
            </a:pPr>
            <a:r>
              <a:rPr lang="en-US" dirty="0" smtClean="0">
                <a:solidFill>
                  <a:srgbClr val="000000"/>
                </a:solidFill>
                <a:latin typeface="Arial" charset="0"/>
              </a:rPr>
              <a:t>Labeled Cars</a:t>
            </a:r>
            <a:endParaRPr lang="en-US" dirty="0">
              <a:solidFill>
                <a:srgbClr val="000000"/>
              </a:solidFill>
              <a:latin typeface="Arial" charset="0"/>
            </a:endParaRPr>
          </a:p>
        </p:txBody>
      </p:sp>
      <p:sp>
        <p:nvSpPr>
          <p:cNvPr id="57363" name="Text Box 21"/>
          <p:cNvSpPr txBox="1">
            <a:spLocks noChangeArrowheads="1"/>
          </p:cNvSpPr>
          <p:nvPr/>
        </p:nvSpPr>
        <p:spPr bwMode="auto">
          <a:xfrm>
            <a:off x="5532125" y="2877792"/>
            <a:ext cx="2300630" cy="369332"/>
          </a:xfrm>
          <a:prstGeom prst="rect">
            <a:avLst/>
          </a:prstGeom>
          <a:noFill/>
          <a:ln w="12700" algn="ctr">
            <a:noFill/>
            <a:miter lim="800000"/>
            <a:headEnd/>
            <a:tailEnd/>
          </a:ln>
        </p:spPr>
        <p:txBody>
          <a:bodyPr wrap="none">
            <a:spAutoFit/>
          </a:bodyPr>
          <a:lstStyle/>
          <a:p>
            <a:pPr algn="l">
              <a:spcBef>
                <a:spcPct val="0"/>
              </a:spcBef>
            </a:pPr>
            <a:r>
              <a:rPr lang="en-US" dirty="0" smtClean="0">
                <a:solidFill>
                  <a:srgbClr val="000000"/>
                </a:solidFill>
                <a:latin typeface="Arial" charset="0"/>
              </a:rPr>
              <a:t>Labeled Motorcycles</a:t>
            </a:r>
            <a:endParaRPr lang="en-US" dirty="0">
              <a:solidFill>
                <a:srgbClr val="000000"/>
              </a:solidFill>
              <a:latin typeface="Arial" charset="0"/>
            </a:endParaRPr>
          </a:p>
        </p:txBody>
      </p:sp>
      <p:sp>
        <p:nvSpPr>
          <p:cNvPr id="30" name="TextBox 29"/>
          <p:cNvSpPr txBox="1"/>
          <p:nvPr/>
        </p:nvSpPr>
        <p:spPr>
          <a:xfrm>
            <a:off x="4561961" y="6578210"/>
            <a:ext cx="4657044" cy="276999"/>
          </a:xfrm>
          <a:prstGeom prst="rect">
            <a:avLst/>
          </a:prstGeom>
          <a:solidFill>
            <a:schemeClr val="tx1"/>
          </a:solidFill>
        </p:spPr>
        <p:txBody>
          <a:bodyPr wrap="none" rtlCol="0">
            <a:spAutoFit/>
          </a:bodyPr>
          <a:lstStyle/>
          <a:p>
            <a:r>
              <a:rPr lang="en-US" sz="1200" dirty="0" smtClean="0">
                <a:solidFill>
                  <a:schemeClr val="bg1"/>
                </a:solidFill>
              </a:rPr>
              <a:t>[Lee, Raina and Ng, 2006; Raina, Lee, Battle, Packer &amp; Ng, 2007]</a:t>
            </a:r>
            <a:endParaRPr lang="en-US" sz="1200" dirty="0">
              <a:solidFill>
                <a:schemeClr val="bg1"/>
              </a:solidFill>
            </a:endParaRPr>
          </a:p>
        </p:txBody>
      </p:sp>
      <p:sp>
        <p:nvSpPr>
          <p:cNvPr id="19" name="Rectangle 2"/>
          <p:cNvSpPr>
            <a:spLocks noChangeArrowheads="1"/>
          </p:cNvSpPr>
          <p:nvPr/>
        </p:nvSpPr>
        <p:spPr bwMode="auto">
          <a:xfrm>
            <a:off x="4829175" y="753350"/>
            <a:ext cx="3640138" cy="2560320"/>
          </a:xfrm>
          <a:prstGeom prst="rect">
            <a:avLst/>
          </a:prstGeom>
          <a:solidFill>
            <a:srgbClr val="FFCC00"/>
          </a:solidFill>
          <a:ln w="19050" algn="ctr">
            <a:solidFill>
              <a:schemeClr val="tx1"/>
            </a:solidFill>
            <a:miter lim="800000"/>
            <a:headEnd/>
            <a:tailEnd/>
          </a:ln>
        </p:spPr>
        <p:txBody>
          <a:bodyPr wrap="none" anchor="ctr">
            <a:spAutoFit/>
          </a:bodyPr>
          <a:lstStyle/>
          <a:p>
            <a:endParaRPr lang="en-US">
              <a:solidFill>
                <a:srgbClr val="000000"/>
              </a:solidFill>
            </a:endParaRPr>
          </a:p>
        </p:txBody>
      </p:sp>
      <p:sp>
        <p:nvSpPr>
          <p:cNvPr id="20" name="Rectangle 3"/>
          <p:cNvSpPr>
            <a:spLocks noChangeArrowheads="1"/>
          </p:cNvSpPr>
          <p:nvPr/>
        </p:nvSpPr>
        <p:spPr bwMode="auto">
          <a:xfrm>
            <a:off x="793750" y="740650"/>
            <a:ext cx="3640138" cy="2560320"/>
          </a:xfrm>
          <a:prstGeom prst="rect">
            <a:avLst/>
          </a:prstGeom>
          <a:solidFill>
            <a:srgbClr val="FFCC00"/>
          </a:solidFill>
          <a:ln w="19050" algn="ctr">
            <a:solidFill>
              <a:schemeClr val="tx1"/>
            </a:solidFill>
            <a:miter lim="800000"/>
            <a:headEnd/>
            <a:tailEnd/>
          </a:ln>
        </p:spPr>
        <p:txBody>
          <a:bodyPr wrap="none" anchor="ctr">
            <a:spAutoFit/>
          </a:bodyPr>
          <a:lstStyle/>
          <a:p>
            <a:endParaRPr lang="en-US">
              <a:solidFill>
                <a:srgbClr val="000000"/>
              </a:solidFill>
            </a:endParaRPr>
          </a:p>
        </p:txBody>
      </p:sp>
      <p:sp>
        <p:nvSpPr>
          <p:cNvPr id="21" name="Text Box 20"/>
          <p:cNvSpPr txBox="1">
            <a:spLocks noChangeArrowheads="1"/>
          </p:cNvSpPr>
          <p:nvPr/>
        </p:nvSpPr>
        <p:spPr bwMode="auto">
          <a:xfrm>
            <a:off x="1923875" y="2861814"/>
            <a:ext cx="1531188" cy="369332"/>
          </a:xfrm>
          <a:prstGeom prst="rect">
            <a:avLst/>
          </a:prstGeom>
          <a:noFill/>
          <a:ln w="12700" algn="ctr">
            <a:noFill/>
            <a:miter lim="800000"/>
            <a:headEnd/>
            <a:tailEnd/>
          </a:ln>
        </p:spPr>
        <p:txBody>
          <a:bodyPr wrap="none">
            <a:spAutoFit/>
          </a:bodyPr>
          <a:lstStyle/>
          <a:p>
            <a:pPr algn="l">
              <a:spcBef>
                <a:spcPct val="0"/>
              </a:spcBef>
            </a:pPr>
            <a:r>
              <a:rPr lang="en-US" b="1" dirty="0" smtClean="0">
                <a:solidFill>
                  <a:srgbClr val="000000"/>
                </a:solidFill>
                <a:latin typeface="Arial" charset="0"/>
              </a:rPr>
              <a:t>Motorcycles</a:t>
            </a:r>
            <a:endParaRPr lang="en-US" b="1" dirty="0">
              <a:solidFill>
                <a:srgbClr val="000000"/>
              </a:solidFill>
              <a:latin typeface="Arial" charset="0"/>
            </a:endParaRPr>
          </a:p>
        </p:txBody>
      </p:sp>
      <p:sp>
        <p:nvSpPr>
          <p:cNvPr id="22" name="Text Box 21"/>
          <p:cNvSpPr txBox="1">
            <a:spLocks noChangeArrowheads="1"/>
          </p:cNvSpPr>
          <p:nvPr/>
        </p:nvSpPr>
        <p:spPr bwMode="auto">
          <a:xfrm>
            <a:off x="5677991" y="2882844"/>
            <a:ext cx="1992853" cy="369332"/>
          </a:xfrm>
          <a:prstGeom prst="rect">
            <a:avLst/>
          </a:prstGeom>
          <a:noFill/>
          <a:ln w="12700" algn="ctr">
            <a:noFill/>
            <a:miter lim="800000"/>
            <a:headEnd/>
            <a:tailEnd/>
          </a:ln>
        </p:spPr>
        <p:txBody>
          <a:bodyPr wrap="none">
            <a:spAutoFit/>
          </a:bodyPr>
          <a:lstStyle/>
          <a:p>
            <a:pPr algn="l">
              <a:spcBef>
                <a:spcPct val="0"/>
              </a:spcBef>
            </a:pPr>
            <a:r>
              <a:rPr lang="en-US" b="1" dirty="0" smtClean="0">
                <a:solidFill>
                  <a:srgbClr val="000000"/>
                </a:solidFill>
                <a:latin typeface="Arial" charset="0"/>
              </a:rPr>
              <a:t>Not motorcycles</a:t>
            </a:r>
            <a:endParaRPr lang="en-US" b="1" dirty="0">
              <a:solidFill>
                <a:srgbClr val="000000"/>
              </a:solidFill>
              <a:latin typeface="Arial" charset="0"/>
            </a:endParaRPr>
          </a:p>
        </p:txBody>
      </p:sp>
      <p:pic>
        <p:nvPicPr>
          <p:cNvPr id="23" name="Picture 10"/>
          <p:cNvPicPr>
            <a:picLocks noChangeAspect="1" noChangeArrowheads="1"/>
          </p:cNvPicPr>
          <p:nvPr/>
        </p:nvPicPr>
        <p:blipFill>
          <a:blip r:embed="rId12" cstate="print"/>
          <a:srcRect/>
          <a:stretch>
            <a:fillRect/>
          </a:stretch>
        </p:blipFill>
        <p:spPr bwMode="auto">
          <a:xfrm>
            <a:off x="5340100" y="900987"/>
            <a:ext cx="1257374" cy="756469"/>
          </a:xfrm>
          <a:prstGeom prst="rect">
            <a:avLst/>
          </a:prstGeom>
          <a:noFill/>
          <a:ln w="12700" algn="ctr">
            <a:noFill/>
            <a:miter lim="800000"/>
            <a:headEnd/>
            <a:tailEnd/>
          </a:ln>
        </p:spPr>
      </p:pic>
      <p:pic>
        <p:nvPicPr>
          <p:cNvPr id="24" name="Picture 6" descr="http://t2.gstatic.com/images?q=tbn:ANd9GcTL9hSacq02lg06-d1mjwiBX5E3yNKEBXdBdyL2OuTvLG_4Wq1i"/>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5285332" y="1962569"/>
            <a:ext cx="1281113" cy="890588"/>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23" descr="C:\Users\ang\Desktop\treesAndGrerb.jpg"/>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6815055" y="1938445"/>
            <a:ext cx="1152150" cy="902467"/>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24" descr="C:\Users\ang\Desktop\imgres.jpg"/>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6887542" y="909820"/>
            <a:ext cx="1124545" cy="842323"/>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11"/>
          <p:cNvPicPr>
            <a:picLocks noChangeAspect="1" noChangeArrowheads="1"/>
          </p:cNvPicPr>
          <p:nvPr/>
        </p:nvPicPr>
        <p:blipFill>
          <a:blip r:embed="rId7" cstate="print"/>
          <a:srcRect/>
          <a:stretch>
            <a:fillRect/>
          </a:stretch>
        </p:blipFill>
        <p:spPr bwMode="auto">
          <a:xfrm>
            <a:off x="2730092" y="2129962"/>
            <a:ext cx="1133475" cy="609600"/>
          </a:xfrm>
          <a:prstGeom prst="rect">
            <a:avLst/>
          </a:prstGeom>
          <a:noFill/>
          <a:ln w="12700" algn="ctr">
            <a:noFill/>
            <a:miter lim="800000"/>
            <a:headEnd/>
            <a:tailEnd/>
          </a:ln>
        </p:spPr>
      </p:pic>
      <p:pic>
        <p:nvPicPr>
          <p:cNvPr id="28" name="Picture 12"/>
          <p:cNvPicPr>
            <a:picLocks noChangeAspect="1" noChangeArrowheads="1"/>
          </p:cNvPicPr>
          <p:nvPr/>
        </p:nvPicPr>
        <p:blipFill>
          <a:blip r:embed="rId8" cstate="print"/>
          <a:srcRect/>
          <a:stretch>
            <a:fillRect/>
          </a:stretch>
        </p:blipFill>
        <p:spPr bwMode="auto">
          <a:xfrm>
            <a:off x="2771367" y="1028237"/>
            <a:ext cx="1285875" cy="809625"/>
          </a:xfrm>
          <a:prstGeom prst="rect">
            <a:avLst/>
          </a:prstGeom>
          <a:noFill/>
          <a:ln w="12700" algn="ctr">
            <a:noFill/>
            <a:miter lim="800000"/>
            <a:headEnd/>
            <a:tailEnd/>
          </a:ln>
        </p:spPr>
      </p:pic>
      <p:pic>
        <p:nvPicPr>
          <p:cNvPr id="29" name="Picture 13"/>
          <p:cNvPicPr>
            <a:picLocks noChangeAspect="1" noChangeArrowheads="1"/>
          </p:cNvPicPr>
          <p:nvPr/>
        </p:nvPicPr>
        <p:blipFill>
          <a:blip r:embed="rId9" cstate="print"/>
          <a:srcRect/>
          <a:stretch>
            <a:fillRect/>
          </a:stretch>
        </p:blipFill>
        <p:spPr bwMode="auto">
          <a:xfrm>
            <a:off x="1253717" y="2142662"/>
            <a:ext cx="1266825" cy="638175"/>
          </a:xfrm>
          <a:prstGeom prst="rect">
            <a:avLst/>
          </a:prstGeom>
          <a:noFill/>
          <a:ln w="12700" algn="ctr">
            <a:noFill/>
            <a:miter lim="800000"/>
            <a:headEnd/>
            <a:tailEnd/>
          </a:ln>
        </p:spPr>
      </p:pic>
      <p:pic>
        <p:nvPicPr>
          <p:cNvPr id="31" name="Picture 14"/>
          <p:cNvPicPr>
            <a:picLocks noChangeAspect="1" noChangeArrowheads="1"/>
          </p:cNvPicPr>
          <p:nvPr/>
        </p:nvPicPr>
        <p:blipFill>
          <a:blip r:embed="rId10" cstate="print"/>
          <a:srcRect/>
          <a:stretch>
            <a:fillRect/>
          </a:stretch>
        </p:blipFill>
        <p:spPr bwMode="auto">
          <a:xfrm>
            <a:off x="1302930" y="925050"/>
            <a:ext cx="1238250" cy="981075"/>
          </a:xfrm>
          <a:prstGeom prst="rect">
            <a:avLst/>
          </a:prstGeom>
          <a:noFill/>
          <a:ln w="12700" algn="ctr">
            <a:noFill/>
            <a:miter lim="800000"/>
            <a:headEnd/>
            <a:tailEnd/>
          </a:ln>
        </p:spPr>
      </p:pic>
      <p:pic>
        <p:nvPicPr>
          <p:cNvPr id="32" name="Picture 2" descr="C:\Users\ang\Desktop\1961 Norton #271 Ridden by Jesse Seary in turn 9 at Road America, Elkhart Lake, WI.jpg"/>
          <p:cNvPicPr>
            <a:picLocks noChangeAspect="1" noChangeArrowheads="1"/>
          </p:cNvPicPr>
          <p:nvPr/>
        </p:nvPicPr>
        <p:blipFill>
          <a:blip r:embed="rId16" cstate="print"/>
          <a:srcRect/>
          <a:stretch>
            <a:fillRect/>
          </a:stretch>
        </p:blipFill>
        <p:spPr bwMode="auto">
          <a:xfrm>
            <a:off x="6890483" y="5001809"/>
            <a:ext cx="1649973" cy="1105137"/>
          </a:xfrm>
          <a:prstGeom prst="rect">
            <a:avLst/>
          </a:prstGeom>
          <a:noFill/>
        </p:spPr>
      </p:pic>
    </p:spTree>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4829175" y="753350"/>
            <a:ext cx="3640138" cy="2560320"/>
          </a:xfrm>
          <a:prstGeom prst="rect">
            <a:avLst/>
          </a:prstGeom>
          <a:solidFill>
            <a:srgbClr val="FFCC00"/>
          </a:solidFill>
          <a:ln w="19050" algn="ctr">
            <a:solidFill>
              <a:schemeClr val="tx1"/>
            </a:solidFill>
            <a:miter lim="800000"/>
            <a:headEnd/>
            <a:tailEnd/>
          </a:ln>
        </p:spPr>
        <p:txBody>
          <a:bodyPr wrap="none" anchor="ctr">
            <a:spAutoFit/>
          </a:bodyPr>
          <a:lstStyle/>
          <a:p>
            <a:endParaRPr lang="en-US">
              <a:solidFill>
                <a:srgbClr val="000000"/>
              </a:solidFill>
            </a:endParaRPr>
          </a:p>
        </p:txBody>
      </p:sp>
      <p:sp>
        <p:nvSpPr>
          <p:cNvPr id="57347" name="Rectangle 3"/>
          <p:cNvSpPr>
            <a:spLocks noChangeArrowheads="1"/>
          </p:cNvSpPr>
          <p:nvPr/>
        </p:nvSpPr>
        <p:spPr bwMode="auto">
          <a:xfrm>
            <a:off x="793750" y="740650"/>
            <a:ext cx="3640138" cy="2560320"/>
          </a:xfrm>
          <a:prstGeom prst="rect">
            <a:avLst/>
          </a:prstGeom>
          <a:solidFill>
            <a:srgbClr val="FFCC00"/>
          </a:solidFill>
          <a:ln w="19050" algn="ctr">
            <a:solidFill>
              <a:schemeClr val="tx1"/>
            </a:solidFill>
            <a:miter lim="800000"/>
            <a:headEnd/>
            <a:tailEnd/>
          </a:ln>
        </p:spPr>
        <p:txBody>
          <a:bodyPr wrap="none" anchor="ctr">
            <a:spAutoFit/>
          </a:bodyPr>
          <a:lstStyle/>
          <a:p>
            <a:endParaRPr lang="en-US">
              <a:solidFill>
                <a:srgbClr val="000000"/>
              </a:solidFill>
            </a:endParaRPr>
          </a:p>
        </p:txBody>
      </p:sp>
      <p:sp>
        <p:nvSpPr>
          <p:cNvPr id="57348" name="Rectangle 4"/>
          <p:cNvSpPr>
            <a:spLocks noGrp="1" noChangeArrowheads="1"/>
          </p:cNvSpPr>
          <p:nvPr>
            <p:ph type="title"/>
          </p:nvPr>
        </p:nvSpPr>
        <p:spPr>
          <a:xfrm>
            <a:off x="872335" y="215900"/>
            <a:ext cx="7386545" cy="304800"/>
          </a:xfrm>
        </p:spPr>
        <p:txBody>
          <a:bodyPr/>
          <a:lstStyle/>
          <a:p>
            <a:pPr eaLnBrk="1" hangingPunct="1"/>
            <a:r>
              <a:rPr lang="en-US" dirty="0" smtClean="0"/>
              <a:t>Self-taught learning (Feature learning problem)</a:t>
            </a:r>
            <a:endParaRPr lang="en-US" dirty="0" smtClean="0">
              <a:solidFill>
                <a:schemeClr val="bg1"/>
              </a:solidFill>
            </a:endParaRPr>
          </a:p>
        </p:txBody>
      </p:sp>
      <p:pic>
        <p:nvPicPr>
          <p:cNvPr id="57364" name="Picture 18"/>
          <p:cNvPicPr>
            <a:picLocks noChangeAspect="1" noChangeArrowheads="1"/>
          </p:cNvPicPr>
          <p:nvPr/>
        </p:nvPicPr>
        <p:blipFill>
          <a:blip r:embed="rId3" cstate="print"/>
          <a:srcRect/>
          <a:stretch>
            <a:fillRect/>
          </a:stretch>
        </p:blipFill>
        <p:spPr bwMode="auto">
          <a:xfrm>
            <a:off x="9795080" y="3645020"/>
            <a:ext cx="1181100" cy="885825"/>
          </a:xfrm>
          <a:prstGeom prst="rect">
            <a:avLst/>
          </a:prstGeom>
          <a:noFill/>
          <a:ln w="12700" algn="ctr">
            <a:noFill/>
            <a:miter lim="800000"/>
            <a:headEnd/>
            <a:tailEnd/>
          </a:ln>
        </p:spPr>
      </p:pic>
      <p:sp>
        <p:nvSpPr>
          <p:cNvPr id="57365" name="Text Box 19"/>
          <p:cNvSpPr txBox="1">
            <a:spLocks noChangeArrowheads="1"/>
          </p:cNvSpPr>
          <p:nvPr/>
        </p:nvSpPr>
        <p:spPr bwMode="auto">
          <a:xfrm>
            <a:off x="6876300" y="4273909"/>
            <a:ext cx="1619250" cy="641350"/>
          </a:xfrm>
          <a:prstGeom prst="rect">
            <a:avLst/>
          </a:prstGeom>
          <a:noFill/>
          <a:ln w="12700" algn="ctr">
            <a:noFill/>
            <a:miter lim="800000"/>
            <a:headEnd/>
            <a:tailEnd/>
          </a:ln>
        </p:spPr>
        <p:txBody>
          <a:bodyPr wrap="none">
            <a:spAutoFit/>
          </a:bodyPr>
          <a:lstStyle/>
          <a:p>
            <a:pPr algn="l">
              <a:spcBef>
                <a:spcPct val="0"/>
              </a:spcBef>
            </a:pPr>
            <a:r>
              <a:rPr lang="en-US" dirty="0">
                <a:solidFill>
                  <a:srgbClr val="FFFFFF"/>
                </a:solidFill>
                <a:latin typeface="Arial" charset="0"/>
              </a:rPr>
              <a:t>Testing:</a:t>
            </a:r>
          </a:p>
          <a:p>
            <a:pPr algn="l">
              <a:spcBef>
                <a:spcPct val="0"/>
              </a:spcBef>
            </a:pPr>
            <a:r>
              <a:rPr lang="en-US" dirty="0">
                <a:solidFill>
                  <a:srgbClr val="FFFFFF"/>
                </a:solidFill>
                <a:latin typeface="Arial" charset="0"/>
              </a:rPr>
              <a:t>What is this?  </a:t>
            </a:r>
          </a:p>
        </p:txBody>
      </p:sp>
      <p:sp>
        <p:nvSpPr>
          <p:cNvPr id="57362" name="Text Box 20"/>
          <p:cNvSpPr txBox="1">
            <a:spLocks noChangeArrowheads="1"/>
          </p:cNvSpPr>
          <p:nvPr/>
        </p:nvSpPr>
        <p:spPr bwMode="auto">
          <a:xfrm>
            <a:off x="1923875" y="2861814"/>
            <a:ext cx="1531188" cy="369332"/>
          </a:xfrm>
          <a:prstGeom prst="rect">
            <a:avLst/>
          </a:prstGeom>
          <a:noFill/>
          <a:ln w="12700" algn="ctr">
            <a:noFill/>
            <a:miter lim="800000"/>
            <a:headEnd/>
            <a:tailEnd/>
          </a:ln>
        </p:spPr>
        <p:txBody>
          <a:bodyPr wrap="none">
            <a:spAutoFit/>
          </a:bodyPr>
          <a:lstStyle/>
          <a:p>
            <a:pPr algn="l">
              <a:spcBef>
                <a:spcPct val="0"/>
              </a:spcBef>
            </a:pPr>
            <a:r>
              <a:rPr lang="en-US" b="1" dirty="0" smtClean="0">
                <a:solidFill>
                  <a:srgbClr val="000000"/>
                </a:solidFill>
                <a:latin typeface="Arial" charset="0"/>
              </a:rPr>
              <a:t>Motorcycles</a:t>
            </a:r>
            <a:endParaRPr lang="en-US" b="1" dirty="0">
              <a:solidFill>
                <a:srgbClr val="000000"/>
              </a:solidFill>
              <a:latin typeface="Arial" charset="0"/>
            </a:endParaRPr>
          </a:p>
        </p:txBody>
      </p:sp>
      <p:sp>
        <p:nvSpPr>
          <p:cNvPr id="57363" name="Text Box 21"/>
          <p:cNvSpPr txBox="1">
            <a:spLocks noChangeArrowheads="1"/>
          </p:cNvSpPr>
          <p:nvPr/>
        </p:nvSpPr>
        <p:spPr bwMode="auto">
          <a:xfrm>
            <a:off x="5677991" y="2882844"/>
            <a:ext cx="1992853" cy="369332"/>
          </a:xfrm>
          <a:prstGeom prst="rect">
            <a:avLst/>
          </a:prstGeom>
          <a:noFill/>
          <a:ln w="12700" algn="ctr">
            <a:noFill/>
            <a:miter lim="800000"/>
            <a:headEnd/>
            <a:tailEnd/>
          </a:ln>
        </p:spPr>
        <p:txBody>
          <a:bodyPr wrap="none">
            <a:spAutoFit/>
          </a:bodyPr>
          <a:lstStyle/>
          <a:p>
            <a:pPr algn="l">
              <a:spcBef>
                <a:spcPct val="0"/>
              </a:spcBef>
            </a:pPr>
            <a:r>
              <a:rPr lang="en-US" b="1" dirty="0" smtClean="0">
                <a:solidFill>
                  <a:srgbClr val="000000"/>
                </a:solidFill>
                <a:latin typeface="Arial" charset="0"/>
              </a:rPr>
              <a:t>Not motorcycles</a:t>
            </a:r>
            <a:endParaRPr lang="en-US" b="1" dirty="0">
              <a:solidFill>
                <a:srgbClr val="000000"/>
              </a:solidFill>
              <a:latin typeface="Arial" charset="0"/>
            </a:endParaRPr>
          </a:p>
        </p:txBody>
      </p:sp>
      <p:sp>
        <p:nvSpPr>
          <p:cNvPr id="30" name="TextBox 29"/>
          <p:cNvSpPr txBox="1"/>
          <p:nvPr/>
        </p:nvSpPr>
        <p:spPr>
          <a:xfrm>
            <a:off x="0" y="6858000"/>
            <a:ext cx="5450531" cy="276999"/>
          </a:xfrm>
          <a:prstGeom prst="rect">
            <a:avLst/>
          </a:prstGeom>
          <a:solidFill>
            <a:schemeClr val="tx1"/>
          </a:solidFill>
        </p:spPr>
        <p:txBody>
          <a:bodyPr wrap="none" rtlCol="0">
            <a:spAutoFit/>
          </a:bodyPr>
          <a:lstStyle/>
          <a:p>
            <a:pPr algn="l"/>
            <a:r>
              <a:rPr lang="en-US" sz="1200" dirty="0" smtClean="0">
                <a:solidFill>
                  <a:schemeClr val="bg1"/>
                </a:solidFill>
              </a:rPr>
              <a:t>[This uses unlabeled data. One can learn the features from labeled data too.]</a:t>
            </a:r>
            <a:endParaRPr lang="en-US" sz="1200" dirty="0">
              <a:solidFill>
                <a:schemeClr val="bg1"/>
              </a:solidFill>
            </a:endParaRPr>
          </a:p>
        </p:txBody>
      </p:sp>
      <p:pic>
        <p:nvPicPr>
          <p:cNvPr id="31" name="Picture 10"/>
          <p:cNvPicPr>
            <a:picLocks noChangeAspect="1" noChangeArrowheads="1"/>
          </p:cNvPicPr>
          <p:nvPr/>
        </p:nvPicPr>
        <p:blipFill>
          <a:blip r:embed="rId4" cstate="print"/>
          <a:srcRect/>
          <a:stretch>
            <a:fillRect/>
          </a:stretch>
        </p:blipFill>
        <p:spPr bwMode="auto">
          <a:xfrm>
            <a:off x="5340100" y="900987"/>
            <a:ext cx="1257374" cy="756469"/>
          </a:xfrm>
          <a:prstGeom prst="rect">
            <a:avLst/>
          </a:prstGeom>
          <a:noFill/>
          <a:ln w="12700" algn="ctr">
            <a:noFill/>
            <a:miter lim="800000"/>
            <a:headEnd/>
            <a:tailEnd/>
          </a:ln>
        </p:spPr>
      </p:pic>
      <p:pic>
        <p:nvPicPr>
          <p:cNvPr id="32" name="Picture 6" descr="http://t2.gstatic.com/images?q=tbn:ANd9GcTL9hSacq02lg06-d1mjwiBX5E3yNKEBXdBdyL2OuTvLG_4Wq1i"/>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285332" y="1962569"/>
            <a:ext cx="1281113" cy="890588"/>
          </a:xfrm>
          <a:prstGeom prst="rect">
            <a:avLst/>
          </a:prstGeom>
          <a:noFill/>
          <a:extLst>
            <a:ext uri="{909E8E84-426E-40DD-AFC4-6F175D3DCCD1}">
              <a14:hiddenFill xmlns:a14="http://schemas.microsoft.com/office/drawing/2010/main" xmlns="">
                <a:solidFill>
                  <a:srgbClr val="FFFFFF"/>
                </a:solidFill>
              </a14:hiddenFill>
            </a:ext>
          </a:extLst>
        </p:spPr>
      </p:pic>
      <p:pic>
        <p:nvPicPr>
          <p:cNvPr id="33" name="Picture 23" descr="C:\Users\ang\Desktop\treesAndGrerb.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815055" y="1938445"/>
            <a:ext cx="1152150" cy="902467"/>
          </a:xfrm>
          <a:prstGeom prst="rect">
            <a:avLst/>
          </a:prstGeom>
          <a:noFill/>
          <a:extLst>
            <a:ext uri="{909E8E84-426E-40DD-AFC4-6F175D3DCCD1}">
              <a14:hiddenFill xmlns:a14="http://schemas.microsoft.com/office/drawing/2010/main" xmlns="">
                <a:solidFill>
                  <a:srgbClr val="FFFFFF"/>
                </a:solidFill>
              </a14:hiddenFill>
            </a:ext>
          </a:extLst>
        </p:spPr>
      </p:pic>
      <p:pic>
        <p:nvPicPr>
          <p:cNvPr id="34" name="Picture 24" descr="C:\Users\ang\Desktop\imgres.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887542" y="909820"/>
            <a:ext cx="1124545" cy="842323"/>
          </a:xfrm>
          <a:prstGeom prst="rect">
            <a:avLst/>
          </a:prstGeom>
          <a:noFill/>
          <a:extLst>
            <a:ext uri="{909E8E84-426E-40DD-AFC4-6F175D3DCCD1}">
              <a14:hiddenFill xmlns:a14="http://schemas.microsoft.com/office/drawing/2010/main" xmlns="">
                <a:solidFill>
                  <a:srgbClr val="FFFFFF"/>
                </a:solidFill>
              </a14:hiddenFill>
            </a:ext>
          </a:extLst>
        </p:spPr>
      </p:pic>
      <p:pic>
        <p:nvPicPr>
          <p:cNvPr id="35" name="Picture 11"/>
          <p:cNvPicPr>
            <a:picLocks noChangeAspect="1" noChangeArrowheads="1"/>
          </p:cNvPicPr>
          <p:nvPr/>
        </p:nvPicPr>
        <p:blipFill>
          <a:blip r:embed="rId8" cstate="print"/>
          <a:srcRect/>
          <a:stretch>
            <a:fillRect/>
          </a:stretch>
        </p:blipFill>
        <p:spPr bwMode="auto">
          <a:xfrm>
            <a:off x="2730092" y="2129962"/>
            <a:ext cx="1133475" cy="609600"/>
          </a:xfrm>
          <a:prstGeom prst="rect">
            <a:avLst/>
          </a:prstGeom>
          <a:noFill/>
          <a:ln w="12700" algn="ctr">
            <a:noFill/>
            <a:miter lim="800000"/>
            <a:headEnd/>
            <a:tailEnd/>
          </a:ln>
        </p:spPr>
      </p:pic>
      <p:pic>
        <p:nvPicPr>
          <p:cNvPr id="36" name="Picture 12"/>
          <p:cNvPicPr>
            <a:picLocks noChangeAspect="1" noChangeArrowheads="1"/>
          </p:cNvPicPr>
          <p:nvPr/>
        </p:nvPicPr>
        <p:blipFill>
          <a:blip r:embed="rId9" cstate="print"/>
          <a:srcRect/>
          <a:stretch>
            <a:fillRect/>
          </a:stretch>
        </p:blipFill>
        <p:spPr bwMode="auto">
          <a:xfrm>
            <a:off x="2771367" y="1028237"/>
            <a:ext cx="1285875" cy="809625"/>
          </a:xfrm>
          <a:prstGeom prst="rect">
            <a:avLst/>
          </a:prstGeom>
          <a:noFill/>
          <a:ln w="12700" algn="ctr">
            <a:noFill/>
            <a:miter lim="800000"/>
            <a:headEnd/>
            <a:tailEnd/>
          </a:ln>
        </p:spPr>
      </p:pic>
      <p:pic>
        <p:nvPicPr>
          <p:cNvPr id="37" name="Picture 13"/>
          <p:cNvPicPr>
            <a:picLocks noChangeAspect="1" noChangeArrowheads="1"/>
          </p:cNvPicPr>
          <p:nvPr/>
        </p:nvPicPr>
        <p:blipFill>
          <a:blip r:embed="rId10" cstate="print"/>
          <a:srcRect/>
          <a:stretch>
            <a:fillRect/>
          </a:stretch>
        </p:blipFill>
        <p:spPr bwMode="auto">
          <a:xfrm>
            <a:off x="1253717" y="2142662"/>
            <a:ext cx="1266825" cy="638175"/>
          </a:xfrm>
          <a:prstGeom prst="rect">
            <a:avLst/>
          </a:prstGeom>
          <a:noFill/>
          <a:ln w="12700" algn="ctr">
            <a:noFill/>
            <a:miter lim="800000"/>
            <a:headEnd/>
            <a:tailEnd/>
          </a:ln>
        </p:spPr>
      </p:pic>
      <p:pic>
        <p:nvPicPr>
          <p:cNvPr id="38" name="Picture 14"/>
          <p:cNvPicPr>
            <a:picLocks noChangeAspect="1" noChangeArrowheads="1"/>
          </p:cNvPicPr>
          <p:nvPr/>
        </p:nvPicPr>
        <p:blipFill>
          <a:blip r:embed="rId11" cstate="print"/>
          <a:srcRect/>
          <a:stretch>
            <a:fillRect/>
          </a:stretch>
        </p:blipFill>
        <p:spPr bwMode="auto">
          <a:xfrm>
            <a:off x="1302930" y="925050"/>
            <a:ext cx="1238250" cy="981075"/>
          </a:xfrm>
          <a:prstGeom prst="rect">
            <a:avLst/>
          </a:prstGeom>
          <a:noFill/>
          <a:ln w="12700" algn="ctr">
            <a:noFill/>
            <a:miter lim="800000"/>
            <a:headEnd/>
            <a:tailEnd/>
          </a:ln>
        </p:spPr>
      </p:pic>
      <p:pic>
        <p:nvPicPr>
          <p:cNvPr id="2327555" name="Picture 3" descr="C:\Users\ang\Desktop\imgres.jpg"/>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1150345" y="4981632"/>
            <a:ext cx="867745" cy="804433"/>
          </a:xfrm>
          <a:prstGeom prst="rect">
            <a:avLst/>
          </a:prstGeom>
          <a:noFill/>
          <a:extLst>
            <a:ext uri="{909E8E84-426E-40DD-AFC4-6F175D3DCCD1}">
              <a14:hiddenFill xmlns:a14="http://schemas.microsoft.com/office/drawing/2010/main" xmlns="">
                <a:solidFill>
                  <a:srgbClr val="FFFFFF"/>
                </a:solidFill>
              </a14:hiddenFill>
            </a:ext>
          </a:extLst>
        </p:spPr>
      </p:pic>
      <p:pic>
        <p:nvPicPr>
          <p:cNvPr id="42" name="Picture 2" descr="C:\Users\ang\Desktop\1961 Norton #271 Ridden by Jesse Seary in turn 9 at Road America, Elkhart Lake, WI.jpg"/>
          <p:cNvPicPr>
            <a:picLocks noChangeAspect="1" noChangeArrowheads="1"/>
          </p:cNvPicPr>
          <p:nvPr/>
        </p:nvPicPr>
        <p:blipFill>
          <a:blip r:embed="rId13" cstate="print"/>
          <a:srcRect/>
          <a:stretch>
            <a:fillRect/>
          </a:stretch>
        </p:blipFill>
        <p:spPr bwMode="auto">
          <a:xfrm>
            <a:off x="6890483" y="5001809"/>
            <a:ext cx="1649973" cy="1105137"/>
          </a:xfrm>
          <a:prstGeom prst="rect">
            <a:avLst/>
          </a:prstGeom>
          <a:noFill/>
        </p:spPr>
      </p:pic>
      <p:grpSp>
        <p:nvGrpSpPr>
          <p:cNvPr id="2" name="Group 40"/>
          <p:cNvGrpSpPr/>
          <p:nvPr/>
        </p:nvGrpSpPr>
        <p:grpSpPr>
          <a:xfrm>
            <a:off x="-1067480" y="3198570"/>
            <a:ext cx="7170165" cy="3363165"/>
            <a:chOff x="-1067480" y="3198570"/>
            <a:chExt cx="7170165" cy="3363165"/>
          </a:xfrm>
        </p:grpSpPr>
        <p:grpSp>
          <p:nvGrpSpPr>
            <p:cNvPr id="4" name="Group 39"/>
            <p:cNvGrpSpPr/>
            <p:nvPr/>
          </p:nvGrpSpPr>
          <p:grpSpPr>
            <a:xfrm>
              <a:off x="-1067480" y="3198570"/>
              <a:ext cx="7170165" cy="3363165"/>
              <a:chOff x="-1067480" y="3198570"/>
              <a:chExt cx="7170165" cy="3363165"/>
            </a:xfrm>
          </p:grpSpPr>
          <p:grpSp>
            <p:nvGrpSpPr>
              <p:cNvPr id="5" name="Group 38"/>
              <p:cNvGrpSpPr/>
              <p:nvPr/>
            </p:nvGrpSpPr>
            <p:grpSpPr>
              <a:xfrm>
                <a:off x="-996725" y="3544215"/>
                <a:ext cx="7099410" cy="3017520"/>
                <a:chOff x="-952805" y="3505810"/>
                <a:chExt cx="7099410" cy="3017520"/>
              </a:xfrm>
            </p:grpSpPr>
            <p:sp>
              <p:nvSpPr>
                <p:cNvPr id="22" name="Rectangle 4"/>
                <p:cNvSpPr>
                  <a:spLocks noChangeArrowheads="1"/>
                </p:cNvSpPr>
                <p:nvPr/>
              </p:nvSpPr>
              <p:spPr bwMode="auto">
                <a:xfrm>
                  <a:off x="660205" y="3505810"/>
                  <a:ext cx="5486400" cy="3017520"/>
                </a:xfrm>
                <a:prstGeom prst="rect">
                  <a:avLst/>
                </a:prstGeom>
                <a:solidFill>
                  <a:srgbClr val="FFCC00"/>
                </a:solidFill>
                <a:ln w="19050" algn="ctr">
                  <a:solidFill>
                    <a:schemeClr val="tx1"/>
                  </a:solidFill>
                  <a:miter lim="800000"/>
                  <a:headEnd/>
                  <a:tailEnd/>
                </a:ln>
              </p:spPr>
              <p:txBody>
                <a:bodyPr anchor="ctr">
                  <a:spAutoFit/>
                </a:bodyPr>
                <a:lstStyle/>
                <a:p>
                  <a:endParaRPr lang="en-US" dirty="0">
                    <a:solidFill>
                      <a:srgbClr val="000000"/>
                    </a:solidFill>
                  </a:endParaRPr>
                </a:p>
              </p:txBody>
            </p:sp>
            <p:pic>
              <p:nvPicPr>
                <p:cNvPr id="23" name="Picture 5"/>
                <p:cNvPicPr>
                  <a:picLocks noChangeAspect="1" noChangeArrowheads="1"/>
                </p:cNvPicPr>
                <p:nvPr/>
              </p:nvPicPr>
              <p:blipFill>
                <a:blip r:embed="rId14" cstate="print"/>
                <a:srcRect/>
                <a:stretch>
                  <a:fillRect/>
                </a:stretch>
              </p:blipFill>
              <p:spPr bwMode="auto">
                <a:xfrm>
                  <a:off x="986450" y="3709937"/>
                  <a:ext cx="1050820" cy="588459"/>
                </a:xfrm>
                <a:prstGeom prst="rect">
                  <a:avLst/>
                </a:prstGeom>
                <a:noFill/>
                <a:ln w="12700" algn="ctr">
                  <a:noFill/>
                  <a:miter lim="800000"/>
                  <a:headEnd/>
                  <a:tailEnd/>
                </a:ln>
              </p:spPr>
            </p:pic>
            <p:pic>
              <p:nvPicPr>
                <p:cNvPr id="24" name="Picture 6"/>
                <p:cNvPicPr>
                  <a:picLocks noChangeAspect="1" noChangeArrowheads="1"/>
                </p:cNvPicPr>
                <p:nvPr/>
              </p:nvPicPr>
              <p:blipFill>
                <a:blip r:embed="rId15" cstate="print"/>
                <a:srcRect/>
                <a:stretch>
                  <a:fillRect/>
                </a:stretch>
              </p:blipFill>
              <p:spPr bwMode="auto">
                <a:xfrm>
                  <a:off x="3573470" y="3709937"/>
                  <a:ext cx="849183" cy="635402"/>
                </a:xfrm>
                <a:prstGeom prst="rect">
                  <a:avLst/>
                </a:prstGeom>
                <a:noFill/>
                <a:ln w="12700" algn="ctr">
                  <a:noFill/>
                  <a:miter lim="800000"/>
                  <a:headEnd/>
                  <a:tailEnd/>
                </a:ln>
              </p:spPr>
            </p:pic>
            <p:pic>
              <p:nvPicPr>
                <p:cNvPr id="25" name="Picture 8"/>
                <p:cNvPicPr>
                  <a:picLocks noChangeAspect="1" noChangeArrowheads="1"/>
                </p:cNvPicPr>
                <p:nvPr/>
              </p:nvPicPr>
              <p:blipFill>
                <a:blip r:embed="rId16" cstate="print"/>
                <a:srcRect/>
                <a:stretch>
                  <a:fillRect/>
                </a:stretch>
              </p:blipFill>
              <p:spPr bwMode="auto">
                <a:xfrm>
                  <a:off x="4836758" y="4524454"/>
                  <a:ext cx="897147" cy="671292"/>
                </a:xfrm>
                <a:prstGeom prst="rect">
                  <a:avLst/>
                </a:prstGeom>
                <a:noFill/>
                <a:ln w="12700" algn="ctr">
                  <a:noFill/>
                  <a:miter lim="800000"/>
                  <a:headEnd/>
                  <a:tailEnd/>
                </a:ln>
              </p:spPr>
            </p:pic>
            <p:pic>
              <p:nvPicPr>
                <p:cNvPr id="26" name="Picture 9"/>
                <p:cNvPicPr>
                  <a:picLocks noChangeAspect="1" noChangeArrowheads="1"/>
                </p:cNvPicPr>
                <p:nvPr/>
              </p:nvPicPr>
              <p:blipFill>
                <a:blip r:embed="rId17" cstate="print"/>
                <a:srcRect/>
                <a:stretch>
                  <a:fillRect/>
                </a:stretch>
              </p:blipFill>
              <p:spPr bwMode="auto">
                <a:xfrm>
                  <a:off x="986450" y="5354402"/>
                  <a:ext cx="1012416" cy="762687"/>
                </a:xfrm>
                <a:prstGeom prst="rect">
                  <a:avLst/>
                </a:prstGeom>
                <a:noFill/>
                <a:ln w="12700" algn="ctr">
                  <a:noFill/>
                  <a:miter lim="800000"/>
                  <a:headEnd/>
                  <a:tailEnd/>
                </a:ln>
              </p:spPr>
            </p:pic>
            <p:sp>
              <p:nvSpPr>
                <p:cNvPr id="27" name="Text Box 10"/>
                <p:cNvSpPr txBox="1">
                  <a:spLocks noChangeArrowheads="1"/>
                </p:cNvSpPr>
                <p:nvPr/>
              </p:nvSpPr>
              <p:spPr bwMode="auto">
                <a:xfrm>
                  <a:off x="2344510" y="6117350"/>
                  <a:ext cx="2146742" cy="369332"/>
                </a:xfrm>
                <a:prstGeom prst="rect">
                  <a:avLst/>
                </a:prstGeom>
                <a:noFill/>
                <a:ln w="12700" algn="ctr">
                  <a:noFill/>
                  <a:miter lim="800000"/>
                  <a:headEnd/>
                  <a:tailEnd/>
                </a:ln>
              </p:spPr>
              <p:txBody>
                <a:bodyPr wrap="none">
                  <a:spAutoFit/>
                </a:bodyPr>
                <a:lstStyle/>
                <a:p>
                  <a:pPr algn="l">
                    <a:spcBef>
                      <a:spcPct val="0"/>
                    </a:spcBef>
                  </a:pPr>
                  <a:r>
                    <a:rPr lang="en-US" b="1" dirty="0" smtClean="0">
                      <a:solidFill>
                        <a:srgbClr val="000000"/>
                      </a:solidFill>
                      <a:latin typeface="Arial" charset="0"/>
                    </a:rPr>
                    <a:t>Unlabeled images</a:t>
                  </a:r>
                  <a:endParaRPr lang="en-US" b="1" dirty="0">
                    <a:solidFill>
                      <a:srgbClr val="000000"/>
                    </a:solidFill>
                    <a:latin typeface="Arial" charset="0"/>
                  </a:endParaRPr>
                </a:p>
              </p:txBody>
            </p:sp>
            <p:pic>
              <p:nvPicPr>
                <p:cNvPr id="28" name="Picture 11"/>
                <p:cNvPicPr>
                  <a:picLocks noChangeAspect="1" noChangeArrowheads="1"/>
                </p:cNvPicPr>
                <p:nvPr/>
              </p:nvPicPr>
              <p:blipFill>
                <a:blip r:embed="rId18" cstate="print"/>
                <a:srcRect/>
                <a:stretch>
                  <a:fillRect/>
                </a:stretch>
              </p:blipFill>
              <p:spPr bwMode="auto">
                <a:xfrm>
                  <a:off x="997716" y="4485933"/>
                  <a:ext cx="1001150" cy="748334"/>
                </a:xfrm>
                <a:prstGeom prst="rect">
                  <a:avLst/>
                </a:prstGeom>
                <a:noFill/>
                <a:ln w="12700" algn="ctr">
                  <a:noFill/>
                  <a:miter lim="800000"/>
                  <a:headEnd/>
                  <a:tailEnd/>
                </a:ln>
              </p:spPr>
            </p:pic>
            <p:pic>
              <p:nvPicPr>
                <p:cNvPr id="29" name="Picture 23"/>
                <p:cNvPicPr>
                  <a:picLocks noChangeAspect="1" noChangeArrowheads="1"/>
                </p:cNvPicPr>
                <p:nvPr/>
              </p:nvPicPr>
              <p:blipFill>
                <a:blip r:embed="rId19" cstate="print"/>
                <a:srcRect/>
                <a:stretch>
                  <a:fillRect/>
                </a:stretch>
              </p:blipFill>
              <p:spPr bwMode="auto">
                <a:xfrm>
                  <a:off x="2356464" y="3729780"/>
                  <a:ext cx="785780" cy="544129"/>
                </a:xfrm>
                <a:prstGeom prst="rect">
                  <a:avLst/>
                </a:prstGeom>
                <a:noFill/>
                <a:ln w="25400" algn="ctr">
                  <a:noFill/>
                  <a:miter lim="800000"/>
                  <a:headEnd/>
                  <a:tailEnd/>
                </a:ln>
              </p:spPr>
            </p:pic>
            <p:pic>
              <p:nvPicPr>
                <p:cNvPr id="2327554" name="Picture 2" descr="C:\Users\ang\Desktop\imgres"/>
                <p:cNvPicPr>
                  <a:picLocks noChangeAspect="1" noChangeArrowheads="1"/>
                </p:cNvPicPr>
                <p:nvPr/>
              </p:nvPicPr>
              <p:blipFill>
                <a:blip r:embed="rId20" cstate="print">
                  <a:extLst>
                    <a:ext uri="{28A0092B-C50C-407E-A947-70E740481C1C}">
                      <a14:useLocalDpi xmlns:a14="http://schemas.microsoft.com/office/drawing/2010/main" xmlns="" val="0"/>
                    </a:ext>
                  </a:extLst>
                </a:blip>
                <a:srcRect/>
                <a:stretch>
                  <a:fillRect/>
                </a:stretch>
              </p:blipFill>
              <p:spPr bwMode="auto">
                <a:xfrm>
                  <a:off x="2320967" y="4485934"/>
                  <a:ext cx="986981" cy="671292"/>
                </a:xfrm>
                <a:prstGeom prst="rect">
                  <a:avLst/>
                </a:prstGeom>
                <a:noFill/>
                <a:extLst>
                  <a:ext uri="{909E8E84-426E-40DD-AFC4-6F175D3DCCD1}">
                    <a14:hiddenFill xmlns:a14="http://schemas.microsoft.com/office/drawing/2010/main" xmlns="">
                      <a:solidFill>
                        <a:srgbClr val="FFFFFF"/>
                      </a:solidFill>
                    </a14:hiddenFill>
                  </a:ext>
                </a:extLst>
              </p:spPr>
            </p:pic>
            <p:pic>
              <p:nvPicPr>
                <p:cNvPr id="2327556" name="Picture 4" descr="C:\Users\ang\Desktop\Giant-Anteater.jpg"/>
                <p:cNvPicPr>
                  <a:picLocks noChangeAspect="1" noChangeArrowheads="1"/>
                </p:cNvPicPr>
                <p:nvPr/>
              </p:nvPicPr>
              <p:blipFill>
                <a:blip r:embed="rId21" cstate="print">
                  <a:extLst>
                    <a:ext uri="{28A0092B-C50C-407E-A947-70E740481C1C}">
                      <a14:useLocalDpi xmlns:a14="http://schemas.microsoft.com/office/drawing/2010/main" xmlns="" val="0"/>
                    </a:ext>
                  </a:extLst>
                </a:blip>
                <a:srcRect/>
                <a:stretch>
                  <a:fillRect/>
                </a:stretch>
              </p:blipFill>
              <p:spPr bwMode="auto">
                <a:xfrm>
                  <a:off x="2211046" y="5344360"/>
                  <a:ext cx="1115832" cy="743162"/>
                </a:xfrm>
                <a:prstGeom prst="rect">
                  <a:avLst/>
                </a:prstGeom>
                <a:noFill/>
                <a:extLst>
                  <a:ext uri="{909E8E84-426E-40DD-AFC4-6F175D3DCCD1}">
                    <a14:hiddenFill xmlns:a14="http://schemas.microsoft.com/office/drawing/2010/main" xmlns="">
                      <a:solidFill>
                        <a:srgbClr val="FFFFFF"/>
                      </a:solidFill>
                    </a14:hiddenFill>
                  </a:ext>
                </a:extLst>
              </p:spPr>
            </p:pic>
            <p:pic>
              <p:nvPicPr>
                <p:cNvPr id="2327557" name="Picture 5" descr="C:\Users\ang\Desktop\imgres.jpg"/>
                <p:cNvPicPr>
                  <a:picLocks noChangeAspect="1" noChangeArrowheads="1"/>
                </p:cNvPicPr>
                <p:nvPr/>
              </p:nvPicPr>
              <p:blipFill>
                <a:blip r:embed="rId22" cstate="print">
                  <a:extLst>
                    <a:ext uri="{28A0092B-C50C-407E-A947-70E740481C1C}">
                      <a14:useLocalDpi xmlns:a14="http://schemas.microsoft.com/office/drawing/2010/main" xmlns="" val="0"/>
                    </a:ext>
                  </a:extLst>
                </a:blip>
                <a:srcRect/>
                <a:stretch>
                  <a:fillRect/>
                </a:stretch>
              </p:blipFill>
              <p:spPr bwMode="auto">
                <a:xfrm>
                  <a:off x="4702074" y="3709937"/>
                  <a:ext cx="1166515" cy="682450"/>
                </a:xfrm>
                <a:prstGeom prst="rect">
                  <a:avLst/>
                </a:prstGeom>
                <a:noFill/>
                <a:extLst>
                  <a:ext uri="{909E8E84-426E-40DD-AFC4-6F175D3DCCD1}">
                    <a14:hiddenFill xmlns:a14="http://schemas.microsoft.com/office/drawing/2010/main" xmlns="">
                      <a:solidFill>
                        <a:srgbClr val="FFFFFF"/>
                      </a:solidFill>
                    </a14:hiddenFill>
                  </a:ext>
                </a:extLst>
              </p:spPr>
            </p:pic>
            <p:pic>
              <p:nvPicPr>
                <p:cNvPr id="2327558" name="Picture 6" descr="C:\Users\ang\Desktop\imgres.jpg"/>
                <p:cNvPicPr>
                  <a:picLocks noChangeAspect="1" noChangeArrowheads="1"/>
                </p:cNvPicPr>
                <p:nvPr/>
              </p:nvPicPr>
              <p:blipFill>
                <a:blip r:embed="rId23" cstate="print">
                  <a:extLst>
                    <a:ext uri="{28A0092B-C50C-407E-A947-70E740481C1C}">
                      <a14:useLocalDpi xmlns:a14="http://schemas.microsoft.com/office/drawing/2010/main" xmlns="" val="0"/>
                    </a:ext>
                  </a:extLst>
                </a:blip>
                <a:srcRect/>
                <a:stretch>
                  <a:fillRect/>
                </a:stretch>
              </p:blipFill>
              <p:spPr bwMode="auto">
                <a:xfrm>
                  <a:off x="-952805" y="4197100"/>
                  <a:ext cx="864522" cy="770078"/>
                </a:xfrm>
                <a:prstGeom prst="rect">
                  <a:avLst/>
                </a:prstGeom>
                <a:noFill/>
                <a:extLst>
                  <a:ext uri="{909E8E84-426E-40DD-AFC4-6F175D3DCCD1}">
                    <a14:hiddenFill xmlns:a14="http://schemas.microsoft.com/office/drawing/2010/main" xmlns="">
                      <a:solidFill>
                        <a:srgbClr val="FFFFFF"/>
                      </a:solidFill>
                    </a14:hiddenFill>
                  </a:ext>
                </a:extLst>
              </p:spPr>
            </p:pic>
            <p:pic>
              <p:nvPicPr>
                <p:cNvPr id="2327559" name="Picture 7" descr="C:\Users\ang\Desktop\imgres"/>
                <p:cNvPicPr>
                  <a:picLocks noChangeAspect="1" noChangeArrowheads="1"/>
                </p:cNvPicPr>
                <p:nvPr/>
              </p:nvPicPr>
              <p:blipFill>
                <a:blip r:embed="rId24" cstate="print">
                  <a:extLst>
                    <a:ext uri="{28A0092B-C50C-407E-A947-70E740481C1C}">
                      <a14:useLocalDpi xmlns:a14="http://schemas.microsoft.com/office/drawing/2010/main" xmlns="" val="0"/>
                    </a:ext>
                  </a:extLst>
                </a:blip>
                <a:srcRect/>
                <a:stretch>
                  <a:fillRect/>
                </a:stretch>
              </p:blipFill>
              <p:spPr bwMode="auto">
                <a:xfrm>
                  <a:off x="3597301" y="5316077"/>
                  <a:ext cx="961670" cy="79425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4837538" y="4931173"/>
                  <a:ext cx="1031051" cy="1107996"/>
                </a:xfrm>
                <a:prstGeom prst="rect">
                  <a:avLst/>
                </a:prstGeom>
                <a:noFill/>
              </p:spPr>
              <p:txBody>
                <a:bodyPr wrap="none" rtlCol="0">
                  <a:spAutoFit/>
                </a:bodyPr>
                <a:lstStyle/>
                <a:p>
                  <a:pPr algn="l">
                    <a:spcBef>
                      <a:spcPts val="0"/>
                    </a:spcBef>
                  </a:pPr>
                  <a:r>
                    <a:rPr lang="en-US" sz="6600" dirty="0" smtClean="0">
                      <a:solidFill>
                        <a:schemeClr val="tx2"/>
                      </a:solidFill>
                    </a:rPr>
                    <a:t>…</a:t>
                  </a:r>
                </a:p>
              </p:txBody>
            </p:sp>
          </p:grpSp>
          <p:pic>
            <p:nvPicPr>
              <p:cNvPr id="2102273" name="Picture 1" descr="C:\Users\ang\Desktop\imgres.jpg"/>
              <p:cNvPicPr>
                <a:picLocks noChangeAspect="1" noChangeArrowheads="1"/>
              </p:cNvPicPr>
              <p:nvPr/>
            </p:nvPicPr>
            <p:blipFill>
              <a:blip r:embed="rId25" cstate="print"/>
              <a:srcRect/>
              <a:stretch>
                <a:fillRect/>
              </a:stretch>
            </p:blipFill>
            <p:spPr bwMode="auto">
              <a:xfrm>
                <a:off x="-1067480" y="3198570"/>
                <a:ext cx="1067480" cy="648642"/>
              </a:xfrm>
              <a:prstGeom prst="rect">
                <a:avLst/>
              </a:prstGeom>
              <a:noFill/>
            </p:spPr>
          </p:pic>
        </p:grpSp>
        <p:pic>
          <p:nvPicPr>
            <p:cNvPr id="2102274" name="Picture 2" descr="C:\Users\ang\Desktop\imgres.jpg"/>
            <p:cNvPicPr>
              <a:picLocks noChangeAspect="1" noChangeArrowheads="1"/>
            </p:cNvPicPr>
            <p:nvPr/>
          </p:nvPicPr>
          <p:blipFill>
            <a:blip r:embed="rId26" cstate="print"/>
            <a:srcRect/>
            <a:stretch>
              <a:fillRect/>
            </a:stretch>
          </p:blipFill>
          <p:spPr bwMode="auto">
            <a:xfrm>
              <a:off x="3496660" y="4504340"/>
              <a:ext cx="949637" cy="711311"/>
            </a:xfrm>
            <a:prstGeom prst="rect">
              <a:avLst/>
            </a:prstGeom>
            <a:noFill/>
          </p:spPr>
        </p:pic>
      </p:grpSp>
      <p:sp>
        <p:nvSpPr>
          <p:cNvPr id="39" name="TextBox 38"/>
          <p:cNvSpPr txBox="1"/>
          <p:nvPr/>
        </p:nvSpPr>
        <p:spPr>
          <a:xfrm>
            <a:off x="4561961" y="6578210"/>
            <a:ext cx="4657044" cy="276999"/>
          </a:xfrm>
          <a:prstGeom prst="rect">
            <a:avLst/>
          </a:prstGeom>
          <a:solidFill>
            <a:schemeClr val="tx1"/>
          </a:solidFill>
        </p:spPr>
        <p:txBody>
          <a:bodyPr wrap="none" rtlCol="0">
            <a:spAutoFit/>
          </a:bodyPr>
          <a:lstStyle/>
          <a:p>
            <a:r>
              <a:rPr lang="en-US" sz="1200" dirty="0" smtClean="0">
                <a:solidFill>
                  <a:schemeClr val="bg1"/>
                </a:solidFill>
              </a:rPr>
              <a:t>[Lee, Raina and Ng, 2006; Raina, Lee, Battle, Packer &amp; Ng, 2007]</a:t>
            </a:r>
            <a:endParaRPr lang="en-US" sz="1200"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4829175" y="753350"/>
            <a:ext cx="3640138" cy="2560320"/>
          </a:xfrm>
          <a:prstGeom prst="rect">
            <a:avLst/>
          </a:prstGeom>
          <a:solidFill>
            <a:srgbClr val="FFCC00"/>
          </a:solidFill>
          <a:ln w="19050" algn="ctr">
            <a:solidFill>
              <a:schemeClr val="tx1"/>
            </a:solidFill>
            <a:miter lim="800000"/>
            <a:headEnd/>
            <a:tailEnd/>
          </a:ln>
        </p:spPr>
        <p:txBody>
          <a:bodyPr wrap="none" anchor="ctr">
            <a:spAutoFit/>
          </a:bodyPr>
          <a:lstStyle/>
          <a:p>
            <a:endParaRPr lang="en-US">
              <a:solidFill>
                <a:srgbClr val="000000"/>
              </a:solidFill>
            </a:endParaRPr>
          </a:p>
        </p:txBody>
      </p:sp>
      <p:sp>
        <p:nvSpPr>
          <p:cNvPr id="57347" name="Rectangle 3"/>
          <p:cNvSpPr>
            <a:spLocks noChangeArrowheads="1"/>
          </p:cNvSpPr>
          <p:nvPr/>
        </p:nvSpPr>
        <p:spPr bwMode="auto">
          <a:xfrm>
            <a:off x="793750" y="740650"/>
            <a:ext cx="3640138" cy="2560320"/>
          </a:xfrm>
          <a:prstGeom prst="rect">
            <a:avLst/>
          </a:prstGeom>
          <a:solidFill>
            <a:srgbClr val="FFCC00"/>
          </a:solidFill>
          <a:ln w="19050" algn="ctr">
            <a:solidFill>
              <a:schemeClr val="tx1"/>
            </a:solidFill>
            <a:miter lim="800000"/>
            <a:headEnd/>
            <a:tailEnd/>
          </a:ln>
        </p:spPr>
        <p:txBody>
          <a:bodyPr wrap="none" anchor="ctr">
            <a:spAutoFit/>
          </a:bodyPr>
          <a:lstStyle/>
          <a:p>
            <a:endParaRPr lang="en-US">
              <a:solidFill>
                <a:srgbClr val="000000"/>
              </a:solidFill>
            </a:endParaRPr>
          </a:p>
        </p:txBody>
      </p:sp>
      <p:sp>
        <p:nvSpPr>
          <p:cNvPr id="57348" name="Rectangle 4"/>
          <p:cNvSpPr>
            <a:spLocks noGrp="1" noChangeArrowheads="1"/>
          </p:cNvSpPr>
          <p:nvPr>
            <p:ph type="title"/>
          </p:nvPr>
        </p:nvSpPr>
        <p:spPr>
          <a:xfrm>
            <a:off x="577880" y="215900"/>
            <a:ext cx="7757810" cy="304800"/>
          </a:xfrm>
        </p:spPr>
        <p:txBody>
          <a:bodyPr/>
          <a:lstStyle/>
          <a:p>
            <a:pPr eaLnBrk="1" hangingPunct="1"/>
            <a:r>
              <a:rPr lang="en-US" dirty="0" smtClean="0"/>
              <a:t>Supervised Learning</a:t>
            </a:r>
            <a:endParaRPr lang="en-US" dirty="0" smtClean="0">
              <a:solidFill>
                <a:schemeClr val="bg1"/>
              </a:solidFill>
            </a:endParaRPr>
          </a:p>
        </p:txBody>
      </p:sp>
      <p:pic>
        <p:nvPicPr>
          <p:cNvPr id="57349" name="Picture 5"/>
          <p:cNvPicPr>
            <a:picLocks noChangeAspect="1" noChangeArrowheads="1"/>
          </p:cNvPicPr>
          <p:nvPr/>
        </p:nvPicPr>
        <p:blipFill>
          <a:blip r:embed="rId3" cstate="print"/>
          <a:srcRect t="25484"/>
          <a:stretch>
            <a:fillRect/>
          </a:stretch>
        </p:blipFill>
        <p:spPr bwMode="auto">
          <a:xfrm>
            <a:off x="1177925" y="962900"/>
            <a:ext cx="1428750" cy="803275"/>
          </a:xfrm>
          <a:prstGeom prst="rect">
            <a:avLst/>
          </a:prstGeom>
          <a:noFill/>
          <a:ln w="12700" algn="ctr">
            <a:noFill/>
            <a:miter lim="800000"/>
            <a:headEnd/>
            <a:tailEnd/>
          </a:ln>
        </p:spPr>
      </p:pic>
      <p:pic>
        <p:nvPicPr>
          <p:cNvPr id="57350" name="Picture 6"/>
          <p:cNvPicPr>
            <a:picLocks noChangeAspect="1" noChangeArrowheads="1"/>
          </p:cNvPicPr>
          <p:nvPr/>
        </p:nvPicPr>
        <p:blipFill>
          <a:blip r:embed="rId4" cstate="print"/>
          <a:srcRect/>
          <a:stretch>
            <a:fillRect/>
          </a:stretch>
        </p:blipFill>
        <p:spPr bwMode="auto">
          <a:xfrm>
            <a:off x="2755900" y="1920162"/>
            <a:ext cx="1352550" cy="895350"/>
          </a:xfrm>
          <a:prstGeom prst="rect">
            <a:avLst/>
          </a:prstGeom>
          <a:noFill/>
          <a:ln w="12700" algn="ctr">
            <a:noFill/>
            <a:miter lim="800000"/>
            <a:headEnd/>
            <a:tailEnd/>
          </a:ln>
        </p:spPr>
      </p:pic>
      <p:pic>
        <p:nvPicPr>
          <p:cNvPr id="57351" name="Picture 7"/>
          <p:cNvPicPr>
            <a:picLocks noChangeAspect="1" noChangeArrowheads="1"/>
          </p:cNvPicPr>
          <p:nvPr/>
        </p:nvPicPr>
        <p:blipFill>
          <a:blip r:embed="rId5" cstate="print"/>
          <a:srcRect/>
          <a:stretch>
            <a:fillRect/>
          </a:stretch>
        </p:blipFill>
        <p:spPr bwMode="auto">
          <a:xfrm>
            <a:off x="1174750" y="1964612"/>
            <a:ext cx="1362075" cy="876300"/>
          </a:xfrm>
          <a:prstGeom prst="rect">
            <a:avLst/>
          </a:prstGeom>
          <a:noFill/>
          <a:ln w="12700" algn="ctr">
            <a:noFill/>
            <a:miter lim="800000"/>
            <a:headEnd/>
            <a:tailEnd/>
          </a:ln>
        </p:spPr>
      </p:pic>
      <p:pic>
        <p:nvPicPr>
          <p:cNvPr id="57352" name="Picture 8"/>
          <p:cNvPicPr>
            <a:picLocks noChangeAspect="1" noChangeArrowheads="1"/>
          </p:cNvPicPr>
          <p:nvPr/>
        </p:nvPicPr>
        <p:blipFill>
          <a:blip r:embed="rId6" cstate="print"/>
          <a:srcRect t="18643"/>
          <a:stretch>
            <a:fillRect/>
          </a:stretch>
        </p:blipFill>
        <p:spPr bwMode="auto">
          <a:xfrm>
            <a:off x="2703513" y="900987"/>
            <a:ext cx="1304925" cy="798513"/>
          </a:xfrm>
          <a:prstGeom prst="rect">
            <a:avLst/>
          </a:prstGeom>
          <a:noFill/>
          <a:ln w="12700" algn="ctr">
            <a:noFill/>
            <a:miter lim="800000"/>
            <a:headEnd/>
            <a:tailEnd/>
          </a:ln>
        </p:spPr>
      </p:pic>
      <p:pic>
        <p:nvPicPr>
          <p:cNvPr id="57355" name="Picture 11"/>
          <p:cNvPicPr>
            <a:picLocks noChangeAspect="1" noChangeArrowheads="1"/>
          </p:cNvPicPr>
          <p:nvPr/>
        </p:nvPicPr>
        <p:blipFill>
          <a:blip r:embed="rId7" cstate="print"/>
          <a:srcRect/>
          <a:stretch>
            <a:fillRect/>
          </a:stretch>
        </p:blipFill>
        <p:spPr bwMode="auto">
          <a:xfrm>
            <a:off x="6635750" y="2088437"/>
            <a:ext cx="1133475" cy="609600"/>
          </a:xfrm>
          <a:prstGeom prst="rect">
            <a:avLst/>
          </a:prstGeom>
          <a:noFill/>
          <a:ln w="12700" algn="ctr">
            <a:noFill/>
            <a:miter lim="800000"/>
            <a:headEnd/>
            <a:tailEnd/>
          </a:ln>
        </p:spPr>
      </p:pic>
      <p:pic>
        <p:nvPicPr>
          <p:cNvPr id="57356" name="Picture 12"/>
          <p:cNvPicPr>
            <a:picLocks noChangeAspect="1" noChangeArrowheads="1"/>
          </p:cNvPicPr>
          <p:nvPr/>
        </p:nvPicPr>
        <p:blipFill>
          <a:blip r:embed="rId8" cstate="print"/>
          <a:srcRect/>
          <a:stretch>
            <a:fillRect/>
          </a:stretch>
        </p:blipFill>
        <p:spPr bwMode="auto">
          <a:xfrm>
            <a:off x="6677025" y="986712"/>
            <a:ext cx="1285875" cy="809625"/>
          </a:xfrm>
          <a:prstGeom prst="rect">
            <a:avLst/>
          </a:prstGeom>
          <a:noFill/>
          <a:ln w="12700" algn="ctr">
            <a:noFill/>
            <a:miter lim="800000"/>
            <a:headEnd/>
            <a:tailEnd/>
          </a:ln>
        </p:spPr>
      </p:pic>
      <p:pic>
        <p:nvPicPr>
          <p:cNvPr id="57357" name="Picture 13"/>
          <p:cNvPicPr>
            <a:picLocks noChangeAspect="1" noChangeArrowheads="1"/>
          </p:cNvPicPr>
          <p:nvPr/>
        </p:nvPicPr>
        <p:blipFill>
          <a:blip r:embed="rId9" cstate="print"/>
          <a:srcRect/>
          <a:stretch>
            <a:fillRect/>
          </a:stretch>
        </p:blipFill>
        <p:spPr bwMode="auto">
          <a:xfrm>
            <a:off x="5159375" y="2101137"/>
            <a:ext cx="1266825" cy="638175"/>
          </a:xfrm>
          <a:prstGeom prst="rect">
            <a:avLst/>
          </a:prstGeom>
          <a:noFill/>
          <a:ln w="12700" algn="ctr">
            <a:noFill/>
            <a:miter lim="800000"/>
            <a:headEnd/>
            <a:tailEnd/>
          </a:ln>
        </p:spPr>
      </p:pic>
      <p:pic>
        <p:nvPicPr>
          <p:cNvPr id="57358" name="Picture 14"/>
          <p:cNvPicPr>
            <a:picLocks noChangeAspect="1" noChangeArrowheads="1"/>
          </p:cNvPicPr>
          <p:nvPr/>
        </p:nvPicPr>
        <p:blipFill>
          <a:blip r:embed="rId10" cstate="print"/>
          <a:srcRect/>
          <a:stretch>
            <a:fillRect/>
          </a:stretch>
        </p:blipFill>
        <p:spPr bwMode="auto">
          <a:xfrm>
            <a:off x="5208588" y="883525"/>
            <a:ext cx="1238250" cy="981075"/>
          </a:xfrm>
          <a:prstGeom prst="rect">
            <a:avLst/>
          </a:prstGeom>
          <a:noFill/>
          <a:ln w="12700" algn="ctr">
            <a:noFill/>
            <a:miter lim="800000"/>
            <a:headEnd/>
            <a:tailEnd/>
          </a:ln>
        </p:spPr>
      </p:pic>
      <p:grpSp>
        <p:nvGrpSpPr>
          <p:cNvPr id="2" name="Group 17"/>
          <p:cNvGrpSpPr>
            <a:grpSpLocks/>
          </p:cNvGrpSpPr>
          <p:nvPr/>
        </p:nvGrpSpPr>
        <p:grpSpPr bwMode="auto">
          <a:xfrm>
            <a:off x="6876300" y="4273909"/>
            <a:ext cx="1619250" cy="1654175"/>
            <a:chOff x="2517" y="2994"/>
            <a:chExt cx="1020" cy="1042"/>
          </a:xfrm>
        </p:grpSpPr>
        <p:pic>
          <p:nvPicPr>
            <p:cNvPr id="57364" name="Picture 18"/>
            <p:cNvPicPr>
              <a:picLocks noChangeAspect="1" noChangeArrowheads="1"/>
            </p:cNvPicPr>
            <p:nvPr/>
          </p:nvPicPr>
          <p:blipFill>
            <a:blip r:embed="rId11" cstate="print"/>
            <a:srcRect/>
            <a:stretch>
              <a:fillRect/>
            </a:stretch>
          </p:blipFill>
          <p:spPr bwMode="auto">
            <a:xfrm>
              <a:off x="2662" y="3478"/>
              <a:ext cx="744" cy="558"/>
            </a:xfrm>
            <a:prstGeom prst="rect">
              <a:avLst/>
            </a:prstGeom>
            <a:noFill/>
            <a:ln w="12700" algn="ctr">
              <a:noFill/>
              <a:miter lim="800000"/>
              <a:headEnd/>
              <a:tailEnd/>
            </a:ln>
          </p:spPr>
        </p:pic>
        <p:sp>
          <p:nvSpPr>
            <p:cNvPr id="57365" name="Text Box 19"/>
            <p:cNvSpPr txBox="1">
              <a:spLocks noChangeArrowheads="1"/>
            </p:cNvSpPr>
            <p:nvPr/>
          </p:nvSpPr>
          <p:spPr bwMode="auto">
            <a:xfrm>
              <a:off x="2517" y="2994"/>
              <a:ext cx="1020" cy="404"/>
            </a:xfrm>
            <a:prstGeom prst="rect">
              <a:avLst/>
            </a:prstGeom>
            <a:noFill/>
            <a:ln w="12700" algn="ctr">
              <a:noFill/>
              <a:miter lim="800000"/>
              <a:headEnd/>
              <a:tailEnd/>
            </a:ln>
          </p:spPr>
          <p:txBody>
            <a:bodyPr wrap="none">
              <a:spAutoFit/>
            </a:bodyPr>
            <a:lstStyle/>
            <a:p>
              <a:pPr algn="l">
                <a:spcBef>
                  <a:spcPct val="0"/>
                </a:spcBef>
              </a:pPr>
              <a:r>
                <a:rPr lang="en-US" dirty="0">
                  <a:solidFill>
                    <a:srgbClr val="FFFFFF"/>
                  </a:solidFill>
                  <a:latin typeface="Arial" charset="0"/>
                </a:rPr>
                <a:t>Testing:</a:t>
              </a:r>
            </a:p>
            <a:p>
              <a:pPr algn="l">
                <a:spcBef>
                  <a:spcPct val="0"/>
                </a:spcBef>
              </a:pPr>
              <a:r>
                <a:rPr lang="en-US" dirty="0">
                  <a:solidFill>
                    <a:srgbClr val="FFFFFF"/>
                  </a:solidFill>
                  <a:latin typeface="Arial" charset="0"/>
                </a:rPr>
                <a:t>What is this?  </a:t>
              </a:r>
            </a:p>
          </p:txBody>
        </p:sp>
      </p:grpSp>
      <p:sp>
        <p:nvSpPr>
          <p:cNvPr id="57362" name="Text Box 20"/>
          <p:cNvSpPr txBox="1">
            <a:spLocks noChangeArrowheads="1"/>
          </p:cNvSpPr>
          <p:nvPr/>
        </p:nvSpPr>
        <p:spPr bwMode="auto">
          <a:xfrm>
            <a:off x="1922055" y="2954602"/>
            <a:ext cx="1556836" cy="369332"/>
          </a:xfrm>
          <a:prstGeom prst="rect">
            <a:avLst/>
          </a:prstGeom>
          <a:noFill/>
          <a:ln w="12700" algn="ctr">
            <a:noFill/>
            <a:miter lim="800000"/>
            <a:headEnd/>
            <a:tailEnd/>
          </a:ln>
        </p:spPr>
        <p:txBody>
          <a:bodyPr wrap="none">
            <a:spAutoFit/>
          </a:bodyPr>
          <a:lstStyle/>
          <a:p>
            <a:pPr algn="l">
              <a:spcBef>
                <a:spcPct val="0"/>
              </a:spcBef>
            </a:pPr>
            <a:r>
              <a:rPr lang="en-US" dirty="0" smtClean="0">
                <a:solidFill>
                  <a:srgbClr val="000000"/>
                </a:solidFill>
                <a:latin typeface="Arial" charset="0"/>
              </a:rPr>
              <a:t>Labeled Cars</a:t>
            </a:r>
            <a:endParaRPr lang="en-US" dirty="0">
              <a:solidFill>
                <a:srgbClr val="000000"/>
              </a:solidFill>
              <a:latin typeface="Arial" charset="0"/>
            </a:endParaRPr>
          </a:p>
        </p:txBody>
      </p:sp>
      <p:sp>
        <p:nvSpPr>
          <p:cNvPr id="57363" name="Text Box 21"/>
          <p:cNvSpPr txBox="1">
            <a:spLocks noChangeArrowheads="1"/>
          </p:cNvSpPr>
          <p:nvPr/>
        </p:nvSpPr>
        <p:spPr bwMode="auto">
          <a:xfrm>
            <a:off x="5532125" y="2877792"/>
            <a:ext cx="2300630" cy="369332"/>
          </a:xfrm>
          <a:prstGeom prst="rect">
            <a:avLst/>
          </a:prstGeom>
          <a:noFill/>
          <a:ln w="12700" algn="ctr">
            <a:noFill/>
            <a:miter lim="800000"/>
            <a:headEnd/>
            <a:tailEnd/>
          </a:ln>
        </p:spPr>
        <p:txBody>
          <a:bodyPr wrap="none">
            <a:spAutoFit/>
          </a:bodyPr>
          <a:lstStyle/>
          <a:p>
            <a:pPr algn="l">
              <a:spcBef>
                <a:spcPct val="0"/>
              </a:spcBef>
            </a:pPr>
            <a:r>
              <a:rPr lang="en-US" dirty="0" smtClean="0">
                <a:solidFill>
                  <a:srgbClr val="000000"/>
                </a:solidFill>
                <a:latin typeface="Arial" charset="0"/>
              </a:rPr>
              <a:t>Labeled Motorcycles</a:t>
            </a:r>
            <a:endParaRPr lang="en-US" dirty="0">
              <a:solidFill>
                <a:srgbClr val="000000"/>
              </a:solidFill>
              <a:latin typeface="Arial" charset="0"/>
            </a:endParaRPr>
          </a:p>
        </p:txBody>
      </p:sp>
      <p:sp>
        <p:nvSpPr>
          <p:cNvPr id="30" name="TextBox 29"/>
          <p:cNvSpPr txBox="1"/>
          <p:nvPr/>
        </p:nvSpPr>
        <p:spPr>
          <a:xfrm>
            <a:off x="4561961" y="6578210"/>
            <a:ext cx="4657044" cy="276999"/>
          </a:xfrm>
          <a:prstGeom prst="rect">
            <a:avLst/>
          </a:prstGeom>
          <a:solidFill>
            <a:schemeClr val="tx1"/>
          </a:solidFill>
        </p:spPr>
        <p:txBody>
          <a:bodyPr wrap="none" rtlCol="0">
            <a:spAutoFit/>
          </a:bodyPr>
          <a:lstStyle/>
          <a:p>
            <a:r>
              <a:rPr lang="en-US" sz="1200" dirty="0" smtClean="0">
                <a:solidFill>
                  <a:schemeClr val="bg1"/>
                </a:solidFill>
              </a:rPr>
              <a:t>[Lee, Raina and Ng</a:t>
            </a:r>
            <a:r>
              <a:rPr lang="en-US" sz="1200" smtClean="0">
                <a:solidFill>
                  <a:schemeClr val="bg1"/>
                </a:solidFill>
              </a:rPr>
              <a:t>, 2006; </a:t>
            </a:r>
            <a:r>
              <a:rPr lang="en-US" sz="1200" dirty="0" smtClean="0">
                <a:solidFill>
                  <a:schemeClr val="bg1"/>
                </a:solidFill>
              </a:rPr>
              <a:t>Raina, Lee, Battle, Packer &amp; Ng</a:t>
            </a:r>
            <a:r>
              <a:rPr lang="en-US" sz="1200" smtClean="0">
                <a:solidFill>
                  <a:schemeClr val="bg1"/>
                </a:solidFill>
              </a:rPr>
              <a:t>, 2007]</a:t>
            </a:r>
            <a:endParaRPr lang="en-US" sz="1200" dirty="0">
              <a:solidFill>
                <a:schemeClr val="bg1"/>
              </a:solidFill>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4829175" y="753350"/>
            <a:ext cx="3640138" cy="2560320"/>
          </a:xfrm>
          <a:prstGeom prst="rect">
            <a:avLst/>
          </a:prstGeom>
          <a:solidFill>
            <a:srgbClr val="FFCC00"/>
          </a:solidFill>
          <a:ln w="19050" algn="ctr">
            <a:solidFill>
              <a:schemeClr val="tx1"/>
            </a:solidFill>
            <a:miter lim="800000"/>
            <a:headEnd/>
            <a:tailEnd/>
          </a:ln>
        </p:spPr>
        <p:txBody>
          <a:bodyPr wrap="none" anchor="ctr">
            <a:spAutoFit/>
          </a:bodyPr>
          <a:lstStyle/>
          <a:p>
            <a:endParaRPr lang="en-US">
              <a:solidFill>
                <a:srgbClr val="000000"/>
              </a:solidFill>
            </a:endParaRPr>
          </a:p>
        </p:txBody>
      </p:sp>
      <p:sp>
        <p:nvSpPr>
          <p:cNvPr id="57347" name="Rectangle 3"/>
          <p:cNvSpPr>
            <a:spLocks noChangeArrowheads="1"/>
          </p:cNvSpPr>
          <p:nvPr/>
        </p:nvSpPr>
        <p:spPr bwMode="auto">
          <a:xfrm>
            <a:off x="793750" y="740650"/>
            <a:ext cx="3640138" cy="2560320"/>
          </a:xfrm>
          <a:prstGeom prst="rect">
            <a:avLst/>
          </a:prstGeom>
          <a:solidFill>
            <a:srgbClr val="FFCC00"/>
          </a:solidFill>
          <a:ln w="19050" algn="ctr">
            <a:solidFill>
              <a:schemeClr val="tx1"/>
            </a:solidFill>
            <a:miter lim="800000"/>
            <a:headEnd/>
            <a:tailEnd/>
          </a:ln>
        </p:spPr>
        <p:txBody>
          <a:bodyPr wrap="none" anchor="ctr">
            <a:spAutoFit/>
          </a:bodyPr>
          <a:lstStyle/>
          <a:p>
            <a:endParaRPr lang="en-US">
              <a:solidFill>
                <a:srgbClr val="000000"/>
              </a:solidFill>
            </a:endParaRPr>
          </a:p>
        </p:txBody>
      </p:sp>
      <p:sp>
        <p:nvSpPr>
          <p:cNvPr id="57348" name="Rectangle 4"/>
          <p:cNvSpPr>
            <a:spLocks noGrp="1" noChangeArrowheads="1"/>
          </p:cNvSpPr>
          <p:nvPr>
            <p:ph type="title"/>
          </p:nvPr>
        </p:nvSpPr>
        <p:spPr>
          <a:xfrm>
            <a:off x="872335" y="215900"/>
            <a:ext cx="7386545" cy="304800"/>
          </a:xfrm>
        </p:spPr>
        <p:txBody>
          <a:bodyPr/>
          <a:lstStyle/>
          <a:p>
            <a:pPr eaLnBrk="1" hangingPunct="1"/>
            <a:r>
              <a:rPr lang="en-US" dirty="0" smtClean="0"/>
              <a:t>Unsupervised Feature Learning (Self-taught learning)</a:t>
            </a:r>
            <a:endParaRPr lang="en-US" dirty="0" smtClean="0">
              <a:solidFill>
                <a:schemeClr val="bg1"/>
              </a:solidFill>
            </a:endParaRPr>
          </a:p>
        </p:txBody>
      </p:sp>
      <p:pic>
        <p:nvPicPr>
          <p:cNvPr id="57349" name="Picture 5"/>
          <p:cNvPicPr>
            <a:picLocks noChangeAspect="1" noChangeArrowheads="1"/>
          </p:cNvPicPr>
          <p:nvPr/>
        </p:nvPicPr>
        <p:blipFill>
          <a:blip r:embed="rId3" cstate="print"/>
          <a:srcRect t="25484"/>
          <a:stretch>
            <a:fillRect/>
          </a:stretch>
        </p:blipFill>
        <p:spPr bwMode="auto">
          <a:xfrm>
            <a:off x="1177925" y="962900"/>
            <a:ext cx="1428750" cy="803275"/>
          </a:xfrm>
          <a:prstGeom prst="rect">
            <a:avLst/>
          </a:prstGeom>
          <a:noFill/>
          <a:ln w="12700" algn="ctr">
            <a:noFill/>
            <a:miter lim="800000"/>
            <a:headEnd/>
            <a:tailEnd/>
          </a:ln>
        </p:spPr>
      </p:pic>
      <p:pic>
        <p:nvPicPr>
          <p:cNvPr id="57350" name="Picture 6"/>
          <p:cNvPicPr>
            <a:picLocks noChangeAspect="1" noChangeArrowheads="1"/>
          </p:cNvPicPr>
          <p:nvPr/>
        </p:nvPicPr>
        <p:blipFill>
          <a:blip r:embed="rId4" cstate="print"/>
          <a:srcRect/>
          <a:stretch>
            <a:fillRect/>
          </a:stretch>
        </p:blipFill>
        <p:spPr bwMode="auto">
          <a:xfrm>
            <a:off x="2755900" y="1920162"/>
            <a:ext cx="1352550" cy="895350"/>
          </a:xfrm>
          <a:prstGeom prst="rect">
            <a:avLst/>
          </a:prstGeom>
          <a:noFill/>
          <a:ln w="12700" algn="ctr">
            <a:noFill/>
            <a:miter lim="800000"/>
            <a:headEnd/>
            <a:tailEnd/>
          </a:ln>
        </p:spPr>
      </p:pic>
      <p:pic>
        <p:nvPicPr>
          <p:cNvPr id="57351" name="Picture 7"/>
          <p:cNvPicPr>
            <a:picLocks noChangeAspect="1" noChangeArrowheads="1"/>
          </p:cNvPicPr>
          <p:nvPr/>
        </p:nvPicPr>
        <p:blipFill>
          <a:blip r:embed="rId5" cstate="print"/>
          <a:srcRect/>
          <a:stretch>
            <a:fillRect/>
          </a:stretch>
        </p:blipFill>
        <p:spPr bwMode="auto">
          <a:xfrm>
            <a:off x="1174750" y="1964612"/>
            <a:ext cx="1362075" cy="876300"/>
          </a:xfrm>
          <a:prstGeom prst="rect">
            <a:avLst/>
          </a:prstGeom>
          <a:noFill/>
          <a:ln w="12700" algn="ctr">
            <a:noFill/>
            <a:miter lim="800000"/>
            <a:headEnd/>
            <a:tailEnd/>
          </a:ln>
        </p:spPr>
      </p:pic>
      <p:pic>
        <p:nvPicPr>
          <p:cNvPr id="57352" name="Picture 8"/>
          <p:cNvPicPr>
            <a:picLocks noChangeAspect="1" noChangeArrowheads="1"/>
          </p:cNvPicPr>
          <p:nvPr/>
        </p:nvPicPr>
        <p:blipFill>
          <a:blip r:embed="rId6" cstate="print"/>
          <a:srcRect t="18643"/>
          <a:stretch>
            <a:fillRect/>
          </a:stretch>
        </p:blipFill>
        <p:spPr bwMode="auto">
          <a:xfrm>
            <a:off x="2703513" y="900987"/>
            <a:ext cx="1304925" cy="798513"/>
          </a:xfrm>
          <a:prstGeom prst="rect">
            <a:avLst/>
          </a:prstGeom>
          <a:noFill/>
          <a:ln w="12700" algn="ctr">
            <a:noFill/>
            <a:miter lim="800000"/>
            <a:headEnd/>
            <a:tailEnd/>
          </a:ln>
        </p:spPr>
      </p:pic>
      <p:pic>
        <p:nvPicPr>
          <p:cNvPr id="57355" name="Picture 11"/>
          <p:cNvPicPr>
            <a:picLocks noChangeAspect="1" noChangeArrowheads="1"/>
          </p:cNvPicPr>
          <p:nvPr/>
        </p:nvPicPr>
        <p:blipFill>
          <a:blip r:embed="rId7" cstate="print"/>
          <a:srcRect/>
          <a:stretch>
            <a:fillRect/>
          </a:stretch>
        </p:blipFill>
        <p:spPr bwMode="auto">
          <a:xfrm>
            <a:off x="6635750" y="2088437"/>
            <a:ext cx="1133475" cy="609600"/>
          </a:xfrm>
          <a:prstGeom prst="rect">
            <a:avLst/>
          </a:prstGeom>
          <a:noFill/>
          <a:ln w="12700" algn="ctr">
            <a:noFill/>
            <a:miter lim="800000"/>
            <a:headEnd/>
            <a:tailEnd/>
          </a:ln>
        </p:spPr>
      </p:pic>
      <p:pic>
        <p:nvPicPr>
          <p:cNvPr id="57356" name="Picture 12"/>
          <p:cNvPicPr>
            <a:picLocks noChangeAspect="1" noChangeArrowheads="1"/>
          </p:cNvPicPr>
          <p:nvPr/>
        </p:nvPicPr>
        <p:blipFill>
          <a:blip r:embed="rId8" cstate="print"/>
          <a:srcRect/>
          <a:stretch>
            <a:fillRect/>
          </a:stretch>
        </p:blipFill>
        <p:spPr bwMode="auto">
          <a:xfrm>
            <a:off x="6677025" y="986712"/>
            <a:ext cx="1285875" cy="809625"/>
          </a:xfrm>
          <a:prstGeom prst="rect">
            <a:avLst/>
          </a:prstGeom>
          <a:noFill/>
          <a:ln w="12700" algn="ctr">
            <a:noFill/>
            <a:miter lim="800000"/>
            <a:headEnd/>
            <a:tailEnd/>
          </a:ln>
        </p:spPr>
      </p:pic>
      <p:pic>
        <p:nvPicPr>
          <p:cNvPr id="57357" name="Picture 13"/>
          <p:cNvPicPr>
            <a:picLocks noChangeAspect="1" noChangeArrowheads="1"/>
          </p:cNvPicPr>
          <p:nvPr/>
        </p:nvPicPr>
        <p:blipFill>
          <a:blip r:embed="rId9" cstate="print"/>
          <a:srcRect/>
          <a:stretch>
            <a:fillRect/>
          </a:stretch>
        </p:blipFill>
        <p:spPr bwMode="auto">
          <a:xfrm>
            <a:off x="5159375" y="2101137"/>
            <a:ext cx="1266825" cy="638175"/>
          </a:xfrm>
          <a:prstGeom prst="rect">
            <a:avLst/>
          </a:prstGeom>
          <a:noFill/>
          <a:ln w="12700" algn="ctr">
            <a:noFill/>
            <a:miter lim="800000"/>
            <a:headEnd/>
            <a:tailEnd/>
          </a:ln>
        </p:spPr>
      </p:pic>
      <p:pic>
        <p:nvPicPr>
          <p:cNvPr id="57358" name="Picture 14"/>
          <p:cNvPicPr>
            <a:picLocks noChangeAspect="1" noChangeArrowheads="1"/>
          </p:cNvPicPr>
          <p:nvPr/>
        </p:nvPicPr>
        <p:blipFill>
          <a:blip r:embed="rId10" cstate="print"/>
          <a:srcRect/>
          <a:stretch>
            <a:fillRect/>
          </a:stretch>
        </p:blipFill>
        <p:spPr bwMode="auto">
          <a:xfrm>
            <a:off x="5208588" y="883525"/>
            <a:ext cx="1238250" cy="981075"/>
          </a:xfrm>
          <a:prstGeom prst="rect">
            <a:avLst/>
          </a:prstGeom>
          <a:noFill/>
          <a:ln w="12700" algn="ctr">
            <a:noFill/>
            <a:miter lim="800000"/>
            <a:headEnd/>
            <a:tailEnd/>
          </a:ln>
        </p:spPr>
      </p:pic>
      <p:grpSp>
        <p:nvGrpSpPr>
          <p:cNvPr id="2" name="Group 17"/>
          <p:cNvGrpSpPr>
            <a:grpSpLocks/>
          </p:cNvGrpSpPr>
          <p:nvPr/>
        </p:nvGrpSpPr>
        <p:grpSpPr bwMode="auto">
          <a:xfrm>
            <a:off x="6876300" y="4273909"/>
            <a:ext cx="1619250" cy="1654175"/>
            <a:chOff x="2517" y="2994"/>
            <a:chExt cx="1020" cy="1042"/>
          </a:xfrm>
        </p:grpSpPr>
        <p:pic>
          <p:nvPicPr>
            <p:cNvPr id="57364" name="Picture 18"/>
            <p:cNvPicPr>
              <a:picLocks noChangeAspect="1" noChangeArrowheads="1"/>
            </p:cNvPicPr>
            <p:nvPr/>
          </p:nvPicPr>
          <p:blipFill>
            <a:blip r:embed="rId11" cstate="print"/>
            <a:srcRect/>
            <a:stretch>
              <a:fillRect/>
            </a:stretch>
          </p:blipFill>
          <p:spPr bwMode="auto">
            <a:xfrm>
              <a:off x="2662" y="3478"/>
              <a:ext cx="744" cy="558"/>
            </a:xfrm>
            <a:prstGeom prst="rect">
              <a:avLst/>
            </a:prstGeom>
            <a:noFill/>
            <a:ln w="12700" algn="ctr">
              <a:noFill/>
              <a:miter lim="800000"/>
              <a:headEnd/>
              <a:tailEnd/>
            </a:ln>
          </p:spPr>
        </p:pic>
        <p:sp>
          <p:nvSpPr>
            <p:cNvPr id="57365" name="Text Box 19"/>
            <p:cNvSpPr txBox="1">
              <a:spLocks noChangeArrowheads="1"/>
            </p:cNvSpPr>
            <p:nvPr/>
          </p:nvSpPr>
          <p:spPr bwMode="auto">
            <a:xfrm>
              <a:off x="2517" y="2994"/>
              <a:ext cx="1020" cy="404"/>
            </a:xfrm>
            <a:prstGeom prst="rect">
              <a:avLst/>
            </a:prstGeom>
            <a:noFill/>
            <a:ln w="12700" algn="ctr">
              <a:noFill/>
              <a:miter lim="800000"/>
              <a:headEnd/>
              <a:tailEnd/>
            </a:ln>
          </p:spPr>
          <p:txBody>
            <a:bodyPr wrap="none">
              <a:spAutoFit/>
            </a:bodyPr>
            <a:lstStyle/>
            <a:p>
              <a:pPr algn="l">
                <a:spcBef>
                  <a:spcPct val="0"/>
                </a:spcBef>
              </a:pPr>
              <a:r>
                <a:rPr lang="en-US" dirty="0">
                  <a:solidFill>
                    <a:srgbClr val="FFFFFF"/>
                  </a:solidFill>
                  <a:latin typeface="Arial" charset="0"/>
                </a:rPr>
                <a:t>Testing:</a:t>
              </a:r>
            </a:p>
            <a:p>
              <a:pPr algn="l">
                <a:spcBef>
                  <a:spcPct val="0"/>
                </a:spcBef>
              </a:pPr>
              <a:r>
                <a:rPr lang="en-US" dirty="0">
                  <a:solidFill>
                    <a:srgbClr val="FFFFFF"/>
                  </a:solidFill>
                  <a:latin typeface="Arial" charset="0"/>
                </a:rPr>
                <a:t>What is this?  </a:t>
              </a:r>
            </a:p>
          </p:txBody>
        </p:sp>
      </p:grpSp>
      <p:sp>
        <p:nvSpPr>
          <p:cNvPr id="57362" name="Text Box 20"/>
          <p:cNvSpPr txBox="1">
            <a:spLocks noChangeArrowheads="1"/>
          </p:cNvSpPr>
          <p:nvPr/>
        </p:nvSpPr>
        <p:spPr bwMode="auto">
          <a:xfrm>
            <a:off x="1922055" y="2954602"/>
            <a:ext cx="1556836" cy="369332"/>
          </a:xfrm>
          <a:prstGeom prst="rect">
            <a:avLst/>
          </a:prstGeom>
          <a:noFill/>
          <a:ln w="12700" algn="ctr">
            <a:noFill/>
            <a:miter lim="800000"/>
            <a:headEnd/>
            <a:tailEnd/>
          </a:ln>
        </p:spPr>
        <p:txBody>
          <a:bodyPr wrap="none">
            <a:spAutoFit/>
          </a:bodyPr>
          <a:lstStyle/>
          <a:p>
            <a:pPr algn="l">
              <a:spcBef>
                <a:spcPct val="0"/>
              </a:spcBef>
            </a:pPr>
            <a:r>
              <a:rPr lang="en-US" dirty="0" smtClean="0">
                <a:solidFill>
                  <a:srgbClr val="000000"/>
                </a:solidFill>
                <a:latin typeface="Arial" charset="0"/>
              </a:rPr>
              <a:t>Labeled Cars</a:t>
            </a:r>
            <a:endParaRPr lang="en-US" dirty="0">
              <a:solidFill>
                <a:srgbClr val="000000"/>
              </a:solidFill>
              <a:latin typeface="Arial" charset="0"/>
            </a:endParaRPr>
          </a:p>
        </p:txBody>
      </p:sp>
      <p:sp>
        <p:nvSpPr>
          <p:cNvPr id="57363" name="Text Box 21"/>
          <p:cNvSpPr txBox="1">
            <a:spLocks noChangeArrowheads="1"/>
          </p:cNvSpPr>
          <p:nvPr/>
        </p:nvSpPr>
        <p:spPr bwMode="auto">
          <a:xfrm>
            <a:off x="5532125" y="2877792"/>
            <a:ext cx="2300630" cy="369332"/>
          </a:xfrm>
          <a:prstGeom prst="rect">
            <a:avLst/>
          </a:prstGeom>
          <a:noFill/>
          <a:ln w="12700" algn="ctr">
            <a:noFill/>
            <a:miter lim="800000"/>
            <a:headEnd/>
            <a:tailEnd/>
          </a:ln>
        </p:spPr>
        <p:txBody>
          <a:bodyPr wrap="none">
            <a:spAutoFit/>
          </a:bodyPr>
          <a:lstStyle/>
          <a:p>
            <a:pPr algn="l">
              <a:spcBef>
                <a:spcPct val="0"/>
              </a:spcBef>
            </a:pPr>
            <a:r>
              <a:rPr lang="en-US" dirty="0" smtClean="0">
                <a:solidFill>
                  <a:srgbClr val="000000"/>
                </a:solidFill>
                <a:latin typeface="Arial" charset="0"/>
              </a:rPr>
              <a:t>Labeled Motorcycles</a:t>
            </a:r>
            <a:endParaRPr lang="en-US" dirty="0">
              <a:solidFill>
                <a:srgbClr val="000000"/>
              </a:solidFill>
              <a:latin typeface="Arial" charset="0"/>
            </a:endParaRPr>
          </a:p>
        </p:txBody>
      </p:sp>
      <p:sp>
        <p:nvSpPr>
          <p:cNvPr id="22" name="Rectangle 4"/>
          <p:cNvSpPr>
            <a:spLocks noChangeArrowheads="1"/>
          </p:cNvSpPr>
          <p:nvPr/>
        </p:nvSpPr>
        <p:spPr bwMode="auto">
          <a:xfrm>
            <a:off x="660205" y="3505810"/>
            <a:ext cx="5486400" cy="3017520"/>
          </a:xfrm>
          <a:prstGeom prst="rect">
            <a:avLst/>
          </a:prstGeom>
          <a:solidFill>
            <a:srgbClr val="FFCC00"/>
          </a:solidFill>
          <a:ln w="19050" algn="ctr">
            <a:solidFill>
              <a:schemeClr val="tx1"/>
            </a:solidFill>
            <a:miter lim="800000"/>
            <a:headEnd/>
            <a:tailEnd/>
          </a:ln>
        </p:spPr>
        <p:txBody>
          <a:bodyPr anchor="ctr">
            <a:spAutoFit/>
          </a:bodyPr>
          <a:lstStyle/>
          <a:p>
            <a:endParaRPr lang="en-US">
              <a:solidFill>
                <a:srgbClr val="000000"/>
              </a:solidFill>
            </a:endParaRPr>
          </a:p>
        </p:txBody>
      </p:sp>
      <p:pic>
        <p:nvPicPr>
          <p:cNvPr id="23" name="Picture 5"/>
          <p:cNvPicPr>
            <a:picLocks noChangeAspect="1" noChangeArrowheads="1"/>
          </p:cNvPicPr>
          <p:nvPr/>
        </p:nvPicPr>
        <p:blipFill>
          <a:blip r:embed="rId12" cstate="print"/>
          <a:srcRect/>
          <a:stretch>
            <a:fillRect/>
          </a:stretch>
        </p:blipFill>
        <p:spPr bwMode="auto">
          <a:xfrm>
            <a:off x="986450" y="3709937"/>
            <a:ext cx="1428750" cy="800100"/>
          </a:xfrm>
          <a:prstGeom prst="rect">
            <a:avLst/>
          </a:prstGeom>
          <a:noFill/>
          <a:ln w="12700" algn="ctr">
            <a:noFill/>
            <a:miter lim="800000"/>
            <a:headEnd/>
            <a:tailEnd/>
          </a:ln>
        </p:spPr>
      </p:pic>
      <p:pic>
        <p:nvPicPr>
          <p:cNvPr id="24" name="Picture 6"/>
          <p:cNvPicPr>
            <a:picLocks noChangeAspect="1" noChangeArrowheads="1"/>
          </p:cNvPicPr>
          <p:nvPr/>
        </p:nvPicPr>
        <p:blipFill>
          <a:blip r:embed="rId13" cstate="print"/>
          <a:srcRect/>
          <a:stretch>
            <a:fillRect/>
          </a:stretch>
        </p:blipFill>
        <p:spPr bwMode="auto">
          <a:xfrm>
            <a:off x="4513875" y="3738512"/>
            <a:ext cx="1362075" cy="1019175"/>
          </a:xfrm>
          <a:prstGeom prst="rect">
            <a:avLst/>
          </a:prstGeom>
          <a:noFill/>
          <a:ln w="12700" algn="ctr">
            <a:noFill/>
            <a:miter lim="800000"/>
            <a:headEnd/>
            <a:tailEnd/>
          </a:ln>
        </p:spPr>
      </p:pic>
      <p:pic>
        <p:nvPicPr>
          <p:cNvPr id="25" name="Picture 8"/>
          <p:cNvPicPr>
            <a:picLocks noChangeAspect="1" noChangeArrowheads="1"/>
          </p:cNvPicPr>
          <p:nvPr/>
        </p:nvPicPr>
        <p:blipFill>
          <a:blip r:embed="rId14" cstate="print"/>
          <a:srcRect/>
          <a:stretch>
            <a:fillRect/>
          </a:stretch>
        </p:blipFill>
        <p:spPr bwMode="auto">
          <a:xfrm>
            <a:off x="4521813" y="4972000"/>
            <a:ext cx="1362075" cy="1019175"/>
          </a:xfrm>
          <a:prstGeom prst="rect">
            <a:avLst/>
          </a:prstGeom>
          <a:noFill/>
          <a:ln w="12700" algn="ctr">
            <a:noFill/>
            <a:miter lim="800000"/>
            <a:headEnd/>
            <a:tailEnd/>
          </a:ln>
        </p:spPr>
      </p:pic>
      <p:pic>
        <p:nvPicPr>
          <p:cNvPr id="26" name="Picture 9"/>
          <p:cNvPicPr>
            <a:picLocks noChangeAspect="1" noChangeArrowheads="1"/>
          </p:cNvPicPr>
          <p:nvPr/>
        </p:nvPicPr>
        <p:blipFill>
          <a:blip r:embed="rId15" cstate="print"/>
          <a:srcRect/>
          <a:stretch>
            <a:fillRect/>
          </a:stretch>
        </p:blipFill>
        <p:spPr bwMode="auto">
          <a:xfrm>
            <a:off x="2748575" y="4914850"/>
            <a:ext cx="1428750" cy="1076325"/>
          </a:xfrm>
          <a:prstGeom prst="rect">
            <a:avLst/>
          </a:prstGeom>
          <a:noFill/>
          <a:ln w="12700" algn="ctr">
            <a:noFill/>
            <a:miter lim="800000"/>
            <a:headEnd/>
            <a:tailEnd/>
          </a:ln>
        </p:spPr>
      </p:pic>
      <p:sp>
        <p:nvSpPr>
          <p:cNvPr id="27" name="Text Box 10"/>
          <p:cNvSpPr txBox="1">
            <a:spLocks noChangeArrowheads="1"/>
          </p:cNvSpPr>
          <p:nvPr/>
        </p:nvSpPr>
        <p:spPr bwMode="auto">
          <a:xfrm>
            <a:off x="2518215" y="6130135"/>
            <a:ext cx="2031325" cy="369332"/>
          </a:xfrm>
          <a:prstGeom prst="rect">
            <a:avLst/>
          </a:prstGeom>
          <a:noFill/>
          <a:ln w="12700" algn="ctr">
            <a:noFill/>
            <a:miter lim="800000"/>
            <a:headEnd/>
            <a:tailEnd/>
          </a:ln>
        </p:spPr>
        <p:txBody>
          <a:bodyPr wrap="none">
            <a:spAutoFit/>
          </a:bodyPr>
          <a:lstStyle/>
          <a:p>
            <a:pPr algn="l">
              <a:spcBef>
                <a:spcPct val="0"/>
              </a:spcBef>
            </a:pPr>
            <a:r>
              <a:rPr lang="en-US" dirty="0" smtClean="0">
                <a:solidFill>
                  <a:srgbClr val="000000"/>
                </a:solidFill>
                <a:latin typeface="Arial" charset="0"/>
              </a:rPr>
              <a:t>Unlabeled images</a:t>
            </a:r>
            <a:endParaRPr lang="en-US" dirty="0">
              <a:solidFill>
                <a:srgbClr val="000000"/>
              </a:solidFill>
              <a:latin typeface="Arial" charset="0"/>
            </a:endParaRPr>
          </a:p>
        </p:txBody>
      </p:sp>
      <p:pic>
        <p:nvPicPr>
          <p:cNvPr id="28" name="Picture 11"/>
          <p:cNvPicPr>
            <a:picLocks noChangeAspect="1" noChangeArrowheads="1"/>
          </p:cNvPicPr>
          <p:nvPr/>
        </p:nvPicPr>
        <p:blipFill>
          <a:blip r:embed="rId16" cstate="print"/>
          <a:srcRect/>
          <a:stretch>
            <a:fillRect/>
          </a:stretch>
        </p:blipFill>
        <p:spPr bwMode="auto">
          <a:xfrm>
            <a:off x="942000" y="4952950"/>
            <a:ext cx="1414463" cy="1057275"/>
          </a:xfrm>
          <a:prstGeom prst="rect">
            <a:avLst/>
          </a:prstGeom>
          <a:noFill/>
          <a:ln w="12700" algn="ctr">
            <a:noFill/>
            <a:miter lim="800000"/>
            <a:headEnd/>
            <a:tailEnd/>
          </a:ln>
        </p:spPr>
      </p:pic>
      <p:pic>
        <p:nvPicPr>
          <p:cNvPr id="29" name="Picture 23"/>
          <p:cNvPicPr>
            <a:picLocks noChangeAspect="1" noChangeArrowheads="1"/>
          </p:cNvPicPr>
          <p:nvPr/>
        </p:nvPicPr>
        <p:blipFill>
          <a:blip r:embed="rId17" cstate="print"/>
          <a:srcRect/>
          <a:stretch>
            <a:fillRect/>
          </a:stretch>
        </p:blipFill>
        <p:spPr bwMode="auto">
          <a:xfrm>
            <a:off x="2710475" y="3717875"/>
            <a:ext cx="1497013" cy="1036637"/>
          </a:xfrm>
          <a:prstGeom prst="rect">
            <a:avLst/>
          </a:prstGeom>
          <a:noFill/>
          <a:ln w="25400" algn="ctr">
            <a:noFill/>
            <a:miter lim="800000"/>
            <a:headEnd/>
            <a:tailEnd/>
          </a:ln>
        </p:spPr>
      </p:pic>
      <p:sp>
        <p:nvSpPr>
          <p:cNvPr id="30" name="TextBox 29"/>
          <p:cNvSpPr txBox="1"/>
          <p:nvPr/>
        </p:nvSpPr>
        <p:spPr>
          <a:xfrm>
            <a:off x="4561961" y="6578210"/>
            <a:ext cx="4657044" cy="276999"/>
          </a:xfrm>
          <a:prstGeom prst="rect">
            <a:avLst/>
          </a:prstGeom>
          <a:solidFill>
            <a:schemeClr val="tx1"/>
          </a:solidFill>
        </p:spPr>
        <p:txBody>
          <a:bodyPr wrap="none" rtlCol="0">
            <a:spAutoFit/>
          </a:bodyPr>
          <a:lstStyle/>
          <a:p>
            <a:r>
              <a:rPr lang="en-US" sz="1200" dirty="0" smtClean="0">
                <a:solidFill>
                  <a:schemeClr val="bg1"/>
                </a:solidFill>
              </a:rPr>
              <a:t>[Lee, Raina and Ng</a:t>
            </a:r>
            <a:r>
              <a:rPr lang="en-US" sz="1200" smtClean="0">
                <a:solidFill>
                  <a:schemeClr val="bg1"/>
                </a:solidFill>
              </a:rPr>
              <a:t>, 2006; </a:t>
            </a:r>
            <a:r>
              <a:rPr lang="en-US" sz="1200" dirty="0" smtClean="0">
                <a:solidFill>
                  <a:schemeClr val="bg1"/>
                </a:solidFill>
              </a:rPr>
              <a:t>Raina, Lee, Battle, Packer &amp; Ng</a:t>
            </a:r>
            <a:r>
              <a:rPr lang="en-US" sz="1200" smtClean="0">
                <a:solidFill>
                  <a:schemeClr val="bg1"/>
                </a:solidFill>
              </a:rPr>
              <a:t>, 2007]</a:t>
            </a:r>
            <a:endParaRPr lang="en-US" sz="1200" dirty="0">
              <a:solidFill>
                <a:schemeClr val="bg1"/>
              </a:solidFill>
            </a:endParaRP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4829175" y="1150938"/>
            <a:ext cx="3640138" cy="3937000"/>
          </a:xfrm>
          <a:prstGeom prst="rect">
            <a:avLst/>
          </a:prstGeom>
          <a:solidFill>
            <a:srgbClr val="FFCC00"/>
          </a:solidFill>
          <a:ln w="19050" algn="ctr">
            <a:solidFill>
              <a:schemeClr val="tx1"/>
            </a:solidFill>
            <a:miter lim="800000"/>
            <a:headEnd/>
            <a:tailEnd/>
          </a:ln>
        </p:spPr>
        <p:txBody>
          <a:bodyPr wrap="none" anchor="ctr">
            <a:spAutoFit/>
          </a:bodyPr>
          <a:lstStyle/>
          <a:p>
            <a:endParaRPr lang="en-US">
              <a:solidFill>
                <a:srgbClr val="000000"/>
              </a:solidFill>
            </a:endParaRPr>
          </a:p>
        </p:txBody>
      </p:sp>
      <p:sp>
        <p:nvSpPr>
          <p:cNvPr id="57347" name="Rectangle 3"/>
          <p:cNvSpPr>
            <a:spLocks noChangeArrowheads="1"/>
          </p:cNvSpPr>
          <p:nvPr/>
        </p:nvSpPr>
        <p:spPr bwMode="auto">
          <a:xfrm>
            <a:off x="793750" y="1138238"/>
            <a:ext cx="3640138" cy="3937000"/>
          </a:xfrm>
          <a:prstGeom prst="rect">
            <a:avLst/>
          </a:prstGeom>
          <a:solidFill>
            <a:srgbClr val="FFCC00"/>
          </a:solidFill>
          <a:ln w="19050" algn="ctr">
            <a:solidFill>
              <a:schemeClr val="tx1"/>
            </a:solidFill>
            <a:miter lim="800000"/>
            <a:headEnd/>
            <a:tailEnd/>
          </a:ln>
        </p:spPr>
        <p:txBody>
          <a:bodyPr wrap="none" anchor="ctr">
            <a:spAutoFit/>
          </a:bodyPr>
          <a:lstStyle/>
          <a:p>
            <a:endParaRPr lang="en-US">
              <a:solidFill>
                <a:srgbClr val="000000"/>
              </a:solidFill>
            </a:endParaRPr>
          </a:p>
        </p:txBody>
      </p:sp>
      <p:sp>
        <p:nvSpPr>
          <p:cNvPr id="57348" name="Rectangle 4"/>
          <p:cNvSpPr>
            <a:spLocks noGrp="1" noChangeArrowheads="1"/>
          </p:cNvSpPr>
          <p:nvPr>
            <p:ph type="title"/>
          </p:nvPr>
        </p:nvSpPr>
        <p:spPr/>
        <p:txBody>
          <a:bodyPr/>
          <a:lstStyle/>
          <a:p>
            <a:pPr eaLnBrk="1" hangingPunct="1"/>
            <a:r>
              <a:rPr lang="en-US" dirty="0" smtClean="0">
                <a:solidFill>
                  <a:schemeClr val="bg1"/>
                </a:solidFill>
              </a:rPr>
              <a:t>Traditional machine learning</a:t>
            </a:r>
          </a:p>
        </p:txBody>
      </p:sp>
      <p:pic>
        <p:nvPicPr>
          <p:cNvPr id="57349" name="Picture 5"/>
          <p:cNvPicPr>
            <a:picLocks noChangeAspect="1" noChangeArrowheads="1"/>
          </p:cNvPicPr>
          <p:nvPr/>
        </p:nvPicPr>
        <p:blipFill>
          <a:blip r:embed="rId3" cstate="print"/>
          <a:srcRect t="25484"/>
          <a:stretch>
            <a:fillRect/>
          </a:stretch>
        </p:blipFill>
        <p:spPr bwMode="auto">
          <a:xfrm>
            <a:off x="1177925" y="1360488"/>
            <a:ext cx="1428750" cy="803275"/>
          </a:xfrm>
          <a:prstGeom prst="rect">
            <a:avLst/>
          </a:prstGeom>
          <a:noFill/>
          <a:ln w="12700" algn="ctr">
            <a:noFill/>
            <a:miter lim="800000"/>
            <a:headEnd/>
            <a:tailEnd/>
          </a:ln>
        </p:spPr>
      </p:pic>
      <p:pic>
        <p:nvPicPr>
          <p:cNvPr id="57350" name="Picture 6"/>
          <p:cNvPicPr>
            <a:picLocks noChangeAspect="1" noChangeArrowheads="1"/>
          </p:cNvPicPr>
          <p:nvPr/>
        </p:nvPicPr>
        <p:blipFill>
          <a:blip r:embed="rId4" cstate="print"/>
          <a:srcRect/>
          <a:stretch>
            <a:fillRect/>
          </a:stretch>
        </p:blipFill>
        <p:spPr bwMode="auto">
          <a:xfrm>
            <a:off x="2755900" y="2317750"/>
            <a:ext cx="1352550" cy="895350"/>
          </a:xfrm>
          <a:prstGeom prst="rect">
            <a:avLst/>
          </a:prstGeom>
          <a:noFill/>
          <a:ln w="12700" algn="ctr">
            <a:noFill/>
            <a:miter lim="800000"/>
            <a:headEnd/>
            <a:tailEnd/>
          </a:ln>
        </p:spPr>
      </p:pic>
      <p:pic>
        <p:nvPicPr>
          <p:cNvPr id="57351" name="Picture 7"/>
          <p:cNvPicPr>
            <a:picLocks noChangeAspect="1" noChangeArrowheads="1"/>
          </p:cNvPicPr>
          <p:nvPr/>
        </p:nvPicPr>
        <p:blipFill>
          <a:blip r:embed="rId5" cstate="print"/>
          <a:srcRect/>
          <a:stretch>
            <a:fillRect/>
          </a:stretch>
        </p:blipFill>
        <p:spPr bwMode="auto">
          <a:xfrm>
            <a:off x="1174750" y="2362200"/>
            <a:ext cx="1362075" cy="876300"/>
          </a:xfrm>
          <a:prstGeom prst="rect">
            <a:avLst/>
          </a:prstGeom>
          <a:noFill/>
          <a:ln w="12700" algn="ctr">
            <a:noFill/>
            <a:miter lim="800000"/>
            <a:headEnd/>
            <a:tailEnd/>
          </a:ln>
        </p:spPr>
      </p:pic>
      <p:pic>
        <p:nvPicPr>
          <p:cNvPr id="57352" name="Picture 8"/>
          <p:cNvPicPr>
            <a:picLocks noChangeAspect="1" noChangeArrowheads="1"/>
          </p:cNvPicPr>
          <p:nvPr/>
        </p:nvPicPr>
        <p:blipFill>
          <a:blip r:embed="rId6" cstate="print"/>
          <a:srcRect t="18643"/>
          <a:stretch>
            <a:fillRect/>
          </a:stretch>
        </p:blipFill>
        <p:spPr bwMode="auto">
          <a:xfrm>
            <a:off x="2703513" y="1298575"/>
            <a:ext cx="1304925" cy="798513"/>
          </a:xfrm>
          <a:prstGeom prst="rect">
            <a:avLst/>
          </a:prstGeom>
          <a:noFill/>
          <a:ln w="12700" algn="ctr">
            <a:noFill/>
            <a:miter lim="800000"/>
            <a:headEnd/>
            <a:tailEnd/>
          </a:ln>
        </p:spPr>
      </p:pic>
      <p:pic>
        <p:nvPicPr>
          <p:cNvPr id="57353" name="Picture 9"/>
          <p:cNvPicPr>
            <a:picLocks noChangeAspect="1" noChangeArrowheads="1"/>
          </p:cNvPicPr>
          <p:nvPr/>
        </p:nvPicPr>
        <p:blipFill>
          <a:blip r:embed="rId7" cstate="print"/>
          <a:srcRect/>
          <a:stretch>
            <a:fillRect/>
          </a:stretch>
        </p:blipFill>
        <p:spPr bwMode="auto">
          <a:xfrm>
            <a:off x="1162050" y="3511550"/>
            <a:ext cx="1409700" cy="790575"/>
          </a:xfrm>
          <a:prstGeom prst="rect">
            <a:avLst/>
          </a:prstGeom>
          <a:noFill/>
          <a:ln w="12700" algn="ctr">
            <a:noFill/>
            <a:miter lim="800000"/>
            <a:headEnd/>
            <a:tailEnd/>
          </a:ln>
        </p:spPr>
      </p:pic>
      <p:pic>
        <p:nvPicPr>
          <p:cNvPr id="57354" name="Picture 10"/>
          <p:cNvPicPr>
            <a:picLocks noChangeAspect="1" noChangeArrowheads="1"/>
          </p:cNvPicPr>
          <p:nvPr/>
        </p:nvPicPr>
        <p:blipFill>
          <a:blip r:embed="rId8" cstate="print"/>
          <a:srcRect/>
          <a:stretch>
            <a:fillRect/>
          </a:stretch>
        </p:blipFill>
        <p:spPr bwMode="auto">
          <a:xfrm>
            <a:off x="2794000" y="3529013"/>
            <a:ext cx="1171575" cy="704850"/>
          </a:xfrm>
          <a:prstGeom prst="rect">
            <a:avLst/>
          </a:prstGeom>
          <a:noFill/>
          <a:ln w="12700" algn="ctr">
            <a:noFill/>
            <a:miter lim="800000"/>
            <a:headEnd/>
            <a:tailEnd/>
          </a:ln>
        </p:spPr>
      </p:pic>
      <p:pic>
        <p:nvPicPr>
          <p:cNvPr id="57355" name="Picture 11"/>
          <p:cNvPicPr>
            <a:picLocks noChangeAspect="1" noChangeArrowheads="1"/>
          </p:cNvPicPr>
          <p:nvPr/>
        </p:nvPicPr>
        <p:blipFill>
          <a:blip r:embed="rId9" cstate="print"/>
          <a:srcRect/>
          <a:stretch>
            <a:fillRect/>
          </a:stretch>
        </p:blipFill>
        <p:spPr bwMode="auto">
          <a:xfrm>
            <a:off x="6635750" y="2486025"/>
            <a:ext cx="1133475" cy="609600"/>
          </a:xfrm>
          <a:prstGeom prst="rect">
            <a:avLst/>
          </a:prstGeom>
          <a:noFill/>
          <a:ln w="12700" algn="ctr">
            <a:noFill/>
            <a:miter lim="800000"/>
            <a:headEnd/>
            <a:tailEnd/>
          </a:ln>
        </p:spPr>
      </p:pic>
      <p:pic>
        <p:nvPicPr>
          <p:cNvPr id="57356" name="Picture 12"/>
          <p:cNvPicPr>
            <a:picLocks noChangeAspect="1" noChangeArrowheads="1"/>
          </p:cNvPicPr>
          <p:nvPr/>
        </p:nvPicPr>
        <p:blipFill>
          <a:blip r:embed="rId10" cstate="print"/>
          <a:srcRect/>
          <a:stretch>
            <a:fillRect/>
          </a:stretch>
        </p:blipFill>
        <p:spPr bwMode="auto">
          <a:xfrm>
            <a:off x="6677025" y="1384300"/>
            <a:ext cx="1285875" cy="809625"/>
          </a:xfrm>
          <a:prstGeom prst="rect">
            <a:avLst/>
          </a:prstGeom>
          <a:noFill/>
          <a:ln w="12700" algn="ctr">
            <a:noFill/>
            <a:miter lim="800000"/>
            <a:headEnd/>
            <a:tailEnd/>
          </a:ln>
        </p:spPr>
      </p:pic>
      <p:pic>
        <p:nvPicPr>
          <p:cNvPr id="57357" name="Picture 13"/>
          <p:cNvPicPr>
            <a:picLocks noChangeAspect="1" noChangeArrowheads="1"/>
          </p:cNvPicPr>
          <p:nvPr/>
        </p:nvPicPr>
        <p:blipFill>
          <a:blip r:embed="rId11" cstate="print"/>
          <a:srcRect/>
          <a:stretch>
            <a:fillRect/>
          </a:stretch>
        </p:blipFill>
        <p:spPr bwMode="auto">
          <a:xfrm>
            <a:off x="5159375" y="2498725"/>
            <a:ext cx="1266825" cy="638175"/>
          </a:xfrm>
          <a:prstGeom prst="rect">
            <a:avLst/>
          </a:prstGeom>
          <a:noFill/>
          <a:ln w="12700" algn="ctr">
            <a:noFill/>
            <a:miter lim="800000"/>
            <a:headEnd/>
            <a:tailEnd/>
          </a:ln>
        </p:spPr>
      </p:pic>
      <p:pic>
        <p:nvPicPr>
          <p:cNvPr id="57358" name="Picture 14"/>
          <p:cNvPicPr>
            <a:picLocks noChangeAspect="1" noChangeArrowheads="1"/>
          </p:cNvPicPr>
          <p:nvPr/>
        </p:nvPicPr>
        <p:blipFill>
          <a:blip r:embed="rId12" cstate="print"/>
          <a:srcRect/>
          <a:stretch>
            <a:fillRect/>
          </a:stretch>
        </p:blipFill>
        <p:spPr bwMode="auto">
          <a:xfrm>
            <a:off x="5208588" y="1281113"/>
            <a:ext cx="1238250" cy="981075"/>
          </a:xfrm>
          <a:prstGeom prst="rect">
            <a:avLst/>
          </a:prstGeom>
          <a:noFill/>
          <a:ln w="12700" algn="ctr">
            <a:noFill/>
            <a:miter lim="800000"/>
            <a:headEnd/>
            <a:tailEnd/>
          </a:ln>
        </p:spPr>
      </p:pic>
      <p:pic>
        <p:nvPicPr>
          <p:cNvPr id="57359" name="Picture 15"/>
          <p:cNvPicPr>
            <a:picLocks noChangeAspect="1" noChangeArrowheads="1"/>
          </p:cNvPicPr>
          <p:nvPr/>
        </p:nvPicPr>
        <p:blipFill>
          <a:blip r:embed="rId13" cstate="print"/>
          <a:srcRect/>
          <a:stretch>
            <a:fillRect/>
          </a:stretch>
        </p:blipFill>
        <p:spPr bwMode="auto">
          <a:xfrm>
            <a:off x="5127625" y="3336925"/>
            <a:ext cx="1362075" cy="1019175"/>
          </a:xfrm>
          <a:prstGeom prst="rect">
            <a:avLst/>
          </a:prstGeom>
          <a:noFill/>
          <a:ln w="12700" algn="ctr">
            <a:noFill/>
            <a:miter lim="800000"/>
            <a:headEnd/>
            <a:tailEnd/>
          </a:ln>
        </p:spPr>
      </p:pic>
      <p:pic>
        <p:nvPicPr>
          <p:cNvPr id="57360" name="Picture 16"/>
          <p:cNvPicPr>
            <a:picLocks noChangeAspect="1" noChangeArrowheads="1"/>
          </p:cNvPicPr>
          <p:nvPr/>
        </p:nvPicPr>
        <p:blipFill>
          <a:blip r:embed="rId14" cstate="print"/>
          <a:srcRect/>
          <a:stretch>
            <a:fillRect/>
          </a:stretch>
        </p:blipFill>
        <p:spPr bwMode="auto">
          <a:xfrm>
            <a:off x="6637338" y="3311525"/>
            <a:ext cx="1428750" cy="1076325"/>
          </a:xfrm>
          <a:prstGeom prst="rect">
            <a:avLst/>
          </a:prstGeom>
          <a:noFill/>
          <a:ln w="12700" algn="ctr">
            <a:noFill/>
            <a:miter lim="800000"/>
            <a:headEnd/>
            <a:tailEnd/>
          </a:ln>
        </p:spPr>
      </p:pic>
      <p:grpSp>
        <p:nvGrpSpPr>
          <p:cNvPr id="2" name="Group 17"/>
          <p:cNvGrpSpPr>
            <a:grpSpLocks/>
          </p:cNvGrpSpPr>
          <p:nvPr/>
        </p:nvGrpSpPr>
        <p:grpSpPr bwMode="auto">
          <a:xfrm>
            <a:off x="2468563" y="5675313"/>
            <a:ext cx="2947987" cy="885825"/>
            <a:chOff x="1555" y="3575"/>
            <a:chExt cx="1857" cy="558"/>
          </a:xfrm>
        </p:grpSpPr>
        <p:pic>
          <p:nvPicPr>
            <p:cNvPr id="57364" name="Picture 18"/>
            <p:cNvPicPr>
              <a:picLocks noChangeAspect="1" noChangeArrowheads="1"/>
            </p:cNvPicPr>
            <p:nvPr/>
          </p:nvPicPr>
          <p:blipFill>
            <a:blip r:embed="rId15" cstate="print"/>
            <a:srcRect/>
            <a:stretch>
              <a:fillRect/>
            </a:stretch>
          </p:blipFill>
          <p:spPr bwMode="auto">
            <a:xfrm>
              <a:off x="2668" y="3575"/>
              <a:ext cx="744" cy="558"/>
            </a:xfrm>
            <a:prstGeom prst="rect">
              <a:avLst/>
            </a:prstGeom>
            <a:noFill/>
            <a:ln w="12700" algn="ctr">
              <a:noFill/>
              <a:miter lim="800000"/>
              <a:headEnd/>
              <a:tailEnd/>
            </a:ln>
          </p:spPr>
        </p:pic>
        <p:sp>
          <p:nvSpPr>
            <p:cNvPr id="57365" name="Text Box 19"/>
            <p:cNvSpPr txBox="1">
              <a:spLocks noChangeArrowheads="1"/>
            </p:cNvSpPr>
            <p:nvPr/>
          </p:nvSpPr>
          <p:spPr bwMode="auto">
            <a:xfrm>
              <a:off x="1555" y="3638"/>
              <a:ext cx="1020" cy="404"/>
            </a:xfrm>
            <a:prstGeom prst="rect">
              <a:avLst/>
            </a:prstGeom>
            <a:noFill/>
            <a:ln w="12700" algn="ctr">
              <a:noFill/>
              <a:miter lim="800000"/>
              <a:headEnd/>
              <a:tailEnd/>
            </a:ln>
          </p:spPr>
          <p:txBody>
            <a:bodyPr wrap="none">
              <a:spAutoFit/>
            </a:bodyPr>
            <a:lstStyle/>
            <a:p>
              <a:pPr algn="l">
                <a:spcBef>
                  <a:spcPct val="0"/>
                </a:spcBef>
              </a:pPr>
              <a:r>
                <a:rPr lang="en-US" dirty="0">
                  <a:solidFill>
                    <a:srgbClr val="FFFFFF"/>
                  </a:solidFill>
                  <a:latin typeface="Arial" charset="0"/>
                </a:rPr>
                <a:t>Testing:</a:t>
              </a:r>
            </a:p>
            <a:p>
              <a:pPr algn="l">
                <a:spcBef>
                  <a:spcPct val="0"/>
                </a:spcBef>
              </a:pPr>
              <a:r>
                <a:rPr lang="en-US" dirty="0">
                  <a:solidFill>
                    <a:srgbClr val="FFFFFF"/>
                  </a:solidFill>
                  <a:latin typeface="Arial" charset="0"/>
                </a:rPr>
                <a:t>What is this?  </a:t>
              </a:r>
            </a:p>
          </p:txBody>
        </p:sp>
      </p:grpSp>
      <p:sp>
        <p:nvSpPr>
          <p:cNvPr id="57362" name="Text Box 20"/>
          <p:cNvSpPr txBox="1">
            <a:spLocks noChangeArrowheads="1"/>
          </p:cNvSpPr>
          <p:nvPr/>
        </p:nvSpPr>
        <p:spPr bwMode="auto">
          <a:xfrm>
            <a:off x="1922055" y="4465935"/>
            <a:ext cx="1556836" cy="369332"/>
          </a:xfrm>
          <a:prstGeom prst="rect">
            <a:avLst/>
          </a:prstGeom>
          <a:noFill/>
          <a:ln w="12700" algn="ctr">
            <a:noFill/>
            <a:miter lim="800000"/>
            <a:headEnd/>
            <a:tailEnd/>
          </a:ln>
        </p:spPr>
        <p:txBody>
          <a:bodyPr wrap="none">
            <a:spAutoFit/>
          </a:bodyPr>
          <a:lstStyle/>
          <a:p>
            <a:pPr algn="l">
              <a:spcBef>
                <a:spcPct val="0"/>
              </a:spcBef>
            </a:pPr>
            <a:r>
              <a:rPr lang="en-US" dirty="0" smtClean="0">
                <a:solidFill>
                  <a:srgbClr val="000000"/>
                </a:solidFill>
                <a:latin typeface="Arial" charset="0"/>
              </a:rPr>
              <a:t>Labeled Cars</a:t>
            </a:r>
            <a:endParaRPr lang="en-US" dirty="0">
              <a:solidFill>
                <a:srgbClr val="000000"/>
              </a:solidFill>
              <a:latin typeface="Arial" charset="0"/>
            </a:endParaRPr>
          </a:p>
        </p:txBody>
      </p:sp>
      <p:sp>
        <p:nvSpPr>
          <p:cNvPr id="57363" name="Text Box 21"/>
          <p:cNvSpPr txBox="1">
            <a:spLocks noChangeArrowheads="1"/>
          </p:cNvSpPr>
          <p:nvPr/>
        </p:nvSpPr>
        <p:spPr bwMode="auto">
          <a:xfrm>
            <a:off x="5532125" y="4542745"/>
            <a:ext cx="2300630" cy="369332"/>
          </a:xfrm>
          <a:prstGeom prst="rect">
            <a:avLst/>
          </a:prstGeom>
          <a:noFill/>
          <a:ln w="12700" algn="ctr">
            <a:noFill/>
            <a:miter lim="800000"/>
            <a:headEnd/>
            <a:tailEnd/>
          </a:ln>
        </p:spPr>
        <p:txBody>
          <a:bodyPr wrap="none">
            <a:spAutoFit/>
          </a:bodyPr>
          <a:lstStyle/>
          <a:p>
            <a:pPr algn="l">
              <a:spcBef>
                <a:spcPct val="0"/>
              </a:spcBef>
            </a:pPr>
            <a:r>
              <a:rPr lang="en-US" dirty="0" smtClean="0">
                <a:solidFill>
                  <a:srgbClr val="000000"/>
                </a:solidFill>
                <a:latin typeface="Arial" charset="0"/>
              </a:rPr>
              <a:t>Labeled Motorcycles</a:t>
            </a:r>
            <a:endParaRPr lang="en-US" dirty="0">
              <a:solidFill>
                <a:srgbClr val="000000"/>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5" name="Rectangle 4"/>
          <p:cNvSpPr>
            <a:spLocks noChangeArrowheads="1"/>
          </p:cNvSpPr>
          <p:nvPr/>
        </p:nvSpPr>
        <p:spPr bwMode="auto">
          <a:xfrm>
            <a:off x="1095465" y="943258"/>
            <a:ext cx="5943600" cy="3474720"/>
          </a:xfrm>
          <a:prstGeom prst="rect">
            <a:avLst/>
          </a:prstGeom>
          <a:solidFill>
            <a:srgbClr val="FFCC00"/>
          </a:solidFill>
          <a:ln w="19050" algn="ctr">
            <a:solidFill>
              <a:schemeClr val="tx1"/>
            </a:solidFill>
            <a:miter lim="800000"/>
            <a:headEnd/>
            <a:tailEnd/>
          </a:ln>
        </p:spPr>
        <p:txBody>
          <a:bodyPr anchor="ctr">
            <a:spAutoFit/>
          </a:bodyPr>
          <a:lstStyle/>
          <a:p>
            <a:endParaRPr lang="en-US">
              <a:solidFill>
                <a:srgbClr val="000000"/>
              </a:solidFill>
            </a:endParaRPr>
          </a:p>
        </p:txBody>
      </p:sp>
      <p:pic>
        <p:nvPicPr>
          <p:cNvPr id="59396" name="Picture 5"/>
          <p:cNvPicPr>
            <a:picLocks noChangeAspect="1" noChangeArrowheads="1"/>
          </p:cNvPicPr>
          <p:nvPr/>
        </p:nvPicPr>
        <p:blipFill>
          <a:blip r:embed="rId3" cstate="print"/>
          <a:srcRect/>
          <a:stretch>
            <a:fillRect/>
          </a:stretch>
        </p:blipFill>
        <p:spPr bwMode="auto">
          <a:xfrm>
            <a:off x="1619250" y="1344895"/>
            <a:ext cx="1428750" cy="800100"/>
          </a:xfrm>
          <a:prstGeom prst="rect">
            <a:avLst/>
          </a:prstGeom>
          <a:noFill/>
          <a:ln w="12700" algn="ctr">
            <a:noFill/>
            <a:miter lim="800000"/>
            <a:headEnd/>
            <a:tailEnd/>
          </a:ln>
        </p:spPr>
      </p:pic>
      <p:pic>
        <p:nvPicPr>
          <p:cNvPr id="59397" name="Picture 6"/>
          <p:cNvPicPr>
            <a:picLocks noChangeAspect="1" noChangeArrowheads="1"/>
          </p:cNvPicPr>
          <p:nvPr/>
        </p:nvPicPr>
        <p:blipFill>
          <a:blip r:embed="rId4" cstate="print"/>
          <a:srcRect/>
          <a:stretch>
            <a:fillRect/>
          </a:stretch>
        </p:blipFill>
        <p:spPr bwMode="auto">
          <a:xfrm>
            <a:off x="5146675" y="1373470"/>
            <a:ext cx="1362075" cy="1019175"/>
          </a:xfrm>
          <a:prstGeom prst="rect">
            <a:avLst/>
          </a:prstGeom>
          <a:noFill/>
          <a:ln w="12700" algn="ctr">
            <a:noFill/>
            <a:miter lim="800000"/>
            <a:headEnd/>
            <a:tailEnd/>
          </a:ln>
        </p:spPr>
      </p:pic>
      <p:pic>
        <p:nvPicPr>
          <p:cNvPr id="59398" name="Picture 8"/>
          <p:cNvPicPr>
            <a:picLocks noChangeAspect="1" noChangeArrowheads="1"/>
          </p:cNvPicPr>
          <p:nvPr/>
        </p:nvPicPr>
        <p:blipFill>
          <a:blip r:embed="rId5" cstate="print"/>
          <a:srcRect/>
          <a:stretch>
            <a:fillRect/>
          </a:stretch>
        </p:blipFill>
        <p:spPr bwMode="auto">
          <a:xfrm>
            <a:off x="5154613" y="2606958"/>
            <a:ext cx="1362075" cy="1019175"/>
          </a:xfrm>
          <a:prstGeom prst="rect">
            <a:avLst/>
          </a:prstGeom>
          <a:noFill/>
          <a:ln w="12700" algn="ctr">
            <a:noFill/>
            <a:miter lim="800000"/>
            <a:headEnd/>
            <a:tailEnd/>
          </a:ln>
        </p:spPr>
      </p:pic>
      <p:pic>
        <p:nvPicPr>
          <p:cNvPr id="59399" name="Picture 9"/>
          <p:cNvPicPr>
            <a:picLocks noChangeAspect="1" noChangeArrowheads="1"/>
          </p:cNvPicPr>
          <p:nvPr/>
        </p:nvPicPr>
        <p:blipFill>
          <a:blip r:embed="rId6" cstate="print"/>
          <a:srcRect/>
          <a:stretch>
            <a:fillRect/>
          </a:stretch>
        </p:blipFill>
        <p:spPr bwMode="auto">
          <a:xfrm>
            <a:off x="3381375" y="2549808"/>
            <a:ext cx="1428750" cy="1076325"/>
          </a:xfrm>
          <a:prstGeom prst="rect">
            <a:avLst/>
          </a:prstGeom>
          <a:noFill/>
          <a:ln w="12700" algn="ctr">
            <a:noFill/>
            <a:miter lim="800000"/>
            <a:headEnd/>
            <a:tailEnd/>
          </a:ln>
        </p:spPr>
      </p:pic>
      <p:sp>
        <p:nvSpPr>
          <p:cNvPr id="59400" name="Text Box 10"/>
          <p:cNvSpPr txBox="1">
            <a:spLocks noChangeArrowheads="1"/>
          </p:cNvSpPr>
          <p:nvPr/>
        </p:nvSpPr>
        <p:spPr bwMode="auto">
          <a:xfrm>
            <a:off x="3151015" y="3889860"/>
            <a:ext cx="2031325" cy="369332"/>
          </a:xfrm>
          <a:prstGeom prst="rect">
            <a:avLst/>
          </a:prstGeom>
          <a:noFill/>
          <a:ln w="12700" algn="ctr">
            <a:noFill/>
            <a:miter lim="800000"/>
            <a:headEnd/>
            <a:tailEnd/>
          </a:ln>
        </p:spPr>
        <p:txBody>
          <a:bodyPr wrap="none">
            <a:spAutoFit/>
          </a:bodyPr>
          <a:lstStyle/>
          <a:p>
            <a:pPr algn="l">
              <a:spcBef>
                <a:spcPct val="0"/>
              </a:spcBef>
            </a:pPr>
            <a:r>
              <a:rPr lang="en-US" dirty="0" smtClean="0">
                <a:solidFill>
                  <a:srgbClr val="000000"/>
                </a:solidFill>
                <a:latin typeface="Arial" charset="0"/>
              </a:rPr>
              <a:t>Unlabeled images</a:t>
            </a:r>
            <a:endParaRPr lang="en-US" dirty="0">
              <a:solidFill>
                <a:srgbClr val="000000"/>
              </a:solidFill>
              <a:latin typeface="Arial" charset="0"/>
            </a:endParaRPr>
          </a:p>
        </p:txBody>
      </p:sp>
      <p:pic>
        <p:nvPicPr>
          <p:cNvPr id="59401" name="Picture 11"/>
          <p:cNvPicPr>
            <a:picLocks noChangeAspect="1" noChangeArrowheads="1"/>
          </p:cNvPicPr>
          <p:nvPr/>
        </p:nvPicPr>
        <p:blipFill>
          <a:blip r:embed="rId7" cstate="print"/>
          <a:srcRect/>
          <a:stretch>
            <a:fillRect/>
          </a:stretch>
        </p:blipFill>
        <p:spPr bwMode="auto">
          <a:xfrm>
            <a:off x="1574800" y="2587908"/>
            <a:ext cx="1414463" cy="1057275"/>
          </a:xfrm>
          <a:prstGeom prst="rect">
            <a:avLst/>
          </a:prstGeom>
          <a:noFill/>
          <a:ln w="12700" algn="ctr">
            <a:noFill/>
            <a:miter lim="800000"/>
            <a:headEnd/>
            <a:tailEnd/>
          </a:ln>
        </p:spPr>
      </p:pic>
      <p:grpSp>
        <p:nvGrpSpPr>
          <p:cNvPr id="2" name="Group 12"/>
          <p:cNvGrpSpPr>
            <a:grpSpLocks/>
          </p:cNvGrpSpPr>
          <p:nvPr/>
        </p:nvGrpSpPr>
        <p:grpSpPr bwMode="auto">
          <a:xfrm>
            <a:off x="5532438" y="5231095"/>
            <a:ext cx="2947987" cy="885825"/>
            <a:chOff x="1555" y="3575"/>
            <a:chExt cx="1857" cy="558"/>
          </a:xfrm>
        </p:grpSpPr>
        <p:pic>
          <p:nvPicPr>
            <p:cNvPr id="59412" name="Picture 13"/>
            <p:cNvPicPr>
              <a:picLocks noChangeAspect="1" noChangeArrowheads="1"/>
            </p:cNvPicPr>
            <p:nvPr/>
          </p:nvPicPr>
          <p:blipFill>
            <a:blip r:embed="rId8" cstate="print"/>
            <a:srcRect/>
            <a:stretch>
              <a:fillRect/>
            </a:stretch>
          </p:blipFill>
          <p:spPr bwMode="auto">
            <a:xfrm>
              <a:off x="2668" y="3575"/>
              <a:ext cx="744" cy="558"/>
            </a:xfrm>
            <a:prstGeom prst="rect">
              <a:avLst/>
            </a:prstGeom>
            <a:noFill/>
            <a:ln w="12700" algn="ctr">
              <a:noFill/>
              <a:miter lim="800000"/>
              <a:headEnd/>
              <a:tailEnd/>
            </a:ln>
          </p:spPr>
        </p:pic>
        <p:sp>
          <p:nvSpPr>
            <p:cNvPr id="59413" name="Text Box 14"/>
            <p:cNvSpPr txBox="1">
              <a:spLocks noChangeArrowheads="1"/>
            </p:cNvSpPr>
            <p:nvPr/>
          </p:nvSpPr>
          <p:spPr bwMode="auto">
            <a:xfrm>
              <a:off x="1555" y="3638"/>
              <a:ext cx="1020" cy="404"/>
            </a:xfrm>
            <a:prstGeom prst="rect">
              <a:avLst/>
            </a:prstGeom>
            <a:noFill/>
            <a:ln w="12700" algn="ctr">
              <a:noFill/>
              <a:miter lim="800000"/>
              <a:headEnd/>
              <a:tailEnd/>
            </a:ln>
          </p:spPr>
          <p:txBody>
            <a:bodyPr wrap="none">
              <a:spAutoFit/>
            </a:bodyPr>
            <a:lstStyle/>
            <a:p>
              <a:pPr algn="l">
                <a:spcBef>
                  <a:spcPct val="0"/>
                </a:spcBef>
              </a:pPr>
              <a:r>
                <a:rPr lang="en-US" dirty="0">
                  <a:solidFill>
                    <a:srgbClr val="FFFFFF"/>
                  </a:solidFill>
                  <a:latin typeface="Arial" charset="0"/>
                </a:rPr>
                <a:t>Testing:</a:t>
              </a:r>
            </a:p>
            <a:p>
              <a:pPr algn="l">
                <a:spcBef>
                  <a:spcPct val="0"/>
                </a:spcBef>
              </a:pPr>
              <a:r>
                <a:rPr lang="en-US" dirty="0">
                  <a:solidFill>
                    <a:srgbClr val="FFFFFF"/>
                  </a:solidFill>
                  <a:latin typeface="Arial" charset="0"/>
                </a:rPr>
                <a:t>What is this?  </a:t>
              </a:r>
            </a:p>
          </p:txBody>
        </p:sp>
      </p:grpSp>
      <p:grpSp>
        <p:nvGrpSpPr>
          <p:cNvPr id="3" name="Group 15"/>
          <p:cNvGrpSpPr>
            <a:grpSpLocks/>
          </p:cNvGrpSpPr>
          <p:nvPr/>
        </p:nvGrpSpPr>
        <p:grpSpPr bwMode="auto">
          <a:xfrm>
            <a:off x="1230313" y="4654834"/>
            <a:ext cx="1843087" cy="1736725"/>
            <a:chOff x="964" y="3055"/>
            <a:chExt cx="1209" cy="1094"/>
          </a:xfrm>
        </p:grpSpPr>
        <p:sp>
          <p:nvSpPr>
            <p:cNvPr id="59409" name="Rectangle 16"/>
            <p:cNvSpPr>
              <a:spLocks noChangeArrowheads="1"/>
            </p:cNvSpPr>
            <p:nvPr/>
          </p:nvSpPr>
          <p:spPr bwMode="auto">
            <a:xfrm>
              <a:off x="964" y="3055"/>
              <a:ext cx="1209" cy="1094"/>
            </a:xfrm>
            <a:prstGeom prst="rect">
              <a:avLst/>
            </a:prstGeom>
            <a:solidFill>
              <a:srgbClr val="FFCC00"/>
            </a:solidFill>
            <a:ln w="19050" algn="ctr">
              <a:solidFill>
                <a:schemeClr val="tx1"/>
              </a:solidFill>
              <a:miter lim="800000"/>
              <a:headEnd/>
              <a:tailEnd/>
            </a:ln>
          </p:spPr>
          <p:txBody>
            <a:bodyPr anchor="ctr">
              <a:spAutoFit/>
            </a:bodyPr>
            <a:lstStyle/>
            <a:p>
              <a:endParaRPr lang="en-US">
                <a:solidFill>
                  <a:srgbClr val="000000"/>
                </a:solidFill>
              </a:endParaRPr>
            </a:p>
          </p:txBody>
        </p:sp>
        <p:pic>
          <p:nvPicPr>
            <p:cNvPr id="59410" name="Picture 17"/>
            <p:cNvPicPr>
              <a:picLocks noChangeAspect="1" noChangeArrowheads="1"/>
            </p:cNvPicPr>
            <p:nvPr/>
          </p:nvPicPr>
          <p:blipFill>
            <a:blip r:embed="rId9" cstate="print"/>
            <a:srcRect/>
            <a:stretch>
              <a:fillRect/>
            </a:stretch>
          </p:blipFill>
          <p:spPr bwMode="auto">
            <a:xfrm>
              <a:off x="1138" y="3209"/>
              <a:ext cx="858" cy="552"/>
            </a:xfrm>
            <a:prstGeom prst="rect">
              <a:avLst/>
            </a:prstGeom>
            <a:noFill/>
            <a:ln w="12700" algn="ctr">
              <a:noFill/>
              <a:miter lim="800000"/>
              <a:headEnd/>
              <a:tailEnd/>
            </a:ln>
          </p:spPr>
        </p:pic>
        <p:sp>
          <p:nvSpPr>
            <p:cNvPr id="59411" name="Text Box 18"/>
            <p:cNvSpPr txBox="1">
              <a:spLocks noChangeArrowheads="1"/>
            </p:cNvSpPr>
            <p:nvPr/>
          </p:nvSpPr>
          <p:spPr bwMode="auto">
            <a:xfrm>
              <a:off x="1008" y="3855"/>
              <a:ext cx="1134" cy="213"/>
            </a:xfrm>
            <a:prstGeom prst="rect">
              <a:avLst/>
            </a:prstGeom>
            <a:noFill/>
            <a:ln w="12700" algn="ctr">
              <a:noFill/>
              <a:miter lim="800000"/>
              <a:headEnd/>
              <a:tailEnd/>
            </a:ln>
          </p:spPr>
          <p:txBody>
            <a:bodyPr wrap="square">
              <a:spAutoFit/>
            </a:bodyPr>
            <a:lstStyle/>
            <a:p>
              <a:pPr>
                <a:spcBef>
                  <a:spcPct val="0"/>
                </a:spcBef>
              </a:pPr>
              <a:r>
                <a:rPr lang="en-US" sz="1600" dirty="0" smtClean="0">
                  <a:solidFill>
                    <a:srgbClr val="000000"/>
                  </a:solidFill>
                  <a:latin typeface="Arial" charset="0"/>
                </a:rPr>
                <a:t>Labeled Car(s)</a:t>
              </a:r>
              <a:endParaRPr lang="en-US" sz="1600" dirty="0">
                <a:solidFill>
                  <a:srgbClr val="000000"/>
                </a:solidFill>
                <a:latin typeface="Arial" charset="0"/>
              </a:endParaRPr>
            </a:p>
          </p:txBody>
        </p:sp>
      </p:grpSp>
      <p:grpSp>
        <p:nvGrpSpPr>
          <p:cNvPr id="4" name="Group 22"/>
          <p:cNvGrpSpPr>
            <a:grpSpLocks/>
          </p:cNvGrpSpPr>
          <p:nvPr/>
        </p:nvGrpSpPr>
        <p:grpSpPr bwMode="auto">
          <a:xfrm>
            <a:off x="3304637" y="4657960"/>
            <a:ext cx="1843087" cy="1751012"/>
            <a:chOff x="2057" y="3055"/>
            <a:chExt cx="1161" cy="1103"/>
          </a:xfrm>
        </p:grpSpPr>
        <p:sp>
          <p:nvSpPr>
            <p:cNvPr id="59406" name="Rectangle 19"/>
            <p:cNvSpPr>
              <a:spLocks noChangeArrowheads="1"/>
            </p:cNvSpPr>
            <p:nvPr/>
          </p:nvSpPr>
          <p:spPr bwMode="auto">
            <a:xfrm>
              <a:off x="2057" y="3055"/>
              <a:ext cx="1152" cy="1103"/>
            </a:xfrm>
            <a:prstGeom prst="rect">
              <a:avLst/>
            </a:prstGeom>
            <a:solidFill>
              <a:srgbClr val="FFCC00"/>
            </a:solidFill>
            <a:ln w="19050" algn="ctr">
              <a:solidFill>
                <a:schemeClr val="tx1"/>
              </a:solidFill>
              <a:miter lim="800000"/>
              <a:headEnd/>
              <a:tailEnd/>
            </a:ln>
          </p:spPr>
          <p:txBody>
            <a:bodyPr anchor="ctr">
              <a:spAutoFit/>
            </a:bodyPr>
            <a:lstStyle/>
            <a:p>
              <a:endParaRPr lang="en-US">
                <a:solidFill>
                  <a:srgbClr val="000000"/>
                </a:solidFill>
              </a:endParaRPr>
            </a:p>
          </p:txBody>
        </p:sp>
        <p:pic>
          <p:nvPicPr>
            <p:cNvPr id="59407" name="Picture 20"/>
            <p:cNvPicPr>
              <a:picLocks noChangeAspect="1" noChangeArrowheads="1"/>
            </p:cNvPicPr>
            <p:nvPr/>
          </p:nvPicPr>
          <p:blipFill>
            <a:blip r:embed="rId10" cstate="print"/>
            <a:srcRect/>
            <a:stretch>
              <a:fillRect/>
            </a:stretch>
          </p:blipFill>
          <p:spPr bwMode="auto">
            <a:xfrm>
              <a:off x="2226" y="3176"/>
              <a:ext cx="852" cy="573"/>
            </a:xfrm>
            <a:prstGeom prst="rect">
              <a:avLst/>
            </a:prstGeom>
            <a:noFill/>
            <a:ln w="12700" algn="ctr">
              <a:noFill/>
              <a:miter lim="800000"/>
              <a:headEnd/>
              <a:tailEnd/>
            </a:ln>
          </p:spPr>
        </p:pic>
        <p:sp>
          <p:nvSpPr>
            <p:cNvPr id="59408" name="Text Box 21"/>
            <p:cNvSpPr txBox="1">
              <a:spLocks noChangeArrowheads="1"/>
            </p:cNvSpPr>
            <p:nvPr/>
          </p:nvSpPr>
          <p:spPr bwMode="auto">
            <a:xfrm>
              <a:off x="2066" y="3880"/>
              <a:ext cx="1152" cy="184"/>
            </a:xfrm>
            <a:prstGeom prst="rect">
              <a:avLst/>
            </a:prstGeom>
            <a:noFill/>
            <a:ln w="12700" algn="ctr">
              <a:noFill/>
              <a:miter lim="800000"/>
              <a:headEnd/>
              <a:tailEnd/>
            </a:ln>
          </p:spPr>
          <p:txBody>
            <a:bodyPr wrap="none">
              <a:spAutoFit/>
            </a:bodyPr>
            <a:lstStyle/>
            <a:p>
              <a:pPr algn="l">
                <a:spcBef>
                  <a:spcPct val="0"/>
                </a:spcBef>
              </a:pPr>
              <a:r>
                <a:rPr lang="en-US" sz="1300" dirty="0" smtClean="0">
                  <a:solidFill>
                    <a:srgbClr val="000000"/>
                  </a:solidFill>
                  <a:latin typeface="Arial" charset="0"/>
                </a:rPr>
                <a:t>Labeled Motorcycle(s)</a:t>
              </a:r>
              <a:endParaRPr lang="en-US" sz="1300" dirty="0">
                <a:solidFill>
                  <a:srgbClr val="000000"/>
                </a:solidFill>
                <a:latin typeface="Arial" charset="0"/>
              </a:endParaRPr>
            </a:p>
          </p:txBody>
        </p:sp>
      </p:grpSp>
      <p:pic>
        <p:nvPicPr>
          <p:cNvPr id="59405" name="Picture 23"/>
          <p:cNvPicPr>
            <a:picLocks noChangeAspect="1" noChangeArrowheads="1"/>
          </p:cNvPicPr>
          <p:nvPr/>
        </p:nvPicPr>
        <p:blipFill>
          <a:blip r:embed="rId11" cstate="print"/>
          <a:srcRect/>
          <a:stretch>
            <a:fillRect/>
          </a:stretch>
        </p:blipFill>
        <p:spPr bwMode="auto">
          <a:xfrm>
            <a:off x="3343275" y="1352833"/>
            <a:ext cx="1497013" cy="1036637"/>
          </a:xfrm>
          <a:prstGeom prst="rect">
            <a:avLst/>
          </a:prstGeom>
          <a:noFill/>
          <a:ln w="25400" algn="ctr">
            <a:noFill/>
            <a:miter lim="800000"/>
            <a:headEnd/>
            <a:tailEnd/>
          </a:ln>
        </p:spPr>
      </p:pic>
      <p:sp>
        <p:nvSpPr>
          <p:cNvPr id="22" name="TextBox 21"/>
          <p:cNvSpPr txBox="1"/>
          <p:nvPr/>
        </p:nvSpPr>
        <p:spPr>
          <a:xfrm>
            <a:off x="4561961" y="6539805"/>
            <a:ext cx="4657044" cy="276999"/>
          </a:xfrm>
          <a:prstGeom prst="rect">
            <a:avLst/>
          </a:prstGeom>
          <a:solidFill>
            <a:schemeClr val="tx1"/>
          </a:solidFill>
        </p:spPr>
        <p:txBody>
          <a:bodyPr wrap="none" rtlCol="0">
            <a:spAutoFit/>
          </a:bodyPr>
          <a:lstStyle/>
          <a:p>
            <a:r>
              <a:rPr lang="en-US" sz="1200" dirty="0" smtClean="0">
                <a:solidFill>
                  <a:schemeClr val="bg1"/>
                </a:solidFill>
              </a:rPr>
              <a:t>[Lee, Raina and Ng</a:t>
            </a:r>
            <a:r>
              <a:rPr lang="en-US" sz="1200" smtClean="0">
                <a:solidFill>
                  <a:schemeClr val="bg1"/>
                </a:solidFill>
              </a:rPr>
              <a:t>, 2006; </a:t>
            </a:r>
            <a:r>
              <a:rPr lang="en-US" sz="1200" dirty="0" smtClean="0">
                <a:solidFill>
                  <a:schemeClr val="bg1"/>
                </a:solidFill>
              </a:rPr>
              <a:t>Raina, Lee, Battle, Packer &amp; Ng</a:t>
            </a:r>
            <a:r>
              <a:rPr lang="en-US" sz="1200" smtClean="0">
                <a:solidFill>
                  <a:schemeClr val="bg1"/>
                </a:solidFill>
              </a:rPr>
              <a:t>, 2007]</a:t>
            </a:r>
            <a:endParaRPr lang="en-US" sz="1200" dirty="0">
              <a:solidFill>
                <a:schemeClr val="bg1"/>
              </a:solidFill>
            </a:endParaRPr>
          </a:p>
        </p:txBody>
      </p:sp>
      <p:sp>
        <p:nvSpPr>
          <p:cNvPr id="25" name="Rectangle 2"/>
          <p:cNvSpPr>
            <a:spLocks noGrp="1" noChangeArrowheads="1"/>
          </p:cNvSpPr>
          <p:nvPr>
            <p:ph type="title"/>
          </p:nvPr>
        </p:nvSpPr>
        <p:spPr>
          <a:xfrm>
            <a:off x="808309" y="215900"/>
            <a:ext cx="7565785" cy="304800"/>
          </a:xfrm>
        </p:spPr>
        <p:txBody>
          <a:bodyPr/>
          <a:lstStyle/>
          <a:p>
            <a:pPr eaLnBrk="1" hangingPunct="1"/>
            <a:r>
              <a:rPr lang="en-US" dirty="0" smtClean="0">
                <a:solidFill>
                  <a:schemeClr val="bg1"/>
                </a:solidFill>
              </a:rPr>
              <a:t>Unsupervised feature learning (Self-taught learning)</a:t>
            </a: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p:cNvSpPr>
            <a:spLocks noGrp="1" noChangeArrowheads="1"/>
          </p:cNvSpPr>
          <p:nvPr>
            <p:ph type="title"/>
          </p:nvPr>
        </p:nvSpPr>
        <p:spPr/>
        <p:txBody>
          <a:bodyPr/>
          <a:lstStyle/>
          <a:p>
            <a:pPr eaLnBrk="1" hangingPunct="1"/>
            <a:r>
              <a:rPr lang="en-US" smtClean="0">
                <a:solidFill>
                  <a:schemeClr val="bg1"/>
                </a:solidFill>
              </a:rPr>
              <a:t>First stage of visual processing: V1</a:t>
            </a:r>
          </a:p>
        </p:txBody>
      </p:sp>
      <p:sp>
        <p:nvSpPr>
          <p:cNvPr id="63500" name="Text Box 18"/>
          <p:cNvSpPr txBox="1">
            <a:spLocks noChangeArrowheads="1"/>
          </p:cNvSpPr>
          <p:nvPr/>
        </p:nvSpPr>
        <p:spPr bwMode="auto">
          <a:xfrm>
            <a:off x="731500" y="932675"/>
            <a:ext cx="7104925" cy="726866"/>
          </a:xfrm>
          <a:prstGeom prst="rect">
            <a:avLst/>
          </a:prstGeom>
          <a:noFill/>
          <a:ln w="25400" algn="ctr">
            <a:noFill/>
            <a:miter lim="800000"/>
            <a:headEnd/>
            <a:tailEnd/>
          </a:ln>
        </p:spPr>
        <p:txBody>
          <a:bodyPr wrap="square" lIns="90487" tIns="44450" rIns="90487" bIns="44450">
            <a:spAutoFit/>
          </a:bodyPr>
          <a:lstStyle/>
          <a:p>
            <a:pPr marL="176213" indent="-176213" algn="l">
              <a:spcBef>
                <a:spcPct val="30000"/>
              </a:spcBef>
            </a:pPr>
            <a:r>
              <a:rPr lang="en-US" dirty="0">
                <a:solidFill>
                  <a:srgbClr val="FFFFFF"/>
                </a:solidFill>
                <a:latin typeface="Arial" charset="0"/>
              </a:rPr>
              <a:t>V1 is the first stage of visual processing in the </a:t>
            </a:r>
            <a:r>
              <a:rPr lang="en-US" dirty="0" smtClean="0">
                <a:solidFill>
                  <a:srgbClr val="FFFFFF"/>
                </a:solidFill>
                <a:latin typeface="Arial" charset="0"/>
              </a:rPr>
              <a:t>brain.</a:t>
            </a:r>
          </a:p>
          <a:p>
            <a:pPr marL="176213" indent="-176213" algn="l">
              <a:spcBef>
                <a:spcPct val="30000"/>
              </a:spcBef>
            </a:pPr>
            <a:r>
              <a:rPr lang="en-US" dirty="0" smtClean="0">
                <a:solidFill>
                  <a:srgbClr val="FFFFFF"/>
                </a:solidFill>
                <a:latin typeface="Arial" charset="0"/>
              </a:rPr>
              <a:t>Neurons in V1 typically modeled as edge detectors: </a:t>
            </a:r>
            <a:endParaRPr lang="en-US" dirty="0">
              <a:solidFill>
                <a:srgbClr val="FFFFFF"/>
              </a:solidFill>
              <a:latin typeface="Arial" charset="0"/>
            </a:endParaRPr>
          </a:p>
        </p:txBody>
      </p:sp>
      <p:pic>
        <p:nvPicPr>
          <p:cNvPr id="63493" name="Picture 5" descr="gabor-slide"/>
          <p:cNvPicPr>
            <a:picLocks noChangeAspect="1" noChangeArrowheads="1"/>
          </p:cNvPicPr>
          <p:nvPr/>
        </p:nvPicPr>
        <p:blipFill>
          <a:blip r:embed="rId3" cstate="print"/>
          <a:srcRect l="76357" t="59109" r="6061" b="25496"/>
          <a:stretch>
            <a:fillRect/>
          </a:stretch>
        </p:blipFill>
        <p:spPr bwMode="auto">
          <a:xfrm>
            <a:off x="4956050" y="2200040"/>
            <a:ext cx="2754917" cy="2852675"/>
          </a:xfrm>
          <a:prstGeom prst="rect">
            <a:avLst/>
          </a:prstGeom>
          <a:noFill/>
          <a:ln w="9525">
            <a:noFill/>
            <a:miter lim="800000"/>
            <a:headEnd/>
            <a:tailEnd/>
          </a:ln>
        </p:spPr>
      </p:pic>
      <p:pic>
        <p:nvPicPr>
          <p:cNvPr id="63502" name="Picture 20" descr="gabor-slide"/>
          <p:cNvPicPr>
            <a:picLocks noChangeAspect="1" noChangeArrowheads="1"/>
          </p:cNvPicPr>
          <p:nvPr/>
        </p:nvPicPr>
        <p:blipFill>
          <a:blip r:embed="rId3" cstate="print"/>
          <a:srcRect l="65688" t="72035" r="22855" b="17506"/>
          <a:stretch>
            <a:fillRect/>
          </a:stretch>
        </p:blipFill>
        <p:spPr bwMode="auto">
          <a:xfrm>
            <a:off x="1538005" y="2200040"/>
            <a:ext cx="2623314" cy="2833156"/>
          </a:xfrm>
          <a:prstGeom prst="rect">
            <a:avLst/>
          </a:prstGeom>
          <a:noFill/>
          <a:ln w="9525">
            <a:noFill/>
            <a:miter lim="800000"/>
            <a:headEnd/>
            <a:tailEnd/>
          </a:ln>
        </p:spPr>
      </p:pic>
      <p:sp>
        <p:nvSpPr>
          <p:cNvPr id="17" name="TextBox 16"/>
          <p:cNvSpPr txBox="1"/>
          <p:nvPr/>
        </p:nvSpPr>
        <p:spPr>
          <a:xfrm>
            <a:off x="1438277" y="5157225"/>
            <a:ext cx="2864888" cy="646331"/>
          </a:xfrm>
          <a:prstGeom prst="rect">
            <a:avLst/>
          </a:prstGeom>
          <a:noFill/>
        </p:spPr>
        <p:txBody>
          <a:bodyPr wrap="none" rtlCol="0">
            <a:spAutoFit/>
          </a:bodyPr>
          <a:lstStyle/>
          <a:p>
            <a:pPr>
              <a:spcBef>
                <a:spcPts val="0"/>
              </a:spcBef>
            </a:pPr>
            <a:r>
              <a:rPr lang="en-US" dirty="0" smtClean="0">
                <a:solidFill>
                  <a:schemeClr val="bg1"/>
                </a:solidFill>
              </a:rPr>
              <a:t>Neuron #1 of visual cortex</a:t>
            </a:r>
          </a:p>
          <a:p>
            <a:pPr>
              <a:spcBef>
                <a:spcPts val="0"/>
              </a:spcBef>
            </a:pPr>
            <a:r>
              <a:rPr lang="en-US" dirty="0" smtClean="0">
                <a:solidFill>
                  <a:schemeClr val="bg1"/>
                </a:solidFill>
              </a:rPr>
              <a:t>(model)</a:t>
            </a:r>
          </a:p>
        </p:txBody>
      </p:sp>
      <p:sp>
        <p:nvSpPr>
          <p:cNvPr id="18" name="TextBox 17"/>
          <p:cNvSpPr txBox="1"/>
          <p:nvPr/>
        </p:nvSpPr>
        <p:spPr>
          <a:xfrm>
            <a:off x="4894727" y="5157225"/>
            <a:ext cx="2864888" cy="646331"/>
          </a:xfrm>
          <a:prstGeom prst="rect">
            <a:avLst/>
          </a:prstGeom>
          <a:noFill/>
        </p:spPr>
        <p:txBody>
          <a:bodyPr wrap="none" rtlCol="0">
            <a:spAutoFit/>
          </a:bodyPr>
          <a:lstStyle/>
          <a:p>
            <a:pPr>
              <a:spcBef>
                <a:spcPts val="0"/>
              </a:spcBef>
            </a:pPr>
            <a:r>
              <a:rPr lang="en-US" dirty="0" smtClean="0">
                <a:solidFill>
                  <a:schemeClr val="bg1"/>
                </a:solidFill>
              </a:rPr>
              <a:t>Neuron #2 of visual cortex</a:t>
            </a:r>
          </a:p>
          <a:p>
            <a:pPr>
              <a:spcBef>
                <a:spcPts val="0"/>
              </a:spcBef>
            </a:pPr>
            <a:r>
              <a:rPr lang="en-US" dirty="0" smtClean="0">
                <a:solidFill>
                  <a:schemeClr val="bg1"/>
                </a:solidFill>
              </a:rPr>
              <a:t>(model)</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5235" name="Rectangle 3"/>
          <p:cNvSpPr>
            <a:spLocks noChangeArrowheads="1"/>
          </p:cNvSpPr>
          <p:nvPr/>
        </p:nvSpPr>
        <p:spPr bwMode="auto">
          <a:xfrm>
            <a:off x="0" y="5867400"/>
            <a:ext cx="9144000" cy="990600"/>
          </a:xfrm>
          <a:prstGeom prst="rect">
            <a:avLst/>
          </a:prstGeom>
          <a:solidFill>
            <a:schemeClr val="tx1"/>
          </a:solidFill>
          <a:ln w="12700">
            <a:noFill/>
            <a:miter lim="800000"/>
            <a:headEnd/>
            <a:tailEnd/>
          </a:ln>
        </p:spPr>
        <p:txBody>
          <a:bodyPr wrap="none" anchor="ctr"/>
          <a:lstStyle/>
          <a:p>
            <a:endParaRPr lang="en-US"/>
          </a:p>
        </p:txBody>
      </p:sp>
      <p:sp>
        <p:nvSpPr>
          <p:cNvPr id="95236" name="Rectangle 4"/>
          <p:cNvSpPr>
            <a:spLocks noChangeArrowheads="1"/>
          </p:cNvSpPr>
          <p:nvPr/>
        </p:nvSpPr>
        <p:spPr bwMode="auto">
          <a:xfrm>
            <a:off x="0" y="381000"/>
            <a:ext cx="9144000" cy="990600"/>
          </a:xfrm>
          <a:prstGeom prst="rect">
            <a:avLst/>
          </a:prstGeom>
          <a:solidFill>
            <a:schemeClr val="tx1"/>
          </a:solidFill>
          <a:ln w="12700">
            <a:noFill/>
            <a:miter lim="800000"/>
            <a:headEnd/>
            <a:tailEnd/>
          </a:ln>
        </p:spPr>
        <p:txBody>
          <a:bodyPr wrap="none" anchor="ctr"/>
          <a:lstStyle/>
          <a:p>
            <a:endParaRPr lang="en-US" dirty="0"/>
          </a:p>
        </p:txBody>
      </p:sp>
      <p:pic>
        <p:nvPicPr>
          <p:cNvPr id="6" name="Picture 8" descr="C:\Users\ang\Desktop\newpics\stapler3.JPG"/>
          <p:cNvPicPr>
            <a:picLocks noChangeAspect="1" noChangeArrowheads="1"/>
          </p:cNvPicPr>
          <p:nvPr/>
        </p:nvPicPr>
        <p:blipFill>
          <a:blip r:embed="rId3" cstate="print"/>
          <a:srcRect/>
          <a:stretch>
            <a:fillRect/>
          </a:stretch>
        </p:blipFill>
        <p:spPr bwMode="auto">
          <a:xfrm>
            <a:off x="3343040" y="971080"/>
            <a:ext cx="2536871" cy="2035465"/>
          </a:xfrm>
          <a:prstGeom prst="rect">
            <a:avLst/>
          </a:prstGeom>
          <a:noFill/>
        </p:spPr>
      </p:pic>
      <p:pic>
        <p:nvPicPr>
          <p:cNvPr id="7" name="Picture 3" descr="C:\Documents and Settings\hllee\Application Data\SSH\temp\speech_demo.png"/>
          <p:cNvPicPr>
            <a:picLocks noChangeAspect="1" noChangeArrowheads="1"/>
          </p:cNvPicPr>
          <p:nvPr/>
        </p:nvPicPr>
        <p:blipFill>
          <a:blip r:embed="rId4" cstate="print"/>
          <a:srcRect l="47730" t="11764" r="30080" b="61154"/>
          <a:stretch>
            <a:fillRect/>
          </a:stretch>
        </p:blipFill>
        <p:spPr bwMode="auto">
          <a:xfrm>
            <a:off x="1197303" y="3712858"/>
            <a:ext cx="2895600" cy="2150680"/>
          </a:xfrm>
          <a:prstGeom prst="rect">
            <a:avLst/>
          </a:prstGeom>
          <a:noFill/>
        </p:spPr>
      </p:pic>
      <p:pic>
        <p:nvPicPr>
          <p:cNvPr id="8" name="Picture 10" descr="http://www.ling.helsinki.fi/kit/2008s/clt231/nltk-0.9.5/doc/en/tree_images/ch03-tree-1.png"/>
          <p:cNvPicPr>
            <a:picLocks noChangeAspect="1" noChangeArrowheads="1"/>
          </p:cNvPicPr>
          <p:nvPr/>
        </p:nvPicPr>
        <p:blipFill>
          <a:blip r:embed="rId5" cstate="print"/>
          <a:srcRect/>
          <a:stretch>
            <a:fillRect/>
          </a:stretch>
        </p:blipFill>
        <p:spPr bwMode="auto">
          <a:xfrm>
            <a:off x="5037803" y="3712553"/>
            <a:ext cx="3144267" cy="2150680"/>
          </a:xfrm>
          <a:prstGeom prst="rect">
            <a:avLst/>
          </a:prstGeom>
          <a:solidFill>
            <a:schemeClr val="bg1"/>
          </a:solidFill>
        </p:spPr>
      </p:pic>
      <p:sp>
        <p:nvSpPr>
          <p:cNvPr id="9" name="TextBox 8"/>
          <p:cNvSpPr txBox="1"/>
          <p:nvPr/>
        </p:nvSpPr>
        <p:spPr>
          <a:xfrm>
            <a:off x="3688685" y="3044950"/>
            <a:ext cx="1851790" cy="369332"/>
          </a:xfrm>
          <a:prstGeom prst="rect">
            <a:avLst/>
          </a:prstGeom>
          <a:noFill/>
        </p:spPr>
        <p:txBody>
          <a:bodyPr wrap="none" rtlCol="0">
            <a:spAutoFit/>
          </a:bodyPr>
          <a:lstStyle/>
          <a:p>
            <a:r>
              <a:rPr lang="en-US" dirty="0" smtClean="0">
                <a:solidFill>
                  <a:schemeClr val="bg1"/>
                </a:solidFill>
              </a:rPr>
              <a:t>Computer vision</a:t>
            </a:r>
            <a:endParaRPr lang="en-US" dirty="0">
              <a:solidFill>
                <a:schemeClr val="bg1"/>
              </a:solidFill>
            </a:endParaRPr>
          </a:p>
        </p:txBody>
      </p:sp>
      <p:sp>
        <p:nvSpPr>
          <p:cNvPr id="10" name="TextBox 9"/>
          <p:cNvSpPr txBox="1"/>
          <p:nvPr/>
        </p:nvSpPr>
        <p:spPr>
          <a:xfrm>
            <a:off x="2235179" y="5925325"/>
            <a:ext cx="774571" cy="369332"/>
          </a:xfrm>
          <a:prstGeom prst="rect">
            <a:avLst/>
          </a:prstGeom>
          <a:noFill/>
        </p:spPr>
        <p:txBody>
          <a:bodyPr wrap="none" rtlCol="0">
            <a:spAutoFit/>
          </a:bodyPr>
          <a:lstStyle/>
          <a:p>
            <a:r>
              <a:rPr lang="en-US" dirty="0" smtClean="0">
                <a:solidFill>
                  <a:schemeClr val="bg1"/>
                </a:solidFill>
              </a:rPr>
              <a:t>Audio</a:t>
            </a:r>
            <a:endParaRPr lang="en-US" dirty="0">
              <a:solidFill>
                <a:schemeClr val="bg1"/>
              </a:solidFill>
            </a:endParaRPr>
          </a:p>
        </p:txBody>
      </p:sp>
      <p:sp>
        <p:nvSpPr>
          <p:cNvPr id="11" name="TextBox 10"/>
          <p:cNvSpPr txBox="1"/>
          <p:nvPr/>
        </p:nvSpPr>
        <p:spPr>
          <a:xfrm>
            <a:off x="6234873" y="5940043"/>
            <a:ext cx="607923" cy="369332"/>
          </a:xfrm>
          <a:prstGeom prst="rect">
            <a:avLst/>
          </a:prstGeom>
          <a:noFill/>
        </p:spPr>
        <p:txBody>
          <a:bodyPr wrap="none" rtlCol="0">
            <a:spAutoFit/>
          </a:bodyPr>
          <a:lstStyle/>
          <a:p>
            <a:r>
              <a:rPr lang="en-US" dirty="0" smtClean="0">
                <a:solidFill>
                  <a:schemeClr val="bg1"/>
                </a:solidFill>
              </a:rPr>
              <a:t>Text</a:t>
            </a:r>
            <a:endParaRPr lang="en-US" dirty="0">
              <a:solidFill>
                <a:schemeClr val="bg1"/>
              </a:solidFill>
            </a:endParaRPr>
          </a:p>
        </p:txBody>
      </p:sp>
      <p:sp>
        <p:nvSpPr>
          <p:cNvPr id="12" name="TextBox 11"/>
          <p:cNvSpPr txBox="1"/>
          <p:nvPr/>
        </p:nvSpPr>
        <p:spPr>
          <a:xfrm>
            <a:off x="769905" y="356600"/>
            <a:ext cx="3268845" cy="461665"/>
          </a:xfrm>
          <a:prstGeom prst="rect">
            <a:avLst/>
          </a:prstGeom>
          <a:noFill/>
        </p:spPr>
        <p:txBody>
          <a:bodyPr wrap="none" rtlCol="0">
            <a:spAutoFit/>
          </a:bodyPr>
          <a:lstStyle/>
          <a:p>
            <a:r>
              <a:rPr lang="en-US" sz="2400" dirty="0" smtClean="0">
                <a:solidFill>
                  <a:schemeClr val="bg1"/>
                </a:solidFill>
              </a:rPr>
              <a:t>Develop ideas using…</a:t>
            </a:r>
            <a:endParaRPr lang="en-US" sz="2400" dirty="0">
              <a:solidFill>
                <a:schemeClr val="bg1"/>
              </a:solidFill>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9" name="Rectangle 2"/>
          <p:cNvSpPr>
            <a:spLocks noGrp="1" noChangeArrowheads="1"/>
          </p:cNvSpPr>
          <p:nvPr>
            <p:ph type="title"/>
          </p:nvPr>
        </p:nvSpPr>
        <p:spPr/>
        <p:txBody>
          <a:bodyPr/>
          <a:lstStyle/>
          <a:p>
            <a:pPr eaLnBrk="1" hangingPunct="1"/>
            <a:r>
              <a:rPr lang="en-US" dirty="0" smtClean="0">
                <a:solidFill>
                  <a:schemeClr val="bg1"/>
                </a:solidFill>
              </a:rPr>
              <a:t>Learning sensor representations</a:t>
            </a:r>
          </a:p>
        </p:txBody>
      </p:sp>
      <p:sp>
        <p:nvSpPr>
          <p:cNvPr id="65540" name="Rectangle 3"/>
          <p:cNvSpPr>
            <a:spLocks noGrp="1" noChangeArrowheads="1"/>
          </p:cNvSpPr>
          <p:nvPr>
            <p:ph idx="1"/>
          </p:nvPr>
        </p:nvSpPr>
        <p:spPr>
          <a:xfrm>
            <a:off x="309045" y="740650"/>
            <a:ext cx="8458200" cy="5148049"/>
          </a:xfrm>
        </p:spPr>
        <p:txBody>
          <a:bodyPr/>
          <a:lstStyle/>
          <a:p>
            <a:pPr eaLnBrk="1" hangingPunct="1">
              <a:buFontTx/>
              <a:buNone/>
            </a:pPr>
            <a:r>
              <a:rPr lang="en-US" sz="2400" b="0" dirty="0" smtClean="0">
                <a:solidFill>
                  <a:schemeClr val="bg1"/>
                </a:solidFill>
              </a:rPr>
              <a:t>Sparse coding (Olshausen &amp; Field,1996)</a:t>
            </a:r>
          </a:p>
          <a:p>
            <a:pPr eaLnBrk="1" hangingPunct="1">
              <a:buFontTx/>
              <a:buNone/>
            </a:pPr>
            <a:r>
              <a:rPr lang="en-US" sz="2400" b="0" dirty="0" smtClean="0"/>
              <a:t>Model developed to explain visual perception in the brain.</a:t>
            </a:r>
          </a:p>
          <a:p>
            <a:pPr eaLnBrk="1" hangingPunct="1">
              <a:buFontTx/>
              <a:buNone/>
            </a:pPr>
            <a:endParaRPr lang="en-US" sz="2400" b="0" dirty="0" smtClean="0">
              <a:solidFill>
                <a:schemeClr val="bg1"/>
              </a:solidFill>
            </a:endParaRPr>
          </a:p>
          <a:p>
            <a:pPr eaLnBrk="1" hangingPunct="1">
              <a:buFontTx/>
              <a:buNone/>
            </a:pPr>
            <a:r>
              <a:rPr lang="en-US" sz="2400" b="0" dirty="0" smtClean="0">
                <a:solidFill>
                  <a:schemeClr val="bg1"/>
                </a:solidFill>
              </a:rPr>
              <a:t>Input: Images </a:t>
            </a:r>
            <a:r>
              <a:rPr lang="en-US" sz="2400" b="0" dirty="0" smtClean="0">
                <a:solidFill>
                  <a:schemeClr val="bg1"/>
                </a:solidFill>
                <a:latin typeface="Times"/>
              </a:rPr>
              <a:t>x</a:t>
            </a:r>
            <a:r>
              <a:rPr lang="en-US" sz="2400" b="0" baseline="30000" dirty="0" smtClean="0">
                <a:solidFill>
                  <a:schemeClr val="bg1"/>
                </a:solidFill>
                <a:latin typeface="Helvetica"/>
              </a:rPr>
              <a:t>(1)</a:t>
            </a:r>
            <a:r>
              <a:rPr lang="en-US" sz="2400" b="0" dirty="0" smtClean="0">
                <a:solidFill>
                  <a:schemeClr val="bg1"/>
                </a:solidFill>
              </a:rPr>
              <a:t>, </a:t>
            </a:r>
            <a:r>
              <a:rPr lang="en-US" sz="2400" b="0" dirty="0" smtClean="0">
                <a:solidFill>
                  <a:schemeClr val="bg1"/>
                </a:solidFill>
                <a:latin typeface="Times"/>
              </a:rPr>
              <a:t>x</a:t>
            </a:r>
            <a:r>
              <a:rPr lang="en-US" sz="2400" b="0" baseline="30000" dirty="0" smtClean="0">
                <a:solidFill>
                  <a:schemeClr val="bg1"/>
                </a:solidFill>
                <a:latin typeface="Helvetica"/>
              </a:rPr>
              <a:t>(2)</a:t>
            </a:r>
            <a:r>
              <a:rPr lang="en-US" sz="2400" b="0" dirty="0" smtClean="0">
                <a:solidFill>
                  <a:schemeClr val="bg1"/>
                </a:solidFill>
              </a:rPr>
              <a:t>, …, </a:t>
            </a:r>
            <a:r>
              <a:rPr lang="en-US" sz="2400" b="0" dirty="0" smtClean="0">
                <a:solidFill>
                  <a:schemeClr val="bg1"/>
                </a:solidFill>
                <a:latin typeface="Times"/>
              </a:rPr>
              <a:t>x</a:t>
            </a:r>
            <a:r>
              <a:rPr lang="en-US" sz="2400" b="0" baseline="30000" dirty="0" smtClean="0">
                <a:solidFill>
                  <a:schemeClr val="bg1"/>
                </a:solidFill>
                <a:latin typeface="Helvetica"/>
              </a:rPr>
              <a:t>(m)</a:t>
            </a:r>
            <a:r>
              <a:rPr lang="en-US" sz="2400" b="0" dirty="0" smtClean="0">
                <a:solidFill>
                  <a:schemeClr val="bg1"/>
                </a:solidFill>
              </a:rPr>
              <a:t> </a:t>
            </a:r>
            <a:r>
              <a:rPr lang="en-US" sz="2400" b="0" dirty="0" smtClean="0">
                <a:latin typeface="cmsy10"/>
              </a:rPr>
              <a:t>(each in </a:t>
            </a:r>
            <a:r>
              <a:rPr lang="en-US" sz="2400" b="0" dirty="0" err="1" smtClean="0">
                <a:latin typeface="cmsy10"/>
              </a:rPr>
              <a:t>R</a:t>
            </a:r>
            <a:r>
              <a:rPr lang="en-US" sz="2400" b="0" baseline="30000" dirty="0" err="1" smtClean="0">
                <a:solidFill>
                  <a:schemeClr val="bg1"/>
                </a:solidFill>
                <a:latin typeface="Helvetica"/>
              </a:rPr>
              <a:t>n</a:t>
            </a:r>
            <a:r>
              <a:rPr lang="en-US" sz="2400" b="0" baseline="30000" dirty="0" smtClean="0">
                <a:solidFill>
                  <a:schemeClr val="bg1"/>
                </a:solidFill>
                <a:latin typeface="Helvetica"/>
              </a:rPr>
              <a:t> x n</a:t>
            </a:r>
            <a:r>
              <a:rPr lang="en-US" sz="2400" b="0" dirty="0" smtClean="0">
                <a:latin typeface="Helvetica"/>
              </a:rPr>
              <a:t>)</a:t>
            </a:r>
            <a:endParaRPr lang="en-US" sz="2400" b="0" baseline="30000" dirty="0" smtClean="0">
              <a:solidFill>
                <a:schemeClr val="bg1"/>
              </a:solidFill>
              <a:latin typeface="Helvetica"/>
            </a:endParaRPr>
          </a:p>
          <a:p>
            <a:pPr eaLnBrk="1" hangingPunct="1">
              <a:buFontTx/>
              <a:buNone/>
            </a:pPr>
            <a:r>
              <a:rPr lang="en-US" sz="2400" b="0" dirty="0" smtClean="0">
                <a:solidFill>
                  <a:schemeClr val="bg1"/>
                </a:solidFill>
              </a:rPr>
              <a:t>Learn: Dictionary of bases </a:t>
            </a:r>
            <a:r>
              <a:rPr lang="en-US" sz="2400" b="0" dirty="0" smtClean="0">
                <a:latin typeface="Symbol" pitchFamily="18" charset="2"/>
              </a:rPr>
              <a:t>f</a:t>
            </a:r>
            <a:r>
              <a:rPr lang="en-US" sz="2400" b="0" baseline="-25000" dirty="0" smtClean="0">
                <a:solidFill>
                  <a:schemeClr val="bg1"/>
                </a:solidFill>
                <a:latin typeface="Symbol" pitchFamily="18" charset="2"/>
              </a:rPr>
              <a:t>1</a:t>
            </a:r>
            <a:r>
              <a:rPr lang="en-US" sz="2400" b="0" dirty="0" smtClean="0">
                <a:solidFill>
                  <a:schemeClr val="bg1"/>
                </a:solidFill>
                <a:latin typeface="Symbol" pitchFamily="18" charset="2"/>
              </a:rPr>
              <a:t>, f</a:t>
            </a:r>
            <a:r>
              <a:rPr lang="en-US" sz="2400" b="0" baseline="-25000" dirty="0" smtClean="0">
                <a:solidFill>
                  <a:schemeClr val="bg1"/>
                </a:solidFill>
                <a:latin typeface="Symbol" pitchFamily="18" charset="2"/>
              </a:rPr>
              <a:t>2</a:t>
            </a:r>
            <a:r>
              <a:rPr lang="en-US" sz="2400" b="0" dirty="0" smtClean="0">
                <a:solidFill>
                  <a:schemeClr val="bg1"/>
                </a:solidFill>
              </a:rPr>
              <a:t>, …, </a:t>
            </a:r>
            <a:r>
              <a:rPr lang="en-US" sz="2400" b="0" dirty="0" err="1" smtClean="0">
                <a:solidFill>
                  <a:schemeClr val="bg1"/>
                </a:solidFill>
                <a:latin typeface="Symbol" pitchFamily="18" charset="2"/>
              </a:rPr>
              <a:t>f</a:t>
            </a:r>
            <a:r>
              <a:rPr lang="en-US" sz="2400" b="0" baseline="-25000" dirty="0" err="1" smtClean="0">
                <a:solidFill>
                  <a:schemeClr val="bg1"/>
                </a:solidFill>
                <a:latin typeface="Helvetica"/>
              </a:rPr>
              <a:t>k</a:t>
            </a:r>
            <a:r>
              <a:rPr lang="en-US" sz="2400" b="0" baseline="-25000" dirty="0" smtClean="0">
                <a:solidFill>
                  <a:schemeClr val="bg1"/>
                </a:solidFill>
                <a:latin typeface="Helvetica"/>
              </a:rPr>
              <a:t> </a:t>
            </a:r>
            <a:r>
              <a:rPr lang="en-US" sz="2400" b="0" dirty="0" smtClean="0">
                <a:latin typeface="cmsy10"/>
              </a:rPr>
              <a:t>(also </a:t>
            </a:r>
            <a:r>
              <a:rPr lang="en-US" sz="2400" b="0" dirty="0" err="1" smtClean="0">
                <a:latin typeface="cmsy10"/>
              </a:rPr>
              <a:t>R</a:t>
            </a:r>
            <a:r>
              <a:rPr lang="en-US" sz="2400" b="0" baseline="30000" dirty="0" err="1" smtClean="0"/>
              <a:t>n</a:t>
            </a:r>
            <a:r>
              <a:rPr lang="en-US" sz="2400" b="0" baseline="30000" dirty="0" smtClean="0"/>
              <a:t> x n</a:t>
            </a:r>
            <a:r>
              <a:rPr lang="en-US" sz="2400" b="0" dirty="0" smtClean="0"/>
              <a:t>), so that each input x can be approximately decomposed as:  </a:t>
            </a:r>
          </a:p>
          <a:p>
            <a:pPr eaLnBrk="1" hangingPunct="1">
              <a:buFontTx/>
              <a:buNone/>
            </a:pPr>
            <a:r>
              <a:rPr lang="en-US" sz="2800" b="0" dirty="0" smtClean="0"/>
              <a:t>			</a:t>
            </a:r>
            <a:r>
              <a:rPr lang="en-US" sz="2800" b="0" dirty="0" smtClean="0">
                <a:latin typeface="Times"/>
              </a:rPr>
              <a:t>x</a:t>
            </a:r>
            <a:r>
              <a:rPr lang="en-US" sz="2800" b="0" dirty="0" smtClean="0"/>
              <a:t> </a:t>
            </a:r>
            <a:r>
              <a:rPr lang="en-US" sz="2800" b="0" dirty="0" smtClean="0">
                <a:latin typeface="cmsy10"/>
              </a:rPr>
              <a:t>  </a:t>
            </a:r>
            <a:r>
              <a:rPr lang="en-US" sz="2800" b="0" dirty="0" smtClean="0"/>
              <a:t> </a:t>
            </a:r>
            <a:r>
              <a:rPr lang="en-US" sz="2800" b="0" dirty="0" smtClean="0">
                <a:latin typeface="Symbol"/>
                <a:sym typeface="Symbol"/>
              </a:rPr>
              <a:t></a:t>
            </a:r>
            <a:r>
              <a:rPr lang="en-US" sz="2800" b="0" dirty="0" smtClean="0"/>
              <a:t> </a:t>
            </a:r>
            <a:r>
              <a:rPr lang="en-US" sz="2800" b="0" dirty="0" err="1" smtClean="0">
                <a:latin typeface="Times"/>
              </a:rPr>
              <a:t>a</a:t>
            </a:r>
            <a:r>
              <a:rPr lang="en-US" sz="2800" b="0" baseline="-25000" dirty="0" err="1" smtClean="0">
                <a:latin typeface="Times"/>
              </a:rPr>
              <a:t>j</a:t>
            </a:r>
            <a:r>
              <a:rPr lang="en-US" sz="2800" b="0" baseline="30000" dirty="0" smtClean="0">
                <a:latin typeface="Helvetica"/>
              </a:rPr>
              <a:t> </a:t>
            </a:r>
            <a:r>
              <a:rPr lang="en-US" sz="2800" b="0" dirty="0" err="1" smtClean="0">
                <a:latin typeface="Symbol" pitchFamily="18" charset="2"/>
              </a:rPr>
              <a:t>f</a:t>
            </a:r>
            <a:r>
              <a:rPr lang="en-US" sz="2800" b="0" baseline="-25000" dirty="0" err="1" smtClean="0"/>
              <a:t>j</a:t>
            </a:r>
            <a:endParaRPr lang="en-US" sz="1600" b="0" dirty="0" smtClean="0">
              <a:solidFill>
                <a:schemeClr val="bg1"/>
              </a:solidFill>
            </a:endParaRPr>
          </a:p>
          <a:p>
            <a:pPr eaLnBrk="1" hangingPunct="1">
              <a:buFontTx/>
              <a:buNone/>
            </a:pPr>
            <a:r>
              <a:rPr lang="en-US" sz="2400" b="0" dirty="0" smtClean="0"/>
              <a:t>			</a:t>
            </a:r>
            <a:r>
              <a:rPr lang="en-US" sz="2400" b="0" dirty="0" err="1" smtClean="0"/>
              <a:t>s.t</a:t>
            </a:r>
            <a:r>
              <a:rPr lang="en-US" sz="2400" b="0" dirty="0" smtClean="0"/>
              <a:t>. </a:t>
            </a:r>
            <a:r>
              <a:rPr lang="en-US" sz="2400" b="0" dirty="0" err="1" smtClean="0">
                <a:latin typeface="Times"/>
              </a:rPr>
              <a:t>a</a:t>
            </a:r>
            <a:r>
              <a:rPr lang="en-US" sz="2400" b="0" baseline="-25000" dirty="0" err="1" smtClean="0">
                <a:latin typeface="Helvetica"/>
              </a:rPr>
              <a:t>j</a:t>
            </a:r>
            <a:r>
              <a:rPr lang="en-US" sz="2400" b="0" dirty="0" err="1" smtClean="0">
                <a:latin typeface="Times"/>
              </a:rPr>
              <a:t>’s</a:t>
            </a:r>
            <a:r>
              <a:rPr lang="en-US" sz="2400" b="0" dirty="0" smtClean="0"/>
              <a:t> are mostly zero (“sparse”) </a:t>
            </a:r>
          </a:p>
          <a:p>
            <a:pPr eaLnBrk="1" hangingPunct="1">
              <a:buFontTx/>
              <a:buNone/>
            </a:pPr>
            <a:endParaRPr lang="en-US" sz="2400" b="0" dirty="0" smtClean="0">
              <a:solidFill>
                <a:schemeClr val="bg1"/>
              </a:solidFill>
            </a:endParaRPr>
          </a:p>
        </p:txBody>
      </p:sp>
      <p:sp>
        <p:nvSpPr>
          <p:cNvPr id="13" name="TextBox 12"/>
          <p:cNvSpPr txBox="1"/>
          <p:nvPr/>
        </p:nvSpPr>
        <p:spPr>
          <a:xfrm>
            <a:off x="9144000" y="6488668"/>
            <a:ext cx="2069797" cy="369332"/>
          </a:xfrm>
          <a:prstGeom prst="rect">
            <a:avLst/>
          </a:prstGeom>
          <a:solidFill>
            <a:schemeClr val="tx1"/>
          </a:solidFill>
        </p:spPr>
        <p:txBody>
          <a:bodyPr wrap="none" rtlCol="0">
            <a:spAutoFit/>
          </a:bodyPr>
          <a:lstStyle/>
          <a:p>
            <a:pPr algn="l" eaLnBrk="0" hangingPunct="0">
              <a:spcBef>
                <a:spcPts val="0"/>
              </a:spcBef>
            </a:pPr>
            <a:r>
              <a:rPr lang="en-US" dirty="0" smtClean="0">
                <a:solidFill>
                  <a:srgbClr val="FFFFFF"/>
                </a:solidFill>
                <a:latin typeface="Times"/>
              </a:rPr>
              <a:t>[NIPS 2006, 2007]</a:t>
            </a:r>
          </a:p>
        </p:txBody>
      </p:sp>
      <p:sp>
        <p:nvSpPr>
          <p:cNvPr id="21" name="Rectangle 20"/>
          <p:cNvSpPr/>
          <p:nvPr/>
        </p:nvSpPr>
        <p:spPr>
          <a:xfrm>
            <a:off x="2721251" y="5227805"/>
            <a:ext cx="772250" cy="400110"/>
          </a:xfrm>
          <a:prstGeom prst="rect">
            <a:avLst/>
          </a:prstGeom>
        </p:spPr>
        <p:txBody>
          <a:bodyPr wrap="square">
            <a:spAutoFit/>
          </a:bodyPr>
          <a:lstStyle/>
          <a:p>
            <a:pPr algn="l" eaLnBrk="0" hangingPunct="0">
              <a:spcBef>
                <a:spcPct val="0"/>
              </a:spcBef>
            </a:pPr>
            <a:r>
              <a:rPr lang="en-US" sz="2000" baseline="30000" dirty="0" smtClean="0">
                <a:solidFill>
                  <a:srgbClr val="FFFFFF"/>
                </a:solidFill>
                <a:latin typeface="Helvetica"/>
                <a:sym typeface="Symbol"/>
              </a:rPr>
              <a:t>j=1</a:t>
            </a:r>
            <a:endParaRPr lang="en-US" sz="2000" dirty="0">
              <a:solidFill>
                <a:srgbClr val="FFFFFF"/>
              </a:solidFill>
            </a:endParaRPr>
          </a:p>
        </p:txBody>
      </p:sp>
      <p:sp>
        <p:nvSpPr>
          <p:cNvPr id="22" name="Rectangle 21"/>
          <p:cNvSpPr/>
          <p:nvPr/>
        </p:nvSpPr>
        <p:spPr>
          <a:xfrm>
            <a:off x="2800012" y="4658154"/>
            <a:ext cx="772250" cy="400110"/>
          </a:xfrm>
          <a:prstGeom prst="rect">
            <a:avLst/>
          </a:prstGeom>
        </p:spPr>
        <p:txBody>
          <a:bodyPr wrap="square">
            <a:spAutoFit/>
          </a:bodyPr>
          <a:lstStyle/>
          <a:p>
            <a:pPr algn="l" eaLnBrk="0" hangingPunct="0">
              <a:spcBef>
                <a:spcPct val="0"/>
              </a:spcBef>
            </a:pPr>
            <a:r>
              <a:rPr lang="en-US" sz="2000" baseline="30000" dirty="0" smtClean="0">
                <a:solidFill>
                  <a:srgbClr val="FFFFFF"/>
                </a:solidFill>
                <a:latin typeface="Helvetica"/>
                <a:sym typeface="Symbol"/>
              </a:rPr>
              <a:t>k</a:t>
            </a:r>
            <a:endParaRPr lang="en-US" sz="2000" dirty="0">
              <a:solidFill>
                <a:srgbClr val="FFFFFF"/>
              </a:solidFill>
            </a:endParaRPr>
          </a:p>
        </p:txBody>
      </p:sp>
      <p:pic>
        <p:nvPicPr>
          <p:cNvPr id="7" name="Picture 6" descr="addin_tmp.png"/>
          <p:cNvPicPr>
            <a:picLocks noChangeAspect="1"/>
          </p:cNvPicPr>
          <p:nvPr>
            <p:custDataLst>
              <p:tags r:id="rId1"/>
            </p:custDataLst>
          </p:nvPr>
        </p:nvPicPr>
        <p:blipFill>
          <a:blip r:embed="rId4" cstate="print"/>
          <a:stretch>
            <a:fillRect/>
          </a:stretch>
        </p:blipFill>
        <p:spPr>
          <a:xfrm>
            <a:off x="2499040" y="5061060"/>
            <a:ext cx="210470" cy="137160"/>
          </a:xfrm>
          <a:prstGeom prst="rect">
            <a:avLst/>
          </a:prstGeom>
        </p:spPr>
      </p:pic>
      <p:pic>
        <p:nvPicPr>
          <p:cNvPr id="8" name="Picture 5" descr="gabor-slide"/>
          <p:cNvPicPr>
            <a:picLocks noChangeAspect="1" noChangeArrowheads="1"/>
          </p:cNvPicPr>
          <p:nvPr/>
        </p:nvPicPr>
        <p:blipFill>
          <a:blip r:embed="rId5" cstate="print"/>
          <a:srcRect l="76357" t="59109" r="6061" b="25496"/>
          <a:stretch>
            <a:fillRect/>
          </a:stretch>
        </p:blipFill>
        <p:spPr bwMode="auto">
          <a:xfrm>
            <a:off x="4687215" y="1969610"/>
            <a:ext cx="652885" cy="676053"/>
          </a:xfrm>
          <a:prstGeom prst="rect">
            <a:avLst/>
          </a:prstGeom>
          <a:noFill/>
          <a:ln w="9525">
            <a:noFill/>
            <a:miter lim="800000"/>
            <a:headEnd/>
            <a:tailEnd/>
          </a:ln>
        </p:spPr>
      </p:pic>
      <p:pic>
        <p:nvPicPr>
          <p:cNvPr id="9" name="Picture 20" descr="gabor-slide"/>
          <p:cNvPicPr>
            <a:picLocks noChangeAspect="1" noChangeArrowheads="1"/>
          </p:cNvPicPr>
          <p:nvPr/>
        </p:nvPicPr>
        <p:blipFill>
          <a:blip r:embed="rId5" cstate="print"/>
          <a:srcRect l="65688" t="72035" r="22855" b="17506"/>
          <a:stretch>
            <a:fillRect/>
          </a:stretch>
        </p:blipFill>
        <p:spPr bwMode="auto">
          <a:xfrm>
            <a:off x="3458255" y="1969610"/>
            <a:ext cx="703048" cy="68247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91" name="Rectangle 3"/>
          <p:cNvSpPr>
            <a:spLocks noGrp="1" noChangeArrowheads="1"/>
          </p:cNvSpPr>
          <p:nvPr>
            <p:ph type="title"/>
          </p:nvPr>
        </p:nvSpPr>
        <p:spPr/>
        <p:txBody>
          <a:bodyPr/>
          <a:lstStyle/>
          <a:p>
            <a:pPr eaLnBrk="1" hangingPunct="1"/>
            <a:r>
              <a:rPr lang="en-US" smtClean="0">
                <a:solidFill>
                  <a:schemeClr val="bg1"/>
                </a:solidFill>
              </a:rPr>
              <a:t>First stage of visual processing: V1</a:t>
            </a:r>
          </a:p>
        </p:txBody>
      </p:sp>
      <p:pic>
        <p:nvPicPr>
          <p:cNvPr id="63492" name="Picture 4" descr="2d-wav"/>
          <p:cNvPicPr>
            <a:picLocks noChangeAspect="1" noChangeArrowheads="1"/>
          </p:cNvPicPr>
          <p:nvPr/>
        </p:nvPicPr>
        <p:blipFill>
          <a:blip r:embed="rId3" cstate="print"/>
          <a:srcRect l="7185" t="23825" r="6815" b="25653"/>
          <a:stretch>
            <a:fillRect/>
          </a:stretch>
        </p:blipFill>
        <p:spPr bwMode="auto">
          <a:xfrm>
            <a:off x="9296400" y="3044825"/>
            <a:ext cx="3686175" cy="1535113"/>
          </a:xfrm>
          <a:prstGeom prst="rect">
            <a:avLst/>
          </a:prstGeom>
          <a:noFill/>
          <a:ln w="9525">
            <a:noFill/>
            <a:miter lim="800000"/>
            <a:headEnd/>
            <a:tailEnd/>
          </a:ln>
        </p:spPr>
      </p:pic>
      <p:pic>
        <p:nvPicPr>
          <p:cNvPr id="63493" name="Picture 5" descr="gabor-slide"/>
          <p:cNvPicPr>
            <a:picLocks noChangeAspect="1" noChangeArrowheads="1"/>
          </p:cNvPicPr>
          <p:nvPr/>
        </p:nvPicPr>
        <p:blipFill>
          <a:blip r:embed="rId4" cstate="print"/>
          <a:srcRect l="76357" t="59109" r="6061" b="25496"/>
          <a:stretch>
            <a:fillRect/>
          </a:stretch>
        </p:blipFill>
        <p:spPr bwMode="auto">
          <a:xfrm>
            <a:off x="7413625" y="4465638"/>
            <a:ext cx="1495425" cy="1624012"/>
          </a:xfrm>
          <a:prstGeom prst="rect">
            <a:avLst/>
          </a:prstGeom>
          <a:noFill/>
          <a:ln w="9525">
            <a:noFill/>
            <a:miter lim="800000"/>
            <a:headEnd/>
            <a:tailEnd/>
          </a:ln>
        </p:spPr>
      </p:pic>
      <p:pic>
        <p:nvPicPr>
          <p:cNvPr id="63494" name="Picture 6" descr="simple1"/>
          <p:cNvPicPr>
            <a:picLocks noChangeAspect="1" noChangeArrowheads="1"/>
          </p:cNvPicPr>
          <p:nvPr/>
        </p:nvPicPr>
        <p:blipFill>
          <a:blip r:embed="rId5" cstate="print"/>
          <a:srcRect/>
          <a:stretch>
            <a:fillRect/>
          </a:stretch>
        </p:blipFill>
        <p:spPr bwMode="auto">
          <a:xfrm>
            <a:off x="347663" y="1816100"/>
            <a:ext cx="2371725" cy="2381250"/>
          </a:xfrm>
          <a:prstGeom prst="rect">
            <a:avLst/>
          </a:prstGeom>
          <a:noFill/>
          <a:ln w="9525">
            <a:noFill/>
            <a:miter lim="800000"/>
            <a:headEnd/>
            <a:tailEnd/>
          </a:ln>
        </p:spPr>
      </p:pic>
      <p:pic>
        <p:nvPicPr>
          <p:cNvPr id="63495" name="Picture 7" descr="simple2"/>
          <p:cNvPicPr>
            <a:picLocks noChangeAspect="1" noChangeArrowheads="1"/>
          </p:cNvPicPr>
          <p:nvPr/>
        </p:nvPicPr>
        <p:blipFill>
          <a:blip r:embed="rId6" cstate="print"/>
          <a:srcRect/>
          <a:stretch>
            <a:fillRect/>
          </a:stretch>
        </p:blipFill>
        <p:spPr bwMode="auto">
          <a:xfrm>
            <a:off x="3381375" y="1816100"/>
            <a:ext cx="2343150" cy="2362200"/>
          </a:xfrm>
          <a:prstGeom prst="rect">
            <a:avLst/>
          </a:prstGeom>
          <a:noFill/>
          <a:ln w="9525">
            <a:noFill/>
            <a:miter lim="800000"/>
            <a:headEnd/>
            <a:tailEnd/>
          </a:ln>
        </p:spPr>
      </p:pic>
      <p:sp>
        <p:nvSpPr>
          <p:cNvPr id="63496" name="Text Box 8"/>
          <p:cNvSpPr txBox="1">
            <a:spLocks noChangeArrowheads="1"/>
          </p:cNvSpPr>
          <p:nvPr/>
        </p:nvSpPr>
        <p:spPr bwMode="auto">
          <a:xfrm>
            <a:off x="295275" y="4276725"/>
            <a:ext cx="2632075" cy="363538"/>
          </a:xfrm>
          <a:prstGeom prst="rect">
            <a:avLst/>
          </a:prstGeom>
          <a:noFill/>
          <a:ln w="25400" algn="ctr">
            <a:noFill/>
            <a:miter lim="800000"/>
            <a:headEnd/>
            <a:tailEnd/>
          </a:ln>
        </p:spPr>
        <p:txBody>
          <a:bodyPr wrap="none" lIns="90487" tIns="44450" rIns="90487" bIns="44450">
            <a:spAutoFit/>
          </a:bodyPr>
          <a:lstStyle/>
          <a:p>
            <a:pPr marL="176213" indent="-176213" algn="l">
              <a:spcBef>
                <a:spcPct val="30000"/>
              </a:spcBef>
            </a:pPr>
            <a:r>
              <a:rPr lang="en-US">
                <a:solidFill>
                  <a:srgbClr val="FFFFFF"/>
                </a:solidFill>
                <a:latin typeface="Arial" charset="0"/>
              </a:rPr>
              <a:t>Schematic of simple cell</a:t>
            </a:r>
          </a:p>
        </p:txBody>
      </p:sp>
      <p:sp>
        <p:nvSpPr>
          <p:cNvPr id="63497" name="Text Box 9"/>
          <p:cNvSpPr txBox="1">
            <a:spLocks noChangeArrowheads="1"/>
          </p:cNvSpPr>
          <p:nvPr/>
        </p:nvSpPr>
        <p:spPr bwMode="auto">
          <a:xfrm>
            <a:off x="3535363" y="4235450"/>
            <a:ext cx="1946275" cy="363538"/>
          </a:xfrm>
          <a:prstGeom prst="rect">
            <a:avLst/>
          </a:prstGeom>
          <a:noFill/>
          <a:ln w="25400" algn="ctr">
            <a:noFill/>
            <a:miter lim="800000"/>
            <a:headEnd/>
            <a:tailEnd/>
          </a:ln>
        </p:spPr>
        <p:txBody>
          <a:bodyPr wrap="none" lIns="90487" tIns="44450" rIns="90487" bIns="44450">
            <a:spAutoFit/>
          </a:bodyPr>
          <a:lstStyle/>
          <a:p>
            <a:pPr marL="176213" indent="-176213" algn="l">
              <a:spcBef>
                <a:spcPct val="30000"/>
              </a:spcBef>
            </a:pPr>
            <a:r>
              <a:rPr lang="en-US">
                <a:solidFill>
                  <a:srgbClr val="FFFFFF"/>
                </a:solidFill>
                <a:latin typeface="Arial" charset="0"/>
              </a:rPr>
              <a:t>Actual simple cell</a:t>
            </a:r>
          </a:p>
        </p:txBody>
      </p:sp>
      <p:sp>
        <p:nvSpPr>
          <p:cNvPr id="63498" name="Text Box 10"/>
          <p:cNvSpPr txBox="1">
            <a:spLocks noChangeArrowheads="1"/>
          </p:cNvSpPr>
          <p:nvPr/>
        </p:nvSpPr>
        <p:spPr bwMode="auto">
          <a:xfrm>
            <a:off x="5840413" y="2162175"/>
            <a:ext cx="3303587" cy="720725"/>
          </a:xfrm>
          <a:prstGeom prst="rect">
            <a:avLst/>
          </a:prstGeom>
          <a:noFill/>
          <a:ln w="25400" algn="ctr">
            <a:noFill/>
            <a:miter lim="800000"/>
            <a:headEnd/>
            <a:tailEnd/>
          </a:ln>
        </p:spPr>
        <p:txBody>
          <a:bodyPr lIns="90487" tIns="44450" rIns="90487" bIns="44450">
            <a:spAutoFit/>
          </a:bodyPr>
          <a:lstStyle/>
          <a:p>
            <a:pPr marL="176213" indent="-176213" algn="l">
              <a:spcBef>
                <a:spcPct val="30000"/>
              </a:spcBef>
            </a:pPr>
            <a:r>
              <a:rPr lang="en-US" dirty="0">
                <a:solidFill>
                  <a:srgbClr val="FFFFFF"/>
                </a:solidFill>
                <a:latin typeface="Arial" charset="0"/>
              </a:rPr>
              <a:t>Green: Responds to white dot.</a:t>
            </a:r>
          </a:p>
          <a:p>
            <a:pPr marL="176213" indent="-176213" algn="l">
              <a:spcBef>
                <a:spcPct val="30000"/>
              </a:spcBef>
            </a:pPr>
            <a:r>
              <a:rPr lang="en-US" dirty="0">
                <a:solidFill>
                  <a:srgbClr val="FFFFFF"/>
                </a:solidFill>
                <a:latin typeface="Arial" charset="0"/>
              </a:rPr>
              <a:t>Red: Responds to </a:t>
            </a:r>
            <a:r>
              <a:rPr lang="en-US" dirty="0" smtClean="0">
                <a:solidFill>
                  <a:srgbClr val="FFFFFF"/>
                </a:solidFill>
                <a:latin typeface="Arial" charset="0"/>
              </a:rPr>
              <a:t>black dot</a:t>
            </a:r>
            <a:r>
              <a:rPr lang="en-US" dirty="0">
                <a:solidFill>
                  <a:srgbClr val="FFFFFF"/>
                </a:solidFill>
                <a:latin typeface="Arial" charset="0"/>
              </a:rPr>
              <a:t>. </a:t>
            </a:r>
          </a:p>
        </p:txBody>
      </p:sp>
      <p:sp>
        <p:nvSpPr>
          <p:cNvPr id="63499" name="Text Box 17"/>
          <p:cNvSpPr txBox="1">
            <a:spLocks noChangeArrowheads="1"/>
          </p:cNvSpPr>
          <p:nvPr/>
        </p:nvSpPr>
        <p:spPr bwMode="auto">
          <a:xfrm>
            <a:off x="0" y="6583566"/>
            <a:ext cx="3743011" cy="274434"/>
          </a:xfrm>
          <a:prstGeom prst="rect">
            <a:avLst/>
          </a:prstGeom>
          <a:noFill/>
          <a:ln w="25400" algn="ctr">
            <a:noFill/>
            <a:miter lim="800000"/>
            <a:headEnd/>
            <a:tailEnd/>
          </a:ln>
        </p:spPr>
        <p:txBody>
          <a:bodyPr wrap="none" lIns="90487" tIns="44450" rIns="90487" bIns="44450">
            <a:spAutoFit/>
          </a:bodyPr>
          <a:lstStyle/>
          <a:p>
            <a:pPr marL="176213" indent="-176213" algn="l">
              <a:spcBef>
                <a:spcPct val="30000"/>
              </a:spcBef>
            </a:pPr>
            <a:r>
              <a:rPr lang="en-US" sz="1200" dirty="0" smtClean="0">
                <a:solidFill>
                  <a:srgbClr val="FFFFFF"/>
                </a:solidFill>
                <a:latin typeface="Arial" charset="0"/>
              </a:rPr>
              <a:t>[Images from </a:t>
            </a:r>
            <a:r>
              <a:rPr lang="en-US" sz="1200" dirty="0" err="1" smtClean="0">
                <a:solidFill>
                  <a:srgbClr val="FFFFFF"/>
                </a:solidFill>
                <a:latin typeface="Arial" charset="0"/>
              </a:rPr>
              <a:t>DeAngelis</a:t>
            </a:r>
            <a:r>
              <a:rPr lang="en-US" sz="1200" dirty="0">
                <a:solidFill>
                  <a:srgbClr val="FFFFFF"/>
                </a:solidFill>
                <a:latin typeface="Arial" charset="0"/>
              </a:rPr>
              <a:t>, </a:t>
            </a:r>
            <a:r>
              <a:rPr lang="en-US" sz="1200" dirty="0" err="1">
                <a:solidFill>
                  <a:srgbClr val="FFFFFF"/>
                </a:solidFill>
                <a:latin typeface="Arial" charset="0"/>
              </a:rPr>
              <a:t>Ohzawa</a:t>
            </a:r>
            <a:r>
              <a:rPr lang="en-US" sz="1200" dirty="0">
                <a:solidFill>
                  <a:srgbClr val="FFFFFF"/>
                </a:solidFill>
                <a:latin typeface="Arial" charset="0"/>
              </a:rPr>
              <a:t> &amp; Freeman, 1995]</a:t>
            </a:r>
          </a:p>
        </p:txBody>
      </p:sp>
      <p:sp>
        <p:nvSpPr>
          <p:cNvPr id="63500" name="Text Box 18"/>
          <p:cNvSpPr txBox="1">
            <a:spLocks noChangeArrowheads="1"/>
          </p:cNvSpPr>
          <p:nvPr/>
        </p:nvSpPr>
        <p:spPr bwMode="auto">
          <a:xfrm>
            <a:off x="411163" y="1011238"/>
            <a:ext cx="5451475" cy="720725"/>
          </a:xfrm>
          <a:prstGeom prst="rect">
            <a:avLst/>
          </a:prstGeom>
          <a:noFill/>
          <a:ln w="25400" algn="ctr">
            <a:noFill/>
            <a:miter lim="800000"/>
            <a:headEnd/>
            <a:tailEnd/>
          </a:ln>
        </p:spPr>
        <p:txBody>
          <a:bodyPr wrap="none" lIns="90487" tIns="44450" rIns="90487" bIns="44450">
            <a:spAutoFit/>
          </a:bodyPr>
          <a:lstStyle/>
          <a:p>
            <a:pPr marL="176213" indent="-176213" algn="l">
              <a:spcBef>
                <a:spcPct val="30000"/>
              </a:spcBef>
            </a:pPr>
            <a:r>
              <a:rPr lang="en-US">
                <a:solidFill>
                  <a:srgbClr val="FFFFFF"/>
                </a:solidFill>
                <a:latin typeface="Arial" charset="0"/>
              </a:rPr>
              <a:t>V1 is the first stage of visual processing in the brain.</a:t>
            </a:r>
          </a:p>
          <a:p>
            <a:pPr marL="176213" indent="-176213" algn="l">
              <a:spcBef>
                <a:spcPct val="30000"/>
              </a:spcBef>
            </a:pPr>
            <a:r>
              <a:rPr lang="en-US">
                <a:solidFill>
                  <a:srgbClr val="FFFFFF"/>
                </a:solidFill>
                <a:latin typeface="Arial" charset="0"/>
              </a:rPr>
              <a:t>Hubel &amp; Wiesel (1962)’s simple cell model: </a:t>
            </a:r>
          </a:p>
        </p:txBody>
      </p:sp>
      <p:sp>
        <p:nvSpPr>
          <p:cNvPr id="63501" name="Text Box 19"/>
          <p:cNvSpPr txBox="1">
            <a:spLocks noChangeArrowheads="1"/>
          </p:cNvSpPr>
          <p:nvPr/>
        </p:nvSpPr>
        <p:spPr bwMode="auto">
          <a:xfrm>
            <a:off x="257175" y="5005388"/>
            <a:ext cx="5286703" cy="366767"/>
          </a:xfrm>
          <a:prstGeom prst="rect">
            <a:avLst/>
          </a:prstGeom>
          <a:noFill/>
          <a:ln w="25400" algn="ctr">
            <a:noFill/>
            <a:miter lim="800000"/>
            <a:headEnd/>
            <a:tailEnd/>
          </a:ln>
        </p:spPr>
        <p:txBody>
          <a:bodyPr wrap="none" lIns="90487" tIns="44450" rIns="90487" bIns="44450">
            <a:spAutoFit/>
          </a:bodyPr>
          <a:lstStyle/>
          <a:p>
            <a:pPr marL="176213" indent="-176213" algn="l">
              <a:spcBef>
                <a:spcPct val="30000"/>
              </a:spcBef>
            </a:pPr>
            <a:r>
              <a:rPr lang="en-US" dirty="0">
                <a:solidFill>
                  <a:srgbClr val="FFFFFF"/>
                </a:solidFill>
                <a:latin typeface="Arial" charset="0"/>
              </a:rPr>
              <a:t>Alternative treatment: Model as </a:t>
            </a:r>
            <a:r>
              <a:rPr lang="en-US" dirty="0" smtClean="0">
                <a:solidFill>
                  <a:srgbClr val="FFFFFF"/>
                </a:solidFill>
                <a:latin typeface="Arial" charset="0"/>
              </a:rPr>
              <a:t>“Gabor </a:t>
            </a:r>
            <a:r>
              <a:rPr lang="en-US" dirty="0">
                <a:solidFill>
                  <a:srgbClr val="FFFFFF"/>
                </a:solidFill>
                <a:latin typeface="Arial" charset="0"/>
              </a:rPr>
              <a:t>functions</a:t>
            </a:r>
            <a:r>
              <a:rPr lang="en-US" dirty="0" smtClean="0">
                <a:solidFill>
                  <a:srgbClr val="FFFFFF"/>
                </a:solidFill>
                <a:latin typeface="Arial" charset="0"/>
              </a:rPr>
              <a:t>.”</a:t>
            </a:r>
            <a:endParaRPr lang="en-US" dirty="0">
              <a:solidFill>
                <a:srgbClr val="FFFFFF"/>
              </a:solidFill>
              <a:latin typeface="Arial" charset="0"/>
            </a:endParaRPr>
          </a:p>
        </p:txBody>
      </p:sp>
      <p:pic>
        <p:nvPicPr>
          <p:cNvPr id="63502" name="Picture 20" descr="gabor-slide"/>
          <p:cNvPicPr>
            <a:picLocks noChangeAspect="1" noChangeArrowheads="1"/>
          </p:cNvPicPr>
          <p:nvPr/>
        </p:nvPicPr>
        <p:blipFill>
          <a:blip r:embed="rId4" cstate="print"/>
          <a:srcRect l="65688" t="72035" r="22855" b="17506"/>
          <a:stretch>
            <a:fillRect/>
          </a:stretch>
        </p:blipFill>
        <p:spPr bwMode="auto">
          <a:xfrm>
            <a:off x="5762625" y="4465638"/>
            <a:ext cx="1423988" cy="1612900"/>
          </a:xfrm>
          <a:prstGeom prst="rect">
            <a:avLst/>
          </a:prstGeom>
          <a:noFill/>
          <a:ln w="9525">
            <a:noFill/>
            <a:miter lim="800000"/>
            <a:headEnd/>
            <a:tailEnd/>
          </a:ln>
        </p:spPr>
      </p:pic>
      <p:sp>
        <p:nvSpPr>
          <p:cNvPr id="15" name="Rectangle 14"/>
          <p:cNvSpPr/>
          <p:nvPr/>
        </p:nvSpPr>
        <p:spPr>
          <a:xfrm>
            <a:off x="9448800" y="5524500"/>
            <a:ext cx="4572000" cy="646331"/>
          </a:xfrm>
          <a:prstGeom prst="rect">
            <a:avLst/>
          </a:prstGeom>
        </p:spPr>
        <p:txBody>
          <a:bodyPr>
            <a:spAutoFit/>
          </a:bodyPr>
          <a:lstStyle/>
          <a:p>
            <a:pPr marL="176213" indent="-176213" algn="l">
              <a:spcBef>
                <a:spcPct val="30000"/>
              </a:spcBef>
            </a:pPr>
            <a:r>
              <a:rPr lang="en-US" dirty="0" smtClean="0">
                <a:solidFill>
                  <a:srgbClr val="FFFFFF"/>
                </a:solidFill>
                <a:latin typeface="Arial" charset="0"/>
              </a:rPr>
              <a:t>Also used in image compression and </a:t>
            </a:r>
            <a:r>
              <a:rPr lang="en-US" dirty="0" err="1" smtClean="0">
                <a:solidFill>
                  <a:srgbClr val="FFFFFF"/>
                </a:solidFill>
                <a:latin typeface="Arial" charset="0"/>
              </a:rPr>
              <a:t>denoising</a:t>
            </a:r>
            <a:r>
              <a:rPr lang="en-US" dirty="0" smtClean="0">
                <a:solidFill>
                  <a:srgbClr val="FFFFFF"/>
                </a:solidFill>
                <a:latin typeface="Arial" charset="0"/>
              </a:rPr>
              <a:t>.</a:t>
            </a:r>
            <a:endParaRPr lang="en-US" dirty="0">
              <a:solidFill>
                <a:srgbClr val="FFFFFF"/>
              </a:solidFill>
              <a:latin typeface="Arial" charset="0"/>
            </a:endParaRP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9" name="Rectangle 2"/>
          <p:cNvSpPr>
            <a:spLocks noGrp="1" noChangeArrowheads="1"/>
          </p:cNvSpPr>
          <p:nvPr>
            <p:ph type="title"/>
          </p:nvPr>
        </p:nvSpPr>
        <p:spPr/>
        <p:txBody>
          <a:bodyPr/>
          <a:lstStyle/>
          <a:p>
            <a:pPr eaLnBrk="1" hangingPunct="1"/>
            <a:r>
              <a:rPr lang="en-US" dirty="0" smtClean="0">
                <a:solidFill>
                  <a:schemeClr val="bg1"/>
                </a:solidFill>
              </a:rPr>
              <a:t>Learning sensor representations</a:t>
            </a:r>
          </a:p>
        </p:txBody>
      </p:sp>
      <p:sp>
        <p:nvSpPr>
          <p:cNvPr id="65540" name="Rectangle 3"/>
          <p:cNvSpPr>
            <a:spLocks noGrp="1" noChangeArrowheads="1"/>
          </p:cNvSpPr>
          <p:nvPr>
            <p:ph idx="1"/>
          </p:nvPr>
        </p:nvSpPr>
        <p:spPr>
          <a:xfrm>
            <a:off x="342900" y="952500"/>
            <a:ext cx="8458200" cy="5148049"/>
          </a:xfrm>
        </p:spPr>
        <p:txBody>
          <a:bodyPr/>
          <a:lstStyle/>
          <a:p>
            <a:pPr eaLnBrk="1" hangingPunct="1">
              <a:buFontTx/>
              <a:buNone/>
            </a:pPr>
            <a:r>
              <a:rPr lang="en-US" sz="2800" b="0" dirty="0" smtClean="0">
                <a:solidFill>
                  <a:schemeClr val="bg1"/>
                </a:solidFill>
              </a:rPr>
              <a:t>Sparse coding (Olshausen &amp; Field,1996)</a:t>
            </a:r>
          </a:p>
          <a:p>
            <a:pPr eaLnBrk="1" hangingPunct="1">
              <a:buFontTx/>
              <a:buNone/>
            </a:pPr>
            <a:r>
              <a:rPr lang="en-US" sz="2800" b="0" dirty="0" smtClean="0">
                <a:solidFill>
                  <a:schemeClr val="bg1"/>
                </a:solidFill>
              </a:rPr>
              <a:t>Input: Images </a:t>
            </a:r>
            <a:r>
              <a:rPr lang="en-US" sz="2800" b="0" dirty="0" smtClean="0">
                <a:solidFill>
                  <a:schemeClr val="bg1"/>
                </a:solidFill>
                <a:latin typeface="Times"/>
              </a:rPr>
              <a:t>x</a:t>
            </a:r>
            <a:r>
              <a:rPr lang="en-US" sz="2800" b="0" baseline="30000" dirty="0" smtClean="0">
                <a:solidFill>
                  <a:schemeClr val="bg1"/>
                </a:solidFill>
                <a:latin typeface="Helvetica"/>
              </a:rPr>
              <a:t>(1)</a:t>
            </a:r>
            <a:r>
              <a:rPr lang="en-US" sz="2800" b="0" dirty="0" smtClean="0">
                <a:solidFill>
                  <a:schemeClr val="bg1"/>
                </a:solidFill>
              </a:rPr>
              <a:t>, </a:t>
            </a:r>
            <a:r>
              <a:rPr lang="en-US" sz="2800" b="0" dirty="0" smtClean="0">
                <a:solidFill>
                  <a:schemeClr val="bg1"/>
                </a:solidFill>
                <a:latin typeface="Times"/>
              </a:rPr>
              <a:t>x</a:t>
            </a:r>
            <a:r>
              <a:rPr lang="en-US" sz="2800" b="0" baseline="30000" dirty="0" smtClean="0">
                <a:solidFill>
                  <a:schemeClr val="bg1"/>
                </a:solidFill>
                <a:latin typeface="Helvetica"/>
              </a:rPr>
              <a:t>(2)</a:t>
            </a:r>
            <a:r>
              <a:rPr lang="en-US" sz="2800" b="0" dirty="0" smtClean="0">
                <a:solidFill>
                  <a:schemeClr val="bg1"/>
                </a:solidFill>
              </a:rPr>
              <a:t>, …, </a:t>
            </a:r>
            <a:r>
              <a:rPr lang="en-US" sz="2800" b="0" dirty="0" smtClean="0">
                <a:solidFill>
                  <a:schemeClr val="bg1"/>
                </a:solidFill>
                <a:latin typeface="Times"/>
              </a:rPr>
              <a:t>x</a:t>
            </a:r>
            <a:r>
              <a:rPr lang="en-US" sz="2800" b="0" baseline="30000" dirty="0" smtClean="0">
                <a:solidFill>
                  <a:schemeClr val="bg1"/>
                </a:solidFill>
                <a:latin typeface="Helvetica"/>
              </a:rPr>
              <a:t>(m)</a:t>
            </a:r>
            <a:r>
              <a:rPr lang="en-US" sz="2800" b="0" dirty="0" smtClean="0">
                <a:solidFill>
                  <a:schemeClr val="bg1"/>
                </a:solidFill>
              </a:rPr>
              <a:t> </a:t>
            </a:r>
            <a:r>
              <a:rPr lang="en-US" sz="2800" b="0" dirty="0" smtClean="0">
                <a:latin typeface="cmsy10"/>
              </a:rPr>
              <a:t>(each in </a:t>
            </a:r>
            <a:r>
              <a:rPr lang="en-US" sz="2800" b="0" dirty="0" err="1" smtClean="0">
                <a:latin typeface="cmsy10"/>
              </a:rPr>
              <a:t>R</a:t>
            </a:r>
            <a:r>
              <a:rPr lang="en-US" sz="2800" b="0" baseline="30000" dirty="0" err="1" smtClean="0">
                <a:solidFill>
                  <a:schemeClr val="bg1"/>
                </a:solidFill>
                <a:latin typeface="Helvetica"/>
              </a:rPr>
              <a:t>n</a:t>
            </a:r>
            <a:r>
              <a:rPr lang="en-US" sz="2800" b="0" baseline="30000" dirty="0" smtClean="0">
                <a:solidFill>
                  <a:schemeClr val="bg1"/>
                </a:solidFill>
                <a:latin typeface="Helvetica"/>
              </a:rPr>
              <a:t> x n</a:t>
            </a:r>
            <a:r>
              <a:rPr lang="en-US" sz="2800" b="0" dirty="0" smtClean="0">
                <a:latin typeface="Helvetica"/>
              </a:rPr>
              <a:t>)</a:t>
            </a:r>
            <a:endParaRPr lang="en-US" sz="2800" b="0" baseline="30000" dirty="0" smtClean="0">
              <a:solidFill>
                <a:schemeClr val="bg1"/>
              </a:solidFill>
              <a:latin typeface="Helvetica"/>
            </a:endParaRPr>
          </a:p>
          <a:p>
            <a:pPr eaLnBrk="1" hangingPunct="1">
              <a:buFontTx/>
              <a:buNone/>
            </a:pPr>
            <a:r>
              <a:rPr lang="en-US" sz="2800" b="0" dirty="0" smtClean="0">
                <a:solidFill>
                  <a:schemeClr val="bg1"/>
                </a:solidFill>
              </a:rPr>
              <a:t>Learn: Dictionary of bases </a:t>
            </a:r>
            <a:r>
              <a:rPr lang="en-US" sz="2800" b="0" dirty="0" smtClean="0">
                <a:latin typeface="Symbol" pitchFamily="18" charset="2"/>
              </a:rPr>
              <a:t>f</a:t>
            </a:r>
            <a:r>
              <a:rPr lang="en-US" sz="2800" b="0" baseline="-25000" dirty="0" smtClean="0">
                <a:solidFill>
                  <a:schemeClr val="bg1"/>
                </a:solidFill>
                <a:latin typeface="Symbol" pitchFamily="18" charset="2"/>
              </a:rPr>
              <a:t>1</a:t>
            </a:r>
            <a:r>
              <a:rPr lang="en-US" sz="2800" b="0" dirty="0" smtClean="0">
                <a:solidFill>
                  <a:schemeClr val="bg1"/>
                </a:solidFill>
                <a:latin typeface="Symbol" pitchFamily="18" charset="2"/>
              </a:rPr>
              <a:t>, f</a:t>
            </a:r>
            <a:r>
              <a:rPr lang="en-US" sz="2800" b="0" baseline="-25000" dirty="0" smtClean="0">
                <a:solidFill>
                  <a:schemeClr val="bg1"/>
                </a:solidFill>
                <a:latin typeface="Symbol" pitchFamily="18" charset="2"/>
              </a:rPr>
              <a:t>2</a:t>
            </a:r>
            <a:r>
              <a:rPr lang="en-US" sz="2800" b="0" dirty="0" smtClean="0">
                <a:solidFill>
                  <a:schemeClr val="bg1"/>
                </a:solidFill>
              </a:rPr>
              <a:t>, …, </a:t>
            </a:r>
            <a:r>
              <a:rPr lang="en-US" sz="2800" b="0" dirty="0" err="1" smtClean="0">
                <a:solidFill>
                  <a:schemeClr val="bg1"/>
                </a:solidFill>
                <a:latin typeface="Symbol" pitchFamily="18" charset="2"/>
              </a:rPr>
              <a:t>f</a:t>
            </a:r>
            <a:r>
              <a:rPr lang="en-US" sz="2800" b="0" baseline="-25000" dirty="0" err="1" smtClean="0">
                <a:solidFill>
                  <a:schemeClr val="bg1"/>
                </a:solidFill>
                <a:latin typeface="Helvetica"/>
              </a:rPr>
              <a:t>k</a:t>
            </a:r>
            <a:r>
              <a:rPr lang="en-US" sz="2800" b="0" baseline="-25000" dirty="0" smtClean="0">
                <a:solidFill>
                  <a:schemeClr val="bg1"/>
                </a:solidFill>
                <a:latin typeface="Helvetica"/>
              </a:rPr>
              <a:t> </a:t>
            </a:r>
            <a:r>
              <a:rPr lang="en-US" sz="2800" b="0" dirty="0" smtClean="0">
                <a:latin typeface="cmsy10"/>
              </a:rPr>
              <a:t>(also </a:t>
            </a:r>
            <a:r>
              <a:rPr lang="en-US" sz="2800" b="0" dirty="0" err="1" smtClean="0">
                <a:latin typeface="cmsy10"/>
              </a:rPr>
              <a:t>R</a:t>
            </a:r>
            <a:r>
              <a:rPr lang="en-US" sz="2800" b="0" baseline="30000" dirty="0" err="1" smtClean="0"/>
              <a:t>n</a:t>
            </a:r>
            <a:r>
              <a:rPr lang="en-US" sz="2800" b="0" baseline="30000" dirty="0" smtClean="0"/>
              <a:t> x n</a:t>
            </a:r>
            <a:r>
              <a:rPr lang="en-US" sz="2800" b="0" dirty="0" smtClean="0"/>
              <a:t>), so that each input x can be approximately decomposed as:  </a:t>
            </a:r>
          </a:p>
          <a:p>
            <a:pPr eaLnBrk="1" hangingPunct="1">
              <a:buFontTx/>
              <a:buNone/>
            </a:pPr>
            <a:r>
              <a:rPr lang="en-US" b="0" dirty="0" smtClean="0"/>
              <a:t>			</a:t>
            </a:r>
            <a:r>
              <a:rPr lang="en-US" b="0" dirty="0" smtClean="0">
                <a:latin typeface="Times"/>
              </a:rPr>
              <a:t>x</a:t>
            </a:r>
            <a:r>
              <a:rPr lang="en-US" b="0" dirty="0" smtClean="0"/>
              <a:t> </a:t>
            </a:r>
            <a:r>
              <a:rPr lang="en-US" b="0" dirty="0" smtClean="0">
                <a:latin typeface="cmsy10"/>
              </a:rPr>
              <a:t>  </a:t>
            </a:r>
            <a:r>
              <a:rPr lang="en-US" b="0" dirty="0" smtClean="0"/>
              <a:t> </a:t>
            </a:r>
            <a:r>
              <a:rPr lang="en-US" b="0" dirty="0" smtClean="0">
                <a:latin typeface="Symbol"/>
                <a:sym typeface="Symbol"/>
              </a:rPr>
              <a:t></a:t>
            </a:r>
            <a:r>
              <a:rPr lang="en-US" b="0" dirty="0" smtClean="0"/>
              <a:t> </a:t>
            </a:r>
            <a:r>
              <a:rPr lang="en-US" b="0" dirty="0" err="1" smtClean="0">
                <a:latin typeface="Times"/>
              </a:rPr>
              <a:t>a</a:t>
            </a:r>
            <a:r>
              <a:rPr lang="en-US" b="0" baseline="-25000" dirty="0" err="1" smtClean="0">
                <a:latin typeface="Times"/>
              </a:rPr>
              <a:t>j</a:t>
            </a:r>
            <a:r>
              <a:rPr lang="en-US" b="0" baseline="30000" dirty="0" smtClean="0">
                <a:latin typeface="Helvetica"/>
              </a:rPr>
              <a:t> </a:t>
            </a:r>
            <a:r>
              <a:rPr lang="en-US" b="0" dirty="0" err="1" smtClean="0">
                <a:latin typeface="Symbol" pitchFamily="18" charset="2"/>
              </a:rPr>
              <a:t>f</a:t>
            </a:r>
            <a:r>
              <a:rPr lang="en-US" b="0" baseline="-25000" dirty="0" err="1" smtClean="0"/>
              <a:t>j</a:t>
            </a:r>
            <a:endParaRPr lang="en-US" sz="1800" b="0" dirty="0" smtClean="0">
              <a:solidFill>
                <a:schemeClr val="bg1"/>
              </a:solidFill>
            </a:endParaRPr>
          </a:p>
          <a:p>
            <a:pPr eaLnBrk="1" hangingPunct="1">
              <a:buFontTx/>
              <a:buNone/>
            </a:pPr>
            <a:r>
              <a:rPr lang="en-US" sz="2800" b="0" dirty="0" smtClean="0"/>
              <a:t>			</a:t>
            </a:r>
            <a:r>
              <a:rPr lang="en-US" sz="2800" b="0" dirty="0" err="1" smtClean="0"/>
              <a:t>s.t</a:t>
            </a:r>
            <a:r>
              <a:rPr lang="en-US" sz="2800" b="0" dirty="0" smtClean="0"/>
              <a:t>. </a:t>
            </a:r>
            <a:r>
              <a:rPr lang="en-US" sz="2800" b="0" dirty="0" err="1" smtClean="0">
                <a:latin typeface="Times"/>
              </a:rPr>
              <a:t>a</a:t>
            </a:r>
            <a:r>
              <a:rPr lang="en-US" sz="2800" b="0" baseline="-25000" dirty="0" err="1" smtClean="0">
                <a:latin typeface="Helvetica"/>
              </a:rPr>
              <a:t>j</a:t>
            </a:r>
            <a:r>
              <a:rPr lang="en-US" sz="2800" b="0" dirty="0" err="1" smtClean="0">
                <a:latin typeface="Times"/>
              </a:rPr>
              <a:t>’s</a:t>
            </a:r>
            <a:r>
              <a:rPr lang="en-US" sz="2800" b="0" dirty="0" smtClean="0"/>
              <a:t> are mostly zero (“sparse”) </a:t>
            </a:r>
            <a:endParaRPr lang="en-US" sz="2800" b="0" dirty="0" smtClean="0">
              <a:solidFill>
                <a:schemeClr val="bg1"/>
              </a:solidFill>
            </a:endParaRPr>
          </a:p>
          <a:p>
            <a:pPr eaLnBrk="1" hangingPunct="1">
              <a:buFontTx/>
              <a:buNone/>
            </a:pPr>
            <a:endParaRPr lang="en-US" sz="2800" b="0" dirty="0" smtClean="0">
              <a:solidFill>
                <a:schemeClr val="bg1"/>
              </a:solidFill>
            </a:endParaRPr>
          </a:p>
          <a:p>
            <a:pPr eaLnBrk="1" hangingPunct="1">
              <a:buFontTx/>
              <a:buNone/>
            </a:pPr>
            <a:endParaRPr lang="en-US" sz="2800" b="0" dirty="0" smtClean="0">
              <a:solidFill>
                <a:schemeClr val="bg1"/>
              </a:solidFill>
            </a:endParaRPr>
          </a:p>
          <a:p>
            <a:pPr eaLnBrk="1" hangingPunct="1">
              <a:buFontTx/>
              <a:buNone/>
            </a:pPr>
            <a:endParaRPr lang="en-US" sz="1100" b="0" dirty="0" smtClean="0">
              <a:solidFill>
                <a:schemeClr val="bg1"/>
              </a:solidFill>
            </a:endParaRPr>
          </a:p>
          <a:p>
            <a:pPr eaLnBrk="1" hangingPunct="1">
              <a:buFontTx/>
              <a:buNone/>
            </a:pPr>
            <a:r>
              <a:rPr lang="en-US" sz="2800" b="0" dirty="0" smtClean="0">
                <a:solidFill>
                  <a:schemeClr val="bg1"/>
                </a:solidFill>
              </a:rPr>
              <a:t>Use to represent 14x14 image patch succinctly, as [a</a:t>
            </a:r>
            <a:r>
              <a:rPr lang="en-US" sz="2800" b="0" baseline="-25000" dirty="0" smtClean="0">
                <a:solidFill>
                  <a:schemeClr val="bg1"/>
                </a:solidFill>
              </a:rPr>
              <a:t>7</a:t>
            </a:r>
            <a:r>
              <a:rPr lang="en-US" sz="2800" b="0" dirty="0" smtClean="0">
                <a:solidFill>
                  <a:schemeClr val="bg1"/>
                </a:solidFill>
              </a:rPr>
              <a:t>=0.8, a</a:t>
            </a:r>
            <a:r>
              <a:rPr lang="en-US" sz="2800" b="0" baseline="-25000" dirty="0" smtClean="0">
                <a:solidFill>
                  <a:schemeClr val="bg1"/>
                </a:solidFill>
              </a:rPr>
              <a:t>36</a:t>
            </a:r>
            <a:r>
              <a:rPr lang="en-US" sz="2800" b="0" dirty="0" smtClean="0">
                <a:solidFill>
                  <a:schemeClr val="bg1"/>
                </a:solidFill>
              </a:rPr>
              <a:t>=0.3, a</a:t>
            </a:r>
            <a:r>
              <a:rPr lang="en-US" sz="2800" b="0" baseline="-25000" dirty="0" smtClean="0">
                <a:solidFill>
                  <a:schemeClr val="bg1"/>
                </a:solidFill>
              </a:rPr>
              <a:t>41</a:t>
            </a:r>
            <a:r>
              <a:rPr lang="en-US" sz="2800" b="0" dirty="0" smtClean="0">
                <a:solidFill>
                  <a:schemeClr val="bg1"/>
                </a:solidFill>
              </a:rPr>
              <a:t> = 0.5].  I.e., this indicates which “basic edges” make up the image. </a:t>
            </a:r>
          </a:p>
        </p:txBody>
      </p:sp>
      <p:sp>
        <p:nvSpPr>
          <p:cNvPr id="13" name="TextBox 12"/>
          <p:cNvSpPr txBox="1"/>
          <p:nvPr/>
        </p:nvSpPr>
        <p:spPr>
          <a:xfrm>
            <a:off x="9144000" y="6488668"/>
            <a:ext cx="2069797" cy="369332"/>
          </a:xfrm>
          <a:prstGeom prst="rect">
            <a:avLst/>
          </a:prstGeom>
          <a:solidFill>
            <a:schemeClr val="tx1"/>
          </a:solidFill>
        </p:spPr>
        <p:txBody>
          <a:bodyPr wrap="none" rtlCol="0">
            <a:spAutoFit/>
          </a:bodyPr>
          <a:lstStyle/>
          <a:p>
            <a:pPr algn="l" eaLnBrk="0" hangingPunct="0">
              <a:spcBef>
                <a:spcPts val="0"/>
              </a:spcBef>
            </a:pPr>
            <a:r>
              <a:rPr lang="en-US" dirty="0" smtClean="0">
                <a:solidFill>
                  <a:srgbClr val="FFFFFF"/>
                </a:solidFill>
                <a:latin typeface="Times"/>
              </a:rPr>
              <a:t>[NIPS 2006, 2007]</a:t>
            </a:r>
          </a:p>
        </p:txBody>
      </p:sp>
      <p:sp>
        <p:nvSpPr>
          <p:cNvPr id="21" name="Rectangle 20"/>
          <p:cNvSpPr/>
          <p:nvPr/>
        </p:nvSpPr>
        <p:spPr>
          <a:xfrm>
            <a:off x="2857029" y="4849180"/>
            <a:ext cx="772250" cy="461665"/>
          </a:xfrm>
          <a:prstGeom prst="rect">
            <a:avLst/>
          </a:prstGeom>
        </p:spPr>
        <p:txBody>
          <a:bodyPr wrap="square">
            <a:spAutoFit/>
          </a:bodyPr>
          <a:lstStyle/>
          <a:p>
            <a:pPr algn="l" eaLnBrk="0" hangingPunct="0">
              <a:spcBef>
                <a:spcPct val="0"/>
              </a:spcBef>
            </a:pPr>
            <a:r>
              <a:rPr lang="en-US" sz="2400" baseline="30000" dirty="0" smtClean="0">
                <a:solidFill>
                  <a:srgbClr val="FFFFFF"/>
                </a:solidFill>
                <a:latin typeface="Helvetica"/>
                <a:sym typeface="Symbol"/>
              </a:rPr>
              <a:t>j=1</a:t>
            </a:r>
            <a:endParaRPr lang="en-US" sz="2400" dirty="0">
              <a:solidFill>
                <a:srgbClr val="FFFFFF"/>
              </a:solidFill>
            </a:endParaRPr>
          </a:p>
        </p:txBody>
      </p:sp>
      <p:sp>
        <p:nvSpPr>
          <p:cNvPr id="22" name="Rectangle 21"/>
          <p:cNvSpPr/>
          <p:nvPr/>
        </p:nvSpPr>
        <p:spPr>
          <a:xfrm>
            <a:off x="2954840" y="4250954"/>
            <a:ext cx="772250" cy="461665"/>
          </a:xfrm>
          <a:prstGeom prst="rect">
            <a:avLst/>
          </a:prstGeom>
        </p:spPr>
        <p:txBody>
          <a:bodyPr wrap="square">
            <a:spAutoFit/>
          </a:bodyPr>
          <a:lstStyle/>
          <a:p>
            <a:pPr algn="l" eaLnBrk="0" hangingPunct="0">
              <a:spcBef>
                <a:spcPct val="0"/>
              </a:spcBef>
            </a:pPr>
            <a:r>
              <a:rPr lang="en-US" sz="2400" baseline="30000" dirty="0" smtClean="0">
                <a:solidFill>
                  <a:srgbClr val="FFFFFF"/>
                </a:solidFill>
                <a:latin typeface="Helvetica"/>
                <a:sym typeface="Symbol"/>
              </a:rPr>
              <a:t>k</a:t>
            </a:r>
            <a:endParaRPr lang="en-US" sz="2400" dirty="0">
              <a:solidFill>
                <a:srgbClr val="FFFFFF"/>
              </a:solidFill>
            </a:endParaRPr>
          </a:p>
        </p:txBody>
      </p:sp>
      <p:pic>
        <p:nvPicPr>
          <p:cNvPr id="7" name="Picture 6" descr="addin_tmp.png"/>
          <p:cNvPicPr>
            <a:picLocks noChangeAspect="1"/>
          </p:cNvPicPr>
          <p:nvPr>
            <p:custDataLst>
              <p:tags r:id="rId1"/>
            </p:custDataLst>
          </p:nvPr>
        </p:nvPicPr>
        <p:blipFill>
          <a:blip r:embed="rId4" cstate="print"/>
          <a:stretch>
            <a:fillRect/>
          </a:stretch>
        </p:blipFill>
        <p:spPr>
          <a:xfrm>
            <a:off x="2576148" y="4696366"/>
            <a:ext cx="235728" cy="153620"/>
          </a:xfrm>
          <a:prstGeom prst="rect">
            <a:avLst/>
          </a:prstGeom>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ChangeArrowheads="1"/>
          </p:cNvSpPr>
          <p:nvPr>
            <p:ph type="title"/>
          </p:nvPr>
        </p:nvSpPr>
        <p:spPr/>
        <p:txBody>
          <a:bodyPr/>
          <a:lstStyle/>
          <a:p>
            <a:pPr eaLnBrk="1" hangingPunct="1"/>
            <a:r>
              <a:rPr lang="en-US" dirty="0" smtClean="0">
                <a:solidFill>
                  <a:schemeClr val="bg1"/>
                </a:solidFill>
              </a:rPr>
              <a:t>Feature Learning via Sparse Coding</a:t>
            </a:r>
          </a:p>
        </p:txBody>
      </p:sp>
      <p:sp>
        <p:nvSpPr>
          <p:cNvPr id="65540" name="Rectangle 3"/>
          <p:cNvSpPr>
            <a:spLocks noGrp="1" noChangeArrowheads="1"/>
          </p:cNvSpPr>
          <p:nvPr>
            <p:ph idx="1"/>
          </p:nvPr>
        </p:nvSpPr>
        <p:spPr>
          <a:xfrm>
            <a:off x="342900" y="952500"/>
            <a:ext cx="8458200" cy="5148049"/>
          </a:xfrm>
        </p:spPr>
        <p:txBody>
          <a:bodyPr/>
          <a:lstStyle/>
          <a:p>
            <a:pPr eaLnBrk="1" hangingPunct="1">
              <a:spcBef>
                <a:spcPts val="2400"/>
              </a:spcBef>
              <a:buFontTx/>
              <a:buNone/>
            </a:pPr>
            <a:r>
              <a:rPr lang="en-US" sz="2800" b="0" dirty="0" smtClean="0">
                <a:solidFill>
                  <a:schemeClr val="bg1"/>
                </a:solidFill>
              </a:rPr>
              <a:t>Sparse coding (Olshausen &amp; Field,1996). Originally </a:t>
            </a:r>
            <a:r>
              <a:rPr lang="en-US" sz="2800" b="0" dirty="0" smtClean="0"/>
              <a:t>developed </a:t>
            </a:r>
            <a:r>
              <a:rPr lang="en-US" sz="2800" b="0" dirty="0" smtClean="0">
                <a:solidFill>
                  <a:schemeClr val="bg1"/>
                </a:solidFill>
              </a:rPr>
              <a:t>to explain early visual processing in  the brain (edge detection).</a:t>
            </a:r>
          </a:p>
          <a:p>
            <a:pPr eaLnBrk="1" hangingPunct="1">
              <a:spcBef>
                <a:spcPts val="2400"/>
              </a:spcBef>
              <a:buFontTx/>
              <a:buNone/>
            </a:pPr>
            <a:r>
              <a:rPr lang="en-US" sz="2800" b="0" dirty="0" smtClean="0">
                <a:solidFill>
                  <a:schemeClr val="bg1"/>
                </a:solidFill>
              </a:rPr>
              <a:t>Input: Images </a:t>
            </a:r>
            <a:r>
              <a:rPr lang="en-US" sz="2800" b="0" dirty="0" smtClean="0">
                <a:solidFill>
                  <a:schemeClr val="bg1"/>
                </a:solidFill>
                <a:latin typeface="Times"/>
              </a:rPr>
              <a:t>x</a:t>
            </a:r>
            <a:r>
              <a:rPr lang="en-US" sz="2800" b="0" baseline="30000" dirty="0" smtClean="0">
                <a:solidFill>
                  <a:schemeClr val="bg1"/>
                </a:solidFill>
                <a:latin typeface="Helvetica"/>
              </a:rPr>
              <a:t>(1)</a:t>
            </a:r>
            <a:r>
              <a:rPr lang="en-US" sz="2800" b="0" dirty="0" smtClean="0">
                <a:solidFill>
                  <a:schemeClr val="bg1"/>
                </a:solidFill>
              </a:rPr>
              <a:t>, </a:t>
            </a:r>
            <a:r>
              <a:rPr lang="en-US" sz="2800" b="0" dirty="0" smtClean="0">
                <a:solidFill>
                  <a:schemeClr val="bg1"/>
                </a:solidFill>
                <a:latin typeface="Times"/>
              </a:rPr>
              <a:t>x</a:t>
            </a:r>
            <a:r>
              <a:rPr lang="en-US" sz="2800" b="0" baseline="30000" dirty="0" smtClean="0">
                <a:solidFill>
                  <a:schemeClr val="bg1"/>
                </a:solidFill>
                <a:latin typeface="Helvetica"/>
              </a:rPr>
              <a:t>(2)</a:t>
            </a:r>
            <a:r>
              <a:rPr lang="en-US" sz="2800" b="0" dirty="0" smtClean="0">
                <a:solidFill>
                  <a:schemeClr val="bg1"/>
                </a:solidFill>
              </a:rPr>
              <a:t>, …, </a:t>
            </a:r>
            <a:r>
              <a:rPr lang="en-US" sz="2800" b="0" dirty="0" smtClean="0">
                <a:solidFill>
                  <a:schemeClr val="bg1"/>
                </a:solidFill>
                <a:latin typeface="Times"/>
              </a:rPr>
              <a:t>x</a:t>
            </a:r>
            <a:r>
              <a:rPr lang="en-US" sz="2800" b="0" baseline="30000" dirty="0" smtClean="0">
                <a:solidFill>
                  <a:schemeClr val="bg1"/>
                </a:solidFill>
                <a:latin typeface="Helvetica"/>
              </a:rPr>
              <a:t>(m)</a:t>
            </a:r>
            <a:r>
              <a:rPr lang="en-US" sz="2800" b="0" dirty="0" smtClean="0">
                <a:solidFill>
                  <a:schemeClr val="bg1"/>
                </a:solidFill>
              </a:rPr>
              <a:t> </a:t>
            </a:r>
            <a:r>
              <a:rPr lang="en-US" sz="2800" b="0" dirty="0" smtClean="0">
                <a:latin typeface="cmsy10"/>
              </a:rPr>
              <a:t>(each in </a:t>
            </a:r>
            <a:r>
              <a:rPr lang="en-US" sz="2800" b="0" dirty="0" err="1" smtClean="0">
                <a:latin typeface="cmsy10"/>
              </a:rPr>
              <a:t>R</a:t>
            </a:r>
            <a:r>
              <a:rPr lang="en-US" sz="2800" b="0" baseline="30000" dirty="0" err="1" smtClean="0">
                <a:solidFill>
                  <a:schemeClr val="bg1"/>
                </a:solidFill>
                <a:latin typeface="Helvetica"/>
              </a:rPr>
              <a:t>n</a:t>
            </a:r>
            <a:r>
              <a:rPr lang="en-US" sz="2800" b="0" baseline="30000" dirty="0" smtClean="0">
                <a:solidFill>
                  <a:schemeClr val="bg1"/>
                </a:solidFill>
                <a:latin typeface="Helvetica"/>
              </a:rPr>
              <a:t> x n</a:t>
            </a:r>
            <a:r>
              <a:rPr lang="en-US" sz="2800" b="0" dirty="0" smtClean="0">
                <a:latin typeface="Helvetica"/>
              </a:rPr>
              <a:t>)</a:t>
            </a:r>
            <a:endParaRPr lang="en-US" sz="2800" b="0" baseline="30000" dirty="0" smtClean="0">
              <a:solidFill>
                <a:schemeClr val="bg1"/>
              </a:solidFill>
              <a:latin typeface="Helvetica"/>
            </a:endParaRPr>
          </a:p>
          <a:p>
            <a:pPr eaLnBrk="1" hangingPunct="1">
              <a:spcBef>
                <a:spcPts val="2400"/>
              </a:spcBef>
              <a:buFontTx/>
              <a:buNone/>
            </a:pPr>
            <a:r>
              <a:rPr lang="en-US" sz="2800" b="0" dirty="0" smtClean="0">
                <a:solidFill>
                  <a:schemeClr val="bg1"/>
                </a:solidFill>
              </a:rPr>
              <a:t>Learn: Dictionary of bases </a:t>
            </a:r>
            <a:r>
              <a:rPr lang="en-US" sz="2800" b="0" dirty="0" smtClean="0">
                <a:latin typeface="Symbol" pitchFamily="18" charset="2"/>
              </a:rPr>
              <a:t>f</a:t>
            </a:r>
            <a:r>
              <a:rPr lang="en-US" sz="2800" b="0" baseline="-25000" dirty="0" smtClean="0">
                <a:solidFill>
                  <a:schemeClr val="bg1"/>
                </a:solidFill>
                <a:latin typeface="Symbol" pitchFamily="18" charset="2"/>
              </a:rPr>
              <a:t>1</a:t>
            </a:r>
            <a:r>
              <a:rPr lang="en-US" sz="2800" b="0" dirty="0" smtClean="0">
                <a:solidFill>
                  <a:schemeClr val="bg1"/>
                </a:solidFill>
                <a:latin typeface="Symbol" pitchFamily="18" charset="2"/>
              </a:rPr>
              <a:t>, f</a:t>
            </a:r>
            <a:r>
              <a:rPr lang="en-US" sz="2800" b="0" baseline="-25000" dirty="0" smtClean="0">
                <a:solidFill>
                  <a:schemeClr val="bg1"/>
                </a:solidFill>
                <a:latin typeface="Symbol" pitchFamily="18" charset="2"/>
              </a:rPr>
              <a:t>2</a:t>
            </a:r>
            <a:r>
              <a:rPr lang="en-US" sz="2800" b="0" dirty="0" smtClean="0">
                <a:solidFill>
                  <a:schemeClr val="bg1"/>
                </a:solidFill>
              </a:rPr>
              <a:t>, …, </a:t>
            </a:r>
            <a:r>
              <a:rPr lang="en-US" sz="2800" b="0" dirty="0" err="1" smtClean="0">
                <a:solidFill>
                  <a:schemeClr val="bg1"/>
                </a:solidFill>
                <a:latin typeface="Symbol" pitchFamily="18" charset="2"/>
              </a:rPr>
              <a:t>f</a:t>
            </a:r>
            <a:r>
              <a:rPr lang="en-US" sz="2800" b="0" baseline="-25000" dirty="0" err="1" smtClean="0">
                <a:solidFill>
                  <a:schemeClr val="bg1"/>
                </a:solidFill>
                <a:latin typeface="Helvetica"/>
              </a:rPr>
              <a:t>k</a:t>
            </a:r>
            <a:r>
              <a:rPr lang="en-US" sz="2800" b="0" baseline="-25000" dirty="0" smtClean="0">
                <a:solidFill>
                  <a:schemeClr val="bg1"/>
                </a:solidFill>
                <a:latin typeface="Helvetica"/>
              </a:rPr>
              <a:t> </a:t>
            </a:r>
            <a:r>
              <a:rPr lang="en-US" sz="2800" b="0" dirty="0" smtClean="0">
                <a:latin typeface="cmsy10"/>
              </a:rPr>
              <a:t>(also </a:t>
            </a:r>
            <a:r>
              <a:rPr lang="en-US" sz="2800" b="0" dirty="0" err="1" smtClean="0">
                <a:latin typeface="cmsy10"/>
              </a:rPr>
              <a:t>R</a:t>
            </a:r>
            <a:r>
              <a:rPr lang="en-US" sz="2800" b="0" baseline="30000" dirty="0" err="1" smtClean="0"/>
              <a:t>n</a:t>
            </a:r>
            <a:r>
              <a:rPr lang="en-US" sz="2800" b="0" baseline="30000" dirty="0" smtClean="0"/>
              <a:t> x n</a:t>
            </a:r>
            <a:r>
              <a:rPr lang="en-US" sz="2800" b="0" dirty="0" smtClean="0"/>
              <a:t>), so that each input x can be approximately decomposed as:  </a:t>
            </a:r>
          </a:p>
          <a:p>
            <a:pPr eaLnBrk="1" hangingPunct="1">
              <a:spcBef>
                <a:spcPts val="2400"/>
              </a:spcBef>
              <a:buFontTx/>
              <a:buNone/>
            </a:pPr>
            <a:r>
              <a:rPr lang="en-US" b="0" dirty="0" smtClean="0"/>
              <a:t>			</a:t>
            </a:r>
            <a:r>
              <a:rPr lang="en-US" b="0" dirty="0" smtClean="0">
                <a:latin typeface="Times"/>
              </a:rPr>
              <a:t>x</a:t>
            </a:r>
            <a:r>
              <a:rPr lang="en-US" b="0" dirty="0" smtClean="0"/>
              <a:t> </a:t>
            </a:r>
            <a:r>
              <a:rPr lang="en-US" b="0" dirty="0" smtClean="0">
                <a:latin typeface="cmsy10"/>
              </a:rPr>
              <a:t>  </a:t>
            </a:r>
            <a:r>
              <a:rPr lang="en-US" b="0" dirty="0" smtClean="0"/>
              <a:t> </a:t>
            </a:r>
            <a:r>
              <a:rPr lang="en-US" b="0" dirty="0" smtClean="0">
                <a:latin typeface="Symbol"/>
                <a:sym typeface="Symbol"/>
              </a:rPr>
              <a:t></a:t>
            </a:r>
            <a:r>
              <a:rPr lang="en-US" b="0" dirty="0" smtClean="0"/>
              <a:t> </a:t>
            </a:r>
            <a:r>
              <a:rPr lang="en-US" b="0" dirty="0" err="1" smtClean="0">
                <a:latin typeface="Times"/>
              </a:rPr>
              <a:t>a</a:t>
            </a:r>
            <a:r>
              <a:rPr lang="en-US" b="0" baseline="-25000" dirty="0" err="1" smtClean="0">
                <a:latin typeface="Times"/>
              </a:rPr>
              <a:t>j</a:t>
            </a:r>
            <a:r>
              <a:rPr lang="en-US" b="0" baseline="30000" dirty="0" smtClean="0">
                <a:latin typeface="Helvetica"/>
              </a:rPr>
              <a:t> </a:t>
            </a:r>
            <a:r>
              <a:rPr lang="en-US" b="0" dirty="0" err="1" smtClean="0">
                <a:latin typeface="Symbol" pitchFamily="18" charset="2"/>
              </a:rPr>
              <a:t>f</a:t>
            </a:r>
            <a:r>
              <a:rPr lang="en-US" b="0" baseline="-25000" dirty="0" err="1" smtClean="0"/>
              <a:t>j</a:t>
            </a:r>
            <a:endParaRPr lang="en-US" sz="1800" b="0" dirty="0" smtClean="0">
              <a:solidFill>
                <a:schemeClr val="bg1"/>
              </a:solidFill>
            </a:endParaRPr>
          </a:p>
          <a:p>
            <a:pPr eaLnBrk="1" hangingPunct="1">
              <a:spcBef>
                <a:spcPts val="2400"/>
              </a:spcBef>
              <a:buFontTx/>
              <a:buNone/>
            </a:pPr>
            <a:r>
              <a:rPr lang="en-US" sz="2800" b="0" dirty="0" smtClean="0"/>
              <a:t>			</a:t>
            </a:r>
            <a:r>
              <a:rPr lang="en-US" sz="2800" b="0" dirty="0" err="1" smtClean="0"/>
              <a:t>s.t</a:t>
            </a:r>
            <a:r>
              <a:rPr lang="en-US" sz="2800" b="0" dirty="0" smtClean="0"/>
              <a:t>. </a:t>
            </a:r>
            <a:r>
              <a:rPr lang="en-US" sz="2800" b="0" dirty="0" err="1" smtClean="0">
                <a:latin typeface="Times"/>
              </a:rPr>
              <a:t>a</a:t>
            </a:r>
            <a:r>
              <a:rPr lang="en-US" sz="2800" b="0" baseline="-25000" dirty="0" err="1" smtClean="0">
                <a:latin typeface="Helvetica"/>
              </a:rPr>
              <a:t>j</a:t>
            </a:r>
            <a:r>
              <a:rPr lang="en-US" sz="2800" b="0" dirty="0" err="1" smtClean="0">
                <a:latin typeface="Times"/>
              </a:rPr>
              <a:t>’s</a:t>
            </a:r>
            <a:r>
              <a:rPr lang="en-US" sz="2800" b="0" dirty="0" smtClean="0"/>
              <a:t> are mostly zero (“sparse”) </a:t>
            </a:r>
            <a:endParaRPr lang="en-US" sz="2800" b="0" dirty="0" smtClean="0">
              <a:solidFill>
                <a:schemeClr val="bg1"/>
              </a:solidFill>
            </a:endParaRPr>
          </a:p>
        </p:txBody>
      </p:sp>
      <p:sp>
        <p:nvSpPr>
          <p:cNvPr id="13" name="TextBox 12"/>
          <p:cNvSpPr txBox="1"/>
          <p:nvPr/>
        </p:nvSpPr>
        <p:spPr>
          <a:xfrm>
            <a:off x="9144000" y="6488668"/>
            <a:ext cx="2069797" cy="369332"/>
          </a:xfrm>
          <a:prstGeom prst="rect">
            <a:avLst/>
          </a:prstGeom>
          <a:solidFill>
            <a:schemeClr val="tx1"/>
          </a:solidFill>
        </p:spPr>
        <p:txBody>
          <a:bodyPr wrap="none" rtlCol="0">
            <a:spAutoFit/>
          </a:bodyPr>
          <a:lstStyle/>
          <a:p>
            <a:pPr algn="l" eaLnBrk="0" hangingPunct="0">
              <a:spcBef>
                <a:spcPts val="0"/>
              </a:spcBef>
            </a:pPr>
            <a:r>
              <a:rPr lang="en-US" dirty="0" smtClean="0">
                <a:solidFill>
                  <a:srgbClr val="FFFFFF"/>
                </a:solidFill>
                <a:latin typeface="Times"/>
              </a:rPr>
              <a:t>[NIPS 2006, 2007]</a:t>
            </a:r>
          </a:p>
        </p:txBody>
      </p:sp>
      <p:sp>
        <p:nvSpPr>
          <p:cNvPr id="21" name="Rectangle 20"/>
          <p:cNvSpPr/>
          <p:nvPr/>
        </p:nvSpPr>
        <p:spPr>
          <a:xfrm>
            <a:off x="2857029" y="5281465"/>
            <a:ext cx="772250" cy="461665"/>
          </a:xfrm>
          <a:prstGeom prst="rect">
            <a:avLst/>
          </a:prstGeom>
        </p:spPr>
        <p:txBody>
          <a:bodyPr wrap="square">
            <a:spAutoFit/>
          </a:bodyPr>
          <a:lstStyle/>
          <a:p>
            <a:pPr algn="l" eaLnBrk="0" hangingPunct="0">
              <a:spcBef>
                <a:spcPct val="0"/>
              </a:spcBef>
            </a:pPr>
            <a:r>
              <a:rPr lang="en-US" sz="2400" baseline="30000" dirty="0" smtClean="0">
                <a:solidFill>
                  <a:srgbClr val="FFFFFF"/>
                </a:solidFill>
                <a:latin typeface="Helvetica"/>
                <a:sym typeface="Symbol"/>
              </a:rPr>
              <a:t>j=1</a:t>
            </a:r>
            <a:endParaRPr lang="en-US" sz="2400" dirty="0">
              <a:solidFill>
                <a:srgbClr val="FFFFFF"/>
              </a:solidFill>
            </a:endParaRPr>
          </a:p>
        </p:txBody>
      </p:sp>
      <p:sp>
        <p:nvSpPr>
          <p:cNvPr id="22" name="Rectangle 21"/>
          <p:cNvSpPr/>
          <p:nvPr/>
        </p:nvSpPr>
        <p:spPr>
          <a:xfrm>
            <a:off x="2916740" y="4692764"/>
            <a:ext cx="772250" cy="461665"/>
          </a:xfrm>
          <a:prstGeom prst="rect">
            <a:avLst/>
          </a:prstGeom>
        </p:spPr>
        <p:txBody>
          <a:bodyPr wrap="square">
            <a:spAutoFit/>
          </a:bodyPr>
          <a:lstStyle/>
          <a:p>
            <a:pPr algn="l" eaLnBrk="0" hangingPunct="0">
              <a:spcBef>
                <a:spcPct val="0"/>
              </a:spcBef>
            </a:pPr>
            <a:r>
              <a:rPr lang="en-US" sz="2400" baseline="30000" dirty="0" smtClean="0">
                <a:solidFill>
                  <a:srgbClr val="FFFFFF"/>
                </a:solidFill>
                <a:latin typeface="Helvetica"/>
                <a:sym typeface="Symbol"/>
              </a:rPr>
              <a:t>k</a:t>
            </a:r>
            <a:endParaRPr lang="en-US" sz="2400" dirty="0">
              <a:solidFill>
                <a:srgbClr val="FFFFFF"/>
              </a:solidFill>
            </a:endParaRPr>
          </a:p>
        </p:txBody>
      </p:sp>
      <p:pic>
        <p:nvPicPr>
          <p:cNvPr id="7" name="Picture 6" descr="addin_tmp.png"/>
          <p:cNvPicPr>
            <a:picLocks noChangeAspect="1"/>
          </p:cNvPicPr>
          <p:nvPr>
            <p:custDataLst>
              <p:tags r:id="rId1"/>
            </p:custDataLst>
          </p:nvPr>
        </p:nvPicPr>
        <p:blipFill>
          <a:blip r:embed="rId4" cstate="print"/>
          <a:stretch>
            <a:fillRect/>
          </a:stretch>
        </p:blipFill>
        <p:spPr>
          <a:xfrm>
            <a:off x="2576148" y="5128651"/>
            <a:ext cx="235728" cy="153620"/>
          </a:xfrm>
          <a:prstGeom prst="rect">
            <a:avLst/>
          </a:prstGeom>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bwMode="auto">
          <a:xfrm>
            <a:off x="8028450" y="6501400"/>
            <a:ext cx="1997060" cy="1267365"/>
          </a:xfrm>
          <a:prstGeom prst="rect">
            <a:avLst/>
          </a:prstGeom>
          <a:solidFill>
            <a:schemeClr val="tx1"/>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2" name="Title 1"/>
          <p:cNvSpPr>
            <a:spLocks noGrp="1"/>
          </p:cNvSpPr>
          <p:nvPr>
            <p:ph type="title"/>
          </p:nvPr>
        </p:nvSpPr>
        <p:spPr/>
        <p:txBody>
          <a:bodyPr/>
          <a:lstStyle/>
          <a:p>
            <a:r>
              <a:rPr lang="en-US" dirty="0" smtClean="0"/>
              <a:t>Sparse coding illustration</a:t>
            </a:r>
            <a:endParaRPr lang="en-US" dirty="0"/>
          </a:p>
        </p:txBody>
      </p:sp>
      <p:sp>
        <p:nvSpPr>
          <p:cNvPr id="4" name="TextBox 7"/>
          <p:cNvSpPr txBox="1">
            <a:spLocks noChangeArrowheads="1"/>
          </p:cNvSpPr>
          <p:nvPr/>
        </p:nvSpPr>
        <p:spPr bwMode="auto">
          <a:xfrm>
            <a:off x="838200" y="838200"/>
            <a:ext cx="2819400" cy="461645"/>
          </a:xfrm>
          <a:prstGeom prst="rect">
            <a:avLst/>
          </a:prstGeom>
          <a:noFill/>
          <a:ln w="9525">
            <a:noFill/>
            <a:miter lim="800000"/>
            <a:headEnd/>
            <a:tailEnd/>
          </a:ln>
        </p:spPr>
        <p:txBody>
          <a:bodyPr wrap="square" lIns="91419" tIns="45710" rIns="91419" bIns="45710">
            <a:spAutoFit/>
          </a:bodyPr>
          <a:lstStyle/>
          <a:p>
            <a:pPr algn="l" defTabSz="914186" fontAlgn="auto">
              <a:spcBef>
                <a:spcPts val="0"/>
              </a:spcBef>
              <a:spcAft>
                <a:spcPts val="0"/>
              </a:spcAft>
            </a:pPr>
            <a:r>
              <a:rPr lang="en-US" sz="2400" dirty="0" smtClean="0">
                <a:solidFill>
                  <a:schemeClr val="bg1"/>
                </a:solidFill>
                <a:latin typeface="Calibri"/>
              </a:rPr>
              <a:t>    Natural Images</a:t>
            </a:r>
            <a:endParaRPr lang="en-US" sz="2400" dirty="0">
              <a:solidFill>
                <a:schemeClr val="bg1"/>
              </a:solidFill>
              <a:latin typeface="Calibri"/>
            </a:endParaRPr>
          </a:p>
        </p:txBody>
      </p:sp>
      <p:sp>
        <p:nvSpPr>
          <p:cNvPr id="5" name="TextBox 8"/>
          <p:cNvSpPr txBox="1">
            <a:spLocks noChangeArrowheads="1"/>
          </p:cNvSpPr>
          <p:nvPr/>
        </p:nvSpPr>
        <p:spPr bwMode="auto">
          <a:xfrm>
            <a:off x="4725620" y="893485"/>
            <a:ext cx="5376701" cy="461645"/>
          </a:xfrm>
          <a:prstGeom prst="rect">
            <a:avLst/>
          </a:prstGeom>
          <a:noFill/>
          <a:ln w="9525">
            <a:noFill/>
            <a:miter lim="800000"/>
            <a:headEnd/>
            <a:tailEnd/>
          </a:ln>
        </p:spPr>
        <p:txBody>
          <a:bodyPr wrap="square" lIns="91419" tIns="45710" rIns="91419" bIns="45710">
            <a:spAutoFit/>
          </a:bodyPr>
          <a:lstStyle/>
          <a:p>
            <a:pPr algn="l" defTabSz="914186" fontAlgn="auto">
              <a:spcBef>
                <a:spcPts val="0"/>
              </a:spcBef>
              <a:spcAft>
                <a:spcPts val="0"/>
              </a:spcAft>
            </a:pPr>
            <a:r>
              <a:rPr lang="en-US" sz="2400" dirty="0" smtClean="0">
                <a:solidFill>
                  <a:schemeClr val="bg1"/>
                </a:solidFill>
                <a:latin typeface="Calibri"/>
              </a:rPr>
              <a:t>Learned bases (</a:t>
            </a:r>
            <a:r>
              <a:rPr lang="en-US" sz="2400" dirty="0" smtClean="0">
                <a:solidFill>
                  <a:schemeClr val="bg1"/>
                </a:solidFill>
                <a:latin typeface="Symbol" pitchFamily="18" charset="2"/>
              </a:rPr>
              <a:t>f</a:t>
            </a:r>
            <a:r>
              <a:rPr lang="en-US" sz="2400" baseline="-25000" dirty="0" smtClean="0">
                <a:solidFill>
                  <a:schemeClr val="bg1"/>
                </a:solidFill>
                <a:latin typeface="Cambria" pitchFamily="18" charset="0"/>
                <a:sym typeface="Symbol" pitchFamily="18" charset="2"/>
              </a:rPr>
              <a:t>1 , …, </a:t>
            </a:r>
            <a:r>
              <a:rPr lang="en-US" sz="2400" dirty="0" smtClean="0">
                <a:solidFill>
                  <a:schemeClr val="bg1"/>
                </a:solidFill>
                <a:latin typeface="Symbol" pitchFamily="18" charset="2"/>
              </a:rPr>
              <a:t>f</a:t>
            </a:r>
            <a:r>
              <a:rPr lang="en-US" sz="2400" baseline="-25000" dirty="0" smtClean="0">
                <a:solidFill>
                  <a:schemeClr val="bg1"/>
                </a:solidFill>
                <a:latin typeface="Cambria" pitchFamily="18" charset="0"/>
                <a:sym typeface="Symbol" pitchFamily="18" charset="2"/>
              </a:rPr>
              <a:t>64</a:t>
            </a:r>
            <a:r>
              <a:rPr lang="en-US" sz="2400" dirty="0" smtClean="0">
                <a:solidFill>
                  <a:schemeClr val="bg1"/>
                </a:solidFill>
                <a:latin typeface="Calibri"/>
              </a:rPr>
              <a:t>):  </a:t>
            </a:r>
            <a:r>
              <a:rPr lang="en-US" sz="2400" dirty="0">
                <a:solidFill>
                  <a:schemeClr val="bg1"/>
                </a:solidFill>
                <a:latin typeface="Calibri"/>
              </a:rPr>
              <a:t>“Edges”</a:t>
            </a:r>
          </a:p>
        </p:txBody>
      </p:sp>
      <p:grpSp>
        <p:nvGrpSpPr>
          <p:cNvPr id="3" name="Group 5"/>
          <p:cNvGrpSpPr>
            <a:grpSpLocks/>
          </p:cNvGrpSpPr>
          <p:nvPr/>
        </p:nvGrpSpPr>
        <p:grpSpPr bwMode="auto">
          <a:xfrm>
            <a:off x="990783" y="1371996"/>
            <a:ext cx="2514236" cy="2361899"/>
            <a:chOff x="1254" y="1900"/>
            <a:chExt cx="3576" cy="3361"/>
          </a:xfrm>
        </p:grpSpPr>
        <p:grpSp>
          <p:nvGrpSpPr>
            <p:cNvPr id="6" name="Group 6"/>
            <p:cNvGrpSpPr>
              <a:grpSpLocks/>
            </p:cNvGrpSpPr>
            <p:nvPr/>
          </p:nvGrpSpPr>
          <p:grpSpPr bwMode="auto">
            <a:xfrm>
              <a:off x="1254" y="1901"/>
              <a:ext cx="3576" cy="3362"/>
              <a:chOff x="929" y="5643"/>
              <a:chExt cx="7625" cy="5658"/>
            </a:xfrm>
          </p:grpSpPr>
          <p:pic>
            <p:nvPicPr>
              <p:cNvPr id="12" name="Picture 7" descr="img4_picture1"/>
              <p:cNvPicPr>
                <a:picLocks noChangeAspect="1" noChangeArrowheads="1"/>
              </p:cNvPicPr>
              <p:nvPr/>
            </p:nvPicPr>
            <p:blipFill>
              <a:blip r:embed="rId3" cstate="print"/>
              <a:srcRect l="15208" t="6490" r="9792" b="11691"/>
              <a:stretch>
                <a:fillRect/>
              </a:stretch>
            </p:blipFill>
            <p:spPr bwMode="auto">
              <a:xfrm>
                <a:off x="929" y="5643"/>
                <a:ext cx="3960" cy="3240"/>
              </a:xfrm>
              <a:prstGeom prst="rect">
                <a:avLst/>
              </a:prstGeom>
              <a:noFill/>
              <a:ln w="9525">
                <a:noFill/>
                <a:miter lim="800000"/>
                <a:headEnd/>
                <a:tailEnd/>
              </a:ln>
              <a:effectLst>
                <a:outerShdw dist="107763" dir="2700000" algn="ctr" rotWithShape="0">
                  <a:srgbClr val="808080">
                    <a:alpha val="50000"/>
                  </a:srgbClr>
                </a:outerShdw>
              </a:effectLst>
            </p:spPr>
          </p:pic>
          <p:pic>
            <p:nvPicPr>
              <p:cNvPr id="13" name="Picture 8" descr="img4_picture2"/>
              <p:cNvPicPr>
                <a:picLocks noChangeAspect="1" noChangeArrowheads="1"/>
              </p:cNvPicPr>
              <p:nvPr/>
            </p:nvPicPr>
            <p:blipFill>
              <a:blip r:embed="rId4" cstate="print"/>
              <a:srcRect l="15495" t="12363" r="16322" b="13461"/>
              <a:stretch>
                <a:fillRect/>
              </a:stretch>
            </p:blipFill>
            <p:spPr bwMode="auto">
              <a:xfrm>
                <a:off x="2782" y="6843"/>
                <a:ext cx="3957" cy="3240"/>
              </a:xfrm>
              <a:prstGeom prst="rect">
                <a:avLst/>
              </a:prstGeom>
              <a:noFill/>
              <a:ln w="9525">
                <a:noFill/>
                <a:miter lim="800000"/>
                <a:headEnd/>
                <a:tailEnd/>
              </a:ln>
              <a:effectLst>
                <a:outerShdw dist="107763" dir="2700000" algn="ctr" rotWithShape="0">
                  <a:srgbClr val="808080">
                    <a:alpha val="50000"/>
                  </a:srgbClr>
                </a:outerShdw>
              </a:effectLst>
            </p:spPr>
          </p:pic>
          <p:pic>
            <p:nvPicPr>
              <p:cNvPr id="14" name="Picture 9" descr="img4_picture3"/>
              <p:cNvPicPr>
                <a:picLocks noChangeAspect="1" noChangeArrowheads="1"/>
              </p:cNvPicPr>
              <p:nvPr/>
            </p:nvPicPr>
            <p:blipFill>
              <a:blip r:embed="rId5" cstate="print"/>
              <a:srcRect l="14536" t="7771" r="9883" b="10622"/>
              <a:stretch>
                <a:fillRect/>
              </a:stretch>
            </p:blipFill>
            <p:spPr bwMode="auto">
              <a:xfrm>
                <a:off x="4594" y="8103"/>
                <a:ext cx="3960" cy="3198"/>
              </a:xfrm>
              <a:prstGeom prst="rect">
                <a:avLst/>
              </a:prstGeom>
              <a:noFill/>
              <a:ln w="9525">
                <a:noFill/>
                <a:miter lim="800000"/>
                <a:headEnd/>
                <a:tailEnd/>
              </a:ln>
              <a:effectLst>
                <a:outerShdw dist="107763" dir="2700000" algn="ctr" rotWithShape="0">
                  <a:srgbClr val="808080">
                    <a:alpha val="50000"/>
                  </a:srgbClr>
                </a:outerShdw>
              </a:effectLst>
            </p:spPr>
          </p:pic>
        </p:grpSp>
        <p:sp>
          <p:nvSpPr>
            <p:cNvPr id="8" name="Rectangle 10"/>
            <p:cNvSpPr>
              <a:spLocks noChangeArrowheads="1"/>
            </p:cNvSpPr>
            <p:nvPr/>
          </p:nvSpPr>
          <p:spPr bwMode="auto">
            <a:xfrm>
              <a:off x="1579" y="2225"/>
              <a:ext cx="325" cy="326"/>
            </a:xfrm>
            <a:prstGeom prst="rect">
              <a:avLst/>
            </a:prstGeom>
            <a:noFill/>
            <a:ln w="25400">
              <a:solidFill>
                <a:srgbClr val="FF0000"/>
              </a:solidFill>
              <a:miter lim="800000"/>
              <a:headEnd/>
              <a:tailEnd/>
            </a:ln>
          </p:spPr>
          <p:txBody>
            <a:bodyPr/>
            <a:lstStyle/>
            <a:p>
              <a:pPr algn="l" defTabSz="914186" fontAlgn="auto">
                <a:spcBef>
                  <a:spcPts val="0"/>
                </a:spcBef>
                <a:spcAft>
                  <a:spcPts val="0"/>
                </a:spcAft>
              </a:pPr>
              <a:endParaRPr lang="ko-KR" altLang="en-US" sz="1700">
                <a:solidFill>
                  <a:schemeClr val="bg1"/>
                </a:solidFill>
                <a:latin typeface="Calibri"/>
                <a:ea typeface="굴림" charset="-127"/>
              </a:endParaRPr>
            </a:p>
          </p:txBody>
        </p:sp>
        <p:sp>
          <p:nvSpPr>
            <p:cNvPr id="9" name="Rectangle 11"/>
            <p:cNvSpPr>
              <a:spLocks noChangeArrowheads="1"/>
            </p:cNvSpPr>
            <p:nvPr/>
          </p:nvSpPr>
          <p:spPr bwMode="auto">
            <a:xfrm>
              <a:off x="3321" y="2876"/>
              <a:ext cx="326" cy="325"/>
            </a:xfrm>
            <a:prstGeom prst="rect">
              <a:avLst/>
            </a:prstGeom>
            <a:noFill/>
            <a:ln w="25400">
              <a:solidFill>
                <a:srgbClr val="FF0000"/>
              </a:solidFill>
              <a:miter lim="800000"/>
              <a:headEnd/>
              <a:tailEnd/>
            </a:ln>
          </p:spPr>
          <p:txBody>
            <a:bodyPr/>
            <a:lstStyle/>
            <a:p>
              <a:pPr algn="l" defTabSz="914186" fontAlgn="auto">
                <a:spcBef>
                  <a:spcPts val="0"/>
                </a:spcBef>
                <a:spcAft>
                  <a:spcPts val="0"/>
                </a:spcAft>
              </a:pPr>
              <a:endParaRPr lang="ko-KR" altLang="en-US" sz="1700">
                <a:solidFill>
                  <a:schemeClr val="bg1"/>
                </a:solidFill>
                <a:latin typeface="Calibri"/>
                <a:ea typeface="굴림" charset="-127"/>
              </a:endParaRPr>
            </a:p>
          </p:txBody>
        </p:sp>
        <p:sp>
          <p:nvSpPr>
            <p:cNvPr id="10" name="Rectangle 12"/>
            <p:cNvSpPr>
              <a:spLocks noChangeArrowheads="1"/>
            </p:cNvSpPr>
            <p:nvPr/>
          </p:nvSpPr>
          <p:spPr bwMode="auto">
            <a:xfrm>
              <a:off x="3759" y="3507"/>
              <a:ext cx="325" cy="326"/>
            </a:xfrm>
            <a:prstGeom prst="rect">
              <a:avLst/>
            </a:prstGeom>
            <a:noFill/>
            <a:ln w="25400">
              <a:solidFill>
                <a:srgbClr val="FF0000"/>
              </a:solidFill>
              <a:miter lim="800000"/>
              <a:headEnd/>
              <a:tailEnd/>
            </a:ln>
          </p:spPr>
          <p:txBody>
            <a:bodyPr/>
            <a:lstStyle/>
            <a:p>
              <a:pPr algn="l" defTabSz="914186" fontAlgn="auto">
                <a:spcBef>
                  <a:spcPts val="0"/>
                </a:spcBef>
                <a:spcAft>
                  <a:spcPts val="0"/>
                </a:spcAft>
              </a:pPr>
              <a:endParaRPr lang="ko-KR" altLang="en-US" sz="1700">
                <a:solidFill>
                  <a:schemeClr val="bg1"/>
                </a:solidFill>
                <a:latin typeface="Calibri"/>
                <a:ea typeface="굴림" charset="-127"/>
              </a:endParaRPr>
            </a:p>
          </p:txBody>
        </p:sp>
        <p:sp>
          <p:nvSpPr>
            <p:cNvPr id="11" name="Rectangle 13"/>
            <p:cNvSpPr>
              <a:spLocks noChangeArrowheads="1"/>
            </p:cNvSpPr>
            <p:nvPr/>
          </p:nvSpPr>
          <p:spPr bwMode="auto">
            <a:xfrm>
              <a:off x="4110" y="4485"/>
              <a:ext cx="325" cy="325"/>
            </a:xfrm>
            <a:prstGeom prst="rect">
              <a:avLst/>
            </a:prstGeom>
            <a:noFill/>
            <a:ln w="25400">
              <a:solidFill>
                <a:srgbClr val="FF0000"/>
              </a:solidFill>
              <a:miter lim="800000"/>
              <a:headEnd/>
              <a:tailEnd/>
            </a:ln>
          </p:spPr>
          <p:txBody>
            <a:bodyPr/>
            <a:lstStyle/>
            <a:p>
              <a:pPr algn="l" defTabSz="914186" fontAlgn="auto">
                <a:spcBef>
                  <a:spcPts val="0"/>
                </a:spcBef>
                <a:spcAft>
                  <a:spcPts val="0"/>
                </a:spcAft>
              </a:pPr>
              <a:endParaRPr lang="ko-KR" altLang="en-US" sz="1700">
                <a:solidFill>
                  <a:schemeClr val="bg1"/>
                </a:solidFill>
                <a:latin typeface="Calibri"/>
                <a:ea typeface="굴림" charset="-127"/>
              </a:endParaRPr>
            </a:p>
          </p:txBody>
        </p:sp>
      </p:grpSp>
      <p:sp>
        <p:nvSpPr>
          <p:cNvPr id="15" name="Right Arrow 14"/>
          <p:cNvSpPr/>
          <p:nvPr/>
        </p:nvSpPr>
        <p:spPr>
          <a:xfrm>
            <a:off x="4114800" y="2133598"/>
            <a:ext cx="609600" cy="484632"/>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91419" tIns="45710" rIns="91419" bIns="45710" rtlCol="0" anchor="ctr"/>
          <a:lstStyle/>
          <a:p>
            <a:pPr defTabSz="914186" fontAlgn="auto">
              <a:spcBef>
                <a:spcPts val="0"/>
              </a:spcBef>
              <a:spcAft>
                <a:spcPts val="0"/>
              </a:spcAft>
            </a:pPr>
            <a:endParaRPr lang="ko-KR" altLang="en-US" sz="1700">
              <a:solidFill>
                <a:schemeClr val="bg1"/>
              </a:solidFill>
            </a:endParaRPr>
          </a:p>
        </p:txBody>
      </p:sp>
      <p:grpSp>
        <p:nvGrpSpPr>
          <p:cNvPr id="7" name="Group 21"/>
          <p:cNvGrpSpPr>
            <a:grpSpLocks/>
          </p:cNvGrpSpPr>
          <p:nvPr/>
        </p:nvGrpSpPr>
        <p:grpSpPr bwMode="auto">
          <a:xfrm>
            <a:off x="2100580" y="4426801"/>
            <a:ext cx="6370320" cy="907199"/>
            <a:chOff x="1905000" y="3352800"/>
            <a:chExt cx="6794500" cy="1081088"/>
          </a:xfrm>
        </p:grpSpPr>
        <p:pic>
          <p:nvPicPr>
            <p:cNvPr id="17" name="Picture 491"/>
            <p:cNvPicPr>
              <a:picLocks noChangeAspect="1" noChangeArrowheads="1"/>
            </p:cNvPicPr>
            <p:nvPr/>
          </p:nvPicPr>
          <p:blipFill>
            <a:blip r:embed="rId6" cstate="print"/>
            <a:srcRect/>
            <a:stretch>
              <a:fillRect/>
            </a:stretch>
          </p:blipFill>
          <p:spPr bwMode="auto">
            <a:xfrm>
              <a:off x="3048000" y="3352800"/>
              <a:ext cx="1082675" cy="1077913"/>
            </a:xfrm>
            <a:prstGeom prst="rect">
              <a:avLst/>
            </a:prstGeom>
            <a:noFill/>
            <a:ln w="9525">
              <a:noFill/>
              <a:miter lim="800000"/>
              <a:headEnd/>
              <a:tailEnd/>
            </a:ln>
            <a:effectLst/>
          </p:spPr>
        </p:pic>
        <p:sp>
          <p:nvSpPr>
            <p:cNvPr id="18" name="Rectangle 492"/>
            <p:cNvSpPr>
              <a:spLocks noChangeArrowheads="1"/>
            </p:cNvSpPr>
            <p:nvPr/>
          </p:nvSpPr>
          <p:spPr bwMode="auto">
            <a:xfrm>
              <a:off x="1905000" y="3657601"/>
              <a:ext cx="5876725" cy="550155"/>
            </a:xfrm>
            <a:prstGeom prst="rect">
              <a:avLst/>
            </a:prstGeom>
            <a:noFill/>
            <a:ln w="9525">
              <a:noFill/>
              <a:miter lim="800000"/>
              <a:headEnd/>
              <a:tailEnd/>
            </a:ln>
          </p:spPr>
          <p:txBody>
            <a:bodyPr wrap="none">
              <a:spAutoFit/>
            </a:bodyPr>
            <a:lstStyle/>
            <a:p>
              <a:pPr algn="l" defTabSz="914186" fontAlgn="auto">
                <a:spcBef>
                  <a:spcPts val="0"/>
                </a:spcBef>
                <a:spcAft>
                  <a:spcPts val="0"/>
                </a:spcAft>
              </a:pPr>
              <a:r>
                <a:rPr lang="en-US" sz="2400" dirty="0" smtClean="0">
                  <a:solidFill>
                    <a:schemeClr val="bg1"/>
                  </a:solidFill>
                  <a:latin typeface="Symbol"/>
                </a:rPr>
                <a:t>»</a:t>
              </a:r>
              <a:r>
                <a:rPr lang="en-US" sz="2400" dirty="0" smtClean="0">
                  <a:solidFill>
                    <a:schemeClr val="bg1"/>
                  </a:solidFill>
                  <a:latin typeface="Perpetua" pitchFamily="18" charset="0"/>
                </a:rPr>
                <a:t> </a:t>
              </a:r>
              <a:r>
                <a:rPr lang="en-US" sz="2400" dirty="0">
                  <a:solidFill>
                    <a:schemeClr val="bg1"/>
                  </a:solidFill>
                  <a:latin typeface="Perpetua" pitchFamily="18" charset="0"/>
                </a:rPr>
                <a:t>0.8 *                   + 0.3 *                     + 0.5 *</a:t>
              </a:r>
              <a:endParaRPr lang="en-US" sz="2400" dirty="0">
                <a:solidFill>
                  <a:schemeClr val="bg1"/>
                </a:solidFill>
                <a:latin typeface="cmsy10"/>
              </a:endParaRPr>
            </a:p>
          </p:txBody>
        </p:sp>
        <p:pic>
          <p:nvPicPr>
            <p:cNvPr id="19" name="Picture 493"/>
            <p:cNvPicPr>
              <a:picLocks noChangeAspect="1" noChangeArrowheads="1"/>
            </p:cNvPicPr>
            <p:nvPr/>
          </p:nvPicPr>
          <p:blipFill>
            <a:blip r:embed="rId7" cstate="print"/>
            <a:srcRect/>
            <a:stretch>
              <a:fillRect/>
            </a:stretch>
          </p:blipFill>
          <p:spPr bwMode="auto">
            <a:xfrm>
              <a:off x="5400675" y="3352800"/>
              <a:ext cx="1076325" cy="1081088"/>
            </a:xfrm>
            <a:prstGeom prst="rect">
              <a:avLst/>
            </a:prstGeom>
            <a:noFill/>
            <a:ln w="9525">
              <a:noFill/>
              <a:miter lim="800000"/>
              <a:headEnd/>
              <a:tailEnd/>
            </a:ln>
            <a:effectLst/>
          </p:spPr>
        </p:pic>
        <p:pic>
          <p:nvPicPr>
            <p:cNvPr id="20" name="Picture 494"/>
            <p:cNvPicPr>
              <a:picLocks noChangeAspect="1" noChangeArrowheads="1"/>
            </p:cNvPicPr>
            <p:nvPr/>
          </p:nvPicPr>
          <p:blipFill>
            <a:blip r:embed="rId8" cstate="print"/>
            <a:srcRect/>
            <a:stretch>
              <a:fillRect/>
            </a:stretch>
          </p:blipFill>
          <p:spPr bwMode="auto">
            <a:xfrm>
              <a:off x="7620000" y="3352800"/>
              <a:ext cx="1079500" cy="1079500"/>
            </a:xfrm>
            <a:prstGeom prst="rect">
              <a:avLst/>
            </a:prstGeom>
            <a:noFill/>
            <a:ln w="9525">
              <a:noFill/>
              <a:miter lim="800000"/>
              <a:headEnd/>
              <a:tailEnd/>
            </a:ln>
            <a:effectLst/>
          </p:spPr>
        </p:pic>
      </p:grpSp>
      <p:sp>
        <p:nvSpPr>
          <p:cNvPr id="21" name="Rectangle 495"/>
          <p:cNvSpPr>
            <a:spLocks noChangeArrowheads="1"/>
          </p:cNvSpPr>
          <p:nvPr/>
        </p:nvSpPr>
        <p:spPr bwMode="auto">
          <a:xfrm>
            <a:off x="914400" y="5334000"/>
            <a:ext cx="8001000" cy="523200"/>
          </a:xfrm>
          <a:prstGeom prst="rect">
            <a:avLst/>
          </a:prstGeom>
          <a:noFill/>
          <a:ln w="9525">
            <a:noFill/>
            <a:miter lim="800000"/>
            <a:headEnd/>
            <a:tailEnd/>
          </a:ln>
        </p:spPr>
        <p:txBody>
          <a:bodyPr lIns="91419" tIns="45710" rIns="91419" bIns="45710">
            <a:spAutoFit/>
          </a:bodyPr>
          <a:lstStyle/>
          <a:p>
            <a:pPr algn="l" defTabSz="914186" fontAlgn="auto">
              <a:spcBef>
                <a:spcPts val="0"/>
              </a:spcBef>
              <a:spcAft>
                <a:spcPts val="0"/>
              </a:spcAft>
            </a:pPr>
            <a:r>
              <a:rPr lang="en-US" sz="2800" dirty="0">
                <a:solidFill>
                  <a:schemeClr val="bg1"/>
                </a:solidFill>
                <a:latin typeface="Perpetua" pitchFamily="18" charset="0"/>
              </a:rPr>
              <a:t>     </a:t>
            </a:r>
            <a:r>
              <a:rPr lang="en-US" sz="2400" i="1" dirty="0">
                <a:solidFill>
                  <a:schemeClr val="bg1"/>
                </a:solidFill>
                <a:latin typeface="Cambria" pitchFamily="18" charset="0"/>
              </a:rPr>
              <a:t>x</a:t>
            </a:r>
            <a:r>
              <a:rPr lang="en-US" sz="2400" i="1" dirty="0">
                <a:solidFill>
                  <a:schemeClr val="bg1"/>
                </a:solidFill>
                <a:latin typeface="Perpetua" pitchFamily="18" charset="0"/>
              </a:rPr>
              <a:t> 	 </a:t>
            </a:r>
            <a:r>
              <a:rPr lang="en-US" sz="2400" i="1" dirty="0" smtClean="0">
                <a:solidFill>
                  <a:schemeClr val="bg1"/>
                </a:solidFill>
                <a:latin typeface="Perpetua" pitchFamily="18" charset="0"/>
              </a:rPr>
              <a:t>   </a:t>
            </a:r>
            <a:r>
              <a:rPr lang="en-US" sz="2400" dirty="0" smtClean="0">
                <a:solidFill>
                  <a:schemeClr val="bg1"/>
                </a:solidFill>
                <a:latin typeface="Symbol"/>
              </a:rPr>
              <a:t>»</a:t>
            </a:r>
            <a:r>
              <a:rPr lang="en-US" sz="2400" i="1" dirty="0" smtClean="0">
                <a:solidFill>
                  <a:schemeClr val="bg1"/>
                </a:solidFill>
                <a:latin typeface="Perpetua" pitchFamily="18" charset="0"/>
              </a:rPr>
              <a:t> </a:t>
            </a:r>
            <a:r>
              <a:rPr lang="en-US" sz="2400" dirty="0" smtClean="0">
                <a:solidFill>
                  <a:schemeClr val="bg1"/>
                </a:solidFill>
                <a:latin typeface="Perpetua" pitchFamily="18" charset="0"/>
              </a:rPr>
              <a:t>0.8 </a:t>
            </a:r>
            <a:r>
              <a:rPr lang="en-US" sz="2400" dirty="0">
                <a:solidFill>
                  <a:schemeClr val="bg1"/>
                </a:solidFill>
                <a:latin typeface="Perpetua" pitchFamily="18" charset="0"/>
              </a:rPr>
              <a:t>*    </a:t>
            </a:r>
            <a:r>
              <a:rPr lang="en-US" sz="2400" dirty="0" smtClean="0">
                <a:solidFill>
                  <a:schemeClr val="bg1"/>
                </a:solidFill>
                <a:latin typeface="Perpetua" pitchFamily="18" charset="0"/>
              </a:rPr>
              <a:t>   </a:t>
            </a:r>
            <a:r>
              <a:rPr lang="en-US" sz="2400" dirty="0" smtClean="0">
                <a:solidFill>
                  <a:schemeClr val="bg1"/>
                </a:solidFill>
                <a:latin typeface="Symbol" pitchFamily="18" charset="2"/>
              </a:rPr>
              <a:t>f</a:t>
            </a:r>
            <a:r>
              <a:rPr lang="en-US" sz="2400" baseline="-50000" dirty="0" smtClean="0">
                <a:solidFill>
                  <a:schemeClr val="bg1"/>
                </a:solidFill>
                <a:latin typeface="Cambria" pitchFamily="18" charset="0"/>
                <a:sym typeface="Symbol" pitchFamily="18" charset="2"/>
              </a:rPr>
              <a:t>36</a:t>
            </a:r>
            <a:r>
              <a:rPr lang="en-US" sz="2400" baseline="-25000" dirty="0" smtClean="0">
                <a:solidFill>
                  <a:schemeClr val="bg1"/>
                </a:solidFill>
                <a:latin typeface="Perpetua" pitchFamily="18" charset="0"/>
                <a:sym typeface="Symbol" pitchFamily="18" charset="2"/>
              </a:rPr>
              <a:t>         </a:t>
            </a:r>
            <a:r>
              <a:rPr lang="en-US" sz="2400" dirty="0" smtClean="0">
                <a:solidFill>
                  <a:schemeClr val="bg1"/>
                </a:solidFill>
                <a:latin typeface="Perpetua" pitchFamily="18" charset="0"/>
              </a:rPr>
              <a:t>+  </a:t>
            </a:r>
            <a:r>
              <a:rPr lang="en-US" sz="2400" dirty="0">
                <a:solidFill>
                  <a:schemeClr val="bg1"/>
                </a:solidFill>
                <a:latin typeface="Perpetua" pitchFamily="18" charset="0"/>
              </a:rPr>
              <a:t>0.3 *       </a:t>
            </a:r>
            <a:r>
              <a:rPr lang="en-US" sz="2400" dirty="0" smtClean="0">
                <a:solidFill>
                  <a:schemeClr val="bg1"/>
                </a:solidFill>
                <a:latin typeface="Perpetua" pitchFamily="18" charset="0"/>
              </a:rPr>
              <a:t> </a:t>
            </a:r>
            <a:r>
              <a:rPr lang="en-US" sz="2400" dirty="0" smtClean="0">
                <a:solidFill>
                  <a:schemeClr val="bg1"/>
                </a:solidFill>
                <a:latin typeface="Symbol" pitchFamily="18" charset="2"/>
              </a:rPr>
              <a:t>f</a:t>
            </a:r>
            <a:r>
              <a:rPr lang="en-US" sz="2400" baseline="-25000" dirty="0" smtClean="0">
                <a:solidFill>
                  <a:schemeClr val="bg1"/>
                </a:solidFill>
                <a:latin typeface="Cambria" pitchFamily="18" charset="0"/>
                <a:sym typeface="Symbol" pitchFamily="18" charset="2"/>
              </a:rPr>
              <a:t>42</a:t>
            </a:r>
            <a:r>
              <a:rPr lang="en-US" sz="2400" baseline="-50000" dirty="0" smtClean="0">
                <a:solidFill>
                  <a:schemeClr val="bg1"/>
                </a:solidFill>
                <a:latin typeface="Perpetua" pitchFamily="18" charset="0"/>
                <a:sym typeface="Symbol" pitchFamily="18" charset="2"/>
              </a:rPr>
              <a:t>          </a:t>
            </a:r>
            <a:r>
              <a:rPr lang="en-US" sz="2400" dirty="0" smtClean="0">
                <a:solidFill>
                  <a:schemeClr val="bg1"/>
                </a:solidFill>
                <a:latin typeface="Perpetua" pitchFamily="18" charset="0"/>
              </a:rPr>
              <a:t>+ 0.5 </a:t>
            </a:r>
            <a:r>
              <a:rPr lang="en-US" sz="2400" dirty="0">
                <a:solidFill>
                  <a:schemeClr val="bg1"/>
                </a:solidFill>
                <a:latin typeface="Perpetua" pitchFamily="18" charset="0"/>
              </a:rPr>
              <a:t>*       </a:t>
            </a:r>
            <a:r>
              <a:rPr lang="en-US" sz="2400" dirty="0" smtClean="0">
                <a:solidFill>
                  <a:schemeClr val="bg1"/>
                </a:solidFill>
                <a:latin typeface="Symbol" pitchFamily="18" charset="2"/>
              </a:rPr>
              <a:t>f</a:t>
            </a:r>
            <a:r>
              <a:rPr lang="en-US" sz="2400" baseline="-25000" dirty="0" smtClean="0">
                <a:solidFill>
                  <a:schemeClr val="bg1"/>
                </a:solidFill>
                <a:latin typeface="Cambria" pitchFamily="18" charset="0"/>
              </a:rPr>
              <a:t>63</a:t>
            </a:r>
            <a:endParaRPr lang="en-US" sz="2400" baseline="-25000" dirty="0">
              <a:solidFill>
                <a:schemeClr val="bg1"/>
              </a:solidFill>
              <a:latin typeface="Cambria" pitchFamily="18" charset="0"/>
            </a:endParaRPr>
          </a:p>
        </p:txBody>
      </p:sp>
      <p:sp>
        <p:nvSpPr>
          <p:cNvPr id="22" name="Rectangle 495"/>
          <p:cNvSpPr>
            <a:spLocks noChangeArrowheads="1"/>
          </p:cNvSpPr>
          <p:nvPr/>
        </p:nvSpPr>
        <p:spPr bwMode="auto">
          <a:xfrm>
            <a:off x="693095" y="5810110"/>
            <a:ext cx="6720875" cy="892532"/>
          </a:xfrm>
          <a:prstGeom prst="rect">
            <a:avLst/>
          </a:prstGeom>
          <a:noFill/>
          <a:ln w="9525">
            <a:noFill/>
            <a:miter lim="800000"/>
            <a:headEnd/>
            <a:tailEnd/>
          </a:ln>
        </p:spPr>
        <p:txBody>
          <a:bodyPr wrap="square" lIns="91419" tIns="45710" rIns="91419" bIns="45710">
            <a:spAutoFit/>
          </a:bodyPr>
          <a:lstStyle/>
          <a:p>
            <a:pPr defTabSz="914186" fontAlgn="auto">
              <a:spcBef>
                <a:spcPts val="0"/>
              </a:spcBef>
              <a:spcAft>
                <a:spcPts val="0"/>
              </a:spcAft>
            </a:pPr>
            <a:r>
              <a:rPr lang="en-US" altLang="ko-KR" sz="2400" dirty="0" smtClean="0">
                <a:solidFill>
                  <a:schemeClr val="bg1"/>
                </a:solidFill>
                <a:latin typeface="Calibri"/>
              </a:rPr>
              <a:t>[a</a:t>
            </a:r>
            <a:r>
              <a:rPr lang="en-US" altLang="ko-KR" sz="2400" baseline="-25000" dirty="0" smtClean="0">
                <a:solidFill>
                  <a:schemeClr val="bg1"/>
                </a:solidFill>
                <a:latin typeface="Calibri"/>
              </a:rPr>
              <a:t>1</a:t>
            </a:r>
            <a:r>
              <a:rPr lang="en-US" altLang="ko-KR" sz="2400" dirty="0" smtClean="0">
                <a:solidFill>
                  <a:schemeClr val="bg1"/>
                </a:solidFill>
                <a:latin typeface="Calibri"/>
              </a:rPr>
              <a:t>, …, a</a:t>
            </a:r>
            <a:r>
              <a:rPr lang="en-US" altLang="ko-KR" sz="2400" baseline="-25000" dirty="0" smtClean="0">
                <a:solidFill>
                  <a:schemeClr val="bg1"/>
                </a:solidFill>
                <a:latin typeface="Calibri"/>
              </a:rPr>
              <a:t>64</a:t>
            </a:r>
            <a:r>
              <a:rPr lang="en-US" altLang="ko-KR" sz="2400" dirty="0" smtClean="0">
                <a:solidFill>
                  <a:schemeClr val="bg1"/>
                </a:solidFill>
                <a:latin typeface="Calibri"/>
              </a:rPr>
              <a:t>] = </a:t>
            </a:r>
            <a:r>
              <a:rPr lang="en-US" sz="2400" dirty="0" smtClean="0">
                <a:solidFill>
                  <a:schemeClr val="bg1"/>
                </a:solidFill>
                <a:latin typeface="Calibri"/>
              </a:rPr>
              <a:t>[</a:t>
            </a:r>
            <a:r>
              <a:rPr lang="en-US" sz="2000" dirty="0" smtClean="0">
                <a:solidFill>
                  <a:schemeClr val="bg1"/>
                </a:solidFill>
                <a:latin typeface="Calibri"/>
              </a:rPr>
              <a:t>0, 0, …, 0,</a:t>
            </a:r>
            <a:r>
              <a:rPr lang="en-US" sz="2400" dirty="0" smtClean="0">
                <a:solidFill>
                  <a:schemeClr val="bg1"/>
                </a:solidFill>
                <a:latin typeface="Calibri"/>
              </a:rPr>
              <a:t> </a:t>
            </a:r>
            <a:r>
              <a:rPr lang="en-US" sz="2800" b="1" dirty="0" smtClean="0">
                <a:solidFill>
                  <a:schemeClr val="bg1"/>
                </a:solidFill>
                <a:latin typeface="Calibri"/>
              </a:rPr>
              <a:t>0.8</a:t>
            </a:r>
            <a:r>
              <a:rPr lang="en-US" sz="2400" dirty="0" smtClean="0">
                <a:solidFill>
                  <a:schemeClr val="bg1"/>
                </a:solidFill>
                <a:latin typeface="Calibri"/>
              </a:rPr>
              <a:t>, </a:t>
            </a:r>
            <a:r>
              <a:rPr lang="en-US" sz="2000" dirty="0" smtClean="0">
                <a:solidFill>
                  <a:schemeClr val="bg1"/>
                </a:solidFill>
                <a:latin typeface="Calibri"/>
              </a:rPr>
              <a:t>0, …, 0, </a:t>
            </a:r>
            <a:r>
              <a:rPr lang="en-US" sz="2800" b="1" dirty="0" smtClean="0">
                <a:solidFill>
                  <a:schemeClr val="bg1"/>
                </a:solidFill>
                <a:latin typeface="Calibri"/>
              </a:rPr>
              <a:t>0.3</a:t>
            </a:r>
            <a:r>
              <a:rPr lang="en-US" sz="2400" dirty="0" smtClean="0">
                <a:solidFill>
                  <a:schemeClr val="bg1"/>
                </a:solidFill>
                <a:latin typeface="Calibri"/>
              </a:rPr>
              <a:t>, </a:t>
            </a:r>
            <a:r>
              <a:rPr lang="en-US" sz="2000" dirty="0" smtClean="0">
                <a:solidFill>
                  <a:schemeClr val="bg1"/>
                </a:solidFill>
                <a:latin typeface="Calibri"/>
              </a:rPr>
              <a:t>0, …, 0, </a:t>
            </a:r>
            <a:r>
              <a:rPr lang="en-US" sz="2800" b="1" dirty="0" smtClean="0">
                <a:solidFill>
                  <a:schemeClr val="bg1"/>
                </a:solidFill>
                <a:latin typeface="Calibri"/>
              </a:rPr>
              <a:t>0.5</a:t>
            </a:r>
            <a:r>
              <a:rPr lang="en-US" sz="2000" dirty="0" smtClean="0">
                <a:solidFill>
                  <a:schemeClr val="bg1"/>
                </a:solidFill>
                <a:latin typeface="Calibri"/>
              </a:rPr>
              <a:t>, 0</a:t>
            </a:r>
            <a:r>
              <a:rPr lang="en-US" sz="2400" dirty="0" smtClean="0">
                <a:solidFill>
                  <a:schemeClr val="bg1"/>
                </a:solidFill>
                <a:latin typeface="Calibri"/>
              </a:rPr>
              <a:t>] </a:t>
            </a:r>
          </a:p>
          <a:p>
            <a:pPr defTabSz="914186" fontAlgn="auto">
              <a:spcBef>
                <a:spcPts val="0"/>
              </a:spcBef>
              <a:spcAft>
                <a:spcPts val="0"/>
              </a:spcAft>
            </a:pPr>
            <a:r>
              <a:rPr lang="en-US" altLang="ko-KR" sz="2400" dirty="0" smtClean="0">
                <a:solidFill>
                  <a:schemeClr val="bg1"/>
                </a:solidFill>
                <a:latin typeface="Calibri"/>
              </a:rPr>
              <a:t>(feature representation) </a:t>
            </a:r>
            <a:endParaRPr lang="en-US" sz="2400" baseline="-25000" dirty="0">
              <a:solidFill>
                <a:schemeClr val="bg1"/>
              </a:solidFill>
              <a:latin typeface="Calibri"/>
            </a:endParaRPr>
          </a:p>
        </p:txBody>
      </p:sp>
      <p:grpSp>
        <p:nvGrpSpPr>
          <p:cNvPr id="16" name="Group 33"/>
          <p:cNvGrpSpPr/>
          <p:nvPr/>
        </p:nvGrpSpPr>
        <p:grpSpPr>
          <a:xfrm>
            <a:off x="5486400" y="1371598"/>
            <a:ext cx="2590800" cy="2590800"/>
            <a:chOff x="5257800" y="1524000"/>
            <a:chExt cx="2590800" cy="2590800"/>
          </a:xfrm>
        </p:grpSpPr>
        <p:pic>
          <p:nvPicPr>
            <p:cNvPr id="24" name="Picture 2"/>
            <p:cNvPicPr>
              <a:picLocks noChangeAspect="1" noChangeArrowheads="1"/>
            </p:cNvPicPr>
            <p:nvPr/>
          </p:nvPicPr>
          <p:blipFill>
            <a:blip r:embed="rId9" cstate="print"/>
            <a:srcRect/>
            <a:stretch>
              <a:fillRect/>
            </a:stretch>
          </p:blipFill>
          <p:spPr bwMode="auto">
            <a:xfrm>
              <a:off x="5257800" y="1524000"/>
              <a:ext cx="2590800" cy="2590800"/>
            </a:xfrm>
            <a:prstGeom prst="rect">
              <a:avLst/>
            </a:prstGeom>
            <a:noFill/>
            <a:ln w="9525">
              <a:noFill/>
              <a:miter lim="800000"/>
              <a:headEnd/>
              <a:tailEnd/>
            </a:ln>
          </p:spPr>
        </p:pic>
        <p:pic>
          <p:nvPicPr>
            <p:cNvPr id="25" name="Picture 3"/>
            <p:cNvPicPr>
              <a:picLocks noChangeArrowheads="1"/>
            </p:cNvPicPr>
            <p:nvPr/>
          </p:nvPicPr>
          <p:blipFill>
            <a:blip r:embed="rId10" cstate="print"/>
            <a:srcRect/>
            <a:stretch>
              <a:fillRect/>
            </a:stretch>
          </p:blipFill>
          <p:spPr bwMode="auto">
            <a:xfrm>
              <a:off x="5600704" y="3150407"/>
              <a:ext cx="302400" cy="302400"/>
            </a:xfrm>
            <a:prstGeom prst="rect">
              <a:avLst/>
            </a:prstGeom>
            <a:noFill/>
            <a:ln w="9525">
              <a:noFill/>
              <a:miter lim="800000"/>
              <a:headEnd/>
              <a:tailEnd/>
            </a:ln>
          </p:spPr>
        </p:pic>
        <p:pic>
          <p:nvPicPr>
            <p:cNvPr id="26" name="Picture 4"/>
            <p:cNvPicPr>
              <a:picLocks noChangeArrowheads="1"/>
            </p:cNvPicPr>
            <p:nvPr/>
          </p:nvPicPr>
          <p:blipFill>
            <a:blip r:embed="rId11" cstate="print"/>
            <a:srcRect/>
            <a:stretch>
              <a:fillRect/>
            </a:stretch>
          </p:blipFill>
          <p:spPr bwMode="auto">
            <a:xfrm>
              <a:off x="6243637" y="2828926"/>
              <a:ext cx="302400" cy="302400"/>
            </a:xfrm>
            <a:prstGeom prst="rect">
              <a:avLst/>
            </a:prstGeom>
            <a:noFill/>
            <a:ln w="9525">
              <a:noFill/>
              <a:miter lim="800000"/>
              <a:headEnd/>
              <a:tailEnd/>
            </a:ln>
          </p:spPr>
        </p:pic>
        <p:pic>
          <p:nvPicPr>
            <p:cNvPr id="27" name="Picture 5"/>
            <p:cNvPicPr>
              <a:picLocks noChangeArrowheads="1"/>
            </p:cNvPicPr>
            <p:nvPr/>
          </p:nvPicPr>
          <p:blipFill>
            <a:blip r:embed="rId12" cstate="print"/>
            <a:srcRect/>
            <a:stretch>
              <a:fillRect/>
            </a:stretch>
          </p:blipFill>
          <p:spPr bwMode="auto">
            <a:xfrm>
              <a:off x="7210422" y="3795711"/>
              <a:ext cx="302400" cy="302400"/>
            </a:xfrm>
            <a:prstGeom prst="rect">
              <a:avLst/>
            </a:prstGeom>
            <a:noFill/>
            <a:ln w="9525">
              <a:noFill/>
              <a:miter lim="800000"/>
              <a:headEnd/>
              <a:tailEnd/>
            </a:ln>
          </p:spPr>
        </p:pic>
      </p:grpSp>
      <p:sp>
        <p:nvSpPr>
          <p:cNvPr id="28" name="Rectangle 27"/>
          <p:cNvSpPr>
            <a:spLocks noChangeAspect="1"/>
          </p:cNvSpPr>
          <p:nvPr/>
        </p:nvSpPr>
        <p:spPr>
          <a:xfrm>
            <a:off x="5791200" y="2960509"/>
            <a:ext cx="360000" cy="3600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19" tIns="45710" rIns="91419" bIns="45710" rtlCol="0" anchor="ctr"/>
          <a:lstStyle/>
          <a:p>
            <a:pPr defTabSz="914186" fontAlgn="auto">
              <a:spcBef>
                <a:spcPts val="0"/>
              </a:spcBef>
              <a:spcAft>
                <a:spcPts val="0"/>
              </a:spcAft>
            </a:pPr>
            <a:endParaRPr lang="ko-KR" altLang="en-US" sz="1700">
              <a:solidFill>
                <a:schemeClr val="bg1"/>
              </a:solidFill>
            </a:endParaRPr>
          </a:p>
        </p:txBody>
      </p:sp>
      <p:sp>
        <p:nvSpPr>
          <p:cNvPr id="29" name="Rectangle 28"/>
          <p:cNvSpPr>
            <a:spLocks noChangeAspect="1"/>
          </p:cNvSpPr>
          <p:nvPr/>
        </p:nvSpPr>
        <p:spPr>
          <a:xfrm>
            <a:off x="6433089" y="2644420"/>
            <a:ext cx="360000" cy="3600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19" tIns="45710" rIns="91419" bIns="45710" rtlCol="0" anchor="ctr"/>
          <a:lstStyle/>
          <a:p>
            <a:pPr defTabSz="914186" fontAlgn="auto">
              <a:spcBef>
                <a:spcPts val="0"/>
              </a:spcBef>
              <a:spcAft>
                <a:spcPts val="0"/>
              </a:spcAft>
            </a:pPr>
            <a:endParaRPr lang="ko-KR" altLang="en-US" sz="1700">
              <a:solidFill>
                <a:schemeClr val="bg1"/>
              </a:solidFill>
            </a:endParaRPr>
          </a:p>
        </p:txBody>
      </p:sp>
      <p:sp>
        <p:nvSpPr>
          <p:cNvPr id="30" name="Rectangle 29"/>
          <p:cNvSpPr>
            <a:spLocks noChangeAspect="1"/>
          </p:cNvSpPr>
          <p:nvPr/>
        </p:nvSpPr>
        <p:spPr>
          <a:xfrm>
            <a:off x="7412400" y="3612442"/>
            <a:ext cx="360000" cy="3600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19" tIns="45710" rIns="91419" bIns="45710" rtlCol="0" anchor="ctr"/>
          <a:lstStyle/>
          <a:p>
            <a:pPr defTabSz="914186" fontAlgn="auto">
              <a:spcBef>
                <a:spcPts val="0"/>
              </a:spcBef>
              <a:spcAft>
                <a:spcPts val="0"/>
              </a:spcAft>
            </a:pPr>
            <a:endParaRPr lang="ko-KR" altLang="en-US" sz="1700">
              <a:solidFill>
                <a:schemeClr val="bg1"/>
              </a:solidFill>
            </a:endParaRPr>
          </a:p>
        </p:txBody>
      </p:sp>
      <p:pic>
        <p:nvPicPr>
          <p:cNvPr id="31" name="Picture 490"/>
          <p:cNvPicPr>
            <a:picLocks noChangeAspect="1" noChangeArrowheads="1"/>
          </p:cNvPicPr>
          <p:nvPr/>
        </p:nvPicPr>
        <p:blipFill>
          <a:blip r:embed="rId13" cstate="print"/>
          <a:srcRect/>
          <a:stretch>
            <a:fillRect/>
          </a:stretch>
        </p:blipFill>
        <p:spPr bwMode="auto">
          <a:xfrm>
            <a:off x="1003300" y="4426803"/>
            <a:ext cx="1036320" cy="913058"/>
          </a:xfrm>
          <a:prstGeom prst="rect">
            <a:avLst/>
          </a:prstGeom>
          <a:noFill/>
          <a:ln w="9525">
            <a:noFill/>
            <a:miter lim="800000"/>
            <a:headEnd/>
            <a:tailEnd/>
          </a:ln>
          <a:effectLst/>
        </p:spPr>
      </p:pic>
      <p:cxnSp>
        <p:nvCxnSpPr>
          <p:cNvPr id="32" name="Straight Arrow Connector 31"/>
          <p:cNvCxnSpPr/>
          <p:nvPr/>
        </p:nvCxnSpPr>
        <p:spPr>
          <a:xfrm rot="10800000" flipV="1">
            <a:off x="3628646" y="3276598"/>
            <a:ext cx="2162556" cy="1150203"/>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5529865" y="3333227"/>
            <a:ext cx="1447877" cy="739273"/>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30" idx="2"/>
          </p:cNvCxnSpPr>
          <p:nvPr/>
        </p:nvCxnSpPr>
        <p:spPr>
          <a:xfrm rot="16200000" flipH="1">
            <a:off x="7577143" y="3987702"/>
            <a:ext cx="454359" cy="42384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33400" y="3957934"/>
            <a:ext cx="1805837" cy="461645"/>
          </a:xfrm>
          <a:prstGeom prst="rect">
            <a:avLst/>
          </a:prstGeom>
          <a:noFill/>
        </p:spPr>
        <p:txBody>
          <a:bodyPr wrap="none" lIns="91419" tIns="45710" rIns="91419" bIns="45710" rtlCol="0">
            <a:spAutoFit/>
          </a:bodyPr>
          <a:lstStyle/>
          <a:p>
            <a:pPr algn="l" defTabSz="914186" fontAlgn="auto">
              <a:spcBef>
                <a:spcPts val="0"/>
              </a:spcBef>
              <a:spcAft>
                <a:spcPts val="0"/>
              </a:spcAft>
            </a:pPr>
            <a:r>
              <a:rPr lang="en-US" altLang="ko-KR" sz="2400" smtClean="0">
                <a:solidFill>
                  <a:schemeClr val="bg1"/>
                </a:solidFill>
                <a:latin typeface="Calibri"/>
              </a:rPr>
              <a:t>Test example</a:t>
            </a:r>
            <a:endParaRPr lang="ko-KR" altLang="en-US" sz="2400" dirty="0">
              <a:solidFill>
                <a:schemeClr val="bg1"/>
              </a:solidFill>
              <a:latin typeface="Calibri"/>
            </a:endParaRPr>
          </a:p>
        </p:txBody>
      </p:sp>
      <p:sp>
        <p:nvSpPr>
          <p:cNvPr id="36" name="Rectangle 11"/>
          <p:cNvSpPr>
            <a:spLocks noChangeArrowheads="1"/>
          </p:cNvSpPr>
          <p:nvPr/>
        </p:nvSpPr>
        <p:spPr bwMode="auto">
          <a:xfrm>
            <a:off x="1295402" y="2362200"/>
            <a:ext cx="229206" cy="228389"/>
          </a:xfrm>
          <a:prstGeom prst="rect">
            <a:avLst/>
          </a:prstGeom>
          <a:noFill/>
          <a:ln w="25400">
            <a:solidFill>
              <a:srgbClr val="FF0000"/>
            </a:solidFill>
            <a:miter lim="800000"/>
            <a:headEnd/>
            <a:tailEnd/>
          </a:ln>
        </p:spPr>
        <p:txBody>
          <a:bodyPr lIns="91419" tIns="45710" rIns="91419" bIns="45710"/>
          <a:lstStyle/>
          <a:p>
            <a:pPr algn="l" defTabSz="914186" fontAlgn="auto">
              <a:spcBef>
                <a:spcPts val="0"/>
              </a:spcBef>
              <a:spcAft>
                <a:spcPts val="0"/>
              </a:spcAft>
            </a:pPr>
            <a:endParaRPr lang="ko-KR" altLang="en-US" sz="1700">
              <a:solidFill>
                <a:schemeClr val="bg1"/>
              </a:solidFill>
              <a:latin typeface="Calibri"/>
              <a:ea typeface="굴림" charset="-127"/>
            </a:endParaRPr>
          </a:p>
        </p:txBody>
      </p:sp>
      <p:sp>
        <p:nvSpPr>
          <p:cNvPr id="37" name="Rectangle 495"/>
          <p:cNvSpPr>
            <a:spLocks noChangeArrowheads="1"/>
          </p:cNvSpPr>
          <p:nvPr/>
        </p:nvSpPr>
        <p:spPr bwMode="auto">
          <a:xfrm>
            <a:off x="6363640" y="6262290"/>
            <a:ext cx="3124200" cy="584755"/>
          </a:xfrm>
          <a:prstGeom prst="rect">
            <a:avLst/>
          </a:prstGeom>
          <a:noFill/>
          <a:ln w="9525">
            <a:noFill/>
            <a:miter lim="800000"/>
            <a:headEnd/>
            <a:tailEnd/>
          </a:ln>
        </p:spPr>
        <p:txBody>
          <a:bodyPr wrap="square" lIns="91419" tIns="45710" rIns="91419" bIns="45710">
            <a:spAutoFit/>
          </a:bodyPr>
          <a:lstStyle/>
          <a:p>
            <a:pPr defTabSz="914186" fontAlgn="auto">
              <a:spcBef>
                <a:spcPts val="0"/>
              </a:spcBef>
              <a:spcAft>
                <a:spcPts val="0"/>
              </a:spcAft>
            </a:pPr>
            <a:r>
              <a:rPr lang="en-US" sz="1600" dirty="0" smtClean="0">
                <a:solidFill>
                  <a:schemeClr val="bg1"/>
                </a:solidFill>
                <a:latin typeface="Calibri"/>
              </a:rPr>
              <a:t>More succinct, higher-level, representation.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8" grpId="0" animBg="1"/>
      <p:bldP spid="29" grpId="0" animBg="1"/>
      <p:bldP spid="30" grpId="0" animBg="1"/>
      <p:bldP spid="35" grpId="0"/>
      <p:bldP spid="3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smtClean="0">
                <a:solidFill>
                  <a:schemeClr val="bg1"/>
                </a:solidFill>
              </a:rPr>
              <a:t>More examples</a:t>
            </a:r>
          </a:p>
        </p:txBody>
      </p:sp>
      <p:sp>
        <p:nvSpPr>
          <p:cNvPr id="66563" name="Rectangle 3"/>
          <p:cNvSpPr>
            <a:spLocks noGrp="1" noChangeArrowheads="1"/>
          </p:cNvSpPr>
          <p:nvPr>
            <p:ph idx="1"/>
          </p:nvPr>
        </p:nvSpPr>
        <p:spPr>
          <a:xfrm>
            <a:off x="457200" y="779055"/>
            <a:ext cx="8229600" cy="5638800"/>
          </a:xfrm>
        </p:spPr>
        <p:txBody>
          <a:bodyPr/>
          <a:lstStyle/>
          <a:p>
            <a:pPr eaLnBrk="1" hangingPunct="1">
              <a:buFontTx/>
              <a:buNone/>
            </a:pPr>
            <a:endParaRPr lang="en-US" sz="1800" dirty="0" smtClean="0">
              <a:solidFill>
                <a:schemeClr val="bg1"/>
              </a:solidFill>
            </a:endParaRPr>
          </a:p>
          <a:p>
            <a:pPr eaLnBrk="1" hangingPunct="1">
              <a:buFontTx/>
              <a:buNone/>
            </a:pPr>
            <a:endParaRPr lang="en-US" sz="1800" dirty="0" smtClean="0">
              <a:solidFill>
                <a:schemeClr val="bg1"/>
              </a:solidFill>
            </a:endParaRPr>
          </a:p>
          <a:p>
            <a:pPr eaLnBrk="1" hangingPunct="1">
              <a:buFontTx/>
              <a:buNone/>
            </a:pPr>
            <a:endParaRPr lang="en-US" sz="1400" dirty="0" smtClean="0">
              <a:solidFill>
                <a:schemeClr val="bg1"/>
              </a:solidFill>
            </a:endParaRPr>
          </a:p>
          <a:p>
            <a:pPr algn="ctr" eaLnBrk="1" hangingPunct="1">
              <a:buFontTx/>
              <a:buNone/>
            </a:pPr>
            <a:r>
              <a:rPr lang="en-US" sz="1800" dirty="0" smtClean="0">
                <a:solidFill>
                  <a:schemeClr val="bg1"/>
                </a:solidFill>
              </a:rPr>
              <a:t>Represent as: [a</a:t>
            </a:r>
            <a:r>
              <a:rPr lang="en-US" sz="1800" baseline="-25000" dirty="0" smtClean="0">
                <a:solidFill>
                  <a:schemeClr val="bg1"/>
                </a:solidFill>
              </a:rPr>
              <a:t>15</a:t>
            </a:r>
            <a:r>
              <a:rPr lang="en-US" sz="1800" dirty="0" smtClean="0">
                <a:solidFill>
                  <a:schemeClr val="bg1"/>
                </a:solidFill>
              </a:rPr>
              <a:t>=0.6, a</a:t>
            </a:r>
            <a:r>
              <a:rPr lang="en-US" sz="1800" baseline="-25000" dirty="0" smtClean="0">
                <a:solidFill>
                  <a:schemeClr val="bg1"/>
                </a:solidFill>
              </a:rPr>
              <a:t>28</a:t>
            </a:r>
            <a:r>
              <a:rPr lang="en-US" sz="1800" dirty="0" smtClean="0">
                <a:solidFill>
                  <a:schemeClr val="bg1"/>
                </a:solidFill>
              </a:rPr>
              <a:t>=0.8, a</a:t>
            </a:r>
            <a:r>
              <a:rPr lang="en-US" sz="1800" baseline="-25000" dirty="0" smtClean="0">
                <a:solidFill>
                  <a:schemeClr val="bg1"/>
                </a:solidFill>
              </a:rPr>
              <a:t>37</a:t>
            </a:r>
            <a:r>
              <a:rPr lang="en-US" sz="1800" dirty="0" smtClean="0">
                <a:solidFill>
                  <a:schemeClr val="bg1"/>
                </a:solidFill>
              </a:rPr>
              <a:t> = 0.4].</a:t>
            </a:r>
          </a:p>
          <a:p>
            <a:pPr algn="ctr" eaLnBrk="1" hangingPunct="1">
              <a:buFontTx/>
              <a:buNone/>
            </a:pPr>
            <a:endParaRPr lang="en-US" sz="2000" dirty="0" smtClean="0">
              <a:solidFill>
                <a:schemeClr val="bg1"/>
              </a:solidFill>
            </a:endParaRPr>
          </a:p>
          <a:p>
            <a:pPr algn="ctr" eaLnBrk="1" hangingPunct="1">
              <a:buFontTx/>
              <a:buNone/>
            </a:pPr>
            <a:endParaRPr lang="en-US" sz="1800" dirty="0" smtClean="0">
              <a:solidFill>
                <a:schemeClr val="bg1"/>
              </a:solidFill>
            </a:endParaRPr>
          </a:p>
          <a:p>
            <a:pPr algn="ctr" eaLnBrk="1" hangingPunct="1">
              <a:buFontTx/>
              <a:buNone/>
            </a:pPr>
            <a:endParaRPr lang="en-US" sz="1200" dirty="0" smtClean="0">
              <a:solidFill>
                <a:schemeClr val="bg1"/>
              </a:solidFill>
            </a:endParaRPr>
          </a:p>
          <a:p>
            <a:pPr algn="ctr" eaLnBrk="1" hangingPunct="1">
              <a:buFontTx/>
              <a:buNone/>
            </a:pPr>
            <a:r>
              <a:rPr lang="en-US" sz="1800" dirty="0" smtClean="0">
                <a:solidFill>
                  <a:schemeClr val="bg1"/>
                </a:solidFill>
              </a:rPr>
              <a:t>Represent as: [a</a:t>
            </a:r>
            <a:r>
              <a:rPr lang="en-US" sz="1800" baseline="-25000" dirty="0" smtClean="0"/>
              <a:t>5</a:t>
            </a:r>
            <a:r>
              <a:rPr lang="en-US" sz="1800" dirty="0" smtClean="0">
                <a:solidFill>
                  <a:schemeClr val="bg1"/>
                </a:solidFill>
              </a:rPr>
              <a:t>=1.3, a</a:t>
            </a:r>
            <a:r>
              <a:rPr lang="en-US" sz="1800" baseline="-25000" dirty="0" smtClean="0"/>
              <a:t>1</a:t>
            </a:r>
            <a:r>
              <a:rPr lang="en-US" sz="1800" baseline="-25000" dirty="0" smtClean="0">
                <a:solidFill>
                  <a:schemeClr val="bg1"/>
                </a:solidFill>
              </a:rPr>
              <a:t>8</a:t>
            </a:r>
            <a:r>
              <a:rPr lang="en-US" sz="1800" dirty="0" smtClean="0">
                <a:solidFill>
                  <a:schemeClr val="bg1"/>
                </a:solidFill>
              </a:rPr>
              <a:t>=0.9, a</a:t>
            </a:r>
            <a:r>
              <a:rPr lang="en-US" sz="1800" baseline="-25000" dirty="0" smtClean="0"/>
              <a:t>2</a:t>
            </a:r>
            <a:r>
              <a:rPr lang="en-US" sz="1800" baseline="-25000" dirty="0" smtClean="0">
                <a:solidFill>
                  <a:schemeClr val="bg1"/>
                </a:solidFill>
              </a:rPr>
              <a:t>9</a:t>
            </a:r>
            <a:r>
              <a:rPr lang="en-US" sz="1800" dirty="0" smtClean="0">
                <a:solidFill>
                  <a:schemeClr val="bg1"/>
                </a:solidFill>
              </a:rPr>
              <a:t> = 0.3].</a:t>
            </a:r>
          </a:p>
          <a:p>
            <a:pPr algn="ctr" eaLnBrk="1" hangingPunct="1">
              <a:buFontTx/>
              <a:buNone/>
            </a:pPr>
            <a:endParaRPr lang="en-US" sz="1800" dirty="0" smtClean="0">
              <a:solidFill>
                <a:schemeClr val="bg1"/>
              </a:solidFill>
            </a:endParaRPr>
          </a:p>
          <a:p>
            <a:pPr eaLnBrk="1" hangingPunct="1">
              <a:buFontTx/>
              <a:buNone/>
            </a:pPr>
            <a:endParaRPr lang="en-US" sz="1800" dirty="0" smtClean="0">
              <a:solidFill>
                <a:schemeClr val="bg1"/>
              </a:solidFill>
            </a:endParaRPr>
          </a:p>
          <a:p>
            <a:pPr eaLnBrk="1" hangingPunct="1">
              <a:buFontTx/>
              <a:buNone/>
            </a:pPr>
            <a:endParaRPr lang="en-US" sz="500" dirty="0" smtClean="0">
              <a:solidFill>
                <a:schemeClr val="bg1"/>
              </a:solidFill>
            </a:endParaRPr>
          </a:p>
        </p:txBody>
      </p:sp>
      <p:grpSp>
        <p:nvGrpSpPr>
          <p:cNvPr id="2" name="Group 4"/>
          <p:cNvGrpSpPr>
            <a:grpSpLocks/>
          </p:cNvGrpSpPr>
          <p:nvPr/>
        </p:nvGrpSpPr>
        <p:grpSpPr bwMode="auto">
          <a:xfrm>
            <a:off x="500063" y="883830"/>
            <a:ext cx="8643937" cy="1404938"/>
            <a:chOff x="315" y="828"/>
            <a:chExt cx="5445" cy="885"/>
          </a:xfrm>
        </p:grpSpPr>
        <p:pic>
          <p:nvPicPr>
            <p:cNvPr id="66573" name="Picture 5"/>
            <p:cNvPicPr>
              <a:picLocks noChangeAspect="1" noChangeArrowheads="1"/>
            </p:cNvPicPr>
            <p:nvPr/>
          </p:nvPicPr>
          <p:blipFill>
            <a:blip r:embed="rId5" cstate="print"/>
            <a:srcRect/>
            <a:stretch>
              <a:fillRect/>
            </a:stretch>
          </p:blipFill>
          <p:spPr bwMode="auto">
            <a:xfrm>
              <a:off x="3116" y="834"/>
              <a:ext cx="687" cy="682"/>
            </a:xfrm>
            <a:prstGeom prst="rect">
              <a:avLst/>
            </a:prstGeom>
            <a:noFill/>
            <a:ln w="9525">
              <a:noFill/>
              <a:miter lim="800000"/>
              <a:headEnd/>
              <a:tailEnd/>
            </a:ln>
          </p:spPr>
        </p:pic>
        <p:pic>
          <p:nvPicPr>
            <p:cNvPr id="66574" name="Picture 6"/>
            <p:cNvPicPr>
              <a:picLocks noChangeAspect="1" noChangeArrowheads="1"/>
            </p:cNvPicPr>
            <p:nvPr/>
          </p:nvPicPr>
          <p:blipFill>
            <a:blip r:embed="rId6" cstate="print"/>
            <a:srcRect/>
            <a:stretch>
              <a:fillRect/>
            </a:stretch>
          </p:blipFill>
          <p:spPr bwMode="auto">
            <a:xfrm>
              <a:off x="4618" y="828"/>
              <a:ext cx="680" cy="680"/>
            </a:xfrm>
            <a:prstGeom prst="rect">
              <a:avLst/>
            </a:prstGeom>
            <a:noFill/>
            <a:ln w="9525">
              <a:noFill/>
              <a:miter lim="800000"/>
              <a:headEnd/>
              <a:tailEnd/>
            </a:ln>
          </p:spPr>
        </p:pic>
        <p:pic>
          <p:nvPicPr>
            <p:cNvPr id="66575" name="Picture 7"/>
            <p:cNvPicPr>
              <a:picLocks noChangeAspect="1" noChangeArrowheads="1"/>
            </p:cNvPicPr>
            <p:nvPr/>
          </p:nvPicPr>
          <p:blipFill>
            <a:blip r:embed="rId7" cstate="print"/>
            <a:srcRect/>
            <a:stretch>
              <a:fillRect/>
            </a:stretch>
          </p:blipFill>
          <p:spPr bwMode="auto">
            <a:xfrm>
              <a:off x="315" y="854"/>
              <a:ext cx="673" cy="681"/>
            </a:xfrm>
            <a:prstGeom prst="rect">
              <a:avLst/>
            </a:prstGeom>
            <a:noFill/>
            <a:ln w="9525">
              <a:noFill/>
              <a:miter lim="800000"/>
              <a:headEnd/>
              <a:tailEnd/>
            </a:ln>
          </p:spPr>
        </p:pic>
        <p:pic>
          <p:nvPicPr>
            <p:cNvPr id="66576" name="Picture 8"/>
            <p:cNvPicPr>
              <a:picLocks noChangeAspect="1" noChangeArrowheads="1"/>
            </p:cNvPicPr>
            <p:nvPr/>
          </p:nvPicPr>
          <p:blipFill>
            <a:blip r:embed="rId8" cstate="print"/>
            <a:srcRect/>
            <a:stretch>
              <a:fillRect/>
            </a:stretch>
          </p:blipFill>
          <p:spPr bwMode="auto">
            <a:xfrm>
              <a:off x="1786" y="854"/>
              <a:ext cx="673" cy="681"/>
            </a:xfrm>
            <a:prstGeom prst="rect">
              <a:avLst/>
            </a:prstGeom>
            <a:noFill/>
            <a:ln w="9525">
              <a:noFill/>
              <a:miter lim="800000"/>
              <a:headEnd/>
              <a:tailEnd/>
            </a:ln>
          </p:spPr>
        </p:pic>
        <p:sp>
          <p:nvSpPr>
            <p:cNvPr id="66577" name="Rectangle 9"/>
            <p:cNvSpPr>
              <a:spLocks noChangeArrowheads="1"/>
            </p:cNvSpPr>
            <p:nvPr/>
          </p:nvSpPr>
          <p:spPr bwMode="auto">
            <a:xfrm>
              <a:off x="998" y="1046"/>
              <a:ext cx="3543" cy="291"/>
            </a:xfrm>
            <a:prstGeom prst="rect">
              <a:avLst/>
            </a:prstGeom>
            <a:noFill/>
            <a:ln w="9525">
              <a:noFill/>
              <a:miter lim="800000"/>
              <a:headEnd/>
              <a:tailEnd/>
            </a:ln>
          </p:spPr>
          <p:txBody>
            <a:bodyPr wrap="none">
              <a:spAutoFit/>
            </a:bodyPr>
            <a:lstStyle/>
            <a:p>
              <a:pPr algn="l">
                <a:spcBef>
                  <a:spcPct val="0"/>
                </a:spcBef>
              </a:pPr>
              <a:r>
                <a:rPr lang="en-US" sz="2400" dirty="0">
                  <a:solidFill>
                    <a:schemeClr val="bg1"/>
                  </a:solidFill>
                  <a:latin typeface="cmsy10" pitchFamily="34" charset="0"/>
                </a:rPr>
                <a:t> </a:t>
              </a:r>
              <a:r>
                <a:rPr lang="en-US" sz="2400" dirty="0" smtClean="0">
                  <a:solidFill>
                    <a:schemeClr val="bg1"/>
                  </a:solidFill>
                  <a:latin typeface="cmsy10" pitchFamily="34" charset="0"/>
                </a:rPr>
                <a:t>    </a:t>
              </a:r>
              <a:r>
                <a:rPr lang="en-US" sz="2400" dirty="0">
                  <a:solidFill>
                    <a:schemeClr val="bg1"/>
                  </a:solidFill>
                  <a:latin typeface="Times New Roman" pitchFamily="18" charset="0"/>
                </a:rPr>
                <a:t>0.6 </a:t>
              </a:r>
              <a:r>
                <a:rPr lang="en-US" sz="2400" dirty="0" smtClean="0">
                  <a:solidFill>
                    <a:schemeClr val="bg1"/>
                  </a:solidFill>
                  <a:latin typeface="cmsy10" pitchFamily="34" charset="0"/>
                </a:rPr>
                <a:t>*</a:t>
              </a:r>
              <a:r>
                <a:rPr lang="en-US" sz="2400" dirty="0" smtClean="0">
                  <a:solidFill>
                    <a:schemeClr val="bg1"/>
                  </a:solidFill>
                  <a:latin typeface="Times New Roman" pitchFamily="18" charset="0"/>
                </a:rPr>
                <a:t>                  </a:t>
              </a:r>
              <a:r>
                <a:rPr lang="en-US" sz="2400" dirty="0">
                  <a:solidFill>
                    <a:schemeClr val="bg1"/>
                  </a:solidFill>
                  <a:latin typeface="Times New Roman" pitchFamily="18" charset="0"/>
                </a:rPr>
                <a:t>+ 0.8 </a:t>
              </a:r>
              <a:r>
                <a:rPr lang="en-US" sz="2400" dirty="0">
                  <a:solidFill>
                    <a:schemeClr val="bg1"/>
                  </a:solidFill>
                  <a:latin typeface="cmsy10" pitchFamily="34" charset="0"/>
                </a:rPr>
                <a:t>*</a:t>
              </a:r>
              <a:r>
                <a:rPr lang="en-US" sz="2400" dirty="0" smtClean="0">
                  <a:solidFill>
                    <a:schemeClr val="bg1"/>
                  </a:solidFill>
                  <a:latin typeface="Times New Roman" pitchFamily="18" charset="0"/>
                </a:rPr>
                <a:t>                  </a:t>
              </a:r>
              <a:r>
                <a:rPr lang="en-US" sz="2400" dirty="0">
                  <a:solidFill>
                    <a:schemeClr val="bg1"/>
                  </a:solidFill>
                  <a:latin typeface="Times New Roman" pitchFamily="18" charset="0"/>
                </a:rPr>
                <a:t>+ 0.4 </a:t>
              </a:r>
              <a:r>
                <a:rPr lang="en-US" sz="2400" dirty="0">
                  <a:solidFill>
                    <a:schemeClr val="bg1"/>
                  </a:solidFill>
                  <a:latin typeface="cmsy10" pitchFamily="34" charset="0"/>
                </a:rPr>
                <a:t>*</a:t>
              </a:r>
            </a:p>
          </p:txBody>
        </p:sp>
        <p:sp>
          <p:nvSpPr>
            <p:cNvPr id="66578" name="Rectangle 10"/>
            <p:cNvSpPr>
              <a:spLocks noChangeArrowheads="1"/>
            </p:cNvSpPr>
            <p:nvPr/>
          </p:nvSpPr>
          <p:spPr bwMode="auto">
            <a:xfrm>
              <a:off x="720" y="1480"/>
              <a:ext cx="5040" cy="233"/>
            </a:xfrm>
            <a:prstGeom prst="rect">
              <a:avLst/>
            </a:prstGeom>
            <a:noFill/>
            <a:ln w="9525">
              <a:noFill/>
              <a:miter lim="800000"/>
              <a:headEnd/>
              <a:tailEnd/>
            </a:ln>
          </p:spPr>
          <p:txBody>
            <a:bodyPr>
              <a:spAutoFit/>
            </a:bodyPr>
            <a:lstStyle/>
            <a:p>
              <a:pPr algn="l">
                <a:spcBef>
                  <a:spcPct val="0"/>
                </a:spcBef>
              </a:pPr>
              <a:r>
                <a:rPr lang="en-US" dirty="0">
                  <a:solidFill>
                    <a:schemeClr val="bg1"/>
                  </a:solidFill>
                  <a:latin typeface="Symbol" pitchFamily="18" charset="2"/>
                  <a:sym typeface="Symbol" pitchFamily="18" charset="2"/>
                </a:rPr>
                <a:t>                  </a:t>
              </a:r>
              <a:r>
                <a:rPr lang="en-US" dirty="0" smtClean="0">
                  <a:solidFill>
                    <a:schemeClr val="bg1"/>
                  </a:solidFill>
                  <a:latin typeface="Symbol" pitchFamily="18" charset="2"/>
                  <a:sym typeface="Symbol" pitchFamily="18" charset="2"/>
                </a:rPr>
                <a:t>                  </a:t>
              </a:r>
              <a:r>
                <a:rPr lang="en-US" baseline="-25000" dirty="0" smtClean="0">
                  <a:solidFill>
                    <a:schemeClr val="bg1"/>
                  </a:solidFill>
                  <a:latin typeface="Arial" charset="0"/>
                  <a:sym typeface="Symbol" pitchFamily="18" charset="2"/>
                </a:rPr>
                <a:t>15            </a:t>
              </a:r>
              <a:r>
                <a:rPr lang="en-US" dirty="0" smtClean="0">
                  <a:solidFill>
                    <a:schemeClr val="bg1"/>
                  </a:solidFill>
                  <a:latin typeface="Arial" charset="0"/>
                </a:rPr>
                <a:t>                     </a:t>
              </a:r>
              <a:r>
                <a:rPr lang="en-US" dirty="0">
                  <a:solidFill>
                    <a:schemeClr val="bg1"/>
                  </a:solidFill>
                  <a:latin typeface="Symbol" pitchFamily="18" charset="2"/>
                  <a:sym typeface="Symbol" pitchFamily="18" charset="2"/>
                </a:rPr>
                <a:t></a:t>
              </a:r>
              <a:r>
                <a:rPr lang="en-US" baseline="-50000" dirty="0" smtClean="0">
                  <a:solidFill>
                    <a:schemeClr val="bg1"/>
                  </a:solidFill>
                  <a:latin typeface="Arial" charset="0"/>
                  <a:sym typeface="Symbol" pitchFamily="18" charset="2"/>
                </a:rPr>
                <a:t>28                                                 </a:t>
              </a:r>
              <a:r>
                <a:rPr lang="en-US" dirty="0" smtClean="0">
                  <a:solidFill>
                    <a:schemeClr val="bg1"/>
                  </a:solidFill>
                  <a:latin typeface="Symbol" pitchFamily="18" charset="2"/>
                  <a:sym typeface="Symbol" pitchFamily="18" charset="2"/>
                </a:rPr>
                <a:t></a:t>
              </a:r>
              <a:r>
                <a:rPr lang="en-US" baseline="-50000" dirty="0" smtClean="0">
                  <a:solidFill>
                    <a:schemeClr val="bg1"/>
                  </a:solidFill>
                  <a:latin typeface="Arial" charset="0"/>
                  <a:sym typeface="Symbol" pitchFamily="18" charset="2"/>
                </a:rPr>
                <a:t>37</a:t>
              </a:r>
              <a:r>
                <a:rPr lang="en-US" baseline="-25000" dirty="0" smtClean="0">
                  <a:solidFill>
                    <a:schemeClr val="bg1"/>
                  </a:solidFill>
                  <a:latin typeface="Arial" charset="0"/>
                  <a:sym typeface="Symbol" pitchFamily="18" charset="2"/>
                </a:rPr>
                <a:t> </a:t>
              </a:r>
              <a:endParaRPr lang="en-US" baseline="-25000" dirty="0">
                <a:solidFill>
                  <a:schemeClr val="bg1"/>
                </a:solidFill>
                <a:latin typeface="Arial" charset="0"/>
                <a:sym typeface="Symbol" pitchFamily="18" charset="2"/>
              </a:endParaRPr>
            </a:p>
          </p:txBody>
        </p:sp>
      </p:grpSp>
      <p:grpSp>
        <p:nvGrpSpPr>
          <p:cNvPr id="3" name="Group 11"/>
          <p:cNvGrpSpPr>
            <a:grpSpLocks/>
          </p:cNvGrpSpPr>
          <p:nvPr/>
        </p:nvGrpSpPr>
        <p:grpSpPr bwMode="auto">
          <a:xfrm>
            <a:off x="461963" y="3006319"/>
            <a:ext cx="8823325" cy="1420813"/>
            <a:chOff x="298" y="2218"/>
            <a:chExt cx="5558" cy="895"/>
          </a:xfrm>
        </p:grpSpPr>
        <p:pic>
          <p:nvPicPr>
            <p:cNvPr id="66567" name="Picture 12"/>
            <p:cNvPicPr>
              <a:picLocks noChangeAspect="1" noChangeArrowheads="1"/>
            </p:cNvPicPr>
            <p:nvPr/>
          </p:nvPicPr>
          <p:blipFill>
            <a:blip r:embed="rId9" cstate="print"/>
            <a:srcRect/>
            <a:stretch>
              <a:fillRect/>
            </a:stretch>
          </p:blipFill>
          <p:spPr bwMode="auto">
            <a:xfrm>
              <a:off x="298" y="2218"/>
              <a:ext cx="682" cy="679"/>
            </a:xfrm>
            <a:prstGeom prst="rect">
              <a:avLst/>
            </a:prstGeom>
            <a:noFill/>
            <a:ln w="9525">
              <a:noFill/>
              <a:miter lim="800000"/>
              <a:headEnd/>
              <a:tailEnd/>
            </a:ln>
          </p:spPr>
        </p:pic>
        <p:pic>
          <p:nvPicPr>
            <p:cNvPr id="66568" name="Picture 13"/>
            <p:cNvPicPr>
              <a:picLocks noChangeAspect="1" noChangeArrowheads="1"/>
            </p:cNvPicPr>
            <p:nvPr/>
          </p:nvPicPr>
          <p:blipFill>
            <a:blip r:embed="rId10" cstate="print"/>
            <a:srcRect/>
            <a:stretch>
              <a:fillRect/>
            </a:stretch>
          </p:blipFill>
          <p:spPr bwMode="auto">
            <a:xfrm>
              <a:off x="1810" y="2218"/>
              <a:ext cx="687" cy="679"/>
            </a:xfrm>
            <a:prstGeom prst="rect">
              <a:avLst/>
            </a:prstGeom>
            <a:noFill/>
            <a:ln w="9525">
              <a:noFill/>
              <a:miter lim="800000"/>
              <a:headEnd/>
              <a:tailEnd/>
            </a:ln>
          </p:spPr>
        </p:pic>
        <p:pic>
          <p:nvPicPr>
            <p:cNvPr id="66569" name="Picture 14"/>
            <p:cNvPicPr>
              <a:picLocks noChangeAspect="1" noChangeArrowheads="1"/>
            </p:cNvPicPr>
            <p:nvPr/>
          </p:nvPicPr>
          <p:blipFill>
            <a:blip r:embed="rId11" cstate="print"/>
            <a:srcRect/>
            <a:stretch>
              <a:fillRect/>
            </a:stretch>
          </p:blipFill>
          <p:spPr bwMode="auto">
            <a:xfrm>
              <a:off x="3178" y="2218"/>
              <a:ext cx="680" cy="680"/>
            </a:xfrm>
            <a:prstGeom prst="rect">
              <a:avLst/>
            </a:prstGeom>
            <a:noFill/>
            <a:ln w="9525">
              <a:noFill/>
              <a:miter lim="800000"/>
              <a:headEnd/>
              <a:tailEnd/>
            </a:ln>
          </p:spPr>
        </p:pic>
        <p:pic>
          <p:nvPicPr>
            <p:cNvPr id="66570" name="Picture 15"/>
            <p:cNvPicPr>
              <a:picLocks noChangeAspect="1" noChangeArrowheads="1"/>
            </p:cNvPicPr>
            <p:nvPr/>
          </p:nvPicPr>
          <p:blipFill>
            <a:blip r:embed="rId12" cstate="print"/>
            <a:srcRect/>
            <a:stretch>
              <a:fillRect/>
            </a:stretch>
          </p:blipFill>
          <p:spPr bwMode="auto">
            <a:xfrm>
              <a:off x="4608" y="2218"/>
              <a:ext cx="682" cy="679"/>
            </a:xfrm>
            <a:prstGeom prst="rect">
              <a:avLst/>
            </a:prstGeom>
            <a:noFill/>
            <a:ln w="9525">
              <a:noFill/>
              <a:miter lim="800000"/>
              <a:headEnd/>
              <a:tailEnd/>
            </a:ln>
          </p:spPr>
        </p:pic>
        <p:sp>
          <p:nvSpPr>
            <p:cNvPr id="66571" name="Rectangle 16"/>
            <p:cNvSpPr>
              <a:spLocks noChangeArrowheads="1"/>
            </p:cNvSpPr>
            <p:nvPr/>
          </p:nvSpPr>
          <p:spPr bwMode="auto">
            <a:xfrm>
              <a:off x="1018" y="2418"/>
              <a:ext cx="3543" cy="291"/>
            </a:xfrm>
            <a:prstGeom prst="rect">
              <a:avLst/>
            </a:prstGeom>
            <a:noFill/>
            <a:ln w="9525">
              <a:noFill/>
              <a:miter lim="800000"/>
              <a:headEnd/>
              <a:tailEnd/>
            </a:ln>
          </p:spPr>
          <p:txBody>
            <a:bodyPr wrap="none">
              <a:spAutoFit/>
            </a:bodyPr>
            <a:lstStyle/>
            <a:p>
              <a:pPr algn="l">
                <a:spcBef>
                  <a:spcPct val="0"/>
                </a:spcBef>
              </a:pPr>
              <a:r>
                <a:rPr lang="en-US" sz="2400" dirty="0">
                  <a:solidFill>
                    <a:schemeClr val="bg1"/>
                  </a:solidFill>
                  <a:latin typeface="cmsy10" pitchFamily="34" charset="0"/>
                </a:rPr>
                <a:t> </a:t>
              </a:r>
              <a:r>
                <a:rPr lang="en-US" sz="2400" dirty="0" smtClean="0">
                  <a:solidFill>
                    <a:schemeClr val="bg1"/>
                  </a:solidFill>
                  <a:latin typeface="cmsy10" pitchFamily="34" charset="0"/>
                </a:rPr>
                <a:t>    </a:t>
              </a:r>
              <a:r>
                <a:rPr lang="en-US" sz="2400" dirty="0">
                  <a:solidFill>
                    <a:schemeClr val="bg1"/>
                  </a:solidFill>
                  <a:latin typeface="Times New Roman" pitchFamily="18" charset="0"/>
                </a:rPr>
                <a:t>1.3 </a:t>
              </a:r>
              <a:r>
                <a:rPr lang="en-US" sz="2400" dirty="0">
                  <a:solidFill>
                    <a:schemeClr val="bg1"/>
                  </a:solidFill>
                  <a:latin typeface="cmsy10" pitchFamily="34" charset="0"/>
                </a:rPr>
                <a:t>*</a:t>
              </a:r>
              <a:r>
                <a:rPr lang="en-US" sz="2400" dirty="0" smtClean="0">
                  <a:solidFill>
                    <a:schemeClr val="bg1"/>
                  </a:solidFill>
                  <a:latin typeface="Times New Roman" pitchFamily="18" charset="0"/>
                </a:rPr>
                <a:t>                  </a:t>
              </a:r>
              <a:r>
                <a:rPr lang="en-US" sz="2400" dirty="0">
                  <a:solidFill>
                    <a:schemeClr val="bg1"/>
                  </a:solidFill>
                  <a:latin typeface="Times New Roman" pitchFamily="18" charset="0"/>
                </a:rPr>
                <a:t>+ 0.9 </a:t>
              </a:r>
              <a:r>
                <a:rPr lang="en-US" sz="2400" dirty="0">
                  <a:solidFill>
                    <a:schemeClr val="bg1"/>
                  </a:solidFill>
                  <a:latin typeface="cmsy10" pitchFamily="34" charset="0"/>
                </a:rPr>
                <a:t>*</a:t>
              </a:r>
              <a:r>
                <a:rPr lang="en-US" sz="2400" dirty="0" smtClean="0">
                  <a:solidFill>
                    <a:schemeClr val="bg1"/>
                  </a:solidFill>
                  <a:latin typeface="Times New Roman" pitchFamily="18" charset="0"/>
                </a:rPr>
                <a:t>                  </a:t>
              </a:r>
              <a:r>
                <a:rPr lang="en-US" sz="2400" dirty="0">
                  <a:solidFill>
                    <a:schemeClr val="bg1"/>
                  </a:solidFill>
                  <a:latin typeface="Times New Roman" pitchFamily="18" charset="0"/>
                </a:rPr>
                <a:t>+ 0.3 </a:t>
              </a:r>
              <a:r>
                <a:rPr lang="en-US" sz="2400" dirty="0">
                  <a:solidFill>
                    <a:schemeClr val="bg1"/>
                  </a:solidFill>
                  <a:latin typeface="cmsy10" pitchFamily="34" charset="0"/>
                </a:rPr>
                <a:t>*</a:t>
              </a:r>
            </a:p>
          </p:txBody>
        </p:sp>
        <p:sp>
          <p:nvSpPr>
            <p:cNvPr id="66572" name="Rectangle 17"/>
            <p:cNvSpPr>
              <a:spLocks noChangeArrowheads="1"/>
            </p:cNvSpPr>
            <p:nvPr/>
          </p:nvSpPr>
          <p:spPr bwMode="auto">
            <a:xfrm>
              <a:off x="816" y="2880"/>
              <a:ext cx="5040" cy="233"/>
            </a:xfrm>
            <a:prstGeom prst="rect">
              <a:avLst/>
            </a:prstGeom>
            <a:noFill/>
            <a:ln w="9525">
              <a:noFill/>
              <a:miter lim="800000"/>
              <a:headEnd/>
              <a:tailEnd/>
            </a:ln>
          </p:spPr>
          <p:txBody>
            <a:bodyPr>
              <a:spAutoFit/>
            </a:bodyPr>
            <a:lstStyle/>
            <a:p>
              <a:pPr algn="l">
                <a:spcBef>
                  <a:spcPct val="0"/>
                </a:spcBef>
              </a:pPr>
              <a:r>
                <a:rPr lang="en-US" dirty="0" smtClean="0">
                  <a:solidFill>
                    <a:schemeClr val="bg1"/>
                  </a:solidFill>
                  <a:latin typeface="Symbol" pitchFamily="18" charset="2"/>
                  <a:sym typeface="Symbol" pitchFamily="18" charset="2"/>
                </a:rPr>
                <a:t>                                   </a:t>
              </a:r>
              <a:r>
                <a:rPr lang="en-US" baseline="-25000" dirty="0" smtClean="0">
                  <a:solidFill>
                    <a:schemeClr val="bg1"/>
                  </a:solidFill>
                  <a:latin typeface="Arial" charset="0"/>
                  <a:sym typeface="Symbol" pitchFamily="18" charset="2"/>
                </a:rPr>
                <a:t>5            </a:t>
              </a:r>
              <a:r>
                <a:rPr lang="en-US" dirty="0" smtClean="0">
                  <a:solidFill>
                    <a:schemeClr val="bg1"/>
                  </a:solidFill>
                  <a:latin typeface="Arial" charset="0"/>
                </a:rPr>
                <a:t>                       </a:t>
              </a:r>
              <a:r>
                <a:rPr lang="en-US" dirty="0" smtClean="0">
                  <a:solidFill>
                    <a:schemeClr val="bg1"/>
                  </a:solidFill>
                  <a:latin typeface="Symbol" pitchFamily="18" charset="2"/>
                  <a:sym typeface="Symbol" pitchFamily="18" charset="2"/>
                </a:rPr>
                <a:t></a:t>
              </a:r>
              <a:r>
                <a:rPr lang="en-US" baseline="-50000" dirty="0">
                  <a:solidFill>
                    <a:schemeClr val="bg1"/>
                  </a:solidFill>
                  <a:latin typeface="Arial" charset="0"/>
                  <a:sym typeface="Symbol" pitchFamily="18" charset="2"/>
                </a:rPr>
                <a:t>1</a:t>
              </a:r>
              <a:r>
                <a:rPr lang="en-US" baseline="-50000" dirty="0" smtClean="0">
                  <a:solidFill>
                    <a:schemeClr val="bg1"/>
                  </a:solidFill>
                  <a:latin typeface="Arial" charset="0"/>
                  <a:sym typeface="Symbol" pitchFamily="18" charset="2"/>
                </a:rPr>
                <a:t>8                                               </a:t>
              </a:r>
              <a:r>
                <a:rPr lang="en-US" dirty="0" smtClean="0">
                  <a:solidFill>
                    <a:schemeClr val="bg1"/>
                  </a:solidFill>
                  <a:latin typeface="Symbol" pitchFamily="18" charset="2"/>
                  <a:sym typeface="Symbol" pitchFamily="18" charset="2"/>
                </a:rPr>
                <a:t></a:t>
              </a:r>
              <a:r>
                <a:rPr lang="en-US" baseline="-50000" dirty="0">
                  <a:solidFill>
                    <a:schemeClr val="bg1"/>
                  </a:solidFill>
                  <a:latin typeface="Arial" charset="0"/>
                  <a:sym typeface="Symbol" pitchFamily="18" charset="2"/>
                </a:rPr>
                <a:t>2</a:t>
              </a:r>
              <a:r>
                <a:rPr lang="en-US" baseline="-50000" dirty="0" smtClean="0">
                  <a:solidFill>
                    <a:schemeClr val="bg1"/>
                  </a:solidFill>
                  <a:latin typeface="Arial" charset="0"/>
                  <a:sym typeface="Symbol" pitchFamily="18" charset="2"/>
                </a:rPr>
                <a:t>9</a:t>
              </a:r>
              <a:r>
                <a:rPr lang="en-US" baseline="-25000" dirty="0" smtClean="0">
                  <a:solidFill>
                    <a:schemeClr val="bg1"/>
                  </a:solidFill>
                  <a:latin typeface="Arial" charset="0"/>
                  <a:sym typeface="Symbol" pitchFamily="18" charset="2"/>
                </a:rPr>
                <a:t> </a:t>
              </a:r>
              <a:endParaRPr lang="en-US" baseline="-25000" dirty="0">
                <a:solidFill>
                  <a:schemeClr val="bg1"/>
                </a:solidFill>
                <a:latin typeface="Arial" charset="0"/>
                <a:sym typeface="Symbol" pitchFamily="18" charset="2"/>
              </a:endParaRPr>
            </a:p>
          </p:txBody>
        </p:sp>
      </p:grpSp>
      <p:sp>
        <p:nvSpPr>
          <p:cNvPr id="66566" name="Text Box 20"/>
          <p:cNvSpPr txBox="1">
            <a:spLocks noChangeArrowheads="1"/>
          </p:cNvSpPr>
          <p:nvPr/>
        </p:nvSpPr>
        <p:spPr bwMode="auto">
          <a:xfrm>
            <a:off x="385763" y="4985802"/>
            <a:ext cx="8256587" cy="1785104"/>
          </a:xfrm>
          <a:prstGeom prst="rect">
            <a:avLst/>
          </a:prstGeom>
          <a:noFill/>
          <a:ln w="9525">
            <a:noFill/>
            <a:miter lim="800000"/>
            <a:headEnd/>
            <a:tailEnd/>
          </a:ln>
        </p:spPr>
        <p:txBody>
          <a:bodyPr>
            <a:spAutoFit/>
          </a:bodyPr>
          <a:lstStyle/>
          <a:p>
            <a:pPr algn="l">
              <a:spcBef>
                <a:spcPts val="600"/>
              </a:spcBef>
              <a:buFontTx/>
              <a:buChar char="•"/>
            </a:pPr>
            <a:r>
              <a:rPr lang="en-US" sz="2000" dirty="0" smtClean="0">
                <a:solidFill>
                  <a:schemeClr val="bg1"/>
                </a:solidFill>
                <a:latin typeface="Arial" charset="0"/>
              </a:rPr>
              <a:t> Method “invents” edge detection. </a:t>
            </a:r>
            <a:endParaRPr lang="en-US" sz="2000" dirty="0">
              <a:solidFill>
                <a:schemeClr val="bg1"/>
              </a:solidFill>
              <a:latin typeface="Arial" charset="0"/>
            </a:endParaRPr>
          </a:p>
          <a:p>
            <a:pPr algn="l">
              <a:spcBef>
                <a:spcPts val="600"/>
              </a:spcBef>
              <a:buFontTx/>
              <a:buChar char="•"/>
            </a:pPr>
            <a:r>
              <a:rPr lang="en-US" sz="2000" dirty="0" smtClean="0">
                <a:solidFill>
                  <a:schemeClr val="bg1"/>
                </a:solidFill>
                <a:latin typeface="Arial" charset="0"/>
              </a:rPr>
              <a:t> Automatically learns to represent an image in terms of the edges that appear in it.  Gives a </a:t>
            </a:r>
            <a:r>
              <a:rPr lang="en-US" sz="2000" dirty="0">
                <a:solidFill>
                  <a:schemeClr val="bg1"/>
                </a:solidFill>
                <a:latin typeface="Arial" charset="0"/>
              </a:rPr>
              <a:t>more succinct, higher-level representation </a:t>
            </a:r>
            <a:r>
              <a:rPr lang="en-US" sz="2000" dirty="0" smtClean="0">
                <a:solidFill>
                  <a:schemeClr val="bg1"/>
                </a:solidFill>
                <a:latin typeface="Arial" charset="0"/>
              </a:rPr>
              <a:t>than the raw pixels. </a:t>
            </a:r>
          </a:p>
          <a:p>
            <a:pPr algn="l">
              <a:spcBef>
                <a:spcPts val="600"/>
              </a:spcBef>
              <a:buFontTx/>
              <a:buChar char="•"/>
            </a:pPr>
            <a:r>
              <a:rPr lang="en-US" sz="2000" dirty="0" smtClean="0">
                <a:solidFill>
                  <a:schemeClr val="bg1"/>
                </a:solidFill>
                <a:latin typeface="Arial" charset="0"/>
              </a:rPr>
              <a:t> Quantitatively similar to primary visual cortex (area V1) in brain. </a:t>
            </a:r>
            <a:endParaRPr lang="en-US" sz="2000" dirty="0">
              <a:solidFill>
                <a:schemeClr val="bg1"/>
              </a:solidFill>
              <a:latin typeface="Arial" charset="0"/>
            </a:endParaRPr>
          </a:p>
        </p:txBody>
      </p:sp>
      <p:pic>
        <p:nvPicPr>
          <p:cNvPr id="19" name="Picture 18" descr="addin_tmp.png"/>
          <p:cNvPicPr>
            <a:picLocks noChangeAspect="1"/>
          </p:cNvPicPr>
          <p:nvPr>
            <p:custDataLst>
              <p:tags r:id="rId1"/>
            </p:custDataLst>
          </p:nvPr>
        </p:nvPicPr>
        <p:blipFill>
          <a:blip r:embed="rId13" cstate="print"/>
          <a:stretch>
            <a:fillRect/>
          </a:stretch>
        </p:blipFill>
        <p:spPr>
          <a:xfrm>
            <a:off x="1730030" y="1408417"/>
            <a:ext cx="254318" cy="165735"/>
          </a:xfrm>
          <a:prstGeom prst="rect">
            <a:avLst/>
          </a:prstGeom>
        </p:spPr>
      </p:pic>
      <p:pic>
        <p:nvPicPr>
          <p:cNvPr id="20" name="Picture 19" descr="addin_tmp.png"/>
          <p:cNvPicPr>
            <a:picLocks noChangeAspect="1"/>
          </p:cNvPicPr>
          <p:nvPr>
            <p:custDataLst>
              <p:tags r:id="rId2"/>
            </p:custDataLst>
          </p:nvPr>
        </p:nvPicPr>
        <p:blipFill>
          <a:blip r:embed="rId13" cstate="print"/>
          <a:stretch>
            <a:fillRect/>
          </a:stretch>
        </p:blipFill>
        <p:spPr>
          <a:xfrm>
            <a:off x="1730030" y="3466630"/>
            <a:ext cx="254318" cy="165735"/>
          </a:xfrm>
          <a:prstGeom prst="rect">
            <a:avLst/>
          </a:prstGeom>
        </p:spPr>
      </p:pic>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Sparse coding applied to audio</a:t>
            </a:r>
            <a:endParaRPr lang="en-US" dirty="0"/>
          </a:p>
        </p:txBody>
      </p:sp>
      <p:pic>
        <p:nvPicPr>
          <p:cNvPr id="4" name="Picture 2"/>
          <p:cNvPicPr>
            <a:picLocks noChangeAspect="1" noChangeArrowheads="1"/>
          </p:cNvPicPr>
          <p:nvPr/>
        </p:nvPicPr>
        <p:blipFill>
          <a:blip r:embed="rId3" cstate="print"/>
          <a:srcRect/>
          <a:stretch>
            <a:fillRect/>
          </a:stretch>
        </p:blipFill>
        <p:spPr bwMode="auto">
          <a:xfrm>
            <a:off x="2124075" y="1073432"/>
            <a:ext cx="4894263" cy="5389563"/>
          </a:xfrm>
          <a:prstGeom prst="rect">
            <a:avLst/>
          </a:prstGeom>
          <a:noFill/>
          <a:ln w="9525">
            <a:noFill/>
            <a:miter lim="800000"/>
            <a:headEnd/>
            <a:tailEnd/>
          </a:ln>
        </p:spPr>
      </p:pic>
      <p:sp>
        <p:nvSpPr>
          <p:cNvPr id="5" name="Text Box 3"/>
          <p:cNvSpPr txBox="1">
            <a:spLocks noChangeArrowheads="1"/>
          </p:cNvSpPr>
          <p:nvPr/>
        </p:nvSpPr>
        <p:spPr bwMode="auto">
          <a:xfrm>
            <a:off x="0" y="6494463"/>
            <a:ext cx="3722688" cy="366712"/>
          </a:xfrm>
          <a:prstGeom prst="rect">
            <a:avLst/>
          </a:prstGeom>
          <a:noFill/>
          <a:ln w="25400" algn="ctr">
            <a:noFill/>
            <a:miter lim="800000"/>
            <a:headEnd/>
            <a:tailEnd/>
          </a:ln>
        </p:spPr>
        <p:txBody>
          <a:bodyPr wrap="none" lIns="90487" tIns="44450" rIns="90487" bIns="44450">
            <a:spAutoFit/>
          </a:bodyPr>
          <a:lstStyle/>
          <a:p>
            <a:pPr marL="381000" indent="-381000" algn="ctr">
              <a:spcBef>
                <a:spcPct val="100000"/>
              </a:spcBef>
            </a:pPr>
            <a:r>
              <a:rPr lang="en-US">
                <a:solidFill>
                  <a:srgbClr val="FFFFFF"/>
                </a:solidFill>
                <a:latin typeface="Helvetica" pitchFamily="34" charset="0"/>
              </a:rPr>
              <a:t>[Evan Smith &amp; Mike Lewicki, 2006]</a:t>
            </a:r>
          </a:p>
        </p:txBody>
      </p:sp>
      <p:sp>
        <p:nvSpPr>
          <p:cNvPr id="6" name="TextBox 5"/>
          <p:cNvSpPr txBox="1"/>
          <p:nvPr/>
        </p:nvSpPr>
        <p:spPr>
          <a:xfrm>
            <a:off x="923525" y="663840"/>
            <a:ext cx="6571030" cy="369332"/>
          </a:xfrm>
          <a:prstGeom prst="rect">
            <a:avLst/>
          </a:prstGeom>
          <a:noFill/>
        </p:spPr>
        <p:txBody>
          <a:bodyPr wrap="none" rtlCol="0">
            <a:spAutoFit/>
          </a:bodyPr>
          <a:lstStyle/>
          <a:p>
            <a:pPr algn="l">
              <a:spcBef>
                <a:spcPts val="0"/>
              </a:spcBef>
            </a:pPr>
            <a:r>
              <a:rPr lang="en-US" dirty="0" smtClean="0">
                <a:solidFill>
                  <a:schemeClr val="bg1"/>
                </a:solidFill>
              </a:rPr>
              <a:t>Image shows 20 basis functions learned from unlabeled audio. </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Sparse coding applied to audio</a:t>
            </a:r>
            <a:endParaRPr lang="en-US" dirty="0"/>
          </a:p>
        </p:txBody>
      </p:sp>
      <p:sp>
        <p:nvSpPr>
          <p:cNvPr id="5" name="Text Box 3"/>
          <p:cNvSpPr txBox="1">
            <a:spLocks noChangeArrowheads="1"/>
          </p:cNvSpPr>
          <p:nvPr/>
        </p:nvSpPr>
        <p:spPr bwMode="auto">
          <a:xfrm>
            <a:off x="0" y="6494463"/>
            <a:ext cx="3722688" cy="366712"/>
          </a:xfrm>
          <a:prstGeom prst="rect">
            <a:avLst/>
          </a:prstGeom>
          <a:noFill/>
          <a:ln w="25400" algn="ctr">
            <a:noFill/>
            <a:miter lim="800000"/>
            <a:headEnd/>
            <a:tailEnd/>
          </a:ln>
        </p:spPr>
        <p:txBody>
          <a:bodyPr wrap="none" lIns="90487" tIns="44450" rIns="90487" bIns="44450">
            <a:spAutoFit/>
          </a:bodyPr>
          <a:lstStyle/>
          <a:p>
            <a:pPr marL="381000" indent="-381000" algn="ctr">
              <a:spcBef>
                <a:spcPct val="100000"/>
              </a:spcBef>
            </a:pPr>
            <a:r>
              <a:rPr lang="en-US" dirty="0">
                <a:solidFill>
                  <a:srgbClr val="FFFFFF"/>
                </a:solidFill>
                <a:latin typeface="Helvetica" pitchFamily="34" charset="0"/>
              </a:rPr>
              <a:t>[Evan Smith &amp; Mike </a:t>
            </a:r>
            <a:r>
              <a:rPr lang="en-US" dirty="0" err="1">
                <a:solidFill>
                  <a:srgbClr val="FFFFFF"/>
                </a:solidFill>
                <a:latin typeface="Helvetica" pitchFamily="34" charset="0"/>
              </a:rPr>
              <a:t>Lewicki</a:t>
            </a:r>
            <a:r>
              <a:rPr lang="en-US" dirty="0">
                <a:solidFill>
                  <a:srgbClr val="FFFFFF"/>
                </a:solidFill>
                <a:latin typeface="Helvetica" pitchFamily="34" charset="0"/>
              </a:rPr>
              <a:t>, 2006]</a:t>
            </a:r>
          </a:p>
        </p:txBody>
      </p:sp>
      <p:pic>
        <p:nvPicPr>
          <p:cNvPr id="6" name="Picture 2"/>
          <p:cNvPicPr>
            <a:picLocks noChangeAspect="1" noChangeArrowheads="1"/>
          </p:cNvPicPr>
          <p:nvPr/>
        </p:nvPicPr>
        <p:blipFill>
          <a:blip r:embed="rId3" cstate="print"/>
          <a:srcRect/>
          <a:stretch>
            <a:fillRect/>
          </a:stretch>
        </p:blipFill>
        <p:spPr bwMode="auto">
          <a:xfrm>
            <a:off x="2124075" y="1073432"/>
            <a:ext cx="4894263" cy="5389563"/>
          </a:xfrm>
          <a:prstGeom prst="rect">
            <a:avLst/>
          </a:prstGeom>
          <a:noFill/>
          <a:ln w="9525">
            <a:noFill/>
            <a:miter lim="800000"/>
            <a:headEnd/>
            <a:tailEnd/>
          </a:ln>
        </p:spPr>
      </p:pic>
      <p:sp>
        <p:nvSpPr>
          <p:cNvPr id="7" name="TextBox 6"/>
          <p:cNvSpPr txBox="1"/>
          <p:nvPr/>
        </p:nvSpPr>
        <p:spPr>
          <a:xfrm>
            <a:off x="923525" y="663840"/>
            <a:ext cx="6571030" cy="369332"/>
          </a:xfrm>
          <a:prstGeom prst="rect">
            <a:avLst/>
          </a:prstGeom>
          <a:noFill/>
        </p:spPr>
        <p:txBody>
          <a:bodyPr wrap="none" rtlCol="0">
            <a:spAutoFit/>
          </a:bodyPr>
          <a:lstStyle/>
          <a:p>
            <a:pPr algn="l">
              <a:spcBef>
                <a:spcPts val="0"/>
              </a:spcBef>
            </a:pPr>
            <a:r>
              <a:rPr lang="en-US" dirty="0" smtClean="0">
                <a:solidFill>
                  <a:schemeClr val="bg1"/>
                </a:solidFill>
              </a:rPr>
              <a:t>Image shows 20 basis functions learned from unlabeled audio. </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Sparse coding applied to touch data</a:t>
            </a:r>
            <a:endParaRPr lang="en-US" dirty="0"/>
          </a:p>
        </p:txBody>
      </p:sp>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7520" t="6742" r="15758" b="13204"/>
          <a:stretch/>
        </p:blipFill>
        <p:spPr bwMode="auto">
          <a:xfrm>
            <a:off x="5797628" y="1163105"/>
            <a:ext cx="1961987" cy="2381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TextBox 9"/>
          <p:cNvSpPr txBox="1"/>
          <p:nvPr/>
        </p:nvSpPr>
        <p:spPr>
          <a:xfrm>
            <a:off x="385855" y="702245"/>
            <a:ext cx="8517075" cy="338554"/>
          </a:xfrm>
          <a:prstGeom prst="rect">
            <a:avLst/>
          </a:prstGeom>
          <a:noFill/>
        </p:spPr>
        <p:txBody>
          <a:bodyPr wrap="none" rtlCol="0">
            <a:spAutoFit/>
          </a:bodyPr>
          <a:lstStyle/>
          <a:p>
            <a:pPr algn="l">
              <a:spcBef>
                <a:spcPts val="0"/>
              </a:spcBef>
            </a:pPr>
            <a:r>
              <a:rPr lang="en-US" sz="1600" dirty="0" smtClean="0">
                <a:solidFill>
                  <a:schemeClr val="bg1"/>
                </a:solidFill>
              </a:rPr>
              <a:t>Collect touch data using a glove, following distribution of grasps used by animals in the wild.</a:t>
            </a:r>
          </a:p>
        </p:txBody>
      </p:sp>
      <p:grpSp>
        <p:nvGrpSpPr>
          <p:cNvPr id="21" name="Group 20"/>
          <p:cNvGrpSpPr/>
          <p:nvPr/>
        </p:nvGrpSpPr>
        <p:grpSpPr>
          <a:xfrm>
            <a:off x="1073813" y="1047890"/>
            <a:ext cx="4181930" cy="2704141"/>
            <a:chOff x="1073813" y="1047890"/>
            <a:chExt cx="4181930" cy="2704141"/>
          </a:xfrm>
        </p:grpSpPr>
        <p:grpSp>
          <p:nvGrpSpPr>
            <p:cNvPr id="20" name="Group 19"/>
            <p:cNvGrpSpPr/>
            <p:nvPr/>
          </p:nvGrpSpPr>
          <p:grpSpPr>
            <a:xfrm>
              <a:off x="1073813" y="1047890"/>
              <a:ext cx="4109335" cy="2688350"/>
              <a:chOff x="309045" y="1047890"/>
              <a:chExt cx="4109335" cy="2688350"/>
            </a:xfrm>
          </p:grpSpPr>
          <p:grpSp>
            <p:nvGrpSpPr>
              <p:cNvPr id="9" name="Group 8"/>
              <p:cNvGrpSpPr/>
              <p:nvPr/>
            </p:nvGrpSpPr>
            <p:grpSpPr>
              <a:xfrm>
                <a:off x="309045" y="1047890"/>
                <a:ext cx="4109335" cy="2688350"/>
                <a:chOff x="-151815" y="2276850"/>
                <a:chExt cx="3399799" cy="2258306"/>
              </a:xfrm>
            </p:grpSpPr>
            <p:pic>
              <p:nvPicPr>
                <p:cNvPr id="5"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51815" y="2276850"/>
                  <a:ext cx="3399799" cy="22583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l="63857" t="6031" r="3589"/>
                <a:stretch>
                  <a:fillRect/>
                </a:stretch>
              </p:blipFill>
              <p:spPr bwMode="auto">
                <a:xfrm>
                  <a:off x="2104126" y="2373635"/>
                  <a:ext cx="953215" cy="11425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12" name="Rectangle 11"/>
              <p:cNvSpPr/>
              <p:nvPr/>
            </p:nvSpPr>
            <p:spPr>
              <a:xfrm>
                <a:off x="1000335" y="1124700"/>
                <a:ext cx="1632178" cy="253916"/>
              </a:xfrm>
              <a:prstGeom prst="rect">
                <a:avLst/>
              </a:prstGeom>
              <a:solidFill>
                <a:schemeClr val="bg1"/>
              </a:solidFill>
            </p:spPr>
            <p:txBody>
              <a:bodyPr wrap="none">
                <a:spAutoFit/>
              </a:bodyPr>
              <a:lstStyle/>
              <a:p>
                <a:r>
                  <a:rPr lang="en-US" sz="1050" dirty="0" smtClean="0"/>
                  <a:t>Grasps used by animals</a:t>
                </a:r>
                <a:endParaRPr lang="en-US" sz="1050" dirty="0"/>
              </a:p>
            </p:txBody>
          </p:sp>
        </p:grpSp>
        <p:sp>
          <p:nvSpPr>
            <p:cNvPr id="11" name="Rectangle 10"/>
            <p:cNvSpPr/>
            <p:nvPr/>
          </p:nvSpPr>
          <p:spPr>
            <a:xfrm>
              <a:off x="3343040" y="3505810"/>
              <a:ext cx="1912703" cy="246221"/>
            </a:xfrm>
            <a:prstGeom prst="rect">
              <a:avLst/>
            </a:prstGeom>
          </p:spPr>
          <p:txBody>
            <a:bodyPr wrap="none">
              <a:spAutoFit/>
            </a:bodyPr>
            <a:lstStyle/>
            <a:p>
              <a:r>
                <a:rPr lang="en-US" sz="1000" dirty="0" smtClean="0"/>
                <a:t>[Macfarlane &amp; </a:t>
              </a:r>
              <a:r>
                <a:rPr lang="en-US" sz="1000" dirty="0" err="1" smtClean="0"/>
                <a:t>Graziano</a:t>
              </a:r>
              <a:r>
                <a:rPr lang="en-US" sz="1000" dirty="0" smtClean="0"/>
                <a:t>, 2009]</a:t>
              </a:r>
              <a:endParaRPr lang="en-US" sz="1000" dirty="0"/>
            </a:p>
          </p:txBody>
        </p:sp>
      </p:grpSp>
      <p:grpSp>
        <p:nvGrpSpPr>
          <p:cNvPr id="15" name="Group 14"/>
          <p:cNvGrpSpPr/>
          <p:nvPr/>
        </p:nvGrpSpPr>
        <p:grpSpPr>
          <a:xfrm>
            <a:off x="885120" y="4504340"/>
            <a:ext cx="3725285" cy="2150680"/>
            <a:chOff x="616285" y="4158695"/>
            <a:chExt cx="3725285" cy="2150680"/>
          </a:xfrm>
        </p:grpSpPr>
        <p:pic>
          <p:nvPicPr>
            <p:cNvPr id="7" name="Picture 26"/>
            <p:cNvPicPr>
              <a:picLocks noChangeAspect="1" noChangeArrowheads="1"/>
            </p:cNvPicPr>
            <p:nvPr/>
          </p:nvPicPr>
          <p:blipFill>
            <a:blip r:embed="rId6" cstate="print">
              <a:extLst>
                <a:ext uri="{28A0092B-C50C-407E-A947-70E740481C1C}">
                  <a14:useLocalDpi xmlns:a14="http://schemas.microsoft.com/office/drawing/2010/main" xmlns="" val="0"/>
                </a:ext>
              </a:extLst>
            </a:blip>
            <a:srcRect l="10415" t="7608" r="41478" b="75275"/>
            <a:stretch>
              <a:fillRect/>
            </a:stretch>
          </p:blipFill>
          <p:spPr bwMode="auto">
            <a:xfrm>
              <a:off x="616285" y="4158695"/>
              <a:ext cx="3725285" cy="10369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 name="Picture 26"/>
            <p:cNvPicPr>
              <a:picLocks noChangeAspect="1" noChangeArrowheads="1"/>
            </p:cNvPicPr>
            <p:nvPr/>
          </p:nvPicPr>
          <p:blipFill>
            <a:blip r:embed="rId6" cstate="print">
              <a:extLst>
                <a:ext uri="{28A0092B-C50C-407E-A947-70E740481C1C}">
                  <a14:useLocalDpi xmlns:a14="http://schemas.microsoft.com/office/drawing/2010/main" xmlns="" val="0"/>
                </a:ext>
              </a:extLst>
            </a:blip>
            <a:srcRect l="58026" t="7608" r="9242" b="75275"/>
            <a:stretch>
              <a:fillRect/>
            </a:stretch>
          </p:blipFill>
          <p:spPr bwMode="auto">
            <a:xfrm>
              <a:off x="1115550" y="5272440"/>
              <a:ext cx="2534730" cy="10369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14" name="TextBox 13"/>
          <p:cNvSpPr txBox="1"/>
          <p:nvPr/>
        </p:nvSpPr>
        <p:spPr>
          <a:xfrm>
            <a:off x="961930" y="4081885"/>
            <a:ext cx="3570208" cy="369332"/>
          </a:xfrm>
          <a:prstGeom prst="rect">
            <a:avLst/>
          </a:prstGeom>
          <a:noFill/>
        </p:spPr>
        <p:txBody>
          <a:bodyPr wrap="none" rtlCol="0">
            <a:spAutoFit/>
          </a:bodyPr>
          <a:lstStyle/>
          <a:p>
            <a:pPr algn="l">
              <a:spcBef>
                <a:spcPts val="0"/>
              </a:spcBef>
            </a:pPr>
            <a:r>
              <a:rPr lang="en-US" dirty="0" smtClean="0">
                <a:solidFill>
                  <a:schemeClr val="bg1"/>
                </a:solidFill>
              </a:rPr>
              <a:t>Example learned representations</a:t>
            </a:r>
          </a:p>
        </p:txBody>
      </p:sp>
      <p:grpSp>
        <p:nvGrpSpPr>
          <p:cNvPr id="19" name="Group 18"/>
          <p:cNvGrpSpPr/>
          <p:nvPr/>
        </p:nvGrpSpPr>
        <p:grpSpPr>
          <a:xfrm>
            <a:off x="5263290" y="4158695"/>
            <a:ext cx="2419515" cy="2410280"/>
            <a:chOff x="5148075" y="3774645"/>
            <a:chExt cx="3033995" cy="2871140"/>
          </a:xfrm>
        </p:grpSpPr>
        <p:pic>
          <p:nvPicPr>
            <p:cNvPr id="8" name="Picture 37"/>
            <p:cNvPicPr>
              <a:picLocks noChangeAspect="1" noChangeArrowheads="1"/>
            </p:cNvPicPr>
            <p:nvPr/>
          </p:nvPicPr>
          <p:blipFill>
            <a:blip r:embed="rId7" cstate="print">
              <a:extLst>
                <a:ext uri="{28A0092B-C50C-407E-A947-70E740481C1C}">
                  <a14:useLocalDpi xmlns:a14="http://schemas.microsoft.com/office/drawing/2010/main" xmlns="" val="0"/>
                </a:ext>
              </a:extLst>
            </a:blip>
            <a:srcRect t="2585" b="35384"/>
            <a:stretch>
              <a:fillRect/>
            </a:stretch>
          </p:blipFill>
          <p:spPr bwMode="auto">
            <a:xfrm>
              <a:off x="5148075" y="3774645"/>
              <a:ext cx="3033995" cy="2871140"/>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6" name="TextBox 15"/>
            <p:cNvSpPr txBox="1"/>
            <p:nvPr/>
          </p:nvSpPr>
          <p:spPr>
            <a:xfrm>
              <a:off x="5877770" y="3813050"/>
              <a:ext cx="1612942" cy="153888"/>
            </a:xfrm>
            <a:prstGeom prst="rect">
              <a:avLst/>
            </a:prstGeom>
            <a:solidFill>
              <a:schemeClr val="bg2"/>
            </a:solidFill>
          </p:spPr>
          <p:txBody>
            <a:bodyPr wrap="none" tIns="0" bIns="0" rtlCol="0">
              <a:spAutoFit/>
            </a:bodyPr>
            <a:lstStyle/>
            <a:p>
              <a:pPr>
                <a:spcBef>
                  <a:spcPts val="0"/>
                </a:spcBef>
              </a:pPr>
              <a:r>
                <a:rPr lang="en-US" sz="1000" dirty="0" smtClean="0"/>
                <a:t>      Biological data           </a:t>
              </a:r>
            </a:p>
          </p:txBody>
        </p:sp>
        <p:sp>
          <p:nvSpPr>
            <p:cNvPr id="17" name="TextBox 16"/>
            <p:cNvSpPr txBox="1"/>
            <p:nvPr/>
          </p:nvSpPr>
          <p:spPr>
            <a:xfrm>
              <a:off x="6031390" y="5084781"/>
              <a:ext cx="1255472" cy="246221"/>
            </a:xfrm>
            <a:prstGeom prst="rect">
              <a:avLst/>
            </a:prstGeom>
            <a:solidFill>
              <a:schemeClr val="bg2"/>
            </a:solidFill>
          </p:spPr>
          <p:txBody>
            <a:bodyPr wrap="none" tIns="0" bIns="0" rtlCol="0">
              <a:spAutoFit/>
            </a:bodyPr>
            <a:lstStyle/>
            <a:p>
              <a:pPr>
                <a:spcBef>
                  <a:spcPts val="0"/>
                </a:spcBef>
              </a:pPr>
              <a:endParaRPr lang="en-US" sz="600" dirty="0" smtClean="0"/>
            </a:p>
            <a:p>
              <a:pPr>
                <a:spcBef>
                  <a:spcPts val="0"/>
                </a:spcBef>
              </a:pPr>
              <a:r>
                <a:rPr lang="en-US" sz="1000" dirty="0" smtClean="0"/>
                <a:t>Learning Algorithm</a:t>
              </a:r>
            </a:p>
          </p:txBody>
        </p:sp>
      </p:grpSp>
      <p:sp>
        <p:nvSpPr>
          <p:cNvPr id="18" name="TextBox 17"/>
          <p:cNvSpPr txBox="1"/>
          <p:nvPr/>
        </p:nvSpPr>
        <p:spPr>
          <a:xfrm>
            <a:off x="7819263" y="6570046"/>
            <a:ext cx="1399742" cy="307777"/>
          </a:xfrm>
          <a:prstGeom prst="rect">
            <a:avLst/>
          </a:prstGeom>
          <a:solidFill>
            <a:schemeClr val="tx1"/>
          </a:solidFill>
        </p:spPr>
        <p:txBody>
          <a:bodyPr wrap="none" rtlCol="0">
            <a:spAutoFit/>
          </a:bodyPr>
          <a:lstStyle/>
          <a:p>
            <a:pPr algn="l">
              <a:spcBef>
                <a:spcPts val="0"/>
              </a:spcBef>
            </a:pPr>
            <a:r>
              <a:rPr lang="en-US" sz="1400" dirty="0" smtClean="0">
                <a:solidFill>
                  <a:schemeClr val="bg1"/>
                </a:solidFill>
              </a:rPr>
              <a:t>[Andrew Saxe] </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about text?</a:t>
            </a:r>
            <a:endParaRPr lang="en-US" dirty="0"/>
          </a:p>
        </p:txBody>
      </p:sp>
      <p:sp>
        <p:nvSpPr>
          <p:cNvPr id="3" name="Content Placeholder 2"/>
          <p:cNvSpPr>
            <a:spLocks noGrp="1"/>
          </p:cNvSpPr>
          <p:nvPr>
            <p:ph idx="1"/>
          </p:nvPr>
        </p:nvSpPr>
        <p:spPr>
          <a:xfrm>
            <a:off x="462665" y="1009485"/>
            <a:ext cx="8229600" cy="4570412"/>
          </a:xfrm>
        </p:spPr>
        <p:txBody>
          <a:bodyPr/>
          <a:lstStyle/>
          <a:p>
            <a:r>
              <a:rPr lang="en-US" b="0" dirty="0" smtClean="0"/>
              <a:t>Sparse coding works great on “natural signals” like images and audio.</a:t>
            </a:r>
          </a:p>
          <a:p>
            <a:endParaRPr lang="en-US" b="0" dirty="0" smtClean="0"/>
          </a:p>
          <a:p>
            <a:pPr>
              <a:buNone/>
            </a:pPr>
            <a:endParaRPr lang="en-US" b="0" dirty="0" smtClean="0"/>
          </a:p>
          <a:p>
            <a:pPr>
              <a:buNone/>
            </a:pPr>
            <a:endParaRPr lang="en-US" b="0" dirty="0" smtClean="0"/>
          </a:p>
          <a:p>
            <a:r>
              <a:rPr lang="en-US" b="0" dirty="0" smtClean="0"/>
              <a:t>But text is different!  </a:t>
            </a:r>
          </a:p>
          <a:p>
            <a:pPr>
              <a:buNone/>
            </a:pPr>
            <a:endParaRPr lang="en-US" b="0" dirty="0"/>
          </a:p>
        </p:txBody>
      </p:sp>
      <p:grpSp>
        <p:nvGrpSpPr>
          <p:cNvPr id="17" name="Group 16"/>
          <p:cNvGrpSpPr/>
          <p:nvPr/>
        </p:nvGrpSpPr>
        <p:grpSpPr>
          <a:xfrm>
            <a:off x="1003300" y="2584090"/>
            <a:ext cx="7467600" cy="913060"/>
            <a:chOff x="1003300" y="4043480"/>
            <a:chExt cx="7467600" cy="913060"/>
          </a:xfrm>
        </p:grpSpPr>
        <p:pic>
          <p:nvPicPr>
            <p:cNvPr id="12" name="Picture 491"/>
            <p:cNvPicPr>
              <a:picLocks noChangeAspect="1" noChangeArrowheads="1"/>
            </p:cNvPicPr>
            <p:nvPr/>
          </p:nvPicPr>
          <p:blipFill>
            <a:blip r:embed="rId3" cstate="print"/>
            <a:srcRect/>
            <a:stretch>
              <a:fillRect/>
            </a:stretch>
          </p:blipFill>
          <p:spPr bwMode="auto">
            <a:xfrm>
              <a:off x="3172223" y="4043480"/>
              <a:ext cx="1015084" cy="904535"/>
            </a:xfrm>
            <a:prstGeom prst="rect">
              <a:avLst/>
            </a:prstGeom>
            <a:noFill/>
            <a:ln w="9525">
              <a:noFill/>
              <a:miter lim="800000"/>
              <a:headEnd/>
              <a:tailEnd/>
            </a:ln>
            <a:effectLst/>
          </p:spPr>
        </p:pic>
        <p:sp>
          <p:nvSpPr>
            <p:cNvPr id="13" name="Rectangle 492"/>
            <p:cNvSpPr>
              <a:spLocks noChangeArrowheads="1"/>
            </p:cNvSpPr>
            <p:nvPr/>
          </p:nvSpPr>
          <p:spPr bwMode="auto">
            <a:xfrm>
              <a:off x="2100580" y="4299255"/>
              <a:ext cx="5509842" cy="461665"/>
            </a:xfrm>
            <a:prstGeom prst="rect">
              <a:avLst/>
            </a:prstGeom>
            <a:noFill/>
            <a:ln w="9525">
              <a:noFill/>
              <a:miter lim="800000"/>
              <a:headEnd/>
              <a:tailEnd/>
            </a:ln>
          </p:spPr>
          <p:txBody>
            <a:bodyPr wrap="none">
              <a:spAutoFit/>
            </a:bodyPr>
            <a:lstStyle/>
            <a:p>
              <a:pPr algn="l" defTabSz="914186" fontAlgn="auto">
                <a:spcBef>
                  <a:spcPts val="0"/>
                </a:spcBef>
                <a:spcAft>
                  <a:spcPts val="0"/>
                </a:spcAft>
              </a:pPr>
              <a:r>
                <a:rPr lang="en-US" sz="2400" dirty="0" smtClean="0">
                  <a:solidFill>
                    <a:schemeClr val="bg1"/>
                  </a:solidFill>
                  <a:latin typeface="Symbol"/>
                </a:rPr>
                <a:t>»</a:t>
              </a:r>
              <a:r>
                <a:rPr lang="en-US" sz="2400" dirty="0" smtClean="0">
                  <a:solidFill>
                    <a:schemeClr val="bg1"/>
                  </a:solidFill>
                  <a:latin typeface="Perpetua" pitchFamily="18" charset="0"/>
                </a:rPr>
                <a:t> </a:t>
              </a:r>
              <a:r>
                <a:rPr lang="en-US" sz="2400" dirty="0">
                  <a:solidFill>
                    <a:schemeClr val="bg1"/>
                  </a:solidFill>
                  <a:latin typeface="Perpetua" pitchFamily="18" charset="0"/>
                </a:rPr>
                <a:t>0.8 *                   + 0.3 *                     + 0.5 *</a:t>
              </a:r>
              <a:endParaRPr lang="en-US" sz="2400" dirty="0">
                <a:solidFill>
                  <a:schemeClr val="bg1"/>
                </a:solidFill>
                <a:latin typeface="cmsy10"/>
              </a:endParaRPr>
            </a:p>
          </p:txBody>
        </p:sp>
        <p:pic>
          <p:nvPicPr>
            <p:cNvPr id="14" name="Picture 493"/>
            <p:cNvPicPr>
              <a:picLocks noChangeAspect="1" noChangeArrowheads="1"/>
            </p:cNvPicPr>
            <p:nvPr/>
          </p:nvPicPr>
          <p:blipFill>
            <a:blip r:embed="rId4" cstate="print"/>
            <a:srcRect/>
            <a:stretch>
              <a:fillRect/>
            </a:stretch>
          </p:blipFill>
          <p:spPr bwMode="auto">
            <a:xfrm>
              <a:off x="5378020" y="4043480"/>
              <a:ext cx="1009130" cy="907199"/>
            </a:xfrm>
            <a:prstGeom prst="rect">
              <a:avLst/>
            </a:prstGeom>
            <a:noFill/>
            <a:ln w="9525">
              <a:noFill/>
              <a:miter lim="800000"/>
              <a:headEnd/>
              <a:tailEnd/>
            </a:ln>
            <a:effectLst/>
          </p:spPr>
        </p:pic>
        <p:pic>
          <p:nvPicPr>
            <p:cNvPr id="15" name="Picture 494"/>
            <p:cNvPicPr>
              <a:picLocks noChangeAspect="1" noChangeArrowheads="1"/>
            </p:cNvPicPr>
            <p:nvPr/>
          </p:nvPicPr>
          <p:blipFill>
            <a:blip r:embed="rId5" cstate="print"/>
            <a:srcRect/>
            <a:stretch>
              <a:fillRect/>
            </a:stretch>
          </p:blipFill>
          <p:spPr bwMode="auto">
            <a:xfrm>
              <a:off x="7458793" y="4043480"/>
              <a:ext cx="1012107" cy="905866"/>
            </a:xfrm>
            <a:prstGeom prst="rect">
              <a:avLst/>
            </a:prstGeom>
            <a:noFill/>
            <a:ln w="9525">
              <a:noFill/>
              <a:miter lim="800000"/>
              <a:headEnd/>
              <a:tailEnd/>
            </a:ln>
            <a:effectLst/>
          </p:spPr>
        </p:pic>
        <p:pic>
          <p:nvPicPr>
            <p:cNvPr id="16" name="Picture 490"/>
            <p:cNvPicPr>
              <a:picLocks noChangeAspect="1" noChangeArrowheads="1"/>
            </p:cNvPicPr>
            <p:nvPr/>
          </p:nvPicPr>
          <p:blipFill>
            <a:blip r:embed="rId6" cstate="print"/>
            <a:srcRect/>
            <a:stretch>
              <a:fillRect/>
            </a:stretch>
          </p:blipFill>
          <p:spPr bwMode="auto">
            <a:xfrm>
              <a:off x="1003300" y="4043482"/>
              <a:ext cx="1036320" cy="913058"/>
            </a:xfrm>
            <a:prstGeom prst="rect">
              <a:avLst/>
            </a:prstGeom>
            <a:noFill/>
            <a:ln w="9525">
              <a:noFill/>
              <a:miter lim="800000"/>
              <a:headEnd/>
              <a:tailEnd/>
            </a:ln>
            <a:effectLst/>
          </p:spPr>
        </p:pic>
      </p:grpSp>
      <p:sp>
        <p:nvSpPr>
          <p:cNvPr id="18" name="TextBox 17"/>
          <p:cNvSpPr txBox="1"/>
          <p:nvPr/>
        </p:nvSpPr>
        <p:spPr>
          <a:xfrm>
            <a:off x="1000335" y="3966670"/>
            <a:ext cx="7681270" cy="830997"/>
          </a:xfrm>
          <a:prstGeom prst="rect">
            <a:avLst/>
          </a:prstGeom>
          <a:noFill/>
        </p:spPr>
        <p:txBody>
          <a:bodyPr wrap="none" rtlCol="0">
            <a:spAutoFit/>
          </a:bodyPr>
          <a:lstStyle/>
          <a:p>
            <a:pPr algn="l">
              <a:spcBef>
                <a:spcPts val="0"/>
              </a:spcBef>
            </a:pPr>
            <a:r>
              <a:rPr lang="en-US" sz="2400" dirty="0" smtClean="0">
                <a:solidFill>
                  <a:schemeClr val="bg1"/>
                </a:solidFill>
                <a:latin typeface="Perpetua" pitchFamily="18" charset="0"/>
              </a:rPr>
              <a:t>Image      </a:t>
            </a:r>
            <a:r>
              <a:rPr lang="en-US" sz="2400" dirty="0" smtClean="0">
                <a:solidFill>
                  <a:schemeClr val="bg1"/>
                </a:solidFill>
                <a:latin typeface="Symbol"/>
              </a:rPr>
              <a:t>»</a:t>
            </a:r>
            <a:r>
              <a:rPr lang="en-US" sz="2400" dirty="0" smtClean="0">
                <a:solidFill>
                  <a:schemeClr val="bg1"/>
                </a:solidFill>
                <a:latin typeface="Perpetua" pitchFamily="18" charset="0"/>
              </a:rPr>
              <a:t> 0.8 *   “Edge 36” + 0.3 * “Edge 42”  + 0.5 *   “Edge 63”</a:t>
            </a:r>
          </a:p>
          <a:p>
            <a:pPr algn="l">
              <a:spcBef>
                <a:spcPts val="0"/>
              </a:spcBef>
            </a:pPr>
            <a:r>
              <a:rPr lang="en-US" sz="2400" dirty="0" smtClean="0">
                <a:solidFill>
                  <a:schemeClr val="bg1"/>
                </a:solidFill>
                <a:latin typeface="Perpetua" pitchFamily="18" charset="0"/>
              </a:rPr>
              <a:t>    </a:t>
            </a:r>
          </a:p>
        </p:txBody>
      </p:sp>
      <p:sp>
        <p:nvSpPr>
          <p:cNvPr id="19" name="Rectangle 10"/>
          <p:cNvSpPr>
            <a:spLocks noChangeArrowheads="1"/>
          </p:cNvSpPr>
          <p:nvPr/>
        </p:nvSpPr>
        <p:spPr bwMode="auto">
          <a:xfrm>
            <a:off x="1143000" y="3505810"/>
            <a:ext cx="8001000" cy="369332"/>
          </a:xfrm>
          <a:prstGeom prst="rect">
            <a:avLst/>
          </a:prstGeom>
          <a:noFill/>
          <a:ln w="9525">
            <a:noFill/>
            <a:miter lim="800000"/>
            <a:headEnd/>
            <a:tailEnd/>
          </a:ln>
        </p:spPr>
        <p:txBody>
          <a:bodyPr>
            <a:spAutoFit/>
          </a:bodyPr>
          <a:lstStyle/>
          <a:p>
            <a:pPr algn="l">
              <a:spcBef>
                <a:spcPct val="0"/>
              </a:spcBef>
            </a:pPr>
            <a:r>
              <a:rPr lang="en-US" dirty="0">
                <a:solidFill>
                  <a:schemeClr val="bg1"/>
                </a:solidFill>
                <a:latin typeface="Symbol" pitchFamily="18" charset="2"/>
                <a:sym typeface="Symbol" pitchFamily="18" charset="2"/>
              </a:rPr>
              <a:t>                                  </a:t>
            </a:r>
            <a:r>
              <a:rPr lang="en-US" dirty="0" smtClean="0">
                <a:solidFill>
                  <a:schemeClr val="bg1"/>
                </a:solidFill>
                <a:latin typeface="Symbol" pitchFamily="18" charset="2"/>
                <a:sym typeface="Symbol" pitchFamily="18" charset="2"/>
              </a:rPr>
              <a:t>      </a:t>
            </a:r>
            <a:r>
              <a:rPr lang="en-US" baseline="-25000" dirty="0" smtClean="0">
                <a:solidFill>
                  <a:schemeClr val="bg1"/>
                </a:solidFill>
                <a:latin typeface="Arial" charset="0"/>
                <a:sym typeface="Symbol" pitchFamily="18" charset="2"/>
              </a:rPr>
              <a:t>36            </a:t>
            </a:r>
            <a:r>
              <a:rPr lang="en-US" dirty="0" smtClean="0">
                <a:solidFill>
                  <a:schemeClr val="bg1"/>
                </a:solidFill>
                <a:latin typeface="Arial" charset="0"/>
              </a:rPr>
              <a:t>                        </a:t>
            </a:r>
            <a:r>
              <a:rPr lang="en-US" dirty="0" smtClean="0">
                <a:solidFill>
                  <a:schemeClr val="bg1"/>
                </a:solidFill>
                <a:latin typeface="Symbol" pitchFamily="18" charset="2"/>
                <a:sym typeface="Symbol" pitchFamily="18" charset="2"/>
              </a:rPr>
              <a:t></a:t>
            </a:r>
            <a:r>
              <a:rPr lang="en-US" baseline="-50000" dirty="0" smtClean="0">
                <a:solidFill>
                  <a:schemeClr val="bg1"/>
                </a:solidFill>
                <a:latin typeface="Arial" charset="0"/>
                <a:sym typeface="Symbol" pitchFamily="18" charset="2"/>
              </a:rPr>
              <a:t>42                                          </a:t>
            </a:r>
            <a:r>
              <a:rPr lang="en-US" dirty="0" smtClean="0">
                <a:solidFill>
                  <a:schemeClr val="bg1"/>
                </a:solidFill>
                <a:latin typeface="Symbol" pitchFamily="18" charset="2"/>
                <a:sym typeface="Symbol" pitchFamily="18" charset="2"/>
              </a:rPr>
              <a:t></a:t>
            </a:r>
            <a:r>
              <a:rPr lang="en-US" baseline="-50000" dirty="0" smtClean="0">
                <a:solidFill>
                  <a:schemeClr val="bg1"/>
                </a:solidFill>
                <a:latin typeface="Arial" charset="0"/>
                <a:sym typeface="Symbol" pitchFamily="18" charset="2"/>
              </a:rPr>
              <a:t>63</a:t>
            </a:r>
            <a:r>
              <a:rPr lang="en-US" baseline="-25000" dirty="0" smtClean="0">
                <a:solidFill>
                  <a:schemeClr val="bg1"/>
                </a:solidFill>
                <a:latin typeface="Arial" charset="0"/>
                <a:sym typeface="Symbol" pitchFamily="18" charset="2"/>
              </a:rPr>
              <a:t> </a:t>
            </a:r>
            <a:endParaRPr lang="en-US" baseline="-25000" dirty="0">
              <a:solidFill>
                <a:schemeClr val="bg1"/>
              </a:solidFill>
              <a:latin typeface="Arial" charset="0"/>
              <a:sym typeface="Symbol" pitchFamily="18" charset="2"/>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4"/>
          <p:cNvPicPr>
            <a:picLocks noGrp="1" noChangeAspect="1" noChangeArrowheads="1"/>
          </p:cNvPicPr>
          <p:nvPr>
            <p:ph idx="1"/>
          </p:nvPr>
        </p:nvPicPr>
        <p:blipFill>
          <a:blip r:embed="rId3" cstate="print"/>
          <a:srcRect/>
          <a:stretch>
            <a:fillRect/>
          </a:stretch>
        </p:blipFill>
        <p:spPr bwMode="auto">
          <a:xfrm>
            <a:off x="609600" y="800099"/>
            <a:ext cx="8075793" cy="5355655"/>
          </a:xfrm>
          <a:prstGeom prst="rect">
            <a:avLst/>
          </a:prstGeom>
          <a:noFill/>
          <a:ln w="9525">
            <a:noFill/>
            <a:miter lim="800000"/>
            <a:headEnd/>
            <a:tailEnd/>
          </a:ln>
        </p:spPr>
      </p:pic>
      <p:sp>
        <p:nvSpPr>
          <p:cNvPr id="5" name="Title 1"/>
          <p:cNvSpPr txBox="1">
            <a:spLocks/>
          </p:cNvSpPr>
          <p:nvPr/>
        </p:nvSpPr>
        <p:spPr bwMode="auto">
          <a:xfrm>
            <a:off x="1056904" y="239091"/>
            <a:ext cx="6944440" cy="304800"/>
          </a:xfrm>
          <a:prstGeom prst="rect">
            <a:avLst/>
          </a:prstGeom>
          <a:noFill/>
          <a:ln w="12700">
            <a:noFill/>
            <a:miter lim="800000"/>
            <a:headEnd/>
            <a:tailEnd/>
          </a:ln>
        </p:spPr>
        <p:txBody>
          <a:bodyPr vert="horz" wrap="square" lIns="90469" tIns="44441" rIns="90469" bIns="44441" numCol="1" anchor="ctr" anchorCtr="0" compatLnSpc="1">
            <a:prstTxWarp prst="textNoShape">
              <a:avLst/>
            </a:prstTxWarp>
          </a:bodyPr>
          <a:lstStyle/>
          <a:p>
            <a:pPr algn="ctr" defTabSz="914210">
              <a:defRPr/>
            </a:pPr>
            <a:r>
              <a:rPr lang="en-US" sz="2400" b="1" kern="0" dirty="0" smtClean="0">
                <a:solidFill>
                  <a:schemeClr val="bg1"/>
                </a:solidFill>
                <a:latin typeface="+mj-lt"/>
                <a:ea typeface="+mj-ea"/>
                <a:cs typeface="+mj-cs"/>
              </a:rPr>
              <a:t>Computer vision is hard!</a:t>
            </a:r>
            <a:endParaRPr lang="en-US" sz="2400" b="1" kern="0" dirty="0">
              <a:solidFill>
                <a:schemeClr val="bg1"/>
              </a:solidFill>
              <a:latin typeface="+mj-lt"/>
              <a:ea typeface="+mj-ea"/>
              <a:cs typeface="+mj-cs"/>
            </a:endParaRP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77145" y="202980"/>
            <a:ext cx="6964090" cy="304800"/>
          </a:xfrm>
        </p:spPr>
        <p:txBody>
          <a:bodyPr/>
          <a:lstStyle/>
          <a:p>
            <a:r>
              <a:rPr lang="en-US" dirty="0" smtClean="0"/>
              <a:t>Sparse coding on bag-of-word vectors (illustration)</a:t>
            </a:r>
            <a:endParaRPr lang="en-US" dirty="0"/>
          </a:p>
        </p:txBody>
      </p:sp>
      <p:sp>
        <p:nvSpPr>
          <p:cNvPr id="23" name="TextBox 22"/>
          <p:cNvSpPr txBox="1"/>
          <p:nvPr/>
        </p:nvSpPr>
        <p:spPr>
          <a:xfrm>
            <a:off x="808310" y="6291431"/>
            <a:ext cx="1367682" cy="461665"/>
          </a:xfrm>
          <a:prstGeom prst="rect">
            <a:avLst/>
          </a:prstGeom>
          <a:noFill/>
        </p:spPr>
        <p:txBody>
          <a:bodyPr wrap="none" rtlCol="0">
            <a:spAutoFit/>
          </a:bodyPr>
          <a:lstStyle/>
          <a:p>
            <a:pPr algn="l">
              <a:spcBef>
                <a:spcPts val="0"/>
              </a:spcBef>
            </a:pPr>
            <a:r>
              <a:rPr lang="en-US" sz="2400" dirty="0" smtClean="0">
                <a:solidFill>
                  <a:schemeClr val="bg1"/>
                </a:solidFill>
                <a:latin typeface="Perpetua" pitchFamily="18" charset="0"/>
              </a:rPr>
              <a:t>Document</a:t>
            </a:r>
          </a:p>
        </p:txBody>
      </p:sp>
      <p:grpSp>
        <p:nvGrpSpPr>
          <p:cNvPr id="19" name="Group 23"/>
          <p:cNvGrpSpPr/>
          <p:nvPr/>
        </p:nvGrpSpPr>
        <p:grpSpPr>
          <a:xfrm>
            <a:off x="1422790" y="695740"/>
            <a:ext cx="422455" cy="5223080"/>
            <a:chOff x="7759615" y="3198570"/>
            <a:chExt cx="576075" cy="2649945"/>
          </a:xfrm>
        </p:grpSpPr>
        <p:sp>
          <p:nvSpPr>
            <p:cNvPr id="24" name="Double Bracket 23"/>
            <p:cNvSpPr/>
            <p:nvPr/>
          </p:nvSpPr>
          <p:spPr bwMode="auto">
            <a:xfrm>
              <a:off x="7759615" y="3198570"/>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5" name="TextBox 24"/>
            <p:cNvSpPr txBox="1"/>
            <p:nvPr/>
          </p:nvSpPr>
          <p:spPr>
            <a:xfrm>
              <a:off x="7815051" y="3257458"/>
              <a:ext cx="446365" cy="2545267"/>
            </a:xfrm>
            <a:prstGeom prst="rect">
              <a:avLst/>
            </a:prstGeom>
            <a:noFill/>
          </p:spPr>
          <p:txBody>
            <a:bodyPr wrap="none" rtlCol="0">
              <a:spAutoFit/>
            </a:bodyPr>
            <a:lstStyle/>
            <a:p>
              <a:pPr>
                <a:spcBef>
                  <a:spcPts val="0"/>
                </a:spcBef>
              </a:pPr>
              <a:r>
                <a:rPr lang="en-US" sz="2000" dirty="0" smtClean="0">
                  <a:solidFill>
                    <a:schemeClr val="bg1"/>
                  </a:solidFill>
                </a:rPr>
                <a:t>1</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1</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1</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1</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1</a:t>
              </a:r>
              <a:endParaRPr lang="en-US" sz="2000" dirty="0">
                <a:solidFill>
                  <a:schemeClr val="bg1"/>
                </a:solidFill>
              </a:endParaRPr>
            </a:p>
          </p:txBody>
        </p:sp>
      </p:grpSp>
      <p:sp>
        <p:nvSpPr>
          <p:cNvPr id="26" name="TextBox 25"/>
          <p:cNvSpPr txBox="1"/>
          <p:nvPr/>
        </p:nvSpPr>
        <p:spPr>
          <a:xfrm>
            <a:off x="1805" y="772550"/>
            <a:ext cx="1354923" cy="5632311"/>
          </a:xfrm>
          <a:prstGeom prst="rect">
            <a:avLst/>
          </a:prstGeom>
          <a:noFill/>
        </p:spPr>
        <p:txBody>
          <a:bodyPr wrap="none" rtlCol="0">
            <a:spAutoFit/>
          </a:bodyPr>
          <a:lstStyle/>
          <a:p>
            <a:pPr algn="r">
              <a:spcBef>
                <a:spcPts val="0"/>
              </a:spcBef>
            </a:pPr>
            <a:r>
              <a:rPr lang="en-US" sz="2000" dirty="0" smtClean="0">
                <a:solidFill>
                  <a:schemeClr val="bg1"/>
                </a:solidFill>
              </a:rPr>
              <a:t>a</a:t>
            </a:r>
          </a:p>
          <a:p>
            <a:pPr algn="r">
              <a:spcBef>
                <a:spcPts val="0"/>
              </a:spcBef>
            </a:pPr>
            <a:r>
              <a:rPr lang="en-US" sz="2000" dirty="0" smtClean="0">
                <a:solidFill>
                  <a:schemeClr val="bg1"/>
                </a:solidFill>
              </a:rPr>
              <a:t>aardvark</a:t>
            </a:r>
          </a:p>
          <a:p>
            <a:pPr algn="r">
              <a:spcBef>
                <a:spcPts val="0"/>
              </a:spcBef>
            </a:pPr>
            <a:r>
              <a:rPr lang="en-US" sz="2000" dirty="0" smtClean="0">
                <a:solidFill>
                  <a:schemeClr val="bg1"/>
                </a:solidFill>
              </a:rPr>
              <a:t>aardwolf</a:t>
            </a:r>
          </a:p>
          <a:p>
            <a:pPr algn="r">
              <a:spcBef>
                <a:spcPts val="0"/>
              </a:spcBef>
            </a:pPr>
            <a:r>
              <a:rPr lang="en-US" sz="2000" dirty="0" smtClean="0">
                <a:solidFill>
                  <a:schemeClr val="bg1"/>
                </a:solidFill>
              </a:rPr>
              <a:t>able</a:t>
            </a:r>
          </a:p>
          <a:p>
            <a:pPr algn="r">
              <a:spcBef>
                <a:spcPts val="0"/>
              </a:spcBef>
            </a:pPr>
            <a:r>
              <a:rPr lang="en-US" sz="2000" dirty="0" smtClean="0">
                <a:solidFill>
                  <a:schemeClr val="bg1"/>
                </a:solidFill>
              </a:rPr>
              <a:t>account</a:t>
            </a:r>
          </a:p>
          <a:p>
            <a:pPr algn="r">
              <a:spcBef>
                <a:spcPts val="0"/>
              </a:spcBef>
            </a:pPr>
            <a:r>
              <a:rPr lang="en-US" sz="2000" dirty="0" smtClean="0">
                <a:solidFill>
                  <a:schemeClr val="bg1"/>
                </a:solidFill>
              </a:rPr>
              <a:t>acid</a:t>
            </a:r>
          </a:p>
          <a:p>
            <a:pPr algn="r">
              <a:spcBef>
                <a:spcPts val="0"/>
              </a:spcBef>
            </a:pPr>
            <a:r>
              <a:rPr lang="en-US" sz="2000" dirty="0" smtClean="0">
                <a:solidFill>
                  <a:schemeClr val="bg1"/>
                </a:solidFill>
              </a:rPr>
              <a:t>across</a:t>
            </a:r>
          </a:p>
          <a:p>
            <a:pPr algn="r">
              <a:spcBef>
                <a:spcPts val="0"/>
              </a:spcBef>
            </a:pPr>
            <a:r>
              <a:rPr lang="en-US" sz="2000" dirty="0" smtClean="0">
                <a:solidFill>
                  <a:schemeClr val="bg1"/>
                </a:solidFill>
              </a:rPr>
              <a:t>…</a:t>
            </a:r>
          </a:p>
          <a:p>
            <a:pPr algn="r">
              <a:spcBef>
                <a:spcPts val="0"/>
              </a:spcBef>
            </a:pPr>
            <a:r>
              <a:rPr lang="en-US" sz="2000" dirty="0" smtClean="0">
                <a:solidFill>
                  <a:schemeClr val="bg1"/>
                </a:solidFill>
              </a:rPr>
              <a:t>baby</a:t>
            </a:r>
          </a:p>
          <a:p>
            <a:pPr algn="r">
              <a:spcBef>
                <a:spcPts val="0"/>
              </a:spcBef>
            </a:pPr>
            <a:r>
              <a:rPr lang="en-US" sz="2000" dirty="0" smtClean="0">
                <a:solidFill>
                  <a:schemeClr val="bg1"/>
                </a:solidFill>
              </a:rPr>
              <a:t>back</a:t>
            </a:r>
          </a:p>
          <a:p>
            <a:pPr algn="r">
              <a:spcBef>
                <a:spcPts val="0"/>
              </a:spcBef>
            </a:pPr>
            <a:r>
              <a:rPr lang="en-US" sz="2000" dirty="0" smtClean="0">
                <a:solidFill>
                  <a:schemeClr val="bg1"/>
                </a:solidFill>
              </a:rPr>
              <a:t>…</a:t>
            </a:r>
          </a:p>
          <a:p>
            <a:pPr algn="r">
              <a:spcBef>
                <a:spcPts val="0"/>
              </a:spcBef>
            </a:pPr>
            <a:r>
              <a:rPr lang="en-US" sz="2000" dirty="0" smtClean="0">
                <a:solidFill>
                  <a:schemeClr val="bg1"/>
                </a:solidFill>
              </a:rPr>
              <a:t>cradle</a:t>
            </a:r>
          </a:p>
          <a:p>
            <a:pPr algn="r">
              <a:spcBef>
                <a:spcPts val="0"/>
              </a:spcBef>
            </a:pPr>
            <a:r>
              <a:rPr lang="en-US" sz="2000" dirty="0" smtClean="0">
                <a:solidFill>
                  <a:schemeClr val="bg1"/>
                </a:solidFill>
              </a:rPr>
              <a:t>…</a:t>
            </a:r>
          </a:p>
          <a:p>
            <a:pPr algn="r">
              <a:spcBef>
                <a:spcPts val="0"/>
              </a:spcBef>
            </a:pPr>
            <a:r>
              <a:rPr lang="en-US" sz="2000" dirty="0" smtClean="0">
                <a:solidFill>
                  <a:schemeClr val="bg1"/>
                </a:solidFill>
              </a:rPr>
              <a:t>…</a:t>
            </a:r>
          </a:p>
          <a:p>
            <a:pPr algn="r">
              <a:spcBef>
                <a:spcPts val="0"/>
              </a:spcBef>
            </a:pPr>
            <a:r>
              <a:rPr lang="en-US" sz="2000" dirty="0" smtClean="0">
                <a:solidFill>
                  <a:schemeClr val="bg1"/>
                </a:solidFill>
              </a:rPr>
              <a:t>…</a:t>
            </a:r>
          </a:p>
          <a:p>
            <a:pPr algn="r">
              <a:spcBef>
                <a:spcPts val="0"/>
              </a:spcBef>
            </a:pPr>
            <a:r>
              <a:rPr lang="en-US" sz="2000" dirty="0" err="1" smtClean="0">
                <a:solidFill>
                  <a:schemeClr val="bg1"/>
                </a:solidFill>
              </a:rPr>
              <a:t>zylophone</a:t>
            </a:r>
            <a:endParaRPr lang="en-US" sz="2000" dirty="0" smtClean="0">
              <a:solidFill>
                <a:schemeClr val="bg1"/>
              </a:solidFill>
            </a:endParaRPr>
          </a:p>
          <a:p>
            <a:pPr algn="r">
              <a:spcBef>
                <a:spcPts val="0"/>
              </a:spcBef>
            </a:pPr>
            <a:endParaRPr lang="en-US" sz="2000" dirty="0" smtClean="0">
              <a:solidFill>
                <a:schemeClr val="bg1"/>
              </a:solidFill>
            </a:endParaRPr>
          </a:p>
          <a:p>
            <a:pPr algn="r">
              <a:spcBef>
                <a:spcPts val="0"/>
              </a:spcBef>
            </a:pPr>
            <a:endParaRPr lang="en-US" sz="2000" dirty="0" smtClean="0">
              <a:solidFill>
                <a:schemeClr val="bg1"/>
              </a:solidFill>
            </a:endParaRPr>
          </a:p>
        </p:txBody>
      </p:sp>
      <p:sp>
        <p:nvSpPr>
          <p:cNvPr id="8" name="TextBox 7"/>
          <p:cNvSpPr txBox="1"/>
          <p:nvPr/>
        </p:nvSpPr>
        <p:spPr>
          <a:xfrm>
            <a:off x="1538005" y="5963730"/>
            <a:ext cx="300082" cy="369332"/>
          </a:xfrm>
          <a:prstGeom prst="rect">
            <a:avLst/>
          </a:prstGeom>
          <a:noFill/>
        </p:spPr>
        <p:txBody>
          <a:bodyPr wrap="none" rtlCol="0">
            <a:spAutoFit/>
          </a:bodyPr>
          <a:lstStyle/>
          <a:p>
            <a:pPr algn="l">
              <a:spcBef>
                <a:spcPts val="0"/>
              </a:spcBef>
            </a:pPr>
            <a:r>
              <a:rPr lang="en-US" dirty="0" smtClean="0">
                <a:solidFill>
                  <a:schemeClr val="bg1"/>
                </a:solidFill>
              </a:rPr>
              <a:t>x</a:t>
            </a: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77145" y="202980"/>
            <a:ext cx="6964090" cy="304800"/>
          </a:xfrm>
        </p:spPr>
        <p:txBody>
          <a:bodyPr/>
          <a:lstStyle/>
          <a:p>
            <a:r>
              <a:rPr lang="en-US" dirty="0" smtClean="0"/>
              <a:t>Sparse coding on bag-of-word vectors (illustration)</a:t>
            </a:r>
            <a:endParaRPr lang="en-US" dirty="0"/>
          </a:p>
        </p:txBody>
      </p:sp>
      <p:grpSp>
        <p:nvGrpSpPr>
          <p:cNvPr id="5" name="Group 23"/>
          <p:cNvGrpSpPr/>
          <p:nvPr/>
        </p:nvGrpSpPr>
        <p:grpSpPr>
          <a:xfrm>
            <a:off x="1422790" y="695740"/>
            <a:ext cx="422455" cy="5223080"/>
            <a:chOff x="7759615" y="3198570"/>
            <a:chExt cx="576075" cy="2649945"/>
          </a:xfrm>
        </p:grpSpPr>
        <p:sp>
          <p:nvSpPr>
            <p:cNvPr id="6" name="Double Bracket 5"/>
            <p:cNvSpPr/>
            <p:nvPr/>
          </p:nvSpPr>
          <p:spPr bwMode="auto">
            <a:xfrm>
              <a:off x="7759615" y="3198570"/>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7" name="TextBox 6"/>
            <p:cNvSpPr txBox="1"/>
            <p:nvPr/>
          </p:nvSpPr>
          <p:spPr>
            <a:xfrm>
              <a:off x="7815051" y="3257458"/>
              <a:ext cx="446365" cy="2545267"/>
            </a:xfrm>
            <a:prstGeom prst="rect">
              <a:avLst/>
            </a:prstGeom>
            <a:noFill/>
          </p:spPr>
          <p:txBody>
            <a:bodyPr wrap="none" rtlCol="0">
              <a:spAutoFit/>
            </a:bodyPr>
            <a:lstStyle/>
            <a:p>
              <a:pPr>
                <a:spcBef>
                  <a:spcPts val="0"/>
                </a:spcBef>
              </a:pPr>
              <a:r>
                <a:rPr lang="en-US" sz="2000" dirty="0" smtClean="0">
                  <a:solidFill>
                    <a:schemeClr val="bg1"/>
                  </a:solidFill>
                </a:rPr>
                <a:t>1</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1</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1</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1</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0</a:t>
              </a:r>
            </a:p>
            <a:p>
              <a:pPr>
                <a:spcBef>
                  <a:spcPts val="0"/>
                </a:spcBef>
              </a:pPr>
              <a:r>
                <a:rPr lang="en-US" sz="2000" dirty="0" smtClean="0">
                  <a:solidFill>
                    <a:schemeClr val="bg1"/>
                  </a:solidFill>
                </a:rPr>
                <a:t>1</a:t>
              </a:r>
              <a:endParaRPr lang="en-US" sz="2000" dirty="0">
                <a:solidFill>
                  <a:schemeClr val="bg1"/>
                </a:solidFill>
              </a:endParaRPr>
            </a:p>
          </p:txBody>
        </p:sp>
      </p:grpSp>
      <p:pic>
        <p:nvPicPr>
          <p:cNvPr id="8" name="Picture 7" descr="addin_tmp.png"/>
          <p:cNvPicPr>
            <a:picLocks noChangeAspect="1"/>
          </p:cNvPicPr>
          <p:nvPr>
            <p:custDataLst>
              <p:tags r:id="rId1"/>
            </p:custDataLst>
          </p:nvPr>
        </p:nvPicPr>
        <p:blipFill>
          <a:blip r:embed="rId3" cstate="print"/>
          <a:stretch>
            <a:fillRect/>
          </a:stretch>
        </p:blipFill>
        <p:spPr>
          <a:xfrm>
            <a:off x="2114080" y="2846419"/>
            <a:ext cx="254318" cy="165735"/>
          </a:xfrm>
          <a:prstGeom prst="rect">
            <a:avLst/>
          </a:prstGeom>
        </p:spPr>
      </p:pic>
      <p:grpSp>
        <p:nvGrpSpPr>
          <p:cNvPr id="9" name="Group 23"/>
          <p:cNvGrpSpPr/>
          <p:nvPr/>
        </p:nvGrpSpPr>
        <p:grpSpPr>
          <a:xfrm>
            <a:off x="3353903" y="695739"/>
            <a:ext cx="540534" cy="5223080"/>
            <a:chOff x="7669689" y="3198570"/>
            <a:chExt cx="737092" cy="2649945"/>
          </a:xfrm>
        </p:grpSpPr>
        <p:sp>
          <p:nvSpPr>
            <p:cNvPr id="10" name="Double Bracket 9"/>
            <p:cNvSpPr/>
            <p:nvPr/>
          </p:nvSpPr>
          <p:spPr bwMode="auto">
            <a:xfrm>
              <a:off x="7759615" y="3198570"/>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1" name="TextBox 10"/>
            <p:cNvSpPr txBox="1"/>
            <p:nvPr/>
          </p:nvSpPr>
          <p:spPr>
            <a:xfrm>
              <a:off x="7669689" y="3257458"/>
              <a:ext cx="737092" cy="2545267"/>
            </a:xfrm>
            <a:prstGeom prst="rect">
              <a:avLst/>
            </a:prstGeom>
            <a:noFill/>
          </p:spPr>
          <p:txBody>
            <a:bodyPr wrap="none" rtlCol="0">
              <a:spAutoFit/>
            </a:bodyPr>
            <a:lstStyle/>
            <a:p>
              <a:pPr>
                <a:spcBef>
                  <a:spcPts val="0"/>
                </a:spcBef>
              </a:pPr>
              <a:r>
                <a:rPr lang="en-US" sz="2000" dirty="0" smtClean="0">
                  <a:solidFill>
                    <a:schemeClr val="bg2">
                      <a:lumMod val="50000"/>
                    </a:schemeClr>
                  </a:solidFill>
                </a:rPr>
                <a:t>.1</a:t>
              </a:r>
            </a:p>
            <a:p>
              <a:pPr>
                <a:spcBef>
                  <a:spcPts val="0"/>
                </a:spcBef>
              </a:pPr>
              <a:r>
                <a:rPr lang="en-US" sz="2000" dirty="0" smtClean="0">
                  <a:solidFill>
                    <a:schemeClr val="bg2">
                      <a:lumMod val="50000"/>
                    </a:schemeClr>
                  </a:solidFill>
                </a:rPr>
                <a:t>.2</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2">
                      <a:lumMod val="50000"/>
                    </a:schemeClr>
                  </a:solidFill>
                </a:rPr>
                <a:t>.1</a:t>
              </a:r>
            </a:p>
            <a:p>
              <a:pPr>
                <a:spcBef>
                  <a:spcPts val="0"/>
                </a:spcBef>
              </a:pPr>
              <a:r>
                <a:rPr lang="en-US" sz="2000" dirty="0" smtClean="0">
                  <a:solidFill>
                    <a:schemeClr val="bg2">
                      <a:lumMod val="50000"/>
                    </a:schemeClr>
                  </a:solidFill>
                </a:rPr>
                <a:t>.1</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1"/>
                  </a:solidFill>
                </a:rPr>
                <a:t>1.2</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1"/>
                  </a:solidFill>
                </a:rPr>
                <a:t>1</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2">
                      <a:lumMod val="50000"/>
                    </a:schemeClr>
                  </a:solidFill>
                </a:rPr>
                <a:t>.1</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2">
                      <a:lumMod val="50000"/>
                    </a:schemeClr>
                  </a:solidFill>
                </a:rPr>
                <a:t>.1</a:t>
              </a:r>
              <a:endParaRPr lang="en-US" sz="2000" dirty="0">
                <a:solidFill>
                  <a:schemeClr val="bg2">
                    <a:lumMod val="50000"/>
                  </a:schemeClr>
                </a:solidFill>
              </a:endParaRPr>
            </a:p>
          </p:txBody>
        </p:sp>
      </p:grpSp>
      <p:sp>
        <p:nvSpPr>
          <p:cNvPr id="15" name="Rectangle 9"/>
          <p:cNvSpPr>
            <a:spLocks noChangeArrowheads="1"/>
          </p:cNvSpPr>
          <p:nvPr/>
        </p:nvSpPr>
        <p:spPr bwMode="auto">
          <a:xfrm>
            <a:off x="2135103" y="2691696"/>
            <a:ext cx="5394425" cy="461665"/>
          </a:xfrm>
          <a:prstGeom prst="rect">
            <a:avLst/>
          </a:prstGeom>
          <a:noFill/>
          <a:ln w="9525">
            <a:noFill/>
            <a:miter lim="800000"/>
            <a:headEnd/>
            <a:tailEnd/>
          </a:ln>
        </p:spPr>
        <p:txBody>
          <a:bodyPr wrap="none">
            <a:spAutoFit/>
          </a:bodyPr>
          <a:lstStyle/>
          <a:p>
            <a:pPr algn="l">
              <a:spcBef>
                <a:spcPct val="0"/>
              </a:spcBef>
            </a:pPr>
            <a:r>
              <a:rPr lang="en-US" sz="2400" dirty="0">
                <a:solidFill>
                  <a:schemeClr val="bg1"/>
                </a:solidFill>
                <a:latin typeface="cmsy10" pitchFamily="34" charset="0"/>
              </a:rPr>
              <a:t> </a:t>
            </a:r>
            <a:r>
              <a:rPr lang="en-US" sz="2400" dirty="0" smtClean="0">
                <a:solidFill>
                  <a:schemeClr val="bg1"/>
                </a:solidFill>
                <a:latin typeface="cmsy10" pitchFamily="34" charset="0"/>
              </a:rPr>
              <a:t>    </a:t>
            </a:r>
            <a:r>
              <a:rPr lang="en-US" sz="2400" dirty="0" smtClean="0">
                <a:solidFill>
                  <a:schemeClr val="bg1"/>
                </a:solidFill>
                <a:latin typeface="Times New Roman" pitchFamily="18" charset="0"/>
              </a:rPr>
              <a:t>0.8 </a:t>
            </a:r>
            <a:r>
              <a:rPr lang="en-US" sz="2400" dirty="0" smtClean="0">
                <a:solidFill>
                  <a:schemeClr val="bg1"/>
                </a:solidFill>
                <a:latin typeface="cmsy10" pitchFamily="34" charset="0"/>
              </a:rPr>
              <a:t>*</a:t>
            </a:r>
            <a:r>
              <a:rPr lang="en-US" sz="2400" dirty="0" smtClean="0">
                <a:solidFill>
                  <a:schemeClr val="bg1"/>
                </a:solidFill>
                <a:latin typeface="Times New Roman" pitchFamily="18" charset="0"/>
              </a:rPr>
              <a:t>                </a:t>
            </a:r>
            <a:r>
              <a:rPr lang="en-US" sz="2400" dirty="0">
                <a:solidFill>
                  <a:schemeClr val="bg1"/>
                </a:solidFill>
                <a:latin typeface="Times New Roman" pitchFamily="18" charset="0"/>
              </a:rPr>
              <a:t>+ </a:t>
            </a:r>
            <a:r>
              <a:rPr lang="en-US" sz="2400" dirty="0" smtClean="0">
                <a:solidFill>
                  <a:schemeClr val="bg1"/>
                </a:solidFill>
                <a:latin typeface="Times New Roman" pitchFamily="18" charset="0"/>
              </a:rPr>
              <a:t> 0.3 </a:t>
            </a:r>
            <a:r>
              <a:rPr lang="en-US" sz="2400" dirty="0" smtClean="0">
                <a:solidFill>
                  <a:schemeClr val="bg1"/>
                </a:solidFill>
                <a:latin typeface="cmsy10" pitchFamily="34" charset="0"/>
              </a:rPr>
              <a:t>*</a:t>
            </a:r>
            <a:r>
              <a:rPr lang="en-US" sz="2400" dirty="0" smtClean="0">
                <a:solidFill>
                  <a:schemeClr val="bg1"/>
                </a:solidFill>
                <a:latin typeface="Times New Roman" pitchFamily="18" charset="0"/>
              </a:rPr>
              <a:t>                </a:t>
            </a:r>
            <a:r>
              <a:rPr lang="en-US" sz="2400" dirty="0">
                <a:solidFill>
                  <a:schemeClr val="bg1"/>
                </a:solidFill>
                <a:latin typeface="Times New Roman" pitchFamily="18" charset="0"/>
              </a:rPr>
              <a:t>+ </a:t>
            </a:r>
            <a:r>
              <a:rPr lang="en-US" sz="2400" dirty="0" smtClean="0">
                <a:solidFill>
                  <a:schemeClr val="bg1"/>
                </a:solidFill>
                <a:latin typeface="Times New Roman" pitchFamily="18" charset="0"/>
              </a:rPr>
              <a:t>0.5 </a:t>
            </a:r>
            <a:r>
              <a:rPr lang="en-US" sz="2400" dirty="0">
                <a:solidFill>
                  <a:schemeClr val="bg1"/>
                </a:solidFill>
                <a:latin typeface="cmsy10" pitchFamily="34" charset="0"/>
              </a:rPr>
              <a:t>*</a:t>
            </a:r>
          </a:p>
        </p:txBody>
      </p:sp>
      <p:grpSp>
        <p:nvGrpSpPr>
          <p:cNvPr id="16" name="Group 23"/>
          <p:cNvGrpSpPr/>
          <p:nvPr/>
        </p:nvGrpSpPr>
        <p:grpSpPr>
          <a:xfrm>
            <a:off x="5427771" y="657334"/>
            <a:ext cx="540534" cy="5223080"/>
            <a:chOff x="7669687" y="3198570"/>
            <a:chExt cx="737092" cy="2649945"/>
          </a:xfrm>
        </p:grpSpPr>
        <p:sp>
          <p:nvSpPr>
            <p:cNvPr id="17" name="Double Bracket 16"/>
            <p:cNvSpPr/>
            <p:nvPr/>
          </p:nvSpPr>
          <p:spPr bwMode="auto">
            <a:xfrm>
              <a:off x="7759615" y="3198570"/>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18" name="TextBox 17"/>
            <p:cNvSpPr txBox="1"/>
            <p:nvPr/>
          </p:nvSpPr>
          <p:spPr>
            <a:xfrm>
              <a:off x="7669687" y="3257458"/>
              <a:ext cx="737092" cy="2545267"/>
            </a:xfrm>
            <a:prstGeom prst="rect">
              <a:avLst/>
            </a:prstGeom>
            <a:noFill/>
          </p:spPr>
          <p:txBody>
            <a:bodyPr wrap="none" rtlCol="0">
              <a:spAutoFit/>
            </a:bodyPr>
            <a:lstStyle/>
            <a:p>
              <a:pPr>
                <a:spcBef>
                  <a:spcPts val="0"/>
                </a:spcBef>
              </a:pPr>
              <a:r>
                <a:rPr lang="en-US" sz="2000" dirty="0" smtClean="0">
                  <a:solidFill>
                    <a:schemeClr val="bg1"/>
                  </a:solidFill>
                </a:rPr>
                <a:t>1.8</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2">
                      <a:lumMod val="50000"/>
                    </a:schemeClr>
                  </a:solidFill>
                </a:rPr>
                <a:t>.1</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2">
                      <a:lumMod val="50000"/>
                    </a:schemeClr>
                  </a:solidFill>
                </a:rPr>
                <a:t>.1</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2">
                      <a:lumMod val="50000"/>
                    </a:schemeClr>
                  </a:solidFill>
                </a:rPr>
                <a:t>.2</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2">
                      <a:lumMod val="50000"/>
                    </a:schemeClr>
                  </a:solidFill>
                </a:rPr>
                <a:t>.2</a:t>
              </a:r>
            </a:p>
            <a:p>
              <a:pPr>
                <a:spcBef>
                  <a:spcPts val="0"/>
                </a:spcBef>
              </a:pPr>
              <a:r>
                <a:rPr lang="en-US" sz="2000" dirty="0" smtClean="0">
                  <a:solidFill>
                    <a:schemeClr val="bg2">
                      <a:lumMod val="50000"/>
                    </a:schemeClr>
                  </a:solidFill>
                </a:rPr>
                <a:t>.1</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2">
                      <a:lumMod val="50000"/>
                    </a:schemeClr>
                  </a:solidFill>
                </a:rPr>
                <a:t>.1</a:t>
              </a:r>
            </a:p>
            <a:p>
              <a:pPr>
                <a:spcBef>
                  <a:spcPts val="0"/>
                </a:spcBef>
              </a:pPr>
              <a:r>
                <a:rPr lang="en-US" sz="2000" dirty="0" smtClean="0">
                  <a:solidFill>
                    <a:schemeClr val="bg2">
                      <a:lumMod val="50000"/>
                    </a:schemeClr>
                  </a:solidFill>
                </a:rPr>
                <a:t>.1</a:t>
              </a:r>
            </a:p>
            <a:p>
              <a:pPr>
                <a:spcBef>
                  <a:spcPts val="0"/>
                </a:spcBef>
              </a:pPr>
              <a:r>
                <a:rPr lang="en-US" sz="2000" dirty="0" smtClean="0">
                  <a:solidFill>
                    <a:schemeClr val="bg2">
                      <a:lumMod val="50000"/>
                    </a:schemeClr>
                  </a:solidFill>
                </a:rPr>
                <a:t>0</a:t>
              </a:r>
              <a:endParaRPr lang="en-US" sz="2000" dirty="0">
                <a:solidFill>
                  <a:schemeClr val="bg2">
                    <a:lumMod val="50000"/>
                  </a:schemeClr>
                </a:solidFill>
              </a:endParaRPr>
            </a:p>
          </p:txBody>
        </p:sp>
      </p:grpSp>
      <p:grpSp>
        <p:nvGrpSpPr>
          <p:cNvPr id="19" name="Group 23"/>
          <p:cNvGrpSpPr/>
          <p:nvPr/>
        </p:nvGrpSpPr>
        <p:grpSpPr>
          <a:xfrm>
            <a:off x="7587977" y="657334"/>
            <a:ext cx="540534" cy="5223080"/>
            <a:chOff x="7682676" y="3198570"/>
            <a:chExt cx="737092" cy="2649945"/>
          </a:xfrm>
        </p:grpSpPr>
        <p:sp>
          <p:nvSpPr>
            <p:cNvPr id="20" name="Double Bracket 19"/>
            <p:cNvSpPr/>
            <p:nvPr/>
          </p:nvSpPr>
          <p:spPr bwMode="auto">
            <a:xfrm>
              <a:off x="7759615" y="3198570"/>
              <a:ext cx="576075" cy="2649945"/>
            </a:xfrm>
            <a:prstGeom prst="bracketPair">
              <a:avLst/>
            </a:prstGeom>
            <a:noFill/>
            <a:ln w="38100"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1" name="TextBox 20"/>
            <p:cNvSpPr txBox="1"/>
            <p:nvPr/>
          </p:nvSpPr>
          <p:spPr>
            <a:xfrm>
              <a:off x="7682676" y="3257458"/>
              <a:ext cx="737092" cy="2545267"/>
            </a:xfrm>
            <a:prstGeom prst="rect">
              <a:avLst/>
            </a:prstGeom>
            <a:noFill/>
          </p:spPr>
          <p:txBody>
            <a:bodyPr wrap="none" rtlCol="0">
              <a:spAutoFit/>
            </a:bodyPr>
            <a:lstStyle/>
            <a:p>
              <a:pPr>
                <a:spcBef>
                  <a:spcPts val="0"/>
                </a:spcBef>
              </a:pPr>
              <a:r>
                <a:rPr lang="en-US" sz="2000" dirty="0" smtClean="0">
                  <a:solidFill>
                    <a:schemeClr val="bg2">
                      <a:lumMod val="50000"/>
                    </a:schemeClr>
                  </a:solidFill>
                </a:rPr>
                <a:t>.1</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1"/>
                  </a:solidFill>
                </a:rPr>
                <a:t>0.8</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2">
                      <a:lumMod val="50000"/>
                    </a:schemeClr>
                  </a:solidFill>
                </a:rPr>
                <a:t>.1</a:t>
              </a:r>
            </a:p>
            <a:p>
              <a:pPr>
                <a:spcBef>
                  <a:spcPts val="0"/>
                </a:spcBef>
              </a:pPr>
              <a:r>
                <a:rPr lang="en-US" sz="2000" dirty="0" smtClean="0">
                  <a:solidFill>
                    <a:schemeClr val="bg2">
                      <a:lumMod val="50000"/>
                    </a:schemeClr>
                  </a:solidFill>
                </a:rPr>
                <a:t>.2</a:t>
              </a:r>
            </a:p>
            <a:p>
              <a:pPr>
                <a:spcBef>
                  <a:spcPts val="0"/>
                </a:spcBef>
              </a:pPr>
              <a:r>
                <a:rPr lang="en-US" sz="2000" dirty="0" smtClean="0">
                  <a:solidFill>
                    <a:schemeClr val="bg2">
                      <a:lumMod val="50000"/>
                    </a:schemeClr>
                  </a:solidFill>
                </a:rPr>
                <a:t>.1</a:t>
              </a:r>
            </a:p>
            <a:p>
              <a:pPr>
                <a:spcBef>
                  <a:spcPts val="0"/>
                </a:spcBef>
              </a:pPr>
              <a:r>
                <a:rPr lang="en-US" sz="2000" dirty="0" smtClean="0">
                  <a:solidFill>
                    <a:schemeClr val="bg2">
                      <a:lumMod val="50000"/>
                    </a:schemeClr>
                  </a:solidFill>
                </a:rPr>
                <a:t>.2</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2">
                      <a:lumMod val="50000"/>
                    </a:schemeClr>
                  </a:solidFill>
                </a:rPr>
                <a:t>.3</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2">
                      <a:lumMod val="50000"/>
                    </a:schemeClr>
                  </a:solidFill>
                </a:rPr>
                <a:t>0</a:t>
              </a:r>
            </a:p>
            <a:p>
              <a:pPr>
                <a:spcBef>
                  <a:spcPts val="0"/>
                </a:spcBef>
              </a:pPr>
              <a:r>
                <a:rPr lang="en-US" sz="2000" dirty="0" smtClean="0">
                  <a:solidFill>
                    <a:schemeClr val="bg1"/>
                  </a:solidFill>
                </a:rPr>
                <a:t>1.2</a:t>
              </a:r>
              <a:endParaRPr lang="en-US" sz="2000" dirty="0">
                <a:solidFill>
                  <a:schemeClr val="bg1"/>
                </a:solidFill>
              </a:endParaRPr>
            </a:p>
          </p:txBody>
        </p:sp>
      </p:grpSp>
      <p:sp>
        <p:nvSpPr>
          <p:cNvPr id="22" name="TextBox 21"/>
          <p:cNvSpPr txBox="1"/>
          <p:nvPr/>
        </p:nvSpPr>
        <p:spPr>
          <a:xfrm>
            <a:off x="1805" y="772550"/>
            <a:ext cx="1354923" cy="5632311"/>
          </a:xfrm>
          <a:prstGeom prst="rect">
            <a:avLst/>
          </a:prstGeom>
          <a:noFill/>
        </p:spPr>
        <p:txBody>
          <a:bodyPr wrap="none" rtlCol="0">
            <a:spAutoFit/>
          </a:bodyPr>
          <a:lstStyle/>
          <a:p>
            <a:pPr algn="r">
              <a:spcBef>
                <a:spcPts val="0"/>
              </a:spcBef>
            </a:pPr>
            <a:r>
              <a:rPr lang="en-US" sz="2000" dirty="0" smtClean="0">
                <a:solidFill>
                  <a:schemeClr val="bg1"/>
                </a:solidFill>
              </a:rPr>
              <a:t>a</a:t>
            </a:r>
          </a:p>
          <a:p>
            <a:pPr algn="r">
              <a:spcBef>
                <a:spcPts val="0"/>
              </a:spcBef>
            </a:pPr>
            <a:r>
              <a:rPr lang="en-US" sz="2000" dirty="0" smtClean="0">
                <a:solidFill>
                  <a:schemeClr val="bg1"/>
                </a:solidFill>
              </a:rPr>
              <a:t>aardvark</a:t>
            </a:r>
          </a:p>
          <a:p>
            <a:pPr algn="r">
              <a:spcBef>
                <a:spcPts val="0"/>
              </a:spcBef>
            </a:pPr>
            <a:r>
              <a:rPr lang="en-US" sz="2000" dirty="0" smtClean="0">
                <a:solidFill>
                  <a:schemeClr val="bg1"/>
                </a:solidFill>
              </a:rPr>
              <a:t>aardwolf</a:t>
            </a:r>
          </a:p>
          <a:p>
            <a:pPr algn="r">
              <a:spcBef>
                <a:spcPts val="0"/>
              </a:spcBef>
            </a:pPr>
            <a:r>
              <a:rPr lang="en-US" sz="2000" dirty="0" smtClean="0">
                <a:solidFill>
                  <a:schemeClr val="bg1"/>
                </a:solidFill>
              </a:rPr>
              <a:t>able</a:t>
            </a:r>
          </a:p>
          <a:p>
            <a:pPr algn="r">
              <a:spcBef>
                <a:spcPts val="0"/>
              </a:spcBef>
            </a:pPr>
            <a:r>
              <a:rPr lang="en-US" sz="2000" dirty="0" smtClean="0">
                <a:solidFill>
                  <a:schemeClr val="bg1"/>
                </a:solidFill>
              </a:rPr>
              <a:t>account</a:t>
            </a:r>
          </a:p>
          <a:p>
            <a:pPr algn="r">
              <a:spcBef>
                <a:spcPts val="0"/>
              </a:spcBef>
            </a:pPr>
            <a:r>
              <a:rPr lang="en-US" sz="2000" dirty="0" smtClean="0">
                <a:solidFill>
                  <a:schemeClr val="bg1"/>
                </a:solidFill>
              </a:rPr>
              <a:t>acid</a:t>
            </a:r>
          </a:p>
          <a:p>
            <a:pPr algn="r">
              <a:spcBef>
                <a:spcPts val="0"/>
              </a:spcBef>
            </a:pPr>
            <a:r>
              <a:rPr lang="en-US" sz="2000" dirty="0" smtClean="0">
                <a:solidFill>
                  <a:schemeClr val="bg1"/>
                </a:solidFill>
              </a:rPr>
              <a:t>across</a:t>
            </a:r>
          </a:p>
          <a:p>
            <a:pPr algn="r">
              <a:spcBef>
                <a:spcPts val="0"/>
              </a:spcBef>
            </a:pPr>
            <a:r>
              <a:rPr lang="en-US" sz="2000" dirty="0" smtClean="0">
                <a:solidFill>
                  <a:schemeClr val="bg1"/>
                </a:solidFill>
              </a:rPr>
              <a:t>…</a:t>
            </a:r>
          </a:p>
          <a:p>
            <a:pPr algn="r">
              <a:spcBef>
                <a:spcPts val="0"/>
              </a:spcBef>
            </a:pPr>
            <a:r>
              <a:rPr lang="en-US" sz="2000" dirty="0" smtClean="0">
                <a:solidFill>
                  <a:schemeClr val="bg1"/>
                </a:solidFill>
              </a:rPr>
              <a:t>baby</a:t>
            </a:r>
          </a:p>
          <a:p>
            <a:pPr algn="r">
              <a:spcBef>
                <a:spcPts val="0"/>
              </a:spcBef>
            </a:pPr>
            <a:r>
              <a:rPr lang="en-US" sz="2000" dirty="0" smtClean="0">
                <a:solidFill>
                  <a:schemeClr val="bg1"/>
                </a:solidFill>
              </a:rPr>
              <a:t>back</a:t>
            </a:r>
          </a:p>
          <a:p>
            <a:pPr algn="r">
              <a:spcBef>
                <a:spcPts val="0"/>
              </a:spcBef>
            </a:pPr>
            <a:r>
              <a:rPr lang="en-US" sz="2000" dirty="0" smtClean="0">
                <a:solidFill>
                  <a:schemeClr val="bg1"/>
                </a:solidFill>
              </a:rPr>
              <a:t>…</a:t>
            </a:r>
          </a:p>
          <a:p>
            <a:pPr algn="r">
              <a:spcBef>
                <a:spcPts val="0"/>
              </a:spcBef>
            </a:pPr>
            <a:r>
              <a:rPr lang="en-US" sz="2000" dirty="0" smtClean="0">
                <a:solidFill>
                  <a:schemeClr val="bg1"/>
                </a:solidFill>
              </a:rPr>
              <a:t>cradle</a:t>
            </a:r>
          </a:p>
          <a:p>
            <a:pPr algn="r">
              <a:spcBef>
                <a:spcPts val="0"/>
              </a:spcBef>
            </a:pPr>
            <a:r>
              <a:rPr lang="en-US" sz="2000" dirty="0" smtClean="0">
                <a:solidFill>
                  <a:schemeClr val="bg1"/>
                </a:solidFill>
              </a:rPr>
              <a:t>…</a:t>
            </a:r>
          </a:p>
          <a:p>
            <a:pPr algn="r">
              <a:spcBef>
                <a:spcPts val="0"/>
              </a:spcBef>
            </a:pPr>
            <a:r>
              <a:rPr lang="en-US" sz="2000" dirty="0" smtClean="0">
                <a:solidFill>
                  <a:schemeClr val="bg1"/>
                </a:solidFill>
              </a:rPr>
              <a:t>…</a:t>
            </a:r>
          </a:p>
          <a:p>
            <a:pPr algn="r">
              <a:spcBef>
                <a:spcPts val="0"/>
              </a:spcBef>
            </a:pPr>
            <a:r>
              <a:rPr lang="en-US" sz="2000" dirty="0" smtClean="0">
                <a:solidFill>
                  <a:schemeClr val="bg1"/>
                </a:solidFill>
              </a:rPr>
              <a:t>…</a:t>
            </a:r>
          </a:p>
          <a:p>
            <a:pPr algn="r">
              <a:spcBef>
                <a:spcPts val="0"/>
              </a:spcBef>
            </a:pPr>
            <a:r>
              <a:rPr lang="en-US" sz="2000" dirty="0" err="1" smtClean="0">
                <a:solidFill>
                  <a:schemeClr val="bg1"/>
                </a:solidFill>
              </a:rPr>
              <a:t>zylophone</a:t>
            </a:r>
            <a:endParaRPr lang="en-US" sz="2000" dirty="0" smtClean="0">
              <a:solidFill>
                <a:schemeClr val="bg1"/>
              </a:solidFill>
            </a:endParaRPr>
          </a:p>
          <a:p>
            <a:pPr algn="r">
              <a:spcBef>
                <a:spcPts val="0"/>
              </a:spcBef>
            </a:pPr>
            <a:endParaRPr lang="en-US" sz="2000" dirty="0" smtClean="0">
              <a:solidFill>
                <a:schemeClr val="bg1"/>
              </a:solidFill>
            </a:endParaRPr>
          </a:p>
          <a:p>
            <a:pPr algn="r">
              <a:spcBef>
                <a:spcPts val="0"/>
              </a:spcBef>
            </a:pPr>
            <a:endParaRPr lang="en-US" sz="2000" dirty="0" smtClean="0">
              <a:solidFill>
                <a:schemeClr val="bg1"/>
              </a:solidFill>
            </a:endParaRPr>
          </a:p>
        </p:txBody>
      </p:sp>
      <p:sp>
        <p:nvSpPr>
          <p:cNvPr id="23" name="TextBox 22"/>
          <p:cNvSpPr txBox="1"/>
          <p:nvPr/>
        </p:nvSpPr>
        <p:spPr>
          <a:xfrm>
            <a:off x="808310" y="6284883"/>
            <a:ext cx="8176982" cy="830997"/>
          </a:xfrm>
          <a:prstGeom prst="rect">
            <a:avLst/>
          </a:prstGeom>
          <a:noFill/>
        </p:spPr>
        <p:txBody>
          <a:bodyPr wrap="none" rtlCol="0">
            <a:spAutoFit/>
          </a:bodyPr>
          <a:lstStyle/>
          <a:p>
            <a:pPr algn="l">
              <a:spcBef>
                <a:spcPts val="0"/>
              </a:spcBef>
            </a:pPr>
            <a:r>
              <a:rPr lang="en-US" sz="2400" dirty="0" smtClean="0">
                <a:solidFill>
                  <a:schemeClr val="bg1"/>
                </a:solidFill>
                <a:latin typeface="Perpetua" pitchFamily="18" charset="0"/>
              </a:rPr>
              <a:t>Document   </a:t>
            </a:r>
            <a:r>
              <a:rPr lang="en-US" sz="2400" dirty="0" smtClean="0">
                <a:solidFill>
                  <a:schemeClr val="bg1"/>
                </a:solidFill>
                <a:latin typeface="Symbol"/>
              </a:rPr>
              <a:t>»</a:t>
            </a:r>
            <a:r>
              <a:rPr lang="en-US" sz="2400" dirty="0" smtClean="0">
                <a:solidFill>
                  <a:schemeClr val="bg1"/>
                </a:solidFill>
                <a:latin typeface="Perpetua" pitchFamily="18" charset="0"/>
              </a:rPr>
              <a:t>  0.8 * “Topic 36” + 0.3 * “Topic 42”  + 0.5 *   “Topic 63”</a:t>
            </a:r>
          </a:p>
          <a:p>
            <a:pPr algn="l">
              <a:spcBef>
                <a:spcPts val="0"/>
              </a:spcBef>
            </a:pPr>
            <a:r>
              <a:rPr lang="en-US" sz="2400" dirty="0" smtClean="0">
                <a:solidFill>
                  <a:schemeClr val="bg1"/>
                </a:solidFill>
                <a:latin typeface="Perpetua" pitchFamily="18" charset="0"/>
              </a:rPr>
              <a:t>    </a:t>
            </a:r>
          </a:p>
        </p:txBody>
      </p:sp>
      <p:sp>
        <p:nvSpPr>
          <p:cNvPr id="24" name="Rectangle 10"/>
          <p:cNvSpPr>
            <a:spLocks noChangeArrowheads="1"/>
          </p:cNvSpPr>
          <p:nvPr/>
        </p:nvSpPr>
        <p:spPr bwMode="auto">
          <a:xfrm>
            <a:off x="1143000" y="5942464"/>
            <a:ext cx="8001000" cy="369332"/>
          </a:xfrm>
          <a:prstGeom prst="rect">
            <a:avLst/>
          </a:prstGeom>
          <a:noFill/>
          <a:ln w="9525">
            <a:noFill/>
            <a:miter lim="800000"/>
            <a:headEnd/>
            <a:tailEnd/>
          </a:ln>
        </p:spPr>
        <p:txBody>
          <a:bodyPr>
            <a:spAutoFit/>
          </a:bodyPr>
          <a:lstStyle/>
          <a:p>
            <a:pPr algn="l">
              <a:spcBef>
                <a:spcPct val="0"/>
              </a:spcBef>
            </a:pPr>
            <a:r>
              <a:rPr lang="en-US" dirty="0">
                <a:solidFill>
                  <a:schemeClr val="bg1"/>
                </a:solidFill>
                <a:latin typeface="Symbol" pitchFamily="18" charset="2"/>
                <a:sym typeface="Symbol" pitchFamily="18" charset="2"/>
              </a:rPr>
              <a:t>                                  </a:t>
            </a:r>
            <a:r>
              <a:rPr lang="en-US" dirty="0" smtClean="0">
                <a:solidFill>
                  <a:schemeClr val="bg1"/>
                </a:solidFill>
                <a:latin typeface="Symbol" pitchFamily="18" charset="2"/>
                <a:sym typeface="Symbol" pitchFamily="18" charset="2"/>
              </a:rPr>
              <a:t>      </a:t>
            </a:r>
            <a:r>
              <a:rPr lang="en-US" baseline="-25000" dirty="0" smtClean="0">
                <a:solidFill>
                  <a:schemeClr val="bg1"/>
                </a:solidFill>
                <a:latin typeface="Arial" charset="0"/>
                <a:sym typeface="Symbol" pitchFamily="18" charset="2"/>
              </a:rPr>
              <a:t>36            </a:t>
            </a:r>
            <a:r>
              <a:rPr lang="en-US" dirty="0" smtClean="0">
                <a:solidFill>
                  <a:schemeClr val="bg1"/>
                </a:solidFill>
                <a:latin typeface="Arial" charset="0"/>
              </a:rPr>
              <a:t>                     </a:t>
            </a:r>
            <a:r>
              <a:rPr lang="en-US" dirty="0" smtClean="0">
                <a:solidFill>
                  <a:schemeClr val="bg1"/>
                </a:solidFill>
                <a:latin typeface="Symbol" pitchFamily="18" charset="2"/>
                <a:sym typeface="Symbol" pitchFamily="18" charset="2"/>
              </a:rPr>
              <a:t></a:t>
            </a:r>
            <a:r>
              <a:rPr lang="en-US" baseline="-50000" dirty="0" smtClean="0">
                <a:solidFill>
                  <a:schemeClr val="bg1"/>
                </a:solidFill>
                <a:latin typeface="Arial" charset="0"/>
                <a:sym typeface="Symbol" pitchFamily="18" charset="2"/>
              </a:rPr>
              <a:t>42                                           </a:t>
            </a:r>
            <a:r>
              <a:rPr lang="en-US" dirty="0" smtClean="0">
                <a:solidFill>
                  <a:schemeClr val="bg1"/>
                </a:solidFill>
                <a:latin typeface="Symbol" pitchFamily="18" charset="2"/>
                <a:sym typeface="Symbol" pitchFamily="18" charset="2"/>
              </a:rPr>
              <a:t></a:t>
            </a:r>
            <a:r>
              <a:rPr lang="en-US" baseline="-50000" dirty="0" smtClean="0">
                <a:solidFill>
                  <a:schemeClr val="bg1"/>
                </a:solidFill>
                <a:latin typeface="Arial" charset="0"/>
                <a:sym typeface="Symbol" pitchFamily="18" charset="2"/>
              </a:rPr>
              <a:t>63</a:t>
            </a:r>
            <a:r>
              <a:rPr lang="en-US" baseline="-25000" dirty="0" smtClean="0">
                <a:solidFill>
                  <a:schemeClr val="bg1"/>
                </a:solidFill>
                <a:latin typeface="Arial" charset="0"/>
                <a:sym typeface="Symbol" pitchFamily="18" charset="2"/>
              </a:rPr>
              <a:t> </a:t>
            </a:r>
            <a:endParaRPr lang="en-US" baseline="-25000" dirty="0">
              <a:solidFill>
                <a:schemeClr val="bg1"/>
              </a:solidFill>
              <a:latin typeface="Arial" charset="0"/>
              <a:sym typeface="Symbol" pitchFamily="18" charset="2"/>
            </a:endParaRPr>
          </a:p>
        </p:txBody>
      </p:sp>
      <p:sp>
        <p:nvSpPr>
          <p:cNvPr id="25" name="TextBox 24"/>
          <p:cNvSpPr txBox="1"/>
          <p:nvPr/>
        </p:nvSpPr>
        <p:spPr>
          <a:xfrm>
            <a:off x="1538005" y="5963730"/>
            <a:ext cx="300082" cy="369332"/>
          </a:xfrm>
          <a:prstGeom prst="rect">
            <a:avLst/>
          </a:prstGeom>
          <a:noFill/>
        </p:spPr>
        <p:txBody>
          <a:bodyPr wrap="none" rtlCol="0">
            <a:spAutoFit/>
          </a:bodyPr>
          <a:lstStyle/>
          <a:p>
            <a:pPr algn="l">
              <a:spcBef>
                <a:spcPts val="0"/>
              </a:spcBef>
            </a:pPr>
            <a:r>
              <a:rPr lang="en-US" dirty="0" smtClean="0">
                <a:solidFill>
                  <a:schemeClr val="bg1"/>
                </a:solidFill>
              </a:rPr>
              <a:t>x</a:t>
            </a:r>
          </a:p>
        </p:txBody>
      </p:sp>
      <p:sp>
        <p:nvSpPr>
          <p:cNvPr id="26" name="TextBox 25"/>
          <p:cNvSpPr txBox="1"/>
          <p:nvPr/>
        </p:nvSpPr>
        <p:spPr>
          <a:xfrm>
            <a:off x="3266230" y="3659430"/>
            <a:ext cx="5261485" cy="1200329"/>
          </a:xfrm>
          <a:prstGeom prst="rect">
            <a:avLst/>
          </a:prstGeom>
          <a:solidFill>
            <a:schemeClr val="tx1">
              <a:lumMod val="65000"/>
              <a:lumOff val="35000"/>
            </a:schemeClr>
          </a:solidFill>
        </p:spPr>
        <p:txBody>
          <a:bodyPr wrap="square" rtlCol="0">
            <a:spAutoFit/>
          </a:bodyPr>
          <a:lstStyle/>
          <a:p>
            <a:pPr algn="l">
              <a:spcBef>
                <a:spcPts val="0"/>
              </a:spcBef>
            </a:pPr>
            <a:r>
              <a:rPr lang="en-US" sz="2400" dirty="0" smtClean="0">
                <a:solidFill>
                  <a:srgbClr val="FFC000"/>
                </a:solidFill>
              </a:rPr>
              <a:t>Basis functions correspond to topics. But who needs another topic model?  (Already have LSA, LDA, etc….)</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allAtOnce" animBg="1"/>
    </p:bld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Sparse coding on text</a:t>
            </a:r>
            <a:endParaRPr lang="en-US" dirty="0"/>
          </a:p>
        </p:txBody>
      </p:sp>
      <p:sp>
        <p:nvSpPr>
          <p:cNvPr id="3" name="Content Placeholder 2"/>
          <p:cNvSpPr>
            <a:spLocks noGrp="1"/>
          </p:cNvSpPr>
          <p:nvPr>
            <p:ph idx="1"/>
          </p:nvPr>
        </p:nvSpPr>
        <p:spPr>
          <a:xfrm>
            <a:off x="270640" y="932675"/>
            <a:ext cx="8719741" cy="5415105"/>
          </a:xfrm>
        </p:spPr>
        <p:txBody>
          <a:bodyPr/>
          <a:lstStyle/>
          <a:p>
            <a:pPr>
              <a:buNone/>
            </a:pPr>
            <a:r>
              <a:rPr lang="en-US" sz="2800" b="0" dirty="0" smtClean="0"/>
              <a:t>Top five words in example “topics”:</a:t>
            </a:r>
          </a:p>
          <a:p>
            <a:pPr>
              <a:buNone/>
            </a:pPr>
            <a:r>
              <a:rPr lang="en-US" sz="2800" b="0" dirty="0" smtClean="0"/>
              <a:t>Topic 1: Share, exchange, stock securities, commission.</a:t>
            </a:r>
          </a:p>
          <a:p>
            <a:pPr>
              <a:buNone/>
            </a:pPr>
            <a:r>
              <a:rPr lang="en-US" sz="2800" b="0" dirty="0" smtClean="0"/>
              <a:t>Topic 2: Subscribe, online, service, server, database.</a:t>
            </a:r>
          </a:p>
          <a:p>
            <a:pPr>
              <a:buNone/>
            </a:pPr>
            <a:r>
              <a:rPr lang="en-US" sz="2800" b="0" dirty="0" smtClean="0"/>
              <a:t>Topic 3: Actor, actress, film, comedian, star.</a:t>
            </a:r>
          </a:p>
          <a:p>
            <a:pPr>
              <a:buNone/>
            </a:pPr>
            <a:endParaRPr lang="en-US" sz="900" b="0" dirty="0" smtClean="0"/>
          </a:p>
          <a:p>
            <a:pPr>
              <a:buNone/>
            </a:pPr>
            <a:r>
              <a:rPr lang="en-US" sz="2800" b="0" dirty="0" smtClean="0"/>
              <a:t>But… who needs another topic model?  LSA (Landauer, et al., 1998), Distributional clustering (Brown et al 1992; Pereira et al., 1993) LDA (Blei et al., 2003), ….  </a:t>
            </a:r>
          </a:p>
          <a:p>
            <a:endParaRPr lang="en-US" sz="2800" b="0" dirty="0"/>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r>
              <a:rPr lang="en-US" dirty="0" smtClean="0">
                <a:solidFill>
                  <a:schemeClr val="bg1"/>
                </a:solidFill>
              </a:rPr>
              <a:t>Learning </a:t>
            </a:r>
            <a:r>
              <a:rPr lang="en-US" dirty="0" smtClean="0"/>
              <a:t>feature hierarchies</a:t>
            </a:r>
            <a:endParaRPr lang="en-US" dirty="0" smtClean="0">
              <a:solidFill>
                <a:schemeClr val="bg1"/>
              </a:solidFill>
            </a:endParaRPr>
          </a:p>
        </p:txBody>
      </p:sp>
      <p:pic>
        <p:nvPicPr>
          <p:cNvPr id="96259" name="Picture 3"/>
          <p:cNvPicPr>
            <a:picLocks noChangeAspect="1" noChangeArrowheads="1"/>
          </p:cNvPicPr>
          <p:nvPr/>
        </p:nvPicPr>
        <p:blipFill>
          <a:blip r:embed="rId3" cstate="print"/>
          <a:srcRect/>
          <a:stretch>
            <a:fillRect/>
          </a:stretch>
        </p:blipFill>
        <p:spPr bwMode="auto">
          <a:xfrm>
            <a:off x="652463" y="1700213"/>
            <a:ext cx="5070475" cy="3538537"/>
          </a:xfrm>
          <a:prstGeom prst="rect">
            <a:avLst/>
          </a:prstGeom>
          <a:noFill/>
          <a:ln w="9525">
            <a:noFill/>
            <a:miter lim="800000"/>
            <a:headEnd/>
            <a:tailEnd/>
          </a:ln>
        </p:spPr>
      </p:pic>
      <p:sp>
        <p:nvSpPr>
          <p:cNvPr id="96260" name="Text Box 4"/>
          <p:cNvSpPr txBox="1">
            <a:spLocks noChangeArrowheads="1"/>
          </p:cNvSpPr>
          <p:nvPr/>
        </p:nvSpPr>
        <p:spPr bwMode="auto">
          <a:xfrm>
            <a:off x="5991225" y="4619625"/>
            <a:ext cx="2195513" cy="366713"/>
          </a:xfrm>
          <a:prstGeom prst="rect">
            <a:avLst/>
          </a:prstGeom>
          <a:noFill/>
          <a:ln w="25400" algn="ctr">
            <a:noFill/>
            <a:miter lim="800000"/>
            <a:headEnd/>
            <a:tailEnd/>
          </a:ln>
        </p:spPr>
        <p:txBody>
          <a:bodyPr wrap="none" lIns="90487" tIns="44450" rIns="90487" bIns="44450">
            <a:spAutoFit/>
          </a:bodyPr>
          <a:lstStyle/>
          <a:p>
            <a:pPr marL="381000" indent="-381000" algn="l">
              <a:spcBef>
                <a:spcPct val="0"/>
              </a:spcBef>
            </a:pPr>
            <a:r>
              <a:rPr lang="en-US" dirty="0">
                <a:solidFill>
                  <a:srgbClr val="FFFFFF"/>
                </a:solidFill>
                <a:latin typeface="Arial" charset="0"/>
              </a:rPr>
              <a:t>Input image (pixels)</a:t>
            </a:r>
          </a:p>
        </p:txBody>
      </p:sp>
      <p:sp>
        <p:nvSpPr>
          <p:cNvPr id="96261" name="Text Box 5"/>
          <p:cNvSpPr txBox="1">
            <a:spLocks noChangeArrowheads="1"/>
          </p:cNvSpPr>
          <p:nvPr/>
        </p:nvSpPr>
        <p:spPr bwMode="auto">
          <a:xfrm>
            <a:off x="6029325" y="3198813"/>
            <a:ext cx="1816202" cy="643766"/>
          </a:xfrm>
          <a:prstGeom prst="rect">
            <a:avLst/>
          </a:prstGeom>
          <a:noFill/>
          <a:ln w="25400" algn="ctr">
            <a:noFill/>
            <a:miter lim="800000"/>
            <a:headEnd/>
            <a:tailEnd/>
          </a:ln>
        </p:spPr>
        <p:txBody>
          <a:bodyPr wrap="none" lIns="90487" tIns="44450" rIns="90487" bIns="44450">
            <a:spAutoFit/>
          </a:bodyPr>
          <a:lstStyle/>
          <a:p>
            <a:pPr marL="381000" indent="-381000" algn="l">
              <a:spcBef>
                <a:spcPts val="0"/>
              </a:spcBef>
            </a:pPr>
            <a:r>
              <a:rPr lang="en-US" dirty="0" smtClean="0">
                <a:solidFill>
                  <a:srgbClr val="FFFFFF"/>
                </a:solidFill>
                <a:latin typeface="Arial" charset="0"/>
              </a:rPr>
              <a:t>“Sparse coding”</a:t>
            </a:r>
          </a:p>
          <a:p>
            <a:pPr marL="381000" indent="-381000" algn="l">
              <a:spcBef>
                <a:spcPts val="0"/>
              </a:spcBef>
            </a:pPr>
            <a:r>
              <a:rPr lang="en-US" dirty="0" smtClean="0">
                <a:solidFill>
                  <a:srgbClr val="FFFFFF"/>
                </a:solidFill>
                <a:latin typeface="Arial" charset="0"/>
              </a:rPr>
              <a:t>(edges; cf. V1) </a:t>
            </a:r>
            <a:endParaRPr lang="en-US" dirty="0">
              <a:solidFill>
                <a:srgbClr val="FFFFFF"/>
              </a:solidFill>
              <a:latin typeface="Arial" charset="0"/>
            </a:endParaRPr>
          </a:p>
        </p:txBody>
      </p:sp>
      <p:sp>
        <p:nvSpPr>
          <p:cNvPr id="728070" name="Text Box 6"/>
          <p:cNvSpPr txBox="1">
            <a:spLocks noChangeArrowheads="1"/>
          </p:cNvSpPr>
          <p:nvPr/>
        </p:nvSpPr>
        <p:spPr bwMode="auto">
          <a:xfrm>
            <a:off x="6087409" y="1892300"/>
            <a:ext cx="2747546" cy="1031564"/>
          </a:xfrm>
          <a:prstGeom prst="rect">
            <a:avLst/>
          </a:prstGeom>
          <a:noFill/>
          <a:ln w="25400" algn="ctr">
            <a:noFill/>
            <a:miter lim="800000"/>
            <a:headEnd/>
            <a:tailEnd/>
          </a:ln>
        </p:spPr>
        <p:txBody>
          <a:bodyPr wrap="none" lIns="90487" tIns="44450" rIns="90487" bIns="44450">
            <a:spAutoFit/>
          </a:bodyPr>
          <a:lstStyle/>
          <a:p>
            <a:pPr marL="381000" indent="-381000" algn="l">
              <a:spcBef>
                <a:spcPct val="0"/>
              </a:spcBef>
            </a:pPr>
            <a:r>
              <a:rPr lang="en-US" dirty="0">
                <a:solidFill>
                  <a:srgbClr val="FFFFFF"/>
                </a:solidFill>
                <a:latin typeface="Arial" charset="0"/>
              </a:rPr>
              <a:t>Higher layer</a:t>
            </a:r>
          </a:p>
          <a:p>
            <a:pPr marL="381000" indent="-381000" algn="l">
              <a:spcBef>
                <a:spcPct val="20000"/>
              </a:spcBef>
            </a:pPr>
            <a:r>
              <a:rPr lang="en-US" dirty="0" smtClean="0">
                <a:solidFill>
                  <a:srgbClr val="FFFFFF"/>
                </a:solidFill>
                <a:latin typeface="Arial" charset="0"/>
              </a:rPr>
              <a:t>(Combinations of edges; </a:t>
            </a:r>
          </a:p>
          <a:p>
            <a:pPr marL="381000" indent="-381000" algn="l">
              <a:spcBef>
                <a:spcPct val="20000"/>
              </a:spcBef>
            </a:pPr>
            <a:r>
              <a:rPr lang="en-US" dirty="0" smtClean="0">
                <a:solidFill>
                  <a:srgbClr val="000000"/>
                </a:solidFill>
                <a:latin typeface="Arial" charset="0"/>
              </a:rPr>
              <a:t>  </a:t>
            </a:r>
            <a:r>
              <a:rPr lang="en-US" dirty="0" smtClean="0">
                <a:solidFill>
                  <a:srgbClr val="FFFFFF"/>
                </a:solidFill>
                <a:latin typeface="Arial" charset="0"/>
              </a:rPr>
              <a:t>cf</a:t>
            </a:r>
            <a:r>
              <a:rPr lang="en-US" dirty="0" smtClean="0">
                <a:solidFill>
                  <a:srgbClr val="000000"/>
                </a:solidFill>
                <a:latin typeface="Arial" charset="0"/>
              </a:rPr>
              <a:t>. </a:t>
            </a:r>
            <a:r>
              <a:rPr lang="en-US" dirty="0" smtClean="0">
                <a:solidFill>
                  <a:srgbClr val="FFFFFF"/>
                </a:solidFill>
                <a:latin typeface="Arial" charset="0"/>
              </a:rPr>
              <a:t>V2)</a:t>
            </a:r>
            <a:endParaRPr lang="en-US" dirty="0">
              <a:solidFill>
                <a:srgbClr val="FFFFFF"/>
              </a:solidFill>
              <a:latin typeface="Arial" charset="0"/>
            </a:endParaRPr>
          </a:p>
        </p:txBody>
      </p:sp>
      <p:sp>
        <p:nvSpPr>
          <p:cNvPr id="96263" name="Rectangle 7"/>
          <p:cNvSpPr>
            <a:spLocks noChangeArrowheads="1"/>
          </p:cNvSpPr>
          <p:nvPr/>
        </p:nvSpPr>
        <p:spPr bwMode="auto">
          <a:xfrm>
            <a:off x="76200" y="1508125"/>
            <a:ext cx="914400" cy="914400"/>
          </a:xfrm>
          <a:prstGeom prst="rect">
            <a:avLst/>
          </a:prstGeom>
          <a:solidFill>
            <a:schemeClr val="tx1"/>
          </a:solidFill>
          <a:ln w="25400" algn="ctr">
            <a:noFill/>
            <a:miter lim="800000"/>
            <a:headEnd/>
            <a:tailEnd/>
          </a:ln>
        </p:spPr>
        <p:txBody>
          <a:bodyPr wrap="none" lIns="90487" tIns="44450" rIns="90487" bIns="44450" anchor="ctr">
            <a:spAutoFit/>
          </a:bodyPr>
          <a:lstStyle/>
          <a:p>
            <a:pPr algn="l">
              <a:spcBef>
                <a:spcPct val="0"/>
              </a:spcBef>
            </a:pPr>
            <a:endParaRPr lang="en-US">
              <a:solidFill>
                <a:srgbClr val="000000"/>
              </a:solidFill>
              <a:latin typeface="Arial" charset="0"/>
            </a:endParaRPr>
          </a:p>
        </p:txBody>
      </p:sp>
      <p:grpSp>
        <p:nvGrpSpPr>
          <p:cNvPr id="2" name="Group 8"/>
          <p:cNvGrpSpPr>
            <a:grpSpLocks/>
          </p:cNvGrpSpPr>
          <p:nvPr/>
        </p:nvGrpSpPr>
        <p:grpSpPr bwMode="auto">
          <a:xfrm>
            <a:off x="960438" y="1547813"/>
            <a:ext cx="4378325" cy="1841500"/>
            <a:chOff x="969" y="975"/>
            <a:chExt cx="2758" cy="1160"/>
          </a:xfrm>
          <a:solidFill>
            <a:schemeClr val="tx1"/>
          </a:solidFill>
        </p:grpSpPr>
        <p:sp>
          <p:nvSpPr>
            <p:cNvPr id="96267" name="Rectangle 9"/>
            <p:cNvSpPr>
              <a:spLocks noChangeArrowheads="1"/>
            </p:cNvSpPr>
            <p:nvPr/>
          </p:nvSpPr>
          <p:spPr bwMode="auto">
            <a:xfrm>
              <a:off x="969" y="975"/>
              <a:ext cx="2758" cy="967"/>
            </a:xfrm>
            <a:prstGeom prst="rect">
              <a:avLst/>
            </a:prstGeom>
            <a:grpFill/>
            <a:ln w="25400" algn="ctr">
              <a:noFill/>
              <a:miter lim="800000"/>
              <a:headEnd/>
              <a:tailEnd/>
            </a:ln>
          </p:spPr>
          <p:txBody>
            <a:bodyPr wrap="none" lIns="90487" tIns="44450" rIns="90487" bIns="44450" anchor="ctr">
              <a:spAutoFit/>
            </a:bodyPr>
            <a:lstStyle/>
            <a:p>
              <a:pPr algn="l">
                <a:spcBef>
                  <a:spcPct val="0"/>
                </a:spcBef>
              </a:pPr>
              <a:endParaRPr lang="en-US">
                <a:solidFill>
                  <a:srgbClr val="000000"/>
                </a:solidFill>
                <a:latin typeface="Arial" charset="0"/>
              </a:endParaRPr>
            </a:p>
          </p:txBody>
        </p:sp>
        <p:sp>
          <p:nvSpPr>
            <p:cNvPr id="96268" name="Rectangle 10"/>
            <p:cNvSpPr>
              <a:spLocks noChangeArrowheads="1"/>
            </p:cNvSpPr>
            <p:nvPr/>
          </p:nvSpPr>
          <p:spPr bwMode="auto">
            <a:xfrm>
              <a:off x="1646" y="1047"/>
              <a:ext cx="435" cy="967"/>
            </a:xfrm>
            <a:prstGeom prst="rect">
              <a:avLst/>
            </a:prstGeom>
            <a:grpFill/>
            <a:ln w="25400" algn="ctr">
              <a:noFill/>
              <a:miter lim="800000"/>
              <a:headEnd/>
              <a:tailEnd/>
            </a:ln>
          </p:spPr>
          <p:txBody>
            <a:bodyPr lIns="90487" tIns="44450" rIns="90487" bIns="44450" anchor="ctr">
              <a:spAutoFit/>
            </a:bodyPr>
            <a:lstStyle/>
            <a:p>
              <a:pPr algn="l">
                <a:spcBef>
                  <a:spcPct val="0"/>
                </a:spcBef>
              </a:pPr>
              <a:endParaRPr lang="en-US">
                <a:solidFill>
                  <a:srgbClr val="000000"/>
                </a:solidFill>
                <a:latin typeface="Arial" charset="0"/>
              </a:endParaRPr>
            </a:p>
          </p:txBody>
        </p:sp>
        <p:sp>
          <p:nvSpPr>
            <p:cNvPr id="96269" name="Rectangle 11"/>
            <p:cNvSpPr>
              <a:spLocks noChangeArrowheads="1"/>
            </p:cNvSpPr>
            <p:nvPr/>
          </p:nvSpPr>
          <p:spPr bwMode="auto">
            <a:xfrm>
              <a:off x="1767" y="1047"/>
              <a:ext cx="435" cy="967"/>
            </a:xfrm>
            <a:prstGeom prst="rect">
              <a:avLst/>
            </a:prstGeom>
            <a:grpFill/>
            <a:ln w="25400" algn="ctr">
              <a:noFill/>
              <a:miter lim="800000"/>
              <a:headEnd/>
              <a:tailEnd/>
            </a:ln>
          </p:spPr>
          <p:txBody>
            <a:bodyPr lIns="90487" tIns="44450" rIns="90487" bIns="44450" anchor="ctr">
              <a:spAutoFit/>
            </a:bodyPr>
            <a:lstStyle/>
            <a:p>
              <a:pPr algn="l">
                <a:spcBef>
                  <a:spcPct val="0"/>
                </a:spcBef>
              </a:pPr>
              <a:endParaRPr lang="en-US">
                <a:solidFill>
                  <a:srgbClr val="000000"/>
                </a:solidFill>
                <a:latin typeface="Arial" charset="0"/>
              </a:endParaRPr>
            </a:p>
          </p:txBody>
        </p:sp>
        <p:sp>
          <p:nvSpPr>
            <p:cNvPr id="96270" name="Rectangle 12"/>
            <p:cNvSpPr>
              <a:spLocks noChangeArrowheads="1"/>
            </p:cNvSpPr>
            <p:nvPr/>
          </p:nvSpPr>
          <p:spPr bwMode="auto">
            <a:xfrm>
              <a:off x="1695" y="1168"/>
              <a:ext cx="435" cy="967"/>
            </a:xfrm>
            <a:prstGeom prst="rect">
              <a:avLst/>
            </a:prstGeom>
            <a:grpFill/>
            <a:ln w="25400" algn="ctr">
              <a:noFill/>
              <a:miter lim="800000"/>
              <a:headEnd/>
              <a:tailEnd/>
            </a:ln>
          </p:spPr>
          <p:txBody>
            <a:bodyPr lIns="90487" tIns="44450" rIns="90487" bIns="44450" anchor="ctr">
              <a:spAutoFit/>
            </a:bodyPr>
            <a:lstStyle/>
            <a:p>
              <a:pPr algn="l">
                <a:spcBef>
                  <a:spcPct val="0"/>
                </a:spcBef>
              </a:pPr>
              <a:endParaRPr lang="en-US">
                <a:solidFill>
                  <a:srgbClr val="000000"/>
                </a:solidFill>
                <a:latin typeface="Arial" charset="0"/>
              </a:endParaRPr>
            </a:p>
          </p:txBody>
        </p:sp>
        <p:sp>
          <p:nvSpPr>
            <p:cNvPr id="96271" name="Rectangle 13"/>
            <p:cNvSpPr>
              <a:spLocks noChangeArrowheads="1"/>
            </p:cNvSpPr>
            <p:nvPr/>
          </p:nvSpPr>
          <p:spPr bwMode="auto">
            <a:xfrm>
              <a:off x="2541" y="1047"/>
              <a:ext cx="435" cy="967"/>
            </a:xfrm>
            <a:prstGeom prst="rect">
              <a:avLst/>
            </a:prstGeom>
            <a:grpFill/>
            <a:ln w="25400" algn="ctr">
              <a:noFill/>
              <a:miter lim="800000"/>
              <a:headEnd/>
              <a:tailEnd/>
            </a:ln>
          </p:spPr>
          <p:txBody>
            <a:bodyPr lIns="90487" tIns="44450" rIns="90487" bIns="44450" anchor="ctr">
              <a:spAutoFit/>
            </a:bodyPr>
            <a:lstStyle/>
            <a:p>
              <a:pPr algn="l">
                <a:spcBef>
                  <a:spcPct val="0"/>
                </a:spcBef>
              </a:pPr>
              <a:endParaRPr lang="en-US">
                <a:solidFill>
                  <a:srgbClr val="000000"/>
                </a:solidFill>
                <a:latin typeface="Arial" charset="0"/>
              </a:endParaRPr>
            </a:p>
          </p:txBody>
        </p:sp>
        <p:sp>
          <p:nvSpPr>
            <p:cNvPr id="96272" name="Rectangle 14"/>
            <p:cNvSpPr>
              <a:spLocks noChangeArrowheads="1"/>
            </p:cNvSpPr>
            <p:nvPr/>
          </p:nvSpPr>
          <p:spPr bwMode="auto">
            <a:xfrm>
              <a:off x="2614" y="1120"/>
              <a:ext cx="435" cy="967"/>
            </a:xfrm>
            <a:prstGeom prst="rect">
              <a:avLst/>
            </a:prstGeom>
            <a:grpFill/>
            <a:ln w="25400" algn="ctr">
              <a:noFill/>
              <a:miter lim="800000"/>
              <a:headEnd/>
              <a:tailEnd/>
            </a:ln>
          </p:spPr>
          <p:txBody>
            <a:bodyPr lIns="90487" tIns="44450" rIns="90487" bIns="44450" anchor="ctr">
              <a:spAutoFit/>
            </a:bodyPr>
            <a:lstStyle/>
            <a:p>
              <a:pPr algn="l">
                <a:spcBef>
                  <a:spcPct val="0"/>
                </a:spcBef>
              </a:pPr>
              <a:endParaRPr lang="en-US">
                <a:solidFill>
                  <a:srgbClr val="000000"/>
                </a:solidFill>
                <a:latin typeface="Arial" charset="0"/>
              </a:endParaRPr>
            </a:p>
          </p:txBody>
        </p:sp>
        <p:sp>
          <p:nvSpPr>
            <p:cNvPr id="96273" name="Rectangle 15"/>
            <p:cNvSpPr>
              <a:spLocks noChangeArrowheads="1"/>
            </p:cNvSpPr>
            <p:nvPr/>
          </p:nvSpPr>
          <p:spPr bwMode="auto">
            <a:xfrm>
              <a:off x="2668" y="1059"/>
              <a:ext cx="435" cy="967"/>
            </a:xfrm>
            <a:prstGeom prst="rect">
              <a:avLst/>
            </a:prstGeom>
            <a:grpFill/>
            <a:ln w="25400" algn="ctr">
              <a:noFill/>
              <a:miter lim="800000"/>
              <a:headEnd/>
              <a:tailEnd/>
            </a:ln>
          </p:spPr>
          <p:txBody>
            <a:bodyPr lIns="90487" tIns="44450" rIns="90487" bIns="44450" anchor="ctr">
              <a:spAutoFit/>
            </a:bodyPr>
            <a:lstStyle/>
            <a:p>
              <a:pPr algn="l">
                <a:spcBef>
                  <a:spcPct val="0"/>
                </a:spcBef>
              </a:pPr>
              <a:endParaRPr lang="en-US">
                <a:solidFill>
                  <a:srgbClr val="000000"/>
                </a:solidFill>
                <a:latin typeface="Arial" charset="0"/>
              </a:endParaRPr>
            </a:p>
          </p:txBody>
        </p:sp>
      </p:grpSp>
      <p:sp>
        <p:nvSpPr>
          <p:cNvPr id="18" name="TextBox 17"/>
          <p:cNvSpPr txBox="1"/>
          <p:nvPr/>
        </p:nvSpPr>
        <p:spPr>
          <a:xfrm>
            <a:off x="6569060" y="6501400"/>
            <a:ext cx="2637260" cy="338554"/>
          </a:xfrm>
          <a:prstGeom prst="rect">
            <a:avLst/>
          </a:prstGeom>
          <a:solidFill>
            <a:schemeClr val="tx1"/>
          </a:solidFill>
        </p:spPr>
        <p:txBody>
          <a:bodyPr wrap="none" rtlCol="0">
            <a:spAutoFit/>
          </a:bodyPr>
          <a:lstStyle/>
          <a:p>
            <a:pPr algn="l">
              <a:spcBef>
                <a:spcPts val="0"/>
              </a:spcBef>
            </a:pPr>
            <a:r>
              <a:rPr lang="en-US" sz="1600" dirty="0" smtClean="0">
                <a:solidFill>
                  <a:srgbClr val="FFFFFF"/>
                </a:solidFill>
                <a:latin typeface="Times"/>
              </a:rPr>
              <a:t>[Lee, Ranganath &amp; Ng, 2007]</a:t>
            </a:r>
          </a:p>
        </p:txBody>
      </p:sp>
      <p:sp>
        <p:nvSpPr>
          <p:cNvPr id="20" name="TextBox 19"/>
          <p:cNvSpPr txBox="1"/>
          <p:nvPr/>
        </p:nvSpPr>
        <p:spPr>
          <a:xfrm>
            <a:off x="117020" y="6155755"/>
            <a:ext cx="7048724" cy="338554"/>
          </a:xfrm>
          <a:prstGeom prst="rect">
            <a:avLst/>
          </a:prstGeom>
          <a:noFill/>
        </p:spPr>
        <p:txBody>
          <a:bodyPr wrap="none" rtlCol="0">
            <a:spAutoFit/>
          </a:bodyPr>
          <a:lstStyle/>
          <a:p>
            <a:r>
              <a:rPr lang="en-US" sz="1600" dirty="0" smtClean="0">
                <a:solidFill>
                  <a:schemeClr val="bg1"/>
                </a:solidFill>
              </a:rPr>
              <a:t>[Technical details: Sparse autoencoder or sparse version of Hinton’s DBN.]</a:t>
            </a:r>
            <a:endParaRPr lang="en-US" sz="1600" dirty="0">
              <a:solidFill>
                <a:schemeClr val="bg1"/>
              </a:solidFill>
            </a:endParaRPr>
          </a:p>
        </p:txBody>
      </p:sp>
      <p:grpSp>
        <p:nvGrpSpPr>
          <p:cNvPr id="27" name="Group 26"/>
          <p:cNvGrpSpPr/>
          <p:nvPr/>
        </p:nvGrpSpPr>
        <p:grpSpPr>
          <a:xfrm>
            <a:off x="856240" y="3198570"/>
            <a:ext cx="4733645" cy="1844245"/>
            <a:chOff x="856240" y="3198570"/>
            <a:chExt cx="4733645" cy="1844245"/>
          </a:xfrm>
        </p:grpSpPr>
        <p:sp>
          <p:nvSpPr>
            <p:cNvPr id="19" name="TextBox 18"/>
            <p:cNvSpPr txBox="1"/>
            <p:nvPr/>
          </p:nvSpPr>
          <p:spPr>
            <a:xfrm>
              <a:off x="856240" y="4581150"/>
              <a:ext cx="441146" cy="461665"/>
            </a:xfrm>
            <a:prstGeom prst="rect">
              <a:avLst/>
            </a:prstGeom>
            <a:noFill/>
          </p:spPr>
          <p:txBody>
            <a:bodyPr wrap="none" rtlCol="0">
              <a:spAutoFit/>
            </a:bodyPr>
            <a:lstStyle/>
            <a:p>
              <a:pPr algn="l">
                <a:spcBef>
                  <a:spcPts val="0"/>
                </a:spcBef>
              </a:pPr>
              <a:r>
                <a:rPr lang="en-US" sz="2400" dirty="0" smtClean="0">
                  <a:solidFill>
                    <a:schemeClr val="bg1"/>
                  </a:solidFill>
                  <a:latin typeface="+mj-lt"/>
                </a:rPr>
                <a:t>x</a:t>
              </a:r>
              <a:r>
                <a:rPr lang="en-US" sz="2400" baseline="-25000" dirty="0" smtClean="0">
                  <a:solidFill>
                    <a:schemeClr val="bg1"/>
                  </a:solidFill>
                  <a:latin typeface="+mj-lt"/>
                </a:rPr>
                <a:t>1</a:t>
              </a:r>
            </a:p>
          </p:txBody>
        </p:sp>
        <p:sp>
          <p:nvSpPr>
            <p:cNvPr id="21" name="TextBox 20"/>
            <p:cNvSpPr txBox="1"/>
            <p:nvPr/>
          </p:nvSpPr>
          <p:spPr>
            <a:xfrm>
              <a:off x="2306105" y="4581150"/>
              <a:ext cx="441146" cy="461665"/>
            </a:xfrm>
            <a:prstGeom prst="rect">
              <a:avLst/>
            </a:prstGeom>
            <a:noFill/>
          </p:spPr>
          <p:txBody>
            <a:bodyPr wrap="none" rtlCol="0">
              <a:spAutoFit/>
            </a:bodyPr>
            <a:lstStyle/>
            <a:p>
              <a:pPr algn="l">
                <a:spcBef>
                  <a:spcPts val="0"/>
                </a:spcBef>
              </a:pPr>
              <a:r>
                <a:rPr lang="en-US" sz="2400" dirty="0" smtClean="0">
                  <a:solidFill>
                    <a:schemeClr val="bg1"/>
                  </a:solidFill>
                  <a:latin typeface="+mj-lt"/>
                </a:rPr>
                <a:t>x</a:t>
              </a:r>
              <a:r>
                <a:rPr lang="en-US" sz="2400" baseline="-25000" dirty="0" smtClean="0">
                  <a:solidFill>
                    <a:schemeClr val="bg1"/>
                  </a:solidFill>
                  <a:latin typeface="+mj-lt"/>
                </a:rPr>
                <a:t>2</a:t>
              </a:r>
            </a:p>
          </p:txBody>
        </p:sp>
        <p:sp>
          <p:nvSpPr>
            <p:cNvPr id="22" name="TextBox 21"/>
            <p:cNvSpPr txBox="1"/>
            <p:nvPr/>
          </p:nvSpPr>
          <p:spPr>
            <a:xfrm>
              <a:off x="3746804" y="4581150"/>
              <a:ext cx="441146" cy="461665"/>
            </a:xfrm>
            <a:prstGeom prst="rect">
              <a:avLst/>
            </a:prstGeom>
            <a:noFill/>
          </p:spPr>
          <p:txBody>
            <a:bodyPr wrap="none" rtlCol="0">
              <a:spAutoFit/>
            </a:bodyPr>
            <a:lstStyle/>
            <a:p>
              <a:pPr algn="l">
                <a:spcBef>
                  <a:spcPts val="0"/>
                </a:spcBef>
              </a:pPr>
              <a:r>
                <a:rPr lang="en-US" sz="2400" dirty="0" smtClean="0">
                  <a:solidFill>
                    <a:schemeClr val="bg1"/>
                  </a:solidFill>
                  <a:latin typeface="+mj-lt"/>
                </a:rPr>
                <a:t>x</a:t>
              </a:r>
              <a:r>
                <a:rPr lang="en-US" sz="2400" baseline="-25000" dirty="0" smtClean="0">
                  <a:solidFill>
                    <a:schemeClr val="bg1"/>
                  </a:solidFill>
                  <a:latin typeface="+mj-lt"/>
                </a:rPr>
                <a:t>3</a:t>
              </a:r>
            </a:p>
          </p:txBody>
        </p:sp>
        <p:sp>
          <p:nvSpPr>
            <p:cNvPr id="23" name="TextBox 22"/>
            <p:cNvSpPr txBox="1"/>
            <p:nvPr/>
          </p:nvSpPr>
          <p:spPr>
            <a:xfrm>
              <a:off x="5148739" y="4581150"/>
              <a:ext cx="441146" cy="461665"/>
            </a:xfrm>
            <a:prstGeom prst="rect">
              <a:avLst/>
            </a:prstGeom>
            <a:noFill/>
          </p:spPr>
          <p:txBody>
            <a:bodyPr wrap="none" rtlCol="0">
              <a:spAutoFit/>
            </a:bodyPr>
            <a:lstStyle/>
            <a:p>
              <a:pPr algn="l">
                <a:spcBef>
                  <a:spcPts val="0"/>
                </a:spcBef>
              </a:pPr>
              <a:r>
                <a:rPr lang="en-US" sz="2400" dirty="0" smtClean="0">
                  <a:solidFill>
                    <a:schemeClr val="bg1"/>
                  </a:solidFill>
                  <a:latin typeface="+mj-lt"/>
                </a:rPr>
                <a:t>x</a:t>
              </a:r>
              <a:r>
                <a:rPr lang="en-US" sz="2400" baseline="-25000" dirty="0" smtClean="0">
                  <a:solidFill>
                    <a:schemeClr val="bg1"/>
                  </a:solidFill>
                  <a:latin typeface="+mj-lt"/>
                </a:rPr>
                <a:t>4</a:t>
              </a:r>
            </a:p>
          </p:txBody>
        </p:sp>
        <p:sp>
          <p:nvSpPr>
            <p:cNvPr id="24" name="TextBox 23"/>
            <p:cNvSpPr txBox="1"/>
            <p:nvPr/>
          </p:nvSpPr>
          <p:spPr>
            <a:xfrm>
              <a:off x="4418685" y="3198570"/>
              <a:ext cx="423514" cy="461665"/>
            </a:xfrm>
            <a:prstGeom prst="rect">
              <a:avLst/>
            </a:prstGeom>
            <a:noFill/>
          </p:spPr>
          <p:txBody>
            <a:bodyPr wrap="none" rtlCol="0">
              <a:spAutoFit/>
            </a:bodyPr>
            <a:lstStyle/>
            <a:p>
              <a:pPr algn="l">
                <a:spcBef>
                  <a:spcPts val="0"/>
                </a:spcBef>
              </a:pPr>
              <a:r>
                <a:rPr lang="en-US" sz="2400" dirty="0" smtClean="0">
                  <a:solidFill>
                    <a:schemeClr val="bg1"/>
                  </a:solidFill>
                  <a:latin typeface="+mj-lt"/>
                </a:rPr>
                <a:t>a</a:t>
              </a:r>
              <a:r>
                <a:rPr lang="en-US" sz="2400" baseline="-25000" dirty="0" smtClean="0">
                  <a:solidFill>
                    <a:schemeClr val="bg1"/>
                  </a:solidFill>
                  <a:latin typeface="+mj-lt"/>
                </a:rPr>
                <a:t>3</a:t>
              </a:r>
            </a:p>
          </p:txBody>
        </p:sp>
        <p:sp>
          <p:nvSpPr>
            <p:cNvPr id="25" name="TextBox 24"/>
            <p:cNvSpPr txBox="1"/>
            <p:nvPr/>
          </p:nvSpPr>
          <p:spPr>
            <a:xfrm>
              <a:off x="2997395" y="3198570"/>
              <a:ext cx="423514" cy="461665"/>
            </a:xfrm>
            <a:prstGeom prst="rect">
              <a:avLst/>
            </a:prstGeom>
            <a:noFill/>
          </p:spPr>
          <p:txBody>
            <a:bodyPr wrap="none" rtlCol="0">
              <a:spAutoFit/>
            </a:bodyPr>
            <a:lstStyle/>
            <a:p>
              <a:pPr algn="l">
                <a:spcBef>
                  <a:spcPts val="0"/>
                </a:spcBef>
              </a:pPr>
              <a:r>
                <a:rPr lang="en-US" sz="2400" dirty="0" smtClean="0">
                  <a:solidFill>
                    <a:schemeClr val="bg1"/>
                  </a:solidFill>
                  <a:latin typeface="+mj-lt"/>
                </a:rPr>
                <a:t>a</a:t>
              </a:r>
              <a:r>
                <a:rPr lang="en-US" sz="2400" baseline="-25000" dirty="0" smtClean="0">
                  <a:solidFill>
                    <a:schemeClr val="bg1"/>
                  </a:solidFill>
                  <a:latin typeface="+mj-lt"/>
                </a:rPr>
                <a:t>2</a:t>
              </a:r>
            </a:p>
          </p:txBody>
        </p:sp>
        <p:sp>
          <p:nvSpPr>
            <p:cNvPr id="26" name="TextBox 25"/>
            <p:cNvSpPr txBox="1"/>
            <p:nvPr/>
          </p:nvSpPr>
          <p:spPr>
            <a:xfrm>
              <a:off x="1596124" y="3198570"/>
              <a:ext cx="423514" cy="461665"/>
            </a:xfrm>
            <a:prstGeom prst="rect">
              <a:avLst/>
            </a:prstGeom>
            <a:noFill/>
          </p:spPr>
          <p:txBody>
            <a:bodyPr wrap="none" rtlCol="0">
              <a:spAutoFit/>
            </a:bodyPr>
            <a:lstStyle/>
            <a:p>
              <a:pPr algn="l">
                <a:spcBef>
                  <a:spcPts val="0"/>
                </a:spcBef>
              </a:pPr>
              <a:r>
                <a:rPr lang="en-US" sz="2400" dirty="0" smtClean="0">
                  <a:solidFill>
                    <a:schemeClr val="bg1"/>
                  </a:solidFill>
                  <a:latin typeface="+mj-lt"/>
                </a:rPr>
                <a:t>a</a:t>
              </a:r>
              <a:r>
                <a:rPr lang="en-US" sz="2400" baseline="-25000" dirty="0" smtClean="0">
                  <a:solidFill>
                    <a:schemeClr val="bg1"/>
                  </a:solidFill>
                  <a:latin typeface="+mj-lt"/>
                </a:rPr>
                <a:t>1</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7280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807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en-US" dirty="0" smtClean="0">
                <a:solidFill>
                  <a:schemeClr val="bg1"/>
                </a:solidFill>
              </a:rPr>
              <a:t>Learning feature hierarchies</a:t>
            </a:r>
          </a:p>
        </p:txBody>
      </p:sp>
      <p:sp>
        <p:nvSpPr>
          <p:cNvPr id="97284" name="Text Box 4"/>
          <p:cNvSpPr txBox="1">
            <a:spLocks noChangeArrowheads="1"/>
          </p:cNvSpPr>
          <p:nvPr/>
        </p:nvSpPr>
        <p:spPr bwMode="auto">
          <a:xfrm>
            <a:off x="5953125" y="5448300"/>
            <a:ext cx="1374775" cy="363538"/>
          </a:xfrm>
          <a:prstGeom prst="rect">
            <a:avLst/>
          </a:prstGeom>
          <a:noFill/>
          <a:ln w="25400" algn="ctr">
            <a:noFill/>
            <a:miter lim="800000"/>
            <a:headEnd/>
            <a:tailEnd/>
          </a:ln>
        </p:spPr>
        <p:txBody>
          <a:bodyPr wrap="none" lIns="90487" tIns="44450" rIns="90487" bIns="44450">
            <a:spAutoFit/>
          </a:bodyPr>
          <a:lstStyle/>
          <a:p>
            <a:pPr marL="381000" indent="-381000" algn="l">
              <a:spcBef>
                <a:spcPct val="0"/>
              </a:spcBef>
            </a:pPr>
            <a:r>
              <a:rPr lang="en-US" dirty="0">
                <a:solidFill>
                  <a:srgbClr val="FFFFFF"/>
                </a:solidFill>
                <a:latin typeface="Arial" charset="0"/>
              </a:rPr>
              <a:t>Input image</a:t>
            </a:r>
          </a:p>
        </p:txBody>
      </p:sp>
      <p:sp>
        <p:nvSpPr>
          <p:cNvPr id="97285" name="Text Box 5"/>
          <p:cNvSpPr txBox="1">
            <a:spLocks noChangeArrowheads="1"/>
          </p:cNvSpPr>
          <p:nvPr/>
        </p:nvSpPr>
        <p:spPr bwMode="auto">
          <a:xfrm>
            <a:off x="5991225" y="4027488"/>
            <a:ext cx="1146175" cy="363537"/>
          </a:xfrm>
          <a:prstGeom prst="rect">
            <a:avLst/>
          </a:prstGeom>
          <a:noFill/>
          <a:ln w="25400" algn="ctr">
            <a:noFill/>
            <a:miter lim="800000"/>
            <a:headEnd/>
            <a:tailEnd/>
          </a:ln>
        </p:spPr>
        <p:txBody>
          <a:bodyPr wrap="none" lIns="90487" tIns="44450" rIns="90487" bIns="44450">
            <a:spAutoFit/>
          </a:bodyPr>
          <a:lstStyle/>
          <a:p>
            <a:pPr marL="381000" indent="-381000" algn="l">
              <a:spcBef>
                <a:spcPct val="0"/>
              </a:spcBef>
            </a:pPr>
            <a:r>
              <a:rPr lang="en-US" dirty="0">
                <a:solidFill>
                  <a:srgbClr val="FFFFFF"/>
                </a:solidFill>
                <a:latin typeface="Arial" charset="0"/>
              </a:rPr>
              <a:t>Model V1</a:t>
            </a:r>
          </a:p>
        </p:txBody>
      </p:sp>
      <p:sp>
        <p:nvSpPr>
          <p:cNvPr id="97286" name="Text Box 6"/>
          <p:cNvSpPr txBox="1">
            <a:spLocks noChangeArrowheads="1"/>
          </p:cNvSpPr>
          <p:nvPr/>
        </p:nvSpPr>
        <p:spPr bwMode="auto">
          <a:xfrm>
            <a:off x="5946775" y="2720975"/>
            <a:ext cx="1425575" cy="693738"/>
          </a:xfrm>
          <a:prstGeom prst="rect">
            <a:avLst/>
          </a:prstGeom>
          <a:noFill/>
          <a:ln w="25400" algn="ctr">
            <a:noFill/>
            <a:miter lim="800000"/>
            <a:headEnd/>
            <a:tailEnd/>
          </a:ln>
        </p:spPr>
        <p:txBody>
          <a:bodyPr wrap="none" lIns="90487" tIns="44450" rIns="90487" bIns="44450">
            <a:spAutoFit/>
          </a:bodyPr>
          <a:lstStyle/>
          <a:p>
            <a:pPr marL="381000" indent="-381000" algn="l">
              <a:spcBef>
                <a:spcPct val="0"/>
              </a:spcBef>
            </a:pPr>
            <a:r>
              <a:rPr lang="en-US" dirty="0">
                <a:solidFill>
                  <a:srgbClr val="FFFFFF"/>
                </a:solidFill>
                <a:latin typeface="Arial" charset="0"/>
              </a:rPr>
              <a:t>Higher layer</a:t>
            </a:r>
          </a:p>
          <a:p>
            <a:pPr marL="381000" indent="-381000" algn="l">
              <a:spcBef>
                <a:spcPct val="20000"/>
              </a:spcBef>
            </a:pPr>
            <a:r>
              <a:rPr lang="en-US" dirty="0">
                <a:solidFill>
                  <a:srgbClr val="FFFFFF"/>
                </a:solidFill>
                <a:latin typeface="Arial" charset="0"/>
              </a:rPr>
              <a:t>(Model V2?)</a:t>
            </a:r>
          </a:p>
        </p:txBody>
      </p:sp>
      <p:grpSp>
        <p:nvGrpSpPr>
          <p:cNvPr id="2" name="Group 20"/>
          <p:cNvGrpSpPr/>
          <p:nvPr/>
        </p:nvGrpSpPr>
        <p:grpSpPr>
          <a:xfrm>
            <a:off x="38100" y="1136021"/>
            <a:ext cx="5719763" cy="4931404"/>
            <a:chOff x="757237" y="1540833"/>
            <a:chExt cx="5719763" cy="4931404"/>
          </a:xfrm>
        </p:grpSpPr>
        <p:grpSp>
          <p:nvGrpSpPr>
            <p:cNvPr id="3" name="Group 19"/>
            <p:cNvGrpSpPr/>
            <p:nvPr/>
          </p:nvGrpSpPr>
          <p:grpSpPr>
            <a:xfrm>
              <a:off x="1096274" y="1540833"/>
              <a:ext cx="5380726" cy="4228061"/>
              <a:chOff x="1104900" y="1540833"/>
              <a:chExt cx="5380726" cy="4228061"/>
            </a:xfrm>
          </p:grpSpPr>
          <p:pic>
            <p:nvPicPr>
              <p:cNvPr id="8" name="Picture 3"/>
              <p:cNvPicPr>
                <a:picLocks noChangeAspect="1" noChangeArrowheads="1"/>
              </p:cNvPicPr>
              <p:nvPr/>
            </p:nvPicPr>
            <p:blipFill>
              <a:blip r:embed="rId3" cstate="print"/>
              <a:srcRect/>
              <a:stretch>
                <a:fillRect/>
              </a:stretch>
            </p:blipFill>
            <p:spPr bwMode="auto">
              <a:xfrm>
                <a:off x="1341297" y="1540833"/>
                <a:ext cx="5070475" cy="3538537"/>
              </a:xfrm>
              <a:prstGeom prst="rect">
                <a:avLst/>
              </a:prstGeom>
              <a:noFill/>
              <a:ln w="9525">
                <a:noFill/>
                <a:miter lim="800000"/>
                <a:headEnd/>
                <a:tailEnd/>
              </a:ln>
            </p:spPr>
          </p:pic>
          <p:sp>
            <p:nvSpPr>
              <p:cNvPr id="10" name="Rectangle 9"/>
              <p:cNvSpPr>
                <a:spLocks noChangeArrowheads="1"/>
              </p:cNvSpPr>
              <p:nvPr/>
            </p:nvSpPr>
            <p:spPr bwMode="auto">
              <a:xfrm>
                <a:off x="1104900" y="3186136"/>
                <a:ext cx="5380726" cy="2582758"/>
              </a:xfrm>
              <a:prstGeom prst="rect">
                <a:avLst/>
              </a:prstGeom>
              <a:solidFill>
                <a:schemeClr val="tx1"/>
              </a:solidFill>
              <a:ln w="25400" algn="ctr">
                <a:noFill/>
                <a:miter lim="800000"/>
                <a:headEnd/>
                <a:tailEnd/>
              </a:ln>
            </p:spPr>
            <p:txBody>
              <a:bodyPr wrap="square" lIns="90487" tIns="44450" rIns="90487" bIns="44450" anchor="ctr">
                <a:spAutoFit/>
              </a:bodyPr>
              <a:lstStyle/>
              <a:p>
                <a:pPr algn="l">
                  <a:spcBef>
                    <a:spcPct val="0"/>
                  </a:spcBef>
                </a:pPr>
                <a:endParaRPr lang="en-US" dirty="0" smtClean="0">
                  <a:solidFill>
                    <a:srgbClr val="000000"/>
                  </a:solidFill>
                  <a:latin typeface="Arial" charset="0"/>
                </a:endParaRPr>
              </a:p>
              <a:p>
                <a:pPr algn="l">
                  <a:spcBef>
                    <a:spcPct val="0"/>
                  </a:spcBef>
                </a:pPr>
                <a:endParaRPr lang="en-US" dirty="0" smtClean="0">
                  <a:solidFill>
                    <a:srgbClr val="000000"/>
                  </a:solidFill>
                  <a:latin typeface="Arial" charset="0"/>
                </a:endParaRPr>
              </a:p>
              <a:p>
                <a:pPr algn="l">
                  <a:spcBef>
                    <a:spcPct val="0"/>
                  </a:spcBef>
                </a:pPr>
                <a:endParaRPr lang="en-US" dirty="0" smtClean="0">
                  <a:solidFill>
                    <a:srgbClr val="000000"/>
                  </a:solidFill>
                  <a:latin typeface="Arial" charset="0"/>
                </a:endParaRPr>
              </a:p>
              <a:p>
                <a:pPr algn="l">
                  <a:spcBef>
                    <a:spcPct val="0"/>
                  </a:spcBef>
                </a:pPr>
                <a:endParaRPr lang="en-US" dirty="0" smtClean="0">
                  <a:solidFill>
                    <a:srgbClr val="000000"/>
                  </a:solidFill>
                  <a:latin typeface="Arial" charset="0"/>
                </a:endParaRPr>
              </a:p>
              <a:p>
                <a:pPr algn="l">
                  <a:spcBef>
                    <a:spcPct val="0"/>
                  </a:spcBef>
                </a:pPr>
                <a:endParaRPr lang="en-US" dirty="0">
                  <a:solidFill>
                    <a:srgbClr val="000000"/>
                  </a:solidFill>
                  <a:latin typeface="Arial" charset="0"/>
                </a:endParaRPr>
              </a:p>
            </p:txBody>
          </p:sp>
        </p:grpSp>
        <p:pic>
          <p:nvPicPr>
            <p:cNvPr id="97283" name="Picture 3"/>
            <p:cNvPicPr>
              <a:picLocks noChangeAspect="1" noChangeArrowheads="1"/>
            </p:cNvPicPr>
            <p:nvPr/>
          </p:nvPicPr>
          <p:blipFill>
            <a:blip r:embed="rId3" cstate="print"/>
            <a:srcRect/>
            <a:stretch>
              <a:fillRect/>
            </a:stretch>
          </p:blipFill>
          <p:spPr bwMode="auto">
            <a:xfrm>
              <a:off x="1333500" y="2933700"/>
              <a:ext cx="5070475" cy="3538537"/>
            </a:xfrm>
            <a:prstGeom prst="rect">
              <a:avLst/>
            </a:prstGeom>
            <a:noFill/>
            <a:ln w="9525">
              <a:noFill/>
              <a:miter lim="800000"/>
              <a:headEnd/>
              <a:tailEnd/>
            </a:ln>
          </p:spPr>
        </p:pic>
        <p:sp>
          <p:nvSpPr>
            <p:cNvPr id="97287" name="Rectangle 7"/>
            <p:cNvSpPr>
              <a:spLocks noChangeArrowheads="1"/>
            </p:cNvSpPr>
            <p:nvPr/>
          </p:nvSpPr>
          <p:spPr bwMode="auto">
            <a:xfrm>
              <a:off x="757237" y="2741612"/>
              <a:ext cx="914400" cy="914400"/>
            </a:xfrm>
            <a:prstGeom prst="rect">
              <a:avLst/>
            </a:prstGeom>
            <a:noFill/>
            <a:ln w="25400" algn="ctr">
              <a:noFill/>
              <a:miter lim="800000"/>
              <a:headEnd/>
              <a:tailEnd/>
            </a:ln>
          </p:spPr>
          <p:txBody>
            <a:bodyPr wrap="none" lIns="90487" tIns="44450" rIns="90487" bIns="44450" anchor="ctr">
              <a:spAutoFit/>
            </a:bodyPr>
            <a:lstStyle/>
            <a:p>
              <a:pPr algn="l">
                <a:spcBef>
                  <a:spcPct val="0"/>
                </a:spcBef>
              </a:pPr>
              <a:endParaRPr lang="en-US">
                <a:solidFill>
                  <a:srgbClr val="000000"/>
                </a:solidFill>
                <a:latin typeface="Arial" charset="0"/>
              </a:endParaRPr>
            </a:p>
          </p:txBody>
        </p:sp>
      </p:grpSp>
      <p:sp>
        <p:nvSpPr>
          <p:cNvPr id="18" name="Text Box 6"/>
          <p:cNvSpPr txBox="1">
            <a:spLocks noChangeArrowheads="1"/>
          </p:cNvSpPr>
          <p:nvPr/>
        </p:nvSpPr>
        <p:spPr bwMode="auto">
          <a:xfrm>
            <a:off x="5948363" y="1225550"/>
            <a:ext cx="1425575" cy="693738"/>
          </a:xfrm>
          <a:prstGeom prst="rect">
            <a:avLst/>
          </a:prstGeom>
          <a:noFill/>
          <a:ln w="25400" algn="ctr">
            <a:noFill/>
            <a:miter lim="800000"/>
            <a:headEnd/>
            <a:tailEnd/>
          </a:ln>
        </p:spPr>
        <p:txBody>
          <a:bodyPr wrap="none" lIns="90487" tIns="44450" rIns="90487" bIns="44450">
            <a:spAutoFit/>
          </a:bodyPr>
          <a:lstStyle/>
          <a:p>
            <a:pPr marL="381000" indent="-381000" algn="l">
              <a:spcBef>
                <a:spcPct val="0"/>
              </a:spcBef>
            </a:pPr>
            <a:r>
              <a:rPr lang="en-US" dirty="0">
                <a:solidFill>
                  <a:srgbClr val="FFFFFF"/>
                </a:solidFill>
                <a:latin typeface="Arial" charset="0"/>
              </a:rPr>
              <a:t>Higher layer</a:t>
            </a:r>
          </a:p>
          <a:p>
            <a:pPr marL="381000" indent="-381000" algn="l">
              <a:spcBef>
                <a:spcPct val="20000"/>
              </a:spcBef>
            </a:pPr>
            <a:r>
              <a:rPr lang="en-US" dirty="0">
                <a:solidFill>
                  <a:srgbClr val="FFFFFF"/>
                </a:solidFill>
                <a:latin typeface="Arial" charset="0"/>
              </a:rPr>
              <a:t>(Model </a:t>
            </a:r>
            <a:r>
              <a:rPr lang="en-US" dirty="0" smtClean="0">
                <a:solidFill>
                  <a:srgbClr val="FFFFFF"/>
                </a:solidFill>
                <a:latin typeface="Arial" charset="0"/>
              </a:rPr>
              <a:t>V3?)</a:t>
            </a:r>
            <a:endParaRPr lang="en-US" dirty="0">
              <a:solidFill>
                <a:srgbClr val="FFFFFF"/>
              </a:solidFill>
              <a:latin typeface="Arial" charset="0"/>
            </a:endParaRPr>
          </a:p>
        </p:txBody>
      </p:sp>
      <p:sp>
        <p:nvSpPr>
          <p:cNvPr id="14" name="TextBox 13"/>
          <p:cNvSpPr txBox="1"/>
          <p:nvPr/>
        </p:nvSpPr>
        <p:spPr>
          <a:xfrm>
            <a:off x="6569060" y="6501400"/>
            <a:ext cx="2637260" cy="338554"/>
          </a:xfrm>
          <a:prstGeom prst="rect">
            <a:avLst/>
          </a:prstGeom>
          <a:solidFill>
            <a:schemeClr val="tx1"/>
          </a:solidFill>
        </p:spPr>
        <p:txBody>
          <a:bodyPr wrap="none" rtlCol="0">
            <a:spAutoFit/>
          </a:bodyPr>
          <a:lstStyle/>
          <a:p>
            <a:pPr algn="l">
              <a:spcBef>
                <a:spcPts val="0"/>
              </a:spcBef>
            </a:pPr>
            <a:r>
              <a:rPr lang="en-US" sz="1600" dirty="0" smtClean="0">
                <a:solidFill>
                  <a:srgbClr val="FFFFFF"/>
                </a:solidFill>
                <a:latin typeface="Times"/>
              </a:rPr>
              <a:t>[Lee, Ranganath &amp; Ng, 2007]</a:t>
            </a:r>
          </a:p>
        </p:txBody>
      </p:sp>
      <p:sp>
        <p:nvSpPr>
          <p:cNvPr id="15" name="TextBox 14"/>
          <p:cNvSpPr txBox="1"/>
          <p:nvPr/>
        </p:nvSpPr>
        <p:spPr>
          <a:xfrm>
            <a:off x="117020" y="6155755"/>
            <a:ext cx="7048724" cy="338554"/>
          </a:xfrm>
          <a:prstGeom prst="rect">
            <a:avLst/>
          </a:prstGeom>
          <a:noFill/>
        </p:spPr>
        <p:txBody>
          <a:bodyPr wrap="none" rtlCol="0">
            <a:spAutoFit/>
          </a:bodyPr>
          <a:lstStyle/>
          <a:p>
            <a:r>
              <a:rPr lang="en-US" sz="1600" dirty="0" smtClean="0">
                <a:solidFill>
                  <a:schemeClr val="bg1"/>
                </a:solidFill>
              </a:rPr>
              <a:t>[Technical details: Sparse autoencoder or sparse version of Hinton’s DBN.]</a:t>
            </a:r>
            <a:endParaRPr lang="en-US" sz="1600" dirty="0">
              <a:solidFill>
                <a:schemeClr val="bg1"/>
              </a:solidFill>
            </a:endParaRPr>
          </a:p>
        </p:txBody>
      </p:sp>
      <p:grpSp>
        <p:nvGrpSpPr>
          <p:cNvPr id="16" name="Group 15"/>
          <p:cNvGrpSpPr/>
          <p:nvPr/>
        </p:nvGrpSpPr>
        <p:grpSpPr>
          <a:xfrm>
            <a:off x="817835" y="4033150"/>
            <a:ext cx="4733645" cy="1844245"/>
            <a:chOff x="856240" y="3198570"/>
            <a:chExt cx="4733645" cy="1844245"/>
          </a:xfrm>
        </p:grpSpPr>
        <p:sp>
          <p:nvSpPr>
            <p:cNvPr id="17" name="TextBox 16"/>
            <p:cNvSpPr txBox="1"/>
            <p:nvPr/>
          </p:nvSpPr>
          <p:spPr>
            <a:xfrm>
              <a:off x="856240" y="4581150"/>
              <a:ext cx="441146" cy="461665"/>
            </a:xfrm>
            <a:prstGeom prst="rect">
              <a:avLst/>
            </a:prstGeom>
            <a:noFill/>
          </p:spPr>
          <p:txBody>
            <a:bodyPr wrap="none" rtlCol="0">
              <a:spAutoFit/>
            </a:bodyPr>
            <a:lstStyle/>
            <a:p>
              <a:pPr algn="l">
                <a:spcBef>
                  <a:spcPts val="0"/>
                </a:spcBef>
              </a:pPr>
              <a:r>
                <a:rPr lang="en-US" sz="2400" dirty="0" smtClean="0">
                  <a:solidFill>
                    <a:schemeClr val="bg1"/>
                  </a:solidFill>
                  <a:latin typeface="+mj-lt"/>
                </a:rPr>
                <a:t>x</a:t>
              </a:r>
              <a:r>
                <a:rPr lang="en-US" sz="2400" baseline="-25000" dirty="0" smtClean="0">
                  <a:solidFill>
                    <a:schemeClr val="bg1"/>
                  </a:solidFill>
                  <a:latin typeface="+mj-lt"/>
                </a:rPr>
                <a:t>1</a:t>
              </a:r>
            </a:p>
          </p:txBody>
        </p:sp>
        <p:sp>
          <p:nvSpPr>
            <p:cNvPr id="19" name="TextBox 18"/>
            <p:cNvSpPr txBox="1"/>
            <p:nvPr/>
          </p:nvSpPr>
          <p:spPr>
            <a:xfrm>
              <a:off x="2306105" y="4581150"/>
              <a:ext cx="441146" cy="461665"/>
            </a:xfrm>
            <a:prstGeom prst="rect">
              <a:avLst/>
            </a:prstGeom>
            <a:noFill/>
          </p:spPr>
          <p:txBody>
            <a:bodyPr wrap="none" rtlCol="0">
              <a:spAutoFit/>
            </a:bodyPr>
            <a:lstStyle/>
            <a:p>
              <a:pPr algn="l">
                <a:spcBef>
                  <a:spcPts val="0"/>
                </a:spcBef>
              </a:pPr>
              <a:r>
                <a:rPr lang="en-US" sz="2400" dirty="0" smtClean="0">
                  <a:solidFill>
                    <a:schemeClr val="bg1"/>
                  </a:solidFill>
                  <a:latin typeface="+mj-lt"/>
                </a:rPr>
                <a:t>x</a:t>
              </a:r>
              <a:r>
                <a:rPr lang="en-US" sz="2400" baseline="-25000" dirty="0" smtClean="0">
                  <a:solidFill>
                    <a:schemeClr val="bg1"/>
                  </a:solidFill>
                  <a:latin typeface="+mj-lt"/>
                </a:rPr>
                <a:t>2</a:t>
              </a:r>
            </a:p>
          </p:txBody>
        </p:sp>
        <p:sp>
          <p:nvSpPr>
            <p:cNvPr id="20" name="TextBox 19"/>
            <p:cNvSpPr txBox="1"/>
            <p:nvPr/>
          </p:nvSpPr>
          <p:spPr>
            <a:xfrm>
              <a:off x="3746804" y="4581150"/>
              <a:ext cx="441146" cy="461665"/>
            </a:xfrm>
            <a:prstGeom prst="rect">
              <a:avLst/>
            </a:prstGeom>
            <a:noFill/>
          </p:spPr>
          <p:txBody>
            <a:bodyPr wrap="none" rtlCol="0">
              <a:spAutoFit/>
            </a:bodyPr>
            <a:lstStyle/>
            <a:p>
              <a:pPr algn="l">
                <a:spcBef>
                  <a:spcPts val="0"/>
                </a:spcBef>
              </a:pPr>
              <a:r>
                <a:rPr lang="en-US" sz="2400" dirty="0" smtClean="0">
                  <a:solidFill>
                    <a:schemeClr val="bg1"/>
                  </a:solidFill>
                  <a:latin typeface="+mj-lt"/>
                </a:rPr>
                <a:t>x</a:t>
              </a:r>
              <a:r>
                <a:rPr lang="en-US" sz="2400" baseline="-25000" dirty="0" smtClean="0">
                  <a:solidFill>
                    <a:schemeClr val="bg1"/>
                  </a:solidFill>
                  <a:latin typeface="+mj-lt"/>
                </a:rPr>
                <a:t>3</a:t>
              </a:r>
            </a:p>
          </p:txBody>
        </p:sp>
        <p:sp>
          <p:nvSpPr>
            <p:cNvPr id="21" name="TextBox 20"/>
            <p:cNvSpPr txBox="1"/>
            <p:nvPr/>
          </p:nvSpPr>
          <p:spPr>
            <a:xfrm>
              <a:off x="5148739" y="4581150"/>
              <a:ext cx="441146" cy="461665"/>
            </a:xfrm>
            <a:prstGeom prst="rect">
              <a:avLst/>
            </a:prstGeom>
            <a:noFill/>
          </p:spPr>
          <p:txBody>
            <a:bodyPr wrap="none" rtlCol="0">
              <a:spAutoFit/>
            </a:bodyPr>
            <a:lstStyle/>
            <a:p>
              <a:pPr algn="l">
                <a:spcBef>
                  <a:spcPts val="0"/>
                </a:spcBef>
              </a:pPr>
              <a:r>
                <a:rPr lang="en-US" sz="2400" dirty="0" smtClean="0">
                  <a:solidFill>
                    <a:schemeClr val="bg1"/>
                  </a:solidFill>
                  <a:latin typeface="+mj-lt"/>
                </a:rPr>
                <a:t>x</a:t>
              </a:r>
              <a:r>
                <a:rPr lang="en-US" sz="2400" baseline="-25000" dirty="0" smtClean="0">
                  <a:solidFill>
                    <a:schemeClr val="bg1"/>
                  </a:solidFill>
                  <a:latin typeface="+mj-lt"/>
                </a:rPr>
                <a:t>4</a:t>
              </a:r>
            </a:p>
          </p:txBody>
        </p:sp>
        <p:sp>
          <p:nvSpPr>
            <p:cNvPr id="22" name="TextBox 21"/>
            <p:cNvSpPr txBox="1"/>
            <p:nvPr/>
          </p:nvSpPr>
          <p:spPr>
            <a:xfrm>
              <a:off x="4418685" y="3198570"/>
              <a:ext cx="423514" cy="461665"/>
            </a:xfrm>
            <a:prstGeom prst="rect">
              <a:avLst/>
            </a:prstGeom>
            <a:noFill/>
          </p:spPr>
          <p:txBody>
            <a:bodyPr wrap="none" rtlCol="0">
              <a:spAutoFit/>
            </a:bodyPr>
            <a:lstStyle/>
            <a:p>
              <a:pPr algn="l">
                <a:spcBef>
                  <a:spcPts val="0"/>
                </a:spcBef>
              </a:pPr>
              <a:r>
                <a:rPr lang="en-US" sz="2400" dirty="0" smtClean="0">
                  <a:solidFill>
                    <a:schemeClr val="bg1"/>
                  </a:solidFill>
                  <a:latin typeface="+mj-lt"/>
                </a:rPr>
                <a:t>a</a:t>
              </a:r>
              <a:r>
                <a:rPr lang="en-US" sz="2400" baseline="-25000" dirty="0" smtClean="0">
                  <a:solidFill>
                    <a:schemeClr val="bg1"/>
                  </a:solidFill>
                  <a:latin typeface="+mj-lt"/>
                </a:rPr>
                <a:t>3</a:t>
              </a:r>
            </a:p>
          </p:txBody>
        </p:sp>
        <p:sp>
          <p:nvSpPr>
            <p:cNvPr id="23" name="TextBox 22"/>
            <p:cNvSpPr txBox="1"/>
            <p:nvPr/>
          </p:nvSpPr>
          <p:spPr>
            <a:xfrm>
              <a:off x="2997395" y="3198570"/>
              <a:ext cx="423514" cy="461665"/>
            </a:xfrm>
            <a:prstGeom prst="rect">
              <a:avLst/>
            </a:prstGeom>
            <a:noFill/>
          </p:spPr>
          <p:txBody>
            <a:bodyPr wrap="none" rtlCol="0">
              <a:spAutoFit/>
            </a:bodyPr>
            <a:lstStyle/>
            <a:p>
              <a:pPr algn="l">
                <a:spcBef>
                  <a:spcPts val="0"/>
                </a:spcBef>
              </a:pPr>
              <a:r>
                <a:rPr lang="en-US" sz="2400" dirty="0" smtClean="0">
                  <a:solidFill>
                    <a:schemeClr val="bg1"/>
                  </a:solidFill>
                  <a:latin typeface="+mj-lt"/>
                </a:rPr>
                <a:t>a</a:t>
              </a:r>
              <a:r>
                <a:rPr lang="en-US" sz="2400" baseline="-25000" dirty="0" smtClean="0">
                  <a:solidFill>
                    <a:schemeClr val="bg1"/>
                  </a:solidFill>
                  <a:latin typeface="+mj-lt"/>
                </a:rPr>
                <a:t>2</a:t>
              </a:r>
            </a:p>
          </p:txBody>
        </p:sp>
        <p:sp>
          <p:nvSpPr>
            <p:cNvPr id="24" name="TextBox 23"/>
            <p:cNvSpPr txBox="1"/>
            <p:nvPr/>
          </p:nvSpPr>
          <p:spPr>
            <a:xfrm>
              <a:off x="1596124" y="3198570"/>
              <a:ext cx="423514" cy="461665"/>
            </a:xfrm>
            <a:prstGeom prst="rect">
              <a:avLst/>
            </a:prstGeom>
            <a:noFill/>
          </p:spPr>
          <p:txBody>
            <a:bodyPr wrap="none" rtlCol="0">
              <a:spAutoFit/>
            </a:bodyPr>
            <a:lstStyle/>
            <a:p>
              <a:pPr algn="l">
                <a:spcBef>
                  <a:spcPts val="0"/>
                </a:spcBef>
              </a:pPr>
              <a:r>
                <a:rPr lang="en-US" sz="2400" dirty="0" smtClean="0">
                  <a:solidFill>
                    <a:schemeClr val="bg1"/>
                  </a:solidFill>
                  <a:latin typeface="+mj-lt"/>
                </a:rPr>
                <a:t>a</a:t>
              </a:r>
              <a:r>
                <a:rPr lang="en-US" sz="2400" baseline="-25000" dirty="0" smtClean="0">
                  <a:solidFill>
                    <a:schemeClr val="bg1"/>
                  </a:solidFill>
                  <a:latin typeface="+mj-lt"/>
                </a:rPr>
                <a:t>1</a:t>
              </a:r>
            </a:p>
          </p:txBody>
        </p:sp>
      </p:gr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 y="215900"/>
            <a:ext cx="9178795" cy="304800"/>
          </a:xfrm>
        </p:spPr>
        <p:txBody>
          <a:bodyPr/>
          <a:lstStyle/>
          <a:p>
            <a:r>
              <a:rPr lang="en-US" dirty="0" smtClean="0"/>
              <a:t>Hierarchical Sparse coding (Sparse DBN): Trained on face images</a:t>
            </a:r>
            <a:endParaRPr lang="en-US" dirty="0"/>
          </a:p>
        </p:txBody>
      </p:sp>
      <p:graphicFrame>
        <p:nvGraphicFramePr>
          <p:cNvPr id="3085314" name="Object 2"/>
          <p:cNvGraphicFramePr>
            <a:graphicFrameLocks noChangeAspect="1"/>
          </p:cNvGraphicFramePr>
          <p:nvPr/>
        </p:nvGraphicFramePr>
        <p:xfrm>
          <a:off x="922956" y="4122263"/>
          <a:ext cx="1752006" cy="1138200"/>
        </p:xfrm>
        <a:graphic>
          <a:graphicData uri="http://schemas.openxmlformats.org/presentationml/2006/ole">
            <p:oleObj spid="_x0000_s2065419" name="Acrobat Document" r:id="rId4" imgW="5728680" imgH="3856320" progId="AcroExch.Document.7">
              <p:embed/>
            </p:oleObj>
          </a:graphicData>
        </a:graphic>
      </p:graphicFrame>
      <p:pic>
        <p:nvPicPr>
          <p:cNvPr id="3085315" name="Picture 3"/>
          <p:cNvPicPr>
            <a:picLocks noChangeAspect="1" noChangeArrowheads="1"/>
          </p:cNvPicPr>
          <p:nvPr/>
        </p:nvPicPr>
        <p:blipFill>
          <a:blip r:embed="rId5" cstate="print"/>
          <a:srcRect/>
          <a:stretch>
            <a:fillRect/>
          </a:stretch>
        </p:blipFill>
        <p:spPr bwMode="auto">
          <a:xfrm>
            <a:off x="1216927" y="5667234"/>
            <a:ext cx="966716" cy="966716"/>
          </a:xfrm>
          <a:prstGeom prst="rect">
            <a:avLst/>
          </a:prstGeom>
          <a:noFill/>
          <a:ln w="9525">
            <a:noFill/>
            <a:miter lim="800000"/>
            <a:headEnd/>
            <a:tailEnd/>
          </a:ln>
        </p:spPr>
      </p:pic>
      <p:sp>
        <p:nvSpPr>
          <p:cNvPr id="15" name="TextBox 14"/>
          <p:cNvSpPr txBox="1"/>
          <p:nvPr/>
        </p:nvSpPr>
        <p:spPr>
          <a:xfrm>
            <a:off x="2374712" y="5983700"/>
            <a:ext cx="841897" cy="400110"/>
          </a:xfrm>
          <a:prstGeom prst="rect">
            <a:avLst/>
          </a:prstGeom>
          <a:noFill/>
        </p:spPr>
        <p:txBody>
          <a:bodyPr wrap="none" rtlCol="0">
            <a:spAutoFit/>
          </a:bodyPr>
          <a:lstStyle/>
          <a:p>
            <a:pPr algn="l" eaLnBrk="0" hangingPunct="0">
              <a:spcBef>
                <a:spcPct val="0"/>
              </a:spcBef>
            </a:pPr>
            <a:r>
              <a:rPr lang="en-US" sz="2000" dirty="0" smtClean="0">
                <a:solidFill>
                  <a:srgbClr val="FFFFFF"/>
                </a:solidFill>
              </a:rPr>
              <a:t>pixels</a:t>
            </a:r>
            <a:endParaRPr lang="en-US" sz="2000" dirty="0">
              <a:solidFill>
                <a:srgbClr val="FFFFFF"/>
              </a:solidFill>
            </a:endParaRPr>
          </a:p>
        </p:txBody>
      </p:sp>
      <p:pic>
        <p:nvPicPr>
          <p:cNvPr id="3085317" name="Picture 5"/>
          <p:cNvPicPr>
            <a:picLocks noChangeAspect="1" noChangeArrowheads="1"/>
          </p:cNvPicPr>
          <p:nvPr/>
        </p:nvPicPr>
        <p:blipFill>
          <a:blip r:embed="rId6" cstate="print"/>
          <a:srcRect/>
          <a:stretch>
            <a:fillRect/>
          </a:stretch>
        </p:blipFill>
        <p:spPr bwMode="auto">
          <a:xfrm>
            <a:off x="5608935" y="1201510"/>
            <a:ext cx="1920250" cy="2096273"/>
          </a:xfrm>
          <a:prstGeom prst="rect">
            <a:avLst/>
          </a:prstGeom>
          <a:noFill/>
          <a:ln w="9525">
            <a:noFill/>
            <a:miter lim="800000"/>
            <a:headEnd/>
            <a:tailEnd/>
          </a:ln>
        </p:spPr>
      </p:pic>
      <p:sp>
        <p:nvSpPr>
          <p:cNvPr id="17" name="TextBox 16"/>
          <p:cNvSpPr txBox="1"/>
          <p:nvPr/>
        </p:nvSpPr>
        <p:spPr>
          <a:xfrm>
            <a:off x="2854660" y="4525665"/>
            <a:ext cx="883575" cy="400110"/>
          </a:xfrm>
          <a:prstGeom prst="rect">
            <a:avLst/>
          </a:prstGeom>
          <a:noFill/>
        </p:spPr>
        <p:txBody>
          <a:bodyPr wrap="none" rtlCol="0">
            <a:spAutoFit/>
          </a:bodyPr>
          <a:lstStyle/>
          <a:p>
            <a:pPr algn="l" eaLnBrk="0" hangingPunct="0">
              <a:spcBef>
                <a:spcPct val="0"/>
              </a:spcBef>
            </a:pPr>
            <a:r>
              <a:rPr lang="en-US" sz="2000" dirty="0" smtClean="0">
                <a:solidFill>
                  <a:srgbClr val="FFFFFF"/>
                </a:solidFill>
              </a:rPr>
              <a:t>edges</a:t>
            </a:r>
            <a:endParaRPr lang="en-US" sz="2000" dirty="0">
              <a:solidFill>
                <a:srgbClr val="FFFFFF"/>
              </a:solidFill>
            </a:endParaRPr>
          </a:p>
        </p:txBody>
      </p:sp>
      <p:grpSp>
        <p:nvGrpSpPr>
          <p:cNvPr id="3" name="Group 27"/>
          <p:cNvGrpSpPr/>
          <p:nvPr/>
        </p:nvGrpSpPr>
        <p:grpSpPr>
          <a:xfrm>
            <a:off x="9795080" y="1316725"/>
            <a:ext cx="1925696" cy="3560999"/>
            <a:chOff x="5562600" y="2705100"/>
            <a:chExt cx="1925696" cy="3560999"/>
          </a:xfrm>
        </p:grpSpPr>
        <p:pic>
          <p:nvPicPr>
            <p:cNvPr id="10" name="Picture 8" descr="C:\Users\ang\Desktop\newpics\stapler3.JPG"/>
            <p:cNvPicPr>
              <a:picLocks noChangeAspect="1" noChangeArrowheads="1"/>
            </p:cNvPicPr>
            <p:nvPr/>
          </p:nvPicPr>
          <p:blipFill>
            <a:blip r:embed="rId7" cstate="print"/>
            <a:srcRect/>
            <a:stretch>
              <a:fillRect/>
            </a:stretch>
          </p:blipFill>
          <p:spPr bwMode="auto">
            <a:xfrm>
              <a:off x="5572483" y="4829239"/>
              <a:ext cx="1915813" cy="1436860"/>
            </a:xfrm>
            <a:prstGeom prst="rect">
              <a:avLst/>
            </a:prstGeom>
            <a:noFill/>
          </p:spPr>
        </p:pic>
        <p:pic>
          <p:nvPicPr>
            <p:cNvPr id="11" name="Picture 18" descr="C:\Users\ang\Desktop\newpics\stapler3-features1.jpg"/>
            <p:cNvPicPr>
              <a:picLocks noChangeAspect="1" noChangeArrowheads="1"/>
            </p:cNvPicPr>
            <p:nvPr/>
          </p:nvPicPr>
          <p:blipFill>
            <a:blip r:embed="rId8" cstate="print">
              <a:lum contrast="-40000"/>
            </a:blip>
            <a:srcRect/>
            <a:stretch>
              <a:fillRect/>
            </a:stretch>
          </p:blipFill>
          <p:spPr bwMode="auto">
            <a:xfrm>
              <a:off x="5562600" y="2705100"/>
              <a:ext cx="1919414" cy="1445596"/>
            </a:xfrm>
            <a:prstGeom prst="rect">
              <a:avLst/>
            </a:prstGeom>
            <a:noFill/>
          </p:spPr>
        </p:pic>
        <p:sp>
          <p:nvSpPr>
            <p:cNvPr id="18" name="AutoShape 4"/>
            <p:cNvSpPr>
              <a:spLocks noChangeArrowheads="1"/>
            </p:cNvSpPr>
            <p:nvPr/>
          </p:nvSpPr>
          <p:spPr bwMode="auto">
            <a:xfrm rot="5400000">
              <a:off x="6193884" y="4320114"/>
              <a:ext cx="640080" cy="365760"/>
            </a:xfrm>
            <a:prstGeom prst="leftArrow">
              <a:avLst>
                <a:gd name="adj1" fmla="val 50000"/>
                <a:gd name="adj2" fmla="val 43783"/>
              </a:avLst>
            </a:prstGeom>
            <a:solidFill>
              <a:srgbClr val="FF0000"/>
            </a:solidFill>
            <a:ln w="12700" algn="ctr">
              <a:solidFill>
                <a:schemeClr val="tx1"/>
              </a:solidFill>
              <a:miter lim="800000"/>
              <a:headEnd/>
              <a:tailEnd/>
            </a:ln>
          </p:spPr>
          <p:txBody>
            <a:bodyPr wrap="none" lIns="90487" tIns="44450" rIns="90487" bIns="44450" anchor="ctr">
              <a:spAutoFit/>
            </a:bodyPr>
            <a:lstStyle/>
            <a:p>
              <a:pPr algn="l" eaLnBrk="0" hangingPunct="0">
                <a:spcBef>
                  <a:spcPct val="0"/>
                </a:spcBef>
              </a:pPr>
              <a:endParaRPr lang="en-US">
                <a:solidFill>
                  <a:srgbClr val="FFFFFF"/>
                </a:solidFill>
              </a:endParaRPr>
            </a:p>
          </p:txBody>
        </p:sp>
      </p:grpSp>
      <p:sp>
        <p:nvSpPr>
          <p:cNvPr id="19" name="AutoShape 4"/>
          <p:cNvSpPr>
            <a:spLocks noChangeArrowheads="1"/>
          </p:cNvSpPr>
          <p:nvPr/>
        </p:nvSpPr>
        <p:spPr bwMode="auto">
          <a:xfrm rot="5400000">
            <a:off x="1555122" y="5280052"/>
            <a:ext cx="365760" cy="274320"/>
          </a:xfrm>
          <a:prstGeom prst="leftArrow">
            <a:avLst>
              <a:gd name="adj1" fmla="val 50000"/>
              <a:gd name="adj2" fmla="val 43783"/>
            </a:avLst>
          </a:prstGeom>
          <a:solidFill>
            <a:srgbClr val="FF0000"/>
          </a:solidFill>
          <a:ln w="12700" algn="ctr">
            <a:solidFill>
              <a:schemeClr val="tx1"/>
            </a:solidFill>
            <a:miter lim="800000"/>
            <a:headEnd/>
            <a:tailEnd/>
          </a:ln>
        </p:spPr>
        <p:txBody>
          <a:bodyPr wrap="none" lIns="90487" tIns="44450" rIns="90487" bIns="44450" anchor="ctr">
            <a:spAutoFit/>
          </a:bodyPr>
          <a:lstStyle/>
          <a:p>
            <a:pPr algn="l" eaLnBrk="0" hangingPunct="0">
              <a:spcBef>
                <a:spcPct val="0"/>
              </a:spcBef>
            </a:pPr>
            <a:endParaRPr lang="en-US">
              <a:solidFill>
                <a:srgbClr val="FFFFFF"/>
              </a:solidFill>
            </a:endParaRPr>
          </a:p>
        </p:txBody>
      </p:sp>
      <p:grpSp>
        <p:nvGrpSpPr>
          <p:cNvPr id="4" name="Group 27"/>
          <p:cNvGrpSpPr/>
          <p:nvPr/>
        </p:nvGrpSpPr>
        <p:grpSpPr>
          <a:xfrm>
            <a:off x="825694" y="2324780"/>
            <a:ext cx="2011362" cy="1379665"/>
            <a:chOff x="2313296" y="1969937"/>
            <a:chExt cx="2011362" cy="1379665"/>
          </a:xfrm>
        </p:grpSpPr>
        <p:graphicFrame>
          <p:nvGraphicFramePr>
            <p:cNvPr id="23" name="Object 91"/>
            <p:cNvGraphicFramePr>
              <a:graphicFrameLocks noChangeAspect="1"/>
            </p:cNvGraphicFramePr>
            <p:nvPr/>
          </p:nvGraphicFramePr>
          <p:xfrm>
            <a:off x="2330119" y="1990702"/>
            <a:ext cx="1962150" cy="1358900"/>
          </p:xfrm>
          <a:graphic>
            <a:graphicData uri="http://schemas.openxmlformats.org/presentationml/2006/ole">
              <p:oleObj spid="_x0000_s2065420" name="Acrobat Document" r:id="rId9" imgW="5728680" imgH="3843720" progId="AcroExch.Document.7">
                <p:embed/>
              </p:oleObj>
            </a:graphicData>
          </a:graphic>
        </p:graphicFrame>
        <p:sp useBgFill="1">
          <p:nvSpPr>
            <p:cNvPr id="24" name="TextBox 23"/>
            <p:cNvSpPr txBox="1">
              <a:spLocks noChangeArrowheads="1"/>
            </p:cNvSpPr>
            <p:nvPr/>
          </p:nvSpPr>
          <p:spPr bwMode="auto">
            <a:xfrm>
              <a:off x="2313296" y="1969937"/>
              <a:ext cx="2011362" cy="365760"/>
            </a:xfrm>
            <a:prstGeom prst="rect">
              <a:avLst/>
            </a:prstGeom>
            <a:ln w="9525">
              <a:noFill/>
              <a:miter lim="800000"/>
              <a:headEnd/>
              <a:tailEnd/>
            </a:ln>
          </p:spPr>
          <p:txBody>
            <a:bodyPr>
              <a:spAutoFit/>
            </a:bodyPr>
            <a:lstStyle/>
            <a:p>
              <a:pPr eaLnBrk="0" hangingPunct="0">
                <a:spcBef>
                  <a:spcPct val="0"/>
                </a:spcBef>
              </a:pPr>
              <a:endParaRPr lang="en-US" sz="1600" dirty="0">
                <a:solidFill>
                  <a:srgbClr val="FFFFFF"/>
                </a:solidFill>
                <a:latin typeface="Calibri" pitchFamily="34" charset="0"/>
              </a:endParaRPr>
            </a:p>
          </p:txBody>
        </p:sp>
      </p:grpSp>
      <p:grpSp>
        <p:nvGrpSpPr>
          <p:cNvPr id="5" name="Group 26"/>
          <p:cNvGrpSpPr/>
          <p:nvPr/>
        </p:nvGrpSpPr>
        <p:grpSpPr>
          <a:xfrm>
            <a:off x="760294" y="655093"/>
            <a:ext cx="2011680" cy="1526251"/>
            <a:chOff x="487339" y="750628"/>
            <a:chExt cx="2011680" cy="1526251"/>
          </a:xfrm>
        </p:grpSpPr>
        <p:graphicFrame>
          <p:nvGraphicFramePr>
            <p:cNvPr id="25" name="Object 92"/>
            <p:cNvGraphicFramePr>
              <a:graphicFrameLocks noChangeAspect="1"/>
            </p:cNvGraphicFramePr>
            <p:nvPr/>
          </p:nvGraphicFramePr>
          <p:xfrm>
            <a:off x="528614" y="838604"/>
            <a:ext cx="1962150" cy="1438275"/>
          </p:xfrm>
          <a:graphic>
            <a:graphicData uri="http://schemas.openxmlformats.org/presentationml/2006/ole">
              <p:oleObj spid="_x0000_s2065421" name="Acrobat Document" r:id="rId10" imgW="5728680" imgH="4071960" progId="AcroExch.Document.7">
                <p:embed/>
              </p:oleObj>
            </a:graphicData>
          </a:graphic>
        </p:graphicFrame>
        <p:sp useBgFill="1">
          <p:nvSpPr>
            <p:cNvPr id="26" name="TextBox 27"/>
            <p:cNvSpPr txBox="1">
              <a:spLocks noChangeArrowheads="1"/>
            </p:cNvSpPr>
            <p:nvPr/>
          </p:nvSpPr>
          <p:spPr bwMode="auto">
            <a:xfrm>
              <a:off x="487339" y="750628"/>
              <a:ext cx="2011680" cy="182880"/>
            </a:xfrm>
            <a:prstGeom prst="rect">
              <a:avLst/>
            </a:prstGeom>
            <a:ln w="9525">
              <a:noFill/>
              <a:miter lim="800000"/>
              <a:headEnd/>
              <a:tailEnd/>
            </a:ln>
          </p:spPr>
          <p:txBody>
            <a:bodyPr wrap="square">
              <a:spAutoFit/>
            </a:bodyPr>
            <a:lstStyle/>
            <a:p>
              <a:pPr eaLnBrk="0" hangingPunct="0">
                <a:spcBef>
                  <a:spcPct val="0"/>
                </a:spcBef>
              </a:pPr>
              <a:endParaRPr lang="en-US" sz="1600" dirty="0">
                <a:solidFill>
                  <a:srgbClr val="FFFFFF"/>
                </a:solidFill>
                <a:latin typeface="Calibri" pitchFamily="34" charset="0"/>
              </a:endParaRPr>
            </a:p>
          </p:txBody>
        </p:sp>
      </p:grpSp>
      <p:sp>
        <p:nvSpPr>
          <p:cNvPr id="29" name="AutoShape 4"/>
          <p:cNvSpPr>
            <a:spLocks noChangeArrowheads="1"/>
          </p:cNvSpPr>
          <p:nvPr/>
        </p:nvSpPr>
        <p:spPr bwMode="auto">
          <a:xfrm rot="5400000">
            <a:off x="1592580" y="3726483"/>
            <a:ext cx="365760" cy="274320"/>
          </a:xfrm>
          <a:prstGeom prst="leftArrow">
            <a:avLst>
              <a:gd name="adj1" fmla="val 50000"/>
              <a:gd name="adj2" fmla="val 43783"/>
            </a:avLst>
          </a:prstGeom>
          <a:solidFill>
            <a:srgbClr val="FF0000"/>
          </a:solidFill>
          <a:ln w="12700" algn="ctr">
            <a:solidFill>
              <a:schemeClr val="tx1"/>
            </a:solidFill>
            <a:miter lim="800000"/>
            <a:headEnd/>
            <a:tailEnd/>
          </a:ln>
        </p:spPr>
        <p:txBody>
          <a:bodyPr wrap="none" lIns="90487" tIns="44450" rIns="90487" bIns="44450" anchor="ctr">
            <a:spAutoFit/>
          </a:bodyPr>
          <a:lstStyle/>
          <a:p>
            <a:pPr algn="l" eaLnBrk="0" hangingPunct="0">
              <a:spcBef>
                <a:spcPct val="0"/>
              </a:spcBef>
            </a:pPr>
            <a:endParaRPr lang="en-US">
              <a:solidFill>
                <a:srgbClr val="FFFFFF"/>
              </a:solidFill>
            </a:endParaRPr>
          </a:p>
        </p:txBody>
      </p:sp>
      <p:sp>
        <p:nvSpPr>
          <p:cNvPr id="30" name="AutoShape 4"/>
          <p:cNvSpPr>
            <a:spLocks noChangeArrowheads="1"/>
          </p:cNvSpPr>
          <p:nvPr/>
        </p:nvSpPr>
        <p:spPr bwMode="auto">
          <a:xfrm rot="5400000">
            <a:off x="1532373" y="2254799"/>
            <a:ext cx="365760" cy="274320"/>
          </a:xfrm>
          <a:prstGeom prst="leftArrow">
            <a:avLst>
              <a:gd name="adj1" fmla="val 50000"/>
              <a:gd name="adj2" fmla="val 43783"/>
            </a:avLst>
          </a:prstGeom>
          <a:solidFill>
            <a:srgbClr val="FF0000"/>
          </a:solidFill>
          <a:ln w="12700" algn="ctr">
            <a:solidFill>
              <a:schemeClr val="tx1"/>
            </a:solidFill>
            <a:miter lim="800000"/>
            <a:headEnd/>
            <a:tailEnd/>
          </a:ln>
        </p:spPr>
        <p:txBody>
          <a:bodyPr wrap="none" lIns="90487" tIns="44450" rIns="90487" bIns="44450" anchor="ctr">
            <a:spAutoFit/>
          </a:bodyPr>
          <a:lstStyle/>
          <a:p>
            <a:pPr algn="l" eaLnBrk="0" hangingPunct="0">
              <a:spcBef>
                <a:spcPct val="0"/>
              </a:spcBef>
            </a:pPr>
            <a:endParaRPr lang="en-US">
              <a:solidFill>
                <a:srgbClr val="FFFFFF"/>
              </a:solidFill>
            </a:endParaRPr>
          </a:p>
        </p:txBody>
      </p:sp>
      <p:sp>
        <p:nvSpPr>
          <p:cNvPr id="31" name="TextBox 30"/>
          <p:cNvSpPr txBox="1"/>
          <p:nvPr/>
        </p:nvSpPr>
        <p:spPr>
          <a:xfrm>
            <a:off x="2993410" y="2699139"/>
            <a:ext cx="1723549" cy="1015663"/>
          </a:xfrm>
          <a:prstGeom prst="rect">
            <a:avLst/>
          </a:prstGeom>
          <a:noFill/>
        </p:spPr>
        <p:txBody>
          <a:bodyPr wrap="none" rtlCol="0">
            <a:spAutoFit/>
          </a:bodyPr>
          <a:lstStyle/>
          <a:p>
            <a:pPr algn="l" eaLnBrk="0" hangingPunct="0">
              <a:spcBef>
                <a:spcPct val="0"/>
              </a:spcBef>
            </a:pPr>
            <a:r>
              <a:rPr lang="en-US" sz="2000" dirty="0" smtClean="0">
                <a:solidFill>
                  <a:srgbClr val="FFFFFF"/>
                </a:solidFill>
              </a:rPr>
              <a:t>object parts</a:t>
            </a:r>
          </a:p>
          <a:p>
            <a:pPr algn="l" eaLnBrk="0" hangingPunct="0">
              <a:spcBef>
                <a:spcPct val="0"/>
              </a:spcBef>
            </a:pPr>
            <a:r>
              <a:rPr lang="en-US" sz="2000" dirty="0" smtClean="0">
                <a:solidFill>
                  <a:srgbClr val="FFFFFF"/>
                </a:solidFill>
              </a:rPr>
              <a:t>(combination </a:t>
            </a:r>
          </a:p>
          <a:p>
            <a:pPr algn="l" eaLnBrk="0" hangingPunct="0">
              <a:spcBef>
                <a:spcPct val="0"/>
              </a:spcBef>
            </a:pPr>
            <a:r>
              <a:rPr lang="en-US" sz="2000" dirty="0" smtClean="0">
                <a:solidFill>
                  <a:srgbClr val="FFFFFF"/>
                </a:solidFill>
              </a:rPr>
              <a:t>of edges)</a:t>
            </a:r>
          </a:p>
        </p:txBody>
      </p:sp>
      <p:sp>
        <p:nvSpPr>
          <p:cNvPr id="32" name="TextBox 31"/>
          <p:cNvSpPr txBox="1"/>
          <p:nvPr/>
        </p:nvSpPr>
        <p:spPr>
          <a:xfrm>
            <a:off x="2982037" y="1295695"/>
            <a:ext cx="1766830" cy="400110"/>
          </a:xfrm>
          <a:prstGeom prst="rect">
            <a:avLst/>
          </a:prstGeom>
          <a:noFill/>
        </p:spPr>
        <p:txBody>
          <a:bodyPr wrap="none" rtlCol="0">
            <a:spAutoFit/>
          </a:bodyPr>
          <a:lstStyle/>
          <a:p>
            <a:pPr algn="l" eaLnBrk="0" hangingPunct="0">
              <a:spcBef>
                <a:spcPct val="0"/>
              </a:spcBef>
            </a:pPr>
            <a:r>
              <a:rPr lang="en-US" sz="2000" dirty="0" smtClean="0">
                <a:solidFill>
                  <a:srgbClr val="FFFFFF"/>
                </a:solidFill>
              </a:rPr>
              <a:t>object models</a:t>
            </a:r>
            <a:endParaRPr lang="en-US" sz="2000" dirty="0">
              <a:solidFill>
                <a:srgbClr val="FFFFFF"/>
              </a:solidFill>
            </a:endParaRPr>
          </a:p>
        </p:txBody>
      </p:sp>
      <p:sp>
        <p:nvSpPr>
          <p:cNvPr id="27" name="TextBox 26"/>
          <p:cNvSpPr txBox="1"/>
          <p:nvPr/>
        </p:nvSpPr>
        <p:spPr>
          <a:xfrm>
            <a:off x="9299780" y="5622025"/>
            <a:ext cx="2971800" cy="707886"/>
          </a:xfrm>
          <a:prstGeom prst="rect">
            <a:avLst/>
          </a:prstGeom>
          <a:noFill/>
        </p:spPr>
        <p:txBody>
          <a:bodyPr wrap="square" rtlCol="0">
            <a:spAutoFit/>
          </a:bodyPr>
          <a:lstStyle/>
          <a:p>
            <a:pPr algn="l">
              <a:spcBef>
                <a:spcPts val="0"/>
              </a:spcBef>
            </a:pPr>
            <a:r>
              <a:rPr lang="en-US" sz="2000" dirty="0" smtClean="0">
                <a:solidFill>
                  <a:schemeClr val="bg1"/>
                </a:solidFill>
                <a:latin typeface="+mn-lt"/>
              </a:rPr>
              <a:t>Note: Sparsity important for these results. </a:t>
            </a:r>
          </a:p>
        </p:txBody>
      </p:sp>
      <p:sp>
        <p:nvSpPr>
          <p:cNvPr id="28" name="TextBox 27"/>
          <p:cNvSpPr txBox="1"/>
          <p:nvPr/>
        </p:nvSpPr>
        <p:spPr>
          <a:xfrm>
            <a:off x="7731164" y="6519446"/>
            <a:ext cx="1449436" cy="338554"/>
          </a:xfrm>
          <a:prstGeom prst="rect">
            <a:avLst/>
          </a:prstGeom>
          <a:solidFill>
            <a:schemeClr val="tx1"/>
          </a:solidFill>
        </p:spPr>
        <p:txBody>
          <a:bodyPr wrap="none" rtlCol="0">
            <a:spAutoFit/>
          </a:bodyPr>
          <a:lstStyle/>
          <a:p>
            <a:pPr algn="l">
              <a:spcBef>
                <a:spcPts val="0"/>
              </a:spcBef>
            </a:pPr>
            <a:r>
              <a:rPr lang="en-US" sz="1600" dirty="0" smtClean="0">
                <a:solidFill>
                  <a:schemeClr val="bg1"/>
                </a:solidFill>
              </a:rPr>
              <a:t>[Honglak Lee]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p:bldP spid="3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Object 91"/>
          <p:cNvGraphicFramePr>
            <a:graphicFrameLocks noChangeAspect="1"/>
          </p:cNvGraphicFramePr>
          <p:nvPr/>
        </p:nvGraphicFramePr>
        <p:xfrm>
          <a:off x="460375" y="3751262"/>
          <a:ext cx="1962150" cy="1358900"/>
        </p:xfrm>
        <a:graphic>
          <a:graphicData uri="http://schemas.openxmlformats.org/presentationml/2006/ole">
            <p:oleObj spid="_x0000_s2067494" name="Acrobat Document" r:id="rId4" imgW="5728680" imgH="3843720" progId="AcroExch.Document.7">
              <p:embed/>
            </p:oleObj>
          </a:graphicData>
        </a:graphic>
      </p:graphicFrame>
      <p:graphicFrame>
        <p:nvGraphicFramePr>
          <p:cNvPr id="8196" name="Object 93"/>
          <p:cNvGraphicFramePr>
            <a:graphicFrameLocks noChangeAspect="1"/>
          </p:cNvGraphicFramePr>
          <p:nvPr/>
        </p:nvGraphicFramePr>
        <p:xfrm>
          <a:off x="2600325" y="3751262"/>
          <a:ext cx="1962150" cy="1358900"/>
        </p:xfrm>
        <a:graphic>
          <a:graphicData uri="http://schemas.openxmlformats.org/presentationml/2006/ole">
            <p:oleObj spid="_x0000_s2067495" name="Acrobat Document" r:id="rId5" imgW="5728680" imgH="3843720" progId="AcroExch.Document.7">
              <p:embed/>
            </p:oleObj>
          </a:graphicData>
        </a:graphic>
      </p:graphicFrame>
      <p:graphicFrame>
        <p:nvGraphicFramePr>
          <p:cNvPr id="8198" name="Object 96"/>
          <p:cNvGraphicFramePr>
            <a:graphicFrameLocks noChangeAspect="1"/>
          </p:cNvGraphicFramePr>
          <p:nvPr/>
        </p:nvGraphicFramePr>
        <p:xfrm>
          <a:off x="4778375" y="3743325"/>
          <a:ext cx="1962150" cy="1357312"/>
        </p:xfrm>
        <a:graphic>
          <a:graphicData uri="http://schemas.openxmlformats.org/presentationml/2006/ole">
            <p:oleObj spid="_x0000_s2067496" name="Acrobat Document" r:id="rId6" imgW="5728680" imgH="3843720" progId="AcroExch.Document.7">
              <p:embed/>
            </p:oleObj>
          </a:graphicData>
        </a:graphic>
      </p:graphicFrame>
      <p:graphicFrame>
        <p:nvGraphicFramePr>
          <p:cNvPr id="8200" name="Object 99"/>
          <p:cNvGraphicFramePr>
            <a:graphicFrameLocks noChangeAspect="1"/>
          </p:cNvGraphicFramePr>
          <p:nvPr/>
        </p:nvGraphicFramePr>
        <p:xfrm>
          <a:off x="6921500" y="3735387"/>
          <a:ext cx="1962150" cy="1357313"/>
        </p:xfrm>
        <a:graphic>
          <a:graphicData uri="http://schemas.openxmlformats.org/presentationml/2006/ole">
            <p:oleObj spid="_x0000_s2067497" name="Acrobat Document" r:id="rId7" imgW="5728680" imgH="3843720" progId="AcroExch.Document.7">
              <p:embed/>
            </p:oleObj>
          </a:graphicData>
        </a:graphic>
      </p:graphicFrame>
      <p:sp useBgFill="1">
        <p:nvSpPr>
          <p:cNvPr id="8207" name="TextBox 23"/>
          <p:cNvSpPr txBox="1">
            <a:spLocks noChangeArrowheads="1"/>
          </p:cNvSpPr>
          <p:nvPr/>
        </p:nvSpPr>
        <p:spPr bwMode="auto">
          <a:xfrm>
            <a:off x="419100" y="3505200"/>
            <a:ext cx="2011362" cy="338137"/>
          </a:xfrm>
          <a:prstGeom prst="rect">
            <a:avLst/>
          </a:prstGeom>
          <a:ln w="9525">
            <a:noFill/>
            <a:miter lim="800000"/>
            <a:headEnd/>
            <a:tailEnd/>
          </a:ln>
        </p:spPr>
        <p:txBody>
          <a:bodyPr>
            <a:spAutoFit/>
          </a:bodyPr>
          <a:lstStyle/>
          <a:p>
            <a:pPr>
              <a:spcBef>
                <a:spcPct val="0"/>
              </a:spcBef>
            </a:pPr>
            <a:endParaRPr lang="en-US" sz="1600" dirty="0">
              <a:solidFill>
                <a:srgbClr val="FFFFFF"/>
              </a:solidFill>
              <a:latin typeface="Calibri" pitchFamily="34" charset="0"/>
            </a:endParaRPr>
          </a:p>
        </p:txBody>
      </p:sp>
      <p:sp useBgFill="1">
        <p:nvSpPr>
          <p:cNvPr id="8208" name="TextBox 24"/>
          <p:cNvSpPr txBox="1">
            <a:spLocks noChangeArrowheads="1"/>
          </p:cNvSpPr>
          <p:nvPr/>
        </p:nvSpPr>
        <p:spPr bwMode="auto">
          <a:xfrm>
            <a:off x="2552700" y="3511550"/>
            <a:ext cx="2011362" cy="338137"/>
          </a:xfrm>
          <a:prstGeom prst="rect">
            <a:avLst/>
          </a:prstGeom>
          <a:ln w="9525">
            <a:noFill/>
            <a:miter lim="800000"/>
            <a:headEnd/>
            <a:tailEnd/>
          </a:ln>
        </p:spPr>
        <p:txBody>
          <a:bodyPr>
            <a:spAutoFit/>
          </a:bodyPr>
          <a:lstStyle/>
          <a:p>
            <a:pPr>
              <a:spcBef>
                <a:spcPct val="0"/>
              </a:spcBef>
            </a:pPr>
            <a:endParaRPr lang="en-US" sz="1600" dirty="0">
              <a:solidFill>
                <a:srgbClr val="FFFFFF"/>
              </a:solidFill>
              <a:latin typeface="Calibri" pitchFamily="34" charset="0"/>
            </a:endParaRPr>
          </a:p>
        </p:txBody>
      </p:sp>
      <p:sp useBgFill="1">
        <p:nvSpPr>
          <p:cNvPr id="8209" name="TextBox 25"/>
          <p:cNvSpPr txBox="1">
            <a:spLocks noChangeArrowheads="1"/>
          </p:cNvSpPr>
          <p:nvPr/>
        </p:nvSpPr>
        <p:spPr bwMode="auto">
          <a:xfrm>
            <a:off x="4648200" y="3511550"/>
            <a:ext cx="2212975" cy="338137"/>
          </a:xfrm>
          <a:prstGeom prst="rect">
            <a:avLst/>
          </a:prstGeom>
          <a:ln w="9525">
            <a:noFill/>
            <a:miter lim="800000"/>
            <a:headEnd/>
            <a:tailEnd/>
          </a:ln>
        </p:spPr>
        <p:txBody>
          <a:bodyPr>
            <a:spAutoFit/>
          </a:bodyPr>
          <a:lstStyle/>
          <a:p>
            <a:pPr>
              <a:spcBef>
                <a:spcPct val="0"/>
              </a:spcBef>
            </a:pPr>
            <a:endParaRPr lang="en-US" sz="1600" dirty="0">
              <a:solidFill>
                <a:srgbClr val="FFFFFF"/>
              </a:solidFill>
              <a:latin typeface="Calibri" pitchFamily="34" charset="0"/>
            </a:endParaRPr>
          </a:p>
        </p:txBody>
      </p:sp>
      <p:sp useBgFill="1">
        <p:nvSpPr>
          <p:cNvPr id="8210" name="TextBox 26"/>
          <p:cNvSpPr txBox="1">
            <a:spLocks noChangeArrowheads="1"/>
          </p:cNvSpPr>
          <p:nvPr/>
        </p:nvSpPr>
        <p:spPr bwMode="auto">
          <a:xfrm>
            <a:off x="6888162" y="3511550"/>
            <a:ext cx="2012950" cy="338137"/>
          </a:xfrm>
          <a:prstGeom prst="rect">
            <a:avLst/>
          </a:prstGeom>
          <a:ln w="9525">
            <a:noFill/>
            <a:miter lim="800000"/>
            <a:headEnd/>
            <a:tailEnd/>
          </a:ln>
        </p:spPr>
        <p:txBody>
          <a:bodyPr>
            <a:spAutoFit/>
          </a:bodyPr>
          <a:lstStyle/>
          <a:p>
            <a:pPr>
              <a:spcBef>
                <a:spcPct val="0"/>
              </a:spcBef>
            </a:pPr>
            <a:endParaRPr lang="en-US" sz="1600" dirty="0">
              <a:solidFill>
                <a:srgbClr val="FFFFFF"/>
              </a:solidFill>
              <a:latin typeface="Calibri" pitchFamily="34" charset="0"/>
            </a:endParaRPr>
          </a:p>
        </p:txBody>
      </p:sp>
      <p:graphicFrame>
        <p:nvGraphicFramePr>
          <p:cNvPr id="8195" name="Object 92"/>
          <p:cNvGraphicFramePr>
            <a:graphicFrameLocks noChangeAspect="1"/>
          </p:cNvGraphicFramePr>
          <p:nvPr/>
        </p:nvGraphicFramePr>
        <p:xfrm>
          <a:off x="460375" y="1998663"/>
          <a:ext cx="1962150" cy="1438275"/>
        </p:xfrm>
        <a:graphic>
          <a:graphicData uri="http://schemas.openxmlformats.org/presentationml/2006/ole">
            <p:oleObj spid="_x0000_s2067498" name="Acrobat Document" r:id="rId8" imgW="5728680" imgH="4071960" progId="AcroExch.Document.7">
              <p:embed/>
            </p:oleObj>
          </a:graphicData>
        </a:graphic>
      </p:graphicFrame>
      <p:graphicFrame>
        <p:nvGraphicFramePr>
          <p:cNvPr id="8197" name="Object 94"/>
          <p:cNvGraphicFramePr>
            <a:graphicFrameLocks noChangeAspect="1"/>
          </p:cNvGraphicFramePr>
          <p:nvPr/>
        </p:nvGraphicFramePr>
        <p:xfrm>
          <a:off x="2600325" y="2000250"/>
          <a:ext cx="1962150" cy="1438275"/>
        </p:xfrm>
        <a:graphic>
          <a:graphicData uri="http://schemas.openxmlformats.org/presentationml/2006/ole">
            <p:oleObj spid="_x0000_s2067499" name="Acrobat Document" r:id="rId9" imgW="5728680" imgH="4071960" progId="AcroExch.Document.7">
              <p:embed/>
            </p:oleObj>
          </a:graphicData>
        </a:graphic>
      </p:graphicFrame>
      <p:graphicFrame>
        <p:nvGraphicFramePr>
          <p:cNvPr id="8199" name="Object 97"/>
          <p:cNvGraphicFramePr>
            <a:graphicFrameLocks noChangeAspect="1"/>
          </p:cNvGraphicFramePr>
          <p:nvPr/>
        </p:nvGraphicFramePr>
        <p:xfrm>
          <a:off x="4778375" y="1997075"/>
          <a:ext cx="1962150" cy="1438275"/>
        </p:xfrm>
        <a:graphic>
          <a:graphicData uri="http://schemas.openxmlformats.org/presentationml/2006/ole">
            <p:oleObj spid="_x0000_s2067500" name="Acrobat Document" r:id="rId10" imgW="5728680" imgH="4071960" progId="AcroExch.Document.7">
              <p:embed/>
            </p:oleObj>
          </a:graphicData>
        </a:graphic>
      </p:graphicFrame>
      <p:graphicFrame>
        <p:nvGraphicFramePr>
          <p:cNvPr id="8201" name="Object 100"/>
          <p:cNvGraphicFramePr>
            <a:graphicFrameLocks noChangeAspect="1"/>
          </p:cNvGraphicFramePr>
          <p:nvPr/>
        </p:nvGraphicFramePr>
        <p:xfrm>
          <a:off x="6921500" y="1982788"/>
          <a:ext cx="1962150" cy="1438275"/>
        </p:xfrm>
        <a:graphic>
          <a:graphicData uri="http://schemas.openxmlformats.org/presentationml/2006/ole">
            <p:oleObj spid="_x0000_s2067501" name="Acrobat Document" r:id="rId11" imgW="5728680" imgH="4071960" progId="AcroExch.Document.7">
              <p:embed/>
            </p:oleObj>
          </a:graphicData>
        </a:graphic>
      </p:graphicFrame>
      <p:sp useBgFill="1">
        <p:nvSpPr>
          <p:cNvPr id="8211" name="TextBox 27"/>
          <p:cNvSpPr txBox="1">
            <a:spLocks noChangeArrowheads="1"/>
          </p:cNvSpPr>
          <p:nvPr/>
        </p:nvSpPr>
        <p:spPr bwMode="auto">
          <a:xfrm>
            <a:off x="419100" y="1790700"/>
            <a:ext cx="2011363" cy="338138"/>
          </a:xfrm>
          <a:prstGeom prst="rect">
            <a:avLst/>
          </a:prstGeom>
          <a:ln w="9525">
            <a:noFill/>
            <a:miter lim="800000"/>
            <a:headEnd/>
            <a:tailEnd/>
          </a:ln>
        </p:spPr>
        <p:txBody>
          <a:bodyPr>
            <a:spAutoFit/>
          </a:bodyPr>
          <a:lstStyle/>
          <a:p>
            <a:pPr>
              <a:spcBef>
                <a:spcPct val="0"/>
              </a:spcBef>
            </a:pPr>
            <a:endParaRPr lang="en-US" sz="1600" dirty="0">
              <a:solidFill>
                <a:srgbClr val="FFFFFF"/>
              </a:solidFill>
              <a:latin typeface="Calibri" pitchFamily="34" charset="0"/>
            </a:endParaRPr>
          </a:p>
        </p:txBody>
      </p:sp>
      <p:sp useBgFill="1">
        <p:nvSpPr>
          <p:cNvPr id="8212" name="TextBox 28"/>
          <p:cNvSpPr txBox="1">
            <a:spLocks noChangeArrowheads="1"/>
          </p:cNvSpPr>
          <p:nvPr/>
        </p:nvSpPr>
        <p:spPr bwMode="auto">
          <a:xfrm>
            <a:off x="2590800" y="1790700"/>
            <a:ext cx="2011363" cy="338138"/>
          </a:xfrm>
          <a:prstGeom prst="rect">
            <a:avLst/>
          </a:prstGeom>
          <a:ln w="9525">
            <a:noFill/>
            <a:miter lim="800000"/>
            <a:headEnd/>
            <a:tailEnd/>
          </a:ln>
        </p:spPr>
        <p:txBody>
          <a:bodyPr>
            <a:spAutoFit/>
          </a:bodyPr>
          <a:lstStyle/>
          <a:p>
            <a:pPr>
              <a:spcBef>
                <a:spcPct val="0"/>
              </a:spcBef>
            </a:pPr>
            <a:endParaRPr lang="en-US" sz="1600" dirty="0">
              <a:solidFill>
                <a:srgbClr val="FFFFFF"/>
              </a:solidFill>
              <a:latin typeface="Calibri" pitchFamily="34" charset="0"/>
            </a:endParaRPr>
          </a:p>
        </p:txBody>
      </p:sp>
      <p:sp useBgFill="1">
        <p:nvSpPr>
          <p:cNvPr id="8213" name="TextBox 29"/>
          <p:cNvSpPr txBox="1">
            <a:spLocks noChangeArrowheads="1"/>
          </p:cNvSpPr>
          <p:nvPr/>
        </p:nvSpPr>
        <p:spPr bwMode="auto">
          <a:xfrm>
            <a:off x="4724400" y="1790700"/>
            <a:ext cx="2011363" cy="338138"/>
          </a:xfrm>
          <a:prstGeom prst="rect">
            <a:avLst/>
          </a:prstGeom>
          <a:ln w="9525">
            <a:noFill/>
            <a:miter lim="800000"/>
            <a:headEnd/>
            <a:tailEnd/>
          </a:ln>
        </p:spPr>
        <p:txBody>
          <a:bodyPr>
            <a:spAutoFit/>
          </a:bodyPr>
          <a:lstStyle/>
          <a:p>
            <a:pPr>
              <a:spcBef>
                <a:spcPct val="0"/>
              </a:spcBef>
            </a:pPr>
            <a:endParaRPr lang="en-US" sz="1600" dirty="0">
              <a:solidFill>
                <a:srgbClr val="FFFFFF"/>
              </a:solidFill>
              <a:latin typeface="Calibri" pitchFamily="34" charset="0"/>
            </a:endParaRPr>
          </a:p>
        </p:txBody>
      </p:sp>
      <p:sp useBgFill="1">
        <p:nvSpPr>
          <p:cNvPr id="8214" name="TextBox 30"/>
          <p:cNvSpPr txBox="1">
            <a:spLocks noChangeArrowheads="1"/>
          </p:cNvSpPr>
          <p:nvPr/>
        </p:nvSpPr>
        <p:spPr bwMode="auto">
          <a:xfrm>
            <a:off x="6872287" y="1790700"/>
            <a:ext cx="2012950" cy="338138"/>
          </a:xfrm>
          <a:prstGeom prst="rect">
            <a:avLst/>
          </a:prstGeom>
          <a:ln w="9525">
            <a:noFill/>
            <a:miter lim="800000"/>
            <a:headEnd/>
            <a:tailEnd/>
          </a:ln>
        </p:spPr>
        <p:txBody>
          <a:bodyPr>
            <a:spAutoFit/>
          </a:bodyPr>
          <a:lstStyle/>
          <a:p>
            <a:pPr>
              <a:spcBef>
                <a:spcPct val="0"/>
              </a:spcBef>
            </a:pPr>
            <a:endParaRPr lang="en-US" sz="1600" dirty="0">
              <a:solidFill>
                <a:srgbClr val="FFFFFF"/>
              </a:solidFill>
              <a:latin typeface="Calibri" pitchFamily="34" charset="0"/>
            </a:endParaRPr>
          </a:p>
        </p:txBody>
      </p:sp>
      <p:sp>
        <p:nvSpPr>
          <p:cNvPr id="8217" name="Rectangle 374"/>
          <p:cNvSpPr>
            <a:spLocks noChangeArrowheads="1"/>
          </p:cNvSpPr>
          <p:nvPr/>
        </p:nvSpPr>
        <p:spPr bwMode="auto">
          <a:xfrm>
            <a:off x="304800" y="894270"/>
            <a:ext cx="8548687" cy="461963"/>
          </a:xfrm>
          <a:prstGeom prst="rect">
            <a:avLst/>
          </a:prstGeom>
          <a:noFill/>
          <a:ln w="9525">
            <a:noFill/>
            <a:miter lim="800000"/>
            <a:headEnd/>
            <a:tailEnd/>
          </a:ln>
        </p:spPr>
        <p:txBody>
          <a:bodyPr>
            <a:spAutoFit/>
          </a:bodyPr>
          <a:lstStyle/>
          <a:p>
            <a:pPr algn="l">
              <a:spcBef>
                <a:spcPct val="50000"/>
              </a:spcBef>
            </a:pPr>
            <a:r>
              <a:rPr lang="en-US" altLang="ko-KR" sz="2400" dirty="0" smtClean="0">
                <a:solidFill>
                  <a:srgbClr val="FFFFFF"/>
                </a:solidFill>
                <a:latin typeface="Calibri" pitchFamily="34" charset="0"/>
                <a:ea typeface="굴림" pitchFamily="34" charset="-127"/>
              </a:rPr>
              <a:t>Features learned from different object classes.</a:t>
            </a:r>
            <a:endParaRPr lang="en-US" altLang="ko-KR" sz="2400" dirty="0">
              <a:solidFill>
                <a:srgbClr val="FFFFFF"/>
              </a:solidFill>
              <a:latin typeface="Calibri" pitchFamily="34" charset="0"/>
              <a:ea typeface="굴림" pitchFamily="34" charset="-127"/>
            </a:endParaRPr>
          </a:p>
        </p:txBody>
      </p:sp>
      <p:sp>
        <p:nvSpPr>
          <p:cNvPr id="29" name="Title 28"/>
          <p:cNvSpPr>
            <a:spLocks noGrp="1"/>
          </p:cNvSpPr>
          <p:nvPr>
            <p:ph type="title"/>
          </p:nvPr>
        </p:nvSpPr>
        <p:spPr/>
        <p:txBody>
          <a:bodyPr/>
          <a:lstStyle/>
          <a:p>
            <a:r>
              <a:rPr lang="en-US" dirty="0" smtClean="0"/>
              <a:t>Hierarchical Sparse coding (Sparse DBN)</a:t>
            </a:r>
            <a:endParaRPr lang="en-US" dirty="0"/>
          </a:p>
        </p:txBody>
      </p:sp>
      <p:sp useBgFill="1">
        <p:nvSpPr>
          <p:cNvPr id="21" name="TextBox 23"/>
          <p:cNvSpPr txBox="1">
            <a:spLocks noChangeArrowheads="1"/>
          </p:cNvSpPr>
          <p:nvPr/>
        </p:nvSpPr>
        <p:spPr bwMode="auto">
          <a:xfrm>
            <a:off x="479426" y="1638300"/>
            <a:ext cx="2011362" cy="338137"/>
          </a:xfrm>
          <a:prstGeom prst="rect">
            <a:avLst/>
          </a:prstGeom>
          <a:ln w="9525">
            <a:noFill/>
            <a:miter lim="800000"/>
            <a:headEnd/>
            <a:tailEnd/>
          </a:ln>
        </p:spPr>
        <p:txBody>
          <a:bodyPr>
            <a:spAutoFit/>
          </a:bodyPr>
          <a:lstStyle/>
          <a:p>
            <a:pPr>
              <a:spcBef>
                <a:spcPct val="0"/>
              </a:spcBef>
            </a:pPr>
            <a:r>
              <a:rPr lang="en-US" sz="1600" dirty="0" smtClean="0">
                <a:solidFill>
                  <a:srgbClr val="FFFFFF"/>
                </a:solidFill>
                <a:latin typeface="Calibri" pitchFamily="34" charset="0"/>
              </a:rPr>
              <a:t>Faces</a:t>
            </a:r>
            <a:endParaRPr lang="en-US" sz="1600" dirty="0">
              <a:solidFill>
                <a:srgbClr val="FFFFFF"/>
              </a:solidFill>
              <a:latin typeface="Calibri" pitchFamily="34" charset="0"/>
            </a:endParaRPr>
          </a:p>
        </p:txBody>
      </p:sp>
      <p:sp useBgFill="1">
        <p:nvSpPr>
          <p:cNvPr id="22" name="TextBox 24"/>
          <p:cNvSpPr txBox="1">
            <a:spLocks noChangeArrowheads="1"/>
          </p:cNvSpPr>
          <p:nvPr/>
        </p:nvSpPr>
        <p:spPr bwMode="auto">
          <a:xfrm>
            <a:off x="2566988" y="1644650"/>
            <a:ext cx="2011362" cy="338137"/>
          </a:xfrm>
          <a:prstGeom prst="rect">
            <a:avLst/>
          </a:prstGeom>
          <a:ln w="9525">
            <a:noFill/>
            <a:miter lim="800000"/>
            <a:headEnd/>
            <a:tailEnd/>
          </a:ln>
        </p:spPr>
        <p:txBody>
          <a:bodyPr>
            <a:spAutoFit/>
          </a:bodyPr>
          <a:lstStyle/>
          <a:p>
            <a:pPr>
              <a:spcBef>
                <a:spcPct val="0"/>
              </a:spcBef>
            </a:pPr>
            <a:r>
              <a:rPr lang="en-US" sz="1600" dirty="0" smtClean="0">
                <a:solidFill>
                  <a:srgbClr val="FFFFFF"/>
                </a:solidFill>
                <a:latin typeface="Calibri" pitchFamily="34" charset="0"/>
              </a:rPr>
              <a:t>Cars</a:t>
            </a:r>
            <a:endParaRPr lang="en-US" sz="1600" dirty="0">
              <a:solidFill>
                <a:srgbClr val="FFFFFF"/>
              </a:solidFill>
              <a:latin typeface="Calibri" pitchFamily="34" charset="0"/>
            </a:endParaRPr>
          </a:p>
        </p:txBody>
      </p:sp>
      <p:sp useBgFill="1">
        <p:nvSpPr>
          <p:cNvPr id="23" name="TextBox 25"/>
          <p:cNvSpPr txBox="1">
            <a:spLocks noChangeArrowheads="1"/>
          </p:cNvSpPr>
          <p:nvPr/>
        </p:nvSpPr>
        <p:spPr bwMode="auto">
          <a:xfrm>
            <a:off x="4662488" y="1644650"/>
            <a:ext cx="2212975" cy="338137"/>
          </a:xfrm>
          <a:prstGeom prst="rect">
            <a:avLst/>
          </a:prstGeom>
          <a:ln w="9525">
            <a:noFill/>
            <a:miter lim="800000"/>
            <a:headEnd/>
            <a:tailEnd/>
          </a:ln>
        </p:spPr>
        <p:txBody>
          <a:bodyPr>
            <a:spAutoFit/>
          </a:bodyPr>
          <a:lstStyle/>
          <a:p>
            <a:pPr>
              <a:spcBef>
                <a:spcPct val="0"/>
              </a:spcBef>
            </a:pPr>
            <a:r>
              <a:rPr lang="en-US" sz="1600" dirty="0" smtClean="0">
                <a:solidFill>
                  <a:srgbClr val="FFFFFF"/>
                </a:solidFill>
                <a:latin typeface="Calibri" pitchFamily="34" charset="0"/>
              </a:rPr>
              <a:t>Elephants</a:t>
            </a:r>
            <a:endParaRPr lang="en-US" sz="1600" dirty="0">
              <a:solidFill>
                <a:srgbClr val="FFFFFF"/>
              </a:solidFill>
              <a:latin typeface="Calibri" pitchFamily="34" charset="0"/>
            </a:endParaRPr>
          </a:p>
        </p:txBody>
      </p:sp>
      <p:sp useBgFill="1">
        <p:nvSpPr>
          <p:cNvPr id="24" name="TextBox 26"/>
          <p:cNvSpPr txBox="1">
            <a:spLocks noChangeArrowheads="1"/>
          </p:cNvSpPr>
          <p:nvPr/>
        </p:nvSpPr>
        <p:spPr bwMode="auto">
          <a:xfrm>
            <a:off x="6902450" y="1644650"/>
            <a:ext cx="2012950" cy="338137"/>
          </a:xfrm>
          <a:prstGeom prst="rect">
            <a:avLst/>
          </a:prstGeom>
          <a:ln w="9525">
            <a:noFill/>
            <a:miter lim="800000"/>
            <a:headEnd/>
            <a:tailEnd/>
          </a:ln>
        </p:spPr>
        <p:txBody>
          <a:bodyPr>
            <a:spAutoFit/>
          </a:bodyPr>
          <a:lstStyle/>
          <a:p>
            <a:pPr>
              <a:spcBef>
                <a:spcPct val="0"/>
              </a:spcBef>
            </a:pPr>
            <a:r>
              <a:rPr lang="en-US" sz="1600" dirty="0" smtClean="0">
                <a:solidFill>
                  <a:srgbClr val="FFFFFF"/>
                </a:solidFill>
                <a:latin typeface="Calibri" pitchFamily="34" charset="0"/>
              </a:rPr>
              <a:t>Chairs</a:t>
            </a:r>
            <a:endParaRPr lang="en-US" sz="1600" dirty="0">
              <a:solidFill>
                <a:srgbClr val="FFFFFF"/>
              </a:solidFill>
              <a:latin typeface="Calibri" pitchFamily="34" charset="0"/>
            </a:endParaRPr>
          </a:p>
        </p:txBody>
      </p:sp>
      <p:graphicFrame>
        <p:nvGraphicFramePr>
          <p:cNvPr id="26" name="Object 29"/>
          <p:cNvGraphicFramePr>
            <a:graphicFrameLocks noChangeAspect="1"/>
          </p:cNvGraphicFramePr>
          <p:nvPr/>
        </p:nvGraphicFramePr>
        <p:xfrm>
          <a:off x="867946" y="5501237"/>
          <a:ext cx="1151354" cy="747163"/>
        </p:xfrm>
        <a:graphic>
          <a:graphicData uri="http://schemas.openxmlformats.org/presentationml/2006/ole">
            <p:oleObj spid="_x0000_s2067502" name="Acrobat Document" r:id="rId12" imgW="5728680" imgH="3856320" progId="AcroExch.Document.7">
              <p:embed/>
            </p:oleObj>
          </a:graphicData>
        </a:graphic>
      </p:graphicFrame>
      <p:graphicFrame>
        <p:nvGraphicFramePr>
          <p:cNvPr id="28" name="Object 30"/>
          <p:cNvGraphicFramePr>
            <a:graphicFrameLocks noChangeAspect="1"/>
          </p:cNvGraphicFramePr>
          <p:nvPr/>
        </p:nvGraphicFramePr>
        <p:xfrm>
          <a:off x="3009900" y="5501237"/>
          <a:ext cx="1151354" cy="747163"/>
        </p:xfrm>
        <a:graphic>
          <a:graphicData uri="http://schemas.openxmlformats.org/presentationml/2006/ole">
            <p:oleObj spid="_x0000_s2067503" name="Acrobat Document" r:id="rId13" imgW="5728680" imgH="3856320" progId="AcroExch.Document.7">
              <p:embed/>
            </p:oleObj>
          </a:graphicData>
        </a:graphic>
      </p:graphicFrame>
      <p:graphicFrame>
        <p:nvGraphicFramePr>
          <p:cNvPr id="31" name="Object 31"/>
          <p:cNvGraphicFramePr>
            <a:graphicFrameLocks noChangeAspect="1"/>
          </p:cNvGraphicFramePr>
          <p:nvPr/>
        </p:nvGraphicFramePr>
        <p:xfrm>
          <a:off x="5181600" y="5501237"/>
          <a:ext cx="1151354" cy="747163"/>
        </p:xfrm>
        <a:graphic>
          <a:graphicData uri="http://schemas.openxmlformats.org/presentationml/2006/ole">
            <p:oleObj spid="_x0000_s2067504" name="Acrobat Document" r:id="rId14" imgW="5728680" imgH="3856320" progId="AcroExch.Document.7">
              <p:embed/>
            </p:oleObj>
          </a:graphicData>
        </a:graphic>
      </p:graphicFrame>
      <p:graphicFrame>
        <p:nvGraphicFramePr>
          <p:cNvPr id="33" name="Object 32"/>
          <p:cNvGraphicFramePr>
            <a:graphicFrameLocks noChangeAspect="1"/>
          </p:cNvGraphicFramePr>
          <p:nvPr/>
        </p:nvGraphicFramePr>
        <p:xfrm>
          <a:off x="7353300" y="5524500"/>
          <a:ext cx="1151354" cy="747163"/>
        </p:xfrm>
        <a:graphic>
          <a:graphicData uri="http://schemas.openxmlformats.org/presentationml/2006/ole">
            <p:oleObj spid="_x0000_s2067505" name="Acrobat Document" r:id="rId15" imgW="5728680" imgH="3856320" progId="AcroExch.Document.7">
              <p:embed/>
            </p:oleObj>
          </a:graphicData>
        </a:graphic>
      </p:graphicFrame>
      <p:sp>
        <p:nvSpPr>
          <p:cNvPr id="39" name="AutoShape 4"/>
          <p:cNvSpPr>
            <a:spLocks noChangeArrowheads="1"/>
          </p:cNvSpPr>
          <p:nvPr/>
        </p:nvSpPr>
        <p:spPr bwMode="auto">
          <a:xfrm rot="5400000">
            <a:off x="1249680" y="3474720"/>
            <a:ext cx="365760" cy="274320"/>
          </a:xfrm>
          <a:prstGeom prst="leftArrow">
            <a:avLst>
              <a:gd name="adj1" fmla="val 50000"/>
              <a:gd name="adj2" fmla="val 43783"/>
            </a:avLst>
          </a:prstGeom>
          <a:solidFill>
            <a:srgbClr val="FF0000"/>
          </a:solidFill>
          <a:ln w="12700" algn="ctr">
            <a:solidFill>
              <a:schemeClr val="tx1"/>
            </a:solidFill>
            <a:miter lim="800000"/>
            <a:headEnd/>
            <a:tailEnd/>
          </a:ln>
        </p:spPr>
        <p:txBody>
          <a:bodyPr wrap="none" lIns="90487" tIns="44450" rIns="90487" bIns="44450" anchor="ctr">
            <a:spAutoFit/>
          </a:bodyPr>
          <a:lstStyle/>
          <a:p>
            <a:pPr algn="l" eaLnBrk="0" hangingPunct="0">
              <a:spcBef>
                <a:spcPct val="0"/>
              </a:spcBef>
            </a:pPr>
            <a:endParaRPr lang="en-US">
              <a:solidFill>
                <a:srgbClr val="FFFFFF"/>
              </a:solidFill>
            </a:endParaRPr>
          </a:p>
        </p:txBody>
      </p:sp>
      <p:sp>
        <p:nvSpPr>
          <p:cNvPr id="40" name="AutoShape 4"/>
          <p:cNvSpPr>
            <a:spLocks noChangeArrowheads="1"/>
          </p:cNvSpPr>
          <p:nvPr/>
        </p:nvSpPr>
        <p:spPr bwMode="auto">
          <a:xfrm rot="5400000">
            <a:off x="1249680" y="5151120"/>
            <a:ext cx="365760" cy="274320"/>
          </a:xfrm>
          <a:prstGeom prst="leftArrow">
            <a:avLst>
              <a:gd name="adj1" fmla="val 50000"/>
              <a:gd name="adj2" fmla="val 43783"/>
            </a:avLst>
          </a:prstGeom>
          <a:solidFill>
            <a:srgbClr val="FF0000"/>
          </a:solidFill>
          <a:ln w="12700" algn="ctr">
            <a:solidFill>
              <a:schemeClr val="tx1"/>
            </a:solidFill>
            <a:miter lim="800000"/>
            <a:headEnd/>
            <a:tailEnd/>
          </a:ln>
        </p:spPr>
        <p:txBody>
          <a:bodyPr wrap="none" lIns="90487" tIns="44450" rIns="90487" bIns="44450" anchor="ctr">
            <a:spAutoFit/>
          </a:bodyPr>
          <a:lstStyle/>
          <a:p>
            <a:pPr algn="l" eaLnBrk="0" hangingPunct="0">
              <a:spcBef>
                <a:spcPct val="0"/>
              </a:spcBef>
            </a:pPr>
            <a:endParaRPr lang="en-US">
              <a:solidFill>
                <a:srgbClr val="FFFFFF"/>
              </a:solidFill>
            </a:endParaRPr>
          </a:p>
        </p:txBody>
      </p:sp>
      <p:sp>
        <p:nvSpPr>
          <p:cNvPr id="41" name="AutoShape 4"/>
          <p:cNvSpPr>
            <a:spLocks noChangeArrowheads="1"/>
          </p:cNvSpPr>
          <p:nvPr/>
        </p:nvSpPr>
        <p:spPr bwMode="auto">
          <a:xfrm rot="5400000">
            <a:off x="3383280" y="3474720"/>
            <a:ext cx="365760" cy="274320"/>
          </a:xfrm>
          <a:prstGeom prst="leftArrow">
            <a:avLst>
              <a:gd name="adj1" fmla="val 50000"/>
              <a:gd name="adj2" fmla="val 43783"/>
            </a:avLst>
          </a:prstGeom>
          <a:solidFill>
            <a:srgbClr val="FF0000"/>
          </a:solidFill>
          <a:ln w="12700" algn="ctr">
            <a:solidFill>
              <a:schemeClr val="tx1"/>
            </a:solidFill>
            <a:miter lim="800000"/>
            <a:headEnd/>
            <a:tailEnd/>
          </a:ln>
        </p:spPr>
        <p:txBody>
          <a:bodyPr wrap="none" lIns="90487" tIns="44450" rIns="90487" bIns="44450" anchor="ctr">
            <a:spAutoFit/>
          </a:bodyPr>
          <a:lstStyle/>
          <a:p>
            <a:pPr algn="l" eaLnBrk="0" hangingPunct="0">
              <a:spcBef>
                <a:spcPct val="0"/>
              </a:spcBef>
            </a:pPr>
            <a:endParaRPr lang="en-US">
              <a:solidFill>
                <a:srgbClr val="FFFFFF"/>
              </a:solidFill>
            </a:endParaRPr>
          </a:p>
        </p:txBody>
      </p:sp>
      <p:sp>
        <p:nvSpPr>
          <p:cNvPr id="42" name="AutoShape 4"/>
          <p:cNvSpPr>
            <a:spLocks noChangeArrowheads="1"/>
          </p:cNvSpPr>
          <p:nvPr/>
        </p:nvSpPr>
        <p:spPr bwMode="auto">
          <a:xfrm rot="5400000">
            <a:off x="3383280" y="5166360"/>
            <a:ext cx="365760" cy="274320"/>
          </a:xfrm>
          <a:prstGeom prst="leftArrow">
            <a:avLst>
              <a:gd name="adj1" fmla="val 50000"/>
              <a:gd name="adj2" fmla="val 43783"/>
            </a:avLst>
          </a:prstGeom>
          <a:solidFill>
            <a:srgbClr val="FF0000"/>
          </a:solidFill>
          <a:ln w="12700" algn="ctr">
            <a:solidFill>
              <a:schemeClr val="tx1"/>
            </a:solidFill>
            <a:miter lim="800000"/>
            <a:headEnd/>
            <a:tailEnd/>
          </a:ln>
        </p:spPr>
        <p:txBody>
          <a:bodyPr wrap="none" lIns="90487" tIns="44450" rIns="90487" bIns="44450" anchor="ctr">
            <a:spAutoFit/>
          </a:bodyPr>
          <a:lstStyle/>
          <a:p>
            <a:pPr algn="l" eaLnBrk="0" hangingPunct="0">
              <a:spcBef>
                <a:spcPct val="0"/>
              </a:spcBef>
            </a:pPr>
            <a:endParaRPr lang="en-US">
              <a:solidFill>
                <a:srgbClr val="FFFFFF"/>
              </a:solidFill>
            </a:endParaRPr>
          </a:p>
        </p:txBody>
      </p:sp>
      <p:sp>
        <p:nvSpPr>
          <p:cNvPr id="43" name="AutoShape 4"/>
          <p:cNvSpPr>
            <a:spLocks noChangeArrowheads="1"/>
          </p:cNvSpPr>
          <p:nvPr/>
        </p:nvSpPr>
        <p:spPr bwMode="auto">
          <a:xfrm rot="5400000">
            <a:off x="5585460" y="5166360"/>
            <a:ext cx="365760" cy="274320"/>
          </a:xfrm>
          <a:prstGeom prst="leftArrow">
            <a:avLst>
              <a:gd name="adj1" fmla="val 50000"/>
              <a:gd name="adj2" fmla="val 43783"/>
            </a:avLst>
          </a:prstGeom>
          <a:solidFill>
            <a:srgbClr val="FF0000"/>
          </a:solidFill>
          <a:ln w="12700" algn="ctr">
            <a:solidFill>
              <a:schemeClr val="tx1"/>
            </a:solidFill>
            <a:miter lim="800000"/>
            <a:headEnd/>
            <a:tailEnd/>
          </a:ln>
        </p:spPr>
        <p:txBody>
          <a:bodyPr wrap="none" lIns="90487" tIns="44450" rIns="90487" bIns="44450" anchor="ctr">
            <a:spAutoFit/>
          </a:bodyPr>
          <a:lstStyle/>
          <a:p>
            <a:pPr algn="l" eaLnBrk="0" hangingPunct="0">
              <a:spcBef>
                <a:spcPct val="0"/>
              </a:spcBef>
            </a:pPr>
            <a:endParaRPr lang="en-US">
              <a:solidFill>
                <a:srgbClr val="FFFFFF"/>
              </a:solidFill>
            </a:endParaRPr>
          </a:p>
        </p:txBody>
      </p:sp>
      <p:sp>
        <p:nvSpPr>
          <p:cNvPr id="44" name="AutoShape 4"/>
          <p:cNvSpPr>
            <a:spLocks noChangeArrowheads="1"/>
          </p:cNvSpPr>
          <p:nvPr/>
        </p:nvSpPr>
        <p:spPr bwMode="auto">
          <a:xfrm rot="5400000">
            <a:off x="5593080" y="3474720"/>
            <a:ext cx="365760" cy="274320"/>
          </a:xfrm>
          <a:prstGeom prst="leftArrow">
            <a:avLst>
              <a:gd name="adj1" fmla="val 50000"/>
              <a:gd name="adj2" fmla="val 43783"/>
            </a:avLst>
          </a:prstGeom>
          <a:solidFill>
            <a:srgbClr val="FF0000"/>
          </a:solidFill>
          <a:ln w="12700" algn="ctr">
            <a:solidFill>
              <a:schemeClr val="tx1"/>
            </a:solidFill>
            <a:miter lim="800000"/>
            <a:headEnd/>
            <a:tailEnd/>
          </a:ln>
        </p:spPr>
        <p:txBody>
          <a:bodyPr wrap="none" lIns="90487" tIns="44450" rIns="90487" bIns="44450" anchor="ctr">
            <a:spAutoFit/>
          </a:bodyPr>
          <a:lstStyle/>
          <a:p>
            <a:pPr algn="l" eaLnBrk="0" hangingPunct="0">
              <a:spcBef>
                <a:spcPct val="0"/>
              </a:spcBef>
            </a:pPr>
            <a:endParaRPr lang="en-US">
              <a:solidFill>
                <a:srgbClr val="FFFFFF"/>
              </a:solidFill>
            </a:endParaRPr>
          </a:p>
        </p:txBody>
      </p:sp>
      <p:sp>
        <p:nvSpPr>
          <p:cNvPr id="45" name="AutoShape 4"/>
          <p:cNvSpPr>
            <a:spLocks noChangeArrowheads="1"/>
          </p:cNvSpPr>
          <p:nvPr/>
        </p:nvSpPr>
        <p:spPr bwMode="auto">
          <a:xfrm rot="5400000">
            <a:off x="7688580" y="3474720"/>
            <a:ext cx="365760" cy="274320"/>
          </a:xfrm>
          <a:prstGeom prst="leftArrow">
            <a:avLst>
              <a:gd name="adj1" fmla="val 50000"/>
              <a:gd name="adj2" fmla="val 43783"/>
            </a:avLst>
          </a:prstGeom>
          <a:solidFill>
            <a:srgbClr val="FF0000"/>
          </a:solidFill>
          <a:ln w="12700" algn="ctr">
            <a:solidFill>
              <a:schemeClr val="tx1"/>
            </a:solidFill>
            <a:miter lim="800000"/>
            <a:headEnd/>
            <a:tailEnd/>
          </a:ln>
        </p:spPr>
        <p:txBody>
          <a:bodyPr wrap="none" lIns="90487" tIns="44450" rIns="90487" bIns="44450" anchor="ctr">
            <a:spAutoFit/>
          </a:bodyPr>
          <a:lstStyle/>
          <a:p>
            <a:pPr algn="l" eaLnBrk="0" hangingPunct="0">
              <a:spcBef>
                <a:spcPct val="0"/>
              </a:spcBef>
            </a:pPr>
            <a:endParaRPr lang="en-US">
              <a:solidFill>
                <a:srgbClr val="FFFFFF"/>
              </a:solidFill>
            </a:endParaRPr>
          </a:p>
        </p:txBody>
      </p:sp>
      <p:sp>
        <p:nvSpPr>
          <p:cNvPr id="46" name="AutoShape 4"/>
          <p:cNvSpPr>
            <a:spLocks noChangeArrowheads="1"/>
          </p:cNvSpPr>
          <p:nvPr/>
        </p:nvSpPr>
        <p:spPr bwMode="auto">
          <a:xfrm rot="5400000">
            <a:off x="7719059" y="5166360"/>
            <a:ext cx="365760" cy="274320"/>
          </a:xfrm>
          <a:prstGeom prst="leftArrow">
            <a:avLst>
              <a:gd name="adj1" fmla="val 50000"/>
              <a:gd name="adj2" fmla="val 43783"/>
            </a:avLst>
          </a:prstGeom>
          <a:solidFill>
            <a:srgbClr val="FF0000"/>
          </a:solidFill>
          <a:ln w="12700" algn="ctr">
            <a:solidFill>
              <a:schemeClr val="tx1"/>
            </a:solidFill>
            <a:miter lim="800000"/>
            <a:headEnd/>
            <a:tailEnd/>
          </a:ln>
        </p:spPr>
        <p:txBody>
          <a:bodyPr wrap="none" lIns="90487" tIns="44450" rIns="90487" bIns="44450" anchor="ctr">
            <a:spAutoFit/>
          </a:bodyPr>
          <a:lstStyle/>
          <a:p>
            <a:pPr algn="l" eaLnBrk="0" hangingPunct="0">
              <a:spcBef>
                <a:spcPct val="0"/>
              </a:spcBef>
            </a:pPr>
            <a:endParaRPr lang="en-US">
              <a:solidFill>
                <a:srgbClr val="FFFFFF"/>
              </a:solidFill>
            </a:endParaRPr>
          </a:p>
        </p:txBody>
      </p:sp>
      <p:sp>
        <p:nvSpPr>
          <p:cNvPr id="36" name="TextBox 35"/>
          <p:cNvSpPr txBox="1"/>
          <p:nvPr/>
        </p:nvSpPr>
        <p:spPr>
          <a:xfrm>
            <a:off x="7731164" y="6519446"/>
            <a:ext cx="1449436" cy="338554"/>
          </a:xfrm>
          <a:prstGeom prst="rect">
            <a:avLst/>
          </a:prstGeom>
          <a:solidFill>
            <a:schemeClr val="tx1"/>
          </a:solidFill>
        </p:spPr>
        <p:txBody>
          <a:bodyPr wrap="none" rtlCol="0">
            <a:spAutoFit/>
          </a:bodyPr>
          <a:lstStyle/>
          <a:p>
            <a:pPr algn="l">
              <a:spcBef>
                <a:spcPts val="0"/>
              </a:spcBef>
            </a:pPr>
            <a:r>
              <a:rPr lang="en-US" sz="1600" dirty="0" smtClean="0">
                <a:solidFill>
                  <a:schemeClr val="bg1"/>
                </a:solidFill>
              </a:rPr>
              <a:t>[Honglak Lee]</a:t>
            </a: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p:nvPr/>
        </p:nvGrpSpPr>
        <p:grpSpPr>
          <a:xfrm>
            <a:off x="-2628900" y="4229100"/>
            <a:ext cx="2454275" cy="2041525"/>
            <a:chOff x="606425" y="1917700"/>
            <a:chExt cx="2454275" cy="2041525"/>
          </a:xfrm>
        </p:grpSpPr>
        <p:graphicFrame>
          <p:nvGraphicFramePr>
            <p:cNvPr id="8202" name="Object 104"/>
            <p:cNvGraphicFramePr>
              <a:graphicFrameLocks noChangeAspect="1"/>
            </p:cNvGraphicFramePr>
            <p:nvPr/>
          </p:nvGraphicFramePr>
          <p:xfrm>
            <a:off x="647700" y="2362200"/>
            <a:ext cx="2393950" cy="1597025"/>
          </p:xfrm>
          <a:graphic>
            <a:graphicData uri="http://schemas.openxmlformats.org/presentationml/2006/ole">
              <p:oleObj spid="_x0000_s2068497" name="Acrobat Document" r:id="rId4" imgW="5728680" imgH="3704040" progId="AcroExch.Document.7">
                <p:embed/>
              </p:oleObj>
            </a:graphicData>
          </a:graphic>
        </p:graphicFrame>
        <p:sp useBgFill="1">
          <p:nvSpPr>
            <p:cNvPr id="8215" name="TextBox 31"/>
            <p:cNvSpPr txBox="1">
              <a:spLocks noChangeArrowheads="1"/>
            </p:cNvSpPr>
            <p:nvPr/>
          </p:nvSpPr>
          <p:spPr bwMode="auto">
            <a:xfrm>
              <a:off x="606425" y="1917700"/>
              <a:ext cx="2454275" cy="584775"/>
            </a:xfrm>
            <a:prstGeom prst="rect">
              <a:avLst/>
            </a:prstGeom>
            <a:ln w="9525">
              <a:noFill/>
              <a:miter lim="800000"/>
              <a:headEnd/>
              <a:tailEnd/>
            </a:ln>
          </p:spPr>
          <p:txBody>
            <a:bodyPr>
              <a:spAutoFit/>
            </a:bodyPr>
            <a:lstStyle/>
            <a:p>
              <a:r>
                <a:rPr lang="en-US" sz="1600" dirty="0">
                  <a:solidFill>
                    <a:srgbClr val="FFFFFF"/>
                  </a:solidFill>
                  <a:latin typeface="Calibri" pitchFamily="34" charset="0"/>
                </a:rPr>
                <a:t>Second layer bases learned from 4 object categories.</a:t>
              </a:r>
            </a:p>
          </p:txBody>
        </p:sp>
      </p:grpSp>
      <p:grpSp>
        <p:nvGrpSpPr>
          <p:cNvPr id="3" name="Group 10"/>
          <p:cNvGrpSpPr/>
          <p:nvPr/>
        </p:nvGrpSpPr>
        <p:grpSpPr>
          <a:xfrm>
            <a:off x="-2438400" y="1562100"/>
            <a:ext cx="2454275" cy="2090738"/>
            <a:chOff x="-2657475" y="3898900"/>
            <a:chExt cx="2454275" cy="2090738"/>
          </a:xfrm>
        </p:grpSpPr>
        <p:graphicFrame>
          <p:nvGraphicFramePr>
            <p:cNvPr id="8203" name="Object 105"/>
            <p:cNvGraphicFramePr>
              <a:graphicFrameLocks noChangeAspect="1"/>
            </p:cNvGraphicFramePr>
            <p:nvPr/>
          </p:nvGraphicFramePr>
          <p:xfrm>
            <a:off x="-2524125" y="4394200"/>
            <a:ext cx="2305050" cy="1595438"/>
          </p:xfrm>
          <a:graphic>
            <a:graphicData uri="http://schemas.openxmlformats.org/presentationml/2006/ole">
              <p:oleObj spid="_x0000_s2068498" name="Acrobat Document" r:id="rId5" imgW="5728680" imgH="3843720" progId="AcroExch.Document.7">
                <p:embed/>
              </p:oleObj>
            </a:graphicData>
          </a:graphic>
        </p:graphicFrame>
        <p:sp useBgFill="1">
          <p:nvSpPr>
            <p:cNvPr id="8216" name="TextBox 32"/>
            <p:cNvSpPr txBox="1">
              <a:spLocks noChangeArrowheads="1"/>
            </p:cNvSpPr>
            <p:nvPr/>
          </p:nvSpPr>
          <p:spPr bwMode="auto">
            <a:xfrm>
              <a:off x="-2657475" y="3898900"/>
              <a:ext cx="2454275" cy="584775"/>
            </a:xfrm>
            <a:prstGeom prst="rect">
              <a:avLst/>
            </a:prstGeom>
            <a:ln w="9525">
              <a:noFill/>
              <a:miter lim="800000"/>
              <a:headEnd/>
              <a:tailEnd/>
            </a:ln>
          </p:spPr>
          <p:txBody>
            <a:bodyPr>
              <a:spAutoFit/>
            </a:bodyPr>
            <a:lstStyle/>
            <a:p>
              <a:r>
                <a:rPr lang="en-US" sz="1600" dirty="0">
                  <a:solidFill>
                    <a:srgbClr val="FFFFFF"/>
                  </a:solidFill>
                  <a:latin typeface="Calibri" pitchFamily="34" charset="0"/>
                </a:rPr>
                <a:t>Third layer bases learned from 4 object categories.</a:t>
              </a:r>
            </a:p>
          </p:txBody>
        </p:sp>
      </p:grpSp>
      <p:sp>
        <p:nvSpPr>
          <p:cNvPr id="29" name="Title 28"/>
          <p:cNvSpPr>
            <a:spLocks noGrp="1"/>
          </p:cNvSpPr>
          <p:nvPr>
            <p:ph type="title"/>
          </p:nvPr>
        </p:nvSpPr>
        <p:spPr/>
        <p:txBody>
          <a:bodyPr/>
          <a:lstStyle/>
          <a:p>
            <a:r>
              <a:rPr lang="en-US" dirty="0" smtClean="0"/>
              <a:t>Training on multiple objects</a:t>
            </a:r>
            <a:endParaRPr lang="en-US" dirty="0"/>
          </a:p>
        </p:txBody>
      </p:sp>
      <p:graphicFrame>
        <p:nvGraphicFramePr>
          <p:cNvPr id="1505284" name="Object 4"/>
          <p:cNvGraphicFramePr>
            <a:graphicFrameLocks noChangeAspect="1"/>
          </p:cNvGraphicFramePr>
          <p:nvPr/>
        </p:nvGraphicFramePr>
        <p:xfrm>
          <a:off x="1462088" y="5466671"/>
          <a:ext cx="1150937" cy="747712"/>
        </p:xfrm>
        <a:graphic>
          <a:graphicData uri="http://schemas.openxmlformats.org/presentationml/2006/ole">
            <p:oleObj spid="_x0000_s2068499" name="Acrobat Document" r:id="rId6" imgW="5728680" imgH="3856320" progId="AcroExch.Document.7">
              <p:embed/>
            </p:oleObj>
          </a:graphicData>
        </a:graphic>
      </p:graphicFrame>
      <p:grpSp>
        <p:nvGrpSpPr>
          <p:cNvPr id="4" name="Group 18"/>
          <p:cNvGrpSpPr/>
          <p:nvPr/>
        </p:nvGrpSpPr>
        <p:grpSpPr>
          <a:xfrm>
            <a:off x="876300" y="1278320"/>
            <a:ext cx="2454275" cy="1824038"/>
            <a:chOff x="876300" y="1600200"/>
            <a:chExt cx="2454275" cy="1824038"/>
          </a:xfrm>
        </p:grpSpPr>
        <p:graphicFrame>
          <p:nvGraphicFramePr>
            <p:cNvPr id="15" name="Object 105"/>
            <p:cNvGraphicFramePr>
              <a:graphicFrameLocks noChangeAspect="1"/>
            </p:cNvGraphicFramePr>
            <p:nvPr/>
          </p:nvGraphicFramePr>
          <p:xfrm>
            <a:off x="914400" y="1828800"/>
            <a:ext cx="2305050" cy="1595438"/>
          </p:xfrm>
          <a:graphic>
            <a:graphicData uri="http://schemas.openxmlformats.org/presentationml/2006/ole">
              <p:oleObj spid="_x0000_s2068500" name="Acrobat Document" r:id="rId7" imgW="5728680" imgH="3843720" progId="AcroExch.Document.7">
                <p:embed/>
              </p:oleObj>
            </a:graphicData>
          </a:graphic>
        </p:graphicFrame>
        <p:sp useBgFill="1">
          <p:nvSpPr>
            <p:cNvPr id="17" name="TextBox 32"/>
            <p:cNvSpPr txBox="1">
              <a:spLocks noChangeArrowheads="1"/>
            </p:cNvSpPr>
            <p:nvPr/>
          </p:nvSpPr>
          <p:spPr bwMode="auto">
            <a:xfrm>
              <a:off x="876300" y="1600200"/>
              <a:ext cx="2454275" cy="338554"/>
            </a:xfrm>
            <a:prstGeom prst="rect">
              <a:avLst/>
            </a:prstGeom>
            <a:ln w="9525">
              <a:noFill/>
              <a:miter lim="800000"/>
              <a:headEnd/>
              <a:tailEnd/>
            </a:ln>
          </p:spPr>
          <p:txBody>
            <a:bodyPr>
              <a:spAutoFit/>
            </a:bodyPr>
            <a:lstStyle/>
            <a:p>
              <a:endParaRPr lang="en-US" sz="1600" dirty="0">
                <a:solidFill>
                  <a:srgbClr val="FFFFFF"/>
                </a:solidFill>
                <a:latin typeface="Calibri" pitchFamily="34" charset="0"/>
              </a:endParaRPr>
            </a:p>
          </p:txBody>
        </p:sp>
      </p:grpSp>
      <p:grpSp>
        <p:nvGrpSpPr>
          <p:cNvPr id="5" name="Group 17"/>
          <p:cNvGrpSpPr/>
          <p:nvPr/>
        </p:nvGrpSpPr>
        <p:grpSpPr>
          <a:xfrm>
            <a:off x="822325" y="3242583"/>
            <a:ext cx="2454275" cy="1825625"/>
            <a:chOff x="800100" y="3429000"/>
            <a:chExt cx="2454275" cy="1825625"/>
          </a:xfrm>
        </p:grpSpPr>
        <p:graphicFrame>
          <p:nvGraphicFramePr>
            <p:cNvPr id="14" name="Object 104"/>
            <p:cNvGraphicFramePr>
              <a:graphicFrameLocks noChangeAspect="1"/>
            </p:cNvGraphicFramePr>
            <p:nvPr/>
          </p:nvGraphicFramePr>
          <p:xfrm>
            <a:off x="838200" y="3657600"/>
            <a:ext cx="2393950" cy="1597025"/>
          </p:xfrm>
          <a:graphic>
            <a:graphicData uri="http://schemas.openxmlformats.org/presentationml/2006/ole">
              <p:oleObj spid="_x0000_s2068501" name="Acrobat Document" r:id="rId8" imgW="5728680" imgH="3704040" progId="AcroExch.Document.7">
                <p:embed/>
              </p:oleObj>
            </a:graphicData>
          </a:graphic>
        </p:graphicFrame>
        <p:sp useBgFill="1">
          <p:nvSpPr>
            <p:cNvPr id="16" name="TextBox 31"/>
            <p:cNvSpPr txBox="1">
              <a:spLocks noChangeArrowheads="1"/>
            </p:cNvSpPr>
            <p:nvPr/>
          </p:nvSpPr>
          <p:spPr bwMode="auto">
            <a:xfrm>
              <a:off x="800100" y="3429000"/>
              <a:ext cx="2454275" cy="338554"/>
            </a:xfrm>
            <a:prstGeom prst="rect">
              <a:avLst/>
            </a:prstGeom>
            <a:ln w="9525">
              <a:noFill/>
              <a:miter lim="800000"/>
              <a:headEnd/>
              <a:tailEnd/>
            </a:ln>
          </p:spPr>
          <p:txBody>
            <a:bodyPr>
              <a:spAutoFit/>
            </a:bodyPr>
            <a:lstStyle/>
            <a:p>
              <a:endParaRPr lang="en-US" sz="1600" dirty="0">
                <a:solidFill>
                  <a:srgbClr val="FFFFFF"/>
                </a:solidFill>
                <a:latin typeface="Calibri" pitchFamily="34" charset="0"/>
              </a:endParaRPr>
            </a:p>
          </p:txBody>
        </p:sp>
      </p:grpSp>
      <p:sp>
        <p:nvSpPr>
          <p:cNvPr id="13" name="AutoShape 4"/>
          <p:cNvSpPr>
            <a:spLocks noChangeArrowheads="1"/>
          </p:cNvSpPr>
          <p:nvPr/>
        </p:nvSpPr>
        <p:spPr bwMode="auto">
          <a:xfrm rot="5400000">
            <a:off x="1843405" y="5117103"/>
            <a:ext cx="365760" cy="274320"/>
          </a:xfrm>
          <a:prstGeom prst="leftArrow">
            <a:avLst>
              <a:gd name="adj1" fmla="val 50000"/>
              <a:gd name="adj2" fmla="val 43783"/>
            </a:avLst>
          </a:prstGeom>
          <a:solidFill>
            <a:srgbClr val="FF0000"/>
          </a:solidFill>
          <a:ln w="12700" algn="ctr">
            <a:solidFill>
              <a:schemeClr val="tx1"/>
            </a:solidFill>
            <a:miter lim="800000"/>
            <a:headEnd/>
            <a:tailEnd/>
          </a:ln>
        </p:spPr>
        <p:txBody>
          <a:bodyPr wrap="none" lIns="90487" tIns="44450" rIns="90487" bIns="44450" anchor="ctr">
            <a:spAutoFit/>
          </a:bodyPr>
          <a:lstStyle/>
          <a:p>
            <a:pPr algn="l" eaLnBrk="0" hangingPunct="0">
              <a:spcBef>
                <a:spcPct val="0"/>
              </a:spcBef>
            </a:pPr>
            <a:endParaRPr lang="en-US">
              <a:solidFill>
                <a:srgbClr val="FFFFFF"/>
              </a:solidFill>
            </a:endParaRPr>
          </a:p>
        </p:txBody>
      </p:sp>
      <p:sp>
        <p:nvSpPr>
          <p:cNvPr id="8206" name="Rectangle 374"/>
          <p:cNvSpPr>
            <a:spLocks noChangeArrowheads="1"/>
          </p:cNvSpPr>
          <p:nvPr/>
        </p:nvSpPr>
        <p:spPr bwMode="auto">
          <a:xfrm>
            <a:off x="342900" y="838200"/>
            <a:ext cx="8115300" cy="400110"/>
          </a:xfrm>
          <a:prstGeom prst="rect">
            <a:avLst/>
          </a:prstGeom>
          <a:noFill/>
          <a:ln w="9525">
            <a:noFill/>
            <a:miter lim="800000"/>
            <a:headEnd/>
            <a:tailEnd/>
          </a:ln>
        </p:spPr>
        <p:txBody>
          <a:bodyPr wrap="square">
            <a:spAutoFit/>
          </a:bodyPr>
          <a:lstStyle/>
          <a:p>
            <a:pPr algn="l">
              <a:spcBef>
                <a:spcPts val="600"/>
              </a:spcBef>
            </a:pPr>
            <a:r>
              <a:rPr lang="en-US" altLang="ko-KR" sz="2000" dirty="0" smtClean="0">
                <a:solidFill>
                  <a:srgbClr val="FFFFFF"/>
                </a:solidFill>
                <a:latin typeface="Calibri" pitchFamily="34" charset="0"/>
                <a:ea typeface="굴림" pitchFamily="34" charset="-127"/>
              </a:rPr>
              <a:t>Features learned by training on 4 classes (cars</a:t>
            </a:r>
            <a:r>
              <a:rPr lang="en-US" altLang="ko-KR" sz="2000" dirty="0">
                <a:solidFill>
                  <a:srgbClr val="FFFFFF"/>
                </a:solidFill>
                <a:latin typeface="Calibri" pitchFamily="34" charset="0"/>
                <a:ea typeface="굴림" pitchFamily="34" charset="-127"/>
              </a:rPr>
              <a:t>, faces, motorbikes, </a:t>
            </a:r>
            <a:r>
              <a:rPr lang="en-US" altLang="ko-KR" sz="2000" dirty="0" smtClean="0">
                <a:solidFill>
                  <a:srgbClr val="FFFFFF"/>
                </a:solidFill>
                <a:latin typeface="Calibri" pitchFamily="34" charset="0"/>
                <a:ea typeface="굴림" pitchFamily="34" charset="-127"/>
              </a:rPr>
              <a:t>airplanes). </a:t>
            </a:r>
          </a:p>
        </p:txBody>
      </p:sp>
      <p:sp>
        <p:nvSpPr>
          <p:cNvPr id="20" name="AutoShape 4"/>
          <p:cNvSpPr>
            <a:spLocks noChangeArrowheads="1"/>
          </p:cNvSpPr>
          <p:nvPr/>
        </p:nvSpPr>
        <p:spPr bwMode="auto">
          <a:xfrm rot="5400000">
            <a:off x="1859280" y="3189243"/>
            <a:ext cx="365760" cy="274320"/>
          </a:xfrm>
          <a:prstGeom prst="leftArrow">
            <a:avLst>
              <a:gd name="adj1" fmla="val 50000"/>
              <a:gd name="adj2" fmla="val 43783"/>
            </a:avLst>
          </a:prstGeom>
          <a:solidFill>
            <a:srgbClr val="FF0000"/>
          </a:solidFill>
          <a:ln w="12700" algn="ctr">
            <a:solidFill>
              <a:schemeClr val="tx1"/>
            </a:solidFill>
            <a:miter lim="800000"/>
            <a:headEnd/>
            <a:tailEnd/>
          </a:ln>
        </p:spPr>
        <p:txBody>
          <a:bodyPr wrap="none" lIns="90487" tIns="44450" rIns="90487" bIns="44450" anchor="ctr">
            <a:spAutoFit/>
          </a:bodyPr>
          <a:lstStyle/>
          <a:p>
            <a:pPr algn="l" eaLnBrk="0" hangingPunct="0">
              <a:spcBef>
                <a:spcPct val="0"/>
              </a:spcBef>
            </a:pPr>
            <a:endParaRPr lang="en-US">
              <a:solidFill>
                <a:srgbClr val="FFFFFF"/>
              </a:solidFill>
            </a:endParaRPr>
          </a:p>
        </p:txBody>
      </p:sp>
      <p:sp>
        <p:nvSpPr>
          <p:cNvPr id="21" name="Rectangle 20"/>
          <p:cNvSpPr/>
          <p:nvPr/>
        </p:nvSpPr>
        <p:spPr>
          <a:xfrm>
            <a:off x="3650280" y="3897603"/>
            <a:ext cx="4572000" cy="369332"/>
          </a:xfrm>
          <a:prstGeom prst="rect">
            <a:avLst/>
          </a:prstGeom>
        </p:spPr>
        <p:txBody>
          <a:bodyPr>
            <a:spAutoFit/>
          </a:bodyPr>
          <a:lstStyle/>
          <a:p>
            <a:pPr algn="l">
              <a:spcBef>
                <a:spcPts val="600"/>
              </a:spcBef>
            </a:pPr>
            <a:r>
              <a:rPr lang="en-US" altLang="ko-KR" dirty="0" smtClean="0">
                <a:solidFill>
                  <a:srgbClr val="FFFFFF"/>
                </a:solidFill>
                <a:latin typeface="Calibri" pitchFamily="34" charset="0"/>
                <a:ea typeface="굴림" pitchFamily="34" charset="-127"/>
              </a:rPr>
              <a:t>Features shared across object classes</a:t>
            </a:r>
          </a:p>
        </p:txBody>
      </p:sp>
      <p:sp>
        <p:nvSpPr>
          <p:cNvPr id="22" name="Rectangle 21"/>
          <p:cNvSpPr/>
          <p:nvPr/>
        </p:nvSpPr>
        <p:spPr>
          <a:xfrm>
            <a:off x="3688685" y="5563736"/>
            <a:ext cx="4572000" cy="369332"/>
          </a:xfrm>
          <a:prstGeom prst="rect">
            <a:avLst/>
          </a:prstGeom>
        </p:spPr>
        <p:txBody>
          <a:bodyPr>
            <a:spAutoFit/>
          </a:bodyPr>
          <a:lstStyle/>
          <a:p>
            <a:pPr algn="l">
              <a:spcBef>
                <a:spcPts val="600"/>
              </a:spcBef>
            </a:pPr>
            <a:r>
              <a:rPr lang="en-US" altLang="ko-KR" dirty="0" smtClean="0">
                <a:solidFill>
                  <a:srgbClr val="FFFFFF"/>
                </a:solidFill>
                <a:latin typeface="Calibri" pitchFamily="34" charset="0"/>
                <a:ea typeface="굴림" pitchFamily="34" charset="-127"/>
              </a:rPr>
              <a:t>Edges</a:t>
            </a:r>
          </a:p>
        </p:txBody>
      </p:sp>
      <p:sp>
        <p:nvSpPr>
          <p:cNvPr id="23" name="Rectangle 22"/>
          <p:cNvSpPr/>
          <p:nvPr/>
        </p:nvSpPr>
        <p:spPr>
          <a:xfrm>
            <a:off x="3727090" y="2169378"/>
            <a:ext cx="2726755" cy="369332"/>
          </a:xfrm>
          <a:prstGeom prst="rect">
            <a:avLst/>
          </a:prstGeom>
        </p:spPr>
        <p:txBody>
          <a:bodyPr wrap="square">
            <a:spAutoFit/>
          </a:bodyPr>
          <a:lstStyle/>
          <a:p>
            <a:pPr algn="l">
              <a:spcBef>
                <a:spcPts val="600"/>
              </a:spcBef>
            </a:pPr>
            <a:r>
              <a:rPr lang="en-US" altLang="ko-KR" dirty="0" smtClean="0">
                <a:solidFill>
                  <a:srgbClr val="FFFFFF"/>
                </a:solidFill>
                <a:latin typeface="Calibri" pitchFamily="34" charset="0"/>
                <a:ea typeface="굴림" pitchFamily="34" charset="-127"/>
              </a:rPr>
              <a:t>Object specific features</a:t>
            </a:r>
          </a:p>
        </p:txBody>
      </p:sp>
      <p:sp>
        <p:nvSpPr>
          <p:cNvPr id="26" name="TextBox 25"/>
          <p:cNvSpPr txBox="1"/>
          <p:nvPr/>
        </p:nvSpPr>
        <p:spPr>
          <a:xfrm>
            <a:off x="7731164" y="6519446"/>
            <a:ext cx="1449436" cy="338554"/>
          </a:xfrm>
          <a:prstGeom prst="rect">
            <a:avLst/>
          </a:prstGeom>
          <a:solidFill>
            <a:schemeClr val="tx1"/>
          </a:solidFill>
        </p:spPr>
        <p:txBody>
          <a:bodyPr wrap="none" rtlCol="0">
            <a:spAutoFit/>
          </a:bodyPr>
          <a:lstStyle/>
          <a:p>
            <a:pPr algn="l">
              <a:spcBef>
                <a:spcPts val="0"/>
              </a:spcBef>
            </a:pPr>
            <a:r>
              <a:rPr lang="en-US" sz="1600" dirty="0" smtClean="0">
                <a:solidFill>
                  <a:schemeClr val="bg1"/>
                </a:solidFill>
              </a:rPr>
              <a:t>[Honglak Lee]</a:t>
            </a: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9"/>
          <p:cNvGrpSpPr/>
          <p:nvPr/>
        </p:nvGrpSpPr>
        <p:grpSpPr>
          <a:xfrm>
            <a:off x="-2628900" y="4229100"/>
            <a:ext cx="2454275" cy="2041525"/>
            <a:chOff x="606425" y="1917700"/>
            <a:chExt cx="2454275" cy="2041525"/>
          </a:xfrm>
        </p:grpSpPr>
        <p:graphicFrame>
          <p:nvGraphicFramePr>
            <p:cNvPr id="8202" name="Object 104"/>
            <p:cNvGraphicFramePr>
              <a:graphicFrameLocks noChangeAspect="1"/>
            </p:cNvGraphicFramePr>
            <p:nvPr/>
          </p:nvGraphicFramePr>
          <p:xfrm>
            <a:off x="647700" y="2362200"/>
            <a:ext cx="2393950" cy="1597025"/>
          </p:xfrm>
          <a:graphic>
            <a:graphicData uri="http://schemas.openxmlformats.org/presentationml/2006/ole">
              <p:oleObj spid="_x0000_s2322449" name="Acrobat Document" r:id="rId4" imgW="5728680" imgH="3704040" progId="AcroExch.Document.7">
                <p:embed/>
              </p:oleObj>
            </a:graphicData>
          </a:graphic>
        </p:graphicFrame>
        <p:sp useBgFill="1">
          <p:nvSpPr>
            <p:cNvPr id="8215" name="TextBox 31"/>
            <p:cNvSpPr txBox="1">
              <a:spLocks noChangeArrowheads="1"/>
            </p:cNvSpPr>
            <p:nvPr/>
          </p:nvSpPr>
          <p:spPr bwMode="auto">
            <a:xfrm>
              <a:off x="606425" y="1917700"/>
              <a:ext cx="2454275" cy="584775"/>
            </a:xfrm>
            <a:prstGeom prst="rect">
              <a:avLst/>
            </a:prstGeom>
            <a:ln w="9525">
              <a:noFill/>
              <a:miter lim="800000"/>
              <a:headEnd/>
              <a:tailEnd/>
            </a:ln>
          </p:spPr>
          <p:txBody>
            <a:bodyPr>
              <a:spAutoFit/>
            </a:bodyPr>
            <a:lstStyle/>
            <a:p>
              <a:r>
                <a:rPr lang="en-US" sz="1600" dirty="0">
                  <a:solidFill>
                    <a:srgbClr val="FFFFFF"/>
                  </a:solidFill>
                  <a:latin typeface="Calibri" pitchFamily="34" charset="0"/>
                </a:rPr>
                <a:t>Second layer bases learned from 4 object categories.</a:t>
              </a:r>
            </a:p>
          </p:txBody>
        </p:sp>
      </p:grpSp>
      <p:grpSp>
        <p:nvGrpSpPr>
          <p:cNvPr id="3" name="Group 10"/>
          <p:cNvGrpSpPr/>
          <p:nvPr/>
        </p:nvGrpSpPr>
        <p:grpSpPr>
          <a:xfrm>
            <a:off x="-2438400" y="1562100"/>
            <a:ext cx="2454275" cy="2090738"/>
            <a:chOff x="-2657475" y="3898900"/>
            <a:chExt cx="2454275" cy="2090738"/>
          </a:xfrm>
        </p:grpSpPr>
        <p:graphicFrame>
          <p:nvGraphicFramePr>
            <p:cNvPr id="8203" name="Object 105"/>
            <p:cNvGraphicFramePr>
              <a:graphicFrameLocks noChangeAspect="1"/>
            </p:cNvGraphicFramePr>
            <p:nvPr/>
          </p:nvGraphicFramePr>
          <p:xfrm>
            <a:off x="-2524125" y="4394200"/>
            <a:ext cx="2305050" cy="1595438"/>
          </p:xfrm>
          <a:graphic>
            <a:graphicData uri="http://schemas.openxmlformats.org/presentationml/2006/ole">
              <p:oleObj spid="_x0000_s2322450" name="Acrobat Document" r:id="rId5" imgW="5728680" imgH="3843720" progId="AcroExch.Document.7">
                <p:embed/>
              </p:oleObj>
            </a:graphicData>
          </a:graphic>
        </p:graphicFrame>
        <p:sp useBgFill="1">
          <p:nvSpPr>
            <p:cNvPr id="8216" name="TextBox 32"/>
            <p:cNvSpPr txBox="1">
              <a:spLocks noChangeArrowheads="1"/>
            </p:cNvSpPr>
            <p:nvPr/>
          </p:nvSpPr>
          <p:spPr bwMode="auto">
            <a:xfrm>
              <a:off x="-2657475" y="3898900"/>
              <a:ext cx="2454275" cy="584775"/>
            </a:xfrm>
            <a:prstGeom prst="rect">
              <a:avLst/>
            </a:prstGeom>
            <a:ln w="9525">
              <a:noFill/>
              <a:miter lim="800000"/>
              <a:headEnd/>
              <a:tailEnd/>
            </a:ln>
          </p:spPr>
          <p:txBody>
            <a:bodyPr>
              <a:spAutoFit/>
            </a:bodyPr>
            <a:lstStyle/>
            <a:p>
              <a:r>
                <a:rPr lang="en-US" sz="1600" dirty="0">
                  <a:solidFill>
                    <a:srgbClr val="FFFFFF"/>
                  </a:solidFill>
                  <a:latin typeface="Calibri" pitchFamily="34" charset="0"/>
                </a:rPr>
                <a:t>Third layer bases learned from 4 object categories.</a:t>
              </a:r>
            </a:p>
          </p:txBody>
        </p:sp>
      </p:grpSp>
      <p:sp>
        <p:nvSpPr>
          <p:cNvPr id="29" name="Title 28"/>
          <p:cNvSpPr>
            <a:spLocks noGrp="1"/>
          </p:cNvSpPr>
          <p:nvPr>
            <p:ph type="title"/>
          </p:nvPr>
        </p:nvSpPr>
        <p:spPr/>
        <p:txBody>
          <a:bodyPr/>
          <a:lstStyle/>
          <a:p>
            <a:r>
              <a:rPr lang="en-US" dirty="0" smtClean="0"/>
              <a:t>Training on multiple objects</a:t>
            </a:r>
            <a:endParaRPr lang="en-US" dirty="0"/>
          </a:p>
        </p:txBody>
      </p:sp>
      <p:pic>
        <p:nvPicPr>
          <p:cNvPr id="961548" name="Picture 12" descr="C:\Users\ang\Desktop\Selectivity.png"/>
          <p:cNvPicPr>
            <a:picLocks noChangeAspect="1" noChangeArrowheads="1"/>
          </p:cNvPicPr>
          <p:nvPr/>
        </p:nvPicPr>
        <p:blipFill>
          <a:blip r:embed="rId6" cstate="print"/>
          <a:srcRect/>
          <a:stretch>
            <a:fillRect/>
          </a:stretch>
        </p:blipFill>
        <p:spPr bwMode="auto">
          <a:xfrm>
            <a:off x="4076700" y="2590800"/>
            <a:ext cx="3913187" cy="3178673"/>
          </a:xfrm>
          <a:prstGeom prst="rect">
            <a:avLst/>
          </a:prstGeom>
          <a:noFill/>
        </p:spPr>
      </p:pic>
      <p:sp useBgFill="1">
        <p:nvSpPr>
          <p:cNvPr id="27" name="TextBox 31"/>
          <p:cNvSpPr txBox="1">
            <a:spLocks noChangeArrowheads="1"/>
          </p:cNvSpPr>
          <p:nvPr/>
        </p:nvSpPr>
        <p:spPr bwMode="auto">
          <a:xfrm>
            <a:off x="4419600" y="2057400"/>
            <a:ext cx="3124200" cy="369332"/>
          </a:xfrm>
          <a:prstGeom prst="rect">
            <a:avLst/>
          </a:prstGeom>
          <a:ln w="9525">
            <a:noFill/>
            <a:miter lim="800000"/>
            <a:headEnd/>
            <a:tailEnd/>
          </a:ln>
        </p:spPr>
        <p:txBody>
          <a:bodyPr wrap="square">
            <a:spAutoFit/>
          </a:bodyPr>
          <a:lstStyle/>
          <a:p>
            <a:r>
              <a:rPr lang="en-US" dirty="0" smtClean="0">
                <a:solidFill>
                  <a:srgbClr val="FFFFFF"/>
                </a:solidFill>
                <a:latin typeface="Calibri" pitchFamily="34" charset="0"/>
              </a:rPr>
              <a:t>Plot of </a:t>
            </a:r>
            <a:r>
              <a:rPr lang="en-US" i="1" dirty="0" smtClean="0">
                <a:solidFill>
                  <a:srgbClr val="FFFFFF"/>
                </a:solidFill>
                <a:latin typeface="Calibri" pitchFamily="34" charset="0"/>
              </a:rPr>
              <a:t>H</a:t>
            </a:r>
            <a:r>
              <a:rPr lang="en-US" dirty="0" smtClean="0">
                <a:solidFill>
                  <a:srgbClr val="FFFFFF"/>
                </a:solidFill>
                <a:latin typeface="Calibri" pitchFamily="34" charset="0"/>
              </a:rPr>
              <a:t>(</a:t>
            </a:r>
            <a:r>
              <a:rPr lang="en-US" dirty="0" err="1" smtClean="0">
                <a:solidFill>
                  <a:srgbClr val="FFFFFF"/>
                </a:solidFill>
                <a:latin typeface="Calibri" pitchFamily="34" charset="0"/>
              </a:rPr>
              <a:t>class|neuron</a:t>
            </a:r>
            <a:r>
              <a:rPr lang="en-US" dirty="0" smtClean="0">
                <a:solidFill>
                  <a:srgbClr val="FFFFFF"/>
                </a:solidFill>
                <a:latin typeface="Calibri" pitchFamily="34" charset="0"/>
              </a:rPr>
              <a:t> active)</a:t>
            </a:r>
            <a:endParaRPr lang="en-US" dirty="0">
              <a:solidFill>
                <a:srgbClr val="FFFFFF"/>
              </a:solidFill>
              <a:latin typeface="Calibri" pitchFamily="34" charset="0"/>
            </a:endParaRPr>
          </a:p>
        </p:txBody>
      </p:sp>
      <p:graphicFrame>
        <p:nvGraphicFramePr>
          <p:cNvPr id="1505284" name="Object 4"/>
          <p:cNvGraphicFramePr>
            <a:graphicFrameLocks noChangeAspect="1"/>
          </p:cNvGraphicFramePr>
          <p:nvPr/>
        </p:nvGraphicFramePr>
        <p:xfrm>
          <a:off x="1462088" y="5919788"/>
          <a:ext cx="1150937" cy="747712"/>
        </p:xfrm>
        <a:graphic>
          <a:graphicData uri="http://schemas.openxmlformats.org/presentationml/2006/ole">
            <p:oleObj spid="_x0000_s2322451" name="Acrobat Document" r:id="rId7" imgW="5728680" imgH="3856320" progId="AcroExch.Document.7">
              <p:embed/>
            </p:oleObj>
          </a:graphicData>
        </a:graphic>
      </p:graphicFrame>
      <p:grpSp>
        <p:nvGrpSpPr>
          <p:cNvPr id="4" name="Group 18"/>
          <p:cNvGrpSpPr/>
          <p:nvPr/>
        </p:nvGrpSpPr>
        <p:grpSpPr>
          <a:xfrm>
            <a:off x="876300" y="1757362"/>
            <a:ext cx="2454275" cy="1824038"/>
            <a:chOff x="876300" y="1600200"/>
            <a:chExt cx="2454275" cy="1824038"/>
          </a:xfrm>
        </p:grpSpPr>
        <p:graphicFrame>
          <p:nvGraphicFramePr>
            <p:cNvPr id="15" name="Object 105"/>
            <p:cNvGraphicFramePr>
              <a:graphicFrameLocks noChangeAspect="1"/>
            </p:cNvGraphicFramePr>
            <p:nvPr/>
          </p:nvGraphicFramePr>
          <p:xfrm>
            <a:off x="914400" y="1828800"/>
            <a:ext cx="2305050" cy="1595438"/>
          </p:xfrm>
          <a:graphic>
            <a:graphicData uri="http://schemas.openxmlformats.org/presentationml/2006/ole">
              <p:oleObj spid="_x0000_s2322452" name="Acrobat Document" r:id="rId8" imgW="5728680" imgH="3843720" progId="AcroExch.Document.7">
                <p:embed/>
              </p:oleObj>
            </a:graphicData>
          </a:graphic>
        </p:graphicFrame>
        <p:sp useBgFill="1">
          <p:nvSpPr>
            <p:cNvPr id="17" name="TextBox 32"/>
            <p:cNvSpPr txBox="1">
              <a:spLocks noChangeArrowheads="1"/>
            </p:cNvSpPr>
            <p:nvPr/>
          </p:nvSpPr>
          <p:spPr bwMode="auto">
            <a:xfrm>
              <a:off x="876300" y="1600200"/>
              <a:ext cx="2454275" cy="338554"/>
            </a:xfrm>
            <a:prstGeom prst="rect">
              <a:avLst/>
            </a:prstGeom>
            <a:ln w="9525">
              <a:noFill/>
              <a:miter lim="800000"/>
              <a:headEnd/>
              <a:tailEnd/>
            </a:ln>
          </p:spPr>
          <p:txBody>
            <a:bodyPr>
              <a:spAutoFit/>
            </a:bodyPr>
            <a:lstStyle/>
            <a:p>
              <a:endParaRPr lang="en-US" sz="1600" dirty="0">
                <a:solidFill>
                  <a:srgbClr val="FFFFFF"/>
                </a:solidFill>
                <a:latin typeface="Calibri" pitchFamily="34" charset="0"/>
              </a:endParaRPr>
            </a:p>
          </p:txBody>
        </p:sp>
      </p:grpSp>
      <p:grpSp>
        <p:nvGrpSpPr>
          <p:cNvPr id="5" name="Group 17"/>
          <p:cNvGrpSpPr/>
          <p:nvPr/>
        </p:nvGrpSpPr>
        <p:grpSpPr>
          <a:xfrm>
            <a:off x="822325" y="3695700"/>
            <a:ext cx="2454275" cy="1825625"/>
            <a:chOff x="800100" y="3429000"/>
            <a:chExt cx="2454275" cy="1825625"/>
          </a:xfrm>
        </p:grpSpPr>
        <p:graphicFrame>
          <p:nvGraphicFramePr>
            <p:cNvPr id="14" name="Object 104"/>
            <p:cNvGraphicFramePr>
              <a:graphicFrameLocks noChangeAspect="1"/>
            </p:cNvGraphicFramePr>
            <p:nvPr/>
          </p:nvGraphicFramePr>
          <p:xfrm>
            <a:off x="838200" y="3657600"/>
            <a:ext cx="2393950" cy="1597025"/>
          </p:xfrm>
          <a:graphic>
            <a:graphicData uri="http://schemas.openxmlformats.org/presentationml/2006/ole">
              <p:oleObj spid="_x0000_s2322453" name="Acrobat Document" r:id="rId9" imgW="5728680" imgH="3704040" progId="AcroExch.Document.7">
                <p:embed/>
              </p:oleObj>
            </a:graphicData>
          </a:graphic>
        </p:graphicFrame>
        <p:sp useBgFill="1">
          <p:nvSpPr>
            <p:cNvPr id="16" name="TextBox 31"/>
            <p:cNvSpPr txBox="1">
              <a:spLocks noChangeArrowheads="1"/>
            </p:cNvSpPr>
            <p:nvPr/>
          </p:nvSpPr>
          <p:spPr bwMode="auto">
            <a:xfrm>
              <a:off x="800100" y="3429000"/>
              <a:ext cx="2454275" cy="338554"/>
            </a:xfrm>
            <a:prstGeom prst="rect">
              <a:avLst/>
            </a:prstGeom>
            <a:ln w="9525">
              <a:noFill/>
              <a:miter lim="800000"/>
              <a:headEnd/>
              <a:tailEnd/>
            </a:ln>
          </p:spPr>
          <p:txBody>
            <a:bodyPr>
              <a:spAutoFit/>
            </a:bodyPr>
            <a:lstStyle/>
            <a:p>
              <a:endParaRPr lang="en-US" sz="1600" dirty="0">
                <a:solidFill>
                  <a:srgbClr val="FFFFFF"/>
                </a:solidFill>
                <a:latin typeface="Calibri" pitchFamily="34" charset="0"/>
              </a:endParaRPr>
            </a:p>
          </p:txBody>
        </p:sp>
      </p:grpSp>
      <p:sp>
        <p:nvSpPr>
          <p:cNvPr id="13" name="AutoShape 4"/>
          <p:cNvSpPr>
            <a:spLocks noChangeArrowheads="1"/>
          </p:cNvSpPr>
          <p:nvPr/>
        </p:nvSpPr>
        <p:spPr bwMode="auto">
          <a:xfrm rot="5400000">
            <a:off x="1843405" y="5570220"/>
            <a:ext cx="365760" cy="274320"/>
          </a:xfrm>
          <a:prstGeom prst="leftArrow">
            <a:avLst>
              <a:gd name="adj1" fmla="val 50000"/>
              <a:gd name="adj2" fmla="val 43783"/>
            </a:avLst>
          </a:prstGeom>
          <a:solidFill>
            <a:srgbClr val="FF0000"/>
          </a:solidFill>
          <a:ln w="12700" algn="ctr">
            <a:solidFill>
              <a:schemeClr val="tx1"/>
            </a:solidFill>
            <a:miter lim="800000"/>
            <a:headEnd/>
            <a:tailEnd/>
          </a:ln>
        </p:spPr>
        <p:txBody>
          <a:bodyPr wrap="none" lIns="90487" tIns="44450" rIns="90487" bIns="44450" anchor="ctr">
            <a:spAutoFit/>
          </a:bodyPr>
          <a:lstStyle/>
          <a:p>
            <a:pPr algn="l" eaLnBrk="0" hangingPunct="0">
              <a:spcBef>
                <a:spcPct val="0"/>
              </a:spcBef>
            </a:pPr>
            <a:endParaRPr lang="en-US">
              <a:solidFill>
                <a:srgbClr val="FFFFFF"/>
              </a:solidFill>
            </a:endParaRPr>
          </a:p>
        </p:txBody>
      </p:sp>
      <p:sp>
        <p:nvSpPr>
          <p:cNvPr id="8206" name="Rectangle 374"/>
          <p:cNvSpPr>
            <a:spLocks noChangeArrowheads="1"/>
          </p:cNvSpPr>
          <p:nvPr/>
        </p:nvSpPr>
        <p:spPr bwMode="auto">
          <a:xfrm>
            <a:off x="342900" y="838200"/>
            <a:ext cx="8115300" cy="1077218"/>
          </a:xfrm>
          <a:prstGeom prst="rect">
            <a:avLst/>
          </a:prstGeom>
          <a:noFill/>
          <a:ln w="9525">
            <a:noFill/>
            <a:miter lim="800000"/>
            <a:headEnd/>
            <a:tailEnd/>
          </a:ln>
        </p:spPr>
        <p:txBody>
          <a:bodyPr wrap="square">
            <a:spAutoFit/>
          </a:bodyPr>
          <a:lstStyle/>
          <a:p>
            <a:pPr algn="l">
              <a:spcBef>
                <a:spcPts val="600"/>
              </a:spcBef>
            </a:pPr>
            <a:r>
              <a:rPr lang="en-US" altLang="ko-KR" dirty="0">
                <a:solidFill>
                  <a:srgbClr val="FFFFFF"/>
                </a:solidFill>
                <a:latin typeface="Calibri" pitchFamily="34" charset="0"/>
                <a:ea typeface="굴림" pitchFamily="34" charset="-127"/>
              </a:rPr>
              <a:t>Trained </a:t>
            </a:r>
            <a:r>
              <a:rPr lang="en-US" altLang="ko-KR" dirty="0" smtClean="0">
                <a:solidFill>
                  <a:srgbClr val="FFFFFF"/>
                </a:solidFill>
                <a:latin typeface="Calibri" pitchFamily="34" charset="0"/>
                <a:ea typeface="굴림" pitchFamily="34" charset="-127"/>
              </a:rPr>
              <a:t>on 4 classes (cars</a:t>
            </a:r>
            <a:r>
              <a:rPr lang="en-US" altLang="ko-KR" dirty="0">
                <a:solidFill>
                  <a:srgbClr val="FFFFFF"/>
                </a:solidFill>
                <a:latin typeface="Calibri" pitchFamily="34" charset="0"/>
                <a:ea typeface="굴림" pitchFamily="34" charset="-127"/>
              </a:rPr>
              <a:t>, faces, motorbikes, </a:t>
            </a:r>
            <a:r>
              <a:rPr lang="en-US" altLang="ko-KR" dirty="0" smtClean="0">
                <a:solidFill>
                  <a:srgbClr val="FFFFFF"/>
                </a:solidFill>
                <a:latin typeface="Calibri" pitchFamily="34" charset="0"/>
                <a:ea typeface="굴림" pitchFamily="34" charset="-127"/>
              </a:rPr>
              <a:t>airplanes). </a:t>
            </a:r>
          </a:p>
          <a:p>
            <a:pPr algn="l">
              <a:spcBef>
                <a:spcPts val="600"/>
              </a:spcBef>
            </a:pPr>
            <a:r>
              <a:rPr lang="en-US" altLang="ko-KR" dirty="0" smtClean="0">
                <a:solidFill>
                  <a:srgbClr val="FFFFFF"/>
                </a:solidFill>
                <a:latin typeface="Calibri" pitchFamily="34" charset="0"/>
                <a:ea typeface="굴림" pitchFamily="34" charset="-127"/>
              </a:rPr>
              <a:t>Second layer: Shared-features and object-specific features.</a:t>
            </a:r>
          </a:p>
          <a:p>
            <a:pPr algn="l">
              <a:spcBef>
                <a:spcPts val="600"/>
              </a:spcBef>
            </a:pPr>
            <a:r>
              <a:rPr lang="en-US" altLang="ko-KR" dirty="0" smtClean="0">
                <a:solidFill>
                  <a:srgbClr val="FFFFFF"/>
                </a:solidFill>
                <a:latin typeface="Calibri" pitchFamily="34" charset="0"/>
                <a:ea typeface="굴림" pitchFamily="34" charset="-127"/>
              </a:rPr>
              <a:t>Third layer: More specific features. </a:t>
            </a:r>
            <a:endParaRPr lang="en-US" altLang="ko-KR" dirty="0">
              <a:solidFill>
                <a:srgbClr val="FFFFFF"/>
              </a:solidFill>
              <a:latin typeface="Calibri" pitchFamily="34" charset="0"/>
              <a:ea typeface="굴림" pitchFamily="34" charset="-127"/>
            </a:endParaRPr>
          </a:p>
        </p:txBody>
      </p:sp>
      <p:sp>
        <p:nvSpPr>
          <p:cNvPr id="20" name="AutoShape 4"/>
          <p:cNvSpPr>
            <a:spLocks noChangeArrowheads="1"/>
          </p:cNvSpPr>
          <p:nvPr/>
        </p:nvSpPr>
        <p:spPr bwMode="auto">
          <a:xfrm rot="5400000">
            <a:off x="1859280" y="3642360"/>
            <a:ext cx="365760" cy="274320"/>
          </a:xfrm>
          <a:prstGeom prst="leftArrow">
            <a:avLst>
              <a:gd name="adj1" fmla="val 50000"/>
              <a:gd name="adj2" fmla="val 43783"/>
            </a:avLst>
          </a:prstGeom>
          <a:solidFill>
            <a:srgbClr val="FF0000"/>
          </a:solidFill>
          <a:ln w="12700" algn="ctr">
            <a:solidFill>
              <a:schemeClr val="tx1"/>
            </a:solidFill>
            <a:miter lim="800000"/>
            <a:headEnd/>
            <a:tailEnd/>
          </a:ln>
        </p:spPr>
        <p:txBody>
          <a:bodyPr wrap="none" lIns="90487" tIns="44450" rIns="90487" bIns="44450" anchor="ctr">
            <a:spAutoFit/>
          </a:bodyPr>
          <a:lstStyle/>
          <a:p>
            <a:pPr algn="l" eaLnBrk="0" hangingPunct="0">
              <a:spcBef>
                <a:spcPct val="0"/>
              </a:spcBef>
            </a:pPr>
            <a:endParaRPr lang="en-US">
              <a:solidFill>
                <a:srgbClr val="FFFFFF"/>
              </a:solidFill>
            </a:endParaRP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391" name="Picture 7"/>
          <p:cNvPicPr>
            <a:picLocks noChangeAspect="1" noChangeArrowheads="1"/>
          </p:cNvPicPr>
          <p:nvPr/>
        </p:nvPicPr>
        <p:blipFill>
          <a:blip r:embed="rId3" cstate="print"/>
          <a:srcRect/>
          <a:stretch>
            <a:fillRect/>
          </a:stretch>
        </p:blipFill>
        <p:spPr bwMode="auto">
          <a:xfrm>
            <a:off x="1714500" y="2057400"/>
            <a:ext cx="7162800" cy="3429000"/>
          </a:xfrm>
          <a:prstGeom prst="rect">
            <a:avLst/>
          </a:prstGeom>
          <a:noFill/>
          <a:ln w="9525">
            <a:noFill/>
            <a:miter lim="800000"/>
            <a:headEnd/>
            <a:tailEnd/>
          </a:ln>
        </p:spPr>
      </p:pic>
      <p:sp>
        <p:nvSpPr>
          <p:cNvPr id="16392" name="TextBox 14"/>
          <p:cNvSpPr txBox="1">
            <a:spLocks noChangeArrowheads="1"/>
          </p:cNvSpPr>
          <p:nvPr/>
        </p:nvSpPr>
        <p:spPr bwMode="auto">
          <a:xfrm>
            <a:off x="152400" y="2362200"/>
            <a:ext cx="1258550" cy="338554"/>
          </a:xfrm>
          <a:prstGeom prst="rect">
            <a:avLst/>
          </a:prstGeom>
          <a:noFill/>
          <a:ln w="9525">
            <a:noFill/>
            <a:miter lim="800000"/>
            <a:headEnd/>
            <a:tailEnd/>
          </a:ln>
        </p:spPr>
        <p:txBody>
          <a:bodyPr wrap="none">
            <a:spAutoFit/>
          </a:bodyPr>
          <a:lstStyle/>
          <a:p>
            <a:r>
              <a:rPr lang="en-US" sz="1600" dirty="0">
                <a:solidFill>
                  <a:srgbClr val="FFFFFF"/>
                </a:solidFill>
                <a:latin typeface="Calibri" pitchFamily="34" charset="0"/>
              </a:rPr>
              <a:t>Input images</a:t>
            </a:r>
          </a:p>
        </p:txBody>
      </p:sp>
      <p:sp>
        <p:nvSpPr>
          <p:cNvPr id="16393" name="TextBox 15"/>
          <p:cNvSpPr txBox="1">
            <a:spLocks noChangeArrowheads="1"/>
          </p:cNvSpPr>
          <p:nvPr/>
        </p:nvSpPr>
        <p:spPr bwMode="auto">
          <a:xfrm>
            <a:off x="152400" y="3276600"/>
            <a:ext cx="1638300" cy="1138773"/>
          </a:xfrm>
          <a:prstGeom prst="rect">
            <a:avLst/>
          </a:prstGeom>
          <a:noFill/>
          <a:ln w="9525">
            <a:noFill/>
            <a:miter lim="800000"/>
            <a:headEnd/>
            <a:tailEnd/>
          </a:ln>
        </p:spPr>
        <p:txBody>
          <a:bodyPr wrap="square">
            <a:spAutoFit/>
          </a:bodyPr>
          <a:lstStyle/>
          <a:p>
            <a:pPr algn="l">
              <a:spcBef>
                <a:spcPts val="0"/>
              </a:spcBef>
            </a:pPr>
            <a:r>
              <a:rPr lang="en-US" sz="1600" dirty="0">
                <a:solidFill>
                  <a:srgbClr val="FFFFFF"/>
                </a:solidFill>
                <a:latin typeface="Calibri" pitchFamily="34" charset="0"/>
              </a:rPr>
              <a:t>Samples from </a:t>
            </a:r>
          </a:p>
          <a:p>
            <a:pPr algn="l">
              <a:spcBef>
                <a:spcPts val="0"/>
              </a:spcBef>
            </a:pPr>
            <a:r>
              <a:rPr lang="en-US" sz="1600" dirty="0" smtClean="0">
                <a:solidFill>
                  <a:srgbClr val="FFFFFF"/>
                </a:solidFill>
                <a:latin typeface="Calibri" pitchFamily="34" charset="0"/>
              </a:rPr>
              <a:t>feedforward </a:t>
            </a:r>
          </a:p>
          <a:p>
            <a:pPr algn="l">
              <a:spcBef>
                <a:spcPts val="0"/>
              </a:spcBef>
            </a:pPr>
            <a:r>
              <a:rPr lang="en-US" sz="1600" dirty="0" smtClean="0">
                <a:solidFill>
                  <a:srgbClr val="FFFFFF"/>
                </a:solidFill>
                <a:latin typeface="Calibri" pitchFamily="34" charset="0"/>
              </a:rPr>
              <a:t>Inference (control</a:t>
            </a:r>
            <a:r>
              <a:rPr lang="en-US" sz="2000" dirty="0" smtClean="0">
                <a:solidFill>
                  <a:srgbClr val="FFFFFF"/>
                </a:solidFill>
                <a:latin typeface="Calibri" pitchFamily="34" charset="0"/>
              </a:rPr>
              <a:t>)</a:t>
            </a:r>
            <a:endParaRPr lang="en-US" dirty="0" smtClean="0">
              <a:solidFill>
                <a:srgbClr val="FFFFFF"/>
              </a:solidFill>
            </a:endParaRPr>
          </a:p>
        </p:txBody>
      </p:sp>
      <p:sp>
        <p:nvSpPr>
          <p:cNvPr id="16394" name="TextBox 16"/>
          <p:cNvSpPr txBox="1">
            <a:spLocks noChangeArrowheads="1"/>
          </p:cNvSpPr>
          <p:nvPr/>
        </p:nvSpPr>
        <p:spPr bwMode="auto">
          <a:xfrm>
            <a:off x="190500" y="4495800"/>
            <a:ext cx="1373966" cy="830997"/>
          </a:xfrm>
          <a:prstGeom prst="rect">
            <a:avLst/>
          </a:prstGeom>
          <a:noFill/>
          <a:ln w="9525">
            <a:noFill/>
            <a:miter lim="800000"/>
            <a:headEnd/>
            <a:tailEnd/>
          </a:ln>
        </p:spPr>
        <p:txBody>
          <a:bodyPr wrap="none">
            <a:spAutoFit/>
          </a:bodyPr>
          <a:lstStyle/>
          <a:p>
            <a:pPr algn="l">
              <a:spcBef>
                <a:spcPts val="0"/>
              </a:spcBef>
            </a:pPr>
            <a:r>
              <a:rPr lang="en-US" sz="1600" dirty="0">
                <a:solidFill>
                  <a:srgbClr val="FFFFFF"/>
                </a:solidFill>
                <a:latin typeface="Calibri" pitchFamily="34" charset="0"/>
              </a:rPr>
              <a:t>Samples from </a:t>
            </a:r>
          </a:p>
          <a:p>
            <a:pPr algn="l">
              <a:spcBef>
                <a:spcPts val="0"/>
              </a:spcBef>
            </a:pPr>
            <a:r>
              <a:rPr lang="en-US" sz="1600" dirty="0">
                <a:solidFill>
                  <a:srgbClr val="FFFFFF"/>
                </a:solidFill>
                <a:latin typeface="Calibri" pitchFamily="34" charset="0"/>
              </a:rPr>
              <a:t>Full posterior</a:t>
            </a:r>
          </a:p>
          <a:p>
            <a:pPr algn="l">
              <a:spcBef>
                <a:spcPts val="0"/>
              </a:spcBef>
            </a:pPr>
            <a:r>
              <a:rPr lang="en-US" sz="1600" dirty="0">
                <a:solidFill>
                  <a:srgbClr val="FFFFFF"/>
                </a:solidFill>
                <a:latin typeface="Calibri" pitchFamily="34" charset="0"/>
              </a:rPr>
              <a:t>inference </a:t>
            </a:r>
          </a:p>
        </p:txBody>
      </p:sp>
      <p:sp>
        <p:nvSpPr>
          <p:cNvPr id="11" name="Title 10"/>
          <p:cNvSpPr>
            <a:spLocks noGrp="1"/>
          </p:cNvSpPr>
          <p:nvPr>
            <p:ph type="title"/>
          </p:nvPr>
        </p:nvSpPr>
        <p:spPr/>
        <p:txBody>
          <a:bodyPr/>
          <a:lstStyle/>
          <a:p>
            <a:r>
              <a:rPr lang="en-US" dirty="0" smtClean="0"/>
              <a:t>Hierarchical probabilistic inference</a:t>
            </a:r>
            <a:endParaRPr lang="en-US" dirty="0"/>
          </a:p>
        </p:txBody>
      </p:sp>
      <p:sp>
        <p:nvSpPr>
          <p:cNvPr id="12" name="Rectangle 11"/>
          <p:cNvSpPr/>
          <p:nvPr/>
        </p:nvSpPr>
        <p:spPr>
          <a:xfrm>
            <a:off x="266700" y="952500"/>
            <a:ext cx="8686800" cy="707886"/>
          </a:xfrm>
          <a:prstGeom prst="rect">
            <a:avLst/>
          </a:prstGeom>
        </p:spPr>
        <p:txBody>
          <a:bodyPr wrap="square">
            <a:spAutoFit/>
          </a:bodyPr>
          <a:lstStyle/>
          <a:p>
            <a:pPr algn="l">
              <a:spcBef>
                <a:spcPts val="0"/>
              </a:spcBef>
            </a:pPr>
            <a:r>
              <a:rPr lang="en-US" sz="2000" dirty="0" smtClean="0">
                <a:solidFill>
                  <a:srgbClr val="FFFFFF"/>
                </a:solidFill>
              </a:rPr>
              <a:t>Generating posterior samples from faces by “filling in” experiments</a:t>
            </a:r>
          </a:p>
          <a:p>
            <a:pPr algn="l">
              <a:spcBef>
                <a:spcPts val="0"/>
              </a:spcBef>
            </a:pPr>
            <a:r>
              <a:rPr lang="en-US" sz="2000" dirty="0" smtClean="0">
                <a:solidFill>
                  <a:srgbClr val="FFFFFF"/>
                </a:solidFill>
              </a:rPr>
              <a:t>(cf. Lee and Mumford, 2003).  Combine bottom-up and top-down inference. </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Machine learning and feature representations</a:t>
            </a:r>
            <a:endParaRPr lang="en-US" dirty="0"/>
          </a:p>
        </p:txBody>
      </p:sp>
      <p:pic>
        <p:nvPicPr>
          <p:cNvPr id="33" name="Picture 86"/>
          <p:cNvPicPr>
            <a:picLocks noChangeAspect="1" noChangeArrowheads="1"/>
          </p:cNvPicPr>
          <p:nvPr/>
        </p:nvPicPr>
        <p:blipFill>
          <a:blip r:embed="rId2" cstate="print"/>
          <a:srcRect/>
          <a:stretch>
            <a:fillRect/>
          </a:stretch>
        </p:blipFill>
        <p:spPr bwMode="auto">
          <a:xfrm>
            <a:off x="361950" y="1752602"/>
            <a:ext cx="1600200" cy="932150"/>
          </a:xfrm>
          <a:prstGeom prst="rect">
            <a:avLst/>
          </a:prstGeom>
          <a:noFill/>
          <a:ln w="12700" algn="ctr">
            <a:noFill/>
            <a:miter lim="800000"/>
            <a:headEnd/>
            <a:tailEnd/>
          </a:ln>
        </p:spPr>
      </p:pic>
      <p:sp>
        <p:nvSpPr>
          <p:cNvPr id="34" name="Text Box 572"/>
          <p:cNvSpPr txBox="1">
            <a:spLocks noChangeArrowheads="1"/>
          </p:cNvSpPr>
          <p:nvPr/>
        </p:nvSpPr>
        <p:spPr bwMode="auto">
          <a:xfrm>
            <a:off x="703987" y="2753381"/>
            <a:ext cx="962080" cy="523200"/>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 lastClr="FFFFFF"/>
                </a:solidFill>
                <a:effectLst/>
                <a:uLnTx/>
                <a:uFillTx/>
              </a:rPr>
              <a:t>Input</a:t>
            </a:r>
            <a:endParaRPr kumimoji="0" lang="en-US" sz="2800" b="0" i="0" u="none" strike="noStrike" kern="0" cap="none" spc="0" normalizeH="0" baseline="0" noProof="0" dirty="0">
              <a:ln>
                <a:noFill/>
              </a:ln>
              <a:solidFill>
                <a:sysClr val="window" lastClr="FFFFFF"/>
              </a:solidFill>
              <a:effectLst/>
              <a:uLnTx/>
              <a:uFillTx/>
            </a:endParaRPr>
          </a:p>
        </p:txBody>
      </p:sp>
      <p:cxnSp>
        <p:nvCxnSpPr>
          <p:cNvPr id="35" name="Straight Arrow Connector 34"/>
          <p:cNvCxnSpPr/>
          <p:nvPr/>
        </p:nvCxnSpPr>
        <p:spPr>
          <a:xfrm rot="10800000">
            <a:off x="2038350" y="2171700"/>
            <a:ext cx="5086858" cy="0"/>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sp>
        <p:nvSpPr>
          <p:cNvPr id="36" name="Text Box 572"/>
          <p:cNvSpPr txBox="1">
            <a:spLocks noChangeArrowheads="1"/>
          </p:cNvSpPr>
          <p:nvPr/>
        </p:nvSpPr>
        <p:spPr bwMode="auto">
          <a:xfrm>
            <a:off x="957264" y="3450623"/>
            <a:ext cx="1875792" cy="523200"/>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 lastClr="FFFFFF"/>
                </a:solidFill>
                <a:effectLst/>
                <a:uLnTx/>
                <a:uFillTx/>
              </a:rPr>
              <a:t>Input space</a:t>
            </a:r>
            <a:endParaRPr kumimoji="0" lang="en-US" sz="2800" b="0" i="0" u="none" strike="noStrike" kern="0" cap="none" spc="0" normalizeH="0" baseline="0" noProof="0" dirty="0">
              <a:ln>
                <a:noFill/>
              </a:ln>
              <a:solidFill>
                <a:sysClr val="window" lastClr="FFFFFF"/>
              </a:solidFill>
              <a:effectLst/>
              <a:uLnTx/>
              <a:uFillTx/>
            </a:endParaRPr>
          </a:p>
        </p:txBody>
      </p:sp>
      <p:grpSp>
        <p:nvGrpSpPr>
          <p:cNvPr id="3" name="Group 65"/>
          <p:cNvGrpSpPr/>
          <p:nvPr/>
        </p:nvGrpSpPr>
        <p:grpSpPr>
          <a:xfrm>
            <a:off x="728662" y="4191000"/>
            <a:ext cx="2325688" cy="2019300"/>
            <a:chOff x="798512" y="4229100"/>
            <a:chExt cx="2325688" cy="2019300"/>
          </a:xfrm>
        </p:grpSpPr>
        <p:cxnSp>
          <p:nvCxnSpPr>
            <p:cNvPr id="38" name="Straight Arrow Connector 37"/>
            <p:cNvCxnSpPr/>
            <p:nvPr/>
          </p:nvCxnSpPr>
          <p:spPr>
            <a:xfrm rot="5400000" flipH="1" flipV="1">
              <a:off x="-59532" y="5276056"/>
              <a:ext cx="1943100" cy="1588"/>
            </a:xfrm>
            <a:prstGeom prst="straightConnector1">
              <a:avLst/>
            </a:prstGeom>
            <a:noFill/>
            <a:ln w="9525" cap="flat" cmpd="sng" algn="ctr">
              <a:solidFill>
                <a:srgbClr val="4F81BD">
                  <a:shade val="95000"/>
                  <a:satMod val="105000"/>
                </a:srgbClr>
              </a:solidFill>
              <a:prstDash val="solid"/>
              <a:tailEnd type="arrow"/>
            </a:ln>
            <a:effectLst/>
          </p:spPr>
        </p:cxnSp>
        <p:cxnSp>
          <p:nvCxnSpPr>
            <p:cNvPr id="39" name="Straight Arrow Connector 38"/>
            <p:cNvCxnSpPr/>
            <p:nvPr/>
          </p:nvCxnSpPr>
          <p:spPr>
            <a:xfrm>
              <a:off x="798512" y="6172200"/>
              <a:ext cx="2325688" cy="1588"/>
            </a:xfrm>
            <a:prstGeom prst="straightConnector1">
              <a:avLst/>
            </a:prstGeom>
            <a:noFill/>
            <a:ln w="9525" cap="flat" cmpd="sng" algn="ctr">
              <a:solidFill>
                <a:srgbClr val="4F81BD">
                  <a:shade val="95000"/>
                  <a:satMod val="105000"/>
                </a:srgbClr>
              </a:solidFill>
              <a:prstDash val="solid"/>
              <a:tailEnd type="arrow"/>
            </a:ln>
            <a:effectLst/>
          </p:spPr>
        </p:cxnSp>
        <p:sp>
          <p:nvSpPr>
            <p:cNvPr id="40" name="Minus 39"/>
            <p:cNvSpPr/>
            <p:nvPr/>
          </p:nvSpPr>
          <p:spPr>
            <a:xfrm>
              <a:off x="2298700" y="5562600"/>
              <a:ext cx="190500" cy="228600"/>
            </a:xfrm>
            <a:prstGeom prst="mathMinus">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1" name="Minus 40"/>
            <p:cNvSpPr/>
            <p:nvPr/>
          </p:nvSpPr>
          <p:spPr>
            <a:xfrm>
              <a:off x="2603500" y="4686300"/>
              <a:ext cx="190500" cy="228600"/>
            </a:xfrm>
            <a:prstGeom prst="mathMinus">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2" name="Minus 41"/>
            <p:cNvSpPr/>
            <p:nvPr/>
          </p:nvSpPr>
          <p:spPr>
            <a:xfrm>
              <a:off x="1498600" y="5143500"/>
              <a:ext cx="190500" cy="228600"/>
            </a:xfrm>
            <a:prstGeom prst="mathMinus">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3" name="Minus 42"/>
            <p:cNvSpPr/>
            <p:nvPr/>
          </p:nvSpPr>
          <p:spPr>
            <a:xfrm>
              <a:off x="1460500" y="4305300"/>
              <a:ext cx="190500" cy="228600"/>
            </a:xfrm>
            <a:prstGeom prst="mathMinus">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4" name="Plus 43"/>
            <p:cNvSpPr>
              <a:spLocks/>
            </p:cNvSpPr>
            <p:nvPr/>
          </p:nvSpPr>
          <p:spPr>
            <a:xfrm>
              <a:off x="2184400" y="50673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45" name="Plus 44"/>
            <p:cNvSpPr>
              <a:spLocks/>
            </p:cNvSpPr>
            <p:nvPr/>
          </p:nvSpPr>
          <p:spPr>
            <a:xfrm>
              <a:off x="2108200" y="42291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46" name="Plus 45"/>
            <p:cNvSpPr>
              <a:spLocks/>
            </p:cNvSpPr>
            <p:nvPr/>
          </p:nvSpPr>
          <p:spPr>
            <a:xfrm>
              <a:off x="1193800" y="47625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47" name="Plus 46"/>
            <p:cNvSpPr>
              <a:spLocks/>
            </p:cNvSpPr>
            <p:nvPr/>
          </p:nvSpPr>
          <p:spPr>
            <a:xfrm>
              <a:off x="1651000" y="55773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grpSp>
      <p:grpSp>
        <p:nvGrpSpPr>
          <p:cNvPr id="4" name="Group 50"/>
          <p:cNvGrpSpPr/>
          <p:nvPr/>
        </p:nvGrpSpPr>
        <p:grpSpPr>
          <a:xfrm>
            <a:off x="3181350" y="3200397"/>
            <a:ext cx="2438400" cy="838200"/>
            <a:chOff x="2743200" y="2785240"/>
            <a:chExt cx="2438400" cy="838200"/>
          </a:xfrm>
        </p:grpSpPr>
        <p:sp>
          <p:nvSpPr>
            <p:cNvPr id="49" name="Plus 48"/>
            <p:cNvSpPr>
              <a:spLocks/>
            </p:cNvSpPr>
            <p:nvPr/>
          </p:nvSpPr>
          <p:spPr>
            <a:xfrm>
              <a:off x="2832540" y="29484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50" name="Text Box 572"/>
            <p:cNvSpPr txBox="1">
              <a:spLocks noChangeArrowheads="1"/>
            </p:cNvSpPr>
            <p:nvPr/>
          </p:nvSpPr>
          <p:spPr bwMode="auto">
            <a:xfrm>
              <a:off x="3061140" y="2876490"/>
              <a:ext cx="1379352" cy="400110"/>
            </a:xfrm>
            <a:prstGeom prst="rect">
              <a:avLst/>
            </a:prstGeom>
            <a:noFill/>
            <a:ln w="12700"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Motorbikes</a:t>
              </a:r>
              <a:endParaRPr kumimoji="0" lang="en-US" sz="2000" b="0" i="0" u="none" strike="noStrike" kern="0" cap="none" spc="0" normalizeH="0" baseline="0" noProof="0" dirty="0">
                <a:ln>
                  <a:noFill/>
                </a:ln>
                <a:solidFill>
                  <a:sysClr val="window" lastClr="FFFFFF"/>
                </a:solidFill>
                <a:effectLst/>
                <a:uLnTx/>
                <a:uFillTx/>
              </a:endParaRPr>
            </a:p>
          </p:txBody>
        </p:sp>
        <p:sp>
          <p:nvSpPr>
            <p:cNvPr id="51" name="Minus 50"/>
            <p:cNvSpPr/>
            <p:nvPr/>
          </p:nvSpPr>
          <p:spPr>
            <a:xfrm>
              <a:off x="2870640" y="3276600"/>
              <a:ext cx="190500" cy="228600"/>
            </a:xfrm>
            <a:prstGeom prst="mathMinus">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2" name="Text Box 572"/>
            <p:cNvSpPr txBox="1">
              <a:spLocks noChangeArrowheads="1"/>
            </p:cNvSpPr>
            <p:nvPr/>
          </p:nvSpPr>
          <p:spPr bwMode="auto">
            <a:xfrm>
              <a:off x="3061140" y="3181291"/>
              <a:ext cx="2107115" cy="400110"/>
            </a:xfrm>
            <a:prstGeom prst="rect">
              <a:avLst/>
            </a:prstGeom>
            <a:noFill/>
            <a:ln w="12700"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“Non”-Motorbikes</a:t>
              </a:r>
              <a:endParaRPr kumimoji="0" lang="en-US" sz="2000" b="0" i="0" u="none" strike="noStrike" kern="0" cap="none" spc="0" normalizeH="0" baseline="0" noProof="0" dirty="0">
                <a:ln>
                  <a:noFill/>
                </a:ln>
                <a:solidFill>
                  <a:sysClr val="window" lastClr="FFFFFF"/>
                </a:solidFill>
                <a:effectLst/>
                <a:uLnTx/>
                <a:uFillTx/>
              </a:endParaRPr>
            </a:p>
          </p:txBody>
        </p:sp>
        <p:sp>
          <p:nvSpPr>
            <p:cNvPr id="53" name="Rectangle 52"/>
            <p:cNvSpPr/>
            <p:nvPr/>
          </p:nvSpPr>
          <p:spPr>
            <a:xfrm>
              <a:off x="2743200" y="2785240"/>
              <a:ext cx="2438400" cy="838200"/>
            </a:xfrm>
            <a:prstGeom prst="rect">
              <a:avLst/>
            </a:prstGeom>
            <a:no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grpSp>
      <p:sp>
        <p:nvSpPr>
          <p:cNvPr id="54" name="AutoShape 4"/>
          <p:cNvSpPr>
            <a:spLocks noChangeArrowheads="1"/>
          </p:cNvSpPr>
          <p:nvPr/>
        </p:nvSpPr>
        <p:spPr bwMode="auto">
          <a:xfrm>
            <a:off x="7296150" y="1828800"/>
            <a:ext cx="1658880" cy="829527"/>
          </a:xfrm>
          <a:prstGeom prst="roundRect">
            <a:avLst>
              <a:gd name="adj" fmla="val 171"/>
            </a:avLst>
          </a:prstGeom>
          <a:solidFill>
            <a:srgbClr val="E6E6FF"/>
          </a:solidFill>
          <a:ln w="9525">
            <a:solidFill>
              <a:srgbClr val="000000"/>
            </a:solidFill>
            <a:round/>
            <a:headEnd/>
            <a:tailEnd/>
          </a:ln>
          <a:effectLst/>
        </p:spPr>
        <p:txBody>
          <a:bodyPr lIns="81597" tIns="40798" rIns="81597" bIns="40798" anchor="ctr" anchorCtr="1"/>
          <a:lstStyle/>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Learning</a:t>
            </a:r>
          </a:p>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algorithm</a:t>
            </a:r>
          </a:p>
        </p:txBody>
      </p:sp>
      <p:sp>
        <p:nvSpPr>
          <p:cNvPr id="55" name="Text Box 572"/>
          <p:cNvSpPr txBox="1">
            <a:spLocks noChangeArrowheads="1"/>
          </p:cNvSpPr>
          <p:nvPr/>
        </p:nvSpPr>
        <p:spPr bwMode="auto">
          <a:xfrm>
            <a:off x="2399944" y="6153090"/>
            <a:ext cx="857565" cy="400089"/>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pixel 1</a:t>
            </a:r>
            <a:endParaRPr kumimoji="0" lang="en-US" sz="2000" b="0" i="0" u="none" strike="noStrike" kern="0" cap="none" spc="0" normalizeH="0" baseline="0" noProof="0" dirty="0">
              <a:ln>
                <a:noFill/>
              </a:ln>
              <a:solidFill>
                <a:sysClr val="window" lastClr="FFFFFF"/>
              </a:solidFill>
              <a:effectLst/>
              <a:uLnTx/>
              <a:uFillTx/>
            </a:endParaRPr>
          </a:p>
        </p:txBody>
      </p:sp>
      <p:sp>
        <p:nvSpPr>
          <p:cNvPr id="56" name="Text Box 572"/>
          <p:cNvSpPr txBox="1">
            <a:spLocks noChangeArrowheads="1"/>
          </p:cNvSpPr>
          <p:nvPr/>
        </p:nvSpPr>
        <p:spPr bwMode="auto">
          <a:xfrm>
            <a:off x="346117" y="4419621"/>
            <a:ext cx="492400" cy="765254"/>
          </a:xfrm>
          <a:prstGeom prst="rect">
            <a:avLst/>
          </a:prstGeom>
          <a:noFill/>
          <a:ln w="12700" algn="ctr">
            <a:noFill/>
            <a:miter lim="800000"/>
            <a:headEnd/>
            <a:tailEnd/>
          </a:ln>
        </p:spPr>
        <p:txBody>
          <a:bodyPr vert="vert270"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pixel 2</a:t>
            </a:r>
            <a:endParaRPr kumimoji="0" lang="en-US" sz="2000" b="0" i="0" u="none" strike="noStrike" kern="0" cap="none" spc="0" normalizeH="0" baseline="0" noProof="0" dirty="0">
              <a:ln>
                <a:noFill/>
              </a:ln>
              <a:solidFill>
                <a:sysClr val="window" lastClr="FFFFFF"/>
              </a:solidFill>
              <a:effectLst/>
              <a:uLnTx/>
              <a:uFillTx/>
            </a:endParaRPr>
          </a:p>
        </p:txBody>
      </p:sp>
      <p:grpSp>
        <p:nvGrpSpPr>
          <p:cNvPr id="5" name="Group 77"/>
          <p:cNvGrpSpPr/>
          <p:nvPr/>
        </p:nvGrpSpPr>
        <p:grpSpPr>
          <a:xfrm>
            <a:off x="57152" y="1216152"/>
            <a:ext cx="2764466" cy="1908048"/>
            <a:chOff x="152400" y="1216152"/>
            <a:chExt cx="2764466" cy="1908048"/>
          </a:xfrm>
        </p:grpSpPr>
        <p:sp>
          <p:nvSpPr>
            <p:cNvPr id="58" name="Line Callout 1 (No Border) 57"/>
            <p:cNvSpPr/>
            <p:nvPr/>
          </p:nvSpPr>
          <p:spPr>
            <a:xfrm>
              <a:off x="152400" y="1216152"/>
              <a:ext cx="914400" cy="612648"/>
            </a:xfrm>
            <a:prstGeom prst="callout1">
              <a:avLst>
                <a:gd name="adj1" fmla="val 79493"/>
                <a:gd name="adj2" fmla="val 39341"/>
                <a:gd name="adj3" fmla="val 136797"/>
                <a:gd name="adj4" fmla="val 68644"/>
              </a:avLst>
            </a:prstGeom>
            <a:noFill/>
            <a:ln w="38100" cap="flat" cmpd="sng" algn="ctr">
              <a:solidFill>
                <a:srgbClr val="92D050"/>
              </a:solidFill>
              <a:prstDash val="solid"/>
              <a:tailEnd type="triangl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smtClean="0">
                  <a:ln>
                    <a:noFill/>
                  </a:ln>
                  <a:solidFill>
                    <a:sysClr val="window" lastClr="FFFFFF"/>
                  </a:solidFill>
                  <a:effectLst/>
                  <a:uLnTx/>
                  <a:uFillTx/>
                  <a:latin typeface="Calibri"/>
                  <a:ea typeface="맑은 고딕"/>
                  <a:cs typeface="+mn-cs"/>
                </a:rPr>
                <a:t>pixel 1</a:t>
              </a:r>
              <a:endParaRPr kumimoji="0" lang="ko-KR" altLang="en-US" sz="1800" b="0" i="0" u="none" strike="noStrike" kern="0" cap="none" spc="0" normalizeH="0" baseline="0" noProof="0" dirty="0">
                <a:ln>
                  <a:noFill/>
                </a:ln>
                <a:solidFill>
                  <a:sysClr val="window" lastClr="FFFFFF"/>
                </a:solidFill>
                <a:effectLst/>
                <a:uLnTx/>
                <a:uFillTx/>
                <a:latin typeface="Calibri"/>
                <a:ea typeface="맑은 고딕"/>
                <a:cs typeface="+mn-cs"/>
              </a:endParaRPr>
            </a:p>
          </p:txBody>
        </p:sp>
        <p:sp>
          <p:nvSpPr>
            <p:cNvPr id="59" name="Multiply 58"/>
            <p:cNvSpPr>
              <a:spLocks noChangeAspect="1"/>
            </p:cNvSpPr>
            <p:nvPr/>
          </p:nvSpPr>
          <p:spPr>
            <a:xfrm>
              <a:off x="751367" y="2040433"/>
              <a:ext cx="180000" cy="180000"/>
            </a:xfrm>
            <a:prstGeom prst="mathMultiply">
              <a:avLst/>
            </a:prstGeom>
            <a:solidFill>
              <a:srgbClr val="92D050"/>
            </a:solidFill>
            <a:ln w="127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60" name="Multiply 59"/>
            <p:cNvSpPr>
              <a:spLocks noChangeAspect="1"/>
            </p:cNvSpPr>
            <p:nvPr/>
          </p:nvSpPr>
          <p:spPr>
            <a:xfrm>
              <a:off x="1600200" y="2391051"/>
              <a:ext cx="180000" cy="180000"/>
            </a:xfrm>
            <a:prstGeom prst="mathMultiply">
              <a:avLst/>
            </a:prstGeom>
            <a:solidFill>
              <a:srgbClr val="92D050"/>
            </a:solidFill>
            <a:ln w="127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61" name="Line Callout 1 (No Border) 60"/>
            <p:cNvSpPr/>
            <p:nvPr/>
          </p:nvSpPr>
          <p:spPr>
            <a:xfrm>
              <a:off x="2002466" y="2511552"/>
              <a:ext cx="914400" cy="612648"/>
            </a:xfrm>
            <a:prstGeom prst="callout1">
              <a:avLst>
                <a:gd name="adj1" fmla="val 32634"/>
                <a:gd name="adj2" fmla="val 23062"/>
                <a:gd name="adj3" fmla="val 3162"/>
                <a:gd name="adj4" fmla="val -26705"/>
              </a:avLst>
            </a:prstGeom>
            <a:noFill/>
            <a:ln w="38100" cap="flat" cmpd="sng" algn="ctr">
              <a:solidFill>
                <a:srgbClr val="92D050"/>
              </a:solidFill>
              <a:prstDash val="solid"/>
              <a:tailEnd type="triangl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smtClean="0">
                  <a:ln>
                    <a:noFill/>
                  </a:ln>
                  <a:solidFill>
                    <a:sysClr val="window" lastClr="FFFFFF"/>
                  </a:solidFill>
                  <a:effectLst/>
                  <a:uLnTx/>
                  <a:uFillTx/>
                  <a:latin typeface="Calibri"/>
                  <a:ea typeface="맑은 고딕"/>
                  <a:cs typeface="+mn-cs"/>
                </a:rPr>
                <a:t>pixel 2</a:t>
              </a:r>
              <a:endParaRPr kumimoji="0" lang="ko-KR" altLang="en-US" sz="1800" b="0" i="0" u="none" strike="noStrike" kern="0" cap="none" spc="0" normalizeH="0" baseline="0" noProof="0" dirty="0">
                <a:ln>
                  <a:noFill/>
                </a:ln>
                <a:solidFill>
                  <a:sysClr val="window" lastClr="FFFFFF"/>
                </a:solidFill>
                <a:effectLst/>
                <a:uLnTx/>
                <a:uFillTx/>
                <a:latin typeface="Calibri"/>
                <a:ea typeface="맑은 고딕"/>
                <a:cs typeface="+mn-cs"/>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55" grpId="0"/>
      <p:bldP spid="5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ctrTitle"/>
          </p:nvPr>
        </p:nvSpPr>
        <p:spPr>
          <a:xfrm>
            <a:off x="844550" y="1931988"/>
            <a:ext cx="7772400" cy="2360612"/>
          </a:xfrm>
        </p:spPr>
        <p:txBody>
          <a:bodyPr/>
          <a:lstStyle/>
          <a:p>
            <a:pPr eaLnBrk="1" hangingPunct="1"/>
            <a:r>
              <a:rPr lang="en-US" sz="6000" dirty="0" smtClean="0">
                <a:solidFill>
                  <a:srgbClr val="0070C0"/>
                </a:solidFill>
              </a:rPr>
              <a:t>Machine learning applications</a:t>
            </a:r>
          </a:p>
        </p:txBody>
      </p:sp>
      <p:sp>
        <p:nvSpPr>
          <p:cNvPr id="95235" name="Rectangle 3"/>
          <p:cNvSpPr>
            <a:spLocks noChangeArrowheads="1"/>
          </p:cNvSpPr>
          <p:nvPr/>
        </p:nvSpPr>
        <p:spPr bwMode="auto">
          <a:xfrm>
            <a:off x="0" y="5867400"/>
            <a:ext cx="9144000" cy="990600"/>
          </a:xfrm>
          <a:prstGeom prst="rect">
            <a:avLst/>
          </a:prstGeom>
          <a:solidFill>
            <a:schemeClr val="tx1"/>
          </a:solidFill>
          <a:ln w="12700">
            <a:noFill/>
            <a:miter lim="800000"/>
            <a:headEnd/>
            <a:tailEnd/>
          </a:ln>
        </p:spPr>
        <p:txBody>
          <a:bodyPr wrap="none" anchor="ctr"/>
          <a:lstStyle/>
          <a:p>
            <a:endParaRPr lang="en-US"/>
          </a:p>
        </p:txBody>
      </p:sp>
      <p:sp>
        <p:nvSpPr>
          <p:cNvPr id="95236" name="Rectangle 4"/>
          <p:cNvSpPr>
            <a:spLocks noChangeArrowheads="1"/>
          </p:cNvSpPr>
          <p:nvPr/>
        </p:nvSpPr>
        <p:spPr bwMode="auto">
          <a:xfrm>
            <a:off x="0" y="381000"/>
            <a:ext cx="9144000" cy="990600"/>
          </a:xfrm>
          <a:prstGeom prst="rect">
            <a:avLst/>
          </a:prstGeom>
          <a:solidFill>
            <a:schemeClr val="tx1"/>
          </a:solidFill>
          <a:ln w="12700">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4829175" y="1150938"/>
            <a:ext cx="3640138" cy="3937000"/>
          </a:xfrm>
          <a:prstGeom prst="rect">
            <a:avLst/>
          </a:prstGeom>
          <a:solidFill>
            <a:srgbClr val="FFCC00"/>
          </a:solidFill>
          <a:ln w="19050" algn="ctr">
            <a:solidFill>
              <a:schemeClr val="tx1"/>
            </a:solidFill>
            <a:miter lim="800000"/>
            <a:headEnd/>
            <a:tailEnd/>
          </a:ln>
        </p:spPr>
        <p:txBody>
          <a:bodyPr wrap="none" anchor="ctr">
            <a:spAutoFit/>
          </a:bodyPr>
          <a:lstStyle/>
          <a:p>
            <a:endParaRPr lang="en-US">
              <a:solidFill>
                <a:srgbClr val="000000"/>
              </a:solidFill>
            </a:endParaRPr>
          </a:p>
        </p:txBody>
      </p:sp>
      <p:sp>
        <p:nvSpPr>
          <p:cNvPr id="57347" name="Rectangle 3"/>
          <p:cNvSpPr>
            <a:spLocks noChangeArrowheads="1"/>
          </p:cNvSpPr>
          <p:nvPr/>
        </p:nvSpPr>
        <p:spPr bwMode="auto">
          <a:xfrm>
            <a:off x="793750" y="1138238"/>
            <a:ext cx="3640138" cy="3937000"/>
          </a:xfrm>
          <a:prstGeom prst="rect">
            <a:avLst/>
          </a:prstGeom>
          <a:solidFill>
            <a:srgbClr val="FFCC00"/>
          </a:solidFill>
          <a:ln w="19050" algn="ctr">
            <a:solidFill>
              <a:schemeClr val="tx1"/>
            </a:solidFill>
            <a:miter lim="800000"/>
            <a:headEnd/>
            <a:tailEnd/>
          </a:ln>
        </p:spPr>
        <p:txBody>
          <a:bodyPr wrap="none" anchor="ctr">
            <a:spAutoFit/>
          </a:bodyPr>
          <a:lstStyle/>
          <a:p>
            <a:endParaRPr lang="en-US">
              <a:solidFill>
                <a:srgbClr val="000000"/>
              </a:solidFill>
            </a:endParaRPr>
          </a:p>
        </p:txBody>
      </p:sp>
      <p:sp>
        <p:nvSpPr>
          <p:cNvPr id="57348" name="Rectangle 4"/>
          <p:cNvSpPr>
            <a:spLocks noGrp="1" noChangeArrowheads="1"/>
          </p:cNvSpPr>
          <p:nvPr>
            <p:ph type="title"/>
          </p:nvPr>
        </p:nvSpPr>
        <p:spPr/>
        <p:txBody>
          <a:bodyPr/>
          <a:lstStyle/>
          <a:p>
            <a:pPr eaLnBrk="1" hangingPunct="1"/>
            <a:r>
              <a:rPr lang="en-US" dirty="0" smtClean="0">
                <a:solidFill>
                  <a:schemeClr val="bg1"/>
                </a:solidFill>
              </a:rPr>
              <a:t>Traditional machine learning</a:t>
            </a:r>
          </a:p>
        </p:txBody>
      </p:sp>
      <p:pic>
        <p:nvPicPr>
          <p:cNvPr id="57349" name="Picture 5"/>
          <p:cNvPicPr>
            <a:picLocks noChangeAspect="1" noChangeArrowheads="1"/>
          </p:cNvPicPr>
          <p:nvPr/>
        </p:nvPicPr>
        <p:blipFill>
          <a:blip r:embed="rId3" cstate="print"/>
          <a:srcRect t="25484"/>
          <a:stretch>
            <a:fillRect/>
          </a:stretch>
        </p:blipFill>
        <p:spPr bwMode="auto">
          <a:xfrm>
            <a:off x="1177925" y="1360488"/>
            <a:ext cx="1428750" cy="803275"/>
          </a:xfrm>
          <a:prstGeom prst="rect">
            <a:avLst/>
          </a:prstGeom>
          <a:noFill/>
          <a:ln w="12700" algn="ctr">
            <a:noFill/>
            <a:miter lim="800000"/>
            <a:headEnd/>
            <a:tailEnd/>
          </a:ln>
        </p:spPr>
      </p:pic>
      <p:pic>
        <p:nvPicPr>
          <p:cNvPr id="57350" name="Picture 6"/>
          <p:cNvPicPr>
            <a:picLocks noChangeAspect="1" noChangeArrowheads="1"/>
          </p:cNvPicPr>
          <p:nvPr/>
        </p:nvPicPr>
        <p:blipFill>
          <a:blip r:embed="rId4" cstate="print"/>
          <a:srcRect/>
          <a:stretch>
            <a:fillRect/>
          </a:stretch>
        </p:blipFill>
        <p:spPr bwMode="auto">
          <a:xfrm>
            <a:off x="2755900" y="2317750"/>
            <a:ext cx="1352550" cy="895350"/>
          </a:xfrm>
          <a:prstGeom prst="rect">
            <a:avLst/>
          </a:prstGeom>
          <a:noFill/>
          <a:ln w="12700" algn="ctr">
            <a:noFill/>
            <a:miter lim="800000"/>
            <a:headEnd/>
            <a:tailEnd/>
          </a:ln>
        </p:spPr>
      </p:pic>
      <p:pic>
        <p:nvPicPr>
          <p:cNvPr id="57351" name="Picture 7"/>
          <p:cNvPicPr>
            <a:picLocks noChangeAspect="1" noChangeArrowheads="1"/>
          </p:cNvPicPr>
          <p:nvPr/>
        </p:nvPicPr>
        <p:blipFill>
          <a:blip r:embed="rId5" cstate="print"/>
          <a:srcRect/>
          <a:stretch>
            <a:fillRect/>
          </a:stretch>
        </p:blipFill>
        <p:spPr bwMode="auto">
          <a:xfrm>
            <a:off x="1174750" y="2362200"/>
            <a:ext cx="1362075" cy="876300"/>
          </a:xfrm>
          <a:prstGeom prst="rect">
            <a:avLst/>
          </a:prstGeom>
          <a:noFill/>
          <a:ln w="12700" algn="ctr">
            <a:noFill/>
            <a:miter lim="800000"/>
            <a:headEnd/>
            <a:tailEnd/>
          </a:ln>
        </p:spPr>
      </p:pic>
      <p:pic>
        <p:nvPicPr>
          <p:cNvPr id="57352" name="Picture 8"/>
          <p:cNvPicPr>
            <a:picLocks noChangeAspect="1" noChangeArrowheads="1"/>
          </p:cNvPicPr>
          <p:nvPr/>
        </p:nvPicPr>
        <p:blipFill>
          <a:blip r:embed="rId6" cstate="print"/>
          <a:srcRect t="18643"/>
          <a:stretch>
            <a:fillRect/>
          </a:stretch>
        </p:blipFill>
        <p:spPr bwMode="auto">
          <a:xfrm>
            <a:off x="2703513" y="1298575"/>
            <a:ext cx="1304925" cy="798513"/>
          </a:xfrm>
          <a:prstGeom prst="rect">
            <a:avLst/>
          </a:prstGeom>
          <a:noFill/>
          <a:ln w="12700" algn="ctr">
            <a:noFill/>
            <a:miter lim="800000"/>
            <a:headEnd/>
            <a:tailEnd/>
          </a:ln>
        </p:spPr>
      </p:pic>
      <p:pic>
        <p:nvPicPr>
          <p:cNvPr id="57353" name="Picture 9"/>
          <p:cNvPicPr>
            <a:picLocks noChangeAspect="1" noChangeArrowheads="1"/>
          </p:cNvPicPr>
          <p:nvPr/>
        </p:nvPicPr>
        <p:blipFill>
          <a:blip r:embed="rId7" cstate="print"/>
          <a:srcRect/>
          <a:stretch>
            <a:fillRect/>
          </a:stretch>
        </p:blipFill>
        <p:spPr bwMode="auto">
          <a:xfrm>
            <a:off x="1162050" y="3511550"/>
            <a:ext cx="1409700" cy="790575"/>
          </a:xfrm>
          <a:prstGeom prst="rect">
            <a:avLst/>
          </a:prstGeom>
          <a:noFill/>
          <a:ln w="12700" algn="ctr">
            <a:noFill/>
            <a:miter lim="800000"/>
            <a:headEnd/>
            <a:tailEnd/>
          </a:ln>
        </p:spPr>
      </p:pic>
      <p:pic>
        <p:nvPicPr>
          <p:cNvPr id="57354" name="Picture 10"/>
          <p:cNvPicPr>
            <a:picLocks noChangeAspect="1" noChangeArrowheads="1"/>
          </p:cNvPicPr>
          <p:nvPr/>
        </p:nvPicPr>
        <p:blipFill>
          <a:blip r:embed="rId8" cstate="print"/>
          <a:srcRect/>
          <a:stretch>
            <a:fillRect/>
          </a:stretch>
        </p:blipFill>
        <p:spPr bwMode="auto">
          <a:xfrm>
            <a:off x="2794000" y="3529013"/>
            <a:ext cx="1171575" cy="704850"/>
          </a:xfrm>
          <a:prstGeom prst="rect">
            <a:avLst/>
          </a:prstGeom>
          <a:noFill/>
          <a:ln w="12700" algn="ctr">
            <a:noFill/>
            <a:miter lim="800000"/>
            <a:headEnd/>
            <a:tailEnd/>
          </a:ln>
        </p:spPr>
      </p:pic>
      <p:pic>
        <p:nvPicPr>
          <p:cNvPr id="57355" name="Picture 11"/>
          <p:cNvPicPr>
            <a:picLocks noChangeAspect="1" noChangeArrowheads="1"/>
          </p:cNvPicPr>
          <p:nvPr/>
        </p:nvPicPr>
        <p:blipFill>
          <a:blip r:embed="rId9" cstate="print"/>
          <a:srcRect/>
          <a:stretch>
            <a:fillRect/>
          </a:stretch>
        </p:blipFill>
        <p:spPr bwMode="auto">
          <a:xfrm>
            <a:off x="6635750" y="2486025"/>
            <a:ext cx="1133475" cy="609600"/>
          </a:xfrm>
          <a:prstGeom prst="rect">
            <a:avLst/>
          </a:prstGeom>
          <a:noFill/>
          <a:ln w="12700" algn="ctr">
            <a:noFill/>
            <a:miter lim="800000"/>
            <a:headEnd/>
            <a:tailEnd/>
          </a:ln>
        </p:spPr>
      </p:pic>
      <p:pic>
        <p:nvPicPr>
          <p:cNvPr id="57356" name="Picture 12"/>
          <p:cNvPicPr>
            <a:picLocks noChangeAspect="1" noChangeArrowheads="1"/>
          </p:cNvPicPr>
          <p:nvPr/>
        </p:nvPicPr>
        <p:blipFill>
          <a:blip r:embed="rId10" cstate="print"/>
          <a:srcRect/>
          <a:stretch>
            <a:fillRect/>
          </a:stretch>
        </p:blipFill>
        <p:spPr bwMode="auto">
          <a:xfrm>
            <a:off x="6677025" y="1384300"/>
            <a:ext cx="1285875" cy="809625"/>
          </a:xfrm>
          <a:prstGeom prst="rect">
            <a:avLst/>
          </a:prstGeom>
          <a:noFill/>
          <a:ln w="12700" algn="ctr">
            <a:noFill/>
            <a:miter lim="800000"/>
            <a:headEnd/>
            <a:tailEnd/>
          </a:ln>
        </p:spPr>
      </p:pic>
      <p:pic>
        <p:nvPicPr>
          <p:cNvPr id="57357" name="Picture 13"/>
          <p:cNvPicPr>
            <a:picLocks noChangeAspect="1" noChangeArrowheads="1"/>
          </p:cNvPicPr>
          <p:nvPr/>
        </p:nvPicPr>
        <p:blipFill>
          <a:blip r:embed="rId11" cstate="print"/>
          <a:srcRect/>
          <a:stretch>
            <a:fillRect/>
          </a:stretch>
        </p:blipFill>
        <p:spPr bwMode="auto">
          <a:xfrm>
            <a:off x="5159375" y="2498725"/>
            <a:ext cx="1266825" cy="638175"/>
          </a:xfrm>
          <a:prstGeom prst="rect">
            <a:avLst/>
          </a:prstGeom>
          <a:noFill/>
          <a:ln w="12700" algn="ctr">
            <a:noFill/>
            <a:miter lim="800000"/>
            <a:headEnd/>
            <a:tailEnd/>
          </a:ln>
        </p:spPr>
      </p:pic>
      <p:pic>
        <p:nvPicPr>
          <p:cNvPr id="57358" name="Picture 14"/>
          <p:cNvPicPr>
            <a:picLocks noChangeAspect="1" noChangeArrowheads="1"/>
          </p:cNvPicPr>
          <p:nvPr/>
        </p:nvPicPr>
        <p:blipFill>
          <a:blip r:embed="rId12" cstate="print"/>
          <a:srcRect/>
          <a:stretch>
            <a:fillRect/>
          </a:stretch>
        </p:blipFill>
        <p:spPr bwMode="auto">
          <a:xfrm>
            <a:off x="5208588" y="1281113"/>
            <a:ext cx="1238250" cy="981075"/>
          </a:xfrm>
          <a:prstGeom prst="rect">
            <a:avLst/>
          </a:prstGeom>
          <a:noFill/>
          <a:ln w="12700" algn="ctr">
            <a:noFill/>
            <a:miter lim="800000"/>
            <a:headEnd/>
            <a:tailEnd/>
          </a:ln>
        </p:spPr>
      </p:pic>
      <p:pic>
        <p:nvPicPr>
          <p:cNvPr id="57359" name="Picture 15"/>
          <p:cNvPicPr>
            <a:picLocks noChangeAspect="1" noChangeArrowheads="1"/>
          </p:cNvPicPr>
          <p:nvPr/>
        </p:nvPicPr>
        <p:blipFill>
          <a:blip r:embed="rId13" cstate="print"/>
          <a:srcRect/>
          <a:stretch>
            <a:fillRect/>
          </a:stretch>
        </p:blipFill>
        <p:spPr bwMode="auto">
          <a:xfrm>
            <a:off x="5127625" y="3336925"/>
            <a:ext cx="1362075" cy="1019175"/>
          </a:xfrm>
          <a:prstGeom prst="rect">
            <a:avLst/>
          </a:prstGeom>
          <a:noFill/>
          <a:ln w="12700" algn="ctr">
            <a:noFill/>
            <a:miter lim="800000"/>
            <a:headEnd/>
            <a:tailEnd/>
          </a:ln>
        </p:spPr>
      </p:pic>
      <p:pic>
        <p:nvPicPr>
          <p:cNvPr id="57360" name="Picture 16"/>
          <p:cNvPicPr>
            <a:picLocks noChangeAspect="1" noChangeArrowheads="1"/>
          </p:cNvPicPr>
          <p:nvPr/>
        </p:nvPicPr>
        <p:blipFill>
          <a:blip r:embed="rId14" cstate="print"/>
          <a:srcRect/>
          <a:stretch>
            <a:fillRect/>
          </a:stretch>
        </p:blipFill>
        <p:spPr bwMode="auto">
          <a:xfrm>
            <a:off x="6637338" y="3311525"/>
            <a:ext cx="1428750" cy="1076325"/>
          </a:xfrm>
          <a:prstGeom prst="rect">
            <a:avLst/>
          </a:prstGeom>
          <a:noFill/>
          <a:ln w="12700" algn="ctr">
            <a:noFill/>
            <a:miter lim="800000"/>
            <a:headEnd/>
            <a:tailEnd/>
          </a:ln>
        </p:spPr>
      </p:pic>
      <p:grpSp>
        <p:nvGrpSpPr>
          <p:cNvPr id="2" name="Group 17"/>
          <p:cNvGrpSpPr>
            <a:grpSpLocks/>
          </p:cNvGrpSpPr>
          <p:nvPr/>
        </p:nvGrpSpPr>
        <p:grpSpPr bwMode="auto">
          <a:xfrm>
            <a:off x="2468563" y="5675313"/>
            <a:ext cx="2947987" cy="885825"/>
            <a:chOff x="1555" y="3575"/>
            <a:chExt cx="1857" cy="558"/>
          </a:xfrm>
        </p:grpSpPr>
        <p:pic>
          <p:nvPicPr>
            <p:cNvPr id="57364" name="Picture 18"/>
            <p:cNvPicPr>
              <a:picLocks noChangeAspect="1" noChangeArrowheads="1"/>
            </p:cNvPicPr>
            <p:nvPr/>
          </p:nvPicPr>
          <p:blipFill>
            <a:blip r:embed="rId15" cstate="print"/>
            <a:srcRect/>
            <a:stretch>
              <a:fillRect/>
            </a:stretch>
          </p:blipFill>
          <p:spPr bwMode="auto">
            <a:xfrm>
              <a:off x="2668" y="3575"/>
              <a:ext cx="744" cy="558"/>
            </a:xfrm>
            <a:prstGeom prst="rect">
              <a:avLst/>
            </a:prstGeom>
            <a:noFill/>
            <a:ln w="12700" algn="ctr">
              <a:noFill/>
              <a:miter lim="800000"/>
              <a:headEnd/>
              <a:tailEnd/>
            </a:ln>
          </p:spPr>
        </p:pic>
        <p:sp>
          <p:nvSpPr>
            <p:cNvPr id="57365" name="Text Box 19"/>
            <p:cNvSpPr txBox="1">
              <a:spLocks noChangeArrowheads="1"/>
            </p:cNvSpPr>
            <p:nvPr/>
          </p:nvSpPr>
          <p:spPr bwMode="auto">
            <a:xfrm>
              <a:off x="1555" y="3638"/>
              <a:ext cx="1020" cy="404"/>
            </a:xfrm>
            <a:prstGeom prst="rect">
              <a:avLst/>
            </a:prstGeom>
            <a:noFill/>
            <a:ln w="12700" algn="ctr">
              <a:noFill/>
              <a:miter lim="800000"/>
              <a:headEnd/>
              <a:tailEnd/>
            </a:ln>
          </p:spPr>
          <p:txBody>
            <a:bodyPr wrap="none">
              <a:spAutoFit/>
            </a:bodyPr>
            <a:lstStyle/>
            <a:p>
              <a:pPr algn="l">
                <a:spcBef>
                  <a:spcPct val="0"/>
                </a:spcBef>
              </a:pPr>
              <a:r>
                <a:rPr lang="en-US" dirty="0">
                  <a:solidFill>
                    <a:srgbClr val="FFFFFF"/>
                  </a:solidFill>
                  <a:latin typeface="Arial" charset="0"/>
                </a:rPr>
                <a:t>Testing:</a:t>
              </a:r>
            </a:p>
            <a:p>
              <a:pPr algn="l">
                <a:spcBef>
                  <a:spcPct val="0"/>
                </a:spcBef>
              </a:pPr>
              <a:r>
                <a:rPr lang="en-US" dirty="0">
                  <a:solidFill>
                    <a:srgbClr val="FFFFFF"/>
                  </a:solidFill>
                  <a:latin typeface="Arial" charset="0"/>
                </a:rPr>
                <a:t>What is this?  </a:t>
              </a:r>
            </a:p>
          </p:txBody>
        </p:sp>
      </p:grpSp>
      <p:sp>
        <p:nvSpPr>
          <p:cNvPr id="57362" name="Text Box 20"/>
          <p:cNvSpPr txBox="1">
            <a:spLocks noChangeArrowheads="1"/>
          </p:cNvSpPr>
          <p:nvPr/>
        </p:nvSpPr>
        <p:spPr bwMode="auto">
          <a:xfrm>
            <a:off x="2320925" y="4492625"/>
            <a:ext cx="666750" cy="366713"/>
          </a:xfrm>
          <a:prstGeom prst="rect">
            <a:avLst/>
          </a:prstGeom>
          <a:noFill/>
          <a:ln w="12700" algn="ctr">
            <a:noFill/>
            <a:miter lim="800000"/>
            <a:headEnd/>
            <a:tailEnd/>
          </a:ln>
        </p:spPr>
        <p:txBody>
          <a:bodyPr wrap="none">
            <a:spAutoFit/>
          </a:bodyPr>
          <a:lstStyle/>
          <a:p>
            <a:pPr algn="l">
              <a:spcBef>
                <a:spcPct val="0"/>
              </a:spcBef>
            </a:pPr>
            <a:r>
              <a:rPr lang="en-US">
                <a:solidFill>
                  <a:srgbClr val="000000"/>
                </a:solidFill>
                <a:latin typeface="Arial" charset="0"/>
              </a:rPr>
              <a:t>Cars</a:t>
            </a:r>
          </a:p>
        </p:txBody>
      </p:sp>
      <p:sp>
        <p:nvSpPr>
          <p:cNvPr id="57363" name="Text Box 21"/>
          <p:cNvSpPr txBox="1">
            <a:spLocks noChangeArrowheads="1"/>
          </p:cNvSpPr>
          <p:nvPr/>
        </p:nvSpPr>
        <p:spPr bwMode="auto">
          <a:xfrm>
            <a:off x="6035675" y="4541838"/>
            <a:ext cx="1403350" cy="366712"/>
          </a:xfrm>
          <a:prstGeom prst="rect">
            <a:avLst/>
          </a:prstGeom>
          <a:noFill/>
          <a:ln w="12700" algn="ctr">
            <a:noFill/>
            <a:miter lim="800000"/>
            <a:headEnd/>
            <a:tailEnd/>
          </a:ln>
        </p:spPr>
        <p:txBody>
          <a:bodyPr wrap="none">
            <a:spAutoFit/>
          </a:bodyPr>
          <a:lstStyle/>
          <a:p>
            <a:pPr algn="l">
              <a:spcBef>
                <a:spcPct val="0"/>
              </a:spcBef>
            </a:pPr>
            <a:r>
              <a:rPr lang="en-US">
                <a:solidFill>
                  <a:srgbClr val="000000"/>
                </a:solidFill>
                <a:latin typeface="Arial" charset="0"/>
              </a:rPr>
              <a:t>Motorcycles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5" name="Rectangle 4"/>
          <p:cNvSpPr>
            <a:spLocks noChangeArrowheads="1"/>
          </p:cNvSpPr>
          <p:nvPr/>
        </p:nvSpPr>
        <p:spPr bwMode="auto">
          <a:xfrm>
            <a:off x="1095465" y="943258"/>
            <a:ext cx="5943600" cy="3474720"/>
          </a:xfrm>
          <a:prstGeom prst="rect">
            <a:avLst/>
          </a:prstGeom>
          <a:solidFill>
            <a:srgbClr val="FFCC00"/>
          </a:solidFill>
          <a:ln w="19050" algn="ctr">
            <a:solidFill>
              <a:schemeClr val="tx1"/>
            </a:solidFill>
            <a:miter lim="800000"/>
            <a:headEnd/>
            <a:tailEnd/>
          </a:ln>
        </p:spPr>
        <p:txBody>
          <a:bodyPr anchor="ctr">
            <a:spAutoFit/>
          </a:bodyPr>
          <a:lstStyle/>
          <a:p>
            <a:endParaRPr lang="en-US">
              <a:solidFill>
                <a:srgbClr val="000000"/>
              </a:solidFill>
            </a:endParaRPr>
          </a:p>
        </p:txBody>
      </p:sp>
      <p:pic>
        <p:nvPicPr>
          <p:cNvPr id="59396" name="Picture 5"/>
          <p:cNvPicPr>
            <a:picLocks noChangeAspect="1" noChangeArrowheads="1"/>
          </p:cNvPicPr>
          <p:nvPr/>
        </p:nvPicPr>
        <p:blipFill>
          <a:blip r:embed="rId3" cstate="print"/>
          <a:srcRect/>
          <a:stretch>
            <a:fillRect/>
          </a:stretch>
        </p:blipFill>
        <p:spPr bwMode="auto">
          <a:xfrm>
            <a:off x="1619250" y="1344895"/>
            <a:ext cx="1428750" cy="800100"/>
          </a:xfrm>
          <a:prstGeom prst="rect">
            <a:avLst/>
          </a:prstGeom>
          <a:noFill/>
          <a:ln w="12700" algn="ctr">
            <a:noFill/>
            <a:miter lim="800000"/>
            <a:headEnd/>
            <a:tailEnd/>
          </a:ln>
        </p:spPr>
      </p:pic>
      <p:pic>
        <p:nvPicPr>
          <p:cNvPr id="59397" name="Picture 6"/>
          <p:cNvPicPr>
            <a:picLocks noChangeAspect="1" noChangeArrowheads="1"/>
          </p:cNvPicPr>
          <p:nvPr/>
        </p:nvPicPr>
        <p:blipFill>
          <a:blip r:embed="rId4" cstate="print"/>
          <a:srcRect/>
          <a:stretch>
            <a:fillRect/>
          </a:stretch>
        </p:blipFill>
        <p:spPr bwMode="auto">
          <a:xfrm>
            <a:off x="5146675" y="1373470"/>
            <a:ext cx="1362075" cy="1019175"/>
          </a:xfrm>
          <a:prstGeom prst="rect">
            <a:avLst/>
          </a:prstGeom>
          <a:noFill/>
          <a:ln w="12700" algn="ctr">
            <a:noFill/>
            <a:miter lim="800000"/>
            <a:headEnd/>
            <a:tailEnd/>
          </a:ln>
        </p:spPr>
      </p:pic>
      <p:pic>
        <p:nvPicPr>
          <p:cNvPr id="59398" name="Picture 8"/>
          <p:cNvPicPr>
            <a:picLocks noChangeAspect="1" noChangeArrowheads="1"/>
          </p:cNvPicPr>
          <p:nvPr/>
        </p:nvPicPr>
        <p:blipFill>
          <a:blip r:embed="rId5" cstate="print"/>
          <a:srcRect/>
          <a:stretch>
            <a:fillRect/>
          </a:stretch>
        </p:blipFill>
        <p:spPr bwMode="auto">
          <a:xfrm>
            <a:off x="5154613" y="2606958"/>
            <a:ext cx="1362075" cy="1019175"/>
          </a:xfrm>
          <a:prstGeom prst="rect">
            <a:avLst/>
          </a:prstGeom>
          <a:noFill/>
          <a:ln w="12700" algn="ctr">
            <a:noFill/>
            <a:miter lim="800000"/>
            <a:headEnd/>
            <a:tailEnd/>
          </a:ln>
        </p:spPr>
      </p:pic>
      <p:pic>
        <p:nvPicPr>
          <p:cNvPr id="59399" name="Picture 9"/>
          <p:cNvPicPr>
            <a:picLocks noChangeAspect="1" noChangeArrowheads="1"/>
          </p:cNvPicPr>
          <p:nvPr/>
        </p:nvPicPr>
        <p:blipFill>
          <a:blip r:embed="rId6" cstate="print"/>
          <a:srcRect/>
          <a:stretch>
            <a:fillRect/>
          </a:stretch>
        </p:blipFill>
        <p:spPr bwMode="auto">
          <a:xfrm>
            <a:off x="3381375" y="2549808"/>
            <a:ext cx="1428750" cy="1076325"/>
          </a:xfrm>
          <a:prstGeom prst="rect">
            <a:avLst/>
          </a:prstGeom>
          <a:noFill/>
          <a:ln w="12700" algn="ctr">
            <a:noFill/>
            <a:miter lim="800000"/>
            <a:headEnd/>
            <a:tailEnd/>
          </a:ln>
        </p:spPr>
      </p:pic>
      <p:sp>
        <p:nvSpPr>
          <p:cNvPr id="59400" name="Text Box 10"/>
          <p:cNvSpPr txBox="1">
            <a:spLocks noChangeArrowheads="1"/>
          </p:cNvSpPr>
          <p:nvPr/>
        </p:nvSpPr>
        <p:spPr bwMode="auto">
          <a:xfrm>
            <a:off x="3304635" y="3886905"/>
            <a:ext cx="1800493" cy="369332"/>
          </a:xfrm>
          <a:prstGeom prst="rect">
            <a:avLst/>
          </a:prstGeom>
          <a:noFill/>
          <a:ln w="12700" algn="ctr">
            <a:noFill/>
            <a:miter lim="800000"/>
            <a:headEnd/>
            <a:tailEnd/>
          </a:ln>
        </p:spPr>
        <p:txBody>
          <a:bodyPr wrap="none">
            <a:spAutoFit/>
          </a:bodyPr>
          <a:lstStyle/>
          <a:p>
            <a:pPr algn="l">
              <a:spcBef>
                <a:spcPct val="0"/>
              </a:spcBef>
            </a:pPr>
            <a:r>
              <a:rPr lang="en-US" dirty="0" smtClean="0">
                <a:solidFill>
                  <a:srgbClr val="000000"/>
                </a:solidFill>
                <a:latin typeface="Arial" charset="0"/>
              </a:rPr>
              <a:t>Unlabeled data</a:t>
            </a:r>
            <a:endParaRPr lang="en-US" dirty="0">
              <a:solidFill>
                <a:srgbClr val="000000"/>
              </a:solidFill>
              <a:latin typeface="Arial" charset="0"/>
            </a:endParaRPr>
          </a:p>
        </p:txBody>
      </p:sp>
      <p:pic>
        <p:nvPicPr>
          <p:cNvPr id="59401" name="Picture 11"/>
          <p:cNvPicPr>
            <a:picLocks noChangeAspect="1" noChangeArrowheads="1"/>
          </p:cNvPicPr>
          <p:nvPr/>
        </p:nvPicPr>
        <p:blipFill>
          <a:blip r:embed="rId7" cstate="print"/>
          <a:srcRect/>
          <a:stretch>
            <a:fillRect/>
          </a:stretch>
        </p:blipFill>
        <p:spPr bwMode="auto">
          <a:xfrm>
            <a:off x="1574800" y="2587908"/>
            <a:ext cx="1414463" cy="1057275"/>
          </a:xfrm>
          <a:prstGeom prst="rect">
            <a:avLst/>
          </a:prstGeom>
          <a:noFill/>
          <a:ln w="12700" algn="ctr">
            <a:noFill/>
            <a:miter lim="800000"/>
            <a:headEnd/>
            <a:tailEnd/>
          </a:ln>
        </p:spPr>
      </p:pic>
      <p:grpSp>
        <p:nvGrpSpPr>
          <p:cNvPr id="2" name="Group 12"/>
          <p:cNvGrpSpPr>
            <a:grpSpLocks/>
          </p:cNvGrpSpPr>
          <p:nvPr/>
        </p:nvGrpSpPr>
        <p:grpSpPr bwMode="auto">
          <a:xfrm>
            <a:off x="5532438" y="5231095"/>
            <a:ext cx="2947987" cy="885825"/>
            <a:chOff x="1555" y="3575"/>
            <a:chExt cx="1857" cy="558"/>
          </a:xfrm>
        </p:grpSpPr>
        <p:pic>
          <p:nvPicPr>
            <p:cNvPr id="59412" name="Picture 13"/>
            <p:cNvPicPr>
              <a:picLocks noChangeAspect="1" noChangeArrowheads="1"/>
            </p:cNvPicPr>
            <p:nvPr/>
          </p:nvPicPr>
          <p:blipFill>
            <a:blip r:embed="rId8" cstate="print"/>
            <a:srcRect/>
            <a:stretch>
              <a:fillRect/>
            </a:stretch>
          </p:blipFill>
          <p:spPr bwMode="auto">
            <a:xfrm>
              <a:off x="2668" y="3575"/>
              <a:ext cx="744" cy="558"/>
            </a:xfrm>
            <a:prstGeom prst="rect">
              <a:avLst/>
            </a:prstGeom>
            <a:noFill/>
            <a:ln w="12700" algn="ctr">
              <a:noFill/>
              <a:miter lim="800000"/>
              <a:headEnd/>
              <a:tailEnd/>
            </a:ln>
          </p:spPr>
        </p:pic>
        <p:sp>
          <p:nvSpPr>
            <p:cNvPr id="59413" name="Text Box 14"/>
            <p:cNvSpPr txBox="1">
              <a:spLocks noChangeArrowheads="1"/>
            </p:cNvSpPr>
            <p:nvPr/>
          </p:nvSpPr>
          <p:spPr bwMode="auto">
            <a:xfrm>
              <a:off x="1555" y="3638"/>
              <a:ext cx="1020" cy="404"/>
            </a:xfrm>
            <a:prstGeom prst="rect">
              <a:avLst/>
            </a:prstGeom>
            <a:noFill/>
            <a:ln w="12700" algn="ctr">
              <a:noFill/>
              <a:miter lim="800000"/>
              <a:headEnd/>
              <a:tailEnd/>
            </a:ln>
          </p:spPr>
          <p:txBody>
            <a:bodyPr wrap="none">
              <a:spAutoFit/>
            </a:bodyPr>
            <a:lstStyle/>
            <a:p>
              <a:pPr algn="l">
                <a:spcBef>
                  <a:spcPct val="0"/>
                </a:spcBef>
              </a:pPr>
              <a:r>
                <a:rPr lang="en-US" dirty="0">
                  <a:solidFill>
                    <a:srgbClr val="FFFFFF"/>
                  </a:solidFill>
                  <a:latin typeface="Arial" charset="0"/>
                </a:rPr>
                <a:t>Testing:</a:t>
              </a:r>
            </a:p>
            <a:p>
              <a:pPr algn="l">
                <a:spcBef>
                  <a:spcPct val="0"/>
                </a:spcBef>
              </a:pPr>
              <a:r>
                <a:rPr lang="en-US" dirty="0">
                  <a:solidFill>
                    <a:srgbClr val="FFFFFF"/>
                  </a:solidFill>
                  <a:latin typeface="Arial" charset="0"/>
                </a:rPr>
                <a:t>What is this?  </a:t>
              </a:r>
            </a:p>
          </p:txBody>
        </p:sp>
      </p:grpSp>
      <p:grpSp>
        <p:nvGrpSpPr>
          <p:cNvPr id="3" name="Group 15"/>
          <p:cNvGrpSpPr>
            <a:grpSpLocks/>
          </p:cNvGrpSpPr>
          <p:nvPr/>
        </p:nvGrpSpPr>
        <p:grpSpPr bwMode="auto">
          <a:xfrm>
            <a:off x="1230313" y="4654833"/>
            <a:ext cx="1843087" cy="1808162"/>
            <a:chOff x="964" y="3055"/>
            <a:chExt cx="1209" cy="1139"/>
          </a:xfrm>
        </p:grpSpPr>
        <p:sp>
          <p:nvSpPr>
            <p:cNvPr id="59409" name="Rectangle 16"/>
            <p:cNvSpPr>
              <a:spLocks noChangeArrowheads="1"/>
            </p:cNvSpPr>
            <p:nvPr/>
          </p:nvSpPr>
          <p:spPr bwMode="auto">
            <a:xfrm>
              <a:off x="964" y="3055"/>
              <a:ext cx="1209" cy="1139"/>
            </a:xfrm>
            <a:prstGeom prst="rect">
              <a:avLst/>
            </a:prstGeom>
            <a:solidFill>
              <a:srgbClr val="FFCC00"/>
            </a:solidFill>
            <a:ln w="19050" algn="ctr">
              <a:solidFill>
                <a:schemeClr val="tx1"/>
              </a:solidFill>
              <a:miter lim="800000"/>
              <a:headEnd/>
              <a:tailEnd/>
            </a:ln>
          </p:spPr>
          <p:txBody>
            <a:bodyPr anchor="ctr">
              <a:spAutoFit/>
            </a:bodyPr>
            <a:lstStyle/>
            <a:p>
              <a:endParaRPr lang="en-US">
                <a:solidFill>
                  <a:srgbClr val="000000"/>
                </a:solidFill>
              </a:endParaRPr>
            </a:p>
          </p:txBody>
        </p:sp>
        <p:pic>
          <p:nvPicPr>
            <p:cNvPr id="59410" name="Picture 17"/>
            <p:cNvPicPr>
              <a:picLocks noChangeAspect="1" noChangeArrowheads="1"/>
            </p:cNvPicPr>
            <p:nvPr/>
          </p:nvPicPr>
          <p:blipFill>
            <a:blip r:embed="rId9" cstate="print"/>
            <a:srcRect/>
            <a:stretch>
              <a:fillRect/>
            </a:stretch>
          </p:blipFill>
          <p:spPr bwMode="auto">
            <a:xfrm>
              <a:off x="1138" y="3209"/>
              <a:ext cx="858" cy="552"/>
            </a:xfrm>
            <a:prstGeom prst="rect">
              <a:avLst/>
            </a:prstGeom>
            <a:noFill/>
            <a:ln w="12700" algn="ctr">
              <a:noFill/>
              <a:miter lim="800000"/>
              <a:headEnd/>
              <a:tailEnd/>
            </a:ln>
          </p:spPr>
        </p:pic>
        <p:sp>
          <p:nvSpPr>
            <p:cNvPr id="59411" name="Text Box 18"/>
            <p:cNvSpPr txBox="1">
              <a:spLocks noChangeArrowheads="1"/>
            </p:cNvSpPr>
            <p:nvPr/>
          </p:nvSpPr>
          <p:spPr bwMode="auto">
            <a:xfrm>
              <a:off x="1367" y="3883"/>
              <a:ext cx="390" cy="231"/>
            </a:xfrm>
            <a:prstGeom prst="rect">
              <a:avLst/>
            </a:prstGeom>
            <a:noFill/>
            <a:ln w="12700" algn="ctr">
              <a:noFill/>
              <a:miter lim="800000"/>
              <a:headEnd/>
              <a:tailEnd/>
            </a:ln>
          </p:spPr>
          <p:txBody>
            <a:bodyPr>
              <a:spAutoFit/>
            </a:bodyPr>
            <a:lstStyle/>
            <a:p>
              <a:pPr algn="l">
                <a:spcBef>
                  <a:spcPct val="0"/>
                </a:spcBef>
              </a:pPr>
              <a:r>
                <a:rPr lang="en-US">
                  <a:solidFill>
                    <a:srgbClr val="000000"/>
                  </a:solidFill>
                  <a:latin typeface="Arial" charset="0"/>
                </a:rPr>
                <a:t>Car</a:t>
              </a:r>
            </a:p>
          </p:txBody>
        </p:sp>
      </p:grpSp>
      <p:grpSp>
        <p:nvGrpSpPr>
          <p:cNvPr id="4" name="Group 22"/>
          <p:cNvGrpSpPr>
            <a:grpSpLocks/>
          </p:cNvGrpSpPr>
          <p:nvPr/>
        </p:nvGrpSpPr>
        <p:grpSpPr bwMode="auto">
          <a:xfrm>
            <a:off x="3265488" y="4654833"/>
            <a:ext cx="1728787" cy="1751012"/>
            <a:chOff x="2057" y="3055"/>
            <a:chExt cx="1089" cy="1103"/>
          </a:xfrm>
        </p:grpSpPr>
        <p:sp>
          <p:nvSpPr>
            <p:cNvPr id="59406" name="Rectangle 19"/>
            <p:cNvSpPr>
              <a:spLocks noChangeArrowheads="1"/>
            </p:cNvSpPr>
            <p:nvPr/>
          </p:nvSpPr>
          <p:spPr bwMode="auto">
            <a:xfrm>
              <a:off x="2057" y="3055"/>
              <a:ext cx="1089" cy="1103"/>
            </a:xfrm>
            <a:prstGeom prst="rect">
              <a:avLst/>
            </a:prstGeom>
            <a:solidFill>
              <a:srgbClr val="FFCC00"/>
            </a:solidFill>
            <a:ln w="19050" algn="ctr">
              <a:solidFill>
                <a:schemeClr val="tx1"/>
              </a:solidFill>
              <a:miter lim="800000"/>
              <a:headEnd/>
              <a:tailEnd/>
            </a:ln>
          </p:spPr>
          <p:txBody>
            <a:bodyPr anchor="ctr">
              <a:spAutoFit/>
            </a:bodyPr>
            <a:lstStyle/>
            <a:p>
              <a:endParaRPr lang="en-US">
                <a:solidFill>
                  <a:srgbClr val="000000"/>
                </a:solidFill>
              </a:endParaRPr>
            </a:p>
          </p:txBody>
        </p:sp>
        <p:pic>
          <p:nvPicPr>
            <p:cNvPr id="59407" name="Picture 20"/>
            <p:cNvPicPr>
              <a:picLocks noChangeAspect="1" noChangeArrowheads="1"/>
            </p:cNvPicPr>
            <p:nvPr/>
          </p:nvPicPr>
          <p:blipFill>
            <a:blip r:embed="rId10" cstate="print"/>
            <a:srcRect/>
            <a:stretch>
              <a:fillRect/>
            </a:stretch>
          </p:blipFill>
          <p:spPr bwMode="auto">
            <a:xfrm>
              <a:off x="2180" y="3197"/>
              <a:ext cx="852" cy="573"/>
            </a:xfrm>
            <a:prstGeom prst="rect">
              <a:avLst/>
            </a:prstGeom>
            <a:noFill/>
            <a:ln w="12700" algn="ctr">
              <a:noFill/>
              <a:miter lim="800000"/>
              <a:headEnd/>
              <a:tailEnd/>
            </a:ln>
          </p:spPr>
        </p:pic>
        <p:sp>
          <p:nvSpPr>
            <p:cNvPr id="59408" name="Text Box 21"/>
            <p:cNvSpPr txBox="1">
              <a:spLocks noChangeArrowheads="1"/>
            </p:cNvSpPr>
            <p:nvPr/>
          </p:nvSpPr>
          <p:spPr bwMode="auto">
            <a:xfrm>
              <a:off x="2251" y="3853"/>
              <a:ext cx="735" cy="211"/>
            </a:xfrm>
            <a:prstGeom prst="rect">
              <a:avLst/>
            </a:prstGeom>
            <a:noFill/>
            <a:ln w="12700" algn="ctr">
              <a:noFill/>
              <a:miter lim="800000"/>
              <a:headEnd/>
              <a:tailEnd/>
            </a:ln>
          </p:spPr>
          <p:txBody>
            <a:bodyPr wrap="none">
              <a:spAutoFit/>
            </a:bodyPr>
            <a:lstStyle/>
            <a:p>
              <a:pPr algn="l">
                <a:spcBef>
                  <a:spcPct val="0"/>
                </a:spcBef>
              </a:pPr>
              <a:r>
                <a:rPr lang="en-US" sz="1600">
                  <a:solidFill>
                    <a:srgbClr val="000000"/>
                  </a:solidFill>
                  <a:latin typeface="Arial" charset="0"/>
                </a:rPr>
                <a:t>Motorcycle</a:t>
              </a:r>
            </a:p>
          </p:txBody>
        </p:sp>
      </p:grpSp>
      <p:pic>
        <p:nvPicPr>
          <p:cNvPr id="59405" name="Picture 23"/>
          <p:cNvPicPr>
            <a:picLocks noChangeAspect="1" noChangeArrowheads="1"/>
          </p:cNvPicPr>
          <p:nvPr/>
        </p:nvPicPr>
        <p:blipFill>
          <a:blip r:embed="rId11" cstate="print"/>
          <a:srcRect/>
          <a:stretch>
            <a:fillRect/>
          </a:stretch>
        </p:blipFill>
        <p:spPr bwMode="auto">
          <a:xfrm>
            <a:off x="3343275" y="1352833"/>
            <a:ext cx="1497013" cy="1036637"/>
          </a:xfrm>
          <a:prstGeom prst="rect">
            <a:avLst/>
          </a:prstGeom>
          <a:noFill/>
          <a:ln w="25400" algn="ctr">
            <a:noFill/>
            <a:miter lim="800000"/>
            <a:headEnd/>
            <a:tailEnd/>
          </a:ln>
        </p:spPr>
      </p:pic>
      <p:sp>
        <p:nvSpPr>
          <p:cNvPr id="22" name="TextBox 21"/>
          <p:cNvSpPr txBox="1"/>
          <p:nvPr/>
        </p:nvSpPr>
        <p:spPr>
          <a:xfrm>
            <a:off x="4561961" y="6570046"/>
            <a:ext cx="4657044" cy="276999"/>
          </a:xfrm>
          <a:prstGeom prst="rect">
            <a:avLst/>
          </a:prstGeom>
          <a:solidFill>
            <a:schemeClr val="tx1"/>
          </a:solidFill>
        </p:spPr>
        <p:txBody>
          <a:bodyPr wrap="none" rtlCol="0">
            <a:spAutoFit/>
          </a:bodyPr>
          <a:lstStyle/>
          <a:p>
            <a:r>
              <a:rPr lang="en-US" sz="1200" dirty="0" smtClean="0">
                <a:solidFill>
                  <a:schemeClr val="bg1"/>
                </a:solidFill>
              </a:rPr>
              <a:t>[Lee, Raina and Ng, 2007; Raina, Lee, Battle, Packer &amp; Ng, 2008]</a:t>
            </a:r>
            <a:endParaRPr lang="en-US" sz="1200" dirty="0">
              <a:solidFill>
                <a:schemeClr val="bg1"/>
              </a:solidFill>
            </a:endParaRPr>
          </a:p>
        </p:txBody>
      </p:sp>
      <p:sp>
        <p:nvSpPr>
          <p:cNvPr id="25" name="Rectangle 2"/>
          <p:cNvSpPr>
            <a:spLocks noGrp="1" noChangeArrowheads="1"/>
          </p:cNvSpPr>
          <p:nvPr>
            <p:ph type="title"/>
          </p:nvPr>
        </p:nvSpPr>
        <p:spPr>
          <a:xfrm>
            <a:off x="808309" y="215900"/>
            <a:ext cx="7565785" cy="304800"/>
          </a:xfrm>
        </p:spPr>
        <p:txBody>
          <a:bodyPr/>
          <a:lstStyle/>
          <a:p>
            <a:pPr eaLnBrk="1" hangingPunct="1"/>
            <a:r>
              <a:rPr lang="en-US" dirty="0" smtClean="0">
                <a:solidFill>
                  <a:schemeClr val="bg1"/>
                </a:solidFill>
              </a:rPr>
              <a:t>Unsupervised feature learning (Self-taught learning)</a:t>
            </a: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793750" y="1138238"/>
            <a:ext cx="6432550" cy="3616325"/>
          </a:xfrm>
          <a:prstGeom prst="rect">
            <a:avLst/>
          </a:prstGeom>
          <a:solidFill>
            <a:srgbClr val="FFCC00"/>
          </a:solidFill>
          <a:ln w="19050" algn="ctr">
            <a:solidFill>
              <a:schemeClr val="tx1"/>
            </a:solidFill>
            <a:miter lim="800000"/>
            <a:headEnd/>
            <a:tailEnd/>
          </a:ln>
        </p:spPr>
        <p:txBody>
          <a:bodyPr anchor="ctr">
            <a:spAutoFit/>
          </a:bodyPr>
          <a:lstStyle/>
          <a:p>
            <a:endParaRPr lang="en-US"/>
          </a:p>
        </p:txBody>
      </p:sp>
      <p:pic>
        <p:nvPicPr>
          <p:cNvPr id="60419" name="Picture 4"/>
          <p:cNvPicPr>
            <a:picLocks noChangeAspect="1" noChangeArrowheads="1"/>
          </p:cNvPicPr>
          <p:nvPr/>
        </p:nvPicPr>
        <p:blipFill>
          <a:blip r:embed="rId3" cstate="print"/>
          <a:srcRect/>
          <a:stretch>
            <a:fillRect/>
          </a:stretch>
        </p:blipFill>
        <p:spPr bwMode="auto">
          <a:xfrm>
            <a:off x="1619250" y="1539875"/>
            <a:ext cx="1428750" cy="800100"/>
          </a:xfrm>
          <a:prstGeom prst="rect">
            <a:avLst/>
          </a:prstGeom>
          <a:noFill/>
          <a:ln w="12700" algn="ctr">
            <a:noFill/>
            <a:miter lim="800000"/>
            <a:headEnd/>
            <a:tailEnd/>
          </a:ln>
        </p:spPr>
      </p:pic>
      <p:pic>
        <p:nvPicPr>
          <p:cNvPr id="60420" name="Picture 5"/>
          <p:cNvPicPr>
            <a:picLocks noChangeAspect="1" noChangeArrowheads="1"/>
          </p:cNvPicPr>
          <p:nvPr/>
        </p:nvPicPr>
        <p:blipFill>
          <a:blip r:embed="rId4" cstate="print"/>
          <a:srcRect/>
          <a:stretch>
            <a:fillRect/>
          </a:stretch>
        </p:blipFill>
        <p:spPr bwMode="auto">
          <a:xfrm>
            <a:off x="5146675" y="1568450"/>
            <a:ext cx="1362075" cy="1019175"/>
          </a:xfrm>
          <a:prstGeom prst="rect">
            <a:avLst/>
          </a:prstGeom>
          <a:noFill/>
          <a:ln w="12700" algn="ctr">
            <a:noFill/>
            <a:miter lim="800000"/>
            <a:headEnd/>
            <a:tailEnd/>
          </a:ln>
        </p:spPr>
      </p:pic>
      <p:pic>
        <p:nvPicPr>
          <p:cNvPr id="60421" name="Picture 7"/>
          <p:cNvPicPr>
            <a:picLocks noChangeAspect="1" noChangeArrowheads="1"/>
          </p:cNvPicPr>
          <p:nvPr/>
        </p:nvPicPr>
        <p:blipFill>
          <a:blip r:embed="rId5" cstate="print"/>
          <a:srcRect/>
          <a:stretch>
            <a:fillRect/>
          </a:stretch>
        </p:blipFill>
        <p:spPr bwMode="auto">
          <a:xfrm>
            <a:off x="5154613" y="2801938"/>
            <a:ext cx="1362075" cy="1019175"/>
          </a:xfrm>
          <a:prstGeom prst="rect">
            <a:avLst/>
          </a:prstGeom>
          <a:noFill/>
          <a:ln w="12700" algn="ctr">
            <a:noFill/>
            <a:miter lim="800000"/>
            <a:headEnd/>
            <a:tailEnd/>
          </a:ln>
        </p:spPr>
      </p:pic>
      <p:pic>
        <p:nvPicPr>
          <p:cNvPr id="60422" name="Picture 8"/>
          <p:cNvPicPr>
            <a:picLocks noChangeAspect="1" noChangeArrowheads="1"/>
          </p:cNvPicPr>
          <p:nvPr/>
        </p:nvPicPr>
        <p:blipFill>
          <a:blip r:embed="rId6" cstate="print"/>
          <a:srcRect/>
          <a:stretch>
            <a:fillRect/>
          </a:stretch>
        </p:blipFill>
        <p:spPr bwMode="auto">
          <a:xfrm>
            <a:off x="3381375" y="2744788"/>
            <a:ext cx="1428750" cy="1076325"/>
          </a:xfrm>
          <a:prstGeom prst="rect">
            <a:avLst/>
          </a:prstGeom>
          <a:noFill/>
          <a:ln w="12700" algn="ctr">
            <a:noFill/>
            <a:miter lim="800000"/>
            <a:headEnd/>
            <a:tailEnd/>
          </a:ln>
        </p:spPr>
      </p:pic>
      <p:sp>
        <p:nvSpPr>
          <p:cNvPr id="60423" name="Text Box 9"/>
          <p:cNvSpPr txBox="1">
            <a:spLocks noChangeArrowheads="1"/>
          </p:cNvSpPr>
          <p:nvPr/>
        </p:nvSpPr>
        <p:spPr bwMode="auto">
          <a:xfrm>
            <a:off x="3546475" y="4133850"/>
            <a:ext cx="1708150" cy="366713"/>
          </a:xfrm>
          <a:prstGeom prst="rect">
            <a:avLst/>
          </a:prstGeom>
          <a:noFill/>
          <a:ln w="12700" algn="ctr">
            <a:noFill/>
            <a:miter lim="800000"/>
            <a:headEnd/>
            <a:tailEnd/>
          </a:ln>
        </p:spPr>
        <p:txBody>
          <a:bodyPr wrap="none">
            <a:spAutoFit/>
          </a:bodyPr>
          <a:lstStyle/>
          <a:p>
            <a:pPr algn="l">
              <a:spcBef>
                <a:spcPct val="0"/>
              </a:spcBef>
            </a:pPr>
            <a:r>
              <a:rPr lang="en-US">
                <a:latin typeface="Arial" charset="0"/>
              </a:rPr>
              <a:t>Natural scenes</a:t>
            </a:r>
          </a:p>
        </p:txBody>
      </p:sp>
      <p:pic>
        <p:nvPicPr>
          <p:cNvPr id="60424" name="Picture 10"/>
          <p:cNvPicPr>
            <a:picLocks noChangeAspect="1" noChangeArrowheads="1"/>
          </p:cNvPicPr>
          <p:nvPr/>
        </p:nvPicPr>
        <p:blipFill>
          <a:blip r:embed="rId7" cstate="print"/>
          <a:srcRect/>
          <a:stretch>
            <a:fillRect/>
          </a:stretch>
        </p:blipFill>
        <p:spPr bwMode="auto">
          <a:xfrm>
            <a:off x="1574800" y="2782888"/>
            <a:ext cx="1414463" cy="1057275"/>
          </a:xfrm>
          <a:prstGeom prst="rect">
            <a:avLst/>
          </a:prstGeom>
          <a:noFill/>
          <a:ln w="12700" algn="ctr">
            <a:noFill/>
            <a:miter lim="800000"/>
            <a:headEnd/>
            <a:tailEnd/>
          </a:ln>
        </p:spPr>
      </p:pic>
      <p:sp>
        <p:nvSpPr>
          <p:cNvPr id="60425" name="Text Box 11"/>
          <p:cNvSpPr txBox="1">
            <a:spLocks noChangeArrowheads="1"/>
          </p:cNvSpPr>
          <p:nvPr/>
        </p:nvSpPr>
        <p:spPr bwMode="auto">
          <a:xfrm>
            <a:off x="4953000" y="5410200"/>
            <a:ext cx="1619250" cy="641350"/>
          </a:xfrm>
          <a:prstGeom prst="rect">
            <a:avLst/>
          </a:prstGeom>
          <a:noFill/>
          <a:ln w="12700" algn="ctr">
            <a:noFill/>
            <a:miter lim="800000"/>
            <a:headEnd/>
            <a:tailEnd/>
          </a:ln>
        </p:spPr>
        <p:txBody>
          <a:bodyPr wrap="none">
            <a:spAutoFit/>
          </a:bodyPr>
          <a:lstStyle/>
          <a:p>
            <a:pPr algn="l">
              <a:spcBef>
                <a:spcPct val="0"/>
              </a:spcBef>
            </a:pPr>
            <a:r>
              <a:rPr lang="en-US" dirty="0">
                <a:solidFill>
                  <a:schemeClr val="bg1"/>
                </a:solidFill>
                <a:latin typeface="Arial" charset="0"/>
              </a:rPr>
              <a:t>Testing:</a:t>
            </a:r>
          </a:p>
          <a:p>
            <a:pPr algn="l">
              <a:spcBef>
                <a:spcPct val="0"/>
              </a:spcBef>
            </a:pPr>
            <a:r>
              <a:rPr lang="en-US" dirty="0">
                <a:solidFill>
                  <a:schemeClr val="bg1"/>
                </a:solidFill>
                <a:latin typeface="Arial" charset="0"/>
              </a:rPr>
              <a:t>What is this?  </a:t>
            </a:r>
          </a:p>
        </p:txBody>
      </p:sp>
      <p:sp>
        <p:nvSpPr>
          <p:cNvPr id="60426" name="Rectangle 12"/>
          <p:cNvSpPr>
            <a:spLocks noChangeArrowheads="1"/>
          </p:cNvSpPr>
          <p:nvPr/>
        </p:nvSpPr>
        <p:spPr bwMode="auto">
          <a:xfrm>
            <a:off x="1922463" y="4849813"/>
            <a:ext cx="1919287" cy="1808162"/>
          </a:xfrm>
          <a:prstGeom prst="rect">
            <a:avLst/>
          </a:prstGeom>
          <a:solidFill>
            <a:srgbClr val="FFCC00"/>
          </a:solidFill>
          <a:ln w="19050" algn="ctr">
            <a:solidFill>
              <a:schemeClr val="tx1"/>
            </a:solidFill>
            <a:miter lim="800000"/>
            <a:headEnd/>
            <a:tailEnd/>
          </a:ln>
        </p:spPr>
        <p:txBody>
          <a:bodyPr anchor="ctr">
            <a:spAutoFit/>
          </a:bodyPr>
          <a:lstStyle/>
          <a:p>
            <a:endParaRPr lang="en-US"/>
          </a:p>
        </p:txBody>
      </p:sp>
      <p:sp>
        <p:nvSpPr>
          <p:cNvPr id="60427" name="Text Box 13"/>
          <p:cNvSpPr txBox="1">
            <a:spLocks noChangeArrowheads="1"/>
          </p:cNvSpPr>
          <p:nvPr/>
        </p:nvSpPr>
        <p:spPr bwMode="auto">
          <a:xfrm>
            <a:off x="2328863" y="6164263"/>
            <a:ext cx="1154112" cy="366712"/>
          </a:xfrm>
          <a:prstGeom prst="rect">
            <a:avLst/>
          </a:prstGeom>
          <a:noFill/>
          <a:ln w="12700" algn="ctr">
            <a:noFill/>
            <a:miter lim="800000"/>
            <a:headEnd/>
            <a:tailEnd/>
          </a:ln>
        </p:spPr>
        <p:txBody>
          <a:bodyPr>
            <a:spAutoFit/>
          </a:bodyPr>
          <a:lstStyle/>
          <a:p>
            <a:pPr algn="l">
              <a:spcBef>
                <a:spcPct val="0"/>
              </a:spcBef>
            </a:pPr>
            <a:r>
              <a:rPr lang="en-US">
                <a:latin typeface="Arial" charset="0"/>
              </a:rPr>
              <a:t>Segway</a:t>
            </a:r>
          </a:p>
        </p:txBody>
      </p:sp>
      <p:pic>
        <p:nvPicPr>
          <p:cNvPr id="60428" name="Picture 14"/>
          <p:cNvPicPr>
            <a:picLocks noChangeAspect="1" noChangeArrowheads="1"/>
          </p:cNvPicPr>
          <p:nvPr/>
        </p:nvPicPr>
        <p:blipFill>
          <a:blip r:embed="rId8" cstate="print"/>
          <a:srcRect/>
          <a:stretch>
            <a:fillRect/>
          </a:stretch>
        </p:blipFill>
        <p:spPr bwMode="auto">
          <a:xfrm>
            <a:off x="2506663" y="5003800"/>
            <a:ext cx="781050" cy="1114425"/>
          </a:xfrm>
          <a:prstGeom prst="rect">
            <a:avLst/>
          </a:prstGeom>
          <a:noFill/>
          <a:ln w="12700" algn="ctr">
            <a:noFill/>
            <a:miter lim="800000"/>
            <a:headEnd/>
            <a:tailEnd/>
          </a:ln>
        </p:spPr>
      </p:pic>
      <p:pic>
        <p:nvPicPr>
          <p:cNvPr id="60429" name="Picture 15"/>
          <p:cNvPicPr>
            <a:picLocks noChangeAspect="1" noChangeArrowheads="1"/>
          </p:cNvPicPr>
          <p:nvPr/>
        </p:nvPicPr>
        <p:blipFill>
          <a:blip r:embed="rId9" cstate="print"/>
          <a:srcRect/>
          <a:stretch>
            <a:fillRect/>
          </a:stretch>
        </p:blipFill>
        <p:spPr bwMode="auto">
          <a:xfrm>
            <a:off x="6591300" y="4838700"/>
            <a:ext cx="1098550" cy="1647825"/>
          </a:xfrm>
          <a:prstGeom prst="rect">
            <a:avLst/>
          </a:prstGeom>
          <a:noFill/>
          <a:ln w="12700" algn="ctr">
            <a:noFill/>
            <a:miter lim="800000"/>
            <a:headEnd/>
            <a:tailEnd/>
          </a:ln>
        </p:spPr>
      </p:pic>
      <p:pic>
        <p:nvPicPr>
          <p:cNvPr id="60430" name="Picture 16"/>
          <p:cNvPicPr>
            <a:picLocks noChangeAspect="1" noChangeArrowheads="1"/>
          </p:cNvPicPr>
          <p:nvPr/>
        </p:nvPicPr>
        <p:blipFill>
          <a:blip r:embed="rId10" cstate="print"/>
          <a:srcRect/>
          <a:stretch>
            <a:fillRect/>
          </a:stretch>
        </p:blipFill>
        <p:spPr bwMode="auto">
          <a:xfrm>
            <a:off x="3343275" y="1547813"/>
            <a:ext cx="1497013" cy="1036637"/>
          </a:xfrm>
          <a:prstGeom prst="rect">
            <a:avLst/>
          </a:prstGeom>
          <a:noFill/>
          <a:ln w="25400" algn="ctr">
            <a:noFill/>
            <a:miter lim="800000"/>
            <a:headEnd/>
            <a:tailEnd/>
          </a:ln>
        </p:spPr>
      </p:pic>
      <p:sp>
        <p:nvSpPr>
          <p:cNvPr id="60431" name="Rectangle 2"/>
          <p:cNvSpPr>
            <a:spLocks noGrp="1" noChangeArrowheads="1"/>
          </p:cNvSpPr>
          <p:nvPr>
            <p:ph type="title"/>
          </p:nvPr>
        </p:nvSpPr>
        <p:spPr>
          <a:xfrm>
            <a:off x="808309" y="215900"/>
            <a:ext cx="7565785" cy="304800"/>
          </a:xfrm>
        </p:spPr>
        <p:txBody>
          <a:bodyPr/>
          <a:lstStyle/>
          <a:p>
            <a:pPr eaLnBrk="1" hangingPunct="1"/>
            <a:r>
              <a:rPr lang="en-US" dirty="0" smtClean="0">
                <a:solidFill>
                  <a:schemeClr val="bg1"/>
                </a:solidFill>
              </a:rPr>
              <a:t>Unsupervised feature learning (Self taught learning)</a:t>
            </a:r>
          </a:p>
        </p:txBody>
      </p:sp>
      <p:sp>
        <p:nvSpPr>
          <p:cNvPr id="17" name="TextBox 16"/>
          <p:cNvSpPr txBox="1"/>
          <p:nvPr/>
        </p:nvSpPr>
        <p:spPr>
          <a:xfrm>
            <a:off x="6741996" y="6519446"/>
            <a:ext cx="2402004" cy="338554"/>
          </a:xfrm>
          <a:prstGeom prst="rect">
            <a:avLst/>
          </a:prstGeom>
          <a:solidFill>
            <a:schemeClr val="tx1"/>
          </a:solidFill>
        </p:spPr>
        <p:txBody>
          <a:bodyPr wrap="none" rtlCol="0">
            <a:spAutoFit/>
          </a:bodyPr>
          <a:lstStyle/>
          <a:p>
            <a:r>
              <a:rPr lang="en-US" sz="1600" dirty="0" smtClean="0">
                <a:solidFill>
                  <a:schemeClr val="bg1"/>
                </a:solidFill>
              </a:rPr>
              <a:t>[NIPS 2006, ICML 2007]</a:t>
            </a:r>
            <a:endParaRPr lang="en-US" sz="1600" dirty="0">
              <a:solidFill>
                <a:schemeClr val="bg1"/>
              </a:solidFill>
            </a:endParaRP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 name="Rectangle 93"/>
          <p:cNvSpPr/>
          <p:nvPr/>
        </p:nvSpPr>
        <p:spPr bwMode="auto">
          <a:xfrm>
            <a:off x="6972300" y="6491233"/>
            <a:ext cx="2171700" cy="366767"/>
          </a:xfrm>
          <a:prstGeom prst="rect">
            <a:avLst/>
          </a:prstGeom>
          <a:solidFill>
            <a:schemeClr val="tx1"/>
          </a:solidFill>
          <a:ln w="12700" cap="flat" cmpd="sng" algn="ctr">
            <a:no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7172" name="Rectangle 2"/>
          <p:cNvSpPr>
            <a:spLocks noGrp="1" noChangeArrowheads="1"/>
          </p:cNvSpPr>
          <p:nvPr>
            <p:ph type="title"/>
          </p:nvPr>
        </p:nvSpPr>
        <p:spPr>
          <a:xfrm>
            <a:off x="947557" y="215900"/>
            <a:ext cx="7234513" cy="306388"/>
          </a:xfrm>
        </p:spPr>
        <p:txBody>
          <a:bodyPr lIns="90360" tIns="44280" rIns="90360" bIns="44280"/>
          <a:lstStyle/>
          <a:p>
            <a:pPr defTabSz="457200"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smtClean="0">
                <a:solidFill>
                  <a:schemeClr val="bg1"/>
                </a:solidFill>
              </a:rPr>
              <a:t>Unsupervised feature learning (Self-taught learning)</a:t>
            </a:r>
          </a:p>
        </p:txBody>
      </p:sp>
      <p:sp>
        <p:nvSpPr>
          <p:cNvPr id="506883" name="AutoShape 3"/>
          <p:cNvSpPr>
            <a:spLocks noChangeArrowheads="1"/>
          </p:cNvSpPr>
          <p:nvPr/>
        </p:nvSpPr>
        <p:spPr bwMode="auto">
          <a:xfrm>
            <a:off x="1943100" y="3505200"/>
            <a:ext cx="609600" cy="304800"/>
          </a:xfrm>
          <a:prstGeom prst="rightArrow">
            <a:avLst>
              <a:gd name="adj1" fmla="val 50000"/>
              <a:gd name="adj2" fmla="val 45833"/>
            </a:avLst>
          </a:prstGeom>
          <a:solidFill>
            <a:srgbClr val="00B0F0"/>
          </a:solidFill>
          <a:ln w="9360">
            <a:solidFill>
              <a:srgbClr val="000000"/>
            </a:solidFill>
            <a:miter lim="800000"/>
            <a:headEnd/>
            <a:tailEnd/>
          </a:ln>
        </p:spPr>
        <p:txBody>
          <a:bodyPr wrap="none" anchor="ctr"/>
          <a:lstStyle/>
          <a:p>
            <a:endParaRPr lang="en-US"/>
          </a:p>
        </p:txBody>
      </p:sp>
      <p:sp>
        <p:nvSpPr>
          <p:cNvPr id="506886" name="AutoShape 6"/>
          <p:cNvSpPr>
            <a:spLocks noChangeArrowheads="1"/>
          </p:cNvSpPr>
          <p:nvPr/>
        </p:nvSpPr>
        <p:spPr bwMode="auto">
          <a:xfrm>
            <a:off x="3543300" y="2549650"/>
            <a:ext cx="342900" cy="495300"/>
          </a:xfrm>
          <a:prstGeom prst="downArrow">
            <a:avLst>
              <a:gd name="adj1" fmla="val 50000"/>
              <a:gd name="adj2" fmla="val 33333"/>
            </a:avLst>
          </a:prstGeom>
          <a:solidFill>
            <a:srgbClr val="00B0F0"/>
          </a:solidFill>
          <a:ln w="9360">
            <a:solidFill>
              <a:srgbClr val="000000"/>
            </a:solidFill>
            <a:miter lim="800000"/>
            <a:headEnd/>
            <a:tailEnd/>
          </a:ln>
        </p:spPr>
        <p:txBody>
          <a:bodyPr wrap="none" anchor="ctr"/>
          <a:lstStyle/>
          <a:p>
            <a:endParaRPr lang="en-US"/>
          </a:p>
        </p:txBody>
      </p:sp>
      <p:grpSp>
        <p:nvGrpSpPr>
          <p:cNvPr id="2" name="Group 94"/>
          <p:cNvGrpSpPr/>
          <p:nvPr/>
        </p:nvGrpSpPr>
        <p:grpSpPr>
          <a:xfrm>
            <a:off x="6171615" y="5118820"/>
            <a:ext cx="3124200" cy="1676400"/>
            <a:chOff x="6019800" y="5181600"/>
            <a:chExt cx="3124200" cy="1676400"/>
          </a:xfrm>
        </p:grpSpPr>
        <p:grpSp>
          <p:nvGrpSpPr>
            <p:cNvPr id="3" name="Group 9"/>
            <p:cNvGrpSpPr>
              <a:grpSpLocks/>
            </p:cNvGrpSpPr>
            <p:nvPr/>
          </p:nvGrpSpPr>
          <p:grpSpPr bwMode="auto">
            <a:xfrm>
              <a:off x="6400800" y="5181600"/>
              <a:ext cx="1676400" cy="1230313"/>
              <a:chOff x="769" y="2715"/>
              <a:chExt cx="1352" cy="1252"/>
            </a:xfrm>
          </p:grpSpPr>
          <p:sp>
            <p:nvSpPr>
              <p:cNvPr id="7184" name="Rectangle 10"/>
              <p:cNvSpPr>
                <a:spLocks noChangeArrowheads="1"/>
              </p:cNvSpPr>
              <p:nvPr/>
            </p:nvSpPr>
            <p:spPr bwMode="auto">
              <a:xfrm rot="-2700000">
                <a:off x="881" y="2970"/>
                <a:ext cx="1026" cy="745"/>
              </a:xfrm>
              <a:prstGeom prst="rect">
                <a:avLst/>
              </a:prstGeom>
              <a:gradFill rotWithShape="0">
                <a:gsLst>
                  <a:gs pos="0">
                    <a:srgbClr val="000000"/>
                  </a:gs>
                  <a:gs pos="100000">
                    <a:srgbClr val="FFFFFF"/>
                  </a:gs>
                </a:gsLst>
                <a:lin ang="13500000" scaled="1"/>
              </a:gradFill>
              <a:ln w="9525">
                <a:noFill/>
                <a:round/>
                <a:headEnd/>
                <a:tailEnd/>
              </a:ln>
            </p:spPr>
            <p:txBody>
              <a:bodyPr wrap="none" anchor="ctr"/>
              <a:lstStyle/>
              <a:p>
                <a:endParaRPr lang="en-US"/>
              </a:p>
            </p:txBody>
          </p:sp>
          <p:grpSp>
            <p:nvGrpSpPr>
              <p:cNvPr id="4" name="Group 11"/>
              <p:cNvGrpSpPr>
                <a:grpSpLocks/>
              </p:cNvGrpSpPr>
              <p:nvPr/>
            </p:nvGrpSpPr>
            <p:grpSpPr bwMode="auto">
              <a:xfrm>
                <a:off x="801" y="2736"/>
                <a:ext cx="1320" cy="1199"/>
                <a:chOff x="801" y="2736"/>
                <a:chExt cx="1320" cy="1199"/>
              </a:xfrm>
            </p:grpSpPr>
            <p:sp>
              <p:nvSpPr>
                <p:cNvPr id="7246" name="Line 12"/>
                <p:cNvSpPr>
                  <a:spLocks noChangeShapeType="1"/>
                </p:cNvSpPr>
                <p:nvPr/>
              </p:nvSpPr>
              <p:spPr bwMode="auto">
                <a:xfrm>
                  <a:off x="801" y="3404"/>
                  <a:ext cx="1321" cy="1"/>
                </a:xfrm>
                <a:prstGeom prst="line">
                  <a:avLst/>
                </a:prstGeom>
                <a:noFill/>
                <a:ln w="19080">
                  <a:solidFill>
                    <a:srgbClr val="000000"/>
                  </a:solidFill>
                  <a:miter lim="800000"/>
                  <a:headEnd/>
                  <a:tailEnd type="triangle" w="med" len="med"/>
                </a:ln>
              </p:spPr>
              <p:txBody>
                <a:bodyPr/>
                <a:lstStyle/>
                <a:p>
                  <a:endParaRPr lang="en-US"/>
                </a:p>
              </p:txBody>
            </p:sp>
            <p:graphicFrame>
              <p:nvGraphicFramePr>
                <p:cNvPr id="7170" name="Object 13"/>
                <p:cNvGraphicFramePr>
                  <a:graphicFrameLocks noChangeAspect="1"/>
                </p:cNvGraphicFramePr>
                <p:nvPr/>
              </p:nvGraphicFramePr>
              <p:xfrm>
                <a:off x="1978" y="3365"/>
                <a:ext cx="121" cy="184"/>
              </p:xfrm>
              <a:graphic>
                <a:graphicData uri="http://schemas.openxmlformats.org/presentationml/2006/ole">
                  <p:oleObj spid="_x0000_s1459208" r:id="rId4" imgW="152268" imgH="215713" progId="Equation.3">
                    <p:embed/>
                  </p:oleObj>
                </a:graphicData>
              </a:graphic>
            </p:graphicFrame>
            <p:graphicFrame>
              <p:nvGraphicFramePr>
                <p:cNvPr id="7171" name="Object 14"/>
                <p:cNvGraphicFramePr>
                  <a:graphicFrameLocks noChangeAspect="1"/>
                </p:cNvGraphicFramePr>
                <p:nvPr/>
              </p:nvGraphicFramePr>
              <p:xfrm>
                <a:off x="1322" y="2736"/>
                <a:ext cx="131" cy="184"/>
              </p:xfrm>
              <a:graphic>
                <a:graphicData uri="http://schemas.openxmlformats.org/presentationml/2006/ole">
                  <p:oleObj spid="_x0000_s1459209" r:id="rId5" imgW="164885" imgH="215619" progId="Equation.3">
                    <p:embed/>
                  </p:oleObj>
                </a:graphicData>
              </a:graphic>
            </p:graphicFrame>
            <p:sp>
              <p:nvSpPr>
                <p:cNvPr id="7247" name="Line 15"/>
                <p:cNvSpPr>
                  <a:spLocks noChangeShapeType="1"/>
                </p:cNvSpPr>
                <p:nvPr/>
              </p:nvSpPr>
              <p:spPr bwMode="auto">
                <a:xfrm flipV="1">
                  <a:off x="1448" y="2756"/>
                  <a:ext cx="1" cy="1181"/>
                </a:xfrm>
                <a:prstGeom prst="line">
                  <a:avLst/>
                </a:prstGeom>
                <a:noFill/>
                <a:ln w="19080">
                  <a:solidFill>
                    <a:srgbClr val="000000"/>
                  </a:solidFill>
                  <a:miter lim="800000"/>
                  <a:headEnd/>
                  <a:tailEnd type="triangle" w="med" len="med"/>
                </a:ln>
              </p:spPr>
              <p:txBody>
                <a:bodyPr/>
                <a:lstStyle/>
                <a:p>
                  <a:endParaRPr lang="en-US"/>
                </a:p>
              </p:txBody>
            </p:sp>
          </p:grpSp>
          <p:sp>
            <p:nvSpPr>
              <p:cNvPr id="7186" name="AutoShape 16"/>
              <p:cNvSpPr>
                <a:spLocks noChangeArrowheads="1"/>
              </p:cNvSpPr>
              <p:nvPr/>
            </p:nvSpPr>
            <p:spPr bwMode="auto">
              <a:xfrm>
                <a:off x="1501" y="3064"/>
                <a:ext cx="31" cy="33"/>
              </a:xfrm>
              <a:prstGeom prst="flowChartConnector">
                <a:avLst/>
              </a:prstGeom>
              <a:solidFill>
                <a:srgbClr val="FF0000"/>
              </a:solidFill>
              <a:ln w="19080">
                <a:solidFill>
                  <a:srgbClr val="000000"/>
                </a:solidFill>
                <a:miter lim="800000"/>
                <a:headEnd/>
                <a:tailEnd/>
              </a:ln>
            </p:spPr>
            <p:txBody>
              <a:bodyPr wrap="none" anchor="ctr"/>
              <a:lstStyle/>
              <a:p>
                <a:endParaRPr lang="en-US"/>
              </a:p>
            </p:txBody>
          </p:sp>
          <p:sp>
            <p:nvSpPr>
              <p:cNvPr id="7187" name="AutoShape 17"/>
              <p:cNvSpPr>
                <a:spLocks noChangeArrowheads="1"/>
              </p:cNvSpPr>
              <p:nvPr/>
            </p:nvSpPr>
            <p:spPr bwMode="auto">
              <a:xfrm>
                <a:off x="1594" y="2998"/>
                <a:ext cx="31" cy="33"/>
              </a:xfrm>
              <a:prstGeom prst="flowChartConnector">
                <a:avLst/>
              </a:prstGeom>
              <a:solidFill>
                <a:srgbClr val="FF0000"/>
              </a:solidFill>
              <a:ln w="19080">
                <a:solidFill>
                  <a:srgbClr val="000000"/>
                </a:solidFill>
                <a:miter lim="800000"/>
                <a:headEnd/>
                <a:tailEnd/>
              </a:ln>
            </p:spPr>
            <p:txBody>
              <a:bodyPr wrap="none" anchor="ctr"/>
              <a:lstStyle/>
              <a:p>
                <a:endParaRPr lang="en-US"/>
              </a:p>
            </p:txBody>
          </p:sp>
          <p:sp>
            <p:nvSpPr>
              <p:cNvPr id="7188" name="AutoShape 18"/>
              <p:cNvSpPr>
                <a:spLocks noChangeArrowheads="1"/>
              </p:cNvSpPr>
              <p:nvPr/>
            </p:nvSpPr>
            <p:spPr bwMode="auto">
              <a:xfrm>
                <a:off x="1747" y="3031"/>
                <a:ext cx="31" cy="33"/>
              </a:xfrm>
              <a:prstGeom prst="flowChartConnector">
                <a:avLst/>
              </a:prstGeom>
              <a:solidFill>
                <a:srgbClr val="FF0000"/>
              </a:solidFill>
              <a:ln w="19080">
                <a:solidFill>
                  <a:srgbClr val="000000"/>
                </a:solidFill>
                <a:miter lim="800000"/>
                <a:headEnd/>
                <a:tailEnd/>
              </a:ln>
            </p:spPr>
            <p:txBody>
              <a:bodyPr wrap="none" anchor="ctr"/>
              <a:lstStyle/>
              <a:p>
                <a:endParaRPr lang="en-US"/>
              </a:p>
            </p:txBody>
          </p:sp>
          <p:sp>
            <p:nvSpPr>
              <p:cNvPr id="7189" name="AutoShape 19"/>
              <p:cNvSpPr>
                <a:spLocks noChangeArrowheads="1"/>
              </p:cNvSpPr>
              <p:nvPr/>
            </p:nvSpPr>
            <p:spPr bwMode="auto">
              <a:xfrm>
                <a:off x="1440" y="3162"/>
                <a:ext cx="31" cy="33"/>
              </a:xfrm>
              <a:prstGeom prst="flowChartConnector">
                <a:avLst/>
              </a:prstGeom>
              <a:solidFill>
                <a:srgbClr val="FF0000"/>
              </a:solidFill>
              <a:ln w="19080">
                <a:solidFill>
                  <a:srgbClr val="000000"/>
                </a:solidFill>
                <a:miter lim="800000"/>
                <a:headEnd/>
                <a:tailEnd/>
              </a:ln>
            </p:spPr>
            <p:txBody>
              <a:bodyPr wrap="none" anchor="ctr"/>
              <a:lstStyle/>
              <a:p>
                <a:endParaRPr lang="en-US"/>
              </a:p>
            </p:txBody>
          </p:sp>
          <p:sp>
            <p:nvSpPr>
              <p:cNvPr id="7190" name="AutoShape 20"/>
              <p:cNvSpPr>
                <a:spLocks noChangeArrowheads="1"/>
              </p:cNvSpPr>
              <p:nvPr/>
            </p:nvSpPr>
            <p:spPr bwMode="auto">
              <a:xfrm>
                <a:off x="1839" y="2932"/>
                <a:ext cx="31" cy="33"/>
              </a:xfrm>
              <a:prstGeom prst="flowChartConnector">
                <a:avLst/>
              </a:prstGeom>
              <a:solidFill>
                <a:srgbClr val="FF0000"/>
              </a:solidFill>
              <a:ln w="19080">
                <a:solidFill>
                  <a:srgbClr val="000000"/>
                </a:solidFill>
                <a:miter lim="800000"/>
                <a:headEnd/>
                <a:tailEnd/>
              </a:ln>
            </p:spPr>
            <p:txBody>
              <a:bodyPr wrap="none" anchor="ctr"/>
              <a:lstStyle/>
              <a:p>
                <a:endParaRPr lang="en-US"/>
              </a:p>
            </p:txBody>
          </p:sp>
          <p:sp>
            <p:nvSpPr>
              <p:cNvPr id="7191" name="AutoShape 21"/>
              <p:cNvSpPr>
                <a:spLocks noChangeArrowheads="1"/>
              </p:cNvSpPr>
              <p:nvPr/>
            </p:nvSpPr>
            <p:spPr bwMode="auto">
              <a:xfrm>
                <a:off x="1471" y="3260"/>
                <a:ext cx="31" cy="33"/>
              </a:xfrm>
              <a:prstGeom prst="flowChartConnector">
                <a:avLst/>
              </a:prstGeom>
              <a:solidFill>
                <a:srgbClr val="FF0000"/>
              </a:solidFill>
              <a:ln w="19080">
                <a:solidFill>
                  <a:srgbClr val="000000"/>
                </a:solidFill>
                <a:miter lim="800000"/>
                <a:headEnd/>
                <a:tailEnd/>
              </a:ln>
            </p:spPr>
            <p:txBody>
              <a:bodyPr wrap="none" anchor="ctr"/>
              <a:lstStyle/>
              <a:p>
                <a:endParaRPr lang="en-US"/>
              </a:p>
            </p:txBody>
          </p:sp>
          <p:sp>
            <p:nvSpPr>
              <p:cNvPr id="7192" name="AutoShape 22"/>
              <p:cNvSpPr>
                <a:spLocks noChangeArrowheads="1"/>
              </p:cNvSpPr>
              <p:nvPr/>
            </p:nvSpPr>
            <p:spPr bwMode="auto">
              <a:xfrm>
                <a:off x="1256" y="3162"/>
                <a:ext cx="31" cy="33"/>
              </a:xfrm>
              <a:prstGeom prst="flowChartConnector">
                <a:avLst/>
              </a:prstGeom>
              <a:solidFill>
                <a:srgbClr val="FF0000"/>
              </a:solidFill>
              <a:ln w="19080">
                <a:solidFill>
                  <a:srgbClr val="000000"/>
                </a:solidFill>
                <a:miter lim="800000"/>
                <a:headEnd/>
                <a:tailEnd/>
              </a:ln>
            </p:spPr>
            <p:txBody>
              <a:bodyPr wrap="none" anchor="ctr"/>
              <a:lstStyle/>
              <a:p>
                <a:endParaRPr lang="en-US"/>
              </a:p>
            </p:txBody>
          </p:sp>
          <p:sp>
            <p:nvSpPr>
              <p:cNvPr id="7193" name="AutoShape 23"/>
              <p:cNvSpPr>
                <a:spLocks noChangeArrowheads="1"/>
              </p:cNvSpPr>
              <p:nvPr/>
            </p:nvSpPr>
            <p:spPr bwMode="auto">
              <a:xfrm>
                <a:off x="1348" y="3621"/>
                <a:ext cx="31" cy="33"/>
              </a:xfrm>
              <a:prstGeom prst="flowChartConnector">
                <a:avLst/>
              </a:prstGeom>
              <a:solidFill>
                <a:srgbClr val="FF0000"/>
              </a:solidFill>
              <a:ln w="19080">
                <a:solidFill>
                  <a:srgbClr val="000000"/>
                </a:solidFill>
                <a:miter lim="800000"/>
                <a:headEnd/>
                <a:tailEnd/>
              </a:ln>
            </p:spPr>
            <p:txBody>
              <a:bodyPr wrap="none" anchor="ctr"/>
              <a:lstStyle/>
              <a:p>
                <a:endParaRPr lang="en-US"/>
              </a:p>
            </p:txBody>
          </p:sp>
          <p:sp>
            <p:nvSpPr>
              <p:cNvPr id="7194" name="AutoShape 24"/>
              <p:cNvSpPr>
                <a:spLocks noChangeArrowheads="1"/>
              </p:cNvSpPr>
              <p:nvPr/>
            </p:nvSpPr>
            <p:spPr bwMode="auto">
              <a:xfrm>
                <a:off x="1286" y="3326"/>
                <a:ext cx="31" cy="33"/>
              </a:xfrm>
              <a:prstGeom prst="flowChartConnector">
                <a:avLst/>
              </a:prstGeom>
              <a:solidFill>
                <a:srgbClr val="FF0000"/>
              </a:solidFill>
              <a:ln w="19080">
                <a:solidFill>
                  <a:srgbClr val="000000"/>
                </a:solidFill>
                <a:miter lim="800000"/>
                <a:headEnd/>
                <a:tailEnd/>
              </a:ln>
            </p:spPr>
            <p:txBody>
              <a:bodyPr wrap="none" anchor="ctr"/>
              <a:lstStyle/>
              <a:p>
                <a:endParaRPr lang="en-US"/>
              </a:p>
            </p:txBody>
          </p:sp>
          <p:sp>
            <p:nvSpPr>
              <p:cNvPr id="7195" name="AutoShape 25"/>
              <p:cNvSpPr>
                <a:spLocks noChangeArrowheads="1"/>
              </p:cNvSpPr>
              <p:nvPr/>
            </p:nvSpPr>
            <p:spPr bwMode="auto">
              <a:xfrm>
                <a:off x="1379" y="2998"/>
                <a:ext cx="31" cy="33"/>
              </a:xfrm>
              <a:prstGeom prst="flowChartConnector">
                <a:avLst/>
              </a:prstGeom>
              <a:solidFill>
                <a:srgbClr val="FF0000"/>
              </a:solidFill>
              <a:ln w="19080">
                <a:solidFill>
                  <a:srgbClr val="000000"/>
                </a:solidFill>
                <a:miter lim="800000"/>
                <a:headEnd/>
                <a:tailEnd/>
              </a:ln>
            </p:spPr>
            <p:txBody>
              <a:bodyPr wrap="none" anchor="ctr"/>
              <a:lstStyle/>
              <a:p>
                <a:endParaRPr lang="en-US"/>
              </a:p>
            </p:txBody>
          </p:sp>
          <p:sp>
            <p:nvSpPr>
              <p:cNvPr id="7196" name="AutoShape 26"/>
              <p:cNvSpPr>
                <a:spLocks noChangeArrowheads="1"/>
              </p:cNvSpPr>
              <p:nvPr/>
            </p:nvSpPr>
            <p:spPr bwMode="auto">
              <a:xfrm>
                <a:off x="1348" y="3031"/>
                <a:ext cx="31" cy="33"/>
              </a:xfrm>
              <a:prstGeom prst="flowChartConnector">
                <a:avLst/>
              </a:prstGeom>
              <a:solidFill>
                <a:srgbClr val="FF0000"/>
              </a:solidFill>
              <a:ln w="19080">
                <a:solidFill>
                  <a:srgbClr val="000000"/>
                </a:solidFill>
                <a:miter lim="800000"/>
                <a:headEnd/>
                <a:tailEnd/>
              </a:ln>
            </p:spPr>
            <p:txBody>
              <a:bodyPr wrap="none" anchor="ctr"/>
              <a:lstStyle/>
              <a:p>
                <a:endParaRPr lang="en-US"/>
              </a:p>
            </p:txBody>
          </p:sp>
          <p:sp>
            <p:nvSpPr>
              <p:cNvPr id="7197" name="AutoShape 27"/>
              <p:cNvSpPr>
                <a:spLocks noChangeArrowheads="1"/>
              </p:cNvSpPr>
              <p:nvPr/>
            </p:nvSpPr>
            <p:spPr bwMode="auto">
              <a:xfrm>
                <a:off x="1040" y="3391"/>
                <a:ext cx="31" cy="33"/>
              </a:xfrm>
              <a:prstGeom prst="flowChartConnector">
                <a:avLst/>
              </a:prstGeom>
              <a:solidFill>
                <a:srgbClr val="FF0000"/>
              </a:solidFill>
              <a:ln w="19080">
                <a:solidFill>
                  <a:srgbClr val="000000"/>
                </a:solidFill>
                <a:miter lim="800000"/>
                <a:headEnd/>
                <a:tailEnd/>
              </a:ln>
            </p:spPr>
            <p:txBody>
              <a:bodyPr wrap="none" anchor="ctr"/>
              <a:lstStyle/>
              <a:p>
                <a:endParaRPr lang="en-US"/>
              </a:p>
            </p:txBody>
          </p:sp>
          <p:sp>
            <p:nvSpPr>
              <p:cNvPr id="7198" name="AutoShape 28"/>
              <p:cNvSpPr>
                <a:spLocks noChangeArrowheads="1"/>
              </p:cNvSpPr>
              <p:nvPr/>
            </p:nvSpPr>
            <p:spPr bwMode="auto">
              <a:xfrm>
                <a:off x="1133" y="3227"/>
                <a:ext cx="31" cy="33"/>
              </a:xfrm>
              <a:prstGeom prst="flowChartConnector">
                <a:avLst/>
              </a:prstGeom>
              <a:solidFill>
                <a:srgbClr val="FF0000"/>
              </a:solidFill>
              <a:ln w="19080">
                <a:solidFill>
                  <a:srgbClr val="000000"/>
                </a:solidFill>
                <a:miter lim="800000"/>
                <a:headEnd/>
                <a:tailEnd/>
              </a:ln>
            </p:spPr>
            <p:txBody>
              <a:bodyPr wrap="none" anchor="ctr"/>
              <a:lstStyle/>
              <a:p>
                <a:endParaRPr lang="en-US"/>
              </a:p>
            </p:txBody>
          </p:sp>
          <p:sp>
            <p:nvSpPr>
              <p:cNvPr id="7199" name="AutoShape 29"/>
              <p:cNvSpPr>
                <a:spLocks noChangeArrowheads="1"/>
              </p:cNvSpPr>
              <p:nvPr/>
            </p:nvSpPr>
            <p:spPr bwMode="auto">
              <a:xfrm>
                <a:off x="1164" y="3064"/>
                <a:ext cx="31" cy="33"/>
              </a:xfrm>
              <a:prstGeom prst="flowChartConnector">
                <a:avLst/>
              </a:prstGeom>
              <a:solidFill>
                <a:srgbClr val="FF0000"/>
              </a:solidFill>
              <a:ln w="19080">
                <a:solidFill>
                  <a:srgbClr val="000000"/>
                </a:solidFill>
                <a:miter lim="800000"/>
                <a:headEnd/>
                <a:tailEnd/>
              </a:ln>
            </p:spPr>
            <p:txBody>
              <a:bodyPr wrap="none" anchor="ctr"/>
              <a:lstStyle/>
              <a:p>
                <a:endParaRPr lang="en-US"/>
              </a:p>
            </p:txBody>
          </p:sp>
          <p:grpSp>
            <p:nvGrpSpPr>
              <p:cNvPr id="5" name="Group 30"/>
              <p:cNvGrpSpPr>
                <a:grpSpLocks/>
              </p:cNvGrpSpPr>
              <p:nvPr/>
            </p:nvGrpSpPr>
            <p:grpSpPr bwMode="auto">
              <a:xfrm>
                <a:off x="1603" y="3171"/>
                <a:ext cx="46" cy="45"/>
                <a:chOff x="1603" y="3171"/>
                <a:chExt cx="46" cy="45"/>
              </a:xfrm>
            </p:grpSpPr>
            <p:sp>
              <p:nvSpPr>
                <p:cNvPr id="7244" name="Line 31"/>
                <p:cNvSpPr>
                  <a:spLocks noChangeShapeType="1"/>
                </p:cNvSpPr>
                <p:nvPr/>
              </p:nvSpPr>
              <p:spPr bwMode="auto">
                <a:xfrm>
                  <a:off x="1603" y="3171"/>
                  <a:ext cx="46" cy="46"/>
                </a:xfrm>
                <a:prstGeom prst="line">
                  <a:avLst/>
                </a:prstGeom>
                <a:noFill/>
                <a:ln w="22320">
                  <a:solidFill>
                    <a:srgbClr val="008000"/>
                  </a:solidFill>
                  <a:miter lim="800000"/>
                  <a:headEnd/>
                  <a:tailEnd/>
                </a:ln>
              </p:spPr>
              <p:txBody>
                <a:bodyPr/>
                <a:lstStyle/>
                <a:p>
                  <a:endParaRPr lang="en-US"/>
                </a:p>
              </p:txBody>
            </p:sp>
            <p:sp>
              <p:nvSpPr>
                <p:cNvPr id="7245" name="Line 32"/>
                <p:cNvSpPr>
                  <a:spLocks noChangeShapeType="1"/>
                </p:cNvSpPr>
                <p:nvPr/>
              </p:nvSpPr>
              <p:spPr bwMode="auto">
                <a:xfrm flipH="1">
                  <a:off x="1602" y="3173"/>
                  <a:ext cx="45" cy="43"/>
                </a:xfrm>
                <a:prstGeom prst="line">
                  <a:avLst/>
                </a:prstGeom>
                <a:noFill/>
                <a:ln w="22320">
                  <a:solidFill>
                    <a:srgbClr val="008000"/>
                  </a:solidFill>
                  <a:miter lim="800000"/>
                  <a:headEnd/>
                  <a:tailEnd/>
                </a:ln>
              </p:spPr>
              <p:txBody>
                <a:bodyPr/>
                <a:lstStyle/>
                <a:p>
                  <a:endParaRPr lang="en-US"/>
                </a:p>
              </p:txBody>
            </p:sp>
          </p:grpSp>
          <p:grpSp>
            <p:nvGrpSpPr>
              <p:cNvPr id="6" name="Group 33"/>
              <p:cNvGrpSpPr>
                <a:grpSpLocks/>
              </p:cNvGrpSpPr>
              <p:nvPr/>
            </p:nvGrpSpPr>
            <p:grpSpPr bwMode="auto">
              <a:xfrm>
                <a:off x="1633" y="3237"/>
                <a:ext cx="46" cy="46"/>
                <a:chOff x="1633" y="3237"/>
                <a:chExt cx="46" cy="46"/>
              </a:xfrm>
            </p:grpSpPr>
            <p:sp>
              <p:nvSpPr>
                <p:cNvPr id="7242" name="Line 34"/>
                <p:cNvSpPr>
                  <a:spLocks noChangeShapeType="1"/>
                </p:cNvSpPr>
                <p:nvPr/>
              </p:nvSpPr>
              <p:spPr bwMode="auto">
                <a:xfrm>
                  <a:off x="1634" y="3237"/>
                  <a:ext cx="46" cy="46"/>
                </a:xfrm>
                <a:prstGeom prst="line">
                  <a:avLst/>
                </a:prstGeom>
                <a:noFill/>
                <a:ln w="22320">
                  <a:solidFill>
                    <a:srgbClr val="008000"/>
                  </a:solidFill>
                  <a:miter lim="800000"/>
                  <a:headEnd/>
                  <a:tailEnd/>
                </a:ln>
              </p:spPr>
              <p:txBody>
                <a:bodyPr/>
                <a:lstStyle/>
                <a:p>
                  <a:endParaRPr lang="en-US"/>
                </a:p>
              </p:txBody>
            </p:sp>
            <p:sp>
              <p:nvSpPr>
                <p:cNvPr id="7243" name="Line 35"/>
                <p:cNvSpPr>
                  <a:spLocks noChangeShapeType="1"/>
                </p:cNvSpPr>
                <p:nvPr/>
              </p:nvSpPr>
              <p:spPr bwMode="auto">
                <a:xfrm flipH="1">
                  <a:off x="1633" y="3239"/>
                  <a:ext cx="45" cy="43"/>
                </a:xfrm>
                <a:prstGeom prst="line">
                  <a:avLst/>
                </a:prstGeom>
                <a:noFill/>
                <a:ln w="22320">
                  <a:solidFill>
                    <a:srgbClr val="008000"/>
                  </a:solidFill>
                  <a:miter lim="800000"/>
                  <a:headEnd/>
                  <a:tailEnd/>
                </a:ln>
              </p:spPr>
              <p:txBody>
                <a:bodyPr/>
                <a:lstStyle/>
                <a:p>
                  <a:endParaRPr lang="en-US"/>
                </a:p>
              </p:txBody>
            </p:sp>
          </p:grpSp>
          <p:grpSp>
            <p:nvGrpSpPr>
              <p:cNvPr id="7" name="Group 36"/>
              <p:cNvGrpSpPr>
                <a:grpSpLocks/>
              </p:cNvGrpSpPr>
              <p:nvPr/>
            </p:nvGrpSpPr>
            <p:grpSpPr bwMode="auto">
              <a:xfrm>
                <a:off x="1664" y="3139"/>
                <a:ext cx="46" cy="46"/>
                <a:chOff x="1664" y="3139"/>
                <a:chExt cx="46" cy="46"/>
              </a:xfrm>
            </p:grpSpPr>
            <p:sp>
              <p:nvSpPr>
                <p:cNvPr id="7240" name="Line 37"/>
                <p:cNvSpPr>
                  <a:spLocks noChangeShapeType="1"/>
                </p:cNvSpPr>
                <p:nvPr/>
              </p:nvSpPr>
              <p:spPr bwMode="auto">
                <a:xfrm>
                  <a:off x="1665" y="3139"/>
                  <a:ext cx="46" cy="46"/>
                </a:xfrm>
                <a:prstGeom prst="line">
                  <a:avLst/>
                </a:prstGeom>
                <a:noFill/>
                <a:ln w="22320">
                  <a:solidFill>
                    <a:srgbClr val="008000"/>
                  </a:solidFill>
                  <a:miter lim="800000"/>
                  <a:headEnd/>
                  <a:tailEnd/>
                </a:ln>
              </p:spPr>
              <p:txBody>
                <a:bodyPr/>
                <a:lstStyle/>
                <a:p>
                  <a:endParaRPr lang="en-US"/>
                </a:p>
              </p:txBody>
            </p:sp>
            <p:sp>
              <p:nvSpPr>
                <p:cNvPr id="7241" name="Line 38"/>
                <p:cNvSpPr>
                  <a:spLocks noChangeShapeType="1"/>
                </p:cNvSpPr>
                <p:nvPr/>
              </p:nvSpPr>
              <p:spPr bwMode="auto">
                <a:xfrm flipH="1">
                  <a:off x="1663" y="3140"/>
                  <a:ext cx="45" cy="43"/>
                </a:xfrm>
                <a:prstGeom prst="line">
                  <a:avLst/>
                </a:prstGeom>
                <a:noFill/>
                <a:ln w="22320">
                  <a:solidFill>
                    <a:srgbClr val="008000"/>
                  </a:solidFill>
                  <a:miter lim="800000"/>
                  <a:headEnd/>
                  <a:tailEnd/>
                </a:ln>
              </p:spPr>
              <p:txBody>
                <a:bodyPr/>
                <a:lstStyle/>
                <a:p>
                  <a:endParaRPr lang="en-US"/>
                </a:p>
              </p:txBody>
            </p:sp>
          </p:grpSp>
          <p:grpSp>
            <p:nvGrpSpPr>
              <p:cNvPr id="8" name="Group 39"/>
              <p:cNvGrpSpPr>
                <a:grpSpLocks/>
              </p:cNvGrpSpPr>
              <p:nvPr/>
            </p:nvGrpSpPr>
            <p:grpSpPr bwMode="auto">
              <a:xfrm>
                <a:off x="1787" y="3139"/>
                <a:ext cx="46" cy="46"/>
                <a:chOff x="1787" y="3139"/>
                <a:chExt cx="46" cy="46"/>
              </a:xfrm>
            </p:grpSpPr>
            <p:sp>
              <p:nvSpPr>
                <p:cNvPr id="7238" name="Line 40"/>
                <p:cNvSpPr>
                  <a:spLocks noChangeShapeType="1"/>
                </p:cNvSpPr>
                <p:nvPr/>
              </p:nvSpPr>
              <p:spPr bwMode="auto">
                <a:xfrm>
                  <a:off x="1787" y="3139"/>
                  <a:ext cx="46" cy="46"/>
                </a:xfrm>
                <a:prstGeom prst="line">
                  <a:avLst/>
                </a:prstGeom>
                <a:noFill/>
                <a:ln w="22320">
                  <a:solidFill>
                    <a:srgbClr val="008000"/>
                  </a:solidFill>
                  <a:miter lim="800000"/>
                  <a:headEnd/>
                  <a:tailEnd/>
                </a:ln>
              </p:spPr>
              <p:txBody>
                <a:bodyPr/>
                <a:lstStyle/>
                <a:p>
                  <a:endParaRPr lang="en-US"/>
                </a:p>
              </p:txBody>
            </p:sp>
            <p:sp>
              <p:nvSpPr>
                <p:cNvPr id="7239" name="Line 41"/>
                <p:cNvSpPr>
                  <a:spLocks noChangeShapeType="1"/>
                </p:cNvSpPr>
                <p:nvPr/>
              </p:nvSpPr>
              <p:spPr bwMode="auto">
                <a:xfrm flipH="1">
                  <a:off x="1786" y="3140"/>
                  <a:ext cx="45" cy="43"/>
                </a:xfrm>
                <a:prstGeom prst="line">
                  <a:avLst/>
                </a:prstGeom>
                <a:noFill/>
                <a:ln w="22320">
                  <a:solidFill>
                    <a:srgbClr val="008000"/>
                  </a:solidFill>
                  <a:miter lim="800000"/>
                  <a:headEnd/>
                  <a:tailEnd/>
                </a:ln>
              </p:spPr>
              <p:txBody>
                <a:bodyPr/>
                <a:lstStyle/>
                <a:p>
                  <a:endParaRPr lang="en-US"/>
                </a:p>
              </p:txBody>
            </p:sp>
          </p:grpSp>
          <p:grpSp>
            <p:nvGrpSpPr>
              <p:cNvPr id="9" name="Group 42"/>
              <p:cNvGrpSpPr>
                <a:grpSpLocks/>
              </p:cNvGrpSpPr>
              <p:nvPr/>
            </p:nvGrpSpPr>
            <p:grpSpPr bwMode="auto">
              <a:xfrm>
                <a:off x="1357" y="3499"/>
                <a:ext cx="46" cy="45"/>
                <a:chOff x="1357" y="3499"/>
                <a:chExt cx="46" cy="45"/>
              </a:xfrm>
            </p:grpSpPr>
            <p:sp>
              <p:nvSpPr>
                <p:cNvPr id="7236" name="Line 43"/>
                <p:cNvSpPr>
                  <a:spLocks noChangeShapeType="1"/>
                </p:cNvSpPr>
                <p:nvPr/>
              </p:nvSpPr>
              <p:spPr bwMode="auto">
                <a:xfrm>
                  <a:off x="1357" y="3499"/>
                  <a:ext cx="46" cy="46"/>
                </a:xfrm>
                <a:prstGeom prst="line">
                  <a:avLst/>
                </a:prstGeom>
                <a:noFill/>
                <a:ln w="22320">
                  <a:solidFill>
                    <a:srgbClr val="008000"/>
                  </a:solidFill>
                  <a:miter lim="800000"/>
                  <a:headEnd/>
                  <a:tailEnd/>
                </a:ln>
              </p:spPr>
              <p:txBody>
                <a:bodyPr/>
                <a:lstStyle/>
                <a:p>
                  <a:endParaRPr lang="en-US"/>
                </a:p>
              </p:txBody>
            </p:sp>
            <p:sp>
              <p:nvSpPr>
                <p:cNvPr id="7237" name="Line 44"/>
                <p:cNvSpPr>
                  <a:spLocks noChangeShapeType="1"/>
                </p:cNvSpPr>
                <p:nvPr/>
              </p:nvSpPr>
              <p:spPr bwMode="auto">
                <a:xfrm flipH="1">
                  <a:off x="1356" y="3500"/>
                  <a:ext cx="45" cy="43"/>
                </a:xfrm>
                <a:prstGeom prst="line">
                  <a:avLst/>
                </a:prstGeom>
                <a:noFill/>
                <a:ln w="22320">
                  <a:solidFill>
                    <a:srgbClr val="008000"/>
                  </a:solidFill>
                  <a:miter lim="800000"/>
                  <a:headEnd/>
                  <a:tailEnd/>
                </a:ln>
              </p:spPr>
              <p:txBody>
                <a:bodyPr/>
                <a:lstStyle/>
                <a:p>
                  <a:endParaRPr lang="en-US"/>
                </a:p>
              </p:txBody>
            </p:sp>
          </p:grpSp>
          <p:grpSp>
            <p:nvGrpSpPr>
              <p:cNvPr id="10" name="Group 45"/>
              <p:cNvGrpSpPr>
                <a:grpSpLocks/>
              </p:cNvGrpSpPr>
              <p:nvPr/>
            </p:nvGrpSpPr>
            <p:grpSpPr bwMode="auto">
              <a:xfrm>
                <a:off x="1479" y="3368"/>
                <a:ext cx="46" cy="45"/>
                <a:chOff x="1479" y="3368"/>
                <a:chExt cx="46" cy="45"/>
              </a:xfrm>
            </p:grpSpPr>
            <p:sp>
              <p:nvSpPr>
                <p:cNvPr id="7234" name="Line 46"/>
                <p:cNvSpPr>
                  <a:spLocks noChangeShapeType="1"/>
                </p:cNvSpPr>
                <p:nvPr/>
              </p:nvSpPr>
              <p:spPr bwMode="auto">
                <a:xfrm>
                  <a:off x="1480" y="3368"/>
                  <a:ext cx="46" cy="46"/>
                </a:xfrm>
                <a:prstGeom prst="line">
                  <a:avLst/>
                </a:prstGeom>
                <a:noFill/>
                <a:ln w="22320">
                  <a:solidFill>
                    <a:srgbClr val="008000"/>
                  </a:solidFill>
                  <a:miter lim="800000"/>
                  <a:headEnd/>
                  <a:tailEnd/>
                </a:ln>
              </p:spPr>
              <p:txBody>
                <a:bodyPr/>
                <a:lstStyle/>
                <a:p>
                  <a:endParaRPr lang="en-US"/>
                </a:p>
              </p:txBody>
            </p:sp>
            <p:sp>
              <p:nvSpPr>
                <p:cNvPr id="7235" name="Line 47"/>
                <p:cNvSpPr>
                  <a:spLocks noChangeShapeType="1"/>
                </p:cNvSpPr>
                <p:nvPr/>
              </p:nvSpPr>
              <p:spPr bwMode="auto">
                <a:xfrm flipH="1">
                  <a:off x="1479" y="3369"/>
                  <a:ext cx="45" cy="43"/>
                </a:xfrm>
                <a:prstGeom prst="line">
                  <a:avLst/>
                </a:prstGeom>
                <a:noFill/>
                <a:ln w="22320">
                  <a:solidFill>
                    <a:srgbClr val="008000"/>
                  </a:solidFill>
                  <a:miter lim="800000"/>
                  <a:headEnd/>
                  <a:tailEnd/>
                </a:ln>
              </p:spPr>
              <p:txBody>
                <a:bodyPr/>
                <a:lstStyle/>
                <a:p>
                  <a:endParaRPr lang="en-US"/>
                </a:p>
              </p:txBody>
            </p:sp>
          </p:grpSp>
          <p:grpSp>
            <p:nvGrpSpPr>
              <p:cNvPr id="11" name="Group 48"/>
              <p:cNvGrpSpPr>
                <a:grpSpLocks/>
              </p:cNvGrpSpPr>
              <p:nvPr/>
            </p:nvGrpSpPr>
            <p:grpSpPr bwMode="auto">
              <a:xfrm>
                <a:off x="1633" y="3499"/>
                <a:ext cx="46" cy="45"/>
                <a:chOff x="1633" y="3499"/>
                <a:chExt cx="46" cy="45"/>
              </a:xfrm>
            </p:grpSpPr>
            <p:sp>
              <p:nvSpPr>
                <p:cNvPr id="7232" name="Line 49"/>
                <p:cNvSpPr>
                  <a:spLocks noChangeShapeType="1"/>
                </p:cNvSpPr>
                <p:nvPr/>
              </p:nvSpPr>
              <p:spPr bwMode="auto">
                <a:xfrm>
                  <a:off x="1634" y="3499"/>
                  <a:ext cx="46" cy="46"/>
                </a:xfrm>
                <a:prstGeom prst="line">
                  <a:avLst/>
                </a:prstGeom>
                <a:noFill/>
                <a:ln w="22320">
                  <a:solidFill>
                    <a:srgbClr val="008000"/>
                  </a:solidFill>
                  <a:miter lim="800000"/>
                  <a:headEnd/>
                  <a:tailEnd/>
                </a:ln>
              </p:spPr>
              <p:txBody>
                <a:bodyPr/>
                <a:lstStyle/>
                <a:p>
                  <a:endParaRPr lang="en-US"/>
                </a:p>
              </p:txBody>
            </p:sp>
            <p:sp>
              <p:nvSpPr>
                <p:cNvPr id="7233" name="Line 50"/>
                <p:cNvSpPr>
                  <a:spLocks noChangeShapeType="1"/>
                </p:cNvSpPr>
                <p:nvPr/>
              </p:nvSpPr>
              <p:spPr bwMode="auto">
                <a:xfrm flipH="1">
                  <a:off x="1633" y="3500"/>
                  <a:ext cx="45" cy="43"/>
                </a:xfrm>
                <a:prstGeom prst="line">
                  <a:avLst/>
                </a:prstGeom>
                <a:noFill/>
                <a:ln w="22320">
                  <a:solidFill>
                    <a:srgbClr val="008000"/>
                  </a:solidFill>
                  <a:miter lim="800000"/>
                  <a:headEnd/>
                  <a:tailEnd/>
                </a:ln>
              </p:spPr>
              <p:txBody>
                <a:bodyPr/>
                <a:lstStyle/>
                <a:p>
                  <a:endParaRPr lang="en-US"/>
                </a:p>
              </p:txBody>
            </p:sp>
          </p:grpSp>
          <p:grpSp>
            <p:nvGrpSpPr>
              <p:cNvPr id="12" name="Group 51"/>
              <p:cNvGrpSpPr>
                <a:grpSpLocks/>
              </p:cNvGrpSpPr>
              <p:nvPr/>
            </p:nvGrpSpPr>
            <p:grpSpPr bwMode="auto">
              <a:xfrm>
                <a:off x="1234" y="3499"/>
                <a:ext cx="46" cy="45"/>
                <a:chOff x="1234" y="3499"/>
                <a:chExt cx="46" cy="45"/>
              </a:xfrm>
            </p:grpSpPr>
            <p:sp>
              <p:nvSpPr>
                <p:cNvPr id="7230" name="Line 52"/>
                <p:cNvSpPr>
                  <a:spLocks noChangeShapeType="1"/>
                </p:cNvSpPr>
                <p:nvPr/>
              </p:nvSpPr>
              <p:spPr bwMode="auto">
                <a:xfrm>
                  <a:off x="1234" y="3499"/>
                  <a:ext cx="46" cy="46"/>
                </a:xfrm>
                <a:prstGeom prst="line">
                  <a:avLst/>
                </a:prstGeom>
                <a:noFill/>
                <a:ln w="22320">
                  <a:solidFill>
                    <a:srgbClr val="008000"/>
                  </a:solidFill>
                  <a:miter lim="800000"/>
                  <a:headEnd/>
                  <a:tailEnd/>
                </a:ln>
              </p:spPr>
              <p:txBody>
                <a:bodyPr/>
                <a:lstStyle/>
                <a:p>
                  <a:endParaRPr lang="en-US"/>
                </a:p>
              </p:txBody>
            </p:sp>
            <p:sp>
              <p:nvSpPr>
                <p:cNvPr id="7231" name="Line 53"/>
                <p:cNvSpPr>
                  <a:spLocks noChangeShapeType="1"/>
                </p:cNvSpPr>
                <p:nvPr/>
              </p:nvSpPr>
              <p:spPr bwMode="auto">
                <a:xfrm flipH="1">
                  <a:off x="1233" y="3500"/>
                  <a:ext cx="45" cy="43"/>
                </a:xfrm>
                <a:prstGeom prst="line">
                  <a:avLst/>
                </a:prstGeom>
                <a:noFill/>
                <a:ln w="22320">
                  <a:solidFill>
                    <a:srgbClr val="008000"/>
                  </a:solidFill>
                  <a:miter lim="800000"/>
                  <a:headEnd/>
                  <a:tailEnd/>
                </a:ln>
              </p:spPr>
              <p:txBody>
                <a:bodyPr/>
                <a:lstStyle/>
                <a:p>
                  <a:endParaRPr lang="en-US"/>
                </a:p>
              </p:txBody>
            </p:sp>
          </p:grpSp>
          <p:grpSp>
            <p:nvGrpSpPr>
              <p:cNvPr id="13" name="Group 54"/>
              <p:cNvGrpSpPr>
                <a:grpSpLocks/>
              </p:cNvGrpSpPr>
              <p:nvPr/>
            </p:nvGrpSpPr>
            <p:grpSpPr bwMode="auto">
              <a:xfrm>
                <a:off x="1479" y="3630"/>
                <a:ext cx="46" cy="46"/>
                <a:chOff x="1479" y="3630"/>
                <a:chExt cx="46" cy="46"/>
              </a:xfrm>
            </p:grpSpPr>
            <p:sp>
              <p:nvSpPr>
                <p:cNvPr id="7228" name="Line 55"/>
                <p:cNvSpPr>
                  <a:spLocks noChangeShapeType="1"/>
                </p:cNvSpPr>
                <p:nvPr/>
              </p:nvSpPr>
              <p:spPr bwMode="auto">
                <a:xfrm>
                  <a:off x="1480" y="3630"/>
                  <a:ext cx="46" cy="46"/>
                </a:xfrm>
                <a:prstGeom prst="line">
                  <a:avLst/>
                </a:prstGeom>
                <a:noFill/>
                <a:ln w="22320">
                  <a:solidFill>
                    <a:srgbClr val="008000"/>
                  </a:solidFill>
                  <a:miter lim="800000"/>
                  <a:headEnd/>
                  <a:tailEnd/>
                </a:ln>
              </p:spPr>
              <p:txBody>
                <a:bodyPr/>
                <a:lstStyle/>
                <a:p>
                  <a:endParaRPr lang="en-US"/>
                </a:p>
              </p:txBody>
            </p:sp>
            <p:sp>
              <p:nvSpPr>
                <p:cNvPr id="7229" name="Line 56"/>
                <p:cNvSpPr>
                  <a:spLocks noChangeShapeType="1"/>
                </p:cNvSpPr>
                <p:nvPr/>
              </p:nvSpPr>
              <p:spPr bwMode="auto">
                <a:xfrm flipH="1">
                  <a:off x="1479" y="3632"/>
                  <a:ext cx="45" cy="43"/>
                </a:xfrm>
                <a:prstGeom prst="line">
                  <a:avLst/>
                </a:prstGeom>
                <a:noFill/>
                <a:ln w="22320">
                  <a:solidFill>
                    <a:srgbClr val="008000"/>
                  </a:solidFill>
                  <a:miter lim="800000"/>
                  <a:headEnd/>
                  <a:tailEnd/>
                </a:ln>
              </p:spPr>
              <p:txBody>
                <a:bodyPr/>
                <a:lstStyle/>
                <a:p>
                  <a:endParaRPr lang="en-US"/>
                </a:p>
              </p:txBody>
            </p:sp>
          </p:grpSp>
          <p:grpSp>
            <p:nvGrpSpPr>
              <p:cNvPr id="14" name="Group 57"/>
              <p:cNvGrpSpPr>
                <a:grpSpLocks/>
              </p:cNvGrpSpPr>
              <p:nvPr/>
            </p:nvGrpSpPr>
            <p:grpSpPr bwMode="auto">
              <a:xfrm>
                <a:off x="1695" y="3401"/>
                <a:ext cx="46" cy="45"/>
                <a:chOff x="1695" y="3401"/>
                <a:chExt cx="46" cy="45"/>
              </a:xfrm>
            </p:grpSpPr>
            <p:sp>
              <p:nvSpPr>
                <p:cNvPr id="7226" name="Line 58"/>
                <p:cNvSpPr>
                  <a:spLocks noChangeShapeType="1"/>
                </p:cNvSpPr>
                <p:nvPr/>
              </p:nvSpPr>
              <p:spPr bwMode="auto">
                <a:xfrm>
                  <a:off x="1695" y="3401"/>
                  <a:ext cx="46" cy="46"/>
                </a:xfrm>
                <a:prstGeom prst="line">
                  <a:avLst/>
                </a:prstGeom>
                <a:noFill/>
                <a:ln w="22320">
                  <a:solidFill>
                    <a:srgbClr val="008000"/>
                  </a:solidFill>
                  <a:miter lim="800000"/>
                  <a:headEnd/>
                  <a:tailEnd/>
                </a:ln>
              </p:spPr>
              <p:txBody>
                <a:bodyPr/>
                <a:lstStyle/>
                <a:p>
                  <a:endParaRPr lang="en-US"/>
                </a:p>
              </p:txBody>
            </p:sp>
            <p:sp>
              <p:nvSpPr>
                <p:cNvPr id="7227" name="Line 59"/>
                <p:cNvSpPr>
                  <a:spLocks noChangeShapeType="1"/>
                </p:cNvSpPr>
                <p:nvPr/>
              </p:nvSpPr>
              <p:spPr bwMode="auto">
                <a:xfrm flipH="1">
                  <a:off x="1694" y="3402"/>
                  <a:ext cx="45" cy="43"/>
                </a:xfrm>
                <a:prstGeom prst="line">
                  <a:avLst/>
                </a:prstGeom>
                <a:noFill/>
                <a:ln w="22320">
                  <a:solidFill>
                    <a:srgbClr val="008000"/>
                  </a:solidFill>
                  <a:miter lim="800000"/>
                  <a:headEnd/>
                  <a:tailEnd/>
                </a:ln>
              </p:spPr>
              <p:txBody>
                <a:bodyPr/>
                <a:lstStyle/>
                <a:p>
                  <a:endParaRPr lang="en-US"/>
                </a:p>
              </p:txBody>
            </p:sp>
          </p:grpSp>
          <p:grpSp>
            <p:nvGrpSpPr>
              <p:cNvPr id="15" name="Group 60"/>
              <p:cNvGrpSpPr>
                <a:grpSpLocks/>
              </p:cNvGrpSpPr>
              <p:nvPr/>
            </p:nvGrpSpPr>
            <p:grpSpPr bwMode="auto">
              <a:xfrm>
                <a:off x="1818" y="3237"/>
                <a:ext cx="46" cy="46"/>
                <a:chOff x="1818" y="3237"/>
                <a:chExt cx="46" cy="46"/>
              </a:xfrm>
            </p:grpSpPr>
            <p:sp>
              <p:nvSpPr>
                <p:cNvPr id="7224" name="Line 61"/>
                <p:cNvSpPr>
                  <a:spLocks noChangeShapeType="1"/>
                </p:cNvSpPr>
                <p:nvPr/>
              </p:nvSpPr>
              <p:spPr bwMode="auto">
                <a:xfrm>
                  <a:off x="1818" y="3237"/>
                  <a:ext cx="46" cy="46"/>
                </a:xfrm>
                <a:prstGeom prst="line">
                  <a:avLst/>
                </a:prstGeom>
                <a:noFill/>
                <a:ln w="22320">
                  <a:solidFill>
                    <a:srgbClr val="008000"/>
                  </a:solidFill>
                  <a:miter lim="800000"/>
                  <a:headEnd/>
                  <a:tailEnd/>
                </a:ln>
              </p:spPr>
              <p:txBody>
                <a:bodyPr/>
                <a:lstStyle/>
                <a:p>
                  <a:endParaRPr lang="en-US"/>
                </a:p>
              </p:txBody>
            </p:sp>
            <p:sp>
              <p:nvSpPr>
                <p:cNvPr id="7225" name="Line 62"/>
                <p:cNvSpPr>
                  <a:spLocks noChangeShapeType="1"/>
                </p:cNvSpPr>
                <p:nvPr/>
              </p:nvSpPr>
              <p:spPr bwMode="auto">
                <a:xfrm flipH="1">
                  <a:off x="1817" y="3239"/>
                  <a:ext cx="45" cy="43"/>
                </a:xfrm>
                <a:prstGeom prst="line">
                  <a:avLst/>
                </a:prstGeom>
                <a:noFill/>
                <a:ln w="22320">
                  <a:solidFill>
                    <a:srgbClr val="008000"/>
                  </a:solidFill>
                  <a:miter lim="800000"/>
                  <a:headEnd/>
                  <a:tailEnd/>
                </a:ln>
              </p:spPr>
              <p:txBody>
                <a:bodyPr/>
                <a:lstStyle/>
                <a:p>
                  <a:endParaRPr lang="en-US"/>
                </a:p>
              </p:txBody>
            </p:sp>
          </p:grpSp>
          <p:grpSp>
            <p:nvGrpSpPr>
              <p:cNvPr id="16" name="Group 63"/>
              <p:cNvGrpSpPr>
                <a:grpSpLocks/>
              </p:cNvGrpSpPr>
              <p:nvPr/>
            </p:nvGrpSpPr>
            <p:grpSpPr bwMode="auto">
              <a:xfrm>
                <a:off x="1049" y="3565"/>
                <a:ext cx="46" cy="45"/>
                <a:chOff x="1049" y="3565"/>
                <a:chExt cx="46" cy="45"/>
              </a:xfrm>
            </p:grpSpPr>
            <p:sp>
              <p:nvSpPr>
                <p:cNvPr id="7222" name="Line 64"/>
                <p:cNvSpPr>
                  <a:spLocks noChangeShapeType="1"/>
                </p:cNvSpPr>
                <p:nvPr/>
              </p:nvSpPr>
              <p:spPr bwMode="auto">
                <a:xfrm>
                  <a:off x="1050" y="3565"/>
                  <a:ext cx="46" cy="46"/>
                </a:xfrm>
                <a:prstGeom prst="line">
                  <a:avLst/>
                </a:prstGeom>
                <a:noFill/>
                <a:ln w="22320">
                  <a:solidFill>
                    <a:srgbClr val="008000"/>
                  </a:solidFill>
                  <a:miter lim="800000"/>
                  <a:headEnd/>
                  <a:tailEnd/>
                </a:ln>
              </p:spPr>
              <p:txBody>
                <a:bodyPr/>
                <a:lstStyle/>
                <a:p>
                  <a:endParaRPr lang="en-US"/>
                </a:p>
              </p:txBody>
            </p:sp>
            <p:sp>
              <p:nvSpPr>
                <p:cNvPr id="7223" name="Line 65"/>
                <p:cNvSpPr>
                  <a:spLocks noChangeShapeType="1"/>
                </p:cNvSpPr>
                <p:nvPr/>
              </p:nvSpPr>
              <p:spPr bwMode="auto">
                <a:xfrm flipH="1">
                  <a:off x="1049" y="3566"/>
                  <a:ext cx="45" cy="43"/>
                </a:xfrm>
                <a:prstGeom prst="line">
                  <a:avLst/>
                </a:prstGeom>
                <a:noFill/>
                <a:ln w="22320">
                  <a:solidFill>
                    <a:srgbClr val="008000"/>
                  </a:solidFill>
                  <a:miter lim="800000"/>
                  <a:headEnd/>
                  <a:tailEnd/>
                </a:ln>
              </p:spPr>
              <p:txBody>
                <a:bodyPr/>
                <a:lstStyle/>
                <a:p>
                  <a:endParaRPr lang="en-US"/>
                </a:p>
              </p:txBody>
            </p:sp>
          </p:grpSp>
          <p:grpSp>
            <p:nvGrpSpPr>
              <p:cNvPr id="17" name="Group 66"/>
              <p:cNvGrpSpPr>
                <a:grpSpLocks/>
              </p:cNvGrpSpPr>
              <p:nvPr/>
            </p:nvGrpSpPr>
            <p:grpSpPr bwMode="auto">
              <a:xfrm>
                <a:off x="1142" y="3663"/>
                <a:ext cx="46" cy="45"/>
                <a:chOff x="1142" y="3663"/>
                <a:chExt cx="46" cy="45"/>
              </a:xfrm>
            </p:grpSpPr>
            <p:sp>
              <p:nvSpPr>
                <p:cNvPr id="7220" name="Line 67"/>
                <p:cNvSpPr>
                  <a:spLocks noChangeShapeType="1"/>
                </p:cNvSpPr>
                <p:nvPr/>
              </p:nvSpPr>
              <p:spPr bwMode="auto">
                <a:xfrm>
                  <a:off x="1142" y="3663"/>
                  <a:ext cx="46" cy="46"/>
                </a:xfrm>
                <a:prstGeom prst="line">
                  <a:avLst/>
                </a:prstGeom>
                <a:noFill/>
                <a:ln w="22320">
                  <a:solidFill>
                    <a:srgbClr val="008000"/>
                  </a:solidFill>
                  <a:miter lim="800000"/>
                  <a:headEnd/>
                  <a:tailEnd/>
                </a:ln>
              </p:spPr>
              <p:txBody>
                <a:bodyPr/>
                <a:lstStyle/>
                <a:p>
                  <a:endParaRPr lang="en-US"/>
                </a:p>
              </p:txBody>
            </p:sp>
            <p:sp>
              <p:nvSpPr>
                <p:cNvPr id="7221" name="Line 68"/>
                <p:cNvSpPr>
                  <a:spLocks noChangeShapeType="1"/>
                </p:cNvSpPr>
                <p:nvPr/>
              </p:nvSpPr>
              <p:spPr bwMode="auto">
                <a:xfrm flipH="1">
                  <a:off x="1141" y="3664"/>
                  <a:ext cx="45" cy="43"/>
                </a:xfrm>
                <a:prstGeom prst="line">
                  <a:avLst/>
                </a:prstGeom>
                <a:noFill/>
                <a:ln w="22320">
                  <a:solidFill>
                    <a:srgbClr val="008000"/>
                  </a:solidFill>
                  <a:miter lim="800000"/>
                  <a:headEnd/>
                  <a:tailEnd/>
                </a:ln>
              </p:spPr>
              <p:txBody>
                <a:bodyPr/>
                <a:lstStyle/>
                <a:p>
                  <a:endParaRPr lang="en-US"/>
                </a:p>
              </p:txBody>
            </p:sp>
          </p:grpSp>
          <p:grpSp>
            <p:nvGrpSpPr>
              <p:cNvPr id="18" name="Group 69"/>
              <p:cNvGrpSpPr>
                <a:grpSpLocks/>
              </p:cNvGrpSpPr>
              <p:nvPr/>
            </p:nvGrpSpPr>
            <p:grpSpPr bwMode="auto">
              <a:xfrm>
                <a:off x="1203" y="3386"/>
                <a:ext cx="46" cy="45"/>
                <a:chOff x="1203" y="3386"/>
                <a:chExt cx="46" cy="45"/>
              </a:xfrm>
            </p:grpSpPr>
            <p:sp>
              <p:nvSpPr>
                <p:cNvPr id="7218" name="Line 70"/>
                <p:cNvSpPr>
                  <a:spLocks noChangeShapeType="1"/>
                </p:cNvSpPr>
                <p:nvPr/>
              </p:nvSpPr>
              <p:spPr bwMode="auto">
                <a:xfrm>
                  <a:off x="1204" y="3386"/>
                  <a:ext cx="46" cy="46"/>
                </a:xfrm>
                <a:prstGeom prst="line">
                  <a:avLst/>
                </a:prstGeom>
                <a:noFill/>
                <a:ln w="22320">
                  <a:solidFill>
                    <a:srgbClr val="008000"/>
                  </a:solidFill>
                  <a:miter lim="800000"/>
                  <a:headEnd/>
                  <a:tailEnd/>
                </a:ln>
              </p:spPr>
              <p:txBody>
                <a:bodyPr/>
                <a:lstStyle/>
                <a:p>
                  <a:endParaRPr lang="en-US"/>
                </a:p>
              </p:txBody>
            </p:sp>
            <p:sp>
              <p:nvSpPr>
                <p:cNvPr id="7219" name="Line 71"/>
                <p:cNvSpPr>
                  <a:spLocks noChangeShapeType="1"/>
                </p:cNvSpPr>
                <p:nvPr/>
              </p:nvSpPr>
              <p:spPr bwMode="auto">
                <a:xfrm flipH="1">
                  <a:off x="1202" y="3388"/>
                  <a:ext cx="45" cy="43"/>
                </a:xfrm>
                <a:prstGeom prst="line">
                  <a:avLst/>
                </a:prstGeom>
                <a:noFill/>
                <a:ln w="22320">
                  <a:solidFill>
                    <a:srgbClr val="008000"/>
                  </a:solidFill>
                  <a:miter lim="800000"/>
                  <a:headEnd/>
                  <a:tailEnd/>
                </a:ln>
              </p:spPr>
              <p:txBody>
                <a:bodyPr/>
                <a:lstStyle/>
                <a:p>
                  <a:endParaRPr lang="en-US"/>
                </a:p>
              </p:txBody>
            </p:sp>
          </p:grpSp>
          <p:sp>
            <p:nvSpPr>
              <p:cNvPr id="7214" name="Line 72"/>
              <p:cNvSpPr>
                <a:spLocks noChangeShapeType="1"/>
              </p:cNvSpPr>
              <p:nvPr/>
            </p:nvSpPr>
            <p:spPr bwMode="auto">
              <a:xfrm flipV="1">
                <a:off x="1010" y="2846"/>
                <a:ext cx="891" cy="893"/>
              </a:xfrm>
              <a:prstGeom prst="line">
                <a:avLst/>
              </a:prstGeom>
              <a:noFill/>
              <a:ln w="22320">
                <a:solidFill>
                  <a:srgbClr val="000066"/>
                </a:solidFill>
                <a:miter lim="800000"/>
                <a:headEnd/>
                <a:tailEnd/>
              </a:ln>
            </p:spPr>
            <p:txBody>
              <a:bodyPr/>
              <a:lstStyle/>
              <a:p>
                <a:endParaRPr lang="en-US"/>
              </a:p>
            </p:txBody>
          </p:sp>
          <p:sp>
            <p:nvSpPr>
              <p:cNvPr id="7215" name="AutoShape 73"/>
              <p:cNvSpPr>
                <a:spLocks noChangeArrowheads="1"/>
              </p:cNvSpPr>
              <p:nvPr/>
            </p:nvSpPr>
            <p:spPr bwMode="auto">
              <a:xfrm>
                <a:off x="1655" y="2900"/>
                <a:ext cx="31" cy="33"/>
              </a:xfrm>
              <a:prstGeom prst="flowChartConnector">
                <a:avLst/>
              </a:prstGeom>
              <a:solidFill>
                <a:srgbClr val="FF0000"/>
              </a:solidFill>
              <a:ln w="19080">
                <a:solidFill>
                  <a:srgbClr val="000000"/>
                </a:solidFill>
                <a:miter lim="800000"/>
                <a:headEnd/>
                <a:tailEnd/>
              </a:ln>
            </p:spPr>
            <p:txBody>
              <a:bodyPr wrap="none" anchor="ctr"/>
              <a:lstStyle/>
              <a:p>
                <a:endParaRPr lang="en-US"/>
              </a:p>
            </p:txBody>
          </p:sp>
          <p:sp>
            <p:nvSpPr>
              <p:cNvPr id="7216" name="Line 74"/>
              <p:cNvSpPr>
                <a:spLocks noChangeShapeType="1"/>
              </p:cNvSpPr>
              <p:nvPr/>
            </p:nvSpPr>
            <p:spPr bwMode="auto">
              <a:xfrm flipV="1">
                <a:off x="1133" y="3010"/>
                <a:ext cx="891" cy="893"/>
              </a:xfrm>
              <a:prstGeom prst="line">
                <a:avLst/>
              </a:prstGeom>
              <a:noFill/>
              <a:ln w="15840">
                <a:solidFill>
                  <a:srgbClr val="000066"/>
                </a:solidFill>
                <a:prstDash val="dash"/>
                <a:miter lim="800000"/>
                <a:headEnd/>
                <a:tailEnd/>
              </a:ln>
            </p:spPr>
            <p:txBody>
              <a:bodyPr/>
              <a:lstStyle/>
              <a:p>
                <a:endParaRPr lang="en-US"/>
              </a:p>
            </p:txBody>
          </p:sp>
          <p:sp>
            <p:nvSpPr>
              <p:cNvPr id="7217" name="Line 75"/>
              <p:cNvSpPr>
                <a:spLocks noChangeShapeType="1"/>
              </p:cNvSpPr>
              <p:nvPr/>
            </p:nvSpPr>
            <p:spPr bwMode="auto">
              <a:xfrm flipV="1">
                <a:off x="856" y="2715"/>
                <a:ext cx="891" cy="893"/>
              </a:xfrm>
              <a:prstGeom prst="line">
                <a:avLst/>
              </a:prstGeom>
              <a:noFill/>
              <a:ln w="15840">
                <a:solidFill>
                  <a:srgbClr val="000066"/>
                </a:solidFill>
                <a:prstDash val="dash"/>
                <a:miter lim="800000"/>
                <a:headEnd/>
                <a:tailEnd/>
              </a:ln>
            </p:spPr>
            <p:txBody>
              <a:bodyPr/>
              <a:lstStyle/>
              <a:p>
                <a:endParaRPr lang="en-US"/>
              </a:p>
            </p:txBody>
          </p:sp>
        </p:grpSp>
        <p:sp>
          <p:nvSpPr>
            <p:cNvPr id="506956" name="Text Box 76"/>
            <p:cNvSpPr txBox="1">
              <a:spLocks noChangeArrowheads="1"/>
            </p:cNvSpPr>
            <p:nvPr/>
          </p:nvSpPr>
          <p:spPr bwMode="auto">
            <a:xfrm>
              <a:off x="6019800" y="6548437"/>
              <a:ext cx="3124200" cy="309563"/>
            </a:xfrm>
            <a:prstGeom prst="rect">
              <a:avLst/>
            </a:prstGeom>
            <a:solidFill>
              <a:schemeClr val="tx1"/>
            </a:solidFill>
            <a:ln w="9525">
              <a:noFill/>
              <a:round/>
              <a:headEnd/>
              <a:tailEnd/>
            </a:ln>
          </p:spPr>
          <p:txBody>
            <a:bodyPr wrap="square" lIns="90000" tIns="46800" rIns="90000" bIns="46800">
              <a:spAutoFit/>
            </a:bodyPr>
            <a:lstStyle/>
            <a:p>
              <a:pPr algn="l" defTabSz="457200">
                <a:spcBef>
                  <a:spcPct val="0"/>
                </a:spcBef>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dirty="0" smtClean="0">
                  <a:solidFill>
                    <a:schemeClr val="bg1"/>
                  </a:solidFill>
                  <a:latin typeface="Arial" charset="0"/>
                  <a:ea typeface="Lucida Sans Unicode" pitchFamily="34" charset="0"/>
                  <a:cs typeface="Lucida Sans Unicode" pitchFamily="34" charset="0"/>
                </a:rPr>
                <a:t>Off-the-shelf classifier (SVM)</a:t>
              </a:r>
              <a:endParaRPr lang="en-GB" sz="1400" dirty="0">
                <a:solidFill>
                  <a:schemeClr val="bg1"/>
                </a:solidFill>
                <a:latin typeface="Arial" charset="0"/>
                <a:ea typeface="Lucida Sans Unicode" pitchFamily="34" charset="0"/>
                <a:cs typeface="Lucida Sans Unicode" pitchFamily="34" charset="0"/>
              </a:endParaRPr>
            </a:p>
          </p:txBody>
        </p:sp>
      </p:grpSp>
      <p:grpSp>
        <p:nvGrpSpPr>
          <p:cNvPr id="19" name="Group 88"/>
          <p:cNvGrpSpPr/>
          <p:nvPr/>
        </p:nvGrpSpPr>
        <p:grpSpPr>
          <a:xfrm>
            <a:off x="385855" y="3108382"/>
            <a:ext cx="1676400" cy="1413025"/>
            <a:chOff x="786670" y="1485900"/>
            <a:chExt cx="2598420" cy="2290076"/>
          </a:xfrm>
        </p:grpSpPr>
        <p:sp>
          <p:nvSpPr>
            <p:cNvPr id="506884" name="Text Box 4"/>
            <p:cNvSpPr txBox="1">
              <a:spLocks noChangeArrowheads="1"/>
            </p:cNvSpPr>
            <p:nvPr/>
          </p:nvSpPr>
          <p:spPr bwMode="auto">
            <a:xfrm>
              <a:off x="786670" y="3223750"/>
              <a:ext cx="2598420" cy="552226"/>
            </a:xfrm>
            <a:prstGeom prst="rect">
              <a:avLst/>
            </a:prstGeom>
            <a:noFill/>
            <a:ln w="9525">
              <a:noFill/>
              <a:round/>
              <a:headEnd/>
              <a:tailEnd/>
            </a:ln>
          </p:spPr>
          <p:txBody>
            <a:bodyPr wrap="square" lIns="90000" tIns="46800" rIns="90000" bIns="46800">
              <a:spAutoFit/>
            </a:bodyPr>
            <a:lstStyle/>
            <a:p>
              <a:pPr defTabSz="457200">
                <a:spcBef>
                  <a:spcPct val="0"/>
                </a:spcBef>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smtClean="0">
                  <a:solidFill>
                    <a:schemeClr val="bg1"/>
                  </a:solidFill>
                  <a:latin typeface="Arial" charset="0"/>
                  <a:ea typeface="Lucida Sans Unicode" pitchFamily="34" charset="0"/>
                  <a:cs typeface="Lucida Sans Unicode" pitchFamily="34" charset="0"/>
                </a:rPr>
                <a:t>Image</a:t>
              </a:r>
              <a:endParaRPr lang="en-GB" sz="1200" dirty="0">
                <a:solidFill>
                  <a:schemeClr val="bg1"/>
                </a:solidFill>
                <a:latin typeface="Arial" charset="0"/>
                <a:ea typeface="Lucida Sans Unicode" pitchFamily="34" charset="0"/>
                <a:cs typeface="Lucida Sans Unicode" pitchFamily="34" charset="0"/>
              </a:endParaRPr>
            </a:p>
          </p:txBody>
        </p:sp>
        <p:pic>
          <p:nvPicPr>
            <p:cNvPr id="506957" name="Picture 77"/>
            <p:cNvPicPr>
              <a:picLocks noChangeAspect="1" noChangeArrowheads="1"/>
            </p:cNvPicPr>
            <p:nvPr/>
          </p:nvPicPr>
          <p:blipFill>
            <a:blip r:embed="rId6" cstate="print"/>
            <a:srcRect l="12857" t="7619" r="10000" b="10476"/>
            <a:stretch>
              <a:fillRect/>
            </a:stretch>
          </p:blipFill>
          <p:spPr bwMode="auto">
            <a:xfrm>
              <a:off x="876300" y="1485900"/>
              <a:ext cx="2209800" cy="1759656"/>
            </a:xfrm>
            <a:prstGeom prst="rect">
              <a:avLst/>
            </a:prstGeom>
            <a:noFill/>
            <a:ln w="9525">
              <a:noFill/>
              <a:round/>
              <a:headEnd/>
              <a:tailEnd/>
            </a:ln>
          </p:spPr>
        </p:pic>
      </p:grpSp>
      <p:grpSp>
        <p:nvGrpSpPr>
          <p:cNvPr id="20" name="Group 92"/>
          <p:cNvGrpSpPr/>
          <p:nvPr/>
        </p:nvGrpSpPr>
        <p:grpSpPr>
          <a:xfrm>
            <a:off x="5608935" y="3121760"/>
            <a:ext cx="3390970" cy="1442138"/>
            <a:chOff x="5608935" y="3121760"/>
            <a:chExt cx="3390970" cy="1442138"/>
          </a:xfrm>
        </p:grpSpPr>
        <p:sp>
          <p:nvSpPr>
            <p:cNvPr id="506888" name="Text Box 8"/>
            <p:cNvSpPr txBox="1">
              <a:spLocks noChangeArrowheads="1"/>
            </p:cNvSpPr>
            <p:nvPr/>
          </p:nvSpPr>
          <p:spPr bwMode="auto">
            <a:xfrm>
              <a:off x="5608935" y="4223163"/>
              <a:ext cx="3390970" cy="340735"/>
            </a:xfrm>
            <a:prstGeom prst="rect">
              <a:avLst/>
            </a:prstGeom>
            <a:noFill/>
            <a:ln w="9525">
              <a:noFill/>
              <a:round/>
              <a:headEnd/>
              <a:tailEnd/>
            </a:ln>
          </p:spPr>
          <p:txBody>
            <a:bodyPr wrap="none" lIns="90000" tIns="46800" rIns="90000" bIns="46800">
              <a:spAutoFit/>
            </a:bodyPr>
            <a:lstStyle/>
            <a:p>
              <a:pPr algn="l" defTabSz="457200">
                <a:spcBef>
                  <a:spcPct val="0"/>
                </a:spcBef>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smtClean="0">
                  <a:solidFill>
                    <a:schemeClr val="bg1"/>
                  </a:solidFill>
                  <a:latin typeface="Arial" charset="0"/>
                  <a:ea typeface="Lucida Sans Unicode" pitchFamily="34" charset="0"/>
                  <a:cs typeface="Lucida Sans Unicode" pitchFamily="34" charset="0"/>
                </a:rPr>
                <a:t>Learned representation [a</a:t>
              </a:r>
              <a:r>
                <a:rPr lang="en-GB" sz="1600" baseline="-25000" dirty="0" smtClean="0">
                  <a:solidFill>
                    <a:schemeClr val="bg1"/>
                  </a:solidFill>
                  <a:latin typeface="Arial" charset="0"/>
                  <a:ea typeface="Lucida Sans Unicode" pitchFamily="34" charset="0"/>
                  <a:cs typeface="Lucida Sans Unicode" pitchFamily="34" charset="0"/>
                </a:rPr>
                <a:t>1</a:t>
              </a:r>
              <a:r>
                <a:rPr lang="en-GB" sz="1600" dirty="0" smtClean="0">
                  <a:solidFill>
                    <a:schemeClr val="bg1"/>
                  </a:solidFill>
                  <a:latin typeface="Arial" charset="0"/>
                  <a:ea typeface="Lucida Sans Unicode" pitchFamily="34" charset="0"/>
                  <a:cs typeface="Lucida Sans Unicode" pitchFamily="34" charset="0"/>
                </a:rPr>
                <a:t>, ... , a</a:t>
              </a:r>
              <a:r>
                <a:rPr lang="en-GB" sz="1600" baseline="-25000" dirty="0" smtClean="0">
                  <a:solidFill>
                    <a:schemeClr val="bg1"/>
                  </a:solidFill>
                  <a:latin typeface="Arial" charset="0"/>
                  <a:ea typeface="Lucida Sans Unicode" pitchFamily="34" charset="0"/>
                  <a:cs typeface="Lucida Sans Unicode" pitchFamily="34" charset="0"/>
                </a:rPr>
                <a:t>64</a:t>
              </a:r>
              <a:r>
                <a:rPr lang="en-GB" sz="1600" dirty="0" smtClean="0">
                  <a:solidFill>
                    <a:schemeClr val="bg1"/>
                  </a:solidFill>
                  <a:latin typeface="Arial" charset="0"/>
                  <a:ea typeface="Lucida Sans Unicode" pitchFamily="34" charset="0"/>
                  <a:cs typeface="Lucida Sans Unicode" pitchFamily="34" charset="0"/>
                </a:rPr>
                <a:t>]</a:t>
              </a:r>
              <a:endParaRPr lang="en-GB" sz="1600" dirty="0">
                <a:solidFill>
                  <a:schemeClr val="bg1"/>
                </a:solidFill>
                <a:latin typeface="Arial" charset="0"/>
                <a:ea typeface="Lucida Sans Unicode" pitchFamily="34" charset="0"/>
                <a:cs typeface="Lucida Sans Unicode" pitchFamily="34" charset="0"/>
              </a:endParaRPr>
            </a:p>
          </p:txBody>
        </p:sp>
        <p:pic>
          <p:nvPicPr>
            <p:cNvPr id="506958" name="Picture 78"/>
            <p:cNvPicPr>
              <a:picLocks noChangeAspect="1" noChangeArrowheads="1"/>
            </p:cNvPicPr>
            <p:nvPr/>
          </p:nvPicPr>
          <p:blipFill>
            <a:blip r:embed="rId7" cstate="print"/>
            <a:srcRect/>
            <a:stretch>
              <a:fillRect/>
            </a:stretch>
          </p:blipFill>
          <p:spPr bwMode="auto">
            <a:xfrm>
              <a:off x="5867400" y="3121760"/>
              <a:ext cx="2688156" cy="1104453"/>
            </a:xfrm>
            <a:prstGeom prst="rect">
              <a:avLst/>
            </a:prstGeom>
            <a:noFill/>
            <a:ln w="9525">
              <a:noFill/>
              <a:round/>
              <a:headEnd/>
              <a:tailEnd/>
            </a:ln>
          </p:spPr>
        </p:pic>
      </p:grpSp>
      <p:grpSp>
        <p:nvGrpSpPr>
          <p:cNvPr id="21" name="Group 89"/>
          <p:cNvGrpSpPr/>
          <p:nvPr/>
        </p:nvGrpSpPr>
        <p:grpSpPr>
          <a:xfrm>
            <a:off x="2653275" y="3126670"/>
            <a:ext cx="2264370" cy="1454480"/>
            <a:chOff x="2667000" y="3314700"/>
            <a:chExt cx="2095500" cy="1339265"/>
          </a:xfrm>
        </p:grpSpPr>
        <p:sp>
          <p:nvSpPr>
            <p:cNvPr id="506885" name="Text Box 5"/>
            <p:cNvSpPr txBox="1">
              <a:spLocks noChangeArrowheads="1"/>
            </p:cNvSpPr>
            <p:nvPr/>
          </p:nvSpPr>
          <p:spPr bwMode="auto">
            <a:xfrm>
              <a:off x="2920585" y="4313230"/>
              <a:ext cx="1733465" cy="340735"/>
            </a:xfrm>
            <a:prstGeom prst="rect">
              <a:avLst/>
            </a:prstGeom>
            <a:noFill/>
            <a:ln w="9525">
              <a:noFill/>
              <a:round/>
              <a:headEnd/>
              <a:tailEnd/>
            </a:ln>
          </p:spPr>
          <p:txBody>
            <a:bodyPr wrap="none" lIns="90000" tIns="46800" rIns="90000" bIns="46800">
              <a:spAutoFit/>
            </a:bodyPr>
            <a:lstStyle/>
            <a:p>
              <a:pPr algn="l" defTabSz="457200">
                <a:spcBef>
                  <a:spcPct val="0"/>
                </a:spcBef>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smtClean="0">
                  <a:solidFill>
                    <a:schemeClr val="bg1"/>
                  </a:solidFill>
                  <a:latin typeface="Arial" charset="0"/>
                  <a:ea typeface="Lucida Sans Unicode" pitchFamily="34" charset="0"/>
                  <a:cs typeface="Lucida Sans Unicode" pitchFamily="34" charset="0"/>
                </a:rPr>
                <a:t>Learned bases </a:t>
              </a:r>
              <a:r>
                <a:rPr lang="en-GB" sz="1600" dirty="0" err="1" smtClean="0">
                  <a:solidFill>
                    <a:schemeClr val="bg1"/>
                  </a:solidFill>
                  <a:latin typeface="Symbol" pitchFamily="18" charset="2"/>
                  <a:ea typeface="Lucida Sans Unicode" pitchFamily="34" charset="0"/>
                  <a:cs typeface="Lucida Sans Unicode" pitchFamily="34" charset="0"/>
                </a:rPr>
                <a:t>f</a:t>
              </a:r>
              <a:r>
                <a:rPr lang="en-GB" sz="1600" baseline="-25000" dirty="0" err="1" smtClean="0">
                  <a:solidFill>
                    <a:schemeClr val="bg1"/>
                  </a:solidFill>
                  <a:latin typeface="Arial" charset="0"/>
                  <a:ea typeface="Lucida Sans Unicode" pitchFamily="34" charset="0"/>
                  <a:cs typeface="Lucida Sans Unicode" pitchFamily="34" charset="0"/>
                </a:rPr>
                <a:t>i</a:t>
              </a:r>
              <a:endParaRPr lang="en-GB" sz="1600" baseline="-25000" dirty="0">
                <a:solidFill>
                  <a:schemeClr val="bg1"/>
                </a:solidFill>
                <a:latin typeface="Arial" charset="0"/>
                <a:ea typeface="Lucida Sans Unicode" pitchFamily="34" charset="0"/>
                <a:cs typeface="Lucida Sans Unicode" pitchFamily="34" charset="0"/>
              </a:endParaRPr>
            </a:p>
          </p:txBody>
        </p:sp>
        <p:pic>
          <p:nvPicPr>
            <p:cNvPr id="506959" name="Picture 79"/>
            <p:cNvPicPr>
              <a:picLocks noChangeAspect="1" noChangeArrowheads="1"/>
            </p:cNvPicPr>
            <p:nvPr/>
          </p:nvPicPr>
          <p:blipFill>
            <a:blip r:embed="rId8" cstate="print"/>
            <a:srcRect r="89039" b="89180"/>
            <a:stretch>
              <a:fillRect/>
            </a:stretch>
          </p:blipFill>
          <p:spPr bwMode="auto">
            <a:xfrm>
              <a:off x="2667000" y="3314700"/>
              <a:ext cx="2095500" cy="1028700"/>
            </a:xfrm>
            <a:prstGeom prst="rect">
              <a:avLst/>
            </a:prstGeom>
            <a:noFill/>
            <a:ln w="9525">
              <a:noFill/>
              <a:round/>
              <a:headEnd/>
              <a:tailEnd/>
            </a:ln>
          </p:spPr>
        </p:pic>
      </p:grpSp>
      <p:grpSp>
        <p:nvGrpSpPr>
          <p:cNvPr id="22" name="Group 79"/>
          <p:cNvGrpSpPr/>
          <p:nvPr/>
        </p:nvGrpSpPr>
        <p:grpSpPr>
          <a:xfrm>
            <a:off x="2514600" y="762000"/>
            <a:ext cx="2628900" cy="1706880"/>
            <a:chOff x="1236307" y="1138238"/>
            <a:chExt cx="5631826" cy="3362147"/>
          </a:xfrm>
        </p:grpSpPr>
        <p:sp>
          <p:nvSpPr>
            <p:cNvPr id="81" name="Rectangle 4"/>
            <p:cNvSpPr>
              <a:spLocks noChangeArrowheads="1"/>
            </p:cNvSpPr>
            <p:nvPr/>
          </p:nvSpPr>
          <p:spPr bwMode="auto">
            <a:xfrm>
              <a:off x="1236307" y="1138238"/>
              <a:ext cx="5631826" cy="3362147"/>
            </a:xfrm>
            <a:prstGeom prst="rect">
              <a:avLst/>
            </a:prstGeom>
            <a:solidFill>
              <a:srgbClr val="FFCC00"/>
            </a:solidFill>
            <a:ln w="19050" algn="ctr">
              <a:solidFill>
                <a:schemeClr val="tx1"/>
              </a:solidFill>
              <a:miter lim="800000"/>
              <a:headEnd/>
              <a:tailEnd/>
            </a:ln>
          </p:spPr>
          <p:txBody>
            <a:bodyPr anchor="ctr">
              <a:spAutoFit/>
            </a:bodyPr>
            <a:lstStyle/>
            <a:p>
              <a:endParaRPr lang="en-US"/>
            </a:p>
          </p:txBody>
        </p:sp>
        <p:pic>
          <p:nvPicPr>
            <p:cNvPr id="82" name="Picture 5"/>
            <p:cNvPicPr>
              <a:picLocks noChangeAspect="1" noChangeArrowheads="1"/>
            </p:cNvPicPr>
            <p:nvPr/>
          </p:nvPicPr>
          <p:blipFill>
            <a:blip r:embed="rId9" cstate="print"/>
            <a:srcRect/>
            <a:stretch>
              <a:fillRect/>
            </a:stretch>
          </p:blipFill>
          <p:spPr bwMode="auto">
            <a:xfrm>
              <a:off x="1619250" y="1539875"/>
              <a:ext cx="1428750" cy="800100"/>
            </a:xfrm>
            <a:prstGeom prst="rect">
              <a:avLst/>
            </a:prstGeom>
            <a:noFill/>
            <a:ln w="12700" algn="ctr">
              <a:noFill/>
              <a:miter lim="800000"/>
              <a:headEnd/>
              <a:tailEnd/>
            </a:ln>
          </p:spPr>
        </p:pic>
        <p:pic>
          <p:nvPicPr>
            <p:cNvPr id="83" name="Picture 6"/>
            <p:cNvPicPr>
              <a:picLocks noChangeAspect="1" noChangeArrowheads="1"/>
            </p:cNvPicPr>
            <p:nvPr/>
          </p:nvPicPr>
          <p:blipFill>
            <a:blip r:embed="rId10" cstate="print"/>
            <a:srcRect/>
            <a:stretch>
              <a:fillRect/>
            </a:stretch>
          </p:blipFill>
          <p:spPr bwMode="auto">
            <a:xfrm>
              <a:off x="5146675" y="1568450"/>
              <a:ext cx="1362075" cy="1019175"/>
            </a:xfrm>
            <a:prstGeom prst="rect">
              <a:avLst/>
            </a:prstGeom>
            <a:noFill/>
            <a:ln w="12700" algn="ctr">
              <a:noFill/>
              <a:miter lim="800000"/>
              <a:headEnd/>
              <a:tailEnd/>
            </a:ln>
          </p:spPr>
        </p:pic>
        <p:pic>
          <p:nvPicPr>
            <p:cNvPr id="84" name="Picture 8"/>
            <p:cNvPicPr>
              <a:picLocks noChangeAspect="1" noChangeArrowheads="1"/>
            </p:cNvPicPr>
            <p:nvPr/>
          </p:nvPicPr>
          <p:blipFill>
            <a:blip r:embed="rId11" cstate="print"/>
            <a:srcRect/>
            <a:stretch>
              <a:fillRect/>
            </a:stretch>
          </p:blipFill>
          <p:spPr bwMode="auto">
            <a:xfrm>
              <a:off x="5154613" y="2801938"/>
              <a:ext cx="1362075" cy="1019175"/>
            </a:xfrm>
            <a:prstGeom prst="rect">
              <a:avLst/>
            </a:prstGeom>
            <a:noFill/>
            <a:ln w="12700" algn="ctr">
              <a:noFill/>
              <a:miter lim="800000"/>
              <a:headEnd/>
              <a:tailEnd/>
            </a:ln>
          </p:spPr>
        </p:pic>
        <p:pic>
          <p:nvPicPr>
            <p:cNvPr id="85" name="Picture 9"/>
            <p:cNvPicPr>
              <a:picLocks noChangeAspect="1" noChangeArrowheads="1"/>
            </p:cNvPicPr>
            <p:nvPr/>
          </p:nvPicPr>
          <p:blipFill>
            <a:blip r:embed="rId12" cstate="print"/>
            <a:srcRect/>
            <a:stretch>
              <a:fillRect/>
            </a:stretch>
          </p:blipFill>
          <p:spPr bwMode="auto">
            <a:xfrm>
              <a:off x="3381375" y="2744788"/>
              <a:ext cx="1428750" cy="1076325"/>
            </a:xfrm>
            <a:prstGeom prst="rect">
              <a:avLst/>
            </a:prstGeom>
            <a:noFill/>
            <a:ln w="12700" algn="ctr">
              <a:noFill/>
              <a:miter lim="800000"/>
              <a:headEnd/>
              <a:tailEnd/>
            </a:ln>
          </p:spPr>
        </p:pic>
        <p:sp>
          <p:nvSpPr>
            <p:cNvPr id="86" name="Text Box 10"/>
            <p:cNvSpPr txBox="1">
              <a:spLocks noChangeArrowheads="1"/>
            </p:cNvSpPr>
            <p:nvPr/>
          </p:nvSpPr>
          <p:spPr bwMode="auto">
            <a:xfrm>
              <a:off x="2796721" y="3895186"/>
              <a:ext cx="2600280" cy="545622"/>
            </a:xfrm>
            <a:prstGeom prst="rect">
              <a:avLst/>
            </a:prstGeom>
            <a:noFill/>
            <a:ln w="12700" algn="ctr">
              <a:noFill/>
              <a:miter lim="800000"/>
              <a:headEnd/>
              <a:tailEnd/>
            </a:ln>
          </p:spPr>
          <p:txBody>
            <a:bodyPr wrap="none">
              <a:spAutoFit/>
            </a:bodyPr>
            <a:lstStyle/>
            <a:p>
              <a:pPr algn="l">
                <a:spcBef>
                  <a:spcPct val="0"/>
                </a:spcBef>
              </a:pPr>
              <a:r>
                <a:rPr lang="en-US" sz="1200" dirty="0" smtClean="0">
                  <a:latin typeface="Arial" charset="0"/>
                </a:rPr>
                <a:t>Unlabeled data</a:t>
              </a:r>
              <a:endParaRPr lang="en-US" sz="1200" dirty="0">
                <a:latin typeface="Arial" charset="0"/>
              </a:endParaRPr>
            </a:p>
          </p:txBody>
        </p:sp>
        <p:pic>
          <p:nvPicPr>
            <p:cNvPr id="87" name="Picture 11"/>
            <p:cNvPicPr>
              <a:picLocks noChangeAspect="1" noChangeArrowheads="1"/>
            </p:cNvPicPr>
            <p:nvPr/>
          </p:nvPicPr>
          <p:blipFill>
            <a:blip r:embed="rId13" cstate="print"/>
            <a:srcRect/>
            <a:stretch>
              <a:fillRect/>
            </a:stretch>
          </p:blipFill>
          <p:spPr bwMode="auto">
            <a:xfrm>
              <a:off x="1574800" y="2782888"/>
              <a:ext cx="1414463" cy="1057275"/>
            </a:xfrm>
            <a:prstGeom prst="rect">
              <a:avLst/>
            </a:prstGeom>
            <a:noFill/>
            <a:ln w="12700" algn="ctr">
              <a:noFill/>
              <a:miter lim="800000"/>
              <a:headEnd/>
              <a:tailEnd/>
            </a:ln>
          </p:spPr>
        </p:pic>
        <p:pic>
          <p:nvPicPr>
            <p:cNvPr id="88" name="Picture 23"/>
            <p:cNvPicPr>
              <a:picLocks noChangeAspect="1" noChangeArrowheads="1"/>
            </p:cNvPicPr>
            <p:nvPr/>
          </p:nvPicPr>
          <p:blipFill>
            <a:blip r:embed="rId14" cstate="print"/>
            <a:srcRect/>
            <a:stretch>
              <a:fillRect/>
            </a:stretch>
          </p:blipFill>
          <p:spPr bwMode="auto">
            <a:xfrm>
              <a:off x="3343275" y="1547813"/>
              <a:ext cx="1497013" cy="1036637"/>
            </a:xfrm>
            <a:prstGeom prst="rect">
              <a:avLst/>
            </a:prstGeom>
            <a:noFill/>
            <a:ln w="25400" algn="ctr">
              <a:noFill/>
              <a:miter lim="800000"/>
              <a:headEnd/>
              <a:tailEnd/>
            </a:ln>
          </p:spPr>
        </p:pic>
      </p:grpSp>
      <p:sp>
        <p:nvSpPr>
          <p:cNvPr id="91" name="AutoShape 6"/>
          <p:cNvSpPr>
            <a:spLocks noChangeArrowheads="1"/>
          </p:cNvSpPr>
          <p:nvPr/>
        </p:nvSpPr>
        <p:spPr bwMode="auto">
          <a:xfrm>
            <a:off x="7048500" y="4533900"/>
            <a:ext cx="342900" cy="495300"/>
          </a:xfrm>
          <a:prstGeom prst="downArrow">
            <a:avLst>
              <a:gd name="adj1" fmla="val 50000"/>
              <a:gd name="adj2" fmla="val 33333"/>
            </a:avLst>
          </a:prstGeom>
          <a:solidFill>
            <a:srgbClr val="00B0F0"/>
          </a:solidFill>
          <a:ln w="9360">
            <a:solidFill>
              <a:srgbClr val="000000"/>
            </a:solidFill>
            <a:miter lim="800000"/>
            <a:headEnd/>
            <a:tailEnd/>
          </a:ln>
        </p:spPr>
        <p:txBody>
          <a:bodyPr wrap="none" anchor="ctr"/>
          <a:lstStyle/>
          <a:p>
            <a:endParaRPr lang="en-US"/>
          </a:p>
        </p:txBody>
      </p:sp>
      <p:sp>
        <p:nvSpPr>
          <p:cNvPr id="92" name="AutoShape 3"/>
          <p:cNvSpPr>
            <a:spLocks noChangeArrowheads="1"/>
          </p:cNvSpPr>
          <p:nvPr/>
        </p:nvSpPr>
        <p:spPr bwMode="auto">
          <a:xfrm>
            <a:off x="5032860" y="3505810"/>
            <a:ext cx="609600" cy="304800"/>
          </a:xfrm>
          <a:prstGeom prst="rightArrow">
            <a:avLst>
              <a:gd name="adj1" fmla="val 50000"/>
              <a:gd name="adj2" fmla="val 45833"/>
            </a:avLst>
          </a:prstGeom>
          <a:solidFill>
            <a:srgbClr val="00B0F0"/>
          </a:solidFill>
          <a:ln w="9360">
            <a:solidFill>
              <a:srgbClr val="000000"/>
            </a:solidFill>
            <a:miter lim="800000"/>
            <a:headEnd/>
            <a:tailEnd/>
          </a:ln>
        </p:spPr>
        <p:txBody>
          <a:bodyPr wrap="none" anchor="ctr"/>
          <a:lstStyle/>
          <a:p>
            <a:endParaRPr lang="en-US"/>
          </a:p>
        </p:txBody>
      </p:sp>
      <p:sp>
        <p:nvSpPr>
          <p:cNvPr id="96" name="TextBox 95"/>
          <p:cNvSpPr txBox="1"/>
          <p:nvPr/>
        </p:nvSpPr>
        <p:spPr>
          <a:xfrm>
            <a:off x="309045" y="7115880"/>
            <a:ext cx="5184674" cy="1600438"/>
          </a:xfrm>
          <a:prstGeom prst="rect">
            <a:avLst/>
          </a:prstGeom>
          <a:noFill/>
        </p:spPr>
        <p:txBody>
          <a:bodyPr wrap="square" rtlCol="0">
            <a:spAutoFit/>
          </a:bodyPr>
          <a:lstStyle/>
          <a:p>
            <a:pPr algn="l">
              <a:spcBef>
                <a:spcPts val="0"/>
              </a:spcBef>
            </a:pPr>
            <a:r>
              <a:rPr lang="en-US" sz="1400" u="sng" dirty="0" smtClean="0">
                <a:solidFill>
                  <a:schemeClr val="bg1"/>
                </a:solidFill>
              </a:rPr>
              <a:t>In NLP: </a:t>
            </a:r>
            <a:endParaRPr lang="en-US" sz="1400" dirty="0" smtClean="0">
              <a:solidFill>
                <a:schemeClr val="bg1"/>
              </a:solidFill>
            </a:endParaRPr>
          </a:p>
          <a:p>
            <a:pPr algn="l">
              <a:spcBef>
                <a:spcPts val="0"/>
              </a:spcBef>
            </a:pPr>
            <a:r>
              <a:rPr lang="en-US" sz="1400" dirty="0" smtClean="0">
                <a:solidFill>
                  <a:schemeClr val="bg1"/>
                </a:solidFill>
              </a:rPr>
              <a:t>Distributional representations and vector space model ideas.  (Brown et al., 1992; Pereira, </a:t>
            </a:r>
            <a:r>
              <a:rPr lang="en-US" sz="1400" dirty="0" err="1" smtClean="0">
                <a:solidFill>
                  <a:schemeClr val="bg1"/>
                </a:solidFill>
              </a:rPr>
              <a:t>Tishby</a:t>
            </a:r>
            <a:r>
              <a:rPr lang="en-US" sz="1400" dirty="0" smtClean="0">
                <a:solidFill>
                  <a:schemeClr val="bg1"/>
                </a:solidFill>
              </a:rPr>
              <a:t> &amp; Lee, 1993; Salton et al., 1975; </a:t>
            </a:r>
            <a:r>
              <a:rPr lang="en-US" sz="1400" dirty="0" err="1" smtClean="0">
                <a:solidFill>
                  <a:schemeClr val="bg1"/>
                </a:solidFill>
              </a:rPr>
              <a:t>Pantel</a:t>
            </a:r>
            <a:r>
              <a:rPr lang="en-US" sz="1400" dirty="0" smtClean="0">
                <a:solidFill>
                  <a:schemeClr val="bg1"/>
                </a:solidFill>
              </a:rPr>
              <a:t> &amp; Lin, 2002; Rapp, 2003; </a:t>
            </a:r>
            <a:r>
              <a:rPr lang="en-US" sz="1400" dirty="0" err="1" smtClean="0">
                <a:solidFill>
                  <a:schemeClr val="bg1"/>
                </a:solidFill>
              </a:rPr>
              <a:t>Turney</a:t>
            </a:r>
            <a:r>
              <a:rPr lang="en-US" sz="1400" dirty="0" smtClean="0">
                <a:solidFill>
                  <a:schemeClr val="bg1"/>
                </a:solidFill>
              </a:rPr>
              <a:t>  et al., 2003).</a:t>
            </a:r>
          </a:p>
          <a:p>
            <a:pPr algn="l">
              <a:spcBef>
                <a:spcPts val="0"/>
              </a:spcBef>
            </a:pPr>
            <a:r>
              <a:rPr lang="en-US" sz="1400" dirty="0" smtClean="0">
                <a:solidFill>
                  <a:schemeClr val="bg1"/>
                </a:solidFill>
              </a:rPr>
              <a:t>Latent Semantic Analysis (</a:t>
            </a:r>
            <a:r>
              <a:rPr lang="en-US" sz="1400" dirty="0" err="1" smtClean="0">
                <a:solidFill>
                  <a:schemeClr val="bg1"/>
                </a:solidFill>
              </a:rPr>
              <a:t>Deerwester</a:t>
            </a:r>
            <a:r>
              <a:rPr lang="en-US" sz="1400" dirty="0" smtClean="0">
                <a:solidFill>
                  <a:schemeClr val="bg1"/>
                </a:solidFill>
              </a:rPr>
              <a:t> et al.,1990)</a:t>
            </a:r>
          </a:p>
          <a:p>
            <a:pPr algn="l">
              <a:spcBef>
                <a:spcPts val="0"/>
              </a:spcBef>
            </a:pPr>
            <a:r>
              <a:rPr lang="en-US" sz="1400" dirty="0" smtClean="0">
                <a:solidFill>
                  <a:schemeClr val="bg1"/>
                </a:solidFill>
              </a:rPr>
              <a:t>Structural Learning (Ando &amp; Zhang, 2005) </a:t>
            </a:r>
          </a:p>
          <a:p>
            <a:pPr algn="l">
              <a:spcBef>
                <a:spcPts val="0"/>
              </a:spcBef>
            </a:pPr>
            <a:r>
              <a:rPr lang="en-US" sz="1400" dirty="0" smtClean="0">
                <a:solidFill>
                  <a:schemeClr val="bg1"/>
                </a:solidFill>
              </a:rPr>
              <a:t>….</a:t>
            </a:r>
          </a:p>
        </p:txBody>
      </p:sp>
      <p:pic>
        <p:nvPicPr>
          <p:cNvPr id="97" name="Picture 2"/>
          <p:cNvPicPr>
            <a:picLocks noChangeAspect="1" noChangeArrowheads="1"/>
          </p:cNvPicPr>
          <p:nvPr/>
        </p:nvPicPr>
        <p:blipFill>
          <a:blip r:embed="rId15" cstate="print"/>
          <a:srcRect b="49600"/>
          <a:stretch>
            <a:fillRect/>
          </a:stretch>
        </p:blipFill>
        <p:spPr bwMode="auto">
          <a:xfrm>
            <a:off x="2622870" y="3083355"/>
            <a:ext cx="2342705" cy="118073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5120" y="215900"/>
            <a:ext cx="7348140" cy="304800"/>
          </a:xfrm>
        </p:spPr>
        <p:txBody>
          <a:bodyPr/>
          <a:lstStyle/>
          <a:p>
            <a:r>
              <a:rPr lang="en-US" dirty="0" smtClean="0"/>
              <a:t>Video Activity recognition (Hollywood 2 benchmark)</a:t>
            </a:r>
            <a:endParaRPr lang="en-US" dirty="0"/>
          </a:p>
        </p:txBody>
      </p:sp>
      <p:graphicFrame>
        <p:nvGraphicFramePr>
          <p:cNvPr id="8" name="Content Placeholder 3"/>
          <p:cNvGraphicFramePr>
            <a:graphicFrameLocks/>
          </p:cNvGraphicFramePr>
          <p:nvPr>
            <p:extLst>
              <p:ext uri="{D42A27DB-BD31-4B8C-83A1-F6EECF244321}">
                <p14:modId xmlns:p14="http://schemas.microsoft.com/office/powerpoint/2010/main" xmlns="" val="1982408334"/>
              </p:ext>
            </p:extLst>
          </p:nvPr>
        </p:nvGraphicFramePr>
        <p:xfrm>
          <a:off x="577880" y="2699305"/>
          <a:ext cx="7796215" cy="2966720"/>
        </p:xfrm>
        <a:graphic>
          <a:graphicData uri="http://schemas.openxmlformats.org/drawingml/2006/table">
            <a:tbl>
              <a:tblPr firstRow="1" bandRow="1"/>
              <a:tblGrid>
                <a:gridCol w="6619428"/>
                <a:gridCol w="1176787"/>
              </a:tblGrid>
              <a:tr h="370840">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b="0" dirty="0" smtClean="0"/>
                        <a:t>Method</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9646"/>
                    </a:solidFill>
                  </a:tcPr>
                </a:tc>
                <a:tc>
                  <a:txBody>
                    <a:bodyPr/>
                    <a:lstStyle>
                      <a:defPPr>
                        <a:defRPr lang="en-US"/>
                      </a:defPPr>
                      <a:lvl1pPr marL="0" algn="l" defTabSz="914210" rtl="0" eaLnBrk="1" latinLnBrk="0" hangingPunct="1">
                        <a:defRPr sz="1800" b="1" kern="1200">
                          <a:solidFill>
                            <a:schemeClr val="lt1"/>
                          </a:solidFill>
                          <a:latin typeface="Calibri"/>
                        </a:defRPr>
                      </a:lvl1pPr>
                      <a:lvl2pPr marL="457106" algn="l" defTabSz="914210" rtl="0" eaLnBrk="1" latinLnBrk="0" hangingPunct="1">
                        <a:defRPr sz="1800" b="1" kern="1200">
                          <a:solidFill>
                            <a:schemeClr val="lt1"/>
                          </a:solidFill>
                          <a:latin typeface="Calibri"/>
                        </a:defRPr>
                      </a:lvl2pPr>
                      <a:lvl3pPr marL="914210" algn="l" defTabSz="914210" rtl="0" eaLnBrk="1" latinLnBrk="0" hangingPunct="1">
                        <a:defRPr sz="1800" b="1" kern="1200">
                          <a:solidFill>
                            <a:schemeClr val="lt1"/>
                          </a:solidFill>
                          <a:latin typeface="Calibri"/>
                        </a:defRPr>
                      </a:lvl3pPr>
                      <a:lvl4pPr marL="1371316" algn="l" defTabSz="914210" rtl="0" eaLnBrk="1" latinLnBrk="0" hangingPunct="1">
                        <a:defRPr sz="1800" b="1" kern="1200">
                          <a:solidFill>
                            <a:schemeClr val="lt1"/>
                          </a:solidFill>
                          <a:latin typeface="Calibri"/>
                        </a:defRPr>
                      </a:lvl4pPr>
                      <a:lvl5pPr marL="1828421" algn="l" defTabSz="914210" rtl="0" eaLnBrk="1" latinLnBrk="0" hangingPunct="1">
                        <a:defRPr sz="1800" b="1" kern="1200">
                          <a:solidFill>
                            <a:schemeClr val="lt1"/>
                          </a:solidFill>
                          <a:latin typeface="Calibri"/>
                        </a:defRPr>
                      </a:lvl5pPr>
                      <a:lvl6pPr marL="2285526" algn="l" defTabSz="914210" rtl="0" eaLnBrk="1" latinLnBrk="0" hangingPunct="1">
                        <a:defRPr sz="1800" b="1" kern="1200">
                          <a:solidFill>
                            <a:schemeClr val="lt1"/>
                          </a:solidFill>
                          <a:latin typeface="Calibri"/>
                        </a:defRPr>
                      </a:lvl6pPr>
                      <a:lvl7pPr marL="2742630" algn="l" defTabSz="914210" rtl="0" eaLnBrk="1" latinLnBrk="0" hangingPunct="1">
                        <a:defRPr sz="1800" b="1" kern="1200">
                          <a:solidFill>
                            <a:schemeClr val="lt1"/>
                          </a:solidFill>
                          <a:latin typeface="Calibri"/>
                        </a:defRPr>
                      </a:lvl7pPr>
                      <a:lvl8pPr marL="3199736" algn="l" defTabSz="914210" rtl="0" eaLnBrk="1" latinLnBrk="0" hangingPunct="1">
                        <a:defRPr sz="1800" b="1" kern="1200">
                          <a:solidFill>
                            <a:schemeClr val="lt1"/>
                          </a:solidFill>
                          <a:latin typeface="Calibri"/>
                        </a:defRPr>
                      </a:lvl8pPr>
                      <a:lvl9pPr marL="3656841" algn="l" defTabSz="914210" rtl="0" eaLnBrk="1" latinLnBrk="0" hangingPunct="1">
                        <a:defRPr sz="1800" b="1" kern="1200">
                          <a:solidFill>
                            <a:schemeClr val="lt1"/>
                          </a:solidFill>
                          <a:latin typeface="Calibri"/>
                        </a:defRPr>
                      </a:lvl9pPr>
                    </a:lstStyle>
                    <a:p>
                      <a:r>
                        <a:rPr lang="en-US" b="0" dirty="0" smtClean="0"/>
                        <a:t>Accuracy</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9646"/>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Hessian + ESURF [</a:t>
                      </a:r>
                      <a:r>
                        <a:rPr lang="en-US" b="0" dirty="0" err="1" smtClean="0"/>
                        <a:t>Williems</a:t>
                      </a:r>
                      <a:r>
                        <a:rPr lang="en-US" b="0" dirty="0" smtClean="0"/>
                        <a:t> et al 2008]</a:t>
                      </a:r>
                      <a:endParaRPr lang="en-US" b="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38%</a:t>
                      </a:r>
                      <a:endParaRPr lang="en-US" b="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Harris3D</a:t>
                      </a:r>
                      <a:r>
                        <a:rPr lang="en-US" b="0" baseline="0" dirty="0" smtClean="0"/>
                        <a:t> + HOG/HOF [Laptev et al 2003, 2004]</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45%</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Cuboids + HOG/HOF  [Dollar et al 2005,</a:t>
                      </a:r>
                      <a:r>
                        <a:rPr lang="en-US" b="0" baseline="0" dirty="0" smtClean="0"/>
                        <a:t> Laptev 2004</a:t>
                      </a:r>
                      <a:r>
                        <a:rPr lang="en-US" b="0" dirty="0" smtClean="0"/>
                        <a:t>]</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46%</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Hessian + HOG/HOF [Laptev 2004,</a:t>
                      </a:r>
                      <a:r>
                        <a:rPr lang="en-US" b="0" baseline="0" dirty="0" smtClean="0"/>
                        <a:t> </a:t>
                      </a:r>
                      <a:r>
                        <a:rPr lang="en-US" b="0" dirty="0" err="1" smtClean="0"/>
                        <a:t>Williems</a:t>
                      </a:r>
                      <a:r>
                        <a:rPr lang="en-US" b="0" baseline="0" dirty="0" smtClean="0"/>
                        <a:t> et al 2008]</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46%</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Dense + HOG / HOF [Laptev 2004]</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47%</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Cuboids + HOG3D [</a:t>
                      </a:r>
                      <a:r>
                        <a:rPr lang="en-US" b="0" dirty="0" err="1" smtClean="0"/>
                        <a:t>Klaser</a:t>
                      </a:r>
                      <a:r>
                        <a:rPr lang="en-US" b="0" baseline="0" dirty="0" smtClean="0"/>
                        <a:t> 2008, </a:t>
                      </a:r>
                      <a:r>
                        <a:rPr kumimoji="0" lang="en-US" sz="1800" b="0" i="0" u="none" strike="noStrike" kern="1200" cap="none" spc="0" normalizeH="0" baseline="0" noProof="0" dirty="0" smtClean="0">
                          <a:ln>
                            <a:noFill/>
                          </a:ln>
                          <a:solidFill>
                            <a:prstClr val="black"/>
                          </a:solidFill>
                          <a:effectLst/>
                          <a:uLnTx/>
                          <a:uFillTx/>
                          <a:latin typeface="+mn-lt"/>
                          <a:ea typeface="+mn-ea"/>
                          <a:cs typeface="+mn-cs"/>
                        </a:rPr>
                        <a:t>Dollar et al 2005</a:t>
                      </a:r>
                      <a:r>
                        <a:rPr lang="en-US" b="0" dirty="0" smtClean="0"/>
                        <a:t>]</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0" dirty="0" smtClean="0"/>
                        <a:t>46%</a:t>
                      </a:r>
                      <a:endParaRPr lang="en-US" b="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tr>
              <a:tr h="370840">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1" dirty="0" smtClean="0"/>
                        <a:t>Unsupervised feature learning (our method)</a:t>
                      </a:r>
                      <a:endParaRPr lang="en-US"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c>
                  <a:txBody>
                    <a:bodyPr/>
                    <a:lstStyle>
                      <a:defPPr>
                        <a:defRPr lang="en-US"/>
                      </a:defPPr>
                      <a:lvl1pPr marL="0" algn="l" defTabSz="914210" rtl="0" eaLnBrk="1" latinLnBrk="0" hangingPunct="1">
                        <a:defRPr sz="1800" kern="1200">
                          <a:solidFill>
                            <a:schemeClr val="dk1"/>
                          </a:solidFill>
                          <a:latin typeface="Calibri"/>
                        </a:defRPr>
                      </a:lvl1pPr>
                      <a:lvl2pPr marL="457106" algn="l" defTabSz="914210" rtl="0" eaLnBrk="1" latinLnBrk="0" hangingPunct="1">
                        <a:defRPr sz="1800" kern="1200">
                          <a:solidFill>
                            <a:schemeClr val="dk1"/>
                          </a:solidFill>
                          <a:latin typeface="Calibri"/>
                        </a:defRPr>
                      </a:lvl2pPr>
                      <a:lvl3pPr marL="914210" algn="l" defTabSz="914210" rtl="0" eaLnBrk="1" latinLnBrk="0" hangingPunct="1">
                        <a:defRPr sz="1800" kern="1200">
                          <a:solidFill>
                            <a:schemeClr val="dk1"/>
                          </a:solidFill>
                          <a:latin typeface="Calibri"/>
                        </a:defRPr>
                      </a:lvl3pPr>
                      <a:lvl4pPr marL="1371316" algn="l" defTabSz="914210" rtl="0" eaLnBrk="1" latinLnBrk="0" hangingPunct="1">
                        <a:defRPr sz="1800" kern="1200">
                          <a:solidFill>
                            <a:schemeClr val="dk1"/>
                          </a:solidFill>
                          <a:latin typeface="Calibri"/>
                        </a:defRPr>
                      </a:lvl4pPr>
                      <a:lvl5pPr marL="1828421" algn="l" defTabSz="914210" rtl="0" eaLnBrk="1" latinLnBrk="0" hangingPunct="1">
                        <a:defRPr sz="1800" kern="1200">
                          <a:solidFill>
                            <a:schemeClr val="dk1"/>
                          </a:solidFill>
                          <a:latin typeface="Calibri"/>
                        </a:defRPr>
                      </a:lvl5pPr>
                      <a:lvl6pPr marL="2285526" algn="l" defTabSz="914210" rtl="0" eaLnBrk="1" latinLnBrk="0" hangingPunct="1">
                        <a:defRPr sz="1800" kern="1200">
                          <a:solidFill>
                            <a:schemeClr val="dk1"/>
                          </a:solidFill>
                          <a:latin typeface="Calibri"/>
                        </a:defRPr>
                      </a:lvl6pPr>
                      <a:lvl7pPr marL="2742630" algn="l" defTabSz="914210" rtl="0" eaLnBrk="1" latinLnBrk="0" hangingPunct="1">
                        <a:defRPr sz="1800" kern="1200">
                          <a:solidFill>
                            <a:schemeClr val="dk1"/>
                          </a:solidFill>
                          <a:latin typeface="Calibri"/>
                        </a:defRPr>
                      </a:lvl7pPr>
                      <a:lvl8pPr marL="3199736" algn="l" defTabSz="914210" rtl="0" eaLnBrk="1" latinLnBrk="0" hangingPunct="1">
                        <a:defRPr sz="1800" kern="1200">
                          <a:solidFill>
                            <a:schemeClr val="dk1"/>
                          </a:solidFill>
                          <a:latin typeface="Calibri"/>
                        </a:defRPr>
                      </a:lvl8pPr>
                      <a:lvl9pPr marL="3656841" algn="l" defTabSz="914210" rtl="0" eaLnBrk="1" latinLnBrk="0" hangingPunct="1">
                        <a:defRPr sz="1800" kern="1200">
                          <a:solidFill>
                            <a:schemeClr val="dk1"/>
                          </a:solidFill>
                          <a:latin typeface="Calibri"/>
                        </a:defRPr>
                      </a:lvl9pPr>
                    </a:lstStyle>
                    <a:p>
                      <a:r>
                        <a:rPr lang="en-US" b="1" dirty="0" smtClean="0"/>
                        <a:t>52%</a:t>
                      </a:r>
                      <a:endParaRPr lang="en-US"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r>
            </a:tbl>
          </a:graphicData>
        </a:graphic>
      </p:graphicFrame>
      <p:sp>
        <p:nvSpPr>
          <p:cNvPr id="9" name="Rectangle 8"/>
          <p:cNvSpPr/>
          <p:nvPr/>
        </p:nvSpPr>
        <p:spPr>
          <a:xfrm>
            <a:off x="1614815" y="5848515"/>
            <a:ext cx="6248400" cy="707886"/>
          </a:xfrm>
          <a:prstGeom prst="rect">
            <a:avLst/>
          </a:prstGeom>
        </p:spPr>
        <p:txBody>
          <a:bodyPr wrap="square">
            <a:spAutoFit/>
          </a:bodyPr>
          <a:lstStyle/>
          <a:p>
            <a:r>
              <a:rPr lang="en-US" sz="2000" dirty="0" smtClean="0">
                <a:solidFill>
                  <a:srgbClr val="FFC000"/>
                </a:solidFill>
              </a:rPr>
              <a:t>Unsupervised feature learning significantly improves on the previous state-of-the-art. </a:t>
            </a:r>
          </a:p>
        </p:txBody>
      </p:sp>
      <p:pic>
        <p:nvPicPr>
          <p:cNvPr id="2136067" name="Picture 3" descr="C:\Users\ang\Desktop\Hollywood2.png"/>
          <p:cNvPicPr>
            <a:picLocks noChangeAspect="1" noChangeArrowheads="1"/>
          </p:cNvPicPr>
          <p:nvPr/>
        </p:nvPicPr>
        <p:blipFill>
          <a:blip r:embed="rId3" cstate="print"/>
          <a:srcRect/>
          <a:stretch>
            <a:fillRect/>
          </a:stretch>
        </p:blipFill>
        <p:spPr bwMode="auto">
          <a:xfrm>
            <a:off x="961930" y="817460"/>
            <a:ext cx="7335355" cy="1627407"/>
          </a:xfrm>
          <a:prstGeom prst="rect">
            <a:avLst/>
          </a:prstGeom>
          <a:noFill/>
        </p:spPr>
      </p:pic>
      <p:cxnSp>
        <p:nvCxnSpPr>
          <p:cNvPr id="7" name="Straight Arrow Connector 6"/>
          <p:cNvCxnSpPr/>
          <p:nvPr/>
        </p:nvCxnSpPr>
        <p:spPr bwMode="auto">
          <a:xfrm rot="10800000">
            <a:off x="8489310" y="5464465"/>
            <a:ext cx="460860" cy="1588"/>
          </a:xfrm>
          <a:prstGeom prst="straightConnector1">
            <a:avLst/>
          </a:prstGeom>
          <a:noFill/>
          <a:ln w="28575" cap="flat" cmpd="sng" algn="ctr">
            <a:solidFill>
              <a:srgbClr val="FF0000"/>
            </a:solidFill>
            <a:prstDash val="solid"/>
            <a:round/>
            <a:headEnd type="none" w="med" len="med"/>
            <a:tailEnd type="arrow"/>
          </a:ln>
          <a:effectLst/>
        </p:spPr>
      </p:cxnSp>
      <p:sp>
        <p:nvSpPr>
          <p:cNvPr id="10" name="TextBox 9"/>
          <p:cNvSpPr txBox="1"/>
          <p:nvPr/>
        </p:nvSpPr>
        <p:spPr>
          <a:xfrm>
            <a:off x="7237430" y="6550223"/>
            <a:ext cx="1935145" cy="307777"/>
          </a:xfrm>
          <a:prstGeom prst="rect">
            <a:avLst/>
          </a:prstGeom>
          <a:solidFill>
            <a:schemeClr val="tx1"/>
          </a:solidFill>
        </p:spPr>
        <p:txBody>
          <a:bodyPr wrap="none" rtlCol="0">
            <a:spAutoFit/>
          </a:bodyPr>
          <a:lstStyle/>
          <a:p>
            <a:pPr algn="l">
              <a:spcBef>
                <a:spcPts val="0"/>
              </a:spcBef>
            </a:pPr>
            <a:r>
              <a:rPr lang="en-US" sz="1400" dirty="0" smtClean="0">
                <a:solidFill>
                  <a:schemeClr val="bg1"/>
                </a:solidFill>
                <a:latin typeface="+mn-lt"/>
              </a:rPr>
              <a:t>[Le, Zhou &amp; Ng, 2011]</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Self-taught learning: Example applications</a:t>
            </a:r>
            <a:endParaRPr lang="en-US" dirty="0"/>
          </a:p>
        </p:txBody>
      </p:sp>
      <p:grpSp>
        <p:nvGrpSpPr>
          <p:cNvPr id="3" name="Group 3"/>
          <p:cNvGrpSpPr/>
          <p:nvPr/>
        </p:nvGrpSpPr>
        <p:grpSpPr>
          <a:xfrm>
            <a:off x="1066800" y="1143000"/>
            <a:ext cx="2476500" cy="1037386"/>
            <a:chOff x="990600" y="1714500"/>
            <a:chExt cx="4914900" cy="1445480"/>
          </a:xfrm>
        </p:grpSpPr>
        <p:pic>
          <p:nvPicPr>
            <p:cNvPr id="5" name="Picture 3"/>
            <p:cNvPicPr>
              <a:picLocks noChangeAspect="1" noChangeArrowheads="1"/>
            </p:cNvPicPr>
            <p:nvPr/>
          </p:nvPicPr>
          <p:blipFill>
            <a:blip r:embed="rId2" cstate="print"/>
            <a:srcRect l="14103" t="14385" r="10256" b="18948"/>
            <a:stretch>
              <a:fillRect/>
            </a:stretch>
          </p:blipFill>
          <p:spPr bwMode="auto">
            <a:xfrm>
              <a:off x="3657600" y="1752600"/>
              <a:ext cx="2247900" cy="1066800"/>
            </a:xfrm>
            <a:prstGeom prst="rect">
              <a:avLst/>
            </a:prstGeom>
            <a:noFill/>
            <a:ln w="9525">
              <a:noFill/>
              <a:round/>
              <a:headEnd/>
              <a:tailEnd/>
            </a:ln>
          </p:spPr>
        </p:pic>
        <p:pic>
          <p:nvPicPr>
            <p:cNvPr id="6" name="Picture 4"/>
            <p:cNvPicPr>
              <a:picLocks noChangeAspect="1" noChangeArrowheads="1"/>
            </p:cNvPicPr>
            <p:nvPr/>
          </p:nvPicPr>
          <p:blipFill>
            <a:blip r:embed="rId3" cstate="print"/>
            <a:srcRect l="14182" t="15348" r="9436" b="18303"/>
            <a:stretch>
              <a:fillRect/>
            </a:stretch>
          </p:blipFill>
          <p:spPr bwMode="auto">
            <a:xfrm>
              <a:off x="990600" y="1714500"/>
              <a:ext cx="2171700" cy="1104900"/>
            </a:xfrm>
            <a:prstGeom prst="rect">
              <a:avLst/>
            </a:prstGeom>
            <a:noFill/>
            <a:ln w="9525">
              <a:noFill/>
              <a:round/>
              <a:headEnd/>
              <a:tailEnd/>
            </a:ln>
          </p:spPr>
        </p:pic>
        <p:sp>
          <p:nvSpPr>
            <p:cNvPr id="7" name="Text Box 44"/>
            <p:cNvSpPr txBox="1">
              <a:spLocks noChangeArrowheads="1"/>
            </p:cNvSpPr>
            <p:nvPr/>
          </p:nvSpPr>
          <p:spPr bwMode="auto">
            <a:xfrm>
              <a:off x="1579098" y="2819400"/>
              <a:ext cx="1066800" cy="340580"/>
            </a:xfrm>
            <a:prstGeom prst="rect">
              <a:avLst/>
            </a:prstGeom>
            <a:noFill/>
            <a:ln w="9525">
              <a:noFill/>
              <a:miter lim="800000"/>
              <a:headEnd/>
              <a:tailEnd/>
            </a:ln>
          </p:spPr>
          <p:txBody>
            <a:bodyPr>
              <a:spAutoFit/>
            </a:bodyPr>
            <a:lstStyle/>
            <a:p>
              <a:pPr>
                <a:lnSpc>
                  <a:spcPct val="93000"/>
                </a:lnSpc>
                <a:spcBef>
                  <a:spcPct val="50000"/>
                </a:spcBef>
                <a:buClr>
                  <a:srgbClr val="000000"/>
                </a:buClr>
                <a:buSzPct val="100000"/>
                <a:buFont typeface="Arial" charset="0"/>
                <a:buNone/>
              </a:pPr>
              <a:r>
                <a:rPr lang="en-US" altLang="ko-KR" sz="1000" dirty="0">
                  <a:solidFill>
                    <a:srgbClr val="FFFFFF"/>
                  </a:solidFill>
                  <a:ea typeface="굴림" pitchFamily="34" charset="-127"/>
                  <a:cs typeface="Lucida Sans Unicode" pitchFamily="34" charset="0"/>
                </a:rPr>
                <a:t>Digits</a:t>
              </a:r>
            </a:p>
          </p:txBody>
        </p:sp>
        <p:sp>
          <p:nvSpPr>
            <p:cNvPr id="8" name="Text Box 46"/>
            <p:cNvSpPr txBox="1">
              <a:spLocks noChangeArrowheads="1"/>
            </p:cNvSpPr>
            <p:nvPr/>
          </p:nvSpPr>
          <p:spPr bwMode="auto">
            <a:xfrm>
              <a:off x="3712698" y="2819400"/>
              <a:ext cx="2057399" cy="340580"/>
            </a:xfrm>
            <a:prstGeom prst="rect">
              <a:avLst/>
            </a:prstGeom>
            <a:noFill/>
            <a:ln w="9525">
              <a:noFill/>
              <a:miter lim="800000"/>
              <a:headEnd/>
              <a:tailEnd/>
            </a:ln>
          </p:spPr>
          <p:txBody>
            <a:bodyPr>
              <a:spAutoFit/>
            </a:bodyPr>
            <a:lstStyle/>
            <a:p>
              <a:pPr>
                <a:lnSpc>
                  <a:spcPct val="93000"/>
                </a:lnSpc>
                <a:spcBef>
                  <a:spcPct val="50000"/>
                </a:spcBef>
                <a:buClr>
                  <a:srgbClr val="000000"/>
                </a:buClr>
                <a:buSzPct val="100000"/>
                <a:buFont typeface="Arial" charset="0"/>
                <a:buNone/>
              </a:pPr>
              <a:r>
                <a:rPr lang="en-US" altLang="ko-KR" sz="1000" dirty="0" smtClean="0">
                  <a:solidFill>
                    <a:srgbClr val="FFFFFF"/>
                  </a:solidFill>
                  <a:ea typeface="굴림" pitchFamily="34" charset="-127"/>
                  <a:cs typeface="Lucida Sans Unicode" pitchFamily="34" charset="0"/>
                </a:rPr>
                <a:t>Alphabets</a:t>
              </a:r>
              <a:endParaRPr lang="en-US" altLang="ko-KR" sz="1600" dirty="0">
                <a:solidFill>
                  <a:srgbClr val="FFFFFF"/>
                </a:solidFill>
                <a:ea typeface="굴림" pitchFamily="34" charset="-127"/>
                <a:cs typeface="Lucida Sans Unicode" pitchFamily="34" charset="0"/>
              </a:endParaRPr>
            </a:p>
          </p:txBody>
        </p:sp>
      </p:grpSp>
      <p:graphicFrame>
        <p:nvGraphicFramePr>
          <p:cNvPr id="9" name="Table 8"/>
          <p:cNvGraphicFramePr>
            <a:graphicFrameLocks noGrp="1"/>
          </p:cNvGraphicFramePr>
          <p:nvPr/>
        </p:nvGraphicFramePr>
        <p:xfrm>
          <a:off x="1028700" y="2286000"/>
          <a:ext cx="2628900" cy="822960"/>
        </p:xfrm>
        <a:graphic>
          <a:graphicData uri="http://schemas.openxmlformats.org/drawingml/2006/table">
            <a:tbl>
              <a:tblPr bandCol="1">
                <a:tableStyleId>{5C22544A-7EE6-4342-B048-85BDC9FD1C3A}</a:tableStyleId>
              </a:tblPr>
              <a:tblGrid>
                <a:gridCol w="1314450"/>
                <a:gridCol w="1314450"/>
              </a:tblGrid>
              <a:tr h="241300">
                <a:tc>
                  <a:txBody>
                    <a:bodyPr/>
                    <a:lstStyle/>
                    <a:p>
                      <a:pPr algn="ctr"/>
                      <a:r>
                        <a:rPr lang="en-US" sz="1200" b="0" dirty="0" smtClean="0">
                          <a:solidFill>
                            <a:schemeClr val="bg1"/>
                          </a:solidFill>
                          <a:latin typeface="Arial" pitchFamily="34" charset="0"/>
                          <a:cs typeface="Arial" pitchFamily="34" charset="0"/>
                        </a:rPr>
                        <a:t>Raw</a:t>
                      </a:r>
                      <a:endParaRPr lang="en-US" sz="1200" b="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1200" dirty="0" smtClean="0">
                          <a:solidFill>
                            <a:schemeClr val="bg1"/>
                          </a:solidFill>
                          <a:latin typeface="Arial" pitchFamily="34" charset="0"/>
                          <a:cs typeface="Arial" pitchFamily="34" charset="0"/>
                        </a:rPr>
                        <a:t>54.8%</a:t>
                      </a:r>
                      <a:endParaRPr lang="en-US" sz="120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r>
              <a:tr h="241300">
                <a:tc>
                  <a:txBody>
                    <a:bodyPr/>
                    <a:lstStyle/>
                    <a:p>
                      <a:pPr algn="ctr"/>
                      <a:r>
                        <a:rPr lang="en-US" sz="1200" dirty="0" smtClean="0">
                          <a:solidFill>
                            <a:schemeClr val="bg1"/>
                          </a:solidFill>
                          <a:latin typeface="Arial" pitchFamily="34" charset="0"/>
                          <a:cs typeface="Arial" pitchFamily="34" charset="0"/>
                        </a:rPr>
                        <a:t>PCA</a:t>
                      </a:r>
                      <a:endParaRPr lang="en-US" sz="120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1200" dirty="0" smtClean="0">
                          <a:solidFill>
                            <a:schemeClr val="bg1"/>
                          </a:solidFill>
                          <a:latin typeface="Arial" pitchFamily="34" charset="0"/>
                          <a:cs typeface="Arial" pitchFamily="34" charset="0"/>
                        </a:rPr>
                        <a:t>54.8%</a:t>
                      </a:r>
                      <a:endParaRPr lang="en-US" sz="120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r>
              <a:tr h="241300">
                <a:tc>
                  <a:txBody>
                    <a:bodyPr/>
                    <a:lstStyle/>
                    <a:p>
                      <a:pPr algn="ctr"/>
                      <a:r>
                        <a:rPr lang="en-US" sz="1200" dirty="0" smtClean="0">
                          <a:solidFill>
                            <a:schemeClr val="bg1"/>
                          </a:solidFill>
                          <a:latin typeface="Arial" pitchFamily="34" charset="0"/>
                          <a:cs typeface="Arial" pitchFamily="34" charset="0"/>
                        </a:rPr>
                        <a:t>Sparse</a:t>
                      </a:r>
                      <a:r>
                        <a:rPr lang="en-US" sz="1200" baseline="0" dirty="0" smtClean="0">
                          <a:solidFill>
                            <a:schemeClr val="bg1"/>
                          </a:solidFill>
                          <a:latin typeface="Arial" pitchFamily="34" charset="0"/>
                          <a:cs typeface="Arial" pitchFamily="34" charset="0"/>
                        </a:rPr>
                        <a:t> coding</a:t>
                      </a:r>
                      <a:endParaRPr lang="en-US" sz="120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1200" b="1" dirty="0" smtClean="0">
                          <a:solidFill>
                            <a:schemeClr val="bg1"/>
                          </a:solidFill>
                          <a:latin typeface="Arial" pitchFamily="34" charset="0"/>
                          <a:cs typeface="Arial" pitchFamily="34" charset="0"/>
                        </a:rPr>
                        <a:t>58.5%</a:t>
                      </a:r>
                      <a:endParaRPr lang="en-US" sz="1200" b="1"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r>
            </a:tbl>
          </a:graphicData>
        </a:graphic>
      </p:graphicFrame>
      <p:sp>
        <p:nvSpPr>
          <p:cNvPr id="10" name="TextBox 15"/>
          <p:cNvSpPr txBox="1">
            <a:spLocks noChangeArrowheads="1"/>
          </p:cNvSpPr>
          <p:nvPr/>
        </p:nvSpPr>
        <p:spPr bwMode="auto">
          <a:xfrm>
            <a:off x="990600" y="3124200"/>
            <a:ext cx="2628900" cy="369888"/>
          </a:xfrm>
          <a:prstGeom prst="rect">
            <a:avLst/>
          </a:prstGeom>
          <a:noFill/>
          <a:ln w="9525">
            <a:noFill/>
            <a:miter lim="800000"/>
            <a:headEnd/>
            <a:tailEnd/>
          </a:ln>
        </p:spPr>
        <p:txBody>
          <a:bodyPr>
            <a:spAutoFit/>
          </a:bodyPr>
          <a:lstStyle/>
          <a:p>
            <a:r>
              <a:rPr lang="en-US" b="1" dirty="0">
                <a:solidFill>
                  <a:srgbClr val="FF0000"/>
                </a:solidFill>
              </a:rPr>
              <a:t>8.2% error reduction</a:t>
            </a:r>
          </a:p>
        </p:txBody>
      </p:sp>
      <p:cxnSp>
        <p:nvCxnSpPr>
          <p:cNvPr id="12" name="Straight Connector 11"/>
          <p:cNvCxnSpPr/>
          <p:nvPr/>
        </p:nvCxnSpPr>
        <p:spPr bwMode="auto">
          <a:xfrm>
            <a:off x="304800" y="3543300"/>
            <a:ext cx="8115300" cy="1588"/>
          </a:xfrm>
          <a:prstGeom prst="line">
            <a:avLst/>
          </a:prstGeom>
          <a:noFill/>
          <a:ln w="28575" cap="flat" cmpd="sng" algn="ctr">
            <a:solidFill>
              <a:schemeClr val="bg1"/>
            </a:solidFill>
            <a:prstDash val="solid"/>
            <a:round/>
            <a:headEnd type="none" w="med" len="med"/>
            <a:tailEnd type="none" w="med" len="med"/>
          </a:ln>
          <a:effectLst/>
        </p:spPr>
      </p:cxnSp>
      <p:cxnSp>
        <p:nvCxnSpPr>
          <p:cNvPr id="14" name="Straight Connector 13"/>
          <p:cNvCxnSpPr/>
          <p:nvPr/>
        </p:nvCxnSpPr>
        <p:spPr bwMode="auto">
          <a:xfrm rot="5400000">
            <a:off x="1600994" y="3694906"/>
            <a:ext cx="5638800" cy="1588"/>
          </a:xfrm>
          <a:prstGeom prst="line">
            <a:avLst/>
          </a:prstGeom>
          <a:noFill/>
          <a:ln w="28575" cap="flat" cmpd="sng" algn="ctr">
            <a:solidFill>
              <a:schemeClr val="bg1"/>
            </a:solidFill>
            <a:prstDash val="solid"/>
            <a:round/>
            <a:headEnd type="none" w="med" len="med"/>
            <a:tailEnd type="none" w="med" len="med"/>
          </a:ln>
          <a:effectLst/>
        </p:spPr>
      </p:cxnSp>
      <p:grpSp>
        <p:nvGrpSpPr>
          <p:cNvPr id="4" name="Group 13"/>
          <p:cNvGrpSpPr/>
          <p:nvPr/>
        </p:nvGrpSpPr>
        <p:grpSpPr>
          <a:xfrm>
            <a:off x="5372100" y="4076700"/>
            <a:ext cx="1080477" cy="714503"/>
            <a:chOff x="1676400" y="1180106"/>
            <a:chExt cx="2133600" cy="1245064"/>
          </a:xfrm>
        </p:grpSpPr>
        <p:sp>
          <p:nvSpPr>
            <p:cNvPr id="23" name="Documents"/>
            <p:cNvSpPr>
              <a:spLocks noEditPoints="1" noChangeArrowheads="1"/>
            </p:cNvSpPr>
            <p:nvPr/>
          </p:nvSpPr>
          <p:spPr bwMode="auto">
            <a:xfrm>
              <a:off x="2362200" y="1180106"/>
              <a:ext cx="762000" cy="685800"/>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solidFill>
                  <a:srgbClr val="FFFFFF"/>
                </a:solidFill>
              </a:endParaRPr>
            </a:p>
          </p:txBody>
        </p:sp>
        <p:sp>
          <p:nvSpPr>
            <p:cNvPr id="24" name="TextBox 10"/>
            <p:cNvSpPr txBox="1">
              <a:spLocks noChangeArrowheads="1"/>
            </p:cNvSpPr>
            <p:nvPr/>
          </p:nvSpPr>
          <p:spPr bwMode="auto">
            <a:xfrm>
              <a:off x="1676400" y="1942482"/>
              <a:ext cx="2133600" cy="482688"/>
            </a:xfrm>
            <a:prstGeom prst="rect">
              <a:avLst/>
            </a:prstGeom>
            <a:noFill/>
            <a:ln w="9525">
              <a:noFill/>
              <a:miter lim="800000"/>
              <a:headEnd/>
              <a:tailEnd/>
            </a:ln>
          </p:spPr>
          <p:txBody>
            <a:bodyPr>
              <a:spAutoFit/>
            </a:bodyPr>
            <a:lstStyle/>
            <a:p>
              <a:r>
                <a:rPr lang="en-US" sz="1200" dirty="0" smtClean="0">
                  <a:solidFill>
                    <a:srgbClr val="FFFFFF"/>
                  </a:solidFill>
                </a:rPr>
                <a:t>Newswire</a:t>
              </a:r>
              <a:endParaRPr lang="en-US" sz="1200" dirty="0">
                <a:solidFill>
                  <a:srgbClr val="FFFFFF"/>
                </a:solidFill>
              </a:endParaRPr>
            </a:p>
          </p:txBody>
        </p:sp>
      </p:grpSp>
      <p:grpSp>
        <p:nvGrpSpPr>
          <p:cNvPr id="11" name="Group 14"/>
          <p:cNvGrpSpPr/>
          <p:nvPr/>
        </p:nvGrpSpPr>
        <p:grpSpPr>
          <a:xfrm>
            <a:off x="6743700" y="4076700"/>
            <a:ext cx="1080477" cy="714502"/>
            <a:chOff x="5486400" y="1104900"/>
            <a:chExt cx="2133600" cy="1245062"/>
          </a:xfrm>
        </p:grpSpPr>
        <p:sp>
          <p:nvSpPr>
            <p:cNvPr id="21" name="Documents"/>
            <p:cNvSpPr>
              <a:spLocks noEditPoints="1" noChangeArrowheads="1"/>
            </p:cNvSpPr>
            <p:nvPr/>
          </p:nvSpPr>
          <p:spPr bwMode="auto">
            <a:xfrm>
              <a:off x="6172200" y="1104900"/>
              <a:ext cx="762000" cy="685800"/>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solidFill>
                  <a:srgbClr val="FFFFFF"/>
                </a:solidFill>
              </a:endParaRPr>
            </a:p>
          </p:txBody>
        </p:sp>
        <p:sp>
          <p:nvSpPr>
            <p:cNvPr id="22" name="TextBox 17"/>
            <p:cNvSpPr txBox="1">
              <a:spLocks noChangeArrowheads="1"/>
            </p:cNvSpPr>
            <p:nvPr/>
          </p:nvSpPr>
          <p:spPr bwMode="auto">
            <a:xfrm>
              <a:off x="5486400" y="1867275"/>
              <a:ext cx="2133600" cy="482687"/>
            </a:xfrm>
            <a:prstGeom prst="rect">
              <a:avLst/>
            </a:prstGeom>
            <a:noFill/>
            <a:ln w="9525">
              <a:noFill/>
              <a:miter lim="800000"/>
              <a:headEnd/>
              <a:tailEnd/>
            </a:ln>
          </p:spPr>
          <p:txBody>
            <a:bodyPr>
              <a:spAutoFit/>
            </a:bodyPr>
            <a:lstStyle/>
            <a:p>
              <a:r>
                <a:rPr lang="en-US" sz="1200" dirty="0" smtClean="0">
                  <a:solidFill>
                    <a:srgbClr val="FFFFFF"/>
                  </a:solidFill>
                </a:rPr>
                <a:t>Webpages</a:t>
              </a:r>
              <a:endParaRPr lang="en-US" sz="1200" dirty="0">
                <a:solidFill>
                  <a:srgbClr val="FFFFFF"/>
                </a:solidFill>
              </a:endParaRPr>
            </a:p>
          </p:txBody>
        </p:sp>
      </p:grpSp>
      <p:graphicFrame>
        <p:nvGraphicFramePr>
          <p:cNvPr id="25" name="Table 24"/>
          <p:cNvGraphicFramePr>
            <a:graphicFrameLocks noGrp="1"/>
          </p:cNvGraphicFramePr>
          <p:nvPr/>
        </p:nvGraphicFramePr>
        <p:xfrm>
          <a:off x="5181600" y="4876800"/>
          <a:ext cx="2705101" cy="1080135"/>
        </p:xfrm>
        <a:graphic>
          <a:graphicData uri="http://schemas.openxmlformats.org/drawingml/2006/table">
            <a:tbl>
              <a:tblPr bandCol="1">
                <a:tableStyleId>{5C22544A-7EE6-4342-B048-85BDC9FD1C3A}</a:tableStyleId>
              </a:tblPr>
              <a:tblGrid>
                <a:gridCol w="957558"/>
                <a:gridCol w="526657"/>
                <a:gridCol w="544611"/>
                <a:gridCol w="676275"/>
              </a:tblGrid>
              <a:tr h="238125">
                <a:tc>
                  <a:txBody>
                    <a:bodyPr/>
                    <a:lstStyle/>
                    <a:p>
                      <a:pPr algn="ctr"/>
                      <a:r>
                        <a:rPr lang="en-US" sz="900" b="0" dirty="0" smtClean="0">
                          <a:solidFill>
                            <a:schemeClr val="bg1"/>
                          </a:solidFill>
                          <a:latin typeface="Arial" pitchFamily="34" charset="0"/>
                          <a:cs typeface="Arial" pitchFamily="34" charset="0"/>
                        </a:rPr>
                        <a:t># </a:t>
                      </a:r>
                      <a:r>
                        <a:rPr lang="en-US" sz="900" b="0" baseline="0" dirty="0" smtClean="0">
                          <a:solidFill>
                            <a:schemeClr val="bg1"/>
                          </a:solidFill>
                          <a:latin typeface="Arial" pitchFamily="34" charset="0"/>
                          <a:cs typeface="Arial" pitchFamily="34" charset="0"/>
                        </a:rPr>
                        <a:t>examples</a:t>
                      </a:r>
                      <a:endParaRPr lang="en-US" sz="900" b="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900" b="0" dirty="0" smtClean="0">
                          <a:solidFill>
                            <a:schemeClr val="bg1"/>
                          </a:solidFill>
                          <a:latin typeface="Arial" pitchFamily="34" charset="0"/>
                          <a:cs typeface="Arial" pitchFamily="34" charset="0"/>
                        </a:rPr>
                        <a:t>4</a:t>
                      </a:r>
                      <a:endParaRPr lang="en-US" sz="900" b="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900" b="0" dirty="0" smtClean="0">
                          <a:solidFill>
                            <a:schemeClr val="bg1"/>
                          </a:solidFill>
                          <a:latin typeface="Arial" pitchFamily="34" charset="0"/>
                          <a:cs typeface="Arial" pitchFamily="34" charset="0"/>
                        </a:rPr>
                        <a:t>10</a:t>
                      </a:r>
                      <a:endParaRPr lang="en-US" sz="900" b="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900" dirty="0" smtClean="0">
                          <a:solidFill>
                            <a:schemeClr val="bg1"/>
                          </a:solidFill>
                          <a:latin typeface="Arial" pitchFamily="34" charset="0"/>
                          <a:cs typeface="Arial" pitchFamily="34" charset="0"/>
                        </a:rPr>
                        <a:t>20</a:t>
                      </a:r>
                      <a:endParaRPr lang="en-US" sz="90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r>
              <a:tr h="238125">
                <a:tc>
                  <a:txBody>
                    <a:bodyPr/>
                    <a:lstStyle/>
                    <a:p>
                      <a:pPr algn="ctr"/>
                      <a:r>
                        <a:rPr lang="en-US" sz="900" b="0" dirty="0" smtClean="0">
                          <a:solidFill>
                            <a:schemeClr val="bg1"/>
                          </a:solidFill>
                          <a:latin typeface="Arial" pitchFamily="34" charset="0"/>
                          <a:cs typeface="Arial" pitchFamily="34" charset="0"/>
                        </a:rPr>
                        <a:t>Raw words</a:t>
                      </a:r>
                      <a:endParaRPr lang="en-US" sz="900" b="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900" b="0" dirty="0" smtClean="0">
                          <a:solidFill>
                            <a:schemeClr val="bg1"/>
                          </a:solidFill>
                          <a:latin typeface="Arial" pitchFamily="34" charset="0"/>
                          <a:cs typeface="Arial" pitchFamily="34" charset="0"/>
                        </a:rPr>
                        <a:t>70.4%</a:t>
                      </a:r>
                      <a:endParaRPr lang="en-US" sz="900" b="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900" dirty="0" smtClean="0">
                          <a:solidFill>
                            <a:schemeClr val="bg1"/>
                          </a:solidFill>
                          <a:latin typeface="Arial" pitchFamily="34" charset="0"/>
                          <a:cs typeface="Arial" pitchFamily="34" charset="0"/>
                        </a:rPr>
                        <a:t>75.7%</a:t>
                      </a:r>
                      <a:endParaRPr lang="en-US" sz="90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900" dirty="0" smtClean="0">
                          <a:solidFill>
                            <a:schemeClr val="bg1"/>
                          </a:solidFill>
                          <a:latin typeface="Arial" pitchFamily="34" charset="0"/>
                          <a:cs typeface="Arial" pitchFamily="34" charset="0"/>
                        </a:rPr>
                        <a:t>81.6%</a:t>
                      </a:r>
                      <a:endParaRPr lang="en-US" sz="90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r>
              <a:tr h="238125">
                <a:tc>
                  <a:txBody>
                    <a:bodyPr/>
                    <a:lstStyle/>
                    <a:p>
                      <a:pPr algn="ctr"/>
                      <a:r>
                        <a:rPr lang="en-US" sz="900" dirty="0" smtClean="0">
                          <a:solidFill>
                            <a:schemeClr val="bg1"/>
                          </a:solidFill>
                          <a:latin typeface="Arial" pitchFamily="34" charset="0"/>
                          <a:cs typeface="Arial" pitchFamily="34" charset="0"/>
                        </a:rPr>
                        <a:t>LDA</a:t>
                      </a:r>
                      <a:endParaRPr lang="en-US" sz="90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900" dirty="0" smtClean="0">
                          <a:solidFill>
                            <a:schemeClr val="bg1"/>
                          </a:solidFill>
                          <a:latin typeface="Arial" pitchFamily="34" charset="0"/>
                          <a:cs typeface="Arial" pitchFamily="34" charset="0"/>
                        </a:rPr>
                        <a:t>66.8%</a:t>
                      </a:r>
                      <a:endParaRPr lang="en-US" sz="90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900" dirty="0" smtClean="0">
                          <a:solidFill>
                            <a:schemeClr val="bg1"/>
                          </a:solidFill>
                          <a:latin typeface="Arial" pitchFamily="34" charset="0"/>
                          <a:cs typeface="Arial" pitchFamily="34" charset="0"/>
                        </a:rPr>
                        <a:t>75.3%</a:t>
                      </a:r>
                      <a:endParaRPr lang="en-US" sz="90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900" dirty="0" smtClean="0">
                          <a:solidFill>
                            <a:schemeClr val="bg1"/>
                          </a:solidFill>
                          <a:latin typeface="Arial" pitchFamily="34" charset="0"/>
                          <a:cs typeface="Arial" pitchFamily="34" charset="0"/>
                        </a:rPr>
                        <a:t>82.4%</a:t>
                      </a:r>
                      <a:endParaRPr lang="en-US" sz="90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r>
              <a:tr h="238125">
                <a:tc>
                  <a:txBody>
                    <a:bodyPr/>
                    <a:lstStyle/>
                    <a:p>
                      <a:pPr algn="ctr"/>
                      <a:r>
                        <a:rPr lang="en-US" sz="900" dirty="0" smtClean="0">
                          <a:solidFill>
                            <a:schemeClr val="bg1"/>
                          </a:solidFill>
                          <a:latin typeface="Arial" pitchFamily="34" charset="0"/>
                          <a:cs typeface="Arial" pitchFamily="34" charset="0"/>
                        </a:rPr>
                        <a:t>Exp.</a:t>
                      </a:r>
                      <a:r>
                        <a:rPr lang="en-US" sz="900" baseline="0" dirty="0" smtClean="0">
                          <a:solidFill>
                            <a:schemeClr val="bg1"/>
                          </a:solidFill>
                          <a:latin typeface="Arial" pitchFamily="34" charset="0"/>
                          <a:cs typeface="Arial" pitchFamily="34" charset="0"/>
                        </a:rPr>
                        <a:t> Fam. </a:t>
                      </a:r>
                      <a:r>
                        <a:rPr lang="en-US" sz="900" dirty="0" smtClean="0">
                          <a:solidFill>
                            <a:schemeClr val="bg1"/>
                          </a:solidFill>
                          <a:latin typeface="Arial" pitchFamily="34" charset="0"/>
                          <a:cs typeface="Arial" pitchFamily="34" charset="0"/>
                        </a:rPr>
                        <a:t>Sparse</a:t>
                      </a:r>
                      <a:r>
                        <a:rPr lang="en-US" sz="900" baseline="0" dirty="0" smtClean="0">
                          <a:solidFill>
                            <a:schemeClr val="bg1"/>
                          </a:solidFill>
                          <a:latin typeface="Arial" pitchFamily="34" charset="0"/>
                          <a:cs typeface="Arial" pitchFamily="34" charset="0"/>
                        </a:rPr>
                        <a:t> coding</a:t>
                      </a:r>
                      <a:endParaRPr lang="en-US" sz="90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900" b="1" dirty="0" smtClean="0">
                          <a:solidFill>
                            <a:schemeClr val="bg1"/>
                          </a:solidFill>
                          <a:latin typeface="Arial" pitchFamily="34" charset="0"/>
                          <a:cs typeface="Arial" pitchFamily="34" charset="0"/>
                        </a:rPr>
                        <a:t>75.0%</a:t>
                      </a:r>
                      <a:endParaRPr lang="en-US" sz="900" b="1"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900" b="1" dirty="0" smtClean="0">
                          <a:solidFill>
                            <a:schemeClr val="bg1"/>
                          </a:solidFill>
                          <a:latin typeface="Arial" pitchFamily="34" charset="0"/>
                          <a:cs typeface="Arial" pitchFamily="34" charset="0"/>
                        </a:rPr>
                        <a:t>81.4%</a:t>
                      </a:r>
                      <a:endParaRPr lang="en-US" sz="900" b="1"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900" b="1" dirty="0" smtClean="0">
                          <a:solidFill>
                            <a:schemeClr val="bg1"/>
                          </a:solidFill>
                          <a:latin typeface="Arial" pitchFamily="34" charset="0"/>
                          <a:cs typeface="Arial" pitchFamily="34" charset="0"/>
                        </a:rPr>
                        <a:t>85.1%</a:t>
                      </a:r>
                      <a:endParaRPr lang="en-US" sz="900" b="1"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r>
            </a:tbl>
          </a:graphicData>
        </a:graphic>
      </p:graphicFrame>
      <p:sp>
        <p:nvSpPr>
          <p:cNvPr id="26" name="TextBox 17"/>
          <p:cNvSpPr txBox="1">
            <a:spLocks noChangeArrowheads="1"/>
          </p:cNvSpPr>
          <p:nvPr/>
        </p:nvSpPr>
        <p:spPr bwMode="auto">
          <a:xfrm>
            <a:off x="5029200" y="6019800"/>
            <a:ext cx="3162300" cy="369332"/>
          </a:xfrm>
          <a:prstGeom prst="rect">
            <a:avLst/>
          </a:prstGeom>
          <a:noFill/>
          <a:ln w="9525">
            <a:noFill/>
            <a:miter lim="800000"/>
            <a:headEnd/>
            <a:tailEnd/>
          </a:ln>
        </p:spPr>
        <p:txBody>
          <a:bodyPr wrap="square">
            <a:spAutoFit/>
          </a:bodyPr>
          <a:lstStyle/>
          <a:p>
            <a:r>
              <a:rPr lang="en-US" b="1" dirty="0" smtClean="0">
                <a:solidFill>
                  <a:srgbClr val="FF0000"/>
                </a:solidFill>
              </a:rPr>
              <a:t>15-23% </a:t>
            </a:r>
            <a:r>
              <a:rPr lang="en-US" b="1" dirty="0">
                <a:solidFill>
                  <a:srgbClr val="FF0000"/>
                </a:solidFill>
              </a:rPr>
              <a:t>error reduction</a:t>
            </a:r>
          </a:p>
        </p:txBody>
      </p:sp>
      <p:pic>
        <p:nvPicPr>
          <p:cNvPr id="27" name="Picture 1"/>
          <p:cNvPicPr>
            <a:picLocks noChangeAspect="1" noChangeArrowheads="1"/>
          </p:cNvPicPr>
          <p:nvPr/>
        </p:nvPicPr>
        <p:blipFill>
          <a:blip r:embed="rId4" cstate="print"/>
          <a:srcRect/>
          <a:stretch>
            <a:fillRect/>
          </a:stretch>
        </p:blipFill>
        <p:spPr bwMode="auto">
          <a:xfrm>
            <a:off x="4838700" y="1192212"/>
            <a:ext cx="3429000" cy="620232"/>
          </a:xfrm>
          <a:prstGeom prst="rect">
            <a:avLst/>
          </a:prstGeom>
          <a:noFill/>
          <a:ln w="9525">
            <a:noFill/>
            <a:miter lim="800000"/>
            <a:headEnd/>
            <a:tailEnd/>
          </a:ln>
        </p:spPr>
      </p:pic>
      <p:graphicFrame>
        <p:nvGraphicFramePr>
          <p:cNvPr id="28" name="Table 27"/>
          <p:cNvGraphicFramePr>
            <a:graphicFrameLocks noGrp="1"/>
          </p:cNvGraphicFramePr>
          <p:nvPr/>
        </p:nvGraphicFramePr>
        <p:xfrm>
          <a:off x="4991100" y="1954212"/>
          <a:ext cx="2857500" cy="777240"/>
        </p:xfrm>
        <a:graphic>
          <a:graphicData uri="http://schemas.openxmlformats.org/drawingml/2006/table">
            <a:tbl>
              <a:tblPr bandCol="1">
                <a:tableStyleId>{5C22544A-7EE6-4342-B048-85BDC9FD1C3A}</a:tableStyleId>
              </a:tblPr>
              <a:tblGrid>
                <a:gridCol w="1615548"/>
                <a:gridCol w="1241952"/>
              </a:tblGrid>
              <a:tr h="254000">
                <a:tc>
                  <a:txBody>
                    <a:bodyPr/>
                    <a:lstStyle/>
                    <a:p>
                      <a:pPr algn="ctr"/>
                      <a:r>
                        <a:rPr lang="en-US" sz="1100" b="0" dirty="0" smtClean="0">
                          <a:solidFill>
                            <a:schemeClr val="bg1"/>
                          </a:solidFill>
                          <a:latin typeface="Arial" pitchFamily="34" charset="0"/>
                          <a:cs typeface="Arial" pitchFamily="34" charset="0"/>
                        </a:rPr>
                        <a:t>Spectrogram</a:t>
                      </a:r>
                      <a:endParaRPr lang="en-US" sz="1100" b="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1100" dirty="0" smtClean="0">
                          <a:solidFill>
                            <a:schemeClr val="bg1"/>
                          </a:solidFill>
                          <a:latin typeface="Arial" pitchFamily="34" charset="0"/>
                          <a:cs typeface="Arial" pitchFamily="34" charset="0"/>
                        </a:rPr>
                        <a:t>38.5%</a:t>
                      </a:r>
                      <a:endParaRPr lang="en-US" sz="110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r>
              <a:tr h="254000">
                <a:tc>
                  <a:txBody>
                    <a:bodyPr/>
                    <a:lstStyle/>
                    <a:p>
                      <a:pPr algn="ctr"/>
                      <a:r>
                        <a:rPr lang="en-US" sz="1100" dirty="0" smtClean="0">
                          <a:solidFill>
                            <a:schemeClr val="bg1"/>
                          </a:solidFill>
                          <a:latin typeface="Arial" pitchFamily="34" charset="0"/>
                          <a:cs typeface="Arial" pitchFamily="34" charset="0"/>
                        </a:rPr>
                        <a:t>MFCCs</a:t>
                      </a:r>
                      <a:endParaRPr lang="en-US" sz="110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1100" dirty="0" smtClean="0">
                          <a:solidFill>
                            <a:schemeClr val="bg1"/>
                          </a:solidFill>
                          <a:latin typeface="Arial" pitchFamily="34" charset="0"/>
                          <a:cs typeface="Arial" pitchFamily="34" charset="0"/>
                        </a:rPr>
                        <a:t>43.8%</a:t>
                      </a:r>
                      <a:endParaRPr lang="en-US" sz="110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r>
              <a:tr h="254000">
                <a:tc>
                  <a:txBody>
                    <a:bodyPr/>
                    <a:lstStyle/>
                    <a:p>
                      <a:pPr algn="ctr"/>
                      <a:r>
                        <a:rPr lang="en-US" sz="1100" dirty="0" smtClean="0">
                          <a:solidFill>
                            <a:schemeClr val="bg1"/>
                          </a:solidFill>
                          <a:latin typeface="Arial" pitchFamily="34" charset="0"/>
                          <a:cs typeface="Arial" pitchFamily="34" charset="0"/>
                        </a:rPr>
                        <a:t>Sparse</a:t>
                      </a:r>
                      <a:r>
                        <a:rPr lang="en-US" sz="1100" baseline="0" dirty="0" smtClean="0">
                          <a:solidFill>
                            <a:schemeClr val="bg1"/>
                          </a:solidFill>
                          <a:latin typeface="Arial" pitchFamily="34" charset="0"/>
                          <a:cs typeface="Arial" pitchFamily="34" charset="0"/>
                        </a:rPr>
                        <a:t> coding</a:t>
                      </a:r>
                      <a:endParaRPr lang="en-US" sz="110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1100" b="1" dirty="0" smtClean="0">
                          <a:solidFill>
                            <a:schemeClr val="bg1"/>
                          </a:solidFill>
                          <a:latin typeface="Arial" pitchFamily="34" charset="0"/>
                          <a:cs typeface="Arial" pitchFamily="34" charset="0"/>
                        </a:rPr>
                        <a:t>48.7%</a:t>
                      </a:r>
                      <a:endParaRPr lang="en-US" sz="1100" b="1"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r>
            </a:tbl>
          </a:graphicData>
        </a:graphic>
      </p:graphicFrame>
      <p:sp>
        <p:nvSpPr>
          <p:cNvPr id="29" name="Text Box 46"/>
          <p:cNvSpPr txBox="1">
            <a:spLocks noChangeArrowheads="1"/>
          </p:cNvSpPr>
          <p:nvPr/>
        </p:nvSpPr>
        <p:spPr bwMode="auto">
          <a:xfrm>
            <a:off x="571500" y="762000"/>
            <a:ext cx="3543300" cy="321306"/>
          </a:xfrm>
          <a:prstGeom prst="rect">
            <a:avLst/>
          </a:prstGeom>
          <a:noFill/>
          <a:ln w="9525">
            <a:noFill/>
            <a:miter lim="800000"/>
            <a:headEnd/>
            <a:tailEnd/>
          </a:ln>
        </p:spPr>
        <p:txBody>
          <a:bodyPr wrap="square">
            <a:spAutoFit/>
          </a:bodyPr>
          <a:lstStyle/>
          <a:p>
            <a:pPr>
              <a:lnSpc>
                <a:spcPct val="93000"/>
              </a:lnSpc>
              <a:spcBef>
                <a:spcPct val="50000"/>
              </a:spcBef>
              <a:buClr>
                <a:srgbClr val="000000"/>
              </a:buClr>
              <a:buSzPct val="100000"/>
              <a:buFont typeface="Arial" charset="0"/>
              <a:buNone/>
            </a:pPr>
            <a:r>
              <a:rPr lang="en-US" altLang="ko-KR" sz="1600" dirty="0" smtClean="0">
                <a:solidFill>
                  <a:srgbClr val="FFFFFF"/>
                </a:solidFill>
                <a:ea typeface="굴림" pitchFamily="34" charset="-127"/>
                <a:cs typeface="Lucida Sans Unicode" pitchFamily="34" charset="0"/>
              </a:rPr>
              <a:t>Handwritten character classification</a:t>
            </a:r>
            <a:endParaRPr lang="en-US" altLang="ko-KR" sz="3200" dirty="0">
              <a:solidFill>
                <a:srgbClr val="FFFFFF"/>
              </a:solidFill>
              <a:ea typeface="굴림" pitchFamily="34" charset="-127"/>
              <a:cs typeface="Lucida Sans Unicode" pitchFamily="34" charset="0"/>
            </a:endParaRPr>
          </a:p>
        </p:txBody>
      </p:sp>
      <p:sp>
        <p:nvSpPr>
          <p:cNvPr id="30" name="Text Box 46"/>
          <p:cNvSpPr txBox="1">
            <a:spLocks noChangeArrowheads="1"/>
          </p:cNvSpPr>
          <p:nvPr/>
        </p:nvSpPr>
        <p:spPr bwMode="auto">
          <a:xfrm>
            <a:off x="4686300" y="3645932"/>
            <a:ext cx="3543300" cy="321306"/>
          </a:xfrm>
          <a:prstGeom prst="rect">
            <a:avLst/>
          </a:prstGeom>
          <a:noFill/>
          <a:ln w="9525">
            <a:noFill/>
            <a:miter lim="800000"/>
            <a:headEnd/>
            <a:tailEnd/>
          </a:ln>
        </p:spPr>
        <p:txBody>
          <a:bodyPr wrap="square">
            <a:spAutoFit/>
          </a:bodyPr>
          <a:lstStyle/>
          <a:p>
            <a:pPr>
              <a:lnSpc>
                <a:spcPct val="93000"/>
              </a:lnSpc>
              <a:spcBef>
                <a:spcPct val="50000"/>
              </a:spcBef>
              <a:buClr>
                <a:srgbClr val="000000"/>
              </a:buClr>
              <a:buSzPct val="100000"/>
              <a:buFont typeface="Arial" charset="0"/>
              <a:buNone/>
            </a:pPr>
            <a:r>
              <a:rPr lang="en-US" altLang="ko-KR" sz="1600" dirty="0" smtClean="0">
                <a:solidFill>
                  <a:srgbClr val="FFFFFF"/>
                </a:solidFill>
                <a:ea typeface="굴림" pitchFamily="34" charset="-127"/>
                <a:cs typeface="Lucida Sans Unicode" pitchFamily="34" charset="0"/>
              </a:rPr>
              <a:t>Text classification</a:t>
            </a:r>
            <a:endParaRPr lang="en-US" altLang="ko-KR" sz="3200" dirty="0">
              <a:solidFill>
                <a:srgbClr val="FFFFFF"/>
              </a:solidFill>
              <a:ea typeface="굴림" pitchFamily="34" charset="-127"/>
              <a:cs typeface="Lucida Sans Unicode" pitchFamily="34" charset="0"/>
            </a:endParaRPr>
          </a:p>
        </p:txBody>
      </p:sp>
      <p:sp>
        <p:nvSpPr>
          <p:cNvPr id="32" name="TextBox 5"/>
          <p:cNvSpPr txBox="1">
            <a:spLocks noChangeArrowheads="1"/>
          </p:cNvSpPr>
          <p:nvPr/>
        </p:nvSpPr>
        <p:spPr bwMode="auto">
          <a:xfrm>
            <a:off x="5257800" y="2830512"/>
            <a:ext cx="2628900" cy="369888"/>
          </a:xfrm>
          <a:prstGeom prst="rect">
            <a:avLst/>
          </a:prstGeom>
          <a:noFill/>
          <a:ln w="9525">
            <a:noFill/>
            <a:miter lim="800000"/>
            <a:headEnd/>
            <a:tailEnd/>
          </a:ln>
        </p:spPr>
        <p:txBody>
          <a:bodyPr>
            <a:spAutoFit/>
          </a:bodyPr>
          <a:lstStyle/>
          <a:p>
            <a:r>
              <a:rPr lang="en-US" b="1" dirty="0">
                <a:solidFill>
                  <a:srgbClr val="FF0000"/>
                </a:solidFill>
              </a:rPr>
              <a:t>8.7% error reduction</a:t>
            </a:r>
          </a:p>
        </p:txBody>
      </p:sp>
      <p:sp>
        <p:nvSpPr>
          <p:cNvPr id="33" name="Text Box 46"/>
          <p:cNvSpPr txBox="1">
            <a:spLocks noChangeArrowheads="1"/>
          </p:cNvSpPr>
          <p:nvPr/>
        </p:nvSpPr>
        <p:spPr bwMode="auto">
          <a:xfrm>
            <a:off x="4762500" y="773112"/>
            <a:ext cx="3543300" cy="321306"/>
          </a:xfrm>
          <a:prstGeom prst="rect">
            <a:avLst/>
          </a:prstGeom>
          <a:noFill/>
          <a:ln w="9525">
            <a:noFill/>
            <a:miter lim="800000"/>
            <a:headEnd/>
            <a:tailEnd/>
          </a:ln>
        </p:spPr>
        <p:txBody>
          <a:bodyPr wrap="square">
            <a:spAutoFit/>
          </a:bodyPr>
          <a:lstStyle/>
          <a:p>
            <a:pPr>
              <a:lnSpc>
                <a:spcPct val="93000"/>
              </a:lnSpc>
              <a:spcBef>
                <a:spcPct val="50000"/>
              </a:spcBef>
              <a:buClr>
                <a:srgbClr val="000000"/>
              </a:buClr>
              <a:buSzPct val="100000"/>
              <a:buFont typeface="Arial" charset="0"/>
              <a:buNone/>
            </a:pPr>
            <a:r>
              <a:rPr lang="en-US" altLang="ko-KR" sz="1600" dirty="0" smtClean="0">
                <a:solidFill>
                  <a:srgbClr val="FFFFFF"/>
                </a:solidFill>
                <a:ea typeface="굴림" pitchFamily="34" charset="-127"/>
                <a:cs typeface="Lucida Sans Unicode" pitchFamily="34" charset="0"/>
              </a:rPr>
              <a:t>Speaker identification</a:t>
            </a:r>
            <a:endParaRPr lang="en-US" altLang="ko-KR" sz="3200" dirty="0">
              <a:solidFill>
                <a:srgbClr val="FFFFFF"/>
              </a:solidFill>
              <a:ea typeface="굴림" pitchFamily="34" charset="-127"/>
              <a:cs typeface="Lucida Sans Unicode" pitchFamily="34" charset="0"/>
            </a:endParaRPr>
          </a:p>
        </p:txBody>
      </p:sp>
      <p:graphicFrame>
        <p:nvGraphicFramePr>
          <p:cNvPr id="34" name="Table 33"/>
          <p:cNvGraphicFramePr>
            <a:graphicFrameLocks noGrp="1"/>
          </p:cNvGraphicFramePr>
          <p:nvPr/>
        </p:nvGraphicFramePr>
        <p:xfrm>
          <a:off x="876300" y="4914900"/>
          <a:ext cx="2819400" cy="1104900"/>
        </p:xfrm>
        <a:graphic>
          <a:graphicData uri="http://schemas.openxmlformats.org/drawingml/2006/table">
            <a:tbl>
              <a:tblPr bandCol="1">
                <a:tableStyleId>{5C22544A-7EE6-4342-B048-85BDC9FD1C3A}</a:tableStyleId>
              </a:tblPr>
              <a:tblGrid>
                <a:gridCol w="1594007"/>
                <a:gridCol w="1225393"/>
              </a:tblGrid>
              <a:tr h="276225">
                <a:tc>
                  <a:txBody>
                    <a:bodyPr/>
                    <a:lstStyle/>
                    <a:p>
                      <a:pPr algn="ctr"/>
                      <a:r>
                        <a:rPr lang="en-US" sz="1050" b="0" dirty="0" smtClean="0">
                          <a:solidFill>
                            <a:schemeClr val="bg1"/>
                          </a:solidFill>
                          <a:latin typeface="Arial" pitchFamily="34" charset="0"/>
                          <a:cs typeface="Arial" pitchFamily="34" charset="0"/>
                        </a:rPr>
                        <a:t>Spectrogram</a:t>
                      </a:r>
                      <a:endParaRPr lang="en-US" sz="1050" b="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1050" dirty="0" smtClean="0">
                          <a:solidFill>
                            <a:schemeClr val="bg1"/>
                          </a:solidFill>
                          <a:latin typeface="Arial" pitchFamily="34" charset="0"/>
                          <a:cs typeface="Arial" pitchFamily="34" charset="0"/>
                        </a:rPr>
                        <a:t>48.4%</a:t>
                      </a:r>
                      <a:endParaRPr lang="en-US" sz="105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r>
              <a:tr h="276225">
                <a:tc>
                  <a:txBody>
                    <a:bodyPr/>
                    <a:lstStyle/>
                    <a:p>
                      <a:pPr algn="ctr"/>
                      <a:r>
                        <a:rPr lang="en-US" sz="1050" dirty="0" smtClean="0">
                          <a:solidFill>
                            <a:schemeClr val="bg1"/>
                          </a:solidFill>
                          <a:latin typeface="Arial" pitchFamily="34" charset="0"/>
                          <a:cs typeface="Arial" pitchFamily="34" charset="0"/>
                        </a:rPr>
                        <a:t>MFCCs</a:t>
                      </a:r>
                      <a:endParaRPr lang="en-US" sz="105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1050" b="0" dirty="0" smtClean="0">
                          <a:solidFill>
                            <a:schemeClr val="bg1"/>
                          </a:solidFill>
                          <a:latin typeface="Arial" pitchFamily="34" charset="0"/>
                          <a:cs typeface="Arial" pitchFamily="34" charset="0"/>
                        </a:rPr>
                        <a:t>54.0%</a:t>
                      </a:r>
                      <a:endParaRPr lang="en-US" sz="1050" b="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r>
              <a:tr h="276225">
                <a:tc>
                  <a:txBody>
                    <a:bodyPr/>
                    <a:lstStyle/>
                    <a:p>
                      <a:pPr algn="ctr"/>
                      <a:r>
                        <a:rPr lang="en-US" sz="1050" dirty="0" smtClean="0">
                          <a:solidFill>
                            <a:schemeClr val="bg1"/>
                          </a:solidFill>
                          <a:latin typeface="Arial" pitchFamily="34" charset="0"/>
                          <a:cs typeface="Arial" pitchFamily="34" charset="0"/>
                        </a:rPr>
                        <a:t>Music-specific model</a:t>
                      </a:r>
                      <a:endParaRPr lang="en-US" sz="105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1050" b="0" dirty="0" smtClean="0">
                          <a:solidFill>
                            <a:schemeClr val="bg1"/>
                          </a:solidFill>
                          <a:latin typeface="Arial" pitchFamily="34" charset="0"/>
                          <a:cs typeface="Arial" pitchFamily="34" charset="0"/>
                        </a:rPr>
                        <a:t>49.3%</a:t>
                      </a:r>
                      <a:endParaRPr lang="en-US" sz="1050" b="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r>
              <a:tr h="276225">
                <a:tc>
                  <a:txBody>
                    <a:bodyPr/>
                    <a:lstStyle/>
                    <a:p>
                      <a:pPr algn="ctr"/>
                      <a:r>
                        <a:rPr lang="en-US" sz="1050" dirty="0" smtClean="0">
                          <a:solidFill>
                            <a:schemeClr val="bg1"/>
                          </a:solidFill>
                          <a:latin typeface="Arial" pitchFamily="34" charset="0"/>
                          <a:cs typeface="Arial" pitchFamily="34" charset="0"/>
                        </a:rPr>
                        <a:t>Sparse</a:t>
                      </a:r>
                      <a:r>
                        <a:rPr lang="en-US" sz="1050" baseline="0" dirty="0" smtClean="0">
                          <a:solidFill>
                            <a:schemeClr val="bg1"/>
                          </a:solidFill>
                          <a:latin typeface="Arial" pitchFamily="34" charset="0"/>
                          <a:cs typeface="Arial" pitchFamily="34" charset="0"/>
                        </a:rPr>
                        <a:t> coding</a:t>
                      </a:r>
                      <a:endParaRPr lang="en-US" sz="1050"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c>
                  <a:txBody>
                    <a:bodyPr/>
                    <a:lstStyle/>
                    <a:p>
                      <a:pPr algn="ctr"/>
                      <a:r>
                        <a:rPr lang="en-US" sz="1050" b="1" dirty="0" smtClean="0">
                          <a:solidFill>
                            <a:schemeClr val="bg1"/>
                          </a:solidFill>
                          <a:latin typeface="Arial" pitchFamily="34" charset="0"/>
                          <a:cs typeface="Arial" pitchFamily="34" charset="0"/>
                        </a:rPr>
                        <a:t>56.6%</a:t>
                      </a:r>
                      <a:endParaRPr lang="en-US" sz="1050" b="1" dirty="0">
                        <a:solidFill>
                          <a:schemeClr val="bg1"/>
                        </a:solidFill>
                        <a:latin typeface="Arial" pitchFamily="34" charset="0"/>
                        <a:cs typeface="Arial" pitchFamily="34" charset="0"/>
                      </a:endParaRPr>
                    </a:p>
                  </a:txBody>
                  <a:tcPr>
                    <a:lnL w="19050" cap="flat" cmpd="sng" algn="ctr">
                      <a:solidFill>
                        <a:schemeClr val="accent3"/>
                      </a:solidFill>
                      <a:prstDash val="solid"/>
                      <a:round/>
                      <a:headEnd type="none" w="med" len="med"/>
                      <a:tailEnd type="none" w="med" len="med"/>
                    </a:lnL>
                    <a:lnR w="19050" cap="flat" cmpd="sng" algn="ctr">
                      <a:solidFill>
                        <a:schemeClr val="accent3"/>
                      </a:solidFill>
                      <a:prstDash val="solid"/>
                      <a:round/>
                      <a:headEnd type="none" w="med" len="med"/>
                      <a:tailEnd type="none" w="med" len="med"/>
                    </a:lnR>
                    <a:lnT w="19050" cap="flat" cmpd="sng" algn="ctr">
                      <a:solidFill>
                        <a:schemeClr val="accent3"/>
                      </a:solidFill>
                      <a:prstDash val="solid"/>
                      <a:round/>
                      <a:headEnd type="none" w="med" len="med"/>
                      <a:tailEnd type="none" w="med" len="med"/>
                    </a:lnT>
                    <a:lnB w="19050" cap="flat" cmpd="sng" algn="ctr">
                      <a:solidFill>
                        <a:schemeClr val="accent3"/>
                      </a:solidFill>
                      <a:prstDash val="solid"/>
                      <a:round/>
                      <a:headEnd type="none" w="med" len="med"/>
                      <a:tailEnd type="none" w="med" len="med"/>
                    </a:lnB>
                    <a:solidFill>
                      <a:schemeClr val="tx1"/>
                    </a:solidFill>
                  </a:tcPr>
                </a:tc>
              </a:tr>
            </a:tbl>
          </a:graphicData>
        </a:graphic>
      </p:graphicFrame>
      <p:sp>
        <p:nvSpPr>
          <p:cNvPr id="36" name="TextBox 5"/>
          <p:cNvSpPr txBox="1">
            <a:spLocks noChangeArrowheads="1"/>
          </p:cNvSpPr>
          <p:nvPr/>
        </p:nvSpPr>
        <p:spPr bwMode="auto">
          <a:xfrm>
            <a:off x="990600" y="6096000"/>
            <a:ext cx="2628900" cy="369888"/>
          </a:xfrm>
          <a:prstGeom prst="rect">
            <a:avLst/>
          </a:prstGeom>
          <a:noFill/>
          <a:ln w="9525">
            <a:noFill/>
            <a:miter lim="800000"/>
            <a:headEnd/>
            <a:tailEnd/>
          </a:ln>
        </p:spPr>
        <p:txBody>
          <a:bodyPr>
            <a:spAutoFit/>
          </a:bodyPr>
          <a:lstStyle/>
          <a:p>
            <a:r>
              <a:rPr lang="en-US" b="1" dirty="0">
                <a:solidFill>
                  <a:srgbClr val="FF0000"/>
                </a:solidFill>
              </a:rPr>
              <a:t>5.7% error reduction</a:t>
            </a:r>
          </a:p>
        </p:txBody>
      </p:sp>
      <p:sp>
        <p:nvSpPr>
          <p:cNvPr id="37" name="Text Box 46"/>
          <p:cNvSpPr txBox="1">
            <a:spLocks noChangeArrowheads="1"/>
          </p:cNvSpPr>
          <p:nvPr/>
        </p:nvSpPr>
        <p:spPr bwMode="auto">
          <a:xfrm>
            <a:off x="495300" y="3733800"/>
            <a:ext cx="3543300" cy="321306"/>
          </a:xfrm>
          <a:prstGeom prst="rect">
            <a:avLst/>
          </a:prstGeom>
          <a:noFill/>
          <a:ln w="9525">
            <a:noFill/>
            <a:miter lim="800000"/>
            <a:headEnd/>
            <a:tailEnd/>
          </a:ln>
        </p:spPr>
        <p:txBody>
          <a:bodyPr wrap="square">
            <a:spAutoFit/>
          </a:bodyPr>
          <a:lstStyle/>
          <a:p>
            <a:pPr>
              <a:lnSpc>
                <a:spcPct val="93000"/>
              </a:lnSpc>
              <a:spcBef>
                <a:spcPct val="50000"/>
              </a:spcBef>
              <a:buClr>
                <a:srgbClr val="000000"/>
              </a:buClr>
              <a:buSzPct val="100000"/>
              <a:buFont typeface="Arial" charset="0"/>
              <a:buNone/>
            </a:pPr>
            <a:r>
              <a:rPr lang="en-US" altLang="ko-KR" sz="1600" dirty="0" smtClean="0">
                <a:solidFill>
                  <a:srgbClr val="FFFFFF"/>
                </a:solidFill>
                <a:ea typeface="굴림" pitchFamily="34" charset="-127"/>
                <a:cs typeface="Lucida Sans Unicode" pitchFamily="34" charset="0"/>
              </a:rPr>
              <a:t>Music genre classification</a:t>
            </a:r>
            <a:endParaRPr lang="en-US" altLang="ko-KR" sz="3200" dirty="0">
              <a:solidFill>
                <a:srgbClr val="FFFFFF"/>
              </a:solidFill>
              <a:ea typeface="굴림" pitchFamily="34" charset="-127"/>
              <a:cs typeface="Lucida Sans Unicode" pitchFamily="34" charset="0"/>
            </a:endParaRPr>
          </a:p>
        </p:txBody>
      </p:sp>
      <p:sp>
        <p:nvSpPr>
          <p:cNvPr id="679938" name="Music"/>
          <p:cNvSpPr>
            <a:spLocks noEditPoints="1" noChangeArrowheads="1"/>
          </p:cNvSpPr>
          <p:nvPr/>
        </p:nvSpPr>
        <p:spPr bwMode="auto">
          <a:xfrm>
            <a:off x="1752600" y="4076700"/>
            <a:ext cx="660400" cy="623888"/>
          </a:xfrm>
          <a:custGeom>
            <a:avLst/>
            <a:gdLst>
              <a:gd name="T0" fmla="*/ 7352 w 21600"/>
              <a:gd name="T1" fmla="*/ 46 h 21600"/>
              <a:gd name="T2" fmla="*/ 7373 w 21600"/>
              <a:gd name="T3" fmla="*/ 9900 h 21600"/>
              <a:gd name="T4" fmla="*/ 21683 w 21600"/>
              <a:gd name="T5" fmla="*/ 10061 h 21600"/>
              <a:gd name="T6" fmla="*/ 7352 w 21600"/>
              <a:gd name="T7" fmla="*/ 46 h 21600"/>
              <a:gd name="T8" fmla="*/ 21600 w 21600"/>
              <a:gd name="T9" fmla="*/ 0 h 21600"/>
              <a:gd name="T10" fmla="*/ 7975 w 21600"/>
              <a:gd name="T11" fmla="*/ 923 h 21600"/>
              <a:gd name="T12" fmla="*/ 20935 w 21600"/>
              <a:gd name="T13" fmla="*/ 5354 h 21600"/>
            </a:gdLst>
            <a:ahLst/>
            <a:cxnLst>
              <a:cxn ang="0">
                <a:pos x="T0" y="T1"/>
              </a:cxn>
              <a:cxn ang="0">
                <a:pos x="T2" y="T3"/>
              </a:cxn>
              <a:cxn ang="0">
                <a:pos x="T4" y="T5"/>
              </a:cxn>
              <a:cxn ang="0">
                <a:pos x="T6" y="T7"/>
              </a:cxn>
              <a:cxn ang="0">
                <a:pos x="T8" y="T9"/>
              </a:cxn>
            </a:cxnLst>
            <a:rect l="T10" t="T11" r="T12" b="T13"/>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9" name="TextBox 18"/>
          <p:cNvSpPr txBox="1">
            <a:spLocks noChangeArrowheads="1"/>
          </p:cNvSpPr>
          <p:nvPr/>
        </p:nvSpPr>
        <p:spPr bwMode="auto">
          <a:xfrm>
            <a:off x="2930440" y="6611779"/>
            <a:ext cx="6213560" cy="246221"/>
          </a:xfrm>
          <a:prstGeom prst="rect">
            <a:avLst/>
          </a:prstGeom>
          <a:solidFill>
            <a:schemeClr val="tx1"/>
          </a:solidFill>
          <a:ln w="9525">
            <a:noFill/>
            <a:miter lim="800000"/>
            <a:headEnd/>
            <a:tailEnd/>
          </a:ln>
        </p:spPr>
        <p:txBody>
          <a:bodyPr wrap="none">
            <a:spAutoFit/>
          </a:bodyPr>
          <a:lstStyle/>
          <a:p>
            <a:r>
              <a:rPr lang="en-US" sz="1000" dirty="0">
                <a:solidFill>
                  <a:srgbClr val="FFFFFF"/>
                </a:solidFill>
              </a:rPr>
              <a:t>[Lee, Battle, Raina, &amp; Ng, 2006; Raina, Battle, Lee, Packer &amp; Ng, 2007, Grosse, Raina, Kwong &amp; Ng, 2007]</a:t>
            </a: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 name="Picture 2" descr="door"/>
          <p:cNvPicPr>
            <a:picLocks noChangeAspect="1" noChangeArrowheads="1"/>
          </p:cNvPicPr>
          <p:nvPr/>
        </p:nvPicPr>
        <p:blipFill>
          <a:blip r:embed="rId3" cstate="print"/>
          <a:srcRect l="5242" t="54010" r="495"/>
          <a:stretch>
            <a:fillRect/>
          </a:stretch>
        </p:blipFill>
        <p:spPr bwMode="auto">
          <a:xfrm>
            <a:off x="914400" y="3009900"/>
            <a:ext cx="7536868" cy="26289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CDBN for audio</a:t>
            </a:r>
            <a:endParaRPr lang="en-US" dirty="0"/>
          </a:p>
        </p:txBody>
      </p:sp>
      <p:cxnSp>
        <p:nvCxnSpPr>
          <p:cNvPr id="8" name="Straight Arrow Connector 7"/>
          <p:cNvCxnSpPr>
            <a:stCxn id="6" idx="4"/>
          </p:cNvCxnSpPr>
          <p:nvPr/>
        </p:nvCxnSpPr>
        <p:spPr bwMode="auto">
          <a:xfrm>
            <a:off x="1115533" y="2400300"/>
            <a:ext cx="914400" cy="914400"/>
          </a:xfrm>
          <a:prstGeom prst="straightConnector1">
            <a:avLst/>
          </a:prstGeom>
          <a:noFill/>
          <a:ln w="12700" cap="flat" cmpd="sng" algn="ctr">
            <a:noFill/>
            <a:prstDash val="solid"/>
            <a:round/>
            <a:headEnd type="none" w="med" len="med"/>
            <a:tailEnd type="arrow"/>
          </a:ln>
          <a:effectLst/>
        </p:spPr>
      </p:cxnSp>
      <p:grpSp>
        <p:nvGrpSpPr>
          <p:cNvPr id="3" name="Group 17"/>
          <p:cNvGrpSpPr/>
          <p:nvPr/>
        </p:nvGrpSpPr>
        <p:grpSpPr>
          <a:xfrm>
            <a:off x="906780" y="2095500"/>
            <a:ext cx="457200" cy="3543300"/>
            <a:chOff x="906780" y="2095500"/>
            <a:chExt cx="457200" cy="3543300"/>
          </a:xfrm>
        </p:grpSpPr>
        <p:sp>
          <p:nvSpPr>
            <p:cNvPr id="5" name="Rectangle 4"/>
            <p:cNvSpPr/>
            <p:nvPr/>
          </p:nvSpPr>
          <p:spPr bwMode="auto">
            <a:xfrm>
              <a:off x="90678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6" name="Oval 5"/>
            <p:cNvSpPr/>
            <p:nvPr/>
          </p:nvSpPr>
          <p:spPr bwMode="auto">
            <a:xfrm>
              <a:off x="100123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0" name="Straight Arrow Connector 9"/>
            <p:cNvCxnSpPr>
              <a:stCxn id="6" idx="4"/>
              <a:endCxn id="5" idx="0"/>
            </p:cNvCxnSpPr>
            <p:nvPr/>
          </p:nvCxnSpPr>
          <p:spPr bwMode="auto">
            <a:xfrm rot="5400000">
              <a:off x="81684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4" name="Group 16"/>
          <p:cNvGrpSpPr/>
          <p:nvPr/>
        </p:nvGrpSpPr>
        <p:grpSpPr>
          <a:xfrm>
            <a:off x="1219200" y="2095500"/>
            <a:ext cx="457200" cy="3543300"/>
            <a:chOff x="1219200" y="2095500"/>
            <a:chExt cx="457200" cy="3543300"/>
          </a:xfrm>
        </p:grpSpPr>
        <p:sp>
          <p:nvSpPr>
            <p:cNvPr id="14" name="Rectangle 13"/>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5" name="Oval 14"/>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6" name="Straight Arrow Connector 15"/>
            <p:cNvCxnSpPr>
              <a:stCxn id="15" idx="4"/>
              <a:endCxn id="14"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7" name="Group 18"/>
          <p:cNvGrpSpPr/>
          <p:nvPr/>
        </p:nvGrpSpPr>
        <p:grpSpPr>
          <a:xfrm>
            <a:off x="1524000" y="2095500"/>
            <a:ext cx="457200" cy="3543300"/>
            <a:chOff x="1219200" y="2095500"/>
            <a:chExt cx="457200" cy="3543300"/>
          </a:xfrm>
        </p:grpSpPr>
        <p:sp>
          <p:nvSpPr>
            <p:cNvPr id="20" name="Rectangle 19"/>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21" name="Oval 20"/>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22" name="Straight Arrow Connector 21"/>
            <p:cNvCxnSpPr>
              <a:stCxn id="21" idx="4"/>
              <a:endCxn id="20"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9" name="Group 31"/>
          <p:cNvGrpSpPr/>
          <p:nvPr/>
        </p:nvGrpSpPr>
        <p:grpSpPr>
          <a:xfrm>
            <a:off x="1828800" y="2095500"/>
            <a:ext cx="457200" cy="3543300"/>
            <a:chOff x="1219200" y="2095500"/>
            <a:chExt cx="457200" cy="3543300"/>
          </a:xfrm>
        </p:grpSpPr>
        <p:sp>
          <p:nvSpPr>
            <p:cNvPr id="33" name="Rectangle 32"/>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34" name="Oval 33"/>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35" name="Straight Arrow Connector 34"/>
            <p:cNvCxnSpPr>
              <a:stCxn id="34" idx="4"/>
              <a:endCxn id="33"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11" name="Group 40"/>
          <p:cNvGrpSpPr/>
          <p:nvPr/>
        </p:nvGrpSpPr>
        <p:grpSpPr>
          <a:xfrm>
            <a:off x="1138393" y="1333500"/>
            <a:ext cx="922019" cy="762001"/>
            <a:chOff x="1138393" y="1333500"/>
            <a:chExt cx="922019" cy="762001"/>
          </a:xfrm>
        </p:grpSpPr>
        <p:sp>
          <p:nvSpPr>
            <p:cNvPr id="23" name="Oval 22"/>
            <p:cNvSpPr/>
            <p:nvPr/>
          </p:nvSpPr>
          <p:spPr bwMode="auto">
            <a:xfrm>
              <a:off x="1440180" y="1333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24" name="Straight Arrow Connector 23"/>
            <p:cNvCxnSpPr>
              <a:stCxn id="23" idx="4"/>
              <a:endCxn id="6" idx="0"/>
            </p:cNvCxnSpPr>
            <p:nvPr/>
          </p:nvCxnSpPr>
          <p:spPr bwMode="auto">
            <a:xfrm rot="5400000">
              <a:off x="1114027" y="1632187"/>
              <a:ext cx="487680" cy="438947"/>
            </a:xfrm>
            <a:prstGeom prst="straightConnector1">
              <a:avLst/>
            </a:prstGeom>
            <a:noFill/>
            <a:ln w="19050" cap="flat" cmpd="sng" algn="ctr">
              <a:solidFill>
                <a:schemeClr val="bg1"/>
              </a:solidFill>
              <a:prstDash val="solid"/>
              <a:round/>
              <a:headEnd type="none" w="med" len="med"/>
              <a:tailEnd type="arrow"/>
            </a:ln>
            <a:effectLst/>
          </p:spPr>
        </p:cxnSp>
        <p:cxnSp>
          <p:nvCxnSpPr>
            <p:cNvPr id="27" name="Straight Arrow Connector 26"/>
            <p:cNvCxnSpPr>
              <a:stCxn id="23" idx="4"/>
              <a:endCxn id="21" idx="0"/>
            </p:cNvCxnSpPr>
            <p:nvPr/>
          </p:nvCxnSpPr>
          <p:spPr bwMode="auto">
            <a:xfrm rot="16200000" flipH="1">
              <a:off x="1422636" y="1762523"/>
              <a:ext cx="487680" cy="178273"/>
            </a:xfrm>
            <a:prstGeom prst="straightConnector1">
              <a:avLst/>
            </a:prstGeom>
            <a:noFill/>
            <a:ln w="19050" cap="flat" cmpd="sng" algn="ctr">
              <a:solidFill>
                <a:schemeClr val="bg1"/>
              </a:solidFill>
              <a:prstDash val="solid"/>
              <a:round/>
              <a:headEnd type="none" w="med" len="med"/>
              <a:tailEnd type="arrow"/>
            </a:ln>
            <a:effectLst/>
          </p:spPr>
        </p:cxnSp>
        <p:cxnSp>
          <p:nvCxnSpPr>
            <p:cNvPr id="28" name="Straight Arrow Connector 27"/>
            <p:cNvCxnSpPr>
              <a:stCxn id="23" idx="4"/>
              <a:endCxn id="15" idx="0"/>
            </p:cNvCxnSpPr>
            <p:nvPr/>
          </p:nvCxnSpPr>
          <p:spPr bwMode="auto">
            <a:xfrm rot="5400000">
              <a:off x="1270237" y="1788397"/>
              <a:ext cx="487680" cy="126527"/>
            </a:xfrm>
            <a:prstGeom prst="straightConnector1">
              <a:avLst/>
            </a:prstGeom>
            <a:noFill/>
            <a:ln w="19050" cap="flat" cmpd="sng" algn="ctr">
              <a:solidFill>
                <a:schemeClr val="bg1"/>
              </a:solidFill>
              <a:prstDash val="solid"/>
              <a:round/>
              <a:headEnd type="none" w="med" len="med"/>
              <a:tailEnd type="arrow"/>
            </a:ln>
            <a:effectLst/>
          </p:spPr>
        </p:cxnSp>
        <p:cxnSp>
          <p:nvCxnSpPr>
            <p:cNvPr id="36" name="Straight Arrow Connector 35"/>
            <p:cNvCxnSpPr>
              <a:stCxn id="23" idx="4"/>
              <a:endCxn id="34" idx="0"/>
            </p:cNvCxnSpPr>
            <p:nvPr/>
          </p:nvCxnSpPr>
          <p:spPr bwMode="auto">
            <a:xfrm rot="16200000" flipH="1">
              <a:off x="1575036" y="1610123"/>
              <a:ext cx="487680" cy="483073"/>
            </a:xfrm>
            <a:prstGeom prst="straightConnector1">
              <a:avLst/>
            </a:prstGeom>
            <a:noFill/>
            <a:ln w="19050" cap="flat" cmpd="sng" algn="ctr">
              <a:solidFill>
                <a:schemeClr val="bg1"/>
              </a:solidFill>
              <a:prstDash val="solid"/>
              <a:round/>
              <a:headEnd type="none" w="med" len="med"/>
              <a:tailEnd type="arrow"/>
            </a:ln>
            <a:effectLst/>
          </p:spPr>
        </p:cxnSp>
      </p:grpSp>
      <p:sp>
        <p:nvSpPr>
          <p:cNvPr id="42" name="TextBox 41"/>
          <p:cNvSpPr txBox="1"/>
          <p:nvPr/>
        </p:nvSpPr>
        <p:spPr>
          <a:xfrm>
            <a:off x="3733800" y="5829300"/>
            <a:ext cx="1505540" cy="369332"/>
          </a:xfrm>
          <a:prstGeom prst="rect">
            <a:avLst/>
          </a:prstGeom>
          <a:noFill/>
        </p:spPr>
        <p:txBody>
          <a:bodyPr wrap="none" rtlCol="0">
            <a:spAutoFit/>
          </a:bodyPr>
          <a:lstStyle/>
          <a:p>
            <a:r>
              <a:rPr lang="en-US" dirty="0" smtClean="0">
                <a:solidFill>
                  <a:schemeClr val="bg1"/>
                </a:solidFill>
              </a:rPr>
              <a:t>Spectrogram</a:t>
            </a:r>
            <a:endParaRPr lang="en-US" dirty="0">
              <a:solidFill>
                <a:schemeClr val="bg1"/>
              </a:solidFill>
            </a:endParaRPr>
          </a:p>
        </p:txBody>
      </p:sp>
      <p:sp>
        <p:nvSpPr>
          <p:cNvPr id="29" name="TextBox 28"/>
          <p:cNvSpPr txBox="1"/>
          <p:nvPr/>
        </p:nvSpPr>
        <p:spPr>
          <a:xfrm>
            <a:off x="7024766" y="6550223"/>
            <a:ext cx="2119234" cy="307777"/>
          </a:xfrm>
          <a:prstGeom prst="rect">
            <a:avLst/>
          </a:prstGeom>
          <a:solidFill>
            <a:schemeClr val="tx1"/>
          </a:solidFill>
        </p:spPr>
        <p:txBody>
          <a:bodyPr wrap="none" rtlCol="0">
            <a:spAutoFit/>
          </a:bodyPr>
          <a:lstStyle/>
          <a:p>
            <a:pPr algn="l">
              <a:spcBef>
                <a:spcPts val="0"/>
              </a:spcBef>
            </a:pPr>
            <a:r>
              <a:rPr lang="en-US" sz="1400" dirty="0" smtClean="0">
                <a:solidFill>
                  <a:schemeClr val="bg1"/>
                </a:solidFill>
                <a:latin typeface="+mn-lt"/>
              </a:rPr>
              <a:t>[ICML 2009, NIPS 2009]</a:t>
            </a:r>
          </a:p>
        </p:txBody>
      </p:sp>
      <p:cxnSp>
        <p:nvCxnSpPr>
          <p:cNvPr id="30" name="Straight Arrow Connector 29"/>
          <p:cNvCxnSpPr/>
          <p:nvPr/>
        </p:nvCxnSpPr>
        <p:spPr bwMode="auto">
          <a:xfrm>
            <a:off x="2590800" y="2171700"/>
            <a:ext cx="609600" cy="1588"/>
          </a:xfrm>
          <a:prstGeom prst="straightConnector1">
            <a:avLst/>
          </a:prstGeom>
          <a:noFill/>
          <a:ln w="28575" cap="flat" cmpd="sng" algn="ctr">
            <a:solidFill>
              <a:srgbClr val="FF0000"/>
            </a:solidFill>
            <a:prstDash val="solid"/>
            <a:round/>
            <a:headEnd type="arrow" w="med" len="med"/>
            <a:tailEnd type="none" w="med" len="med"/>
          </a:ln>
          <a:effectLst/>
        </p:spPr>
      </p:cxnSp>
      <p:cxnSp>
        <p:nvCxnSpPr>
          <p:cNvPr id="31" name="Straight Arrow Connector 30"/>
          <p:cNvCxnSpPr/>
          <p:nvPr/>
        </p:nvCxnSpPr>
        <p:spPr bwMode="auto">
          <a:xfrm>
            <a:off x="2571904" y="1459468"/>
            <a:ext cx="609600" cy="1588"/>
          </a:xfrm>
          <a:prstGeom prst="straightConnector1">
            <a:avLst/>
          </a:prstGeom>
          <a:noFill/>
          <a:ln w="28575" cap="flat" cmpd="sng" algn="ctr">
            <a:solidFill>
              <a:srgbClr val="FF0000"/>
            </a:solidFill>
            <a:prstDash val="solid"/>
            <a:round/>
            <a:headEnd type="arrow" w="med" len="med"/>
            <a:tailEnd type="none" w="med" len="med"/>
          </a:ln>
          <a:effectLst/>
        </p:spPr>
      </p:cxnSp>
      <p:sp>
        <p:nvSpPr>
          <p:cNvPr id="32" name="TextBox 31"/>
          <p:cNvSpPr txBox="1"/>
          <p:nvPr/>
        </p:nvSpPr>
        <p:spPr>
          <a:xfrm>
            <a:off x="3200400" y="1981200"/>
            <a:ext cx="1710726" cy="369332"/>
          </a:xfrm>
          <a:prstGeom prst="rect">
            <a:avLst/>
          </a:prstGeom>
          <a:noFill/>
        </p:spPr>
        <p:txBody>
          <a:bodyPr wrap="none" rtlCol="0">
            <a:spAutoFit/>
          </a:bodyPr>
          <a:lstStyle/>
          <a:p>
            <a:r>
              <a:rPr lang="en-US" dirty="0" smtClean="0">
                <a:solidFill>
                  <a:schemeClr val="bg1"/>
                </a:solidFill>
              </a:rPr>
              <a:t>Detection units</a:t>
            </a:r>
            <a:endParaRPr lang="en-US" dirty="0">
              <a:solidFill>
                <a:schemeClr val="bg1"/>
              </a:solidFill>
            </a:endParaRPr>
          </a:p>
        </p:txBody>
      </p:sp>
      <p:sp>
        <p:nvSpPr>
          <p:cNvPr id="37" name="TextBox 36"/>
          <p:cNvSpPr txBox="1"/>
          <p:nvPr/>
        </p:nvSpPr>
        <p:spPr>
          <a:xfrm>
            <a:off x="3164586" y="1268968"/>
            <a:ext cx="1864614" cy="369332"/>
          </a:xfrm>
          <a:prstGeom prst="rect">
            <a:avLst/>
          </a:prstGeom>
          <a:noFill/>
        </p:spPr>
        <p:txBody>
          <a:bodyPr wrap="none" rtlCol="0">
            <a:spAutoFit/>
          </a:bodyPr>
          <a:lstStyle/>
          <a:p>
            <a:r>
              <a:rPr lang="en-US" dirty="0" smtClean="0">
                <a:solidFill>
                  <a:schemeClr val="bg1"/>
                </a:solidFill>
              </a:rPr>
              <a:t>Max pooling unit</a:t>
            </a:r>
            <a:endParaRPr lang="en-US"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7"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Sparse coding on audio (speech)</a:t>
            </a:r>
            <a:endParaRPr lang="en-US" dirty="0"/>
          </a:p>
        </p:txBody>
      </p:sp>
      <p:pic>
        <p:nvPicPr>
          <p:cNvPr id="4" name="Picture 2" descr="door"/>
          <p:cNvPicPr>
            <a:picLocks noChangeAspect="1" noChangeArrowheads="1"/>
          </p:cNvPicPr>
          <p:nvPr/>
        </p:nvPicPr>
        <p:blipFill>
          <a:blip r:embed="rId3" cstate="print"/>
          <a:srcRect l="5242" t="54010" r="495"/>
          <a:stretch>
            <a:fillRect/>
          </a:stretch>
        </p:blipFill>
        <p:spPr bwMode="auto">
          <a:xfrm>
            <a:off x="846715" y="779055"/>
            <a:ext cx="7536868" cy="2628900"/>
          </a:xfrm>
          <a:prstGeom prst="rect">
            <a:avLst/>
          </a:prstGeom>
          <a:noFill/>
          <a:ln w="9525">
            <a:noFill/>
            <a:miter lim="800000"/>
            <a:headEnd/>
            <a:tailEnd/>
          </a:ln>
        </p:spPr>
      </p:pic>
      <p:sp>
        <p:nvSpPr>
          <p:cNvPr id="5" name="Rectangle 4"/>
          <p:cNvSpPr/>
          <p:nvPr/>
        </p:nvSpPr>
        <p:spPr bwMode="auto">
          <a:xfrm>
            <a:off x="2152485" y="779055"/>
            <a:ext cx="228600" cy="2649945"/>
          </a:xfrm>
          <a:prstGeom prst="rect">
            <a:avLst/>
          </a:prstGeom>
          <a:noFill/>
          <a:ln w="5715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nvGrpSpPr>
          <p:cNvPr id="8" name="Group 7"/>
          <p:cNvGrpSpPr/>
          <p:nvPr/>
        </p:nvGrpSpPr>
        <p:grpSpPr>
          <a:xfrm>
            <a:off x="2152485" y="3712553"/>
            <a:ext cx="246888" cy="2649945"/>
            <a:chOff x="2920585" y="4005075"/>
            <a:chExt cx="246888" cy="2649945"/>
          </a:xfrm>
        </p:grpSpPr>
        <p:pic>
          <p:nvPicPr>
            <p:cNvPr id="6" name="Picture 2" descr="door"/>
            <p:cNvPicPr>
              <a:picLocks noChangeAspect="1" noChangeArrowheads="1"/>
            </p:cNvPicPr>
            <p:nvPr/>
          </p:nvPicPr>
          <p:blipFill>
            <a:blip r:embed="rId3" cstate="print"/>
            <a:srcRect l="21573" t="54010" r="75545"/>
            <a:stretch>
              <a:fillRect/>
            </a:stretch>
          </p:blipFill>
          <p:spPr bwMode="auto">
            <a:xfrm>
              <a:off x="2920585" y="4005075"/>
              <a:ext cx="230430" cy="2628900"/>
            </a:xfrm>
            <a:prstGeom prst="rect">
              <a:avLst/>
            </a:prstGeom>
            <a:noFill/>
            <a:ln w="9525">
              <a:noFill/>
              <a:miter lim="800000"/>
              <a:headEnd/>
              <a:tailEnd/>
            </a:ln>
          </p:spPr>
        </p:pic>
        <p:sp>
          <p:nvSpPr>
            <p:cNvPr id="7" name="Rectangle 6"/>
            <p:cNvSpPr/>
            <p:nvPr/>
          </p:nvSpPr>
          <p:spPr bwMode="auto">
            <a:xfrm>
              <a:off x="2920585" y="4005075"/>
              <a:ext cx="246888" cy="2649945"/>
            </a:xfrm>
            <a:prstGeom prst="rect">
              <a:avLst/>
            </a:prstGeom>
            <a:noFill/>
            <a:ln w="5715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grpSp>
      <p:pic>
        <p:nvPicPr>
          <p:cNvPr id="9" name="Picture 2"/>
          <p:cNvPicPr>
            <a:picLocks noChangeAspect="1" noChangeArrowheads="1"/>
          </p:cNvPicPr>
          <p:nvPr/>
        </p:nvPicPr>
        <p:blipFill>
          <a:blip r:embed="rId4" cstate="print"/>
          <a:srcRect l="12858" t="2622" r="85692"/>
          <a:stretch>
            <a:fillRect/>
          </a:stretch>
        </p:blipFill>
        <p:spPr bwMode="auto">
          <a:xfrm>
            <a:off x="5532125" y="3674148"/>
            <a:ext cx="230430" cy="2633472"/>
          </a:xfrm>
          <a:prstGeom prst="rect">
            <a:avLst/>
          </a:prstGeom>
          <a:noFill/>
          <a:ln w="9525">
            <a:noFill/>
            <a:miter lim="800000"/>
            <a:headEnd/>
            <a:tailEnd/>
          </a:ln>
        </p:spPr>
      </p:pic>
      <p:pic>
        <p:nvPicPr>
          <p:cNvPr id="10" name="Picture 2"/>
          <p:cNvPicPr>
            <a:picLocks noChangeAspect="1" noChangeArrowheads="1"/>
          </p:cNvPicPr>
          <p:nvPr/>
        </p:nvPicPr>
        <p:blipFill>
          <a:blip r:embed="rId4" cstate="print"/>
          <a:srcRect l="49846" t="2622" r="48462"/>
          <a:stretch>
            <a:fillRect/>
          </a:stretch>
        </p:blipFill>
        <p:spPr bwMode="auto">
          <a:xfrm>
            <a:off x="3880710" y="3712553"/>
            <a:ext cx="268835" cy="2633472"/>
          </a:xfrm>
          <a:prstGeom prst="rect">
            <a:avLst/>
          </a:prstGeom>
          <a:noFill/>
          <a:ln w="9525">
            <a:noFill/>
            <a:miter lim="800000"/>
            <a:headEnd/>
            <a:tailEnd/>
          </a:ln>
        </p:spPr>
      </p:pic>
      <p:pic>
        <p:nvPicPr>
          <p:cNvPr id="11" name="Picture 2"/>
          <p:cNvPicPr>
            <a:picLocks noChangeAspect="1" noChangeArrowheads="1"/>
          </p:cNvPicPr>
          <p:nvPr/>
        </p:nvPicPr>
        <p:blipFill>
          <a:blip r:embed="rId4" cstate="print"/>
          <a:srcRect l="35585" t="2622" r="62481"/>
          <a:stretch>
            <a:fillRect/>
          </a:stretch>
        </p:blipFill>
        <p:spPr bwMode="auto">
          <a:xfrm>
            <a:off x="7029920" y="3712553"/>
            <a:ext cx="307240" cy="2633472"/>
          </a:xfrm>
          <a:prstGeom prst="rect">
            <a:avLst/>
          </a:prstGeom>
          <a:noFill/>
          <a:ln w="9525">
            <a:noFill/>
            <a:miter lim="800000"/>
            <a:headEnd/>
            <a:tailEnd/>
          </a:ln>
        </p:spPr>
      </p:pic>
      <p:sp>
        <p:nvSpPr>
          <p:cNvPr id="12" name="Rectangle 492"/>
          <p:cNvSpPr>
            <a:spLocks noChangeArrowheads="1"/>
          </p:cNvSpPr>
          <p:nvPr/>
        </p:nvSpPr>
        <p:spPr bwMode="auto">
          <a:xfrm>
            <a:off x="2536535" y="4595868"/>
            <a:ext cx="4576894" cy="461665"/>
          </a:xfrm>
          <a:prstGeom prst="rect">
            <a:avLst/>
          </a:prstGeom>
          <a:noFill/>
          <a:ln w="9525">
            <a:noFill/>
            <a:miter lim="800000"/>
            <a:headEnd/>
            <a:tailEnd/>
          </a:ln>
        </p:spPr>
        <p:txBody>
          <a:bodyPr wrap="none">
            <a:spAutoFit/>
          </a:bodyPr>
          <a:lstStyle/>
          <a:p>
            <a:pPr algn="l" defTabSz="914186" fontAlgn="auto">
              <a:spcBef>
                <a:spcPts val="0"/>
              </a:spcBef>
              <a:spcAft>
                <a:spcPts val="0"/>
              </a:spcAft>
            </a:pPr>
            <a:r>
              <a:rPr lang="en-US" sz="2400" dirty="0" smtClean="0">
                <a:solidFill>
                  <a:schemeClr val="bg1"/>
                </a:solidFill>
                <a:latin typeface="Symbol"/>
              </a:rPr>
              <a:t>»</a:t>
            </a:r>
            <a:r>
              <a:rPr lang="en-US" sz="2400" dirty="0" smtClean="0">
                <a:solidFill>
                  <a:schemeClr val="bg1"/>
                </a:solidFill>
                <a:latin typeface="Perpetua" pitchFamily="18" charset="0"/>
              </a:rPr>
              <a:t>     0.9 </a:t>
            </a:r>
            <a:r>
              <a:rPr lang="en-US" sz="2400" dirty="0">
                <a:solidFill>
                  <a:schemeClr val="bg1"/>
                </a:solidFill>
                <a:latin typeface="Perpetua" pitchFamily="18" charset="0"/>
              </a:rPr>
              <a:t>*         </a:t>
            </a:r>
            <a:r>
              <a:rPr lang="en-US" sz="2400" dirty="0" smtClean="0">
                <a:solidFill>
                  <a:schemeClr val="bg1"/>
                </a:solidFill>
                <a:latin typeface="Perpetua" pitchFamily="18" charset="0"/>
              </a:rPr>
              <a:t>    </a:t>
            </a:r>
            <a:r>
              <a:rPr lang="en-US" sz="2400" dirty="0">
                <a:solidFill>
                  <a:schemeClr val="bg1"/>
                </a:solidFill>
                <a:latin typeface="Perpetua" pitchFamily="18" charset="0"/>
              </a:rPr>
              <a:t>+ </a:t>
            </a:r>
            <a:r>
              <a:rPr lang="en-US" sz="2400" dirty="0" smtClean="0">
                <a:solidFill>
                  <a:schemeClr val="bg1"/>
                </a:solidFill>
                <a:latin typeface="Perpetua" pitchFamily="18" charset="0"/>
              </a:rPr>
              <a:t>0.7 </a:t>
            </a:r>
            <a:r>
              <a:rPr lang="en-US" sz="2400" dirty="0">
                <a:solidFill>
                  <a:schemeClr val="bg1"/>
                </a:solidFill>
                <a:latin typeface="Perpetua" pitchFamily="18" charset="0"/>
              </a:rPr>
              <a:t>*   </a:t>
            </a:r>
            <a:r>
              <a:rPr lang="en-US" sz="2400" dirty="0" smtClean="0">
                <a:solidFill>
                  <a:schemeClr val="bg1"/>
                </a:solidFill>
                <a:latin typeface="Perpetua" pitchFamily="18" charset="0"/>
              </a:rPr>
              <a:t>       </a:t>
            </a:r>
            <a:r>
              <a:rPr lang="en-US" sz="2400" dirty="0">
                <a:solidFill>
                  <a:schemeClr val="bg1"/>
                </a:solidFill>
                <a:latin typeface="Perpetua" pitchFamily="18" charset="0"/>
              </a:rPr>
              <a:t>+ </a:t>
            </a:r>
            <a:r>
              <a:rPr lang="en-US" sz="2400" dirty="0" smtClean="0">
                <a:solidFill>
                  <a:schemeClr val="bg1"/>
                </a:solidFill>
                <a:latin typeface="Perpetua" pitchFamily="18" charset="0"/>
              </a:rPr>
              <a:t>0.2 </a:t>
            </a:r>
            <a:r>
              <a:rPr lang="en-US" sz="2400" dirty="0">
                <a:solidFill>
                  <a:schemeClr val="bg1"/>
                </a:solidFill>
                <a:latin typeface="Perpetua" pitchFamily="18" charset="0"/>
              </a:rPr>
              <a:t>*</a:t>
            </a:r>
            <a:endParaRPr lang="en-US" sz="2400" dirty="0">
              <a:solidFill>
                <a:schemeClr val="bg1"/>
              </a:solidFill>
              <a:latin typeface="cmsy10"/>
            </a:endParaRPr>
          </a:p>
        </p:txBody>
      </p:sp>
      <p:sp>
        <p:nvSpPr>
          <p:cNvPr id="13" name="TextBox 12"/>
          <p:cNvSpPr txBox="1"/>
          <p:nvPr/>
        </p:nvSpPr>
        <p:spPr>
          <a:xfrm>
            <a:off x="6799490" y="894270"/>
            <a:ext cx="1364476" cy="369332"/>
          </a:xfrm>
          <a:prstGeom prst="rect">
            <a:avLst/>
          </a:prstGeom>
          <a:solidFill>
            <a:srgbClr val="000000">
              <a:alpha val="69020"/>
            </a:srgbClr>
          </a:solidFill>
        </p:spPr>
        <p:txBody>
          <a:bodyPr wrap="none" rtlCol="0">
            <a:spAutoFit/>
          </a:bodyPr>
          <a:lstStyle/>
          <a:p>
            <a:pPr algn="l">
              <a:spcBef>
                <a:spcPts val="0"/>
              </a:spcBef>
            </a:pPr>
            <a:r>
              <a:rPr lang="en-US" dirty="0" smtClean="0">
                <a:solidFill>
                  <a:schemeClr val="bg1"/>
                </a:solidFill>
                <a:latin typeface="Times"/>
              </a:rPr>
              <a:t>Spectrogram</a:t>
            </a:r>
          </a:p>
        </p:txBody>
      </p:sp>
      <p:sp>
        <p:nvSpPr>
          <p:cNvPr id="14" name="Rectangle 10"/>
          <p:cNvSpPr>
            <a:spLocks noChangeArrowheads="1"/>
          </p:cNvSpPr>
          <p:nvPr/>
        </p:nvSpPr>
        <p:spPr bwMode="auto">
          <a:xfrm>
            <a:off x="1538005" y="6362498"/>
            <a:ext cx="8001000" cy="369332"/>
          </a:xfrm>
          <a:prstGeom prst="rect">
            <a:avLst/>
          </a:prstGeom>
          <a:noFill/>
          <a:ln w="9525">
            <a:noFill/>
            <a:miter lim="800000"/>
            <a:headEnd/>
            <a:tailEnd/>
          </a:ln>
        </p:spPr>
        <p:txBody>
          <a:bodyPr>
            <a:spAutoFit/>
          </a:bodyPr>
          <a:lstStyle/>
          <a:p>
            <a:pPr algn="l">
              <a:spcBef>
                <a:spcPct val="0"/>
              </a:spcBef>
            </a:pPr>
            <a:r>
              <a:rPr lang="en-US" dirty="0">
                <a:solidFill>
                  <a:schemeClr val="bg1"/>
                </a:solidFill>
                <a:latin typeface="Calibri" pitchFamily="34" charset="0"/>
                <a:cs typeface="Calibri" pitchFamily="34" charset="0"/>
                <a:sym typeface="Symbol" pitchFamily="18" charset="2"/>
              </a:rPr>
              <a:t>           </a:t>
            </a:r>
            <a:r>
              <a:rPr lang="en-US" dirty="0" smtClean="0">
                <a:solidFill>
                  <a:schemeClr val="bg1"/>
                </a:solidFill>
                <a:latin typeface="Calibri" pitchFamily="34" charset="0"/>
                <a:cs typeface="Calibri" pitchFamily="34" charset="0"/>
                <a:sym typeface="Symbol" pitchFamily="18" charset="2"/>
              </a:rPr>
              <a:t>x                               </a:t>
            </a:r>
            <a:r>
              <a:rPr lang="en-US" dirty="0" smtClean="0">
                <a:solidFill>
                  <a:schemeClr val="bg1"/>
                </a:solidFill>
                <a:latin typeface="Symbol" pitchFamily="18" charset="2"/>
                <a:sym typeface="Symbol" pitchFamily="18" charset="2"/>
              </a:rPr>
              <a:t></a:t>
            </a:r>
            <a:r>
              <a:rPr lang="en-US" baseline="-25000" dirty="0" smtClean="0">
                <a:solidFill>
                  <a:schemeClr val="bg1"/>
                </a:solidFill>
                <a:latin typeface="Arial" charset="0"/>
                <a:sym typeface="Symbol" pitchFamily="18" charset="2"/>
              </a:rPr>
              <a:t>36            </a:t>
            </a:r>
            <a:r>
              <a:rPr lang="en-US" dirty="0" smtClean="0">
                <a:solidFill>
                  <a:schemeClr val="bg1"/>
                </a:solidFill>
                <a:latin typeface="Arial" charset="0"/>
              </a:rPr>
              <a:t>             </a:t>
            </a:r>
            <a:r>
              <a:rPr lang="en-US" dirty="0" smtClean="0">
                <a:solidFill>
                  <a:schemeClr val="bg1"/>
                </a:solidFill>
                <a:latin typeface="Symbol" pitchFamily="18" charset="2"/>
                <a:sym typeface="Symbol" pitchFamily="18" charset="2"/>
              </a:rPr>
              <a:t></a:t>
            </a:r>
            <a:r>
              <a:rPr lang="en-US" baseline="-50000" dirty="0" smtClean="0">
                <a:solidFill>
                  <a:schemeClr val="bg1"/>
                </a:solidFill>
                <a:latin typeface="Arial" charset="0"/>
                <a:sym typeface="Symbol" pitchFamily="18" charset="2"/>
              </a:rPr>
              <a:t>42                             </a:t>
            </a:r>
            <a:r>
              <a:rPr lang="en-US" dirty="0" smtClean="0">
                <a:solidFill>
                  <a:schemeClr val="bg1"/>
                </a:solidFill>
                <a:latin typeface="Symbol" pitchFamily="18" charset="2"/>
                <a:sym typeface="Symbol" pitchFamily="18" charset="2"/>
              </a:rPr>
              <a:t></a:t>
            </a:r>
            <a:r>
              <a:rPr lang="en-US" baseline="-50000" dirty="0" smtClean="0">
                <a:solidFill>
                  <a:schemeClr val="bg1"/>
                </a:solidFill>
                <a:latin typeface="Arial" charset="0"/>
                <a:sym typeface="Symbol" pitchFamily="18" charset="2"/>
              </a:rPr>
              <a:t>63</a:t>
            </a:r>
            <a:r>
              <a:rPr lang="en-US" baseline="-25000" dirty="0" smtClean="0">
                <a:solidFill>
                  <a:schemeClr val="bg1"/>
                </a:solidFill>
                <a:latin typeface="Arial" charset="0"/>
                <a:sym typeface="Symbol" pitchFamily="18" charset="2"/>
              </a:rPr>
              <a:t> </a:t>
            </a:r>
            <a:endParaRPr lang="en-US" baseline="-25000" dirty="0">
              <a:solidFill>
                <a:schemeClr val="bg1"/>
              </a:solidFill>
              <a:latin typeface="Arial" charset="0"/>
              <a:sym typeface="Symbol" pitchFamily="18" charset="2"/>
            </a:endParaRPr>
          </a:p>
        </p:txBody>
      </p:sp>
      <p:sp>
        <p:nvSpPr>
          <p:cNvPr id="25" name="Freeform 24"/>
          <p:cNvSpPr/>
          <p:nvPr/>
        </p:nvSpPr>
        <p:spPr bwMode="auto">
          <a:xfrm>
            <a:off x="1576410" y="3083355"/>
            <a:ext cx="407465" cy="883315"/>
          </a:xfrm>
          <a:custGeom>
            <a:avLst/>
            <a:gdLst>
              <a:gd name="connsiteX0" fmla="*/ 868325 w 868325"/>
              <a:gd name="connsiteY0" fmla="*/ 0 h 1180214"/>
              <a:gd name="connsiteX1" fmla="*/ 7088 w 868325"/>
              <a:gd name="connsiteY1" fmla="*/ 627321 h 1180214"/>
              <a:gd name="connsiteX2" fmla="*/ 825795 w 868325"/>
              <a:gd name="connsiteY2" fmla="*/ 1180214 h 1180214"/>
            </a:gdLst>
            <a:ahLst/>
            <a:cxnLst>
              <a:cxn ang="0">
                <a:pos x="connsiteX0" y="connsiteY0"/>
              </a:cxn>
              <a:cxn ang="0">
                <a:pos x="connsiteX1" y="connsiteY1"/>
              </a:cxn>
              <a:cxn ang="0">
                <a:pos x="connsiteX2" y="connsiteY2"/>
              </a:cxn>
            </a:cxnLst>
            <a:rect l="l" t="t" r="r" b="b"/>
            <a:pathLst>
              <a:path w="868325" h="1180214">
                <a:moveTo>
                  <a:pt x="868325" y="0"/>
                </a:moveTo>
                <a:cubicBezTo>
                  <a:pt x="441250" y="215309"/>
                  <a:pt x="14176" y="430619"/>
                  <a:pt x="7088" y="627321"/>
                </a:cubicBezTo>
                <a:cubicBezTo>
                  <a:pt x="0" y="824023"/>
                  <a:pt x="634409" y="1086293"/>
                  <a:pt x="825795" y="1180214"/>
                </a:cubicBezTo>
              </a:path>
            </a:pathLst>
          </a:custGeom>
          <a:noFill/>
          <a:ln w="38100" cap="flat" cmpd="sng" algn="ctr">
            <a:solidFill>
              <a:srgbClr val="FF0000"/>
            </a:solidFill>
            <a:prstDash val="solid"/>
            <a:round/>
            <a:headEnd type="none" w="med" len="med"/>
            <a:tailEnd type="arrow"/>
          </a:ln>
          <a:effectLst/>
        </p:spPr>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5" grpId="0" animBg="1"/>
    </p:bld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Probabilistic max pooling</a:t>
            </a:r>
            <a:endParaRPr lang="en-US" dirty="0"/>
          </a:p>
        </p:txBody>
      </p:sp>
      <p:sp>
        <p:nvSpPr>
          <p:cNvPr id="4" name="Oval 3"/>
          <p:cNvSpPr/>
          <p:nvPr/>
        </p:nvSpPr>
        <p:spPr bwMode="auto">
          <a:xfrm>
            <a:off x="609600" y="4198620"/>
            <a:ext cx="640080" cy="640080"/>
          </a:xfrm>
          <a:prstGeom prst="ellipse">
            <a:avLst/>
          </a:prstGeom>
          <a:solidFill>
            <a:schemeClr val="tx1"/>
          </a:solidFill>
          <a:ln w="38100" cap="flat" cmpd="sng" algn="ctr">
            <a:solidFill>
              <a:srgbClr val="FFFF00"/>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5" name="Oval 4"/>
          <p:cNvSpPr/>
          <p:nvPr/>
        </p:nvSpPr>
        <p:spPr bwMode="auto">
          <a:xfrm>
            <a:off x="1371600" y="4198620"/>
            <a:ext cx="640080" cy="640080"/>
          </a:xfrm>
          <a:prstGeom prst="ellipse">
            <a:avLst/>
          </a:prstGeom>
          <a:solidFill>
            <a:schemeClr val="tx1"/>
          </a:solidFill>
          <a:ln w="38100" cap="flat" cmpd="sng" algn="ctr">
            <a:solidFill>
              <a:srgbClr val="FFFF00"/>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6" name="Oval 5"/>
          <p:cNvSpPr/>
          <p:nvPr/>
        </p:nvSpPr>
        <p:spPr bwMode="auto">
          <a:xfrm>
            <a:off x="2895600" y="4191000"/>
            <a:ext cx="640080" cy="640080"/>
          </a:xfrm>
          <a:prstGeom prst="ellipse">
            <a:avLst/>
          </a:prstGeom>
          <a:solidFill>
            <a:schemeClr val="tx1"/>
          </a:solidFill>
          <a:ln w="38100" cap="flat" cmpd="sng" algn="ctr">
            <a:solidFill>
              <a:srgbClr val="FFFF00"/>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7" name="Oval 6"/>
          <p:cNvSpPr/>
          <p:nvPr/>
        </p:nvSpPr>
        <p:spPr bwMode="auto">
          <a:xfrm>
            <a:off x="2133600" y="4198620"/>
            <a:ext cx="640080" cy="640080"/>
          </a:xfrm>
          <a:prstGeom prst="ellipse">
            <a:avLst/>
          </a:prstGeom>
          <a:solidFill>
            <a:schemeClr val="tx1"/>
          </a:solidFill>
          <a:ln w="38100" cap="flat" cmpd="sng" algn="ctr">
            <a:solidFill>
              <a:srgbClr val="FFFF00"/>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8" name="Oval 7"/>
          <p:cNvSpPr/>
          <p:nvPr/>
        </p:nvSpPr>
        <p:spPr bwMode="auto">
          <a:xfrm>
            <a:off x="1790700" y="2057400"/>
            <a:ext cx="640080" cy="640080"/>
          </a:xfrm>
          <a:prstGeom prst="ellipse">
            <a:avLst/>
          </a:prstGeom>
          <a:solidFill>
            <a:schemeClr val="tx1"/>
          </a:solidFill>
          <a:ln w="38100" cap="flat" cmpd="sng" algn="ctr">
            <a:solidFill>
              <a:srgbClr val="FFFF00"/>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cxnSp>
        <p:nvCxnSpPr>
          <p:cNvPr id="10" name="Straight Arrow Connector 9"/>
          <p:cNvCxnSpPr>
            <a:stCxn id="4" idx="0"/>
            <a:endCxn id="8" idx="4"/>
          </p:cNvCxnSpPr>
          <p:nvPr/>
        </p:nvCxnSpPr>
        <p:spPr bwMode="auto">
          <a:xfrm rot="5400000" flipH="1" flipV="1">
            <a:off x="769620" y="2857500"/>
            <a:ext cx="1501140" cy="1181100"/>
          </a:xfrm>
          <a:prstGeom prst="straightConnector1">
            <a:avLst/>
          </a:prstGeom>
          <a:noFill/>
          <a:ln w="28575" cap="flat" cmpd="sng" algn="ctr">
            <a:solidFill>
              <a:srgbClr val="FFFFFF"/>
            </a:solidFill>
            <a:prstDash val="solid"/>
            <a:round/>
            <a:headEnd type="none" w="med" len="med"/>
            <a:tailEnd type="arrow"/>
          </a:ln>
          <a:effectLst/>
        </p:spPr>
      </p:cxnSp>
      <p:cxnSp>
        <p:nvCxnSpPr>
          <p:cNvPr id="11" name="Straight Arrow Connector 10"/>
          <p:cNvCxnSpPr>
            <a:stCxn id="5" idx="0"/>
            <a:endCxn id="8" idx="4"/>
          </p:cNvCxnSpPr>
          <p:nvPr/>
        </p:nvCxnSpPr>
        <p:spPr bwMode="auto">
          <a:xfrm rot="5400000" flipH="1" flipV="1">
            <a:off x="1150620" y="3238500"/>
            <a:ext cx="1501140" cy="419100"/>
          </a:xfrm>
          <a:prstGeom prst="straightConnector1">
            <a:avLst/>
          </a:prstGeom>
          <a:noFill/>
          <a:ln w="28575" cap="flat" cmpd="sng" algn="ctr">
            <a:solidFill>
              <a:srgbClr val="FFFFFF"/>
            </a:solidFill>
            <a:prstDash val="solid"/>
            <a:round/>
            <a:headEnd type="none" w="med" len="med"/>
            <a:tailEnd type="arrow"/>
          </a:ln>
          <a:effectLst/>
        </p:spPr>
      </p:cxnSp>
      <p:cxnSp>
        <p:nvCxnSpPr>
          <p:cNvPr id="12" name="Straight Arrow Connector 11"/>
          <p:cNvCxnSpPr>
            <a:stCxn id="7" idx="0"/>
            <a:endCxn id="8" idx="4"/>
          </p:cNvCxnSpPr>
          <p:nvPr/>
        </p:nvCxnSpPr>
        <p:spPr bwMode="auto">
          <a:xfrm rot="16200000" flipV="1">
            <a:off x="1531620" y="3276600"/>
            <a:ext cx="1501140" cy="342900"/>
          </a:xfrm>
          <a:prstGeom prst="straightConnector1">
            <a:avLst/>
          </a:prstGeom>
          <a:noFill/>
          <a:ln w="28575" cap="flat" cmpd="sng" algn="ctr">
            <a:solidFill>
              <a:srgbClr val="FFFFFF"/>
            </a:solidFill>
            <a:prstDash val="solid"/>
            <a:round/>
            <a:headEnd type="none" w="med" len="med"/>
            <a:tailEnd type="arrow"/>
          </a:ln>
          <a:effectLst/>
        </p:spPr>
      </p:cxnSp>
      <p:cxnSp>
        <p:nvCxnSpPr>
          <p:cNvPr id="13" name="Straight Arrow Connector 12"/>
          <p:cNvCxnSpPr>
            <a:stCxn id="6" idx="0"/>
            <a:endCxn id="8" idx="4"/>
          </p:cNvCxnSpPr>
          <p:nvPr/>
        </p:nvCxnSpPr>
        <p:spPr bwMode="auto">
          <a:xfrm rot="16200000" flipV="1">
            <a:off x="1916430" y="2891790"/>
            <a:ext cx="1493520" cy="1104900"/>
          </a:xfrm>
          <a:prstGeom prst="straightConnector1">
            <a:avLst/>
          </a:prstGeom>
          <a:noFill/>
          <a:ln w="28575" cap="flat" cmpd="sng" algn="ctr">
            <a:solidFill>
              <a:srgbClr val="FFFFFF"/>
            </a:solidFill>
            <a:prstDash val="solid"/>
            <a:round/>
            <a:headEnd type="none" w="med" len="med"/>
            <a:tailEnd type="arrow"/>
          </a:ln>
          <a:effectLst/>
        </p:spPr>
      </p:cxnSp>
      <p:sp>
        <p:nvSpPr>
          <p:cNvPr id="20" name="TextBox 19"/>
          <p:cNvSpPr txBox="1"/>
          <p:nvPr/>
        </p:nvSpPr>
        <p:spPr>
          <a:xfrm>
            <a:off x="2286000" y="4953000"/>
            <a:ext cx="423514" cy="369332"/>
          </a:xfrm>
          <a:prstGeom prst="rect">
            <a:avLst/>
          </a:prstGeom>
          <a:noFill/>
        </p:spPr>
        <p:txBody>
          <a:bodyPr wrap="none" rtlCol="0">
            <a:spAutoFit/>
          </a:bodyPr>
          <a:lstStyle/>
          <a:p>
            <a:r>
              <a:rPr lang="en-US" dirty="0" smtClean="0">
                <a:solidFill>
                  <a:srgbClr val="FFFFFF"/>
                </a:solidFill>
                <a:latin typeface="Times"/>
              </a:rPr>
              <a:t>X</a:t>
            </a:r>
            <a:r>
              <a:rPr lang="en-US" baseline="-25000" dirty="0" smtClean="0">
                <a:solidFill>
                  <a:srgbClr val="FFFFFF"/>
                </a:solidFill>
                <a:latin typeface="Helvetica"/>
              </a:rPr>
              <a:t>3</a:t>
            </a:r>
            <a:endParaRPr lang="en-US" baseline="-25000" dirty="0">
              <a:solidFill>
                <a:srgbClr val="FFFFFF"/>
              </a:solidFill>
              <a:latin typeface="Helvetica"/>
            </a:endParaRPr>
          </a:p>
        </p:txBody>
      </p:sp>
      <p:sp>
        <p:nvSpPr>
          <p:cNvPr id="21" name="TextBox 20"/>
          <p:cNvSpPr txBox="1"/>
          <p:nvPr/>
        </p:nvSpPr>
        <p:spPr>
          <a:xfrm>
            <a:off x="762000" y="4953000"/>
            <a:ext cx="423514" cy="369332"/>
          </a:xfrm>
          <a:prstGeom prst="rect">
            <a:avLst/>
          </a:prstGeom>
          <a:noFill/>
        </p:spPr>
        <p:txBody>
          <a:bodyPr wrap="none" rtlCol="0">
            <a:spAutoFit/>
          </a:bodyPr>
          <a:lstStyle/>
          <a:p>
            <a:r>
              <a:rPr lang="en-US" dirty="0" smtClean="0">
                <a:solidFill>
                  <a:srgbClr val="FFFFFF"/>
                </a:solidFill>
                <a:latin typeface="Times"/>
              </a:rPr>
              <a:t>X</a:t>
            </a:r>
            <a:r>
              <a:rPr lang="en-US" baseline="-25000" dirty="0" smtClean="0">
                <a:solidFill>
                  <a:srgbClr val="FFFFFF"/>
                </a:solidFill>
                <a:latin typeface="Helvetica"/>
              </a:rPr>
              <a:t>1</a:t>
            </a:r>
            <a:endParaRPr lang="en-US" baseline="-25000" dirty="0">
              <a:solidFill>
                <a:srgbClr val="FFFFFF"/>
              </a:solidFill>
              <a:latin typeface="Helvetica"/>
            </a:endParaRPr>
          </a:p>
        </p:txBody>
      </p:sp>
      <p:sp>
        <p:nvSpPr>
          <p:cNvPr id="22" name="TextBox 21"/>
          <p:cNvSpPr txBox="1"/>
          <p:nvPr/>
        </p:nvSpPr>
        <p:spPr>
          <a:xfrm>
            <a:off x="1481486" y="4953000"/>
            <a:ext cx="423514" cy="369332"/>
          </a:xfrm>
          <a:prstGeom prst="rect">
            <a:avLst/>
          </a:prstGeom>
          <a:noFill/>
        </p:spPr>
        <p:txBody>
          <a:bodyPr wrap="none" rtlCol="0">
            <a:spAutoFit/>
          </a:bodyPr>
          <a:lstStyle/>
          <a:p>
            <a:r>
              <a:rPr lang="en-US" dirty="0" smtClean="0">
                <a:solidFill>
                  <a:srgbClr val="FFFFFF"/>
                </a:solidFill>
                <a:latin typeface="Times"/>
              </a:rPr>
              <a:t>X</a:t>
            </a:r>
            <a:r>
              <a:rPr lang="en-US" baseline="-25000" dirty="0" smtClean="0">
                <a:solidFill>
                  <a:srgbClr val="FFFFFF"/>
                </a:solidFill>
                <a:latin typeface="Helvetica"/>
              </a:rPr>
              <a:t>2</a:t>
            </a:r>
            <a:endParaRPr lang="en-US" baseline="-25000" dirty="0">
              <a:solidFill>
                <a:srgbClr val="FFFFFF"/>
              </a:solidFill>
              <a:latin typeface="Helvetica"/>
            </a:endParaRPr>
          </a:p>
        </p:txBody>
      </p:sp>
      <p:sp>
        <p:nvSpPr>
          <p:cNvPr id="24" name="TextBox 23"/>
          <p:cNvSpPr txBox="1"/>
          <p:nvPr/>
        </p:nvSpPr>
        <p:spPr>
          <a:xfrm>
            <a:off x="3009900" y="4953000"/>
            <a:ext cx="423514" cy="369332"/>
          </a:xfrm>
          <a:prstGeom prst="rect">
            <a:avLst/>
          </a:prstGeom>
          <a:noFill/>
        </p:spPr>
        <p:txBody>
          <a:bodyPr wrap="none" rtlCol="0">
            <a:spAutoFit/>
          </a:bodyPr>
          <a:lstStyle/>
          <a:p>
            <a:r>
              <a:rPr lang="en-US" dirty="0" smtClean="0">
                <a:solidFill>
                  <a:srgbClr val="FFFFFF"/>
                </a:solidFill>
                <a:latin typeface="Times"/>
              </a:rPr>
              <a:t>X</a:t>
            </a:r>
            <a:r>
              <a:rPr lang="en-US" baseline="-25000" dirty="0" smtClean="0">
                <a:solidFill>
                  <a:srgbClr val="FFFFFF"/>
                </a:solidFill>
                <a:latin typeface="Helvetica"/>
              </a:rPr>
              <a:t>4</a:t>
            </a:r>
            <a:endParaRPr lang="en-US" baseline="-25000" dirty="0">
              <a:solidFill>
                <a:srgbClr val="FFFFFF"/>
              </a:solidFill>
              <a:latin typeface="Helvetica"/>
            </a:endParaRPr>
          </a:p>
        </p:txBody>
      </p:sp>
      <p:sp>
        <p:nvSpPr>
          <p:cNvPr id="25" name="TextBox 24"/>
          <p:cNvSpPr txBox="1"/>
          <p:nvPr/>
        </p:nvSpPr>
        <p:spPr>
          <a:xfrm>
            <a:off x="1104900" y="1600200"/>
            <a:ext cx="2068195" cy="369332"/>
          </a:xfrm>
          <a:prstGeom prst="rect">
            <a:avLst/>
          </a:prstGeom>
          <a:noFill/>
        </p:spPr>
        <p:txBody>
          <a:bodyPr wrap="none" rtlCol="0">
            <a:spAutoFit/>
          </a:bodyPr>
          <a:lstStyle/>
          <a:p>
            <a:r>
              <a:rPr lang="en-US" dirty="0" smtClean="0">
                <a:solidFill>
                  <a:srgbClr val="FFFFFF"/>
                </a:solidFill>
                <a:latin typeface="Times"/>
              </a:rPr>
              <a:t>max {x</a:t>
            </a:r>
            <a:r>
              <a:rPr lang="en-US" baseline="-25000" dirty="0" smtClean="0">
                <a:solidFill>
                  <a:srgbClr val="FFFFFF"/>
                </a:solidFill>
                <a:latin typeface="Helvetica"/>
              </a:rPr>
              <a:t>1</a:t>
            </a:r>
            <a:r>
              <a:rPr lang="en-US" dirty="0" smtClean="0">
                <a:solidFill>
                  <a:srgbClr val="FFFFFF"/>
                </a:solidFill>
                <a:latin typeface="Times"/>
              </a:rPr>
              <a:t>, x</a:t>
            </a:r>
            <a:r>
              <a:rPr lang="en-US" baseline="-25000" dirty="0" smtClean="0">
                <a:solidFill>
                  <a:srgbClr val="FFFFFF"/>
                </a:solidFill>
                <a:latin typeface="Times"/>
              </a:rPr>
              <a:t>2</a:t>
            </a:r>
            <a:r>
              <a:rPr lang="en-US" dirty="0" smtClean="0">
                <a:solidFill>
                  <a:srgbClr val="FFFFFF"/>
                </a:solidFill>
                <a:latin typeface="Times"/>
              </a:rPr>
              <a:t>, x</a:t>
            </a:r>
            <a:r>
              <a:rPr lang="en-US" baseline="-25000" dirty="0" smtClean="0">
                <a:solidFill>
                  <a:srgbClr val="FFFFFF"/>
                </a:solidFill>
                <a:latin typeface="Times"/>
              </a:rPr>
              <a:t>3</a:t>
            </a:r>
            <a:r>
              <a:rPr lang="en-US" dirty="0" smtClean="0">
                <a:solidFill>
                  <a:srgbClr val="FFFFFF"/>
                </a:solidFill>
                <a:latin typeface="Times"/>
              </a:rPr>
              <a:t>, x</a:t>
            </a:r>
            <a:r>
              <a:rPr lang="en-US" baseline="-25000" dirty="0" smtClean="0">
                <a:solidFill>
                  <a:srgbClr val="FFFFFF"/>
                </a:solidFill>
                <a:latin typeface="Times"/>
              </a:rPr>
              <a:t>4</a:t>
            </a:r>
            <a:r>
              <a:rPr lang="en-US" dirty="0" smtClean="0">
                <a:solidFill>
                  <a:srgbClr val="FFFFFF"/>
                </a:solidFill>
                <a:latin typeface="Times"/>
              </a:rPr>
              <a:t>}</a:t>
            </a:r>
            <a:endParaRPr lang="en-US" baseline="-25000" dirty="0">
              <a:solidFill>
                <a:srgbClr val="FFFFFF"/>
              </a:solidFill>
              <a:latin typeface="Helvetica"/>
            </a:endParaRPr>
          </a:p>
        </p:txBody>
      </p:sp>
      <p:sp>
        <p:nvSpPr>
          <p:cNvPr id="26" name="TextBox 25"/>
          <p:cNvSpPr txBox="1"/>
          <p:nvPr/>
        </p:nvSpPr>
        <p:spPr>
          <a:xfrm>
            <a:off x="723900" y="990600"/>
            <a:ext cx="2775119" cy="369332"/>
          </a:xfrm>
          <a:prstGeom prst="rect">
            <a:avLst/>
          </a:prstGeom>
          <a:noFill/>
        </p:spPr>
        <p:txBody>
          <a:bodyPr wrap="none" rtlCol="0">
            <a:spAutoFit/>
          </a:bodyPr>
          <a:lstStyle/>
          <a:p>
            <a:r>
              <a:rPr lang="en-US" dirty="0" smtClean="0">
                <a:solidFill>
                  <a:srgbClr val="FFFFFF"/>
                </a:solidFill>
              </a:rPr>
              <a:t>Convolutional Neural net:</a:t>
            </a:r>
            <a:endParaRPr lang="en-US" dirty="0">
              <a:solidFill>
                <a:srgbClr val="FFFFFF"/>
              </a:solidFill>
            </a:endParaRPr>
          </a:p>
        </p:txBody>
      </p:sp>
      <p:cxnSp>
        <p:nvCxnSpPr>
          <p:cNvPr id="28" name="Straight Connector 27"/>
          <p:cNvCxnSpPr/>
          <p:nvPr/>
        </p:nvCxnSpPr>
        <p:spPr bwMode="auto">
          <a:xfrm rot="5400000">
            <a:off x="1981200" y="3314700"/>
            <a:ext cx="4953000" cy="1588"/>
          </a:xfrm>
          <a:prstGeom prst="line">
            <a:avLst/>
          </a:prstGeom>
          <a:noFill/>
          <a:ln w="38100" cap="flat" cmpd="sng" algn="ctr">
            <a:solidFill>
              <a:schemeClr val="bg1"/>
            </a:solidFill>
            <a:prstDash val="solid"/>
            <a:round/>
            <a:headEnd type="none" w="med" len="med"/>
            <a:tailEnd type="none" w="med" len="med"/>
          </a:ln>
          <a:effectLst/>
        </p:spPr>
      </p:cxnSp>
      <p:sp>
        <p:nvSpPr>
          <p:cNvPr id="31" name="TextBox 30"/>
          <p:cNvSpPr txBox="1"/>
          <p:nvPr/>
        </p:nvSpPr>
        <p:spPr>
          <a:xfrm>
            <a:off x="4914900" y="723900"/>
            <a:ext cx="2198039" cy="369332"/>
          </a:xfrm>
          <a:prstGeom prst="rect">
            <a:avLst/>
          </a:prstGeom>
          <a:noFill/>
        </p:spPr>
        <p:txBody>
          <a:bodyPr wrap="none" rtlCol="0">
            <a:spAutoFit/>
          </a:bodyPr>
          <a:lstStyle/>
          <a:p>
            <a:r>
              <a:rPr lang="en-US" dirty="0" smtClean="0">
                <a:solidFill>
                  <a:srgbClr val="FFFFFF"/>
                </a:solidFill>
              </a:rPr>
              <a:t>Convolutional DBN:</a:t>
            </a:r>
            <a:endParaRPr lang="en-US" dirty="0">
              <a:solidFill>
                <a:srgbClr val="FFFFFF"/>
              </a:solidFill>
            </a:endParaRPr>
          </a:p>
        </p:txBody>
      </p:sp>
      <p:grpSp>
        <p:nvGrpSpPr>
          <p:cNvPr id="3" name="Group 47"/>
          <p:cNvGrpSpPr/>
          <p:nvPr/>
        </p:nvGrpSpPr>
        <p:grpSpPr>
          <a:xfrm>
            <a:off x="5219700" y="1143000"/>
            <a:ext cx="2417851" cy="1447670"/>
            <a:chOff x="5257800" y="2058157"/>
            <a:chExt cx="6189699" cy="3626367"/>
          </a:xfrm>
        </p:grpSpPr>
        <p:sp>
          <p:nvSpPr>
            <p:cNvPr id="32" name="Oval 31"/>
            <p:cNvSpPr/>
            <p:nvPr/>
          </p:nvSpPr>
          <p:spPr bwMode="auto">
            <a:xfrm>
              <a:off x="5257800" y="4274820"/>
              <a:ext cx="640080" cy="640080"/>
            </a:xfrm>
            <a:prstGeom prst="ellipse">
              <a:avLst/>
            </a:prstGeom>
            <a:solidFill>
              <a:schemeClr val="tx1"/>
            </a:solidFill>
            <a:ln w="28575" cap="flat" cmpd="sng" algn="ctr">
              <a:solidFill>
                <a:srgbClr val="FFFF00"/>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33" name="Oval 32"/>
            <p:cNvSpPr/>
            <p:nvPr/>
          </p:nvSpPr>
          <p:spPr bwMode="auto">
            <a:xfrm>
              <a:off x="6019800" y="4274820"/>
              <a:ext cx="640080" cy="640080"/>
            </a:xfrm>
            <a:prstGeom prst="ellipse">
              <a:avLst/>
            </a:prstGeom>
            <a:solidFill>
              <a:schemeClr val="tx1"/>
            </a:solidFill>
            <a:ln w="28575" cap="flat" cmpd="sng" algn="ctr">
              <a:solidFill>
                <a:srgbClr val="FFFF00"/>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34" name="Oval 33"/>
            <p:cNvSpPr/>
            <p:nvPr/>
          </p:nvSpPr>
          <p:spPr bwMode="auto">
            <a:xfrm>
              <a:off x="7543800" y="4267200"/>
              <a:ext cx="640080" cy="640080"/>
            </a:xfrm>
            <a:prstGeom prst="ellipse">
              <a:avLst/>
            </a:prstGeom>
            <a:solidFill>
              <a:schemeClr val="tx1"/>
            </a:solidFill>
            <a:ln w="28575" cap="flat" cmpd="sng" algn="ctr">
              <a:solidFill>
                <a:srgbClr val="FFFF00"/>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35" name="Oval 34"/>
            <p:cNvSpPr/>
            <p:nvPr/>
          </p:nvSpPr>
          <p:spPr bwMode="auto">
            <a:xfrm>
              <a:off x="6781800" y="4274820"/>
              <a:ext cx="640080" cy="640080"/>
            </a:xfrm>
            <a:prstGeom prst="ellipse">
              <a:avLst/>
            </a:prstGeom>
            <a:solidFill>
              <a:schemeClr val="tx1"/>
            </a:solidFill>
            <a:ln w="28575" cap="flat" cmpd="sng" algn="ctr">
              <a:solidFill>
                <a:srgbClr val="FFFF00"/>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36" name="Oval 35"/>
            <p:cNvSpPr/>
            <p:nvPr/>
          </p:nvSpPr>
          <p:spPr bwMode="auto">
            <a:xfrm>
              <a:off x="6438900" y="2133600"/>
              <a:ext cx="640080" cy="640080"/>
            </a:xfrm>
            <a:prstGeom prst="ellipse">
              <a:avLst/>
            </a:prstGeom>
            <a:solidFill>
              <a:schemeClr val="tx1"/>
            </a:solidFill>
            <a:ln w="28575" cap="flat" cmpd="sng" algn="ctr">
              <a:solidFill>
                <a:srgbClr val="FFFF00"/>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cxnSp>
          <p:nvCxnSpPr>
            <p:cNvPr id="37" name="Straight Arrow Connector 36"/>
            <p:cNvCxnSpPr>
              <a:stCxn id="32" idx="0"/>
              <a:endCxn id="36" idx="4"/>
            </p:cNvCxnSpPr>
            <p:nvPr/>
          </p:nvCxnSpPr>
          <p:spPr bwMode="auto">
            <a:xfrm rot="5400000" flipH="1" flipV="1">
              <a:off x="5417820" y="2933700"/>
              <a:ext cx="1501140" cy="1181100"/>
            </a:xfrm>
            <a:prstGeom prst="straightConnector1">
              <a:avLst/>
            </a:prstGeom>
            <a:noFill/>
            <a:ln w="28575" cap="flat" cmpd="sng" algn="ctr">
              <a:solidFill>
                <a:srgbClr val="FFFFFF"/>
              </a:solidFill>
              <a:prstDash val="solid"/>
              <a:round/>
              <a:headEnd type="arrow" w="med" len="med"/>
              <a:tailEnd type="none" w="med" len="med"/>
            </a:ln>
            <a:effectLst/>
          </p:spPr>
        </p:cxnSp>
        <p:cxnSp>
          <p:nvCxnSpPr>
            <p:cNvPr id="38" name="Straight Arrow Connector 37"/>
            <p:cNvCxnSpPr>
              <a:stCxn id="33" idx="0"/>
              <a:endCxn id="36" idx="4"/>
            </p:cNvCxnSpPr>
            <p:nvPr/>
          </p:nvCxnSpPr>
          <p:spPr bwMode="auto">
            <a:xfrm rot="5400000" flipH="1" flipV="1">
              <a:off x="5798820" y="3314700"/>
              <a:ext cx="1501140" cy="419100"/>
            </a:xfrm>
            <a:prstGeom prst="straightConnector1">
              <a:avLst/>
            </a:prstGeom>
            <a:noFill/>
            <a:ln w="28575" cap="flat" cmpd="sng" algn="ctr">
              <a:solidFill>
                <a:srgbClr val="FFFFFF"/>
              </a:solidFill>
              <a:prstDash val="solid"/>
              <a:round/>
              <a:headEnd type="arrow" w="med" len="med"/>
              <a:tailEnd type="none" w="med" len="med"/>
            </a:ln>
            <a:effectLst/>
          </p:spPr>
        </p:cxnSp>
        <p:cxnSp>
          <p:nvCxnSpPr>
            <p:cNvPr id="39" name="Straight Arrow Connector 38"/>
            <p:cNvCxnSpPr>
              <a:stCxn id="35" idx="0"/>
              <a:endCxn id="36" idx="4"/>
            </p:cNvCxnSpPr>
            <p:nvPr/>
          </p:nvCxnSpPr>
          <p:spPr bwMode="auto">
            <a:xfrm rot="16200000" flipV="1">
              <a:off x="6179820" y="3352800"/>
              <a:ext cx="1501140" cy="342900"/>
            </a:xfrm>
            <a:prstGeom prst="straightConnector1">
              <a:avLst/>
            </a:prstGeom>
            <a:noFill/>
            <a:ln w="28575" cap="flat" cmpd="sng" algn="ctr">
              <a:solidFill>
                <a:srgbClr val="FFFFFF"/>
              </a:solidFill>
              <a:prstDash val="solid"/>
              <a:round/>
              <a:headEnd type="arrow" w="med" len="med"/>
              <a:tailEnd type="none" w="med" len="med"/>
            </a:ln>
            <a:effectLst/>
          </p:spPr>
        </p:cxnSp>
        <p:cxnSp>
          <p:nvCxnSpPr>
            <p:cNvPr id="40" name="Straight Arrow Connector 39"/>
            <p:cNvCxnSpPr>
              <a:stCxn id="34" idx="0"/>
              <a:endCxn id="36" idx="4"/>
            </p:cNvCxnSpPr>
            <p:nvPr/>
          </p:nvCxnSpPr>
          <p:spPr bwMode="auto">
            <a:xfrm rot="16200000" flipV="1">
              <a:off x="6564630" y="2967990"/>
              <a:ext cx="1493520" cy="1104900"/>
            </a:xfrm>
            <a:prstGeom prst="straightConnector1">
              <a:avLst/>
            </a:prstGeom>
            <a:noFill/>
            <a:ln w="28575" cap="flat" cmpd="sng" algn="ctr">
              <a:solidFill>
                <a:srgbClr val="FFFFFF"/>
              </a:solidFill>
              <a:prstDash val="solid"/>
              <a:round/>
              <a:headEnd type="arrow" w="med" len="med"/>
              <a:tailEnd type="none" w="med" len="med"/>
            </a:ln>
            <a:effectLst/>
          </p:spPr>
        </p:cxnSp>
        <p:sp>
          <p:nvSpPr>
            <p:cNvPr id="41" name="TextBox 40"/>
            <p:cNvSpPr txBox="1"/>
            <p:nvPr/>
          </p:nvSpPr>
          <p:spPr>
            <a:xfrm>
              <a:off x="6781801" y="5029199"/>
              <a:ext cx="850284" cy="655325"/>
            </a:xfrm>
            <a:prstGeom prst="rect">
              <a:avLst/>
            </a:prstGeom>
            <a:noFill/>
          </p:spPr>
          <p:txBody>
            <a:bodyPr wrap="none" rtlCol="0">
              <a:spAutoFit/>
            </a:bodyPr>
            <a:lstStyle/>
            <a:p>
              <a:r>
                <a:rPr lang="en-US" sz="1100" dirty="0" smtClean="0">
                  <a:solidFill>
                    <a:srgbClr val="FFFFFF"/>
                  </a:solidFill>
                  <a:latin typeface="Times"/>
                </a:rPr>
                <a:t>X</a:t>
              </a:r>
              <a:r>
                <a:rPr lang="en-US" sz="1100" baseline="-25000" dirty="0" smtClean="0">
                  <a:solidFill>
                    <a:srgbClr val="FFFFFF"/>
                  </a:solidFill>
                  <a:latin typeface="Helvetica"/>
                </a:rPr>
                <a:t>3</a:t>
              </a:r>
              <a:endParaRPr lang="en-US" sz="1100" baseline="-25000" dirty="0">
                <a:solidFill>
                  <a:srgbClr val="FFFFFF"/>
                </a:solidFill>
                <a:latin typeface="Helvetica"/>
              </a:endParaRPr>
            </a:p>
          </p:txBody>
        </p:sp>
        <p:sp>
          <p:nvSpPr>
            <p:cNvPr id="42" name="TextBox 41"/>
            <p:cNvSpPr txBox="1"/>
            <p:nvPr/>
          </p:nvSpPr>
          <p:spPr>
            <a:xfrm>
              <a:off x="5257800" y="5029199"/>
              <a:ext cx="850284" cy="655325"/>
            </a:xfrm>
            <a:prstGeom prst="rect">
              <a:avLst/>
            </a:prstGeom>
            <a:noFill/>
          </p:spPr>
          <p:txBody>
            <a:bodyPr wrap="none" rtlCol="0">
              <a:spAutoFit/>
            </a:bodyPr>
            <a:lstStyle/>
            <a:p>
              <a:r>
                <a:rPr lang="en-US" sz="1100" dirty="0" smtClean="0">
                  <a:solidFill>
                    <a:srgbClr val="FFFFFF"/>
                  </a:solidFill>
                  <a:latin typeface="Times"/>
                </a:rPr>
                <a:t>X</a:t>
              </a:r>
              <a:r>
                <a:rPr lang="en-US" sz="1100" baseline="-25000" dirty="0" smtClean="0">
                  <a:solidFill>
                    <a:srgbClr val="FFFFFF"/>
                  </a:solidFill>
                  <a:latin typeface="Helvetica"/>
                </a:rPr>
                <a:t>1</a:t>
              </a:r>
              <a:endParaRPr lang="en-US" sz="1100" baseline="-25000" dirty="0">
                <a:solidFill>
                  <a:srgbClr val="FFFFFF"/>
                </a:solidFill>
                <a:latin typeface="Helvetica"/>
              </a:endParaRPr>
            </a:p>
          </p:txBody>
        </p:sp>
        <p:sp>
          <p:nvSpPr>
            <p:cNvPr id="43" name="TextBox 42"/>
            <p:cNvSpPr txBox="1"/>
            <p:nvPr/>
          </p:nvSpPr>
          <p:spPr>
            <a:xfrm>
              <a:off x="5977286" y="5029199"/>
              <a:ext cx="850284" cy="655325"/>
            </a:xfrm>
            <a:prstGeom prst="rect">
              <a:avLst/>
            </a:prstGeom>
            <a:noFill/>
          </p:spPr>
          <p:txBody>
            <a:bodyPr wrap="none" rtlCol="0">
              <a:spAutoFit/>
            </a:bodyPr>
            <a:lstStyle/>
            <a:p>
              <a:r>
                <a:rPr lang="en-US" sz="1100" dirty="0" smtClean="0">
                  <a:solidFill>
                    <a:srgbClr val="FFFFFF"/>
                  </a:solidFill>
                  <a:latin typeface="Times"/>
                </a:rPr>
                <a:t>X</a:t>
              </a:r>
              <a:r>
                <a:rPr lang="en-US" sz="1100" baseline="-25000" dirty="0" smtClean="0">
                  <a:solidFill>
                    <a:srgbClr val="FFFFFF"/>
                  </a:solidFill>
                  <a:latin typeface="Helvetica"/>
                </a:rPr>
                <a:t>2</a:t>
              </a:r>
              <a:endParaRPr lang="en-US" sz="1100" baseline="-25000" dirty="0">
                <a:solidFill>
                  <a:srgbClr val="FFFFFF"/>
                </a:solidFill>
                <a:latin typeface="Helvetica"/>
              </a:endParaRPr>
            </a:p>
          </p:txBody>
        </p:sp>
        <p:sp>
          <p:nvSpPr>
            <p:cNvPr id="44" name="TextBox 43"/>
            <p:cNvSpPr txBox="1"/>
            <p:nvPr/>
          </p:nvSpPr>
          <p:spPr>
            <a:xfrm>
              <a:off x="7505700" y="5029199"/>
              <a:ext cx="850284" cy="655325"/>
            </a:xfrm>
            <a:prstGeom prst="rect">
              <a:avLst/>
            </a:prstGeom>
            <a:noFill/>
          </p:spPr>
          <p:txBody>
            <a:bodyPr wrap="none" rtlCol="0">
              <a:spAutoFit/>
            </a:bodyPr>
            <a:lstStyle/>
            <a:p>
              <a:r>
                <a:rPr lang="en-US" sz="1100" dirty="0" smtClean="0">
                  <a:solidFill>
                    <a:srgbClr val="FFFFFF"/>
                  </a:solidFill>
                  <a:latin typeface="Times"/>
                </a:rPr>
                <a:t>X</a:t>
              </a:r>
              <a:r>
                <a:rPr lang="en-US" sz="1100" baseline="-25000" dirty="0" smtClean="0">
                  <a:solidFill>
                    <a:srgbClr val="FFFFFF"/>
                  </a:solidFill>
                  <a:latin typeface="Helvetica"/>
                </a:rPr>
                <a:t>4</a:t>
              </a:r>
              <a:endParaRPr lang="en-US" sz="1100" baseline="-25000" dirty="0">
                <a:solidFill>
                  <a:srgbClr val="FFFFFF"/>
                </a:solidFill>
                <a:latin typeface="Helvetica"/>
              </a:endParaRPr>
            </a:p>
          </p:txBody>
        </p:sp>
        <p:sp>
          <p:nvSpPr>
            <p:cNvPr id="45" name="TextBox 44"/>
            <p:cNvSpPr txBox="1"/>
            <p:nvPr/>
          </p:nvSpPr>
          <p:spPr>
            <a:xfrm>
              <a:off x="7306056" y="2058157"/>
              <a:ext cx="4141443" cy="770972"/>
            </a:xfrm>
            <a:prstGeom prst="rect">
              <a:avLst/>
            </a:prstGeom>
            <a:noFill/>
          </p:spPr>
          <p:txBody>
            <a:bodyPr wrap="none" rtlCol="0">
              <a:spAutoFit/>
            </a:bodyPr>
            <a:lstStyle/>
            <a:p>
              <a:r>
                <a:rPr lang="en-US" sz="1400" dirty="0" smtClean="0">
                  <a:solidFill>
                    <a:srgbClr val="FFFFFF"/>
                  </a:solidFill>
                  <a:latin typeface="Times"/>
                </a:rPr>
                <a:t>max {x</a:t>
              </a:r>
              <a:r>
                <a:rPr lang="en-US" sz="1400" baseline="-25000" dirty="0" smtClean="0">
                  <a:solidFill>
                    <a:srgbClr val="FFFFFF"/>
                  </a:solidFill>
                  <a:latin typeface="Helvetica"/>
                </a:rPr>
                <a:t>1</a:t>
              </a:r>
              <a:r>
                <a:rPr lang="en-US" sz="1400" dirty="0" smtClean="0">
                  <a:solidFill>
                    <a:srgbClr val="FFFFFF"/>
                  </a:solidFill>
                  <a:latin typeface="Times"/>
                </a:rPr>
                <a:t>, x</a:t>
              </a:r>
              <a:r>
                <a:rPr lang="en-US" sz="1400" baseline="-25000" dirty="0" smtClean="0">
                  <a:solidFill>
                    <a:srgbClr val="FFFFFF"/>
                  </a:solidFill>
                  <a:latin typeface="Times"/>
                </a:rPr>
                <a:t>2</a:t>
              </a:r>
              <a:r>
                <a:rPr lang="en-US" sz="1400" dirty="0" smtClean="0">
                  <a:solidFill>
                    <a:srgbClr val="FFFFFF"/>
                  </a:solidFill>
                  <a:latin typeface="Times"/>
                </a:rPr>
                <a:t>, x</a:t>
              </a:r>
              <a:r>
                <a:rPr lang="en-US" sz="1400" baseline="-25000" dirty="0" smtClean="0">
                  <a:solidFill>
                    <a:srgbClr val="FFFFFF"/>
                  </a:solidFill>
                  <a:latin typeface="Times"/>
                </a:rPr>
                <a:t>3</a:t>
              </a:r>
              <a:r>
                <a:rPr lang="en-US" sz="1400" dirty="0" smtClean="0">
                  <a:solidFill>
                    <a:srgbClr val="FFFFFF"/>
                  </a:solidFill>
                  <a:latin typeface="Times"/>
                </a:rPr>
                <a:t>, x</a:t>
              </a:r>
              <a:r>
                <a:rPr lang="en-US" sz="1400" baseline="-25000" dirty="0" smtClean="0">
                  <a:solidFill>
                    <a:srgbClr val="FFFFFF"/>
                  </a:solidFill>
                  <a:latin typeface="Times"/>
                </a:rPr>
                <a:t>4</a:t>
              </a:r>
              <a:r>
                <a:rPr lang="en-US" sz="1400" dirty="0" smtClean="0">
                  <a:solidFill>
                    <a:srgbClr val="FFFFFF"/>
                  </a:solidFill>
                  <a:latin typeface="Times"/>
                </a:rPr>
                <a:t>}</a:t>
              </a:r>
              <a:endParaRPr lang="en-US" sz="1400" baseline="-25000" dirty="0">
                <a:solidFill>
                  <a:srgbClr val="FFFFFF"/>
                </a:solidFill>
                <a:latin typeface="Helvetica"/>
              </a:endParaRPr>
            </a:p>
          </p:txBody>
        </p:sp>
      </p:grpSp>
      <p:sp>
        <p:nvSpPr>
          <p:cNvPr id="46" name="TextBox 45"/>
          <p:cNvSpPr txBox="1"/>
          <p:nvPr/>
        </p:nvSpPr>
        <p:spPr>
          <a:xfrm>
            <a:off x="762000" y="5600700"/>
            <a:ext cx="2949846" cy="369332"/>
          </a:xfrm>
          <a:prstGeom prst="rect">
            <a:avLst/>
          </a:prstGeom>
          <a:noFill/>
        </p:spPr>
        <p:txBody>
          <a:bodyPr wrap="none" rtlCol="0">
            <a:spAutoFit/>
          </a:bodyPr>
          <a:lstStyle/>
          <a:p>
            <a:r>
              <a:rPr lang="en-US" dirty="0" smtClean="0">
                <a:solidFill>
                  <a:srgbClr val="FFFFFF"/>
                </a:solidFill>
                <a:latin typeface="Times"/>
              </a:rPr>
              <a:t>Where x</a:t>
            </a:r>
            <a:r>
              <a:rPr lang="en-US" baseline="-25000" dirty="0" smtClean="0">
                <a:solidFill>
                  <a:srgbClr val="FFFFFF"/>
                </a:solidFill>
                <a:latin typeface="Times"/>
              </a:rPr>
              <a:t>i</a:t>
            </a:r>
            <a:r>
              <a:rPr lang="en-US" dirty="0" smtClean="0">
                <a:solidFill>
                  <a:srgbClr val="FFFFFF"/>
                </a:solidFill>
                <a:latin typeface="Times"/>
              </a:rPr>
              <a:t> are real numbers.</a:t>
            </a:r>
          </a:p>
        </p:txBody>
      </p:sp>
      <p:sp>
        <p:nvSpPr>
          <p:cNvPr id="47" name="TextBox 46"/>
          <p:cNvSpPr txBox="1"/>
          <p:nvPr/>
        </p:nvSpPr>
        <p:spPr>
          <a:xfrm>
            <a:off x="4838700" y="2628900"/>
            <a:ext cx="3924300" cy="646331"/>
          </a:xfrm>
          <a:prstGeom prst="rect">
            <a:avLst/>
          </a:prstGeom>
          <a:noFill/>
        </p:spPr>
        <p:txBody>
          <a:bodyPr wrap="square" rtlCol="0">
            <a:spAutoFit/>
          </a:bodyPr>
          <a:lstStyle/>
          <a:p>
            <a:pPr algn="l">
              <a:spcBef>
                <a:spcPts val="0"/>
              </a:spcBef>
            </a:pPr>
            <a:r>
              <a:rPr lang="en-US" dirty="0" smtClean="0">
                <a:solidFill>
                  <a:srgbClr val="FFFFFF"/>
                </a:solidFill>
                <a:latin typeface="Times"/>
              </a:rPr>
              <a:t>Where x</a:t>
            </a:r>
            <a:r>
              <a:rPr lang="en-US" baseline="-25000" dirty="0" smtClean="0">
                <a:solidFill>
                  <a:srgbClr val="FFFFFF"/>
                </a:solidFill>
                <a:latin typeface="Times"/>
              </a:rPr>
              <a:t>i</a:t>
            </a:r>
            <a:r>
              <a:rPr lang="en-US" dirty="0" smtClean="0">
                <a:solidFill>
                  <a:srgbClr val="FFFFFF"/>
                </a:solidFill>
                <a:latin typeface="Times"/>
              </a:rPr>
              <a:t> are {0,1}, and </a:t>
            </a:r>
            <a:r>
              <a:rPr lang="en-US" i="1" dirty="0" smtClean="0">
                <a:solidFill>
                  <a:srgbClr val="FFFFFF"/>
                </a:solidFill>
                <a:latin typeface="Times"/>
              </a:rPr>
              <a:t>mutually exclusive</a:t>
            </a:r>
            <a:r>
              <a:rPr lang="en-US" dirty="0" smtClean="0">
                <a:solidFill>
                  <a:srgbClr val="FFFFFF"/>
                </a:solidFill>
                <a:latin typeface="Times"/>
              </a:rPr>
              <a:t>.  Thus, 5 possible cases:</a:t>
            </a:r>
          </a:p>
        </p:txBody>
      </p:sp>
      <p:grpSp>
        <p:nvGrpSpPr>
          <p:cNvPr id="9" name="Group 48"/>
          <p:cNvGrpSpPr/>
          <p:nvPr/>
        </p:nvGrpSpPr>
        <p:grpSpPr>
          <a:xfrm>
            <a:off x="4800600" y="3467100"/>
            <a:ext cx="1143000" cy="1110314"/>
            <a:chOff x="5257800" y="2133600"/>
            <a:chExt cx="2926080" cy="2781300"/>
          </a:xfrm>
        </p:grpSpPr>
        <p:sp>
          <p:nvSpPr>
            <p:cNvPr id="50" name="Oval 49"/>
            <p:cNvSpPr/>
            <p:nvPr/>
          </p:nvSpPr>
          <p:spPr bwMode="auto">
            <a:xfrm>
              <a:off x="5257800" y="4274820"/>
              <a:ext cx="640080" cy="640080"/>
            </a:xfrm>
            <a:prstGeom prst="ellipse">
              <a:avLst/>
            </a:prstGeom>
            <a:solidFill>
              <a:schemeClr val="tx1"/>
            </a:solidFill>
            <a:ln w="28575" cap="flat" cmpd="sng" algn="ctr">
              <a:solidFill>
                <a:srgbClr val="FFFF00"/>
              </a:solidFill>
              <a:prstDash val="solid"/>
              <a:round/>
              <a:headEnd type="arrow"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51" name="Oval 50"/>
            <p:cNvSpPr/>
            <p:nvPr/>
          </p:nvSpPr>
          <p:spPr bwMode="auto">
            <a:xfrm>
              <a:off x="6019800" y="4274820"/>
              <a:ext cx="640080" cy="640080"/>
            </a:xfrm>
            <a:prstGeom prst="ellipse">
              <a:avLst/>
            </a:prstGeom>
            <a:solidFill>
              <a:schemeClr val="tx1"/>
            </a:solidFill>
            <a:ln w="28575" cap="flat" cmpd="sng" algn="ctr">
              <a:solidFill>
                <a:srgbClr val="FFFF00"/>
              </a:solidFill>
              <a:prstDash val="solid"/>
              <a:round/>
              <a:headEnd type="arrow"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52" name="Oval 51"/>
            <p:cNvSpPr/>
            <p:nvPr/>
          </p:nvSpPr>
          <p:spPr bwMode="auto">
            <a:xfrm>
              <a:off x="7543800" y="4267200"/>
              <a:ext cx="640080" cy="640080"/>
            </a:xfrm>
            <a:prstGeom prst="ellipse">
              <a:avLst/>
            </a:prstGeom>
            <a:solidFill>
              <a:schemeClr val="tx1"/>
            </a:solidFill>
            <a:ln w="28575" cap="flat" cmpd="sng" algn="ctr">
              <a:solidFill>
                <a:srgbClr val="FFFF00"/>
              </a:solidFill>
              <a:prstDash val="solid"/>
              <a:round/>
              <a:headEnd type="arrow"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53" name="Oval 52"/>
            <p:cNvSpPr/>
            <p:nvPr/>
          </p:nvSpPr>
          <p:spPr bwMode="auto">
            <a:xfrm>
              <a:off x="6781800" y="4274820"/>
              <a:ext cx="640080" cy="640080"/>
            </a:xfrm>
            <a:prstGeom prst="ellipse">
              <a:avLst/>
            </a:prstGeom>
            <a:solidFill>
              <a:schemeClr val="tx1"/>
            </a:solidFill>
            <a:ln w="28575" cap="flat" cmpd="sng" algn="ctr">
              <a:solidFill>
                <a:srgbClr val="FFFF00"/>
              </a:solidFill>
              <a:prstDash val="solid"/>
              <a:round/>
              <a:headEnd type="arrow"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54" name="Oval 53"/>
            <p:cNvSpPr/>
            <p:nvPr/>
          </p:nvSpPr>
          <p:spPr bwMode="auto">
            <a:xfrm>
              <a:off x="6438900" y="2133600"/>
              <a:ext cx="640080" cy="640080"/>
            </a:xfrm>
            <a:prstGeom prst="ellipse">
              <a:avLst/>
            </a:prstGeom>
            <a:solidFill>
              <a:schemeClr val="tx1"/>
            </a:solidFill>
            <a:ln w="28575" cap="flat" cmpd="sng" algn="ctr">
              <a:solidFill>
                <a:srgbClr val="FFFF00"/>
              </a:solidFill>
              <a:prstDash val="solid"/>
              <a:round/>
              <a:headEnd type="arrow"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cxnSp>
          <p:nvCxnSpPr>
            <p:cNvPr id="55" name="Straight Arrow Connector 54"/>
            <p:cNvCxnSpPr>
              <a:stCxn id="50" idx="0"/>
              <a:endCxn id="54" idx="4"/>
            </p:cNvCxnSpPr>
            <p:nvPr/>
          </p:nvCxnSpPr>
          <p:spPr bwMode="auto">
            <a:xfrm rot="5400000" flipH="1" flipV="1">
              <a:off x="5417820" y="2933700"/>
              <a:ext cx="1501140" cy="1181100"/>
            </a:xfrm>
            <a:prstGeom prst="straightConnector1">
              <a:avLst/>
            </a:prstGeom>
            <a:noFill/>
            <a:ln w="28575" cap="flat" cmpd="sng" algn="ctr">
              <a:solidFill>
                <a:srgbClr val="FFFFFF"/>
              </a:solidFill>
              <a:prstDash val="solid"/>
              <a:round/>
              <a:headEnd type="arrow" w="med" len="med"/>
              <a:tailEnd type="none" w="med" len="med"/>
            </a:ln>
            <a:effectLst/>
          </p:spPr>
        </p:cxnSp>
        <p:cxnSp>
          <p:nvCxnSpPr>
            <p:cNvPr id="56" name="Straight Arrow Connector 55"/>
            <p:cNvCxnSpPr>
              <a:stCxn id="51" idx="0"/>
              <a:endCxn id="54" idx="4"/>
            </p:cNvCxnSpPr>
            <p:nvPr/>
          </p:nvCxnSpPr>
          <p:spPr bwMode="auto">
            <a:xfrm rot="5400000" flipH="1" flipV="1">
              <a:off x="5798820" y="3314700"/>
              <a:ext cx="1501140" cy="419100"/>
            </a:xfrm>
            <a:prstGeom prst="straightConnector1">
              <a:avLst/>
            </a:prstGeom>
            <a:noFill/>
            <a:ln w="28575" cap="flat" cmpd="sng" algn="ctr">
              <a:solidFill>
                <a:srgbClr val="FFFFFF"/>
              </a:solidFill>
              <a:prstDash val="solid"/>
              <a:round/>
              <a:headEnd type="arrow" w="med" len="med"/>
              <a:tailEnd type="none" w="med" len="med"/>
            </a:ln>
            <a:effectLst/>
          </p:spPr>
        </p:cxnSp>
        <p:cxnSp>
          <p:nvCxnSpPr>
            <p:cNvPr id="57" name="Straight Arrow Connector 56"/>
            <p:cNvCxnSpPr>
              <a:stCxn id="53" idx="0"/>
              <a:endCxn id="54" idx="4"/>
            </p:cNvCxnSpPr>
            <p:nvPr/>
          </p:nvCxnSpPr>
          <p:spPr bwMode="auto">
            <a:xfrm rot="16200000" flipV="1">
              <a:off x="6179820" y="3352800"/>
              <a:ext cx="1501140" cy="342900"/>
            </a:xfrm>
            <a:prstGeom prst="straightConnector1">
              <a:avLst/>
            </a:prstGeom>
            <a:noFill/>
            <a:ln w="28575" cap="flat" cmpd="sng" algn="ctr">
              <a:solidFill>
                <a:srgbClr val="FFFFFF"/>
              </a:solidFill>
              <a:prstDash val="solid"/>
              <a:round/>
              <a:headEnd type="arrow" w="med" len="med"/>
              <a:tailEnd type="none" w="med" len="med"/>
            </a:ln>
            <a:effectLst/>
          </p:spPr>
        </p:cxnSp>
        <p:cxnSp>
          <p:nvCxnSpPr>
            <p:cNvPr id="58" name="Straight Arrow Connector 57"/>
            <p:cNvCxnSpPr>
              <a:stCxn id="52" idx="0"/>
              <a:endCxn id="54" idx="4"/>
            </p:cNvCxnSpPr>
            <p:nvPr/>
          </p:nvCxnSpPr>
          <p:spPr bwMode="auto">
            <a:xfrm rot="16200000" flipV="1">
              <a:off x="6564630" y="2967990"/>
              <a:ext cx="1493520" cy="1104900"/>
            </a:xfrm>
            <a:prstGeom prst="straightConnector1">
              <a:avLst/>
            </a:prstGeom>
            <a:noFill/>
            <a:ln w="28575" cap="flat" cmpd="sng" algn="ctr">
              <a:solidFill>
                <a:srgbClr val="FFFFFF"/>
              </a:solidFill>
              <a:prstDash val="solid"/>
              <a:round/>
              <a:headEnd type="arrow" w="med" len="med"/>
              <a:tailEnd type="none" w="med" len="med"/>
            </a:ln>
            <a:effectLst/>
          </p:spPr>
        </p:cxnSp>
      </p:grpSp>
      <p:grpSp>
        <p:nvGrpSpPr>
          <p:cNvPr id="14" name="Group 63"/>
          <p:cNvGrpSpPr/>
          <p:nvPr/>
        </p:nvGrpSpPr>
        <p:grpSpPr>
          <a:xfrm>
            <a:off x="6096000" y="3429000"/>
            <a:ext cx="1143000" cy="1110314"/>
            <a:chOff x="5257800" y="2133600"/>
            <a:chExt cx="2926080" cy="2781300"/>
          </a:xfrm>
        </p:grpSpPr>
        <p:sp>
          <p:nvSpPr>
            <p:cNvPr id="65" name="Oval 64"/>
            <p:cNvSpPr/>
            <p:nvPr/>
          </p:nvSpPr>
          <p:spPr bwMode="auto">
            <a:xfrm>
              <a:off x="5257800" y="4274820"/>
              <a:ext cx="640080" cy="640080"/>
            </a:xfrm>
            <a:prstGeom prst="ellipse">
              <a:avLst/>
            </a:prstGeom>
            <a:solidFill>
              <a:srgbClr val="FFFF00"/>
            </a:solidFill>
            <a:ln w="28575" cap="flat" cmpd="sng" algn="ctr">
              <a:solidFill>
                <a:srgbClr val="FFFF00"/>
              </a:solidFill>
              <a:prstDash val="solid"/>
              <a:round/>
              <a:headEnd type="arrow"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66" name="Oval 65"/>
            <p:cNvSpPr/>
            <p:nvPr/>
          </p:nvSpPr>
          <p:spPr bwMode="auto">
            <a:xfrm>
              <a:off x="6019800" y="4274820"/>
              <a:ext cx="640080" cy="640080"/>
            </a:xfrm>
            <a:prstGeom prst="ellipse">
              <a:avLst/>
            </a:prstGeom>
            <a:solidFill>
              <a:schemeClr val="tx1"/>
            </a:solidFill>
            <a:ln w="28575" cap="flat" cmpd="sng" algn="ctr">
              <a:solidFill>
                <a:srgbClr val="FFFF00"/>
              </a:solidFill>
              <a:prstDash val="solid"/>
              <a:round/>
              <a:headEnd type="arrow"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67" name="Oval 66"/>
            <p:cNvSpPr/>
            <p:nvPr/>
          </p:nvSpPr>
          <p:spPr bwMode="auto">
            <a:xfrm>
              <a:off x="7543800" y="4267200"/>
              <a:ext cx="640080" cy="640080"/>
            </a:xfrm>
            <a:prstGeom prst="ellipse">
              <a:avLst/>
            </a:prstGeom>
            <a:solidFill>
              <a:schemeClr val="tx1"/>
            </a:solidFill>
            <a:ln w="28575" cap="flat" cmpd="sng" algn="ctr">
              <a:solidFill>
                <a:srgbClr val="FFFF00"/>
              </a:solidFill>
              <a:prstDash val="solid"/>
              <a:round/>
              <a:headEnd type="arrow"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68" name="Oval 67"/>
            <p:cNvSpPr/>
            <p:nvPr/>
          </p:nvSpPr>
          <p:spPr bwMode="auto">
            <a:xfrm>
              <a:off x="6781800" y="4274820"/>
              <a:ext cx="640080" cy="640080"/>
            </a:xfrm>
            <a:prstGeom prst="ellipse">
              <a:avLst/>
            </a:prstGeom>
            <a:solidFill>
              <a:schemeClr val="tx1"/>
            </a:solidFill>
            <a:ln w="28575" cap="flat" cmpd="sng" algn="ctr">
              <a:solidFill>
                <a:srgbClr val="FFFF00"/>
              </a:solidFill>
              <a:prstDash val="solid"/>
              <a:round/>
              <a:headEnd type="arrow"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69" name="Oval 68"/>
            <p:cNvSpPr/>
            <p:nvPr/>
          </p:nvSpPr>
          <p:spPr bwMode="auto">
            <a:xfrm>
              <a:off x="6438900" y="2133600"/>
              <a:ext cx="640080" cy="640080"/>
            </a:xfrm>
            <a:prstGeom prst="ellipse">
              <a:avLst/>
            </a:prstGeom>
            <a:solidFill>
              <a:srgbClr val="FFFF00"/>
            </a:solidFill>
            <a:ln w="28575" cap="flat" cmpd="sng" algn="ctr">
              <a:solidFill>
                <a:srgbClr val="FFFF00"/>
              </a:solidFill>
              <a:prstDash val="solid"/>
              <a:round/>
              <a:headEnd type="arrow"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cxnSp>
          <p:nvCxnSpPr>
            <p:cNvPr id="70" name="Straight Arrow Connector 69"/>
            <p:cNvCxnSpPr>
              <a:stCxn id="65" idx="0"/>
              <a:endCxn id="69" idx="4"/>
            </p:cNvCxnSpPr>
            <p:nvPr/>
          </p:nvCxnSpPr>
          <p:spPr bwMode="auto">
            <a:xfrm rot="5400000" flipH="1" flipV="1">
              <a:off x="5417820" y="2933700"/>
              <a:ext cx="1501140" cy="1181100"/>
            </a:xfrm>
            <a:prstGeom prst="straightConnector1">
              <a:avLst/>
            </a:prstGeom>
            <a:noFill/>
            <a:ln w="28575" cap="flat" cmpd="sng" algn="ctr">
              <a:solidFill>
                <a:srgbClr val="FFFFFF"/>
              </a:solidFill>
              <a:prstDash val="solid"/>
              <a:round/>
              <a:headEnd type="arrow" w="med" len="med"/>
              <a:tailEnd type="none" w="med" len="med"/>
            </a:ln>
            <a:effectLst/>
          </p:spPr>
        </p:cxnSp>
        <p:cxnSp>
          <p:nvCxnSpPr>
            <p:cNvPr id="71" name="Straight Arrow Connector 70"/>
            <p:cNvCxnSpPr>
              <a:stCxn id="66" idx="0"/>
              <a:endCxn id="69" idx="4"/>
            </p:cNvCxnSpPr>
            <p:nvPr/>
          </p:nvCxnSpPr>
          <p:spPr bwMode="auto">
            <a:xfrm rot="5400000" flipH="1" flipV="1">
              <a:off x="5798820" y="3314700"/>
              <a:ext cx="1501140" cy="419100"/>
            </a:xfrm>
            <a:prstGeom prst="straightConnector1">
              <a:avLst/>
            </a:prstGeom>
            <a:noFill/>
            <a:ln w="28575" cap="flat" cmpd="sng" algn="ctr">
              <a:solidFill>
                <a:srgbClr val="FFFFFF"/>
              </a:solidFill>
              <a:prstDash val="solid"/>
              <a:round/>
              <a:headEnd type="arrow" w="med" len="med"/>
              <a:tailEnd type="none" w="med" len="med"/>
            </a:ln>
            <a:effectLst/>
          </p:spPr>
        </p:cxnSp>
        <p:cxnSp>
          <p:nvCxnSpPr>
            <p:cNvPr id="72" name="Straight Arrow Connector 71"/>
            <p:cNvCxnSpPr>
              <a:stCxn id="68" idx="0"/>
              <a:endCxn id="69" idx="4"/>
            </p:cNvCxnSpPr>
            <p:nvPr/>
          </p:nvCxnSpPr>
          <p:spPr bwMode="auto">
            <a:xfrm rot="16200000" flipV="1">
              <a:off x="6179820" y="3352800"/>
              <a:ext cx="1501140" cy="342900"/>
            </a:xfrm>
            <a:prstGeom prst="straightConnector1">
              <a:avLst/>
            </a:prstGeom>
            <a:noFill/>
            <a:ln w="28575" cap="flat" cmpd="sng" algn="ctr">
              <a:solidFill>
                <a:srgbClr val="FFFFFF"/>
              </a:solidFill>
              <a:prstDash val="solid"/>
              <a:round/>
              <a:headEnd type="arrow" w="med" len="med"/>
              <a:tailEnd type="none" w="med" len="med"/>
            </a:ln>
            <a:effectLst/>
          </p:spPr>
        </p:cxnSp>
        <p:cxnSp>
          <p:nvCxnSpPr>
            <p:cNvPr id="73" name="Straight Arrow Connector 72"/>
            <p:cNvCxnSpPr>
              <a:stCxn id="67" idx="0"/>
              <a:endCxn id="69" idx="4"/>
            </p:cNvCxnSpPr>
            <p:nvPr/>
          </p:nvCxnSpPr>
          <p:spPr bwMode="auto">
            <a:xfrm rot="16200000" flipV="1">
              <a:off x="6564630" y="2967990"/>
              <a:ext cx="1493520" cy="1104900"/>
            </a:xfrm>
            <a:prstGeom prst="straightConnector1">
              <a:avLst/>
            </a:prstGeom>
            <a:noFill/>
            <a:ln w="28575" cap="flat" cmpd="sng" algn="ctr">
              <a:solidFill>
                <a:srgbClr val="FFFFFF"/>
              </a:solidFill>
              <a:prstDash val="solid"/>
              <a:round/>
              <a:headEnd type="arrow" w="med" len="med"/>
              <a:tailEnd type="none" w="med" len="med"/>
            </a:ln>
            <a:effectLst/>
          </p:spPr>
        </p:cxnSp>
      </p:grpSp>
      <p:grpSp>
        <p:nvGrpSpPr>
          <p:cNvPr id="15" name="Group 73"/>
          <p:cNvGrpSpPr/>
          <p:nvPr/>
        </p:nvGrpSpPr>
        <p:grpSpPr>
          <a:xfrm>
            <a:off x="7391400" y="3429000"/>
            <a:ext cx="1143000" cy="1110314"/>
            <a:chOff x="5257800" y="2133600"/>
            <a:chExt cx="2926080" cy="2781300"/>
          </a:xfrm>
        </p:grpSpPr>
        <p:sp>
          <p:nvSpPr>
            <p:cNvPr id="75" name="Oval 74"/>
            <p:cNvSpPr/>
            <p:nvPr/>
          </p:nvSpPr>
          <p:spPr bwMode="auto">
            <a:xfrm>
              <a:off x="5257800" y="4274820"/>
              <a:ext cx="640080" cy="640080"/>
            </a:xfrm>
            <a:prstGeom prst="ellipse">
              <a:avLst/>
            </a:prstGeom>
            <a:solidFill>
              <a:schemeClr val="tx1"/>
            </a:solidFill>
            <a:ln w="28575" cap="flat" cmpd="sng" algn="ctr">
              <a:solidFill>
                <a:srgbClr val="FFFF00"/>
              </a:solidFill>
              <a:prstDash val="solid"/>
              <a:round/>
              <a:headEnd type="arrow"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76" name="Oval 75"/>
            <p:cNvSpPr/>
            <p:nvPr/>
          </p:nvSpPr>
          <p:spPr bwMode="auto">
            <a:xfrm>
              <a:off x="6019800" y="4274820"/>
              <a:ext cx="640080" cy="640080"/>
            </a:xfrm>
            <a:prstGeom prst="ellipse">
              <a:avLst/>
            </a:prstGeom>
            <a:solidFill>
              <a:srgbClr val="FFFF00"/>
            </a:solidFill>
            <a:ln w="28575" cap="flat" cmpd="sng" algn="ctr">
              <a:solidFill>
                <a:srgbClr val="FFFF00"/>
              </a:solidFill>
              <a:prstDash val="solid"/>
              <a:round/>
              <a:headEnd type="arrow"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77" name="Oval 76"/>
            <p:cNvSpPr/>
            <p:nvPr/>
          </p:nvSpPr>
          <p:spPr bwMode="auto">
            <a:xfrm>
              <a:off x="7543800" y="4267200"/>
              <a:ext cx="640080" cy="640080"/>
            </a:xfrm>
            <a:prstGeom prst="ellipse">
              <a:avLst/>
            </a:prstGeom>
            <a:solidFill>
              <a:schemeClr val="tx1"/>
            </a:solidFill>
            <a:ln w="28575" cap="flat" cmpd="sng" algn="ctr">
              <a:solidFill>
                <a:srgbClr val="FFFF00"/>
              </a:solidFill>
              <a:prstDash val="solid"/>
              <a:round/>
              <a:headEnd type="arrow"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78" name="Oval 77"/>
            <p:cNvSpPr/>
            <p:nvPr/>
          </p:nvSpPr>
          <p:spPr bwMode="auto">
            <a:xfrm>
              <a:off x="6781800" y="4274820"/>
              <a:ext cx="640080" cy="640080"/>
            </a:xfrm>
            <a:prstGeom prst="ellipse">
              <a:avLst/>
            </a:prstGeom>
            <a:solidFill>
              <a:schemeClr val="tx1"/>
            </a:solidFill>
            <a:ln w="28575" cap="flat" cmpd="sng" algn="ctr">
              <a:solidFill>
                <a:srgbClr val="FFFF00"/>
              </a:solidFill>
              <a:prstDash val="solid"/>
              <a:round/>
              <a:headEnd type="arrow"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79" name="Oval 78"/>
            <p:cNvSpPr/>
            <p:nvPr/>
          </p:nvSpPr>
          <p:spPr bwMode="auto">
            <a:xfrm>
              <a:off x="6438900" y="2133600"/>
              <a:ext cx="640080" cy="640080"/>
            </a:xfrm>
            <a:prstGeom prst="ellipse">
              <a:avLst/>
            </a:prstGeom>
            <a:solidFill>
              <a:srgbClr val="FFFF00"/>
            </a:solidFill>
            <a:ln w="28575" cap="flat" cmpd="sng" algn="ctr">
              <a:solidFill>
                <a:srgbClr val="FFFF00"/>
              </a:solidFill>
              <a:prstDash val="solid"/>
              <a:round/>
              <a:headEnd type="arrow"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cxnSp>
          <p:nvCxnSpPr>
            <p:cNvPr id="80" name="Straight Arrow Connector 79"/>
            <p:cNvCxnSpPr>
              <a:stCxn id="75" idx="0"/>
              <a:endCxn id="79" idx="4"/>
            </p:cNvCxnSpPr>
            <p:nvPr/>
          </p:nvCxnSpPr>
          <p:spPr bwMode="auto">
            <a:xfrm rot="5400000" flipH="1" flipV="1">
              <a:off x="5417820" y="2933700"/>
              <a:ext cx="1501140" cy="1181100"/>
            </a:xfrm>
            <a:prstGeom prst="straightConnector1">
              <a:avLst/>
            </a:prstGeom>
            <a:noFill/>
            <a:ln w="28575" cap="flat" cmpd="sng" algn="ctr">
              <a:solidFill>
                <a:srgbClr val="FFFFFF"/>
              </a:solidFill>
              <a:prstDash val="solid"/>
              <a:round/>
              <a:headEnd type="arrow" w="med" len="med"/>
              <a:tailEnd type="none" w="med" len="med"/>
            </a:ln>
            <a:effectLst/>
          </p:spPr>
        </p:cxnSp>
        <p:cxnSp>
          <p:nvCxnSpPr>
            <p:cNvPr id="81" name="Straight Arrow Connector 80"/>
            <p:cNvCxnSpPr>
              <a:stCxn id="76" idx="0"/>
              <a:endCxn id="79" idx="4"/>
            </p:cNvCxnSpPr>
            <p:nvPr/>
          </p:nvCxnSpPr>
          <p:spPr bwMode="auto">
            <a:xfrm rot="5400000" flipH="1" flipV="1">
              <a:off x="5798820" y="3314700"/>
              <a:ext cx="1501140" cy="419100"/>
            </a:xfrm>
            <a:prstGeom prst="straightConnector1">
              <a:avLst/>
            </a:prstGeom>
            <a:noFill/>
            <a:ln w="28575" cap="flat" cmpd="sng" algn="ctr">
              <a:solidFill>
                <a:srgbClr val="FFFFFF"/>
              </a:solidFill>
              <a:prstDash val="solid"/>
              <a:round/>
              <a:headEnd type="arrow" w="med" len="med"/>
              <a:tailEnd type="none" w="med" len="med"/>
            </a:ln>
            <a:effectLst/>
          </p:spPr>
        </p:cxnSp>
        <p:cxnSp>
          <p:nvCxnSpPr>
            <p:cNvPr id="82" name="Straight Arrow Connector 81"/>
            <p:cNvCxnSpPr>
              <a:stCxn id="78" idx="0"/>
              <a:endCxn id="79" idx="4"/>
            </p:cNvCxnSpPr>
            <p:nvPr/>
          </p:nvCxnSpPr>
          <p:spPr bwMode="auto">
            <a:xfrm rot="16200000" flipV="1">
              <a:off x="6179820" y="3352800"/>
              <a:ext cx="1501140" cy="342900"/>
            </a:xfrm>
            <a:prstGeom prst="straightConnector1">
              <a:avLst/>
            </a:prstGeom>
            <a:noFill/>
            <a:ln w="28575" cap="flat" cmpd="sng" algn="ctr">
              <a:solidFill>
                <a:srgbClr val="FFFFFF"/>
              </a:solidFill>
              <a:prstDash val="solid"/>
              <a:round/>
              <a:headEnd type="arrow" w="med" len="med"/>
              <a:tailEnd type="none" w="med" len="med"/>
            </a:ln>
            <a:effectLst/>
          </p:spPr>
        </p:cxnSp>
        <p:cxnSp>
          <p:nvCxnSpPr>
            <p:cNvPr id="83" name="Straight Arrow Connector 82"/>
            <p:cNvCxnSpPr>
              <a:stCxn id="77" idx="0"/>
              <a:endCxn id="79" idx="4"/>
            </p:cNvCxnSpPr>
            <p:nvPr/>
          </p:nvCxnSpPr>
          <p:spPr bwMode="auto">
            <a:xfrm rot="16200000" flipV="1">
              <a:off x="6564630" y="2967990"/>
              <a:ext cx="1493520" cy="1104900"/>
            </a:xfrm>
            <a:prstGeom prst="straightConnector1">
              <a:avLst/>
            </a:prstGeom>
            <a:noFill/>
            <a:ln w="28575" cap="flat" cmpd="sng" algn="ctr">
              <a:solidFill>
                <a:srgbClr val="FFFFFF"/>
              </a:solidFill>
              <a:prstDash val="solid"/>
              <a:round/>
              <a:headEnd type="arrow" w="med" len="med"/>
              <a:tailEnd type="none" w="med" len="med"/>
            </a:ln>
            <a:effectLst/>
          </p:spPr>
        </p:cxnSp>
      </p:grpSp>
      <p:grpSp>
        <p:nvGrpSpPr>
          <p:cNvPr id="16" name="Group 83"/>
          <p:cNvGrpSpPr/>
          <p:nvPr/>
        </p:nvGrpSpPr>
        <p:grpSpPr>
          <a:xfrm>
            <a:off x="6134100" y="4686300"/>
            <a:ext cx="1143000" cy="1110314"/>
            <a:chOff x="5257800" y="2133600"/>
            <a:chExt cx="2926080" cy="2781300"/>
          </a:xfrm>
        </p:grpSpPr>
        <p:sp>
          <p:nvSpPr>
            <p:cNvPr id="85" name="Oval 84"/>
            <p:cNvSpPr/>
            <p:nvPr/>
          </p:nvSpPr>
          <p:spPr bwMode="auto">
            <a:xfrm>
              <a:off x="5257800" y="4274820"/>
              <a:ext cx="640080" cy="640080"/>
            </a:xfrm>
            <a:prstGeom prst="ellipse">
              <a:avLst/>
            </a:prstGeom>
            <a:solidFill>
              <a:schemeClr val="tx1"/>
            </a:solidFill>
            <a:ln w="28575" cap="flat" cmpd="sng" algn="ctr">
              <a:solidFill>
                <a:srgbClr val="FFFF00"/>
              </a:solidFill>
              <a:prstDash val="solid"/>
              <a:round/>
              <a:headEnd type="arrow"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86" name="Oval 85"/>
            <p:cNvSpPr/>
            <p:nvPr/>
          </p:nvSpPr>
          <p:spPr bwMode="auto">
            <a:xfrm>
              <a:off x="6019800" y="4274820"/>
              <a:ext cx="640080" cy="640080"/>
            </a:xfrm>
            <a:prstGeom prst="ellipse">
              <a:avLst/>
            </a:prstGeom>
            <a:solidFill>
              <a:schemeClr val="tx1"/>
            </a:solidFill>
            <a:ln w="28575" cap="flat" cmpd="sng" algn="ctr">
              <a:solidFill>
                <a:srgbClr val="FFFF00"/>
              </a:solidFill>
              <a:prstDash val="solid"/>
              <a:round/>
              <a:headEnd type="arrow"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87" name="Oval 86"/>
            <p:cNvSpPr/>
            <p:nvPr/>
          </p:nvSpPr>
          <p:spPr bwMode="auto">
            <a:xfrm>
              <a:off x="7543800" y="4267200"/>
              <a:ext cx="640080" cy="640080"/>
            </a:xfrm>
            <a:prstGeom prst="ellipse">
              <a:avLst/>
            </a:prstGeom>
            <a:solidFill>
              <a:schemeClr val="tx1"/>
            </a:solidFill>
            <a:ln w="28575" cap="flat" cmpd="sng" algn="ctr">
              <a:solidFill>
                <a:srgbClr val="FFFF00"/>
              </a:solidFill>
              <a:prstDash val="solid"/>
              <a:round/>
              <a:headEnd type="arrow"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88" name="Oval 87"/>
            <p:cNvSpPr/>
            <p:nvPr/>
          </p:nvSpPr>
          <p:spPr bwMode="auto">
            <a:xfrm>
              <a:off x="6781800" y="4274820"/>
              <a:ext cx="640080" cy="640080"/>
            </a:xfrm>
            <a:prstGeom prst="ellipse">
              <a:avLst/>
            </a:prstGeom>
            <a:solidFill>
              <a:srgbClr val="FFFF00"/>
            </a:solidFill>
            <a:ln w="28575" cap="flat" cmpd="sng" algn="ctr">
              <a:solidFill>
                <a:srgbClr val="FFFF00"/>
              </a:solidFill>
              <a:prstDash val="solid"/>
              <a:round/>
              <a:headEnd type="arrow"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89" name="Oval 88"/>
            <p:cNvSpPr/>
            <p:nvPr/>
          </p:nvSpPr>
          <p:spPr bwMode="auto">
            <a:xfrm>
              <a:off x="6438900" y="2133600"/>
              <a:ext cx="640080" cy="640080"/>
            </a:xfrm>
            <a:prstGeom prst="ellipse">
              <a:avLst/>
            </a:prstGeom>
            <a:solidFill>
              <a:srgbClr val="FFFF00"/>
            </a:solidFill>
            <a:ln w="28575" cap="flat" cmpd="sng" algn="ctr">
              <a:solidFill>
                <a:srgbClr val="FFFF00"/>
              </a:solidFill>
              <a:prstDash val="solid"/>
              <a:round/>
              <a:headEnd type="arrow"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cxnSp>
          <p:nvCxnSpPr>
            <p:cNvPr id="90" name="Straight Arrow Connector 89"/>
            <p:cNvCxnSpPr>
              <a:stCxn id="85" idx="0"/>
              <a:endCxn id="89" idx="4"/>
            </p:cNvCxnSpPr>
            <p:nvPr/>
          </p:nvCxnSpPr>
          <p:spPr bwMode="auto">
            <a:xfrm rot="5400000" flipH="1" flipV="1">
              <a:off x="5417820" y="2933700"/>
              <a:ext cx="1501140" cy="1181100"/>
            </a:xfrm>
            <a:prstGeom prst="straightConnector1">
              <a:avLst/>
            </a:prstGeom>
            <a:noFill/>
            <a:ln w="28575" cap="flat" cmpd="sng" algn="ctr">
              <a:solidFill>
                <a:srgbClr val="FFFFFF"/>
              </a:solidFill>
              <a:prstDash val="solid"/>
              <a:round/>
              <a:headEnd type="arrow" w="med" len="med"/>
              <a:tailEnd type="none" w="med" len="med"/>
            </a:ln>
            <a:effectLst/>
          </p:spPr>
        </p:cxnSp>
        <p:cxnSp>
          <p:nvCxnSpPr>
            <p:cNvPr id="91" name="Straight Arrow Connector 90"/>
            <p:cNvCxnSpPr>
              <a:stCxn id="86" idx="0"/>
              <a:endCxn id="89" idx="4"/>
            </p:cNvCxnSpPr>
            <p:nvPr/>
          </p:nvCxnSpPr>
          <p:spPr bwMode="auto">
            <a:xfrm rot="5400000" flipH="1" flipV="1">
              <a:off x="5798820" y="3314700"/>
              <a:ext cx="1501140" cy="419100"/>
            </a:xfrm>
            <a:prstGeom prst="straightConnector1">
              <a:avLst/>
            </a:prstGeom>
            <a:noFill/>
            <a:ln w="28575" cap="flat" cmpd="sng" algn="ctr">
              <a:solidFill>
                <a:srgbClr val="FFFFFF"/>
              </a:solidFill>
              <a:prstDash val="solid"/>
              <a:round/>
              <a:headEnd type="arrow" w="med" len="med"/>
              <a:tailEnd type="none" w="med" len="med"/>
            </a:ln>
            <a:effectLst/>
          </p:spPr>
        </p:cxnSp>
        <p:cxnSp>
          <p:nvCxnSpPr>
            <p:cNvPr id="92" name="Straight Arrow Connector 91"/>
            <p:cNvCxnSpPr>
              <a:stCxn id="88" idx="0"/>
              <a:endCxn id="89" idx="4"/>
            </p:cNvCxnSpPr>
            <p:nvPr/>
          </p:nvCxnSpPr>
          <p:spPr bwMode="auto">
            <a:xfrm rot="16200000" flipV="1">
              <a:off x="6179820" y="3352800"/>
              <a:ext cx="1501140" cy="342900"/>
            </a:xfrm>
            <a:prstGeom prst="straightConnector1">
              <a:avLst/>
            </a:prstGeom>
            <a:noFill/>
            <a:ln w="28575" cap="flat" cmpd="sng" algn="ctr">
              <a:solidFill>
                <a:srgbClr val="FFFFFF"/>
              </a:solidFill>
              <a:prstDash val="solid"/>
              <a:round/>
              <a:headEnd type="arrow" w="med" len="med"/>
              <a:tailEnd type="none" w="med" len="med"/>
            </a:ln>
            <a:effectLst/>
          </p:spPr>
        </p:cxnSp>
        <p:cxnSp>
          <p:nvCxnSpPr>
            <p:cNvPr id="93" name="Straight Arrow Connector 92"/>
            <p:cNvCxnSpPr>
              <a:stCxn id="87" idx="0"/>
              <a:endCxn id="89" idx="4"/>
            </p:cNvCxnSpPr>
            <p:nvPr/>
          </p:nvCxnSpPr>
          <p:spPr bwMode="auto">
            <a:xfrm rot="16200000" flipV="1">
              <a:off x="6564630" y="2967990"/>
              <a:ext cx="1493520" cy="1104900"/>
            </a:xfrm>
            <a:prstGeom prst="straightConnector1">
              <a:avLst/>
            </a:prstGeom>
            <a:noFill/>
            <a:ln w="28575" cap="flat" cmpd="sng" algn="ctr">
              <a:solidFill>
                <a:srgbClr val="FFFFFF"/>
              </a:solidFill>
              <a:prstDash val="solid"/>
              <a:round/>
              <a:headEnd type="arrow" w="med" len="med"/>
              <a:tailEnd type="none" w="med" len="med"/>
            </a:ln>
            <a:effectLst/>
          </p:spPr>
        </p:cxnSp>
      </p:grpSp>
      <p:grpSp>
        <p:nvGrpSpPr>
          <p:cNvPr id="17" name="Group 93"/>
          <p:cNvGrpSpPr/>
          <p:nvPr/>
        </p:nvGrpSpPr>
        <p:grpSpPr>
          <a:xfrm>
            <a:off x="7467600" y="4686300"/>
            <a:ext cx="1143000" cy="1110314"/>
            <a:chOff x="5257800" y="2133600"/>
            <a:chExt cx="2926080" cy="2781300"/>
          </a:xfrm>
        </p:grpSpPr>
        <p:sp>
          <p:nvSpPr>
            <p:cNvPr id="95" name="Oval 94"/>
            <p:cNvSpPr/>
            <p:nvPr/>
          </p:nvSpPr>
          <p:spPr bwMode="auto">
            <a:xfrm>
              <a:off x="5257800" y="4274820"/>
              <a:ext cx="640080" cy="640080"/>
            </a:xfrm>
            <a:prstGeom prst="ellipse">
              <a:avLst/>
            </a:prstGeom>
            <a:solidFill>
              <a:schemeClr val="tx1"/>
            </a:solidFill>
            <a:ln w="28575" cap="flat" cmpd="sng" algn="ctr">
              <a:solidFill>
                <a:srgbClr val="FFFF00"/>
              </a:solidFill>
              <a:prstDash val="solid"/>
              <a:round/>
              <a:headEnd type="arrow"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96" name="Oval 95"/>
            <p:cNvSpPr/>
            <p:nvPr/>
          </p:nvSpPr>
          <p:spPr bwMode="auto">
            <a:xfrm>
              <a:off x="6019800" y="4274820"/>
              <a:ext cx="640080" cy="640080"/>
            </a:xfrm>
            <a:prstGeom prst="ellipse">
              <a:avLst/>
            </a:prstGeom>
            <a:solidFill>
              <a:schemeClr val="tx1"/>
            </a:solidFill>
            <a:ln w="28575" cap="flat" cmpd="sng" algn="ctr">
              <a:solidFill>
                <a:srgbClr val="FFFF00"/>
              </a:solidFill>
              <a:prstDash val="solid"/>
              <a:round/>
              <a:headEnd type="arrow"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97" name="Oval 96"/>
            <p:cNvSpPr/>
            <p:nvPr/>
          </p:nvSpPr>
          <p:spPr bwMode="auto">
            <a:xfrm>
              <a:off x="7543800" y="4267200"/>
              <a:ext cx="640080" cy="640080"/>
            </a:xfrm>
            <a:prstGeom prst="ellipse">
              <a:avLst/>
            </a:prstGeom>
            <a:solidFill>
              <a:srgbClr val="FFFF00"/>
            </a:solidFill>
            <a:ln w="28575" cap="flat" cmpd="sng" algn="ctr">
              <a:solidFill>
                <a:srgbClr val="FFFF00"/>
              </a:solidFill>
              <a:prstDash val="solid"/>
              <a:round/>
              <a:headEnd type="arrow"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98" name="Oval 97"/>
            <p:cNvSpPr/>
            <p:nvPr/>
          </p:nvSpPr>
          <p:spPr bwMode="auto">
            <a:xfrm>
              <a:off x="6781800" y="4274820"/>
              <a:ext cx="640080" cy="640080"/>
            </a:xfrm>
            <a:prstGeom prst="ellipse">
              <a:avLst/>
            </a:prstGeom>
            <a:solidFill>
              <a:schemeClr val="tx1"/>
            </a:solidFill>
            <a:ln w="28575" cap="flat" cmpd="sng" algn="ctr">
              <a:solidFill>
                <a:srgbClr val="FFFF00"/>
              </a:solidFill>
              <a:prstDash val="solid"/>
              <a:round/>
              <a:headEnd type="arrow"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sp>
          <p:nvSpPr>
            <p:cNvPr id="99" name="Oval 98"/>
            <p:cNvSpPr/>
            <p:nvPr/>
          </p:nvSpPr>
          <p:spPr bwMode="auto">
            <a:xfrm>
              <a:off x="6438900" y="2133600"/>
              <a:ext cx="640080" cy="640080"/>
            </a:xfrm>
            <a:prstGeom prst="ellipse">
              <a:avLst/>
            </a:prstGeom>
            <a:solidFill>
              <a:srgbClr val="FFFF00"/>
            </a:solidFill>
            <a:ln w="28575" cap="flat" cmpd="sng" algn="ctr">
              <a:solidFill>
                <a:srgbClr val="FFFF00"/>
              </a:solidFill>
              <a:prstDash val="solid"/>
              <a:round/>
              <a:headEnd type="arrow" w="med" len="med"/>
              <a:tailEnd type="none" w="med" len="med"/>
            </a:ln>
            <a:effectLst/>
          </p:spPr>
          <p:txBody>
            <a:bodyPr vert="horz" wrap="square" lIns="90487" tIns="44450" rIns="90487" bIns="44450" numCol="1" rtlCol="0" anchor="t" anchorCtr="0" compatLnSpc="1">
              <a:prstTxWarp prst="textNoShape">
                <a:avLst/>
              </a:prstTxWarp>
              <a:spAutoFit/>
            </a:bodyPr>
            <a:lstStyle/>
            <a:p>
              <a:pPr algn="l" eaLnBrk="0" hangingPunct="0">
                <a:spcBef>
                  <a:spcPct val="0"/>
                </a:spcBef>
              </a:pPr>
              <a:endParaRPr lang="en-US" smtClean="0">
                <a:solidFill>
                  <a:srgbClr val="FFFFFF"/>
                </a:solidFill>
              </a:endParaRPr>
            </a:p>
          </p:txBody>
        </p:sp>
        <p:cxnSp>
          <p:nvCxnSpPr>
            <p:cNvPr id="100" name="Straight Arrow Connector 99"/>
            <p:cNvCxnSpPr>
              <a:stCxn id="95" idx="0"/>
              <a:endCxn id="99" idx="4"/>
            </p:cNvCxnSpPr>
            <p:nvPr/>
          </p:nvCxnSpPr>
          <p:spPr bwMode="auto">
            <a:xfrm rot="5400000" flipH="1" flipV="1">
              <a:off x="5417820" y="2933700"/>
              <a:ext cx="1501140" cy="1181100"/>
            </a:xfrm>
            <a:prstGeom prst="straightConnector1">
              <a:avLst/>
            </a:prstGeom>
            <a:noFill/>
            <a:ln w="28575" cap="flat" cmpd="sng" algn="ctr">
              <a:solidFill>
                <a:srgbClr val="FFFFFF"/>
              </a:solidFill>
              <a:prstDash val="solid"/>
              <a:round/>
              <a:headEnd type="arrow" w="med" len="med"/>
              <a:tailEnd type="none" w="med" len="med"/>
            </a:ln>
            <a:effectLst/>
          </p:spPr>
        </p:cxnSp>
        <p:cxnSp>
          <p:nvCxnSpPr>
            <p:cNvPr id="101" name="Straight Arrow Connector 100"/>
            <p:cNvCxnSpPr>
              <a:stCxn id="96" idx="0"/>
              <a:endCxn id="99" idx="4"/>
            </p:cNvCxnSpPr>
            <p:nvPr/>
          </p:nvCxnSpPr>
          <p:spPr bwMode="auto">
            <a:xfrm rot="5400000" flipH="1" flipV="1">
              <a:off x="5798820" y="3314700"/>
              <a:ext cx="1501140" cy="419100"/>
            </a:xfrm>
            <a:prstGeom prst="straightConnector1">
              <a:avLst/>
            </a:prstGeom>
            <a:noFill/>
            <a:ln w="28575" cap="flat" cmpd="sng" algn="ctr">
              <a:solidFill>
                <a:srgbClr val="FFFFFF"/>
              </a:solidFill>
              <a:prstDash val="solid"/>
              <a:round/>
              <a:headEnd type="arrow" w="med" len="med"/>
              <a:tailEnd type="none" w="med" len="med"/>
            </a:ln>
            <a:effectLst/>
          </p:spPr>
        </p:cxnSp>
        <p:cxnSp>
          <p:nvCxnSpPr>
            <p:cNvPr id="102" name="Straight Arrow Connector 101"/>
            <p:cNvCxnSpPr>
              <a:stCxn id="98" idx="0"/>
              <a:endCxn id="99" idx="4"/>
            </p:cNvCxnSpPr>
            <p:nvPr/>
          </p:nvCxnSpPr>
          <p:spPr bwMode="auto">
            <a:xfrm rot="16200000" flipV="1">
              <a:off x="6179820" y="3352800"/>
              <a:ext cx="1501140" cy="342900"/>
            </a:xfrm>
            <a:prstGeom prst="straightConnector1">
              <a:avLst/>
            </a:prstGeom>
            <a:noFill/>
            <a:ln w="28575" cap="flat" cmpd="sng" algn="ctr">
              <a:solidFill>
                <a:srgbClr val="FFFFFF"/>
              </a:solidFill>
              <a:prstDash val="solid"/>
              <a:round/>
              <a:headEnd type="arrow" w="med" len="med"/>
              <a:tailEnd type="none" w="med" len="med"/>
            </a:ln>
            <a:effectLst/>
          </p:spPr>
        </p:cxnSp>
        <p:cxnSp>
          <p:nvCxnSpPr>
            <p:cNvPr id="103" name="Straight Arrow Connector 102"/>
            <p:cNvCxnSpPr>
              <a:stCxn id="97" idx="0"/>
              <a:endCxn id="99" idx="4"/>
            </p:cNvCxnSpPr>
            <p:nvPr/>
          </p:nvCxnSpPr>
          <p:spPr bwMode="auto">
            <a:xfrm rot="16200000" flipV="1">
              <a:off x="6564630" y="2967990"/>
              <a:ext cx="1493520" cy="1104900"/>
            </a:xfrm>
            <a:prstGeom prst="straightConnector1">
              <a:avLst/>
            </a:prstGeom>
            <a:noFill/>
            <a:ln w="28575" cap="flat" cmpd="sng" algn="ctr">
              <a:solidFill>
                <a:srgbClr val="FFFFFF"/>
              </a:solidFill>
              <a:prstDash val="solid"/>
              <a:round/>
              <a:headEnd type="arrow" w="med" len="med"/>
              <a:tailEnd type="none" w="med" len="med"/>
            </a:ln>
            <a:effectLst/>
          </p:spPr>
        </p:cxnSp>
      </p:grpSp>
      <p:sp>
        <p:nvSpPr>
          <p:cNvPr id="104" name="TextBox 103"/>
          <p:cNvSpPr txBox="1"/>
          <p:nvPr/>
        </p:nvSpPr>
        <p:spPr>
          <a:xfrm>
            <a:off x="4876800" y="5943600"/>
            <a:ext cx="3924300" cy="923330"/>
          </a:xfrm>
          <a:prstGeom prst="rect">
            <a:avLst/>
          </a:prstGeom>
          <a:noFill/>
        </p:spPr>
        <p:txBody>
          <a:bodyPr wrap="square" rtlCol="0">
            <a:spAutoFit/>
          </a:bodyPr>
          <a:lstStyle/>
          <a:p>
            <a:pPr algn="l">
              <a:spcBef>
                <a:spcPts val="0"/>
              </a:spcBef>
            </a:pPr>
            <a:r>
              <a:rPr lang="en-US" dirty="0" smtClean="0">
                <a:solidFill>
                  <a:srgbClr val="FFFFFF"/>
                </a:solidFill>
                <a:latin typeface="Times"/>
              </a:rPr>
              <a:t>Collapse 2</a:t>
            </a:r>
            <a:r>
              <a:rPr lang="en-US" baseline="30000" dirty="0" smtClean="0">
                <a:solidFill>
                  <a:srgbClr val="FFFFFF"/>
                </a:solidFill>
                <a:latin typeface="Times"/>
              </a:rPr>
              <a:t>n</a:t>
            </a:r>
            <a:r>
              <a:rPr lang="en-US" dirty="0" smtClean="0">
                <a:solidFill>
                  <a:srgbClr val="FFFFFF"/>
                </a:solidFill>
                <a:latin typeface="Times"/>
              </a:rPr>
              <a:t> configurations into n+1 configurations. Permits bottom up and top down inference.  </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Machine learning and feature representations</a:t>
            </a:r>
            <a:endParaRPr lang="en-US" dirty="0"/>
          </a:p>
        </p:txBody>
      </p:sp>
      <p:pic>
        <p:nvPicPr>
          <p:cNvPr id="33" name="Picture 86"/>
          <p:cNvPicPr>
            <a:picLocks noChangeAspect="1" noChangeArrowheads="1"/>
          </p:cNvPicPr>
          <p:nvPr/>
        </p:nvPicPr>
        <p:blipFill>
          <a:blip r:embed="rId2" cstate="print"/>
          <a:srcRect/>
          <a:stretch>
            <a:fillRect/>
          </a:stretch>
        </p:blipFill>
        <p:spPr bwMode="auto">
          <a:xfrm>
            <a:off x="361950" y="1752602"/>
            <a:ext cx="1600200" cy="932150"/>
          </a:xfrm>
          <a:prstGeom prst="rect">
            <a:avLst/>
          </a:prstGeom>
          <a:noFill/>
          <a:ln w="12700" algn="ctr">
            <a:noFill/>
            <a:miter lim="800000"/>
            <a:headEnd/>
            <a:tailEnd/>
          </a:ln>
        </p:spPr>
      </p:pic>
      <p:sp>
        <p:nvSpPr>
          <p:cNvPr id="34" name="Text Box 572"/>
          <p:cNvSpPr txBox="1">
            <a:spLocks noChangeArrowheads="1"/>
          </p:cNvSpPr>
          <p:nvPr/>
        </p:nvSpPr>
        <p:spPr bwMode="auto">
          <a:xfrm>
            <a:off x="703987" y="2753381"/>
            <a:ext cx="962080" cy="523200"/>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 lastClr="FFFFFF"/>
                </a:solidFill>
                <a:effectLst/>
                <a:uLnTx/>
                <a:uFillTx/>
              </a:rPr>
              <a:t>Input</a:t>
            </a:r>
            <a:endParaRPr kumimoji="0" lang="en-US" sz="2800" b="0" i="0" u="none" strike="noStrike" kern="0" cap="none" spc="0" normalizeH="0" baseline="0" noProof="0" dirty="0">
              <a:ln>
                <a:noFill/>
              </a:ln>
              <a:solidFill>
                <a:sysClr val="window" lastClr="FFFFFF"/>
              </a:solidFill>
              <a:effectLst/>
              <a:uLnTx/>
              <a:uFillTx/>
            </a:endParaRPr>
          </a:p>
        </p:txBody>
      </p:sp>
      <p:cxnSp>
        <p:nvCxnSpPr>
          <p:cNvPr id="35" name="Straight Arrow Connector 34"/>
          <p:cNvCxnSpPr/>
          <p:nvPr/>
        </p:nvCxnSpPr>
        <p:spPr>
          <a:xfrm rot="10800000">
            <a:off x="2038350" y="2171700"/>
            <a:ext cx="5086858" cy="0"/>
          </a:xfrm>
          <a:prstGeom prst="straightConnector1">
            <a:avLst/>
          </a:prstGeom>
          <a:noFill/>
          <a:ln w="38100" cap="flat" cmpd="sng" algn="ctr">
            <a:solidFill>
              <a:srgbClr val="4F81BD"/>
            </a:solidFill>
            <a:prstDash val="solid"/>
            <a:headEnd type="arrow"/>
          </a:ln>
          <a:effectLst>
            <a:outerShdw blurRad="40000" dist="23000" dir="5400000" rotWithShape="0">
              <a:srgbClr val="000000">
                <a:alpha val="35000"/>
              </a:srgbClr>
            </a:outerShdw>
          </a:effectLst>
        </p:spPr>
      </p:cxnSp>
      <p:sp>
        <p:nvSpPr>
          <p:cNvPr id="36" name="Text Box 572"/>
          <p:cNvSpPr txBox="1">
            <a:spLocks noChangeArrowheads="1"/>
          </p:cNvSpPr>
          <p:nvPr/>
        </p:nvSpPr>
        <p:spPr bwMode="auto">
          <a:xfrm>
            <a:off x="957264" y="3450623"/>
            <a:ext cx="1875792" cy="523200"/>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 lastClr="FFFFFF"/>
                </a:solidFill>
                <a:effectLst/>
                <a:uLnTx/>
                <a:uFillTx/>
              </a:rPr>
              <a:t>Input space</a:t>
            </a:r>
            <a:endParaRPr kumimoji="0" lang="en-US" sz="2800" b="0" i="0" u="none" strike="noStrike" kern="0" cap="none" spc="0" normalizeH="0" baseline="0" noProof="0" dirty="0">
              <a:ln>
                <a:noFill/>
              </a:ln>
              <a:solidFill>
                <a:sysClr val="window" lastClr="FFFFFF"/>
              </a:solidFill>
              <a:effectLst/>
              <a:uLnTx/>
              <a:uFillTx/>
            </a:endParaRPr>
          </a:p>
        </p:txBody>
      </p:sp>
      <p:grpSp>
        <p:nvGrpSpPr>
          <p:cNvPr id="3" name="Group 65"/>
          <p:cNvGrpSpPr/>
          <p:nvPr/>
        </p:nvGrpSpPr>
        <p:grpSpPr>
          <a:xfrm>
            <a:off x="728662" y="4191000"/>
            <a:ext cx="2325688" cy="2019300"/>
            <a:chOff x="798512" y="4229100"/>
            <a:chExt cx="2325688" cy="2019300"/>
          </a:xfrm>
        </p:grpSpPr>
        <p:cxnSp>
          <p:nvCxnSpPr>
            <p:cNvPr id="38" name="Straight Arrow Connector 37"/>
            <p:cNvCxnSpPr/>
            <p:nvPr/>
          </p:nvCxnSpPr>
          <p:spPr>
            <a:xfrm rot="5400000" flipH="1" flipV="1">
              <a:off x="-59532" y="5276056"/>
              <a:ext cx="1943100" cy="1588"/>
            </a:xfrm>
            <a:prstGeom prst="straightConnector1">
              <a:avLst/>
            </a:prstGeom>
            <a:noFill/>
            <a:ln w="9525" cap="flat" cmpd="sng" algn="ctr">
              <a:solidFill>
                <a:srgbClr val="4F81BD">
                  <a:shade val="95000"/>
                  <a:satMod val="105000"/>
                </a:srgbClr>
              </a:solidFill>
              <a:prstDash val="solid"/>
              <a:tailEnd type="arrow"/>
            </a:ln>
            <a:effectLst/>
          </p:spPr>
        </p:cxnSp>
        <p:cxnSp>
          <p:nvCxnSpPr>
            <p:cNvPr id="39" name="Straight Arrow Connector 38"/>
            <p:cNvCxnSpPr/>
            <p:nvPr/>
          </p:nvCxnSpPr>
          <p:spPr>
            <a:xfrm>
              <a:off x="798512" y="6172200"/>
              <a:ext cx="2325688" cy="1588"/>
            </a:xfrm>
            <a:prstGeom prst="straightConnector1">
              <a:avLst/>
            </a:prstGeom>
            <a:noFill/>
            <a:ln w="9525" cap="flat" cmpd="sng" algn="ctr">
              <a:solidFill>
                <a:srgbClr val="4F81BD">
                  <a:shade val="95000"/>
                  <a:satMod val="105000"/>
                </a:srgbClr>
              </a:solidFill>
              <a:prstDash val="solid"/>
              <a:tailEnd type="arrow"/>
            </a:ln>
            <a:effectLst/>
          </p:spPr>
        </p:cxnSp>
        <p:sp>
          <p:nvSpPr>
            <p:cNvPr id="40" name="Minus 39"/>
            <p:cNvSpPr/>
            <p:nvPr/>
          </p:nvSpPr>
          <p:spPr>
            <a:xfrm>
              <a:off x="2298700" y="5562600"/>
              <a:ext cx="190500" cy="228600"/>
            </a:xfrm>
            <a:prstGeom prst="mathMinus">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1" name="Minus 40"/>
            <p:cNvSpPr/>
            <p:nvPr/>
          </p:nvSpPr>
          <p:spPr>
            <a:xfrm>
              <a:off x="2603500" y="4686300"/>
              <a:ext cx="190500" cy="228600"/>
            </a:xfrm>
            <a:prstGeom prst="mathMinus">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2" name="Minus 41"/>
            <p:cNvSpPr/>
            <p:nvPr/>
          </p:nvSpPr>
          <p:spPr>
            <a:xfrm>
              <a:off x="1498600" y="5143500"/>
              <a:ext cx="190500" cy="228600"/>
            </a:xfrm>
            <a:prstGeom prst="mathMinus">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3" name="Minus 42"/>
            <p:cNvSpPr/>
            <p:nvPr/>
          </p:nvSpPr>
          <p:spPr>
            <a:xfrm>
              <a:off x="1460500" y="4305300"/>
              <a:ext cx="190500" cy="228600"/>
            </a:xfrm>
            <a:prstGeom prst="mathMinus">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4" name="Plus 43"/>
            <p:cNvSpPr>
              <a:spLocks/>
            </p:cNvSpPr>
            <p:nvPr/>
          </p:nvSpPr>
          <p:spPr>
            <a:xfrm>
              <a:off x="2184400" y="50673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45" name="Plus 44"/>
            <p:cNvSpPr>
              <a:spLocks/>
            </p:cNvSpPr>
            <p:nvPr/>
          </p:nvSpPr>
          <p:spPr>
            <a:xfrm>
              <a:off x="2108200" y="42291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46" name="Plus 45"/>
            <p:cNvSpPr>
              <a:spLocks/>
            </p:cNvSpPr>
            <p:nvPr/>
          </p:nvSpPr>
          <p:spPr>
            <a:xfrm>
              <a:off x="1193800" y="47625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47" name="Plus 46"/>
            <p:cNvSpPr>
              <a:spLocks/>
            </p:cNvSpPr>
            <p:nvPr/>
          </p:nvSpPr>
          <p:spPr>
            <a:xfrm>
              <a:off x="1651000" y="55773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grpSp>
      <p:grpSp>
        <p:nvGrpSpPr>
          <p:cNvPr id="4" name="Group 50"/>
          <p:cNvGrpSpPr/>
          <p:nvPr/>
        </p:nvGrpSpPr>
        <p:grpSpPr>
          <a:xfrm>
            <a:off x="3181350" y="3200397"/>
            <a:ext cx="2438400" cy="838200"/>
            <a:chOff x="2743200" y="2785240"/>
            <a:chExt cx="2438400" cy="838200"/>
          </a:xfrm>
        </p:grpSpPr>
        <p:sp>
          <p:nvSpPr>
            <p:cNvPr id="49" name="Plus 48"/>
            <p:cNvSpPr>
              <a:spLocks/>
            </p:cNvSpPr>
            <p:nvPr/>
          </p:nvSpPr>
          <p:spPr>
            <a:xfrm>
              <a:off x="2832540" y="2948400"/>
              <a:ext cx="252000" cy="252000"/>
            </a:xfrm>
            <a:prstGeom prst="mathPlus">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50" name="Text Box 572"/>
            <p:cNvSpPr txBox="1">
              <a:spLocks noChangeArrowheads="1"/>
            </p:cNvSpPr>
            <p:nvPr/>
          </p:nvSpPr>
          <p:spPr bwMode="auto">
            <a:xfrm>
              <a:off x="3061140" y="2876490"/>
              <a:ext cx="1379352" cy="400110"/>
            </a:xfrm>
            <a:prstGeom prst="rect">
              <a:avLst/>
            </a:prstGeom>
            <a:noFill/>
            <a:ln w="12700"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Motorbikes</a:t>
              </a:r>
              <a:endParaRPr kumimoji="0" lang="en-US" sz="2000" b="0" i="0" u="none" strike="noStrike" kern="0" cap="none" spc="0" normalizeH="0" baseline="0" noProof="0" dirty="0">
                <a:ln>
                  <a:noFill/>
                </a:ln>
                <a:solidFill>
                  <a:sysClr val="window" lastClr="FFFFFF"/>
                </a:solidFill>
                <a:effectLst/>
                <a:uLnTx/>
                <a:uFillTx/>
              </a:endParaRPr>
            </a:p>
          </p:txBody>
        </p:sp>
        <p:sp>
          <p:nvSpPr>
            <p:cNvPr id="51" name="Minus 50"/>
            <p:cNvSpPr/>
            <p:nvPr/>
          </p:nvSpPr>
          <p:spPr>
            <a:xfrm>
              <a:off x="2870640" y="3276600"/>
              <a:ext cx="190500" cy="228600"/>
            </a:xfrm>
            <a:prstGeom prst="mathMinus">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2" name="Text Box 572"/>
            <p:cNvSpPr txBox="1">
              <a:spLocks noChangeArrowheads="1"/>
            </p:cNvSpPr>
            <p:nvPr/>
          </p:nvSpPr>
          <p:spPr bwMode="auto">
            <a:xfrm>
              <a:off x="3061140" y="3181291"/>
              <a:ext cx="2107115" cy="400110"/>
            </a:xfrm>
            <a:prstGeom prst="rect">
              <a:avLst/>
            </a:prstGeom>
            <a:noFill/>
            <a:ln w="12700"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“Non”-Motorbikes</a:t>
              </a:r>
              <a:endParaRPr kumimoji="0" lang="en-US" sz="2000" b="0" i="0" u="none" strike="noStrike" kern="0" cap="none" spc="0" normalizeH="0" baseline="0" noProof="0" dirty="0">
                <a:ln>
                  <a:noFill/>
                </a:ln>
                <a:solidFill>
                  <a:sysClr val="window" lastClr="FFFFFF"/>
                </a:solidFill>
                <a:effectLst/>
                <a:uLnTx/>
                <a:uFillTx/>
              </a:endParaRPr>
            </a:p>
          </p:txBody>
        </p:sp>
        <p:sp>
          <p:nvSpPr>
            <p:cNvPr id="53" name="Rectangle 52"/>
            <p:cNvSpPr/>
            <p:nvPr/>
          </p:nvSpPr>
          <p:spPr>
            <a:xfrm>
              <a:off x="2743200" y="2785240"/>
              <a:ext cx="2438400" cy="838200"/>
            </a:xfrm>
            <a:prstGeom prst="rect">
              <a:avLst/>
            </a:prstGeom>
            <a:no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grpSp>
      <p:sp>
        <p:nvSpPr>
          <p:cNvPr id="54" name="AutoShape 4"/>
          <p:cNvSpPr>
            <a:spLocks noChangeArrowheads="1"/>
          </p:cNvSpPr>
          <p:nvPr/>
        </p:nvSpPr>
        <p:spPr bwMode="auto">
          <a:xfrm>
            <a:off x="7296150" y="1828800"/>
            <a:ext cx="1658880" cy="829527"/>
          </a:xfrm>
          <a:prstGeom prst="roundRect">
            <a:avLst>
              <a:gd name="adj" fmla="val 171"/>
            </a:avLst>
          </a:prstGeom>
          <a:solidFill>
            <a:srgbClr val="E6E6FF"/>
          </a:solidFill>
          <a:ln w="9525">
            <a:solidFill>
              <a:srgbClr val="000000"/>
            </a:solidFill>
            <a:round/>
            <a:headEnd/>
            <a:tailEnd/>
          </a:ln>
          <a:effectLst/>
        </p:spPr>
        <p:txBody>
          <a:bodyPr lIns="81597" tIns="40798" rIns="81597" bIns="40798" anchor="ctr" anchorCtr="1"/>
          <a:lstStyle/>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Learning</a:t>
            </a:r>
          </a:p>
          <a:p>
            <a:pPr marL="0" marR="0" lvl="0" indent="0" algn="ctr" defTabSz="407303" eaLnBrk="1" fontAlgn="auto" latinLnBrk="0" hangingPunct="1">
              <a:lnSpc>
                <a:spcPct val="93000"/>
              </a:lnSpc>
              <a:spcBef>
                <a:spcPts val="0"/>
              </a:spcBef>
              <a:spcAft>
                <a:spcPts val="0"/>
              </a:spcAft>
              <a:buClr>
                <a:srgbClr val="000000"/>
              </a:buClr>
              <a:buSzPct val="45000"/>
              <a:buFontTx/>
              <a:buNone/>
              <a:tabLst>
                <a:tab pos="656292" algn="l"/>
                <a:tab pos="1312581" algn="l"/>
              </a:tabLst>
              <a:defRPr/>
            </a:pPr>
            <a:r>
              <a:rPr kumimoji="0" lang="en-GB" sz="2200" b="0" i="0" u="none" strike="noStrike" kern="0" cap="none" spc="0" normalizeH="0" baseline="0" noProof="0" dirty="0" smtClean="0">
                <a:ln>
                  <a:noFill/>
                </a:ln>
                <a:effectLst/>
                <a:uLnTx/>
                <a:uFillTx/>
                <a:latin typeface="Arial" charset="0"/>
              </a:rPr>
              <a:t>algorithm</a:t>
            </a:r>
          </a:p>
        </p:txBody>
      </p:sp>
      <p:sp>
        <p:nvSpPr>
          <p:cNvPr id="55" name="Text Box 572"/>
          <p:cNvSpPr txBox="1">
            <a:spLocks noChangeArrowheads="1"/>
          </p:cNvSpPr>
          <p:nvPr/>
        </p:nvSpPr>
        <p:spPr bwMode="auto">
          <a:xfrm>
            <a:off x="2399944" y="6153090"/>
            <a:ext cx="857565" cy="400089"/>
          </a:xfrm>
          <a:prstGeom prst="rect">
            <a:avLst/>
          </a:prstGeom>
          <a:noFill/>
          <a:ln w="12700" algn="ctr">
            <a:noFill/>
            <a:miter lim="800000"/>
            <a:headEnd/>
            <a:tailEnd/>
          </a:ln>
        </p:spPr>
        <p:txBody>
          <a:bodyPr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pixel 1</a:t>
            </a:r>
            <a:endParaRPr kumimoji="0" lang="en-US" sz="2000" b="0" i="0" u="none" strike="noStrike" kern="0" cap="none" spc="0" normalizeH="0" baseline="0" noProof="0" dirty="0">
              <a:ln>
                <a:noFill/>
              </a:ln>
              <a:solidFill>
                <a:sysClr val="window" lastClr="FFFFFF"/>
              </a:solidFill>
              <a:effectLst/>
              <a:uLnTx/>
              <a:uFillTx/>
            </a:endParaRPr>
          </a:p>
        </p:txBody>
      </p:sp>
      <p:sp>
        <p:nvSpPr>
          <p:cNvPr id="56" name="Text Box 572"/>
          <p:cNvSpPr txBox="1">
            <a:spLocks noChangeArrowheads="1"/>
          </p:cNvSpPr>
          <p:nvPr/>
        </p:nvSpPr>
        <p:spPr bwMode="auto">
          <a:xfrm>
            <a:off x="346117" y="4419621"/>
            <a:ext cx="492400" cy="765254"/>
          </a:xfrm>
          <a:prstGeom prst="rect">
            <a:avLst/>
          </a:prstGeom>
          <a:noFill/>
          <a:ln w="12700" algn="ctr">
            <a:noFill/>
            <a:miter lim="800000"/>
            <a:headEnd/>
            <a:tailEnd/>
          </a:ln>
        </p:spPr>
        <p:txBody>
          <a:bodyPr vert="vert270" wrap="none" lIns="91419" tIns="45710" rIns="91419" bIns="4571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pixel 2</a:t>
            </a:r>
            <a:endParaRPr kumimoji="0" lang="en-US" sz="2000" b="0" i="0" u="none" strike="noStrike" kern="0" cap="none" spc="0" normalizeH="0" baseline="0" noProof="0" dirty="0">
              <a:ln>
                <a:noFill/>
              </a:ln>
              <a:solidFill>
                <a:sysClr val="window" lastClr="FFFFFF"/>
              </a:solidFill>
              <a:effectLst/>
              <a:uLnTx/>
              <a:uFillTx/>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55" grpId="0"/>
      <p:bldP spid="5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Dictionary of bases </a:t>
            </a:r>
            <a:r>
              <a:rPr lang="en-US" dirty="0" err="1" smtClean="0">
                <a:latin typeface="Symbol" pitchFamily="18" charset="2"/>
              </a:rPr>
              <a:t>f</a:t>
            </a:r>
            <a:r>
              <a:rPr lang="en-US" baseline="-25000" dirty="0" err="1" smtClean="0"/>
              <a:t>i</a:t>
            </a:r>
            <a:r>
              <a:rPr lang="en-US" dirty="0" smtClean="0"/>
              <a:t> learned for speech</a:t>
            </a:r>
            <a:endParaRPr lang="en-US" dirty="0"/>
          </a:p>
        </p:txBody>
      </p:sp>
      <p:pic>
        <p:nvPicPr>
          <p:cNvPr id="2370562" name="Picture 2"/>
          <p:cNvPicPr>
            <a:picLocks noChangeAspect="1" noChangeArrowheads="1"/>
          </p:cNvPicPr>
          <p:nvPr/>
        </p:nvPicPr>
        <p:blipFill>
          <a:blip r:embed="rId3" cstate="print"/>
          <a:srcRect l="10924" t="2622" r="36102"/>
          <a:stretch>
            <a:fillRect/>
          </a:stretch>
        </p:blipFill>
        <p:spPr bwMode="auto">
          <a:xfrm>
            <a:off x="365098" y="990600"/>
            <a:ext cx="8469857" cy="4152900"/>
          </a:xfrm>
          <a:prstGeom prst="rect">
            <a:avLst/>
          </a:prstGeom>
          <a:noFill/>
          <a:ln w="9525">
            <a:noFill/>
            <a:miter lim="800000"/>
            <a:headEnd/>
            <a:tailEnd/>
          </a:ln>
        </p:spPr>
      </p:pic>
      <p:sp>
        <p:nvSpPr>
          <p:cNvPr id="6" name="TextBox 5"/>
          <p:cNvSpPr txBox="1"/>
          <p:nvPr/>
        </p:nvSpPr>
        <p:spPr>
          <a:xfrm>
            <a:off x="7874830" y="6539805"/>
            <a:ext cx="1289135" cy="307777"/>
          </a:xfrm>
          <a:prstGeom prst="rect">
            <a:avLst/>
          </a:prstGeom>
          <a:solidFill>
            <a:schemeClr val="tx1"/>
          </a:solidFill>
        </p:spPr>
        <p:txBody>
          <a:bodyPr wrap="none" rtlCol="0">
            <a:spAutoFit/>
          </a:bodyPr>
          <a:lstStyle/>
          <a:p>
            <a:pPr algn="l">
              <a:spcBef>
                <a:spcPts val="0"/>
              </a:spcBef>
            </a:pPr>
            <a:r>
              <a:rPr lang="en-US" sz="1400" dirty="0" smtClean="0">
                <a:solidFill>
                  <a:schemeClr val="bg1"/>
                </a:solidFill>
                <a:latin typeface="+mn-lt"/>
              </a:rPr>
              <a:t>[Honglak Lee]</a:t>
            </a:r>
          </a:p>
        </p:txBody>
      </p:sp>
      <p:sp>
        <p:nvSpPr>
          <p:cNvPr id="7" name="TextBox 6"/>
          <p:cNvSpPr txBox="1"/>
          <p:nvPr/>
        </p:nvSpPr>
        <p:spPr>
          <a:xfrm>
            <a:off x="2037270" y="5464465"/>
            <a:ext cx="5116272" cy="400110"/>
          </a:xfrm>
          <a:prstGeom prst="rect">
            <a:avLst/>
          </a:prstGeom>
          <a:noFill/>
        </p:spPr>
        <p:txBody>
          <a:bodyPr wrap="none" rtlCol="0">
            <a:spAutoFit/>
          </a:bodyPr>
          <a:lstStyle/>
          <a:p>
            <a:pPr algn="l">
              <a:spcBef>
                <a:spcPts val="0"/>
              </a:spcBef>
            </a:pPr>
            <a:r>
              <a:rPr lang="en-US" sz="2000" dirty="0" smtClean="0">
                <a:solidFill>
                  <a:schemeClr val="bg1"/>
                </a:solidFill>
                <a:latin typeface="Calibri" pitchFamily="34" charset="0"/>
                <a:cs typeface="Calibri" pitchFamily="34" charset="0"/>
              </a:rPr>
              <a:t>Many bases seem to correspond to phonemes. </a:t>
            </a:r>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Many bases seem to be detecting phonemes</a:t>
            </a:r>
            <a:endParaRPr lang="en-US" dirty="0"/>
          </a:p>
        </p:txBody>
      </p:sp>
      <p:grpSp>
        <p:nvGrpSpPr>
          <p:cNvPr id="3" name="Group 12"/>
          <p:cNvGrpSpPr/>
          <p:nvPr/>
        </p:nvGrpSpPr>
        <p:grpSpPr>
          <a:xfrm>
            <a:off x="11620500" y="-1638300"/>
            <a:ext cx="2576196" cy="5019058"/>
            <a:chOff x="205104" y="886442"/>
            <a:chExt cx="2576196" cy="5019058"/>
          </a:xfrm>
        </p:grpSpPr>
        <p:pic>
          <p:nvPicPr>
            <p:cNvPr id="2371586" name="Picture 2"/>
            <p:cNvPicPr>
              <a:picLocks noChangeAspect="1" noChangeArrowheads="1"/>
            </p:cNvPicPr>
            <p:nvPr/>
          </p:nvPicPr>
          <p:blipFill>
            <a:blip r:embed="rId3" cstate="print"/>
            <a:srcRect/>
            <a:stretch>
              <a:fillRect/>
            </a:stretch>
          </p:blipFill>
          <p:spPr bwMode="auto">
            <a:xfrm>
              <a:off x="205104" y="3434071"/>
              <a:ext cx="2538096" cy="2471429"/>
            </a:xfrm>
            <a:prstGeom prst="rect">
              <a:avLst/>
            </a:prstGeom>
            <a:noFill/>
            <a:ln w="9525">
              <a:noFill/>
              <a:miter lim="800000"/>
              <a:headEnd/>
              <a:tailEnd/>
            </a:ln>
          </p:spPr>
        </p:pic>
        <p:pic>
          <p:nvPicPr>
            <p:cNvPr id="2371587" name="Picture 3"/>
            <p:cNvPicPr>
              <a:picLocks noChangeAspect="1" noChangeArrowheads="1"/>
            </p:cNvPicPr>
            <p:nvPr/>
          </p:nvPicPr>
          <p:blipFill>
            <a:blip r:embed="rId4" cstate="print"/>
            <a:srcRect/>
            <a:stretch>
              <a:fillRect/>
            </a:stretch>
          </p:blipFill>
          <p:spPr bwMode="auto">
            <a:xfrm>
              <a:off x="233681" y="886442"/>
              <a:ext cx="2547619" cy="2471429"/>
            </a:xfrm>
            <a:prstGeom prst="rect">
              <a:avLst/>
            </a:prstGeom>
            <a:noFill/>
            <a:ln w="9525">
              <a:noFill/>
              <a:miter lim="800000"/>
              <a:headEnd/>
              <a:tailEnd/>
            </a:ln>
          </p:spPr>
        </p:pic>
      </p:grpSp>
      <p:grpSp>
        <p:nvGrpSpPr>
          <p:cNvPr id="4" name="Group 13"/>
          <p:cNvGrpSpPr/>
          <p:nvPr/>
        </p:nvGrpSpPr>
        <p:grpSpPr>
          <a:xfrm>
            <a:off x="609600" y="1071870"/>
            <a:ext cx="2633334" cy="5024130"/>
            <a:chOff x="3195966" y="881370"/>
            <a:chExt cx="2633334" cy="5024130"/>
          </a:xfrm>
        </p:grpSpPr>
        <p:pic>
          <p:nvPicPr>
            <p:cNvPr id="2371588" name="Picture 4"/>
            <p:cNvPicPr>
              <a:picLocks noChangeAspect="1" noChangeArrowheads="1"/>
            </p:cNvPicPr>
            <p:nvPr/>
          </p:nvPicPr>
          <p:blipFill>
            <a:blip r:embed="rId5" cstate="print"/>
            <a:srcRect/>
            <a:stretch>
              <a:fillRect/>
            </a:stretch>
          </p:blipFill>
          <p:spPr bwMode="auto">
            <a:xfrm>
              <a:off x="3195966" y="881370"/>
              <a:ext cx="2633334" cy="2471429"/>
            </a:xfrm>
            <a:prstGeom prst="rect">
              <a:avLst/>
            </a:prstGeom>
            <a:noFill/>
            <a:ln w="9525">
              <a:noFill/>
              <a:miter lim="800000"/>
              <a:headEnd/>
              <a:tailEnd/>
            </a:ln>
          </p:spPr>
        </p:pic>
        <p:pic>
          <p:nvPicPr>
            <p:cNvPr id="2371589" name="Picture 5"/>
            <p:cNvPicPr>
              <a:picLocks noChangeAspect="1" noChangeArrowheads="1"/>
            </p:cNvPicPr>
            <p:nvPr/>
          </p:nvPicPr>
          <p:blipFill>
            <a:blip r:embed="rId6" cstate="print"/>
            <a:srcRect/>
            <a:stretch>
              <a:fillRect/>
            </a:stretch>
          </p:blipFill>
          <p:spPr bwMode="auto">
            <a:xfrm>
              <a:off x="3238500" y="3434071"/>
              <a:ext cx="2547619" cy="2471429"/>
            </a:xfrm>
            <a:prstGeom prst="rect">
              <a:avLst/>
            </a:prstGeom>
            <a:noFill/>
            <a:ln w="9525">
              <a:noFill/>
              <a:miter lim="800000"/>
              <a:headEnd/>
              <a:tailEnd/>
            </a:ln>
          </p:spPr>
        </p:pic>
      </p:grpSp>
      <p:grpSp>
        <p:nvGrpSpPr>
          <p:cNvPr id="5" name="Group 14"/>
          <p:cNvGrpSpPr/>
          <p:nvPr/>
        </p:nvGrpSpPr>
        <p:grpSpPr>
          <a:xfrm>
            <a:off x="6286500" y="1071871"/>
            <a:ext cx="2547619" cy="5024129"/>
            <a:chOff x="6177281" y="881371"/>
            <a:chExt cx="2547619" cy="5024129"/>
          </a:xfrm>
        </p:grpSpPr>
        <p:pic>
          <p:nvPicPr>
            <p:cNvPr id="2371590" name="Picture 6"/>
            <p:cNvPicPr>
              <a:picLocks noChangeAspect="1" noChangeArrowheads="1"/>
            </p:cNvPicPr>
            <p:nvPr/>
          </p:nvPicPr>
          <p:blipFill>
            <a:blip r:embed="rId7" cstate="print"/>
            <a:srcRect/>
            <a:stretch>
              <a:fillRect/>
            </a:stretch>
          </p:blipFill>
          <p:spPr bwMode="auto">
            <a:xfrm>
              <a:off x="6177281" y="881371"/>
              <a:ext cx="2547619" cy="2471429"/>
            </a:xfrm>
            <a:prstGeom prst="rect">
              <a:avLst/>
            </a:prstGeom>
            <a:noFill/>
            <a:ln w="9525">
              <a:noFill/>
              <a:miter lim="800000"/>
              <a:headEnd/>
              <a:tailEnd/>
            </a:ln>
          </p:spPr>
        </p:pic>
        <p:pic>
          <p:nvPicPr>
            <p:cNvPr id="2371591" name="Picture 7"/>
            <p:cNvPicPr>
              <a:picLocks noChangeAspect="1" noChangeArrowheads="1"/>
            </p:cNvPicPr>
            <p:nvPr/>
          </p:nvPicPr>
          <p:blipFill>
            <a:blip r:embed="rId8" cstate="print"/>
            <a:srcRect/>
            <a:stretch>
              <a:fillRect/>
            </a:stretch>
          </p:blipFill>
          <p:spPr bwMode="auto">
            <a:xfrm>
              <a:off x="6186804" y="3434071"/>
              <a:ext cx="2538096" cy="2471429"/>
            </a:xfrm>
            <a:prstGeom prst="rect">
              <a:avLst/>
            </a:prstGeom>
            <a:noFill/>
            <a:ln w="9525">
              <a:noFill/>
              <a:miter lim="800000"/>
              <a:headEnd/>
              <a:tailEnd/>
            </a:ln>
          </p:spPr>
        </p:pic>
      </p:grpSp>
      <p:grpSp>
        <p:nvGrpSpPr>
          <p:cNvPr id="6" name="Group 15"/>
          <p:cNvGrpSpPr/>
          <p:nvPr/>
        </p:nvGrpSpPr>
        <p:grpSpPr>
          <a:xfrm>
            <a:off x="3505200" y="1066800"/>
            <a:ext cx="2538096" cy="5024128"/>
            <a:chOff x="10125141" y="4386571"/>
            <a:chExt cx="2538096" cy="5024128"/>
          </a:xfrm>
        </p:grpSpPr>
        <p:pic>
          <p:nvPicPr>
            <p:cNvPr id="2371592" name="Picture 8"/>
            <p:cNvPicPr>
              <a:picLocks noChangeAspect="1" noChangeArrowheads="1"/>
            </p:cNvPicPr>
            <p:nvPr/>
          </p:nvPicPr>
          <p:blipFill>
            <a:blip r:embed="rId9" cstate="print"/>
            <a:srcRect/>
            <a:stretch>
              <a:fillRect/>
            </a:stretch>
          </p:blipFill>
          <p:spPr bwMode="auto">
            <a:xfrm>
              <a:off x="10134600" y="4386571"/>
              <a:ext cx="2519048" cy="2471429"/>
            </a:xfrm>
            <a:prstGeom prst="rect">
              <a:avLst/>
            </a:prstGeom>
            <a:noFill/>
            <a:ln w="9525">
              <a:noFill/>
              <a:miter lim="800000"/>
              <a:headEnd/>
              <a:tailEnd/>
            </a:ln>
          </p:spPr>
        </p:pic>
        <p:pic>
          <p:nvPicPr>
            <p:cNvPr id="2371593" name="Picture 9"/>
            <p:cNvPicPr>
              <a:picLocks noChangeAspect="1" noChangeArrowheads="1"/>
            </p:cNvPicPr>
            <p:nvPr/>
          </p:nvPicPr>
          <p:blipFill>
            <a:blip r:embed="rId10" cstate="print"/>
            <a:srcRect/>
            <a:stretch>
              <a:fillRect/>
            </a:stretch>
          </p:blipFill>
          <p:spPr bwMode="auto">
            <a:xfrm>
              <a:off x="10125141" y="6939270"/>
              <a:ext cx="2538096" cy="2471429"/>
            </a:xfrm>
            <a:prstGeom prst="rect">
              <a:avLst/>
            </a:prstGeom>
            <a:noFill/>
            <a:ln w="9525">
              <a:noFill/>
              <a:miter lim="800000"/>
              <a:headEnd/>
              <a:tailEnd/>
            </a:ln>
          </p:spPr>
        </p:pic>
      </p:grpSp>
      <p:sp>
        <p:nvSpPr>
          <p:cNvPr id="17" name="Rectangle 16"/>
          <p:cNvSpPr/>
          <p:nvPr/>
        </p:nvSpPr>
        <p:spPr>
          <a:xfrm>
            <a:off x="152400" y="1643597"/>
            <a:ext cx="461665" cy="1079783"/>
          </a:xfrm>
          <a:prstGeom prst="rect">
            <a:avLst/>
          </a:prstGeom>
        </p:spPr>
        <p:txBody>
          <a:bodyPr vert="vert270" wrap="none">
            <a:spAutoFit/>
          </a:bodyPr>
          <a:lstStyle/>
          <a:p>
            <a:r>
              <a:rPr lang="en-US" dirty="0" smtClean="0">
                <a:solidFill>
                  <a:srgbClr val="FFFFFF"/>
                </a:solidFill>
              </a:rPr>
              <a:t>Phoneme</a:t>
            </a:r>
          </a:p>
        </p:txBody>
      </p:sp>
      <p:sp>
        <p:nvSpPr>
          <p:cNvPr id="18" name="Rectangle 17"/>
          <p:cNvSpPr/>
          <p:nvPr/>
        </p:nvSpPr>
        <p:spPr>
          <a:xfrm>
            <a:off x="152400" y="4044195"/>
            <a:ext cx="461665" cy="1785105"/>
          </a:xfrm>
          <a:prstGeom prst="rect">
            <a:avLst/>
          </a:prstGeom>
        </p:spPr>
        <p:txBody>
          <a:bodyPr vert="vert270" wrap="none">
            <a:spAutoFit/>
          </a:bodyPr>
          <a:lstStyle/>
          <a:p>
            <a:r>
              <a:rPr lang="en-US" dirty="0" smtClean="0">
                <a:solidFill>
                  <a:srgbClr val="FFFFFF"/>
                </a:solidFill>
              </a:rPr>
              <a:t>First layer bases</a:t>
            </a:r>
          </a:p>
        </p:txBody>
      </p:sp>
      <p:sp>
        <p:nvSpPr>
          <p:cNvPr id="19" name="Rectangle 18"/>
          <p:cNvSpPr/>
          <p:nvPr/>
        </p:nvSpPr>
        <p:spPr>
          <a:xfrm>
            <a:off x="1533760" y="685800"/>
            <a:ext cx="582211" cy="369332"/>
          </a:xfrm>
          <a:prstGeom prst="rect">
            <a:avLst/>
          </a:prstGeom>
        </p:spPr>
        <p:txBody>
          <a:bodyPr wrap="none">
            <a:spAutoFit/>
          </a:bodyPr>
          <a:lstStyle/>
          <a:p>
            <a:r>
              <a:rPr lang="en-US" dirty="0" smtClean="0">
                <a:solidFill>
                  <a:srgbClr val="FFFFFF"/>
                </a:solidFill>
              </a:rPr>
              <a:t>“</a:t>
            </a:r>
            <a:r>
              <a:rPr lang="en-US" dirty="0" err="1" smtClean="0">
                <a:solidFill>
                  <a:srgbClr val="FFFFFF"/>
                </a:solidFill>
              </a:rPr>
              <a:t>oy</a:t>
            </a:r>
            <a:r>
              <a:rPr lang="en-US" dirty="0" smtClean="0">
                <a:solidFill>
                  <a:srgbClr val="FFFFFF"/>
                </a:solidFill>
              </a:rPr>
              <a:t>”</a:t>
            </a:r>
          </a:p>
        </p:txBody>
      </p:sp>
      <p:sp>
        <p:nvSpPr>
          <p:cNvPr id="20" name="Rectangle 19"/>
          <p:cNvSpPr/>
          <p:nvPr/>
        </p:nvSpPr>
        <p:spPr>
          <a:xfrm>
            <a:off x="4460455" y="685800"/>
            <a:ext cx="518092" cy="369332"/>
          </a:xfrm>
          <a:prstGeom prst="rect">
            <a:avLst/>
          </a:prstGeom>
        </p:spPr>
        <p:txBody>
          <a:bodyPr wrap="none">
            <a:spAutoFit/>
          </a:bodyPr>
          <a:lstStyle/>
          <a:p>
            <a:r>
              <a:rPr lang="en-US" dirty="0" smtClean="0">
                <a:solidFill>
                  <a:srgbClr val="FFFFFF"/>
                </a:solidFill>
              </a:rPr>
              <a:t>“el”</a:t>
            </a:r>
          </a:p>
        </p:txBody>
      </p:sp>
      <p:sp>
        <p:nvSpPr>
          <p:cNvPr id="21" name="Rectangle 20"/>
          <p:cNvSpPr/>
          <p:nvPr/>
        </p:nvSpPr>
        <p:spPr>
          <a:xfrm>
            <a:off x="7286369" y="697468"/>
            <a:ext cx="453970" cy="369332"/>
          </a:xfrm>
          <a:prstGeom prst="rect">
            <a:avLst/>
          </a:prstGeom>
        </p:spPr>
        <p:txBody>
          <a:bodyPr wrap="none">
            <a:spAutoFit/>
          </a:bodyPr>
          <a:lstStyle/>
          <a:p>
            <a:r>
              <a:rPr lang="en-US" dirty="0" smtClean="0">
                <a:solidFill>
                  <a:srgbClr val="FFFFFF"/>
                </a:solidFill>
              </a:rPr>
              <a:t>“s”</a:t>
            </a:r>
          </a:p>
        </p:txBody>
      </p:sp>
      <p:sp>
        <p:nvSpPr>
          <p:cNvPr id="22" name="TextBox 21"/>
          <p:cNvSpPr txBox="1"/>
          <p:nvPr/>
        </p:nvSpPr>
        <p:spPr>
          <a:xfrm>
            <a:off x="6377035" y="6477713"/>
            <a:ext cx="2877711" cy="369332"/>
          </a:xfrm>
          <a:prstGeom prst="rect">
            <a:avLst/>
          </a:prstGeom>
          <a:solidFill>
            <a:schemeClr val="tx1"/>
          </a:solidFill>
        </p:spPr>
        <p:txBody>
          <a:bodyPr wrap="none" rtlCol="0">
            <a:spAutoFit/>
          </a:bodyPr>
          <a:lstStyle/>
          <a:p>
            <a:pPr algn="l">
              <a:spcBef>
                <a:spcPts val="0"/>
              </a:spcBef>
            </a:pPr>
            <a:r>
              <a:rPr lang="en-US" dirty="0" smtClean="0">
                <a:solidFill>
                  <a:schemeClr val="bg1"/>
                </a:solidFill>
                <a:latin typeface="+mn-lt"/>
              </a:rPr>
              <a:t>[Lee, Pham and Ng, 2009]</a:t>
            </a:r>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of bases to gender (“</a:t>
            </a:r>
            <a:r>
              <a:rPr lang="en-US" dirty="0" err="1" smtClean="0"/>
              <a:t>ae</a:t>
            </a:r>
            <a:r>
              <a:rPr lang="en-US" dirty="0" smtClean="0"/>
              <a:t>” phoneme)</a:t>
            </a:r>
            <a:endParaRPr lang="en-US" dirty="0"/>
          </a:p>
        </p:txBody>
      </p:sp>
      <p:pic>
        <p:nvPicPr>
          <p:cNvPr id="2372612" name="Picture 4"/>
          <p:cNvPicPr>
            <a:picLocks noChangeAspect="1" noChangeArrowheads="1"/>
          </p:cNvPicPr>
          <p:nvPr/>
        </p:nvPicPr>
        <p:blipFill>
          <a:blip r:embed="rId3" cstate="print"/>
          <a:srcRect t="10030"/>
          <a:stretch>
            <a:fillRect/>
          </a:stretch>
        </p:blipFill>
        <p:spPr bwMode="auto">
          <a:xfrm>
            <a:off x="3434104" y="1485900"/>
            <a:ext cx="2547619" cy="2223544"/>
          </a:xfrm>
          <a:prstGeom prst="rect">
            <a:avLst/>
          </a:prstGeom>
          <a:noFill/>
          <a:ln w="9525">
            <a:noFill/>
            <a:miter lim="800000"/>
            <a:headEnd/>
            <a:tailEnd/>
          </a:ln>
        </p:spPr>
      </p:pic>
      <p:pic>
        <p:nvPicPr>
          <p:cNvPr id="2372613" name="Picture 5"/>
          <p:cNvPicPr>
            <a:picLocks noChangeAspect="1" noChangeArrowheads="1"/>
          </p:cNvPicPr>
          <p:nvPr/>
        </p:nvPicPr>
        <p:blipFill>
          <a:blip r:embed="rId4" cstate="print"/>
          <a:srcRect t="10586"/>
          <a:stretch>
            <a:fillRect/>
          </a:stretch>
        </p:blipFill>
        <p:spPr bwMode="auto">
          <a:xfrm>
            <a:off x="3429000" y="4152900"/>
            <a:ext cx="2547619" cy="2209800"/>
          </a:xfrm>
          <a:prstGeom prst="rect">
            <a:avLst/>
          </a:prstGeom>
          <a:noFill/>
          <a:ln w="9525">
            <a:noFill/>
            <a:miter lim="800000"/>
            <a:headEnd/>
            <a:tailEnd/>
          </a:ln>
        </p:spPr>
      </p:pic>
      <p:pic>
        <p:nvPicPr>
          <p:cNvPr id="2372614" name="Picture 6"/>
          <p:cNvPicPr>
            <a:picLocks noChangeAspect="1" noChangeArrowheads="1"/>
          </p:cNvPicPr>
          <p:nvPr/>
        </p:nvPicPr>
        <p:blipFill>
          <a:blip r:embed="rId5" cstate="print"/>
          <a:srcRect t="11951"/>
          <a:stretch>
            <a:fillRect/>
          </a:stretch>
        </p:blipFill>
        <p:spPr bwMode="auto">
          <a:xfrm>
            <a:off x="6134442" y="1524000"/>
            <a:ext cx="2742858" cy="2171700"/>
          </a:xfrm>
          <a:prstGeom prst="rect">
            <a:avLst/>
          </a:prstGeom>
          <a:noFill/>
          <a:ln w="9525">
            <a:noFill/>
            <a:miter lim="800000"/>
            <a:headEnd/>
            <a:tailEnd/>
          </a:ln>
        </p:spPr>
      </p:pic>
      <p:pic>
        <p:nvPicPr>
          <p:cNvPr id="2372615" name="Picture 7"/>
          <p:cNvPicPr>
            <a:picLocks noChangeAspect="1" noChangeArrowheads="1"/>
          </p:cNvPicPr>
          <p:nvPr/>
        </p:nvPicPr>
        <p:blipFill>
          <a:blip r:embed="rId6" cstate="print"/>
          <a:srcRect t="10769"/>
          <a:stretch>
            <a:fillRect/>
          </a:stretch>
        </p:blipFill>
        <p:spPr bwMode="auto">
          <a:xfrm>
            <a:off x="6134442" y="4152900"/>
            <a:ext cx="2742858" cy="2209800"/>
          </a:xfrm>
          <a:prstGeom prst="rect">
            <a:avLst/>
          </a:prstGeom>
          <a:noFill/>
          <a:ln w="9525">
            <a:noFill/>
            <a:miter lim="800000"/>
            <a:headEnd/>
            <a:tailEnd/>
          </a:ln>
        </p:spPr>
      </p:pic>
      <p:pic>
        <p:nvPicPr>
          <p:cNvPr id="22" name="Picture 2"/>
          <p:cNvPicPr>
            <a:picLocks noChangeAspect="1" noChangeArrowheads="1"/>
          </p:cNvPicPr>
          <p:nvPr/>
        </p:nvPicPr>
        <p:blipFill>
          <a:blip r:embed="rId7" cstate="print"/>
          <a:srcRect t="10235"/>
          <a:stretch>
            <a:fillRect/>
          </a:stretch>
        </p:blipFill>
        <p:spPr bwMode="auto">
          <a:xfrm>
            <a:off x="723900" y="1485900"/>
            <a:ext cx="2566667" cy="2218473"/>
          </a:xfrm>
          <a:prstGeom prst="rect">
            <a:avLst/>
          </a:prstGeom>
          <a:noFill/>
          <a:ln w="9525">
            <a:noFill/>
            <a:miter lim="800000"/>
            <a:headEnd/>
            <a:tailEnd/>
          </a:ln>
        </p:spPr>
      </p:pic>
      <p:pic>
        <p:nvPicPr>
          <p:cNvPr id="23" name="Picture 3"/>
          <p:cNvPicPr>
            <a:picLocks noChangeAspect="1" noChangeArrowheads="1"/>
          </p:cNvPicPr>
          <p:nvPr/>
        </p:nvPicPr>
        <p:blipFill>
          <a:blip r:embed="rId8" cstate="print"/>
          <a:srcRect t="10586"/>
          <a:stretch>
            <a:fillRect/>
          </a:stretch>
        </p:blipFill>
        <p:spPr bwMode="auto">
          <a:xfrm>
            <a:off x="762000" y="4152900"/>
            <a:ext cx="2519048" cy="2209800"/>
          </a:xfrm>
          <a:prstGeom prst="rect">
            <a:avLst/>
          </a:prstGeom>
          <a:noFill/>
          <a:ln w="9525">
            <a:noFill/>
            <a:miter lim="800000"/>
            <a:headEnd/>
            <a:tailEnd/>
          </a:ln>
        </p:spPr>
      </p:pic>
      <p:sp>
        <p:nvSpPr>
          <p:cNvPr id="24" name="Rectangle 23"/>
          <p:cNvSpPr/>
          <p:nvPr/>
        </p:nvSpPr>
        <p:spPr>
          <a:xfrm>
            <a:off x="1295400" y="811768"/>
            <a:ext cx="1287532" cy="369332"/>
          </a:xfrm>
          <a:prstGeom prst="rect">
            <a:avLst/>
          </a:prstGeom>
        </p:spPr>
        <p:txBody>
          <a:bodyPr wrap="none">
            <a:spAutoFit/>
          </a:bodyPr>
          <a:lstStyle/>
          <a:p>
            <a:r>
              <a:rPr lang="en-US" dirty="0" smtClean="0">
                <a:solidFill>
                  <a:srgbClr val="FFFFFF"/>
                </a:solidFill>
              </a:rPr>
              <a:t>Phonemes</a:t>
            </a:r>
          </a:p>
        </p:txBody>
      </p:sp>
      <p:sp>
        <p:nvSpPr>
          <p:cNvPr id="25" name="Rectangle 24"/>
          <p:cNvSpPr/>
          <p:nvPr/>
        </p:nvSpPr>
        <p:spPr>
          <a:xfrm>
            <a:off x="3667450" y="838200"/>
            <a:ext cx="1877438" cy="369332"/>
          </a:xfrm>
          <a:prstGeom prst="rect">
            <a:avLst/>
          </a:prstGeom>
        </p:spPr>
        <p:txBody>
          <a:bodyPr wrap="none">
            <a:spAutoFit/>
          </a:bodyPr>
          <a:lstStyle/>
          <a:p>
            <a:r>
              <a:rPr lang="en-US" dirty="0" smtClean="0">
                <a:solidFill>
                  <a:srgbClr val="FFFFFF"/>
                </a:solidFill>
              </a:rPr>
              <a:t>First layer bases</a:t>
            </a:r>
          </a:p>
        </p:txBody>
      </p:sp>
      <p:sp>
        <p:nvSpPr>
          <p:cNvPr id="26" name="Rectangle 25"/>
          <p:cNvSpPr/>
          <p:nvPr/>
        </p:nvSpPr>
        <p:spPr>
          <a:xfrm>
            <a:off x="6375951" y="838200"/>
            <a:ext cx="2210863" cy="369332"/>
          </a:xfrm>
          <a:prstGeom prst="rect">
            <a:avLst/>
          </a:prstGeom>
        </p:spPr>
        <p:txBody>
          <a:bodyPr wrap="none">
            <a:spAutoFit/>
          </a:bodyPr>
          <a:lstStyle/>
          <a:p>
            <a:r>
              <a:rPr lang="en-US" dirty="0" smtClean="0">
                <a:solidFill>
                  <a:srgbClr val="FFFFFF"/>
                </a:solidFill>
              </a:rPr>
              <a:t>Second layer bases</a:t>
            </a:r>
          </a:p>
        </p:txBody>
      </p:sp>
      <p:sp>
        <p:nvSpPr>
          <p:cNvPr id="27" name="Rectangle 26"/>
          <p:cNvSpPr/>
          <p:nvPr/>
        </p:nvSpPr>
        <p:spPr>
          <a:xfrm>
            <a:off x="152400" y="1981200"/>
            <a:ext cx="461665" cy="861774"/>
          </a:xfrm>
          <a:prstGeom prst="rect">
            <a:avLst/>
          </a:prstGeom>
        </p:spPr>
        <p:txBody>
          <a:bodyPr vert="vert270" wrap="none">
            <a:spAutoFit/>
          </a:bodyPr>
          <a:lstStyle/>
          <a:p>
            <a:r>
              <a:rPr lang="en-US" dirty="0" smtClean="0">
                <a:solidFill>
                  <a:srgbClr val="FFFFFF"/>
                </a:solidFill>
              </a:rPr>
              <a:t>Female</a:t>
            </a:r>
          </a:p>
        </p:txBody>
      </p:sp>
      <p:sp>
        <p:nvSpPr>
          <p:cNvPr id="28" name="Rectangle 27"/>
          <p:cNvSpPr/>
          <p:nvPr/>
        </p:nvSpPr>
        <p:spPr>
          <a:xfrm>
            <a:off x="152400" y="4592351"/>
            <a:ext cx="461665" cy="592471"/>
          </a:xfrm>
          <a:prstGeom prst="rect">
            <a:avLst/>
          </a:prstGeom>
        </p:spPr>
        <p:txBody>
          <a:bodyPr vert="vert270" wrap="none">
            <a:spAutoFit/>
          </a:bodyPr>
          <a:lstStyle/>
          <a:p>
            <a:r>
              <a:rPr lang="en-US" dirty="0" smtClean="0">
                <a:solidFill>
                  <a:srgbClr val="FFFFFF"/>
                </a:solidFill>
              </a:rPr>
              <a:t>Male</a:t>
            </a:r>
          </a:p>
        </p:txBody>
      </p:sp>
      <p:sp>
        <p:nvSpPr>
          <p:cNvPr id="15" name="TextBox 14"/>
          <p:cNvSpPr txBox="1"/>
          <p:nvPr/>
        </p:nvSpPr>
        <p:spPr>
          <a:xfrm>
            <a:off x="6377035" y="6477713"/>
            <a:ext cx="2877711" cy="369332"/>
          </a:xfrm>
          <a:prstGeom prst="rect">
            <a:avLst/>
          </a:prstGeom>
          <a:solidFill>
            <a:schemeClr val="tx1"/>
          </a:solidFill>
        </p:spPr>
        <p:txBody>
          <a:bodyPr wrap="none" rtlCol="0">
            <a:spAutoFit/>
          </a:bodyPr>
          <a:lstStyle/>
          <a:p>
            <a:pPr algn="l">
              <a:spcBef>
                <a:spcPts val="0"/>
              </a:spcBef>
            </a:pPr>
            <a:r>
              <a:rPr lang="en-US" dirty="0" smtClean="0">
                <a:solidFill>
                  <a:schemeClr val="bg1"/>
                </a:solidFill>
                <a:latin typeface="+mn-lt"/>
              </a:rPr>
              <a:t>[Lee, Pham and Ng, 2009]</a:t>
            </a:r>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Sparse DBN for audio</a:t>
            </a:r>
            <a:endParaRPr lang="en-US" dirty="0"/>
          </a:p>
        </p:txBody>
      </p:sp>
      <p:pic>
        <p:nvPicPr>
          <p:cNvPr id="4" name="Picture 2" descr="door"/>
          <p:cNvPicPr>
            <a:picLocks noChangeAspect="1" noChangeArrowheads="1"/>
          </p:cNvPicPr>
          <p:nvPr/>
        </p:nvPicPr>
        <p:blipFill>
          <a:blip r:embed="rId3" cstate="print"/>
          <a:srcRect l="5242" t="54010" r="495"/>
          <a:stretch>
            <a:fillRect/>
          </a:stretch>
        </p:blipFill>
        <p:spPr bwMode="auto">
          <a:xfrm>
            <a:off x="914400" y="3009900"/>
            <a:ext cx="7536868" cy="2628900"/>
          </a:xfrm>
          <a:prstGeom prst="rect">
            <a:avLst/>
          </a:prstGeom>
          <a:noFill/>
          <a:ln w="9525">
            <a:noFill/>
            <a:miter lim="800000"/>
            <a:headEnd/>
            <a:tailEnd/>
          </a:ln>
        </p:spPr>
      </p:pic>
      <p:grpSp>
        <p:nvGrpSpPr>
          <p:cNvPr id="3" name="Group 28"/>
          <p:cNvGrpSpPr/>
          <p:nvPr/>
        </p:nvGrpSpPr>
        <p:grpSpPr>
          <a:xfrm>
            <a:off x="906780" y="1333500"/>
            <a:ext cx="1379220" cy="4305300"/>
            <a:chOff x="906780" y="1333500"/>
            <a:chExt cx="1379220" cy="4305300"/>
          </a:xfrm>
        </p:grpSpPr>
        <p:cxnSp>
          <p:nvCxnSpPr>
            <p:cNvPr id="8" name="Straight Arrow Connector 7"/>
            <p:cNvCxnSpPr>
              <a:stCxn id="6" idx="4"/>
            </p:cNvCxnSpPr>
            <p:nvPr/>
          </p:nvCxnSpPr>
          <p:spPr bwMode="auto">
            <a:xfrm>
              <a:off x="1115533" y="2400300"/>
              <a:ext cx="914400" cy="914400"/>
            </a:xfrm>
            <a:prstGeom prst="straightConnector1">
              <a:avLst/>
            </a:prstGeom>
            <a:noFill/>
            <a:ln w="12700" cap="flat" cmpd="sng" algn="ctr">
              <a:noFill/>
              <a:prstDash val="solid"/>
              <a:round/>
              <a:headEnd type="none" w="med" len="med"/>
              <a:tailEnd type="arrow"/>
            </a:ln>
            <a:effectLst/>
          </p:spPr>
        </p:cxnSp>
        <p:grpSp>
          <p:nvGrpSpPr>
            <p:cNvPr id="7" name="Group 17"/>
            <p:cNvGrpSpPr/>
            <p:nvPr/>
          </p:nvGrpSpPr>
          <p:grpSpPr>
            <a:xfrm>
              <a:off x="906780" y="2095500"/>
              <a:ext cx="457200" cy="3543300"/>
              <a:chOff x="906780" y="2095500"/>
              <a:chExt cx="457200" cy="3543300"/>
            </a:xfrm>
          </p:grpSpPr>
          <p:sp>
            <p:nvSpPr>
              <p:cNvPr id="5" name="Rectangle 4"/>
              <p:cNvSpPr/>
              <p:nvPr/>
            </p:nvSpPr>
            <p:spPr bwMode="auto">
              <a:xfrm>
                <a:off x="90678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6" name="Oval 5"/>
              <p:cNvSpPr/>
              <p:nvPr/>
            </p:nvSpPr>
            <p:spPr bwMode="auto">
              <a:xfrm>
                <a:off x="100123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0" name="Straight Arrow Connector 9"/>
              <p:cNvCxnSpPr>
                <a:stCxn id="6" idx="4"/>
                <a:endCxn id="5" idx="0"/>
              </p:cNvCxnSpPr>
              <p:nvPr/>
            </p:nvCxnSpPr>
            <p:spPr bwMode="auto">
              <a:xfrm rot="5400000">
                <a:off x="81684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9" name="Group 16"/>
            <p:cNvGrpSpPr/>
            <p:nvPr/>
          </p:nvGrpSpPr>
          <p:grpSpPr>
            <a:xfrm>
              <a:off x="1219200" y="2095500"/>
              <a:ext cx="457200" cy="3543300"/>
              <a:chOff x="1219200" y="2095500"/>
              <a:chExt cx="457200" cy="3543300"/>
            </a:xfrm>
          </p:grpSpPr>
          <p:sp>
            <p:nvSpPr>
              <p:cNvPr id="14" name="Rectangle 13"/>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5" name="Oval 14"/>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6" name="Straight Arrow Connector 15"/>
              <p:cNvCxnSpPr>
                <a:stCxn id="15" idx="4"/>
                <a:endCxn id="14"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11" name="Group 18"/>
            <p:cNvGrpSpPr/>
            <p:nvPr/>
          </p:nvGrpSpPr>
          <p:grpSpPr>
            <a:xfrm>
              <a:off x="1524000" y="2095500"/>
              <a:ext cx="457200" cy="3543300"/>
              <a:chOff x="1219200" y="2095500"/>
              <a:chExt cx="457200" cy="3543300"/>
            </a:xfrm>
          </p:grpSpPr>
          <p:sp>
            <p:nvSpPr>
              <p:cNvPr id="20" name="Rectangle 19"/>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21" name="Oval 20"/>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22" name="Straight Arrow Connector 21"/>
              <p:cNvCxnSpPr>
                <a:stCxn id="21" idx="4"/>
                <a:endCxn id="20"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12" name="Group 31"/>
            <p:cNvGrpSpPr/>
            <p:nvPr/>
          </p:nvGrpSpPr>
          <p:grpSpPr>
            <a:xfrm>
              <a:off x="1828800" y="2095500"/>
              <a:ext cx="457200" cy="3543300"/>
              <a:chOff x="1219200" y="2095500"/>
              <a:chExt cx="457200" cy="3543300"/>
            </a:xfrm>
          </p:grpSpPr>
          <p:sp>
            <p:nvSpPr>
              <p:cNvPr id="33" name="Rectangle 32"/>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34" name="Oval 33"/>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35" name="Straight Arrow Connector 34"/>
              <p:cNvCxnSpPr>
                <a:stCxn id="34" idx="4"/>
                <a:endCxn id="33"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13" name="Group 40"/>
            <p:cNvGrpSpPr/>
            <p:nvPr/>
          </p:nvGrpSpPr>
          <p:grpSpPr>
            <a:xfrm>
              <a:off x="1138393" y="1333500"/>
              <a:ext cx="922019" cy="762001"/>
              <a:chOff x="1138393" y="1333500"/>
              <a:chExt cx="922019" cy="762001"/>
            </a:xfrm>
          </p:grpSpPr>
          <p:sp>
            <p:nvSpPr>
              <p:cNvPr id="23" name="Oval 22"/>
              <p:cNvSpPr/>
              <p:nvPr/>
            </p:nvSpPr>
            <p:spPr bwMode="auto">
              <a:xfrm>
                <a:off x="1440180" y="1333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24" name="Straight Arrow Connector 23"/>
              <p:cNvCxnSpPr>
                <a:stCxn id="23" idx="4"/>
                <a:endCxn id="6" idx="0"/>
              </p:cNvCxnSpPr>
              <p:nvPr/>
            </p:nvCxnSpPr>
            <p:spPr bwMode="auto">
              <a:xfrm rot="5400000">
                <a:off x="1114027" y="1632187"/>
                <a:ext cx="487680" cy="438947"/>
              </a:xfrm>
              <a:prstGeom prst="straightConnector1">
                <a:avLst/>
              </a:prstGeom>
              <a:noFill/>
              <a:ln w="19050" cap="flat" cmpd="sng" algn="ctr">
                <a:solidFill>
                  <a:schemeClr val="bg1"/>
                </a:solidFill>
                <a:prstDash val="solid"/>
                <a:round/>
                <a:headEnd type="none" w="med" len="med"/>
                <a:tailEnd type="arrow"/>
              </a:ln>
              <a:effectLst/>
            </p:spPr>
          </p:cxnSp>
          <p:cxnSp>
            <p:nvCxnSpPr>
              <p:cNvPr id="27" name="Straight Arrow Connector 26"/>
              <p:cNvCxnSpPr>
                <a:stCxn id="23" idx="4"/>
                <a:endCxn id="21" idx="0"/>
              </p:cNvCxnSpPr>
              <p:nvPr/>
            </p:nvCxnSpPr>
            <p:spPr bwMode="auto">
              <a:xfrm rot="16200000" flipH="1">
                <a:off x="1422636" y="1762523"/>
                <a:ext cx="487680" cy="178273"/>
              </a:xfrm>
              <a:prstGeom prst="straightConnector1">
                <a:avLst/>
              </a:prstGeom>
              <a:noFill/>
              <a:ln w="19050" cap="flat" cmpd="sng" algn="ctr">
                <a:solidFill>
                  <a:schemeClr val="bg1"/>
                </a:solidFill>
                <a:prstDash val="solid"/>
                <a:round/>
                <a:headEnd type="none" w="med" len="med"/>
                <a:tailEnd type="arrow"/>
              </a:ln>
              <a:effectLst/>
            </p:spPr>
          </p:cxnSp>
          <p:cxnSp>
            <p:nvCxnSpPr>
              <p:cNvPr id="28" name="Straight Arrow Connector 27"/>
              <p:cNvCxnSpPr>
                <a:stCxn id="23" idx="4"/>
                <a:endCxn id="15" idx="0"/>
              </p:cNvCxnSpPr>
              <p:nvPr/>
            </p:nvCxnSpPr>
            <p:spPr bwMode="auto">
              <a:xfrm rot="5400000">
                <a:off x="1270237" y="1788397"/>
                <a:ext cx="487680" cy="126527"/>
              </a:xfrm>
              <a:prstGeom prst="straightConnector1">
                <a:avLst/>
              </a:prstGeom>
              <a:noFill/>
              <a:ln w="19050" cap="flat" cmpd="sng" algn="ctr">
                <a:solidFill>
                  <a:schemeClr val="bg1"/>
                </a:solidFill>
                <a:prstDash val="solid"/>
                <a:round/>
                <a:headEnd type="none" w="med" len="med"/>
                <a:tailEnd type="arrow"/>
              </a:ln>
              <a:effectLst/>
            </p:spPr>
          </p:cxnSp>
          <p:cxnSp>
            <p:nvCxnSpPr>
              <p:cNvPr id="36" name="Straight Arrow Connector 35"/>
              <p:cNvCxnSpPr>
                <a:stCxn id="23" idx="4"/>
                <a:endCxn id="34" idx="0"/>
              </p:cNvCxnSpPr>
              <p:nvPr/>
            </p:nvCxnSpPr>
            <p:spPr bwMode="auto">
              <a:xfrm rot="16200000" flipH="1">
                <a:off x="1575036" y="1610123"/>
                <a:ext cx="487680" cy="483073"/>
              </a:xfrm>
              <a:prstGeom prst="straightConnector1">
                <a:avLst/>
              </a:prstGeom>
              <a:noFill/>
              <a:ln w="19050" cap="flat" cmpd="sng" algn="ctr">
                <a:solidFill>
                  <a:schemeClr val="bg1"/>
                </a:solidFill>
                <a:prstDash val="solid"/>
                <a:round/>
                <a:headEnd type="none" w="med" len="med"/>
                <a:tailEnd type="arrow"/>
              </a:ln>
              <a:effectLst/>
            </p:spPr>
          </p:cxnSp>
        </p:grpSp>
      </p:grpSp>
      <p:sp>
        <p:nvSpPr>
          <p:cNvPr id="42" name="TextBox 41"/>
          <p:cNvSpPr txBox="1"/>
          <p:nvPr/>
        </p:nvSpPr>
        <p:spPr>
          <a:xfrm>
            <a:off x="3733800" y="5829300"/>
            <a:ext cx="1505540" cy="369332"/>
          </a:xfrm>
          <a:prstGeom prst="rect">
            <a:avLst/>
          </a:prstGeom>
          <a:noFill/>
        </p:spPr>
        <p:txBody>
          <a:bodyPr wrap="none" rtlCol="0">
            <a:spAutoFit/>
          </a:bodyPr>
          <a:lstStyle/>
          <a:p>
            <a:r>
              <a:rPr lang="en-US" dirty="0" smtClean="0">
                <a:solidFill>
                  <a:schemeClr val="bg1"/>
                </a:solidFill>
              </a:rPr>
              <a:t>Spectrogram</a:t>
            </a:r>
            <a:endParaRPr lang="en-US" dirty="0">
              <a:solidFill>
                <a:schemeClr val="bg1"/>
              </a:solidFill>
            </a:endParaRPr>
          </a:p>
        </p:txBody>
      </p:sp>
      <p:grpSp>
        <p:nvGrpSpPr>
          <p:cNvPr id="17" name="Group 29"/>
          <p:cNvGrpSpPr/>
          <p:nvPr/>
        </p:nvGrpSpPr>
        <p:grpSpPr>
          <a:xfrm>
            <a:off x="2133600" y="1333500"/>
            <a:ext cx="1379220" cy="4305300"/>
            <a:chOff x="906780" y="1333500"/>
            <a:chExt cx="1379220" cy="4305300"/>
          </a:xfrm>
        </p:grpSpPr>
        <p:cxnSp>
          <p:nvCxnSpPr>
            <p:cNvPr id="31" name="Straight Arrow Connector 30"/>
            <p:cNvCxnSpPr/>
            <p:nvPr/>
          </p:nvCxnSpPr>
          <p:spPr bwMode="auto">
            <a:xfrm>
              <a:off x="1115533" y="2400300"/>
              <a:ext cx="914400" cy="914400"/>
            </a:xfrm>
            <a:prstGeom prst="straightConnector1">
              <a:avLst/>
            </a:prstGeom>
            <a:noFill/>
            <a:ln w="12700" cap="flat" cmpd="sng" algn="ctr">
              <a:noFill/>
              <a:prstDash val="solid"/>
              <a:round/>
              <a:headEnd type="none" w="med" len="med"/>
              <a:tailEnd type="arrow"/>
            </a:ln>
            <a:effectLst/>
          </p:spPr>
        </p:cxnSp>
        <p:grpSp>
          <p:nvGrpSpPr>
            <p:cNvPr id="18" name="Group 17"/>
            <p:cNvGrpSpPr/>
            <p:nvPr/>
          </p:nvGrpSpPr>
          <p:grpSpPr>
            <a:xfrm>
              <a:off x="906780" y="2095500"/>
              <a:ext cx="457200" cy="3543300"/>
              <a:chOff x="906780" y="2095500"/>
              <a:chExt cx="457200" cy="3543300"/>
            </a:xfrm>
          </p:grpSpPr>
          <p:sp>
            <p:nvSpPr>
              <p:cNvPr id="56" name="Rectangle 4"/>
              <p:cNvSpPr/>
              <p:nvPr/>
            </p:nvSpPr>
            <p:spPr bwMode="auto">
              <a:xfrm>
                <a:off x="90678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57" name="Oval 5"/>
              <p:cNvSpPr/>
              <p:nvPr/>
            </p:nvSpPr>
            <p:spPr bwMode="auto">
              <a:xfrm>
                <a:off x="100123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58" name="Straight Arrow Connector 57"/>
              <p:cNvCxnSpPr/>
              <p:nvPr/>
            </p:nvCxnSpPr>
            <p:spPr bwMode="auto">
              <a:xfrm rot="5400000">
                <a:off x="81684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19" name="Group 16"/>
            <p:cNvGrpSpPr/>
            <p:nvPr/>
          </p:nvGrpSpPr>
          <p:grpSpPr>
            <a:xfrm>
              <a:off x="1219200" y="2095500"/>
              <a:ext cx="457200" cy="3543300"/>
              <a:chOff x="1219200" y="2095500"/>
              <a:chExt cx="457200" cy="3543300"/>
            </a:xfrm>
          </p:grpSpPr>
          <p:sp>
            <p:nvSpPr>
              <p:cNvPr id="53" name="Rectangle 52"/>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54" name="Oval 53"/>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55" name="Straight Arrow Connector 54"/>
              <p:cNvCxnSpPr>
                <a:stCxn id="54" idx="4"/>
                <a:endCxn id="53"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25" name="Group 18"/>
            <p:cNvGrpSpPr/>
            <p:nvPr/>
          </p:nvGrpSpPr>
          <p:grpSpPr>
            <a:xfrm>
              <a:off x="1524000" y="2095500"/>
              <a:ext cx="457200" cy="3543300"/>
              <a:chOff x="1219200" y="2095500"/>
              <a:chExt cx="457200" cy="3543300"/>
            </a:xfrm>
          </p:grpSpPr>
          <p:sp>
            <p:nvSpPr>
              <p:cNvPr id="50" name="Rectangle 49"/>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51" name="Oval 50"/>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52" name="Straight Arrow Connector 51"/>
              <p:cNvCxnSpPr>
                <a:stCxn id="51" idx="4"/>
                <a:endCxn id="50"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26" name="Group 31"/>
            <p:cNvGrpSpPr/>
            <p:nvPr/>
          </p:nvGrpSpPr>
          <p:grpSpPr>
            <a:xfrm>
              <a:off x="1828800" y="2095500"/>
              <a:ext cx="457200" cy="3543300"/>
              <a:chOff x="1219200" y="2095500"/>
              <a:chExt cx="457200" cy="3543300"/>
            </a:xfrm>
          </p:grpSpPr>
          <p:sp>
            <p:nvSpPr>
              <p:cNvPr id="47" name="Rectangle 46"/>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48" name="Oval 47"/>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49" name="Straight Arrow Connector 48"/>
              <p:cNvCxnSpPr>
                <a:stCxn id="48" idx="4"/>
                <a:endCxn id="47"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29" name="Group 40"/>
            <p:cNvGrpSpPr/>
            <p:nvPr/>
          </p:nvGrpSpPr>
          <p:grpSpPr>
            <a:xfrm>
              <a:off x="1138393" y="1333500"/>
              <a:ext cx="922019" cy="762001"/>
              <a:chOff x="1138393" y="1333500"/>
              <a:chExt cx="922019" cy="762001"/>
            </a:xfrm>
          </p:grpSpPr>
          <p:sp>
            <p:nvSpPr>
              <p:cNvPr id="41" name="Oval 40"/>
              <p:cNvSpPr/>
              <p:nvPr/>
            </p:nvSpPr>
            <p:spPr bwMode="auto">
              <a:xfrm>
                <a:off x="1440180" y="1333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43" name="Straight Arrow Connector 42"/>
              <p:cNvCxnSpPr>
                <a:stCxn id="41" idx="4"/>
              </p:cNvCxnSpPr>
              <p:nvPr/>
            </p:nvCxnSpPr>
            <p:spPr bwMode="auto">
              <a:xfrm rot="5400000">
                <a:off x="1114027" y="1632187"/>
                <a:ext cx="487680" cy="438947"/>
              </a:xfrm>
              <a:prstGeom prst="straightConnector1">
                <a:avLst/>
              </a:prstGeom>
              <a:noFill/>
              <a:ln w="19050" cap="flat" cmpd="sng" algn="ctr">
                <a:solidFill>
                  <a:schemeClr val="bg1"/>
                </a:solidFill>
                <a:prstDash val="solid"/>
                <a:round/>
                <a:headEnd type="none" w="med" len="med"/>
                <a:tailEnd type="arrow"/>
              </a:ln>
              <a:effectLst/>
            </p:spPr>
          </p:cxnSp>
          <p:cxnSp>
            <p:nvCxnSpPr>
              <p:cNvPr id="44" name="Straight Arrow Connector 43"/>
              <p:cNvCxnSpPr>
                <a:stCxn id="41" idx="4"/>
                <a:endCxn id="51" idx="0"/>
              </p:cNvCxnSpPr>
              <p:nvPr/>
            </p:nvCxnSpPr>
            <p:spPr bwMode="auto">
              <a:xfrm rot="16200000" flipH="1">
                <a:off x="1422636" y="1762523"/>
                <a:ext cx="487680" cy="178273"/>
              </a:xfrm>
              <a:prstGeom prst="straightConnector1">
                <a:avLst/>
              </a:prstGeom>
              <a:noFill/>
              <a:ln w="19050" cap="flat" cmpd="sng" algn="ctr">
                <a:solidFill>
                  <a:schemeClr val="bg1"/>
                </a:solidFill>
                <a:prstDash val="solid"/>
                <a:round/>
                <a:headEnd type="none" w="med" len="med"/>
                <a:tailEnd type="arrow"/>
              </a:ln>
              <a:effectLst/>
            </p:spPr>
          </p:cxnSp>
          <p:cxnSp>
            <p:nvCxnSpPr>
              <p:cNvPr id="45" name="Straight Arrow Connector 44"/>
              <p:cNvCxnSpPr>
                <a:stCxn id="41" idx="4"/>
                <a:endCxn id="54" idx="0"/>
              </p:cNvCxnSpPr>
              <p:nvPr/>
            </p:nvCxnSpPr>
            <p:spPr bwMode="auto">
              <a:xfrm rot="5400000">
                <a:off x="1270237" y="1788397"/>
                <a:ext cx="487680" cy="126527"/>
              </a:xfrm>
              <a:prstGeom prst="straightConnector1">
                <a:avLst/>
              </a:prstGeom>
              <a:noFill/>
              <a:ln w="19050" cap="flat" cmpd="sng" algn="ctr">
                <a:solidFill>
                  <a:schemeClr val="bg1"/>
                </a:solidFill>
                <a:prstDash val="solid"/>
                <a:round/>
                <a:headEnd type="none" w="med" len="med"/>
                <a:tailEnd type="arrow"/>
              </a:ln>
              <a:effectLst/>
            </p:spPr>
          </p:cxnSp>
          <p:cxnSp>
            <p:nvCxnSpPr>
              <p:cNvPr id="46" name="Straight Arrow Connector 45"/>
              <p:cNvCxnSpPr>
                <a:stCxn id="41" idx="4"/>
                <a:endCxn id="48" idx="0"/>
              </p:cNvCxnSpPr>
              <p:nvPr/>
            </p:nvCxnSpPr>
            <p:spPr bwMode="auto">
              <a:xfrm rot="16200000" flipH="1">
                <a:off x="1575036" y="1610123"/>
                <a:ext cx="487680" cy="483073"/>
              </a:xfrm>
              <a:prstGeom prst="straightConnector1">
                <a:avLst/>
              </a:prstGeom>
              <a:noFill/>
              <a:ln w="19050" cap="flat" cmpd="sng" algn="ctr">
                <a:solidFill>
                  <a:schemeClr val="bg1"/>
                </a:solidFill>
                <a:prstDash val="solid"/>
                <a:round/>
                <a:headEnd type="none" w="med" len="med"/>
                <a:tailEnd type="arrow"/>
              </a:ln>
              <a:effectLst/>
            </p:spPr>
          </p:cxnSp>
        </p:grpSp>
      </p:grpSp>
      <p:grpSp>
        <p:nvGrpSpPr>
          <p:cNvPr id="30" name="Group 58"/>
          <p:cNvGrpSpPr/>
          <p:nvPr/>
        </p:nvGrpSpPr>
        <p:grpSpPr>
          <a:xfrm>
            <a:off x="3383280" y="1333500"/>
            <a:ext cx="1379220" cy="4305300"/>
            <a:chOff x="906780" y="1333500"/>
            <a:chExt cx="1379220" cy="4305300"/>
          </a:xfrm>
        </p:grpSpPr>
        <p:cxnSp>
          <p:nvCxnSpPr>
            <p:cNvPr id="60" name="Straight Arrow Connector 59"/>
            <p:cNvCxnSpPr/>
            <p:nvPr/>
          </p:nvCxnSpPr>
          <p:spPr bwMode="auto">
            <a:xfrm>
              <a:off x="1115533" y="2400300"/>
              <a:ext cx="914400" cy="914400"/>
            </a:xfrm>
            <a:prstGeom prst="straightConnector1">
              <a:avLst/>
            </a:prstGeom>
            <a:noFill/>
            <a:ln w="12700" cap="flat" cmpd="sng" algn="ctr">
              <a:noFill/>
              <a:prstDash val="solid"/>
              <a:round/>
              <a:headEnd type="none" w="med" len="med"/>
              <a:tailEnd type="arrow"/>
            </a:ln>
            <a:effectLst/>
          </p:spPr>
        </p:cxnSp>
        <p:grpSp>
          <p:nvGrpSpPr>
            <p:cNvPr id="32" name="Group 17"/>
            <p:cNvGrpSpPr/>
            <p:nvPr/>
          </p:nvGrpSpPr>
          <p:grpSpPr>
            <a:xfrm>
              <a:off x="906780" y="2095500"/>
              <a:ext cx="457200" cy="3543300"/>
              <a:chOff x="906780" y="2095500"/>
              <a:chExt cx="457200" cy="3543300"/>
            </a:xfrm>
          </p:grpSpPr>
          <p:sp>
            <p:nvSpPr>
              <p:cNvPr id="80" name="Rectangle 4"/>
              <p:cNvSpPr/>
              <p:nvPr/>
            </p:nvSpPr>
            <p:spPr bwMode="auto">
              <a:xfrm>
                <a:off x="90678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81" name="Oval 5"/>
              <p:cNvSpPr/>
              <p:nvPr/>
            </p:nvSpPr>
            <p:spPr bwMode="auto">
              <a:xfrm>
                <a:off x="100123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82" name="Straight Arrow Connector 81"/>
              <p:cNvCxnSpPr/>
              <p:nvPr/>
            </p:nvCxnSpPr>
            <p:spPr bwMode="auto">
              <a:xfrm rot="5400000">
                <a:off x="81684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37" name="Group 16"/>
            <p:cNvGrpSpPr/>
            <p:nvPr/>
          </p:nvGrpSpPr>
          <p:grpSpPr>
            <a:xfrm>
              <a:off x="1219200" y="2095500"/>
              <a:ext cx="457200" cy="3543300"/>
              <a:chOff x="1219200" y="2095500"/>
              <a:chExt cx="457200" cy="3543300"/>
            </a:xfrm>
          </p:grpSpPr>
          <p:sp>
            <p:nvSpPr>
              <p:cNvPr id="77" name="Rectangle 76"/>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78" name="Oval 77"/>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79" name="Straight Arrow Connector 78"/>
              <p:cNvCxnSpPr>
                <a:stCxn id="78" idx="4"/>
                <a:endCxn id="77"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38" name="Group 18"/>
            <p:cNvGrpSpPr/>
            <p:nvPr/>
          </p:nvGrpSpPr>
          <p:grpSpPr>
            <a:xfrm>
              <a:off x="1524000" y="2095500"/>
              <a:ext cx="457200" cy="3543300"/>
              <a:chOff x="1219200" y="2095500"/>
              <a:chExt cx="457200" cy="3543300"/>
            </a:xfrm>
          </p:grpSpPr>
          <p:sp>
            <p:nvSpPr>
              <p:cNvPr id="74" name="Rectangle 73"/>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75" name="Oval 74"/>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76" name="Straight Arrow Connector 75"/>
              <p:cNvCxnSpPr>
                <a:stCxn id="75" idx="4"/>
                <a:endCxn id="74"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39" name="Group 31"/>
            <p:cNvGrpSpPr/>
            <p:nvPr/>
          </p:nvGrpSpPr>
          <p:grpSpPr>
            <a:xfrm>
              <a:off x="1828800" y="2095500"/>
              <a:ext cx="457200" cy="3543300"/>
              <a:chOff x="1219200" y="2095500"/>
              <a:chExt cx="457200" cy="3543300"/>
            </a:xfrm>
          </p:grpSpPr>
          <p:sp>
            <p:nvSpPr>
              <p:cNvPr id="71" name="Rectangle 70"/>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72" name="Oval 71"/>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73" name="Straight Arrow Connector 72"/>
              <p:cNvCxnSpPr>
                <a:stCxn id="72" idx="4"/>
                <a:endCxn id="71"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40" name="Group 40"/>
            <p:cNvGrpSpPr/>
            <p:nvPr/>
          </p:nvGrpSpPr>
          <p:grpSpPr>
            <a:xfrm>
              <a:off x="1138393" y="1333500"/>
              <a:ext cx="922019" cy="762001"/>
              <a:chOff x="1138393" y="1333500"/>
              <a:chExt cx="922019" cy="762001"/>
            </a:xfrm>
          </p:grpSpPr>
          <p:sp>
            <p:nvSpPr>
              <p:cNvPr id="66" name="Oval 65"/>
              <p:cNvSpPr/>
              <p:nvPr/>
            </p:nvSpPr>
            <p:spPr bwMode="auto">
              <a:xfrm>
                <a:off x="1440180" y="1333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67" name="Straight Arrow Connector 66"/>
              <p:cNvCxnSpPr>
                <a:stCxn id="66" idx="4"/>
              </p:cNvCxnSpPr>
              <p:nvPr/>
            </p:nvCxnSpPr>
            <p:spPr bwMode="auto">
              <a:xfrm rot="5400000">
                <a:off x="1114027" y="1632187"/>
                <a:ext cx="487680" cy="438947"/>
              </a:xfrm>
              <a:prstGeom prst="straightConnector1">
                <a:avLst/>
              </a:prstGeom>
              <a:noFill/>
              <a:ln w="19050" cap="flat" cmpd="sng" algn="ctr">
                <a:solidFill>
                  <a:schemeClr val="bg1"/>
                </a:solidFill>
                <a:prstDash val="solid"/>
                <a:round/>
                <a:headEnd type="none" w="med" len="med"/>
                <a:tailEnd type="arrow"/>
              </a:ln>
              <a:effectLst/>
            </p:spPr>
          </p:cxnSp>
          <p:cxnSp>
            <p:nvCxnSpPr>
              <p:cNvPr id="68" name="Straight Arrow Connector 67"/>
              <p:cNvCxnSpPr>
                <a:stCxn id="66" idx="4"/>
                <a:endCxn id="75" idx="0"/>
              </p:cNvCxnSpPr>
              <p:nvPr/>
            </p:nvCxnSpPr>
            <p:spPr bwMode="auto">
              <a:xfrm rot="16200000" flipH="1">
                <a:off x="1422636" y="1762523"/>
                <a:ext cx="487680" cy="178273"/>
              </a:xfrm>
              <a:prstGeom prst="straightConnector1">
                <a:avLst/>
              </a:prstGeom>
              <a:noFill/>
              <a:ln w="19050" cap="flat" cmpd="sng" algn="ctr">
                <a:solidFill>
                  <a:schemeClr val="bg1"/>
                </a:solidFill>
                <a:prstDash val="solid"/>
                <a:round/>
                <a:headEnd type="none" w="med" len="med"/>
                <a:tailEnd type="arrow"/>
              </a:ln>
              <a:effectLst/>
            </p:spPr>
          </p:cxnSp>
          <p:cxnSp>
            <p:nvCxnSpPr>
              <p:cNvPr id="69" name="Straight Arrow Connector 68"/>
              <p:cNvCxnSpPr>
                <a:stCxn id="66" idx="4"/>
                <a:endCxn id="78" idx="0"/>
              </p:cNvCxnSpPr>
              <p:nvPr/>
            </p:nvCxnSpPr>
            <p:spPr bwMode="auto">
              <a:xfrm rot="5400000">
                <a:off x="1270237" y="1788397"/>
                <a:ext cx="487680" cy="126527"/>
              </a:xfrm>
              <a:prstGeom prst="straightConnector1">
                <a:avLst/>
              </a:prstGeom>
              <a:noFill/>
              <a:ln w="19050" cap="flat" cmpd="sng" algn="ctr">
                <a:solidFill>
                  <a:schemeClr val="bg1"/>
                </a:solidFill>
                <a:prstDash val="solid"/>
                <a:round/>
                <a:headEnd type="none" w="med" len="med"/>
                <a:tailEnd type="arrow"/>
              </a:ln>
              <a:effectLst/>
            </p:spPr>
          </p:cxnSp>
          <p:cxnSp>
            <p:nvCxnSpPr>
              <p:cNvPr id="70" name="Straight Arrow Connector 69"/>
              <p:cNvCxnSpPr>
                <a:stCxn id="66" idx="4"/>
                <a:endCxn id="72" idx="0"/>
              </p:cNvCxnSpPr>
              <p:nvPr/>
            </p:nvCxnSpPr>
            <p:spPr bwMode="auto">
              <a:xfrm rot="16200000" flipH="1">
                <a:off x="1575036" y="1610123"/>
                <a:ext cx="487680" cy="483073"/>
              </a:xfrm>
              <a:prstGeom prst="straightConnector1">
                <a:avLst/>
              </a:prstGeom>
              <a:noFill/>
              <a:ln w="19050" cap="flat" cmpd="sng" algn="ctr">
                <a:solidFill>
                  <a:schemeClr val="bg1"/>
                </a:solidFill>
                <a:prstDash val="solid"/>
                <a:round/>
                <a:headEnd type="none" w="med" len="med"/>
                <a:tailEnd type="arrow"/>
              </a:ln>
              <a:effectLst/>
            </p:spPr>
          </p:cxnSp>
        </p:grpSp>
      </p:grpSp>
      <p:grpSp>
        <p:nvGrpSpPr>
          <p:cNvPr id="59" name="Group 82"/>
          <p:cNvGrpSpPr/>
          <p:nvPr/>
        </p:nvGrpSpPr>
        <p:grpSpPr>
          <a:xfrm>
            <a:off x="4610100" y="1333500"/>
            <a:ext cx="1379220" cy="4305300"/>
            <a:chOff x="906780" y="1333500"/>
            <a:chExt cx="1379220" cy="4305300"/>
          </a:xfrm>
        </p:grpSpPr>
        <p:cxnSp>
          <p:nvCxnSpPr>
            <p:cNvPr id="84" name="Straight Arrow Connector 83"/>
            <p:cNvCxnSpPr/>
            <p:nvPr/>
          </p:nvCxnSpPr>
          <p:spPr bwMode="auto">
            <a:xfrm>
              <a:off x="1115533" y="2400300"/>
              <a:ext cx="914400" cy="914400"/>
            </a:xfrm>
            <a:prstGeom prst="straightConnector1">
              <a:avLst/>
            </a:prstGeom>
            <a:noFill/>
            <a:ln w="12700" cap="flat" cmpd="sng" algn="ctr">
              <a:noFill/>
              <a:prstDash val="solid"/>
              <a:round/>
              <a:headEnd type="none" w="med" len="med"/>
              <a:tailEnd type="arrow"/>
            </a:ln>
            <a:effectLst/>
          </p:spPr>
        </p:cxnSp>
        <p:grpSp>
          <p:nvGrpSpPr>
            <p:cNvPr id="61" name="Group 17"/>
            <p:cNvGrpSpPr/>
            <p:nvPr/>
          </p:nvGrpSpPr>
          <p:grpSpPr>
            <a:xfrm>
              <a:off x="906780" y="2095500"/>
              <a:ext cx="457200" cy="3543300"/>
              <a:chOff x="906780" y="2095500"/>
              <a:chExt cx="457200" cy="3543300"/>
            </a:xfrm>
          </p:grpSpPr>
          <p:sp>
            <p:nvSpPr>
              <p:cNvPr id="104" name="Rectangle 4"/>
              <p:cNvSpPr/>
              <p:nvPr/>
            </p:nvSpPr>
            <p:spPr bwMode="auto">
              <a:xfrm>
                <a:off x="90678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05" name="Oval 5"/>
              <p:cNvSpPr/>
              <p:nvPr/>
            </p:nvSpPr>
            <p:spPr bwMode="auto">
              <a:xfrm>
                <a:off x="100123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06" name="Straight Arrow Connector 105"/>
              <p:cNvCxnSpPr/>
              <p:nvPr/>
            </p:nvCxnSpPr>
            <p:spPr bwMode="auto">
              <a:xfrm rot="5400000">
                <a:off x="81684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62" name="Group 16"/>
            <p:cNvGrpSpPr/>
            <p:nvPr/>
          </p:nvGrpSpPr>
          <p:grpSpPr>
            <a:xfrm>
              <a:off x="1219200" y="2095500"/>
              <a:ext cx="457200" cy="3543300"/>
              <a:chOff x="1219200" y="2095500"/>
              <a:chExt cx="457200" cy="3543300"/>
            </a:xfrm>
          </p:grpSpPr>
          <p:sp>
            <p:nvSpPr>
              <p:cNvPr id="101" name="Rectangle 100"/>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02" name="Oval 101"/>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03" name="Straight Arrow Connector 102"/>
              <p:cNvCxnSpPr>
                <a:stCxn id="102" idx="4"/>
                <a:endCxn id="101"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63" name="Group 18"/>
            <p:cNvGrpSpPr/>
            <p:nvPr/>
          </p:nvGrpSpPr>
          <p:grpSpPr>
            <a:xfrm>
              <a:off x="1524000" y="2095500"/>
              <a:ext cx="457200" cy="3543300"/>
              <a:chOff x="1219200" y="2095500"/>
              <a:chExt cx="457200" cy="3543300"/>
            </a:xfrm>
          </p:grpSpPr>
          <p:sp>
            <p:nvSpPr>
              <p:cNvPr id="98" name="Rectangle 97"/>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99" name="Oval 98"/>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00" name="Straight Arrow Connector 99"/>
              <p:cNvCxnSpPr>
                <a:stCxn id="99" idx="4"/>
                <a:endCxn id="98"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64" name="Group 31"/>
            <p:cNvGrpSpPr/>
            <p:nvPr/>
          </p:nvGrpSpPr>
          <p:grpSpPr>
            <a:xfrm>
              <a:off x="1828800" y="2095500"/>
              <a:ext cx="457200" cy="3543300"/>
              <a:chOff x="1219200" y="2095500"/>
              <a:chExt cx="457200" cy="3543300"/>
            </a:xfrm>
          </p:grpSpPr>
          <p:sp>
            <p:nvSpPr>
              <p:cNvPr id="95" name="Rectangle 94"/>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96" name="Oval 95"/>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97" name="Straight Arrow Connector 96"/>
              <p:cNvCxnSpPr>
                <a:stCxn id="96" idx="4"/>
                <a:endCxn id="95"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65" name="Group 40"/>
            <p:cNvGrpSpPr/>
            <p:nvPr/>
          </p:nvGrpSpPr>
          <p:grpSpPr>
            <a:xfrm>
              <a:off x="1138393" y="1333500"/>
              <a:ext cx="922019" cy="762001"/>
              <a:chOff x="1138393" y="1333500"/>
              <a:chExt cx="922019" cy="762001"/>
            </a:xfrm>
          </p:grpSpPr>
          <p:sp>
            <p:nvSpPr>
              <p:cNvPr id="90" name="Oval 89"/>
              <p:cNvSpPr/>
              <p:nvPr/>
            </p:nvSpPr>
            <p:spPr bwMode="auto">
              <a:xfrm>
                <a:off x="1440180" y="1333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91" name="Straight Arrow Connector 90"/>
              <p:cNvCxnSpPr>
                <a:stCxn id="90" idx="4"/>
              </p:cNvCxnSpPr>
              <p:nvPr/>
            </p:nvCxnSpPr>
            <p:spPr bwMode="auto">
              <a:xfrm rot="5400000">
                <a:off x="1114027" y="1632187"/>
                <a:ext cx="487680" cy="438947"/>
              </a:xfrm>
              <a:prstGeom prst="straightConnector1">
                <a:avLst/>
              </a:prstGeom>
              <a:noFill/>
              <a:ln w="19050" cap="flat" cmpd="sng" algn="ctr">
                <a:solidFill>
                  <a:schemeClr val="bg1"/>
                </a:solidFill>
                <a:prstDash val="solid"/>
                <a:round/>
                <a:headEnd type="none" w="med" len="med"/>
                <a:tailEnd type="arrow"/>
              </a:ln>
              <a:effectLst/>
            </p:spPr>
          </p:cxnSp>
          <p:cxnSp>
            <p:nvCxnSpPr>
              <p:cNvPr id="92" name="Straight Arrow Connector 91"/>
              <p:cNvCxnSpPr>
                <a:stCxn id="90" idx="4"/>
                <a:endCxn id="99" idx="0"/>
              </p:cNvCxnSpPr>
              <p:nvPr/>
            </p:nvCxnSpPr>
            <p:spPr bwMode="auto">
              <a:xfrm rot="16200000" flipH="1">
                <a:off x="1422636" y="1762523"/>
                <a:ext cx="487680" cy="178273"/>
              </a:xfrm>
              <a:prstGeom prst="straightConnector1">
                <a:avLst/>
              </a:prstGeom>
              <a:noFill/>
              <a:ln w="19050" cap="flat" cmpd="sng" algn="ctr">
                <a:solidFill>
                  <a:schemeClr val="bg1"/>
                </a:solidFill>
                <a:prstDash val="solid"/>
                <a:round/>
                <a:headEnd type="none" w="med" len="med"/>
                <a:tailEnd type="arrow"/>
              </a:ln>
              <a:effectLst/>
            </p:spPr>
          </p:cxnSp>
          <p:cxnSp>
            <p:nvCxnSpPr>
              <p:cNvPr id="93" name="Straight Arrow Connector 92"/>
              <p:cNvCxnSpPr>
                <a:stCxn id="90" idx="4"/>
                <a:endCxn id="102" idx="0"/>
              </p:cNvCxnSpPr>
              <p:nvPr/>
            </p:nvCxnSpPr>
            <p:spPr bwMode="auto">
              <a:xfrm rot="5400000">
                <a:off x="1270237" y="1788397"/>
                <a:ext cx="487680" cy="126527"/>
              </a:xfrm>
              <a:prstGeom prst="straightConnector1">
                <a:avLst/>
              </a:prstGeom>
              <a:noFill/>
              <a:ln w="19050" cap="flat" cmpd="sng" algn="ctr">
                <a:solidFill>
                  <a:schemeClr val="bg1"/>
                </a:solidFill>
                <a:prstDash val="solid"/>
                <a:round/>
                <a:headEnd type="none" w="med" len="med"/>
                <a:tailEnd type="arrow"/>
              </a:ln>
              <a:effectLst/>
            </p:spPr>
          </p:cxnSp>
          <p:cxnSp>
            <p:nvCxnSpPr>
              <p:cNvPr id="94" name="Straight Arrow Connector 93"/>
              <p:cNvCxnSpPr>
                <a:stCxn id="90" idx="4"/>
                <a:endCxn id="96" idx="0"/>
              </p:cNvCxnSpPr>
              <p:nvPr/>
            </p:nvCxnSpPr>
            <p:spPr bwMode="auto">
              <a:xfrm rot="16200000" flipH="1">
                <a:off x="1575036" y="1610123"/>
                <a:ext cx="487680" cy="483073"/>
              </a:xfrm>
              <a:prstGeom prst="straightConnector1">
                <a:avLst/>
              </a:prstGeom>
              <a:noFill/>
              <a:ln w="19050" cap="flat" cmpd="sng" algn="ctr">
                <a:solidFill>
                  <a:schemeClr val="bg1"/>
                </a:solidFill>
                <a:prstDash val="solid"/>
                <a:round/>
                <a:headEnd type="none" w="med" len="med"/>
                <a:tailEnd type="arrow"/>
              </a:ln>
              <a:effectLst/>
            </p:spPr>
          </p:cxnSp>
        </p:grpSp>
      </p:grpSp>
      <p:grpSp>
        <p:nvGrpSpPr>
          <p:cNvPr id="83" name="Group 106"/>
          <p:cNvGrpSpPr/>
          <p:nvPr/>
        </p:nvGrpSpPr>
        <p:grpSpPr>
          <a:xfrm>
            <a:off x="5859780" y="1333500"/>
            <a:ext cx="1379220" cy="4305300"/>
            <a:chOff x="906780" y="1333500"/>
            <a:chExt cx="1379220" cy="4305300"/>
          </a:xfrm>
        </p:grpSpPr>
        <p:cxnSp>
          <p:nvCxnSpPr>
            <p:cNvPr id="108" name="Straight Arrow Connector 107"/>
            <p:cNvCxnSpPr/>
            <p:nvPr/>
          </p:nvCxnSpPr>
          <p:spPr bwMode="auto">
            <a:xfrm>
              <a:off x="1115533" y="2400300"/>
              <a:ext cx="914400" cy="914400"/>
            </a:xfrm>
            <a:prstGeom prst="straightConnector1">
              <a:avLst/>
            </a:prstGeom>
            <a:noFill/>
            <a:ln w="12700" cap="flat" cmpd="sng" algn="ctr">
              <a:noFill/>
              <a:prstDash val="solid"/>
              <a:round/>
              <a:headEnd type="none" w="med" len="med"/>
              <a:tailEnd type="arrow"/>
            </a:ln>
            <a:effectLst/>
          </p:spPr>
        </p:cxnSp>
        <p:grpSp>
          <p:nvGrpSpPr>
            <p:cNvPr id="85" name="Group 17"/>
            <p:cNvGrpSpPr/>
            <p:nvPr/>
          </p:nvGrpSpPr>
          <p:grpSpPr>
            <a:xfrm>
              <a:off x="906780" y="2095500"/>
              <a:ext cx="457200" cy="3543300"/>
              <a:chOff x="906780" y="2095500"/>
              <a:chExt cx="457200" cy="3543300"/>
            </a:xfrm>
          </p:grpSpPr>
          <p:sp>
            <p:nvSpPr>
              <p:cNvPr id="128" name="Rectangle 4"/>
              <p:cNvSpPr/>
              <p:nvPr/>
            </p:nvSpPr>
            <p:spPr bwMode="auto">
              <a:xfrm>
                <a:off x="90678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29" name="Oval 5"/>
              <p:cNvSpPr/>
              <p:nvPr/>
            </p:nvSpPr>
            <p:spPr bwMode="auto">
              <a:xfrm>
                <a:off x="100123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30" name="Straight Arrow Connector 129"/>
              <p:cNvCxnSpPr/>
              <p:nvPr/>
            </p:nvCxnSpPr>
            <p:spPr bwMode="auto">
              <a:xfrm rot="5400000">
                <a:off x="81684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86" name="Group 16"/>
            <p:cNvGrpSpPr/>
            <p:nvPr/>
          </p:nvGrpSpPr>
          <p:grpSpPr>
            <a:xfrm>
              <a:off x="1219200" y="2095500"/>
              <a:ext cx="457200" cy="3543300"/>
              <a:chOff x="1219200" y="2095500"/>
              <a:chExt cx="457200" cy="3543300"/>
            </a:xfrm>
          </p:grpSpPr>
          <p:sp>
            <p:nvSpPr>
              <p:cNvPr id="125" name="Rectangle 124"/>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26" name="Oval 125"/>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27" name="Straight Arrow Connector 126"/>
              <p:cNvCxnSpPr>
                <a:stCxn id="126" idx="4"/>
                <a:endCxn id="125"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87" name="Group 18"/>
            <p:cNvGrpSpPr/>
            <p:nvPr/>
          </p:nvGrpSpPr>
          <p:grpSpPr>
            <a:xfrm>
              <a:off x="1524000" y="2095500"/>
              <a:ext cx="457200" cy="3543300"/>
              <a:chOff x="1219200" y="2095500"/>
              <a:chExt cx="457200" cy="3543300"/>
            </a:xfrm>
          </p:grpSpPr>
          <p:sp>
            <p:nvSpPr>
              <p:cNvPr id="122" name="Rectangle 121"/>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23" name="Oval 122"/>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24" name="Straight Arrow Connector 123"/>
              <p:cNvCxnSpPr>
                <a:stCxn id="123" idx="4"/>
                <a:endCxn id="122"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88" name="Group 31"/>
            <p:cNvGrpSpPr/>
            <p:nvPr/>
          </p:nvGrpSpPr>
          <p:grpSpPr>
            <a:xfrm>
              <a:off x="1828800" y="2095500"/>
              <a:ext cx="457200" cy="3543300"/>
              <a:chOff x="1219200" y="2095500"/>
              <a:chExt cx="457200" cy="3543300"/>
            </a:xfrm>
          </p:grpSpPr>
          <p:sp>
            <p:nvSpPr>
              <p:cNvPr id="119" name="Rectangle 118"/>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20" name="Oval 119"/>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21" name="Straight Arrow Connector 120"/>
              <p:cNvCxnSpPr>
                <a:stCxn id="120" idx="4"/>
                <a:endCxn id="119"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89" name="Group 40"/>
            <p:cNvGrpSpPr/>
            <p:nvPr/>
          </p:nvGrpSpPr>
          <p:grpSpPr>
            <a:xfrm>
              <a:off x="1138393" y="1333500"/>
              <a:ext cx="922019" cy="762001"/>
              <a:chOff x="1138393" y="1333500"/>
              <a:chExt cx="922019" cy="762001"/>
            </a:xfrm>
          </p:grpSpPr>
          <p:sp>
            <p:nvSpPr>
              <p:cNvPr id="114" name="Oval 113"/>
              <p:cNvSpPr/>
              <p:nvPr/>
            </p:nvSpPr>
            <p:spPr bwMode="auto">
              <a:xfrm>
                <a:off x="1440180" y="1333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15" name="Straight Arrow Connector 114"/>
              <p:cNvCxnSpPr>
                <a:stCxn id="114" idx="4"/>
              </p:cNvCxnSpPr>
              <p:nvPr/>
            </p:nvCxnSpPr>
            <p:spPr bwMode="auto">
              <a:xfrm rot="5400000">
                <a:off x="1114027" y="1632187"/>
                <a:ext cx="487680" cy="438947"/>
              </a:xfrm>
              <a:prstGeom prst="straightConnector1">
                <a:avLst/>
              </a:prstGeom>
              <a:noFill/>
              <a:ln w="19050" cap="flat" cmpd="sng" algn="ctr">
                <a:solidFill>
                  <a:schemeClr val="bg1"/>
                </a:solidFill>
                <a:prstDash val="solid"/>
                <a:round/>
                <a:headEnd type="none" w="med" len="med"/>
                <a:tailEnd type="arrow"/>
              </a:ln>
              <a:effectLst/>
            </p:spPr>
          </p:cxnSp>
          <p:cxnSp>
            <p:nvCxnSpPr>
              <p:cNvPr id="116" name="Straight Arrow Connector 115"/>
              <p:cNvCxnSpPr>
                <a:stCxn id="114" idx="4"/>
                <a:endCxn id="123" idx="0"/>
              </p:cNvCxnSpPr>
              <p:nvPr/>
            </p:nvCxnSpPr>
            <p:spPr bwMode="auto">
              <a:xfrm rot="16200000" flipH="1">
                <a:off x="1422636" y="1762523"/>
                <a:ext cx="487680" cy="178273"/>
              </a:xfrm>
              <a:prstGeom prst="straightConnector1">
                <a:avLst/>
              </a:prstGeom>
              <a:noFill/>
              <a:ln w="19050" cap="flat" cmpd="sng" algn="ctr">
                <a:solidFill>
                  <a:schemeClr val="bg1"/>
                </a:solidFill>
                <a:prstDash val="solid"/>
                <a:round/>
                <a:headEnd type="none" w="med" len="med"/>
                <a:tailEnd type="arrow"/>
              </a:ln>
              <a:effectLst/>
            </p:spPr>
          </p:cxnSp>
          <p:cxnSp>
            <p:nvCxnSpPr>
              <p:cNvPr id="117" name="Straight Arrow Connector 116"/>
              <p:cNvCxnSpPr>
                <a:stCxn id="114" idx="4"/>
                <a:endCxn id="126" idx="0"/>
              </p:cNvCxnSpPr>
              <p:nvPr/>
            </p:nvCxnSpPr>
            <p:spPr bwMode="auto">
              <a:xfrm rot="5400000">
                <a:off x="1270237" y="1788397"/>
                <a:ext cx="487680" cy="126527"/>
              </a:xfrm>
              <a:prstGeom prst="straightConnector1">
                <a:avLst/>
              </a:prstGeom>
              <a:noFill/>
              <a:ln w="19050" cap="flat" cmpd="sng" algn="ctr">
                <a:solidFill>
                  <a:schemeClr val="bg1"/>
                </a:solidFill>
                <a:prstDash val="solid"/>
                <a:round/>
                <a:headEnd type="none" w="med" len="med"/>
                <a:tailEnd type="arrow"/>
              </a:ln>
              <a:effectLst/>
            </p:spPr>
          </p:cxnSp>
          <p:cxnSp>
            <p:nvCxnSpPr>
              <p:cNvPr id="118" name="Straight Arrow Connector 117"/>
              <p:cNvCxnSpPr>
                <a:stCxn id="114" idx="4"/>
                <a:endCxn id="120" idx="0"/>
              </p:cNvCxnSpPr>
              <p:nvPr/>
            </p:nvCxnSpPr>
            <p:spPr bwMode="auto">
              <a:xfrm rot="16200000" flipH="1">
                <a:off x="1575036" y="1610123"/>
                <a:ext cx="487680" cy="483073"/>
              </a:xfrm>
              <a:prstGeom prst="straightConnector1">
                <a:avLst/>
              </a:prstGeom>
              <a:noFill/>
              <a:ln w="19050" cap="flat" cmpd="sng" algn="ctr">
                <a:solidFill>
                  <a:schemeClr val="bg1"/>
                </a:solidFill>
                <a:prstDash val="solid"/>
                <a:round/>
                <a:headEnd type="none" w="med" len="med"/>
                <a:tailEnd type="arrow"/>
              </a:ln>
              <a:effectLst/>
            </p:spPr>
          </p:cxnSp>
        </p:grpSp>
      </p:grpSp>
      <p:grpSp>
        <p:nvGrpSpPr>
          <p:cNvPr id="107" name="Group 130"/>
          <p:cNvGrpSpPr/>
          <p:nvPr/>
        </p:nvGrpSpPr>
        <p:grpSpPr>
          <a:xfrm>
            <a:off x="7078980" y="1333500"/>
            <a:ext cx="1379220" cy="4305300"/>
            <a:chOff x="906780" y="1333500"/>
            <a:chExt cx="1379220" cy="4305300"/>
          </a:xfrm>
        </p:grpSpPr>
        <p:cxnSp>
          <p:nvCxnSpPr>
            <p:cNvPr id="132" name="Straight Arrow Connector 131"/>
            <p:cNvCxnSpPr/>
            <p:nvPr/>
          </p:nvCxnSpPr>
          <p:spPr bwMode="auto">
            <a:xfrm>
              <a:off x="1115533" y="2400300"/>
              <a:ext cx="914400" cy="914400"/>
            </a:xfrm>
            <a:prstGeom prst="straightConnector1">
              <a:avLst/>
            </a:prstGeom>
            <a:noFill/>
            <a:ln w="12700" cap="flat" cmpd="sng" algn="ctr">
              <a:noFill/>
              <a:prstDash val="solid"/>
              <a:round/>
              <a:headEnd type="none" w="med" len="med"/>
              <a:tailEnd type="arrow"/>
            </a:ln>
            <a:effectLst/>
          </p:spPr>
        </p:cxnSp>
        <p:grpSp>
          <p:nvGrpSpPr>
            <p:cNvPr id="109" name="Group 17"/>
            <p:cNvGrpSpPr/>
            <p:nvPr/>
          </p:nvGrpSpPr>
          <p:grpSpPr>
            <a:xfrm>
              <a:off x="906780" y="2095500"/>
              <a:ext cx="457200" cy="3543300"/>
              <a:chOff x="906780" y="2095500"/>
              <a:chExt cx="457200" cy="3543300"/>
            </a:xfrm>
          </p:grpSpPr>
          <p:sp>
            <p:nvSpPr>
              <p:cNvPr id="152" name="Rectangle 4"/>
              <p:cNvSpPr/>
              <p:nvPr/>
            </p:nvSpPr>
            <p:spPr bwMode="auto">
              <a:xfrm>
                <a:off x="90678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53" name="Oval 5"/>
              <p:cNvSpPr/>
              <p:nvPr/>
            </p:nvSpPr>
            <p:spPr bwMode="auto">
              <a:xfrm>
                <a:off x="100123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54" name="Straight Arrow Connector 153"/>
              <p:cNvCxnSpPr/>
              <p:nvPr/>
            </p:nvCxnSpPr>
            <p:spPr bwMode="auto">
              <a:xfrm rot="5400000">
                <a:off x="81684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110" name="Group 16"/>
            <p:cNvGrpSpPr/>
            <p:nvPr/>
          </p:nvGrpSpPr>
          <p:grpSpPr>
            <a:xfrm>
              <a:off x="1219200" y="2095500"/>
              <a:ext cx="457200" cy="3543300"/>
              <a:chOff x="1219200" y="2095500"/>
              <a:chExt cx="457200" cy="3543300"/>
            </a:xfrm>
          </p:grpSpPr>
          <p:sp>
            <p:nvSpPr>
              <p:cNvPr id="149" name="Rectangle 148"/>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50" name="Oval 149"/>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51" name="Straight Arrow Connector 150"/>
              <p:cNvCxnSpPr>
                <a:stCxn id="150" idx="4"/>
                <a:endCxn id="149"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111" name="Group 18"/>
            <p:cNvGrpSpPr/>
            <p:nvPr/>
          </p:nvGrpSpPr>
          <p:grpSpPr>
            <a:xfrm>
              <a:off x="1524000" y="2095500"/>
              <a:ext cx="457200" cy="3543300"/>
              <a:chOff x="1219200" y="2095500"/>
              <a:chExt cx="457200" cy="3543300"/>
            </a:xfrm>
          </p:grpSpPr>
          <p:sp>
            <p:nvSpPr>
              <p:cNvPr id="146" name="Rectangle 145"/>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47" name="Oval 146"/>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48" name="Straight Arrow Connector 147"/>
              <p:cNvCxnSpPr>
                <a:stCxn id="147" idx="4"/>
                <a:endCxn id="146"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112" name="Group 31"/>
            <p:cNvGrpSpPr/>
            <p:nvPr/>
          </p:nvGrpSpPr>
          <p:grpSpPr>
            <a:xfrm>
              <a:off x="1828800" y="2095500"/>
              <a:ext cx="457200" cy="3543300"/>
              <a:chOff x="1219200" y="2095500"/>
              <a:chExt cx="457200" cy="3543300"/>
            </a:xfrm>
          </p:grpSpPr>
          <p:sp>
            <p:nvSpPr>
              <p:cNvPr id="143" name="Rectangle 142"/>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44" name="Oval 143"/>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45" name="Straight Arrow Connector 144"/>
              <p:cNvCxnSpPr>
                <a:stCxn id="144" idx="4"/>
                <a:endCxn id="143"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113" name="Group 40"/>
            <p:cNvGrpSpPr/>
            <p:nvPr/>
          </p:nvGrpSpPr>
          <p:grpSpPr>
            <a:xfrm>
              <a:off x="1138393" y="1333500"/>
              <a:ext cx="922019" cy="762001"/>
              <a:chOff x="1138393" y="1333500"/>
              <a:chExt cx="922019" cy="762001"/>
            </a:xfrm>
          </p:grpSpPr>
          <p:sp>
            <p:nvSpPr>
              <p:cNvPr id="138" name="Oval 137"/>
              <p:cNvSpPr/>
              <p:nvPr/>
            </p:nvSpPr>
            <p:spPr bwMode="auto">
              <a:xfrm>
                <a:off x="1440180" y="1333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39" name="Straight Arrow Connector 138"/>
              <p:cNvCxnSpPr>
                <a:stCxn id="138" idx="4"/>
              </p:cNvCxnSpPr>
              <p:nvPr/>
            </p:nvCxnSpPr>
            <p:spPr bwMode="auto">
              <a:xfrm rot="5400000">
                <a:off x="1114027" y="1632187"/>
                <a:ext cx="487680" cy="438947"/>
              </a:xfrm>
              <a:prstGeom prst="straightConnector1">
                <a:avLst/>
              </a:prstGeom>
              <a:noFill/>
              <a:ln w="19050" cap="flat" cmpd="sng" algn="ctr">
                <a:solidFill>
                  <a:schemeClr val="bg1"/>
                </a:solidFill>
                <a:prstDash val="solid"/>
                <a:round/>
                <a:headEnd type="none" w="med" len="med"/>
                <a:tailEnd type="arrow"/>
              </a:ln>
              <a:effectLst/>
            </p:spPr>
          </p:cxnSp>
          <p:cxnSp>
            <p:nvCxnSpPr>
              <p:cNvPr id="140" name="Straight Arrow Connector 139"/>
              <p:cNvCxnSpPr>
                <a:stCxn id="138" idx="4"/>
                <a:endCxn id="147" idx="0"/>
              </p:cNvCxnSpPr>
              <p:nvPr/>
            </p:nvCxnSpPr>
            <p:spPr bwMode="auto">
              <a:xfrm rot="16200000" flipH="1">
                <a:off x="1422636" y="1762523"/>
                <a:ext cx="487680" cy="178273"/>
              </a:xfrm>
              <a:prstGeom prst="straightConnector1">
                <a:avLst/>
              </a:prstGeom>
              <a:noFill/>
              <a:ln w="19050" cap="flat" cmpd="sng" algn="ctr">
                <a:solidFill>
                  <a:schemeClr val="bg1"/>
                </a:solidFill>
                <a:prstDash val="solid"/>
                <a:round/>
                <a:headEnd type="none" w="med" len="med"/>
                <a:tailEnd type="arrow"/>
              </a:ln>
              <a:effectLst/>
            </p:spPr>
          </p:cxnSp>
          <p:cxnSp>
            <p:nvCxnSpPr>
              <p:cNvPr id="141" name="Straight Arrow Connector 140"/>
              <p:cNvCxnSpPr>
                <a:stCxn id="138" idx="4"/>
                <a:endCxn id="150" idx="0"/>
              </p:cNvCxnSpPr>
              <p:nvPr/>
            </p:nvCxnSpPr>
            <p:spPr bwMode="auto">
              <a:xfrm rot="5400000">
                <a:off x="1270237" y="1788397"/>
                <a:ext cx="487680" cy="126527"/>
              </a:xfrm>
              <a:prstGeom prst="straightConnector1">
                <a:avLst/>
              </a:prstGeom>
              <a:noFill/>
              <a:ln w="19050" cap="flat" cmpd="sng" algn="ctr">
                <a:solidFill>
                  <a:schemeClr val="bg1"/>
                </a:solidFill>
                <a:prstDash val="solid"/>
                <a:round/>
                <a:headEnd type="none" w="med" len="med"/>
                <a:tailEnd type="arrow"/>
              </a:ln>
              <a:effectLst/>
            </p:spPr>
          </p:cxnSp>
          <p:cxnSp>
            <p:nvCxnSpPr>
              <p:cNvPr id="142" name="Straight Arrow Connector 141"/>
              <p:cNvCxnSpPr>
                <a:stCxn id="138" idx="4"/>
                <a:endCxn id="144" idx="0"/>
              </p:cNvCxnSpPr>
              <p:nvPr/>
            </p:nvCxnSpPr>
            <p:spPr bwMode="auto">
              <a:xfrm rot="16200000" flipH="1">
                <a:off x="1575036" y="1610123"/>
                <a:ext cx="487680" cy="483073"/>
              </a:xfrm>
              <a:prstGeom prst="straightConnector1">
                <a:avLst/>
              </a:prstGeom>
              <a:noFill/>
              <a:ln w="19050" cap="flat" cmpd="sng" algn="ctr">
                <a:solidFill>
                  <a:schemeClr val="bg1"/>
                </a:solidFill>
                <a:prstDash val="solid"/>
                <a:round/>
                <a:headEnd type="none" w="med" len="med"/>
                <a:tailEnd type="arrow"/>
              </a:ln>
              <a:effectLst/>
            </p:spPr>
          </p:cxnSp>
        </p:grpSp>
      </p:grpSp>
      <p:sp>
        <p:nvSpPr>
          <p:cNvPr id="155" name="TextBox 154"/>
          <p:cNvSpPr txBox="1"/>
          <p:nvPr/>
        </p:nvSpPr>
        <p:spPr>
          <a:xfrm>
            <a:off x="6377035" y="6477713"/>
            <a:ext cx="2877711" cy="369332"/>
          </a:xfrm>
          <a:prstGeom prst="rect">
            <a:avLst/>
          </a:prstGeom>
          <a:solidFill>
            <a:schemeClr val="tx1"/>
          </a:solidFill>
        </p:spPr>
        <p:txBody>
          <a:bodyPr wrap="none" rtlCol="0">
            <a:spAutoFit/>
          </a:bodyPr>
          <a:lstStyle/>
          <a:p>
            <a:pPr algn="l">
              <a:spcBef>
                <a:spcPts val="0"/>
              </a:spcBef>
            </a:pPr>
            <a:r>
              <a:rPr lang="en-US" dirty="0" smtClean="0">
                <a:solidFill>
                  <a:schemeClr val="bg1"/>
                </a:solidFill>
                <a:latin typeface="+mn-lt"/>
              </a:rPr>
              <a:t>[Lee, Pham and Ng, 2009]</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4360" y="215900"/>
            <a:ext cx="6964090" cy="304800"/>
          </a:xfrm>
        </p:spPr>
        <p:txBody>
          <a:bodyPr/>
          <a:lstStyle/>
          <a:p>
            <a:r>
              <a:rPr lang="en-US" dirty="0" smtClean="0"/>
              <a:t>Hierarchical Sparse coding (sparse DBN) for audio</a:t>
            </a:r>
            <a:endParaRPr lang="en-US" dirty="0"/>
          </a:p>
        </p:txBody>
      </p:sp>
      <p:sp>
        <p:nvSpPr>
          <p:cNvPr id="42" name="TextBox 41"/>
          <p:cNvSpPr txBox="1"/>
          <p:nvPr/>
        </p:nvSpPr>
        <p:spPr>
          <a:xfrm>
            <a:off x="3733800" y="5829300"/>
            <a:ext cx="1505540" cy="369332"/>
          </a:xfrm>
          <a:prstGeom prst="rect">
            <a:avLst/>
          </a:prstGeom>
          <a:noFill/>
        </p:spPr>
        <p:txBody>
          <a:bodyPr wrap="none" rtlCol="0">
            <a:spAutoFit/>
          </a:bodyPr>
          <a:lstStyle/>
          <a:p>
            <a:r>
              <a:rPr lang="en-US" dirty="0" smtClean="0">
                <a:solidFill>
                  <a:schemeClr val="bg1"/>
                </a:solidFill>
              </a:rPr>
              <a:t>Spectrogram</a:t>
            </a:r>
            <a:endParaRPr lang="en-US" dirty="0">
              <a:solidFill>
                <a:schemeClr val="bg1"/>
              </a:solidFill>
            </a:endParaRPr>
          </a:p>
        </p:txBody>
      </p:sp>
      <p:pic>
        <p:nvPicPr>
          <p:cNvPr id="156" name="Picture 2" descr="door"/>
          <p:cNvPicPr>
            <a:picLocks noChangeAspect="1" noChangeArrowheads="1"/>
          </p:cNvPicPr>
          <p:nvPr/>
        </p:nvPicPr>
        <p:blipFill>
          <a:blip r:embed="rId3" cstate="print"/>
          <a:srcRect l="5242" t="54010" r="495"/>
          <a:stretch>
            <a:fillRect/>
          </a:stretch>
        </p:blipFill>
        <p:spPr bwMode="auto">
          <a:xfrm>
            <a:off x="914400" y="3009900"/>
            <a:ext cx="7536868" cy="2628900"/>
          </a:xfrm>
          <a:prstGeom prst="rect">
            <a:avLst/>
          </a:prstGeom>
          <a:noFill/>
          <a:ln w="9525">
            <a:noFill/>
            <a:miter lim="800000"/>
            <a:headEnd/>
            <a:tailEnd/>
          </a:ln>
        </p:spPr>
      </p:pic>
      <p:sp>
        <p:nvSpPr>
          <p:cNvPr id="7" name="TextBox 6"/>
          <p:cNvSpPr txBox="1"/>
          <p:nvPr/>
        </p:nvSpPr>
        <p:spPr>
          <a:xfrm>
            <a:off x="7874830" y="6539805"/>
            <a:ext cx="1289135" cy="307777"/>
          </a:xfrm>
          <a:prstGeom prst="rect">
            <a:avLst/>
          </a:prstGeom>
          <a:solidFill>
            <a:schemeClr val="tx1"/>
          </a:solidFill>
        </p:spPr>
        <p:txBody>
          <a:bodyPr wrap="none" rtlCol="0">
            <a:spAutoFit/>
          </a:bodyPr>
          <a:lstStyle/>
          <a:p>
            <a:pPr algn="l">
              <a:spcBef>
                <a:spcPts val="0"/>
              </a:spcBef>
            </a:pPr>
            <a:r>
              <a:rPr lang="en-US" sz="1400" dirty="0" smtClean="0">
                <a:solidFill>
                  <a:schemeClr val="bg1"/>
                </a:solidFill>
                <a:latin typeface="+mn-lt"/>
              </a:rPr>
              <a:t>[Honglak Lee]</a:t>
            </a:r>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54"/>
          <p:cNvGrpSpPr/>
          <p:nvPr/>
        </p:nvGrpSpPr>
        <p:grpSpPr>
          <a:xfrm>
            <a:off x="906780" y="1333500"/>
            <a:ext cx="7551420" cy="4865132"/>
            <a:chOff x="906780" y="1333500"/>
            <a:chExt cx="7551420" cy="4865132"/>
          </a:xfrm>
        </p:grpSpPr>
        <p:pic>
          <p:nvPicPr>
            <p:cNvPr id="4" name="Picture 2" descr="door"/>
            <p:cNvPicPr>
              <a:picLocks noChangeAspect="1" noChangeArrowheads="1"/>
            </p:cNvPicPr>
            <p:nvPr/>
          </p:nvPicPr>
          <p:blipFill>
            <a:blip r:embed="rId2" cstate="print"/>
            <a:srcRect l="5242" t="54010" r="495"/>
            <a:stretch>
              <a:fillRect/>
            </a:stretch>
          </p:blipFill>
          <p:spPr bwMode="auto">
            <a:xfrm>
              <a:off x="914400" y="3009900"/>
              <a:ext cx="7536868" cy="2628900"/>
            </a:xfrm>
            <a:prstGeom prst="rect">
              <a:avLst/>
            </a:prstGeom>
            <a:noFill/>
            <a:ln w="9525">
              <a:noFill/>
              <a:miter lim="800000"/>
              <a:headEnd/>
              <a:tailEnd/>
            </a:ln>
          </p:spPr>
        </p:pic>
        <p:grpSp>
          <p:nvGrpSpPr>
            <p:cNvPr id="7" name="Group 28"/>
            <p:cNvGrpSpPr/>
            <p:nvPr/>
          </p:nvGrpSpPr>
          <p:grpSpPr>
            <a:xfrm>
              <a:off x="906780" y="1333500"/>
              <a:ext cx="1379220" cy="4305300"/>
              <a:chOff x="906780" y="1333500"/>
              <a:chExt cx="1379220" cy="4305300"/>
            </a:xfrm>
          </p:grpSpPr>
          <p:cxnSp>
            <p:nvCxnSpPr>
              <p:cNvPr id="8" name="Straight Arrow Connector 7"/>
              <p:cNvCxnSpPr>
                <a:stCxn id="6" idx="4"/>
              </p:cNvCxnSpPr>
              <p:nvPr/>
            </p:nvCxnSpPr>
            <p:spPr bwMode="auto">
              <a:xfrm>
                <a:off x="1115533" y="2400300"/>
                <a:ext cx="914400" cy="914400"/>
              </a:xfrm>
              <a:prstGeom prst="straightConnector1">
                <a:avLst/>
              </a:prstGeom>
              <a:noFill/>
              <a:ln w="12700" cap="flat" cmpd="sng" algn="ctr">
                <a:noFill/>
                <a:prstDash val="solid"/>
                <a:round/>
                <a:headEnd type="none" w="med" len="med"/>
                <a:tailEnd type="arrow"/>
              </a:ln>
              <a:effectLst/>
            </p:spPr>
          </p:cxnSp>
          <p:grpSp>
            <p:nvGrpSpPr>
              <p:cNvPr id="9" name="Group 17"/>
              <p:cNvGrpSpPr/>
              <p:nvPr/>
            </p:nvGrpSpPr>
            <p:grpSpPr>
              <a:xfrm>
                <a:off x="906780" y="2095500"/>
                <a:ext cx="457200" cy="3543300"/>
                <a:chOff x="906780" y="2095500"/>
                <a:chExt cx="457200" cy="3543300"/>
              </a:xfrm>
            </p:grpSpPr>
            <p:sp>
              <p:nvSpPr>
                <p:cNvPr id="5" name="Rectangle 4"/>
                <p:cNvSpPr/>
                <p:nvPr/>
              </p:nvSpPr>
              <p:spPr bwMode="auto">
                <a:xfrm>
                  <a:off x="90678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6" name="Oval 5"/>
                <p:cNvSpPr/>
                <p:nvPr/>
              </p:nvSpPr>
              <p:spPr bwMode="auto">
                <a:xfrm>
                  <a:off x="100123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0" name="Straight Arrow Connector 9"/>
                <p:cNvCxnSpPr>
                  <a:stCxn id="6" idx="4"/>
                  <a:endCxn id="5" idx="0"/>
                </p:cNvCxnSpPr>
                <p:nvPr/>
              </p:nvCxnSpPr>
              <p:spPr bwMode="auto">
                <a:xfrm rot="5400000">
                  <a:off x="81684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11" name="Group 16"/>
              <p:cNvGrpSpPr/>
              <p:nvPr/>
            </p:nvGrpSpPr>
            <p:grpSpPr>
              <a:xfrm>
                <a:off x="1219200" y="2095500"/>
                <a:ext cx="457200" cy="3543300"/>
                <a:chOff x="1219200" y="2095500"/>
                <a:chExt cx="457200" cy="3543300"/>
              </a:xfrm>
            </p:grpSpPr>
            <p:sp>
              <p:nvSpPr>
                <p:cNvPr id="14" name="Rectangle 13"/>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5" name="Oval 14"/>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6" name="Straight Arrow Connector 15"/>
                <p:cNvCxnSpPr>
                  <a:stCxn id="15" idx="4"/>
                  <a:endCxn id="14"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12" name="Group 18"/>
              <p:cNvGrpSpPr/>
              <p:nvPr/>
            </p:nvGrpSpPr>
            <p:grpSpPr>
              <a:xfrm>
                <a:off x="1524000" y="2095500"/>
                <a:ext cx="457200" cy="3543300"/>
                <a:chOff x="1219200" y="2095500"/>
                <a:chExt cx="457200" cy="3543300"/>
              </a:xfrm>
            </p:grpSpPr>
            <p:sp>
              <p:nvSpPr>
                <p:cNvPr id="20" name="Rectangle 19"/>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21" name="Oval 20"/>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22" name="Straight Arrow Connector 21"/>
                <p:cNvCxnSpPr>
                  <a:stCxn id="21" idx="4"/>
                  <a:endCxn id="20"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13" name="Group 31"/>
              <p:cNvGrpSpPr/>
              <p:nvPr/>
            </p:nvGrpSpPr>
            <p:grpSpPr>
              <a:xfrm>
                <a:off x="1828800" y="2095500"/>
                <a:ext cx="457200" cy="3543300"/>
                <a:chOff x="1219200" y="2095500"/>
                <a:chExt cx="457200" cy="3543300"/>
              </a:xfrm>
            </p:grpSpPr>
            <p:sp>
              <p:nvSpPr>
                <p:cNvPr id="33" name="Rectangle 32"/>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34" name="Oval 33"/>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35" name="Straight Arrow Connector 34"/>
                <p:cNvCxnSpPr>
                  <a:stCxn id="34" idx="4"/>
                  <a:endCxn id="33"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17" name="Group 40"/>
              <p:cNvGrpSpPr/>
              <p:nvPr/>
            </p:nvGrpSpPr>
            <p:grpSpPr>
              <a:xfrm>
                <a:off x="1138393" y="1333500"/>
                <a:ext cx="922019" cy="762001"/>
                <a:chOff x="1138393" y="1333500"/>
                <a:chExt cx="922019" cy="762001"/>
              </a:xfrm>
            </p:grpSpPr>
            <p:sp>
              <p:nvSpPr>
                <p:cNvPr id="23" name="Oval 22"/>
                <p:cNvSpPr/>
                <p:nvPr/>
              </p:nvSpPr>
              <p:spPr bwMode="auto">
                <a:xfrm>
                  <a:off x="1440180" y="1333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24" name="Straight Arrow Connector 23"/>
                <p:cNvCxnSpPr>
                  <a:stCxn id="23" idx="4"/>
                  <a:endCxn id="6" idx="0"/>
                </p:cNvCxnSpPr>
                <p:nvPr/>
              </p:nvCxnSpPr>
              <p:spPr bwMode="auto">
                <a:xfrm rot="5400000">
                  <a:off x="1114027" y="1632187"/>
                  <a:ext cx="487680" cy="438947"/>
                </a:xfrm>
                <a:prstGeom prst="straightConnector1">
                  <a:avLst/>
                </a:prstGeom>
                <a:noFill/>
                <a:ln w="19050" cap="flat" cmpd="sng" algn="ctr">
                  <a:solidFill>
                    <a:schemeClr val="bg1"/>
                  </a:solidFill>
                  <a:prstDash val="solid"/>
                  <a:round/>
                  <a:headEnd type="none" w="med" len="med"/>
                  <a:tailEnd type="arrow"/>
                </a:ln>
                <a:effectLst/>
              </p:spPr>
            </p:cxnSp>
            <p:cxnSp>
              <p:nvCxnSpPr>
                <p:cNvPr id="27" name="Straight Arrow Connector 26"/>
                <p:cNvCxnSpPr>
                  <a:stCxn id="23" idx="4"/>
                  <a:endCxn id="21" idx="0"/>
                </p:cNvCxnSpPr>
                <p:nvPr/>
              </p:nvCxnSpPr>
              <p:spPr bwMode="auto">
                <a:xfrm rot="16200000" flipH="1">
                  <a:off x="1422636" y="1762523"/>
                  <a:ext cx="487680" cy="178273"/>
                </a:xfrm>
                <a:prstGeom prst="straightConnector1">
                  <a:avLst/>
                </a:prstGeom>
                <a:noFill/>
                <a:ln w="19050" cap="flat" cmpd="sng" algn="ctr">
                  <a:solidFill>
                    <a:schemeClr val="bg1"/>
                  </a:solidFill>
                  <a:prstDash val="solid"/>
                  <a:round/>
                  <a:headEnd type="none" w="med" len="med"/>
                  <a:tailEnd type="arrow"/>
                </a:ln>
                <a:effectLst/>
              </p:spPr>
            </p:cxnSp>
            <p:cxnSp>
              <p:nvCxnSpPr>
                <p:cNvPr id="28" name="Straight Arrow Connector 27"/>
                <p:cNvCxnSpPr>
                  <a:stCxn id="23" idx="4"/>
                  <a:endCxn id="15" idx="0"/>
                </p:cNvCxnSpPr>
                <p:nvPr/>
              </p:nvCxnSpPr>
              <p:spPr bwMode="auto">
                <a:xfrm rot="5400000">
                  <a:off x="1270237" y="1788397"/>
                  <a:ext cx="487680" cy="126527"/>
                </a:xfrm>
                <a:prstGeom prst="straightConnector1">
                  <a:avLst/>
                </a:prstGeom>
                <a:noFill/>
                <a:ln w="19050" cap="flat" cmpd="sng" algn="ctr">
                  <a:solidFill>
                    <a:schemeClr val="bg1"/>
                  </a:solidFill>
                  <a:prstDash val="solid"/>
                  <a:round/>
                  <a:headEnd type="none" w="med" len="med"/>
                  <a:tailEnd type="arrow"/>
                </a:ln>
                <a:effectLst/>
              </p:spPr>
            </p:cxnSp>
            <p:cxnSp>
              <p:nvCxnSpPr>
                <p:cNvPr id="36" name="Straight Arrow Connector 35"/>
                <p:cNvCxnSpPr>
                  <a:stCxn id="23" idx="4"/>
                  <a:endCxn id="34" idx="0"/>
                </p:cNvCxnSpPr>
                <p:nvPr/>
              </p:nvCxnSpPr>
              <p:spPr bwMode="auto">
                <a:xfrm rot="16200000" flipH="1">
                  <a:off x="1575036" y="1610123"/>
                  <a:ext cx="487680" cy="483073"/>
                </a:xfrm>
                <a:prstGeom prst="straightConnector1">
                  <a:avLst/>
                </a:prstGeom>
                <a:noFill/>
                <a:ln w="19050" cap="flat" cmpd="sng" algn="ctr">
                  <a:solidFill>
                    <a:schemeClr val="bg1"/>
                  </a:solidFill>
                  <a:prstDash val="solid"/>
                  <a:round/>
                  <a:headEnd type="none" w="med" len="med"/>
                  <a:tailEnd type="arrow"/>
                </a:ln>
                <a:effectLst/>
              </p:spPr>
            </p:cxnSp>
          </p:grpSp>
        </p:grpSp>
        <p:sp>
          <p:nvSpPr>
            <p:cNvPr id="42" name="TextBox 41"/>
            <p:cNvSpPr txBox="1"/>
            <p:nvPr/>
          </p:nvSpPr>
          <p:spPr>
            <a:xfrm>
              <a:off x="3733800" y="5829300"/>
              <a:ext cx="1505540" cy="369332"/>
            </a:xfrm>
            <a:prstGeom prst="rect">
              <a:avLst/>
            </a:prstGeom>
            <a:noFill/>
          </p:spPr>
          <p:txBody>
            <a:bodyPr wrap="none" rtlCol="0">
              <a:spAutoFit/>
            </a:bodyPr>
            <a:lstStyle/>
            <a:p>
              <a:r>
                <a:rPr lang="en-US" dirty="0" smtClean="0">
                  <a:solidFill>
                    <a:schemeClr val="bg1"/>
                  </a:solidFill>
                </a:rPr>
                <a:t>Spectrogram</a:t>
              </a:r>
              <a:endParaRPr lang="en-US" dirty="0">
                <a:solidFill>
                  <a:schemeClr val="bg1"/>
                </a:solidFill>
              </a:endParaRPr>
            </a:p>
          </p:txBody>
        </p:sp>
        <p:grpSp>
          <p:nvGrpSpPr>
            <p:cNvPr id="18" name="Group 29"/>
            <p:cNvGrpSpPr/>
            <p:nvPr/>
          </p:nvGrpSpPr>
          <p:grpSpPr>
            <a:xfrm>
              <a:off x="2133600" y="1333500"/>
              <a:ext cx="1379220" cy="4305300"/>
              <a:chOff x="906780" y="1333500"/>
              <a:chExt cx="1379220" cy="4305300"/>
            </a:xfrm>
          </p:grpSpPr>
          <p:cxnSp>
            <p:nvCxnSpPr>
              <p:cNvPr id="31" name="Straight Arrow Connector 30"/>
              <p:cNvCxnSpPr/>
              <p:nvPr/>
            </p:nvCxnSpPr>
            <p:spPr bwMode="auto">
              <a:xfrm>
                <a:off x="1115533" y="2400300"/>
                <a:ext cx="914400" cy="914400"/>
              </a:xfrm>
              <a:prstGeom prst="straightConnector1">
                <a:avLst/>
              </a:prstGeom>
              <a:noFill/>
              <a:ln w="12700" cap="flat" cmpd="sng" algn="ctr">
                <a:noFill/>
                <a:prstDash val="solid"/>
                <a:round/>
                <a:headEnd type="none" w="med" len="med"/>
                <a:tailEnd type="arrow"/>
              </a:ln>
              <a:effectLst/>
            </p:spPr>
          </p:cxnSp>
          <p:grpSp>
            <p:nvGrpSpPr>
              <p:cNvPr id="19" name="Group 17"/>
              <p:cNvGrpSpPr/>
              <p:nvPr/>
            </p:nvGrpSpPr>
            <p:grpSpPr>
              <a:xfrm>
                <a:off x="906780" y="2095500"/>
                <a:ext cx="457200" cy="3543300"/>
                <a:chOff x="906780" y="2095500"/>
                <a:chExt cx="457200" cy="3543300"/>
              </a:xfrm>
            </p:grpSpPr>
            <p:sp>
              <p:nvSpPr>
                <p:cNvPr id="56" name="Rectangle 4"/>
                <p:cNvSpPr/>
                <p:nvPr/>
              </p:nvSpPr>
              <p:spPr bwMode="auto">
                <a:xfrm>
                  <a:off x="90678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57" name="Oval 5"/>
                <p:cNvSpPr/>
                <p:nvPr/>
              </p:nvSpPr>
              <p:spPr bwMode="auto">
                <a:xfrm>
                  <a:off x="100123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58" name="Straight Arrow Connector 57"/>
                <p:cNvCxnSpPr/>
                <p:nvPr/>
              </p:nvCxnSpPr>
              <p:spPr bwMode="auto">
                <a:xfrm rot="5400000">
                  <a:off x="81684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25" name="Group 16"/>
              <p:cNvGrpSpPr/>
              <p:nvPr/>
            </p:nvGrpSpPr>
            <p:grpSpPr>
              <a:xfrm>
                <a:off x="1219200" y="2095500"/>
                <a:ext cx="457200" cy="3543300"/>
                <a:chOff x="1219200" y="2095500"/>
                <a:chExt cx="457200" cy="3543300"/>
              </a:xfrm>
            </p:grpSpPr>
            <p:sp>
              <p:nvSpPr>
                <p:cNvPr id="53" name="Rectangle 52"/>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54" name="Oval 53"/>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55" name="Straight Arrow Connector 54"/>
                <p:cNvCxnSpPr>
                  <a:stCxn id="54" idx="4"/>
                  <a:endCxn id="53"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26" name="Group 18"/>
              <p:cNvGrpSpPr/>
              <p:nvPr/>
            </p:nvGrpSpPr>
            <p:grpSpPr>
              <a:xfrm>
                <a:off x="1524000" y="2095500"/>
                <a:ext cx="457200" cy="3543300"/>
                <a:chOff x="1219200" y="2095500"/>
                <a:chExt cx="457200" cy="3543300"/>
              </a:xfrm>
            </p:grpSpPr>
            <p:sp>
              <p:nvSpPr>
                <p:cNvPr id="50" name="Rectangle 49"/>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51" name="Oval 50"/>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52" name="Straight Arrow Connector 51"/>
                <p:cNvCxnSpPr>
                  <a:stCxn id="51" idx="4"/>
                  <a:endCxn id="50"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29" name="Group 31"/>
              <p:cNvGrpSpPr/>
              <p:nvPr/>
            </p:nvGrpSpPr>
            <p:grpSpPr>
              <a:xfrm>
                <a:off x="1828800" y="2095500"/>
                <a:ext cx="457200" cy="3543300"/>
                <a:chOff x="1219200" y="2095500"/>
                <a:chExt cx="457200" cy="3543300"/>
              </a:xfrm>
            </p:grpSpPr>
            <p:sp>
              <p:nvSpPr>
                <p:cNvPr id="47" name="Rectangle 46"/>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48" name="Oval 47"/>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49" name="Straight Arrow Connector 48"/>
                <p:cNvCxnSpPr>
                  <a:stCxn id="48" idx="4"/>
                  <a:endCxn id="47"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30" name="Group 40"/>
              <p:cNvGrpSpPr/>
              <p:nvPr/>
            </p:nvGrpSpPr>
            <p:grpSpPr>
              <a:xfrm>
                <a:off x="1138393" y="1333500"/>
                <a:ext cx="922019" cy="762001"/>
                <a:chOff x="1138393" y="1333500"/>
                <a:chExt cx="922019" cy="762001"/>
              </a:xfrm>
            </p:grpSpPr>
            <p:sp>
              <p:nvSpPr>
                <p:cNvPr id="41" name="Oval 40"/>
                <p:cNvSpPr/>
                <p:nvPr/>
              </p:nvSpPr>
              <p:spPr bwMode="auto">
                <a:xfrm>
                  <a:off x="1440180" y="1333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43" name="Straight Arrow Connector 42"/>
                <p:cNvCxnSpPr>
                  <a:stCxn id="41" idx="4"/>
                </p:cNvCxnSpPr>
                <p:nvPr/>
              </p:nvCxnSpPr>
              <p:spPr bwMode="auto">
                <a:xfrm rot="5400000">
                  <a:off x="1114027" y="1632187"/>
                  <a:ext cx="487680" cy="438947"/>
                </a:xfrm>
                <a:prstGeom prst="straightConnector1">
                  <a:avLst/>
                </a:prstGeom>
                <a:noFill/>
                <a:ln w="19050" cap="flat" cmpd="sng" algn="ctr">
                  <a:solidFill>
                    <a:schemeClr val="bg1"/>
                  </a:solidFill>
                  <a:prstDash val="solid"/>
                  <a:round/>
                  <a:headEnd type="none" w="med" len="med"/>
                  <a:tailEnd type="arrow"/>
                </a:ln>
                <a:effectLst/>
              </p:spPr>
            </p:cxnSp>
            <p:cxnSp>
              <p:nvCxnSpPr>
                <p:cNvPr id="44" name="Straight Arrow Connector 43"/>
                <p:cNvCxnSpPr>
                  <a:stCxn id="41" idx="4"/>
                  <a:endCxn id="51" idx="0"/>
                </p:cNvCxnSpPr>
                <p:nvPr/>
              </p:nvCxnSpPr>
              <p:spPr bwMode="auto">
                <a:xfrm rot="16200000" flipH="1">
                  <a:off x="1422636" y="1762523"/>
                  <a:ext cx="487680" cy="178273"/>
                </a:xfrm>
                <a:prstGeom prst="straightConnector1">
                  <a:avLst/>
                </a:prstGeom>
                <a:noFill/>
                <a:ln w="19050" cap="flat" cmpd="sng" algn="ctr">
                  <a:solidFill>
                    <a:schemeClr val="bg1"/>
                  </a:solidFill>
                  <a:prstDash val="solid"/>
                  <a:round/>
                  <a:headEnd type="none" w="med" len="med"/>
                  <a:tailEnd type="arrow"/>
                </a:ln>
                <a:effectLst/>
              </p:spPr>
            </p:cxnSp>
            <p:cxnSp>
              <p:nvCxnSpPr>
                <p:cNvPr id="45" name="Straight Arrow Connector 44"/>
                <p:cNvCxnSpPr>
                  <a:stCxn id="41" idx="4"/>
                  <a:endCxn id="54" idx="0"/>
                </p:cNvCxnSpPr>
                <p:nvPr/>
              </p:nvCxnSpPr>
              <p:spPr bwMode="auto">
                <a:xfrm rot="5400000">
                  <a:off x="1270237" y="1788397"/>
                  <a:ext cx="487680" cy="126527"/>
                </a:xfrm>
                <a:prstGeom prst="straightConnector1">
                  <a:avLst/>
                </a:prstGeom>
                <a:noFill/>
                <a:ln w="19050" cap="flat" cmpd="sng" algn="ctr">
                  <a:solidFill>
                    <a:schemeClr val="bg1"/>
                  </a:solidFill>
                  <a:prstDash val="solid"/>
                  <a:round/>
                  <a:headEnd type="none" w="med" len="med"/>
                  <a:tailEnd type="arrow"/>
                </a:ln>
                <a:effectLst/>
              </p:spPr>
            </p:cxnSp>
            <p:cxnSp>
              <p:nvCxnSpPr>
                <p:cNvPr id="46" name="Straight Arrow Connector 45"/>
                <p:cNvCxnSpPr>
                  <a:stCxn id="41" idx="4"/>
                  <a:endCxn id="48" idx="0"/>
                </p:cNvCxnSpPr>
                <p:nvPr/>
              </p:nvCxnSpPr>
              <p:spPr bwMode="auto">
                <a:xfrm rot="16200000" flipH="1">
                  <a:off x="1575036" y="1610123"/>
                  <a:ext cx="487680" cy="483073"/>
                </a:xfrm>
                <a:prstGeom prst="straightConnector1">
                  <a:avLst/>
                </a:prstGeom>
                <a:noFill/>
                <a:ln w="19050" cap="flat" cmpd="sng" algn="ctr">
                  <a:solidFill>
                    <a:schemeClr val="bg1"/>
                  </a:solidFill>
                  <a:prstDash val="solid"/>
                  <a:round/>
                  <a:headEnd type="none" w="med" len="med"/>
                  <a:tailEnd type="arrow"/>
                </a:ln>
                <a:effectLst/>
              </p:spPr>
            </p:cxnSp>
          </p:grpSp>
        </p:grpSp>
        <p:grpSp>
          <p:nvGrpSpPr>
            <p:cNvPr id="32" name="Group 58"/>
            <p:cNvGrpSpPr/>
            <p:nvPr/>
          </p:nvGrpSpPr>
          <p:grpSpPr>
            <a:xfrm>
              <a:off x="3383280" y="1333500"/>
              <a:ext cx="1379220" cy="4305300"/>
              <a:chOff x="906780" y="1333500"/>
              <a:chExt cx="1379220" cy="4305300"/>
            </a:xfrm>
          </p:grpSpPr>
          <p:cxnSp>
            <p:nvCxnSpPr>
              <p:cNvPr id="60" name="Straight Arrow Connector 59"/>
              <p:cNvCxnSpPr/>
              <p:nvPr/>
            </p:nvCxnSpPr>
            <p:spPr bwMode="auto">
              <a:xfrm>
                <a:off x="1115533" y="2400300"/>
                <a:ext cx="914400" cy="914400"/>
              </a:xfrm>
              <a:prstGeom prst="straightConnector1">
                <a:avLst/>
              </a:prstGeom>
              <a:noFill/>
              <a:ln w="12700" cap="flat" cmpd="sng" algn="ctr">
                <a:noFill/>
                <a:prstDash val="solid"/>
                <a:round/>
                <a:headEnd type="none" w="med" len="med"/>
                <a:tailEnd type="arrow"/>
              </a:ln>
              <a:effectLst/>
            </p:spPr>
          </p:cxnSp>
          <p:grpSp>
            <p:nvGrpSpPr>
              <p:cNvPr id="37" name="Group 17"/>
              <p:cNvGrpSpPr/>
              <p:nvPr/>
            </p:nvGrpSpPr>
            <p:grpSpPr>
              <a:xfrm>
                <a:off x="906780" y="2095500"/>
                <a:ext cx="457200" cy="3543300"/>
                <a:chOff x="906780" y="2095500"/>
                <a:chExt cx="457200" cy="3543300"/>
              </a:xfrm>
            </p:grpSpPr>
            <p:sp>
              <p:nvSpPr>
                <p:cNvPr id="80" name="Rectangle 4"/>
                <p:cNvSpPr/>
                <p:nvPr/>
              </p:nvSpPr>
              <p:spPr bwMode="auto">
                <a:xfrm>
                  <a:off x="90678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81" name="Oval 5"/>
                <p:cNvSpPr/>
                <p:nvPr/>
              </p:nvSpPr>
              <p:spPr bwMode="auto">
                <a:xfrm>
                  <a:off x="100123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82" name="Straight Arrow Connector 81"/>
                <p:cNvCxnSpPr/>
                <p:nvPr/>
              </p:nvCxnSpPr>
              <p:spPr bwMode="auto">
                <a:xfrm rot="5400000">
                  <a:off x="81684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38" name="Group 16"/>
              <p:cNvGrpSpPr/>
              <p:nvPr/>
            </p:nvGrpSpPr>
            <p:grpSpPr>
              <a:xfrm>
                <a:off x="1219200" y="2095500"/>
                <a:ext cx="457200" cy="3543300"/>
                <a:chOff x="1219200" y="2095500"/>
                <a:chExt cx="457200" cy="3543300"/>
              </a:xfrm>
            </p:grpSpPr>
            <p:sp>
              <p:nvSpPr>
                <p:cNvPr id="77" name="Rectangle 76"/>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78" name="Oval 77"/>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79" name="Straight Arrow Connector 78"/>
                <p:cNvCxnSpPr>
                  <a:stCxn id="78" idx="4"/>
                  <a:endCxn id="77"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39" name="Group 18"/>
              <p:cNvGrpSpPr/>
              <p:nvPr/>
            </p:nvGrpSpPr>
            <p:grpSpPr>
              <a:xfrm>
                <a:off x="1524000" y="2095500"/>
                <a:ext cx="457200" cy="3543300"/>
                <a:chOff x="1219200" y="2095500"/>
                <a:chExt cx="457200" cy="3543300"/>
              </a:xfrm>
            </p:grpSpPr>
            <p:sp>
              <p:nvSpPr>
                <p:cNvPr id="74" name="Rectangle 73"/>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75" name="Oval 74"/>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76" name="Straight Arrow Connector 75"/>
                <p:cNvCxnSpPr>
                  <a:stCxn id="75" idx="4"/>
                  <a:endCxn id="74"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40" name="Group 31"/>
              <p:cNvGrpSpPr/>
              <p:nvPr/>
            </p:nvGrpSpPr>
            <p:grpSpPr>
              <a:xfrm>
                <a:off x="1828800" y="2095500"/>
                <a:ext cx="457200" cy="3543300"/>
                <a:chOff x="1219200" y="2095500"/>
                <a:chExt cx="457200" cy="3543300"/>
              </a:xfrm>
            </p:grpSpPr>
            <p:sp>
              <p:nvSpPr>
                <p:cNvPr id="71" name="Rectangle 70"/>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72" name="Oval 71"/>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73" name="Straight Arrow Connector 72"/>
                <p:cNvCxnSpPr>
                  <a:stCxn id="72" idx="4"/>
                  <a:endCxn id="71"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59" name="Group 40"/>
              <p:cNvGrpSpPr/>
              <p:nvPr/>
            </p:nvGrpSpPr>
            <p:grpSpPr>
              <a:xfrm>
                <a:off x="1138393" y="1333500"/>
                <a:ext cx="922019" cy="762001"/>
                <a:chOff x="1138393" y="1333500"/>
                <a:chExt cx="922019" cy="762001"/>
              </a:xfrm>
            </p:grpSpPr>
            <p:sp>
              <p:nvSpPr>
                <p:cNvPr id="66" name="Oval 65"/>
                <p:cNvSpPr/>
                <p:nvPr/>
              </p:nvSpPr>
              <p:spPr bwMode="auto">
                <a:xfrm>
                  <a:off x="1440180" y="1333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67" name="Straight Arrow Connector 66"/>
                <p:cNvCxnSpPr>
                  <a:stCxn id="66" idx="4"/>
                </p:cNvCxnSpPr>
                <p:nvPr/>
              </p:nvCxnSpPr>
              <p:spPr bwMode="auto">
                <a:xfrm rot="5400000">
                  <a:off x="1114027" y="1632187"/>
                  <a:ext cx="487680" cy="438947"/>
                </a:xfrm>
                <a:prstGeom prst="straightConnector1">
                  <a:avLst/>
                </a:prstGeom>
                <a:noFill/>
                <a:ln w="19050" cap="flat" cmpd="sng" algn="ctr">
                  <a:solidFill>
                    <a:schemeClr val="bg1"/>
                  </a:solidFill>
                  <a:prstDash val="solid"/>
                  <a:round/>
                  <a:headEnd type="none" w="med" len="med"/>
                  <a:tailEnd type="arrow"/>
                </a:ln>
                <a:effectLst/>
              </p:spPr>
            </p:cxnSp>
            <p:cxnSp>
              <p:nvCxnSpPr>
                <p:cNvPr id="68" name="Straight Arrow Connector 67"/>
                <p:cNvCxnSpPr>
                  <a:stCxn id="66" idx="4"/>
                  <a:endCxn id="75" idx="0"/>
                </p:cNvCxnSpPr>
                <p:nvPr/>
              </p:nvCxnSpPr>
              <p:spPr bwMode="auto">
                <a:xfrm rot="16200000" flipH="1">
                  <a:off x="1422636" y="1762523"/>
                  <a:ext cx="487680" cy="178273"/>
                </a:xfrm>
                <a:prstGeom prst="straightConnector1">
                  <a:avLst/>
                </a:prstGeom>
                <a:noFill/>
                <a:ln w="19050" cap="flat" cmpd="sng" algn="ctr">
                  <a:solidFill>
                    <a:schemeClr val="bg1"/>
                  </a:solidFill>
                  <a:prstDash val="solid"/>
                  <a:round/>
                  <a:headEnd type="none" w="med" len="med"/>
                  <a:tailEnd type="arrow"/>
                </a:ln>
                <a:effectLst/>
              </p:spPr>
            </p:cxnSp>
            <p:cxnSp>
              <p:nvCxnSpPr>
                <p:cNvPr id="69" name="Straight Arrow Connector 68"/>
                <p:cNvCxnSpPr>
                  <a:stCxn id="66" idx="4"/>
                  <a:endCxn id="78" idx="0"/>
                </p:cNvCxnSpPr>
                <p:nvPr/>
              </p:nvCxnSpPr>
              <p:spPr bwMode="auto">
                <a:xfrm rot="5400000">
                  <a:off x="1270237" y="1788397"/>
                  <a:ext cx="487680" cy="126527"/>
                </a:xfrm>
                <a:prstGeom prst="straightConnector1">
                  <a:avLst/>
                </a:prstGeom>
                <a:noFill/>
                <a:ln w="19050" cap="flat" cmpd="sng" algn="ctr">
                  <a:solidFill>
                    <a:schemeClr val="bg1"/>
                  </a:solidFill>
                  <a:prstDash val="solid"/>
                  <a:round/>
                  <a:headEnd type="none" w="med" len="med"/>
                  <a:tailEnd type="arrow"/>
                </a:ln>
                <a:effectLst/>
              </p:spPr>
            </p:cxnSp>
            <p:cxnSp>
              <p:nvCxnSpPr>
                <p:cNvPr id="70" name="Straight Arrow Connector 69"/>
                <p:cNvCxnSpPr>
                  <a:stCxn id="66" idx="4"/>
                  <a:endCxn id="72" idx="0"/>
                </p:cNvCxnSpPr>
                <p:nvPr/>
              </p:nvCxnSpPr>
              <p:spPr bwMode="auto">
                <a:xfrm rot="16200000" flipH="1">
                  <a:off x="1575036" y="1610123"/>
                  <a:ext cx="487680" cy="483073"/>
                </a:xfrm>
                <a:prstGeom prst="straightConnector1">
                  <a:avLst/>
                </a:prstGeom>
                <a:noFill/>
                <a:ln w="19050" cap="flat" cmpd="sng" algn="ctr">
                  <a:solidFill>
                    <a:schemeClr val="bg1"/>
                  </a:solidFill>
                  <a:prstDash val="solid"/>
                  <a:round/>
                  <a:headEnd type="none" w="med" len="med"/>
                  <a:tailEnd type="arrow"/>
                </a:ln>
                <a:effectLst/>
              </p:spPr>
            </p:cxnSp>
          </p:grpSp>
        </p:grpSp>
        <p:grpSp>
          <p:nvGrpSpPr>
            <p:cNvPr id="61" name="Group 82"/>
            <p:cNvGrpSpPr/>
            <p:nvPr/>
          </p:nvGrpSpPr>
          <p:grpSpPr>
            <a:xfrm>
              <a:off x="4610100" y="1333500"/>
              <a:ext cx="1379220" cy="4305300"/>
              <a:chOff x="906780" y="1333500"/>
              <a:chExt cx="1379220" cy="4305300"/>
            </a:xfrm>
          </p:grpSpPr>
          <p:cxnSp>
            <p:nvCxnSpPr>
              <p:cNvPr id="84" name="Straight Arrow Connector 83"/>
              <p:cNvCxnSpPr/>
              <p:nvPr/>
            </p:nvCxnSpPr>
            <p:spPr bwMode="auto">
              <a:xfrm>
                <a:off x="1115533" y="2400300"/>
                <a:ext cx="914400" cy="914400"/>
              </a:xfrm>
              <a:prstGeom prst="straightConnector1">
                <a:avLst/>
              </a:prstGeom>
              <a:noFill/>
              <a:ln w="12700" cap="flat" cmpd="sng" algn="ctr">
                <a:noFill/>
                <a:prstDash val="solid"/>
                <a:round/>
                <a:headEnd type="none" w="med" len="med"/>
                <a:tailEnd type="arrow"/>
              </a:ln>
              <a:effectLst/>
            </p:spPr>
          </p:cxnSp>
          <p:grpSp>
            <p:nvGrpSpPr>
              <p:cNvPr id="62" name="Group 17"/>
              <p:cNvGrpSpPr/>
              <p:nvPr/>
            </p:nvGrpSpPr>
            <p:grpSpPr>
              <a:xfrm>
                <a:off x="906780" y="2095500"/>
                <a:ext cx="457200" cy="3543300"/>
                <a:chOff x="906780" y="2095500"/>
                <a:chExt cx="457200" cy="3543300"/>
              </a:xfrm>
            </p:grpSpPr>
            <p:sp>
              <p:nvSpPr>
                <p:cNvPr id="104" name="Rectangle 4"/>
                <p:cNvSpPr/>
                <p:nvPr/>
              </p:nvSpPr>
              <p:spPr bwMode="auto">
                <a:xfrm>
                  <a:off x="90678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05" name="Oval 5"/>
                <p:cNvSpPr/>
                <p:nvPr/>
              </p:nvSpPr>
              <p:spPr bwMode="auto">
                <a:xfrm>
                  <a:off x="100123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06" name="Straight Arrow Connector 105"/>
                <p:cNvCxnSpPr/>
                <p:nvPr/>
              </p:nvCxnSpPr>
              <p:spPr bwMode="auto">
                <a:xfrm rot="5400000">
                  <a:off x="81684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63" name="Group 16"/>
              <p:cNvGrpSpPr/>
              <p:nvPr/>
            </p:nvGrpSpPr>
            <p:grpSpPr>
              <a:xfrm>
                <a:off x="1219200" y="2095500"/>
                <a:ext cx="457200" cy="3543300"/>
                <a:chOff x="1219200" y="2095500"/>
                <a:chExt cx="457200" cy="3543300"/>
              </a:xfrm>
            </p:grpSpPr>
            <p:sp>
              <p:nvSpPr>
                <p:cNvPr id="101" name="Rectangle 100"/>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02" name="Oval 101"/>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03" name="Straight Arrow Connector 102"/>
                <p:cNvCxnSpPr>
                  <a:stCxn id="102" idx="4"/>
                  <a:endCxn id="101"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64" name="Group 18"/>
              <p:cNvGrpSpPr/>
              <p:nvPr/>
            </p:nvGrpSpPr>
            <p:grpSpPr>
              <a:xfrm>
                <a:off x="1524000" y="2095500"/>
                <a:ext cx="457200" cy="3543300"/>
                <a:chOff x="1219200" y="2095500"/>
                <a:chExt cx="457200" cy="3543300"/>
              </a:xfrm>
            </p:grpSpPr>
            <p:sp>
              <p:nvSpPr>
                <p:cNvPr id="98" name="Rectangle 97"/>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99" name="Oval 98"/>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00" name="Straight Arrow Connector 99"/>
                <p:cNvCxnSpPr>
                  <a:stCxn id="99" idx="4"/>
                  <a:endCxn id="98"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65" name="Group 31"/>
              <p:cNvGrpSpPr/>
              <p:nvPr/>
            </p:nvGrpSpPr>
            <p:grpSpPr>
              <a:xfrm>
                <a:off x="1828800" y="2095500"/>
                <a:ext cx="457200" cy="3543300"/>
                <a:chOff x="1219200" y="2095500"/>
                <a:chExt cx="457200" cy="3543300"/>
              </a:xfrm>
            </p:grpSpPr>
            <p:sp>
              <p:nvSpPr>
                <p:cNvPr id="95" name="Rectangle 94"/>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96" name="Oval 95"/>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97" name="Straight Arrow Connector 96"/>
                <p:cNvCxnSpPr>
                  <a:stCxn id="96" idx="4"/>
                  <a:endCxn id="95"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83" name="Group 40"/>
              <p:cNvGrpSpPr/>
              <p:nvPr/>
            </p:nvGrpSpPr>
            <p:grpSpPr>
              <a:xfrm>
                <a:off x="1138393" y="1333500"/>
                <a:ext cx="922019" cy="762001"/>
                <a:chOff x="1138393" y="1333500"/>
                <a:chExt cx="922019" cy="762001"/>
              </a:xfrm>
            </p:grpSpPr>
            <p:sp>
              <p:nvSpPr>
                <p:cNvPr id="90" name="Oval 89"/>
                <p:cNvSpPr/>
                <p:nvPr/>
              </p:nvSpPr>
              <p:spPr bwMode="auto">
                <a:xfrm>
                  <a:off x="1440180" y="1333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91" name="Straight Arrow Connector 90"/>
                <p:cNvCxnSpPr>
                  <a:stCxn id="90" idx="4"/>
                </p:cNvCxnSpPr>
                <p:nvPr/>
              </p:nvCxnSpPr>
              <p:spPr bwMode="auto">
                <a:xfrm rot="5400000">
                  <a:off x="1114027" y="1632187"/>
                  <a:ext cx="487680" cy="438947"/>
                </a:xfrm>
                <a:prstGeom prst="straightConnector1">
                  <a:avLst/>
                </a:prstGeom>
                <a:noFill/>
                <a:ln w="19050" cap="flat" cmpd="sng" algn="ctr">
                  <a:solidFill>
                    <a:schemeClr val="bg1"/>
                  </a:solidFill>
                  <a:prstDash val="solid"/>
                  <a:round/>
                  <a:headEnd type="none" w="med" len="med"/>
                  <a:tailEnd type="arrow"/>
                </a:ln>
                <a:effectLst/>
              </p:spPr>
            </p:cxnSp>
            <p:cxnSp>
              <p:nvCxnSpPr>
                <p:cNvPr id="92" name="Straight Arrow Connector 91"/>
                <p:cNvCxnSpPr>
                  <a:stCxn id="90" idx="4"/>
                  <a:endCxn id="99" idx="0"/>
                </p:cNvCxnSpPr>
                <p:nvPr/>
              </p:nvCxnSpPr>
              <p:spPr bwMode="auto">
                <a:xfrm rot="16200000" flipH="1">
                  <a:off x="1422636" y="1762523"/>
                  <a:ext cx="487680" cy="178273"/>
                </a:xfrm>
                <a:prstGeom prst="straightConnector1">
                  <a:avLst/>
                </a:prstGeom>
                <a:noFill/>
                <a:ln w="19050" cap="flat" cmpd="sng" algn="ctr">
                  <a:solidFill>
                    <a:schemeClr val="bg1"/>
                  </a:solidFill>
                  <a:prstDash val="solid"/>
                  <a:round/>
                  <a:headEnd type="none" w="med" len="med"/>
                  <a:tailEnd type="arrow"/>
                </a:ln>
                <a:effectLst/>
              </p:spPr>
            </p:cxnSp>
            <p:cxnSp>
              <p:nvCxnSpPr>
                <p:cNvPr id="93" name="Straight Arrow Connector 92"/>
                <p:cNvCxnSpPr>
                  <a:stCxn id="90" idx="4"/>
                  <a:endCxn id="102" idx="0"/>
                </p:cNvCxnSpPr>
                <p:nvPr/>
              </p:nvCxnSpPr>
              <p:spPr bwMode="auto">
                <a:xfrm rot="5400000">
                  <a:off x="1270237" y="1788397"/>
                  <a:ext cx="487680" cy="126527"/>
                </a:xfrm>
                <a:prstGeom prst="straightConnector1">
                  <a:avLst/>
                </a:prstGeom>
                <a:noFill/>
                <a:ln w="19050" cap="flat" cmpd="sng" algn="ctr">
                  <a:solidFill>
                    <a:schemeClr val="bg1"/>
                  </a:solidFill>
                  <a:prstDash val="solid"/>
                  <a:round/>
                  <a:headEnd type="none" w="med" len="med"/>
                  <a:tailEnd type="arrow"/>
                </a:ln>
                <a:effectLst/>
              </p:spPr>
            </p:cxnSp>
            <p:cxnSp>
              <p:nvCxnSpPr>
                <p:cNvPr id="94" name="Straight Arrow Connector 93"/>
                <p:cNvCxnSpPr>
                  <a:stCxn id="90" idx="4"/>
                  <a:endCxn id="96" idx="0"/>
                </p:cNvCxnSpPr>
                <p:nvPr/>
              </p:nvCxnSpPr>
              <p:spPr bwMode="auto">
                <a:xfrm rot="16200000" flipH="1">
                  <a:off x="1575036" y="1610123"/>
                  <a:ext cx="487680" cy="483073"/>
                </a:xfrm>
                <a:prstGeom prst="straightConnector1">
                  <a:avLst/>
                </a:prstGeom>
                <a:noFill/>
                <a:ln w="19050" cap="flat" cmpd="sng" algn="ctr">
                  <a:solidFill>
                    <a:schemeClr val="bg1"/>
                  </a:solidFill>
                  <a:prstDash val="solid"/>
                  <a:round/>
                  <a:headEnd type="none" w="med" len="med"/>
                  <a:tailEnd type="arrow"/>
                </a:ln>
                <a:effectLst/>
              </p:spPr>
            </p:cxnSp>
          </p:grpSp>
        </p:grpSp>
        <p:grpSp>
          <p:nvGrpSpPr>
            <p:cNvPr id="85" name="Group 106"/>
            <p:cNvGrpSpPr/>
            <p:nvPr/>
          </p:nvGrpSpPr>
          <p:grpSpPr>
            <a:xfrm>
              <a:off x="5859780" y="1333500"/>
              <a:ext cx="1379220" cy="4305300"/>
              <a:chOff x="906780" y="1333500"/>
              <a:chExt cx="1379220" cy="4305300"/>
            </a:xfrm>
          </p:grpSpPr>
          <p:cxnSp>
            <p:nvCxnSpPr>
              <p:cNvPr id="108" name="Straight Arrow Connector 107"/>
              <p:cNvCxnSpPr/>
              <p:nvPr/>
            </p:nvCxnSpPr>
            <p:spPr bwMode="auto">
              <a:xfrm>
                <a:off x="1115533" y="2400300"/>
                <a:ext cx="914400" cy="914400"/>
              </a:xfrm>
              <a:prstGeom prst="straightConnector1">
                <a:avLst/>
              </a:prstGeom>
              <a:noFill/>
              <a:ln w="12700" cap="flat" cmpd="sng" algn="ctr">
                <a:noFill/>
                <a:prstDash val="solid"/>
                <a:round/>
                <a:headEnd type="none" w="med" len="med"/>
                <a:tailEnd type="arrow"/>
              </a:ln>
              <a:effectLst/>
            </p:spPr>
          </p:cxnSp>
          <p:grpSp>
            <p:nvGrpSpPr>
              <p:cNvPr id="86" name="Group 17"/>
              <p:cNvGrpSpPr/>
              <p:nvPr/>
            </p:nvGrpSpPr>
            <p:grpSpPr>
              <a:xfrm>
                <a:off x="906780" y="2095500"/>
                <a:ext cx="457200" cy="3543300"/>
                <a:chOff x="906780" y="2095500"/>
                <a:chExt cx="457200" cy="3543300"/>
              </a:xfrm>
            </p:grpSpPr>
            <p:sp>
              <p:nvSpPr>
                <p:cNvPr id="128" name="Rectangle 4"/>
                <p:cNvSpPr/>
                <p:nvPr/>
              </p:nvSpPr>
              <p:spPr bwMode="auto">
                <a:xfrm>
                  <a:off x="90678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29" name="Oval 5"/>
                <p:cNvSpPr/>
                <p:nvPr/>
              </p:nvSpPr>
              <p:spPr bwMode="auto">
                <a:xfrm>
                  <a:off x="100123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30" name="Straight Arrow Connector 129"/>
                <p:cNvCxnSpPr/>
                <p:nvPr/>
              </p:nvCxnSpPr>
              <p:spPr bwMode="auto">
                <a:xfrm rot="5400000">
                  <a:off x="81684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87" name="Group 16"/>
              <p:cNvGrpSpPr/>
              <p:nvPr/>
            </p:nvGrpSpPr>
            <p:grpSpPr>
              <a:xfrm>
                <a:off x="1219200" y="2095500"/>
                <a:ext cx="457200" cy="3543300"/>
                <a:chOff x="1219200" y="2095500"/>
                <a:chExt cx="457200" cy="3543300"/>
              </a:xfrm>
            </p:grpSpPr>
            <p:sp>
              <p:nvSpPr>
                <p:cNvPr id="125" name="Rectangle 124"/>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26" name="Oval 125"/>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27" name="Straight Arrow Connector 126"/>
                <p:cNvCxnSpPr>
                  <a:stCxn id="126" idx="4"/>
                  <a:endCxn id="125"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88" name="Group 18"/>
              <p:cNvGrpSpPr/>
              <p:nvPr/>
            </p:nvGrpSpPr>
            <p:grpSpPr>
              <a:xfrm>
                <a:off x="1524000" y="2095500"/>
                <a:ext cx="457200" cy="3543300"/>
                <a:chOff x="1219200" y="2095500"/>
                <a:chExt cx="457200" cy="3543300"/>
              </a:xfrm>
            </p:grpSpPr>
            <p:sp>
              <p:nvSpPr>
                <p:cNvPr id="122" name="Rectangle 121"/>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23" name="Oval 122"/>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24" name="Straight Arrow Connector 123"/>
                <p:cNvCxnSpPr>
                  <a:stCxn id="123" idx="4"/>
                  <a:endCxn id="122"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89" name="Group 31"/>
              <p:cNvGrpSpPr/>
              <p:nvPr/>
            </p:nvGrpSpPr>
            <p:grpSpPr>
              <a:xfrm>
                <a:off x="1828800" y="2095500"/>
                <a:ext cx="457200" cy="3543300"/>
                <a:chOff x="1219200" y="2095500"/>
                <a:chExt cx="457200" cy="3543300"/>
              </a:xfrm>
            </p:grpSpPr>
            <p:sp>
              <p:nvSpPr>
                <p:cNvPr id="119" name="Rectangle 118"/>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20" name="Oval 119"/>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21" name="Straight Arrow Connector 120"/>
                <p:cNvCxnSpPr>
                  <a:stCxn id="120" idx="4"/>
                  <a:endCxn id="119"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107" name="Group 40"/>
              <p:cNvGrpSpPr/>
              <p:nvPr/>
            </p:nvGrpSpPr>
            <p:grpSpPr>
              <a:xfrm>
                <a:off x="1138393" y="1333500"/>
                <a:ext cx="922019" cy="762001"/>
                <a:chOff x="1138393" y="1333500"/>
                <a:chExt cx="922019" cy="762001"/>
              </a:xfrm>
            </p:grpSpPr>
            <p:sp>
              <p:nvSpPr>
                <p:cNvPr id="114" name="Oval 113"/>
                <p:cNvSpPr/>
                <p:nvPr/>
              </p:nvSpPr>
              <p:spPr bwMode="auto">
                <a:xfrm>
                  <a:off x="1440180" y="1333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15" name="Straight Arrow Connector 114"/>
                <p:cNvCxnSpPr>
                  <a:stCxn id="114" idx="4"/>
                </p:cNvCxnSpPr>
                <p:nvPr/>
              </p:nvCxnSpPr>
              <p:spPr bwMode="auto">
                <a:xfrm rot="5400000">
                  <a:off x="1114027" y="1632187"/>
                  <a:ext cx="487680" cy="438947"/>
                </a:xfrm>
                <a:prstGeom prst="straightConnector1">
                  <a:avLst/>
                </a:prstGeom>
                <a:noFill/>
                <a:ln w="19050" cap="flat" cmpd="sng" algn="ctr">
                  <a:solidFill>
                    <a:schemeClr val="bg1"/>
                  </a:solidFill>
                  <a:prstDash val="solid"/>
                  <a:round/>
                  <a:headEnd type="none" w="med" len="med"/>
                  <a:tailEnd type="arrow"/>
                </a:ln>
                <a:effectLst/>
              </p:spPr>
            </p:cxnSp>
            <p:cxnSp>
              <p:nvCxnSpPr>
                <p:cNvPr id="116" name="Straight Arrow Connector 115"/>
                <p:cNvCxnSpPr>
                  <a:stCxn id="114" idx="4"/>
                  <a:endCxn id="123" idx="0"/>
                </p:cNvCxnSpPr>
                <p:nvPr/>
              </p:nvCxnSpPr>
              <p:spPr bwMode="auto">
                <a:xfrm rot="16200000" flipH="1">
                  <a:off x="1422636" y="1762523"/>
                  <a:ext cx="487680" cy="178273"/>
                </a:xfrm>
                <a:prstGeom prst="straightConnector1">
                  <a:avLst/>
                </a:prstGeom>
                <a:noFill/>
                <a:ln w="19050" cap="flat" cmpd="sng" algn="ctr">
                  <a:solidFill>
                    <a:schemeClr val="bg1"/>
                  </a:solidFill>
                  <a:prstDash val="solid"/>
                  <a:round/>
                  <a:headEnd type="none" w="med" len="med"/>
                  <a:tailEnd type="arrow"/>
                </a:ln>
                <a:effectLst/>
              </p:spPr>
            </p:cxnSp>
            <p:cxnSp>
              <p:nvCxnSpPr>
                <p:cNvPr id="117" name="Straight Arrow Connector 116"/>
                <p:cNvCxnSpPr>
                  <a:stCxn id="114" idx="4"/>
                  <a:endCxn id="126" idx="0"/>
                </p:cNvCxnSpPr>
                <p:nvPr/>
              </p:nvCxnSpPr>
              <p:spPr bwMode="auto">
                <a:xfrm rot="5400000">
                  <a:off x="1270237" y="1788397"/>
                  <a:ext cx="487680" cy="126527"/>
                </a:xfrm>
                <a:prstGeom prst="straightConnector1">
                  <a:avLst/>
                </a:prstGeom>
                <a:noFill/>
                <a:ln w="19050" cap="flat" cmpd="sng" algn="ctr">
                  <a:solidFill>
                    <a:schemeClr val="bg1"/>
                  </a:solidFill>
                  <a:prstDash val="solid"/>
                  <a:round/>
                  <a:headEnd type="none" w="med" len="med"/>
                  <a:tailEnd type="arrow"/>
                </a:ln>
                <a:effectLst/>
              </p:spPr>
            </p:cxnSp>
            <p:cxnSp>
              <p:nvCxnSpPr>
                <p:cNvPr id="118" name="Straight Arrow Connector 117"/>
                <p:cNvCxnSpPr>
                  <a:stCxn id="114" idx="4"/>
                  <a:endCxn id="120" idx="0"/>
                </p:cNvCxnSpPr>
                <p:nvPr/>
              </p:nvCxnSpPr>
              <p:spPr bwMode="auto">
                <a:xfrm rot="16200000" flipH="1">
                  <a:off x="1575036" y="1610123"/>
                  <a:ext cx="487680" cy="483073"/>
                </a:xfrm>
                <a:prstGeom prst="straightConnector1">
                  <a:avLst/>
                </a:prstGeom>
                <a:noFill/>
                <a:ln w="19050" cap="flat" cmpd="sng" algn="ctr">
                  <a:solidFill>
                    <a:schemeClr val="bg1"/>
                  </a:solidFill>
                  <a:prstDash val="solid"/>
                  <a:round/>
                  <a:headEnd type="none" w="med" len="med"/>
                  <a:tailEnd type="arrow"/>
                </a:ln>
                <a:effectLst/>
              </p:spPr>
            </p:cxnSp>
          </p:grpSp>
        </p:grpSp>
        <p:grpSp>
          <p:nvGrpSpPr>
            <p:cNvPr id="109" name="Group 130"/>
            <p:cNvGrpSpPr/>
            <p:nvPr/>
          </p:nvGrpSpPr>
          <p:grpSpPr>
            <a:xfrm>
              <a:off x="7078980" y="1333500"/>
              <a:ext cx="1379220" cy="4305300"/>
              <a:chOff x="906780" y="1333500"/>
              <a:chExt cx="1379220" cy="4305300"/>
            </a:xfrm>
          </p:grpSpPr>
          <p:cxnSp>
            <p:nvCxnSpPr>
              <p:cNvPr id="132" name="Straight Arrow Connector 131"/>
              <p:cNvCxnSpPr/>
              <p:nvPr/>
            </p:nvCxnSpPr>
            <p:spPr bwMode="auto">
              <a:xfrm>
                <a:off x="1115533" y="2400300"/>
                <a:ext cx="914400" cy="914400"/>
              </a:xfrm>
              <a:prstGeom prst="straightConnector1">
                <a:avLst/>
              </a:prstGeom>
              <a:noFill/>
              <a:ln w="12700" cap="flat" cmpd="sng" algn="ctr">
                <a:noFill/>
                <a:prstDash val="solid"/>
                <a:round/>
                <a:headEnd type="none" w="med" len="med"/>
                <a:tailEnd type="arrow"/>
              </a:ln>
              <a:effectLst/>
            </p:spPr>
          </p:cxnSp>
          <p:grpSp>
            <p:nvGrpSpPr>
              <p:cNvPr id="110" name="Group 17"/>
              <p:cNvGrpSpPr/>
              <p:nvPr/>
            </p:nvGrpSpPr>
            <p:grpSpPr>
              <a:xfrm>
                <a:off x="906780" y="2095500"/>
                <a:ext cx="457200" cy="3543300"/>
                <a:chOff x="906780" y="2095500"/>
                <a:chExt cx="457200" cy="3543300"/>
              </a:xfrm>
            </p:grpSpPr>
            <p:sp>
              <p:nvSpPr>
                <p:cNvPr id="152" name="Rectangle 4"/>
                <p:cNvSpPr/>
                <p:nvPr/>
              </p:nvSpPr>
              <p:spPr bwMode="auto">
                <a:xfrm>
                  <a:off x="90678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53" name="Oval 5"/>
                <p:cNvSpPr/>
                <p:nvPr/>
              </p:nvSpPr>
              <p:spPr bwMode="auto">
                <a:xfrm>
                  <a:off x="100123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54" name="Straight Arrow Connector 153"/>
                <p:cNvCxnSpPr/>
                <p:nvPr/>
              </p:nvCxnSpPr>
              <p:spPr bwMode="auto">
                <a:xfrm rot="5400000">
                  <a:off x="81684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111" name="Group 16"/>
              <p:cNvGrpSpPr/>
              <p:nvPr/>
            </p:nvGrpSpPr>
            <p:grpSpPr>
              <a:xfrm>
                <a:off x="1219200" y="2095500"/>
                <a:ext cx="457200" cy="3543300"/>
                <a:chOff x="1219200" y="2095500"/>
                <a:chExt cx="457200" cy="3543300"/>
              </a:xfrm>
            </p:grpSpPr>
            <p:sp>
              <p:nvSpPr>
                <p:cNvPr id="149" name="Rectangle 148"/>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50" name="Oval 149"/>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51" name="Straight Arrow Connector 150"/>
                <p:cNvCxnSpPr>
                  <a:stCxn id="150" idx="4"/>
                  <a:endCxn id="149"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112" name="Group 18"/>
              <p:cNvGrpSpPr/>
              <p:nvPr/>
            </p:nvGrpSpPr>
            <p:grpSpPr>
              <a:xfrm>
                <a:off x="1524000" y="2095500"/>
                <a:ext cx="457200" cy="3543300"/>
                <a:chOff x="1219200" y="2095500"/>
                <a:chExt cx="457200" cy="3543300"/>
              </a:xfrm>
            </p:grpSpPr>
            <p:sp>
              <p:nvSpPr>
                <p:cNvPr id="146" name="Rectangle 145"/>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47" name="Oval 146"/>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48" name="Straight Arrow Connector 147"/>
                <p:cNvCxnSpPr>
                  <a:stCxn id="147" idx="4"/>
                  <a:endCxn id="146"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113" name="Group 31"/>
              <p:cNvGrpSpPr/>
              <p:nvPr/>
            </p:nvGrpSpPr>
            <p:grpSpPr>
              <a:xfrm>
                <a:off x="1828800" y="2095500"/>
                <a:ext cx="457200" cy="3543300"/>
                <a:chOff x="1219200" y="2095500"/>
                <a:chExt cx="457200" cy="3543300"/>
              </a:xfrm>
            </p:grpSpPr>
            <p:sp>
              <p:nvSpPr>
                <p:cNvPr id="143" name="Rectangle 142"/>
                <p:cNvSpPr/>
                <p:nvPr/>
              </p:nvSpPr>
              <p:spPr bwMode="auto">
                <a:xfrm>
                  <a:off x="1219200" y="3009900"/>
                  <a:ext cx="457200" cy="2628900"/>
                </a:xfrm>
                <a:prstGeom prst="rect">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44" name="Oval 143"/>
                <p:cNvSpPr/>
                <p:nvPr/>
              </p:nvSpPr>
              <p:spPr bwMode="auto">
                <a:xfrm>
                  <a:off x="1313653" y="2095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45" name="Straight Arrow Connector 144"/>
                <p:cNvCxnSpPr>
                  <a:stCxn id="144" idx="4"/>
                  <a:endCxn id="143" idx="0"/>
                </p:cNvCxnSpPr>
                <p:nvPr/>
              </p:nvCxnSpPr>
              <p:spPr bwMode="auto">
                <a:xfrm rot="5400000">
                  <a:off x="1129267" y="2688354"/>
                  <a:ext cx="640080" cy="3013"/>
                </a:xfrm>
                <a:prstGeom prst="straightConnector1">
                  <a:avLst/>
                </a:prstGeom>
                <a:noFill/>
                <a:ln w="19050" cap="flat" cmpd="sng" algn="ctr">
                  <a:solidFill>
                    <a:schemeClr val="bg1"/>
                  </a:solidFill>
                  <a:prstDash val="solid"/>
                  <a:round/>
                  <a:headEnd type="none" w="med" len="med"/>
                  <a:tailEnd type="arrow"/>
                </a:ln>
                <a:effectLst/>
              </p:spPr>
            </p:cxnSp>
          </p:grpSp>
          <p:grpSp>
            <p:nvGrpSpPr>
              <p:cNvPr id="131" name="Group 40"/>
              <p:cNvGrpSpPr/>
              <p:nvPr/>
            </p:nvGrpSpPr>
            <p:grpSpPr>
              <a:xfrm>
                <a:off x="1138393" y="1333500"/>
                <a:ext cx="922019" cy="762001"/>
                <a:chOff x="1138393" y="1333500"/>
                <a:chExt cx="922019" cy="762001"/>
              </a:xfrm>
            </p:grpSpPr>
            <p:sp>
              <p:nvSpPr>
                <p:cNvPr id="138" name="Oval 137"/>
                <p:cNvSpPr/>
                <p:nvPr/>
              </p:nvSpPr>
              <p:spPr bwMode="auto">
                <a:xfrm>
                  <a:off x="1440180" y="1333500"/>
                  <a:ext cx="274320" cy="274320"/>
                </a:xfrm>
                <a:prstGeom prst="ellipse">
                  <a:avLst/>
                </a:prstGeom>
                <a:noFill/>
                <a:ln w="1905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39" name="Straight Arrow Connector 138"/>
                <p:cNvCxnSpPr>
                  <a:stCxn id="138" idx="4"/>
                </p:cNvCxnSpPr>
                <p:nvPr/>
              </p:nvCxnSpPr>
              <p:spPr bwMode="auto">
                <a:xfrm rot="5400000">
                  <a:off x="1114027" y="1632187"/>
                  <a:ext cx="487680" cy="438947"/>
                </a:xfrm>
                <a:prstGeom prst="straightConnector1">
                  <a:avLst/>
                </a:prstGeom>
                <a:noFill/>
                <a:ln w="19050" cap="flat" cmpd="sng" algn="ctr">
                  <a:solidFill>
                    <a:schemeClr val="bg1"/>
                  </a:solidFill>
                  <a:prstDash val="solid"/>
                  <a:round/>
                  <a:headEnd type="none" w="med" len="med"/>
                  <a:tailEnd type="arrow"/>
                </a:ln>
                <a:effectLst/>
              </p:spPr>
            </p:cxnSp>
            <p:cxnSp>
              <p:nvCxnSpPr>
                <p:cNvPr id="140" name="Straight Arrow Connector 139"/>
                <p:cNvCxnSpPr>
                  <a:stCxn id="138" idx="4"/>
                  <a:endCxn id="147" idx="0"/>
                </p:cNvCxnSpPr>
                <p:nvPr/>
              </p:nvCxnSpPr>
              <p:spPr bwMode="auto">
                <a:xfrm rot="16200000" flipH="1">
                  <a:off x="1422636" y="1762523"/>
                  <a:ext cx="487680" cy="178273"/>
                </a:xfrm>
                <a:prstGeom prst="straightConnector1">
                  <a:avLst/>
                </a:prstGeom>
                <a:noFill/>
                <a:ln w="19050" cap="flat" cmpd="sng" algn="ctr">
                  <a:solidFill>
                    <a:schemeClr val="bg1"/>
                  </a:solidFill>
                  <a:prstDash val="solid"/>
                  <a:round/>
                  <a:headEnd type="none" w="med" len="med"/>
                  <a:tailEnd type="arrow"/>
                </a:ln>
                <a:effectLst/>
              </p:spPr>
            </p:cxnSp>
            <p:cxnSp>
              <p:nvCxnSpPr>
                <p:cNvPr id="141" name="Straight Arrow Connector 140"/>
                <p:cNvCxnSpPr>
                  <a:stCxn id="138" idx="4"/>
                  <a:endCxn id="150" idx="0"/>
                </p:cNvCxnSpPr>
                <p:nvPr/>
              </p:nvCxnSpPr>
              <p:spPr bwMode="auto">
                <a:xfrm rot="5400000">
                  <a:off x="1270237" y="1788397"/>
                  <a:ext cx="487680" cy="126527"/>
                </a:xfrm>
                <a:prstGeom prst="straightConnector1">
                  <a:avLst/>
                </a:prstGeom>
                <a:noFill/>
                <a:ln w="19050" cap="flat" cmpd="sng" algn="ctr">
                  <a:solidFill>
                    <a:schemeClr val="bg1"/>
                  </a:solidFill>
                  <a:prstDash val="solid"/>
                  <a:round/>
                  <a:headEnd type="none" w="med" len="med"/>
                  <a:tailEnd type="arrow"/>
                </a:ln>
                <a:effectLst/>
              </p:spPr>
            </p:cxnSp>
            <p:cxnSp>
              <p:nvCxnSpPr>
                <p:cNvPr id="142" name="Straight Arrow Connector 141"/>
                <p:cNvCxnSpPr>
                  <a:stCxn id="138" idx="4"/>
                  <a:endCxn id="144" idx="0"/>
                </p:cNvCxnSpPr>
                <p:nvPr/>
              </p:nvCxnSpPr>
              <p:spPr bwMode="auto">
                <a:xfrm rot="16200000" flipH="1">
                  <a:off x="1575036" y="1610123"/>
                  <a:ext cx="487680" cy="483073"/>
                </a:xfrm>
                <a:prstGeom prst="straightConnector1">
                  <a:avLst/>
                </a:prstGeom>
                <a:noFill/>
                <a:ln w="19050" cap="flat" cmpd="sng" algn="ctr">
                  <a:solidFill>
                    <a:schemeClr val="bg1"/>
                  </a:solidFill>
                  <a:prstDash val="solid"/>
                  <a:round/>
                  <a:headEnd type="none" w="med" len="med"/>
                  <a:tailEnd type="arrow"/>
                </a:ln>
                <a:effectLst/>
              </p:spPr>
            </p:cxnSp>
          </p:grpSp>
        </p:grpSp>
      </p:grpSp>
      <p:sp>
        <p:nvSpPr>
          <p:cNvPr id="157" name="Title 1"/>
          <p:cNvSpPr>
            <a:spLocks noGrp="1"/>
          </p:cNvSpPr>
          <p:nvPr>
            <p:ph type="title"/>
          </p:nvPr>
        </p:nvSpPr>
        <p:spPr>
          <a:xfrm>
            <a:off x="1064360" y="215900"/>
            <a:ext cx="6964090" cy="304800"/>
          </a:xfrm>
        </p:spPr>
        <p:txBody>
          <a:bodyPr/>
          <a:lstStyle/>
          <a:p>
            <a:r>
              <a:rPr lang="en-US" dirty="0" smtClean="0"/>
              <a:t>Hierarchical Sparse coding (sparse DBN) for audio</a:t>
            </a:r>
            <a:endParaRPr lang="en-US" dirty="0"/>
          </a:p>
        </p:txBody>
      </p:sp>
      <p:sp>
        <p:nvSpPr>
          <p:cNvPr id="159" name="TextBox 158"/>
          <p:cNvSpPr txBox="1"/>
          <p:nvPr/>
        </p:nvSpPr>
        <p:spPr>
          <a:xfrm>
            <a:off x="7874830" y="6539805"/>
            <a:ext cx="1289135" cy="307777"/>
          </a:xfrm>
          <a:prstGeom prst="rect">
            <a:avLst/>
          </a:prstGeom>
          <a:solidFill>
            <a:schemeClr val="tx1"/>
          </a:solidFill>
        </p:spPr>
        <p:txBody>
          <a:bodyPr wrap="none" rtlCol="0">
            <a:spAutoFit/>
          </a:bodyPr>
          <a:lstStyle/>
          <a:p>
            <a:pPr algn="l">
              <a:spcBef>
                <a:spcPts val="0"/>
              </a:spcBef>
            </a:pPr>
            <a:r>
              <a:rPr lang="en-US" sz="1400" dirty="0" smtClean="0">
                <a:solidFill>
                  <a:schemeClr val="bg1"/>
                </a:solidFill>
                <a:latin typeface="+mn-lt"/>
              </a:rPr>
              <a:t>[Honglak Lee]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3"/>
                                        </p:tgtEl>
                                      </p:cBhvr>
                                      <p:by x="60000" y="60000"/>
                                    </p:animScale>
                                  </p:childTnLst>
                                </p:cTn>
                              </p:par>
                              <p:par>
                                <p:cTn id="7" presetID="42" presetClass="path" presetSubtype="0" accel="50000" decel="50000" fill="hold" nodeType="withEffect">
                                  <p:stCondLst>
                                    <p:cond delay="0"/>
                                  </p:stCondLst>
                                  <p:childTnLst>
                                    <p:animMotion origin="layout" path="M 8.33333E-7 -4.07407E-6 L 8.33333E-7 0.15255 " pathEditMode="relative" rAng="0" ptsTypes="AA">
                                      <p:cBhvr>
                                        <p:cTn id="8" dur="1000" fill="hold"/>
                                        <p:tgtEl>
                                          <p:spTgt spid="3"/>
                                        </p:tgtEl>
                                        <p:attrNameLst>
                                          <p:attrName>ppt_x</p:attrName>
                                          <p:attrName>ppt_y</p:attrName>
                                        </p:attrNameLst>
                                      </p:cBhvr>
                                      <p:rCtr x="0" y="7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DBN for audio</a:t>
            </a:r>
            <a:endParaRPr lang="en-US" dirty="0"/>
          </a:p>
        </p:txBody>
      </p:sp>
      <p:pic>
        <p:nvPicPr>
          <p:cNvPr id="1511426" name="Picture 2" descr="C:\Users\ang\Desktop\foo2.jpg"/>
          <p:cNvPicPr>
            <a:picLocks noChangeAspect="1" noChangeArrowheads="1"/>
          </p:cNvPicPr>
          <p:nvPr/>
        </p:nvPicPr>
        <p:blipFill>
          <a:blip r:embed="rId3" cstate="print"/>
          <a:srcRect/>
          <a:stretch>
            <a:fillRect/>
          </a:stretch>
        </p:blipFill>
        <p:spPr bwMode="auto">
          <a:xfrm>
            <a:off x="2295525" y="3265170"/>
            <a:ext cx="4772025" cy="3068955"/>
          </a:xfrm>
          <a:prstGeom prst="rect">
            <a:avLst/>
          </a:prstGeom>
          <a:noFill/>
        </p:spPr>
      </p:pic>
      <p:sp>
        <p:nvSpPr>
          <p:cNvPr id="5" name="Right Brace 4"/>
          <p:cNvSpPr/>
          <p:nvPr/>
        </p:nvSpPr>
        <p:spPr bwMode="auto">
          <a:xfrm>
            <a:off x="6972300" y="3276600"/>
            <a:ext cx="228600" cy="822960"/>
          </a:xfrm>
          <a:prstGeom prst="rightBrace">
            <a:avLst/>
          </a:prstGeom>
          <a:noFill/>
          <a:ln w="28575" cap="flat" cmpd="sng" algn="ctr">
            <a:solidFill>
              <a:srgbClr val="FF0000"/>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6" name="TextBox 5"/>
          <p:cNvSpPr txBox="1"/>
          <p:nvPr/>
        </p:nvSpPr>
        <p:spPr>
          <a:xfrm>
            <a:off x="7315200" y="3390900"/>
            <a:ext cx="1402948" cy="646331"/>
          </a:xfrm>
          <a:prstGeom prst="rect">
            <a:avLst/>
          </a:prstGeom>
          <a:noFill/>
        </p:spPr>
        <p:txBody>
          <a:bodyPr wrap="none" rtlCol="0">
            <a:spAutoFit/>
          </a:bodyPr>
          <a:lstStyle/>
          <a:p>
            <a:pPr>
              <a:spcBef>
                <a:spcPts val="0"/>
              </a:spcBef>
            </a:pPr>
            <a:r>
              <a:rPr lang="en-US" dirty="0" smtClean="0">
                <a:solidFill>
                  <a:schemeClr val="bg1"/>
                </a:solidFill>
              </a:rPr>
              <a:t>One CDBN </a:t>
            </a:r>
          </a:p>
          <a:p>
            <a:pPr>
              <a:spcBef>
                <a:spcPts val="0"/>
              </a:spcBef>
            </a:pPr>
            <a:r>
              <a:rPr lang="en-US" dirty="0" smtClean="0">
                <a:solidFill>
                  <a:schemeClr val="bg1"/>
                </a:solidFill>
              </a:rPr>
              <a:t>layer</a:t>
            </a:r>
            <a:endParaRPr lang="en-US" dirty="0">
              <a:solidFill>
                <a:schemeClr val="bg1"/>
              </a:solidFill>
            </a:endParaRPr>
          </a:p>
        </p:txBody>
      </p:sp>
      <p:cxnSp>
        <p:nvCxnSpPr>
          <p:cNvPr id="8" name="Straight Arrow Connector 7"/>
          <p:cNvCxnSpPr/>
          <p:nvPr/>
        </p:nvCxnSpPr>
        <p:spPr bwMode="auto">
          <a:xfrm>
            <a:off x="1828800" y="3886200"/>
            <a:ext cx="609600" cy="1588"/>
          </a:xfrm>
          <a:prstGeom prst="straightConnector1">
            <a:avLst/>
          </a:prstGeom>
          <a:noFill/>
          <a:ln w="28575" cap="flat" cmpd="sng" algn="ctr">
            <a:solidFill>
              <a:srgbClr val="FF0000"/>
            </a:solidFill>
            <a:prstDash val="solid"/>
            <a:round/>
            <a:headEnd type="none" w="med" len="med"/>
            <a:tailEnd type="arrow" w="med" len="med"/>
          </a:ln>
          <a:effectLst/>
        </p:spPr>
      </p:cxnSp>
      <p:cxnSp>
        <p:nvCxnSpPr>
          <p:cNvPr id="9" name="Straight Arrow Connector 8"/>
          <p:cNvCxnSpPr/>
          <p:nvPr/>
        </p:nvCxnSpPr>
        <p:spPr bwMode="auto">
          <a:xfrm>
            <a:off x="1828800" y="3429000"/>
            <a:ext cx="609600" cy="1588"/>
          </a:xfrm>
          <a:prstGeom prst="straightConnector1">
            <a:avLst/>
          </a:prstGeom>
          <a:noFill/>
          <a:ln w="28575" cap="flat" cmpd="sng" algn="ctr">
            <a:solidFill>
              <a:srgbClr val="FF0000"/>
            </a:solidFill>
            <a:prstDash val="solid"/>
            <a:round/>
            <a:headEnd type="none" w="med" len="med"/>
            <a:tailEnd type="arrow" w="med" len="med"/>
          </a:ln>
          <a:effectLst/>
        </p:spPr>
      </p:cxnSp>
      <p:sp>
        <p:nvSpPr>
          <p:cNvPr id="10" name="TextBox 9"/>
          <p:cNvSpPr txBox="1"/>
          <p:nvPr/>
        </p:nvSpPr>
        <p:spPr>
          <a:xfrm>
            <a:off x="152400" y="3695700"/>
            <a:ext cx="1710726" cy="369332"/>
          </a:xfrm>
          <a:prstGeom prst="rect">
            <a:avLst/>
          </a:prstGeom>
          <a:noFill/>
        </p:spPr>
        <p:txBody>
          <a:bodyPr wrap="none" rtlCol="0">
            <a:spAutoFit/>
          </a:bodyPr>
          <a:lstStyle/>
          <a:p>
            <a:r>
              <a:rPr lang="en-US" dirty="0" smtClean="0">
                <a:solidFill>
                  <a:schemeClr val="bg1"/>
                </a:solidFill>
              </a:rPr>
              <a:t>Detection units</a:t>
            </a:r>
            <a:endParaRPr lang="en-US" dirty="0">
              <a:solidFill>
                <a:schemeClr val="bg1"/>
              </a:solidFill>
            </a:endParaRPr>
          </a:p>
        </p:txBody>
      </p:sp>
      <p:sp>
        <p:nvSpPr>
          <p:cNvPr id="11" name="TextBox 10"/>
          <p:cNvSpPr txBox="1"/>
          <p:nvPr/>
        </p:nvSpPr>
        <p:spPr>
          <a:xfrm>
            <a:off x="190500" y="3238500"/>
            <a:ext cx="1428596" cy="369332"/>
          </a:xfrm>
          <a:prstGeom prst="rect">
            <a:avLst/>
          </a:prstGeom>
          <a:noFill/>
        </p:spPr>
        <p:txBody>
          <a:bodyPr wrap="none" rtlCol="0">
            <a:spAutoFit/>
          </a:bodyPr>
          <a:lstStyle/>
          <a:p>
            <a:r>
              <a:rPr lang="en-US" dirty="0" smtClean="0">
                <a:solidFill>
                  <a:schemeClr val="bg1"/>
                </a:solidFill>
              </a:rPr>
              <a:t>Max pooling</a:t>
            </a:r>
            <a:endParaRPr lang="en-US" dirty="0">
              <a:solidFill>
                <a:schemeClr val="bg1"/>
              </a:solidFill>
            </a:endParaRPr>
          </a:p>
        </p:txBody>
      </p:sp>
      <p:grpSp>
        <p:nvGrpSpPr>
          <p:cNvPr id="3" name="Group 40"/>
          <p:cNvGrpSpPr/>
          <p:nvPr/>
        </p:nvGrpSpPr>
        <p:grpSpPr>
          <a:xfrm>
            <a:off x="2819400" y="2628900"/>
            <a:ext cx="1485898" cy="723901"/>
            <a:chOff x="376394" y="1333500"/>
            <a:chExt cx="2476502" cy="1206501"/>
          </a:xfrm>
        </p:grpSpPr>
        <p:sp>
          <p:nvSpPr>
            <p:cNvPr id="15" name="Oval 14"/>
            <p:cNvSpPr/>
            <p:nvPr/>
          </p:nvSpPr>
          <p:spPr bwMode="auto">
            <a:xfrm>
              <a:off x="1440180" y="1333500"/>
              <a:ext cx="274320" cy="274320"/>
            </a:xfrm>
            <a:prstGeom prst="ellipse">
              <a:avLst/>
            </a:prstGeom>
            <a:noFill/>
            <a:ln w="127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6" name="Straight Arrow Connector 15"/>
            <p:cNvCxnSpPr>
              <a:stCxn id="15" idx="4"/>
            </p:cNvCxnSpPr>
            <p:nvPr/>
          </p:nvCxnSpPr>
          <p:spPr bwMode="auto">
            <a:xfrm rot="5400000">
              <a:off x="510778" y="1473437"/>
              <a:ext cx="932180" cy="1200947"/>
            </a:xfrm>
            <a:prstGeom prst="straightConnector1">
              <a:avLst/>
            </a:prstGeom>
            <a:noFill/>
            <a:ln w="12700" cap="flat" cmpd="sng" algn="ctr">
              <a:solidFill>
                <a:schemeClr val="bg1"/>
              </a:solidFill>
              <a:prstDash val="solid"/>
              <a:round/>
              <a:headEnd type="none" w="med" len="med"/>
              <a:tailEnd type="arrow"/>
            </a:ln>
            <a:effectLst/>
          </p:spPr>
        </p:cxnSp>
        <p:cxnSp>
          <p:nvCxnSpPr>
            <p:cNvPr id="17" name="Straight Arrow Connector 16"/>
            <p:cNvCxnSpPr>
              <a:stCxn id="15" idx="4"/>
            </p:cNvCxnSpPr>
            <p:nvPr/>
          </p:nvCxnSpPr>
          <p:spPr bwMode="auto">
            <a:xfrm rot="16200000" flipH="1">
              <a:off x="1749029" y="1436132"/>
              <a:ext cx="932180" cy="1275555"/>
            </a:xfrm>
            <a:prstGeom prst="straightConnector1">
              <a:avLst/>
            </a:prstGeom>
            <a:noFill/>
            <a:ln w="12700" cap="flat" cmpd="sng" algn="ctr">
              <a:solidFill>
                <a:schemeClr val="bg1"/>
              </a:solidFill>
              <a:prstDash val="solid"/>
              <a:round/>
              <a:headEnd type="none" w="med" len="med"/>
              <a:tailEnd type="arrow"/>
            </a:ln>
            <a:effectLst/>
          </p:spPr>
        </p:cxnSp>
        <p:cxnSp>
          <p:nvCxnSpPr>
            <p:cNvPr id="18" name="Straight Arrow Connector 17"/>
            <p:cNvCxnSpPr>
              <a:stCxn id="15" idx="4"/>
            </p:cNvCxnSpPr>
            <p:nvPr/>
          </p:nvCxnSpPr>
          <p:spPr bwMode="auto">
            <a:xfrm rot="16200000" flipH="1">
              <a:off x="1114029" y="2071133"/>
              <a:ext cx="932180" cy="5553"/>
            </a:xfrm>
            <a:prstGeom prst="straightConnector1">
              <a:avLst/>
            </a:prstGeom>
            <a:noFill/>
            <a:ln w="12700" cap="flat" cmpd="sng" algn="ctr">
              <a:solidFill>
                <a:schemeClr val="bg1"/>
              </a:solidFill>
              <a:prstDash val="solid"/>
              <a:round/>
              <a:headEnd type="none" w="med" len="med"/>
              <a:tailEnd type="arrow"/>
            </a:ln>
            <a:effectLst/>
          </p:spPr>
        </p:cxnSp>
      </p:grpSp>
      <p:cxnSp>
        <p:nvCxnSpPr>
          <p:cNvPr id="24" name="Straight Arrow Connector 23"/>
          <p:cNvCxnSpPr/>
          <p:nvPr/>
        </p:nvCxnSpPr>
        <p:spPr bwMode="auto">
          <a:xfrm>
            <a:off x="1828800" y="2705100"/>
            <a:ext cx="609600" cy="1588"/>
          </a:xfrm>
          <a:prstGeom prst="straightConnector1">
            <a:avLst/>
          </a:prstGeom>
          <a:noFill/>
          <a:ln w="28575" cap="flat" cmpd="sng" algn="ctr">
            <a:solidFill>
              <a:srgbClr val="FF0000"/>
            </a:solidFill>
            <a:prstDash val="solid"/>
            <a:round/>
            <a:headEnd type="none" w="med" len="med"/>
            <a:tailEnd type="arrow" w="med" len="med"/>
          </a:ln>
          <a:effectLst/>
        </p:spPr>
      </p:cxnSp>
      <p:sp>
        <p:nvSpPr>
          <p:cNvPr id="25" name="TextBox 24"/>
          <p:cNvSpPr txBox="1"/>
          <p:nvPr/>
        </p:nvSpPr>
        <p:spPr>
          <a:xfrm>
            <a:off x="152400" y="2514600"/>
            <a:ext cx="1710726" cy="369332"/>
          </a:xfrm>
          <a:prstGeom prst="rect">
            <a:avLst/>
          </a:prstGeom>
          <a:noFill/>
        </p:spPr>
        <p:txBody>
          <a:bodyPr wrap="none" rtlCol="0">
            <a:spAutoFit/>
          </a:bodyPr>
          <a:lstStyle/>
          <a:p>
            <a:r>
              <a:rPr lang="en-US" dirty="0" smtClean="0">
                <a:solidFill>
                  <a:schemeClr val="bg1"/>
                </a:solidFill>
              </a:rPr>
              <a:t>Detection units</a:t>
            </a:r>
            <a:endParaRPr lang="en-US" dirty="0">
              <a:solidFill>
                <a:schemeClr val="bg1"/>
              </a:solidFill>
            </a:endParaRPr>
          </a:p>
        </p:txBody>
      </p:sp>
      <p:grpSp>
        <p:nvGrpSpPr>
          <p:cNvPr id="4" name="Group 40"/>
          <p:cNvGrpSpPr/>
          <p:nvPr/>
        </p:nvGrpSpPr>
        <p:grpSpPr>
          <a:xfrm>
            <a:off x="3581402" y="2628900"/>
            <a:ext cx="1485898" cy="723901"/>
            <a:chOff x="376394" y="1333500"/>
            <a:chExt cx="2476502" cy="1206501"/>
          </a:xfrm>
        </p:grpSpPr>
        <p:sp>
          <p:nvSpPr>
            <p:cNvPr id="27" name="Oval 26"/>
            <p:cNvSpPr/>
            <p:nvPr/>
          </p:nvSpPr>
          <p:spPr bwMode="auto">
            <a:xfrm>
              <a:off x="1440180" y="1333500"/>
              <a:ext cx="274320" cy="274320"/>
            </a:xfrm>
            <a:prstGeom prst="ellipse">
              <a:avLst/>
            </a:prstGeom>
            <a:noFill/>
            <a:ln w="127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28" name="Straight Arrow Connector 27"/>
            <p:cNvCxnSpPr>
              <a:stCxn id="27" idx="4"/>
            </p:cNvCxnSpPr>
            <p:nvPr/>
          </p:nvCxnSpPr>
          <p:spPr bwMode="auto">
            <a:xfrm rot="5400000">
              <a:off x="510778" y="1473437"/>
              <a:ext cx="932180" cy="1200947"/>
            </a:xfrm>
            <a:prstGeom prst="straightConnector1">
              <a:avLst/>
            </a:prstGeom>
            <a:noFill/>
            <a:ln w="12700" cap="flat" cmpd="sng" algn="ctr">
              <a:solidFill>
                <a:schemeClr val="bg1"/>
              </a:solidFill>
              <a:prstDash val="solid"/>
              <a:round/>
              <a:headEnd type="none" w="med" len="med"/>
              <a:tailEnd type="arrow"/>
            </a:ln>
            <a:effectLst/>
          </p:spPr>
        </p:cxnSp>
        <p:cxnSp>
          <p:nvCxnSpPr>
            <p:cNvPr id="29" name="Straight Arrow Connector 28"/>
            <p:cNvCxnSpPr>
              <a:stCxn id="27" idx="4"/>
            </p:cNvCxnSpPr>
            <p:nvPr/>
          </p:nvCxnSpPr>
          <p:spPr bwMode="auto">
            <a:xfrm rot="16200000" flipH="1">
              <a:off x="1749029" y="1436132"/>
              <a:ext cx="932180" cy="1275555"/>
            </a:xfrm>
            <a:prstGeom prst="straightConnector1">
              <a:avLst/>
            </a:prstGeom>
            <a:noFill/>
            <a:ln w="12700" cap="flat" cmpd="sng" algn="ctr">
              <a:solidFill>
                <a:schemeClr val="bg1"/>
              </a:solidFill>
              <a:prstDash val="solid"/>
              <a:round/>
              <a:headEnd type="none" w="med" len="med"/>
              <a:tailEnd type="arrow"/>
            </a:ln>
            <a:effectLst/>
          </p:spPr>
        </p:cxnSp>
        <p:cxnSp>
          <p:nvCxnSpPr>
            <p:cNvPr id="30" name="Straight Arrow Connector 29"/>
            <p:cNvCxnSpPr>
              <a:stCxn id="27" idx="4"/>
            </p:cNvCxnSpPr>
            <p:nvPr/>
          </p:nvCxnSpPr>
          <p:spPr bwMode="auto">
            <a:xfrm rot="16200000" flipH="1">
              <a:off x="1114029" y="2071133"/>
              <a:ext cx="932180" cy="5553"/>
            </a:xfrm>
            <a:prstGeom prst="straightConnector1">
              <a:avLst/>
            </a:prstGeom>
            <a:noFill/>
            <a:ln w="12700" cap="flat" cmpd="sng" algn="ctr">
              <a:solidFill>
                <a:schemeClr val="bg1"/>
              </a:solidFill>
              <a:prstDash val="solid"/>
              <a:round/>
              <a:headEnd type="none" w="med" len="med"/>
              <a:tailEnd type="arrow"/>
            </a:ln>
            <a:effectLst/>
          </p:spPr>
        </p:cxnSp>
      </p:grpSp>
      <p:grpSp>
        <p:nvGrpSpPr>
          <p:cNvPr id="7" name="Group 40"/>
          <p:cNvGrpSpPr/>
          <p:nvPr/>
        </p:nvGrpSpPr>
        <p:grpSpPr>
          <a:xfrm>
            <a:off x="4305302" y="2628899"/>
            <a:ext cx="1485898" cy="723901"/>
            <a:chOff x="376394" y="1333500"/>
            <a:chExt cx="2476502" cy="1206501"/>
          </a:xfrm>
        </p:grpSpPr>
        <p:sp>
          <p:nvSpPr>
            <p:cNvPr id="32" name="Oval 31"/>
            <p:cNvSpPr/>
            <p:nvPr/>
          </p:nvSpPr>
          <p:spPr bwMode="auto">
            <a:xfrm>
              <a:off x="1440180" y="1333500"/>
              <a:ext cx="274320" cy="274320"/>
            </a:xfrm>
            <a:prstGeom prst="ellipse">
              <a:avLst/>
            </a:prstGeom>
            <a:noFill/>
            <a:ln w="127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33" name="Straight Arrow Connector 32"/>
            <p:cNvCxnSpPr>
              <a:stCxn id="32" idx="4"/>
            </p:cNvCxnSpPr>
            <p:nvPr/>
          </p:nvCxnSpPr>
          <p:spPr bwMode="auto">
            <a:xfrm rot="5400000">
              <a:off x="510778" y="1473437"/>
              <a:ext cx="932180" cy="1200947"/>
            </a:xfrm>
            <a:prstGeom prst="straightConnector1">
              <a:avLst/>
            </a:prstGeom>
            <a:noFill/>
            <a:ln w="12700" cap="flat" cmpd="sng" algn="ctr">
              <a:solidFill>
                <a:schemeClr val="bg1"/>
              </a:solidFill>
              <a:prstDash val="solid"/>
              <a:round/>
              <a:headEnd type="none" w="med" len="med"/>
              <a:tailEnd type="arrow"/>
            </a:ln>
            <a:effectLst/>
          </p:spPr>
        </p:cxnSp>
        <p:cxnSp>
          <p:nvCxnSpPr>
            <p:cNvPr id="34" name="Straight Arrow Connector 33"/>
            <p:cNvCxnSpPr>
              <a:stCxn id="32" idx="4"/>
            </p:cNvCxnSpPr>
            <p:nvPr/>
          </p:nvCxnSpPr>
          <p:spPr bwMode="auto">
            <a:xfrm rot="16200000" flipH="1">
              <a:off x="1749029" y="1436132"/>
              <a:ext cx="932180" cy="1275555"/>
            </a:xfrm>
            <a:prstGeom prst="straightConnector1">
              <a:avLst/>
            </a:prstGeom>
            <a:noFill/>
            <a:ln w="12700" cap="flat" cmpd="sng" algn="ctr">
              <a:solidFill>
                <a:schemeClr val="bg1"/>
              </a:solidFill>
              <a:prstDash val="solid"/>
              <a:round/>
              <a:headEnd type="none" w="med" len="med"/>
              <a:tailEnd type="arrow"/>
            </a:ln>
            <a:effectLst/>
          </p:spPr>
        </p:cxnSp>
        <p:cxnSp>
          <p:nvCxnSpPr>
            <p:cNvPr id="35" name="Straight Arrow Connector 34"/>
            <p:cNvCxnSpPr>
              <a:stCxn id="32" idx="4"/>
            </p:cNvCxnSpPr>
            <p:nvPr/>
          </p:nvCxnSpPr>
          <p:spPr bwMode="auto">
            <a:xfrm rot="16200000" flipH="1">
              <a:off x="1114029" y="2071133"/>
              <a:ext cx="932180" cy="5553"/>
            </a:xfrm>
            <a:prstGeom prst="straightConnector1">
              <a:avLst/>
            </a:prstGeom>
            <a:noFill/>
            <a:ln w="12700" cap="flat" cmpd="sng" algn="ctr">
              <a:solidFill>
                <a:schemeClr val="bg1"/>
              </a:solidFill>
              <a:prstDash val="solid"/>
              <a:round/>
              <a:headEnd type="none" w="med" len="med"/>
              <a:tailEnd type="arrow"/>
            </a:ln>
            <a:effectLst/>
          </p:spPr>
        </p:cxnSp>
      </p:grpSp>
      <p:grpSp>
        <p:nvGrpSpPr>
          <p:cNvPr id="12" name="Group 40"/>
          <p:cNvGrpSpPr/>
          <p:nvPr/>
        </p:nvGrpSpPr>
        <p:grpSpPr>
          <a:xfrm>
            <a:off x="5029200" y="2628900"/>
            <a:ext cx="1485898" cy="723901"/>
            <a:chOff x="376394" y="1333500"/>
            <a:chExt cx="2476502" cy="1206501"/>
          </a:xfrm>
        </p:grpSpPr>
        <p:sp>
          <p:nvSpPr>
            <p:cNvPr id="37" name="Oval 36"/>
            <p:cNvSpPr/>
            <p:nvPr/>
          </p:nvSpPr>
          <p:spPr bwMode="auto">
            <a:xfrm>
              <a:off x="1440180" y="1333500"/>
              <a:ext cx="274320" cy="274320"/>
            </a:xfrm>
            <a:prstGeom prst="ellipse">
              <a:avLst/>
            </a:prstGeom>
            <a:noFill/>
            <a:ln w="127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38" name="Straight Arrow Connector 37"/>
            <p:cNvCxnSpPr>
              <a:stCxn id="37" idx="4"/>
            </p:cNvCxnSpPr>
            <p:nvPr/>
          </p:nvCxnSpPr>
          <p:spPr bwMode="auto">
            <a:xfrm rot="5400000">
              <a:off x="510778" y="1473437"/>
              <a:ext cx="932180" cy="1200947"/>
            </a:xfrm>
            <a:prstGeom prst="straightConnector1">
              <a:avLst/>
            </a:prstGeom>
            <a:noFill/>
            <a:ln w="12700" cap="flat" cmpd="sng" algn="ctr">
              <a:solidFill>
                <a:schemeClr val="bg1"/>
              </a:solidFill>
              <a:prstDash val="solid"/>
              <a:round/>
              <a:headEnd type="none" w="med" len="med"/>
              <a:tailEnd type="arrow"/>
            </a:ln>
            <a:effectLst/>
          </p:spPr>
        </p:cxnSp>
        <p:cxnSp>
          <p:nvCxnSpPr>
            <p:cNvPr id="39" name="Straight Arrow Connector 38"/>
            <p:cNvCxnSpPr>
              <a:stCxn id="37" idx="4"/>
            </p:cNvCxnSpPr>
            <p:nvPr/>
          </p:nvCxnSpPr>
          <p:spPr bwMode="auto">
            <a:xfrm rot="16200000" flipH="1">
              <a:off x="1749029" y="1436132"/>
              <a:ext cx="932180" cy="1275555"/>
            </a:xfrm>
            <a:prstGeom prst="straightConnector1">
              <a:avLst/>
            </a:prstGeom>
            <a:noFill/>
            <a:ln w="12700" cap="flat" cmpd="sng" algn="ctr">
              <a:solidFill>
                <a:schemeClr val="bg1"/>
              </a:solidFill>
              <a:prstDash val="solid"/>
              <a:round/>
              <a:headEnd type="none" w="med" len="med"/>
              <a:tailEnd type="arrow"/>
            </a:ln>
            <a:effectLst/>
          </p:spPr>
        </p:cxnSp>
        <p:cxnSp>
          <p:nvCxnSpPr>
            <p:cNvPr id="40" name="Straight Arrow Connector 39"/>
            <p:cNvCxnSpPr>
              <a:stCxn id="37" idx="4"/>
            </p:cNvCxnSpPr>
            <p:nvPr/>
          </p:nvCxnSpPr>
          <p:spPr bwMode="auto">
            <a:xfrm rot="16200000" flipH="1">
              <a:off x="1114029" y="2071133"/>
              <a:ext cx="932180" cy="5553"/>
            </a:xfrm>
            <a:prstGeom prst="straightConnector1">
              <a:avLst/>
            </a:prstGeom>
            <a:noFill/>
            <a:ln w="12700" cap="flat" cmpd="sng" algn="ctr">
              <a:solidFill>
                <a:schemeClr val="bg1"/>
              </a:solidFill>
              <a:prstDash val="solid"/>
              <a:round/>
              <a:headEnd type="none" w="med" len="med"/>
              <a:tailEnd type="arrow"/>
            </a:ln>
            <a:effectLst/>
          </p:spPr>
        </p:cxnSp>
      </p:grpSp>
      <p:cxnSp>
        <p:nvCxnSpPr>
          <p:cNvPr id="41" name="Straight Arrow Connector 40"/>
          <p:cNvCxnSpPr/>
          <p:nvPr/>
        </p:nvCxnSpPr>
        <p:spPr bwMode="auto">
          <a:xfrm>
            <a:off x="1828800" y="2209800"/>
            <a:ext cx="609600" cy="1588"/>
          </a:xfrm>
          <a:prstGeom prst="straightConnector1">
            <a:avLst/>
          </a:prstGeom>
          <a:noFill/>
          <a:ln w="28575" cap="flat" cmpd="sng" algn="ctr">
            <a:solidFill>
              <a:srgbClr val="FF0000"/>
            </a:solidFill>
            <a:prstDash val="solid"/>
            <a:round/>
            <a:headEnd type="none" w="med" len="med"/>
            <a:tailEnd type="arrow" w="med" len="med"/>
          </a:ln>
          <a:effectLst/>
        </p:spPr>
      </p:cxnSp>
      <p:sp>
        <p:nvSpPr>
          <p:cNvPr id="42" name="TextBox 41"/>
          <p:cNvSpPr txBox="1"/>
          <p:nvPr/>
        </p:nvSpPr>
        <p:spPr>
          <a:xfrm>
            <a:off x="190500" y="2019300"/>
            <a:ext cx="1428596" cy="369332"/>
          </a:xfrm>
          <a:prstGeom prst="rect">
            <a:avLst/>
          </a:prstGeom>
          <a:noFill/>
        </p:spPr>
        <p:txBody>
          <a:bodyPr wrap="none" rtlCol="0">
            <a:spAutoFit/>
          </a:bodyPr>
          <a:lstStyle/>
          <a:p>
            <a:r>
              <a:rPr lang="en-US" dirty="0" smtClean="0">
                <a:solidFill>
                  <a:schemeClr val="bg1"/>
                </a:solidFill>
              </a:rPr>
              <a:t>Max pooling</a:t>
            </a:r>
            <a:endParaRPr lang="en-US" dirty="0">
              <a:solidFill>
                <a:schemeClr val="bg1"/>
              </a:solidFill>
            </a:endParaRPr>
          </a:p>
        </p:txBody>
      </p:sp>
      <p:grpSp>
        <p:nvGrpSpPr>
          <p:cNvPr id="13" name="Group 40"/>
          <p:cNvGrpSpPr/>
          <p:nvPr/>
        </p:nvGrpSpPr>
        <p:grpSpPr>
          <a:xfrm>
            <a:off x="3539968" y="2045208"/>
            <a:ext cx="703808" cy="607796"/>
            <a:chOff x="307334" y="1630678"/>
            <a:chExt cx="1173014" cy="1012990"/>
          </a:xfrm>
        </p:grpSpPr>
        <p:sp>
          <p:nvSpPr>
            <p:cNvPr id="44" name="Oval 43"/>
            <p:cNvSpPr/>
            <p:nvPr/>
          </p:nvSpPr>
          <p:spPr bwMode="auto">
            <a:xfrm>
              <a:off x="757389" y="1630678"/>
              <a:ext cx="274320" cy="274319"/>
            </a:xfrm>
            <a:prstGeom prst="ellipse">
              <a:avLst/>
            </a:prstGeom>
            <a:noFill/>
            <a:ln w="127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45" name="Straight Arrow Connector 44"/>
            <p:cNvCxnSpPr>
              <a:stCxn id="44" idx="4"/>
              <a:endCxn id="15" idx="0"/>
            </p:cNvCxnSpPr>
            <p:nvPr/>
          </p:nvCxnSpPr>
          <p:spPr bwMode="auto">
            <a:xfrm rot="5400000">
              <a:off x="251693" y="1960639"/>
              <a:ext cx="698498" cy="587215"/>
            </a:xfrm>
            <a:prstGeom prst="straightConnector1">
              <a:avLst/>
            </a:prstGeom>
            <a:noFill/>
            <a:ln w="12700" cap="flat" cmpd="sng" algn="ctr">
              <a:solidFill>
                <a:schemeClr val="bg1"/>
              </a:solidFill>
              <a:prstDash val="solid"/>
              <a:round/>
              <a:headEnd type="none" w="med" len="med"/>
              <a:tailEnd type="arrow"/>
            </a:ln>
            <a:effectLst/>
          </p:spPr>
        </p:cxnSp>
        <p:cxnSp>
          <p:nvCxnSpPr>
            <p:cNvPr id="47" name="Straight Arrow Connector 46"/>
            <p:cNvCxnSpPr>
              <a:stCxn id="44" idx="4"/>
              <a:endCxn id="27" idx="1"/>
            </p:cNvCxnSpPr>
            <p:nvPr/>
          </p:nvCxnSpPr>
          <p:spPr bwMode="auto">
            <a:xfrm rot="16200000" flipH="1">
              <a:off x="818112" y="1981433"/>
              <a:ext cx="738671" cy="585800"/>
            </a:xfrm>
            <a:prstGeom prst="straightConnector1">
              <a:avLst/>
            </a:prstGeom>
            <a:noFill/>
            <a:ln w="12700" cap="flat" cmpd="sng" algn="ctr">
              <a:solidFill>
                <a:schemeClr val="bg1"/>
              </a:solidFill>
              <a:prstDash val="solid"/>
              <a:round/>
              <a:headEnd type="none" w="med" len="med"/>
              <a:tailEnd type="arrow"/>
            </a:ln>
            <a:effectLst/>
          </p:spPr>
        </p:cxnSp>
      </p:grpSp>
      <p:grpSp>
        <p:nvGrpSpPr>
          <p:cNvPr id="14" name="Group 40"/>
          <p:cNvGrpSpPr/>
          <p:nvPr/>
        </p:nvGrpSpPr>
        <p:grpSpPr>
          <a:xfrm>
            <a:off x="5025869" y="2007108"/>
            <a:ext cx="723897" cy="621792"/>
            <a:chOff x="331800" y="1607354"/>
            <a:chExt cx="1206496" cy="1036318"/>
          </a:xfrm>
        </p:grpSpPr>
        <p:sp>
          <p:nvSpPr>
            <p:cNvPr id="52" name="Oval 51"/>
            <p:cNvSpPr/>
            <p:nvPr/>
          </p:nvSpPr>
          <p:spPr bwMode="auto">
            <a:xfrm>
              <a:off x="781852" y="1607354"/>
              <a:ext cx="274320" cy="274319"/>
            </a:xfrm>
            <a:prstGeom prst="ellipse">
              <a:avLst/>
            </a:prstGeom>
            <a:noFill/>
            <a:ln w="127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53" name="Straight Arrow Connector 52"/>
            <p:cNvCxnSpPr>
              <a:stCxn id="52" idx="4"/>
              <a:endCxn id="32" idx="0"/>
            </p:cNvCxnSpPr>
            <p:nvPr/>
          </p:nvCxnSpPr>
          <p:spPr bwMode="auto">
            <a:xfrm rot="5400000">
              <a:off x="244408" y="1969064"/>
              <a:ext cx="761997" cy="587214"/>
            </a:xfrm>
            <a:prstGeom prst="straightConnector1">
              <a:avLst/>
            </a:prstGeom>
            <a:noFill/>
            <a:ln w="12700" cap="flat" cmpd="sng" algn="ctr">
              <a:solidFill>
                <a:schemeClr val="bg1"/>
              </a:solidFill>
              <a:prstDash val="solid"/>
              <a:round/>
              <a:headEnd type="none" w="med" len="med"/>
              <a:tailEnd type="arrow"/>
            </a:ln>
            <a:effectLst/>
          </p:spPr>
        </p:cxnSp>
        <p:cxnSp>
          <p:nvCxnSpPr>
            <p:cNvPr id="54" name="Straight Arrow Connector 53"/>
            <p:cNvCxnSpPr>
              <a:stCxn id="52" idx="4"/>
              <a:endCxn id="37" idx="0"/>
            </p:cNvCxnSpPr>
            <p:nvPr/>
          </p:nvCxnSpPr>
          <p:spPr bwMode="auto">
            <a:xfrm rot="16200000" flipH="1">
              <a:off x="847655" y="1953031"/>
              <a:ext cx="761998" cy="619284"/>
            </a:xfrm>
            <a:prstGeom prst="straightConnector1">
              <a:avLst/>
            </a:prstGeom>
            <a:noFill/>
            <a:ln w="12700" cap="flat" cmpd="sng" algn="ctr">
              <a:solidFill>
                <a:schemeClr val="bg1"/>
              </a:solidFill>
              <a:prstDash val="solid"/>
              <a:round/>
              <a:headEnd type="none" w="med" len="med"/>
              <a:tailEnd type="arrow"/>
            </a:ln>
            <a:effectLst/>
          </p:spPr>
        </p:cxnSp>
      </p:grpSp>
      <p:sp>
        <p:nvSpPr>
          <p:cNvPr id="55" name="Right Brace 54"/>
          <p:cNvSpPr/>
          <p:nvPr/>
        </p:nvSpPr>
        <p:spPr bwMode="auto">
          <a:xfrm>
            <a:off x="6934200" y="2057400"/>
            <a:ext cx="228600" cy="914400"/>
          </a:xfrm>
          <a:prstGeom prst="rightBrace">
            <a:avLst/>
          </a:prstGeom>
          <a:noFill/>
          <a:ln w="28575" cap="flat" cmpd="sng" algn="ctr">
            <a:solidFill>
              <a:srgbClr val="FF0000"/>
            </a:solid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56" name="TextBox 55"/>
          <p:cNvSpPr txBox="1"/>
          <p:nvPr/>
        </p:nvSpPr>
        <p:spPr>
          <a:xfrm>
            <a:off x="7103976" y="2171700"/>
            <a:ext cx="1749198" cy="646331"/>
          </a:xfrm>
          <a:prstGeom prst="rect">
            <a:avLst/>
          </a:prstGeom>
          <a:noFill/>
        </p:spPr>
        <p:txBody>
          <a:bodyPr wrap="none" rtlCol="0">
            <a:spAutoFit/>
          </a:bodyPr>
          <a:lstStyle/>
          <a:p>
            <a:pPr>
              <a:spcBef>
                <a:spcPts val="0"/>
              </a:spcBef>
            </a:pPr>
            <a:r>
              <a:rPr lang="en-US" dirty="0" smtClean="0">
                <a:solidFill>
                  <a:schemeClr val="bg1"/>
                </a:solidFill>
              </a:rPr>
              <a:t>Second CDBN </a:t>
            </a:r>
          </a:p>
          <a:p>
            <a:pPr>
              <a:spcBef>
                <a:spcPts val="0"/>
              </a:spcBef>
            </a:pPr>
            <a:r>
              <a:rPr lang="en-US" dirty="0" smtClean="0">
                <a:solidFill>
                  <a:schemeClr val="bg1"/>
                </a:solidFill>
              </a:rPr>
              <a:t>layer</a:t>
            </a:r>
            <a:endParaRPr lang="en-US" dirty="0">
              <a:solidFill>
                <a:schemeClr val="bg1"/>
              </a:solidFill>
            </a:endParaRPr>
          </a:p>
        </p:txBody>
      </p:sp>
      <p:sp>
        <p:nvSpPr>
          <p:cNvPr id="60" name="TextBox 59"/>
          <p:cNvSpPr txBox="1"/>
          <p:nvPr/>
        </p:nvSpPr>
        <p:spPr>
          <a:xfrm>
            <a:off x="7024766" y="6550223"/>
            <a:ext cx="2119234" cy="307777"/>
          </a:xfrm>
          <a:prstGeom prst="rect">
            <a:avLst/>
          </a:prstGeom>
          <a:solidFill>
            <a:schemeClr val="tx1"/>
          </a:solidFill>
        </p:spPr>
        <p:txBody>
          <a:bodyPr wrap="none" rtlCol="0">
            <a:spAutoFit/>
          </a:bodyPr>
          <a:lstStyle/>
          <a:p>
            <a:pPr algn="l">
              <a:spcBef>
                <a:spcPts val="0"/>
              </a:spcBef>
            </a:pPr>
            <a:r>
              <a:rPr lang="en-US" sz="1400" dirty="0" smtClean="0">
                <a:solidFill>
                  <a:schemeClr val="bg1"/>
                </a:solidFill>
                <a:latin typeface="+mn-lt"/>
              </a:rPr>
              <a:t>[ICML 2009, NIPS 2009]</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bldP spid="6" grpId="1"/>
      <p:bldP spid="10" grpId="0"/>
      <p:bldP spid="11" grpId="0"/>
      <p:bldP spid="25" grpId="0"/>
      <p:bldP spid="42" grpId="0"/>
      <p:bldP spid="55" grpId="0" animBg="1"/>
      <p:bldP spid="56"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1426" name="Picture 2" descr="C:\Users\ang\Desktop\foo2.jpg"/>
          <p:cNvPicPr>
            <a:picLocks noChangeAspect="1" noChangeArrowheads="1"/>
          </p:cNvPicPr>
          <p:nvPr/>
        </p:nvPicPr>
        <p:blipFill>
          <a:blip r:embed="rId3" cstate="print"/>
          <a:srcRect/>
          <a:stretch>
            <a:fillRect/>
          </a:stretch>
        </p:blipFill>
        <p:spPr bwMode="auto">
          <a:xfrm>
            <a:off x="2295525" y="3265170"/>
            <a:ext cx="4772025" cy="3068955"/>
          </a:xfrm>
          <a:prstGeom prst="rect">
            <a:avLst/>
          </a:prstGeom>
          <a:noFill/>
        </p:spPr>
      </p:pic>
      <p:grpSp>
        <p:nvGrpSpPr>
          <p:cNvPr id="3" name="Group 40"/>
          <p:cNvGrpSpPr/>
          <p:nvPr/>
        </p:nvGrpSpPr>
        <p:grpSpPr>
          <a:xfrm>
            <a:off x="2819400" y="2628900"/>
            <a:ext cx="1485898" cy="723901"/>
            <a:chOff x="376394" y="1333500"/>
            <a:chExt cx="2476502" cy="1206501"/>
          </a:xfrm>
        </p:grpSpPr>
        <p:sp>
          <p:nvSpPr>
            <p:cNvPr id="15" name="Oval 14"/>
            <p:cNvSpPr/>
            <p:nvPr/>
          </p:nvSpPr>
          <p:spPr bwMode="auto">
            <a:xfrm>
              <a:off x="1440180" y="1333500"/>
              <a:ext cx="274320" cy="274320"/>
            </a:xfrm>
            <a:prstGeom prst="ellipse">
              <a:avLst/>
            </a:prstGeom>
            <a:noFill/>
            <a:ln w="127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16" name="Straight Arrow Connector 15"/>
            <p:cNvCxnSpPr>
              <a:stCxn id="15" idx="4"/>
            </p:cNvCxnSpPr>
            <p:nvPr/>
          </p:nvCxnSpPr>
          <p:spPr bwMode="auto">
            <a:xfrm rot="5400000">
              <a:off x="510778" y="1473437"/>
              <a:ext cx="932180" cy="1200947"/>
            </a:xfrm>
            <a:prstGeom prst="straightConnector1">
              <a:avLst/>
            </a:prstGeom>
            <a:noFill/>
            <a:ln w="12700" cap="flat" cmpd="sng" algn="ctr">
              <a:solidFill>
                <a:schemeClr val="bg1"/>
              </a:solidFill>
              <a:prstDash val="solid"/>
              <a:round/>
              <a:headEnd type="none" w="med" len="med"/>
              <a:tailEnd type="arrow"/>
            </a:ln>
            <a:effectLst/>
          </p:spPr>
        </p:cxnSp>
        <p:cxnSp>
          <p:nvCxnSpPr>
            <p:cNvPr id="17" name="Straight Arrow Connector 16"/>
            <p:cNvCxnSpPr>
              <a:stCxn id="15" idx="4"/>
            </p:cNvCxnSpPr>
            <p:nvPr/>
          </p:nvCxnSpPr>
          <p:spPr bwMode="auto">
            <a:xfrm rot="16200000" flipH="1">
              <a:off x="1749029" y="1436132"/>
              <a:ext cx="932180" cy="1275555"/>
            </a:xfrm>
            <a:prstGeom prst="straightConnector1">
              <a:avLst/>
            </a:prstGeom>
            <a:noFill/>
            <a:ln w="12700" cap="flat" cmpd="sng" algn="ctr">
              <a:solidFill>
                <a:schemeClr val="bg1"/>
              </a:solidFill>
              <a:prstDash val="solid"/>
              <a:round/>
              <a:headEnd type="none" w="med" len="med"/>
              <a:tailEnd type="arrow"/>
            </a:ln>
            <a:effectLst/>
          </p:spPr>
        </p:cxnSp>
        <p:cxnSp>
          <p:nvCxnSpPr>
            <p:cNvPr id="18" name="Straight Arrow Connector 17"/>
            <p:cNvCxnSpPr>
              <a:stCxn id="15" idx="4"/>
            </p:cNvCxnSpPr>
            <p:nvPr/>
          </p:nvCxnSpPr>
          <p:spPr bwMode="auto">
            <a:xfrm rot="16200000" flipH="1">
              <a:off x="1114029" y="2071133"/>
              <a:ext cx="932180" cy="5553"/>
            </a:xfrm>
            <a:prstGeom prst="straightConnector1">
              <a:avLst/>
            </a:prstGeom>
            <a:noFill/>
            <a:ln w="12700" cap="flat" cmpd="sng" algn="ctr">
              <a:solidFill>
                <a:schemeClr val="bg1"/>
              </a:solidFill>
              <a:prstDash val="solid"/>
              <a:round/>
              <a:headEnd type="none" w="med" len="med"/>
              <a:tailEnd type="arrow"/>
            </a:ln>
            <a:effectLst/>
          </p:spPr>
        </p:cxnSp>
      </p:grpSp>
      <p:grpSp>
        <p:nvGrpSpPr>
          <p:cNvPr id="4" name="Group 40"/>
          <p:cNvGrpSpPr/>
          <p:nvPr/>
        </p:nvGrpSpPr>
        <p:grpSpPr>
          <a:xfrm>
            <a:off x="3581402" y="2628900"/>
            <a:ext cx="1485898" cy="723901"/>
            <a:chOff x="376394" y="1333500"/>
            <a:chExt cx="2476502" cy="1206501"/>
          </a:xfrm>
        </p:grpSpPr>
        <p:sp>
          <p:nvSpPr>
            <p:cNvPr id="27" name="Oval 26"/>
            <p:cNvSpPr/>
            <p:nvPr/>
          </p:nvSpPr>
          <p:spPr bwMode="auto">
            <a:xfrm>
              <a:off x="1440180" y="1333500"/>
              <a:ext cx="274320" cy="274320"/>
            </a:xfrm>
            <a:prstGeom prst="ellipse">
              <a:avLst/>
            </a:prstGeom>
            <a:noFill/>
            <a:ln w="127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28" name="Straight Arrow Connector 27"/>
            <p:cNvCxnSpPr>
              <a:stCxn id="27" idx="4"/>
            </p:cNvCxnSpPr>
            <p:nvPr/>
          </p:nvCxnSpPr>
          <p:spPr bwMode="auto">
            <a:xfrm rot="5400000">
              <a:off x="510778" y="1473437"/>
              <a:ext cx="932180" cy="1200947"/>
            </a:xfrm>
            <a:prstGeom prst="straightConnector1">
              <a:avLst/>
            </a:prstGeom>
            <a:noFill/>
            <a:ln w="12700" cap="flat" cmpd="sng" algn="ctr">
              <a:solidFill>
                <a:schemeClr val="bg1"/>
              </a:solidFill>
              <a:prstDash val="solid"/>
              <a:round/>
              <a:headEnd type="none" w="med" len="med"/>
              <a:tailEnd type="arrow"/>
            </a:ln>
            <a:effectLst/>
          </p:spPr>
        </p:cxnSp>
        <p:cxnSp>
          <p:nvCxnSpPr>
            <p:cNvPr id="29" name="Straight Arrow Connector 28"/>
            <p:cNvCxnSpPr>
              <a:stCxn id="27" idx="4"/>
            </p:cNvCxnSpPr>
            <p:nvPr/>
          </p:nvCxnSpPr>
          <p:spPr bwMode="auto">
            <a:xfrm rot="16200000" flipH="1">
              <a:off x="1749029" y="1436132"/>
              <a:ext cx="932180" cy="1275555"/>
            </a:xfrm>
            <a:prstGeom prst="straightConnector1">
              <a:avLst/>
            </a:prstGeom>
            <a:noFill/>
            <a:ln w="12700" cap="flat" cmpd="sng" algn="ctr">
              <a:solidFill>
                <a:schemeClr val="bg1"/>
              </a:solidFill>
              <a:prstDash val="solid"/>
              <a:round/>
              <a:headEnd type="none" w="med" len="med"/>
              <a:tailEnd type="arrow"/>
            </a:ln>
            <a:effectLst/>
          </p:spPr>
        </p:cxnSp>
        <p:cxnSp>
          <p:nvCxnSpPr>
            <p:cNvPr id="30" name="Straight Arrow Connector 29"/>
            <p:cNvCxnSpPr>
              <a:stCxn id="27" idx="4"/>
            </p:cNvCxnSpPr>
            <p:nvPr/>
          </p:nvCxnSpPr>
          <p:spPr bwMode="auto">
            <a:xfrm rot="16200000" flipH="1">
              <a:off x="1114029" y="2071133"/>
              <a:ext cx="932180" cy="5553"/>
            </a:xfrm>
            <a:prstGeom prst="straightConnector1">
              <a:avLst/>
            </a:prstGeom>
            <a:noFill/>
            <a:ln w="12700" cap="flat" cmpd="sng" algn="ctr">
              <a:solidFill>
                <a:schemeClr val="bg1"/>
              </a:solidFill>
              <a:prstDash val="solid"/>
              <a:round/>
              <a:headEnd type="none" w="med" len="med"/>
              <a:tailEnd type="arrow"/>
            </a:ln>
            <a:effectLst/>
          </p:spPr>
        </p:cxnSp>
      </p:grpSp>
      <p:grpSp>
        <p:nvGrpSpPr>
          <p:cNvPr id="7" name="Group 40"/>
          <p:cNvGrpSpPr/>
          <p:nvPr/>
        </p:nvGrpSpPr>
        <p:grpSpPr>
          <a:xfrm>
            <a:off x="4305302" y="2628899"/>
            <a:ext cx="1485898" cy="723901"/>
            <a:chOff x="376394" y="1333500"/>
            <a:chExt cx="2476502" cy="1206501"/>
          </a:xfrm>
        </p:grpSpPr>
        <p:sp>
          <p:nvSpPr>
            <p:cNvPr id="32" name="Oval 31"/>
            <p:cNvSpPr/>
            <p:nvPr/>
          </p:nvSpPr>
          <p:spPr bwMode="auto">
            <a:xfrm>
              <a:off x="1440180" y="1333500"/>
              <a:ext cx="274320" cy="274320"/>
            </a:xfrm>
            <a:prstGeom prst="ellipse">
              <a:avLst/>
            </a:prstGeom>
            <a:noFill/>
            <a:ln w="127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33" name="Straight Arrow Connector 32"/>
            <p:cNvCxnSpPr>
              <a:stCxn id="32" idx="4"/>
            </p:cNvCxnSpPr>
            <p:nvPr/>
          </p:nvCxnSpPr>
          <p:spPr bwMode="auto">
            <a:xfrm rot="5400000">
              <a:off x="510778" y="1473437"/>
              <a:ext cx="932180" cy="1200947"/>
            </a:xfrm>
            <a:prstGeom prst="straightConnector1">
              <a:avLst/>
            </a:prstGeom>
            <a:noFill/>
            <a:ln w="12700" cap="flat" cmpd="sng" algn="ctr">
              <a:solidFill>
                <a:schemeClr val="bg1"/>
              </a:solidFill>
              <a:prstDash val="solid"/>
              <a:round/>
              <a:headEnd type="none" w="med" len="med"/>
              <a:tailEnd type="arrow"/>
            </a:ln>
            <a:effectLst/>
          </p:spPr>
        </p:cxnSp>
        <p:cxnSp>
          <p:nvCxnSpPr>
            <p:cNvPr id="34" name="Straight Arrow Connector 33"/>
            <p:cNvCxnSpPr>
              <a:stCxn id="32" idx="4"/>
            </p:cNvCxnSpPr>
            <p:nvPr/>
          </p:nvCxnSpPr>
          <p:spPr bwMode="auto">
            <a:xfrm rot="16200000" flipH="1">
              <a:off x="1749029" y="1436132"/>
              <a:ext cx="932180" cy="1275555"/>
            </a:xfrm>
            <a:prstGeom prst="straightConnector1">
              <a:avLst/>
            </a:prstGeom>
            <a:noFill/>
            <a:ln w="12700" cap="flat" cmpd="sng" algn="ctr">
              <a:solidFill>
                <a:schemeClr val="bg1"/>
              </a:solidFill>
              <a:prstDash val="solid"/>
              <a:round/>
              <a:headEnd type="none" w="med" len="med"/>
              <a:tailEnd type="arrow"/>
            </a:ln>
            <a:effectLst/>
          </p:spPr>
        </p:cxnSp>
        <p:cxnSp>
          <p:nvCxnSpPr>
            <p:cNvPr id="35" name="Straight Arrow Connector 34"/>
            <p:cNvCxnSpPr>
              <a:stCxn id="32" idx="4"/>
            </p:cNvCxnSpPr>
            <p:nvPr/>
          </p:nvCxnSpPr>
          <p:spPr bwMode="auto">
            <a:xfrm rot="16200000" flipH="1">
              <a:off x="1114029" y="2071133"/>
              <a:ext cx="932180" cy="5553"/>
            </a:xfrm>
            <a:prstGeom prst="straightConnector1">
              <a:avLst/>
            </a:prstGeom>
            <a:noFill/>
            <a:ln w="12700" cap="flat" cmpd="sng" algn="ctr">
              <a:solidFill>
                <a:schemeClr val="bg1"/>
              </a:solidFill>
              <a:prstDash val="solid"/>
              <a:round/>
              <a:headEnd type="none" w="med" len="med"/>
              <a:tailEnd type="arrow"/>
            </a:ln>
            <a:effectLst/>
          </p:spPr>
        </p:cxnSp>
      </p:grpSp>
      <p:grpSp>
        <p:nvGrpSpPr>
          <p:cNvPr id="12" name="Group 40"/>
          <p:cNvGrpSpPr/>
          <p:nvPr/>
        </p:nvGrpSpPr>
        <p:grpSpPr>
          <a:xfrm>
            <a:off x="5029200" y="2628900"/>
            <a:ext cx="1485898" cy="723901"/>
            <a:chOff x="376394" y="1333500"/>
            <a:chExt cx="2476502" cy="1206501"/>
          </a:xfrm>
        </p:grpSpPr>
        <p:sp>
          <p:nvSpPr>
            <p:cNvPr id="37" name="Oval 36"/>
            <p:cNvSpPr/>
            <p:nvPr/>
          </p:nvSpPr>
          <p:spPr bwMode="auto">
            <a:xfrm>
              <a:off x="1440180" y="1333500"/>
              <a:ext cx="274320" cy="274320"/>
            </a:xfrm>
            <a:prstGeom prst="ellipse">
              <a:avLst/>
            </a:prstGeom>
            <a:noFill/>
            <a:ln w="127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38" name="Straight Arrow Connector 37"/>
            <p:cNvCxnSpPr>
              <a:stCxn id="37" idx="4"/>
            </p:cNvCxnSpPr>
            <p:nvPr/>
          </p:nvCxnSpPr>
          <p:spPr bwMode="auto">
            <a:xfrm rot="5400000">
              <a:off x="510778" y="1473437"/>
              <a:ext cx="932180" cy="1200947"/>
            </a:xfrm>
            <a:prstGeom prst="straightConnector1">
              <a:avLst/>
            </a:prstGeom>
            <a:noFill/>
            <a:ln w="12700" cap="flat" cmpd="sng" algn="ctr">
              <a:solidFill>
                <a:schemeClr val="bg1"/>
              </a:solidFill>
              <a:prstDash val="solid"/>
              <a:round/>
              <a:headEnd type="none" w="med" len="med"/>
              <a:tailEnd type="arrow"/>
            </a:ln>
            <a:effectLst/>
          </p:spPr>
        </p:cxnSp>
        <p:cxnSp>
          <p:nvCxnSpPr>
            <p:cNvPr id="39" name="Straight Arrow Connector 38"/>
            <p:cNvCxnSpPr>
              <a:stCxn id="37" idx="4"/>
            </p:cNvCxnSpPr>
            <p:nvPr/>
          </p:nvCxnSpPr>
          <p:spPr bwMode="auto">
            <a:xfrm rot="16200000" flipH="1">
              <a:off x="1749029" y="1436132"/>
              <a:ext cx="932180" cy="1275555"/>
            </a:xfrm>
            <a:prstGeom prst="straightConnector1">
              <a:avLst/>
            </a:prstGeom>
            <a:noFill/>
            <a:ln w="12700" cap="flat" cmpd="sng" algn="ctr">
              <a:solidFill>
                <a:schemeClr val="bg1"/>
              </a:solidFill>
              <a:prstDash val="solid"/>
              <a:round/>
              <a:headEnd type="none" w="med" len="med"/>
              <a:tailEnd type="arrow"/>
            </a:ln>
            <a:effectLst/>
          </p:spPr>
        </p:cxnSp>
        <p:cxnSp>
          <p:nvCxnSpPr>
            <p:cNvPr id="40" name="Straight Arrow Connector 39"/>
            <p:cNvCxnSpPr>
              <a:stCxn id="37" idx="4"/>
            </p:cNvCxnSpPr>
            <p:nvPr/>
          </p:nvCxnSpPr>
          <p:spPr bwMode="auto">
            <a:xfrm rot="16200000" flipH="1">
              <a:off x="1114029" y="2071133"/>
              <a:ext cx="932180" cy="5553"/>
            </a:xfrm>
            <a:prstGeom prst="straightConnector1">
              <a:avLst/>
            </a:prstGeom>
            <a:noFill/>
            <a:ln w="12700" cap="flat" cmpd="sng" algn="ctr">
              <a:solidFill>
                <a:schemeClr val="bg1"/>
              </a:solidFill>
              <a:prstDash val="solid"/>
              <a:round/>
              <a:headEnd type="none" w="med" len="med"/>
              <a:tailEnd type="arrow"/>
            </a:ln>
            <a:effectLst/>
          </p:spPr>
        </p:cxnSp>
      </p:grpSp>
      <p:grpSp>
        <p:nvGrpSpPr>
          <p:cNvPr id="13" name="Group 40"/>
          <p:cNvGrpSpPr/>
          <p:nvPr/>
        </p:nvGrpSpPr>
        <p:grpSpPr>
          <a:xfrm>
            <a:off x="3539968" y="2045208"/>
            <a:ext cx="703808" cy="607796"/>
            <a:chOff x="307334" y="1630678"/>
            <a:chExt cx="1173014" cy="1012990"/>
          </a:xfrm>
        </p:grpSpPr>
        <p:sp>
          <p:nvSpPr>
            <p:cNvPr id="44" name="Oval 43"/>
            <p:cNvSpPr/>
            <p:nvPr/>
          </p:nvSpPr>
          <p:spPr bwMode="auto">
            <a:xfrm>
              <a:off x="757389" y="1630678"/>
              <a:ext cx="274320" cy="274319"/>
            </a:xfrm>
            <a:prstGeom prst="ellipse">
              <a:avLst/>
            </a:prstGeom>
            <a:noFill/>
            <a:ln w="127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45" name="Straight Arrow Connector 44"/>
            <p:cNvCxnSpPr>
              <a:stCxn id="44" idx="4"/>
              <a:endCxn id="15" idx="0"/>
            </p:cNvCxnSpPr>
            <p:nvPr/>
          </p:nvCxnSpPr>
          <p:spPr bwMode="auto">
            <a:xfrm rot="5400000">
              <a:off x="251693" y="1960639"/>
              <a:ext cx="698498" cy="587215"/>
            </a:xfrm>
            <a:prstGeom prst="straightConnector1">
              <a:avLst/>
            </a:prstGeom>
            <a:noFill/>
            <a:ln w="12700" cap="flat" cmpd="sng" algn="ctr">
              <a:solidFill>
                <a:schemeClr val="bg1"/>
              </a:solidFill>
              <a:prstDash val="solid"/>
              <a:round/>
              <a:headEnd type="none" w="med" len="med"/>
              <a:tailEnd type="arrow"/>
            </a:ln>
            <a:effectLst/>
          </p:spPr>
        </p:cxnSp>
        <p:cxnSp>
          <p:nvCxnSpPr>
            <p:cNvPr id="47" name="Straight Arrow Connector 46"/>
            <p:cNvCxnSpPr>
              <a:stCxn id="44" idx="4"/>
              <a:endCxn id="27" idx="1"/>
            </p:cNvCxnSpPr>
            <p:nvPr/>
          </p:nvCxnSpPr>
          <p:spPr bwMode="auto">
            <a:xfrm rot="16200000" flipH="1">
              <a:off x="818112" y="1981433"/>
              <a:ext cx="738671" cy="585800"/>
            </a:xfrm>
            <a:prstGeom prst="straightConnector1">
              <a:avLst/>
            </a:prstGeom>
            <a:noFill/>
            <a:ln w="12700" cap="flat" cmpd="sng" algn="ctr">
              <a:solidFill>
                <a:schemeClr val="bg1"/>
              </a:solidFill>
              <a:prstDash val="solid"/>
              <a:round/>
              <a:headEnd type="none" w="med" len="med"/>
              <a:tailEnd type="arrow"/>
            </a:ln>
            <a:effectLst/>
          </p:spPr>
        </p:cxnSp>
      </p:grpSp>
      <p:grpSp>
        <p:nvGrpSpPr>
          <p:cNvPr id="14" name="Group 40"/>
          <p:cNvGrpSpPr/>
          <p:nvPr/>
        </p:nvGrpSpPr>
        <p:grpSpPr>
          <a:xfrm>
            <a:off x="5025869" y="2007108"/>
            <a:ext cx="723897" cy="621792"/>
            <a:chOff x="331800" y="1607354"/>
            <a:chExt cx="1206496" cy="1036318"/>
          </a:xfrm>
        </p:grpSpPr>
        <p:sp>
          <p:nvSpPr>
            <p:cNvPr id="52" name="Oval 51"/>
            <p:cNvSpPr/>
            <p:nvPr/>
          </p:nvSpPr>
          <p:spPr bwMode="auto">
            <a:xfrm>
              <a:off x="781852" y="1607354"/>
              <a:ext cx="274320" cy="274319"/>
            </a:xfrm>
            <a:prstGeom prst="ellipse">
              <a:avLst/>
            </a:prstGeom>
            <a:noFill/>
            <a:ln w="12700" cap="flat" cmpd="sng" algn="ctr">
              <a:solidFill>
                <a:srgbClr val="FFFF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cxnSp>
          <p:nvCxnSpPr>
            <p:cNvPr id="53" name="Straight Arrow Connector 52"/>
            <p:cNvCxnSpPr>
              <a:stCxn id="52" idx="4"/>
              <a:endCxn id="32" idx="0"/>
            </p:cNvCxnSpPr>
            <p:nvPr/>
          </p:nvCxnSpPr>
          <p:spPr bwMode="auto">
            <a:xfrm rot="5400000">
              <a:off x="244408" y="1969064"/>
              <a:ext cx="761997" cy="587214"/>
            </a:xfrm>
            <a:prstGeom prst="straightConnector1">
              <a:avLst/>
            </a:prstGeom>
            <a:noFill/>
            <a:ln w="12700" cap="flat" cmpd="sng" algn="ctr">
              <a:solidFill>
                <a:schemeClr val="bg1"/>
              </a:solidFill>
              <a:prstDash val="solid"/>
              <a:round/>
              <a:headEnd type="none" w="med" len="med"/>
              <a:tailEnd type="arrow"/>
            </a:ln>
            <a:effectLst/>
          </p:spPr>
        </p:cxnSp>
        <p:cxnSp>
          <p:nvCxnSpPr>
            <p:cNvPr id="54" name="Straight Arrow Connector 53"/>
            <p:cNvCxnSpPr>
              <a:stCxn id="52" idx="4"/>
              <a:endCxn id="37" idx="0"/>
            </p:cNvCxnSpPr>
            <p:nvPr/>
          </p:nvCxnSpPr>
          <p:spPr bwMode="auto">
            <a:xfrm rot="16200000" flipH="1">
              <a:off x="847655" y="1953031"/>
              <a:ext cx="761998" cy="619284"/>
            </a:xfrm>
            <a:prstGeom prst="straightConnector1">
              <a:avLst/>
            </a:prstGeom>
            <a:noFill/>
            <a:ln w="12700" cap="flat" cmpd="sng" algn="ctr">
              <a:solidFill>
                <a:schemeClr val="bg1"/>
              </a:solidFill>
              <a:prstDash val="solid"/>
              <a:round/>
              <a:headEnd type="none" w="med" len="med"/>
              <a:tailEnd type="arrow"/>
            </a:ln>
            <a:effectLst/>
          </p:spPr>
        </p:cxnSp>
      </p:grpSp>
      <p:sp>
        <p:nvSpPr>
          <p:cNvPr id="41" name="Title 1"/>
          <p:cNvSpPr>
            <a:spLocks noGrp="1"/>
          </p:cNvSpPr>
          <p:nvPr>
            <p:ph type="title"/>
          </p:nvPr>
        </p:nvSpPr>
        <p:spPr>
          <a:xfrm>
            <a:off x="1064360" y="215900"/>
            <a:ext cx="6964090" cy="304800"/>
          </a:xfrm>
        </p:spPr>
        <p:txBody>
          <a:bodyPr/>
          <a:lstStyle/>
          <a:p>
            <a:r>
              <a:rPr lang="en-US" dirty="0" smtClean="0"/>
              <a:t>Hierarchical Sparse coding (sparse DBN) for audio</a:t>
            </a:r>
            <a:endParaRPr lang="en-US" dirty="0"/>
          </a:p>
        </p:txBody>
      </p:sp>
      <p:sp>
        <p:nvSpPr>
          <p:cNvPr id="48" name="TextBox 47"/>
          <p:cNvSpPr txBox="1"/>
          <p:nvPr/>
        </p:nvSpPr>
        <p:spPr>
          <a:xfrm>
            <a:off x="7874830" y="6539805"/>
            <a:ext cx="1289135" cy="307777"/>
          </a:xfrm>
          <a:prstGeom prst="rect">
            <a:avLst/>
          </a:prstGeom>
          <a:solidFill>
            <a:schemeClr val="tx1"/>
          </a:solidFill>
        </p:spPr>
        <p:txBody>
          <a:bodyPr wrap="none" rtlCol="0">
            <a:spAutoFit/>
          </a:bodyPr>
          <a:lstStyle/>
          <a:p>
            <a:pPr algn="l">
              <a:spcBef>
                <a:spcPts val="0"/>
              </a:spcBef>
            </a:pPr>
            <a:r>
              <a:rPr lang="en-US" sz="1400" dirty="0" smtClean="0">
                <a:solidFill>
                  <a:schemeClr val="bg1"/>
                </a:solidFill>
                <a:latin typeface="+mn-lt"/>
              </a:rPr>
              <a:t>[Honglak Lee]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to speech recognition tasks</a:t>
            </a:r>
            <a:endParaRPr lang="en-US" dirty="0"/>
          </a:p>
        </p:txBody>
      </p:sp>
      <p:sp>
        <p:nvSpPr>
          <p:cNvPr id="3" name="Content Placeholder 2"/>
          <p:cNvSpPr>
            <a:spLocks noGrp="1"/>
          </p:cNvSpPr>
          <p:nvPr>
            <p:ph idx="1"/>
          </p:nvPr>
        </p:nvSpPr>
        <p:spPr>
          <a:xfrm>
            <a:off x="457200" y="800100"/>
            <a:ext cx="8229600" cy="4570412"/>
          </a:xfrm>
        </p:spPr>
        <p:txBody>
          <a:bodyPr/>
          <a:lstStyle/>
          <a:p>
            <a:endParaRPr lang="en-US" sz="2800" b="0" dirty="0" smtClean="0"/>
          </a:p>
          <a:p>
            <a:r>
              <a:rPr lang="en-US" sz="2800" b="0" dirty="0" smtClean="0"/>
              <a:t>Speaker identification</a:t>
            </a:r>
          </a:p>
          <a:p>
            <a:r>
              <a:rPr lang="en-US" sz="2800" b="0" dirty="0" smtClean="0"/>
              <a:t>Phone classification</a:t>
            </a:r>
          </a:p>
          <a:p>
            <a:r>
              <a:rPr lang="en-US" sz="2800" b="0" dirty="0" smtClean="0"/>
              <a:t>Gender classification</a:t>
            </a:r>
          </a:p>
          <a:p>
            <a:r>
              <a:rPr lang="en-US" sz="2800" b="0" dirty="0" smtClean="0"/>
              <a:t>Music classification</a:t>
            </a:r>
          </a:p>
        </p:txBody>
      </p:sp>
      <p:sp>
        <p:nvSpPr>
          <p:cNvPr id="4" name="Right Brace 3"/>
          <p:cNvSpPr/>
          <p:nvPr/>
        </p:nvSpPr>
        <p:spPr bwMode="auto">
          <a:xfrm>
            <a:off x="4572000" y="1562100"/>
            <a:ext cx="266700" cy="2476500"/>
          </a:xfrm>
          <a:prstGeom prst="rightBrace">
            <a:avLst/>
          </a:prstGeom>
          <a:noFill/>
          <a:ln w="38100" cap="flat" cmpd="sng" algn="ctr">
            <a:solidFill>
              <a:srgbClr val="FF000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5" name="TextBox 4"/>
          <p:cNvSpPr txBox="1"/>
          <p:nvPr/>
        </p:nvSpPr>
        <p:spPr>
          <a:xfrm>
            <a:off x="5105400" y="2171700"/>
            <a:ext cx="3162300" cy="1200329"/>
          </a:xfrm>
          <a:prstGeom prst="rect">
            <a:avLst/>
          </a:prstGeom>
          <a:noFill/>
        </p:spPr>
        <p:txBody>
          <a:bodyPr wrap="square" rtlCol="0">
            <a:spAutoFit/>
          </a:bodyPr>
          <a:lstStyle/>
          <a:p>
            <a:pPr algn="l"/>
            <a:r>
              <a:rPr lang="en-US" sz="2400" dirty="0" smtClean="0">
                <a:solidFill>
                  <a:schemeClr val="bg1"/>
                </a:solidFill>
              </a:rPr>
              <a:t>Use same set of learned features for all three tasks.</a:t>
            </a:r>
            <a:endParaRPr lang="en-US" sz="2400" dirty="0">
              <a:solidFill>
                <a:schemeClr val="bg1"/>
              </a:solidFill>
            </a:endParaRPr>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74658" name="Picture 2"/>
          <p:cNvPicPr>
            <a:picLocks noChangeAspect="1" noChangeArrowheads="1"/>
          </p:cNvPicPr>
          <p:nvPr/>
        </p:nvPicPr>
        <p:blipFill>
          <a:blip r:embed="rId3" cstate="print"/>
          <a:srcRect t="17692"/>
          <a:stretch>
            <a:fillRect/>
          </a:stretch>
        </p:blipFill>
        <p:spPr bwMode="auto">
          <a:xfrm>
            <a:off x="38100" y="1333500"/>
            <a:ext cx="9067800" cy="1772500"/>
          </a:xfrm>
          <a:prstGeom prst="rect">
            <a:avLst/>
          </a:prstGeom>
          <a:noFill/>
          <a:ln w="9525">
            <a:noFill/>
            <a:miter lim="800000"/>
            <a:headEnd/>
            <a:tailEnd/>
          </a:ln>
        </p:spPr>
      </p:pic>
      <p:sp>
        <p:nvSpPr>
          <p:cNvPr id="14" name="Rectangle 13"/>
          <p:cNvSpPr/>
          <p:nvPr/>
        </p:nvSpPr>
        <p:spPr bwMode="auto">
          <a:xfrm>
            <a:off x="6819900" y="1447800"/>
            <a:ext cx="2171700" cy="190500"/>
          </a:xfrm>
          <a:prstGeom prst="rect">
            <a:avLst/>
          </a:prstGeom>
          <a:solidFill>
            <a:schemeClr val="bg1"/>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12" name="Rectangle 11"/>
          <p:cNvSpPr/>
          <p:nvPr/>
        </p:nvSpPr>
        <p:spPr bwMode="auto">
          <a:xfrm>
            <a:off x="5715000" y="1447800"/>
            <a:ext cx="914400" cy="152400"/>
          </a:xfrm>
          <a:prstGeom prst="rect">
            <a:avLst/>
          </a:prstGeom>
          <a:solidFill>
            <a:schemeClr val="bg1"/>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2" name="Title 1"/>
          <p:cNvSpPr>
            <a:spLocks noGrp="1"/>
          </p:cNvSpPr>
          <p:nvPr>
            <p:ph type="title"/>
          </p:nvPr>
        </p:nvSpPr>
        <p:spPr/>
        <p:txBody>
          <a:bodyPr/>
          <a:lstStyle/>
          <a:p>
            <a:r>
              <a:rPr lang="en-US" dirty="0" smtClean="0"/>
              <a:t>Phone Classification (TIMIT benchmark)</a:t>
            </a:r>
            <a:endParaRPr lang="en-US" dirty="0"/>
          </a:p>
        </p:txBody>
      </p:sp>
      <p:sp>
        <p:nvSpPr>
          <p:cNvPr id="8" name="Rectangle 7"/>
          <p:cNvSpPr/>
          <p:nvPr/>
        </p:nvSpPr>
        <p:spPr>
          <a:xfrm>
            <a:off x="1447800" y="5257800"/>
            <a:ext cx="6248400" cy="707886"/>
          </a:xfrm>
          <a:prstGeom prst="rect">
            <a:avLst/>
          </a:prstGeom>
        </p:spPr>
        <p:txBody>
          <a:bodyPr wrap="square">
            <a:spAutoFit/>
          </a:bodyPr>
          <a:lstStyle/>
          <a:p>
            <a:r>
              <a:rPr lang="en-US" sz="2000" dirty="0" smtClean="0">
                <a:solidFill>
                  <a:srgbClr val="FFC000"/>
                </a:solidFill>
              </a:rPr>
              <a:t>Unsupervised feature learning significantly improves on the previous state-of-the-art. </a:t>
            </a:r>
          </a:p>
        </p:txBody>
      </p:sp>
      <p:sp>
        <p:nvSpPr>
          <p:cNvPr id="10" name="Rectangle 9"/>
          <p:cNvSpPr/>
          <p:nvPr/>
        </p:nvSpPr>
        <p:spPr>
          <a:xfrm>
            <a:off x="4076700" y="3314700"/>
            <a:ext cx="4572000" cy="1569660"/>
          </a:xfrm>
          <a:prstGeom prst="rect">
            <a:avLst/>
          </a:prstGeom>
        </p:spPr>
        <p:txBody>
          <a:bodyPr wrap="square">
            <a:spAutoFit/>
          </a:bodyPr>
          <a:lstStyle/>
          <a:p>
            <a:pPr algn="r">
              <a:spcBef>
                <a:spcPts val="0"/>
              </a:spcBef>
            </a:pPr>
            <a:r>
              <a:rPr lang="en-US" sz="1600" dirty="0" smtClean="0">
                <a:solidFill>
                  <a:srgbClr val="FFFFFF"/>
                </a:solidFill>
              </a:rPr>
              <a:t> Clarkson and Moreno (1999): 77.6%</a:t>
            </a:r>
          </a:p>
          <a:p>
            <a:pPr algn="r">
              <a:spcBef>
                <a:spcPts val="0"/>
              </a:spcBef>
            </a:pPr>
            <a:r>
              <a:rPr lang="en-US" sz="1600" dirty="0" err="1" smtClean="0">
                <a:solidFill>
                  <a:srgbClr val="FFFFFF"/>
                </a:solidFill>
              </a:rPr>
              <a:t>Gunawardana</a:t>
            </a:r>
            <a:r>
              <a:rPr lang="en-US" sz="1600" dirty="0" smtClean="0">
                <a:solidFill>
                  <a:srgbClr val="FFFFFF"/>
                </a:solidFill>
              </a:rPr>
              <a:t> et al. (2005): 78.3%</a:t>
            </a:r>
          </a:p>
          <a:p>
            <a:pPr algn="r">
              <a:spcBef>
                <a:spcPts val="0"/>
              </a:spcBef>
            </a:pPr>
            <a:r>
              <a:rPr lang="en-US" sz="1600" dirty="0" smtClean="0">
                <a:solidFill>
                  <a:srgbClr val="FFFFFF"/>
                </a:solidFill>
              </a:rPr>
              <a:t>Sung et al. (2007): 78.5%</a:t>
            </a:r>
          </a:p>
          <a:p>
            <a:pPr algn="r">
              <a:spcBef>
                <a:spcPts val="0"/>
              </a:spcBef>
            </a:pPr>
            <a:r>
              <a:rPr lang="en-US" sz="1600" dirty="0" err="1" smtClean="0">
                <a:solidFill>
                  <a:srgbClr val="FFFFFF"/>
                </a:solidFill>
              </a:rPr>
              <a:t>Petrov</a:t>
            </a:r>
            <a:r>
              <a:rPr lang="en-US" sz="1600" dirty="0" smtClean="0">
                <a:solidFill>
                  <a:srgbClr val="FFFFFF"/>
                </a:solidFill>
              </a:rPr>
              <a:t> et al. (2007): 78.6%</a:t>
            </a:r>
          </a:p>
          <a:p>
            <a:pPr algn="r">
              <a:spcBef>
                <a:spcPts val="0"/>
              </a:spcBef>
            </a:pPr>
            <a:r>
              <a:rPr lang="en-US" sz="1600" dirty="0" err="1" smtClean="0">
                <a:solidFill>
                  <a:srgbClr val="FFFFFF"/>
                </a:solidFill>
              </a:rPr>
              <a:t>Sha</a:t>
            </a:r>
            <a:r>
              <a:rPr lang="en-US" sz="1600" dirty="0" smtClean="0">
                <a:solidFill>
                  <a:srgbClr val="FFFFFF"/>
                </a:solidFill>
              </a:rPr>
              <a:t> and Saul (2006): 78.9%</a:t>
            </a:r>
          </a:p>
          <a:p>
            <a:pPr algn="r">
              <a:spcBef>
                <a:spcPts val="0"/>
              </a:spcBef>
            </a:pPr>
            <a:r>
              <a:rPr lang="en-US" sz="1600" dirty="0" smtClean="0">
                <a:solidFill>
                  <a:srgbClr val="FFFFFF"/>
                </a:solidFill>
              </a:rPr>
              <a:t>Yu et al. (2009): 79.2%</a:t>
            </a:r>
          </a:p>
        </p:txBody>
      </p:sp>
      <p:sp>
        <p:nvSpPr>
          <p:cNvPr id="6" name="TextBox 5"/>
          <p:cNvSpPr txBox="1"/>
          <p:nvPr/>
        </p:nvSpPr>
        <p:spPr>
          <a:xfrm>
            <a:off x="190500" y="876300"/>
            <a:ext cx="2095510" cy="369332"/>
          </a:xfrm>
          <a:prstGeom prst="rect">
            <a:avLst/>
          </a:prstGeom>
          <a:noFill/>
        </p:spPr>
        <p:txBody>
          <a:bodyPr wrap="none" rtlCol="0">
            <a:spAutoFit/>
          </a:bodyPr>
          <a:lstStyle/>
          <a:p>
            <a:r>
              <a:rPr lang="en-US" dirty="0" smtClean="0">
                <a:solidFill>
                  <a:schemeClr val="bg1"/>
                </a:solidFill>
              </a:rPr>
              <a:t>Test set accuracy: </a:t>
            </a:r>
            <a:endParaRPr lang="en-US" dirty="0">
              <a:solidFill>
                <a:schemeClr val="bg1"/>
              </a:solidFill>
            </a:endParaRPr>
          </a:p>
        </p:txBody>
      </p:sp>
      <p:pic>
        <p:nvPicPr>
          <p:cNvPr id="11" name="Picture 2"/>
          <p:cNvPicPr>
            <a:picLocks noChangeAspect="1" noChangeArrowheads="1"/>
          </p:cNvPicPr>
          <p:nvPr/>
        </p:nvPicPr>
        <p:blipFill>
          <a:blip r:embed="rId3" cstate="print"/>
          <a:srcRect l="62605" t="23000" r="30252" b="68154"/>
          <a:stretch>
            <a:fillRect/>
          </a:stretch>
        </p:blipFill>
        <p:spPr bwMode="auto">
          <a:xfrm>
            <a:off x="5829300" y="1447800"/>
            <a:ext cx="647700" cy="190500"/>
          </a:xfrm>
          <a:prstGeom prst="rect">
            <a:avLst/>
          </a:prstGeom>
          <a:noFill/>
          <a:ln w="9525">
            <a:noFill/>
            <a:miter lim="800000"/>
            <a:headEnd/>
            <a:tailEnd/>
          </a:ln>
        </p:spPr>
      </p:pic>
      <p:pic>
        <p:nvPicPr>
          <p:cNvPr id="13" name="Picture 2"/>
          <p:cNvPicPr>
            <a:picLocks noChangeAspect="1" noChangeArrowheads="1"/>
          </p:cNvPicPr>
          <p:nvPr/>
        </p:nvPicPr>
        <p:blipFill>
          <a:blip r:embed="rId3" cstate="print"/>
          <a:srcRect l="74790" t="23000" r="11345" b="68154"/>
          <a:stretch>
            <a:fillRect/>
          </a:stretch>
        </p:blipFill>
        <p:spPr bwMode="auto">
          <a:xfrm>
            <a:off x="7239000" y="1447800"/>
            <a:ext cx="1257300" cy="190500"/>
          </a:xfrm>
          <a:prstGeom prst="rect">
            <a:avLst/>
          </a:prstGeom>
          <a:noFill/>
          <a:ln w="9525">
            <a:noFill/>
            <a:miter lim="800000"/>
            <a:headEnd/>
            <a:tailEnd/>
          </a:ln>
        </p:spPr>
      </p:pic>
      <p:sp>
        <p:nvSpPr>
          <p:cNvPr id="15" name="TextBox 14"/>
          <p:cNvSpPr txBox="1"/>
          <p:nvPr/>
        </p:nvSpPr>
        <p:spPr>
          <a:xfrm>
            <a:off x="7179401" y="1448554"/>
            <a:ext cx="1520160" cy="200055"/>
          </a:xfrm>
          <a:prstGeom prst="rect">
            <a:avLst/>
          </a:prstGeom>
          <a:solidFill>
            <a:schemeClr val="bg1"/>
          </a:solidFill>
        </p:spPr>
        <p:txBody>
          <a:bodyPr wrap="none" tIns="0" bIns="0" rtlCol="0">
            <a:spAutoFit/>
          </a:bodyPr>
          <a:lstStyle/>
          <a:p>
            <a:r>
              <a:rPr lang="en-US" sz="1300" b="1" dirty="0" smtClean="0">
                <a:latin typeface="Times New Roman" pitchFamily="18" charset="0"/>
                <a:cs typeface="Times New Roman" pitchFamily="18" charset="0"/>
              </a:rPr>
              <a:t>Feature Learning  </a:t>
            </a:r>
            <a:endParaRPr lang="en-US" sz="1300" b="1"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FAULTFONTSIZE" val="10"/>
  <p:tag name="DEFAULTWIDTH" val="530"/>
  <p:tag name="DEFAULTHEIGHT" val="446"/>
  <p:tag name="DEFAULTDISPLAYSOURCE" val="\documentclass{article}\pagestyle{empty}&#10;\begin{document}&#10;&#10;\end{document}&#10;"/>
  <p:tag name="EMBEDFONTS" val="0"/>
  <p:tag name="PREVIOUS_ACTIVE_SLIDE" val="1284"/>
</p:tagLst>
</file>

<file path=ppt/tags/tag1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color}&#10;\pagestyle{empty}&#10;\begin{document}&#10;&#10;{\color{white}&#10;&#10;\begin{equation*}&#10;P(w_{t}|w_{t-1}, w_{t-2}, \ldots, w_{t-k}) &#10;\approx  P(w_{t}| f(w_{t-1}), f(w_{t-2}), \ldots, f(w_{t-k})) &#10;\end{equation*}&#10;&#10;\end{document}"/>
  <p:tag name="IGUANATEXSIZE" val="20"/>
</p:tagLst>
</file>

<file path=ppt/tags/tag11.xml><?xml version="1.0" encoding="utf-8"?>
<p:tagLst xmlns:a="http://schemas.openxmlformats.org/drawingml/2006/main" xmlns:r="http://schemas.openxmlformats.org/officeDocument/2006/relationships" xmlns:p="http://schemas.openxmlformats.org/presentationml/2006/main">
  <p:tag name="TEXPOINT" val="template"/>
  <p:tag name="SOURCE" val="TPT1  equation \displaystyle \min_{\phi,a} \left\| x - \sum_{i=1}^n a_i \phi_i \right\|^2 + \lambda \sum_{i=1}^n |a_i|  template TPT1  env TPENV1  fore 0  back 16777215  eqnno 1"/>
  <p:tag name="FILENAME" val="TP_tmp"/>
  <p:tag name="ORIGWIDTH" val="137"/>
  <p:tag name="PICTUREFILESIZE" val="14312"/>
</p:tagLst>
</file>

<file path=ppt/tags/tag12.xml><?xml version="1.0" encoding="utf-8"?>
<p:tagLst xmlns:a="http://schemas.openxmlformats.org/drawingml/2006/main" xmlns:r="http://schemas.openxmlformats.org/officeDocument/2006/relationships" xmlns:p="http://schemas.openxmlformats.org/presentationml/2006/main">
  <p:tag name="TEXPOINT" val="template"/>
  <p:tag name="SOURCE" val="TPT1  equation \displaystyle \min_{\phi,a} \left\| x - \sum_{i=1}^n a_i \phi_i \right\|^2 + \lambda \sum_{i=1}^n |a_i|  template TPT1  env TPENV1  fore 0  back 16777215  eqnno 1"/>
  <p:tag name="FILENAME" val="TP_tmp"/>
  <p:tag name="ORIGWIDTH" val="137"/>
  <p:tag name="PICTUREFILESIZE" val="14312"/>
</p:tagLst>
</file>

<file path=ppt/tags/tag13.xml><?xml version="1.0" encoding="utf-8"?>
<p:tagLst xmlns:a="http://schemas.openxmlformats.org/drawingml/2006/main" xmlns:r="http://schemas.openxmlformats.org/officeDocument/2006/relationships" xmlns:p="http://schemas.openxmlformats.org/presentationml/2006/main">
  <p:tag name="TEXPOINT" val="template"/>
  <p:tag name="SOURCE" val="TPT1  equation \displaystyle \min_{a} \; a^TMa + b^Ta + \sum_{i=1}^n |a_i|  template TPT1  env TPENV1  fore 0  back 16777215  eqnno 1"/>
  <p:tag name="FILENAME" val="TP_tmp"/>
  <p:tag name="ORIGWIDTH" val="121"/>
  <p:tag name="PICTUREFILESIZE" val="9852"/>
</p:tagLst>
</file>

<file path=ppt/tags/tag14.xml><?xml version="1.0" encoding="utf-8"?>
<p:tagLst xmlns:a="http://schemas.openxmlformats.org/drawingml/2006/main" xmlns:r="http://schemas.openxmlformats.org/officeDocument/2006/relationships" xmlns:p="http://schemas.openxmlformats.org/presentationml/2006/main">
  <p:tag name="TEXPOINT" val="template"/>
  <p:tag name="SOURCE" val="TPT1  equation \displaystyle \min_{\phi,a} \left\| x - \sum_{i=1}^n a_i \phi_i \right\|^2 + \lambda \sum_{i=1}^n |a_i|  template TPT1  env TPENV1  fore 0  back 16777215  eqnno 1"/>
  <p:tag name="FILENAME" val="TP_tmp"/>
  <p:tag name="ORIGWIDTH" val="137"/>
  <p:tag name="PICTUREFILESIZE" val="14312"/>
</p:tagLst>
</file>

<file path=ppt/tags/tag15.xml><?xml version="1.0" encoding="utf-8"?>
<p:tagLst xmlns:a="http://schemas.openxmlformats.org/drawingml/2006/main" xmlns:r="http://schemas.openxmlformats.org/officeDocument/2006/relationships" xmlns:p="http://schemas.openxmlformats.org/presentationml/2006/main">
  <p:tag name="TEXPOINT" val="template"/>
  <p:tag name="SOURCE" val="TPT1  equation \displaystyle \min_{\phi,a} \left\| x - \sum_{i=1}^n a_i \phi_i \right\|^2 + \lambda \sum_{i=1}^n |a_i|  template TPT1  env TPENV1  fore 0  back 16777215  eqnno 1"/>
  <p:tag name="FILENAME" val="TP_tmp"/>
  <p:tag name="ORIGWIDTH" val="137"/>
  <p:tag name="PICTUREFILESIZE" val="14312"/>
</p:tagLst>
</file>

<file path=ppt/tags/tag16.xml><?xml version="1.0" encoding="utf-8"?>
<p:tagLst xmlns:a="http://schemas.openxmlformats.org/drawingml/2006/main" xmlns:r="http://schemas.openxmlformats.org/officeDocument/2006/relationships" xmlns:p="http://schemas.openxmlformats.org/presentationml/2006/main">
  <p:tag name="TEXPOINT" val="template"/>
  <p:tag name="SOURCE" val="TPT1  equation \displaystyle \min_{\phi,a} \left\| x - \sum_{i=1}^n a_i \phi_i \right\|^2 + \lambda \sum_{i=1}^n |a_i|  template TPT1  env TPENV1  fore 0  back 16777215  eqnno 1"/>
  <p:tag name="FILENAME" val="TP_tmp"/>
  <p:tag name="ORIGWIDTH" val="137"/>
  <p:tag name="PICTUREFILESIZE" val="14312"/>
</p:tagLst>
</file>

<file path=ppt/tags/tag17.xml><?xml version="1.0" encoding="utf-8"?>
<p:tagLst xmlns:a="http://schemas.openxmlformats.org/drawingml/2006/main" xmlns:r="http://schemas.openxmlformats.org/officeDocument/2006/relationships" xmlns:p="http://schemas.openxmlformats.org/presentationml/2006/main">
  <p:tag name="TEXPOINT" val="template"/>
  <p:tag name="SOURCE" val="TPT1  equation \displaystyle \min_{\phi,a} \left\| x - \sum_{i=1}^n a_i \phi_i \right\|^2 + \lambda \sum_{i=1}^n |a_i|  template TPT1  env TPENV1  fore 0  back 16777215  eqnno 1"/>
  <p:tag name="FILENAME" val="TP_tmp"/>
  <p:tag name="ORIGWIDTH" val="137"/>
  <p:tag name="PICTUREFILESIZE" val="14312"/>
</p:tagLst>
</file>

<file path=ppt/tags/tag1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begin{eqnarray*}&#10;\min_{\phi,a} \left|| x - ( a_1 \phi_1 + a_2 \phi_2 + a_3 \phi_3) \right||^2 - \lambda\left( |a_1| + |a_2| + |a_3| \right) &#10;\end{eqnarray*}&#10;&#10;\end{document}&#10;"/>
  <p:tag name="EXTERNALNAME" val="TP_tmp"/>
  <p:tag name="BLEND" val="0"/>
  <p:tag name="TRANSPARENT" val="0"/>
  <p:tag name="RESOLUTION" val="1200"/>
  <p:tag name="WORKAROUNDTRANSPARENCYBUG" val="0"/>
  <p:tag name="ALLOWFONTSUBSTITUTION" val="0"/>
  <p:tag name="BITMAPFORMAT" val="pngmono"/>
  <p:tag name="ORIGWIDTH" val="243"/>
  <p:tag name="PICTUREFILESIZE" val="10107"/>
</p:tagLst>
</file>

<file path=ppt/tags/tag19.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begin{eqnarray*}&#10;a_1 \geq 0, \;\;\;\;\; &#10;a_2 \leq 0, \;\;\;\;\; &#10;a_3 \geq 0&#10;\end{eqnarray*}&#10;&#10;\end{document}&#10;"/>
  <p:tag name="EXTERNALNAME" val="TP_tmp"/>
  <p:tag name="BLEND" val="0"/>
  <p:tag name="TRANSPARENT" val="0"/>
  <p:tag name="RESOLUTION" val="1200"/>
  <p:tag name="WORKAROUNDTRANSPARENCYBUG" val="0"/>
  <p:tag name="ALLOWFONTSUBSTITUTION" val="0"/>
  <p:tag name="BITMAPFORMAT" val="pngmono"/>
  <p:tag name="ORIGWIDTH" val="121"/>
  <p:tag name="PICTUREFILESIZE" val="3947"/>
</p:tagLst>
</file>

<file path=ppt/tags/tag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color}&#10;\pagestyle{empty}&#10;\begin{document}&#10;&#10;{\color{white}&#10;&#10;$\approx$&#10;}&#10;&#10;\end{document}"/>
  <p:tag name="IGUANATEXSIZE" val="30"/>
</p:tagLst>
</file>

<file path=ppt/tags/tag20.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begin{eqnarray*}&#10;\min_{\phi,a} \left|| x - ( a_1 \phi_1 + a_2 \phi_2 + a_3 \phi_3) \right||^2 - \lambda\left( a_1 - a_2 + a_3 \right) &#10;\end{eqnarray*}&#10;&#10;\end{document}&#10;"/>
  <p:tag name="EXTERNALNAME" val="TP_tmp"/>
  <p:tag name="BLEND" val="0"/>
  <p:tag name="TRANSPARENT" val="0"/>
  <p:tag name="RESOLUTION" val="1200"/>
  <p:tag name="WORKAROUNDTRANSPARENCYBUG" val="0"/>
  <p:tag name="ALLOWFONTSUBSTITUTION" val="0"/>
  <p:tag name="BITMAPFORMAT" val="pngmono"/>
  <p:tag name="ORIGWIDTH" val="227"/>
  <p:tag name="PICTUREFILESIZE" val="9458"/>
</p:tagLst>
</file>

<file path=ppt/tags/tag21.xml><?xml version="1.0" encoding="utf-8"?>
<p:tagLst xmlns:a="http://schemas.openxmlformats.org/drawingml/2006/main" xmlns:r="http://schemas.openxmlformats.org/officeDocument/2006/relationships" xmlns:p="http://schemas.openxmlformats.org/presentationml/2006/main">
  <p:tag name="FILENAME" val="TP_tmp"/>
  <p:tag name="FORMAT" val="pngmono"/>
  <p:tag name="RES" val="1200"/>
  <p:tag name="TBUG" val="0"/>
  <p:tag name="ALLOWFS" val="0"/>
  <p:tag name="MAGNIFICATION" val="1439"/>
  <p:tag name="ORIGWIDTH" val="306"/>
  <p:tag name="PICTUREFILESIZE" val="12789"/>
  <p:tag name="TEXPOINT" val="latex"/>
  <p:tag name="SOURCE" val="\documentclass{slides}\pagestyle{empty}&#10;\begin{document}&#10;\newcommand{\x}{x}&#10;\newcommand{\vecx}{\vec{x}}&#10;\newcommand{\vecxi}{\vec{\xi}}&#10;\newcommand{\vecb}{\vec{b}}&#10;\newcommand{\vecs}{\vec{s}}&#10;\newcommand{\si}{^{(i)}}&#10;&#10;$\min_x { f(x) \equiv || y - A x||^2 + \gamma ||x||_1 }$&#10;\end{document}&#10;"/>
  <p:tag name="EXTERNALNAME" val=""/>
  <p:tag name="BLEND" val="0"/>
  <p:tag name="TRANSPARENT" val="0"/>
  <p:tag name="RESOLUTION" val="150"/>
  <p:tag name="WORKAROUNDTRANSPARENCYBUG" val="0"/>
  <p:tag name="ALLOWFONTSUBSTITUTION" val="0"/>
  <p:tag name="BITMAPFORMAT" val="emf"/>
</p:tagLst>
</file>

<file path=ppt/tags/tag22.xml><?xml version="1.0" encoding="utf-8"?>
<p:tagLst xmlns:a="http://schemas.openxmlformats.org/drawingml/2006/main" xmlns:r="http://schemas.openxmlformats.org/officeDocument/2006/relationships" xmlns:p="http://schemas.openxmlformats.org/presentationml/2006/main">
  <p:tag name="TEXPOINT" val="latex"/>
  <p:tag name="SOURCE" val="\newcommand{\x}{x}&#10;\newcommand{\vecx}{\vec{x}}&#10;\newcommand{\vecxi}{\vec{\xi}}&#10;\newcommand{\vecb}{\vec{b}}&#10;\newcommand{\vecs}{\vec{s}}&#10;\newcommand{\si}{^{(i)}}&#10;&#10;\documentclass{slides}\pagestyle{empty}&#10;\begin{document}&#10;&#10;$x=\vec{0}, \theta=\vec{0}$&#10;\end{document}&#10;"/>
  <p:tag name="EXTERNALNAME" val="TP_tmp"/>
  <p:tag name="BLEND" val="0"/>
  <p:tag name="TRANSPARENT" val="1"/>
  <p:tag name="RESOLUTION" val="1200"/>
  <p:tag name="WORKAROUNDTRANSPARENCYBUG" val="0"/>
  <p:tag name="ALLOWFONTSUBSTITUTION" val="0"/>
  <p:tag name="BITMAPFORMAT" val="pngmono"/>
  <p:tag name="ORIGWIDTH" val="119"/>
  <p:tag name="PICTUREFILESIZE" val="4854"/>
</p:tagLst>
</file>

<file path=ppt/tags/tag23.xml><?xml version="1.0" encoding="utf-8"?>
<p:tagLst xmlns:a="http://schemas.openxmlformats.org/drawingml/2006/main" xmlns:r="http://schemas.openxmlformats.org/officeDocument/2006/relationships" xmlns:p="http://schemas.openxmlformats.org/presentationml/2006/main">
  <p:tag name="ORIGWIDTH" val="212"/>
  <p:tag name="PICTUREFILESIZE" val="13243"/>
  <p:tag name="TEXPOINT" val="latex"/>
  <p:tag name="SOURCE" val="\newcommand{\x}{x}&#10;\newcommand{\vecx}{\vec{x}}&#10;\newcommand{\vecxi}{\vec{\xi}}&#10;\newcommand{\vecb}{\vec{b}}&#10;\newcommand{\vecs}{\vec{s}}&#10;\newcommand{\si}{^{(i)}}&#10;&#10;\documentclass{slides}\pagestyle{empty}&#10;\begin{document}&#10;&#10;$i= \arg \max_i \frac{\partial {||y-A x||^2}}{\partial {\x_i}}$&#10;\end{document}&#10;"/>
  <p:tag name="EXTERNALNAME" val="TP_tmp"/>
  <p:tag name="BLEND" val="0"/>
  <p:tag name="TRANSPARENT" val="1"/>
  <p:tag name="RESOLUTION" val="1200"/>
  <p:tag name="WORKAROUNDTRANSPARENCYBUG" val="0"/>
  <p:tag name="ALLOWFONTSUBSTITUTION" val="0"/>
  <p:tag name="BITMAPFORMAT" val="pngmono"/>
</p:tagLst>
</file>

<file path=ppt/tags/tag24.xml><?xml version="1.0" encoding="utf-8"?>
<p:tagLst xmlns:a="http://schemas.openxmlformats.org/drawingml/2006/main" xmlns:r="http://schemas.openxmlformats.org/officeDocument/2006/relationships" xmlns:p="http://schemas.openxmlformats.org/presentationml/2006/main">
  <p:tag name="TEXPOINT" val="latex"/>
  <p:tag name="SOURCE" val="\newcommand{\x}{x}&#10;\newcommand{\vecx}{\vec{x}}&#10;\newcommand{\vecxi}{\vec{\xi}}&#10;\newcommand{\vecb}{\vec{b}}&#10;\newcommand{\vecs}{\vec{s}}&#10;\newcommand{\si}{^{(i)}}&#10;&#10;\documentclass{slides}\pagestyle{empty}&#10;\begin{document}&#10;&#10;\begin{eqnarray*}&#10;\frac{\partial {||y-A x||^2}}{\partial {\x_i}} &gt; \gamma \, \rightarrow \,&#10;\theta_i = -1, &amp;\quad&amp;&#10;\frac{\partial {||y-A x||^2}}{\partial {\x_i}} &lt; -\gamma \, \rightarrow \,&#10;\theta_i = 1\\&#10;\end{eqnarray*}&#10;\end{document}&#10;"/>
  <p:tag name="FILENAME" val="TP_tmp"/>
  <p:tag name="FORMAT" val="pngmono"/>
  <p:tag name="RES" val="1200"/>
  <p:tag name="BLEND" val="0"/>
  <p:tag name="TRANSPARENT" val="1"/>
  <p:tag name="TBUG" val="0"/>
  <p:tag name="ALLOWFS" val="0"/>
  <p:tag name="MAGNIFICATION" val="918"/>
  <p:tag name="ORIGWIDTH" val="601"/>
  <p:tag name="PICTUREFILESIZE" val="30065"/>
</p:tagLst>
</file>

<file path=ppt/tags/tag25.xml><?xml version="1.0" encoding="utf-8"?>
<p:tagLst xmlns:a="http://schemas.openxmlformats.org/drawingml/2006/main" xmlns:r="http://schemas.openxmlformats.org/officeDocument/2006/relationships" xmlns:p="http://schemas.openxmlformats.org/presentationml/2006/main">
  <p:tag name="TEXPOINT" val="latex"/>
  <p:tag name="SOURCE" val="\newcommand{\x}{x}&#10;\newcommand{\vecx}{\vec{x}}&#10;\newcommand{\vecxi}{\vec{\xi}}&#10;\newcommand{\vecb}{\vec{b}}&#10;\newcommand{\vecs}{\vec{s}}&#10;\newcommand{\si}{^{(i)}}&#10;&#10;\documentclass{slides}\pagestyle{empty}&#10;\begin{document}&#10;$\hat{A}$&#10;\end{document}&#10;"/>
  <p:tag name="EXTERNALNAME" val="TP_tmp"/>
  <p:tag name="BLEND" val="0"/>
  <p:tag name="TRANSPARENT" val="1"/>
  <p:tag name="RESOLUTION" val="1200"/>
  <p:tag name="WORKAROUNDTRANSPARENCYBUG" val="0"/>
  <p:tag name="ALLOWFONTSUBSTITUTION" val="0"/>
  <p:tag name="BITMAPFORMAT" val="pngmono"/>
  <p:tag name="ORIGWIDTH" val="15"/>
  <p:tag name="PICTUREFILESIZE" val="1072"/>
</p:tagLst>
</file>

<file path=ppt/tags/tag26.xml><?xml version="1.0" encoding="utf-8"?>
<p:tagLst xmlns:a="http://schemas.openxmlformats.org/drawingml/2006/main" xmlns:r="http://schemas.openxmlformats.org/officeDocument/2006/relationships" xmlns:p="http://schemas.openxmlformats.org/presentationml/2006/main">
  <p:tag name="TEXPOINT" val="latex"/>
  <p:tag name="SOURCE" val="\newcommand{\x}{x}&#10;\newcommand{\vecx}{\vec{x}}&#10;\newcommand{\vecxi}{\vec{\xi}}&#10;\newcommand{\vecb}{\vec{b}}&#10;\newcommand{\vecs}{\vec{s}}&#10;\newcommand{\si}{^{(i)}}&#10;&#10;\documentclass{slides}\pagestyle{empty}&#10;\begin{document}&#10;$\hat{x}$&#10;\end{document}&#10;"/>
  <p:tag name="EXTERNALNAME" val="TP_tmp"/>
  <p:tag name="BLEND" val="0"/>
  <p:tag name="TRANSPARENT" val="1"/>
  <p:tag name="RESOLUTION" val="1200"/>
  <p:tag name="WORKAROUNDTRANSPARENCYBUG" val="0"/>
  <p:tag name="ALLOWFONTSUBSTITUTION" val="0"/>
  <p:tag name="BITMAPFORMAT" val="pngmono"/>
  <p:tag name="ORIGWIDTH" val="12"/>
  <p:tag name="PICTUREFILESIZE" val="1050"/>
</p:tagLst>
</file>

<file path=ppt/tags/tag27.xml><?xml version="1.0" encoding="utf-8"?>
<p:tagLst xmlns:a="http://schemas.openxmlformats.org/drawingml/2006/main" xmlns:r="http://schemas.openxmlformats.org/officeDocument/2006/relationships" xmlns:p="http://schemas.openxmlformats.org/presentationml/2006/main">
  <p:tag name="TEXPOINT" val="latex"/>
  <p:tag name="SOURCE" val="\newcommand{\x}{x}&#10;\newcommand{\vecx}{\vec{x}}&#10;\newcommand{\vecxi}{\vec{\xi}}&#10;\newcommand{\vecb}{\vec{b}}&#10;\newcommand{\vecs}{\vec{s}}&#10;\newcommand{\si}{^{(i)}}&#10;&#10;\documentclass{slides}\pagestyle{empty}&#10;\begin{document}&#10;$\hat{\theta}$&#10;\end{document}&#10;"/>
  <p:tag name="EXTERNALNAME" val="TP_tmp"/>
  <p:tag name="BLEND" val="0"/>
  <p:tag name="TRANSPARENT" val="1"/>
  <p:tag name="RESOLUTION" val="1200"/>
  <p:tag name="WORKAROUNDTRANSPARENCYBUG" val="0"/>
  <p:tag name="ALLOWFONTSUBSTITUTION" val="0"/>
  <p:tag name="BITMAPFORMAT" val="pngmono"/>
  <p:tag name="ORIGWIDTH" val="11"/>
  <p:tag name="PICTUREFILESIZE" val="1073"/>
</p:tagLst>
</file>

<file path=ppt/tags/tag28.xml><?xml version="1.0" encoding="utf-8"?>
<p:tagLst xmlns:a="http://schemas.openxmlformats.org/drawingml/2006/main" xmlns:r="http://schemas.openxmlformats.org/officeDocument/2006/relationships" xmlns:p="http://schemas.openxmlformats.org/presentationml/2006/main">
  <p:tag name="TEXPOINT" val="latex"/>
  <p:tag name="SOURCE" val="\newcommand{\x}{x}&#10;\newcommand{\vecx}{\vec{x}}&#10;\newcommand{\vecxi}{\vec{\xi}}&#10;\newcommand{\vecb}{\vec{b}}&#10;\newcommand{\vecs}{\vec{s}}&#10;\newcommand{\si}{^{(i)}}&#10;&#10;\documentclass{slides}\pagestyle{empty}&#10;\begin{document}&#10;$\hat{x}$&#10;\end{document}&#10;"/>
  <p:tag name="EXTERNALNAME" val="TP_tmp"/>
  <p:tag name="BLEND" val="0"/>
  <p:tag name="TRANSPARENT" val="1"/>
  <p:tag name="RESOLUTION" val="1200"/>
  <p:tag name="WORKAROUNDTRANSPARENCYBUG" val="0"/>
  <p:tag name="ALLOWFONTSUBSTITUTION" val="0"/>
  <p:tag name="BITMAPFORMAT" val="pngmono"/>
  <p:tag name="ORIGWIDTH" val="12"/>
  <p:tag name="PICTUREFILESIZE" val="1050"/>
</p:tagLst>
</file>

<file path=ppt/tags/tag29.xml><?xml version="1.0" encoding="utf-8"?>
<p:tagLst xmlns:a="http://schemas.openxmlformats.org/drawingml/2006/main" xmlns:r="http://schemas.openxmlformats.org/officeDocument/2006/relationships" xmlns:p="http://schemas.openxmlformats.org/presentationml/2006/main">
  <p:tag name="TEXPOINT" val="latex"/>
  <p:tag name="SOURCE" val="\newcommand{\x}{x}&#10;\newcommand{\vecx}{\vec{x}}&#10;\newcommand{\vecxi}{\vec{\xi}}&#10;\newcommand{\vecb}{\vec{b}}&#10;\newcommand{\vecs}{\vec{s}}&#10;\newcommand{\si}{^{(i)}}&#10;&#10;\documentclass{slides}\pagestyle{empty}&#10;\begin{document}&#10;$\hat{x}_{new} = (\hat{A}^T \hat{A})^{-1} (\hat{A}^T y - \beta \hat{\theta})$&#10;\end{document}&#10;"/>
  <p:tag name="EXTERNALNAME" val="TP_tmp"/>
  <p:tag name="BLEND" val="0"/>
  <p:tag name="TRANSPARENT" val="1"/>
  <p:tag name="RESOLUTION" val="1200"/>
  <p:tag name="WORKAROUNDTRANSPARENCYBUG" val="0"/>
  <p:tag name="ALLOWFONTSUBSTITUTION" val="0"/>
  <p:tag name="BITMAPFORMAT" val="pngmono"/>
  <p:tag name="ORIGWIDTH" val="271"/>
  <p:tag name="PICTUREFILESIZE" val="14879"/>
</p:tagLst>
</file>

<file path=ppt/tags/tag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color}&#10;\pagestyle{empty}&#10;\begin{document}&#10;&#10;{\color{white}&#10;&#10;$\approx$&#10;}&#10;&#10;\end{document}"/>
  <p:tag name="IGUANATEXSIZE" val="30"/>
</p:tagLst>
</file>

<file path=ppt/tags/tag30.xml><?xml version="1.0" encoding="utf-8"?>
<p:tagLst xmlns:a="http://schemas.openxmlformats.org/drawingml/2006/main" xmlns:r="http://schemas.openxmlformats.org/officeDocument/2006/relationships" xmlns:p="http://schemas.openxmlformats.org/presentationml/2006/main">
  <p:tag name="TEXPOINT" val="latex"/>
  <p:tag name="SOURCE" val="\newcommand{\x}{x}&#10;\newcommand{\vecx}{\vec{x}}&#10;\newcommand{\vecxi}{\vec{\xi}}&#10;\newcommand{\vecb}{\vec{b}}&#10;\newcommand{\vecs}{\vec{s}}&#10;\newcommand{\si}{^{(i)}}&#10;&#10;\documentclass{slides}\pagestyle{empty}&#10;\begin{document}&#10;$\hat{x}$&#10;\end{document}&#10;"/>
  <p:tag name="EXTERNALNAME" val="TP_tmp"/>
  <p:tag name="BLEND" val="0"/>
  <p:tag name="TRANSPARENT" val="1"/>
  <p:tag name="RESOLUTION" val="1200"/>
  <p:tag name="WORKAROUNDTRANSPARENCYBUG" val="0"/>
  <p:tag name="ALLOWFONTSUBSTITUTION" val="0"/>
  <p:tag name="BITMAPFORMAT" val="pngmono"/>
  <p:tag name="ORIGWIDTH" val="12"/>
  <p:tag name="PICTUREFILESIZE" val="1050"/>
</p:tagLst>
</file>

<file path=ppt/tags/tag31.xml><?xml version="1.0" encoding="utf-8"?>
<p:tagLst xmlns:a="http://schemas.openxmlformats.org/drawingml/2006/main" xmlns:r="http://schemas.openxmlformats.org/officeDocument/2006/relationships" xmlns:p="http://schemas.openxmlformats.org/presentationml/2006/main">
  <p:tag name="TEXPOINT" val="latex"/>
  <p:tag name="SOURCE" val="\newcommand{\x}{x}&#10;\newcommand{\vecx}{\vec{x}}&#10;\newcommand{\vecxi}{\vec{\xi}}&#10;\newcommand{\vecb}{\vec{b}}&#10;\newcommand{\vecs}{\vec{s}}&#10;\newcommand{\si}{^{(i)}}&#10;&#10;\documentclass{slides}\pagestyle{empty}&#10;\begin{document}&#10;$\hat{x}$&#10;\end{document}&#10;"/>
  <p:tag name="EXTERNALNAME" val="TP_tmp"/>
  <p:tag name="BLEND" val="0"/>
  <p:tag name="TRANSPARENT" val="1"/>
  <p:tag name="RESOLUTION" val="1200"/>
  <p:tag name="WORKAROUNDTRANSPARENCYBUG" val="0"/>
  <p:tag name="ALLOWFONTSUBSTITUTION" val="0"/>
  <p:tag name="BITMAPFORMAT" val="pngmono"/>
  <p:tag name="ORIGWIDTH" val="12"/>
  <p:tag name="PICTUREFILESIZE" val="1050"/>
</p:tagLst>
</file>

<file path=ppt/tags/tag32.xml><?xml version="1.0" encoding="utf-8"?>
<p:tagLst xmlns:a="http://schemas.openxmlformats.org/drawingml/2006/main" xmlns:r="http://schemas.openxmlformats.org/officeDocument/2006/relationships" xmlns:p="http://schemas.openxmlformats.org/presentationml/2006/main">
  <p:tag name="TEXPOINT" val="latex"/>
  <p:tag name="SOURCE" val="\newcommand{\x}{x}&#10;\newcommand{\vecx}{\vec{x}}&#10;\newcommand{\vecxi}{\vec{\xi}}&#10;\newcommand{\vecb}{\vec{b}}&#10;\newcommand{\vecs}{\vec{s}}&#10;\newcommand{\si}{^{(i)}}&#10;&#10;\documentclass{slides}\pagestyle{empty}&#10;\begin{document}&#10;$\hat{x}_{new}$&#10;\end{document}&#10;"/>
  <p:tag name="EXTERNALNAME" val="TP_tmp"/>
  <p:tag name="BLEND" val="0"/>
  <p:tag name="TRANSPARENT" val="1"/>
  <p:tag name="RESOLUTION" val="1200"/>
  <p:tag name="WORKAROUNDTRANSPARENCYBUG" val="0"/>
  <p:tag name="ALLOWFONTSUBSTITUTION" val="0"/>
  <p:tag name="BITMAPFORMAT" val="pngmono"/>
  <p:tag name="ORIGWIDTH" val="44"/>
  <p:tag name="PICTUREFILESIZE" val="2771"/>
</p:tagLst>
</file>

<file path=ppt/tags/tag33.xml><?xml version="1.0" encoding="utf-8"?>
<p:tagLst xmlns:a="http://schemas.openxmlformats.org/drawingml/2006/main" xmlns:r="http://schemas.openxmlformats.org/officeDocument/2006/relationships" xmlns:p="http://schemas.openxmlformats.org/presentationml/2006/main">
  <p:tag name="TEXPOINT" val="latex"/>
  <p:tag name="SOURCE" val="\newcommand{\x}{x}&#10;\newcommand{\vecx}{\vec{x}}&#10;\newcommand{\vecxi}{\vec{\xi}}&#10;\newcommand{\vecb}{\vec{b}}&#10;\newcommand{\vecs}{\vec{s}}&#10;\newcommand{\si}{^{(i)}}&#10;&#10;\documentclass{slides}&#10;\pagestyle{empty}&#10;\usepackage[T1]{fontenc}&#10;\usepackage{amsmath,amssymb}&#10;\begin{document}&#10;$\lambda_j \ge 0 \ \  \forall j, \qquad  \Lambda = diag(\lambda)$&#10;\end{document}"/>
  <p:tag name="EXTERNALNAME" val="TP_tmp"/>
  <p:tag name="BLEND" val="0"/>
  <p:tag name="TRANSPARENT" val="1"/>
  <p:tag name="RESOLUTION" val="1200"/>
  <p:tag name="WORKAROUNDTRANSPARENCYBUG" val="0"/>
  <p:tag name="ALLOWFONTSUBSTITUTION" val="0"/>
  <p:tag name="BITMAPFORMAT" val="pngmono"/>
  <p:tag name="ORIGWIDTH" val="272"/>
  <p:tag name="PICTUREFILESIZE" val="12569"/>
</p:tagLst>
</file>

<file path=ppt/tags/tag34.xml><?xml version="1.0" encoding="utf-8"?>
<p:tagLst xmlns:a="http://schemas.openxmlformats.org/drawingml/2006/main" xmlns:r="http://schemas.openxmlformats.org/officeDocument/2006/relationships" xmlns:p="http://schemas.openxmlformats.org/presentationml/2006/main">
  <p:tag name="TEXPOINT" val="latex"/>
  <p:tag name="SOURCE" val="\newcommand{\x}{x}&#10;\newcommand{\vecx}{\vec{x}}&#10;\newcommand{\vecxi}{\vec{\xi}}&#10;\newcommand{\vecb}{\vec{b}}&#10;\newcommand{\vecs}{\vec{s}}&#10;\newcommand{\si}{^{(i)}}&#10;&#10;\documentclass{slides}&#10;\pagestyle{empty}&#10;\usepackage[T1]{fontenc}&#10;\usepackage{amsmath,amssymb}&#10;\begin{document}&#10;$\min_\lambda Trace \left( {X S^T (S S^T + \Lambda)^{-1} (X S^T)^T} \right) +&#10;c \vec{1}^T \lambda$&#10;\end{document}"/>
  <p:tag name="EXTERNALNAME" val="TP_tmp"/>
  <p:tag name="BLEND" val="0"/>
  <p:tag name="TRANSPARENT" val="1"/>
  <p:tag name="RESOLUTION" val="1200"/>
  <p:tag name="WORKAROUNDTRANSPARENCYBUG" val="0"/>
  <p:tag name="ALLOWFONTSUBSTITUTION" val="0"/>
  <p:tag name="BITMAPFORMAT" val="pngmono"/>
  <p:tag name="ORIGWIDTH" val="457"/>
  <p:tag name="PICTUREFILESIZE" val="23771"/>
</p:tagLst>
</file>

<file path=ppt/tags/tag3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min_{\phi,\, a} \;\; \sum_{i=1}^m \left|\left| x^{(i)} - \sum_{j=1}^n a^{(i)}_j \phi_j\right|\right|^2 - \lambda \sum_{i=1}^m ||a^{(i)}||_1 &#10;\end{eqnarray*} &#10;%&amp;&amp;\min_{\phi, a}\;\; f(\phi, a) \\&#10;%&amp;&amp;\;\;\;\; = \sum_{i=1}^m \left|\left| x^{(i)} - \sum_{j=1}^n a^{(i)}_j \phi_j\right|\right|^2 - \lambda \sum_{i=1}^m ||a^{(i)}||_1&#10;&#10;\end{document}&#10;"/>
  <p:tag name="EXTERNALNAME" val="txp_fig"/>
  <p:tag name="BLEND" val="0"/>
  <p:tag name="TRANSPARENT" val="0"/>
  <p:tag name="RESOLUTION" val="1200"/>
  <p:tag name="WORKAROUNDTRANSPARENCYBUG" val="0"/>
  <p:tag name="ALLOWFONTSUBSTITUTION" val="0"/>
  <p:tag name="BITMAPFORMAT" val="pngmono"/>
  <p:tag name="ORIGWIDTH" val="418"/>
  <p:tag name="PICTUREFILESIZE" val="31737"/>
</p:tagLst>
</file>

<file path=ppt/tags/tag3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color}&#10;\pagestyle{empty}&#10;\begin{document}&#10;&#10;{\color{white}&#10;&#10;$\approx$&#10;}&#10;&#10;\end{document}"/>
  <p:tag name="IGUANATEXSIZE" val="30"/>
</p:tagLst>
</file>

<file path=ppt/tags/tag3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color}&#10;\pagestyle{empty}&#10;\begin{document}&#10;&#10;{\color{white}&#10;&#10;$\approx$&#10;}&#10;&#10;\end{document}"/>
  <p:tag name="IGUANATEXSIZE" val="30"/>
</p:tagLst>
</file>

<file path=ppt/tags/tag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color}&#10;\pagestyle{empty}&#10;\begin{document}&#10;&#10;{\color{white}&#10;&#10;$\approx$&#10;}&#10;&#10;\end{document}"/>
  <p:tag name="IGUANATEXSIZE" val="30"/>
</p:tagLst>
</file>

<file path=ppt/tags/tag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color}&#10;\pagestyle{empty}&#10;\begin{document}&#10;&#10;{\color{white}&#10;&#10;$\approx$&#10;}&#10;&#10;\end{document}"/>
  <p:tag name="IGUANATEXSIZE" val="30"/>
</p:tagLst>
</file>

<file path=ppt/tags/tag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color}&#10;\pagestyle{empty}&#10;\begin{document}&#10;&#10;{\color{white}&#10;&#10;$\approx$&#10;}&#10;&#10;\end{document}"/>
  <p:tag name="IGUANATEXSIZE" val="30"/>
</p:tagLst>
</file>

<file path=ppt/tags/tag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color}&#10;\pagestyle{empty}&#10;\begin{document}&#10;&#10;{\color{white}&#10;&#10;$\approx$&#10;}&#10;&#10;\end{document}"/>
  <p:tag name="IGUANATEXSIZE" val="30"/>
</p:tagLst>
</file>

<file path=ppt/tags/tag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color}&#10;\pagestyle{empty}&#10;\begin{document}&#10;&#10;{\color{white}&#10;&#10;$\approx$&#10;}&#10;&#10;\end{document}"/>
  <p:tag name="IGUANATEXSIZE" val="30"/>
</p:tagLst>
</file>

<file path=ppt/tags/tag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color}&#10;\pagestyle{empty}&#10;\begin{document}&#10;&#10;{\color{white}&#10;&#10;$\approx$&#10;}&#10;&#10;\end{document}"/>
  <p:tag name="IGUANATEXSIZE" val="30"/>
</p:tagLst>
</file>

<file path=ppt/theme/_rels/themeOverride2.xml.rels><?xml version="1.0" encoding="UTF-8" standalone="yes"?>
<Relationships xmlns="http://schemas.openxmlformats.org/package/2006/relationships"><Relationship Id="rId1" Type="http://schemas.openxmlformats.org/officeDocument/2006/relationships/image" Target="../media/image398.jpeg"/></Relationships>
</file>

<file path=ppt/theme/theme1.xml><?xml version="1.0" encoding="utf-8"?>
<a:theme xmlns:a="http://schemas.openxmlformats.org/drawingml/2006/main" name="4_untitled 1">
  <a:themeElements>
    <a:clrScheme name="">
      <a:dk1>
        <a:srgbClr val="000000"/>
      </a:dk1>
      <a:lt1>
        <a:srgbClr val="FFFFFF"/>
      </a:lt1>
      <a:dk2>
        <a:srgbClr val="000000"/>
      </a:dk2>
      <a:lt2>
        <a:srgbClr val="CECECE"/>
      </a:lt2>
      <a:accent1>
        <a:srgbClr val="EBEBEB"/>
      </a:accent1>
      <a:accent2>
        <a:srgbClr val="232323"/>
      </a:accent2>
      <a:accent3>
        <a:srgbClr val="FFFFFF"/>
      </a:accent3>
      <a:accent4>
        <a:srgbClr val="000000"/>
      </a:accent4>
      <a:accent5>
        <a:srgbClr val="F3F3F3"/>
      </a:accent5>
      <a:accent6>
        <a:srgbClr val="1F1F1F"/>
      </a:accent6>
      <a:hlink>
        <a:srgbClr val="9C9C9C"/>
      </a:hlink>
      <a:folHlink>
        <a:srgbClr val="676767"/>
      </a:folHlink>
    </a:clrScheme>
    <a:fontScheme name="untitled 1">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none" lIns="90487" tIns="44450" rIns="90487" bIns="4445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bg1"/>
            </a:solidFill>
            <a:effectLst/>
            <a:latin typeface="Helvetica" pitchFamily="34"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none" lIns="90487" tIns="44450" rIns="90487" bIns="4445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bg1"/>
            </a:solidFill>
            <a:effectLst/>
            <a:latin typeface="Helvetica" pitchFamily="34"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untitled 1">
  <a:themeElements>
    <a:clrScheme name="">
      <a:dk1>
        <a:srgbClr val="000000"/>
      </a:dk1>
      <a:lt1>
        <a:srgbClr val="FFFFFF"/>
      </a:lt1>
      <a:dk2>
        <a:srgbClr val="000000"/>
      </a:dk2>
      <a:lt2>
        <a:srgbClr val="CECECE"/>
      </a:lt2>
      <a:accent1>
        <a:srgbClr val="EBEBEB"/>
      </a:accent1>
      <a:accent2>
        <a:srgbClr val="232323"/>
      </a:accent2>
      <a:accent3>
        <a:srgbClr val="FFFFFF"/>
      </a:accent3>
      <a:accent4>
        <a:srgbClr val="000000"/>
      </a:accent4>
      <a:accent5>
        <a:srgbClr val="F3F3F3"/>
      </a:accent5>
      <a:accent6>
        <a:srgbClr val="1F1F1F"/>
      </a:accent6>
      <a:hlink>
        <a:srgbClr val="9C9C9C"/>
      </a:hlink>
      <a:folHlink>
        <a:srgbClr val="676767"/>
      </a:folHlink>
    </a:clrScheme>
    <a:fontScheme name="untitled 1">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2060"/>
        </a:solidFill>
        <a:ln w="12700" cap="flat" cmpd="sng" algn="ctr">
          <a:noFill/>
          <a:prstDash val="solid"/>
          <a:round/>
          <a:headEnd type="none" w="med" len="med"/>
          <a:tailEnd type="none" w="med" len="med"/>
        </a:ln>
        <a:effectLst/>
      </a:spPr>
      <a:bodyPr vert="horz" wrap="none" lIns="90487" tIns="44450" rIns="90487" bIns="44450" numCol="1" rtlCol="0" anchor="t" anchorCtr="0" compatLnSpc="1">
        <a:prstTxWarp prst="textNoShape">
          <a:avLst/>
        </a:prstTxWarp>
        <a:noAutofit/>
      </a:bodyPr>
      <a:lstStyle>
        <a:defPPr marL="0" marR="0" indent="0" algn="l" defTabSz="914400" rtl="0" eaLnBrk="0" fontAlgn="base" latinLnBrk="0" hangingPunct="0">
          <a:lnSpc>
            <a:spcPct val="100000"/>
          </a:lnSpc>
          <a:spcBef>
            <a:spcPct val="0"/>
          </a:spcBef>
          <a:spcAft>
            <a:spcPct val="0"/>
          </a:spcAft>
          <a:buClrTx/>
          <a:buSzTx/>
          <a:buFontTx/>
          <a:buNone/>
          <a:tabLst/>
          <a:defRPr kumimoji="0" sz="1800" b="0" i="0" u="none" strike="noStrike" cap="none" normalizeH="0" baseline="0" smtClean="0">
            <a:ln>
              <a:noFill/>
            </a:ln>
            <a:solidFill>
              <a:schemeClr val="bg1"/>
            </a:solidFill>
            <a:effectLst/>
            <a:latin typeface="Helvetica" pitchFamily="34" charset="0"/>
          </a:defRPr>
        </a:defPPr>
      </a:lstStyle>
    </a:spDef>
    <a:lnDef>
      <a:spPr bwMode="auto">
        <a:noFill/>
        <a:ln w="38100" cap="flat" cmpd="sng" algn="ctr">
          <a:solidFill>
            <a:srgbClr val="FF0000"/>
          </a:solidFill>
          <a:prstDash val="solid"/>
          <a:round/>
          <a:headEnd type="none" w="med" len="med"/>
          <a:tailEnd type="triangle" w="med" len="med"/>
        </a:ln>
        <a:effectLst/>
      </a:spPr>
      <a:bodyPr/>
      <a:lstStyle/>
    </a:lnDef>
    <a:txDef>
      <a:spPr>
        <a:noFill/>
      </a:spPr>
      <a:bodyPr wrap="none" rtlCol="0">
        <a:spAutoFit/>
      </a:bodyPr>
      <a:lstStyle>
        <a:defPPr algn="l">
          <a:spcBef>
            <a:spcPts val="0"/>
          </a:spcBef>
          <a:defRPr dirty="0" smtClean="0">
            <a:solidFill>
              <a:schemeClr val="bg1"/>
            </a:solidFill>
          </a:defRPr>
        </a:defPPr>
      </a:lstStyle>
    </a:tx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untitled 1">
  <a:themeElements>
    <a:clrScheme name="">
      <a:dk1>
        <a:srgbClr val="000000"/>
      </a:dk1>
      <a:lt1>
        <a:srgbClr val="FFFFFF"/>
      </a:lt1>
      <a:dk2>
        <a:srgbClr val="000000"/>
      </a:dk2>
      <a:lt2>
        <a:srgbClr val="CECECE"/>
      </a:lt2>
      <a:accent1>
        <a:srgbClr val="EBEBEB"/>
      </a:accent1>
      <a:accent2>
        <a:srgbClr val="232323"/>
      </a:accent2>
      <a:accent3>
        <a:srgbClr val="FFFFFF"/>
      </a:accent3>
      <a:accent4>
        <a:srgbClr val="000000"/>
      </a:accent4>
      <a:accent5>
        <a:srgbClr val="F3F3F3"/>
      </a:accent5>
      <a:accent6>
        <a:srgbClr val="1F1F1F"/>
      </a:accent6>
      <a:hlink>
        <a:srgbClr val="9C9C9C"/>
      </a:hlink>
      <a:folHlink>
        <a:srgbClr val="676767"/>
      </a:folHlink>
    </a:clrScheme>
    <a:fontScheme name="untitled 1">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none" lIns="90487" tIns="44450" rIns="90487" bIns="4445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bg1"/>
            </a:solidFill>
            <a:effectLst/>
            <a:latin typeface="Helvetica" pitchFamily="34" charset="0"/>
          </a:defRPr>
        </a:defPPr>
      </a:lstStyle>
    </a:spDef>
    <a:lnDef>
      <a:spPr bwMode="auto">
        <a:noFill/>
        <a:ln w="28575" cap="flat" cmpd="sng" algn="ctr">
          <a:solidFill>
            <a:srgbClr val="FFFFFF"/>
          </a:solidFill>
          <a:prstDash val="solid"/>
          <a:round/>
          <a:headEnd type="none" w="med" len="med"/>
          <a:tailEnd type="arrow"/>
        </a:ln>
        <a:effectLst/>
      </a:spPr>
      <a:bodyPr/>
      <a:lstStyle/>
    </a:lnDef>
    <a:txDef>
      <a:spPr>
        <a:noFill/>
      </a:spPr>
      <a:bodyPr wrap="none" rtlCol="0">
        <a:spAutoFit/>
      </a:bodyPr>
      <a:lstStyle>
        <a:defPPr algn="l">
          <a:spcBef>
            <a:spcPts val="0"/>
          </a:spcBef>
          <a:defRPr dirty="0" smtClean="0">
            <a:solidFill>
              <a:schemeClr val="bg1"/>
            </a:solidFill>
            <a:latin typeface="Times"/>
          </a:defRPr>
        </a:defPPr>
      </a:lstStyle>
    </a:tx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orp Blue Bullet and Title">
  <a:themeElements>
    <a:clrScheme name="STAN">
      <a:dk1>
        <a:srgbClr val="000000"/>
      </a:dk1>
      <a:lt1>
        <a:srgbClr val="FFFFFF"/>
      </a:lt1>
      <a:dk2>
        <a:srgbClr val="000000"/>
      </a:dk2>
      <a:lt2>
        <a:srgbClr val="FFFFFF"/>
      </a:lt2>
      <a:accent1>
        <a:srgbClr val="53D8FF"/>
      </a:accent1>
      <a:accent2>
        <a:srgbClr val="C1EA44"/>
      </a:accent2>
      <a:accent3>
        <a:srgbClr val="C52B87"/>
      </a:accent3>
      <a:accent4>
        <a:srgbClr val="FFEE7F"/>
      </a:accent4>
      <a:accent5>
        <a:srgbClr val="FF9C44"/>
      </a:accent5>
      <a:accent6>
        <a:srgbClr val="595959"/>
      </a:accent6>
      <a:hlink>
        <a:srgbClr val="C52B87"/>
      </a:hlink>
      <a:folHlink>
        <a:srgbClr val="595959"/>
      </a:folHlink>
    </a:clrScheme>
    <a:fontScheme name="STA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B8DAF1"/>
        </a:solidFill>
        <a:ln w="9525" cap="flat" cmpd="sng" algn="ctr">
          <a:noFill/>
          <a:prstDash val="solid"/>
          <a:round/>
          <a:headEnd type="none" w="med" len="med"/>
          <a:tailEnd type="none" w="med" len="med"/>
        </a:ln>
        <a:effectLst/>
      </a:spPr>
      <a:bodyPr vert="horz" wrap="square" lIns="82124" tIns="41061" rIns="82124" bIns="41061" numCol="1" rtlCol="0" anchor="ctr" anchorCtr="0" compatLnSpc="1">
        <a:prstTxWarp prst="textNoShape">
          <a:avLst/>
        </a:prstTxWarp>
        <a:noAutofit/>
      </a:bodyPr>
      <a:lstStyle>
        <a:defPPr marL="0" marR="0" indent="0" algn="ctr" defTabSz="814388" rtl="0" eaLnBrk="0" fontAlgn="base" latinLnBrk="0" hangingPunct="0">
          <a:lnSpc>
            <a:spcPct val="9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2"/>
          </a:solidFill>
          <a:prstDash val="solid"/>
          <a:round/>
          <a:headEnd type="none" w="med" len="med"/>
          <a:tailEnd type="none" w="med" len="med"/>
        </a:ln>
        <a:effectLst/>
      </a:spPr>
      <a:bodyPr vert="horz" wrap="none" lIns="82124" tIns="41061" rIns="82124" bIns="41061" numCol="1" anchor="ctr" anchorCtr="0" compatLnSpc="1">
        <a:prstTxWarp prst="textNoShape">
          <a:avLst/>
        </a:prstTxWarp>
        <a:spAutoFit/>
      </a:bodyPr>
      <a:lstStyle>
        <a:defPPr marL="0" marR="0" indent="0" algn="ctr" defTabSz="814388" rtl="0" eaLnBrk="0" fontAlgn="base" latinLnBrk="0" hangingPunct="0">
          <a:lnSpc>
            <a:spcPct val="9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txDef>
      <a:spPr>
        <a:noFill/>
      </a:spPr>
      <a:bodyPr wrap="square" rtlCol="0">
        <a:spAutoFit/>
      </a:bodyPr>
      <a:lstStyle>
        <a:defPPr>
          <a:defRPr b="0" i="0" dirty="0" smtClean="0">
            <a:solidFill>
              <a:schemeClr val="bg1"/>
            </a:solidFill>
            <a:latin typeface="Arial" pitchFamily="34" charset="0"/>
            <a:cs typeface="Arial" pitchFamily="34" charset="0"/>
          </a:defRPr>
        </a:defPPr>
      </a:lstStyle>
    </a:txDef>
  </a:objectDefaults>
  <a:extraClrSchemeLst>
    <a:extraClrScheme>
      <a:clrScheme name="Corp Blue Bullet and Title 1">
        <a:dk1>
          <a:srgbClr val="000000"/>
        </a:dk1>
        <a:lt1>
          <a:srgbClr val="FFFFFF"/>
        </a:lt1>
        <a:dk2>
          <a:srgbClr val="000000"/>
        </a:dk2>
        <a:lt2>
          <a:srgbClr val="969696"/>
        </a:lt2>
        <a:accent1>
          <a:srgbClr val="5E82AB"/>
        </a:accent1>
        <a:accent2>
          <a:srgbClr val="C4DBDA"/>
        </a:accent2>
        <a:accent3>
          <a:srgbClr val="FFFFFF"/>
        </a:accent3>
        <a:accent4>
          <a:srgbClr val="000000"/>
        </a:accent4>
        <a:accent5>
          <a:srgbClr val="B6C1D2"/>
        </a:accent5>
        <a:accent6>
          <a:srgbClr val="B1C6C5"/>
        </a:accent6>
        <a:hlink>
          <a:srgbClr val="26578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Override>
</file>

<file path=docProps/app.xml><?xml version="1.0" encoding="utf-8"?>
<Properties xmlns="http://schemas.openxmlformats.org/officeDocument/2006/extended-properties" xmlns:vt="http://schemas.openxmlformats.org/officeDocument/2006/docPropsVTypes">
  <TotalTime>16968</TotalTime>
  <Words>15859</Words>
  <Application>Microsoft Office PowerPoint</Application>
  <PresentationFormat>On-screen Show (4:3)</PresentationFormat>
  <Paragraphs>4187</Paragraphs>
  <Slides>280</Slides>
  <Notes>232</Notes>
  <HiddenSlides>143</HiddenSlides>
  <MMClips>0</MMClips>
  <ScaleCrop>false</ScaleCrop>
  <HeadingPairs>
    <vt:vector size="6" baseType="variant">
      <vt:variant>
        <vt:lpstr>Theme</vt:lpstr>
      </vt:variant>
      <vt:variant>
        <vt:i4>6</vt:i4>
      </vt:variant>
      <vt:variant>
        <vt:lpstr>Embedded OLE Servers</vt:lpstr>
      </vt:variant>
      <vt:variant>
        <vt:i4>3</vt:i4>
      </vt:variant>
      <vt:variant>
        <vt:lpstr>Slide Titles</vt:lpstr>
      </vt:variant>
      <vt:variant>
        <vt:i4>280</vt:i4>
      </vt:variant>
    </vt:vector>
  </HeadingPairs>
  <TitlesOfParts>
    <vt:vector size="289" baseType="lpstr">
      <vt:lpstr>4_untitled 1</vt:lpstr>
      <vt:lpstr>1_untitled 1</vt:lpstr>
      <vt:lpstr>6_untitled 1</vt:lpstr>
      <vt:lpstr>Office Theme</vt:lpstr>
      <vt:lpstr>1_Office Theme</vt:lpstr>
      <vt:lpstr>Corp Blue Bullet and Title</vt:lpstr>
      <vt:lpstr>Acrobat Document</vt:lpstr>
      <vt:lpstr>Microsoft Equation 3.0</vt:lpstr>
      <vt:lpstr>Worksheet</vt:lpstr>
      <vt:lpstr>Slide 1</vt:lpstr>
      <vt:lpstr>Slide 2</vt:lpstr>
      <vt:lpstr>Good News</vt:lpstr>
      <vt:lpstr>This talk</vt:lpstr>
      <vt:lpstr>This talk</vt:lpstr>
      <vt:lpstr>Slide 6</vt:lpstr>
      <vt:lpstr>Slide 7</vt:lpstr>
      <vt:lpstr>Machine learning and feature representations</vt:lpstr>
      <vt:lpstr>Machine learning and feature representations</vt:lpstr>
      <vt:lpstr>Machine learning and feature representations</vt:lpstr>
      <vt:lpstr>Object classification</vt:lpstr>
      <vt:lpstr>What do we want computers to do with our data?</vt:lpstr>
      <vt:lpstr>Slide 13</vt:lpstr>
      <vt:lpstr>What do we want computers to do with our data?</vt:lpstr>
      <vt:lpstr>Machine learning for image classification</vt:lpstr>
      <vt:lpstr>Machine learning for image classification</vt:lpstr>
      <vt:lpstr>Why is this hard?</vt:lpstr>
      <vt:lpstr>Machine learning and feature representations</vt:lpstr>
      <vt:lpstr>Machine learning and feature representations</vt:lpstr>
      <vt:lpstr>Machine learning and feature representations</vt:lpstr>
      <vt:lpstr>What we want</vt:lpstr>
      <vt:lpstr>The idea of feature representations</vt:lpstr>
      <vt:lpstr>Object classification</vt:lpstr>
      <vt:lpstr>Computing features in computer vision</vt:lpstr>
      <vt:lpstr>Feature representations</vt:lpstr>
      <vt:lpstr>Feature representations</vt:lpstr>
      <vt:lpstr>How is computer perception done?</vt:lpstr>
      <vt:lpstr>How is computer perception done?</vt:lpstr>
      <vt:lpstr>Feature representations</vt:lpstr>
      <vt:lpstr>Feature representations</vt:lpstr>
      <vt:lpstr>Feature representations</vt:lpstr>
      <vt:lpstr>Feature representations</vt:lpstr>
      <vt:lpstr>How is computer perception done?</vt:lpstr>
      <vt:lpstr>Feature representations</vt:lpstr>
      <vt:lpstr>Computer vision features</vt:lpstr>
      <vt:lpstr>Audio features</vt:lpstr>
      <vt:lpstr>NLP features</vt:lpstr>
      <vt:lpstr>NLP features</vt:lpstr>
      <vt:lpstr>Feature representations</vt:lpstr>
      <vt:lpstr>The hypothesis</vt:lpstr>
      <vt:lpstr>The “one learning algorithm” hypothesis</vt:lpstr>
      <vt:lpstr>The “one learning algorithm” hypothesis</vt:lpstr>
      <vt:lpstr>Sensor representations in the brain</vt:lpstr>
      <vt:lpstr>Sensor representations in the brain</vt:lpstr>
      <vt:lpstr>Sensor representation in the brain</vt:lpstr>
      <vt:lpstr>Other sensory remapping examples</vt:lpstr>
      <vt:lpstr>On two approaches to computer perception</vt:lpstr>
      <vt:lpstr>On two approaches to computer perception</vt:lpstr>
      <vt:lpstr>Learning input representations</vt:lpstr>
      <vt:lpstr>Learning input representations</vt:lpstr>
      <vt:lpstr>Feature learning problem</vt:lpstr>
      <vt:lpstr>Self-taught learning (Unsupervised Feature Learning)</vt:lpstr>
      <vt:lpstr>Self-taught learning (Feature learning problem)</vt:lpstr>
      <vt:lpstr>Self-taught learning (Feature learning problem)</vt:lpstr>
      <vt:lpstr>Supervised Learning</vt:lpstr>
      <vt:lpstr>Unsupervised Feature Learning (Self-taught learning)</vt:lpstr>
      <vt:lpstr>Traditional machine learning</vt:lpstr>
      <vt:lpstr>Unsupervised feature learning (Self-taught learning)</vt:lpstr>
      <vt:lpstr>First stage of visual processing: V1</vt:lpstr>
      <vt:lpstr>Learning sensor representations</vt:lpstr>
      <vt:lpstr>First stage of visual processing: V1</vt:lpstr>
      <vt:lpstr>Learning sensor representations</vt:lpstr>
      <vt:lpstr>Feature Learning via Sparse Coding</vt:lpstr>
      <vt:lpstr>Sparse coding illustration</vt:lpstr>
      <vt:lpstr>More examples</vt:lpstr>
      <vt:lpstr>Sparse coding applied to audio</vt:lpstr>
      <vt:lpstr>Sparse coding applied to audio</vt:lpstr>
      <vt:lpstr>Sparse coding applied to touch data</vt:lpstr>
      <vt:lpstr>What about text?</vt:lpstr>
      <vt:lpstr>Sparse coding on bag-of-word vectors (illustration)</vt:lpstr>
      <vt:lpstr>Sparse coding on bag-of-word vectors (illustration)</vt:lpstr>
      <vt:lpstr>Sparse coding on text</vt:lpstr>
      <vt:lpstr>Learning feature hierarchies</vt:lpstr>
      <vt:lpstr>Learning feature hierarchies</vt:lpstr>
      <vt:lpstr>Hierarchical Sparse coding (Sparse DBN): Trained on face images</vt:lpstr>
      <vt:lpstr>Hierarchical Sparse coding (Sparse DBN)</vt:lpstr>
      <vt:lpstr>Training on multiple objects</vt:lpstr>
      <vt:lpstr>Training on multiple objects</vt:lpstr>
      <vt:lpstr>Hierarchical probabilistic inference</vt:lpstr>
      <vt:lpstr>Machine learning applications</vt:lpstr>
      <vt:lpstr>Traditional machine learning</vt:lpstr>
      <vt:lpstr>Unsupervised feature learning (Self-taught learning)</vt:lpstr>
      <vt:lpstr>Unsupervised feature learning (Self taught learning)</vt:lpstr>
      <vt:lpstr>Unsupervised feature learning (Self-taught learning)</vt:lpstr>
      <vt:lpstr>Video Activity recognition (Hollywood 2 benchmark)</vt:lpstr>
      <vt:lpstr>Self-taught learning: Example applications</vt:lpstr>
      <vt:lpstr>CDBN for audio</vt:lpstr>
      <vt:lpstr>Sparse coding on audio (speech)</vt:lpstr>
      <vt:lpstr>Probabilistic max pooling</vt:lpstr>
      <vt:lpstr>Dictionary of bases fi learned for speech</vt:lpstr>
      <vt:lpstr>Many bases seem to be detecting phonemes</vt:lpstr>
      <vt:lpstr>Comparison of bases to gender (“ae” phoneme)</vt:lpstr>
      <vt:lpstr>Sparse DBN for audio</vt:lpstr>
      <vt:lpstr>Hierarchical Sparse coding (sparse DBN) for audio</vt:lpstr>
      <vt:lpstr>Hierarchical Sparse coding (sparse DBN) for audio</vt:lpstr>
      <vt:lpstr>Convolutional DBN for audio</vt:lpstr>
      <vt:lpstr>Hierarchical Sparse coding (sparse DBN) for audio</vt:lpstr>
      <vt:lpstr>Application to speech recognition tasks</vt:lpstr>
      <vt:lpstr>Phone Classification (TIMIT benchmark)</vt:lpstr>
      <vt:lpstr>Phoneme Classification (TIMIT benchmark)</vt:lpstr>
      <vt:lpstr>Audio problems</vt:lpstr>
      <vt:lpstr>Speaker Identification</vt:lpstr>
      <vt:lpstr>State-of-the-art Unsupervised   feature learning</vt:lpstr>
      <vt:lpstr>Slide 104</vt:lpstr>
      <vt:lpstr>Slide 105</vt:lpstr>
      <vt:lpstr>Slide 106</vt:lpstr>
      <vt:lpstr>Slide 107</vt:lpstr>
      <vt:lpstr>Kai Yu’s PASCAL VOC (Object recognition) result (2009)  </vt:lpstr>
      <vt:lpstr>Technical challenge: Scaling up</vt:lpstr>
      <vt:lpstr>Supervised Learning</vt:lpstr>
      <vt:lpstr>Scaling and classification accuracy (CIFAR-10)</vt:lpstr>
      <vt:lpstr>Approaches to scaling up</vt:lpstr>
      <vt:lpstr>Approaches to scaling up</vt:lpstr>
      <vt:lpstr>Attempts to scale up</vt:lpstr>
      <vt:lpstr>Scaling up using GPU hardware</vt:lpstr>
      <vt:lpstr>Slide 116</vt:lpstr>
      <vt:lpstr>Learning Recursive Representations</vt:lpstr>
      <vt:lpstr>Feature representations of words</vt:lpstr>
      <vt:lpstr>“Generic” hierarchy on text doesn’t make sense</vt:lpstr>
      <vt:lpstr>What we want (illustration)</vt:lpstr>
      <vt:lpstr>What we want (illustration)</vt:lpstr>
      <vt:lpstr>What we want (illustration)</vt:lpstr>
      <vt:lpstr>Learning recursive representations</vt:lpstr>
      <vt:lpstr>Learning recursive representations</vt:lpstr>
      <vt:lpstr>Learning recursive representations</vt:lpstr>
      <vt:lpstr>Learning recursive representations</vt:lpstr>
      <vt:lpstr>Learning recursive representations</vt:lpstr>
      <vt:lpstr>Parsing a sentence</vt:lpstr>
      <vt:lpstr>Parsing a sentence</vt:lpstr>
      <vt:lpstr>Parsing a sentence</vt:lpstr>
      <vt:lpstr>Parsing a sentence</vt:lpstr>
      <vt:lpstr>Finding Similar Sentences</vt:lpstr>
      <vt:lpstr>Finding Similar Sentences</vt:lpstr>
      <vt:lpstr>Finding Similar Sentences</vt:lpstr>
      <vt:lpstr>Experiments</vt:lpstr>
      <vt:lpstr>Application: Paraphrase Detection</vt:lpstr>
      <vt:lpstr>Parsing sentences and parsing images</vt:lpstr>
      <vt:lpstr>Multi-class segmentation: Stanford background dataset</vt:lpstr>
      <vt:lpstr>Algorithm learns a “representation” for each node of hierarchy</vt:lpstr>
      <vt:lpstr>Nearest neighbor examples for image patches</vt:lpstr>
      <vt:lpstr>Multi-class segmentation (Stanford background dataset)</vt:lpstr>
      <vt:lpstr>Multi-class Segmentation MSRC dataset: 21 Classes</vt:lpstr>
      <vt:lpstr>Weaknesses &amp; Criticisms</vt:lpstr>
      <vt:lpstr>Weaknesses &amp; Criticisms</vt:lpstr>
      <vt:lpstr>Conclusion</vt:lpstr>
      <vt:lpstr>Unsupervised Feature Learning Summary</vt:lpstr>
      <vt:lpstr>Kai Yu’s PASCAL VOC (Object recognition) result (2009)  </vt:lpstr>
      <vt:lpstr>Music Classification results</vt:lpstr>
      <vt:lpstr>Slide 149</vt:lpstr>
      <vt:lpstr>What about text?</vt:lpstr>
      <vt:lpstr>Sparse coding on bag-of-word vectors (illustration)</vt:lpstr>
      <vt:lpstr>Sparse coding on bag-of-word vectors (illustration)</vt:lpstr>
      <vt:lpstr>Sparse coding on text</vt:lpstr>
      <vt:lpstr>Text classification results</vt:lpstr>
      <vt:lpstr>But text is different….</vt:lpstr>
      <vt:lpstr>Some ways that text is different</vt:lpstr>
      <vt:lpstr>Text is different #1: Sparse vectors</vt:lpstr>
      <vt:lpstr>Feature learning problem</vt:lpstr>
      <vt:lpstr>Idea #1: Dense representations</vt:lpstr>
      <vt:lpstr>Algorithms for finding word vector representations</vt:lpstr>
      <vt:lpstr>Visualization of learned embedding</vt:lpstr>
      <vt:lpstr>Comparing learned representations</vt:lpstr>
      <vt:lpstr>Closest words in “semantic” space (IMDB data)</vt:lpstr>
      <vt:lpstr>Closest words in “semantic” space</vt:lpstr>
      <vt:lpstr>Sentiment classification</vt:lpstr>
      <vt:lpstr>Sentiment classification (Movie reviews)</vt:lpstr>
      <vt:lpstr>Sentiment classification (Movie reviews)</vt:lpstr>
      <vt:lpstr>Classification results </vt:lpstr>
      <vt:lpstr>Closest words in 100-d embedding space </vt:lpstr>
      <vt:lpstr>Text representations</vt:lpstr>
      <vt:lpstr>Text is different #2: Variable length input, recursive structure</vt:lpstr>
      <vt:lpstr>Text is different #2: Variable recursive structure</vt:lpstr>
      <vt:lpstr>“Generic” hierarchy on text doesn’t make sense</vt:lpstr>
      <vt:lpstr>What we want (illustration)</vt:lpstr>
      <vt:lpstr>What we want (illustration)</vt:lpstr>
      <vt:lpstr>What we want (illustration)</vt:lpstr>
      <vt:lpstr>Recursive Neural Networks</vt:lpstr>
      <vt:lpstr>Learning recursive representations</vt:lpstr>
      <vt:lpstr>Learning recursive representations</vt:lpstr>
      <vt:lpstr>Learning recursive representations</vt:lpstr>
      <vt:lpstr>Learning recursive representations</vt:lpstr>
      <vt:lpstr>Parsing a sentence</vt:lpstr>
      <vt:lpstr>Parsing a sentence</vt:lpstr>
      <vt:lpstr>Parsing a sentence</vt:lpstr>
      <vt:lpstr>Parsing a sentence</vt:lpstr>
      <vt:lpstr>Parsing a sentence</vt:lpstr>
      <vt:lpstr>Parsing a sentence</vt:lpstr>
      <vt:lpstr>Details</vt:lpstr>
      <vt:lpstr>Model: Recursive Neural Networks</vt:lpstr>
      <vt:lpstr>Model: Context-Sensitive RNN</vt:lpstr>
      <vt:lpstr>Model: RNN for Structure Prediction</vt:lpstr>
      <vt:lpstr>Preliminary Results</vt:lpstr>
      <vt:lpstr>Preliminary Results</vt:lpstr>
      <vt:lpstr>Improved Word Representations</vt:lpstr>
      <vt:lpstr>Finding Similar Sentences</vt:lpstr>
      <vt:lpstr>Finding Similar Sentences</vt:lpstr>
      <vt:lpstr>Finding Similar Sentences</vt:lpstr>
      <vt:lpstr>Finding Similar Sentences</vt:lpstr>
      <vt:lpstr>More Similar Sentences</vt:lpstr>
      <vt:lpstr>Images vs. Text inputs</vt:lpstr>
      <vt:lpstr>Sentiment Classification: OpenTable dataset</vt:lpstr>
      <vt:lpstr>Visualization of learned representation</vt:lpstr>
      <vt:lpstr>Invariance metric</vt:lpstr>
      <vt:lpstr>Visualization of learned representation</vt:lpstr>
      <vt:lpstr>Invariance metric</vt:lpstr>
      <vt:lpstr>Addressing ways that text is different from images/audio</vt:lpstr>
      <vt:lpstr>Slide 207</vt:lpstr>
      <vt:lpstr>Weaknesses &amp; Criticisms</vt:lpstr>
      <vt:lpstr>Weaknesses &amp; Criticisms</vt:lpstr>
      <vt:lpstr>Slide 210</vt:lpstr>
      <vt:lpstr>Slide 211</vt:lpstr>
      <vt:lpstr>Unsupervised feature learning summary</vt:lpstr>
      <vt:lpstr>Unsupervised feature learning summary</vt:lpstr>
      <vt:lpstr>Slide 214</vt:lpstr>
      <vt:lpstr>Measuring Invariances</vt:lpstr>
      <vt:lpstr>Unsupervised feature learning &amp; Invariance</vt:lpstr>
      <vt:lpstr>Invariance metric</vt:lpstr>
      <vt:lpstr>Increasing invariance with depth</vt:lpstr>
      <vt:lpstr>Sparsity regularization and weight decay</vt:lpstr>
      <vt:lpstr>Convolutional DBN invariance</vt:lpstr>
      <vt:lpstr>Acknowledgments</vt:lpstr>
      <vt:lpstr>Recent history of machine learning</vt:lpstr>
      <vt:lpstr>Slide 223</vt:lpstr>
      <vt:lpstr>Model of V1</vt:lpstr>
      <vt:lpstr>First stage of visual processing: V1</vt:lpstr>
      <vt:lpstr>Model of V1</vt:lpstr>
      <vt:lpstr>Example of learned bases: stereo pairs</vt:lpstr>
      <vt:lpstr>Efficient algorithms</vt:lpstr>
      <vt:lpstr>Scaling up: Efficient algorithms</vt:lpstr>
      <vt:lpstr>Scaling up: Efficient algorithms</vt:lpstr>
      <vt:lpstr>Scaling up: Efficient algorithms</vt:lpstr>
      <vt:lpstr>Feature sign search (solve for ai’s)</vt:lpstr>
      <vt:lpstr>Learning coefficients</vt:lpstr>
      <vt:lpstr>Feature-sign search algorithm: details</vt:lpstr>
      <vt:lpstr>Solving for the bases j</vt:lpstr>
      <vt:lpstr>Overall running time</vt:lpstr>
      <vt:lpstr>Efficient Algorithms</vt:lpstr>
      <vt:lpstr>Example of learned bases</vt:lpstr>
      <vt:lpstr>Overall running time for learning sparse codes  (using small benchmark data)</vt:lpstr>
      <vt:lpstr>Scaling up: Efficient algorithms</vt:lpstr>
      <vt:lpstr>Solving for the coefficients ai</vt:lpstr>
      <vt:lpstr>Overall running time for learning sparse codes  (using small benchmark data)</vt:lpstr>
      <vt:lpstr>Scaling up: Efficient algorithms</vt:lpstr>
      <vt:lpstr>Evaluation</vt:lpstr>
      <vt:lpstr>Ito &amp; Komatsu (2004)</vt:lpstr>
      <vt:lpstr>V2 responses</vt:lpstr>
      <vt:lpstr>Learning algorithm’s second layer responses</vt:lpstr>
      <vt:lpstr>Learning algorithm’s second layer responses</vt:lpstr>
      <vt:lpstr>Our learned model</vt:lpstr>
      <vt:lpstr>Quantitative summary statistics</vt:lpstr>
      <vt:lpstr>Quantitative comparison</vt:lpstr>
      <vt:lpstr>Other comparisons</vt:lpstr>
      <vt:lpstr>Slide 253</vt:lpstr>
      <vt:lpstr>Slide 254</vt:lpstr>
      <vt:lpstr>Computer vision features</vt:lpstr>
      <vt:lpstr>Learning from natural images</vt:lpstr>
      <vt:lpstr>Learning from natural images</vt:lpstr>
      <vt:lpstr>Convolutional DBN for Images</vt:lpstr>
      <vt:lpstr>Convolutional DBN for Images</vt:lpstr>
      <vt:lpstr>Learning sensor representations</vt:lpstr>
      <vt:lpstr>Learning input representations</vt:lpstr>
      <vt:lpstr>Training on natural images</vt:lpstr>
      <vt:lpstr>One layer: Convolutional DBM</vt:lpstr>
      <vt:lpstr>Slide 264</vt:lpstr>
      <vt:lpstr>Convolutional DBNs for music data</vt:lpstr>
      <vt:lpstr>Scaling up: Number of examples</vt:lpstr>
      <vt:lpstr>Large Deep Belief Networks</vt:lpstr>
      <vt:lpstr>Convolutional learning discussion</vt:lpstr>
      <vt:lpstr>Object recognition</vt:lpstr>
      <vt:lpstr>Audio classification</vt:lpstr>
      <vt:lpstr>Object detection using multiple sensors</vt:lpstr>
      <vt:lpstr>Object recognition: Coffee mugs</vt:lpstr>
      <vt:lpstr>GPU schematic</vt:lpstr>
      <vt:lpstr>Why graphics processors?</vt:lpstr>
      <vt:lpstr>CPU vs. GPU</vt:lpstr>
      <vt:lpstr>Scaling up with GPUs</vt:lpstr>
      <vt:lpstr>Results: RBM</vt:lpstr>
      <vt:lpstr>Results</vt:lpstr>
      <vt:lpstr>How is computer perception done?</vt:lpstr>
      <vt:lpstr>A plethora of sensors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root</dc:creator>
  <cp:lastModifiedBy>Windows User</cp:lastModifiedBy>
  <cp:revision>456</cp:revision>
  <dcterms:created xsi:type="dcterms:W3CDTF">2006-04-24T00:02:39Z</dcterms:created>
  <dcterms:modified xsi:type="dcterms:W3CDTF">2012-01-31T02:34:46Z</dcterms:modified>
</cp:coreProperties>
</file>