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gif" ContentType="image/gif"/>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8"/>
  </p:notesMasterIdLst>
  <p:sldIdLst>
    <p:sldId id="257" r:id="rId2"/>
    <p:sldId id="1335" r:id="rId3"/>
    <p:sldId id="1175" r:id="rId4"/>
    <p:sldId id="1176" r:id="rId5"/>
    <p:sldId id="1177" r:id="rId6"/>
    <p:sldId id="1178" r:id="rId7"/>
    <p:sldId id="1179" r:id="rId8"/>
    <p:sldId id="1180" r:id="rId9"/>
    <p:sldId id="1194" r:id="rId10"/>
    <p:sldId id="1185" r:id="rId11"/>
    <p:sldId id="1420" r:id="rId12"/>
    <p:sldId id="1421" r:id="rId13"/>
    <p:sldId id="1422" r:id="rId14"/>
    <p:sldId id="1402" r:id="rId15"/>
    <p:sldId id="1397" r:id="rId16"/>
    <p:sldId id="1133" r:id="rId17"/>
    <p:sldId id="1197" r:id="rId18"/>
    <p:sldId id="1428" r:id="rId19"/>
    <p:sldId id="1429" r:id="rId20"/>
    <p:sldId id="1430" r:id="rId21"/>
    <p:sldId id="1431" r:id="rId22"/>
    <p:sldId id="1432" r:id="rId23"/>
    <p:sldId id="1426" r:id="rId24"/>
    <p:sldId id="1142" r:id="rId25"/>
    <p:sldId id="1339" r:id="rId26"/>
    <p:sldId id="1139" r:id="rId27"/>
    <p:sldId id="1202" r:id="rId28"/>
    <p:sldId id="1203" r:id="rId29"/>
    <p:sldId id="1211" r:id="rId30"/>
    <p:sldId id="1132" r:id="rId31"/>
    <p:sldId id="1256" r:id="rId32"/>
    <p:sldId id="1213" r:id="rId33"/>
    <p:sldId id="1350" r:id="rId34"/>
    <p:sldId id="1351" r:id="rId35"/>
    <p:sldId id="1207" r:id="rId36"/>
    <p:sldId id="1208" r:id="rId37"/>
    <p:sldId id="1159" r:id="rId38"/>
    <p:sldId id="1215" r:id="rId39"/>
    <p:sldId id="1343" r:id="rId40"/>
    <p:sldId id="1235" r:id="rId41"/>
    <p:sldId id="1236" r:id="rId42"/>
    <p:sldId id="1237" r:id="rId43"/>
    <p:sldId id="1230" r:id="rId44"/>
    <p:sldId id="1242" r:id="rId45"/>
    <p:sldId id="1240" r:id="rId46"/>
    <p:sldId id="1245" r:id="rId47"/>
    <p:sldId id="1344" r:id="rId48"/>
    <p:sldId id="1246" r:id="rId49"/>
    <p:sldId id="1255" r:id="rId50"/>
    <p:sldId id="1285" r:id="rId51"/>
    <p:sldId id="1287" r:id="rId52"/>
    <p:sldId id="1288" r:id="rId53"/>
    <p:sldId id="1289" r:id="rId54"/>
    <p:sldId id="1290" r:id="rId55"/>
    <p:sldId id="1291" r:id="rId56"/>
    <p:sldId id="1292" r:id="rId57"/>
    <p:sldId id="1293" r:id="rId58"/>
    <p:sldId id="1264" r:id="rId59"/>
    <p:sldId id="1273" r:id="rId60"/>
    <p:sldId id="1275" r:id="rId61"/>
    <p:sldId id="1272" r:id="rId62"/>
    <p:sldId id="1346" r:id="rId63"/>
    <p:sldId id="1389" r:id="rId64"/>
    <p:sldId id="1355" r:id="rId65"/>
    <p:sldId id="1295" r:id="rId66"/>
    <p:sldId id="1356" r:id="rId67"/>
    <p:sldId id="1359" r:id="rId68"/>
    <p:sldId id="1298" r:id="rId69"/>
    <p:sldId id="1393" r:id="rId70"/>
    <p:sldId id="1435" r:id="rId71"/>
    <p:sldId id="1436" r:id="rId72"/>
    <p:sldId id="1437" r:id="rId73"/>
    <p:sldId id="1386" r:id="rId74"/>
    <p:sldId id="1427" r:id="rId75"/>
    <p:sldId id="1438" r:id="rId76"/>
    <p:sldId id="1403" r:id="rId77"/>
    <p:sldId id="1425" r:id="rId78"/>
    <p:sldId id="1433" r:id="rId79"/>
    <p:sldId id="1434" r:id="rId80"/>
    <p:sldId id="1411" r:id="rId81"/>
    <p:sldId id="1414" r:id="rId82"/>
    <p:sldId id="1405" r:id="rId83"/>
    <p:sldId id="1413" r:id="rId84"/>
    <p:sldId id="1406" r:id="rId85"/>
    <p:sldId id="1363" r:id="rId86"/>
    <p:sldId id="1318"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o Su" initials="H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BCFF"/>
    <a:srgbClr val="FF758F"/>
    <a:srgbClr val="5B9BD5"/>
    <a:srgbClr val="FFFFFF"/>
    <a:srgbClr val="FF0000"/>
    <a:srgbClr val="FFB5BB"/>
    <a:srgbClr val="4E46FF"/>
    <a:srgbClr val="A1B8E1"/>
    <a:srgbClr val="70AD47"/>
    <a:srgbClr val="B0D4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39" autoAdjust="0"/>
    <p:restoredTop sz="85714" autoAdjust="0"/>
  </p:normalViewPr>
  <p:slideViewPr>
    <p:cSldViewPr snapToGrid="0">
      <p:cViewPr varScale="1">
        <p:scale>
          <a:sx n="155" d="100"/>
          <a:sy n="155" d="100"/>
        </p:scale>
        <p:origin x="624" y="1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137" d="100"/>
          <a:sy n="137" d="100"/>
        </p:scale>
        <p:origin x="4744" y="208"/>
      </p:cViewPr>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presProps" Target="presProps.xml"/><Relationship Id="rId91" Type="http://schemas.openxmlformats.org/officeDocument/2006/relationships/viewProps" Target="viewProps.xml"/><Relationship Id="rId92" Type="http://schemas.openxmlformats.org/officeDocument/2006/relationships/theme" Target="theme/theme1.xml"/><Relationship Id="rId93"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notesMaster" Target="notesMasters/notesMaster1.xml"/><Relationship Id="rId89"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F31CE2-1047-46F6-815E-84193DAFE81D}" type="doc">
      <dgm:prSet loTypeId="urn:microsoft.com/office/officeart/2005/8/layout/arrow6" loCatId="process" qsTypeId="urn:microsoft.com/office/officeart/2005/8/quickstyle/simple1" qsCatId="simple" csTypeId="urn:microsoft.com/office/officeart/2005/8/colors/accent2_4" csCatId="accent2" phldr="1"/>
      <dgm:spPr/>
      <dgm:t>
        <a:bodyPr/>
        <a:lstStyle/>
        <a:p>
          <a:endParaRPr lang="en-US"/>
        </a:p>
      </dgm:t>
    </dgm:pt>
    <dgm:pt modelId="{220E7086-589C-4082-B0FC-4E3169DBEFDA}">
      <dgm:prSet phldrT="[Text]"/>
      <dgm:spPr/>
      <dgm:t>
        <a:bodyPr/>
        <a:lstStyle/>
        <a:p>
          <a:endParaRPr lang="en-US" dirty="0"/>
        </a:p>
      </dgm:t>
    </dgm:pt>
    <dgm:pt modelId="{84DC6B44-58CF-4FC4-893C-5CE451847C32}" type="parTrans" cxnId="{7949AA47-9EF3-419E-8A33-E2EC76E3B621}">
      <dgm:prSet/>
      <dgm:spPr/>
      <dgm:t>
        <a:bodyPr/>
        <a:lstStyle/>
        <a:p>
          <a:endParaRPr lang="en-US"/>
        </a:p>
      </dgm:t>
    </dgm:pt>
    <dgm:pt modelId="{3FD19954-B855-4366-957F-B2E073D9D6C3}" type="sibTrans" cxnId="{7949AA47-9EF3-419E-8A33-E2EC76E3B621}">
      <dgm:prSet/>
      <dgm:spPr/>
      <dgm:t>
        <a:bodyPr/>
        <a:lstStyle/>
        <a:p>
          <a:endParaRPr lang="en-US"/>
        </a:p>
      </dgm:t>
    </dgm:pt>
    <dgm:pt modelId="{42224874-444F-4A1C-98FE-1106632C75B3}">
      <dgm:prSet phldrT="[Text]"/>
      <dgm:spPr/>
      <dgm:t>
        <a:bodyPr/>
        <a:lstStyle/>
        <a:p>
          <a:endParaRPr lang="en-US" dirty="0"/>
        </a:p>
      </dgm:t>
    </dgm:pt>
    <dgm:pt modelId="{D2EDF2A1-1871-4D1F-A6EA-D7E4323D068F}" type="parTrans" cxnId="{3206F21E-304D-47E6-90E0-B23DA70F0E6A}">
      <dgm:prSet/>
      <dgm:spPr/>
      <dgm:t>
        <a:bodyPr/>
        <a:lstStyle/>
        <a:p>
          <a:endParaRPr lang="en-US"/>
        </a:p>
      </dgm:t>
    </dgm:pt>
    <dgm:pt modelId="{7E69B96C-7982-4321-ADF5-CC752767BC9A}" type="sibTrans" cxnId="{3206F21E-304D-47E6-90E0-B23DA70F0E6A}">
      <dgm:prSet/>
      <dgm:spPr/>
      <dgm:t>
        <a:bodyPr/>
        <a:lstStyle/>
        <a:p>
          <a:endParaRPr lang="en-US"/>
        </a:p>
      </dgm:t>
    </dgm:pt>
    <dgm:pt modelId="{1F6FABAA-25FD-4064-9C84-1FE8C3AF7805}" type="pres">
      <dgm:prSet presAssocID="{D2F31CE2-1047-46F6-815E-84193DAFE81D}" presName="compositeShape" presStyleCnt="0">
        <dgm:presLayoutVars>
          <dgm:chMax val="2"/>
          <dgm:dir/>
          <dgm:resizeHandles val="exact"/>
        </dgm:presLayoutVars>
      </dgm:prSet>
      <dgm:spPr/>
      <dgm:t>
        <a:bodyPr/>
        <a:lstStyle/>
        <a:p>
          <a:endParaRPr lang="en-US"/>
        </a:p>
      </dgm:t>
    </dgm:pt>
    <dgm:pt modelId="{B165AC9A-C271-4946-BD36-17E6A511C5EA}" type="pres">
      <dgm:prSet presAssocID="{D2F31CE2-1047-46F6-815E-84193DAFE81D}" presName="ribbon" presStyleLbl="node1" presStyleIdx="0" presStyleCnt="1"/>
      <dgm:spPr/>
    </dgm:pt>
    <dgm:pt modelId="{5AAD96AE-007A-4910-B443-02283E91D6A3}" type="pres">
      <dgm:prSet presAssocID="{D2F31CE2-1047-46F6-815E-84193DAFE81D}" presName="leftArrowText" presStyleLbl="node1" presStyleIdx="0" presStyleCnt="1">
        <dgm:presLayoutVars>
          <dgm:chMax val="0"/>
          <dgm:bulletEnabled val="1"/>
        </dgm:presLayoutVars>
      </dgm:prSet>
      <dgm:spPr/>
      <dgm:t>
        <a:bodyPr/>
        <a:lstStyle/>
        <a:p>
          <a:endParaRPr lang="en-US"/>
        </a:p>
      </dgm:t>
    </dgm:pt>
    <dgm:pt modelId="{4D38C3A3-37E3-4245-AEBC-4C38694CA626}" type="pres">
      <dgm:prSet presAssocID="{D2F31CE2-1047-46F6-815E-84193DAFE81D}" presName="rightArrowText" presStyleLbl="node1" presStyleIdx="0" presStyleCnt="1">
        <dgm:presLayoutVars>
          <dgm:chMax val="0"/>
          <dgm:bulletEnabled val="1"/>
        </dgm:presLayoutVars>
      </dgm:prSet>
      <dgm:spPr/>
      <dgm:t>
        <a:bodyPr/>
        <a:lstStyle/>
        <a:p>
          <a:endParaRPr lang="en-US"/>
        </a:p>
      </dgm:t>
    </dgm:pt>
  </dgm:ptLst>
  <dgm:cxnLst>
    <dgm:cxn modelId="{83B28AD1-5D02-BA41-8916-E0F9FDAEA88A}" type="presOf" srcId="{D2F31CE2-1047-46F6-815E-84193DAFE81D}" destId="{1F6FABAA-25FD-4064-9C84-1FE8C3AF7805}" srcOrd="0" destOrd="0" presId="urn:microsoft.com/office/officeart/2005/8/layout/arrow6"/>
    <dgm:cxn modelId="{7949AA47-9EF3-419E-8A33-E2EC76E3B621}" srcId="{D2F31CE2-1047-46F6-815E-84193DAFE81D}" destId="{220E7086-589C-4082-B0FC-4E3169DBEFDA}" srcOrd="0" destOrd="0" parTransId="{84DC6B44-58CF-4FC4-893C-5CE451847C32}" sibTransId="{3FD19954-B855-4366-957F-B2E073D9D6C3}"/>
    <dgm:cxn modelId="{3206F21E-304D-47E6-90E0-B23DA70F0E6A}" srcId="{D2F31CE2-1047-46F6-815E-84193DAFE81D}" destId="{42224874-444F-4A1C-98FE-1106632C75B3}" srcOrd="1" destOrd="0" parTransId="{D2EDF2A1-1871-4D1F-A6EA-D7E4323D068F}" sibTransId="{7E69B96C-7982-4321-ADF5-CC752767BC9A}"/>
    <dgm:cxn modelId="{1BA51E90-48D6-AB40-B96A-53E2641403AB}" type="presOf" srcId="{42224874-444F-4A1C-98FE-1106632C75B3}" destId="{4D38C3A3-37E3-4245-AEBC-4C38694CA626}" srcOrd="0" destOrd="0" presId="urn:microsoft.com/office/officeart/2005/8/layout/arrow6"/>
    <dgm:cxn modelId="{AAB9FF54-55DB-E443-B54B-AE46F1A4141E}" type="presOf" srcId="{220E7086-589C-4082-B0FC-4E3169DBEFDA}" destId="{5AAD96AE-007A-4910-B443-02283E91D6A3}" srcOrd="0" destOrd="0" presId="urn:microsoft.com/office/officeart/2005/8/layout/arrow6"/>
    <dgm:cxn modelId="{5EFF16DC-13BC-5D43-AB6E-151D8223F5A9}" type="presParOf" srcId="{1F6FABAA-25FD-4064-9C84-1FE8C3AF7805}" destId="{B165AC9A-C271-4946-BD36-17E6A511C5EA}" srcOrd="0" destOrd="0" presId="urn:microsoft.com/office/officeart/2005/8/layout/arrow6"/>
    <dgm:cxn modelId="{2ECECBE7-B397-1A40-ABE8-F50FCC678026}" type="presParOf" srcId="{1F6FABAA-25FD-4064-9C84-1FE8C3AF7805}" destId="{5AAD96AE-007A-4910-B443-02283E91D6A3}" srcOrd="1" destOrd="0" presId="urn:microsoft.com/office/officeart/2005/8/layout/arrow6"/>
    <dgm:cxn modelId="{A735AE8C-D622-994A-B266-326F6E65F109}" type="presParOf" srcId="{1F6FABAA-25FD-4064-9C84-1FE8C3AF7805}" destId="{4D38C3A3-37E3-4245-AEBC-4C38694CA626}" srcOrd="2" destOrd="0" presId="urn:microsoft.com/office/officeart/2005/8/layout/arrow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65AC9A-C271-4946-BD36-17E6A511C5EA}">
      <dsp:nvSpPr>
        <dsp:cNvPr id="0" name=""/>
        <dsp:cNvSpPr/>
      </dsp:nvSpPr>
      <dsp:spPr>
        <a:xfrm>
          <a:off x="0" y="23549"/>
          <a:ext cx="1617512" cy="647005"/>
        </a:xfrm>
        <a:prstGeom prst="leftRightRibbon">
          <a:avLst/>
        </a:prstGeom>
        <a:solidFill>
          <a:schemeClr val="accent2">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AD96AE-007A-4910-B443-02283E91D6A3}">
      <dsp:nvSpPr>
        <dsp:cNvPr id="0" name=""/>
        <dsp:cNvSpPr/>
      </dsp:nvSpPr>
      <dsp:spPr>
        <a:xfrm>
          <a:off x="194101" y="136775"/>
          <a:ext cx="533779" cy="31703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3340" rIns="0" bIns="57150" numCol="1" spcCol="1270" anchor="ctr" anchorCtr="0">
          <a:noAutofit/>
        </a:bodyPr>
        <a:lstStyle/>
        <a:p>
          <a:pPr lvl="0" algn="ctr" defTabSz="666750">
            <a:lnSpc>
              <a:spcPct val="90000"/>
            </a:lnSpc>
            <a:spcBef>
              <a:spcPct val="0"/>
            </a:spcBef>
            <a:spcAft>
              <a:spcPct val="35000"/>
            </a:spcAft>
          </a:pPr>
          <a:endParaRPr lang="en-US" sz="1500" kern="1200" dirty="0"/>
        </a:p>
      </dsp:txBody>
      <dsp:txXfrm>
        <a:off x="194101" y="136775"/>
        <a:ext cx="533779" cy="317032"/>
      </dsp:txXfrm>
    </dsp:sp>
    <dsp:sp modelId="{4D38C3A3-37E3-4245-AEBC-4C38694CA626}">
      <dsp:nvSpPr>
        <dsp:cNvPr id="0" name=""/>
        <dsp:cNvSpPr/>
      </dsp:nvSpPr>
      <dsp:spPr>
        <a:xfrm>
          <a:off x="808756" y="240296"/>
          <a:ext cx="630830" cy="31703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3340" rIns="0" bIns="57150" numCol="1" spcCol="1270" anchor="ctr" anchorCtr="0">
          <a:noAutofit/>
        </a:bodyPr>
        <a:lstStyle/>
        <a:p>
          <a:pPr lvl="0" algn="ctr" defTabSz="666750">
            <a:lnSpc>
              <a:spcPct val="90000"/>
            </a:lnSpc>
            <a:spcBef>
              <a:spcPct val="0"/>
            </a:spcBef>
            <a:spcAft>
              <a:spcPct val="35000"/>
            </a:spcAft>
          </a:pPr>
          <a:endParaRPr lang="en-US" sz="1500" kern="1200" dirty="0"/>
        </a:p>
      </dsp:txBody>
      <dsp:txXfrm>
        <a:off x="808756" y="240296"/>
        <a:ext cx="630830" cy="317032"/>
      </dsp:txXfrm>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E3FB82-2F2C-46CD-8EA7-D8714F1DBD1C}" type="datetimeFigureOut">
              <a:rPr lang="en-US" smtClean="0"/>
              <a:t>12/14/16</a:t>
            </a:fld>
            <a:endParaRPr 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235A8B-ACE8-4588-9DCD-BF3B0B20FA5D}" type="slidenum">
              <a:rPr lang="en-US" smtClean="0"/>
              <a:t>‹#›</a:t>
            </a:fld>
            <a:endParaRPr lang="en-US"/>
          </a:p>
        </p:txBody>
      </p:sp>
    </p:spTree>
    <p:extLst>
      <p:ext uri="{BB962C8B-B14F-4D97-AF65-F5344CB8AC3E}">
        <p14:creationId xmlns:p14="http://schemas.microsoft.com/office/powerpoint/2010/main" val="3513942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 Id="rId3" Type="http://schemas.openxmlformats.org/officeDocument/2006/relationships/hyperlink" Target="http://jov.arvojournals.org/article.aspx?articleid=2203950"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a:t>
            </a:r>
            <a:r>
              <a:rPr lang="en-US" baseline="0" dirty="0"/>
              <a:t> you for the introduction! </a:t>
            </a:r>
            <a:r>
              <a:rPr lang="en-US" dirty="0"/>
              <a:t>Hello everyone! Very glad to present my work here.</a:t>
            </a:r>
            <a:endParaRPr lang="en-US" baseline="0" dirty="0"/>
          </a:p>
          <a:p>
            <a:r>
              <a:rPr lang="en-US" baseline="0" dirty="0"/>
              <a:t>This talk has a focus on the exploration of 3D representations for neural networks, especially those that are natural for application tasks, but are unorthodox in the deep learning community. </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1</a:t>
            </a:fld>
            <a:endParaRPr lang="en-US" dirty="0"/>
          </a:p>
        </p:txBody>
      </p:sp>
    </p:spTree>
    <p:extLst>
      <p:ext uri="{BB962C8B-B14F-4D97-AF65-F5344CB8AC3E}">
        <p14:creationId xmlns:p14="http://schemas.microsoft.com/office/powerpoint/2010/main" val="448112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Almost</a:t>
            </a:r>
            <a:r>
              <a:rPr lang="en-US" baseline="0" dirty="0"/>
              <a:t> all e</a:t>
            </a:r>
            <a:r>
              <a:rPr lang="en-US" dirty="0"/>
              <a:t>xisting</a:t>
            </a:r>
            <a:r>
              <a:rPr lang="en-US" baseline="0" dirty="0"/>
              <a:t> research in deep learning community focus on the representations in the first family, because the techniques developed for image generation can be directly transferred. Indeed, great progress has been made recently. However, a number of issues do persist for these grids representations. </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10</a:t>
            </a:fld>
            <a:endParaRPr lang="en-US"/>
          </a:p>
        </p:txBody>
      </p:sp>
    </p:spTree>
    <p:extLst>
      <p:ext uri="{BB962C8B-B14F-4D97-AF65-F5344CB8AC3E}">
        <p14:creationId xmlns:p14="http://schemas.microsoft.com/office/powerpoint/2010/main" val="1014958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discussing</a:t>
            </a:r>
            <a:r>
              <a:rPr lang="en-US" baseline="0" dirty="0"/>
              <a:t> these issues, l</a:t>
            </a:r>
            <a:r>
              <a:rPr lang="en-US" dirty="0"/>
              <a:t>et’s first</a:t>
            </a:r>
            <a:r>
              <a:rPr lang="en-US" baseline="0" dirty="0"/>
              <a:t> </a:t>
            </a:r>
            <a:r>
              <a:rPr lang="en-US" dirty="0"/>
              <a:t>think a</a:t>
            </a:r>
            <a:r>
              <a:rPr lang="en-US" baseline="0" dirty="0"/>
              <a:t> bit</a:t>
            </a:r>
            <a:r>
              <a:rPr lang="en-US" dirty="0"/>
              <a:t> more deeply and imagine</a:t>
            </a:r>
            <a:r>
              <a:rPr lang="en-US" baseline="0" dirty="0"/>
              <a:t> what an ideal 3D representation should be.</a:t>
            </a:r>
          </a:p>
          <a:p>
            <a:r>
              <a:rPr lang="en-US" baseline="0" dirty="0"/>
              <a:t>First, it should be easy to be learned. In the context of neural network, it should be easily formulated as the output of a network, and to compute that, the involved operations should be efficient.</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11</a:t>
            </a:fld>
            <a:endParaRPr lang="en-US"/>
          </a:p>
        </p:txBody>
      </p:sp>
    </p:spTree>
    <p:extLst>
      <p:ext uri="{BB962C8B-B14F-4D97-AF65-F5344CB8AC3E}">
        <p14:creationId xmlns:p14="http://schemas.microsoft.com/office/powerpoint/2010/main" val="1313212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they need to be flexible</a:t>
            </a:r>
            <a:r>
              <a:rPr lang="en-US" baseline="0" dirty="0"/>
              <a:t> so that a great variety of shapes can be represented.</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12</a:t>
            </a:fld>
            <a:endParaRPr lang="en-US"/>
          </a:p>
        </p:txBody>
      </p:sp>
    </p:spTree>
    <p:extLst>
      <p:ext uri="{BB962C8B-B14F-4D97-AF65-F5344CB8AC3E}">
        <p14:creationId xmlns:p14="http://schemas.microsoft.com/office/powerpoint/2010/main" val="2086962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Third, at a collection level,</a:t>
            </a:r>
            <a:r>
              <a:rPr lang="en-US" baseline="0" dirty="0"/>
              <a:t> natural shapes under the representations should form a nice structured shape space, so that it should be easy to conduct geometric operations such as deformation, interpolation, extrapolation; and convenient to impose structural constraints.</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13</a:t>
            </a:fld>
            <a:endParaRPr lang="en-US"/>
          </a:p>
        </p:txBody>
      </p:sp>
    </p:spTree>
    <p:extLst>
      <p:ext uri="{BB962C8B-B14F-4D97-AF65-F5344CB8AC3E}">
        <p14:creationId xmlns:p14="http://schemas.microsoft.com/office/powerpoint/2010/main" val="1648730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a:t>Verifying grid representations by these criterion, a number of issues reveal. For example, it</a:t>
            </a:r>
            <a:r>
              <a:rPr lang="en-US" baseline="0" dirty="0"/>
              <a:t> would be computationally expensive to predict volumes of high spatial resolution, depth maps cannot model the back side of an object. More generally,</a:t>
            </a:r>
            <a:r>
              <a:rPr lang="en-US" dirty="0"/>
              <a:t> those grid representations do</a:t>
            </a:r>
            <a:r>
              <a:rPr lang="en-US" baseline="0" dirty="0"/>
              <a:t> not induce a structured shape space. </a:t>
            </a:r>
            <a:endParaRPr dirty="0"/>
          </a:p>
        </p:txBody>
      </p:sp>
    </p:spTree>
    <p:extLst>
      <p:ext uri="{BB962C8B-B14F-4D97-AF65-F5344CB8AC3E}">
        <p14:creationId xmlns:p14="http://schemas.microsoft.com/office/powerpoint/2010/main" val="4231067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a:t>In practice,</a:t>
            </a:r>
            <a:r>
              <a:rPr lang="en-US" baseline="0" dirty="0"/>
              <a:t> we do observe problems. Take volumetric reconstruction as an example. Here, voxel occupancies are predicted independently. The outcome often misses thin structures, or contains flying voxels. In fact, volumetric representation obscure the natural invariance when it comes to geometric transformations and manipulations. Think a bit and you find it is not easy to build convolutional kernels to rotate/deform/interpolate a shape.</a:t>
            </a:r>
            <a:endParaRPr dirty="0"/>
          </a:p>
        </p:txBody>
      </p:sp>
    </p:spTree>
    <p:extLst>
      <p:ext uri="{BB962C8B-B14F-4D97-AF65-F5344CB8AC3E}">
        <p14:creationId xmlns:p14="http://schemas.microsoft.com/office/powerpoint/2010/main" val="14751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about those geometric forms. Historically, these representations have almost never</a:t>
            </a:r>
            <a:r>
              <a:rPr lang="en-US" baseline="0" dirty="0"/>
              <a:t> been used as the output in the deep learning community. We give them a try, focusing on point cloud and primitive-based CAD models.</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16</a:t>
            </a:fld>
            <a:endParaRPr lang="en-US"/>
          </a:p>
        </p:txBody>
      </p:sp>
    </p:spTree>
    <p:extLst>
      <p:ext uri="{BB962C8B-B14F-4D97-AF65-F5344CB8AC3E}">
        <p14:creationId xmlns:p14="http://schemas.microsoft.com/office/powerpoint/2010/main" val="40629519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first explore</a:t>
            </a:r>
            <a:r>
              <a:rPr lang="en-US" baseline="0" dirty="0"/>
              <a:t> to reconstruct an object by point clouds.</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17</a:t>
            </a:fld>
            <a:endParaRPr lang="en-US"/>
          </a:p>
        </p:txBody>
      </p:sp>
    </p:spTree>
    <p:extLst>
      <p:ext uri="{BB962C8B-B14F-4D97-AF65-F5344CB8AC3E}">
        <p14:creationId xmlns:p14="http://schemas.microsoft.com/office/powerpoint/2010/main" val="2700509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It is fascinating to ask, how humans infer and represent the 3D world in their mind? In fact, humans are</a:t>
            </a:r>
            <a:r>
              <a:rPr lang="en-US" baseline="0" dirty="0"/>
              <a:t> so good at inferring 3D from even a single image. Look at this picture, you can’t help but worry for the boy.</a:t>
            </a:r>
            <a:endParaRPr lang="en-US" dirty="0"/>
          </a:p>
          <a:p>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18</a:t>
            </a:fld>
            <a:endParaRPr lang="en-US"/>
          </a:p>
        </p:txBody>
      </p:sp>
    </p:spTree>
    <p:extLst>
      <p:ext uri="{BB962C8B-B14F-4D97-AF65-F5344CB8AC3E}">
        <p14:creationId xmlns:p14="http://schemas.microsoft.com/office/powerpoint/2010/main" val="5378585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hlinkClick r:id="rId3"/>
              </a:rPr>
              <a:t>What is binocular vision for? A birds' eye view</a:t>
            </a: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In biology,</a:t>
            </a:r>
            <a:r>
              <a:rPr lang="en-US" sz="1200" b="0" i="0" u="none" strike="noStrike" kern="1200" baseline="0" dirty="0">
                <a:solidFill>
                  <a:schemeClr val="tx1"/>
                </a:solidFill>
                <a:effectLst/>
                <a:latin typeface="+mn-lt"/>
                <a:ea typeface="+mn-ea"/>
                <a:cs typeface="+mn-cs"/>
              </a:rPr>
              <a:t> monocular vision plays an important role for many animals, especially for preys. For example, for a pigeon, the visual fields of its eyes only have about 10-15 </a:t>
            </a:r>
            <a:r>
              <a:rPr lang="en-US" sz="1200" b="0" i="0" u="none" strike="noStrike" kern="1200" baseline="0" dirty="0" err="1">
                <a:solidFill>
                  <a:schemeClr val="tx1"/>
                </a:solidFill>
                <a:effectLst/>
                <a:latin typeface="+mn-lt"/>
                <a:ea typeface="+mn-ea"/>
                <a:cs typeface="+mn-cs"/>
              </a:rPr>
              <a:t>deg</a:t>
            </a:r>
            <a:r>
              <a:rPr lang="en-US" sz="1200" b="0" i="0" u="none" strike="noStrike" kern="1200" baseline="0" dirty="0">
                <a:solidFill>
                  <a:schemeClr val="tx1"/>
                </a:solidFill>
                <a:effectLst/>
                <a:latin typeface="+mn-lt"/>
                <a:ea typeface="+mn-ea"/>
                <a:cs typeface="+mn-cs"/>
              </a:rPr>
              <a:t> of overlap. </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19</a:t>
            </a:fld>
            <a:endParaRPr lang="en-US"/>
          </a:p>
        </p:txBody>
      </p:sp>
    </p:spTree>
    <p:extLst>
      <p:ext uri="{BB962C8B-B14F-4D97-AF65-F5344CB8AC3E}">
        <p14:creationId xmlns:p14="http://schemas.microsoft.com/office/powerpoint/2010/main" val="1581086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Unlike</a:t>
            </a:r>
            <a:r>
              <a:rPr lang="en-US" baseline="0" dirty="0"/>
              <a:t> 2D images that have a dominate form of pixel arrays, 3D shapes have multiple candidates. For example, [read them]. We briefly go over them.</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2</a:t>
            </a:fld>
            <a:endParaRPr lang="en-US"/>
          </a:p>
        </p:txBody>
      </p:sp>
    </p:spTree>
    <p:extLst>
      <p:ext uri="{BB962C8B-B14F-4D97-AF65-F5344CB8AC3E}">
        <p14:creationId xmlns:p14="http://schemas.microsoft.com/office/powerpoint/2010/main" val="8073055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200" dirty="0"/>
              <a:t>But how can we teach computers to do the same? 3D</a:t>
            </a:r>
            <a:r>
              <a:rPr lang="en-US" sz="1200" baseline="0" dirty="0"/>
              <a:t> understanding involves many cues, like contrast, color, motion. </a:t>
            </a:r>
          </a:p>
          <a:p>
            <a:pPr>
              <a:lnSpc>
                <a:spcPct val="150000"/>
              </a:lnSpc>
            </a:pPr>
            <a:endParaRPr lang="en-US" sz="1200" baseline="0" dirty="0"/>
          </a:p>
          <a:p>
            <a:pPr>
              <a:lnSpc>
                <a:spcPct val="150000"/>
              </a:lnSpc>
            </a:pPr>
            <a:r>
              <a:rPr lang="en-US" sz="1200" baseline="0" dirty="0"/>
              <a:t>For the task of 2D to 3D lifting, for example, 3D reconstruction, explicitly modeling them all are computationally very challenging, as evidenced by the research of past decades. </a:t>
            </a:r>
          </a:p>
          <a:p>
            <a:pPr>
              <a:lnSpc>
                <a:spcPct val="150000"/>
              </a:lnSpc>
            </a:pPr>
            <a:endParaRPr lang="en-US" sz="1200" baseline="0" dirty="0"/>
          </a:p>
        </p:txBody>
      </p:sp>
      <p:sp>
        <p:nvSpPr>
          <p:cNvPr id="4" name="Slide Number Placeholder 3"/>
          <p:cNvSpPr>
            <a:spLocks noGrp="1"/>
          </p:cNvSpPr>
          <p:nvPr>
            <p:ph type="sldNum" sz="quarter" idx="10"/>
          </p:nvPr>
        </p:nvSpPr>
        <p:spPr/>
        <p:txBody>
          <a:bodyPr/>
          <a:lstStyle/>
          <a:p>
            <a:fld id="{C4235A8B-ACE8-4588-9DCD-BF3B0B20FA5D}" type="slidenum">
              <a:rPr lang="en-US" smtClean="0"/>
              <a:t>20</a:t>
            </a:fld>
            <a:endParaRPr lang="en-US"/>
          </a:p>
        </p:txBody>
      </p:sp>
    </p:spTree>
    <p:extLst>
      <p:ext uri="{BB962C8B-B14F-4D97-AF65-F5344CB8AC3E}">
        <p14:creationId xmlns:p14="http://schemas.microsoft.com/office/powerpoint/2010/main" val="9128091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altLang="zh-CN" sz="1200" baseline="0" dirty="0"/>
              <a:t>Inspired by the success of machine learning approaches, we attempt a data-driven strategy for the 2D-3D lifting task. Essentially, we show our algorithms a large variety of 3D shapes, in the hope that it learns the prior of 3d shapes.</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21</a:t>
            </a:fld>
            <a:endParaRPr lang="en-US"/>
          </a:p>
        </p:txBody>
      </p:sp>
    </p:spTree>
    <p:extLst>
      <p:ext uri="{BB962C8B-B14F-4D97-AF65-F5344CB8AC3E}">
        <p14:creationId xmlns:p14="http://schemas.microsoft.com/office/powerpoint/2010/main" val="7519139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Towards</a:t>
            </a:r>
            <a:r>
              <a:rPr lang="en-US" sz="1200" baseline="0" dirty="0"/>
              <a:t> this goal, </a:t>
            </a:r>
            <a:r>
              <a:rPr lang="en-US" sz="1200" dirty="0"/>
              <a:t>I </a:t>
            </a:r>
            <a:r>
              <a:rPr lang="en-US" sz="1200" baseline="0" dirty="0"/>
              <a:t>construct of a large-scale 3D shape database, named </a:t>
            </a:r>
            <a:r>
              <a:rPr lang="en-US" sz="1200" baseline="0" dirty="0" err="1"/>
              <a:t>ShapeNet</a:t>
            </a:r>
            <a:r>
              <a:rPr lang="en-US" sz="1200" baseline="0" dirty="0"/>
              <a:t>. </a:t>
            </a:r>
            <a:r>
              <a:rPr lang="en-US" dirty="0"/>
              <a:t>The current version of </a:t>
            </a:r>
            <a:r>
              <a:rPr lang="en-US" dirty="0" err="1"/>
              <a:t>ShapeNet</a:t>
            </a:r>
            <a:r>
              <a:rPr lang="en-US" dirty="0"/>
              <a:t> covers most daily man-made</a:t>
            </a:r>
            <a:r>
              <a:rPr lang="en-US" baseline="0" dirty="0"/>
              <a:t> objects, from indoor to outdoor. </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22</a:t>
            </a:fld>
            <a:endParaRPr lang="en-US"/>
          </a:p>
        </p:txBody>
      </p:sp>
    </p:spTree>
    <p:extLst>
      <p:ext uri="{BB962C8B-B14F-4D97-AF65-F5344CB8AC3E}">
        <p14:creationId xmlns:p14="http://schemas.microsoft.com/office/powerpoint/2010/main" val="15034197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Judged by the criterion we discussed before, point</a:t>
            </a:r>
            <a:r>
              <a:rPr lang="en-US" baseline="0" dirty="0"/>
              <a:t> cloud is obviously a flexible representation. In practice, we find that a few thousand of points can well capture the basic shape of many objects. This figure contains 1000 points.</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23</a:t>
            </a:fld>
            <a:endParaRPr lang="en-US"/>
          </a:p>
        </p:txBody>
      </p:sp>
    </p:spTree>
    <p:extLst>
      <p:ext uri="{BB962C8B-B14F-4D97-AF65-F5344CB8AC3E}">
        <p14:creationId xmlns:p14="http://schemas.microsoft.com/office/powerpoint/2010/main" val="7230727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show you some results of</a:t>
            </a:r>
            <a:r>
              <a:rPr lang="en-US" baseline="0" dirty="0"/>
              <a:t> 3d reconstruction from two real images, given by our algorithm. On the top is a reconstructed car of point clouds, viewed from two perspectives, the observed view and 90 degree. Our system is trained with car models and images. Obviously, the outcome captures the basic structure. </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24</a:t>
            </a:fld>
            <a:endParaRPr lang="en-US"/>
          </a:p>
        </p:txBody>
      </p:sp>
    </p:spTree>
    <p:extLst>
      <p:ext uri="{BB962C8B-B14F-4D97-AF65-F5344CB8AC3E}">
        <p14:creationId xmlns:p14="http://schemas.microsoft.com/office/powerpoint/2010/main" val="6433965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It has also reasonably hallucinated the invisible parts.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On the bottom there</a:t>
            </a:r>
            <a:r>
              <a:rPr lang="en-US" baseline="0" dirty="0"/>
              <a:t> is a triangular pyramid for traffic. Interestingly, we do not train our system with objects from this category. Yet our system is still able to reconstruct its shape correctly, and the reconstruction has rather reasonable symmetry structure.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Next we explain how we achieved it.</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25</a:t>
            </a:fld>
            <a:endParaRPr lang="en-US"/>
          </a:p>
        </p:txBody>
      </p:sp>
    </p:spTree>
    <p:extLst>
      <p:ext uri="{BB962C8B-B14F-4D97-AF65-F5344CB8AC3E}">
        <p14:creationId xmlns:p14="http://schemas.microsoft.com/office/powerpoint/2010/main" val="18548635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build an end-to-end learning system but train it</a:t>
            </a:r>
            <a:r>
              <a:rPr lang="en-US" baseline="0" dirty="0"/>
              <a:t> </a:t>
            </a:r>
            <a:r>
              <a:rPr lang="en-US" dirty="0"/>
              <a:t>using synthetic data. </a:t>
            </a:r>
            <a:r>
              <a:rPr lang="en-US" baseline="0" dirty="0"/>
              <a:t>For each 3D model in our shape repository, we render many images and sample point clouds at the corresponding view. Therefore, we can conduct supervised learning. The </a:t>
            </a:r>
            <a:r>
              <a:rPr lang="en-US" baseline="0" dirty="0" err="1"/>
              <a:t>groundtruth</a:t>
            </a:r>
            <a:r>
              <a:rPr lang="en-US" baseline="0" dirty="0"/>
              <a:t> point cloud is a set of 3D coordinates. Note that those points are unordered.</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26</a:t>
            </a:fld>
            <a:endParaRPr lang="en-US"/>
          </a:p>
        </p:txBody>
      </p:sp>
    </p:spTree>
    <p:extLst>
      <p:ext uri="{BB962C8B-B14F-4D97-AF65-F5344CB8AC3E}">
        <p14:creationId xmlns:p14="http://schemas.microsoft.com/office/powerpoint/2010/main" val="15563273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design a neural network to predict a set of unordered points.</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27</a:t>
            </a:fld>
            <a:endParaRPr lang="en-US"/>
          </a:p>
        </p:txBody>
      </p:sp>
    </p:spTree>
    <p:extLst>
      <p:ext uri="{BB962C8B-B14F-4D97-AF65-F5344CB8AC3E}">
        <p14:creationId xmlns:p14="http://schemas.microsoft.com/office/powerpoint/2010/main" val="2658936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we design a loss function to compare the two set of points. Some point set distance metric</a:t>
            </a:r>
            <a:r>
              <a:rPr lang="en-US" baseline="0" dirty="0"/>
              <a:t> would have to be used. </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28</a:t>
            </a:fld>
            <a:endParaRPr lang="en-US"/>
          </a:p>
        </p:txBody>
      </p:sp>
    </p:spTree>
    <p:extLst>
      <p:ext uri="{BB962C8B-B14F-4D97-AF65-F5344CB8AC3E}">
        <p14:creationId xmlns:p14="http://schemas.microsoft.com/office/powerpoint/2010/main" val="25015988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from network architecture.</a:t>
            </a:r>
          </a:p>
        </p:txBody>
      </p:sp>
      <p:sp>
        <p:nvSpPr>
          <p:cNvPr id="4" name="Slide Number Placeholder 3"/>
          <p:cNvSpPr>
            <a:spLocks noGrp="1"/>
          </p:cNvSpPr>
          <p:nvPr>
            <p:ph type="sldNum" sz="quarter" idx="10"/>
          </p:nvPr>
        </p:nvSpPr>
        <p:spPr/>
        <p:txBody>
          <a:bodyPr/>
          <a:lstStyle/>
          <a:p>
            <a:fld id="{C4235A8B-ACE8-4588-9DCD-BF3B0B20FA5D}" type="slidenum">
              <a:rPr lang="en-US" smtClean="0"/>
              <a:t>29</a:t>
            </a:fld>
            <a:endParaRPr lang="en-US"/>
          </a:p>
        </p:txBody>
      </p:sp>
    </p:spTree>
    <p:extLst>
      <p:ext uri="{BB962C8B-B14F-4D97-AF65-F5344CB8AC3E}">
        <p14:creationId xmlns:p14="http://schemas.microsoft.com/office/powerpoint/2010/main" val="1462346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3D shape can be represented by a collection of images at different viewpoints. The 2D-3D</a:t>
            </a:r>
            <a:r>
              <a:rPr lang="en-US" baseline="0" dirty="0"/>
              <a:t> lifting task can then be  formulated as synthesizing novel views.</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3</a:t>
            </a:fld>
            <a:endParaRPr lang="en-US"/>
          </a:p>
        </p:txBody>
      </p:sp>
    </p:spTree>
    <p:extLst>
      <p:ext uri="{BB962C8B-B14F-4D97-AF65-F5344CB8AC3E}">
        <p14:creationId xmlns:p14="http://schemas.microsoft.com/office/powerpoint/2010/main" val="17973739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straight-forward</a:t>
            </a:r>
            <a:r>
              <a:rPr lang="en-US" baseline="0" dirty="0"/>
              <a:t> idea is to follow the standard architecture as in CNN. First we run an encoder to map an image to a space of shape embedding.  Assume it is $d$ dimensional. </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30</a:t>
            </a:fld>
            <a:endParaRPr lang="en-US"/>
          </a:p>
        </p:txBody>
      </p:sp>
    </p:spTree>
    <p:extLst>
      <p:ext uri="{BB962C8B-B14F-4D97-AF65-F5344CB8AC3E}">
        <p14:creationId xmlns:p14="http://schemas.microsoft.com/office/powerpoint/2010/main" val="14228876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Then we use a fully connected layer to regress all point coordinates. Essentially, you multiple the d-dimensional shape embedding vector by a weight matrix of n times 3 rows and d columns.  Note that there is no explicit relations among the rows of this matrix, therefore, all points are predicted independently. This architecture works reasonably well in practice; however, it does not fully utilize the underlying structures of our training data. </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31</a:t>
            </a:fld>
            <a:endParaRPr lang="en-US"/>
          </a:p>
        </p:txBody>
      </p:sp>
    </p:spTree>
    <p:extLst>
      <p:ext uri="{BB962C8B-B14F-4D97-AF65-F5344CB8AC3E}">
        <p14:creationId xmlns:p14="http://schemas.microsoft.com/office/powerpoint/2010/main" val="15137887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reality, we observe that there</a:t>
            </a:r>
            <a:r>
              <a:rPr lang="en-US" baseline="0" dirty="0"/>
              <a:t> is natural statistics of geometry. For example, many objects contain large and smooth surfaces. On these surfaces, the coordinates of points change slowly. If we capture such statistics, we may do better. </a:t>
            </a:r>
          </a:p>
          <a:p>
            <a:r>
              <a:rPr lang="en-US" baseline="0" dirty="0"/>
              <a:t>Well, in image synthesis problems, people find that the deconvolution operation can better exploit local statistics. So we adopt this operation. </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32</a:t>
            </a:fld>
            <a:endParaRPr lang="en-US"/>
          </a:p>
        </p:txBody>
      </p:sp>
    </p:spTree>
    <p:extLst>
      <p:ext uri="{BB962C8B-B14F-4D97-AF65-F5344CB8AC3E}">
        <p14:creationId xmlns:p14="http://schemas.microsoft.com/office/powerpoint/2010/main" val="11055106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add a deconvolution branch to our predictor.</a:t>
            </a:r>
            <a:r>
              <a:rPr lang="en-US" baseline="0" dirty="0"/>
              <a:t> Through deconvolution operations, we </a:t>
            </a:r>
            <a:r>
              <a:rPr lang="en-US" dirty="0"/>
              <a:t>generate</a:t>
            </a:r>
            <a:r>
              <a:rPr lang="en-US" baseline="0" dirty="0"/>
              <a:t> </a:t>
            </a:r>
            <a:r>
              <a:rPr lang="en-US" dirty="0"/>
              <a:t>a 3-channel map of XYZ</a:t>
            </a:r>
            <a:r>
              <a:rPr lang="en-US" baseline="0" dirty="0"/>
              <a:t> coordinates from the shape embedding. Suppose we build an H times W coordinate map, then we collect H times W points. This set of points is merged with those predicted by the fully connected layer as the whole point set. Because deconvolution operation shares weights, it exploits local statistics better and also saves network parameters.</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33</a:t>
            </a:fld>
            <a:endParaRPr lang="en-US"/>
          </a:p>
        </p:txBody>
      </p:sp>
    </p:spTree>
    <p:extLst>
      <p:ext uri="{BB962C8B-B14F-4D97-AF65-F5344CB8AC3E}">
        <p14:creationId xmlns:p14="http://schemas.microsoft.com/office/powerpoint/2010/main" val="41033034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visualize what’s learned by the deconvolution</a:t>
            </a:r>
            <a:r>
              <a:rPr lang="en-US" baseline="0" dirty="0"/>
              <a:t> branch </a:t>
            </a:r>
            <a:r>
              <a:rPr lang="en-US" dirty="0"/>
              <a:t>through an example. For</a:t>
            </a:r>
            <a:r>
              <a:rPr lang="en-US" baseline="0" dirty="0"/>
              <a:t> this gun, the deconvolution branch predicts smooth varying coordinate maps, which correspond to gradually moving points on the shape. </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34</a:t>
            </a:fld>
            <a:endParaRPr lang="en-US"/>
          </a:p>
        </p:txBody>
      </p:sp>
    </p:spTree>
    <p:extLst>
      <p:ext uri="{BB962C8B-B14F-4D97-AF65-F5344CB8AC3E}">
        <p14:creationId xmlns:p14="http://schemas.microsoft.com/office/powerpoint/2010/main" val="17326586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visualize what’s learned by the deconvolution</a:t>
            </a:r>
            <a:r>
              <a:rPr lang="en-US" baseline="0" dirty="0"/>
              <a:t> branch </a:t>
            </a:r>
            <a:r>
              <a:rPr lang="en-US" dirty="0"/>
              <a:t>through an example. For</a:t>
            </a:r>
            <a:r>
              <a:rPr lang="en-US" baseline="0" dirty="0"/>
              <a:t> this gun, the deconvolution branch predicts smooth varying coordinate maps, which correspond to gradually moving points on the shape. </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35</a:t>
            </a:fld>
            <a:endParaRPr lang="en-US"/>
          </a:p>
        </p:txBody>
      </p:sp>
    </p:spTree>
    <p:extLst>
      <p:ext uri="{BB962C8B-B14F-4D97-AF65-F5344CB8AC3E}">
        <p14:creationId xmlns:p14="http://schemas.microsoft.com/office/powerpoint/2010/main" val="5265596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further compare the roles of the two branches.</a:t>
            </a:r>
            <a:r>
              <a:rPr lang="en-US" baseline="0" dirty="0"/>
              <a:t> Blue points are predicted by the deconvolution branch, usually spread at large and smooth structures shared by many object instances; whereas red points are predicted by the fully connected branch, they serve as </a:t>
            </a:r>
            <a:r>
              <a:rPr lang="en-US" dirty="0"/>
              <a:t>commandos to flexibility</a:t>
            </a:r>
            <a:r>
              <a:rPr lang="en-US" baseline="0" dirty="0"/>
              <a:t> create those intricate and individual structures. Therefore, by keeping the two branches simultaneously, we model objects flexibly and efficiently. Note that the division of labor is learned by the network, not enforced explicitly.</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36</a:t>
            </a:fld>
            <a:endParaRPr lang="en-US"/>
          </a:p>
        </p:txBody>
      </p:sp>
    </p:spTree>
    <p:extLst>
      <p:ext uri="{BB962C8B-B14F-4D97-AF65-F5344CB8AC3E}">
        <p14:creationId xmlns:p14="http://schemas.microsoft.com/office/powerpoint/2010/main" val="9989842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discuss the design of loss function. Our loss function is some distance metric</a:t>
            </a:r>
            <a:r>
              <a:rPr lang="en-US" baseline="0" dirty="0"/>
              <a:t> between point sets.</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37</a:t>
            </a:fld>
            <a:endParaRPr lang="en-US"/>
          </a:p>
        </p:txBody>
      </p:sp>
    </p:spTree>
    <p:extLst>
      <p:ext uri="{BB962C8B-B14F-4D97-AF65-F5344CB8AC3E}">
        <p14:creationId xmlns:p14="http://schemas.microsoft.com/office/powerpoint/2010/main" val="23184524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two sets of points, a distance metric measures</a:t>
            </a:r>
            <a:r>
              <a:rPr lang="en-US" baseline="0" dirty="0"/>
              <a:t> their discrepancy.</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38</a:t>
            </a:fld>
            <a:endParaRPr lang="en-US"/>
          </a:p>
        </p:txBody>
      </p:sp>
    </p:spTree>
    <p:extLst>
      <p:ext uri="{BB962C8B-B14F-4D97-AF65-F5344CB8AC3E}">
        <p14:creationId xmlns:p14="http://schemas.microsoft.com/office/powerpoint/2010/main" val="9839261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t>
            </a:r>
            <a:r>
              <a:rPr lang="en-US" baseline="0" dirty="0"/>
              <a:t> set up the background, we go over a few common distance metrics.</a:t>
            </a:r>
          </a:p>
          <a:p>
            <a:endParaRPr lang="en-US" baseline="0" dirty="0"/>
          </a:p>
        </p:txBody>
      </p:sp>
      <p:sp>
        <p:nvSpPr>
          <p:cNvPr id="4" name="Slide Number Placeholder 3"/>
          <p:cNvSpPr>
            <a:spLocks noGrp="1"/>
          </p:cNvSpPr>
          <p:nvPr>
            <p:ph type="sldNum" sz="quarter" idx="10"/>
          </p:nvPr>
        </p:nvSpPr>
        <p:spPr/>
        <p:txBody>
          <a:bodyPr/>
          <a:lstStyle/>
          <a:p>
            <a:fld id="{C4235A8B-ACE8-4588-9DCD-BF3B0B20FA5D}" type="slidenum">
              <a:rPr lang="en-US" smtClean="0"/>
              <a:t>39</a:t>
            </a:fld>
            <a:endParaRPr lang="en-US"/>
          </a:p>
        </p:txBody>
      </p:sp>
    </p:spTree>
    <p:extLst>
      <p:ext uri="{BB962C8B-B14F-4D97-AF65-F5344CB8AC3E}">
        <p14:creationId xmlns:p14="http://schemas.microsoft.com/office/powerpoint/2010/main" val="1709575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Depth</a:t>
            </a:r>
            <a:r>
              <a:rPr lang="en-US" baseline="0" dirty="0"/>
              <a:t> map is a very common 3d representation</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4</a:t>
            </a:fld>
            <a:endParaRPr lang="en-US"/>
          </a:p>
        </p:txBody>
      </p:sp>
    </p:spTree>
    <p:extLst>
      <p:ext uri="{BB962C8B-B14F-4D97-AF65-F5344CB8AC3E}">
        <p14:creationId xmlns:p14="http://schemas.microsoft.com/office/powerpoint/2010/main" val="21382530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 popular choice is the </a:t>
            </a:r>
            <a:r>
              <a:rPr lang="en-US" baseline="0" dirty="0" err="1"/>
              <a:t>Hausdorff</a:t>
            </a:r>
            <a:r>
              <a:rPr lang="en-US" baseline="0" dirty="0"/>
              <a:t> distance. Each point finds its nearest neighbor in the other set. We take the maximum of this nearest neighbor distance across all points. This is a worst case set comparison. For this distance, a single farthest pair can totally determine it, thus it is not robust to outliers. </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40</a:t>
            </a:fld>
            <a:endParaRPr lang="en-US"/>
          </a:p>
        </p:txBody>
      </p:sp>
    </p:spTree>
    <p:extLst>
      <p:ext uri="{BB962C8B-B14F-4D97-AF65-F5344CB8AC3E}">
        <p14:creationId xmlns:p14="http://schemas.microsoft.com/office/powerpoint/2010/main" val="16137485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take the mean over all nearest neighbor distances, you get the Chamfer distance. It is more robust</a:t>
            </a:r>
            <a:r>
              <a:rPr lang="en-US" baseline="0" dirty="0"/>
              <a:t> to outliers.</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41</a:t>
            </a:fld>
            <a:endParaRPr lang="en-US"/>
          </a:p>
        </p:txBody>
      </p:sp>
    </p:spTree>
    <p:extLst>
      <p:ext uri="{BB962C8B-B14F-4D97-AF65-F5344CB8AC3E}">
        <p14:creationId xmlns:p14="http://schemas.microsoft.com/office/powerpoint/2010/main" val="11680821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third metric is the Earth Mover’s distance. Here</a:t>
            </a:r>
            <a:r>
              <a:rPr lang="en-US" baseline="0" dirty="0"/>
              <a:t> you solve an optimization problem and find the minimal cost to transport one set of points to the other set.</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42</a:t>
            </a:fld>
            <a:endParaRPr lang="en-US"/>
          </a:p>
        </p:txBody>
      </p:sp>
    </p:spTree>
    <p:extLst>
      <p:ext uri="{BB962C8B-B14F-4D97-AF65-F5344CB8AC3E}">
        <p14:creationId xmlns:p14="http://schemas.microsoft.com/office/powerpoint/2010/main" val="13787396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which one to choose? To be used as a loss function</a:t>
            </a:r>
            <a:r>
              <a:rPr lang="en-US" baseline="0" dirty="0"/>
              <a:t> and guide neural network learning, the distance metric has to meet two types of requirements, geometric requirement and computational requirement.</a:t>
            </a:r>
          </a:p>
          <a:p>
            <a:r>
              <a:rPr lang="en-US" dirty="0"/>
              <a:t>Geometrically, a distance metric has to induce a nice shape space. In other words, a good metric should</a:t>
            </a:r>
            <a:r>
              <a:rPr lang="en-US" baseline="0" dirty="0"/>
              <a:t> reflect the natural shape differences. Computationally, it should define a loss that is numerically friendly.</a:t>
            </a:r>
            <a:endParaRPr lang="en-US" dirty="0"/>
          </a:p>
          <a:p>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43</a:t>
            </a:fld>
            <a:endParaRPr lang="en-US"/>
          </a:p>
        </p:txBody>
      </p:sp>
    </p:spTree>
    <p:extLst>
      <p:ext uri="{BB962C8B-B14F-4D97-AF65-F5344CB8AC3E}">
        <p14:creationId xmlns:p14="http://schemas.microsoft.com/office/powerpoint/2010/main" val="7331255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first discuss the geometric requirement.</a:t>
            </a:r>
          </a:p>
        </p:txBody>
      </p:sp>
      <p:sp>
        <p:nvSpPr>
          <p:cNvPr id="4" name="Slide Number Placeholder 3"/>
          <p:cNvSpPr>
            <a:spLocks noGrp="1"/>
          </p:cNvSpPr>
          <p:nvPr>
            <p:ph type="sldNum" sz="quarter" idx="10"/>
          </p:nvPr>
        </p:nvSpPr>
        <p:spPr/>
        <p:txBody>
          <a:bodyPr/>
          <a:lstStyle/>
          <a:p>
            <a:fld id="{C4235A8B-ACE8-4588-9DCD-BF3B0B20FA5D}" type="slidenum">
              <a:rPr lang="en-US" smtClean="0"/>
              <a:t>44</a:t>
            </a:fld>
            <a:endParaRPr lang="en-US"/>
          </a:p>
        </p:txBody>
      </p:sp>
    </p:spTree>
    <p:extLst>
      <p:ext uri="{BB962C8B-B14F-4D97-AF65-F5344CB8AC3E}">
        <p14:creationId xmlns:p14="http://schemas.microsoft.com/office/powerpoint/2010/main" val="7700312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So how does a distance metric affects the learned geometry by neural networks? We have to realize a fundamental issue: there is always uncertain in the prediction by neural networks. By loss minimization, the network tends to predict a “mean shape” that averages out uncertainty in geometry. </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45</a:t>
            </a:fld>
            <a:endParaRPr lang="en-US"/>
          </a:p>
        </p:txBody>
      </p:sp>
    </p:spTree>
    <p:extLst>
      <p:ext uri="{BB962C8B-B14F-4D97-AF65-F5344CB8AC3E}">
        <p14:creationId xmlns:p14="http://schemas.microsoft.com/office/powerpoint/2010/main" val="3676000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source of uncertainty</a:t>
            </a:r>
            <a:r>
              <a:rPr lang="en-US" baseline="0" dirty="0"/>
              <a:t> can be involved, but one issue needs further attention, that there is the inherent ambiguity of </a:t>
            </a:r>
            <a:r>
              <a:rPr lang="en-US" baseline="0" dirty="0" err="1"/>
              <a:t>groundtruth</a:t>
            </a:r>
            <a:r>
              <a:rPr lang="en-US" baseline="0" dirty="0"/>
              <a:t> for the problem of 2D-3D dimension lifting. </a:t>
            </a:r>
          </a:p>
          <a:p>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46</a:t>
            </a:fld>
            <a:endParaRPr lang="en-US"/>
          </a:p>
        </p:txBody>
      </p:sp>
    </p:spTree>
    <p:extLst>
      <p:ext uri="{BB962C8B-B14F-4D97-AF65-F5344CB8AC3E}">
        <p14:creationId xmlns:p14="http://schemas.microsoft.com/office/powerpoint/2010/main" val="10706922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 distance metric affects the mean</a:t>
            </a:r>
            <a:r>
              <a:rPr lang="en-US" baseline="0" dirty="0"/>
              <a:t> shape when there is uncertainty. Let’s take a look at some synthetic data and get some sense. On the top there is a circle, whose radius is sampled uniformly from 0 to 1, now we find a point cloud corresponding to the mean circle that closest to them all by optimization, using the distance metric. EMD gives nice result, but Chamfer gives a splashy result. This is because EMD solve the correspondence better than Chamfer.</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47</a:t>
            </a:fld>
            <a:endParaRPr lang="en-US"/>
          </a:p>
        </p:txBody>
      </p:sp>
    </p:spTree>
    <p:extLst>
      <p:ext uri="{BB962C8B-B14F-4D97-AF65-F5344CB8AC3E}">
        <p14:creationId xmlns:p14="http://schemas.microsoft.com/office/powerpoint/2010/main" val="16624712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second example contains discrete uncertainty.</a:t>
            </a:r>
            <a:r>
              <a:rPr lang="en-US" baseline="0" dirty="0"/>
              <a:t> The add-on appears randomly at four corners. This time, however, the output from EMD is considerably distorted, while Chamfer gives reasonable guess. In this scenario, the correspondence from Chamfer is in fact better.</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48</a:t>
            </a:fld>
            <a:endParaRPr lang="en-US"/>
          </a:p>
        </p:txBody>
      </p:sp>
    </p:spTree>
    <p:extLst>
      <p:ext uri="{BB962C8B-B14F-4D97-AF65-F5344CB8AC3E}">
        <p14:creationId xmlns:p14="http://schemas.microsoft.com/office/powerpoint/2010/main" val="20491067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plug Chamfer or EMD as</a:t>
            </a:r>
            <a:r>
              <a:rPr lang="en-US" baseline="0" dirty="0"/>
              <a:t> a loss function, we can reconstruct 3D point clouds. </a:t>
            </a:r>
            <a:r>
              <a:rPr lang="en-US" dirty="0"/>
              <a:t>We visually</a:t>
            </a:r>
            <a:r>
              <a:rPr lang="en-US" baseline="0" dirty="0"/>
              <a:t> compare the 3D reconstruction results from Chamfer and EMD. For the door above, EMD actually predicts the backside very nicely. For the rifle below, it turns out that the Chamfer captures there are two protrusions; while the EMD overly smooth out the handle part. </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49</a:t>
            </a:fld>
            <a:endParaRPr lang="en-US"/>
          </a:p>
        </p:txBody>
      </p:sp>
    </p:spTree>
    <p:extLst>
      <p:ext uri="{BB962C8B-B14F-4D97-AF65-F5344CB8AC3E}">
        <p14:creationId xmlns:p14="http://schemas.microsoft.com/office/powerpoint/2010/main" val="395646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Volumetric representation encodes a shape as 3d volumetric occupancy</a:t>
            </a:r>
          </a:p>
        </p:txBody>
      </p:sp>
      <p:sp>
        <p:nvSpPr>
          <p:cNvPr id="4" name="Slide Number Placeholder 3"/>
          <p:cNvSpPr>
            <a:spLocks noGrp="1"/>
          </p:cNvSpPr>
          <p:nvPr>
            <p:ph type="sldNum" sz="quarter" idx="10"/>
          </p:nvPr>
        </p:nvSpPr>
        <p:spPr/>
        <p:txBody>
          <a:bodyPr/>
          <a:lstStyle/>
          <a:p>
            <a:fld id="{C4235A8B-ACE8-4588-9DCD-BF3B0B20FA5D}" type="slidenum">
              <a:rPr lang="en-US" smtClean="0"/>
              <a:t>5</a:t>
            </a:fld>
            <a:endParaRPr lang="en-US"/>
          </a:p>
        </p:txBody>
      </p:sp>
    </p:spTree>
    <p:extLst>
      <p:ext uri="{BB962C8B-B14F-4D97-AF65-F5344CB8AC3E}">
        <p14:creationId xmlns:p14="http://schemas.microsoft.com/office/powerpoint/2010/main" val="17260939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have argued,</a:t>
            </a:r>
            <a:r>
              <a:rPr lang="en-US" baseline="0" dirty="0"/>
              <a:t> lower prediction uncertainty will reduce the challenge in computing the mean shape. In order to produce higher quality predictions, we do hope to further reduce the possible uncertainty. To address network inability, we should improve the architecture; to overcome the insufficient training data, we should collect more data. How about the inherent ambiguity of the </a:t>
            </a:r>
            <a:r>
              <a:rPr lang="en-US" baseline="0" dirty="0" err="1"/>
              <a:t>groundtruth</a:t>
            </a:r>
            <a:r>
              <a:rPr lang="en-US" baseline="0" dirty="0"/>
              <a:t>? Can we factor it out?</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50</a:t>
            </a:fld>
            <a:endParaRPr lang="en-US"/>
          </a:p>
        </p:txBody>
      </p:sp>
    </p:spTree>
    <p:extLst>
      <p:ext uri="{BB962C8B-B14F-4D97-AF65-F5344CB8AC3E}">
        <p14:creationId xmlns:p14="http://schemas.microsoft.com/office/powerpoint/2010/main" val="5911151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idea is to build a conditional</a:t>
            </a:r>
            <a:r>
              <a:rPr lang="en-US" baseline="0" dirty="0"/>
              <a:t> shape sampler. We augment our network to take an additional input, a random variable r, which perturbs the input image I. We hope that this random variable will help to navigate the </a:t>
            </a:r>
            <a:r>
              <a:rPr lang="en-US" baseline="0" dirty="0" err="1"/>
              <a:t>groundtruth</a:t>
            </a:r>
            <a:r>
              <a:rPr lang="en-US" baseline="0" dirty="0"/>
              <a:t> distribution.  This conditional shape sampler can be trained by </a:t>
            </a:r>
            <a:r>
              <a:rPr lang="en-US" baseline="0" dirty="0" err="1"/>
              <a:t>variational</a:t>
            </a:r>
            <a:r>
              <a:rPr lang="en-US" baseline="0" dirty="0"/>
              <a:t> </a:t>
            </a:r>
            <a:r>
              <a:rPr lang="en-US" baseline="0" dirty="0" err="1"/>
              <a:t>autoencoder</a:t>
            </a:r>
            <a:r>
              <a:rPr lang="en-US" baseline="0" dirty="0"/>
              <a:t> or our min-of-N loss. Since this deviates from today’s theme of 3D representations, I am not diving deep into it. We can discuss offline if you are interested.</a:t>
            </a:r>
            <a:endParaRPr lang="en-US" dirty="0"/>
          </a:p>
          <a:p>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51</a:t>
            </a:fld>
            <a:endParaRPr lang="en-US"/>
          </a:p>
        </p:txBody>
      </p:sp>
    </p:spTree>
    <p:extLst>
      <p:ext uri="{BB962C8B-B14F-4D97-AF65-F5344CB8AC3E}">
        <p14:creationId xmlns:p14="http://schemas.microsoft.com/office/powerpoint/2010/main" val="4971049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 will show you some results.</a:t>
            </a:r>
            <a:r>
              <a:rPr lang="en-US" baseline="0" dirty="0"/>
              <a:t> On the top we predict multiple 3D point cloud for a penguins, each has different fitness. On the bottom we predict a faucet, each has different length of the pipe. </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52</a:t>
            </a:fld>
            <a:endParaRPr lang="en-US"/>
          </a:p>
        </p:txBody>
      </p:sp>
    </p:spTree>
    <p:extLst>
      <p:ext uri="{BB962C8B-B14F-4D97-AF65-F5344CB8AC3E}">
        <p14:creationId xmlns:p14="http://schemas.microsoft.com/office/powerpoint/2010/main" val="17340798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a:t>
            </a:r>
            <a:r>
              <a:rPr lang="en-US" baseline="0" dirty="0"/>
              <a:t> we discuss the computation requirement. Basically, we hope that the loss functions are numerically easy to optimize.</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53</a:t>
            </a:fld>
            <a:endParaRPr lang="en-US"/>
          </a:p>
        </p:txBody>
      </p:sp>
    </p:spTree>
    <p:extLst>
      <p:ext uri="{BB962C8B-B14F-4D97-AF65-F5344CB8AC3E}">
        <p14:creationId xmlns:p14="http://schemas.microsoft.com/office/powerpoint/2010/main" val="5604902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Essentially, the metric has to be differentiable</a:t>
            </a:r>
            <a:r>
              <a:rPr lang="en-US" baseline="0" dirty="0"/>
              <a:t> with respect to point locations and efficient to compute.</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54</a:t>
            </a:fld>
            <a:endParaRPr lang="en-US"/>
          </a:p>
        </p:txBody>
      </p:sp>
    </p:spTree>
    <p:extLst>
      <p:ext uri="{BB962C8B-B14F-4D97-AF65-F5344CB8AC3E}">
        <p14:creationId xmlns:p14="http://schemas.microsoft.com/office/powerpoint/2010/main" val="12743090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not hard to see, both Chamfer and EMD are simple functions of coordinates.</a:t>
            </a:r>
            <a:r>
              <a:rPr lang="en-US" baseline="0" dirty="0"/>
              <a:t> For two sets of points generated uniformly, the correspondence is unique and does not change with infinitesimal movement of points. So, it is differentiable almost everywhere.</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55</a:t>
            </a:fld>
            <a:endParaRPr lang="en-US"/>
          </a:p>
        </p:txBody>
      </p:sp>
    </p:spTree>
    <p:extLst>
      <p:ext uri="{BB962C8B-B14F-4D97-AF65-F5344CB8AC3E}">
        <p14:creationId xmlns:p14="http://schemas.microsoft.com/office/powerpoint/2010/main" val="10988609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for computation efficiency, they are both parallelizable. In particular, for earth mover’s distance, the efficiency</a:t>
            </a:r>
            <a:r>
              <a:rPr lang="en-US" baseline="0" dirty="0"/>
              <a:t> is a bit of issue. We implement an approximation algorithm of (1+epsilon) approximation ratio. At runtime, we allocate a fixed amount of time for each </a:t>
            </a:r>
            <a:r>
              <a:rPr lang="en-US" baseline="0" dirty="0" err="1"/>
              <a:t>minibatch</a:t>
            </a:r>
            <a:r>
              <a:rPr lang="en-US" baseline="0" dirty="0"/>
              <a:t>. </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56</a:t>
            </a:fld>
            <a:endParaRPr lang="en-US"/>
          </a:p>
        </p:txBody>
      </p:sp>
    </p:spTree>
    <p:extLst>
      <p:ext uri="{BB962C8B-B14F-4D97-AF65-F5344CB8AC3E}">
        <p14:creationId xmlns:p14="http://schemas.microsoft.com/office/powerpoint/2010/main" val="8405651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system is implemented</a:t>
            </a:r>
            <a:r>
              <a:rPr lang="en-US" baseline="0" dirty="0"/>
              <a:t> in </a:t>
            </a:r>
            <a:r>
              <a:rPr lang="en-US" baseline="0" dirty="0" err="1"/>
              <a:t>TensorFlow</a:t>
            </a:r>
            <a:r>
              <a:rPr lang="en-US" baseline="0" dirty="0"/>
              <a:t> by python, and converges in 2 days. All our shapes are rendered from 200K shapes in </a:t>
            </a:r>
            <a:r>
              <a:rPr lang="en-US" baseline="0" dirty="0" err="1"/>
              <a:t>ShapeNet</a:t>
            </a:r>
            <a:r>
              <a:rPr lang="en-US" baseline="0" dirty="0"/>
              <a:t>.</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57</a:t>
            </a:fld>
            <a:endParaRPr lang="en-US"/>
          </a:p>
        </p:txBody>
      </p:sp>
    </p:spTree>
    <p:extLst>
      <p:ext uri="{BB962C8B-B14F-4D97-AF65-F5344CB8AC3E}">
        <p14:creationId xmlns:p14="http://schemas.microsoft.com/office/powerpoint/2010/main" val="722927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1" name="Shape 18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a:t>OK. Relax time, we see some results. </a:t>
            </a:r>
            <a:endParaRPr dirty="0"/>
          </a:p>
        </p:txBody>
      </p:sp>
    </p:spTree>
    <p:extLst>
      <p:ext uri="{BB962C8B-B14F-4D97-AF65-F5344CB8AC3E}">
        <p14:creationId xmlns:p14="http://schemas.microsoft.com/office/powerpoint/2010/main" val="20332626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1" name="Shape 18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a:t>We pick a</a:t>
            </a:r>
            <a:r>
              <a:rPr lang="en-US" baseline="0" dirty="0"/>
              <a:t> few and look more closely. Looking from different viewpoints, the predicted object is rather symmetric.</a:t>
            </a:r>
            <a:endParaRPr dirty="0"/>
          </a:p>
        </p:txBody>
      </p:sp>
    </p:spTree>
    <p:extLst>
      <p:ext uri="{BB962C8B-B14F-4D97-AF65-F5344CB8AC3E}">
        <p14:creationId xmlns:p14="http://schemas.microsoft.com/office/powerpoint/2010/main" val="1783040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Polygonal</a:t>
            </a:r>
            <a:r>
              <a:rPr lang="en-US" baseline="0" dirty="0"/>
              <a:t> mesh describes a shape by a set of polygonal faces.</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6</a:t>
            </a:fld>
            <a:endParaRPr lang="en-US"/>
          </a:p>
        </p:txBody>
      </p:sp>
    </p:spTree>
    <p:extLst>
      <p:ext uri="{BB962C8B-B14F-4D97-AF65-F5344CB8AC3E}">
        <p14:creationId xmlns:p14="http://schemas.microsoft.com/office/powerpoint/2010/main" val="1036067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2" name="Shape 1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a:t>Many details,</a:t>
            </a:r>
            <a:r>
              <a:rPr lang="en-US" baseline="0" dirty="0"/>
              <a:t> like the engines and the rear wings, can be predicted.</a:t>
            </a:r>
            <a:endParaRPr dirty="0"/>
          </a:p>
        </p:txBody>
      </p:sp>
    </p:spTree>
    <p:extLst>
      <p:ext uri="{BB962C8B-B14F-4D97-AF65-F5344CB8AC3E}">
        <p14:creationId xmlns:p14="http://schemas.microsoft.com/office/powerpoint/2010/main" val="15196652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a:t>
            </a:r>
            <a:r>
              <a:rPr lang="en-US" baseline="0" dirty="0"/>
              <a:t> look at our real world results. It is interesting to see that they all perform reasonably well. What I like most are the two toys. The general structure is also correctly predicted.</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61</a:t>
            </a:fld>
            <a:endParaRPr lang="en-US"/>
          </a:p>
        </p:txBody>
      </p:sp>
    </p:spTree>
    <p:extLst>
      <p:ext uri="{BB962C8B-B14F-4D97-AF65-F5344CB8AC3E}">
        <p14:creationId xmlns:p14="http://schemas.microsoft.com/office/powerpoint/2010/main" val="441247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we compare with state-of-the-art from volumetric predictions. Here are some cherry-picked illustrations</a:t>
            </a:r>
            <a:r>
              <a:rPr lang="en-US" baseline="0" dirty="0"/>
              <a:t> but are typical. In general, our results are better at preserving the global structures. </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62</a:t>
            </a:fld>
            <a:endParaRPr lang="en-US"/>
          </a:p>
        </p:txBody>
      </p:sp>
    </p:spTree>
    <p:extLst>
      <p:ext uri="{BB962C8B-B14F-4D97-AF65-F5344CB8AC3E}">
        <p14:creationId xmlns:p14="http://schemas.microsoft.com/office/powerpoint/2010/main" val="105097984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64</a:t>
            </a:fld>
            <a:endParaRPr lang="en-US"/>
          </a:p>
        </p:txBody>
      </p:sp>
    </p:spTree>
    <p:extLst>
      <p:ext uri="{BB962C8B-B14F-4D97-AF65-F5344CB8AC3E}">
        <p14:creationId xmlns:p14="http://schemas.microsoft.com/office/powerpoint/2010/main" val="96176202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study how use a neural network to generate</a:t>
            </a:r>
            <a:r>
              <a:rPr lang="en-US" baseline="0" dirty="0"/>
              <a:t> </a:t>
            </a:r>
            <a:r>
              <a:rPr lang="en-US" dirty="0"/>
              <a:t>primitive-based CAD models.</a:t>
            </a:r>
          </a:p>
        </p:txBody>
      </p:sp>
      <p:sp>
        <p:nvSpPr>
          <p:cNvPr id="4" name="Slide Number Placeholder 3"/>
          <p:cNvSpPr>
            <a:spLocks noGrp="1"/>
          </p:cNvSpPr>
          <p:nvPr>
            <p:ph type="sldNum" sz="quarter" idx="10"/>
          </p:nvPr>
        </p:nvSpPr>
        <p:spPr/>
        <p:txBody>
          <a:bodyPr/>
          <a:lstStyle/>
          <a:p>
            <a:fld id="{C4235A8B-ACE8-4588-9DCD-BF3B0B20FA5D}" type="slidenum">
              <a:rPr lang="en-US" smtClean="0"/>
              <a:t>65</a:t>
            </a:fld>
            <a:endParaRPr lang="en-US"/>
          </a:p>
        </p:txBody>
      </p:sp>
    </p:spTree>
    <p:extLst>
      <p:ext uri="{BB962C8B-B14F-4D97-AF65-F5344CB8AC3E}">
        <p14:creationId xmlns:p14="http://schemas.microsoft.com/office/powerpoint/2010/main" val="12260488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a collection of 3D shapes represented as polygonal</a:t>
            </a:r>
            <a:r>
              <a:rPr lang="en-US" baseline="0" dirty="0"/>
              <a:t> </a:t>
            </a:r>
            <a:r>
              <a:rPr lang="en-US" dirty="0"/>
              <a:t>meshes, we learn to abstract</a:t>
            </a:r>
            <a:r>
              <a:rPr lang="en-US" baseline="0" dirty="0"/>
              <a:t> them. Here, abstracting a mesh means to predict a corresponding shape composed by primitives, such as cuboids. In addition, we require the configuration of primitives to be consistent across shapes. This way we also obtain part-level correspondences. For example, all chair backs are colored by green; and all animal heads are colored by red. </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66</a:t>
            </a:fld>
            <a:endParaRPr lang="en-US"/>
          </a:p>
        </p:txBody>
      </p:sp>
    </p:spTree>
    <p:extLst>
      <p:ext uri="{BB962C8B-B14F-4D97-AF65-F5344CB8AC3E}">
        <p14:creationId xmlns:p14="http://schemas.microsoft.com/office/powerpoint/2010/main" val="179613702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66" dirty="0"/>
              <a:t>By</a:t>
            </a:r>
            <a:r>
              <a:rPr lang="en-US" sz="1266" baseline="0" dirty="0"/>
              <a:t> back projection our cuboids on shapes, we also obtain an unsupervised parsing of meshes.</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67</a:t>
            </a:fld>
            <a:endParaRPr lang="en-US"/>
          </a:p>
        </p:txBody>
      </p:sp>
    </p:spTree>
    <p:extLst>
      <p:ext uri="{BB962C8B-B14F-4D97-AF65-F5344CB8AC3E}">
        <p14:creationId xmlns:p14="http://schemas.microsoft.com/office/powerpoint/2010/main" val="3418348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given a mesh, we first </a:t>
            </a:r>
            <a:r>
              <a:rPr lang="en-US" baseline="0" dirty="0"/>
              <a:t>convert it to a volumetric representation. Then we predict M cuboids, each parameterized by size, rotation and translation.</a:t>
            </a:r>
          </a:p>
          <a:p>
            <a:r>
              <a:rPr lang="en-US" baseline="0" dirty="0"/>
              <a:t>Recall our point cloud generation network. Here, you may think that each primitive is a high-dimensional point, whose dimensions correspond to those primitive parameters.</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68</a:t>
            </a:fld>
            <a:endParaRPr lang="en-US"/>
          </a:p>
        </p:txBody>
      </p:sp>
    </p:spTree>
    <p:extLst>
      <p:ext uri="{BB962C8B-B14F-4D97-AF65-F5344CB8AC3E}">
        <p14:creationId xmlns:p14="http://schemas.microsoft.com/office/powerpoint/2010/main" val="21516949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sym typeface="Helvetica"/>
              </a:rPr>
              <a:t>From the predicted primitive parameters</a:t>
            </a:r>
            <a:r>
              <a:rPr lang="en-US" sz="1200" kern="1200" baseline="0" dirty="0">
                <a:solidFill>
                  <a:schemeClr val="tx1"/>
                </a:solidFill>
                <a:latin typeface="+mn-lt"/>
                <a:ea typeface="+mn-ea"/>
                <a:cs typeface="+mn-cs"/>
                <a:sym typeface="Helvetica"/>
              </a:rPr>
              <a:t> we can assemble a shape. But we have to compare this shape with the polygonal mesh form. How do we design a good loss for this comparison? </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69</a:t>
            </a:fld>
            <a:endParaRPr lang="en-US"/>
          </a:p>
        </p:txBody>
      </p:sp>
    </p:spTree>
    <p:extLst>
      <p:ext uri="{BB962C8B-B14F-4D97-AF65-F5344CB8AC3E}">
        <p14:creationId xmlns:p14="http://schemas.microsoft.com/office/powerpoint/2010/main" val="20835110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The basic idea is not that different</a:t>
            </a:r>
            <a:r>
              <a:rPr lang="en-US" baseline="0" dirty="0"/>
              <a:t> from before! We’ve learned Chamfer distance. Now we want to use it again compare two surfaces!</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70</a:t>
            </a:fld>
            <a:endParaRPr lang="en-US"/>
          </a:p>
        </p:txBody>
      </p:sp>
    </p:spTree>
    <p:extLst>
      <p:ext uri="{BB962C8B-B14F-4D97-AF65-F5344CB8AC3E}">
        <p14:creationId xmlns:p14="http://schemas.microsoft.com/office/powerpoint/2010/main" val="505100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cloud represents</a:t>
            </a:r>
            <a:r>
              <a:rPr lang="en-US" baseline="0" dirty="0"/>
              <a:t> shapes as a collection of unordered 3d coordinates.</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7</a:t>
            </a:fld>
            <a:endParaRPr lang="en-US"/>
          </a:p>
        </p:txBody>
      </p:sp>
    </p:spTree>
    <p:extLst>
      <p:ext uri="{BB962C8B-B14F-4D97-AF65-F5344CB8AC3E}">
        <p14:creationId xmlns:p14="http://schemas.microsoft.com/office/powerpoint/2010/main" val="186167118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a:t>
            </a:r>
            <a:r>
              <a:rPr lang="en-US" baseline="0" dirty="0"/>
              <a:t> sample a finite set of points from the surfaces and compute the Chamfer distance. Because a sampled point is just a linear interpolation of face vertices, it does not affect the differentiability. </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71</a:t>
            </a:fld>
            <a:endParaRPr lang="en-US"/>
          </a:p>
        </p:txBody>
      </p:sp>
    </p:spTree>
    <p:extLst>
      <p:ext uri="{BB962C8B-B14F-4D97-AF65-F5344CB8AC3E}">
        <p14:creationId xmlns:p14="http://schemas.microsoft.com/office/powerpoint/2010/main" val="90333749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fact, we can speed</a:t>
            </a:r>
            <a:r>
              <a:rPr lang="en-US" baseline="0" dirty="0"/>
              <a:t> up the computation leveraging the parameterization of primitives.</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72</a:t>
            </a:fld>
            <a:endParaRPr lang="en-US"/>
          </a:p>
        </p:txBody>
      </p:sp>
    </p:spTree>
    <p:extLst>
      <p:ext uri="{BB962C8B-B14F-4D97-AF65-F5344CB8AC3E}">
        <p14:creationId xmlns:p14="http://schemas.microsoft.com/office/powerpoint/2010/main" val="138399980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observe consistent distribution of primitives. The explanation is simple. Each primitive prediction network is a smooth function.</a:t>
            </a:r>
            <a:r>
              <a:rPr lang="en-US" baseline="0" dirty="0"/>
              <a:t> Due to its smoothness, it tends to predict that primitives around similar locations in different shapes. It is a natural way to induce consistency.</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73</a:t>
            </a:fld>
            <a:endParaRPr lang="en-US"/>
          </a:p>
        </p:txBody>
      </p:sp>
    </p:spTree>
    <p:extLst>
      <p:ext uri="{BB962C8B-B14F-4D97-AF65-F5344CB8AC3E}">
        <p14:creationId xmlns:p14="http://schemas.microsoft.com/office/powerpoint/2010/main" val="188130319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ask humans to annotate</a:t>
            </a:r>
            <a:r>
              <a:rPr lang="en-US" baseline="0" dirty="0"/>
              <a:t> shapes by parts and check the consistency of our parsing versus human annotations. Measured by face area, we surpass state-of-the-art methods. In fact, we achieve near 90% accuracy, indicating a semantically meaningful parsing.</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74</a:t>
            </a:fld>
            <a:endParaRPr lang="en-US"/>
          </a:p>
        </p:txBody>
      </p:sp>
    </p:spTree>
    <p:extLst>
      <p:ext uri="{BB962C8B-B14F-4D97-AF65-F5344CB8AC3E}">
        <p14:creationId xmlns:p14="http://schemas.microsoft.com/office/powerpoint/2010/main" val="13689322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66" dirty="0"/>
              <a:t>We can even</a:t>
            </a:r>
            <a:r>
              <a:rPr lang="en-US" sz="1266" baseline="0" dirty="0"/>
              <a:t> conduct some naïve image-based shape modeling. We train a mapping from images to the shape embedding. </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75</a:t>
            </a:fld>
            <a:endParaRPr lang="en-US"/>
          </a:p>
        </p:txBody>
      </p:sp>
    </p:spTree>
    <p:extLst>
      <p:ext uri="{BB962C8B-B14F-4D97-AF65-F5344CB8AC3E}">
        <p14:creationId xmlns:p14="http://schemas.microsoft.com/office/powerpoint/2010/main" val="48957865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Above we have explored the generation of 3D forms. Given the rest of the time, I am showing you very briefly</a:t>
            </a:r>
            <a:r>
              <a:rPr lang="en-US" baseline="0" dirty="0"/>
              <a:t> how to analyze 3D points.</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76</a:t>
            </a:fld>
            <a:endParaRPr lang="en-US"/>
          </a:p>
        </p:txBody>
      </p:sp>
    </p:spTree>
    <p:extLst>
      <p:ext uri="{BB962C8B-B14F-4D97-AF65-F5344CB8AC3E}">
        <p14:creationId xmlns:p14="http://schemas.microsoft.com/office/powerpoint/2010/main" val="94384880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input to our network is a set of points, for example, 3D coordinates. They are unordered. The number of points can also be flexible. The output can be an object label, or a per-point label. For example, the part label for an object, or the object label for a scene.</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key technical</a:t>
            </a:r>
            <a:r>
              <a:rPr lang="en-US" baseline="0" dirty="0"/>
              <a:t> challenge here is how we deal with the order invariance of points in the input set. If a network is invariant to input order of points, it can be very variable for applications such as online scanning.</a:t>
            </a:r>
          </a:p>
          <a:p>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77</a:t>
            </a:fld>
            <a:endParaRPr lang="en-US"/>
          </a:p>
        </p:txBody>
      </p:sp>
    </p:spTree>
    <p:extLst>
      <p:ext uri="{BB962C8B-B14F-4D97-AF65-F5344CB8AC3E}">
        <p14:creationId xmlns:p14="http://schemas.microsoft.com/office/powerpoint/2010/main" val="187400127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theoretically and experimentally checked the effectiveness of three strategies. We find that neither sorting nor training an RNN is a good option for this problem. Instead, we adopt a symmetry function based approach. So we aggregate information from independent points by a symmetry function. </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80</a:t>
            </a:fld>
            <a:endParaRPr lang="en-US"/>
          </a:p>
        </p:txBody>
      </p:sp>
    </p:spTree>
    <p:extLst>
      <p:ext uri="{BB962C8B-B14F-4D97-AF65-F5344CB8AC3E}">
        <p14:creationId xmlns:p14="http://schemas.microsoft.com/office/powerpoint/2010/main" val="111235525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Theoretically,</a:t>
            </a:r>
            <a:r>
              <a:rPr lang="en-US" baseline="0" dirty="0"/>
              <a:t> the symmetry function based design could </a:t>
            </a:r>
            <a:r>
              <a:rPr lang="en-US" dirty="0"/>
              <a:t>approximate any set</a:t>
            </a:r>
            <a:r>
              <a:rPr lang="en-US" baseline="0" dirty="0"/>
              <a:t> function that is continuous with respect to </a:t>
            </a:r>
            <a:r>
              <a:rPr lang="en-US" baseline="0" dirty="0" err="1"/>
              <a:t>Hausdorff</a:t>
            </a:r>
            <a:r>
              <a:rPr lang="en-US" baseline="0" dirty="0"/>
              <a:t> distance. </a:t>
            </a:r>
            <a:endParaRPr lang="en-US" dirty="0"/>
          </a:p>
          <a:p>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81</a:t>
            </a:fld>
            <a:endParaRPr lang="en-US"/>
          </a:p>
        </p:txBody>
      </p:sp>
    </p:spTree>
    <p:extLst>
      <p:ext uri="{BB962C8B-B14F-4D97-AF65-F5344CB8AC3E}">
        <p14:creationId xmlns:p14="http://schemas.microsoft.com/office/powerpoint/2010/main" val="205683714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Compared</a:t>
            </a:r>
            <a:r>
              <a:rPr lang="en-US" baseline="0" dirty="0"/>
              <a:t> with volumetric networks, </a:t>
            </a:r>
            <a:r>
              <a:rPr lang="en-US" dirty="0"/>
              <a:t>the </a:t>
            </a:r>
            <a:r>
              <a:rPr lang="en-US" dirty="0" err="1"/>
              <a:t>pointnet</a:t>
            </a:r>
            <a:r>
              <a:rPr lang="en-US" baseline="0" dirty="0"/>
              <a:t> is surprisingly robust to data corruption. When there is no data corruption, the </a:t>
            </a:r>
            <a:r>
              <a:rPr lang="en-US" baseline="0" dirty="0" err="1"/>
              <a:t>pointnet</a:t>
            </a:r>
            <a:r>
              <a:rPr lang="en-US" baseline="0" dirty="0"/>
              <a:t> performs comparably to volumetric CNNs. But as the data corruption is getting worse and worse, there is a significant different between </a:t>
            </a:r>
            <a:r>
              <a:rPr lang="en-US" baseline="0" dirty="0" err="1"/>
              <a:t>pointnet</a:t>
            </a:r>
            <a:r>
              <a:rPr lang="en-US" baseline="0" dirty="0"/>
              <a:t> and volumetric CNN. Our </a:t>
            </a:r>
            <a:r>
              <a:rPr lang="en-US" baseline="0" dirty="0" err="1"/>
              <a:t>pointnet</a:t>
            </a:r>
            <a:r>
              <a:rPr lang="en-US" baseline="0" dirty="0"/>
              <a:t> loses its performance rather </a:t>
            </a:r>
            <a:r>
              <a:rPr lang="en-US" baseline="0" dirty="0" err="1"/>
              <a:t>slowerly</a:t>
            </a:r>
            <a:r>
              <a:rPr lang="en-US" baseline="0" dirty="0"/>
              <a:t>.</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82</a:t>
            </a:fld>
            <a:endParaRPr lang="en-US"/>
          </a:p>
        </p:txBody>
      </p:sp>
    </p:spTree>
    <p:extLst>
      <p:ext uri="{BB962C8B-B14F-4D97-AF65-F5344CB8AC3E}">
        <p14:creationId xmlns:p14="http://schemas.microsoft.com/office/powerpoint/2010/main" val="78053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Primitive-based CAD models use simple geometry such as cuboids</a:t>
            </a:r>
            <a:r>
              <a:rPr lang="en-US" baseline="0" dirty="0"/>
              <a:t> and cylinders to assemble 3d shapes.</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8</a:t>
            </a:fld>
            <a:endParaRPr lang="en-US"/>
          </a:p>
        </p:txBody>
      </p:sp>
    </p:spTree>
    <p:extLst>
      <p:ext uri="{BB962C8B-B14F-4D97-AF65-F5344CB8AC3E}">
        <p14:creationId xmlns:p14="http://schemas.microsoft.com/office/powerpoint/2010/main" val="200785988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representative</a:t>
            </a:r>
            <a:r>
              <a:rPr lang="en-US" baseline="0" dirty="0"/>
              <a:t> examples. We see that objects are very incomplete, but the part segmentation still makes a lot of sense. </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83</a:t>
            </a:fld>
            <a:endParaRPr lang="en-US"/>
          </a:p>
        </p:txBody>
      </p:sp>
    </p:spTree>
    <p:extLst>
      <p:ext uri="{BB962C8B-B14F-4D97-AF65-F5344CB8AC3E}">
        <p14:creationId xmlns:p14="http://schemas.microsoft.com/office/powerpoint/2010/main" val="122000083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a:t>
            </a:r>
            <a:r>
              <a:rPr lang="en-US" baseline="0" dirty="0"/>
              <a:t> visualize what the network has learned, similar to what people have done in diagnosing CNNs by reconstruction experiments. We find that the network actually has learned a compact summarization of the input point set, corresponding to salient areas.</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84</a:t>
            </a:fld>
            <a:endParaRPr lang="en-US"/>
          </a:p>
        </p:txBody>
      </p:sp>
    </p:spTree>
    <p:extLst>
      <p:ext uri="{BB962C8B-B14F-4D97-AF65-F5344CB8AC3E}">
        <p14:creationId xmlns:p14="http://schemas.microsoft.com/office/powerpoint/2010/main" val="1375799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general, these</a:t>
            </a:r>
            <a:r>
              <a:rPr lang="en-US" baseline="0" dirty="0"/>
              <a:t> 3d representations can be divided into two families</a:t>
            </a:r>
            <a:r>
              <a:rPr lang="mr-IN" baseline="0" dirty="0"/>
              <a:t>–</a:t>
            </a:r>
            <a:r>
              <a:rPr lang="en-US" baseline="0" dirty="0"/>
              <a:t> the rasterized form as regular grids, and the geometric form, which lacks canonical and regular structures.</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9</a:t>
            </a:fld>
            <a:endParaRPr lang="en-US"/>
          </a:p>
        </p:txBody>
      </p:sp>
    </p:spTree>
    <p:extLst>
      <p:ext uri="{BB962C8B-B14F-4D97-AF65-F5344CB8AC3E}">
        <p14:creationId xmlns:p14="http://schemas.microsoft.com/office/powerpoint/2010/main" val="3121894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endParaRPr lang="en-US" dirty="0"/>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a:p>
        </p:txBody>
      </p:sp>
      <p:sp>
        <p:nvSpPr>
          <p:cNvPr id="4" name="日期占位符 3"/>
          <p:cNvSpPr>
            <a:spLocks noGrp="1"/>
          </p:cNvSpPr>
          <p:nvPr>
            <p:ph type="dt" sz="half" idx="10"/>
          </p:nvPr>
        </p:nvSpPr>
        <p:spPr/>
        <p:txBody>
          <a:bodyPr/>
          <a:lstStyle/>
          <a:p>
            <a:fld id="{D5567CA5-C22A-4818-81BB-9B061B6CD0B3}" type="datetimeFigureOut">
              <a:rPr lang="en-US" smtClean="0"/>
              <a:t>12/14/16</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D118C849-9E90-4DCB-8204-198158D5DF01}" type="slidenum">
              <a:rPr lang="en-US" smtClean="0"/>
              <a:t>‹#›</a:t>
            </a:fld>
            <a:endParaRPr lang="en-US"/>
          </a:p>
        </p:txBody>
      </p:sp>
    </p:spTree>
    <p:extLst>
      <p:ext uri="{BB962C8B-B14F-4D97-AF65-F5344CB8AC3E}">
        <p14:creationId xmlns:p14="http://schemas.microsoft.com/office/powerpoint/2010/main" val="143974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3"/>
          <p:cNvSpPr>
            <a:spLocks noGrp="1"/>
          </p:cNvSpPr>
          <p:nvPr>
            <p:ph type="dt" sz="half" idx="10"/>
          </p:nvPr>
        </p:nvSpPr>
        <p:spPr/>
        <p:txBody>
          <a:bodyPr/>
          <a:lstStyle/>
          <a:p>
            <a:fld id="{D5567CA5-C22A-4818-81BB-9B061B6CD0B3}" type="datetimeFigureOut">
              <a:rPr lang="en-US" smtClean="0"/>
              <a:t>12/14/16</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D118C849-9E90-4DCB-8204-198158D5DF01}" type="slidenum">
              <a:rPr lang="en-US" smtClean="0"/>
              <a:t>‹#›</a:t>
            </a:fld>
            <a:endParaRPr lang="en-US"/>
          </a:p>
        </p:txBody>
      </p:sp>
    </p:spTree>
    <p:extLst>
      <p:ext uri="{BB962C8B-B14F-4D97-AF65-F5344CB8AC3E}">
        <p14:creationId xmlns:p14="http://schemas.microsoft.com/office/powerpoint/2010/main" val="3381038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3"/>
          <p:cNvSpPr>
            <a:spLocks noGrp="1"/>
          </p:cNvSpPr>
          <p:nvPr>
            <p:ph type="dt" sz="half" idx="10"/>
          </p:nvPr>
        </p:nvSpPr>
        <p:spPr/>
        <p:txBody>
          <a:bodyPr/>
          <a:lstStyle/>
          <a:p>
            <a:fld id="{D5567CA5-C22A-4818-81BB-9B061B6CD0B3}" type="datetimeFigureOut">
              <a:rPr lang="en-US" smtClean="0"/>
              <a:t>12/14/16</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D118C849-9E90-4DCB-8204-198158D5DF01}" type="slidenum">
              <a:rPr lang="en-US" smtClean="0"/>
              <a:t>‹#›</a:t>
            </a:fld>
            <a:endParaRPr lang="en-US"/>
          </a:p>
        </p:txBody>
      </p:sp>
    </p:spTree>
    <p:extLst>
      <p:ext uri="{BB962C8B-B14F-4D97-AF65-F5344CB8AC3E}">
        <p14:creationId xmlns:p14="http://schemas.microsoft.com/office/powerpoint/2010/main" val="31415608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95624" y="15441"/>
            <a:ext cx="10940675" cy="873561"/>
          </a:xfrm>
        </p:spPr>
        <p:txBody>
          <a:bodyPr>
            <a:normAutofit/>
          </a:bodyPr>
          <a:lstStyle>
            <a:lvl1pPr algn="l">
              <a:defRPr sz="3200" b="1">
                <a:solidFill>
                  <a:srgbClr val="430166"/>
                </a:solidFill>
                <a:latin typeface="微软雅黑" panose="020B0503020204020204" pitchFamily="34" charset="-122"/>
                <a:ea typeface="微软雅黑" panose="020B0503020204020204" pitchFamily="34" charset="-122"/>
                <a:cs typeface="Arial"/>
              </a:defRPr>
            </a:lvl1pPr>
          </a:lstStyle>
          <a:p>
            <a:r>
              <a:rPr lang="zh-CN" altLang="en-US" dirty="0"/>
              <a:t>单击此处编辑母版标题样式</a:t>
            </a:r>
            <a:endParaRPr lang="en-US" dirty="0"/>
          </a:p>
        </p:txBody>
      </p:sp>
      <p:sp>
        <p:nvSpPr>
          <p:cNvPr id="10" name="TextBox 9"/>
          <p:cNvSpPr txBox="1"/>
          <p:nvPr userDrawn="1"/>
        </p:nvSpPr>
        <p:spPr>
          <a:xfrm>
            <a:off x="-10380" y="6606095"/>
            <a:ext cx="3584309" cy="261610"/>
          </a:xfrm>
          <a:prstGeom prst="rect">
            <a:avLst/>
          </a:prstGeom>
          <a:noFill/>
        </p:spPr>
        <p:txBody>
          <a:bodyPr wrap="square">
            <a:spAutoFit/>
          </a:bodyPr>
          <a:lstStyle/>
          <a:p>
            <a:pPr>
              <a:lnSpc>
                <a:spcPct val="110000"/>
              </a:lnSpc>
              <a:defRPr/>
            </a:pPr>
            <a:r>
              <a:rPr lang="en-US" altLang="zh-CN" sz="1000" b="1" baseline="0" dirty="0">
                <a:solidFill>
                  <a:srgbClr val="545454"/>
                </a:solidFill>
                <a:latin typeface="+mj-lt"/>
                <a:cs typeface="Proxima Nova Regular"/>
              </a:rPr>
              <a:t>SZU Summer School 2016</a:t>
            </a:r>
            <a:r>
              <a:rPr lang="en-US" sz="1000" b="1" baseline="0" dirty="0">
                <a:solidFill>
                  <a:srgbClr val="545454"/>
                </a:solidFill>
                <a:latin typeface="+mj-lt"/>
                <a:cs typeface="Proxima Nova Regular"/>
              </a:rPr>
              <a:t> – </a:t>
            </a:r>
            <a:r>
              <a:rPr lang="en-US" altLang="zh-CN" sz="1000" b="1" baseline="0" dirty="0">
                <a:solidFill>
                  <a:srgbClr val="545454"/>
                </a:solidFill>
                <a:latin typeface="+mj-lt"/>
                <a:cs typeface="Proxima Nova Regular"/>
              </a:rPr>
              <a:t>Shenzhen</a:t>
            </a:r>
            <a:r>
              <a:rPr lang="en-US" sz="1000" b="1" baseline="0" dirty="0">
                <a:solidFill>
                  <a:srgbClr val="545454"/>
                </a:solidFill>
                <a:latin typeface="+mj-lt"/>
                <a:cs typeface="Proxima Nova Regular"/>
              </a:rPr>
              <a:t> – </a:t>
            </a:r>
            <a:r>
              <a:rPr lang="en-US" altLang="zh-CN" sz="1000" b="1" baseline="0" dirty="0">
                <a:solidFill>
                  <a:srgbClr val="545454"/>
                </a:solidFill>
                <a:latin typeface="+mj-lt"/>
                <a:cs typeface="Proxima Nova Regular"/>
              </a:rPr>
              <a:t>July 19</a:t>
            </a:r>
            <a:endParaRPr lang="en-US" sz="1000" b="1" dirty="0">
              <a:solidFill>
                <a:srgbClr val="545454"/>
              </a:solidFill>
              <a:latin typeface="+mj-lt"/>
              <a:cs typeface="Proxima Nova Regular"/>
            </a:endParaRPr>
          </a:p>
        </p:txBody>
      </p:sp>
      <p:cxnSp>
        <p:nvCxnSpPr>
          <p:cNvPr id="11" name="Straight Connector 10"/>
          <p:cNvCxnSpPr/>
          <p:nvPr userDrawn="1"/>
        </p:nvCxnSpPr>
        <p:spPr bwMode="auto">
          <a:xfrm>
            <a:off x="4144" y="889000"/>
            <a:ext cx="11684000" cy="0"/>
          </a:xfrm>
          <a:prstGeom prst="line">
            <a:avLst/>
          </a:prstGeom>
          <a:solidFill>
            <a:srgbClr val="000000"/>
          </a:solidFill>
          <a:ln w="25400" cap="flat" cmpd="sng" algn="ctr">
            <a:solidFill>
              <a:schemeClr val="bg2">
                <a:lumMod val="40000"/>
                <a:lumOff val="60000"/>
              </a:schemeClr>
            </a:solidFill>
            <a:prstDash val="solid"/>
            <a:round/>
            <a:headEnd type="none" w="med" len="med"/>
            <a:tailEnd type="none" w="med" len="med"/>
          </a:ln>
          <a:effectLst/>
        </p:spPr>
      </p:cxnSp>
      <p:cxnSp>
        <p:nvCxnSpPr>
          <p:cNvPr id="13" name="Straight Connector 12"/>
          <p:cNvCxnSpPr/>
          <p:nvPr userDrawn="1"/>
        </p:nvCxnSpPr>
        <p:spPr bwMode="auto">
          <a:xfrm>
            <a:off x="508000" y="6269604"/>
            <a:ext cx="11684000" cy="0"/>
          </a:xfrm>
          <a:prstGeom prst="line">
            <a:avLst/>
          </a:prstGeom>
          <a:solidFill>
            <a:srgbClr val="000000"/>
          </a:solidFill>
          <a:ln w="25400" cap="flat" cmpd="sng" algn="ctr">
            <a:solidFill>
              <a:schemeClr val="bg2">
                <a:lumMod val="40000"/>
                <a:lumOff val="60000"/>
              </a:schemeClr>
            </a:solidFill>
            <a:prstDash val="solid"/>
            <a:round/>
            <a:headEnd type="none" w="med" len="med"/>
            <a:tailEnd type="none" w="med" len="med"/>
          </a:ln>
          <a:effectLst/>
        </p:spPr>
      </p:cxnSp>
      <p:sp>
        <p:nvSpPr>
          <p:cNvPr id="19" name="Content Placeholder 18"/>
          <p:cNvSpPr>
            <a:spLocks noGrp="1"/>
          </p:cNvSpPr>
          <p:nvPr>
            <p:ph sz="quarter" idx="10"/>
          </p:nvPr>
        </p:nvSpPr>
        <p:spPr>
          <a:xfrm>
            <a:off x="194733" y="1452033"/>
            <a:ext cx="11796184" cy="4817571"/>
          </a:xfrm>
        </p:spPr>
        <p:txBody>
          <a:bodyPr>
            <a:normAutofit/>
          </a:bodyPr>
          <a:lstStyle>
            <a:lvl1pPr marL="538163" indent="-538163">
              <a:buSzPct val="100000"/>
              <a:buFontTx/>
              <a:buBlip>
                <a:blip r:embed="rId2"/>
              </a:buBlip>
              <a:defRPr sz="2800">
                <a:latin typeface="微软雅黑" panose="020B0503020204020204" pitchFamily="34" charset="-122"/>
                <a:ea typeface="微软雅黑" panose="020B0503020204020204" pitchFamily="34" charset="-122"/>
                <a:cs typeface="Arial"/>
              </a:defRPr>
            </a:lvl1pPr>
            <a:lvl2pPr marL="896938" indent="-439738">
              <a:buSzPct val="100000"/>
              <a:buFontTx/>
              <a:buBlip>
                <a:blip r:embed="rId2"/>
              </a:buBlip>
              <a:defRPr sz="2400">
                <a:latin typeface="微软雅黑" panose="020B0503020204020204" pitchFamily="34" charset="-122"/>
                <a:ea typeface="微软雅黑" panose="020B0503020204020204" pitchFamily="34" charset="-122"/>
                <a:cs typeface="Arial"/>
              </a:defRPr>
            </a:lvl2pPr>
            <a:lvl3pPr marL="1143000" indent="-228600">
              <a:buSzPct val="100000"/>
              <a:buFontTx/>
              <a:buBlip>
                <a:blip r:embed="rId2"/>
              </a:buBlip>
              <a:defRPr sz="2000">
                <a:latin typeface="微软雅黑" panose="020B0503020204020204" pitchFamily="34" charset="-122"/>
                <a:ea typeface="微软雅黑" panose="020B0503020204020204" pitchFamily="34" charset="-122"/>
                <a:cs typeface="Arial"/>
              </a:defRPr>
            </a:lvl3pPr>
            <a:lvl4pPr marL="1600200" indent="-228600">
              <a:buSzPct val="100000"/>
              <a:buFontTx/>
              <a:buBlip>
                <a:blip r:embed="rId2"/>
              </a:buBlip>
              <a:defRPr sz="1800">
                <a:latin typeface="微软雅黑" panose="020B0503020204020204" pitchFamily="34" charset="-122"/>
                <a:ea typeface="微软雅黑" panose="020B0503020204020204" pitchFamily="34" charset="-122"/>
                <a:cs typeface="Arial"/>
              </a:defRPr>
            </a:lvl4pPr>
            <a:lvl5pPr marL="2057400" indent="-228600">
              <a:buSzPct val="100000"/>
              <a:buFontTx/>
              <a:buBlip>
                <a:blip r:embed="rId2"/>
              </a:buBlip>
              <a:defRPr sz="1800">
                <a:latin typeface="微软雅黑" panose="020B0503020204020204" pitchFamily="34" charset="-122"/>
                <a:ea typeface="微软雅黑" panose="020B0503020204020204" pitchFamily="34" charset="-122"/>
                <a:cs typeface="Aria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pic>
        <p:nvPicPr>
          <p:cNvPr id="20" name="Picture 1" descr="SA2015_Topbar_PPT.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80" y="895561"/>
            <a:ext cx="3321051"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036299" y="0"/>
            <a:ext cx="11557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灯片编号占位符 4"/>
          <p:cNvSpPr>
            <a:spLocks noGrp="1"/>
          </p:cNvSpPr>
          <p:nvPr>
            <p:ph type="sldNum" sz="quarter" idx="13"/>
          </p:nvPr>
        </p:nvSpPr>
        <p:spPr>
          <a:xfrm>
            <a:off x="9347200" y="6554337"/>
            <a:ext cx="2844800" cy="365125"/>
          </a:xfrm>
        </p:spPr>
        <p:txBody>
          <a:bodyPr/>
          <a:lstStyle/>
          <a:p>
            <a:fld id="{9F58998E-2429-314E-B86C-A079AABAA7E0}" type="slidenum">
              <a:rPr lang="en-US" smtClean="0"/>
              <a:pPr/>
              <a:t>‹#›</a:t>
            </a:fld>
            <a:endParaRPr lang="en-US"/>
          </a:p>
        </p:txBody>
      </p:sp>
    </p:spTree>
    <p:extLst>
      <p:ext uri="{BB962C8B-B14F-4D97-AF65-F5344CB8AC3E}">
        <p14:creationId xmlns:p14="http://schemas.microsoft.com/office/powerpoint/2010/main" val="7163906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15600" y="2867800"/>
            <a:ext cx="11360800" cy="1122400"/>
          </a:xfrm>
          <a:prstGeom prst="rect">
            <a:avLst/>
          </a:prstGeom>
        </p:spPr>
        <p:txBody>
          <a:bodyPr lIns="91425" tIns="91425" rIns="91425" bIns="91425" anchor="ctr" anchorCtr="0"/>
          <a:lstStyle>
            <a:lvl1pPr lvl="0" algn="ctr">
              <a:spcBef>
                <a:spcPts val="0"/>
              </a:spcBef>
              <a:buSzPct val="100000"/>
              <a:defRPr sz="4800"/>
            </a:lvl1pPr>
            <a:lvl2pPr lvl="1" algn="ctr">
              <a:spcBef>
                <a:spcPts val="0"/>
              </a:spcBef>
              <a:buSzPct val="100000"/>
              <a:defRPr sz="4800"/>
            </a:lvl2pPr>
            <a:lvl3pPr lvl="2" algn="ctr">
              <a:spcBef>
                <a:spcPts val="0"/>
              </a:spcBef>
              <a:buSzPct val="100000"/>
              <a:defRPr sz="4800"/>
            </a:lvl3pPr>
            <a:lvl4pPr lvl="3" algn="ctr">
              <a:spcBef>
                <a:spcPts val="0"/>
              </a:spcBef>
              <a:buSzPct val="100000"/>
              <a:defRPr sz="4800"/>
            </a:lvl4pPr>
            <a:lvl5pPr lvl="4" algn="ctr">
              <a:spcBef>
                <a:spcPts val="0"/>
              </a:spcBef>
              <a:buSzPct val="100000"/>
              <a:defRPr sz="4800"/>
            </a:lvl5pPr>
            <a:lvl6pPr lvl="5" algn="ctr">
              <a:spcBef>
                <a:spcPts val="0"/>
              </a:spcBef>
              <a:buSzPct val="100000"/>
              <a:defRPr sz="4800"/>
            </a:lvl6pPr>
            <a:lvl7pPr lvl="6" algn="ctr">
              <a:spcBef>
                <a:spcPts val="0"/>
              </a:spcBef>
              <a:buSzPct val="100000"/>
              <a:defRPr sz="4800"/>
            </a:lvl7pPr>
            <a:lvl8pPr lvl="7" algn="ctr">
              <a:spcBef>
                <a:spcPts val="0"/>
              </a:spcBef>
              <a:buSzPct val="100000"/>
              <a:defRPr sz="4800"/>
            </a:lvl8pPr>
            <a:lvl9pPr lvl="8" algn="ctr">
              <a:spcBef>
                <a:spcPts val="0"/>
              </a:spcBef>
              <a:buSzPct val="100000"/>
              <a:defRPr sz="4800"/>
            </a:lvl9pPr>
          </a:lstStyle>
          <a:p>
            <a:endParaRPr/>
          </a:p>
        </p:txBody>
      </p:sp>
      <p:sp>
        <p:nvSpPr>
          <p:cNvPr id="15" name="Shape 15"/>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8635596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5617579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8" name="矩形 7"/>
          <p:cNvSpPr/>
          <p:nvPr userDrawn="1"/>
        </p:nvSpPr>
        <p:spPr>
          <a:xfrm>
            <a:off x="0" y="0"/>
            <a:ext cx="12192000" cy="883920"/>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 name="标题 1"/>
          <p:cNvSpPr>
            <a:spLocks noGrp="1"/>
          </p:cNvSpPr>
          <p:nvPr>
            <p:ph type="title"/>
          </p:nvPr>
        </p:nvSpPr>
        <p:spPr>
          <a:xfrm>
            <a:off x="429768" y="85345"/>
            <a:ext cx="11396472" cy="731519"/>
          </a:xfrm>
        </p:spPr>
        <p:txBody>
          <a:bodyPr>
            <a:normAutofit/>
          </a:bodyPr>
          <a:lstStyle>
            <a:lvl1pPr>
              <a:defRPr sz="4000">
                <a:solidFill>
                  <a:schemeClr val="bg1">
                    <a:lumMod val="95000"/>
                  </a:schemeClr>
                </a:solidFill>
                <a:latin typeface="Arial" panose="020B0604020202020204" pitchFamily="34" charset="0"/>
                <a:cs typeface="Arial" panose="020B0604020202020204" pitchFamily="34" charset="0"/>
              </a:defRPr>
            </a:lvl1pPr>
          </a:lstStyle>
          <a:p>
            <a:r>
              <a:rPr lang="zh-CN" altLang="en-US" dirty="0"/>
              <a:t>单击此处编辑母版标题样式</a:t>
            </a:r>
            <a:endParaRPr lang="en-US" dirty="0"/>
          </a:p>
        </p:txBody>
      </p:sp>
      <p:sp>
        <p:nvSpPr>
          <p:cNvPr id="3" name="内容占位符 2"/>
          <p:cNvSpPr>
            <a:spLocks noGrp="1"/>
          </p:cNvSpPr>
          <p:nvPr>
            <p:ph idx="1"/>
          </p:nvPr>
        </p:nvSpPr>
        <p:spPr>
          <a:xfrm>
            <a:off x="429768" y="1170433"/>
            <a:ext cx="11396472" cy="4943856"/>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日期占位符 3"/>
          <p:cNvSpPr>
            <a:spLocks noGrp="1"/>
          </p:cNvSpPr>
          <p:nvPr>
            <p:ph type="dt" sz="half" idx="10"/>
          </p:nvPr>
        </p:nvSpPr>
        <p:spPr/>
        <p:txBody>
          <a:bodyPr/>
          <a:lstStyle/>
          <a:p>
            <a:fld id="{D5567CA5-C22A-4818-81BB-9B061B6CD0B3}" type="datetimeFigureOut">
              <a:rPr lang="en-US" smtClean="0"/>
              <a:t>12/14/16</a:t>
            </a:fld>
            <a:endParaRPr lang="en-US" dirty="0"/>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D118C849-9E90-4DCB-8204-198158D5DF01}" type="slidenum">
              <a:rPr lang="en-US" smtClean="0"/>
              <a:t>‹#›</a:t>
            </a:fld>
            <a:endParaRPr lang="en-US"/>
          </a:p>
        </p:txBody>
      </p:sp>
    </p:spTree>
    <p:extLst>
      <p:ext uri="{BB962C8B-B14F-4D97-AF65-F5344CB8AC3E}">
        <p14:creationId xmlns:p14="http://schemas.microsoft.com/office/powerpoint/2010/main" val="876176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dirty="0"/>
              <a:t>单击此处编辑母版标题样式</a:t>
            </a:r>
            <a:endParaRPr lang="en-US" dirty="0"/>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5567CA5-C22A-4818-81BB-9B061B6CD0B3}" type="datetimeFigureOut">
              <a:rPr lang="en-US" smtClean="0"/>
              <a:t>12/14/16</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D118C849-9E90-4DCB-8204-198158D5DF01}" type="slidenum">
              <a:rPr lang="en-US" smtClean="0"/>
              <a:t>‹#›</a:t>
            </a:fld>
            <a:endParaRPr lang="en-US"/>
          </a:p>
        </p:txBody>
      </p:sp>
      <p:sp>
        <p:nvSpPr>
          <p:cNvPr id="7" name="矩形 6"/>
          <p:cNvSpPr/>
          <p:nvPr userDrawn="1"/>
        </p:nvSpPr>
        <p:spPr>
          <a:xfrm>
            <a:off x="0" y="6098"/>
            <a:ext cx="12192000" cy="877822"/>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0" scaled="1"/>
            <a:tileRect/>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1094988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5" name="日期占位符 4"/>
          <p:cNvSpPr>
            <a:spLocks noGrp="1"/>
          </p:cNvSpPr>
          <p:nvPr>
            <p:ph type="dt" sz="half" idx="10"/>
          </p:nvPr>
        </p:nvSpPr>
        <p:spPr/>
        <p:txBody>
          <a:bodyPr/>
          <a:lstStyle/>
          <a:p>
            <a:fld id="{D5567CA5-C22A-4818-81BB-9B061B6CD0B3}" type="datetimeFigureOut">
              <a:rPr lang="en-US" smtClean="0"/>
              <a:t>12/14/16</a:t>
            </a:fld>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D118C849-9E90-4DCB-8204-198158D5DF01}" type="slidenum">
              <a:rPr lang="en-US" smtClean="0"/>
              <a:t>‹#›</a:t>
            </a:fld>
            <a:endParaRPr lang="en-US"/>
          </a:p>
        </p:txBody>
      </p:sp>
    </p:spTree>
    <p:extLst>
      <p:ext uri="{BB962C8B-B14F-4D97-AF65-F5344CB8AC3E}">
        <p14:creationId xmlns:p14="http://schemas.microsoft.com/office/powerpoint/2010/main" val="2967133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日期占位符 6"/>
          <p:cNvSpPr>
            <a:spLocks noGrp="1"/>
          </p:cNvSpPr>
          <p:nvPr>
            <p:ph type="dt" sz="half" idx="10"/>
          </p:nvPr>
        </p:nvSpPr>
        <p:spPr/>
        <p:txBody>
          <a:bodyPr/>
          <a:lstStyle/>
          <a:p>
            <a:fld id="{D5567CA5-C22A-4818-81BB-9B061B6CD0B3}" type="datetimeFigureOut">
              <a:rPr lang="en-US" smtClean="0"/>
              <a:t>12/14/16</a:t>
            </a:fld>
            <a:endParaRPr lang="en-US"/>
          </a:p>
        </p:txBody>
      </p:sp>
      <p:sp>
        <p:nvSpPr>
          <p:cNvPr id="8" name="页脚占位符 7"/>
          <p:cNvSpPr>
            <a:spLocks noGrp="1"/>
          </p:cNvSpPr>
          <p:nvPr>
            <p:ph type="ftr" sz="quarter" idx="11"/>
          </p:nvPr>
        </p:nvSpPr>
        <p:spPr/>
        <p:txBody>
          <a:bodyPr/>
          <a:lstStyle/>
          <a:p>
            <a:endParaRPr lang="en-US"/>
          </a:p>
        </p:txBody>
      </p:sp>
      <p:sp>
        <p:nvSpPr>
          <p:cNvPr id="9" name="灯片编号占位符 8"/>
          <p:cNvSpPr>
            <a:spLocks noGrp="1"/>
          </p:cNvSpPr>
          <p:nvPr>
            <p:ph type="sldNum" sz="quarter" idx="12"/>
          </p:nvPr>
        </p:nvSpPr>
        <p:spPr/>
        <p:txBody>
          <a:bodyPr/>
          <a:lstStyle/>
          <a:p>
            <a:fld id="{D118C849-9E90-4DCB-8204-198158D5DF01}" type="slidenum">
              <a:rPr lang="en-US" smtClean="0"/>
              <a:t>‹#›</a:t>
            </a:fld>
            <a:endParaRPr lang="en-US"/>
          </a:p>
        </p:txBody>
      </p:sp>
    </p:spTree>
    <p:extLst>
      <p:ext uri="{BB962C8B-B14F-4D97-AF65-F5344CB8AC3E}">
        <p14:creationId xmlns:p14="http://schemas.microsoft.com/office/powerpoint/2010/main" val="1347474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日期占位符 2"/>
          <p:cNvSpPr>
            <a:spLocks noGrp="1"/>
          </p:cNvSpPr>
          <p:nvPr>
            <p:ph type="dt" sz="half" idx="10"/>
          </p:nvPr>
        </p:nvSpPr>
        <p:spPr/>
        <p:txBody>
          <a:bodyPr/>
          <a:lstStyle/>
          <a:p>
            <a:fld id="{D5567CA5-C22A-4818-81BB-9B061B6CD0B3}" type="datetimeFigureOut">
              <a:rPr lang="en-US" smtClean="0"/>
              <a:t>12/14/16</a:t>
            </a:fld>
            <a:endParaRPr lang="en-US"/>
          </a:p>
        </p:txBody>
      </p:sp>
      <p:sp>
        <p:nvSpPr>
          <p:cNvPr id="4" name="页脚占位符 3"/>
          <p:cNvSpPr>
            <a:spLocks noGrp="1"/>
          </p:cNvSpPr>
          <p:nvPr>
            <p:ph type="ftr" sz="quarter" idx="11"/>
          </p:nvPr>
        </p:nvSpPr>
        <p:spPr/>
        <p:txBody>
          <a:bodyPr/>
          <a:lstStyle/>
          <a:p>
            <a:endParaRPr lang="en-US"/>
          </a:p>
        </p:txBody>
      </p:sp>
      <p:sp>
        <p:nvSpPr>
          <p:cNvPr id="5" name="灯片编号占位符 4"/>
          <p:cNvSpPr>
            <a:spLocks noGrp="1"/>
          </p:cNvSpPr>
          <p:nvPr>
            <p:ph type="sldNum" sz="quarter" idx="12"/>
          </p:nvPr>
        </p:nvSpPr>
        <p:spPr/>
        <p:txBody>
          <a:bodyPr/>
          <a:lstStyle/>
          <a:p>
            <a:fld id="{D118C849-9E90-4DCB-8204-198158D5DF01}" type="slidenum">
              <a:rPr lang="en-US" smtClean="0"/>
              <a:t>‹#›</a:t>
            </a:fld>
            <a:endParaRPr lang="en-US"/>
          </a:p>
        </p:txBody>
      </p:sp>
    </p:spTree>
    <p:extLst>
      <p:ext uri="{BB962C8B-B14F-4D97-AF65-F5344CB8AC3E}">
        <p14:creationId xmlns:p14="http://schemas.microsoft.com/office/powerpoint/2010/main" val="633159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5567CA5-C22A-4818-81BB-9B061B6CD0B3}" type="datetimeFigureOut">
              <a:rPr lang="en-US" smtClean="0"/>
              <a:t>12/14/16</a:t>
            </a:fld>
            <a:endParaRPr lang="en-US"/>
          </a:p>
        </p:txBody>
      </p:sp>
      <p:sp>
        <p:nvSpPr>
          <p:cNvPr id="3" name="页脚占位符 2"/>
          <p:cNvSpPr>
            <a:spLocks noGrp="1"/>
          </p:cNvSpPr>
          <p:nvPr>
            <p:ph type="ftr" sz="quarter" idx="11"/>
          </p:nvPr>
        </p:nvSpPr>
        <p:spPr/>
        <p:txBody>
          <a:bodyPr/>
          <a:lstStyle/>
          <a:p>
            <a:endParaRPr lang="en-US"/>
          </a:p>
        </p:txBody>
      </p:sp>
      <p:sp>
        <p:nvSpPr>
          <p:cNvPr id="4" name="灯片编号占位符 3"/>
          <p:cNvSpPr>
            <a:spLocks noGrp="1"/>
          </p:cNvSpPr>
          <p:nvPr>
            <p:ph type="sldNum" sz="quarter" idx="12"/>
          </p:nvPr>
        </p:nvSpPr>
        <p:spPr/>
        <p:txBody>
          <a:bodyPr/>
          <a:lstStyle/>
          <a:p>
            <a:fld id="{D118C849-9E90-4DCB-8204-198158D5DF01}" type="slidenum">
              <a:rPr lang="en-US" smtClean="0"/>
              <a:t>‹#›</a:t>
            </a:fld>
            <a:endParaRPr lang="en-US"/>
          </a:p>
        </p:txBody>
      </p:sp>
    </p:spTree>
    <p:extLst>
      <p:ext uri="{BB962C8B-B14F-4D97-AF65-F5344CB8AC3E}">
        <p14:creationId xmlns:p14="http://schemas.microsoft.com/office/powerpoint/2010/main" val="1198848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5567CA5-C22A-4818-81BB-9B061B6CD0B3}" type="datetimeFigureOut">
              <a:rPr lang="en-US" smtClean="0"/>
              <a:t>12/14/16</a:t>
            </a:fld>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D118C849-9E90-4DCB-8204-198158D5DF01}" type="slidenum">
              <a:rPr lang="en-US" smtClean="0"/>
              <a:t>‹#›</a:t>
            </a:fld>
            <a:endParaRPr lang="en-US"/>
          </a:p>
        </p:txBody>
      </p:sp>
    </p:spTree>
    <p:extLst>
      <p:ext uri="{BB962C8B-B14F-4D97-AF65-F5344CB8AC3E}">
        <p14:creationId xmlns:p14="http://schemas.microsoft.com/office/powerpoint/2010/main" val="1923866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5567CA5-C22A-4818-81BB-9B061B6CD0B3}" type="datetimeFigureOut">
              <a:rPr lang="en-US" smtClean="0"/>
              <a:t>12/14/16</a:t>
            </a:fld>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D118C849-9E90-4DCB-8204-198158D5DF01}" type="slidenum">
              <a:rPr lang="en-US" smtClean="0"/>
              <a:t>‹#›</a:t>
            </a:fld>
            <a:endParaRPr lang="en-US"/>
          </a:p>
        </p:txBody>
      </p:sp>
    </p:spTree>
    <p:extLst>
      <p:ext uri="{BB962C8B-B14F-4D97-AF65-F5344CB8AC3E}">
        <p14:creationId xmlns:p14="http://schemas.microsoft.com/office/powerpoint/2010/main" val="245786725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Helvetica" charset="0"/>
                <a:ea typeface="Helvetica" charset="0"/>
                <a:cs typeface="Helvetica" charset="0"/>
              </a:defRPr>
            </a:lvl1pPr>
          </a:lstStyle>
          <a:p>
            <a:fld id="{D5567CA5-C22A-4818-81BB-9B061B6CD0B3}" type="datetimeFigureOut">
              <a:rPr lang="en-US" smtClean="0"/>
              <a:pPr/>
              <a:t>12/14/16</a:t>
            </a:fld>
            <a:endParaRPr 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Helvetica" charset="0"/>
                <a:ea typeface="Helvetica" charset="0"/>
                <a:cs typeface="Helvetica" charset="0"/>
              </a:defRPr>
            </a:lvl1pPr>
          </a:lstStyle>
          <a:p>
            <a:endParaRPr 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Helvetica" charset="0"/>
                <a:ea typeface="Helvetica" charset="0"/>
                <a:cs typeface="Helvetica" charset="0"/>
              </a:defRPr>
            </a:lvl1pPr>
          </a:lstStyle>
          <a:p>
            <a:fld id="{D118C849-9E90-4DCB-8204-198158D5DF01}" type="slidenum">
              <a:rPr lang="en-US" smtClean="0"/>
              <a:pPr/>
              <a:t>‹#›</a:t>
            </a:fld>
            <a:endParaRPr lang="en-US"/>
          </a:p>
        </p:txBody>
      </p:sp>
    </p:spTree>
    <p:extLst>
      <p:ext uri="{BB962C8B-B14F-4D97-AF65-F5344CB8AC3E}">
        <p14:creationId xmlns:p14="http://schemas.microsoft.com/office/powerpoint/2010/main" val="3357788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3" r:id="rId13"/>
    <p:sldLayoutId id="2147483664" r:id="rId14"/>
  </p:sldLayoutIdLst>
  <p:txStyles>
    <p:titleStyle>
      <a:lvl1pPr algn="l" defTabSz="914400" rtl="0" eaLnBrk="1" latinLnBrk="0" hangingPunct="1">
        <a:lnSpc>
          <a:spcPct val="90000"/>
        </a:lnSpc>
        <a:spcBef>
          <a:spcPct val="0"/>
        </a:spcBef>
        <a:buNone/>
        <a:defRPr sz="4400" kern="1200">
          <a:solidFill>
            <a:schemeClr val="tx1"/>
          </a:solidFill>
          <a:latin typeface="Helvetica" charset="0"/>
          <a:ea typeface="Helvetica" charset="0"/>
          <a:cs typeface="Helvetica"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charset="0"/>
          <a:ea typeface="Helvetica" charset="0"/>
          <a:cs typeface="Helvetica"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charset="0"/>
          <a:ea typeface="Helvetica" charset="0"/>
          <a:cs typeface="Helvetica"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charset="0"/>
          <a:ea typeface="Helvetica" charset="0"/>
          <a:cs typeface="Helvetica"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9" Type="http://schemas.openxmlformats.org/officeDocument/2006/relationships/image" Target="../media/image20.png"/><Relationship Id="rId20" Type="http://schemas.openxmlformats.org/officeDocument/2006/relationships/image" Target="../media/image31.png"/><Relationship Id="rId21" Type="http://schemas.openxmlformats.org/officeDocument/2006/relationships/image" Target="../media/image32.png"/><Relationship Id="rId22" Type="http://schemas.openxmlformats.org/officeDocument/2006/relationships/image" Target="../media/image33.png"/><Relationship Id="rId23" Type="http://schemas.openxmlformats.org/officeDocument/2006/relationships/image" Target="../media/image34.png"/><Relationship Id="rId10" Type="http://schemas.openxmlformats.org/officeDocument/2006/relationships/image" Target="../media/image21.png"/><Relationship Id="rId11" Type="http://schemas.openxmlformats.org/officeDocument/2006/relationships/image" Target="../media/image22.png"/><Relationship Id="rId12" Type="http://schemas.openxmlformats.org/officeDocument/2006/relationships/image" Target="../media/image23.png"/><Relationship Id="rId13" Type="http://schemas.openxmlformats.org/officeDocument/2006/relationships/image" Target="../media/image24.png"/><Relationship Id="rId14" Type="http://schemas.openxmlformats.org/officeDocument/2006/relationships/image" Target="../media/image25.png"/><Relationship Id="rId15" Type="http://schemas.openxmlformats.org/officeDocument/2006/relationships/image" Target="../media/image26.png"/><Relationship Id="rId16" Type="http://schemas.openxmlformats.org/officeDocument/2006/relationships/image" Target="../media/image27.png"/><Relationship Id="rId17" Type="http://schemas.openxmlformats.org/officeDocument/2006/relationships/image" Target="../media/image28.png"/><Relationship Id="rId18" Type="http://schemas.openxmlformats.org/officeDocument/2006/relationships/image" Target="../media/image29.png"/><Relationship Id="rId19"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jpeg"/><Relationship Id="rId5" Type="http://schemas.openxmlformats.org/officeDocument/2006/relationships/image" Target="../media/image42.png"/><Relationship Id="rId6" Type="http://schemas.microsoft.com/office/2007/relationships/hdphoto" Target="../media/hdphoto2.wdp"/><Relationship Id="rId7" Type="http://schemas.openxmlformats.org/officeDocument/2006/relationships/image" Target="../media/image43.png"/><Relationship Id="rId8"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49.tiff"/><Relationship Id="rId4" Type="http://schemas.openxmlformats.org/officeDocument/2006/relationships/image" Target="../media/image50.tiff"/><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diagramData" Target="../diagrams/data1.xml"/><Relationship Id="rId8" Type="http://schemas.openxmlformats.org/officeDocument/2006/relationships/diagramLayout" Target="../diagrams/layout1.xml"/><Relationship Id="rId9" Type="http://schemas.openxmlformats.org/officeDocument/2006/relationships/diagramQuickStyle" Target="../diagrams/quickStyle1.xml"/><Relationship Id="rId10" Type="http://schemas.openxmlformats.org/officeDocument/2006/relationships/diagramColors" Target="../diagrams/colors1.xml"/><Relationship Id="rId11"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emf"/><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8.emf"/><Relationship Id="rId5" Type="http://schemas.openxmlformats.org/officeDocument/2006/relationships/image" Target="../media/image57.emf"/><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8.emf"/><Relationship Id="rId5" Type="http://schemas.openxmlformats.org/officeDocument/2006/relationships/image" Target="../media/image57.emf"/><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8.emf"/><Relationship Id="rId5" Type="http://schemas.openxmlformats.org/officeDocument/2006/relationships/image" Target="../media/image57.emf"/><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77.png"/></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59.tiff"/><Relationship Id="rId6" Type="http://schemas.openxmlformats.org/officeDocument/2006/relationships/image" Target="../media/image80.png"/><Relationship Id="rId7"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63.emf"/><Relationship Id="rId4" Type="http://schemas.openxmlformats.org/officeDocument/2006/relationships/image" Target="../media/image64.emf"/><Relationship Id="rId5" Type="http://schemas.openxmlformats.org/officeDocument/2006/relationships/image" Target="../media/image65.emf"/><Relationship Id="rId6" Type="http://schemas.openxmlformats.org/officeDocument/2006/relationships/image" Target="../media/image70.png"/><Relationship Id="rId7"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70.png"/><Relationship Id="rId6"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8.emf"/><Relationship Id="rId5" Type="http://schemas.openxmlformats.org/officeDocument/2006/relationships/image" Target="../media/image57.emf"/><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70.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7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7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emf"/><Relationship Id="rId6" Type="http://schemas.openxmlformats.org/officeDocument/2006/relationships/image" Target="../media/image76.gif"/><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9.png"/><Relationship Id="rId6" Type="http://schemas.openxmlformats.org/officeDocument/2006/relationships/image" Target="../media/image82.png"/><Relationship Id="rId7" Type="http://schemas.openxmlformats.org/officeDocument/2006/relationships/image" Target="../media/image75.emf"/><Relationship Id="rId8" Type="http://schemas.openxmlformats.org/officeDocument/2006/relationships/image" Target="../media/image83.gif"/><Relationship Id="rId9" Type="http://schemas.openxmlformats.org/officeDocument/2006/relationships/image" Target="../media/image76.gif"/><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87.png"/><Relationship Id="rId7" Type="http://schemas.openxmlformats.org/officeDocument/2006/relationships/image" Target="../media/image88.png"/><Relationship Id="rId8" Type="http://schemas.openxmlformats.org/officeDocument/2006/relationships/image" Target="../media/image89.pn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90.png"/></Relationships>
</file>

<file path=ppt/slides/_rels/slide51.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1.emf"/><Relationship Id="rId5" Type="http://schemas.openxmlformats.org/officeDocument/2006/relationships/image" Target="../media/image92.pn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9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9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95.png"/></Relationships>
</file>

<file path=ppt/slides/_rels/slide61.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118.png"/><Relationship Id="rId5" Type="http://schemas.openxmlformats.org/officeDocument/2006/relationships/image" Target="../media/image119.png"/><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9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10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35.png"/></Relationships>
</file>

<file path=ppt/slides/_rels/slide66.xml.rels><?xml version="1.0" encoding="UTF-8" standalone="yes"?>
<Relationships xmlns="http://schemas.openxmlformats.org/package/2006/relationships"><Relationship Id="rId11" Type="http://schemas.openxmlformats.org/officeDocument/2006/relationships/image" Target="../media/image109.png"/><Relationship Id="rId12" Type="http://schemas.openxmlformats.org/officeDocument/2006/relationships/image" Target="../media/image110.png"/><Relationship Id="rId13" Type="http://schemas.openxmlformats.org/officeDocument/2006/relationships/image" Target="../media/image111.png"/><Relationship Id="rId14" Type="http://schemas.openxmlformats.org/officeDocument/2006/relationships/image" Target="../media/image112.png"/><Relationship Id="rId15" Type="http://schemas.openxmlformats.org/officeDocument/2006/relationships/image" Target="../media/image113.png"/><Relationship Id="rId16" Type="http://schemas.openxmlformats.org/officeDocument/2006/relationships/image" Target="../media/image114.png"/><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101.png"/><Relationship Id="rId4" Type="http://schemas.openxmlformats.org/officeDocument/2006/relationships/image" Target="../media/image102.png"/><Relationship Id="rId5" Type="http://schemas.openxmlformats.org/officeDocument/2006/relationships/image" Target="../media/image103.png"/><Relationship Id="rId6" Type="http://schemas.openxmlformats.org/officeDocument/2006/relationships/image" Target="../media/image104.png"/><Relationship Id="rId7" Type="http://schemas.openxmlformats.org/officeDocument/2006/relationships/image" Target="../media/image105.png"/><Relationship Id="rId8" Type="http://schemas.openxmlformats.org/officeDocument/2006/relationships/image" Target="../media/image106.png"/><Relationship Id="rId9" Type="http://schemas.openxmlformats.org/officeDocument/2006/relationships/image" Target="../media/image107.png"/><Relationship Id="rId10" Type="http://schemas.openxmlformats.org/officeDocument/2006/relationships/image" Target="../media/image10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11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116.png"/></Relationships>
</file>

<file path=ppt/slides/_rels/slide69.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17.png"/><Relationship Id="rId6" Type="http://schemas.openxmlformats.org/officeDocument/2006/relationships/image" Target="../media/image120.png"/><Relationship Id="rId7" Type="http://schemas.openxmlformats.org/officeDocument/2006/relationships/image" Target="../media/image121.png"/><Relationship Id="rId8" Type="http://schemas.openxmlformats.org/officeDocument/2006/relationships/image" Target="../media/image122.png"/><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103.png"/><Relationship Id="rId5" Type="http://schemas.openxmlformats.org/officeDocument/2006/relationships/image" Target="../media/image104.png"/><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12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123.png"/></Relationships>
</file>

<file path=ppt/slides/_rels/slide73.xml.rels><?xml version="1.0" encoding="UTF-8" standalone="yes"?>
<Relationships xmlns="http://schemas.openxmlformats.org/package/2006/relationships"><Relationship Id="rId11" Type="http://schemas.openxmlformats.org/officeDocument/2006/relationships/image" Target="../media/image109.png"/><Relationship Id="rId12" Type="http://schemas.openxmlformats.org/officeDocument/2006/relationships/image" Target="../media/image110.png"/><Relationship Id="rId13" Type="http://schemas.openxmlformats.org/officeDocument/2006/relationships/image" Target="../media/image111.png"/><Relationship Id="rId14" Type="http://schemas.openxmlformats.org/officeDocument/2006/relationships/image" Target="../media/image112.png"/><Relationship Id="rId15" Type="http://schemas.openxmlformats.org/officeDocument/2006/relationships/image" Target="../media/image113.png"/><Relationship Id="rId16" Type="http://schemas.openxmlformats.org/officeDocument/2006/relationships/image" Target="../media/image114.png"/><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101.png"/><Relationship Id="rId4" Type="http://schemas.openxmlformats.org/officeDocument/2006/relationships/image" Target="../media/image102.png"/><Relationship Id="rId5" Type="http://schemas.openxmlformats.org/officeDocument/2006/relationships/image" Target="../media/image103.png"/><Relationship Id="rId6" Type="http://schemas.openxmlformats.org/officeDocument/2006/relationships/image" Target="../media/image104.png"/><Relationship Id="rId7" Type="http://schemas.openxmlformats.org/officeDocument/2006/relationships/image" Target="../media/image105.png"/><Relationship Id="rId8" Type="http://schemas.openxmlformats.org/officeDocument/2006/relationships/image" Target="../media/image106.png"/><Relationship Id="rId9" Type="http://schemas.openxmlformats.org/officeDocument/2006/relationships/image" Target="../media/image107.png"/><Relationship Id="rId10" Type="http://schemas.openxmlformats.org/officeDocument/2006/relationships/image" Target="../media/image108.png"/></Relationships>
</file>

<file path=ppt/slides/_rels/slide74.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115.png"/><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5.xml.rels><?xml version="1.0" encoding="UTF-8" standalone="yes"?>
<Relationships xmlns="http://schemas.openxmlformats.org/package/2006/relationships"><Relationship Id="rId11" Type="http://schemas.openxmlformats.org/officeDocument/2006/relationships/image" Target="../media/image133.png"/><Relationship Id="rId12" Type="http://schemas.openxmlformats.org/officeDocument/2006/relationships/image" Target="../media/image134.png"/><Relationship Id="rId13" Type="http://schemas.openxmlformats.org/officeDocument/2006/relationships/image" Target="../media/image135.png"/><Relationship Id="rId14" Type="http://schemas.openxmlformats.org/officeDocument/2006/relationships/image" Target="../media/image136.png"/><Relationship Id="rId15" Type="http://schemas.openxmlformats.org/officeDocument/2006/relationships/image" Target="../media/image137.png"/><Relationship Id="rId16" Type="http://schemas.openxmlformats.org/officeDocument/2006/relationships/image" Target="../media/image138.png"/><Relationship Id="rId17" Type="http://schemas.openxmlformats.org/officeDocument/2006/relationships/image" Target="../media/image139.png"/><Relationship Id="rId18" Type="http://schemas.openxmlformats.org/officeDocument/2006/relationships/image" Target="../media/image140.png"/><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125.png"/><Relationship Id="rId4" Type="http://schemas.openxmlformats.org/officeDocument/2006/relationships/image" Target="../media/image126.png"/><Relationship Id="rId5" Type="http://schemas.openxmlformats.org/officeDocument/2006/relationships/image" Target="../media/image127.png"/><Relationship Id="rId6" Type="http://schemas.openxmlformats.org/officeDocument/2006/relationships/image" Target="../media/image128.png"/><Relationship Id="rId7" Type="http://schemas.openxmlformats.org/officeDocument/2006/relationships/image" Target="../media/image129.png"/><Relationship Id="rId8" Type="http://schemas.openxmlformats.org/officeDocument/2006/relationships/image" Target="../media/image130.png"/><Relationship Id="rId9" Type="http://schemas.openxmlformats.org/officeDocument/2006/relationships/image" Target="../media/image131.png"/><Relationship Id="rId10" Type="http://schemas.openxmlformats.org/officeDocument/2006/relationships/image" Target="../media/image13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141.em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image" Target="../media/image142.emf"/><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14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144.e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145.em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146.em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8"/>
          <p:cNvSpPr>
            <a:spLocks noChangeArrowheads="1"/>
          </p:cNvSpPr>
          <p:nvPr/>
        </p:nvSpPr>
        <p:spPr bwMode="auto">
          <a:xfrm>
            <a:off x="1524000" y="1158876"/>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spcBef>
                <a:spcPct val="20000"/>
              </a:spcBef>
              <a:buClr>
                <a:srgbClr val="336699"/>
              </a:buClr>
              <a:buFont typeface="Wingdings" panose="05000000000000000000" pitchFamily="2" charset="2"/>
              <a:buChar char="§"/>
              <a:tabLst>
                <a:tab pos="449263" algn="r"/>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9AAED2"/>
              </a:buClr>
              <a:buFont typeface="Arial" panose="020B0604020202020204" pitchFamily="34" charset="0"/>
              <a:buChar char="–"/>
              <a:tabLst>
                <a:tab pos="449263" algn="r"/>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bg2"/>
              </a:buClr>
              <a:buFont typeface="Wingdings" panose="05000000000000000000" pitchFamily="2" charset="2"/>
              <a:buChar char="§"/>
              <a:tabLst>
                <a:tab pos="449263" algn="r"/>
              </a:tabLst>
              <a:defRPr sz="22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bg2"/>
              </a:buClr>
              <a:buFont typeface="Arial" panose="020B0604020202020204" pitchFamily="34" charset="0"/>
              <a:buChar char="–"/>
              <a:tabLst>
                <a:tab pos="449263" algn="r"/>
              </a:tabLst>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bg2"/>
              </a:buClr>
              <a:buFont typeface="Arial" panose="020B0604020202020204" pitchFamily="34" charset="0"/>
              <a:buChar char="»"/>
              <a:tabLst>
                <a:tab pos="449263" algn="r"/>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bg2"/>
              </a:buClr>
              <a:buFont typeface="Arial" panose="020B0604020202020204" pitchFamily="34" charset="0"/>
              <a:buChar char="»"/>
              <a:tabLst>
                <a:tab pos="449263" algn="r"/>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bg2"/>
              </a:buClr>
              <a:buFont typeface="Arial" panose="020B0604020202020204" pitchFamily="34" charset="0"/>
              <a:buChar char="»"/>
              <a:tabLst>
                <a:tab pos="449263" algn="r"/>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bg2"/>
              </a:buClr>
              <a:buFont typeface="Arial" panose="020B0604020202020204" pitchFamily="34" charset="0"/>
              <a:buChar char="»"/>
              <a:tabLst>
                <a:tab pos="449263" algn="r"/>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bg2"/>
              </a:buClr>
              <a:buFont typeface="Arial" panose="020B0604020202020204" pitchFamily="34" charset="0"/>
              <a:buChar char="»"/>
              <a:tabLst>
                <a:tab pos="449263" algn="r"/>
              </a:tabLst>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FontTx/>
              <a:buNone/>
            </a:pPr>
            <a:endParaRPr lang="de-DE" sz="1800">
              <a:latin typeface="Helvetica" charset="0"/>
              <a:ea typeface="Helvetica" charset="0"/>
              <a:cs typeface="Helvetica" charset="0"/>
            </a:endParaRPr>
          </a:p>
        </p:txBody>
      </p:sp>
      <p:sp>
        <p:nvSpPr>
          <p:cNvPr id="14340" name="Rectangle 9"/>
          <p:cNvSpPr>
            <a:spLocks noChangeArrowheads="1"/>
          </p:cNvSpPr>
          <p:nvPr/>
        </p:nvSpPr>
        <p:spPr bwMode="auto">
          <a:xfrm>
            <a:off x="1524001" y="2584794"/>
            <a:ext cx="184731"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bIns="0" anchor="ctr">
            <a:spAutoFit/>
          </a:bodyPr>
          <a:lstStyle>
            <a:lvl1pPr>
              <a:spcBef>
                <a:spcPct val="20000"/>
              </a:spcBef>
              <a:buClr>
                <a:srgbClr val="336699"/>
              </a:buClr>
              <a:buFont typeface="Wingdings" panose="05000000000000000000" pitchFamily="2" charset="2"/>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9AAED2"/>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bg2"/>
              </a:buClr>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bg2"/>
              </a:buClr>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bg2"/>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bg2"/>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bg2"/>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bg2"/>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bg2"/>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FontTx/>
              <a:buNone/>
            </a:pPr>
            <a:endParaRPr lang="en-US" sz="1800" dirty="0">
              <a:latin typeface="Helvetica" charset="0"/>
              <a:ea typeface="Helvetica" charset="0"/>
              <a:cs typeface="Helvetica" charset="0"/>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1950" y="4550754"/>
            <a:ext cx="2706604" cy="1521019"/>
          </a:xfrm>
          <a:prstGeom prst="rect">
            <a:avLst/>
          </a:prstGeom>
        </p:spPr>
      </p:pic>
      <p:sp>
        <p:nvSpPr>
          <p:cNvPr id="7" name="文本框 6"/>
          <p:cNvSpPr txBox="1"/>
          <p:nvPr/>
        </p:nvSpPr>
        <p:spPr>
          <a:xfrm>
            <a:off x="8818786" y="3359272"/>
            <a:ext cx="2757518" cy="923330"/>
          </a:xfrm>
          <a:prstGeom prst="rect">
            <a:avLst/>
          </a:prstGeom>
          <a:noFill/>
        </p:spPr>
        <p:txBody>
          <a:bodyPr wrap="square" rtlCol="0">
            <a:spAutoFit/>
          </a:bodyPr>
          <a:lstStyle/>
          <a:p>
            <a:r>
              <a:rPr lang="en-US" sz="5400" dirty="0">
                <a:latin typeface="Helvetica" charset="0"/>
                <a:ea typeface="Helvetica" charset="0"/>
                <a:cs typeface="Helvetica" charset="0"/>
              </a:rPr>
              <a:t>Hao Su</a:t>
            </a:r>
          </a:p>
        </p:txBody>
      </p:sp>
      <p:cxnSp>
        <p:nvCxnSpPr>
          <p:cNvPr id="4" name="直接连接符 3"/>
          <p:cNvCxnSpPr/>
          <p:nvPr/>
        </p:nvCxnSpPr>
        <p:spPr>
          <a:xfrm>
            <a:off x="9992" y="2477817"/>
            <a:ext cx="12192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ctrTitle"/>
          </p:nvPr>
        </p:nvSpPr>
        <p:spPr>
          <a:xfrm>
            <a:off x="1304291" y="433952"/>
            <a:ext cx="9603402" cy="1786328"/>
          </a:xfrm>
        </p:spPr>
        <p:txBody>
          <a:bodyPr>
            <a:normAutofit/>
          </a:bodyPr>
          <a:lstStyle/>
          <a:p>
            <a:r>
              <a:rPr lang="en-US" dirty="0"/>
              <a:t>3D Deep Learning</a:t>
            </a:r>
            <a:r>
              <a:rPr lang="zh-CN" altLang="en-US" dirty="0"/>
              <a:t> </a:t>
            </a:r>
            <a:r>
              <a:rPr lang="en-US" altLang="zh-CN" dirty="0"/>
              <a:t>on</a:t>
            </a:r>
            <a:r>
              <a:rPr lang="zh-CN" altLang="en-US" dirty="0"/>
              <a:t> </a:t>
            </a:r>
            <a:r>
              <a:rPr lang="en-US" altLang="zh-CN" dirty="0"/>
              <a:t>Geometric</a:t>
            </a:r>
            <a:r>
              <a:rPr lang="zh-CN" altLang="en-US" dirty="0"/>
              <a:t> </a:t>
            </a:r>
            <a:r>
              <a:rPr lang="en-US" altLang="zh-CN" dirty="0"/>
              <a:t>Forms</a:t>
            </a:r>
            <a:endParaRPr lang="en-US" dirty="0"/>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480" y="2907959"/>
            <a:ext cx="8645306" cy="3163814"/>
          </a:xfrm>
          <a:prstGeom prst="rect">
            <a:avLst/>
          </a:prstGeom>
        </p:spPr>
      </p:pic>
    </p:spTree>
    <p:extLst>
      <p:ext uri="{BB962C8B-B14F-4D97-AF65-F5344CB8AC3E}">
        <p14:creationId xmlns:p14="http://schemas.microsoft.com/office/powerpoint/2010/main" val="1554661049"/>
      </p:ext>
    </p:extLst>
  </p:cSld>
  <p:clrMapOvr>
    <a:masterClrMapping/>
  </p:clrMapOvr>
  <mc:AlternateContent xmlns:mc="http://schemas.openxmlformats.org/markup-compatibility/2006" xmlns:p14="http://schemas.microsoft.com/office/powerpoint/2010/main">
    <mc:Choice Requires="p14">
      <p:transition spd="slow" p14:dur="2000" advTm="415"/>
    </mc:Choice>
    <mc:Fallback xmlns="">
      <p:transition spd="slow" advTm="41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p:cNvSpPr/>
          <p:nvPr/>
        </p:nvSpPr>
        <p:spPr>
          <a:xfrm>
            <a:off x="7073153" y="2521258"/>
            <a:ext cx="4858871" cy="1571348"/>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t>Extant 3D DNNs work on grid-like representations</a:t>
            </a:r>
          </a:p>
        </p:txBody>
      </p:sp>
      <p:pic>
        <p:nvPicPr>
          <p:cNvPr id="8" name="Picture 2" descr="http://www.inference.vc/content/images/2016/05/conv-deconv.png"/>
          <p:cNvPicPr>
            <a:picLocks noChangeAspect="1" noChangeArrowheads="1"/>
          </p:cNvPicPr>
          <p:nvPr/>
        </p:nvPicPr>
        <p:blipFill rotWithShape="1">
          <a:blip r:embed="rId3">
            <a:extLst>
              <a:ext uri="{28A0092B-C50C-407E-A947-70E740481C1C}">
                <a14:useLocalDpi xmlns:a14="http://schemas.microsoft.com/office/drawing/2010/main" val="0"/>
              </a:ext>
            </a:extLst>
          </a:blip>
          <a:srcRect t="-2321"/>
          <a:stretch/>
        </p:blipFill>
        <p:spPr bwMode="auto">
          <a:xfrm>
            <a:off x="255775" y="2465294"/>
            <a:ext cx="5979555" cy="237071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269933" y="1296851"/>
            <a:ext cx="4922067" cy="4524315"/>
          </a:xfrm>
          <a:prstGeom prst="rect">
            <a:avLst/>
          </a:prstGeom>
          <a:noFill/>
        </p:spPr>
        <p:txBody>
          <a:bodyPr wrap="square" rtlCol="0">
            <a:spAutoFit/>
          </a:bodyPr>
          <a:lstStyle/>
          <a:p>
            <a:pPr>
              <a:lnSpc>
                <a:spcPct val="150000"/>
              </a:lnSpc>
            </a:pPr>
            <a:r>
              <a:rPr lang="en-US" sz="2400" dirty="0"/>
              <a:t>Candidates: </a:t>
            </a:r>
          </a:p>
          <a:p>
            <a:pPr lvl="1">
              <a:lnSpc>
                <a:spcPct val="150000"/>
              </a:lnSpc>
            </a:pPr>
            <a:endParaRPr lang="en-US" sz="2400" dirty="0"/>
          </a:p>
          <a:p>
            <a:pPr lvl="1">
              <a:lnSpc>
                <a:spcPct val="150000"/>
              </a:lnSpc>
            </a:pPr>
            <a:r>
              <a:rPr lang="en-US" sz="2400" dirty="0"/>
              <a:t>multi-view images</a:t>
            </a:r>
          </a:p>
          <a:p>
            <a:pPr lvl="1">
              <a:lnSpc>
                <a:spcPct val="150000"/>
              </a:lnSpc>
            </a:pPr>
            <a:r>
              <a:rPr lang="en-US" sz="2400" dirty="0"/>
              <a:t>depth map</a:t>
            </a:r>
          </a:p>
          <a:p>
            <a:pPr lvl="1">
              <a:lnSpc>
                <a:spcPct val="150000"/>
              </a:lnSpc>
            </a:pPr>
            <a:r>
              <a:rPr lang="en-US" sz="2400" dirty="0"/>
              <a:t>volumetric</a:t>
            </a:r>
          </a:p>
          <a:p>
            <a:pPr lvl="1">
              <a:lnSpc>
                <a:spcPct val="150000"/>
              </a:lnSpc>
            </a:pPr>
            <a:r>
              <a:rPr lang="en-US" sz="2400" dirty="0"/>
              <a:t>polygonal mesh</a:t>
            </a:r>
          </a:p>
          <a:p>
            <a:pPr lvl="1">
              <a:lnSpc>
                <a:spcPct val="150000"/>
              </a:lnSpc>
            </a:pPr>
            <a:r>
              <a:rPr lang="en-US" sz="2400" dirty="0"/>
              <a:t>point cloud</a:t>
            </a:r>
          </a:p>
          <a:p>
            <a:pPr lvl="1">
              <a:lnSpc>
                <a:spcPct val="150000"/>
              </a:lnSpc>
            </a:pPr>
            <a:r>
              <a:rPr lang="en-US" sz="2400" dirty="0"/>
              <a:t>primitive-based CAD models</a:t>
            </a:r>
          </a:p>
        </p:txBody>
      </p:sp>
    </p:spTree>
    <p:extLst>
      <p:ext uri="{BB962C8B-B14F-4D97-AF65-F5344CB8AC3E}">
        <p14:creationId xmlns:p14="http://schemas.microsoft.com/office/powerpoint/2010/main" val="3062996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Ideally, a 3D representation should be</a:t>
            </a:r>
          </a:p>
        </p:txBody>
      </p:sp>
      <p:sp>
        <p:nvSpPr>
          <p:cNvPr id="3" name="Content Placeholder 2"/>
          <p:cNvSpPr>
            <a:spLocks noGrp="1"/>
          </p:cNvSpPr>
          <p:nvPr>
            <p:ph idx="1"/>
          </p:nvPr>
        </p:nvSpPr>
        <p:spPr>
          <a:xfrm>
            <a:off x="429768" y="1036867"/>
            <a:ext cx="11396472" cy="5687567"/>
          </a:xfrm>
        </p:spPr>
        <p:txBody>
          <a:bodyPr>
            <a:normAutofit/>
          </a:bodyPr>
          <a:lstStyle/>
          <a:p>
            <a:pPr lvl="0">
              <a:lnSpc>
                <a:spcPct val="120000"/>
              </a:lnSpc>
              <a:spcBef>
                <a:spcPts val="0"/>
              </a:spcBef>
              <a:buNone/>
            </a:pPr>
            <a:r>
              <a:rPr lang="en" b="1" dirty="0"/>
              <a:t>Friendly to learning</a:t>
            </a:r>
          </a:p>
          <a:p>
            <a:pPr lvl="1">
              <a:lnSpc>
                <a:spcPct val="120000"/>
              </a:lnSpc>
              <a:spcBef>
                <a:spcPts val="0"/>
              </a:spcBef>
            </a:pPr>
            <a:r>
              <a:rPr lang="en-US" dirty="0"/>
              <a:t>easily formulated</a:t>
            </a:r>
            <a:r>
              <a:rPr lang="en" dirty="0"/>
              <a:t> as the </a:t>
            </a:r>
            <a:r>
              <a:rPr lang="en-US" dirty="0"/>
              <a:t>input/</a:t>
            </a:r>
            <a:r>
              <a:rPr lang="en" dirty="0"/>
              <a:t>output of a neural network</a:t>
            </a:r>
          </a:p>
          <a:p>
            <a:pPr lvl="1">
              <a:lnSpc>
                <a:spcPct val="120000"/>
              </a:lnSpc>
              <a:spcBef>
                <a:spcPts val="0"/>
              </a:spcBef>
            </a:pPr>
            <a:r>
              <a:rPr lang="en" dirty="0"/>
              <a:t>fast forward-/backward- propagation</a:t>
            </a:r>
          </a:p>
          <a:p>
            <a:pPr lvl="1">
              <a:lnSpc>
                <a:spcPct val="120000"/>
              </a:lnSpc>
              <a:spcBef>
                <a:spcPts val="0"/>
              </a:spcBef>
            </a:pPr>
            <a:r>
              <a:rPr lang="en-US" dirty="0"/>
              <a:t>etc.</a:t>
            </a:r>
            <a:endParaRPr lang="en" dirty="0"/>
          </a:p>
          <a:p>
            <a:pPr lvl="0">
              <a:lnSpc>
                <a:spcPct val="120000"/>
              </a:lnSpc>
              <a:spcBef>
                <a:spcPts val="0"/>
              </a:spcBef>
              <a:buNone/>
            </a:pPr>
            <a:endParaRPr lang="en-US" dirty="0"/>
          </a:p>
          <a:p>
            <a:pPr lvl="0">
              <a:lnSpc>
                <a:spcPct val="120000"/>
              </a:lnSpc>
              <a:spcBef>
                <a:spcPts val="0"/>
              </a:spcBef>
              <a:buNone/>
            </a:pPr>
            <a:endParaRPr lang="en-US" dirty="0"/>
          </a:p>
          <a:p>
            <a:pPr lvl="0">
              <a:lnSpc>
                <a:spcPct val="120000"/>
              </a:lnSpc>
              <a:spcBef>
                <a:spcPts val="0"/>
              </a:spcBef>
              <a:buNone/>
            </a:pPr>
            <a:endParaRPr lang="en-US" dirty="0"/>
          </a:p>
          <a:p>
            <a:pPr lvl="0">
              <a:lnSpc>
                <a:spcPct val="120000"/>
              </a:lnSpc>
              <a:spcBef>
                <a:spcPts val="0"/>
              </a:spcBef>
              <a:buNone/>
            </a:pPr>
            <a:endParaRPr lang="en-US" dirty="0"/>
          </a:p>
          <a:p>
            <a:pPr lvl="0">
              <a:lnSpc>
                <a:spcPct val="120000"/>
              </a:lnSpc>
              <a:spcBef>
                <a:spcPts val="0"/>
              </a:spcBef>
              <a:buNone/>
            </a:pPr>
            <a:endParaRPr lang="en-US" dirty="0"/>
          </a:p>
          <a:p>
            <a:pPr lvl="0">
              <a:lnSpc>
                <a:spcPct val="120000"/>
              </a:lnSpc>
              <a:spcBef>
                <a:spcPts val="0"/>
              </a:spcBef>
              <a:buNone/>
            </a:pPr>
            <a:endParaRPr lang="en-US" dirty="0"/>
          </a:p>
          <a:p>
            <a:pPr lvl="0">
              <a:lnSpc>
                <a:spcPct val="120000"/>
              </a:lnSpc>
              <a:spcBef>
                <a:spcPts val="0"/>
              </a:spcBef>
              <a:buNone/>
            </a:pPr>
            <a:r>
              <a:rPr lang="en-US" dirty="0"/>
              <a:t> </a:t>
            </a:r>
            <a:endParaRPr lang="en" dirty="0"/>
          </a:p>
        </p:txBody>
      </p:sp>
    </p:spTree>
    <p:extLst>
      <p:ext uri="{BB962C8B-B14F-4D97-AF65-F5344CB8AC3E}">
        <p14:creationId xmlns:p14="http://schemas.microsoft.com/office/powerpoint/2010/main" val="1385139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Ideally, a 3D representation should be</a:t>
            </a:r>
          </a:p>
        </p:txBody>
      </p:sp>
      <p:sp>
        <p:nvSpPr>
          <p:cNvPr id="6" name="Content Placeholder 2"/>
          <p:cNvSpPr>
            <a:spLocks noGrp="1"/>
          </p:cNvSpPr>
          <p:nvPr>
            <p:ph idx="1"/>
          </p:nvPr>
        </p:nvSpPr>
        <p:spPr>
          <a:xfrm>
            <a:off x="429768" y="1036867"/>
            <a:ext cx="11396472" cy="5687567"/>
          </a:xfrm>
        </p:spPr>
        <p:txBody>
          <a:bodyPr>
            <a:normAutofit/>
          </a:bodyPr>
          <a:lstStyle/>
          <a:p>
            <a:pPr lvl="0">
              <a:lnSpc>
                <a:spcPct val="120000"/>
              </a:lnSpc>
              <a:spcBef>
                <a:spcPts val="0"/>
              </a:spcBef>
              <a:buNone/>
            </a:pPr>
            <a:r>
              <a:rPr lang="en" b="1" dirty="0"/>
              <a:t>Friendly to learning</a:t>
            </a:r>
          </a:p>
          <a:p>
            <a:pPr lvl="1">
              <a:lnSpc>
                <a:spcPct val="120000"/>
              </a:lnSpc>
              <a:spcBef>
                <a:spcPts val="0"/>
              </a:spcBef>
            </a:pPr>
            <a:r>
              <a:rPr lang="en-US" dirty="0"/>
              <a:t>easily formulated</a:t>
            </a:r>
            <a:r>
              <a:rPr lang="en" dirty="0"/>
              <a:t> as the </a:t>
            </a:r>
            <a:r>
              <a:rPr lang="en-US" dirty="0"/>
              <a:t>input/</a:t>
            </a:r>
            <a:r>
              <a:rPr lang="en" dirty="0"/>
              <a:t>output of a neural network</a:t>
            </a:r>
          </a:p>
          <a:p>
            <a:pPr lvl="1">
              <a:lnSpc>
                <a:spcPct val="120000"/>
              </a:lnSpc>
              <a:spcBef>
                <a:spcPts val="0"/>
              </a:spcBef>
            </a:pPr>
            <a:r>
              <a:rPr lang="en" dirty="0"/>
              <a:t>fast forward-/backward- propagation</a:t>
            </a:r>
            <a:endParaRPr lang="en-US" dirty="0"/>
          </a:p>
          <a:p>
            <a:pPr lvl="1">
              <a:lnSpc>
                <a:spcPct val="120000"/>
              </a:lnSpc>
              <a:spcBef>
                <a:spcPts val="0"/>
              </a:spcBef>
            </a:pPr>
            <a:r>
              <a:rPr lang="en-US" dirty="0"/>
              <a:t>etc.</a:t>
            </a:r>
            <a:endParaRPr lang="en" dirty="0"/>
          </a:p>
          <a:p>
            <a:pPr lvl="0">
              <a:lnSpc>
                <a:spcPct val="120000"/>
              </a:lnSpc>
              <a:spcBef>
                <a:spcPts val="0"/>
              </a:spcBef>
              <a:buNone/>
            </a:pPr>
            <a:r>
              <a:rPr lang="en" b="1" dirty="0"/>
              <a:t>Flexible</a:t>
            </a:r>
          </a:p>
          <a:p>
            <a:pPr lvl="1">
              <a:lnSpc>
                <a:spcPct val="120000"/>
              </a:lnSpc>
              <a:spcBef>
                <a:spcPts val="0"/>
              </a:spcBef>
            </a:pPr>
            <a:r>
              <a:rPr lang="en-US" dirty="0"/>
              <a:t>can</a:t>
            </a:r>
            <a:r>
              <a:rPr lang="en" dirty="0"/>
              <a:t> </a:t>
            </a:r>
            <a:r>
              <a:rPr lang="en-US" dirty="0"/>
              <a:t>precisely </a:t>
            </a:r>
            <a:r>
              <a:rPr lang="en" dirty="0"/>
              <a:t>model a great variety of shapes</a:t>
            </a:r>
          </a:p>
          <a:p>
            <a:pPr lvl="1">
              <a:lnSpc>
                <a:spcPct val="120000"/>
              </a:lnSpc>
              <a:spcBef>
                <a:spcPts val="0"/>
              </a:spcBef>
            </a:pPr>
            <a:r>
              <a:rPr lang="en-US" dirty="0"/>
              <a:t>etc.</a:t>
            </a:r>
            <a:endParaRPr lang="en" dirty="0"/>
          </a:p>
          <a:p>
            <a:pPr lvl="1">
              <a:lnSpc>
                <a:spcPct val="120000"/>
              </a:lnSpc>
              <a:spcBef>
                <a:spcPts val="0"/>
              </a:spcBef>
            </a:pPr>
            <a:endParaRPr lang="en-US" b="1" dirty="0"/>
          </a:p>
          <a:p>
            <a:pPr lvl="1">
              <a:lnSpc>
                <a:spcPct val="120000"/>
              </a:lnSpc>
              <a:spcBef>
                <a:spcPts val="0"/>
              </a:spcBef>
            </a:pPr>
            <a:endParaRPr lang="en-US" b="1" dirty="0"/>
          </a:p>
          <a:p>
            <a:pPr lvl="1">
              <a:lnSpc>
                <a:spcPct val="120000"/>
              </a:lnSpc>
              <a:spcBef>
                <a:spcPts val="0"/>
              </a:spcBef>
            </a:pPr>
            <a:endParaRPr lang="en-US" b="1" dirty="0"/>
          </a:p>
          <a:p>
            <a:pPr marL="457200" lvl="1" indent="0">
              <a:lnSpc>
                <a:spcPct val="120000"/>
              </a:lnSpc>
              <a:spcBef>
                <a:spcPts val="0"/>
              </a:spcBef>
              <a:buNone/>
            </a:pPr>
            <a:r>
              <a:rPr lang="en-US" b="1" dirty="0"/>
              <a:t> </a:t>
            </a:r>
            <a:endParaRPr lang="en" b="1" dirty="0"/>
          </a:p>
          <a:p>
            <a:pPr lvl="0">
              <a:lnSpc>
                <a:spcPct val="120000"/>
              </a:lnSpc>
              <a:spcBef>
                <a:spcPts val="0"/>
              </a:spcBef>
              <a:buNone/>
            </a:pPr>
            <a:endParaRPr lang="en" dirty="0"/>
          </a:p>
        </p:txBody>
      </p:sp>
    </p:spTree>
    <p:extLst>
      <p:ext uri="{BB962C8B-B14F-4D97-AF65-F5344CB8AC3E}">
        <p14:creationId xmlns:p14="http://schemas.microsoft.com/office/powerpoint/2010/main" val="1476543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Ideally, a 3D representation should be</a:t>
            </a:r>
          </a:p>
        </p:txBody>
      </p:sp>
      <p:sp>
        <p:nvSpPr>
          <p:cNvPr id="3" name="Content Placeholder 2"/>
          <p:cNvSpPr>
            <a:spLocks noGrp="1"/>
          </p:cNvSpPr>
          <p:nvPr>
            <p:ph idx="1"/>
          </p:nvPr>
        </p:nvSpPr>
        <p:spPr>
          <a:xfrm>
            <a:off x="429768" y="1036867"/>
            <a:ext cx="11396472" cy="5687567"/>
          </a:xfrm>
        </p:spPr>
        <p:txBody>
          <a:bodyPr>
            <a:normAutofit/>
          </a:bodyPr>
          <a:lstStyle/>
          <a:p>
            <a:pPr lvl="0">
              <a:lnSpc>
                <a:spcPct val="120000"/>
              </a:lnSpc>
              <a:spcBef>
                <a:spcPts val="0"/>
              </a:spcBef>
              <a:buNone/>
            </a:pPr>
            <a:r>
              <a:rPr lang="en" b="1" dirty="0"/>
              <a:t>Friendly to learning</a:t>
            </a:r>
          </a:p>
          <a:p>
            <a:pPr lvl="1">
              <a:lnSpc>
                <a:spcPct val="120000"/>
              </a:lnSpc>
              <a:spcBef>
                <a:spcPts val="0"/>
              </a:spcBef>
            </a:pPr>
            <a:r>
              <a:rPr lang="en-US" dirty="0"/>
              <a:t>easily formulated</a:t>
            </a:r>
            <a:r>
              <a:rPr lang="en" dirty="0"/>
              <a:t> as the output of a neural network</a:t>
            </a:r>
          </a:p>
          <a:p>
            <a:pPr lvl="1">
              <a:lnSpc>
                <a:spcPct val="120000"/>
              </a:lnSpc>
              <a:spcBef>
                <a:spcPts val="0"/>
              </a:spcBef>
            </a:pPr>
            <a:r>
              <a:rPr lang="en" dirty="0"/>
              <a:t>fast forward-/backward- propagation</a:t>
            </a:r>
            <a:endParaRPr lang="en-US" dirty="0"/>
          </a:p>
          <a:p>
            <a:pPr lvl="1">
              <a:lnSpc>
                <a:spcPct val="120000"/>
              </a:lnSpc>
              <a:spcBef>
                <a:spcPts val="0"/>
              </a:spcBef>
            </a:pPr>
            <a:r>
              <a:rPr lang="en-US" dirty="0"/>
              <a:t>etc.</a:t>
            </a:r>
            <a:endParaRPr lang="en" dirty="0"/>
          </a:p>
          <a:p>
            <a:pPr lvl="0">
              <a:lnSpc>
                <a:spcPct val="120000"/>
              </a:lnSpc>
              <a:spcBef>
                <a:spcPts val="0"/>
              </a:spcBef>
              <a:buNone/>
            </a:pPr>
            <a:r>
              <a:rPr lang="en" b="1" dirty="0"/>
              <a:t>Flexible</a:t>
            </a:r>
          </a:p>
          <a:p>
            <a:pPr lvl="1">
              <a:lnSpc>
                <a:spcPct val="120000"/>
              </a:lnSpc>
              <a:spcBef>
                <a:spcPts val="0"/>
              </a:spcBef>
            </a:pPr>
            <a:r>
              <a:rPr lang="en-US" dirty="0"/>
              <a:t>can</a:t>
            </a:r>
            <a:r>
              <a:rPr lang="en" dirty="0"/>
              <a:t> </a:t>
            </a:r>
            <a:r>
              <a:rPr lang="en-US" dirty="0"/>
              <a:t>precisely </a:t>
            </a:r>
            <a:r>
              <a:rPr lang="en" dirty="0"/>
              <a:t>model a great variety of shapes</a:t>
            </a:r>
          </a:p>
          <a:p>
            <a:pPr lvl="1">
              <a:lnSpc>
                <a:spcPct val="120000"/>
              </a:lnSpc>
              <a:spcBef>
                <a:spcPts val="0"/>
              </a:spcBef>
            </a:pPr>
            <a:r>
              <a:rPr lang="en-US" dirty="0"/>
              <a:t>etc.</a:t>
            </a:r>
            <a:endParaRPr lang="en" dirty="0"/>
          </a:p>
          <a:p>
            <a:pPr lvl="0">
              <a:lnSpc>
                <a:spcPct val="120000"/>
              </a:lnSpc>
              <a:spcBef>
                <a:spcPts val="0"/>
              </a:spcBef>
              <a:buNone/>
            </a:pPr>
            <a:r>
              <a:rPr lang="en-US" b="1" dirty="0"/>
              <a:t>Geometrically </a:t>
            </a:r>
            <a:r>
              <a:rPr lang="en-US" b="1" dirty="0" err="1"/>
              <a:t>manipulable</a:t>
            </a:r>
            <a:r>
              <a:rPr lang="en-US" b="1" dirty="0"/>
              <a:t> for networks </a:t>
            </a:r>
            <a:endParaRPr lang="en" b="1" dirty="0"/>
          </a:p>
          <a:p>
            <a:pPr lvl="1">
              <a:lnSpc>
                <a:spcPct val="120000"/>
              </a:lnSpc>
              <a:spcBef>
                <a:spcPts val="0"/>
              </a:spcBef>
            </a:pPr>
            <a:r>
              <a:rPr lang="en-US" dirty="0"/>
              <a:t>g</a:t>
            </a:r>
            <a:r>
              <a:rPr lang="en" dirty="0"/>
              <a:t>eometrically </a:t>
            </a:r>
            <a:r>
              <a:rPr lang="en-US" dirty="0"/>
              <a:t>deformable, </a:t>
            </a:r>
            <a:r>
              <a:rPr lang="en" dirty="0"/>
              <a:t>interpolable and </a:t>
            </a:r>
            <a:r>
              <a:rPr lang="en" dirty="0" err="1"/>
              <a:t>extrapolable</a:t>
            </a:r>
            <a:r>
              <a:rPr lang="en-US" dirty="0"/>
              <a:t> for networks</a:t>
            </a:r>
            <a:endParaRPr lang="en" dirty="0"/>
          </a:p>
          <a:p>
            <a:pPr lvl="1">
              <a:lnSpc>
                <a:spcPct val="120000"/>
              </a:lnSpc>
              <a:spcBef>
                <a:spcPts val="0"/>
              </a:spcBef>
            </a:pPr>
            <a:r>
              <a:rPr lang="en-US" dirty="0"/>
              <a:t>convenient to impose structural constraints</a:t>
            </a:r>
            <a:endParaRPr lang="en" dirty="0"/>
          </a:p>
          <a:p>
            <a:pPr lvl="1">
              <a:lnSpc>
                <a:spcPct val="120000"/>
              </a:lnSpc>
              <a:spcBef>
                <a:spcPts val="0"/>
              </a:spcBef>
            </a:pPr>
            <a:r>
              <a:rPr lang="en-US" dirty="0"/>
              <a:t>etc.</a:t>
            </a:r>
          </a:p>
          <a:p>
            <a:pPr marL="0" indent="0">
              <a:lnSpc>
                <a:spcPct val="120000"/>
              </a:lnSpc>
              <a:spcBef>
                <a:spcPts val="0"/>
              </a:spcBef>
              <a:buNone/>
            </a:pPr>
            <a:r>
              <a:rPr lang="en-US" b="1" dirty="0"/>
              <a:t>Others</a:t>
            </a:r>
          </a:p>
          <a:p>
            <a:pPr lvl="1">
              <a:lnSpc>
                <a:spcPct val="120000"/>
              </a:lnSpc>
              <a:spcBef>
                <a:spcPts val="0"/>
              </a:spcBef>
            </a:pPr>
            <a:endParaRPr lang="en" b="1" dirty="0"/>
          </a:p>
          <a:p>
            <a:pPr lvl="0">
              <a:lnSpc>
                <a:spcPct val="120000"/>
              </a:lnSpc>
              <a:spcBef>
                <a:spcPts val="0"/>
              </a:spcBef>
              <a:buNone/>
            </a:pPr>
            <a:endParaRPr lang="en" dirty="0"/>
          </a:p>
        </p:txBody>
      </p:sp>
    </p:spTree>
    <p:extLst>
      <p:ext uri="{BB962C8B-B14F-4D97-AF65-F5344CB8AC3E}">
        <p14:creationId xmlns:p14="http://schemas.microsoft.com/office/powerpoint/2010/main" val="7278940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Shape 85"/>
          <p:cNvSpPr txBox="1">
            <a:spLocks noGrp="1"/>
          </p:cNvSpPr>
          <p:nvPr>
            <p:ph type="title"/>
          </p:nvPr>
        </p:nvSpPr>
        <p:spPr>
          <a:prstGeom prst="rect">
            <a:avLst/>
          </a:prstGeom>
        </p:spPr>
        <p:txBody>
          <a:bodyPr vert="horz" lIns="121900" tIns="121900" rIns="121900" bIns="121900" rtlCol="0" anchor="t" anchorCtr="0">
            <a:noAutofit/>
          </a:bodyPr>
          <a:lstStyle/>
          <a:p>
            <a:r>
              <a:rPr lang="en" dirty="0"/>
              <a:t>The problem of grid representations</a:t>
            </a:r>
          </a:p>
        </p:txBody>
      </p:sp>
      <p:grpSp>
        <p:nvGrpSpPr>
          <p:cNvPr id="2" name="Group 1"/>
          <p:cNvGrpSpPr/>
          <p:nvPr/>
        </p:nvGrpSpPr>
        <p:grpSpPr>
          <a:xfrm>
            <a:off x="1261084" y="1268143"/>
            <a:ext cx="9590716" cy="4913933"/>
            <a:chOff x="1261084" y="1268143"/>
            <a:chExt cx="9590716" cy="4913933"/>
          </a:xfrm>
        </p:grpSpPr>
        <p:graphicFrame>
          <p:nvGraphicFramePr>
            <p:cNvPr id="87" name="Shape 87"/>
            <p:cNvGraphicFramePr/>
            <p:nvPr>
              <p:extLst/>
            </p:nvPr>
          </p:nvGraphicFramePr>
          <p:xfrm>
            <a:off x="1261084" y="1268143"/>
            <a:ext cx="9590716" cy="4913933"/>
          </p:xfrm>
          <a:graphic>
            <a:graphicData uri="http://schemas.openxmlformats.org/drawingml/2006/table">
              <a:tbl>
                <a:tblPr>
                  <a:tableStyleId>{616DA210-FB5B-4158-B5E0-FEB733F419BA}</a:tableStyleId>
                </a:tblPr>
                <a:tblGrid>
                  <a:gridCol w="2742997">
                    <a:extLst>
                      <a:ext uri="{9D8B030D-6E8A-4147-A177-3AD203B41FA5}">
                        <a16:colId xmlns:a16="http://schemas.microsoft.com/office/drawing/2014/main" xmlns="" val="20000"/>
                      </a:ext>
                    </a:extLst>
                  </a:gridCol>
                  <a:gridCol w="2270548">
                    <a:extLst>
                      <a:ext uri="{9D8B030D-6E8A-4147-A177-3AD203B41FA5}">
                        <a16:colId xmlns:a16="http://schemas.microsoft.com/office/drawing/2014/main" xmlns="" val="20001"/>
                      </a:ext>
                    </a:extLst>
                  </a:gridCol>
                  <a:gridCol w="2253393">
                    <a:extLst>
                      <a:ext uri="{9D8B030D-6E8A-4147-A177-3AD203B41FA5}">
                        <a16:colId xmlns:a16="http://schemas.microsoft.com/office/drawing/2014/main" xmlns="" val="20002"/>
                      </a:ext>
                    </a:extLst>
                  </a:gridCol>
                  <a:gridCol w="2323778">
                    <a:extLst>
                      <a:ext uri="{9D8B030D-6E8A-4147-A177-3AD203B41FA5}">
                        <a16:colId xmlns:a16="http://schemas.microsoft.com/office/drawing/2014/main" xmlns="" val="20003"/>
                      </a:ext>
                    </a:extLst>
                  </a:gridCol>
                </a:tblGrid>
                <a:tr h="1101684">
                  <a:tc>
                    <a:txBody>
                      <a:bodyPr/>
                      <a:lstStyle/>
                      <a:p>
                        <a:pPr lvl="0" algn="l">
                          <a:spcBef>
                            <a:spcPts val="0"/>
                          </a:spcBef>
                          <a:buNone/>
                        </a:pPr>
                        <a:endParaRPr sz="2400" dirty="0"/>
                      </a:p>
                    </a:txBody>
                    <a:tcPr marL="121900" marR="121900" marT="121900" marB="121900" anchor="ctr"/>
                  </a:tc>
                  <a:tc>
                    <a:txBody>
                      <a:bodyPr/>
                      <a:lstStyle/>
                      <a:p>
                        <a:pPr lvl="0" algn="ctr">
                          <a:spcBef>
                            <a:spcPts val="0"/>
                          </a:spcBef>
                          <a:buNone/>
                        </a:pPr>
                        <a:r>
                          <a:rPr lang="en-US" sz="2400" dirty="0">
                            <a:latin typeface="Helvetica" charset="0"/>
                            <a:ea typeface="Helvetica" charset="0"/>
                            <a:cs typeface="Helvetica" charset="0"/>
                          </a:rPr>
                          <a:t>Affability</a:t>
                        </a:r>
                        <a:r>
                          <a:rPr lang="en" sz="2400" dirty="0"/>
                          <a:t> </a:t>
                        </a:r>
                      </a:p>
                      <a:p>
                        <a:pPr lvl="0" algn="ctr">
                          <a:spcBef>
                            <a:spcPts val="0"/>
                          </a:spcBef>
                          <a:buNone/>
                        </a:pPr>
                        <a:r>
                          <a:rPr lang="en" sz="2400" dirty="0"/>
                          <a:t>to learning</a:t>
                        </a:r>
                        <a:endParaRPr lang="en" sz="2400" b="1" dirty="0"/>
                      </a:p>
                    </a:txBody>
                    <a:tcPr marL="121900" marR="121900" marT="121900" marB="121900" anchor="ctr"/>
                  </a:tc>
                  <a:tc>
                    <a:txBody>
                      <a:bodyPr/>
                      <a:lstStyle/>
                      <a:p>
                        <a:pPr lvl="0" algn="ctr">
                          <a:spcBef>
                            <a:spcPts val="0"/>
                          </a:spcBef>
                          <a:buNone/>
                        </a:pPr>
                        <a:r>
                          <a:rPr lang="en" sz="2400" dirty="0"/>
                          <a:t>Flexibility</a:t>
                        </a:r>
                        <a:endParaRPr lang="en" sz="2400" b="1" dirty="0"/>
                      </a:p>
                    </a:txBody>
                    <a:tcPr marL="121900" marR="121900" marT="121900" marB="121900" anchor="ctr"/>
                  </a:tc>
                  <a:tc>
                    <a:txBody>
                      <a:bodyPr/>
                      <a:lstStyle/>
                      <a:p>
                        <a:pPr lvl="0" algn="ctr">
                          <a:spcBef>
                            <a:spcPts val="0"/>
                          </a:spcBef>
                          <a:buNone/>
                        </a:pPr>
                        <a:r>
                          <a:rPr lang="en-US" sz="2400" dirty="0"/>
                          <a:t>Geometric</a:t>
                        </a:r>
                      </a:p>
                      <a:p>
                        <a:pPr lvl="0" algn="ctr">
                          <a:spcBef>
                            <a:spcPts val="0"/>
                          </a:spcBef>
                          <a:buNone/>
                        </a:pPr>
                        <a:r>
                          <a:rPr lang="en" sz="2400" dirty="0"/>
                          <a:t>manipulability</a:t>
                        </a:r>
                        <a:endParaRPr lang="en" sz="2400" b="1" dirty="0"/>
                      </a:p>
                    </a:txBody>
                    <a:tcPr marL="121900" marR="121900" marT="121900" marB="121900" anchor="ctr"/>
                  </a:tc>
                  <a:extLst>
                    <a:ext uri="{0D108BD9-81ED-4DB2-BD59-A6C34878D82A}">
                      <a16:rowId xmlns:a16="http://schemas.microsoft.com/office/drawing/2014/main" xmlns="" val="10000"/>
                    </a:ext>
                  </a:extLst>
                </a:tr>
                <a:tr h="1227908">
                  <a:tc>
                    <a:txBody>
                      <a:bodyPr/>
                      <a:lstStyle/>
                      <a:p>
                        <a:pPr lvl="0" algn="l">
                          <a:spcBef>
                            <a:spcPts val="0"/>
                          </a:spcBef>
                          <a:buNone/>
                        </a:pPr>
                        <a:r>
                          <a:rPr lang="en" sz="2400" dirty="0"/>
                          <a:t>Multi-view</a:t>
                        </a:r>
                      </a:p>
                      <a:p>
                        <a:pPr lvl="0" algn="l">
                          <a:spcBef>
                            <a:spcPts val="0"/>
                          </a:spcBef>
                          <a:buNone/>
                        </a:pPr>
                        <a:r>
                          <a:rPr lang="en" sz="2400" dirty="0"/>
                          <a:t>images</a:t>
                        </a:r>
                      </a:p>
                    </a:txBody>
                    <a:tcPr marL="121900" marR="121900" marT="121900" marB="121900" anchor="ctr"/>
                  </a:tc>
                  <a:tc>
                    <a:txBody>
                      <a:bodyPr/>
                      <a:lstStyle/>
                      <a:p>
                        <a:pPr lvl="0" algn="ctr">
                          <a:spcBef>
                            <a:spcPts val="0"/>
                          </a:spcBef>
                          <a:buNone/>
                        </a:pPr>
                        <a:endParaRPr lang="en" sz="2000" dirty="0">
                          <a:solidFill>
                            <a:srgbClr val="00B050"/>
                          </a:solidFill>
                        </a:endParaRPr>
                      </a:p>
                    </a:txBody>
                    <a:tcPr marL="121900" marR="121900" marT="121900" marB="121900" anchor="ctr"/>
                  </a:tc>
                  <a:tc>
                    <a:txBody>
                      <a:bodyPr/>
                      <a:lstStyle/>
                      <a:p>
                        <a:pPr lvl="0" algn="ctr">
                          <a:spcBef>
                            <a:spcPts val="0"/>
                          </a:spcBef>
                          <a:buNone/>
                        </a:pPr>
                        <a:endParaRPr lang="en" sz="2000" dirty="0">
                          <a:solidFill>
                            <a:srgbClr val="00B050"/>
                          </a:solidFill>
                        </a:endParaRPr>
                      </a:p>
                    </a:txBody>
                    <a:tcPr marL="121900" marR="121900" marT="121900" marB="121900" anchor="ctr"/>
                  </a:tc>
                  <a:tc>
                    <a:txBody>
                      <a:bodyPr/>
                      <a:lstStyle/>
                      <a:p>
                        <a:pPr lvl="0" algn="ctr">
                          <a:spcBef>
                            <a:spcPts val="0"/>
                          </a:spcBef>
                          <a:buNone/>
                        </a:pPr>
                        <a:endParaRPr lang="en" sz="2000" dirty="0">
                          <a:solidFill>
                            <a:srgbClr val="FF0000"/>
                          </a:solidFill>
                        </a:endParaRPr>
                      </a:p>
                    </a:txBody>
                    <a:tcPr marL="121900" marR="121900" marT="121900" marB="121900" anchor="ctr"/>
                  </a:tc>
                  <a:extLst>
                    <a:ext uri="{0D108BD9-81ED-4DB2-BD59-A6C34878D82A}">
                      <a16:rowId xmlns:a16="http://schemas.microsoft.com/office/drawing/2014/main" xmlns="" val="3400194706"/>
                    </a:ext>
                  </a:extLst>
                </a:tr>
                <a:tr h="1262743">
                  <a:tc>
                    <a:txBody>
                      <a:bodyPr/>
                      <a:lstStyle/>
                      <a:p>
                        <a:pPr lvl="0" algn="l">
                          <a:spcBef>
                            <a:spcPts val="0"/>
                          </a:spcBef>
                          <a:buNone/>
                        </a:pPr>
                        <a:r>
                          <a:rPr lang="en" sz="2400" dirty="0"/>
                          <a:t>Volumetric occupancy</a:t>
                        </a:r>
                      </a:p>
                    </a:txBody>
                    <a:tcPr marL="121900" marR="121900" marT="121900" marB="121900" anchor="ctr"/>
                  </a:tc>
                  <a:tc>
                    <a:txBody>
                      <a:bodyPr/>
                      <a:lstStyle/>
                      <a:p>
                        <a:pPr lvl="0" algn="ctr">
                          <a:spcBef>
                            <a:spcPts val="0"/>
                          </a:spcBef>
                          <a:buNone/>
                        </a:pPr>
                        <a:endParaRPr lang="en" sz="2000" dirty="0">
                          <a:solidFill>
                            <a:srgbClr val="FF0000"/>
                          </a:solidFill>
                        </a:endParaRPr>
                      </a:p>
                      <a:p>
                        <a:pPr lvl="0" algn="ctr">
                          <a:spcBef>
                            <a:spcPts val="0"/>
                          </a:spcBef>
                          <a:buNone/>
                        </a:pPr>
                        <a:endParaRPr lang="en" sz="2000" dirty="0">
                          <a:solidFill>
                            <a:srgbClr val="FF0000"/>
                          </a:solidFill>
                        </a:endParaRPr>
                      </a:p>
                      <a:p>
                        <a:pPr lvl="0" algn="ctr">
                          <a:spcBef>
                            <a:spcPts val="0"/>
                          </a:spcBef>
                          <a:buNone/>
                        </a:pPr>
                        <a:r>
                          <a:rPr lang="en" sz="1200" dirty="0"/>
                          <a:t>Expensive to compute: O(N</a:t>
                        </a:r>
                        <a:r>
                          <a:rPr lang="en" sz="1200" baseline="30000" dirty="0"/>
                          <a:t>3</a:t>
                        </a:r>
                        <a:r>
                          <a:rPr lang="en" sz="1200" dirty="0"/>
                          <a:t>)</a:t>
                        </a:r>
                        <a:endParaRPr lang="en" sz="1200" dirty="0">
                          <a:solidFill>
                            <a:srgbClr val="FF0000"/>
                          </a:solidFill>
                        </a:endParaRPr>
                      </a:p>
                    </a:txBody>
                    <a:tcPr marL="121900" marR="121900" marT="121900" marB="121900" anchor="ctr"/>
                  </a:tc>
                  <a:tc>
                    <a:txBody>
                      <a:bodyPr/>
                      <a:lstStyle/>
                      <a:p>
                        <a:pPr lvl="0" algn="ctr">
                          <a:spcBef>
                            <a:spcPts val="0"/>
                          </a:spcBef>
                          <a:buNone/>
                        </a:pPr>
                        <a:endParaRPr lang="en" sz="2000" dirty="0">
                          <a:solidFill>
                            <a:srgbClr val="00B050"/>
                          </a:solidFill>
                        </a:endParaRPr>
                      </a:p>
                    </a:txBody>
                    <a:tcPr marL="121900" marR="121900" marT="121900" marB="121900" anchor="ctr"/>
                  </a:tc>
                  <a:tc>
                    <a:txBody>
                      <a:bodyPr/>
                      <a:lstStyle/>
                      <a:p>
                        <a:pPr lvl="0" algn="ctr">
                          <a:spcBef>
                            <a:spcPts val="0"/>
                          </a:spcBef>
                          <a:buNone/>
                        </a:pPr>
                        <a:endParaRPr lang="en" sz="2000" dirty="0">
                          <a:solidFill>
                            <a:srgbClr val="FF0000"/>
                          </a:solidFill>
                        </a:endParaRPr>
                      </a:p>
                    </a:txBody>
                    <a:tcPr marL="121900" marR="121900" marT="121900" marB="121900" anchor="ctr"/>
                  </a:tc>
                  <a:extLst>
                    <a:ext uri="{0D108BD9-81ED-4DB2-BD59-A6C34878D82A}">
                      <a16:rowId xmlns:a16="http://schemas.microsoft.com/office/drawing/2014/main" xmlns="" val="10001"/>
                    </a:ext>
                  </a:extLst>
                </a:tr>
                <a:tr h="1321598">
                  <a:tc>
                    <a:txBody>
                      <a:bodyPr/>
                      <a:lstStyle/>
                      <a:p>
                        <a:pPr lvl="0" algn="l">
                          <a:spcBef>
                            <a:spcPts val="0"/>
                          </a:spcBef>
                          <a:buNone/>
                        </a:pPr>
                        <a:r>
                          <a:rPr lang="en" sz="2400" dirty="0"/>
                          <a:t>Depth map</a:t>
                        </a:r>
                      </a:p>
                    </a:txBody>
                    <a:tcPr marL="121900" marR="121900" marT="121900" marB="121900" anchor="ctr"/>
                  </a:tc>
                  <a:tc>
                    <a:txBody>
                      <a:bodyPr/>
                      <a:lstStyle/>
                      <a:p>
                        <a:pPr lvl="0" algn="ctr">
                          <a:spcBef>
                            <a:spcPts val="0"/>
                          </a:spcBef>
                          <a:buNone/>
                        </a:pPr>
                        <a:endParaRPr lang="en" sz="2000" dirty="0">
                          <a:solidFill>
                            <a:srgbClr val="00B050"/>
                          </a:solidFill>
                        </a:endParaRPr>
                      </a:p>
                    </a:txBody>
                    <a:tcPr marL="121900" marR="121900" marT="121900" marB="121900" anchor="ctr"/>
                  </a:tc>
                  <a:tc>
                    <a:txBody>
                      <a:bodyPr/>
                      <a:lstStyle/>
                      <a:p>
                        <a:pPr lvl="0" algn="ctr">
                          <a:spcBef>
                            <a:spcPts val="0"/>
                          </a:spcBef>
                          <a:buNone/>
                        </a:pPr>
                        <a:endParaRPr lang="en" sz="2000" dirty="0"/>
                      </a:p>
                      <a:p>
                        <a:pPr lvl="0" algn="ctr">
                          <a:spcBef>
                            <a:spcPts val="0"/>
                          </a:spcBef>
                          <a:buNone/>
                        </a:pPr>
                        <a:endParaRPr lang="en" sz="1200" dirty="0"/>
                      </a:p>
                      <a:p>
                        <a:pPr lvl="0" algn="ctr">
                          <a:spcBef>
                            <a:spcPts val="0"/>
                          </a:spcBef>
                          <a:buNone/>
                        </a:pPr>
                        <a:r>
                          <a:rPr lang="en" sz="1200" dirty="0"/>
                          <a:t>Cannot model “back side”</a:t>
                        </a:r>
                        <a:endParaRPr lang="en" sz="2000" dirty="0">
                          <a:solidFill>
                            <a:srgbClr val="FF0000"/>
                          </a:solidFill>
                        </a:endParaRPr>
                      </a:p>
                    </a:txBody>
                    <a:tcPr marL="121900" marR="121900" marT="121900" marB="121900" anchor="ctr"/>
                  </a:tc>
                  <a:tc>
                    <a:txBody>
                      <a:bodyPr/>
                      <a:lstStyle/>
                      <a:p>
                        <a:pPr lvl="0" algn="ctr">
                          <a:spcBef>
                            <a:spcPts val="0"/>
                          </a:spcBef>
                          <a:buNone/>
                        </a:pPr>
                        <a:endParaRPr lang="en" sz="2000" dirty="0">
                          <a:solidFill>
                            <a:srgbClr val="FF0000"/>
                          </a:solidFill>
                        </a:endParaRPr>
                      </a:p>
                    </a:txBody>
                    <a:tcPr marL="121900" marR="121900" marT="121900" marB="121900" anchor="ctr"/>
                  </a:tc>
                  <a:extLst>
                    <a:ext uri="{0D108BD9-81ED-4DB2-BD59-A6C34878D82A}">
                      <a16:rowId xmlns:a16="http://schemas.microsoft.com/office/drawing/2014/main" xmlns="" val="10002"/>
                    </a:ext>
                  </a:extLst>
                </a:tr>
              </a:tbl>
            </a:graphicData>
          </a:graphic>
        </p:graphicFrame>
        <p:pic>
          <p:nvPicPr>
            <p:cNvPr id="88" name="Shape 88"/>
            <p:cNvPicPr preferRelativeResize="0"/>
            <p:nvPr/>
          </p:nvPicPr>
          <p:blipFill>
            <a:blip r:embed="rId3">
              <a:alphaModFix/>
            </a:blip>
            <a:stretch>
              <a:fillRect/>
            </a:stretch>
          </p:blipFill>
          <p:spPr>
            <a:xfrm>
              <a:off x="2850973" y="3861450"/>
              <a:ext cx="1122901" cy="799790"/>
            </a:xfrm>
            <a:prstGeom prst="rect">
              <a:avLst/>
            </a:prstGeom>
            <a:noFill/>
            <a:ln>
              <a:noFill/>
            </a:ln>
          </p:spPr>
        </p:pic>
        <p:pic>
          <p:nvPicPr>
            <p:cNvPr id="89" name="Shape 89"/>
            <p:cNvPicPr preferRelativeResize="0"/>
            <p:nvPr/>
          </p:nvPicPr>
          <p:blipFill>
            <a:blip r:embed="rId4">
              <a:alphaModFix/>
            </a:blip>
            <a:stretch>
              <a:fillRect/>
            </a:stretch>
          </p:blipFill>
          <p:spPr>
            <a:xfrm>
              <a:off x="3003187" y="5202511"/>
              <a:ext cx="818472" cy="763945"/>
            </a:xfrm>
            <a:prstGeom prst="rect">
              <a:avLst/>
            </a:prstGeom>
            <a:noFill/>
            <a:ln>
              <a:noFill/>
            </a:ln>
          </p:spPr>
        </p:pic>
        <p:grpSp>
          <p:nvGrpSpPr>
            <p:cNvPr id="8" name="Group 7"/>
            <p:cNvGrpSpPr/>
            <p:nvPr/>
          </p:nvGrpSpPr>
          <p:grpSpPr>
            <a:xfrm>
              <a:off x="2880398" y="2548006"/>
              <a:ext cx="1064050" cy="862165"/>
              <a:chOff x="455736" y="1593801"/>
              <a:chExt cx="5226689" cy="4981928"/>
            </a:xfrm>
          </p:grpSpPr>
          <p:grpSp>
            <p:nvGrpSpPr>
              <p:cNvPr id="9" name="Group 8"/>
              <p:cNvGrpSpPr/>
              <p:nvPr/>
            </p:nvGrpSpPr>
            <p:grpSpPr>
              <a:xfrm>
                <a:off x="455736" y="1593801"/>
                <a:ext cx="5226689" cy="4981928"/>
                <a:chOff x="2285109" y="762366"/>
                <a:chExt cx="7424340" cy="5910805"/>
              </a:xfrm>
            </p:grpSpPr>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36459" t="16497" r="35840" b="22109"/>
                <a:stretch/>
              </p:blipFill>
              <p:spPr>
                <a:xfrm>
                  <a:off x="5341603" y="762366"/>
                  <a:ext cx="1060287" cy="1321804"/>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34379" t="15308" r="35171" b="20261"/>
                <a:stretch/>
              </p:blipFill>
              <p:spPr>
                <a:xfrm>
                  <a:off x="6557128" y="983279"/>
                  <a:ext cx="1022407" cy="1216914"/>
                </a:xfrm>
                <a:prstGeom prst="rect">
                  <a:avLst/>
                </a:prstGeom>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l="35270" t="14781" r="34429" b="19864"/>
                <a:stretch/>
              </p:blipFill>
              <p:spPr>
                <a:xfrm>
                  <a:off x="7742192" y="1487191"/>
                  <a:ext cx="944148" cy="1145472"/>
                </a:xfrm>
                <a:prstGeom prst="rect">
                  <a:avLst/>
                </a:prstGeom>
              </p:spPr>
            </p:pic>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l="36162" t="14649" r="33092" b="20392"/>
                <a:stretch/>
              </p:blipFill>
              <p:spPr>
                <a:xfrm>
                  <a:off x="8632971" y="2356481"/>
                  <a:ext cx="983486" cy="1168781"/>
                </a:xfrm>
                <a:prstGeom prst="rect">
                  <a:avLst/>
                </a:prstGeom>
              </p:spPr>
            </p:pic>
            <p:pic>
              <p:nvPicPr>
                <p:cNvPr id="15" name="Picture 14"/>
                <p:cNvPicPr>
                  <a:picLocks noChangeAspect="1"/>
                </p:cNvPicPr>
                <p:nvPr/>
              </p:nvPicPr>
              <p:blipFill rotWithShape="1">
                <a:blip r:embed="rId9" cstate="print">
                  <a:extLst>
                    <a:ext uri="{28A0092B-C50C-407E-A947-70E740481C1C}">
                      <a14:useLocalDpi xmlns:a14="http://schemas.microsoft.com/office/drawing/2010/main" val="0"/>
                    </a:ext>
                  </a:extLst>
                </a:blip>
                <a:srcRect l="38836" t="15309" r="37176" b="22505"/>
                <a:stretch/>
              </p:blipFill>
              <p:spPr>
                <a:xfrm>
                  <a:off x="8934462" y="3431926"/>
                  <a:ext cx="774987" cy="1130090"/>
                </a:xfrm>
                <a:prstGeom prst="rect">
                  <a:avLst/>
                </a:prstGeom>
              </p:spPr>
            </p:pic>
            <p:pic>
              <p:nvPicPr>
                <p:cNvPr id="16" name="Picture 15"/>
                <p:cNvPicPr>
                  <a:picLocks noChangeAspect="1"/>
                </p:cNvPicPr>
                <p:nvPr/>
              </p:nvPicPr>
              <p:blipFill rotWithShape="1">
                <a:blip r:embed="rId10" cstate="print">
                  <a:extLst>
                    <a:ext uri="{28A0092B-C50C-407E-A947-70E740481C1C}">
                      <a14:useLocalDpi xmlns:a14="http://schemas.microsoft.com/office/drawing/2010/main" val="0"/>
                    </a:ext>
                  </a:extLst>
                </a:blip>
                <a:srcRect l="36014" t="15177" r="36508" b="19864"/>
                <a:stretch/>
              </p:blipFill>
              <p:spPr>
                <a:xfrm>
                  <a:off x="8320973" y="4546371"/>
                  <a:ext cx="925490" cy="1230649"/>
                </a:xfrm>
                <a:prstGeom prst="rect">
                  <a:avLst/>
                </a:prstGeom>
              </p:spPr>
            </p:pic>
            <p:pic>
              <p:nvPicPr>
                <p:cNvPr id="17" name="Picture 16"/>
                <p:cNvPicPr>
                  <a:picLocks noChangeAspect="1"/>
                </p:cNvPicPr>
                <p:nvPr/>
              </p:nvPicPr>
              <p:blipFill rotWithShape="1">
                <a:blip r:embed="rId11" cstate="print">
                  <a:extLst>
                    <a:ext uri="{28A0092B-C50C-407E-A947-70E740481C1C}">
                      <a14:useLocalDpi xmlns:a14="http://schemas.microsoft.com/office/drawing/2010/main" val="0"/>
                    </a:ext>
                  </a:extLst>
                </a:blip>
                <a:srcRect l="34973" t="15441" r="33983" b="19336"/>
                <a:stretch/>
              </p:blipFill>
              <p:spPr>
                <a:xfrm>
                  <a:off x="7223999" y="5217742"/>
                  <a:ext cx="1036388" cy="1224821"/>
                </a:xfrm>
                <a:prstGeom prst="rect">
                  <a:avLst/>
                </a:prstGeom>
              </p:spPr>
            </p:pic>
            <p:pic>
              <p:nvPicPr>
                <p:cNvPr id="18" name="Picture 17"/>
                <p:cNvPicPr>
                  <a:picLocks noChangeAspect="1"/>
                </p:cNvPicPr>
                <p:nvPr/>
              </p:nvPicPr>
              <p:blipFill rotWithShape="1">
                <a:blip r:embed="rId12" cstate="print">
                  <a:extLst>
                    <a:ext uri="{28A0092B-C50C-407E-A947-70E740481C1C}">
                      <a14:useLocalDpi xmlns:a14="http://schemas.microsoft.com/office/drawing/2010/main" val="0"/>
                    </a:ext>
                  </a:extLst>
                </a:blip>
                <a:srcRect l="35047" t="14913" r="33909" b="19600"/>
                <a:stretch/>
              </p:blipFill>
              <p:spPr>
                <a:xfrm>
                  <a:off x="6077613" y="5412985"/>
                  <a:ext cx="1062012" cy="1260186"/>
                </a:xfrm>
                <a:prstGeom prst="rect">
                  <a:avLst/>
                </a:prstGeom>
              </p:spPr>
            </p:pic>
            <p:pic>
              <p:nvPicPr>
                <p:cNvPr id="19" name="Picture 18"/>
                <p:cNvPicPr>
                  <a:picLocks noChangeAspect="1"/>
                </p:cNvPicPr>
                <p:nvPr/>
              </p:nvPicPr>
              <p:blipFill rotWithShape="1">
                <a:blip r:embed="rId13" cstate="print">
                  <a:extLst>
                    <a:ext uri="{28A0092B-C50C-407E-A947-70E740481C1C}">
                      <a14:useLocalDpi xmlns:a14="http://schemas.microsoft.com/office/drawing/2010/main" val="0"/>
                    </a:ext>
                  </a:extLst>
                </a:blip>
                <a:srcRect l="35716" t="16497" r="36285" b="21052"/>
                <a:stretch/>
              </p:blipFill>
              <p:spPr>
                <a:xfrm>
                  <a:off x="4910842" y="5315151"/>
                  <a:ext cx="1082398" cy="1358020"/>
                </a:xfrm>
                <a:prstGeom prst="rect">
                  <a:avLst/>
                </a:prstGeom>
              </p:spPr>
            </p:pic>
            <p:pic>
              <p:nvPicPr>
                <p:cNvPr id="20" name="Picture 19"/>
                <p:cNvPicPr>
                  <a:picLocks noChangeAspect="1"/>
                </p:cNvPicPr>
                <p:nvPr/>
              </p:nvPicPr>
              <p:blipFill rotWithShape="1">
                <a:blip r:embed="rId14" cstate="print">
                  <a:extLst>
                    <a:ext uri="{28A0092B-C50C-407E-A947-70E740481C1C}">
                      <a14:useLocalDpi xmlns:a14="http://schemas.microsoft.com/office/drawing/2010/main" val="0"/>
                    </a:ext>
                  </a:extLst>
                </a:blip>
                <a:srcRect l="33933" t="17817" r="34949" b="20261"/>
                <a:stretch/>
              </p:blipFill>
              <p:spPr>
                <a:xfrm>
                  <a:off x="3865573" y="5172617"/>
                  <a:ext cx="1081070" cy="1210074"/>
                </a:xfrm>
                <a:prstGeom prst="rect">
                  <a:avLst/>
                </a:prstGeom>
              </p:spPr>
            </p:pic>
            <p:pic>
              <p:nvPicPr>
                <p:cNvPr id="21" name="Picture 20"/>
                <p:cNvPicPr>
                  <a:picLocks noChangeAspect="1"/>
                </p:cNvPicPr>
                <p:nvPr/>
              </p:nvPicPr>
              <p:blipFill rotWithShape="1">
                <a:blip r:embed="rId15" cstate="print">
                  <a:extLst>
                    <a:ext uri="{28A0092B-C50C-407E-A947-70E740481C1C}">
                      <a14:useLocalDpi xmlns:a14="http://schemas.microsoft.com/office/drawing/2010/main" val="0"/>
                    </a:ext>
                  </a:extLst>
                </a:blip>
                <a:srcRect l="34157" t="19534" r="34948" b="20656"/>
                <a:stretch/>
              </p:blipFill>
              <p:spPr>
                <a:xfrm>
                  <a:off x="3055638" y="4611844"/>
                  <a:ext cx="1121458" cy="1221201"/>
                </a:xfrm>
                <a:prstGeom prst="rect">
                  <a:avLst/>
                </a:prstGeom>
              </p:spPr>
            </p:pic>
            <p:pic>
              <p:nvPicPr>
                <p:cNvPr id="22" name="Picture 21"/>
                <p:cNvPicPr>
                  <a:picLocks noChangeAspect="1"/>
                </p:cNvPicPr>
                <p:nvPr/>
              </p:nvPicPr>
              <p:blipFill rotWithShape="1">
                <a:blip r:embed="rId16" cstate="print">
                  <a:extLst>
                    <a:ext uri="{28A0092B-C50C-407E-A947-70E740481C1C}">
                      <a14:useLocalDpi xmlns:a14="http://schemas.microsoft.com/office/drawing/2010/main" val="0"/>
                    </a:ext>
                  </a:extLst>
                </a:blip>
                <a:srcRect l="38315" t="23230" r="39553" b="24618"/>
                <a:stretch/>
              </p:blipFill>
              <p:spPr>
                <a:xfrm>
                  <a:off x="2285109" y="3222086"/>
                  <a:ext cx="770529" cy="1021338"/>
                </a:xfrm>
                <a:prstGeom prst="rect">
                  <a:avLst/>
                </a:prstGeom>
              </p:spPr>
            </p:pic>
            <p:pic>
              <p:nvPicPr>
                <p:cNvPr id="23" name="Picture 22"/>
                <p:cNvPicPr>
                  <a:picLocks noChangeAspect="1"/>
                </p:cNvPicPr>
                <p:nvPr/>
              </p:nvPicPr>
              <p:blipFill rotWithShape="1">
                <a:blip r:embed="rId17" cstate="print">
                  <a:extLst>
                    <a:ext uri="{28A0092B-C50C-407E-A947-70E740481C1C}">
                      <a14:useLocalDpi xmlns:a14="http://schemas.microsoft.com/office/drawing/2010/main" val="0"/>
                    </a:ext>
                  </a:extLst>
                </a:blip>
                <a:srcRect l="34825" t="21118" r="37473" b="22901"/>
                <a:stretch/>
              </p:blipFill>
              <p:spPr>
                <a:xfrm>
                  <a:off x="2575694" y="2159724"/>
                  <a:ext cx="979634" cy="1113576"/>
                </a:xfrm>
                <a:prstGeom prst="rect">
                  <a:avLst/>
                </a:prstGeom>
              </p:spPr>
            </p:pic>
            <p:pic>
              <p:nvPicPr>
                <p:cNvPr id="24" name="Picture 23"/>
                <p:cNvPicPr>
                  <a:picLocks noChangeAspect="1"/>
                </p:cNvPicPr>
                <p:nvPr/>
              </p:nvPicPr>
              <p:blipFill rotWithShape="1">
                <a:blip r:embed="rId18" cstate="print">
                  <a:extLst>
                    <a:ext uri="{28A0092B-C50C-407E-A947-70E740481C1C}">
                      <a14:useLocalDpi xmlns:a14="http://schemas.microsoft.com/office/drawing/2010/main" val="0"/>
                    </a:ext>
                  </a:extLst>
                </a:blip>
                <a:srcRect l="33414" t="19138" r="35320" b="20656"/>
                <a:stretch/>
              </p:blipFill>
              <p:spPr>
                <a:xfrm>
                  <a:off x="3161835" y="1371920"/>
                  <a:ext cx="1083187" cy="1173237"/>
                </a:xfrm>
                <a:prstGeom prst="rect">
                  <a:avLst/>
                </a:prstGeom>
              </p:spPr>
            </p:pic>
            <p:pic>
              <p:nvPicPr>
                <p:cNvPr id="25" name="Picture 24"/>
                <p:cNvPicPr>
                  <a:picLocks noChangeAspect="1"/>
                </p:cNvPicPr>
                <p:nvPr/>
              </p:nvPicPr>
              <p:blipFill rotWithShape="1">
                <a:blip r:embed="rId19" cstate="print">
                  <a:extLst>
                    <a:ext uri="{28A0092B-C50C-407E-A947-70E740481C1C}">
                      <a14:useLocalDpi xmlns:a14="http://schemas.microsoft.com/office/drawing/2010/main" val="0"/>
                    </a:ext>
                  </a:extLst>
                </a:blip>
                <a:srcRect l="34825" t="17422" r="34651" b="20920"/>
                <a:stretch/>
              </p:blipFill>
              <p:spPr>
                <a:xfrm>
                  <a:off x="4115927" y="799362"/>
                  <a:ext cx="1213224" cy="1378528"/>
                </a:xfrm>
                <a:prstGeom prst="rect">
                  <a:avLst/>
                </a:prstGeom>
              </p:spPr>
            </p:pic>
            <p:pic>
              <p:nvPicPr>
                <p:cNvPr id="26" name="Picture 25"/>
                <p:cNvPicPr>
                  <a:picLocks noChangeAspect="1"/>
                </p:cNvPicPr>
                <p:nvPr/>
              </p:nvPicPr>
              <p:blipFill rotWithShape="1">
                <a:blip r:embed="rId20" cstate="print">
                  <a:extLst>
                    <a:ext uri="{28A0092B-C50C-407E-A947-70E740481C1C}">
                      <a14:useLocalDpi xmlns:a14="http://schemas.microsoft.com/office/drawing/2010/main" val="0"/>
                    </a:ext>
                  </a:extLst>
                </a:blip>
                <a:srcRect l="35568" t="20855" r="36137" b="22109"/>
                <a:stretch/>
              </p:blipFill>
              <p:spPr>
                <a:xfrm>
                  <a:off x="2500242" y="4011490"/>
                  <a:ext cx="1014418" cy="1150207"/>
                </a:xfrm>
                <a:prstGeom prst="rect">
                  <a:avLst/>
                </a:prstGeom>
              </p:spPr>
            </p:pic>
          </p:grpSp>
          <p:pic>
            <p:nvPicPr>
              <p:cNvPr id="10" name="Picture 9"/>
              <p:cNvPicPr>
                <a:picLocks noChangeAspect="1"/>
              </p:cNvPicPr>
              <p:nvPr/>
            </p:nvPicPr>
            <p:blipFill rotWithShape="1">
              <a:blip r:embed="rId21" cstate="print">
                <a:extLst>
                  <a:ext uri="{28A0092B-C50C-407E-A947-70E740481C1C}">
                    <a14:useLocalDpi xmlns:a14="http://schemas.microsoft.com/office/drawing/2010/main" val="0"/>
                  </a:ext>
                </a:extLst>
              </a:blip>
              <a:srcRect l="36014" t="15177" r="36508" b="19864"/>
              <a:stretch/>
            </p:blipFill>
            <p:spPr>
              <a:xfrm>
                <a:off x="2207501" y="2920710"/>
                <a:ext cx="1465943" cy="2311602"/>
              </a:xfrm>
              <a:prstGeom prst="rect">
                <a:avLst/>
              </a:prstGeom>
            </p:spPr>
          </p:pic>
        </p:grpSp>
        <p:pic>
          <p:nvPicPr>
            <p:cNvPr id="28" name="Picture 4" descr="http://servemeright.com.au/smr-web/serve-me-right-logo.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890538" y="2654169"/>
              <a:ext cx="610722" cy="50234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servemeright.com.au/smr-web/serve-me-right-logo.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135797" y="2678830"/>
              <a:ext cx="610722" cy="5023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http://images.clipartpanda.com/wrong-clipart-red-wrong-cross-md.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9457920" y="2791445"/>
              <a:ext cx="530843" cy="43077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ttp://images.clipartpanda.com/wrong-clipart-red-wrong-cross-md.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9457920" y="4045955"/>
              <a:ext cx="530843" cy="43077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ttp://servemeright.com.au/smr-web/serve-me-right-logo.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135797" y="3981594"/>
              <a:ext cx="610722" cy="50234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http://images.clipartpanda.com/wrong-clipart-red-wrong-cross-md.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903469" y="3970798"/>
              <a:ext cx="530843" cy="43077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ttp://images.clipartpanda.com/wrong-clipart-red-wrong-cross-md.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175736" y="5202511"/>
              <a:ext cx="530843" cy="43077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http://servemeright.com.au/smr-web/serve-me-right-logo.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823590" y="5333311"/>
              <a:ext cx="610722" cy="50234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http://servemeright.com.au/smr-web/serve-me-right-logo.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449512" y="5303788"/>
              <a:ext cx="610722" cy="50234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247423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Shape 85"/>
          <p:cNvSpPr txBox="1">
            <a:spLocks noGrp="1"/>
          </p:cNvSpPr>
          <p:nvPr>
            <p:ph type="title"/>
          </p:nvPr>
        </p:nvSpPr>
        <p:spPr>
          <a:prstGeom prst="rect">
            <a:avLst/>
          </a:prstGeom>
        </p:spPr>
        <p:txBody>
          <a:bodyPr vert="horz" lIns="121900" tIns="121900" rIns="121900" bIns="121900" rtlCol="0" anchor="t" anchorCtr="0">
            <a:noAutofit/>
          </a:bodyPr>
          <a:lstStyle/>
          <a:p>
            <a:r>
              <a:rPr lang="en-US" dirty="0"/>
              <a:t>Typical artifacts of volumetric reconstruction</a:t>
            </a:r>
            <a:endParaRPr lang="en" dirty="0"/>
          </a:p>
        </p:txBody>
      </p:sp>
      <p:grpSp>
        <p:nvGrpSpPr>
          <p:cNvPr id="44" name="Group 43"/>
          <p:cNvGrpSpPr/>
          <p:nvPr/>
        </p:nvGrpSpPr>
        <p:grpSpPr>
          <a:xfrm>
            <a:off x="1210897" y="963774"/>
            <a:ext cx="10459785" cy="5826780"/>
            <a:chOff x="2720371" y="1827228"/>
            <a:chExt cx="6758710" cy="3765040"/>
          </a:xfrm>
        </p:grpSpPr>
        <p:sp>
          <p:nvSpPr>
            <p:cNvPr id="46" name="TextBox 45"/>
            <p:cNvSpPr txBox="1"/>
            <p:nvPr/>
          </p:nvSpPr>
          <p:spPr>
            <a:xfrm>
              <a:off x="2720371" y="4418915"/>
              <a:ext cx="6758710" cy="1173353"/>
            </a:xfrm>
            <a:prstGeom prst="rect">
              <a:avLst/>
            </a:prstGeom>
            <a:solidFill>
              <a:schemeClr val="bg1"/>
            </a:solidFill>
          </p:spPr>
          <p:txBody>
            <a:bodyPr wrap="none" rtlCol="0">
              <a:spAutoFit/>
            </a:bodyPr>
            <a:lstStyle/>
            <a:p>
              <a:pPr algn="ctr"/>
              <a:endParaRPr lang="en-US" sz="2800" dirty="0"/>
            </a:p>
            <a:p>
              <a:pPr algn="ctr"/>
              <a:r>
                <a:rPr lang="en-US" sz="2800" dirty="0"/>
                <a:t>Missing</a:t>
              </a:r>
              <a:r>
                <a:rPr lang="zh-CN" altLang="en-US" sz="2800" dirty="0"/>
                <a:t> </a:t>
              </a:r>
              <a:r>
                <a:rPr lang="en-US" altLang="zh-CN" sz="2800" dirty="0"/>
                <a:t>or extra</a:t>
              </a:r>
              <a:r>
                <a:rPr lang="en-US" sz="2800" dirty="0"/>
                <a:t> thin structures</a:t>
              </a:r>
              <a:endParaRPr lang="en-US" sz="2800" b="1" dirty="0"/>
            </a:p>
            <a:p>
              <a:pPr algn="ctr"/>
              <a:endParaRPr lang="en-US" sz="2800" dirty="0"/>
            </a:p>
            <a:p>
              <a:pPr algn="ctr"/>
              <a:r>
                <a:rPr lang="en-US" sz="2800" dirty="0"/>
                <a:t>Volumes are hard for </a:t>
              </a:r>
              <a:r>
                <a:rPr lang="en-US" sz="2800" b="1" dirty="0"/>
                <a:t>the network </a:t>
              </a:r>
              <a:r>
                <a:rPr lang="en-US" sz="2800" dirty="0"/>
                <a:t>to rotate / deform / interpolate</a:t>
              </a:r>
            </a:p>
          </p:txBody>
        </p:sp>
        <p:grpSp>
          <p:nvGrpSpPr>
            <p:cNvPr id="47" name="Group 46"/>
            <p:cNvGrpSpPr/>
            <p:nvPr/>
          </p:nvGrpSpPr>
          <p:grpSpPr>
            <a:xfrm>
              <a:off x="4657885" y="1827228"/>
              <a:ext cx="2664448" cy="2498122"/>
              <a:chOff x="4405203" y="1810178"/>
              <a:chExt cx="3511359" cy="3292167"/>
            </a:xfrm>
          </p:grpSpPr>
          <p:pic>
            <p:nvPicPr>
              <p:cNvPr id="48" name="Shape 90"/>
              <p:cNvPicPr preferRelativeResize="0"/>
              <p:nvPr/>
            </p:nvPicPr>
            <p:blipFill>
              <a:blip r:embed="rId3">
                <a:alphaModFix/>
              </a:blip>
              <a:stretch>
                <a:fillRect/>
              </a:stretch>
            </p:blipFill>
            <p:spPr>
              <a:xfrm>
                <a:off x="4405203" y="1810178"/>
                <a:ext cx="3511359" cy="3292167"/>
              </a:xfrm>
              <a:prstGeom prst="rect">
                <a:avLst/>
              </a:prstGeom>
              <a:noFill/>
              <a:ln>
                <a:noFill/>
              </a:ln>
            </p:spPr>
          </p:pic>
          <p:sp>
            <p:nvSpPr>
              <p:cNvPr id="49" name="Oval 48"/>
              <p:cNvSpPr/>
              <p:nvPr/>
            </p:nvSpPr>
            <p:spPr>
              <a:xfrm rot="19933699">
                <a:off x="6505703" y="3742894"/>
                <a:ext cx="932227" cy="1291266"/>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cxnSp>
            <p:nvCxnSpPr>
              <p:cNvPr id="50" name="Straight Arrow Connector 49"/>
              <p:cNvCxnSpPr/>
              <p:nvPr/>
            </p:nvCxnSpPr>
            <p:spPr>
              <a:xfrm flipH="1">
                <a:off x="7171362" y="3741067"/>
                <a:ext cx="499708" cy="51257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6949119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p:cNvSpPr/>
          <p:nvPr/>
        </p:nvSpPr>
        <p:spPr>
          <a:xfrm>
            <a:off x="7073153" y="4178495"/>
            <a:ext cx="5009256" cy="1547602"/>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Rounded Corners 17"/>
          <p:cNvSpPr/>
          <p:nvPr/>
        </p:nvSpPr>
        <p:spPr>
          <a:xfrm>
            <a:off x="7073153" y="2521258"/>
            <a:ext cx="5009256" cy="1571348"/>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normAutofit/>
          </a:bodyPr>
          <a:lstStyle/>
          <a:p>
            <a:r>
              <a:rPr lang="en-US" dirty="0"/>
              <a:t>Learn to analyze / generate Geometric Forms?</a:t>
            </a:r>
          </a:p>
        </p:txBody>
      </p:sp>
      <p:sp>
        <p:nvSpPr>
          <p:cNvPr id="12" name="TextBox 11"/>
          <p:cNvSpPr txBox="1"/>
          <p:nvPr/>
        </p:nvSpPr>
        <p:spPr>
          <a:xfrm>
            <a:off x="1939472" y="2829878"/>
            <a:ext cx="3001143" cy="954107"/>
          </a:xfrm>
          <a:prstGeom prst="rect">
            <a:avLst/>
          </a:prstGeom>
          <a:noFill/>
        </p:spPr>
        <p:txBody>
          <a:bodyPr wrap="none" rtlCol="0">
            <a:spAutoFit/>
          </a:bodyPr>
          <a:lstStyle/>
          <a:p>
            <a:pPr algn="ctr"/>
            <a:r>
              <a:rPr lang="en-US" sz="2800" b="1" dirty="0">
                <a:solidFill>
                  <a:schemeClr val="accent1">
                    <a:lumMod val="50000"/>
                  </a:schemeClr>
                </a:solidFill>
              </a:rPr>
              <a:t>Rasterized form </a:t>
            </a:r>
          </a:p>
          <a:p>
            <a:pPr algn="ctr"/>
            <a:r>
              <a:rPr lang="en-US" sz="2800" b="1" dirty="0">
                <a:solidFill>
                  <a:schemeClr val="accent1">
                    <a:lumMod val="50000"/>
                  </a:schemeClr>
                </a:solidFill>
              </a:rPr>
              <a:t>(regular grids) </a:t>
            </a:r>
          </a:p>
        </p:txBody>
      </p:sp>
      <p:sp>
        <p:nvSpPr>
          <p:cNvPr id="13" name="TextBox 12"/>
          <p:cNvSpPr txBox="1"/>
          <p:nvPr/>
        </p:nvSpPr>
        <p:spPr>
          <a:xfrm>
            <a:off x="2010004" y="4475242"/>
            <a:ext cx="2860078" cy="954107"/>
          </a:xfrm>
          <a:prstGeom prst="rect">
            <a:avLst/>
          </a:prstGeom>
          <a:noFill/>
        </p:spPr>
        <p:txBody>
          <a:bodyPr wrap="none" rtlCol="0">
            <a:spAutoFit/>
          </a:bodyPr>
          <a:lstStyle/>
          <a:p>
            <a:r>
              <a:rPr lang="en-US" sz="2800" b="1" dirty="0">
                <a:solidFill>
                  <a:schemeClr val="accent2">
                    <a:lumMod val="50000"/>
                  </a:schemeClr>
                </a:solidFill>
              </a:rPr>
              <a:t>Geometric form</a:t>
            </a:r>
          </a:p>
          <a:p>
            <a:pPr algn="ctr"/>
            <a:r>
              <a:rPr lang="en-US" sz="2800" b="1" dirty="0">
                <a:solidFill>
                  <a:schemeClr val="accent2">
                    <a:lumMod val="50000"/>
                  </a:schemeClr>
                </a:solidFill>
              </a:rPr>
              <a:t>(irregular)</a:t>
            </a:r>
          </a:p>
        </p:txBody>
      </p:sp>
      <p:sp>
        <p:nvSpPr>
          <p:cNvPr id="17" name="TextBox 16"/>
          <p:cNvSpPr txBox="1"/>
          <p:nvPr/>
        </p:nvSpPr>
        <p:spPr>
          <a:xfrm>
            <a:off x="7269933" y="1296851"/>
            <a:ext cx="4922067" cy="4524315"/>
          </a:xfrm>
          <a:prstGeom prst="rect">
            <a:avLst/>
          </a:prstGeom>
          <a:noFill/>
        </p:spPr>
        <p:txBody>
          <a:bodyPr wrap="square" rtlCol="0">
            <a:spAutoFit/>
          </a:bodyPr>
          <a:lstStyle/>
          <a:p>
            <a:pPr>
              <a:lnSpc>
                <a:spcPct val="150000"/>
              </a:lnSpc>
            </a:pPr>
            <a:r>
              <a:rPr lang="en-US" sz="2400" dirty="0"/>
              <a:t>Candidates: </a:t>
            </a:r>
          </a:p>
          <a:p>
            <a:pPr lvl="1">
              <a:lnSpc>
                <a:spcPct val="150000"/>
              </a:lnSpc>
            </a:pPr>
            <a:endParaRPr lang="en-US" sz="2400" b="1" dirty="0">
              <a:solidFill>
                <a:schemeClr val="accent1">
                  <a:lumMod val="50000"/>
                </a:schemeClr>
              </a:solidFill>
            </a:endParaRPr>
          </a:p>
          <a:p>
            <a:pPr lvl="1">
              <a:lnSpc>
                <a:spcPct val="150000"/>
              </a:lnSpc>
            </a:pPr>
            <a:r>
              <a:rPr lang="en-US" sz="2400" dirty="0"/>
              <a:t>multi-view images</a:t>
            </a:r>
          </a:p>
          <a:p>
            <a:pPr lvl="1">
              <a:lnSpc>
                <a:spcPct val="150000"/>
              </a:lnSpc>
            </a:pPr>
            <a:r>
              <a:rPr lang="en-US" sz="2400" dirty="0"/>
              <a:t>depth map</a:t>
            </a:r>
          </a:p>
          <a:p>
            <a:pPr lvl="1">
              <a:lnSpc>
                <a:spcPct val="150000"/>
              </a:lnSpc>
            </a:pPr>
            <a:r>
              <a:rPr lang="en-US" sz="2400" dirty="0"/>
              <a:t>volumetric</a:t>
            </a:r>
          </a:p>
          <a:p>
            <a:pPr lvl="1">
              <a:lnSpc>
                <a:spcPct val="150000"/>
              </a:lnSpc>
            </a:pPr>
            <a:r>
              <a:rPr lang="en-US" sz="2400" dirty="0"/>
              <a:t>polygonal mesh</a:t>
            </a:r>
          </a:p>
          <a:p>
            <a:pPr lvl="1">
              <a:lnSpc>
                <a:spcPct val="150000"/>
              </a:lnSpc>
            </a:pPr>
            <a:r>
              <a:rPr lang="en-US" sz="2400" b="1" dirty="0">
                <a:solidFill>
                  <a:schemeClr val="accent5">
                    <a:lumMod val="50000"/>
                  </a:schemeClr>
                </a:solidFill>
              </a:rPr>
              <a:t>point cloud</a:t>
            </a:r>
          </a:p>
          <a:p>
            <a:pPr lvl="1">
              <a:lnSpc>
                <a:spcPct val="150000"/>
              </a:lnSpc>
            </a:pPr>
            <a:r>
              <a:rPr lang="en-US" sz="2400" b="1" dirty="0">
                <a:solidFill>
                  <a:schemeClr val="accent5">
                    <a:lumMod val="50000"/>
                  </a:schemeClr>
                </a:solidFill>
              </a:rPr>
              <a:t>primitive-based CAD models</a:t>
            </a:r>
          </a:p>
        </p:txBody>
      </p:sp>
      <p:pic>
        <p:nvPicPr>
          <p:cNvPr id="1028" name="Picture 4" descr="http://images.clipartpanda.com/all-star-clipart-star-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5597" y="4726413"/>
            <a:ext cx="349166" cy="33393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http://images.clipartpanda.com/all-star-clipart-star-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5597" y="5267831"/>
            <a:ext cx="349166" cy="333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976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Helvetica" panose="020B0604020202020204" pitchFamily="34" charset="0"/>
                <a:cs typeface="Helvetica" panose="020B0604020202020204" pitchFamily="34" charset="0"/>
              </a:rPr>
              <a:t>Outline</a:t>
            </a:r>
          </a:p>
        </p:txBody>
      </p:sp>
      <p:sp>
        <p:nvSpPr>
          <p:cNvPr id="3" name="Content Placeholder 2"/>
          <p:cNvSpPr>
            <a:spLocks noGrp="1"/>
          </p:cNvSpPr>
          <p:nvPr>
            <p:ph idx="1"/>
          </p:nvPr>
        </p:nvSpPr>
        <p:spPr/>
        <p:txBody>
          <a:bodyPr>
            <a:normAutofit/>
          </a:bodyPr>
          <a:lstStyle/>
          <a:p>
            <a:pPr marL="0" indent="0">
              <a:lnSpc>
                <a:spcPct val="150000"/>
              </a:lnSpc>
              <a:buNone/>
            </a:pPr>
            <a:r>
              <a:rPr lang="en-US" sz="3600" dirty="0">
                <a:latin typeface="Helvetica" panose="020B0604020202020204" pitchFamily="34" charset="0"/>
                <a:cs typeface="Helvetica" panose="020B0604020202020204" pitchFamily="34" charset="0"/>
              </a:rPr>
              <a:t>Motivation</a:t>
            </a:r>
          </a:p>
          <a:p>
            <a:pPr marL="0" indent="0">
              <a:lnSpc>
                <a:spcPct val="150000"/>
              </a:lnSpc>
              <a:buNone/>
            </a:pPr>
            <a:r>
              <a:rPr lang="en-US" sz="3600" b="1" dirty="0">
                <a:latin typeface="Helvetica" panose="020B0604020202020204" pitchFamily="34" charset="0"/>
                <a:cs typeface="Helvetica" panose="020B0604020202020204" pitchFamily="34" charset="0"/>
              </a:rPr>
              <a:t>3D point cloud / CAD model reconstruction</a:t>
            </a:r>
          </a:p>
          <a:p>
            <a:pPr marL="0" indent="0">
              <a:lnSpc>
                <a:spcPct val="150000"/>
              </a:lnSpc>
              <a:buNone/>
            </a:pPr>
            <a:r>
              <a:rPr lang="en-US" sz="3600" dirty="0">
                <a:latin typeface="Helvetica" panose="020B0604020202020204" pitchFamily="34" charset="0"/>
                <a:cs typeface="Helvetica" panose="020B0604020202020204" pitchFamily="34" charset="0"/>
              </a:rPr>
              <a:t>3D point cloud analysis, e.g., segmentation</a:t>
            </a:r>
          </a:p>
          <a:p>
            <a:pPr marL="0" indent="0">
              <a:lnSpc>
                <a:spcPct val="150000"/>
              </a:lnSpc>
              <a:buNone/>
            </a:pPr>
            <a:endParaRPr lang="en-US" sz="3600" dirty="0">
              <a:latin typeface="Helvetica" panose="020B0604020202020204" pitchFamily="34" charset="0"/>
              <a:cs typeface="Helvetica" panose="020B0604020202020204" pitchFamily="34" charset="0"/>
            </a:endParaRPr>
          </a:p>
          <a:p>
            <a:pPr marL="0" indent="0">
              <a:lnSpc>
                <a:spcPct val="150000"/>
              </a:lnSpc>
              <a:buNone/>
            </a:pPr>
            <a:endParaRPr lang="en-US" sz="3600" dirty="0">
              <a:latin typeface="Helvetica" panose="020B0604020202020204" pitchFamily="34" charset="0"/>
              <a:cs typeface="Helvetica" panose="020B0604020202020204" pitchFamily="34" charset="0"/>
            </a:endParaRPr>
          </a:p>
          <a:p>
            <a:pPr marL="0" indent="0">
              <a:lnSpc>
                <a:spcPct val="150000"/>
              </a:lnSpc>
              <a:buNone/>
            </a:pPr>
            <a:endParaRPr lang="en-US" sz="3600" dirty="0">
              <a:latin typeface="Helvetica" panose="020B0604020202020204" pitchFamily="34" charset="0"/>
              <a:cs typeface="Helvetica" panose="020B0604020202020204" pitchFamily="34" charset="0"/>
            </a:endParaRPr>
          </a:p>
          <a:p>
            <a:pPr marL="0" indent="0">
              <a:lnSpc>
                <a:spcPct val="150000"/>
              </a:lnSpc>
              <a:buNone/>
            </a:pPr>
            <a:endParaRPr lang="en-US" sz="36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7251152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Helvetica" charset="0"/>
                <a:cs typeface="Helvetica" charset="0"/>
              </a:rPr>
              <a:t>3D perception from a single image</a:t>
            </a:r>
            <a:endParaRPr lang="en-US" dirty="0">
              <a:latin typeface="Helvetica" charset="0"/>
              <a:ea typeface="Helvetica" charset="0"/>
              <a:cs typeface="Helvetica" charset="0"/>
            </a:endParaRPr>
          </a:p>
        </p:txBody>
      </p:sp>
      <p:pic>
        <p:nvPicPr>
          <p:cNvPr id="7" name="Content Placeholder 5"/>
          <p:cNvPicPr>
            <a:picLocks noGrp="1" noChangeAspect="1"/>
          </p:cNvPicPr>
          <p:nvPr>
            <p:ph idx="1"/>
          </p:nvPr>
        </p:nvPicPr>
        <p:blipFill>
          <a:blip r:embed="rId3"/>
          <a:stretch>
            <a:fillRect/>
          </a:stretch>
        </p:blipFill>
        <p:spPr>
          <a:xfrm>
            <a:off x="1553899" y="894858"/>
            <a:ext cx="8944713" cy="5963142"/>
          </a:xfrm>
          <a:prstGeom prst="rect">
            <a:avLst/>
          </a:prstGeom>
        </p:spPr>
      </p:pic>
    </p:spTree>
    <p:extLst>
      <p:ext uri="{BB962C8B-B14F-4D97-AF65-F5344CB8AC3E}">
        <p14:creationId xmlns:p14="http://schemas.microsoft.com/office/powerpoint/2010/main" val="3149928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Helvetica" charset="0"/>
                <a:ea typeface="Helvetica" charset="0"/>
                <a:cs typeface="Helvetica" charset="0"/>
              </a:rPr>
              <a:t>Monocular vision</a:t>
            </a:r>
          </a:p>
        </p:txBody>
      </p:sp>
      <p:pic>
        <p:nvPicPr>
          <p:cNvPr id="6" name="Content Placeholder 5"/>
          <p:cNvPicPr>
            <a:picLocks noGrp="1" noChangeAspect="1"/>
          </p:cNvPicPr>
          <p:nvPr>
            <p:ph idx="1"/>
          </p:nvPr>
        </p:nvPicPr>
        <p:blipFill rotWithShape="1">
          <a:blip r:embed="rId3"/>
          <a:srcRect l="47972" t="4562" r="27799" b="36431"/>
          <a:stretch/>
        </p:blipFill>
        <p:spPr>
          <a:xfrm>
            <a:off x="316523" y="2350741"/>
            <a:ext cx="2420493" cy="2780479"/>
          </a:xfrm>
          <a:prstGeom prst="rect">
            <a:avLst/>
          </a:prstGeom>
        </p:spPr>
      </p:pic>
      <p:pic>
        <p:nvPicPr>
          <p:cNvPr id="4" name="Picture 3"/>
          <p:cNvPicPr>
            <a:picLocks noChangeAspect="1"/>
          </p:cNvPicPr>
          <p:nvPr/>
        </p:nvPicPr>
        <p:blipFill>
          <a:blip r:embed="rId4"/>
          <a:stretch>
            <a:fillRect/>
          </a:stretch>
        </p:blipFill>
        <p:spPr>
          <a:xfrm>
            <a:off x="3273669" y="1981197"/>
            <a:ext cx="5715000" cy="3810000"/>
          </a:xfrm>
          <a:prstGeom prst="rect">
            <a:avLst/>
          </a:prstGeom>
        </p:spPr>
      </p:pic>
      <p:pic>
        <p:nvPicPr>
          <p:cNvPr id="7" name="Picture 6"/>
          <p:cNvPicPr>
            <a:picLocks noChangeAspect="1"/>
          </p:cNvPicPr>
          <p:nvPr/>
        </p:nvPicPr>
        <p:blipFill rotWithShape="1">
          <a:blip r:embed="rId5"/>
          <a:srcRect l="3867" r="7677"/>
          <a:stretch/>
        </p:blipFill>
        <p:spPr>
          <a:xfrm>
            <a:off x="8827476" y="2841744"/>
            <a:ext cx="3268395" cy="2088906"/>
          </a:xfrm>
          <a:prstGeom prst="rect">
            <a:avLst/>
          </a:prstGeom>
        </p:spPr>
      </p:pic>
      <p:cxnSp>
        <p:nvCxnSpPr>
          <p:cNvPr id="9" name="Straight Connector 8"/>
          <p:cNvCxnSpPr/>
          <p:nvPr/>
        </p:nvCxnSpPr>
        <p:spPr>
          <a:xfrm>
            <a:off x="6213232" y="1981197"/>
            <a:ext cx="0" cy="3188680"/>
          </a:xfrm>
          <a:prstGeom prst="line">
            <a:avLst/>
          </a:prstGeom>
          <a:ln w="571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039100" y="1289314"/>
            <a:ext cx="2945037" cy="523220"/>
          </a:xfrm>
          <a:prstGeom prst="rect">
            <a:avLst/>
          </a:prstGeom>
          <a:noFill/>
        </p:spPr>
        <p:txBody>
          <a:bodyPr wrap="none" rtlCol="0">
            <a:spAutoFit/>
          </a:bodyPr>
          <a:lstStyle/>
          <a:p>
            <a:r>
              <a:rPr lang="en-US" sz="2800" dirty="0">
                <a:latin typeface="Helvetica" charset="0"/>
                <a:ea typeface="Helvetica" charset="0"/>
                <a:cs typeface="Helvetica" charset="0"/>
              </a:rPr>
              <a:t>a typical predator</a:t>
            </a:r>
          </a:p>
        </p:txBody>
      </p:sp>
      <p:sp>
        <p:nvSpPr>
          <p:cNvPr id="11" name="TextBox 10"/>
          <p:cNvSpPr txBox="1"/>
          <p:nvPr/>
        </p:nvSpPr>
        <p:spPr>
          <a:xfrm>
            <a:off x="2072873" y="1289314"/>
            <a:ext cx="2303836" cy="523220"/>
          </a:xfrm>
          <a:prstGeom prst="rect">
            <a:avLst/>
          </a:prstGeom>
          <a:noFill/>
        </p:spPr>
        <p:txBody>
          <a:bodyPr wrap="none" rtlCol="0">
            <a:spAutoFit/>
          </a:bodyPr>
          <a:lstStyle/>
          <a:p>
            <a:r>
              <a:rPr lang="en-US" sz="2800" dirty="0">
                <a:latin typeface="Helvetica" charset="0"/>
                <a:ea typeface="Helvetica" charset="0"/>
                <a:cs typeface="Helvetica" charset="0"/>
              </a:rPr>
              <a:t>a typical prey</a:t>
            </a:r>
          </a:p>
        </p:txBody>
      </p:sp>
      <p:sp>
        <p:nvSpPr>
          <p:cNvPr id="3" name="Rectangle 2"/>
          <p:cNvSpPr/>
          <p:nvPr/>
        </p:nvSpPr>
        <p:spPr>
          <a:xfrm>
            <a:off x="4044657" y="6180321"/>
            <a:ext cx="4594528" cy="307777"/>
          </a:xfrm>
          <a:prstGeom prst="rect">
            <a:avLst/>
          </a:prstGeom>
        </p:spPr>
        <p:txBody>
          <a:bodyPr wrap="none">
            <a:spAutoFit/>
          </a:bodyPr>
          <a:lstStyle/>
          <a:p>
            <a:r>
              <a:rPr lang="en-US" sz="1400" i="1" dirty="0">
                <a:latin typeface="Helvetica" charset="0"/>
                <a:ea typeface="Helvetica" charset="0"/>
                <a:cs typeface="Helvetica" charset="0"/>
              </a:rPr>
              <a:t>Cited from https://en.wikipedia.org/wiki/Binocular_vision</a:t>
            </a:r>
          </a:p>
        </p:txBody>
      </p:sp>
    </p:spTree>
    <p:extLst>
      <p:ext uri="{BB962C8B-B14F-4D97-AF65-F5344CB8AC3E}">
        <p14:creationId xmlns:p14="http://schemas.microsoft.com/office/powerpoint/2010/main" val="1030584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Many </a:t>
            </a:r>
            <a:r>
              <a:rPr lang="en-US"/>
              <a:t>3D representations are </a:t>
            </a:r>
            <a:r>
              <a:rPr lang="en-US" dirty="0"/>
              <a:t>available</a:t>
            </a:r>
          </a:p>
        </p:txBody>
      </p:sp>
      <p:sp>
        <p:nvSpPr>
          <p:cNvPr id="28" name="TextBox 27"/>
          <p:cNvSpPr txBox="1"/>
          <p:nvPr/>
        </p:nvSpPr>
        <p:spPr>
          <a:xfrm>
            <a:off x="7269933" y="1296851"/>
            <a:ext cx="4922067" cy="4524315"/>
          </a:xfrm>
          <a:prstGeom prst="rect">
            <a:avLst/>
          </a:prstGeom>
          <a:noFill/>
        </p:spPr>
        <p:txBody>
          <a:bodyPr wrap="square" rtlCol="0">
            <a:spAutoFit/>
          </a:bodyPr>
          <a:lstStyle/>
          <a:p>
            <a:pPr>
              <a:lnSpc>
                <a:spcPct val="150000"/>
              </a:lnSpc>
            </a:pPr>
            <a:r>
              <a:rPr lang="en-US" sz="2400" dirty="0"/>
              <a:t>Candidates: </a:t>
            </a:r>
          </a:p>
          <a:p>
            <a:pPr lvl="1">
              <a:lnSpc>
                <a:spcPct val="150000"/>
              </a:lnSpc>
            </a:pPr>
            <a:endParaRPr lang="en-US" sz="2400" b="1" dirty="0">
              <a:solidFill>
                <a:schemeClr val="accent1">
                  <a:lumMod val="50000"/>
                </a:schemeClr>
              </a:solidFill>
            </a:endParaRPr>
          </a:p>
          <a:p>
            <a:pPr lvl="1">
              <a:lnSpc>
                <a:spcPct val="150000"/>
              </a:lnSpc>
            </a:pPr>
            <a:r>
              <a:rPr lang="en-US" sz="2400" dirty="0"/>
              <a:t>multi-view images</a:t>
            </a:r>
          </a:p>
          <a:p>
            <a:pPr lvl="1">
              <a:lnSpc>
                <a:spcPct val="150000"/>
              </a:lnSpc>
            </a:pPr>
            <a:r>
              <a:rPr lang="en-US" sz="2400" dirty="0"/>
              <a:t>depth map</a:t>
            </a:r>
          </a:p>
          <a:p>
            <a:pPr lvl="1">
              <a:lnSpc>
                <a:spcPct val="150000"/>
              </a:lnSpc>
            </a:pPr>
            <a:r>
              <a:rPr lang="en-US" sz="2400" dirty="0"/>
              <a:t>volumetric</a:t>
            </a:r>
          </a:p>
          <a:p>
            <a:pPr lvl="1">
              <a:lnSpc>
                <a:spcPct val="150000"/>
              </a:lnSpc>
            </a:pPr>
            <a:r>
              <a:rPr lang="en-US" sz="2400" dirty="0"/>
              <a:t>polygonal mesh</a:t>
            </a:r>
          </a:p>
          <a:p>
            <a:pPr lvl="1">
              <a:lnSpc>
                <a:spcPct val="150000"/>
              </a:lnSpc>
            </a:pPr>
            <a:r>
              <a:rPr lang="en-US" sz="2400" dirty="0"/>
              <a:t>point cloud</a:t>
            </a:r>
          </a:p>
          <a:p>
            <a:pPr lvl="1">
              <a:lnSpc>
                <a:spcPct val="150000"/>
              </a:lnSpc>
            </a:pPr>
            <a:r>
              <a:rPr lang="en-US" sz="2400" dirty="0"/>
              <a:t>primitive-based CAD models</a:t>
            </a:r>
          </a:p>
        </p:txBody>
      </p:sp>
    </p:spTree>
    <p:extLst>
      <p:ext uri="{BB962C8B-B14F-4D97-AF65-F5344CB8AC3E}">
        <p14:creationId xmlns:p14="http://schemas.microsoft.com/office/powerpoint/2010/main" val="344571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1159802" y="1021189"/>
            <a:ext cx="5922923" cy="5641642"/>
            <a:chOff x="1159802" y="1021189"/>
            <a:chExt cx="5922923" cy="5641642"/>
          </a:xfrm>
        </p:grpSpPr>
        <p:sp>
          <p:nvSpPr>
            <p:cNvPr id="27" name="Oval 26"/>
            <p:cNvSpPr/>
            <p:nvPr/>
          </p:nvSpPr>
          <p:spPr>
            <a:xfrm>
              <a:off x="1548031" y="1204163"/>
              <a:ext cx="5534694" cy="532316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charset="0"/>
                <a:ea typeface="Helvetica" charset="0"/>
                <a:cs typeface="Helvetica" charset="0"/>
              </a:endParaRPr>
            </a:p>
          </p:txBody>
        </p:sp>
        <p:sp>
          <p:nvSpPr>
            <p:cNvPr id="28" name="TextBox 27"/>
            <p:cNvSpPr txBox="1"/>
            <p:nvPr/>
          </p:nvSpPr>
          <p:spPr>
            <a:xfrm>
              <a:off x="3235023" y="1021189"/>
              <a:ext cx="1005403" cy="369332"/>
            </a:xfrm>
            <a:prstGeom prst="rect">
              <a:avLst/>
            </a:prstGeom>
            <a:noFill/>
          </p:spPr>
          <p:txBody>
            <a:bodyPr wrap="none" rtlCol="0">
              <a:spAutoFit/>
            </a:bodyPr>
            <a:lstStyle/>
            <a:p>
              <a:r>
                <a:rPr lang="en-US" dirty="0">
                  <a:latin typeface="Helvetica" charset="0"/>
                  <a:ea typeface="Helvetica" charset="0"/>
                  <a:cs typeface="Helvetica" charset="0"/>
                </a:rPr>
                <a:t>contrast</a:t>
              </a:r>
            </a:p>
          </p:txBody>
        </p:sp>
        <p:sp>
          <p:nvSpPr>
            <p:cNvPr id="29" name="TextBox 28"/>
            <p:cNvSpPr txBox="1"/>
            <p:nvPr/>
          </p:nvSpPr>
          <p:spPr>
            <a:xfrm>
              <a:off x="2376010" y="1379350"/>
              <a:ext cx="684803" cy="369332"/>
            </a:xfrm>
            <a:prstGeom prst="rect">
              <a:avLst/>
            </a:prstGeom>
            <a:noFill/>
          </p:spPr>
          <p:txBody>
            <a:bodyPr wrap="none" rtlCol="0">
              <a:spAutoFit/>
            </a:bodyPr>
            <a:lstStyle/>
            <a:p>
              <a:r>
                <a:rPr lang="en-US" dirty="0">
                  <a:latin typeface="Helvetica" charset="0"/>
                  <a:ea typeface="Helvetica" charset="0"/>
                  <a:cs typeface="Helvetica" charset="0"/>
                </a:rPr>
                <a:t>color</a:t>
              </a:r>
            </a:p>
          </p:txBody>
        </p:sp>
        <p:sp>
          <p:nvSpPr>
            <p:cNvPr id="30" name="TextBox 29"/>
            <p:cNvSpPr txBox="1"/>
            <p:nvPr/>
          </p:nvSpPr>
          <p:spPr>
            <a:xfrm>
              <a:off x="1159802" y="3127083"/>
              <a:ext cx="877163" cy="369332"/>
            </a:xfrm>
            <a:prstGeom prst="rect">
              <a:avLst/>
            </a:prstGeom>
            <a:noFill/>
          </p:spPr>
          <p:txBody>
            <a:bodyPr wrap="none" rtlCol="0">
              <a:spAutoFit/>
            </a:bodyPr>
            <a:lstStyle/>
            <a:p>
              <a:r>
                <a:rPr lang="en-US" dirty="0">
                  <a:latin typeface="Helvetica" charset="0"/>
                  <a:ea typeface="Helvetica" charset="0"/>
                  <a:cs typeface="Helvetica" charset="0"/>
                </a:rPr>
                <a:t>motion</a:t>
              </a:r>
            </a:p>
          </p:txBody>
        </p:sp>
        <p:sp>
          <p:nvSpPr>
            <p:cNvPr id="31" name="TextBox 30"/>
            <p:cNvSpPr txBox="1"/>
            <p:nvPr/>
          </p:nvSpPr>
          <p:spPr>
            <a:xfrm>
              <a:off x="1551169" y="2018592"/>
              <a:ext cx="889987" cy="369332"/>
            </a:xfrm>
            <a:prstGeom prst="rect">
              <a:avLst/>
            </a:prstGeom>
            <a:noFill/>
          </p:spPr>
          <p:txBody>
            <a:bodyPr wrap="none" rtlCol="0">
              <a:spAutoFit/>
            </a:bodyPr>
            <a:lstStyle/>
            <a:p>
              <a:r>
                <a:rPr lang="en-US" dirty="0">
                  <a:latin typeface="Helvetica" charset="0"/>
                  <a:ea typeface="Helvetica" charset="0"/>
                  <a:cs typeface="Helvetica" charset="0"/>
                </a:rPr>
                <a:t>texture</a:t>
              </a:r>
            </a:p>
          </p:txBody>
        </p:sp>
        <p:sp>
          <p:nvSpPr>
            <p:cNvPr id="33" name="TextBox 32"/>
            <p:cNvSpPr txBox="1"/>
            <p:nvPr/>
          </p:nvSpPr>
          <p:spPr>
            <a:xfrm>
              <a:off x="1159802" y="4153972"/>
              <a:ext cx="1184940" cy="369332"/>
            </a:xfrm>
            <a:prstGeom prst="rect">
              <a:avLst/>
            </a:prstGeom>
            <a:noFill/>
          </p:spPr>
          <p:txBody>
            <a:bodyPr wrap="none" rtlCol="0">
              <a:spAutoFit/>
            </a:bodyPr>
            <a:lstStyle/>
            <a:p>
              <a:r>
                <a:rPr lang="en-US" dirty="0">
                  <a:latin typeface="Helvetica" charset="0"/>
                  <a:ea typeface="Helvetica" charset="0"/>
                  <a:cs typeface="Helvetica" charset="0"/>
                </a:rPr>
                <a:t>symmetry</a:t>
              </a:r>
            </a:p>
          </p:txBody>
        </p:sp>
        <p:sp>
          <p:nvSpPr>
            <p:cNvPr id="34" name="TextBox 33"/>
            <p:cNvSpPr txBox="1"/>
            <p:nvPr/>
          </p:nvSpPr>
          <p:spPr>
            <a:xfrm>
              <a:off x="1946881" y="5788667"/>
              <a:ext cx="3441968" cy="369332"/>
            </a:xfrm>
            <a:prstGeom prst="rect">
              <a:avLst/>
            </a:prstGeom>
            <a:noFill/>
          </p:spPr>
          <p:txBody>
            <a:bodyPr wrap="none" rtlCol="0">
              <a:spAutoFit/>
            </a:bodyPr>
            <a:lstStyle/>
            <a:p>
              <a:r>
                <a:rPr lang="en-US" dirty="0">
                  <a:latin typeface="Helvetica" charset="0"/>
                  <a:ea typeface="Helvetica" charset="0"/>
                  <a:cs typeface="Helvetica" charset="0"/>
                </a:rPr>
                <a:t>category-specific 3D knowledge</a:t>
              </a:r>
            </a:p>
          </p:txBody>
        </p:sp>
        <p:sp>
          <p:nvSpPr>
            <p:cNvPr id="35" name="TextBox 34"/>
            <p:cNvSpPr txBox="1"/>
            <p:nvPr/>
          </p:nvSpPr>
          <p:spPr>
            <a:xfrm>
              <a:off x="1631676" y="5146185"/>
              <a:ext cx="582211" cy="369332"/>
            </a:xfrm>
            <a:prstGeom prst="rect">
              <a:avLst/>
            </a:prstGeom>
            <a:noFill/>
          </p:spPr>
          <p:txBody>
            <a:bodyPr wrap="none" rtlCol="0">
              <a:spAutoFit/>
            </a:bodyPr>
            <a:lstStyle/>
            <a:p>
              <a:r>
                <a:rPr lang="en-US" dirty="0">
                  <a:latin typeface="Helvetica" charset="0"/>
                  <a:ea typeface="Helvetica" charset="0"/>
                  <a:cs typeface="Helvetica" charset="0"/>
                </a:rPr>
                <a:t>part</a:t>
              </a:r>
            </a:p>
          </p:txBody>
        </p:sp>
        <p:sp>
          <p:nvSpPr>
            <p:cNvPr id="36" name="TextBox 35"/>
            <p:cNvSpPr txBox="1"/>
            <p:nvPr/>
          </p:nvSpPr>
          <p:spPr>
            <a:xfrm>
              <a:off x="4057134" y="6293499"/>
              <a:ext cx="646331" cy="369332"/>
            </a:xfrm>
            <a:prstGeom prst="rect">
              <a:avLst/>
            </a:prstGeom>
            <a:noFill/>
          </p:spPr>
          <p:txBody>
            <a:bodyPr wrap="none" rtlCol="0">
              <a:spAutoFit/>
            </a:bodyPr>
            <a:lstStyle/>
            <a:p>
              <a:r>
                <a:rPr lang="en-US" dirty="0">
                  <a:latin typeface="Helvetica" charset="0"/>
                  <a:ea typeface="Helvetica" charset="0"/>
                  <a:cs typeface="Helvetica" charset="0"/>
                </a:rPr>
                <a:t>……</a:t>
              </a:r>
            </a:p>
          </p:txBody>
        </p:sp>
      </p:grpSp>
      <p:sp>
        <p:nvSpPr>
          <p:cNvPr id="14" name="Arrow: Right 13"/>
          <p:cNvSpPr/>
          <p:nvPr/>
        </p:nvSpPr>
        <p:spPr>
          <a:xfrm>
            <a:off x="6312497" y="3300215"/>
            <a:ext cx="1052422" cy="948905"/>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Helvetica" charset="0"/>
              <a:ea typeface="Helvetica" charset="0"/>
              <a:cs typeface="Helvetica" charset="0"/>
            </a:endParaRPr>
          </a:p>
        </p:txBody>
      </p:sp>
      <p:cxnSp>
        <p:nvCxnSpPr>
          <p:cNvPr id="16" name="Straight Arrow Connector 15"/>
          <p:cNvCxnSpPr/>
          <p:nvPr/>
        </p:nvCxnSpPr>
        <p:spPr>
          <a:xfrm flipH="1">
            <a:off x="8812687" y="3389733"/>
            <a:ext cx="1" cy="94890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rotWithShape="1">
          <a:blip r:embed="rId3"/>
          <a:srcRect r="28569"/>
          <a:stretch/>
        </p:blipFill>
        <p:spPr>
          <a:xfrm>
            <a:off x="3366126" y="2474122"/>
            <a:ext cx="2872134" cy="2780125"/>
          </a:xfrm>
          <a:prstGeom prst="rect">
            <a:avLst/>
          </a:prstGeom>
        </p:spPr>
      </p:pic>
      <p:pic>
        <p:nvPicPr>
          <p:cNvPr id="38" name="内容占位符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470954" y="1311521"/>
            <a:ext cx="2420750" cy="1815562"/>
          </a:xfrm>
        </p:spPr>
      </p:pic>
      <p:grpSp>
        <p:nvGrpSpPr>
          <p:cNvPr id="39" name="组合 2"/>
          <p:cNvGrpSpPr/>
          <p:nvPr/>
        </p:nvGrpSpPr>
        <p:grpSpPr>
          <a:xfrm>
            <a:off x="7471499" y="1308823"/>
            <a:ext cx="2421151" cy="1818260"/>
            <a:chOff x="1530095" y="1847088"/>
            <a:chExt cx="4854137" cy="3645408"/>
          </a:xfrm>
        </p:grpSpPr>
        <p:sp>
          <p:nvSpPr>
            <p:cNvPr id="40" name="矩形 13"/>
            <p:cNvSpPr/>
            <p:nvPr/>
          </p:nvSpPr>
          <p:spPr>
            <a:xfrm>
              <a:off x="1530095" y="1847088"/>
              <a:ext cx="4854137" cy="3645408"/>
            </a:xfrm>
            <a:prstGeom prst="rect">
              <a:avLst/>
            </a:prstGeom>
            <a:solidFill>
              <a:srgbClr val="FFFFFF">
                <a:alpha val="6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1667" b="92500" l="18438" r="76094"/>
                      </a14:imgEffect>
                    </a14:imgLayer>
                  </a14:imgProps>
                </a:ext>
                <a:ext uri="{28A0092B-C50C-407E-A947-70E740481C1C}">
                  <a14:useLocalDpi xmlns:a14="http://schemas.microsoft.com/office/drawing/2010/main" val="0"/>
                </a:ext>
              </a:extLst>
            </a:blip>
            <a:srcRect l="18347" t="11845" r="23896" b="7345"/>
            <a:stretch/>
          </p:blipFill>
          <p:spPr>
            <a:xfrm>
              <a:off x="2412650" y="2270632"/>
              <a:ext cx="2824427" cy="2963815"/>
            </a:xfrm>
            <a:prstGeom prst="rect">
              <a:avLst/>
            </a:prstGeom>
          </p:spPr>
        </p:pic>
      </p:grpSp>
      <p:pic>
        <p:nvPicPr>
          <p:cNvPr id="42" name="图片 7"/>
          <p:cNvPicPr>
            <a:picLocks noChangeAspect="1"/>
          </p:cNvPicPr>
          <p:nvPr/>
        </p:nvPicPr>
        <p:blipFill>
          <a:blip r:embed="rId7"/>
          <a:stretch>
            <a:fillRect/>
          </a:stretch>
        </p:blipFill>
        <p:spPr>
          <a:xfrm>
            <a:off x="8039481" y="4601288"/>
            <a:ext cx="1546411" cy="1570150"/>
          </a:xfrm>
          <a:prstGeom prst="rect">
            <a:avLst/>
          </a:prstGeom>
        </p:spPr>
      </p:pic>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28346" y="2413150"/>
            <a:ext cx="2909914" cy="2907814"/>
          </a:xfrm>
          <a:prstGeom prst="rect">
            <a:avLst/>
          </a:prstGeom>
        </p:spPr>
      </p:pic>
      <p:sp>
        <p:nvSpPr>
          <p:cNvPr id="3" name="Title 2"/>
          <p:cNvSpPr>
            <a:spLocks noGrp="1"/>
          </p:cNvSpPr>
          <p:nvPr>
            <p:ph type="title"/>
          </p:nvPr>
        </p:nvSpPr>
        <p:spPr/>
        <p:txBody>
          <a:bodyPr/>
          <a:lstStyle/>
          <a:p>
            <a:r>
              <a:rPr lang="en-US" dirty="0"/>
              <a:t>Visual cues are complicated</a:t>
            </a:r>
          </a:p>
        </p:txBody>
      </p:sp>
    </p:spTree>
    <p:extLst>
      <p:ext uri="{BB962C8B-B14F-4D97-AF65-F5344CB8AC3E}">
        <p14:creationId xmlns:p14="http://schemas.microsoft.com/office/powerpoint/2010/main" val="3648467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Helvetica" charset="0"/>
                <a:cs typeface="Helvetica" charset="0"/>
              </a:rPr>
              <a:t>Data-driven 2D-3D lifting</a:t>
            </a:r>
            <a:endParaRPr lang="en-US" dirty="0">
              <a:latin typeface="Helvetica" charset="0"/>
              <a:ea typeface="Helvetica" charset="0"/>
              <a:cs typeface="Helvetica" charset="0"/>
            </a:endParaRPr>
          </a:p>
        </p:txBody>
      </p:sp>
      <p:grpSp>
        <p:nvGrpSpPr>
          <p:cNvPr id="3" name="Group 2"/>
          <p:cNvGrpSpPr/>
          <p:nvPr/>
        </p:nvGrpSpPr>
        <p:grpSpPr>
          <a:xfrm>
            <a:off x="2142613" y="999037"/>
            <a:ext cx="8352051" cy="5607245"/>
            <a:chOff x="1711099" y="648189"/>
            <a:chExt cx="8833809" cy="5930679"/>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1099" y="648189"/>
              <a:ext cx="8833809" cy="5930679"/>
            </a:xfrm>
            <a:prstGeom prst="rect">
              <a:avLst/>
            </a:prstGeom>
            <a:ln>
              <a:solidFill>
                <a:schemeClr val="bg1"/>
              </a:solidFill>
            </a:ln>
          </p:spPr>
        </p:pic>
        <p:pic>
          <p:nvPicPr>
            <p:cNvPr id="8" name="Picture 7"/>
            <p:cNvPicPr>
              <a:picLocks noChangeAspect="1"/>
            </p:cNvPicPr>
            <p:nvPr/>
          </p:nvPicPr>
          <p:blipFill rotWithShape="1">
            <a:blip r:embed="rId4"/>
            <a:srcRect r="28569"/>
            <a:stretch/>
          </p:blipFill>
          <p:spPr>
            <a:xfrm>
              <a:off x="6754218" y="1809745"/>
              <a:ext cx="3311088" cy="3205017"/>
            </a:xfrm>
            <a:prstGeom prst="rect">
              <a:avLst/>
            </a:prstGeom>
          </p:spPr>
        </p:pic>
      </p:grpSp>
      <p:sp>
        <p:nvSpPr>
          <p:cNvPr id="4" name="TextBox 3"/>
          <p:cNvSpPr txBox="1"/>
          <p:nvPr/>
        </p:nvSpPr>
        <p:spPr>
          <a:xfrm>
            <a:off x="3123344" y="6336975"/>
            <a:ext cx="2108269" cy="400110"/>
          </a:xfrm>
          <a:prstGeom prst="rect">
            <a:avLst/>
          </a:prstGeom>
          <a:noFill/>
        </p:spPr>
        <p:txBody>
          <a:bodyPr wrap="none" rtlCol="0">
            <a:spAutoFit/>
          </a:bodyPr>
          <a:lstStyle/>
          <a:p>
            <a:r>
              <a:rPr lang="en-US" sz="2000" i="1" dirty="0"/>
              <a:t>Cabinet of things</a:t>
            </a:r>
          </a:p>
        </p:txBody>
      </p:sp>
    </p:spTree>
    <p:extLst>
      <p:ext uri="{BB962C8B-B14F-4D97-AF65-F5344CB8AC3E}">
        <p14:creationId xmlns:p14="http://schemas.microsoft.com/office/powerpoint/2010/main" val="21080464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dirty="0" err="1">
                <a:solidFill>
                  <a:schemeClr val="bg1"/>
                </a:solidFill>
                <a:latin typeface="Helvetica" charset="0"/>
                <a:cs typeface="Helvetica" charset="0"/>
              </a:rPr>
              <a:t>ShapeNet</a:t>
            </a:r>
            <a:r>
              <a:rPr lang="en-US" dirty="0">
                <a:solidFill>
                  <a:schemeClr val="bg1"/>
                </a:solidFill>
                <a:latin typeface="Helvetica" charset="0"/>
                <a:cs typeface="Helvetica" charset="0"/>
              </a:rPr>
              <a:t>: a large-scale 3D datasets of objects</a:t>
            </a:r>
            <a:endParaRPr lang="en-US" dirty="0">
              <a:latin typeface="Helvetica" charset="0"/>
              <a:ea typeface="Helvetica" charset="0"/>
              <a:cs typeface="Helvetica" charset="0"/>
            </a:endParaRPr>
          </a:p>
        </p:txBody>
      </p:sp>
      <p:grpSp>
        <p:nvGrpSpPr>
          <p:cNvPr id="4" name="Group 3"/>
          <p:cNvGrpSpPr/>
          <p:nvPr/>
        </p:nvGrpSpPr>
        <p:grpSpPr>
          <a:xfrm>
            <a:off x="66178" y="1563177"/>
            <a:ext cx="12056563" cy="3275860"/>
            <a:chOff x="58086" y="1255680"/>
            <a:chExt cx="10532355" cy="2861721"/>
          </a:xfrm>
        </p:grpSpPr>
        <p:pic>
          <p:nvPicPr>
            <p:cNvPr id="6" name="Picture 5"/>
            <p:cNvPicPr>
              <a:picLocks noChangeAspect="1" noChangeArrowheads="1"/>
            </p:cNvPicPr>
            <p:nvPr/>
          </p:nvPicPr>
          <p:blipFill>
            <a:blip r:embed="rId3" cstate="print"/>
            <a:srcRect/>
            <a:stretch>
              <a:fillRect/>
            </a:stretch>
          </p:blipFill>
          <p:spPr bwMode="auto">
            <a:xfrm>
              <a:off x="7341273" y="1578611"/>
              <a:ext cx="3249168" cy="2215858"/>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a:stretch>
              <a:fillRect/>
            </a:stretch>
          </p:blipFill>
          <p:spPr bwMode="auto">
            <a:xfrm>
              <a:off x="2923977" y="1319671"/>
              <a:ext cx="2954478" cy="2733740"/>
            </a:xfrm>
            <a:prstGeom prst="rect">
              <a:avLst/>
            </a:prstGeom>
            <a:noFill/>
            <a:ln w="9525">
              <a:noFill/>
              <a:miter lim="800000"/>
              <a:headEnd/>
              <a:tailEnd/>
            </a:ln>
          </p:spPr>
        </p:pic>
        <p:pic>
          <p:nvPicPr>
            <p:cNvPr id="8" name="Picture 4"/>
            <p:cNvPicPr>
              <a:picLocks noChangeAspect="1" noChangeArrowheads="1"/>
            </p:cNvPicPr>
            <p:nvPr/>
          </p:nvPicPr>
          <p:blipFill>
            <a:blip r:embed="rId5" cstate="print"/>
            <a:srcRect/>
            <a:stretch>
              <a:fillRect/>
            </a:stretch>
          </p:blipFill>
          <p:spPr bwMode="auto">
            <a:xfrm>
              <a:off x="58086" y="1255680"/>
              <a:ext cx="2585168" cy="2861721"/>
            </a:xfrm>
            <a:prstGeom prst="rect">
              <a:avLst/>
            </a:prstGeom>
            <a:noFill/>
            <a:ln w="9525">
              <a:noFill/>
              <a:miter lim="800000"/>
              <a:headEnd/>
              <a:tailEnd/>
            </a:ln>
          </p:spPr>
        </p:pic>
        <p:sp>
          <p:nvSpPr>
            <p:cNvPr id="21" name="文本框 20"/>
            <p:cNvSpPr txBox="1"/>
            <p:nvPr/>
          </p:nvSpPr>
          <p:spPr>
            <a:xfrm>
              <a:off x="6223920" y="2159009"/>
              <a:ext cx="646331" cy="646331"/>
            </a:xfrm>
            <a:prstGeom prst="rect">
              <a:avLst/>
            </a:prstGeom>
            <a:noFill/>
          </p:spPr>
          <p:txBody>
            <a:bodyPr wrap="none" rtlCol="0">
              <a:spAutoFit/>
            </a:bodyPr>
            <a:lstStyle/>
            <a:p>
              <a:r>
                <a:rPr lang="en-US" sz="3600" dirty="0">
                  <a:latin typeface="Helvetica" charset="0"/>
                  <a:ea typeface="Helvetica" charset="0"/>
                  <a:cs typeface="Helvetica" charset="0"/>
                </a:rPr>
                <a:t>…</a:t>
              </a:r>
            </a:p>
          </p:txBody>
        </p:sp>
      </p:grpSp>
      <p:sp>
        <p:nvSpPr>
          <p:cNvPr id="22" name="矩形 21"/>
          <p:cNvSpPr/>
          <p:nvPr/>
        </p:nvSpPr>
        <p:spPr>
          <a:xfrm>
            <a:off x="1713869" y="5540775"/>
            <a:ext cx="4075593" cy="400110"/>
          </a:xfrm>
          <a:prstGeom prst="rect">
            <a:avLst/>
          </a:prstGeom>
          <a:noFill/>
        </p:spPr>
        <p:txBody>
          <a:bodyPr wrap="square" lIns="91440" tIns="45720" rIns="91440" bIns="45720">
            <a:spAutoFit/>
          </a:bodyPr>
          <a:lstStyle/>
          <a:p>
            <a:r>
              <a:rPr lang="en-US" altLang="zh-CN" sz="2000" b="1" dirty="0">
                <a:ln w="0"/>
                <a:latin typeface="Helvetica" charset="0"/>
                <a:ea typeface="Helvetica" charset="0"/>
                <a:cs typeface="Helvetica" charset="0"/>
              </a:rPr>
              <a:t>~3 million </a:t>
            </a:r>
            <a:r>
              <a:rPr lang="en-US" altLang="zh-CN" sz="2000" dirty="0">
                <a:ln w="0"/>
                <a:latin typeface="Helvetica" charset="0"/>
                <a:ea typeface="Helvetica" charset="0"/>
                <a:cs typeface="Helvetica" charset="0"/>
              </a:rPr>
              <a:t>models in total</a:t>
            </a:r>
          </a:p>
        </p:txBody>
      </p:sp>
      <p:sp>
        <p:nvSpPr>
          <p:cNvPr id="23" name="矩形 22"/>
          <p:cNvSpPr/>
          <p:nvPr/>
        </p:nvSpPr>
        <p:spPr>
          <a:xfrm>
            <a:off x="5359277" y="5540775"/>
            <a:ext cx="2368369" cy="400110"/>
          </a:xfrm>
          <a:prstGeom prst="rect">
            <a:avLst/>
          </a:prstGeom>
          <a:noFill/>
        </p:spPr>
        <p:txBody>
          <a:bodyPr wrap="square" lIns="91440" tIns="45720" rIns="91440" bIns="45720">
            <a:spAutoFit/>
          </a:bodyPr>
          <a:lstStyle/>
          <a:p>
            <a:r>
              <a:rPr lang="en-US" altLang="zh-CN" sz="2000" b="1" dirty="0">
                <a:ln w="0"/>
                <a:latin typeface="Helvetica" charset="0"/>
                <a:ea typeface="Helvetica" charset="0"/>
                <a:cs typeface="Helvetica" charset="0"/>
              </a:rPr>
              <a:t>~2,000 </a:t>
            </a:r>
            <a:r>
              <a:rPr lang="en-US" altLang="zh-CN" sz="2000" dirty="0">
                <a:ln w="0"/>
                <a:latin typeface="Helvetica" charset="0"/>
                <a:ea typeface="Helvetica" charset="0"/>
                <a:cs typeface="Helvetica" charset="0"/>
              </a:rPr>
              <a:t>classes</a:t>
            </a:r>
            <a:endParaRPr lang="zh-CN" altLang="en-US" sz="2000" dirty="0">
              <a:ln w="0"/>
              <a:latin typeface="Helvetica" charset="0"/>
              <a:ea typeface="Helvetica" charset="0"/>
              <a:cs typeface="Helvetica" charset="0"/>
            </a:endParaRPr>
          </a:p>
        </p:txBody>
      </p:sp>
      <p:sp>
        <p:nvSpPr>
          <p:cNvPr id="24" name="矩形 23"/>
          <p:cNvSpPr/>
          <p:nvPr/>
        </p:nvSpPr>
        <p:spPr>
          <a:xfrm>
            <a:off x="7727646" y="5540775"/>
            <a:ext cx="3505200" cy="400110"/>
          </a:xfrm>
          <a:prstGeom prst="rect">
            <a:avLst/>
          </a:prstGeom>
          <a:noFill/>
        </p:spPr>
        <p:txBody>
          <a:bodyPr wrap="square" lIns="91440" tIns="45720" rIns="91440" bIns="45720">
            <a:spAutoFit/>
          </a:bodyPr>
          <a:lstStyle/>
          <a:p>
            <a:r>
              <a:rPr lang="en-US" altLang="zh-CN" sz="2000" dirty="0">
                <a:ln w="0"/>
                <a:latin typeface="Helvetica" charset="0"/>
                <a:ea typeface="Helvetica" charset="0"/>
                <a:cs typeface="Helvetica" charset="0"/>
              </a:rPr>
              <a:t>Rich annotations</a:t>
            </a:r>
            <a:endParaRPr lang="zh-CN" altLang="en-US" sz="2000" dirty="0">
              <a:ln w="0"/>
              <a:latin typeface="Helvetica" charset="0"/>
              <a:ea typeface="Helvetica" charset="0"/>
              <a:cs typeface="Helvetica" charset="0"/>
            </a:endParaRPr>
          </a:p>
        </p:txBody>
      </p:sp>
      <p:sp>
        <p:nvSpPr>
          <p:cNvPr id="3" name="TextBox 2"/>
          <p:cNvSpPr txBox="1"/>
          <p:nvPr/>
        </p:nvSpPr>
        <p:spPr>
          <a:xfrm>
            <a:off x="5359277" y="6096000"/>
            <a:ext cx="1479892" cy="369332"/>
          </a:xfrm>
          <a:prstGeom prst="rect">
            <a:avLst/>
          </a:prstGeom>
          <a:noFill/>
        </p:spPr>
        <p:txBody>
          <a:bodyPr wrap="none" rtlCol="0">
            <a:spAutoFit/>
          </a:bodyPr>
          <a:lstStyle/>
          <a:p>
            <a:r>
              <a:rPr lang="en-US" dirty="0">
                <a:latin typeface="Helvetica" charset="0"/>
                <a:ea typeface="Helvetica" charset="0"/>
                <a:cs typeface="Helvetica" charset="0"/>
              </a:rPr>
              <a:t>(in progress)</a:t>
            </a:r>
          </a:p>
        </p:txBody>
      </p:sp>
    </p:spTree>
    <p:extLst>
      <p:ext uri="{BB962C8B-B14F-4D97-AF65-F5344CB8AC3E}">
        <p14:creationId xmlns:p14="http://schemas.microsoft.com/office/powerpoint/2010/main" val="16235753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3D point clouds</a:t>
            </a:r>
          </a:p>
        </p:txBody>
      </p:sp>
      <p:sp>
        <p:nvSpPr>
          <p:cNvPr id="10" name="Rectangle 9"/>
          <p:cNvSpPr/>
          <p:nvPr/>
        </p:nvSpPr>
        <p:spPr>
          <a:xfrm>
            <a:off x="654510" y="1384600"/>
            <a:ext cx="7635434" cy="2769989"/>
          </a:xfrm>
          <a:prstGeom prst="rect">
            <a:avLst/>
          </a:prstGeom>
        </p:spPr>
        <p:txBody>
          <a:bodyPr wrap="square">
            <a:spAutoFit/>
          </a:bodyPr>
          <a:lstStyle/>
          <a:p>
            <a:pPr lvl="0">
              <a:lnSpc>
                <a:spcPct val="150000"/>
              </a:lnSpc>
              <a:spcBef>
                <a:spcPts val="0"/>
              </a:spcBef>
              <a:buNone/>
            </a:pPr>
            <a:r>
              <a:rPr lang="en" sz="3200" dirty="0"/>
              <a:t>A dual formulation of occupancy</a:t>
            </a:r>
            <a:endParaRPr lang="en-US" sz="3200" dirty="0">
              <a:latin typeface="Helvetica" charset="0"/>
              <a:ea typeface="Helvetica" charset="0"/>
              <a:cs typeface="Helvetica" charset="0"/>
            </a:endParaRPr>
          </a:p>
          <a:p>
            <a:pPr lvl="0">
              <a:lnSpc>
                <a:spcPct val="150000"/>
              </a:lnSpc>
              <a:spcBef>
                <a:spcPts val="0"/>
              </a:spcBef>
              <a:buNone/>
            </a:pPr>
            <a:r>
              <a:rPr lang="en" sz="2400" dirty="0">
                <a:latin typeface="Helvetica" charset="0"/>
                <a:ea typeface="Helvetica" charset="0"/>
                <a:cs typeface="Helvetica" charset="0"/>
              </a:rPr>
              <a:t>	</a:t>
            </a:r>
            <a:r>
              <a:rPr lang="en" sz="2800" dirty="0">
                <a:latin typeface="Helvetica" charset="0"/>
                <a:ea typeface="Helvetica" charset="0"/>
                <a:cs typeface="Helvetica" charset="0"/>
              </a:rPr>
              <a:t>Flexibility</a:t>
            </a:r>
            <a:endParaRPr lang="en-US" sz="2800" dirty="0">
              <a:latin typeface="Helvetica" charset="0"/>
              <a:ea typeface="Helvetica" charset="0"/>
              <a:cs typeface="Helvetica" charset="0"/>
            </a:endParaRPr>
          </a:p>
          <a:p>
            <a:pPr lvl="0">
              <a:lnSpc>
                <a:spcPct val="150000"/>
              </a:lnSpc>
              <a:spcBef>
                <a:spcPts val="0"/>
              </a:spcBef>
              <a:buNone/>
            </a:pPr>
            <a:r>
              <a:rPr lang="en-US" sz="2800" dirty="0">
                <a:latin typeface="Helvetica" charset="0"/>
                <a:ea typeface="Helvetica" charset="0"/>
                <a:cs typeface="Helvetica" charset="0"/>
              </a:rPr>
              <a:t>	Geometric manipulability</a:t>
            </a:r>
          </a:p>
          <a:p>
            <a:pPr lvl="0">
              <a:lnSpc>
                <a:spcPct val="150000"/>
              </a:lnSpc>
              <a:spcBef>
                <a:spcPts val="0"/>
              </a:spcBef>
              <a:buNone/>
            </a:pPr>
            <a:r>
              <a:rPr lang="en-US" sz="2800" dirty="0">
                <a:latin typeface="Helvetica" charset="0"/>
                <a:ea typeface="Helvetica" charset="0"/>
                <a:cs typeface="Helvetica" charset="0"/>
              </a:rPr>
              <a:t>	Affability</a:t>
            </a:r>
            <a:r>
              <a:rPr lang="en" sz="2800" dirty="0">
                <a:latin typeface="Helvetica" charset="0"/>
                <a:ea typeface="Helvetica" charset="0"/>
                <a:cs typeface="Helvetica" charset="0"/>
              </a:rPr>
              <a:t> to </a:t>
            </a:r>
            <a:r>
              <a:rPr lang="en-US" sz="2800" dirty="0">
                <a:latin typeface="Helvetica" charset="0"/>
                <a:ea typeface="Helvetica" charset="0"/>
                <a:cs typeface="Helvetica" charset="0"/>
              </a:rPr>
              <a:t>learning</a:t>
            </a:r>
          </a:p>
        </p:txBody>
      </p:sp>
      <p:pic>
        <p:nvPicPr>
          <p:cNvPr id="7" name="Picture 6"/>
          <p:cNvPicPr>
            <a:picLocks noChangeAspect="1"/>
          </p:cNvPicPr>
          <p:nvPr/>
        </p:nvPicPr>
        <p:blipFill>
          <a:blip r:embed="rId3"/>
          <a:stretch>
            <a:fillRect/>
          </a:stretch>
        </p:blipFill>
        <p:spPr>
          <a:xfrm>
            <a:off x="673620" y="2257160"/>
            <a:ext cx="447295" cy="415239"/>
          </a:xfrm>
          <a:prstGeom prst="rect">
            <a:avLst/>
          </a:prstGeom>
        </p:spPr>
      </p:pic>
      <p:pic>
        <p:nvPicPr>
          <p:cNvPr id="11" name="Picture 10"/>
          <p:cNvPicPr>
            <a:picLocks noChangeAspect="1"/>
          </p:cNvPicPr>
          <p:nvPr/>
        </p:nvPicPr>
        <p:blipFill>
          <a:blip r:embed="rId4"/>
          <a:stretch>
            <a:fillRect/>
          </a:stretch>
        </p:blipFill>
        <p:spPr>
          <a:xfrm>
            <a:off x="684766" y="3590700"/>
            <a:ext cx="485513" cy="485513"/>
          </a:xfrm>
          <a:prstGeom prst="rect">
            <a:avLst/>
          </a:prstGeom>
        </p:spPr>
      </p:pic>
      <p:grpSp>
        <p:nvGrpSpPr>
          <p:cNvPr id="13" name="Group 12"/>
          <p:cNvGrpSpPr/>
          <p:nvPr/>
        </p:nvGrpSpPr>
        <p:grpSpPr>
          <a:xfrm>
            <a:off x="8564558" y="1384600"/>
            <a:ext cx="2758271" cy="5119815"/>
            <a:chOff x="8555850" y="1236554"/>
            <a:chExt cx="2758271" cy="5119815"/>
          </a:xfrm>
        </p:grpSpPr>
        <p:pic>
          <p:nvPicPr>
            <p:cNvPr id="8" name="Picture 7"/>
            <p:cNvPicPr>
              <a:picLocks noChangeAspect="1"/>
            </p:cNvPicPr>
            <p:nvPr/>
          </p:nvPicPr>
          <p:blipFill>
            <a:blip r:embed="rId5"/>
            <a:stretch>
              <a:fillRect/>
            </a:stretch>
          </p:blipFill>
          <p:spPr>
            <a:xfrm>
              <a:off x="8555850" y="1236554"/>
              <a:ext cx="2758271" cy="20509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Picture 11"/>
            <p:cNvPicPr>
              <a:picLocks noChangeAspect="1"/>
            </p:cNvPicPr>
            <p:nvPr/>
          </p:nvPicPr>
          <p:blipFill>
            <a:blip r:embed="rId6"/>
            <a:stretch>
              <a:fillRect/>
            </a:stretch>
          </p:blipFill>
          <p:spPr>
            <a:xfrm>
              <a:off x="8560558" y="4295944"/>
              <a:ext cx="2753563" cy="2060425"/>
            </a:xfrm>
            <a:prstGeom prst="rect">
              <a:avLst/>
            </a:prstGeom>
          </p:spPr>
        </p:pic>
      </p:grpSp>
      <p:sp>
        <p:nvSpPr>
          <p:cNvPr id="14" name="Arrow: Down 13"/>
          <p:cNvSpPr/>
          <p:nvPr/>
        </p:nvSpPr>
        <p:spPr>
          <a:xfrm>
            <a:off x="9708561" y="3807366"/>
            <a:ext cx="470263" cy="391739"/>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aphicFrame>
        <p:nvGraphicFramePr>
          <p:cNvPr id="20" name="Diagram 19"/>
          <p:cNvGraphicFramePr/>
          <p:nvPr>
            <p:extLst/>
          </p:nvPr>
        </p:nvGraphicFramePr>
        <p:xfrm>
          <a:off x="3649420" y="5017002"/>
          <a:ext cx="1617513" cy="69410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23" name="Group 22"/>
          <p:cNvGrpSpPr/>
          <p:nvPr/>
        </p:nvGrpSpPr>
        <p:grpSpPr>
          <a:xfrm>
            <a:off x="1140023" y="4353462"/>
            <a:ext cx="6219358" cy="1928851"/>
            <a:chOff x="1120915" y="4537460"/>
            <a:chExt cx="6219358" cy="1928851"/>
          </a:xfrm>
        </p:grpSpPr>
        <p:sp>
          <p:nvSpPr>
            <p:cNvPr id="16" name="TextBox 15"/>
            <p:cNvSpPr txBox="1"/>
            <p:nvPr/>
          </p:nvSpPr>
          <p:spPr>
            <a:xfrm>
              <a:off x="1120915" y="5184971"/>
              <a:ext cx="2108269" cy="369332"/>
            </a:xfrm>
            <a:prstGeom prst="rect">
              <a:avLst/>
            </a:prstGeom>
            <a:noFill/>
          </p:spPr>
          <p:txBody>
            <a:bodyPr wrap="none" rtlCol="0">
              <a:spAutoFit/>
            </a:bodyPr>
            <a:lstStyle/>
            <a:p>
              <a:r>
                <a:rPr lang="en-US" b="1" dirty="0">
                  <a:solidFill>
                    <a:srgbClr val="FF0000"/>
                  </a:solidFill>
                </a:rPr>
                <a:t>Prob. distribution</a:t>
              </a:r>
            </a:p>
          </p:txBody>
        </p:sp>
        <p:sp>
          <p:nvSpPr>
            <p:cNvPr id="17" name="TextBox 16"/>
            <p:cNvSpPr txBox="1"/>
            <p:nvPr/>
          </p:nvSpPr>
          <p:spPr>
            <a:xfrm>
              <a:off x="5629548" y="5178720"/>
              <a:ext cx="1710725" cy="369332"/>
            </a:xfrm>
            <a:prstGeom prst="rect">
              <a:avLst/>
            </a:prstGeom>
            <a:noFill/>
          </p:spPr>
          <p:txBody>
            <a:bodyPr wrap="none" rtlCol="0">
              <a:spAutoFit/>
            </a:bodyPr>
            <a:lstStyle/>
            <a:p>
              <a:r>
                <a:rPr lang="en-US" b="1" dirty="0">
                  <a:solidFill>
                    <a:srgbClr val="00B050"/>
                  </a:solidFill>
                </a:rPr>
                <a:t>Particle filters</a:t>
              </a:r>
            </a:p>
          </p:txBody>
        </p:sp>
        <p:sp>
          <p:nvSpPr>
            <p:cNvPr id="18" name="TextBox 17"/>
            <p:cNvSpPr txBox="1"/>
            <p:nvPr/>
          </p:nvSpPr>
          <p:spPr>
            <a:xfrm>
              <a:off x="1447927" y="5819980"/>
              <a:ext cx="1454244" cy="646331"/>
            </a:xfrm>
            <a:prstGeom prst="rect">
              <a:avLst/>
            </a:prstGeom>
            <a:noFill/>
          </p:spPr>
          <p:txBody>
            <a:bodyPr wrap="none" rtlCol="0">
              <a:spAutoFit/>
            </a:bodyPr>
            <a:lstStyle/>
            <a:p>
              <a:r>
                <a:rPr lang="en-US" b="1" dirty="0">
                  <a:solidFill>
                    <a:srgbClr val="FF0000"/>
                  </a:solidFill>
                </a:rPr>
                <a:t>Volumetric </a:t>
              </a:r>
            </a:p>
            <a:p>
              <a:r>
                <a:rPr lang="en-US" b="1" dirty="0">
                  <a:solidFill>
                    <a:srgbClr val="FF0000"/>
                  </a:solidFill>
                </a:rPr>
                <a:t>occupancy </a:t>
              </a:r>
            </a:p>
          </p:txBody>
        </p:sp>
        <p:sp>
          <p:nvSpPr>
            <p:cNvPr id="19" name="TextBox 18"/>
            <p:cNvSpPr txBox="1"/>
            <p:nvPr/>
          </p:nvSpPr>
          <p:spPr>
            <a:xfrm>
              <a:off x="6020680" y="5819980"/>
              <a:ext cx="928460" cy="646331"/>
            </a:xfrm>
            <a:prstGeom prst="rect">
              <a:avLst/>
            </a:prstGeom>
            <a:noFill/>
          </p:spPr>
          <p:txBody>
            <a:bodyPr wrap="none" rtlCol="0">
              <a:spAutoFit/>
            </a:bodyPr>
            <a:lstStyle/>
            <a:p>
              <a:pPr algn="ctr"/>
              <a:r>
                <a:rPr lang="en-US" b="1" dirty="0">
                  <a:solidFill>
                    <a:srgbClr val="00B050"/>
                  </a:solidFill>
                </a:rPr>
                <a:t>Point</a:t>
              </a:r>
            </a:p>
            <a:p>
              <a:pPr algn="ctr"/>
              <a:r>
                <a:rPr lang="en-US" b="1" dirty="0">
                  <a:solidFill>
                    <a:srgbClr val="00B050"/>
                  </a:solidFill>
                </a:rPr>
                <a:t>clouds</a:t>
              </a:r>
            </a:p>
          </p:txBody>
        </p:sp>
        <p:sp>
          <p:nvSpPr>
            <p:cNvPr id="21" name="Rectangle 20"/>
            <p:cNvSpPr/>
            <p:nvPr/>
          </p:nvSpPr>
          <p:spPr>
            <a:xfrm>
              <a:off x="5770612" y="4537460"/>
              <a:ext cx="1428596" cy="369332"/>
            </a:xfrm>
            <a:prstGeom prst="rect">
              <a:avLst/>
            </a:prstGeom>
          </p:spPr>
          <p:txBody>
            <a:bodyPr wrap="none">
              <a:spAutoFit/>
            </a:bodyPr>
            <a:lstStyle/>
            <a:p>
              <a:r>
                <a:rPr lang="en" b="1" dirty="0">
                  <a:solidFill>
                    <a:srgbClr val="00B050"/>
                  </a:solidFill>
                </a:rPr>
                <a:t>Lagrangian</a:t>
              </a:r>
              <a:endParaRPr lang="en-US" b="1" dirty="0">
                <a:solidFill>
                  <a:srgbClr val="00B050"/>
                </a:solidFill>
              </a:endParaRPr>
            </a:p>
          </p:txBody>
        </p:sp>
        <p:sp>
          <p:nvSpPr>
            <p:cNvPr id="22" name="Rectangle 21"/>
            <p:cNvSpPr/>
            <p:nvPr/>
          </p:nvSpPr>
          <p:spPr>
            <a:xfrm>
              <a:off x="1627463" y="4549961"/>
              <a:ext cx="1095172" cy="369332"/>
            </a:xfrm>
            <a:prstGeom prst="rect">
              <a:avLst/>
            </a:prstGeom>
          </p:spPr>
          <p:txBody>
            <a:bodyPr wrap="none">
              <a:spAutoFit/>
            </a:bodyPr>
            <a:lstStyle/>
            <a:p>
              <a:r>
                <a:rPr lang="en" b="1" dirty="0">
                  <a:solidFill>
                    <a:srgbClr val="FF0000"/>
                  </a:solidFill>
                </a:rPr>
                <a:t>Eulerian</a:t>
              </a:r>
              <a:endParaRPr lang="en-US" b="1" dirty="0">
                <a:solidFill>
                  <a:srgbClr val="FF0000"/>
                </a:solidFill>
              </a:endParaRPr>
            </a:p>
          </p:txBody>
        </p:sp>
      </p:grpSp>
      <p:pic>
        <p:nvPicPr>
          <p:cNvPr id="24" name="Picture 23"/>
          <p:cNvPicPr>
            <a:picLocks noChangeAspect="1"/>
          </p:cNvPicPr>
          <p:nvPr/>
        </p:nvPicPr>
        <p:blipFill>
          <a:blip r:embed="rId3"/>
          <a:stretch>
            <a:fillRect/>
          </a:stretch>
        </p:blipFill>
        <p:spPr>
          <a:xfrm>
            <a:off x="684766" y="2976588"/>
            <a:ext cx="447295" cy="415239"/>
          </a:xfrm>
          <a:prstGeom prst="rect">
            <a:avLst/>
          </a:prstGeom>
        </p:spPr>
      </p:pic>
    </p:spTree>
    <p:extLst>
      <p:ext uri="{BB962C8B-B14F-4D97-AF65-F5344CB8AC3E}">
        <p14:creationId xmlns:p14="http://schemas.microsoft.com/office/powerpoint/2010/main" val="2187906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Helvetica" charset="0"/>
                <a:cs typeface="Helvetica" charset="0"/>
              </a:rPr>
              <a:t>Result: 3D reconstruction from real Images</a:t>
            </a:r>
          </a:p>
        </p:txBody>
      </p:sp>
      <p:pic>
        <p:nvPicPr>
          <p:cNvPr id="4" name="Content Placeholder 3"/>
          <p:cNvPicPr>
            <a:picLocks noGrp="1" noChangeAspect="1"/>
          </p:cNvPicPr>
          <p:nvPr>
            <p:ph idx="1"/>
          </p:nvPr>
        </p:nvPicPr>
        <p:blipFill rotWithShape="1">
          <a:blip r:embed="rId3"/>
          <a:srcRect b="56813"/>
          <a:stretch/>
        </p:blipFill>
        <p:spPr>
          <a:xfrm>
            <a:off x="898046" y="902860"/>
            <a:ext cx="10459915" cy="2571860"/>
          </a:xfrm>
          <a:prstGeom prst="rect">
            <a:avLst/>
          </a:prstGeom>
        </p:spPr>
      </p:pic>
      <p:pic>
        <p:nvPicPr>
          <p:cNvPr id="3" name="Picture 2"/>
          <p:cNvPicPr>
            <a:picLocks noChangeAspect="1"/>
          </p:cNvPicPr>
          <p:nvPr/>
        </p:nvPicPr>
        <p:blipFill>
          <a:blip r:embed="rId4"/>
          <a:stretch>
            <a:fillRect/>
          </a:stretch>
        </p:blipFill>
        <p:spPr>
          <a:xfrm>
            <a:off x="898046" y="3560716"/>
            <a:ext cx="10459915" cy="2583542"/>
          </a:xfrm>
          <a:prstGeom prst="rect">
            <a:avLst/>
          </a:prstGeom>
        </p:spPr>
      </p:pic>
      <p:sp>
        <p:nvSpPr>
          <p:cNvPr id="5" name="TextBox 4"/>
          <p:cNvSpPr txBox="1"/>
          <p:nvPr/>
        </p:nvSpPr>
        <p:spPr>
          <a:xfrm>
            <a:off x="2066544" y="6144258"/>
            <a:ext cx="984565" cy="523220"/>
          </a:xfrm>
          <a:prstGeom prst="rect">
            <a:avLst/>
          </a:prstGeom>
          <a:noFill/>
        </p:spPr>
        <p:txBody>
          <a:bodyPr wrap="none" rtlCol="0">
            <a:spAutoFit/>
          </a:bodyPr>
          <a:lstStyle/>
          <a:p>
            <a:r>
              <a:rPr lang="en-US" sz="2800"/>
              <a:t>Input</a:t>
            </a:r>
          </a:p>
        </p:txBody>
      </p:sp>
      <p:sp>
        <p:nvSpPr>
          <p:cNvPr id="6" name="TextBox 5"/>
          <p:cNvSpPr txBox="1"/>
          <p:nvPr/>
        </p:nvSpPr>
        <p:spPr>
          <a:xfrm>
            <a:off x="5291328" y="6144258"/>
            <a:ext cx="4903907" cy="523220"/>
          </a:xfrm>
          <a:prstGeom prst="rect">
            <a:avLst/>
          </a:prstGeom>
          <a:noFill/>
        </p:spPr>
        <p:txBody>
          <a:bodyPr wrap="none" rtlCol="0">
            <a:spAutoFit/>
          </a:bodyPr>
          <a:lstStyle/>
          <a:p>
            <a:r>
              <a:rPr lang="en-US" sz="2800"/>
              <a:t>Reconstructed 3D point cloud</a:t>
            </a:r>
          </a:p>
        </p:txBody>
      </p:sp>
      <p:sp>
        <p:nvSpPr>
          <p:cNvPr id="10" name="Freeform 9"/>
          <p:cNvSpPr/>
          <p:nvPr/>
        </p:nvSpPr>
        <p:spPr>
          <a:xfrm>
            <a:off x="2278966" y="3671407"/>
            <a:ext cx="647114" cy="1674315"/>
          </a:xfrm>
          <a:custGeom>
            <a:avLst/>
            <a:gdLst>
              <a:gd name="connsiteX0" fmla="*/ 168812 w 661182"/>
              <a:gd name="connsiteY0" fmla="*/ 0 h 1674055"/>
              <a:gd name="connsiteX1" fmla="*/ 168812 w 661182"/>
              <a:gd name="connsiteY1" fmla="*/ 0 h 1674055"/>
              <a:gd name="connsiteX2" fmla="*/ 478302 w 661182"/>
              <a:gd name="connsiteY2" fmla="*/ 0 h 1674055"/>
              <a:gd name="connsiteX3" fmla="*/ 478302 w 661182"/>
              <a:gd name="connsiteY3" fmla="*/ 0 h 1674055"/>
              <a:gd name="connsiteX4" fmla="*/ 492369 w 661182"/>
              <a:gd name="connsiteY4" fmla="*/ 168812 h 1674055"/>
              <a:gd name="connsiteX5" fmla="*/ 492369 w 661182"/>
              <a:gd name="connsiteY5" fmla="*/ 168812 h 1674055"/>
              <a:gd name="connsiteX6" fmla="*/ 492369 w 661182"/>
              <a:gd name="connsiteY6" fmla="*/ 168812 h 1674055"/>
              <a:gd name="connsiteX7" fmla="*/ 661182 w 661182"/>
              <a:gd name="connsiteY7" fmla="*/ 520504 h 1674055"/>
              <a:gd name="connsiteX8" fmla="*/ 661182 w 661182"/>
              <a:gd name="connsiteY8" fmla="*/ 1491175 h 1674055"/>
              <a:gd name="connsiteX9" fmla="*/ 506437 w 661182"/>
              <a:gd name="connsiteY9" fmla="*/ 1659987 h 1674055"/>
              <a:gd name="connsiteX10" fmla="*/ 168812 w 661182"/>
              <a:gd name="connsiteY10" fmla="*/ 1674055 h 1674055"/>
              <a:gd name="connsiteX11" fmla="*/ 0 w 661182"/>
              <a:gd name="connsiteY11" fmla="*/ 1519310 h 1674055"/>
              <a:gd name="connsiteX12" fmla="*/ 0 w 661182"/>
              <a:gd name="connsiteY12" fmla="*/ 534572 h 1674055"/>
              <a:gd name="connsiteX13" fmla="*/ 196948 w 661182"/>
              <a:gd name="connsiteY13" fmla="*/ 239150 h 1674055"/>
              <a:gd name="connsiteX14" fmla="*/ 168812 w 661182"/>
              <a:gd name="connsiteY14" fmla="*/ 0 h 1674055"/>
              <a:gd name="connsiteX0" fmla="*/ 224869 w 661182"/>
              <a:gd name="connsiteY0" fmla="*/ 19642 h 1675409"/>
              <a:gd name="connsiteX1" fmla="*/ 168812 w 661182"/>
              <a:gd name="connsiteY1" fmla="*/ 1354 h 1675409"/>
              <a:gd name="connsiteX2" fmla="*/ 478302 w 661182"/>
              <a:gd name="connsiteY2" fmla="*/ 1354 h 1675409"/>
              <a:gd name="connsiteX3" fmla="*/ 478302 w 661182"/>
              <a:gd name="connsiteY3" fmla="*/ 1354 h 1675409"/>
              <a:gd name="connsiteX4" fmla="*/ 492369 w 661182"/>
              <a:gd name="connsiteY4" fmla="*/ 170166 h 1675409"/>
              <a:gd name="connsiteX5" fmla="*/ 492369 w 661182"/>
              <a:gd name="connsiteY5" fmla="*/ 170166 h 1675409"/>
              <a:gd name="connsiteX6" fmla="*/ 492369 w 661182"/>
              <a:gd name="connsiteY6" fmla="*/ 170166 h 1675409"/>
              <a:gd name="connsiteX7" fmla="*/ 661182 w 661182"/>
              <a:gd name="connsiteY7" fmla="*/ 521858 h 1675409"/>
              <a:gd name="connsiteX8" fmla="*/ 661182 w 661182"/>
              <a:gd name="connsiteY8" fmla="*/ 1492529 h 1675409"/>
              <a:gd name="connsiteX9" fmla="*/ 506437 w 661182"/>
              <a:gd name="connsiteY9" fmla="*/ 1661341 h 1675409"/>
              <a:gd name="connsiteX10" fmla="*/ 168812 w 661182"/>
              <a:gd name="connsiteY10" fmla="*/ 1675409 h 1675409"/>
              <a:gd name="connsiteX11" fmla="*/ 0 w 661182"/>
              <a:gd name="connsiteY11" fmla="*/ 1520664 h 1675409"/>
              <a:gd name="connsiteX12" fmla="*/ 0 w 661182"/>
              <a:gd name="connsiteY12" fmla="*/ 535926 h 1675409"/>
              <a:gd name="connsiteX13" fmla="*/ 196948 w 661182"/>
              <a:gd name="connsiteY13" fmla="*/ 240504 h 1675409"/>
              <a:gd name="connsiteX14" fmla="*/ 224869 w 661182"/>
              <a:gd name="connsiteY14" fmla="*/ 19642 h 1675409"/>
              <a:gd name="connsiteX0" fmla="*/ 224869 w 661182"/>
              <a:gd name="connsiteY0" fmla="*/ 18288 h 1674055"/>
              <a:gd name="connsiteX1" fmla="*/ 312022 w 661182"/>
              <a:gd name="connsiteY1" fmla="*/ 26697 h 1674055"/>
              <a:gd name="connsiteX2" fmla="*/ 478302 w 661182"/>
              <a:gd name="connsiteY2" fmla="*/ 0 h 1674055"/>
              <a:gd name="connsiteX3" fmla="*/ 478302 w 661182"/>
              <a:gd name="connsiteY3" fmla="*/ 0 h 1674055"/>
              <a:gd name="connsiteX4" fmla="*/ 492369 w 661182"/>
              <a:gd name="connsiteY4" fmla="*/ 168812 h 1674055"/>
              <a:gd name="connsiteX5" fmla="*/ 492369 w 661182"/>
              <a:gd name="connsiteY5" fmla="*/ 168812 h 1674055"/>
              <a:gd name="connsiteX6" fmla="*/ 492369 w 661182"/>
              <a:gd name="connsiteY6" fmla="*/ 168812 h 1674055"/>
              <a:gd name="connsiteX7" fmla="*/ 661182 w 661182"/>
              <a:gd name="connsiteY7" fmla="*/ 520504 h 1674055"/>
              <a:gd name="connsiteX8" fmla="*/ 661182 w 661182"/>
              <a:gd name="connsiteY8" fmla="*/ 1491175 h 1674055"/>
              <a:gd name="connsiteX9" fmla="*/ 506437 w 661182"/>
              <a:gd name="connsiteY9" fmla="*/ 1659987 h 1674055"/>
              <a:gd name="connsiteX10" fmla="*/ 168812 w 661182"/>
              <a:gd name="connsiteY10" fmla="*/ 1674055 h 1674055"/>
              <a:gd name="connsiteX11" fmla="*/ 0 w 661182"/>
              <a:gd name="connsiteY11" fmla="*/ 1519310 h 1674055"/>
              <a:gd name="connsiteX12" fmla="*/ 0 w 661182"/>
              <a:gd name="connsiteY12" fmla="*/ 534572 h 1674055"/>
              <a:gd name="connsiteX13" fmla="*/ 196948 w 661182"/>
              <a:gd name="connsiteY13" fmla="*/ 239150 h 1674055"/>
              <a:gd name="connsiteX14" fmla="*/ 224869 w 661182"/>
              <a:gd name="connsiteY14" fmla="*/ 18288 h 1674055"/>
              <a:gd name="connsiteX0" fmla="*/ 224869 w 661182"/>
              <a:gd name="connsiteY0" fmla="*/ 25612 h 1681379"/>
              <a:gd name="connsiteX1" fmla="*/ 257466 w 661182"/>
              <a:gd name="connsiteY1" fmla="*/ 649 h 1681379"/>
              <a:gd name="connsiteX2" fmla="*/ 478302 w 661182"/>
              <a:gd name="connsiteY2" fmla="*/ 7324 h 1681379"/>
              <a:gd name="connsiteX3" fmla="*/ 478302 w 661182"/>
              <a:gd name="connsiteY3" fmla="*/ 7324 h 1681379"/>
              <a:gd name="connsiteX4" fmla="*/ 492369 w 661182"/>
              <a:gd name="connsiteY4" fmla="*/ 176136 h 1681379"/>
              <a:gd name="connsiteX5" fmla="*/ 492369 w 661182"/>
              <a:gd name="connsiteY5" fmla="*/ 176136 h 1681379"/>
              <a:gd name="connsiteX6" fmla="*/ 492369 w 661182"/>
              <a:gd name="connsiteY6" fmla="*/ 176136 h 1681379"/>
              <a:gd name="connsiteX7" fmla="*/ 661182 w 661182"/>
              <a:gd name="connsiteY7" fmla="*/ 527828 h 1681379"/>
              <a:gd name="connsiteX8" fmla="*/ 661182 w 661182"/>
              <a:gd name="connsiteY8" fmla="*/ 1498499 h 1681379"/>
              <a:gd name="connsiteX9" fmla="*/ 506437 w 661182"/>
              <a:gd name="connsiteY9" fmla="*/ 1667311 h 1681379"/>
              <a:gd name="connsiteX10" fmla="*/ 168812 w 661182"/>
              <a:gd name="connsiteY10" fmla="*/ 1681379 h 1681379"/>
              <a:gd name="connsiteX11" fmla="*/ 0 w 661182"/>
              <a:gd name="connsiteY11" fmla="*/ 1526634 h 1681379"/>
              <a:gd name="connsiteX12" fmla="*/ 0 w 661182"/>
              <a:gd name="connsiteY12" fmla="*/ 541896 h 1681379"/>
              <a:gd name="connsiteX13" fmla="*/ 196948 w 661182"/>
              <a:gd name="connsiteY13" fmla="*/ 246474 h 1681379"/>
              <a:gd name="connsiteX14" fmla="*/ 224869 w 661182"/>
              <a:gd name="connsiteY14" fmla="*/ 25612 h 1681379"/>
              <a:gd name="connsiteX0" fmla="*/ 224869 w 661182"/>
              <a:gd name="connsiteY0" fmla="*/ 25765 h 1681532"/>
              <a:gd name="connsiteX1" fmla="*/ 257466 w 661182"/>
              <a:gd name="connsiteY1" fmla="*/ 802 h 1681532"/>
              <a:gd name="connsiteX2" fmla="*/ 478302 w 661182"/>
              <a:gd name="connsiteY2" fmla="*/ 7477 h 1681532"/>
              <a:gd name="connsiteX3" fmla="*/ 505580 w 661182"/>
              <a:gd name="connsiteY3" fmla="*/ 20826 h 1681532"/>
              <a:gd name="connsiteX4" fmla="*/ 492369 w 661182"/>
              <a:gd name="connsiteY4" fmla="*/ 176289 h 1681532"/>
              <a:gd name="connsiteX5" fmla="*/ 492369 w 661182"/>
              <a:gd name="connsiteY5" fmla="*/ 176289 h 1681532"/>
              <a:gd name="connsiteX6" fmla="*/ 492369 w 661182"/>
              <a:gd name="connsiteY6" fmla="*/ 176289 h 1681532"/>
              <a:gd name="connsiteX7" fmla="*/ 661182 w 661182"/>
              <a:gd name="connsiteY7" fmla="*/ 527981 h 1681532"/>
              <a:gd name="connsiteX8" fmla="*/ 661182 w 661182"/>
              <a:gd name="connsiteY8" fmla="*/ 1498652 h 1681532"/>
              <a:gd name="connsiteX9" fmla="*/ 506437 w 661182"/>
              <a:gd name="connsiteY9" fmla="*/ 1667464 h 1681532"/>
              <a:gd name="connsiteX10" fmla="*/ 168812 w 661182"/>
              <a:gd name="connsiteY10" fmla="*/ 1681532 h 1681532"/>
              <a:gd name="connsiteX11" fmla="*/ 0 w 661182"/>
              <a:gd name="connsiteY11" fmla="*/ 1526787 h 1681532"/>
              <a:gd name="connsiteX12" fmla="*/ 0 w 661182"/>
              <a:gd name="connsiteY12" fmla="*/ 542049 h 1681532"/>
              <a:gd name="connsiteX13" fmla="*/ 196948 w 661182"/>
              <a:gd name="connsiteY13" fmla="*/ 246627 h 1681532"/>
              <a:gd name="connsiteX14" fmla="*/ 224869 w 661182"/>
              <a:gd name="connsiteY14" fmla="*/ 25765 h 1681532"/>
              <a:gd name="connsiteX0" fmla="*/ 224869 w 661182"/>
              <a:gd name="connsiteY0" fmla="*/ 25765 h 1681532"/>
              <a:gd name="connsiteX1" fmla="*/ 257466 w 661182"/>
              <a:gd name="connsiteY1" fmla="*/ 802 h 1681532"/>
              <a:gd name="connsiteX2" fmla="*/ 478302 w 661182"/>
              <a:gd name="connsiteY2" fmla="*/ 7477 h 1681532"/>
              <a:gd name="connsiteX3" fmla="*/ 505580 w 661182"/>
              <a:gd name="connsiteY3" fmla="*/ 20826 h 1681532"/>
              <a:gd name="connsiteX4" fmla="*/ 492369 w 661182"/>
              <a:gd name="connsiteY4" fmla="*/ 176289 h 1681532"/>
              <a:gd name="connsiteX5" fmla="*/ 492369 w 661182"/>
              <a:gd name="connsiteY5" fmla="*/ 176289 h 1681532"/>
              <a:gd name="connsiteX6" fmla="*/ 506008 w 661182"/>
              <a:gd name="connsiteY6" fmla="*/ 216335 h 1681532"/>
              <a:gd name="connsiteX7" fmla="*/ 661182 w 661182"/>
              <a:gd name="connsiteY7" fmla="*/ 527981 h 1681532"/>
              <a:gd name="connsiteX8" fmla="*/ 661182 w 661182"/>
              <a:gd name="connsiteY8" fmla="*/ 1498652 h 1681532"/>
              <a:gd name="connsiteX9" fmla="*/ 506437 w 661182"/>
              <a:gd name="connsiteY9" fmla="*/ 1667464 h 1681532"/>
              <a:gd name="connsiteX10" fmla="*/ 168812 w 661182"/>
              <a:gd name="connsiteY10" fmla="*/ 1681532 h 1681532"/>
              <a:gd name="connsiteX11" fmla="*/ 0 w 661182"/>
              <a:gd name="connsiteY11" fmla="*/ 1526787 h 1681532"/>
              <a:gd name="connsiteX12" fmla="*/ 0 w 661182"/>
              <a:gd name="connsiteY12" fmla="*/ 542049 h 1681532"/>
              <a:gd name="connsiteX13" fmla="*/ 196948 w 661182"/>
              <a:gd name="connsiteY13" fmla="*/ 246627 h 1681532"/>
              <a:gd name="connsiteX14" fmla="*/ 224869 w 661182"/>
              <a:gd name="connsiteY14" fmla="*/ 25765 h 1681532"/>
              <a:gd name="connsiteX0" fmla="*/ 204410 w 661182"/>
              <a:gd name="connsiteY0" fmla="*/ 32863 h 1681955"/>
              <a:gd name="connsiteX1" fmla="*/ 257466 w 661182"/>
              <a:gd name="connsiteY1" fmla="*/ 1225 h 1681955"/>
              <a:gd name="connsiteX2" fmla="*/ 478302 w 661182"/>
              <a:gd name="connsiteY2" fmla="*/ 7900 h 1681955"/>
              <a:gd name="connsiteX3" fmla="*/ 505580 w 661182"/>
              <a:gd name="connsiteY3" fmla="*/ 21249 h 1681955"/>
              <a:gd name="connsiteX4" fmla="*/ 492369 w 661182"/>
              <a:gd name="connsiteY4" fmla="*/ 176712 h 1681955"/>
              <a:gd name="connsiteX5" fmla="*/ 492369 w 661182"/>
              <a:gd name="connsiteY5" fmla="*/ 176712 h 1681955"/>
              <a:gd name="connsiteX6" fmla="*/ 506008 w 661182"/>
              <a:gd name="connsiteY6" fmla="*/ 216758 h 1681955"/>
              <a:gd name="connsiteX7" fmla="*/ 661182 w 661182"/>
              <a:gd name="connsiteY7" fmla="*/ 528404 h 1681955"/>
              <a:gd name="connsiteX8" fmla="*/ 661182 w 661182"/>
              <a:gd name="connsiteY8" fmla="*/ 1499075 h 1681955"/>
              <a:gd name="connsiteX9" fmla="*/ 506437 w 661182"/>
              <a:gd name="connsiteY9" fmla="*/ 1667887 h 1681955"/>
              <a:gd name="connsiteX10" fmla="*/ 168812 w 661182"/>
              <a:gd name="connsiteY10" fmla="*/ 1681955 h 1681955"/>
              <a:gd name="connsiteX11" fmla="*/ 0 w 661182"/>
              <a:gd name="connsiteY11" fmla="*/ 1527210 h 1681955"/>
              <a:gd name="connsiteX12" fmla="*/ 0 w 661182"/>
              <a:gd name="connsiteY12" fmla="*/ 542472 h 1681955"/>
              <a:gd name="connsiteX13" fmla="*/ 196948 w 661182"/>
              <a:gd name="connsiteY13" fmla="*/ 247050 h 1681955"/>
              <a:gd name="connsiteX14" fmla="*/ 204410 w 661182"/>
              <a:gd name="connsiteY14" fmla="*/ 32863 h 1681955"/>
              <a:gd name="connsiteX0" fmla="*/ 183951 w 661182"/>
              <a:gd name="connsiteY0" fmla="*/ 39980 h 1682398"/>
              <a:gd name="connsiteX1" fmla="*/ 257466 w 661182"/>
              <a:gd name="connsiteY1" fmla="*/ 1668 h 1682398"/>
              <a:gd name="connsiteX2" fmla="*/ 478302 w 661182"/>
              <a:gd name="connsiteY2" fmla="*/ 8343 h 1682398"/>
              <a:gd name="connsiteX3" fmla="*/ 505580 w 661182"/>
              <a:gd name="connsiteY3" fmla="*/ 21692 h 1682398"/>
              <a:gd name="connsiteX4" fmla="*/ 492369 w 661182"/>
              <a:gd name="connsiteY4" fmla="*/ 177155 h 1682398"/>
              <a:gd name="connsiteX5" fmla="*/ 492369 w 661182"/>
              <a:gd name="connsiteY5" fmla="*/ 177155 h 1682398"/>
              <a:gd name="connsiteX6" fmla="*/ 506008 w 661182"/>
              <a:gd name="connsiteY6" fmla="*/ 217201 h 1682398"/>
              <a:gd name="connsiteX7" fmla="*/ 661182 w 661182"/>
              <a:gd name="connsiteY7" fmla="*/ 528847 h 1682398"/>
              <a:gd name="connsiteX8" fmla="*/ 661182 w 661182"/>
              <a:gd name="connsiteY8" fmla="*/ 1499518 h 1682398"/>
              <a:gd name="connsiteX9" fmla="*/ 506437 w 661182"/>
              <a:gd name="connsiteY9" fmla="*/ 1668330 h 1682398"/>
              <a:gd name="connsiteX10" fmla="*/ 168812 w 661182"/>
              <a:gd name="connsiteY10" fmla="*/ 1682398 h 1682398"/>
              <a:gd name="connsiteX11" fmla="*/ 0 w 661182"/>
              <a:gd name="connsiteY11" fmla="*/ 1527653 h 1682398"/>
              <a:gd name="connsiteX12" fmla="*/ 0 w 661182"/>
              <a:gd name="connsiteY12" fmla="*/ 542915 h 1682398"/>
              <a:gd name="connsiteX13" fmla="*/ 196948 w 661182"/>
              <a:gd name="connsiteY13" fmla="*/ 247493 h 1682398"/>
              <a:gd name="connsiteX14" fmla="*/ 183951 w 661182"/>
              <a:gd name="connsiteY14" fmla="*/ 39980 h 1682398"/>
              <a:gd name="connsiteX0" fmla="*/ 183951 w 661182"/>
              <a:gd name="connsiteY0" fmla="*/ 31897 h 1674315"/>
              <a:gd name="connsiteX1" fmla="*/ 216549 w 661182"/>
              <a:gd name="connsiteY1" fmla="*/ 6934 h 1674315"/>
              <a:gd name="connsiteX2" fmla="*/ 478302 w 661182"/>
              <a:gd name="connsiteY2" fmla="*/ 260 h 1674315"/>
              <a:gd name="connsiteX3" fmla="*/ 505580 w 661182"/>
              <a:gd name="connsiteY3" fmla="*/ 13609 h 1674315"/>
              <a:gd name="connsiteX4" fmla="*/ 492369 w 661182"/>
              <a:gd name="connsiteY4" fmla="*/ 169072 h 1674315"/>
              <a:gd name="connsiteX5" fmla="*/ 492369 w 661182"/>
              <a:gd name="connsiteY5" fmla="*/ 169072 h 1674315"/>
              <a:gd name="connsiteX6" fmla="*/ 506008 w 661182"/>
              <a:gd name="connsiteY6" fmla="*/ 209118 h 1674315"/>
              <a:gd name="connsiteX7" fmla="*/ 661182 w 661182"/>
              <a:gd name="connsiteY7" fmla="*/ 520764 h 1674315"/>
              <a:gd name="connsiteX8" fmla="*/ 661182 w 661182"/>
              <a:gd name="connsiteY8" fmla="*/ 1491435 h 1674315"/>
              <a:gd name="connsiteX9" fmla="*/ 506437 w 661182"/>
              <a:gd name="connsiteY9" fmla="*/ 1660247 h 1674315"/>
              <a:gd name="connsiteX10" fmla="*/ 168812 w 661182"/>
              <a:gd name="connsiteY10" fmla="*/ 1674315 h 1674315"/>
              <a:gd name="connsiteX11" fmla="*/ 0 w 661182"/>
              <a:gd name="connsiteY11" fmla="*/ 1519570 h 1674315"/>
              <a:gd name="connsiteX12" fmla="*/ 0 w 661182"/>
              <a:gd name="connsiteY12" fmla="*/ 534832 h 1674315"/>
              <a:gd name="connsiteX13" fmla="*/ 196948 w 661182"/>
              <a:gd name="connsiteY13" fmla="*/ 239410 h 1674315"/>
              <a:gd name="connsiteX14" fmla="*/ 183951 w 661182"/>
              <a:gd name="connsiteY14" fmla="*/ 31897 h 1674315"/>
              <a:gd name="connsiteX0" fmla="*/ 183951 w 661182"/>
              <a:gd name="connsiteY0" fmla="*/ 31897 h 1674315"/>
              <a:gd name="connsiteX1" fmla="*/ 216549 w 661182"/>
              <a:gd name="connsiteY1" fmla="*/ 6934 h 1674315"/>
              <a:gd name="connsiteX2" fmla="*/ 478302 w 661182"/>
              <a:gd name="connsiteY2" fmla="*/ 260 h 1674315"/>
              <a:gd name="connsiteX3" fmla="*/ 505580 w 661182"/>
              <a:gd name="connsiteY3" fmla="*/ 13609 h 1674315"/>
              <a:gd name="connsiteX4" fmla="*/ 492369 w 661182"/>
              <a:gd name="connsiteY4" fmla="*/ 169072 h 1674315"/>
              <a:gd name="connsiteX5" fmla="*/ 492369 w 661182"/>
              <a:gd name="connsiteY5" fmla="*/ 169072 h 1674315"/>
              <a:gd name="connsiteX6" fmla="*/ 506008 w 661182"/>
              <a:gd name="connsiteY6" fmla="*/ 209118 h 1674315"/>
              <a:gd name="connsiteX7" fmla="*/ 661182 w 661182"/>
              <a:gd name="connsiteY7" fmla="*/ 520764 h 1674315"/>
              <a:gd name="connsiteX8" fmla="*/ 661182 w 661182"/>
              <a:gd name="connsiteY8" fmla="*/ 1491435 h 1674315"/>
              <a:gd name="connsiteX9" fmla="*/ 506437 w 661182"/>
              <a:gd name="connsiteY9" fmla="*/ 1660247 h 1674315"/>
              <a:gd name="connsiteX10" fmla="*/ 168812 w 661182"/>
              <a:gd name="connsiteY10" fmla="*/ 1674315 h 1674315"/>
              <a:gd name="connsiteX11" fmla="*/ 0 w 661182"/>
              <a:gd name="connsiteY11" fmla="*/ 1519570 h 1674315"/>
              <a:gd name="connsiteX12" fmla="*/ 0 w 661182"/>
              <a:gd name="connsiteY12" fmla="*/ 534832 h 1674315"/>
              <a:gd name="connsiteX13" fmla="*/ 141171 w 661182"/>
              <a:gd name="connsiteY13" fmla="*/ 253058 h 1674315"/>
              <a:gd name="connsiteX14" fmla="*/ 183951 w 661182"/>
              <a:gd name="connsiteY14" fmla="*/ 31897 h 1674315"/>
              <a:gd name="connsiteX0" fmla="*/ 183951 w 661182"/>
              <a:gd name="connsiteY0" fmla="*/ 31897 h 1674315"/>
              <a:gd name="connsiteX1" fmla="*/ 216549 w 661182"/>
              <a:gd name="connsiteY1" fmla="*/ 6934 h 1674315"/>
              <a:gd name="connsiteX2" fmla="*/ 478302 w 661182"/>
              <a:gd name="connsiteY2" fmla="*/ 260 h 1674315"/>
              <a:gd name="connsiteX3" fmla="*/ 505580 w 661182"/>
              <a:gd name="connsiteY3" fmla="*/ 13609 h 1674315"/>
              <a:gd name="connsiteX4" fmla="*/ 492369 w 661182"/>
              <a:gd name="connsiteY4" fmla="*/ 169072 h 1674315"/>
              <a:gd name="connsiteX5" fmla="*/ 492369 w 661182"/>
              <a:gd name="connsiteY5" fmla="*/ 169072 h 1674315"/>
              <a:gd name="connsiteX6" fmla="*/ 506008 w 661182"/>
              <a:gd name="connsiteY6" fmla="*/ 209118 h 1674315"/>
              <a:gd name="connsiteX7" fmla="*/ 661182 w 661182"/>
              <a:gd name="connsiteY7" fmla="*/ 520764 h 1674315"/>
              <a:gd name="connsiteX8" fmla="*/ 661182 w 661182"/>
              <a:gd name="connsiteY8" fmla="*/ 1491435 h 1674315"/>
              <a:gd name="connsiteX9" fmla="*/ 506437 w 661182"/>
              <a:gd name="connsiteY9" fmla="*/ 1660247 h 1674315"/>
              <a:gd name="connsiteX10" fmla="*/ 168812 w 661182"/>
              <a:gd name="connsiteY10" fmla="*/ 1674315 h 1674315"/>
              <a:gd name="connsiteX11" fmla="*/ 0 w 661182"/>
              <a:gd name="connsiteY11" fmla="*/ 1519570 h 1674315"/>
              <a:gd name="connsiteX12" fmla="*/ 0 w 661182"/>
              <a:gd name="connsiteY12" fmla="*/ 534832 h 1674315"/>
              <a:gd name="connsiteX13" fmla="*/ 169060 w 661182"/>
              <a:gd name="connsiteY13" fmla="*/ 266706 h 1674315"/>
              <a:gd name="connsiteX14" fmla="*/ 183951 w 661182"/>
              <a:gd name="connsiteY14" fmla="*/ 31897 h 167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1182" h="1674315">
                <a:moveTo>
                  <a:pt x="183951" y="31897"/>
                </a:moveTo>
                <a:cubicBezTo>
                  <a:pt x="165265" y="25801"/>
                  <a:pt x="167491" y="12207"/>
                  <a:pt x="216549" y="6934"/>
                </a:cubicBezTo>
                <a:cubicBezTo>
                  <a:pt x="265607" y="1661"/>
                  <a:pt x="430130" y="-852"/>
                  <a:pt x="478302" y="260"/>
                </a:cubicBezTo>
                <a:cubicBezTo>
                  <a:pt x="526474" y="1372"/>
                  <a:pt x="496487" y="9159"/>
                  <a:pt x="505580" y="13609"/>
                </a:cubicBezTo>
                <a:lnTo>
                  <a:pt x="492369" y="169072"/>
                </a:lnTo>
                <a:lnTo>
                  <a:pt x="492369" y="169072"/>
                </a:lnTo>
                <a:lnTo>
                  <a:pt x="506008" y="209118"/>
                </a:lnTo>
                <a:lnTo>
                  <a:pt x="661182" y="520764"/>
                </a:lnTo>
                <a:lnTo>
                  <a:pt x="661182" y="1491435"/>
                </a:lnTo>
                <a:lnTo>
                  <a:pt x="506437" y="1660247"/>
                </a:lnTo>
                <a:lnTo>
                  <a:pt x="168812" y="1674315"/>
                </a:lnTo>
                <a:lnTo>
                  <a:pt x="0" y="1519570"/>
                </a:lnTo>
                <a:lnTo>
                  <a:pt x="0" y="534832"/>
                </a:lnTo>
                <a:lnTo>
                  <a:pt x="169060" y="266706"/>
                </a:lnTo>
                <a:lnTo>
                  <a:pt x="183951" y="31897"/>
                </a:lnTo>
                <a:close/>
              </a:path>
            </a:pathLst>
          </a:cu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8198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Grp="1" noChangeAspect="1"/>
          </p:cNvPicPr>
          <p:nvPr>
            <p:ph idx="1"/>
          </p:nvPr>
        </p:nvPicPr>
        <p:blipFill rotWithShape="1">
          <a:blip r:embed="rId3"/>
          <a:srcRect b="56813"/>
          <a:stretch/>
        </p:blipFill>
        <p:spPr>
          <a:xfrm>
            <a:off x="898046" y="902860"/>
            <a:ext cx="10459915" cy="2571860"/>
          </a:xfrm>
          <a:prstGeom prst="rect">
            <a:avLst/>
          </a:prstGeom>
        </p:spPr>
      </p:pic>
      <p:pic>
        <p:nvPicPr>
          <p:cNvPr id="7" name="Picture 6"/>
          <p:cNvPicPr>
            <a:picLocks noChangeAspect="1"/>
          </p:cNvPicPr>
          <p:nvPr/>
        </p:nvPicPr>
        <p:blipFill>
          <a:blip r:embed="rId4"/>
          <a:stretch>
            <a:fillRect/>
          </a:stretch>
        </p:blipFill>
        <p:spPr>
          <a:xfrm>
            <a:off x="898046" y="3560716"/>
            <a:ext cx="10459915" cy="2583542"/>
          </a:xfrm>
          <a:prstGeom prst="rect">
            <a:avLst/>
          </a:prstGeom>
        </p:spPr>
      </p:pic>
      <p:sp>
        <p:nvSpPr>
          <p:cNvPr id="2" name="Title 1"/>
          <p:cNvSpPr>
            <a:spLocks noGrp="1"/>
          </p:cNvSpPr>
          <p:nvPr>
            <p:ph type="title"/>
          </p:nvPr>
        </p:nvSpPr>
        <p:spPr/>
        <p:txBody>
          <a:bodyPr/>
          <a:lstStyle/>
          <a:p>
            <a:r>
              <a:rPr lang="en-US" dirty="0">
                <a:latin typeface="Helvetica" charset="0"/>
                <a:cs typeface="Helvetica" charset="0"/>
              </a:rPr>
              <a:t>Result: 3D reconstruction from real Images</a:t>
            </a:r>
          </a:p>
        </p:txBody>
      </p:sp>
      <p:sp>
        <p:nvSpPr>
          <p:cNvPr id="3" name="Oval 2"/>
          <p:cNvSpPr/>
          <p:nvPr/>
        </p:nvSpPr>
        <p:spPr>
          <a:xfrm>
            <a:off x="9876633" y="1335024"/>
            <a:ext cx="1426464" cy="1938528"/>
          </a:xfrm>
          <a:prstGeom prst="ellipse">
            <a:avLst/>
          </a:prstGeom>
          <a:noFill/>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TextBox 7"/>
          <p:cNvSpPr txBox="1"/>
          <p:nvPr/>
        </p:nvSpPr>
        <p:spPr>
          <a:xfrm>
            <a:off x="2066544" y="6144258"/>
            <a:ext cx="984565" cy="523220"/>
          </a:xfrm>
          <a:prstGeom prst="rect">
            <a:avLst/>
          </a:prstGeom>
          <a:noFill/>
        </p:spPr>
        <p:txBody>
          <a:bodyPr wrap="none" rtlCol="0">
            <a:spAutoFit/>
          </a:bodyPr>
          <a:lstStyle/>
          <a:p>
            <a:r>
              <a:rPr lang="en-US" sz="2800"/>
              <a:t>Input</a:t>
            </a:r>
          </a:p>
        </p:txBody>
      </p:sp>
      <p:sp>
        <p:nvSpPr>
          <p:cNvPr id="9" name="TextBox 8"/>
          <p:cNvSpPr txBox="1"/>
          <p:nvPr/>
        </p:nvSpPr>
        <p:spPr>
          <a:xfrm>
            <a:off x="5291328" y="6144258"/>
            <a:ext cx="4903907" cy="523220"/>
          </a:xfrm>
          <a:prstGeom prst="rect">
            <a:avLst/>
          </a:prstGeom>
          <a:noFill/>
        </p:spPr>
        <p:txBody>
          <a:bodyPr wrap="none" rtlCol="0">
            <a:spAutoFit/>
          </a:bodyPr>
          <a:lstStyle/>
          <a:p>
            <a:r>
              <a:rPr lang="en-US" sz="2800"/>
              <a:t>Reconstructed 3D point cloud</a:t>
            </a:r>
          </a:p>
        </p:txBody>
      </p:sp>
      <p:sp>
        <p:nvSpPr>
          <p:cNvPr id="10" name="Freeform 9"/>
          <p:cNvSpPr/>
          <p:nvPr/>
        </p:nvSpPr>
        <p:spPr>
          <a:xfrm>
            <a:off x="2278966" y="3671407"/>
            <a:ext cx="647114" cy="1674315"/>
          </a:xfrm>
          <a:custGeom>
            <a:avLst/>
            <a:gdLst>
              <a:gd name="connsiteX0" fmla="*/ 168812 w 661182"/>
              <a:gd name="connsiteY0" fmla="*/ 0 h 1674055"/>
              <a:gd name="connsiteX1" fmla="*/ 168812 w 661182"/>
              <a:gd name="connsiteY1" fmla="*/ 0 h 1674055"/>
              <a:gd name="connsiteX2" fmla="*/ 478302 w 661182"/>
              <a:gd name="connsiteY2" fmla="*/ 0 h 1674055"/>
              <a:gd name="connsiteX3" fmla="*/ 478302 w 661182"/>
              <a:gd name="connsiteY3" fmla="*/ 0 h 1674055"/>
              <a:gd name="connsiteX4" fmla="*/ 492369 w 661182"/>
              <a:gd name="connsiteY4" fmla="*/ 168812 h 1674055"/>
              <a:gd name="connsiteX5" fmla="*/ 492369 w 661182"/>
              <a:gd name="connsiteY5" fmla="*/ 168812 h 1674055"/>
              <a:gd name="connsiteX6" fmla="*/ 492369 w 661182"/>
              <a:gd name="connsiteY6" fmla="*/ 168812 h 1674055"/>
              <a:gd name="connsiteX7" fmla="*/ 661182 w 661182"/>
              <a:gd name="connsiteY7" fmla="*/ 520504 h 1674055"/>
              <a:gd name="connsiteX8" fmla="*/ 661182 w 661182"/>
              <a:gd name="connsiteY8" fmla="*/ 1491175 h 1674055"/>
              <a:gd name="connsiteX9" fmla="*/ 506437 w 661182"/>
              <a:gd name="connsiteY9" fmla="*/ 1659987 h 1674055"/>
              <a:gd name="connsiteX10" fmla="*/ 168812 w 661182"/>
              <a:gd name="connsiteY10" fmla="*/ 1674055 h 1674055"/>
              <a:gd name="connsiteX11" fmla="*/ 0 w 661182"/>
              <a:gd name="connsiteY11" fmla="*/ 1519310 h 1674055"/>
              <a:gd name="connsiteX12" fmla="*/ 0 w 661182"/>
              <a:gd name="connsiteY12" fmla="*/ 534572 h 1674055"/>
              <a:gd name="connsiteX13" fmla="*/ 196948 w 661182"/>
              <a:gd name="connsiteY13" fmla="*/ 239150 h 1674055"/>
              <a:gd name="connsiteX14" fmla="*/ 168812 w 661182"/>
              <a:gd name="connsiteY14" fmla="*/ 0 h 1674055"/>
              <a:gd name="connsiteX0" fmla="*/ 224869 w 661182"/>
              <a:gd name="connsiteY0" fmla="*/ 19642 h 1675409"/>
              <a:gd name="connsiteX1" fmla="*/ 168812 w 661182"/>
              <a:gd name="connsiteY1" fmla="*/ 1354 h 1675409"/>
              <a:gd name="connsiteX2" fmla="*/ 478302 w 661182"/>
              <a:gd name="connsiteY2" fmla="*/ 1354 h 1675409"/>
              <a:gd name="connsiteX3" fmla="*/ 478302 w 661182"/>
              <a:gd name="connsiteY3" fmla="*/ 1354 h 1675409"/>
              <a:gd name="connsiteX4" fmla="*/ 492369 w 661182"/>
              <a:gd name="connsiteY4" fmla="*/ 170166 h 1675409"/>
              <a:gd name="connsiteX5" fmla="*/ 492369 w 661182"/>
              <a:gd name="connsiteY5" fmla="*/ 170166 h 1675409"/>
              <a:gd name="connsiteX6" fmla="*/ 492369 w 661182"/>
              <a:gd name="connsiteY6" fmla="*/ 170166 h 1675409"/>
              <a:gd name="connsiteX7" fmla="*/ 661182 w 661182"/>
              <a:gd name="connsiteY7" fmla="*/ 521858 h 1675409"/>
              <a:gd name="connsiteX8" fmla="*/ 661182 w 661182"/>
              <a:gd name="connsiteY8" fmla="*/ 1492529 h 1675409"/>
              <a:gd name="connsiteX9" fmla="*/ 506437 w 661182"/>
              <a:gd name="connsiteY9" fmla="*/ 1661341 h 1675409"/>
              <a:gd name="connsiteX10" fmla="*/ 168812 w 661182"/>
              <a:gd name="connsiteY10" fmla="*/ 1675409 h 1675409"/>
              <a:gd name="connsiteX11" fmla="*/ 0 w 661182"/>
              <a:gd name="connsiteY11" fmla="*/ 1520664 h 1675409"/>
              <a:gd name="connsiteX12" fmla="*/ 0 w 661182"/>
              <a:gd name="connsiteY12" fmla="*/ 535926 h 1675409"/>
              <a:gd name="connsiteX13" fmla="*/ 196948 w 661182"/>
              <a:gd name="connsiteY13" fmla="*/ 240504 h 1675409"/>
              <a:gd name="connsiteX14" fmla="*/ 224869 w 661182"/>
              <a:gd name="connsiteY14" fmla="*/ 19642 h 1675409"/>
              <a:gd name="connsiteX0" fmla="*/ 224869 w 661182"/>
              <a:gd name="connsiteY0" fmla="*/ 18288 h 1674055"/>
              <a:gd name="connsiteX1" fmla="*/ 312022 w 661182"/>
              <a:gd name="connsiteY1" fmla="*/ 26697 h 1674055"/>
              <a:gd name="connsiteX2" fmla="*/ 478302 w 661182"/>
              <a:gd name="connsiteY2" fmla="*/ 0 h 1674055"/>
              <a:gd name="connsiteX3" fmla="*/ 478302 w 661182"/>
              <a:gd name="connsiteY3" fmla="*/ 0 h 1674055"/>
              <a:gd name="connsiteX4" fmla="*/ 492369 w 661182"/>
              <a:gd name="connsiteY4" fmla="*/ 168812 h 1674055"/>
              <a:gd name="connsiteX5" fmla="*/ 492369 w 661182"/>
              <a:gd name="connsiteY5" fmla="*/ 168812 h 1674055"/>
              <a:gd name="connsiteX6" fmla="*/ 492369 w 661182"/>
              <a:gd name="connsiteY6" fmla="*/ 168812 h 1674055"/>
              <a:gd name="connsiteX7" fmla="*/ 661182 w 661182"/>
              <a:gd name="connsiteY7" fmla="*/ 520504 h 1674055"/>
              <a:gd name="connsiteX8" fmla="*/ 661182 w 661182"/>
              <a:gd name="connsiteY8" fmla="*/ 1491175 h 1674055"/>
              <a:gd name="connsiteX9" fmla="*/ 506437 w 661182"/>
              <a:gd name="connsiteY9" fmla="*/ 1659987 h 1674055"/>
              <a:gd name="connsiteX10" fmla="*/ 168812 w 661182"/>
              <a:gd name="connsiteY10" fmla="*/ 1674055 h 1674055"/>
              <a:gd name="connsiteX11" fmla="*/ 0 w 661182"/>
              <a:gd name="connsiteY11" fmla="*/ 1519310 h 1674055"/>
              <a:gd name="connsiteX12" fmla="*/ 0 w 661182"/>
              <a:gd name="connsiteY12" fmla="*/ 534572 h 1674055"/>
              <a:gd name="connsiteX13" fmla="*/ 196948 w 661182"/>
              <a:gd name="connsiteY13" fmla="*/ 239150 h 1674055"/>
              <a:gd name="connsiteX14" fmla="*/ 224869 w 661182"/>
              <a:gd name="connsiteY14" fmla="*/ 18288 h 1674055"/>
              <a:gd name="connsiteX0" fmla="*/ 224869 w 661182"/>
              <a:gd name="connsiteY0" fmla="*/ 25612 h 1681379"/>
              <a:gd name="connsiteX1" fmla="*/ 257466 w 661182"/>
              <a:gd name="connsiteY1" fmla="*/ 649 h 1681379"/>
              <a:gd name="connsiteX2" fmla="*/ 478302 w 661182"/>
              <a:gd name="connsiteY2" fmla="*/ 7324 h 1681379"/>
              <a:gd name="connsiteX3" fmla="*/ 478302 w 661182"/>
              <a:gd name="connsiteY3" fmla="*/ 7324 h 1681379"/>
              <a:gd name="connsiteX4" fmla="*/ 492369 w 661182"/>
              <a:gd name="connsiteY4" fmla="*/ 176136 h 1681379"/>
              <a:gd name="connsiteX5" fmla="*/ 492369 w 661182"/>
              <a:gd name="connsiteY5" fmla="*/ 176136 h 1681379"/>
              <a:gd name="connsiteX6" fmla="*/ 492369 w 661182"/>
              <a:gd name="connsiteY6" fmla="*/ 176136 h 1681379"/>
              <a:gd name="connsiteX7" fmla="*/ 661182 w 661182"/>
              <a:gd name="connsiteY7" fmla="*/ 527828 h 1681379"/>
              <a:gd name="connsiteX8" fmla="*/ 661182 w 661182"/>
              <a:gd name="connsiteY8" fmla="*/ 1498499 h 1681379"/>
              <a:gd name="connsiteX9" fmla="*/ 506437 w 661182"/>
              <a:gd name="connsiteY9" fmla="*/ 1667311 h 1681379"/>
              <a:gd name="connsiteX10" fmla="*/ 168812 w 661182"/>
              <a:gd name="connsiteY10" fmla="*/ 1681379 h 1681379"/>
              <a:gd name="connsiteX11" fmla="*/ 0 w 661182"/>
              <a:gd name="connsiteY11" fmla="*/ 1526634 h 1681379"/>
              <a:gd name="connsiteX12" fmla="*/ 0 w 661182"/>
              <a:gd name="connsiteY12" fmla="*/ 541896 h 1681379"/>
              <a:gd name="connsiteX13" fmla="*/ 196948 w 661182"/>
              <a:gd name="connsiteY13" fmla="*/ 246474 h 1681379"/>
              <a:gd name="connsiteX14" fmla="*/ 224869 w 661182"/>
              <a:gd name="connsiteY14" fmla="*/ 25612 h 1681379"/>
              <a:gd name="connsiteX0" fmla="*/ 224869 w 661182"/>
              <a:gd name="connsiteY0" fmla="*/ 25765 h 1681532"/>
              <a:gd name="connsiteX1" fmla="*/ 257466 w 661182"/>
              <a:gd name="connsiteY1" fmla="*/ 802 h 1681532"/>
              <a:gd name="connsiteX2" fmla="*/ 478302 w 661182"/>
              <a:gd name="connsiteY2" fmla="*/ 7477 h 1681532"/>
              <a:gd name="connsiteX3" fmla="*/ 505580 w 661182"/>
              <a:gd name="connsiteY3" fmla="*/ 20826 h 1681532"/>
              <a:gd name="connsiteX4" fmla="*/ 492369 w 661182"/>
              <a:gd name="connsiteY4" fmla="*/ 176289 h 1681532"/>
              <a:gd name="connsiteX5" fmla="*/ 492369 w 661182"/>
              <a:gd name="connsiteY5" fmla="*/ 176289 h 1681532"/>
              <a:gd name="connsiteX6" fmla="*/ 492369 w 661182"/>
              <a:gd name="connsiteY6" fmla="*/ 176289 h 1681532"/>
              <a:gd name="connsiteX7" fmla="*/ 661182 w 661182"/>
              <a:gd name="connsiteY7" fmla="*/ 527981 h 1681532"/>
              <a:gd name="connsiteX8" fmla="*/ 661182 w 661182"/>
              <a:gd name="connsiteY8" fmla="*/ 1498652 h 1681532"/>
              <a:gd name="connsiteX9" fmla="*/ 506437 w 661182"/>
              <a:gd name="connsiteY9" fmla="*/ 1667464 h 1681532"/>
              <a:gd name="connsiteX10" fmla="*/ 168812 w 661182"/>
              <a:gd name="connsiteY10" fmla="*/ 1681532 h 1681532"/>
              <a:gd name="connsiteX11" fmla="*/ 0 w 661182"/>
              <a:gd name="connsiteY11" fmla="*/ 1526787 h 1681532"/>
              <a:gd name="connsiteX12" fmla="*/ 0 w 661182"/>
              <a:gd name="connsiteY12" fmla="*/ 542049 h 1681532"/>
              <a:gd name="connsiteX13" fmla="*/ 196948 w 661182"/>
              <a:gd name="connsiteY13" fmla="*/ 246627 h 1681532"/>
              <a:gd name="connsiteX14" fmla="*/ 224869 w 661182"/>
              <a:gd name="connsiteY14" fmla="*/ 25765 h 1681532"/>
              <a:gd name="connsiteX0" fmla="*/ 224869 w 661182"/>
              <a:gd name="connsiteY0" fmla="*/ 25765 h 1681532"/>
              <a:gd name="connsiteX1" fmla="*/ 257466 w 661182"/>
              <a:gd name="connsiteY1" fmla="*/ 802 h 1681532"/>
              <a:gd name="connsiteX2" fmla="*/ 478302 w 661182"/>
              <a:gd name="connsiteY2" fmla="*/ 7477 h 1681532"/>
              <a:gd name="connsiteX3" fmla="*/ 505580 w 661182"/>
              <a:gd name="connsiteY3" fmla="*/ 20826 h 1681532"/>
              <a:gd name="connsiteX4" fmla="*/ 492369 w 661182"/>
              <a:gd name="connsiteY4" fmla="*/ 176289 h 1681532"/>
              <a:gd name="connsiteX5" fmla="*/ 492369 w 661182"/>
              <a:gd name="connsiteY5" fmla="*/ 176289 h 1681532"/>
              <a:gd name="connsiteX6" fmla="*/ 506008 w 661182"/>
              <a:gd name="connsiteY6" fmla="*/ 216335 h 1681532"/>
              <a:gd name="connsiteX7" fmla="*/ 661182 w 661182"/>
              <a:gd name="connsiteY7" fmla="*/ 527981 h 1681532"/>
              <a:gd name="connsiteX8" fmla="*/ 661182 w 661182"/>
              <a:gd name="connsiteY8" fmla="*/ 1498652 h 1681532"/>
              <a:gd name="connsiteX9" fmla="*/ 506437 w 661182"/>
              <a:gd name="connsiteY9" fmla="*/ 1667464 h 1681532"/>
              <a:gd name="connsiteX10" fmla="*/ 168812 w 661182"/>
              <a:gd name="connsiteY10" fmla="*/ 1681532 h 1681532"/>
              <a:gd name="connsiteX11" fmla="*/ 0 w 661182"/>
              <a:gd name="connsiteY11" fmla="*/ 1526787 h 1681532"/>
              <a:gd name="connsiteX12" fmla="*/ 0 w 661182"/>
              <a:gd name="connsiteY12" fmla="*/ 542049 h 1681532"/>
              <a:gd name="connsiteX13" fmla="*/ 196948 w 661182"/>
              <a:gd name="connsiteY13" fmla="*/ 246627 h 1681532"/>
              <a:gd name="connsiteX14" fmla="*/ 224869 w 661182"/>
              <a:gd name="connsiteY14" fmla="*/ 25765 h 1681532"/>
              <a:gd name="connsiteX0" fmla="*/ 204410 w 661182"/>
              <a:gd name="connsiteY0" fmla="*/ 32863 h 1681955"/>
              <a:gd name="connsiteX1" fmla="*/ 257466 w 661182"/>
              <a:gd name="connsiteY1" fmla="*/ 1225 h 1681955"/>
              <a:gd name="connsiteX2" fmla="*/ 478302 w 661182"/>
              <a:gd name="connsiteY2" fmla="*/ 7900 h 1681955"/>
              <a:gd name="connsiteX3" fmla="*/ 505580 w 661182"/>
              <a:gd name="connsiteY3" fmla="*/ 21249 h 1681955"/>
              <a:gd name="connsiteX4" fmla="*/ 492369 w 661182"/>
              <a:gd name="connsiteY4" fmla="*/ 176712 h 1681955"/>
              <a:gd name="connsiteX5" fmla="*/ 492369 w 661182"/>
              <a:gd name="connsiteY5" fmla="*/ 176712 h 1681955"/>
              <a:gd name="connsiteX6" fmla="*/ 506008 w 661182"/>
              <a:gd name="connsiteY6" fmla="*/ 216758 h 1681955"/>
              <a:gd name="connsiteX7" fmla="*/ 661182 w 661182"/>
              <a:gd name="connsiteY7" fmla="*/ 528404 h 1681955"/>
              <a:gd name="connsiteX8" fmla="*/ 661182 w 661182"/>
              <a:gd name="connsiteY8" fmla="*/ 1499075 h 1681955"/>
              <a:gd name="connsiteX9" fmla="*/ 506437 w 661182"/>
              <a:gd name="connsiteY9" fmla="*/ 1667887 h 1681955"/>
              <a:gd name="connsiteX10" fmla="*/ 168812 w 661182"/>
              <a:gd name="connsiteY10" fmla="*/ 1681955 h 1681955"/>
              <a:gd name="connsiteX11" fmla="*/ 0 w 661182"/>
              <a:gd name="connsiteY11" fmla="*/ 1527210 h 1681955"/>
              <a:gd name="connsiteX12" fmla="*/ 0 w 661182"/>
              <a:gd name="connsiteY12" fmla="*/ 542472 h 1681955"/>
              <a:gd name="connsiteX13" fmla="*/ 196948 w 661182"/>
              <a:gd name="connsiteY13" fmla="*/ 247050 h 1681955"/>
              <a:gd name="connsiteX14" fmla="*/ 204410 w 661182"/>
              <a:gd name="connsiteY14" fmla="*/ 32863 h 1681955"/>
              <a:gd name="connsiteX0" fmla="*/ 183951 w 661182"/>
              <a:gd name="connsiteY0" fmla="*/ 39980 h 1682398"/>
              <a:gd name="connsiteX1" fmla="*/ 257466 w 661182"/>
              <a:gd name="connsiteY1" fmla="*/ 1668 h 1682398"/>
              <a:gd name="connsiteX2" fmla="*/ 478302 w 661182"/>
              <a:gd name="connsiteY2" fmla="*/ 8343 h 1682398"/>
              <a:gd name="connsiteX3" fmla="*/ 505580 w 661182"/>
              <a:gd name="connsiteY3" fmla="*/ 21692 h 1682398"/>
              <a:gd name="connsiteX4" fmla="*/ 492369 w 661182"/>
              <a:gd name="connsiteY4" fmla="*/ 177155 h 1682398"/>
              <a:gd name="connsiteX5" fmla="*/ 492369 w 661182"/>
              <a:gd name="connsiteY5" fmla="*/ 177155 h 1682398"/>
              <a:gd name="connsiteX6" fmla="*/ 506008 w 661182"/>
              <a:gd name="connsiteY6" fmla="*/ 217201 h 1682398"/>
              <a:gd name="connsiteX7" fmla="*/ 661182 w 661182"/>
              <a:gd name="connsiteY7" fmla="*/ 528847 h 1682398"/>
              <a:gd name="connsiteX8" fmla="*/ 661182 w 661182"/>
              <a:gd name="connsiteY8" fmla="*/ 1499518 h 1682398"/>
              <a:gd name="connsiteX9" fmla="*/ 506437 w 661182"/>
              <a:gd name="connsiteY9" fmla="*/ 1668330 h 1682398"/>
              <a:gd name="connsiteX10" fmla="*/ 168812 w 661182"/>
              <a:gd name="connsiteY10" fmla="*/ 1682398 h 1682398"/>
              <a:gd name="connsiteX11" fmla="*/ 0 w 661182"/>
              <a:gd name="connsiteY11" fmla="*/ 1527653 h 1682398"/>
              <a:gd name="connsiteX12" fmla="*/ 0 w 661182"/>
              <a:gd name="connsiteY12" fmla="*/ 542915 h 1682398"/>
              <a:gd name="connsiteX13" fmla="*/ 196948 w 661182"/>
              <a:gd name="connsiteY13" fmla="*/ 247493 h 1682398"/>
              <a:gd name="connsiteX14" fmla="*/ 183951 w 661182"/>
              <a:gd name="connsiteY14" fmla="*/ 39980 h 1682398"/>
              <a:gd name="connsiteX0" fmla="*/ 183951 w 661182"/>
              <a:gd name="connsiteY0" fmla="*/ 31897 h 1674315"/>
              <a:gd name="connsiteX1" fmla="*/ 216549 w 661182"/>
              <a:gd name="connsiteY1" fmla="*/ 6934 h 1674315"/>
              <a:gd name="connsiteX2" fmla="*/ 478302 w 661182"/>
              <a:gd name="connsiteY2" fmla="*/ 260 h 1674315"/>
              <a:gd name="connsiteX3" fmla="*/ 505580 w 661182"/>
              <a:gd name="connsiteY3" fmla="*/ 13609 h 1674315"/>
              <a:gd name="connsiteX4" fmla="*/ 492369 w 661182"/>
              <a:gd name="connsiteY4" fmla="*/ 169072 h 1674315"/>
              <a:gd name="connsiteX5" fmla="*/ 492369 w 661182"/>
              <a:gd name="connsiteY5" fmla="*/ 169072 h 1674315"/>
              <a:gd name="connsiteX6" fmla="*/ 506008 w 661182"/>
              <a:gd name="connsiteY6" fmla="*/ 209118 h 1674315"/>
              <a:gd name="connsiteX7" fmla="*/ 661182 w 661182"/>
              <a:gd name="connsiteY7" fmla="*/ 520764 h 1674315"/>
              <a:gd name="connsiteX8" fmla="*/ 661182 w 661182"/>
              <a:gd name="connsiteY8" fmla="*/ 1491435 h 1674315"/>
              <a:gd name="connsiteX9" fmla="*/ 506437 w 661182"/>
              <a:gd name="connsiteY9" fmla="*/ 1660247 h 1674315"/>
              <a:gd name="connsiteX10" fmla="*/ 168812 w 661182"/>
              <a:gd name="connsiteY10" fmla="*/ 1674315 h 1674315"/>
              <a:gd name="connsiteX11" fmla="*/ 0 w 661182"/>
              <a:gd name="connsiteY11" fmla="*/ 1519570 h 1674315"/>
              <a:gd name="connsiteX12" fmla="*/ 0 w 661182"/>
              <a:gd name="connsiteY12" fmla="*/ 534832 h 1674315"/>
              <a:gd name="connsiteX13" fmla="*/ 196948 w 661182"/>
              <a:gd name="connsiteY13" fmla="*/ 239410 h 1674315"/>
              <a:gd name="connsiteX14" fmla="*/ 183951 w 661182"/>
              <a:gd name="connsiteY14" fmla="*/ 31897 h 1674315"/>
              <a:gd name="connsiteX0" fmla="*/ 183951 w 661182"/>
              <a:gd name="connsiteY0" fmla="*/ 31897 h 1674315"/>
              <a:gd name="connsiteX1" fmla="*/ 216549 w 661182"/>
              <a:gd name="connsiteY1" fmla="*/ 6934 h 1674315"/>
              <a:gd name="connsiteX2" fmla="*/ 478302 w 661182"/>
              <a:gd name="connsiteY2" fmla="*/ 260 h 1674315"/>
              <a:gd name="connsiteX3" fmla="*/ 505580 w 661182"/>
              <a:gd name="connsiteY3" fmla="*/ 13609 h 1674315"/>
              <a:gd name="connsiteX4" fmla="*/ 492369 w 661182"/>
              <a:gd name="connsiteY4" fmla="*/ 169072 h 1674315"/>
              <a:gd name="connsiteX5" fmla="*/ 492369 w 661182"/>
              <a:gd name="connsiteY5" fmla="*/ 169072 h 1674315"/>
              <a:gd name="connsiteX6" fmla="*/ 506008 w 661182"/>
              <a:gd name="connsiteY6" fmla="*/ 209118 h 1674315"/>
              <a:gd name="connsiteX7" fmla="*/ 661182 w 661182"/>
              <a:gd name="connsiteY7" fmla="*/ 520764 h 1674315"/>
              <a:gd name="connsiteX8" fmla="*/ 661182 w 661182"/>
              <a:gd name="connsiteY8" fmla="*/ 1491435 h 1674315"/>
              <a:gd name="connsiteX9" fmla="*/ 506437 w 661182"/>
              <a:gd name="connsiteY9" fmla="*/ 1660247 h 1674315"/>
              <a:gd name="connsiteX10" fmla="*/ 168812 w 661182"/>
              <a:gd name="connsiteY10" fmla="*/ 1674315 h 1674315"/>
              <a:gd name="connsiteX11" fmla="*/ 0 w 661182"/>
              <a:gd name="connsiteY11" fmla="*/ 1519570 h 1674315"/>
              <a:gd name="connsiteX12" fmla="*/ 0 w 661182"/>
              <a:gd name="connsiteY12" fmla="*/ 534832 h 1674315"/>
              <a:gd name="connsiteX13" fmla="*/ 141171 w 661182"/>
              <a:gd name="connsiteY13" fmla="*/ 253058 h 1674315"/>
              <a:gd name="connsiteX14" fmla="*/ 183951 w 661182"/>
              <a:gd name="connsiteY14" fmla="*/ 31897 h 1674315"/>
              <a:gd name="connsiteX0" fmla="*/ 183951 w 661182"/>
              <a:gd name="connsiteY0" fmla="*/ 31897 h 1674315"/>
              <a:gd name="connsiteX1" fmla="*/ 216549 w 661182"/>
              <a:gd name="connsiteY1" fmla="*/ 6934 h 1674315"/>
              <a:gd name="connsiteX2" fmla="*/ 478302 w 661182"/>
              <a:gd name="connsiteY2" fmla="*/ 260 h 1674315"/>
              <a:gd name="connsiteX3" fmla="*/ 505580 w 661182"/>
              <a:gd name="connsiteY3" fmla="*/ 13609 h 1674315"/>
              <a:gd name="connsiteX4" fmla="*/ 492369 w 661182"/>
              <a:gd name="connsiteY4" fmla="*/ 169072 h 1674315"/>
              <a:gd name="connsiteX5" fmla="*/ 492369 w 661182"/>
              <a:gd name="connsiteY5" fmla="*/ 169072 h 1674315"/>
              <a:gd name="connsiteX6" fmla="*/ 506008 w 661182"/>
              <a:gd name="connsiteY6" fmla="*/ 209118 h 1674315"/>
              <a:gd name="connsiteX7" fmla="*/ 661182 w 661182"/>
              <a:gd name="connsiteY7" fmla="*/ 520764 h 1674315"/>
              <a:gd name="connsiteX8" fmla="*/ 661182 w 661182"/>
              <a:gd name="connsiteY8" fmla="*/ 1491435 h 1674315"/>
              <a:gd name="connsiteX9" fmla="*/ 506437 w 661182"/>
              <a:gd name="connsiteY9" fmla="*/ 1660247 h 1674315"/>
              <a:gd name="connsiteX10" fmla="*/ 168812 w 661182"/>
              <a:gd name="connsiteY10" fmla="*/ 1674315 h 1674315"/>
              <a:gd name="connsiteX11" fmla="*/ 0 w 661182"/>
              <a:gd name="connsiteY11" fmla="*/ 1519570 h 1674315"/>
              <a:gd name="connsiteX12" fmla="*/ 0 w 661182"/>
              <a:gd name="connsiteY12" fmla="*/ 534832 h 1674315"/>
              <a:gd name="connsiteX13" fmla="*/ 169060 w 661182"/>
              <a:gd name="connsiteY13" fmla="*/ 266706 h 1674315"/>
              <a:gd name="connsiteX14" fmla="*/ 183951 w 661182"/>
              <a:gd name="connsiteY14" fmla="*/ 31897 h 167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1182" h="1674315">
                <a:moveTo>
                  <a:pt x="183951" y="31897"/>
                </a:moveTo>
                <a:cubicBezTo>
                  <a:pt x="165265" y="25801"/>
                  <a:pt x="167491" y="12207"/>
                  <a:pt x="216549" y="6934"/>
                </a:cubicBezTo>
                <a:cubicBezTo>
                  <a:pt x="265607" y="1661"/>
                  <a:pt x="430130" y="-852"/>
                  <a:pt x="478302" y="260"/>
                </a:cubicBezTo>
                <a:cubicBezTo>
                  <a:pt x="526474" y="1372"/>
                  <a:pt x="496487" y="9159"/>
                  <a:pt x="505580" y="13609"/>
                </a:cubicBezTo>
                <a:lnTo>
                  <a:pt x="492369" y="169072"/>
                </a:lnTo>
                <a:lnTo>
                  <a:pt x="492369" y="169072"/>
                </a:lnTo>
                <a:lnTo>
                  <a:pt x="506008" y="209118"/>
                </a:lnTo>
                <a:lnTo>
                  <a:pt x="661182" y="520764"/>
                </a:lnTo>
                <a:lnTo>
                  <a:pt x="661182" y="1491435"/>
                </a:lnTo>
                <a:lnTo>
                  <a:pt x="506437" y="1660247"/>
                </a:lnTo>
                <a:lnTo>
                  <a:pt x="168812" y="1674315"/>
                </a:lnTo>
                <a:lnTo>
                  <a:pt x="0" y="1519570"/>
                </a:lnTo>
                <a:lnTo>
                  <a:pt x="0" y="534832"/>
                </a:lnTo>
                <a:lnTo>
                  <a:pt x="169060" y="266706"/>
                </a:lnTo>
                <a:lnTo>
                  <a:pt x="183951" y="31897"/>
                </a:lnTo>
                <a:close/>
              </a:path>
            </a:pathLst>
          </a:cu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2930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217250" y="1761518"/>
            <a:ext cx="8454844" cy="4849251"/>
            <a:chOff x="616260" y="1707366"/>
            <a:chExt cx="7789874" cy="4467860"/>
          </a:xfrm>
        </p:grpSpPr>
        <p:pic>
          <p:nvPicPr>
            <p:cNvPr id="4" name="Shape 655"/>
            <p:cNvPicPr preferRelativeResize="0">
              <a:picLocks/>
            </p:cNvPicPr>
            <p:nvPr/>
          </p:nvPicPr>
          <p:blipFill rotWithShape="1">
            <a:blip r:embed="rId3">
              <a:alphaModFix/>
            </a:blip>
            <a:srcRect t="36772" r="84369" b="45552"/>
            <a:stretch/>
          </p:blipFill>
          <p:spPr>
            <a:xfrm>
              <a:off x="616260" y="1707366"/>
              <a:ext cx="2099372" cy="154483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5" name="Shape 655"/>
            <p:cNvPicPr preferRelativeResize="0">
              <a:picLocks/>
            </p:cNvPicPr>
            <p:nvPr/>
          </p:nvPicPr>
          <p:blipFill rotWithShape="1">
            <a:blip r:embed="rId3">
              <a:alphaModFix/>
            </a:blip>
            <a:srcRect l="16496" t="36808" r="68004" b="45301"/>
            <a:stretch/>
          </p:blipFill>
          <p:spPr>
            <a:xfrm>
              <a:off x="3699614" y="3659121"/>
              <a:ext cx="2538300" cy="2090750"/>
            </a:xfrm>
            <a:prstGeom prst="rect">
              <a:avLst/>
            </a:prstGeom>
            <a:noFill/>
            <a:ln>
              <a:noFill/>
            </a:ln>
          </p:spPr>
        </p:pic>
        <p:sp>
          <p:nvSpPr>
            <p:cNvPr id="19" name="TextBox 18"/>
            <p:cNvSpPr txBox="1"/>
            <p:nvPr/>
          </p:nvSpPr>
          <p:spPr>
            <a:xfrm>
              <a:off x="5270322" y="5749871"/>
              <a:ext cx="3135812" cy="425355"/>
            </a:xfrm>
            <a:prstGeom prst="rect">
              <a:avLst/>
            </a:prstGeom>
            <a:noFill/>
          </p:spPr>
          <p:txBody>
            <a:bodyPr wrap="none" rtlCol="0">
              <a:spAutoFit/>
            </a:bodyPr>
            <a:lstStyle/>
            <a:p>
              <a:r>
                <a:rPr lang="en-US" sz="2400" dirty="0" err="1">
                  <a:latin typeface="Helvetica" charset="0"/>
                  <a:ea typeface="Helvetica" charset="0"/>
                  <a:cs typeface="Helvetica" charset="0"/>
                </a:rPr>
                <a:t>Groundtruth</a:t>
              </a:r>
              <a:r>
                <a:rPr lang="en-US" sz="2400" dirty="0">
                  <a:latin typeface="Helvetica" charset="0"/>
                  <a:ea typeface="Helvetica" charset="0"/>
                  <a:cs typeface="Helvetica" charset="0"/>
                </a:rPr>
                <a:t> point cloud</a:t>
              </a:r>
            </a:p>
          </p:txBody>
        </p:sp>
      </p:grpSp>
      <p:sp>
        <p:nvSpPr>
          <p:cNvPr id="40" name="Title 39"/>
          <p:cNvSpPr>
            <a:spLocks noGrp="1"/>
          </p:cNvSpPr>
          <p:nvPr>
            <p:ph type="title"/>
          </p:nvPr>
        </p:nvSpPr>
        <p:spPr/>
        <p:txBody>
          <a:bodyPr/>
          <a:lstStyle/>
          <a:p>
            <a:r>
              <a:rPr lang="en-US" dirty="0">
                <a:latin typeface="Helvetica" charset="0"/>
                <a:cs typeface="Helvetica" charset="0"/>
              </a:rPr>
              <a:t>An end-to-end synthesis-for-learning system</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34804" t="35123" r="36798" b="37445"/>
          <a:stretch/>
        </p:blipFill>
        <p:spPr>
          <a:xfrm>
            <a:off x="0" y="4795569"/>
            <a:ext cx="2176996" cy="1101097"/>
          </a:xfrm>
          <a:prstGeom prst="rect">
            <a:avLst/>
          </a:prstGeom>
        </p:spPr>
      </p:pic>
      <p:cxnSp>
        <p:nvCxnSpPr>
          <p:cNvPr id="8" name="Straight Arrow Connector 7"/>
          <p:cNvCxnSpPr/>
          <p:nvPr/>
        </p:nvCxnSpPr>
        <p:spPr>
          <a:xfrm flipV="1">
            <a:off x="1047041" y="3722570"/>
            <a:ext cx="237229" cy="8288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2176996" y="5067706"/>
            <a:ext cx="1002410" cy="3179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165655" y="4013542"/>
            <a:ext cx="1159292" cy="369332"/>
          </a:xfrm>
          <a:prstGeom prst="rect">
            <a:avLst/>
          </a:prstGeom>
          <a:noFill/>
        </p:spPr>
        <p:txBody>
          <a:bodyPr wrap="none" rtlCol="0">
            <a:spAutoFit/>
          </a:bodyPr>
          <a:lstStyle/>
          <a:p>
            <a:r>
              <a:rPr lang="en-US" dirty="0"/>
              <a:t>rendering</a:t>
            </a:r>
          </a:p>
        </p:txBody>
      </p:sp>
      <p:sp>
        <p:nvSpPr>
          <p:cNvPr id="28" name="TextBox 27"/>
          <p:cNvSpPr txBox="1"/>
          <p:nvPr/>
        </p:nvSpPr>
        <p:spPr>
          <a:xfrm>
            <a:off x="2090852" y="5183684"/>
            <a:ext cx="1107996" cy="369332"/>
          </a:xfrm>
          <a:prstGeom prst="rect">
            <a:avLst/>
          </a:prstGeom>
          <a:noFill/>
        </p:spPr>
        <p:txBody>
          <a:bodyPr wrap="none" rtlCol="0">
            <a:spAutoFit/>
          </a:bodyPr>
          <a:lstStyle/>
          <a:p>
            <a:r>
              <a:rPr lang="en-US" dirty="0"/>
              <a:t>sampling</a:t>
            </a:r>
          </a:p>
        </p:txBody>
      </p:sp>
      <p:sp>
        <p:nvSpPr>
          <p:cNvPr id="30" name="TextBox 29"/>
          <p:cNvSpPr txBox="1"/>
          <p:nvPr/>
        </p:nvSpPr>
        <p:spPr>
          <a:xfrm>
            <a:off x="293453" y="5941131"/>
            <a:ext cx="1503938" cy="461665"/>
          </a:xfrm>
          <a:prstGeom prst="rect">
            <a:avLst/>
          </a:prstGeom>
          <a:noFill/>
        </p:spPr>
        <p:txBody>
          <a:bodyPr wrap="none" rtlCol="0">
            <a:spAutoFit/>
          </a:bodyPr>
          <a:lstStyle/>
          <a:p>
            <a:r>
              <a:rPr lang="en-US" sz="2400" dirty="0">
                <a:latin typeface="Helvetica" charset="0"/>
                <a:ea typeface="Helvetica" charset="0"/>
                <a:cs typeface="Helvetica" charset="0"/>
              </a:rPr>
              <a:t>3D model</a:t>
            </a:r>
          </a:p>
        </p:txBody>
      </p:sp>
      <p:sp>
        <p:nvSpPr>
          <p:cNvPr id="31" name="Right Arrow 10"/>
          <p:cNvSpPr/>
          <p:nvPr/>
        </p:nvSpPr>
        <p:spPr>
          <a:xfrm>
            <a:off x="6467195" y="4692162"/>
            <a:ext cx="525267" cy="751089"/>
          </a:xfrm>
          <a:prstGeom prst="rightArrow">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Helvetica" charset="0"/>
              <a:ea typeface="Helvetica" charset="0"/>
              <a:cs typeface="Helvetica" charset="0"/>
            </a:endParaRPr>
          </a:p>
        </p:txBody>
      </p:sp>
      <p:pic>
        <p:nvPicPr>
          <p:cNvPr id="32" name="Picture 31"/>
          <p:cNvPicPr>
            <a:picLocks noChangeAspect="1"/>
          </p:cNvPicPr>
          <p:nvPr/>
        </p:nvPicPr>
        <p:blipFill>
          <a:blip r:embed="rId5"/>
          <a:stretch>
            <a:fillRect/>
          </a:stretch>
        </p:blipFill>
        <p:spPr>
          <a:xfrm>
            <a:off x="7094005" y="4367277"/>
            <a:ext cx="2157652" cy="1424710"/>
          </a:xfrm>
          <a:prstGeom prst="rect">
            <a:avLst/>
          </a:prstGeom>
        </p:spPr>
      </p:pic>
      <p:sp>
        <p:nvSpPr>
          <p:cNvPr id="33" name="TextBox 32"/>
          <p:cNvSpPr txBox="1"/>
          <p:nvPr/>
        </p:nvSpPr>
        <p:spPr>
          <a:xfrm>
            <a:off x="836205" y="1033873"/>
            <a:ext cx="1040670" cy="461665"/>
          </a:xfrm>
          <a:prstGeom prst="rect">
            <a:avLst/>
          </a:prstGeom>
          <a:noFill/>
        </p:spPr>
        <p:txBody>
          <a:bodyPr wrap="none" rtlCol="0">
            <a:spAutoFit/>
          </a:bodyPr>
          <a:lstStyle/>
          <a:p>
            <a:r>
              <a:rPr lang="en-US" sz="2400" dirty="0">
                <a:latin typeface="Helvetica" charset="0"/>
                <a:ea typeface="Helvetica" charset="0"/>
                <a:cs typeface="Helvetica" charset="0"/>
              </a:rPr>
              <a:t>Image</a:t>
            </a:r>
          </a:p>
        </p:txBody>
      </p:sp>
    </p:spTree>
    <p:extLst>
      <p:ext uri="{BB962C8B-B14F-4D97-AF65-F5344CB8AC3E}">
        <p14:creationId xmlns:p14="http://schemas.microsoft.com/office/powerpoint/2010/main" val="13593435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217250" y="1072944"/>
            <a:ext cx="9034407" cy="5537825"/>
            <a:chOff x="616260" y="1072948"/>
            <a:chExt cx="8323855" cy="5102278"/>
          </a:xfrm>
        </p:grpSpPr>
        <p:pic>
          <p:nvPicPr>
            <p:cNvPr id="4" name="Shape 655"/>
            <p:cNvPicPr preferRelativeResize="0">
              <a:picLocks/>
            </p:cNvPicPr>
            <p:nvPr/>
          </p:nvPicPr>
          <p:blipFill rotWithShape="1">
            <a:blip r:embed="rId3">
              <a:alphaModFix/>
            </a:blip>
            <a:srcRect t="36772" r="84369" b="45552"/>
            <a:stretch/>
          </p:blipFill>
          <p:spPr>
            <a:xfrm>
              <a:off x="616260" y="1707366"/>
              <a:ext cx="2099372" cy="154483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5" name="Shape 655"/>
            <p:cNvPicPr preferRelativeResize="0">
              <a:picLocks/>
            </p:cNvPicPr>
            <p:nvPr/>
          </p:nvPicPr>
          <p:blipFill rotWithShape="1">
            <a:blip r:embed="rId3">
              <a:alphaModFix/>
            </a:blip>
            <a:srcRect l="16496" t="36808" r="68004" b="45301"/>
            <a:stretch/>
          </p:blipFill>
          <p:spPr>
            <a:xfrm>
              <a:off x="3699614" y="3659121"/>
              <a:ext cx="2538300" cy="2090750"/>
            </a:xfrm>
            <a:prstGeom prst="rect">
              <a:avLst/>
            </a:prstGeom>
            <a:noFill/>
            <a:ln>
              <a:noFill/>
            </a:ln>
          </p:spPr>
        </p:pic>
        <p:sp>
          <p:nvSpPr>
            <p:cNvPr id="6" name="Right Arrow 5"/>
            <p:cNvSpPr/>
            <p:nvPr/>
          </p:nvSpPr>
          <p:spPr>
            <a:xfrm>
              <a:off x="2902243" y="2091671"/>
              <a:ext cx="443201" cy="692016"/>
            </a:xfrm>
            <a:prstGeom prst="rightArrow">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Helvetica" charset="0"/>
                <a:ea typeface="Helvetica" charset="0"/>
                <a:cs typeface="Helvetica" charset="0"/>
              </a:endParaRPr>
            </a:p>
          </p:txBody>
        </p:sp>
        <p:sp>
          <p:nvSpPr>
            <p:cNvPr id="7" name="Rounded Rectangle 6"/>
            <p:cNvSpPr/>
            <p:nvPr/>
          </p:nvSpPr>
          <p:spPr>
            <a:xfrm>
              <a:off x="3532055" y="1489072"/>
              <a:ext cx="2705859" cy="1881661"/>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latin typeface="Helvetica" charset="0"/>
                  <a:ea typeface="Helvetica" charset="0"/>
                  <a:cs typeface="Helvetica" charset="0"/>
                </a:rPr>
                <a:t>Deep Neural Network</a:t>
              </a:r>
            </a:p>
          </p:txBody>
        </p:sp>
        <p:sp>
          <p:nvSpPr>
            <p:cNvPr id="9" name="Right Arrow 8"/>
            <p:cNvSpPr/>
            <p:nvPr/>
          </p:nvSpPr>
          <p:spPr>
            <a:xfrm>
              <a:off x="6395027" y="2091671"/>
              <a:ext cx="443201" cy="692016"/>
            </a:xfrm>
            <a:prstGeom prst="rightArrow">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Helvetica" charset="0"/>
                <a:ea typeface="Helvetica" charset="0"/>
                <a:cs typeface="Helvetica" charset="0"/>
              </a:endParaRPr>
            </a:p>
          </p:txBody>
        </p:sp>
        <p:sp>
          <p:nvSpPr>
            <p:cNvPr id="11" name="Right Arrow 10"/>
            <p:cNvSpPr/>
            <p:nvPr/>
          </p:nvSpPr>
          <p:spPr>
            <a:xfrm>
              <a:off x="6374650" y="4407516"/>
              <a:ext cx="483955" cy="692016"/>
            </a:xfrm>
            <a:prstGeom prst="rightArrow">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Helvetica" charset="0"/>
                <a:ea typeface="Helvetica" charset="0"/>
                <a:cs typeface="Helvetica" charset="0"/>
              </a:endParaRPr>
            </a:p>
          </p:txBody>
        </p:sp>
        <p:sp>
          <p:nvSpPr>
            <p:cNvPr id="15" name="TextBox 14"/>
            <p:cNvSpPr txBox="1"/>
            <p:nvPr/>
          </p:nvSpPr>
          <p:spPr>
            <a:xfrm>
              <a:off x="7054337" y="1072948"/>
              <a:ext cx="1825778" cy="425355"/>
            </a:xfrm>
            <a:prstGeom prst="rect">
              <a:avLst/>
            </a:prstGeom>
            <a:noFill/>
          </p:spPr>
          <p:txBody>
            <a:bodyPr wrap="none" rtlCol="0">
              <a:spAutoFit/>
            </a:bodyPr>
            <a:lstStyle/>
            <a:p>
              <a:r>
                <a:rPr lang="en-US" sz="2400" dirty="0">
                  <a:latin typeface="Helvetica" charset="0"/>
                  <a:ea typeface="Helvetica" charset="0"/>
                  <a:cs typeface="Helvetica" charset="0"/>
                </a:rPr>
                <a:t>Predicted set</a:t>
              </a:r>
            </a:p>
          </p:txBody>
        </p:sp>
        <p:sp>
          <p:nvSpPr>
            <p:cNvPr id="19" name="TextBox 18"/>
            <p:cNvSpPr txBox="1"/>
            <p:nvPr/>
          </p:nvSpPr>
          <p:spPr>
            <a:xfrm>
              <a:off x="5270322" y="5749871"/>
              <a:ext cx="3135812" cy="425355"/>
            </a:xfrm>
            <a:prstGeom prst="rect">
              <a:avLst/>
            </a:prstGeom>
            <a:noFill/>
          </p:spPr>
          <p:txBody>
            <a:bodyPr wrap="none" rtlCol="0">
              <a:spAutoFit/>
            </a:bodyPr>
            <a:lstStyle/>
            <a:p>
              <a:r>
                <a:rPr lang="en-US" sz="2400" dirty="0" err="1">
                  <a:latin typeface="Helvetica" charset="0"/>
                  <a:ea typeface="Helvetica" charset="0"/>
                  <a:cs typeface="Helvetica" charset="0"/>
                </a:rPr>
                <a:t>Groundtruth</a:t>
              </a:r>
              <a:r>
                <a:rPr lang="en-US" sz="2400" dirty="0">
                  <a:latin typeface="Helvetica" charset="0"/>
                  <a:ea typeface="Helvetica" charset="0"/>
                  <a:cs typeface="Helvetica" charset="0"/>
                </a:rPr>
                <a:t> point cloud</a:t>
              </a:r>
            </a:p>
          </p:txBody>
        </p:sp>
        <p:pic>
          <p:nvPicPr>
            <p:cNvPr id="22" name="Picture 21"/>
            <p:cNvPicPr>
              <a:picLocks noChangeAspect="1"/>
            </p:cNvPicPr>
            <p:nvPr/>
          </p:nvPicPr>
          <p:blipFill>
            <a:blip r:embed="rId4"/>
            <a:stretch>
              <a:fillRect/>
            </a:stretch>
          </p:blipFill>
          <p:spPr>
            <a:xfrm>
              <a:off x="6952160" y="1766995"/>
              <a:ext cx="1987954" cy="1312656"/>
            </a:xfrm>
            <a:prstGeom prst="rect">
              <a:avLst/>
            </a:prstGeom>
          </p:spPr>
        </p:pic>
        <p:pic>
          <p:nvPicPr>
            <p:cNvPr id="23" name="Picture 22"/>
            <p:cNvPicPr>
              <a:picLocks noChangeAspect="1"/>
            </p:cNvPicPr>
            <p:nvPr/>
          </p:nvPicPr>
          <p:blipFill>
            <a:blip r:embed="rId5"/>
            <a:stretch>
              <a:fillRect/>
            </a:stretch>
          </p:blipFill>
          <p:spPr>
            <a:xfrm>
              <a:off x="6952161" y="4108183"/>
              <a:ext cx="1987954" cy="1312657"/>
            </a:xfrm>
            <a:prstGeom prst="rect">
              <a:avLst/>
            </a:prstGeom>
          </p:spPr>
        </p:pic>
      </p:grpSp>
      <p:sp>
        <p:nvSpPr>
          <p:cNvPr id="40" name="Title 39"/>
          <p:cNvSpPr>
            <a:spLocks noGrp="1"/>
          </p:cNvSpPr>
          <p:nvPr>
            <p:ph type="title"/>
          </p:nvPr>
        </p:nvSpPr>
        <p:spPr/>
        <p:txBody>
          <a:bodyPr/>
          <a:lstStyle/>
          <a:p>
            <a:r>
              <a:rPr lang="en-US" dirty="0">
                <a:latin typeface="Helvetica" charset="0"/>
                <a:cs typeface="Helvetica" charset="0"/>
              </a:rPr>
              <a:t>An end-to-end learning system</a:t>
            </a:r>
          </a:p>
        </p:txBody>
      </p:sp>
      <p:sp>
        <p:nvSpPr>
          <p:cNvPr id="26" name="TextBox 25"/>
          <p:cNvSpPr txBox="1"/>
          <p:nvPr/>
        </p:nvSpPr>
        <p:spPr>
          <a:xfrm>
            <a:off x="836205" y="1033873"/>
            <a:ext cx="1040670" cy="461665"/>
          </a:xfrm>
          <a:prstGeom prst="rect">
            <a:avLst/>
          </a:prstGeom>
          <a:noFill/>
        </p:spPr>
        <p:txBody>
          <a:bodyPr wrap="none" rtlCol="0">
            <a:spAutoFit/>
          </a:bodyPr>
          <a:lstStyle/>
          <a:p>
            <a:r>
              <a:rPr lang="en-US" sz="2400" dirty="0">
                <a:latin typeface="Helvetica" charset="0"/>
                <a:ea typeface="Helvetica" charset="0"/>
                <a:cs typeface="Helvetica" charset="0"/>
              </a:rPr>
              <a:t>Image</a:t>
            </a:r>
          </a:p>
        </p:txBody>
      </p:sp>
    </p:spTree>
    <p:extLst>
      <p:ext uri="{BB962C8B-B14F-4D97-AF65-F5344CB8AC3E}">
        <p14:creationId xmlns:p14="http://schemas.microsoft.com/office/powerpoint/2010/main" val="24051533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217250" y="1072944"/>
            <a:ext cx="11655636" cy="5537825"/>
            <a:chOff x="616260" y="1072948"/>
            <a:chExt cx="10738925" cy="5102278"/>
          </a:xfrm>
        </p:grpSpPr>
        <p:pic>
          <p:nvPicPr>
            <p:cNvPr id="4" name="Shape 655"/>
            <p:cNvPicPr preferRelativeResize="0">
              <a:picLocks/>
            </p:cNvPicPr>
            <p:nvPr/>
          </p:nvPicPr>
          <p:blipFill rotWithShape="1">
            <a:blip r:embed="rId3">
              <a:alphaModFix/>
            </a:blip>
            <a:srcRect t="36772" r="84369" b="45552"/>
            <a:stretch/>
          </p:blipFill>
          <p:spPr>
            <a:xfrm>
              <a:off x="616260" y="1707366"/>
              <a:ext cx="2099372" cy="154483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5" name="Shape 655"/>
            <p:cNvPicPr preferRelativeResize="0">
              <a:picLocks/>
            </p:cNvPicPr>
            <p:nvPr/>
          </p:nvPicPr>
          <p:blipFill rotWithShape="1">
            <a:blip r:embed="rId3">
              <a:alphaModFix/>
            </a:blip>
            <a:srcRect l="16496" t="36808" r="68004" b="45301"/>
            <a:stretch/>
          </p:blipFill>
          <p:spPr>
            <a:xfrm>
              <a:off x="3699614" y="3659121"/>
              <a:ext cx="2538300" cy="2090750"/>
            </a:xfrm>
            <a:prstGeom prst="rect">
              <a:avLst/>
            </a:prstGeom>
            <a:noFill/>
            <a:ln>
              <a:noFill/>
            </a:ln>
          </p:spPr>
        </p:pic>
        <p:sp>
          <p:nvSpPr>
            <p:cNvPr id="6" name="Right Arrow 5"/>
            <p:cNvSpPr/>
            <p:nvPr/>
          </p:nvSpPr>
          <p:spPr>
            <a:xfrm>
              <a:off x="2902243" y="2091671"/>
              <a:ext cx="443201" cy="692016"/>
            </a:xfrm>
            <a:prstGeom prst="rightArrow">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Helvetica" charset="0"/>
                <a:ea typeface="Helvetica" charset="0"/>
                <a:cs typeface="Helvetica" charset="0"/>
              </a:endParaRPr>
            </a:p>
          </p:txBody>
        </p:sp>
        <p:sp>
          <p:nvSpPr>
            <p:cNvPr id="7" name="Rounded Rectangle 6"/>
            <p:cNvSpPr/>
            <p:nvPr/>
          </p:nvSpPr>
          <p:spPr>
            <a:xfrm>
              <a:off x="3532055" y="1489072"/>
              <a:ext cx="2705859" cy="1881661"/>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latin typeface="Helvetica" charset="0"/>
                  <a:ea typeface="Helvetica" charset="0"/>
                  <a:cs typeface="Helvetica" charset="0"/>
                </a:rPr>
                <a:t>Deep Neural Network</a:t>
              </a:r>
            </a:p>
          </p:txBody>
        </p:sp>
        <p:sp>
          <p:nvSpPr>
            <p:cNvPr id="9" name="Right Arrow 8"/>
            <p:cNvSpPr/>
            <p:nvPr/>
          </p:nvSpPr>
          <p:spPr>
            <a:xfrm>
              <a:off x="6395027" y="2091671"/>
              <a:ext cx="443201" cy="692016"/>
            </a:xfrm>
            <a:prstGeom prst="rightArrow">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Helvetica" charset="0"/>
                <a:ea typeface="Helvetica" charset="0"/>
                <a:cs typeface="Helvetica" charset="0"/>
              </a:endParaRPr>
            </a:p>
          </p:txBody>
        </p:sp>
        <p:sp>
          <p:nvSpPr>
            <p:cNvPr id="11" name="Right Arrow 10"/>
            <p:cNvSpPr/>
            <p:nvPr/>
          </p:nvSpPr>
          <p:spPr>
            <a:xfrm>
              <a:off x="6374650" y="4407516"/>
              <a:ext cx="483955" cy="692016"/>
            </a:xfrm>
            <a:prstGeom prst="rightArrow">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Helvetica" charset="0"/>
                <a:ea typeface="Helvetica" charset="0"/>
                <a:cs typeface="Helvetica" charset="0"/>
              </a:endParaRPr>
            </a:p>
          </p:txBody>
        </p:sp>
        <p:sp>
          <p:nvSpPr>
            <p:cNvPr id="15" name="TextBox 14"/>
            <p:cNvSpPr txBox="1"/>
            <p:nvPr/>
          </p:nvSpPr>
          <p:spPr>
            <a:xfrm>
              <a:off x="7054337" y="1072948"/>
              <a:ext cx="1825778" cy="425355"/>
            </a:xfrm>
            <a:prstGeom prst="rect">
              <a:avLst/>
            </a:prstGeom>
            <a:noFill/>
          </p:spPr>
          <p:txBody>
            <a:bodyPr wrap="none" rtlCol="0">
              <a:spAutoFit/>
            </a:bodyPr>
            <a:lstStyle/>
            <a:p>
              <a:r>
                <a:rPr lang="en-US" sz="2400" dirty="0">
                  <a:latin typeface="Helvetica" charset="0"/>
                  <a:ea typeface="Helvetica" charset="0"/>
                  <a:cs typeface="Helvetica" charset="0"/>
                </a:rPr>
                <a:t>Predicted set</a:t>
              </a:r>
            </a:p>
          </p:txBody>
        </p:sp>
        <p:sp>
          <p:nvSpPr>
            <p:cNvPr id="16" name="Right Arrow 15"/>
            <p:cNvSpPr/>
            <p:nvPr/>
          </p:nvSpPr>
          <p:spPr>
            <a:xfrm>
              <a:off x="9038235" y="2083894"/>
              <a:ext cx="443201" cy="692016"/>
            </a:xfrm>
            <a:prstGeom prst="rightArrow">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Helvetica" charset="0"/>
                <a:ea typeface="Helvetica" charset="0"/>
                <a:cs typeface="Helvetica" charset="0"/>
              </a:endParaRPr>
            </a:p>
          </p:txBody>
        </p:sp>
        <p:sp>
          <p:nvSpPr>
            <p:cNvPr id="17" name="Right Arrow 16"/>
            <p:cNvSpPr/>
            <p:nvPr/>
          </p:nvSpPr>
          <p:spPr>
            <a:xfrm>
              <a:off x="9038234" y="4436813"/>
              <a:ext cx="443201" cy="692016"/>
            </a:xfrm>
            <a:prstGeom prst="rightArrow">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Helvetica" charset="0"/>
                <a:ea typeface="Helvetica" charset="0"/>
                <a:cs typeface="Helvetica" charset="0"/>
              </a:endParaRPr>
            </a:p>
          </p:txBody>
        </p:sp>
        <p:sp>
          <p:nvSpPr>
            <p:cNvPr id="18" name="Rounded Rectangle 17"/>
            <p:cNvSpPr/>
            <p:nvPr/>
          </p:nvSpPr>
          <p:spPr>
            <a:xfrm>
              <a:off x="9654360" y="1958128"/>
              <a:ext cx="1700825" cy="324253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CN" sz="2800" dirty="0">
                  <a:latin typeface="Helvetica" charset="0"/>
                  <a:ea typeface="Helvetica" charset="0"/>
                  <a:cs typeface="Helvetica" charset="0"/>
                </a:rPr>
                <a:t>Point Set</a:t>
              </a:r>
            </a:p>
            <a:p>
              <a:pPr algn="ctr"/>
              <a:endParaRPr lang="en-US" altLang="zh-CN" sz="2800" dirty="0">
                <a:latin typeface="Helvetica" charset="0"/>
                <a:ea typeface="Helvetica" charset="0"/>
                <a:cs typeface="Helvetica" charset="0"/>
              </a:endParaRPr>
            </a:p>
            <a:p>
              <a:pPr algn="ctr"/>
              <a:r>
                <a:rPr lang="en-US" altLang="zh-CN" sz="2800" dirty="0">
                  <a:latin typeface="Helvetica" charset="0"/>
                  <a:ea typeface="Helvetica" charset="0"/>
                  <a:cs typeface="Helvetica" charset="0"/>
                </a:rPr>
                <a:t>Distance</a:t>
              </a:r>
              <a:endParaRPr lang="en-US" sz="2800" dirty="0">
                <a:latin typeface="Helvetica" charset="0"/>
                <a:ea typeface="Helvetica" charset="0"/>
                <a:cs typeface="Helvetica" charset="0"/>
              </a:endParaRPr>
            </a:p>
          </p:txBody>
        </p:sp>
        <p:sp>
          <p:nvSpPr>
            <p:cNvPr id="19" name="TextBox 18"/>
            <p:cNvSpPr txBox="1"/>
            <p:nvPr/>
          </p:nvSpPr>
          <p:spPr>
            <a:xfrm>
              <a:off x="5270322" y="5749871"/>
              <a:ext cx="3135812" cy="425355"/>
            </a:xfrm>
            <a:prstGeom prst="rect">
              <a:avLst/>
            </a:prstGeom>
            <a:noFill/>
          </p:spPr>
          <p:txBody>
            <a:bodyPr wrap="none" rtlCol="0">
              <a:spAutoFit/>
            </a:bodyPr>
            <a:lstStyle/>
            <a:p>
              <a:r>
                <a:rPr lang="en-US" sz="2400" dirty="0" err="1">
                  <a:latin typeface="Helvetica" charset="0"/>
                  <a:ea typeface="Helvetica" charset="0"/>
                  <a:cs typeface="Helvetica" charset="0"/>
                </a:rPr>
                <a:t>Groundtruth</a:t>
              </a:r>
              <a:r>
                <a:rPr lang="en-US" sz="2400" dirty="0">
                  <a:latin typeface="Helvetica" charset="0"/>
                  <a:ea typeface="Helvetica" charset="0"/>
                  <a:cs typeface="Helvetica" charset="0"/>
                </a:rPr>
                <a:t> point cloud</a:t>
              </a:r>
            </a:p>
          </p:txBody>
        </p:sp>
        <p:pic>
          <p:nvPicPr>
            <p:cNvPr id="22" name="Picture 21"/>
            <p:cNvPicPr>
              <a:picLocks noChangeAspect="1"/>
            </p:cNvPicPr>
            <p:nvPr/>
          </p:nvPicPr>
          <p:blipFill>
            <a:blip r:embed="rId4"/>
            <a:stretch>
              <a:fillRect/>
            </a:stretch>
          </p:blipFill>
          <p:spPr>
            <a:xfrm>
              <a:off x="6952160" y="1766995"/>
              <a:ext cx="1987954" cy="1312656"/>
            </a:xfrm>
            <a:prstGeom prst="rect">
              <a:avLst/>
            </a:prstGeom>
          </p:spPr>
        </p:pic>
        <p:pic>
          <p:nvPicPr>
            <p:cNvPr id="23" name="Picture 22"/>
            <p:cNvPicPr>
              <a:picLocks noChangeAspect="1"/>
            </p:cNvPicPr>
            <p:nvPr/>
          </p:nvPicPr>
          <p:blipFill>
            <a:blip r:embed="rId5"/>
            <a:stretch>
              <a:fillRect/>
            </a:stretch>
          </p:blipFill>
          <p:spPr>
            <a:xfrm>
              <a:off x="6952161" y="4108183"/>
              <a:ext cx="1987954" cy="1312657"/>
            </a:xfrm>
            <a:prstGeom prst="rect">
              <a:avLst/>
            </a:prstGeom>
          </p:spPr>
        </p:pic>
      </p:grpSp>
      <p:sp>
        <p:nvSpPr>
          <p:cNvPr id="40" name="Title 39"/>
          <p:cNvSpPr>
            <a:spLocks noGrp="1"/>
          </p:cNvSpPr>
          <p:nvPr>
            <p:ph type="title"/>
          </p:nvPr>
        </p:nvSpPr>
        <p:spPr/>
        <p:txBody>
          <a:bodyPr/>
          <a:lstStyle/>
          <a:p>
            <a:r>
              <a:rPr lang="en-US" dirty="0">
                <a:latin typeface="Helvetica" charset="0"/>
                <a:cs typeface="Helvetica" charset="0"/>
              </a:rPr>
              <a:t>An end-to-end learning system</a:t>
            </a:r>
          </a:p>
        </p:txBody>
      </p:sp>
      <p:sp>
        <p:nvSpPr>
          <p:cNvPr id="26" name="TextBox 25"/>
          <p:cNvSpPr txBox="1"/>
          <p:nvPr/>
        </p:nvSpPr>
        <p:spPr>
          <a:xfrm>
            <a:off x="836205" y="1033873"/>
            <a:ext cx="1040670" cy="461665"/>
          </a:xfrm>
          <a:prstGeom prst="rect">
            <a:avLst/>
          </a:prstGeom>
          <a:noFill/>
        </p:spPr>
        <p:txBody>
          <a:bodyPr wrap="none" rtlCol="0">
            <a:spAutoFit/>
          </a:bodyPr>
          <a:lstStyle/>
          <a:p>
            <a:r>
              <a:rPr lang="en-US" sz="2400" dirty="0">
                <a:latin typeface="Helvetica" charset="0"/>
                <a:ea typeface="Helvetica" charset="0"/>
                <a:cs typeface="Helvetica" charset="0"/>
              </a:rPr>
              <a:t>Image</a:t>
            </a:r>
          </a:p>
        </p:txBody>
      </p:sp>
    </p:spTree>
    <p:extLst>
      <p:ext uri="{BB962C8B-B14F-4D97-AF65-F5344CB8AC3E}">
        <p14:creationId xmlns:p14="http://schemas.microsoft.com/office/powerpoint/2010/main" val="8424020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655"/>
          <p:cNvPicPr preferRelativeResize="0">
            <a:picLocks/>
          </p:cNvPicPr>
          <p:nvPr/>
        </p:nvPicPr>
        <p:blipFill rotWithShape="1">
          <a:blip r:embed="rId3">
            <a:alphaModFix/>
          </a:blip>
          <a:srcRect t="36772" r="84369" b="45552"/>
          <a:stretch/>
        </p:blipFill>
        <p:spPr>
          <a:xfrm>
            <a:off x="217250" y="1761518"/>
            <a:ext cx="2278582" cy="167670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5" name="Shape 655"/>
          <p:cNvPicPr preferRelativeResize="0">
            <a:picLocks/>
          </p:cNvPicPr>
          <p:nvPr/>
        </p:nvPicPr>
        <p:blipFill rotWithShape="1">
          <a:blip r:embed="rId3">
            <a:alphaModFix/>
          </a:blip>
          <a:srcRect l="16496" t="36808" r="68004" b="45301"/>
          <a:stretch/>
        </p:blipFill>
        <p:spPr>
          <a:xfrm>
            <a:off x="3563810" y="3879881"/>
            <a:ext cx="2754978" cy="2269223"/>
          </a:xfrm>
          <a:prstGeom prst="rect">
            <a:avLst/>
          </a:prstGeom>
          <a:noFill/>
          <a:ln>
            <a:noFill/>
          </a:ln>
        </p:spPr>
      </p:pic>
      <p:sp>
        <p:nvSpPr>
          <p:cNvPr id="6" name="Right Arrow 5"/>
          <p:cNvSpPr/>
          <p:nvPr/>
        </p:nvSpPr>
        <p:spPr>
          <a:xfrm>
            <a:off x="2698372" y="2178628"/>
            <a:ext cx="481034" cy="751089"/>
          </a:xfrm>
          <a:prstGeom prst="rightArrow">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Helvetica" charset="0"/>
              <a:ea typeface="Helvetica" charset="0"/>
              <a:cs typeface="Helvetica" charset="0"/>
            </a:endParaRPr>
          </a:p>
        </p:txBody>
      </p:sp>
      <p:sp>
        <p:nvSpPr>
          <p:cNvPr id="7" name="Rounded Rectangle 6"/>
          <p:cNvSpPr/>
          <p:nvPr/>
        </p:nvSpPr>
        <p:spPr>
          <a:xfrm>
            <a:off x="3381947" y="1524590"/>
            <a:ext cx="2936840" cy="204228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latin typeface="Helvetica" charset="0"/>
                <a:ea typeface="Helvetica" charset="0"/>
                <a:cs typeface="Helvetica" charset="0"/>
              </a:rPr>
              <a:t>Deep Neural Network</a:t>
            </a:r>
          </a:p>
        </p:txBody>
      </p:sp>
      <p:sp>
        <p:nvSpPr>
          <p:cNvPr id="9" name="Right Arrow 8"/>
          <p:cNvSpPr/>
          <p:nvPr/>
        </p:nvSpPr>
        <p:spPr>
          <a:xfrm>
            <a:off x="6489312" y="2178628"/>
            <a:ext cx="481034" cy="751089"/>
          </a:xfrm>
          <a:prstGeom prst="rightArrow">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Helvetica" charset="0"/>
              <a:ea typeface="Helvetica" charset="0"/>
              <a:cs typeface="Helvetica" charset="0"/>
            </a:endParaRPr>
          </a:p>
        </p:txBody>
      </p:sp>
      <p:sp>
        <p:nvSpPr>
          <p:cNvPr id="11" name="Right Arrow 10"/>
          <p:cNvSpPr/>
          <p:nvPr/>
        </p:nvSpPr>
        <p:spPr>
          <a:xfrm>
            <a:off x="6467196" y="4692162"/>
            <a:ext cx="525267" cy="751089"/>
          </a:xfrm>
          <a:prstGeom prst="rightArrow">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Helvetica" charset="0"/>
              <a:ea typeface="Helvetica" charset="0"/>
              <a:cs typeface="Helvetica" charset="0"/>
            </a:endParaRPr>
          </a:p>
        </p:txBody>
      </p:sp>
      <p:sp>
        <p:nvSpPr>
          <p:cNvPr id="15" name="TextBox 14"/>
          <p:cNvSpPr txBox="1"/>
          <p:nvPr/>
        </p:nvSpPr>
        <p:spPr>
          <a:xfrm>
            <a:off x="7204903" y="1072944"/>
            <a:ext cx="1981633" cy="461665"/>
          </a:xfrm>
          <a:prstGeom prst="rect">
            <a:avLst/>
          </a:prstGeom>
          <a:noFill/>
        </p:spPr>
        <p:txBody>
          <a:bodyPr wrap="none" rtlCol="0">
            <a:spAutoFit/>
          </a:bodyPr>
          <a:lstStyle/>
          <a:p>
            <a:r>
              <a:rPr lang="en-US" sz="2400" dirty="0">
                <a:latin typeface="Helvetica" charset="0"/>
                <a:ea typeface="Helvetica" charset="0"/>
                <a:cs typeface="Helvetica" charset="0"/>
              </a:rPr>
              <a:t>Predicted set</a:t>
            </a:r>
          </a:p>
        </p:txBody>
      </p:sp>
      <p:sp>
        <p:nvSpPr>
          <p:cNvPr id="16" name="Right Arrow 15"/>
          <p:cNvSpPr/>
          <p:nvPr/>
        </p:nvSpPr>
        <p:spPr>
          <a:xfrm>
            <a:off x="9358153" y="2170188"/>
            <a:ext cx="481034" cy="751089"/>
          </a:xfrm>
          <a:prstGeom prst="rightArrow">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Helvetica" charset="0"/>
              <a:ea typeface="Helvetica" charset="0"/>
              <a:cs typeface="Helvetica" charset="0"/>
            </a:endParaRPr>
          </a:p>
        </p:txBody>
      </p:sp>
      <p:sp>
        <p:nvSpPr>
          <p:cNvPr id="17" name="Right Arrow 16"/>
          <p:cNvSpPr/>
          <p:nvPr/>
        </p:nvSpPr>
        <p:spPr>
          <a:xfrm>
            <a:off x="9358152" y="4723959"/>
            <a:ext cx="481034" cy="751089"/>
          </a:xfrm>
          <a:prstGeom prst="rightArrow">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Helvetica" charset="0"/>
              <a:ea typeface="Helvetica" charset="0"/>
              <a:cs typeface="Helvetica" charset="0"/>
            </a:endParaRPr>
          </a:p>
        </p:txBody>
      </p:sp>
      <p:sp>
        <p:nvSpPr>
          <p:cNvPr id="18" name="Rounded Rectangle 17"/>
          <p:cNvSpPr/>
          <p:nvPr/>
        </p:nvSpPr>
        <p:spPr>
          <a:xfrm>
            <a:off x="10026873" y="2033686"/>
            <a:ext cx="1846013" cy="351933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CN" sz="2800" dirty="0">
                <a:latin typeface="Helvetica" charset="0"/>
                <a:ea typeface="Helvetica" charset="0"/>
                <a:cs typeface="Helvetica" charset="0"/>
              </a:rPr>
              <a:t>Point Set</a:t>
            </a:r>
          </a:p>
          <a:p>
            <a:pPr algn="ctr"/>
            <a:endParaRPr lang="en-US" altLang="zh-CN" sz="2800" dirty="0">
              <a:latin typeface="Helvetica" charset="0"/>
              <a:ea typeface="Helvetica" charset="0"/>
              <a:cs typeface="Helvetica" charset="0"/>
            </a:endParaRPr>
          </a:p>
          <a:p>
            <a:pPr algn="ctr"/>
            <a:r>
              <a:rPr lang="en-US" altLang="zh-CN" sz="2800" dirty="0">
                <a:latin typeface="Helvetica" charset="0"/>
                <a:ea typeface="Helvetica" charset="0"/>
                <a:cs typeface="Helvetica" charset="0"/>
              </a:rPr>
              <a:t>Distance</a:t>
            </a:r>
            <a:endParaRPr lang="en-US" sz="2800" dirty="0">
              <a:latin typeface="Helvetica" charset="0"/>
              <a:ea typeface="Helvetica" charset="0"/>
              <a:cs typeface="Helvetica" charset="0"/>
            </a:endParaRPr>
          </a:p>
        </p:txBody>
      </p:sp>
      <p:sp>
        <p:nvSpPr>
          <p:cNvPr id="19" name="TextBox 18"/>
          <p:cNvSpPr txBox="1"/>
          <p:nvPr/>
        </p:nvSpPr>
        <p:spPr>
          <a:xfrm>
            <a:off x="5268598" y="6149104"/>
            <a:ext cx="3403496" cy="461665"/>
          </a:xfrm>
          <a:prstGeom prst="rect">
            <a:avLst/>
          </a:prstGeom>
          <a:noFill/>
        </p:spPr>
        <p:txBody>
          <a:bodyPr wrap="none" rtlCol="0">
            <a:spAutoFit/>
          </a:bodyPr>
          <a:lstStyle/>
          <a:p>
            <a:r>
              <a:rPr lang="en-US" sz="2400" dirty="0" err="1">
                <a:latin typeface="Helvetica" charset="0"/>
                <a:ea typeface="Helvetica" charset="0"/>
                <a:cs typeface="Helvetica" charset="0"/>
              </a:rPr>
              <a:t>Groundtruth</a:t>
            </a:r>
            <a:r>
              <a:rPr lang="en-US" sz="2400" dirty="0">
                <a:latin typeface="Helvetica" charset="0"/>
                <a:ea typeface="Helvetica" charset="0"/>
                <a:cs typeface="Helvetica" charset="0"/>
              </a:rPr>
              <a:t> point cloud</a:t>
            </a:r>
          </a:p>
        </p:txBody>
      </p:sp>
      <p:pic>
        <p:nvPicPr>
          <p:cNvPr id="22" name="Picture 21"/>
          <p:cNvPicPr>
            <a:picLocks noChangeAspect="1"/>
          </p:cNvPicPr>
          <p:nvPr/>
        </p:nvPicPr>
        <p:blipFill>
          <a:blip r:embed="rId4"/>
          <a:stretch>
            <a:fillRect/>
          </a:stretch>
        </p:blipFill>
        <p:spPr>
          <a:xfrm>
            <a:off x="7094004" y="1826237"/>
            <a:ext cx="2157652" cy="1424709"/>
          </a:xfrm>
          <a:prstGeom prst="rect">
            <a:avLst/>
          </a:prstGeom>
        </p:spPr>
      </p:pic>
      <p:pic>
        <p:nvPicPr>
          <p:cNvPr id="23" name="Picture 22"/>
          <p:cNvPicPr>
            <a:picLocks noChangeAspect="1"/>
          </p:cNvPicPr>
          <p:nvPr/>
        </p:nvPicPr>
        <p:blipFill>
          <a:blip r:embed="rId5"/>
          <a:stretch>
            <a:fillRect/>
          </a:stretch>
        </p:blipFill>
        <p:spPr>
          <a:xfrm>
            <a:off x="7094005" y="4367277"/>
            <a:ext cx="2157652" cy="1424710"/>
          </a:xfrm>
          <a:prstGeom prst="rect">
            <a:avLst/>
          </a:prstGeom>
        </p:spPr>
      </p:pic>
      <p:sp>
        <p:nvSpPr>
          <p:cNvPr id="40" name="Title 39"/>
          <p:cNvSpPr>
            <a:spLocks noGrp="1"/>
          </p:cNvSpPr>
          <p:nvPr>
            <p:ph type="title"/>
          </p:nvPr>
        </p:nvSpPr>
        <p:spPr/>
        <p:txBody>
          <a:bodyPr/>
          <a:lstStyle/>
          <a:p>
            <a:r>
              <a:rPr lang="en-US" dirty="0">
                <a:latin typeface="Helvetica" charset="0"/>
                <a:cs typeface="Helvetica" charset="0"/>
              </a:rPr>
              <a:t>An end-to-end learning system</a:t>
            </a:r>
          </a:p>
        </p:txBody>
      </p:sp>
      <p:sp>
        <p:nvSpPr>
          <p:cNvPr id="26" name="TextBox 25"/>
          <p:cNvSpPr txBox="1"/>
          <p:nvPr/>
        </p:nvSpPr>
        <p:spPr>
          <a:xfrm>
            <a:off x="836205" y="1033873"/>
            <a:ext cx="1040670" cy="461665"/>
          </a:xfrm>
          <a:prstGeom prst="rect">
            <a:avLst/>
          </a:prstGeom>
          <a:noFill/>
        </p:spPr>
        <p:txBody>
          <a:bodyPr wrap="none" rtlCol="0">
            <a:spAutoFit/>
          </a:bodyPr>
          <a:lstStyle/>
          <a:p>
            <a:r>
              <a:rPr lang="en-US" sz="2400" dirty="0">
                <a:latin typeface="Helvetica" charset="0"/>
                <a:ea typeface="Helvetica" charset="0"/>
                <a:cs typeface="Helvetica" charset="0"/>
              </a:rPr>
              <a:t>Image</a:t>
            </a:r>
          </a:p>
        </p:txBody>
      </p:sp>
    </p:spTree>
    <p:extLst>
      <p:ext uri="{BB962C8B-B14F-4D97-AF65-F5344CB8AC3E}">
        <p14:creationId xmlns:p14="http://schemas.microsoft.com/office/powerpoint/2010/main" val="2084578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3D representation</a:t>
            </a:r>
          </a:p>
        </p:txBody>
      </p:sp>
      <p:sp>
        <p:nvSpPr>
          <p:cNvPr id="4" name="TextBox 3"/>
          <p:cNvSpPr txBox="1"/>
          <p:nvPr/>
        </p:nvSpPr>
        <p:spPr>
          <a:xfrm>
            <a:off x="2300324" y="5821166"/>
            <a:ext cx="2883427" cy="523220"/>
          </a:xfrm>
          <a:prstGeom prst="rect">
            <a:avLst/>
          </a:prstGeom>
          <a:noFill/>
        </p:spPr>
        <p:txBody>
          <a:bodyPr wrap="square" rtlCol="0">
            <a:spAutoFit/>
          </a:bodyPr>
          <a:lstStyle/>
          <a:p>
            <a:r>
              <a:rPr lang="en-US" sz="1400" dirty="0"/>
              <a:t>[Su et al., ICCV15]</a:t>
            </a:r>
          </a:p>
          <a:p>
            <a:r>
              <a:rPr lang="en-US" sz="1400" dirty="0"/>
              <a:t>[</a:t>
            </a:r>
            <a:r>
              <a:rPr lang="en-US" sz="1400" dirty="0" err="1"/>
              <a:t>Dosovitskiy</a:t>
            </a:r>
            <a:r>
              <a:rPr lang="en-US" sz="1400" dirty="0"/>
              <a:t>  et al., ECCV16]</a:t>
            </a:r>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5860" y="2525960"/>
            <a:ext cx="2443468" cy="2443468"/>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981" y="2629507"/>
            <a:ext cx="2236374" cy="2236374"/>
          </a:xfrm>
          <a:prstGeom prst="rect">
            <a:avLst/>
          </a:prstGeom>
        </p:spPr>
      </p:pic>
      <p:cxnSp>
        <p:nvCxnSpPr>
          <p:cNvPr id="27" name="Straight Arrow Connector 26"/>
          <p:cNvCxnSpPr/>
          <p:nvPr/>
        </p:nvCxnSpPr>
        <p:spPr>
          <a:xfrm flipV="1">
            <a:off x="2738616" y="3742855"/>
            <a:ext cx="1554103" cy="170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847582" y="5381806"/>
            <a:ext cx="3336170" cy="400110"/>
          </a:xfrm>
          <a:prstGeom prst="rect">
            <a:avLst/>
          </a:prstGeom>
          <a:noFill/>
        </p:spPr>
        <p:txBody>
          <a:bodyPr wrap="none" rtlCol="0">
            <a:spAutoFit/>
          </a:bodyPr>
          <a:lstStyle/>
          <a:p>
            <a:r>
              <a:rPr lang="en-US" sz="2000" dirty="0"/>
              <a:t>Novel view image synthesis</a:t>
            </a:r>
          </a:p>
        </p:txBody>
      </p:sp>
      <p:sp>
        <p:nvSpPr>
          <p:cNvPr id="28" name="TextBox 27"/>
          <p:cNvSpPr txBox="1"/>
          <p:nvPr/>
        </p:nvSpPr>
        <p:spPr>
          <a:xfrm>
            <a:off x="7269933" y="1296851"/>
            <a:ext cx="4922067" cy="4524315"/>
          </a:xfrm>
          <a:prstGeom prst="rect">
            <a:avLst/>
          </a:prstGeom>
          <a:noFill/>
        </p:spPr>
        <p:txBody>
          <a:bodyPr wrap="square" rtlCol="0">
            <a:spAutoFit/>
          </a:bodyPr>
          <a:lstStyle/>
          <a:p>
            <a:pPr>
              <a:lnSpc>
                <a:spcPct val="150000"/>
              </a:lnSpc>
            </a:pPr>
            <a:r>
              <a:rPr lang="en-US" sz="2400" dirty="0"/>
              <a:t>Candidates: </a:t>
            </a:r>
          </a:p>
          <a:p>
            <a:pPr lvl="1">
              <a:lnSpc>
                <a:spcPct val="150000"/>
              </a:lnSpc>
            </a:pPr>
            <a:endParaRPr lang="en-US" sz="2400" b="1" dirty="0">
              <a:solidFill>
                <a:schemeClr val="accent1">
                  <a:lumMod val="50000"/>
                </a:schemeClr>
              </a:solidFill>
            </a:endParaRPr>
          </a:p>
          <a:p>
            <a:pPr lvl="1">
              <a:lnSpc>
                <a:spcPct val="150000"/>
              </a:lnSpc>
            </a:pPr>
            <a:r>
              <a:rPr lang="en-US" sz="2400" b="1" dirty="0">
                <a:solidFill>
                  <a:srgbClr val="0070C0"/>
                </a:solidFill>
              </a:rPr>
              <a:t>multi-view images</a:t>
            </a:r>
          </a:p>
          <a:p>
            <a:pPr lvl="1">
              <a:lnSpc>
                <a:spcPct val="150000"/>
              </a:lnSpc>
            </a:pPr>
            <a:r>
              <a:rPr lang="en-US" sz="2400" dirty="0"/>
              <a:t>depth map</a:t>
            </a:r>
          </a:p>
          <a:p>
            <a:pPr lvl="1">
              <a:lnSpc>
                <a:spcPct val="150000"/>
              </a:lnSpc>
            </a:pPr>
            <a:r>
              <a:rPr lang="en-US" sz="2400" dirty="0"/>
              <a:t>volumetric</a:t>
            </a:r>
          </a:p>
          <a:p>
            <a:pPr lvl="1">
              <a:lnSpc>
                <a:spcPct val="150000"/>
              </a:lnSpc>
            </a:pPr>
            <a:r>
              <a:rPr lang="en-US" sz="2400" dirty="0"/>
              <a:t>polygonal mesh</a:t>
            </a:r>
          </a:p>
          <a:p>
            <a:pPr lvl="1">
              <a:lnSpc>
                <a:spcPct val="150000"/>
              </a:lnSpc>
            </a:pPr>
            <a:r>
              <a:rPr lang="en-US" sz="2400" dirty="0"/>
              <a:t>point cloud</a:t>
            </a:r>
          </a:p>
          <a:p>
            <a:pPr lvl="1">
              <a:lnSpc>
                <a:spcPct val="150000"/>
              </a:lnSpc>
            </a:pPr>
            <a:r>
              <a:rPr lang="en-US" sz="2400" dirty="0"/>
              <a:t>primitive-based CAD models</a:t>
            </a:r>
          </a:p>
        </p:txBody>
      </p:sp>
    </p:spTree>
    <p:extLst>
      <p:ext uri="{BB962C8B-B14F-4D97-AF65-F5344CB8AC3E}">
        <p14:creationId xmlns:p14="http://schemas.microsoft.com/office/powerpoint/2010/main" val="39546186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dirty="0">
                <a:solidFill>
                  <a:schemeClr val="bg1"/>
                </a:solidFill>
              </a:rPr>
              <a:t>Network architecture</a:t>
            </a:r>
            <a:r>
              <a:rPr lang="en-US" dirty="0">
                <a:solidFill>
                  <a:schemeClr val="bg1"/>
                </a:solidFill>
              </a:rPr>
              <a:t>: Vanilla version</a:t>
            </a:r>
          </a:p>
        </p:txBody>
      </p:sp>
      <p:sp>
        <p:nvSpPr>
          <p:cNvPr id="14" name="TextBox 13"/>
          <p:cNvSpPr txBox="1"/>
          <p:nvPr/>
        </p:nvSpPr>
        <p:spPr>
          <a:xfrm>
            <a:off x="288691" y="1122742"/>
            <a:ext cx="9310562" cy="461665"/>
          </a:xfrm>
          <a:prstGeom prst="rect">
            <a:avLst/>
          </a:prstGeom>
          <a:noFill/>
        </p:spPr>
        <p:txBody>
          <a:bodyPr wrap="none" rtlCol="0">
            <a:spAutoFit/>
          </a:bodyPr>
          <a:lstStyle/>
          <a:p>
            <a:r>
              <a:rPr lang="en-US" sz="2400" dirty="0"/>
              <a:t>Fully connected layer as predictor in standard classification network</a:t>
            </a:r>
          </a:p>
        </p:txBody>
      </p:sp>
      <p:sp>
        <p:nvSpPr>
          <p:cNvPr id="3" name="TextBox 2"/>
          <p:cNvSpPr txBox="1"/>
          <p:nvPr/>
        </p:nvSpPr>
        <p:spPr>
          <a:xfrm>
            <a:off x="6979920" y="-457200"/>
            <a:ext cx="184731" cy="369332"/>
          </a:xfrm>
          <a:prstGeom prst="rect">
            <a:avLst/>
          </a:prstGeom>
          <a:noFill/>
        </p:spPr>
        <p:txBody>
          <a:bodyPr wrap="none" rtlCol="0">
            <a:spAutoFit/>
          </a:bodyPr>
          <a:lstStyle/>
          <a:p>
            <a:endParaRPr lang="en-US" dirty="0"/>
          </a:p>
        </p:txBody>
      </p:sp>
      <p:sp>
        <p:nvSpPr>
          <p:cNvPr id="45" name="TextBox 44"/>
          <p:cNvSpPr txBox="1"/>
          <p:nvPr/>
        </p:nvSpPr>
        <p:spPr>
          <a:xfrm>
            <a:off x="7757547" y="4366511"/>
            <a:ext cx="134261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366702"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70C0"/>
                </a:solidFill>
                <a:effectLst/>
                <a:uFillTx/>
                <a:latin typeface="Times New Roman" charset="0"/>
                <a:ea typeface="Times New Roman" charset="0"/>
                <a:cs typeface="Times New Roman" charset="0"/>
                <a:sym typeface="Helvetica Light"/>
              </a:rPr>
              <a:t>Predictor</a:t>
            </a:r>
          </a:p>
        </p:txBody>
      </p:sp>
      <p:grpSp>
        <p:nvGrpSpPr>
          <p:cNvPr id="10" name="Group 9"/>
          <p:cNvGrpSpPr/>
          <p:nvPr/>
        </p:nvGrpSpPr>
        <p:grpSpPr>
          <a:xfrm>
            <a:off x="66186" y="2742288"/>
            <a:ext cx="9805948" cy="2032910"/>
            <a:chOff x="139148" y="2529295"/>
            <a:chExt cx="11744965" cy="2017548"/>
          </a:xfrm>
        </p:grpSpPr>
        <p:grpSp>
          <p:nvGrpSpPr>
            <p:cNvPr id="16" name="Group 215"/>
            <p:cNvGrpSpPr/>
            <p:nvPr/>
          </p:nvGrpSpPr>
          <p:grpSpPr>
            <a:xfrm>
              <a:off x="2848985" y="2532725"/>
              <a:ext cx="1155855" cy="390369"/>
              <a:chOff x="0" y="0"/>
              <a:chExt cx="777315" cy="240685"/>
            </a:xfrm>
          </p:grpSpPr>
          <p:sp>
            <p:nvSpPr>
              <p:cNvPr id="67" name="Shape 212"/>
              <p:cNvSpPr/>
              <p:nvPr/>
            </p:nvSpPr>
            <p:spPr>
              <a:xfrm>
                <a:off x="0"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a:p>
            </p:txBody>
          </p:sp>
          <p:sp>
            <p:nvSpPr>
              <p:cNvPr id="68" name="Shape 213"/>
              <p:cNvSpPr/>
              <p:nvPr/>
            </p:nvSpPr>
            <p:spPr>
              <a:xfrm>
                <a:off x="266080"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a:p>
            </p:txBody>
          </p:sp>
          <p:sp>
            <p:nvSpPr>
              <p:cNvPr id="69" name="Shape 214"/>
              <p:cNvSpPr/>
              <p:nvPr/>
            </p:nvSpPr>
            <p:spPr>
              <a:xfrm>
                <a:off x="532161"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a:p>
            </p:txBody>
          </p:sp>
        </p:grpSp>
        <p:grpSp>
          <p:nvGrpSpPr>
            <p:cNvPr id="17" name="Group 218"/>
            <p:cNvGrpSpPr/>
            <p:nvPr/>
          </p:nvGrpSpPr>
          <p:grpSpPr>
            <a:xfrm>
              <a:off x="1280197" y="2540939"/>
              <a:ext cx="760198" cy="390369"/>
              <a:chOff x="0" y="0"/>
              <a:chExt cx="511235" cy="240685"/>
            </a:xfrm>
          </p:grpSpPr>
          <p:sp>
            <p:nvSpPr>
              <p:cNvPr id="65" name="Shape 216"/>
              <p:cNvSpPr/>
              <p:nvPr/>
            </p:nvSpPr>
            <p:spPr>
              <a:xfrm>
                <a:off x="0"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a:p>
            </p:txBody>
          </p:sp>
          <p:sp>
            <p:nvSpPr>
              <p:cNvPr id="66" name="Shape 217"/>
              <p:cNvSpPr/>
              <p:nvPr/>
            </p:nvSpPr>
            <p:spPr>
              <a:xfrm>
                <a:off x="266080" y="0"/>
                <a:ext cx="245156"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a:p>
            </p:txBody>
          </p:sp>
        </p:grpSp>
        <p:grpSp>
          <p:nvGrpSpPr>
            <p:cNvPr id="18" name="Group 222"/>
            <p:cNvGrpSpPr/>
            <p:nvPr/>
          </p:nvGrpSpPr>
          <p:grpSpPr>
            <a:xfrm>
              <a:off x="4228839" y="2532725"/>
              <a:ext cx="1155854" cy="390369"/>
              <a:chOff x="0" y="0"/>
              <a:chExt cx="777315" cy="240685"/>
            </a:xfrm>
          </p:grpSpPr>
          <p:sp>
            <p:nvSpPr>
              <p:cNvPr id="62" name="Shape 219"/>
              <p:cNvSpPr/>
              <p:nvPr/>
            </p:nvSpPr>
            <p:spPr>
              <a:xfrm>
                <a:off x="0"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a:p>
            </p:txBody>
          </p:sp>
          <p:sp>
            <p:nvSpPr>
              <p:cNvPr id="63" name="Shape 220"/>
              <p:cNvSpPr/>
              <p:nvPr/>
            </p:nvSpPr>
            <p:spPr>
              <a:xfrm>
                <a:off x="266080"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a:p>
            </p:txBody>
          </p:sp>
          <p:sp>
            <p:nvSpPr>
              <p:cNvPr id="64" name="Shape 221"/>
              <p:cNvSpPr/>
              <p:nvPr/>
            </p:nvSpPr>
            <p:spPr>
              <a:xfrm>
                <a:off x="532161"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a:p>
            </p:txBody>
          </p:sp>
        </p:grpSp>
        <p:grpSp>
          <p:nvGrpSpPr>
            <p:cNvPr id="19" name="Group 226"/>
            <p:cNvGrpSpPr/>
            <p:nvPr/>
          </p:nvGrpSpPr>
          <p:grpSpPr>
            <a:xfrm>
              <a:off x="5589807" y="2532725"/>
              <a:ext cx="1174740" cy="390369"/>
              <a:chOff x="0" y="0"/>
              <a:chExt cx="790015" cy="240685"/>
            </a:xfrm>
          </p:grpSpPr>
          <p:sp>
            <p:nvSpPr>
              <p:cNvPr id="59" name="Shape 223"/>
              <p:cNvSpPr/>
              <p:nvPr/>
            </p:nvSpPr>
            <p:spPr>
              <a:xfrm>
                <a:off x="0"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a:p>
            </p:txBody>
          </p:sp>
          <p:sp>
            <p:nvSpPr>
              <p:cNvPr id="60" name="Shape 224"/>
              <p:cNvSpPr/>
              <p:nvPr/>
            </p:nvSpPr>
            <p:spPr>
              <a:xfrm>
                <a:off x="278780" y="0"/>
                <a:ext cx="245156"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a:p>
            </p:txBody>
          </p:sp>
          <p:sp>
            <p:nvSpPr>
              <p:cNvPr id="61" name="Shape 225"/>
              <p:cNvSpPr/>
              <p:nvPr/>
            </p:nvSpPr>
            <p:spPr>
              <a:xfrm>
                <a:off x="544861"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a:p>
            </p:txBody>
          </p:sp>
        </p:grpSp>
        <p:grpSp>
          <p:nvGrpSpPr>
            <p:cNvPr id="20" name="Group 230"/>
            <p:cNvGrpSpPr/>
            <p:nvPr/>
          </p:nvGrpSpPr>
          <p:grpSpPr>
            <a:xfrm>
              <a:off x="6969659" y="2532725"/>
              <a:ext cx="1193624" cy="390369"/>
              <a:chOff x="0" y="0"/>
              <a:chExt cx="802715" cy="240685"/>
            </a:xfrm>
          </p:grpSpPr>
          <p:sp>
            <p:nvSpPr>
              <p:cNvPr id="56" name="Shape 227"/>
              <p:cNvSpPr/>
              <p:nvPr/>
            </p:nvSpPr>
            <p:spPr>
              <a:xfrm>
                <a:off x="0"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a:p>
            </p:txBody>
          </p:sp>
          <p:sp>
            <p:nvSpPr>
              <p:cNvPr id="57" name="Shape 228"/>
              <p:cNvSpPr/>
              <p:nvPr/>
            </p:nvSpPr>
            <p:spPr>
              <a:xfrm>
                <a:off x="278780" y="0"/>
                <a:ext cx="245156"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a:p>
            </p:txBody>
          </p:sp>
          <p:sp>
            <p:nvSpPr>
              <p:cNvPr id="58" name="Shape 229"/>
              <p:cNvSpPr/>
              <p:nvPr/>
            </p:nvSpPr>
            <p:spPr>
              <a:xfrm>
                <a:off x="557561"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a:p>
            </p:txBody>
          </p:sp>
        </p:grpSp>
        <p:grpSp>
          <p:nvGrpSpPr>
            <p:cNvPr id="21" name="Group 235"/>
            <p:cNvGrpSpPr/>
            <p:nvPr/>
          </p:nvGrpSpPr>
          <p:grpSpPr>
            <a:xfrm>
              <a:off x="8368396" y="2532725"/>
              <a:ext cx="1600398" cy="390369"/>
              <a:chOff x="0" y="0"/>
              <a:chExt cx="1076273" cy="240685"/>
            </a:xfrm>
          </p:grpSpPr>
          <p:sp>
            <p:nvSpPr>
              <p:cNvPr id="52" name="Shape 231"/>
              <p:cNvSpPr/>
              <p:nvPr/>
            </p:nvSpPr>
            <p:spPr>
              <a:xfrm>
                <a:off x="0"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a:p>
            </p:txBody>
          </p:sp>
          <p:sp>
            <p:nvSpPr>
              <p:cNvPr id="53" name="Shape 232"/>
              <p:cNvSpPr/>
              <p:nvPr/>
            </p:nvSpPr>
            <p:spPr>
              <a:xfrm>
                <a:off x="278780" y="0"/>
                <a:ext cx="245156"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a:p>
            </p:txBody>
          </p:sp>
          <p:sp>
            <p:nvSpPr>
              <p:cNvPr id="54" name="Shape 233"/>
              <p:cNvSpPr/>
              <p:nvPr/>
            </p:nvSpPr>
            <p:spPr>
              <a:xfrm>
                <a:off x="557561"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a:p>
            </p:txBody>
          </p:sp>
          <p:sp>
            <p:nvSpPr>
              <p:cNvPr id="55" name="Shape 234"/>
              <p:cNvSpPr/>
              <p:nvPr/>
            </p:nvSpPr>
            <p:spPr>
              <a:xfrm>
                <a:off x="831118" y="0"/>
                <a:ext cx="245156"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a:p>
            </p:txBody>
          </p:sp>
        </p:grpSp>
        <p:sp>
          <p:nvSpPr>
            <p:cNvPr id="22" name="Shape 236"/>
            <p:cNvSpPr/>
            <p:nvPr/>
          </p:nvSpPr>
          <p:spPr>
            <a:xfrm>
              <a:off x="10343871" y="2532725"/>
              <a:ext cx="364541" cy="390369"/>
            </a:xfrm>
            <a:prstGeom prst="roundRect">
              <a:avLst>
                <a:gd name="adj" fmla="val 17878"/>
              </a:avLst>
            </a:prstGeom>
            <a:solidFill>
              <a:srgbClr val="FFB5BB"/>
            </a:solidFill>
            <a:ln w="12700">
              <a:noFill/>
              <a:miter lim="400000"/>
            </a:ln>
          </p:spPr>
          <p:txBody>
            <a:bodyPr lIns="50800" tIns="50800" rIns="50800" bIns="50800" anchor="ctr"/>
            <a:lstStyle/>
            <a:p>
              <a:endParaRPr/>
            </a:p>
          </p:txBody>
        </p:sp>
        <p:sp>
          <p:nvSpPr>
            <p:cNvPr id="23" name="Shape 270"/>
            <p:cNvSpPr/>
            <p:nvPr/>
          </p:nvSpPr>
          <p:spPr>
            <a:xfrm>
              <a:off x="6011552" y="3967984"/>
              <a:ext cx="364541" cy="350363"/>
            </a:xfrm>
            <a:prstGeom prst="roundRect">
              <a:avLst>
                <a:gd name="adj" fmla="val 17878"/>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lIns="50800" tIns="50800" rIns="50800" bIns="50800" anchor="ctr"/>
            <a:lstStyle/>
            <a:p>
              <a:endParaRPr/>
            </a:p>
          </p:txBody>
        </p:sp>
        <p:sp>
          <p:nvSpPr>
            <p:cNvPr id="25" name="Shape 290"/>
            <p:cNvSpPr/>
            <p:nvPr/>
          </p:nvSpPr>
          <p:spPr>
            <a:xfrm>
              <a:off x="3997299" y="2727906"/>
              <a:ext cx="215252" cy="3"/>
            </a:xfrm>
            <a:prstGeom prst="line">
              <a:avLst/>
            </a:prstGeom>
            <a:ln w="12700">
              <a:solidFill>
                <a:srgbClr val="000000"/>
              </a:solidFill>
              <a:tailEnd type="triangle" w="sm" len="sm"/>
            </a:ln>
          </p:spPr>
          <p:txBody>
            <a:bodyPr lIns="45718" tIns="45718" rIns="45718" bIns="45718"/>
            <a:lstStyle/>
            <a:p>
              <a:endParaRPr/>
            </a:p>
          </p:txBody>
        </p:sp>
        <p:sp>
          <p:nvSpPr>
            <p:cNvPr id="26" name="Shape 291"/>
            <p:cNvSpPr/>
            <p:nvPr/>
          </p:nvSpPr>
          <p:spPr>
            <a:xfrm>
              <a:off x="5386593" y="2727906"/>
              <a:ext cx="215252" cy="3"/>
            </a:xfrm>
            <a:prstGeom prst="line">
              <a:avLst/>
            </a:prstGeom>
            <a:ln w="12700">
              <a:solidFill>
                <a:srgbClr val="000000"/>
              </a:solidFill>
              <a:tailEnd type="triangle" w="sm" len="sm"/>
            </a:ln>
          </p:spPr>
          <p:txBody>
            <a:bodyPr lIns="45718" tIns="45718" rIns="45718" bIns="45718"/>
            <a:lstStyle/>
            <a:p>
              <a:endParaRPr/>
            </a:p>
          </p:txBody>
        </p:sp>
        <p:sp>
          <p:nvSpPr>
            <p:cNvPr id="27" name="Shape 292"/>
            <p:cNvSpPr/>
            <p:nvPr/>
          </p:nvSpPr>
          <p:spPr>
            <a:xfrm>
              <a:off x="6764545" y="2727906"/>
              <a:ext cx="215251" cy="3"/>
            </a:xfrm>
            <a:prstGeom prst="line">
              <a:avLst/>
            </a:prstGeom>
            <a:ln w="12700">
              <a:solidFill>
                <a:srgbClr val="000000"/>
              </a:solidFill>
              <a:tailEnd type="triangle" w="sm" len="sm"/>
            </a:ln>
          </p:spPr>
          <p:txBody>
            <a:bodyPr lIns="45718" tIns="45718" rIns="45718" bIns="45718"/>
            <a:lstStyle/>
            <a:p>
              <a:endParaRPr/>
            </a:p>
          </p:txBody>
        </p:sp>
        <p:sp>
          <p:nvSpPr>
            <p:cNvPr id="28" name="Shape 293"/>
            <p:cNvSpPr/>
            <p:nvPr/>
          </p:nvSpPr>
          <p:spPr>
            <a:xfrm>
              <a:off x="8153840" y="2727906"/>
              <a:ext cx="215251" cy="3"/>
            </a:xfrm>
            <a:prstGeom prst="line">
              <a:avLst/>
            </a:prstGeom>
            <a:ln w="12700">
              <a:solidFill>
                <a:srgbClr val="000000"/>
              </a:solidFill>
              <a:tailEnd type="triangle" w="sm" len="sm"/>
            </a:ln>
          </p:spPr>
          <p:txBody>
            <a:bodyPr lIns="45718" tIns="45718" rIns="45718" bIns="45718"/>
            <a:lstStyle/>
            <a:p>
              <a:endParaRPr/>
            </a:p>
          </p:txBody>
        </p:sp>
        <p:sp>
          <p:nvSpPr>
            <p:cNvPr id="29" name="Shape 294"/>
            <p:cNvSpPr/>
            <p:nvPr/>
          </p:nvSpPr>
          <p:spPr>
            <a:xfrm>
              <a:off x="9973168" y="2727906"/>
              <a:ext cx="364542" cy="3"/>
            </a:xfrm>
            <a:prstGeom prst="line">
              <a:avLst/>
            </a:prstGeom>
            <a:ln w="12700">
              <a:solidFill>
                <a:srgbClr val="000000"/>
              </a:solidFill>
              <a:tailEnd type="triangle" w="sm" len="sm"/>
            </a:ln>
          </p:spPr>
          <p:txBody>
            <a:bodyPr lIns="45718" tIns="45718" rIns="45718" bIns="45718"/>
            <a:lstStyle/>
            <a:p>
              <a:endParaRPr/>
            </a:p>
          </p:txBody>
        </p:sp>
        <p:cxnSp>
          <p:nvCxnSpPr>
            <p:cNvPr id="30" name="Straight Arrow Connector 29"/>
            <p:cNvCxnSpPr/>
            <p:nvPr/>
          </p:nvCxnSpPr>
          <p:spPr>
            <a:xfrm>
              <a:off x="779886" y="2732626"/>
              <a:ext cx="500311" cy="3493"/>
            </a:xfrm>
            <a:prstGeom prst="straightConnector1">
              <a:avLst/>
            </a:prstGeom>
            <a:ln w="12700">
              <a:tailEnd type="triangle" w="sm" len="sm"/>
            </a:ln>
          </p:spPr>
          <p:style>
            <a:lnRef idx="1">
              <a:schemeClr val="dk1"/>
            </a:lnRef>
            <a:fillRef idx="0">
              <a:schemeClr val="dk1"/>
            </a:fillRef>
            <a:effectRef idx="0">
              <a:schemeClr val="dk1"/>
            </a:effectRef>
            <a:fontRef idx="minor">
              <a:schemeClr val="tx1"/>
            </a:fontRef>
          </p:style>
        </p:cxnSp>
        <p:cxnSp>
          <p:nvCxnSpPr>
            <p:cNvPr id="32" name="Straight Arrow Connector 31"/>
            <p:cNvCxnSpPr>
              <a:stCxn id="29" idx="1"/>
            </p:cNvCxnSpPr>
            <p:nvPr/>
          </p:nvCxnSpPr>
          <p:spPr>
            <a:xfrm flipH="1">
              <a:off x="762823" y="4143167"/>
              <a:ext cx="5248729" cy="29796"/>
            </a:xfrm>
            <a:prstGeom prst="straightConnector1">
              <a:avLst/>
            </a:prstGeom>
            <a:ln w="12700">
              <a:tailEnd type="triangle" w="sm" len="sm"/>
            </a:ln>
          </p:spPr>
          <p:style>
            <a:lnRef idx="1">
              <a:schemeClr val="dk1"/>
            </a:lnRef>
            <a:fillRef idx="0">
              <a:schemeClr val="dk1"/>
            </a:fillRef>
            <a:effectRef idx="0">
              <a:schemeClr val="dk1"/>
            </a:effectRef>
            <a:fontRef idx="minor">
              <a:schemeClr val="tx1"/>
            </a:fontRef>
          </p:style>
        </p:cxnSp>
        <p:sp>
          <p:nvSpPr>
            <p:cNvPr id="39" name="Arc 38"/>
            <p:cNvSpPr/>
            <p:nvPr/>
          </p:nvSpPr>
          <p:spPr>
            <a:xfrm>
              <a:off x="10829974" y="2723880"/>
              <a:ext cx="139455" cy="152106"/>
            </a:xfrm>
            <a:prstGeom prst="arc">
              <a:avLst/>
            </a:prstGeom>
            <a:ln w="12700"/>
          </p:spPr>
          <p:style>
            <a:lnRef idx="1">
              <a:schemeClr val="dk1"/>
            </a:lnRef>
            <a:fillRef idx="0">
              <a:schemeClr val="dk1"/>
            </a:fillRef>
            <a:effectRef idx="0">
              <a:schemeClr val="dk1"/>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4000" b="0" i="0" u="none" strike="noStrike" cap="none" spc="0" normalizeH="0" baseline="0">
                <a:ln>
                  <a:noFill/>
                </a:ln>
                <a:solidFill>
                  <a:srgbClr val="000000"/>
                </a:solidFill>
                <a:effectLst/>
                <a:uFillTx/>
              </a:endParaRPr>
            </a:p>
          </p:txBody>
        </p:sp>
        <p:cxnSp>
          <p:nvCxnSpPr>
            <p:cNvPr id="40" name="Straight Connector 39"/>
            <p:cNvCxnSpPr/>
            <p:nvPr/>
          </p:nvCxnSpPr>
          <p:spPr>
            <a:xfrm flipV="1">
              <a:off x="10708411" y="2723880"/>
              <a:ext cx="191290" cy="4029"/>
            </a:xfrm>
            <a:prstGeom prst="line">
              <a:avLst/>
            </a:prstGeom>
            <a:ln w="12700"/>
          </p:spPr>
          <p:style>
            <a:lnRef idx="1">
              <a:schemeClr val="dk1"/>
            </a:lnRef>
            <a:fillRef idx="0">
              <a:schemeClr val="dk1"/>
            </a:fillRef>
            <a:effectRef idx="0">
              <a:schemeClr val="dk1"/>
            </a:effectRef>
            <a:fontRef idx="minor">
              <a:schemeClr val="tx1"/>
            </a:fontRef>
          </p:style>
        </p:cxnSp>
        <p:sp>
          <p:nvSpPr>
            <p:cNvPr id="41" name="Shape 335"/>
            <p:cNvSpPr/>
            <p:nvPr/>
          </p:nvSpPr>
          <p:spPr>
            <a:xfrm flipH="1" flipV="1">
              <a:off x="10969423" y="2793777"/>
              <a:ext cx="5897" cy="1218815"/>
            </a:xfrm>
            <a:prstGeom prst="line">
              <a:avLst/>
            </a:prstGeom>
            <a:ln w="12700">
              <a:solidFill>
                <a:srgbClr val="000000"/>
              </a:solidFill>
            </a:ln>
          </p:spPr>
          <p:txBody>
            <a:bodyPr lIns="45718" tIns="45718" rIns="45718" bIns="45718"/>
            <a:lstStyle/>
            <a:p>
              <a:endParaRPr/>
            </a:p>
          </p:txBody>
        </p:sp>
        <p:sp>
          <p:nvSpPr>
            <p:cNvPr id="42" name="Arc 41"/>
            <p:cNvSpPr/>
            <p:nvPr/>
          </p:nvSpPr>
          <p:spPr>
            <a:xfrm rot="5400000">
              <a:off x="10754265" y="3935082"/>
              <a:ext cx="322725" cy="126475"/>
            </a:xfrm>
            <a:prstGeom prst="arc">
              <a:avLst>
                <a:gd name="adj1" fmla="val 16593526"/>
                <a:gd name="adj2" fmla="val 0"/>
              </a:avLst>
            </a:prstGeom>
            <a:ln w="12700"/>
          </p:spPr>
          <p:style>
            <a:lnRef idx="1">
              <a:schemeClr val="dk1"/>
            </a:lnRef>
            <a:fillRef idx="0">
              <a:schemeClr val="dk1"/>
            </a:fillRef>
            <a:effectRef idx="0">
              <a:schemeClr val="dk1"/>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4000" b="0" i="0" u="none" strike="noStrike" cap="none" spc="0" normalizeH="0" baseline="0">
                <a:ln>
                  <a:noFill/>
                </a:ln>
                <a:solidFill>
                  <a:srgbClr val="000000"/>
                </a:solidFill>
                <a:effectLst/>
                <a:uFillTx/>
              </a:endParaRPr>
            </a:p>
          </p:txBody>
        </p:sp>
        <p:cxnSp>
          <p:nvCxnSpPr>
            <p:cNvPr id="43" name="Straight Connector 42"/>
            <p:cNvCxnSpPr>
              <a:stCxn id="29" idx="3"/>
              <a:endCxn id="65" idx="2"/>
            </p:cNvCxnSpPr>
            <p:nvPr/>
          </p:nvCxnSpPr>
          <p:spPr>
            <a:xfrm>
              <a:off x="6376092" y="4143167"/>
              <a:ext cx="4539536" cy="16517"/>
            </a:xfrm>
            <a:prstGeom prst="line">
              <a:avLst/>
            </a:prstGeom>
            <a:ln w="12700"/>
          </p:spPr>
          <p:style>
            <a:lnRef idx="1">
              <a:schemeClr val="dk1"/>
            </a:lnRef>
            <a:fillRef idx="0">
              <a:schemeClr val="dk1"/>
            </a:fillRef>
            <a:effectRef idx="0">
              <a:schemeClr val="dk1"/>
            </a:effectRef>
            <a:fontRef idx="minor">
              <a:schemeClr val="tx1"/>
            </a:fontRef>
          </p:style>
        </p:cxnSp>
        <p:sp>
          <p:nvSpPr>
            <p:cNvPr id="47" name="Shape 289"/>
            <p:cNvSpPr/>
            <p:nvPr/>
          </p:nvSpPr>
          <p:spPr>
            <a:xfrm>
              <a:off x="2040397" y="2736123"/>
              <a:ext cx="802427" cy="0"/>
            </a:xfrm>
            <a:prstGeom prst="line">
              <a:avLst/>
            </a:prstGeom>
            <a:ln w="12700">
              <a:solidFill>
                <a:srgbClr val="000000"/>
              </a:solidFill>
              <a:tailEnd type="triangle" w="sm" len="sm"/>
            </a:ln>
          </p:spPr>
          <p:txBody>
            <a:bodyPr lIns="45718" tIns="45718" rIns="45718" bIns="45718"/>
            <a:lstStyle/>
            <a:p>
              <a:endParaRPr/>
            </a:p>
          </p:txBody>
        </p:sp>
        <p:cxnSp>
          <p:nvCxnSpPr>
            <p:cNvPr id="48" name="Straight Connector 47"/>
            <p:cNvCxnSpPr/>
            <p:nvPr/>
          </p:nvCxnSpPr>
          <p:spPr>
            <a:xfrm>
              <a:off x="233907" y="3447987"/>
              <a:ext cx="11650206" cy="0"/>
            </a:xfrm>
            <a:prstGeom prst="line">
              <a:avLst/>
            </a:prstGeom>
            <a:ln w="12700">
              <a:solidFill>
                <a:schemeClr val="tx1">
                  <a:lumMod val="50000"/>
                  <a:lumOff val="50000"/>
                </a:schemeClr>
              </a:solidFill>
              <a:prstDash val="dash"/>
            </a:ln>
          </p:spPr>
          <p:style>
            <a:lnRef idx="1">
              <a:schemeClr val="accent2"/>
            </a:lnRef>
            <a:fillRef idx="0">
              <a:schemeClr val="accent2"/>
            </a:fillRef>
            <a:effectRef idx="0">
              <a:schemeClr val="accent2"/>
            </a:effectRef>
            <a:fontRef idx="minor">
              <a:schemeClr val="tx1"/>
            </a:fontRef>
          </p:style>
        </p:cxnSp>
        <p:sp>
          <p:nvSpPr>
            <p:cNvPr id="49" name="TextBox 48"/>
            <p:cNvSpPr txBox="1"/>
            <p:nvPr/>
          </p:nvSpPr>
          <p:spPr>
            <a:xfrm>
              <a:off x="143047" y="2529295"/>
              <a:ext cx="610211" cy="380590"/>
            </a:xfrm>
            <a:prstGeom prst="roundRect">
              <a:avLst/>
            </a:prstGeom>
            <a:solidFill>
              <a:srgbClr val="FFC000"/>
            </a:solidFill>
            <a:ln w="12700">
              <a:noFill/>
            </a:ln>
            <a:effectLst/>
          </p:spPr>
          <p:style>
            <a:lnRef idx="1">
              <a:schemeClr val="accent3"/>
            </a:lnRef>
            <a:fillRef idx="2">
              <a:schemeClr val="accent3"/>
            </a:fillRef>
            <a:effectRef idx="1">
              <a:schemeClr val="accent3"/>
            </a:effectRef>
            <a:fontRef idx="minor">
              <a:schemeClr val="dk1"/>
            </a:fontRef>
          </p:style>
          <p:txBody>
            <a:bodyPr rot="0" spcFirstLastPara="1" vertOverflow="overflow" horzOverflow="overflow" vert="horz" wrap="none" lIns="50800" tIns="50800" rIns="50800" bIns="50800" numCol="1" spcCol="38100" rtlCol="0" anchor="ctr">
              <a:noAutofit/>
            </a:bodyPr>
            <a:lstStyle/>
            <a:p>
              <a:pPr marL="0" marR="0" indent="0" algn="ctr" defTabSz="366702" rtl="0" fontAlgn="auto" latinLnBrk="0" hangingPunct="0">
                <a:lnSpc>
                  <a:spcPct val="100000"/>
                </a:lnSpc>
                <a:spcBef>
                  <a:spcPts val="0"/>
                </a:spcBef>
                <a:spcAft>
                  <a:spcPts val="0"/>
                </a:spcAft>
                <a:buClrTx/>
                <a:buSzTx/>
                <a:buFontTx/>
                <a:buNone/>
                <a:tabLst/>
              </a:pPr>
              <a:r>
                <a:rPr kumimoji="0" lang="en-US" sz="2000" i="0" u="none" strike="noStrike" cap="none" spc="0" normalizeH="0" baseline="0" dirty="0">
                  <a:ln>
                    <a:noFill/>
                  </a:ln>
                  <a:solidFill>
                    <a:srgbClr val="000000"/>
                  </a:solidFill>
                  <a:effectLst/>
                  <a:uFillTx/>
                  <a:latin typeface="Times New Roman" charset="0"/>
                  <a:ea typeface="Times New Roman" charset="0"/>
                  <a:cs typeface="Times New Roman" charset="0"/>
                  <a:sym typeface="Helvetica Light"/>
                </a:rPr>
                <a:t>input</a:t>
              </a:r>
            </a:p>
          </p:txBody>
        </p:sp>
        <p:sp>
          <p:nvSpPr>
            <p:cNvPr id="51" name="TextBox 50"/>
            <p:cNvSpPr txBox="1"/>
            <p:nvPr/>
          </p:nvSpPr>
          <p:spPr>
            <a:xfrm>
              <a:off x="139148" y="3768837"/>
              <a:ext cx="636770" cy="778006"/>
            </a:xfrm>
            <a:prstGeom prst="roundRect">
              <a:avLst/>
            </a:prstGeom>
            <a:solidFill>
              <a:srgbClr val="FFC000"/>
            </a:solidFill>
            <a:ln w="12700">
              <a:noFill/>
            </a:ln>
            <a:effectLst/>
          </p:spPr>
          <p:style>
            <a:lnRef idx="1">
              <a:schemeClr val="accent3"/>
            </a:lnRef>
            <a:fillRef idx="2">
              <a:schemeClr val="accent3"/>
            </a:fillRef>
            <a:effectRef idx="1">
              <a:schemeClr val="accent3"/>
            </a:effectRef>
            <a:fontRef idx="minor">
              <a:schemeClr val="dk1"/>
            </a:fontRef>
          </p:style>
          <p:txBody>
            <a:bodyPr rot="0" spcFirstLastPara="1" vertOverflow="overflow" horzOverflow="overflow" vert="horz" wrap="none" lIns="50800" tIns="50800" rIns="50800" bIns="50800" numCol="1" spcCol="38100" rtlCol="0" anchor="ctr">
              <a:noAutofit/>
            </a:bodyPr>
            <a:lstStyle/>
            <a:p>
              <a:pPr marL="0" marR="0" indent="0" algn="ctr" defTabSz="366702" rtl="0" fontAlgn="auto" latinLnBrk="0" hangingPunct="0">
                <a:lnSpc>
                  <a:spcPct val="100000"/>
                </a:lnSpc>
                <a:spcBef>
                  <a:spcPts val="0"/>
                </a:spcBef>
                <a:spcAft>
                  <a:spcPts val="0"/>
                </a:spcAft>
                <a:buClrTx/>
                <a:buSzTx/>
                <a:buFontTx/>
                <a:buNone/>
                <a:tabLst/>
              </a:pPr>
              <a:r>
                <a:rPr kumimoji="0" lang="en-US" sz="2000" i="0" u="none" strike="noStrike" cap="none" spc="0" normalizeH="0" baseline="0" dirty="0">
                  <a:ln>
                    <a:noFill/>
                  </a:ln>
                  <a:solidFill>
                    <a:srgbClr val="000000"/>
                  </a:solidFill>
                  <a:effectLst/>
                  <a:uFillTx/>
                  <a:latin typeface="Times New Roman" charset="0"/>
                  <a:ea typeface="Times New Roman" charset="0"/>
                  <a:cs typeface="Times New Roman" charset="0"/>
                  <a:sym typeface="Helvetica Light"/>
                </a:rPr>
                <a:t>point </a:t>
              </a:r>
            </a:p>
            <a:p>
              <a:pPr marL="0" marR="0" indent="0" algn="ctr" defTabSz="366702" rtl="0" fontAlgn="auto" latinLnBrk="0" hangingPunct="0">
                <a:lnSpc>
                  <a:spcPct val="100000"/>
                </a:lnSpc>
                <a:spcBef>
                  <a:spcPts val="0"/>
                </a:spcBef>
                <a:spcAft>
                  <a:spcPts val="0"/>
                </a:spcAft>
                <a:buClrTx/>
                <a:buSzTx/>
                <a:buFontTx/>
                <a:buNone/>
                <a:tabLst/>
              </a:pPr>
              <a:r>
                <a:rPr kumimoji="0" lang="en-US" sz="2000" i="0" u="none" strike="noStrike" cap="none" spc="0" normalizeH="0" baseline="0" dirty="0">
                  <a:ln>
                    <a:noFill/>
                  </a:ln>
                  <a:solidFill>
                    <a:srgbClr val="000000"/>
                  </a:solidFill>
                  <a:effectLst/>
                  <a:uFillTx/>
                  <a:latin typeface="Times New Roman" charset="0"/>
                  <a:ea typeface="Times New Roman" charset="0"/>
                  <a:cs typeface="Times New Roman" charset="0"/>
                  <a:sym typeface="Helvetica Light"/>
                </a:rPr>
                <a:t>set</a:t>
              </a:r>
            </a:p>
          </p:txBody>
        </p:sp>
      </p:grpSp>
      <p:grpSp>
        <p:nvGrpSpPr>
          <p:cNvPr id="101" name="Group 100"/>
          <p:cNvGrpSpPr/>
          <p:nvPr/>
        </p:nvGrpSpPr>
        <p:grpSpPr>
          <a:xfrm>
            <a:off x="2514625" y="1916859"/>
            <a:ext cx="5149980" cy="476224"/>
            <a:chOff x="1476257" y="2124464"/>
            <a:chExt cx="3463381" cy="293623"/>
          </a:xfrm>
        </p:grpSpPr>
        <p:grpSp>
          <p:nvGrpSpPr>
            <p:cNvPr id="102" name="Group 101"/>
            <p:cNvGrpSpPr/>
            <p:nvPr/>
          </p:nvGrpSpPr>
          <p:grpSpPr>
            <a:xfrm>
              <a:off x="1476257" y="2127115"/>
              <a:ext cx="705381" cy="290972"/>
              <a:chOff x="798171" y="2123846"/>
              <a:chExt cx="705381" cy="290972"/>
            </a:xfrm>
          </p:grpSpPr>
          <p:sp>
            <p:nvSpPr>
              <p:cNvPr id="112" name="Shape 224"/>
              <p:cNvSpPr/>
              <p:nvPr/>
            </p:nvSpPr>
            <p:spPr>
              <a:xfrm>
                <a:off x="798171" y="2156885"/>
                <a:ext cx="245157" cy="240687"/>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2400"/>
              </a:p>
            </p:txBody>
          </p:sp>
          <p:sp>
            <p:nvSpPr>
              <p:cNvPr id="113" name="TextBox 112"/>
              <p:cNvSpPr txBox="1"/>
              <p:nvPr/>
            </p:nvSpPr>
            <p:spPr>
              <a:xfrm>
                <a:off x="1032454" y="2123846"/>
                <a:ext cx="471098" cy="2909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366702"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Times New Roman" charset="0"/>
                    <a:ea typeface="Times New Roman" charset="0"/>
                    <a:cs typeface="Times New Roman" charset="0"/>
                    <a:sym typeface="Helvetica Light"/>
                  </a:rPr>
                  <a:t>conv</a:t>
                </a:r>
              </a:p>
            </p:txBody>
          </p:sp>
        </p:grpSp>
        <p:grpSp>
          <p:nvGrpSpPr>
            <p:cNvPr id="105" name="Group 104"/>
            <p:cNvGrpSpPr/>
            <p:nvPr/>
          </p:nvGrpSpPr>
          <p:grpSpPr>
            <a:xfrm>
              <a:off x="3380285" y="2124464"/>
              <a:ext cx="1559353" cy="290972"/>
              <a:chOff x="2681929" y="2129091"/>
              <a:chExt cx="1559353" cy="290972"/>
            </a:xfrm>
          </p:grpSpPr>
          <p:sp>
            <p:nvSpPr>
              <p:cNvPr id="106" name="Shape 270"/>
              <p:cNvSpPr/>
              <p:nvPr/>
            </p:nvSpPr>
            <p:spPr>
              <a:xfrm>
                <a:off x="2681929" y="2156885"/>
                <a:ext cx="245155" cy="240686"/>
              </a:xfrm>
              <a:prstGeom prst="roundRect">
                <a:avLst>
                  <a:gd name="adj" fmla="val 17878"/>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lIns="50800" tIns="50800" rIns="50800" bIns="50800" anchor="ctr"/>
              <a:lstStyle/>
              <a:p>
                <a:endParaRPr sz="2400"/>
              </a:p>
            </p:txBody>
          </p:sp>
          <p:sp>
            <p:nvSpPr>
              <p:cNvPr id="107" name="TextBox 106"/>
              <p:cNvSpPr txBox="1"/>
              <p:nvPr/>
            </p:nvSpPr>
            <p:spPr>
              <a:xfrm>
                <a:off x="2892672" y="2129091"/>
                <a:ext cx="1348610" cy="2909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366702"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Times New Roman" charset="0"/>
                    <a:ea typeface="Times New Roman" charset="0"/>
                    <a:cs typeface="Times New Roman" charset="0"/>
                    <a:sym typeface="Helvetica Light"/>
                  </a:rPr>
                  <a:t>fully connected</a:t>
                </a:r>
              </a:p>
            </p:txBody>
          </p:sp>
        </p:grpSp>
      </p:grpSp>
      <p:sp>
        <p:nvSpPr>
          <p:cNvPr id="116" name="TextBox 115"/>
          <p:cNvSpPr txBox="1"/>
          <p:nvPr/>
        </p:nvSpPr>
        <p:spPr>
          <a:xfrm>
            <a:off x="7822116" y="2196966"/>
            <a:ext cx="1213474"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366702"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FF0000"/>
                </a:solidFill>
                <a:effectLst/>
                <a:uFillTx/>
                <a:latin typeface="Times New Roman" charset="0"/>
                <a:ea typeface="Times New Roman" charset="0"/>
                <a:cs typeface="Times New Roman" charset="0"/>
                <a:sym typeface="Helvetica Light"/>
              </a:rPr>
              <a:t>Encoder</a:t>
            </a:r>
          </a:p>
        </p:txBody>
      </p:sp>
      <mc:AlternateContent xmlns:mc="http://schemas.openxmlformats.org/markup-compatibility/2006" xmlns:a14="http://schemas.microsoft.com/office/drawing/2010/main">
        <mc:Choice Requires="a14">
          <p:sp>
            <p:nvSpPr>
              <p:cNvPr id="119" name="Cloud Callout 118"/>
              <p:cNvSpPr/>
              <p:nvPr/>
            </p:nvSpPr>
            <p:spPr>
              <a:xfrm>
                <a:off x="9376692" y="2889485"/>
                <a:ext cx="2737345" cy="1614425"/>
              </a:xfrm>
              <a:prstGeom prst="cloudCallout">
                <a:avLst>
                  <a:gd name="adj1" fmla="val 49970"/>
                  <a:gd name="adj2" fmla="val -782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a:t>shape embedding</a:t>
                </a:r>
              </a:p>
              <a:p>
                <a:pPr algn="ctr"/>
                <a:r>
                  <a:rPr lang="en-US" sz="2400" dirty="0"/>
                  <a:t> </a:t>
                </a:r>
                <a14:m>
                  <m:oMath xmlns:m="http://schemas.openxmlformats.org/officeDocument/2006/math">
                    <m:sSup>
                      <m:sSupPr>
                        <m:ctrlPr>
                          <a:rPr lang="en-US" sz="2800" b="0" i="1" smtClean="0">
                            <a:latin typeface="Cambria Math" charset="0"/>
                          </a:rPr>
                        </m:ctrlPr>
                      </m:sSupPr>
                      <m:e>
                        <m:r>
                          <a:rPr lang="en-US" sz="2800" b="0" i="1" smtClean="0">
                            <a:latin typeface="Cambria Math" charset="0"/>
                          </a:rPr>
                          <m:t>𝑅</m:t>
                        </m:r>
                      </m:e>
                      <m:sup>
                        <m:r>
                          <a:rPr lang="en-US" sz="2800" b="0" i="1" smtClean="0">
                            <a:latin typeface="Cambria Math" charset="0"/>
                          </a:rPr>
                          <m:t>𝑑</m:t>
                        </m:r>
                      </m:sup>
                    </m:sSup>
                  </m:oMath>
                </a14:m>
                <a:endParaRPr lang="en-US" sz="2000" dirty="0"/>
              </a:p>
            </p:txBody>
          </p:sp>
        </mc:Choice>
        <mc:Fallback xmlns="">
          <p:sp>
            <p:nvSpPr>
              <p:cNvPr id="119" name="Cloud Callout 118"/>
              <p:cNvSpPr>
                <a:spLocks noRot="1" noChangeAspect="1" noMove="1" noResize="1" noEditPoints="1" noAdjustHandles="1" noChangeArrowheads="1" noChangeShapeType="1" noTextEdit="1"/>
              </p:cNvSpPr>
              <p:nvPr/>
            </p:nvSpPr>
            <p:spPr>
              <a:xfrm>
                <a:off x="9376692" y="2889485"/>
                <a:ext cx="2737345" cy="1614425"/>
              </a:xfrm>
              <a:prstGeom prst="cloudCallout">
                <a:avLst>
                  <a:gd name="adj1" fmla="val 49970"/>
                  <a:gd name="adj2" fmla="val -7820"/>
                </a:avLst>
              </a:prstGeom>
              <a:blipFill rotWithShape="0">
                <a:blip r:embed="rId3"/>
                <a:stretch>
                  <a:fillRect/>
                </a:stretch>
              </a:blipFill>
            </p:spPr>
            <p:txBody>
              <a:bodyPr/>
              <a:lstStyle/>
              <a:p>
                <a:r>
                  <a:rPr lang="en-US">
                    <a:noFill/>
                  </a:rPr>
                  <a:t> </a:t>
                </a:r>
              </a:p>
            </p:txBody>
          </p:sp>
        </mc:Fallback>
      </mc:AlternateContent>
      <p:cxnSp>
        <p:nvCxnSpPr>
          <p:cNvPr id="121" name="Straight Arrow Connector 120"/>
          <p:cNvCxnSpPr/>
          <p:nvPr/>
        </p:nvCxnSpPr>
        <p:spPr>
          <a:xfrm>
            <a:off x="9211088" y="2967503"/>
            <a:ext cx="674584" cy="131569"/>
          </a:xfrm>
          <a:prstGeom prst="straightConnector1">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flipH="1">
            <a:off x="9211088" y="4148122"/>
            <a:ext cx="661046" cy="220324"/>
          </a:xfrm>
          <a:prstGeom prst="straightConnector1">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75423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dirty="0">
                <a:solidFill>
                  <a:schemeClr val="bg1"/>
                </a:solidFill>
              </a:rPr>
              <a:t>Network architecture</a:t>
            </a:r>
            <a:r>
              <a:rPr lang="en-US" dirty="0">
                <a:solidFill>
                  <a:schemeClr val="bg1"/>
                </a:solidFill>
              </a:rPr>
              <a:t>: Vanilla version</a:t>
            </a:r>
          </a:p>
        </p:txBody>
      </p:sp>
      <p:sp>
        <p:nvSpPr>
          <p:cNvPr id="14" name="TextBox 13"/>
          <p:cNvSpPr txBox="1"/>
          <p:nvPr/>
        </p:nvSpPr>
        <p:spPr>
          <a:xfrm>
            <a:off x="288691" y="1122742"/>
            <a:ext cx="9310562" cy="461665"/>
          </a:xfrm>
          <a:prstGeom prst="rect">
            <a:avLst/>
          </a:prstGeom>
          <a:noFill/>
        </p:spPr>
        <p:txBody>
          <a:bodyPr wrap="none" rtlCol="0">
            <a:spAutoFit/>
          </a:bodyPr>
          <a:lstStyle/>
          <a:p>
            <a:r>
              <a:rPr lang="en-US" sz="2400" dirty="0"/>
              <a:t>Fully connected layer as predictor in standard classification network</a:t>
            </a:r>
          </a:p>
        </p:txBody>
      </p:sp>
      <p:sp>
        <p:nvSpPr>
          <p:cNvPr id="3" name="TextBox 2"/>
          <p:cNvSpPr txBox="1"/>
          <p:nvPr/>
        </p:nvSpPr>
        <p:spPr>
          <a:xfrm>
            <a:off x="6979920" y="-457200"/>
            <a:ext cx="184731" cy="369332"/>
          </a:xfrm>
          <a:prstGeom prst="rect">
            <a:avLst/>
          </a:prstGeom>
          <a:noFill/>
        </p:spPr>
        <p:txBody>
          <a:bodyPr wrap="none" rtlCol="0">
            <a:spAutoFit/>
          </a:bodyPr>
          <a:lstStyle/>
          <a:p>
            <a:endParaRPr lang="en-US" dirty="0"/>
          </a:p>
        </p:txBody>
      </p:sp>
      <p:sp>
        <p:nvSpPr>
          <p:cNvPr id="45" name="TextBox 44"/>
          <p:cNvSpPr txBox="1"/>
          <p:nvPr/>
        </p:nvSpPr>
        <p:spPr>
          <a:xfrm>
            <a:off x="7757547" y="4368111"/>
            <a:ext cx="134261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366702"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70C0"/>
                </a:solidFill>
                <a:effectLst/>
                <a:uFillTx/>
                <a:latin typeface="Times New Roman" charset="0"/>
                <a:ea typeface="Times New Roman" charset="0"/>
                <a:cs typeface="Times New Roman" charset="0"/>
                <a:sym typeface="Helvetica Light"/>
              </a:rPr>
              <a:t>Predictor</a:t>
            </a:r>
          </a:p>
        </p:txBody>
      </p:sp>
      <p:grpSp>
        <p:nvGrpSpPr>
          <p:cNvPr id="10" name="Group 9"/>
          <p:cNvGrpSpPr/>
          <p:nvPr/>
        </p:nvGrpSpPr>
        <p:grpSpPr>
          <a:xfrm>
            <a:off x="66186" y="2742288"/>
            <a:ext cx="9805948" cy="2032910"/>
            <a:chOff x="139148" y="2529295"/>
            <a:chExt cx="11744965" cy="2017548"/>
          </a:xfrm>
        </p:grpSpPr>
        <p:grpSp>
          <p:nvGrpSpPr>
            <p:cNvPr id="16" name="Group 215"/>
            <p:cNvGrpSpPr/>
            <p:nvPr/>
          </p:nvGrpSpPr>
          <p:grpSpPr>
            <a:xfrm>
              <a:off x="2848985" y="2532725"/>
              <a:ext cx="1155855" cy="390369"/>
              <a:chOff x="0" y="0"/>
              <a:chExt cx="777315" cy="240685"/>
            </a:xfrm>
          </p:grpSpPr>
          <p:sp>
            <p:nvSpPr>
              <p:cNvPr id="67" name="Shape 212"/>
              <p:cNvSpPr/>
              <p:nvPr/>
            </p:nvSpPr>
            <p:spPr>
              <a:xfrm>
                <a:off x="0"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a:p>
            </p:txBody>
          </p:sp>
          <p:sp>
            <p:nvSpPr>
              <p:cNvPr id="68" name="Shape 213"/>
              <p:cNvSpPr/>
              <p:nvPr/>
            </p:nvSpPr>
            <p:spPr>
              <a:xfrm>
                <a:off x="266080"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a:p>
            </p:txBody>
          </p:sp>
          <p:sp>
            <p:nvSpPr>
              <p:cNvPr id="69" name="Shape 214"/>
              <p:cNvSpPr/>
              <p:nvPr/>
            </p:nvSpPr>
            <p:spPr>
              <a:xfrm>
                <a:off x="532161"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a:p>
            </p:txBody>
          </p:sp>
        </p:grpSp>
        <p:grpSp>
          <p:nvGrpSpPr>
            <p:cNvPr id="17" name="Group 218"/>
            <p:cNvGrpSpPr/>
            <p:nvPr/>
          </p:nvGrpSpPr>
          <p:grpSpPr>
            <a:xfrm>
              <a:off x="1280197" y="2540939"/>
              <a:ext cx="760198" cy="390369"/>
              <a:chOff x="0" y="0"/>
              <a:chExt cx="511235" cy="240685"/>
            </a:xfrm>
          </p:grpSpPr>
          <p:sp>
            <p:nvSpPr>
              <p:cNvPr id="65" name="Shape 216"/>
              <p:cNvSpPr/>
              <p:nvPr/>
            </p:nvSpPr>
            <p:spPr>
              <a:xfrm>
                <a:off x="0"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a:p>
            </p:txBody>
          </p:sp>
          <p:sp>
            <p:nvSpPr>
              <p:cNvPr id="66" name="Shape 217"/>
              <p:cNvSpPr/>
              <p:nvPr/>
            </p:nvSpPr>
            <p:spPr>
              <a:xfrm>
                <a:off x="266080" y="0"/>
                <a:ext cx="245156"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a:p>
            </p:txBody>
          </p:sp>
        </p:grpSp>
        <p:grpSp>
          <p:nvGrpSpPr>
            <p:cNvPr id="18" name="Group 222"/>
            <p:cNvGrpSpPr/>
            <p:nvPr/>
          </p:nvGrpSpPr>
          <p:grpSpPr>
            <a:xfrm>
              <a:off x="4228839" y="2532725"/>
              <a:ext cx="1155854" cy="390369"/>
              <a:chOff x="0" y="0"/>
              <a:chExt cx="777315" cy="240685"/>
            </a:xfrm>
          </p:grpSpPr>
          <p:sp>
            <p:nvSpPr>
              <p:cNvPr id="62" name="Shape 219"/>
              <p:cNvSpPr/>
              <p:nvPr/>
            </p:nvSpPr>
            <p:spPr>
              <a:xfrm>
                <a:off x="0"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a:p>
            </p:txBody>
          </p:sp>
          <p:sp>
            <p:nvSpPr>
              <p:cNvPr id="63" name="Shape 220"/>
              <p:cNvSpPr/>
              <p:nvPr/>
            </p:nvSpPr>
            <p:spPr>
              <a:xfrm>
                <a:off x="266080"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a:p>
            </p:txBody>
          </p:sp>
          <p:sp>
            <p:nvSpPr>
              <p:cNvPr id="64" name="Shape 221"/>
              <p:cNvSpPr/>
              <p:nvPr/>
            </p:nvSpPr>
            <p:spPr>
              <a:xfrm>
                <a:off x="532161"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a:p>
            </p:txBody>
          </p:sp>
        </p:grpSp>
        <p:grpSp>
          <p:nvGrpSpPr>
            <p:cNvPr id="19" name="Group 226"/>
            <p:cNvGrpSpPr/>
            <p:nvPr/>
          </p:nvGrpSpPr>
          <p:grpSpPr>
            <a:xfrm>
              <a:off x="5589807" y="2532725"/>
              <a:ext cx="1174740" cy="390369"/>
              <a:chOff x="0" y="0"/>
              <a:chExt cx="790015" cy="240685"/>
            </a:xfrm>
          </p:grpSpPr>
          <p:sp>
            <p:nvSpPr>
              <p:cNvPr id="59" name="Shape 223"/>
              <p:cNvSpPr/>
              <p:nvPr/>
            </p:nvSpPr>
            <p:spPr>
              <a:xfrm>
                <a:off x="0"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a:p>
            </p:txBody>
          </p:sp>
          <p:sp>
            <p:nvSpPr>
              <p:cNvPr id="60" name="Shape 224"/>
              <p:cNvSpPr/>
              <p:nvPr/>
            </p:nvSpPr>
            <p:spPr>
              <a:xfrm>
                <a:off x="278780" y="0"/>
                <a:ext cx="245156"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a:p>
            </p:txBody>
          </p:sp>
          <p:sp>
            <p:nvSpPr>
              <p:cNvPr id="61" name="Shape 225"/>
              <p:cNvSpPr/>
              <p:nvPr/>
            </p:nvSpPr>
            <p:spPr>
              <a:xfrm>
                <a:off x="544861"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a:p>
            </p:txBody>
          </p:sp>
        </p:grpSp>
        <p:grpSp>
          <p:nvGrpSpPr>
            <p:cNvPr id="20" name="Group 230"/>
            <p:cNvGrpSpPr/>
            <p:nvPr/>
          </p:nvGrpSpPr>
          <p:grpSpPr>
            <a:xfrm>
              <a:off x="6969659" y="2532725"/>
              <a:ext cx="1193624" cy="390369"/>
              <a:chOff x="0" y="0"/>
              <a:chExt cx="802715" cy="240685"/>
            </a:xfrm>
          </p:grpSpPr>
          <p:sp>
            <p:nvSpPr>
              <p:cNvPr id="56" name="Shape 227"/>
              <p:cNvSpPr/>
              <p:nvPr/>
            </p:nvSpPr>
            <p:spPr>
              <a:xfrm>
                <a:off x="0"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a:p>
            </p:txBody>
          </p:sp>
          <p:sp>
            <p:nvSpPr>
              <p:cNvPr id="57" name="Shape 228"/>
              <p:cNvSpPr/>
              <p:nvPr/>
            </p:nvSpPr>
            <p:spPr>
              <a:xfrm>
                <a:off x="278780" y="0"/>
                <a:ext cx="245156"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a:p>
            </p:txBody>
          </p:sp>
          <p:sp>
            <p:nvSpPr>
              <p:cNvPr id="58" name="Shape 229"/>
              <p:cNvSpPr/>
              <p:nvPr/>
            </p:nvSpPr>
            <p:spPr>
              <a:xfrm>
                <a:off x="557561"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a:p>
            </p:txBody>
          </p:sp>
        </p:grpSp>
        <p:grpSp>
          <p:nvGrpSpPr>
            <p:cNvPr id="21" name="Group 235"/>
            <p:cNvGrpSpPr/>
            <p:nvPr/>
          </p:nvGrpSpPr>
          <p:grpSpPr>
            <a:xfrm>
              <a:off x="8368396" y="2532725"/>
              <a:ext cx="1600398" cy="390369"/>
              <a:chOff x="0" y="0"/>
              <a:chExt cx="1076273" cy="240685"/>
            </a:xfrm>
          </p:grpSpPr>
          <p:sp>
            <p:nvSpPr>
              <p:cNvPr id="52" name="Shape 231"/>
              <p:cNvSpPr/>
              <p:nvPr/>
            </p:nvSpPr>
            <p:spPr>
              <a:xfrm>
                <a:off x="0"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a:p>
            </p:txBody>
          </p:sp>
          <p:sp>
            <p:nvSpPr>
              <p:cNvPr id="53" name="Shape 232"/>
              <p:cNvSpPr/>
              <p:nvPr/>
            </p:nvSpPr>
            <p:spPr>
              <a:xfrm>
                <a:off x="278780" y="0"/>
                <a:ext cx="245156"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a:p>
            </p:txBody>
          </p:sp>
          <p:sp>
            <p:nvSpPr>
              <p:cNvPr id="54" name="Shape 233"/>
              <p:cNvSpPr/>
              <p:nvPr/>
            </p:nvSpPr>
            <p:spPr>
              <a:xfrm>
                <a:off x="557561"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a:p>
            </p:txBody>
          </p:sp>
          <p:sp>
            <p:nvSpPr>
              <p:cNvPr id="55" name="Shape 234"/>
              <p:cNvSpPr/>
              <p:nvPr/>
            </p:nvSpPr>
            <p:spPr>
              <a:xfrm>
                <a:off x="831118" y="0"/>
                <a:ext cx="245156"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a:p>
            </p:txBody>
          </p:sp>
        </p:grpSp>
        <p:sp>
          <p:nvSpPr>
            <p:cNvPr id="22" name="Shape 236"/>
            <p:cNvSpPr/>
            <p:nvPr/>
          </p:nvSpPr>
          <p:spPr>
            <a:xfrm>
              <a:off x="10343871" y="2532725"/>
              <a:ext cx="364541" cy="390369"/>
            </a:xfrm>
            <a:prstGeom prst="roundRect">
              <a:avLst>
                <a:gd name="adj" fmla="val 17878"/>
              </a:avLst>
            </a:prstGeom>
            <a:solidFill>
              <a:srgbClr val="FFB5BB"/>
            </a:solidFill>
            <a:ln w="12700">
              <a:noFill/>
              <a:miter lim="400000"/>
            </a:ln>
          </p:spPr>
          <p:txBody>
            <a:bodyPr lIns="50800" tIns="50800" rIns="50800" bIns="50800" anchor="ctr"/>
            <a:lstStyle/>
            <a:p>
              <a:endParaRPr/>
            </a:p>
          </p:txBody>
        </p:sp>
        <p:sp>
          <p:nvSpPr>
            <p:cNvPr id="23" name="Shape 270"/>
            <p:cNvSpPr/>
            <p:nvPr/>
          </p:nvSpPr>
          <p:spPr>
            <a:xfrm>
              <a:off x="6011552" y="3967984"/>
              <a:ext cx="364541" cy="350363"/>
            </a:xfrm>
            <a:prstGeom prst="roundRect">
              <a:avLst>
                <a:gd name="adj" fmla="val 17878"/>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lIns="50800" tIns="50800" rIns="50800" bIns="50800" anchor="ctr"/>
            <a:lstStyle/>
            <a:p>
              <a:endParaRPr/>
            </a:p>
          </p:txBody>
        </p:sp>
        <p:sp>
          <p:nvSpPr>
            <p:cNvPr id="25" name="Shape 290"/>
            <p:cNvSpPr/>
            <p:nvPr/>
          </p:nvSpPr>
          <p:spPr>
            <a:xfrm>
              <a:off x="3997299" y="2727906"/>
              <a:ext cx="215252" cy="3"/>
            </a:xfrm>
            <a:prstGeom prst="line">
              <a:avLst/>
            </a:prstGeom>
            <a:ln w="12700">
              <a:solidFill>
                <a:srgbClr val="000000"/>
              </a:solidFill>
              <a:tailEnd type="triangle" w="sm" len="sm"/>
            </a:ln>
          </p:spPr>
          <p:txBody>
            <a:bodyPr lIns="45718" tIns="45718" rIns="45718" bIns="45718"/>
            <a:lstStyle/>
            <a:p>
              <a:endParaRPr/>
            </a:p>
          </p:txBody>
        </p:sp>
        <p:sp>
          <p:nvSpPr>
            <p:cNvPr id="26" name="Shape 291"/>
            <p:cNvSpPr/>
            <p:nvPr/>
          </p:nvSpPr>
          <p:spPr>
            <a:xfrm>
              <a:off x="5386593" y="2727906"/>
              <a:ext cx="215252" cy="3"/>
            </a:xfrm>
            <a:prstGeom prst="line">
              <a:avLst/>
            </a:prstGeom>
            <a:ln w="12700">
              <a:solidFill>
                <a:srgbClr val="000000"/>
              </a:solidFill>
              <a:tailEnd type="triangle" w="sm" len="sm"/>
            </a:ln>
          </p:spPr>
          <p:txBody>
            <a:bodyPr lIns="45718" tIns="45718" rIns="45718" bIns="45718"/>
            <a:lstStyle/>
            <a:p>
              <a:endParaRPr/>
            </a:p>
          </p:txBody>
        </p:sp>
        <p:sp>
          <p:nvSpPr>
            <p:cNvPr id="27" name="Shape 292"/>
            <p:cNvSpPr/>
            <p:nvPr/>
          </p:nvSpPr>
          <p:spPr>
            <a:xfrm>
              <a:off x="6764545" y="2727906"/>
              <a:ext cx="215251" cy="3"/>
            </a:xfrm>
            <a:prstGeom prst="line">
              <a:avLst/>
            </a:prstGeom>
            <a:ln w="12700">
              <a:solidFill>
                <a:srgbClr val="000000"/>
              </a:solidFill>
              <a:tailEnd type="triangle" w="sm" len="sm"/>
            </a:ln>
          </p:spPr>
          <p:txBody>
            <a:bodyPr lIns="45718" tIns="45718" rIns="45718" bIns="45718"/>
            <a:lstStyle/>
            <a:p>
              <a:endParaRPr/>
            </a:p>
          </p:txBody>
        </p:sp>
        <p:sp>
          <p:nvSpPr>
            <p:cNvPr id="28" name="Shape 293"/>
            <p:cNvSpPr/>
            <p:nvPr/>
          </p:nvSpPr>
          <p:spPr>
            <a:xfrm>
              <a:off x="8153840" y="2727906"/>
              <a:ext cx="215251" cy="3"/>
            </a:xfrm>
            <a:prstGeom prst="line">
              <a:avLst/>
            </a:prstGeom>
            <a:ln w="12700">
              <a:solidFill>
                <a:srgbClr val="000000"/>
              </a:solidFill>
              <a:tailEnd type="triangle" w="sm" len="sm"/>
            </a:ln>
          </p:spPr>
          <p:txBody>
            <a:bodyPr lIns="45718" tIns="45718" rIns="45718" bIns="45718"/>
            <a:lstStyle/>
            <a:p>
              <a:endParaRPr/>
            </a:p>
          </p:txBody>
        </p:sp>
        <p:sp>
          <p:nvSpPr>
            <p:cNvPr id="29" name="Shape 294"/>
            <p:cNvSpPr/>
            <p:nvPr/>
          </p:nvSpPr>
          <p:spPr>
            <a:xfrm>
              <a:off x="9973168" y="2727906"/>
              <a:ext cx="364542" cy="3"/>
            </a:xfrm>
            <a:prstGeom prst="line">
              <a:avLst/>
            </a:prstGeom>
            <a:ln w="12700">
              <a:solidFill>
                <a:srgbClr val="000000"/>
              </a:solidFill>
              <a:tailEnd type="triangle" w="sm" len="sm"/>
            </a:ln>
          </p:spPr>
          <p:txBody>
            <a:bodyPr lIns="45718" tIns="45718" rIns="45718" bIns="45718"/>
            <a:lstStyle/>
            <a:p>
              <a:endParaRPr/>
            </a:p>
          </p:txBody>
        </p:sp>
        <p:cxnSp>
          <p:nvCxnSpPr>
            <p:cNvPr id="30" name="Straight Arrow Connector 29"/>
            <p:cNvCxnSpPr/>
            <p:nvPr/>
          </p:nvCxnSpPr>
          <p:spPr>
            <a:xfrm>
              <a:off x="779886" y="2732626"/>
              <a:ext cx="500311" cy="3493"/>
            </a:xfrm>
            <a:prstGeom prst="straightConnector1">
              <a:avLst/>
            </a:prstGeom>
            <a:ln w="12700">
              <a:tailEnd type="triangle" w="sm" len="sm"/>
            </a:ln>
          </p:spPr>
          <p:style>
            <a:lnRef idx="1">
              <a:schemeClr val="dk1"/>
            </a:lnRef>
            <a:fillRef idx="0">
              <a:schemeClr val="dk1"/>
            </a:fillRef>
            <a:effectRef idx="0">
              <a:schemeClr val="dk1"/>
            </a:effectRef>
            <a:fontRef idx="minor">
              <a:schemeClr val="tx1"/>
            </a:fontRef>
          </p:style>
        </p:cxnSp>
        <p:cxnSp>
          <p:nvCxnSpPr>
            <p:cNvPr id="32" name="Straight Arrow Connector 31"/>
            <p:cNvCxnSpPr>
              <a:stCxn id="29" idx="1"/>
            </p:cNvCxnSpPr>
            <p:nvPr/>
          </p:nvCxnSpPr>
          <p:spPr>
            <a:xfrm flipH="1">
              <a:off x="762823" y="4143167"/>
              <a:ext cx="5248729" cy="29796"/>
            </a:xfrm>
            <a:prstGeom prst="straightConnector1">
              <a:avLst/>
            </a:prstGeom>
            <a:ln w="12700">
              <a:tailEnd type="triangle" w="sm" len="sm"/>
            </a:ln>
          </p:spPr>
          <p:style>
            <a:lnRef idx="1">
              <a:schemeClr val="dk1"/>
            </a:lnRef>
            <a:fillRef idx="0">
              <a:schemeClr val="dk1"/>
            </a:fillRef>
            <a:effectRef idx="0">
              <a:schemeClr val="dk1"/>
            </a:effectRef>
            <a:fontRef idx="minor">
              <a:schemeClr val="tx1"/>
            </a:fontRef>
          </p:style>
        </p:cxnSp>
        <p:sp>
          <p:nvSpPr>
            <p:cNvPr id="39" name="Arc 38"/>
            <p:cNvSpPr/>
            <p:nvPr/>
          </p:nvSpPr>
          <p:spPr>
            <a:xfrm>
              <a:off x="10829974" y="2723880"/>
              <a:ext cx="139455" cy="152106"/>
            </a:xfrm>
            <a:prstGeom prst="arc">
              <a:avLst/>
            </a:prstGeom>
            <a:ln w="12700"/>
          </p:spPr>
          <p:style>
            <a:lnRef idx="1">
              <a:schemeClr val="dk1"/>
            </a:lnRef>
            <a:fillRef idx="0">
              <a:schemeClr val="dk1"/>
            </a:fillRef>
            <a:effectRef idx="0">
              <a:schemeClr val="dk1"/>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4000" b="0" i="0" u="none" strike="noStrike" cap="none" spc="0" normalizeH="0" baseline="0">
                <a:ln>
                  <a:noFill/>
                </a:ln>
                <a:solidFill>
                  <a:srgbClr val="000000"/>
                </a:solidFill>
                <a:effectLst/>
                <a:uFillTx/>
              </a:endParaRPr>
            </a:p>
          </p:txBody>
        </p:sp>
        <p:cxnSp>
          <p:nvCxnSpPr>
            <p:cNvPr id="40" name="Straight Connector 39"/>
            <p:cNvCxnSpPr/>
            <p:nvPr/>
          </p:nvCxnSpPr>
          <p:spPr>
            <a:xfrm flipV="1">
              <a:off x="10708411" y="2723880"/>
              <a:ext cx="191290" cy="4029"/>
            </a:xfrm>
            <a:prstGeom prst="line">
              <a:avLst/>
            </a:prstGeom>
            <a:ln w="12700"/>
          </p:spPr>
          <p:style>
            <a:lnRef idx="1">
              <a:schemeClr val="dk1"/>
            </a:lnRef>
            <a:fillRef idx="0">
              <a:schemeClr val="dk1"/>
            </a:fillRef>
            <a:effectRef idx="0">
              <a:schemeClr val="dk1"/>
            </a:effectRef>
            <a:fontRef idx="minor">
              <a:schemeClr val="tx1"/>
            </a:fontRef>
          </p:style>
        </p:cxnSp>
        <p:sp>
          <p:nvSpPr>
            <p:cNvPr id="41" name="Shape 335"/>
            <p:cNvSpPr/>
            <p:nvPr/>
          </p:nvSpPr>
          <p:spPr>
            <a:xfrm flipH="1" flipV="1">
              <a:off x="10969423" y="2793777"/>
              <a:ext cx="5897" cy="1218815"/>
            </a:xfrm>
            <a:prstGeom prst="line">
              <a:avLst/>
            </a:prstGeom>
            <a:ln w="12700">
              <a:solidFill>
                <a:srgbClr val="000000"/>
              </a:solidFill>
            </a:ln>
          </p:spPr>
          <p:txBody>
            <a:bodyPr lIns="45718" tIns="45718" rIns="45718" bIns="45718"/>
            <a:lstStyle/>
            <a:p>
              <a:endParaRPr/>
            </a:p>
          </p:txBody>
        </p:sp>
        <p:sp>
          <p:nvSpPr>
            <p:cNvPr id="42" name="Arc 41"/>
            <p:cNvSpPr/>
            <p:nvPr/>
          </p:nvSpPr>
          <p:spPr>
            <a:xfrm rot="5400000">
              <a:off x="10754265" y="3935082"/>
              <a:ext cx="322725" cy="126475"/>
            </a:xfrm>
            <a:prstGeom prst="arc">
              <a:avLst>
                <a:gd name="adj1" fmla="val 16593526"/>
                <a:gd name="adj2" fmla="val 0"/>
              </a:avLst>
            </a:prstGeom>
            <a:ln w="12700"/>
          </p:spPr>
          <p:style>
            <a:lnRef idx="1">
              <a:schemeClr val="dk1"/>
            </a:lnRef>
            <a:fillRef idx="0">
              <a:schemeClr val="dk1"/>
            </a:fillRef>
            <a:effectRef idx="0">
              <a:schemeClr val="dk1"/>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4000" b="0" i="0" u="none" strike="noStrike" cap="none" spc="0" normalizeH="0" baseline="0">
                <a:ln>
                  <a:noFill/>
                </a:ln>
                <a:solidFill>
                  <a:srgbClr val="000000"/>
                </a:solidFill>
                <a:effectLst/>
                <a:uFillTx/>
              </a:endParaRPr>
            </a:p>
          </p:txBody>
        </p:sp>
        <p:cxnSp>
          <p:nvCxnSpPr>
            <p:cNvPr id="43" name="Straight Connector 42"/>
            <p:cNvCxnSpPr>
              <a:stCxn id="29" idx="3"/>
              <a:endCxn id="65" idx="2"/>
            </p:cNvCxnSpPr>
            <p:nvPr/>
          </p:nvCxnSpPr>
          <p:spPr>
            <a:xfrm>
              <a:off x="6376092" y="4143167"/>
              <a:ext cx="4539536" cy="16517"/>
            </a:xfrm>
            <a:prstGeom prst="line">
              <a:avLst/>
            </a:prstGeom>
            <a:ln w="12700"/>
          </p:spPr>
          <p:style>
            <a:lnRef idx="1">
              <a:schemeClr val="dk1"/>
            </a:lnRef>
            <a:fillRef idx="0">
              <a:schemeClr val="dk1"/>
            </a:fillRef>
            <a:effectRef idx="0">
              <a:schemeClr val="dk1"/>
            </a:effectRef>
            <a:fontRef idx="minor">
              <a:schemeClr val="tx1"/>
            </a:fontRef>
          </p:style>
        </p:cxnSp>
        <p:sp>
          <p:nvSpPr>
            <p:cNvPr id="47" name="Shape 289"/>
            <p:cNvSpPr/>
            <p:nvPr/>
          </p:nvSpPr>
          <p:spPr>
            <a:xfrm>
              <a:off x="2040397" y="2736123"/>
              <a:ext cx="802427" cy="0"/>
            </a:xfrm>
            <a:prstGeom prst="line">
              <a:avLst/>
            </a:prstGeom>
            <a:ln w="12700">
              <a:solidFill>
                <a:srgbClr val="000000"/>
              </a:solidFill>
              <a:tailEnd type="triangle" w="sm" len="sm"/>
            </a:ln>
          </p:spPr>
          <p:txBody>
            <a:bodyPr lIns="45718" tIns="45718" rIns="45718" bIns="45718"/>
            <a:lstStyle/>
            <a:p>
              <a:endParaRPr/>
            </a:p>
          </p:txBody>
        </p:sp>
        <p:cxnSp>
          <p:nvCxnSpPr>
            <p:cNvPr id="48" name="Straight Connector 47"/>
            <p:cNvCxnSpPr/>
            <p:nvPr/>
          </p:nvCxnSpPr>
          <p:spPr>
            <a:xfrm>
              <a:off x="233907" y="3447987"/>
              <a:ext cx="11650206" cy="0"/>
            </a:xfrm>
            <a:prstGeom prst="line">
              <a:avLst/>
            </a:prstGeom>
            <a:ln w="12700">
              <a:solidFill>
                <a:schemeClr val="tx1">
                  <a:lumMod val="50000"/>
                  <a:lumOff val="50000"/>
                </a:schemeClr>
              </a:solidFill>
              <a:prstDash val="dash"/>
            </a:ln>
          </p:spPr>
          <p:style>
            <a:lnRef idx="1">
              <a:schemeClr val="accent2"/>
            </a:lnRef>
            <a:fillRef idx="0">
              <a:schemeClr val="accent2"/>
            </a:fillRef>
            <a:effectRef idx="0">
              <a:schemeClr val="accent2"/>
            </a:effectRef>
            <a:fontRef idx="minor">
              <a:schemeClr val="tx1"/>
            </a:fontRef>
          </p:style>
        </p:cxnSp>
        <p:sp>
          <p:nvSpPr>
            <p:cNvPr id="49" name="TextBox 48"/>
            <p:cNvSpPr txBox="1"/>
            <p:nvPr/>
          </p:nvSpPr>
          <p:spPr>
            <a:xfrm>
              <a:off x="143047" y="2529295"/>
              <a:ext cx="610211" cy="380590"/>
            </a:xfrm>
            <a:prstGeom prst="roundRect">
              <a:avLst/>
            </a:prstGeom>
            <a:solidFill>
              <a:srgbClr val="FFC000"/>
            </a:solidFill>
            <a:ln w="12700">
              <a:noFill/>
            </a:ln>
            <a:effectLst/>
          </p:spPr>
          <p:style>
            <a:lnRef idx="1">
              <a:schemeClr val="accent3"/>
            </a:lnRef>
            <a:fillRef idx="2">
              <a:schemeClr val="accent3"/>
            </a:fillRef>
            <a:effectRef idx="1">
              <a:schemeClr val="accent3"/>
            </a:effectRef>
            <a:fontRef idx="minor">
              <a:schemeClr val="dk1"/>
            </a:fontRef>
          </p:style>
          <p:txBody>
            <a:bodyPr rot="0" spcFirstLastPara="1" vertOverflow="overflow" horzOverflow="overflow" vert="horz" wrap="none" lIns="50800" tIns="50800" rIns="50800" bIns="50800" numCol="1" spcCol="38100" rtlCol="0" anchor="ctr">
              <a:noAutofit/>
            </a:bodyPr>
            <a:lstStyle/>
            <a:p>
              <a:pPr marL="0" marR="0" indent="0" algn="ctr" defTabSz="366702" rtl="0" fontAlgn="auto" latinLnBrk="0" hangingPunct="0">
                <a:lnSpc>
                  <a:spcPct val="100000"/>
                </a:lnSpc>
                <a:spcBef>
                  <a:spcPts val="0"/>
                </a:spcBef>
                <a:spcAft>
                  <a:spcPts val="0"/>
                </a:spcAft>
                <a:buClrTx/>
                <a:buSzTx/>
                <a:buFontTx/>
                <a:buNone/>
                <a:tabLst/>
              </a:pPr>
              <a:r>
                <a:rPr kumimoji="0" lang="en-US" sz="2000" i="0" u="none" strike="noStrike" cap="none" spc="0" normalizeH="0" baseline="0" dirty="0">
                  <a:ln>
                    <a:noFill/>
                  </a:ln>
                  <a:solidFill>
                    <a:srgbClr val="000000"/>
                  </a:solidFill>
                  <a:effectLst/>
                  <a:uFillTx/>
                  <a:latin typeface="Times New Roman" charset="0"/>
                  <a:ea typeface="Times New Roman" charset="0"/>
                  <a:cs typeface="Times New Roman" charset="0"/>
                  <a:sym typeface="Helvetica Light"/>
                </a:rPr>
                <a:t>input</a:t>
              </a:r>
            </a:p>
          </p:txBody>
        </p:sp>
        <p:sp>
          <p:nvSpPr>
            <p:cNvPr id="51" name="TextBox 50"/>
            <p:cNvSpPr txBox="1"/>
            <p:nvPr/>
          </p:nvSpPr>
          <p:spPr>
            <a:xfrm>
              <a:off x="139148" y="3768837"/>
              <a:ext cx="636770" cy="778006"/>
            </a:xfrm>
            <a:prstGeom prst="roundRect">
              <a:avLst/>
            </a:prstGeom>
            <a:solidFill>
              <a:srgbClr val="FFC000"/>
            </a:solidFill>
            <a:ln w="12700">
              <a:noFill/>
            </a:ln>
            <a:effectLst/>
          </p:spPr>
          <p:style>
            <a:lnRef idx="1">
              <a:schemeClr val="accent3"/>
            </a:lnRef>
            <a:fillRef idx="2">
              <a:schemeClr val="accent3"/>
            </a:fillRef>
            <a:effectRef idx="1">
              <a:schemeClr val="accent3"/>
            </a:effectRef>
            <a:fontRef idx="minor">
              <a:schemeClr val="dk1"/>
            </a:fontRef>
          </p:style>
          <p:txBody>
            <a:bodyPr rot="0" spcFirstLastPara="1" vertOverflow="overflow" horzOverflow="overflow" vert="horz" wrap="none" lIns="50800" tIns="50800" rIns="50800" bIns="50800" numCol="1" spcCol="38100" rtlCol="0" anchor="ctr">
              <a:noAutofit/>
            </a:bodyPr>
            <a:lstStyle/>
            <a:p>
              <a:pPr marL="0" marR="0" indent="0" algn="ctr" defTabSz="366702" rtl="0" fontAlgn="auto" latinLnBrk="0" hangingPunct="0">
                <a:lnSpc>
                  <a:spcPct val="100000"/>
                </a:lnSpc>
                <a:spcBef>
                  <a:spcPts val="0"/>
                </a:spcBef>
                <a:spcAft>
                  <a:spcPts val="0"/>
                </a:spcAft>
                <a:buClrTx/>
                <a:buSzTx/>
                <a:buFontTx/>
                <a:buNone/>
                <a:tabLst/>
              </a:pPr>
              <a:r>
                <a:rPr kumimoji="0" lang="en-US" sz="2000" i="0" u="none" strike="noStrike" cap="none" spc="0" normalizeH="0" baseline="0" dirty="0">
                  <a:ln>
                    <a:noFill/>
                  </a:ln>
                  <a:solidFill>
                    <a:srgbClr val="000000"/>
                  </a:solidFill>
                  <a:effectLst/>
                  <a:uFillTx/>
                  <a:latin typeface="Times New Roman" charset="0"/>
                  <a:ea typeface="Times New Roman" charset="0"/>
                  <a:cs typeface="Times New Roman" charset="0"/>
                  <a:sym typeface="Helvetica Light"/>
                </a:rPr>
                <a:t>point </a:t>
              </a:r>
            </a:p>
            <a:p>
              <a:pPr marL="0" marR="0" indent="0" algn="ctr" defTabSz="366702" rtl="0" fontAlgn="auto" latinLnBrk="0" hangingPunct="0">
                <a:lnSpc>
                  <a:spcPct val="100000"/>
                </a:lnSpc>
                <a:spcBef>
                  <a:spcPts val="0"/>
                </a:spcBef>
                <a:spcAft>
                  <a:spcPts val="0"/>
                </a:spcAft>
                <a:buClrTx/>
                <a:buSzTx/>
                <a:buFontTx/>
                <a:buNone/>
                <a:tabLst/>
              </a:pPr>
              <a:r>
                <a:rPr kumimoji="0" lang="en-US" sz="2000" i="0" u="none" strike="noStrike" cap="none" spc="0" normalizeH="0" baseline="0" dirty="0">
                  <a:ln>
                    <a:noFill/>
                  </a:ln>
                  <a:solidFill>
                    <a:srgbClr val="000000"/>
                  </a:solidFill>
                  <a:effectLst/>
                  <a:uFillTx/>
                  <a:latin typeface="Times New Roman" charset="0"/>
                  <a:ea typeface="Times New Roman" charset="0"/>
                  <a:cs typeface="Times New Roman" charset="0"/>
                  <a:sym typeface="Helvetica Light"/>
                </a:rPr>
                <a:t>set</a:t>
              </a:r>
            </a:p>
          </p:txBody>
        </p:sp>
      </p:grpSp>
      <p:grpSp>
        <p:nvGrpSpPr>
          <p:cNvPr id="101" name="Group 100"/>
          <p:cNvGrpSpPr/>
          <p:nvPr/>
        </p:nvGrpSpPr>
        <p:grpSpPr>
          <a:xfrm>
            <a:off x="2514625" y="1916859"/>
            <a:ext cx="5149980" cy="476224"/>
            <a:chOff x="1476257" y="2124464"/>
            <a:chExt cx="3463381" cy="293623"/>
          </a:xfrm>
        </p:grpSpPr>
        <p:grpSp>
          <p:nvGrpSpPr>
            <p:cNvPr id="102" name="Group 101"/>
            <p:cNvGrpSpPr/>
            <p:nvPr/>
          </p:nvGrpSpPr>
          <p:grpSpPr>
            <a:xfrm>
              <a:off x="1476257" y="2127115"/>
              <a:ext cx="705381" cy="290972"/>
              <a:chOff x="798171" y="2123846"/>
              <a:chExt cx="705381" cy="290972"/>
            </a:xfrm>
          </p:grpSpPr>
          <p:sp>
            <p:nvSpPr>
              <p:cNvPr id="112" name="Shape 224"/>
              <p:cNvSpPr/>
              <p:nvPr/>
            </p:nvSpPr>
            <p:spPr>
              <a:xfrm>
                <a:off x="798171" y="2156885"/>
                <a:ext cx="245157" cy="240687"/>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2400"/>
              </a:p>
            </p:txBody>
          </p:sp>
          <p:sp>
            <p:nvSpPr>
              <p:cNvPr id="113" name="TextBox 112"/>
              <p:cNvSpPr txBox="1"/>
              <p:nvPr/>
            </p:nvSpPr>
            <p:spPr>
              <a:xfrm>
                <a:off x="1032454" y="2123846"/>
                <a:ext cx="471098" cy="2909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366702"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Times New Roman" charset="0"/>
                    <a:ea typeface="Times New Roman" charset="0"/>
                    <a:cs typeface="Times New Roman" charset="0"/>
                    <a:sym typeface="Helvetica Light"/>
                  </a:rPr>
                  <a:t>conv</a:t>
                </a:r>
              </a:p>
            </p:txBody>
          </p:sp>
        </p:grpSp>
        <p:grpSp>
          <p:nvGrpSpPr>
            <p:cNvPr id="105" name="Group 104"/>
            <p:cNvGrpSpPr/>
            <p:nvPr/>
          </p:nvGrpSpPr>
          <p:grpSpPr>
            <a:xfrm>
              <a:off x="3380285" y="2124464"/>
              <a:ext cx="1559353" cy="290972"/>
              <a:chOff x="2681929" y="2129091"/>
              <a:chExt cx="1559353" cy="290972"/>
            </a:xfrm>
          </p:grpSpPr>
          <p:sp>
            <p:nvSpPr>
              <p:cNvPr id="106" name="Shape 270"/>
              <p:cNvSpPr/>
              <p:nvPr/>
            </p:nvSpPr>
            <p:spPr>
              <a:xfrm>
                <a:off x="2681929" y="2156885"/>
                <a:ext cx="245155" cy="240686"/>
              </a:xfrm>
              <a:prstGeom prst="roundRect">
                <a:avLst>
                  <a:gd name="adj" fmla="val 17878"/>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lIns="50800" tIns="50800" rIns="50800" bIns="50800" anchor="ctr"/>
              <a:lstStyle/>
              <a:p>
                <a:endParaRPr sz="2400"/>
              </a:p>
            </p:txBody>
          </p:sp>
          <p:sp>
            <p:nvSpPr>
              <p:cNvPr id="107" name="TextBox 106"/>
              <p:cNvSpPr txBox="1"/>
              <p:nvPr/>
            </p:nvSpPr>
            <p:spPr>
              <a:xfrm>
                <a:off x="2892672" y="2129091"/>
                <a:ext cx="1348610" cy="2909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366702"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Times New Roman" charset="0"/>
                    <a:ea typeface="Times New Roman" charset="0"/>
                    <a:cs typeface="Times New Roman" charset="0"/>
                    <a:sym typeface="Helvetica Light"/>
                  </a:rPr>
                  <a:t>fully connected</a:t>
                </a:r>
              </a:p>
            </p:txBody>
          </p:sp>
        </p:grpSp>
      </p:grpSp>
      <p:sp>
        <p:nvSpPr>
          <p:cNvPr id="116" name="TextBox 115"/>
          <p:cNvSpPr txBox="1"/>
          <p:nvPr/>
        </p:nvSpPr>
        <p:spPr>
          <a:xfrm>
            <a:off x="7822116" y="2196966"/>
            <a:ext cx="1213474"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366702"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FF0000"/>
                </a:solidFill>
                <a:effectLst/>
                <a:uFillTx/>
                <a:latin typeface="Times New Roman" charset="0"/>
                <a:ea typeface="Times New Roman" charset="0"/>
                <a:cs typeface="Times New Roman" charset="0"/>
                <a:sym typeface="Helvetica Light"/>
              </a:rPr>
              <a:t>Encoder</a:t>
            </a:r>
          </a:p>
        </p:txBody>
      </p:sp>
      <mc:AlternateContent xmlns:mc="http://schemas.openxmlformats.org/markup-compatibility/2006" xmlns:a14="http://schemas.microsoft.com/office/drawing/2010/main">
        <mc:Choice Requires="a14">
          <p:sp>
            <p:nvSpPr>
              <p:cNvPr id="119" name="Cloud Callout 118"/>
              <p:cNvSpPr/>
              <p:nvPr/>
            </p:nvSpPr>
            <p:spPr>
              <a:xfrm>
                <a:off x="9376692" y="2889485"/>
                <a:ext cx="2737345" cy="1614425"/>
              </a:xfrm>
              <a:prstGeom prst="cloudCallout">
                <a:avLst>
                  <a:gd name="adj1" fmla="val 49970"/>
                  <a:gd name="adj2" fmla="val -782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a:t>shape embedding</a:t>
                </a:r>
              </a:p>
              <a:p>
                <a:pPr algn="ctr"/>
                <a:r>
                  <a:rPr lang="en-US" sz="2400" dirty="0"/>
                  <a:t> </a:t>
                </a:r>
                <a14:m>
                  <m:oMath xmlns:m="http://schemas.openxmlformats.org/officeDocument/2006/math">
                    <m:sSup>
                      <m:sSupPr>
                        <m:ctrlPr>
                          <a:rPr lang="en-US" sz="2800" b="0" i="1" smtClean="0">
                            <a:latin typeface="Cambria Math" charset="0"/>
                          </a:rPr>
                        </m:ctrlPr>
                      </m:sSupPr>
                      <m:e>
                        <m:r>
                          <a:rPr lang="en-US" sz="2800" b="0" i="1" smtClean="0">
                            <a:latin typeface="Cambria Math" charset="0"/>
                          </a:rPr>
                          <m:t>𝑅</m:t>
                        </m:r>
                      </m:e>
                      <m:sup>
                        <m:r>
                          <a:rPr lang="en-US" sz="2800" b="0" i="1" smtClean="0">
                            <a:latin typeface="Cambria Math" charset="0"/>
                          </a:rPr>
                          <m:t>𝑑</m:t>
                        </m:r>
                      </m:sup>
                    </m:sSup>
                  </m:oMath>
                </a14:m>
                <a:endParaRPr lang="en-US" sz="2000" dirty="0"/>
              </a:p>
            </p:txBody>
          </p:sp>
        </mc:Choice>
        <mc:Fallback xmlns="">
          <p:sp>
            <p:nvSpPr>
              <p:cNvPr id="119" name="Cloud Callout 118"/>
              <p:cNvSpPr>
                <a:spLocks noRot="1" noChangeAspect="1" noMove="1" noResize="1" noEditPoints="1" noAdjustHandles="1" noChangeArrowheads="1" noChangeShapeType="1" noTextEdit="1"/>
              </p:cNvSpPr>
              <p:nvPr/>
            </p:nvSpPr>
            <p:spPr>
              <a:xfrm>
                <a:off x="9376692" y="2889485"/>
                <a:ext cx="2737345" cy="1614425"/>
              </a:xfrm>
              <a:prstGeom prst="cloudCallout">
                <a:avLst>
                  <a:gd name="adj1" fmla="val 49970"/>
                  <a:gd name="adj2" fmla="val -7820"/>
                </a:avLst>
              </a:prstGeom>
              <a:blipFill rotWithShape="0">
                <a:blip r:embed="rId3"/>
                <a:stretch>
                  <a:fillRect/>
                </a:stretch>
              </a:blipFill>
            </p:spPr>
            <p:txBody>
              <a:bodyPr/>
              <a:lstStyle/>
              <a:p>
                <a:r>
                  <a:rPr lang="en-US">
                    <a:noFill/>
                  </a:rPr>
                  <a:t> </a:t>
                </a:r>
              </a:p>
            </p:txBody>
          </p:sp>
        </mc:Fallback>
      </mc:AlternateContent>
      <p:cxnSp>
        <p:nvCxnSpPr>
          <p:cNvPr id="121" name="Straight Arrow Connector 120"/>
          <p:cNvCxnSpPr/>
          <p:nvPr/>
        </p:nvCxnSpPr>
        <p:spPr>
          <a:xfrm>
            <a:off x="9211088" y="2967503"/>
            <a:ext cx="674584" cy="131569"/>
          </a:xfrm>
          <a:prstGeom prst="straightConnector1">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flipH="1">
            <a:off x="9211088" y="4148122"/>
            <a:ext cx="661046" cy="220324"/>
          </a:xfrm>
          <a:prstGeom prst="straightConnector1">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130" name="Group 129"/>
          <p:cNvGrpSpPr/>
          <p:nvPr/>
        </p:nvGrpSpPr>
        <p:grpSpPr>
          <a:xfrm>
            <a:off x="332007" y="5640690"/>
            <a:ext cx="7776488" cy="593624"/>
            <a:chOff x="2178041" y="5365508"/>
            <a:chExt cx="7776488" cy="593624"/>
          </a:xfrm>
        </p:grpSpPr>
        <p:sp>
          <p:nvSpPr>
            <p:cNvPr id="115" name="TextBox 114"/>
            <p:cNvSpPr txBox="1"/>
            <p:nvPr/>
          </p:nvSpPr>
          <p:spPr>
            <a:xfrm>
              <a:off x="2178041" y="5417643"/>
              <a:ext cx="7776488" cy="523220"/>
            </a:xfrm>
            <a:prstGeom prst="rect">
              <a:avLst/>
            </a:prstGeom>
            <a:noFill/>
          </p:spPr>
          <p:txBody>
            <a:bodyPr wrap="none" rtlCol="0">
              <a:spAutoFit/>
            </a:bodyPr>
            <a:lstStyle/>
            <a:p>
              <a:r>
                <a:rPr lang="en-US" sz="2800" b="1" dirty="0"/>
                <a:t>Independently</a:t>
              </a:r>
              <a:r>
                <a:rPr lang="en-US" sz="2800" dirty="0"/>
                <a:t> regress </a:t>
              </a:r>
              <a:r>
                <a:rPr lang="en-US" altLang="zh-CN" sz="2800" dirty="0"/>
                <a:t>n</a:t>
              </a:r>
              <a:r>
                <a:rPr lang="en-US" sz="2800" dirty="0"/>
                <a:t>*3 numbers from      :  </a:t>
              </a:r>
            </a:p>
          </p:txBody>
        </p:sp>
        <mc:AlternateContent xmlns:mc="http://schemas.openxmlformats.org/markup-compatibility/2006" xmlns:a14="http://schemas.microsoft.com/office/drawing/2010/main">
          <mc:Choice Requires="a14">
            <p:sp>
              <p:nvSpPr>
                <p:cNvPr id="129" name="Rectangle 128"/>
                <p:cNvSpPr/>
                <p:nvPr/>
              </p:nvSpPr>
              <p:spPr>
                <a:xfrm>
                  <a:off x="8848233" y="5365508"/>
                  <a:ext cx="789126" cy="59362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3200" i="1">
                                <a:latin typeface="Cambria Math" charset="0"/>
                              </a:rPr>
                            </m:ctrlPr>
                          </m:sSupPr>
                          <m:e>
                            <m:r>
                              <a:rPr lang="en-US" sz="3200" i="1">
                                <a:latin typeface="Cambria Math" charset="0"/>
                              </a:rPr>
                              <m:t>𝑅</m:t>
                            </m:r>
                          </m:e>
                          <m:sup>
                            <m:r>
                              <a:rPr lang="en-US" sz="3200" i="1">
                                <a:latin typeface="Cambria Math" charset="0"/>
                              </a:rPr>
                              <m:t>𝑑</m:t>
                            </m:r>
                          </m:sup>
                        </m:sSup>
                      </m:oMath>
                    </m:oMathPara>
                  </a14:m>
                  <a:endParaRPr lang="en-US" sz="3200" dirty="0"/>
                </a:p>
              </p:txBody>
            </p:sp>
          </mc:Choice>
          <mc:Fallback xmlns="">
            <p:sp>
              <p:nvSpPr>
                <p:cNvPr id="129" name="Rectangle 128"/>
                <p:cNvSpPr>
                  <a:spLocks noRot="1" noChangeAspect="1" noMove="1" noResize="1" noEditPoints="1" noAdjustHandles="1" noChangeArrowheads="1" noChangeShapeType="1" noTextEdit="1"/>
                </p:cNvSpPr>
                <p:nvPr/>
              </p:nvSpPr>
              <p:spPr>
                <a:xfrm>
                  <a:off x="8848233" y="5365508"/>
                  <a:ext cx="789126" cy="593624"/>
                </a:xfrm>
                <a:prstGeom prst="rect">
                  <a:avLst/>
                </a:prstGeom>
                <a:blipFill rotWithShape="0">
                  <a:blip r:embed="rId4"/>
                  <a:stretch>
                    <a:fillRect/>
                  </a:stretch>
                </a:blipFill>
              </p:spPr>
              <p:txBody>
                <a:bodyPr/>
                <a:lstStyle/>
                <a:p>
                  <a:r>
                    <a:rPr lang="en-US">
                      <a:noFill/>
                    </a:rPr>
                    <a:t> </a:t>
                  </a:r>
                </a:p>
              </p:txBody>
            </p:sp>
          </mc:Fallback>
        </mc:AlternateContent>
      </p:grpSp>
      <p:cxnSp>
        <p:nvCxnSpPr>
          <p:cNvPr id="5" name="Straight Arrow Connector 4"/>
          <p:cNvCxnSpPr/>
          <p:nvPr/>
        </p:nvCxnSpPr>
        <p:spPr>
          <a:xfrm>
            <a:off x="6073382" y="4775198"/>
            <a:ext cx="2035113" cy="52752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rotWithShape="1">
          <a:blip r:embed="rId5"/>
          <a:srcRect l="19632" t="21917" r="7241" b="7434"/>
          <a:stretch/>
        </p:blipFill>
        <p:spPr>
          <a:xfrm>
            <a:off x="8428853" y="5394405"/>
            <a:ext cx="1625934" cy="1271578"/>
          </a:xfrm>
          <a:prstGeom prst="rect">
            <a:avLst/>
          </a:prstGeom>
        </p:spPr>
      </p:pic>
      <p:sp>
        <p:nvSpPr>
          <p:cNvPr id="13" name="Left Brace 12"/>
          <p:cNvSpPr/>
          <p:nvPr/>
        </p:nvSpPr>
        <p:spPr>
          <a:xfrm flipH="1">
            <a:off x="10078344" y="5433657"/>
            <a:ext cx="258301" cy="1193073"/>
          </a:xfrm>
          <a:prstGeom prst="leftBrace">
            <a:avLst>
              <a:gd name="adj1" fmla="val 43242"/>
              <a:gd name="adj2" fmla="val 50807"/>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Left Brace 71"/>
          <p:cNvSpPr/>
          <p:nvPr/>
        </p:nvSpPr>
        <p:spPr>
          <a:xfrm rot="16200000" flipH="1">
            <a:off x="9111102" y="4480048"/>
            <a:ext cx="258301" cy="1482291"/>
          </a:xfrm>
          <a:prstGeom prst="leftBrace">
            <a:avLst>
              <a:gd name="adj1" fmla="val 46968"/>
              <a:gd name="adj2" fmla="val 50807"/>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4" name="TextBox 23"/>
              <p:cNvSpPr txBox="1"/>
              <p:nvPr/>
            </p:nvSpPr>
            <p:spPr>
              <a:xfrm>
                <a:off x="10336645" y="5808988"/>
                <a:ext cx="67916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𝑛</m:t>
                      </m:r>
                      <m:r>
                        <a:rPr lang="en-US" b="0" i="1" smtClean="0">
                          <a:latin typeface="Cambria Math" charset="0"/>
                        </a:rPr>
                        <m:t>×3</m:t>
                      </m:r>
                    </m:oMath>
                  </m:oMathPara>
                </a14:m>
                <a:endParaRPr lang="en-US" dirty="0"/>
              </a:p>
            </p:txBody>
          </p:sp>
        </mc:Choice>
        <mc:Fallback xmlns="">
          <p:sp>
            <p:nvSpPr>
              <p:cNvPr id="24" name="TextBox 23"/>
              <p:cNvSpPr txBox="1">
                <a:spLocks noRot="1" noChangeAspect="1" noMove="1" noResize="1" noEditPoints="1" noAdjustHandles="1" noChangeArrowheads="1" noChangeShapeType="1" noTextEdit="1"/>
              </p:cNvSpPr>
              <p:nvPr/>
            </p:nvSpPr>
            <p:spPr>
              <a:xfrm>
                <a:off x="10336645" y="5808988"/>
                <a:ext cx="679160" cy="369332"/>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p:cNvSpPr txBox="1"/>
              <p:nvPr/>
            </p:nvSpPr>
            <p:spPr>
              <a:xfrm>
                <a:off x="9035590" y="4747517"/>
                <a:ext cx="38914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𝑑</m:t>
                      </m:r>
                    </m:oMath>
                  </m:oMathPara>
                </a14:m>
                <a:endParaRPr lang="en-US" dirty="0"/>
              </a:p>
            </p:txBody>
          </p:sp>
        </mc:Choice>
        <mc:Fallback xmlns="">
          <p:sp>
            <p:nvSpPr>
              <p:cNvPr id="75" name="TextBox 74"/>
              <p:cNvSpPr txBox="1">
                <a:spLocks noRot="1" noChangeAspect="1" noMove="1" noResize="1" noEditPoints="1" noAdjustHandles="1" noChangeArrowheads="1" noChangeShapeType="1" noTextEdit="1"/>
              </p:cNvSpPr>
              <p:nvPr/>
            </p:nvSpPr>
            <p:spPr>
              <a:xfrm>
                <a:off x="9035590" y="4747517"/>
                <a:ext cx="389144" cy="369332"/>
              </a:xfrm>
              <a:prstGeom prst="rect">
                <a:avLst/>
              </a:prstGeom>
              <a:blipFill rotWithShape="0">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091839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Natural statistics of geometry</a:t>
            </a:r>
          </a:p>
        </p:txBody>
      </p:sp>
      <p:sp>
        <p:nvSpPr>
          <p:cNvPr id="3" name="Content Placeholder 2"/>
          <p:cNvSpPr>
            <a:spLocks noGrp="1"/>
          </p:cNvSpPr>
          <p:nvPr>
            <p:ph idx="1"/>
          </p:nvPr>
        </p:nvSpPr>
        <p:spPr/>
        <p:txBody>
          <a:bodyPr/>
          <a:lstStyle/>
          <a:p>
            <a:r>
              <a:rPr lang="en-US" dirty="0"/>
              <a:t>Many objects, especially man-made objects, contain large </a:t>
            </a:r>
            <a:r>
              <a:rPr lang="en-US" b="1" dirty="0"/>
              <a:t>smooth</a:t>
            </a:r>
            <a:r>
              <a:rPr lang="en-US" dirty="0"/>
              <a:t> surfaces</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endParaRPr lang="en-US" dirty="0"/>
          </a:p>
          <a:p>
            <a:r>
              <a:rPr lang="en-US" dirty="0"/>
              <a:t>Deconvolution can generate locally smooth textures for images</a:t>
            </a:r>
          </a:p>
          <a:p>
            <a:endParaRPr lang="en-US" dirty="0"/>
          </a:p>
          <a:p>
            <a:endParaRPr lang="en-US" dirty="0"/>
          </a:p>
          <a:p>
            <a:endParaRPr lang="en-US" dirty="0"/>
          </a:p>
          <a:p>
            <a:endParaRPr lang="en-US" dirty="0"/>
          </a:p>
          <a:p>
            <a:endParaRPr lang="en-US" dirty="0"/>
          </a:p>
          <a:p>
            <a:endParaRPr lang="en-US" dirty="0"/>
          </a:p>
          <a:p>
            <a:endParaRPr lang="en-US" dirty="0"/>
          </a:p>
        </p:txBody>
      </p:sp>
      <p:grpSp>
        <p:nvGrpSpPr>
          <p:cNvPr id="9" name="Group 8"/>
          <p:cNvGrpSpPr/>
          <p:nvPr/>
        </p:nvGrpSpPr>
        <p:grpSpPr>
          <a:xfrm>
            <a:off x="967510" y="2083090"/>
            <a:ext cx="10082563" cy="2386446"/>
            <a:chOff x="1181123" y="2224758"/>
            <a:chExt cx="9067235" cy="2146128"/>
          </a:xfrm>
        </p:grpSpPr>
        <p:pic>
          <p:nvPicPr>
            <p:cNvPr id="4" name="Picture 3"/>
            <p:cNvPicPr>
              <a:picLocks noChangeAspect="1"/>
            </p:cNvPicPr>
            <p:nvPr/>
          </p:nvPicPr>
          <p:blipFill rotWithShape="1">
            <a:blip r:embed="rId3">
              <a:biLevel thresh="75000"/>
              <a:extLst>
                <a:ext uri="{28A0092B-C50C-407E-A947-70E740481C1C}">
                  <a14:useLocalDpi xmlns:a14="http://schemas.microsoft.com/office/drawing/2010/main" val="0"/>
                </a:ext>
              </a:extLst>
            </a:blip>
            <a:srcRect l="49519" t="2695" r="16832" b="25735"/>
            <a:stretch/>
          </p:blipFill>
          <p:spPr>
            <a:xfrm>
              <a:off x="1181123" y="2224758"/>
              <a:ext cx="1793833" cy="2146128"/>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9207" t="27166" r="15377" b="36900"/>
            <a:stretch/>
          </p:blipFill>
          <p:spPr>
            <a:xfrm>
              <a:off x="3140596" y="2833305"/>
              <a:ext cx="2547067" cy="929035"/>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37194" t="6241" r="38484" b="43263"/>
            <a:stretch/>
          </p:blipFill>
          <p:spPr>
            <a:xfrm>
              <a:off x="5913728" y="2387759"/>
              <a:ext cx="1558548" cy="1820127"/>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12571" t="8639" r="7464" b="30516"/>
            <a:stretch/>
          </p:blipFill>
          <p:spPr>
            <a:xfrm>
              <a:off x="7698341" y="2752112"/>
              <a:ext cx="2550017" cy="1091421"/>
            </a:xfrm>
            <a:prstGeom prst="rect">
              <a:avLst/>
            </a:prstGeom>
          </p:spPr>
        </p:pic>
      </p:grpSp>
    </p:spTree>
    <p:extLst>
      <p:ext uri="{BB962C8B-B14F-4D97-AF65-F5344CB8AC3E}">
        <p14:creationId xmlns:p14="http://schemas.microsoft.com/office/powerpoint/2010/main" val="13958204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dirty="0">
                <a:solidFill>
                  <a:schemeClr val="bg1"/>
                </a:solidFill>
              </a:rPr>
              <a:t>Network architecture</a:t>
            </a:r>
            <a:r>
              <a:rPr lang="en-US" dirty="0">
                <a:solidFill>
                  <a:schemeClr val="bg1"/>
                </a:solidFill>
              </a:rPr>
              <a:t>: Output from </a:t>
            </a:r>
            <a:r>
              <a:rPr lang="en-US" dirty="0" err="1">
                <a:solidFill>
                  <a:schemeClr val="bg1"/>
                </a:solidFill>
              </a:rPr>
              <a:t>deconv</a:t>
            </a:r>
            <a:r>
              <a:rPr lang="en-US" dirty="0">
                <a:solidFill>
                  <a:schemeClr val="bg1"/>
                </a:solidFill>
              </a:rPr>
              <a:t> branch</a:t>
            </a:r>
            <a:endParaRPr lang="en-US" dirty="0"/>
          </a:p>
        </p:txBody>
      </p:sp>
      <p:grpSp>
        <p:nvGrpSpPr>
          <p:cNvPr id="120" name="Group 119"/>
          <p:cNvGrpSpPr/>
          <p:nvPr/>
        </p:nvGrpSpPr>
        <p:grpSpPr>
          <a:xfrm>
            <a:off x="50801" y="2657768"/>
            <a:ext cx="12101100" cy="2185163"/>
            <a:chOff x="118535" y="2590037"/>
            <a:chExt cx="12101097" cy="2219030"/>
          </a:xfrm>
        </p:grpSpPr>
        <p:grpSp>
          <p:nvGrpSpPr>
            <p:cNvPr id="6" name="Group 215"/>
            <p:cNvGrpSpPr/>
            <p:nvPr/>
          </p:nvGrpSpPr>
          <p:grpSpPr>
            <a:xfrm>
              <a:off x="2827829" y="2593683"/>
              <a:ext cx="1155623" cy="414995"/>
              <a:chOff x="0" y="0"/>
              <a:chExt cx="777315" cy="240685"/>
            </a:xfrm>
          </p:grpSpPr>
          <p:sp>
            <p:nvSpPr>
              <p:cNvPr id="86" name="Shape 212"/>
              <p:cNvSpPr/>
              <p:nvPr/>
            </p:nvSpPr>
            <p:spPr>
              <a:xfrm>
                <a:off x="0"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1600"/>
              </a:p>
            </p:txBody>
          </p:sp>
          <p:sp>
            <p:nvSpPr>
              <p:cNvPr id="87" name="Shape 213"/>
              <p:cNvSpPr/>
              <p:nvPr/>
            </p:nvSpPr>
            <p:spPr>
              <a:xfrm>
                <a:off x="266080"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1600"/>
              </a:p>
            </p:txBody>
          </p:sp>
          <p:sp>
            <p:nvSpPr>
              <p:cNvPr id="88" name="Shape 214"/>
              <p:cNvSpPr/>
              <p:nvPr/>
            </p:nvSpPr>
            <p:spPr>
              <a:xfrm>
                <a:off x="532161"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1600"/>
              </a:p>
            </p:txBody>
          </p:sp>
        </p:grpSp>
        <p:grpSp>
          <p:nvGrpSpPr>
            <p:cNvPr id="7" name="Group 218"/>
            <p:cNvGrpSpPr/>
            <p:nvPr/>
          </p:nvGrpSpPr>
          <p:grpSpPr>
            <a:xfrm>
              <a:off x="1259355" y="2602415"/>
              <a:ext cx="760045" cy="414995"/>
              <a:chOff x="0" y="0"/>
              <a:chExt cx="511235" cy="240685"/>
            </a:xfrm>
          </p:grpSpPr>
          <p:sp>
            <p:nvSpPr>
              <p:cNvPr id="84" name="Shape 216"/>
              <p:cNvSpPr/>
              <p:nvPr/>
            </p:nvSpPr>
            <p:spPr>
              <a:xfrm>
                <a:off x="0"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1600"/>
              </a:p>
            </p:txBody>
          </p:sp>
          <p:sp>
            <p:nvSpPr>
              <p:cNvPr id="85" name="Shape 217"/>
              <p:cNvSpPr/>
              <p:nvPr/>
            </p:nvSpPr>
            <p:spPr>
              <a:xfrm>
                <a:off x="266080" y="0"/>
                <a:ext cx="245156"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1600"/>
              </a:p>
            </p:txBody>
          </p:sp>
        </p:grpSp>
        <p:grpSp>
          <p:nvGrpSpPr>
            <p:cNvPr id="8" name="Group 222"/>
            <p:cNvGrpSpPr/>
            <p:nvPr/>
          </p:nvGrpSpPr>
          <p:grpSpPr>
            <a:xfrm>
              <a:off x="4207406" y="2593683"/>
              <a:ext cx="1155622" cy="414995"/>
              <a:chOff x="0" y="0"/>
              <a:chExt cx="777315" cy="240685"/>
            </a:xfrm>
          </p:grpSpPr>
          <p:sp>
            <p:nvSpPr>
              <p:cNvPr id="81" name="Shape 219"/>
              <p:cNvSpPr/>
              <p:nvPr/>
            </p:nvSpPr>
            <p:spPr>
              <a:xfrm>
                <a:off x="0"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1600"/>
              </a:p>
            </p:txBody>
          </p:sp>
          <p:sp>
            <p:nvSpPr>
              <p:cNvPr id="82" name="Shape 220"/>
              <p:cNvSpPr/>
              <p:nvPr/>
            </p:nvSpPr>
            <p:spPr>
              <a:xfrm>
                <a:off x="266080"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1600"/>
              </a:p>
            </p:txBody>
          </p:sp>
          <p:sp>
            <p:nvSpPr>
              <p:cNvPr id="83" name="Shape 221"/>
              <p:cNvSpPr/>
              <p:nvPr/>
            </p:nvSpPr>
            <p:spPr>
              <a:xfrm>
                <a:off x="532161"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1600"/>
              </a:p>
            </p:txBody>
          </p:sp>
        </p:grpSp>
        <p:grpSp>
          <p:nvGrpSpPr>
            <p:cNvPr id="9" name="Group 226"/>
            <p:cNvGrpSpPr/>
            <p:nvPr/>
          </p:nvGrpSpPr>
          <p:grpSpPr>
            <a:xfrm>
              <a:off x="5568100" y="2593683"/>
              <a:ext cx="1174504" cy="414995"/>
              <a:chOff x="0" y="0"/>
              <a:chExt cx="790015" cy="240685"/>
            </a:xfrm>
          </p:grpSpPr>
          <p:sp>
            <p:nvSpPr>
              <p:cNvPr id="78" name="Shape 223"/>
              <p:cNvSpPr/>
              <p:nvPr/>
            </p:nvSpPr>
            <p:spPr>
              <a:xfrm>
                <a:off x="0"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1600"/>
              </a:p>
            </p:txBody>
          </p:sp>
          <p:sp>
            <p:nvSpPr>
              <p:cNvPr id="79" name="Shape 224"/>
              <p:cNvSpPr/>
              <p:nvPr/>
            </p:nvSpPr>
            <p:spPr>
              <a:xfrm>
                <a:off x="278780" y="0"/>
                <a:ext cx="245156"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1600"/>
              </a:p>
            </p:txBody>
          </p:sp>
          <p:sp>
            <p:nvSpPr>
              <p:cNvPr id="80" name="Shape 225"/>
              <p:cNvSpPr/>
              <p:nvPr/>
            </p:nvSpPr>
            <p:spPr>
              <a:xfrm>
                <a:off x="544861"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1600"/>
              </a:p>
            </p:txBody>
          </p:sp>
        </p:grpSp>
        <p:grpSp>
          <p:nvGrpSpPr>
            <p:cNvPr id="10" name="Group 230"/>
            <p:cNvGrpSpPr/>
            <p:nvPr/>
          </p:nvGrpSpPr>
          <p:grpSpPr>
            <a:xfrm>
              <a:off x="6947676" y="2593683"/>
              <a:ext cx="1193385" cy="414995"/>
              <a:chOff x="0" y="0"/>
              <a:chExt cx="802715" cy="240685"/>
            </a:xfrm>
          </p:grpSpPr>
          <p:sp>
            <p:nvSpPr>
              <p:cNvPr id="75" name="Shape 227"/>
              <p:cNvSpPr/>
              <p:nvPr/>
            </p:nvSpPr>
            <p:spPr>
              <a:xfrm>
                <a:off x="0"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1600"/>
              </a:p>
            </p:txBody>
          </p:sp>
          <p:sp>
            <p:nvSpPr>
              <p:cNvPr id="76" name="Shape 228"/>
              <p:cNvSpPr/>
              <p:nvPr/>
            </p:nvSpPr>
            <p:spPr>
              <a:xfrm>
                <a:off x="278780" y="0"/>
                <a:ext cx="245156"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1600"/>
              </a:p>
            </p:txBody>
          </p:sp>
          <p:sp>
            <p:nvSpPr>
              <p:cNvPr id="77" name="Shape 229"/>
              <p:cNvSpPr/>
              <p:nvPr/>
            </p:nvSpPr>
            <p:spPr>
              <a:xfrm>
                <a:off x="557561"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1600"/>
              </a:p>
            </p:txBody>
          </p:sp>
        </p:grpSp>
        <p:grpSp>
          <p:nvGrpSpPr>
            <p:cNvPr id="11" name="Group 235"/>
            <p:cNvGrpSpPr/>
            <p:nvPr/>
          </p:nvGrpSpPr>
          <p:grpSpPr>
            <a:xfrm>
              <a:off x="8346132" y="2593683"/>
              <a:ext cx="1600077" cy="414995"/>
              <a:chOff x="0" y="0"/>
              <a:chExt cx="1076273" cy="240685"/>
            </a:xfrm>
          </p:grpSpPr>
          <p:sp>
            <p:nvSpPr>
              <p:cNvPr id="71" name="Shape 231"/>
              <p:cNvSpPr/>
              <p:nvPr/>
            </p:nvSpPr>
            <p:spPr>
              <a:xfrm>
                <a:off x="0"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1600"/>
              </a:p>
            </p:txBody>
          </p:sp>
          <p:sp>
            <p:nvSpPr>
              <p:cNvPr id="72" name="Shape 232"/>
              <p:cNvSpPr/>
              <p:nvPr/>
            </p:nvSpPr>
            <p:spPr>
              <a:xfrm>
                <a:off x="278780" y="0"/>
                <a:ext cx="245156"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1600"/>
              </a:p>
            </p:txBody>
          </p:sp>
          <p:sp>
            <p:nvSpPr>
              <p:cNvPr id="73" name="Shape 233"/>
              <p:cNvSpPr/>
              <p:nvPr/>
            </p:nvSpPr>
            <p:spPr>
              <a:xfrm>
                <a:off x="557561"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1600"/>
              </a:p>
            </p:txBody>
          </p:sp>
          <p:sp>
            <p:nvSpPr>
              <p:cNvPr id="74" name="Shape 234"/>
              <p:cNvSpPr/>
              <p:nvPr/>
            </p:nvSpPr>
            <p:spPr>
              <a:xfrm>
                <a:off x="831118" y="0"/>
                <a:ext cx="245156"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1600"/>
              </a:p>
            </p:txBody>
          </p:sp>
        </p:grpSp>
        <p:sp>
          <p:nvSpPr>
            <p:cNvPr id="12" name="Shape 236"/>
            <p:cNvSpPr/>
            <p:nvPr/>
          </p:nvSpPr>
          <p:spPr>
            <a:xfrm>
              <a:off x="10321210" y="2593683"/>
              <a:ext cx="364468" cy="414995"/>
            </a:xfrm>
            <a:prstGeom prst="roundRect">
              <a:avLst>
                <a:gd name="adj" fmla="val 17878"/>
              </a:avLst>
            </a:prstGeom>
            <a:solidFill>
              <a:srgbClr val="FFB5BB"/>
            </a:solidFill>
            <a:ln w="12700">
              <a:noFill/>
              <a:miter lim="400000"/>
            </a:ln>
          </p:spPr>
          <p:txBody>
            <a:bodyPr lIns="50800" tIns="50800" rIns="50800" bIns="50800" anchor="ctr"/>
            <a:lstStyle/>
            <a:p>
              <a:endParaRPr sz="1600"/>
            </a:p>
          </p:txBody>
        </p:sp>
        <p:sp>
          <p:nvSpPr>
            <p:cNvPr id="13" name="Shape 239"/>
            <p:cNvSpPr/>
            <p:nvPr/>
          </p:nvSpPr>
          <p:spPr>
            <a:xfrm>
              <a:off x="6375110" y="3228710"/>
              <a:ext cx="364468" cy="414995"/>
            </a:xfrm>
            <a:prstGeom prst="roundRect">
              <a:avLst>
                <a:gd name="adj" fmla="val 17878"/>
              </a:avLst>
            </a:prstGeom>
            <a:solidFill>
              <a:srgbClr val="FFB5BB"/>
            </a:solidFill>
            <a:ln w="12700">
              <a:noFill/>
              <a:miter lim="400000"/>
            </a:ln>
          </p:spPr>
          <p:txBody>
            <a:bodyPr lIns="50800" tIns="50800" rIns="50800" bIns="50800" anchor="ctr"/>
            <a:lstStyle/>
            <a:p>
              <a:endParaRPr sz="1600"/>
            </a:p>
          </p:txBody>
        </p:sp>
        <p:sp>
          <p:nvSpPr>
            <p:cNvPr id="14" name="Shape 240"/>
            <p:cNvSpPr/>
            <p:nvPr/>
          </p:nvSpPr>
          <p:spPr>
            <a:xfrm>
              <a:off x="7769512" y="3228710"/>
              <a:ext cx="364468" cy="414995"/>
            </a:xfrm>
            <a:prstGeom prst="roundRect">
              <a:avLst>
                <a:gd name="adj" fmla="val 17878"/>
              </a:avLst>
            </a:prstGeom>
            <a:solidFill>
              <a:srgbClr val="FFB5BB"/>
            </a:solidFill>
            <a:ln w="12700">
              <a:noFill/>
              <a:miter lim="400000"/>
            </a:ln>
          </p:spPr>
          <p:txBody>
            <a:bodyPr lIns="50800" tIns="50800" rIns="50800" bIns="50800" anchor="ctr"/>
            <a:lstStyle/>
            <a:p>
              <a:endParaRPr sz="1600"/>
            </a:p>
          </p:txBody>
        </p:sp>
        <p:sp>
          <p:nvSpPr>
            <p:cNvPr id="15" name="Shape 241"/>
            <p:cNvSpPr/>
            <p:nvPr/>
          </p:nvSpPr>
          <p:spPr>
            <a:xfrm>
              <a:off x="9582075" y="3228710"/>
              <a:ext cx="364468" cy="414995"/>
            </a:xfrm>
            <a:prstGeom prst="roundRect">
              <a:avLst>
                <a:gd name="adj" fmla="val 17878"/>
              </a:avLst>
            </a:prstGeom>
            <a:solidFill>
              <a:srgbClr val="FFB5BB"/>
            </a:solidFill>
            <a:ln w="12700">
              <a:noFill/>
              <a:miter lim="400000"/>
            </a:ln>
          </p:spPr>
          <p:txBody>
            <a:bodyPr lIns="50800" tIns="50800" rIns="50800" bIns="50800" anchor="ctr"/>
            <a:lstStyle/>
            <a:p>
              <a:endParaRPr sz="1600"/>
            </a:p>
          </p:txBody>
        </p:sp>
        <p:sp>
          <p:nvSpPr>
            <p:cNvPr id="16" name="Shape 255"/>
            <p:cNvSpPr/>
            <p:nvPr/>
          </p:nvSpPr>
          <p:spPr>
            <a:xfrm>
              <a:off x="10321210" y="3764718"/>
              <a:ext cx="364468" cy="414995"/>
            </a:xfrm>
            <a:prstGeom prst="roundRect">
              <a:avLst>
                <a:gd name="adj" fmla="val 17878"/>
              </a:avLst>
            </a:prstGeom>
            <a:solidFill>
              <a:srgbClr val="C3E9FF"/>
            </a:solidFill>
            <a:ln w="12700">
              <a:noFill/>
              <a:miter lim="400000"/>
            </a:ln>
          </p:spPr>
          <p:txBody>
            <a:bodyPr lIns="50800" tIns="50800" rIns="50800" bIns="50800" anchor="ctr"/>
            <a:lstStyle/>
            <a:p>
              <a:endParaRPr sz="1600"/>
            </a:p>
          </p:txBody>
        </p:sp>
        <p:sp>
          <p:nvSpPr>
            <p:cNvPr id="17" name="Shape 270"/>
            <p:cNvSpPr/>
            <p:nvPr/>
          </p:nvSpPr>
          <p:spPr>
            <a:xfrm>
              <a:off x="10321210" y="4379796"/>
              <a:ext cx="364468" cy="429271"/>
            </a:xfrm>
            <a:prstGeom prst="roundRect">
              <a:avLst>
                <a:gd name="adj" fmla="val 17878"/>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lIns="50800" tIns="50800" rIns="50800" bIns="50800" anchor="ctr"/>
            <a:lstStyle/>
            <a:p>
              <a:endParaRPr sz="1600"/>
            </a:p>
          </p:txBody>
        </p:sp>
        <p:grpSp>
          <p:nvGrpSpPr>
            <p:cNvPr id="18" name="Group 275"/>
            <p:cNvGrpSpPr/>
            <p:nvPr/>
          </p:nvGrpSpPr>
          <p:grpSpPr>
            <a:xfrm>
              <a:off x="8297304" y="3764718"/>
              <a:ext cx="763640" cy="414995"/>
              <a:chOff x="0" y="0"/>
              <a:chExt cx="513652" cy="240685"/>
            </a:xfrm>
          </p:grpSpPr>
          <p:sp>
            <p:nvSpPr>
              <p:cNvPr id="69" name="Shape 273"/>
              <p:cNvSpPr/>
              <p:nvPr/>
            </p:nvSpPr>
            <p:spPr>
              <a:xfrm>
                <a:off x="0" y="0"/>
                <a:ext cx="245155" cy="240686"/>
              </a:xfrm>
              <a:prstGeom prst="roundRect">
                <a:avLst>
                  <a:gd name="adj" fmla="val 17878"/>
                </a:avLst>
              </a:prstGeom>
              <a:solidFill>
                <a:srgbClr val="C1EAFD"/>
              </a:solidFill>
              <a:ln w="12700" cap="flat">
                <a:noFill/>
                <a:miter lim="400000"/>
              </a:ln>
              <a:effectLst/>
            </p:spPr>
            <p:txBody>
              <a:bodyPr wrap="square" lIns="50800" tIns="50800" rIns="50800" bIns="50800" numCol="1" anchor="ctr">
                <a:noAutofit/>
              </a:bodyPr>
              <a:lstStyle/>
              <a:p>
                <a:endParaRPr sz="1600"/>
              </a:p>
            </p:txBody>
          </p:sp>
          <p:sp>
            <p:nvSpPr>
              <p:cNvPr id="70" name="Shape 274"/>
              <p:cNvSpPr/>
              <p:nvPr/>
            </p:nvSpPr>
            <p:spPr>
              <a:xfrm>
                <a:off x="268498"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1600"/>
              </a:p>
            </p:txBody>
          </p:sp>
        </p:grpSp>
        <p:grpSp>
          <p:nvGrpSpPr>
            <p:cNvPr id="19" name="Group 280"/>
            <p:cNvGrpSpPr/>
            <p:nvPr/>
          </p:nvGrpSpPr>
          <p:grpSpPr>
            <a:xfrm>
              <a:off x="5517990" y="3773955"/>
              <a:ext cx="763640" cy="414995"/>
              <a:chOff x="0" y="0"/>
              <a:chExt cx="513652" cy="240685"/>
            </a:xfrm>
          </p:grpSpPr>
          <p:sp>
            <p:nvSpPr>
              <p:cNvPr id="67" name="Shape 278"/>
              <p:cNvSpPr/>
              <p:nvPr/>
            </p:nvSpPr>
            <p:spPr>
              <a:xfrm>
                <a:off x="0" y="0"/>
                <a:ext cx="245155" cy="240686"/>
              </a:xfrm>
              <a:prstGeom prst="roundRect">
                <a:avLst>
                  <a:gd name="adj" fmla="val 17878"/>
                </a:avLst>
              </a:prstGeom>
              <a:solidFill>
                <a:srgbClr val="C1EAFD"/>
              </a:solidFill>
              <a:ln w="12700" cap="flat">
                <a:noFill/>
                <a:miter lim="400000"/>
              </a:ln>
              <a:effectLst/>
            </p:spPr>
            <p:txBody>
              <a:bodyPr wrap="square" lIns="50800" tIns="50800" rIns="50800" bIns="50800" numCol="1" anchor="ctr">
                <a:noAutofit/>
              </a:bodyPr>
              <a:lstStyle/>
              <a:p>
                <a:endParaRPr sz="1600"/>
              </a:p>
            </p:txBody>
          </p:sp>
          <p:sp>
            <p:nvSpPr>
              <p:cNvPr id="68" name="Shape 279"/>
              <p:cNvSpPr/>
              <p:nvPr/>
            </p:nvSpPr>
            <p:spPr>
              <a:xfrm>
                <a:off x="268498"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1600"/>
              </a:p>
            </p:txBody>
          </p:sp>
        </p:grpSp>
        <p:grpSp>
          <p:nvGrpSpPr>
            <p:cNvPr id="20" name="Group 283"/>
            <p:cNvGrpSpPr/>
            <p:nvPr/>
          </p:nvGrpSpPr>
          <p:grpSpPr>
            <a:xfrm>
              <a:off x="6864026" y="3773955"/>
              <a:ext cx="763640" cy="414995"/>
              <a:chOff x="0" y="0"/>
              <a:chExt cx="513652" cy="240685"/>
            </a:xfrm>
          </p:grpSpPr>
          <p:sp>
            <p:nvSpPr>
              <p:cNvPr id="65" name="Shape 281"/>
              <p:cNvSpPr/>
              <p:nvPr/>
            </p:nvSpPr>
            <p:spPr>
              <a:xfrm>
                <a:off x="0" y="0"/>
                <a:ext cx="245155" cy="240686"/>
              </a:xfrm>
              <a:prstGeom prst="roundRect">
                <a:avLst>
                  <a:gd name="adj" fmla="val 17878"/>
                </a:avLst>
              </a:prstGeom>
              <a:solidFill>
                <a:srgbClr val="C1EAFD"/>
              </a:solidFill>
              <a:ln w="12700" cap="flat">
                <a:noFill/>
                <a:miter lim="400000"/>
              </a:ln>
              <a:effectLst/>
            </p:spPr>
            <p:txBody>
              <a:bodyPr wrap="square" lIns="50800" tIns="50800" rIns="50800" bIns="50800" numCol="1" anchor="ctr">
                <a:noAutofit/>
              </a:bodyPr>
              <a:lstStyle/>
              <a:p>
                <a:endParaRPr sz="1600"/>
              </a:p>
            </p:txBody>
          </p:sp>
          <p:sp>
            <p:nvSpPr>
              <p:cNvPr id="66" name="Shape 282"/>
              <p:cNvSpPr/>
              <p:nvPr/>
            </p:nvSpPr>
            <p:spPr>
              <a:xfrm>
                <a:off x="268498"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1600"/>
              </a:p>
            </p:txBody>
          </p:sp>
        </p:grpSp>
        <p:sp>
          <p:nvSpPr>
            <p:cNvPr id="21" name="Shape 284"/>
            <p:cNvSpPr/>
            <p:nvPr/>
          </p:nvSpPr>
          <p:spPr>
            <a:xfrm>
              <a:off x="2207463" y="4103224"/>
              <a:ext cx="364469" cy="414995"/>
            </a:xfrm>
            <a:prstGeom prst="roundRect">
              <a:avLst>
                <a:gd name="adj" fmla="val 17878"/>
              </a:avLst>
            </a:prstGeom>
            <a:solidFill>
              <a:schemeClr val="accent6">
                <a:lumMod val="60000"/>
                <a:lumOff val="40000"/>
              </a:schemeClr>
            </a:solidFill>
            <a:ln w="12700">
              <a:noFill/>
              <a:miter lim="400000"/>
            </a:ln>
          </p:spPr>
          <p:txBody>
            <a:bodyPr lIns="50800" tIns="50800" rIns="50800" bIns="50800" anchor="ctr"/>
            <a:lstStyle/>
            <a:p>
              <a:endParaRPr sz="1600"/>
            </a:p>
          </p:txBody>
        </p:sp>
        <p:sp>
          <p:nvSpPr>
            <p:cNvPr id="23" name="Shape 290"/>
            <p:cNvSpPr/>
            <p:nvPr/>
          </p:nvSpPr>
          <p:spPr>
            <a:xfrm>
              <a:off x="3975912" y="2801177"/>
              <a:ext cx="215209" cy="3"/>
            </a:xfrm>
            <a:prstGeom prst="line">
              <a:avLst/>
            </a:prstGeom>
            <a:ln w="12700">
              <a:solidFill>
                <a:srgbClr val="000000"/>
              </a:solidFill>
              <a:tailEnd type="triangle" w="sm" len="sm"/>
            </a:ln>
          </p:spPr>
          <p:txBody>
            <a:bodyPr lIns="45718" tIns="45718" rIns="45718" bIns="45718"/>
            <a:lstStyle/>
            <a:p>
              <a:endParaRPr sz="1600"/>
            </a:p>
          </p:txBody>
        </p:sp>
        <p:sp>
          <p:nvSpPr>
            <p:cNvPr id="24" name="Shape 291"/>
            <p:cNvSpPr/>
            <p:nvPr/>
          </p:nvSpPr>
          <p:spPr>
            <a:xfrm>
              <a:off x="5364927" y="2801177"/>
              <a:ext cx="215209" cy="3"/>
            </a:xfrm>
            <a:prstGeom prst="line">
              <a:avLst/>
            </a:prstGeom>
            <a:ln w="12700">
              <a:solidFill>
                <a:srgbClr val="000000"/>
              </a:solidFill>
              <a:tailEnd type="triangle" w="sm" len="sm"/>
            </a:ln>
          </p:spPr>
          <p:txBody>
            <a:bodyPr lIns="45718" tIns="45718" rIns="45718" bIns="45718"/>
            <a:lstStyle/>
            <a:p>
              <a:endParaRPr sz="1600"/>
            </a:p>
          </p:txBody>
        </p:sp>
        <p:sp>
          <p:nvSpPr>
            <p:cNvPr id="25" name="Shape 292"/>
            <p:cNvSpPr/>
            <p:nvPr/>
          </p:nvSpPr>
          <p:spPr>
            <a:xfrm>
              <a:off x="6742603" y="2801177"/>
              <a:ext cx="215208" cy="3"/>
            </a:xfrm>
            <a:prstGeom prst="line">
              <a:avLst/>
            </a:prstGeom>
            <a:ln w="12700">
              <a:solidFill>
                <a:srgbClr val="000000"/>
              </a:solidFill>
              <a:tailEnd type="triangle" w="sm" len="sm"/>
            </a:ln>
          </p:spPr>
          <p:txBody>
            <a:bodyPr lIns="45718" tIns="45718" rIns="45718" bIns="45718"/>
            <a:lstStyle/>
            <a:p>
              <a:endParaRPr sz="1600"/>
            </a:p>
          </p:txBody>
        </p:sp>
        <p:sp>
          <p:nvSpPr>
            <p:cNvPr id="26" name="Shape 293"/>
            <p:cNvSpPr/>
            <p:nvPr/>
          </p:nvSpPr>
          <p:spPr>
            <a:xfrm>
              <a:off x="8131619" y="2801177"/>
              <a:ext cx="215208" cy="3"/>
            </a:xfrm>
            <a:prstGeom prst="line">
              <a:avLst/>
            </a:prstGeom>
            <a:ln w="12700">
              <a:solidFill>
                <a:srgbClr val="000000"/>
              </a:solidFill>
              <a:tailEnd type="triangle" w="sm" len="sm"/>
            </a:ln>
          </p:spPr>
          <p:txBody>
            <a:bodyPr lIns="45718" tIns="45718" rIns="45718" bIns="45718"/>
            <a:lstStyle/>
            <a:p>
              <a:endParaRPr sz="1600"/>
            </a:p>
          </p:txBody>
        </p:sp>
        <p:sp>
          <p:nvSpPr>
            <p:cNvPr id="27" name="Shape 294"/>
            <p:cNvSpPr/>
            <p:nvPr/>
          </p:nvSpPr>
          <p:spPr>
            <a:xfrm>
              <a:off x="9950582" y="2801177"/>
              <a:ext cx="364469" cy="3"/>
            </a:xfrm>
            <a:prstGeom prst="line">
              <a:avLst/>
            </a:prstGeom>
            <a:ln w="12700">
              <a:solidFill>
                <a:srgbClr val="000000"/>
              </a:solidFill>
              <a:tailEnd type="triangle" w="sm" len="sm"/>
            </a:ln>
          </p:spPr>
          <p:txBody>
            <a:bodyPr lIns="45718" tIns="45718" rIns="45718" bIns="45718"/>
            <a:lstStyle/>
            <a:p>
              <a:endParaRPr sz="1600"/>
            </a:p>
          </p:txBody>
        </p:sp>
        <p:sp>
          <p:nvSpPr>
            <p:cNvPr id="28" name="Shape 302"/>
            <p:cNvSpPr/>
            <p:nvPr/>
          </p:nvSpPr>
          <p:spPr>
            <a:xfrm flipH="1">
              <a:off x="7627667" y="3981452"/>
              <a:ext cx="652283" cy="0"/>
            </a:xfrm>
            <a:prstGeom prst="line">
              <a:avLst/>
            </a:prstGeom>
            <a:ln w="12700">
              <a:solidFill>
                <a:srgbClr val="000000"/>
              </a:solidFill>
              <a:tailEnd type="triangle" w="sm" len="sm"/>
            </a:ln>
          </p:spPr>
          <p:txBody>
            <a:bodyPr lIns="45718" tIns="45718" rIns="45718" bIns="45718"/>
            <a:lstStyle/>
            <a:p>
              <a:endParaRPr sz="1600"/>
            </a:p>
          </p:txBody>
        </p:sp>
        <p:sp>
          <p:nvSpPr>
            <p:cNvPr id="29" name="Shape 303"/>
            <p:cNvSpPr/>
            <p:nvPr/>
          </p:nvSpPr>
          <p:spPr>
            <a:xfrm flipH="1">
              <a:off x="6288164" y="3981452"/>
              <a:ext cx="555747" cy="3"/>
            </a:xfrm>
            <a:prstGeom prst="line">
              <a:avLst/>
            </a:prstGeom>
            <a:ln w="12700">
              <a:solidFill>
                <a:srgbClr val="000000"/>
              </a:solidFill>
              <a:tailEnd type="triangle" w="sm" len="sm"/>
            </a:ln>
          </p:spPr>
          <p:txBody>
            <a:bodyPr lIns="45718" tIns="45718" rIns="45718" bIns="45718"/>
            <a:lstStyle/>
            <a:p>
              <a:endParaRPr sz="1600"/>
            </a:p>
          </p:txBody>
        </p:sp>
        <p:sp>
          <p:nvSpPr>
            <p:cNvPr id="30" name="Shape 308"/>
            <p:cNvSpPr/>
            <p:nvPr/>
          </p:nvSpPr>
          <p:spPr>
            <a:xfrm flipH="1">
              <a:off x="9078297" y="3972212"/>
              <a:ext cx="1210335" cy="3"/>
            </a:xfrm>
            <a:prstGeom prst="line">
              <a:avLst/>
            </a:prstGeom>
            <a:ln w="12700">
              <a:solidFill>
                <a:srgbClr val="000000"/>
              </a:solidFill>
              <a:tailEnd type="triangle" w="sm" len="sm"/>
            </a:ln>
          </p:spPr>
          <p:txBody>
            <a:bodyPr lIns="45718" tIns="45718" rIns="45718" bIns="45718"/>
            <a:lstStyle/>
            <a:p>
              <a:endParaRPr sz="1600"/>
            </a:p>
          </p:txBody>
        </p:sp>
        <p:sp>
          <p:nvSpPr>
            <p:cNvPr id="31" name="Shape 311"/>
            <p:cNvSpPr/>
            <p:nvPr/>
          </p:nvSpPr>
          <p:spPr>
            <a:xfrm>
              <a:off x="6576224" y="3003199"/>
              <a:ext cx="1" cy="211564"/>
            </a:xfrm>
            <a:prstGeom prst="line">
              <a:avLst/>
            </a:prstGeom>
            <a:ln w="12700">
              <a:solidFill>
                <a:srgbClr val="000000"/>
              </a:solidFill>
              <a:tailEnd type="triangle" w="sm" len="sm"/>
            </a:ln>
          </p:spPr>
          <p:txBody>
            <a:bodyPr lIns="45718" tIns="45718" rIns="45718" bIns="45718"/>
            <a:lstStyle/>
            <a:p>
              <a:endParaRPr sz="1600"/>
            </a:p>
          </p:txBody>
        </p:sp>
        <p:sp>
          <p:nvSpPr>
            <p:cNvPr id="32" name="Shape 312"/>
            <p:cNvSpPr/>
            <p:nvPr/>
          </p:nvSpPr>
          <p:spPr>
            <a:xfrm>
              <a:off x="7969907" y="3003199"/>
              <a:ext cx="1" cy="211564"/>
            </a:xfrm>
            <a:prstGeom prst="line">
              <a:avLst/>
            </a:prstGeom>
            <a:ln w="12700">
              <a:solidFill>
                <a:srgbClr val="000000"/>
              </a:solidFill>
              <a:tailEnd type="triangle" w="sm" len="sm"/>
            </a:ln>
          </p:spPr>
          <p:txBody>
            <a:bodyPr lIns="45718" tIns="45718" rIns="45718" bIns="45718"/>
            <a:lstStyle/>
            <a:p>
              <a:endParaRPr sz="1600"/>
            </a:p>
          </p:txBody>
        </p:sp>
        <p:sp>
          <p:nvSpPr>
            <p:cNvPr id="33" name="Shape 313"/>
            <p:cNvSpPr/>
            <p:nvPr/>
          </p:nvSpPr>
          <p:spPr>
            <a:xfrm>
              <a:off x="9764308" y="3003199"/>
              <a:ext cx="1" cy="211564"/>
            </a:xfrm>
            <a:prstGeom prst="line">
              <a:avLst/>
            </a:prstGeom>
            <a:ln w="12700">
              <a:solidFill>
                <a:srgbClr val="000000"/>
              </a:solidFill>
              <a:tailEnd type="triangle" w="sm" len="sm"/>
            </a:ln>
          </p:spPr>
          <p:txBody>
            <a:bodyPr lIns="45718" tIns="45718" rIns="45718" bIns="45718"/>
            <a:lstStyle/>
            <a:p>
              <a:endParaRPr sz="1600"/>
            </a:p>
          </p:txBody>
        </p:sp>
        <p:sp>
          <p:nvSpPr>
            <p:cNvPr id="34" name="Shape 314"/>
            <p:cNvSpPr/>
            <p:nvPr/>
          </p:nvSpPr>
          <p:spPr>
            <a:xfrm>
              <a:off x="10503445" y="3003199"/>
              <a:ext cx="0" cy="743506"/>
            </a:xfrm>
            <a:prstGeom prst="line">
              <a:avLst/>
            </a:prstGeom>
            <a:ln w="12700">
              <a:solidFill>
                <a:srgbClr val="000000"/>
              </a:solidFill>
              <a:tailEnd type="triangle" w="sm" len="sm"/>
            </a:ln>
          </p:spPr>
          <p:txBody>
            <a:bodyPr lIns="45718" tIns="45718" rIns="45718" bIns="45718"/>
            <a:lstStyle/>
            <a:p>
              <a:endParaRPr sz="1600"/>
            </a:p>
          </p:txBody>
        </p:sp>
        <p:sp>
          <p:nvSpPr>
            <p:cNvPr id="35" name="Shape 333"/>
            <p:cNvSpPr/>
            <p:nvPr/>
          </p:nvSpPr>
          <p:spPr>
            <a:xfrm flipV="1">
              <a:off x="6576226" y="3664744"/>
              <a:ext cx="0" cy="307468"/>
            </a:xfrm>
            <a:prstGeom prst="line">
              <a:avLst/>
            </a:prstGeom>
            <a:ln w="12700">
              <a:solidFill>
                <a:srgbClr val="000000"/>
              </a:solidFill>
            </a:ln>
          </p:spPr>
          <p:txBody>
            <a:bodyPr lIns="45718" tIns="45718" rIns="45718" bIns="45718"/>
            <a:lstStyle/>
            <a:p>
              <a:endParaRPr sz="1600"/>
            </a:p>
          </p:txBody>
        </p:sp>
        <p:sp>
          <p:nvSpPr>
            <p:cNvPr id="36" name="Shape 334"/>
            <p:cNvSpPr/>
            <p:nvPr/>
          </p:nvSpPr>
          <p:spPr>
            <a:xfrm flipV="1">
              <a:off x="7961187" y="3664744"/>
              <a:ext cx="0" cy="316709"/>
            </a:xfrm>
            <a:prstGeom prst="line">
              <a:avLst/>
            </a:prstGeom>
            <a:ln w="12700">
              <a:solidFill>
                <a:srgbClr val="000000"/>
              </a:solidFill>
            </a:ln>
          </p:spPr>
          <p:txBody>
            <a:bodyPr lIns="45718" tIns="45718" rIns="45718" bIns="45718"/>
            <a:lstStyle/>
            <a:p>
              <a:endParaRPr sz="1600"/>
            </a:p>
          </p:txBody>
        </p:sp>
        <p:sp>
          <p:nvSpPr>
            <p:cNvPr id="37" name="Shape 335"/>
            <p:cNvSpPr/>
            <p:nvPr/>
          </p:nvSpPr>
          <p:spPr>
            <a:xfrm flipV="1">
              <a:off x="9767681" y="3644165"/>
              <a:ext cx="0" cy="328046"/>
            </a:xfrm>
            <a:prstGeom prst="line">
              <a:avLst/>
            </a:prstGeom>
            <a:ln w="12700">
              <a:solidFill>
                <a:srgbClr val="000000"/>
              </a:solidFill>
            </a:ln>
          </p:spPr>
          <p:txBody>
            <a:bodyPr lIns="45718" tIns="45718" rIns="45718" bIns="45718"/>
            <a:lstStyle/>
            <a:p>
              <a:endParaRPr sz="1600"/>
            </a:p>
          </p:txBody>
        </p:sp>
        <p:sp>
          <p:nvSpPr>
            <p:cNvPr id="38" name="Shape 338"/>
            <p:cNvSpPr/>
            <p:nvPr/>
          </p:nvSpPr>
          <p:spPr>
            <a:xfrm flipH="1">
              <a:off x="2548576" y="3961904"/>
              <a:ext cx="254835" cy="375485"/>
            </a:xfrm>
            <a:prstGeom prst="line">
              <a:avLst/>
            </a:prstGeom>
            <a:ln w="12700">
              <a:solidFill>
                <a:srgbClr val="000000"/>
              </a:solidFill>
              <a:tailEnd type="triangle" w="sm" len="sm"/>
            </a:ln>
          </p:spPr>
          <p:txBody>
            <a:bodyPr lIns="45718" tIns="45718" rIns="45718" bIns="45718"/>
            <a:lstStyle/>
            <a:p>
              <a:endParaRPr sz="1600"/>
            </a:p>
          </p:txBody>
        </p:sp>
        <p:sp>
          <p:nvSpPr>
            <p:cNvPr id="39" name="Shape 339"/>
            <p:cNvSpPr/>
            <p:nvPr/>
          </p:nvSpPr>
          <p:spPr>
            <a:xfrm>
              <a:off x="2774402" y="3972215"/>
              <a:ext cx="2743586" cy="0"/>
            </a:xfrm>
            <a:prstGeom prst="line">
              <a:avLst/>
            </a:prstGeom>
            <a:ln w="12700">
              <a:solidFill>
                <a:srgbClr val="000000"/>
              </a:solidFill>
            </a:ln>
          </p:spPr>
          <p:txBody>
            <a:bodyPr lIns="45718" tIns="45718" rIns="45718" bIns="45718"/>
            <a:lstStyle/>
            <a:p>
              <a:endParaRPr sz="1600"/>
            </a:p>
          </p:txBody>
        </p:sp>
        <p:cxnSp>
          <p:nvCxnSpPr>
            <p:cNvPr id="40" name="Straight Arrow Connector 39"/>
            <p:cNvCxnSpPr/>
            <p:nvPr/>
          </p:nvCxnSpPr>
          <p:spPr>
            <a:xfrm>
              <a:off x="759145" y="2806195"/>
              <a:ext cx="500211" cy="3714"/>
            </a:xfrm>
            <a:prstGeom prst="straightConnector1">
              <a:avLst/>
            </a:prstGeom>
            <a:ln w="12700">
              <a:tailEnd type="triangle" w="sm" len="sm"/>
            </a:ln>
          </p:spPr>
          <p:style>
            <a:lnRef idx="1">
              <a:schemeClr val="dk1"/>
            </a:lnRef>
            <a:fillRef idx="0">
              <a:schemeClr val="dk1"/>
            </a:fillRef>
            <a:effectRef idx="0">
              <a:schemeClr val="dk1"/>
            </a:effectRef>
            <a:fontRef idx="minor">
              <a:schemeClr val="tx1"/>
            </a:fontRef>
          </p:style>
        </p:cxnSp>
        <p:grpSp>
          <p:nvGrpSpPr>
            <p:cNvPr id="42" name="Group 41"/>
            <p:cNvGrpSpPr/>
            <p:nvPr/>
          </p:nvGrpSpPr>
          <p:grpSpPr>
            <a:xfrm>
              <a:off x="2548576" y="4301404"/>
              <a:ext cx="7772634" cy="293037"/>
              <a:chOff x="2248411" y="2017100"/>
              <a:chExt cx="5242276" cy="252133"/>
            </a:xfrm>
          </p:grpSpPr>
          <p:sp>
            <p:nvSpPr>
              <p:cNvPr id="63" name="Shape 341"/>
              <p:cNvSpPr/>
              <p:nvPr/>
            </p:nvSpPr>
            <p:spPr>
              <a:xfrm flipH="1" flipV="1">
                <a:off x="2248411" y="2017100"/>
                <a:ext cx="171874" cy="252124"/>
              </a:xfrm>
              <a:prstGeom prst="line">
                <a:avLst/>
              </a:prstGeom>
              <a:ln w="12700">
                <a:solidFill>
                  <a:srgbClr val="000000"/>
                </a:solidFill>
                <a:tailEnd type="triangle" w="sm" len="sm"/>
              </a:ln>
            </p:spPr>
            <p:txBody>
              <a:bodyPr lIns="45718" tIns="45718" rIns="45718" bIns="45718"/>
              <a:lstStyle/>
              <a:p>
                <a:endParaRPr sz="1600"/>
              </a:p>
            </p:txBody>
          </p:sp>
          <p:cxnSp>
            <p:nvCxnSpPr>
              <p:cNvPr id="64" name="Straight Connector 63"/>
              <p:cNvCxnSpPr>
                <a:stCxn id="65" idx="1"/>
              </p:cNvCxnSpPr>
              <p:nvPr/>
            </p:nvCxnSpPr>
            <p:spPr>
              <a:xfrm flipH="1">
                <a:off x="2420287" y="2269227"/>
                <a:ext cx="5070400" cy="6"/>
              </a:xfrm>
              <a:prstGeom prst="line">
                <a:avLst/>
              </a:prstGeom>
              <a:ln w="12700"/>
            </p:spPr>
            <p:style>
              <a:lnRef idx="1">
                <a:schemeClr val="dk1"/>
              </a:lnRef>
              <a:fillRef idx="0">
                <a:schemeClr val="dk1"/>
              </a:fillRef>
              <a:effectRef idx="0">
                <a:schemeClr val="dk1"/>
              </a:effectRef>
              <a:fontRef idx="minor">
                <a:schemeClr val="tx1"/>
              </a:fontRef>
            </p:style>
          </p:cxnSp>
        </p:grpSp>
        <p:cxnSp>
          <p:nvCxnSpPr>
            <p:cNvPr id="43" name="Straight Arrow Connector 42"/>
            <p:cNvCxnSpPr>
              <a:stCxn id="79" idx="1"/>
            </p:cNvCxnSpPr>
            <p:nvPr/>
          </p:nvCxnSpPr>
          <p:spPr>
            <a:xfrm flipH="1">
              <a:off x="742084" y="4310725"/>
              <a:ext cx="1465379" cy="26671"/>
            </a:xfrm>
            <a:prstGeom prst="straightConnector1">
              <a:avLst/>
            </a:prstGeom>
            <a:ln w="12700">
              <a:tailEnd type="triangle" w="sm" len="sm"/>
            </a:ln>
          </p:spPr>
          <p:style>
            <a:lnRef idx="1">
              <a:schemeClr val="dk1"/>
            </a:lnRef>
            <a:fillRef idx="0">
              <a:schemeClr val="dk1"/>
            </a:fillRef>
            <a:effectRef idx="0">
              <a:schemeClr val="dk1"/>
            </a:effectRef>
            <a:fontRef idx="minor">
              <a:schemeClr val="tx1"/>
            </a:fontRef>
          </p:style>
        </p:cxnSp>
        <p:sp>
          <p:nvSpPr>
            <p:cNvPr id="50" name="Arc 49"/>
            <p:cNvSpPr/>
            <p:nvPr/>
          </p:nvSpPr>
          <p:spPr>
            <a:xfrm>
              <a:off x="10807216" y="2796897"/>
              <a:ext cx="139427" cy="161702"/>
            </a:xfrm>
            <a:prstGeom prst="arc">
              <a:avLst/>
            </a:prstGeom>
            <a:ln w="12700"/>
          </p:spPr>
          <p:style>
            <a:lnRef idx="1">
              <a:schemeClr val="dk1"/>
            </a:lnRef>
            <a:fillRef idx="0">
              <a:schemeClr val="dk1"/>
            </a:fillRef>
            <a:effectRef idx="0">
              <a:schemeClr val="dk1"/>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000000"/>
                </a:solidFill>
                <a:effectLst/>
                <a:uFillTx/>
              </a:endParaRPr>
            </a:p>
          </p:txBody>
        </p:sp>
        <p:cxnSp>
          <p:nvCxnSpPr>
            <p:cNvPr id="51" name="Straight Connector 50"/>
            <p:cNvCxnSpPr>
              <a:stCxn id="31" idx="3"/>
            </p:cNvCxnSpPr>
            <p:nvPr/>
          </p:nvCxnSpPr>
          <p:spPr>
            <a:xfrm flipV="1">
              <a:off x="10685678" y="2796897"/>
              <a:ext cx="191251" cy="4283"/>
            </a:xfrm>
            <a:prstGeom prst="line">
              <a:avLst/>
            </a:prstGeom>
            <a:ln w="12700"/>
          </p:spPr>
          <p:style>
            <a:lnRef idx="1">
              <a:schemeClr val="dk1"/>
            </a:lnRef>
            <a:fillRef idx="0">
              <a:schemeClr val="dk1"/>
            </a:fillRef>
            <a:effectRef idx="0">
              <a:schemeClr val="dk1"/>
            </a:effectRef>
            <a:fontRef idx="minor">
              <a:schemeClr val="tx1"/>
            </a:fontRef>
          </p:style>
        </p:cxnSp>
        <p:sp>
          <p:nvSpPr>
            <p:cNvPr id="52" name="Shape 335"/>
            <p:cNvSpPr/>
            <p:nvPr/>
          </p:nvSpPr>
          <p:spPr>
            <a:xfrm flipV="1">
              <a:off x="10946643" y="2871210"/>
              <a:ext cx="0" cy="1676801"/>
            </a:xfrm>
            <a:prstGeom prst="line">
              <a:avLst/>
            </a:prstGeom>
            <a:ln w="12700">
              <a:solidFill>
                <a:srgbClr val="000000"/>
              </a:solidFill>
            </a:ln>
          </p:spPr>
          <p:txBody>
            <a:bodyPr lIns="45718" tIns="45718" rIns="45718" bIns="45718"/>
            <a:lstStyle/>
            <a:p>
              <a:endParaRPr sz="1600"/>
            </a:p>
          </p:txBody>
        </p:sp>
        <p:sp>
          <p:nvSpPr>
            <p:cNvPr id="53" name="Arc 52"/>
            <p:cNvSpPr/>
            <p:nvPr/>
          </p:nvSpPr>
          <p:spPr>
            <a:xfrm rot="5400000">
              <a:off x="10796077" y="4444023"/>
              <a:ext cx="161702" cy="139427"/>
            </a:xfrm>
            <a:prstGeom prst="arc">
              <a:avLst/>
            </a:prstGeom>
            <a:ln w="12700"/>
          </p:spPr>
          <p:style>
            <a:lnRef idx="1">
              <a:schemeClr val="dk1"/>
            </a:lnRef>
            <a:fillRef idx="0">
              <a:schemeClr val="dk1"/>
            </a:fillRef>
            <a:effectRef idx="0">
              <a:schemeClr val="dk1"/>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000000"/>
                </a:solidFill>
                <a:effectLst/>
                <a:uFillTx/>
              </a:endParaRPr>
            </a:p>
          </p:txBody>
        </p:sp>
        <p:cxnSp>
          <p:nvCxnSpPr>
            <p:cNvPr id="54" name="Straight Connector 53"/>
            <p:cNvCxnSpPr>
              <a:stCxn id="65" idx="3"/>
            </p:cNvCxnSpPr>
            <p:nvPr/>
          </p:nvCxnSpPr>
          <p:spPr>
            <a:xfrm>
              <a:off x="10685678" y="4594430"/>
              <a:ext cx="191251" cy="159"/>
            </a:xfrm>
            <a:prstGeom prst="line">
              <a:avLst/>
            </a:prstGeom>
            <a:ln w="12700"/>
          </p:spPr>
          <p:style>
            <a:lnRef idx="1">
              <a:schemeClr val="dk1"/>
            </a:lnRef>
            <a:fillRef idx="0">
              <a:schemeClr val="dk1"/>
            </a:fillRef>
            <a:effectRef idx="0">
              <a:schemeClr val="dk1"/>
            </a:effectRef>
            <a:fontRef idx="minor">
              <a:schemeClr val="tx1"/>
            </a:fontRef>
          </p:style>
        </p:cxnSp>
        <p:sp>
          <p:nvSpPr>
            <p:cNvPr id="55" name="TextBox 54"/>
            <p:cNvSpPr txBox="1"/>
            <p:nvPr/>
          </p:nvSpPr>
          <p:spPr>
            <a:xfrm>
              <a:off x="10947544" y="2947786"/>
              <a:ext cx="1213474"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366702"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FF0000"/>
                  </a:solidFill>
                  <a:effectLst/>
                  <a:uFillTx/>
                  <a:latin typeface="Times New Roman" charset="0"/>
                  <a:ea typeface="Times New Roman" charset="0"/>
                  <a:cs typeface="Times New Roman" charset="0"/>
                  <a:sym typeface="Helvetica Light"/>
                </a:rPr>
                <a:t>Encoder</a:t>
              </a:r>
            </a:p>
          </p:txBody>
        </p:sp>
        <p:sp>
          <p:nvSpPr>
            <p:cNvPr id="56" name="TextBox 55"/>
            <p:cNvSpPr txBox="1"/>
            <p:nvPr/>
          </p:nvSpPr>
          <p:spPr>
            <a:xfrm>
              <a:off x="10877020" y="3916060"/>
              <a:ext cx="134261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366702"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70C0"/>
                  </a:solidFill>
                  <a:effectLst/>
                  <a:uFillTx/>
                  <a:latin typeface="Times New Roman" charset="0"/>
                  <a:ea typeface="Times New Roman" charset="0"/>
                  <a:cs typeface="Times New Roman" charset="0"/>
                  <a:sym typeface="Helvetica Light"/>
                </a:rPr>
                <a:t>Predictor</a:t>
              </a:r>
            </a:p>
          </p:txBody>
        </p:sp>
        <p:sp>
          <p:nvSpPr>
            <p:cNvPr id="58" name="Shape 289"/>
            <p:cNvSpPr/>
            <p:nvPr/>
          </p:nvSpPr>
          <p:spPr>
            <a:xfrm>
              <a:off x="2019401" y="2809913"/>
              <a:ext cx="802267" cy="0"/>
            </a:xfrm>
            <a:prstGeom prst="line">
              <a:avLst/>
            </a:prstGeom>
            <a:ln w="12700">
              <a:solidFill>
                <a:srgbClr val="000000"/>
              </a:solidFill>
              <a:tailEnd type="triangle" w="sm" len="sm"/>
            </a:ln>
          </p:spPr>
          <p:txBody>
            <a:bodyPr lIns="45718" tIns="45718" rIns="45718" bIns="45718"/>
            <a:lstStyle/>
            <a:p>
              <a:endParaRPr sz="1600"/>
            </a:p>
          </p:txBody>
        </p:sp>
        <p:cxnSp>
          <p:nvCxnSpPr>
            <p:cNvPr id="59" name="Straight Connector 58"/>
            <p:cNvCxnSpPr/>
            <p:nvPr/>
          </p:nvCxnSpPr>
          <p:spPr>
            <a:xfrm>
              <a:off x="213275" y="3709607"/>
              <a:ext cx="11647869" cy="0"/>
            </a:xfrm>
            <a:prstGeom prst="line">
              <a:avLst/>
            </a:prstGeom>
            <a:ln w="12700">
              <a:solidFill>
                <a:schemeClr val="tx1">
                  <a:lumMod val="50000"/>
                  <a:lumOff val="50000"/>
                </a:schemeClr>
              </a:solidFill>
              <a:prstDash val="dash"/>
            </a:ln>
          </p:spPr>
          <p:style>
            <a:lnRef idx="1">
              <a:schemeClr val="accent2"/>
            </a:lnRef>
            <a:fillRef idx="0">
              <a:schemeClr val="accent2"/>
            </a:fillRef>
            <a:effectRef idx="0">
              <a:schemeClr val="accent2"/>
            </a:effectRef>
            <a:fontRef idx="minor">
              <a:schemeClr val="tx1"/>
            </a:fontRef>
          </p:style>
        </p:cxnSp>
        <p:sp>
          <p:nvSpPr>
            <p:cNvPr id="60" name="TextBox 59"/>
            <p:cNvSpPr txBox="1"/>
            <p:nvPr/>
          </p:nvSpPr>
          <p:spPr>
            <a:xfrm>
              <a:off x="122433" y="2590037"/>
              <a:ext cx="610088" cy="404599"/>
            </a:xfrm>
            <a:prstGeom prst="roundRect">
              <a:avLst/>
            </a:prstGeom>
            <a:solidFill>
              <a:srgbClr val="FFC000"/>
            </a:solidFill>
            <a:ln w="12700">
              <a:noFill/>
            </a:ln>
            <a:effectLst/>
          </p:spPr>
          <p:style>
            <a:lnRef idx="1">
              <a:schemeClr val="accent3"/>
            </a:lnRef>
            <a:fillRef idx="2">
              <a:schemeClr val="accent3"/>
            </a:fillRef>
            <a:effectRef idx="1">
              <a:schemeClr val="accent3"/>
            </a:effectRef>
            <a:fontRef idx="minor">
              <a:schemeClr val="dk1"/>
            </a:fontRef>
          </p:style>
          <p:txBody>
            <a:bodyPr rot="0" spcFirstLastPara="1" vertOverflow="overflow" horzOverflow="overflow" vert="horz" wrap="none" lIns="50800" tIns="50800" rIns="50800" bIns="50800" numCol="1" spcCol="38100" rtlCol="0" anchor="ctr">
              <a:noAutofit/>
            </a:bodyPr>
            <a:lstStyle/>
            <a:p>
              <a:pPr marL="0" marR="0" indent="0" algn="ctr" defTabSz="366702" rtl="0" fontAlgn="auto" latinLnBrk="0" hangingPunct="0">
                <a:lnSpc>
                  <a:spcPct val="100000"/>
                </a:lnSpc>
                <a:spcBef>
                  <a:spcPts val="0"/>
                </a:spcBef>
                <a:spcAft>
                  <a:spcPts val="0"/>
                </a:spcAft>
                <a:buClrTx/>
                <a:buSzTx/>
                <a:buFontTx/>
                <a:buNone/>
                <a:tabLst/>
              </a:pPr>
              <a:r>
                <a:rPr kumimoji="0" lang="en-US" sz="2000" i="0" u="none" strike="noStrike" cap="none" spc="0" normalizeH="0" baseline="0" dirty="0">
                  <a:ln>
                    <a:noFill/>
                  </a:ln>
                  <a:solidFill>
                    <a:srgbClr val="000000"/>
                  </a:solidFill>
                  <a:effectLst/>
                  <a:uFillTx/>
                  <a:latin typeface="Times New Roman" charset="0"/>
                  <a:ea typeface="Times New Roman" charset="0"/>
                  <a:cs typeface="Times New Roman" charset="0"/>
                  <a:sym typeface="Helvetica Light"/>
                </a:rPr>
                <a:t>input</a:t>
              </a:r>
            </a:p>
          </p:txBody>
        </p:sp>
        <p:sp>
          <p:nvSpPr>
            <p:cNvPr id="62" name="TextBox 61"/>
            <p:cNvSpPr txBox="1"/>
            <p:nvPr/>
          </p:nvSpPr>
          <p:spPr>
            <a:xfrm>
              <a:off x="118535" y="3907776"/>
              <a:ext cx="636642" cy="827086"/>
            </a:xfrm>
            <a:prstGeom prst="roundRect">
              <a:avLst/>
            </a:prstGeom>
            <a:solidFill>
              <a:srgbClr val="FFC000"/>
            </a:solidFill>
            <a:ln w="12700">
              <a:noFill/>
            </a:ln>
            <a:effectLst/>
          </p:spPr>
          <p:style>
            <a:lnRef idx="1">
              <a:schemeClr val="accent3"/>
            </a:lnRef>
            <a:fillRef idx="2">
              <a:schemeClr val="accent3"/>
            </a:fillRef>
            <a:effectRef idx="1">
              <a:schemeClr val="accent3"/>
            </a:effectRef>
            <a:fontRef idx="minor">
              <a:schemeClr val="dk1"/>
            </a:fontRef>
          </p:style>
          <p:txBody>
            <a:bodyPr rot="0" spcFirstLastPara="1" vertOverflow="overflow" horzOverflow="overflow" vert="horz" wrap="none" lIns="50800" tIns="50800" rIns="50800" bIns="50800" numCol="1" spcCol="38100" rtlCol="0" anchor="ctr">
              <a:noAutofit/>
            </a:bodyPr>
            <a:lstStyle/>
            <a:p>
              <a:pPr marL="0" marR="0" indent="0" algn="ctr" defTabSz="366702" rtl="0" fontAlgn="auto" latinLnBrk="0" hangingPunct="0">
                <a:lnSpc>
                  <a:spcPct val="100000"/>
                </a:lnSpc>
                <a:spcBef>
                  <a:spcPts val="0"/>
                </a:spcBef>
                <a:spcAft>
                  <a:spcPts val="0"/>
                </a:spcAft>
                <a:buClrTx/>
                <a:buSzTx/>
                <a:buFontTx/>
                <a:buNone/>
                <a:tabLst/>
              </a:pPr>
              <a:r>
                <a:rPr kumimoji="0" lang="en-US" sz="2000" i="0" u="none" strike="noStrike" cap="none" spc="0" normalizeH="0" baseline="0" dirty="0">
                  <a:ln>
                    <a:noFill/>
                  </a:ln>
                  <a:solidFill>
                    <a:srgbClr val="000000"/>
                  </a:solidFill>
                  <a:effectLst/>
                  <a:uFillTx/>
                  <a:latin typeface="Times New Roman" charset="0"/>
                  <a:ea typeface="Times New Roman" charset="0"/>
                  <a:cs typeface="Times New Roman" charset="0"/>
                  <a:sym typeface="Helvetica Light"/>
                </a:rPr>
                <a:t>point </a:t>
              </a:r>
            </a:p>
            <a:p>
              <a:pPr marL="0" marR="0" indent="0" algn="ctr" defTabSz="366702" rtl="0" fontAlgn="auto" latinLnBrk="0" hangingPunct="0">
                <a:lnSpc>
                  <a:spcPct val="100000"/>
                </a:lnSpc>
                <a:spcBef>
                  <a:spcPts val="0"/>
                </a:spcBef>
                <a:spcAft>
                  <a:spcPts val="0"/>
                </a:spcAft>
                <a:buClrTx/>
                <a:buSzTx/>
                <a:buFontTx/>
                <a:buNone/>
                <a:tabLst/>
              </a:pPr>
              <a:r>
                <a:rPr kumimoji="0" lang="en-US" sz="2000" i="0" u="none" strike="noStrike" cap="none" spc="0" normalizeH="0" baseline="0" dirty="0">
                  <a:ln>
                    <a:noFill/>
                  </a:ln>
                  <a:solidFill>
                    <a:srgbClr val="000000"/>
                  </a:solidFill>
                  <a:effectLst/>
                  <a:uFillTx/>
                  <a:latin typeface="Times New Roman" charset="0"/>
                  <a:ea typeface="Times New Roman" charset="0"/>
                  <a:cs typeface="Times New Roman" charset="0"/>
                  <a:sym typeface="Helvetica Light"/>
                </a:rPr>
                <a:t>set</a:t>
              </a:r>
            </a:p>
          </p:txBody>
        </p:sp>
      </p:grpSp>
      <p:grpSp>
        <p:nvGrpSpPr>
          <p:cNvPr id="104" name="Group 103"/>
          <p:cNvGrpSpPr/>
          <p:nvPr/>
        </p:nvGrpSpPr>
        <p:grpSpPr>
          <a:xfrm>
            <a:off x="2514625" y="1849126"/>
            <a:ext cx="6735685" cy="476224"/>
            <a:chOff x="1476257" y="2124464"/>
            <a:chExt cx="4529774" cy="293623"/>
          </a:xfrm>
        </p:grpSpPr>
        <p:grpSp>
          <p:nvGrpSpPr>
            <p:cNvPr id="105" name="Group 104"/>
            <p:cNvGrpSpPr/>
            <p:nvPr/>
          </p:nvGrpSpPr>
          <p:grpSpPr>
            <a:xfrm>
              <a:off x="1476257" y="2127115"/>
              <a:ext cx="705381" cy="290972"/>
              <a:chOff x="798171" y="2123846"/>
              <a:chExt cx="705381" cy="290972"/>
            </a:xfrm>
          </p:grpSpPr>
          <p:sp>
            <p:nvSpPr>
              <p:cNvPr id="118" name="Shape 224"/>
              <p:cNvSpPr/>
              <p:nvPr/>
            </p:nvSpPr>
            <p:spPr>
              <a:xfrm>
                <a:off x="798171" y="2156885"/>
                <a:ext cx="245157" cy="240687"/>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2400"/>
              </a:p>
            </p:txBody>
          </p:sp>
          <p:sp>
            <p:nvSpPr>
              <p:cNvPr id="119" name="TextBox 118"/>
              <p:cNvSpPr txBox="1"/>
              <p:nvPr/>
            </p:nvSpPr>
            <p:spPr>
              <a:xfrm>
                <a:off x="1032454" y="2123846"/>
                <a:ext cx="471098" cy="2909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366702"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Times New Roman" charset="0"/>
                    <a:ea typeface="Times New Roman" charset="0"/>
                    <a:cs typeface="Times New Roman" charset="0"/>
                    <a:sym typeface="Helvetica Light"/>
                  </a:rPr>
                  <a:t>conv</a:t>
                </a:r>
              </a:p>
            </p:txBody>
          </p:sp>
        </p:grpSp>
        <p:grpSp>
          <p:nvGrpSpPr>
            <p:cNvPr id="106" name="Group 105"/>
            <p:cNvGrpSpPr/>
            <p:nvPr/>
          </p:nvGrpSpPr>
          <p:grpSpPr>
            <a:xfrm>
              <a:off x="2423823" y="2127115"/>
              <a:ext cx="902727" cy="290972"/>
              <a:chOff x="1755228" y="2123846"/>
              <a:chExt cx="902727" cy="290972"/>
            </a:xfrm>
          </p:grpSpPr>
          <p:sp>
            <p:nvSpPr>
              <p:cNvPr id="116" name="Shape 224"/>
              <p:cNvSpPr/>
              <p:nvPr/>
            </p:nvSpPr>
            <p:spPr>
              <a:xfrm>
                <a:off x="1755228" y="2156885"/>
                <a:ext cx="245157" cy="240687"/>
              </a:xfrm>
              <a:prstGeom prst="roundRect">
                <a:avLst>
                  <a:gd name="adj" fmla="val 17878"/>
                </a:avLst>
              </a:prstGeom>
              <a:solidFill>
                <a:srgbClr val="C3E9FF"/>
              </a:solidFill>
              <a:ln w="12700">
                <a:noFill/>
                <a:miter lim="400000"/>
              </a:ln>
            </p:spPr>
            <p:txBody>
              <a:bodyPr lIns="50800" tIns="50800" rIns="50800" bIns="50800" anchor="ctr"/>
              <a:lstStyle/>
              <a:p>
                <a:endParaRPr sz="2400"/>
              </a:p>
            </p:txBody>
          </p:sp>
          <p:sp>
            <p:nvSpPr>
              <p:cNvPr id="117" name="TextBox 116"/>
              <p:cNvSpPr txBox="1"/>
              <p:nvPr/>
            </p:nvSpPr>
            <p:spPr>
              <a:xfrm>
                <a:off x="1968018" y="2123846"/>
                <a:ext cx="689937" cy="2909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366702"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err="1">
                    <a:ln>
                      <a:noFill/>
                    </a:ln>
                    <a:solidFill>
                      <a:srgbClr val="FF0000"/>
                    </a:solidFill>
                    <a:effectLst/>
                    <a:uFillTx/>
                    <a:latin typeface="Times New Roman" charset="0"/>
                    <a:ea typeface="Times New Roman" charset="0"/>
                    <a:cs typeface="Times New Roman" charset="0"/>
                    <a:sym typeface="Helvetica Light"/>
                  </a:rPr>
                  <a:t>deconv</a:t>
                </a:r>
                <a:endParaRPr kumimoji="0" lang="en-US" sz="2400" b="1" i="0" u="none" strike="noStrike" cap="none" spc="0" normalizeH="0" baseline="0" dirty="0">
                  <a:ln>
                    <a:noFill/>
                  </a:ln>
                  <a:solidFill>
                    <a:srgbClr val="FF0000"/>
                  </a:solidFill>
                  <a:effectLst/>
                  <a:uFillTx/>
                  <a:latin typeface="Times New Roman" charset="0"/>
                  <a:ea typeface="Times New Roman" charset="0"/>
                  <a:cs typeface="Times New Roman" charset="0"/>
                  <a:sym typeface="Helvetica Light"/>
                </a:endParaRPr>
              </a:p>
            </p:txBody>
          </p:sp>
        </p:grpSp>
        <p:grpSp>
          <p:nvGrpSpPr>
            <p:cNvPr id="107" name="Group 106"/>
            <p:cNvGrpSpPr/>
            <p:nvPr/>
          </p:nvGrpSpPr>
          <p:grpSpPr>
            <a:xfrm>
              <a:off x="4928715" y="2127115"/>
              <a:ext cx="1077316" cy="290972"/>
              <a:chOff x="4280059" y="2123846"/>
              <a:chExt cx="1077316" cy="290972"/>
            </a:xfrm>
          </p:grpSpPr>
          <p:sp>
            <p:nvSpPr>
              <p:cNvPr id="114" name="Shape 224"/>
              <p:cNvSpPr/>
              <p:nvPr/>
            </p:nvSpPr>
            <p:spPr>
              <a:xfrm>
                <a:off x="4280059" y="2156885"/>
                <a:ext cx="245157" cy="240687"/>
              </a:xfrm>
              <a:prstGeom prst="roundRect">
                <a:avLst>
                  <a:gd name="adj" fmla="val 17878"/>
                </a:avLst>
              </a:prstGeom>
              <a:solidFill>
                <a:schemeClr val="accent6">
                  <a:lumMod val="60000"/>
                  <a:lumOff val="40000"/>
                </a:schemeClr>
              </a:solidFill>
              <a:ln w="12700">
                <a:noFill/>
                <a:miter lim="400000"/>
              </a:ln>
            </p:spPr>
            <p:txBody>
              <a:bodyPr lIns="50800" tIns="50800" rIns="50800" bIns="50800" anchor="ctr"/>
              <a:lstStyle/>
              <a:p>
                <a:endParaRPr sz="2400"/>
              </a:p>
            </p:txBody>
          </p:sp>
          <p:sp>
            <p:nvSpPr>
              <p:cNvPr id="115" name="TextBox 114"/>
              <p:cNvSpPr txBox="1"/>
              <p:nvPr/>
            </p:nvSpPr>
            <p:spPr>
              <a:xfrm>
                <a:off x="4488487" y="2123846"/>
                <a:ext cx="868888" cy="2909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366702"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FF0000"/>
                    </a:solidFill>
                    <a:effectLst/>
                    <a:uFillTx/>
                    <a:latin typeface="Times New Roman" charset="0"/>
                    <a:ea typeface="Times New Roman" charset="0"/>
                    <a:cs typeface="Times New Roman" charset="0"/>
                    <a:sym typeface="Helvetica Light"/>
                  </a:rPr>
                  <a:t>set union</a:t>
                </a:r>
              </a:p>
            </p:txBody>
          </p:sp>
        </p:grpSp>
        <p:grpSp>
          <p:nvGrpSpPr>
            <p:cNvPr id="108" name="Group 107"/>
            <p:cNvGrpSpPr/>
            <p:nvPr/>
          </p:nvGrpSpPr>
          <p:grpSpPr>
            <a:xfrm>
              <a:off x="3380285" y="2124464"/>
              <a:ext cx="1559353" cy="290972"/>
              <a:chOff x="2681929" y="2129091"/>
              <a:chExt cx="1559353" cy="290972"/>
            </a:xfrm>
          </p:grpSpPr>
          <p:sp>
            <p:nvSpPr>
              <p:cNvPr id="112" name="Shape 270"/>
              <p:cNvSpPr/>
              <p:nvPr/>
            </p:nvSpPr>
            <p:spPr>
              <a:xfrm>
                <a:off x="2681929" y="2156885"/>
                <a:ext cx="245155" cy="240686"/>
              </a:xfrm>
              <a:prstGeom prst="roundRect">
                <a:avLst>
                  <a:gd name="adj" fmla="val 17878"/>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lIns="50800" tIns="50800" rIns="50800" bIns="50800" anchor="ctr"/>
              <a:lstStyle/>
              <a:p>
                <a:endParaRPr sz="2400"/>
              </a:p>
            </p:txBody>
          </p:sp>
          <p:sp>
            <p:nvSpPr>
              <p:cNvPr id="113" name="TextBox 112"/>
              <p:cNvSpPr txBox="1"/>
              <p:nvPr/>
            </p:nvSpPr>
            <p:spPr>
              <a:xfrm>
                <a:off x="2892672" y="2129091"/>
                <a:ext cx="1348610" cy="2909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366702"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Times New Roman" charset="0"/>
                    <a:ea typeface="Times New Roman" charset="0"/>
                    <a:cs typeface="Times New Roman" charset="0"/>
                    <a:sym typeface="Helvetica Light"/>
                  </a:rPr>
                  <a:t>fully connected</a:t>
                </a:r>
              </a:p>
            </p:txBody>
          </p:sp>
        </p:grpSp>
      </p:grpSp>
      <p:sp>
        <p:nvSpPr>
          <p:cNvPr id="122" name="TextBox 121"/>
          <p:cNvSpPr txBox="1"/>
          <p:nvPr/>
        </p:nvSpPr>
        <p:spPr>
          <a:xfrm>
            <a:off x="292865" y="1103146"/>
            <a:ext cx="2856296" cy="461665"/>
          </a:xfrm>
          <a:prstGeom prst="rect">
            <a:avLst/>
          </a:prstGeom>
          <a:noFill/>
        </p:spPr>
        <p:txBody>
          <a:bodyPr wrap="none" rtlCol="0">
            <a:spAutoFit/>
          </a:bodyPr>
          <a:lstStyle/>
          <a:p>
            <a:pPr algn="ctr"/>
            <a:r>
              <a:rPr lang="en-US" sz="2400"/>
              <a:t>Two branch version</a:t>
            </a:r>
            <a:endParaRPr lang="en-US" sz="2400" dirty="0"/>
          </a:p>
        </p:txBody>
      </p:sp>
      <p:sp>
        <p:nvSpPr>
          <p:cNvPr id="123" name="TextBox 122"/>
          <p:cNvSpPr txBox="1"/>
          <p:nvPr/>
        </p:nvSpPr>
        <p:spPr>
          <a:xfrm>
            <a:off x="5659248" y="4661170"/>
            <a:ext cx="3736920" cy="369332"/>
          </a:xfrm>
          <a:prstGeom prst="rect">
            <a:avLst/>
          </a:prstGeom>
          <a:noFill/>
        </p:spPr>
        <p:txBody>
          <a:bodyPr wrap="none" rtlCol="0">
            <a:spAutoFit/>
          </a:bodyPr>
          <a:lstStyle/>
          <a:p>
            <a:r>
              <a:rPr lang="en-US" altLang="zh-CN" dirty="0"/>
              <a:t>3-channel map of XYZ coordinates</a:t>
            </a:r>
            <a:endParaRPr lang="en-US" dirty="0"/>
          </a:p>
        </p:txBody>
      </p:sp>
      <p:cxnSp>
        <p:nvCxnSpPr>
          <p:cNvPr id="125" name="Straight Arrow Connector 124"/>
          <p:cNvCxnSpPr/>
          <p:nvPr/>
        </p:nvCxnSpPr>
        <p:spPr>
          <a:xfrm flipH="1" flipV="1">
            <a:off x="4875528" y="4193574"/>
            <a:ext cx="834890" cy="7250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 name="TextBox 3"/>
              <p:cNvSpPr txBox="1"/>
              <p:nvPr/>
            </p:nvSpPr>
            <p:spPr>
              <a:xfrm>
                <a:off x="2810324" y="3973681"/>
                <a:ext cx="2382255" cy="392993"/>
              </a:xfrm>
              <a:prstGeom prst="rect">
                <a:avLst/>
              </a:prstGeom>
              <a:noFill/>
            </p:spPr>
            <p:txBody>
              <a:bodyPr wrap="none" rtlCol="0">
                <a:spAutoFit/>
              </a:bodyPr>
              <a:lstStyle/>
              <a:p>
                <a14:m>
                  <m:oMath xmlns:m="http://schemas.openxmlformats.org/officeDocument/2006/math">
                    <m:sSub>
                      <m:sSubPr>
                        <m:ctrlPr>
                          <a:rPr lang="en-US" sz="2000" b="0" i="1" smtClean="0">
                            <a:latin typeface="Cambria Math" charset="0"/>
                          </a:rPr>
                        </m:ctrlPr>
                      </m:sSubPr>
                      <m:e>
                        <m:r>
                          <a:rPr lang="en-US" sz="2000" b="0" i="1" smtClean="0">
                            <a:latin typeface="Cambria Math" charset="0"/>
                          </a:rPr>
                          <m:t>𝑛</m:t>
                        </m:r>
                      </m:e>
                      <m:sub>
                        <m:r>
                          <a:rPr lang="en-US" sz="2000" b="0" i="1" smtClean="0">
                            <a:latin typeface="Cambria Math" charset="0"/>
                          </a:rPr>
                          <m:t>1</m:t>
                        </m:r>
                      </m:sub>
                    </m:sSub>
                  </m:oMath>
                </a14:m>
                <a:r>
                  <a:rPr lang="en-US" dirty="0"/>
                  <a:t>=24*32=768 </a:t>
                </a:r>
                <a:r>
                  <a:rPr lang="en-US" altLang="zh-CN" dirty="0"/>
                  <a:t>points</a:t>
                </a:r>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2810324" y="3973681"/>
                <a:ext cx="2382255" cy="392993"/>
              </a:xfrm>
              <a:prstGeom prst="rect">
                <a:avLst/>
              </a:prstGeom>
              <a:blipFill rotWithShape="0">
                <a:blip r:embed="rId3"/>
                <a:stretch>
                  <a:fillRect t="-3125" r="-1535"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6" name="TextBox 95"/>
              <p:cNvSpPr txBox="1"/>
              <p:nvPr/>
            </p:nvSpPr>
            <p:spPr>
              <a:xfrm>
                <a:off x="2810324" y="4642060"/>
                <a:ext cx="1681807" cy="369332"/>
              </a:xfrm>
              <a:prstGeom prst="rect">
                <a:avLst/>
              </a:prstGeom>
              <a:noFill/>
            </p:spPr>
            <p:txBody>
              <a:bodyPr wrap="none" rtlCol="0">
                <a:spAutoFit/>
              </a:bodyPr>
              <a:lstStyle/>
              <a:p>
                <a14:m>
                  <m:oMath xmlns:m="http://schemas.openxmlformats.org/officeDocument/2006/math">
                    <m:sSub>
                      <m:sSubPr>
                        <m:ctrlPr>
                          <a:rPr lang="en-US" i="1" smtClean="0">
                            <a:latin typeface="Cambria Math" charset="0"/>
                          </a:rPr>
                        </m:ctrlPr>
                      </m:sSubPr>
                      <m:e>
                        <m:r>
                          <a:rPr lang="en-US" i="1">
                            <a:latin typeface="Cambria Math" charset="0"/>
                          </a:rPr>
                          <m:t>𝑛</m:t>
                        </m:r>
                      </m:e>
                      <m:sub>
                        <m:r>
                          <a:rPr lang="en-US" b="0" i="1" smtClean="0">
                            <a:latin typeface="Cambria Math" charset="0"/>
                          </a:rPr>
                          <m:t>2</m:t>
                        </m:r>
                      </m:sub>
                    </m:sSub>
                  </m:oMath>
                </a14:m>
                <a:r>
                  <a:rPr lang="en-US" dirty="0"/>
                  <a:t>=256 </a:t>
                </a:r>
                <a:r>
                  <a:rPr lang="en-US" altLang="zh-CN" dirty="0"/>
                  <a:t>points</a:t>
                </a:r>
                <a:endParaRPr lang="en-US" dirty="0"/>
              </a:p>
            </p:txBody>
          </p:sp>
        </mc:Choice>
        <mc:Fallback xmlns="">
          <p:sp>
            <p:nvSpPr>
              <p:cNvPr id="96" name="TextBox 95"/>
              <p:cNvSpPr txBox="1">
                <a:spLocks noRot="1" noChangeAspect="1" noMove="1" noResize="1" noEditPoints="1" noAdjustHandles="1" noChangeArrowheads="1" noChangeShapeType="1" noTextEdit="1"/>
              </p:cNvSpPr>
              <p:nvPr/>
            </p:nvSpPr>
            <p:spPr>
              <a:xfrm>
                <a:off x="2810324" y="4642060"/>
                <a:ext cx="1681807" cy="369332"/>
              </a:xfrm>
              <a:prstGeom prst="rect">
                <a:avLst/>
              </a:prstGeom>
              <a:blipFill rotWithShape="0">
                <a:blip r:embed="rId4"/>
                <a:stretch>
                  <a:fillRect t="-8197" b="-24590"/>
                </a:stretch>
              </a:blipFill>
            </p:spPr>
            <p:txBody>
              <a:bodyPr/>
              <a:lstStyle/>
              <a:p>
                <a:r>
                  <a:rPr lang="en-US">
                    <a:noFill/>
                  </a:rPr>
                  <a:t> </a:t>
                </a:r>
              </a:p>
            </p:txBody>
          </p:sp>
        </mc:Fallback>
      </mc:AlternateContent>
    </p:spTree>
    <p:extLst>
      <p:ext uri="{BB962C8B-B14F-4D97-AF65-F5344CB8AC3E}">
        <p14:creationId xmlns:p14="http://schemas.microsoft.com/office/powerpoint/2010/main" val="23991458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dirty="0">
                <a:solidFill>
                  <a:schemeClr val="bg1"/>
                </a:solidFill>
              </a:rPr>
              <a:t>Network architecture</a:t>
            </a:r>
            <a:r>
              <a:rPr lang="en-US" dirty="0">
                <a:solidFill>
                  <a:schemeClr val="bg1"/>
                </a:solidFill>
              </a:rPr>
              <a:t>: Output from </a:t>
            </a:r>
            <a:r>
              <a:rPr lang="en-US" dirty="0" err="1">
                <a:solidFill>
                  <a:schemeClr val="bg1"/>
                </a:solidFill>
              </a:rPr>
              <a:t>deconv</a:t>
            </a:r>
            <a:r>
              <a:rPr lang="en-US" dirty="0">
                <a:solidFill>
                  <a:schemeClr val="bg1"/>
                </a:solidFill>
              </a:rPr>
              <a:t> branch</a:t>
            </a:r>
            <a:endParaRPr lang="en-US" dirty="0"/>
          </a:p>
        </p:txBody>
      </p:sp>
      <p:grpSp>
        <p:nvGrpSpPr>
          <p:cNvPr id="120" name="Group 119"/>
          <p:cNvGrpSpPr/>
          <p:nvPr/>
        </p:nvGrpSpPr>
        <p:grpSpPr>
          <a:xfrm>
            <a:off x="50801" y="2657768"/>
            <a:ext cx="12101100" cy="2185163"/>
            <a:chOff x="118535" y="2590037"/>
            <a:chExt cx="12101097" cy="2219030"/>
          </a:xfrm>
        </p:grpSpPr>
        <p:grpSp>
          <p:nvGrpSpPr>
            <p:cNvPr id="6" name="Group 215"/>
            <p:cNvGrpSpPr/>
            <p:nvPr/>
          </p:nvGrpSpPr>
          <p:grpSpPr>
            <a:xfrm>
              <a:off x="2827829" y="2593683"/>
              <a:ext cx="1155623" cy="414995"/>
              <a:chOff x="0" y="0"/>
              <a:chExt cx="777315" cy="240685"/>
            </a:xfrm>
          </p:grpSpPr>
          <p:sp>
            <p:nvSpPr>
              <p:cNvPr id="86" name="Shape 212"/>
              <p:cNvSpPr/>
              <p:nvPr/>
            </p:nvSpPr>
            <p:spPr>
              <a:xfrm>
                <a:off x="0"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1600"/>
              </a:p>
            </p:txBody>
          </p:sp>
          <p:sp>
            <p:nvSpPr>
              <p:cNvPr id="87" name="Shape 213"/>
              <p:cNvSpPr/>
              <p:nvPr/>
            </p:nvSpPr>
            <p:spPr>
              <a:xfrm>
                <a:off x="266080"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1600"/>
              </a:p>
            </p:txBody>
          </p:sp>
          <p:sp>
            <p:nvSpPr>
              <p:cNvPr id="88" name="Shape 214"/>
              <p:cNvSpPr/>
              <p:nvPr/>
            </p:nvSpPr>
            <p:spPr>
              <a:xfrm>
                <a:off x="532161"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1600"/>
              </a:p>
            </p:txBody>
          </p:sp>
        </p:grpSp>
        <p:grpSp>
          <p:nvGrpSpPr>
            <p:cNvPr id="7" name="Group 218"/>
            <p:cNvGrpSpPr/>
            <p:nvPr/>
          </p:nvGrpSpPr>
          <p:grpSpPr>
            <a:xfrm>
              <a:off x="1259355" y="2602415"/>
              <a:ext cx="760045" cy="414995"/>
              <a:chOff x="0" y="0"/>
              <a:chExt cx="511235" cy="240685"/>
            </a:xfrm>
          </p:grpSpPr>
          <p:sp>
            <p:nvSpPr>
              <p:cNvPr id="84" name="Shape 216"/>
              <p:cNvSpPr/>
              <p:nvPr/>
            </p:nvSpPr>
            <p:spPr>
              <a:xfrm>
                <a:off x="0"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1600"/>
              </a:p>
            </p:txBody>
          </p:sp>
          <p:sp>
            <p:nvSpPr>
              <p:cNvPr id="85" name="Shape 217"/>
              <p:cNvSpPr/>
              <p:nvPr/>
            </p:nvSpPr>
            <p:spPr>
              <a:xfrm>
                <a:off x="266080" y="0"/>
                <a:ext cx="245156"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1600"/>
              </a:p>
            </p:txBody>
          </p:sp>
        </p:grpSp>
        <p:grpSp>
          <p:nvGrpSpPr>
            <p:cNvPr id="8" name="Group 222"/>
            <p:cNvGrpSpPr/>
            <p:nvPr/>
          </p:nvGrpSpPr>
          <p:grpSpPr>
            <a:xfrm>
              <a:off x="4207406" y="2593683"/>
              <a:ext cx="1155622" cy="414995"/>
              <a:chOff x="0" y="0"/>
              <a:chExt cx="777315" cy="240685"/>
            </a:xfrm>
          </p:grpSpPr>
          <p:sp>
            <p:nvSpPr>
              <p:cNvPr id="81" name="Shape 219"/>
              <p:cNvSpPr/>
              <p:nvPr/>
            </p:nvSpPr>
            <p:spPr>
              <a:xfrm>
                <a:off x="0"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1600"/>
              </a:p>
            </p:txBody>
          </p:sp>
          <p:sp>
            <p:nvSpPr>
              <p:cNvPr id="82" name="Shape 220"/>
              <p:cNvSpPr/>
              <p:nvPr/>
            </p:nvSpPr>
            <p:spPr>
              <a:xfrm>
                <a:off x="266080"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1600"/>
              </a:p>
            </p:txBody>
          </p:sp>
          <p:sp>
            <p:nvSpPr>
              <p:cNvPr id="83" name="Shape 221"/>
              <p:cNvSpPr/>
              <p:nvPr/>
            </p:nvSpPr>
            <p:spPr>
              <a:xfrm>
                <a:off x="532161"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1600"/>
              </a:p>
            </p:txBody>
          </p:sp>
        </p:grpSp>
        <p:grpSp>
          <p:nvGrpSpPr>
            <p:cNvPr id="9" name="Group 226"/>
            <p:cNvGrpSpPr/>
            <p:nvPr/>
          </p:nvGrpSpPr>
          <p:grpSpPr>
            <a:xfrm>
              <a:off x="5568100" y="2593683"/>
              <a:ext cx="1174504" cy="414995"/>
              <a:chOff x="0" y="0"/>
              <a:chExt cx="790015" cy="240685"/>
            </a:xfrm>
          </p:grpSpPr>
          <p:sp>
            <p:nvSpPr>
              <p:cNvPr id="78" name="Shape 223"/>
              <p:cNvSpPr/>
              <p:nvPr/>
            </p:nvSpPr>
            <p:spPr>
              <a:xfrm>
                <a:off x="0"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1600"/>
              </a:p>
            </p:txBody>
          </p:sp>
          <p:sp>
            <p:nvSpPr>
              <p:cNvPr id="79" name="Shape 224"/>
              <p:cNvSpPr/>
              <p:nvPr/>
            </p:nvSpPr>
            <p:spPr>
              <a:xfrm>
                <a:off x="278780" y="0"/>
                <a:ext cx="245156"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1600"/>
              </a:p>
            </p:txBody>
          </p:sp>
          <p:sp>
            <p:nvSpPr>
              <p:cNvPr id="80" name="Shape 225"/>
              <p:cNvSpPr/>
              <p:nvPr/>
            </p:nvSpPr>
            <p:spPr>
              <a:xfrm>
                <a:off x="544861"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1600"/>
              </a:p>
            </p:txBody>
          </p:sp>
        </p:grpSp>
        <p:grpSp>
          <p:nvGrpSpPr>
            <p:cNvPr id="10" name="Group 230"/>
            <p:cNvGrpSpPr/>
            <p:nvPr/>
          </p:nvGrpSpPr>
          <p:grpSpPr>
            <a:xfrm>
              <a:off x="6947676" y="2593683"/>
              <a:ext cx="1193385" cy="414995"/>
              <a:chOff x="0" y="0"/>
              <a:chExt cx="802715" cy="240685"/>
            </a:xfrm>
          </p:grpSpPr>
          <p:sp>
            <p:nvSpPr>
              <p:cNvPr id="75" name="Shape 227"/>
              <p:cNvSpPr/>
              <p:nvPr/>
            </p:nvSpPr>
            <p:spPr>
              <a:xfrm>
                <a:off x="0"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1600"/>
              </a:p>
            </p:txBody>
          </p:sp>
          <p:sp>
            <p:nvSpPr>
              <p:cNvPr id="76" name="Shape 228"/>
              <p:cNvSpPr/>
              <p:nvPr/>
            </p:nvSpPr>
            <p:spPr>
              <a:xfrm>
                <a:off x="278780" y="0"/>
                <a:ext cx="245156"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1600"/>
              </a:p>
            </p:txBody>
          </p:sp>
          <p:sp>
            <p:nvSpPr>
              <p:cNvPr id="77" name="Shape 229"/>
              <p:cNvSpPr/>
              <p:nvPr/>
            </p:nvSpPr>
            <p:spPr>
              <a:xfrm>
                <a:off x="557561"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1600"/>
              </a:p>
            </p:txBody>
          </p:sp>
        </p:grpSp>
        <p:grpSp>
          <p:nvGrpSpPr>
            <p:cNvPr id="11" name="Group 235"/>
            <p:cNvGrpSpPr/>
            <p:nvPr/>
          </p:nvGrpSpPr>
          <p:grpSpPr>
            <a:xfrm>
              <a:off x="8346132" y="2593683"/>
              <a:ext cx="1600077" cy="414995"/>
              <a:chOff x="0" y="0"/>
              <a:chExt cx="1076273" cy="240685"/>
            </a:xfrm>
          </p:grpSpPr>
          <p:sp>
            <p:nvSpPr>
              <p:cNvPr id="71" name="Shape 231"/>
              <p:cNvSpPr/>
              <p:nvPr/>
            </p:nvSpPr>
            <p:spPr>
              <a:xfrm>
                <a:off x="0"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1600"/>
              </a:p>
            </p:txBody>
          </p:sp>
          <p:sp>
            <p:nvSpPr>
              <p:cNvPr id="72" name="Shape 232"/>
              <p:cNvSpPr/>
              <p:nvPr/>
            </p:nvSpPr>
            <p:spPr>
              <a:xfrm>
                <a:off x="278780" y="0"/>
                <a:ext cx="245156"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1600"/>
              </a:p>
            </p:txBody>
          </p:sp>
          <p:sp>
            <p:nvSpPr>
              <p:cNvPr id="73" name="Shape 233"/>
              <p:cNvSpPr/>
              <p:nvPr/>
            </p:nvSpPr>
            <p:spPr>
              <a:xfrm>
                <a:off x="557561"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1600"/>
              </a:p>
            </p:txBody>
          </p:sp>
          <p:sp>
            <p:nvSpPr>
              <p:cNvPr id="74" name="Shape 234"/>
              <p:cNvSpPr/>
              <p:nvPr/>
            </p:nvSpPr>
            <p:spPr>
              <a:xfrm>
                <a:off x="831118" y="0"/>
                <a:ext cx="245156"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1600"/>
              </a:p>
            </p:txBody>
          </p:sp>
        </p:grpSp>
        <p:sp>
          <p:nvSpPr>
            <p:cNvPr id="12" name="Shape 236"/>
            <p:cNvSpPr/>
            <p:nvPr/>
          </p:nvSpPr>
          <p:spPr>
            <a:xfrm>
              <a:off x="10321210" y="2593683"/>
              <a:ext cx="364468" cy="414995"/>
            </a:xfrm>
            <a:prstGeom prst="roundRect">
              <a:avLst>
                <a:gd name="adj" fmla="val 17878"/>
              </a:avLst>
            </a:prstGeom>
            <a:solidFill>
              <a:srgbClr val="FFB5BB"/>
            </a:solidFill>
            <a:ln w="12700">
              <a:noFill/>
              <a:miter lim="400000"/>
            </a:ln>
          </p:spPr>
          <p:txBody>
            <a:bodyPr lIns="50800" tIns="50800" rIns="50800" bIns="50800" anchor="ctr"/>
            <a:lstStyle/>
            <a:p>
              <a:endParaRPr sz="1600"/>
            </a:p>
          </p:txBody>
        </p:sp>
        <p:sp>
          <p:nvSpPr>
            <p:cNvPr id="13" name="Shape 239"/>
            <p:cNvSpPr/>
            <p:nvPr/>
          </p:nvSpPr>
          <p:spPr>
            <a:xfrm>
              <a:off x="6375110" y="3228710"/>
              <a:ext cx="364468" cy="414995"/>
            </a:xfrm>
            <a:prstGeom prst="roundRect">
              <a:avLst>
                <a:gd name="adj" fmla="val 17878"/>
              </a:avLst>
            </a:prstGeom>
            <a:solidFill>
              <a:srgbClr val="FFB5BB"/>
            </a:solidFill>
            <a:ln w="12700">
              <a:noFill/>
              <a:miter lim="400000"/>
            </a:ln>
          </p:spPr>
          <p:txBody>
            <a:bodyPr lIns="50800" tIns="50800" rIns="50800" bIns="50800" anchor="ctr"/>
            <a:lstStyle/>
            <a:p>
              <a:endParaRPr sz="1600"/>
            </a:p>
          </p:txBody>
        </p:sp>
        <p:sp>
          <p:nvSpPr>
            <p:cNvPr id="14" name="Shape 240"/>
            <p:cNvSpPr/>
            <p:nvPr/>
          </p:nvSpPr>
          <p:spPr>
            <a:xfrm>
              <a:off x="7769512" y="3228710"/>
              <a:ext cx="364468" cy="414995"/>
            </a:xfrm>
            <a:prstGeom prst="roundRect">
              <a:avLst>
                <a:gd name="adj" fmla="val 17878"/>
              </a:avLst>
            </a:prstGeom>
            <a:solidFill>
              <a:srgbClr val="FFB5BB"/>
            </a:solidFill>
            <a:ln w="12700">
              <a:noFill/>
              <a:miter lim="400000"/>
            </a:ln>
          </p:spPr>
          <p:txBody>
            <a:bodyPr lIns="50800" tIns="50800" rIns="50800" bIns="50800" anchor="ctr"/>
            <a:lstStyle/>
            <a:p>
              <a:endParaRPr sz="1600"/>
            </a:p>
          </p:txBody>
        </p:sp>
        <p:sp>
          <p:nvSpPr>
            <p:cNvPr id="15" name="Shape 241"/>
            <p:cNvSpPr/>
            <p:nvPr/>
          </p:nvSpPr>
          <p:spPr>
            <a:xfrm>
              <a:off x="9582075" y="3228710"/>
              <a:ext cx="364468" cy="414995"/>
            </a:xfrm>
            <a:prstGeom prst="roundRect">
              <a:avLst>
                <a:gd name="adj" fmla="val 17878"/>
              </a:avLst>
            </a:prstGeom>
            <a:solidFill>
              <a:srgbClr val="FFB5BB"/>
            </a:solidFill>
            <a:ln w="12700">
              <a:noFill/>
              <a:miter lim="400000"/>
            </a:ln>
          </p:spPr>
          <p:txBody>
            <a:bodyPr lIns="50800" tIns="50800" rIns="50800" bIns="50800" anchor="ctr"/>
            <a:lstStyle/>
            <a:p>
              <a:endParaRPr sz="1600"/>
            </a:p>
          </p:txBody>
        </p:sp>
        <p:sp>
          <p:nvSpPr>
            <p:cNvPr id="16" name="Shape 255"/>
            <p:cNvSpPr/>
            <p:nvPr/>
          </p:nvSpPr>
          <p:spPr>
            <a:xfrm>
              <a:off x="10321210" y="3764718"/>
              <a:ext cx="364468" cy="414995"/>
            </a:xfrm>
            <a:prstGeom prst="roundRect">
              <a:avLst>
                <a:gd name="adj" fmla="val 17878"/>
              </a:avLst>
            </a:prstGeom>
            <a:solidFill>
              <a:srgbClr val="C3E9FF"/>
            </a:solidFill>
            <a:ln w="12700">
              <a:noFill/>
              <a:miter lim="400000"/>
            </a:ln>
          </p:spPr>
          <p:txBody>
            <a:bodyPr lIns="50800" tIns="50800" rIns="50800" bIns="50800" anchor="ctr"/>
            <a:lstStyle/>
            <a:p>
              <a:endParaRPr sz="1600"/>
            </a:p>
          </p:txBody>
        </p:sp>
        <p:sp>
          <p:nvSpPr>
            <p:cNvPr id="17" name="Shape 270"/>
            <p:cNvSpPr/>
            <p:nvPr/>
          </p:nvSpPr>
          <p:spPr>
            <a:xfrm>
              <a:off x="10321210" y="4379796"/>
              <a:ext cx="364468" cy="429271"/>
            </a:xfrm>
            <a:prstGeom prst="roundRect">
              <a:avLst>
                <a:gd name="adj" fmla="val 17878"/>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lIns="50800" tIns="50800" rIns="50800" bIns="50800" anchor="ctr"/>
            <a:lstStyle/>
            <a:p>
              <a:endParaRPr sz="1600"/>
            </a:p>
          </p:txBody>
        </p:sp>
        <p:grpSp>
          <p:nvGrpSpPr>
            <p:cNvPr id="18" name="Group 275"/>
            <p:cNvGrpSpPr/>
            <p:nvPr/>
          </p:nvGrpSpPr>
          <p:grpSpPr>
            <a:xfrm>
              <a:off x="8297304" y="3764718"/>
              <a:ext cx="763640" cy="414995"/>
              <a:chOff x="0" y="0"/>
              <a:chExt cx="513652" cy="240685"/>
            </a:xfrm>
          </p:grpSpPr>
          <p:sp>
            <p:nvSpPr>
              <p:cNvPr id="69" name="Shape 273"/>
              <p:cNvSpPr/>
              <p:nvPr/>
            </p:nvSpPr>
            <p:spPr>
              <a:xfrm>
                <a:off x="0" y="0"/>
                <a:ext cx="245155" cy="240686"/>
              </a:xfrm>
              <a:prstGeom prst="roundRect">
                <a:avLst>
                  <a:gd name="adj" fmla="val 17878"/>
                </a:avLst>
              </a:prstGeom>
              <a:solidFill>
                <a:srgbClr val="C1EAFD"/>
              </a:solidFill>
              <a:ln w="12700" cap="flat">
                <a:noFill/>
                <a:miter lim="400000"/>
              </a:ln>
              <a:effectLst/>
            </p:spPr>
            <p:txBody>
              <a:bodyPr wrap="square" lIns="50800" tIns="50800" rIns="50800" bIns="50800" numCol="1" anchor="ctr">
                <a:noAutofit/>
              </a:bodyPr>
              <a:lstStyle/>
              <a:p>
                <a:endParaRPr sz="1600"/>
              </a:p>
            </p:txBody>
          </p:sp>
          <p:sp>
            <p:nvSpPr>
              <p:cNvPr id="70" name="Shape 274"/>
              <p:cNvSpPr/>
              <p:nvPr/>
            </p:nvSpPr>
            <p:spPr>
              <a:xfrm>
                <a:off x="268498"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1600"/>
              </a:p>
            </p:txBody>
          </p:sp>
        </p:grpSp>
        <p:grpSp>
          <p:nvGrpSpPr>
            <p:cNvPr id="19" name="Group 280"/>
            <p:cNvGrpSpPr/>
            <p:nvPr/>
          </p:nvGrpSpPr>
          <p:grpSpPr>
            <a:xfrm>
              <a:off x="5517990" y="3773955"/>
              <a:ext cx="763640" cy="414995"/>
              <a:chOff x="0" y="0"/>
              <a:chExt cx="513652" cy="240685"/>
            </a:xfrm>
          </p:grpSpPr>
          <p:sp>
            <p:nvSpPr>
              <p:cNvPr id="67" name="Shape 278"/>
              <p:cNvSpPr/>
              <p:nvPr/>
            </p:nvSpPr>
            <p:spPr>
              <a:xfrm>
                <a:off x="0" y="0"/>
                <a:ext cx="245155" cy="240686"/>
              </a:xfrm>
              <a:prstGeom prst="roundRect">
                <a:avLst>
                  <a:gd name="adj" fmla="val 17878"/>
                </a:avLst>
              </a:prstGeom>
              <a:solidFill>
                <a:srgbClr val="C1EAFD"/>
              </a:solidFill>
              <a:ln w="12700" cap="flat">
                <a:noFill/>
                <a:miter lim="400000"/>
              </a:ln>
              <a:effectLst/>
            </p:spPr>
            <p:txBody>
              <a:bodyPr wrap="square" lIns="50800" tIns="50800" rIns="50800" bIns="50800" numCol="1" anchor="ctr">
                <a:noAutofit/>
              </a:bodyPr>
              <a:lstStyle/>
              <a:p>
                <a:endParaRPr sz="1600"/>
              </a:p>
            </p:txBody>
          </p:sp>
          <p:sp>
            <p:nvSpPr>
              <p:cNvPr id="68" name="Shape 279"/>
              <p:cNvSpPr/>
              <p:nvPr/>
            </p:nvSpPr>
            <p:spPr>
              <a:xfrm>
                <a:off x="268498"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1600"/>
              </a:p>
            </p:txBody>
          </p:sp>
        </p:grpSp>
        <p:grpSp>
          <p:nvGrpSpPr>
            <p:cNvPr id="20" name="Group 283"/>
            <p:cNvGrpSpPr/>
            <p:nvPr/>
          </p:nvGrpSpPr>
          <p:grpSpPr>
            <a:xfrm>
              <a:off x="6864026" y="3773955"/>
              <a:ext cx="763640" cy="414995"/>
              <a:chOff x="0" y="0"/>
              <a:chExt cx="513652" cy="240685"/>
            </a:xfrm>
          </p:grpSpPr>
          <p:sp>
            <p:nvSpPr>
              <p:cNvPr id="65" name="Shape 281"/>
              <p:cNvSpPr/>
              <p:nvPr/>
            </p:nvSpPr>
            <p:spPr>
              <a:xfrm>
                <a:off x="0" y="0"/>
                <a:ext cx="245155" cy="240686"/>
              </a:xfrm>
              <a:prstGeom prst="roundRect">
                <a:avLst>
                  <a:gd name="adj" fmla="val 17878"/>
                </a:avLst>
              </a:prstGeom>
              <a:solidFill>
                <a:srgbClr val="C1EAFD"/>
              </a:solidFill>
              <a:ln w="12700" cap="flat">
                <a:noFill/>
                <a:miter lim="400000"/>
              </a:ln>
              <a:effectLst/>
            </p:spPr>
            <p:txBody>
              <a:bodyPr wrap="square" lIns="50800" tIns="50800" rIns="50800" bIns="50800" numCol="1" anchor="ctr">
                <a:noAutofit/>
              </a:bodyPr>
              <a:lstStyle/>
              <a:p>
                <a:endParaRPr sz="1600"/>
              </a:p>
            </p:txBody>
          </p:sp>
          <p:sp>
            <p:nvSpPr>
              <p:cNvPr id="66" name="Shape 282"/>
              <p:cNvSpPr/>
              <p:nvPr/>
            </p:nvSpPr>
            <p:spPr>
              <a:xfrm>
                <a:off x="268498"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1600"/>
              </a:p>
            </p:txBody>
          </p:sp>
        </p:grpSp>
        <p:sp>
          <p:nvSpPr>
            <p:cNvPr id="21" name="Shape 284"/>
            <p:cNvSpPr/>
            <p:nvPr/>
          </p:nvSpPr>
          <p:spPr>
            <a:xfrm>
              <a:off x="2207463" y="4103224"/>
              <a:ext cx="364469" cy="414995"/>
            </a:xfrm>
            <a:prstGeom prst="roundRect">
              <a:avLst>
                <a:gd name="adj" fmla="val 17878"/>
              </a:avLst>
            </a:prstGeom>
            <a:solidFill>
              <a:schemeClr val="accent6">
                <a:lumMod val="60000"/>
                <a:lumOff val="40000"/>
              </a:schemeClr>
            </a:solidFill>
            <a:ln w="12700">
              <a:noFill/>
              <a:miter lim="400000"/>
            </a:ln>
          </p:spPr>
          <p:txBody>
            <a:bodyPr lIns="50800" tIns="50800" rIns="50800" bIns="50800" anchor="ctr"/>
            <a:lstStyle/>
            <a:p>
              <a:endParaRPr sz="1600"/>
            </a:p>
          </p:txBody>
        </p:sp>
        <p:sp>
          <p:nvSpPr>
            <p:cNvPr id="23" name="Shape 290"/>
            <p:cNvSpPr/>
            <p:nvPr/>
          </p:nvSpPr>
          <p:spPr>
            <a:xfrm>
              <a:off x="3975912" y="2801177"/>
              <a:ext cx="215209" cy="3"/>
            </a:xfrm>
            <a:prstGeom prst="line">
              <a:avLst/>
            </a:prstGeom>
            <a:ln w="12700">
              <a:solidFill>
                <a:srgbClr val="000000"/>
              </a:solidFill>
              <a:tailEnd type="triangle" w="sm" len="sm"/>
            </a:ln>
          </p:spPr>
          <p:txBody>
            <a:bodyPr lIns="45718" tIns="45718" rIns="45718" bIns="45718"/>
            <a:lstStyle/>
            <a:p>
              <a:endParaRPr sz="1600"/>
            </a:p>
          </p:txBody>
        </p:sp>
        <p:sp>
          <p:nvSpPr>
            <p:cNvPr id="24" name="Shape 291"/>
            <p:cNvSpPr/>
            <p:nvPr/>
          </p:nvSpPr>
          <p:spPr>
            <a:xfrm>
              <a:off x="5364927" y="2801177"/>
              <a:ext cx="215209" cy="3"/>
            </a:xfrm>
            <a:prstGeom prst="line">
              <a:avLst/>
            </a:prstGeom>
            <a:ln w="12700">
              <a:solidFill>
                <a:srgbClr val="000000"/>
              </a:solidFill>
              <a:tailEnd type="triangle" w="sm" len="sm"/>
            </a:ln>
          </p:spPr>
          <p:txBody>
            <a:bodyPr lIns="45718" tIns="45718" rIns="45718" bIns="45718"/>
            <a:lstStyle/>
            <a:p>
              <a:endParaRPr sz="1600"/>
            </a:p>
          </p:txBody>
        </p:sp>
        <p:sp>
          <p:nvSpPr>
            <p:cNvPr id="25" name="Shape 292"/>
            <p:cNvSpPr/>
            <p:nvPr/>
          </p:nvSpPr>
          <p:spPr>
            <a:xfrm>
              <a:off x="6742603" y="2801177"/>
              <a:ext cx="215208" cy="3"/>
            </a:xfrm>
            <a:prstGeom prst="line">
              <a:avLst/>
            </a:prstGeom>
            <a:ln w="12700">
              <a:solidFill>
                <a:srgbClr val="000000"/>
              </a:solidFill>
              <a:tailEnd type="triangle" w="sm" len="sm"/>
            </a:ln>
          </p:spPr>
          <p:txBody>
            <a:bodyPr lIns="45718" tIns="45718" rIns="45718" bIns="45718"/>
            <a:lstStyle/>
            <a:p>
              <a:endParaRPr sz="1600"/>
            </a:p>
          </p:txBody>
        </p:sp>
        <p:sp>
          <p:nvSpPr>
            <p:cNvPr id="26" name="Shape 293"/>
            <p:cNvSpPr/>
            <p:nvPr/>
          </p:nvSpPr>
          <p:spPr>
            <a:xfrm>
              <a:off x="8131619" y="2801177"/>
              <a:ext cx="215208" cy="3"/>
            </a:xfrm>
            <a:prstGeom prst="line">
              <a:avLst/>
            </a:prstGeom>
            <a:ln w="12700">
              <a:solidFill>
                <a:srgbClr val="000000"/>
              </a:solidFill>
              <a:tailEnd type="triangle" w="sm" len="sm"/>
            </a:ln>
          </p:spPr>
          <p:txBody>
            <a:bodyPr lIns="45718" tIns="45718" rIns="45718" bIns="45718"/>
            <a:lstStyle/>
            <a:p>
              <a:endParaRPr sz="1600"/>
            </a:p>
          </p:txBody>
        </p:sp>
        <p:sp>
          <p:nvSpPr>
            <p:cNvPr id="27" name="Shape 294"/>
            <p:cNvSpPr/>
            <p:nvPr/>
          </p:nvSpPr>
          <p:spPr>
            <a:xfrm>
              <a:off x="9950582" y="2801177"/>
              <a:ext cx="364469" cy="3"/>
            </a:xfrm>
            <a:prstGeom prst="line">
              <a:avLst/>
            </a:prstGeom>
            <a:ln w="12700">
              <a:solidFill>
                <a:srgbClr val="000000"/>
              </a:solidFill>
              <a:tailEnd type="triangle" w="sm" len="sm"/>
            </a:ln>
          </p:spPr>
          <p:txBody>
            <a:bodyPr lIns="45718" tIns="45718" rIns="45718" bIns="45718"/>
            <a:lstStyle/>
            <a:p>
              <a:endParaRPr sz="1600"/>
            </a:p>
          </p:txBody>
        </p:sp>
        <p:sp>
          <p:nvSpPr>
            <p:cNvPr id="28" name="Shape 302"/>
            <p:cNvSpPr/>
            <p:nvPr/>
          </p:nvSpPr>
          <p:spPr>
            <a:xfrm flipH="1">
              <a:off x="7627667" y="3981452"/>
              <a:ext cx="652283" cy="0"/>
            </a:xfrm>
            <a:prstGeom prst="line">
              <a:avLst/>
            </a:prstGeom>
            <a:ln w="12700">
              <a:solidFill>
                <a:srgbClr val="000000"/>
              </a:solidFill>
              <a:tailEnd type="triangle" w="sm" len="sm"/>
            </a:ln>
          </p:spPr>
          <p:txBody>
            <a:bodyPr lIns="45718" tIns="45718" rIns="45718" bIns="45718"/>
            <a:lstStyle/>
            <a:p>
              <a:endParaRPr sz="1600"/>
            </a:p>
          </p:txBody>
        </p:sp>
        <p:sp>
          <p:nvSpPr>
            <p:cNvPr id="29" name="Shape 303"/>
            <p:cNvSpPr/>
            <p:nvPr/>
          </p:nvSpPr>
          <p:spPr>
            <a:xfrm flipH="1">
              <a:off x="6288164" y="3981452"/>
              <a:ext cx="555747" cy="3"/>
            </a:xfrm>
            <a:prstGeom prst="line">
              <a:avLst/>
            </a:prstGeom>
            <a:ln w="12700">
              <a:solidFill>
                <a:srgbClr val="000000"/>
              </a:solidFill>
              <a:tailEnd type="triangle" w="sm" len="sm"/>
            </a:ln>
          </p:spPr>
          <p:txBody>
            <a:bodyPr lIns="45718" tIns="45718" rIns="45718" bIns="45718"/>
            <a:lstStyle/>
            <a:p>
              <a:endParaRPr sz="1600"/>
            </a:p>
          </p:txBody>
        </p:sp>
        <p:sp>
          <p:nvSpPr>
            <p:cNvPr id="30" name="Shape 308"/>
            <p:cNvSpPr/>
            <p:nvPr/>
          </p:nvSpPr>
          <p:spPr>
            <a:xfrm flipH="1">
              <a:off x="9078297" y="3972212"/>
              <a:ext cx="1210335" cy="3"/>
            </a:xfrm>
            <a:prstGeom prst="line">
              <a:avLst/>
            </a:prstGeom>
            <a:ln w="12700">
              <a:solidFill>
                <a:srgbClr val="000000"/>
              </a:solidFill>
              <a:tailEnd type="triangle" w="sm" len="sm"/>
            </a:ln>
          </p:spPr>
          <p:txBody>
            <a:bodyPr lIns="45718" tIns="45718" rIns="45718" bIns="45718"/>
            <a:lstStyle/>
            <a:p>
              <a:endParaRPr sz="1600"/>
            </a:p>
          </p:txBody>
        </p:sp>
        <p:sp>
          <p:nvSpPr>
            <p:cNvPr id="31" name="Shape 311"/>
            <p:cNvSpPr/>
            <p:nvPr/>
          </p:nvSpPr>
          <p:spPr>
            <a:xfrm>
              <a:off x="6576224" y="3003199"/>
              <a:ext cx="1" cy="211564"/>
            </a:xfrm>
            <a:prstGeom prst="line">
              <a:avLst/>
            </a:prstGeom>
            <a:ln w="12700">
              <a:solidFill>
                <a:srgbClr val="000000"/>
              </a:solidFill>
              <a:tailEnd type="triangle" w="sm" len="sm"/>
            </a:ln>
          </p:spPr>
          <p:txBody>
            <a:bodyPr lIns="45718" tIns="45718" rIns="45718" bIns="45718"/>
            <a:lstStyle/>
            <a:p>
              <a:endParaRPr sz="1600"/>
            </a:p>
          </p:txBody>
        </p:sp>
        <p:sp>
          <p:nvSpPr>
            <p:cNvPr id="32" name="Shape 312"/>
            <p:cNvSpPr/>
            <p:nvPr/>
          </p:nvSpPr>
          <p:spPr>
            <a:xfrm>
              <a:off x="7969907" y="3003199"/>
              <a:ext cx="1" cy="211564"/>
            </a:xfrm>
            <a:prstGeom prst="line">
              <a:avLst/>
            </a:prstGeom>
            <a:ln w="12700">
              <a:solidFill>
                <a:srgbClr val="000000"/>
              </a:solidFill>
              <a:tailEnd type="triangle" w="sm" len="sm"/>
            </a:ln>
          </p:spPr>
          <p:txBody>
            <a:bodyPr lIns="45718" tIns="45718" rIns="45718" bIns="45718"/>
            <a:lstStyle/>
            <a:p>
              <a:endParaRPr sz="1600"/>
            </a:p>
          </p:txBody>
        </p:sp>
        <p:sp>
          <p:nvSpPr>
            <p:cNvPr id="33" name="Shape 313"/>
            <p:cNvSpPr/>
            <p:nvPr/>
          </p:nvSpPr>
          <p:spPr>
            <a:xfrm>
              <a:off x="9764308" y="3003199"/>
              <a:ext cx="1" cy="211564"/>
            </a:xfrm>
            <a:prstGeom prst="line">
              <a:avLst/>
            </a:prstGeom>
            <a:ln w="12700">
              <a:solidFill>
                <a:srgbClr val="000000"/>
              </a:solidFill>
              <a:tailEnd type="triangle" w="sm" len="sm"/>
            </a:ln>
          </p:spPr>
          <p:txBody>
            <a:bodyPr lIns="45718" tIns="45718" rIns="45718" bIns="45718"/>
            <a:lstStyle/>
            <a:p>
              <a:endParaRPr sz="1600"/>
            </a:p>
          </p:txBody>
        </p:sp>
        <p:sp>
          <p:nvSpPr>
            <p:cNvPr id="34" name="Shape 314"/>
            <p:cNvSpPr/>
            <p:nvPr/>
          </p:nvSpPr>
          <p:spPr>
            <a:xfrm>
              <a:off x="10503445" y="3003199"/>
              <a:ext cx="0" cy="743506"/>
            </a:xfrm>
            <a:prstGeom prst="line">
              <a:avLst/>
            </a:prstGeom>
            <a:ln w="12700">
              <a:solidFill>
                <a:srgbClr val="000000"/>
              </a:solidFill>
              <a:tailEnd type="triangle" w="sm" len="sm"/>
            </a:ln>
          </p:spPr>
          <p:txBody>
            <a:bodyPr lIns="45718" tIns="45718" rIns="45718" bIns="45718"/>
            <a:lstStyle/>
            <a:p>
              <a:endParaRPr sz="1600"/>
            </a:p>
          </p:txBody>
        </p:sp>
        <p:sp>
          <p:nvSpPr>
            <p:cNvPr id="35" name="Shape 333"/>
            <p:cNvSpPr/>
            <p:nvPr/>
          </p:nvSpPr>
          <p:spPr>
            <a:xfrm flipV="1">
              <a:off x="6576226" y="3664744"/>
              <a:ext cx="0" cy="307468"/>
            </a:xfrm>
            <a:prstGeom prst="line">
              <a:avLst/>
            </a:prstGeom>
            <a:ln w="12700">
              <a:solidFill>
                <a:srgbClr val="000000"/>
              </a:solidFill>
            </a:ln>
          </p:spPr>
          <p:txBody>
            <a:bodyPr lIns="45718" tIns="45718" rIns="45718" bIns="45718"/>
            <a:lstStyle/>
            <a:p>
              <a:endParaRPr sz="1600"/>
            </a:p>
          </p:txBody>
        </p:sp>
        <p:sp>
          <p:nvSpPr>
            <p:cNvPr id="36" name="Shape 334"/>
            <p:cNvSpPr/>
            <p:nvPr/>
          </p:nvSpPr>
          <p:spPr>
            <a:xfrm flipV="1">
              <a:off x="7961187" y="3664744"/>
              <a:ext cx="0" cy="316709"/>
            </a:xfrm>
            <a:prstGeom prst="line">
              <a:avLst/>
            </a:prstGeom>
            <a:ln w="12700">
              <a:solidFill>
                <a:srgbClr val="000000"/>
              </a:solidFill>
            </a:ln>
          </p:spPr>
          <p:txBody>
            <a:bodyPr lIns="45718" tIns="45718" rIns="45718" bIns="45718"/>
            <a:lstStyle/>
            <a:p>
              <a:endParaRPr sz="1600"/>
            </a:p>
          </p:txBody>
        </p:sp>
        <p:sp>
          <p:nvSpPr>
            <p:cNvPr id="37" name="Shape 335"/>
            <p:cNvSpPr/>
            <p:nvPr/>
          </p:nvSpPr>
          <p:spPr>
            <a:xfrm flipV="1">
              <a:off x="9767681" y="3644165"/>
              <a:ext cx="0" cy="328046"/>
            </a:xfrm>
            <a:prstGeom prst="line">
              <a:avLst/>
            </a:prstGeom>
            <a:ln w="12700">
              <a:solidFill>
                <a:srgbClr val="000000"/>
              </a:solidFill>
            </a:ln>
          </p:spPr>
          <p:txBody>
            <a:bodyPr lIns="45718" tIns="45718" rIns="45718" bIns="45718"/>
            <a:lstStyle/>
            <a:p>
              <a:endParaRPr sz="1600"/>
            </a:p>
          </p:txBody>
        </p:sp>
        <p:sp>
          <p:nvSpPr>
            <p:cNvPr id="38" name="Shape 338"/>
            <p:cNvSpPr/>
            <p:nvPr/>
          </p:nvSpPr>
          <p:spPr>
            <a:xfrm flipH="1">
              <a:off x="2548576" y="3961904"/>
              <a:ext cx="254835" cy="375485"/>
            </a:xfrm>
            <a:prstGeom prst="line">
              <a:avLst/>
            </a:prstGeom>
            <a:ln w="12700">
              <a:solidFill>
                <a:srgbClr val="000000"/>
              </a:solidFill>
              <a:tailEnd type="triangle" w="sm" len="sm"/>
            </a:ln>
          </p:spPr>
          <p:txBody>
            <a:bodyPr lIns="45718" tIns="45718" rIns="45718" bIns="45718"/>
            <a:lstStyle/>
            <a:p>
              <a:endParaRPr sz="1600"/>
            </a:p>
          </p:txBody>
        </p:sp>
        <p:sp>
          <p:nvSpPr>
            <p:cNvPr id="39" name="Shape 339"/>
            <p:cNvSpPr/>
            <p:nvPr/>
          </p:nvSpPr>
          <p:spPr>
            <a:xfrm>
              <a:off x="2774402" y="3972215"/>
              <a:ext cx="2743586" cy="0"/>
            </a:xfrm>
            <a:prstGeom prst="line">
              <a:avLst/>
            </a:prstGeom>
            <a:ln w="12700">
              <a:solidFill>
                <a:srgbClr val="000000"/>
              </a:solidFill>
            </a:ln>
          </p:spPr>
          <p:txBody>
            <a:bodyPr lIns="45718" tIns="45718" rIns="45718" bIns="45718"/>
            <a:lstStyle/>
            <a:p>
              <a:endParaRPr sz="1600"/>
            </a:p>
          </p:txBody>
        </p:sp>
        <p:cxnSp>
          <p:nvCxnSpPr>
            <p:cNvPr id="40" name="Straight Arrow Connector 39"/>
            <p:cNvCxnSpPr/>
            <p:nvPr/>
          </p:nvCxnSpPr>
          <p:spPr>
            <a:xfrm>
              <a:off x="759145" y="2806195"/>
              <a:ext cx="500211" cy="3714"/>
            </a:xfrm>
            <a:prstGeom prst="straightConnector1">
              <a:avLst/>
            </a:prstGeom>
            <a:ln w="12700">
              <a:tailEnd type="triangle" w="sm" len="sm"/>
            </a:ln>
          </p:spPr>
          <p:style>
            <a:lnRef idx="1">
              <a:schemeClr val="dk1"/>
            </a:lnRef>
            <a:fillRef idx="0">
              <a:schemeClr val="dk1"/>
            </a:fillRef>
            <a:effectRef idx="0">
              <a:schemeClr val="dk1"/>
            </a:effectRef>
            <a:fontRef idx="minor">
              <a:schemeClr val="tx1"/>
            </a:fontRef>
          </p:style>
        </p:cxnSp>
        <p:grpSp>
          <p:nvGrpSpPr>
            <p:cNvPr id="42" name="Group 41"/>
            <p:cNvGrpSpPr/>
            <p:nvPr/>
          </p:nvGrpSpPr>
          <p:grpSpPr>
            <a:xfrm>
              <a:off x="2548576" y="4301404"/>
              <a:ext cx="7772634" cy="293037"/>
              <a:chOff x="2248411" y="2017100"/>
              <a:chExt cx="5242276" cy="252133"/>
            </a:xfrm>
          </p:grpSpPr>
          <p:sp>
            <p:nvSpPr>
              <p:cNvPr id="63" name="Shape 341"/>
              <p:cNvSpPr/>
              <p:nvPr/>
            </p:nvSpPr>
            <p:spPr>
              <a:xfrm flipH="1" flipV="1">
                <a:off x="2248411" y="2017100"/>
                <a:ext cx="171874" cy="252124"/>
              </a:xfrm>
              <a:prstGeom prst="line">
                <a:avLst/>
              </a:prstGeom>
              <a:ln w="12700">
                <a:solidFill>
                  <a:srgbClr val="000000"/>
                </a:solidFill>
                <a:tailEnd type="triangle" w="sm" len="sm"/>
              </a:ln>
            </p:spPr>
            <p:txBody>
              <a:bodyPr lIns="45718" tIns="45718" rIns="45718" bIns="45718"/>
              <a:lstStyle/>
              <a:p>
                <a:endParaRPr sz="1600"/>
              </a:p>
            </p:txBody>
          </p:sp>
          <p:cxnSp>
            <p:nvCxnSpPr>
              <p:cNvPr id="64" name="Straight Connector 63"/>
              <p:cNvCxnSpPr>
                <a:stCxn id="65" idx="1"/>
              </p:cNvCxnSpPr>
              <p:nvPr/>
            </p:nvCxnSpPr>
            <p:spPr>
              <a:xfrm flipH="1">
                <a:off x="2420287" y="2269227"/>
                <a:ext cx="5070400" cy="6"/>
              </a:xfrm>
              <a:prstGeom prst="line">
                <a:avLst/>
              </a:prstGeom>
              <a:ln w="12700"/>
            </p:spPr>
            <p:style>
              <a:lnRef idx="1">
                <a:schemeClr val="dk1"/>
              </a:lnRef>
              <a:fillRef idx="0">
                <a:schemeClr val="dk1"/>
              </a:fillRef>
              <a:effectRef idx="0">
                <a:schemeClr val="dk1"/>
              </a:effectRef>
              <a:fontRef idx="minor">
                <a:schemeClr val="tx1"/>
              </a:fontRef>
            </p:style>
          </p:cxnSp>
        </p:grpSp>
        <p:cxnSp>
          <p:nvCxnSpPr>
            <p:cNvPr id="43" name="Straight Arrow Connector 42"/>
            <p:cNvCxnSpPr>
              <a:stCxn id="79" idx="1"/>
            </p:cNvCxnSpPr>
            <p:nvPr/>
          </p:nvCxnSpPr>
          <p:spPr>
            <a:xfrm flipH="1">
              <a:off x="742084" y="4310725"/>
              <a:ext cx="1465379" cy="26671"/>
            </a:xfrm>
            <a:prstGeom prst="straightConnector1">
              <a:avLst/>
            </a:prstGeom>
            <a:ln w="12700">
              <a:tailEnd type="triangle" w="sm" len="sm"/>
            </a:ln>
          </p:spPr>
          <p:style>
            <a:lnRef idx="1">
              <a:schemeClr val="dk1"/>
            </a:lnRef>
            <a:fillRef idx="0">
              <a:schemeClr val="dk1"/>
            </a:fillRef>
            <a:effectRef idx="0">
              <a:schemeClr val="dk1"/>
            </a:effectRef>
            <a:fontRef idx="minor">
              <a:schemeClr val="tx1"/>
            </a:fontRef>
          </p:style>
        </p:cxnSp>
        <p:sp>
          <p:nvSpPr>
            <p:cNvPr id="50" name="Arc 49"/>
            <p:cNvSpPr/>
            <p:nvPr/>
          </p:nvSpPr>
          <p:spPr>
            <a:xfrm>
              <a:off x="10807216" y="2796897"/>
              <a:ext cx="139427" cy="161702"/>
            </a:xfrm>
            <a:prstGeom prst="arc">
              <a:avLst/>
            </a:prstGeom>
            <a:ln w="12700"/>
          </p:spPr>
          <p:style>
            <a:lnRef idx="1">
              <a:schemeClr val="dk1"/>
            </a:lnRef>
            <a:fillRef idx="0">
              <a:schemeClr val="dk1"/>
            </a:fillRef>
            <a:effectRef idx="0">
              <a:schemeClr val="dk1"/>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000000"/>
                </a:solidFill>
                <a:effectLst/>
                <a:uFillTx/>
              </a:endParaRPr>
            </a:p>
          </p:txBody>
        </p:sp>
        <p:cxnSp>
          <p:nvCxnSpPr>
            <p:cNvPr id="51" name="Straight Connector 50"/>
            <p:cNvCxnSpPr>
              <a:stCxn id="31" idx="3"/>
            </p:cNvCxnSpPr>
            <p:nvPr/>
          </p:nvCxnSpPr>
          <p:spPr>
            <a:xfrm flipV="1">
              <a:off x="10685678" y="2796897"/>
              <a:ext cx="191251" cy="4283"/>
            </a:xfrm>
            <a:prstGeom prst="line">
              <a:avLst/>
            </a:prstGeom>
            <a:ln w="12700"/>
          </p:spPr>
          <p:style>
            <a:lnRef idx="1">
              <a:schemeClr val="dk1"/>
            </a:lnRef>
            <a:fillRef idx="0">
              <a:schemeClr val="dk1"/>
            </a:fillRef>
            <a:effectRef idx="0">
              <a:schemeClr val="dk1"/>
            </a:effectRef>
            <a:fontRef idx="minor">
              <a:schemeClr val="tx1"/>
            </a:fontRef>
          </p:style>
        </p:cxnSp>
        <p:sp>
          <p:nvSpPr>
            <p:cNvPr id="52" name="Shape 335"/>
            <p:cNvSpPr/>
            <p:nvPr/>
          </p:nvSpPr>
          <p:spPr>
            <a:xfrm flipV="1">
              <a:off x="10946643" y="2871210"/>
              <a:ext cx="0" cy="1676801"/>
            </a:xfrm>
            <a:prstGeom prst="line">
              <a:avLst/>
            </a:prstGeom>
            <a:ln w="12700">
              <a:solidFill>
                <a:srgbClr val="000000"/>
              </a:solidFill>
            </a:ln>
          </p:spPr>
          <p:txBody>
            <a:bodyPr lIns="45718" tIns="45718" rIns="45718" bIns="45718"/>
            <a:lstStyle/>
            <a:p>
              <a:endParaRPr sz="1600"/>
            </a:p>
          </p:txBody>
        </p:sp>
        <p:sp>
          <p:nvSpPr>
            <p:cNvPr id="53" name="Arc 52"/>
            <p:cNvSpPr/>
            <p:nvPr/>
          </p:nvSpPr>
          <p:spPr>
            <a:xfrm rot="5400000">
              <a:off x="10796077" y="4444023"/>
              <a:ext cx="161702" cy="139427"/>
            </a:xfrm>
            <a:prstGeom prst="arc">
              <a:avLst/>
            </a:prstGeom>
            <a:ln w="12700"/>
          </p:spPr>
          <p:style>
            <a:lnRef idx="1">
              <a:schemeClr val="dk1"/>
            </a:lnRef>
            <a:fillRef idx="0">
              <a:schemeClr val="dk1"/>
            </a:fillRef>
            <a:effectRef idx="0">
              <a:schemeClr val="dk1"/>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000000"/>
                </a:solidFill>
                <a:effectLst/>
                <a:uFillTx/>
              </a:endParaRPr>
            </a:p>
          </p:txBody>
        </p:sp>
        <p:cxnSp>
          <p:nvCxnSpPr>
            <p:cNvPr id="54" name="Straight Connector 53"/>
            <p:cNvCxnSpPr>
              <a:stCxn id="65" idx="3"/>
            </p:cNvCxnSpPr>
            <p:nvPr/>
          </p:nvCxnSpPr>
          <p:spPr>
            <a:xfrm>
              <a:off x="10685678" y="4594430"/>
              <a:ext cx="191251" cy="159"/>
            </a:xfrm>
            <a:prstGeom prst="line">
              <a:avLst/>
            </a:prstGeom>
            <a:ln w="12700"/>
          </p:spPr>
          <p:style>
            <a:lnRef idx="1">
              <a:schemeClr val="dk1"/>
            </a:lnRef>
            <a:fillRef idx="0">
              <a:schemeClr val="dk1"/>
            </a:fillRef>
            <a:effectRef idx="0">
              <a:schemeClr val="dk1"/>
            </a:effectRef>
            <a:fontRef idx="minor">
              <a:schemeClr val="tx1"/>
            </a:fontRef>
          </p:style>
        </p:cxnSp>
        <p:sp>
          <p:nvSpPr>
            <p:cNvPr id="55" name="TextBox 54"/>
            <p:cNvSpPr txBox="1"/>
            <p:nvPr/>
          </p:nvSpPr>
          <p:spPr>
            <a:xfrm>
              <a:off x="10947544" y="2947786"/>
              <a:ext cx="1213474"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366702"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FF0000"/>
                  </a:solidFill>
                  <a:effectLst/>
                  <a:uFillTx/>
                  <a:latin typeface="Times New Roman" charset="0"/>
                  <a:ea typeface="Times New Roman" charset="0"/>
                  <a:cs typeface="Times New Roman" charset="0"/>
                  <a:sym typeface="Helvetica Light"/>
                </a:rPr>
                <a:t>Encoder</a:t>
              </a:r>
            </a:p>
          </p:txBody>
        </p:sp>
        <p:sp>
          <p:nvSpPr>
            <p:cNvPr id="56" name="TextBox 55"/>
            <p:cNvSpPr txBox="1"/>
            <p:nvPr/>
          </p:nvSpPr>
          <p:spPr>
            <a:xfrm>
              <a:off x="10877020" y="3916060"/>
              <a:ext cx="134261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366702"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70C0"/>
                  </a:solidFill>
                  <a:effectLst/>
                  <a:uFillTx/>
                  <a:latin typeface="Times New Roman" charset="0"/>
                  <a:ea typeface="Times New Roman" charset="0"/>
                  <a:cs typeface="Times New Roman" charset="0"/>
                  <a:sym typeface="Helvetica Light"/>
                </a:rPr>
                <a:t>Predictor</a:t>
              </a:r>
            </a:p>
          </p:txBody>
        </p:sp>
        <p:sp>
          <p:nvSpPr>
            <p:cNvPr id="58" name="Shape 289"/>
            <p:cNvSpPr/>
            <p:nvPr/>
          </p:nvSpPr>
          <p:spPr>
            <a:xfrm>
              <a:off x="2019401" y="2809913"/>
              <a:ext cx="802267" cy="0"/>
            </a:xfrm>
            <a:prstGeom prst="line">
              <a:avLst/>
            </a:prstGeom>
            <a:ln w="12700">
              <a:solidFill>
                <a:srgbClr val="000000"/>
              </a:solidFill>
              <a:tailEnd type="triangle" w="sm" len="sm"/>
            </a:ln>
          </p:spPr>
          <p:txBody>
            <a:bodyPr lIns="45718" tIns="45718" rIns="45718" bIns="45718"/>
            <a:lstStyle/>
            <a:p>
              <a:endParaRPr sz="1600"/>
            </a:p>
          </p:txBody>
        </p:sp>
        <p:cxnSp>
          <p:nvCxnSpPr>
            <p:cNvPr id="59" name="Straight Connector 58"/>
            <p:cNvCxnSpPr/>
            <p:nvPr/>
          </p:nvCxnSpPr>
          <p:spPr>
            <a:xfrm>
              <a:off x="213275" y="3709607"/>
              <a:ext cx="11647869" cy="0"/>
            </a:xfrm>
            <a:prstGeom prst="line">
              <a:avLst/>
            </a:prstGeom>
            <a:ln w="12700">
              <a:solidFill>
                <a:schemeClr val="tx1">
                  <a:lumMod val="50000"/>
                  <a:lumOff val="50000"/>
                </a:schemeClr>
              </a:solidFill>
              <a:prstDash val="dash"/>
            </a:ln>
          </p:spPr>
          <p:style>
            <a:lnRef idx="1">
              <a:schemeClr val="accent2"/>
            </a:lnRef>
            <a:fillRef idx="0">
              <a:schemeClr val="accent2"/>
            </a:fillRef>
            <a:effectRef idx="0">
              <a:schemeClr val="accent2"/>
            </a:effectRef>
            <a:fontRef idx="minor">
              <a:schemeClr val="tx1"/>
            </a:fontRef>
          </p:style>
        </p:cxnSp>
        <p:sp>
          <p:nvSpPr>
            <p:cNvPr id="60" name="TextBox 59"/>
            <p:cNvSpPr txBox="1"/>
            <p:nvPr/>
          </p:nvSpPr>
          <p:spPr>
            <a:xfrm>
              <a:off x="122433" y="2590037"/>
              <a:ext cx="610088" cy="404599"/>
            </a:xfrm>
            <a:prstGeom prst="roundRect">
              <a:avLst/>
            </a:prstGeom>
            <a:solidFill>
              <a:srgbClr val="FFC000"/>
            </a:solidFill>
            <a:ln w="12700">
              <a:noFill/>
            </a:ln>
            <a:effectLst/>
          </p:spPr>
          <p:style>
            <a:lnRef idx="1">
              <a:schemeClr val="accent3"/>
            </a:lnRef>
            <a:fillRef idx="2">
              <a:schemeClr val="accent3"/>
            </a:fillRef>
            <a:effectRef idx="1">
              <a:schemeClr val="accent3"/>
            </a:effectRef>
            <a:fontRef idx="minor">
              <a:schemeClr val="dk1"/>
            </a:fontRef>
          </p:style>
          <p:txBody>
            <a:bodyPr rot="0" spcFirstLastPara="1" vertOverflow="overflow" horzOverflow="overflow" vert="horz" wrap="none" lIns="50800" tIns="50800" rIns="50800" bIns="50800" numCol="1" spcCol="38100" rtlCol="0" anchor="ctr">
              <a:noAutofit/>
            </a:bodyPr>
            <a:lstStyle/>
            <a:p>
              <a:pPr marL="0" marR="0" indent="0" algn="ctr" defTabSz="366702" rtl="0" fontAlgn="auto" latinLnBrk="0" hangingPunct="0">
                <a:lnSpc>
                  <a:spcPct val="100000"/>
                </a:lnSpc>
                <a:spcBef>
                  <a:spcPts val="0"/>
                </a:spcBef>
                <a:spcAft>
                  <a:spcPts val="0"/>
                </a:spcAft>
                <a:buClrTx/>
                <a:buSzTx/>
                <a:buFontTx/>
                <a:buNone/>
                <a:tabLst/>
              </a:pPr>
              <a:r>
                <a:rPr kumimoji="0" lang="en-US" sz="2000" i="0" u="none" strike="noStrike" cap="none" spc="0" normalizeH="0" baseline="0" dirty="0">
                  <a:ln>
                    <a:noFill/>
                  </a:ln>
                  <a:solidFill>
                    <a:srgbClr val="000000"/>
                  </a:solidFill>
                  <a:effectLst/>
                  <a:uFillTx/>
                  <a:latin typeface="Times New Roman" charset="0"/>
                  <a:ea typeface="Times New Roman" charset="0"/>
                  <a:cs typeface="Times New Roman" charset="0"/>
                  <a:sym typeface="Helvetica Light"/>
                </a:rPr>
                <a:t>input</a:t>
              </a:r>
            </a:p>
          </p:txBody>
        </p:sp>
        <p:sp>
          <p:nvSpPr>
            <p:cNvPr id="62" name="TextBox 61"/>
            <p:cNvSpPr txBox="1"/>
            <p:nvPr/>
          </p:nvSpPr>
          <p:spPr>
            <a:xfrm>
              <a:off x="118535" y="3907776"/>
              <a:ext cx="636642" cy="827086"/>
            </a:xfrm>
            <a:prstGeom prst="roundRect">
              <a:avLst/>
            </a:prstGeom>
            <a:solidFill>
              <a:srgbClr val="FFC000"/>
            </a:solidFill>
            <a:ln w="12700">
              <a:noFill/>
            </a:ln>
            <a:effectLst/>
          </p:spPr>
          <p:style>
            <a:lnRef idx="1">
              <a:schemeClr val="accent3"/>
            </a:lnRef>
            <a:fillRef idx="2">
              <a:schemeClr val="accent3"/>
            </a:fillRef>
            <a:effectRef idx="1">
              <a:schemeClr val="accent3"/>
            </a:effectRef>
            <a:fontRef idx="minor">
              <a:schemeClr val="dk1"/>
            </a:fontRef>
          </p:style>
          <p:txBody>
            <a:bodyPr rot="0" spcFirstLastPara="1" vertOverflow="overflow" horzOverflow="overflow" vert="horz" wrap="none" lIns="50800" tIns="50800" rIns="50800" bIns="50800" numCol="1" spcCol="38100" rtlCol="0" anchor="ctr">
              <a:noAutofit/>
            </a:bodyPr>
            <a:lstStyle/>
            <a:p>
              <a:pPr marL="0" marR="0" indent="0" algn="ctr" defTabSz="366702" rtl="0" fontAlgn="auto" latinLnBrk="0" hangingPunct="0">
                <a:lnSpc>
                  <a:spcPct val="100000"/>
                </a:lnSpc>
                <a:spcBef>
                  <a:spcPts val="0"/>
                </a:spcBef>
                <a:spcAft>
                  <a:spcPts val="0"/>
                </a:spcAft>
                <a:buClrTx/>
                <a:buSzTx/>
                <a:buFontTx/>
                <a:buNone/>
                <a:tabLst/>
              </a:pPr>
              <a:r>
                <a:rPr kumimoji="0" lang="en-US" sz="2000" i="0" u="none" strike="noStrike" cap="none" spc="0" normalizeH="0" baseline="0" dirty="0">
                  <a:ln>
                    <a:noFill/>
                  </a:ln>
                  <a:solidFill>
                    <a:srgbClr val="000000"/>
                  </a:solidFill>
                  <a:effectLst/>
                  <a:uFillTx/>
                  <a:latin typeface="Times New Roman" charset="0"/>
                  <a:ea typeface="Times New Roman" charset="0"/>
                  <a:cs typeface="Times New Roman" charset="0"/>
                  <a:sym typeface="Helvetica Light"/>
                </a:rPr>
                <a:t>point </a:t>
              </a:r>
            </a:p>
            <a:p>
              <a:pPr marL="0" marR="0" indent="0" algn="ctr" defTabSz="366702" rtl="0" fontAlgn="auto" latinLnBrk="0" hangingPunct="0">
                <a:lnSpc>
                  <a:spcPct val="100000"/>
                </a:lnSpc>
                <a:spcBef>
                  <a:spcPts val="0"/>
                </a:spcBef>
                <a:spcAft>
                  <a:spcPts val="0"/>
                </a:spcAft>
                <a:buClrTx/>
                <a:buSzTx/>
                <a:buFontTx/>
                <a:buNone/>
                <a:tabLst/>
              </a:pPr>
              <a:r>
                <a:rPr kumimoji="0" lang="en-US" sz="2000" i="0" u="none" strike="noStrike" cap="none" spc="0" normalizeH="0" baseline="0" dirty="0">
                  <a:ln>
                    <a:noFill/>
                  </a:ln>
                  <a:solidFill>
                    <a:srgbClr val="000000"/>
                  </a:solidFill>
                  <a:effectLst/>
                  <a:uFillTx/>
                  <a:latin typeface="Times New Roman" charset="0"/>
                  <a:ea typeface="Times New Roman" charset="0"/>
                  <a:cs typeface="Times New Roman" charset="0"/>
                  <a:sym typeface="Helvetica Light"/>
                </a:rPr>
                <a:t>set</a:t>
              </a:r>
            </a:p>
          </p:txBody>
        </p:sp>
      </p:grpSp>
      <p:grpSp>
        <p:nvGrpSpPr>
          <p:cNvPr id="104" name="Group 103"/>
          <p:cNvGrpSpPr/>
          <p:nvPr/>
        </p:nvGrpSpPr>
        <p:grpSpPr>
          <a:xfrm>
            <a:off x="2514625" y="1849126"/>
            <a:ext cx="6735685" cy="476224"/>
            <a:chOff x="1476257" y="2124464"/>
            <a:chExt cx="4529774" cy="293623"/>
          </a:xfrm>
        </p:grpSpPr>
        <p:grpSp>
          <p:nvGrpSpPr>
            <p:cNvPr id="105" name="Group 104"/>
            <p:cNvGrpSpPr/>
            <p:nvPr/>
          </p:nvGrpSpPr>
          <p:grpSpPr>
            <a:xfrm>
              <a:off x="1476257" y="2127115"/>
              <a:ext cx="705381" cy="290972"/>
              <a:chOff x="798171" y="2123846"/>
              <a:chExt cx="705381" cy="290972"/>
            </a:xfrm>
          </p:grpSpPr>
          <p:sp>
            <p:nvSpPr>
              <p:cNvPr id="118" name="Shape 224"/>
              <p:cNvSpPr/>
              <p:nvPr/>
            </p:nvSpPr>
            <p:spPr>
              <a:xfrm>
                <a:off x="798171" y="2156885"/>
                <a:ext cx="245157" cy="240687"/>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2400"/>
              </a:p>
            </p:txBody>
          </p:sp>
          <p:sp>
            <p:nvSpPr>
              <p:cNvPr id="119" name="TextBox 118"/>
              <p:cNvSpPr txBox="1"/>
              <p:nvPr/>
            </p:nvSpPr>
            <p:spPr>
              <a:xfrm>
                <a:off x="1032454" y="2123846"/>
                <a:ext cx="471098" cy="2909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366702"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Times New Roman" charset="0"/>
                    <a:ea typeface="Times New Roman" charset="0"/>
                    <a:cs typeface="Times New Roman" charset="0"/>
                    <a:sym typeface="Helvetica Light"/>
                  </a:rPr>
                  <a:t>conv</a:t>
                </a:r>
              </a:p>
            </p:txBody>
          </p:sp>
        </p:grpSp>
        <p:grpSp>
          <p:nvGrpSpPr>
            <p:cNvPr id="106" name="Group 105"/>
            <p:cNvGrpSpPr/>
            <p:nvPr/>
          </p:nvGrpSpPr>
          <p:grpSpPr>
            <a:xfrm>
              <a:off x="2423823" y="2127115"/>
              <a:ext cx="902727" cy="290972"/>
              <a:chOff x="1755228" y="2123846"/>
              <a:chExt cx="902727" cy="290972"/>
            </a:xfrm>
          </p:grpSpPr>
          <p:sp>
            <p:nvSpPr>
              <p:cNvPr id="116" name="Shape 224"/>
              <p:cNvSpPr/>
              <p:nvPr/>
            </p:nvSpPr>
            <p:spPr>
              <a:xfrm>
                <a:off x="1755228" y="2156885"/>
                <a:ext cx="245157" cy="240687"/>
              </a:xfrm>
              <a:prstGeom prst="roundRect">
                <a:avLst>
                  <a:gd name="adj" fmla="val 17878"/>
                </a:avLst>
              </a:prstGeom>
              <a:solidFill>
                <a:srgbClr val="C3E9FF"/>
              </a:solidFill>
              <a:ln w="12700">
                <a:noFill/>
                <a:miter lim="400000"/>
              </a:ln>
            </p:spPr>
            <p:txBody>
              <a:bodyPr lIns="50800" tIns="50800" rIns="50800" bIns="50800" anchor="ctr"/>
              <a:lstStyle/>
              <a:p>
                <a:endParaRPr sz="2400"/>
              </a:p>
            </p:txBody>
          </p:sp>
          <p:sp>
            <p:nvSpPr>
              <p:cNvPr id="117" name="TextBox 116"/>
              <p:cNvSpPr txBox="1"/>
              <p:nvPr/>
            </p:nvSpPr>
            <p:spPr>
              <a:xfrm>
                <a:off x="1968018" y="2123846"/>
                <a:ext cx="689937" cy="2909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366702"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err="1">
                    <a:ln>
                      <a:noFill/>
                    </a:ln>
                    <a:solidFill>
                      <a:srgbClr val="FF0000"/>
                    </a:solidFill>
                    <a:effectLst/>
                    <a:uFillTx/>
                    <a:latin typeface="Times New Roman" charset="0"/>
                    <a:ea typeface="Times New Roman" charset="0"/>
                    <a:cs typeface="Times New Roman" charset="0"/>
                    <a:sym typeface="Helvetica Light"/>
                  </a:rPr>
                  <a:t>deconv</a:t>
                </a:r>
                <a:endParaRPr kumimoji="0" lang="en-US" sz="2400" b="1" i="0" u="none" strike="noStrike" cap="none" spc="0" normalizeH="0" baseline="0" dirty="0">
                  <a:ln>
                    <a:noFill/>
                  </a:ln>
                  <a:solidFill>
                    <a:srgbClr val="FF0000"/>
                  </a:solidFill>
                  <a:effectLst/>
                  <a:uFillTx/>
                  <a:latin typeface="Times New Roman" charset="0"/>
                  <a:ea typeface="Times New Roman" charset="0"/>
                  <a:cs typeface="Times New Roman" charset="0"/>
                  <a:sym typeface="Helvetica Light"/>
                </a:endParaRPr>
              </a:p>
            </p:txBody>
          </p:sp>
        </p:grpSp>
        <p:grpSp>
          <p:nvGrpSpPr>
            <p:cNvPr id="107" name="Group 106"/>
            <p:cNvGrpSpPr/>
            <p:nvPr/>
          </p:nvGrpSpPr>
          <p:grpSpPr>
            <a:xfrm>
              <a:off x="4928715" y="2127115"/>
              <a:ext cx="1077316" cy="290972"/>
              <a:chOff x="4280059" y="2123846"/>
              <a:chExt cx="1077316" cy="290972"/>
            </a:xfrm>
          </p:grpSpPr>
          <p:sp>
            <p:nvSpPr>
              <p:cNvPr id="114" name="Shape 224"/>
              <p:cNvSpPr/>
              <p:nvPr/>
            </p:nvSpPr>
            <p:spPr>
              <a:xfrm>
                <a:off x="4280059" y="2156885"/>
                <a:ext cx="245157" cy="240687"/>
              </a:xfrm>
              <a:prstGeom prst="roundRect">
                <a:avLst>
                  <a:gd name="adj" fmla="val 17878"/>
                </a:avLst>
              </a:prstGeom>
              <a:solidFill>
                <a:schemeClr val="accent6">
                  <a:lumMod val="60000"/>
                  <a:lumOff val="40000"/>
                </a:schemeClr>
              </a:solidFill>
              <a:ln w="12700">
                <a:noFill/>
                <a:miter lim="400000"/>
              </a:ln>
            </p:spPr>
            <p:txBody>
              <a:bodyPr lIns="50800" tIns="50800" rIns="50800" bIns="50800" anchor="ctr"/>
              <a:lstStyle/>
              <a:p>
                <a:endParaRPr sz="2400"/>
              </a:p>
            </p:txBody>
          </p:sp>
          <p:sp>
            <p:nvSpPr>
              <p:cNvPr id="115" name="TextBox 114"/>
              <p:cNvSpPr txBox="1"/>
              <p:nvPr/>
            </p:nvSpPr>
            <p:spPr>
              <a:xfrm>
                <a:off x="4488487" y="2123846"/>
                <a:ext cx="868888" cy="2909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366702"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FF0000"/>
                    </a:solidFill>
                    <a:effectLst/>
                    <a:uFillTx/>
                    <a:latin typeface="Times New Roman" charset="0"/>
                    <a:ea typeface="Times New Roman" charset="0"/>
                    <a:cs typeface="Times New Roman" charset="0"/>
                    <a:sym typeface="Helvetica Light"/>
                  </a:rPr>
                  <a:t>set union</a:t>
                </a:r>
              </a:p>
            </p:txBody>
          </p:sp>
        </p:grpSp>
        <p:grpSp>
          <p:nvGrpSpPr>
            <p:cNvPr id="108" name="Group 107"/>
            <p:cNvGrpSpPr/>
            <p:nvPr/>
          </p:nvGrpSpPr>
          <p:grpSpPr>
            <a:xfrm>
              <a:off x="3380285" y="2124464"/>
              <a:ext cx="1559353" cy="290972"/>
              <a:chOff x="2681929" y="2129091"/>
              <a:chExt cx="1559353" cy="290972"/>
            </a:xfrm>
          </p:grpSpPr>
          <p:sp>
            <p:nvSpPr>
              <p:cNvPr id="112" name="Shape 270"/>
              <p:cNvSpPr/>
              <p:nvPr/>
            </p:nvSpPr>
            <p:spPr>
              <a:xfrm>
                <a:off x="2681929" y="2156885"/>
                <a:ext cx="245155" cy="240686"/>
              </a:xfrm>
              <a:prstGeom prst="roundRect">
                <a:avLst>
                  <a:gd name="adj" fmla="val 17878"/>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lIns="50800" tIns="50800" rIns="50800" bIns="50800" anchor="ctr"/>
              <a:lstStyle/>
              <a:p>
                <a:endParaRPr sz="2400"/>
              </a:p>
            </p:txBody>
          </p:sp>
          <p:sp>
            <p:nvSpPr>
              <p:cNvPr id="113" name="TextBox 112"/>
              <p:cNvSpPr txBox="1"/>
              <p:nvPr/>
            </p:nvSpPr>
            <p:spPr>
              <a:xfrm>
                <a:off x="2892672" y="2129091"/>
                <a:ext cx="1348610" cy="2909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366702"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Times New Roman" charset="0"/>
                    <a:ea typeface="Times New Roman" charset="0"/>
                    <a:cs typeface="Times New Roman" charset="0"/>
                    <a:sym typeface="Helvetica Light"/>
                  </a:rPr>
                  <a:t>fully connected</a:t>
                </a:r>
              </a:p>
            </p:txBody>
          </p:sp>
        </p:grpSp>
      </p:grpSp>
      <p:sp>
        <p:nvSpPr>
          <p:cNvPr id="122" name="TextBox 121"/>
          <p:cNvSpPr txBox="1"/>
          <p:nvPr/>
        </p:nvSpPr>
        <p:spPr>
          <a:xfrm>
            <a:off x="292865" y="1103146"/>
            <a:ext cx="2856296" cy="461665"/>
          </a:xfrm>
          <a:prstGeom prst="rect">
            <a:avLst/>
          </a:prstGeom>
          <a:noFill/>
        </p:spPr>
        <p:txBody>
          <a:bodyPr wrap="none" rtlCol="0">
            <a:spAutoFit/>
          </a:bodyPr>
          <a:lstStyle/>
          <a:p>
            <a:pPr algn="ctr"/>
            <a:r>
              <a:rPr lang="en-US" sz="2400"/>
              <a:t>Two branch version</a:t>
            </a:r>
            <a:endParaRPr lang="en-US" sz="2400" dirty="0"/>
          </a:p>
        </p:txBody>
      </p:sp>
      <p:sp>
        <p:nvSpPr>
          <p:cNvPr id="123" name="TextBox 122"/>
          <p:cNvSpPr txBox="1"/>
          <p:nvPr/>
        </p:nvSpPr>
        <p:spPr>
          <a:xfrm>
            <a:off x="5659248" y="4661170"/>
            <a:ext cx="3736920" cy="369332"/>
          </a:xfrm>
          <a:prstGeom prst="rect">
            <a:avLst/>
          </a:prstGeom>
          <a:noFill/>
        </p:spPr>
        <p:txBody>
          <a:bodyPr wrap="none" rtlCol="0">
            <a:spAutoFit/>
          </a:bodyPr>
          <a:lstStyle/>
          <a:p>
            <a:r>
              <a:rPr lang="en-US" altLang="zh-CN" dirty="0"/>
              <a:t>3-channel map of XYZ coordinates</a:t>
            </a:r>
            <a:endParaRPr lang="en-US" dirty="0"/>
          </a:p>
        </p:txBody>
      </p:sp>
      <p:cxnSp>
        <p:nvCxnSpPr>
          <p:cNvPr id="125" name="Straight Arrow Connector 124"/>
          <p:cNvCxnSpPr/>
          <p:nvPr/>
        </p:nvCxnSpPr>
        <p:spPr>
          <a:xfrm flipH="1" flipV="1">
            <a:off x="4875528" y="4193574"/>
            <a:ext cx="834890" cy="7250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3"/>
          <a:stretch>
            <a:fillRect/>
          </a:stretch>
        </p:blipFill>
        <p:spPr>
          <a:xfrm>
            <a:off x="2646448" y="5417577"/>
            <a:ext cx="1631556" cy="342537"/>
          </a:xfrm>
          <a:prstGeom prst="rect">
            <a:avLst/>
          </a:prstGeom>
        </p:spPr>
      </p:pic>
      <p:pic>
        <p:nvPicPr>
          <p:cNvPr id="41" name="Picture 40"/>
          <p:cNvPicPr>
            <a:picLocks noChangeAspect="1"/>
          </p:cNvPicPr>
          <p:nvPr/>
        </p:nvPicPr>
        <p:blipFill>
          <a:blip r:embed="rId4"/>
          <a:stretch>
            <a:fillRect/>
          </a:stretch>
        </p:blipFill>
        <p:spPr>
          <a:xfrm>
            <a:off x="2646448" y="5880182"/>
            <a:ext cx="1622675" cy="340672"/>
          </a:xfrm>
          <a:prstGeom prst="rect">
            <a:avLst/>
          </a:prstGeom>
        </p:spPr>
      </p:pic>
      <p:pic>
        <p:nvPicPr>
          <p:cNvPr id="44" name="Picture 43"/>
          <p:cNvPicPr>
            <a:picLocks noChangeAspect="1"/>
          </p:cNvPicPr>
          <p:nvPr/>
        </p:nvPicPr>
        <p:blipFill>
          <a:blip r:embed="rId5"/>
          <a:stretch>
            <a:fillRect/>
          </a:stretch>
        </p:blipFill>
        <p:spPr>
          <a:xfrm>
            <a:off x="175116" y="5425253"/>
            <a:ext cx="1854580" cy="862826"/>
          </a:xfrm>
          <a:prstGeom prst="rect">
            <a:avLst/>
          </a:prstGeom>
        </p:spPr>
      </p:pic>
      <mc:AlternateContent xmlns:mc="http://schemas.openxmlformats.org/markup-compatibility/2006" xmlns:a14="http://schemas.microsoft.com/office/drawing/2010/main">
        <mc:Choice Requires="a14">
          <p:sp>
            <p:nvSpPr>
              <p:cNvPr id="101" name="TextBox 100"/>
              <p:cNvSpPr txBox="1"/>
              <p:nvPr/>
            </p:nvSpPr>
            <p:spPr>
              <a:xfrm>
                <a:off x="2810324" y="3973681"/>
                <a:ext cx="2446375" cy="392993"/>
              </a:xfrm>
              <a:prstGeom prst="rect">
                <a:avLst/>
              </a:prstGeom>
              <a:noFill/>
            </p:spPr>
            <p:txBody>
              <a:bodyPr wrap="none" rtlCol="0">
                <a:spAutoFit/>
              </a:bodyPr>
              <a:lstStyle/>
              <a:p>
                <a14:m>
                  <m:oMath xmlns:m="http://schemas.openxmlformats.org/officeDocument/2006/math">
                    <m:sSub>
                      <m:sSubPr>
                        <m:ctrlPr>
                          <a:rPr lang="en-US" sz="2000" b="0" i="1" smtClean="0">
                            <a:latin typeface="Cambria Math" charset="0"/>
                          </a:rPr>
                        </m:ctrlPr>
                      </m:sSubPr>
                      <m:e>
                        <m:r>
                          <a:rPr lang="en-US" sz="2000" b="0" i="1" smtClean="0">
                            <a:latin typeface="Cambria Math" charset="0"/>
                          </a:rPr>
                          <m:t>𝑛</m:t>
                        </m:r>
                      </m:e>
                      <m:sub>
                        <m:r>
                          <a:rPr lang="en-US" sz="2000" b="0" i="1" smtClean="0">
                            <a:latin typeface="Cambria Math" charset="0"/>
                          </a:rPr>
                          <m:t>1</m:t>
                        </m:r>
                      </m:sub>
                    </m:sSub>
                  </m:oMath>
                </a14:m>
                <a:r>
                  <a:rPr lang="en-US" dirty="0"/>
                  <a:t>=24*32=768 </a:t>
                </a:r>
                <a:r>
                  <a:rPr lang="en-US" altLang="zh-CN" dirty="0"/>
                  <a:t>points</a:t>
                </a:r>
                <a:endParaRPr lang="en-US" dirty="0"/>
              </a:p>
            </p:txBody>
          </p:sp>
        </mc:Choice>
        <mc:Fallback xmlns="">
          <p:sp>
            <p:nvSpPr>
              <p:cNvPr id="101" name="TextBox 100"/>
              <p:cNvSpPr txBox="1">
                <a:spLocks noRot="1" noChangeAspect="1" noMove="1" noResize="1" noEditPoints="1" noAdjustHandles="1" noChangeArrowheads="1" noChangeShapeType="1" noTextEdit="1"/>
              </p:cNvSpPr>
              <p:nvPr/>
            </p:nvSpPr>
            <p:spPr>
              <a:xfrm>
                <a:off x="2810324" y="3973681"/>
                <a:ext cx="2446375" cy="392993"/>
              </a:xfrm>
              <a:prstGeom prst="rect">
                <a:avLst/>
              </a:prstGeom>
              <a:blipFill rotWithShape="0">
                <a:blip r:embed="rId6"/>
                <a:stretch>
                  <a:fillRect t="-3125"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 name="TextBox 101"/>
              <p:cNvSpPr txBox="1"/>
              <p:nvPr/>
            </p:nvSpPr>
            <p:spPr>
              <a:xfrm>
                <a:off x="2810324" y="4642060"/>
                <a:ext cx="1681807" cy="369332"/>
              </a:xfrm>
              <a:prstGeom prst="rect">
                <a:avLst/>
              </a:prstGeom>
              <a:noFill/>
            </p:spPr>
            <p:txBody>
              <a:bodyPr wrap="none" rtlCol="0">
                <a:spAutoFit/>
              </a:bodyPr>
              <a:lstStyle/>
              <a:p>
                <a14:m>
                  <m:oMath xmlns:m="http://schemas.openxmlformats.org/officeDocument/2006/math">
                    <m:sSub>
                      <m:sSubPr>
                        <m:ctrlPr>
                          <a:rPr lang="en-US" i="1" smtClean="0">
                            <a:latin typeface="Cambria Math" charset="0"/>
                          </a:rPr>
                        </m:ctrlPr>
                      </m:sSubPr>
                      <m:e>
                        <m:r>
                          <a:rPr lang="en-US" i="1">
                            <a:latin typeface="Cambria Math" charset="0"/>
                          </a:rPr>
                          <m:t>𝑛</m:t>
                        </m:r>
                      </m:e>
                      <m:sub>
                        <m:r>
                          <a:rPr lang="en-US" b="0" i="1" smtClean="0">
                            <a:latin typeface="Cambria Math" charset="0"/>
                          </a:rPr>
                          <m:t>2</m:t>
                        </m:r>
                      </m:sub>
                    </m:sSub>
                  </m:oMath>
                </a14:m>
                <a:r>
                  <a:rPr lang="en-US" dirty="0"/>
                  <a:t>=256 </a:t>
                </a:r>
                <a:r>
                  <a:rPr lang="en-US" altLang="zh-CN" dirty="0"/>
                  <a:t>points</a:t>
                </a:r>
                <a:endParaRPr lang="en-US" dirty="0"/>
              </a:p>
            </p:txBody>
          </p:sp>
        </mc:Choice>
        <mc:Fallback xmlns="">
          <p:sp>
            <p:nvSpPr>
              <p:cNvPr id="102" name="TextBox 101"/>
              <p:cNvSpPr txBox="1">
                <a:spLocks noRot="1" noChangeAspect="1" noMove="1" noResize="1" noEditPoints="1" noAdjustHandles="1" noChangeArrowheads="1" noChangeShapeType="1" noTextEdit="1"/>
              </p:cNvSpPr>
              <p:nvPr/>
            </p:nvSpPr>
            <p:spPr>
              <a:xfrm>
                <a:off x="2810324" y="4642060"/>
                <a:ext cx="1681807" cy="369332"/>
              </a:xfrm>
              <a:prstGeom prst="rect">
                <a:avLst/>
              </a:prstGeom>
              <a:blipFill rotWithShape="0">
                <a:blip r:embed="rId7"/>
                <a:stretch>
                  <a:fillRect t="-8197" b="-24590"/>
                </a:stretch>
              </a:blipFill>
            </p:spPr>
            <p:txBody>
              <a:bodyPr/>
              <a:lstStyle/>
              <a:p>
                <a:r>
                  <a:rPr lang="en-US">
                    <a:noFill/>
                  </a:rPr>
                  <a:t> </a:t>
                </a:r>
              </a:p>
            </p:txBody>
          </p:sp>
        </mc:Fallback>
      </mc:AlternateContent>
    </p:spTree>
    <p:extLst>
      <p:ext uri="{BB962C8B-B14F-4D97-AF65-F5344CB8AC3E}">
        <p14:creationId xmlns:p14="http://schemas.microsoft.com/office/powerpoint/2010/main" val="20661952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dirty="0">
                <a:solidFill>
                  <a:schemeClr val="bg1"/>
                </a:solidFill>
              </a:rPr>
              <a:t>Network architecture</a:t>
            </a:r>
            <a:r>
              <a:rPr lang="en-US" dirty="0">
                <a:solidFill>
                  <a:schemeClr val="bg1"/>
                </a:solidFill>
              </a:rPr>
              <a:t>: Output from </a:t>
            </a:r>
            <a:r>
              <a:rPr lang="en-US" dirty="0" err="1">
                <a:solidFill>
                  <a:schemeClr val="bg1"/>
                </a:solidFill>
              </a:rPr>
              <a:t>deconv</a:t>
            </a:r>
            <a:r>
              <a:rPr lang="en-US" dirty="0">
                <a:solidFill>
                  <a:schemeClr val="bg1"/>
                </a:solidFill>
              </a:rPr>
              <a:t> branch</a:t>
            </a:r>
            <a:endParaRPr lang="en-US" dirty="0"/>
          </a:p>
        </p:txBody>
      </p:sp>
      <p:grpSp>
        <p:nvGrpSpPr>
          <p:cNvPr id="120" name="Group 119"/>
          <p:cNvGrpSpPr/>
          <p:nvPr/>
        </p:nvGrpSpPr>
        <p:grpSpPr>
          <a:xfrm>
            <a:off x="50801" y="2657768"/>
            <a:ext cx="12101100" cy="2185163"/>
            <a:chOff x="118535" y="2590037"/>
            <a:chExt cx="12101097" cy="2219030"/>
          </a:xfrm>
        </p:grpSpPr>
        <p:grpSp>
          <p:nvGrpSpPr>
            <p:cNvPr id="6" name="Group 215"/>
            <p:cNvGrpSpPr/>
            <p:nvPr/>
          </p:nvGrpSpPr>
          <p:grpSpPr>
            <a:xfrm>
              <a:off x="2827829" y="2593683"/>
              <a:ext cx="1155623" cy="414995"/>
              <a:chOff x="0" y="0"/>
              <a:chExt cx="777315" cy="240685"/>
            </a:xfrm>
          </p:grpSpPr>
          <p:sp>
            <p:nvSpPr>
              <p:cNvPr id="86" name="Shape 212"/>
              <p:cNvSpPr/>
              <p:nvPr/>
            </p:nvSpPr>
            <p:spPr>
              <a:xfrm>
                <a:off x="0"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1600"/>
              </a:p>
            </p:txBody>
          </p:sp>
          <p:sp>
            <p:nvSpPr>
              <p:cNvPr id="87" name="Shape 213"/>
              <p:cNvSpPr/>
              <p:nvPr/>
            </p:nvSpPr>
            <p:spPr>
              <a:xfrm>
                <a:off x="266080"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1600"/>
              </a:p>
            </p:txBody>
          </p:sp>
          <p:sp>
            <p:nvSpPr>
              <p:cNvPr id="88" name="Shape 214"/>
              <p:cNvSpPr/>
              <p:nvPr/>
            </p:nvSpPr>
            <p:spPr>
              <a:xfrm>
                <a:off x="532161"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1600"/>
              </a:p>
            </p:txBody>
          </p:sp>
        </p:grpSp>
        <p:grpSp>
          <p:nvGrpSpPr>
            <p:cNvPr id="7" name="Group 218"/>
            <p:cNvGrpSpPr/>
            <p:nvPr/>
          </p:nvGrpSpPr>
          <p:grpSpPr>
            <a:xfrm>
              <a:off x="1259355" y="2602415"/>
              <a:ext cx="760045" cy="414995"/>
              <a:chOff x="0" y="0"/>
              <a:chExt cx="511235" cy="240685"/>
            </a:xfrm>
          </p:grpSpPr>
          <p:sp>
            <p:nvSpPr>
              <p:cNvPr id="84" name="Shape 216"/>
              <p:cNvSpPr/>
              <p:nvPr/>
            </p:nvSpPr>
            <p:spPr>
              <a:xfrm>
                <a:off x="0"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1600"/>
              </a:p>
            </p:txBody>
          </p:sp>
          <p:sp>
            <p:nvSpPr>
              <p:cNvPr id="85" name="Shape 217"/>
              <p:cNvSpPr/>
              <p:nvPr/>
            </p:nvSpPr>
            <p:spPr>
              <a:xfrm>
                <a:off x="266080" y="0"/>
                <a:ext cx="245156"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1600"/>
              </a:p>
            </p:txBody>
          </p:sp>
        </p:grpSp>
        <p:grpSp>
          <p:nvGrpSpPr>
            <p:cNvPr id="8" name="Group 222"/>
            <p:cNvGrpSpPr/>
            <p:nvPr/>
          </p:nvGrpSpPr>
          <p:grpSpPr>
            <a:xfrm>
              <a:off x="4207406" y="2593683"/>
              <a:ext cx="1155622" cy="414995"/>
              <a:chOff x="0" y="0"/>
              <a:chExt cx="777315" cy="240685"/>
            </a:xfrm>
          </p:grpSpPr>
          <p:sp>
            <p:nvSpPr>
              <p:cNvPr id="81" name="Shape 219"/>
              <p:cNvSpPr/>
              <p:nvPr/>
            </p:nvSpPr>
            <p:spPr>
              <a:xfrm>
                <a:off x="0"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1600"/>
              </a:p>
            </p:txBody>
          </p:sp>
          <p:sp>
            <p:nvSpPr>
              <p:cNvPr id="82" name="Shape 220"/>
              <p:cNvSpPr/>
              <p:nvPr/>
            </p:nvSpPr>
            <p:spPr>
              <a:xfrm>
                <a:off x="266080"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1600"/>
              </a:p>
            </p:txBody>
          </p:sp>
          <p:sp>
            <p:nvSpPr>
              <p:cNvPr id="83" name="Shape 221"/>
              <p:cNvSpPr/>
              <p:nvPr/>
            </p:nvSpPr>
            <p:spPr>
              <a:xfrm>
                <a:off x="532161"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1600"/>
              </a:p>
            </p:txBody>
          </p:sp>
        </p:grpSp>
        <p:grpSp>
          <p:nvGrpSpPr>
            <p:cNvPr id="9" name="Group 226"/>
            <p:cNvGrpSpPr/>
            <p:nvPr/>
          </p:nvGrpSpPr>
          <p:grpSpPr>
            <a:xfrm>
              <a:off x="5568100" y="2593683"/>
              <a:ext cx="1174504" cy="414995"/>
              <a:chOff x="0" y="0"/>
              <a:chExt cx="790015" cy="240685"/>
            </a:xfrm>
          </p:grpSpPr>
          <p:sp>
            <p:nvSpPr>
              <p:cNvPr id="78" name="Shape 223"/>
              <p:cNvSpPr/>
              <p:nvPr/>
            </p:nvSpPr>
            <p:spPr>
              <a:xfrm>
                <a:off x="0"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1600"/>
              </a:p>
            </p:txBody>
          </p:sp>
          <p:sp>
            <p:nvSpPr>
              <p:cNvPr id="79" name="Shape 224"/>
              <p:cNvSpPr/>
              <p:nvPr/>
            </p:nvSpPr>
            <p:spPr>
              <a:xfrm>
                <a:off x="278780" y="0"/>
                <a:ext cx="245156"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1600"/>
              </a:p>
            </p:txBody>
          </p:sp>
          <p:sp>
            <p:nvSpPr>
              <p:cNvPr id="80" name="Shape 225"/>
              <p:cNvSpPr/>
              <p:nvPr/>
            </p:nvSpPr>
            <p:spPr>
              <a:xfrm>
                <a:off x="544861"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1600"/>
              </a:p>
            </p:txBody>
          </p:sp>
        </p:grpSp>
        <p:grpSp>
          <p:nvGrpSpPr>
            <p:cNvPr id="10" name="Group 230"/>
            <p:cNvGrpSpPr/>
            <p:nvPr/>
          </p:nvGrpSpPr>
          <p:grpSpPr>
            <a:xfrm>
              <a:off x="6947676" y="2593683"/>
              <a:ext cx="1193385" cy="414995"/>
              <a:chOff x="0" y="0"/>
              <a:chExt cx="802715" cy="240685"/>
            </a:xfrm>
          </p:grpSpPr>
          <p:sp>
            <p:nvSpPr>
              <p:cNvPr id="75" name="Shape 227"/>
              <p:cNvSpPr/>
              <p:nvPr/>
            </p:nvSpPr>
            <p:spPr>
              <a:xfrm>
                <a:off x="0"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1600"/>
              </a:p>
            </p:txBody>
          </p:sp>
          <p:sp>
            <p:nvSpPr>
              <p:cNvPr id="76" name="Shape 228"/>
              <p:cNvSpPr/>
              <p:nvPr/>
            </p:nvSpPr>
            <p:spPr>
              <a:xfrm>
                <a:off x="278780" y="0"/>
                <a:ext cx="245156"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1600"/>
              </a:p>
            </p:txBody>
          </p:sp>
          <p:sp>
            <p:nvSpPr>
              <p:cNvPr id="77" name="Shape 229"/>
              <p:cNvSpPr/>
              <p:nvPr/>
            </p:nvSpPr>
            <p:spPr>
              <a:xfrm>
                <a:off x="557561"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1600"/>
              </a:p>
            </p:txBody>
          </p:sp>
        </p:grpSp>
        <p:grpSp>
          <p:nvGrpSpPr>
            <p:cNvPr id="11" name="Group 235"/>
            <p:cNvGrpSpPr/>
            <p:nvPr/>
          </p:nvGrpSpPr>
          <p:grpSpPr>
            <a:xfrm>
              <a:off x="8346132" y="2593683"/>
              <a:ext cx="1600077" cy="414995"/>
              <a:chOff x="0" y="0"/>
              <a:chExt cx="1076273" cy="240685"/>
            </a:xfrm>
          </p:grpSpPr>
          <p:sp>
            <p:nvSpPr>
              <p:cNvPr id="71" name="Shape 231"/>
              <p:cNvSpPr/>
              <p:nvPr/>
            </p:nvSpPr>
            <p:spPr>
              <a:xfrm>
                <a:off x="0"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1600"/>
              </a:p>
            </p:txBody>
          </p:sp>
          <p:sp>
            <p:nvSpPr>
              <p:cNvPr id="72" name="Shape 232"/>
              <p:cNvSpPr/>
              <p:nvPr/>
            </p:nvSpPr>
            <p:spPr>
              <a:xfrm>
                <a:off x="278780" y="0"/>
                <a:ext cx="245156"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1600"/>
              </a:p>
            </p:txBody>
          </p:sp>
          <p:sp>
            <p:nvSpPr>
              <p:cNvPr id="73" name="Shape 233"/>
              <p:cNvSpPr/>
              <p:nvPr/>
            </p:nvSpPr>
            <p:spPr>
              <a:xfrm>
                <a:off x="557561"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1600"/>
              </a:p>
            </p:txBody>
          </p:sp>
          <p:sp>
            <p:nvSpPr>
              <p:cNvPr id="74" name="Shape 234"/>
              <p:cNvSpPr/>
              <p:nvPr/>
            </p:nvSpPr>
            <p:spPr>
              <a:xfrm>
                <a:off x="831118" y="0"/>
                <a:ext cx="245156"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1600"/>
              </a:p>
            </p:txBody>
          </p:sp>
        </p:grpSp>
        <p:sp>
          <p:nvSpPr>
            <p:cNvPr id="12" name="Shape 236"/>
            <p:cNvSpPr/>
            <p:nvPr/>
          </p:nvSpPr>
          <p:spPr>
            <a:xfrm>
              <a:off x="10321210" y="2593683"/>
              <a:ext cx="364468" cy="414995"/>
            </a:xfrm>
            <a:prstGeom prst="roundRect">
              <a:avLst>
                <a:gd name="adj" fmla="val 17878"/>
              </a:avLst>
            </a:prstGeom>
            <a:solidFill>
              <a:srgbClr val="FFB5BB"/>
            </a:solidFill>
            <a:ln w="12700">
              <a:noFill/>
              <a:miter lim="400000"/>
            </a:ln>
          </p:spPr>
          <p:txBody>
            <a:bodyPr lIns="50800" tIns="50800" rIns="50800" bIns="50800" anchor="ctr"/>
            <a:lstStyle/>
            <a:p>
              <a:endParaRPr sz="1600"/>
            </a:p>
          </p:txBody>
        </p:sp>
        <p:sp>
          <p:nvSpPr>
            <p:cNvPr id="13" name="Shape 239"/>
            <p:cNvSpPr/>
            <p:nvPr/>
          </p:nvSpPr>
          <p:spPr>
            <a:xfrm>
              <a:off x="6375110" y="3228710"/>
              <a:ext cx="364468" cy="414995"/>
            </a:xfrm>
            <a:prstGeom prst="roundRect">
              <a:avLst>
                <a:gd name="adj" fmla="val 17878"/>
              </a:avLst>
            </a:prstGeom>
            <a:solidFill>
              <a:srgbClr val="FFB5BB"/>
            </a:solidFill>
            <a:ln w="12700">
              <a:noFill/>
              <a:miter lim="400000"/>
            </a:ln>
          </p:spPr>
          <p:txBody>
            <a:bodyPr lIns="50800" tIns="50800" rIns="50800" bIns="50800" anchor="ctr"/>
            <a:lstStyle/>
            <a:p>
              <a:endParaRPr sz="1600"/>
            </a:p>
          </p:txBody>
        </p:sp>
        <p:sp>
          <p:nvSpPr>
            <p:cNvPr id="14" name="Shape 240"/>
            <p:cNvSpPr/>
            <p:nvPr/>
          </p:nvSpPr>
          <p:spPr>
            <a:xfrm>
              <a:off x="7769512" y="3228710"/>
              <a:ext cx="364468" cy="414995"/>
            </a:xfrm>
            <a:prstGeom prst="roundRect">
              <a:avLst>
                <a:gd name="adj" fmla="val 17878"/>
              </a:avLst>
            </a:prstGeom>
            <a:solidFill>
              <a:srgbClr val="FFB5BB"/>
            </a:solidFill>
            <a:ln w="12700">
              <a:noFill/>
              <a:miter lim="400000"/>
            </a:ln>
          </p:spPr>
          <p:txBody>
            <a:bodyPr lIns="50800" tIns="50800" rIns="50800" bIns="50800" anchor="ctr"/>
            <a:lstStyle/>
            <a:p>
              <a:endParaRPr sz="1600"/>
            </a:p>
          </p:txBody>
        </p:sp>
        <p:sp>
          <p:nvSpPr>
            <p:cNvPr id="15" name="Shape 241"/>
            <p:cNvSpPr/>
            <p:nvPr/>
          </p:nvSpPr>
          <p:spPr>
            <a:xfrm>
              <a:off x="9582075" y="3228710"/>
              <a:ext cx="364468" cy="414995"/>
            </a:xfrm>
            <a:prstGeom prst="roundRect">
              <a:avLst>
                <a:gd name="adj" fmla="val 17878"/>
              </a:avLst>
            </a:prstGeom>
            <a:solidFill>
              <a:srgbClr val="FFB5BB"/>
            </a:solidFill>
            <a:ln w="12700">
              <a:noFill/>
              <a:miter lim="400000"/>
            </a:ln>
          </p:spPr>
          <p:txBody>
            <a:bodyPr lIns="50800" tIns="50800" rIns="50800" bIns="50800" anchor="ctr"/>
            <a:lstStyle/>
            <a:p>
              <a:endParaRPr sz="1600"/>
            </a:p>
          </p:txBody>
        </p:sp>
        <p:sp>
          <p:nvSpPr>
            <p:cNvPr id="16" name="Shape 255"/>
            <p:cNvSpPr/>
            <p:nvPr/>
          </p:nvSpPr>
          <p:spPr>
            <a:xfrm>
              <a:off x="10321210" y="3764718"/>
              <a:ext cx="364468" cy="414995"/>
            </a:xfrm>
            <a:prstGeom prst="roundRect">
              <a:avLst>
                <a:gd name="adj" fmla="val 17878"/>
              </a:avLst>
            </a:prstGeom>
            <a:solidFill>
              <a:srgbClr val="C3E9FF"/>
            </a:solidFill>
            <a:ln w="12700">
              <a:noFill/>
              <a:miter lim="400000"/>
            </a:ln>
          </p:spPr>
          <p:txBody>
            <a:bodyPr lIns="50800" tIns="50800" rIns="50800" bIns="50800" anchor="ctr"/>
            <a:lstStyle/>
            <a:p>
              <a:endParaRPr sz="1600"/>
            </a:p>
          </p:txBody>
        </p:sp>
        <p:sp>
          <p:nvSpPr>
            <p:cNvPr id="17" name="Shape 270"/>
            <p:cNvSpPr/>
            <p:nvPr/>
          </p:nvSpPr>
          <p:spPr>
            <a:xfrm>
              <a:off x="10321210" y="4379796"/>
              <a:ext cx="364468" cy="429271"/>
            </a:xfrm>
            <a:prstGeom prst="roundRect">
              <a:avLst>
                <a:gd name="adj" fmla="val 17878"/>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lIns="50800" tIns="50800" rIns="50800" bIns="50800" anchor="ctr"/>
            <a:lstStyle/>
            <a:p>
              <a:endParaRPr sz="1600"/>
            </a:p>
          </p:txBody>
        </p:sp>
        <p:grpSp>
          <p:nvGrpSpPr>
            <p:cNvPr id="18" name="Group 275"/>
            <p:cNvGrpSpPr/>
            <p:nvPr/>
          </p:nvGrpSpPr>
          <p:grpSpPr>
            <a:xfrm>
              <a:off x="8297304" y="3764718"/>
              <a:ext cx="763640" cy="414995"/>
              <a:chOff x="0" y="0"/>
              <a:chExt cx="513652" cy="240685"/>
            </a:xfrm>
          </p:grpSpPr>
          <p:sp>
            <p:nvSpPr>
              <p:cNvPr id="69" name="Shape 273"/>
              <p:cNvSpPr/>
              <p:nvPr/>
            </p:nvSpPr>
            <p:spPr>
              <a:xfrm>
                <a:off x="0" y="0"/>
                <a:ext cx="245155" cy="240686"/>
              </a:xfrm>
              <a:prstGeom prst="roundRect">
                <a:avLst>
                  <a:gd name="adj" fmla="val 17878"/>
                </a:avLst>
              </a:prstGeom>
              <a:solidFill>
                <a:srgbClr val="C1EAFD"/>
              </a:solidFill>
              <a:ln w="12700" cap="flat">
                <a:noFill/>
                <a:miter lim="400000"/>
              </a:ln>
              <a:effectLst/>
            </p:spPr>
            <p:txBody>
              <a:bodyPr wrap="square" lIns="50800" tIns="50800" rIns="50800" bIns="50800" numCol="1" anchor="ctr">
                <a:noAutofit/>
              </a:bodyPr>
              <a:lstStyle/>
              <a:p>
                <a:endParaRPr sz="1600"/>
              </a:p>
            </p:txBody>
          </p:sp>
          <p:sp>
            <p:nvSpPr>
              <p:cNvPr id="70" name="Shape 274"/>
              <p:cNvSpPr/>
              <p:nvPr/>
            </p:nvSpPr>
            <p:spPr>
              <a:xfrm>
                <a:off x="268498"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1600"/>
              </a:p>
            </p:txBody>
          </p:sp>
        </p:grpSp>
        <p:grpSp>
          <p:nvGrpSpPr>
            <p:cNvPr id="19" name="Group 280"/>
            <p:cNvGrpSpPr/>
            <p:nvPr/>
          </p:nvGrpSpPr>
          <p:grpSpPr>
            <a:xfrm>
              <a:off x="5517990" y="3773955"/>
              <a:ext cx="763640" cy="414995"/>
              <a:chOff x="0" y="0"/>
              <a:chExt cx="513652" cy="240685"/>
            </a:xfrm>
          </p:grpSpPr>
          <p:sp>
            <p:nvSpPr>
              <p:cNvPr id="67" name="Shape 278"/>
              <p:cNvSpPr/>
              <p:nvPr/>
            </p:nvSpPr>
            <p:spPr>
              <a:xfrm>
                <a:off x="0" y="0"/>
                <a:ext cx="245155" cy="240686"/>
              </a:xfrm>
              <a:prstGeom prst="roundRect">
                <a:avLst>
                  <a:gd name="adj" fmla="val 17878"/>
                </a:avLst>
              </a:prstGeom>
              <a:solidFill>
                <a:srgbClr val="C1EAFD"/>
              </a:solidFill>
              <a:ln w="12700" cap="flat">
                <a:noFill/>
                <a:miter lim="400000"/>
              </a:ln>
              <a:effectLst/>
            </p:spPr>
            <p:txBody>
              <a:bodyPr wrap="square" lIns="50800" tIns="50800" rIns="50800" bIns="50800" numCol="1" anchor="ctr">
                <a:noAutofit/>
              </a:bodyPr>
              <a:lstStyle/>
              <a:p>
                <a:endParaRPr sz="1600"/>
              </a:p>
            </p:txBody>
          </p:sp>
          <p:sp>
            <p:nvSpPr>
              <p:cNvPr id="68" name="Shape 279"/>
              <p:cNvSpPr/>
              <p:nvPr/>
            </p:nvSpPr>
            <p:spPr>
              <a:xfrm>
                <a:off x="268498"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1600"/>
              </a:p>
            </p:txBody>
          </p:sp>
        </p:grpSp>
        <p:grpSp>
          <p:nvGrpSpPr>
            <p:cNvPr id="20" name="Group 283"/>
            <p:cNvGrpSpPr/>
            <p:nvPr/>
          </p:nvGrpSpPr>
          <p:grpSpPr>
            <a:xfrm>
              <a:off x="6864026" y="3773955"/>
              <a:ext cx="763640" cy="414995"/>
              <a:chOff x="0" y="0"/>
              <a:chExt cx="513652" cy="240685"/>
            </a:xfrm>
          </p:grpSpPr>
          <p:sp>
            <p:nvSpPr>
              <p:cNvPr id="65" name="Shape 281"/>
              <p:cNvSpPr/>
              <p:nvPr/>
            </p:nvSpPr>
            <p:spPr>
              <a:xfrm>
                <a:off x="0" y="0"/>
                <a:ext cx="245155" cy="240686"/>
              </a:xfrm>
              <a:prstGeom prst="roundRect">
                <a:avLst>
                  <a:gd name="adj" fmla="val 17878"/>
                </a:avLst>
              </a:prstGeom>
              <a:solidFill>
                <a:srgbClr val="C1EAFD"/>
              </a:solidFill>
              <a:ln w="12700" cap="flat">
                <a:noFill/>
                <a:miter lim="400000"/>
              </a:ln>
              <a:effectLst/>
            </p:spPr>
            <p:txBody>
              <a:bodyPr wrap="square" lIns="50800" tIns="50800" rIns="50800" bIns="50800" numCol="1" anchor="ctr">
                <a:noAutofit/>
              </a:bodyPr>
              <a:lstStyle/>
              <a:p>
                <a:endParaRPr sz="1600"/>
              </a:p>
            </p:txBody>
          </p:sp>
          <p:sp>
            <p:nvSpPr>
              <p:cNvPr id="66" name="Shape 282"/>
              <p:cNvSpPr/>
              <p:nvPr/>
            </p:nvSpPr>
            <p:spPr>
              <a:xfrm>
                <a:off x="268498" y="0"/>
                <a:ext cx="245155" cy="240686"/>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1600"/>
              </a:p>
            </p:txBody>
          </p:sp>
        </p:grpSp>
        <p:sp>
          <p:nvSpPr>
            <p:cNvPr id="21" name="Shape 284"/>
            <p:cNvSpPr/>
            <p:nvPr/>
          </p:nvSpPr>
          <p:spPr>
            <a:xfrm>
              <a:off x="2207463" y="4103224"/>
              <a:ext cx="364469" cy="414995"/>
            </a:xfrm>
            <a:prstGeom prst="roundRect">
              <a:avLst>
                <a:gd name="adj" fmla="val 17878"/>
              </a:avLst>
            </a:prstGeom>
            <a:solidFill>
              <a:schemeClr val="accent6">
                <a:lumMod val="60000"/>
                <a:lumOff val="40000"/>
              </a:schemeClr>
            </a:solidFill>
            <a:ln w="12700">
              <a:noFill/>
              <a:miter lim="400000"/>
            </a:ln>
          </p:spPr>
          <p:txBody>
            <a:bodyPr lIns="50800" tIns="50800" rIns="50800" bIns="50800" anchor="ctr"/>
            <a:lstStyle/>
            <a:p>
              <a:endParaRPr sz="1600"/>
            </a:p>
          </p:txBody>
        </p:sp>
        <p:sp>
          <p:nvSpPr>
            <p:cNvPr id="23" name="Shape 290"/>
            <p:cNvSpPr/>
            <p:nvPr/>
          </p:nvSpPr>
          <p:spPr>
            <a:xfrm>
              <a:off x="3975912" y="2801177"/>
              <a:ext cx="215209" cy="3"/>
            </a:xfrm>
            <a:prstGeom prst="line">
              <a:avLst/>
            </a:prstGeom>
            <a:ln w="12700">
              <a:solidFill>
                <a:srgbClr val="000000"/>
              </a:solidFill>
              <a:tailEnd type="triangle" w="sm" len="sm"/>
            </a:ln>
          </p:spPr>
          <p:txBody>
            <a:bodyPr lIns="45718" tIns="45718" rIns="45718" bIns="45718"/>
            <a:lstStyle/>
            <a:p>
              <a:endParaRPr sz="1600"/>
            </a:p>
          </p:txBody>
        </p:sp>
        <p:sp>
          <p:nvSpPr>
            <p:cNvPr id="24" name="Shape 291"/>
            <p:cNvSpPr/>
            <p:nvPr/>
          </p:nvSpPr>
          <p:spPr>
            <a:xfrm>
              <a:off x="5364927" y="2801177"/>
              <a:ext cx="215209" cy="3"/>
            </a:xfrm>
            <a:prstGeom prst="line">
              <a:avLst/>
            </a:prstGeom>
            <a:ln w="12700">
              <a:solidFill>
                <a:srgbClr val="000000"/>
              </a:solidFill>
              <a:tailEnd type="triangle" w="sm" len="sm"/>
            </a:ln>
          </p:spPr>
          <p:txBody>
            <a:bodyPr lIns="45718" tIns="45718" rIns="45718" bIns="45718"/>
            <a:lstStyle/>
            <a:p>
              <a:endParaRPr sz="1600"/>
            </a:p>
          </p:txBody>
        </p:sp>
        <p:sp>
          <p:nvSpPr>
            <p:cNvPr id="25" name="Shape 292"/>
            <p:cNvSpPr/>
            <p:nvPr/>
          </p:nvSpPr>
          <p:spPr>
            <a:xfrm>
              <a:off x="6742603" y="2801177"/>
              <a:ext cx="215208" cy="3"/>
            </a:xfrm>
            <a:prstGeom prst="line">
              <a:avLst/>
            </a:prstGeom>
            <a:ln w="12700">
              <a:solidFill>
                <a:srgbClr val="000000"/>
              </a:solidFill>
              <a:tailEnd type="triangle" w="sm" len="sm"/>
            </a:ln>
          </p:spPr>
          <p:txBody>
            <a:bodyPr lIns="45718" tIns="45718" rIns="45718" bIns="45718"/>
            <a:lstStyle/>
            <a:p>
              <a:endParaRPr sz="1600"/>
            </a:p>
          </p:txBody>
        </p:sp>
        <p:sp>
          <p:nvSpPr>
            <p:cNvPr id="26" name="Shape 293"/>
            <p:cNvSpPr/>
            <p:nvPr/>
          </p:nvSpPr>
          <p:spPr>
            <a:xfrm>
              <a:off x="8131619" y="2801177"/>
              <a:ext cx="215208" cy="3"/>
            </a:xfrm>
            <a:prstGeom prst="line">
              <a:avLst/>
            </a:prstGeom>
            <a:ln w="12700">
              <a:solidFill>
                <a:srgbClr val="000000"/>
              </a:solidFill>
              <a:tailEnd type="triangle" w="sm" len="sm"/>
            </a:ln>
          </p:spPr>
          <p:txBody>
            <a:bodyPr lIns="45718" tIns="45718" rIns="45718" bIns="45718"/>
            <a:lstStyle/>
            <a:p>
              <a:endParaRPr sz="1600"/>
            </a:p>
          </p:txBody>
        </p:sp>
        <p:sp>
          <p:nvSpPr>
            <p:cNvPr id="27" name="Shape 294"/>
            <p:cNvSpPr/>
            <p:nvPr/>
          </p:nvSpPr>
          <p:spPr>
            <a:xfrm>
              <a:off x="9950582" y="2801177"/>
              <a:ext cx="364469" cy="3"/>
            </a:xfrm>
            <a:prstGeom prst="line">
              <a:avLst/>
            </a:prstGeom>
            <a:ln w="12700">
              <a:solidFill>
                <a:srgbClr val="000000"/>
              </a:solidFill>
              <a:tailEnd type="triangle" w="sm" len="sm"/>
            </a:ln>
          </p:spPr>
          <p:txBody>
            <a:bodyPr lIns="45718" tIns="45718" rIns="45718" bIns="45718"/>
            <a:lstStyle/>
            <a:p>
              <a:endParaRPr sz="1600"/>
            </a:p>
          </p:txBody>
        </p:sp>
        <p:sp>
          <p:nvSpPr>
            <p:cNvPr id="28" name="Shape 302"/>
            <p:cNvSpPr/>
            <p:nvPr/>
          </p:nvSpPr>
          <p:spPr>
            <a:xfrm flipH="1">
              <a:off x="7627667" y="3981452"/>
              <a:ext cx="652283" cy="0"/>
            </a:xfrm>
            <a:prstGeom prst="line">
              <a:avLst/>
            </a:prstGeom>
            <a:ln w="12700">
              <a:solidFill>
                <a:srgbClr val="000000"/>
              </a:solidFill>
              <a:tailEnd type="triangle" w="sm" len="sm"/>
            </a:ln>
          </p:spPr>
          <p:txBody>
            <a:bodyPr lIns="45718" tIns="45718" rIns="45718" bIns="45718"/>
            <a:lstStyle/>
            <a:p>
              <a:endParaRPr sz="1600"/>
            </a:p>
          </p:txBody>
        </p:sp>
        <p:sp>
          <p:nvSpPr>
            <p:cNvPr id="29" name="Shape 303"/>
            <p:cNvSpPr/>
            <p:nvPr/>
          </p:nvSpPr>
          <p:spPr>
            <a:xfrm flipH="1">
              <a:off x="6288164" y="3981452"/>
              <a:ext cx="555747" cy="3"/>
            </a:xfrm>
            <a:prstGeom prst="line">
              <a:avLst/>
            </a:prstGeom>
            <a:ln w="12700">
              <a:solidFill>
                <a:srgbClr val="000000"/>
              </a:solidFill>
              <a:tailEnd type="triangle" w="sm" len="sm"/>
            </a:ln>
          </p:spPr>
          <p:txBody>
            <a:bodyPr lIns="45718" tIns="45718" rIns="45718" bIns="45718"/>
            <a:lstStyle/>
            <a:p>
              <a:endParaRPr sz="1600"/>
            </a:p>
          </p:txBody>
        </p:sp>
        <p:sp>
          <p:nvSpPr>
            <p:cNvPr id="30" name="Shape 308"/>
            <p:cNvSpPr/>
            <p:nvPr/>
          </p:nvSpPr>
          <p:spPr>
            <a:xfrm flipH="1">
              <a:off x="9078297" y="3972212"/>
              <a:ext cx="1210335" cy="3"/>
            </a:xfrm>
            <a:prstGeom prst="line">
              <a:avLst/>
            </a:prstGeom>
            <a:ln w="12700">
              <a:solidFill>
                <a:srgbClr val="000000"/>
              </a:solidFill>
              <a:tailEnd type="triangle" w="sm" len="sm"/>
            </a:ln>
          </p:spPr>
          <p:txBody>
            <a:bodyPr lIns="45718" tIns="45718" rIns="45718" bIns="45718"/>
            <a:lstStyle/>
            <a:p>
              <a:endParaRPr sz="1600"/>
            </a:p>
          </p:txBody>
        </p:sp>
        <p:sp>
          <p:nvSpPr>
            <p:cNvPr id="31" name="Shape 311"/>
            <p:cNvSpPr/>
            <p:nvPr/>
          </p:nvSpPr>
          <p:spPr>
            <a:xfrm>
              <a:off x="6576224" y="3003199"/>
              <a:ext cx="1" cy="211564"/>
            </a:xfrm>
            <a:prstGeom prst="line">
              <a:avLst/>
            </a:prstGeom>
            <a:ln w="12700">
              <a:solidFill>
                <a:srgbClr val="000000"/>
              </a:solidFill>
              <a:tailEnd type="triangle" w="sm" len="sm"/>
            </a:ln>
          </p:spPr>
          <p:txBody>
            <a:bodyPr lIns="45718" tIns="45718" rIns="45718" bIns="45718"/>
            <a:lstStyle/>
            <a:p>
              <a:endParaRPr sz="1600"/>
            </a:p>
          </p:txBody>
        </p:sp>
        <p:sp>
          <p:nvSpPr>
            <p:cNvPr id="32" name="Shape 312"/>
            <p:cNvSpPr/>
            <p:nvPr/>
          </p:nvSpPr>
          <p:spPr>
            <a:xfrm>
              <a:off x="7969907" y="3003199"/>
              <a:ext cx="1" cy="211564"/>
            </a:xfrm>
            <a:prstGeom prst="line">
              <a:avLst/>
            </a:prstGeom>
            <a:ln w="12700">
              <a:solidFill>
                <a:srgbClr val="000000"/>
              </a:solidFill>
              <a:tailEnd type="triangle" w="sm" len="sm"/>
            </a:ln>
          </p:spPr>
          <p:txBody>
            <a:bodyPr lIns="45718" tIns="45718" rIns="45718" bIns="45718"/>
            <a:lstStyle/>
            <a:p>
              <a:endParaRPr sz="1600"/>
            </a:p>
          </p:txBody>
        </p:sp>
        <p:sp>
          <p:nvSpPr>
            <p:cNvPr id="33" name="Shape 313"/>
            <p:cNvSpPr/>
            <p:nvPr/>
          </p:nvSpPr>
          <p:spPr>
            <a:xfrm>
              <a:off x="9764308" y="3003199"/>
              <a:ext cx="1" cy="211564"/>
            </a:xfrm>
            <a:prstGeom prst="line">
              <a:avLst/>
            </a:prstGeom>
            <a:ln w="12700">
              <a:solidFill>
                <a:srgbClr val="000000"/>
              </a:solidFill>
              <a:tailEnd type="triangle" w="sm" len="sm"/>
            </a:ln>
          </p:spPr>
          <p:txBody>
            <a:bodyPr lIns="45718" tIns="45718" rIns="45718" bIns="45718"/>
            <a:lstStyle/>
            <a:p>
              <a:endParaRPr sz="1600"/>
            </a:p>
          </p:txBody>
        </p:sp>
        <p:sp>
          <p:nvSpPr>
            <p:cNvPr id="34" name="Shape 314"/>
            <p:cNvSpPr/>
            <p:nvPr/>
          </p:nvSpPr>
          <p:spPr>
            <a:xfrm>
              <a:off x="10503445" y="3003199"/>
              <a:ext cx="0" cy="743506"/>
            </a:xfrm>
            <a:prstGeom prst="line">
              <a:avLst/>
            </a:prstGeom>
            <a:ln w="12700">
              <a:solidFill>
                <a:srgbClr val="000000"/>
              </a:solidFill>
              <a:tailEnd type="triangle" w="sm" len="sm"/>
            </a:ln>
          </p:spPr>
          <p:txBody>
            <a:bodyPr lIns="45718" tIns="45718" rIns="45718" bIns="45718"/>
            <a:lstStyle/>
            <a:p>
              <a:endParaRPr sz="1600"/>
            </a:p>
          </p:txBody>
        </p:sp>
        <p:sp>
          <p:nvSpPr>
            <p:cNvPr id="35" name="Shape 333"/>
            <p:cNvSpPr/>
            <p:nvPr/>
          </p:nvSpPr>
          <p:spPr>
            <a:xfrm flipV="1">
              <a:off x="6576226" y="3664744"/>
              <a:ext cx="0" cy="307468"/>
            </a:xfrm>
            <a:prstGeom prst="line">
              <a:avLst/>
            </a:prstGeom>
            <a:ln w="12700">
              <a:solidFill>
                <a:srgbClr val="000000"/>
              </a:solidFill>
            </a:ln>
          </p:spPr>
          <p:txBody>
            <a:bodyPr lIns="45718" tIns="45718" rIns="45718" bIns="45718"/>
            <a:lstStyle/>
            <a:p>
              <a:endParaRPr sz="1600"/>
            </a:p>
          </p:txBody>
        </p:sp>
        <p:sp>
          <p:nvSpPr>
            <p:cNvPr id="36" name="Shape 334"/>
            <p:cNvSpPr/>
            <p:nvPr/>
          </p:nvSpPr>
          <p:spPr>
            <a:xfrm flipV="1">
              <a:off x="7961187" y="3664744"/>
              <a:ext cx="0" cy="316709"/>
            </a:xfrm>
            <a:prstGeom prst="line">
              <a:avLst/>
            </a:prstGeom>
            <a:ln w="12700">
              <a:solidFill>
                <a:srgbClr val="000000"/>
              </a:solidFill>
            </a:ln>
          </p:spPr>
          <p:txBody>
            <a:bodyPr lIns="45718" tIns="45718" rIns="45718" bIns="45718"/>
            <a:lstStyle/>
            <a:p>
              <a:endParaRPr sz="1600"/>
            </a:p>
          </p:txBody>
        </p:sp>
        <p:sp>
          <p:nvSpPr>
            <p:cNvPr id="37" name="Shape 335"/>
            <p:cNvSpPr/>
            <p:nvPr/>
          </p:nvSpPr>
          <p:spPr>
            <a:xfrm flipV="1">
              <a:off x="9767681" y="3644165"/>
              <a:ext cx="0" cy="328046"/>
            </a:xfrm>
            <a:prstGeom prst="line">
              <a:avLst/>
            </a:prstGeom>
            <a:ln w="12700">
              <a:solidFill>
                <a:srgbClr val="000000"/>
              </a:solidFill>
            </a:ln>
          </p:spPr>
          <p:txBody>
            <a:bodyPr lIns="45718" tIns="45718" rIns="45718" bIns="45718"/>
            <a:lstStyle/>
            <a:p>
              <a:endParaRPr sz="1600"/>
            </a:p>
          </p:txBody>
        </p:sp>
        <p:sp>
          <p:nvSpPr>
            <p:cNvPr id="38" name="Shape 338"/>
            <p:cNvSpPr/>
            <p:nvPr/>
          </p:nvSpPr>
          <p:spPr>
            <a:xfrm flipH="1">
              <a:off x="2548576" y="3961904"/>
              <a:ext cx="254835" cy="375485"/>
            </a:xfrm>
            <a:prstGeom prst="line">
              <a:avLst/>
            </a:prstGeom>
            <a:ln w="12700">
              <a:solidFill>
                <a:srgbClr val="000000"/>
              </a:solidFill>
              <a:tailEnd type="triangle" w="sm" len="sm"/>
            </a:ln>
          </p:spPr>
          <p:txBody>
            <a:bodyPr lIns="45718" tIns="45718" rIns="45718" bIns="45718"/>
            <a:lstStyle/>
            <a:p>
              <a:endParaRPr sz="1600"/>
            </a:p>
          </p:txBody>
        </p:sp>
        <p:sp>
          <p:nvSpPr>
            <p:cNvPr id="39" name="Shape 339"/>
            <p:cNvSpPr/>
            <p:nvPr/>
          </p:nvSpPr>
          <p:spPr>
            <a:xfrm>
              <a:off x="2774402" y="3972215"/>
              <a:ext cx="2743586" cy="0"/>
            </a:xfrm>
            <a:prstGeom prst="line">
              <a:avLst/>
            </a:prstGeom>
            <a:ln w="12700">
              <a:solidFill>
                <a:srgbClr val="000000"/>
              </a:solidFill>
            </a:ln>
          </p:spPr>
          <p:txBody>
            <a:bodyPr lIns="45718" tIns="45718" rIns="45718" bIns="45718"/>
            <a:lstStyle/>
            <a:p>
              <a:endParaRPr sz="1600"/>
            </a:p>
          </p:txBody>
        </p:sp>
        <p:cxnSp>
          <p:nvCxnSpPr>
            <p:cNvPr id="40" name="Straight Arrow Connector 39"/>
            <p:cNvCxnSpPr/>
            <p:nvPr/>
          </p:nvCxnSpPr>
          <p:spPr>
            <a:xfrm>
              <a:off x="759145" y="2806195"/>
              <a:ext cx="500211" cy="3714"/>
            </a:xfrm>
            <a:prstGeom prst="straightConnector1">
              <a:avLst/>
            </a:prstGeom>
            <a:ln w="12700">
              <a:tailEnd type="triangle" w="sm" len="sm"/>
            </a:ln>
          </p:spPr>
          <p:style>
            <a:lnRef idx="1">
              <a:schemeClr val="dk1"/>
            </a:lnRef>
            <a:fillRef idx="0">
              <a:schemeClr val="dk1"/>
            </a:fillRef>
            <a:effectRef idx="0">
              <a:schemeClr val="dk1"/>
            </a:effectRef>
            <a:fontRef idx="minor">
              <a:schemeClr val="tx1"/>
            </a:fontRef>
          </p:style>
        </p:cxnSp>
        <p:grpSp>
          <p:nvGrpSpPr>
            <p:cNvPr id="42" name="Group 41"/>
            <p:cNvGrpSpPr/>
            <p:nvPr/>
          </p:nvGrpSpPr>
          <p:grpSpPr>
            <a:xfrm>
              <a:off x="2548576" y="4301404"/>
              <a:ext cx="7772634" cy="293037"/>
              <a:chOff x="2248411" y="2017100"/>
              <a:chExt cx="5242276" cy="252133"/>
            </a:xfrm>
          </p:grpSpPr>
          <p:sp>
            <p:nvSpPr>
              <p:cNvPr id="63" name="Shape 341"/>
              <p:cNvSpPr/>
              <p:nvPr/>
            </p:nvSpPr>
            <p:spPr>
              <a:xfrm flipH="1" flipV="1">
                <a:off x="2248411" y="2017100"/>
                <a:ext cx="171874" cy="252124"/>
              </a:xfrm>
              <a:prstGeom prst="line">
                <a:avLst/>
              </a:prstGeom>
              <a:ln w="12700">
                <a:solidFill>
                  <a:srgbClr val="000000"/>
                </a:solidFill>
                <a:tailEnd type="triangle" w="sm" len="sm"/>
              </a:ln>
            </p:spPr>
            <p:txBody>
              <a:bodyPr lIns="45718" tIns="45718" rIns="45718" bIns="45718"/>
              <a:lstStyle/>
              <a:p>
                <a:endParaRPr sz="1600"/>
              </a:p>
            </p:txBody>
          </p:sp>
          <p:cxnSp>
            <p:nvCxnSpPr>
              <p:cNvPr id="64" name="Straight Connector 63"/>
              <p:cNvCxnSpPr>
                <a:stCxn id="65" idx="1"/>
              </p:cNvCxnSpPr>
              <p:nvPr/>
            </p:nvCxnSpPr>
            <p:spPr>
              <a:xfrm flipH="1">
                <a:off x="2420287" y="2269227"/>
                <a:ext cx="5070400" cy="6"/>
              </a:xfrm>
              <a:prstGeom prst="line">
                <a:avLst/>
              </a:prstGeom>
              <a:ln w="12700"/>
            </p:spPr>
            <p:style>
              <a:lnRef idx="1">
                <a:schemeClr val="dk1"/>
              </a:lnRef>
              <a:fillRef idx="0">
                <a:schemeClr val="dk1"/>
              </a:fillRef>
              <a:effectRef idx="0">
                <a:schemeClr val="dk1"/>
              </a:effectRef>
              <a:fontRef idx="minor">
                <a:schemeClr val="tx1"/>
              </a:fontRef>
            </p:style>
          </p:cxnSp>
        </p:grpSp>
        <p:cxnSp>
          <p:nvCxnSpPr>
            <p:cNvPr id="43" name="Straight Arrow Connector 42"/>
            <p:cNvCxnSpPr>
              <a:stCxn id="79" idx="1"/>
            </p:cNvCxnSpPr>
            <p:nvPr/>
          </p:nvCxnSpPr>
          <p:spPr>
            <a:xfrm flipH="1">
              <a:off x="742084" y="4310725"/>
              <a:ext cx="1465379" cy="26671"/>
            </a:xfrm>
            <a:prstGeom prst="straightConnector1">
              <a:avLst/>
            </a:prstGeom>
            <a:ln w="12700">
              <a:tailEnd type="triangle" w="sm" len="sm"/>
            </a:ln>
          </p:spPr>
          <p:style>
            <a:lnRef idx="1">
              <a:schemeClr val="dk1"/>
            </a:lnRef>
            <a:fillRef idx="0">
              <a:schemeClr val="dk1"/>
            </a:fillRef>
            <a:effectRef idx="0">
              <a:schemeClr val="dk1"/>
            </a:effectRef>
            <a:fontRef idx="minor">
              <a:schemeClr val="tx1"/>
            </a:fontRef>
          </p:style>
        </p:cxnSp>
        <p:sp>
          <p:nvSpPr>
            <p:cNvPr id="50" name="Arc 49"/>
            <p:cNvSpPr/>
            <p:nvPr/>
          </p:nvSpPr>
          <p:spPr>
            <a:xfrm>
              <a:off x="10807216" y="2796897"/>
              <a:ext cx="139427" cy="161702"/>
            </a:xfrm>
            <a:prstGeom prst="arc">
              <a:avLst/>
            </a:prstGeom>
            <a:ln w="12700"/>
          </p:spPr>
          <p:style>
            <a:lnRef idx="1">
              <a:schemeClr val="dk1"/>
            </a:lnRef>
            <a:fillRef idx="0">
              <a:schemeClr val="dk1"/>
            </a:fillRef>
            <a:effectRef idx="0">
              <a:schemeClr val="dk1"/>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000000"/>
                </a:solidFill>
                <a:effectLst/>
                <a:uFillTx/>
              </a:endParaRPr>
            </a:p>
          </p:txBody>
        </p:sp>
        <p:cxnSp>
          <p:nvCxnSpPr>
            <p:cNvPr id="51" name="Straight Connector 50"/>
            <p:cNvCxnSpPr>
              <a:stCxn id="31" idx="3"/>
            </p:cNvCxnSpPr>
            <p:nvPr/>
          </p:nvCxnSpPr>
          <p:spPr>
            <a:xfrm flipV="1">
              <a:off x="10685678" y="2796897"/>
              <a:ext cx="191251" cy="4283"/>
            </a:xfrm>
            <a:prstGeom prst="line">
              <a:avLst/>
            </a:prstGeom>
            <a:ln w="12700"/>
          </p:spPr>
          <p:style>
            <a:lnRef idx="1">
              <a:schemeClr val="dk1"/>
            </a:lnRef>
            <a:fillRef idx="0">
              <a:schemeClr val="dk1"/>
            </a:fillRef>
            <a:effectRef idx="0">
              <a:schemeClr val="dk1"/>
            </a:effectRef>
            <a:fontRef idx="minor">
              <a:schemeClr val="tx1"/>
            </a:fontRef>
          </p:style>
        </p:cxnSp>
        <p:sp>
          <p:nvSpPr>
            <p:cNvPr id="52" name="Shape 335"/>
            <p:cNvSpPr/>
            <p:nvPr/>
          </p:nvSpPr>
          <p:spPr>
            <a:xfrm flipV="1">
              <a:off x="10946643" y="2871210"/>
              <a:ext cx="0" cy="1676801"/>
            </a:xfrm>
            <a:prstGeom prst="line">
              <a:avLst/>
            </a:prstGeom>
            <a:ln w="12700">
              <a:solidFill>
                <a:srgbClr val="000000"/>
              </a:solidFill>
            </a:ln>
          </p:spPr>
          <p:txBody>
            <a:bodyPr lIns="45718" tIns="45718" rIns="45718" bIns="45718"/>
            <a:lstStyle/>
            <a:p>
              <a:endParaRPr sz="1600"/>
            </a:p>
          </p:txBody>
        </p:sp>
        <p:sp>
          <p:nvSpPr>
            <p:cNvPr id="53" name="Arc 52"/>
            <p:cNvSpPr/>
            <p:nvPr/>
          </p:nvSpPr>
          <p:spPr>
            <a:xfrm rot="5400000">
              <a:off x="10796077" y="4444023"/>
              <a:ext cx="161702" cy="139427"/>
            </a:xfrm>
            <a:prstGeom prst="arc">
              <a:avLst/>
            </a:prstGeom>
            <a:ln w="12700"/>
          </p:spPr>
          <p:style>
            <a:lnRef idx="1">
              <a:schemeClr val="dk1"/>
            </a:lnRef>
            <a:fillRef idx="0">
              <a:schemeClr val="dk1"/>
            </a:fillRef>
            <a:effectRef idx="0">
              <a:schemeClr val="dk1"/>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000000"/>
                </a:solidFill>
                <a:effectLst/>
                <a:uFillTx/>
              </a:endParaRPr>
            </a:p>
          </p:txBody>
        </p:sp>
        <p:cxnSp>
          <p:nvCxnSpPr>
            <p:cNvPr id="54" name="Straight Connector 53"/>
            <p:cNvCxnSpPr>
              <a:stCxn id="65" idx="3"/>
            </p:cNvCxnSpPr>
            <p:nvPr/>
          </p:nvCxnSpPr>
          <p:spPr>
            <a:xfrm>
              <a:off x="10685678" y="4594430"/>
              <a:ext cx="191251" cy="159"/>
            </a:xfrm>
            <a:prstGeom prst="line">
              <a:avLst/>
            </a:prstGeom>
            <a:ln w="12700"/>
          </p:spPr>
          <p:style>
            <a:lnRef idx="1">
              <a:schemeClr val="dk1"/>
            </a:lnRef>
            <a:fillRef idx="0">
              <a:schemeClr val="dk1"/>
            </a:fillRef>
            <a:effectRef idx="0">
              <a:schemeClr val="dk1"/>
            </a:effectRef>
            <a:fontRef idx="minor">
              <a:schemeClr val="tx1"/>
            </a:fontRef>
          </p:style>
        </p:cxnSp>
        <p:sp>
          <p:nvSpPr>
            <p:cNvPr id="55" name="TextBox 54"/>
            <p:cNvSpPr txBox="1"/>
            <p:nvPr/>
          </p:nvSpPr>
          <p:spPr>
            <a:xfrm>
              <a:off x="10947544" y="2947786"/>
              <a:ext cx="1213474"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366702"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FF0000"/>
                  </a:solidFill>
                  <a:effectLst/>
                  <a:uFillTx/>
                  <a:latin typeface="Times New Roman" charset="0"/>
                  <a:ea typeface="Times New Roman" charset="0"/>
                  <a:cs typeface="Times New Roman" charset="0"/>
                  <a:sym typeface="Helvetica Light"/>
                </a:rPr>
                <a:t>Encoder</a:t>
              </a:r>
            </a:p>
          </p:txBody>
        </p:sp>
        <p:sp>
          <p:nvSpPr>
            <p:cNvPr id="56" name="TextBox 55"/>
            <p:cNvSpPr txBox="1"/>
            <p:nvPr/>
          </p:nvSpPr>
          <p:spPr>
            <a:xfrm>
              <a:off x="10877020" y="3916060"/>
              <a:ext cx="134261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366702"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70C0"/>
                  </a:solidFill>
                  <a:effectLst/>
                  <a:uFillTx/>
                  <a:latin typeface="Times New Roman" charset="0"/>
                  <a:ea typeface="Times New Roman" charset="0"/>
                  <a:cs typeface="Times New Roman" charset="0"/>
                  <a:sym typeface="Helvetica Light"/>
                </a:rPr>
                <a:t>Predictor</a:t>
              </a:r>
            </a:p>
          </p:txBody>
        </p:sp>
        <p:sp>
          <p:nvSpPr>
            <p:cNvPr id="58" name="Shape 289"/>
            <p:cNvSpPr/>
            <p:nvPr/>
          </p:nvSpPr>
          <p:spPr>
            <a:xfrm>
              <a:off x="2019401" y="2809913"/>
              <a:ext cx="802267" cy="0"/>
            </a:xfrm>
            <a:prstGeom prst="line">
              <a:avLst/>
            </a:prstGeom>
            <a:ln w="12700">
              <a:solidFill>
                <a:srgbClr val="000000"/>
              </a:solidFill>
              <a:tailEnd type="triangle" w="sm" len="sm"/>
            </a:ln>
          </p:spPr>
          <p:txBody>
            <a:bodyPr lIns="45718" tIns="45718" rIns="45718" bIns="45718"/>
            <a:lstStyle/>
            <a:p>
              <a:endParaRPr sz="1600"/>
            </a:p>
          </p:txBody>
        </p:sp>
        <p:cxnSp>
          <p:nvCxnSpPr>
            <p:cNvPr id="59" name="Straight Connector 58"/>
            <p:cNvCxnSpPr/>
            <p:nvPr/>
          </p:nvCxnSpPr>
          <p:spPr>
            <a:xfrm>
              <a:off x="213275" y="3709607"/>
              <a:ext cx="11647869" cy="0"/>
            </a:xfrm>
            <a:prstGeom prst="line">
              <a:avLst/>
            </a:prstGeom>
            <a:ln w="12700">
              <a:solidFill>
                <a:schemeClr val="tx1">
                  <a:lumMod val="50000"/>
                  <a:lumOff val="50000"/>
                </a:schemeClr>
              </a:solidFill>
              <a:prstDash val="dash"/>
            </a:ln>
          </p:spPr>
          <p:style>
            <a:lnRef idx="1">
              <a:schemeClr val="accent2"/>
            </a:lnRef>
            <a:fillRef idx="0">
              <a:schemeClr val="accent2"/>
            </a:fillRef>
            <a:effectRef idx="0">
              <a:schemeClr val="accent2"/>
            </a:effectRef>
            <a:fontRef idx="minor">
              <a:schemeClr val="tx1"/>
            </a:fontRef>
          </p:style>
        </p:cxnSp>
        <p:sp>
          <p:nvSpPr>
            <p:cNvPr id="60" name="TextBox 59"/>
            <p:cNvSpPr txBox="1"/>
            <p:nvPr/>
          </p:nvSpPr>
          <p:spPr>
            <a:xfrm>
              <a:off x="122433" y="2590037"/>
              <a:ext cx="610088" cy="404599"/>
            </a:xfrm>
            <a:prstGeom prst="roundRect">
              <a:avLst/>
            </a:prstGeom>
            <a:solidFill>
              <a:srgbClr val="FFC000"/>
            </a:solidFill>
            <a:ln w="12700">
              <a:noFill/>
            </a:ln>
            <a:effectLst/>
          </p:spPr>
          <p:style>
            <a:lnRef idx="1">
              <a:schemeClr val="accent3"/>
            </a:lnRef>
            <a:fillRef idx="2">
              <a:schemeClr val="accent3"/>
            </a:fillRef>
            <a:effectRef idx="1">
              <a:schemeClr val="accent3"/>
            </a:effectRef>
            <a:fontRef idx="minor">
              <a:schemeClr val="dk1"/>
            </a:fontRef>
          </p:style>
          <p:txBody>
            <a:bodyPr rot="0" spcFirstLastPara="1" vertOverflow="overflow" horzOverflow="overflow" vert="horz" wrap="none" lIns="50800" tIns="50800" rIns="50800" bIns="50800" numCol="1" spcCol="38100" rtlCol="0" anchor="ctr">
              <a:noAutofit/>
            </a:bodyPr>
            <a:lstStyle/>
            <a:p>
              <a:pPr marL="0" marR="0" indent="0" algn="ctr" defTabSz="366702" rtl="0" fontAlgn="auto" latinLnBrk="0" hangingPunct="0">
                <a:lnSpc>
                  <a:spcPct val="100000"/>
                </a:lnSpc>
                <a:spcBef>
                  <a:spcPts val="0"/>
                </a:spcBef>
                <a:spcAft>
                  <a:spcPts val="0"/>
                </a:spcAft>
                <a:buClrTx/>
                <a:buSzTx/>
                <a:buFontTx/>
                <a:buNone/>
                <a:tabLst/>
              </a:pPr>
              <a:r>
                <a:rPr kumimoji="0" lang="en-US" sz="2000" i="0" u="none" strike="noStrike" cap="none" spc="0" normalizeH="0" baseline="0" dirty="0">
                  <a:ln>
                    <a:noFill/>
                  </a:ln>
                  <a:solidFill>
                    <a:srgbClr val="000000"/>
                  </a:solidFill>
                  <a:effectLst/>
                  <a:uFillTx/>
                  <a:latin typeface="Times New Roman" charset="0"/>
                  <a:ea typeface="Times New Roman" charset="0"/>
                  <a:cs typeface="Times New Roman" charset="0"/>
                  <a:sym typeface="Helvetica Light"/>
                </a:rPr>
                <a:t>input</a:t>
              </a:r>
            </a:p>
          </p:txBody>
        </p:sp>
        <p:sp>
          <p:nvSpPr>
            <p:cNvPr id="62" name="TextBox 61"/>
            <p:cNvSpPr txBox="1"/>
            <p:nvPr/>
          </p:nvSpPr>
          <p:spPr>
            <a:xfrm>
              <a:off x="118535" y="3907776"/>
              <a:ext cx="636642" cy="827086"/>
            </a:xfrm>
            <a:prstGeom prst="roundRect">
              <a:avLst/>
            </a:prstGeom>
            <a:solidFill>
              <a:srgbClr val="FFC000"/>
            </a:solidFill>
            <a:ln w="12700">
              <a:noFill/>
            </a:ln>
            <a:effectLst/>
          </p:spPr>
          <p:style>
            <a:lnRef idx="1">
              <a:schemeClr val="accent3"/>
            </a:lnRef>
            <a:fillRef idx="2">
              <a:schemeClr val="accent3"/>
            </a:fillRef>
            <a:effectRef idx="1">
              <a:schemeClr val="accent3"/>
            </a:effectRef>
            <a:fontRef idx="minor">
              <a:schemeClr val="dk1"/>
            </a:fontRef>
          </p:style>
          <p:txBody>
            <a:bodyPr rot="0" spcFirstLastPara="1" vertOverflow="overflow" horzOverflow="overflow" vert="horz" wrap="none" lIns="50800" tIns="50800" rIns="50800" bIns="50800" numCol="1" spcCol="38100" rtlCol="0" anchor="ctr">
              <a:noAutofit/>
            </a:bodyPr>
            <a:lstStyle/>
            <a:p>
              <a:pPr marL="0" marR="0" indent="0" algn="ctr" defTabSz="366702" rtl="0" fontAlgn="auto" latinLnBrk="0" hangingPunct="0">
                <a:lnSpc>
                  <a:spcPct val="100000"/>
                </a:lnSpc>
                <a:spcBef>
                  <a:spcPts val="0"/>
                </a:spcBef>
                <a:spcAft>
                  <a:spcPts val="0"/>
                </a:spcAft>
                <a:buClrTx/>
                <a:buSzTx/>
                <a:buFontTx/>
                <a:buNone/>
                <a:tabLst/>
              </a:pPr>
              <a:r>
                <a:rPr kumimoji="0" lang="en-US" sz="2000" i="0" u="none" strike="noStrike" cap="none" spc="0" normalizeH="0" baseline="0" dirty="0">
                  <a:ln>
                    <a:noFill/>
                  </a:ln>
                  <a:solidFill>
                    <a:srgbClr val="000000"/>
                  </a:solidFill>
                  <a:effectLst/>
                  <a:uFillTx/>
                  <a:latin typeface="Times New Roman" charset="0"/>
                  <a:ea typeface="Times New Roman" charset="0"/>
                  <a:cs typeface="Times New Roman" charset="0"/>
                  <a:sym typeface="Helvetica Light"/>
                </a:rPr>
                <a:t>point </a:t>
              </a:r>
            </a:p>
            <a:p>
              <a:pPr marL="0" marR="0" indent="0" algn="ctr" defTabSz="366702" rtl="0" fontAlgn="auto" latinLnBrk="0" hangingPunct="0">
                <a:lnSpc>
                  <a:spcPct val="100000"/>
                </a:lnSpc>
                <a:spcBef>
                  <a:spcPts val="0"/>
                </a:spcBef>
                <a:spcAft>
                  <a:spcPts val="0"/>
                </a:spcAft>
                <a:buClrTx/>
                <a:buSzTx/>
                <a:buFontTx/>
                <a:buNone/>
                <a:tabLst/>
              </a:pPr>
              <a:r>
                <a:rPr kumimoji="0" lang="en-US" sz="2000" i="0" u="none" strike="noStrike" cap="none" spc="0" normalizeH="0" baseline="0" dirty="0">
                  <a:ln>
                    <a:noFill/>
                  </a:ln>
                  <a:solidFill>
                    <a:srgbClr val="000000"/>
                  </a:solidFill>
                  <a:effectLst/>
                  <a:uFillTx/>
                  <a:latin typeface="Times New Roman" charset="0"/>
                  <a:ea typeface="Times New Roman" charset="0"/>
                  <a:cs typeface="Times New Roman" charset="0"/>
                  <a:sym typeface="Helvetica Light"/>
                </a:rPr>
                <a:t>set</a:t>
              </a:r>
            </a:p>
          </p:txBody>
        </p:sp>
      </p:grpSp>
      <p:grpSp>
        <p:nvGrpSpPr>
          <p:cNvPr id="104" name="Group 103"/>
          <p:cNvGrpSpPr/>
          <p:nvPr/>
        </p:nvGrpSpPr>
        <p:grpSpPr>
          <a:xfrm>
            <a:off x="2514625" y="1849126"/>
            <a:ext cx="6735685" cy="476224"/>
            <a:chOff x="1476257" y="2124464"/>
            <a:chExt cx="4529774" cy="293623"/>
          </a:xfrm>
        </p:grpSpPr>
        <p:grpSp>
          <p:nvGrpSpPr>
            <p:cNvPr id="105" name="Group 104"/>
            <p:cNvGrpSpPr/>
            <p:nvPr/>
          </p:nvGrpSpPr>
          <p:grpSpPr>
            <a:xfrm>
              <a:off x="1476257" y="2127115"/>
              <a:ext cx="705381" cy="290972"/>
              <a:chOff x="798171" y="2123846"/>
              <a:chExt cx="705381" cy="290972"/>
            </a:xfrm>
          </p:grpSpPr>
          <p:sp>
            <p:nvSpPr>
              <p:cNvPr id="118" name="Shape 224"/>
              <p:cNvSpPr/>
              <p:nvPr/>
            </p:nvSpPr>
            <p:spPr>
              <a:xfrm>
                <a:off x="798171" y="2156885"/>
                <a:ext cx="245157" cy="240687"/>
              </a:xfrm>
              <a:prstGeom prst="roundRect">
                <a:avLst>
                  <a:gd name="adj" fmla="val 17878"/>
                </a:avLst>
              </a:prstGeom>
              <a:solidFill>
                <a:srgbClr val="FFB5BB"/>
              </a:solidFill>
              <a:ln w="12700" cap="flat">
                <a:noFill/>
                <a:miter lim="400000"/>
              </a:ln>
              <a:effectLst/>
            </p:spPr>
            <p:txBody>
              <a:bodyPr wrap="square" lIns="50800" tIns="50800" rIns="50800" bIns="50800" numCol="1" anchor="ctr">
                <a:noAutofit/>
              </a:bodyPr>
              <a:lstStyle/>
              <a:p>
                <a:endParaRPr sz="2400"/>
              </a:p>
            </p:txBody>
          </p:sp>
          <p:sp>
            <p:nvSpPr>
              <p:cNvPr id="119" name="TextBox 118"/>
              <p:cNvSpPr txBox="1"/>
              <p:nvPr/>
            </p:nvSpPr>
            <p:spPr>
              <a:xfrm>
                <a:off x="1032454" y="2123846"/>
                <a:ext cx="471098" cy="2909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366702"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Times New Roman" charset="0"/>
                    <a:ea typeface="Times New Roman" charset="0"/>
                    <a:cs typeface="Times New Roman" charset="0"/>
                    <a:sym typeface="Helvetica Light"/>
                  </a:rPr>
                  <a:t>conv</a:t>
                </a:r>
              </a:p>
            </p:txBody>
          </p:sp>
        </p:grpSp>
        <p:grpSp>
          <p:nvGrpSpPr>
            <p:cNvPr id="106" name="Group 105"/>
            <p:cNvGrpSpPr/>
            <p:nvPr/>
          </p:nvGrpSpPr>
          <p:grpSpPr>
            <a:xfrm>
              <a:off x="2423823" y="2127115"/>
              <a:ext cx="902727" cy="290972"/>
              <a:chOff x="1755228" y="2123846"/>
              <a:chExt cx="902727" cy="290972"/>
            </a:xfrm>
          </p:grpSpPr>
          <p:sp>
            <p:nvSpPr>
              <p:cNvPr id="116" name="Shape 224"/>
              <p:cNvSpPr/>
              <p:nvPr/>
            </p:nvSpPr>
            <p:spPr>
              <a:xfrm>
                <a:off x="1755228" y="2156885"/>
                <a:ext cx="245157" cy="240687"/>
              </a:xfrm>
              <a:prstGeom prst="roundRect">
                <a:avLst>
                  <a:gd name="adj" fmla="val 17878"/>
                </a:avLst>
              </a:prstGeom>
              <a:solidFill>
                <a:srgbClr val="C3E9FF"/>
              </a:solidFill>
              <a:ln w="12700">
                <a:noFill/>
                <a:miter lim="400000"/>
              </a:ln>
            </p:spPr>
            <p:txBody>
              <a:bodyPr lIns="50800" tIns="50800" rIns="50800" bIns="50800" anchor="ctr"/>
              <a:lstStyle/>
              <a:p>
                <a:endParaRPr sz="2400"/>
              </a:p>
            </p:txBody>
          </p:sp>
          <p:sp>
            <p:nvSpPr>
              <p:cNvPr id="117" name="TextBox 116"/>
              <p:cNvSpPr txBox="1"/>
              <p:nvPr/>
            </p:nvSpPr>
            <p:spPr>
              <a:xfrm>
                <a:off x="1968018" y="2123846"/>
                <a:ext cx="689937" cy="2909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366702"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err="1">
                    <a:ln>
                      <a:noFill/>
                    </a:ln>
                    <a:solidFill>
                      <a:srgbClr val="FF0000"/>
                    </a:solidFill>
                    <a:effectLst/>
                    <a:uFillTx/>
                    <a:latin typeface="Times New Roman" charset="0"/>
                    <a:ea typeface="Times New Roman" charset="0"/>
                    <a:cs typeface="Times New Roman" charset="0"/>
                    <a:sym typeface="Helvetica Light"/>
                  </a:rPr>
                  <a:t>deconv</a:t>
                </a:r>
                <a:endParaRPr kumimoji="0" lang="en-US" sz="2400" b="1" i="0" u="none" strike="noStrike" cap="none" spc="0" normalizeH="0" baseline="0" dirty="0">
                  <a:ln>
                    <a:noFill/>
                  </a:ln>
                  <a:solidFill>
                    <a:srgbClr val="FF0000"/>
                  </a:solidFill>
                  <a:effectLst/>
                  <a:uFillTx/>
                  <a:latin typeface="Times New Roman" charset="0"/>
                  <a:ea typeface="Times New Roman" charset="0"/>
                  <a:cs typeface="Times New Roman" charset="0"/>
                  <a:sym typeface="Helvetica Light"/>
                </a:endParaRPr>
              </a:p>
            </p:txBody>
          </p:sp>
        </p:grpSp>
        <p:grpSp>
          <p:nvGrpSpPr>
            <p:cNvPr id="107" name="Group 106"/>
            <p:cNvGrpSpPr/>
            <p:nvPr/>
          </p:nvGrpSpPr>
          <p:grpSpPr>
            <a:xfrm>
              <a:off x="4928715" y="2127115"/>
              <a:ext cx="1077316" cy="290972"/>
              <a:chOff x="4280059" y="2123846"/>
              <a:chExt cx="1077316" cy="290972"/>
            </a:xfrm>
          </p:grpSpPr>
          <p:sp>
            <p:nvSpPr>
              <p:cNvPr id="114" name="Shape 224"/>
              <p:cNvSpPr/>
              <p:nvPr/>
            </p:nvSpPr>
            <p:spPr>
              <a:xfrm>
                <a:off x="4280059" y="2156885"/>
                <a:ext cx="245157" cy="240687"/>
              </a:xfrm>
              <a:prstGeom prst="roundRect">
                <a:avLst>
                  <a:gd name="adj" fmla="val 17878"/>
                </a:avLst>
              </a:prstGeom>
              <a:solidFill>
                <a:schemeClr val="accent6">
                  <a:lumMod val="60000"/>
                  <a:lumOff val="40000"/>
                </a:schemeClr>
              </a:solidFill>
              <a:ln w="12700">
                <a:noFill/>
                <a:miter lim="400000"/>
              </a:ln>
            </p:spPr>
            <p:txBody>
              <a:bodyPr lIns="50800" tIns="50800" rIns="50800" bIns="50800" anchor="ctr"/>
              <a:lstStyle/>
              <a:p>
                <a:endParaRPr sz="2400"/>
              </a:p>
            </p:txBody>
          </p:sp>
          <p:sp>
            <p:nvSpPr>
              <p:cNvPr id="115" name="TextBox 114"/>
              <p:cNvSpPr txBox="1"/>
              <p:nvPr/>
            </p:nvSpPr>
            <p:spPr>
              <a:xfrm>
                <a:off x="4488487" y="2123846"/>
                <a:ext cx="868888" cy="2909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366702"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FF0000"/>
                    </a:solidFill>
                    <a:effectLst/>
                    <a:uFillTx/>
                    <a:latin typeface="Times New Roman" charset="0"/>
                    <a:ea typeface="Times New Roman" charset="0"/>
                    <a:cs typeface="Times New Roman" charset="0"/>
                    <a:sym typeface="Helvetica Light"/>
                  </a:rPr>
                  <a:t>set union</a:t>
                </a:r>
              </a:p>
            </p:txBody>
          </p:sp>
        </p:grpSp>
        <p:grpSp>
          <p:nvGrpSpPr>
            <p:cNvPr id="108" name="Group 107"/>
            <p:cNvGrpSpPr/>
            <p:nvPr/>
          </p:nvGrpSpPr>
          <p:grpSpPr>
            <a:xfrm>
              <a:off x="3380285" y="2124464"/>
              <a:ext cx="1559353" cy="290972"/>
              <a:chOff x="2681929" y="2129091"/>
              <a:chExt cx="1559353" cy="290972"/>
            </a:xfrm>
          </p:grpSpPr>
          <p:sp>
            <p:nvSpPr>
              <p:cNvPr id="112" name="Shape 270"/>
              <p:cNvSpPr/>
              <p:nvPr/>
            </p:nvSpPr>
            <p:spPr>
              <a:xfrm>
                <a:off x="2681929" y="2156885"/>
                <a:ext cx="245155" cy="240686"/>
              </a:xfrm>
              <a:prstGeom prst="roundRect">
                <a:avLst>
                  <a:gd name="adj" fmla="val 17878"/>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lIns="50800" tIns="50800" rIns="50800" bIns="50800" anchor="ctr"/>
              <a:lstStyle/>
              <a:p>
                <a:endParaRPr sz="2400"/>
              </a:p>
            </p:txBody>
          </p:sp>
          <p:sp>
            <p:nvSpPr>
              <p:cNvPr id="113" name="TextBox 112"/>
              <p:cNvSpPr txBox="1"/>
              <p:nvPr/>
            </p:nvSpPr>
            <p:spPr>
              <a:xfrm>
                <a:off x="2892672" y="2129091"/>
                <a:ext cx="1348610" cy="2909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366702"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Times New Roman" charset="0"/>
                    <a:ea typeface="Times New Roman" charset="0"/>
                    <a:cs typeface="Times New Roman" charset="0"/>
                    <a:sym typeface="Helvetica Light"/>
                  </a:rPr>
                  <a:t>fully connected</a:t>
                </a:r>
              </a:p>
            </p:txBody>
          </p:sp>
        </p:grpSp>
      </p:grpSp>
      <p:sp>
        <p:nvSpPr>
          <p:cNvPr id="122" name="TextBox 121"/>
          <p:cNvSpPr txBox="1"/>
          <p:nvPr/>
        </p:nvSpPr>
        <p:spPr>
          <a:xfrm>
            <a:off x="292865" y="1103146"/>
            <a:ext cx="2856296" cy="461665"/>
          </a:xfrm>
          <a:prstGeom prst="rect">
            <a:avLst/>
          </a:prstGeom>
          <a:noFill/>
        </p:spPr>
        <p:txBody>
          <a:bodyPr wrap="none" rtlCol="0">
            <a:spAutoFit/>
          </a:bodyPr>
          <a:lstStyle/>
          <a:p>
            <a:pPr algn="ctr"/>
            <a:r>
              <a:rPr lang="en-US" sz="2400"/>
              <a:t>Two branch version</a:t>
            </a:r>
            <a:endParaRPr lang="en-US" sz="2400" dirty="0"/>
          </a:p>
        </p:txBody>
      </p:sp>
      <p:sp>
        <p:nvSpPr>
          <p:cNvPr id="123" name="TextBox 122"/>
          <p:cNvSpPr txBox="1"/>
          <p:nvPr/>
        </p:nvSpPr>
        <p:spPr>
          <a:xfrm>
            <a:off x="5659248" y="4661170"/>
            <a:ext cx="3736920" cy="369332"/>
          </a:xfrm>
          <a:prstGeom prst="rect">
            <a:avLst/>
          </a:prstGeom>
          <a:noFill/>
        </p:spPr>
        <p:txBody>
          <a:bodyPr wrap="none" rtlCol="0">
            <a:spAutoFit/>
          </a:bodyPr>
          <a:lstStyle/>
          <a:p>
            <a:r>
              <a:rPr lang="en-US" altLang="zh-CN" dirty="0"/>
              <a:t>3-channel map of XYZ coordinates</a:t>
            </a:r>
            <a:endParaRPr lang="en-US" dirty="0"/>
          </a:p>
        </p:txBody>
      </p:sp>
      <p:cxnSp>
        <p:nvCxnSpPr>
          <p:cNvPr id="125" name="Straight Arrow Connector 124"/>
          <p:cNvCxnSpPr/>
          <p:nvPr/>
        </p:nvCxnSpPr>
        <p:spPr>
          <a:xfrm flipH="1" flipV="1">
            <a:off x="4875528" y="4193574"/>
            <a:ext cx="834890" cy="7250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3" name="Picture 92"/>
          <p:cNvPicPr>
            <a:picLocks noChangeAspect="1"/>
          </p:cNvPicPr>
          <p:nvPr/>
        </p:nvPicPr>
        <p:blipFill>
          <a:blip r:embed="rId3"/>
          <a:stretch>
            <a:fillRect/>
          </a:stretch>
        </p:blipFill>
        <p:spPr>
          <a:xfrm>
            <a:off x="-1787" y="1459956"/>
            <a:ext cx="1627382" cy="1215527"/>
          </a:xfrm>
          <a:prstGeom prst="rect">
            <a:avLst/>
          </a:prstGeom>
        </p:spPr>
      </p:pic>
      <p:pic>
        <p:nvPicPr>
          <p:cNvPr id="3" name="Picture 2"/>
          <p:cNvPicPr>
            <a:picLocks noChangeAspect="1"/>
          </p:cNvPicPr>
          <p:nvPr/>
        </p:nvPicPr>
        <p:blipFill>
          <a:blip r:embed="rId4"/>
          <a:stretch>
            <a:fillRect/>
          </a:stretch>
        </p:blipFill>
        <p:spPr>
          <a:xfrm>
            <a:off x="4941224" y="5070596"/>
            <a:ext cx="6379226" cy="1709466"/>
          </a:xfrm>
          <a:prstGeom prst="rect">
            <a:avLst/>
          </a:prstGeom>
        </p:spPr>
      </p:pic>
      <mc:AlternateContent xmlns:mc="http://schemas.openxmlformats.org/markup-compatibility/2006" xmlns:a14="http://schemas.microsoft.com/office/drawing/2010/main">
        <mc:Choice Requires="a14">
          <p:sp>
            <p:nvSpPr>
              <p:cNvPr id="97" name="TextBox 96"/>
              <p:cNvSpPr txBox="1"/>
              <p:nvPr/>
            </p:nvSpPr>
            <p:spPr>
              <a:xfrm>
                <a:off x="2810324" y="3973681"/>
                <a:ext cx="2446375" cy="392993"/>
              </a:xfrm>
              <a:prstGeom prst="rect">
                <a:avLst/>
              </a:prstGeom>
              <a:noFill/>
            </p:spPr>
            <p:txBody>
              <a:bodyPr wrap="none" rtlCol="0">
                <a:spAutoFit/>
              </a:bodyPr>
              <a:lstStyle/>
              <a:p>
                <a14:m>
                  <m:oMath xmlns:m="http://schemas.openxmlformats.org/officeDocument/2006/math">
                    <m:sSub>
                      <m:sSubPr>
                        <m:ctrlPr>
                          <a:rPr lang="en-US" sz="2000" b="0" i="1" smtClean="0">
                            <a:latin typeface="Cambria Math" charset="0"/>
                          </a:rPr>
                        </m:ctrlPr>
                      </m:sSubPr>
                      <m:e>
                        <m:r>
                          <a:rPr lang="en-US" sz="2000" b="0" i="1" smtClean="0">
                            <a:latin typeface="Cambria Math" charset="0"/>
                          </a:rPr>
                          <m:t>𝑛</m:t>
                        </m:r>
                      </m:e>
                      <m:sub>
                        <m:r>
                          <a:rPr lang="en-US" sz="2000" b="0" i="1" smtClean="0">
                            <a:latin typeface="Cambria Math" charset="0"/>
                          </a:rPr>
                          <m:t>1</m:t>
                        </m:r>
                      </m:sub>
                    </m:sSub>
                  </m:oMath>
                </a14:m>
                <a:r>
                  <a:rPr lang="en-US" dirty="0"/>
                  <a:t>=24*32=768 </a:t>
                </a:r>
                <a:r>
                  <a:rPr lang="en-US" altLang="zh-CN" dirty="0"/>
                  <a:t>points</a:t>
                </a:r>
                <a:endParaRPr lang="en-US" dirty="0"/>
              </a:p>
            </p:txBody>
          </p:sp>
        </mc:Choice>
        <mc:Fallback xmlns="">
          <p:sp>
            <p:nvSpPr>
              <p:cNvPr id="97" name="TextBox 96"/>
              <p:cNvSpPr txBox="1">
                <a:spLocks noRot="1" noChangeAspect="1" noMove="1" noResize="1" noEditPoints="1" noAdjustHandles="1" noChangeArrowheads="1" noChangeShapeType="1" noTextEdit="1"/>
              </p:cNvSpPr>
              <p:nvPr/>
            </p:nvSpPr>
            <p:spPr>
              <a:xfrm>
                <a:off x="2810324" y="3973681"/>
                <a:ext cx="2446375" cy="392993"/>
              </a:xfrm>
              <a:prstGeom prst="rect">
                <a:avLst/>
              </a:prstGeom>
              <a:blipFill rotWithShape="0">
                <a:blip r:embed="rId5"/>
                <a:stretch>
                  <a:fillRect t="-3125"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TextBox 97"/>
              <p:cNvSpPr txBox="1"/>
              <p:nvPr/>
            </p:nvSpPr>
            <p:spPr>
              <a:xfrm>
                <a:off x="2810324" y="4642060"/>
                <a:ext cx="1681807" cy="369332"/>
              </a:xfrm>
              <a:prstGeom prst="rect">
                <a:avLst/>
              </a:prstGeom>
              <a:noFill/>
            </p:spPr>
            <p:txBody>
              <a:bodyPr wrap="none" rtlCol="0">
                <a:spAutoFit/>
              </a:bodyPr>
              <a:lstStyle/>
              <a:p>
                <a14:m>
                  <m:oMath xmlns:m="http://schemas.openxmlformats.org/officeDocument/2006/math">
                    <m:sSub>
                      <m:sSubPr>
                        <m:ctrlPr>
                          <a:rPr lang="en-US" i="1" smtClean="0">
                            <a:latin typeface="Cambria Math" charset="0"/>
                          </a:rPr>
                        </m:ctrlPr>
                      </m:sSubPr>
                      <m:e>
                        <m:r>
                          <a:rPr lang="en-US" i="1">
                            <a:latin typeface="Cambria Math" charset="0"/>
                          </a:rPr>
                          <m:t>𝑛</m:t>
                        </m:r>
                      </m:e>
                      <m:sub>
                        <m:r>
                          <a:rPr lang="en-US" b="0" i="1" smtClean="0">
                            <a:latin typeface="Cambria Math" charset="0"/>
                          </a:rPr>
                          <m:t>2</m:t>
                        </m:r>
                      </m:sub>
                    </m:sSub>
                  </m:oMath>
                </a14:m>
                <a:r>
                  <a:rPr lang="en-US" dirty="0"/>
                  <a:t>=256 </a:t>
                </a:r>
                <a:r>
                  <a:rPr lang="en-US" altLang="zh-CN" dirty="0"/>
                  <a:t>points</a:t>
                </a:r>
                <a:endParaRPr lang="en-US" dirty="0"/>
              </a:p>
            </p:txBody>
          </p:sp>
        </mc:Choice>
        <mc:Fallback xmlns="">
          <p:sp>
            <p:nvSpPr>
              <p:cNvPr id="98" name="TextBox 97"/>
              <p:cNvSpPr txBox="1">
                <a:spLocks noRot="1" noChangeAspect="1" noMove="1" noResize="1" noEditPoints="1" noAdjustHandles="1" noChangeArrowheads="1" noChangeShapeType="1" noTextEdit="1"/>
              </p:cNvSpPr>
              <p:nvPr/>
            </p:nvSpPr>
            <p:spPr>
              <a:xfrm>
                <a:off x="2810324" y="4642060"/>
                <a:ext cx="1681807" cy="369332"/>
              </a:xfrm>
              <a:prstGeom prst="rect">
                <a:avLst/>
              </a:prstGeom>
              <a:blipFill rotWithShape="0">
                <a:blip r:embed="rId6"/>
                <a:stretch>
                  <a:fillRect t="-8197" b="-24590"/>
                </a:stretch>
              </a:blipFill>
            </p:spPr>
            <p:txBody>
              <a:bodyPr/>
              <a:lstStyle/>
              <a:p>
                <a:r>
                  <a:rPr lang="en-US">
                    <a:noFill/>
                  </a:rPr>
                  <a:t> </a:t>
                </a:r>
              </a:p>
            </p:txBody>
          </p:sp>
        </mc:Fallback>
      </mc:AlternateContent>
    </p:spTree>
    <p:extLst>
      <p:ext uri="{BB962C8B-B14F-4D97-AF65-F5344CB8AC3E}">
        <p14:creationId xmlns:p14="http://schemas.microsoft.com/office/powerpoint/2010/main" val="348899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dirty="0">
                <a:solidFill>
                  <a:schemeClr val="bg1"/>
                </a:solidFill>
              </a:rPr>
              <a:t>Network architecture</a:t>
            </a:r>
            <a:r>
              <a:rPr lang="en-US" dirty="0">
                <a:solidFill>
                  <a:schemeClr val="bg1"/>
                </a:solidFill>
              </a:rPr>
              <a:t>: The role of two branches</a:t>
            </a:r>
            <a:endParaRPr lang="en-US" dirty="0"/>
          </a:p>
        </p:txBody>
      </p:sp>
      <p:pic>
        <p:nvPicPr>
          <p:cNvPr id="4" name="Content Placeholder 3"/>
          <p:cNvPicPr>
            <a:picLocks noGrp="1" noChangeAspect="1"/>
          </p:cNvPicPr>
          <p:nvPr>
            <p:ph idx="1"/>
          </p:nvPr>
        </p:nvPicPr>
        <p:blipFill rotWithShape="1">
          <a:blip r:embed="rId3"/>
          <a:srcRect r="74567"/>
          <a:stretch/>
        </p:blipFill>
        <p:spPr>
          <a:xfrm>
            <a:off x="798594" y="2088274"/>
            <a:ext cx="2048546" cy="4567098"/>
          </a:xfrm>
          <a:prstGeom prst="rect">
            <a:avLst/>
          </a:prstGeom>
        </p:spPr>
      </p:pic>
      <p:sp>
        <p:nvSpPr>
          <p:cNvPr id="6" name="TextBox 5"/>
          <p:cNvSpPr txBox="1"/>
          <p:nvPr/>
        </p:nvSpPr>
        <p:spPr>
          <a:xfrm>
            <a:off x="292865" y="1100196"/>
            <a:ext cx="8462573" cy="461665"/>
          </a:xfrm>
          <a:prstGeom prst="rect">
            <a:avLst/>
          </a:prstGeom>
          <a:noFill/>
        </p:spPr>
        <p:txBody>
          <a:bodyPr wrap="none" rtlCol="0">
            <a:spAutoFit/>
          </a:bodyPr>
          <a:lstStyle/>
          <a:p>
            <a:r>
              <a:rPr lang="en-US" sz="2400" b="1" dirty="0">
                <a:solidFill>
                  <a:srgbClr val="4E46FF"/>
                </a:solidFill>
              </a:rPr>
              <a:t>blue</a:t>
            </a:r>
            <a:r>
              <a:rPr lang="en-US" sz="2400" dirty="0">
                <a:solidFill>
                  <a:srgbClr val="4E46FF"/>
                </a:solidFill>
              </a:rPr>
              <a:t>: </a:t>
            </a:r>
            <a:r>
              <a:rPr lang="en-US" sz="2400" dirty="0" err="1">
                <a:solidFill>
                  <a:srgbClr val="4E46FF"/>
                </a:solidFill>
              </a:rPr>
              <a:t>deconv</a:t>
            </a:r>
            <a:r>
              <a:rPr lang="en-US" sz="2400" dirty="0">
                <a:solidFill>
                  <a:srgbClr val="4E46FF"/>
                </a:solidFill>
              </a:rPr>
              <a:t> branch </a:t>
            </a:r>
            <a:r>
              <a:rPr lang="mr-IN" sz="2400" dirty="0">
                <a:solidFill>
                  <a:srgbClr val="4E46FF"/>
                </a:solidFill>
              </a:rPr>
              <a:t>–</a:t>
            </a:r>
            <a:r>
              <a:rPr lang="en-US" sz="2400" dirty="0">
                <a:solidFill>
                  <a:srgbClr val="4E46FF"/>
                </a:solidFill>
              </a:rPr>
              <a:t> </a:t>
            </a:r>
            <a:r>
              <a:rPr lang="en-US" sz="2400" b="1" dirty="0">
                <a:solidFill>
                  <a:srgbClr val="4E46FF"/>
                </a:solidFill>
              </a:rPr>
              <a:t>large, consistent, smooth </a:t>
            </a:r>
            <a:r>
              <a:rPr lang="en-US" sz="2400" dirty="0">
                <a:solidFill>
                  <a:srgbClr val="4E46FF"/>
                </a:solidFill>
              </a:rPr>
              <a:t>structures</a:t>
            </a:r>
          </a:p>
        </p:txBody>
      </p:sp>
      <p:sp>
        <p:nvSpPr>
          <p:cNvPr id="7" name="TextBox 6"/>
          <p:cNvSpPr txBox="1"/>
          <p:nvPr/>
        </p:nvSpPr>
        <p:spPr>
          <a:xfrm>
            <a:off x="292865" y="1587902"/>
            <a:ext cx="9627957" cy="461665"/>
          </a:xfrm>
          <a:prstGeom prst="rect">
            <a:avLst/>
          </a:prstGeom>
          <a:noFill/>
        </p:spPr>
        <p:txBody>
          <a:bodyPr wrap="none" rtlCol="0">
            <a:spAutoFit/>
          </a:bodyPr>
          <a:lstStyle/>
          <a:p>
            <a:r>
              <a:rPr lang="en-US" sz="2400" b="1" dirty="0">
                <a:solidFill>
                  <a:srgbClr val="FF0000"/>
                </a:solidFill>
              </a:rPr>
              <a:t>red</a:t>
            </a:r>
            <a:r>
              <a:rPr lang="en-US" sz="2400" dirty="0">
                <a:solidFill>
                  <a:srgbClr val="FF0000"/>
                </a:solidFill>
              </a:rPr>
              <a:t>: fully-connected branch </a:t>
            </a:r>
            <a:r>
              <a:rPr lang="mr-IN" sz="2400" dirty="0">
                <a:solidFill>
                  <a:srgbClr val="FF0000"/>
                </a:solidFill>
              </a:rPr>
              <a:t>–</a:t>
            </a:r>
            <a:r>
              <a:rPr lang="en-US" sz="2400" dirty="0">
                <a:solidFill>
                  <a:srgbClr val="FF0000"/>
                </a:solidFill>
              </a:rPr>
              <a:t> </a:t>
            </a:r>
            <a:r>
              <a:rPr lang="en-US" sz="2400" b="1" dirty="0">
                <a:solidFill>
                  <a:srgbClr val="FF0000"/>
                </a:solidFill>
              </a:rPr>
              <a:t>flexibly</a:t>
            </a:r>
            <a:r>
              <a:rPr lang="en-US" sz="2400" dirty="0">
                <a:solidFill>
                  <a:srgbClr val="FF0000"/>
                </a:solidFill>
              </a:rPr>
              <a:t> reconstruct </a:t>
            </a:r>
            <a:r>
              <a:rPr lang="en-US" sz="2400" b="1" dirty="0">
                <a:solidFill>
                  <a:srgbClr val="FF0000"/>
                </a:solidFill>
              </a:rPr>
              <a:t>intricate</a:t>
            </a:r>
            <a:r>
              <a:rPr lang="en-US" sz="2400" dirty="0">
                <a:solidFill>
                  <a:srgbClr val="FF0000"/>
                </a:solidFill>
              </a:rPr>
              <a:t> structures</a:t>
            </a:r>
          </a:p>
        </p:txBody>
      </p:sp>
      <p:pic>
        <p:nvPicPr>
          <p:cNvPr id="8" name="Content Placeholder 3"/>
          <p:cNvPicPr>
            <a:picLocks noChangeAspect="1"/>
          </p:cNvPicPr>
          <p:nvPr/>
        </p:nvPicPr>
        <p:blipFill rotWithShape="1">
          <a:blip r:embed="rId3"/>
          <a:srcRect l="25486" r="49799"/>
          <a:stretch/>
        </p:blipFill>
        <p:spPr>
          <a:xfrm>
            <a:off x="3668465" y="2088272"/>
            <a:ext cx="1990726" cy="4567100"/>
          </a:xfrm>
          <a:prstGeom prst="rect">
            <a:avLst/>
          </a:prstGeom>
        </p:spPr>
      </p:pic>
      <p:pic>
        <p:nvPicPr>
          <p:cNvPr id="9" name="Content Placeholder 3"/>
          <p:cNvPicPr>
            <a:picLocks noChangeAspect="1"/>
          </p:cNvPicPr>
          <p:nvPr/>
        </p:nvPicPr>
        <p:blipFill rotWithShape="1">
          <a:blip r:embed="rId3"/>
          <a:srcRect l="50057" r="25445"/>
          <a:stretch/>
        </p:blipFill>
        <p:spPr>
          <a:xfrm>
            <a:off x="6485841" y="2088273"/>
            <a:ext cx="1973183" cy="4567099"/>
          </a:xfrm>
          <a:prstGeom prst="rect">
            <a:avLst/>
          </a:prstGeom>
        </p:spPr>
      </p:pic>
      <p:pic>
        <p:nvPicPr>
          <p:cNvPr id="10" name="Content Placeholder 3"/>
          <p:cNvPicPr>
            <a:picLocks noChangeAspect="1"/>
          </p:cNvPicPr>
          <p:nvPr/>
        </p:nvPicPr>
        <p:blipFill rotWithShape="1">
          <a:blip r:embed="rId3"/>
          <a:srcRect l="74760"/>
          <a:stretch/>
        </p:blipFill>
        <p:spPr>
          <a:xfrm>
            <a:off x="9287289" y="2088273"/>
            <a:ext cx="2032983" cy="4567099"/>
          </a:xfrm>
          <a:prstGeom prst="rect">
            <a:avLst/>
          </a:prstGeom>
        </p:spPr>
      </p:pic>
    </p:spTree>
    <p:extLst>
      <p:ext uri="{BB962C8B-B14F-4D97-AF65-F5344CB8AC3E}">
        <p14:creationId xmlns:p14="http://schemas.microsoft.com/office/powerpoint/2010/main" val="5722126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655"/>
          <p:cNvPicPr preferRelativeResize="0">
            <a:picLocks/>
          </p:cNvPicPr>
          <p:nvPr/>
        </p:nvPicPr>
        <p:blipFill rotWithShape="1">
          <a:blip r:embed="rId3">
            <a:alphaModFix/>
          </a:blip>
          <a:srcRect t="36772" r="84369" b="45552"/>
          <a:stretch/>
        </p:blipFill>
        <p:spPr>
          <a:xfrm>
            <a:off x="217250" y="1761518"/>
            <a:ext cx="2278582" cy="167670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5" name="Shape 655"/>
          <p:cNvPicPr preferRelativeResize="0">
            <a:picLocks/>
          </p:cNvPicPr>
          <p:nvPr/>
        </p:nvPicPr>
        <p:blipFill rotWithShape="1">
          <a:blip r:embed="rId3">
            <a:alphaModFix/>
          </a:blip>
          <a:srcRect l="16496" t="36808" r="68004" b="45301"/>
          <a:stretch/>
        </p:blipFill>
        <p:spPr>
          <a:xfrm>
            <a:off x="3563810" y="3879881"/>
            <a:ext cx="2754978" cy="2269223"/>
          </a:xfrm>
          <a:prstGeom prst="rect">
            <a:avLst/>
          </a:prstGeom>
          <a:noFill/>
          <a:ln>
            <a:noFill/>
          </a:ln>
        </p:spPr>
      </p:pic>
      <p:sp>
        <p:nvSpPr>
          <p:cNvPr id="6" name="Right Arrow 5"/>
          <p:cNvSpPr/>
          <p:nvPr/>
        </p:nvSpPr>
        <p:spPr>
          <a:xfrm>
            <a:off x="2698372" y="2178628"/>
            <a:ext cx="481034" cy="751089"/>
          </a:xfrm>
          <a:prstGeom prst="rightArrow">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Helvetica" charset="0"/>
              <a:ea typeface="Helvetica" charset="0"/>
              <a:cs typeface="Helvetica" charset="0"/>
            </a:endParaRPr>
          </a:p>
        </p:txBody>
      </p:sp>
      <p:sp>
        <p:nvSpPr>
          <p:cNvPr id="7" name="Rounded Rectangle 6"/>
          <p:cNvSpPr/>
          <p:nvPr/>
        </p:nvSpPr>
        <p:spPr>
          <a:xfrm>
            <a:off x="3381947" y="1524590"/>
            <a:ext cx="2936840" cy="204228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latin typeface="Helvetica" charset="0"/>
                <a:ea typeface="Helvetica" charset="0"/>
                <a:cs typeface="Helvetica" charset="0"/>
              </a:rPr>
              <a:t>Deep Neural Network</a:t>
            </a:r>
          </a:p>
        </p:txBody>
      </p:sp>
      <p:sp>
        <p:nvSpPr>
          <p:cNvPr id="9" name="Right Arrow 8"/>
          <p:cNvSpPr/>
          <p:nvPr/>
        </p:nvSpPr>
        <p:spPr>
          <a:xfrm>
            <a:off x="6489312" y="2178628"/>
            <a:ext cx="481034" cy="751089"/>
          </a:xfrm>
          <a:prstGeom prst="rightArrow">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Helvetica" charset="0"/>
              <a:ea typeface="Helvetica" charset="0"/>
              <a:cs typeface="Helvetica" charset="0"/>
            </a:endParaRPr>
          </a:p>
        </p:txBody>
      </p:sp>
      <p:sp>
        <p:nvSpPr>
          <p:cNvPr id="11" name="Right Arrow 10"/>
          <p:cNvSpPr/>
          <p:nvPr/>
        </p:nvSpPr>
        <p:spPr>
          <a:xfrm>
            <a:off x="6467196" y="4692162"/>
            <a:ext cx="525267" cy="751089"/>
          </a:xfrm>
          <a:prstGeom prst="rightArrow">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Helvetica" charset="0"/>
              <a:ea typeface="Helvetica" charset="0"/>
              <a:cs typeface="Helvetica" charset="0"/>
            </a:endParaRPr>
          </a:p>
        </p:txBody>
      </p:sp>
      <p:sp>
        <p:nvSpPr>
          <p:cNvPr id="15" name="TextBox 14"/>
          <p:cNvSpPr txBox="1"/>
          <p:nvPr/>
        </p:nvSpPr>
        <p:spPr>
          <a:xfrm>
            <a:off x="7204903" y="1072944"/>
            <a:ext cx="1981633" cy="461665"/>
          </a:xfrm>
          <a:prstGeom prst="rect">
            <a:avLst/>
          </a:prstGeom>
          <a:noFill/>
        </p:spPr>
        <p:txBody>
          <a:bodyPr wrap="none" rtlCol="0">
            <a:spAutoFit/>
          </a:bodyPr>
          <a:lstStyle/>
          <a:p>
            <a:r>
              <a:rPr lang="en-US" sz="2400" dirty="0">
                <a:latin typeface="Helvetica" charset="0"/>
                <a:ea typeface="Helvetica" charset="0"/>
                <a:cs typeface="Helvetica" charset="0"/>
              </a:rPr>
              <a:t>Predicted set</a:t>
            </a:r>
          </a:p>
        </p:txBody>
      </p:sp>
      <p:sp>
        <p:nvSpPr>
          <p:cNvPr id="16" name="Right Arrow 15"/>
          <p:cNvSpPr/>
          <p:nvPr/>
        </p:nvSpPr>
        <p:spPr>
          <a:xfrm>
            <a:off x="9358153" y="2170188"/>
            <a:ext cx="481034" cy="751089"/>
          </a:xfrm>
          <a:prstGeom prst="rightArrow">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Helvetica" charset="0"/>
              <a:ea typeface="Helvetica" charset="0"/>
              <a:cs typeface="Helvetica" charset="0"/>
            </a:endParaRPr>
          </a:p>
        </p:txBody>
      </p:sp>
      <p:sp>
        <p:nvSpPr>
          <p:cNvPr id="17" name="Right Arrow 16"/>
          <p:cNvSpPr/>
          <p:nvPr/>
        </p:nvSpPr>
        <p:spPr>
          <a:xfrm>
            <a:off x="9358152" y="4723959"/>
            <a:ext cx="481034" cy="751089"/>
          </a:xfrm>
          <a:prstGeom prst="rightArrow">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Helvetica" charset="0"/>
              <a:ea typeface="Helvetica" charset="0"/>
              <a:cs typeface="Helvetica" charset="0"/>
            </a:endParaRPr>
          </a:p>
        </p:txBody>
      </p:sp>
      <p:sp>
        <p:nvSpPr>
          <p:cNvPr id="18" name="Rounded Rectangle 17"/>
          <p:cNvSpPr/>
          <p:nvPr/>
        </p:nvSpPr>
        <p:spPr>
          <a:xfrm>
            <a:off x="10026873" y="2033686"/>
            <a:ext cx="1846013" cy="351933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CN" sz="2800" dirty="0">
                <a:latin typeface="Helvetica" charset="0"/>
                <a:ea typeface="Helvetica" charset="0"/>
                <a:cs typeface="Helvetica" charset="0"/>
              </a:rPr>
              <a:t>Point Set</a:t>
            </a:r>
          </a:p>
          <a:p>
            <a:pPr algn="ctr"/>
            <a:endParaRPr lang="en-US" altLang="zh-CN" sz="2800" dirty="0">
              <a:latin typeface="Helvetica" charset="0"/>
              <a:ea typeface="Helvetica" charset="0"/>
              <a:cs typeface="Helvetica" charset="0"/>
            </a:endParaRPr>
          </a:p>
          <a:p>
            <a:pPr algn="ctr"/>
            <a:r>
              <a:rPr lang="en-US" altLang="zh-CN" sz="2800" dirty="0">
                <a:latin typeface="Helvetica" charset="0"/>
                <a:ea typeface="Helvetica" charset="0"/>
                <a:cs typeface="Helvetica" charset="0"/>
              </a:rPr>
              <a:t>Loss</a:t>
            </a:r>
            <a:endParaRPr lang="en-US" sz="2800" dirty="0">
              <a:latin typeface="Helvetica" charset="0"/>
              <a:ea typeface="Helvetica" charset="0"/>
              <a:cs typeface="Helvetica" charset="0"/>
            </a:endParaRPr>
          </a:p>
        </p:txBody>
      </p:sp>
      <p:sp>
        <p:nvSpPr>
          <p:cNvPr id="19" name="TextBox 18"/>
          <p:cNvSpPr txBox="1"/>
          <p:nvPr/>
        </p:nvSpPr>
        <p:spPr>
          <a:xfrm>
            <a:off x="5268598" y="6149104"/>
            <a:ext cx="3403496" cy="461665"/>
          </a:xfrm>
          <a:prstGeom prst="rect">
            <a:avLst/>
          </a:prstGeom>
          <a:noFill/>
        </p:spPr>
        <p:txBody>
          <a:bodyPr wrap="none" rtlCol="0">
            <a:spAutoFit/>
          </a:bodyPr>
          <a:lstStyle/>
          <a:p>
            <a:r>
              <a:rPr lang="en-US" sz="2400" dirty="0" err="1">
                <a:latin typeface="Helvetica" charset="0"/>
                <a:ea typeface="Helvetica" charset="0"/>
                <a:cs typeface="Helvetica" charset="0"/>
              </a:rPr>
              <a:t>Groundtruth</a:t>
            </a:r>
            <a:r>
              <a:rPr lang="en-US" sz="2400" dirty="0">
                <a:latin typeface="Helvetica" charset="0"/>
                <a:ea typeface="Helvetica" charset="0"/>
                <a:cs typeface="Helvetica" charset="0"/>
              </a:rPr>
              <a:t> point cloud</a:t>
            </a:r>
          </a:p>
        </p:txBody>
      </p:sp>
      <p:pic>
        <p:nvPicPr>
          <p:cNvPr id="22" name="Picture 21"/>
          <p:cNvPicPr>
            <a:picLocks noChangeAspect="1"/>
          </p:cNvPicPr>
          <p:nvPr/>
        </p:nvPicPr>
        <p:blipFill>
          <a:blip r:embed="rId4"/>
          <a:stretch>
            <a:fillRect/>
          </a:stretch>
        </p:blipFill>
        <p:spPr>
          <a:xfrm>
            <a:off x="7094004" y="1826237"/>
            <a:ext cx="2157652" cy="1424709"/>
          </a:xfrm>
          <a:prstGeom prst="rect">
            <a:avLst/>
          </a:prstGeom>
        </p:spPr>
      </p:pic>
      <p:pic>
        <p:nvPicPr>
          <p:cNvPr id="23" name="Picture 22"/>
          <p:cNvPicPr>
            <a:picLocks noChangeAspect="1"/>
          </p:cNvPicPr>
          <p:nvPr/>
        </p:nvPicPr>
        <p:blipFill>
          <a:blip r:embed="rId5"/>
          <a:stretch>
            <a:fillRect/>
          </a:stretch>
        </p:blipFill>
        <p:spPr>
          <a:xfrm>
            <a:off x="7094005" y="4367277"/>
            <a:ext cx="2157652" cy="1424710"/>
          </a:xfrm>
          <a:prstGeom prst="rect">
            <a:avLst/>
          </a:prstGeom>
        </p:spPr>
      </p:pic>
      <p:sp>
        <p:nvSpPr>
          <p:cNvPr id="40" name="Title 39"/>
          <p:cNvSpPr>
            <a:spLocks noGrp="1"/>
          </p:cNvSpPr>
          <p:nvPr>
            <p:ph type="title"/>
          </p:nvPr>
        </p:nvSpPr>
        <p:spPr/>
        <p:txBody>
          <a:bodyPr/>
          <a:lstStyle/>
          <a:p>
            <a:r>
              <a:rPr lang="en-US" dirty="0">
                <a:latin typeface="Helvetica" charset="0"/>
                <a:cs typeface="Helvetica" charset="0"/>
              </a:rPr>
              <a:t>An end-to-end learning system</a:t>
            </a:r>
          </a:p>
        </p:txBody>
      </p:sp>
    </p:spTree>
    <p:extLst>
      <p:ext uri="{BB962C8B-B14F-4D97-AF65-F5344CB8AC3E}">
        <p14:creationId xmlns:p14="http://schemas.microsoft.com/office/powerpoint/2010/main" val="2316155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8"/>
                                        </p:tgtEl>
                                        <p:attrNameLst>
                                          <p:attrName>r</p:attrName>
                                        </p:attrNameLst>
                                      </p:cBhvr>
                                    </p:animRot>
                                    <p:animRot by="-240000">
                                      <p:cBhvr>
                                        <p:cTn id="7" dur="200" fill="hold">
                                          <p:stCondLst>
                                            <p:cond delay="200"/>
                                          </p:stCondLst>
                                        </p:cTn>
                                        <p:tgtEl>
                                          <p:spTgt spid="18"/>
                                        </p:tgtEl>
                                        <p:attrNameLst>
                                          <p:attrName>r</p:attrName>
                                        </p:attrNameLst>
                                      </p:cBhvr>
                                    </p:animRot>
                                    <p:animRot by="240000">
                                      <p:cBhvr>
                                        <p:cTn id="8" dur="200" fill="hold">
                                          <p:stCondLst>
                                            <p:cond delay="400"/>
                                          </p:stCondLst>
                                        </p:cTn>
                                        <p:tgtEl>
                                          <p:spTgt spid="18"/>
                                        </p:tgtEl>
                                        <p:attrNameLst>
                                          <p:attrName>r</p:attrName>
                                        </p:attrNameLst>
                                      </p:cBhvr>
                                    </p:animRot>
                                    <p:animRot by="-240000">
                                      <p:cBhvr>
                                        <p:cTn id="9" dur="200" fill="hold">
                                          <p:stCondLst>
                                            <p:cond delay="600"/>
                                          </p:stCondLst>
                                        </p:cTn>
                                        <p:tgtEl>
                                          <p:spTgt spid="18"/>
                                        </p:tgtEl>
                                        <p:attrNameLst>
                                          <p:attrName>r</p:attrName>
                                        </p:attrNameLst>
                                      </p:cBhvr>
                                    </p:animRot>
                                    <p:animRot by="120000">
                                      <p:cBhvr>
                                        <p:cTn id="10"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Distance metrics between point sets</a:t>
            </a:r>
          </a:p>
        </p:txBody>
      </p:sp>
      <p:sp>
        <p:nvSpPr>
          <p:cNvPr id="18" name="TextBox 17"/>
          <p:cNvSpPr txBox="1"/>
          <p:nvPr/>
        </p:nvSpPr>
        <p:spPr>
          <a:xfrm>
            <a:off x="433204" y="1261613"/>
            <a:ext cx="7234673" cy="461665"/>
          </a:xfrm>
          <a:prstGeom prst="rect">
            <a:avLst/>
          </a:prstGeom>
          <a:noFill/>
        </p:spPr>
        <p:txBody>
          <a:bodyPr wrap="none" rtlCol="0">
            <a:spAutoFit/>
          </a:bodyPr>
          <a:lstStyle/>
          <a:p>
            <a:r>
              <a:rPr lang="en-US" altLang="zh-CN" sz="2400" dirty="0"/>
              <a:t>Given two sets of points, measure their discrepancy</a:t>
            </a:r>
            <a:endParaRPr lang="en-US" sz="2400" dirty="0"/>
          </a:p>
        </p:txBody>
      </p:sp>
      <p:grpSp>
        <p:nvGrpSpPr>
          <p:cNvPr id="34" name="Group 33"/>
          <p:cNvGrpSpPr/>
          <p:nvPr/>
        </p:nvGrpSpPr>
        <p:grpSpPr>
          <a:xfrm>
            <a:off x="2188084" y="1916582"/>
            <a:ext cx="7580478" cy="4495792"/>
            <a:chOff x="3981654" y="1579380"/>
            <a:chExt cx="7683108" cy="4556660"/>
          </a:xfrm>
        </p:grpSpPr>
        <p:sp>
          <p:nvSpPr>
            <p:cNvPr id="35" name="Oval 34"/>
            <p:cNvSpPr/>
            <p:nvPr/>
          </p:nvSpPr>
          <p:spPr>
            <a:xfrm>
              <a:off x="8121133" y="2035053"/>
              <a:ext cx="198116" cy="1981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10664930" y="2320226"/>
              <a:ext cx="198116" cy="1981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10779841" y="4231395"/>
              <a:ext cx="198116" cy="1981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9364738" y="5568108"/>
              <a:ext cx="198116" cy="1981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7479231" y="4815081"/>
              <a:ext cx="198116" cy="1981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6272507" y="4378272"/>
              <a:ext cx="198116" cy="1981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7279801" y="1579380"/>
              <a:ext cx="198116" cy="1981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2" name="Oval 41"/>
            <p:cNvSpPr/>
            <p:nvPr/>
          </p:nvSpPr>
          <p:spPr>
            <a:xfrm>
              <a:off x="10568521" y="1579380"/>
              <a:ext cx="198116" cy="1981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3" name="Oval 42"/>
            <p:cNvSpPr/>
            <p:nvPr/>
          </p:nvSpPr>
          <p:spPr>
            <a:xfrm>
              <a:off x="11466646" y="3930353"/>
              <a:ext cx="198116" cy="1981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4" name="Oval 43"/>
            <p:cNvSpPr/>
            <p:nvPr/>
          </p:nvSpPr>
          <p:spPr>
            <a:xfrm>
              <a:off x="10581725" y="5937924"/>
              <a:ext cx="198116" cy="1981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5" name="Oval 44"/>
            <p:cNvSpPr/>
            <p:nvPr/>
          </p:nvSpPr>
          <p:spPr>
            <a:xfrm>
              <a:off x="6962812" y="5766224"/>
              <a:ext cx="198116" cy="1981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6" name="Oval 45"/>
            <p:cNvSpPr/>
            <p:nvPr/>
          </p:nvSpPr>
          <p:spPr>
            <a:xfrm>
              <a:off x="3981654" y="3100636"/>
              <a:ext cx="198116" cy="1981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069679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distance metrics</a:t>
            </a:r>
          </a:p>
        </p:txBody>
      </p:sp>
      <p:sp>
        <p:nvSpPr>
          <p:cNvPr id="31" name="TextBox 30"/>
          <p:cNvSpPr txBox="1"/>
          <p:nvPr/>
        </p:nvSpPr>
        <p:spPr>
          <a:xfrm>
            <a:off x="435334" y="1419152"/>
            <a:ext cx="5186741" cy="461665"/>
          </a:xfrm>
          <a:prstGeom prst="rect">
            <a:avLst/>
          </a:prstGeom>
          <a:noFill/>
        </p:spPr>
        <p:txBody>
          <a:bodyPr wrap="none" rtlCol="0">
            <a:spAutoFit/>
          </a:bodyPr>
          <a:lstStyle/>
          <a:p>
            <a:r>
              <a:rPr lang="en-US" sz="2400" dirty="0"/>
              <a:t>Worst case: </a:t>
            </a:r>
            <a:r>
              <a:rPr lang="en-US" sz="2400" dirty="0" err="1"/>
              <a:t>Hausdorff</a:t>
            </a:r>
            <a:r>
              <a:rPr lang="en-US" sz="2400" dirty="0"/>
              <a:t> distance (HD)</a:t>
            </a:r>
          </a:p>
        </p:txBody>
      </p:sp>
      <p:sp>
        <p:nvSpPr>
          <p:cNvPr id="65" name="TextBox 64"/>
          <p:cNvSpPr txBox="1"/>
          <p:nvPr/>
        </p:nvSpPr>
        <p:spPr>
          <a:xfrm>
            <a:off x="435334" y="2878809"/>
            <a:ext cx="5382756" cy="461665"/>
          </a:xfrm>
          <a:prstGeom prst="rect">
            <a:avLst/>
          </a:prstGeom>
          <a:noFill/>
        </p:spPr>
        <p:txBody>
          <a:bodyPr wrap="none" rtlCol="0">
            <a:spAutoFit/>
          </a:bodyPr>
          <a:lstStyle/>
          <a:p>
            <a:r>
              <a:rPr lang="en-US" sz="2400" dirty="0"/>
              <a:t>Average case: Chamfer distance </a:t>
            </a:r>
            <a:r>
              <a:rPr lang="de-DE" sz="2400" dirty="0"/>
              <a:t>(CD)</a:t>
            </a:r>
            <a:endParaRPr lang="en-US" sz="2400" dirty="0"/>
          </a:p>
        </p:txBody>
      </p:sp>
      <p:sp>
        <p:nvSpPr>
          <p:cNvPr id="32" name="TextBox 31"/>
          <p:cNvSpPr txBox="1"/>
          <p:nvPr/>
        </p:nvSpPr>
        <p:spPr>
          <a:xfrm>
            <a:off x="435334" y="4143147"/>
            <a:ext cx="6264600" cy="461665"/>
          </a:xfrm>
          <a:prstGeom prst="rect">
            <a:avLst/>
          </a:prstGeom>
          <a:noFill/>
        </p:spPr>
        <p:txBody>
          <a:bodyPr wrap="none" rtlCol="0">
            <a:spAutoFit/>
          </a:bodyPr>
          <a:lstStyle/>
          <a:p>
            <a:r>
              <a:rPr lang="en-US" sz="2400" dirty="0"/>
              <a:t>Optimal case: Earth Mover’s distance (EMD)</a:t>
            </a:r>
          </a:p>
        </p:txBody>
      </p:sp>
      <p:grpSp>
        <p:nvGrpSpPr>
          <p:cNvPr id="39" name="Group 38"/>
          <p:cNvGrpSpPr/>
          <p:nvPr/>
        </p:nvGrpSpPr>
        <p:grpSpPr>
          <a:xfrm>
            <a:off x="6045054" y="1949974"/>
            <a:ext cx="5912144" cy="3506345"/>
            <a:chOff x="3981654" y="1579380"/>
            <a:chExt cx="7683108" cy="4556660"/>
          </a:xfrm>
        </p:grpSpPr>
        <p:sp>
          <p:nvSpPr>
            <p:cNvPr id="40" name="Oval 39"/>
            <p:cNvSpPr/>
            <p:nvPr/>
          </p:nvSpPr>
          <p:spPr>
            <a:xfrm>
              <a:off x="8121133" y="2035053"/>
              <a:ext cx="198116" cy="1981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10664930" y="2320226"/>
              <a:ext cx="198116" cy="1981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10779841" y="4231395"/>
              <a:ext cx="198116" cy="1981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9364738" y="5568108"/>
              <a:ext cx="198116" cy="1981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7479231" y="4815081"/>
              <a:ext cx="198116" cy="1981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6272507" y="4378272"/>
              <a:ext cx="198116" cy="1981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7279801" y="1579380"/>
              <a:ext cx="198116" cy="1981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0" name="Oval 49"/>
            <p:cNvSpPr/>
            <p:nvPr/>
          </p:nvSpPr>
          <p:spPr>
            <a:xfrm>
              <a:off x="10568521" y="1579380"/>
              <a:ext cx="198116" cy="1981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2" name="Oval 51"/>
            <p:cNvSpPr/>
            <p:nvPr/>
          </p:nvSpPr>
          <p:spPr>
            <a:xfrm>
              <a:off x="11466646" y="3930353"/>
              <a:ext cx="198116" cy="1981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3" name="Oval 52"/>
            <p:cNvSpPr/>
            <p:nvPr/>
          </p:nvSpPr>
          <p:spPr>
            <a:xfrm>
              <a:off x="10581725" y="5937924"/>
              <a:ext cx="198116" cy="1981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4" name="Oval 53"/>
            <p:cNvSpPr/>
            <p:nvPr/>
          </p:nvSpPr>
          <p:spPr>
            <a:xfrm>
              <a:off x="6962812" y="5766224"/>
              <a:ext cx="198116" cy="1981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6" name="Oval 55"/>
            <p:cNvSpPr/>
            <p:nvPr/>
          </p:nvSpPr>
          <p:spPr>
            <a:xfrm>
              <a:off x="3981654" y="3100636"/>
              <a:ext cx="198116" cy="1981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52000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3D representation</a:t>
            </a:r>
          </a:p>
        </p:txBody>
      </p:sp>
      <p:pic>
        <p:nvPicPr>
          <p:cNvPr id="10" name="Picture 9"/>
          <p:cNvPicPr>
            <a:picLocks noChangeAspect="1"/>
          </p:cNvPicPr>
          <p:nvPr/>
        </p:nvPicPr>
        <p:blipFill rotWithShape="1">
          <a:blip r:embed="rId3">
            <a:biLevel thresh="75000"/>
            <a:extLst>
              <a:ext uri="{28A0092B-C50C-407E-A947-70E740481C1C}">
                <a14:useLocalDpi xmlns:a14="http://schemas.microsoft.com/office/drawing/2010/main" val="0"/>
              </a:ext>
            </a:extLst>
          </a:blip>
          <a:srcRect l="49519" t="2695" r="16832" b="25735"/>
          <a:stretch/>
        </p:blipFill>
        <p:spPr>
          <a:xfrm>
            <a:off x="1697020" y="1580061"/>
            <a:ext cx="3465289" cy="4145846"/>
          </a:xfrm>
          <a:prstGeom prst="rect">
            <a:avLst/>
          </a:prstGeom>
        </p:spPr>
      </p:pic>
      <p:sp>
        <p:nvSpPr>
          <p:cNvPr id="6" name="TextBox 5"/>
          <p:cNvSpPr txBox="1"/>
          <p:nvPr/>
        </p:nvSpPr>
        <p:spPr>
          <a:xfrm>
            <a:off x="7269933" y="1296851"/>
            <a:ext cx="4922067" cy="4524315"/>
          </a:xfrm>
          <a:prstGeom prst="rect">
            <a:avLst/>
          </a:prstGeom>
          <a:noFill/>
        </p:spPr>
        <p:txBody>
          <a:bodyPr wrap="square" rtlCol="0">
            <a:spAutoFit/>
          </a:bodyPr>
          <a:lstStyle/>
          <a:p>
            <a:pPr>
              <a:lnSpc>
                <a:spcPct val="150000"/>
              </a:lnSpc>
            </a:pPr>
            <a:r>
              <a:rPr lang="en-US" sz="2400" dirty="0"/>
              <a:t>Candidates: </a:t>
            </a:r>
          </a:p>
          <a:p>
            <a:pPr lvl="1">
              <a:lnSpc>
                <a:spcPct val="150000"/>
              </a:lnSpc>
            </a:pPr>
            <a:endParaRPr lang="en-US" sz="2400" b="1" dirty="0">
              <a:solidFill>
                <a:schemeClr val="accent1">
                  <a:lumMod val="50000"/>
                </a:schemeClr>
              </a:solidFill>
            </a:endParaRPr>
          </a:p>
          <a:p>
            <a:pPr lvl="1">
              <a:lnSpc>
                <a:spcPct val="150000"/>
              </a:lnSpc>
            </a:pPr>
            <a:r>
              <a:rPr lang="en-US" sz="2400" dirty="0"/>
              <a:t>multi-view images</a:t>
            </a:r>
          </a:p>
          <a:p>
            <a:pPr lvl="1">
              <a:lnSpc>
                <a:spcPct val="150000"/>
              </a:lnSpc>
            </a:pPr>
            <a:r>
              <a:rPr lang="en-US" sz="2400" b="1" dirty="0">
                <a:solidFill>
                  <a:srgbClr val="0070C0"/>
                </a:solidFill>
              </a:rPr>
              <a:t>depth map</a:t>
            </a:r>
          </a:p>
          <a:p>
            <a:pPr lvl="1">
              <a:lnSpc>
                <a:spcPct val="150000"/>
              </a:lnSpc>
            </a:pPr>
            <a:r>
              <a:rPr lang="en-US" sz="2400" dirty="0"/>
              <a:t>volumetric</a:t>
            </a:r>
          </a:p>
          <a:p>
            <a:pPr lvl="1">
              <a:lnSpc>
                <a:spcPct val="150000"/>
              </a:lnSpc>
            </a:pPr>
            <a:r>
              <a:rPr lang="en-US" sz="2400" dirty="0"/>
              <a:t>polygonal mesh</a:t>
            </a:r>
          </a:p>
          <a:p>
            <a:pPr lvl="1">
              <a:lnSpc>
                <a:spcPct val="150000"/>
              </a:lnSpc>
            </a:pPr>
            <a:r>
              <a:rPr lang="en-US" sz="2400" dirty="0"/>
              <a:t>point cloud</a:t>
            </a:r>
          </a:p>
          <a:p>
            <a:pPr lvl="1">
              <a:lnSpc>
                <a:spcPct val="150000"/>
              </a:lnSpc>
            </a:pPr>
            <a:r>
              <a:rPr lang="en-US" sz="2400" dirty="0"/>
              <a:t>primitive-based CAD models</a:t>
            </a:r>
          </a:p>
        </p:txBody>
      </p:sp>
    </p:spTree>
    <p:extLst>
      <p:ext uri="{BB962C8B-B14F-4D97-AF65-F5344CB8AC3E}">
        <p14:creationId xmlns:p14="http://schemas.microsoft.com/office/powerpoint/2010/main" val="6346971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distance metrics</a:t>
            </a:r>
          </a:p>
        </p:txBody>
      </p:sp>
      <p:grpSp>
        <p:nvGrpSpPr>
          <p:cNvPr id="17" name="Group 16"/>
          <p:cNvGrpSpPr/>
          <p:nvPr/>
        </p:nvGrpSpPr>
        <p:grpSpPr>
          <a:xfrm>
            <a:off x="6045054" y="1949974"/>
            <a:ext cx="5912144" cy="3506345"/>
            <a:chOff x="3981654" y="1579380"/>
            <a:chExt cx="7683108" cy="4556660"/>
          </a:xfrm>
        </p:grpSpPr>
        <p:sp>
          <p:nvSpPr>
            <p:cNvPr id="18" name="Oval 17"/>
            <p:cNvSpPr/>
            <p:nvPr/>
          </p:nvSpPr>
          <p:spPr>
            <a:xfrm>
              <a:off x="8121133" y="2035053"/>
              <a:ext cx="198116" cy="1981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0664930" y="2320226"/>
              <a:ext cx="198116" cy="1981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0779841" y="4231395"/>
              <a:ext cx="198116" cy="1981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9364738" y="5568108"/>
              <a:ext cx="198116" cy="1981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479231" y="4815081"/>
              <a:ext cx="198116" cy="1981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6272507" y="4378272"/>
              <a:ext cx="198116" cy="1981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7279801" y="1579380"/>
              <a:ext cx="198116" cy="1981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5" name="Oval 24"/>
            <p:cNvSpPr/>
            <p:nvPr/>
          </p:nvSpPr>
          <p:spPr>
            <a:xfrm>
              <a:off x="10568521" y="1579380"/>
              <a:ext cx="198116" cy="1981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 name="Oval 25"/>
            <p:cNvSpPr/>
            <p:nvPr/>
          </p:nvSpPr>
          <p:spPr>
            <a:xfrm>
              <a:off x="11466646" y="3930353"/>
              <a:ext cx="198116" cy="1981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7" name="Oval 26"/>
            <p:cNvSpPr/>
            <p:nvPr/>
          </p:nvSpPr>
          <p:spPr>
            <a:xfrm>
              <a:off x="10581725" y="5937924"/>
              <a:ext cx="198116" cy="1981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8" name="Oval 27"/>
            <p:cNvSpPr/>
            <p:nvPr/>
          </p:nvSpPr>
          <p:spPr>
            <a:xfrm>
              <a:off x="6962812" y="5766224"/>
              <a:ext cx="198116" cy="1981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9" name="Oval 28"/>
            <p:cNvSpPr/>
            <p:nvPr/>
          </p:nvSpPr>
          <p:spPr>
            <a:xfrm>
              <a:off x="3981654" y="3100636"/>
              <a:ext cx="198116" cy="1981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31" name="TextBox 30"/>
          <p:cNvSpPr txBox="1"/>
          <p:nvPr/>
        </p:nvSpPr>
        <p:spPr>
          <a:xfrm>
            <a:off x="429768" y="1419152"/>
            <a:ext cx="5186741" cy="461665"/>
          </a:xfrm>
          <a:prstGeom prst="rect">
            <a:avLst/>
          </a:prstGeom>
          <a:noFill/>
        </p:spPr>
        <p:txBody>
          <a:bodyPr wrap="none" rtlCol="0">
            <a:spAutoFit/>
          </a:bodyPr>
          <a:lstStyle/>
          <a:p>
            <a:r>
              <a:rPr lang="en-US" sz="2400" dirty="0"/>
              <a:t>Worst case: </a:t>
            </a:r>
            <a:r>
              <a:rPr lang="en-US" sz="2400" dirty="0" err="1"/>
              <a:t>Hausdorff</a:t>
            </a:r>
            <a:r>
              <a:rPr lang="en-US" sz="2400" dirty="0"/>
              <a:t> distance (HD)</a:t>
            </a:r>
          </a:p>
        </p:txBody>
      </p:sp>
      <p:cxnSp>
        <p:nvCxnSpPr>
          <p:cNvPr id="35" name="Straight Arrow Connector 34"/>
          <p:cNvCxnSpPr>
            <a:stCxn id="29" idx="5"/>
            <a:endCxn id="23" idx="1"/>
          </p:cNvCxnSpPr>
          <p:nvPr/>
        </p:nvCxnSpPr>
        <p:spPr>
          <a:xfrm>
            <a:off x="6175178" y="3250703"/>
            <a:ext cx="1655011" cy="875341"/>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8" name="Picture 37"/>
          <p:cNvPicPr>
            <a:picLocks noChangeAspect="1"/>
          </p:cNvPicPr>
          <p:nvPr/>
        </p:nvPicPr>
        <p:blipFill>
          <a:blip r:embed="rId3"/>
          <a:stretch>
            <a:fillRect/>
          </a:stretch>
        </p:blipFill>
        <p:spPr>
          <a:xfrm>
            <a:off x="429767" y="2331816"/>
            <a:ext cx="7200000" cy="430832"/>
          </a:xfrm>
          <a:prstGeom prst="rect">
            <a:avLst/>
          </a:prstGeom>
        </p:spPr>
      </p:pic>
      <p:sp>
        <p:nvSpPr>
          <p:cNvPr id="39" name="TextBox 38"/>
          <p:cNvSpPr txBox="1"/>
          <p:nvPr/>
        </p:nvSpPr>
        <p:spPr>
          <a:xfrm>
            <a:off x="576559" y="5614269"/>
            <a:ext cx="6414961" cy="830997"/>
          </a:xfrm>
          <a:prstGeom prst="rect">
            <a:avLst/>
          </a:prstGeom>
          <a:noFill/>
        </p:spPr>
        <p:txBody>
          <a:bodyPr wrap="none" rtlCol="0">
            <a:spAutoFit/>
          </a:bodyPr>
          <a:lstStyle/>
          <a:p>
            <a:r>
              <a:rPr lang="en-US" sz="2400" i="1" dirty="0"/>
              <a:t>A single farthest pair determines the distance.</a:t>
            </a:r>
          </a:p>
          <a:p>
            <a:r>
              <a:rPr lang="en-US" sz="2400" i="1" dirty="0"/>
              <a:t>In other words, </a:t>
            </a:r>
            <a:r>
              <a:rPr lang="en-US" sz="2400" b="1" i="1" dirty="0">
                <a:solidFill>
                  <a:srgbClr val="0070C0"/>
                </a:solidFill>
              </a:rPr>
              <a:t>not</a:t>
            </a:r>
            <a:r>
              <a:rPr lang="en-US" sz="2400" i="1" dirty="0">
                <a:solidFill>
                  <a:srgbClr val="0070C0"/>
                </a:solidFill>
              </a:rPr>
              <a:t> </a:t>
            </a:r>
            <a:r>
              <a:rPr lang="en-US" sz="2400" b="1" i="1" dirty="0">
                <a:solidFill>
                  <a:srgbClr val="0070C0"/>
                </a:solidFill>
              </a:rPr>
              <a:t>robust to outliers!</a:t>
            </a:r>
          </a:p>
        </p:txBody>
      </p:sp>
    </p:spTree>
    <p:extLst>
      <p:ext uri="{BB962C8B-B14F-4D97-AF65-F5344CB8AC3E}">
        <p14:creationId xmlns:p14="http://schemas.microsoft.com/office/powerpoint/2010/main" val="21298191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distance metrics</a:t>
            </a:r>
          </a:p>
        </p:txBody>
      </p:sp>
      <p:grpSp>
        <p:nvGrpSpPr>
          <p:cNvPr id="17" name="Group 16"/>
          <p:cNvGrpSpPr/>
          <p:nvPr/>
        </p:nvGrpSpPr>
        <p:grpSpPr>
          <a:xfrm>
            <a:off x="6045054" y="1949974"/>
            <a:ext cx="5912144" cy="3506345"/>
            <a:chOff x="3981654" y="1579380"/>
            <a:chExt cx="7683108" cy="4556660"/>
          </a:xfrm>
        </p:grpSpPr>
        <p:sp>
          <p:nvSpPr>
            <p:cNvPr id="18" name="Oval 17"/>
            <p:cNvSpPr/>
            <p:nvPr/>
          </p:nvSpPr>
          <p:spPr>
            <a:xfrm>
              <a:off x="8121133" y="2035053"/>
              <a:ext cx="198116" cy="1981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0664930" y="2320226"/>
              <a:ext cx="198116" cy="1981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0779841" y="4231395"/>
              <a:ext cx="198116" cy="1981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9364738" y="5568108"/>
              <a:ext cx="198116" cy="1981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479231" y="4815081"/>
              <a:ext cx="198116" cy="1981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6272507" y="4378272"/>
              <a:ext cx="198116" cy="1981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7279801" y="1579380"/>
              <a:ext cx="198116" cy="1981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5" name="Oval 24"/>
            <p:cNvSpPr/>
            <p:nvPr/>
          </p:nvSpPr>
          <p:spPr>
            <a:xfrm>
              <a:off x="10568521" y="1579380"/>
              <a:ext cx="198116" cy="1981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 name="Oval 25"/>
            <p:cNvSpPr/>
            <p:nvPr/>
          </p:nvSpPr>
          <p:spPr>
            <a:xfrm>
              <a:off x="11466646" y="3930353"/>
              <a:ext cx="198116" cy="1981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7" name="Oval 26"/>
            <p:cNvSpPr/>
            <p:nvPr/>
          </p:nvSpPr>
          <p:spPr>
            <a:xfrm>
              <a:off x="10581725" y="5937924"/>
              <a:ext cx="198116" cy="1981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8" name="Oval 27"/>
            <p:cNvSpPr/>
            <p:nvPr/>
          </p:nvSpPr>
          <p:spPr>
            <a:xfrm>
              <a:off x="6962812" y="5766224"/>
              <a:ext cx="198116" cy="1981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9" name="Oval 28"/>
            <p:cNvSpPr/>
            <p:nvPr/>
          </p:nvSpPr>
          <p:spPr>
            <a:xfrm>
              <a:off x="3981654" y="3100636"/>
              <a:ext cx="198116" cy="1981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31" name="TextBox 30"/>
          <p:cNvSpPr txBox="1"/>
          <p:nvPr/>
        </p:nvSpPr>
        <p:spPr>
          <a:xfrm>
            <a:off x="429767" y="1419152"/>
            <a:ext cx="5186741" cy="461665"/>
          </a:xfrm>
          <a:prstGeom prst="rect">
            <a:avLst/>
          </a:prstGeom>
          <a:noFill/>
        </p:spPr>
        <p:txBody>
          <a:bodyPr wrap="none" rtlCol="0">
            <a:spAutoFit/>
          </a:bodyPr>
          <a:lstStyle/>
          <a:p>
            <a:r>
              <a:rPr lang="en-US" sz="2400" dirty="0"/>
              <a:t>Worst case: </a:t>
            </a:r>
            <a:r>
              <a:rPr lang="en-US" sz="2400" dirty="0" err="1"/>
              <a:t>Hausdorff</a:t>
            </a:r>
            <a:r>
              <a:rPr lang="en-US" sz="2400" dirty="0"/>
              <a:t> distance (HD)</a:t>
            </a:r>
          </a:p>
        </p:txBody>
      </p:sp>
      <p:cxnSp>
        <p:nvCxnSpPr>
          <p:cNvPr id="4" name="Straight Arrow Connector 3"/>
          <p:cNvCxnSpPr>
            <a:stCxn id="29" idx="5"/>
            <a:endCxn id="23" idx="2"/>
          </p:cNvCxnSpPr>
          <p:nvPr/>
        </p:nvCxnSpPr>
        <p:spPr>
          <a:xfrm>
            <a:off x="6175178" y="3250703"/>
            <a:ext cx="1632685" cy="929240"/>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23" idx="5"/>
            <a:endCxn id="28" idx="1"/>
          </p:cNvCxnSpPr>
          <p:nvPr/>
        </p:nvCxnSpPr>
        <p:spPr>
          <a:xfrm>
            <a:off x="7937987" y="4233842"/>
            <a:ext cx="423391" cy="960230"/>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2" idx="3"/>
            <a:endCxn id="28" idx="0"/>
          </p:cNvCxnSpPr>
          <p:nvPr/>
        </p:nvCxnSpPr>
        <p:spPr>
          <a:xfrm flipH="1">
            <a:off x="8415277" y="4569966"/>
            <a:ext cx="343485" cy="601780"/>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28" idx="7"/>
            <a:endCxn id="22" idx="4"/>
          </p:cNvCxnSpPr>
          <p:nvPr/>
        </p:nvCxnSpPr>
        <p:spPr>
          <a:xfrm flipV="1">
            <a:off x="8469176" y="4592292"/>
            <a:ext cx="343485" cy="601780"/>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21" idx="6"/>
            <a:endCxn id="27" idx="1"/>
          </p:cNvCxnSpPr>
          <p:nvPr/>
        </p:nvCxnSpPr>
        <p:spPr>
          <a:xfrm>
            <a:off x="10339782" y="5095521"/>
            <a:ext cx="806346" cy="230674"/>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27" idx="2"/>
            <a:endCxn id="21" idx="5"/>
          </p:cNvCxnSpPr>
          <p:nvPr/>
        </p:nvCxnSpPr>
        <p:spPr>
          <a:xfrm flipH="1" flipV="1">
            <a:off x="10317456" y="5149420"/>
            <a:ext cx="806346" cy="230674"/>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20" idx="7"/>
            <a:endCxn id="26" idx="2"/>
          </p:cNvCxnSpPr>
          <p:nvPr/>
        </p:nvCxnSpPr>
        <p:spPr>
          <a:xfrm flipV="1">
            <a:off x="11406376" y="3835270"/>
            <a:ext cx="398372" cy="177753"/>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26" idx="3"/>
            <a:endCxn id="20" idx="6"/>
          </p:cNvCxnSpPr>
          <p:nvPr/>
        </p:nvCxnSpPr>
        <p:spPr>
          <a:xfrm flipH="1">
            <a:off x="11428702" y="3889169"/>
            <a:ext cx="398372" cy="177753"/>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19" idx="0"/>
            <a:endCxn id="25" idx="4"/>
          </p:cNvCxnSpPr>
          <p:nvPr/>
        </p:nvCxnSpPr>
        <p:spPr>
          <a:xfrm flipH="1" flipV="1">
            <a:off x="11189867" y="2102424"/>
            <a:ext cx="74186" cy="417630"/>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stCxn id="25" idx="5"/>
            <a:endCxn id="19" idx="7"/>
          </p:cNvCxnSpPr>
          <p:nvPr/>
        </p:nvCxnSpPr>
        <p:spPr>
          <a:xfrm>
            <a:off x="11243766" y="2080098"/>
            <a:ext cx="74186" cy="462282"/>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stCxn id="24" idx="6"/>
            <a:endCxn id="18" idx="1"/>
          </p:cNvCxnSpPr>
          <p:nvPr/>
        </p:nvCxnSpPr>
        <p:spPr>
          <a:xfrm>
            <a:off x="8735425" y="2026199"/>
            <a:ext cx="517280" cy="296741"/>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18" idx="2"/>
            <a:endCxn id="24" idx="5"/>
          </p:cNvCxnSpPr>
          <p:nvPr/>
        </p:nvCxnSpPr>
        <p:spPr>
          <a:xfrm flipH="1" flipV="1">
            <a:off x="8713099" y="2080098"/>
            <a:ext cx="517280" cy="296741"/>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429767" y="2878809"/>
            <a:ext cx="5382756" cy="461665"/>
          </a:xfrm>
          <a:prstGeom prst="rect">
            <a:avLst/>
          </a:prstGeom>
          <a:noFill/>
        </p:spPr>
        <p:txBody>
          <a:bodyPr wrap="none" rtlCol="0">
            <a:spAutoFit/>
          </a:bodyPr>
          <a:lstStyle/>
          <a:p>
            <a:r>
              <a:rPr lang="en-US" sz="2400" dirty="0"/>
              <a:t>Average case: Chamfer distance (CD)</a:t>
            </a:r>
          </a:p>
        </p:txBody>
      </p:sp>
      <p:pic>
        <p:nvPicPr>
          <p:cNvPr id="66" name="Picture 65"/>
          <p:cNvPicPr>
            <a:picLocks noChangeAspect="1"/>
          </p:cNvPicPr>
          <p:nvPr/>
        </p:nvPicPr>
        <p:blipFill>
          <a:blip r:embed="rId3"/>
          <a:stretch>
            <a:fillRect/>
          </a:stretch>
        </p:blipFill>
        <p:spPr>
          <a:xfrm>
            <a:off x="430766" y="3521632"/>
            <a:ext cx="6114958" cy="694045"/>
          </a:xfrm>
          <a:prstGeom prst="rect">
            <a:avLst/>
          </a:prstGeom>
        </p:spPr>
      </p:pic>
      <p:sp>
        <p:nvSpPr>
          <p:cNvPr id="68" name="TextBox 67"/>
          <p:cNvSpPr txBox="1"/>
          <p:nvPr/>
        </p:nvSpPr>
        <p:spPr>
          <a:xfrm>
            <a:off x="476834" y="5505354"/>
            <a:ext cx="8742650" cy="461665"/>
          </a:xfrm>
          <a:prstGeom prst="rect">
            <a:avLst/>
          </a:prstGeom>
          <a:noFill/>
        </p:spPr>
        <p:txBody>
          <a:bodyPr wrap="none" rtlCol="0">
            <a:spAutoFit/>
          </a:bodyPr>
          <a:lstStyle/>
          <a:p>
            <a:r>
              <a:rPr lang="en-US" sz="2400" i="1" dirty="0"/>
              <a:t>Average all the nearest neighbor distance by nearest neighbors</a:t>
            </a:r>
          </a:p>
        </p:txBody>
      </p:sp>
    </p:spTree>
    <p:extLst>
      <p:ext uri="{BB962C8B-B14F-4D97-AF65-F5344CB8AC3E}">
        <p14:creationId xmlns:p14="http://schemas.microsoft.com/office/powerpoint/2010/main" val="17009859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distance metrics</a:t>
            </a:r>
          </a:p>
        </p:txBody>
      </p:sp>
      <p:sp>
        <p:nvSpPr>
          <p:cNvPr id="31" name="TextBox 30"/>
          <p:cNvSpPr txBox="1"/>
          <p:nvPr/>
        </p:nvSpPr>
        <p:spPr>
          <a:xfrm>
            <a:off x="435334" y="1419152"/>
            <a:ext cx="5186741" cy="461665"/>
          </a:xfrm>
          <a:prstGeom prst="rect">
            <a:avLst/>
          </a:prstGeom>
          <a:noFill/>
        </p:spPr>
        <p:txBody>
          <a:bodyPr wrap="none" rtlCol="0">
            <a:spAutoFit/>
          </a:bodyPr>
          <a:lstStyle/>
          <a:p>
            <a:r>
              <a:rPr lang="en-US" sz="2400" dirty="0"/>
              <a:t>Worst case: </a:t>
            </a:r>
            <a:r>
              <a:rPr lang="en-US" sz="2400" dirty="0" err="1"/>
              <a:t>Hausdorff</a:t>
            </a:r>
            <a:r>
              <a:rPr lang="en-US" sz="2400" dirty="0"/>
              <a:t> distance (HD)</a:t>
            </a:r>
          </a:p>
        </p:txBody>
      </p:sp>
      <p:sp>
        <p:nvSpPr>
          <p:cNvPr id="65" name="TextBox 64"/>
          <p:cNvSpPr txBox="1"/>
          <p:nvPr/>
        </p:nvSpPr>
        <p:spPr>
          <a:xfrm>
            <a:off x="435334" y="2878809"/>
            <a:ext cx="5382756" cy="461665"/>
          </a:xfrm>
          <a:prstGeom prst="rect">
            <a:avLst/>
          </a:prstGeom>
          <a:noFill/>
        </p:spPr>
        <p:txBody>
          <a:bodyPr wrap="none" rtlCol="0">
            <a:spAutoFit/>
          </a:bodyPr>
          <a:lstStyle/>
          <a:p>
            <a:r>
              <a:rPr lang="en-US" sz="2400" dirty="0"/>
              <a:t>Average case: Chamfer distance </a:t>
            </a:r>
            <a:r>
              <a:rPr lang="de-DE" sz="2400" dirty="0"/>
              <a:t>(CD)</a:t>
            </a:r>
            <a:endParaRPr lang="en-US" sz="2400" dirty="0"/>
          </a:p>
        </p:txBody>
      </p:sp>
      <p:sp>
        <p:nvSpPr>
          <p:cNvPr id="32" name="TextBox 31"/>
          <p:cNvSpPr txBox="1"/>
          <p:nvPr/>
        </p:nvSpPr>
        <p:spPr>
          <a:xfrm>
            <a:off x="435334" y="4143147"/>
            <a:ext cx="6264600" cy="461665"/>
          </a:xfrm>
          <a:prstGeom prst="rect">
            <a:avLst/>
          </a:prstGeom>
          <a:noFill/>
        </p:spPr>
        <p:txBody>
          <a:bodyPr wrap="none" rtlCol="0">
            <a:spAutoFit/>
          </a:bodyPr>
          <a:lstStyle/>
          <a:p>
            <a:r>
              <a:rPr lang="en-US" sz="2400" dirty="0"/>
              <a:t>Optimal case: Earth Mover’s distance (EMD)</a:t>
            </a:r>
          </a:p>
        </p:txBody>
      </p:sp>
      <p:pic>
        <p:nvPicPr>
          <p:cNvPr id="34" name="Picture 33"/>
          <p:cNvPicPr>
            <a:picLocks noChangeAspect="1"/>
          </p:cNvPicPr>
          <p:nvPr/>
        </p:nvPicPr>
        <p:blipFill rotWithShape="1">
          <a:blip r:embed="rId3"/>
          <a:srcRect l="14430" t="13266" b="41000"/>
          <a:stretch/>
        </p:blipFill>
        <p:spPr>
          <a:xfrm>
            <a:off x="400609" y="4832214"/>
            <a:ext cx="4732907" cy="601595"/>
          </a:xfrm>
          <a:prstGeom prst="rect">
            <a:avLst/>
          </a:prstGeom>
        </p:spPr>
      </p:pic>
      <p:pic>
        <p:nvPicPr>
          <p:cNvPr id="35" name="Picture 34"/>
          <p:cNvPicPr>
            <a:picLocks noChangeAspect="1"/>
          </p:cNvPicPr>
          <p:nvPr/>
        </p:nvPicPr>
        <p:blipFill rotWithShape="1">
          <a:blip r:embed="rId3"/>
          <a:srcRect t="70703"/>
          <a:stretch/>
        </p:blipFill>
        <p:spPr>
          <a:xfrm>
            <a:off x="400609" y="5537531"/>
            <a:ext cx="5394147" cy="375833"/>
          </a:xfrm>
          <a:prstGeom prst="rect">
            <a:avLst/>
          </a:prstGeom>
        </p:spPr>
      </p:pic>
      <p:sp>
        <p:nvSpPr>
          <p:cNvPr id="37" name="TextBox 36"/>
          <p:cNvSpPr txBox="1"/>
          <p:nvPr/>
        </p:nvSpPr>
        <p:spPr>
          <a:xfrm>
            <a:off x="400609" y="6162378"/>
            <a:ext cx="8675773" cy="461665"/>
          </a:xfrm>
          <a:prstGeom prst="rect">
            <a:avLst/>
          </a:prstGeom>
          <a:noFill/>
        </p:spPr>
        <p:txBody>
          <a:bodyPr wrap="none" rtlCol="0">
            <a:spAutoFit/>
          </a:bodyPr>
          <a:lstStyle/>
          <a:p>
            <a:r>
              <a:rPr lang="en-US" sz="2400" i="1" dirty="0"/>
              <a:t>Solves the optimal transportation (bipartite matching) problem!</a:t>
            </a:r>
          </a:p>
        </p:txBody>
      </p:sp>
      <p:grpSp>
        <p:nvGrpSpPr>
          <p:cNvPr id="3" name="Group 2"/>
          <p:cNvGrpSpPr/>
          <p:nvPr/>
        </p:nvGrpSpPr>
        <p:grpSpPr>
          <a:xfrm>
            <a:off x="6045054" y="1949974"/>
            <a:ext cx="5912144" cy="3506345"/>
            <a:chOff x="6045054" y="1949974"/>
            <a:chExt cx="5912144" cy="3506345"/>
          </a:xfrm>
        </p:grpSpPr>
        <p:grpSp>
          <p:nvGrpSpPr>
            <p:cNvPr id="39" name="Group 38"/>
            <p:cNvGrpSpPr/>
            <p:nvPr/>
          </p:nvGrpSpPr>
          <p:grpSpPr>
            <a:xfrm>
              <a:off x="6045054" y="1949974"/>
              <a:ext cx="5912144" cy="3506345"/>
              <a:chOff x="3981654" y="1579380"/>
              <a:chExt cx="7683108" cy="4556660"/>
            </a:xfrm>
          </p:grpSpPr>
          <p:sp>
            <p:nvSpPr>
              <p:cNvPr id="40" name="Oval 39"/>
              <p:cNvSpPr/>
              <p:nvPr/>
            </p:nvSpPr>
            <p:spPr>
              <a:xfrm>
                <a:off x="8121133" y="2035053"/>
                <a:ext cx="198116" cy="1981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10664930" y="2320226"/>
                <a:ext cx="198116" cy="1981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10779841" y="4231395"/>
                <a:ext cx="198116" cy="1981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9364738" y="5568108"/>
                <a:ext cx="198116" cy="1981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7479231" y="4815081"/>
                <a:ext cx="198116" cy="1981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6272507" y="4378272"/>
                <a:ext cx="198116" cy="1981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7279801" y="1579380"/>
                <a:ext cx="198116" cy="1981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0" name="Oval 49"/>
              <p:cNvSpPr/>
              <p:nvPr/>
            </p:nvSpPr>
            <p:spPr>
              <a:xfrm>
                <a:off x="10568521" y="1579380"/>
                <a:ext cx="198116" cy="1981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2" name="Oval 51"/>
              <p:cNvSpPr/>
              <p:nvPr/>
            </p:nvSpPr>
            <p:spPr>
              <a:xfrm>
                <a:off x="11466646" y="3930353"/>
                <a:ext cx="198116" cy="1981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3" name="Oval 52"/>
              <p:cNvSpPr/>
              <p:nvPr/>
            </p:nvSpPr>
            <p:spPr>
              <a:xfrm>
                <a:off x="10581725" y="5937924"/>
                <a:ext cx="198116" cy="1981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4" name="Oval 53"/>
              <p:cNvSpPr/>
              <p:nvPr/>
            </p:nvSpPr>
            <p:spPr>
              <a:xfrm>
                <a:off x="6962812" y="5766224"/>
                <a:ext cx="198116" cy="1981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6" name="Oval 55"/>
              <p:cNvSpPr/>
              <p:nvPr/>
            </p:nvSpPr>
            <p:spPr>
              <a:xfrm>
                <a:off x="3981654" y="3100636"/>
                <a:ext cx="198116" cy="1981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cxnSp>
          <p:nvCxnSpPr>
            <p:cNvPr id="57" name="Straight Connector 56"/>
            <p:cNvCxnSpPr/>
            <p:nvPr/>
          </p:nvCxnSpPr>
          <p:spPr>
            <a:xfrm>
              <a:off x="6175178" y="3250703"/>
              <a:ext cx="1655011" cy="87534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8469176" y="4592292"/>
              <a:ext cx="343485" cy="60178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0339782" y="5095521"/>
              <a:ext cx="784020" cy="28457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a:stCxn id="64" idx="6"/>
            </p:cNvCxnSpPr>
            <p:nvPr/>
          </p:nvCxnSpPr>
          <p:spPr>
            <a:xfrm flipV="1">
              <a:off x="11428702" y="3889169"/>
              <a:ext cx="398372" cy="17775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endCxn id="63" idx="0"/>
            </p:cNvCxnSpPr>
            <p:nvPr/>
          </p:nvCxnSpPr>
          <p:spPr>
            <a:xfrm>
              <a:off x="11189867" y="2102424"/>
              <a:ext cx="74186" cy="41763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endCxn id="62" idx="1"/>
            </p:cNvCxnSpPr>
            <p:nvPr/>
          </p:nvCxnSpPr>
          <p:spPr>
            <a:xfrm>
              <a:off x="8713099" y="2080098"/>
              <a:ext cx="539606" cy="24284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093501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Required properties of distance metrics</a:t>
            </a:r>
          </a:p>
        </p:txBody>
      </p:sp>
      <p:sp>
        <p:nvSpPr>
          <p:cNvPr id="3" name="Content Placeholder 2"/>
          <p:cNvSpPr>
            <a:spLocks noGrp="1"/>
          </p:cNvSpPr>
          <p:nvPr>
            <p:ph idx="1"/>
          </p:nvPr>
        </p:nvSpPr>
        <p:spPr/>
        <p:txBody>
          <a:bodyPr>
            <a:normAutofit/>
          </a:bodyPr>
          <a:lstStyle/>
          <a:p>
            <a:pPr marL="0" indent="0">
              <a:lnSpc>
                <a:spcPct val="150000"/>
              </a:lnSpc>
              <a:buNone/>
            </a:pPr>
            <a:r>
              <a:rPr lang="en-US" dirty="0"/>
              <a:t>Geometric requirement</a:t>
            </a:r>
          </a:p>
          <a:p>
            <a:pPr lvl="1">
              <a:lnSpc>
                <a:spcPct val="150000"/>
              </a:lnSpc>
            </a:pPr>
            <a:r>
              <a:rPr lang="en-US" dirty="0"/>
              <a:t>Induces a nice shape space</a:t>
            </a:r>
          </a:p>
          <a:p>
            <a:pPr lvl="1">
              <a:lnSpc>
                <a:spcPct val="150000"/>
              </a:lnSpc>
            </a:pPr>
            <a:r>
              <a:rPr lang="en-US" dirty="0"/>
              <a:t>In other words, a good metric should reflect the natural shape differences</a:t>
            </a:r>
          </a:p>
          <a:p>
            <a:pPr marL="0" indent="0">
              <a:lnSpc>
                <a:spcPct val="150000"/>
              </a:lnSpc>
              <a:buNone/>
            </a:pPr>
            <a:endParaRPr lang="en-US" dirty="0"/>
          </a:p>
          <a:p>
            <a:pPr marL="0" indent="0">
              <a:lnSpc>
                <a:spcPct val="150000"/>
              </a:lnSpc>
              <a:buNone/>
            </a:pPr>
            <a:r>
              <a:rPr lang="en-US" dirty="0"/>
              <a:t>Computational requirement</a:t>
            </a:r>
          </a:p>
          <a:p>
            <a:pPr lvl="1">
              <a:lnSpc>
                <a:spcPct val="150000"/>
              </a:lnSpc>
            </a:pPr>
            <a:r>
              <a:rPr lang="en-US" dirty="0"/>
              <a:t>Defines a loss that is numerically easy to optimize</a:t>
            </a:r>
          </a:p>
          <a:p>
            <a:pPr>
              <a:lnSpc>
                <a:spcPct val="150000"/>
              </a:lnSpc>
            </a:pPr>
            <a:endParaRPr lang="en-US" dirty="0"/>
          </a:p>
        </p:txBody>
      </p:sp>
    </p:spTree>
    <p:extLst>
      <p:ext uri="{BB962C8B-B14F-4D97-AF65-F5344CB8AC3E}">
        <p14:creationId xmlns:p14="http://schemas.microsoft.com/office/powerpoint/2010/main" val="15548921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Required properties of distance metrics</a:t>
            </a:r>
          </a:p>
        </p:txBody>
      </p:sp>
      <p:sp>
        <p:nvSpPr>
          <p:cNvPr id="3" name="Content Placeholder 2"/>
          <p:cNvSpPr>
            <a:spLocks noGrp="1"/>
          </p:cNvSpPr>
          <p:nvPr>
            <p:ph idx="1"/>
          </p:nvPr>
        </p:nvSpPr>
        <p:spPr/>
        <p:txBody>
          <a:bodyPr>
            <a:normAutofit/>
          </a:bodyPr>
          <a:lstStyle/>
          <a:p>
            <a:pPr marL="0" indent="0">
              <a:lnSpc>
                <a:spcPct val="150000"/>
              </a:lnSpc>
              <a:buNone/>
            </a:pPr>
            <a:r>
              <a:rPr lang="en-US" b="1" dirty="0">
                <a:solidFill>
                  <a:srgbClr val="0070C0"/>
                </a:solidFill>
              </a:rPr>
              <a:t>Geometric requirement</a:t>
            </a:r>
          </a:p>
          <a:p>
            <a:pPr lvl="1">
              <a:lnSpc>
                <a:spcPct val="150000"/>
              </a:lnSpc>
            </a:pPr>
            <a:r>
              <a:rPr lang="en-US" dirty="0"/>
              <a:t>Induces a nice shape space</a:t>
            </a:r>
          </a:p>
          <a:p>
            <a:pPr lvl="1">
              <a:lnSpc>
                <a:spcPct val="150000"/>
              </a:lnSpc>
            </a:pPr>
            <a:r>
              <a:rPr lang="en-US" dirty="0"/>
              <a:t>In other words, a good metric should reflect the natural shape differences</a:t>
            </a:r>
          </a:p>
          <a:p>
            <a:pPr marL="0" indent="0">
              <a:lnSpc>
                <a:spcPct val="150000"/>
              </a:lnSpc>
              <a:buNone/>
            </a:pPr>
            <a:endParaRPr lang="en-US" dirty="0"/>
          </a:p>
          <a:p>
            <a:pPr marL="0" indent="0">
              <a:lnSpc>
                <a:spcPct val="150000"/>
              </a:lnSpc>
              <a:buNone/>
            </a:pPr>
            <a:r>
              <a:rPr lang="en-US" dirty="0"/>
              <a:t>Computational requirement</a:t>
            </a:r>
          </a:p>
          <a:p>
            <a:pPr lvl="1">
              <a:lnSpc>
                <a:spcPct val="150000"/>
              </a:lnSpc>
            </a:pPr>
            <a:r>
              <a:rPr lang="en-US" dirty="0"/>
              <a:t>Defines a loss that is numerically easy to optimize</a:t>
            </a:r>
          </a:p>
          <a:p>
            <a:pPr>
              <a:lnSpc>
                <a:spcPct val="150000"/>
              </a:lnSpc>
            </a:pPr>
            <a:endParaRPr lang="en-US" dirty="0"/>
          </a:p>
        </p:txBody>
      </p:sp>
    </p:spTree>
    <p:extLst>
      <p:ext uri="{BB962C8B-B14F-4D97-AF65-F5344CB8AC3E}">
        <p14:creationId xmlns:p14="http://schemas.microsoft.com/office/powerpoint/2010/main" val="5475352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distance metric affects the learned geometry?</a:t>
            </a:r>
          </a:p>
        </p:txBody>
      </p:sp>
      <p:sp>
        <p:nvSpPr>
          <p:cNvPr id="3" name="Content Placeholder 2"/>
          <p:cNvSpPr>
            <a:spLocks noGrp="1"/>
          </p:cNvSpPr>
          <p:nvPr>
            <p:ph idx="1"/>
          </p:nvPr>
        </p:nvSpPr>
        <p:spPr/>
        <p:txBody>
          <a:bodyPr>
            <a:normAutofit/>
          </a:bodyPr>
          <a:lstStyle/>
          <a:p>
            <a:pPr marL="0" indent="0">
              <a:lnSpc>
                <a:spcPct val="150000"/>
              </a:lnSpc>
              <a:buNone/>
            </a:pPr>
            <a:r>
              <a:rPr lang="en-US" dirty="0"/>
              <a:t>A fundamental issue: there is always uncertainty in prediction</a:t>
            </a:r>
          </a:p>
          <a:p>
            <a:pPr lvl="1">
              <a:lnSpc>
                <a:spcPct val="150000"/>
              </a:lnSpc>
            </a:pPr>
            <a:endParaRPr lang="en-US" dirty="0"/>
          </a:p>
          <a:p>
            <a:pPr lvl="1">
              <a:lnSpc>
                <a:spcPct val="150000"/>
              </a:lnSpc>
            </a:pPr>
            <a:endParaRPr lang="en-US" dirty="0"/>
          </a:p>
          <a:p>
            <a:pPr lvl="1">
              <a:lnSpc>
                <a:spcPct val="150000"/>
              </a:lnSpc>
            </a:pPr>
            <a:endParaRPr lang="en-US" dirty="0"/>
          </a:p>
          <a:p>
            <a:pPr lvl="1">
              <a:lnSpc>
                <a:spcPct val="150000"/>
              </a:lnSpc>
            </a:pPr>
            <a:endParaRPr lang="en-US" dirty="0"/>
          </a:p>
          <a:p>
            <a:pPr marL="0" indent="0">
              <a:lnSpc>
                <a:spcPct val="150000"/>
              </a:lnSpc>
              <a:buNone/>
            </a:pPr>
            <a:r>
              <a:rPr lang="en-US" dirty="0"/>
              <a:t>By loss minimization, the network tends to predict a “</a:t>
            </a:r>
            <a:r>
              <a:rPr lang="en-US" b="1" dirty="0">
                <a:solidFill>
                  <a:srgbClr val="0070C0"/>
                </a:solidFill>
              </a:rPr>
              <a:t>mean shape</a:t>
            </a:r>
            <a:r>
              <a:rPr lang="en-US" dirty="0"/>
              <a:t>” that averages out uncertainty in geometry</a:t>
            </a:r>
          </a:p>
          <a:p>
            <a:pPr>
              <a:lnSpc>
                <a:spcPct val="150000"/>
              </a:lnSpc>
            </a:pPr>
            <a:endParaRPr lang="en-US" dirty="0"/>
          </a:p>
          <a:p>
            <a:pPr>
              <a:lnSpc>
                <a:spcPct val="150000"/>
              </a:lnSpc>
            </a:pPr>
            <a:endParaRPr lang="en-US" dirty="0"/>
          </a:p>
          <a:p>
            <a:pPr>
              <a:lnSpc>
                <a:spcPct val="150000"/>
              </a:lnSpc>
            </a:pPr>
            <a:endParaRPr lang="en-US" dirty="0"/>
          </a:p>
        </p:txBody>
      </p:sp>
    </p:spTree>
    <p:extLst>
      <p:ext uri="{BB962C8B-B14F-4D97-AF65-F5344CB8AC3E}">
        <p14:creationId xmlns:p14="http://schemas.microsoft.com/office/powerpoint/2010/main" val="12731966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distance metric affects the learned geometry?</a:t>
            </a:r>
          </a:p>
        </p:txBody>
      </p:sp>
      <p:sp>
        <p:nvSpPr>
          <p:cNvPr id="3" name="Content Placeholder 2"/>
          <p:cNvSpPr>
            <a:spLocks noGrp="1"/>
          </p:cNvSpPr>
          <p:nvPr>
            <p:ph idx="1"/>
          </p:nvPr>
        </p:nvSpPr>
        <p:spPr/>
        <p:txBody>
          <a:bodyPr>
            <a:normAutofit/>
          </a:bodyPr>
          <a:lstStyle/>
          <a:p>
            <a:pPr marL="0" indent="0">
              <a:lnSpc>
                <a:spcPct val="150000"/>
              </a:lnSpc>
              <a:buNone/>
            </a:pPr>
            <a:r>
              <a:rPr lang="en-US" dirty="0"/>
              <a:t>A fundamental issue: there is always uncertainty in prediction, due to</a:t>
            </a:r>
          </a:p>
          <a:p>
            <a:pPr lvl="1">
              <a:lnSpc>
                <a:spcPct val="150000"/>
              </a:lnSpc>
            </a:pPr>
            <a:r>
              <a:rPr lang="en-US" dirty="0">
                <a:solidFill>
                  <a:srgbClr val="0070C0"/>
                </a:solidFill>
              </a:rPr>
              <a:t>limited network ability</a:t>
            </a:r>
          </a:p>
          <a:p>
            <a:pPr lvl="1">
              <a:lnSpc>
                <a:spcPct val="150000"/>
              </a:lnSpc>
            </a:pPr>
            <a:r>
              <a:rPr lang="en-US" dirty="0">
                <a:solidFill>
                  <a:srgbClr val="0070C0"/>
                </a:solidFill>
              </a:rPr>
              <a:t>Insufficient training data</a:t>
            </a:r>
          </a:p>
          <a:p>
            <a:pPr lvl="1">
              <a:lnSpc>
                <a:spcPct val="150000"/>
              </a:lnSpc>
            </a:pPr>
            <a:r>
              <a:rPr lang="en-US" dirty="0">
                <a:solidFill>
                  <a:srgbClr val="0070C0"/>
                </a:solidFill>
              </a:rPr>
              <a:t>inherent ambiguity of </a:t>
            </a:r>
            <a:r>
              <a:rPr lang="en-US" dirty="0" err="1">
                <a:solidFill>
                  <a:srgbClr val="0070C0"/>
                </a:solidFill>
              </a:rPr>
              <a:t>groundtruth</a:t>
            </a:r>
            <a:r>
              <a:rPr lang="en-US" dirty="0"/>
              <a:t> for 2D-3D dimension lifting</a:t>
            </a:r>
          </a:p>
          <a:p>
            <a:pPr lvl="1">
              <a:lnSpc>
                <a:spcPct val="150000"/>
              </a:lnSpc>
            </a:pPr>
            <a:r>
              <a:rPr lang="en-US" dirty="0"/>
              <a:t>etc.</a:t>
            </a:r>
          </a:p>
          <a:p>
            <a:pPr marL="0" indent="0">
              <a:lnSpc>
                <a:spcPct val="150000"/>
              </a:lnSpc>
              <a:buNone/>
            </a:pPr>
            <a:r>
              <a:rPr lang="en-US" dirty="0"/>
              <a:t>By loss minimization, the network tends to predict a “</a:t>
            </a:r>
            <a:r>
              <a:rPr lang="en-US" b="1" dirty="0">
                <a:solidFill>
                  <a:srgbClr val="0070C0"/>
                </a:solidFill>
              </a:rPr>
              <a:t>mean shape</a:t>
            </a:r>
            <a:r>
              <a:rPr lang="en-US" dirty="0"/>
              <a:t>” that averages out uncertainty in geometry</a:t>
            </a:r>
          </a:p>
          <a:p>
            <a:pPr>
              <a:lnSpc>
                <a:spcPct val="150000"/>
              </a:lnSpc>
            </a:pPr>
            <a:endParaRPr lang="en-US" dirty="0"/>
          </a:p>
          <a:p>
            <a:pPr>
              <a:lnSpc>
                <a:spcPct val="150000"/>
              </a:lnSpc>
            </a:pPr>
            <a:endParaRPr lang="en-US" dirty="0"/>
          </a:p>
          <a:p>
            <a:pPr>
              <a:lnSpc>
                <a:spcPct val="150000"/>
              </a:lnSpc>
            </a:pPr>
            <a:endParaRPr lang="en-US" dirty="0"/>
          </a:p>
        </p:txBody>
      </p:sp>
    </p:spTree>
    <p:extLst>
      <p:ext uri="{BB962C8B-B14F-4D97-AF65-F5344CB8AC3E}">
        <p14:creationId xmlns:p14="http://schemas.microsoft.com/office/powerpoint/2010/main" val="12950748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Mean shapes are affected by </a:t>
            </a:r>
            <a:r>
              <a:rPr lang="en-US"/>
              <a:t>distance metric</a:t>
            </a:r>
            <a:endParaRPr lang="en-US" dirty="0"/>
          </a:p>
        </p:txBody>
      </p:sp>
      <p:sp>
        <p:nvSpPr>
          <p:cNvPr id="3" name="Content Placeholder 2"/>
          <p:cNvSpPr>
            <a:spLocks noGrp="1"/>
          </p:cNvSpPr>
          <p:nvPr>
            <p:ph idx="1"/>
          </p:nvPr>
        </p:nvSpPr>
        <p:spPr>
          <a:xfrm>
            <a:off x="429768" y="1170433"/>
            <a:ext cx="11396472" cy="515372"/>
          </a:xfrm>
        </p:spPr>
        <p:txBody>
          <a:bodyPr/>
          <a:lstStyle/>
          <a:p>
            <a:pPr marL="0" indent="0" algn="ctr">
              <a:buNone/>
            </a:pPr>
            <a:r>
              <a:rPr lang="en-US" dirty="0"/>
              <a:t>The mean shape carries characteristics of the distance metric</a:t>
            </a:r>
          </a:p>
          <a:p>
            <a:endParaRPr lang="en-US" dirty="0"/>
          </a:p>
        </p:txBody>
      </p:sp>
      <p:pic>
        <p:nvPicPr>
          <p:cNvPr id="8" name="Picture 7"/>
          <p:cNvPicPr>
            <a:picLocks noChangeAspect="1"/>
          </p:cNvPicPr>
          <p:nvPr/>
        </p:nvPicPr>
        <p:blipFill>
          <a:blip r:embed="rId3"/>
          <a:stretch>
            <a:fillRect/>
          </a:stretch>
        </p:blipFill>
        <p:spPr>
          <a:xfrm>
            <a:off x="6611520" y="3043512"/>
            <a:ext cx="824056" cy="851755"/>
          </a:xfrm>
          <a:prstGeom prst="rect">
            <a:avLst/>
          </a:prstGeom>
        </p:spPr>
      </p:pic>
      <p:pic>
        <p:nvPicPr>
          <p:cNvPr id="9" name="Picture 8"/>
          <p:cNvPicPr>
            <a:picLocks noChangeAspect="1"/>
          </p:cNvPicPr>
          <p:nvPr/>
        </p:nvPicPr>
        <p:blipFill>
          <a:blip r:embed="rId4"/>
          <a:stretch>
            <a:fillRect/>
          </a:stretch>
        </p:blipFill>
        <p:spPr>
          <a:xfrm>
            <a:off x="9701491" y="2940250"/>
            <a:ext cx="1034879" cy="1001921"/>
          </a:xfrm>
          <a:prstGeom prst="rect">
            <a:avLst/>
          </a:prstGeom>
        </p:spPr>
      </p:pic>
      <p:sp>
        <p:nvSpPr>
          <p:cNvPr id="10" name="TextBox 9"/>
          <p:cNvSpPr txBox="1"/>
          <p:nvPr/>
        </p:nvSpPr>
        <p:spPr>
          <a:xfrm>
            <a:off x="3255452" y="6170712"/>
            <a:ext cx="1046207" cy="555978"/>
          </a:xfrm>
          <a:prstGeom prst="rect">
            <a:avLst/>
          </a:prstGeom>
          <a:noFill/>
        </p:spPr>
        <p:txBody>
          <a:bodyPr wrap="none" rtlCol="0">
            <a:spAutoFit/>
          </a:bodyPr>
          <a:lstStyle/>
          <a:p>
            <a:r>
              <a:rPr lang="en-US" sz="2800"/>
              <a:t>Input</a:t>
            </a:r>
          </a:p>
        </p:txBody>
      </p:sp>
      <p:sp>
        <p:nvSpPr>
          <p:cNvPr id="11" name="TextBox 10"/>
          <p:cNvSpPr txBox="1"/>
          <p:nvPr/>
        </p:nvSpPr>
        <p:spPr>
          <a:xfrm>
            <a:off x="6161608" y="6160187"/>
            <a:ext cx="1983236" cy="523220"/>
          </a:xfrm>
          <a:prstGeom prst="rect">
            <a:avLst/>
          </a:prstGeom>
          <a:noFill/>
        </p:spPr>
        <p:txBody>
          <a:bodyPr wrap="none" rtlCol="0">
            <a:spAutoFit/>
          </a:bodyPr>
          <a:lstStyle/>
          <a:p>
            <a:pPr algn="ctr"/>
            <a:r>
              <a:rPr lang="en-US" sz="2800" dirty="0"/>
              <a:t>EMD mean</a:t>
            </a:r>
          </a:p>
        </p:txBody>
      </p:sp>
      <p:sp>
        <p:nvSpPr>
          <p:cNvPr id="12" name="TextBox 11"/>
          <p:cNvSpPr txBox="1"/>
          <p:nvPr/>
        </p:nvSpPr>
        <p:spPr>
          <a:xfrm>
            <a:off x="9156286" y="6187091"/>
            <a:ext cx="2565126" cy="523220"/>
          </a:xfrm>
          <a:prstGeom prst="rect">
            <a:avLst/>
          </a:prstGeom>
          <a:noFill/>
        </p:spPr>
        <p:txBody>
          <a:bodyPr wrap="none" rtlCol="0">
            <a:spAutoFit/>
          </a:bodyPr>
          <a:lstStyle/>
          <a:p>
            <a:pPr algn="ctr"/>
            <a:r>
              <a:rPr lang="en-US" sz="2800" dirty="0"/>
              <a:t>Chamfer mean</a:t>
            </a:r>
          </a:p>
        </p:txBody>
      </p:sp>
      <p:pic>
        <p:nvPicPr>
          <p:cNvPr id="21" name="Picture 20"/>
          <p:cNvPicPr>
            <a:picLocks noChangeAspect="1"/>
          </p:cNvPicPr>
          <p:nvPr/>
        </p:nvPicPr>
        <p:blipFill>
          <a:blip r:embed="rId5"/>
          <a:stretch>
            <a:fillRect/>
          </a:stretch>
        </p:blipFill>
        <p:spPr>
          <a:xfrm>
            <a:off x="4466315" y="1978558"/>
            <a:ext cx="3678529" cy="550331"/>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68572" y="2964899"/>
            <a:ext cx="1720800" cy="1008983"/>
          </a:xfrm>
          <a:prstGeom prst="rect">
            <a:avLst/>
          </a:prstGeom>
        </p:spPr>
      </p:pic>
      <p:sp>
        <p:nvSpPr>
          <p:cNvPr id="36" name="TextBox 35"/>
          <p:cNvSpPr txBox="1"/>
          <p:nvPr/>
        </p:nvSpPr>
        <p:spPr>
          <a:xfrm>
            <a:off x="184891" y="2869224"/>
            <a:ext cx="2276585" cy="1200329"/>
          </a:xfrm>
          <a:prstGeom prst="rect">
            <a:avLst/>
          </a:prstGeom>
          <a:noFill/>
        </p:spPr>
        <p:txBody>
          <a:bodyPr wrap="none" rtlCol="0">
            <a:spAutoFit/>
          </a:bodyPr>
          <a:lstStyle/>
          <a:p>
            <a:pPr algn="ctr"/>
            <a:r>
              <a:rPr lang="en-US" sz="2400" dirty="0"/>
              <a:t>continuous </a:t>
            </a:r>
          </a:p>
          <a:p>
            <a:pPr algn="ctr"/>
            <a:r>
              <a:rPr lang="en-US" sz="2400" dirty="0"/>
              <a:t>hidden variable</a:t>
            </a:r>
          </a:p>
          <a:p>
            <a:pPr algn="ctr"/>
            <a:r>
              <a:rPr lang="en-US" sz="2400" dirty="0"/>
              <a:t>(radius)</a:t>
            </a:r>
          </a:p>
        </p:txBody>
      </p:sp>
    </p:spTree>
    <p:extLst>
      <p:ext uri="{BB962C8B-B14F-4D97-AF65-F5344CB8AC3E}">
        <p14:creationId xmlns:p14="http://schemas.microsoft.com/office/powerpoint/2010/main" val="2935938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Mean shapes from distance metrics</a:t>
            </a:r>
          </a:p>
        </p:txBody>
      </p:sp>
      <p:sp>
        <p:nvSpPr>
          <p:cNvPr id="3" name="Content Placeholder 2"/>
          <p:cNvSpPr>
            <a:spLocks noGrp="1"/>
          </p:cNvSpPr>
          <p:nvPr>
            <p:ph idx="1"/>
          </p:nvPr>
        </p:nvSpPr>
        <p:spPr>
          <a:xfrm>
            <a:off x="429768" y="1170433"/>
            <a:ext cx="11396472" cy="515372"/>
          </a:xfrm>
        </p:spPr>
        <p:txBody>
          <a:bodyPr/>
          <a:lstStyle/>
          <a:p>
            <a:pPr marL="0" indent="0" algn="ctr">
              <a:buNone/>
            </a:pPr>
            <a:r>
              <a:rPr lang="en-US" dirty="0"/>
              <a:t>The mean shape carries characteristics of the distance metric</a:t>
            </a:r>
          </a:p>
          <a:p>
            <a:endParaRPr lang="en-US" dirty="0"/>
          </a:p>
        </p:txBody>
      </p:sp>
      <p:pic>
        <p:nvPicPr>
          <p:cNvPr id="8" name="Picture 7"/>
          <p:cNvPicPr>
            <a:picLocks noChangeAspect="1"/>
          </p:cNvPicPr>
          <p:nvPr/>
        </p:nvPicPr>
        <p:blipFill>
          <a:blip r:embed="rId3"/>
          <a:stretch>
            <a:fillRect/>
          </a:stretch>
        </p:blipFill>
        <p:spPr>
          <a:xfrm>
            <a:off x="6611520" y="3043512"/>
            <a:ext cx="824056" cy="851755"/>
          </a:xfrm>
          <a:prstGeom prst="rect">
            <a:avLst/>
          </a:prstGeom>
        </p:spPr>
      </p:pic>
      <p:pic>
        <p:nvPicPr>
          <p:cNvPr id="9" name="Picture 8"/>
          <p:cNvPicPr>
            <a:picLocks noChangeAspect="1"/>
          </p:cNvPicPr>
          <p:nvPr/>
        </p:nvPicPr>
        <p:blipFill>
          <a:blip r:embed="rId4"/>
          <a:stretch>
            <a:fillRect/>
          </a:stretch>
        </p:blipFill>
        <p:spPr>
          <a:xfrm>
            <a:off x="9701491" y="2940250"/>
            <a:ext cx="1034879" cy="1001921"/>
          </a:xfrm>
          <a:prstGeom prst="rect">
            <a:avLst/>
          </a:prstGeom>
        </p:spPr>
      </p:pic>
      <p:sp>
        <p:nvSpPr>
          <p:cNvPr id="10" name="TextBox 9"/>
          <p:cNvSpPr txBox="1"/>
          <p:nvPr/>
        </p:nvSpPr>
        <p:spPr>
          <a:xfrm>
            <a:off x="3255452" y="6170712"/>
            <a:ext cx="1046207" cy="555978"/>
          </a:xfrm>
          <a:prstGeom prst="rect">
            <a:avLst/>
          </a:prstGeom>
          <a:noFill/>
        </p:spPr>
        <p:txBody>
          <a:bodyPr wrap="none" rtlCol="0">
            <a:spAutoFit/>
          </a:bodyPr>
          <a:lstStyle/>
          <a:p>
            <a:r>
              <a:rPr lang="en-US" sz="2800"/>
              <a:t>Input</a:t>
            </a:r>
          </a:p>
        </p:txBody>
      </p:sp>
      <p:sp>
        <p:nvSpPr>
          <p:cNvPr id="11" name="TextBox 10"/>
          <p:cNvSpPr txBox="1"/>
          <p:nvPr/>
        </p:nvSpPr>
        <p:spPr>
          <a:xfrm>
            <a:off x="6161608" y="6160187"/>
            <a:ext cx="1983236" cy="523220"/>
          </a:xfrm>
          <a:prstGeom prst="rect">
            <a:avLst/>
          </a:prstGeom>
          <a:noFill/>
        </p:spPr>
        <p:txBody>
          <a:bodyPr wrap="none" rtlCol="0">
            <a:spAutoFit/>
          </a:bodyPr>
          <a:lstStyle/>
          <a:p>
            <a:pPr algn="ctr"/>
            <a:r>
              <a:rPr lang="en-US" sz="2800" dirty="0"/>
              <a:t>EMD mean</a:t>
            </a:r>
          </a:p>
        </p:txBody>
      </p:sp>
      <p:sp>
        <p:nvSpPr>
          <p:cNvPr id="12" name="TextBox 11"/>
          <p:cNvSpPr txBox="1"/>
          <p:nvPr/>
        </p:nvSpPr>
        <p:spPr>
          <a:xfrm>
            <a:off x="9156286" y="6187091"/>
            <a:ext cx="2565126" cy="523220"/>
          </a:xfrm>
          <a:prstGeom prst="rect">
            <a:avLst/>
          </a:prstGeom>
          <a:noFill/>
        </p:spPr>
        <p:txBody>
          <a:bodyPr wrap="none" rtlCol="0">
            <a:spAutoFit/>
          </a:bodyPr>
          <a:lstStyle/>
          <a:p>
            <a:pPr algn="ctr"/>
            <a:r>
              <a:rPr lang="en-US" sz="2800" dirty="0"/>
              <a:t>Chamfer mean</a:t>
            </a:r>
          </a:p>
        </p:txBody>
      </p:sp>
      <p:pic>
        <p:nvPicPr>
          <p:cNvPr id="16" name="Picture 15"/>
          <p:cNvPicPr>
            <a:picLocks noChangeAspect="1"/>
          </p:cNvPicPr>
          <p:nvPr/>
        </p:nvPicPr>
        <p:blipFill>
          <a:blip r:embed="rId5"/>
          <a:stretch>
            <a:fillRect/>
          </a:stretch>
        </p:blipFill>
        <p:spPr>
          <a:xfrm>
            <a:off x="6502102" y="4522996"/>
            <a:ext cx="1253524" cy="1304343"/>
          </a:xfrm>
          <a:prstGeom prst="rect">
            <a:avLst/>
          </a:prstGeom>
        </p:spPr>
      </p:pic>
      <p:pic>
        <p:nvPicPr>
          <p:cNvPr id="17" name="Picture 16"/>
          <p:cNvPicPr>
            <a:picLocks noChangeAspect="1"/>
          </p:cNvPicPr>
          <p:nvPr/>
        </p:nvPicPr>
        <p:blipFill>
          <a:blip r:embed="rId6"/>
          <a:stretch>
            <a:fillRect/>
          </a:stretch>
        </p:blipFill>
        <p:spPr>
          <a:xfrm>
            <a:off x="9676826" y="4570066"/>
            <a:ext cx="1346562" cy="1210201"/>
          </a:xfrm>
          <a:prstGeom prst="rect">
            <a:avLst/>
          </a:prstGeom>
        </p:spPr>
      </p:pic>
      <p:pic>
        <p:nvPicPr>
          <p:cNvPr id="21" name="Picture 20"/>
          <p:cNvPicPr>
            <a:picLocks noChangeAspect="1"/>
          </p:cNvPicPr>
          <p:nvPr/>
        </p:nvPicPr>
        <p:blipFill>
          <a:blip r:embed="rId7"/>
          <a:stretch>
            <a:fillRect/>
          </a:stretch>
        </p:blipFill>
        <p:spPr>
          <a:xfrm>
            <a:off x="4466315" y="1978558"/>
            <a:ext cx="3678529" cy="550331"/>
          </a:xfrm>
          <a:prstGeom prst="rect">
            <a:avLst/>
          </a:prstGeom>
        </p:spPr>
      </p:pic>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68572" y="4496320"/>
            <a:ext cx="1720800" cy="1357695"/>
          </a:xfrm>
          <a:prstGeom prst="rect">
            <a:avLst/>
          </a:prstGeom>
        </p:spPr>
      </p:pic>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68572" y="2964899"/>
            <a:ext cx="1720800" cy="1008983"/>
          </a:xfrm>
          <a:prstGeom prst="rect">
            <a:avLst/>
          </a:prstGeom>
        </p:spPr>
      </p:pic>
      <p:sp>
        <p:nvSpPr>
          <p:cNvPr id="36" name="TextBox 35"/>
          <p:cNvSpPr txBox="1"/>
          <p:nvPr/>
        </p:nvSpPr>
        <p:spPr>
          <a:xfrm>
            <a:off x="184891" y="2869224"/>
            <a:ext cx="2276585" cy="1200329"/>
          </a:xfrm>
          <a:prstGeom prst="rect">
            <a:avLst/>
          </a:prstGeom>
          <a:noFill/>
        </p:spPr>
        <p:txBody>
          <a:bodyPr wrap="none" rtlCol="0">
            <a:spAutoFit/>
          </a:bodyPr>
          <a:lstStyle/>
          <a:p>
            <a:pPr algn="ctr"/>
            <a:r>
              <a:rPr lang="en-US" sz="2400" dirty="0"/>
              <a:t>continuous </a:t>
            </a:r>
          </a:p>
          <a:p>
            <a:pPr algn="ctr"/>
            <a:r>
              <a:rPr lang="en-US" sz="2400" dirty="0"/>
              <a:t>hidden variable</a:t>
            </a:r>
          </a:p>
          <a:p>
            <a:pPr algn="ctr"/>
            <a:r>
              <a:rPr lang="en-US" sz="2400" dirty="0"/>
              <a:t>(radius)</a:t>
            </a:r>
          </a:p>
        </p:txBody>
      </p:sp>
      <p:sp>
        <p:nvSpPr>
          <p:cNvPr id="37" name="TextBox 36"/>
          <p:cNvSpPr txBox="1"/>
          <p:nvPr/>
        </p:nvSpPr>
        <p:spPr>
          <a:xfrm>
            <a:off x="74285" y="4570066"/>
            <a:ext cx="2497800" cy="1200329"/>
          </a:xfrm>
          <a:prstGeom prst="rect">
            <a:avLst/>
          </a:prstGeom>
          <a:noFill/>
        </p:spPr>
        <p:txBody>
          <a:bodyPr wrap="none" rtlCol="0">
            <a:spAutoFit/>
          </a:bodyPr>
          <a:lstStyle/>
          <a:p>
            <a:pPr algn="ctr"/>
            <a:r>
              <a:rPr lang="en-US" sz="2400" dirty="0"/>
              <a:t>discrete </a:t>
            </a:r>
          </a:p>
          <a:p>
            <a:pPr algn="ctr"/>
            <a:r>
              <a:rPr lang="en-US" sz="2400" dirty="0"/>
              <a:t>hidden variable</a:t>
            </a:r>
          </a:p>
          <a:p>
            <a:pPr algn="ctr"/>
            <a:r>
              <a:rPr lang="en-US" sz="2400" dirty="0"/>
              <a:t>(add-on location)</a:t>
            </a:r>
          </a:p>
        </p:txBody>
      </p:sp>
    </p:spTree>
    <p:extLst>
      <p:ext uri="{BB962C8B-B14F-4D97-AF65-F5344CB8AC3E}">
        <p14:creationId xmlns:p14="http://schemas.microsoft.com/office/powerpoint/2010/main" val="19622066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 of predictions by CD versus EMD</a:t>
            </a:r>
          </a:p>
        </p:txBody>
      </p:sp>
      <p:pic>
        <p:nvPicPr>
          <p:cNvPr id="4" name="Content Placeholder 3"/>
          <p:cNvPicPr>
            <a:picLocks noGrp="1" noChangeAspect="1"/>
          </p:cNvPicPr>
          <p:nvPr>
            <p:ph idx="1"/>
          </p:nvPr>
        </p:nvPicPr>
        <p:blipFill>
          <a:blip r:embed="rId3"/>
          <a:stretch>
            <a:fillRect/>
          </a:stretch>
        </p:blipFill>
        <p:spPr>
          <a:xfrm>
            <a:off x="429767" y="1470893"/>
            <a:ext cx="3456113" cy="2634578"/>
          </a:xfrm>
          <a:prstGeom prst="rect">
            <a:avLst/>
          </a:prstGeom>
        </p:spPr>
      </p:pic>
      <p:pic>
        <p:nvPicPr>
          <p:cNvPr id="5" name="Picture 4"/>
          <p:cNvPicPr>
            <a:picLocks noChangeAspect="1"/>
          </p:cNvPicPr>
          <p:nvPr/>
        </p:nvPicPr>
        <p:blipFill>
          <a:blip r:embed="rId4"/>
          <a:stretch>
            <a:fillRect/>
          </a:stretch>
        </p:blipFill>
        <p:spPr>
          <a:xfrm>
            <a:off x="429768" y="4146977"/>
            <a:ext cx="3469838" cy="2633582"/>
          </a:xfrm>
          <a:prstGeom prst="rect">
            <a:avLst/>
          </a:prstGeom>
        </p:spPr>
      </p:pic>
      <p:pic>
        <p:nvPicPr>
          <p:cNvPr id="7" name="Picture 6"/>
          <p:cNvPicPr>
            <a:picLocks noChangeAspect="1"/>
          </p:cNvPicPr>
          <p:nvPr/>
        </p:nvPicPr>
        <p:blipFill>
          <a:blip r:embed="rId5"/>
          <a:stretch>
            <a:fillRect/>
          </a:stretch>
        </p:blipFill>
        <p:spPr>
          <a:xfrm>
            <a:off x="4290930" y="1494308"/>
            <a:ext cx="3460730" cy="2611163"/>
          </a:xfrm>
          <a:prstGeom prst="rect">
            <a:avLst/>
          </a:prstGeom>
        </p:spPr>
      </p:pic>
      <p:pic>
        <p:nvPicPr>
          <p:cNvPr id="10" name="Picture 9"/>
          <p:cNvPicPr>
            <a:picLocks noChangeAspect="1"/>
          </p:cNvPicPr>
          <p:nvPr/>
        </p:nvPicPr>
        <p:blipFill>
          <a:blip r:embed="rId6"/>
          <a:stretch>
            <a:fillRect/>
          </a:stretch>
        </p:blipFill>
        <p:spPr>
          <a:xfrm>
            <a:off x="8199969" y="1470893"/>
            <a:ext cx="3491761" cy="2634578"/>
          </a:xfrm>
          <a:prstGeom prst="rect">
            <a:avLst/>
          </a:prstGeom>
        </p:spPr>
      </p:pic>
      <p:sp>
        <p:nvSpPr>
          <p:cNvPr id="13" name="TextBox 12"/>
          <p:cNvSpPr txBox="1"/>
          <p:nvPr/>
        </p:nvSpPr>
        <p:spPr>
          <a:xfrm>
            <a:off x="1663073" y="943099"/>
            <a:ext cx="984565" cy="523220"/>
          </a:xfrm>
          <a:prstGeom prst="rect">
            <a:avLst/>
          </a:prstGeom>
          <a:noFill/>
        </p:spPr>
        <p:txBody>
          <a:bodyPr wrap="none" rtlCol="0">
            <a:spAutoFit/>
          </a:bodyPr>
          <a:lstStyle/>
          <a:p>
            <a:r>
              <a:rPr lang="en-US" sz="2800" dirty="0"/>
              <a:t>Input</a:t>
            </a:r>
          </a:p>
        </p:txBody>
      </p:sp>
      <p:pic>
        <p:nvPicPr>
          <p:cNvPr id="14" name="Picture 13"/>
          <p:cNvPicPr>
            <a:picLocks noChangeAspect="1"/>
          </p:cNvPicPr>
          <p:nvPr/>
        </p:nvPicPr>
        <p:blipFill>
          <a:blip r:embed="rId7"/>
          <a:stretch>
            <a:fillRect/>
          </a:stretch>
        </p:blipFill>
        <p:spPr>
          <a:xfrm>
            <a:off x="4306886" y="4146977"/>
            <a:ext cx="3488695" cy="2622796"/>
          </a:xfrm>
          <a:prstGeom prst="rect">
            <a:avLst/>
          </a:prstGeom>
        </p:spPr>
      </p:pic>
      <p:pic>
        <p:nvPicPr>
          <p:cNvPr id="15" name="Picture 14"/>
          <p:cNvPicPr>
            <a:picLocks noChangeAspect="1"/>
          </p:cNvPicPr>
          <p:nvPr/>
        </p:nvPicPr>
        <p:blipFill>
          <a:blip r:embed="rId8"/>
          <a:stretch>
            <a:fillRect/>
          </a:stretch>
        </p:blipFill>
        <p:spPr>
          <a:xfrm>
            <a:off x="8202862" y="4149426"/>
            <a:ext cx="3556000" cy="2628900"/>
          </a:xfrm>
          <a:prstGeom prst="rect">
            <a:avLst/>
          </a:prstGeom>
        </p:spPr>
      </p:pic>
      <p:sp>
        <p:nvSpPr>
          <p:cNvPr id="16" name="TextBox 15"/>
          <p:cNvSpPr txBox="1"/>
          <p:nvPr/>
        </p:nvSpPr>
        <p:spPr>
          <a:xfrm>
            <a:off x="5336247" y="915230"/>
            <a:ext cx="1564852" cy="523220"/>
          </a:xfrm>
          <a:prstGeom prst="rect">
            <a:avLst/>
          </a:prstGeom>
          <a:noFill/>
        </p:spPr>
        <p:txBody>
          <a:bodyPr wrap="none" rtlCol="0">
            <a:spAutoFit/>
          </a:bodyPr>
          <a:lstStyle/>
          <a:p>
            <a:r>
              <a:rPr lang="en-US" sz="2800" dirty="0"/>
              <a:t>Chamfer</a:t>
            </a:r>
          </a:p>
        </p:txBody>
      </p:sp>
      <p:sp>
        <p:nvSpPr>
          <p:cNvPr id="17" name="TextBox 16"/>
          <p:cNvSpPr txBox="1"/>
          <p:nvPr/>
        </p:nvSpPr>
        <p:spPr>
          <a:xfrm>
            <a:off x="9401778" y="925969"/>
            <a:ext cx="982961" cy="523220"/>
          </a:xfrm>
          <a:prstGeom prst="rect">
            <a:avLst/>
          </a:prstGeom>
          <a:noFill/>
        </p:spPr>
        <p:txBody>
          <a:bodyPr wrap="none" rtlCol="0">
            <a:spAutoFit/>
          </a:bodyPr>
          <a:lstStyle/>
          <a:p>
            <a:r>
              <a:rPr lang="en-US" sz="2800"/>
              <a:t>EMD</a:t>
            </a:r>
            <a:endParaRPr lang="en-US" sz="2800" dirty="0"/>
          </a:p>
        </p:txBody>
      </p:sp>
      <p:sp>
        <p:nvSpPr>
          <p:cNvPr id="18" name="Oval 17"/>
          <p:cNvSpPr/>
          <p:nvPr/>
        </p:nvSpPr>
        <p:spPr>
          <a:xfrm>
            <a:off x="5906275" y="5432893"/>
            <a:ext cx="1296955" cy="613343"/>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9818912" y="5432892"/>
            <a:ext cx="1296955" cy="613343"/>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flipH="1">
            <a:off x="6438122" y="1296274"/>
            <a:ext cx="462977" cy="6818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10252339" y="1296274"/>
            <a:ext cx="462977" cy="6818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8363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3D representation</a:t>
            </a:r>
          </a:p>
        </p:txBody>
      </p:sp>
      <p:pic>
        <p:nvPicPr>
          <p:cNvPr id="5" name="Picture 4"/>
          <p:cNvPicPr>
            <a:picLocks noChangeAspect="1"/>
          </p:cNvPicPr>
          <p:nvPr/>
        </p:nvPicPr>
        <p:blipFill rotWithShape="1">
          <a:blip r:embed="rId3"/>
          <a:srcRect l="20792" b="10749"/>
          <a:stretch/>
        </p:blipFill>
        <p:spPr>
          <a:xfrm>
            <a:off x="1323704" y="2040037"/>
            <a:ext cx="4566187" cy="3549753"/>
          </a:xfrm>
          <a:prstGeom prst="rect">
            <a:avLst/>
          </a:prstGeom>
        </p:spPr>
      </p:pic>
      <p:sp>
        <p:nvSpPr>
          <p:cNvPr id="7" name="TextBox 6"/>
          <p:cNvSpPr txBox="1"/>
          <p:nvPr/>
        </p:nvSpPr>
        <p:spPr>
          <a:xfrm>
            <a:off x="7269933" y="1296851"/>
            <a:ext cx="4922067" cy="4524315"/>
          </a:xfrm>
          <a:prstGeom prst="rect">
            <a:avLst/>
          </a:prstGeom>
          <a:noFill/>
        </p:spPr>
        <p:txBody>
          <a:bodyPr wrap="square" rtlCol="0">
            <a:spAutoFit/>
          </a:bodyPr>
          <a:lstStyle/>
          <a:p>
            <a:pPr>
              <a:lnSpc>
                <a:spcPct val="150000"/>
              </a:lnSpc>
            </a:pPr>
            <a:r>
              <a:rPr lang="en-US" sz="2400" dirty="0"/>
              <a:t>Candidates: </a:t>
            </a:r>
          </a:p>
          <a:p>
            <a:pPr lvl="1">
              <a:lnSpc>
                <a:spcPct val="150000"/>
              </a:lnSpc>
            </a:pPr>
            <a:endParaRPr lang="en-US" sz="2400" b="1" dirty="0">
              <a:solidFill>
                <a:schemeClr val="accent1">
                  <a:lumMod val="50000"/>
                </a:schemeClr>
              </a:solidFill>
            </a:endParaRPr>
          </a:p>
          <a:p>
            <a:pPr lvl="1">
              <a:lnSpc>
                <a:spcPct val="150000"/>
              </a:lnSpc>
            </a:pPr>
            <a:r>
              <a:rPr lang="en-US" sz="2400" dirty="0"/>
              <a:t>multi-view images</a:t>
            </a:r>
          </a:p>
          <a:p>
            <a:pPr lvl="1">
              <a:lnSpc>
                <a:spcPct val="150000"/>
              </a:lnSpc>
            </a:pPr>
            <a:r>
              <a:rPr lang="en-US" sz="2400" dirty="0"/>
              <a:t>depth map</a:t>
            </a:r>
          </a:p>
          <a:p>
            <a:pPr lvl="1">
              <a:lnSpc>
                <a:spcPct val="150000"/>
              </a:lnSpc>
            </a:pPr>
            <a:r>
              <a:rPr lang="en-US" sz="2400" b="1" dirty="0">
                <a:solidFill>
                  <a:srgbClr val="0070C0"/>
                </a:solidFill>
              </a:rPr>
              <a:t>volumetric</a:t>
            </a:r>
          </a:p>
          <a:p>
            <a:pPr lvl="1">
              <a:lnSpc>
                <a:spcPct val="150000"/>
              </a:lnSpc>
            </a:pPr>
            <a:r>
              <a:rPr lang="en-US" sz="2400" dirty="0"/>
              <a:t>polygonal mesh</a:t>
            </a:r>
          </a:p>
          <a:p>
            <a:pPr lvl="1">
              <a:lnSpc>
                <a:spcPct val="150000"/>
              </a:lnSpc>
            </a:pPr>
            <a:r>
              <a:rPr lang="en-US" sz="2400" dirty="0"/>
              <a:t>point cloud</a:t>
            </a:r>
          </a:p>
          <a:p>
            <a:pPr lvl="1">
              <a:lnSpc>
                <a:spcPct val="150000"/>
              </a:lnSpc>
            </a:pPr>
            <a:r>
              <a:rPr lang="en-US" sz="2400" dirty="0"/>
              <a:t>primitive-based CAD models</a:t>
            </a:r>
          </a:p>
        </p:txBody>
      </p:sp>
    </p:spTree>
    <p:extLst>
      <p:ext uri="{BB962C8B-B14F-4D97-AF65-F5344CB8AC3E}">
        <p14:creationId xmlns:p14="http://schemas.microsoft.com/office/powerpoint/2010/main" val="27296741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Lower prediction uncertainty, better mean shapes</a:t>
            </a:r>
          </a:p>
        </p:txBody>
      </p:sp>
      <p:sp>
        <p:nvSpPr>
          <p:cNvPr id="3" name="Content Placeholder 2"/>
          <p:cNvSpPr>
            <a:spLocks noGrp="1"/>
          </p:cNvSpPr>
          <p:nvPr>
            <p:ph idx="1"/>
          </p:nvPr>
        </p:nvSpPr>
        <p:spPr/>
        <p:txBody>
          <a:bodyPr>
            <a:normAutofit/>
          </a:bodyPr>
          <a:lstStyle/>
          <a:p>
            <a:pPr>
              <a:lnSpc>
                <a:spcPct val="150000"/>
              </a:lnSpc>
            </a:pPr>
            <a:endParaRPr lang="en-US" dirty="0"/>
          </a:p>
          <a:p>
            <a:pPr>
              <a:lnSpc>
                <a:spcPct val="150000"/>
              </a:lnSpc>
            </a:pPr>
            <a:endParaRPr lang="en-US" dirty="0"/>
          </a:p>
        </p:txBody>
      </p:sp>
      <p:pic>
        <p:nvPicPr>
          <p:cNvPr id="4" name="Picture 3"/>
          <p:cNvPicPr>
            <a:picLocks noChangeAspect="1"/>
          </p:cNvPicPr>
          <p:nvPr/>
        </p:nvPicPr>
        <p:blipFill>
          <a:blip r:embed="rId3"/>
          <a:stretch>
            <a:fillRect/>
          </a:stretch>
        </p:blipFill>
        <p:spPr>
          <a:xfrm>
            <a:off x="32004" y="2486496"/>
            <a:ext cx="12192000" cy="2311730"/>
          </a:xfrm>
          <a:prstGeom prst="rect">
            <a:avLst/>
          </a:prstGeom>
        </p:spPr>
      </p:pic>
      <p:sp>
        <p:nvSpPr>
          <p:cNvPr id="5" name="TextBox 4"/>
          <p:cNvSpPr txBox="1"/>
          <p:nvPr/>
        </p:nvSpPr>
        <p:spPr>
          <a:xfrm>
            <a:off x="1309037" y="5151795"/>
            <a:ext cx="697627" cy="369332"/>
          </a:xfrm>
          <a:prstGeom prst="rect">
            <a:avLst/>
          </a:prstGeom>
          <a:noFill/>
        </p:spPr>
        <p:txBody>
          <a:bodyPr wrap="none" rtlCol="0">
            <a:spAutoFit/>
          </a:bodyPr>
          <a:lstStyle/>
          <a:p>
            <a:r>
              <a:rPr lang="en-US" dirty="0"/>
              <a:t>Input</a:t>
            </a:r>
          </a:p>
        </p:txBody>
      </p:sp>
      <p:sp>
        <p:nvSpPr>
          <p:cNvPr id="6" name="Left Brace 5"/>
          <p:cNvSpPr/>
          <p:nvPr/>
        </p:nvSpPr>
        <p:spPr>
          <a:xfrm rot="16200000">
            <a:off x="7462412" y="1604620"/>
            <a:ext cx="308788" cy="6696000"/>
          </a:xfrm>
          <a:prstGeom prst="leftBrace">
            <a:avLst>
              <a:gd name="adj1" fmla="val 194396"/>
              <a:gd name="adj2" fmla="val 50819"/>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5293895" y="5151795"/>
            <a:ext cx="4788490" cy="369332"/>
          </a:xfrm>
          <a:prstGeom prst="rect">
            <a:avLst/>
          </a:prstGeom>
          <a:noFill/>
        </p:spPr>
        <p:txBody>
          <a:bodyPr wrap="none" rtlCol="0">
            <a:spAutoFit/>
          </a:bodyPr>
          <a:lstStyle/>
          <a:p>
            <a:r>
              <a:rPr lang="en-US" dirty="0"/>
              <a:t>Possible observations from a </a:t>
            </a:r>
            <a:r>
              <a:rPr lang="en-US"/>
              <a:t>novel viewpoint</a:t>
            </a:r>
          </a:p>
        </p:txBody>
      </p:sp>
      <p:sp>
        <p:nvSpPr>
          <p:cNvPr id="8" name="Rectangle 7"/>
          <p:cNvSpPr/>
          <p:nvPr/>
        </p:nvSpPr>
        <p:spPr>
          <a:xfrm>
            <a:off x="1566762" y="959183"/>
            <a:ext cx="9122484" cy="1384995"/>
          </a:xfrm>
          <a:prstGeom prst="rect">
            <a:avLst/>
          </a:prstGeom>
        </p:spPr>
        <p:txBody>
          <a:bodyPr wrap="square">
            <a:spAutoFit/>
          </a:bodyPr>
          <a:lstStyle/>
          <a:p>
            <a:pPr algn="ctr">
              <a:lnSpc>
                <a:spcPct val="150000"/>
              </a:lnSpc>
            </a:pPr>
            <a:r>
              <a:rPr lang="en-US" sz="2800" dirty="0"/>
              <a:t>Can we reduce prediction uncertainty by </a:t>
            </a:r>
          </a:p>
          <a:p>
            <a:pPr algn="ctr">
              <a:lnSpc>
                <a:spcPct val="150000"/>
              </a:lnSpc>
            </a:pPr>
            <a:r>
              <a:rPr lang="en-US" sz="2800" b="1" dirty="0"/>
              <a:t>factoring out </a:t>
            </a:r>
            <a:r>
              <a:rPr lang="en-US" sz="2800" b="1" dirty="0">
                <a:solidFill>
                  <a:srgbClr val="0070C0"/>
                </a:solidFill>
              </a:rPr>
              <a:t>the inherent ambiguity of </a:t>
            </a:r>
            <a:r>
              <a:rPr lang="en-US" sz="2800" b="1" dirty="0" err="1">
                <a:solidFill>
                  <a:srgbClr val="0070C0"/>
                </a:solidFill>
              </a:rPr>
              <a:t>groundtruth</a:t>
            </a:r>
            <a:r>
              <a:rPr lang="en-US" sz="2800" dirty="0"/>
              <a:t>?</a:t>
            </a:r>
          </a:p>
        </p:txBody>
      </p:sp>
    </p:spTree>
    <p:extLst>
      <p:ext uri="{BB962C8B-B14F-4D97-AF65-F5344CB8AC3E}">
        <p14:creationId xmlns:p14="http://schemas.microsoft.com/office/powerpoint/2010/main" val="2198050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Predict multiple candidates</a:t>
            </a:r>
          </a:p>
        </p:txBody>
      </p:sp>
      <p:sp>
        <p:nvSpPr>
          <p:cNvPr id="3" name="Content Placeholder 2"/>
          <p:cNvSpPr>
            <a:spLocks noGrp="1"/>
          </p:cNvSpPr>
          <p:nvPr>
            <p:ph idx="1"/>
          </p:nvPr>
        </p:nvSpPr>
        <p:spPr>
          <a:xfrm>
            <a:off x="429768" y="1170433"/>
            <a:ext cx="11396472" cy="595847"/>
          </a:xfrm>
        </p:spPr>
        <p:txBody>
          <a:bodyPr/>
          <a:lstStyle/>
          <a:p>
            <a:pPr marL="0" indent="0">
              <a:buNone/>
            </a:pPr>
            <a:r>
              <a:rPr lang="en-US" dirty="0"/>
              <a:t>Build a conditional shape sampler</a:t>
            </a:r>
          </a:p>
          <a:p>
            <a:endParaRPr lang="en-US" dirty="0"/>
          </a:p>
          <a:p>
            <a:endParaRPr lang="en-US" dirty="0"/>
          </a:p>
        </p:txBody>
      </p:sp>
      <mc:AlternateContent xmlns:mc="http://schemas.openxmlformats.org/markup-compatibility/2006" xmlns:a14="http://schemas.microsoft.com/office/drawing/2010/main">
        <mc:Choice Requires="a14">
          <p:sp>
            <p:nvSpPr>
              <p:cNvPr id="4" name="TextBox 3"/>
              <p:cNvSpPr txBox="1"/>
              <p:nvPr/>
            </p:nvSpPr>
            <p:spPr>
              <a:xfrm>
                <a:off x="1402125" y="4914874"/>
                <a:ext cx="4969630" cy="1015663"/>
              </a:xfrm>
              <a:prstGeom prst="rect">
                <a:avLst/>
              </a:prstGeom>
              <a:noFill/>
            </p:spPr>
            <p:txBody>
              <a:bodyPr wrap="none" rtlCol="0">
                <a:spAutoFit/>
              </a:bodyPr>
              <a:lstStyle/>
              <a:p>
                <a:pPr>
                  <a:lnSpc>
                    <a:spcPct val="150000"/>
                  </a:lnSpc>
                </a:pPr>
                <a:r>
                  <a:rPr lang="en-US" sz="2000" b="0" dirty="0"/>
                  <a:t>- </a:t>
                </a:r>
                <a14:m>
                  <m:oMath xmlns:m="http://schemas.openxmlformats.org/officeDocument/2006/math">
                    <m:r>
                      <a:rPr lang="en-US" sz="2000" b="0" i="1" smtClean="0">
                        <a:latin typeface="Cambria Math" charset="0"/>
                      </a:rPr>
                      <m:t>𝑟</m:t>
                    </m:r>
                  </m:oMath>
                </a14:m>
                <a:r>
                  <a:rPr lang="en-US" sz="2000" dirty="0"/>
                  <a:t> is a random variable to perturb input</a:t>
                </a:r>
              </a:p>
              <a:p>
                <a:pPr>
                  <a:lnSpc>
                    <a:spcPct val="150000"/>
                  </a:lnSpc>
                </a:pPr>
                <a:r>
                  <a:rPr lang="en-US" sz="2000" dirty="0"/>
                  <a:t>- Can navigate the </a:t>
                </a:r>
                <a:r>
                  <a:rPr lang="en-US" sz="2000" dirty="0" err="1"/>
                  <a:t>groundtruth</a:t>
                </a:r>
                <a:r>
                  <a:rPr lang="en-US" sz="2000" dirty="0"/>
                  <a:t> distribution</a:t>
                </a:r>
              </a:p>
            </p:txBody>
          </p:sp>
        </mc:Choice>
        <mc:Fallback xmlns="">
          <p:sp>
            <p:nvSpPr>
              <p:cNvPr id="4" name="TextBox 3"/>
              <p:cNvSpPr txBox="1">
                <a:spLocks noRot="1" noChangeAspect="1" noMove="1" noResize="1" noEditPoints="1" noAdjustHandles="1" noChangeArrowheads="1" noChangeShapeType="1" noTextEdit="1"/>
              </p:cNvSpPr>
              <p:nvPr/>
            </p:nvSpPr>
            <p:spPr>
              <a:xfrm>
                <a:off x="1402125" y="4914874"/>
                <a:ext cx="4969630" cy="1015663"/>
              </a:xfrm>
              <a:prstGeom prst="rect">
                <a:avLst/>
              </a:prstGeom>
              <a:blipFill rotWithShape="0">
                <a:blip r:embed="rId3"/>
                <a:stretch>
                  <a:fillRect l="-1227" r="-368" b="-4192"/>
                </a:stretch>
              </a:blipFill>
            </p:spPr>
            <p:txBody>
              <a:bodyPr/>
              <a:lstStyle/>
              <a:p>
                <a:r>
                  <a:rPr lang="en-US">
                    <a:noFill/>
                  </a:rPr>
                  <a:t> </a:t>
                </a:r>
              </a:p>
            </p:txBody>
          </p:sp>
        </mc:Fallback>
      </mc:AlternateContent>
      <p:pic>
        <p:nvPicPr>
          <p:cNvPr id="6" name="Picture 5"/>
          <p:cNvPicPr>
            <a:picLocks noChangeAspect="1"/>
          </p:cNvPicPr>
          <p:nvPr/>
        </p:nvPicPr>
        <p:blipFill>
          <a:blip r:embed="rId4"/>
          <a:stretch>
            <a:fillRect/>
          </a:stretch>
        </p:blipFill>
        <p:spPr>
          <a:xfrm>
            <a:off x="6018822" y="1244176"/>
            <a:ext cx="1048619" cy="373066"/>
          </a:xfrm>
          <a:prstGeom prst="rect">
            <a:avLst/>
          </a:prstGeom>
        </p:spPr>
      </p:pic>
      <p:pic>
        <p:nvPicPr>
          <p:cNvPr id="7" name="Picture 6"/>
          <p:cNvPicPr>
            <a:picLocks noChangeAspect="1"/>
          </p:cNvPicPr>
          <p:nvPr/>
        </p:nvPicPr>
        <p:blipFill>
          <a:blip r:embed="rId5"/>
          <a:stretch>
            <a:fillRect/>
          </a:stretch>
        </p:blipFill>
        <p:spPr>
          <a:xfrm>
            <a:off x="2220569" y="1766280"/>
            <a:ext cx="7814869" cy="2999556"/>
          </a:xfrm>
          <a:prstGeom prst="rect">
            <a:avLst/>
          </a:prstGeom>
        </p:spPr>
      </p:pic>
      <p:sp>
        <p:nvSpPr>
          <p:cNvPr id="5" name="Rectangle 4"/>
          <p:cNvSpPr/>
          <p:nvPr/>
        </p:nvSpPr>
        <p:spPr>
          <a:xfrm>
            <a:off x="429768" y="5930537"/>
            <a:ext cx="9402446" cy="584775"/>
          </a:xfrm>
          <a:prstGeom prst="rect">
            <a:avLst/>
          </a:prstGeom>
        </p:spPr>
        <p:txBody>
          <a:bodyPr wrap="none">
            <a:spAutoFit/>
          </a:bodyPr>
          <a:lstStyle/>
          <a:p>
            <a:r>
              <a:rPr lang="en-US" sz="3200" dirty="0"/>
              <a:t>Can be trained by conditional VAE or our </a:t>
            </a:r>
            <a:r>
              <a:rPr lang="en-US" sz="3200" dirty="0" err="1"/>
              <a:t>MoN</a:t>
            </a:r>
            <a:r>
              <a:rPr lang="en-US" sz="3200" dirty="0"/>
              <a:t> loss</a:t>
            </a:r>
          </a:p>
        </p:txBody>
      </p:sp>
    </p:spTree>
    <p:extLst>
      <p:ext uri="{BB962C8B-B14F-4D97-AF65-F5344CB8AC3E}">
        <p14:creationId xmlns:p14="http://schemas.microsoft.com/office/powerpoint/2010/main" val="15307071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Multiple plausible 3D shape predictions</a:t>
            </a:r>
          </a:p>
        </p:txBody>
      </p:sp>
      <p:pic>
        <p:nvPicPr>
          <p:cNvPr id="6" name="Content Placeholder 5"/>
          <p:cNvPicPr>
            <a:picLocks noGrp="1" noChangeAspect="1"/>
          </p:cNvPicPr>
          <p:nvPr>
            <p:ph idx="1"/>
          </p:nvPr>
        </p:nvPicPr>
        <p:blipFill rotWithShape="1">
          <a:blip r:embed="rId3"/>
          <a:srcRect b="33631"/>
          <a:stretch/>
        </p:blipFill>
        <p:spPr>
          <a:xfrm>
            <a:off x="429768" y="1956103"/>
            <a:ext cx="10317689" cy="3890060"/>
          </a:xfrm>
          <a:prstGeom prst="rect">
            <a:avLst/>
          </a:prstGeom>
        </p:spPr>
      </p:pic>
      <p:sp>
        <p:nvSpPr>
          <p:cNvPr id="7" name="Oval 6"/>
          <p:cNvSpPr/>
          <p:nvPr/>
        </p:nvSpPr>
        <p:spPr>
          <a:xfrm>
            <a:off x="3511296" y="4270460"/>
            <a:ext cx="849438" cy="48126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0747457" y="4527029"/>
            <a:ext cx="1133644" cy="369332"/>
          </a:xfrm>
          <a:prstGeom prst="rect">
            <a:avLst/>
          </a:prstGeom>
          <a:noFill/>
        </p:spPr>
        <p:txBody>
          <a:bodyPr wrap="none" rtlCol="0">
            <a:spAutoFit/>
          </a:bodyPr>
          <a:lstStyle/>
          <a:p>
            <a:r>
              <a:rPr lang="en-US" dirty="0"/>
              <a:t>side view</a:t>
            </a:r>
          </a:p>
        </p:txBody>
      </p:sp>
      <p:sp>
        <p:nvSpPr>
          <p:cNvPr id="14" name="TextBox 13"/>
          <p:cNvSpPr txBox="1"/>
          <p:nvPr/>
        </p:nvSpPr>
        <p:spPr>
          <a:xfrm>
            <a:off x="10914169" y="2620780"/>
            <a:ext cx="889987" cy="369332"/>
          </a:xfrm>
          <a:prstGeom prst="rect">
            <a:avLst/>
          </a:prstGeom>
          <a:noFill/>
        </p:spPr>
        <p:txBody>
          <a:bodyPr wrap="none" rtlCol="0">
            <a:spAutoFit/>
          </a:bodyPr>
          <a:lstStyle/>
          <a:p>
            <a:r>
              <a:rPr lang="en-US" dirty="0"/>
              <a:t>45 </a:t>
            </a:r>
            <a:r>
              <a:rPr lang="en-US" dirty="0" err="1"/>
              <a:t>deg</a:t>
            </a:r>
            <a:endParaRPr lang="en-US" dirty="0"/>
          </a:p>
        </p:txBody>
      </p:sp>
      <p:sp>
        <p:nvSpPr>
          <p:cNvPr id="10" name="Oval 9"/>
          <p:cNvSpPr/>
          <p:nvPr/>
        </p:nvSpPr>
        <p:spPr>
          <a:xfrm>
            <a:off x="6128004" y="4270459"/>
            <a:ext cx="849438" cy="48126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8827578" y="4230432"/>
            <a:ext cx="849438" cy="48126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78239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Required properties of distance metrics</a:t>
            </a:r>
          </a:p>
        </p:txBody>
      </p:sp>
      <p:sp>
        <p:nvSpPr>
          <p:cNvPr id="3" name="Content Placeholder 2"/>
          <p:cNvSpPr>
            <a:spLocks noGrp="1"/>
          </p:cNvSpPr>
          <p:nvPr>
            <p:ph idx="1"/>
          </p:nvPr>
        </p:nvSpPr>
        <p:spPr/>
        <p:txBody>
          <a:bodyPr>
            <a:normAutofit/>
          </a:bodyPr>
          <a:lstStyle/>
          <a:p>
            <a:pPr marL="0" indent="0">
              <a:lnSpc>
                <a:spcPct val="150000"/>
              </a:lnSpc>
              <a:buNone/>
            </a:pPr>
            <a:r>
              <a:rPr lang="en-US" dirty="0"/>
              <a:t>Geometric requirement</a:t>
            </a:r>
          </a:p>
          <a:p>
            <a:pPr lvl="1">
              <a:lnSpc>
                <a:spcPct val="150000"/>
              </a:lnSpc>
            </a:pPr>
            <a:r>
              <a:rPr lang="en-US" dirty="0"/>
              <a:t>Induces a nice shape space</a:t>
            </a:r>
          </a:p>
          <a:p>
            <a:pPr lvl="1">
              <a:lnSpc>
                <a:spcPct val="150000"/>
              </a:lnSpc>
            </a:pPr>
            <a:r>
              <a:rPr lang="en-US" dirty="0"/>
              <a:t>In other words, a nice metric should reflect the natural shape difference</a:t>
            </a:r>
          </a:p>
          <a:p>
            <a:pPr marL="0" indent="0">
              <a:lnSpc>
                <a:spcPct val="150000"/>
              </a:lnSpc>
              <a:buNone/>
            </a:pPr>
            <a:endParaRPr lang="en-US" dirty="0"/>
          </a:p>
          <a:p>
            <a:pPr marL="0" indent="0">
              <a:lnSpc>
                <a:spcPct val="150000"/>
              </a:lnSpc>
              <a:buNone/>
            </a:pPr>
            <a:r>
              <a:rPr lang="en-US" b="1" dirty="0">
                <a:solidFill>
                  <a:srgbClr val="0070C0"/>
                </a:solidFill>
              </a:rPr>
              <a:t>Computational requirement</a:t>
            </a:r>
          </a:p>
          <a:p>
            <a:pPr lvl="1">
              <a:lnSpc>
                <a:spcPct val="150000"/>
              </a:lnSpc>
            </a:pPr>
            <a:r>
              <a:rPr lang="en-US" dirty="0"/>
              <a:t>Defines a loss function that is numerically easy to optimize</a:t>
            </a:r>
          </a:p>
          <a:p>
            <a:pPr>
              <a:lnSpc>
                <a:spcPct val="150000"/>
              </a:lnSpc>
            </a:pPr>
            <a:endParaRPr lang="en-US" dirty="0"/>
          </a:p>
        </p:txBody>
      </p:sp>
    </p:spTree>
    <p:extLst>
      <p:ext uri="{BB962C8B-B14F-4D97-AF65-F5344CB8AC3E}">
        <p14:creationId xmlns:p14="http://schemas.microsoft.com/office/powerpoint/2010/main" val="537919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Computational requirement of metrics</a:t>
            </a:r>
          </a:p>
        </p:txBody>
      </p:sp>
      <p:sp>
        <p:nvSpPr>
          <p:cNvPr id="3" name="Content Placeholder 2"/>
          <p:cNvSpPr>
            <a:spLocks noGrp="1"/>
          </p:cNvSpPr>
          <p:nvPr>
            <p:ph idx="1"/>
          </p:nvPr>
        </p:nvSpPr>
        <p:spPr/>
        <p:txBody>
          <a:bodyPr/>
          <a:lstStyle/>
          <a:p>
            <a:pPr marL="0" indent="0">
              <a:buNone/>
            </a:pPr>
            <a:r>
              <a:rPr lang="en-US" dirty="0"/>
              <a:t>To be used as a loss function, the metric has to be</a:t>
            </a:r>
          </a:p>
          <a:p>
            <a:endParaRPr lang="en-US" dirty="0"/>
          </a:p>
          <a:p>
            <a:r>
              <a:rPr lang="en-US" dirty="0"/>
              <a:t>   </a:t>
            </a:r>
            <a:r>
              <a:rPr lang="en-US" b="1" dirty="0">
                <a:solidFill>
                  <a:srgbClr val="0070C0"/>
                </a:solidFill>
              </a:rPr>
              <a:t>Differentiable</a:t>
            </a:r>
            <a:r>
              <a:rPr lang="en-US" dirty="0">
                <a:solidFill>
                  <a:srgbClr val="0070C0"/>
                </a:solidFill>
              </a:rPr>
              <a:t> </a:t>
            </a:r>
            <a:r>
              <a:rPr lang="en-US" dirty="0"/>
              <a:t>with respect to point locations</a:t>
            </a:r>
          </a:p>
          <a:p>
            <a:endParaRPr lang="en-US" dirty="0"/>
          </a:p>
          <a:p>
            <a:r>
              <a:rPr lang="en-US" dirty="0"/>
              <a:t>   </a:t>
            </a:r>
            <a:r>
              <a:rPr lang="en-US" b="1" dirty="0">
                <a:solidFill>
                  <a:srgbClr val="0070C0"/>
                </a:solidFill>
              </a:rPr>
              <a:t>Efficient</a:t>
            </a:r>
            <a:r>
              <a:rPr lang="en-US" dirty="0">
                <a:solidFill>
                  <a:srgbClr val="0070C0"/>
                </a:solidFill>
              </a:rPr>
              <a:t> </a:t>
            </a:r>
            <a:r>
              <a:rPr lang="en-US" dirty="0"/>
              <a:t>to compute</a:t>
            </a:r>
          </a:p>
          <a:p>
            <a:endParaRPr lang="en-US" dirty="0"/>
          </a:p>
          <a:p>
            <a:pPr lvl="1"/>
            <a:endParaRPr lang="en-US" dirty="0"/>
          </a:p>
        </p:txBody>
      </p:sp>
    </p:spTree>
    <p:extLst>
      <p:ext uri="{BB962C8B-B14F-4D97-AF65-F5344CB8AC3E}">
        <p14:creationId xmlns:p14="http://schemas.microsoft.com/office/powerpoint/2010/main" val="21383231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Computational requirement of metrics</a:t>
            </a:r>
          </a:p>
        </p:txBody>
      </p:sp>
      <p:sp>
        <p:nvSpPr>
          <p:cNvPr id="3" name="Content Placeholder 2"/>
          <p:cNvSpPr>
            <a:spLocks noGrp="1"/>
          </p:cNvSpPr>
          <p:nvPr>
            <p:ph idx="1"/>
          </p:nvPr>
        </p:nvSpPr>
        <p:spPr/>
        <p:txBody>
          <a:bodyPr/>
          <a:lstStyle/>
          <a:p>
            <a:r>
              <a:rPr lang="en-US" dirty="0"/>
              <a:t>   </a:t>
            </a:r>
            <a:r>
              <a:rPr lang="en-US" b="1" dirty="0">
                <a:solidFill>
                  <a:srgbClr val="0070C0"/>
                </a:solidFill>
              </a:rPr>
              <a:t>Differentiable </a:t>
            </a:r>
            <a:r>
              <a:rPr lang="en-US" dirty="0"/>
              <a:t>with respect to point location</a:t>
            </a:r>
          </a:p>
        </p:txBody>
      </p:sp>
      <p:pic>
        <p:nvPicPr>
          <p:cNvPr id="4" name="Picture 3"/>
          <p:cNvPicPr>
            <a:picLocks noChangeAspect="1"/>
          </p:cNvPicPr>
          <p:nvPr/>
        </p:nvPicPr>
        <p:blipFill>
          <a:blip r:embed="rId3"/>
          <a:stretch>
            <a:fillRect/>
          </a:stretch>
        </p:blipFill>
        <p:spPr>
          <a:xfrm>
            <a:off x="1553511" y="2202118"/>
            <a:ext cx="6114958" cy="694045"/>
          </a:xfrm>
          <a:prstGeom prst="rect">
            <a:avLst/>
          </a:prstGeom>
        </p:spPr>
      </p:pic>
      <p:pic>
        <p:nvPicPr>
          <p:cNvPr id="5" name="Picture 4"/>
          <p:cNvPicPr>
            <a:picLocks noChangeAspect="1"/>
          </p:cNvPicPr>
          <p:nvPr/>
        </p:nvPicPr>
        <p:blipFill rotWithShape="1">
          <a:blip r:embed="rId4"/>
          <a:srcRect l="14430" t="13266" b="41000"/>
          <a:stretch/>
        </p:blipFill>
        <p:spPr>
          <a:xfrm>
            <a:off x="1553511" y="3489549"/>
            <a:ext cx="4732907" cy="601595"/>
          </a:xfrm>
          <a:prstGeom prst="rect">
            <a:avLst/>
          </a:prstGeom>
        </p:spPr>
      </p:pic>
      <p:pic>
        <p:nvPicPr>
          <p:cNvPr id="6" name="Picture 5"/>
          <p:cNvPicPr>
            <a:picLocks noChangeAspect="1"/>
          </p:cNvPicPr>
          <p:nvPr/>
        </p:nvPicPr>
        <p:blipFill rotWithShape="1">
          <a:blip r:embed="rId4"/>
          <a:srcRect t="70703"/>
          <a:stretch/>
        </p:blipFill>
        <p:spPr>
          <a:xfrm>
            <a:off x="6432093" y="3489549"/>
            <a:ext cx="5394147" cy="375833"/>
          </a:xfrm>
          <a:prstGeom prst="rect">
            <a:avLst/>
          </a:prstGeom>
        </p:spPr>
      </p:pic>
      <p:pic>
        <p:nvPicPr>
          <p:cNvPr id="7" name="Picture 4" descr="http://servemeright.com.au/smr-web/serve-me-right-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86885" y="2251126"/>
            <a:ext cx="479612" cy="4796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ervemeright.com.au/smr-web/serve-me-right-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86885" y="3460806"/>
            <a:ext cx="479612" cy="47961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162854" y="4245633"/>
            <a:ext cx="9563837" cy="1200329"/>
          </a:xfrm>
          <a:prstGeom prst="rect">
            <a:avLst/>
          </a:prstGeom>
          <a:noFill/>
        </p:spPr>
        <p:txBody>
          <a:bodyPr wrap="none" rtlCol="0">
            <a:spAutoFit/>
          </a:bodyPr>
          <a:lstStyle/>
          <a:p>
            <a:pPr marL="285750" indent="-285750">
              <a:buFontTx/>
              <a:buChar char="-"/>
            </a:pPr>
            <a:r>
              <a:rPr lang="en-US" sz="2400" dirty="0"/>
              <a:t>Simple function of coordinates</a:t>
            </a:r>
          </a:p>
          <a:p>
            <a:pPr marL="285750" indent="-285750">
              <a:buFontTx/>
              <a:buChar char="-"/>
            </a:pPr>
            <a:r>
              <a:rPr lang="en-US" sz="2400" dirty="0"/>
              <a:t>In general positions, the correspondence is unique</a:t>
            </a:r>
          </a:p>
          <a:p>
            <a:pPr marL="285750" indent="-285750">
              <a:buFontTx/>
              <a:buChar char="-"/>
            </a:pPr>
            <a:r>
              <a:rPr lang="en-US" sz="2400" dirty="0"/>
              <a:t>With infinitesimal movement, the correspondence does not change</a:t>
            </a:r>
          </a:p>
        </p:txBody>
      </p:sp>
      <p:sp>
        <p:nvSpPr>
          <p:cNvPr id="10" name="Rectangle 9"/>
          <p:cNvSpPr/>
          <p:nvPr/>
        </p:nvSpPr>
        <p:spPr>
          <a:xfrm>
            <a:off x="1608177" y="5694236"/>
            <a:ext cx="9039654" cy="584775"/>
          </a:xfrm>
          <a:prstGeom prst="rect">
            <a:avLst/>
          </a:prstGeom>
        </p:spPr>
        <p:txBody>
          <a:bodyPr wrap="none">
            <a:spAutoFit/>
          </a:bodyPr>
          <a:lstStyle/>
          <a:p>
            <a:r>
              <a:rPr lang="en-US" sz="3200" b="1" dirty="0"/>
              <a:t>Conclusion: differentiable almost everywhere</a:t>
            </a:r>
          </a:p>
        </p:txBody>
      </p:sp>
      <p:sp>
        <p:nvSpPr>
          <p:cNvPr id="12" name="TextBox 11"/>
          <p:cNvSpPr txBox="1"/>
          <p:nvPr/>
        </p:nvSpPr>
        <p:spPr>
          <a:xfrm>
            <a:off x="1162854" y="1801783"/>
            <a:ext cx="2044342" cy="369332"/>
          </a:xfrm>
          <a:prstGeom prst="rect">
            <a:avLst/>
          </a:prstGeom>
          <a:noFill/>
        </p:spPr>
        <p:txBody>
          <a:bodyPr wrap="none" rtlCol="0">
            <a:spAutoFit/>
          </a:bodyPr>
          <a:lstStyle/>
          <a:p>
            <a:r>
              <a:rPr lang="en-US"/>
              <a:t>Chamfer distance</a:t>
            </a:r>
          </a:p>
        </p:txBody>
      </p:sp>
      <p:sp>
        <p:nvSpPr>
          <p:cNvPr id="13" name="TextBox 12"/>
          <p:cNvSpPr txBox="1"/>
          <p:nvPr/>
        </p:nvSpPr>
        <p:spPr>
          <a:xfrm>
            <a:off x="1162854" y="3074864"/>
            <a:ext cx="2536079" cy="369332"/>
          </a:xfrm>
          <a:prstGeom prst="rect">
            <a:avLst/>
          </a:prstGeom>
          <a:noFill/>
        </p:spPr>
        <p:txBody>
          <a:bodyPr wrap="none" rtlCol="0">
            <a:spAutoFit/>
          </a:bodyPr>
          <a:lstStyle/>
          <a:p>
            <a:r>
              <a:rPr lang="en-US"/>
              <a:t>Earth Mover’s distance</a:t>
            </a:r>
            <a:endParaRPr lang="en-US" dirty="0"/>
          </a:p>
        </p:txBody>
      </p:sp>
    </p:spTree>
    <p:extLst>
      <p:ext uri="{BB962C8B-B14F-4D97-AF65-F5344CB8AC3E}">
        <p14:creationId xmlns:p14="http://schemas.microsoft.com/office/powerpoint/2010/main" val="6587360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Computational requirement of metrics</a:t>
            </a:r>
          </a:p>
        </p:txBody>
      </p:sp>
      <p:sp>
        <p:nvSpPr>
          <p:cNvPr id="3" name="Content Placeholder 2"/>
          <p:cNvSpPr>
            <a:spLocks noGrp="1"/>
          </p:cNvSpPr>
          <p:nvPr>
            <p:ph idx="1"/>
          </p:nvPr>
        </p:nvSpPr>
        <p:spPr/>
        <p:txBody>
          <a:bodyPr/>
          <a:lstStyle/>
          <a:p>
            <a:r>
              <a:rPr lang="en-US" dirty="0"/>
              <a:t>   </a:t>
            </a:r>
            <a:r>
              <a:rPr lang="en-US" b="1" dirty="0">
                <a:solidFill>
                  <a:srgbClr val="0070C0"/>
                </a:solidFill>
              </a:rPr>
              <a:t>Efficient </a:t>
            </a:r>
            <a:r>
              <a:rPr lang="en-US" dirty="0"/>
              <a:t>to compute</a:t>
            </a:r>
          </a:p>
        </p:txBody>
      </p:sp>
      <p:sp>
        <p:nvSpPr>
          <p:cNvPr id="11" name="Content Placeholder 2"/>
          <p:cNvSpPr txBox="1">
            <a:spLocks/>
          </p:cNvSpPr>
          <p:nvPr/>
        </p:nvSpPr>
        <p:spPr>
          <a:xfrm>
            <a:off x="429768" y="3774737"/>
            <a:ext cx="11396473" cy="19663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Helvetica"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Helvetica"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Helvetica"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Helvetica"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Helvetica"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Font typeface="Arial" panose="020B0604020202020204" pitchFamily="34" charset="0"/>
              <a:buNone/>
            </a:pPr>
            <a:endParaRPr lang="en" dirty="0"/>
          </a:p>
        </p:txBody>
      </p:sp>
      <p:sp>
        <p:nvSpPr>
          <p:cNvPr id="12" name="TextBox 11"/>
          <p:cNvSpPr txBox="1"/>
          <p:nvPr/>
        </p:nvSpPr>
        <p:spPr>
          <a:xfrm>
            <a:off x="977660" y="1801783"/>
            <a:ext cx="6984604" cy="461665"/>
          </a:xfrm>
          <a:prstGeom prst="rect">
            <a:avLst/>
          </a:prstGeom>
          <a:noFill/>
        </p:spPr>
        <p:txBody>
          <a:bodyPr wrap="none" rtlCol="0">
            <a:spAutoFit/>
          </a:bodyPr>
          <a:lstStyle/>
          <a:p>
            <a:r>
              <a:rPr lang="en-US" sz="2400" dirty="0"/>
              <a:t>Chamfer distance: trivially parallelizable on CUDA</a:t>
            </a:r>
          </a:p>
        </p:txBody>
      </p:sp>
      <p:sp>
        <p:nvSpPr>
          <p:cNvPr id="13" name="TextBox 12"/>
          <p:cNvSpPr txBox="1"/>
          <p:nvPr/>
        </p:nvSpPr>
        <p:spPr>
          <a:xfrm>
            <a:off x="977660" y="2433133"/>
            <a:ext cx="3408049" cy="461665"/>
          </a:xfrm>
          <a:prstGeom prst="rect">
            <a:avLst/>
          </a:prstGeom>
          <a:noFill/>
        </p:spPr>
        <p:txBody>
          <a:bodyPr wrap="none" rtlCol="0">
            <a:spAutoFit/>
          </a:bodyPr>
          <a:lstStyle/>
          <a:p>
            <a:r>
              <a:rPr lang="en-US" sz="2400" dirty="0"/>
              <a:t>Earth Mover’s distance:</a:t>
            </a:r>
          </a:p>
        </p:txBody>
      </p:sp>
      <p:sp>
        <p:nvSpPr>
          <p:cNvPr id="14" name="Rectangle 13"/>
          <p:cNvSpPr/>
          <p:nvPr/>
        </p:nvSpPr>
        <p:spPr>
          <a:xfrm>
            <a:off x="1345403" y="3019178"/>
            <a:ext cx="8955593" cy="2554545"/>
          </a:xfrm>
          <a:prstGeom prst="rect">
            <a:avLst/>
          </a:prstGeom>
        </p:spPr>
        <p:txBody>
          <a:bodyPr wrap="square">
            <a:spAutoFit/>
          </a:bodyPr>
          <a:lstStyle/>
          <a:p>
            <a:pPr marL="342900" indent="-342900">
              <a:spcBef>
                <a:spcPts val="0"/>
              </a:spcBef>
              <a:buFontTx/>
              <a:buChar char="-"/>
            </a:pPr>
            <a:r>
              <a:rPr lang="en" sz="2000" dirty="0"/>
              <a:t>Use coarse-to-fine approximation algorithm</a:t>
            </a:r>
            <a:r>
              <a:rPr lang="en-US" sz="2000" dirty="0"/>
              <a:t> (</a:t>
            </a:r>
            <a:r>
              <a:rPr lang="en-US" sz="2000" dirty="0" err="1"/>
              <a:t>Bertsekas</a:t>
            </a:r>
            <a:r>
              <a:rPr lang="en-US" sz="2000" dirty="0"/>
              <a:t>, 1985)</a:t>
            </a:r>
          </a:p>
          <a:p>
            <a:pPr marL="342900" indent="-342900">
              <a:spcBef>
                <a:spcPts val="0"/>
              </a:spcBef>
              <a:buFontTx/>
              <a:buChar char="-"/>
            </a:pPr>
            <a:endParaRPr lang="en-US" sz="2000" dirty="0"/>
          </a:p>
          <a:p>
            <a:pPr marL="342900" indent="-342900">
              <a:spcBef>
                <a:spcPts val="0"/>
              </a:spcBef>
              <a:buFontTx/>
              <a:buChar char="-"/>
            </a:pPr>
            <a:r>
              <a:rPr lang="en" sz="2000" dirty="0"/>
              <a:t>Quite good approximation ratio</a:t>
            </a:r>
            <a:endParaRPr lang="en-US" sz="2000" dirty="0"/>
          </a:p>
          <a:p>
            <a:pPr marL="342900" indent="-342900">
              <a:spcBef>
                <a:spcPts val="0"/>
              </a:spcBef>
              <a:buFontTx/>
              <a:buChar char="-"/>
            </a:pPr>
            <a:endParaRPr lang="en-US" sz="2000" dirty="0"/>
          </a:p>
          <a:p>
            <a:pPr marL="342900" indent="-342900">
              <a:spcBef>
                <a:spcPts val="0"/>
              </a:spcBef>
              <a:buFontTx/>
              <a:buChar char="-"/>
            </a:pPr>
            <a:r>
              <a:rPr lang="en-US" altLang="zh-CN" sz="2000" dirty="0"/>
              <a:t>Parallelizable</a:t>
            </a:r>
            <a:endParaRPr lang="en-US" sz="2000" dirty="0"/>
          </a:p>
          <a:p>
            <a:pPr marL="342900" indent="-342900">
              <a:spcBef>
                <a:spcPts val="0"/>
              </a:spcBef>
              <a:buFontTx/>
              <a:buChar char="-"/>
            </a:pPr>
            <a:endParaRPr lang="en-US" sz="2000" dirty="0"/>
          </a:p>
          <a:p>
            <a:pPr marL="342900" indent="-342900">
              <a:spcBef>
                <a:spcPts val="0"/>
              </a:spcBef>
              <a:buFontTx/>
              <a:buChar char="-"/>
            </a:pPr>
            <a:endParaRPr lang="en" sz="2000" dirty="0"/>
          </a:p>
          <a:p>
            <a:pPr>
              <a:spcBef>
                <a:spcPts val="0"/>
              </a:spcBef>
              <a:buFont typeface="Arial" panose="020B0604020202020204" pitchFamily="34" charset="0"/>
              <a:buNone/>
            </a:pPr>
            <a:endParaRPr lang="en" sz="2000" dirty="0"/>
          </a:p>
        </p:txBody>
      </p:sp>
    </p:spTree>
    <p:extLst>
      <p:ext uri="{BB962C8B-B14F-4D97-AF65-F5344CB8AC3E}">
        <p14:creationId xmlns:p14="http://schemas.microsoft.com/office/powerpoint/2010/main" val="1970762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dirty="0">
                <a:latin typeface="Helvetica" charset="0"/>
                <a:cs typeface="Helvetica" charset="0"/>
              </a:rPr>
              <a:t>Training</a:t>
            </a:r>
            <a:endParaRPr lang="en-US" dirty="0">
              <a:latin typeface="Helvetica" charset="0"/>
              <a:cs typeface="Helvetica" charset="0"/>
            </a:endParaRPr>
          </a:p>
        </p:txBody>
      </p:sp>
      <p:sp>
        <p:nvSpPr>
          <p:cNvPr id="3" name="Content Placeholder 2"/>
          <p:cNvSpPr>
            <a:spLocks noGrp="1"/>
          </p:cNvSpPr>
          <p:nvPr>
            <p:ph idx="1"/>
          </p:nvPr>
        </p:nvSpPr>
        <p:spPr>
          <a:xfrm>
            <a:off x="429768" y="1170433"/>
            <a:ext cx="11396472" cy="2534464"/>
          </a:xfrm>
        </p:spPr>
        <p:txBody>
          <a:bodyPr>
            <a:normAutofit lnSpcReduction="10000"/>
          </a:bodyPr>
          <a:lstStyle/>
          <a:p>
            <a:pPr>
              <a:lnSpc>
                <a:spcPct val="150000"/>
              </a:lnSpc>
              <a:buNone/>
            </a:pPr>
            <a:r>
              <a:rPr lang="en" sz="2400" dirty="0">
                <a:latin typeface="Helvetica" charset="0"/>
                <a:cs typeface="Helvetica" charset="0"/>
              </a:rPr>
              <a:t>Implemented in Tensor</a:t>
            </a:r>
            <a:r>
              <a:rPr lang="en-US" sz="2400" dirty="0">
                <a:latin typeface="Helvetica" charset="0"/>
                <a:cs typeface="Helvetica" charset="0"/>
              </a:rPr>
              <a:t>F</a:t>
            </a:r>
            <a:r>
              <a:rPr lang="en" sz="2400" dirty="0">
                <a:latin typeface="Helvetica" charset="0"/>
                <a:cs typeface="Helvetica" charset="0"/>
              </a:rPr>
              <a:t>low (python)</a:t>
            </a:r>
            <a:endParaRPr lang="en-US" sz="2400" dirty="0">
              <a:latin typeface="Helvetica" charset="0"/>
              <a:cs typeface="Helvetica" charset="0"/>
            </a:endParaRPr>
          </a:p>
          <a:p>
            <a:pPr>
              <a:lnSpc>
                <a:spcPct val="150000"/>
              </a:lnSpc>
              <a:buNone/>
            </a:pPr>
            <a:r>
              <a:rPr lang="en-US" sz="2400" dirty="0">
                <a:latin typeface="Helvetica" charset="0"/>
                <a:cs typeface="Helvetica" charset="0"/>
              </a:rPr>
              <a:t>Converge in ~2</a:t>
            </a:r>
            <a:r>
              <a:rPr lang="en" sz="2400" dirty="0">
                <a:latin typeface="Helvetica" charset="0"/>
                <a:cs typeface="Helvetica" charset="0"/>
              </a:rPr>
              <a:t> days </a:t>
            </a:r>
            <a:r>
              <a:rPr lang="en-US" sz="2400" dirty="0">
                <a:latin typeface="Helvetica" charset="0"/>
                <a:cs typeface="Helvetica" charset="0"/>
              </a:rPr>
              <a:t>(the two branch version)</a:t>
            </a:r>
          </a:p>
          <a:p>
            <a:pPr>
              <a:lnSpc>
                <a:spcPct val="150000"/>
              </a:lnSpc>
              <a:buNone/>
            </a:pPr>
            <a:r>
              <a:rPr lang="en-US" sz="2400" dirty="0">
                <a:latin typeface="Helvetica" charset="0"/>
                <a:cs typeface="Helvetica" charset="0"/>
              </a:rPr>
              <a:t>Trained on </a:t>
            </a:r>
            <a:r>
              <a:rPr lang="en" sz="2400" dirty="0">
                <a:latin typeface="Helvetica" charset="0"/>
                <a:cs typeface="Helvetica" charset="0"/>
              </a:rPr>
              <a:t>4 GPUs</a:t>
            </a:r>
            <a:r>
              <a:rPr lang="en-US" sz="2400" dirty="0">
                <a:latin typeface="Helvetica" charset="0"/>
                <a:cs typeface="Helvetica" charset="0"/>
              </a:rPr>
              <a:t> in parallel</a:t>
            </a:r>
          </a:p>
          <a:p>
            <a:pPr>
              <a:lnSpc>
                <a:spcPct val="150000"/>
              </a:lnSpc>
              <a:buNone/>
            </a:pPr>
            <a:r>
              <a:rPr lang="en-US" sz="2400" dirty="0">
                <a:latin typeface="Helvetica" charset="0"/>
                <a:cs typeface="Helvetica" charset="0"/>
              </a:rPr>
              <a:t>Training data rendered from </a:t>
            </a:r>
            <a:r>
              <a:rPr lang="en-US" sz="2400" b="1" dirty="0">
                <a:latin typeface="Helvetica" charset="0"/>
                <a:cs typeface="Helvetica" charset="0"/>
              </a:rPr>
              <a:t>220K</a:t>
            </a:r>
            <a:r>
              <a:rPr lang="en-US" sz="2400" dirty="0">
                <a:latin typeface="Helvetica" charset="0"/>
                <a:cs typeface="Helvetica" charset="0"/>
              </a:rPr>
              <a:t> shapes in </a:t>
            </a:r>
            <a:r>
              <a:rPr lang="en-US" sz="2400" dirty="0" err="1">
                <a:latin typeface="Helvetica" charset="0"/>
                <a:cs typeface="Helvetica" charset="0"/>
              </a:rPr>
              <a:t>ShapeNet</a:t>
            </a:r>
            <a:r>
              <a:rPr lang="en-US" sz="2400" dirty="0">
                <a:latin typeface="Helvetica" charset="0"/>
                <a:cs typeface="Helvetica" charset="0"/>
              </a:rPr>
              <a:t>, covering </a:t>
            </a:r>
            <a:r>
              <a:rPr lang="en-US" sz="2400" b="1" dirty="0">
                <a:latin typeface="Helvetica" charset="0"/>
                <a:cs typeface="Helvetica" charset="0"/>
              </a:rPr>
              <a:t>~2K</a:t>
            </a:r>
            <a:r>
              <a:rPr lang="en-US" sz="2400" dirty="0">
                <a:latin typeface="Helvetica" charset="0"/>
                <a:cs typeface="Helvetica" charset="0"/>
              </a:rPr>
              <a:t> categories</a:t>
            </a:r>
            <a:endParaRPr lang="en" sz="2400" dirty="0">
              <a:latin typeface="Helvetica" charset="0"/>
              <a:cs typeface="Helvetica" charset="0"/>
            </a:endParaRPr>
          </a:p>
          <a:p>
            <a:pPr>
              <a:lnSpc>
                <a:spcPct val="150000"/>
              </a:lnSpc>
              <a:buNone/>
            </a:pPr>
            <a:endParaRPr lang="en" sz="2400" dirty="0">
              <a:latin typeface="Helvetica" charset="0"/>
              <a:cs typeface="Helvetica" charset="0"/>
            </a:endParaRPr>
          </a:p>
          <a:p>
            <a:pPr>
              <a:lnSpc>
                <a:spcPct val="150000"/>
              </a:lnSpc>
            </a:pPr>
            <a:endParaRPr lang="en-US" sz="2400" dirty="0">
              <a:latin typeface="Helvetica" charset="0"/>
              <a:cs typeface="Helvetica" charset="0"/>
            </a:endParaRPr>
          </a:p>
        </p:txBody>
      </p:sp>
      <p:grpSp>
        <p:nvGrpSpPr>
          <p:cNvPr id="4" name="Group 3"/>
          <p:cNvGrpSpPr/>
          <p:nvPr/>
        </p:nvGrpSpPr>
        <p:grpSpPr>
          <a:xfrm>
            <a:off x="914399" y="3879638"/>
            <a:ext cx="10435831" cy="2835495"/>
            <a:chOff x="58086" y="1255680"/>
            <a:chExt cx="10532355" cy="2861721"/>
          </a:xfrm>
        </p:grpSpPr>
        <p:pic>
          <p:nvPicPr>
            <p:cNvPr id="5" name="Picture 4"/>
            <p:cNvPicPr>
              <a:picLocks noChangeAspect="1" noChangeArrowheads="1"/>
            </p:cNvPicPr>
            <p:nvPr/>
          </p:nvPicPr>
          <p:blipFill>
            <a:blip r:embed="rId3" cstate="print"/>
            <a:srcRect/>
            <a:stretch>
              <a:fillRect/>
            </a:stretch>
          </p:blipFill>
          <p:spPr bwMode="auto">
            <a:xfrm>
              <a:off x="7341273" y="1578611"/>
              <a:ext cx="3249168" cy="2215858"/>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a:off x="2923977" y="1319671"/>
              <a:ext cx="2954478" cy="2733740"/>
            </a:xfrm>
            <a:prstGeom prst="rect">
              <a:avLst/>
            </a:prstGeom>
            <a:noFill/>
            <a:ln w="9525">
              <a:noFill/>
              <a:miter lim="800000"/>
              <a:headEnd/>
              <a:tailEnd/>
            </a:ln>
          </p:spPr>
        </p:pic>
        <p:pic>
          <p:nvPicPr>
            <p:cNvPr id="7" name="Picture 6"/>
            <p:cNvPicPr>
              <a:picLocks noChangeAspect="1" noChangeArrowheads="1"/>
            </p:cNvPicPr>
            <p:nvPr/>
          </p:nvPicPr>
          <p:blipFill>
            <a:blip r:embed="rId5" cstate="print"/>
            <a:srcRect/>
            <a:stretch>
              <a:fillRect/>
            </a:stretch>
          </p:blipFill>
          <p:spPr bwMode="auto">
            <a:xfrm>
              <a:off x="58086" y="1255680"/>
              <a:ext cx="2585168" cy="2861721"/>
            </a:xfrm>
            <a:prstGeom prst="rect">
              <a:avLst/>
            </a:prstGeom>
            <a:noFill/>
            <a:ln w="9525">
              <a:noFill/>
              <a:miter lim="800000"/>
              <a:headEnd/>
              <a:tailEnd/>
            </a:ln>
          </p:spPr>
        </p:pic>
        <p:sp>
          <p:nvSpPr>
            <p:cNvPr id="8" name="文本框 20"/>
            <p:cNvSpPr txBox="1"/>
            <p:nvPr/>
          </p:nvSpPr>
          <p:spPr>
            <a:xfrm>
              <a:off x="6223920" y="2159009"/>
              <a:ext cx="646331" cy="646331"/>
            </a:xfrm>
            <a:prstGeom prst="rect">
              <a:avLst/>
            </a:prstGeom>
            <a:noFill/>
          </p:spPr>
          <p:txBody>
            <a:bodyPr wrap="none" rtlCol="0">
              <a:spAutoFit/>
            </a:bodyPr>
            <a:lstStyle/>
            <a:p>
              <a:r>
                <a:rPr lang="en-US" sz="3600" dirty="0">
                  <a:latin typeface="Helvetica" charset="0"/>
                  <a:ea typeface="Helvetica" charset="0"/>
                  <a:cs typeface="Helvetica" charset="0"/>
                </a:rPr>
                <a:t>…</a:t>
              </a:r>
            </a:p>
          </p:txBody>
        </p:sp>
      </p:grpSp>
    </p:spTree>
    <p:extLst>
      <p:ext uri="{BB962C8B-B14F-4D97-AF65-F5344CB8AC3E}">
        <p14:creationId xmlns:p14="http://schemas.microsoft.com/office/powerpoint/2010/main" val="12318696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Shape 183"/>
          <p:cNvSpPr txBox="1">
            <a:spLocks noGrp="1"/>
          </p:cNvSpPr>
          <p:nvPr>
            <p:ph type="title"/>
          </p:nvPr>
        </p:nvSpPr>
        <p:spPr>
          <a:prstGeom prst="rect">
            <a:avLst/>
          </a:prstGeom>
        </p:spPr>
        <p:txBody>
          <a:bodyPr vert="horz" lIns="121900" tIns="121900" rIns="121900" bIns="121900" rtlCol="0" anchor="t" anchorCtr="0">
            <a:noAutofit/>
          </a:bodyPr>
          <a:lstStyle/>
          <a:p>
            <a:r>
              <a:rPr lang="en-US" dirty="0"/>
              <a:t>More</a:t>
            </a:r>
            <a:r>
              <a:rPr lang="en" dirty="0"/>
              <a:t> Result</a:t>
            </a:r>
            <a:r>
              <a:rPr lang="en-US" dirty="0"/>
              <a:t>s</a:t>
            </a:r>
            <a:endParaRPr lang="en" dirty="0"/>
          </a:p>
        </p:txBody>
      </p:sp>
    </p:spTree>
    <p:extLst>
      <p:ext uri="{BB962C8B-B14F-4D97-AF65-F5344CB8AC3E}">
        <p14:creationId xmlns:p14="http://schemas.microsoft.com/office/powerpoint/2010/main" val="11532738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4" name="Shape 184"/>
          <p:cNvPicPr preferRelativeResize="0"/>
          <p:nvPr/>
        </p:nvPicPr>
        <p:blipFill>
          <a:blip r:embed="rId3">
            <a:alphaModFix/>
          </a:blip>
          <a:stretch>
            <a:fillRect/>
          </a:stretch>
        </p:blipFill>
        <p:spPr>
          <a:xfrm>
            <a:off x="0" y="1957246"/>
            <a:ext cx="12192000" cy="2861692"/>
          </a:xfrm>
          <a:prstGeom prst="rect">
            <a:avLst/>
          </a:prstGeom>
          <a:noFill/>
          <a:ln>
            <a:noFill/>
          </a:ln>
        </p:spPr>
      </p:pic>
      <p:sp>
        <p:nvSpPr>
          <p:cNvPr id="2" name="TextBox 1"/>
          <p:cNvSpPr txBox="1"/>
          <p:nvPr/>
        </p:nvSpPr>
        <p:spPr>
          <a:xfrm>
            <a:off x="4626953" y="1039764"/>
            <a:ext cx="3076483" cy="584775"/>
          </a:xfrm>
          <a:prstGeom prst="rect">
            <a:avLst/>
          </a:prstGeom>
          <a:noFill/>
        </p:spPr>
        <p:txBody>
          <a:bodyPr wrap="none" rtlCol="0">
            <a:spAutoFit/>
          </a:bodyPr>
          <a:lstStyle/>
          <a:p>
            <a:r>
              <a:rPr lang="en-US" sz="3200" dirty="0"/>
              <a:t>Good symmetry</a:t>
            </a:r>
          </a:p>
        </p:txBody>
      </p:sp>
      <p:sp>
        <p:nvSpPr>
          <p:cNvPr id="4" name="TextBox 3"/>
          <p:cNvSpPr txBox="1"/>
          <p:nvPr/>
        </p:nvSpPr>
        <p:spPr>
          <a:xfrm>
            <a:off x="1536194" y="5568481"/>
            <a:ext cx="984565" cy="523220"/>
          </a:xfrm>
          <a:prstGeom prst="rect">
            <a:avLst/>
          </a:prstGeom>
          <a:noFill/>
        </p:spPr>
        <p:txBody>
          <a:bodyPr wrap="none" rtlCol="0">
            <a:spAutoFit/>
          </a:bodyPr>
          <a:lstStyle/>
          <a:p>
            <a:r>
              <a:rPr lang="en-US" sz="2800" dirty="0"/>
              <a:t>Input</a:t>
            </a:r>
          </a:p>
        </p:txBody>
      </p:sp>
      <p:sp>
        <p:nvSpPr>
          <p:cNvPr id="5" name="TextBox 4"/>
          <p:cNvSpPr txBox="1"/>
          <p:nvPr/>
        </p:nvSpPr>
        <p:spPr>
          <a:xfrm>
            <a:off x="7313963" y="5572053"/>
            <a:ext cx="1784463" cy="523220"/>
          </a:xfrm>
          <a:prstGeom prst="rect">
            <a:avLst/>
          </a:prstGeom>
          <a:noFill/>
        </p:spPr>
        <p:txBody>
          <a:bodyPr wrap="none" rtlCol="0">
            <a:spAutoFit/>
          </a:bodyPr>
          <a:lstStyle/>
          <a:p>
            <a:r>
              <a:rPr lang="en-US" sz="2800" dirty="0">
                <a:solidFill>
                  <a:srgbClr val="FF0000"/>
                </a:solidFill>
              </a:rPr>
              <a:t>Prediction</a:t>
            </a:r>
          </a:p>
        </p:txBody>
      </p:sp>
      <p:sp>
        <p:nvSpPr>
          <p:cNvPr id="6" name="Rectangle 5"/>
          <p:cNvSpPr/>
          <p:nvPr/>
        </p:nvSpPr>
        <p:spPr>
          <a:xfrm>
            <a:off x="5785602" y="5166361"/>
            <a:ext cx="720069" cy="307777"/>
          </a:xfrm>
          <a:prstGeom prst="rect">
            <a:avLst/>
          </a:prstGeom>
        </p:spPr>
        <p:txBody>
          <a:bodyPr wrap="none">
            <a:spAutoFit/>
          </a:bodyPr>
          <a:lstStyle/>
          <a:p>
            <a:r>
              <a:rPr lang="en-US" sz="1400" dirty="0">
                <a:solidFill>
                  <a:srgbClr val="FF0000"/>
                </a:solidFill>
              </a:rPr>
              <a:t>View 1</a:t>
            </a:r>
          </a:p>
        </p:txBody>
      </p:sp>
      <p:sp>
        <p:nvSpPr>
          <p:cNvPr id="7" name="Rectangle 6"/>
          <p:cNvSpPr/>
          <p:nvPr/>
        </p:nvSpPr>
        <p:spPr>
          <a:xfrm>
            <a:off x="9921454" y="5151645"/>
            <a:ext cx="720069" cy="307777"/>
          </a:xfrm>
          <a:prstGeom prst="rect">
            <a:avLst/>
          </a:prstGeom>
        </p:spPr>
        <p:txBody>
          <a:bodyPr wrap="none">
            <a:spAutoFit/>
          </a:bodyPr>
          <a:lstStyle/>
          <a:p>
            <a:r>
              <a:rPr lang="en-US" sz="1400" dirty="0">
                <a:solidFill>
                  <a:srgbClr val="FF0000"/>
                </a:solidFill>
              </a:rPr>
              <a:t>View 2</a:t>
            </a:r>
          </a:p>
        </p:txBody>
      </p:sp>
      <p:sp>
        <p:nvSpPr>
          <p:cNvPr id="10" name="Title 9"/>
          <p:cNvSpPr>
            <a:spLocks noGrp="1"/>
          </p:cNvSpPr>
          <p:nvPr>
            <p:ph type="title"/>
          </p:nvPr>
        </p:nvSpPr>
        <p:spPr/>
        <p:txBody>
          <a:bodyPr/>
          <a:lstStyle/>
          <a:p>
            <a:r>
              <a:rPr lang="en-US" dirty="0"/>
              <a:t>More visual results</a:t>
            </a:r>
          </a:p>
        </p:txBody>
      </p:sp>
    </p:spTree>
    <p:extLst>
      <p:ext uri="{BB962C8B-B14F-4D97-AF65-F5344CB8AC3E}">
        <p14:creationId xmlns:p14="http://schemas.microsoft.com/office/powerpoint/2010/main" val="904867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3D representation</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3987" t="21526" r="37532" b="20768"/>
          <a:stretch/>
        </p:blipFill>
        <p:spPr>
          <a:xfrm>
            <a:off x="1620454" y="1259561"/>
            <a:ext cx="4109014" cy="4607939"/>
          </a:xfrm>
          <a:prstGeom prst="rect">
            <a:avLst/>
          </a:prstGeom>
        </p:spPr>
      </p:pic>
      <p:sp>
        <p:nvSpPr>
          <p:cNvPr id="6" name="TextBox 5"/>
          <p:cNvSpPr txBox="1"/>
          <p:nvPr/>
        </p:nvSpPr>
        <p:spPr>
          <a:xfrm>
            <a:off x="7269933" y="1296851"/>
            <a:ext cx="4922067" cy="4524315"/>
          </a:xfrm>
          <a:prstGeom prst="rect">
            <a:avLst/>
          </a:prstGeom>
          <a:noFill/>
        </p:spPr>
        <p:txBody>
          <a:bodyPr wrap="square" rtlCol="0">
            <a:spAutoFit/>
          </a:bodyPr>
          <a:lstStyle/>
          <a:p>
            <a:pPr>
              <a:lnSpc>
                <a:spcPct val="150000"/>
              </a:lnSpc>
            </a:pPr>
            <a:r>
              <a:rPr lang="en-US" sz="2400" dirty="0"/>
              <a:t>Candidates: </a:t>
            </a:r>
          </a:p>
          <a:p>
            <a:pPr lvl="1">
              <a:lnSpc>
                <a:spcPct val="150000"/>
              </a:lnSpc>
            </a:pPr>
            <a:endParaRPr lang="en-US" sz="2400" b="1" dirty="0">
              <a:solidFill>
                <a:schemeClr val="accent1">
                  <a:lumMod val="50000"/>
                </a:schemeClr>
              </a:solidFill>
            </a:endParaRPr>
          </a:p>
          <a:p>
            <a:pPr lvl="1">
              <a:lnSpc>
                <a:spcPct val="150000"/>
              </a:lnSpc>
            </a:pPr>
            <a:r>
              <a:rPr lang="en-US" sz="2400" dirty="0"/>
              <a:t>multi-view images</a:t>
            </a:r>
          </a:p>
          <a:p>
            <a:pPr lvl="1">
              <a:lnSpc>
                <a:spcPct val="150000"/>
              </a:lnSpc>
            </a:pPr>
            <a:r>
              <a:rPr lang="en-US" sz="2400" dirty="0"/>
              <a:t>depth map</a:t>
            </a:r>
          </a:p>
          <a:p>
            <a:pPr lvl="1">
              <a:lnSpc>
                <a:spcPct val="150000"/>
              </a:lnSpc>
            </a:pPr>
            <a:r>
              <a:rPr lang="en-US" sz="2400" dirty="0"/>
              <a:t>volumetric</a:t>
            </a:r>
          </a:p>
          <a:p>
            <a:pPr lvl="1">
              <a:lnSpc>
                <a:spcPct val="150000"/>
              </a:lnSpc>
            </a:pPr>
            <a:r>
              <a:rPr lang="en-US" sz="2400" b="1" dirty="0">
                <a:solidFill>
                  <a:srgbClr val="0070C0"/>
                </a:solidFill>
              </a:rPr>
              <a:t>polygonal mesh</a:t>
            </a:r>
          </a:p>
          <a:p>
            <a:pPr lvl="1">
              <a:lnSpc>
                <a:spcPct val="150000"/>
              </a:lnSpc>
            </a:pPr>
            <a:r>
              <a:rPr lang="en-US" sz="2400" dirty="0"/>
              <a:t>point cloud</a:t>
            </a:r>
          </a:p>
          <a:p>
            <a:pPr lvl="1">
              <a:lnSpc>
                <a:spcPct val="150000"/>
              </a:lnSpc>
            </a:pPr>
            <a:r>
              <a:rPr lang="en-US" sz="2400" dirty="0"/>
              <a:t>primitive-based CAD models</a:t>
            </a:r>
          </a:p>
        </p:txBody>
      </p:sp>
    </p:spTree>
    <p:extLst>
      <p:ext uri="{BB962C8B-B14F-4D97-AF65-F5344CB8AC3E}">
        <p14:creationId xmlns:p14="http://schemas.microsoft.com/office/powerpoint/2010/main" val="28098239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Shape 194"/>
          <p:cNvPicPr preferRelativeResize="0"/>
          <p:nvPr/>
        </p:nvPicPr>
        <p:blipFill>
          <a:blip r:embed="rId3">
            <a:alphaModFix/>
          </a:blip>
          <a:stretch>
            <a:fillRect/>
          </a:stretch>
        </p:blipFill>
        <p:spPr>
          <a:xfrm>
            <a:off x="0" y="1939786"/>
            <a:ext cx="12192000" cy="2861692"/>
          </a:xfrm>
          <a:prstGeom prst="rect">
            <a:avLst/>
          </a:prstGeom>
          <a:noFill/>
          <a:ln>
            <a:noFill/>
          </a:ln>
        </p:spPr>
      </p:pic>
      <p:sp>
        <p:nvSpPr>
          <p:cNvPr id="3" name="TextBox 2"/>
          <p:cNvSpPr txBox="1"/>
          <p:nvPr/>
        </p:nvSpPr>
        <p:spPr>
          <a:xfrm>
            <a:off x="1536194" y="5568481"/>
            <a:ext cx="984565" cy="523220"/>
          </a:xfrm>
          <a:prstGeom prst="rect">
            <a:avLst/>
          </a:prstGeom>
          <a:noFill/>
        </p:spPr>
        <p:txBody>
          <a:bodyPr wrap="none" rtlCol="0">
            <a:spAutoFit/>
          </a:bodyPr>
          <a:lstStyle/>
          <a:p>
            <a:r>
              <a:rPr lang="en-US" sz="2800" dirty="0"/>
              <a:t>Input</a:t>
            </a:r>
          </a:p>
        </p:txBody>
      </p:sp>
      <p:sp>
        <p:nvSpPr>
          <p:cNvPr id="4" name="TextBox 3"/>
          <p:cNvSpPr txBox="1"/>
          <p:nvPr/>
        </p:nvSpPr>
        <p:spPr>
          <a:xfrm>
            <a:off x="7313963" y="5572053"/>
            <a:ext cx="1784463" cy="523220"/>
          </a:xfrm>
          <a:prstGeom prst="rect">
            <a:avLst/>
          </a:prstGeom>
          <a:noFill/>
        </p:spPr>
        <p:txBody>
          <a:bodyPr wrap="none" rtlCol="0">
            <a:spAutoFit/>
          </a:bodyPr>
          <a:lstStyle/>
          <a:p>
            <a:r>
              <a:rPr lang="en-US" sz="2800" dirty="0">
                <a:solidFill>
                  <a:srgbClr val="FF0000"/>
                </a:solidFill>
              </a:rPr>
              <a:t>Prediction</a:t>
            </a:r>
          </a:p>
        </p:txBody>
      </p:sp>
      <p:sp>
        <p:nvSpPr>
          <p:cNvPr id="5" name="Rectangle 4"/>
          <p:cNvSpPr/>
          <p:nvPr/>
        </p:nvSpPr>
        <p:spPr>
          <a:xfrm>
            <a:off x="5785602" y="5166361"/>
            <a:ext cx="720069" cy="307777"/>
          </a:xfrm>
          <a:prstGeom prst="rect">
            <a:avLst/>
          </a:prstGeom>
        </p:spPr>
        <p:txBody>
          <a:bodyPr wrap="none">
            <a:spAutoFit/>
          </a:bodyPr>
          <a:lstStyle/>
          <a:p>
            <a:r>
              <a:rPr lang="en-US" sz="1400" dirty="0">
                <a:solidFill>
                  <a:srgbClr val="FF0000"/>
                </a:solidFill>
              </a:rPr>
              <a:t>View 1</a:t>
            </a:r>
          </a:p>
        </p:txBody>
      </p:sp>
      <p:sp>
        <p:nvSpPr>
          <p:cNvPr id="6" name="Rectangle 5"/>
          <p:cNvSpPr/>
          <p:nvPr/>
        </p:nvSpPr>
        <p:spPr>
          <a:xfrm>
            <a:off x="9921454" y="5151645"/>
            <a:ext cx="720069" cy="307777"/>
          </a:xfrm>
          <a:prstGeom prst="rect">
            <a:avLst/>
          </a:prstGeom>
        </p:spPr>
        <p:txBody>
          <a:bodyPr wrap="none">
            <a:spAutoFit/>
          </a:bodyPr>
          <a:lstStyle/>
          <a:p>
            <a:r>
              <a:rPr lang="en-US" sz="1400">
                <a:solidFill>
                  <a:srgbClr val="FF0000"/>
                </a:solidFill>
              </a:rPr>
              <a:t>View 2</a:t>
            </a:r>
            <a:endParaRPr lang="en-US" sz="1400" dirty="0">
              <a:solidFill>
                <a:srgbClr val="FF0000"/>
              </a:solidFill>
            </a:endParaRPr>
          </a:p>
        </p:txBody>
      </p:sp>
      <p:sp>
        <p:nvSpPr>
          <p:cNvPr id="11" name="TextBox 10"/>
          <p:cNvSpPr txBox="1"/>
          <p:nvPr/>
        </p:nvSpPr>
        <p:spPr>
          <a:xfrm>
            <a:off x="4626952" y="1004844"/>
            <a:ext cx="2484976" cy="584775"/>
          </a:xfrm>
          <a:prstGeom prst="rect">
            <a:avLst/>
          </a:prstGeom>
          <a:noFill/>
        </p:spPr>
        <p:txBody>
          <a:bodyPr wrap="none" rtlCol="0">
            <a:spAutoFit/>
          </a:bodyPr>
          <a:lstStyle/>
          <a:p>
            <a:r>
              <a:rPr lang="en-US" sz="3200" dirty="0"/>
              <a:t>Good details</a:t>
            </a:r>
          </a:p>
        </p:txBody>
      </p:sp>
      <p:sp>
        <p:nvSpPr>
          <p:cNvPr id="2" name="Title 1"/>
          <p:cNvSpPr>
            <a:spLocks noGrp="1"/>
          </p:cNvSpPr>
          <p:nvPr>
            <p:ph type="title"/>
          </p:nvPr>
        </p:nvSpPr>
        <p:spPr/>
        <p:txBody>
          <a:bodyPr/>
          <a:lstStyle/>
          <a:p>
            <a:r>
              <a:rPr lang="en-US" dirty="0"/>
              <a:t>More visual results</a:t>
            </a:r>
          </a:p>
        </p:txBody>
      </p:sp>
    </p:spTree>
    <p:extLst>
      <p:ext uri="{BB962C8B-B14F-4D97-AF65-F5344CB8AC3E}">
        <p14:creationId xmlns:p14="http://schemas.microsoft.com/office/powerpoint/2010/main" val="7137035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Real-world results</a:t>
            </a:r>
          </a:p>
        </p:txBody>
      </p:sp>
      <p:pic>
        <p:nvPicPr>
          <p:cNvPr id="4" name="Content Placeholder 3"/>
          <p:cNvPicPr>
            <a:picLocks noGrp="1" noChangeAspect="1"/>
          </p:cNvPicPr>
          <p:nvPr>
            <p:ph idx="1"/>
          </p:nvPr>
        </p:nvPicPr>
        <p:blipFill>
          <a:blip r:embed="rId3"/>
          <a:stretch>
            <a:fillRect/>
          </a:stretch>
        </p:blipFill>
        <p:spPr>
          <a:xfrm>
            <a:off x="0" y="1424804"/>
            <a:ext cx="12192000" cy="4678848"/>
          </a:xfrm>
          <a:prstGeom prst="rect">
            <a:avLst/>
          </a:prstGeom>
        </p:spPr>
      </p:pic>
      <p:grpSp>
        <p:nvGrpSpPr>
          <p:cNvPr id="13" name="Group 12"/>
          <p:cNvGrpSpPr/>
          <p:nvPr/>
        </p:nvGrpSpPr>
        <p:grpSpPr>
          <a:xfrm>
            <a:off x="1952967" y="5956010"/>
            <a:ext cx="4700052" cy="850594"/>
            <a:chOff x="1952967" y="5681690"/>
            <a:chExt cx="4700052" cy="850594"/>
          </a:xfrm>
        </p:grpSpPr>
        <p:cxnSp>
          <p:nvCxnSpPr>
            <p:cNvPr id="6" name="Straight Arrow Connector 5"/>
            <p:cNvCxnSpPr/>
            <p:nvPr/>
          </p:nvCxnSpPr>
          <p:spPr>
            <a:xfrm flipH="1" flipV="1">
              <a:off x="1952967" y="5681690"/>
              <a:ext cx="3195586" cy="48126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5148553" y="5681690"/>
              <a:ext cx="1395663" cy="48126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890724" y="6162952"/>
              <a:ext cx="2762295" cy="369332"/>
            </a:xfrm>
            <a:prstGeom prst="rect">
              <a:avLst/>
            </a:prstGeom>
            <a:noFill/>
          </p:spPr>
          <p:txBody>
            <a:bodyPr wrap="none" rtlCol="0">
              <a:spAutoFit/>
            </a:bodyPr>
            <a:lstStyle/>
            <a:p>
              <a:r>
                <a:rPr lang="en-US" dirty="0"/>
                <a:t>Out of training categories</a:t>
              </a:r>
            </a:p>
          </p:txBody>
        </p:sp>
      </p:grpSp>
      <p:sp>
        <p:nvSpPr>
          <p:cNvPr id="14" name="TextBox 13"/>
          <p:cNvSpPr txBox="1"/>
          <p:nvPr/>
        </p:nvSpPr>
        <p:spPr>
          <a:xfrm>
            <a:off x="640080" y="1083149"/>
            <a:ext cx="684803" cy="369332"/>
          </a:xfrm>
          <a:prstGeom prst="rect">
            <a:avLst/>
          </a:prstGeom>
          <a:noFill/>
        </p:spPr>
        <p:txBody>
          <a:bodyPr wrap="none" rtlCol="0">
            <a:spAutoFit/>
          </a:bodyPr>
          <a:lstStyle/>
          <a:p>
            <a:r>
              <a:rPr lang="en-US"/>
              <a:t>input</a:t>
            </a:r>
          </a:p>
        </p:txBody>
      </p:sp>
      <p:sp>
        <p:nvSpPr>
          <p:cNvPr id="15" name="TextBox 14"/>
          <p:cNvSpPr txBox="1"/>
          <p:nvPr/>
        </p:nvSpPr>
        <p:spPr>
          <a:xfrm>
            <a:off x="2310384" y="1083149"/>
            <a:ext cx="1659429" cy="369332"/>
          </a:xfrm>
          <a:prstGeom prst="rect">
            <a:avLst/>
          </a:prstGeom>
          <a:noFill/>
        </p:spPr>
        <p:txBody>
          <a:bodyPr wrap="none" rtlCol="0">
            <a:spAutoFit/>
          </a:bodyPr>
          <a:lstStyle/>
          <a:p>
            <a:r>
              <a:rPr lang="en-US" dirty="0"/>
              <a:t>observed view</a:t>
            </a:r>
          </a:p>
        </p:txBody>
      </p:sp>
      <mc:AlternateContent xmlns:mc="http://schemas.openxmlformats.org/markup-compatibility/2006" xmlns:a14="http://schemas.microsoft.com/office/drawing/2010/main">
        <mc:Choice Requires="a14">
          <p:sp>
            <p:nvSpPr>
              <p:cNvPr id="17" name="TextBox 16"/>
              <p:cNvSpPr txBox="1"/>
              <p:nvPr/>
            </p:nvSpPr>
            <p:spPr>
              <a:xfrm>
                <a:off x="4955314" y="1083149"/>
                <a:ext cx="59016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charset="0"/>
                            </a:rPr>
                          </m:ctrlPr>
                        </m:sSupPr>
                        <m:e>
                          <m:r>
                            <a:rPr lang="en-US" b="0" i="1" smtClean="0">
                              <a:latin typeface="Cambria Math" charset="0"/>
                            </a:rPr>
                            <m:t>90</m:t>
                          </m:r>
                        </m:e>
                        <m:sup>
                          <m:r>
                            <a:rPr lang="en-US" b="0" i="1" smtClean="0">
                              <a:latin typeface="Cambria Math" charset="0"/>
                            </a:rPr>
                            <m:t>∘</m:t>
                          </m:r>
                        </m:sup>
                      </m:sSup>
                    </m:oMath>
                  </m:oMathPara>
                </a14:m>
                <a:endParaRPr lang="en-US" dirty="0"/>
              </a:p>
            </p:txBody>
          </p:sp>
        </mc:Choice>
        <mc:Fallback xmlns="">
          <p:sp>
            <p:nvSpPr>
              <p:cNvPr id="17" name="TextBox 16"/>
              <p:cNvSpPr txBox="1">
                <a:spLocks noRot="1" noChangeAspect="1" noMove="1" noResize="1" noEditPoints="1" noAdjustHandles="1" noChangeArrowheads="1" noChangeShapeType="1" noTextEdit="1"/>
              </p:cNvSpPr>
              <p:nvPr/>
            </p:nvSpPr>
            <p:spPr>
              <a:xfrm>
                <a:off x="4955314" y="1083149"/>
                <a:ext cx="590162" cy="369332"/>
              </a:xfrm>
              <a:prstGeom prst="rect">
                <a:avLst/>
              </a:prstGeom>
              <a:blipFill rotWithShape="0">
                <a:blip r:embed="rId4"/>
                <a:stretch>
                  <a:fillRect/>
                </a:stretch>
              </a:blipFill>
            </p:spPr>
            <p:txBody>
              <a:bodyPr/>
              <a:lstStyle/>
              <a:p>
                <a:r>
                  <a:rPr lang="en-US">
                    <a:noFill/>
                  </a:rPr>
                  <a:t> </a:t>
                </a:r>
              </a:p>
            </p:txBody>
          </p:sp>
        </mc:Fallback>
      </mc:AlternateContent>
      <p:sp>
        <p:nvSpPr>
          <p:cNvPr id="25" name="TextBox 24"/>
          <p:cNvSpPr txBox="1"/>
          <p:nvPr/>
        </p:nvSpPr>
        <p:spPr>
          <a:xfrm>
            <a:off x="6703263" y="1055472"/>
            <a:ext cx="684803" cy="369332"/>
          </a:xfrm>
          <a:prstGeom prst="rect">
            <a:avLst/>
          </a:prstGeom>
          <a:noFill/>
        </p:spPr>
        <p:txBody>
          <a:bodyPr wrap="none" rtlCol="0">
            <a:spAutoFit/>
          </a:bodyPr>
          <a:lstStyle/>
          <a:p>
            <a:r>
              <a:rPr lang="en-US"/>
              <a:t>input</a:t>
            </a:r>
          </a:p>
        </p:txBody>
      </p:sp>
      <p:sp>
        <p:nvSpPr>
          <p:cNvPr id="26" name="TextBox 25"/>
          <p:cNvSpPr txBox="1"/>
          <p:nvPr/>
        </p:nvSpPr>
        <p:spPr>
          <a:xfrm>
            <a:off x="8373567" y="1055472"/>
            <a:ext cx="1659429" cy="369332"/>
          </a:xfrm>
          <a:prstGeom prst="rect">
            <a:avLst/>
          </a:prstGeom>
          <a:noFill/>
        </p:spPr>
        <p:txBody>
          <a:bodyPr wrap="none" rtlCol="0">
            <a:spAutoFit/>
          </a:bodyPr>
          <a:lstStyle/>
          <a:p>
            <a:r>
              <a:rPr lang="en-US" dirty="0"/>
              <a:t>observed view</a:t>
            </a:r>
          </a:p>
        </p:txBody>
      </p:sp>
      <mc:AlternateContent xmlns:mc="http://schemas.openxmlformats.org/markup-compatibility/2006" xmlns:a14="http://schemas.microsoft.com/office/drawing/2010/main">
        <mc:Choice Requires="a14">
          <p:sp>
            <p:nvSpPr>
              <p:cNvPr id="27" name="TextBox 26"/>
              <p:cNvSpPr txBox="1"/>
              <p:nvPr/>
            </p:nvSpPr>
            <p:spPr>
              <a:xfrm>
                <a:off x="11018497" y="1055472"/>
                <a:ext cx="59016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charset="0"/>
                            </a:rPr>
                          </m:ctrlPr>
                        </m:sSupPr>
                        <m:e>
                          <m:r>
                            <a:rPr lang="en-US" b="0" i="1" smtClean="0">
                              <a:latin typeface="Cambria Math" charset="0"/>
                            </a:rPr>
                            <m:t>90</m:t>
                          </m:r>
                        </m:e>
                        <m:sup>
                          <m:r>
                            <a:rPr lang="en-US" b="0" i="1" smtClean="0">
                              <a:latin typeface="Cambria Math" charset="0"/>
                            </a:rPr>
                            <m:t>∘</m:t>
                          </m:r>
                        </m:sup>
                      </m:sSup>
                    </m:oMath>
                  </m:oMathPara>
                </a14:m>
                <a:endParaRPr lang="en-US" dirty="0"/>
              </a:p>
            </p:txBody>
          </p:sp>
        </mc:Choice>
        <mc:Fallback xmlns="">
          <p:sp>
            <p:nvSpPr>
              <p:cNvPr id="27" name="TextBox 26"/>
              <p:cNvSpPr txBox="1">
                <a:spLocks noRot="1" noChangeAspect="1" noMove="1" noResize="1" noEditPoints="1" noAdjustHandles="1" noChangeArrowheads="1" noChangeShapeType="1" noTextEdit="1"/>
              </p:cNvSpPr>
              <p:nvPr/>
            </p:nvSpPr>
            <p:spPr>
              <a:xfrm>
                <a:off x="11018497" y="1055472"/>
                <a:ext cx="590162" cy="369332"/>
              </a:xfrm>
              <a:prstGeom prst="rect">
                <a:avLst/>
              </a:prstGeom>
              <a:blipFill rotWithShape="0">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158894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Comparison with state-of-the-art (volumetric)</a:t>
            </a:r>
          </a:p>
        </p:txBody>
      </p:sp>
      <p:pic>
        <p:nvPicPr>
          <p:cNvPr id="6" name="Content Placeholder 5"/>
          <p:cNvPicPr>
            <a:picLocks noGrp="1" noChangeAspect="1"/>
          </p:cNvPicPr>
          <p:nvPr>
            <p:ph idx="1"/>
          </p:nvPr>
        </p:nvPicPr>
        <p:blipFill rotWithShape="1">
          <a:blip r:embed="rId3"/>
          <a:srcRect b="46267"/>
          <a:stretch/>
        </p:blipFill>
        <p:spPr>
          <a:xfrm>
            <a:off x="1822603" y="957325"/>
            <a:ext cx="7991161" cy="3792378"/>
          </a:xfrm>
          <a:prstGeom prst="rect">
            <a:avLst/>
          </a:prstGeom>
        </p:spPr>
      </p:pic>
      <p:grpSp>
        <p:nvGrpSpPr>
          <p:cNvPr id="8" name="Group 7"/>
          <p:cNvGrpSpPr/>
          <p:nvPr/>
        </p:nvGrpSpPr>
        <p:grpSpPr>
          <a:xfrm>
            <a:off x="4327158" y="6400800"/>
            <a:ext cx="4732589" cy="329184"/>
            <a:chOff x="3631123" y="6400800"/>
            <a:chExt cx="4732589" cy="464054"/>
          </a:xfrm>
        </p:grpSpPr>
        <p:cxnSp>
          <p:nvCxnSpPr>
            <p:cNvPr id="3" name="Straight Arrow Connector 2"/>
            <p:cNvCxnSpPr/>
            <p:nvPr/>
          </p:nvCxnSpPr>
          <p:spPr>
            <a:xfrm flipV="1">
              <a:off x="3631123" y="6407654"/>
              <a:ext cx="0" cy="4572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8363712" y="6400800"/>
              <a:ext cx="0" cy="4572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9" name="Content Placeholder 5"/>
          <p:cNvPicPr>
            <a:picLocks noChangeAspect="1"/>
          </p:cNvPicPr>
          <p:nvPr/>
        </p:nvPicPr>
        <p:blipFill rotWithShape="1">
          <a:blip r:embed="rId3"/>
          <a:srcRect t="76450" b="42"/>
          <a:stretch/>
        </p:blipFill>
        <p:spPr>
          <a:xfrm>
            <a:off x="1822603" y="4741618"/>
            <a:ext cx="7991161" cy="1659182"/>
          </a:xfrm>
          <a:prstGeom prst="rect">
            <a:avLst/>
          </a:prstGeom>
        </p:spPr>
      </p:pic>
    </p:spTree>
    <p:extLst>
      <p:ext uri="{BB962C8B-B14F-4D97-AF65-F5344CB8AC3E}">
        <p14:creationId xmlns:p14="http://schemas.microsoft.com/office/powerpoint/2010/main" val="5177994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 with state-of-the-art (volumetric)</a:t>
            </a:r>
          </a:p>
        </p:txBody>
      </p:sp>
      <p:grpSp>
        <p:nvGrpSpPr>
          <p:cNvPr id="26" name="Group 25"/>
          <p:cNvGrpSpPr/>
          <p:nvPr/>
        </p:nvGrpSpPr>
        <p:grpSpPr>
          <a:xfrm>
            <a:off x="3924071" y="1029498"/>
            <a:ext cx="4888742" cy="5211346"/>
            <a:chOff x="2998037" y="1091257"/>
            <a:chExt cx="4111290" cy="4382590"/>
          </a:xfrm>
        </p:grpSpPr>
        <p:sp>
          <p:nvSpPr>
            <p:cNvPr id="7" name="TextBox 6"/>
            <p:cNvSpPr txBox="1"/>
            <p:nvPr/>
          </p:nvSpPr>
          <p:spPr>
            <a:xfrm>
              <a:off x="4713891" y="4712657"/>
              <a:ext cx="851515" cy="461665"/>
            </a:xfrm>
            <a:prstGeom prst="rect">
              <a:avLst/>
            </a:prstGeom>
            <a:noFill/>
          </p:spPr>
          <p:txBody>
            <a:bodyPr wrap="none" rtlCol="0">
              <a:spAutoFit/>
            </a:bodyPr>
            <a:lstStyle/>
            <a:p>
              <a:r>
                <a:rPr lang="en-US" sz="2400"/>
                <a:t>Ours</a:t>
              </a:r>
            </a:p>
          </p:txBody>
        </p:sp>
        <p:sp>
          <p:nvSpPr>
            <p:cNvPr id="10" name="TextBox 9"/>
            <p:cNvSpPr txBox="1"/>
            <p:nvPr/>
          </p:nvSpPr>
          <p:spPr>
            <a:xfrm>
              <a:off x="3090369" y="4712657"/>
              <a:ext cx="1470274" cy="461665"/>
            </a:xfrm>
            <a:prstGeom prst="rect">
              <a:avLst/>
            </a:prstGeom>
            <a:noFill/>
          </p:spPr>
          <p:txBody>
            <a:bodyPr wrap="none" rtlCol="0">
              <a:spAutoFit/>
            </a:bodyPr>
            <a:lstStyle/>
            <a:p>
              <a:r>
                <a:rPr lang="en-US" sz="2400" dirty="0"/>
                <a:t>3D-R2N2</a:t>
              </a:r>
            </a:p>
          </p:txBody>
        </p:sp>
        <p:sp>
          <p:nvSpPr>
            <p:cNvPr id="11" name="TextBox 10"/>
            <p:cNvSpPr txBox="1"/>
            <p:nvPr/>
          </p:nvSpPr>
          <p:spPr>
            <a:xfrm>
              <a:off x="3008399" y="5085600"/>
              <a:ext cx="1508770" cy="388247"/>
            </a:xfrm>
            <a:prstGeom prst="rect">
              <a:avLst/>
            </a:prstGeom>
            <a:noFill/>
          </p:spPr>
          <p:txBody>
            <a:bodyPr wrap="none" rtlCol="0">
              <a:spAutoFit/>
            </a:bodyPr>
            <a:lstStyle/>
            <a:p>
              <a:pPr algn="ctr"/>
              <a:r>
                <a:rPr lang="en-US" sz="2400" dirty="0"/>
                <a:t>(volumetric)</a:t>
              </a:r>
            </a:p>
          </p:txBody>
        </p:sp>
        <p:sp>
          <p:nvSpPr>
            <p:cNvPr id="13" name="TextBox 12"/>
            <p:cNvSpPr txBox="1"/>
            <p:nvPr/>
          </p:nvSpPr>
          <p:spPr>
            <a:xfrm>
              <a:off x="5797909" y="4712657"/>
              <a:ext cx="853119" cy="461665"/>
            </a:xfrm>
            <a:prstGeom prst="rect">
              <a:avLst/>
            </a:prstGeom>
            <a:noFill/>
          </p:spPr>
          <p:txBody>
            <a:bodyPr wrap="none" rtlCol="0">
              <a:spAutoFit/>
            </a:bodyPr>
            <a:lstStyle/>
            <a:p>
              <a:r>
                <a:rPr lang="en-US" sz="2400" dirty="0"/>
                <a:t>Ideal</a:t>
              </a:r>
            </a:p>
          </p:txBody>
        </p:sp>
        <p:sp>
          <p:nvSpPr>
            <p:cNvPr id="14" name="TextBox 13"/>
            <p:cNvSpPr txBox="1"/>
            <p:nvPr/>
          </p:nvSpPr>
          <p:spPr>
            <a:xfrm>
              <a:off x="5680890" y="3838539"/>
              <a:ext cx="1082348" cy="646331"/>
            </a:xfrm>
            <a:prstGeom prst="rect">
              <a:avLst/>
            </a:prstGeom>
            <a:noFill/>
          </p:spPr>
          <p:txBody>
            <a:bodyPr wrap="none" rtlCol="0">
              <a:spAutoFit/>
            </a:bodyPr>
            <a:lstStyle/>
            <a:p>
              <a:r>
                <a:rPr lang="en-US" sz="3600" dirty="0"/>
                <a:t>0.08</a:t>
              </a:r>
            </a:p>
          </p:txBody>
        </p:sp>
        <p:sp>
          <p:nvSpPr>
            <p:cNvPr id="15" name="TextBox 14"/>
            <p:cNvSpPr txBox="1"/>
            <p:nvPr/>
          </p:nvSpPr>
          <p:spPr>
            <a:xfrm>
              <a:off x="3169970" y="1091257"/>
              <a:ext cx="3939357" cy="388247"/>
            </a:xfrm>
            <a:prstGeom prst="rect">
              <a:avLst/>
            </a:prstGeom>
            <a:noFill/>
          </p:spPr>
          <p:txBody>
            <a:bodyPr wrap="none" rtlCol="0">
              <a:spAutoFit/>
            </a:bodyPr>
            <a:lstStyle/>
            <a:p>
              <a:r>
                <a:rPr lang="en-US" sz="2400" dirty="0"/>
                <a:t>Error metric: </a:t>
              </a:r>
              <a:r>
                <a:rPr lang="en-US" sz="2400"/>
                <a:t>Chamfer Distance </a:t>
              </a:r>
              <a:endParaRPr lang="en-US" sz="2400" dirty="0"/>
            </a:p>
          </p:txBody>
        </p:sp>
        <p:pic>
          <p:nvPicPr>
            <p:cNvPr id="23" name="Picture 22"/>
            <p:cNvPicPr>
              <a:picLocks noChangeAspect="1"/>
            </p:cNvPicPr>
            <p:nvPr/>
          </p:nvPicPr>
          <p:blipFill>
            <a:blip r:embed="rId2"/>
            <a:stretch>
              <a:fillRect/>
            </a:stretch>
          </p:blipFill>
          <p:spPr>
            <a:xfrm>
              <a:off x="2998037" y="1805149"/>
              <a:ext cx="2743200" cy="2819400"/>
            </a:xfrm>
            <a:prstGeom prst="rect">
              <a:avLst/>
            </a:prstGeom>
          </p:spPr>
        </p:pic>
        <p:sp>
          <p:nvSpPr>
            <p:cNvPr id="12" name="Rectangle 11"/>
            <p:cNvSpPr/>
            <p:nvPr/>
          </p:nvSpPr>
          <p:spPr>
            <a:xfrm>
              <a:off x="5662407" y="4361005"/>
              <a:ext cx="1148293" cy="24777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26257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completion from depth map</a:t>
            </a:r>
          </a:p>
        </p:txBody>
      </p:sp>
      <p:pic>
        <p:nvPicPr>
          <p:cNvPr id="4" name="Content Placeholder 3"/>
          <p:cNvPicPr>
            <a:picLocks noGrp="1" noChangeAspect="1"/>
          </p:cNvPicPr>
          <p:nvPr>
            <p:ph idx="1"/>
          </p:nvPr>
        </p:nvPicPr>
        <p:blipFill>
          <a:blip r:embed="rId3"/>
          <a:stretch>
            <a:fillRect/>
          </a:stretch>
        </p:blipFill>
        <p:spPr>
          <a:xfrm>
            <a:off x="2333432" y="1001175"/>
            <a:ext cx="7589144" cy="5751318"/>
          </a:xfrm>
          <a:prstGeom prst="rect">
            <a:avLst/>
          </a:prstGeom>
        </p:spPr>
      </p:pic>
    </p:spTree>
    <p:extLst>
      <p:ext uri="{BB962C8B-B14F-4D97-AF65-F5344CB8AC3E}">
        <p14:creationId xmlns:p14="http://schemas.microsoft.com/office/powerpoint/2010/main" val="17201999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p:cNvSpPr/>
          <p:nvPr/>
        </p:nvSpPr>
        <p:spPr>
          <a:xfrm>
            <a:off x="7073153" y="4178495"/>
            <a:ext cx="5009256" cy="1547602"/>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Rounded Corners 17"/>
          <p:cNvSpPr/>
          <p:nvPr/>
        </p:nvSpPr>
        <p:spPr>
          <a:xfrm>
            <a:off x="7073153" y="2521258"/>
            <a:ext cx="5009256" cy="1571348"/>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normAutofit/>
          </a:bodyPr>
          <a:lstStyle/>
          <a:p>
            <a:r>
              <a:rPr lang="en-US" dirty="0"/>
              <a:t>How about learning to predict geometric forms?</a:t>
            </a:r>
          </a:p>
        </p:txBody>
      </p:sp>
      <p:sp>
        <p:nvSpPr>
          <p:cNvPr id="12" name="TextBox 11"/>
          <p:cNvSpPr txBox="1"/>
          <p:nvPr/>
        </p:nvSpPr>
        <p:spPr>
          <a:xfrm>
            <a:off x="1939472" y="2829878"/>
            <a:ext cx="3001143" cy="954107"/>
          </a:xfrm>
          <a:prstGeom prst="rect">
            <a:avLst/>
          </a:prstGeom>
          <a:noFill/>
        </p:spPr>
        <p:txBody>
          <a:bodyPr wrap="none" rtlCol="0">
            <a:spAutoFit/>
          </a:bodyPr>
          <a:lstStyle/>
          <a:p>
            <a:pPr algn="ctr"/>
            <a:r>
              <a:rPr lang="en-US" sz="2800" b="1" dirty="0">
                <a:solidFill>
                  <a:schemeClr val="accent1">
                    <a:lumMod val="50000"/>
                  </a:schemeClr>
                </a:solidFill>
              </a:rPr>
              <a:t>Rasterized form </a:t>
            </a:r>
          </a:p>
          <a:p>
            <a:pPr algn="ctr"/>
            <a:r>
              <a:rPr lang="en-US" sz="2800" b="1" dirty="0">
                <a:solidFill>
                  <a:schemeClr val="accent1">
                    <a:lumMod val="50000"/>
                  </a:schemeClr>
                </a:solidFill>
              </a:rPr>
              <a:t>(regular grids) </a:t>
            </a:r>
          </a:p>
        </p:txBody>
      </p:sp>
      <p:sp>
        <p:nvSpPr>
          <p:cNvPr id="13" name="TextBox 12"/>
          <p:cNvSpPr txBox="1"/>
          <p:nvPr/>
        </p:nvSpPr>
        <p:spPr>
          <a:xfrm>
            <a:off x="2010004" y="4475242"/>
            <a:ext cx="2860078" cy="954107"/>
          </a:xfrm>
          <a:prstGeom prst="rect">
            <a:avLst/>
          </a:prstGeom>
          <a:noFill/>
        </p:spPr>
        <p:txBody>
          <a:bodyPr wrap="none" rtlCol="0">
            <a:spAutoFit/>
          </a:bodyPr>
          <a:lstStyle/>
          <a:p>
            <a:r>
              <a:rPr lang="en-US" sz="2800" b="1" dirty="0">
                <a:solidFill>
                  <a:schemeClr val="accent2">
                    <a:lumMod val="50000"/>
                  </a:schemeClr>
                </a:solidFill>
              </a:rPr>
              <a:t>Geometric form</a:t>
            </a:r>
          </a:p>
          <a:p>
            <a:pPr algn="ctr"/>
            <a:r>
              <a:rPr lang="en-US" sz="2800" b="1" dirty="0">
                <a:solidFill>
                  <a:schemeClr val="accent2">
                    <a:lumMod val="50000"/>
                  </a:schemeClr>
                </a:solidFill>
              </a:rPr>
              <a:t>(irregular)</a:t>
            </a:r>
          </a:p>
        </p:txBody>
      </p:sp>
      <p:sp>
        <p:nvSpPr>
          <p:cNvPr id="17" name="TextBox 16"/>
          <p:cNvSpPr txBox="1"/>
          <p:nvPr/>
        </p:nvSpPr>
        <p:spPr>
          <a:xfrm>
            <a:off x="7269933" y="1296851"/>
            <a:ext cx="4922067" cy="4524315"/>
          </a:xfrm>
          <a:prstGeom prst="rect">
            <a:avLst/>
          </a:prstGeom>
          <a:noFill/>
        </p:spPr>
        <p:txBody>
          <a:bodyPr wrap="square" rtlCol="0">
            <a:spAutoFit/>
          </a:bodyPr>
          <a:lstStyle/>
          <a:p>
            <a:pPr>
              <a:lnSpc>
                <a:spcPct val="150000"/>
              </a:lnSpc>
            </a:pPr>
            <a:r>
              <a:rPr lang="en-US" sz="2400" dirty="0"/>
              <a:t>Candidates: </a:t>
            </a:r>
          </a:p>
          <a:p>
            <a:pPr lvl="1">
              <a:lnSpc>
                <a:spcPct val="150000"/>
              </a:lnSpc>
            </a:pPr>
            <a:endParaRPr lang="en-US" sz="2400" b="1" dirty="0">
              <a:solidFill>
                <a:schemeClr val="accent1">
                  <a:lumMod val="50000"/>
                </a:schemeClr>
              </a:solidFill>
            </a:endParaRPr>
          </a:p>
          <a:p>
            <a:pPr lvl="1">
              <a:lnSpc>
                <a:spcPct val="150000"/>
              </a:lnSpc>
            </a:pPr>
            <a:r>
              <a:rPr lang="en-US" sz="2400" dirty="0"/>
              <a:t>multi-view images</a:t>
            </a:r>
          </a:p>
          <a:p>
            <a:pPr lvl="1">
              <a:lnSpc>
                <a:spcPct val="150000"/>
              </a:lnSpc>
            </a:pPr>
            <a:r>
              <a:rPr lang="en-US" sz="2400" dirty="0"/>
              <a:t>depth map</a:t>
            </a:r>
          </a:p>
          <a:p>
            <a:pPr lvl="1">
              <a:lnSpc>
                <a:spcPct val="150000"/>
              </a:lnSpc>
            </a:pPr>
            <a:r>
              <a:rPr lang="en-US" sz="2400" dirty="0"/>
              <a:t>volumetric</a:t>
            </a:r>
          </a:p>
          <a:p>
            <a:pPr lvl="1">
              <a:lnSpc>
                <a:spcPct val="150000"/>
              </a:lnSpc>
            </a:pPr>
            <a:r>
              <a:rPr lang="en-US" sz="2400" dirty="0"/>
              <a:t>polygonal mesh</a:t>
            </a:r>
          </a:p>
          <a:p>
            <a:pPr lvl="1">
              <a:lnSpc>
                <a:spcPct val="150000"/>
              </a:lnSpc>
            </a:pPr>
            <a:r>
              <a:rPr lang="en-US" sz="2400" b="1" dirty="0">
                <a:solidFill>
                  <a:schemeClr val="accent5">
                    <a:lumMod val="50000"/>
                  </a:schemeClr>
                </a:solidFill>
              </a:rPr>
              <a:t>point cloud</a:t>
            </a:r>
          </a:p>
          <a:p>
            <a:pPr lvl="1">
              <a:lnSpc>
                <a:spcPct val="150000"/>
              </a:lnSpc>
            </a:pPr>
            <a:r>
              <a:rPr lang="en-US" sz="2400" b="1" dirty="0">
                <a:solidFill>
                  <a:schemeClr val="accent5">
                    <a:lumMod val="50000"/>
                  </a:schemeClr>
                </a:solidFill>
              </a:rPr>
              <a:t>primitive-based CAD models</a:t>
            </a:r>
          </a:p>
        </p:txBody>
      </p:sp>
      <p:pic>
        <p:nvPicPr>
          <p:cNvPr id="22" name="Picture 4" descr="http://images.clipartpanda.com/all-star-clipart-star-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5597" y="5267831"/>
            <a:ext cx="349166" cy="333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43381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a:spLocks noGrp="1"/>
          </p:cNvSpPr>
          <p:nvPr>
            <p:ph type="title"/>
          </p:nvPr>
        </p:nvSpPr>
        <p:spPr>
          <a:prstGeom prst="rect">
            <a:avLst/>
          </a:prstGeom>
        </p:spPr>
        <p:txBody>
          <a:bodyPr/>
          <a:lstStyle/>
          <a:p>
            <a:r>
              <a:rPr dirty="0"/>
              <a:t>Primitive</a:t>
            </a:r>
            <a:r>
              <a:rPr lang="en-US" dirty="0"/>
              <a:t>-b</a:t>
            </a:r>
            <a:r>
              <a:rPr dirty="0"/>
              <a:t>ased </a:t>
            </a:r>
            <a:r>
              <a:rPr lang="en-US" dirty="0"/>
              <a:t>a</a:t>
            </a:r>
            <a:r>
              <a:rPr dirty="0"/>
              <a:t>ssembly</a:t>
            </a:r>
          </a:p>
        </p:txBody>
      </p:sp>
      <p:grpSp>
        <p:nvGrpSpPr>
          <p:cNvPr id="269" name="Group 269"/>
          <p:cNvGrpSpPr/>
          <p:nvPr/>
        </p:nvGrpSpPr>
        <p:grpSpPr>
          <a:xfrm>
            <a:off x="214884" y="1463040"/>
            <a:ext cx="11826240" cy="4098879"/>
            <a:chOff x="0" y="0"/>
            <a:chExt cx="11629540" cy="4030704"/>
          </a:xfrm>
        </p:grpSpPr>
        <p:pic>
          <p:nvPicPr>
            <p:cNvPr id="255" name="pasted-image.png"/>
            <p:cNvPicPr>
              <a:picLocks noChangeAspect="1"/>
            </p:cNvPicPr>
            <p:nvPr/>
          </p:nvPicPr>
          <p:blipFill>
            <a:blip r:embed="rId3">
              <a:extLst/>
            </a:blip>
            <a:srcRect l="27553" t="28933" r="17117" b="15122"/>
            <a:stretch>
              <a:fillRect/>
            </a:stretch>
          </p:blipFill>
          <p:spPr>
            <a:xfrm>
              <a:off x="3840199" y="2160106"/>
              <a:ext cx="1797679" cy="1813155"/>
            </a:xfrm>
            <a:prstGeom prst="rect">
              <a:avLst/>
            </a:prstGeom>
            <a:ln w="12700" cap="flat">
              <a:noFill/>
              <a:miter lim="400000"/>
            </a:ln>
            <a:effectLst/>
          </p:spPr>
        </p:pic>
        <p:pic>
          <p:nvPicPr>
            <p:cNvPr id="256" name="pasted-image.png"/>
            <p:cNvPicPr>
              <a:picLocks noChangeAspect="1"/>
            </p:cNvPicPr>
            <p:nvPr/>
          </p:nvPicPr>
          <p:blipFill>
            <a:blip r:embed="rId4">
              <a:extLst/>
            </a:blip>
            <a:srcRect l="20824" t="26734" r="18369" b="19617"/>
            <a:stretch>
              <a:fillRect/>
            </a:stretch>
          </p:blipFill>
          <p:spPr>
            <a:xfrm>
              <a:off x="5467356" y="2200829"/>
              <a:ext cx="2014058" cy="1772493"/>
            </a:xfrm>
            <a:prstGeom prst="rect">
              <a:avLst/>
            </a:prstGeom>
            <a:ln w="12700" cap="flat">
              <a:noFill/>
              <a:miter lim="400000"/>
            </a:ln>
            <a:effectLst/>
          </p:spPr>
        </p:pic>
        <p:pic>
          <p:nvPicPr>
            <p:cNvPr id="257" name="pasted-image.png"/>
            <p:cNvPicPr>
              <a:picLocks noChangeAspect="1"/>
            </p:cNvPicPr>
            <p:nvPr/>
          </p:nvPicPr>
          <p:blipFill>
            <a:blip r:embed="rId5">
              <a:extLst/>
            </a:blip>
            <a:srcRect l="21607" t="20040" r="6208" b="9625"/>
            <a:stretch>
              <a:fillRect/>
            </a:stretch>
          </p:blipFill>
          <p:spPr>
            <a:xfrm>
              <a:off x="0" y="2106516"/>
              <a:ext cx="1865656" cy="1813293"/>
            </a:xfrm>
            <a:prstGeom prst="rect">
              <a:avLst/>
            </a:prstGeom>
            <a:ln w="12700" cap="flat">
              <a:noFill/>
              <a:miter lim="400000"/>
            </a:ln>
            <a:effectLst/>
          </p:spPr>
        </p:pic>
        <p:pic>
          <p:nvPicPr>
            <p:cNvPr id="258" name="pasted-image.png"/>
            <p:cNvPicPr>
              <a:picLocks noChangeAspect="1"/>
            </p:cNvPicPr>
            <p:nvPr/>
          </p:nvPicPr>
          <p:blipFill>
            <a:blip r:embed="rId6">
              <a:extLst/>
            </a:blip>
            <a:srcRect l="19100" t="16324" r="9967" b="10832"/>
            <a:stretch>
              <a:fillRect/>
            </a:stretch>
          </p:blipFill>
          <p:spPr>
            <a:xfrm>
              <a:off x="1686056" y="2147402"/>
              <a:ext cx="1730217" cy="1772354"/>
            </a:xfrm>
            <a:prstGeom prst="rect">
              <a:avLst/>
            </a:prstGeom>
            <a:ln w="12700" cap="flat">
              <a:noFill/>
              <a:miter lim="400000"/>
            </a:ln>
            <a:effectLst/>
          </p:spPr>
        </p:pic>
        <p:pic>
          <p:nvPicPr>
            <p:cNvPr id="259" name="pasted-image.png"/>
            <p:cNvPicPr>
              <a:picLocks noChangeAspect="1"/>
            </p:cNvPicPr>
            <p:nvPr/>
          </p:nvPicPr>
          <p:blipFill>
            <a:blip r:embed="rId7">
              <a:extLst/>
            </a:blip>
            <a:srcRect l="6626" t="8686" r="14034" b="8686"/>
            <a:stretch>
              <a:fillRect/>
            </a:stretch>
          </p:blipFill>
          <p:spPr>
            <a:xfrm>
              <a:off x="7954455" y="2150745"/>
              <a:ext cx="1763288" cy="1831777"/>
            </a:xfrm>
            <a:prstGeom prst="rect">
              <a:avLst/>
            </a:prstGeom>
            <a:ln w="12700" cap="flat">
              <a:noFill/>
              <a:miter lim="400000"/>
            </a:ln>
            <a:effectLst/>
          </p:spPr>
        </p:pic>
        <p:pic>
          <p:nvPicPr>
            <p:cNvPr id="260" name="pasted-image.png"/>
            <p:cNvPicPr>
              <a:picLocks noChangeAspect="1"/>
            </p:cNvPicPr>
            <p:nvPr/>
          </p:nvPicPr>
          <p:blipFill>
            <a:blip r:embed="rId8">
              <a:extLst/>
            </a:blip>
            <a:srcRect l="6991" t="13341" r="9133" b="8737"/>
            <a:stretch>
              <a:fillRect/>
            </a:stretch>
          </p:blipFill>
          <p:spPr>
            <a:xfrm>
              <a:off x="9831884" y="2364851"/>
              <a:ext cx="1797657" cy="1665854"/>
            </a:xfrm>
            <a:prstGeom prst="rect">
              <a:avLst/>
            </a:prstGeom>
            <a:ln w="12700" cap="flat">
              <a:noFill/>
              <a:miter lim="400000"/>
            </a:ln>
            <a:effectLst/>
          </p:spPr>
        </p:pic>
        <p:pic>
          <p:nvPicPr>
            <p:cNvPr id="261" name="pasted-image.png"/>
            <p:cNvPicPr>
              <a:picLocks noChangeAspect="1"/>
            </p:cNvPicPr>
            <p:nvPr/>
          </p:nvPicPr>
          <p:blipFill>
            <a:blip r:embed="rId9">
              <a:extLst/>
            </a:blip>
            <a:srcRect l="18219" t="6940" r="25507" b="2168"/>
            <a:stretch>
              <a:fillRect/>
            </a:stretch>
          </p:blipFill>
          <p:spPr>
            <a:xfrm>
              <a:off x="1477455" y="20310"/>
              <a:ext cx="1204113" cy="1944836"/>
            </a:xfrm>
            <a:prstGeom prst="rect">
              <a:avLst/>
            </a:prstGeom>
            <a:ln w="12700" cap="flat">
              <a:noFill/>
              <a:miter lim="400000"/>
            </a:ln>
            <a:effectLst/>
          </p:spPr>
        </p:pic>
        <p:pic>
          <p:nvPicPr>
            <p:cNvPr id="262" name="pasted-image.png"/>
            <p:cNvPicPr>
              <a:picLocks noChangeAspect="1"/>
            </p:cNvPicPr>
            <p:nvPr/>
          </p:nvPicPr>
          <p:blipFill>
            <a:blip r:embed="rId10">
              <a:extLst/>
            </a:blip>
            <a:srcRect l="21168" t="7212" r="21168"/>
            <a:stretch>
              <a:fillRect/>
            </a:stretch>
          </p:blipFill>
          <p:spPr>
            <a:xfrm>
              <a:off x="104853" y="0"/>
              <a:ext cx="1233845" cy="1985421"/>
            </a:xfrm>
            <a:prstGeom prst="rect">
              <a:avLst/>
            </a:prstGeom>
            <a:ln w="12700" cap="flat">
              <a:noFill/>
              <a:miter lim="400000"/>
            </a:ln>
            <a:effectLst/>
          </p:spPr>
        </p:pic>
        <p:pic>
          <p:nvPicPr>
            <p:cNvPr id="263" name="pasted-image.png"/>
            <p:cNvPicPr>
              <a:picLocks noChangeAspect="1"/>
            </p:cNvPicPr>
            <p:nvPr/>
          </p:nvPicPr>
          <p:blipFill>
            <a:blip r:embed="rId11">
              <a:extLst/>
            </a:blip>
            <a:srcRect l="25764" t="3025" r="31688" b="3025"/>
            <a:stretch>
              <a:fillRect/>
            </a:stretch>
          </p:blipFill>
          <p:spPr>
            <a:xfrm>
              <a:off x="7730758" y="81556"/>
              <a:ext cx="910388" cy="2010284"/>
            </a:xfrm>
            <a:prstGeom prst="rect">
              <a:avLst/>
            </a:prstGeom>
            <a:ln w="12700" cap="flat">
              <a:noFill/>
              <a:miter lim="400000"/>
            </a:ln>
            <a:effectLst/>
          </p:spPr>
        </p:pic>
        <p:pic>
          <p:nvPicPr>
            <p:cNvPr id="264" name="pasted-image.png"/>
            <p:cNvPicPr>
              <a:picLocks noChangeAspect="1"/>
            </p:cNvPicPr>
            <p:nvPr/>
          </p:nvPicPr>
          <p:blipFill>
            <a:blip r:embed="rId12">
              <a:extLst/>
            </a:blip>
            <a:srcRect l="26723" t="979" r="31030" b="4965"/>
            <a:stretch>
              <a:fillRect/>
            </a:stretch>
          </p:blipFill>
          <p:spPr>
            <a:xfrm>
              <a:off x="6600092" y="80470"/>
              <a:ext cx="903960" cy="2012535"/>
            </a:xfrm>
            <a:prstGeom prst="rect">
              <a:avLst/>
            </a:prstGeom>
            <a:ln w="12700" cap="flat">
              <a:noFill/>
              <a:miter lim="400000"/>
            </a:ln>
            <a:effectLst/>
          </p:spPr>
        </p:pic>
        <p:pic>
          <p:nvPicPr>
            <p:cNvPr id="265" name="pasted-image.png"/>
            <p:cNvPicPr>
              <a:picLocks noChangeAspect="1"/>
            </p:cNvPicPr>
            <p:nvPr/>
          </p:nvPicPr>
          <p:blipFill>
            <a:blip r:embed="rId13">
              <a:extLst/>
            </a:blip>
            <a:srcRect l="12253" t="6094" r="16685" b="6094"/>
            <a:stretch>
              <a:fillRect/>
            </a:stretch>
          </p:blipFill>
          <p:spPr>
            <a:xfrm>
              <a:off x="2962715" y="147253"/>
              <a:ext cx="1520523" cy="1878938"/>
            </a:xfrm>
            <a:prstGeom prst="rect">
              <a:avLst/>
            </a:prstGeom>
            <a:ln w="12700" cap="flat">
              <a:noFill/>
              <a:miter lim="400000"/>
            </a:ln>
            <a:effectLst/>
          </p:spPr>
        </p:pic>
        <p:pic>
          <p:nvPicPr>
            <p:cNvPr id="266" name="pasted-image.png"/>
            <p:cNvPicPr>
              <a:picLocks noChangeAspect="1"/>
            </p:cNvPicPr>
            <p:nvPr/>
          </p:nvPicPr>
          <p:blipFill>
            <a:blip r:embed="rId14">
              <a:extLst/>
            </a:blip>
            <a:srcRect l="11379" t="7651" r="16516"/>
            <a:stretch>
              <a:fillRect/>
            </a:stretch>
          </p:blipFill>
          <p:spPr>
            <a:xfrm>
              <a:off x="4563970" y="98691"/>
              <a:ext cx="1542837" cy="1976014"/>
            </a:xfrm>
            <a:prstGeom prst="rect">
              <a:avLst/>
            </a:prstGeom>
            <a:ln w="12700" cap="flat">
              <a:noFill/>
              <a:miter lim="400000"/>
            </a:ln>
            <a:effectLst/>
          </p:spPr>
        </p:pic>
        <p:pic>
          <p:nvPicPr>
            <p:cNvPr id="267" name="pasted-image.png"/>
            <p:cNvPicPr>
              <a:picLocks noChangeAspect="1"/>
            </p:cNvPicPr>
            <p:nvPr/>
          </p:nvPicPr>
          <p:blipFill>
            <a:blip r:embed="rId15">
              <a:extLst/>
            </a:blip>
            <a:srcRect l="12417" r="22600"/>
            <a:stretch>
              <a:fillRect/>
            </a:stretch>
          </p:blipFill>
          <p:spPr>
            <a:xfrm>
              <a:off x="9035107" y="19537"/>
              <a:ext cx="1390440" cy="2134397"/>
            </a:xfrm>
            <a:prstGeom prst="rect">
              <a:avLst/>
            </a:prstGeom>
            <a:ln w="12700" cap="flat">
              <a:noFill/>
              <a:miter lim="400000"/>
            </a:ln>
            <a:effectLst/>
          </p:spPr>
        </p:pic>
        <p:pic>
          <p:nvPicPr>
            <p:cNvPr id="268" name="pasted-image.png"/>
            <p:cNvPicPr>
              <a:picLocks noChangeAspect="1"/>
            </p:cNvPicPr>
            <p:nvPr/>
          </p:nvPicPr>
          <p:blipFill>
            <a:blip r:embed="rId16">
              <a:extLst/>
            </a:blip>
            <a:srcRect l="17900" r="23697"/>
            <a:stretch>
              <a:fillRect/>
            </a:stretch>
          </p:blipFill>
          <p:spPr>
            <a:xfrm>
              <a:off x="10352435" y="19537"/>
              <a:ext cx="1249663" cy="2134397"/>
            </a:xfrm>
            <a:prstGeom prst="rect">
              <a:avLst/>
            </a:prstGeom>
            <a:ln w="12700" cap="flat">
              <a:noFill/>
              <a:miter lim="400000"/>
            </a:ln>
            <a:effectLst/>
          </p:spPr>
        </p:pic>
      </p:grpSp>
      <p:sp>
        <p:nvSpPr>
          <p:cNvPr id="3" name="Rectangle 2"/>
          <p:cNvSpPr/>
          <p:nvPr/>
        </p:nvSpPr>
        <p:spPr>
          <a:xfrm>
            <a:off x="442440" y="5675771"/>
            <a:ext cx="11598685" cy="1231106"/>
          </a:xfrm>
          <a:prstGeom prst="rect">
            <a:avLst/>
          </a:prstGeom>
        </p:spPr>
        <p:txBody>
          <a:bodyPr wrap="square">
            <a:spAutoFit/>
          </a:bodyPr>
          <a:lstStyle/>
          <a:p>
            <a:pPr lvl="1">
              <a:defRPr>
                <a:latin typeface="+mj-lt"/>
                <a:ea typeface="+mj-ea"/>
                <a:cs typeface="+mj-cs"/>
                <a:sym typeface="Helvetica"/>
              </a:defRPr>
            </a:pPr>
            <a:r>
              <a:rPr lang="en-US" sz="2800" dirty="0">
                <a:sym typeface="Helvetica"/>
              </a:rPr>
              <a:t>We </a:t>
            </a:r>
            <a:r>
              <a:rPr lang="en-US" sz="2800" b="1" dirty="0">
                <a:sym typeface="Helvetica"/>
              </a:rPr>
              <a:t>learn</a:t>
            </a:r>
            <a:r>
              <a:rPr lang="en-US" sz="2800" dirty="0">
                <a:sym typeface="Helvetica"/>
              </a:rPr>
              <a:t> to predict a corresponding shape composed by primitives.</a:t>
            </a:r>
          </a:p>
          <a:p>
            <a:pPr lvl="1">
              <a:defRPr>
                <a:latin typeface="+mj-lt"/>
                <a:ea typeface="+mj-ea"/>
                <a:cs typeface="+mj-cs"/>
                <a:sym typeface="Helvetica"/>
              </a:defRPr>
            </a:pPr>
            <a:r>
              <a:rPr lang="en-US" sz="2800" dirty="0">
                <a:sym typeface="Helvetica"/>
              </a:rPr>
              <a:t>It allows us to predict </a:t>
            </a:r>
            <a:r>
              <a:rPr lang="en-US" sz="2800" b="1" dirty="0">
                <a:sym typeface="Helvetica"/>
              </a:rPr>
              <a:t>consistent </a:t>
            </a:r>
            <a:r>
              <a:rPr lang="en-US" sz="2800" dirty="0">
                <a:sym typeface="Helvetica"/>
              </a:rPr>
              <a:t>compositions across objects.</a:t>
            </a:r>
          </a:p>
          <a:p>
            <a:endParaRPr lang="en-US" dirty="0"/>
          </a:p>
        </p:txBody>
      </p:sp>
    </p:spTree>
    <p:extLst>
      <p:ext uri="{BB962C8B-B14F-4D97-AF65-F5344CB8AC3E}">
        <p14:creationId xmlns:p14="http://schemas.microsoft.com/office/powerpoint/2010/main" val="4692899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 name="Shape 756"/>
          <p:cNvSpPr>
            <a:spLocks noGrp="1"/>
          </p:cNvSpPr>
          <p:nvPr>
            <p:ph type="title"/>
          </p:nvPr>
        </p:nvSpPr>
        <p:spPr>
          <a:prstGeom prst="rect">
            <a:avLst/>
          </a:prstGeom>
        </p:spPr>
        <p:txBody>
          <a:bodyPr/>
          <a:lstStyle/>
          <a:p>
            <a:r>
              <a:rPr dirty="0"/>
              <a:t>Unsupervised </a:t>
            </a:r>
            <a:r>
              <a:rPr lang="en-US" dirty="0"/>
              <a:t>p</a:t>
            </a:r>
            <a:r>
              <a:rPr dirty="0"/>
              <a:t>arsing</a:t>
            </a:r>
          </a:p>
        </p:txBody>
      </p:sp>
      <p:pic>
        <p:nvPicPr>
          <p:cNvPr id="757" name="pasted-image.pdf"/>
          <p:cNvPicPr>
            <a:picLocks noChangeAspect="1"/>
          </p:cNvPicPr>
          <p:nvPr/>
        </p:nvPicPr>
        <p:blipFill>
          <a:blip r:embed="rId3">
            <a:extLst/>
          </a:blip>
          <a:stretch>
            <a:fillRect/>
          </a:stretch>
        </p:blipFill>
        <p:spPr>
          <a:xfrm>
            <a:off x="219456" y="1376360"/>
            <a:ext cx="11842537" cy="4292920"/>
          </a:xfrm>
          <a:prstGeom prst="rect">
            <a:avLst/>
          </a:prstGeom>
          <a:ln w="12700">
            <a:miter lim="400000"/>
          </a:ln>
        </p:spPr>
      </p:pic>
      <p:sp>
        <p:nvSpPr>
          <p:cNvPr id="758" name="Shape 758"/>
          <p:cNvSpPr/>
          <p:nvPr/>
        </p:nvSpPr>
        <p:spPr>
          <a:xfrm>
            <a:off x="1506141" y="5803655"/>
            <a:ext cx="533800" cy="266933"/>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lvl="1">
              <a:defRPr>
                <a:latin typeface="+mj-lt"/>
                <a:ea typeface="+mj-ea"/>
                <a:cs typeface="+mj-cs"/>
                <a:sym typeface="Helvetica"/>
              </a:defRPr>
            </a:pPr>
            <a:endParaRPr sz="1266" dirty="0"/>
          </a:p>
        </p:txBody>
      </p:sp>
      <p:sp>
        <p:nvSpPr>
          <p:cNvPr id="3" name="Rectangle 2"/>
          <p:cNvSpPr/>
          <p:nvPr/>
        </p:nvSpPr>
        <p:spPr>
          <a:xfrm>
            <a:off x="1773041" y="5937121"/>
            <a:ext cx="9100899" cy="523220"/>
          </a:xfrm>
          <a:prstGeom prst="rect">
            <a:avLst/>
          </a:prstGeom>
        </p:spPr>
        <p:txBody>
          <a:bodyPr wrap="square">
            <a:spAutoFit/>
          </a:bodyPr>
          <a:lstStyle/>
          <a:p>
            <a:r>
              <a:rPr lang="en-US" sz="2800" dirty="0"/>
              <a:t>Each point is colored according to the assigned primitive</a:t>
            </a:r>
          </a:p>
        </p:txBody>
      </p:sp>
    </p:spTree>
    <p:extLst>
      <p:ext uri="{BB962C8B-B14F-4D97-AF65-F5344CB8AC3E}">
        <p14:creationId xmlns:p14="http://schemas.microsoft.com/office/powerpoint/2010/main" val="12737910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p:cNvSpPr>
          <p:nvPr>
            <p:ph type="title"/>
          </p:nvPr>
        </p:nvSpPr>
        <p:spPr>
          <a:prstGeom prst="rect">
            <a:avLst/>
          </a:prstGeom>
        </p:spPr>
        <p:txBody>
          <a:bodyPr/>
          <a:lstStyle/>
          <a:p>
            <a:r>
              <a:rPr dirty="0"/>
              <a:t>Approach</a:t>
            </a:r>
            <a:r>
              <a:rPr lang="en-US" dirty="0"/>
              <a:t> </a:t>
            </a:r>
            <a:r>
              <a:rPr lang="mr-IN" dirty="0"/>
              <a:t>–</a:t>
            </a:r>
            <a:r>
              <a:rPr lang="en-US" dirty="0"/>
              <a:t> predict a high-dimensional point set</a:t>
            </a:r>
            <a:endParaRPr dirty="0"/>
          </a:p>
        </p:txBody>
      </p:sp>
      <p:sp>
        <p:nvSpPr>
          <p:cNvPr id="295" name="Shape 295"/>
          <p:cNvSpPr/>
          <p:nvPr/>
        </p:nvSpPr>
        <p:spPr>
          <a:xfrm>
            <a:off x="-164592" y="4753799"/>
            <a:ext cx="12356592" cy="1364797"/>
          </a:xfrm>
          <a:prstGeom prst="rect">
            <a:avLst/>
          </a:prstGeom>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p>
            <a:pPr lvl="1">
              <a:defRPr>
                <a:latin typeface="+mj-lt"/>
                <a:ea typeface="+mj-ea"/>
                <a:cs typeface="+mj-cs"/>
                <a:sym typeface="Helvetica"/>
              </a:defRPr>
            </a:pPr>
            <a:r>
              <a:rPr lang="en-US" sz="2800" dirty="0"/>
              <a:t>Pr</a:t>
            </a:r>
            <a:r>
              <a:rPr sz="2800" dirty="0"/>
              <a:t>imitive parameters</a:t>
            </a:r>
            <a:r>
              <a:rPr lang="en-US" sz="2800" dirty="0"/>
              <a:t> as a point: s</a:t>
            </a:r>
            <a:r>
              <a:rPr sz="2800" dirty="0"/>
              <a:t>ize</a:t>
            </a:r>
            <a:r>
              <a:rPr lang="en-US" sz="2800" dirty="0"/>
              <a:t>, </a:t>
            </a:r>
            <a:r>
              <a:rPr sz="2800" dirty="0"/>
              <a:t>rotation, translation of M cuboids. </a:t>
            </a:r>
            <a:endParaRPr lang="en-US" sz="2800" dirty="0"/>
          </a:p>
          <a:p>
            <a:pPr lvl="1">
              <a:defRPr>
                <a:latin typeface="+mj-lt"/>
                <a:ea typeface="+mj-ea"/>
                <a:cs typeface="+mj-cs"/>
                <a:sym typeface="Helvetica"/>
              </a:defRPr>
            </a:pPr>
            <a:endParaRPr lang="en-US" sz="2800" dirty="0"/>
          </a:p>
          <a:p>
            <a:pPr lvl="1">
              <a:defRPr>
                <a:latin typeface="+mj-lt"/>
                <a:ea typeface="+mj-ea"/>
                <a:cs typeface="+mj-cs"/>
                <a:sym typeface="Helvetica"/>
              </a:defRPr>
            </a:pPr>
            <a:endParaRPr sz="2800" dirty="0"/>
          </a:p>
        </p:txBody>
      </p:sp>
      <p:pic>
        <p:nvPicPr>
          <p:cNvPr id="5" name="Content Placeholder 4"/>
          <p:cNvPicPr>
            <a:picLocks noGrp="1" noChangeAspect="1"/>
          </p:cNvPicPr>
          <p:nvPr>
            <p:ph idx="1"/>
          </p:nvPr>
        </p:nvPicPr>
        <p:blipFill>
          <a:blip r:embed="rId3"/>
          <a:stretch>
            <a:fillRect/>
          </a:stretch>
        </p:blipFill>
        <p:spPr>
          <a:xfrm>
            <a:off x="430213" y="1535661"/>
            <a:ext cx="11396662" cy="2531219"/>
          </a:xfrm>
          <a:prstGeom prst="rect">
            <a:avLst/>
          </a:prstGeom>
        </p:spPr>
      </p:pic>
      <p:sp>
        <p:nvSpPr>
          <p:cNvPr id="2" name="Rectangle 1"/>
          <p:cNvSpPr/>
          <p:nvPr/>
        </p:nvSpPr>
        <p:spPr>
          <a:xfrm>
            <a:off x="-164592" y="5604074"/>
            <a:ext cx="11990832" cy="954107"/>
          </a:xfrm>
          <a:prstGeom prst="rect">
            <a:avLst/>
          </a:prstGeom>
        </p:spPr>
        <p:txBody>
          <a:bodyPr wrap="square">
            <a:spAutoFit/>
          </a:bodyPr>
          <a:lstStyle/>
          <a:p>
            <a:pPr lvl="1">
              <a:defRPr>
                <a:latin typeface="+mj-lt"/>
                <a:ea typeface="+mj-ea"/>
                <a:cs typeface="+mj-cs"/>
                <a:sym typeface="Helvetica"/>
              </a:defRPr>
            </a:pPr>
            <a:r>
              <a:rPr lang="en-US" sz="2800">
                <a:sym typeface="Helvetica"/>
              </a:rPr>
              <a:t>Variable </a:t>
            </a:r>
            <a:r>
              <a:rPr lang="en-US" sz="2800" dirty="0">
                <a:sym typeface="Helvetica"/>
              </a:rPr>
              <a:t>number of parts? We predict “primitive existence probability”</a:t>
            </a:r>
          </a:p>
          <a:p>
            <a:pPr lvl="1">
              <a:defRPr>
                <a:latin typeface="+mj-lt"/>
                <a:ea typeface="+mj-ea"/>
                <a:cs typeface="+mj-cs"/>
                <a:sym typeface="Helvetica"/>
              </a:defRPr>
            </a:pPr>
            <a:endParaRPr lang="en-US" sz="2800" dirty="0">
              <a:sym typeface="Helvetica"/>
            </a:endParaRPr>
          </a:p>
        </p:txBody>
      </p:sp>
    </p:spTree>
    <p:extLst>
      <p:ext uri="{BB962C8B-B14F-4D97-AF65-F5344CB8AC3E}">
        <p14:creationId xmlns:p14="http://schemas.microsoft.com/office/powerpoint/2010/main" val="15114010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Shape 379"/>
          <p:cNvSpPr>
            <a:spLocks noGrp="1"/>
          </p:cNvSpPr>
          <p:nvPr>
            <p:ph type="title"/>
          </p:nvPr>
        </p:nvSpPr>
        <p:spPr>
          <a:prstGeom prst="rect">
            <a:avLst/>
          </a:prstGeom>
        </p:spPr>
        <p:txBody>
          <a:bodyPr/>
          <a:lstStyle/>
          <a:p>
            <a:r>
              <a:rPr dirty="0"/>
              <a:t>Loss </a:t>
            </a:r>
            <a:r>
              <a:rPr lang="en-US" dirty="0"/>
              <a:t>f</a:t>
            </a:r>
            <a:r>
              <a:rPr dirty="0"/>
              <a:t>unction</a:t>
            </a:r>
          </a:p>
        </p:txBody>
      </p:sp>
      <p:grpSp>
        <p:nvGrpSpPr>
          <p:cNvPr id="3" name="Group 2"/>
          <p:cNvGrpSpPr/>
          <p:nvPr/>
        </p:nvGrpSpPr>
        <p:grpSpPr>
          <a:xfrm>
            <a:off x="170208" y="1828800"/>
            <a:ext cx="11915591" cy="3440978"/>
            <a:chOff x="1698654" y="2305129"/>
            <a:chExt cx="8800628" cy="2541441"/>
          </a:xfrm>
        </p:grpSpPr>
        <p:pic>
          <p:nvPicPr>
            <p:cNvPr id="380" name="pasted-image.png"/>
            <p:cNvPicPr>
              <a:picLocks noChangeAspect="1"/>
            </p:cNvPicPr>
            <p:nvPr/>
          </p:nvPicPr>
          <p:blipFill>
            <a:blip r:embed="rId3">
              <a:extLst/>
            </a:blip>
            <a:srcRect l="22179" t="21678" r="11365" b="8178"/>
            <a:stretch>
              <a:fillRect/>
            </a:stretch>
          </p:blipFill>
          <p:spPr>
            <a:xfrm>
              <a:off x="8767385" y="2649045"/>
              <a:ext cx="1731897" cy="1823432"/>
            </a:xfrm>
            <a:prstGeom prst="rect">
              <a:avLst/>
            </a:prstGeom>
            <a:ln w="12700">
              <a:miter lim="400000"/>
            </a:ln>
          </p:spPr>
        </p:pic>
        <p:pic>
          <p:nvPicPr>
            <p:cNvPr id="381" name="pasted-image.png"/>
            <p:cNvPicPr>
              <a:picLocks noChangeAspect="1"/>
            </p:cNvPicPr>
            <p:nvPr/>
          </p:nvPicPr>
          <p:blipFill>
            <a:blip r:embed="rId4">
              <a:extLst/>
            </a:blip>
            <a:stretch>
              <a:fillRect/>
            </a:stretch>
          </p:blipFill>
          <p:spPr>
            <a:xfrm>
              <a:off x="6231936" y="2305129"/>
              <a:ext cx="2288166" cy="2282446"/>
            </a:xfrm>
            <a:prstGeom prst="rect">
              <a:avLst/>
            </a:prstGeom>
            <a:ln w="12700">
              <a:miter lim="400000"/>
            </a:ln>
          </p:spPr>
        </p:pic>
        <p:sp>
          <p:nvSpPr>
            <p:cNvPr id="382" name="Shape 382"/>
            <p:cNvSpPr/>
            <p:nvPr/>
          </p:nvSpPr>
          <p:spPr>
            <a:xfrm>
              <a:off x="1698654" y="2645012"/>
              <a:ext cx="151326" cy="395741"/>
            </a:xfrm>
            <a:prstGeom prst="rect">
              <a:avLst/>
            </a:prstGeom>
            <a:solidFill>
              <a:schemeClr val="accent5"/>
            </a:solidFill>
            <a:ln w="25400">
              <a:solidFill>
                <a:srgbClr val="0F253F"/>
              </a:solidFill>
            </a:ln>
            <a:effectLst>
              <a:outerShdw blurRad="139700" dist="88900" dir="5400000" rotWithShape="0">
                <a:srgbClr val="000000">
                  <a:alpha val="35000"/>
                </a:srgbClr>
              </a:outerShdw>
            </a:effectLst>
          </p:spPr>
          <p:txBody>
            <a:bodyPr lIns="125573" tIns="125573" rIns="125573" bIns="125573" anchor="ctr"/>
            <a:lstStyle/>
            <a:p>
              <a:pPr defTabSz="1255692">
                <a:defRPr sz="7000">
                  <a:solidFill>
                    <a:srgbClr val="FFFFFF"/>
                  </a:solidFill>
                  <a:latin typeface="Calibri"/>
                  <a:ea typeface="Calibri"/>
                  <a:cs typeface="Calibri"/>
                  <a:sym typeface="Calibri"/>
                </a:defRPr>
              </a:pPr>
              <a:endParaRPr sz="4922"/>
            </a:p>
          </p:txBody>
        </p:sp>
        <p:sp>
          <p:nvSpPr>
            <p:cNvPr id="383" name="Shape 383"/>
            <p:cNvSpPr/>
            <p:nvPr/>
          </p:nvSpPr>
          <p:spPr>
            <a:xfrm>
              <a:off x="1698654" y="2992556"/>
              <a:ext cx="151326" cy="395741"/>
            </a:xfrm>
            <a:prstGeom prst="rect">
              <a:avLst/>
            </a:prstGeom>
            <a:solidFill>
              <a:schemeClr val="accent3"/>
            </a:solidFill>
            <a:ln w="25400">
              <a:solidFill>
                <a:schemeClr val="accent3">
                  <a:hueOff val="-333990"/>
                  <a:satOff val="3917"/>
                  <a:lumOff val="-6666"/>
                </a:schemeClr>
              </a:solidFill>
            </a:ln>
            <a:effectLst>
              <a:outerShdw blurRad="139700" dist="88900" dir="5400000" rotWithShape="0">
                <a:srgbClr val="000000">
                  <a:alpha val="35000"/>
                </a:srgbClr>
              </a:outerShdw>
            </a:effectLst>
          </p:spPr>
          <p:txBody>
            <a:bodyPr lIns="125573" tIns="125573" rIns="125573" bIns="125573" anchor="ctr"/>
            <a:lstStyle/>
            <a:p>
              <a:pPr defTabSz="1255692">
                <a:defRPr sz="7000">
                  <a:solidFill>
                    <a:srgbClr val="FFFFFF"/>
                  </a:solidFill>
                  <a:latin typeface="Calibri"/>
                  <a:ea typeface="Calibri"/>
                  <a:cs typeface="Calibri"/>
                  <a:sym typeface="Calibri"/>
                </a:defRPr>
              </a:pPr>
              <a:endParaRPr sz="4922"/>
            </a:p>
          </p:txBody>
        </p:sp>
        <p:sp>
          <p:nvSpPr>
            <p:cNvPr id="384" name="Shape 384"/>
            <p:cNvSpPr/>
            <p:nvPr/>
          </p:nvSpPr>
          <p:spPr>
            <a:xfrm>
              <a:off x="1698654" y="3397365"/>
              <a:ext cx="151326" cy="395741"/>
            </a:xfrm>
            <a:prstGeom prst="rect">
              <a:avLst/>
            </a:prstGeom>
            <a:solidFill>
              <a:schemeClr val="accent1">
                <a:hueOff val="47394"/>
                <a:satOff val="-25753"/>
                <a:lumOff val="-7544"/>
              </a:schemeClr>
            </a:solidFill>
            <a:ln w="25400">
              <a:solidFill>
                <a:srgbClr val="0F253F"/>
              </a:solidFill>
            </a:ln>
            <a:effectLst>
              <a:outerShdw blurRad="139700" dist="88900" dir="5400000" rotWithShape="0">
                <a:srgbClr val="000000">
                  <a:alpha val="35000"/>
                </a:srgbClr>
              </a:outerShdw>
            </a:effectLst>
          </p:spPr>
          <p:txBody>
            <a:bodyPr lIns="125573" tIns="125573" rIns="125573" bIns="125573" anchor="ctr"/>
            <a:lstStyle/>
            <a:p>
              <a:pPr defTabSz="1255692">
                <a:defRPr sz="7000">
                  <a:solidFill>
                    <a:srgbClr val="FFFFFF"/>
                  </a:solidFill>
                  <a:latin typeface="Calibri"/>
                  <a:ea typeface="Calibri"/>
                  <a:cs typeface="Calibri"/>
                  <a:sym typeface="Calibri"/>
                </a:defRPr>
              </a:pPr>
              <a:endParaRPr sz="4922"/>
            </a:p>
          </p:txBody>
        </p:sp>
        <p:sp>
          <p:nvSpPr>
            <p:cNvPr id="385" name="Shape 385"/>
            <p:cNvSpPr/>
            <p:nvPr/>
          </p:nvSpPr>
          <p:spPr>
            <a:xfrm>
              <a:off x="1701648" y="3809243"/>
              <a:ext cx="145337" cy="395742"/>
            </a:xfrm>
            <a:prstGeom prst="rect">
              <a:avLst/>
            </a:prstGeom>
            <a:solidFill>
              <a:schemeClr val="accent6">
                <a:lumOff val="-8741"/>
              </a:schemeClr>
            </a:solidFill>
            <a:ln w="25400">
              <a:solidFill>
                <a:srgbClr val="0F253F"/>
              </a:solidFill>
              <a:miter lim="400000"/>
            </a:ln>
            <a:effectLst>
              <a:outerShdw blurRad="139700" dist="88900" dir="5400000" rotWithShape="0">
                <a:srgbClr val="000000">
                  <a:alpha val="35000"/>
                </a:srgbClr>
              </a:outerShdw>
            </a:effectLst>
          </p:spPr>
          <p:txBody>
            <a:bodyPr lIns="125573" tIns="125573" rIns="125573" bIns="125573" anchor="ctr"/>
            <a:lstStyle/>
            <a:p>
              <a:pPr defTabSz="1255692">
                <a:defRPr sz="7000">
                  <a:solidFill>
                    <a:srgbClr val="FFFFFF"/>
                  </a:solidFill>
                  <a:latin typeface="Calibri"/>
                  <a:ea typeface="Calibri"/>
                  <a:cs typeface="Calibri"/>
                  <a:sym typeface="Calibri"/>
                </a:defRPr>
              </a:pPr>
              <a:endParaRPr sz="4922"/>
            </a:p>
          </p:txBody>
        </p:sp>
        <p:grpSp>
          <p:nvGrpSpPr>
            <p:cNvPr id="398" name="Group 398"/>
            <p:cNvGrpSpPr/>
            <p:nvPr/>
          </p:nvGrpSpPr>
          <p:grpSpPr>
            <a:xfrm>
              <a:off x="3212299" y="2331958"/>
              <a:ext cx="2687150" cy="2444982"/>
              <a:chOff x="0" y="0"/>
              <a:chExt cx="3821723" cy="3477306"/>
            </a:xfrm>
          </p:grpSpPr>
          <p:grpSp>
            <p:nvGrpSpPr>
              <p:cNvPr id="388" name="Group 388"/>
              <p:cNvGrpSpPr/>
              <p:nvPr/>
            </p:nvGrpSpPr>
            <p:grpSpPr>
              <a:xfrm>
                <a:off x="2175307" y="1825918"/>
                <a:ext cx="1646417" cy="1651389"/>
                <a:chOff x="0" y="0"/>
                <a:chExt cx="1646416" cy="1651388"/>
              </a:xfrm>
            </p:grpSpPr>
            <p:pic>
              <p:nvPicPr>
                <p:cNvPr id="386" name="pasted-image.png"/>
                <p:cNvPicPr>
                  <a:picLocks noChangeAspect="1"/>
                </p:cNvPicPr>
                <p:nvPr/>
              </p:nvPicPr>
              <p:blipFill>
                <a:blip r:embed="rId5">
                  <a:extLst/>
                </a:blip>
                <a:srcRect l="22290" t="44698" r="51177" b="18789"/>
                <a:stretch>
                  <a:fillRect/>
                </a:stretch>
              </p:blipFill>
              <p:spPr>
                <a:xfrm>
                  <a:off x="62675" y="442609"/>
                  <a:ext cx="681586" cy="935618"/>
                </a:xfrm>
                <a:prstGeom prst="rect">
                  <a:avLst/>
                </a:prstGeom>
                <a:ln w="12700" cap="flat">
                  <a:noFill/>
                  <a:miter lim="400000"/>
                </a:ln>
                <a:effectLst/>
              </p:spPr>
            </p:pic>
            <p:pic>
              <p:nvPicPr>
                <p:cNvPr id="387" name="pasted-image.png"/>
                <p:cNvPicPr>
                  <a:picLocks noChangeAspect="1"/>
                </p:cNvPicPr>
                <p:nvPr/>
              </p:nvPicPr>
              <p:blipFill>
                <a:blip r:embed="rId4">
                  <a:alphaModFix amt="15545"/>
                  <a:extLst/>
                </a:blip>
                <a:srcRect l="19760" t="27425" r="16149" b="8129"/>
                <a:stretch>
                  <a:fillRect/>
                </a:stretch>
              </p:blipFill>
              <p:spPr>
                <a:xfrm>
                  <a:off x="0" y="0"/>
                  <a:ext cx="1646417" cy="1651389"/>
                </a:xfrm>
                <a:prstGeom prst="rect">
                  <a:avLst/>
                </a:prstGeom>
                <a:ln w="12700" cap="flat">
                  <a:noFill/>
                  <a:miter lim="400000"/>
                </a:ln>
                <a:effectLst/>
              </p:spPr>
            </p:pic>
          </p:grpSp>
          <p:grpSp>
            <p:nvGrpSpPr>
              <p:cNvPr id="391" name="Group 391"/>
              <p:cNvGrpSpPr/>
              <p:nvPr/>
            </p:nvGrpSpPr>
            <p:grpSpPr>
              <a:xfrm>
                <a:off x="0" y="1856528"/>
                <a:ext cx="1514058" cy="1590167"/>
                <a:chOff x="0" y="0"/>
                <a:chExt cx="1514057" cy="1590166"/>
              </a:xfrm>
            </p:grpSpPr>
            <p:pic>
              <p:nvPicPr>
                <p:cNvPr id="389" name="pasted-image.png"/>
                <p:cNvPicPr>
                  <a:picLocks noChangeAspect="1"/>
                </p:cNvPicPr>
                <p:nvPr/>
              </p:nvPicPr>
              <p:blipFill>
                <a:blip r:embed="rId6">
                  <a:extLst/>
                </a:blip>
                <a:srcRect l="38815" t="40340" r="23261" b="8980"/>
                <a:stretch>
                  <a:fillRect/>
                </a:stretch>
              </p:blipFill>
              <p:spPr>
                <a:xfrm>
                  <a:off x="404795" y="349405"/>
                  <a:ext cx="930802" cy="1240762"/>
                </a:xfrm>
                <a:prstGeom prst="rect">
                  <a:avLst/>
                </a:prstGeom>
                <a:ln w="12700" cap="flat">
                  <a:noFill/>
                  <a:miter lim="400000"/>
                </a:ln>
                <a:effectLst/>
              </p:spPr>
            </p:pic>
            <p:pic>
              <p:nvPicPr>
                <p:cNvPr id="390" name="pasted-image.png"/>
                <p:cNvPicPr>
                  <a:picLocks noChangeAspect="1"/>
                </p:cNvPicPr>
                <p:nvPr/>
              </p:nvPicPr>
              <p:blipFill>
                <a:blip r:embed="rId4">
                  <a:alphaModFix amt="15545"/>
                  <a:extLst/>
                </a:blip>
                <a:srcRect l="21395" t="26068" r="16916" b="12967"/>
                <a:stretch>
                  <a:fillRect/>
                </a:stretch>
              </p:blipFill>
              <p:spPr>
                <a:xfrm>
                  <a:off x="0" y="0"/>
                  <a:ext cx="1514058" cy="1492569"/>
                </a:xfrm>
                <a:prstGeom prst="rect">
                  <a:avLst/>
                </a:prstGeom>
                <a:ln w="12700" cap="flat">
                  <a:noFill/>
                  <a:miter lim="400000"/>
                </a:ln>
                <a:effectLst/>
              </p:spPr>
            </p:pic>
          </p:grpSp>
          <p:grpSp>
            <p:nvGrpSpPr>
              <p:cNvPr id="394" name="Group 394"/>
              <p:cNvGrpSpPr/>
              <p:nvPr/>
            </p:nvGrpSpPr>
            <p:grpSpPr>
              <a:xfrm>
                <a:off x="50182" y="0"/>
                <a:ext cx="1413695" cy="1651389"/>
                <a:chOff x="0" y="0"/>
                <a:chExt cx="1413694" cy="1651388"/>
              </a:xfrm>
            </p:grpSpPr>
            <p:pic>
              <p:nvPicPr>
                <p:cNvPr id="392" name="pasted-image.png"/>
                <p:cNvPicPr>
                  <a:picLocks noChangeAspect="1"/>
                </p:cNvPicPr>
                <p:nvPr/>
              </p:nvPicPr>
              <p:blipFill>
                <a:blip r:embed="rId7">
                  <a:extLst/>
                </a:blip>
                <a:srcRect l="52349" t="20411" r="12797" b="42275"/>
                <a:stretch>
                  <a:fillRect/>
                </a:stretch>
              </p:blipFill>
              <p:spPr>
                <a:xfrm>
                  <a:off x="580699" y="0"/>
                  <a:ext cx="832996" cy="889579"/>
                </a:xfrm>
                <a:prstGeom prst="rect">
                  <a:avLst/>
                </a:prstGeom>
                <a:ln w="12700" cap="flat">
                  <a:noFill/>
                  <a:miter lim="400000"/>
                </a:ln>
                <a:effectLst/>
              </p:spPr>
            </p:pic>
            <p:pic>
              <p:nvPicPr>
                <p:cNvPr id="393" name="pasted-image.png"/>
                <p:cNvPicPr>
                  <a:picLocks noChangeAspect="1"/>
                </p:cNvPicPr>
                <p:nvPr/>
              </p:nvPicPr>
              <p:blipFill>
                <a:blip r:embed="rId4">
                  <a:alphaModFix amt="16000"/>
                  <a:extLst/>
                </a:blip>
                <a:srcRect l="28372" t="21433" r="16743" b="10320"/>
                <a:stretch>
                  <a:fillRect/>
                </a:stretch>
              </p:blipFill>
              <p:spPr>
                <a:xfrm>
                  <a:off x="0" y="24355"/>
                  <a:ext cx="1311738" cy="1627034"/>
                </a:xfrm>
                <a:prstGeom prst="rect">
                  <a:avLst/>
                </a:prstGeom>
                <a:ln w="12700" cap="flat">
                  <a:noFill/>
                  <a:miter lim="400000"/>
                </a:ln>
                <a:effectLst/>
              </p:spPr>
            </p:pic>
          </p:grpSp>
          <p:grpSp>
            <p:nvGrpSpPr>
              <p:cNvPr id="397" name="Group 397"/>
              <p:cNvGrpSpPr/>
              <p:nvPr/>
            </p:nvGrpSpPr>
            <p:grpSpPr>
              <a:xfrm>
                <a:off x="2296323" y="91657"/>
                <a:ext cx="1404383" cy="1468074"/>
                <a:chOff x="0" y="0"/>
                <a:chExt cx="1404381" cy="1468073"/>
              </a:xfrm>
            </p:grpSpPr>
            <p:pic>
              <p:nvPicPr>
                <p:cNvPr id="395" name="pasted-image.png"/>
                <p:cNvPicPr>
                  <a:picLocks noChangeAspect="1"/>
                </p:cNvPicPr>
                <p:nvPr/>
              </p:nvPicPr>
              <p:blipFill>
                <a:blip r:embed="rId8">
                  <a:extLst/>
                </a:blip>
                <a:srcRect l="23090" t="31729" r="27245" b="27018"/>
                <a:stretch>
                  <a:fillRect/>
                </a:stretch>
              </p:blipFill>
              <p:spPr>
                <a:xfrm>
                  <a:off x="0" y="222552"/>
                  <a:ext cx="1129991" cy="936227"/>
                </a:xfrm>
                <a:prstGeom prst="rect">
                  <a:avLst/>
                </a:prstGeom>
                <a:ln w="12700" cap="flat">
                  <a:noFill/>
                  <a:miter lim="400000"/>
                </a:ln>
                <a:effectLst/>
              </p:spPr>
            </p:pic>
            <p:pic>
              <p:nvPicPr>
                <p:cNvPr id="396" name="pasted-image.png"/>
                <p:cNvPicPr>
                  <a:picLocks noChangeAspect="1"/>
                </p:cNvPicPr>
                <p:nvPr/>
              </p:nvPicPr>
              <p:blipFill>
                <a:blip r:embed="rId4">
                  <a:alphaModFix amt="15545"/>
                  <a:extLst/>
                </a:blip>
                <a:srcRect l="26173" t="21923" r="16049" b="13390"/>
                <a:stretch>
                  <a:fillRect/>
                </a:stretch>
              </p:blipFill>
              <p:spPr>
                <a:xfrm>
                  <a:off x="89814" y="0"/>
                  <a:ext cx="1314568" cy="1468074"/>
                </a:xfrm>
                <a:prstGeom prst="rect">
                  <a:avLst/>
                </a:prstGeom>
                <a:ln w="12700" cap="flat">
                  <a:noFill/>
                  <a:miter lim="400000"/>
                </a:ln>
                <a:effectLst/>
              </p:spPr>
            </p:pic>
          </p:grpSp>
        </p:grpSp>
        <p:sp>
          <p:nvSpPr>
            <p:cNvPr id="399" name="Shape 399"/>
            <p:cNvSpPr/>
            <p:nvPr/>
          </p:nvSpPr>
          <p:spPr>
            <a:xfrm>
              <a:off x="8137616" y="4388936"/>
              <a:ext cx="776376" cy="457634"/>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lstStyle>
              <a:lvl1pPr>
                <a:defRPr sz="2000"/>
              </a:lvl1pPr>
            </a:lstStyle>
            <a:p>
              <a:r>
                <a:rPr sz="3200" b="1" dirty="0">
                  <a:solidFill>
                    <a:srgbClr val="0070C0"/>
                  </a:solidFill>
                </a:rPr>
                <a:t>Loss</a:t>
              </a:r>
            </a:p>
          </p:txBody>
        </p:sp>
        <p:sp>
          <p:nvSpPr>
            <p:cNvPr id="400" name="Shape 400"/>
            <p:cNvSpPr/>
            <p:nvPr/>
          </p:nvSpPr>
          <p:spPr>
            <a:xfrm>
              <a:off x="5892930" y="3554450"/>
              <a:ext cx="810744" cy="1"/>
            </a:xfrm>
            <a:prstGeom prst="line">
              <a:avLst/>
            </a:prstGeom>
            <a:ln w="76200">
              <a:solidFill>
                <a:srgbClr val="000000"/>
              </a:solidFill>
              <a:miter lim="400000"/>
              <a:headEnd type="triangle"/>
              <a:tailEnd type="triangle"/>
            </a:ln>
          </p:spPr>
          <p:txBody>
            <a:bodyPr lIns="35719" tIns="35719" rIns="35719" bIns="35719" anchor="ctr"/>
            <a:lstStyle/>
            <a:p>
              <a:pPr>
                <a:defRPr sz="2400"/>
              </a:pPr>
              <a:endParaRPr sz="1687"/>
            </a:p>
          </p:txBody>
        </p:sp>
        <p:sp>
          <p:nvSpPr>
            <p:cNvPr id="401" name="Shape 401"/>
            <p:cNvSpPr/>
            <p:nvPr/>
          </p:nvSpPr>
          <p:spPr>
            <a:xfrm>
              <a:off x="2216595" y="3589252"/>
              <a:ext cx="810743" cy="1"/>
            </a:xfrm>
            <a:prstGeom prst="line">
              <a:avLst/>
            </a:prstGeom>
            <a:ln w="76200">
              <a:solidFill>
                <a:srgbClr val="000000"/>
              </a:solidFill>
              <a:miter lim="400000"/>
              <a:headEnd type="triangle"/>
              <a:tailEnd type="triangle"/>
            </a:ln>
          </p:spPr>
          <p:txBody>
            <a:bodyPr lIns="35719" tIns="35719" rIns="35719" bIns="35719" anchor="ctr"/>
            <a:lstStyle/>
            <a:p>
              <a:pPr>
                <a:defRPr sz="2400"/>
              </a:pPr>
              <a:endParaRPr sz="1687"/>
            </a:p>
          </p:txBody>
        </p:sp>
        <p:sp>
          <p:nvSpPr>
            <p:cNvPr id="402" name="Shape 402"/>
            <p:cNvSpPr/>
            <p:nvPr/>
          </p:nvSpPr>
          <p:spPr>
            <a:xfrm>
              <a:off x="8071837" y="3589252"/>
              <a:ext cx="810743" cy="1"/>
            </a:xfrm>
            <a:prstGeom prst="line">
              <a:avLst/>
            </a:prstGeom>
            <a:ln w="76200">
              <a:solidFill>
                <a:schemeClr val="accent5"/>
              </a:solidFill>
              <a:miter lim="400000"/>
              <a:headEnd type="triangle"/>
              <a:tailEnd type="triangle"/>
            </a:ln>
          </p:spPr>
          <p:txBody>
            <a:bodyPr lIns="35719" tIns="35719" rIns="35719" bIns="35719" anchor="ctr"/>
            <a:lstStyle/>
            <a:p>
              <a:pPr>
                <a:defRPr sz="2400"/>
              </a:pPr>
              <a:endParaRPr sz="1687"/>
            </a:p>
          </p:txBody>
        </p:sp>
      </p:grpSp>
      <p:sp>
        <p:nvSpPr>
          <p:cNvPr id="403" name="Shape 403"/>
          <p:cNvSpPr/>
          <p:nvPr/>
        </p:nvSpPr>
        <p:spPr>
          <a:xfrm>
            <a:off x="170208" y="5545452"/>
            <a:ext cx="533800" cy="503023"/>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lvl="1">
              <a:defRPr>
                <a:latin typeface="+mj-lt"/>
                <a:ea typeface="+mj-ea"/>
                <a:cs typeface="+mj-cs"/>
                <a:sym typeface="Helvetica"/>
              </a:defRPr>
            </a:pPr>
            <a:endParaRPr sz="2800" dirty="0"/>
          </a:p>
        </p:txBody>
      </p:sp>
    </p:spTree>
    <p:extLst>
      <p:ext uri="{BB962C8B-B14F-4D97-AF65-F5344CB8AC3E}">
        <p14:creationId xmlns:p14="http://schemas.microsoft.com/office/powerpoint/2010/main" val="10156651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3D representation</a:t>
            </a:r>
          </a:p>
        </p:txBody>
      </p:sp>
      <p:pic>
        <p:nvPicPr>
          <p:cNvPr id="5" name="Picture 4"/>
          <p:cNvPicPr>
            <a:picLocks noChangeAspect="1"/>
          </p:cNvPicPr>
          <p:nvPr/>
        </p:nvPicPr>
        <p:blipFill rotWithShape="1">
          <a:blip r:embed="rId3">
            <a:biLevel thresh="75000"/>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28268" t="18734" r="38310" b="16456"/>
          <a:stretch/>
        </p:blipFill>
        <p:spPr>
          <a:xfrm>
            <a:off x="1689904" y="1527859"/>
            <a:ext cx="3518704" cy="4444678"/>
          </a:xfrm>
          <a:prstGeom prst="rect">
            <a:avLst/>
          </a:prstGeom>
        </p:spPr>
      </p:pic>
      <p:sp>
        <p:nvSpPr>
          <p:cNvPr id="7" name="TextBox 6"/>
          <p:cNvSpPr txBox="1"/>
          <p:nvPr/>
        </p:nvSpPr>
        <p:spPr>
          <a:xfrm>
            <a:off x="7269933" y="1296851"/>
            <a:ext cx="4922067" cy="4524315"/>
          </a:xfrm>
          <a:prstGeom prst="rect">
            <a:avLst/>
          </a:prstGeom>
          <a:noFill/>
        </p:spPr>
        <p:txBody>
          <a:bodyPr wrap="square" rtlCol="0">
            <a:spAutoFit/>
          </a:bodyPr>
          <a:lstStyle/>
          <a:p>
            <a:pPr>
              <a:lnSpc>
                <a:spcPct val="150000"/>
              </a:lnSpc>
            </a:pPr>
            <a:r>
              <a:rPr lang="en-US" sz="2400" dirty="0"/>
              <a:t>Candidates: </a:t>
            </a:r>
          </a:p>
          <a:p>
            <a:pPr lvl="1">
              <a:lnSpc>
                <a:spcPct val="150000"/>
              </a:lnSpc>
            </a:pPr>
            <a:endParaRPr lang="en-US" sz="2400" b="1" dirty="0">
              <a:solidFill>
                <a:schemeClr val="accent1">
                  <a:lumMod val="50000"/>
                </a:schemeClr>
              </a:solidFill>
            </a:endParaRPr>
          </a:p>
          <a:p>
            <a:pPr lvl="1">
              <a:lnSpc>
                <a:spcPct val="150000"/>
              </a:lnSpc>
            </a:pPr>
            <a:r>
              <a:rPr lang="en-US" sz="2400" dirty="0"/>
              <a:t>multi-view images</a:t>
            </a:r>
          </a:p>
          <a:p>
            <a:pPr lvl="1">
              <a:lnSpc>
                <a:spcPct val="150000"/>
              </a:lnSpc>
            </a:pPr>
            <a:r>
              <a:rPr lang="en-US" sz="2400" dirty="0"/>
              <a:t>depth map</a:t>
            </a:r>
          </a:p>
          <a:p>
            <a:pPr lvl="1">
              <a:lnSpc>
                <a:spcPct val="150000"/>
              </a:lnSpc>
            </a:pPr>
            <a:r>
              <a:rPr lang="en-US" sz="2400" dirty="0"/>
              <a:t>volumetric</a:t>
            </a:r>
          </a:p>
          <a:p>
            <a:pPr lvl="1">
              <a:lnSpc>
                <a:spcPct val="150000"/>
              </a:lnSpc>
            </a:pPr>
            <a:r>
              <a:rPr lang="en-US" sz="2400" dirty="0"/>
              <a:t>polygonal mesh</a:t>
            </a:r>
          </a:p>
          <a:p>
            <a:pPr lvl="1">
              <a:lnSpc>
                <a:spcPct val="150000"/>
              </a:lnSpc>
            </a:pPr>
            <a:r>
              <a:rPr lang="en-US" sz="2400" b="1" dirty="0">
                <a:solidFill>
                  <a:srgbClr val="0070C0"/>
                </a:solidFill>
              </a:rPr>
              <a:t>point cloud</a:t>
            </a:r>
          </a:p>
          <a:p>
            <a:pPr lvl="1">
              <a:lnSpc>
                <a:spcPct val="150000"/>
              </a:lnSpc>
            </a:pPr>
            <a:r>
              <a:rPr lang="en-US" sz="2400" dirty="0"/>
              <a:t>primitive-based CAD models</a:t>
            </a:r>
          </a:p>
        </p:txBody>
      </p:sp>
    </p:spTree>
    <p:extLst>
      <p:ext uri="{BB962C8B-B14F-4D97-AF65-F5344CB8AC3E}">
        <p14:creationId xmlns:p14="http://schemas.microsoft.com/office/powerpoint/2010/main" val="39146528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Loss function construction</a:t>
            </a:r>
          </a:p>
        </p:txBody>
      </p:sp>
      <p:sp>
        <p:nvSpPr>
          <p:cNvPr id="3" name="Content Placeholder 2"/>
          <p:cNvSpPr>
            <a:spLocks noGrp="1"/>
          </p:cNvSpPr>
          <p:nvPr>
            <p:ph idx="1"/>
          </p:nvPr>
        </p:nvSpPr>
        <p:spPr/>
        <p:txBody>
          <a:bodyPr/>
          <a:lstStyle/>
          <a:p>
            <a:pPr marL="0" indent="0">
              <a:buNone/>
            </a:pPr>
            <a:r>
              <a:rPr lang="en-US" dirty="0"/>
              <a:t>Basic idea: </a:t>
            </a:r>
            <a:r>
              <a:rPr lang="en-US" b="1" dirty="0">
                <a:solidFill>
                  <a:srgbClr val="0070C0"/>
                </a:solidFill>
              </a:rPr>
              <a:t>Chamfer distance!</a:t>
            </a:r>
            <a:endParaRPr lang="en-US" dirty="0"/>
          </a:p>
          <a:p>
            <a:endParaRPr lang="en-US" dirty="0"/>
          </a:p>
          <a:p>
            <a:pPr marL="0" indent="0">
              <a:buNone/>
            </a:pPr>
            <a:endParaRPr lang="en-US" dirty="0"/>
          </a:p>
          <a:p>
            <a:endParaRPr lang="en-US" dirty="0"/>
          </a:p>
          <a:p>
            <a:pPr lvl="1"/>
            <a:endParaRPr lang="en-US" dirty="0"/>
          </a:p>
          <a:p>
            <a:endParaRPr lang="en-US" dirty="0"/>
          </a:p>
        </p:txBody>
      </p:sp>
      <p:pic>
        <p:nvPicPr>
          <p:cNvPr id="4" name="Picture 3"/>
          <p:cNvPicPr>
            <a:picLocks noChangeAspect="1"/>
          </p:cNvPicPr>
          <p:nvPr/>
        </p:nvPicPr>
        <p:blipFill>
          <a:blip r:embed="rId3"/>
          <a:stretch>
            <a:fillRect/>
          </a:stretch>
        </p:blipFill>
        <p:spPr>
          <a:xfrm>
            <a:off x="1928297" y="2154734"/>
            <a:ext cx="8410483" cy="954586"/>
          </a:xfrm>
          <a:prstGeom prst="rect">
            <a:avLst/>
          </a:prstGeom>
        </p:spPr>
      </p:pic>
      <p:pic>
        <p:nvPicPr>
          <p:cNvPr id="5" name="pasted-image.png"/>
          <p:cNvPicPr>
            <a:picLocks noChangeAspect="1"/>
          </p:cNvPicPr>
          <p:nvPr/>
        </p:nvPicPr>
        <p:blipFill>
          <a:blip r:embed="rId4">
            <a:extLst/>
          </a:blip>
          <a:srcRect l="22179" t="21678" r="11365" b="8178"/>
          <a:stretch>
            <a:fillRect/>
          </a:stretch>
        </p:blipFill>
        <p:spPr>
          <a:xfrm>
            <a:off x="6485637" y="3574964"/>
            <a:ext cx="2344898" cy="2468831"/>
          </a:xfrm>
          <a:prstGeom prst="rect">
            <a:avLst/>
          </a:prstGeom>
          <a:ln w="12700">
            <a:miter lim="400000"/>
          </a:ln>
        </p:spPr>
      </p:pic>
      <p:pic>
        <p:nvPicPr>
          <p:cNvPr id="6" name="pasted-image.png"/>
          <p:cNvPicPr>
            <a:picLocks noChangeAspect="1"/>
          </p:cNvPicPr>
          <p:nvPr/>
        </p:nvPicPr>
        <p:blipFill>
          <a:blip r:embed="rId5">
            <a:extLst/>
          </a:blip>
          <a:stretch>
            <a:fillRect/>
          </a:stretch>
        </p:blipFill>
        <p:spPr>
          <a:xfrm>
            <a:off x="3052771" y="3109320"/>
            <a:ext cx="3098057" cy="3090312"/>
          </a:xfrm>
          <a:prstGeom prst="rect">
            <a:avLst/>
          </a:prstGeom>
          <a:ln w="12700">
            <a:miter lim="400000"/>
          </a:ln>
        </p:spPr>
      </p:pic>
      <p:sp>
        <p:nvSpPr>
          <p:cNvPr id="7" name="Shape 402"/>
          <p:cNvSpPr/>
          <p:nvPr/>
        </p:nvSpPr>
        <p:spPr>
          <a:xfrm>
            <a:off x="5543901" y="4847955"/>
            <a:ext cx="1097704" cy="1"/>
          </a:xfrm>
          <a:prstGeom prst="line">
            <a:avLst/>
          </a:prstGeom>
          <a:ln w="76200">
            <a:solidFill>
              <a:schemeClr val="accent5"/>
            </a:solidFill>
            <a:miter lim="400000"/>
            <a:headEnd type="triangle"/>
            <a:tailEnd type="triangle"/>
          </a:ln>
        </p:spPr>
        <p:txBody>
          <a:bodyPr lIns="35719" tIns="35719" rIns="35719" bIns="35719" anchor="ctr"/>
          <a:lstStyle/>
          <a:p>
            <a:pPr>
              <a:defRPr sz="2400"/>
            </a:pPr>
            <a:endParaRPr sz="1687"/>
          </a:p>
        </p:txBody>
      </p:sp>
    </p:spTree>
    <p:extLst>
      <p:ext uri="{BB962C8B-B14F-4D97-AF65-F5344CB8AC3E}">
        <p14:creationId xmlns:p14="http://schemas.microsoft.com/office/powerpoint/2010/main" val="5346329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Loss function construction</a:t>
            </a:r>
          </a:p>
        </p:txBody>
      </p:sp>
      <p:sp>
        <p:nvSpPr>
          <p:cNvPr id="3" name="Content Placeholder 2"/>
          <p:cNvSpPr>
            <a:spLocks noGrp="1"/>
          </p:cNvSpPr>
          <p:nvPr>
            <p:ph idx="1"/>
          </p:nvPr>
        </p:nvSpPr>
        <p:spPr/>
        <p:txBody>
          <a:bodyPr/>
          <a:lstStyle/>
          <a:p>
            <a:pPr marL="0" indent="0">
              <a:buNone/>
            </a:pPr>
            <a:r>
              <a:rPr lang="en-US" dirty="0"/>
              <a:t>Sample points on the </a:t>
            </a:r>
            <a:r>
              <a:rPr lang="en-US" dirty="0" err="1"/>
              <a:t>groundtruth</a:t>
            </a:r>
            <a:r>
              <a:rPr lang="en-US" dirty="0"/>
              <a:t> mesh and predicted assembly</a:t>
            </a:r>
          </a:p>
          <a:p>
            <a:pPr marL="0" indent="0">
              <a:buNone/>
            </a:pPr>
            <a:r>
              <a:rPr lang="en-US" dirty="0"/>
              <a:t>	</a:t>
            </a:r>
          </a:p>
          <a:p>
            <a:pPr marL="0" indent="0">
              <a:buNone/>
            </a:pPr>
            <a:endParaRPr lang="en-US" dirty="0"/>
          </a:p>
          <a:p>
            <a:pPr marL="0" indent="0">
              <a:buNone/>
            </a:pPr>
            <a:endParaRPr lang="en-US" dirty="0"/>
          </a:p>
          <a:p>
            <a:pPr marL="0" indent="0">
              <a:buNone/>
            </a:pPr>
            <a:endParaRPr lang="en-US" dirty="0"/>
          </a:p>
          <a:p>
            <a:pPr marL="0" indent="0">
              <a:buNone/>
            </a:pPr>
            <a:r>
              <a:rPr lang="en-US" dirty="0"/>
              <a:t>Each point is a </a:t>
            </a:r>
            <a:r>
              <a:rPr lang="en-US" b="1" dirty="0">
                <a:solidFill>
                  <a:srgbClr val="0070C0"/>
                </a:solidFill>
              </a:rPr>
              <a:t>linear function </a:t>
            </a:r>
            <a:r>
              <a:rPr lang="en-US" dirty="0"/>
              <a:t>of mesh/primitive vertex coordinates</a:t>
            </a:r>
          </a:p>
          <a:p>
            <a:endParaRPr lang="en-US" dirty="0"/>
          </a:p>
          <a:p>
            <a:pPr marL="0" indent="0">
              <a:buNone/>
            </a:pPr>
            <a:endParaRPr lang="en-US" dirty="0"/>
          </a:p>
          <a:p>
            <a:endParaRPr lang="en-US" dirty="0"/>
          </a:p>
          <a:p>
            <a:pPr lvl="1"/>
            <a:endParaRPr lang="en-US" dirty="0"/>
          </a:p>
          <a:p>
            <a:endParaRPr lang="en-US" dirty="0"/>
          </a:p>
        </p:txBody>
      </p:sp>
      <p:pic>
        <p:nvPicPr>
          <p:cNvPr id="8" name="Picture 7"/>
          <p:cNvPicPr>
            <a:picLocks noChangeAspect="1"/>
          </p:cNvPicPr>
          <p:nvPr/>
        </p:nvPicPr>
        <p:blipFill>
          <a:blip r:embed="rId3"/>
          <a:stretch>
            <a:fillRect/>
          </a:stretch>
        </p:blipFill>
        <p:spPr>
          <a:xfrm>
            <a:off x="0" y="2219273"/>
            <a:ext cx="12192000" cy="889751"/>
          </a:xfrm>
          <a:prstGeom prst="rect">
            <a:avLst/>
          </a:prstGeom>
        </p:spPr>
      </p:pic>
      <p:sp>
        <p:nvSpPr>
          <p:cNvPr id="9" name="TextBox 8"/>
          <p:cNvSpPr txBox="1"/>
          <p:nvPr/>
        </p:nvSpPr>
        <p:spPr>
          <a:xfrm>
            <a:off x="4483964" y="4511433"/>
            <a:ext cx="3288080" cy="646331"/>
          </a:xfrm>
          <a:prstGeom prst="rect">
            <a:avLst/>
          </a:prstGeom>
          <a:noFill/>
        </p:spPr>
        <p:txBody>
          <a:bodyPr wrap="none" rtlCol="0">
            <a:spAutoFit/>
          </a:bodyPr>
          <a:lstStyle/>
          <a:p>
            <a:r>
              <a:rPr lang="en-US" sz="3600" b="1">
                <a:solidFill>
                  <a:srgbClr val="FF0000"/>
                </a:solidFill>
              </a:rPr>
              <a:t>Differentiable!</a:t>
            </a:r>
          </a:p>
        </p:txBody>
      </p:sp>
    </p:spTree>
    <p:extLst>
      <p:ext uri="{BB962C8B-B14F-4D97-AF65-F5344CB8AC3E}">
        <p14:creationId xmlns:p14="http://schemas.microsoft.com/office/powerpoint/2010/main" val="2244234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Loss function construction</a:t>
            </a:r>
          </a:p>
        </p:txBody>
      </p:sp>
      <p:sp>
        <p:nvSpPr>
          <p:cNvPr id="3" name="Content Placeholder 2"/>
          <p:cNvSpPr>
            <a:spLocks noGrp="1"/>
          </p:cNvSpPr>
          <p:nvPr>
            <p:ph idx="1"/>
          </p:nvPr>
        </p:nvSpPr>
        <p:spPr/>
        <p:txBody>
          <a:bodyPr/>
          <a:lstStyle/>
          <a:p>
            <a:pPr marL="0" indent="0">
              <a:buNone/>
            </a:pPr>
            <a:r>
              <a:rPr lang="en-US" dirty="0"/>
              <a:t>Sample points on the </a:t>
            </a:r>
            <a:r>
              <a:rPr lang="en-US" dirty="0" err="1"/>
              <a:t>groundtruth</a:t>
            </a:r>
            <a:r>
              <a:rPr lang="en-US" dirty="0"/>
              <a:t> mesh and predicted assembly</a:t>
            </a:r>
          </a:p>
          <a:p>
            <a:pPr marL="0" indent="0">
              <a:buNone/>
            </a:pPr>
            <a:r>
              <a:rPr lang="en-US" dirty="0"/>
              <a:t>	</a:t>
            </a:r>
          </a:p>
          <a:p>
            <a:pPr marL="0" indent="0">
              <a:buNone/>
            </a:pPr>
            <a:endParaRPr lang="en-US" dirty="0"/>
          </a:p>
          <a:p>
            <a:pPr marL="0" indent="0">
              <a:buNone/>
            </a:pPr>
            <a:endParaRPr lang="en-US" dirty="0"/>
          </a:p>
          <a:p>
            <a:pPr marL="0" indent="0">
              <a:buNone/>
            </a:pPr>
            <a:endParaRPr lang="en-US" dirty="0"/>
          </a:p>
          <a:p>
            <a:pPr marL="0" indent="0">
              <a:buNone/>
            </a:pPr>
            <a:r>
              <a:rPr lang="en-US" dirty="0"/>
              <a:t>Each point is a </a:t>
            </a:r>
            <a:r>
              <a:rPr lang="en-US" b="1" dirty="0">
                <a:solidFill>
                  <a:srgbClr val="0070C0"/>
                </a:solidFill>
              </a:rPr>
              <a:t>linear function </a:t>
            </a:r>
            <a:r>
              <a:rPr lang="en-US" dirty="0"/>
              <a:t>of mesh/primitive vertex coordinates</a:t>
            </a:r>
          </a:p>
          <a:p>
            <a:endParaRPr lang="en-US" dirty="0"/>
          </a:p>
          <a:p>
            <a:pPr marL="0" indent="0">
              <a:buNone/>
            </a:pPr>
            <a:endParaRPr lang="en-US" dirty="0"/>
          </a:p>
          <a:p>
            <a:endParaRPr lang="en-US" dirty="0"/>
          </a:p>
          <a:p>
            <a:pPr lvl="1"/>
            <a:endParaRPr lang="en-US" dirty="0"/>
          </a:p>
          <a:p>
            <a:endParaRPr lang="en-US" dirty="0"/>
          </a:p>
        </p:txBody>
      </p:sp>
      <p:pic>
        <p:nvPicPr>
          <p:cNvPr id="8" name="Picture 7"/>
          <p:cNvPicPr>
            <a:picLocks noChangeAspect="1"/>
          </p:cNvPicPr>
          <p:nvPr/>
        </p:nvPicPr>
        <p:blipFill>
          <a:blip r:embed="rId3"/>
          <a:stretch>
            <a:fillRect/>
          </a:stretch>
        </p:blipFill>
        <p:spPr>
          <a:xfrm>
            <a:off x="0" y="2219273"/>
            <a:ext cx="12192000" cy="889751"/>
          </a:xfrm>
          <a:prstGeom prst="rect">
            <a:avLst/>
          </a:prstGeom>
        </p:spPr>
      </p:pic>
      <p:sp>
        <p:nvSpPr>
          <p:cNvPr id="9" name="TextBox 8"/>
          <p:cNvSpPr txBox="1"/>
          <p:nvPr/>
        </p:nvSpPr>
        <p:spPr>
          <a:xfrm>
            <a:off x="4483964" y="4511433"/>
            <a:ext cx="3288080" cy="646331"/>
          </a:xfrm>
          <a:prstGeom prst="rect">
            <a:avLst/>
          </a:prstGeom>
          <a:noFill/>
        </p:spPr>
        <p:txBody>
          <a:bodyPr wrap="none" rtlCol="0">
            <a:spAutoFit/>
          </a:bodyPr>
          <a:lstStyle/>
          <a:p>
            <a:r>
              <a:rPr lang="en-US" sz="3600" b="1">
                <a:solidFill>
                  <a:srgbClr val="FF0000"/>
                </a:solidFill>
              </a:rPr>
              <a:t>Differentiable!</a:t>
            </a:r>
          </a:p>
        </p:txBody>
      </p:sp>
      <p:sp>
        <p:nvSpPr>
          <p:cNvPr id="4" name="Rectangle 3"/>
          <p:cNvSpPr/>
          <p:nvPr/>
        </p:nvSpPr>
        <p:spPr>
          <a:xfrm>
            <a:off x="429768" y="5637235"/>
            <a:ext cx="11201400" cy="523220"/>
          </a:xfrm>
          <a:prstGeom prst="rect">
            <a:avLst/>
          </a:prstGeom>
        </p:spPr>
        <p:txBody>
          <a:bodyPr wrap="square">
            <a:spAutoFit/>
          </a:bodyPr>
          <a:lstStyle/>
          <a:p>
            <a:r>
              <a:rPr lang="en-US" sz="2800" dirty="0"/>
              <a:t>Speed up the computation leveraging parameterization of primitives</a:t>
            </a:r>
          </a:p>
        </p:txBody>
      </p:sp>
    </p:spTree>
    <p:extLst>
      <p:ext uri="{BB962C8B-B14F-4D97-AF65-F5344CB8AC3E}">
        <p14:creationId xmlns:p14="http://schemas.microsoft.com/office/powerpoint/2010/main" val="18313274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Consistent primitive configurations</a:t>
            </a:r>
          </a:p>
        </p:txBody>
      </p:sp>
      <p:sp>
        <p:nvSpPr>
          <p:cNvPr id="8" name="TextBox 7"/>
          <p:cNvSpPr txBox="1"/>
          <p:nvPr/>
        </p:nvSpPr>
        <p:spPr>
          <a:xfrm>
            <a:off x="2775964" y="5590837"/>
            <a:ext cx="6704079" cy="830997"/>
          </a:xfrm>
          <a:prstGeom prst="rect">
            <a:avLst/>
          </a:prstGeom>
          <a:noFill/>
        </p:spPr>
        <p:txBody>
          <a:bodyPr wrap="none" rtlCol="0">
            <a:spAutoFit/>
          </a:bodyPr>
          <a:lstStyle/>
          <a:p>
            <a:pPr algn="ctr"/>
            <a:r>
              <a:rPr lang="en-US" sz="2400" dirty="0"/>
              <a:t>Primitive locations are </a:t>
            </a:r>
            <a:r>
              <a:rPr lang="en-US" sz="2400" b="1" dirty="0"/>
              <a:t>consistent</a:t>
            </a:r>
            <a:r>
              <a:rPr lang="en-US" sz="2400" dirty="0"/>
              <a:t> due to </a:t>
            </a:r>
          </a:p>
          <a:p>
            <a:pPr algn="ctr"/>
            <a:r>
              <a:rPr lang="en-US" sz="2400" dirty="0"/>
              <a:t>the </a:t>
            </a:r>
            <a:r>
              <a:rPr lang="en-US" sz="2400" b="1" dirty="0"/>
              <a:t>smoothness</a:t>
            </a:r>
            <a:r>
              <a:rPr lang="en-US" sz="2400" dirty="0"/>
              <a:t> of primitive prediction network</a:t>
            </a:r>
          </a:p>
        </p:txBody>
      </p:sp>
      <p:grpSp>
        <p:nvGrpSpPr>
          <p:cNvPr id="9" name="Group 269"/>
          <p:cNvGrpSpPr/>
          <p:nvPr/>
        </p:nvGrpSpPr>
        <p:grpSpPr>
          <a:xfrm>
            <a:off x="214884" y="1463040"/>
            <a:ext cx="11826240" cy="4098879"/>
            <a:chOff x="0" y="0"/>
            <a:chExt cx="11629540" cy="4030704"/>
          </a:xfrm>
        </p:grpSpPr>
        <p:pic>
          <p:nvPicPr>
            <p:cNvPr id="10" name="pasted-image.png"/>
            <p:cNvPicPr>
              <a:picLocks noChangeAspect="1"/>
            </p:cNvPicPr>
            <p:nvPr/>
          </p:nvPicPr>
          <p:blipFill>
            <a:blip r:embed="rId3">
              <a:extLst/>
            </a:blip>
            <a:srcRect l="27553" t="28933" r="17117" b="15122"/>
            <a:stretch>
              <a:fillRect/>
            </a:stretch>
          </p:blipFill>
          <p:spPr>
            <a:xfrm>
              <a:off x="3840199" y="2160106"/>
              <a:ext cx="1797679" cy="1813155"/>
            </a:xfrm>
            <a:prstGeom prst="rect">
              <a:avLst/>
            </a:prstGeom>
            <a:ln w="12700" cap="flat">
              <a:noFill/>
              <a:miter lim="400000"/>
            </a:ln>
            <a:effectLst/>
          </p:spPr>
        </p:pic>
        <p:pic>
          <p:nvPicPr>
            <p:cNvPr id="11" name="pasted-image.png"/>
            <p:cNvPicPr>
              <a:picLocks noChangeAspect="1"/>
            </p:cNvPicPr>
            <p:nvPr/>
          </p:nvPicPr>
          <p:blipFill>
            <a:blip r:embed="rId4">
              <a:extLst/>
            </a:blip>
            <a:srcRect l="20824" t="26734" r="18369" b="19617"/>
            <a:stretch>
              <a:fillRect/>
            </a:stretch>
          </p:blipFill>
          <p:spPr>
            <a:xfrm>
              <a:off x="5467356" y="2200829"/>
              <a:ext cx="2014058" cy="1772493"/>
            </a:xfrm>
            <a:prstGeom prst="rect">
              <a:avLst/>
            </a:prstGeom>
            <a:ln w="12700" cap="flat">
              <a:noFill/>
              <a:miter lim="400000"/>
            </a:ln>
            <a:effectLst/>
          </p:spPr>
        </p:pic>
        <p:pic>
          <p:nvPicPr>
            <p:cNvPr id="12" name="pasted-image.png"/>
            <p:cNvPicPr>
              <a:picLocks noChangeAspect="1"/>
            </p:cNvPicPr>
            <p:nvPr/>
          </p:nvPicPr>
          <p:blipFill>
            <a:blip r:embed="rId5">
              <a:extLst/>
            </a:blip>
            <a:srcRect l="21607" t="20040" r="6208" b="9625"/>
            <a:stretch>
              <a:fillRect/>
            </a:stretch>
          </p:blipFill>
          <p:spPr>
            <a:xfrm>
              <a:off x="0" y="2106516"/>
              <a:ext cx="1865656" cy="1813293"/>
            </a:xfrm>
            <a:prstGeom prst="rect">
              <a:avLst/>
            </a:prstGeom>
            <a:ln w="12700" cap="flat">
              <a:noFill/>
              <a:miter lim="400000"/>
            </a:ln>
            <a:effectLst/>
          </p:spPr>
        </p:pic>
        <p:pic>
          <p:nvPicPr>
            <p:cNvPr id="13" name="pasted-image.png"/>
            <p:cNvPicPr>
              <a:picLocks noChangeAspect="1"/>
            </p:cNvPicPr>
            <p:nvPr/>
          </p:nvPicPr>
          <p:blipFill>
            <a:blip r:embed="rId6">
              <a:extLst/>
            </a:blip>
            <a:srcRect l="19100" t="16324" r="9967" b="10832"/>
            <a:stretch>
              <a:fillRect/>
            </a:stretch>
          </p:blipFill>
          <p:spPr>
            <a:xfrm>
              <a:off x="1686056" y="2147402"/>
              <a:ext cx="1730217" cy="1772354"/>
            </a:xfrm>
            <a:prstGeom prst="rect">
              <a:avLst/>
            </a:prstGeom>
            <a:ln w="12700" cap="flat">
              <a:noFill/>
              <a:miter lim="400000"/>
            </a:ln>
            <a:effectLst/>
          </p:spPr>
        </p:pic>
        <p:pic>
          <p:nvPicPr>
            <p:cNvPr id="14" name="pasted-image.png"/>
            <p:cNvPicPr>
              <a:picLocks noChangeAspect="1"/>
            </p:cNvPicPr>
            <p:nvPr/>
          </p:nvPicPr>
          <p:blipFill>
            <a:blip r:embed="rId7">
              <a:extLst/>
            </a:blip>
            <a:srcRect l="6626" t="8686" r="14034" b="8686"/>
            <a:stretch>
              <a:fillRect/>
            </a:stretch>
          </p:blipFill>
          <p:spPr>
            <a:xfrm>
              <a:off x="7954455" y="2150745"/>
              <a:ext cx="1763288" cy="1831777"/>
            </a:xfrm>
            <a:prstGeom prst="rect">
              <a:avLst/>
            </a:prstGeom>
            <a:ln w="12700" cap="flat">
              <a:noFill/>
              <a:miter lim="400000"/>
            </a:ln>
            <a:effectLst/>
          </p:spPr>
        </p:pic>
        <p:pic>
          <p:nvPicPr>
            <p:cNvPr id="15" name="pasted-image.png"/>
            <p:cNvPicPr>
              <a:picLocks noChangeAspect="1"/>
            </p:cNvPicPr>
            <p:nvPr/>
          </p:nvPicPr>
          <p:blipFill>
            <a:blip r:embed="rId8">
              <a:extLst/>
            </a:blip>
            <a:srcRect l="6991" t="13341" r="9133" b="8737"/>
            <a:stretch>
              <a:fillRect/>
            </a:stretch>
          </p:blipFill>
          <p:spPr>
            <a:xfrm>
              <a:off x="9831884" y="2364851"/>
              <a:ext cx="1797657" cy="1665854"/>
            </a:xfrm>
            <a:prstGeom prst="rect">
              <a:avLst/>
            </a:prstGeom>
            <a:ln w="12700" cap="flat">
              <a:noFill/>
              <a:miter lim="400000"/>
            </a:ln>
            <a:effectLst/>
          </p:spPr>
        </p:pic>
        <p:pic>
          <p:nvPicPr>
            <p:cNvPr id="16" name="pasted-image.png"/>
            <p:cNvPicPr>
              <a:picLocks noChangeAspect="1"/>
            </p:cNvPicPr>
            <p:nvPr/>
          </p:nvPicPr>
          <p:blipFill>
            <a:blip r:embed="rId9">
              <a:extLst/>
            </a:blip>
            <a:srcRect l="18219" t="6940" r="25507" b="2168"/>
            <a:stretch>
              <a:fillRect/>
            </a:stretch>
          </p:blipFill>
          <p:spPr>
            <a:xfrm>
              <a:off x="1477455" y="20310"/>
              <a:ext cx="1204113" cy="1944836"/>
            </a:xfrm>
            <a:prstGeom prst="rect">
              <a:avLst/>
            </a:prstGeom>
            <a:ln w="12700" cap="flat">
              <a:noFill/>
              <a:miter lim="400000"/>
            </a:ln>
            <a:effectLst/>
          </p:spPr>
        </p:pic>
        <p:pic>
          <p:nvPicPr>
            <p:cNvPr id="17" name="pasted-image.png"/>
            <p:cNvPicPr>
              <a:picLocks noChangeAspect="1"/>
            </p:cNvPicPr>
            <p:nvPr/>
          </p:nvPicPr>
          <p:blipFill>
            <a:blip r:embed="rId10">
              <a:extLst/>
            </a:blip>
            <a:srcRect l="21168" t="7212" r="21168"/>
            <a:stretch>
              <a:fillRect/>
            </a:stretch>
          </p:blipFill>
          <p:spPr>
            <a:xfrm>
              <a:off x="104853" y="0"/>
              <a:ext cx="1233845" cy="1985421"/>
            </a:xfrm>
            <a:prstGeom prst="rect">
              <a:avLst/>
            </a:prstGeom>
            <a:ln w="12700" cap="flat">
              <a:noFill/>
              <a:miter lim="400000"/>
            </a:ln>
            <a:effectLst/>
          </p:spPr>
        </p:pic>
        <p:pic>
          <p:nvPicPr>
            <p:cNvPr id="18" name="pasted-image.png"/>
            <p:cNvPicPr>
              <a:picLocks noChangeAspect="1"/>
            </p:cNvPicPr>
            <p:nvPr/>
          </p:nvPicPr>
          <p:blipFill>
            <a:blip r:embed="rId11">
              <a:extLst/>
            </a:blip>
            <a:srcRect l="25764" t="3025" r="31688" b="3025"/>
            <a:stretch>
              <a:fillRect/>
            </a:stretch>
          </p:blipFill>
          <p:spPr>
            <a:xfrm>
              <a:off x="7730758" y="81556"/>
              <a:ext cx="910388" cy="2010284"/>
            </a:xfrm>
            <a:prstGeom prst="rect">
              <a:avLst/>
            </a:prstGeom>
            <a:ln w="12700" cap="flat">
              <a:noFill/>
              <a:miter lim="400000"/>
            </a:ln>
            <a:effectLst/>
          </p:spPr>
        </p:pic>
        <p:pic>
          <p:nvPicPr>
            <p:cNvPr id="19" name="pasted-image.png"/>
            <p:cNvPicPr>
              <a:picLocks noChangeAspect="1"/>
            </p:cNvPicPr>
            <p:nvPr/>
          </p:nvPicPr>
          <p:blipFill>
            <a:blip r:embed="rId12">
              <a:extLst/>
            </a:blip>
            <a:srcRect l="26723" t="979" r="31030" b="4965"/>
            <a:stretch>
              <a:fillRect/>
            </a:stretch>
          </p:blipFill>
          <p:spPr>
            <a:xfrm>
              <a:off x="6600092" y="80470"/>
              <a:ext cx="903960" cy="2012535"/>
            </a:xfrm>
            <a:prstGeom prst="rect">
              <a:avLst/>
            </a:prstGeom>
            <a:ln w="12700" cap="flat">
              <a:noFill/>
              <a:miter lim="400000"/>
            </a:ln>
            <a:effectLst/>
          </p:spPr>
        </p:pic>
        <p:pic>
          <p:nvPicPr>
            <p:cNvPr id="20" name="pasted-image.png"/>
            <p:cNvPicPr>
              <a:picLocks noChangeAspect="1"/>
            </p:cNvPicPr>
            <p:nvPr/>
          </p:nvPicPr>
          <p:blipFill>
            <a:blip r:embed="rId13">
              <a:extLst/>
            </a:blip>
            <a:srcRect l="12253" t="6094" r="16685" b="6094"/>
            <a:stretch>
              <a:fillRect/>
            </a:stretch>
          </p:blipFill>
          <p:spPr>
            <a:xfrm>
              <a:off x="2962715" y="147253"/>
              <a:ext cx="1520523" cy="1878938"/>
            </a:xfrm>
            <a:prstGeom prst="rect">
              <a:avLst/>
            </a:prstGeom>
            <a:ln w="12700" cap="flat">
              <a:noFill/>
              <a:miter lim="400000"/>
            </a:ln>
            <a:effectLst/>
          </p:spPr>
        </p:pic>
        <p:pic>
          <p:nvPicPr>
            <p:cNvPr id="21" name="pasted-image.png"/>
            <p:cNvPicPr>
              <a:picLocks noChangeAspect="1"/>
            </p:cNvPicPr>
            <p:nvPr/>
          </p:nvPicPr>
          <p:blipFill>
            <a:blip r:embed="rId14">
              <a:extLst/>
            </a:blip>
            <a:srcRect l="11379" t="7651" r="16516"/>
            <a:stretch>
              <a:fillRect/>
            </a:stretch>
          </p:blipFill>
          <p:spPr>
            <a:xfrm>
              <a:off x="4563970" y="98691"/>
              <a:ext cx="1542837" cy="1976014"/>
            </a:xfrm>
            <a:prstGeom prst="rect">
              <a:avLst/>
            </a:prstGeom>
            <a:ln w="12700" cap="flat">
              <a:noFill/>
              <a:miter lim="400000"/>
            </a:ln>
            <a:effectLst/>
          </p:spPr>
        </p:pic>
        <p:pic>
          <p:nvPicPr>
            <p:cNvPr id="22" name="pasted-image.png"/>
            <p:cNvPicPr>
              <a:picLocks noChangeAspect="1"/>
            </p:cNvPicPr>
            <p:nvPr/>
          </p:nvPicPr>
          <p:blipFill>
            <a:blip r:embed="rId15">
              <a:extLst/>
            </a:blip>
            <a:srcRect l="12417" r="22600"/>
            <a:stretch>
              <a:fillRect/>
            </a:stretch>
          </p:blipFill>
          <p:spPr>
            <a:xfrm>
              <a:off x="9035107" y="19537"/>
              <a:ext cx="1390440" cy="2134397"/>
            </a:xfrm>
            <a:prstGeom prst="rect">
              <a:avLst/>
            </a:prstGeom>
            <a:ln w="12700" cap="flat">
              <a:noFill/>
              <a:miter lim="400000"/>
            </a:ln>
            <a:effectLst/>
          </p:spPr>
        </p:pic>
        <p:pic>
          <p:nvPicPr>
            <p:cNvPr id="23" name="pasted-image.png"/>
            <p:cNvPicPr>
              <a:picLocks noChangeAspect="1"/>
            </p:cNvPicPr>
            <p:nvPr/>
          </p:nvPicPr>
          <p:blipFill>
            <a:blip r:embed="rId16">
              <a:extLst/>
            </a:blip>
            <a:srcRect l="17900" r="23697"/>
            <a:stretch>
              <a:fillRect/>
            </a:stretch>
          </p:blipFill>
          <p:spPr>
            <a:xfrm>
              <a:off x="10352435" y="19537"/>
              <a:ext cx="1249663" cy="2134397"/>
            </a:xfrm>
            <a:prstGeom prst="rect">
              <a:avLst/>
            </a:prstGeom>
            <a:ln w="12700" cap="flat">
              <a:noFill/>
              <a:miter lim="400000"/>
            </a:ln>
            <a:effectLst/>
          </p:spPr>
        </p:pic>
      </p:grpSp>
    </p:spTree>
    <p:extLst>
      <p:ext uri="{BB962C8B-B14F-4D97-AF65-F5344CB8AC3E}">
        <p14:creationId xmlns:p14="http://schemas.microsoft.com/office/powerpoint/2010/main" val="19918400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Unsupervised parsing</a:t>
            </a:r>
          </a:p>
        </p:txBody>
      </p:sp>
      <p:pic>
        <p:nvPicPr>
          <p:cNvPr id="4" name="Content Placeholder 3"/>
          <p:cNvPicPr>
            <a:picLocks noGrp="1" noChangeAspect="1"/>
          </p:cNvPicPr>
          <p:nvPr>
            <p:ph idx="1"/>
          </p:nvPr>
        </p:nvPicPr>
        <p:blipFill rotWithShape="1">
          <a:blip r:embed="rId3"/>
          <a:srcRect b="32636"/>
          <a:stretch/>
        </p:blipFill>
        <p:spPr>
          <a:xfrm>
            <a:off x="2714412" y="5066065"/>
            <a:ext cx="6827184" cy="1302694"/>
          </a:xfrm>
          <a:prstGeom prst="rect">
            <a:avLst/>
          </a:prstGeom>
        </p:spPr>
      </p:pic>
      <p:sp>
        <p:nvSpPr>
          <p:cNvPr id="6" name="TextBox 5"/>
          <p:cNvSpPr txBox="1"/>
          <p:nvPr/>
        </p:nvSpPr>
        <p:spPr>
          <a:xfrm>
            <a:off x="2408075" y="6273225"/>
            <a:ext cx="7439857" cy="461665"/>
          </a:xfrm>
          <a:prstGeom prst="rect">
            <a:avLst/>
          </a:prstGeom>
          <a:noFill/>
        </p:spPr>
        <p:txBody>
          <a:bodyPr wrap="none" rtlCol="0">
            <a:spAutoFit/>
          </a:bodyPr>
          <a:lstStyle/>
          <a:p>
            <a:r>
              <a:rPr lang="en-US" sz="2400" dirty="0"/>
              <a:t>Mean accuracy (face area) on Shape COSEG chairs.</a:t>
            </a:r>
          </a:p>
        </p:txBody>
      </p:sp>
      <p:pic>
        <p:nvPicPr>
          <p:cNvPr id="7" name="pasted-image.pdf"/>
          <p:cNvPicPr>
            <a:picLocks noChangeAspect="1"/>
          </p:cNvPicPr>
          <p:nvPr/>
        </p:nvPicPr>
        <p:blipFill>
          <a:blip r:embed="rId4">
            <a:extLst/>
          </a:blip>
          <a:stretch>
            <a:fillRect/>
          </a:stretch>
        </p:blipFill>
        <p:spPr>
          <a:xfrm>
            <a:off x="847328" y="1237575"/>
            <a:ext cx="10561350" cy="3828490"/>
          </a:xfrm>
          <a:prstGeom prst="rect">
            <a:avLst/>
          </a:prstGeom>
          <a:ln w="12700">
            <a:miter lim="400000"/>
          </a:ln>
        </p:spPr>
      </p:pic>
    </p:spTree>
    <p:extLst>
      <p:ext uri="{BB962C8B-B14F-4D97-AF65-F5344CB8AC3E}">
        <p14:creationId xmlns:p14="http://schemas.microsoft.com/office/powerpoint/2010/main" val="9684742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 name="Shape 806"/>
          <p:cNvSpPr>
            <a:spLocks noGrp="1"/>
          </p:cNvSpPr>
          <p:nvPr>
            <p:ph type="title"/>
          </p:nvPr>
        </p:nvSpPr>
        <p:spPr>
          <a:prstGeom prst="rect">
            <a:avLst/>
          </a:prstGeom>
        </p:spPr>
        <p:txBody>
          <a:bodyPr/>
          <a:lstStyle/>
          <a:p>
            <a:r>
              <a:rPr lang="en-US" altLang="zh-CN" dirty="0"/>
              <a:t>Image-based modeling</a:t>
            </a:r>
            <a:endParaRPr dirty="0"/>
          </a:p>
        </p:txBody>
      </p:sp>
      <p:grpSp>
        <p:nvGrpSpPr>
          <p:cNvPr id="832" name="Group 832"/>
          <p:cNvGrpSpPr/>
          <p:nvPr/>
        </p:nvGrpSpPr>
        <p:grpSpPr>
          <a:xfrm>
            <a:off x="22401" y="2402021"/>
            <a:ext cx="12211206" cy="2791771"/>
            <a:chOff x="0" y="0"/>
            <a:chExt cx="13004799" cy="2973204"/>
          </a:xfrm>
        </p:grpSpPr>
        <p:grpSp>
          <p:nvGrpSpPr>
            <p:cNvPr id="810" name="Group 810"/>
            <p:cNvGrpSpPr/>
            <p:nvPr/>
          </p:nvGrpSpPr>
          <p:grpSpPr>
            <a:xfrm>
              <a:off x="0" y="1303834"/>
              <a:ext cx="2393268" cy="1669371"/>
              <a:chOff x="0" y="0"/>
              <a:chExt cx="2393267" cy="1669370"/>
            </a:xfrm>
          </p:grpSpPr>
          <p:pic>
            <p:nvPicPr>
              <p:cNvPr id="808" name="pasted-image.png"/>
              <p:cNvPicPr>
                <a:picLocks noChangeAspect="1"/>
              </p:cNvPicPr>
              <p:nvPr/>
            </p:nvPicPr>
            <p:blipFill>
              <a:blip r:embed="rId3">
                <a:extLst/>
              </a:blip>
              <a:stretch>
                <a:fillRect/>
              </a:stretch>
            </p:blipFill>
            <p:spPr>
              <a:xfrm>
                <a:off x="719713" y="0"/>
                <a:ext cx="1673555" cy="1669371"/>
              </a:xfrm>
              <a:prstGeom prst="rect">
                <a:avLst/>
              </a:prstGeom>
              <a:ln w="12700" cap="flat">
                <a:noFill/>
                <a:miter lim="400000"/>
              </a:ln>
              <a:effectLst/>
            </p:spPr>
          </p:pic>
          <p:pic>
            <p:nvPicPr>
              <p:cNvPr id="809" name="pasted-image.png"/>
              <p:cNvPicPr>
                <a:picLocks noChangeAspect="1"/>
              </p:cNvPicPr>
              <p:nvPr/>
            </p:nvPicPr>
            <p:blipFill>
              <a:blip r:embed="rId4">
                <a:extLst/>
              </a:blip>
              <a:stretch>
                <a:fillRect/>
              </a:stretch>
            </p:blipFill>
            <p:spPr>
              <a:xfrm>
                <a:off x="0" y="185745"/>
                <a:ext cx="858359" cy="1297880"/>
              </a:xfrm>
              <a:prstGeom prst="rect">
                <a:avLst/>
              </a:prstGeom>
              <a:ln w="12700" cap="flat">
                <a:noFill/>
                <a:miter lim="400000"/>
              </a:ln>
              <a:effectLst/>
            </p:spPr>
          </p:pic>
        </p:grpSp>
        <p:grpSp>
          <p:nvGrpSpPr>
            <p:cNvPr id="813" name="Group 813"/>
            <p:cNvGrpSpPr/>
            <p:nvPr/>
          </p:nvGrpSpPr>
          <p:grpSpPr>
            <a:xfrm>
              <a:off x="2617908" y="1303834"/>
              <a:ext cx="2670060" cy="1669371"/>
              <a:chOff x="0" y="0"/>
              <a:chExt cx="2670059" cy="1669370"/>
            </a:xfrm>
          </p:grpSpPr>
          <p:pic>
            <p:nvPicPr>
              <p:cNvPr id="811" name="pasted-image.png"/>
              <p:cNvPicPr>
                <a:picLocks noChangeAspect="1"/>
              </p:cNvPicPr>
              <p:nvPr/>
            </p:nvPicPr>
            <p:blipFill>
              <a:blip r:embed="rId5">
                <a:extLst/>
              </a:blip>
              <a:stretch>
                <a:fillRect/>
              </a:stretch>
            </p:blipFill>
            <p:spPr>
              <a:xfrm>
                <a:off x="996505" y="0"/>
                <a:ext cx="1673555" cy="1669371"/>
              </a:xfrm>
              <a:prstGeom prst="rect">
                <a:avLst/>
              </a:prstGeom>
              <a:ln w="12700" cap="flat">
                <a:noFill/>
                <a:miter lim="400000"/>
              </a:ln>
              <a:effectLst/>
            </p:spPr>
          </p:pic>
          <p:pic>
            <p:nvPicPr>
              <p:cNvPr id="812" name="pasted-image.png"/>
              <p:cNvPicPr>
                <a:picLocks noChangeAspect="1"/>
              </p:cNvPicPr>
              <p:nvPr/>
            </p:nvPicPr>
            <p:blipFill>
              <a:blip r:embed="rId6">
                <a:extLst/>
              </a:blip>
              <a:stretch>
                <a:fillRect/>
              </a:stretch>
            </p:blipFill>
            <p:spPr>
              <a:xfrm>
                <a:off x="0" y="185745"/>
                <a:ext cx="1060767" cy="1297880"/>
              </a:xfrm>
              <a:prstGeom prst="rect">
                <a:avLst/>
              </a:prstGeom>
              <a:ln w="12700" cap="flat">
                <a:noFill/>
                <a:miter lim="400000"/>
              </a:ln>
              <a:effectLst/>
            </p:spPr>
          </p:pic>
        </p:grpSp>
        <p:grpSp>
          <p:nvGrpSpPr>
            <p:cNvPr id="816" name="Group 816"/>
            <p:cNvGrpSpPr/>
            <p:nvPr/>
          </p:nvGrpSpPr>
          <p:grpSpPr>
            <a:xfrm>
              <a:off x="5512608" y="1303834"/>
              <a:ext cx="2392827" cy="1669371"/>
              <a:chOff x="0" y="0"/>
              <a:chExt cx="2392826" cy="1669369"/>
            </a:xfrm>
          </p:grpSpPr>
          <p:pic>
            <p:nvPicPr>
              <p:cNvPr id="814" name="pasted-image.png"/>
              <p:cNvPicPr>
                <a:picLocks noChangeAspect="1"/>
              </p:cNvPicPr>
              <p:nvPr/>
            </p:nvPicPr>
            <p:blipFill>
              <a:blip r:embed="rId7">
                <a:extLst/>
              </a:blip>
              <a:stretch>
                <a:fillRect/>
              </a:stretch>
            </p:blipFill>
            <p:spPr>
              <a:xfrm>
                <a:off x="719272" y="0"/>
                <a:ext cx="1673555" cy="1669370"/>
              </a:xfrm>
              <a:prstGeom prst="rect">
                <a:avLst/>
              </a:prstGeom>
              <a:ln w="12700" cap="flat">
                <a:noFill/>
                <a:miter lim="400000"/>
              </a:ln>
              <a:effectLst/>
            </p:spPr>
          </p:pic>
          <p:pic>
            <p:nvPicPr>
              <p:cNvPr id="815" name="pasted-image.png"/>
              <p:cNvPicPr>
                <a:picLocks noChangeAspect="1"/>
              </p:cNvPicPr>
              <p:nvPr/>
            </p:nvPicPr>
            <p:blipFill>
              <a:blip r:embed="rId8">
                <a:extLst/>
              </a:blip>
              <a:stretch>
                <a:fillRect/>
              </a:stretch>
            </p:blipFill>
            <p:spPr>
              <a:xfrm>
                <a:off x="0" y="152151"/>
                <a:ext cx="904404" cy="1365068"/>
              </a:xfrm>
              <a:prstGeom prst="rect">
                <a:avLst/>
              </a:prstGeom>
              <a:ln w="12700" cap="flat">
                <a:noFill/>
                <a:miter lim="400000"/>
              </a:ln>
              <a:effectLst/>
            </p:spPr>
          </p:pic>
        </p:grpSp>
        <p:grpSp>
          <p:nvGrpSpPr>
            <p:cNvPr id="819" name="Group 819"/>
            <p:cNvGrpSpPr/>
            <p:nvPr/>
          </p:nvGrpSpPr>
          <p:grpSpPr>
            <a:xfrm>
              <a:off x="98245" y="19"/>
              <a:ext cx="4771308" cy="1246134"/>
              <a:chOff x="0" y="0"/>
              <a:chExt cx="4771307" cy="1246133"/>
            </a:xfrm>
          </p:grpSpPr>
          <p:pic>
            <p:nvPicPr>
              <p:cNvPr id="817" name="pasted-image.png"/>
              <p:cNvPicPr>
                <a:picLocks noChangeAspect="1"/>
              </p:cNvPicPr>
              <p:nvPr/>
            </p:nvPicPr>
            <p:blipFill>
              <a:blip r:embed="rId9">
                <a:extLst/>
              </a:blip>
              <a:srcRect l="17316" t="27737" r="17316" b="20543"/>
              <a:stretch>
                <a:fillRect/>
              </a:stretch>
            </p:blipFill>
            <p:spPr>
              <a:xfrm>
                <a:off x="3192387" y="0"/>
                <a:ext cx="1578921" cy="1246134"/>
              </a:xfrm>
              <a:prstGeom prst="rect">
                <a:avLst/>
              </a:prstGeom>
              <a:ln w="12700" cap="flat">
                <a:noFill/>
                <a:miter lim="400000"/>
              </a:ln>
              <a:effectLst/>
            </p:spPr>
          </p:pic>
          <p:pic>
            <p:nvPicPr>
              <p:cNvPr id="818" name="pasted-image.png"/>
              <p:cNvPicPr>
                <a:picLocks noChangeAspect="1"/>
              </p:cNvPicPr>
              <p:nvPr/>
            </p:nvPicPr>
            <p:blipFill>
              <a:blip r:embed="rId10">
                <a:extLst/>
              </a:blip>
              <a:stretch>
                <a:fillRect/>
              </a:stretch>
            </p:blipFill>
            <p:spPr>
              <a:xfrm>
                <a:off x="0" y="36195"/>
                <a:ext cx="3309335" cy="1173781"/>
              </a:xfrm>
              <a:prstGeom prst="rect">
                <a:avLst/>
              </a:prstGeom>
              <a:ln w="12700" cap="flat">
                <a:noFill/>
                <a:miter lim="400000"/>
              </a:ln>
              <a:effectLst/>
            </p:spPr>
          </p:pic>
        </p:grpSp>
        <p:grpSp>
          <p:nvGrpSpPr>
            <p:cNvPr id="822" name="Group 822"/>
            <p:cNvGrpSpPr/>
            <p:nvPr/>
          </p:nvGrpSpPr>
          <p:grpSpPr>
            <a:xfrm>
              <a:off x="5085931" y="0"/>
              <a:ext cx="4808176" cy="1246172"/>
              <a:chOff x="0" y="0"/>
              <a:chExt cx="4808174" cy="1246171"/>
            </a:xfrm>
          </p:grpSpPr>
          <p:pic>
            <p:nvPicPr>
              <p:cNvPr id="820" name="pasted-image.png"/>
              <p:cNvPicPr>
                <a:picLocks noChangeAspect="1"/>
              </p:cNvPicPr>
              <p:nvPr/>
            </p:nvPicPr>
            <p:blipFill>
              <a:blip r:embed="rId11">
                <a:extLst/>
              </a:blip>
              <a:srcRect l="8703" t="29613" r="20707" b="22591"/>
              <a:stretch>
                <a:fillRect/>
              </a:stretch>
            </p:blipFill>
            <p:spPr>
              <a:xfrm>
                <a:off x="3070301" y="36195"/>
                <a:ext cx="1737874" cy="1173747"/>
              </a:xfrm>
              <a:prstGeom prst="rect">
                <a:avLst/>
              </a:prstGeom>
              <a:ln w="12700" cap="flat">
                <a:noFill/>
                <a:miter lim="400000"/>
              </a:ln>
              <a:effectLst/>
            </p:spPr>
          </p:pic>
          <p:pic>
            <p:nvPicPr>
              <p:cNvPr id="821" name="pasted-image.png"/>
              <p:cNvPicPr>
                <a:picLocks noChangeAspect="1"/>
              </p:cNvPicPr>
              <p:nvPr/>
            </p:nvPicPr>
            <p:blipFill>
              <a:blip r:embed="rId12">
                <a:extLst/>
              </a:blip>
              <a:srcRect/>
              <a:stretch>
                <a:fillRect/>
              </a:stretch>
            </p:blipFill>
            <p:spPr>
              <a:xfrm>
                <a:off x="0" y="0"/>
                <a:ext cx="3107672" cy="1246172"/>
              </a:xfrm>
              <a:prstGeom prst="rect">
                <a:avLst/>
              </a:prstGeom>
              <a:ln w="12700" cap="flat">
                <a:noFill/>
                <a:miter lim="400000"/>
              </a:ln>
              <a:effectLst/>
            </p:spPr>
          </p:pic>
        </p:grpSp>
        <p:grpSp>
          <p:nvGrpSpPr>
            <p:cNvPr id="825" name="Group 825"/>
            <p:cNvGrpSpPr/>
            <p:nvPr/>
          </p:nvGrpSpPr>
          <p:grpSpPr>
            <a:xfrm>
              <a:off x="10110484" y="39"/>
              <a:ext cx="2778398" cy="1246093"/>
              <a:chOff x="0" y="0"/>
              <a:chExt cx="2778397" cy="1246092"/>
            </a:xfrm>
          </p:grpSpPr>
          <p:pic>
            <p:nvPicPr>
              <p:cNvPr id="823" name="pasted-image.png"/>
              <p:cNvPicPr>
                <a:picLocks noChangeAspect="1"/>
              </p:cNvPicPr>
              <p:nvPr/>
            </p:nvPicPr>
            <p:blipFill>
              <a:blip r:embed="rId13">
                <a:extLst/>
              </a:blip>
              <a:srcRect l="20144" t="25336" r="20535" b="20191"/>
              <a:stretch>
                <a:fillRect/>
              </a:stretch>
            </p:blipFill>
            <p:spPr>
              <a:xfrm>
                <a:off x="1417997" y="0"/>
                <a:ext cx="1360401" cy="1246093"/>
              </a:xfrm>
              <a:prstGeom prst="rect">
                <a:avLst/>
              </a:prstGeom>
              <a:ln w="12700" cap="flat">
                <a:noFill/>
                <a:miter lim="400000"/>
              </a:ln>
              <a:effectLst/>
            </p:spPr>
          </p:pic>
          <p:pic>
            <p:nvPicPr>
              <p:cNvPr id="824" name="pasted-image.png"/>
              <p:cNvPicPr>
                <a:picLocks noChangeAspect="1"/>
              </p:cNvPicPr>
              <p:nvPr/>
            </p:nvPicPr>
            <p:blipFill>
              <a:blip r:embed="rId14">
                <a:extLst/>
              </a:blip>
              <a:stretch>
                <a:fillRect/>
              </a:stretch>
            </p:blipFill>
            <p:spPr>
              <a:xfrm>
                <a:off x="0" y="36195"/>
                <a:ext cx="1422764" cy="1173781"/>
              </a:xfrm>
              <a:prstGeom prst="rect">
                <a:avLst/>
              </a:prstGeom>
              <a:ln w="12700" cap="flat">
                <a:noFill/>
                <a:miter lim="400000"/>
              </a:ln>
              <a:effectLst/>
            </p:spPr>
          </p:pic>
        </p:grpSp>
        <p:grpSp>
          <p:nvGrpSpPr>
            <p:cNvPr id="828" name="Group 828"/>
            <p:cNvGrpSpPr/>
            <p:nvPr/>
          </p:nvGrpSpPr>
          <p:grpSpPr>
            <a:xfrm>
              <a:off x="9994565" y="1332422"/>
              <a:ext cx="3010235" cy="1612194"/>
              <a:chOff x="0" y="0"/>
              <a:chExt cx="3010234" cy="1612192"/>
            </a:xfrm>
          </p:grpSpPr>
          <p:pic>
            <p:nvPicPr>
              <p:cNvPr id="826" name="pasted-image.png"/>
              <p:cNvPicPr>
                <a:picLocks noChangeAspect="1"/>
              </p:cNvPicPr>
              <p:nvPr/>
            </p:nvPicPr>
            <p:blipFill>
              <a:blip r:embed="rId15">
                <a:extLst/>
              </a:blip>
              <a:stretch>
                <a:fillRect/>
              </a:stretch>
            </p:blipFill>
            <p:spPr>
              <a:xfrm>
                <a:off x="0" y="169373"/>
                <a:ext cx="1305356" cy="1273447"/>
              </a:xfrm>
              <a:prstGeom prst="rect">
                <a:avLst/>
              </a:prstGeom>
              <a:ln w="12700" cap="flat">
                <a:noFill/>
                <a:miter lim="400000"/>
              </a:ln>
              <a:effectLst/>
            </p:spPr>
          </p:pic>
          <p:pic>
            <p:nvPicPr>
              <p:cNvPr id="827" name="pasted-image.png"/>
              <p:cNvPicPr>
                <a:picLocks noChangeAspect="1"/>
              </p:cNvPicPr>
              <p:nvPr/>
            </p:nvPicPr>
            <p:blipFill>
              <a:blip r:embed="rId16">
                <a:extLst/>
              </a:blip>
              <a:stretch>
                <a:fillRect/>
              </a:stretch>
            </p:blipFill>
            <p:spPr>
              <a:xfrm>
                <a:off x="1394000" y="0"/>
                <a:ext cx="1616235" cy="1612193"/>
              </a:xfrm>
              <a:prstGeom prst="rect">
                <a:avLst/>
              </a:prstGeom>
              <a:ln w="12700" cap="flat">
                <a:noFill/>
                <a:miter lim="400000"/>
              </a:ln>
              <a:effectLst/>
            </p:spPr>
          </p:pic>
        </p:grpSp>
        <p:grpSp>
          <p:nvGrpSpPr>
            <p:cNvPr id="831" name="Group 831"/>
            <p:cNvGrpSpPr/>
            <p:nvPr/>
          </p:nvGrpSpPr>
          <p:grpSpPr>
            <a:xfrm>
              <a:off x="7756252" y="1479237"/>
              <a:ext cx="2032372" cy="1318564"/>
              <a:chOff x="0" y="0"/>
              <a:chExt cx="2032371" cy="1318563"/>
            </a:xfrm>
          </p:grpSpPr>
          <p:pic>
            <p:nvPicPr>
              <p:cNvPr id="829" name="pasted-image.png"/>
              <p:cNvPicPr>
                <a:picLocks noChangeAspect="1"/>
              </p:cNvPicPr>
              <p:nvPr/>
            </p:nvPicPr>
            <p:blipFill>
              <a:blip r:embed="rId17">
                <a:extLst/>
              </a:blip>
              <a:stretch>
                <a:fillRect/>
              </a:stretch>
            </p:blipFill>
            <p:spPr>
              <a:xfrm>
                <a:off x="710503" y="0"/>
                <a:ext cx="1321869" cy="1318564"/>
              </a:xfrm>
              <a:prstGeom prst="rect">
                <a:avLst/>
              </a:prstGeom>
              <a:ln w="12700" cap="flat">
                <a:noFill/>
                <a:miter lim="400000"/>
              </a:ln>
              <a:effectLst/>
            </p:spPr>
          </p:pic>
          <p:pic>
            <p:nvPicPr>
              <p:cNvPr id="830" name="pasted-image.png"/>
              <p:cNvPicPr>
                <a:picLocks noChangeAspect="1"/>
              </p:cNvPicPr>
              <p:nvPr/>
            </p:nvPicPr>
            <p:blipFill>
              <a:blip r:embed="rId18">
                <a:extLst/>
              </a:blip>
              <a:stretch>
                <a:fillRect/>
              </a:stretch>
            </p:blipFill>
            <p:spPr>
              <a:xfrm>
                <a:off x="0" y="29742"/>
                <a:ext cx="935222" cy="1259079"/>
              </a:xfrm>
              <a:prstGeom prst="rect">
                <a:avLst/>
              </a:prstGeom>
              <a:ln w="12700" cap="flat">
                <a:noFill/>
                <a:miter lim="400000"/>
              </a:ln>
              <a:effectLst/>
            </p:spPr>
          </p:pic>
        </p:grpSp>
      </p:grpSp>
    </p:spTree>
    <p:extLst>
      <p:ext uri="{BB962C8B-B14F-4D97-AF65-F5344CB8AC3E}">
        <p14:creationId xmlns:p14="http://schemas.microsoft.com/office/powerpoint/2010/main" val="1367464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Helvetica" panose="020B0604020202020204" pitchFamily="34" charset="0"/>
                <a:cs typeface="Helvetica" panose="020B0604020202020204" pitchFamily="34" charset="0"/>
              </a:rPr>
              <a:t>Outline</a:t>
            </a:r>
          </a:p>
        </p:txBody>
      </p:sp>
      <p:sp>
        <p:nvSpPr>
          <p:cNvPr id="3" name="Content Placeholder 2"/>
          <p:cNvSpPr>
            <a:spLocks noGrp="1"/>
          </p:cNvSpPr>
          <p:nvPr>
            <p:ph idx="1"/>
          </p:nvPr>
        </p:nvSpPr>
        <p:spPr/>
        <p:txBody>
          <a:bodyPr>
            <a:normAutofit/>
          </a:bodyPr>
          <a:lstStyle/>
          <a:p>
            <a:pPr marL="0" indent="0">
              <a:lnSpc>
                <a:spcPct val="150000"/>
              </a:lnSpc>
              <a:buNone/>
            </a:pPr>
            <a:r>
              <a:rPr lang="en-US" sz="3600" dirty="0">
                <a:latin typeface="Helvetica" panose="020B0604020202020204" pitchFamily="34" charset="0"/>
                <a:cs typeface="Helvetica" panose="020B0604020202020204" pitchFamily="34" charset="0"/>
              </a:rPr>
              <a:t>Motivation</a:t>
            </a:r>
          </a:p>
          <a:p>
            <a:pPr marL="0" indent="0">
              <a:lnSpc>
                <a:spcPct val="150000"/>
              </a:lnSpc>
              <a:buNone/>
            </a:pPr>
            <a:r>
              <a:rPr lang="en-US" sz="3600" dirty="0">
                <a:latin typeface="Helvetica" panose="020B0604020202020204" pitchFamily="34" charset="0"/>
                <a:cs typeface="Helvetica" panose="020B0604020202020204" pitchFamily="34" charset="0"/>
              </a:rPr>
              <a:t>3D point cloud / CAD model reconstruction</a:t>
            </a:r>
          </a:p>
          <a:p>
            <a:pPr marL="0" indent="0">
              <a:lnSpc>
                <a:spcPct val="150000"/>
              </a:lnSpc>
              <a:buNone/>
            </a:pPr>
            <a:r>
              <a:rPr lang="en-US" sz="3600" b="1" dirty="0">
                <a:latin typeface="Helvetica" panose="020B0604020202020204" pitchFamily="34" charset="0"/>
                <a:cs typeface="Helvetica" panose="020B0604020202020204" pitchFamily="34" charset="0"/>
              </a:rPr>
              <a:t>3D point cloud analysis</a:t>
            </a:r>
            <a:endParaRPr lang="en-US" sz="3600" dirty="0">
              <a:latin typeface="Helvetica" panose="020B0604020202020204" pitchFamily="34" charset="0"/>
              <a:cs typeface="Helvetica" panose="020B0604020202020204" pitchFamily="34" charset="0"/>
            </a:endParaRPr>
          </a:p>
          <a:p>
            <a:pPr marL="0" indent="0">
              <a:lnSpc>
                <a:spcPct val="150000"/>
              </a:lnSpc>
              <a:buNone/>
            </a:pPr>
            <a:endParaRPr lang="en-US" sz="3600" b="1" dirty="0">
              <a:latin typeface="Helvetica" panose="020B0604020202020204" pitchFamily="34" charset="0"/>
              <a:cs typeface="Helvetica" panose="020B0604020202020204" pitchFamily="34" charset="0"/>
            </a:endParaRPr>
          </a:p>
          <a:p>
            <a:pPr marL="0" indent="0">
              <a:lnSpc>
                <a:spcPct val="150000"/>
              </a:lnSpc>
              <a:buNone/>
            </a:pPr>
            <a:endParaRPr lang="en-US" sz="3600" dirty="0">
              <a:latin typeface="Helvetica" panose="020B0604020202020204" pitchFamily="34" charset="0"/>
              <a:cs typeface="Helvetica" panose="020B0604020202020204" pitchFamily="34" charset="0"/>
            </a:endParaRPr>
          </a:p>
          <a:p>
            <a:pPr marL="0" indent="0">
              <a:lnSpc>
                <a:spcPct val="150000"/>
              </a:lnSpc>
              <a:buNone/>
            </a:pPr>
            <a:endParaRPr lang="en-US" sz="3600" dirty="0">
              <a:latin typeface="Helvetica" panose="020B0604020202020204" pitchFamily="34" charset="0"/>
              <a:cs typeface="Helvetica" panose="020B0604020202020204" pitchFamily="34" charset="0"/>
            </a:endParaRPr>
          </a:p>
          <a:p>
            <a:pPr marL="0" indent="0">
              <a:lnSpc>
                <a:spcPct val="150000"/>
              </a:lnSpc>
              <a:buNone/>
            </a:pPr>
            <a:endParaRPr lang="en-US" sz="3600" dirty="0">
              <a:latin typeface="Helvetica" panose="020B0604020202020204" pitchFamily="34" charset="0"/>
              <a:cs typeface="Helvetica" panose="020B0604020202020204" pitchFamily="34" charset="0"/>
            </a:endParaRPr>
          </a:p>
          <a:p>
            <a:pPr marL="0" indent="0">
              <a:lnSpc>
                <a:spcPct val="150000"/>
              </a:lnSpc>
              <a:buNone/>
            </a:pPr>
            <a:endParaRPr lang="en-US" sz="36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9919592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ase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388" y="1645672"/>
            <a:ext cx="9955655" cy="4255853"/>
          </a:xfrm>
          <a:prstGeom prst="rect">
            <a:avLst/>
          </a:prstGeom>
        </p:spPr>
      </p:pic>
      <p:sp>
        <p:nvSpPr>
          <p:cNvPr id="5" name="Title 1"/>
          <p:cNvSpPr>
            <a:spLocks noGrp="1"/>
          </p:cNvSpPr>
          <p:nvPr>
            <p:ph type="title"/>
          </p:nvPr>
        </p:nvSpPr>
        <p:spPr>
          <a:xfrm>
            <a:off x="429768" y="85345"/>
            <a:ext cx="11396472" cy="731519"/>
          </a:xfrm>
        </p:spPr>
        <p:txBody>
          <a:bodyPr/>
          <a:lstStyle/>
          <a:p>
            <a:r>
              <a:rPr lang="en-US" altLang="zh-CN" dirty="0"/>
              <a:t>Deep</a:t>
            </a:r>
            <a:r>
              <a:rPr lang="zh-CN" altLang="en-US" dirty="0"/>
              <a:t> </a:t>
            </a:r>
            <a:r>
              <a:rPr lang="en-US" altLang="zh-CN" dirty="0"/>
              <a:t>Learning</a:t>
            </a:r>
            <a:r>
              <a:rPr lang="zh-CN" altLang="en-US" dirty="0"/>
              <a:t> </a:t>
            </a:r>
            <a:r>
              <a:rPr lang="en-US" altLang="zh-CN" dirty="0"/>
              <a:t>on</a:t>
            </a:r>
            <a:r>
              <a:rPr lang="zh-CN" altLang="en-US" dirty="0"/>
              <a:t> </a:t>
            </a:r>
            <a:r>
              <a:rPr lang="en-US" altLang="zh-CN" dirty="0"/>
              <a:t>Point</a:t>
            </a:r>
            <a:r>
              <a:rPr lang="zh-CN" altLang="en-US" dirty="0"/>
              <a:t> </a:t>
            </a:r>
            <a:r>
              <a:rPr lang="en-US" altLang="zh-CN" dirty="0"/>
              <a:t>Sets</a:t>
            </a:r>
            <a:endParaRPr lang="en-US" dirty="0"/>
          </a:p>
        </p:txBody>
      </p:sp>
    </p:spTree>
    <p:extLst>
      <p:ext uri="{BB962C8B-B14F-4D97-AF65-F5344CB8AC3E}">
        <p14:creationId xmlns:p14="http://schemas.microsoft.com/office/powerpoint/2010/main" val="1294179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dirty="0"/>
              <a:t>Deep Nets for Unordered Point Set Input</a:t>
            </a:r>
            <a:endParaRPr lang="en-US" dirty="0"/>
          </a:p>
        </p:txBody>
      </p:sp>
      <p:sp>
        <p:nvSpPr>
          <p:cNvPr id="3" name="Content Placeholder 2"/>
          <p:cNvSpPr>
            <a:spLocks noGrp="1"/>
          </p:cNvSpPr>
          <p:nvPr>
            <p:ph idx="1"/>
          </p:nvPr>
        </p:nvSpPr>
        <p:spPr/>
        <p:txBody>
          <a:bodyPr/>
          <a:lstStyle/>
          <a:p>
            <a:pPr>
              <a:buNone/>
            </a:pPr>
            <a:r>
              <a:rPr lang="en" b="1" dirty="0">
                <a:solidFill>
                  <a:schemeClr val="accent5"/>
                </a:solidFill>
              </a:rPr>
              <a:t>Idea 1: Sort the input</a:t>
            </a:r>
          </a:p>
          <a:p>
            <a:pPr>
              <a:buNone/>
            </a:pPr>
            <a:r>
              <a:rPr lang="en" dirty="0">
                <a:solidFill>
                  <a:srgbClr val="666666"/>
                </a:solidFill>
              </a:rPr>
              <a:t>No canonical order in high dim space..</a:t>
            </a:r>
            <a:endParaRPr lang="en-US" dirty="0">
              <a:solidFill>
                <a:srgbClr val="666666"/>
              </a:solidFill>
            </a:endParaRPr>
          </a:p>
          <a:p>
            <a:pPr>
              <a:buNone/>
            </a:pPr>
            <a:r>
              <a:rPr lang="en" dirty="0">
                <a:solidFill>
                  <a:srgbClr val="666666"/>
                </a:solidFill>
              </a:rPr>
              <a:t>Use lexsort, sort by multiple keys, 1st dim then 2nd dim, 3rd dim</a:t>
            </a:r>
          </a:p>
          <a:p>
            <a:pPr indent="313259">
              <a:buClr>
                <a:schemeClr val="dk1"/>
              </a:buClr>
              <a:buSzPct val="45833"/>
              <a:buNone/>
            </a:pPr>
            <a:endParaRPr lang="en" dirty="0">
              <a:solidFill>
                <a:srgbClr val="666666"/>
              </a:solidFill>
            </a:endParaRPr>
          </a:p>
          <a:p>
            <a:pPr>
              <a:buNone/>
            </a:pPr>
            <a:endParaRPr lang="en" b="1" dirty="0">
              <a:solidFill>
                <a:srgbClr val="666666"/>
              </a:solidFill>
            </a:endParaRPr>
          </a:p>
          <a:p>
            <a:pPr>
              <a:buNone/>
            </a:pPr>
            <a:endParaRPr lang="en" b="1" dirty="0">
              <a:solidFill>
                <a:srgbClr val="666666"/>
              </a:solidFill>
            </a:endParaRPr>
          </a:p>
          <a:p>
            <a:endParaRPr lang="en-US" dirty="0"/>
          </a:p>
        </p:txBody>
      </p:sp>
      <p:sp>
        <p:nvSpPr>
          <p:cNvPr id="4" name="Shape 581"/>
          <p:cNvSpPr txBox="1"/>
          <p:nvPr/>
        </p:nvSpPr>
        <p:spPr>
          <a:xfrm>
            <a:off x="2806921" y="3749756"/>
            <a:ext cx="1381600" cy="1447600"/>
          </a:xfrm>
          <a:prstGeom prst="rect">
            <a:avLst/>
          </a:prstGeom>
          <a:noFill/>
          <a:ln>
            <a:noFill/>
          </a:ln>
        </p:spPr>
        <p:txBody>
          <a:bodyPr lIns="121897" tIns="121897" rIns="121897" bIns="121897" anchor="t" anchorCtr="0">
            <a:noAutofit/>
          </a:bodyPr>
          <a:lstStyle/>
          <a:p>
            <a:r>
              <a:rPr lang="en" sz="2400"/>
              <a:t>(1,2,3)</a:t>
            </a:r>
          </a:p>
          <a:p>
            <a:r>
              <a:rPr lang="en" sz="2400"/>
              <a:t>(1,1,1)</a:t>
            </a:r>
          </a:p>
          <a:p>
            <a:r>
              <a:rPr lang="en" sz="2400"/>
              <a:t>(2,3,2)</a:t>
            </a:r>
          </a:p>
          <a:p>
            <a:r>
              <a:rPr lang="en" sz="2400"/>
              <a:t>(2,3,4)</a:t>
            </a:r>
          </a:p>
        </p:txBody>
      </p:sp>
      <p:sp>
        <p:nvSpPr>
          <p:cNvPr id="5" name="Shape 582"/>
          <p:cNvSpPr txBox="1"/>
          <p:nvPr/>
        </p:nvSpPr>
        <p:spPr>
          <a:xfrm>
            <a:off x="4878024" y="3749756"/>
            <a:ext cx="1381600" cy="1447600"/>
          </a:xfrm>
          <a:prstGeom prst="rect">
            <a:avLst/>
          </a:prstGeom>
          <a:noFill/>
          <a:ln>
            <a:noFill/>
          </a:ln>
        </p:spPr>
        <p:txBody>
          <a:bodyPr lIns="121897" tIns="121897" rIns="121897" bIns="121897" anchor="t" anchorCtr="0">
            <a:noAutofit/>
          </a:bodyPr>
          <a:lstStyle/>
          <a:p>
            <a:r>
              <a:rPr lang="en" sz="2400"/>
              <a:t>(1,1,1)</a:t>
            </a:r>
          </a:p>
          <a:p>
            <a:r>
              <a:rPr lang="en" sz="2400"/>
              <a:t>(1,2,3)</a:t>
            </a:r>
          </a:p>
          <a:p>
            <a:r>
              <a:rPr lang="en" sz="2400"/>
              <a:t>(2,3,2)</a:t>
            </a:r>
          </a:p>
          <a:p>
            <a:r>
              <a:rPr lang="en" sz="2400"/>
              <a:t>(2,3,4)</a:t>
            </a:r>
          </a:p>
        </p:txBody>
      </p:sp>
      <p:sp>
        <p:nvSpPr>
          <p:cNvPr id="6" name="Shape 583"/>
          <p:cNvSpPr/>
          <p:nvPr/>
        </p:nvSpPr>
        <p:spPr>
          <a:xfrm>
            <a:off x="4025760" y="4283656"/>
            <a:ext cx="706800" cy="569600"/>
          </a:xfrm>
          <a:prstGeom prst="righ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121897" tIns="121897" rIns="121897" bIns="121897" anchor="ctr" anchorCtr="0">
            <a:noAutofit/>
          </a:bodyPr>
          <a:lstStyle/>
          <a:p>
            <a:endParaRPr sz="2400" dirty="0"/>
          </a:p>
        </p:txBody>
      </p:sp>
      <p:grpSp>
        <p:nvGrpSpPr>
          <p:cNvPr id="7" name="Shape 586"/>
          <p:cNvGrpSpPr/>
          <p:nvPr/>
        </p:nvGrpSpPr>
        <p:grpSpPr>
          <a:xfrm>
            <a:off x="6062021" y="4111656"/>
            <a:ext cx="1836267" cy="913600"/>
            <a:chOff x="3135450" y="3448300"/>
            <a:chExt cx="1377200" cy="685200"/>
          </a:xfrm>
        </p:grpSpPr>
        <p:sp>
          <p:nvSpPr>
            <p:cNvPr id="8" name="Shape 587"/>
            <p:cNvSpPr/>
            <p:nvPr/>
          </p:nvSpPr>
          <p:spPr>
            <a:xfrm>
              <a:off x="3408750" y="3595137"/>
              <a:ext cx="658500" cy="391500"/>
            </a:xfrm>
            <a:prstGeom prst="roundRect">
              <a:avLst>
                <a:gd name="adj" fmla="val 16667"/>
              </a:avLst>
            </a:prstGeom>
            <a:solidFill>
              <a:srgbClr val="86C4FF"/>
            </a:solidFill>
            <a:ln w="9525" cap="flat" cmpd="sng">
              <a:solidFill>
                <a:schemeClr val="tx1"/>
              </a:solidFill>
              <a:prstDash val="solid"/>
              <a:round/>
              <a:headEnd type="none" w="med" len="med"/>
              <a:tailEnd type="none" w="med" len="med"/>
            </a:ln>
          </p:spPr>
          <p:txBody>
            <a:bodyPr lIns="91425" tIns="91425" rIns="91425" bIns="91425" anchor="ctr" anchorCtr="0">
              <a:noAutofit/>
            </a:bodyPr>
            <a:lstStyle/>
            <a:p>
              <a:pPr algn="ctr"/>
              <a:r>
                <a:rPr lang="en" sz="1600">
                  <a:solidFill>
                    <a:srgbClr val="FFFFFF"/>
                  </a:solidFill>
                </a:rPr>
                <a:t>FCs</a:t>
              </a:r>
            </a:p>
          </p:txBody>
        </p:sp>
        <p:cxnSp>
          <p:nvCxnSpPr>
            <p:cNvPr id="9" name="Shape 588"/>
            <p:cNvCxnSpPr>
              <a:endCxn id="8" idx="1"/>
            </p:cNvCxnSpPr>
            <p:nvPr/>
          </p:nvCxnSpPr>
          <p:spPr>
            <a:xfrm>
              <a:off x="3135450" y="3790887"/>
              <a:ext cx="273300" cy="0"/>
            </a:xfrm>
            <a:prstGeom prst="straightConnector1">
              <a:avLst/>
            </a:prstGeom>
            <a:noFill/>
            <a:ln w="9525" cap="flat" cmpd="sng">
              <a:solidFill>
                <a:schemeClr val="tx1"/>
              </a:solidFill>
              <a:prstDash val="solid"/>
              <a:round/>
              <a:headEnd type="none" w="lg" len="lg"/>
              <a:tailEnd type="triangle" w="lg" len="lg"/>
            </a:ln>
          </p:spPr>
        </p:cxnSp>
        <p:cxnSp>
          <p:nvCxnSpPr>
            <p:cNvPr id="10" name="Shape 589"/>
            <p:cNvCxnSpPr/>
            <p:nvPr/>
          </p:nvCxnSpPr>
          <p:spPr>
            <a:xfrm>
              <a:off x="4099900" y="3790887"/>
              <a:ext cx="273300" cy="0"/>
            </a:xfrm>
            <a:prstGeom prst="straightConnector1">
              <a:avLst/>
            </a:prstGeom>
            <a:noFill/>
            <a:ln w="9525" cap="flat" cmpd="sng">
              <a:solidFill>
                <a:schemeClr val="tx1"/>
              </a:solidFill>
              <a:prstDash val="solid"/>
              <a:round/>
              <a:headEnd type="none" w="lg" len="lg"/>
              <a:tailEnd type="triangle" w="lg" len="lg"/>
            </a:ln>
          </p:spPr>
        </p:cxnSp>
        <p:sp>
          <p:nvSpPr>
            <p:cNvPr id="11" name="Shape 590"/>
            <p:cNvSpPr/>
            <p:nvPr/>
          </p:nvSpPr>
          <p:spPr>
            <a:xfrm>
              <a:off x="4405850" y="3448300"/>
              <a:ext cx="106800" cy="685200"/>
            </a:xfrm>
            <a:prstGeom prst="rect">
              <a:avLst/>
            </a:prstGeom>
            <a:solidFill>
              <a:srgbClr val="E06666"/>
            </a:solidFill>
            <a:ln w="9525" cap="flat" cmpd="sng">
              <a:solidFill>
                <a:schemeClr val="tx1"/>
              </a:solidFill>
              <a:prstDash val="solid"/>
              <a:round/>
              <a:headEnd type="none" w="med" len="med"/>
              <a:tailEnd type="none" w="med" len="med"/>
            </a:ln>
          </p:spPr>
          <p:txBody>
            <a:bodyPr lIns="91425" tIns="91425" rIns="91425" bIns="91425" anchor="ctr" anchorCtr="0">
              <a:noAutofit/>
            </a:bodyPr>
            <a:lstStyle/>
            <a:p>
              <a:endParaRPr/>
            </a:p>
          </p:txBody>
        </p:sp>
      </p:grpSp>
      <p:pic>
        <p:nvPicPr>
          <p:cNvPr id="12" name="Picture 11" descr="http://images.clipartpanda.com/wrong-clipart-red-wrong-cross-m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7181" y="1170433"/>
            <a:ext cx="530843" cy="430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32484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dirty="0"/>
              <a:t>Deep Nets for Unordered Point Set Input</a:t>
            </a:r>
            <a:endParaRPr lang="en-US" dirty="0"/>
          </a:p>
        </p:txBody>
      </p:sp>
      <p:sp>
        <p:nvSpPr>
          <p:cNvPr id="4" name="Shape 596"/>
          <p:cNvSpPr txBox="1">
            <a:spLocks/>
          </p:cNvSpPr>
          <p:nvPr/>
        </p:nvSpPr>
        <p:spPr>
          <a:xfrm>
            <a:off x="415600" y="1536633"/>
            <a:ext cx="11360800" cy="2390800"/>
          </a:xfrm>
          <a:prstGeom prst="rect">
            <a:avLst/>
          </a:prstGeom>
        </p:spPr>
        <p:txBody>
          <a:bodyPr vert="horz" lIns="121897" tIns="121897" rIns="121897" bIns="121897"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Helvetica"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Helvetica"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Helvetica"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Helvetica"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Helvetica"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en" sz="3200" b="1">
                <a:solidFill>
                  <a:schemeClr val="accent5"/>
                </a:solidFill>
              </a:rPr>
              <a:t>Idea 2: Sequential model (RNN/GRU/LSTM)</a:t>
            </a:r>
          </a:p>
          <a:p>
            <a:pPr indent="406390">
              <a:buFont typeface="Arial" panose="020B0604020202020204" pitchFamily="34" charset="0"/>
              <a:buNone/>
            </a:pPr>
            <a:endParaRPr lang="en" sz="3200">
              <a:solidFill>
                <a:srgbClr val="666666"/>
              </a:solidFill>
            </a:endParaRPr>
          </a:p>
          <a:p>
            <a:pPr>
              <a:buFont typeface="Arial" panose="020B0604020202020204" pitchFamily="34" charset="0"/>
              <a:buNone/>
            </a:pPr>
            <a:endParaRPr lang="en" sz="3200" b="1">
              <a:solidFill>
                <a:srgbClr val="666666"/>
              </a:solidFill>
            </a:endParaRPr>
          </a:p>
          <a:p>
            <a:pPr>
              <a:buFont typeface="Arial" panose="020B0604020202020204" pitchFamily="34" charset="0"/>
              <a:buNone/>
            </a:pPr>
            <a:endParaRPr lang="en" sz="3200" b="1">
              <a:solidFill>
                <a:srgbClr val="666666"/>
              </a:solidFill>
            </a:endParaRPr>
          </a:p>
        </p:txBody>
      </p:sp>
      <p:sp>
        <p:nvSpPr>
          <p:cNvPr id="5" name="Shape 597"/>
          <p:cNvSpPr txBox="1"/>
          <p:nvPr/>
        </p:nvSpPr>
        <p:spPr>
          <a:xfrm>
            <a:off x="2445723" y="4597121"/>
            <a:ext cx="1381600" cy="593200"/>
          </a:xfrm>
          <a:prstGeom prst="rect">
            <a:avLst/>
          </a:prstGeom>
          <a:noFill/>
          <a:ln>
            <a:noFill/>
          </a:ln>
        </p:spPr>
        <p:txBody>
          <a:bodyPr lIns="121897" tIns="121897" rIns="121897" bIns="121897" anchor="t" anchorCtr="0">
            <a:noAutofit/>
          </a:bodyPr>
          <a:lstStyle/>
          <a:p>
            <a:pPr algn="ctr"/>
            <a:r>
              <a:rPr lang="en" sz="2400"/>
              <a:t>(1,2,3)</a:t>
            </a:r>
          </a:p>
        </p:txBody>
      </p:sp>
      <p:sp>
        <p:nvSpPr>
          <p:cNvPr id="6" name="Shape 600"/>
          <p:cNvSpPr txBox="1"/>
          <p:nvPr/>
        </p:nvSpPr>
        <p:spPr>
          <a:xfrm>
            <a:off x="3820156" y="4511921"/>
            <a:ext cx="1246000" cy="763600"/>
          </a:xfrm>
          <a:prstGeom prst="rect">
            <a:avLst/>
          </a:prstGeom>
          <a:noFill/>
          <a:ln>
            <a:noFill/>
          </a:ln>
        </p:spPr>
        <p:txBody>
          <a:bodyPr lIns="121897" tIns="121897" rIns="121897" bIns="121897" anchor="ctr" anchorCtr="0">
            <a:noAutofit/>
          </a:bodyPr>
          <a:lstStyle/>
          <a:p>
            <a:pPr algn="ctr"/>
            <a:r>
              <a:rPr lang="en" sz="2400">
                <a:solidFill>
                  <a:schemeClr val="dk1"/>
                </a:solidFill>
              </a:rPr>
              <a:t>(1,1,1)</a:t>
            </a:r>
          </a:p>
        </p:txBody>
      </p:sp>
      <p:sp>
        <p:nvSpPr>
          <p:cNvPr id="7" name="Shape 601"/>
          <p:cNvSpPr txBox="1"/>
          <p:nvPr/>
        </p:nvSpPr>
        <p:spPr>
          <a:xfrm>
            <a:off x="5058989" y="4597121"/>
            <a:ext cx="1381600" cy="593200"/>
          </a:xfrm>
          <a:prstGeom prst="rect">
            <a:avLst/>
          </a:prstGeom>
          <a:noFill/>
          <a:ln>
            <a:noFill/>
          </a:ln>
        </p:spPr>
        <p:txBody>
          <a:bodyPr lIns="121897" tIns="121897" rIns="121897" bIns="121897" anchor="ctr" anchorCtr="0">
            <a:noAutofit/>
          </a:bodyPr>
          <a:lstStyle/>
          <a:p>
            <a:pPr algn="ctr"/>
            <a:r>
              <a:rPr lang="en" sz="2400">
                <a:solidFill>
                  <a:schemeClr val="dk1"/>
                </a:solidFill>
              </a:rPr>
              <a:t>(2,3,2)</a:t>
            </a:r>
          </a:p>
        </p:txBody>
      </p:sp>
      <p:sp>
        <p:nvSpPr>
          <p:cNvPr id="8" name="Shape 602"/>
          <p:cNvSpPr txBox="1"/>
          <p:nvPr/>
        </p:nvSpPr>
        <p:spPr>
          <a:xfrm>
            <a:off x="6529323" y="4597254"/>
            <a:ext cx="1246000" cy="593200"/>
          </a:xfrm>
          <a:prstGeom prst="rect">
            <a:avLst/>
          </a:prstGeom>
          <a:noFill/>
          <a:ln>
            <a:noFill/>
          </a:ln>
        </p:spPr>
        <p:txBody>
          <a:bodyPr lIns="121897" tIns="121897" rIns="121897" bIns="121897" anchor="ctr" anchorCtr="0">
            <a:noAutofit/>
          </a:bodyPr>
          <a:lstStyle/>
          <a:p>
            <a:pPr algn="ctr"/>
            <a:r>
              <a:rPr lang="en" sz="2400">
                <a:solidFill>
                  <a:schemeClr val="dk1"/>
                </a:solidFill>
              </a:rPr>
              <a:t>(2,3,4)</a:t>
            </a:r>
          </a:p>
        </p:txBody>
      </p:sp>
      <p:sp>
        <p:nvSpPr>
          <p:cNvPr id="9" name="Shape 603"/>
          <p:cNvSpPr/>
          <p:nvPr/>
        </p:nvSpPr>
        <p:spPr>
          <a:xfrm>
            <a:off x="2711556" y="2770054"/>
            <a:ext cx="878000" cy="593200"/>
          </a:xfrm>
          <a:prstGeom prst="roundRect">
            <a:avLst>
              <a:gd name="adj" fmla="val 16667"/>
            </a:avLst>
          </a:prstGeom>
          <a:solidFill>
            <a:schemeClr val="accent3"/>
          </a:solidFill>
          <a:ln w="9525" cap="flat" cmpd="sng">
            <a:solidFill>
              <a:schemeClr val="dk2"/>
            </a:solidFill>
            <a:prstDash val="solid"/>
            <a:round/>
            <a:headEnd type="none" w="med" len="med"/>
            <a:tailEnd type="none" w="med" len="med"/>
          </a:ln>
        </p:spPr>
        <p:txBody>
          <a:bodyPr lIns="121897" tIns="121897" rIns="121897" bIns="121897" anchor="ctr" anchorCtr="0">
            <a:noAutofit/>
          </a:bodyPr>
          <a:lstStyle/>
          <a:p>
            <a:r>
              <a:rPr lang="en" sz="1600">
                <a:solidFill>
                  <a:srgbClr val="FFFFFF"/>
                </a:solidFill>
              </a:rPr>
              <a:t>LSTM</a:t>
            </a:r>
          </a:p>
        </p:txBody>
      </p:sp>
      <p:sp>
        <p:nvSpPr>
          <p:cNvPr id="10" name="Shape 604"/>
          <p:cNvSpPr/>
          <p:nvPr/>
        </p:nvSpPr>
        <p:spPr>
          <a:xfrm>
            <a:off x="4018189" y="2770054"/>
            <a:ext cx="878000" cy="593200"/>
          </a:xfrm>
          <a:prstGeom prst="roundRect">
            <a:avLst>
              <a:gd name="adj" fmla="val 16667"/>
            </a:avLst>
          </a:prstGeom>
          <a:solidFill>
            <a:schemeClr val="accent3"/>
          </a:solidFill>
          <a:ln w="9525" cap="flat" cmpd="sng">
            <a:solidFill>
              <a:schemeClr val="dk2"/>
            </a:solidFill>
            <a:prstDash val="solid"/>
            <a:round/>
            <a:headEnd type="none" w="med" len="med"/>
            <a:tailEnd type="none" w="med" len="med"/>
          </a:ln>
        </p:spPr>
        <p:txBody>
          <a:bodyPr lIns="121897" tIns="121897" rIns="121897" bIns="121897" anchor="ctr" anchorCtr="0">
            <a:noAutofit/>
          </a:bodyPr>
          <a:lstStyle/>
          <a:p>
            <a:pPr>
              <a:buClr>
                <a:schemeClr val="dk1"/>
              </a:buClr>
              <a:buSzPct val="91666"/>
            </a:pPr>
            <a:r>
              <a:rPr lang="en" sz="1600">
                <a:solidFill>
                  <a:srgbClr val="FFFFFF"/>
                </a:solidFill>
              </a:rPr>
              <a:t>LSTM</a:t>
            </a:r>
          </a:p>
        </p:txBody>
      </p:sp>
      <p:sp>
        <p:nvSpPr>
          <p:cNvPr id="11" name="Shape 605"/>
          <p:cNvSpPr/>
          <p:nvPr/>
        </p:nvSpPr>
        <p:spPr>
          <a:xfrm>
            <a:off x="5324823" y="2770054"/>
            <a:ext cx="878000" cy="593200"/>
          </a:xfrm>
          <a:prstGeom prst="roundRect">
            <a:avLst>
              <a:gd name="adj" fmla="val 16667"/>
            </a:avLst>
          </a:prstGeom>
          <a:solidFill>
            <a:schemeClr val="accent3"/>
          </a:solidFill>
          <a:ln w="9525" cap="flat" cmpd="sng">
            <a:solidFill>
              <a:schemeClr val="dk2"/>
            </a:solidFill>
            <a:prstDash val="solid"/>
            <a:round/>
            <a:headEnd type="none" w="med" len="med"/>
            <a:tailEnd type="none" w="med" len="med"/>
          </a:ln>
        </p:spPr>
        <p:txBody>
          <a:bodyPr lIns="121897" tIns="121897" rIns="121897" bIns="121897" anchor="ctr" anchorCtr="0">
            <a:noAutofit/>
          </a:bodyPr>
          <a:lstStyle/>
          <a:p>
            <a:pPr>
              <a:buClr>
                <a:schemeClr val="dk1"/>
              </a:buClr>
              <a:buSzPct val="91666"/>
            </a:pPr>
            <a:r>
              <a:rPr lang="en" sz="1600">
                <a:solidFill>
                  <a:srgbClr val="FFFFFF"/>
                </a:solidFill>
              </a:rPr>
              <a:t>LSTM</a:t>
            </a:r>
          </a:p>
        </p:txBody>
      </p:sp>
      <p:sp>
        <p:nvSpPr>
          <p:cNvPr id="12" name="Shape 606"/>
          <p:cNvSpPr/>
          <p:nvPr/>
        </p:nvSpPr>
        <p:spPr>
          <a:xfrm>
            <a:off x="6727356" y="2770054"/>
            <a:ext cx="878000" cy="593200"/>
          </a:xfrm>
          <a:prstGeom prst="roundRect">
            <a:avLst>
              <a:gd name="adj" fmla="val 16667"/>
            </a:avLst>
          </a:prstGeom>
          <a:solidFill>
            <a:schemeClr val="accent3"/>
          </a:solidFill>
          <a:ln w="9525" cap="flat" cmpd="sng">
            <a:solidFill>
              <a:schemeClr val="dk2"/>
            </a:solidFill>
            <a:prstDash val="solid"/>
            <a:round/>
            <a:headEnd type="none" w="med" len="med"/>
            <a:tailEnd type="none" w="med" len="med"/>
          </a:ln>
        </p:spPr>
        <p:txBody>
          <a:bodyPr lIns="121897" tIns="121897" rIns="121897" bIns="121897" anchor="ctr" anchorCtr="0">
            <a:noAutofit/>
          </a:bodyPr>
          <a:lstStyle/>
          <a:p>
            <a:pPr>
              <a:buClr>
                <a:schemeClr val="dk1"/>
              </a:buClr>
              <a:buSzPct val="91666"/>
            </a:pPr>
            <a:r>
              <a:rPr lang="en" sz="1600">
                <a:solidFill>
                  <a:srgbClr val="FFFFFF"/>
                </a:solidFill>
              </a:rPr>
              <a:t>LSTM</a:t>
            </a:r>
          </a:p>
        </p:txBody>
      </p:sp>
      <p:cxnSp>
        <p:nvCxnSpPr>
          <p:cNvPr id="13" name="Shape 607"/>
          <p:cNvCxnSpPr>
            <a:endCxn id="9" idx="2"/>
          </p:cNvCxnSpPr>
          <p:nvPr/>
        </p:nvCxnSpPr>
        <p:spPr>
          <a:xfrm rot="10800000">
            <a:off x="3150556" y="3363254"/>
            <a:ext cx="0" cy="356000"/>
          </a:xfrm>
          <a:prstGeom prst="straightConnector1">
            <a:avLst/>
          </a:prstGeom>
          <a:noFill/>
          <a:ln w="9525" cap="flat" cmpd="sng">
            <a:solidFill>
              <a:schemeClr val="dk2"/>
            </a:solidFill>
            <a:prstDash val="solid"/>
            <a:round/>
            <a:headEnd type="none" w="lg" len="lg"/>
            <a:tailEnd type="triangle" w="lg" len="lg"/>
          </a:ln>
        </p:spPr>
      </p:cxnSp>
      <p:cxnSp>
        <p:nvCxnSpPr>
          <p:cNvPr id="14" name="Shape 608"/>
          <p:cNvCxnSpPr/>
          <p:nvPr/>
        </p:nvCxnSpPr>
        <p:spPr>
          <a:xfrm rot="10800000">
            <a:off x="4457189" y="3363388"/>
            <a:ext cx="0" cy="351200"/>
          </a:xfrm>
          <a:prstGeom prst="straightConnector1">
            <a:avLst/>
          </a:prstGeom>
          <a:noFill/>
          <a:ln w="9525" cap="flat" cmpd="sng">
            <a:solidFill>
              <a:schemeClr val="dk2"/>
            </a:solidFill>
            <a:prstDash val="solid"/>
            <a:round/>
            <a:headEnd type="none" w="lg" len="lg"/>
            <a:tailEnd type="triangle" w="lg" len="lg"/>
          </a:ln>
        </p:spPr>
      </p:cxnSp>
      <p:cxnSp>
        <p:nvCxnSpPr>
          <p:cNvPr id="15" name="Shape 609"/>
          <p:cNvCxnSpPr/>
          <p:nvPr/>
        </p:nvCxnSpPr>
        <p:spPr>
          <a:xfrm rot="10800000">
            <a:off x="5763823" y="3363388"/>
            <a:ext cx="0" cy="351200"/>
          </a:xfrm>
          <a:prstGeom prst="straightConnector1">
            <a:avLst/>
          </a:prstGeom>
          <a:noFill/>
          <a:ln w="9525" cap="flat" cmpd="sng">
            <a:solidFill>
              <a:schemeClr val="dk2"/>
            </a:solidFill>
            <a:prstDash val="solid"/>
            <a:round/>
            <a:headEnd type="none" w="lg" len="lg"/>
            <a:tailEnd type="triangle" w="lg" len="lg"/>
          </a:ln>
        </p:spPr>
      </p:cxnSp>
      <p:cxnSp>
        <p:nvCxnSpPr>
          <p:cNvPr id="16" name="Shape 610"/>
          <p:cNvCxnSpPr/>
          <p:nvPr/>
        </p:nvCxnSpPr>
        <p:spPr>
          <a:xfrm rot="10800000">
            <a:off x="7166356" y="3363388"/>
            <a:ext cx="0" cy="351200"/>
          </a:xfrm>
          <a:prstGeom prst="straightConnector1">
            <a:avLst/>
          </a:prstGeom>
          <a:noFill/>
          <a:ln w="9525" cap="flat" cmpd="sng">
            <a:solidFill>
              <a:schemeClr val="dk2"/>
            </a:solidFill>
            <a:prstDash val="solid"/>
            <a:round/>
            <a:headEnd type="none" w="lg" len="lg"/>
            <a:tailEnd type="triangle" w="lg" len="lg"/>
          </a:ln>
        </p:spPr>
      </p:cxnSp>
      <p:cxnSp>
        <p:nvCxnSpPr>
          <p:cNvPr id="17" name="Shape 611"/>
          <p:cNvCxnSpPr>
            <a:endCxn id="9" idx="1"/>
          </p:cNvCxnSpPr>
          <p:nvPr/>
        </p:nvCxnSpPr>
        <p:spPr>
          <a:xfrm>
            <a:off x="2367556" y="3066654"/>
            <a:ext cx="344000" cy="0"/>
          </a:xfrm>
          <a:prstGeom prst="straightConnector1">
            <a:avLst/>
          </a:prstGeom>
          <a:noFill/>
          <a:ln w="9525" cap="flat" cmpd="sng">
            <a:solidFill>
              <a:schemeClr val="dk2"/>
            </a:solidFill>
            <a:prstDash val="solid"/>
            <a:round/>
            <a:headEnd type="none" w="lg" len="lg"/>
            <a:tailEnd type="triangle" w="lg" len="lg"/>
          </a:ln>
        </p:spPr>
      </p:cxnSp>
      <p:cxnSp>
        <p:nvCxnSpPr>
          <p:cNvPr id="18" name="Shape 612"/>
          <p:cNvCxnSpPr/>
          <p:nvPr/>
        </p:nvCxnSpPr>
        <p:spPr>
          <a:xfrm>
            <a:off x="3631872" y="3073154"/>
            <a:ext cx="344000" cy="0"/>
          </a:xfrm>
          <a:prstGeom prst="straightConnector1">
            <a:avLst/>
          </a:prstGeom>
          <a:noFill/>
          <a:ln w="9525" cap="flat" cmpd="sng">
            <a:solidFill>
              <a:schemeClr val="dk2"/>
            </a:solidFill>
            <a:prstDash val="solid"/>
            <a:round/>
            <a:headEnd type="none" w="lg" len="lg"/>
            <a:tailEnd type="triangle" w="lg" len="lg"/>
          </a:ln>
        </p:spPr>
      </p:cxnSp>
      <p:cxnSp>
        <p:nvCxnSpPr>
          <p:cNvPr id="19" name="Shape 613"/>
          <p:cNvCxnSpPr/>
          <p:nvPr/>
        </p:nvCxnSpPr>
        <p:spPr>
          <a:xfrm>
            <a:off x="4938505" y="3086521"/>
            <a:ext cx="344000" cy="0"/>
          </a:xfrm>
          <a:prstGeom prst="straightConnector1">
            <a:avLst/>
          </a:prstGeom>
          <a:noFill/>
          <a:ln w="9525" cap="flat" cmpd="sng">
            <a:solidFill>
              <a:schemeClr val="dk2"/>
            </a:solidFill>
            <a:prstDash val="solid"/>
            <a:round/>
            <a:headEnd type="none" w="lg" len="lg"/>
            <a:tailEnd type="triangle" w="lg" len="lg"/>
          </a:ln>
        </p:spPr>
      </p:cxnSp>
      <p:cxnSp>
        <p:nvCxnSpPr>
          <p:cNvPr id="20" name="Shape 614"/>
          <p:cNvCxnSpPr/>
          <p:nvPr/>
        </p:nvCxnSpPr>
        <p:spPr>
          <a:xfrm>
            <a:off x="6293089" y="3071221"/>
            <a:ext cx="344000" cy="0"/>
          </a:xfrm>
          <a:prstGeom prst="straightConnector1">
            <a:avLst/>
          </a:prstGeom>
          <a:noFill/>
          <a:ln w="9525" cap="flat" cmpd="sng">
            <a:solidFill>
              <a:schemeClr val="dk2"/>
            </a:solidFill>
            <a:prstDash val="solid"/>
            <a:round/>
            <a:headEnd type="none" w="lg" len="lg"/>
            <a:tailEnd type="triangle" w="lg" len="lg"/>
          </a:ln>
        </p:spPr>
      </p:cxnSp>
      <p:cxnSp>
        <p:nvCxnSpPr>
          <p:cNvPr id="21" name="Shape 615"/>
          <p:cNvCxnSpPr/>
          <p:nvPr/>
        </p:nvCxnSpPr>
        <p:spPr>
          <a:xfrm>
            <a:off x="7696223" y="3066654"/>
            <a:ext cx="344000" cy="0"/>
          </a:xfrm>
          <a:prstGeom prst="straightConnector1">
            <a:avLst/>
          </a:prstGeom>
          <a:noFill/>
          <a:ln w="9525" cap="flat" cmpd="sng">
            <a:solidFill>
              <a:schemeClr val="dk2"/>
            </a:solidFill>
            <a:prstDash val="solid"/>
            <a:round/>
            <a:headEnd type="none" w="lg" len="lg"/>
            <a:tailEnd type="triangle" w="lg" len="lg"/>
          </a:ln>
        </p:spPr>
      </p:cxnSp>
      <p:sp>
        <p:nvSpPr>
          <p:cNvPr id="22" name="Shape 616"/>
          <p:cNvSpPr/>
          <p:nvPr/>
        </p:nvSpPr>
        <p:spPr>
          <a:xfrm>
            <a:off x="8131089" y="2770054"/>
            <a:ext cx="878000" cy="593200"/>
          </a:xfrm>
          <a:prstGeom prst="roundRect">
            <a:avLst>
              <a:gd name="adj" fmla="val 16667"/>
            </a:avLst>
          </a:prstGeom>
          <a:solidFill>
            <a:srgbClr val="86C4FF"/>
          </a:solidFill>
          <a:ln w="9525" cap="flat" cmpd="sng">
            <a:solidFill>
              <a:schemeClr val="dk2"/>
            </a:solidFill>
            <a:prstDash val="solid"/>
            <a:round/>
            <a:headEnd type="none" w="med" len="med"/>
            <a:tailEnd type="none" w="med" len="med"/>
          </a:ln>
        </p:spPr>
        <p:txBody>
          <a:bodyPr lIns="121897" tIns="121897" rIns="121897" bIns="121897" anchor="ctr" anchorCtr="0">
            <a:noAutofit/>
          </a:bodyPr>
          <a:lstStyle/>
          <a:p>
            <a:pPr algn="ctr"/>
            <a:r>
              <a:rPr lang="en" sz="1600">
                <a:solidFill>
                  <a:srgbClr val="FFFFFF"/>
                </a:solidFill>
              </a:rPr>
              <a:t>FCs</a:t>
            </a:r>
          </a:p>
        </p:txBody>
      </p:sp>
      <p:cxnSp>
        <p:nvCxnSpPr>
          <p:cNvPr id="23" name="Shape 617"/>
          <p:cNvCxnSpPr/>
          <p:nvPr/>
        </p:nvCxnSpPr>
        <p:spPr>
          <a:xfrm>
            <a:off x="9074056" y="3066654"/>
            <a:ext cx="344000" cy="0"/>
          </a:xfrm>
          <a:prstGeom prst="straightConnector1">
            <a:avLst/>
          </a:prstGeom>
          <a:noFill/>
          <a:ln w="9525" cap="flat" cmpd="sng">
            <a:solidFill>
              <a:schemeClr val="dk2"/>
            </a:solidFill>
            <a:prstDash val="solid"/>
            <a:round/>
            <a:headEnd type="none" w="lg" len="lg"/>
            <a:tailEnd type="triangle" w="lg" len="lg"/>
          </a:ln>
        </p:spPr>
      </p:cxnSp>
      <p:cxnSp>
        <p:nvCxnSpPr>
          <p:cNvPr id="24" name="Shape 618"/>
          <p:cNvCxnSpPr/>
          <p:nvPr/>
        </p:nvCxnSpPr>
        <p:spPr>
          <a:xfrm rot="10800000">
            <a:off x="3138217" y="4290221"/>
            <a:ext cx="0" cy="356000"/>
          </a:xfrm>
          <a:prstGeom prst="straightConnector1">
            <a:avLst/>
          </a:prstGeom>
          <a:noFill/>
          <a:ln w="9525" cap="flat" cmpd="sng">
            <a:solidFill>
              <a:schemeClr val="dk2"/>
            </a:solidFill>
            <a:prstDash val="solid"/>
            <a:round/>
            <a:headEnd type="none" w="lg" len="lg"/>
            <a:tailEnd type="triangle" w="lg" len="lg"/>
          </a:ln>
        </p:spPr>
      </p:cxnSp>
      <p:cxnSp>
        <p:nvCxnSpPr>
          <p:cNvPr id="25" name="Shape 619"/>
          <p:cNvCxnSpPr/>
          <p:nvPr/>
        </p:nvCxnSpPr>
        <p:spPr>
          <a:xfrm rot="10800000">
            <a:off x="4444851" y="4290354"/>
            <a:ext cx="0" cy="351200"/>
          </a:xfrm>
          <a:prstGeom prst="straightConnector1">
            <a:avLst/>
          </a:prstGeom>
          <a:noFill/>
          <a:ln w="9525" cap="flat" cmpd="sng">
            <a:solidFill>
              <a:schemeClr val="dk2"/>
            </a:solidFill>
            <a:prstDash val="solid"/>
            <a:round/>
            <a:headEnd type="none" w="lg" len="lg"/>
            <a:tailEnd type="triangle" w="lg" len="lg"/>
          </a:ln>
        </p:spPr>
      </p:cxnSp>
      <p:cxnSp>
        <p:nvCxnSpPr>
          <p:cNvPr id="26" name="Shape 620"/>
          <p:cNvCxnSpPr/>
          <p:nvPr/>
        </p:nvCxnSpPr>
        <p:spPr>
          <a:xfrm rot="10800000">
            <a:off x="5751484" y="4290354"/>
            <a:ext cx="0" cy="351200"/>
          </a:xfrm>
          <a:prstGeom prst="straightConnector1">
            <a:avLst/>
          </a:prstGeom>
          <a:noFill/>
          <a:ln w="9525" cap="flat" cmpd="sng">
            <a:solidFill>
              <a:schemeClr val="dk2"/>
            </a:solidFill>
            <a:prstDash val="solid"/>
            <a:round/>
            <a:headEnd type="none" w="lg" len="lg"/>
            <a:tailEnd type="triangle" w="lg" len="lg"/>
          </a:ln>
        </p:spPr>
      </p:cxnSp>
      <p:cxnSp>
        <p:nvCxnSpPr>
          <p:cNvPr id="27" name="Shape 621"/>
          <p:cNvCxnSpPr/>
          <p:nvPr/>
        </p:nvCxnSpPr>
        <p:spPr>
          <a:xfrm rot="10800000">
            <a:off x="7154017" y="4290354"/>
            <a:ext cx="0" cy="351200"/>
          </a:xfrm>
          <a:prstGeom prst="straightConnector1">
            <a:avLst/>
          </a:prstGeom>
          <a:noFill/>
          <a:ln w="9525" cap="flat" cmpd="sng">
            <a:solidFill>
              <a:schemeClr val="dk2"/>
            </a:solidFill>
            <a:prstDash val="solid"/>
            <a:round/>
            <a:headEnd type="none" w="lg" len="lg"/>
            <a:tailEnd type="triangle" w="lg" len="lg"/>
          </a:ln>
        </p:spPr>
      </p:cxnSp>
      <p:sp>
        <p:nvSpPr>
          <p:cNvPr id="28" name="Shape 622"/>
          <p:cNvSpPr/>
          <p:nvPr/>
        </p:nvSpPr>
        <p:spPr>
          <a:xfrm>
            <a:off x="2711556" y="3743737"/>
            <a:ext cx="878000" cy="522000"/>
          </a:xfrm>
          <a:prstGeom prst="roundRect">
            <a:avLst>
              <a:gd name="adj" fmla="val 16667"/>
            </a:avLst>
          </a:prstGeom>
          <a:solidFill>
            <a:srgbClr val="86C4FF"/>
          </a:solidFill>
          <a:ln w="9525" cap="flat" cmpd="sng">
            <a:solidFill>
              <a:schemeClr val="dk2"/>
            </a:solidFill>
            <a:prstDash val="solid"/>
            <a:round/>
            <a:headEnd type="none" w="med" len="med"/>
            <a:tailEnd type="none" w="med" len="med"/>
          </a:ln>
        </p:spPr>
        <p:txBody>
          <a:bodyPr lIns="121897" tIns="121897" rIns="121897" bIns="121897" anchor="ctr" anchorCtr="0">
            <a:noAutofit/>
          </a:bodyPr>
          <a:lstStyle/>
          <a:p>
            <a:pPr algn="ctr"/>
            <a:r>
              <a:rPr lang="en" sz="1600">
                <a:solidFill>
                  <a:srgbClr val="FFFFFF"/>
                </a:solidFill>
              </a:rPr>
              <a:t>FCs</a:t>
            </a:r>
          </a:p>
        </p:txBody>
      </p:sp>
      <p:sp>
        <p:nvSpPr>
          <p:cNvPr id="29" name="Shape 623"/>
          <p:cNvSpPr/>
          <p:nvPr/>
        </p:nvSpPr>
        <p:spPr>
          <a:xfrm>
            <a:off x="4018189" y="3741454"/>
            <a:ext cx="878000" cy="522000"/>
          </a:xfrm>
          <a:prstGeom prst="roundRect">
            <a:avLst>
              <a:gd name="adj" fmla="val 16667"/>
            </a:avLst>
          </a:prstGeom>
          <a:solidFill>
            <a:srgbClr val="86C4FF"/>
          </a:solidFill>
          <a:ln w="9525" cap="flat" cmpd="sng">
            <a:solidFill>
              <a:schemeClr val="dk2"/>
            </a:solidFill>
            <a:prstDash val="solid"/>
            <a:round/>
            <a:headEnd type="none" w="med" len="med"/>
            <a:tailEnd type="none" w="med" len="med"/>
          </a:ln>
        </p:spPr>
        <p:txBody>
          <a:bodyPr lIns="121897" tIns="121897" rIns="121897" bIns="121897" anchor="ctr" anchorCtr="0">
            <a:noAutofit/>
          </a:bodyPr>
          <a:lstStyle/>
          <a:p>
            <a:pPr algn="ctr"/>
            <a:r>
              <a:rPr lang="en" sz="1600">
                <a:solidFill>
                  <a:srgbClr val="FFFFFF"/>
                </a:solidFill>
              </a:rPr>
              <a:t>FCs</a:t>
            </a:r>
          </a:p>
        </p:txBody>
      </p:sp>
      <p:sp>
        <p:nvSpPr>
          <p:cNvPr id="30" name="Shape 624"/>
          <p:cNvSpPr/>
          <p:nvPr/>
        </p:nvSpPr>
        <p:spPr>
          <a:xfrm>
            <a:off x="5324823" y="3741470"/>
            <a:ext cx="878000" cy="522000"/>
          </a:xfrm>
          <a:prstGeom prst="roundRect">
            <a:avLst>
              <a:gd name="adj" fmla="val 16667"/>
            </a:avLst>
          </a:prstGeom>
          <a:solidFill>
            <a:srgbClr val="86C4FF"/>
          </a:solidFill>
          <a:ln w="9525" cap="flat" cmpd="sng">
            <a:solidFill>
              <a:schemeClr val="dk2"/>
            </a:solidFill>
            <a:prstDash val="solid"/>
            <a:round/>
            <a:headEnd type="none" w="med" len="med"/>
            <a:tailEnd type="none" w="med" len="med"/>
          </a:ln>
        </p:spPr>
        <p:txBody>
          <a:bodyPr lIns="121897" tIns="121897" rIns="121897" bIns="121897" anchor="ctr" anchorCtr="0">
            <a:noAutofit/>
          </a:bodyPr>
          <a:lstStyle/>
          <a:p>
            <a:pPr algn="ctr"/>
            <a:r>
              <a:rPr lang="en" sz="1600">
                <a:solidFill>
                  <a:srgbClr val="FFFFFF"/>
                </a:solidFill>
              </a:rPr>
              <a:t>FCs</a:t>
            </a:r>
          </a:p>
        </p:txBody>
      </p:sp>
      <p:sp>
        <p:nvSpPr>
          <p:cNvPr id="31" name="Shape 625"/>
          <p:cNvSpPr/>
          <p:nvPr/>
        </p:nvSpPr>
        <p:spPr>
          <a:xfrm>
            <a:off x="6713323" y="3719254"/>
            <a:ext cx="878000" cy="522000"/>
          </a:xfrm>
          <a:prstGeom prst="roundRect">
            <a:avLst>
              <a:gd name="adj" fmla="val 16667"/>
            </a:avLst>
          </a:prstGeom>
          <a:solidFill>
            <a:srgbClr val="86C4FF"/>
          </a:solidFill>
          <a:ln w="9525" cap="flat" cmpd="sng">
            <a:solidFill>
              <a:schemeClr val="dk2"/>
            </a:solidFill>
            <a:prstDash val="solid"/>
            <a:round/>
            <a:headEnd type="none" w="med" len="med"/>
            <a:tailEnd type="none" w="med" len="med"/>
          </a:ln>
        </p:spPr>
        <p:txBody>
          <a:bodyPr lIns="121897" tIns="121897" rIns="121897" bIns="121897" anchor="ctr" anchorCtr="0">
            <a:noAutofit/>
          </a:bodyPr>
          <a:lstStyle/>
          <a:p>
            <a:pPr algn="ctr"/>
            <a:r>
              <a:rPr lang="en" sz="1600">
                <a:solidFill>
                  <a:srgbClr val="FFFFFF"/>
                </a:solidFill>
              </a:rPr>
              <a:t>FCs</a:t>
            </a:r>
          </a:p>
        </p:txBody>
      </p:sp>
      <p:sp>
        <p:nvSpPr>
          <p:cNvPr id="32" name="Shape 626"/>
          <p:cNvSpPr txBox="1"/>
          <p:nvPr/>
        </p:nvSpPr>
        <p:spPr>
          <a:xfrm>
            <a:off x="2225521" y="5644769"/>
            <a:ext cx="7918473" cy="940794"/>
          </a:xfrm>
          <a:prstGeom prst="rect">
            <a:avLst/>
          </a:prstGeom>
          <a:noFill/>
          <a:ln w="38100" cap="flat" cmpd="sng">
            <a:solidFill>
              <a:srgbClr val="FF0000"/>
            </a:solidFill>
            <a:prstDash val="solid"/>
            <a:round/>
            <a:headEnd type="none" w="med" len="med"/>
            <a:tailEnd type="none" w="med" len="med"/>
          </a:ln>
        </p:spPr>
        <p:txBody>
          <a:bodyPr lIns="121897" tIns="121897" rIns="121897" bIns="121897" anchor="t" anchorCtr="0">
            <a:noAutofit/>
          </a:bodyPr>
          <a:lstStyle/>
          <a:p>
            <a:r>
              <a:rPr lang="en" sz="2400" b="1" dirty="0"/>
              <a:t>Order Matters!</a:t>
            </a:r>
          </a:p>
          <a:p>
            <a:pPr>
              <a:buClr>
                <a:srgbClr val="000000"/>
              </a:buClr>
            </a:pPr>
            <a:r>
              <a:rPr lang="en" dirty="0"/>
              <a:t>Order Matters: Sequence to Sequence for sets by Oriol Vinyals et al.</a:t>
            </a:r>
          </a:p>
        </p:txBody>
      </p:sp>
      <p:sp>
        <p:nvSpPr>
          <p:cNvPr id="33" name="Shape 627"/>
          <p:cNvSpPr/>
          <p:nvPr/>
        </p:nvSpPr>
        <p:spPr>
          <a:xfrm>
            <a:off x="9483023" y="2609854"/>
            <a:ext cx="142400" cy="913600"/>
          </a:xfrm>
          <a:prstGeom prst="rect">
            <a:avLst/>
          </a:prstGeom>
          <a:solidFill>
            <a:srgbClr val="E06666"/>
          </a:solidFill>
          <a:ln w="9525" cap="flat" cmpd="sng">
            <a:solidFill>
              <a:schemeClr val="dk2"/>
            </a:solidFill>
            <a:prstDash val="solid"/>
            <a:round/>
            <a:headEnd type="none" w="med" len="med"/>
            <a:tailEnd type="none" w="med" len="med"/>
          </a:ln>
        </p:spPr>
        <p:txBody>
          <a:bodyPr lIns="121897" tIns="121897" rIns="121897" bIns="121897" anchor="ctr" anchorCtr="0">
            <a:noAutofit/>
          </a:bodyPr>
          <a:lstStyle/>
          <a:p>
            <a:endParaRPr/>
          </a:p>
        </p:txBody>
      </p:sp>
      <p:pic>
        <p:nvPicPr>
          <p:cNvPr id="34" name="Picture 33" descr="http://images.clipartpanda.com/wrong-clipart-red-wrong-cross-m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3380" y="1629454"/>
            <a:ext cx="530843" cy="430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2310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3D representation</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45312" t="4994" r="33644" b="37036"/>
          <a:stretch/>
        </p:blipFill>
        <p:spPr>
          <a:xfrm>
            <a:off x="2097740" y="1414671"/>
            <a:ext cx="2942665" cy="4559674"/>
          </a:xfrm>
          <a:prstGeom prst="rect">
            <a:avLst/>
          </a:prstGeom>
        </p:spPr>
      </p:pic>
      <p:sp>
        <p:nvSpPr>
          <p:cNvPr id="4" name="TextBox 3"/>
          <p:cNvSpPr txBox="1"/>
          <p:nvPr/>
        </p:nvSpPr>
        <p:spPr>
          <a:xfrm>
            <a:off x="1957092" y="6202820"/>
            <a:ext cx="3223959" cy="369332"/>
          </a:xfrm>
          <a:prstGeom prst="rect">
            <a:avLst/>
          </a:prstGeom>
          <a:noFill/>
        </p:spPr>
        <p:txBody>
          <a:bodyPr wrap="none" rtlCol="0">
            <a:spAutoFit/>
          </a:bodyPr>
          <a:lstStyle/>
          <a:p>
            <a:r>
              <a:rPr lang="en-US" dirty="0"/>
              <a:t>a chair assembled by cuboids</a:t>
            </a:r>
          </a:p>
        </p:txBody>
      </p:sp>
      <p:sp>
        <p:nvSpPr>
          <p:cNvPr id="6" name="TextBox 5"/>
          <p:cNvSpPr txBox="1"/>
          <p:nvPr/>
        </p:nvSpPr>
        <p:spPr>
          <a:xfrm>
            <a:off x="7269933" y="1296851"/>
            <a:ext cx="4922067" cy="4524315"/>
          </a:xfrm>
          <a:prstGeom prst="rect">
            <a:avLst/>
          </a:prstGeom>
          <a:noFill/>
        </p:spPr>
        <p:txBody>
          <a:bodyPr wrap="square" rtlCol="0">
            <a:spAutoFit/>
          </a:bodyPr>
          <a:lstStyle/>
          <a:p>
            <a:pPr>
              <a:lnSpc>
                <a:spcPct val="150000"/>
              </a:lnSpc>
            </a:pPr>
            <a:r>
              <a:rPr lang="en-US" sz="2400" dirty="0"/>
              <a:t>Candidates: </a:t>
            </a:r>
          </a:p>
          <a:p>
            <a:pPr lvl="1">
              <a:lnSpc>
                <a:spcPct val="150000"/>
              </a:lnSpc>
            </a:pPr>
            <a:endParaRPr lang="en-US" sz="2400" b="1" dirty="0">
              <a:solidFill>
                <a:schemeClr val="accent1">
                  <a:lumMod val="50000"/>
                </a:schemeClr>
              </a:solidFill>
            </a:endParaRPr>
          </a:p>
          <a:p>
            <a:pPr lvl="1">
              <a:lnSpc>
                <a:spcPct val="150000"/>
              </a:lnSpc>
            </a:pPr>
            <a:r>
              <a:rPr lang="en-US" sz="2400" dirty="0"/>
              <a:t>multi-view images</a:t>
            </a:r>
          </a:p>
          <a:p>
            <a:pPr lvl="1">
              <a:lnSpc>
                <a:spcPct val="150000"/>
              </a:lnSpc>
            </a:pPr>
            <a:r>
              <a:rPr lang="en-US" sz="2400" dirty="0"/>
              <a:t>depth map</a:t>
            </a:r>
          </a:p>
          <a:p>
            <a:pPr lvl="1">
              <a:lnSpc>
                <a:spcPct val="150000"/>
              </a:lnSpc>
            </a:pPr>
            <a:r>
              <a:rPr lang="en-US" sz="2400" dirty="0"/>
              <a:t>volumetric</a:t>
            </a:r>
          </a:p>
          <a:p>
            <a:pPr lvl="1">
              <a:lnSpc>
                <a:spcPct val="150000"/>
              </a:lnSpc>
            </a:pPr>
            <a:r>
              <a:rPr lang="en-US" sz="2400" dirty="0"/>
              <a:t>polygonal mesh</a:t>
            </a:r>
          </a:p>
          <a:p>
            <a:pPr lvl="1">
              <a:lnSpc>
                <a:spcPct val="150000"/>
              </a:lnSpc>
            </a:pPr>
            <a:r>
              <a:rPr lang="en-US" sz="2400" dirty="0"/>
              <a:t>point cloud</a:t>
            </a:r>
          </a:p>
          <a:p>
            <a:pPr lvl="1">
              <a:lnSpc>
                <a:spcPct val="150000"/>
              </a:lnSpc>
            </a:pPr>
            <a:r>
              <a:rPr lang="en-US" sz="2400" b="1" dirty="0">
                <a:solidFill>
                  <a:srgbClr val="0070C0"/>
                </a:solidFill>
              </a:rPr>
              <a:t>primitive-based CAD models</a:t>
            </a:r>
          </a:p>
        </p:txBody>
      </p:sp>
    </p:spTree>
    <p:extLst>
      <p:ext uri="{BB962C8B-B14F-4D97-AF65-F5344CB8AC3E}">
        <p14:creationId xmlns:p14="http://schemas.microsoft.com/office/powerpoint/2010/main" val="302626922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PointNet</a:t>
            </a:r>
            <a:r>
              <a:rPr lang="en-US" dirty="0"/>
              <a:t>: d</a:t>
            </a:r>
            <a:r>
              <a:rPr lang="en" dirty="0" err="1"/>
              <a:t>eep</a:t>
            </a:r>
            <a:r>
              <a:rPr lang="en" dirty="0"/>
              <a:t> </a:t>
            </a:r>
            <a:r>
              <a:rPr lang="en-US" dirty="0"/>
              <a:t>n</a:t>
            </a:r>
            <a:r>
              <a:rPr lang="en" dirty="0"/>
              <a:t>et for unordered point </a:t>
            </a:r>
            <a:r>
              <a:rPr lang="en-US" dirty="0"/>
              <a:t>s</a:t>
            </a:r>
            <a:r>
              <a:rPr lang="en" dirty="0"/>
              <a:t>et input</a:t>
            </a:r>
            <a:endParaRPr lang="en-US" dirty="0"/>
          </a:p>
        </p:txBody>
      </p:sp>
      <p:sp>
        <p:nvSpPr>
          <p:cNvPr id="4" name="Shape 633"/>
          <p:cNvSpPr txBox="1">
            <a:spLocks/>
          </p:cNvSpPr>
          <p:nvPr/>
        </p:nvSpPr>
        <p:spPr>
          <a:xfrm>
            <a:off x="308833" y="1294025"/>
            <a:ext cx="12192000" cy="1574799"/>
          </a:xfrm>
          <a:prstGeom prst="rect">
            <a:avLst/>
          </a:prstGeom>
        </p:spPr>
        <p:txBody>
          <a:bodyPr vert="horz" lIns="121897" tIns="121897" rIns="121897" bIns="121897"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Helvetica"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Helvetica"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Helvetica"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Helvetica"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Helvetica"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en" sz="3200" b="1" dirty="0" smtClean="0">
                <a:solidFill>
                  <a:schemeClr val="accent5"/>
                </a:solidFill>
              </a:rPr>
              <a:t>Idea</a:t>
            </a:r>
            <a:r>
              <a:rPr lang="en-US" sz="3200" b="1" dirty="0" smtClean="0">
                <a:solidFill>
                  <a:schemeClr val="accent5"/>
                </a:solidFill>
              </a:rPr>
              <a:t> </a:t>
            </a:r>
            <a:r>
              <a:rPr lang="en-US" sz="3200" b="1" dirty="0">
                <a:solidFill>
                  <a:schemeClr val="accent5"/>
                </a:solidFill>
              </a:rPr>
              <a:t>3</a:t>
            </a:r>
            <a:r>
              <a:rPr lang="en" sz="3200" b="1" dirty="0">
                <a:solidFill>
                  <a:schemeClr val="accent5"/>
                </a:solidFill>
              </a:rPr>
              <a:t>: Use symmetry function</a:t>
            </a:r>
          </a:p>
          <a:p>
            <a:pPr>
              <a:buFont typeface="Arial" panose="020B0604020202020204" pitchFamily="34" charset="0"/>
              <a:buNone/>
            </a:pPr>
            <a:r>
              <a:rPr lang="en" sz="3200" dirty="0">
                <a:solidFill>
                  <a:srgbClr val="666666"/>
                </a:solidFill>
              </a:rPr>
              <a:t>E.g. max, sum, weighted sum, L-norm, histogram, polynomial etc.</a:t>
            </a:r>
          </a:p>
          <a:p>
            <a:pPr indent="406390">
              <a:buFont typeface="Arial" panose="020B0604020202020204" pitchFamily="34" charset="0"/>
              <a:buNone/>
            </a:pPr>
            <a:endParaRPr lang="en" sz="3200" dirty="0">
              <a:solidFill>
                <a:srgbClr val="666666"/>
              </a:solidFill>
            </a:endParaRPr>
          </a:p>
          <a:p>
            <a:pPr>
              <a:buFont typeface="Arial" panose="020B0604020202020204" pitchFamily="34" charset="0"/>
              <a:buNone/>
            </a:pPr>
            <a:endParaRPr lang="en" sz="3200" b="1" dirty="0">
              <a:solidFill>
                <a:srgbClr val="666666"/>
              </a:solidFill>
            </a:endParaRPr>
          </a:p>
          <a:p>
            <a:pPr>
              <a:buFont typeface="Arial" panose="020B0604020202020204" pitchFamily="34" charset="0"/>
              <a:buNone/>
            </a:pPr>
            <a:endParaRPr lang="en" sz="3200" b="1" dirty="0">
              <a:solidFill>
                <a:srgbClr val="666666"/>
              </a:solidFill>
            </a:endParaRPr>
          </a:p>
        </p:txBody>
      </p:sp>
      <p:pic>
        <p:nvPicPr>
          <p:cNvPr id="27" name="Picture 26" descr="pointnet_new.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2937" y="3816856"/>
            <a:ext cx="8298716" cy="3041144"/>
          </a:xfrm>
          <a:prstGeom prst="rect">
            <a:avLst/>
          </a:prstGeom>
        </p:spPr>
      </p:pic>
      <p:pic>
        <p:nvPicPr>
          <p:cNvPr id="28" name="Picture 4" descr="http://servemeright.com.au/smr-web/serve-me-right-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00708" y="1294025"/>
            <a:ext cx="610722" cy="502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10818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Universal approximation to continuous set functions</a:t>
            </a:r>
          </a:p>
        </p:txBody>
      </p:sp>
      <p:pic>
        <p:nvPicPr>
          <p:cNvPr id="4" name="Picture 3"/>
          <p:cNvPicPr>
            <a:picLocks noChangeAspect="1"/>
          </p:cNvPicPr>
          <p:nvPr/>
        </p:nvPicPr>
        <p:blipFill>
          <a:blip r:embed="rId3"/>
          <a:stretch>
            <a:fillRect/>
          </a:stretch>
        </p:blipFill>
        <p:spPr>
          <a:xfrm>
            <a:off x="1520815" y="965410"/>
            <a:ext cx="9967514" cy="5473490"/>
          </a:xfrm>
          <a:prstGeom prst="rect">
            <a:avLst/>
          </a:prstGeom>
        </p:spPr>
      </p:pic>
    </p:spTree>
    <p:extLst>
      <p:ext uri="{BB962C8B-B14F-4D97-AF65-F5344CB8AC3E}">
        <p14:creationId xmlns:p14="http://schemas.microsoft.com/office/powerpoint/2010/main" val="20865352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Robustness</a:t>
            </a:r>
            <a:r>
              <a:rPr lang="zh-CN" altLang="en-US" dirty="0"/>
              <a:t> </a:t>
            </a:r>
            <a:r>
              <a:rPr lang="en-US" altLang="zh-CN" dirty="0"/>
              <a:t>to</a:t>
            </a:r>
            <a:r>
              <a:rPr lang="zh-CN" altLang="en-US" dirty="0"/>
              <a:t> </a:t>
            </a:r>
            <a:r>
              <a:rPr lang="en-US" altLang="zh-CN" dirty="0"/>
              <a:t>data</a:t>
            </a:r>
            <a:r>
              <a:rPr lang="zh-CN" altLang="en-US" dirty="0"/>
              <a:t> </a:t>
            </a:r>
            <a:r>
              <a:rPr lang="en-US" altLang="zh-CN" dirty="0"/>
              <a:t>corruption</a:t>
            </a:r>
            <a:endParaRPr lang="en-US" dirty="0"/>
          </a:p>
        </p:txBody>
      </p:sp>
      <p:pic>
        <p:nvPicPr>
          <p:cNvPr id="4" name="Picture 3" descr="pointnet_vs_voxne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1484" y="1542528"/>
            <a:ext cx="6473040" cy="4913271"/>
          </a:xfrm>
          <a:prstGeom prst="rect">
            <a:avLst/>
          </a:prstGeom>
        </p:spPr>
      </p:pic>
      <p:sp>
        <p:nvSpPr>
          <p:cNvPr id="3" name="TextBox 2"/>
          <p:cNvSpPr txBox="1"/>
          <p:nvPr/>
        </p:nvSpPr>
        <p:spPr>
          <a:xfrm>
            <a:off x="4272455" y="6455799"/>
            <a:ext cx="4480714" cy="369332"/>
          </a:xfrm>
          <a:prstGeom prst="rect">
            <a:avLst/>
          </a:prstGeom>
          <a:noFill/>
        </p:spPr>
        <p:txBody>
          <a:bodyPr wrap="none" rtlCol="0">
            <a:spAutoFit/>
          </a:bodyPr>
          <a:lstStyle/>
          <a:p>
            <a:r>
              <a:rPr lang="en-US" dirty="0"/>
              <a:t>(on </a:t>
            </a:r>
            <a:r>
              <a:rPr lang="en-US"/>
              <a:t>ModelNet40 classification benchmark)</a:t>
            </a:r>
          </a:p>
        </p:txBody>
      </p:sp>
    </p:spTree>
    <p:extLst>
      <p:ext uri="{BB962C8B-B14F-4D97-AF65-F5344CB8AC3E}">
        <p14:creationId xmlns:p14="http://schemas.microsoft.com/office/powerpoint/2010/main" val="74886939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dirty="0"/>
              <a:t>Partial object</a:t>
            </a:r>
            <a:r>
              <a:rPr lang="zh-CN" altLang="en-US" dirty="0"/>
              <a:t> </a:t>
            </a:r>
            <a:r>
              <a:rPr lang="en-US" altLang="zh-CN" dirty="0"/>
              <a:t>part</a:t>
            </a:r>
            <a:r>
              <a:rPr lang="zh-CN" altLang="en-US" dirty="0"/>
              <a:t> </a:t>
            </a:r>
            <a:r>
              <a:rPr lang="en-US" altLang="zh-CN" dirty="0"/>
              <a:t>segmentation</a:t>
            </a:r>
            <a:endParaRPr lang="en-US" dirty="0"/>
          </a:p>
        </p:txBody>
      </p:sp>
      <p:pic>
        <p:nvPicPr>
          <p:cNvPr id="4" name="Picture 3" descr="segres.pdf"/>
          <p:cNvPicPr>
            <a:picLocks noChangeAspect="1"/>
          </p:cNvPicPr>
          <p:nvPr/>
        </p:nvPicPr>
        <p:blipFill rotWithShape="1">
          <a:blip r:embed="rId3">
            <a:extLst>
              <a:ext uri="{28A0092B-C50C-407E-A947-70E740481C1C}">
                <a14:useLocalDpi xmlns:a14="http://schemas.microsoft.com/office/drawing/2010/main" val="0"/>
              </a:ext>
            </a:extLst>
          </a:blip>
          <a:srcRect r="53005"/>
          <a:stretch/>
        </p:blipFill>
        <p:spPr>
          <a:xfrm>
            <a:off x="3621667" y="904950"/>
            <a:ext cx="5012673" cy="5953050"/>
          </a:xfrm>
          <a:prstGeom prst="rect">
            <a:avLst/>
          </a:prstGeom>
        </p:spPr>
      </p:pic>
      <p:cxnSp>
        <p:nvCxnSpPr>
          <p:cNvPr id="6" name="Straight Arrow Connector 5"/>
          <p:cNvCxnSpPr/>
          <p:nvPr/>
        </p:nvCxnSpPr>
        <p:spPr>
          <a:xfrm flipH="1">
            <a:off x="8166538" y="4256690"/>
            <a:ext cx="1008993" cy="67791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9175531" y="3983938"/>
            <a:ext cx="671979" cy="369332"/>
          </a:xfrm>
          <a:prstGeom prst="rect">
            <a:avLst/>
          </a:prstGeom>
          <a:noFill/>
        </p:spPr>
        <p:txBody>
          <a:bodyPr wrap="none" rtlCol="0">
            <a:spAutoFit/>
          </a:bodyPr>
          <a:lstStyle/>
          <a:p>
            <a:r>
              <a:rPr lang="en-US"/>
              <a:t>back</a:t>
            </a:r>
          </a:p>
        </p:txBody>
      </p:sp>
      <p:sp>
        <p:nvSpPr>
          <p:cNvPr id="8" name="TextBox 7"/>
          <p:cNvSpPr txBox="1"/>
          <p:nvPr/>
        </p:nvSpPr>
        <p:spPr>
          <a:xfrm>
            <a:off x="9312166" y="5287221"/>
            <a:ext cx="620683" cy="369332"/>
          </a:xfrm>
          <a:prstGeom prst="rect">
            <a:avLst/>
          </a:prstGeom>
          <a:noFill/>
        </p:spPr>
        <p:txBody>
          <a:bodyPr wrap="none" rtlCol="0">
            <a:spAutoFit/>
          </a:bodyPr>
          <a:lstStyle/>
          <a:p>
            <a:r>
              <a:rPr lang="en-US" dirty="0"/>
              <a:t>seat</a:t>
            </a:r>
          </a:p>
        </p:txBody>
      </p:sp>
      <p:sp>
        <p:nvSpPr>
          <p:cNvPr id="9" name="TextBox 8"/>
          <p:cNvSpPr txBox="1"/>
          <p:nvPr/>
        </p:nvSpPr>
        <p:spPr>
          <a:xfrm>
            <a:off x="9023131" y="6221172"/>
            <a:ext cx="607859" cy="369332"/>
          </a:xfrm>
          <a:prstGeom prst="rect">
            <a:avLst/>
          </a:prstGeom>
          <a:noFill/>
        </p:spPr>
        <p:txBody>
          <a:bodyPr wrap="none" rtlCol="0">
            <a:spAutoFit/>
          </a:bodyPr>
          <a:lstStyle/>
          <a:p>
            <a:r>
              <a:rPr lang="en-US" dirty="0"/>
              <a:t>legs</a:t>
            </a:r>
          </a:p>
        </p:txBody>
      </p:sp>
      <p:cxnSp>
        <p:nvCxnSpPr>
          <p:cNvPr id="10" name="Straight Arrow Connector 9"/>
          <p:cNvCxnSpPr>
            <a:stCxn id="8" idx="1"/>
          </p:cNvCxnSpPr>
          <p:nvPr/>
        </p:nvCxnSpPr>
        <p:spPr>
          <a:xfrm flipH="1">
            <a:off x="8465834" y="5471887"/>
            <a:ext cx="84633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9" idx="1"/>
          </p:cNvCxnSpPr>
          <p:nvPr/>
        </p:nvCxnSpPr>
        <p:spPr>
          <a:xfrm flipH="1">
            <a:off x="7646277" y="6405838"/>
            <a:ext cx="137685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07977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p_ss_visu1.pdf"/>
          <p:cNvPicPr>
            <a:picLocks noChangeAspect="1"/>
          </p:cNvPicPr>
          <p:nvPr/>
        </p:nvPicPr>
        <p:blipFill rotWithShape="1">
          <a:blip r:embed="rId3">
            <a:extLst>
              <a:ext uri="{28A0092B-C50C-407E-A947-70E740481C1C}">
                <a14:useLocalDpi xmlns:a14="http://schemas.microsoft.com/office/drawing/2010/main" val="0"/>
              </a:ext>
            </a:extLst>
          </a:blip>
          <a:srcRect b="33924"/>
          <a:stretch/>
        </p:blipFill>
        <p:spPr>
          <a:xfrm>
            <a:off x="815341" y="1199327"/>
            <a:ext cx="10223636" cy="4570851"/>
          </a:xfrm>
          <a:prstGeom prst="rect">
            <a:avLst/>
          </a:prstGeom>
        </p:spPr>
      </p:pic>
      <p:sp>
        <p:nvSpPr>
          <p:cNvPr id="9" name="Title 1"/>
          <p:cNvSpPr txBox="1">
            <a:spLocks noGrp="1"/>
          </p:cNvSpPr>
          <p:nvPr>
            <p:ph type="title"/>
          </p:nvPr>
        </p:nvSpPr>
        <p:spPr>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000" kern="1200">
                <a:solidFill>
                  <a:schemeClr val="bg1">
                    <a:lumMod val="95000"/>
                  </a:schemeClr>
                </a:solidFill>
                <a:latin typeface="Arial" panose="020B0604020202020204" pitchFamily="34" charset="0"/>
                <a:ea typeface="Helvetica" charset="0"/>
                <a:cs typeface="Arial" panose="020B0604020202020204" pitchFamily="34" charset="0"/>
              </a:defRPr>
            </a:lvl1pPr>
          </a:lstStyle>
          <a:p>
            <a:r>
              <a:rPr lang="en-US" dirty="0"/>
              <a:t>Visualization </a:t>
            </a:r>
            <a:r>
              <a:rPr lang="en-US" altLang="zh-CN" dirty="0"/>
              <a:t>of</a:t>
            </a:r>
            <a:r>
              <a:rPr lang="zh-CN" altLang="en-US" dirty="0"/>
              <a:t> </a:t>
            </a:r>
            <a:r>
              <a:rPr lang="en-US" dirty="0"/>
              <a:t>what </a:t>
            </a:r>
            <a:r>
              <a:rPr lang="en-US" altLang="zh-CN" dirty="0"/>
              <a:t>are</a:t>
            </a:r>
            <a:r>
              <a:rPr lang="zh-CN" altLang="en-US" dirty="0"/>
              <a:t> </a:t>
            </a:r>
            <a:r>
              <a:rPr lang="en-US" dirty="0"/>
              <a:t>learned</a:t>
            </a:r>
            <a:r>
              <a:rPr lang="en-US" altLang="zh-CN" dirty="0"/>
              <a:t>,</a:t>
            </a:r>
            <a:r>
              <a:rPr lang="zh-CN" altLang="en-US" dirty="0"/>
              <a:t> </a:t>
            </a:r>
            <a:r>
              <a:rPr lang="en-US" altLang="zh-CN" dirty="0"/>
              <a:t>by</a:t>
            </a:r>
            <a:r>
              <a:rPr lang="zh-CN" altLang="en-US" dirty="0"/>
              <a:t> </a:t>
            </a:r>
            <a:r>
              <a:rPr lang="en-US" altLang="zh-CN" dirty="0"/>
              <a:t>reconstruction</a:t>
            </a:r>
            <a:endParaRPr lang="en-US" dirty="0"/>
          </a:p>
        </p:txBody>
      </p:sp>
      <p:sp>
        <p:nvSpPr>
          <p:cNvPr id="2" name="TextBox 1"/>
          <p:cNvSpPr txBox="1"/>
          <p:nvPr/>
        </p:nvSpPr>
        <p:spPr>
          <a:xfrm>
            <a:off x="1343553" y="6073812"/>
            <a:ext cx="9568902" cy="584775"/>
          </a:xfrm>
          <a:prstGeom prst="rect">
            <a:avLst/>
          </a:prstGeom>
          <a:noFill/>
        </p:spPr>
        <p:txBody>
          <a:bodyPr wrap="none" rtlCol="0">
            <a:spAutoFit/>
          </a:bodyPr>
          <a:lstStyle/>
          <a:p>
            <a:r>
              <a:rPr lang="en-US" altLang="zh-CN" sz="3200" dirty="0"/>
              <a:t>A compact summarization of the input set. Saliency!</a:t>
            </a:r>
            <a:endParaRPr lang="en-US" sz="3200" dirty="0"/>
          </a:p>
        </p:txBody>
      </p:sp>
    </p:spTree>
    <p:extLst>
      <p:ext uri="{BB962C8B-B14F-4D97-AF65-F5344CB8AC3E}">
        <p14:creationId xmlns:p14="http://schemas.microsoft.com/office/powerpoint/2010/main" val="199368311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 sum up</a:t>
            </a:r>
          </a:p>
        </p:txBody>
      </p:sp>
      <p:sp>
        <p:nvSpPr>
          <p:cNvPr id="3" name="Content Placeholder 2"/>
          <p:cNvSpPr>
            <a:spLocks noGrp="1"/>
          </p:cNvSpPr>
          <p:nvPr>
            <p:ph idx="1"/>
          </p:nvPr>
        </p:nvSpPr>
        <p:spPr>
          <a:xfrm>
            <a:off x="429768" y="1170433"/>
            <a:ext cx="11396472" cy="1246295"/>
          </a:xfrm>
        </p:spPr>
        <p:txBody>
          <a:bodyPr>
            <a:normAutofit/>
          </a:bodyPr>
          <a:lstStyle/>
          <a:p>
            <a:r>
              <a:rPr lang="en-US" dirty="0">
                <a:latin typeface="Helvetica" charset="0"/>
                <a:cs typeface="Helvetica" charset="0"/>
              </a:rPr>
              <a:t>  We explore geometric representations as input / output of networks</a:t>
            </a:r>
          </a:p>
          <a:p>
            <a:r>
              <a:rPr lang="en-US" dirty="0">
                <a:latin typeface="Helvetica" charset="0"/>
                <a:cs typeface="Helvetica" charset="0"/>
              </a:rPr>
              <a:t>  A space rich of open problems and opportunities</a:t>
            </a:r>
          </a:p>
          <a:p>
            <a:pPr marL="0" indent="0">
              <a:buNone/>
            </a:pPr>
            <a:endParaRPr lang="en-US" dirty="0">
              <a:latin typeface="Helvetica" charset="0"/>
              <a:cs typeface="Helvetica" charset="0"/>
            </a:endParaRPr>
          </a:p>
          <a:p>
            <a:pPr marL="0" indent="0">
              <a:buNone/>
            </a:pPr>
            <a:endParaRPr lang="en-US" dirty="0">
              <a:latin typeface="Helvetica" charset="0"/>
              <a:cs typeface="Helvetica" charset="0"/>
            </a:endParaRPr>
          </a:p>
        </p:txBody>
      </p:sp>
      <p:sp>
        <p:nvSpPr>
          <p:cNvPr id="4" name="Rectangle 3"/>
          <p:cNvSpPr/>
          <p:nvPr/>
        </p:nvSpPr>
        <p:spPr>
          <a:xfrm>
            <a:off x="429768" y="2479273"/>
            <a:ext cx="11396471" cy="3477875"/>
          </a:xfrm>
          <a:prstGeom prst="rect">
            <a:avLst/>
          </a:prstGeom>
        </p:spPr>
        <p:txBody>
          <a:bodyPr wrap="square">
            <a:spAutoFit/>
          </a:bodyPr>
          <a:lstStyle/>
          <a:p>
            <a:pPr marL="457200" indent="-457200">
              <a:buFont typeface="Arial" charset="0"/>
              <a:buChar char="•"/>
            </a:pPr>
            <a:r>
              <a:rPr lang="en-US" sz="2800" dirty="0"/>
              <a:t>Papers: </a:t>
            </a:r>
          </a:p>
          <a:p>
            <a:pPr lvl="1"/>
            <a:r>
              <a:rPr lang="en-US" sz="2400" dirty="0"/>
              <a:t>Hao Su*, Haoqiang Fan*, Leonidas </a:t>
            </a:r>
            <a:r>
              <a:rPr lang="en-US" sz="2400" dirty="0" err="1"/>
              <a:t>Guibas</a:t>
            </a:r>
            <a:r>
              <a:rPr lang="en-US" sz="2400" dirty="0"/>
              <a:t>, A Point Set Generation Network for 3D Object Reconstruction from a Single Image, </a:t>
            </a:r>
            <a:r>
              <a:rPr lang="en-US" sz="2400" dirty="0" err="1"/>
              <a:t>arxiv</a:t>
            </a:r>
            <a:endParaRPr lang="en-US" sz="2400" dirty="0"/>
          </a:p>
          <a:p>
            <a:pPr lvl="1"/>
            <a:endParaRPr lang="en-US" sz="2400" dirty="0"/>
          </a:p>
          <a:p>
            <a:pPr lvl="1"/>
            <a:r>
              <a:rPr lang="en-US" sz="2400" dirty="0"/>
              <a:t>Hao Su*, Charles Qi*, </a:t>
            </a:r>
            <a:r>
              <a:rPr lang="en-US" sz="2400" dirty="0" err="1"/>
              <a:t>Kaichun</a:t>
            </a:r>
            <a:r>
              <a:rPr lang="en-US" sz="2400" dirty="0"/>
              <a:t> Mo, Leonidas </a:t>
            </a:r>
            <a:r>
              <a:rPr lang="en-US" sz="2400" dirty="0" err="1"/>
              <a:t>Guibas</a:t>
            </a:r>
            <a:r>
              <a:rPr lang="en-US" sz="2400" dirty="0"/>
              <a:t>, </a:t>
            </a:r>
            <a:r>
              <a:rPr lang="en-US" sz="2400" dirty="0" err="1"/>
              <a:t>PointNet</a:t>
            </a:r>
            <a:r>
              <a:rPr lang="en-US" sz="2400" dirty="0"/>
              <a:t>: Deep Learning on Point Sets for 3D Classification and Segmentation, </a:t>
            </a:r>
            <a:r>
              <a:rPr lang="en-US" sz="2400" dirty="0" err="1"/>
              <a:t>arxiv</a:t>
            </a:r>
            <a:endParaRPr lang="en-US" sz="2400" dirty="0"/>
          </a:p>
          <a:p>
            <a:pPr lvl="1"/>
            <a:endParaRPr lang="en-US" sz="2400" dirty="0"/>
          </a:p>
          <a:p>
            <a:pPr lvl="1"/>
            <a:r>
              <a:rPr lang="en-US" sz="2400" dirty="0"/>
              <a:t>Shubham </a:t>
            </a:r>
            <a:r>
              <a:rPr lang="en-US" sz="2400" dirty="0" err="1"/>
              <a:t>Tulsiani</a:t>
            </a:r>
            <a:r>
              <a:rPr lang="en-US" sz="2400" dirty="0"/>
              <a:t>, Hao Su, Leonidas </a:t>
            </a:r>
            <a:r>
              <a:rPr lang="en-US" sz="2400" dirty="0" err="1"/>
              <a:t>Guibas</a:t>
            </a:r>
            <a:r>
              <a:rPr lang="en-US" sz="2400" dirty="0"/>
              <a:t>, Alexei </a:t>
            </a:r>
            <a:r>
              <a:rPr lang="en-US" sz="2400" dirty="0" err="1"/>
              <a:t>Efros</a:t>
            </a:r>
            <a:r>
              <a:rPr lang="en-US" sz="2400" dirty="0"/>
              <a:t>, </a:t>
            </a:r>
            <a:r>
              <a:rPr lang="en-US" sz="2400" dirty="0" err="1"/>
              <a:t>Jitendra</a:t>
            </a:r>
            <a:r>
              <a:rPr lang="en-US" sz="2400" dirty="0"/>
              <a:t> Malik, Learning Shape Abstractions by Assembling Volumetric Primitives, </a:t>
            </a:r>
            <a:r>
              <a:rPr lang="en-US" sz="2400" dirty="0" err="1"/>
              <a:t>arxiv</a:t>
            </a:r>
            <a:endParaRPr lang="en-US" sz="2400" dirty="0"/>
          </a:p>
        </p:txBody>
      </p:sp>
      <p:sp>
        <p:nvSpPr>
          <p:cNvPr id="5" name="TextBox 4"/>
          <p:cNvSpPr txBox="1"/>
          <p:nvPr/>
        </p:nvSpPr>
        <p:spPr>
          <a:xfrm>
            <a:off x="429768" y="6019693"/>
            <a:ext cx="5246949" cy="523220"/>
          </a:xfrm>
          <a:prstGeom prst="rect">
            <a:avLst/>
          </a:prstGeom>
          <a:noFill/>
        </p:spPr>
        <p:txBody>
          <a:bodyPr wrap="none" rtlCol="0">
            <a:spAutoFit/>
          </a:bodyPr>
          <a:lstStyle/>
          <a:p>
            <a:pPr marL="457200" indent="-457200">
              <a:buFont typeface="Arial" charset="0"/>
              <a:buChar char="•"/>
            </a:pPr>
            <a:r>
              <a:rPr lang="en-US" sz="2800" dirty="0"/>
              <a:t>Codes will be released soon!</a:t>
            </a:r>
          </a:p>
        </p:txBody>
      </p:sp>
    </p:spTree>
    <p:extLst>
      <p:ext uri="{BB962C8B-B14F-4D97-AF65-F5344CB8AC3E}">
        <p14:creationId xmlns:p14="http://schemas.microsoft.com/office/powerpoint/2010/main" val="1211000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 name="Shape 834"/>
          <p:cNvSpPr>
            <a:spLocks noGrp="1"/>
          </p:cNvSpPr>
          <p:nvPr>
            <p:ph type="ctrTitle"/>
          </p:nvPr>
        </p:nvSpPr>
        <p:spPr>
          <a:prstGeom prst="rect">
            <a:avLst/>
          </a:prstGeom>
        </p:spPr>
        <p:txBody>
          <a:bodyPr>
            <a:normAutofit/>
          </a:bodyPr>
          <a:lstStyle>
            <a:lvl1pPr>
              <a:defRPr sz="6000"/>
            </a:lvl1pPr>
          </a:lstStyle>
          <a:p>
            <a:r>
              <a:rPr dirty="0"/>
              <a:t>Thank You</a:t>
            </a:r>
            <a:r>
              <a:rPr lang="en-US" dirty="0"/>
              <a:t>!</a:t>
            </a:r>
            <a:endParaRPr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9279966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p:cNvSpPr/>
          <p:nvPr/>
        </p:nvSpPr>
        <p:spPr>
          <a:xfrm>
            <a:off x="7073153" y="4178495"/>
            <a:ext cx="4858871" cy="1547602"/>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Rounded Corners 17"/>
          <p:cNvSpPr/>
          <p:nvPr/>
        </p:nvSpPr>
        <p:spPr>
          <a:xfrm>
            <a:off x="7073153" y="2521258"/>
            <a:ext cx="4858871" cy="1571348"/>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normAutofit/>
          </a:bodyPr>
          <a:lstStyle/>
          <a:p>
            <a:r>
              <a:rPr lang="en-US" dirty="0"/>
              <a:t>Two groups of representations</a:t>
            </a:r>
          </a:p>
        </p:txBody>
      </p:sp>
      <p:sp>
        <p:nvSpPr>
          <p:cNvPr id="12" name="TextBox 11"/>
          <p:cNvSpPr txBox="1"/>
          <p:nvPr/>
        </p:nvSpPr>
        <p:spPr>
          <a:xfrm>
            <a:off x="1939472" y="2829878"/>
            <a:ext cx="3001143" cy="954107"/>
          </a:xfrm>
          <a:prstGeom prst="rect">
            <a:avLst/>
          </a:prstGeom>
          <a:noFill/>
        </p:spPr>
        <p:txBody>
          <a:bodyPr wrap="none" rtlCol="0">
            <a:spAutoFit/>
          </a:bodyPr>
          <a:lstStyle/>
          <a:p>
            <a:pPr algn="ctr"/>
            <a:r>
              <a:rPr lang="en-US" sz="2800" b="1" dirty="0">
                <a:solidFill>
                  <a:schemeClr val="accent1">
                    <a:lumMod val="50000"/>
                  </a:schemeClr>
                </a:solidFill>
              </a:rPr>
              <a:t>Rasterized form </a:t>
            </a:r>
          </a:p>
          <a:p>
            <a:pPr algn="ctr"/>
            <a:r>
              <a:rPr lang="en-US" sz="2800" b="1" dirty="0">
                <a:solidFill>
                  <a:schemeClr val="accent1">
                    <a:lumMod val="50000"/>
                  </a:schemeClr>
                </a:solidFill>
              </a:rPr>
              <a:t>(regular grids) </a:t>
            </a:r>
          </a:p>
        </p:txBody>
      </p:sp>
      <p:sp>
        <p:nvSpPr>
          <p:cNvPr id="13" name="TextBox 12"/>
          <p:cNvSpPr txBox="1"/>
          <p:nvPr/>
        </p:nvSpPr>
        <p:spPr>
          <a:xfrm>
            <a:off x="2010004" y="4475242"/>
            <a:ext cx="2860078" cy="954107"/>
          </a:xfrm>
          <a:prstGeom prst="rect">
            <a:avLst/>
          </a:prstGeom>
          <a:noFill/>
        </p:spPr>
        <p:txBody>
          <a:bodyPr wrap="none" rtlCol="0">
            <a:spAutoFit/>
          </a:bodyPr>
          <a:lstStyle/>
          <a:p>
            <a:r>
              <a:rPr lang="en-US" sz="2800" b="1" dirty="0">
                <a:solidFill>
                  <a:schemeClr val="accent2">
                    <a:lumMod val="50000"/>
                  </a:schemeClr>
                </a:solidFill>
              </a:rPr>
              <a:t>Geometric form</a:t>
            </a:r>
          </a:p>
          <a:p>
            <a:pPr algn="ctr"/>
            <a:r>
              <a:rPr lang="en-US" sz="2800" b="1" dirty="0">
                <a:solidFill>
                  <a:schemeClr val="accent2">
                    <a:lumMod val="50000"/>
                  </a:schemeClr>
                </a:solidFill>
              </a:rPr>
              <a:t>(irregular)</a:t>
            </a:r>
          </a:p>
        </p:txBody>
      </p:sp>
      <p:sp>
        <p:nvSpPr>
          <p:cNvPr id="17" name="TextBox 16"/>
          <p:cNvSpPr txBox="1"/>
          <p:nvPr/>
        </p:nvSpPr>
        <p:spPr>
          <a:xfrm>
            <a:off x="7269933" y="1296851"/>
            <a:ext cx="4922067" cy="4524315"/>
          </a:xfrm>
          <a:prstGeom prst="rect">
            <a:avLst/>
          </a:prstGeom>
          <a:noFill/>
        </p:spPr>
        <p:txBody>
          <a:bodyPr wrap="square" rtlCol="0">
            <a:spAutoFit/>
          </a:bodyPr>
          <a:lstStyle/>
          <a:p>
            <a:pPr>
              <a:lnSpc>
                <a:spcPct val="150000"/>
              </a:lnSpc>
            </a:pPr>
            <a:r>
              <a:rPr lang="en-US" sz="2400" dirty="0"/>
              <a:t>Candidates: </a:t>
            </a:r>
          </a:p>
          <a:p>
            <a:pPr lvl="1">
              <a:lnSpc>
                <a:spcPct val="150000"/>
              </a:lnSpc>
            </a:pPr>
            <a:endParaRPr lang="en-US" sz="2400" b="1" dirty="0">
              <a:solidFill>
                <a:schemeClr val="accent1">
                  <a:lumMod val="50000"/>
                </a:schemeClr>
              </a:solidFill>
            </a:endParaRPr>
          </a:p>
          <a:p>
            <a:pPr lvl="1">
              <a:lnSpc>
                <a:spcPct val="150000"/>
              </a:lnSpc>
            </a:pPr>
            <a:r>
              <a:rPr lang="en-US" sz="2400" dirty="0"/>
              <a:t>multi-view images</a:t>
            </a:r>
          </a:p>
          <a:p>
            <a:pPr lvl="1">
              <a:lnSpc>
                <a:spcPct val="150000"/>
              </a:lnSpc>
            </a:pPr>
            <a:r>
              <a:rPr lang="en-US" sz="2400" dirty="0"/>
              <a:t>depth map</a:t>
            </a:r>
          </a:p>
          <a:p>
            <a:pPr lvl="1">
              <a:lnSpc>
                <a:spcPct val="150000"/>
              </a:lnSpc>
            </a:pPr>
            <a:r>
              <a:rPr lang="en-US" sz="2400" dirty="0"/>
              <a:t>volumetric</a:t>
            </a:r>
          </a:p>
          <a:p>
            <a:pPr lvl="1">
              <a:lnSpc>
                <a:spcPct val="150000"/>
              </a:lnSpc>
            </a:pPr>
            <a:r>
              <a:rPr lang="en-US" sz="2400" dirty="0"/>
              <a:t>polygonal mesh</a:t>
            </a:r>
          </a:p>
          <a:p>
            <a:pPr lvl="1">
              <a:lnSpc>
                <a:spcPct val="150000"/>
              </a:lnSpc>
            </a:pPr>
            <a:r>
              <a:rPr lang="en-US" sz="2400" dirty="0"/>
              <a:t>point cloud</a:t>
            </a:r>
          </a:p>
          <a:p>
            <a:pPr lvl="1">
              <a:lnSpc>
                <a:spcPct val="150000"/>
              </a:lnSpc>
            </a:pPr>
            <a:r>
              <a:rPr lang="en-US" sz="2400" dirty="0"/>
              <a:t>primitive-based CAD models</a:t>
            </a:r>
          </a:p>
        </p:txBody>
      </p:sp>
    </p:spTree>
    <p:extLst>
      <p:ext uri="{BB962C8B-B14F-4D97-AF65-F5344CB8AC3E}">
        <p14:creationId xmlns:p14="http://schemas.microsoft.com/office/powerpoint/2010/main" val="1669117060"/>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54702</TotalTime>
  <Words>5354</Words>
  <Application>Microsoft Macintosh PowerPoint</Application>
  <PresentationFormat>Widescreen</PresentationFormat>
  <Paragraphs>772</Paragraphs>
  <Slides>86</Slides>
  <Notes>81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86</vt:i4>
      </vt:variant>
    </vt:vector>
  </HeadingPairs>
  <TitlesOfParts>
    <vt:vector size="97" baseType="lpstr">
      <vt:lpstr>Calibri</vt:lpstr>
      <vt:lpstr>Cambria Math</vt:lpstr>
      <vt:lpstr>Helvetica</vt:lpstr>
      <vt:lpstr>Helvetica Light</vt:lpstr>
      <vt:lpstr>Mangal</vt:lpstr>
      <vt:lpstr>Proxima Nova Regular</vt:lpstr>
      <vt:lpstr>Times New Roman</vt:lpstr>
      <vt:lpstr>宋体</vt:lpstr>
      <vt:lpstr>微软雅黑</vt:lpstr>
      <vt:lpstr>Arial</vt:lpstr>
      <vt:lpstr>Office 主题</vt:lpstr>
      <vt:lpstr>3D Deep Learning on Geometric Forms</vt:lpstr>
      <vt:lpstr>Many 3D representations are available</vt:lpstr>
      <vt:lpstr>3D representation</vt:lpstr>
      <vt:lpstr>3D representation</vt:lpstr>
      <vt:lpstr>3D representation</vt:lpstr>
      <vt:lpstr>3D representation</vt:lpstr>
      <vt:lpstr>3D representation</vt:lpstr>
      <vt:lpstr>3D representation</vt:lpstr>
      <vt:lpstr>Two groups of representations</vt:lpstr>
      <vt:lpstr>Extant 3D DNNs work on grid-like representations</vt:lpstr>
      <vt:lpstr>Ideally, a 3D representation should be</vt:lpstr>
      <vt:lpstr>Ideally, a 3D representation should be</vt:lpstr>
      <vt:lpstr>Ideally, a 3D representation should be</vt:lpstr>
      <vt:lpstr>The problem of grid representations</vt:lpstr>
      <vt:lpstr>Typical artifacts of volumetric reconstruction</vt:lpstr>
      <vt:lpstr>Learn to analyze / generate Geometric Forms?</vt:lpstr>
      <vt:lpstr>Outline</vt:lpstr>
      <vt:lpstr>3D perception from a single image</vt:lpstr>
      <vt:lpstr>Monocular vision</vt:lpstr>
      <vt:lpstr>Visual cues are complicated</vt:lpstr>
      <vt:lpstr>Data-driven 2D-3D lifting</vt:lpstr>
      <vt:lpstr>ShapeNet: a large-scale 3D datasets of objects</vt:lpstr>
      <vt:lpstr>3D point clouds</vt:lpstr>
      <vt:lpstr>Result: 3D reconstruction from real Images</vt:lpstr>
      <vt:lpstr>Result: 3D reconstruction from real Images</vt:lpstr>
      <vt:lpstr>An end-to-end synthesis-for-learning system</vt:lpstr>
      <vt:lpstr>An end-to-end learning system</vt:lpstr>
      <vt:lpstr>An end-to-end learning system</vt:lpstr>
      <vt:lpstr>An end-to-end learning system</vt:lpstr>
      <vt:lpstr>Network architecture: Vanilla version</vt:lpstr>
      <vt:lpstr>Network architecture: Vanilla version</vt:lpstr>
      <vt:lpstr>Natural statistics of geometry</vt:lpstr>
      <vt:lpstr>Network architecture: Output from deconv branch</vt:lpstr>
      <vt:lpstr>Network architecture: Output from deconv branch</vt:lpstr>
      <vt:lpstr>Network architecture: Output from deconv branch</vt:lpstr>
      <vt:lpstr>Network architecture: The role of two branches</vt:lpstr>
      <vt:lpstr>An end-to-end learning system</vt:lpstr>
      <vt:lpstr>Distance metrics between point sets</vt:lpstr>
      <vt:lpstr>Common distance metrics</vt:lpstr>
      <vt:lpstr>Common distance metrics</vt:lpstr>
      <vt:lpstr>Common distance metrics</vt:lpstr>
      <vt:lpstr>Common distance metrics</vt:lpstr>
      <vt:lpstr>Required properties of distance metrics</vt:lpstr>
      <vt:lpstr>Required properties of distance metrics</vt:lpstr>
      <vt:lpstr>How distance metric affects the learned geometry?</vt:lpstr>
      <vt:lpstr>How distance metric affects the learned geometry?</vt:lpstr>
      <vt:lpstr>Mean shapes are affected by distance metric</vt:lpstr>
      <vt:lpstr>Mean shapes from distance metrics</vt:lpstr>
      <vt:lpstr>Comparison of predictions by CD versus EMD</vt:lpstr>
      <vt:lpstr>Lower prediction uncertainty, better mean shapes</vt:lpstr>
      <vt:lpstr>Predict multiple candidates</vt:lpstr>
      <vt:lpstr>Multiple plausible 3D shape predictions</vt:lpstr>
      <vt:lpstr>Required properties of distance metrics</vt:lpstr>
      <vt:lpstr>Computational requirement of metrics</vt:lpstr>
      <vt:lpstr>Computational requirement of metrics</vt:lpstr>
      <vt:lpstr>Computational requirement of metrics</vt:lpstr>
      <vt:lpstr>Training</vt:lpstr>
      <vt:lpstr>More Results</vt:lpstr>
      <vt:lpstr>More visual results</vt:lpstr>
      <vt:lpstr>More visual results</vt:lpstr>
      <vt:lpstr>Real-world results</vt:lpstr>
      <vt:lpstr>Comparison with state-of-the-art (volumetric)</vt:lpstr>
      <vt:lpstr>Comparison with state-of-the-art (volumetric)</vt:lpstr>
      <vt:lpstr>Shape completion from depth map</vt:lpstr>
      <vt:lpstr>How about learning to predict geometric forms?</vt:lpstr>
      <vt:lpstr>Primitive-based assembly</vt:lpstr>
      <vt:lpstr>Unsupervised parsing</vt:lpstr>
      <vt:lpstr>Approach – predict a high-dimensional point set</vt:lpstr>
      <vt:lpstr>Loss function</vt:lpstr>
      <vt:lpstr>Loss function construction</vt:lpstr>
      <vt:lpstr>Loss function construction</vt:lpstr>
      <vt:lpstr>Loss function construction</vt:lpstr>
      <vt:lpstr>Consistent primitive configurations</vt:lpstr>
      <vt:lpstr>Unsupervised parsing</vt:lpstr>
      <vt:lpstr>Image-based modeling</vt:lpstr>
      <vt:lpstr>Outline</vt:lpstr>
      <vt:lpstr>Deep Learning on Point Sets</vt:lpstr>
      <vt:lpstr>Deep Nets for Unordered Point Set Input</vt:lpstr>
      <vt:lpstr>Deep Nets for Unordered Point Set Input</vt:lpstr>
      <vt:lpstr>PointNet: deep net for unordered point set input</vt:lpstr>
      <vt:lpstr>Universal approximation to continuous set functions</vt:lpstr>
      <vt:lpstr>Robustness to data corruption</vt:lpstr>
      <vt:lpstr>Partial object part segmentation</vt:lpstr>
      <vt:lpstr>Visualization of what are learned, by reconstruction</vt:lpstr>
      <vt:lpstr>To sum up</vt:lpstr>
      <vt:lpstr>Thank You!</vt:lpstr>
    </vt:vector>
  </TitlesOfParts>
  <Company/>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Estimating Image Depth from Shape Collections</dc:title>
  <dc:creator>Hao Su</dc:creator>
  <cp:lastModifiedBy>Hao Su</cp:lastModifiedBy>
  <cp:revision>2658</cp:revision>
  <cp:lastPrinted>2016-12-15T23:51:28Z</cp:lastPrinted>
  <dcterms:created xsi:type="dcterms:W3CDTF">2014-07-30T21:45:37Z</dcterms:created>
  <dcterms:modified xsi:type="dcterms:W3CDTF">2016-12-15T23:53:56Z</dcterms:modified>
</cp:coreProperties>
</file>