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xlsx" ContentType="application/vnd.openxmlformats-officedocument.spreadsheetml.sheet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4" r:id="rId3"/>
    <p:sldId id="274" r:id="rId4"/>
    <p:sldId id="295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/>
    <p:restoredTop sz="84909"/>
  </p:normalViewPr>
  <p:slideViewPr>
    <p:cSldViewPr snapToGrid="0" snapToObjects="1">
      <p:cViewPr>
        <p:scale>
          <a:sx n="81" d="100"/>
          <a:sy n="81" d="100"/>
        </p:scale>
        <p:origin x="18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613792"/>
        <c:axId val="839616112"/>
      </c:barChart>
      <c:catAx>
        <c:axId val="83961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39616112"/>
        <c:crosses val="autoZero"/>
        <c:auto val="1"/>
        <c:lblAlgn val="ctr"/>
        <c:lblOffset val="100"/>
        <c:noMultiLvlLbl val="0"/>
      </c:catAx>
      <c:valAx>
        <c:axId val="839616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61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15.32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3.509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940960"/>
        <c:axId val="843057328"/>
      </c:barChart>
      <c:catAx>
        <c:axId val="84094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3057328"/>
        <c:crosses val="autoZero"/>
        <c:auto val="1"/>
        <c:lblAlgn val="ctr"/>
        <c:lblOffset val="100"/>
        <c:noMultiLvlLbl val="0"/>
      </c:catAx>
      <c:valAx>
        <c:axId val="84305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9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15.32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3.509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8.965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3123616"/>
        <c:axId val="843126368"/>
      </c:barChart>
      <c:catAx>
        <c:axId val="84312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3126368"/>
        <c:crosses val="autoZero"/>
        <c:auto val="1"/>
        <c:lblAlgn val="ctr"/>
        <c:lblOffset val="100"/>
        <c:noMultiLvlLbl val="0"/>
      </c:catAx>
      <c:valAx>
        <c:axId val="843126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2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153216"/>
        <c:axId val="840155264"/>
      </c:barChart>
      <c:catAx>
        <c:axId val="840153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0155264"/>
        <c:crosses val="autoZero"/>
        <c:auto val="1"/>
        <c:lblAlgn val="ctr"/>
        <c:lblOffset val="100"/>
        <c:noMultiLvlLbl val="0"/>
      </c:catAx>
      <c:valAx>
        <c:axId val="84015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1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739344"/>
        <c:axId val="839742096"/>
      </c:barChart>
      <c:catAx>
        <c:axId val="83973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39742096"/>
        <c:crosses val="autoZero"/>
        <c:auto val="1"/>
        <c:lblAlgn val="ctr"/>
        <c:lblOffset val="100"/>
        <c:noMultiLvlLbl val="0"/>
      </c:catAx>
      <c:valAx>
        <c:axId val="839742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73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379632"/>
        <c:axId val="840382384"/>
      </c:barChart>
      <c:catAx>
        <c:axId val="84037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0382384"/>
        <c:crosses val="autoZero"/>
        <c:auto val="1"/>
        <c:lblAlgn val="ctr"/>
        <c:lblOffset val="100"/>
        <c:noMultiLvlLbl val="0"/>
      </c:catAx>
      <c:valAx>
        <c:axId val="84038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37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874320"/>
        <c:axId val="839877072"/>
      </c:barChart>
      <c:catAx>
        <c:axId val="839874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39877072"/>
        <c:crosses val="autoZero"/>
        <c:auto val="1"/>
        <c:lblAlgn val="ctr"/>
        <c:lblOffset val="100"/>
        <c:noMultiLvlLbl val="0"/>
      </c:catAx>
      <c:valAx>
        <c:axId val="83987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87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434560"/>
        <c:axId val="840490800"/>
      </c:barChart>
      <c:catAx>
        <c:axId val="84043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0490800"/>
        <c:crosses val="autoZero"/>
        <c:auto val="1"/>
        <c:lblAlgn val="ctr"/>
        <c:lblOffset val="100"/>
        <c:noMultiLvlLbl val="0"/>
      </c:catAx>
      <c:valAx>
        <c:axId val="840490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15.32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777488"/>
        <c:axId val="840779808"/>
      </c:barChart>
      <c:catAx>
        <c:axId val="84077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0779808"/>
        <c:crosses val="autoZero"/>
        <c:auto val="1"/>
        <c:lblAlgn val="ctr"/>
        <c:lblOffset val="100"/>
        <c:noMultiLvlLbl val="0"/>
      </c:catAx>
      <c:valAx>
        <c:axId val="840779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7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15.32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200192"/>
        <c:axId val="719270176"/>
      </c:barChart>
      <c:catAx>
        <c:axId val="83920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19270176"/>
        <c:crosses val="autoZero"/>
        <c:auto val="1"/>
        <c:lblAlgn val="ctr"/>
        <c:lblOffset val="100"/>
        <c:noMultiLvlLbl val="0"/>
      </c:catAx>
      <c:valAx>
        <c:axId val="719270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20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79.211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2-E341-80DD-E8304CEF9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0.0</c:v>
                </c:pt>
                <c:pt idx="1">
                  <c:v>54.648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2-E341-80DD-E8304CEF9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0.0</c:v>
                </c:pt>
                <c:pt idx="1">
                  <c:v>15.32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72-E341-80DD-E8304CEF9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0.0</c:v>
                </c:pt>
                <c:pt idx="1">
                  <c:v>3.509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72-E341-80DD-E8304CEF9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Original Video</c:v>
                </c:pt>
                <c:pt idx="1">
                  <c:v>No Temporal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72-E341-80DD-E8304CEF9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0912448"/>
        <c:axId val="840915200"/>
      </c:barChart>
      <c:catAx>
        <c:axId val="84091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0915200"/>
        <c:crosses val="autoZero"/>
        <c:auto val="1"/>
        <c:lblAlgn val="ctr"/>
        <c:lblOffset val="100"/>
        <c:noMultiLvlLbl val="0"/>
      </c:catAx>
      <c:valAx>
        <c:axId val="840915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91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7D020-736F-F744-B992-04AEE1AA830E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1F5F7-8CD6-2745-9E20-CFE3B99F8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CE2C6-A472-AF48-8FE9-07C7CB0749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3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17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19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4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8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2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4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5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11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0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1F5F7-8CD6-2745-9E20-CFE3B99F8F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0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3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3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5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7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1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8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23CFE-59B6-5C46-84B5-66CD4A3FDB66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48126-A804-5A4E-9DC9-94AA7D9F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9.gif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9.gif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9.gif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9.gif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gif"/><Relationship Id="rId5" Type="http://schemas.openxmlformats.org/officeDocument/2006/relationships/image" Target="../media/image2.gif"/><Relationship Id="rId6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jp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531018" y="4917916"/>
            <a:ext cx="11129962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none" spc="100" baseline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2400" b="1" spc="0" dirty="0" smtClean="0"/>
              <a:t>De-An </a:t>
            </a:r>
            <a:r>
              <a:rPr lang="en-US" altLang="zh-TW" sz="2400" b="1" spc="0" dirty="0"/>
              <a:t>Huang</a:t>
            </a:r>
            <a:r>
              <a:rPr lang="en-US" altLang="zh-TW" sz="2400" spc="0" dirty="0"/>
              <a:t>, </a:t>
            </a:r>
            <a:r>
              <a:rPr lang="en-US" altLang="zh-TW" sz="2400" spc="0" dirty="0" err="1"/>
              <a:t>Vignesh</a:t>
            </a:r>
            <a:r>
              <a:rPr lang="en-US" altLang="zh-TW" sz="2400" spc="0" dirty="0"/>
              <a:t> </a:t>
            </a:r>
            <a:r>
              <a:rPr lang="en-US" altLang="zh-TW" sz="2400" spc="0" dirty="0" err="1"/>
              <a:t>Ramanathan</a:t>
            </a:r>
            <a:r>
              <a:rPr lang="en-US" altLang="zh-TW" sz="2400" spc="0" dirty="0"/>
              <a:t>, </a:t>
            </a:r>
            <a:r>
              <a:rPr lang="en-US" altLang="zh-TW" sz="2400" spc="0" dirty="0" err="1"/>
              <a:t>Dhruv</a:t>
            </a:r>
            <a:r>
              <a:rPr lang="en-US" altLang="zh-TW" sz="2400" spc="0" dirty="0"/>
              <a:t> Mahajan, </a:t>
            </a:r>
            <a:endParaRPr lang="en-US" altLang="zh-TW" sz="2400" spc="0" dirty="0" smtClean="0"/>
          </a:p>
          <a:p>
            <a:pPr algn="ctr">
              <a:lnSpc>
                <a:spcPct val="100000"/>
              </a:lnSpc>
            </a:pPr>
            <a:r>
              <a:rPr lang="en-US" altLang="zh-TW" sz="2400" spc="0" dirty="0" smtClean="0"/>
              <a:t>Lorenzo </a:t>
            </a:r>
            <a:r>
              <a:rPr lang="en-US" altLang="zh-TW" sz="2400" spc="0" dirty="0" err="1"/>
              <a:t>Torresani</a:t>
            </a:r>
            <a:r>
              <a:rPr lang="en-US" altLang="zh-TW" sz="2400" spc="0" dirty="0"/>
              <a:t>, Manohar </a:t>
            </a:r>
            <a:r>
              <a:rPr lang="en-US" altLang="zh-TW" sz="2400" spc="0" dirty="0" err="1"/>
              <a:t>Paluri</a:t>
            </a:r>
            <a:r>
              <a:rPr lang="en-US" altLang="zh-TW" sz="2400" spc="0" dirty="0"/>
              <a:t>, Li </a:t>
            </a:r>
            <a:r>
              <a:rPr lang="en-US" altLang="zh-TW" sz="2400" spc="0" dirty="0" err="1"/>
              <a:t>Fei-Fei</a:t>
            </a:r>
            <a:r>
              <a:rPr lang="en-US" altLang="zh-TW" sz="2400" spc="0" dirty="0"/>
              <a:t>, and Juan </a:t>
            </a:r>
            <a:r>
              <a:rPr lang="en-US" altLang="zh-TW" sz="2400" spc="0" dirty="0" smtClean="0"/>
              <a:t>Carlos </a:t>
            </a:r>
            <a:r>
              <a:rPr lang="en-US" altLang="zh-TW" sz="2400" spc="0" dirty="0" err="1" smtClean="0"/>
              <a:t>Niebles</a:t>
            </a:r>
            <a:endParaRPr lang="en-US" altLang="zh-TW" sz="2400" spc="0" dirty="0" smtClean="0"/>
          </a:p>
          <a:p>
            <a:pPr algn="ctr">
              <a:lnSpc>
                <a:spcPct val="100000"/>
              </a:lnSpc>
            </a:pPr>
            <a:r>
              <a:rPr lang="en-US" altLang="zh-TW" sz="2400" spc="0" dirty="0" smtClean="0"/>
              <a:t>Stanford</a:t>
            </a:r>
            <a:r>
              <a:rPr lang="zh-TW" altLang="en-US" sz="2400" spc="0" dirty="0" smtClean="0"/>
              <a:t> </a:t>
            </a:r>
            <a:r>
              <a:rPr lang="en-US" altLang="zh-TW" sz="2400" spc="0" dirty="0" smtClean="0"/>
              <a:t>University,</a:t>
            </a:r>
            <a:r>
              <a:rPr lang="zh-TW" altLang="en-US" sz="2400" spc="0" dirty="0" smtClean="0"/>
              <a:t> </a:t>
            </a:r>
            <a:r>
              <a:rPr lang="en-US" altLang="zh-TW" sz="2400" spc="0" dirty="0" smtClean="0"/>
              <a:t>Facebook</a:t>
            </a:r>
            <a:endParaRPr lang="en-US" sz="2400" spc="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" y="260070"/>
            <a:ext cx="12192000" cy="1873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none" spc="200" baseline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altLang="zh-TW" sz="4400" dirty="0" smtClean="0"/>
              <a:t>What</a:t>
            </a:r>
            <a:r>
              <a:rPr lang="zh-TW" altLang="en-US" sz="4400" dirty="0" smtClean="0"/>
              <a:t> </a:t>
            </a:r>
            <a:r>
              <a:rPr lang="en-US" altLang="zh-TW" sz="4400" dirty="0" smtClean="0"/>
              <a:t>Makes </a:t>
            </a:r>
            <a:r>
              <a:rPr lang="en-US" altLang="zh-TW" sz="4400" dirty="0"/>
              <a:t>a Video a Video: Analyzing Temporal Information in Video Understanding Models and Datasets</a:t>
            </a:r>
            <a:endParaRPr lang="en-US" sz="4400" dirty="0" smtClean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10264"/>
            <a:ext cx="4348163" cy="2174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8" y="2410264"/>
            <a:ext cx="4348164" cy="21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Bridging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Distribution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Shift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681687129"/>
              </p:ext>
            </p:extLst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43EF1EE-7347-E745-B1A8-600E7AB0BDD7}"/>
              </a:ext>
            </a:extLst>
          </p:cNvPr>
          <p:cNvGrpSpPr/>
          <p:nvPr/>
        </p:nvGrpSpPr>
        <p:grpSpPr>
          <a:xfrm>
            <a:off x="3707509" y="1573298"/>
            <a:ext cx="1317050" cy="1321959"/>
            <a:chOff x="819359" y="1697269"/>
            <a:chExt cx="1467546" cy="147301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819359" y="1697269"/>
              <a:ext cx="1467546" cy="1468423"/>
            </a:xfrm>
            <a:prstGeom prst="cube">
              <a:avLst>
                <a:gd name="adj" fmla="val 4568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9" y="1780397"/>
              <a:ext cx="1389888" cy="13898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642038" y="2880897"/>
            <a:ext cx="13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Middle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0B0FF54-02AB-874F-BCAB-50B4AF4425D6}"/>
              </a:ext>
            </a:extLst>
          </p:cNvPr>
          <p:cNvSpPr txBox="1"/>
          <p:nvPr/>
        </p:nvSpPr>
        <p:spPr>
          <a:xfrm>
            <a:off x="8049491" y="408756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tx2"/>
                </a:solidFill>
                <a:latin typeface="Century Gothic" panose="020B0502020202020204" pitchFamily="34" charset="0"/>
              </a:rPr>
              <a:t>Generator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2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Motion-Invariant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Selection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sp>
        <p:nvSpPr>
          <p:cNvPr id="52" name="Cube 51">
            <a:extLst>
              <a:ext uri="{FF2B5EF4-FFF2-40B4-BE49-F238E27FC236}">
                <a16:creationId xmlns:a16="http://schemas.microsoft.com/office/drawing/2014/main" xmlns="" id="{B1273A57-D53A-374A-ACFD-0981D2C53836}"/>
              </a:ext>
            </a:extLst>
          </p:cNvPr>
          <p:cNvSpPr/>
          <p:nvPr/>
        </p:nvSpPr>
        <p:spPr>
          <a:xfrm>
            <a:off x="3707509" y="1573298"/>
            <a:ext cx="1317050" cy="1317837"/>
          </a:xfrm>
          <a:prstGeom prst="cube">
            <a:avLst>
              <a:gd name="adj" fmla="val 4568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550846" y="2880897"/>
            <a:ext cx="156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Selected</a:t>
            </a:r>
          </a:p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0B0FF54-02AB-874F-BCAB-50B4AF4425D6}"/>
              </a:ext>
            </a:extLst>
          </p:cNvPr>
          <p:cNvSpPr txBox="1"/>
          <p:nvPr/>
        </p:nvSpPr>
        <p:spPr>
          <a:xfrm>
            <a:off x="8049491" y="408756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tx2"/>
                </a:solidFill>
                <a:latin typeface="Century Gothic" panose="020B0502020202020204" pitchFamily="34" charset="0"/>
              </a:rPr>
              <a:t>Generator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80" y="1654706"/>
            <a:ext cx="1243584" cy="1243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059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Motion-Invariant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Selection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850770347"/>
              </p:ext>
            </p:extLst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sp>
        <p:nvSpPr>
          <p:cNvPr id="52" name="Cube 51">
            <a:extLst>
              <a:ext uri="{FF2B5EF4-FFF2-40B4-BE49-F238E27FC236}">
                <a16:creationId xmlns:a16="http://schemas.microsoft.com/office/drawing/2014/main" xmlns="" id="{B1273A57-D53A-374A-ACFD-0981D2C53836}"/>
              </a:ext>
            </a:extLst>
          </p:cNvPr>
          <p:cNvSpPr/>
          <p:nvPr/>
        </p:nvSpPr>
        <p:spPr>
          <a:xfrm>
            <a:off x="3707509" y="1573298"/>
            <a:ext cx="1317050" cy="1317837"/>
          </a:xfrm>
          <a:prstGeom prst="cube">
            <a:avLst>
              <a:gd name="adj" fmla="val 4568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550846" y="2880897"/>
            <a:ext cx="156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Selected</a:t>
            </a:r>
          </a:p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0B0FF54-02AB-874F-BCAB-50B4AF4425D6}"/>
              </a:ext>
            </a:extLst>
          </p:cNvPr>
          <p:cNvSpPr txBox="1"/>
          <p:nvPr/>
        </p:nvSpPr>
        <p:spPr>
          <a:xfrm>
            <a:off x="8049491" y="408756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tx2"/>
                </a:solidFill>
                <a:latin typeface="Century Gothic" panose="020B0502020202020204" pitchFamily="34" charset="0"/>
              </a:rPr>
              <a:t>Generator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80" y="1654706"/>
            <a:ext cx="1243584" cy="12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6E2D1D6-44ED-284F-87B8-C872BBF4042E}"/>
              </a:ext>
            </a:extLst>
          </p:cNvPr>
          <p:cNvSpPr txBox="1"/>
          <p:nvPr/>
        </p:nvSpPr>
        <p:spPr>
          <a:xfrm>
            <a:off x="8800166" y="4941494"/>
            <a:ext cx="195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Selector</a:t>
            </a:r>
            <a:endParaRPr lang="en-US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914744" y="4506753"/>
            <a:ext cx="536183" cy="425349"/>
            <a:chOff x="2374664" y="4534463"/>
            <a:chExt cx="5008778" cy="425349"/>
          </a:xfrm>
        </p:grpSpPr>
        <p:grpSp>
          <p:nvGrpSpPr>
            <p:cNvPr id="65" name="Group 64"/>
            <p:cNvGrpSpPr/>
            <p:nvPr/>
          </p:nvGrpSpPr>
          <p:grpSpPr>
            <a:xfrm>
              <a:off x="2374664" y="4536616"/>
              <a:ext cx="5008778" cy="423196"/>
              <a:chOff x="2374664" y="4536616"/>
              <a:chExt cx="5008778" cy="423196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228F7AB0-C3F7-48D2-BE2B-F6D2ABD57B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74664" y="4731281"/>
                <a:ext cx="5008778" cy="0"/>
              </a:xfrm>
              <a:prstGeom prst="straightConnector1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xmlns="" id="{228F7AB0-C3F7-48D2-BE2B-F6D2ABD57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2145" y="4536616"/>
                <a:ext cx="1297" cy="423196"/>
              </a:xfrm>
              <a:prstGeom prst="straightConnector1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228F7AB0-C3F7-48D2-BE2B-F6D2ABD57B4D}"/>
                </a:ext>
              </a:extLst>
            </p:cNvPr>
            <p:cNvCxnSpPr>
              <a:cxnSpLocks/>
            </p:cNvCxnSpPr>
            <p:nvPr/>
          </p:nvCxnSpPr>
          <p:spPr>
            <a:xfrm>
              <a:off x="2374664" y="4534463"/>
              <a:ext cx="1297" cy="423196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9799556" y="3934590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6%</a:t>
            </a:r>
            <a:endParaRPr lang="en-US" altLang="zh-TW" sz="3200" b="1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5000">
        <p159:morph option="byObjec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Upper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Bound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of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Selection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Oracle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0B0FF54-02AB-874F-BCAB-50B4AF4425D6}"/>
              </a:ext>
            </a:extLst>
          </p:cNvPr>
          <p:cNvSpPr txBox="1"/>
          <p:nvPr/>
        </p:nvSpPr>
        <p:spPr>
          <a:xfrm>
            <a:off x="8049491" y="408756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tx2"/>
                </a:solidFill>
                <a:latin typeface="Century Gothic" panose="020B0502020202020204" pitchFamily="34" charset="0"/>
              </a:rPr>
              <a:t>Generator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6E2D1D6-44ED-284F-87B8-C872BBF4042E}"/>
              </a:ext>
            </a:extLst>
          </p:cNvPr>
          <p:cNvSpPr txBox="1"/>
          <p:nvPr/>
        </p:nvSpPr>
        <p:spPr>
          <a:xfrm>
            <a:off x="8800166" y="4941494"/>
            <a:ext cx="195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Selector</a:t>
            </a:r>
            <a:endParaRPr lang="en-US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0846" y="1573298"/>
            <a:ext cx="1563799" cy="2138596"/>
            <a:chOff x="3550846" y="1573298"/>
            <a:chExt cx="1563799" cy="213859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3707509" y="1573298"/>
              <a:ext cx="1317050" cy="1317837"/>
            </a:xfrm>
            <a:prstGeom prst="cube">
              <a:avLst>
                <a:gd name="adj" fmla="val 4568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DDA1A61D-C103-5D41-87D3-64F757EC8F7A}"/>
                </a:ext>
              </a:extLst>
            </p:cNvPr>
            <p:cNvSpPr/>
            <p:nvPr/>
          </p:nvSpPr>
          <p:spPr>
            <a:xfrm>
              <a:off x="3550846" y="2880897"/>
              <a:ext cx="15637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Oracle</a:t>
              </a:r>
            </a:p>
            <a:p>
              <a:pPr algn="ctr" defTabSz="552918"/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907" y="1647901"/>
              <a:ext cx="1247356" cy="124735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3036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Upper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Bound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of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Selection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65088143"/>
              </p:ext>
            </p:extLst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Oracle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0B0FF54-02AB-874F-BCAB-50B4AF4425D6}"/>
              </a:ext>
            </a:extLst>
          </p:cNvPr>
          <p:cNvSpPr txBox="1"/>
          <p:nvPr/>
        </p:nvSpPr>
        <p:spPr>
          <a:xfrm>
            <a:off x="8049491" y="408756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tx2"/>
                </a:solidFill>
                <a:latin typeface="Century Gothic" panose="020B0502020202020204" pitchFamily="34" charset="0"/>
              </a:rPr>
              <a:t>Generator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6E2D1D6-44ED-284F-87B8-C872BBF4042E}"/>
              </a:ext>
            </a:extLst>
          </p:cNvPr>
          <p:cNvSpPr txBox="1"/>
          <p:nvPr/>
        </p:nvSpPr>
        <p:spPr>
          <a:xfrm>
            <a:off x="8800166" y="4941494"/>
            <a:ext cx="195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Selector</a:t>
            </a:r>
            <a:endParaRPr lang="en-US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0846" y="1573298"/>
            <a:ext cx="1563799" cy="2138596"/>
            <a:chOff x="3550846" y="1573298"/>
            <a:chExt cx="1563799" cy="213859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3707509" y="1573298"/>
              <a:ext cx="1317050" cy="1317837"/>
            </a:xfrm>
            <a:prstGeom prst="cube">
              <a:avLst>
                <a:gd name="adj" fmla="val 4568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DDA1A61D-C103-5D41-87D3-64F757EC8F7A}"/>
                </a:ext>
              </a:extLst>
            </p:cNvPr>
            <p:cNvSpPr/>
            <p:nvPr/>
          </p:nvSpPr>
          <p:spPr>
            <a:xfrm>
              <a:off x="3550846" y="2880897"/>
              <a:ext cx="15637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Oracle</a:t>
              </a:r>
            </a:p>
            <a:p>
              <a:pPr algn="ctr" defTabSz="552918"/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907" y="1647901"/>
              <a:ext cx="1247356" cy="124735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F9D056A-2B2B-4443-AE88-8C8CB923C216}"/>
              </a:ext>
            </a:extLst>
          </p:cNvPr>
          <p:cNvSpPr txBox="1"/>
          <p:nvPr/>
        </p:nvSpPr>
        <p:spPr>
          <a:xfrm>
            <a:off x="9859707" y="4082460"/>
            <a:ext cx="98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Oracle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3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9000">
        <p159:morph option="byObjec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Conclusion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55062" y="1557893"/>
            <a:ext cx="103431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552918">
              <a:buFont typeface="Arial" charset="0"/>
              <a:buChar char="•"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models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do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not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videos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as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do</a:t>
            </a:r>
          </a:p>
          <a:p>
            <a:pPr marL="457200" indent="-457200" defTabSz="552918">
              <a:buFont typeface="Arial" charset="0"/>
              <a:buChar char="•"/>
            </a:pPr>
            <a:endParaRPr lang="en-US" altLang="zh-TW" sz="1400" dirty="0" smtClean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defTabSz="552918">
              <a:buFont typeface="Arial" charset="0"/>
              <a:buChar char="•"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is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bounded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by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6%</a:t>
            </a:r>
          </a:p>
          <a:p>
            <a:pPr marL="457200" indent="-457200" defTabSz="552918">
              <a:buFont typeface="Arial" charset="0"/>
              <a:buChar char="•"/>
            </a:pPr>
            <a:endParaRPr lang="en-US" altLang="zh-TW" sz="1400" dirty="0" smtClean="0">
              <a:solidFill>
                <a:schemeClr val="accent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defTabSz="552918">
              <a:buFont typeface="Arial" charset="0"/>
              <a:buChar char="•"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Oracle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key-frame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can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outperform</a:t>
            </a:r>
            <a:r>
              <a:rPr lang="zh-TW" altLang="en-US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full</a:t>
            </a:r>
            <a:r>
              <a:rPr lang="zh-TW" altLang="en-US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  <a:endParaRPr lang="en-US" altLang="zh-TW" sz="2800" dirty="0">
              <a:solidFill>
                <a:schemeClr val="accent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defTabSz="552918">
              <a:buFont typeface="Arial" charset="0"/>
              <a:buChar char="•"/>
            </a:pP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6412" y="3879397"/>
            <a:ext cx="97017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Come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to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our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poster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for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more</a:t>
            </a:r>
            <a:r>
              <a:rPr lang="zh-TW" altLang="en-US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details!</a:t>
            </a:r>
            <a:endParaRPr lang="en-US" sz="3600" spc="200" dirty="0">
              <a:solidFill>
                <a:srgbClr val="0080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9579" y="4911769"/>
            <a:ext cx="10651044" cy="1315615"/>
            <a:chOff x="679579" y="4423033"/>
            <a:chExt cx="10651044" cy="13156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79" y="4423033"/>
              <a:ext cx="2631229" cy="13156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51" y="4423033"/>
              <a:ext cx="2631229" cy="1315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123" y="4423033"/>
              <a:ext cx="2631229" cy="13156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394" y="4423033"/>
              <a:ext cx="2631229" cy="1315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1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9000">
        <p159:morph option="byObject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Videos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Contain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Much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More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Than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Images</a:t>
            </a:r>
            <a:endParaRPr lang="en-US" sz="4000" dirty="0"/>
          </a:p>
        </p:txBody>
      </p:sp>
      <p:pic>
        <p:nvPicPr>
          <p:cNvPr id="33" name="tiger_play_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2191" y="1158916"/>
            <a:ext cx="7492346" cy="42144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71722" y="5036631"/>
            <a:ext cx="1602815" cy="336729"/>
          </a:xfrm>
          <a:prstGeom prst="rect">
            <a:avLst/>
          </a:prstGeom>
          <a:solidFill>
            <a:srgbClr val="BFBFBF"/>
          </a:solidFill>
        </p:spPr>
        <p:txBody>
          <a:bodyPr wrap="square" lIns="89635" tIns="44816" rIns="89635" bIns="44816" rtlCol="0">
            <a:spAutoFit/>
          </a:bodyPr>
          <a:lstStyle/>
          <a:p>
            <a:pPr algn="r" defTabSz="552918"/>
            <a:r>
              <a:rPr lang="en-US" sz="1600" dirty="0">
                <a:solidFill>
                  <a:prstClr val="black"/>
                </a:solidFill>
                <a:latin typeface="Calibri"/>
              </a:rPr>
              <a:t>Source: YouTube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9011" y="5999000"/>
            <a:ext cx="5329239" cy="798393"/>
          </a:xfrm>
          <a:prstGeom prst="rect">
            <a:avLst/>
          </a:prstGeom>
          <a:noFill/>
        </p:spPr>
        <p:txBody>
          <a:bodyPr wrap="square" lIns="89635" tIns="44816" rIns="89635" bIns="44816" rtlCol="0">
            <a:spAutoFit/>
          </a:bodyPr>
          <a:lstStyle/>
          <a:p>
            <a:pPr algn="ctr" defTabSz="552918"/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“a tiger attacking a person on a grass field”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10576" y="5938358"/>
            <a:ext cx="5329239" cy="459839"/>
          </a:xfrm>
          <a:prstGeom prst="rect">
            <a:avLst/>
          </a:prstGeom>
          <a:noFill/>
        </p:spPr>
        <p:txBody>
          <a:bodyPr wrap="square" lIns="89635" tIns="44816" rIns="89635" bIns="44816" rtlCol="0">
            <a:spAutoFit/>
          </a:bodyPr>
          <a:lstStyle/>
          <a:p>
            <a:pPr algn="ctr" defTabSz="552918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“the tiger is being </a:t>
            </a:r>
            <a:r>
              <a:rPr lang="en-US" sz="24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playful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20291" y="5485212"/>
            <a:ext cx="1870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2918"/>
            <a:r>
              <a:rPr lang="en-US" sz="2800" dirty="0">
                <a:solidFill>
                  <a:srgbClr val="0078D7"/>
                </a:solidFill>
                <a:latin typeface="Century Gothic" charset="0"/>
                <a:ea typeface="Century Gothic" charset="0"/>
                <a:cs typeface="Century Gothic" charset="0"/>
              </a:rPr>
              <a:t>Image: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77312" y="5424570"/>
            <a:ext cx="1870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2918"/>
            <a:r>
              <a:rPr lang="en-US" sz="2800" dirty="0">
                <a:solidFill>
                  <a:srgbClr val="0078D7"/>
                </a:solidFill>
                <a:latin typeface="Century Gothic" charset="0"/>
                <a:ea typeface="Century Gothic" charset="0"/>
                <a:cs typeface="Century Gothic" charset="0"/>
              </a:rPr>
              <a:t>Video:</a:t>
            </a:r>
          </a:p>
        </p:txBody>
      </p:sp>
    </p:spTree>
    <p:extLst>
      <p:ext uri="{BB962C8B-B14F-4D97-AF65-F5344CB8AC3E}">
        <p14:creationId xmlns:p14="http://schemas.microsoft.com/office/powerpoint/2010/main" val="158222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0000">
        <p159:morph option="byObject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37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 mute="1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9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Modeling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for</a:t>
            </a:r>
            <a:r>
              <a:rPr lang="zh-TW" altLang="en-US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Videos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07167" y="1309302"/>
            <a:ext cx="6089142" cy="4406428"/>
            <a:chOff x="207167" y="1309302"/>
            <a:chExt cx="6089142" cy="4406428"/>
          </a:xfrm>
        </p:grpSpPr>
        <p:sp>
          <p:nvSpPr>
            <p:cNvPr id="37" name="TextBox 36"/>
            <p:cNvSpPr txBox="1"/>
            <p:nvPr/>
          </p:nvSpPr>
          <p:spPr>
            <a:xfrm>
              <a:off x="207167" y="4086340"/>
              <a:ext cx="5800725" cy="1629390"/>
            </a:xfrm>
            <a:prstGeom prst="rect">
              <a:avLst/>
            </a:prstGeom>
            <a:noFill/>
          </p:spPr>
          <p:txBody>
            <a:bodyPr wrap="square" lIns="89635" tIns="44816" rIns="89635" bIns="44816" rtlCol="0">
              <a:spAutoFit/>
            </a:bodyPr>
            <a:lstStyle/>
            <a:p>
              <a:pPr defTabSz="552918"/>
              <a:r>
                <a:rPr lang="en-US" sz="2000" dirty="0" err="1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Simonyan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and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Zisserman,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NIPS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2014</a:t>
              </a:r>
            </a:p>
            <a:p>
              <a:pPr defTabSz="552918"/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B.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Zhang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et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al.,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CVPR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2016</a:t>
              </a:r>
            </a:p>
            <a:p>
              <a:pPr defTabSz="552918"/>
              <a:r>
                <a:rPr lang="en-US" altLang="zh-TW" sz="2000" dirty="0" err="1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Feichtenhofer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et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al.,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CVPR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2017</a:t>
              </a:r>
            </a:p>
            <a:p>
              <a:pPr defTabSz="552918"/>
              <a:r>
                <a:rPr lang="mr-IN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…</a:t>
              </a:r>
              <a:endPara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defTabSz="552918"/>
              <a:endParaRPr lang="en-US" sz="20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7167" y="1309302"/>
              <a:ext cx="608914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800" spc="200" dirty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Two-stream</a:t>
              </a:r>
              <a:r>
                <a:rPr lang="zh-TW" altLang="en-US" sz="2800" spc="200" dirty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800" spc="200" dirty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Networks</a:t>
              </a:r>
              <a:endParaRPr lang="en-US" sz="28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67" y="1989394"/>
              <a:ext cx="5800725" cy="206318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344435" y="1325563"/>
            <a:ext cx="6089142" cy="4390167"/>
            <a:chOff x="6344435" y="1325563"/>
            <a:chExt cx="6089142" cy="4390167"/>
          </a:xfrm>
        </p:grpSpPr>
        <p:sp>
          <p:nvSpPr>
            <p:cNvPr id="16" name="TextBox 15"/>
            <p:cNvSpPr txBox="1"/>
            <p:nvPr/>
          </p:nvSpPr>
          <p:spPr>
            <a:xfrm>
              <a:off x="6344435" y="1325563"/>
              <a:ext cx="608914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800" spc="200" dirty="0" smtClean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3D</a:t>
              </a:r>
              <a:r>
                <a:rPr lang="zh-TW" altLang="en-US" sz="2800" spc="200" dirty="0" smtClean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800" spc="200" dirty="0" smtClean="0">
                  <a:solidFill>
                    <a:srgbClr val="0080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Convolution</a:t>
              </a:r>
              <a:endParaRPr lang="en-US" sz="28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4435" y="2066567"/>
              <a:ext cx="5638829" cy="190883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44435" y="4086340"/>
              <a:ext cx="5800725" cy="1629390"/>
            </a:xfrm>
            <a:prstGeom prst="rect">
              <a:avLst/>
            </a:prstGeom>
            <a:noFill/>
          </p:spPr>
          <p:txBody>
            <a:bodyPr wrap="square" lIns="89635" tIns="44816" rIns="89635" bIns="44816" rtlCol="0">
              <a:spAutoFit/>
            </a:bodyPr>
            <a:lstStyle/>
            <a:p>
              <a:pPr defTabSz="552918"/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Tran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et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al.,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ICCV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2015</a:t>
              </a:r>
            </a:p>
            <a:p>
              <a:pPr defTabSz="552918"/>
              <a:r>
                <a:rPr lang="en-US" altLang="zh-TW" sz="2000" dirty="0" err="1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Carreira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and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Zisserman,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CVPR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2017</a:t>
              </a:r>
            </a:p>
            <a:p>
              <a:pPr defTabSz="552918"/>
              <a:r>
                <a:rPr lang="en-US" altLang="zh-TW" sz="2000" dirty="0" err="1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Qiu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et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al.,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ICCV</a:t>
              </a:r>
              <a:r>
                <a:rPr lang="zh-TW" altLang="en-US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2017</a:t>
              </a:r>
            </a:p>
            <a:p>
              <a:pPr defTabSz="552918"/>
              <a:r>
                <a:rPr lang="mr-IN" altLang="zh-TW" sz="2000" dirty="0" smtClean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…</a:t>
              </a:r>
              <a:endPara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defTabSz="552918"/>
              <a:endParaRPr lang="en-US" sz="20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167" y="5605677"/>
            <a:ext cx="60891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Trajectory-based</a:t>
            </a:r>
            <a:r>
              <a:rPr lang="zh-TW" altLang="en-US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altLang="zh-TW" sz="2800" spc="200" dirty="0" err="1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iDT</a:t>
            </a: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),</a:t>
            </a:r>
            <a:r>
              <a:rPr lang="zh-TW" altLang="en-US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800" spc="200" dirty="0">
              <a:solidFill>
                <a:srgbClr val="0080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7188" y="5605677"/>
            <a:ext cx="60891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Recurrent</a:t>
            </a:r>
            <a:r>
              <a:rPr lang="zh-TW" altLang="en-US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Neural</a:t>
            </a:r>
            <a:r>
              <a:rPr lang="zh-TW" altLang="en-US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Networks</a:t>
            </a:r>
            <a:r>
              <a:rPr lang="mr-IN" altLang="zh-TW" sz="2800" spc="200" dirty="0" smtClean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sz="2800" spc="200" dirty="0">
              <a:solidFill>
                <a:srgbClr val="0080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1705" y="4645413"/>
            <a:ext cx="9276208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Do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these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Models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Really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Capture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Information?</a:t>
            </a:r>
            <a:endParaRPr lang="en-US" sz="4000" spc="200" dirty="0">
              <a:solidFill>
                <a:schemeClr val="accent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7000">
        <p159:morph option="byObject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Quantifying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Effect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of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  <a:endParaRPr lang="en-US" sz="36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58698156"/>
              </p:ext>
            </p:extLst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D2C12086-8F20-F444-9871-2FE5BDA1AAAB}"/>
              </a:ext>
            </a:extLst>
          </p:cNvPr>
          <p:cNvCxnSpPr>
            <a:cxnSpLocks/>
          </p:cNvCxnSpPr>
          <p:nvPr/>
        </p:nvCxnSpPr>
        <p:spPr>
          <a:xfrm>
            <a:off x="1645389" y="2232217"/>
            <a:ext cx="8078188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24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6500">
        <p159:morph option="byObject"/>
      </p:transition>
    </mc:Choice>
    <mc:Fallback xmlns="">
      <p:transition spd="slow" advTm="1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Quantifying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Effect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of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  <a:endParaRPr lang="en-US" sz="36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6451" y="4284396"/>
            <a:ext cx="6034697" cy="923330"/>
            <a:chOff x="2374664" y="4284396"/>
            <a:chExt cx="6257892" cy="923330"/>
          </a:xfrm>
        </p:grpSpPr>
        <p:grpSp>
          <p:nvGrpSpPr>
            <p:cNvPr id="18" name="Group 17"/>
            <p:cNvGrpSpPr/>
            <p:nvPr/>
          </p:nvGrpSpPr>
          <p:grpSpPr>
            <a:xfrm>
              <a:off x="2374664" y="4534463"/>
              <a:ext cx="6257892" cy="425349"/>
              <a:chOff x="2374664" y="4534463"/>
              <a:chExt cx="5008778" cy="42534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374664" y="4536616"/>
                <a:ext cx="5008778" cy="423196"/>
                <a:chOff x="2374664" y="4536616"/>
                <a:chExt cx="5008778" cy="423196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228F7AB0-C3F7-48D2-BE2B-F6D2ABD5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4664" y="4731281"/>
                  <a:ext cx="5008778" cy="0"/>
                </a:xfrm>
                <a:prstGeom prst="straightConnector1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228F7AB0-C3F7-48D2-BE2B-F6D2ABD5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82145" y="4536616"/>
                  <a:ext cx="1297" cy="423196"/>
                </a:xfrm>
                <a:prstGeom prst="straightConnector1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228F7AB0-C3F7-48D2-BE2B-F6D2ABD57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4664" y="4534463"/>
                <a:ext cx="1297" cy="423196"/>
              </a:xfrm>
              <a:prstGeom prst="straightConnector1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250976" y="4284396"/>
              <a:ext cx="50526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45389" y="1200449"/>
            <a:ext cx="8046864" cy="2515401"/>
            <a:chOff x="1645389" y="1200449"/>
            <a:chExt cx="8046864" cy="251540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43EF1EE-7347-E745-B1A8-600E7AB0BDD7}"/>
                </a:ext>
              </a:extLst>
            </p:cNvPr>
            <p:cNvGrpSpPr/>
            <p:nvPr/>
          </p:nvGrpSpPr>
          <p:grpSpPr>
            <a:xfrm>
              <a:off x="3707509" y="1573298"/>
              <a:ext cx="1317050" cy="1321959"/>
              <a:chOff x="819359" y="1697269"/>
              <a:chExt cx="1467546" cy="1473016"/>
            </a:xfrm>
          </p:grpSpPr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xmlns="" id="{B1273A57-D53A-374A-ACFD-0981D2C53836}"/>
                  </a:ext>
                </a:extLst>
              </p:cNvPr>
              <p:cNvSpPr/>
              <p:nvPr/>
            </p:nvSpPr>
            <p:spPr>
              <a:xfrm>
                <a:off x="819359" y="1697269"/>
                <a:ext cx="1467546" cy="1468423"/>
              </a:xfrm>
              <a:prstGeom prst="cube">
                <a:avLst>
                  <a:gd name="adj" fmla="val 4568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DEB8FEFF-D8D8-3847-8C05-FC21242FC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059" y="1780397"/>
                <a:ext cx="1389888" cy="138988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DA1A61D-C103-5D41-87D3-64F757EC8F7A}"/>
                </a:ext>
              </a:extLst>
            </p:cNvPr>
            <p:cNvSpPr/>
            <p:nvPr/>
          </p:nvSpPr>
          <p:spPr>
            <a:xfrm>
              <a:off x="3642038" y="2880897"/>
              <a:ext cx="139406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0A384608-BF77-2D46-9638-0B08252E96C2}"/>
                </a:ext>
              </a:extLst>
            </p:cNvPr>
            <p:cNvGrpSpPr/>
            <p:nvPr/>
          </p:nvGrpSpPr>
          <p:grpSpPr>
            <a:xfrm>
              <a:off x="5624456" y="1846660"/>
              <a:ext cx="1375014" cy="762337"/>
              <a:chOff x="2432567" y="2036599"/>
              <a:chExt cx="1582706" cy="877486"/>
            </a:xfrm>
          </p:grpSpPr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xmlns="" id="{B8ACF221-4BED-0B4E-B61A-1BA8EC3F5E40}"/>
                  </a:ext>
                </a:extLst>
              </p:cNvPr>
              <p:cNvSpPr/>
              <p:nvPr/>
            </p:nvSpPr>
            <p:spPr>
              <a:xfrm rot="5400000">
                <a:off x="2216475" y="2252691"/>
                <a:ext cx="877485" cy="445302"/>
              </a:xfrm>
              <a:prstGeom prst="trapezoid">
                <a:avLst>
                  <a:gd name="adj" fmla="val 24372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4E242705-A82E-244C-8BA3-192F68555601}"/>
                  </a:ext>
                </a:extLst>
              </p:cNvPr>
              <p:cNvSpPr/>
              <p:nvPr/>
            </p:nvSpPr>
            <p:spPr>
              <a:xfrm rot="5400000">
                <a:off x="2900537" y="2129637"/>
                <a:ext cx="646760" cy="6921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apezoid 46">
                <a:extLst>
                  <a:ext uri="{FF2B5EF4-FFF2-40B4-BE49-F238E27FC236}">
                    <a16:creationId xmlns:a16="http://schemas.microsoft.com/office/drawing/2014/main" xmlns="" id="{985C0E1A-9B7A-444A-8A8E-EB21F7B9FBF7}"/>
                  </a:ext>
                </a:extLst>
              </p:cNvPr>
              <p:cNvSpPr/>
              <p:nvPr/>
            </p:nvSpPr>
            <p:spPr>
              <a:xfrm rot="16200000">
                <a:off x="3353879" y="2252692"/>
                <a:ext cx="877485" cy="445302"/>
              </a:xfrm>
              <a:prstGeom prst="trapezoid">
                <a:avLst>
                  <a:gd name="adj" fmla="val 24372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8DA68C-4288-1349-B21B-87C83486D522}"/>
                </a:ext>
              </a:extLst>
            </p:cNvPr>
            <p:cNvSpPr/>
            <p:nvPr/>
          </p:nvSpPr>
          <p:spPr>
            <a:xfrm>
              <a:off x="5259335" y="2842410"/>
              <a:ext cx="20892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Temporal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Generator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BFE9A0F5-B9E2-BA4E-B201-970E6BD253C0}"/>
                </a:ext>
              </a:extLst>
            </p:cNvPr>
            <p:cNvCxnSpPr>
              <a:cxnSpLocks/>
            </p:cNvCxnSpPr>
            <p:nvPr/>
          </p:nvCxnSpPr>
          <p:spPr>
            <a:xfrm>
              <a:off x="5137484" y="2215833"/>
              <a:ext cx="426302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DDE02D9-5577-B442-A109-D380FA5C4A7D}"/>
                </a:ext>
              </a:extLst>
            </p:cNvPr>
            <p:cNvSpPr/>
            <p:nvPr/>
          </p:nvSpPr>
          <p:spPr>
            <a:xfrm>
              <a:off x="7398412" y="2884853"/>
              <a:ext cx="18598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Generated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Video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52EC45A-FB83-0947-A6FC-4F322F4E457C}"/>
                </a:ext>
              </a:extLst>
            </p:cNvPr>
            <p:cNvGrpSpPr/>
            <p:nvPr/>
          </p:nvGrpSpPr>
          <p:grpSpPr>
            <a:xfrm>
              <a:off x="7557023" y="1342234"/>
              <a:ext cx="1556502" cy="1557433"/>
              <a:chOff x="7550236" y="1430295"/>
              <a:chExt cx="1734360" cy="1735397"/>
            </a:xfrm>
          </p:grpSpPr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xmlns="" id="{BB51D0EE-06FA-154E-AFC0-4220EDEAD2D9}"/>
                  </a:ext>
                </a:extLst>
              </p:cNvPr>
              <p:cNvSpPr/>
              <p:nvPr/>
            </p:nvSpPr>
            <p:spPr>
              <a:xfrm>
                <a:off x="7550236" y="1430295"/>
                <a:ext cx="1734360" cy="1735397"/>
              </a:xfrm>
              <a:prstGeom prst="cube">
                <a:avLst>
                  <a:gd name="adj" fmla="val 1910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850FE598-A48A-164B-BBAE-136FB486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7780" y="1773508"/>
                <a:ext cx="1389888" cy="13898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15C6F9E-ACFB-7948-9332-585D6853A7CA}"/>
                </a:ext>
              </a:extLst>
            </p:cNvPr>
            <p:cNvCxnSpPr>
              <a:cxnSpLocks/>
            </p:cNvCxnSpPr>
            <p:nvPr/>
          </p:nvCxnSpPr>
          <p:spPr>
            <a:xfrm>
              <a:off x="7086600" y="2215833"/>
              <a:ext cx="411239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3094803F-39E3-6247-B5C7-E56F3CE3AB8C}"/>
                </a:ext>
              </a:extLst>
            </p:cNvPr>
            <p:cNvCxnSpPr>
              <a:cxnSpLocks/>
            </p:cNvCxnSpPr>
            <p:nvPr/>
          </p:nvCxnSpPr>
          <p:spPr>
            <a:xfrm>
              <a:off x="9167023" y="2215833"/>
              <a:ext cx="52523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  <a:p>
              <a:pPr algn="ctr" defTabSz="552918"/>
              <a:r>
                <a:rPr lang="en-US" altLang="zh-TW" sz="2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42372" y="1200449"/>
              <a:ext cx="7848602" cy="251540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D2C12086-8F20-F444-9871-2FE5BDA1AAAB}"/>
              </a:ext>
            </a:extLst>
          </p:cNvPr>
          <p:cNvCxnSpPr>
            <a:cxnSpLocks/>
          </p:cNvCxnSpPr>
          <p:nvPr/>
        </p:nvCxnSpPr>
        <p:spPr>
          <a:xfrm>
            <a:off x="1645389" y="2232217"/>
            <a:ext cx="8078188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2989560" y="1750774"/>
            <a:ext cx="5456943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Remove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</a:p>
          <a:p>
            <a:pPr algn="ctr" defTabSz="552918"/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rom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xmlns="" id="{D2C12086-8F20-F444-9871-2FE5BDA1AAAB}"/>
              </a:ext>
            </a:extLst>
          </p:cNvPr>
          <p:cNvCxnSpPr>
            <a:cxnSpLocks/>
          </p:cNvCxnSpPr>
          <p:nvPr/>
        </p:nvCxnSpPr>
        <p:spPr>
          <a:xfrm>
            <a:off x="5718032" y="2704881"/>
            <a:ext cx="75767" cy="157951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669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2500">
        <p159:morph option="byObject"/>
      </p:transition>
    </mc:Choice>
    <mc:Fallback xmlns="">
      <p:transition spd="slow" advTm="12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Quantifying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Effect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of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36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  <a:endParaRPr lang="en-US" sz="36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6451" y="4284396"/>
            <a:ext cx="7572894" cy="923330"/>
            <a:chOff x="2374664" y="4284396"/>
            <a:chExt cx="6257892" cy="923330"/>
          </a:xfrm>
        </p:grpSpPr>
        <p:grpSp>
          <p:nvGrpSpPr>
            <p:cNvPr id="18" name="Group 17"/>
            <p:cNvGrpSpPr/>
            <p:nvPr/>
          </p:nvGrpSpPr>
          <p:grpSpPr>
            <a:xfrm>
              <a:off x="2374664" y="4534463"/>
              <a:ext cx="6257892" cy="425349"/>
              <a:chOff x="2374664" y="4534463"/>
              <a:chExt cx="5008778" cy="42534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374664" y="4536616"/>
                <a:ext cx="5008778" cy="423196"/>
                <a:chOff x="2374664" y="4536616"/>
                <a:chExt cx="5008778" cy="423196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228F7AB0-C3F7-48D2-BE2B-F6D2ABD5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4664" y="4731281"/>
                  <a:ext cx="5008778" cy="0"/>
                </a:xfrm>
                <a:prstGeom prst="straightConnector1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228F7AB0-C3F7-48D2-BE2B-F6D2ABD5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82145" y="4536616"/>
                  <a:ext cx="1297" cy="423196"/>
                </a:xfrm>
                <a:prstGeom prst="straightConnector1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228F7AB0-C3F7-48D2-BE2B-F6D2ABD57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4664" y="4534463"/>
                <a:ext cx="1297" cy="423196"/>
              </a:xfrm>
              <a:prstGeom prst="straightConnector1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250976" y="4284396"/>
              <a:ext cx="50526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45389" y="1200449"/>
            <a:ext cx="8046864" cy="2515401"/>
            <a:chOff x="1645389" y="1200449"/>
            <a:chExt cx="8046864" cy="251540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43EF1EE-7347-E745-B1A8-600E7AB0BDD7}"/>
                </a:ext>
              </a:extLst>
            </p:cNvPr>
            <p:cNvGrpSpPr/>
            <p:nvPr/>
          </p:nvGrpSpPr>
          <p:grpSpPr>
            <a:xfrm>
              <a:off x="3707509" y="1573298"/>
              <a:ext cx="1317050" cy="1321959"/>
              <a:chOff x="819359" y="1697269"/>
              <a:chExt cx="1467546" cy="1473016"/>
            </a:xfrm>
          </p:grpSpPr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xmlns="" id="{B1273A57-D53A-374A-ACFD-0981D2C53836}"/>
                  </a:ext>
                </a:extLst>
              </p:cNvPr>
              <p:cNvSpPr/>
              <p:nvPr/>
            </p:nvSpPr>
            <p:spPr>
              <a:xfrm>
                <a:off x="819359" y="1697269"/>
                <a:ext cx="1467546" cy="1468423"/>
              </a:xfrm>
              <a:prstGeom prst="cube">
                <a:avLst>
                  <a:gd name="adj" fmla="val 4568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DEB8FEFF-D8D8-3847-8C05-FC21242FC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059" y="1780397"/>
                <a:ext cx="1389888" cy="138988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DA1A61D-C103-5D41-87D3-64F757EC8F7A}"/>
                </a:ext>
              </a:extLst>
            </p:cNvPr>
            <p:cNvSpPr/>
            <p:nvPr/>
          </p:nvSpPr>
          <p:spPr>
            <a:xfrm>
              <a:off x="3642038" y="2880897"/>
              <a:ext cx="139406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0A384608-BF77-2D46-9638-0B08252E96C2}"/>
                </a:ext>
              </a:extLst>
            </p:cNvPr>
            <p:cNvGrpSpPr/>
            <p:nvPr/>
          </p:nvGrpSpPr>
          <p:grpSpPr>
            <a:xfrm>
              <a:off x="5624456" y="1846660"/>
              <a:ext cx="1375014" cy="762337"/>
              <a:chOff x="2432567" y="2036599"/>
              <a:chExt cx="1582706" cy="877486"/>
            </a:xfrm>
          </p:grpSpPr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xmlns="" id="{B8ACF221-4BED-0B4E-B61A-1BA8EC3F5E40}"/>
                  </a:ext>
                </a:extLst>
              </p:cNvPr>
              <p:cNvSpPr/>
              <p:nvPr/>
            </p:nvSpPr>
            <p:spPr>
              <a:xfrm rot="5400000">
                <a:off x="2216475" y="2252691"/>
                <a:ext cx="877485" cy="445302"/>
              </a:xfrm>
              <a:prstGeom prst="trapezoid">
                <a:avLst>
                  <a:gd name="adj" fmla="val 24372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4E242705-A82E-244C-8BA3-192F68555601}"/>
                  </a:ext>
                </a:extLst>
              </p:cNvPr>
              <p:cNvSpPr/>
              <p:nvPr/>
            </p:nvSpPr>
            <p:spPr>
              <a:xfrm rot="5400000">
                <a:off x="2900537" y="2129637"/>
                <a:ext cx="646760" cy="6921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apezoid 46">
                <a:extLst>
                  <a:ext uri="{FF2B5EF4-FFF2-40B4-BE49-F238E27FC236}">
                    <a16:creationId xmlns:a16="http://schemas.microsoft.com/office/drawing/2014/main" xmlns="" id="{985C0E1A-9B7A-444A-8A8E-EB21F7B9FBF7}"/>
                  </a:ext>
                </a:extLst>
              </p:cNvPr>
              <p:cNvSpPr/>
              <p:nvPr/>
            </p:nvSpPr>
            <p:spPr>
              <a:xfrm rot="16200000">
                <a:off x="3353879" y="2252692"/>
                <a:ext cx="877485" cy="445302"/>
              </a:xfrm>
              <a:prstGeom prst="trapezoid">
                <a:avLst>
                  <a:gd name="adj" fmla="val 24372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8DA68C-4288-1349-B21B-87C83486D522}"/>
                </a:ext>
              </a:extLst>
            </p:cNvPr>
            <p:cNvSpPr/>
            <p:nvPr/>
          </p:nvSpPr>
          <p:spPr>
            <a:xfrm>
              <a:off x="5259335" y="2842410"/>
              <a:ext cx="20892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Temporal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Generator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BFE9A0F5-B9E2-BA4E-B201-970E6BD253C0}"/>
                </a:ext>
              </a:extLst>
            </p:cNvPr>
            <p:cNvCxnSpPr>
              <a:cxnSpLocks/>
            </p:cNvCxnSpPr>
            <p:nvPr/>
          </p:nvCxnSpPr>
          <p:spPr>
            <a:xfrm>
              <a:off x="5137484" y="2215833"/>
              <a:ext cx="426302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DDE02D9-5577-B442-A109-D380FA5C4A7D}"/>
                </a:ext>
              </a:extLst>
            </p:cNvPr>
            <p:cNvSpPr/>
            <p:nvPr/>
          </p:nvSpPr>
          <p:spPr>
            <a:xfrm>
              <a:off x="7398412" y="2884853"/>
              <a:ext cx="18598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Generated</a:t>
              </a:r>
            </a:p>
            <a:p>
              <a:pPr algn="ctr" defTabSz="552918"/>
              <a:r>
                <a:rPr lang="en-US" altLang="zh-TW" sz="2400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Video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52EC45A-FB83-0947-A6FC-4F322F4E457C}"/>
                </a:ext>
              </a:extLst>
            </p:cNvPr>
            <p:cNvGrpSpPr/>
            <p:nvPr/>
          </p:nvGrpSpPr>
          <p:grpSpPr>
            <a:xfrm>
              <a:off x="7557023" y="1342234"/>
              <a:ext cx="1556502" cy="1557433"/>
              <a:chOff x="7550236" y="1430295"/>
              <a:chExt cx="1734360" cy="1735397"/>
            </a:xfrm>
          </p:grpSpPr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xmlns="" id="{BB51D0EE-06FA-154E-AFC0-4220EDEAD2D9}"/>
                  </a:ext>
                </a:extLst>
              </p:cNvPr>
              <p:cNvSpPr/>
              <p:nvPr/>
            </p:nvSpPr>
            <p:spPr>
              <a:xfrm>
                <a:off x="7550236" y="1430295"/>
                <a:ext cx="1734360" cy="1735397"/>
              </a:xfrm>
              <a:prstGeom prst="cube">
                <a:avLst>
                  <a:gd name="adj" fmla="val 1910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850FE598-A48A-164B-BBAE-136FB486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7780" y="1773508"/>
                <a:ext cx="1389888" cy="13898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15C6F9E-ACFB-7948-9332-585D6853A7CA}"/>
                </a:ext>
              </a:extLst>
            </p:cNvPr>
            <p:cNvCxnSpPr>
              <a:cxnSpLocks/>
            </p:cNvCxnSpPr>
            <p:nvPr/>
          </p:nvCxnSpPr>
          <p:spPr>
            <a:xfrm>
              <a:off x="7086600" y="2215833"/>
              <a:ext cx="411239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3094803F-39E3-6247-B5C7-E56F3CE3AB8C}"/>
                </a:ext>
              </a:extLst>
            </p:cNvPr>
            <p:cNvCxnSpPr>
              <a:cxnSpLocks/>
            </p:cNvCxnSpPr>
            <p:nvPr/>
          </p:nvCxnSpPr>
          <p:spPr>
            <a:xfrm>
              <a:off x="9167023" y="2215833"/>
              <a:ext cx="52523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</a:p>
            <a:p>
              <a:pPr algn="ctr" defTabSz="552918"/>
              <a:r>
                <a:rPr lang="en-US" altLang="zh-TW" sz="2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Selector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42372" y="1200449"/>
              <a:ext cx="7848602" cy="251540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D2C12086-8F20-F444-9871-2FE5BDA1AAAB}"/>
              </a:ext>
            </a:extLst>
          </p:cNvPr>
          <p:cNvCxnSpPr>
            <a:cxnSpLocks/>
          </p:cNvCxnSpPr>
          <p:nvPr/>
        </p:nvCxnSpPr>
        <p:spPr>
          <a:xfrm>
            <a:off x="1645389" y="2232217"/>
            <a:ext cx="8078188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2989560" y="1750774"/>
            <a:ext cx="5456943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Remove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Information</a:t>
            </a:r>
          </a:p>
          <a:p>
            <a:pPr algn="ctr" defTabSz="552918"/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rom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xmlns="" id="{D2C12086-8F20-F444-9871-2FE5BDA1AAAB}"/>
              </a:ext>
            </a:extLst>
          </p:cNvPr>
          <p:cNvCxnSpPr>
            <a:cxnSpLocks/>
          </p:cNvCxnSpPr>
          <p:nvPr/>
        </p:nvCxnSpPr>
        <p:spPr>
          <a:xfrm>
            <a:off x="5718032" y="2704881"/>
            <a:ext cx="75767" cy="157951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2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Removing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Temporal: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Naïve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Subsampling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43EF1EE-7347-E745-B1A8-600E7AB0BDD7}"/>
              </a:ext>
            </a:extLst>
          </p:cNvPr>
          <p:cNvGrpSpPr/>
          <p:nvPr/>
        </p:nvGrpSpPr>
        <p:grpSpPr>
          <a:xfrm>
            <a:off x="3707509" y="1573298"/>
            <a:ext cx="1317050" cy="1321959"/>
            <a:chOff x="819359" y="1697269"/>
            <a:chExt cx="1467546" cy="147301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819359" y="1697269"/>
              <a:ext cx="1467546" cy="1468423"/>
            </a:xfrm>
            <a:prstGeom prst="cube">
              <a:avLst>
                <a:gd name="adj" fmla="val 4568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9" y="1780397"/>
              <a:ext cx="1389888" cy="13898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642038" y="2880897"/>
            <a:ext cx="13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Middle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xmlns="" id="{BB51D0EE-06FA-154E-AFC0-4220EDEAD2D9}"/>
              </a:ext>
            </a:extLst>
          </p:cNvPr>
          <p:cNvSpPr/>
          <p:nvPr/>
        </p:nvSpPr>
        <p:spPr>
          <a:xfrm>
            <a:off x="7557023" y="1342234"/>
            <a:ext cx="1556502" cy="1557433"/>
          </a:xfrm>
          <a:prstGeom prst="cube">
            <a:avLst>
              <a:gd name="adj" fmla="val 1910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EB8FEFF-D8D8-3847-8C05-FC21242FC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84" y="1646149"/>
            <a:ext cx="1247356" cy="12473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413641" y="2884853"/>
            <a:ext cx="1829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Replicated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Frames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02899" y="2202799"/>
            <a:ext cx="242316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2F76093-A28C-4343-A427-D7A7AD8CB384}"/>
              </a:ext>
            </a:extLst>
          </p:cNvPr>
          <p:cNvSpPr/>
          <p:nvPr/>
        </p:nvSpPr>
        <p:spPr>
          <a:xfrm>
            <a:off x="5563786" y="1878273"/>
            <a:ext cx="1398140" cy="707886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Replicate</a:t>
            </a:r>
            <a:endParaRPr lang="en-US" altLang="zh-TW" sz="20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Frames</a:t>
            </a:r>
            <a:endParaRPr lang="en-US" altLang="zh-TW" sz="24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1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1" grpId="0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Removing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Temporal: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Naïve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Subsampling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1575765"/>
              </p:ext>
            </p:extLst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43EF1EE-7347-E745-B1A8-600E7AB0BDD7}"/>
              </a:ext>
            </a:extLst>
          </p:cNvPr>
          <p:cNvGrpSpPr/>
          <p:nvPr/>
        </p:nvGrpSpPr>
        <p:grpSpPr>
          <a:xfrm>
            <a:off x="3707509" y="1573298"/>
            <a:ext cx="1317050" cy="1321959"/>
            <a:chOff x="819359" y="1697269"/>
            <a:chExt cx="1467546" cy="147301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819359" y="1697269"/>
              <a:ext cx="1467546" cy="1468423"/>
            </a:xfrm>
            <a:prstGeom prst="cube">
              <a:avLst>
                <a:gd name="adj" fmla="val 4568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9" y="1780397"/>
              <a:ext cx="1389888" cy="13898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642038" y="2880897"/>
            <a:ext cx="13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Middle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xmlns="" id="{BB51D0EE-06FA-154E-AFC0-4220EDEAD2D9}"/>
              </a:ext>
            </a:extLst>
          </p:cNvPr>
          <p:cNvSpPr/>
          <p:nvPr/>
        </p:nvSpPr>
        <p:spPr>
          <a:xfrm>
            <a:off x="7557023" y="1342234"/>
            <a:ext cx="1556502" cy="1557433"/>
          </a:xfrm>
          <a:prstGeom prst="cube">
            <a:avLst>
              <a:gd name="adj" fmla="val 1910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EB8FEFF-D8D8-3847-8C05-FC21242FC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84" y="1646149"/>
            <a:ext cx="1247356" cy="12473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413641" y="2884853"/>
            <a:ext cx="1829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Replicated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Frames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02899" y="2202799"/>
            <a:ext cx="242316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2F76093-A28C-4343-A427-D7A7AD8CB384}"/>
              </a:ext>
            </a:extLst>
          </p:cNvPr>
          <p:cNvSpPr/>
          <p:nvPr/>
        </p:nvSpPr>
        <p:spPr>
          <a:xfrm>
            <a:off x="5563786" y="1878273"/>
            <a:ext cx="1398140" cy="707886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Replicate</a:t>
            </a:r>
            <a:endParaRPr lang="en-US" altLang="zh-TW" sz="20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Frames</a:t>
            </a:r>
            <a:endParaRPr lang="en-US" altLang="zh-TW" sz="24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828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7000">
        <p159:morph option="byObject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11663363" cy="1325563"/>
          </a:xfrm>
        </p:spPr>
        <p:txBody>
          <a:bodyPr>
            <a:normAutofit/>
          </a:bodyPr>
          <a:lstStyle/>
          <a:p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Bridging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Distribution</a:t>
            </a:r>
            <a:r>
              <a:rPr lang="zh-TW" altLang="en-US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4000" spc="200" dirty="0">
                <a:solidFill>
                  <a:srgbClr val="0080FF"/>
                </a:solidFill>
                <a:latin typeface="Century Gothic" charset="0"/>
                <a:ea typeface="Century Gothic" charset="0"/>
                <a:cs typeface="Century Gothic" charset="0"/>
              </a:rPr>
              <a:t>Shift</a:t>
            </a:r>
            <a:endParaRPr lang="en-US" sz="4000" dirty="0"/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146999" y="4051692"/>
          <a:ext cx="11674161" cy="280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65DDA4-AF9E-5648-9BA9-B4F93457372F}"/>
              </a:ext>
            </a:extLst>
          </p:cNvPr>
          <p:cNvGrpSpPr/>
          <p:nvPr/>
        </p:nvGrpSpPr>
        <p:grpSpPr>
          <a:xfrm>
            <a:off x="9776578" y="1545989"/>
            <a:ext cx="2205324" cy="1137779"/>
            <a:chOff x="7923087" y="1440699"/>
            <a:chExt cx="2887718" cy="14898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F85A917-F2CD-7541-BA91-F45072AAF6C3}"/>
                </a:ext>
              </a:extLst>
            </p:cNvPr>
            <p:cNvSpPr/>
            <p:nvPr/>
          </p:nvSpPr>
          <p:spPr>
            <a:xfrm>
              <a:off x="7923087" y="1440699"/>
              <a:ext cx="417786" cy="1489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1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A54F50F-8FA4-394E-9B3D-9D0A7E3B4090}"/>
                </a:ext>
              </a:extLst>
            </p:cNvPr>
            <p:cNvSpPr/>
            <p:nvPr/>
          </p:nvSpPr>
          <p:spPr>
            <a:xfrm>
              <a:off x="8540570" y="1440699"/>
              <a:ext cx="417786" cy="1489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F16BF6-EA85-A44F-B9FA-75F287D82630}"/>
                </a:ext>
              </a:extLst>
            </p:cNvPr>
            <p:cNvSpPr/>
            <p:nvPr/>
          </p:nvSpPr>
          <p:spPr>
            <a:xfrm>
              <a:off x="9158053" y="1440699"/>
              <a:ext cx="417786" cy="1489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3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D54E1C6-4CEB-EF43-83A4-8D9A214EA12F}"/>
                </a:ext>
              </a:extLst>
            </p:cNvPr>
            <p:cNvSpPr/>
            <p:nvPr/>
          </p:nvSpPr>
          <p:spPr>
            <a:xfrm>
              <a:off x="9775536" y="1440699"/>
              <a:ext cx="417786" cy="1489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4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479C014-9CA6-704C-A76D-E0C35EF3D870}"/>
                </a:ext>
              </a:extLst>
            </p:cNvPr>
            <p:cNvSpPr/>
            <p:nvPr/>
          </p:nvSpPr>
          <p:spPr>
            <a:xfrm>
              <a:off x="10393019" y="1440699"/>
              <a:ext cx="417786" cy="14898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</a:t>
              </a:r>
              <a:r>
                <a:rPr lang="zh-TW" altLang="en-US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TW" dirty="0">
                  <a:solidFill>
                    <a:schemeClr val="bg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5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E3A3C8B-617B-1C47-9633-3652CCA3EE45}"/>
              </a:ext>
            </a:extLst>
          </p:cNvPr>
          <p:cNvGrpSpPr/>
          <p:nvPr/>
        </p:nvGrpSpPr>
        <p:grpSpPr>
          <a:xfrm>
            <a:off x="227616" y="1337824"/>
            <a:ext cx="1556502" cy="1557433"/>
            <a:chOff x="201525" y="1440699"/>
            <a:chExt cx="1734360" cy="1735397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xmlns="" id="{71055166-A53B-E846-BC01-916CF33E6F91}"/>
                </a:ext>
              </a:extLst>
            </p:cNvPr>
            <p:cNvSpPr/>
            <p:nvPr/>
          </p:nvSpPr>
          <p:spPr>
            <a:xfrm>
              <a:off x="201525" y="1440699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F6D09FB-9410-704D-A6E8-25DBAE2A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5" y="1782304"/>
              <a:ext cx="1393791" cy="13937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EED13426-DA0E-AC43-AFAB-5A1271D4C703}"/>
              </a:ext>
            </a:extLst>
          </p:cNvPr>
          <p:cNvSpPr/>
          <p:nvPr/>
        </p:nvSpPr>
        <p:spPr>
          <a:xfrm>
            <a:off x="9723577" y="2875895"/>
            <a:ext cx="231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C3D</a:t>
            </a:r>
            <a:r>
              <a:rPr lang="zh-TW" altLang="en-US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trained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on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UCF101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55F2D57-1F81-B348-A6AC-65B2D8E05B34}"/>
              </a:ext>
            </a:extLst>
          </p:cNvPr>
          <p:cNvSpPr/>
          <p:nvPr/>
        </p:nvSpPr>
        <p:spPr>
          <a:xfrm>
            <a:off x="138434" y="2980947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72DCE2B-C2F2-EC41-87D2-919155D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599805" y="1781990"/>
            <a:ext cx="558868" cy="55886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43EF1EE-7347-E745-B1A8-600E7AB0BDD7}"/>
              </a:ext>
            </a:extLst>
          </p:cNvPr>
          <p:cNvGrpSpPr/>
          <p:nvPr/>
        </p:nvGrpSpPr>
        <p:grpSpPr>
          <a:xfrm>
            <a:off x="3707509" y="1573298"/>
            <a:ext cx="1317050" cy="1321959"/>
            <a:chOff x="819359" y="1697269"/>
            <a:chExt cx="1467546" cy="147301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B1273A57-D53A-374A-ACFD-0981D2C53836}"/>
                </a:ext>
              </a:extLst>
            </p:cNvPr>
            <p:cNvSpPr/>
            <p:nvPr/>
          </p:nvSpPr>
          <p:spPr>
            <a:xfrm>
              <a:off x="819359" y="1697269"/>
              <a:ext cx="1467546" cy="1468423"/>
            </a:xfrm>
            <a:prstGeom prst="cube">
              <a:avLst>
                <a:gd name="adj" fmla="val 4568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EB8FEFF-D8D8-3847-8C05-FC21242F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9" y="1780397"/>
              <a:ext cx="1389888" cy="13898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A1A61D-C103-5D41-87D3-64F757EC8F7A}"/>
              </a:ext>
            </a:extLst>
          </p:cNvPr>
          <p:cNvSpPr/>
          <p:nvPr/>
        </p:nvSpPr>
        <p:spPr>
          <a:xfrm>
            <a:off x="3642038" y="2880897"/>
            <a:ext cx="13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Middle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Frame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xmlns="" id="{A534FF2D-ECA9-D343-95CA-FC00E1F36846}"/>
              </a:ext>
            </a:extLst>
          </p:cNvPr>
          <p:cNvSpPr/>
          <p:nvPr/>
        </p:nvSpPr>
        <p:spPr>
          <a:xfrm>
            <a:off x="313193" y="1484115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xmlns="" id="{6D82E546-362B-8F48-8CAB-56C8B3286B2F}"/>
              </a:ext>
            </a:extLst>
          </p:cNvPr>
          <p:cNvSpPr/>
          <p:nvPr/>
        </p:nvSpPr>
        <p:spPr>
          <a:xfrm rot="5400000" flipH="1">
            <a:off x="952464" y="2118307"/>
            <a:ext cx="1317625" cy="68224"/>
          </a:xfrm>
          <a:prstGeom prst="parallelogram">
            <a:avLst>
              <a:gd name="adj" fmla="val 930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839E00-814F-1A42-BDFF-9EF608B4D7BC}"/>
              </a:ext>
            </a:extLst>
          </p:cNvPr>
          <p:cNvSpPr txBox="1"/>
          <p:nvPr/>
        </p:nvSpPr>
        <p:spPr>
          <a:xfrm>
            <a:off x="2729345" y="4124131"/>
            <a:ext cx="53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Subsampling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45389" y="1818755"/>
            <a:ext cx="2062120" cy="707886"/>
            <a:chOff x="1645389" y="1818755"/>
            <a:chExt cx="2062120" cy="70788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C12086-8F20-F444-9871-2FE5BDA1AA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389" y="2232217"/>
              <a:ext cx="2062120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2F76093-A28C-4343-A427-D7A7AD8CB384}"/>
                </a:ext>
              </a:extLst>
            </p:cNvPr>
            <p:cNvSpPr/>
            <p:nvPr/>
          </p:nvSpPr>
          <p:spPr>
            <a:xfrm>
              <a:off x="1960232" y="1818755"/>
              <a:ext cx="1398140" cy="70788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Middle</a:t>
              </a:r>
              <a:endParaRPr lang="en-US" altLang="zh-TW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552918"/>
              <a:r>
                <a:rPr lang="en-US" altLang="zh-TW" sz="20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Frame</a:t>
              </a:r>
              <a:endParaRPr lang="en-US" altLang="zh-TW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384608-BF77-2D46-9638-0B08252E96C2}"/>
              </a:ext>
            </a:extLst>
          </p:cNvPr>
          <p:cNvGrpSpPr/>
          <p:nvPr/>
        </p:nvGrpSpPr>
        <p:grpSpPr>
          <a:xfrm>
            <a:off x="5624456" y="1846660"/>
            <a:ext cx="1375014" cy="762337"/>
            <a:chOff x="2432567" y="2036599"/>
            <a:chExt cx="1582706" cy="877486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xmlns="" id="{B8ACF221-4BED-0B4E-B61A-1BA8EC3F5E40}"/>
                </a:ext>
              </a:extLst>
            </p:cNvPr>
            <p:cNvSpPr/>
            <p:nvPr/>
          </p:nvSpPr>
          <p:spPr>
            <a:xfrm rot="5400000">
              <a:off x="2216475" y="2252691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E242705-A82E-244C-8BA3-192F68555601}"/>
                </a:ext>
              </a:extLst>
            </p:cNvPr>
            <p:cNvSpPr/>
            <p:nvPr/>
          </p:nvSpPr>
          <p:spPr>
            <a:xfrm rot="5400000">
              <a:off x="2900537" y="2129637"/>
              <a:ext cx="646760" cy="6921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xmlns="" id="{985C0E1A-9B7A-444A-8A8E-EB21F7B9FBF7}"/>
                </a:ext>
              </a:extLst>
            </p:cNvPr>
            <p:cNvSpPr/>
            <p:nvPr/>
          </p:nvSpPr>
          <p:spPr>
            <a:xfrm rot="16200000">
              <a:off x="3353879" y="2252692"/>
              <a:ext cx="877485" cy="445302"/>
            </a:xfrm>
            <a:prstGeom prst="trapezoid">
              <a:avLst>
                <a:gd name="adj" fmla="val 2437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8DA68C-4288-1349-B21B-87C83486D522}"/>
              </a:ext>
            </a:extLst>
          </p:cNvPr>
          <p:cNvSpPr/>
          <p:nvPr/>
        </p:nvSpPr>
        <p:spPr>
          <a:xfrm>
            <a:off x="5259335" y="2842410"/>
            <a:ext cx="208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Temporal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FE9A0F5-B9E2-BA4E-B201-970E6BD253C0}"/>
              </a:ext>
            </a:extLst>
          </p:cNvPr>
          <p:cNvCxnSpPr>
            <a:cxnSpLocks/>
          </p:cNvCxnSpPr>
          <p:nvPr/>
        </p:nvCxnSpPr>
        <p:spPr>
          <a:xfrm>
            <a:off x="5137484" y="2215833"/>
            <a:ext cx="42630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DE02D9-5577-B442-A109-D380FA5C4A7D}"/>
              </a:ext>
            </a:extLst>
          </p:cNvPr>
          <p:cNvSpPr/>
          <p:nvPr/>
        </p:nvSpPr>
        <p:spPr>
          <a:xfrm>
            <a:off x="7398412" y="2884853"/>
            <a:ext cx="1859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Generated</a:t>
            </a:r>
          </a:p>
          <a:p>
            <a:pPr algn="ctr" defTabSz="552918"/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52EC45A-FB83-0947-A6FC-4F322F4E457C}"/>
              </a:ext>
            </a:extLst>
          </p:cNvPr>
          <p:cNvGrpSpPr/>
          <p:nvPr/>
        </p:nvGrpSpPr>
        <p:grpSpPr>
          <a:xfrm>
            <a:off x="7557023" y="1342234"/>
            <a:ext cx="1556502" cy="1557433"/>
            <a:chOff x="7550236" y="1430295"/>
            <a:chExt cx="1734360" cy="1735397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BB51D0EE-06FA-154E-AFC0-4220EDEAD2D9}"/>
                </a:ext>
              </a:extLst>
            </p:cNvPr>
            <p:cNvSpPr/>
            <p:nvPr/>
          </p:nvSpPr>
          <p:spPr>
            <a:xfrm>
              <a:off x="7550236" y="1430295"/>
              <a:ext cx="1734360" cy="1735397"/>
            </a:xfrm>
            <a:prstGeom prst="cube">
              <a:avLst>
                <a:gd name="adj" fmla="val 1910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50FE598-A48A-164B-BBAE-136FB486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780" y="1773508"/>
              <a:ext cx="1389888" cy="13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15C6F9E-ACFB-7948-9332-585D6853A7CA}"/>
              </a:ext>
            </a:extLst>
          </p:cNvPr>
          <p:cNvCxnSpPr>
            <a:cxnSpLocks/>
          </p:cNvCxnSpPr>
          <p:nvPr/>
        </p:nvCxnSpPr>
        <p:spPr>
          <a:xfrm>
            <a:off x="7086600" y="2215833"/>
            <a:ext cx="411239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094803F-39E3-6247-B5C7-E56F3CE3AB8C}"/>
              </a:ext>
            </a:extLst>
          </p:cNvPr>
          <p:cNvCxnSpPr>
            <a:cxnSpLocks/>
          </p:cNvCxnSpPr>
          <p:nvPr/>
        </p:nvCxnSpPr>
        <p:spPr>
          <a:xfrm>
            <a:off x="9167023" y="2215833"/>
            <a:ext cx="52523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89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8000">
        <p159:morph option="byObject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8784</TotalTime>
  <Words>528</Words>
  <Application>Microsoft Macintosh PowerPoint</Application>
  <PresentationFormat>Widescreen</PresentationFormat>
  <Paragraphs>248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新細明體</vt:lpstr>
      <vt:lpstr>Office Theme</vt:lpstr>
      <vt:lpstr>PowerPoint Presentation</vt:lpstr>
      <vt:lpstr>Videos Contain Much More Than Images</vt:lpstr>
      <vt:lpstr>Temporal Modeling for Videos</vt:lpstr>
      <vt:lpstr>Quantifying the Effect of Temporal Information</vt:lpstr>
      <vt:lpstr>Quantifying the Effect of Temporal Information</vt:lpstr>
      <vt:lpstr>Quantifying the Effect of Temporal Information</vt:lpstr>
      <vt:lpstr>Removing Temporal: Naïve Subsampling</vt:lpstr>
      <vt:lpstr>Removing Temporal: Naïve Subsampling</vt:lpstr>
      <vt:lpstr>Bridging the Temporal Distribution Shift</vt:lpstr>
      <vt:lpstr>Bridging the Temporal Distribution Shift</vt:lpstr>
      <vt:lpstr>Motion-Invariant Frame Selection</vt:lpstr>
      <vt:lpstr>Motion-Invariant Frame Selection</vt:lpstr>
      <vt:lpstr>Upper Bound of Frame Selection</vt:lpstr>
      <vt:lpstr>Upper Bound of Frame Selection</vt:lpstr>
      <vt:lpstr>Conclusion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De-An Huang</dc:creator>
  <cp:lastModifiedBy>De-An Huang</cp:lastModifiedBy>
  <cp:revision>235</cp:revision>
  <dcterms:created xsi:type="dcterms:W3CDTF">2018-03-16T17:39:55Z</dcterms:created>
  <dcterms:modified xsi:type="dcterms:W3CDTF">2018-08-14T17:11:15Z</dcterms:modified>
</cp:coreProperties>
</file>