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rawings/drawing3.xml" ContentType="application/vnd.openxmlformats-officedocument.drawingml.chartshapes+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charts/chart4.xml" ContentType="application/vnd.openxmlformats-officedocument.drawingml.chart+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Lst>
  <p:notesMasterIdLst>
    <p:notesMasterId r:id="rId64"/>
  </p:notesMasterIdLst>
  <p:handoutMasterIdLst>
    <p:handoutMasterId r:id="rId65"/>
  </p:handoutMasterIdLst>
  <p:sldIdLst>
    <p:sldId id="374" r:id="rId3"/>
    <p:sldId id="311" r:id="rId4"/>
    <p:sldId id="312" r:id="rId5"/>
    <p:sldId id="319" r:id="rId6"/>
    <p:sldId id="313" r:id="rId7"/>
    <p:sldId id="314" r:id="rId8"/>
    <p:sldId id="315" r:id="rId9"/>
    <p:sldId id="316" r:id="rId10"/>
    <p:sldId id="317" r:id="rId11"/>
    <p:sldId id="318" r:id="rId12"/>
    <p:sldId id="320" r:id="rId13"/>
    <p:sldId id="321" r:id="rId14"/>
    <p:sldId id="322" r:id="rId15"/>
    <p:sldId id="323" r:id="rId16"/>
    <p:sldId id="324" r:id="rId17"/>
    <p:sldId id="325" r:id="rId18"/>
    <p:sldId id="326" r:id="rId19"/>
    <p:sldId id="328" r:id="rId20"/>
    <p:sldId id="329" r:id="rId21"/>
    <p:sldId id="330" r:id="rId22"/>
    <p:sldId id="332" r:id="rId23"/>
    <p:sldId id="333" r:id="rId24"/>
    <p:sldId id="334" r:id="rId25"/>
    <p:sldId id="331" r:id="rId26"/>
    <p:sldId id="336" r:id="rId27"/>
    <p:sldId id="337" r:id="rId28"/>
    <p:sldId id="338" r:id="rId29"/>
    <p:sldId id="335" r:id="rId30"/>
    <p:sldId id="376" r:id="rId31"/>
    <p:sldId id="339" r:id="rId32"/>
    <p:sldId id="340" r:id="rId33"/>
    <p:sldId id="341" r:id="rId34"/>
    <p:sldId id="342" r:id="rId35"/>
    <p:sldId id="344" r:id="rId36"/>
    <p:sldId id="345" r:id="rId37"/>
    <p:sldId id="346" r:id="rId38"/>
    <p:sldId id="347" r:id="rId39"/>
    <p:sldId id="349" r:id="rId40"/>
    <p:sldId id="350" r:id="rId41"/>
    <p:sldId id="351" r:id="rId42"/>
    <p:sldId id="352" r:id="rId43"/>
    <p:sldId id="353" r:id="rId44"/>
    <p:sldId id="354" r:id="rId45"/>
    <p:sldId id="355" r:id="rId46"/>
    <p:sldId id="356" r:id="rId47"/>
    <p:sldId id="359" r:id="rId48"/>
    <p:sldId id="360" r:id="rId49"/>
    <p:sldId id="361" r:id="rId50"/>
    <p:sldId id="362" r:id="rId51"/>
    <p:sldId id="363" r:id="rId52"/>
    <p:sldId id="364" r:id="rId53"/>
    <p:sldId id="365" r:id="rId54"/>
    <p:sldId id="366" r:id="rId55"/>
    <p:sldId id="375" r:id="rId56"/>
    <p:sldId id="367" r:id="rId57"/>
    <p:sldId id="368" r:id="rId58"/>
    <p:sldId id="369" r:id="rId59"/>
    <p:sldId id="370" r:id="rId60"/>
    <p:sldId id="371" r:id="rId61"/>
    <p:sldId id="372" r:id="rId62"/>
    <p:sldId id="373" r:id="rId6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57B"/>
    <a:srgbClr val="F6AE1E"/>
    <a:srgbClr val="FFFFFF"/>
    <a:srgbClr val="FF0066"/>
    <a:srgbClr val="000000"/>
    <a:srgbClr val="F3AF35"/>
    <a:srgbClr val="9C42E6"/>
    <a:srgbClr val="D1943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904" autoAdjust="0"/>
  </p:normalViewPr>
  <p:slideViewPr>
    <p:cSldViewPr snapToGrid="0">
      <p:cViewPr varScale="1">
        <p:scale>
          <a:sx n="70" d="100"/>
          <a:sy n="70" d="100"/>
        </p:scale>
        <p:origin x="-102" y="-1068"/>
      </p:cViewPr>
      <p:guideLst>
        <p:guide orient="horz" pos="144"/>
        <p:guide orient="horz" pos="895"/>
        <p:guide orient="horz" pos="2167"/>
        <p:guide orient="horz" pos="1200"/>
        <p:guide orient="horz" pos="2736"/>
        <p:guide pos="3826"/>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ogerlon\Documents\ExP\Customer%20specific%2007\MSN%20HP\Headline%20Optimization\Test1\msnhp_experiment_5%20analysi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o1expsql01\Transfer\justwang\EVS\EVS2\20081009\for%20clas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ogerlon\Documents\ExP\Robots\Effect%20of%20robots%20on%20click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rogerlon\Documents\ExP\Training\Examples\Interaction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rogerlon\Documents\ExP\Training\Examples\Interaction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rogerlon\Documents\ExP\Training\Examples\Interaction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rogerlon\Documents\ExP\Training\Examples\Interaction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rogerlon\Documents\ExP\Training\Examples\Interaction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o1expsql01\Transfer\justwang\EVS\EVS2\20081009\for%20clas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o1expsql01\Transfer\justwang\EVS\EVS2\20081009\for%20clas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Hourly Clickthrough Rate for Treatment and Control</a:t>
            </a:r>
            <a:r>
              <a:rPr lang="en-US" baseline="0"/>
              <a:t> for Module</a:t>
            </a:r>
            <a:r>
              <a:rPr lang="en-US"/>
              <a:t> </a:t>
            </a:r>
          </a:p>
        </c:rich>
      </c:tx>
      <c:layout/>
    </c:title>
    <c:plotArea>
      <c:layout/>
      <c:lineChart>
        <c:grouping val="standard"/>
        <c:ser>
          <c:idx val="0"/>
          <c:order val="0"/>
          <c:tx>
            <c:strRef>
              <c:f>'Deep Dive'!$BB$4</c:f>
              <c:strCache>
                <c:ptCount val="1"/>
                <c:pt idx="0">
                  <c:v>CTR_Control</c:v>
                </c:pt>
              </c:strCache>
            </c:strRef>
          </c:tx>
          <c:cat>
            <c:numRef>
              <c:f>'Deep Dive'!$BA$5:$BA$103</c:f>
              <c:numCache>
                <c:formatCode>General</c:formatCode>
                <c:ptCount val="99"/>
                <c:pt idx="0">
                  <c:v>39370.583333333336</c:v>
                </c:pt>
                <c:pt idx="1">
                  <c:v>39370.624999999993</c:v>
                </c:pt>
                <c:pt idx="2">
                  <c:v>39370.666666666642</c:v>
                </c:pt>
                <c:pt idx="3">
                  <c:v>39370.708333333336</c:v>
                </c:pt>
                <c:pt idx="4">
                  <c:v>39370.75</c:v>
                </c:pt>
                <c:pt idx="5">
                  <c:v>39370.791666666621</c:v>
                </c:pt>
                <c:pt idx="6">
                  <c:v>39370.833333333336</c:v>
                </c:pt>
                <c:pt idx="7">
                  <c:v>39370.875</c:v>
                </c:pt>
                <c:pt idx="8">
                  <c:v>39370.916666666664</c:v>
                </c:pt>
                <c:pt idx="9">
                  <c:v>39370.958333333343</c:v>
                </c:pt>
                <c:pt idx="10">
                  <c:v>39371</c:v>
                </c:pt>
                <c:pt idx="11">
                  <c:v>39371.041666666642</c:v>
                </c:pt>
                <c:pt idx="12">
                  <c:v>39371.083333333336</c:v>
                </c:pt>
                <c:pt idx="13">
                  <c:v>39371.124999999993</c:v>
                </c:pt>
                <c:pt idx="14">
                  <c:v>39371.166666666642</c:v>
                </c:pt>
                <c:pt idx="15">
                  <c:v>39371.208333333336</c:v>
                </c:pt>
                <c:pt idx="16">
                  <c:v>39371.25</c:v>
                </c:pt>
                <c:pt idx="17">
                  <c:v>39371.291666666621</c:v>
                </c:pt>
                <c:pt idx="18">
                  <c:v>39371.333333333336</c:v>
                </c:pt>
                <c:pt idx="19">
                  <c:v>39371.375</c:v>
                </c:pt>
                <c:pt idx="20">
                  <c:v>39371.416666666664</c:v>
                </c:pt>
                <c:pt idx="21">
                  <c:v>39371.458333333343</c:v>
                </c:pt>
                <c:pt idx="22">
                  <c:v>39371.5</c:v>
                </c:pt>
                <c:pt idx="23">
                  <c:v>39371.541666666642</c:v>
                </c:pt>
                <c:pt idx="24">
                  <c:v>39371.583333333336</c:v>
                </c:pt>
                <c:pt idx="25">
                  <c:v>39371.624999999993</c:v>
                </c:pt>
                <c:pt idx="26">
                  <c:v>39371.666666666642</c:v>
                </c:pt>
                <c:pt idx="27">
                  <c:v>39371.708333333336</c:v>
                </c:pt>
                <c:pt idx="28">
                  <c:v>39371.75</c:v>
                </c:pt>
                <c:pt idx="29">
                  <c:v>39371.791666666621</c:v>
                </c:pt>
                <c:pt idx="30">
                  <c:v>39371.833333333336</c:v>
                </c:pt>
                <c:pt idx="31">
                  <c:v>39371.875</c:v>
                </c:pt>
                <c:pt idx="32">
                  <c:v>39371.916666666664</c:v>
                </c:pt>
                <c:pt idx="33">
                  <c:v>39371.958333333343</c:v>
                </c:pt>
                <c:pt idx="34">
                  <c:v>39372</c:v>
                </c:pt>
                <c:pt idx="35">
                  <c:v>39372.041666666642</c:v>
                </c:pt>
                <c:pt idx="36">
                  <c:v>39372.083333333336</c:v>
                </c:pt>
                <c:pt idx="37">
                  <c:v>39372.124999999993</c:v>
                </c:pt>
                <c:pt idx="38">
                  <c:v>39372.166666666642</c:v>
                </c:pt>
                <c:pt idx="39">
                  <c:v>39372.208333333336</c:v>
                </c:pt>
                <c:pt idx="40">
                  <c:v>39372.25</c:v>
                </c:pt>
                <c:pt idx="41">
                  <c:v>39372.291666666621</c:v>
                </c:pt>
                <c:pt idx="42">
                  <c:v>39372.333333333336</c:v>
                </c:pt>
                <c:pt idx="43">
                  <c:v>39372.375</c:v>
                </c:pt>
                <c:pt idx="44">
                  <c:v>39372.416666666664</c:v>
                </c:pt>
                <c:pt idx="45">
                  <c:v>39372.458333333343</c:v>
                </c:pt>
                <c:pt idx="46">
                  <c:v>39372.5</c:v>
                </c:pt>
                <c:pt idx="47">
                  <c:v>39372.541666666642</c:v>
                </c:pt>
                <c:pt idx="48">
                  <c:v>39372.583333333336</c:v>
                </c:pt>
                <c:pt idx="49">
                  <c:v>39372.624999999993</c:v>
                </c:pt>
                <c:pt idx="50">
                  <c:v>39372.666666666642</c:v>
                </c:pt>
                <c:pt idx="51">
                  <c:v>39372.708333333336</c:v>
                </c:pt>
                <c:pt idx="52">
                  <c:v>39372.75</c:v>
                </c:pt>
                <c:pt idx="53">
                  <c:v>39372.791666666621</c:v>
                </c:pt>
                <c:pt idx="54">
                  <c:v>39372.833333333336</c:v>
                </c:pt>
                <c:pt idx="55">
                  <c:v>39372.875</c:v>
                </c:pt>
                <c:pt idx="56">
                  <c:v>39372.916666666664</c:v>
                </c:pt>
                <c:pt idx="57" formatCode="0.00">
                  <c:v>39372.958333333343</c:v>
                </c:pt>
                <c:pt idx="58">
                  <c:v>39373</c:v>
                </c:pt>
                <c:pt idx="59">
                  <c:v>39373.041666666642</c:v>
                </c:pt>
                <c:pt idx="60">
                  <c:v>39373.083333333336</c:v>
                </c:pt>
                <c:pt idx="61">
                  <c:v>39373.124999999993</c:v>
                </c:pt>
                <c:pt idx="62">
                  <c:v>39373.166666666642</c:v>
                </c:pt>
                <c:pt idx="63">
                  <c:v>39373.208333333336</c:v>
                </c:pt>
                <c:pt idx="64">
                  <c:v>39373.25</c:v>
                </c:pt>
                <c:pt idx="65">
                  <c:v>39373.291666666621</c:v>
                </c:pt>
                <c:pt idx="66">
                  <c:v>39373.333333333336</c:v>
                </c:pt>
                <c:pt idx="67">
                  <c:v>39373.375</c:v>
                </c:pt>
                <c:pt idx="68">
                  <c:v>39373.416666666664</c:v>
                </c:pt>
                <c:pt idx="69">
                  <c:v>39373.458333333343</c:v>
                </c:pt>
                <c:pt idx="70">
                  <c:v>39373.5</c:v>
                </c:pt>
                <c:pt idx="71">
                  <c:v>39373.541666666642</c:v>
                </c:pt>
                <c:pt idx="72">
                  <c:v>39373.583333333336</c:v>
                </c:pt>
                <c:pt idx="73">
                  <c:v>39373.624999999993</c:v>
                </c:pt>
                <c:pt idx="74">
                  <c:v>39373.666666666642</c:v>
                </c:pt>
                <c:pt idx="75">
                  <c:v>39373.708333333336</c:v>
                </c:pt>
                <c:pt idx="76">
                  <c:v>39373.75</c:v>
                </c:pt>
                <c:pt idx="77">
                  <c:v>39373.791666666621</c:v>
                </c:pt>
                <c:pt idx="78">
                  <c:v>39373.833333333336</c:v>
                </c:pt>
                <c:pt idx="79">
                  <c:v>39373.875</c:v>
                </c:pt>
                <c:pt idx="80">
                  <c:v>39373.916666666664</c:v>
                </c:pt>
                <c:pt idx="81">
                  <c:v>39373.958333333343</c:v>
                </c:pt>
                <c:pt idx="82">
                  <c:v>39374</c:v>
                </c:pt>
                <c:pt idx="83">
                  <c:v>39374.041666666642</c:v>
                </c:pt>
                <c:pt idx="84">
                  <c:v>39374.083333333336</c:v>
                </c:pt>
                <c:pt idx="85">
                  <c:v>39374.124999999993</c:v>
                </c:pt>
                <c:pt idx="86">
                  <c:v>39374.166666666642</c:v>
                </c:pt>
                <c:pt idx="87">
                  <c:v>39374.208333333336</c:v>
                </c:pt>
                <c:pt idx="88">
                  <c:v>39374.25</c:v>
                </c:pt>
                <c:pt idx="89">
                  <c:v>39374.291666666621</c:v>
                </c:pt>
                <c:pt idx="90">
                  <c:v>39374.333333333336</c:v>
                </c:pt>
                <c:pt idx="91">
                  <c:v>39374.375</c:v>
                </c:pt>
                <c:pt idx="92">
                  <c:v>39374.416666666664</c:v>
                </c:pt>
                <c:pt idx="93">
                  <c:v>39374.458333333343</c:v>
                </c:pt>
                <c:pt idx="94">
                  <c:v>39374.5</c:v>
                </c:pt>
                <c:pt idx="95">
                  <c:v>39374.541666666642</c:v>
                </c:pt>
                <c:pt idx="96">
                  <c:v>39374.583333333336</c:v>
                </c:pt>
                <c:pt idx="97">
                  <c:v>39374.624999999993</c:v>
                </c:pt>
                <c:pt idx="98">
                  <c:v>39374.666666666642</c:v>
                </c:pt>
              </c:numCache>
            </c:numRef>
          </c:cat>
          <c:val>
            <c:numRef>
              <c:f>'Deep Dive'!$BB$5:$BB$103</c:f>
              <c:numCache>
                <c:formatCode>0.00%</c:formatCode>
                <c:ptCount val="99"/>
                <c:pt idx="0" formatCode="0.0%">
                  <c:v>1.0021689835354435E-2</c:v>
                </c:pt>
                <c:pt idx="1">
                  <c:v>7.0980568642083639E-3</c:v>
                </c:pt>
                <c:pt idx="2">
                  <c:v>4.580747669154903E-3</c:v>
                </c:pt>
                <c:pt idx="3">
                  <c:v>4.57454206728469E-3</c:v>
                </c:pt>
                <c:pt idx="4">
                  <c:v>3.7866749612880135E-3</c:v>
                </c:pt>
                <c:pt idx="5">
                  <c:v>2.094248811989764E-3</c:v>
                </c:pt>
                <c:pt idx="6">
                  <c:v>1.5010648178551658E-3</c:v>
                </c:pt>
                <c:pt idx="7">
                  <c:v>1.4262704257909052E-3</c:v>
                </c:pt>
                <c:pt idx="8">
                  <c:v>1.1174063581995592E-3</c:v>
                </c:pt>
                <c:pt idx="9">
                  <c:v>1.0813584795000104E-3</c:v>
                </c:pt>
                <c:pt idx="10">
                  <c:v>1.2799934984457219E-3</c:v>
                </c:pt>
                <c:pt idx="11">
                  <c:v>7.1494229394341831E-4</c:v>
                </c:pt>
                <c:pt idx="12">
                  <c:v>9.2790728501903231E-4</c:v>
                </c:pt>
                <c:pt idx="13">
                  <c:v>1.1118009731868267E-3</c:v>
                </c:pt>
                <c:pt idx="14">
                  <c:v>1.5234731305917302E-3</c:v>
                </c:pt>
                <c:pt idx="15">
                  <c:v>1.8352564478025743E-3</c:v>
                </c:pt>
                <c:pt idx="16">
                  <c:v>1.9295144814872967E-3</c:v>
                </c:pt>
                <c:pt idx="17">
                  <c:v>4.6389231736568819E-3</c:v>
                </c:pt>
                <c:pt idx="18">
                  <c:v>4.7602871172248325E-3</c:v>
                </c:pt>
                <c:pt idx="19">
                  <c:v>4.5449584142854028E-3</c:v>
                </c:pt>
                <c:pt idx="20">
                  <c:v>4.6087592711851789E-3</c:v>
                </c:pt>
                <c:pt idx="21">
                  <c:v>4.2149402485555879E-3</c:v>
                </c:pt>
                <c:pt idx="22">
                  <c:v>4.0195073195529885E-3</c:v>
                </c:pt>
                <c:pt idx="23">
                  <c:v>3.958033398933667E-3</c:v>
                </c:pt>
                <c:pt idx="24">
                  <c:v>3.134327614472722E-3</c:v>
                </c:pt>
                <c:pt idx="25">
                  <c:v>3.8858897989575611E-3</c:v>
                </c:pt>
                <c:pt idx="26">
                  <c:v>3.1557625088003195E-3</c:v>
                </c:pt>
                <c:pt idx="27">
                  <c:v>3.0745179781136028E-3</c:v>
                </c:pt>
                <c:pt idx="28">
                  <c:v>5.8212744875420653E-3</c:v>
                </c:pt>
                <c:pt idx="29">
                  <c:v>7.4212086192935777E-3</c:v>
                </c:pt>
                <c:pt idx="30">
                  <c:v>7.8094079715810933E-3</c:v>
                </c:pt>
                <c:pt idx="31">
                  <c:v>7.0339679929154334E-3</c:v>
                </c:pt>
                <c:pt idx="32">
                  <c:v>6.0065816799258764E-3</c:v>
                </c:pt>
                <c:pt idx="33">
                  <c:v>3.8325026431052711E-3</c:v>
                </c:pt>
                <c:pt idx="34">
                  <c:v>2.3982798544492229E-3</c:v>
                </c:pt>
                <c:pt idx="35">
                  <c:v>1.4677609410208182E-3</c:v>
                </c:pt>
                <c:pt idx="36">
                  <c:v>1.9964548931803352E-3</c:v>
                </c:pt>
                <c:pt idx="37">
                  <c:v>3.1684382665576488E-3</c:v>
                </c:pt>
                <c:pt idx="38">
                  <c:v>3.746577170592832E-3</c:v>
                </c:pt>
                <c:pt idx="39">
                  <c:v>4.5155319861121144E-3</c:v>
                </c:pt>
                <c:pt idx="40">
                  <c:v>4.9970515870595179E-3</c:v>
                </c:pt>
                <c:pt idx="41">
                  <c:v>4.6060184052543482E-3</c:v>
                </c:pt>
                <c:pt idx="42">
                  <c:v>4.2635885053653897E-3</c:v>
                </c:pt>
                <c:pt idx="43">
                  <c:v>6.5750335189082186E-3</c:v>
                </c:pt>
                <c:pt idx="44">
                  <c:v>6.2848691101830235E-3</c:v>
                </c:pt>
                <c:pt idx="45">
                  <c:v>5.6983898004215397E-3</c:v>
                </c:pt>
                <c:pt idx="46">
                  <c:v>5.6495671917127918E-3</c:v>
                </c:pt>
                <c:pt idx="47">
                  <c:v>5.6125886168850551E-3</c:v>
                </c:pt>
                <c:pt idx="48">
                  <c:v>5.1196094715307222E-3</c:v>
                </c:pt>
                <c:pt idx="49">
                  <c:v>4.6045741500260343E-3</c:v>
                </c:pt>
                <c:pt idx="50">
                  <c:v>4.2742775846899795E-3</c:v>
                </c:pt>
                <c:pt idx="51">
                  <c:v>3.7674243375612248E-3</c:v>
                </c:pt>
                <c:pt idx="52">
                  <c:v>2.5310853238544409E-3</c:v>
                </c:pt>
                <c:pt idx="53">
                  <c:v>1.9818996818121997E-3</c:v>
                </c:pt>
                <c:pt idx="54">
                  <c:v>1.7531285110999194E-3</c:v>
                </c:pt>
                <c:pt idx="55">
                  <c:v>1.7860488353213034E-3</c:v>
                </c:pt>
                <c:pt idx="56">
                  <c:v>1.7330210772833728E-3</c:v>
                </c:pt>
                <c:pt idx="57">
                  <c:v>1.3168724279835409E-3</c:v>
                </c:pt>
                <c:pt idx="58">
                  <c:v>1.2878431693207153E-3</c:v>
                </c:pt>
                <c:pt idx="59">
                  <c:v>1.1304544426859603E-3</c:v>
                </c:pt>
                <c:pt idx="60">
                  <c:v>1.0043966040024256E-3</c:v>
                </c:pt>
                <c:pt idx="61">
                  <c:v>1.6715359234872615E-3</c:v>
                </c:pt>
                <c:pt idx="62">
                  <c:v>1.9514098936481614E-3</c:v>
                </c:pt>
                <c:pt idx="63">
                  <c:v>2.467852113139503E-3</c:v>
                </c:pt>
                <c:pt idx="64">
                  <c:v>2.396848093322771E-3</c:v>
                </c:pt>
                <c:pt idx="65">
                  <c:v>2.4384753901560622E-3</c:v>
                </c:pt>
                <c:pt idx="66">
                  <c:v>6.1566307492722187E-3</c:v>
                </c:pt>
                <c:pt idx="67">
                  <c:v>6.7105484336155603E-3</c:v>
                </c:pt>
                <c:pt idx="68">
                  <c:v>7.3842733504486191E-3</c:v>
                </c:pt>
                <c:pt idx="69">
                  <c:v>1.0223571381090611E-2</c:v>
                </c:pt>
                <c:pt idx="70">
                  <c:v>9.9087262266959516E-3</c:v>
                </c:pt>
                <c:pt idx="71">
                  <c:v>7.0712017981930725E-3</c:v>
                </c:pt>
                <c:pt idx="72">
                  <c:v>4.7785096215937021E-3</c:v>
                </c:pt>
                <c:pt idx="73">
                  <c:v>4.0361132290116092E-3</c:v>
                </c:pt>
                <c:pt idx="74">
                  <c:v>4.0395292171069245E-3</c:v>
                </c:pt>
                <c:pt idx="75">
                  <c:v>4.8012466394783248E-3</c:v>
                </c:pt>
                <c:pt idx="76">
                  <c:v>4.6404057380401752E-3</c:v>
                </c:pt>
                <c:pt idx="77">
                  <c:v>3.7900492788264799E-3</c:v>
                </c:pt>
                <c:pt idx="78">
                  <c:v>2.5408061374803527E-3</c:v>
                </c:pt>
                <c:pt idx="79">
                  <c:v>2.6390998738381531E-3</c:v>
                </c:pt>
                <c:pt idx="80">
                  <c:v>2.2166443915637131E-3</c:v>
                </c:pt>
                <c:pt idx="81">
                  <c:v>1.7926674120050897E-3</c:v>
                </c:pt>
                <c:pt idx="82">
                  <c:v>1.3482280431432985E-3</c:v>
                </c:pt>
                <c:pt idx="83">
                  <c:v>1.0211397657896447E-3</c:v>
                </c:pt>
                <c:pt idx="84">
                  <c:v>1.1569761741347204E-3</c:v>
                </c:pt>
                <c:pt idx="85">
                  <c:v>1.6858626245748059E-3</c:v>
                </c:pt>
                <c:pt idx="86">
                  <c:v>1.9208217073072101E-3</c:v>
                </c:pt>
                <c:pt idx="87">
                  <c:v>2.1381099902030875E-3</c:v>
                </c:pt>
                <c:pt idx="88">
                  <c:v>2.0145604806092107E-3</c:v>
                </c:pt>
                <c:pt idx="89">
                  <c:v>3.7847205958124555E-3</c:v>
                </c:pt>
                <c:pt idx="90">
                  <c:v>7.2655835853939988E-3</c:v>
                </c:pt>
                <c:pt idx="91">
                  <c:v>7.9111215231161582E-3</c:v>
                </c:pt>
                <c:pt idx="92">
                  <c:v>8.1334618846784709E-3</c:v>
                </c:pt>
                <c:pt idx="93">
                  <c:v>7.46668405632386E-3</c:v>
                </c:pt>
                <c:pt idx="94">
                  <c:v>5.2556753038294005E-3</c:v>
                </c:pt>
                <c:pt idx="95">
                  <c:v>3.0723954139345827E-3</c:v>
                </c:pt>
                <c:pt idx="96">
                  <c:v>2.4833637360701494E-3</c:v>
                </c:pt>
                <c:pt idx="97">
                  <c:v>2.4535123966942154E-3</c:v>
                </c:pt>
                <c:pt idx="98">
                  <c:v>4.9984807049529047E-3</c:v>
                </c:pt>
              </c:numCache>
            </c:numRef>
          </c:val>
        </c:ser>
        <c:ser>
          <c:idx val="1"/>
          <c:order val="1"/>
          <c:tx>
            <c:strRef>
              <c:f>'Deep Dive'!$BC$4</c:f>
              <c:strCache>
                <c:ptCount val="1"/>
                <c:pt idx="0">
                  <c:v>CTR_Tmt</c:v>
                </c:pt>
              </c:strCache>
            </c:strRef>
          </c:tx>
          <c:spPr>
            <a:ln>
              <a:solidFill>
                <a:srgbClr val="00B0F0"/>
              </a:solidFill>
            </a:ln>
          </c:spPr>
          <c:marker>
            <c:spPr>
              <a:solidFill>
                <a:srgbClr val="00B0F0"/>
              </a:solidFill>
            </c:spPr>
          </c:marker>
          <c:cat>
            <c:numRef>
              <c:f>'Deep Dive'!$BA$5:$BA$103</c:f>
              <c:numCache>
                <c:formatCode>General</c:formatCode>
                <c:ptCount val="99"/>
                <c:pt idx="0">
                  <c:v>39370.583333333336</c:v>
                </c:pt>
                <c:pt idx="1">
                  <c:v>39370.624999999993</c:v>
                </c:pt>
                <c:pt idx="2">
                  <c:v>39370.666666666642</c:v>
                </c:pt>
                <c:pt idx="3">
                  <c:v>39370.708333333336</c:v>
                </c:pt>
                <c:pt idx="4">
                  <c:v>39370.75</c:v>
                </c:pt>
                <c:pt idx="5">
                  <c:v>39370.791666666621</c:v>
                </c:pt>
                <c:pt idx="6">
                  <c:v>39370.833333333336</c:v>
                </c:pt>
                <c:pt idx="7">
                  <c:v>39370.875</c:v>
                </c:pt>
                <c:pt idx="8">
                  <c:v>39370.916666666664</c:v>
                </c:pt>
                <c:pt idx="9">
                  <c:v>39370.958333333343</c:v>
                </c:pt>
                <c:pt idx="10">
                  <c:v>39371</c:v>
                </c:pt>
                <c:pt idx="11">
                  <c:v>39371.041666666642</c:v>
                </c:pt>
                <c:pt idx="12">
                  <c:v>39371.083333333336</c:v>
                </c:pt>
                <c:pt idx="13">
                  <c:v>39371.124999999993</c:v>
                </c:pt>
                <c:pt idx="14">
                  <c:v>39371.166666666642</c:v>
                </c:pt>
                <c:pt idx="15">
                  <c:v>39371.208333333336</c:v>
                </c:pt>
                <c:pt idx="16">
                  <c:v>39371.25</c:v>
                </c:pt>
                <c:pt idx="17">
                  <c:v>39371.291666666621</c:v>
                </c:pt>
                <c:pt idx="18">
                  <c:v>39371.333333333336</c:v>
                </c:pt>
                <c:pt idx="19">
                  <c:v>39371.375</c:v>
                </c:pt>
                <c:pt idx="20">
                  <c:v>39371.416666666664</c:v>
                </c:pt>
                <c:pt idx="21">
                  <c:v>39371.458333333343</c:v>
                </c:pt>
                <c:pt idx="22">
                  <c:v>39371.5</c:v>
                </c:pt>
                <c:pt idx="23">
                  <c:v>39371.541666666642</c:v>
                </c:pt>
                <c:pt idx="24">
                  <c:v>39371.583333333336</c:v>
                </c:pt>
                <c:pt idx="25">
                  <c:v>39371.624999999993</c:v>
                </c:pt>
                <c:pt idx="26">
                  <c:v>39371.666666666642</c:v>
                </c:pt>
                <c:pt idx="27">
                  <c:v>39371.708333333336</c:v>
                </c:pt>
                <c:pt idx="28">
                  <c:v>39371.75</c:v>
                </c:pt>
                <c:pt idx="29">
                  <c:v>39371.791666666621</c:v>
                </c:pt>
                <c:pt idx="30">
                  <c:v>39371.833333333336</c:v>
                </c:pt>
                <c:pt idx="31">
                  <c:v>39371.875</c:v>
                </c:pt>
                <c:pt idx="32">
                  <c:v>39371.916666666664</c:v>
                </c:pt>
                <c:pt idx="33">
                  <c:v>39371.958333333343</c:v>
                </c:pt>
                <c:pt idx="34">
                  <c:v>39372</c:v>
                </c:pt>
                <c:pt idx="35">
                  <c:v>39372.041666666642</c:v>
                </c:pt>
                <c:pt idx="36">
                  <c:v>39372.083333333336</c:v>
                </c:pt>
                <c:pt idx="37">
                  <c:v>39372.124999999993</c:v>
                </c:pt>
                <c:pt idx="38">
                  <c:v>39372.166666666642</c:v>
                </c:pt>
                <c:pt idx="39">
                  <c:v>39372.208333333336</c:v>
                </c:pt>
                <c:pt idx="40">
                  <c:v>39372.25</c:v>
                </c:pt>
                <c:pt idx="41">
                  <c:v>39372.291666666621</c:v>
                </c:pt>
                <c:pt idx="42">
                  <c:v>39372.333333333336</c:v>
                </c:pt>
                <c:pt idx="43">
                  <c:v>39372.375</c:v>
                </c:pt>
                <c:pt idx="44">
                  <c:v>39372.416666666664</c:v>
                </c:pt>
                <c:pt idx="45">
                  <c:v>39372.458333333343</c:v>
                </c:pt>
                <c:pt idx="46">
                  <c:v>39372.5</c:v>
                </c:pt>
                <c:pt idx="47">
                  <c:v>39372.541666666642</c:v>
                </c:pt>
                <c:pt idx="48">
                  <c:v>39372.583333333336</c:v>
                </c:pt>
                <c:pt idx="49">
                  <c:v>39372.624999999993</c:v>
                </c:pt>
                <c:pt idx="50">
                  <c:v>39372.666666666642</c:v>
                </c:pt>
                <c:pt idx="51">
                  <c:v>39372.708333333336</c:v>
                </c:pt>
                <c:pt idx="52">
                  <c:v>39372.75</c:v>
                </c:pt>
                <c:pt idx="53">
                  <c:v>39372.791666666621</c:v>
                </c:pt>
                <c:pt idx="54">
                  <c:v>39372.833333333336</c:v>
                </c:pt>
                <c:pt idx="55">
                  <c:v>39372.875</c:v>
                </c:pt>
                <c:pt idx="56">
                  <c:v>39372.916666666664</c:v>
                </c:pt>
                <c:pt idx="57" formatCode="0.00">
                  <c:v>39372.958333333343</c:v>
                </c:pt>
                <c:pt idx="58">
                  <c:v>39373</c:v>
                </c:pt>
                <c:pt idx="59">
                  <c:v>39373.041666666642</c:v>
                </c:pt>
                <c:pt idx="60">
                  <c:v>39373.083333333336</c:v>
                </c:pt>
                <c:pt idx="61">
                  <c:v>39373.124999999993</c:v>
                </c:pt>
                <c:pt idx="62">
                  <c:v>39373.166666666642</c:v>
                </c:pt>
                <c:pt idx="63">
                  <c:v>39373.208333333336</c:v>
                </c:pt>
                <c:pt idx="64">
                  <c:v>39373.25</c:v>
                </c:pt>
                <c:pt idx="65">
                  <c:v>39373.291666666621</c:v>
                </c:pt>
                <c:pt idx="66">
                  <c:v>39373.333333333336</c:v>
                </c:pt>
                <c:pt idx="67">
                  <c:v>39373.375</c:v>
                </c:pt>
                <c:pt idx="68">
                  <c:v>39373.416666666664</c:v>
                </c:pt>
                <c:pt idx="69">
                  <c:v>39373.458333333343</c:v>
                </c:pt>
                <c:pt idx="70">
                  <c:v>39373.5</c:v>
                </c:pt>
                <c:pt idx="71">
                  <c:v>39373.541666666642</c:v>
                </c:pt>
                <c:pt idx="72">
                  <c:v>39373.583333333336</c:v>
                </c:pt>
                <c:pt idx="73">
                  <c:v>39373.624999999993</c:v>
                </c:pt>
                <c:pt idx="74">
                  <c:v>39373.666666666642</c:v>
                </c:pt>
                <c:pt idx="75">
                  <c:v>39373.708333333336</c:v>
                </c:pt>
                <c:pt idx="76">
                  <c:v>39373.75</c:v>
                </c:pt>
                <c:pt idx="77">
                  <c:v>39373.791666666621</c:v>
                </c:pt>
                <c:pt idx="78">
                  <c:v>39373.833333333336</c:v>
                </c:pt>
                <c:pt idx="79">
                  <c:v>39373.875</c:v>
                </c:pt>
                <c:pt idx="80">
                  <c:v>39373.916666666664</c:v>
                </c:pt>
                <c:pt idx="81">
                  <c:v>39373.958333333343</c:v>
                </c:pt>
                <c:pt idx="82">
                  <c:v>39374</c:v>
                </c:pt>
                <c:pt idx="83">
                  <c:v>39374.041666666642</c:v>
                </c:pt>
                <c:pt idx="84">
                  <c:v>39374.083333333336</c:v>
                </c:pt>
                <c:pt idx="85">
                  <c:v>39374.124999999993</c:v>
                </c:pt>
                <c:pt idx="86">
                  <c:v>39374.166666666642</c:v>
                </c:pt>
                <c:pt idx="87">
                  <c:v>39374.208333333336</c:v>
                </c:pt>
                <c:pt idx="88">
                  <c:v>39374.25</c:v>
                </c:pt>
                <c:pt idx="89">
                  <c:v>39374.291666666621</c:v>
                </c:pt>
                <c:pt idx="90">
                  <c:v>39374.333333333336</c:v>
                </c:pt>
                <c:pt idx="91">
                  <c:v>39374.375</c:v>
                </c:pt>
                <c:pt idx="92">
                  <c:v>39374.416666666664</c:v>
                </c:pt>
                <c:pt idx="93">
                  <c:v>39374.458333333343</c:v>
                </c:pt>
                <c:pt idx="94">
                  <c:v>39374.5</c:v>
                </c:pt>
                <c:pt idx="95">
                  <c:v>39374.541666666642</c:v>
                </c:pt>
                <c:pt idx="96">
                  <c:v>39374.583333333336</c:v>
                </c:pt>
                <c:pt idx="97">
                  <c:v>39374.624999999993</c:v>
                </c:pt>
                <c:pt idx="98">
                  <c:v>39374.666666666642</c:v>
                </c:pt>
              </c:numCache>
            </c:numRef>
          </c:cat>
          <c:val>
            <c:numRef>
              <c:f>'Deep Dive'!$BC$5:$BC$103</c:f>
              <c:numCache>
                <c:formatCode>0.00%</c:formatCode>
                <c:ptCount val="99"/>
                <c:pt idx="0" formatCode="0.0%">
                  <c:v>1.0193479127989721E-2</c:v>
                </c:pt>
                <c:pt idx="1">
                  <c:v>7.2709756028449231E-3</c:v>
                </c:pt>
                <c:pt idx="2">
                  <c:v>5.1186626440000299E-3</c:v>
                </c:pt>
                <c:pt idx="3">
                  <c:v>5.0805797689033082E-3</c:v>
                </c:pt>
                <c:pt idx="4">
                  <c:v>4.5413505464444084E-3</c:v>
                </c:pt>
                <c:pt idx="5">
                  <c:v>2.4174238703339886E-3</c:v>
                </c:pt>
                <c:pt idx="6">
                  <c:v>1.5026509030081384E-3</c:v>
                </c:pt>
                <c:pt idx="7">
                  <c:v>1.205708661417323E-3</c:v>
                </c:pt>
                <c:pt idx="8">
                  <c:v>1.1444876458045919E-3</c:v>
                </c:pt>
                <c:pt idx="9">
                  <c:v>8.6747877445551857E-4</c:v>
                </c:pt>
                <c:pt idx="10">
                  <c:v>1.3583321327872578E-3</c:v>
                </c:pt>
                <c:pt idx="11">
                  <c:v>1.0013896836426062E-3</c:v>
                </c:pt>
                <c:pt idx="12">
                  <c:v>9.1191632702436215E-4</c:v>
                </c:pt>
                <c:pt idx="13">
                  <c:v>1.0536807632066079E-3</c:v>
                </c:pt>
                <c:pt idx="14">
                  <c:v>1.4485094055239104E-3</c:v>
                </c:pt>
                <c:pt idx="15">
                  <c:v>1.7694164178424831E-3</c:v>
                </c:pt>
                <c:pt idx="16">
                  <c:v>1.8327443574762813E-3</c:v>
                </c:pt>
                <c:pt idx="17">
                  <c:v>4.9218907171831115E-3</c:v>
                </c:pt>
                <c:pt idx="18">
                  <c:v>4.797263288241144E-3</c:v>
                </c:pt>
                <c:pt idx="19">
                  <c:v>4.7569586886505111E-3</c:v>
                </c:pt>
                <c:pt idx="20">
                  <c:v>4.8698159315061279E-3</c:v>
                </c:pt>
                <c:pt idx="21">
                  <c:v>3.8668843709399937E-3</c:v>
                </c:pt>
                <c:pt idx="22">
                  <c:v>3.7174721189591089E-3</c:v>
                </c:pt>
                <c:pt idx="23">
                  <c:v>3.5939339686291488E-3</c:v>
                </c:pt>
                <c:pt idx="24">
                  <c:v>3.0053495221494279E-3</c:v>
                </c:pt>
                <c:pt idx="25">
                  <c:v>3.063345822210128E-3</c:v>
                </c:pt>
                <c:pt idx="26">
                  <c:v>3.2204132246700956E-3</c:v>
                </c:pt>
                <c:pt idx="27">
                  <c:v>2.8644300568962163E-3</c:v>
                </c:pt>
                <c:pt idx="28">
                  <c:v>5.1770253129653125E-3</c:v>
                </c:pt>
                <c:pt idx="29">
                  <c:v>7.2572710456924776E-3</c:v>
                </c:pt>
                <c:pt idx="30">
                  <c:v>7.7860924952619223E-3</c:v>
                </c:pt>
                <c:pt idx="31">
                  <c:v>6.3161640423449903E-3</c:v>
                </c:pt>
                <c:pt idx="32">
                  <c:v>5.7351491946558177E-3</c:v>
                </c:pt>
                <c:pt idx="33">
                  <c:v>4.8498092663944673E-3</c:v>
                </c:pt>
                <c:pt idx="34">
                  <c:v>2.9850746268656743E-3</c:v>
                </c:pt>
                <c:pt idx="35">
                  <c:v>3.825841061255044E-3</c:v>
                </c:pt>
                <c:pt idx="36">
                  <c:v>4.3887266968153111E-3</c:v>
                </c:pt>
                <c:pt idx="37">
                  <c:v>5.3166211239158902E-3</c:v>
                </c:pt>
                <c:pt idx="38">
                  <c:v>6.5692264685915137E-3</c:v>
                </c:pt>
                <c:pt idx="39">
                  <c:v>8.0921216572455348E-3</c:v>
                </c:pt>
                <c:pt idx="40">
                  <c:v>8.193757670508079E-3</c:v>
                </c:pt>
                <c:pt idx="41">
                  <c:v>4.8923446680567868E-3</c:v>
                </c:pt>
                <c:pt idx="42">
                  <c:v>4.3730926709124197E-3</c:v>
                </c:pt>
                <c:pt idx="43">
                  <c:v>6.7507900576013686E-3</c:v>
                </c:pt>
                <c:pt idx="44">
                  <c:v>5.686646776964112E-3</c:v>
                </c:pt>
                <c:pt idx="45">
                  <c:v>5.1198733002020694E-3</c:v>
                </c:pt>
                <c:pt idx="46">
                  <c:v>4.8190195388527896E-3</c:v>
                </c:pt>
                <c:pt idx="47">
                  <c:v>5.5084234650798177E-3</c:v>
                </c:pt>
                <c:pt idx="48">
                  <c:v>5.2228829116449825E-3</c:v>
                </c:pt>
                <c:pt idx="49">
                  <c:v>5.1502598566833301E-3</c:v>
                </c:pt>
                <c:pt idx="50">
                  <c:v>3.5420453906557471E-3</c:v>
                </c:pt>
                <c:pt idx="51">
                  <c:v>3.4921789741724275E-3</c:v>
                </c:pt>
                <c:pt idx="52">
                  <c:v>2.8270224351386354E-3</c:v>
                </c:pt>
                <c:pt idx="53">
                  <c:v>2.2048053850229066E-3</c:v>
                </c:pt>
                <c:pt idx="54">
                  <c:v>2.3265875114166245E-3</c:v>
                </c:pt>
                <c:pt idx="55">
                  <c:v>1.9434874241219622E-3</c:v>
                </c:pt>
                <c:pt idx="56">
                  <c:v>2.2152743955128921E-3</c:v>
                </c:pt>
                <c:pt idx="57">
                  <c:v>1.5967404470873261E-3</c:v>
                </c:pt>
                <c:pt idx="58">
                  <c:v>1.7035425475144699E-3</c:v>
                </c:pt>
                <c:pt idx="59">
                  <c:v>1.4131338320864501E-3</c:v>
                </c:pt>
                <c:pt idx="60">
                  <c:v>1.5975041347165854E-3</c:v>
                </c:pt>
                <c:pt idx="61">
                  <c:v>1.9035440793966792E-3</c:v>
                </c:pt>
                <c:pt idx="62">
                  <c:v>2.7603864541035777E-3</c:v>
                </c:pt>
                <c:pt idx="63">
                  <c:v>2.6035859970357181E-3</c:v>
                </c:pt>
                <c:pt idx="64">
                  <c:v>2.540741691261391E-3</c:v>
                </c:pt>
                <c:pt idx="65">
                  <c:v>2.7469179205925117E-3</c:v>
                </c:pt>
                <c:pt idx="66">
                  <c:v>6.4960594742391542E-3</c:v>
                </c:pt>
                <c:pt idx="67">
                  <c:v>6.9232924101683994E-3</c:v>
                </c:pt>
                <c:pt idx="68">
                  <c:v>7.4234744693565894E-3</c:v>
                </c:pt>
                <c:pt idx="69">
                  <c:v>1.025900211918886E-2</c:v>
                </c:pt>
                <c:pt idx="70">
                  <c:v>1.034724658014731E-2</c:v>
                </c:pt>
                <c:pt idx="71">
                  <c:v>6.9846355622257515E-3</c:v>
                </c:pt>
                <c:pt idx="72">
                  <c:v>5.0092897689362481E-3</c:v>
                </c:pt>
                <c:pt idx="73">
                  <c:v>3.8181123979564037E-3</c:v>
                </c:pt>
                <c:pt idx="74">
                  <c:v>4.4156229251406933E-3</c:v>
                </c:pt>
                <c:pt idx="75">
                  <c:v>4.6657719252633321E-3</c:v>
                </c:pt>
                <c:pt idx="76">
                  <c:v>4.2693111429020865E-3</c:v>
                </c:pt>
                <c:pt idx="77">
                  <c:v>4.0361706117856208E-3</c:v>
                </c:pt>
                <c:pt idx="78">
                  <c:v>2.5180610929584238E-3</c:v>
                </c:pt>
                <c:pt idx="79">
                  <c:v>2.3426781600269213E-3</c:v>
                </c:pt>
                <c:pt idx="80">
                  <c:v>2.1267545725223353E-3</c:v>
                </c:pt>
                <c:pt idx="81">
                  <c:v>1.5087916126661118E-3</c:v>
                </c:pt>
                <c:pt idx="82">
                  <c:v>9.8854576322180104E-4</c:v>
                </c:pt>
                <c:pt idx="83">
                  <c:v>8.8708107055540013E-4</c:v>
                </c:pt>
                <c:pt idx="84">
                  <c:v>1.17338212481604E-3</c:v>
                </c:pt>
                <c:pt idx="85">
                  <c:v>1.7002196744004101E-3</c:v>
                </c:pt>
                <c:pt idx="86">
                  <c:v>1.7921146953405029E-3</c:v>
                </c:pt>
                <c:pt idx="87">
                  <c:v>1.868659903897492E-3</c:v>
                </c:pt>
                <c:pt idx="88">
                  <c:v>2.1616880771810369E-3</c:v>
                </c:pt>
                <c:pt idx="89">
                  <c:v>3.357632610006028E-3</c:v>
                </c:pt>
                <c:pt idx="90">
                  <c:v>6.7951491432008179E-3</c:v>
                </c:pt>
                <c:pt idx="91">
                  <c:v>7.2573082725160033E-3</c:v>
                </c:pt>
                <c:pt idx="92">
                  <c:v>7.804116226077345E-3</c:v>
                </c:pt>
                <c:pt idx="93">
                  <c:v>7.3150044283659095E-3</c:v>
                </c:pt>
                <c:pt idx="94">
                  <c:v>4.9522038687942124E-3</c:v>
                </c:pt>
                <c:pt idx="95">
                  <c:v>3.0566534914360992E-3</c:v>
                </c:pt>
                <c:pt idx="96">
                  <c:v>2.9746500662613277E-3</c:v>
                </c:pt>
                <c:pt idx="97">
                  <c:v>2.4960829133628595E-3</c:v>
                </c:pt>
                <c:pt idx="98">
                  <c:v>3.9023573889958099E-3</c:v>
                </c:pt>
              </c:numCache>
            </c:numRef>
          </c:val>
        </c:ser>
        <c:marker val="1"/>
        <c:axId val="107969536"/>
        <c:axId val="108669568"/>
      </c:lineChart>
      <c:catAx>
        <c:axId val="107969536"/>
        <c:scaling>
          <c:orientation val="minMax"/>
        </c:scaling>
        <c:axPos val="b"/>
        <c:numFmt formatCode="m/d/yy\ h:mm;@" sourceLinked="0"/>
        <c:majorTickMark val="none"/>
        <c:tickLblPos val="nextTo"/>
        <c:txPr>
          <a:bodyPr rot="-5400000" vert="horz"/>
          <a:lstStyle/>
          <a:p>
            <a:pPr>
              <a:defRPr/>
            </a:pPr>
            <a:endParaRPr lang="en-US"/>
          </a:p>
        </c:txPr>
        <c:crossAx val="108669568"/>
        <c:crosses val="autoZero"/>
        <c:auto val="1"/>
        <c:lblAlgn val="ctr"/>
        <c:lblOffset val="100"/>
        <c:tickLblSkip val="4"/>
      </c:catAx>
      <c:valAx>
        <c:axId val="108669568"/>
        <c:scaling>
          <c:orientation val="minMax"/>
        </c:scaling>
        <c:axPos val="l"/>
        <c:majorGridlines/>
        <c:title>
          <c:tx>
            <c:rich>
              <a:bodyPr/>
              <a:lstStyle/>
              <a:p>
                <a:pPr>
                  <a:defRPr sz="1600"/>
                </a:pPr>
                <a:r>
                  <a:rPr lang="en-US" sz="1600"/>
                  <a:t>Clickthrough Rate</a:t>
                </a:r>
              </a:p>
            </c:rich>
          </c:tx>
          <c:layout/>
        </c:title>
        <c:numFmt formatCode="0.0%" sourceLinked="1"/>
        <c:majorTickMark val="none"/>
        <c:tickLblPos val="nextTo"/>
        <c:txPr>
          <a:bodyPr/>
          <a:lstStyle/>
          <a:p>
            <a:pPr>
              <a:defRPr sz="1200" b="1"/>
            </a:pPr>
            <a:endParaRPr lang="en-US"/>
          </a:p>
        </c:txPr>
        <c:crossAx val="107969536"/>
        <c:crosses val="autoZero"/>
        <c:crossBetween val="between"/>
      </c:valAx>
    </c:plotArea>
    <c:legend>
      <c:legendPos val="r"/>
      <c:layout/>
    </c:legend>
    <c:plotVisOnly val="1"/>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pivotSource>
    <c:name>[for class.xlsx]return users (interaction) (2)!PivotTable8</c:name>
    <c:fmtId val="-1"/>
  </c:pivotSource>
  <c:chart>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s>
    <c:plotArea>
      <c:layout>
        <c:manualLayout>
          <c:layoutTarget val="inner"/>
          <c:xMode val="edge"/>
          <c:yMode val="edge"/>
          <c:x val="4.4109191510766324E-2"/>
          <c:y val="2.6442944631921105E-2"/>
          <c:w val="0.79563917954800922"/>
          <c:h val="0.8867228206725547"/>
        </c:manualLayout>
      </c:layout>
      <c:lineChart>
        <c:grouping val="standard"/>
        <c:ser>
          <c:idx val="0"/>
          <c:order val="0"/>
          <c:tx>
            <c:strRef>
              <c:f>'return users (interaction) (2)'!$B$19:$B$21</c:f>
              <c:strCache>
                <c:ptCount val="1"/>
                <c:pt idx="0">
                  <c:v>Content - 90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(2)'!$B$22:$B$27</c:f>
              <c:numCache>
                <c:formatCode>0.00%</c:formatCode>
                <c:ptCount val="6"/>
                <c:pt idx="0">
                  <c:v>0.13402940031152649</c:v>
                </c:pt>
                <c:pt idx="1">
                  <c:v>0.12748247663551387</c:v>
                </c:pt>
                <c:pt idx="2">
                  <c:v>0.13176596573208724</c:v>
                </c:pt>
                <c:pt idx="3">
                  <c:v>0.10465342679127726</c:v>
                </c:pt>
                <c:pt idx="4">
                  <c:v>0.11614096573208721</c:v>
                </c:pt>
                <c:pt idx="5">
                  <c:v>6.9801401869158924E-2</c:v>
                </c:pt>
              </c:numCache>
            </c:numRef>
          </c:val>
        </c:ser>
        <c:ser>
          <c:idx val="1"/>
          <c:order val="1"/>
          <c:tx>
            <c:strRef>
              <c:f>'return users (interaction) (2)'!$C$19:$C$21</c:f>
              <c:strCache>
                <c:ptCount val="1"/>
                <c:pt idx="0">
                  <c:v>Content - 120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(2)'!$C$22:$C$27</c:f>
              <c:numCache>
                <c:formatCode>0.00%</c:formatCode>
                <c:ptCount val="6"/>
                <c:pt idx="0">
                  <c:v>0.13474886725151836</c:v>
                </c:pt>
                <c:pt idx="1">
                  <c:v>0.12344548346669283</c:v>
                </c:pt>
                <c:pt idx="2">
                  <c:v>0.13337510845464187</c:v>
                </c:pt>
                <c:pt idx="3">
                  <c:v>0.10597223561168453</c:v>
                </c:pt>
                <c:pt idx="4">
                  <c:v>0.11534753687457786</c:v>
                </c:pt>
                <c:pt idx="5">
                  <c:v>6.9459172852598103E-2</c:v>
                </c:pt>
              </c:numCache>
            </c:numRef>
          </c:val>
        </c:ser>
        <c:ser>
          <c:idx val="2"/>
          <c:order val="2"/>
          <c:tx>
            <c:strRef>
              <c:f>'return users (interaction) (2)'!$D$19:$D$21</c:f>
              <c:strCache>
                <c:ptCount val="1"/>
                <c:pt idx="0">
                  <c:v>Content - 180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(2)'!$D$22:$D$27</c:f>
              <c:numCache>
                <c:formatCode>0.00%</c:formatCode>
                <c:ptCount val="6"/>
                <c:pt idx="0">
                  <c:v>0.13680951802840838</c:v>
                </c:pt>
                <c:pt idx="1">
                  <c:v>0.12687871797984618</c:v>
                </c:pt>
                <c:pt idx="2">
                  <c:v>0.13468495811581888</c:v>
                </c:pt>
                <c:pt idx="3">
                  <c:v>0.10651936384606045</c:v>
                </c:pt>
                <c:pt idx="4">
                  <c:v>0.11624377807454203</c:v>
                </c:pt>
                <c:pt idx="5">
                  <c:v>7.1373072720650729E-2</c:v>
                </c:pt>
              </c:numCache>
            </c:numRef>
          </c:val>
        </c:ser>
        <c:ser>
          <c:idx val="3"/>
          <c:order val="3"/>
          <c:tx>
            <c:strRef>
              <c:f>'return users (interaction) (2)'!$E$19:$E$21</c:f>
              <c:strCache>
                <c:ptCount val="1"/>
                <c:pt idx="0">
                  <c:v>Content - 300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(2)'!$E$22:$E$27</c:f>
              <c:numCache>
                <c:formatCode>0.00%</c:formatCode>
                <c:ptCount val="6"/>
                <c:pt idx="0">
                  <c:v>0.13615410742879325</c:v>
                </c:pt>
                <c:pt idx="1">
                  <c:v>0.12596438449221325</c:v>
                </c:pt>
                <c:pt idx="2">
                  <c:v>0.13593575622300935</c:v>
                </c:pt>
                <c:pt idx="3">
                  <c:v>0.10745305449075647</c:v>
                </c:pt>
                <c:pt idx="4">
                  <c:v>0.11696346256489883</c:v>
                </c:pt>
                <c:pt idx="5">
                  <c:v>7.2444077830074324E-2</c:v>
                </c:pt>
              </c:numCache>
            </c:numRef>
          </c:val>
        </c:ser>
        <c:ser>
          <c:idx val="4"/>
          <c:order val="4"/>
          <c:tx>
            <c:strRef>
              <c:f>'return users (interaction) (2)'!$F$19:$F$21</c:f>
              <c:strCache>
                <c:ptCount val="1"/>
                <c:pt idx="0">
                  <c:v>Content - 900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(2)'!$F$22:$F$27</c:f>
              <c:numCache>
                <c:formatCode>0.00%</c:formatCode>
                <c:ptCount val="6"/>
                <c:pt idx="0">
                  <c:v>0.13392076900669969</c:v>
                </c:pt>
                <c:pt idx="1">
                  <c:v>0.12688125060685487</c:v>
                </c:pt>
                <c:pt idx="2">
                  <c:v>0.13195455869501888</c:v>
                </c:pt>
                <c:pt idx="3">
                  <c:v>0.10797164773279003</c:v>
                </c:pt>
                <c:pt idx="4">
                  <c:v>0.11741431206913293</c:v>
                </c:pt>
                <c:pt idx="5">
                  <c:v>7.1123410039809723E-2</c:v>
                </c:pt>
              </c:numCache>
            </c:numRef>
          </c:val>
        </c:ser>
        <c:ser>
          <c:idx val="5"/>
          <c:order val="5"/>
          <c:tx>
            <c:strRef>
              <c:f>'return users (interaction) (2)'!$H$19:$H$21</c:f>
              <c:strCache>
                <c:ptCount val="1"/>
                <c:pt idx="0">
                  <c:v>Ad - 90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(2)'!$H$22:$H$27</c:f>
              <c:numCache>
                <c:formatCode>0.00%</c:formatCode>
                <c:ptCount val="6"/>
                <c:pt idx="0">
                  <c:v>0.12807918807167021</c:v>
                </c:pt>
                <c:pt idx="1">
                  <c:v>0.11590026312492165</c:v>
                </c:pt>
                <c:pt idx="2">
                  <c:v>0.12434532013532139</c:v>
                </c:pt>
                <c:pt idx="3">
                  <c:v>9.7080566345069882E-2</c:v>
                </c:pt>
                <c:pt idx="4">
                  <c:v>0.11018669339681744</c:v>
                </c:pt>
                <c:pt idx="5">
                  <c:v>6.4478135571983466E-2</c:v>
                </c:pt>
              </c:numCache>
            </c:numRef>
          </c:val>
        </c:ser>
        <c:ser>
          <c:idx val="6"/>
          <c:order val="6"/>
          <c:tx>
            <c:strRef>
              <c:f>'return users (interaction) (2)'!$I$19:$I$21</c:f>
              <c:strCache>
                <c:ptCount val="1"/>
                <c:pt idx="0">
                  <c:v>Ad - 120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(2)'!$I$22:$I$27</c:f>
              <c:numCache>
                <c:formatCode>0.00%</c:formatCode>
                <c:ptCount val="6"/>
                <c:pt idx="0">
                  <c:v>0.12503428158268778</c:v>
                </c:pt>
                <c:pt idx="1">
                  <c:v>0.11860181006756589</c:v>
                </c:pt>
                <c:pt idx="2">
                  <c:v>0.1258071754469072</c:v>
                </c:pt>
                <c:pt idx="3">
                  <c:v>9.9803036724924549E-2</c:v>
                </c:pt>
                <c:pt idx="4">
                  <c:v>0.10641003266099865</c:v>
                </c:pt>
                <c:pt idx="5">
                  <c:v>6.2778927422772954E-2</c:v>
                </c:pt>
              </c:numCache>
            </c:numRef>
          </c:val>
        </c:ser>
        <c:ser>
          <c:idx val="7"/>
          <c:order val="7"/>
          <c:tx>
            <c:strRef>
              <c:f>'return users (interaction) (2)'!$J$19:$J$21</c:f>
              <c:strCache>
                <c:ptCount val="1"/>
                <c:pt idx="0">
                  <c:v>Ad - 180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(2)'!$J$22:$J$27</c:f>
              <c:numCache>
                <c:formatCode>0.00%</c:formatCode>
                <c:ptCount val="6"/>
                <c:pt idx="0">
                  <c:v>0.12599287866337988</c:v>
                </c:pt>
                <c:pt idx="1">
                  <c:v>0.11595826797141506</c:v>
                </c:pt>
                <c:pt idx="2">
                  <c:v>0.12532058464679666</c:v>
                </c:pt>
                <c:pt idx="3">
                  <c:v>9.749508229376759E-2</c:v>
                </c:pt>
                <c:pt idx="4">
                  <c:v>0.10933492691915071</c:v>
                </c:pt>
                <c:pt idx="5">
                  <c:v>6.2585592988222402E-2</c:v>
                </c:pt>
              </c:numCache>
            </c:numRef>
          </c:val>
        </c:ser>
        <c:ser>
          <c:idx val="8"/>
          <c:order val="8"/>
          <c:tx>
            <c:strRef>
              <c:f>'return users (interaction) (2)'!$K$19:$K$21</c:f>
              <c:strCache>
                <c:ptCount val="1"/>
                <c:pt idx="0">
                  <c:v>Ad - 300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(2)'!$K$22:$K$27</c:f>
              <c:numCache>
                <c:formatCode>0.00%</c:formatCode>
                <c:ptCount val="6"/>
                <c:pt idx="0">
                  <c:v>0.12607996039113753</c:v>
                </c:pt>
                <c:pt idx="1">
                  <c:v>0.11798489912117835</c:v>
                </c:pt>
                <c:pt idx="2">
                  <c:v>0.12672360440648595</c:v>
                </c:pt>
                <c:pt idx="3">
                  <c:v>9.9492511449436813E-2</c:v>
                </c:pt>
                <c:pt idx="4">
                  <c:v>0.11001361554647851</c:v>
                </c:pt>
                <c:pt idx="5">
                  <c:v>6.4958534472088131E-2</c:v>
                </c:pt>
              </c:numCache>
            </c:numRef>
          </c:val>
        </c:ser>
        <c:ser>
          <c:idx val="9"/>
          <c:order val="9"/>
          <c:tx>
            <c:strRef>
              <c:f>'return users (interaction) (2)'!$L$19:$L$21</c:f>
              <c:strCache>
                <c:ptCount val="1"/>
                <c:pt idx="0">
                  <c:v>Ad - 900</c:v>
                </c:pt>
              </c:strCache>
            </c:strRef>
          </c:tx>
          <c:cat>
            <c:strRef>
              <c:f>'return users (interaction) (2)'!$A$22:$A$27</c:f>
              <c:strCache>
                <c:ptCount val="6"/>
                <c:pt idx="0">
                  <c:v>week_1</c:v>
                </c:pt>
                <c:pt idx="1">
                  <c:v>week_2</c:v>
                </c:pt>
                <c:pt idx="2">
                  <c:v>week_3</c:v>
                </c:pt>
                <c:pt idx="3">
                  <c:v>week_4</c:v>
                </c:pt>
                <c:pt idx="4">
                  <c:v>week_5</c:v>
                </c:pt>
                <c:pt idx="5">
                  <c:v>week_6</c:v>
                </c:pt>
              </c:strCache>
            </c:strRef>
          </c:cat>
          <c:val>
            <c:numRef>
              <c:f>'return users (interaction) (2)'!$L$22:$L$27</c:f>
              <c:numCache>
                <c:formatCode>0.00%</c:formatCode>
                <c:ptCount val="6"/>
                <c:pt idx="0">
                  <c:v>0.12378324134470672</c:v>
                </c:pt>
                <c:pt idx="1">
                  <c:v>0.11756146512794781</c:v>
                </c:pt>
                <c:pt idx="2">
                  <c:v>0.12571500250878073</c:v>
                </c:pt>
                <c:pt idx="3">
                  <c:v>9.6487706974410434E-2</c:v>
                </c:pt>
                <c:pt idx="4">
                  <c:v>0.10913196186653333</c:v>
                </c:pt>
                <c:pt idx="5">
                  <c:v>6.1816357250376534E-2</c:v>
                </c:pt>
              </c:numCache>
            </c:numRef>
          </c:val>
        </c:ser>
        <c:marker val="1"/>
        <c:axId val="115408896"/>
        <c:axId val="115410432"/>
      </c:lineChart>
      <c:catAx>
        <c:axId val="115408896"/>
        <c:scaling>
          <c:orientation val="minMax"/>
        </c:scaling>
        <c:axPos val="b"/>
        <c:tickLblPos val="nextTo"/>
        <c:txPr>
          <a:bodyPr/>
          <a:lstStyle/>
          <a:p>
            <a:pPr>
              <a:defRPr sz="1600"/>
            </a:pPr>
            <a:endParaRPr lang="en-US"/>
          </a:p>
        </c:txPr>
        <c:crossAx val="115410432"/>
        <c:crosses val="autoZero"/>
        <c:auto val="1"/>
        <c:lblAlgn val="ctr"/>
        <c:lblOffset val="100"/>
      </c:catAx>
      <c:valAx>
        <c:axId val="115410432"/>
        <c:scaling>
          <c:orientation val="minMax"/>
          <c:max val="0.14000000000000001"/>
          <c:min val="6.0000000000000032E-2"/>
        </c:scaling>
        <c:delete val="1"/>
        <c:axPos val="l"/>
        <c:majorGridlines/>
        <c:numFmt formatCode="0%" sourceLinked="0"/>
        <c:tickLblPos val="none"/>
        <c:crossAx val="115408896"/>
        <c:crosses val="autoZero"/>
        <c:crossBetween val="between"/>
      </c:valAx>
    </c:plotArea>
    <c:legend>
      <c:legendPos val="r"/>
      <c:layout/>
      <c:txPr>
        <a:bodyPr/>
        <a:lstStyle/>
        <a:p>
          <a:pPr>
            <a:defRPr sz="14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Clicks for Treatment minus Control by Hour for A/A test</a:t>
            </a:r>
          </a:p>
          <a:p>
            <a:pPr>
              <a:defRPr/>
            </a:pPr>
            <a:r>
              <a:rPr lang="en-US"/>
              <a:t>No Robots Removed</a:t>
            </a:r>
          </a:p>
        </c:rich>
      </c:tx>
      <c:layout/>
    </c:title>
    <c:plotArea>
      <c:layout/>
      <c:lineChart>
        <c:grouping val="standard"/>
        <c:ser>
          <c:idx val="0"/>
          <c:order val="0"/>
          <c:tx>
            <c:strRef>
              <c:f>Sheet1!$G$8</c:f>
              <c:strCache>
                <c:ptCount val="1"/>
                <c:pt idx="0">
                  <c:v>Unfiltered</c:v>
                </c:pt>
              </c:strCache>
            </c:strRef>
          </c:tx>
          <c:marker>
            <c:symbol val="none"/>
          </c:marker>
          <c:cat>
            <c:numRef>
              <c:f>Sheet1!$F$9:$F$322</c:f>
              <c:numCache>
                <c:formatCode>m/d/yy\ h:mm;@</c:formatCode>
                <c:ptCount val="314"/>
                <c:pt idx="0">
                  <c:v>39240.624999999993</c:v>
                </c:pt>
                <c:pt idx="1">
                  <c:v>39240.666666666628</c:v>
                </c:pt>
                <c:pt idx="2">
                  <c:v>39240.708333333336</c:v>
                </c:pt>
                <c:pt idx="3">
                  <c:v>39240.75</c:v>
                </c:pt>
                <c:pt idx="4">
                  <c:v>39240.791666666606</c:v>
                </c:pt>
                <c:pt idx="5">
                  <c:v>39240.833333333336</c:v>
                </c:pt>
                <c:pt idx="6">
                  <c:v>39240.875</c:v>
                </c:pt>
                <c:pt idx="7">
                  <c:v>39240.916666666664</c:v>
                </c:pt>
                <c:pt idx="8">
                  <c:v>39240.958333333343</c:v>
                </c:pt>
                <c:pt idx="9">
                  <c:v>39241</c:v>
                </c:pt>
                <c:pt idx="10">
                  <c:v>39241.041666666628</c:v>
                </c:pt>
                <c:pt idx="11">
                  <c:v>39241.083333333336</c:v>
                </c:pt>
                <c:pt idx="12">
                  <c:v>39241.124999999993</c:v>
                </c:pt>
                <c:pt idx="13">
                  <c:v>39241.166666666628</c:v>
                </c:pt>
                <c:pt idx="14">
                  <c:v>39241.208333333336</c:v>
                </c:pt>
                <c:pt idx="15">
                  <c:v>39241.25</c:v>
                </c:pt>
                <c:pt idx="16">
                  <c:v>39241.291666666606</c:v>
                </c:pt>
                <c:pt idx="17">
                  <c:v>39241.333333333336</c:v>
                </c:pt>
                <c:pt idx="18">
                  <c:v>39241.375</c:v>
                </c:pt>
                <c:pt idx="19">
                  <c:v>39241.416666666664</c:v>
                </c:pt>
                <c:pt idx="20">
                  <c:v>39241.458333333343</c:v>
                </c:pt>
                <c:pt idx="21">
                  <c:v>39241.5</c:v>
                </c:pt>
                <c:pt idx="22">
                  <c:v>39241.541666666628</c:v>
                </c:pt>
                <c:pt idx="23">
                  <c:v>39241.583333333336</c:v>
                </c:pt>
                <c:pt idx="24">
                  <c:v>39241.624999999993</c:v>
                </c:pt>
                <c:pt idx="25">
                  <c:v>39241.666666666628</c:v>
                </c:pt>
                <c:pt idx="26">
                  <c:v>39241.708333333336</c:v>
                </c:pt>
                <c:pt idx="27">
                  <c:v>39241.75</c:v>
                </c:pt>
                <c:pt idx="28">
                  <c:v>39241.791666666606</c:v>
                </c:pt>
                <c:pt idx="29">
                  <c:v>39241.833333333336</c:v>
                </c:pt>
                <c:pt idx="30">
                  <c:v>39241.875</c:v>
                </c:pt>
                <c:pt idx="31">
                  <c:v>39241.916666666664</c:v>
                </c:pt>
                <c:pt idx="32">
                  <c:v>39241.958333333343</c:v>
                </c:pt>
                <c:pt idx="33">
                  <c:v>39242</c:v>
                </c:pt>
                <c:pt idx="34">
                  <c:v>39242.041666666628</c:v>
                </c:pt>
                <c:pt idx="35">
                  <c:v>39242.083333333336</c:v>
                </c:pt>
                <c:pt idx="36">
                  <c:v>39242.124999999993</c:v>
                </c:pt>
                <c:pt idx="37">
                  <c:v>39242.166666666628</c:v>
                </c:pt>
                <c:pt idx="38">
                  <c:v>39242.208333333336</c:v>
                </c:pt>
                <c:pt idx="39">
                  <c:v>39242.25</c:v>
                </c:pt>
                <c:pt idx="40">
                  <c:v>39242.291666666606</c:v>
                </c:pt>
                <c:pt idx="41">
                  <c:v>39242.333333333336</c:v>
                </c:pt>
                <c:pt idx="42">
                  <c:v>39242.375</c:v>
                </c:pt>
                <c:pt idx="43">
                  <c:v>39242.416666666664</c:v>
                </c:pt>
                <c:pt idx="44">
                  <c:v>39242.458333333343</c:v>
                </c:pt>
                <c:pt idx="45">
                  <c:v>39242.5</c:v>
                </c:pt>
                <c:pt idx="46">
                  <c:v>39242.541666666628</c:v>
                </c:pt>
                <c:pt idx="47">
                  <c:v>39242.583333333336</c:v>
                </c:pt>
                <c:pt idx="48">
                  <c:v>39242.624999999993</c:v>
                </c:pt>
                <c:pt idx="49">
                  <c:v>39242.666666666628</c:v>
                </c:pt>
                <c:pt idx="50">
                  <c:v>39242.708333333336</c:v>
                </c:pt>
                <c:pt idx="51">
                  <c:v>39242.75</c:v>
                </c:pt>
                <c:pt idx="52">
                  <c:v>39242.791666666606</c:v>
                </c:pt>
                <c:pt idx="53">
                  <c:v>39242.833333333336</c:v>
                </c:pt>
                <c:pt idx="54">
                  <c:v>39242.875</c:v>
                </c:pt>
                <c:pt idx="55">
                  <c:v>39242.916666666664</c:v>
                </c:pt>
                <c:pt idx="56">
                  <c:v>39242.958333333343</c:v>
                </c:pt>
                <c:pt idx="57">
                  <c:v>39243</c:v>
                </c:pt>
                <c:pt idx="58">
                  <c:v>39243.041666666628</c:v>
                </c:pt>
                <c:pt idx="59">
                  <c:v>39243.083333333336</c:v>
                </c:pt>
                <c:pt idx="60">
                  <c:v>39243.124999999993</c:v>
                </c:pt>
                <c:pt idx="61">
                  <c:v>39243.166666666628</c:v>
                </c:pt>
                <c:pt idx="62">
                  <c:v>39243.208333333336</c:v>
                </c:pt>
                <c:pt idx="63">
                  <c:v>39243.25</c:v>
                </c:pt>
                <c:pt idx="64">
                  <c:v>39243.291666666606</c:v>
                </c:pt>
                <c:pt idx="65">
                  <c:v>39243.333333333336</c:v>
                </c:pt>
                <c:pt idx="66">
                  <c:v>39243.375</c:v>
                </c:pt>
                <c:pt idx="67">
                  <c:v>39243.416666666664</c:v>
                </c:pt>
                <c:pt idx="68">
                  <c:v>39243.458333333343</c:v>
                </c:pt>
                <c:pt idx="69">
                  <c:v>39243.5</c:v>
                </c:pt>
                <c:pt idx="70">
                  <c:v>39243.541666666628</c:v>
                </c:pt>
                <c:pt idx="71">
                  <c:v>39243.583333333336</c:v>
                </c:pt>
                <c:pt idx="72">
                  <c:v>39243.624999999993</c:v>
                </c:pt>
                <c:pt idx="73">
                  <c:v>39243.666666666628</c:v>
                </c:pt>
                <c:pt idx="74">
                  <c:v>39243.708333333336</c:v>
                </c:pt>
                <c:pt idx="75">
                  <c:v>39243.75</c:v>
                </c:pt>
                <c:pt idx="76">
                  <c:v>39243.791666666606</c:v>
                </c:pt>
                <c:pt idx="77">
                  <c:v>39243.833333333336</c:v>
                </c:pt>
                <c:pt idx="78">
                  <c:v>39243.875</c:v>
                </c:pt>
                <c:pt idx="79">
                  <c:v>39243.916666666664</c:v>
                </c:pt>
                <c:pt idx="80">
                  <c:v>39243.958333333343</c:v>
                </c:pt>
                <c:pt idx="81">
                  <c:v>39244</c:v>
                </c:pt>
                <c:pt idx="82">
                  <c:v>39244.041666666628</c:v>
                </c:pt>
                <c:pt idx="83">
                  <c:v>39244.083333333336</c:v>
                </c:pt>
                <c:pt idx="84">
                  <c:v>39244.124999999993</c:v>
                </c:pt>
                <c:pt idx="85">
                  <c:v>39244.166666666628</c:v>
                </c:pt>
                <c:pt idx="86">
                  <c:v>39244.208333333336</c:v>
                </c:pt>
                <c:pt idx="87">
                  <c:v>39244.25</c:v>
                </c:pt>
                <c:pt idx="88">
                  <c:v>39244.291666666606</c:v>
                </c:pt>
                <c:pt idx="89">
                  <c:v>39244.333333333336</c:v>
                </c:pt>
                <c:pt idx="90">
                  <c:v>39244.375</c:v>
                </c:pt>
                <c:pt idx="91">
                  <c:v>39244.416666666664</c:v>
                </c:pt>
                <c:pt idx="92">
                  <c:v>39244.458333333343</c:v>
                </c:pt>
                <c:pt idx="93">
                  <c:v>39244.5</c:v>
                </c:pt>
                <c:pt idx="94">
                  <c:v>39244.541666666628</c:v>
                </c:pt>
                <c:pt idx="95">
                  <c:v>39244.583333333336</c:v>
                </c:pt>
                <c:pt idx="96">
                  <c:v>39244.624999999993</c:v>
                </c:pt>
                <c:pt idx="97">
                  <c:v>39244.666666666628</c:v>
                </c:pt>
                <c:pt idx="98">
                  <c:v>39244.708333333336</c:v>
                </c:pt>
                <c:pt idx="99">
                  <c:v>39244.75</c:v>
                </c:pt>
                <c:pt idx="100">
                  <c:v>39244.791666666606</c:v>
                </c:pt>
                <c:pt idx="101">
                  <c:v>39244.833333333336</c:v>
                </c:pt>
                <c:pt idx="102">
                  <c:v>39244.875</c:v>
                </c:pt>
                <c:pt idx="103">
                  <c:v>39244.916666666664</c:v>
                </c:pt>
                <c:pt idx="104">
                  <c:v>39244.958333333343</c:v>
                </c:pt>
                <c:pt idx="105">
                  <c:v>39245</c:v>
                </c:pt>
                <c:pt idx="106">
                  <c:v>39245.041666666628</c:v>
                </c:pt>
                <c:pt idx="107">
                  <c:v>39245.083333333336</c:v>
                </c:pt>
                <c:pt idx="108">
                  <c:v>39245.124999999993</c:v>
                </c:pt>
                <c:pt idx="109">
                  <c:v>39245.166666666628</c:v>
                </c:pt>
                <c:pt idx="110">
                  <c:v>39245.208333333336</c:v>
                </c:pt>
                <c:pt idx="111">
                  <c:v>39245.25</c:v>
                </c:pt>
                <c:pt idx="112">
                  <c:v>39245.291666666606</c:v>
                </c:pt>
                <c:pt idx="113">
                  <c:v>39245.333333333336</c:v>
                </c:pt>
                <c:pt idx="114">
                  <c:v>39245.375</c:v>
                </c:pt>
                <c:pt idx="115">
                  <c:v>39245.416666666664</c:v>
                </c:pt>
                <c:pt idx="116">
                  <c:v>39245.458333333343</c:v>
                </c:pt>
                <c:pt idx="117">
                  <c:v>39245.5</c:v>
                </c:pt>
                <c:pt idx="118">
                  <c:v>39245.541666666628</c:v>
                </c:pt>
                <c:pt idx="119">
                  <c:v>39245.583333333336</c:v>
                </c:pt>
                <c:pt idx="120">
                  <c:v>39245.624999999993</c:v>
                </c:pt>
                <c:pt idx="121">
                  <c:v>39245.666666666628</c:v>
                </c:pt>
                <c:pt idx="122">
                  <c:v>39245.708333333336</c:v>
                </c:pt>
                <c:pt idx="123">
                  <c:v>39245.75</c:v>
                </c:pt>
                <c:pt idx="124">
                  <c:v>39245.791666666606</c:v>
                </c:pt>
                <c:pt idx="125">
                  <c:v>39245.833333333336</c:v>
                </c:pt>
                <c:pt idx="126">
                  <c:v>39245.875</c:v>
                </c:pt>
                <c:pt idx="127">
                  <c:v>39245.916666666664</c:v>
                </c:pt>
                <c:pt idx="128">
                  <c:v>39245.958333333343</c:v>
                </c:pt>
                <c:pt idx="129">
                  <c:v>39246</c:v>
                </c:pt>
                <c:pt idx="130">
                  <c:v>39246.041666666628</c:v>
                </c:pt>
                <c:pt idx="131">
                  <c:v>39246.083333333336</c:v>
                </c:pt>
                <c:pt idx="132">
                  <c:v>39246.124999999993</c:v>
                </c:pt>
                <c:pt idx="133">
                  <c:v>39246.166666666628</c:v>
                </c:pt>
                <c:pt idx="134">
                  <c:v>39246.208333333336</c:v>
                </c:pt>
                <c:pt idx="135">
                  <c:v>39246.25</c:v>
                </c:pt>
                <c:pt idx="136">
                  <c:v>39246.291666666606</c:v>
                </c:pt>
                <c:pt idx="137">
                  <c:v>39246.333333333336</c:v>
                </c:pt>
                <c:pt idx="138">
                  <c:v>39246.375</c:v>
                </c:pt>
                <c:pt idx="139">
                  <c:v>39246.416666666664</c:v>
                </c:pt>
                <c:pt idx="140">
                  <c:v>39246.458333333343</c:v>
                </c:pt>
                <c:pt idx="141">
                  <c:v>39246.5</c:v>
                </c:pt>
                <c:pt idx="142">
                  <c:v>39246.541666666628</c:v>
                </c:pt>
                <c:pt idx="143">
                  <c:v>39246.583333333336</c:v>
                </c:pt>
                <c:pt idx="144">
                  <c:v>39246.624999999993</c:v>
                </c:pt>
                <c:pt idx="145">
                  <c:v>39246.666666666628</c:v>
                </c:pt>
                <c:pt idx="146">
                  <c:v>39246.708333333336</c:v>
                </c:pt>
                <c:pt idx="147">
                  <c:v>39246.75</c:v>
                </c:pt>
                <c:pt idx="148">
                  <c:v>39246.791666666606</c:v>
                </c:pt>
                <c:pt idx="149">
                  <c:v>39246.833333333336</c:v>
                </c:pt>
                <c:pt idx="150">
                  <c:v>39246.875</c:v>
                </c:pt>
                <c:pt idx="151">
                  <c:v>39246.916666666664</c:v>
                </c:pt>
                <c:pt idx="152">
                  <c:v>39246.958333333343</c:v>
                </c:pt>
                <c:pt idx="153">
                  <c:v>39247</c:v>
                </c:pt>
                <c:pt idx="154">
                  <c:v>39247.041666666628</c:v>
                </c:pt>
                <c:pt idx="155">
                  <c:v>39247.083333333336</c:v>
                </c:pt>
                <c:pt idx="156">
                  <c:v>39247.124999999993</c:v>
                </c:pt>
                <c:pt idx="157">
                  <c:v>39247.166666666628</c:v>
                </c:pt>
                <c:pt idx="158">
                  <c:v>39247.208333333336</c:v>
                </c:pt>
                <c:pt idx="159">
                  <c:v>39247.25</c:v>
                </c:pt>
                <c:pt idx="160">
                  <c:v>39247.291666666606</c:v>
                </c:pt>
                <c:pt idx="161">
                  <c:v>39247.333333333336</c:v>
                </c:pt>
                <c:pt idx="162">
                  <c:v>39247.375</c:v>
                </c:pt>
                <c:pt idx="163">
                  <c:v>39247.416666666664</c:v>
                </c:pt>
                <c:pt idx="164">
                  <c:v>39247.458333333343</c:v>
                </c:pt>
                <c:pt idx="165">
                  <c:v>39247.5</c:v>
                </c:pt>
                <c:pt idx="166">
                  <c:v>39247.541666666628</c:v>
                </c:pt>
                <c:pt idx="167">
                  <c:v>39247.583333333336</c:v>
                </c:pt>
                <c:pt idx="168">
                  <c:v>39247.624999999993</c:v>
                </c:pt>
                <c:pt idx="169">
                  <c:v>39247.666666666628</c:v>
                </c:pt>
                <c:pt idx="170">
                  <c:v>39247.708333333336</c:v>
                </c:pt>
                <c:pt idx="171">
                  <c:v>39247.75</c:v>
                </c:pt>
                <c:pt idx="172">
                  <c:v>39247.791666666606</c:v>
                </c:pt>
                <c:pt idx="173">
                  <c:v>39247.833333333336</c:v>
                </c:pt>
                <c:pt idx="174">
                  <c:v>39247.875</c:v>
                </c:pt>
                <c:pt idx="175">
                  <c:v>39247.916666666664</c:v>
                </c:pt>
                <c:pt idx="176">
                  <c:v>39247.958333333343</c:v>
                </c:pt>
                <c:pt idx="177">
                  <c:v>39248</c:v>
                </c:pt>
                <c:pt idx="178">
                  <c:v>39248.041666666628</c:v>
                </c:pt>
                <c:pt idx="179">
                  <c:v>39248.083333333336</c:v>
                </c:pt>
                <c:pt idx="180">
                  <c:v>39248.124999999993</c:v>
                </c:pt>
                <c:pt idx="181">
                  <c:v>39248.166666666628</c:v>
                </c:pt>
                <c:pt idx="182">
                  <c:v>39248.208333333336</c:v>
                </c:pt>
                <c:pt idx="183">
                  <c:v>39248.25</c:v>
                </c:pt>
                <c:pt idx="184">
                  <c:v>39248.291666666606</c:v>
                </c:pt>
                <c:pt idx="185">
                  <c:v>39248.333333333336</c:v>
                </c:pt>
                <c:pt idx="186">
                  <c:v>39248.375</c:v>
                </c:pt>
                <c:pt idx="187">
                  <c:v>39248.416666666664</c:v>
                </c:pt>
                <c:pt idx="188">
                  <c:v>39248.458333333343</c:v>
                </c:pt>
                <c:pt idx="189">
                  <c:v>39248.5</c:v>
                </c:pt>
                <c:pt idx="190">
                  <c:v>39248.541666666628</c:v>
                </c:pt>
                <c:pt idx="191">
                  <c:v>39248.583333333336</c:v>
                </c:pt>
                <c:pt idx="192">
                  <c:v>39248.624999999993</c:v>
                </c:pt>
                <c:pt idx="193">
                  <c:v>39248.666666666628</c:v>
                </c:pt>
                <c:pt idx="194">
                  <c:v>39248.708333333336</c:v>
                </c:pt>
                <c:pt idx="195">
                  <c:v>39248.75</c:v>
                </c:pt>
                <c:pt idx="196">
                  <c:v>39248.791666666606</c:v>
                </c:pt>
                <c:pt idx="197">
                  <c:v>39248.833333333336</c:v>
                </c:pt>
                <c:pt idx="198">
                  <c:v>39248.875</c:v>
                </c:pt>
                <c:pt idx="199">
                  <c:v>39248.916666666664</c:v>
                </c:pt>
                <c:pt idx="200">
                  <c:v>39248.958333333343</c:v>
                </c:pt>
                <c:pt idx="201">
                  <c:v>39249</c:v>
                </c:pt>
                <c:pt idx="202">
                  <c:v>39249.041666666628</c:v>
                </c:pt>
                <c:pt idx="203">
                  <c:v>39249.083333333336</c:v>
                </c:pt>
                <c:pt idx="204">
                  <c:v>39249.124999999993</c:v>
                </c:pt>
                <c:pt idx="205">
                  <c:v>39249.166666666628</c:v>
                </c:pt>
                <c:pt idx="206">
                  <c:v>39249.208333333336</c:v>
                </c:pt>
                <c:pt idx="207">
                  <c:v>39249.25</c:v>
                </c:pt>
                <c:pt idx="208">
                  <c:v>39249.291666666606</c:v>
                </c:pt>
                <c:pt idx="209">
                  <c:v>39249.333333333336</c:v>
                </c:pt>
                <c:pt idx="210">
                  <c:v>39249.375</c:v>
                </c:pt>
                <c:pt idx="211">
                  <c:v>39249.416666666664</c:v>
                </c:pt>
                <c:pt idx="212">
                  <c:v>39249.458333333343</c:v>
                </c:pt>
                <c:pt idx="213">
                  <c:v>39249.5</c:v>
                </c:pt>
                <c:pt idx="214">
                  <c:v>39249.541666666628</c:v>
                </c:pt>
                <c:pt idx="215">
                  <c:v>39249.583333333336</c:v>
                </c:pt>
                <c:pt idx="216">
                  <c:v>39249.624999999993</c:v>
                </c:pt>
                <c:pt idx="217">
                  <c:v>39249.666666666628</c:v>
                </c:pt>
                <c:pt idx="218">
                  <c:v>39249.708333333336</c:v>
                </c:pt>
                <c:pt idx="219">
                  <c:v>39249.75</c:v>
                </c:pt>
                <c:pt idx="220">
                  <c:v>39249.791666666606</c:v>
                </c:pt>
                <c:pt idx="221">
                  <c:v>39249.833333333336</c:v>
                </c:pt>
                <c:pt idx="222">
                  <c:v>39249.875</c:v>
                </c:pt>
                <c:pt idx="223">
                  <c:v>39249.916666666664</c:v>
                </c:pt>
                <c:pt idx="224">
                  <c:v>39249.958333333343</c:v>
                </c:pt>
                <c:pt idx="225">
                  <c:v>39250</c:v>
                </c:pt>
                <c:pt idx="226">
                  <c:v>39250.041666666628</c:v>
                </c:pt>
                <c:pt idx="227">
                  <c:v>39250.083333333336</c:v>
                </c:pt>
                <c:pt idx="228">
                  <c:v>39250.124999999993</c:v>
                </c:pt>
                <c:pt idx="229">
                  <c:v>39250.166666666628</c:v>
                </c:pt>
                <c:pt idx="230">
                  <c:v>39250.208333333336</c:v>
                </c:pt>
                <c:pt idx="231">
                  <c:v>39250.25</c:v>
                </c:pt>
                <c:pt idx="232">
                  <c:v>39250.291666666606</c:v>
                </c:pt>
                <c:pt idx="233">
                  <c:v>39250.333333333336</c:v>
                </c:pt>
                <c:pt idx="234">
                  <c:v>39250.375</c:v>
                </c:pt>
                <c:pt idx="235">
                  <c:v>39250.416666666664</c:v>
                </c:pt>
                <c:pt idx="236">
                  <c:v>39250.458333333343</c:v>
                </c:pt>
                <c:pt idx="237">
                  <c:v>39250.5</c:v>
                </c:pt>
                <c:pt idx="238">
                  <c:v>39250.541666666628</c:v>
                </c:pt>
                <c:pt idx="239">
                  <c:v>39250.583333333336</c:v>
                </c:pt>
                <c:pt idx="240">
                  <c:v>39250.624999999993</c:v>
                </c:pt>
                <c:pt idx="241">
                  <c:v>39250.666666666628</c:v>
                </c:pt>
                <c:pt idx="242">
                  <c:v>39250.708333333336</c:v>
                </c:pt>
                <c:pt idx="243">
                  <c:v>39250.75</c:v>
                </c:pt>
                <c:pt idx="244">
                  <c:v>39250.791666666606</c:v>
                </c:pt>
                <c:pt idx="245">
                  <c:v>39250.833333333336</c:v>
                </c:pt>
                <c:pt idx="246">
                  <c:v>39250.875</c:v>
                </c:pt>
                <c:pt idx="247">
                  <c:v>39250.916666666664</c:v>
                </c:pt>
                <c:pt idx="248">
                  <c:v>39250.958333333343</c:v>
                </c:pt>
                <c:pt idx="249">
                  <c:v>39251</c:v>
                </c:pt>
                <c:pt idx="250">
                  <c:v>39251.041666666628</c:v>
                </c:pt>
                <c:pt idx="251">
                  <c:v>39251.083333333336</c:v>
                </c:pt>
                <c:pt idx="252">
                  <c:v>39251.124999999993</c:v>
                </c:pt>
                <c:pt idx="253">
                  <c:v>39251.166666666628</c:v>
                </c:pt>
                <c:pt idx="254">
                  <c:v>39251.208333333336</c:v>
                </c:pt>
                <c:pt idx="255">
                  <c:v>39251.25</c:v>
                </c:pt>
                <c:pt idx="256">
                  <c:v>39251.291666666606</c:v>
                </c:pt>
                <c:pt idx="257">
                  <c:v>39251.333333333336</c:v>
                </c:pt>
                <c:pt idx="258">
                  <c:v>39251.375</c:v>
                </c:pt>
                <c:pt idx="259">
                  <c:v>39251.416666666664</c:v>
                </c:pt>
                <c:pt idx="260">
                  <c:v>39251.458333333343</c:v>
                </c:pt>
                <c:pt idx="261">
                  <c:v>39251.5</c:v>
                </c:pt>
                <c:pt idx="262">
                  <c:v>39251.541666666628</c:v>
                </c:pt>
                <c:pt idx="263">
                  <c:v>39251.583333333336</c:v>
                </c:pt>
                <c:pt idx="264">
                  <c:v>39251.624999999993</c:v>
                </c:pt>
                <c:pt idx="265">
                  <c:v>39251.666666666628</c:v>
                </c:pt>
                <c:pt idx="266">
                  <c:v>39251.708333333336</c:v>
                </c:pt>
                <c:pt idx="267">
                  <c:v>39251.75</c:v>
                </c:pt>
                <c:pt idx="268">
                  <c:v>39251.791666666606</c:v>
                </c:pt>
                <c:pt idx="269">
                  <c:v>39251.833333333336</c:v>
                </c:pt>
                <c:pt idx="270">
                  <c:v>39251.875</c:v>
                </c:pt>
                <c:pt idx="271">
                  <c:v>39251.916666666664</c:v>
                </c:pt>
                <c:pt idx="272">
                  <c:v>39251.958333333343</c:v>
                </c:pt>
                <c:pt idx="273">
                  <c:v>39252</c:v>
                </c:pt>
                <c:pt idx="274">
                  <c:v>39252.041666666628</c:v>
                </c:pt>
                <c:pt idx="275">
                  <c:v>39252.083333333336</c:v>
                </c:pt>
                <c:pt idx="276">
                  <c:v>39252.124999999993</c:v>
                </c:pt>
                <c:pt idx="277">
                  <c:v>39252.166666666628</c:v>
                </c:pt>
                <c:pt idx="278">
                  <c:v>39252.208333333336</c:v>
                </c:pt>
                <c:pt idx="279">
                  <c:v>39252.25</c:v>
                </c:pt>
                <c:pt idx="280">
                  <c:v>39252.291666666606</c:v>
                </c:pt>
                <c:pt idx="281">
                  <c:v>39252.333333333336</c:v>
                </c:pt>
                <c:pt idx="282">
                  <c:v>39252.375</c:v>
                </c:pt>
                <c:pt idx="283">
                  <c:v>39252.416666666664</c:v>
                </c:pt>
                <c:pt idx="284">
                  <c:v>39252.458333333343</c:v>
                </c:pt>
                <c:pt idx="285">
                  <c:v>39252.5</c:v>
                </c:pt>
                <c:pt idx="286">
                  <c:v>39252.541666666628</c:v>
                </c:pt>
                <c:pt idx="287">
                  <c:v>39252.583333333336</c:v>
                </c:pt>
                <c:pt idx="288">
                  <c:v>39252.624999999993</c:v>
                </c:pt>
                <c:pt idx="289">
                  <c:v>39252.666666666628</c:v>
                </c:pt>
                <c:pt idx="290">
                  <c:v>39252.708333333336</c:v>
                </c:pt>
                <c:pt idx="291">
                  <c:v>39252.75</c:v>
                </c:pt>
                <c:pt idx="292">
                  <c:v>39252.791666666606</c:v>
                </c:pt>
                <c:pt idx="293">
                  <c:v>39252.833333333336</c:v>
                </c:pt>
                <c:pt idx="294">
                  <c:v>39252.875</c:v>
                </c:pt>
                <c:pt idx="295">
                  <c:v>39252.916666666664</c:v>
                </c:pt>
                <c:pt idx="296">
                  <c:v>39252.958333333343</c:v>
                </c:pt>
                <c:pt idx="297">
                  <c:v>39253</c:v>
                </c:pt>
                <c:pt idx="298">
                  <c:v>39253.041666666628</c:v>
                </c:pt>
                <c:pt idx="299">
                  <c:v>39253.083333333336</c:v>
                </c:pt>
                <c:pt idx="300">
                  <c:v>39253.124999999993</c:v>
                </c:pt>
                <c:pt idx="301">
                  <c:v>39253.166666666628</c:v>
                </c:pt>
                <c:pt idx="302">
                  <c:v>39253.208333333336</c:v>
                </c:pt>
                <c:pt idx="303">
                  <c:v>39253.25</c:v>
                </c:pt>
                <c:pt idx="304">
                  <c:v>39253.291666666606</c:v>
                </c:pt>
                <c:pt idx="305">
                  <c:v>39253.333333333336</c:v>
                </c:pt>
                <c:pt idx="306">
                  <c:v>39253.375</c:v>
                </c:pt>
                <c:pt idx="307">
                  <c:v>39253.416666666664</c:v>
                </c:pt>
                <c:pt idx="308">
                  <c:v>39253.458333333343</c:v>
                </c:pt>
                <c:pt idx="309">
                  <c:v>39253.5</c:v>
                </c:pt>
                <c:pt idx="310">
                  <c:v>39253.541666666628</c:v>
                </c:pt>
                <c:pt idx="311">
                  <c:v>39253.583333333336</c:v>
                </c:pt>
                <c:pt idx="312">
                  <c:v>39253.624999999993</c:v>
                </c:pt>
                <c:pt idx="313">
                  <c:v>39253.666666666628</c:v>
                </c:pt>
              </c:numCache>
            </c:numRef>
          </c:cat>
          <c:val>
            <c:numRef>
              <c:f>Sheet1!$G$9:$G$322</c:f>
              <c:numCache>
                <c:formatCode>General</c:formatCode>
                <c:ptCount val="314"/>
                <c:pt idx="0">
                  <c:v>33</c:v>
                </c:pt>
                <c:pt idx="1">
                  <c:v>115</c:v>
                </c:pt>
                <c:pt idx="2">
                  <c:v>-265</c:v>
                </c:pt>
                <c:pt idx="3">
                  <c:v>223</c:v>
                </c:pt>
                <c:pt idx="4">
                  <c:v>66</c:v>
                </c:pt>
                <c:pt idx="5">
                  <c:v>-275</c:v>
                </c:pt>
                <c:pt idx="6">
                  <c:v>-102</c:v>
                </c:pt>
                <c:pt idx="7">
                  <c:v>3579</c:v>
                </c:pt>
                <c:pt idx="8">
                  <c:v>157</c:v>
                </c:pt>
                <c:pt idx="9">
                  <c:v>-43</c:v>
                </c:pt>
                <c:pt idx="10">
                  <c:v>-214</c:v>
                </c:pt>
                <c:pt idx="11">
                  <c:v>-13</c:v>
                </c:pt>
                <c:pt idx="12">
                  <c:v>106</c:v>
                </c:pt>
                <c:pt idx="13">
                  <c:v>42</c:v>
                </c:pt>
                <c:pt idx="14">
                  <c:v>22</c:v>
                </c:pt>
                <c:pt idx="15">
                  <c:v>198</c:v>
                </c:pt>
                <c:pt idx="16">
                  <c:v>842</c:v>
                </c:pt>
                <c:pt idx="17">
                  <c:v>-12</c:v>
                </c:pt>
                <c:pt idx="18">
                  <c:v>179</c:v>
                </c:pt>
                <c:pt idx="19">
                  <c:v>130</c:v>
                </c:pt>
                <c:pt idx="20">
                  <c:v>286</c:v>
                </c:pt>
                <c:pt idx="21">
                  <c:v>-1057</c:v>
                </c:pt>
                <c:pt idx="22">
                  <c:v>310</c:v>
                </c:pt>
                <c:pt idx="23">
                  <c:v>-88</c:v>
                </c:pt>
                <c:pt idx="24">
                  <c:v>23</c:v>
                </c:pt>
                <c:pt idx="25">
                  <c:v>191</c:v>
                </c:pt>
                <c:pt idx="26">
                  <c:v>-210</c:v>
                </c:pt>
                <c:pt idx="27">
                  <c:v>-143</c:v>
                </c:pt>
                <c:pt idx="28">
                  <c:v>257</c:v>
                </c:pt>
                <c:pt idx="29">
                  <c:v>-326</c:v>
                </c:pt>
                <c:pt idx="30">
                  <c:v>-296</c:v>
                </c:pt>
                <c:pt idx="31">
                  <c:v>-162</c:v>
                </c:pt>
                <c:pt idx="32">
                  <c:v>82</c:v>
                </c:pt>
                <c:pt idx="33">
                  <c:v>-36</c:v>
                </c:pt>
                <c:pt idx="34">
                  <c:v>-66</c:v>
                </c:pt>
                <c:pt idx="35">
                  <c:v>-20</c:v>
                </c:pt>
                <c:pt idx="36">
                  <c:v>29</c:v>
                </c:pt>
                <c:pt idx="37">
                  <c:v>51</c:v>
                </c:pt>
                <c:pt idx="38">
                  <c:v>-222</c:v>
                </c:pt>
                <c:pt idx="39">
                  <c:v>-238</c:v>
                </c:pt>
                <c:pt idx="40">
                  <c:v>340</c:v>
                </c:pt>
                <c:pt idx="41">
                  <c:v>-66</c:v>
                </c:pt>
                <c:pt idx="42">
                  <c:v>56</c:v>
                </c:pt>
                <c:pt idx="43">
                  <c:v>204</c:v>
                </c:pt>
                <c:pt idx="44">
                  <c:v>208</c:v>
                </c:pt>
                <c:pt idx="45">
                  <c:v>-40</c:v>
                </c:pt>
                <c:pt idx="46">
                  <c:v>353</c:v>
                </c:pt>
                <c:pt idx="47">
                  <c:v>-172</c:v>
                </c:pt>
                <c:pt idx="48">
                  <c:v>105</c:v>
                </c:pt>
                <c:pt idx="49">
                  <c:v>-95</c:v>
                </c:pt>
                <c:pt idx="50">
                  <c:v>-145</c:v>
                </c:pt>
                <c:pt idx="51">
                  <c:v>-140</c:v>
                </c:pt>
                <c:pt idx="52">
                  <c:v>-98</c:v>
                </c:pt>
                <c:pt idx="53">
                  <c:v>-43</c:v>
                </c:pt>
                <c:pt idx="54">
                  <c:v>-21</c:v>
                </c:pt>
                <c:pt idx="55">
                  <c:v>-184</c:v>
                </c:pt>
                <c:pt idx="56">
                  <c:v>-15</c:v>
                </c:pt>
                <c:pt idx="57">
                  <c:v>-37</c:v>
                </c:pt>
                <c:pt idx="58">
                  <c:v>-40</c:v>
                </c:pt>
                <c:pt idx="59">
                  <c:v>32</c:v>
                </c:pt>
                <c:pt idx="60">
                  <c:v>-174</c:v>
                </c:pt>
                <c:pt idx="61">
                  <c:v>-41</c:v>
                </c:pt>
                <c:pt idx="62">
                  <c:v>18</c:v>
                </c:pt>
                <c:pt idx="63">
                  <c:v>9</c:v>
                </c:pt>
                <c:pt idx="64">
                  <c:v>93</c:v>
                </c:pt>
                <c:pt idx="65">
                  <c:v>21</c:v>
                </c:pt>
                <c:pt idx="66">
                  <c:v>0</c:v>
                </c:pt>
                <c:pt idx="67">
                  <c:v>70</c:v>
                </c:pt>
                <c:pt idx="68">
                  <c:v>96</c:v>
                </c:pt>
                <c:pt idx="69">
                  <c:v>-95</c:v>
                </c:pt>
                <c:pt idx="70">
                  <c:v>91</c:v>
                </c:pt>
                <c:pt idx="71">
                  <c:v>-51</c:v>
                </c:pt>
                <c:pt idx="72">
                  <c:v>240</c:v>
                </c:pt>
                <c:pt idx="73">
                  <c:v>272</c:v>
                </c:pt>
                <c:pt idx="74">
                  <c:v>-283</c:v>
                </c:pt>
                <c:pt idx="75">
                  <c:v>-7</c:v>
                </c:pt>
                <c:pt idx="76">
                  <c:v>-533</c:v>
                </c:pt>
                <c:pt idx="77">
                  <c:v>572</c:v>
                </c:pt>
                <c:pt idx="78">
                  <c:v>-441</c:v>
                </c:pt>
                <c:pt idx="79">
                  <c:v>256</c:v>
                </c:pt>
                <c:pt idx="80">
                  <c:v>1</c:v>
                </c:pt>
                <c:pt idx="81">
                  <c:v>-367</c:v>
                </c:pt>
                <c:pt idx="82">
                  <c:v>-35</c:v>
                </c:pt>
                <c:pt idx="83">
                  <c:v>-187</c:v>
                </c:pt>
                <c:pt idx="84">
                  <c:v>-60</c:v>
                </c:pt>
                <c:pt idx="85">
                  <c:v>-193</c:v>
                </c:pt>
                <c:pt idx="86">
                  <c:v>-301</c:v>
                </c:pt>
                <c:pt idx="87">
                  <c:v>-1427</c:v>
                </c:pt>
                <c:pt idx="88">
                  <c:v>8</c:v>
                </c:pt>
                <c:pt idx="89">
                  <c:v>-61</c:v>
                </c:pt>
                <c:pt idx="90">
                  <c:v>-162</c:v>
                </c:pt>
                <c:pt idx="91">
                  <c:v>147</c:v>
                </c:pt>
                <c:pt idx="92">
                  <c:v>709</c:v>
                </c:pt>
                <c:pt idx="93">
                  <c:v>842</c:v>
                </c:pt>
                <c:pt idx="94">
                  <c:v>-621</c:v>
                </c:pt>
                <c:pt idx="95">
                  <c:v>236</c:v>
                </c:pt>
                <c:pt idx="96">
                  <c:v>240</c:v>
                </c:pt>
                <c:pt idx="97">
                  <c:v>-76</c:v>
                </c:pt>
                <c:pt idx="98">
                  <c:v>421</c:v>
                </c:pt>
                <c:pt idx="99">
                  <c:v>-60</c:v>
                </c:pt>
                <c:pt idx="100">
                  <c:v>367</c:v>
                </c:pt>
                <c:pt idx="101">
                  <c:v>-149</c:v>
                </c:pt>
                <c:pt idx="102">
                  <c:v>173</c:v>
                </c:pt>
                <c:pt idx="103">
                  <c:v>124</c:v>
                </c:pt>
                <c:pt idx="104">
                  <c:v>176</c:v>
                </c:pt>
                <c:pt idx="105">
                  <c:v>-91</c:v>
                </c:pt>
                <c:pt idx="106">
                  <c:v>86</c:v>
                </c:pt>
                <c:pt idx="107">
                  <c:v>360</c:v>
                </c:pt>
                <c:pt idx="108">
                  <c:v>54</c:v>
                </c:pt>
                <c:pt idx="109">
                  <c:v>75</c:v>
                </c:pt>
                <c:pt idx="110">
                  <c:v>135</c:v>
                </c:pt>
                <c:pt idx="111">
                  <c:v>537</c:v>
                </c:pt>
                <c:pt idx="112">
                  <c:v>3228</c:v>
                </c:pt>
                <c:pt idx="113">
                  <c:v>7025</c:v>
                </c:pt>
                <c:pt idx="114">
                  <c:v>2594</c:v>
                </c:pt>
                <c:pt idx="115">
                  <c:v>-3197</c:v>
                </c:pt>
                <c:pt idx="116">
                  <c:v>-856</c:v>
                </c:pt>
                <c:pt idx="117">
                  <c:v>417</c:v>
                </c:pt>
                <c:pt idx="118">
                  <c:v>-166</c:v>
                </c:pt>
                <c:pt idx="119">
                  <c:v>11</c:v>
                </c:pt>
                <c:pt idx="120">
                  <c:v>286</c:v>
                </c:pt>
                <c:pt idx="121">
                  <c:v>169</c:v>
                </c:pt>
                <c:pt idx="122">
                  <c:v>697</c:v>
                </c:pt>
                <c:pt idx="123">
                  <c:v>263</c:v>
                </c:pt>
                <c:pt idx="124">
                  <c:v>468</c:v>
                </c:pt>
                <c:pt idx="125">
                  <c:v>-114</c:v>
                </c:pt>
                <c:pt idx="126">
                  <c:v>244</c:v>
                </c:pt>
                <c:pt idx="127">
                  <c:v>-19</c:v>
                </c:pt>
                <c:pt idx="128">
                  <c:v>81</c:v>
                </c:pt>
                <c:pt idx="129">
                  <c:v>-8</c:v>
                </c:pt>
                <c:pt idx="130">
                  <c:v>-608</c:v>
                </c:pt>
                <c:pt idx="131">
                  <c:v>37</c:v>
                </c:pt>
                <c:pt idx="132">
                  <c:v>-21</c:v>
                </c:pt>
                <c:pt idx="133">
                  <c:v>-38</c:v>
                </c:pt>
                <c:pt idx="134">
                  <c:v>-207</c:v>
                </c:pt>
                <c:pt idx="135">
                  <c:v>178</c:v>
                </c:pt>
                <c:pt idx="136">
                  <c:v>403</c:v>
                </c:pt>
                <c:pt idx="137">
                  <c:v>357</c:v>
                </c:pt>
                <c:pt idx="138">
                  <c:v>-3244</c:v>
                </c:pt>
                <c:pt idx="139">
                  <c:v>-43</c:v>
                </c:pt>
                <c:pt idx="140">
                  <c:v>12</c:v>
                </c:pt>
                <c:pt idx="141">
                  <c:v>-3189</c:v>
                </c:pt>
                <c:pt idx="142">
                  <c:v>-6990</c:v>
                </c:pt>
                <c:pt idx="143">
                  <c:v>-6503</c:v>
                </c:pt>
                <c:pt idx="144">
                  <c:v>-7201</c:v>
                </c:pt>
                <c:pt idx="145">
                  <c:v>-6968</c:v>
                </c:pt>
                <c:pt idx="146">
                  <c:v>-6496</c:v>
                </c:pt>
                <c:pt idx="147">
                  <c:v>3</c:v>
                </c:pt>
                <c:pt idx="148">
                  <c:v>-78</c:v>
                </c:pt>
                <c:pt idx="149">
                  <c:v>-6664</c:v>
                </c:pt>
                <c:pt idx="150">
                  <c:v>-3451</c:v>
                </c:pt>
                <c:pt idx="151">
                  <c:v>399</c:v>
                </c:pt>
                <c:pt idx="152">
                  <c:v>108</c:v>
                </c:pt>
                <c:pt idx="153">
                  <c:v>-164</c:v>
                </c:pt>
                <c:pt idx="154">
                  <c:v>323</c:v>
                </c:pt>
                <c:pt idx="155">
                  <c:v>176</c:v>
                </c:pt>
                <c:pt idx="156">
                  <c:v>230</c:v>
                </c:pt>
                <c:pt idx="157">
                  <c:v>132</c:v>
                </c:pt>
                <c:pt idx="158">
                  <c:v>104</c:v>
                </c:pt>
                <c:pt idx="159">
                  <c:v>346</c:v>
                </c:pt>
                <c:pt idx="160">
                  <c:v>-452</c:v>
                </c:pt>
                <c:pt idx="161">
                  <c:v>-670</c:v>
                </c:pt>
                <c:pt idx="162">
                  <c:v>315</c:v>
                </c:pt>
                <c:pt idx="163">
                  <c:v>-33</c:v>
                </c:pt>
                <c:pt idx="164">
                  <c:v>245</c:v>
                </c:pt>
                <c:pt idx="165">
                  <c:v>-200</c:v>
                </c:pt>
                <c:pt idx="166">
                  <c:v>-407</c:v>
                </c:pt>
                <c:pt idx="167">
                  <c:v>-66</c:v>
                </c:pt>
                <c:pt idx="168">
                  <c:v>87</c:v>
                </c:pt>
                <c:pt idx="169">
                  <c:v>-88</c:v>
                </c:pt>
                <c:pt idx="170">
                  <c:v>-235</c:v>
                </c:pt>
                <c:pt idx="171">
                  <c:v>-119</c:v>
                </c:pt>
                <c:pt idx="172">
                  <c:v>-138</c:v>
                </c:pt>
                <c:pt idx="173">
                  <c:v>-273</c:v>
                </c:pt>
                <c:pt idx="174">
                  <c:v>223</c:v>
                </c:pt>
                <c:pt idx="175">
                  <c:v>-185</c:v>
                </c:pt>
                <c:pt idx="176">
                  <c:v>-264</c:v>
                </c:pt>
                <c:pt idx="177">
                  <c:v>-108</c:v>
                </c:pt>
                <c:pt idx="178">
                  <c:v>52</c:v>
                </c:pt>
                <c:pt idx="179">
                  <c:v>-70</c:v>
                </c:pt>
                <c:pt idx="180">
                  <c:v>102</c:v>
                </c:pt>
                <c:pt idx="181">
                  <c:v>392</c:v>
                </c:pt>
                <c:pt idx="182">
                  <c:v>-892</c:v>
                </c:pt>
                <c:pt idx="183">
                  <c:v>58</c:v>
                </c:pt>
                <c:pt idx="184">
                  <c:v>-251</c:v>
                </c:pt>
                <c:pt idx="185">
                  <c:v>-49</c:v>
                </c:pt>
                <c:pt idx="186">
                  <c:v>-170</c:v>
                </c:pt>
                <c:pt idx="187">
                  <c:v>-135</c:v>
                </c:pt>
                <c:pt idx="188">
                  <c:v>-1148</c:v>
                </c:pt>
                <c:pt idx="189">
                  <c:v>-145</c:v>
                </c:pt>
                <c:pt idx="190">
                  <c:v>-1056</c:v>
                </c:pt>
                <c:pt idx="191">
                  <c:v>-379</c:v>
                </c:pt>
                <c:pt idx="192">
                  <c:v>3255</c:v>
                </c:pt>
                <c:pt idx="193">
                  <c:v>5875</c:v>
                </c:pt>
                <c:pt idx="194">
                  <c:v>6708</c:v>
                </c:pt>
                <c:pt idx="195">
                  <c:v>6925</c:v>
                </c:pt>
                <c:pt idx="196">
                  <c:v>4420</c:v>
                </c:pt>
                <c:pt idx="197">
                  <c:v>-315</c:v>
                </c:pt>
                <c:pt idx="198">
                  <c:v>64</c:v>
                </c:pt>
                <c:pt idx="199">
                  <c:v>149</c:v>
                </c:pt>
                <c:pt idx="200">
                  <c:v>-191</c:v>
                </c:pt>
                <c:pt idx="201">
                  <c:v>-78</c:v>
                </c:pt>
                <c:pt idx="202">
                  <c:v>136</c:v>
                </c:pt>
                <c:pt idx="203">
                  <c:v>186</c:v>
                </c:pt>
                <c:pt idx="204">
                  <c:v>89</c:v>
                </c:pt>
                <c:pt idx="205">
                  <c:v>72</c:v>
                </c:pt>
                <c:pt idx="206">
                  <c:v>-25</c:v>
                </c:pt>
                <c:pt idx="207">
                  <c:v>-1</c:v>
                </c:pt>
                <c:pt idx="208">
                  <c:v>-172</c:v>
                </c:pt>
                <c:pt idx="209">
                  <c:v>-267</c:v>
                </c:pt>
                <c:pt idx="210">
                  <c:v>-297</c:v>
                </c:pt>
                <c:pt idx="211">
                  <c:v>-565</c:v>
                </c:pt>
                <c:pt idx="212">
                  <c:v>-2232</c:v>
                </c:pt>
                <c:pt idx="213">
                  <c:v>-1278</c:v>
                </c:pt>
                <c:pt idx="214">
                  <c:v>-4241</c:v>
                </c:pt>
                <c:pt idx="215">
                  <c:v>-1316</c:v>
                </c:pt>
                <c:pt idx="216">
                  <c:v>-333</c:v>
                </c:pt>
                <c:pt idx="217">
                  <c:v>158</c:v>
                </c:pt>
                <c:pt idx="218">
                  <c:v>95</c:v>
                </c:pt>
                <c:pt idx="219">
                  <c:v>-98</c:v>
                </c:pt>
                <c:pt idx="220">
                  <c:v>260</c:v>
                </c:pt>
                <c:pt idx="221">
                  <c:v>-321</c:v>
                </c:pt>
                <c:pt idx="222">
                  <c:v>-68</c:v>
                </c:pt>
                <c:pt idx="223">
                  <c:v>-2</c:v>
                </c:pt>
                <c:pt idx="224">
                  <c:v>204</c:v>
                </c:pt>
                <c:pt idx="225">
                  <c:v>-63</c:v>
                </c:pt>
                <c:pt idx="226">
                  <c:v>-125</c:v>
                </c:pt>
                <c:pt idx="227">
                  <c:v>87</c:v>
                </c:pt>
                <c:pt idx="228">
                  <c:v>-38</c:v>
                </c:pt>
                <c:pt idx="229">
                  <c:v>326</c:v>
                </c:pt>
                <c:pt idx="230">
                  <c:v>-266</c:v>
                </c:pt>
                <c:pt idx="231">
                  <c:v>-206</c:v>
                </c:pt>
                <c:pt idx="232">
                  <c:v>-405</c:v>
                </c:pt>
                <c:pt idx="233">
                  <c:v>-502</c:v>
                </c:pt>
                <c:pt idx="234">
                  <c:v>-190</c:v>
                </c:pt>
                <c:pt idx="235">
                  <c:v>64</c:v>
                </c:pt>
                <c:pt idx="236">
                  <c:v>-13</c:v>
                </c:pt>
                <c:pt idx="237">
                  <c:v>-469</c:v>
                </c:pt>
                <c:pt idx="238">
                  <c:v>-28</c:v>
                </c:pt>
                <c:pt idx="239">
                  <c:v>255</c:v>
                </c:pt>
                <c:pt idx="240">
                  <c:v>464</c:v>
                </c:pt>
                <c:pt idx="241">
                  <c:v>-61</c:v>
                </c:pt>
                <c:pt idx="242">
                  <c:v>-28</c:v>
                </c:pt>
                <c:pt idx="243">
                  <c:v>97</c:v>
                </c:pt>
                <c:pt idx="244">
                  <c:v>191</c:v>
                </c:pt>
                <c:pt idx="245">
                  <c:v>84</c:v>
                </c:pt>
                <c:pt idx="246">
                  <c:v>375</c:v>
                </c:pt>
                <c:pt idx="247">
                  <c:v>89</c:v>
                </c:pt>
                <c:pt idx="248">
                  <c:v>71</c:v>
                </c:pt>
                <c:pt idx="249">
                  <c:v>162</c:v>
                </c:pt>
                <c:pt idx="250">
                  <c:v>40</c:v>
                </c:pt>
                <c:pt idx="251">
                  <c:v>66</c:v>
                </c:pt>
                <c:pt idx="252">
                  <c:v>217</c:v>
                </c:pt>
                <c:pt idx="253">
                  <c:v>-273</c:v>
                </c:pt>
                <c:pt idx="254">
                  <c:v>-246</c:v>
                </c:pt>
                <c:pt idx="255">
                  <c:v>-15</c:v>
                </c:pt>
                <c:pt idx="256">
                  <c:v>-1</c:v>
                </c:pt>
                <c:pt idx="257">
                  <c:v>40</c:v>
                </c:pt>
                <c:pt idx="258">
                  <c:v>310</c:v>
                </c:pt>
                <c:pt idx="259">
                  <c:v>93</c:v>
                </c:pt>
                <c:pt idx="260">
                  <c:v>-333</c:v>
                </c:pt>
                <c:pt idx="261">
                  <c:v>570</c:v>
                </c:pt>
                <c:pt idx="262">
                  <c:v>53</c:v>
                </c:pt>
                <c:pt idx="263">
                  <c:v>244</c:v>
                </c:pt>
                <c:pt idx="264">
                  <c:v>363</c:v>
                </c:pt>
                <c:pt idx="265">
                  <c:v>-881</c:v>
                </c:pt>
                <c:pt idx="266">
                  <c:v>336</c:v>
                </c:pt>
                <c:pt idx="267">
                  <c:v>-143</c:v>
                </c:pt>
                <c:pt idx="268">
                  <c:v>-37</c:v>
                </c:pt>
                <c:pt idx="269">
                  <c:v>302</c:v>
                </c:pt>
                <c:pt idx="270">
                  <c:v>317</c:v>
                </c:pt>
                <c:pt idx="271">
                  <c:v>2732</c:v>
                </c:pt>
                <c:pt idx="272">
                  <c:v>-93</c:v>
                </c:pt>
                <c:pt idx="273">
                  <c:v>-151</c:v>
                </c:pt>
                <c:pt idx="274">
                  <c:v>-67</c:v>
                </c:pt>
                <c:pt idx="275">
                  <c:v>-70</c:v>
                </c:pt>
                <c:pt idx="276">
                  <c:v>0</c:v>
                </c:pt>
                <c:pt idx="277">
                  <c:v>141</c:v>
                </c:pt>
                <c:pt idx="278">
                  <c:v>-4396</c:v>
                </c:pt>
                <c:pt idx="279">
                  <c:v>87</c:v>
                </c:pt>
                <c:pt idx="280">
                  <c:v>-90</c:v>
                </c:pt>
                <c:pt idx="281">
                  <c:v>324</c:v>
                </c:pt>
                <c:pt idx="282">
                  <c:v>-1360</c:v>
                </c:pt>
                <c:pt idx="283">
                  <c:v>-512</c:v>
                </c:pt>
                <c:pt idx="284">
                  <c:v>-281</c:v>
                </c:pt>
                <c:pt idx="285">
                  <c:v>3937</c:v>
                </c:pt>
                <c:pt idx="286">
                  <c:v>449</c:v>
                </c:pt>
                <c:pt idx="287">
                  <c:v>-526</c:v>
                </c:pt>
                <c:pt idx="288">
                  <c:v>600</c:v>
                </c:pt>
                <c:pt idx="289">
                  <c:v>259</c:v>
                </c:pt>
                <c:pt idx="290">
                  <c:v>209</c:v>
                </c:pt>
                <c:pt idx="291">
                  <c:v>122</c:v>
                </c:pt>
                <c:pt idx="292">
                  <c:v>463</c:v>
                </c:pt>
                <c:pt idx="293">
                  <c:v>446</c:v>
                </c:pt>
                <c:pt idx="294">
                  <c:v>-1536</c:v>
                </c:pt>
                <c:pt idx="295">
                  <c:v>-278</c:v>
                </c:pt>
                <c:pt idx="296">
                  <c:v>-311</c:v>
                </c:pt>
                <c:pt idx="297">
                  <c:v>238</c:v>
                </c:pt>
                <c:pt idx="298">
                  <c:v>-44</c:v>
                </c:pt>
                <c:pt idx="299">
                  <c:v>63</c:v>
                </c:pt>
                <c:pt idx="300">
                  <c:v>-125</c:v>
                </c:pt>
                <c:pt idx="301">
                  <c:v>186</c:v>
                </c:pt>
                <c:pt idx="302">
                  <c:v>86</c:v>
                </c:pt>
                <c:pt idx="303">
                  <c:v>285</c:v>
                </c:pt>
                <c:pt idx="304">
                  <c:v>648</c:v>
                </c:pt>
                <c:pt idx="305">
                  <c:v>164</c:v>
                </c:pt>
                <c:pt idx="306">
                  <c:v>832</c:v>
                </c:pt>
                <c:pt idx="307">
                  <c:v>461</c:v>
                </c:pt>
                <c:pt idx="308">
                  <c:v>278</c:v>
                </c:pt>
                <c:pt idx="309">
                  <c:v>389</c:v>
                </c:pt>
                <c:pt idx="310">
                  <c:v>737</c:v>
                </c:pt>
                <c:pt idx="311">
                  <c:v>223</c:v>
                </c:pt>
                <c:pt idx="312">
                  <c:v>374</c:v>
                </c:pt>
                <c:pt idx="313">
                  <c:v>-31</c:v>
                </c:pt>
              </c:numCache>
            </c:numRef>
          </c:val>
        </c:ser>
        <c:marker val="1"/>
        <c:axId val="167638144"/>
        <c:axId val="167639680"/>
      </c:lineChart>
      <c:catAx>
        <c:axId val="167638144"/>
        <c:scaling>
          <c:orientation val="minMax"/>
        </c:scaling>
        <c:axPos val="b"/>
        <c:numFmt formatCode="m/d/yy\ h:mm;@" sourceLinked="1"/>
        <c:tickLblPos val="low"/>
        <c:txPr>
          <a:bodyPr rot="-5400000" vert="horz"/>
          <a:lstStyle/>
          <a:p>
            <a:pPr>
              <a:defRPr/>
            </a:pPr>
            <a:endParaRPr lang="en-US"/>
          </a:p>
        </c:txPr>
        <c:crossAx val="167639680"/>
        <c:crosses val="autoZero"/>
        <c:lblAlgn val="ctr"/>
        <c:lblOffset val="100"/>
      </c:catAx>
      <c:valAx>
        <c:axId val="167639680"/>
        <c:scaling>
          <c:orientation val="minMax"/>
        </c:scaling>
        <c:axPos val="l"/>
        <c:majorGridlines/>
        <c:numFmt formatCode="General" sourceLinked="1"/>
        <c:tickLblPos val="nextTo"/>
        <c:crossAx val="16763814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F2xF3</a:t>
            </a:r>
            <a:r>
              <a:rPr lang="en-US" baseline="0" dirty="0" smtClean="0"/>
              <a:t> </a:t>
            </a:r>
            <a:r>
              <a:rPr lang="en-US" baseline="0" dirty="0"/>
              <a:t>Interaction</a:t>
            </a:r>
            <a:endParaRPr lang="en-US" dirty="0"/>
          </a:p>
        </c:rich>
      </c:tx>
      <c:layout/>
    </c:title>
    <c:plotArea>
      <c:layout/>
      <c:lineChart>
        <c:grouping val="standard"/>
        <c:ser>
          <c:idx val="0"/>
          <c:order val="0"/>
          <c:tx>
            <c:strRef>
              <c:f>Interactions!$B$8</c:f>
              <c:strCache>
                <c:ptCount val="1"/>
                <c:pt idx="0">
                  <c:v>F3 - C</c:v>
                </c:pt>
              </c:strCache>
            </c:strRef>
          </c:tx>
          <c:spPr>
            <a:ln>
              <a:solidFill>
                <a:srgbClr val="FFFF00"/>
              </a:solidFill>
            </a:ln>
          </c:spPr>
          <c:marker>
            <c:symbol val="none"/>
          </c:marker>
          <c:cat>
            <c:strRef>
              <c:f>Interactions!$C$7:$D$7</c:f>
              <c:strCache>
                <c:ptCount val="2"/>
                <c:pt idx="0">
                  <c:v>F2 - C</c:v>
                </c:pt>
                <c:pt idx="1">
                  <c:v>F2 - T</c:v>
                </c:pt>
              </c:strCache>
            </c:strRef>
          </c:cat>
          <c:val>
            <c:numRef>
              <c:f>Interactions!$C$8:$D$8</c:f>
              <c:numCache>
                <c:formatCode>0.00</c:formatCode>
                <c:ptCount val="2"/>
                <c:pt idx="0">
                  <c:v>4.0599999999999996</c:v>
                </c:pt>
                <c:pt idx="1">
                  <c:v>4.0999999999999996</c:v>
                </c:pt>
              </c:numCache>
            </c:numRef>
          </c:val>
        </c:ser>
        <c:ser>
          <c:idx val="1"/>
          <c:order val="1"/>
          <c:tx>
            <c:strRef>
              <c:f>Interactions!$B$9</c:f>
              <c:strCache>
                <c:ptCount val="1"/>
                <c:pt idx="0">
                  <c:v>F3 - T</c:v>
                </c:pt>
              </c:strCache>
            </c:strRef>
          </c:tx>
          <c:marker>
            <c:symbol val="none"/>
          </c:marker>
          <c:cat>
            <c:strRef>
              <c:f>Interactions!$C$7:$D$7</c:f>
              <c:strCache>
                <c:ptCount val="2"/>
                <c:pt idx="0">
                  <c:v>F2 - C</c:v>
                </c:pt>
                <c:pt idx="1">
                  <c:v>F2 - T</c:v>
                </c:pt>
              </c:strCache>
            </c:strRef>
          </c:cat>
          <c:val>
            <c:numRef>
              <c:f>Interactions!$C$9:$D$9</c:f>
              <c:numCache>
                <c:formatCode>0.00</c:formatCode>
                <c:ptCount val="2"/>
                <c:pt idx="0">
                  <c:v>4.08</c:v>
                </c:pt>
                <c:pt idx="1">
                  <c:v>4.1199999999999966</c:v>
                </c:pt>
              </c:numCache>
            </c:numRef>
          </c:val>
        </c:ser>
        <c:marker val="1"/>
        <c:axId val="122695040"/>
        <c:axId val="107758720"/>
      </c:lineChart>
      <c:catAx>
        <c:axId val="122695040"/>
        <c:scaling>
          <c:orientation val="minMax"/>
        </c:scaling>
        <c:axPos val="b"/>
        <c:majorTickMark val="none"/>
        <c:tickLblPos val="nextTo"/>
        <c:txPr>
          <a:bodyPr/>
          <a:lstStyle/>
          <a:p>
            <a:pPr>
              <a:defRPr sz="1600" b="1"/>
            </a:pPr>
            <a:endParaRPr lang="en-US"/>
          </a:p>
        </c:txPr>
        <c:crossAx val="107758720"/>
        <c:crosses val="autoZero"/>
        <c:auto val="1"/>
        <c:lblAlgn val="ctr"/>
        <c:lblOffset val="100"/>
      </c:catAx>
      <c:valAx>
        <c:axId val="107758720"/>
        <c:scaling>
          <c:orientation val="minMax"/>
          <c:max val="4.13"/>
          <c:min val="4.05"/>
        </c:scaling>
        <c:axPos val="l"/>
        <c:majorGridlines/>
        <c:title>
          <c:tx>
            <c:rich>
              <a:bodyPr/>
              <a:lstStyle/>
              <a:p>
                <a:pPr>
                  <a:defRPr/>
                </a:pPr>
                <a:r>
                  <a:rPr lang="en-US" dirty="0" smtClean="0"/>
                  <a:t>Average Clicks per User</a:t>
                </a:r>
                <a:endParaRPr lang="en-US" dirty="0"/>
              </a:p>
            </c:rich>
          </c:tx>
          <c:layout/>
        </c:title>
        <c:numFmt formatCode="0.00" sourceLinked="1"/>
        <c:majorTickMark val="none"/>
        <c:tickLblPos val="nextTo"/>
        <c:txPr>
          <a:bodyPr/>
          <a:lstStyle/>
          <a:p>
            <a:pPr>
              <a:defRPr sz="1200" b="1"/>
            </a:pPr>
            <a:endParaRPr lang="en-US"/>
          </a:p>
        </c:txPr>
        <c:crossAx val="122695040"/>
        <c:crosses val="autoZero"/>
        <c:crossBetween val="between"/>
        <c:majorUnit val="1.0000000000000021E-2"/>
      </c:valAx>
    </c:plotArea>
    <c:legend>
      <c:legendPos val="r"/>
      <c:layout/>
      <c:txPr>
        <a:bodyPr/>
        <a:lstStyle/>
        <a:p>
          <a:pPr>
            <a:defRPr sz="1600" b="1"/>
          </a:pPr>
          <a:endParaRPr lang="en-US"/>
        </a:p>
      </c:txPr>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F2xF3</a:t>
            </a:r>
            <a:r>
              <a:rPr lang="en-US" baseline="0" dirty="0" smtClean="0"/>
              <a:t> </a:t>
            </a:r>
            <a:r>
              <a:rPr lang="en-US" baseline="0" dirty="0"/>
              <a:t>Interaction</a:t>
            </a:r>
            <a:endParaRPr lang="en-US" dirty="0"/>
          </a:p>
        </c:rich>
      </c:tx>
      <c:layout/>
    </c:title>
    <c:plotArea>
      <c:layout/>
      <c:lineChart>
        <c:grouping val="standard"/>
        <c:ser>
          <c:idx val="0"/>
          <c:order val="0"/>
          <c:tx>
            <c:strRef>
              <c:f>Interactions!$B$32</c:f>
              <c:strCache>
                <c:ptCount val="1"/>
                <c:pt idx="0">
                  <c:v>F3 - C</c:v>
                </c:pt>
              </c:strCache>
            </c:strRef>
          </c:tx>
          <c:spPr>
            <a:ln>
              <a:solidFill>
                <a:srgbClr val="FFFF00"/>
              </a:solidFill>
            </a:ln>
          </c:spPr>
          <c:marker>
            <c:symbol val="none"/>
          </c:marker>
          <c:cat>
            <c:strRef>
              <c:f>Interactions!$C$31:$D$31</c:f>
              <c:strCache>
                <c:ptCount val="2"/>
                <c:pt idx="0">
                  <c:v>F2 - C</c:v>
                </c:pt>
                <c:pt idx="1">
                  <c:v>F2 - T</c:v>
                </c:pt>
              </c:strCache>
            </c:strRef>
          </c:cat>
          <c:val>
            <c:numRef>
              <c:f>Interactions!$C$32:$D$32</c:f>
              <c:numCache>
                <c:formatCode>0.00</c:formatCode>
                <c:ptCount val="2"/>
                <c:pt idx="0">
                  <c:v>4.08</c:v>
                </c:pt>
                <c:pt idx="1">
                  <c:v>4.09</c:v>
                </c:pt>
              </c:numCache>
            </c:numRef>
          </c:val>
        </c:ser>
        <c:marker val="1"/>
        <c:axId val="114333568"/>
        <c:axId val="114335104"/>
      </c:lineChart>
      <c:catAx>
        <c:axId val="114333568"/>
        <c:scaling>
          <c:orientation val="minMax"/>
        </c:scaling>
        <c:axPos val="b"/>
        <c:majorTickMark val="none"/>
        <c:tickLblPos val="nextTo"/>
        <c:txPr>
          <a:bodyPr/>
          <a:lstStyle/>
          <a:p>
            <a:pPr>
              <a:defRPr sz="1600" b="1"/>
            </a:pPr>
            <a:endParaRPr lang="en-US"/>
          </a:p>
        </c:txPr>
        <c:crossAx val="114335104"/>
        <c:crosses val="autoZero"/>
        <c:auto val="1"/>
        <c:lblAlgn val="ctr"/>
        <c:lblOffset val="100"/>
      </c:catAx>
      <c:valAx>
        <c:axId val="114335104"/>
        <c:scaling>
          <c:orientation val="minMax"/>
          <c:max val="4.1399999999999997"/>
          <c:min val="4.07"/>
        </c:scaling>
        <c:axPos val="l"/>
        <c:majorGridlines/>
        <c:title>
          <c:tx>
            <c:rich>
              <a:bodyPr/>
              <a:lstStyle/>
              <a:p>
                <a:pPr>
                  <a:defRPr/>
                </a:pPr>
                <a:r>
                  <a:rPr lang="en-US"/>
                  <a:t>Number Days Visit MSN HP</a:t>
                </a:r>
              </a:p>
            </c:rich>
          </c:tx>
          <c:layout/>
        </c:title>
        <c:numFmt formatCode="0.00" sourceLinked="1"/>
        <c:majorTickMark val="none"/>
        <c:tickLblPos val="nextTo"/>
        <c:txPr>
          <a:bodyPr/>
          <a:lstStyle/>
          <a:p>
            <a:pPr>
              <a:defRPr sz="1200" b="1"/>
            </a:pPr>
            <a:endParaRPr lang="en-US"/>
          </a:p>
        </c:txPr>
        <c:crossAx val="114333568"/>
        <c:crosses val="autoZero"/>
        <c:crossBetween val="between"/>
        <c:majorUnit val="1.0000000000000007E-2"/>
      </c:valAx>
    </c:plotArea>
    <c:legend>
      <c:legendPos val="r"/>
      <c:layout/>
      <c:txPr>
        <a:bodyPr/>
        <a:lstStyle/>
        <a:p>
          <a:pPr>
            <a:defRPr sz="1600" b="1"/>
          </a:pPr>
          <a:endParaRPr lang="en-US"/>
        </a:p>
      </c:txPr>
    </c:legend>
    <c:plotVisOnly val="1"/>
  </c:chart>
  <c:spPr>
    <a:solidFill>
      <a:schemeClr val="bg2">
        <a:lumMod val="50000"/>
      </a:schemeClr>
    </a:solidFill>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F2xF3</a:t>
            </a:r>
            <a:r>
              <a:rPr lang="en-US" baseline="0" dirty="0" smtClean="0"/>
              <a:t> </a:t>
            </a:r>
            <a:r>
              <a:rPr lang="en-US" baseline="0" dirty="0"/>
              <a:t>Interaction</a:t>
            </a:r>
            <a:endParaRPr lang="en-US" dirty="0"/>
          </a:p>
        </c:rich>
      </c:tx>
      <c:layout/>
    </c:title>
    <c:plotArea>
      <c:layout/>
      <c:lineChart>
        <c:grouping val="standard"/>
        <c:ser>
          <c:idx val="0"/>
          <c:order val="0"/>
          <c:tx>
            <c:strRef>
              <c:f>Interactions!$B$32</c:f>
              <c:strCache>
                <c:ptCount val="1"/>
                <c:pt idx="0">
                  <c:v>F3 - C</c:v>
                </c:pt>
              </c:strCache>
            </c:strRef>
          </c:tx>
          <c:spPr>
            <a:ln>
              <a:solidFill>
                <a:srgbClr val="FFFF00"/>
              </a:solidFill>
            </a:ln>
          </c:spPr>
          <c:marker>
            <c:symbol val="none"/>
          </c:marker>
          <c:cat>
            <c:strRef>
              <c:f>Interactions!$C$31:$D$31</c:f>
              <c:strCache>
                <c:ptCount val="2"/>
                <c:pt idx="0">
                  <c:v>F2 - C</c:v>
                </c:pt>
                <c:pt idx="1">
                  <c:v>F2 - T</c:v>
                </c:pt>
              </c:strCache>
            </c:strRef>
          </c:cat>
          <c:val>
            <c:numRef>
              <c:f>Interactions!$C$32:$D$32</c:f>
              <c:numCache>
                <c:formatCode>0.00</c:formatCode>
                <c:ptCount val="2"/>
                <c:pt idx="0">
                  <c:v>4.08</c:v>
                </c:pt>
                <c:pt idx="1">
                  <c:v>4.09</c:v>
                </c:pt>
              </c:numCache>
            </c:numRef>
          </c:val>
        </c:ser>
        <c:ser>
          <c:idx val="1"/>
          <c:order val="1"/>
          <c:tx>
            <c:strRef>
              <c:f>Interactions!$B$33</c:f>
              <c:strCache>
                <c:ptCount val="1"/>
                <c:pt idx="0">
                  <c:v>F3 - T</c:v>
                </c:pt>
              </c:strCache>
            </c:strRef>
          </c:tx>
          <c:marker>
            <c:symbol val="none"/>
          </c:marker>
          <c:cat>
            <c:strRef>
              <c:f>Interactions!$C$31:$D$31</c:f>
              <c:strCache>
                <c:ptCount val="2"/>
                <c:pt idx="0">
                  <c:v>F2 - C</c:v>
                </c:pt>
                <c:pt idx="1">
                  <c:v>F2 - T</c:v>
                </c:pt>
              </c:strCache>
            </c:strRef>
          </c:cat>
          <c:val>
            <c:numRef>
              <c:f>Interactions!$C$33:$D$33</c:f>
              <c:numCache>
                <c:formatCode>0.00</c:formatCode>
                <c:ptCount val="2"/>
                <c:pt idx="0">
                  <c:v>4.08</c:v>
                </c:pt>
                <c:pt idx="1">
                  <c:v>4.13</c:v>
                </c:pt>
              </c:numCache>
            </c:numRef>
          </c:val>
        </c:ser>
        <c:marker val="1"/>
        <c:axId val="114508160"/>
        <c:axId val="114509696"/>
      </c:lineChart>
      <c:catAx>
        <c:axId val="114508160"/>
        <c:scaling>
          <c:orientation val="minMax"/>
        </c:scaling>
        <c:axPos val="b"/>
        <c:majorTickMark val="none"/>
        <c:tickLblPos val="nextTo"/>
        <c:txPr>
          <a:bodyPr/>
          <a:lstStyle/>
          <a:p>
            <a:pPr>
              <a:defRPr sz="1600" b="1"/>
            </a:pPr>
            <a:endParaRPr lang="en-US"/>
          </a:p>
        </c:txPr>
        <c:crossAx val="114509696"/>
        <c:crosses val="autoZero"/>
        <c:auto val="1"/>
        <c:lblAlgn val="ctr"/>
        <c:lblOffset val="100"/>
      </c:catAx>
      <c:valAx>
        <c:axId val="114509696"/>
        <c:scaling>
          <c:orientation val="minMax"/>
          <c:max val="4.1399999999999997"/>
          <c:min val="4.07"/>
        </c:scaling>
        <c:axPos val="l"/>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white"/>
                    </a:solidFill>
                    <a:latin typeface="+mn-lt"/>
                    <a:ea typeface="+mn-ea"/>
                    <a:cs typeface="+mn-cs"/>
                  </a:defRPr>
                </a:pPr>
                <a:r>
                  <a:rPr lang="en-US" sz="1000" b="1" i="0" baseline="0" dirty="0" smtClean="0"/>
                  <a:t>Average Clicks per User</a:t>
                </a:r>
              </a:p>
            </c:rich>
          </c:tx>
          <c:layout/>
        </c:title>
        <c:numFmt formatCode="0.00" sourceLinked="1"/>
        <c:majorTickMark val="none"/>
        <c:tickLblPos val="nextTo"/>
        <c:txPr>
          <a:bodyPr/>
          <a:lstStyle/>
          <a:p>
            <a:pPr>
              <a:defRPr sz="1200" b="1"/>
            </a:pPr>
            <a:endParaRPr lang="en-US"/>
          </a:p>
        </c:txPr>
        <c:crossAx val="114508160"/>
        <c:crosses val="autoZero"/>
        <c:crossBetween val="between"/>
        <c:majorUnit val="1.0000000000000023E-2"/>
      </c:valAx>
    </c:plotArea>
    <c:legend>
      <c:legendPos val="r"/>
      <c:layout/>
      <c:txPr>
        <a:bodyPr/>
        <a:lstStyle/>
        <a:p>
          <a:pPr>
            <a:defRPr sz="1600" b="1"/>
          </a:pPr>
          <a:endParaRPr lang="en-US"/>
        </a:p>
      </c:txPr>
    </c:legend>
    <c:plotVisOnly val="1"/>
  </c:chart>
  <c:spPr>
    <a:solidFill>
      <a:schemeClr val="bg2">
        <a:lumMod val="50000"/>
      </a:schemeClr>
    </a:solidFill>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F2xF3</a:t>
            </a:r>
            <a:r>
              <a:rPr lang="en-US" baseline="0"/>
              <a:t> Interaction</a:t>
            </a:r>
            <a:endParaRPr lang="en-US"/>
          </a:p>
        </c:rich>
      </c:tx>
      <c:layout/>
    </c:title>
    <c:plotArea>
      <c:layout/>
      <c:lineChart>
        <c:grouping val="standard"/>
        <c:ser>
          <c:idx val="0"/>
          <c:order val="0"/>
          <c:tx>
            <c:strRef>
              <c:f>Interactions!$B$58</c:f>
              <c:strCache>
                <c:ptCount val="1"/>
                <c:pt idx="0">
                  <c:v>F3 - C</c:v>
                </c:pt>
              </c:strCache>
            </c:strRef>
          </c:tx>
          <c:spPr>
            <a:ln>
              <a:solidFill>
                <a:srgbClr val="FFFF00"/>
              </a:solidFill>
            </a:ln>
          </c:spPr>
          <c:marker>
            <c:symbol val="none"/>
          </c:marker>
          <c:cat>
            <c:strRef>
              <c:f>Interactions!$C$57:$D$57</c:f>
              <c:strCache>
                <c:ptCount val="2"/>
                <c:pt idx="0">
                  <c:v>F2 - C</c:v>
                </c:pt>
                <c:pt idx="1">
                  <c:v>F2 - T</c:v>
                </c:pt>
              </c:strCache>
            </c:strRef>
          </c:cat>
          <c:val>
            <c:numRef>
              <c:f>Interactions!$C$58:$D$58</c:f>
              <c:numCache>
                <c:formatCode>0.00</c:formatCode>
                <c:ptCount val="2"/>
                <c:pt idx="0">
                  <c:v>4.08</c:v>
                </c:pt>
                <c:pt idx="1">
                  <c:v>4.1049999999999862</c:v>
                </c:pt>
              </c:numCache>
            </c:numRef>
          </c:val>
        </c:ser>
        <c:marker val="1"/>
        <c:axId val="114891392"/>
        <c:axId val="114893184"/>
      </c:lineChart>
      <c:catAx>
        <c:axId val="114891392"/>
        <c:scaling>
          <c:orientation val="minMax"/>
        </c:scaling>
        <c:axPos val="b"/>
        <c:majorTickMark val="none"/>
        <c:tickLblPos val="nextTo"/>
        <c:txPr>
          <a:bodyPr/>
          <a:lstStyle/>
          <a:p>
            <a:pPr>
              <a:defRPr sz="1600" b="1"/>
            </a:pPr>
            <a:endParaRPr lang="en-US"/>
          </a:p>
        </c:txPr>
        <c:crossAx val="114893184"/>
        <c:crosses val="autoZero"/>
        <c:auto val="1"/>
        <c:lblAlgn val="ctr"/>
        <c:lblOffset val="100"/>
      </c:catAx>
      <c:valAx>
        <c:axId val="114893184"/>
        <c:scaling>
          <c:orientation val="minMax"/>
          <c:max val="4.1399999999999997"/>
          <c:min val="4.07"/>
        </c:scaling>
        <c:axPos val="l"/>
        <c:majorGridlines/>
        <c:title>
          <c:tx>
            <c:rich>
              <a:bodyPr/>
              <a:lstStyle/>
              <a:p>
                <a:pPr>
                  <a:defRPr/>
                </a:pPr>
                <a:r>
                  <a:rPr lang="en-US"/>
                  <a:t>Number Days Visit MSN HP</a:t>
                </a:r>
              </a:p>
            </c:rich>
          </c:tx>
          <c:layout/>
        </c:title>
        <c:numFmt formatCode="0.00" sourceLinked="1"/>
        <c:majorTickMark val="none"/>
        <c:tickLblPos val="nextTo"/>
        <c:txPr>
          <a:bodyPr/>
          <a:lstStyle/>
          <a:p>
            <a:pPr>
              <a:defRPr sz="1200" b="1"/>
            </a:pPr>
            <a:endParaRPr lang="en-US"/>
          </a:p>
        </c:txPr>
        <c:crossAx val="114891392"/>
        <c:crosses val="autoZero"/>
        <c:crossBetween val="between"/>
        <c:majorUnit val="1.0000000000000005E-2"/>
      </c:valAx>
    </c:plotArea>
    <c:legend>
      <c:legendPos val="r"/>
      <c:layout/>
      <c:txPr>
        <a:bodyPr/>
        <a:lstStyle/>
        <a:p>
          <a:pPr>
            <a:defRPr sz="1600" b="1"/>
          </a:pPr>
          <a:endParaRPr lang="en-US"/>
        </a:p>
      </c:txPr>
    </c:legend>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F2xF3</a:t>
            </a:r>
            <a:r>
              <a:rPr lang="en-US" baseline="0"/>
              <a:t> Interaction</a:t>
            </a:r>
            <a:endParaRPr lang="en-US"/>
          </a:p>
        </c:rich>
      </c:tx>
      <c:layout/>
    </c:title>
    <c:plotArea>
      <c:layout/>
      <c:lineChart>
        <c:grouping val="standard"/>
        <c:ser>
          <c:idx val="0"/>
          <c:order val="0"/>
          <c:tx>
            <c:strRef>
              <c:f>Interactions!$B$58</c:f>
              <c:strCache>
                <c:ptCount val="1"/>
                <c:pt idx="0">
                  <c:v>F3 - C</c:v>
                </c:pt>
              </c:strCache>
            </c:strRef>
          </c:tx>
          <c:spPr>
            <a:ln>
              <a:solidFill>
                <a:srgbClr val="FFFF00"/>
              </a:solidFill>
            </a:ln>
          </c:spPr>
          <c:marker>
            <c:symbol val="none"/>
          </c:marker>
          <c:cat>
            <c:strRef>
              <c:f>Interactions!$C$57:$D$57</c:f>
              <c:strCache>
                <c:ptCount val="2"/>
                <c:pt idx="0">
                  <c:v>F2 - C</c:v>
                </c:pt>
                <c:pt idx="1">
                  <c:v>F2 - T</c:v>
                </c:pt>
              </c:strCache>
            </c:strRef>
          </c:cat>
          <c:val>
            <c:numRef>
              <c:f>Interactions!$C$58:$D$58</c:f>
              <c:numCache>
                <c:formatCode>0.00</c:formatCode>
                <c:ptCount val="2"/>
                <c:pt idx="0">
                  <c:v>4.08</c:v>
                </c:pt>
                <c:pt idx="1">
                  <c:v>4.1049999999999862</c:v>
                </c:pt>
              </c:numCache>
            </c:numRef>
          </c:val>
        </c:ser>
        <c:ser>
          <c:idx val="1"/>
          <c:order val="1"/>
          <c:tx>
            <c:strRef>
              <c:f>Interactions!$B$59</c:f>
              <c:strCache>
                <c:ptCount val="1"/>
                <c:pt idx="0">
                  <c:v>F3 - T</c:v>
                </c:pt>
              </c:strCache>
            </c:strRef>
          </c:tx>
          <c:marker>
            <c:symbol val="none"/>
          </c:marker>
          <c:cat>
            <c:strRef>
              <c:f>Interactions!$C$57:$D$57</c:f>
              <c:strCache>
                <c:ptCount val="2"/>
                <c:pt idx="0">
                  <c:v>F2 - C</c:v>
                </c:pt>
                <c:pt idx="1">
                  <c:v>F2 - T</c:v>
                </c:pt>
              </c:strCache>
            </c:strRef>
          </c:cat>
          <c:val>
            <c:numRef>
              <c:f>Interactions!$C$59:$D$59</c:f>
              <c:numCache>
                <c:formatCode>0.00</c:formatCode>
                <c:ptCount val="2"/>
                <c:pt idx="0">
                  <c:v>4.1199999999999966</c:v>
                </c:pt>
                <c:pt idx="1">
                  <c:v>4.1099999999999985</c:v>
                </c:pt>
              </c:numCache>
            </c:numRef>
          </c:val>
        </c:ser>
        <c:marker val="1"/>
        <c:axId val="114918528"/>
        <c:axId val="114920064"/>
      </c:lineChart>
      <c:catAx>
        <c:axId val="114918528"/>
        <c:scaling>
          <c:orientation val="minMax"/>
        </c:scaling>
        <c:axPos val="b"/>
        <c:majorTickMark val="none"/>
        <c:tickLblPos val="nextTo"/>
        <c:txPr>
          <a:bodyPr/>
          <a:lstStyle/>
          <a:p>
            <a:pPr>
              <a:defRPr sz="1600" b="1"/>
            </a:pPr>
            <a:endParaRPr lang="en-US"/>
          </a:p>
        </c:txPr>
        <c:crossAx val="114920064"/>
        <c:crosses val="autoZero"/>
        <c:auto val="1"/>
        <c:lblAlgn val="ctr"/>
        <c:lblOffset val="100"/>
      </c:catAx>
      <c:valAx>
        <c:axId val="114920064"/>
        <c:scaling>
          <c:orientation val="minMax"/>
          <c:max val="4.1399999999999997"/>
          <c:min val="4.07"/>
        </c:scaling>
        <c:axPos val="l"/>
        <c:majorGridlines/>
        <c:title>
          <c:tx>
            <c:rich>
              <a:bodyPr/>
              <a:lstStyle/>
              <a:p>
                <a:pPr>
                  <a:defRPr/>
                </a:pPr>
                <a:r>
                  <a:rPr lang="en-US" sz="1000" b="1" i="0" baseline="0" dirty="0" smtClean="0">
                    <a:solidFill>
                      <a:schemeClr val="tx1"/>
                    </a:solidFill>
                  </a:rPr>
                  <a:t>Average Clicks per User</a:t>
                </a:r>
                <a:endParaRPr lang="en-US" sz="1000" b="1" i="0" baseline="0" dirty="0">
                  <a:solidFill>
                    <a:schemeClr val="tx1"/>
                  </a:solidFill>
                </a:endParaRPr>
              </a:p>
            </c:rich>
          </c:tx>
          <c:layout/>
        </c:title>
        <c:numFmt formatCode="0.00" sourceLinked="1"/>
        <c:majorTickMark val="none"/>
        <c:tickLblPos val="nextTo"/>
        <c:txPr>
          <a:bodyPr/>
          <a:lstStyle/>
          <a:p>
            <a:pPr>
              <a:defRPr sz="1200" b="1"/>
            </a:pPr>
            <a:endParaRPr lang="en-US"/>
          </a:p>
        </c:txPr>
        <c:crossAx val="114918528"/>
        <c:crosses val="autoZero"/>
        <c:crossBetween val="between"/>
        <c:majorUnit val="1.0000000000000007E-2"/>
      </c:valAx>
    </c:plotArea>
    <c:legend>
      <c:legendPos val="r"/>
      <c:layout>
        <c:manualLayout>
          <c:xMode val="edge"/>
          <c:yMode val="edge"/>
          <c:x val="0.83549077769388791"/>
          <c:y val="0.49679104032450483"/>
          <c:w val="0.15081059216913004"/>
          <c:h val="0.19192913385826826"/>
        </c:manualLayout>
      </c:layout>
      <c:txPr>
        <a:bodyPr/>
        <a:lstStyle/>
        <a:p>
          <a:pPr>
            <a:defRPr sz="1600" b="1"/>
          </a:pPr>
          <a:endParaRPr lang="en-US"/>
        </a:p>
      </c:txPr>
    </c:legend>
    <c:plotVisOnly val="1"/>
  </c:chart>
  <c:spPr>
    <a:solidFill>
      <a:schemeClr val="bg2">
        <a:lumMod val="50000"/>
      </a:schemeClr>
    </a:solidFill>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pivotSource>
    <c:name>[for class.xlsx]return users (interaction)!PivotTable8</c:name>
    <c:fmtId val="-1"/>
  </c:pivotSource>
  <c:chart>
    <c:title>
      <c:tx>
        <c:rich>
          <a:bodyPr/>
          <a:lstStyle/>
          <a:p>
            <a:pPr>
              <a:defRPr sz="2800"/>
            </a:pPr>
            <a:r>
              <a:rPr lang="en-US" sz="2800" dirty="0"/>
              <a:t>Return Rate by Factor </a:t>
            </a:r>
            <a:r>
              <a:rPr lang="en-US" sz="2800" dirty="0" smtClean="0"/>
              <a:t>1</a:t>
            </a:r>
            <a:endParaRPr lang="en-US" sz="2800" dirty="0"/>
          </a:p>
        </c:rich>
      </c:tx>
      <c:layout>
        <c:manualLayout>
          <c:xMode val="edge"/>
          <c:yMode val="edge"/>
          <c:x val="0.38003309368937582"/>
          <c:y val="1.8231861642294723E-2"/>
        </c:manualLayout>
      </c:layout>
    </c:title>
    <c:pivotFmts>
      <c:pivotFmt>
        <c:idx val="0"/>
      </c:pivotFmt>
      <c:pivotFmt>
        <c:idx val="1"/>
      </c:pivotFmt>
      <c:pivotFmt>
        <c:idx val="2"/>
      </c:pivotFmt>
      <c:pivotFmt>
        <c:idx val="3"/>
      </c:pivotFmt>
    </c:pivotFmts>
    <c:plotArea>
      <c:layout>
        <c:manualLayout>
          <c:layoutTarget val="inner"/>
          <c:xMode val="edge"/>
          <c:yMode val="edge"/>
          <c:x val="7.530041081821337E-2"/>
          <c:y val="0.107373687664042"/>
          <c:w val="0.7946452413557028"/>
          <c:h val="0.78405230596175135"/>
        </c:manualLayout>
      </c:layout>
      <c:lineChart>
        <c:grouping val="standard"/>
        <c:ser>
          <c:idx val="0"/>
          <c:order val="0"/>
          <c:tx>
            <c:strRef>
              <c:f>'return users (interaction)'!$B$107:$B$108</c:f>
              <c:strCache>
                <c:ptCount val="1"/>
                <c:pt idx="0">
                  <c:v>Ad</c:v>
                </c:pt>
              </c:strCache>
            </c:strRef>
          </c:tx>
          <c:cat>
            <c:strRef>
              <c:f>'return users (interaction)'!$A$109:$A$114</c:f>
              <c:strCache>
                <c:ptCount val="6"/>
                <c:pt idx="0">
                  <c:v>week_1</c:v>
                </c:pt>
                <c:pt idx="1">
                  <c:v>week_2</c:v>
                </c:pt>
                <c:pt idx="2">
                  <c:v>week_3</c:v>
                </c:pt>
                <c:pt idx="3">
                  <c:v>week_4</c:v>
                </c:pt>
                <c:pt idx="4">
                  <c:v>week_5</c:v>
                </c:pt>
                <c:pt idx="5">
                  <c:v>week_6</c:v>
                </c:pt>
              </c:strCache>
            </c:strRef>
          </c:cat>
          <c:val>
            <c:numRef>
              <c:f>'return users (interaction)'!$B$109:$B$114</c:f>
              <c:numCache>
                <c:formatCode>0.00%</c:formatCode>
                <c:ptCount val="6"/>
                <c:pt idx="0">
                  <c:v>0.12582764941331967</c:v>
                </c:pt>
                <c:pt idx="1">
                  <c:v>0.1169952325731225</c:v>
                </c:pt>
                <c:pt idx="2">
                  <c:v>0.1255408556429792</c:v>
                </c:pt>
                <c:pt idx="3">
                  <c:v>9.7979558670108186E-2</c:v>
                </c:pt>
                <c:pt idx="4">
                  <c:v>0.10906891778994227</c:v>
                </c:pt>
                <c:pt idx="5">
                  <c:v>6.3202696692727503E-2</c:v>
                </c:pt>
              </c:numCache>
            </c:numRef>
          </c:val>
        </c:ser>
        <c:ser>
          <c:idx val="1"/>
          <c:order val="1"/>
          <c:tx>
            <c:strRef>
              <c:f>'return users (interaction)'!$C$107:$C$108</c:f>
              <c:strCache>
                <c:ptCount val="1"/>
                <c:pt idx="0">
                  <c:v>Content</c:v>
                </c:pt>
              </c:strCache>
            </c:strRef>
          </c:tx>
          <c:cat>
            <c:strRef>
              <c:f>'return users (interaction)'!$A$109:$A$114</c:f>
              <c:strCache>
                <c:ptCount val="6"/>
                <c:pt idx="0">
                  <c:v>week_1</c:v>
                </c:pt>
                <c:pt idx="1">
                  <c:v>week_2</c:v>
                </c:pt>
                <c:pt idx="2">
                  <c:v>week_3</c:v>
                </c:pt>
                <c:pt idx="3">
                  <c:v>week_4</c:v>
                </c:pt>
                <c:pt idx="4">
                  <c:v>week_5</c:v>
                </c:pt>
                <c:pt idx="5">
                  <c:v>week_6</c:v>
                </c:pt>
              </c:strCache>
            </c:strRef>
          </c:cat>
          <c:val>
            <c:numRef>
              <c:f>'return users (interaction)'!$C$109:$C$114</c:f>
              <c:numCache>
                <c:formatCode>0.00%</c:formatCode>
                <c:ptCount val="6"/>
                <c:pt idx="0">
                  <c:v>0.12934784366358887</c:v>
                </c:pt>
                <c:pt idx="1">
                  <c:v>0.12018725441050461</c:v>
                </c:pt>
                <c:pt idx="2">
                  <c:v>0.12767015410488167</c:v>
                </c:pt>
                <c:pt idx="3">
                  <c:v>0.10045115699940158</c:v>
                </c:pt>
                <c:pt idx="4">
                  <c:v>0.11032729095583836</c:v>
                </c:pt>
                <c:pt idx="5">
                  <c:v>6.4863925227599914E-2</c:v>
                </c:pt>
              </c:numCache>
            </c:numRef>
          </c:val>
        </c:ser>
        <c:marker val="1"/>
        <c:axId val="121550720"/>
        <c:axId val="121552256"/>
      </c:lineChart>
      <c:catAx>
        <c:axId val="121550720"/>
        <c:scaling>
          <c:orientation val="minMax"/>
        </c:scaling>
        <c:axPos val="b"/>
        <c:tickLblPos val="nextTo"/>
        <c:txPr>
          <a:bodyPr/>
          <a:lstStyle/>
          <a:p>
            <a:pPr>
              <a:defRPr sz="1600"/>
            </a:pPr>
            <a:endParaRPr lang="en-US"/>
          </a:p>
        </c:txPr>
        <c:crossAx val="121552256"/>
        <c:crosses val="autoZero"/>
        <c:auto val="1"/>
        <c:lblAlgn val="ctr"/>
        <c:lblOffset val="100"/>
      </c:catAx>
      <c:valAx>
        <c:axId val="121552256"/>
        <c:scaling>
          <c:orientation val="minMax"/>
          <c:max val="0.13"/>
          <c:min val="6.0000000000000032E-2"/>
        </c:scaling>
        <c:axPos val="l"/>
        <c:majorGridlines/>
        <c:numFmt formatCode="0%" sourceLinked="0"/>
        <c:tickLblPos val="nextTo"/>
        <c:crossAx val="121550720"/>
        <c:crosses val="autoZero"/>
        <c:crossBetween val="between"/>
      </c:valAx>
    </c:plotArea>
    <c:legend>
      <c:legendPos val="r"/>
      <c:layout/>
      <c:txPr>
        <a:bodyPr/>
        <a:lstStyle/>
        <a:p>
          <a:pPr>
            <a:defRPr sz="1400"/>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pivotSource>
    <c:name>[for class.xlsx]return users (interaction)!PivotTable9</c:name>
    <c:fmtId val="-1"/>
  </c:pivotSource>
  <c:chart>
    <c:title>
      <c:tx>
        <c:rich>
          <a:bodyPr/>
          <a:lstStyle/>
          <a:p>
            <a:pPr>
              <a:defRPr sz="2800"/>
            </a:pPr>
            <a:r>
              <a:rPr lang="en-US" sz="2800" dirty="0"/>
              <a:t>Return Rate by Factor </a:t>
            </a:r>
            <a:r>
              <a:rPr lang="en-US" sz="2800" dirty="0" smtClean="0"/>
              <a:t>2</a:t>
            </a:r>
            <a:endParaRPr lang="en-US" sz="2800" dirty="0"/>
          </a:p>
        </c:rich>
      </c:tx>
      <c:layout>
        <c:manualLayout>
          <c:xMode val="edge"/>
          <c:yMode val="edge"/>
          <c:x val="0.35371046422227675"/>
          <c:y val="3.1667957488920671E-2"/>
        </c:manualLayout>
      </c:layout>
    </c:title>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s>
    <c:plotArea>
      <c:layout/>
      <c:lineChart>
        <c:grouping val="standard"/>
        <c:ser>
          <c:idx val="0"/>
          <c:order val="0"/>
          <c:tx>
            <c:strRef>
              <c:f>'return users (interaction)'!$K$107:$K$108</c:f>
              <c:strCache>
                <c:ptCount val="1"/>
                <c:pt idx="0">
                  <c:v>90</c:v>
                </c:pt>
              </c:strCache>
            </c:strRef>
          </c:tx>
          <c:cat>
            <c:strRef>
              <c:f>'return users (interaction)'!$J$109:$J$114</c:f>
              <c:strCache>
                <c:ptCount val="6"/>
                <c:pt idx="0">
                  <c:v>week_1</c:v>
                </c:pt>
                <c:pt idx="1">
                  <c:v>week_2</c:v>
                </c:pt>
                <c:pt idx="2">
                  <c:v>week_3</c:v>
                </c:pt>
                <c:pt idx="3">
                  <c:v>week_4</c:v>
                </c:pt>
                <c:pt idx="4">
                  <c:v>week_5</c:v>
                </c:pt>
                <c:pt idx="5">
                  <c:v>week_6</c:v>
                </c:pt>
              </c:strCache>
            </c:strRef>
          </c:cat>
          <c:val>
            <c:numRef>
              <c:f>'return users (interaction)'!$K$109:$K$114</c:f>
              <c:numCache>
                <c:formatCode>0.00%</c:formatCode>
                <c:ptCount val="6"/>
                <c:pt idx="0">
                  <c:v>0.12801106268442974</c:v>
                </c:pt>
                <c:pt idx="1">
                  <c:v>0.11868926944303829</c:v>
                </c:pt>
                <c:pt idx="2">
                  <c:v>0.12502315014877827</c:v>
                </c:pt>
                <c:pt idx="3">
                  <c:v>9.7835615423555122E-2</c:v>
                </c:pt>
                <c:pt idx="4">
                  <c:v>0.11012062770856752</c:v>
                </c:pt>
                <c:pt idx="5">
                  <c:v>6.4091958564320373E-2</c:v>
                </c:pt>
              </c:numCache>
            </c:numRef>
          </c:val>
        </c:ser>
        <c:ser>
          <c:idx val="1"/>
          <c:order val="1"/>
          <c:tx>
            <c:strRef>
              <c:f>'return users (interaction)'!$L$107:$L$108</c:f>
              <c:strCache>
                <c:ptCount val="1"/>
                <c:pt idx="0">
                  <c:v>120</c:v>
                </c:pt>
              </c:strCache>
            </c:strRef>
          </c:tx>
          <c:cat>
            <c:strRef>
              <c:f>'return users (interaction)'!$J$109:$J$114</c:f>
              <c:strCache>
                <c:ptCount val="6"/>
                <c:pt idx="0">
                  <c:v>week_1</c:v>
                </c:pt>
                <c:pt idx="1">
                  <c:v>week_2</c:v>
                </c:pt>
                <c:pt idx="2">
                  <c:v>week_3</c:v>
                </c:pt>
                <c:pt idx="3">
                  <c:v>week_4</c:v>
                </c:pt>
                <c:pt idx="4">
                  <c:v>week_5</c:v>
                </c:pt>
                <c:pt idx="5">
                  <c:v>week_6</c:v>
                </c:pt>
              </c:strCache>
            </c:strRef>
          </c:cat>
          <c:val>
            <c:numRef>
              <c:f>'return users (interaction)'!$L$109:$L$114</c:f>
              <c:numCache>
                <c:formatCode>0.00%</c:formatCode>
                <c:ptCount val="6"/>
                <c:pt idx="0">
                  <c:v>0.12691020943370793</c:v>
                </c:pt>
                <c:pt idx="1">
                  <c:v>0.11800100488964596</c:v>
                </c:pt>
                <c:pt idx="2">
                  <c:v>0.12659158588742886</c:v>
                </c:pt>
                <c:pt idx="3">
                  <c:v>9.9876227007021978E-2</c:v>
                </c:pt>
                <c:pt idx="4">
                  <c:v>0.10789083467114374</c:v>
                </c:pt>
                <c:pt idx="5">
                  <c:v>6.3111971667013891E-2</c:v>
                </c:pt>
              </c:numCache>
            </c:numRef>
          </c:val>
        </c:ser>
        <c:ser>
          <c:idx val="2"/>
          <c:order val="2"/>
          <c:tx>
            <c:strRef>
              <c:f>'return users (interaction)'!$M$107:$M$108</c:f>
              <c:strCache>
                <c:ptCount val="1"/>
                <c:pt idx="0">
                  <c:v>180</c:v>
                </c:pt>
              </c:strCache>
            </c:strRef>
          </c:tx>
          <c:cat>
            <c:strRef>
              <c:f>'return users (interaction)'!$J$109:$J$114</c:f>
              <c:strCache>
                <c:ptCount val="6"/>
                <c:pt idx="0">
                  <c:v>week_1</c:v>
                </c:pt>
                <c:pt idx="1">
                  <c:v>week_2</c:v>
                </c:pt>
                <c:pt idx="2">
                  <c:v>week_3</c:v>
                </c:pt>
                <c:pt idx="3">
                  <c:v>week_4</c:v>
                </c:pt>
                <c:pt idx="4">
                  <c:v>week_5</c:v>
                </c:pt>
                <c:pt idx="5">
                  <c:v>week_6</c:v>
                </c:pt>
              </c:strCache>
            </c:strRef>
          </c:cat>
          <c:val>
            <c:numRef>
              <c:f>'return users (interaction)'!$M$109:$M$114</c:f>
              <c:numCache>
                <c:formatCode>0.00%</c:formatCode>
                <c:ptCount val="6"/>
                <c:pt idx="0">
                  <c:v>0.12839598751014239</c:v>
                </c:pt>
                <c:pt idx="1">
                  <c:v>0.11841393553462989</c:v>
                </c:pt>
                <c:pt idx="2">
                  <c:v>0.12698841983625553</c:v>
                </c:pt>
                <c:pt idx="3">
                  <c:v>9.8990730951737022E-2</c:v>
                </c:pt>
                <c:pt idx="4">
                  <c:v>0.10975954564453079</c:v>
                </c:pt>
                <c:pt idx="5">
                  <c:v>6.3961350281513535E-2</c:v>
                </c:pt>
              </c:numCache>
            </c:numRef>
          </c:val>
        </c:ser>
        <c:ser>
          <c:idx val="3"/>
          <c:order val="3"/>
          <c:tx>
            <c:strRef>
              <c:f>'return users (interaction)'!$N$107:$N$108</c:f>
              <c:strCache>
                <c:ptCount val="1"/>
                <c:pt idx="0">
                  <c:v>300</c:v>
                </c:pt>
              </c:strCache>
            </c:strRef>
          </c:tx>
          <c:cat>
            <c:strRef>
              <c:f>'return users (interaction)'!$J$109:$J$114</c:f>
              <c:strCache>
                <c:ptCount val="6"/>
                <c:pt idx="0">
                  <c:v>week_1</c:v>
                </c:pt>
                <c:pt idx="1">
                  <c:v>week_2</c:v>
                </c:pt>
                <c:pt idx="2">
                  <c:v>week_3</c:v>
                </c:pt>
                <c:pt idx="3">
                  <c:v>week_4</c:v>
                </c:pt>
                <c:pt idx="4">
                  <c:v>week_5</c:v>
                </c:pt>
                <c:pt idx="5">
                  <c:v>week_6</c:v>
                </c:pt>
              </c:strCache>
            </c:strRef>
          </c:cat>
          <c:val>
            <c:numRef>
              <c:f>'return users (interaction)'!$N$109:$N$114</c:f>
              <c:numCache>
                <c:formatCode>0.00%</c:formatCode>
                <c:ptCount val="6"/>
                <c:pt idx="0">
                  <c:v>0.12810459118032674</c:v>
                </c:pt>
                <c:pt idx="1">
                  <c:v>0.11895163760675383</c:v>
                </c:pt>
                <c:pt idx="2">
                  <c:v>0.12831289132858717</c:v>
                </c:pt>
                <c:pt idx="3">
                  <c:v>0.10044968326124516</c:v>
                </c:pt>
                <c:pt idx="4">
                  <c:v>0.11046034332765613</c:v>
                </c:pt>
                <c:pt idx="5">
                  <c:v>6.5675811451606975E-2</c:v>
                </c:pt>
              </c:numCache>
            </c:numRef>
          </c:val>
        </c:ser>
        <c:ser>
          <c:idx val="4"/>
          <c:order val="4"/>
          <c:tx>
            <c:strRef>
              <c:f>'return users (interaction)'!$O$107:$O$108</c:f>
              <c:strCache>
                <c:ptCount val="1"/>
                <c:pt idx="0">
                  <c:v>900</c:v>
                </c:pt>
              </c:strCache>
            </c:strRef>
          </c:tx>
          <c:cat>
            <c:strRef>
              <c:f>'return users (interaction)'!$J$109:$J$114</c:f>
              <c:strCache>
                <c:ptCount val="6"/>
                <c:pt idx="0">
                  <c:v>week_1</c:v>
                </c:pt>
                <c:pt idx="1">
                  <c:v>week_2</c:v>
                </c:pt>
                <c:pt idx="2">
                  <c:v>week_3</c:v>
                </c:pt>
                <c:pt idx="3">
                  <c:v>week_4</c:v>
                </c:pt>
                <c:pt idx="4">
                  <c:v>week_5</c:v>
                </c:pt>
                <c:pt idx="5">
                  <c:v>week_6</c:v>
                </c:pt>
              </c:strCache>
            </c:strRef>
          </c:cat>
          <c:val>
            <c:numRef>
              <c:f>'return users (interaction)'!$O$109:$O$114</c:f>
              <c:numCache>
                <c:formatCode>0.00%</c:formatCode>
                <c:ptCount val="6"/>
                <c:pt idx="0">
                  <c:v>0.12585126332412158</c:v>
                </c:pt>
                <c:pt idx="1">
                  <c:v>0.11921387682589814</c:v>
                </c:pt>
                <c:pt idx="2">
                  <c:v>0.1258019147256218</c:v>
                </c:pt>
                <c:pt idx="3">
                  <c:v>9.9240031583103031E-2</c:v>
                </c:pt>
                <c:pt idx="4">
                  <c:v>0.11025710619818398</c:v>
                </c:pt>
                <c:pt idx="5">
                  <c:v>6.3462297670746529E-2</c:v>
                </c:pt>
              </c:numCache>
            </c:numRef>
          </c:val>
        </c:ser>
        <c:marker val="1"/>
        <c:axId val="122722944"/>
        <c:axId val="122745216"/>
      </c:lineChart>
      <c:catAx>
        <c:axId val="122722944"/>
        <c:scaling>
          <c:orientation val="minMax"/>
        </c:scaling>
        <c:axPos val="b"/>
        <c:tickLblPos val="nextTo"/>
        <c:txPr>
          <a:bodyPr/>
          <a:lstStyle/>
          <a:p>
            <a:pPr>
              <a:defRPr sz="1600"/>
            </a:pPr>
            <a:endParaRPr lang="en-US"/>
          </a:p>
        </c:txPr>
        <c:crossAx val="122745216"/>
        <c:crosses val="autoZero"/>
        <c:auto val="1"/>
        <c:lblAlgn val="ctr"/>
        <c:lblOffset val="100"/>
      </c:catAx>
      <c:valAx>
        <c:axId val="122745216"/>
        <c:scaling>
          <c:orientation val="minMax"/>
          <c:max val="0.13"/>
          <c:min val="6.0000000000000032E-2"/>
        </c:scaling>
        <c:axPos val="l"/>
        <c:majorGridlines/>
        <c:numFmt formatCode="0%" sourceLinked="0"/>
        <c:tickLblPos val="nextTo"/>
        <c:crossAx val="122722944"/>
        <c:crosses val="autoZero"/>
        <c:crossBetween val="between"/>
      </c:valAx>
    </c:plotArea>
    <c:legend>
      <c:legendPos val="r"/>
      <c:layout/>
      <c:txPr>
        <a:bodyPr/>
        <a:lstStyle/>
        <a:p>
          <a:pPr>
            <a:defRPr sz="160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drawing1.xml><?xml version="1.0" encoding="utf-8"?>
<c:userShapes xmlns:c="http://schemas.openxmlformats.org/drawingml/2006/chart">
  <cdr:relSizeAnchor xmlns:cdr="http://schemas.openxmlformats.org/drawingml/2006/chartDrawing">
    <cdr:from>
      <cdr:x>0.33803</cdr:x>
      <cdr:y>0.24649</cdr:y>
    </cdr:from>
    <cdr:to>
      <cdr:x>0.43192</cdr:x>
      <cdr:y>0.80179</cdr:y>
    </cdr:to>
    <cdr:sp macro="" textlink="">
      <cdr:nvSpPr>
        <cdr:cNvPr id="3" name="Oval 2"/>
        <cdr:cNvSpPr/>
      </cdr:nvSpPr>
      <cdr:spPr>
        <a:xfrm xmlns:a="http://schemas.openxmlformats.org/drawingml/2006/main">
          <a:off x="4246832" y="1838325"/>
          <a:ext cx="1179585" cy="4141517"/>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0.16852</cdr:x>
      <cdr:y>0.14964</cdr:y>
    </cdr:from>
    <cdr:to>
      <cdr:x>0.38792</cdr:x>
      <cdr:y>0.25653</cdr:y>
    </cdr:to>
    <cdr:sp macro="" textlink="">
      <cdr:nvSpPr>
        <cdr:cNvPr id="2" name="TextBox 1"/>
        <cdr:cNvSpPr txBox="1"/>
      </cdr:nvSpPr>
      <cdr:spPr>
        <a:xfrm xmlns:a="http://schemas.openxmlformats.org/drawingml/2006/main">
          <a:off x="1009651" y="600076"/>
          <a:ext cx="1314450" cy="4286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a:solidFill>
                <a:srgbClr val="FFFF00"/>
              </a:solidFill>
            </a:rPr>
            <a:t>No Interaction</a:t>
          </a:r>
        </a:p>
      </cdr:txBody>
    </cdr:sp>
  </cdr:relSizeAnchor>
</c:userShapes>
</file>

<file path=ppt/drawings/drawing3.xml><?xml version="1.0" encoding="utf-8"?>
<c:userShapes xmlns:c="http://schemas.openxmlformats.org/drawingml/2006/chart">
  <cdr:relSizeAnchor xmlns:cdr="http://schemas.openxmlformats.org/drawingml/2006/chartDrawing">
    <cdr:from>
      <cdr:x>0.16852</cdr:x>
      <cdr:y>0.14964</cdr:y>
    </cdr:from>
    <cdr:to>
      <cdr:x>0.38792</cdr:x>
      <cdr:y>0.25653</cdr:y>
    </cdr:to>
    <cdr:sp macro="" textlink="">
      <cdr:nvSpPr>
        <cdr:cNvPr id="2" name="TextBox 1"/>
        <cdr:cNvSpPr txBox="1"/>
      </cdr:nvSpPr>
      <cdr:spPr>
        <a:xfrm xmlns:a="http://schemas.openxmlformats.org/drawingml/2006/main">
          <a:off x="1009651" y="600076"/>
          <a:ext cx="1314450" cy="4286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a:solidFill>
                <a:srgbClr val="FFFF00"/>
              </a:solidFill>
            </a:rPr>
            <a:t>Synergistic Interaction</a:t>
          </a:r>
        </a:p>
      </cdr:txBody>
    </cdr:sp>
  </cdr:relSizeAnchor>
</c:userShapes>
</file>

<file path=ppt/drawings/drawing4.xml><?xml version="1.0" encoding="utf-8"?>
<c:userShapes xmlns:c="http://schemas.openxmlformats.org/drawingml/2006/chart">
  <cdr:relSizeAnchor xmlns:cdr="http://schemas.openxmlformats.org/drawingml/2006/chartDrawing">
    <cdr:from>
      <cdr:x>0.16852</cdr:x>
      <cdr:y>0.14964</cdr:y>
    </cdr:from>
    <cdr:to>
      <cdr:x>0.38792</cdr:x>
      <cdr:y>0.25653</cdr:y>
    </cdr:to>
    <cdr:sp macro="" textlink="">
      <cdr:nvSpPr>
        <cdr:cNvPr id="2" name="TextBox 1"/>
        <cdr:cNvSpPr txBox="1"/>
      </cdr:nvSpPr>
      <cdr:spPr>
        <a:xfrm xmlns:a="http://schemas.openxmlformats.org/drawingml/2006/main">
          <a:off x="1009651" y="600076"/>
          <a:ext cx="1314450" cy="4286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a:solidFill>
                <a:srgbClr val="FFFF00"/>
              </a:solidFill>
            </a:rPr>
            <a:t>Synergistic Interaction</a:t>
          </a:r>
        </a:p>
      </cdr:txBody>
    </cdr:sp>
  </cdr:relSizeAnchor>
</c:userShapes>
</file>

<file path=ppt/drawings/drawing5.xml><?xml version="1.0" encoding="utf-8"?>
<c:userShapes xmlns:c="http://schemas.openxmlformats.org/drawingml/2006/chart">
  <cdr:relSizeAnchor xmlns:cdr="http://schemas.openxmlformats.org/drawingml/2006/chartDrawing">
    <cdr:from>
      <cdr:x>0.16852</cdr:x>
      <cdr:y>0.14964</cdr:y>
    </cdr:from>
    <cdr:to>
      <cdr:x>0.38792</cdr:x>
      <cdr:y>0.25653</cdr:y>
    </cdr:to>
    <cdr:sp macro="" textlink="">
      <cdr:nvSpPr>
        <cdr:cNvPr id="2" name="TextBox 1"/>
        <cdr:cNvSpPr txBox="1"/>
      </cdr:nvSpPr>
      <cdr:spPr>
        <a:xfrm xmlns:a="http://schemas.openxmlformats.org/drawingml/2006/main">
          <a:off x="1009651" y="600076"/>
          <a:ext cx="1314450" cy="4286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a:solidFill>
                <a:srgbClr val="FFFF00"/>
              </a:solidFill>
            </a:rPr>
            <a:t>Antagonistic Interaction</a:t>
          </a:r>
        </a:p>
      </cdr:txBody>
    </cdr:sp>
  </cdr:relSizeAnchor>
</c:userShapes>
</file>

<file path=ppt/drawings/drawing6.xml><?xml version="1.0" encoding="utf-8"?>
<c:userShapes xmlns:c="http://schemas.openxmlformats.org/drawingml/2006/chart">
  <cdr:relSizeAnchor xmlns:cdr="http://schemas.openxmlformats.org/drawingml/2006/chartDrawing">
    <cdr:from>
      <cdr:x>0.16852</cdr:x>
      <cdr:y>0.14964</cdr:y>
    </cdr:from>
    <cdr:to>
      <cdr:x>0.38792</cdr:x>
      <cdr:y>0.25653</cdr:y>
    </cdr:to>
    <cdr:sp macro="" textlink="">
      <cdr:nvSpPr>
        <cdr:cNvPr id="2" name="TextBox 1"/>
        <cdr:cNvSpPr txBox="1"/>
      </cdr:nvSpPr>
      <cdr:spPr>
        <a:xfrm xmlns:a="http://schemas.openxmlformats.org/drawingml/2006/main">
          <a:off x="1009651" y="600076"/>
          <a:ext cx="1314450" cy="42862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a:solidFill>
                <a:srgbClr val="FFFF00"/>
              </a:solidFill>
            </a:rPr>
            <a:t>Antagonistic Interaction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6/27/2009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6/27/2009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Alternate</a:t>
            </a:r>
            <a:r>
              <a:rPr lang="en-US" baseline="0" dirty="0" smtClean="0"/>
              <a:t> example: PQO where they only showed the treatment to IE6 or IE7 users.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defTabSz="897301" fontAlgn="base">
              <a:lnSpc>
                <a:spcPct val="100000"/>
              </a:lnSpc>
              <a:spcBef>
                <a:spcPct val="0"/>
              </a:spcBef>
              <a:spcAft>
                <a:spcPct val="0"/>
              </a:spcAft>
              <a:defRPr/>
            </a:pPr>
            <a:r>
              <a:rPr lang="en-US" dirty="0" smtClean="0"/>
              <a:t>Optional Slide</a:t>
            </a:r>
          </a:p>
          <a:p>
            <a:pPr eaLnBrk="1" hangingPunct="1">
              <a:spcBef>
                <a:spcPct val="0"/>
              </a:spcBef>
            </a:pPr>
            <a:endParaRPr lang="en-US" dirty="0" smtClean="0"/>
          </a:p>
          <a:p>
            <a:pPr eaLnBrk="1" hangingPunct="1">
              <a:spcBef>
                <a:spcPct val="0"/>
              </a:spcBef>
            </a:pPr>
            <a:r>
              <a:rPr lang="en-US" dirty="0" smtClean="0"/>
              <a:t>Off-line it is almost always more expensive to run a test with more combinations so one emphasis in designing an experiment is to minimize the number of combinations you have to test in order to answer the business questions you have.</a:t>
            </a:r>
          </a:p>
          <a:p>
            <a:pPr eaLnBrk="1" hangingPunct="1">
              <a:spcBef>
                <a:spcPct val="0"/>
              </a:spcBef>
            </a:pPr>
            <a:endParaRPr lang="en-US" dirty="0" smtClean="0"/>
          </a:p>
          <a:p>
            <a:pPr eaLnBrk="1" hangingPunct="1">
              <a:spcBef>
                <a:spcPct val="0"/>
              </a:spcBef>
            </a:pPr>
            <a:r>
              <a:rPr lang="en-US" dirty="0" smtClean="0"/>
              <a:t>On-line tests don’t have the same cost-per-combination issue.</a:t>
            </a:r>
          </a:p>
          <a:p>
            <a:pPr eaLnBrk="1" hangingPunct="1">
              <a:spcBef>
                <a:spcPct val="0"/>
              </a:spcBef>
            </a:pPr>
            <a:endParaRPr lang="en-US" dirty="0" smtClean="0"/>
          </a:p>
          <a:p>
            <a:pPr eaLnBrk="1" hangingPunct="1">
              <a:spcBef>
                <a:spcPct val="0"/>
              </a:spcBef>
            </a:pPr>
            <a:r>
              <a:rPr lang="en-US" dirty="0" smtClean="0"/>
              <a:t>However, some vendors of online MVT services claim that you need these specialized designs (and their advanced capabilities to sort through them and choose the right one for you) but that’s not the case. See next slide. </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1E6E31-12FF-4461-8935-ECAEF76607CC}"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fact, it is easier (and less costly) to simply run overlapping tests, so to test 7 factors you set up 7 treatments as if for separate experiments and run those 7 tests at the same time. (You can only estimate interactions for the time period where the tests overlap so it is preferred if all tests start and stop on the same days.)</a:t>
            </a:r>
          </a:p>
          <a:p>
            <a:pPr eaLnBrk="1" hangingPunct="1">
              <a:spcBef>
                <a:spcPct val="0"/>
              </a:spcBef>
            </a:pPr>
            <a:r>
              <a:rPr lang="en-US" dirty="0" smtClean="0"/>
              <a:t>Note that if you are allocating only a portion of users to your experiment then all 7 of these experiments must be running for those users. (Ex: if 10% of MSN Money traffic is allocated to this MVT all 7 tests have to be running with the same 10% of users.)</a:t>
            </a:r>
          </a:p>
          <a:p>
            <a:pPr eaLnBrk="1" hangingPunct="1">
              <a:spcBef>
                <a:spcPct val="0"/>
              </a:spcBef>
            </a:pPr>
            <a:endParaRPr lang="en-US" dirty="0" smtClean="0"/>
          </a:p>
          <a:p>
            <a:pPr eaLnBrk="1" hangingPunct="1">
              <a:spcBef>
                <a:spcPct val="0"/>
              </a:spcBef>
            </a:pPr>
            <a:r>
              <a:rPr lang="en-US" dirty="0" smtClean="0"/>
              <a:t>It is much preferred that all treatments are allocated 50% of the total in the experiment, otherwise the interactions will get short-changed. For example, if you have two factors each with the treatments at 10%, then only 1% of users will get both treatments which will make the confidence interval for the estimate of the interaction effect quite large.</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2A3443-745C-4199-912E-0167983D8556}"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Next we’ll</a:t>
            </a:r>
            <a:r>
              <a:rPr lang="en-US" baseline="0" dirty="0" smtClean="0"/>
              <a:t> look at possible interactions between these two test factors.</a:t>
            </a:r>
            <a:endParaRPr lang="en-US" dirty="0" smtClean="0"/>
          </a:p>
        </p:txBody>
      </p:sp>
      <p:sp>
        <p:nvSpPr>
          <p:cNvPr id="4" name="Slide Number Placeholder 3"/>
          <p:cNvSpPr>
            <a:spLocks noGrp="1"/>
          </p:cNvSpPr>
          <p:nvPr>
            <p:ph type="sldNum" sz="quarter" idx="5"/>
          </p:nvPr>
        </p:nvSpPr>
        <p:spPr/>
        <p:txBody>
          <a:bodyPr/>
          <a:lstStyle/>
          <a:p>
            <a:pPr>
              <a:defRPr/>
            </a:pPr>
            <a:fld id="{535F13DD-6F97-4B41-B280-084184A3CBC2}" type="slidenum">
              <a:rPr lang="en-US" smtClean="0"/>
              <a:pPr>
                <a:defRPr/>
              </a:pPr>
              <a:t>40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interaction may be 0 (or non-significant) regardless of whether the main effects are significant.</a:t>
            </a:r>
          </a:p>
          <a:p>
            <a:pPr eaLnBrk="1" hangingPunct="1">
              <a:spcBef>
                <a:spcPct val="0"/>
              </a:spcBef>
            </a:pPr>
            <a:r>
              <a:rPr lang="en-US" smtClean="0"/>
              <a:t>If there is no interaction an interaction graph will have lines that are approximately parallel</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89E8AB-13EB-4FA9-B3A8-511B22237028}"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the data table we have the average clicks per user for the 14 day test under the 4 conditions listed.</a:t>
            </a:r>
          </a:p>
          <a:p>
            <a:pPr eaLnBrk="1" hangingPunct="1">
              <a:spcBef>
                <a:spcPct val="0"/>
              </a:spcBef>
            </a:pPr>
            <a:r>
              <a:rPr lang="en-US" dirty="0" smtClean="0"/>
              <a:t>The main effects table shows the percent effect of each factor and the p-values. Both are significant.</a:t>
            </a:r>
          </a:p>
          <a:p>
            <a:pPr eaLnBrk="1" hangingPunct="1">
              <a:spcBef>
                <a:spcPct val="0"/>
              </a:spcBef>
            </a:pPr>
            <a:r>
              <a:rPr lang="en-US" dirty="0" smtClean="0"/>
              <a:t>The interaction plot shows no interactions because the lines are approximately parallel.</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50C602-C7B6-4392-A18E-20755D6F7458}"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Another way to think of this is that the two factors could be supporting each other (synergistic) i.e. increasing the effectiveness, or fighting each other (antagonistic) decreasing the overall effectiveness.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F05C8921-DC76-417C-9E95-FE3CD1002F1F}" type="slidenum">
              <a:rPr lang="en-US" smtClean="0"/>
              <a:pPr>
                <a:defRPr/>
              </a:pPr>
              <a:t>43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effect of F2 when F3 is in the control is 4.09-4.08=.01 (0.24% not significant) and the interaction of F3 when F2 is in the control is 4.08-4.08=0, so alone neither factor is effective. However, when both are working together, from the control in both to the treatment of both the effect is 4.13-4.08=.05, or 1.23% (very significant)</a:t>
            </a:r>
          </a:p>
          <a:p>
            <a:pPr eaLnBrk="1" hangingPunct="1">
              <a:spcBef>
                <a:spcPct val="0"/>
              </a:spcBef>
            </a:pPr>
            <a:endParaRPr lang="en-US" dirty="0" smtClean="0"/>
          </a:p>
          <a:p>
            <a:pPr eaLnBrk="1" hangingPunct="1">
              <a:spcBef>
                <a:spcPct val="0"/>
              </a:spcBef>
            </a:pPr>
            <a:r>
              <a:rPr lang="en-US" dirty="0" smtClean="0"/>
              <a:t>This example highlights the difference in results you would get with one-factor-at-a-time versus multivariable testing (testing factors together)</a:t>
            </a:r>
          </a:p>
          <a:p>
            <a:pPr eaLnBrk="1" hangingPunct="1">
              <a:spcBef>
                <a:spcPct val="0"/>
              </a:spcBef>
            </a:pPr>
            <a:r>
              <a:rPr lang="en-US" dirty="0" smtClean="0"/>
              <a:t>The lines may be crossing or not with a synergistic interaction.</a:t>
            </a:r>
          </a:p>
          <a:p>
            <a:pPr eaLnBrk="1" hangingPunct="1">
              <a:spcBef>
                <a:spcPct val="0"/>
              </a:spcBef>
            </a:pPr>
            <a:endParaRPr lang="en-US" dirty="0"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2D7CF6-F856-4F2C-83C3-27297813DD2B}"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effect of F2 when F3 is in the control is 4.11-4.08=.03 (0.74% Sig) and the effect of F3 when F2 is in the control is 4.12-4.08=.04 (0.98% Sig), so both factor are effective when tested alone. However, when both are working together, from the control in both to the treatment of both the effect is 4.11-4.08=.03, which is much less than the sum of the two effects by themselves (.03+.04=.07). In fact, it is less than the effect of F3 alone.</a:t>
            </a:r>
          </a:p>
          <a:p>
            <a:pPr eaLnBrk="1" hangingPunct="1">
              <a:spcBef>
                <a:spcPct val="0"/>
              </a:spcBef>
            </a:pPr>
            <a:endParaRPr lang="en-US" dirty="0" smtClean="0"/>
          </a:p>
          <a:p>
            <a:pPr eaLnBrk="1" hangingPunct="1">
              <a:spcBef>
                <a:spcPct val="0"/>
              </a:spcBef>
            </a:pPr>
            <a:r>
              <a:rPr lang="en-US" dirty="0" smtClean="0"/>
              <a:t>This example highlights the difference in results you would get with one-factor-at-a-time versus multivariable testing (testing factors together)</a:t>
            </a:r>
          </a:p>
          <a:p>
            <a:pPr eaLnBrk="1" hangingPunct="1">
              <a:spcBef>
                <a:spcPct val="0"/>
              </a:spcBef>
            </a:pPr>
            <a:r>
              <a:rPr lang="en-US" dirty="0" smtClean="0"/>
              <a:t>The lines may be crossing or not with an antagonistic interaction.</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7E883C-03A2-460E-B6DA-96CDAE991FED}"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332BCD-6485-48D0-A3F6-42B1B6936C7A}" type="slidenum">
              <a:rPr lang="en-US" smtClean="0"/>
              <a:pPr>
                <a:defRPr/>
              </a:pPr>
              <a:t>47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332BCD-6485-48D0-A3F6-42B1B6936C7A}" type="slidenum">
              <a:rPr lang="en-US" smtClean="0"/>
              <a:pPr>
                <a:defRPr/>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Blocking and Randomization are examples of things to do to satisfy this principle. However, there are other things that may need to be done. For example, 1) how you trigger (who is in the experiment), 2) make sure no one is using the treatment or control group for something else (another experiment or a launch of a feature). However, it’s OK if the launch or other experiment is affecting BOTH T and C equally.</a:t>
            </a:r>
          </a:p>
        </p:txBody>
      </p:sp>
      <p:sp>
        <p:nvSpPr>
          <p:cNvPr id="4" name="Slide Number Placeholder 3"/>
          <p:cNvSpPr>
            <a:spLocks noGrp="1"/>
          </p:cNvSpPr>
          <p:nvPr>
            <p:ph type="sldNum" sz="quarter" idx="5"/>
          </p:nvPr>
        </p:nvSpPr>
        <p:spPr/>
        <p:txBody>
          <a:bodyPr/>
          <a:lstStyle/>
          <a:p>
            <a:pPr>
              <a:defRPr/>
            </a:pPr>
            <a:fld id="{9109C7E9-152D-4C80-BA09-82B52B0F609D}" type="slidenum">
              <a:rPr lang="en-US" smtClean="0"/>
              <a:pPr>
                <a:defRPr/>
              </a:pPr>
              <a:t>21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Result of test for Factor 1</a:t>
            </a:r>
          </a:p>
          <a:p>
            <a:pPr eaLnBrk="1" hangingPunct="1"/>
            <a:endParaRPr lang="en-US" dirty="0" smtClean="0"/>
          </a:p>
          <a:p>
            <a:pPr eaLnBrk="1" hangingPunct="1"/>
            <a:r>
              <a:rPr lang="en-US" dirty="0" smtClean="0"/>
              <a:t>For each of the 6 weeks</a:t>
            </a:r>
            <a:r>
              <a:rPr lang="en-US" baseline="0" dirty="0" smtClean="0"/>
              <a:t> following the initial two week period the percent of users returning for the Treatment (no pre-roll ad) was greater (statistically significant for all weeks except the fifth). The return rate for the Treatment was about 2% higher than the Control, on average. (Actual percent differences were 2.8%, 2.7%, 1.7%, 2.5%, 1.2%, 2.6% for weeks 1-6 respectively.)</a:t>
            </a:r>
            <a:endParaRPr lang="en-US" dirty="0" smtClean="0"/>
          </a:p>
        </p:txBody>
      </p:sp>
      <p:sp>
        <p:nvSpPr>
          <p:cNvPr id="4" name="Slide Number Placeholder 3"/>
          <p:cNvSpPr>
            <a:spLocks noGrp="1"/>
          </p:cNvSpPr>
          <p:nvPr>
            <p:ph type="sldNum" sz="quarter" idx="5"/>
          </p:nvPr>
        </p:nvSpPr>
        <p:spPr/>
        <p:txBody>
          <a:bodyPr/>
          <a:lstStyle/>
          <a:p>
            <a:pPr>
              <a:defRPr/>
            </a:pPr>
            <a:fld id="{535F13DD-6F97-4B41-B280-084184A3CBC2}" type="slidenum">
              <a:rPr lang="en-US" smtClean="0"/>
              <a:pPr>
                <a:defRPr/>
              </a:pPr>
              <a:t>51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Result of test for Factor 2</a:t>
            </a:r>
          </a:p>
          <a:p>
            <a:pPr eaLnBrk="1" hangingPunct="1"/>
            <a:endParaRPr lang="en-US" dirty="0" smtClean="0"/>
          </a:p>
          <a:p>
            <a:pPr eaLnBrk="1" hangingPunct="1"/>
            <a:r>
              <a:rPr lang="en-US" dirty="0" smtClean="0"/>
              <a:t>There</a:t>
            </a:r>
            <a:r>
              <a:rPr lang="en-US" baseline="0" dirty="0" smtClean="0"/>
              <a:t> was no statistically significant difference between the levels of Factor 2.</a:t>
            </a:r>
            <a:endParaRPr lang="en-US" dirty="0" smtClean="0"/>
          </a:p>
        </p:txBody>
      </p:sp>
      <p:sp>
        <p:nvSpPr>
          <p:cNvPr id="4" name="Slide Number Placeholder 3"/>
          <p:cNvSpPr>
            <a:spLocks noGrp="1"/>
          </p:cNvSpPr>
          <p:nvPr>
            <p:ph type="sldNum" sz="quarter" idx="5"/>
          </p:nvPr>
        </p:nvSpPr>
        <p:spPr/>
        <p:txBody>
          <a:bodyPr/>
          <a:lstStyle/>
          <a:p>
            <a:pPr>
              <a:defRPr/>
            </a:pPr>
            <a:fld id="{535F13DD-6F97-4B41-B280-084184A3CBC2}" type="slidenum">
              <a:rPr lang="en-US" smtClean="0"/>
              <a:pPr>
                <a:defRPr/>
              </a:pPr>
              <a:t>52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Interaction effect</a:t>
            </a:r>
          </a:p>
          <a:p>
            <a:pPr eaLnBrk="1" hangingPunct="1"/>
            <a:endParaRPr lang="en-US" dirty="0" smtClean="0"/>
          </a:p>
          <a:p>
            <a:pPr eaLnBrk="1" hangingPunct="1"/>
            <a:r>
              <a:rPr lang="en-US" dirty="0" smtClean="0"/>
              <a:t>Since the lines are (piecewise) parallel, there is no interaction</a:t>
            </a:r>
            <a:r>
              <a:rPr lang="en-US" baseline="0" dirty="0" smtClean="0"/>
              <a:t> between these two factors. A statistical test was also </a:t>
            </a:r>
            <a:r>
              <a:rPr lang="en-US" baseline="0" smtClean="0"/>
              <a:t>not significant.</a:t>
            </a:r>
            <a:endParaRPr lang="en-US" dirty="0" smtClean="0"/>
          </a:p>
        </p:txBody>
      </p:sp>
      <p:sp>
        <p:nvSpPr>
          <p:cNvPr id="4" name="Slide Number Placeholder 3"/>
          <p:cNvSpPr>
            <a:spLocks noGrp="1"/>
          </p:cNvSpPr>
          <p:nvPr>
            <p:ph type="sldNum" sz="quarter" idx="5"/>
          </p:nvPr>
        </p:nvSpPr>
        <p:spPr/>
        <p:txBody>
          <a:bodyPr/>
          <a:lstStyle/>
          <a:p>
            <a:pPr>
              <a:defRPr/>
            </a:pPr>
            <a:fld id="{535F13DD-6F97-4B41-B280-084184A3CBC2}" type="slidenum">
              <a:rPr lang="en-US" smtClean="0"/>
              <a:pPr>
                <a:defRPr/>
              </a:pPr>
              <a:t>53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An A/A test is one that is in all ways like an A/B test except</a:t>
            </a:r>
            <a:r>
              <a:rPr lang="en-US" baseline="0" dirty="0" smtClean="0"/>
              <a:t> that there is no change made to the treatment. An A/A test </a:t>
            </a:r>
            <a:r>
              <a:rPr lang="en-US" dirty="0" smtClean="0"/>
              <a:t>should</a:t>
            </a:r>
            <a:r>
              <a:rPr lang="en-US" baseline="0" dirty="0" smtClean="0"/>
              <a:t> be run prior to running your (first) A/B test to make sure all the pieces are in place and in working order. It’s like taking the car you’re looking out for a test drive before you buy it. It can help you see if there are any problems with test setup, data collection, triggering, etc.</a:t>
            </a:r>
            <a:endParaRPr lang="en-US" dirty="0" smtClean="0"/>
          </a:p>
          <a:p>
            <a:pPr eaLnBrk="1" hangingPunct="1"/>
            <a:endParaRPr lang="en-US" dirty="0" smtClean="0"/>
          </a:p>
          <a:p>
            <a:pPr eaLnBrk="1" hangingPunct="1"/>
            <a:r>
              <a:rPr lang="en-US" dirty="0" smtClean="0"/>
              <a:t>i.e. the same set of users that were in the “treatment” of the A/A test were also in the treatment of the other group’s test so now there was a true difference between the search treatment and control even though there should not have been.</a:t>
            </a:r>
          </a:p>
          <a:p>
            <a:pPr eaLnBrk="1" hangingPunct="1"/>
            <a:endParaRPr lang="en-US" dirty="0" smtClean="0"/>
          </a:p>
          <a:p>
            <a:pPr eaLnBrk="1" hangingPunct="1"/>
            <a:r>
              <a:rPr lang="en-US" dirty="0" smtClean="0"/>
              <a:t>What if this had happened to an</a:t>
            </a:r>
            <a:r>
              <a:rPr lang="en-US" baseline="0" dirty="0" smtClean="0"/>
              <a:t> </a:t>
            </a:r>
            <a:r>
              <a:rPr lang="en-US" dirty="0" smtClean="0"/>
              <a:t>A/B test? Would they have found out? How could they separate out the effect of the other test?</a:t>
            </a:r>
          </a:p>
        </p:txBody>
      </p:sp>
      <p:sp>
        <p:nvSpPr>
          <p:cNvPr id="4" name="Slide Number Placeholder 3"/>
          <p:cNvSpPr>
            <a:spLocks noGrp="1"/>
          </p:cNvSpPr>
          <p:nvPr>
            <p:ph type="sldNum" sz="quarter" idx="5"/>
          </p:nvPr>
        </p:nvSpPr>
        <p:spPr/>
        <p:txBody>
          <a:bodyPr/>
          <a:lstStyle/>
          <a:p>
            <a:pPr>
              <a:defRPr/>
            </a:pPr>
            <a:fld id="{37C04308-02B0-4075-B371-559650CFD4CC}" type="slidenum">
              <a:rPr lang="en-US" smtClean="0"/>
              <a:pPr>
                <a:defRPr/>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baseline="0" dirty="0" smtClean="0"/>
              <a:t>is a common problem. If you want to test how the layout change affects user behavior, then everything else must be the same (unless this is part of a MultiVariable Test with the other changes being controlled factors.)</a:t>
            </a:r>
          </a:p>
          <a:p>
            <a:endParaRPr lang="en-US" baseline="0" dirty="0" smtClean="0"/>
          </a:p>
          <a:p>
            <a:r>
              <a:rPr lang="en-US" baseline="0" dirty="0" smtClean="0"/>
              <a:t>Since content differences can have a huge effect on CTR and other metrics, any observed difference between T and C could be due to the layout change or the content differences. If this error is not recognized incorrect conclusions could easily be made. In both these experiments we recognized the problem and omitted the data for the time periods where the content was not the same. For one experiment we had to omit over half the data, greatly impacting the power and jeopardizing the validity of the test.</a:t>
            </a:r>
            <a:endParaRPr lang="en-US" dirty="0"/>
          </a:p>
        </p:txBody>
      </p:sp>
      <p:sp>
        <p:nvSpPr>
          <p:cNvPr id="4" name="Slide Number Placeholder 3"/>
          <p:cNvSpPr>
            <a:spLocks noGrp="1"/>
          </p:cNvSpPr>
          <p:nvPr>
            <p:ph type="sldNum" sz="quarter" idx="10"/>
          </p:nvPr>
        </p:nvSpPr>
        <p:spPr/>
        <p:txBody>
          <a:bodyPr/>
          <a:lstStyle/>
          <a:p>
            <a:pPr>
              <a:defRPr/>
            </a:pPr>
            <a:fld id="{7C332BCD-6485-48D0-A3F6-42B1B6936C7A}" type="slidenum">
              <a:rPr lang="en-US" smtClean="0"/>
              <a:pPr>
                <a:defRPr/>
              </a:pPr>
              <a:t>23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Control and measure everything you can then randomize to take care of everything you can’t control.</a:t>
            </a:r>
          </a:p>
          <a:p>
            <a:pPr eaLnBrk="1" hangingPunct="1"/>
            <a:endParaRPr lang="en-US" dirty="0" smtClean="0"/>
          </a:p>
          <a:p>
            <a:pPr eaLnBrk="1" hangingPunct="1"/>
            <a:r>
              <a:rPr lang="en-US" dirty="0" smtClean="0"/>
              <a:t>Randomizing does nothing for variability (that’s why we should fix or block on those factors we can). Its sole purpose is to reduce bias due to uncontrolled factors.</a:t>
            </a:r>
          </a:p>
        </p:txBody>
      </p:sp>
      <p:sp>
        <p:nvSpPr>
          <p:cNvPr id="4" name="Slide Number Placeholder 3"/>
          <p:cNvSpPr>
            <a:spLocks noGrp="1"/>
          </p:cNvSpPr>
          <p:nvPr>
            <p:ph type="sldNum" sz="quarter" idx="5"/>
          </p:nvPr>
        </p:nvSpPr>
        <p:spPr/>
        <p:txBody>
          <a:bodyPr/>
          <a:lstStyle/>
          <a:p>
            <a:pPr>
              <a:defRPr/>
            </a:pPr>
            <a:fld id="{DE80E04F-03B7-426C-9715-37B4F9EB73B7}" type="slidenum">
              <a:rPr lang="en-US" smtClean="0"/>
              <a:pPr>
                <a:defRPr/>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If a user goes back and forth from T to C should you use their data? (For example, if a user has either a PUID or ANID you may be able to detect if the same user sees multiple treatments because MUID changes.)</a:t>
            </a:r>
          </a:p>
          <a:p>
            <a:pPr eaLnBrk="1" hangingPunct="1"/>
            <a:endParaRPr lang="en-US" dirty="0" smtClean="0"/>
          </a:p>
          <a:p>
            <a:pPr eaLnBrk="1" hangingPunct="1"/>
            <a:r>
              <a:rPr lang="en-US" dirty="0" smtClean="0"/>
              <a:t>May allow limited opt-outs if customer complains (i.e. don’t give them an “opt-out” button on the page, only do it</a:t>
            </a:r>
            <a:r>
              <a:rPr lang="en-US" baseline="0" dirty="0" smtClean="0"/>
              <a:t> if they take the trouble to complain.</a:t>
            </a:r>
            <a:r>
              <a:rPr lang="en-US" dirty="0" smtClean="0"/>
              <a:t>) These</a:t>
            </a:r>
            <a:r>
              <a:rPr lang="en-US" baseline="0" dirty="0" smtClean="0"/>
              <a:t> should be very few, hence not affecting results. If there are more than just a few, this is a good indication that something’s wrong anyway.</a:t>
            </a:r>
            <a:endParaRPr lang="en-US" dirty="0" smtClean="0"/>
          </a:p>
        </p:txBody>
      </p:sp>
      <p:sp>
        <p:nvSpPr>
          <p:cNvPr id="4" name="Slide Number Placeholder 3"/>
          <p:cNvSpPr>
            <a:spLocks noGrp="1"/>
          </p:cNvSpPr>
          <p:nvPr>
            <p:ph type="sldNum" sz="quarter" idx="5"/>
          </p:nvPr>
        </p:nvSpPr>
        <p:spPr/>
        <p:txBody>
          <a:bodyPr/>
          <a:lstStyle/>
          <a:p>
            <a:pPr>
              <a:defRPr/>
            </a:pPr>
            <a:fld id="{97D62D18-F6F2-4512-A5F9-20B99A9C2D9F}" type="slidenum">
              <a:rPr lang="en-US" smtClean="0"/>
              <a:pPr>
                <a:defRPr/>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Pre-holiday - You may want to test jewelry promotions prior to Valentines day as opposed to mid-April</a:t>
            </a:r>
          </a:p>
          <a:p>
            <a:pPr eaLnBrk="1" hangingPunct="1"/>
            <a:endParaRPr lang="en-US" dirty="0" smtClean="0"/>
          </a:p>
          <a:p>
            <a:pPr eaLnBrk="1" hangingPunct="1"/>
            <a:r>
              <a:rPr lang="en-US" dirty="0" smtClean="0"/>
              <a:t>Complete cycle – only afternoons or only weekends would not be representative if the treatment would be launched full-time if successful</a:t>
            </a:r>
          </a:p>
          <a:p>
            <a:pPr eaLnBrk="1" hangingPunct="1"/>
            <a:endParaRPr lang="en-US" dirty="0" smtClean="0"/>
          </a:p>
          <a:p>
            <a:pPr eaLnBrk="1" hangingPunct="1"/>
            <a:r>
              <a:rPr lang="en-US" dirty="0" smtClean="0"/>
              <a:t>Robots may be detected because they make themselves known as robots. Others disguise themselves and are harder to detect.</a:t>
            </a:r>
          </a:p>
          <a:p>
            <a:pPr eaLnBrk="1" hangingPunct="1"/>
            <a:endParaRPr lang="en-US" dirty="0" smtClean="0"/>
          </a:p>
          <a:p>
            <a:pPr eaLnBrk="1" hangingPunct="1"/>
            <a:r>
              <a:rPr lang="en-US" dirty="0" smtClean="0"/>
              <a:t>Outliers are an interesting case because there are several types of outliers and many opinions on how to treat them. 1) determine if it is a legitimate user or not (not – robot, fraud, hacker) 2) if not, eliminate that user’s data completely 3) if legitimate user could a) eliminate user’s data completely, b) eliminate that metric’s data only (i.e. any metric value that is an outlier) c) truncate the outlying value (e.g. set any value &gt;20 to 20) or d) transform the metric (common transformations are log or square root).</a:t>
            </a:r>
          </a:p>
          <a:p>
            <a:pPr eaLnBrk="1" hangingPunct="1"/>
            <a:endParaRPr lang="en-US" dirty="0" smtClean="0"/>
          </a:p>
          <a:p>
            <a:pPr eaLnBrk="1" hangingPunct="1"/>
            <a:r>
              <a:rPr lang="en-US" dirty="0" smtClean="0"/>
              <a:t>Special events could be annual promotional period (“white sale”) or major product launch or other major site changes</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9187D488-D848-48B7-9764-70276690A792}" type="slidenum">
              <a:rPr lang="en-US" smtClean="0"/>
              <a:pPr>
                <a:defRPr/>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Instead</a:t>
            </a:r>
            <a:r>
              <a:rPr lang="en-US" baseline="0" dirty="0" smtClean="0"/>
              <a:t> of testing only one change to the homepage we are now testing three changes (factors) in the same test.</a:t>
            </a:r>
            <a:endParaRPr lang="en-US" dirty="0" smtClean="0"/>
          </a:p>
        </p:txBody>
      </p:sp>
      <p:sp>
        <p:nvSpPr>
          <p:cNvPr id="4" name="Slide Number Placeholder 3"/>
          <p:cNvSpPr>
            <a:spLocks noGrp="1"/>
          </p:cNvSpPr>
          <p:nvPr>
            <p:ph type="sldNum" sz="quarter" idx="5"/>
          </p:nvPr>
        </p:nvSpPr>
        <p:spPr/>
        <p:txBody>
          <a:bodyPr/>
          <a:lstStyle/>
          <a:p>
            <a:pPr>
              <a:defRPr/>
            </a:pPr>
            <a:fld id="{535F13DD-6F97-4B41-B280-084184A3CBC2}" type="slidenum">
              <a:rPr lang="en-US" smtClean="0"/>
              <a:pPr>
                <a:defRPr/>
              </a:pPr>
              <a:t>34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marL="228587" indent="-228587">
              <a:spcBef>
                <a:spcPct val="0"/>
              </a:spcBef>
              <a:buFontTx/>
              <a:buAutoNum type="arabicPeriod"/>
            </a:pPr>
            <a:r>
              <a:rPr lang="en-US" dirty="0" smtClean="0"/>
              <a:t>If power calc says we need to run experiment for one month, can test 7 things with one month of data. If run tests one at a time it would take 7 months.</a:t>
            </a:r>
          </a:p>
          <a:p>
            <a:pPr marL="228587" indent="-228587">
              <a:spcBef>
                <a:spcPct val="0"/>
              </a:spcBef>
              <a:buFontTx/>
              <a:buAutoNum type="arabicPeriod"/>
            </a:pPr>
            <a:r>
              <a:rPr lang="en-US" dirty="0" smtClean="0"/>
              <a:t>In some cases interactions are needed, in other cases they are only nice to have. I have found that interactions are not as common as people expect.</a:t>
            </a:r>
          </a:p>
          <a:p>
            <a:pPr marL="228587" indent="-228587">
              <a:spcBef>
                <a:spcPct val="0"/>
              </a:spcBef>
              <a:buFontTx/>
              <a:buAutoNum type="arabicPeriod"/>
            </a:pPr>
            <a:r>
              <a:rPr lang="en-US" dirty="0" smtClean="0"/>
              <a:t>Must check all combinations of factors (not just QA, but for UX as well)</a:t>
            </a:r>
          </a:p>
          <a:p>
            <a:pPr marL="228587" indent="-228587">
              <a:spcBef>
                <a:spcPct val="0"/>
              </a:spcBef>
              <a:buFontTx/>
              <a:buAutoNum type="arabicPeriod"/>
            </a:pPr>
            <a:r>
              <a:rPr lang="en-US" dirty="0" smtClean="0"/>
              <a:t>More involved analysis (may be non-standard, hence more labor-intensive) and interpretation can be trickier</a:t>
            </a:r>
          </a:p>
          <a:p>
            <a:pPr marL="228587" indent="-228587">
              <a:spcBef>
                <a:spcPct val="0"/>
              </a:spcBef>
              <a:buFontTx/>
              <a:buAutoNum type="arabicPeriod"/>
            </a:pPr>
            <a:r>
              <a:rPr lang="en-US" dirty="0" smtClean="0"/>
              <a:t>If 7 factors involved, have to wait until you can turn ALL these on before you can start the test.</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7F0750-546F-445D-A1D3-EA94243F028F}" type="slidenum">
              <a:rPr lang="en-US" smtClean="0"/>
              <a:pPr fontAlgn="base">
                <a:spcBef>
                  <a:spcPct val="0"/>
                </a:spcBef>
                <a:spcAft>
                  <a:spcPct val="0"/>
                </a:spcAft>
                <a:defRPr/>
              </a:pPr>
              <a:t>35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4164515" y="6356351"/>
            <a:ext cx="3859795" cy="365125"/>
          </a:xfrm>
          <a:prstGeom prst="rect">
            <a:avLst/>
          </a:prstGeom>
        </p:spPr>
        <p:txBody>
          <a:bodyPr/>
          <a:lstStyle>
            <a:lvl1pPr>
              <a:defRPr/>
            </a:lvl1pPr>
          </a:lstStyle>
          <a:p>
            <a:pPr>
              <a:defRPr/>
            </a:pPr>
            <a:r>
              <a:rPr lang="en-US"/>
              <a:t>Microsoft Confidential</a:t>
            </a:r>
          </a:p>
        </p:txBody>
      </p:sp>
      <p:sp>
        <p:nvSpPr>
          <p:cNvPr id="5" name="Slide Number Placeholder 5"/>
          <p:cNvSpPr>
            <a:spLocks noGrp="1"/>
          </p:cNvSpPr>
          <p:nvPr>
            <p:ph type="sldNum" sz="quarter" idx="11"/>
          </p:nvPr>
        </p:nvSpPr>
        <p:spPr>
          <a:xfrm>
            <a:off x="8735325" y="6356351"/>
            <a:ext cx="2844059" cy="365125"/>
          </a:xfrm>
          <a:prstGeom prst="rect">
            <a:avLst/>
          </a:prstGeom>
        </p:spPr>
        <p:txBody>
          <a:bodyPr/>
          <a:lstStyle>
            <a:lvl1pPr>
              <a:defRPr/>
            </a:lvl1pPr>
          </a:lstStyle>
          <a:p>
            <a:pPr>
              <a:defRPr/>
            </a:pPr>
            <a:fld id="{999DE5AF-2734-4555-ACB9-22B1C8937CF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4" y="649805"/>
            <a:ext cx="9324523"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355850"/>
            <a:ext cx="10240158"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502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5938" y="1420813"/>
            <a:ext cx="11165020"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07868" y="230189"/>
            <a:ext cx="1117309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62832" y="1905000"/>
            <a:ext cx="10718125"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xp-platform.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chart" Target="../charts/chart3.xml"/><Relationship Id="rId5" Type="http://schemas.openxmlformats.org/officeDocument/2006/relationships/package" Target="../embeddings/Microsoft_Office_Excel_Worksheet3.xlsx"/><Relationship Id="rId4" Type="http://schemas.openxmlformats.org/officeDocument/2006/relationships/package" Target="../embeddings/Microsoft_Office_Excel_Worksheet2.xlsx"/></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chart" Target="../charts/chart5.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chart" Target="../charts/chart4.xml"/><Relationship Id="rId5" Type="http://schemas.openxmlformats.org/officeDocument/2006/relationships/package" Target="../embeddings/Microsoft_Office_Excel_Worksheet5.xlsx"/><Relationship Id="rId4" Type="http://schemas.openxmlformats.org/officeDocument/2006/relationships/package" Target="../embeddings/Microsoft_Office_Excel_Worksheet4.xlsx"/></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package" Target="../embeddings/Microsoft_Office_Excel_Worksheet7.xlsx"/><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package" Target="../embeddings/Microsoft_Office_Excel_Worksheet6.xlsx"/><Relationship Id="rId5" Type="http://schemas.openxmlformats.org/officeDocument/2006/relationships/chart" Target="../charts/chart7.xml"/><Relationship Id="rId4" Type="http://schemas.openxmlformats.org/officeDocument/2006/relationships/chart" Target="../charts/char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7.v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440365"/>
          </a:xfrm>
        </p:spPr>
        <p:txBody>
          <a:bodyPr/>
          <a:lstStyle/>
          <a:p>
            <a:r>
              <a:rPr lang="en-US" dirty="0" smtClean="0"/>
              <a:t>Planning, Running, and Analyzing Controlled Experiments on the Web </a:t>
            </a:r>
            <a:r>
              <a:rPr dirty="0" smtClean="0"/>
              <a:t/>
            </a:r>
            <a:br>
              <a:rPr dirty="0" smtClean="0"/>
            </a:br>
            <a:endParaRPr lang="en-US" dirty="0"/>
          </a:p>
        </p:txBody>
      </p:sp>
      <p:sp>
        <p:nvSpPr>
          <p:cNvPr id="3" name="Subtitle 2"/>
          <p:cNvSpPr>
            <a:spLocks noGrp="1"/>
          </p:cNvSpPr>
          <p:nvPr>
            <p:ph type="subTitle" idx="1"/>
          </p:nvPr>
        </p:nvSpPr>
        <p:spPr>
          <a:xfrm>
            <a:off x="1054149" y="4180724"/>
            <a:ext cx="9477976" cy="953136"/>
          </a:xfrm>
        </p:spPr>
        <p:txBody>
          <a:bodyPr/>
          <a:lstStyle/>
          <a:p>
            <a:r>
              <a:rPr lang="en-US" dirty="0" smtClean="0"/>
              <a:t>Roger Longbotham, </a:t>
            </a:r>
            <a:br>
              <a:rPr lang="en-US" dirty="0" smtClean="0"/>
            </a:br>
            <a:r>
              <a:rPr lang="en-US" dirty="0" smtClean="0"/>
              <a:t>Mgr Analytics, Experimentation Platform, Microsoft</a:t>
            </a:r>
          </a:p>
        </p:txBody>
      </p:sp>
      <p:sp>
        <p:nvSpPr>
          <p:cNvPr id="5" name="Rectangle 4"/>
          <p:cNvSpPr/>
          <p:nvPr/>
        </p:nvSpPr>
        <p:spPr>
          <a:xfrm>
            <a:off x="952513" y="5841578"/>
            <a:ext cx="6830519" cy="523220"/>
          </a:xfrm>
          <a:prstGeom prst="rect">
            <a:avLst/>
          </a:prstGeom>
        </p:spPr>
        <p:txBody>
          <a:bodyPr wrap="square">
            <a:spAutoFit/>
          </a:bodyPr>
          <a:lstStyle/>
          <a:p>
            <a:r>
              <a:rPr lang="en-US" sz="2800" dirty="0" smtClean="0"/>
              <a:t>Slides available at </a:t>
            </a:r>
            <a:r>
              <a:rPr lang="en-US" sz="2800" dirty="0" smtClean="0">
                <a:hlinkClick r:id="rId2"/>
              </a:rPr>
              <a:t>http://exp-platform.com</a:t>
            </a:r>
            <a:endParaRPr lang="en-US" sz="2800" dirty="0" smtClean="0"/>
          </a:p>
        </p:txBody>
      </p:sp>
      <p:sp>
        <p:nvSpPr>
          <p:cNvPr id="6" name="Rectangle 5"/>
          <p:cNvSpPr/>
          <p:nvPr/>
        </p:nvSpPr>
        <p:spPr>
          <a:xfrm>
            <a:off x="5025230" y="835671"/>
            <a:ext cx="2089033" cy="923330"/>
          </a:xfrm>
          <a:prstGeom prst="rect">
            <a:avLst/>
          </a:prstGeom>
        </p:spPr>
        <p:txBody>
          <a:bodyPr wrap="none">
            <a:spAutoFit/>
          </a:bodyPr>
          <a:lstStyle/>
          <a:p>
            <a:r>
              <a:rPr lang="en-US" sz="5400" spc="-15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latin typeface="Segoe" pitchFamily="34" charset="0"/>
                <a:cs typeface="Arial" charset="0"/>
              </a:rPr>
              <a:t>Part  2</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and Sample Size</a:t>
            </a:r>
          </a:p>
        </p:txBody>
      </p:sp>
      <p:sp>
        <p:nvSpPr>
          <p:cNvPr id="3" name="Content Placeholder 2"/>
          <p:cNvSpPr>
            <a:spLocks noGrp="1"/>
          </p:cNvSpPr>
          <p:nvPr>
            <p:ph idx="1"/>
          </p:nvPr>
        </p:nvSpPr>
        <p:spPr>
          <a:xfrm>
            <a:off x="507868" y="1412875"/>
            <a:ext cx="11173090" cy="3496342"/>
          </a:xfrm>
        </p:spPr>
        <p:txBody>
          <a:bodyPr/>
          <a:lstStyle/>
          <a:p>
            <a:r>
              <a:rPr lang="en-US" dirty="0" smtClean="0"/>
              <a:t>Example: Total number of users needed to achieve 80% power, with equal number of users in Treatment and Control and with standard deviation s is</a:t>
            </a:r>
          </a:p>
          <a:p>
            <a:endParaRPr lang="en-US" dirty="0" smtClean="0"/>
          </a:p>
          <a:p>
            <a:endParaRPr lang="en-US" dirty="0" smtClean="0"/>
          </a:p>
          <a:p>
            <a:endParaRPr lang="en-US" dirty="0" smtClean="0"/>
          </a:p>
          <a:p>
            <a:endParaRPr lang="en-US" dirty="0"/>
          </a:p>
        </p:txBody>
      </p:sp>
      <p:graphicFrame>
        <p:nvGraphicFramePr>
          <p:cNvPr id="4" name="Object 3"/>
          <p:cNvGraphicFramePr>
            <a:graphicFrameLocks noChangeAspect="1"/>
          </p:cNvGraphicFramePr>
          <p:nvPr/>
        </p:nvGraphicFramePr>
        <p:xfrm>
          <a:off x="5726113" y="3219450"/>
          <a:ext cx="736600" cy="419100"/>
        </p:xfrm>
        <a:graphic>
          <a:graphicData uri="http://schemas.openxmlformats.org/presentationml/2006/ole">
            <p:oleObj spid="_x0000_s28674" name="Equation" r:id="rId3" imgW="736560" imgH="419040" progId="Equation.3">
              <p:embed/>
            </p:oleObj>
          </a:graphicData>
        </a:graphic>
      </p:graphicFrame>
      <p:graphicFrame>
        <p:nvGraphicFramePr>
          <p:cNvPr id="28675" name="Object 3"/>
          <p:cNvGraphicFramePr>
            <a:graphicFrameLocks noChangeAspect="1"/>
          </p:cNvGraphicFramePr>
          <p:nvPr/>
        </p:nvGraphicFramePr>
        <p:xfrm>
          <a:off x="5726113" y="3219450"/>
          <a:ext cx="736600" cy="419100"/>
        </p:xfrm>
        <a:graphic>
          <a:graphicData uri="http://schemas.openxmlformats.org/presentationml/2006/ole">
            <p:oleObj spid="_x0000_s28675" name="Equation" r:id="rId4" imgW="736560" imgH="419040" progId="Equation.3">
              <p:embed/>
            </p:oleObj>
          </a:graphicData>
        </a:graphic>
      </p:graphicFrame>
      <p:graphicFrame>
        <p:nvGraphicFramePr>
          <p:cNvPr id="28677" name="Object 5"/>
          <p:cNvGraphicFramePr>
            <a:graphicFrameLocks noChangeAspect="1"/>
          </p:cNvGraphicFramePr>
          <p:nvPr/>
        </p:nvGraphicFramePr>
        <p:xfrm>
          <a:off x="4210708" y="2948516"/>
          <a:ext cx="2404581" cy="1368123"/>
        </p:xfrm>
        <a:graphic>
          <a:graphicData uri="http://schemas.openxmlformats.org/presentationml/2006/ole">
            <p:oleObj spid="_x0000_s28677" name="Equation" r:id="rId5" imgW="736560" imgH="419040" progId="Equation.3">
              <p:embed/>
            </p:oleObj>
          </a:graphicData>
        </a:graphic>
      </p:graphicFrame>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 up</a:t>
            </a:r>
            <a:endParaRPr lang="en-US" dirty="0"/>
          </a:p>
        </p:txBody>
      </p:sp>
      <p:sp>
        <p:nvSpPr>
          <p:cNvPr id="3" name="Content Placeholder 2"/>
          <p:cNvSpPr>
            <a:spLocks noGrp="1"/>
          </p:cNvSpPr>
          <p:nvPr>
            <p:ph idx="1"/>
          </p:nvPr>
        </p:nvSpPr>
        <p:spPr>
          <a:xfrm>
            <a:off x="507868" y="1412875"/>
            <a:ext cx="11173090" cy="3767185"/>
          </a:xfrm>
        </p:spPr>
        <p:txBody>
          <a:bodyPr/>
          <a:lstStyle/>
          <a:p>
            <a:r>
              <a:rPr lang="en-US" dirty="0" smtClean="0"/>
              <a:t>Often good practice is to start with small percent in Treatment and increase when you have confidence Treatment is bug-free</a:t>
            </a:r>
          </a:p>
          <a:p>
            <a:r>
              <a:rPr lang="en-US" dirty="0" smtClean="0"/>
              <a:t>Sample ramp up schedule:</a:t>
            </a:r>
          </a:p>
          <a:p>
            <a:pPr lvl="1"/>
            <a:r>
              <a:rPr lang="en-US" dirty="0" smtClean="0"/>
              <a:t>1% in Treatment for 4 hours</a:t>
            </a:r>
          </a:p>
          <a:p>
            <a:pPr lvl="1"/>
            <a:r>
              <a:rPr lang="en-US" dirty="0" smtClean="0"/>
              <a:t>5% in Treatment for 4 </a:t>
            </a:r>
            <a:r>
              <a:rPr lang="en-US" dirty="0" smtClean="0"/>
              <a:t>hours		    Ramp-up period</a:t>
            </a:r>
            <a:endParaRPr lang="en-US" dirty="0" smtClean="0"/>
          </a:p>
          <a:p>
            <a:pPr lvl="1"/>
            <a:r>
              <a:rPr lang="en-US" dirty="0" smtClean="0"/>
              <a:t>20% in Treatment for 4 hours</a:t>
            </a:r>
          </a:p>
          <a:p>
            <a:pPr lvl="1"/>
            <a:r>
              <a:rPr lang="en-US" dirty="0" smtClean="0"/>
              <a:t>50 % in Treatment for 14 days</a:t>
            </a:r>
            <a:endParaRPr lang="en-US" dirty="0"/>
          </a:p>
        </p:txBody>
      </p:sp>
      <p:sp>
        <p:nvSpPr>
          <p:cNvPr id="5" name="Right Brace 4"/>
          <p:cNvSpPr/>
          <p:nvPr/>
        </p:nvSpPr>
        <p:spPr>
          <a:xfrm>
            <a:off x="6378498" y="3378820"/>
            <a:ext cx="624468" cy="1226634"/>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Simpson’s Paradox</a:t>
            </a:r>
            <a:endParaRPr lang="en-US" dirty="0"/>
          </a:p>
        </p:txBody>
      </p:sp>
      <p:sp>
        <p:nvSpPr>
          <p:cNvPr id="3" name="Content Placeholder 2"/>
          <p:cNvSpPr>
            <a:spLocks noGrp="1"/>
          </p:cNvSpPr>
          <p:nvPr>
            <p:ph idx="1"/>
          </p:nvPr>
        </p:nvSpPr>
        <p:spPr>
          <a:xfrm>
            <a:off x="507868" y="1412875"/>
            <a:ext cx="11173090" cy="4382738"/>
          </a:xfrm>
        </p:spPr>
        <p:txBody>
          <a:bodyPr/>
          <a:lstStyle/>
          <a:p>
            <a:r>
              <a:rPr lang="en-US" dirty="0" smtClean="0"/>
              <a:t>Beware Simpson’s paradox when percent in Treatment changes</a:t>
            </a:r>
          </a:p>
          <a:p>
            <a:r>
              <a:rPr lang="en-US" dirty="0" smtClean="0"/>
              <a:t>Example: data generated for 7day test with Treatment mean 5% higher than Control mean each day.</a:t>
            </a:r>
          </a:p>
          <a:p>
            <a:pPr>
              <a:buNone/>
            </a:pPr>
            <a:r>
              <a:rPr lang="en-US" dirty="0" smtClean="0"/>
              <a:t>	First 5 days Treatment had 20% of visitors/day (100,000 visitors/day)</a:t>
            </a:r>
          </a:p>
          <a:p>
            <a:pPr>
              <a:buNone/>
            </a:pPr>
            <a:r>
              <a:rPr lang="en-US" dirty="0" smtClean="0"/>
              <a:t>	Last 2 days Treatment had 50% of visitors (100,000/day)</a:t>
            </a:r>
          </a:p>
          <a:p>
            <a:pPr>
              <a:buNone/>
            </a:pPr>
            <a:r>
              <a:rPr lang="en-US" dirty="0" smtClean="0"/>
              <a:t>	(Assume last two days were weekend and averages dropped from about 1.7 to 1.2)</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Simpson’s Paradox example</a:t>
            </a:r>
            <a:endParaRPr lang="en-US" dirty="0"/>
          </a:p>
        </p:txBody>
      </p:sp>
      <p:sp>
        <p:nvSpPr>
          <p:cNvPr id="6" name="TextBox 5"/>
          <p:cNvSpPr txBox="1"/>
          <p:nvPr/>
        </p:nvSpPr>
        <p:spPr>
          <a:xfrm>
            <a:off x="277408" y="5917915"/>
            <a:ext cx="11310147" cy="461665"/>
          </a:xfrm>
          <a:prstGeom prst="rect">
            <a:avLst/>
          </a:prstGeom>
          <a:noFill/>
        </p:spPr>
        <p:txBody>
          <a:bodyPr wrap="none" rtlCol="0">
            <a:spAutoFit/>
          </a:bodyPr>
          <a:lstStyle/>
          <a:p>
            <a:r>
              <a:rPr lang="en-US" sz="2400" b="1" dirty="0" smtClean="0">
                <a:solidFill>
                  <a:srgbClr val="FFC000"/>
                </a:solidFill>
              </a:rPr>
              <a:t>The Treatment effect each day is +5% but estimated cumulative effect is -7%</a:t>
            </a:r>
            <a:endParaRPr lang="en-US" sz="2400" b="1" dirty="0">
              <a:solidFill>
                <a:srgbClr val="FFC000"/>
              </a:solidFill>
            </a:endParaRPr>
          </a:p>
        </p:txBody>
      </p:sp>
      <p:sp>
        <p:nvSpPr>
          <p:cNvPr id="7" name="TextBox 6"/>
          <p:cNvSpPr txBox="1"/>
          <p:nvPr/>
        </p:nvSpPr>
        <p:spPr>
          <a:xfrm>
            <a:off x="287676" y="1345915"/>
            <a:ext cx="6413935" cy="461665"/>
          </a:xfrm>
          <a:prstGeom prst="rect">
            <a:avLst/>
          </a:prstGeom>
          <a:noFill/>
        </p:spPr>
        <p:txBody>
          <a:bodyPr wrap="none" rtlCol="0">
            <a:spAutoFit/>
          </a:bodyPr>
          <a:lstStyle/>
          <a:p>
            <a:r>
              <a:rPr lang="en-US" sz="2400" dirty="0" smtClean="0"/>
              <a:t>Metric is number of sessions per user per day</a:t>
            </a:r>
            <a:endParaRPr lang="en-US" sz="2400" dirty="0"/>
          </a:p>
        </p:txBody>
      </p:sp>
      <p:pic>
        <p:nvPicPr>
          <p:cNvPr id="29701" name="Picture 5"/>
          <p:cNvPicPr>
            <a:picLocks noChangeAspect="1" noChangeArrowheads="1"/>
          </p:cNvPicPr>
          <p:nvPr/>
        </p:nvPicPr>
        <p:blipFill>
          <a:blip r:embed="rId2"/>
          <a:srcRect/>
          <a:stretch>
            <a:fillRect/>
          </a:stretch>
        </p:blipFill>
        <p:spPr bwMode="auto">
          <a:xfrm>
            <a:off x="365759" y="1885724"/>
            <a:ext cx="11350261" cy="3809682"/>
          </a:xfrm>
          <a:prstGeom prst="rect">
            <a:avLst/>
          </a:prstGeom>
          <a:noFill/>
          <a:ln w="9525">
            <a:noFill/>
            <a:miter lim="800000"/>
            <a:headEnd/>
            <a:tailEnd/>
          </a:ln>
          <a:effec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MultiTreatment</a:t>
            </a:r>
            <a:r>
              <a:rPr lang="en-US" dirty="0" smtClean="0"/>
              <a:t> Tests</a:t>
            </a:r>
            <a:endParaRPr lang="en-US" dirty="0"/>
          </a:p>
        </p:txBody>
      </p:sp>
      <p:sp>
        <p:nvSpPr>
          <p:cNvPr id="3" name="Content Placeholder 2"/>
          <p:cNvSpPr>
            <a:spLocks noGrp="1"/>
          </p:cNvSpPr>
          <p:nvPr>
            <p:ph idx="1"/>
          </p:nvPr>
        </p:nvSpPr>
        <p:spPr>
          <a:xfrm>
            <a:off x="518142" y="1248488"/>
            <a:ext cx="11173090" cy="1391150"/>
          </a:xfrm>
        </p:spPr>
        <p:txBody>
          <a:bodyPr/>
          <a:lstStyle/>
          <a:p>
            <a:r>
              <a:rPr lang="en-US" dirty="0" smtClean="0"/>
              <a:t>Example: Real Estate widget design</a:t>
            </a:r>
          </a:p>
          <a:p>
            <a:pPr lvl="1"/>
            <a:r>
              <a:rPr lang="en-US" dirty="0" smtClean="0"/>
              <a:t>Test five alternatives to the current design</a:t>
            </a:r>
          </a:p>
          <a:p>
            <a:pPr lvl="1"/>
            <a:r>
              <a:rPr lang="en-US" dirty="0" smtClean="0"/>
              <a:t>OEC: clicks to links weighted by revenue per click</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610688" y="2937018"/>
            <a:ext cx="2862625" cy="1577697"/>
          </a:xfrm>
          <a:prstGeom prst="rect">
            <a:avLst/>
          </a:prstGeom>
          <a:noFill/>
        </p:spPr>
      </p:pic>
      <p:pic>
        <p:nvPicPr>
          <p:cNvPr id="5" name="Picture 5" descr="D_01"/>
          <p:cNvPicPr>
            <a:picLocks noChangeAspect="1" noChangeArrowheads="1"/>
          </p:cNvPicPr>
          <p:nvPr/>
        </p:nvPicPr>
        <p:blipFill>
          <a:blip r:embed="rId3" cstate="print"/>
          <a:srcRect/>
          <a:stretch>
            <a:fillRect/>
          </a:stretch>
        </p:blipFill>
        <p:spPr bwMode="auto">
          <a:xfrm>
            <a:off x="3849188" y="2925995"/>
            <a:ext cx="2756903" cy="1545167"/>
          </a:xfrm>
          <a:prstGeom prst="rect">
            <a:avLst/>
          </a:prstGeom>
          <a:noFill/>
        </p:spPr>
      </p:pic>
      <p:pic>
        <p:nvPicPr>
          <p:cNvPr id="6" name="Picture 3" descr="E_01"/>
          <p:cNvPicPr>
            <a:picLocks noChangeAspect="1" noChangeArrowheads="1"/>
          </p:cNvPicPr>
          <p:nvPr/>
        </p:nvPicPr>
        <p:blipFill>
          <a:blip r:embed="rId4" cstate="print"/>
          <a:srcRect/>
          <a:stretch>
            <a:fillRect/>
          </a:stretch>
        </p:blipFill>
        <p:spPr bwMode="auto">
          <a:xfrm>
            <a:off x="7051937" y="2955854"/>
            <a:ext cx="2862625" cy="1398783"/>
          </a:xfrm>
          <a:prstGeom prst="rect">
            <a:avLst/>
          </a:prstGeom>
          <a:noFill/>
        </p:spPr>
      </p:pic>
      <p:pic>
        <p:nvPicPr>
          <p:cNvPr id="7" name="Picture 4"/>
          <p:cNvPicPr>
            <a:picLocks noChangeAspect="1" noChangeArrowheads="1"/>
          </p:cNvPicPr>
          <p:nvPr/>
        </p:nvPicPr>
        <p:blipFill>
          <a:blip r:embed="rId5" cstate="print"/>
          <a:srcRect/>
          <a:stretch>
            <a:fillRect/>
          </a:stretch>
        </p:blipFill>
        <p:spPr bwMode="auto">
          <a:xfrm>
            <a:off x="601163" y="4908907"/>
            <a:ext cx="2895154" cy="1398782"/>
          </a:xfrm>
          <a:prstGeom prst="rect">
            <a:avLst/>
          </a:prstGeom>
          <a:noFill/>
        </p:spPr>
      </p:pic>
      <p:pic>
        <p:nvPicPr>
          <p:cNvPr id="8" name="Picture 5" descr="H_04_open"/>
          <p:cNvPicPr>
            <a:picLocks noChangeAspect="1" noChangeArrowheads="1"/>
          </p:cNvPicPr>
          <p:nvPr/>
        </p:nvPicPr>
        <p:blipFill>
          <a:blip r:embed="rId6" cstate="print"/>
          <a:srcRect/>
          <a:stretch>
            <a:fillRect/>
          </a:stretch>
        </p:blipFill>
        <p:spPr bwMode="auto">
          <a:xfrm>
            <a:off x="3941655" y="4857750"/>
            <a:ext cx="2756903" cy="1528902"/>
          </a:xfrm>
          <a:prstGeom prst="rect">
            <a:avLst/>
          </a:prstGeom>
          <a:noFill/>
        </p:spPr>
      </p:pic>
      <p:pic>
        <p:nvPicPr>
          <p:cNvPr id="9" name="Picture 2" descr="msn_05"/>
          <p:cNvPicPr>
            <a:picLocks noChangeAspect="1" noChangeArrowheads="1"/>
          </p:cNvPicPr>
          <p:nvPr/>
        </p:nvPicPr>
        <p:blipFill>
          <a:blip r:embed="rId7" cstate="print"/>
          <a:srcRect/>
          <a:stretch>
            <a:fillRect/>
          </a:stretch>
        </p:blipFill>
        <p:spPr bwMode="auto">
          <a:xfrm>
            <a:off x="7164084" y="4868774"/>
            <a:ext cx="2781300" cy="1073484"/>
          </a:xfrm>
          <a:prstGeom prst="rect">
            <a:avLst/>
          </a:prstGeom>
          <a:noFill/>
        </p:spPr>
      </p:pic>
      <p:sp>
        <p:nvSpPr>
          <p:cNvPr id="10" name="TextBox 9"/>
          <p:cNvSpPr txBox="1"/>
          <p:nvPr/>
        </p:nvSpPr>
        <p:spPr>
          <a:xfrm>
            <a:off x="1458930" y="4541178"/>
            <a:ext cx="928459" cy="369332"/>
          </a:xfrm>
          <a:prstGeom prst="rect">
            <a:avLst/>
          </a:prstGeom>
          <a:noFill/>
        </p:spPr>
        <p:txBody>
          <a:bodyPr wrap="none" rtlCol="0">
            <a:spAutoFit/>
          </a:bodyPr>
          <a:lstStyle/>
          <a:p>
            <a:r>
              <a:rPr lang="en-US" dirty="0" smtClean="0"/>
              <a:t>Control</a:t>
            </a:r>
            <a:endParaRPr lang="en-US" dirty="0"/>
          </a:p>
        </p:txBody>
      </p:sp>
      <p:sp>
        <p:nvSpPr>
          <p:cNvPr id="11" name="TextBox 10"/>
          <p:cNvSpPr txBox="1"/>
          <p:nvPr/>
        </p:nvSpPr>
        <p:spPr>
          <a:xfrm>
            <a:off x="4941870" y="4510355"/>
            <a:ext cx="453970" cy="369332"/>
          </a:xfrm>
          <a:prstGeom prst="rect">
            <a:avLst/>
          </a:prstGeom>
          <a:noFill/>
        </p:spPr>
        <p:txBody>
          <a:bodyPr wrap="none" rtlCol="0">
            <a:spAutoFit/>
          </a:bodyPr>
          <a:lstStyle/>
          <a:p>
            <a:r>
              <a:rPr lang="en-US" dirty="0" smtClean="0"/>
              <a:t>T1</a:t>
            </a:r>
            <a:endParaRPr lang="en-US" dirty="0"/>
          </a:p>
        </p:txBody>
      </p:sp>
      <p:sp>
        <p:nvSpPr>
          <p:cNvPr id="12" name="TextBox 11"/>
          <p:cNvSpPr txBox="1"/>
          <p:nvPr/>
        </p:nvSpPr>
        <p:spPr>
          <a:xfrm>
            <a:off x="1724346" y="6357991"/>
            <a:ext cx="453970" cy="369332"/>
          </a:xfrm>
          <a:prstGeom prst="rect">
            <a:avLst/>
          </a:prstGeom>
          <a:noFill/>
        </p:spPr>
        <p:txBody>
          <a:bodyPr wrap="none" rtlCol="0">
            <a:spAutoFit/>
          </a:bodyPr>
          <a:lstStyle/>
          <a:p>
            <a:r>
              <a:rPr lang="en-US" dirty="0" smtClean="0"/>
              <a:t>T3</a:t>
            </a:r>
            <a:endParaRPr lang="en-US" dirty="0"/>
          </a:p>
        </p:txBody>
      </p:sp>
      <p:sp>
        <p:nvSpPr>
          <p:cNvPr id="13" name="TextBox 12"/>
          <p:cNvSpPr txBox="1"/>
          <p:nvPr/>
        </p:nvSpPr>
        <p:spPr>
          <a:xfrm>
            <a:off x="5154202" y="6335730"/>
            <a:ext cx="453970" cy="369332"/>
          </a:xfrm>
          <a:prstGeom prst="rect">
            <a:avLst/>
          </a:prstGeom>
          <a:noFill/>
        </p:spPr>
        <p:txBody>
          <a:bodyPr wrap="none" rtlCol="0">
            <a:spAutoFit/>
          </a:bodyPr>
          <a:lstStyle/>
          <a:p>
            <a:r>
              <a:rPr lang="en-US" dirty="0" smtClean="0"/>
              <a:t>T4</a:t>
            </a:r>
            <a:endParaRPr lang="en-US" dirty="0"/>
          </a:p>
        </p:txBody>
      </p:sp>
      <p:sp>
        <p:nvSpPr>
          <p:cNvPr id="14" name="TextBox 13"/>
          <p:cNvSpPr txBox="1"/>
          <p:nvPr/>
        </p:nvSpPr>
        <p:spPr>
          <a:xfrm>
            <a:off x="8275835" y="4474394"/>
            <a:ext cx="453970" cy="369332"/>
          </a:xfrm>
          <a:prstGeom prst="rect">
            <a:avLst/>
          </a:prstGeom>
          <a:noFill/>
        </p:spPr>
        <p:txBody>
          <a:bodyPr wrap="none" rtlCol="0">
            <a:spAutoFit/>
          </a:bodyPr>
          <a:lstStyle/>
          <a:p>
            <a:r>
              <a:rPr lang="en-US" dirty="0" smtClean="0"/>
              <a:t>T2</a:t>
            </a:r>
            <a:endParaRPr lang="en-US" dirty="0"/>
          </a:p>
        </p:txBody>
      </p:sp>
      <p:sp>
        <p:nvSpPr>
          <p:cNvPr id="15" name="TextBox 14"/>
          <p:cNvSpPr txBox="1"/>
          <p:nvPr/>
        </p:nvSpPr>
        <p:spPr>
          <a:xfrm>
            <a:off x="8459057" y="6322032"/>
            <a:ext cx="453970" cy="369332"/>
          </a:xfrm>
          <a:prstGeom prst="rect">
            <a:avLst/>
          </a:prstGeom>
          <a:noFill/>
        </p:spPr>
        <p:txBody>
          <a:bodyPr wrap="none" rtlCol="0">
            <a:spAutoFit/>
          </a:bodyPr>
          <a:lstStyle/>
          <a:p>
            <a:r>
              <a:rPr lang="en-US" dirty="0" smtClean="0"/>
              <a:t>T5</a:t>
            </a:r>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Estate Widget</a:t>
            </a:r>
            <a:endParaRPr lang="en-US" dirty="0"/>
          </a:p>
        </p:txBody>
      </p:sp>
      <p:sp>
        <p:nvSpPr>
          <p:cNvPr id="3" name="Content Placeholder 2"/>
          <p:cNvSpPr>
            <a:spLocks noGrp="1"/>
          </p:cNvSpPr>
          <p:nvPr>
            <p:ph idx="1"/>
          </p:nvPr>
        </p:nvSpPr>
        <p:spPr>
          <a:xfrm>
            <a:off x="507868" y="1412875"/>
            <a:ext cx="11173090" cy="3299365"/>
          </a:xfrm>
        </p:spPr>
        <p:txBody>
          <a:bodyPr/>
          <a:lstStyle/>
          <a:p>
            <a:pPr marL="396875" lvl="1">
              <a:buBlip>
                <a:blip r:embed="rId2"/>
              </a:buBlip>
            </a:pPr>
            <a:r>
              <a:rPr lang="en-US" dirty="0" smtClean="0"/>
              <a:t>The widget that performed the best was the simplest</a:t>
            </a:r>
          </a:p>
          <a:p>
            <a:pPr marL="396875" lvl="1">
              <a:buBlip>
                <a:blip r:embed="rId2"/>
              </a:buBlip>
            </a:pPr>
            <a:endParaRPr lang="en-US" dirty="0" smtClean="0"/>
          </a:p>
          <a:p>
            <a:pPr marL="396875" lvl="1">
              <a:buBlip>
                <a:blip r:embed="rId2"/>
              </a:buBlip>
            </a:pPr>
            <a:endParaRPr lang="en-US" dirty="0" smtClean="0"/>
          </a:p>
          <a:p>
            <a:pPr marL="396875" lvl="1">
              <a:buBlip>
                <a:blip r:embed="rId2"/>
              </a:buBlip>
            </a:pPr>
            <a:endParaRPr lang="en-US" dirty="0" smtClean="0"/>
          </a:p>
          <a:p>
            <a:pPr marL="396875" lvl="1">
              <a:buBlip>
                <a:blip r:embed="rId2"/>
              </a:buBlip>
            </a:pPr>
            <a:endParaRPr lang="en-US" dirty="0" smtClean="0"/>
          </a:p>
          <a:p>
            <a:pPr marL="396875" lvl="1">
              <a:buBlip>
                <a:blip r:embed="rId2"/>
              </a:buBlip>
            </a:pPr>
            <a:r>
              <a:rPr lang="en-US" dirty="0" smtClean="0"/>
              <a:t>Revenue increase over control: +9.7%</a:t>
            </a:r>
          </a:p>
          <a:p>
            <a:endParaRPr lang="en-US" dirty="0"/>
          </a:p>
        </p:txBody>
      </p:sp>
      <p:pic>
        <p:nvPicPr>
          <p:cNvPr id="4" name="Picture 2" descr="msn_05"/>
          <p:cNvPicPr>
            <a:picLocks noChangeAspect="1" noChangeArrowheads="1"/>
          </p:cNvPicPr>
          <p:nvPr/>
        </p:nvPicPr>
        <p:blipFill>
          <a:blip r:embed="rId3" cstate="print"/>
          <a:srcRect/>
          <a:stretch>
            <a:fillRect/>
          </a:stretch>
        </p:blipFill>
        <p:spPr bwMode="auto">
          <a:xfrm>
            <a:off x="1390007" y="2033107"/>
            <a:ext cx="3783003" cy="1460106"/>
          </a:xfrm>
          <a:prstGeom prst="rect">
            <a:avLst/>
          </a:prstGeom>
          <a:noFill/>
        </p:spPr>
      </p:pic>
      <p:sp>
        <p:nvSpPr>
          <p:cNvPr id="5" name="TextBox 4"/>
          <p:cNvSpPr txBox="1"/>
          <p:nvPr/>
        </p:nvSpPr>
        <p:spPr>
          <a:xfrm>
            <a:off x="418011" y="6191794"/>
            <a:ext cx="10080773" cy="369332"/>
          </a:xfrm>
          <a:prstGeom prst="rect">
            <a:avLst/>
          </a:prstGeom>
          <a:noFill/>
        </p:spPr>
        <p:txBody>
          <a:bodyPr wrap="none" rtlCol="0">
            <a:spAutoFit/>
          </a:bodyPr>
          <a:lstStyle/>
          <a:p>
            <a:r>
              <a:rPr lang="en-US" dirty="0" smtClean="0"/>
              <a:t>Note Ronny’s example earlier compared the best Treatment to another Treatment, not the Control</a:t>
            </a:r>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4"/>
          <p:cNvSpPr>
            <a:spLocks noGrp="1"/>
          </p:cNvSpPr>
          <p:nvPr>
            <p:ph idx="1"/>
          </p:nvPr>
        </p:nvSpPr>
        <p:spPr>
          <a:xfrm>
            <a:off x="1627884" y="1659454"/>
            <a:ext cx="9529851" cy="2756139"/>
          </a:xfrm>
        </p:spPr>
        <p:txBody>
          <a:bodyPr/>
          <a:lstStyle/>
          <a:p>
            <a:pPr eaLnBrk="1" hangingPunct="1">
              <a:buNone/>
            </a:pPr>
            <a:r>
              <a:rPr lang="en-US" sz="19900" dirty="0" smtClean="0">
                <a:solidFill>
                  <a:srgbClr val="FFC000"/>
                </a:solidFill>
              </a:rPr>
              <a:t>B</a:t>
            </a:r>
            <a:r>
              <a:rPr lang="en-US" sz="19900" dirty="0" smtClean="0">
                <a:solidFill>
                  <a:srgbClr val="FF0000"/>
                </a:solidFill>
              </a:rPr>
              <a:t>R</a:t>
            </a:r>
            <a:r>
              <a:rPr lang="en-US" sz="19900" dirty="0" smtClean="0">
                <a:solidFill>
                  <a:srgbClr val="92D050"/>
                </a:solidFill>
              </a:rPr>
              <a:t>E</a:t>
            </a:r>
            <a:r>
              <a:rPr lang="en-US" sz="19900" dirty="0" smtClean="0">
                <a:solidFill>
                  <a:srgbClr val="0070C0"/>
                </a:solidFill>
              </a:rPr>
              <a:t>A</a:t>
            </a:r>
            <a:r>
              <a:rPr lang="en-US" sz="19900" dirty="0" smtClean="0">
                <a:solidFill>
                  <a:srgbClr val="FFFF00"/>
                </a:solidFill>
              </a:rPr>
              <a:t>K</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of Experiments</a:t>
            </a:r>
            <a:endParaRPr lang="en-US" dirty="0"/>
          </a:p>
        </p:txBody>
      </p:sp>
      <p:sp>
        <p:nvSpPr>
          <p:cNvPr id="3" name="Content Placeholder 2"/>
          <p:cNvSpPr>
            <a:spLocks noGrp="1"/>
          </p:cNvSpPr>
          <p:nvPr>
            <p:ph idx="1"/>
          </p:nvPr>
        </p:nvSpPr>
        <p:spPr>
          <a:xfrm>
            <a:off x="507868" y="1412875"/>
            <a:ext cx="11173090" cy="2068259"/>
          </a:xfrm>
        </p:spPr>
        <p:txBody>
          <a:bodyPr/>
          <a:lstStyle/>
          <a:p>
            <a:r>
              <a:rPr lang="en-US" dirty="0" smtClean="0"/>
              <a:t>Triggering</a:t>
            </a:r>
          </a:p>
          <a:p>
            <a:r>
              <a:rPr lang="en-US" dirty="0" smtClean="0"/>
              <a:t>Blocking</a:t>
            </a:r>
          </a:p>
          <a:p>
            <a:r>
              <a:rPr lang="en-US" dirty="0" smtClean="0"/>
              <a:t>Measuring non-test factors</a:t>
            </a:r>
          </a:p>
          <a:p>
            <a:r>
              <a:rPr lang="en-US" dirty="0" smtClean="0"/>
              <a:t>Randomization</a:t>
            </a:r>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Triggering</a:t>
            </a:r>
            <a:endParaRPr lang="en-US" dirty="0"/>
          </a:p>
        </p:txBody>
      </p:sp>
      <p:sp>
        <p:nvSpPr>
          <p:cNvPr id="3" name="Content Placeholder 2"/>
          <p:cNvSpPr>
            <a:spLocks noGrp="1"/>
          </p:cNvSpPr>
          <p:nvPr>
            <p:ph idx="1"/>
          </p:nvPr>
        </p:nvSpPr>
        <p:spPr>
          <a:xfrm>
            <a:off x="507868" y="1412875"/>
            <a:ext cx="11173090" cy="5603842"/>
          </a:xfrm>
        </p:spPr>
        <p:txBody>
          <a:bodyPr/>
          <a:lstStyle/>
          <a:p>
            <a:pPr>
              <a:buNone/>
              <a:defRPr/>
            </a:pPr>
            <a:r>
              <a:rPr lang="en-US" dirty="0" smtClean="0"/>
              <a:t>Only allow users into your experiment if they “trigger” the experiment. i.e. a user’s data should only be used in the analysis of the experiment if they saw one of the variants</a:t>
            </a:r>
          </a:p>
          <a:p>
            <a:pPr>
              <a:buNone/>
              <a:defRPr/>
            </a:pPr>
            <a:endParaRPr lang="en-US" sz="1050" dirty="0" smtClean="0"/>
          </a:p>
          <a:p>
            <a:pPr>
              <a:buNone/>
              <a:defRPr/>
            </a:pPr>
            <a:r>
              <a:rPr lang="en-US" dirty="0" smtClean="0"/>
              <a:t>Example: MSN UK Hotmail experiment </a:t>
            </a:r>
            <a:endParaRPr lang="en-US" dirty="0" smtClean="0"/>
          </a:p>
          <a:p>
            <a:pPr>
              <a:buNone/>
            </a:pPr>
            <a:r>
              <a:rPr lang="en-US" dirty="0" smtClean="0">
                <a:solidFill>
                  <a:srgbClr val="FFFF00"/>
                </a:solidFill>
              </a:rPr>
              <a:t>Control</a:t>
            </a:r>
            <a:r>
              <a:rPr lang="en-US" dirty="0" smtClean="0"/>
              <a:t>: When user clicks on email</a:t>
            </a:r>
          </a:p>
          <a:p>
            <a:pPr>
              <a:buNone/>
            </a:pPr>
            <a:r>
              <a:rPr lang="en-US" dirty="0" smtClean="0"/>
              <a:t>	hotmail opens in same window</a:t>
            </a:r>
          </a:p>
          <a:p>
            <a:pPr>
              <a:buNone/>
            </a:pPr>
            <a:r>
              <a:rPr lang="en-US" dirty="0" smtClean="0">
                <a:solidFill>
                  <a:srgbClr val="FFFF00"/>
                </a:solidFill>
              </a:rPr>
              <a:t>Treatment</a:t>
            </a:r>
            <a:r>
              <a:rPr lang="en-US" dirty="0" smtClean="0"/>
              <a:t>: Open hotmail in</a:t>
            </a:r>
          </a:p>
          <a:p>
            <a:pPr>
              <a:buNone/>
            </a:pPr>
            <a:r>
              <a:rPr lang="en-US" dirty="0" smtClean="0"/>
              <a:t>	separate </a:t>
            </a:r>
            <a:r>
              <a:rPr lang="en-US" dirty="0" smtClean="0"/>
              <a:t>window</a:t>
            </a:r>
          </a:p>
          <a:p>
            <a:pPr>
              <a:buNone/>
            </a:pPr>
            <a:endParaRPr lang="en-US" sz="1600" dirty="0" smtClean="0"/>
          </a:p>
          <a:p>
            <a:pPr>
              <a:buNone/>
              <a:defRPr/>
            </a:pPr>
            <a:r>
              <a:rPr lang="en-US" dirty="0" smtClean="0">
                <a:solidFill>
                  <a:srgbClr val="FFFF00"/>
                </a:solidFill>
              </a:rPr>
              <a:t>Which </a:t>
            </a:r>
            <a:r>
              <a:rPr lang="en-US" dirty="0" smtClean="0">
                <a:solidFill>
                  <a:srgbClr val="FFFF00"/>
                </a:solidFill>
              </a:rPr>
              <a:t>users do you want to track as part of your experiment?</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8638478" y="2735766"/>
            <a:ext cx="1895475" cy="320908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ox(in)">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ox(in)">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 non-test Factors</a:t>
            </a:r>
            <a:endParaRPr lang="en-US" dirty="0"/>
          </a:p>
        </p:txBody>
      </p:sp>
      <p:sp>
        <p:nvSpPr>
          <p:cNvPr id="3" name="Content Placeholder 2"/>
          <p:cNvSpPr>
            <a:spLocks noGrp="1"/>
          </p:cNvSpPr>
          <p:nvPr>
            <p:ph idx="1"/>
          </p:nvPr>
        </p:nvSpPr>
        <p:spPr>
          <a:xfrm>
            <a:off x="507868" y="1412875"/>
            <a:ext cx="11173090" cy="4672048"/>
          </a:xfrm>
        </p:spPr>
        <p:txBody>
          <a:bodyPr/>
          <a:lstStyle/>
          <a:p>
            <a:pPr>
              <a:defRPr/>
            </a:pPr>
            <a:r>
              <a:rPr lang="en-US" dirty="0" smtClean="0"/>
              <a:t>Factor is controlled such that it affects both treatment and control equally, hence not affecting  the estimate of the effect</a:t>
            </a:r>
          </a:p>
          <a:p>
            <a:pPr>
              <a:buNone/>
              <a:defRPr/>
            </a:pPr>
            <a:endParaRPr lang="en-US" sz="1400" dirty="0" smtClean="0"/>
          </a:p>
          <a:p>
            <a:pPr>
              <a:defRPr/>
            </a:pPr>
            <a:r>
              <a:rPr lang="en-US" dirty="0" smtClean="0"/>
              <a:t>Blocking on a factor is more common than keeping it fixed (keeping it constant throughout the experiment)</a:t>
            </a:r>
          </a:p>
          <a:p>
            <a:pPr>
              <a:buNone/>
              <a:defRPr/>
            </a:pPr>
            <a:endParaRPr lang="en-US" sz="1400" dirty="0" smtClean="0"/>
          </a:p>
          <a:p>
            <a:pPr>
              <a:defRPr/>
            </a:pPr>
            <a:r>
              <a:rPr lang="en-US" dirty="0" smtClean="0"/>
              <a:t>Advantages to blocking</a:t>
            </a:r>
          </a:p>
          <a:p>
            <a:pPr lvl="1">
              <a:defRPr/>
            </a:pPr>
            <a:r>
              <a:rPr lang="en-US" sz="2600" dirty="0" smtClean="0"/>
              <a:t>Can estimate the effect of the different levels of the factor, e.g. what is the effect on weekends/weekdays</a:t>
            </a:r>
          </a:p>
          <a:p>
            <a:pPr lvl="1">
              <a:defRPr/>
            </a:pPr>
            <a:r>
              <a:rPr lang="en-US" sz="2600" dirty="0" smtClean="0"/>
              <a:t>Can make inference to a broader population</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37097"/>
          </a:xfrm>
        </p:spPr>
        <p:txBody>
          <a:bodyPr/>
          <a:lstStyle/>
          <a:p>
            <a:r>
              <a:rPr lang="en-US" sz="4600" dirty="0" smtClean="0"/>
              <a:t>Planning and Analysis of Online Experiments</a:t>
            </a:r>
            <a:endParaRPr lang="en-US" sz="4600" dirty="0"/>
          </a:p>
        </p:txBody>
      </p:sp>
      <p:sp>
        <p:nvSpPr>
          <p:cNvPr id="3" name="Content Placeholder 2"/>
          <p:cNvSpPr>
            <a:spLocks noGrp="1"/>
          </p:cNvSpPr>
          <p:nvPr>
            <p:ph idx="1"/>
          </p:nvPr>
        </p:nvSpPr>
        <p:spPr>
          <a:xfrm>
            <a:off x="507868" y="1412874"/>
            <a:ext cx="11173090" cy="4776692"/>
          </a:xfrm>
        </p:spPr>
        <p:txBody>
          <a:bodyPr/>
          <a:lstStyle/>
          <a:p>
            <a:r>
              <a:rPr lang="en-US" dirty="0" smtClean="0"/>
              <a:t>What to measure</a:t>
            </a:r>
          </a:p>
          <a:p>
            <a:r>
              <a:rPr lang="en-US" dirty="0" smtClean="0"/>
              <a:t>How to compare Treatment to Control</a:t>
            </a:r>
          </a:p>
          <a:p>
            <a:r>
              <a:rPr lang="en-US" dirty="0" smtClean="0"/>
              <a:t>How long to run test</a:t>
            </a:r>
          </a:p>
          <a:p>
            <a:r>
              <a:rPr lang="en-US" dirty="0" smtClean="0"/>
              <a:t>Start up options</a:t>
            </a:r>
          </a:p>
          <a:p>
            <a:r>
              <a:rPr lang="en-US" dirty="0" smtClean="0"/>
              <a:t>Good test design</a:t>
            </a:r>
          </a:p>
          <a:p>
            <a:r>
              <a:rPr lang="en-US" dirty="0" smtClean="0"/>
              <a:t>Data validation and cleansing</a:t>
            </a:r>
          </a:p>
          <a:p>
            <a:r>
              <a:rPr lang="en-US" dirty="0" smtClean="0"/>
              <a:t>Before your first experiment</a:t>
            </a:r>
          </a:p>
          <a:p>
            <a:r>
              <a:rPr lang="en-US" dirty="0" smtClean="0"/>
              <a:t>Common errors</a:t>
            </a:r>
          </a:p>
          <a:p>
            <a:r>
              <a:rPr lang="en-US" dirty="0" err="1" smtClean="0"/>
              <a:t>MultiVariable</a:t>
            </a:r>
            <a:r>
              <a:rPr lang="en-US" dirty="0" smtClean="0"/>
              <a:t> Tests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Blocking</a:t>
            </a:r>
            <a:endParaRPr lang="en-US" dirty="0"/>
          </a:p>
        </p:txBody>
      </p:sp>
      <p:sp>
        <p:nvSpPr>
          <p:cNvPr id="3" name="Content Placeholder 2"/>
          <p:cNvSpPr>
            <a:spLocks noGrp="1"/>
          </p:cNvSpPr>
          <p:nvPr>
            <p:ph idx="1"/>
          </p:nvPr>
        </p:nvSpPr>
        <p:spPr>
          <a:xfrm>
            <a:off x="507868" y="1412875"/>
            <a:ext cx="11173090" cy="4672048"/>
          </a:xfrm>
        </p:spPr>
        <p:txBody>
          <a:bodyPr/>
          <a:lstStyle/>
          <a:p>
            <a:pPr>
              <a:defRPr/>
            </a:pPr>
            <a:r>
              <a:rPr lang="en-US" dirty="0" smtClean="0"/>
              <a:t>Time (time of day, day of week, etc.)</a:t>
            </a:r>
          </a:p>
          <a:p>
            <a:pPr lvl="1">
              <a:buNone/>
              <a:defRPr/>
            </a:pPr>
            <a:r>
              <a:rPr lang="en-US" dirty="0" smtClean="0"/>
              <a:t>Bad test design =&gt; run control at 100% M-W</a:t>
            </a:r>
          </a:p>
          <a:p>
            <a:pPr lvl="1">
              <a:buNone/>
              <a:defRPr/>
            </a:pPr>
            <a:r>
              <a:rPr lang="en-US" dirty="0" smtClean="0"/>
              <a:t>	then treatment at 100% </a:t>
            </a:r>
            <a:r>
              <a:rPr lang="en-US" dirty="0" err="1" smtClean="0"/>
              <a:t>Th</a:t>
            </a:r>
            <a:r>
              <a:rPr lang="en-US" dirty="0" smtClean="0"/>
              <a:t>-Sa</a:t>
            </a:r>
          </a:p>
          <a:p>
            <a:pPr lvl="1">
              <a:buNone/>
              <a:defRPr/>
            </a:pPr>
            <a:r>
              <a:rPr lang="en-US" u="sng" dirty="0" smtClean="0">
                <a:solidFill>
                  <a:srgbClr val="FFFF00"/>
                </a:solidFill>
              </a:rPr>
              <a:t>Always</a:t>
            </a:r>
            <a:r>
              <a:rPr lang="en-US" dirty="0" smtClean="0">
                <a:solidFill>
                  <a:srgbClr val="FFFF00"/>
                </a:solidFill>
              </a:rPr>
              <a:t> run treatment and control concurrently in online experiments</a:t>
            </a:r>
          </a:p>
          <a:p>
            <a:pPr lvl="1">
              <a:buNone/>
              <a:defRPr/>
            </a:pPr>
            <a:endParaRPr lang="en-US" dirty="0" smtClean="0">
              <a:solidFill>
                <a:srgbClr val="FFFF00"/>
              </a:solidFill>
            </a:endParaRPr>
          </a:p>
          <a:p>
            <a:pPr>
              <a:defRPr/>
            </a:pPr>
            <a:r>
              <a:rPr lang="en-US" dirty="0" smtClean="0"/>
              <a:t>Content</a:t>
            </a:r>
          </a:p>
          <a:p>
            <a:pPr lvl="1">
              <a:buNone/>
              <a:defRPr/>
            </a:pPr>
            <a:r>
              <a:rPr lang="en-US" dirty="0" smtClean="0">
                <a:solidFill>
                  <a:srgbClr val="FFFF00"/>
                </a:solidFill>
              </a:rPr>
              <a:t>Ex: If content of a site changes during the experiment it must be the same for both Treatment and Control at all times</a:t>
            </a:r>
          </a:p>
          <a:p>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mtClean="0"/>
              <a:t>Design Principle	</a:t>
            </a:r>
          </a:p>
        </p:txBody>
      </p:sp>
      <p:sp>
        <p:nvSpPr>
          <p:cNvPr id="77827" name="Text Placeholder 2"/>
          <p:cNvSpPr>
            <a:spLocks noGrp="1"/>
          </p:cNvSpPr>
          <p:nvPr>
            <p:ph type="body" idx="1"/>
          </p:nvPr>
        </p:nvSpPr>
        <p:spPr>
          <a:xfrm>
            <a:off x="515938" y="1420813"/>
            <a:ext cx="11165020" cy="3767185"/>
          </a:xfrm>
        </p:spPr>
        <p:txBody>
          <a:bodyPr/>
          <a:lstStyle/>
          <a:p>
            <a:pPr eaLnBrk="1" hangingPunct="1">
              <a:buFont typeface="Arial" charset="0"/>
              <a:buNone/>
            </a:pPr>
            <a:r>
              <a:rPr lang="en-US" dirty="0" smtClean="0"/>
              <a:t>The Treatment and Control groups should be as alike as possible except for application of the treatment</a:t>
            </a:r>
          </a:p>
          <a:p>
            <a:pPr lvl="1" eaLnBrk="1" hangingPunct="1"/>
            <a:r>
              <a:rPr lang="en-US" dirty="0" smtClean="0"/>
              <a:t>Who is in the experiment</a:t>
            </a:r>
          </a:p>
          <a:p>
            <a:pPr lvl="1" eaLnBrk="1" hangingPunct="1"/>
            <a:r>
              <a:rPr lang="en-US" dirty="0" smtClean="0"/>
              <a:t>What is done during the experiment</a:t>
            </a:r>
          </a:p>
          <a:p>
            <a:pPr lvl="1" eaLnBrk="1" hangingPunct="1"/>
            <a:r>
              <a:rPr lang="en-US" dirty="0" smtClean="0"/>
              <a:t>etc.</a:t>
            </a:r>
          </a:p>
          <a:p>
            <a:pPr lvl="1" eaLnBrk="1" hangingPunct="1"/>
            <a:endParaRPr lang="en-US" dirty="0" smtClean="0"/>
          </a:p>
          <a:p>
            <a:pPr>
              <a:buNone/>
            </a:pPr>
            <a:r>
              <a:rPr lang="en-US" dirty="0" smtClean="0"/>
              <a:t>Updates to the site during the test must be applied to all variants in the test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dirty="0" smtClean="0"/>
              <a:t>Design Principle</a:t>
            </a:r>
          </a:p>
        </p:txBody>
      </p:sp>
      <p:sp>
        <p:nvSpPr>
          <p:cNvPr id="3" name="Text Placeholder 2"/>
          <p:cNvSpPr>
            <a:spLocks noGrp="1"/>
          </p:cNvSpPr>
          <p:nvPr>
            <p:ph type="body" idx="1"/>
          </p:nvPr>
        </p:nvSpPr>
        <p:spPr>
          <a:xfrm>
            <a:off x="515938" y="1420813"/>
            <a:ext cx="11165020" cy="3742563"/>
          </a:xfrm>
        </p:spPr>
        <p:txBody>
          <a:bodyPr/>
          <a:lstStyle/>
          <a:p>
            <a:pPr eaLnBrk="1" hangingPunct="1">
              <a:buFont typeface="Arial" charset="0"/>
              <a:buNone/>
            </a:pPr>
            <a:r>
              <a:rPr lang="en-US" dirty="0" smtClean="0"/>
              <a:t>Example: One partner was conducting an A/A test (same as an A/B test but no real change is made) What would you expect?</a:t>
            </a:r>
          </a:p>
          <a:p>
            <a:pPr eaLnBrk="1" hangingPunct="1">
              <a:buFont typeface="Arial" charset="0"/>
              <a:buNone/>
            </a:pPr>
            <a:r>
              <a:rPr lang="en-US" dirty="0" smtClean="0"/>
              <a:t>	</a:t>
            </a:r>
            <a:r>
              <a:rPr lang="en-US" dirty="0" smtClean="0">
                <a:solidFill>
                  <a:srgbClr val="FFFF00"/>
                </a:solidFill>
              </a:rPr>
              <a:t>Results: </a:t>
            </a:r>
            <a:r>
              <a:rPr lang="en-US" dirty="0" smtClean="0">
                <a:solidFill>
                  <a:srgbClr val="FFFF00"/>
                </a:solidFill>
              </a:rPr>
              <a:t>Treatment </a:t>
            </a:r>
            <a:r>
              <a:rPr lang="en-US" dirty="0" smtClean="0">
                <a:solidFill>
                  <a:srgbClr val="FFFF00"/>
                </a:solidFill>
              </a:rPr>
              <a:t>very significant (much more than it should be)  Why?</a:t>
            </a:r>
          </a:p>
          <a:p>
            <a:pPr eaLnBrk="1" hangingPunct="1">
              <a:buFont typeface="Arial" charset="0"/>
              <a:buNone/>
            </a:pPr>
            <a:r>
              <a:rPr lang="en-US" dirty="0" smtClean="0"/>
              <a:t>	Found out another group was using their Treatment group to test something so there really </a:t>
            </a:r>
            <a:r>
              <a:rPr lang="en-US" i="1" dirty="0" smtClean="0"/>
              <a:t>was</a:t>
            </a:r>
            <a:r>
              <a:rPr lang="en-US" dirty="0" smtClean="0"/>
              <a:t> a difference between T and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Principle</a:t>
            </a:r>
            <a:endParaRPr lang="en-US" dirty="0"/>
          </a:p>
        </p:txBody>
      </p:sp>
      <p:sp>
        <p:nvSpPr>
          <p:cNvPr id="3" name="Text Placeholder 2"/>
          <p:cNvSpPr>
            <a:spLocks noGrp="1"/>
          </p:cNvSpPr>
          <p:nvPr>
            <p:ph type="body" idx="1"/>
          </p:nvPr>
        </p:nvSpPr>
        <p:spPr>
          <a:xfrm>
            <a:off x="515938" y="1143410"/>
            <a:ext cx="11165020" cy="917174"/>
          </a:xfrm>
        </p:spPr>
        <p:txBody>
          <a:bodyPr/>
          <a:lstStyle/>
          <a:p>
            <a:r>
              <a:rPr lang="en-US" dirty="0" smtClean="0"/>
              <a:t>Ex: A site was testing a change to the layout of their page </a:t>
            </a:r>
          </a:p>
          <a:p>
            <a:pPr lvl="1"/>
            <a:r>
              <a:rPr lang="en-US" dirty="0" smtClean="0"/>
              <a:t>Content to T and C was not the same for a 7 hour period</a:t>
            </a:r>
          </a:p>
        </p:txBody>
      </p:sp>
      <p:graphicFrame>
        <p:nvGraphicFramePr>
          <p:cNvPr id="5" name="Chart 4"/>
          <p:cNvGraphicFramePr/>
          <p:nvPr/>
        </p:nvGraphicFramePr>
        <p:xfrm>
          <a:off x="750013" y="2126751"/>
          <a:ext cx="10941978" cy="47312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non-test Factors</a:t>
            </a:r>
            <a:endParaRPr lang="en-US" dirty="0"/>
          </a:p>
        </p:txBody>
      </p:sp>
      <p:sp>
        <p:nvSpPr>
          <p:cNvPr id="3" name="Content Placeholder 2"/>
          <p:cNvSpPr>
            <a:spLocks noGrp="1"/>
          </p:cNvSpPr>
          <p:nvPr>
            <p:ph idx="1"/>
          </p:nvPr>
        </p:nvSpPr>
        <p:spPr>
          <a:xfrm>
            <a:off x="507868" y="1412875"/>
            <a:ext cx="11173090" cy="3484031"/>
          </a:xfrm>
        </p:spPr>
        <p:txBody>
          <a:bodyPr/>
          <a:lstStyle/>
          <a:p>
            <a:pPr>
              <a:buNone/>
            </a:pPr>
            <a:r>
              <a:rPr lang="en-US" dirty="0" smtClean="0"/>
              <a:t>Measuring the value of non-test factors allows you to</a:t>
            </a:r>
          </a:p>
          <a:p>
            <a:pPr lvl="1" indent="-514350">
              <a:buFont typeface="Arial" pitchFamily="34" charset="0"/>
              <a:buChar char="•"/>
            </a:pPr>
            <a:r>
              <a:rPr lang="en-US" dirty="0" smtClean="0"/>
              <a:t>Delve into </a:t>
            </a:r>
            <a:r>
              <a:rPr lang="en-US" u="sng" dirty="0" smtClean="0"/>
              <a:t>why</a:t>
            </a:r>
            <a:r>
              <a:rPr lang="en-US" dirty="0" smtClean="0"/>
              <a:t> the treatment had the effect it did (e.g. more PVs are correlated with faster load time which explains almost all the effect of </a:t>
            </a:r>
            <a:r>
              <a:rPr lang="en-US" dirty="0" smtClean="0"/>
              <a:t>the Treatment)</a:t>
            </a:r>
            <a:endParaRPr lang="en-US" dirty="0" smtClean="0"/>
          </a:p>
          <a:p>
            <a:pPr lvl="1" indent="-514350">
              <a:buFont typeface="Arial" pitchFamily="34" charset="0"/>
              <a:buChar char="•"/>
            </a:pPr>
            <a:r>
              <a:rPr lang="en-US" dirty="0" smtClean="0"/>
              <a:t>Determine if subpopulations behave the same (e.g. did the </a:t>
            </a:r>
            <a:r>
              <a:rPr lang="en-US" dirty="0" smtClean="0"/>
              <a:t>Treatment </a:t>
            </a:r>
            <a:r>
              <a:rPr lang="en-US" dirty="0" smtClean="0"/>
              <a:t>have the same effect for new users as for </a:t>
            </a:r>
            <a:r>
              <a:rPr lang="en-US" dirty="0" smtClean="0"/>
              <a:t>returning users</a:t>
            </a:r>
            <a:r>
              <a:rPr lang="en-US" dirty="0" smtClean="0"/>
              <a:t>?)	</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dirty="0" smtClean="0"/>
              <a:t>Randomize</a:t>
            </a:r>
          </a:p>
        </p:txBody>
      </p:sp>
      <p:sp>
        <p:nvSpPr>
          <p:cNvPr id="3" name="Text Placeholder 2"/>
          <p:cNvSpPr>
            <a:spLocks noGrp="1"/>
          </p:cNvSpPr>
          <p:nvPr>
            <p:ph type="body" idx="1"/>
          </p:nvPr>
        </p:nvSpPr>
        <p:spPr>
          <a:xfrm>
            <a:off x="515938" y="1420813"/>
            <a:ext cx="11165020" cy="4949047"/>
          </a:xfrm>
        </p:spPr>
        <p:txBody>
          <a:bodyPr/>
          <a:lstStyle/>
          <a:p>
            <a:pPr eaLnBrk="1" hangingPunct="1">
              <a:buFont typeface="Arial" charset="0"/>
              <a:buNone/>
            </a:pPr>
            <a:r>
              <a:rPr lang="en-US" sz="3600" dirty="0" smtClean="0"/>
              <a:t>Why randomize?</a:t>
            </a:r>
          </a:p>
          <a:p>
            <a:pPr eaLnBrk="1" hangingPunct="1">
              <a:buFont typeface="Arial" charset="0"/>
              <a:buNone/>
            </a:pPr>
            <a:endParaRPr lang="en-US" sz="3600" dirty="0" smtClean="0"/>
          </a:p>
          <a:p>
            <a:pPr eaLnBrk="1" hangingPunct="1">
              <a:buFont typeface="Arial" charset="0"/>
              <a:buNone/>
            </a:pPr>
            <a:r>
              <a:rPr lang="en-US" sz="3600" dirty="0" smtClean="0"/>
              <a:t>So that those factors you can’t control (or don’t know about) don’t bias your results</a:t>
            </a:r>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r>
              <a:rPr lang="en-US" sz="3600" dirty="0" smtClean="0"/>
              <a:t>“Randomization is too important to be left to chance” 	</a:t>
            </a:r>
            <a:r>
              <a:rPr lang="en-US" sz="3600" i="1" dirty="0" smtClean="0"/>
              <a:t>Robert </a:t>
            </a:r>
            <a:r>
              <a:rPr lang="en-US" sz="3600" i="1" dirty="0" err="1" smtClean="0"/>
              <a:t>Coveyou</a:t>
            </a:r>
            <a:r>
              <a:rPr lang="en-US" sz="3600" i="1" dirty="0" smtClean="0"/>
              <a:t>, ORNL</a:t>
            </a:r>
          </a:p>
        </p:txBody>
      </p:sp>
      <p:pic>
        <p:nvPicPr>
          <p:cNvPr id="57346" name="Picture 2"/>
          <p:cNvPicPr>
            <a:picLocks noChangeAspect="1" noChangeArrowheads="1"/>
          </p:cNvPicPr>
          <p:nvPr/>
        </p:nvPicPr>
        <p:blipFill>
          <a:blip r:embed="rId3"/>
          <a:srcRect/>
          <a:stretch>
            <a:fillRect/>
          </a:stretch>
        </p:blipFill>
        <p:spPr bwMode="auto">
          <a:xfrm>
            <a:off x="9352708" y="3410162"/>
            <a:ext cx="1242160" cy="1042988"/>
          </a:xfrm>
          <a:prstGeom prst="rect">
            <a:avLst/>
          </a:prstGeom>
          <a:noFill/>
          <a:ln w="9525">
            <a:noFill/>
            <a:miter lim="800000"/>
            <a:headEnd/>
            <a:tailEnd/>
          </a:ln>
        </p:spPr>
      </p:pic>
      <p:sp>
        <p:nvSpPr>
          <p:cNvPr id="6" name="TextBox 5"/>
          <p:cNvSpPr txBox="1">
            <a:spLocks noChangeArrowheads="1"/>
          </p:cNvSpPr>
          <p:nvPr/>
        </p:nvSpPr>
        <p:spPr bwMode="auto">
          <a:xfrm>
            <a:off x="8540119" y="4019763"/>
            <a:ext cx="813043" cy="707886"/>
          </a:xfrm>
          <a:prstGeom prst="rect">
            <a:avLst/>
          </a:prstGeom>
          <a:noFill/>
          <a:ln w="9525" cap="rnd">
            <a:noFill/>
            <a:prstDash val="sysDot"/>
            <a:miter lim="800000"/>
            <a:headEnd/>
            <a:tailEnd/>
          </a:ln>
        </p:spPr>
        <p:txBody>
          <a:bodyPr wrap="none">
            <a:spAutoFit/>
          </a:bodyPr>
          <a:lstStyle/>
          <a:p>
            <a:r>
              <a:rPr lang="en-US" sz="2000" b="1" dirty="0">
                <a:latin typeface="Chiller" pitchFamily="82" charset="0"/>
              </a:rPr>
              <a:t>Unknown</a:t>
            </a:r>
          </a:p>
          <a:p>
            <a:r>
              <a:rPr lang="en-US" sz="2000" b="1" dirty="0">
                <a:latin typeface="Chiller" pitchFamily="82" charset="0"/>
              </a:rPr>
              <a:t>Factors</a:t>
            </a:r>
          </a:p>
        </p:txBody>
      </p:sp>
      <p:sp>
        <p:nvSpPr>
          <p:cNvPr id="7" name="Cloud 6"/>
          <p:cNvSpPr/>
          <p:nvPr/>
        </p:nvSpPr>
        <p:spPr>
          <a:xfrm>
            <a:off x="8438545" y="4019762"/>
            <a:ext cx="1320456" cy="685800"/>
          </a:xfrm>
          <a:prstGeom prst="cloud">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7346"/>
                                        </p:tgtEl>
                                        <p:attrNameLst>
                                          <p:attrName>style.visibility</p:attrName>
                                        </p:attrNameLst>
                                      </p:cBhvr>
                                      <p:to>
                                        <p:strVal val="visible"/>
                                      </p:to>
                                    </p:set>
                                    <p:animEffect transition="in" filter="box(in)">
                                      <p:cBhvr>
                                        <p:cTn id="12" dur="500"/>
                                        <p:tgtEl>
                                          <p:spTgt spid="5734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ox(out)">
                                      <p:cBhvr>
                                        <p:cTn id="17" dur="500"/>
                                        <p:tgtEl>
                                          <p:spTgt spid="6">
                                            <p:txEl>
                                              <p:pRg st="0" end="0"/>
                                            </p:txEl>
                                          </p:spTgt>
                                        </p:tgtEl>
                                      </p:cBhvr>
                                    </p:animEffect>
                                  </p:childTnLst>
                                  <p:subTnLst>
                                    <p:set>
                                      <p:cBhvr override="childStyle">
                                        <p:cTn dur="1" fill="hold" display="0" masterRel="nextClick" afterEffect="1"/>
                                        <p:tgtEl>
                                          <p:spTgt spid="6">
                                            <p:txEl>
                                              <p:pRg st="0" end="0"/>
                                            </p:txEl>
                                          </p:spTgt>
                                        </p:tgtEl>
                                        <p:attrNameLst>
                                          <p:attrName>style.visibility</p:attrName>
                                        </p:attrNameLst>
                                      </p:cBhvr>
                                      <p:to>
                                        <p:strVal val="hidden"/>
                                      </p:to>
                                    </p:set>
                                  </p:subTnLst>
                                </p:cTn>
                              </p:par>
                              <p:par>
                                <p:cTn id="18" presetID="4" presetClass="entr" presetSubtype="32" fill="hold" nodeType="withEffect">
                                  <p:stCondLst>
                                    <p:cond delay="0"/>
                                  </p:stCondLst>
                                  <p:iterate type="lt">
                                    <p:tmPct val="10000"/>
                                  </p:iterate>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ox(out)">
                                      <p:cBhvr>
                                        <p:cTn id="20" dur="500"/>
                                        <p:tgtEl>
                                          <p:spTgt spid="6">
                                            <p:txEl>
                                              <p:pRg st="1" end="1"/>
                                            </p:txEl>
                                          </p:spTgt>
                                        </p:tgtEl>
                                      </p:cBhvr>
                                    </p:animEffect>
                                  </p:childTnLst>
                                  <p:subTnLst>
                                    <p:set>
                                      <p:cBhvr override="childStyle">
                                        <p:cTn dur="1" fill="hold" display="0" masterRel="nextClick" afterEffect="1"/>
                                        <p:tgtEl>
                                          <p:spTgt spid="6">
                                            <p:txEl>
                                              <p:pRg st="1" end="1"/>
                                            </p:txEl>
                                          </p:spTgt>
                                        </p:tgtEl>
                                        <p:attrNameLst>
                                          <p:attrName>style.visibility</p:attrName>
                                        </p:attrNameLst>
                                      </p:cBhvr>
                                      <p:to>
                                        <p:strVal val="hidden"/>
                                      </p:to>
                                    </p:set>
                                  </p:subTnLst>
                                </p:cTn>
                              </p:par>
                              <p:par>
                                <p:cTn id="21" presetID="4" presetClass="entr" presetSubtype="3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out)">
                                      <p:cBhvr>
                                        <p:cTn id="23"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ox(in)">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t>Randomize</a:t>
            </a:r>
          </a:p>
        </p:txBody>
      </p:sp>
      <p:sp>
        <p:nvSpPr>
          <p:cNvPr id="3" name="Text Placeholder 2"/>
          <p:cNvSpPr>
            <a:spLocks noGrp="1"/>
          </p:cNvSpPr>
          <p:nvPr>
            <p:ph type="body" idx="1"/>
          </p:nvPr>
        </p:nvSpPr>
        <p:spPr>
          <a:xfrm>
            <a:off x="515938" y="1420813"/>
            <a:ext cx="11165020" cy="4877245"/>
          </a:xfrm>
        </p:spPr>
        <p:txBody>
          <a:bodyPr>
            <a:noAutofit/>
          </a:bodyPr>
          <a:lstStyle/>
          <a:p>
            <a:pPr eaLnBrk="1" hangingPunct="1">
              <a:buFont typeface="Arial" charset="0"/>
              <a:buNone/>
              <a:defRPr/>
            </a:pPr>
            <a:r>
              <a:rPr lang="en-US" sz="2800" dirty="0" smtClean="0"/>
              <a:t>How to randomize? (online tests)</a:t>
            </a:r>
          </a:p>
          <a:p>
            <a:pPr eaLnBrk="1" hangingPunct="1">
              <a:buFont typeface="Arial" charset="0"/>
              <a:buNone/>
              <a:defRPr/>
            </a:pPr>
            <a:r>
              <a:rPr lang="en-US" sz="2800" dirty="0" smtClean="0"/>
              <a:t>Randomly assign T or C to user (alternately could use user-session, search query, page view or product/SKU)</a:t>
            </a:r>
          </a:p>
          <a:p>
            <a:pPr eaLnBrk="1" hangingPunct="1">
              <a:buFont typeface="Arial" charset="0"/>
              <a:buNone/>
              <a:defRPr/>
            </a:pPr>
            <a:r>
              <a:rPr lang="en-US" sz="2800" dirty="0" smtClean="0">
                <a:solidFill>
                  <a:srgbClr val="FFFF00"/>
                </a:solidFill>
              </a:rPr>
              <a:t>Usually best by user (store </a:t>
            </a:r>
            <a:r>
              <a:rPr lang="en-US" sz="2800" dirty="0" err="1" smtClean="0">
                <a:solidFill>
                  <a:srgbClr val="FFFF00"/>
                </a:solidFill>
              </a:rPr>
              <a:t>UserID</a:t>
            </a:r>
            <a:r>
              <a:rPr lang="en-US" sz="2800" dirty="0" smtClean="0">
                <a:solidFill>
                  <a:srgbClr val="FFFF00"/>
                </a:solidFill>
              </a:rPr>
              <a:t> in cookie)</a:t>
            </a:r>
          </a:p>
          <a:p>
            <a:pPr eaLnBrk="1" hangingPunct="1">
              <a:buFont typeface="Arial" charset="0"/>
              <a:buNone/>
              <a:defRPr/>
            </a:pPr>
            <a:r>
              <a:rPr lang="en-US" sz="2800" dirty="0" smtClean="0">
                <a:solidFill>
                  <a:srgbClr val="FFFF00"/>
                </a:solidFill>
              </a:rPr>
              <a:t>	How persistent is the UID?</a:t>
            </a:r>
          </a:p>
          <a:p>
            <a:pPr eaLnBrk="1" hangingPunct="1">
              <a:buFont typeface="Arial" charset="0"/>
              <a:buNone/>
              <a:defRPr/>
            </a:pPr>
            <a:r>
              <a:rPr lang="en-US" sz="2800" dirty="0" smtClean="0"/>
              <a:t>Ideally user always gets same treatment group</a:t>
            </a:r>
          </a:p>
          <a:p>
            <a:pPr eaLnBrk="1" hangingPunct="1">
              <a:buFont typeface="Arial" charset="0"/>
              <a:buNone/>
              <a:defRPr/>
            </a:pPr>
            <a:r>
              <a:rPr lang="en-US" sz="2800" dirty="0" smtClean="0">
                <a:solidFill>
                  <a:srgbClr val="FFFF00"/>
                </a:solidFill>
              </a:rPr>
              <a:t>Limitations:</a:t>
            </a:r>
          </a:p>
          <a:p>
            <a:pPr eaLnBrk="1" hangingPunct="1">
              <a:defRPr/>
            </a:pPr>
            <a:r>
              <a:rPr lang="en-US" sz="2800" dirty="0" smtClean="0">
                <a:solidFill>
                  <a:srgbClr val="FFFF00"/>
                </a:solidFill>
              </a:rPr>
              <a:t>Clearing cookies =&gt; can change treatment</a:t>
            </a:r>
          </a:p>
          <a:p>
            <a:pPr eaLnBrk="1" hangingPunct="1">
              <a:defRPr/>
            </a:pPr>
            <a:r>
              <a:rPr lang="en-US" sz="2800" dirty="0" smtClean="0">
                <a:solidFill>
                  <a:srgbClr val="FFFF00"/>
                </a:solidFill>
              </a:rPr>
              <a:t>Different </a:t>
            </a:r>
            <a:r>
              <a:rPr lang="en-US" sz="2800" dirty="0" smtClean="0">
                <a:solidFill>
                  <a:srgbClr val="FFFF00"/>
                </a:solidFill>
              </a:rPr>
              <a:t>computer/browser </a:t>
            </a:r>
            <a:r>
              <a:rPr lang="en-US" sz="2800" dirty="0" smtClean="0">
                <a:solidFill>
                  <a:srgbClr val="FFFF00"/>
                </a:solidFill>
              </a:rPr>
              <a:t>=&gt; may get different treatment</a:t>
            </a:r>
          </a:p>
          <a:p>
            <a:pPr eaLnBrk="1" hangingPunct="1">
              <a:defRPr/>
            </a:pPr>
            <a:r>
              <a:rPr lang="en-US" sz="2800" dirty="0" smtClean="0">
                <a:solidFill>
                  <a:srgbClr val="FFFF00"/>
                </a:solidFill>
              </a:rPr>
              <a:t>Can’t allow opt-in or opt-out</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ox(in)">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ox(in)">
                                      <p:cBhvr>
                                        <p:cTn id="20" dur="500"/>
                                        <p:tgtEl>
                                          <p:spTgt spid="3">
                                            <p:txEl>
                                              <p:pRg st="5" end="5"/>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ox(in)">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ox(in)">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ox(in)">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smtClean="0"/>
              <a:t>Representative Test</a:t>
            </a:r>
          </a:p>
        </p:txBody>
      </p:sp>
      <p:sp>
        <p:nvSpPr>
          <p:cNvPr id="83971" name="Text Placeholder 2"/>
          <p:cNvSpPr>
            <a:spLocks noGrp="1"/>
          </p:cNvSpPr>
          <p:nvPr>
            <p:ph type="body" idx="1"/>
          </p:nvPr>
        </p:nvSpPr>
        <p:spPr>
          <a:xfrm>
            <a:off x="515938" y="1420813"/>
            <a:ext cx="11165020" cy="3644075"/>
          </a:xfrm>
        </p:spPr>
        <p:txBody>
          <a:bodyPr/>
          <a:lstStyle/>
          <a:p>
            <a:pPr eaLnBrk="1" hangingPunct="1">
              <a:buFont typeface="Arial" charset="0"/>
              <a:buNone/>
            </a:pPr>
            <a:r>
              <a:rPr lang="en-US" dirty="0" smtClean="0"/>
              <a:t>	Make sure users and conditions are as representative of launch environment as possible</a:t>
            </a:r>
          </a:p>
          <a:p>
            <a:pPr lvl="1" eaLnBrk="1" hangingPunct="1"/>
            <a:r>
              <a:rPr lang="en-US" dirty="0" smtClean="0"/>
              <a:t>Time period: not holiday (unless holiday factor), pre-holiday, complete cycle (day, week)</a:t>
            </a:r>
          </a:p>
          <a:p>
            <a:pPr lvl="1" eaLnBrk="1" hangingPunct="1"/>
            <a:r>
              <a:rPr lang="en-US" dirty="0" smtClean="0"/>
              <a:t>Users: all users who would see T in the future,</a:t>
            </a:r>
          </a:p>
          <a:p>
            <a:pPr lvl="1" eaLnBrk="1" hangingPunct="1">
              <a:buFont typeface="Arial" charset="0"/>
              <a:buNone/>
            </a:pPr>
            <a:r>
              <a:rPr lang="en-US" dirty="0" smtClean="0"/>
              <a:t>	not robots, not internal testers, outliers(?)</a:t>
            </a:r>
          </a:p>
          <a:p>
            <a:pPr lvl="1" eaLnBrk="1" hangingPunct="1"/>
            <a:r>
              <a:rPr lang="en-US" dirty="0" smtClean="0"/>
              <a:t>Not during special events</a:t>
            </a:r>
          </a:p>
          <a:p>
            <a:pPr lvl="1" eaLnBrk="1" hangingPunct="1">
              <a:buFont typeface="Arial" charset="0"/>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Detection and Removal</a:t>
            </a:r>
            <a:endParaRPr lang="en-US" dirty="0"/>
          </a:p>
        </p:txBody>
      </p:sp>
      <p:sp>
        <p:nvSpPr>
          <p:cNvPr id="3" name="Content Placeholder 2"/>
          <p:cNvSpPr>
            <a:spLocks noGrp="1"/>
          </p:cNvSpPr>
          <p:nvPr>
            <p:ph idx="1"/>
          </p:nvPr>
        </p:nvSpPr>
        <p:spPr>
          <a:xfrm>
            <a:off x="507868" y="1412875"/>
            <a:ext cx="11173090" cy="3502497"/>
          </a:xfrm>
        </p:spPr>
        <p:txBody>
          <a:bodyPr/>
          <a:lstStyle/>
          <a:p>
            <a:r>
              <a:rPr lang="en-US" dirty="0" smtClean="0"/>
              <a:t>Remove robots (web crawlers, spiders, etc.) from analysis</a:t>
            </a:r>
          </a:p>
          <a:p>
            <a:pPr lvl="1"/>
            <a:r>
              <a:rPr lang="en-US" dirty="0" smtClean="0"/>
              <a:t>They can generate many </a:t>
            </a:r>
            <a:r>
              <a:rPr lang="en-US" dirty="0" err="1" smtClean="0"/>
              <a:t>pageviews</a:t>
            </a:r>
            <a:r>
              <a:rPr lang="en-US" dirty="0" smtClean="0"/>
              <a:t> or clicks in Treatment or Control skewing the results</a:t>
            </a:r>
          </a:p>
          <a:p>
            <a:pPr lvl="1"/>
            <a:r>
              <a:rPr lang="en-US" dirty="0" smtClean="0"/>
              <a:t>Remove robots with known identifiers (found in the user agent)</a:t>
            </a:r>
          </a:p>
          <a:p>
            <a:pPr lvl="1"/>
            <a:r>
              <a:rPr lang="en-US" dirty="0" smtClean="0"/>
              <a:t>Develop heuristics to identify robots with many clicks or </a:t>
            </a:r>
            <a:r>
              <a:rPr lang="en-US" dirty="0" err="1" smtClean="0"/>
              <a:t>pageviews</a:t>
            </a:r>
            <a:r>
              <a:rPr lang="en-US" dirty="0" smtClean="0"/>
              <a:t> in short period of time</a:t>
            </a:r>
          </a:p>
          <a:p>
            <a:pPr lvl="1"/>
            <a:r>
              <a:rPr lang="en-US" dirty="0" smtClean="0"/>
              <a:t>Other patterns may be used to identify robots as well, such as very regular activity</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Robots on A/A Experiment</a:t>
            </a:r>
            <a:endParaRPr lang="en-US" dirty="0"/>
          </a:p>
        </p:txBody>
      </p:sp>
      <p:sp>
        <p:nvSpPr>
          <p:cNvPr id="3" name="Content Placeholder 2"/>
          <p:cNvSpPr>
            <a:spLocks noGrp="1"/>
          </p:cNvSpPr>
          <p:nvPr>
            <p:ph idx="1"/>
          </p:nvPr>
        </p:nvSpPr>
        <p:spPr>
          <a:xfrm>
            <a:off x="507868" y="1412875"/>
            <a:ext cx="11173090" cy="4776692"/>
          </a:xfrm>
        </p:spPr>
        <p:txBody>
          <a:bodyPr/>
          <a:lstStyle/>
          <a:p>
            <a:r>
              <a:rPr lang="en-US" dirty="0" smtClean="0"/>
              <a:t>Each hour</a:t>
            </a:r>
          </a:p>
          <a:p>
            <a:pPr>
              <a:buNone/>
            </a:pPr>
            <a:r>
              <a:rPr lang="en-US" dirty="0" smtClean="0"/>
              <a:t>	represents</a:t>
            </a:r>
          </a:p>
          <a:p>
            <a:pPr>
              <a:buNone/>
            </a:pPr>
            <a:r>
              <a:rPr lang="en-US" dirty="0" smtClean="0"/>
              <a:t>	clicks from</a:t>
            </a:r>
          </a:p>
          <a:p>
            <a:pPr>
              <a:buNone/>
            </a:pPr>
            <a:r>
              <a:rPr lang="en-US" dirty="0" smtClean="0"/>
              <a:t>	thousands</a:t>
            </a:r>
          </a:p>
          <a:p>
            <a:pPr>
              <a:buNone/>
            </a:pPr>
            <a:r>
              <a:rPr lang="en-US" dirty="0" smtClean="0"/>
              <a:t>	of users</a:t>
            </a:r>
          </a:p>
          <a:p>
            <a:r>
              <a:rPr lang="en-US" dirty="0" smtClean="0"/>
              <a:t>The “spikes”</a:t>
            </a:r>
          </a:p>
          <a:p>
            <a:pPr>
              <a:buNone/>
            </a:pPr>
            <a:r>
              <a:rPr lang="en-US" dirty="0" smtClean="0"/>
              <a:t>	can be traced</a:t>
            </a:r>
          </a:p>
          <a:p>
            <a:pPr>
              <a:buNone/>
            </a:pPr>
            <a:r>
              <a:rPr lang="en-US" dirty="0" smtClean="0"/>
              <a:t>	to single “users”</a:t>
            </a:r>
          </a:p>
          <a:p>
            <a:pPr>
              <a:buNone/>
            </a:pPr>
            <a:r>
              <a:rPr lang="en-US" dirty="0" smtClean="0"/>
              <a:t>	(robots)</a:t>
            </a:r>
            <a:endParaRPr lang="en-US" dirty="0"/>
          </a:p>
        </p:txBody>
      </p:sp>
      <p:graphicFrame>
        <p:nvGraphicFramePr>
          <p:cNvPr id="4" name="Chart 3"/>
          <p:cNvGraphicFramePr/>
          <p:nvPr/>
        </p:nvGraphicFramePr>
        <p:xfrm>
          <a:off x="3774332" y="1056666"/>
          <a:ext cx="8210145" cy="532467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Measure</a:t>
            </a:r>
            <a:endParaRPr lang="en-US" dirty="0"/>
          </a:p>
        </p:txBody>
      </p:sp>
      <p:sp>
        <p:nvSpPr>
          <p:cNvPr id="3" name="Content Placeholder 2"/>
          <p:cNvSpPr>
            <a:spLocks noGrp="1"/>
          </p:cNvSpPr>
          <p:nvPr>
            <p:ph idx="1"/>
          </p:nvPr>
        </p:nvSpPr>
        <p:spPr>
          <a:xfrm>
            <a:off x="507868" y="1412875"/>
            <a:ext cx="11173090" cy="4216539"/>
          </a:xfrm>
        </p:spPr>
        <p:txBody>
          <a:bodyPr/>
          <a:lstStyle/>
          <a:p>
            <a:r>
              <a:rPr lang="en-US" dirty="0" smtClean="0"/>
              <a:t>Start with objective</a:t>
            </a:r>
          </a:p>
          <a:p>
            <a:pPr lvl="1"/>
            <a:r>
              <a:rPr lang="en-US" dirty="0" smtClean="0"/>
              <a:t>Of the site (content, ecommerce, marketing, help/support,…)</a:t>
            </a:r>
          </a:p>
          <a:p>
            <a:pPr lvl="1"/>
            <a:r>
              <a:rPr lang="en-US" dirty="0" smtClean="0"/>
              <a:t>Of the experiment</a:t>
            </a:r>
          </a:p>
          <a:p>
            <a:r>
              <a:rPr lang="en-US" dirty="0" smtClean="0"/>
              <a:t>What can you measure to tell you if you met your objective?</a:t>
            </a:r>
          </a:p>
          <a:p>
            <a:pPr lvl="1"/>
            <a:r>
              <a:rPr lang="en-US" b="1" dirty="0" smtClean="0"/>
              <a:t>Content site: </a:t>
            </a:r>
            <a:r>
              <a:rPr lang="en-US" dirty="0" smtClean="0"/>
              <a:t>clicks/user, </a:t>
            </a:r>
            <a:r>
              <a:rPr lang="en-US" dirty="0" err="1" smtClean="0"/>
              <a:t>pageviews</a:t>
            </a:r>
            <a:r>
              <a:rPr lang="en-US" dirty="0" smtClean="0"/>
              <a:t>/user, time on site</a:t>
            </a:r>
          </a:p>
          <a:p>
            <a:pPr lvl="1"/>
            <a:r>
              <a:rPr lang="en-US" b="1" dirty="0" smtClean="0"/>
              <a:t>Ecommerce:</a:t>
            </a:r>
            <a:r>
              <a:rPr lang="en-US" dirty="0" smtClean="0"/>
              <a:t> rev/visitor, units purchased/visitor, cart-adds/visitor</a:t>
            </a:r>
          </a:p>
          <a:p>
            <a:pPr lvl="1"/>
            <a:r>
              <a:rPr lang="en-US" b="1" dirty="0" smtClean="0"/>
              <a:t>Marketing: </a:t>
            </a:r>
            <a:r>
              <a:rPr lang="en-US" dirty="0" smtClean="0"/>
              <a:t>referrals/visitor, time on site</a:t>
            </a:r>
          </a:p>
          <a:p>
            <a:pPr lvl="1"/>
            <a:r>
              <a:rPr lang="en-US" b="1" dirty="0" smtClean="0"/>
              <a:t>Help/support:</a:t>
            </a:r>
            <a:r>
              <a:rPr lang="en-US" dirty="0" smtClean="0"/>
              <a:t> Pct of users engaged, Pct of users who print, email or download content, time on site</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Validation checks</a:t>
            </a:r>
            <a:endParaRPr lang="en-US" dirty="0"/>
          </a:p>
        </p:txBody>
      </p:sp>
      <p:sp>
        <p:nvSpPr>
          <p:cNvPr id="3" name="Content Placeholder 2"/>
          <p:cNvSpPr>
            <a:spLocks noGrp="1"/>
          </p:cNvSpPr>
          <p:nvPr>
            <p:ph idx="1"/>
          </p:nvPr>
        </p:nvSpPr>
        <p:spPr>
          <a:xfrm>
            <a:off x="507868" y="1248489"/>
            <a:ext cx="11173090" cy="5262979"/>
          </a:xfrm>
        </p:spPr>
        <p:txBody>
          <a:bodyPr/>
          <a:lstStyle/>
          <a:p>
            <a:r>
              <a:rPr lang="en-US" dirty="0" smtClean="0"/>
              <a:t>Carry out checks to make sure data is not affected by some unknown factor</a:t>
            </a:r>
          </a:p>
          <a:p>
            <a:pPr lvl="1"/>
            <a:r>
              <a:rPr lang="en-US" dirty="0" smtClean="0"/>
              <a:t>Check that percentage of users in each variant is not different from planned (statistical test)</a:t>
            </a:r>
          </a:p>
          <a:p>
            <a:pPr lvl="1"/>
            <a:r>
              <a:rPr lang="en-US" dirty="0" smtClean="0"/>
              <a:t>Check that number of users in the experiment is approximately what was expected (and doesn’t change too much during experiment)</a:t>
            </a:r>
          </a:p>
          <a:p>
            <a:pPr lvl="1"/>
            <a:r>
              <a:rPr lang="en-US" dirty="0" smtClean="0"/>
              <a:t>Check that the Treatment effect does not change too much during experiment</a:t>
            </a:r>
          </a:p>
          <a:p>
            <a:pPr lvl="1"/>
            <a:r>
              <a:rPr lang="en-US" dirty="0" smtClean="0"/>
              <a:t>Check that means for primary metrics do not change unexpectedly </a:t>
            </a:r>
            <a:endParaRPr lang="en-US" dirty="0" smtClean="0"/>
          </a:p>
          <a:p>
            <a:r>
              <a:rPr lang="en-US" dirty="0" smtClean="0"/>
              <a:t>Always plot the data over time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ox(i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Your First Experiment</a:t>
            </a:r>
            <a:endParaRPr lang="en-US" dirty="0"/>
          </a:p>
        </p:txBody>
      </p:sp>
      <p:sp>
        <p:nvSpPr>
          <p:cNvPr id="3" name="Content Placeholder 2"/>
          <p:cNvSpPr>
            <a:spLocks noGrp="1"/>
          </p:cNvSpPr>
          <p:nvPr>
            <p:ph idx="1"/>
          </p:nvPr>
        </p:nvSpPr>
        <p:spPr>
          <a:xfrm>
            <a:off x="507868" y="1412875"/>
            <a:ext cx="11173090" cy="4690515"/>
          </a:xfrm>
        </p:spPr>
        <p:txBody>
          <a:bodyPr/>
          <a:lstStyle/>
          <a:p>
            <a:r>
              <a:rPr lang="en-US" dirty="0" smtClean="0"/>
              <a:t>Conduct logging audit</a:t>
            </a:r>
          </a:p>
          <a:p>
            <a:pPr lvl="1"/>
            <a:r>
              <a:rPr lang="en-US" dirty="0" smtClean="0"/>
              <a:t>Compare data collected for experiment to system of record</a:t>
            </a:r>
          </a:p>
          <a:p>
            <a:pPr lvl="1"/>
            <a:r>
              <a:rPr lang="en-US" dirty="0" smtClean="0"/>
              <a:t>Should have approximately same number of users, clicks, </a:t>
            </a:r>
            <a:r>
              <a:rPr lang="en-US" dirty="0" err="1" smtClean="0"/>
              <a:t>pageviews</a:t>
            </a:r>
            <a:r>
              <a:rPr lang="en-US" dirty="0" smtClean="0"/>
              <a:t>, orders, etc.</a:t>
            </a:r>
          </a:p>
          <a:p>
            <a:pPr lvl="1"/>
            <a:endParaRPr lang="en-US" dirty="0" smtClean="0"/>
          </a:p>
          <a:p>
            <a:r>
              <a:rPr lang="en-US" dirty="0" smtClean="0"/>
              <a:t>Conduct A/A test</a:t>
            </a:r>
          </a:p>
          <a:p>
            <a:pPr lvl="1"/>
            <a:r>
              <a:rPr lang="en-US" dirty="0" smtClean="0"/>
              <a:t>Split users into two groups that get same experience</a:t>
            </a:r>
          </a:p>
          <a:p>
            <a:pPr lvl="1"/>
            <a:r>
              <a:rPr lang="en-US" dirty="0" smtClean="0"/>
              <a:t>Should have about 5% of tests significant</a:t>
            </a:r>
          </a:p>
          <a:p>
            <a:pPr lvl="1"/>
            <a:r>
              <a:rPr lang="en-US" dirty="0" smtClean="0"/>
              <a:t>p-values should have U(0,1) distribution</a:t>
            </a:r>
          </a:p>
          <a:p>
            <a:pPr lvl="1"/>
            <a:r>
              <a:rPr lang="en-US" dirty="0" smtClean="0"/>
              <a:t>No p-values should be extremely small (say &lt;.001)</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ox(in)">
                                      <p:cBhvr>
                                        <p:cTn id="10" dur="500"/>
                                        <p:tgtEl>
                                          <p:spTgt spid="3">
                                            <p:txEl>
                                              <p:pRg st="5" end="5"/>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ox(in)">
                                      <p:cBhvr>
                                        <p:cTn id="13" dur="500"/>
                                        <p:tgtEl>
                                          <p:spTgt spid="3">
                                            <p:txEl>
                                              <p:pRg st="6" end="6"/>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ox(in)">
                                      <p:cBhvr>
                                        <p:cTn id="16" dur="500"/>
                                        <p:tgtEl>
                                          <p:spTgt spid="3">
                                            <p:txEl>
                                              <p:pRg st="7" end="7"/>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ox(in)">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a:xfrm>
            <a:off x="507868" y="1412875"/>
            <a:ext cx="11173090" cy="4438138"/>
          </a:xfrm>
        </p:spPr>
        <p:txBody>
          <a:bodyPr/>
          <a:lstStyle/>
          <a:p>
            <a:r>
              <a:rPr lang="en-US" dirty="0" smtClean="0"/>
              <a:t>Not conducting logging or A/A tests</a:t>
            </a:r>
          </a:p>
          <a:p>
            <a:pPr lvl="1"/>
            <a:r>
              <a:rPr lang="en-US" dirty="0" smtClean="0"/>
              <a:t>Find caching issues, UID reassignment</a:t>
            </a:r>
          </a:p>
          <a:p>
            <a:r>
              <a:rPr lang="en-US" dirty="0" smtClean="0"/>
              <a:t>Not keeping all factors constant or blocking</a:t>
            </a:r>
          </a:p>
          <a:p>
            <a:pPr lvl="1"/>
            <a:r>
              <a:rPr lang="en-US" dirty="0" smtClean="0"/>
              <a:t>Content changes to site</a:t>
            </a:r>
          </a:p>
          <a:p>
            <a:pPr lvl="1"/>
            <a:r>
              <a:rPr lang="en-US" dirty="0" smtClean="0"/>
              <a:t>Redirect for Treatment but not for Control</a:t>
            </a:r>
          </a:p>
          <a:p>
            <a:r>
              <a:rPr lang="en-US" dirty="0" smtClean="0"/>
              <a:t>Sample size too small</a:t>
            </a:r>
          </a:p>
          <a:p>
            <a:r>
              <a:rPr lang="en-US" dirty="0" smtClean="0"/>
              <a:t>Not measuring correct metric for OEC</a:t>
            </a:r>
          </a:p>
          <a:p>
            <a:pPr lvl="1"/>
            <a:r>
              <a:rPr lang="en-US" dirty="0" smtClean="0"/>
              <a:t>Measure clicks to buy button (instead of revenue)</a:t>
            </a:r>
          </a:p>
          <a:p>
            <a:pPr lvl="1"/>
            <a:r>
              <a:rPr lang="en-US" dirty="0" smtClean="0"/>
              <a:t>Clicks to download button (instead of completed downloads)</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MultiVariable</a:t>
            </a:r>
            <a:r>
              <a:rPr lang="en-US" dirty="0" smtClean="0"/>
              <a:t> Tests (MVTs)</a:t>
            </a:r>
            <a:endParaRPr lang="en-US" dirty="0"/>
          </a:p>
        </p:txBody>
      </p:sp>
      <p:sp>
        <p:nvSpPr>
          <p:cNvPr id="3" name="Content Placeholder 2"/>
          <p:cNvSpPr>
            <a:spLocks noGrp="1"/>
          </p:cNvSpPr>
          <p:nvPr>
            <p:ph idx="1"/>
          </p:nvPr>
        </p:nvSpPr>
        <p:spPr>
          <a:xfrm>
            <a:off x="507868" y="1412875"/>
            <a:ext cx="11173090" cy="3939540"/>
          </a:xfrm>
        </p:spPr>
        <p:txBody>
          <a:bodyPr/>
          <a:lstStyle/>
          <a:p>
            <a:r>
              <a:rPr lang="en-US" dirty="0" smtClean="0"/>
              <a:t>Several factors/variables, each of which has two or more levels (C/T1/T2/…)</a:t>
            </a:r>
          </a:p>
          <a:p>
            <a:r>
              <a:rPr lang="en-US" i="1" dirty="0" smtClean="0">
                <a:solidFill>
                  <a:srgbClr val="FFFF00"/>
                </a:solidFill>
              </a:rPr>
              <a:t>Main effects:</a:t>
            </a:r>
            <a:r>
              <a:rPr lang="en-US" dirty="0" smtClean="0">
                <a:solidFill>
                  <a:srgbClr val="FFFF00"/>
                </a:solidFill>
              </a:rPr>
              <a:t> </a:t>
            </a:r>
            <a:r>
              <a:rPr lang="en-US" dirty="0" smtClean="0"/>
              <a:t>Comparison of Treatments to Control for each variable (i.e. compare means for T and C same as before)</a:t>
            </a:r>
          </a:p>
          <a:p>
            <a:r>
              <a:rPr lang="en-US" i="1" dirty="0" smtClean="0">
                <a:solidFill>
                  <a:srgbClr val="FFFF00"/>
                </a:solidFill>
              </a:rPr>
              <a:t>Interactions:</a:t>
            </a:r>
            <a:r>
              <a:rPr lang="en-US" dirty="0" smtClean="0"/>
              <a:t> Determine if combinations of variables have different effect than adding main effects</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09441" y="0"/>
            <a:ext cx="10969943" cy="498598"/>
          </a:xfrm>
        </p:spPr>
        <p:txBody>
          <a:bodyPr/>
          <a:lstStyle/>
          <a:p>
            <a:pPr eaLnBrk="1" hangingPunct="1"/>
            <a:r>
              <a:rPr lang="en-US" sz="3600" dirty="0" smtClean="0"/>
              <a:t>Example: MultiVariable Test on MSN HP</a:t>
            </a:r>
          </a:p>
        </p:txBody>
      </p:sp>
      <p:sp>
        <p:nvSpPr>
          <p:cNvPr id="17" name="TextBox 16"/>
          <p:cNvSpPr txBox="1">
            <a:spLocks noChangeArrowheads="1"/>
          </p:cNvSpPr>
          <p:nvPr/>
        </p:nvSpPr>
        <p:spPr bwMode="auto">
          <a:xfrm>
            <a:off x="0" y="6096000"/>
            <a:ext cx="9238748" cy="369332"/>
          </a:xfrm>
          <a:prstGeom prst="rect">
            <a:avLst/>
          </a:prstGeom>
          <a:noFill/>
          <a:ln w="9525">
            <a:noFill/>
            <a:miter lim="800000"/>
            <a:headEnd/>
            <a:tailEnd/>
          </a:ln>
        </p:spPr>
        <p:txBody>
          <a:bodyPr wrap="none">
            <a:spAutoFit/>
          </a:bodyPr>
          <a:lstStyle/>
          <a:p>
            <a:r>
              <a:rPr lang="en-US" dirty="0">
                <a:solidFill>
                  <a:srgbClr val="FFFF00"/>
                </a:solidFill>
                <a:latin typeface="Calibri" pitchFamily="34" charset="0"/>
              </a:rPr>
              <a:t>(This is for illustration purposes only, it does not reflect any previous or planned test on MSN HP)</a:t>
            </a:r>
          </a:p>
        </p:txBody>
      </p:sp>
      <p:pic>
        <p:nvPicPr>
          <p:cNvPr id="203778" name="Picture 2"/>
          <p:cNvPicPr>
            <a:picLocks noChangeAspect="1" noChangeArrowheads="1"/>
          </p:cNvPicPr>
          <p:nvPr/>
        </p:nvPicPr>
        <p:blipFill>
          <a:blip r:embed="rId3"/>
          <a:srcRect/>
          <a:stretch>
            <a:fillRect/>
          </a:stretch>
        </p:blipFill>
        <p:spPr bwMode="auto">
          <a:xfrm>
            <a:off x="304722" y="679269"/>
            <a:ext cx="7110147" cy="5344725"/>
          </a:xfrm>
          <a:prstGeom prst="rect">
            <a:avLst/>
          </a:prstGeom>
          <a:noFill/>
          <a:ln w="9525">
            <a:noFill/>
            <a:miter lim="800000"/>
            <a:headEnd/>
            <a:tailEnd/>
          </a:ln>
          <a:effectLst/>
        </p:spPr>
      </p:pic>
      <p:sp>
        <p:nvSpPr>
          <p:cNvPr id="12" name="Rounded Rectangle 11"/>
          <p:cNvSpPr/>
          <p:nvPr/>
        </p:nvSpPr>
        <p:spPr>
          <a:xfrm>
            <a:off x="4570809" y="4222296"/>
            <a:ext cx="2844059" cy="178661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a:spLocks noChangeArrowheads="1"/>
          </p:cNvSpPr>
          <p:nvPr/>
        </p:nvSpPr>
        <p:spPr bwMode="auto">
          <a:xfrm>
            <a:off x="6896420" y="5486400"/>
            <a:ext cx="645416" cy="369888"/>
          </a:xfrm>
          <a:prstGeom prst="rect">
            <a:avLst/>
          </a:prstGeom>
          <a:noFill/>
          <a:ln w="9525">
            <a:noFill/>
            <a:miter lim="800000"/>
            <a:headEnd/>
            <a:tailEnd/>
          </a:ln>
        </p:spPr>
        <p:txBody>
          <a:bodyPr>
            <a:spAutoFit/>
          </a:bodyPr>
          <a:lstStyle/>
          <a:p>
            <a:r>
              <a:rPr lang="en-US" b="1" dirty="0" smtClean="0">
                <a:solidFill>
                  <a:srgbClr val="FF0000"/>
                </a:solidFill>
                <a:latin typeface="Calibri" pitchFamily="34" charset="0"/>
              </a:rPr>
              <a:t>F3</a:t>
            </a:r>
            <a:endParaRPr lang="en-US" b="1" dirty="0">
              <a:solidFill>
                <a:srgbClr val="FF0000"/>
              </a:solidFill>
              <a:latin typeface="Calibri" pitchFamily="34" charset="0"/>
            </a:endParaRPr>
          </a:p>
        </p:txBody>
      </p:sp>
      <p:sp>
        <p:nvSpPr>
          <p:cNvPr id="16" name="TextBox 15"/>
          <p:cNvSpPr txBox="1">
            <a:spLocks noChangeArrowheads="1"/>
          </p:cNvSpPr>
          <p:nvPr/>
        </p:nvSpPr>
        <p:spPr bwMode="auto">
          <a:xfrm>
            <a:off x="8125883" y="4267200"/>
            <a:ext cx="2915798" cy="923330"/>
          </a:xfrm>
          <a:prstGeom prst="rect">
            <a:avLst/>
          </a:prstGeom>
          <a:noFill/>
          <a:ln w="9525">
            <a:noFill/>
            <a:miter lim="800000"/>
            <a:headEnd/>
            <a:tailEnd/>
          </a:ln>
        </p:spPr>
        <p:txBody>
          <a:bodyPr wrap="none">
            <a:spAutoFit/>
          </a:bodyPr>
          <a:lstStyle/>
          <a:p>
            <a:r>
              <a:rPr lang="en-US" b="1" dirty="0" smtClean="0">
                <a:solidFill>
                  <a:srgbClr val="C00000"/>
                </a:solidFill>
                <a:latin typeface="Calibri" pitchFamily="34" charset="0"/>
              </a:rPr>
              <a:t>F3</a:t>
            </a:r>
            <a:r>
              <a:rPr lang="en-US" dirty="0" smtClean="0">
                <a:latin typeface="Calibri" pitchFamily="34" charset="0"/>
              </a:rPr>
              <a:t>: Sports/Money placement</a:t>
            </a:r>
            <a:endParaRPr lang="en-US" dirty="0">
              <a:latin typeface="Calibri" pitchFamily="34" charset="0"/>
            </a:endParaRPr>
          </a:p>
          <a:p>
            <a:r>
              <a:rPr lang="en-US" dirty="0">
                <a:latin typeface="Calibri" pitchFamily="34" charset="0"/>
              </a:rPr>
              <a:t>   C = </a:t>
            </a:r>
            <a:r>
              <a:rPr lang="en-US" dirty="0" smtClean="0">
                <a:latin typeface="Calibri" pitchFamily="34" charset="0"/>
              </a:rPr>
              <a:t>Sports above Money</a:t>
            </a:r>
            <a:endParaRPr lang="en-US" dirty="0">
              <a:latin typeface="Calibri" pitchFamily="34" charset="0"/>
            </a:endParaRPr>
          </a:p>
          <a:p>
            <a:r>
              <a:rPr lang="en-US" dirty="0">
                <a:latin typeface="Calibri" pitchFamily="34" charset="0"/>
              </a:rPr>
              <a:t>   T = </a:t>
            </a:r>
            <a:r>
              <a:rPr lang="en-US" dirty="0" smtClean="0">
                <a:latin typeface="Calibri" pitchFamily="34" charset="0"/>
              </a:rPr>
              <a:t>Money above Sports</a:t>
            </a:r>
            <a:endParaRPr lang="en-US" dirty="0">
              <a:latin typeface="Calibri" pitchFamily="34" charset="0"/>
            </a:endParaRPr>
          </a:p>
        </p:txBody>
      </p:sp>
      <p:sp>
        <p:nvSpPr>
          <p:cNvPr id="18" name="TextBox 17"/>
          <p:cNvSpPr txBox="1">
            <a:spLocks noChangeArrowheads="1"/>
          </p:cNvSpPr>
          <p:nvPr/>
        </p:nvSpPr>
        <p:spPr bwMode="auto">
          <a:xfrm>
            <a:off x="8125883" y="1219200"/>
            <a:ext cx="2273764" cy="1754326"/>
          </a:xfrm>
          <a:prstGeom prst="rect">
            <a:avLst/>
          </a:prstGeom>
          <a:noFill/>
          <a:ln w="9525">
            <a:noFill/>
            <a:miter lim="800000"/>
            <a:headEnd/>
            <a:tailEnd/>
          </a:ln>
        </p:spPr>
        <p:txBody>
          <a:bodyPr wrap="none">
            <a:spAutoFit/>
          </a:bodyPr>
          <a:lstStyle/>
          <a:p>
            <a:r>
              <a:rPr lang="en-US" dirty="0" smtClean="0">
                <a:latin typeface="Calibri" pitchFamily="34" charset="0"/>
              </a:rPr>
              <a:t>Factors/variables</a:t>
            </a:r>
          </a:p>
          <a:p>
            <a:endParaRPr lang="en-US" dirty="0" smtClean="0">
              <a:solidFill>
                <a:srgbClr val="FFC000"/>
              </a:solidFill>
              <a:latin typeface="Calibri" pitchFamily="34" charset="0"/>
            </a:endParaRPr>
          </a:p>
          <a:p>
            <a:r>
              <a:rPr lang="en-US" b="1" dirty="0" smtClean="0">
                <a:solidFill>
                  <a:srgbClr val="FFC000"/>
                </a:solidFill>
                <a:latin typeface="Calibri" pitchFamily="34" charset="0"/>
              </a:rPr>
              <a:t>F1</a:t>
            </a:r>
            <a:r>
              <a:rPr lang="en-US" dirty="0" smtClean="0">
                <a:latin typeface="Calibri" pitchFamily="34" charset="0"/>
              </a:rPr>
              <a:t>: </a:t>
            </a:r>
            <a:r>
              <a:rPr lang="en-US" dirty="0">
                <a:latin typeface="Calibri" pitchFamily="34" charset="0"/>
              </a:rPr>
              <a:t>Size of Right </a:t>
            </a:r>
            <a:r>
              <a:rPr lang="en-US" dirty="0" err="1">
                <a:latin typeface="Calibri" pitchFamily="34" charset="0"/>
              </a:rPr>
              <a:t>col</a:t>
            </a:r>
            <a:r>
              <a:rPr lang="en-US" dirty="0">
                <a:latin typeface="Calibri" pitchFamily="34" charset="0"/>
              </a:rPr>
              <a:t> ad</a:t>
            </a:r>
          </a:p>
          <a:p>
            <a:r>
              <a:rPr lang="en-US" dirty="0">
                <a:latin typeface="Calibri" pitchFamily="34" charset="0"/>
              </a:rPr>
              <a:t>   C = current size</a:t>
            </a:r>
          </a:p>
          <a:p>
            <a:r>
              <a:rPr lang="en-US" dirty="0">
                <a:latin typeface="Calibri" pitchFamily="34" charset="0"/>
              </a:rPr>
              <a:t>   T1 = 10% larger</a:t>
            </a:r>
          </a:p>
          <a:p>
            <a:r>
              <a:rPr lang="en-US" dirty="0">
                <a:latin typeface="Calibri" pitchFamily="34" charset="0"/>
              </a:rPr>
              <a:t>   T2 = 10% smaller</a:t>
            </a:r>
          </a:p>
        </p:txBody>
      </p:sp>
      <p:sp>
        <p:nvSpPr>
          <p:cNvPr id="19" name="TextBox 18"/>
          <p:cNvSpPr txBox="1">
            <a:spLocks noChangeArrowheads="1"/>
          </p:cNvSpPr>
          <p:nvPr/>
        </p:nvSpPr>
        <p:spPr bwMode="auto">
          <a:xfrm>
            <a:off x="8125883" y="3200401"/>
            <a:ext cx="2832507" cy="923330"/>
          </a:xfrm>
          <a:prstGeom prst="rect">
            <a:avLst/>
          </a:prstGeom>
          <a:noFill/>
          <a:ln w="9525">
            <a:noFill/>
            <a:miter lim="800000"/>
            <a:headEnd/>
            <a:tailEnd/>
          </a:ln>
        </p:spPr>
        <p:txBody>
          <a:bodyPr wrap="none">
            <a:spAutoFit/>
          </a:bodyPr>
          <a:lstStyle/>
          <a:p>
            <a:r>
              <a:rPr lang="en-US" b="1" dirty="0" smtClean="0">
                <a:solidFill>
                  <a:srgbClr val="92D050"/>
                </a:solidFill>
                <a:latin typeface="Calibri" pitchFamily="34" charset="0"/>
              </a:rPr>
              <a:t>F2</a:t>
            </a:r>
            <a:r>
              <a:rPr lang="en-US" dirty="0" smtClean="0">
                <a:latin typeface="Calibri" pitchFamily="34" charset="0"/>
              </a:rPr>
              <a:t>: </a:t>
            </a:r>
            <a:r>
              <a:rPr lang="en-US" dirty="0">
                <a:latin typeface="Calibri" pitchFamily="34" charset="0"/>
              </a:rPr>
              <a:t>MSNBC news stories</a:t>
            </a:r>
          </a:p>
          <a:p>
            <a:r>
              <a:rPr lang="en-US" dirty="0">
                <a:latin typeface="Calibri" pitchFamily="34" charset="0"/>
              </a:rPr>
              <a:t>   C = Top international</a:t>
            </a:r>
          </a:p>
          <a:p>
            <a:r>
              <a:rPr lang="en-US" dirty="0">
                <a:latin typeface="Calibri" pitchFamily="34" charset="0"/>
              </a:rPr>
              <a:t>   T = Specific to country </a:t>
            </a:r>
            <a:r>
              <a:rPr lang="en-US" dirty="0" err="1">
                <a:latin typeface="Calibri" pitchFamily="34" charset="0"/>
              </a:rPr>
              <a:t>ID’d</a:t>
            </a:r>
            <a:endParaRPr lang="en-US" dirty="0">
              <a:latin typeface="Calibri" pitchFamily="34" charset="0"/>
            </a:endParaRPr>
          </a:p>
        </p:txBody>
      </p:sp>
      <p:sp>
        <p:nvSpPr>
          <p:cNvPr id="20" name="TextBox 19"/>
          <p:cNvSpPr txBox="1">
            <a:spLocks noChangeArrowheads="1"/>
          </p:cNvSpPr>
          <p:nvPr/>
        </p:nvSpPr>
        <p:spPr bwMode="auto">
          <a:xfrm>
            <a:off x="8189367" y="5257801"/>
            <a:ext cx="2396682" cy="646331"/>
          </a:xfrm>
          <a:prstGeom prst="rect">
            <a:avLst/>
          </a:prstGeom>
          <a:noFill/>
          <a:ln w="9525">
            <a:noFill/>
            <a:miter lim="800000"/>
            <a:headEnd/>
            <a:tailEnd/>
          </a:ln>
        </p:spPr>
        <p:txBody>
          <a:bodyPr wrap="none">
            <a:spAutoFit/>
          </a:bodyPr>
          <a:lstStyle/>
          <a:p>
            <a:r>
              <a:rPr lang="en-US" dirty="0">
                <a:latin typeface="Calibri" pitchFamily="34" charset="0"/>
              </a:rPr>
              <a:t>OEC: </a:t>
            </a:r>
            <a:r>
              <a:rPr lang="en-US" dirty="0" smtClean="0">
                <a:latin typeface="Calibri" pitchFamily="34" charset="0"/>
              </a:rPr>
              <a:t>Clicks per User </a:t>
            </a:r>
            <a:endParaRPr lang="en-US" dirty="0">
              <a:latin typeface="Calibri" pitchFamily="34" charset="0"/>
            </a:endParaRPr>
          </a:p>
          <a:p>
            <a:r>
              <a:rPr lang="en-US" dirty="0">
                <a:latin typeface="Calibri" pitchFamily="34" charset="0"/>
              </a:rPr>
              <a:t>Other metrics: PVs, CTR</a:t>
            </a:r>
          </a:p>
        </p:txBody>
      </p:sp>
      <p:sp>
        <p:nvSpPr>
          <p:cNvPr id="21" name="Rounded Rectangle 20"/>
          <p:cNvSpPr/>
          <p:nvPr/>
        </p:nvSpPr>
        <p:spPr>
          <a:xfrm>
            <a:off x="4570809" y="3291840"/>
            <a:ext cx="2844059" cy="88827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22" name="Rounded Rectangle 21"/>
          <p:cNvSpPr/>
          <p:nvPr/>
        </p:nvSpPr>
        <p:spPr>
          <a:xfrm>
            <a:off x="4570809" y="1730827"/>
            <a:ext cx="2844059" cy="152182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a:spLocks noChangeArrowheads="1"/>
          </p:cNvSpPr>
          <p:nvPr/>
        </p:nvSpPr>
        <p:spPr bwMode="auto">
          <a:xfrm>
            <a:off x="6972316" y="3844833"/>
            <a:ext cx="645416" cy="369888"/>
          </a:xfrm>
          <a:prstGeom prst="rect">
            <a:avLst/>
          </a:prstGeom>
          <a:noFill/>
          <a:ln w="9525">
            <a:noFill/>
            <a:miter lim="800000"/>
            <a:headEnd/>
            <a:tailEnd/>
          </a:ln>
        </p:spPr>
        <p:txBody>
          <a:bodyPr>
            <a:spAutoFit/>
          </a:bodyPr>
          <a:lstStyle/>
          <a:p>
            <a:r>
              <a:rPr lang="en-US" b="1" dirty="0" smtClean="0">
                <a:solidFill>
                  <a:srgbClr val="92D050"/>
                </a:solidFill>
                <a:latin typeface="Calibri" pitchFamily="34" charset="0"/>
              </a:rPr>
              <a:t>F2</a:t>
            </a:r>
            <a:endParaRPr lang="en-US" b="1" dirty="0">
              <a:solidFill>
                <a:srgbClr val="92D050"/>
              </a:solidFill>
              <a:latin typeface="Calibri" pitchFamily="34" charset="0"/>
            </a:endParaRPr>
          </a:p>
        </p:txBody>
      </p:sp>
      <p:sp>
        <p:nvSpPr>
          <p:cNvPr id="24" name="TextBox 23"/>
          <p:cNvSpPr txBox="1">
            <a:spLocks noChangeArrowheads="1"/>
          </p:cNvSpPr>
          <p:nvPr/>
        </p:nvSpPr>
        <p:spPr bwMode="auto">
          <a:xfrm>
            <a:off x="6932394" y="2906712"/>
            <a:ext cx="645416" cy="369888"/>
          </a:xfrm>
          <a:prstGeom prst="rect">
            <a:avLst/>
          </a:prstGeom>
          <a:noFill/>
          <a:ln w="9525">
            <a:noFill/>
            <a:miter lim="800000"/>
            <a:headEnd/>
            <a:tailEnd/>
          </a:ln>
        </p:spPr>
        <p:txBody>
          <a:bodyPr>
            <a:spAutoFit/>
          </a:bodyPr>
          <a:lstStyle/>
          <a:p>
            <a:r>
              <a:rPr lang="en-US" b="1" dirty="0" smtClean="0">
                <a:solidFill>
                  <a:srgbClr val="FFC000"/>
                </a:solidFill>
                <a:latin typeface="Calibri" pitchFamily="34" charset="0"/>
              </a:rPr>
              <a:t>F1</a:t>
            </a:r>
            <a:endParaRPr lang="en-US" b="1" dirty="0">
              <a:solidFill>
                <a:srgbClr val="FFC000"/>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ox(in)">
                                      <p:cBhvr>
                                        <p:cTn id="18" dur="500"/>
                                        <p:tgtEl>
                                          <p:spTgt spid="2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ox(i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ox(in)">
                                      <p:cBhvr>
                                        <p:cTn id="26" dur="500"/>
                                        <p:tgtEl>
                                          <p:spTgt spid="1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ox(in)">
                                      <p:cBhvr>
                                        <p:cTn id="29" dur="500"/>
                                        <p:tgtEl>
                                          <p:spTgt spid="14"/>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ox(i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P spid="14" grpId="0"/>
      <p:bldP spid="16" grpId="0"/>
      <p:bldP spid="18" grpId="0"/>
      <p:bldP spid="19" grpId="0"/>
      <p:bldP spid="20" grpId="0"/>
      <p:bldP spid="21" grpId="0" animBg="1"/>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smtClean="0"/>
              <a:t>Multivariable Tests</a:t>
            </a:r>
          </a:p>
        </p:txBody>
      </p:sp>
      <p:sp>
        <p:nvSpPr>
          <p:cNvPr id="3" name="Content Placeholder 2"/>
          <p:cNvSpPr>
            <a:spLocks noGrp="1"/>
          </p:cNvSpPr>
          <p:nvPr>
            <p:ph idx="1"/>
          </p:nvPr>
        </p:nvSpPr>
        <p:spPr>
          <a:xfrm>
            <a:off x="507868" y="1412874"/>
            <a:ext cx="11173090" cy="5029023"/>
          </a:xfrm>
        </p:spPr>
        <p:txBody>
          <a:bodyPr rtlCol="0">
            <a:normAutofit/>
          </a:bodyPr>
          <a:lstStyle/>
          <a:p>
            <a:pPr eaLnBrk="1" fontAlgn="auto" hangingPunct="1">
              <a:spcAft>
                <a:spcPts val="0"/>
              </a:spcAft>
              <a:buFont typeface="Arial" pitchFamily="34" charset="0"/>
              <a:buNone/>
              <a:defRPr/>
            </a:pPr>
            <a:r>
              <a:rPr lang="en-US" dirty="0" smtClean="0"/>
              <a:t>Advantages:</a:t>
            </a:r>
          </a:p>
          <a:p>
            <a:pPr lvl="1" eaLnBrk="1" fontAlgn="auto" hangingPunct="1">
              <a:spcAft>
                <a:spcPts val="0"/>
              </a:spcAft>
              <a:buFont typeface="Arial" pitchFamily="34" charset="0"/>
              <a:buChar char="–"/>
              <a:defRPr/>
            </a:pPr>
            <a:r>
              <a:rPr lang="en-US" dirty="0" smtClean="0"/>
              <a:t>Can test many things at once, accelerating innovation</a:t>
            </a:r>
          </a:p>
          <a:p>
            <a:pPr lvl="1" eaLnBrk="1" fontAlgn="auto" hangingPunct="1">
              <a:spcAft>
                <a:spcPts val="0"/>
              </a:spcAft>
              <a:buFont typeface="Arial" pitchFamily="34" charset="0"/>
              <a:buChar char="–"/>
              <a:defRPr/>
            </a:pPr>
            <a:r>
              <a:rPr lang="en-US" dirty="0" smtClean="0"/>
              <a:t>Can estimate interactions between factors</a:t>
            </a:r>
          </a:p>
          <a:p>
            <a:pPr eaLnBrk="1" fontAlgn="auto" hangingPunct="1">
              <a:spcAft>
                <a:spcPts val="0"/>
              </a:spcAft>
              <a:buFont typeface="Arial" pitchFamily="34" charset="0"/>
              <a:buNone/>
              <a:defRPr/>
            </a:pPr>
            <a:r>
              <a:rPr lang="en-US" dirty="0" smtClean="0"/>
              <a:t>Disadvantages</a:t>
            </a:r>
          </a:p>
          <a:p>
            <a:pPr lvl="1" eaLnBrk="1" fontAlgn="auto" hangingPunct="1">
              <a:spcAft>
                <a:spcPts val="0"/>
              </a:spcAft>
              <a:buFont typeface="Arial" pitchFamily="34" charset="0"/>
              <a:buChar char="–"/>
              <a:defRPr/>
            </a:pPr>
            <a:r>
              <a:rPr lang="en-US" dirty="0" smtClean="0"/>
              <a:t>Some combinations of factors may give negative customer experience</a:t>
            </a:r>
          </a:p>
          <a:p>
            <a:pPr lvl="1" eaLnBrk="1" fontAlgn="auto" hangingPunct="1">
              <a:spcAft>
                <a:spcPts val="0"/>
              </a:spcAft>
              <a:buFont typeface="Arial" pitchFamily="34" charset="0"/>
              <a:buChar char="–"/>
              <a:defRPr/>
            </a:pPr>
            <a:r>
              <a:rPr lang="en-US" dirty="0" smtClean="0"/>
              <a:t>Analysis and interpretation is more difficult</a:t>
            </a:r>
          </a:p>
          <a:p>
            <a:pPr lvl="1" eaLnBrk="1" fontAlgn="auto" hangingPunct="1">
              <a:spcAft>
                <a:spcPts val="0"/>
              </a:spcAft>
              <a:buFont typeface="Arial" pitchFamily="34" charset="0"/>
              <a:buChar char="–"/>
              <a:defRPr/>
            </a:pPr>
            <a:r>
              <a:rPr lang="en-US" dirty="0" smtClean="0"/>
              <a:t>May take longer to set up test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ox(in)">
                                      <p:cBhvr>
                                        <p:cTn id="10" dur="500"/>
                                        <p:tgtEl>
                                          <p:spTgt spid="3">
                                            <p:txEl>
                                              <p:pRg st="4" end="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ox(in)">
                                      <p:cBhvr>
                                        <p:cTn id="13" dur="500"/>
                                        <p:tgtEl>
                                          <p:spTgt spid="3">
                                            <p:txEl>
                                              <p:pRg st="5" end="5"/>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ox(in)">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Title 1"/>
          <p:cNvSpPr>
            <a:spLocks noGrp="1"/>
          </p:cNvSpPr>
          <p:nvPr>
            <p:ph type="title"/>
          </p:nvPr>
        </p:nvSpPr>
        <p:spPr>
          <a:xfrm>
            <a:off x="515938" y="228600"/>
            <a:ext cx="11165020" cy="664797"/>
          </a:xfrm>
        </p:spPr>
        <p:txBody>
          <a:bodyPr/>
          <a:lstStyle/>
          <a:p>
            <a:pPr eaLnBrk="1" hangingPunct="1"/>
            <a:r>
              <a:rPr lang="en-US" dirty="0" smtClean="0"/>
              <a:t>Designs for Multivariable Tests</a:t>
            </a:r>
          </a:p>
        </p:txBody>
      </p:sp>
      <p:sp>
        <p:nvSpPr>
          <p:cNvPr id="3" name="Content Placeholder 2"/>
          <p:cNvSpPr>
            <a:spLocks noGrp="1"/>
          </p:cNvSpPr>
          <p:nvPr>
            <p:ph idx="1"/>
          </p:nvPr>
        </p:nvSpPr>
        <p:spPr>
          <a:xfrm>
            <a:off x="507868" y="1412875"/>
            <a:ext cx="11173090" cy="4556410"/>
          </a:xfrm>
        </p:spPr>
        <p:txBody>
          <a:bodyPr rtlCol="0">
            <a:normAutofit/>
          </a:bodyPr>
          <a:lstStyle/>
          <a:p>
            <a:pPr eaLnBrk="1" fontAlgn="auto" hangingPunct="1">
              <a:spcAft>
                <a:spcPts val="0"/>
              </a:spcAft>
              <a:buFont typeface="Arial" pitchFamily="34" charset="0"/>
              <a:buNone/>
              <a:defRPr/>
            </a:pPr>
            <a:r>
              <a:rPr lang="en-US" dirty="0" smtClean="0"/>
              <a:t>Off-line experimental designs use specific subsets of all combinations (fractional factorials, </a:t>
            </a:r>
            <a:r>
              <a:rPr lang="en-US" dirty="0" err="1" smtClean="0"/>
              <a:t>Plackett-Burman</a:t>
            </a:r>
            <a:r>
              <a:rPr lang="en-US" dirty="0" smtClean="0"/>
              <a:t>,…)*</a:t>
            </a:r>
          </a:p>
          <a:p>
            <a:pPr eaLnBrk="1" fontAlgn="auto" hangingPunct="1">
              <a:spcAft>
                <a:spcPts val="0"/>
              </a:spcAft>
              <a:buFont typeface="Arial" pitchFamily="34" charset="0"/>
              <a:buNone/>
              <a:defRPr/>
            </a:pPr>
            <a:r>
              <a:rPr lang="en-US" dirty="0" smtClean="0"/>
              <a:t>Example: Test 7 factors each at 2 levels</a:t>
            </a:r>
          </a:p>
          <a:p>
            <a:pPr eaLnBrk="1" fontAlgn="auto" hangingPunct="1">
              <a:spcAft>
                <a:spcPts val="0"/>
              </a:spcAft>
              <a:buFont typeface="Arial" pitchFamily="34" charset="0"/>
              <a:buNone/>
              <a:defRPr/>
            </a:pPr>
            <a:r>
              <a:rPr lang="en-US" dirty="0" smtClean="0"/>
              <a:t>	2</a:t>
            </a:r>
            <a:r>
              <a:rPr lang="en-US" baseline="30000" dirty="0" smtClean="0"/>
              <a:t>7</a:t>
            </a:r>
            <a:r>
              <a:rPr lang="en-US" dirty="0" smtClean="0"/>
              <a:t> = 128 combinations (full factorial)</a:t>
            </a:r>
          </a:p>
          <a:p>
            <a:pPr eaLnBrk="1" fontAlgn="auto" hangingPunct="1">
              <a:spcAft>
                <a:spcPts val="0"/>
              </a:spcAft>
              <a:buFont typeface="Arial" pitchFamily="34" charset="0"/>
              <a:buNone/>
              <a:defRPr/>
            </a:pPr>
            <a:r>
              <a:rPr lang="en-US" dirty="0" smtClean="0"/>
              <a:t>	2</a:t>
            </a:r>
            <a:r>
              <a:rPr lang="en-US" baseline="30000" dirty="0" smtClean="0"/>
              <a:t>7-4</a:t>
            </a:r>
            <a:r>
              <a:rPr lang="en-US" dirty="0" smtClean="0"/>
              <a:t> fractional factorial has 8 combinations</a:t>
            </a:r>
          </a:p>
          <a:p>
            <a:pPr eaLnBrk="1" fontAlgn="auto" hangingPunct="1">
              <a:spcAft>
                <a:spcPts val="0"/>
              </a:spcAft>
              <a:buFont typeface="Arial" pitchFamily="34" charset="0"/>
              <a:buNone/>
              <a:defRPr/>
            </a:pPr>
            <a:r>
              <a:rPr lang="en-US" dirty="0" smtClean="0"/>
              <a:t>	    can estimate main effects, but in order to </a:t>
            </a:r>
          </a:p>
          <a:p>
            <a:pPr eaLnBrk="1" fontAlgn="auto" hangingPunct="1">
              <a:spcAft>
                <a:spcPts val="0"/>
              </a:spcAft>
              <a:buFont typeface="Arial" pitchFamily="34" charset="0"/>
              <a:buNone/>
              <a:defRPr/>
            </a:pPr>
            <a:r>
              <a:rPr lang="en-US" dirty="0" smtClean="0"/>
              <a:t>        estimate two-factor interactions need </a:t>
            </a:r>
          </a:p>
          <a:p>
            <a:pPr eaLnBrk="1" fontAlgn="auto" hangingPunct="1">
              <a:spcAft>
                <a:spcPts val="0"/>
              </a:spcAft>
              <a:buFont typeface="Arial" pitchFamily="34" charset="0"/>
              <a:buNone/>
              <a:defRPr/>
            </a:pPr>
            <a:r>
              <a:rPr lang="en-US" dirty="0" smtClean="0"/>
              <a:t>	2</a:t>
            </a:r>
            <a:r>
              <a:rPr lang="en-US" baseline="30000" dirty="0" smtClean="0"/>
              <a:t>7-1</a:t>
            </a:r>
            <a:r>
              <a:rPr lang="en-US" dirty="0" smtClean="0"/>
              <a:t> fractional factorial with 64 combinations </a:t>
            </a:r>
            <a:endParaRPr lang="en-US" dirty="0"/>
          </a:p>
        </p:txBody>
      </p:sp>
      <p:sp>
        <p:nvSpPr>
          <p:cNvPr id="5" name="TextBox 4"/>
          <p:cNvSpPr txBox="1"/>
          <p:nvPr/>
        </p:nvSpPr>
        <p:spPr>
          <a:xfrm>
            <a:off x="6061753" y="6143946"/>
            <a:ext cx="5470152" cy="461665"/>
          </a:xfrm>
          <a:prstGeom prst="rect">
            <a:avLst/>
          </a:prstGeom>
          <a:noFill/>
        </p:spPr>
        <p:txBody>
          <a:bodyPr wrap="none" rtlCol="0">
            <a:spAutoFit/>
          </a:bodyPr>
          <a:lstStyle/>
          <a:p>
            <a:r>
              <a:rPr lang="en-US" sz="2400" dirty="0" smtClean="0"/>
              <a:t>*sometimes known as Taguchi designs</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ox(in)">
                                      <p:cBhvr>
                                        <p:cTn id="15" dur="500"/>
                                        <p:tgtEl>
                                          <p:spTgt spid="3">
                                            <p:txEl>
                                              <p:pRg st="4" end="4"/>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ox(in)">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ox(in)">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smtClean="0"/>
              <a:t>Designs for Multivariable Tests</a:t>
            </a:r>
          </a:p>
        </p:txBody>
      </p:sp>
      <p:sp>
        <p:nvSpPr>
          <p:cNvPr id="3" name="Content Placeholder 2"/>
          <p:cNvSpPr>
            <a:spLocks noGrp="1"/>
          </p:cNvSpPr>
          <p:nvPr>
            <p:ph idx="1"/>
          </p:nvPr>
        </p:nvSpPr>
        <p:spPr>
          <a:xfrm>
            <a:off x="507868" y="1412874"/>
            <a:ext cx="11173090" cy="4720797"/>
          </a:xfrm>
        </p:spPr>
        <p:txBody>
          <a:bodyPr rtlCol="0">
            <a:normAutofit/>
          </a:bodyPr>
          <a:lstStyle/>
          <a:p>
            <a:pPr eaLnBrk="1" fontAlgn="auto" hangingPunct="1">
              <a:spcAft>
                <a:spcPts val="0"/>
              </a:spcAft>
              <a:buFont typeface="Arial" pitchFamily="34" charset="0"/>
              <a:buNone/>
              <a:defRPr/>
            </a:pPr>
            <a:r>
              <a:rPr lang="en-US" dirty="0" smtClean="0"/>
              <a:t>On-line experiments can simply run overlapping, concurrent, independently randomized experiments </a:t>
            </a:r>
          </a:p>
          <a:p>
            <a:pPr eaLnBrk="1" fontAlgn="auto" hangingPunct="1">
              <a:spcAft>
                <a:spcPts val="0"/>
              </a:spcAft>
              <a:buFont typeface="Arial" pitchFamily="34" charset="0"/>
              <a:buNone/>
              <a:defRPr/>
            </a:pPr>
            <a:r>
              <a:rPr lang="en-US" dirty="0" smtClean="0"/>
              <a:t>Example: Test 7 factors each at 2 levels</a:t>
            </a:r>
          </a:p>
          <a:p>
            <a:pPr eaLnBrk="1" fontAlgn="auto" hangingPunct="1">
              <a:spcAft>
                <a:spcPts val="0"/>
              </a:spcAft>
              <a:buFont typeface="Arial" pitchFamily="34" charset="0"/>
              <a:buNone/>
              <a:defRPr/>
            </a:pPr>
            <a:r>
              <a:rPr lang="en-US" dirty="0" smtClean="0"/>
              <a:t>	Set up 7 separate experiments to run at the same time with the same users. Get all 128 combinations in the results.</a:t>
            </a:r>
          </a:p>
          <a:p>
            <a:pPr eaLnBrk="1" fontAlgn="auto" hangingPunct="1">
              <a:spcAft>
                <a:spcPts val="0"/>
              </a:spcAft>
              <a:buFont typeface="Arial" pitchFamily="34" charset="0"/>
              <a:buNone/>
              <a:defRPr/>
            </a:pPr>
            <a:r>
              <a:rPr lang="en-US" dirty="0" smtClean="0"/>
              <a:t>Advantages: </a:t>
            </a:r>
          </a:p>
          <a:p>
            <a:pPr lvl="1" eaLnBrk="1" fontAlgn="auto" hangingPunct="1">
              <a:spcAft>
                <a:spcPts val="0"/>
              </a:spcAft>
              <a:buFont typeface="Arial" pitchFamily="34" charset="0"/>
              <a:buChar char="–"/>
              <a:defRPr/>
            </a:pPr>
            <a:r>
              <a:rPr lang="en-US" dirty="0" smtClean="0"/>
              <a:t>Easier to implement</a:t>
            </a:r>
          </a:p>
          <a:p>
            <a:pPr lvl="1" eaLnBrk="1" fontAlgn="auto" hangingPunct="1">
              <a:spcAft>
                <a:spcPts val="0"/>
              </a:spcAft>
              <a:buFont typeface="Arial" pitchFamily="34" charset="0"/>
              <a:buChar char="–"/>
              <a:defRPr/>
            </a:pPr>
            <a:r>
              <a:rPr lang="en-US" dirty="0" smtClean="0"/>
              <a:t>Can turn off one experiment if negative</a:t>
            </a:r>
          </a:p>
          <a:p>
            <a:pPr lvl="1" eaLnBrk="1" fontAlgn="auto" hangingPunct="1">
              <a:spcAft>
                <a:spcPts val="0"/>
              </a:spcAft>
              <a:buFont typeface="Arial" pitchFamily="34" charset="0"/>
              <a:buChar char="–"/>
              <a:defRPr/>
            </a:pPr>
            <a:r>
              <a:rPr lang="en-US" dirty="0" smtClean="0"/>
              <a:t>Get all interactions</a:t>
            </a:r>
          </a:p>
          <a:p>
            <a:pPr eaLnBrk="1" fontAlgn="auto" hangingPunct="1">
              <a:spcAft>
                <a:spcPts val="0"/>
              </a:spcAft>
              <a:buFont typeface="Arial" pitchFamily="34" charset="0"/>
              <a:buNone/>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ox(in)">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t>Analysis for Interactions</a:t>
            </a:r>
          </a:p>
        </p:txBody>
      </p:sp>
      <p:sp>
        <p:nvSpPr>
          <p:cNvPr id="3" name="Content Placeholder 2"/>
          <p:cNvSpPr>
            <a:spLocks noGrp="1"/>
          </p:cNvSpPr>
          <p:nvPr>
            <p:ph idx="1"/>
          </p:nvPr>
        </p:nvSpPr>
        <p:spPr>
          <a:xfrm>
            <a:off x="507868" y="1412874"/>
            <a:ext cx="11173090" cy="4628329"/>
          </a:xfrm>
        </p:spPr>
        <p:txBody>
          <a:bodyPr rtlCol="0">
            <a:normAutofit fontScale="92500"/>
          </a:bodyPr>
          <a:lstStyle/>
          <a:p>
            <a:pPr eaLnBrk="1" fontAlgn="auto" hangingPunct="1">
              <a:spcAft>
                <a:spcPts val="0"/>
              </a:spcAft>
              <a:buFont typeface="Arial" pitchFamily="34" charset="0"/>
              <a:buNone/>
              <a:defRPr/>
            </a:pPr>
            <a:r>
              <a:rPr lang="en-US" sz="3800" dirty="0" smtClean="0">
                <a:solidFill>
                  <a:srgbClr val="FFFF00"/>
                </a:solidFill>
              </a:rPr>
              <a:t>Procedure for analyzing an MVT for interactions</a:t>
            </a:r>
          </a:p>
          <a:p>
            <a:pPr marL="514350" indent="-514350" eaLnBrk="1" fontAlgn="auto" hangingPunct="1">
              <a:spcAft>
                <a:spcPts val="0"/>
              </a:spcAft>
              <a:buFont typeface="+mj-lt"/>
              <a:buAutoNum type="arabicPeriod"/>
              <a:defRPr/>
            </a:pPr>
            <a:r>
              <a:rPr lang="en-US" dirty="0" smtClean="0"/>
              <a:t>Since there are potentially a vary large number of interactions among the variables being tested, restrict the ones you will look at to a few you suspect may be present. (If 7 factors, 21 two-factor interactions, 35 three-factor interactions, etc.)</a:t>
            </a:r>
          </a:p>
          <a:p>
            <a:pPr marL="514350" indent="-514350" eaLnBrk="1" fontAlgn="auto" hangingPunct="1">
              <a:spcAft>
                <a:spcPts val="0"/>
              </a:spcAft>
              <a:buFont typeface="+mj-lt"/>
              <a:buAutoNum type="arabicPeriod"/>
              <a:defRPr/>
            </a:pPr>
            <a:r>
              <a:rPr lang="en-US" dirty="0" smtClean="0"/>
              <a:t>Conduct the test to determine if the interaction between two factors is present or not</a:t>
            </a:r>
          </a:p>
          <a:p>
            <a:pPr marL="514350" indent="-514350" eaLnBrk="1" fontAlgn="auto" hangingPunct="1">
              <a:spcAft>
                <a:spcPts val="0"/>
              </a:spcAft>
              <a:buFont typeface="+mj-lt"/>
              <a:buAutoNum type="arabicPeriod"/>
              <a:defRPr/>
            </a:pPr>
            <a:r>
              <a:rPr lang="en-US" dirty="0" smtClean="0">
                <a:solidFill>
                  <a:srgbClr val="FFFF00"/>
                </a:solidFill>
              </a:rPr>
              <a:t>If interaction is not significant, stop!</a:t>
            </a:r>
          </a:p>
          <a:p>
            <a:pPr marL="914400" lvl="1" indent="-514350" eaLnBrk="1" fontAlgn="auto" hangingPunct="1">
              <a:spcAft>
                <a:spcPts val="0"/>
              </a:spcAft>
              <a:buFont typeface="Arial" pitchFamily="34" charset="0"/>
              <a:buNone/>
              <a:defRPr/>
            </a:pPr>
            <a:r>
              <a:rPr lang="en-US" sz="3200" dirty="0" smtClean="0"/>
              <a:t>  If the interaction IS significant, look at the graphical output to interpret.</a:t>
            </a:r>
          </a:p>
          <a:p>
            <a:pPr eaLnBrk="1" fontAlgn="auto" hangingPunct="1">
              <a:spcAft>
                <a:spcPts val="0"/>
              </a:spcAft>
              <a:buFont typeface="Arial" pitchFamily="34" charset="0"/>
              <a:buChar char="•"/>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ox(in)">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Analysis for Interactions</a:t>
            </a:r>
          </a:p>
        </p:txBody>
      </p:sp>
      <p:sp>
        <p:nvSpPr>
          <p:cNvPr id="30723" name="Content Placeholder 2"/>
          <p:cNvSpPr>
            <a:spLocks noGrp="1"/>
          </p:cNvSpPr>
          <p:nvPr>
            <p:ph idx="1"/>
          </p:nvPr>
        </p:nvSpPr>
        <p:spPr>
          <a:xfrm>
            <a:off x="507868" y="1412875"/>
            <a:ext cx="11173090" cy="3594830"/>
          </a:xfrm>
        </p:spPr>
        <p:txBody>
          <a:bodyPr/>
          <a:lstStyle/>
          <a:p>
            <a:pPr eaLnBrk="1" hangingPunct="1">
              <a:buFont typeface="Arial" charset="0"/>
              <a:buNone/>
            </a:pPr>
            <a:r>
              <a:rPr lang="en-US" dirty="0" smtClean="0"/>
              <a:t>Example: Factors from MSN HP illustration</a:t>
            </a:r>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r>
              <a:rPr lang="en-US" dirty="0" smtClean="0"/>
              <a:t>Hypothesis tests for interactions similar to main effects (details omitted)</a:t>
            </a:r>
          </a:p>
        </p:txBody>
      </p:sp>
      <p:sp>
        <p:nvSpPr>
          <p:cNvPr id="101381" name="TextBox 4"/>
          <p:cNvSpPr txBox="1">
            <a:spLocks noChangeArrowheads="1"/>
          </p:cNvSpPr>
          <p:nvPr/>
        </p:nvSpPr>
        <p:spPr bwMode="auto">
          <a:xfrm>
            <a:off x="5586545" y="2181225"/>
            <a:ext cx="5383398" cy="1570038"/>
          </a:xfrm>
          <a:prstGeom prst="rect">
            <a:avLst/>
          </a:prstGeom>
          <a:noFill/>
          <a:ln w="9525">
            <a:noFill/>
            <a:miter lim="800000"/>
            <a:headEnd/>
            <a:tailEnd/>
          </a:ln>
        </p:spPr>
        <p:txBody>
          <a:bodyPr>
            <a:spAutoFit/>
          </a:bodyPr>
          <a:lstStyle/>
          <a:p>
            <a:r>
              <a:rPr lang="en-US" sz="2400" dirty="0" smtClean="0">
                <a:latin typeface="Calibri" pitchFamily="34" charset="0"/>
              </a:rPr>
              <a:t>F3 Sports/Money placement</a:t>
            </a:r>
            <a:endParaRPr lang="en-US" sz="2400" dirty="0">
              <a:latin typeface="Calibri" pitchFamily="34" charset="0"/>
            </a:endParaRPr>
          </a:p>
          <a:p>
            <a:r>
              <a:rPr lang="en-US" sz="2400" dirty="0">
                <a:latin typeface="Calibri" pitchFamily="34" charset="0"/>
              </a:rPr>
              <a:t>   C = same order every day</a:t>
            </a:r>
          </a:p>
          <a:p>
            <a:r>
              <a:rPr lang="en-US" sz="2400" dirty="0">
                <a:latin typeface="Calibri" pitchFamily="34" charset="0"/>
              </a:rPr>
              <a:t>   T = Sports higher on </a:t>
            </a:r>
            <a:r>
              <a:rPr lang="en-US" sz="2400" dirty="0" err="1">
                <a:latin typeface="Calibri" pitchFamily="34" charset="0"/>
              </a:rPr>
              <a:t>wkends</a:t>
            </a:r>
            <a:r>
              <a:rPr lang="en-US" sz="2400" dirty="0">
                <a:latin typeface="Calibri" pitchFamily="34" charset="0"/>
              </a:rPr>
              <a:t> </a:t>
            </a:r>
          </a:p>
          <a:p>
            <a:r>
              <a:rPr lang="en-US" sz="2400" dirty="0">
                <a:latin typeface="Calibri" pitchFamily="34" charset="0"/>
              </a:rPr>
              <a:t>      and Money higher </a:t>
            </a:r>
            <a:r>
              <a:rPr lang="en-US" sz="2400" dirty="0" err="1">
                <a:latin typeface="Calibri" pitchFamily="34" charset="0"/>
              </a:rPr>
              <a:t>wkdays</a:t>
            </a:r>
            <a:endParaRPr lang="en-US" sz="2400" dirty="0">
              <a:latin typeface="Calibri" pitchFamily="34" charset="0"/>
            </a:endParaRPr>
          </a:p>
        </p:txBody>
      </p:sp>
      <p:sp>
        <p:nvSpPr>
          <p:cNvPr id="101382" name="TextBox 5"/>
          <p:cNvSpPr txBox="1">
            <a:spLocks noChangeArrowheads="1"/>
          </p:cNvSpPr>
          <p:nvPr/>
        </p:nvSpPr>
        <p:spPr bwMode="auto">
          <a:xfrm>
            <a:off x="304720" y="2209800"/>
            <a:ext cx="5180251" cy="1200150"/>
          </a:xfrm>
          <a:prstGeom prst="rect">
            <a:avLst/>
          </a:prstGeom>
          <a:noFill/>
          <a:ln w="9525">
            <a:noFill/>
            <a:miter lim="800000"/>
            <a:headEnd/>
            <a:tailEnd/>
          </a:ln>
        </p:spPr>
        <p:txBody>
          <a:bodyPr>
            <a:spAutoFit/>
          </a:bodyPr>
          <a:lstStyle/>
          <a:p>
            <a:r>
              <a:rPr lang="en-US" sz="2400" dirty="0" smtClean="0">
                <a:latin typeface="Calibri" pitchFamily="34" charset="0"/>
              </a:rPr>
              <a:t>F2: </a:t>
            </a:r>
            <a:r>
              <a:rPr lang="en-US" sz="2400" dirty="0">
                <a:latin typeface="Calibri" pitchFamily="34" charset="0"/>
              </a:rPr>
              <a:t>MSNBC news stories</a:t>
            </a:r>
          </a:p>
          <a:p>
            <a:r>
              <a:rPr lang="en-US" sz="2400" dirty="0">
                <a:latin typeface="Calibri" pitchFamily="34" charset="0"/>
              </a:rPr>
              <a:t>   C = Top international</a:t>
            </a:r>
          </a:p>
          <a:p>
            <a:r>
              <a:rPr lang="en-US" sz="2400" dirty="0">
                <a:latin typeface="Calibri" pitchFamily="34" charset="0"/>
              </a:rPr>
              <a:t>   T = Specific to country </a:t>
            </a:r>
            <a:r>
              <a:rPr lang="en-US" sz="2400" dirty="0" err="1">
                <a:latin typeface="Calibri" pitchFamily="34" charset="0"/>
              </a:rPr>
              <a:t>ID’d</a:t>
            </a:r>
            <a:endParaRPr lang="en-US" sz="2400"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3">
                                            <p:txEl>
                                              <p:pRg st="5" end="5"/>
                                            </p:txEl>
                                          </p:spTgt>
                                        </p:tgtEl>
                                        <p:attrNameLst>
                                          <p:attrName>style.visibility</p:attrName>
                                        </p:attrNameLst>
                                      </p:cBhvr>
                                      <p:to>
                                        <p:strVal val="visible"/>
                                      </p:to>
                                    </p:set>
                                    <p:animEffect transition="in" filter="box(in)">
                                      <p:cBhvr>
                                        <p:cTn id="7"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Measure</a:t>
            </a:r>
          </a:p>
        </p:txBody>
      </p:sp>
      <p:sp>
        <p:nvSpPr>
          <p:cNvPr id="3" name="Content Placeholder 2"/>
          <p:cNvSpPr>
            <a:spLocks noGrp="1"/>
          </p:cNvSpPr>
          <p:nvPr>
            <p:ph idx="1"/>
          </p:nvPr>
        </p:nvSpPr>
        <p:spPr>
          <a:xfrm>
            <a:off x="507868" y="1412875"/>
            <a:ext cx="11173090" cy="4776692"/>
          </a:xfrm>
        </p:spPr>
        <p:txBody>
          <a:bodyPr/>
          <a:lstStyle/>
          <a:p>
            <a:r>
              <a:rPr lang="en-US" dirty="0" smtClean="0"/>
              <a:t>Measures of user behavior</a:t>
            </a:r>
          </a:p>
          <a:p>
            <a:pPr lvl="1"/>
            <a:r>
              <a:rPr lang="en-US" dirty="0" smtClean="0"/>
              <a:t>Number of events (clicks, </a:t>
            </a:r>
            <a:r>
              <a:rPr lang="en-US" dirty="0" err="1" smtClean="0"/>
              <a:t>pageviews</a:t>
            </a:r>
            <a:r>
              <a:rPr lang="en-US" dirty="0" smtClean="0"/>
              <a:t>, scrolls, downloads, etc)</a:t>
            </a:r>
          </a:p>
          <a:p>
            <a:pPr lvl="1"/>
            <a:r>
              <a:rPr lang="en-US" dirty="0" smtClean="0"/>
              <a:t>Time (minutes per session, total time on site, time to load page)</a:t>
            </a:r>
          </a:p>
          <a:p>
            <a:pPr lvl="1"/>
            <a:r>
              <a:rPr lang="en-US" dirty="0" smtClean="0"/>
              <a:t>Value (revenue, units purchased)</a:t>
            </a:r>
          </a:p>
          <a:p>
            <a:pPr lvl="1"/>
            <a:endParaRPr lang="en-US" dirty="0" smtClean="0"/>
          </a:p>
          <a:p>
            <a:r>
              <a:rPr lang="en-US" dirty="0" smtClean="0"/>
              <a:t>Experimental units</a:t>
            </a:r>
          </a:p>
          <a:p>
            <a:pPr lvl="1"/>
            <a:r>
              <a:rPr lang="en-US" dirty="0" smtClean="0"/>
              <a:t>Per user (e.g. clicks per user)</a:t>
            </a:r>
          </a:p>
          <a:p>
            <a:pPr lvl="1"/>
            <a:r>
              <a:rPr lang="en-US" dirty="0" smtClean="0"/>
              <a:t>Per session (e.g. minutes per session)</a:t>
            </a:r>
          </a:p>
          <a:p>
            <a:pPr lvl="1"/>
            <a:r>
              <a:rPr lang="en-US" dirty="0" smtClean="0"/>
              <a:t>Per user-day (e.g. </a:t>
            </a:r>
            <a:r>
              <a:rPr lang="en-US" dirty="0" err="1" smtClean="0"/>
              <a:t>pageviews</a:t>
            </a:r>
            <a:r>
              <a:rPr lang="en-US" dirty="0" smtClean="0"/>
              <a:t> per </a:t>
            </a:r>
            <a:r>
              <a:rPr lang="en-US" dirty="0" smtClean="0"/>
              <a:t>user per day</a:t>
            </a:r>
            <a:r>
              <a:rPr lang="en-US" dirty="0" smtClean="0"/>
              <a:t>)</a:t>
            </a:r>
          </a:p>
          <a:p>
            <a:pPr lvl="1"/>
            <a:r>
              <a:rPr lang="en-US" dirty="0" smtClean="0"/>
              <a:t>Per experiment (e.g. clicks per </a:t>
            </a:r>
            <a:r>
              <a:rPr lang="en-US" dirty="0" err="1" smtClean="0"/>
              <a:t>pageview</a:t>
            </a:r>
            <a:r>
              <a:rPr lang="en-US" dirty="0" smtClean="0"/>
              <a:t>)</a:t>
            </a:r>
            <a:endParaRPr lang="en-US" dirty="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09441" y="0"/>
            <a:ext cx="10969943" cy="498598"/>
          </a:xfrm>
        </p:spPr>
        <p:txBody>
          <a:bodyPr/>
          <a:lstStyle/>
          <a:p>
            <a:pPr eaLnBrk="1" hangingPunct="1"/>
            <a:r>
              <a:rPr lang="en-US" sz="3600" dirty="0" smtClean="0"/>
              <a:t>Example: MVT Experiment on MSN HP</a:t>
            </a:r>
          </a:p>
        </p:txBody>
      </p:sp>
      <p:sp>
        <p:nvSpPr>
          <p:cNvPr id="17" name="TextBox 16"/>
          <p:cNvSpPr txBox="1">
            <a:spLocks noChangeArrowheads="1"/>
          </p:cNvSpPr>
          <p:nvPr/>
        </p:nvSpPr>
        <p:spPr bwMode="auto">
          <a:xfrm>
            <a:off x="0" y="6096000"/>
            <a:ext cx="9238748" cy="369332"/>
          </a:xfrm>
          <a:prstGeom prst="rect">
            <a:avLst/>
          </a:prstGeom>
          <a:noFill/>
          <a:ln w="9525">
            <a:noFill/>
            <a:miter lim="800000"/>
            <a:headEnd/>
            <a:tailEnd/>
          </a:ln>
        </p:spPr>
        <p:txBody>
          <a:bodyPr wrap="none">
            <a:spAutoFit/>
          </a:bodyPr>
          <a:lstStyle/>
          <a:p>
            <a:r>
              <a:rPr lang="en-US" dirty="0">
                <a:solidFill>
                  <a:srgbClr val="FFFF00"/>
                </a:solidFill>
                <a:latin typeface="Calibri" pitchFamily="34" charset="0"/>
              </a:rPr>
              <a:t>(This is for illustration purposes only, it does not reflect any previous or planned test on MSN HP)</a:t>
            </a:r>
          </a:p>
        </p:txBody>
      </p:sp>
      <p:pic>
        <p:nvPicPr>
          <p:cNvPr id="203778" name="Picture 2"/>
          <p:cNvPicPr>
            <a:picLocks noChangeAspect="1" noChangeArrowheads="1"/>
          </p:cNvPicPr>
          <p:nvPr/>
        </p:nvPicPr>
        <p:blipFill>
          <a:blip r:embed="rId3"/>
          <a:srcRect/>
          <a:stretch>
            <a:fillRect/>
          </a:stretch>
        </p:blipFill>
        <p:spPr bwMode="auto">
          <a:xfrm>
            <a:off x="304722" y="640080"/>
            <a:ext cx="7110147" cy="5379720"/>
          </a:xfrm>
          <a:prstGeom prst="rect">
            <a:avLst/>
          </a:prstGeom>
          <a:noFill/>
          <a:ln w="9525">
            <a:noFill/>
            <a:miter lim="800000"/>
            <a:headEnd/>
            <a:tailEnd/>
          </a:ln>
          <a:effectLst/>
        </p:spPr>
      </p:pic>
      <p:sp>
        <p:nvSpPr>
          <p:cNvPr id="12" name="Rounded Rectangle 11"/>
          <p:cNvSpPr/>
          <p:nvPr/>
        </p:nvSpPr>
        <p:spPr>
          <a:xfrm>
            <a:off x="4570809" y="4271554"/>
            <a:ext cx="2844059" cy="174824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a:spLocks noChangeArrowheads="1"/>
          </p:cNvSpPr>
          <p:nvPr/>
        </p:nvSpPr>
        <p:spPr bwMode="auto">
          <a:xfrm>
            <a:off x="6896420" y="5486400"/>
            <a:ext cx="645416" cy="369888"/>
          </a:xfrm>
          <a:prstGeom prst="rect">
            <a:avLst/>
          </a:prstGeom>
          <a:noFill/>
          <a:ln w="9525">
            <a:noFill/>
            <a:miter lim="800000"/>
            <a:headEnd/>
            <a:tailEnd/>
          </a:ln>
        </p:spPr>
        <p:txBody>
          <a:bodyPr>
            <a:spAutoFit/>
          </a:bodyPr>
          <a:lstStyle/>
          <a:p>
            <a:r>
              <a:rPr lang="en-US" b="1" dirty="0" smtClean="0">
                <a:solidFill>
                  <a:srgbClr val="FF0000"/>
                </a:solidFill>
                <a:latin typeface="Calibri" pitchFamily="34" charset="0"/>
              </a:rPr>
              <a:t>F3</a:t>
            </a:r>
            <a:endParaRPr lang="en-US" b="1" dirty="0">
              <a:solidFill>
                <a:srgbClr val="FF0000"/>
              </a:solidFill>
              <a:latin typeface="Calibri" pitchFamily="34" charset="0"/>
            </a:endParaRPr>
          </a:p>
        </p:txBody>
      </p:sp>
      <p:sp>
        <p:nvSpPr>
          <p:cNvPr id="16" name="TextBox 15"/>
          <p:cNvSpPr txBox="1">
            <a:spLocks noChangeArrowheads="1"/>
          </p:cNvSpPr>
          <p:nvPr/>
        </p:nvSpPr>
        <p:spPr bwMode="auto">
          <a:xfrm>
            <a:off x="8098960" y="3429000"/>
            <a:ext cx="2915798" cy="923330"/>
          </a:xfrm>
          <a:prstGeom prst="rect">
            <a:avLst/>
          </a:prstGeom>
          <a:noFill/>
          <a:ln w="9525">
            <a:noFill/>
            <a:miter lim="800000"/>
            <a:headEnd/>
            <a:tailEnd/>
          </a:ln>
        </p:spPr>
        <p:txBody>
          <a:bodyPr wrap="none">
            <a:spAutoFit/>
          </a:bodyPr>
          <a:lstStyle/>
          <a:p>
            <a:r>
              <a:rPr lang="en-US" b="1" dirty="0" smtClean="0">
                <a:solidFill>
                  <a:srgbClr val="C00000"/>
                </a:solidFill>
                <a:latin typeface="Calibri" pitchFamily="34" charset="0"/>
              </a:rPr>
              <a:t>F3</a:t>
            </a:r>
            <a:r>
              <a:rPr lang="en-US" dirty="0" smtClean="0">
                <a:latin typeface="Calibri" pitchFamily="34" charset="0"/>
              </a:rPr>
              <a:t>: Sports/Money placement</a:t>
            </a:r>
            <a:endParaRPr lang="en-US" dirty="0">
              <a:latin typeface="Calibri" pitchFamily="34" charset="0"/>
            </a:endParaRPr>
          </a:p>
          <a:p>
            <a:r>
              <a:rPr lang="en-US" dirty="0">
                <a:latin typeface="Calibri" pitchFamily="34" charset="0"/>
              </a:rPr>
              <a:t>   C = </a:t>
            </a:r>
            <a:r>
              <a:rPr lang="en-US" dirty="0" smtClean="0">
                <a:latin typeface="Calibri" pitchFamily="34" charset="0"/>
              </a:rPr>
              <a:t>Sports above Money</a:t>
            </a:r>
            <a:endParaRPr lang="en-US" dirty="0">
              <a:latin typeface="Calibri" pitchFamily="34" charset="0"/>
            </a:endParaRPr>
          </a:p>
          <a:p>
            <a:r>
              <a:rPr lang="en-US" dirty="0">
                <a:latin typeface="Calibri" pitchFamily="34" charset="0"/>
              </a:rPr>
              <a:t>   T = </a:t>
            </a:r>
            <a:r>
              <a:rPr lang="en-US" dirty="0" smtClean="0">
                <a:latin typeface="Calibri" pitchFamily="34" charset="0"/>
              </a:rPr>
              <a:t>Money above Sports</a:t>
            </a:r>
            <a:endParaRPr lang="en-US" dirty="0">
              <a:latin typeface="Calibri" pitchFamily="34" charset="0"/>
            </a:endParaRPr>
          </a:p>
        </p:txBody>
      </p:sp>
      <p:sp>
        <p:nvSpPr>
          <p:cNvPr id="18" name="TextBox 17"/>
          <p:cNvSpPr txBox="1">
            <a:spLocks noChangeArrowheads="1"/>
          </p:cNvSpPr>
          <p:nvPr/>
        </p:nvSpPr>
        <p:spPr bwMode="auto">
          <a:xfrm>
            <a:off x="8125884" y="1219200"/>
            <a:ext cx="2011705" cy="677108"/>
          </a:xfrm>
          <a:prstGeom prst="rect">
            <a:avLst/>
          </a:prstGeom>
          <a:noFill/>
          <a:ln w="9525">
            <a:noFill/>
            <a:miter lim="800000"/>
            <a:headEnd/>
            <a:tailEnd/>
          </a:ln>
        </p:spPr>
        <p:txBody>
          <a:bodyPr wrap="none">
            <a:spAutoFit/>
          </a:bodyPr>
          <a:lstStyle/>
          <a:p>
            <a:r>
              <a:rPr lang="en-US" sz="2000" b="1" dirty="0" smtClean="0">
                <a:latin typeface="Calibri" pitchFamily="34" charset="0"/>
              </a:rPr>
              <a:t>Factors/variables</a:t>
            </a:r>
          </a:p>
          <a:p>
            <a:endParaRPr lang="en-US" dirty="0" smtClean="0">
              <a:solidFill>
                <a:srgbClr val="FFC000"/>
              </a:solidFill>
              <a:latin typeface="Calibri" pitchFamily="34" charset="0"/>
            </a:endParaRPr>
          </a:p>
        </p:txBody>
      </p:sp>
      <p:sp>
        <p:nvSpPr>
          <p:cNvPr id="19" name="TextBox 18"/>
          <p:cNvSpPr txBox="1">
            <a:spLocks noChangeArrowheads="1"/>
          </p:cNvSpPr>
          <p:nvPr/>
        </p:nvSpPr>
        <p:spPr bwMode="auto">
          <a:xfrm>
            <a:off x="8125883" y="2057401"/>
            <a:ext cx="2832507" cy="923330"/>
          </a:xfrm>
          <a:prstGeom prst="rect">
            <a:avLst/>
          </a:prstGeom>
          <a:noFill/>
          <a:ln w="9525">
            <a:noFill/>
            <a:miter lim="800000"/>
            <a:headEnd/>
            <a:tailEnd/>
          </a:ln>
        </p:spPr>
        <p:txBody>
          <a:bodyPr wrap="none">
            <a:spAutoFit/>
          </a:bodyPr>
          <a:lstStyle/>
          <a:p>
            <a:r>
              <a:rPr lang="en-US" b="1" dirty="0" smtClean="0">
                <a:solidFill>
                  <a:srgbClr val="92D050"/>
                </a:solidFill>
                <a:latin typeface="Calibri" pitchFamily="34" charset="0"/>
              </a:rPr>
              <a:t>F2</a:t>
            </a:r>
            <a:r>
              <a:rPr lang="en-US" dirty="0" smtClean="0">
                <a:latin typeface="Calibri" pitchFamily="34" charset="0"/>
              </a:rPr>
              <a:t>: </a:t>
            </a:r>
            <a:r>
              <a:rPr lang="en-US" dirty="0">
                <a:latin typeface="Calibri" pitchFamily="34" charset="0"/>
              </a:rPr>
              <a:t>MSNBC news stories</a:t>
            </a:r>
          </a:p>
          <a:p>
            <a:r>
              <a:rPr lang="en-US" dirty="0">
                <a:latin typeface="Calibri" pitchFamily="34" charset="0"/>
              </a:rPr>
              <a:t>   C = Top international</a:t>
            </a:r>
          </a:p>
          <a:p>
            <a:r>
              <a:rPr lang="en-US" dirty="0">
                <a:latin typeface="Calibri" pitchFamily="34" charset="0"/>
              </a:rPr>
              <a:t>   T = Specific to country </a:t>
            </a:r>
            <a:r>
              <a:rPr lang="en-US" dirty="0" err="1">
                <a:latin typeface="Calibri" pitchFamily="34" charset="0"/>
              </a:rPr>
              <a:t>ID’d</a:t>
            </a:r>
            <a:endParaRPr lang="en-US" dirty="0">
              <a:latin typeface="Calibri" pitchFamily="34" charset="0"/>
            </a:endParaRPr>
          </a:p>
        </p:txBody>
      </p:sp>
      <p:sp>
        <p:nvSpPr>
          <p:cNvPr id="20" name="TextBox 19"/>
          <p:cNvSpPr txBox="1">
            <a:spLocks noChangeArrowheads="1"/>
          </p:cNvSpPr>
          <p:nvPr/>
        </p:nvSpPr>
        <p:spPr bwMode="auto">
          <a:xfrm>
            <a:off x="8189367" y="4953001"/>
            <a:ext cx="2396682" cy="646331"/>
          </a:xfrm>
          <a:prstGeom prst="rect">
            <a:avLst/>
          </a:prstGeom>
          <a:noFill/>
          <a:ln w="9525">
            <a:noFill/>
            <a:miter lim="800000"/>
            <a:headEnd/>
            <a:tailEnd/>
          </a:ln>
        </p:spPr>
        <p:txBody>
          <a:bodyPr wrap="none">
            <a:spAutoFit/>
          </a:bodyPr>
          <a:lstStyle/>
          <a:p>
            <a:r>
              <a:rPr lang="en-US" dirty="0">
                <a:latin typeface="Calibri" pitchFamily="34" charset="0"/>
              </a:rPr>
              <a:t>OEC: </a:t>
            </a:r>
            <a:r>
              <a:rPr lang="en-US" dirty="0" smtClean="0">
                <a:latin typeface="Calibri" pitchFamily="34" charset="0"/>
              </a:rPr>
              <a:t>Clicks per User </a:t>
            </a:r>
            <a:endParaRPr lang="en-US" dirty="0">
              <a:latin typeface="Calibri" pitchFamily="34" charset="0"/>
            </a:endParaRPr>
          </a:p>
          <a:p>
            <a:r>
              <a:rPr lang="en-US" dirty="0">
                <a:latin typeface="Calibri" pitchFamily="34" charset="0"/>
              </a:rPr>
              <a:t>Other metrics: PVs, CTR</a:t>
            </a:r>
          </a:p>
        </p:txBody>
      </p:sp>
      <p:sp>
        <p:nvSpPr>
          <p:cNvPr id="21" name="Rounded Rectangle 20"/>
          <p:cNvSpPr/>
          <p:nvPr/>
        </p:nvSpPr>
        <p:spPr>
          <a:xfrm>
            <a:off x="4570809" y="3396343"/>
            <a:ext cx="2844059" cy="84255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23" name="TextBox 22"/>
          <p:cNvSpPr txBox="1">
            <a:spLocks noChangeArrowheads="1"/>
          </p:cNvSpPr>
          <p:nvPr/>
        </p:nvSpPr>
        <p:spPr bwMode="auto">
          <a:xfrm>
            <a:off x="6972316" y="3868781"/>
            <a:ext cx="645416" cy="369888"/>
          </a:xfrm>
          <a:prstGeom prst="rect">
            <a:avLst/>
          </a:prstGeom>
          <a:noFill/>
          <a:ln w="9525">
            <a:noFill/>
            <a:miter lim="800000"/>
            <a:headEnd/>
            <a:tailEnd/>
          </a:ln>
        </p:spPr>
        <p:txBody>
          <a:bodyPr>
            <a:spAutoFit/>
          </a:bodyPr>
          <a:lstStyle/>
          <a:p>
            <a:r>
              <a:rPr lang="en-US" b="1" dirty="0" smtClean="0">
                <a:solidFill>
                  <a:srgbClr val="92D050"/>
                </a:solidFill>
                <a:latin typeface="Calibri" pitchFamily="34" charset="0"/>
              </a:rPr>
              <a:t>F2</a:t>
            </a:r>
            <a:endParaRPr lang="en-US" b="1" dirty="0">
              <a:solidFill>
                <a:srgbClr val="92D050"/>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in)">
                                      <p:cBhvr>
                                        <p:cTn id="15" dur="500"/>
                                        <p:tgtEl>
                                          <p:spTgt spid="2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ox(i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P spid="14" grpId="0"/>
      <p:bldP spid="16" grpId="0"/>
      <p:bldP spid="18" grpId="0"/>
      <p:bldP spid="19" grpId="0"/>
      <p:bldP spid="20" grpId="0"/>
      <p:bldP spid="21" grpId="0" animBg="1"/>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smtClean="0"/>
              <a:t>Graphical Analysis of Interactions</a:t>
            </a:r>
          </a:p>
        </p:txBody>
      </p:sp>
      <p:sp>
        <p:nvSpPr>
          <p:cNvPr id="32771" name="Content Placeholder 2"/>
          <p:cNvSpPr>
            <a:spLocks noGrp="1"/>
          </p:cNvSpPr>
          <p:nvPr>
            <p:ph idx="1"/>
          </p:nvPr>
        </p:nvSpPr>
        <p:spPr>
          <a:xfrm>
            <a:off x="507868" y="1412875"/>
            <a:ext cx="11173090" cy="2880789"/>
          </a:xfrm>
        </p:spPr>
        <p:txBody>
          <a:bodyPr/>
          <a:lstStyle/>
          <a:p>
            <a:pPr eaLnBrk="1" hangingPunct="1"/>
            <a:r>
              <a:rPr lang="en-US" smtClean="0"/>
              <a:t>If hypothesis test for interaction is not significant</a:t>
            </a:r>
          </a:p>
          <a:p>
            <a:pPr lvl="1" eaLnBrk="1" hangingPunct="1"/>
            <a:r>
              <a:rPr lang="en-US" smtClean="0"/>
              <a:t>Assume no interaction present</a:t>
            </a:r>
          </a:p>
          <a:p>
            <a:pPr lvl="1" eaLnBrk="1" hangingPunct="1"/>
            <a:r>
              <a:rPr lang="en-US" smtClean="0"/>
              <a:t>Interaction graph would show lines approximately parallel</a:t>
            </a:r>
          </a:p>
          <a:p>
            <a:pPr eaLnBrk="1" hangingPunct="1"/>
            <a:r>
              <a:rPr lang="en-US" smtClean="0"/>
              <a:t>If interaction is statistically significant</a:t>
            </a:r>
          </a:p>
          <a:p>
            <a:pPr lvl="1" eaLnBrk="1" hangingPunct="1"/>
            <a:r>
              <a:rPr lang="en-US" smtClean="0"/>
              <a:t>Plot interaction to interpret</a:t>
            </a:r>
          </a:p>
          <a:p>
            <a:pPr lvl="1" eaLnBrk="1" hangingPunct="1">
              <a:buFont typeface="Arial" charset="0"/>
              <a:buNone/>
            </a:pPr>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2771">
                                            <p:txEl>
                                              <p:pRg st="3" end="3"/>
                                            </p:txEl>
                                          </p:spTgt>
                                        </p:tgtEl>
                                        <p:attrNameLst>
                                          <p:attrName>style.visibility</p:attrName>
                                        </p:attrNameLst>
                                      </p:cBhvr>
                                      <p:to>
                                        <p:strVal val="visible"/>
                                      </p:to>
                                    </p:set>
                                    <p:animEffect transition="in" filter="box(in)">
                                      <p:cBhvr>
                                        <p:cTn id="7" dur="500"/>
                                        <p:tgtEl>
                                          <p:spTgt spid="32771">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2771">
                                            <p:txEl>
                                              <p:pRg st="4" end="4"/>
                                            </p:txEl>
                                          </p:spTgt>
                                        </p:tgtEl>
                                        <p:attrNameLst>
                                          <p:attrName>style.visibility</p:attrName>
                                        </p:attrNameLst>
                                      </p:cBhvr>
                                      <p:to>
                                        <p:strVal val="visible"/>
                                      </p:to>
                                    </p:set>
                                    <p:animEffect transition="in" filter="box(in)">
                                      <p:cBhvr>
                                        <p:cTn id="10"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1"/>
          <p:cNvSpPr>
            <a:spLocks noGrp="1"/>
          </p:cNvSpPr>
          <p:nvPr>
            <p:ph type="title"/>
          </p:nvPr>
        </p:nvSpPr>
        <p:spPr/>
        <p:txBody>
          <a:bodyPr/>
          <a:lstStyle/>
          <a:p>
            <a:pPr eaLnBrk="1" hangingPunct="1"/>
            <a:r>
              <a:rPr lang="en-US" smtClean="0"/>
              <a:t>Graphical Analysis of Interactions</a:t>
            </a:r>
          </a:p>
        </p:txBody>
      </p:sp>
      <p:sp>
        <p:nvSpPr>
          <p:cNvPr id="24581" name="Content Placeholder 2"/>
          <p:cNvSpPr>
            <a:spLocks noGrp="1"/>
          </p:cNvSpPr>
          <p:nvPr>
            <p:ph idx="1"/>
          </p:nvPr>
        </p:nvSpPr>
        <p:spPr>
          <a:xfrm>
            <a:off x="507868" y="1412875"/>
            <a:ext cx="11173090" cy="2474524"/>
          </a:xfrm>
        </p:spPr>
        <p:txBody>
          <a:bodyPr/>
          <a:lstStyle/>
          <a:p>
            <a:pPr eaLnBrk="1" hangingPunct="1">
              <a:buFont typeface="Arial" charset="0"/>
              <a:buNone/>
            </a:pPr>
            <a:r>
              <a:rPr lang="en-US" smtClean="0"/>
              <a:t>Case 1: No Interaction (parallel lines)</a:t>
            </a:r>
          </a:p>
          <a:p>
            <a:pPr eaLnBrk="1" hangingPunct="1">
              <a:buFont typeface="Arial" charset="0"/>
              <a:buNone/>
            </a:pPr>
            <a:r>
              <a:rPr lang="en-US" sz="2400" smtClean="0"/>
              <a:t>		Data Table				Main Effects Results</a:t>
            </a:r>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p:txBody>
      </p:sp>
      <p:graphicFrame>
        <p:nvGraphicFramePr>
          <p:cNvPr id="24578" name="Object 2"/>
          <p:cNvGraphicFramePr>
            <a:graphicFrameLocks noChangeAspect="1"/>
          </p:cNvGraphicFramePr>
          <p:nvPr/>
        </p:nvGraphicFramePr>
        <p:xfrm>
          <a:off x="1015736" y="2590800"/>
          <a:ext cx="3910581" cy="838200"/>
        </p:xfrm>
        <a:graphic>
          <a:graphicData uri="http://schemas.openxmlformats.org/presentationml/2006/ole">
            <p:oleObj spid="_x0000_s30722" name="Worksheet" r:id="rId4" imgW="1838257" imgH="580957" progId="Excel.Sheet.12">
              <p:embed/>
            </p:oleObj>
          </a:graphicData>
        </a:graphic>
      </p:graphicFrame>
      <p:graphicFrame>
        <p:nvGraphicFramePr>
          <p:cNvPr id="154627" name="Object 3"/>
          <p:cNvGraphicFramePr>
            <a:graphicFrameLocks noChangeAspect="1"/>
          </p:cNvGraphicFramePr>
          <p:nvPr/>
        </p:nvGraphicFramePr>
        <p:xfrm>
          <a:off x="7516442" y="2590800"/>
          <a:ext cx="3910581" cy="838200"/>
        </p:xfrm>
        <a:graphic>
          <a:graphicData uri="http://schemas.openxmlformats.org/presentationml/2006/ole">
            <p:oleObj spid="_x0000_s30723" name="Worksheet" r:id="rId5" imgW="1838257" imgH="580957" progId="Excel.Sheet.12">
              <p:embed/>
            </p:oleObj>
          </a:graphicData>
        </a:graphic>
      </p:graphicFrame>
      <p:graphicFrame>
        <p:nvGraphicFramePr>
          <p:cNvPr id="9" name="Chart 8"/>
          <p:cNvGraphicFramePr/>
          <p:nvPr/>
        </p:nvGraphicFramePr>
        <p:xfrm>
          <a:off x="2133045" y="3352801"/>
          <a:ext cx="7986220" cy="3248025"/>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4627"/>
                                        </p:tgtEl>
                                        <p:attrNameLst>
                                          <p:attrName>style.visibility</p:attrName>
                                        </p:attrNameLst>
                                      </p:cBhvr>
                                      <p:to>
                                        <p:strVal val="visible"/>
                                      </p:to>
                                    </p:set>
                                    <p:animEffect transition="in" filter="box(in)">
                                      <p:cBhvr>
                                        <p:cTn id="7" dur="500"/>
                                        <p:tgtEl>
                                          <p:spTgt spid="1546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mtClean="0"/>
              <a:t>Graphical Analysis of Interactions</a:t>
            </a:r>
          </a:p>
        </p:txBody>
      </p:sp>
      <p:sp>
        <p:nvSpPr>
          <p:cNvPr id="3" name="Content Placeholder 2"/>
          <p:cNvSpPr>
            <a:spLocks noGrp="1"/>
          </p:cNvSpPr>
          <p:nvPr>
            <p:ph idx="1"/>
          </p:nvPr>
        </p:nvSpPr>
        <p:spPr>
          <a:xfrm>
            <a:off x="507868" y="1412875"/>
            <a:ext cx="11173090" cy="3757952"/>
          </a:xfrm>
        </p:spPr>
        <p:txBody>
          <a:bodyPr/>
          <a:lstStyle/>
          <a:p>
            <a:pPr eaLnBrk="1" hangingPunct="1"/>
            <a:r>
              <a:rPr lang="en-US" smtClean="0"/>
              <a:t>When interaction is statistically significant</a:t>
            </a:r>
          </a:p>
          <a:p>
            <a:pPr eaLnBrk="1" hangingPunct="1">
              <a:buFont typeface="Arial" charset="0"/>
              <a:buNone/>
            </a:pPr>
            <a:r>
              <a:rPr lang="en-US" smtClean="0"/>
              <a:t>	Two types of interactions:</a:t>
            </a:r>
          </a:p>
          <a:p>
            <a:pPr eaLnBrk="1" hangingPunct="1">
              <a:buFont typeface="Arial" charset="0"/>
              <a:buNone/>
            </a:pPr>
            <a:endParaRPr lang="en-US" sz="1200" smtClean="0"/>
          </a:p>
          <a:p>
            <a:pPr lvl="1" eaLnBrk="1" hangingPunct="1"/>
            <a:r>
              <a:rPr lang="en-US" smtClean="0">
                <a:solidFill>
                  <a:srgbClr val="FFFF00"/>
                </a:solidFill>
              </a:rPr>
              <a:t>Synergistic</a:t>
            </a:r>
            <a:r>
              <a:rPr lang="en-US" smtClean="0"/>
              <a:t> – when the presence of both is </a:t>
            </a:r>
            <a:r>
              <a:rPr lang="en-US" b="1" smtClean="0"/>
              <a:t>more</a:t>
            </a:r>
            <a:r>
              <a:rPr lang="en-US" smtClean="0"/>
              <a:t> than the sum of the individual treatments</a:t>
            </a:r>
          </a:p>
          <a:p>
            <a:pPr lvl="1" eaLnBrk="1" hangingPunct="1">
              <a:buFont typeface="Arial" charset="0"/>
              <a:buNone/>
            </a:pPr>
            <a:endParaRPr lang="en-US" sz="1800" smtClean="0"/>
          </a:p>
          <a:p>
            <a:pPr lvl="1" eaLnBrk="1" hangingPunct="1"/>
            <a:r>
              <a:rPr lang="en-US" smtClean="0">
                <a:solidFill>
                  <a:srgbClr val="FFFF00"/>
                </a:solidFill>
              </a:rPr>
              <a:t>Antagonistic</a:t>
            </a:r>
            <a:r>
              <a:rPr lang="en-US" smtClean="0"/>
              <a:t> – when the presence of both is </a:t>
            </a:r>
            <a:r>
              <a:rPr lang="en-US" b="1" smtClean="0"/>
              <a:t>less</a:t>
            </a:r>
            <a:r>
              <a:rPr lang="en-US" smtClean="0"/>
              <a:t> than the sum of the individuals</a:t>
            </a:r>
          </a:p>
          <a:p>
            <a:pPr eaLnBrk="1" hangingPunct="1">
              <a:buFont typeface="Arial" charset="0"/>
              <a:buNone/>
            </a:pPr>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ox(i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p:txBody>
          <a:bodyPr/>
          <a:lstStyle/>
          <a:p>
            <a:pPr eaLnBrk="1" hangingPunct="1"/>
            <a:r>
              <a:rPr lang="en-US" smtClean="0"/>
              <a:t>Graphical Analysis of Interactions</a:t>
            </a:r>
          </a:p>
        </p:txBody>
      </p:sp>
      <p:sp>
        <p:nvSpPr>
          <p:cNvPr id="25605" name="Content Placeholder 2"/>
          <p:cNvSpPr>
            <a:spLocks noGrp="1"/>
          </p:cNvSpPr>
          <p:nvPr>
            <p:ph idx="1"/>
          </p:nvPr>
        </p:nvSpPr>
        <p:spPr>
          <a:xfrm>
            <a:off x="507868" y="1412875"/>
            <a:ext cx="11173090" cy="1391150"/>
          </a:xfrm>
        </p:spPr>
        <p:txBody>
          <a:bodyPr/>
          <a:lstStyle/>
          <a:p>
            <a:pPr eaLnBrk="1" hangingPunct="1">
              <a:buFont typeface="Arial" charset="0"/>
              <a:buNone/>
            </a:pPr>
            <a:r>
              <a:rPr lang="en-US" dirty="0" smtClean="0"/>
              <a:t>Case 2: Synergistic Interaction</a:t>
            </a:r>
          </a:p>
          <a:p>
            <a:pPr eaLnBrk="1" hangingPunct="1">
              <a:buFont typeface="Arial" charset="0"/>
              <a:buNone/>
            </a:pPr>
            <a:r>
              <a:rPr lang="en-US" sz="2400" dirty="0" smtClean="0"/>
              <a:t>		Data Table				Main Effects Results</a:t>
            </a:r>
          </a:p>
          <a:p>
            <a:pPr eaLnBrk="1" hangingPunct="1">
              <a:buFont typeface="Arial" charset="0"/>
              <a:buNone/>
            </a:pPr>
            <a:endParaRPr lang="en-US" dirty="0" smtClean="0"/>
          </a:p>
        </p:txBody>
      </p:sp>
      <p:sp>
        <p:nvSpPr>
          <p:cNvPr id="4" name="Footer Placeholder 3"/>
          <p:cNvSpPr>
            <a:spLocks noGrp="1"/>
          </p:cNvSpPr>
          <p:nvPr>
            <p:ph type="ftr" sz="quarter" idx="4294967295"/>
          </p:nvPr>
        </p:nvSpPr>
        <p:spPr>
          <a:xfrm>
            <a:off x="4164515" y="6356351"/>
            <a:ext cx="3859795" cy="365125"/>
          </a:xfrm>
          <a:prstGeom prst="rect">
            <a:avLst/>
          </a:prstGeom>
        </p:spPr>
        <p:txBody>
          <a:bodyPr/>
          <a:lstStyle/>
          <a:p>
            <a:pPr>
              <a:defRPr/>
            </a:pPr>
            <a:r>
              <a:rPr lang="en-US" smtClean="0"/>
              <a:t>Microsoft Confidential</a:t>
            </a:r>
            <a:endParaRPr lang="en-US"/>
          </a:p>
        </p:txBody>
      </p:sp>
      <p:graphicFrame>
        <p:nvGraphicFramePr>
          <p:cNvPr id="25602" name="Object 2"/>
          <p:cNvGraphicFramePr>
            <a:graphicFrameLocks noChangeAspect="1"/>
          </p:cNvGraphicFramePr>
          <p:nvPr/>
        </p:nvGraphicFramePr>
        <p:xfrm>
          <a:off x="1015736" y="2590800"/>
          <a:ext cx="3910581" cy="838200"/>
        </p:xfrm>
        <a:graphic>
          <a:graphicData uri="http://schemas.openxmlformats.org/presentationml/2006/ole">
            <p:oleObj spid="_x0000_s31746" name="Worksheet" r:id="rId4" imgW="1838257" imgH="580957" progId="Excel.Sheet.12">
              <p:embed/>
            </p:oleObj>
          </a:graphicData>
        </a:graphic>
      </p:graphicFrame>
      <p:graphicFrame>
        <p:nvGraphicFramePr>
          <p:cNvPr id="155651" name="Object 3"/>
          <p:cNvGraphicFramePr>
            <a:graphicFrameLocks noChangeAspect="1"/>
          </p:cNvGraphicFramePr>
          <p:nvPr/>
        </p:nvGraphicFramePr>
        <p:xfrm>
          <a:off x="7567229" y="2590800"/>
          <a:ext cx="3910581" cy="838200"/>
        </p:xfrm>
        <a:graphic>
          <a:graphicData uri="http://schemas.openxmlformats.org/presentationml/2006/ole">
            <p:oleObj spid="_x0000_s31747" name="Worksheet" r:id="rId5" imgW="1838257" imgH="580957" progId="Excel.Sheet.12">
              <p:embed/>
            </p:oleObj>
          </a:graphicData>
        </a:graphic>
      </p:graphicFrame>
      <p:graphicFrame>
        <p:nvGraphicFramePr>
          <p:cNvPr id="8" name="Chart 7"/>
          <p:cNvGraphicFramePr/>
          <p:nvPr/>
        </p:nvGraphicFramePr>
        <p:xfrm>
          <a:off x="2234618" y="3533776"/>
          <a:ext cx="7922736" cy="33242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nvGraphicFramePr>
        <p:xfrm>
          <a:off x="2256334" y="3581399"/>
          <a:ext cx="7986220" cy="3276601"/>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box(in)">
                                      <p:cBhvr>
                                        <p:cTn id="7" dur="500"/>
                                        <p:tgtEl>
                                          <p:spTgt spid="1556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1"/>
          <p:cNvSpPr>
            <a:spLocks noGrp="1"/>
          </p:cNvSpPr>
          <p:nvPr>
            <p:ph type="title"/>
          </p:nvPr>
        </p:nvSpPr>
        <p:spPr/>
        <p:txBody>
          <a:bodyPr/>
          <a:lstStyle/>
          <a:p>
            <a:pPr eaLnBrk="1" hangingPunct="1"/>
            <a:r>
              <a:rPr lang="en-US" smtClean="0"/>
              <a:t>Graphical Analysis of Interactions</a:t>
            </a:r>
          </a:p>
        </p:txBody>
      </p:sp>
      <p:sp>
        <p:nvSpPr>
          <p:cNvPr id="26629" name="Content Placeholder 2"/>
          <p:cNvSpPr>
            <a:spLocks noGrp="1"/>
          </p:cNvSpPr>
          <p:nvPr>
            <p:ph idx="1"/>
          </p:nvPr>
        </p:nvSpPr>
        <p:spPr>
          <a:xfrm>
            <a:off x="507868" y="1412875"/>
            <a:ext cx="11173090" cy="1391150"/>
          </a:xfrm>
        </p:spPr>
        <p:txBody>
          <a:bodyPr/>
          <a:lstStyle/>
          <a:p>
            <a:pPr eaLnBrk="1" hangingPunct="1">
              <a:buFont typeface="Arial" charset="0"/>
              <a:buNone/>
            </a:pPr>
            <a:r>
              <a:rPr lang="en-US" dirty="0" smtClean="0"/>
              <a:t>Case 3: Antagonistic Interaction</a:t>
            </a:r>
          </a:p>
          <a:p>
            <a:pPr eaLnBrk="1" hangingPunct="1">
              <a:buFont typeface="Arial" charset="0"/>
              <a:buNone/>
            </a:pPr>
            <a:r>
              <a:rPr lang="en-US" sz="2400" dirty="0" smtClean="0"/>
              <a:t>		Data Table				Main Effects Results</a:t>
            </a:r>
          </a:p>
          <a:p>
            <a:pPr eaLnBrk="1" hangingPunct="1">
              <a:buFont typeface="Arial" charset="0"/>
              <a:buNone/>
            </a:pPr>
            <a:endParaRPr lang="en-US" dirty="0" smtClean="0"/>
          </a:p>
        </p:txBody>
      </p:sp>
      <p:sp>
        <p:nvSpPr>
          <p:cNvPr id="4" name="Footer Placeholder 3"/>
          <p:cNvSpPr>
            <a:spLocks noGrp="1"/>
          </p:cNvSpPr>
          <p:nvPr>
            <p:ph type="ftr" sz="quarter" idx="4294967295"/>
          </p:nvPr>
        </p:nvSpPr>
        <p:spPr>
          <a:xfrm>
            <a:off x="4164515" y="6356351"/>
            <a:ext cx="3859795" cy="365125"/>
          </a:xfrm>
          <a:prstGeom prst="rect">
            <a:avLst/>
          </a:prstGeom>
        </p:spPr>
        <p:txBody>
          <a:bodyPr/>
          <a:lstStyle/>
          <a:p>
            <a:pPr>
              <a:defRPr/>
            </a:pPr>
            <a:r>
              <a:rPr lang="en-US" smtClean="0"/>
              <a:t>Microsoft Confidential</a:t>
            </a:r>
            <a:endParaRPr lang="en-US"/>
          </a:p>
        </p:txBody>
      </p:sp>
      <p:graphicFrame>
        <p:nvGraphicFramePr>
          <p:cNvPr id="12" name="Chart 11"/>
          <p:cNvGraphicFramePr/>
          <p:nvPr/>
        </p:nvGraphicFramePr>
        <p:xfrm>
          <a:off x="2539339" y="3276600"/>
          <a:ext cx="7478352" cy="342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2539338" y="3276600"/>
          <a:ext cx="7414869" cy="3429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6678" name="Object 3"/>
          <p:cNvGraphicFramePr>
            <a:graphicFrameLocks noChangeAspect="1"/>
          </p:cNvGraphicFramePr>
          <p:nvPr/>
        </p:nvGraphicFramePr>
        <p:xfrm>
          <a:off x="7618016" y="2590801"/>
          <a:ext cx="3897885" cy="923925"/>
        </p:xfrm>
        <a:graphic>
          <a:graphicData uri="http://schemas.openxmlformats.org/presentationml/2006/ole">
            <p:oleObj spid="_x0000_s32771" name="Worksheet" r:id="rId6" imgW="1838257" imgH="580957" progId="Excel.Sheet.12">
              <p:embed/>
            </p:oleObj>
          </a:graphicData>
        </a:graphic>
      </p:graphicFrame>
      <p:graphicFrame>
        <p:nvGraphicFramePr>
          <p:cNvPr id="26626" name="Object 2"/>
          <p:cNvGraphicFramePr>
            <a:graphicFrameLocks noChangeAspect="1"/>
          </p:cNvGraphicFramePr>
          <p:nvPr/>
        </p:nvGraphicFramePr>
        <p:xfrm>
          <a:off x="914162" y="2514600"/>
          <a:ext cx="3910581" cy="838200"/>
        </p:xfrm>
        <a:graphic>
          <a:graphicData uri="http://schemas.openxmlformats.org/presentationml/2006/ole">
            <p:oleObj spid="_x0000_s32770" name="Worksheet" r:id="rId7" imgW="1838257" imgH="580957" progId="Excel.Sheet.12">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6678"/>
                                        </p:tgtEl>
                                        <p:attrNameLst>
                                          <p:attrName>style.visibility</p:attrName>
                                        </p:attrNameLst>
                                      </p:cBhvr>
                                      <p:to>
                                        <p:strVal val="visible"/>
                                      </p:to>
                                    </p:set>
                                    <p:animEffect transition="in" filter="box(in)">
                                      <p:cBhvr>
                                        <p:cTn id="7" dur="500"/>
                                        <p:tgtEl>
                                          <p:spTgt spid="1566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dirty="0" smtClean="0"/>
              <a:t>Case Study: EVS Experiment</a:t>
            </a:r>
          </a:p>
        </p:txBody>
      </p:sp>
      <p:sp>
        <p:nvSpPr>
          <p:cNvPr id="41987" name="Content Placeholder 2"/>
          <p:cNvSpPr>
            <a:spLocks noGrp="1"/>
          </p:cNvSpPr>
          <p:nvPr>
            <p:ph idx="1"/>
          </p:nvPr>
        </p:nvSpPr>
        <p:spPr>
          <a:xfrm>
            <a:off x="507868" y="1412875"/>
            <a:ext cx="11173090" cy="3099310"/>
          </a:xfrm>
        </p:spPr>
        <p:txBody>
          <a:bodyPr/>
          <a:lstStyle/>
          <a:p>
            <a:pPr eaLnBrk="1" hangingPunct="1">
              <a:buNone/>
            </a:pPr>
            <a:r>
              <a:rPr lang="en-US" dirty="0" smtClean="0"/>
              <a:t>Current Model</a:t>
            </a:r>
          </a:p>
          <a:p>
            <a:pPr eaLnBrk="1" hangingPunct="1">
              <a:buNone/>
            </a:pPr>
            <a:endParaRPr lang="en-US" sz="1800" dirty="0" smtClean="0"/>
          </a:p>
          <a:p>
            <a:pPr eaLnBrk="1" hangingPunct="1">
              <a:buFont typeface="Arial" pitchFamily="34" charset="0"/>
              <a:buChar char="•"/>
            </a:pPr>
            <a:r>
              <a:rPr lang="en-US" sz="2800" dirty="0" smtClean="0"/>
              <a:t>Pre-roll ad played before first content stream</a:t>
            </a:r>
          </a:p>
          <a:p>
            <a:pPr eaLnBrk="1" hangingPunct="1">
              <a:buFont typeface="Arial" pitchFamily="34" charset="0"/>
              <a:buChar char="•"/>
            </a:pPr>
            <a:r>
              <a:rPr lang="en-US" sz="2800" dirty="0" smtClean="0"/>
              <a:t>Don’t disturb users by playing ad when a content stream is playing</a:t>
            </a:r>
          </a:p>
          <a:p>
            <a:pPr eaLnBrk="1" hangingPunct="1">
              <a:buFont typeface="Arial" pitchFamily="34" charset="0"/>
              <a:buChar char="•"/>
            </a:pPr>
            <a:r>
              <a:rPr lang="en-US" sz="2800" dirty="0" smtClean="0"/>
              <a:t>Ad stream played before the content stream when content streams played for more than 180 seconds continuously</a:t>
            </a:r>
          </a:p>
          <a:p>
            <a:pPr lvl="1" eaLnBrk="1" hangingPunct="1">
              <a:buFont typeface="Arial" charset="0"/>
              <a:buNone/>
            </a:pPr>
            <a:endParaRPr lang="en-US" sz="3200" dirty="0" smtClean="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smtClean="0"/>
              <a:t>Case Study: EVS Experiment (cont.)</a:t>
            </a:r>
          </a:p>
        </p:txBody>
      </p:sp>
      <p:sp>
        <p:nvSpPr>
          <p:cNvPr id="3" name="Content Placeholder 2"/>
          <p:cNvSpPr>
            <a:spLocks noGrp="1"/>
          </p:cNvSpPr>
          <p:nvPr>
            <p:ph idx="1"/>
          </p:nvPr>
        </p:nvSpPr>
        <p:spPr>
          <a:xfrm>
            <a:off x="507868" y="1412875"/>
            <a:ext cx="11173090" cy="3487108"/>
          </a:xfrm>
        </p:spPr>
        <p:txBody>
          <a:bodyPr/>
          <a:lstStyle/>
          <a:p>
            <a:pPr eaLnBrk="1" hangingPunct="1">
              <a:buFont typeface="Arial" charset="0"/>
              <a:buNone/>
            </a:pPr>
            <a:r>
              <a:rPr lang="en-US" dirty="0" smtClean="0"/>
              <a:t>Business Questions</a:t>
            </a:r>
          </a:p>
          <a:p>
            <a:pPr eaLnBrk="1" hangingPunct="1">
              <a:buFont typeface="Arial" charset="0"/>
              <a:buNone/>
            </a:pPr>
            <a:endParaRPr lang="en-US" sz="1800" dirty="0" smtClean="0"/>
          </a:p>
          <a:p>
            <a:pPr eaLnBrk="1" hangingPunct="1"/>
            <a:r>
              <a:rPr lang="en-US" sz="2800" dirty="0" smtClean="0"/>
              <a:t>Could removing pro-roll ad stream attract more returning users?</a:t>
            </a:r>
          </a:p>
          <a:p>
            <a:pPr eaLnBrk="1" hangingPunct="1"/>
            <a:r>
              <a:rPr lang="en-US" sz="2800" dirty="0" smtClean="0"/>
              <a:t>Could shortening the minimum time between two ad streams attract more returning users?</a:t>
            </a:r>
          </a:p>
          <a:p>
            <a:pPr eaLnBrk="1" hangingPunct="1"/>
            <a:r>
              <a:rPr lang="en-US" sz="2800" dirty="0" smtClean="0"/>
              <a:t> Would ad stream gain from </a:t>
            </a:r>
            <a:r>
              <a:rPr lang="en-US" sz="2800" i="1" dirty="0" smtClean="0"/>
              <a:t>returning</a:t>
            </a:r>
            <a:r>
              <a:rPr lang="en-US" sz="2800" dirty="0" smtClean="0"/>
              <a:t> users offset the loss of not playing pre-roll or playing ad less frequently?</a:t>
            </a:r>
          </a:p>
          <a:p>
            <a:pPr eaLnBrk="1" hangingPunct="1">
              <a:buFont typeface="Arial" charset="0"/>
              <a:buNone/>
            </a:pPr>
            <a:endParaRPr lang="en-US" dirty="0" smtClean="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smtClean="0"/>
              <a:t>Case Study: EVS Experiment (cont.)</a:t>
            </a:r>
          </a:p>
        </p:txBody>
      </p:sp>
      <p:sp>
        <p:nvSpPr>
          <p:cNvPr id="3" name="Content Placeholder 2"/>
          <p:cNvSpPr>
            <a:spLocks noGrp="1"/>
          </p:cNvSpPr>
          <p:nvPr>
            <p:ph idx="1"/>
          </p:nvPr>
        </p:nvSpPr>
        <p:spPr>
          <a:xfrm>
            <a:off x="914162" y="1600201"/>
            <a:ext cx="10766795" cy="3893374"/>
          </a:xfrm>
        </p:spPr>
        <p:txBody>
          <a:bodyPr/>
          <a:lstStyle/>
          <a:p>
            <a:pPr eaLnBrk="1" hangingPunct="1">
              <a:buFont typeface="Arial" charset="0"/>
              <a:buNone/>
            </a:pPr>
            <a:r>
              <a:rPr lang="en-US" dirty="0" smtClean="0"/>
              <a:t>Experiment Design</a:t>
            </a:r>
          </a:p>
          <a:p>
            <a:pPr eaLnBrk="1" hangingPunct="1">
              <a:buFont typeface="Arial" charset="0"/>
              <a:buNone/>
            </a:pPr>
            <a:endParaRPr lang="en-US" sz="1800" dirty="0" smtClean="0"/>
          </a:p>
          <a:p>
            <a:pPr eaLnBrk="1" hangingPunct="1"/>
            <a:r>
              <a:rPr lang="en-US" sz="2800" dirty="0" smtClean="0"/>
              <a:t>Factor 1: Play (Control) or Do Not Play pre-roll</a:t>
            </a:r>
          </a:p>
          <a:p>
            <a:pPr eaLnBrk="1" hangingPunct="1"/>
            <a:r>
              <a:rPr lang="en-US" sz="2800" dirty="0" smtClean="0"/>
              <a:t>Factor 2: 5 levels of minimum time between two ad streams</a:t>
            </a:r>
          </a:p>
          <a:p>
            <a:pPr lvl="1" eaLnBrk="1" hangingPunct="1"/>
            <a:r>
              <a:rPr lang="en-US" sz="2400" dirty="0" smtClean="0"/>
              <a:t>90, 120, 180 (Control), 300, 900 seconds</a:t>
            </a:r>
          </a:p>
          <a:p>
            <a:pPr eaLnBrk="1" hangingPunct="1"/>
            <a:r>
              <a:rPr lang="en-US" sz="2800" dirty="0" smtClean="0"/>
              <a:t>Users who received treatments in two week observation window continued to receive treatments and were monitored for the following six weeks for their return rate</a:t>
            </a:r>
          </a:p>
          <a:p>
            <a:pPr eaLnBrk="1" hangingPunct="1">
              <a:buFont typeface="Arial" charset="0"/>
              <a:buNone/>
            </a:pPr>
            <a:endParaRPr lang="en-US" dirty="0" smtClean="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15" y="228600"/>
            <a:ext cx="10969943" cy="664797"/>
          </a:xfrm>
        </p:spPr>
        <p:txBody>
          <a:bodyPr/>
          <a:lstStyle/>
          <a:p>
            <a:r>
              <a:rPr lang="en-US" dirty="0" smtClean="0"/>
              <a:t>Case Study: EVS Experiment (cont.)</a:t>
            </a:r>
            <a:endParaRPr lang="en-US" dirty="0"/>
          </a:p>
        </p:txBody>
      </p:sp>
      <p:sp>
        <p:nvSpPr>
          <p:cNvPr id="3" name="Content Placeholder 2"/>
          <p:cNvSpPr>
            <a:spLocks noGrp="1"/>
          </p:cNvSpPr>
          <p:nvPr>
            <p:ph idx="1"/>
          </p:nvPr>
        </p:nvSpPr>
        <p:spPr>
          <a:xfrm>
            <a:off x="507868" y="1412874"/>
            <a:ext cx="11173090" cy="3683107"/>
          </a:xfrm>
        </p:spPr>
        <p:txBody>
          <a:bodyPr>
            <a:normAutofit/>
          </a:bodyPr>
          <a:lstStyle/>
          <a:p>
            <a:pPr>
              <a:buNone/>
            </a:pPr>
            <a:r>
              <a:rPr lang="en-US" dirty="0" smtClean="0"/>
              <a:t>Assuming the Overall Evaluation Criterion (OEC) is </a:t>
            </a:r>
            <a:r>
              <a:rPr lang="en-US" i="1" dirty="0" smtClean="0"/>
              <a:t>Percent of Returning Users</a:t>
            </a:r>
          </a:p>
          <a:p>
            <a:pPr>
              <a:buNone/>
            </a:pPr>
            <a:r>
              <a:rPr lang="en-US" dirty="0" smtClean="0"/>
              <a:t>Vote for result on Factor 1:</a:t>
            </a:r>
          </a:p>
          <a:p>
            <a:pPr marL="971550" lvl="1" indent="-514350">
              <a:buFont typeface="+mj-lt"/>
              <a:buAutoNum type="arabicPeriod"/>
            </a:pPr>
            <a:r>
              <a:rPr lang="en-US" dirty="0" smtClean="0"/>
              <a:t>Playing pre-roll is statistically significantly better</a:t>
            </a:r>
          </a:p>
          <a:p>
            <a:pPr marL="971550" lvl="1" indent="-514350">
              <a:buFont typeface="+mj-lt"/>
              <a:buAutoNum type="arabicPeriod"/>
            </a:pPr>
            <a:r>
              <a:rPr lang="en-US" dirty="0" smtClean="0"/>
              <a:t>Flat (no statistical difference)</a:t>
            </a:r>
          </a:p>
          <a:p>
            <a:pPr marL="971550" lvl="1" indent="-514350">
              <a:buFont typeface="+mj-lt"/>
              <a:buAutoNum type="arabicPeriod"/>
            </a:pPr>
            <a:r>
              <a:rPr lang="en-US" dirty="0" smtClean="0"/>
              <a:t>Playing pre-roll is statistically significantly worse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Evaluation Criterion</a:t>
            </a:r>
            <a:endParaRPr lang="en-US" dirty="0"/>
          </a:p>
        </p:txBody>
      </p:sp>
      <p:sp>
        <p:nvSpPr>
          <p:cNvPr id="3" name="Content Placeholder 2"/>
          <p:cNvSpPr>
            <a:spLocks noGrp="1"/>
          </p:cNvSpPr>
          <p:nvPr>
            <p:ph idx="1"/>
          </p:nvPr>
        </p:nvSpPr>
        <p:spPr>
          <a:xfrm>
            <a:off x="507868" y="1412875"/>
            <a:ext cx="11173090" cy="4278094"/>
          </a:xfrm>
        </p:spPr>
        <p:txBody>
          <a:bodyPr/>
          <a:lstStyle/>
          <a:p>
            <a:r>
              <a:rPr lang="en-US" dirty="0" smtClean="0"/>
              <a:t>It is very helpful to have a single metric that summarizes whether the Treatment is successful or not – the Overall Evaluation Criterion, or OEC</a:t>
            </a:r>
          </a:p>
          <a:p>
            <a:r>
              <a:rPr lang="en-US" dirty="0" smtClean="0"/>
              <a:t>Examples:</a:t>
            </a:r>
          </a:p>
          <a:p>
            <a:pPr lvl="1"/>
            <a:r>
              <a:rPr lang="en-US" b="1" dirty="0" smtClean="0"/>
              <a:t>Content site: </a:t>
            </a:r>
            <a:r>
              <a:rPr lang="en-US" dirty="0" smtClean="0"/>
              <a:t>OEC could be clicks/user or time on site</a:t>
            </a:r>
          </a:p>
          <a:p>
            <a:pPr lvl="1"/>
            <a:r>
              <a:rPr lang="en-US" b="1" dirty="0" smtClean="0"/>
              <a:t>Ecommerce:</a:t>
            </a:r>
            <a:r>
              <a:rPr lang="en-US" dirty="0" smtClean="0"/>
              <a:t> rev/user or lifetime value</a:t>
            </a:r>
          </a:p>
          <a:p>
            <a:pPr lvl="1"/>
            <a:r>
              <a:rPr lang="en-US" b="1" dirty="0" smtClean="0"/>
              <a:t>Help/support site: </a:t>
            </a:r>
            <a:r>
              <a:rPr lang="en-US" dirty="0" smtClean="0"/>
              <a:t>Survey </a:t>
            </a:r>
            <a:r>
              <a:rPr lang="en-US" dirty="0" smtClean="0"/>
              <a:t>responses or user engagement</a:t>
            </a:r>
            <a:endParaRPr lang="en-US" dirty="0" smtClean="0"/>
          </a:p>
          <a:p>
            <a:r>
              <a:rPr lang="en-US" dirty="0" smtClean="0"/>
              <a:t>OEC could also capture monetary value of the </a:t>
            </a:r>
            <a:r>
              <a:rPr lang="en-US" dirty="0" smtClean="0"/>
              <a:t>Treatment effect, </a:t>
            </a:r>
            <a:r>
              <a:rPr lang="en-US" dirty="0" smtClean="0"/>
              <a:t>aka ROI (return on investment)</a:t>
            </a:r>
            <a:endParaRPr lang="en-US" dirty="0"/>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15" y="228600"/>
            <a:ext cx="10969943" cy="664797"/>
          </a:xfrm>
        </p:spPr>
        <p:txBody>
          <a:bodyPr/>
          <a:lstStyle/>
          <a:p>
            <a:r>
              <a:rPr lang="en-US" dirty="0" smtClean="0"/>
              <a:t>Case Study: EVS Experiment (cont.)</a:t>
            </a:r>
            <a:endParaRPr lang="en-US" dirty="0"/>
          </a:p>
        </p:txBody>
      </p:sp>
      <p:sp>
        <p:nvSpPr>
          <p:cNvPr id="3" name="Content Placeholder 2"/>
          <p:cNvSpPr>
            <a:spLocks noGrp="1"/>
          </p:cNvSpPr>
          <p:nvPr>
            <p:ph idx="1"/>
          </p:nvPr>
        </p:nvSpPr>
        <p:spPr>
          <a:xfrm>
            <a:off x="507868" y="1412875"/>
            <a:ext cx="11173090" cy="4669426"/>
          </a:xfrm>
        </p:spPr>
        <p:txBody>
          <a:bodyPr>
            <a:normAutofit/>
          </a:bodyPr>
          <a:lstStyle/>
          <a:p>
            <a:pPr>
              <a:buNone/>
            </a:pPr>
            <a:r>
              <a:rPr lang="en-US" dirty="0" smtClean="0"/>
              <a:t>Vote for result on Factor 2: which of the following attract statistically significantly more returning users</a:t>
            </a:r>
          </a:p>
          <a:p>
            <a:pPr marL="971550" lvl="1" indent="-514350">
              <a:buFont typeface="+mj-lt"/>
              <a:buAutoNum type="arabicPeriod"/>
            </a:pPr>
            <a:r>
              <a:rPr lang="en-US" dirty="0" smtClean="0"/>
              <a:t>90 seconds</a:t>
            </a:r>
          </a:p>
          <a:p>
            <a:pPr marL="971550" lvl="1" indent="-514350">
              <a:buFont typeface="+mj-lt"/>
              <a:buAutoNum type="arabicPeriod"/>
            </a:pPr>
            <a:r>
              <a:rPr lang="en-US" dirty="0" smtClean="0"/>
              <a:t>120 seconds</a:t>
            </a:r>
          </a:p>
          <a:p>
            <a:pPr marL="971550" lvl="1" indent="-514350">
              <a:buFont typeface="+mj-lt"/>
              <a:buAutoNum type="arabicPeriod"/>
            </a:pPr>
            <a:r>
              <a:rPr lang="en-US" dirty="0" smtClean="0"/>
              <a:t>180 seconds</a:t>
            </a:r>
          </a:p>
          <a:p>
            <a:pPr marL="971550" lvl="1" indent="-514350">
              <a:buFont typeface="+mj-lt"/>
              <a:buAutoNum type="arabicPeriod"/>
            </a:pPr>
            <a:r>
              <a:rPr lang="en-US" dirty="0" smtClean="0"/>
              <a:t>300 seconds</a:t>
            </a:r>
          </a:p>
          <a:p>
            <a:pPr marL="971550" lvl="1" indent="-514350">
              <a:buFont typeface="+mj-lt"/>
              <a:buAutoNum type="arabicPeriod"/>
            </a:pPr>
            <a:r>
              <a:rPr lang="en-US" dirty="0" smtClean="0"/>
              <a:t>900 seconds</a:t>
            </a:r>
          </a:p>
          <a:p>
            <a:pPr marL="971550" lvl="1" indent="-514350">
              <a:buFont typeface="+mj-lt"/>
              <a:buAutoNum type="arabicPeriod"/>
            </a:pPr>
            <a:r>
              <a:rPr lang="en-US" dirty="0" smtClean="0"/>
              <a:t>Flat (no difference)</a:t>
            </a:r>
          </a:p>
          <a:p>
            <a:pPr marL="971550" lvl="1" indent="-514350">
              <a:buFont typeface="+mj-lt"/>
              <a:buAutoNum type="arabicPeriod"/>
            </a:pPr>
            <a:endParaRPr lang="en-US" dirty="0" smtClean="0"/>
          </a:p>
          <a:p>
            <a:pPr marL="971550" lvl="1" indent="-514350">
              <a:buFont typeface="+mj-lt"/>
              <a:buAutoNum type="arabicPeriod"/>
            </a:pPr>
            <a:endParaRPr lang="en-US" dirty="0" smtClean="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15938" y="228600"/>
            <a:ext cx="11165020" cy="498598"/>
          </a:xfrm>
        </p:spPr>
        <p:txBody>
          <a:bodyPr/>
          <a:lstStyle/>
          <a:p>
            <a:pPr eaLnBrk="1" hangingPunct="1"/>
            <a:r>
              <a:rPr lang="en-US" sz="3600" dirty="0" smtClean="0"/>
              <a:t>EVS Experiment: Effect </a:t>
            </a:r>
            <a:r>
              <a:rPr lang="en-US" sz="3600" dirty="0" smtClean="0"/>
              <a:t>of </a:t>
            </a:r>
            <a:r>
              <a:rPr lang="en-US" sz="3600" dirty="0" smtClean="0"/>
              <a:t>Factor 1</a:t>
            </a:r>
          </a:p>
        </p:txBody>
      </p:sp>
      <p:graphicFrame>
        <p:nvGraphicFramePr>
          <p:cNvPr id="5" name="Chart 4"/>
          <p:cNvGraphicFramePr/>
          <p:nvPr/>
        </p:nvGraphicFramePr>
        <p:xfrm>
          <a:off x="709445" y="1041779"/>
          <a:ext cx="10863856" cy="52907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15938" y="228600"/>
            <a:ext cx="11165020" cy="498598"/>
          </a:xfrm>
        </p:spPr>
        <p:txBody>
          <a:bodyPr/>
          <a:lstStyle/>
          <a:p>
            <a:pPr eaLnBrk="1" hangingPunct="1"/>
            <a:r>
              <a:rPr lang="en-US" sz="3600" dirty="0" smtClean="0"/>
              <a:t>EVS Experiment: Effect </a:t>
            </a:r>
            <a:r>
              <a:rPr lang="en-US" sz="3600" dirty="0" smtClean="0"/>
              <a:t>of </a:t>
            </a:r>
            <a:r>
              <a:rPr lang="en-US" sz="3600" dirty="0" smtClean="0"/>
              <a:t>Factor 2</a:t>
            </a:r>
          </a:p>
        </p:txBody>
      </p:sp>
      <p:graphicFrame>
        <p:nvGraphicFramePr>
          <p:cNvPr id="6" name="Chart 5"/>
          <p:cNvGraphicFramePr/>
          <p:nvPr/>
        </p:nvGraphicFramePr>
        <p:xfrm>
          <a:off x="1015735" y="982639"/>
          <a:ext cx="10258928" cy="53635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06294" y="274638"/>
            <a:ext cx="11376237" cy="997196"/>
          </a:xfrm>
        </p:spPr>
        <p:txBody>
          <a:bodyPr/>
          <a:lstStyle/>
          <a:p>
            <a:pPr eaLnBrk="1" hangingPunct="1"/>
            <a:r>
              <a:rPr lang="en-US" sz="3600" dirty="0" smtClean="0"/>
              <a:t>EVS Experiment: Interaction between </a:t>
            </a:r>
            <a:br>
              <a:rPr lang="en-US" sz="3600" dirty="0" smtClean="0"/>
            </a:br>
            <a:r>
              <a:rPr lang="en-US" sz="3600" dirty="0" smtClean="0"/>
              <a:t>Factors 1 and 2</a:t>
            </a:r>
          </a:p>
        </p:txBody>
      </p:sp>
      <p:graphicFrame>
        <p:nvGraphicFramePr>
          <p:cNvPr id="18" name="Chart 17"/>
          <p:cNvGraphicFramePr/>
          <p:nvPr/>
        </p:nvGraphicFramePr>
        <p:xfrm>
          <a:off x="914162" y="1447800"/>
          <a:ext cx="10536310" cy="50621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64275" y="2251881"/>
            <a:ext cx="1095172" cy="369332"/>
          </a:xfrm>
          <a:prstGeom prst="rect">
            <a:avLst/>
          </a:prstGeom>
          <a:noFill/>
        </p:spPr>
        <p:txBody>
          <a:bodyPr wrap="none" rtlCol="0">
            <a:spAutoFit/>
          </a:bodyPr>
          <a:lstStyle/>
          <a:p>
            <a:r>
              <a:rPr lang="en-US" dirty="0" smtClean="0"/>
              <a:t>Ads First</a:t>
            </a:r>
            <a:endParaRPr lang="en-US" dirty="0"/>
          </a:p>
        </p:txBody>
      </p:sp>
      <p:sp>
        <p:nvSpPr>
          <p:cNvPr id="5" name="TextBox 4"/>
          <p:cNvSpPr txBox="1"/>
          <p:nvPr/>
        </p:nvSpPr>
        <p:spPr>
          <a:xfrm>
            <a:off x="354844" y="1678672"/>
            <a:ext cx="1505540" cy="369332"/>
          </a:xfrm>
          <a:prstGeom prst="rect">
            <a:avLst/>
          </a:prstGeom>
          <a:noFill/>
        </p:spPr>
        <p:txBody>
          <a:bodyPr wrap="none" rtlCol="0">
            <a:spAutoFit/>
          </a:bodyPr>
          <a:lstStyle/>
          <a:p>
            <a:r>
              <a:rPr lang="en-US" dirty="0" smtClean="0"/>
              <a:t>Content First</a:t>
            </a:r>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329595"/>
          </a:xfrm>
        </p:spPr>
        <p:txBody>
          <a:bodyPr/>
          <a:lstStyle/>
          <a:p>
            <a:r>
              <a:rPr lang="en-US" dirty="0" smtClean="0"/>
              <a:t>Appendix: Challenges and Advanced Statistical Concepts</a:t>
            </a:r>
            <a:endParaRPr lang="en-US" dirty="0"/>
          </a:p>
        </p:txBody>
      </p:sp>
      <p:sp>
        <p:nvSpPr>
          <p:cNvPr id="3" name="Content Placeholder 2"/>
          <p:cNvSpPr>
            <a:spLocks noGrp="1"/>
          </p:cNvSpPr>
          <p:nvPr>
            <p:ph idx="1"/>
          </p:nvPr>
        </p:nvSpPr>
        <p:spPr>
          <a:xfrm>
            <a:off x="507868" y="1885486"/>
            <a:ext cx="11173090" cy="3151632"/>
          </a:xfrm>
        </p:spPr>
        <p:txBody>
          <a:bodyPr/>
          <a:lstStyle/>
          <a:p>
            <a:r>
              <a:rPr lang="en-US" dirty="0" smtClean="0"/>
              <a:t>Variance calculations for metrics</a:t>
            </a:r>
          </a:p>
          <a:p>
            <a:r>
              <a:rPr lang="en-US" dirty="0" smtClean="0"/>
              <a:t>Non-parametric alternatives to t-test, ANOVA</a:t>
            </a:r>
          </a:p>
          <a:p>
            <a:r>
              <a:rPr lang="en-US" dirty="0" smtClean="0"/>
              <a:t>Robot detection</a:t>
            </a:r>
          </a:p>
          <a:p>
            <a:r>
              <a:rPr lang="en-US" dirty="0" smtClean="0"/>
              <a:t>Automatic detection of interesting population segments</a:t>
            </a:r>
          </a:p>
          <a:p>
            <a:r>
              <a:rPr lang="en-US" dirty="0" smtClean="0"/>
              <a:t>Experimentation with exploration/exploitation schemes</a:t>
            </a:r>
          </a:p>
          <a:p>
            <a:r>
              <a:rPr lang="en-US" dirty="0" smtClean="0"/>
              <a:t>Predicting when a metric will be significant</a:t>
            </a:r>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64797"/>
          </a:xfrm>
        </p:spPr>
        <p:txBody>
          <a:bodyPr/>
          <a:lstStyle/>
          <a:p>
            <a:r>
              <a:rPr lang="en-US" dirty="0"/>
              <a:t>Variance calculations for </a:t>
            </a:r>
            <a:r>
              <a:rPr lang="en-US" dirty="0" smtClean="0"/>
              <a:t>metrics</a:t>
            </a:r>
            <a:endParaRPr lang="en-US" dirty="0"/>
          </a:p>
        </p:txBody>
      </p:sp>
      <p:sp>
        <p:nvSpPr>
          <p:cNvPr id="3" name="Content Placeholder 2"/>
          <p:cNvSpPr>
            <a:spLocks noGrp="1"/>
          </p:cNvSpPr>
          <p:nvPr>
            <p:ph idx="1"/>
          </p:nvPr>
        </p:nvSpPr>
        <p:spPr>
          <a:xfrm>
            <a:off x="507868" y="1412875"/>
            <a:ext cx="11173090" cy="4118050"/>
          </a:xfrm>
        </p:spPr>
        <p:txBody>
          <a:bodyPr/>
          <a:lstStyle/>
          <a:p>
            <a:r>
              <a:rPr lang="en-US" dirty="0" smtClean="0"/>
              <a:t>Metrics that are not “per user” currently use bootstrap to estimate variance</a:t>
            </a:r>
          </a:p>
          <a:p>
            <a:pPr lvl="1"/>
            <a:r>
              <a:rPr lang="en-US" dirty="0" smtClean="0"/>
              <a:t>Can we get a formula to take into account correlation of experimental units?</a:t>
            </a:r>
          </a:p>
          <a:p>
            <a:pPr lvl="1"/>
            <a:r>
              <a:rPr lang="en-US" dirty="0" smtClean="0"/>
              <a:t>Example: </a:t>
            </a:r>
            <a:r>
              <a:rPr lang="en-US" dirty="0" err="1" smtClean="0"/>
              <a:t>Clickthrough</a:t>
            </a:r>
            <a:r>
              <a:rPr lang="en-US" dirty="0" smtClean="0"/>
              <a:t> rate (CTR) per experiment </a:t>
            </a:r>
          </a:p>
          <a:p>
            <a:pPr lvl="1"/>
            <a:endParaRPr lang="en-US" dirty="0" smtClean="0"/>
          </a:p>
          <a:p>
            <a:pPr lvl="1">
              <a:buNone/>
            </a:pPr>
            <a:endParaRPr lang="en-US" dirty="0" smtClean="0"/>
          </a:p>
          <a:p>
            <a:pPr lvl="1"/>
            <a:endParaRPr lang="en-US" dirty="0" smtClean="0"/>
          </a:p>
          <a:p>
            <a:pPr lvl="1">
              <a:buNone/>
            </a:pPr>
            <a:r>
              <a:rPr lang="en-US" dirty="0" smtClean="0"/>
              <a:t>	True variance is much larger than that from Binomial distribution</a:t>
            </a:r>
          </a:p>
        </p:txBody>
      </p:sp>
      <p:graphicFrame>
        <p:nvGraphicFramePr>
          <p:cNvPr id="33794" name="Object 2"/>
          <p:cNvGraphicFramePr>
            <a:graphicFrameLocks noChangeAspect="1"/>
          </p:cNvGraphicFramePr>
          <p:nvPr/>
        </p:nvGraphicFramePr>
        <p:xfrm>
          <a:off x="2917908" y="3702333"/>
          <a:ext cx="4414470" cy="1147067"/>
        </p:xfrm>
        <a:graphic>
          <a:graphicData uri="http://schemas.openxmlformats.org/presentationml/2006/ole">
            <p:oleObj spid="_x0000_s33794" name="Equation" r:id="rId3" imgW="1612800" imgH="419040" progId="Equation.3">
              <p:embed/>
            </p:oleObj>
          </a:graphicData>
        </a:graphic>
      </p:graphicFrame>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994392"/>
          </a:xfrm>
        </p:spPr>
        <p:txBody>
          <a:bodyPr/>
          <a:lstStyle/>
          <a:p>
            <a:r>
              <a:rPr lang="en-US" dirty="0"/>
              <a:t>Non-parametric alternatives to t-test, ANOVA</a:t>
            </a:r>
            <a:br>
              <a:rPr lang="en-US" dirty="0"/>
            </a:br>
            <a:endParaRPr lang="en-US" dirty="0"/>
          </a:p>
        </p:txBody>
      </p:sp>
      <p:sp>
        <p:nvSpPr>
          <p:cNvPr id="3" name="Content Placeholder 2"/>
          <p:cNvSpPr>
            <a:spLocks noGrp="1"/>
          </p:cNvSpPr>
          <p:nvPr>
            <p:ph idx="1"/>
          </p:nvPr>
        </p:nvSpPr>
        <p:spPr>
          <a:xfrm>
            <a:off x="507868" y="1947131"/>
            <a:ext cx="11173090" cy="4370427"/>
          </a:xfrm>
        </p:spPr>
        <p:txBody>
          <a:bodyPr/>
          <a:lstStyle/>
          <a:p>
            <a:r>
              <a:rPr lang="en-US" dirty="0" smtClean="0"/>
              <a:t>Permutation or Mann-Whitney tests are natural</a:t>
            </a:r>
          </a:p>
          <a:p>
            <a:r>
              <a:rPr lang="en-US" dirty="0" smtClean="0"/>
              <a:t>Pros </a:t>
            </a:r>
          </a:p>
          <a:p>
            <a:pPr lvl="1"/>
            <a:r>
              <a:rPr lang="en-US" dirty="0" smtClean="0"/>
              <a:t>Can get a p-value</a:t>
            </a:r>
          </a:p>
          <a:p>
            <a:pPr lvl="1"/>
            <a:r>
              <a:rPr lang="en-US" dirty="0" smtClean="0"/>
              <a:t>May have better power for some metrics</a:t>
            </a:r>
          </a:p>
          <a:p>
            <a:pPr lvl="1"/>
            <a:r>
              <a:rPr lang="en-US" dirty="0" smtClean="0"/>
              <a:t>Works better for small sample sizes</a:t>
            </a:r>
          </a:p>
          <a:p>
            <a:r>
              <a:rPr lang="en-US" dirty="0" smtClean="0"/>
              <a:t>Cons </a:t>
            </a:r>
          </a:p>
          <a:p>
            <a:pPr lvl="1"/>
            <a:r>
              <a:rPr lang="en-US" dirty="0" smtClean="0"/>
              <a:t>Understandability by business managers</a:t>
            </a:r>
          </a:p>
          <a:p>
            <a:pPr lvl="1"/>
            <a:r>
              <a:rPr lang="en-US" dirty="0" smtClean="0"/>
              <a:t>Can be computationally intensive</a:t>
            </a:r>
          </a:p>
          <a:p>
            <a:pPr lvl="1"/>
            <a:r>
              <a:rPr lang="en-US" dirty="0" smtClean="0"/>
              <a:t>Confidence intervals for effect not straight-forward</a:t>
            </a:r>
            <a:endParaRPr lang="en-US"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64797"/>
          </a:xfrm>
        </p:spPr>
        <p:txBody>
          <a:bodyPr/>
          <a:lstStyle/>
          <a:p>
            <a:r>
              <a:rPr lang="en-US" dirty="0"/>
              <a:t>Robot </a:t>
            </a:r>
            <a:r>
              <a:rPr lang="en-US" dirty="0" smtClean="0"/>
              <a:t>filtering</a:t>
            </a:r>
            <a:endParaRPr lang="en-US" dirty="0"/>
          </a:p>
        </p:txBody>
      </p:sp>
      <p:sp>
        <p:nvSpPr>
          <p:cNvPr id="3" name="Content Placeholder 2"/>
          <p:cNvSpPr>
            <a:spLocks noGrp="1"/>
          </p:cNvSpPr>
          <p:nvPr>
            <p:ph idx="1"/>
          </p:nvPr>
        </p:nvSpPr>
        <p:spPr>
          <a:xfrm>
            <a:off x="507868" y="1412875"/>
            <a:ext cx="11173090" cy="4641271"/>
          </a:xfrm>
        </p:spPr>
        <p:txBody>
          <a:bodyPr/>
          <a:lstStyle/>
          <a:p>
            <a:r>
              <a:rPr lang="en-US" dirty="0" smtClean="0"/>
              <a:t>What is “best” way to develop heuristics to detect robots?</a:t>
            </a:r>
          </a:p>
          <a:p>
            <a:r>
              <a:rPr lang="en-US" dirty="0" smtClean="0"/>
              <a:t>What is “best” way to assess how well heuristics are doing?</a:t>
            </a:r>
          </a:p>
          <a:p>
            <a:r>
              <a:rPr lang="en-US" dirty="0" smtClean="0"/>
              <a:t>How to adjust robot detection parameters based on site in the test?</a:t>
            </a:r>
          </a:p>
          <a:p>
            <a:pPr lvl="1">
              <a:buNone/>
            </a:pPr>
            <a:r>
              <a:rPr lang="en-US" dirty="0" smtClean="0"/>
              <a:t>	For example</a:t>
            </a:r>
          </a:p>
          <a:p>
            <a:pPr lvl="1"/>
            <a:r>
              <a:rPr lang="en-US" dirty="0" smtClean="0"/>
              <a:t>Sites with low traffic may need more aggressive robot filtering</a:t>
            </a:r>
          </a:p>
          <a:p>
            <a:pPr lvl="1"/>
            <a:r>
              <a:rPr lang="en-US" dirty="0" smtClean="0"/>
              <a:t>Sites that expect active users (e.g. many clicks per hour) need less aggressive robot filtering</a:t>
            </a:r>
          </a:p>
          <a:p>
            <a:pPr lvl="1"/>
            <a:r>
              <a:rPr lang="en-US" dirty="0" smtClean="0"/>
              <a:t>Sites that have more robot traffic may need more aggressive robot filtering</a:t>
            </a:r>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994392"/>
          </a:xfrm>
        </p:spPr>
        <p:txBody>
          <a:bodyPr/>
          <a:lstStyle/>
          <a:p>
            <a:r>
              <a:rPr lang="en-US" dirty="0"/>
              <a:t>Automatic detection of interesting population segments</a:t>
            </a:r>
            <a:br>
              <a:rPr lang="en-US" dirty="0"/>
            </a:br>
            <a:endParaRPr lang="en-US" dirty="0"/>
          </a:p>
        </p:txBody>
      </p:sp>
      <p:sp>
        <p:nvSpPr>
          <p:cNvPr id="3" name="Content Placeholder 2"/>
          <p:cNvSpPr>
            <a:spLocks noGrp="1"/>
          </p:cNvSpPr>
          <p:nvPr>
            <p:ph idx="1"/>
          </p:nvPr>
        </p:nvSpPr>
        <p:spPr>
          <a:xfrm>
            <a:off x="487320" y="1793019"/>
            <a:ext cx="11173090" cy="4745915"/>
          </a:xfrm>
        </p:spPr>
        <p:txBody>
          <a:bodyPr/>
          <a:lstStyle/>
          <a:p>
            <a:r>
              <a:rPr lang="en-US" dirty="0" smtClean="0"/>
              <a:t>A population segment is interesting if their response to the Treatment is different from the overall response</a:t>
            </a:r>
          </a:p>
          <a:p>
            <a:r>
              <a:rPr lang="en-US" dirty="0" smtClean="0"/>
              <a:t>Segments can be defined by a number of variables</a:t>
            </a:r>
          </a:p>
          <a:p>
            <a:pPr lvl="1"/>
            <a:r>
              <a:rPr lang="en-US" dirty="0" smtClean="0"/>
              <a:t>Browser or operating system</a:t>
            </a:r>
          </a:p>
          <a:p>
            <a:pPr lvl="1"/>
            <a:r>
              <a:rPr lang="en-US" dirty="0" smtClean="0"/>
              <a:t>Referrer (e.g. from search engine, etc.)</a:t>
            </a:r>
          </a:p>
          <a:p>
            <a:pPr lvl="1"/>
            <a:r>
              <a:rPr lang="en-US" dirty="0" smtClean="0"/>
              <a:t>Signed-in status</a:t>
            </a:r>
          </a:p>
          <a:p>
            <a:pPr lvl="1"/>
            <a:r>
              <a:rPr lang="en-US" dirty="0" smtClean="0"/>
              <a:t>Loyalty</a:t>
            </a:r>
          </a:p>
          <a:p>
            <a:pPr lvl="1"/>
            <a:r>
              <a:rPr lang="en-US" dirty="0" smtClean="0"/>
              <a:t>Demographics</a:t>
            </a:r>
          </a:p>
          <a:p>
            <a:pPr lvl="1"/>
            <a:r>
              <a:rPr lang="en-US" dirty="0" smtClean="0"/>
              <a:t>Location – country, state, size of city (use IP lookup)</a:t>
            </a:r>
          </a:p>
          <a:p>
            <a:pPr lvl="1"/>
            <a:r>
              <a:rPr lang="en-US" dirty="0" smtClean="0"/>
              <a:t>Bandwidth</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Treatment to Control</a:t>
            </a:r>
            <a:endParaRPr lang="en-US" dirty="0"/>
          </a:p>
        </p:txBody>
      </p:sp>
      <p:sp>
        <p:nvSpPr>
          <p:cNvPr id="3" name="Content Placeholder 2"/>
          <p:cNvSpPr>
            <a:spLocks noGrp="1"/>
          </p:cNvSpPr>
          <p:nvPr>
            <p:ph idx="1"/>
          </p:nvPr>
        </p:nvSpPr>
        <p:spPr>
          <a:xfrm>
            <a:off x="507868" y="1412875"/>
            <a:ext cx="11173090" cy="4912114"/>
          </a:xfrm>
        </p:spPr>
        <p:txBody>
          <a:bodyPr/>
          <a:lstStyle/>
          <a:p>
            <a:r>
              <a:rPr lang="en-US" dirty="0" smtClean="0"/>
              <a:t>Single Treatment</a:t>
            </a:r>
          </a:p>
          <a:p>
            <a:pPr lvl="1"/>
            <a:r>
              <a:rPr lang="en-US" dirty="0" smtClean="0"/>
              <a:t>Two-sample t test works well</a:t>
            </a:r>
          </a:p>
          <a:p>
            <a:pPr lvl="2"/>
            <a:r>
              <a:rPr lang="en-US" dirty="0" smtClean="0"/>
              <a:t>Large samples sizes =&gt; Normal distribution for means</a:t>
            </a:r>
          </a:p>
          <a:p>
            <a:pPr lvl="2"/>
            <a:r>
              <a:rPr lang="en-US" dirty="0" smtClean="0"/>
              <a:t>Calculate 95% Confidence Interval for difference in two means</a:t>
            </a:r>
          </a:p>
          <a:p>
            <a:pPr lvl="2"/>
            <a:endParaRPr lang="en-US" dirty="0" smtClean="0"/>
          </a:p>
          <a:p>
            <a:pPr lvl="2"/>
            <a:endParaRPr lang="en-US" dirty="0" smtClean="0"/>
          </a:p>
          <a:p>
            <a:pPr lvl="2">
              <a:buNone/>
            </a:pPr>
            <a:r>
              <a:rPr lang="en-US" dirty="0" smtClean="0"/>
              <a:t>	if zero not in the interval conclude Treatment mean different from Control</a:t>
            </a:r>
          </a:p>
          <a:p>
            <a:pPr lvl="1"/>
            <a:r>
              <a:rPr lang="en-US" dirty="0" smtClean="0"/>
              <a:t>May have many tests, OEC critical</a:t>
            </a:r>
          </a:p>
          <a:p>
            <a:r>
              <a:rPr lang="en-US" dirty="0" smtClean="0"/>
              <a:t>Multiple Treatments</a:t>
            </a:r>
          </a:p>
          <a:p>
            <a:pPr lvl="1"/>
            <a:r>
              <a:rPr lang="en-US" dirty="0" smtClean="0"/>
              <a:t>Multiple applications of two-sample t test</a:t>
            </a:r>
          </a:p>
          <a:p>
            <a:pPr lvl="1"/>
            <a:r>
              <a:rPr lang="en-US" dirty="0" smtClean="0"/>
              <a:t>Analysis of Variance</a:t>
            </a:r>
            <a:endParaRPr lang="en-US" dirty="0"/>
          </a:p>
        </p:txBody>
      </p:sp>
      <p:graphicFrame>
        <p:nvGraphicFramePr>
          <p:cNvPr id="1027" name="Object 2"/>
          <p:cNvGraphicFramePr>
            <a:graphicFrameLocks noChangeAspect="1"/>
          </p:cNvGraphicFramePr>
          <p:nvPr/>
        </p:nvGraphicFramePr>
        <p:xfrm>
          <a:off x="256822" y="3193697"/>
          <a:ext cx="10515600" cy="974725"/>
        </p:xfrm>
        <a:graphic>
          <a:graphicData uri="http://schemas.openxmlformats.org/presentationml/2006/ole">
            <p:oleObj spid="_x0000_s1027" name="Document" r:id="rId3" imgW="5908379" imgH="549225" progId="Word.Document.12">
              <p:embed/>
            </p:oleObj>
          </a:graphicData>
        </a:graphic>
      </p:graphicFrame>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994392"/>
          </a:xfrm>
        </p:spPr>
        <p:txBody>
          <a:bodyPr/>
          <a:lstStyle/>
          <a:p>
            <a:r>
              <a:rPr lang="en-US" dirty="0"/>
              <a:t>Experimentation with exploration/exploitation schemes</a:t>
            </a:r>
            <a:br>
              <a:rPr lang="en-US" dirty="0"/>
            </a:br>
            <a:endParaRPr lang="en-US" dirty="0"/>
          </a:p>
        </p:txBody>
      </p:sp>
      <p:sp>
        <p:nvSpPr>
          <p:cNvPr id="3" name="Content Placeholder 2"/>
          <p:cNvSpPr>
            <a:spLocks noGrp="1"/>
          </p:cNvSpPr>
          <p:nvPr>
            <p:ph idx="1"/>
          </p:nvPr>
        </p:nvSpPr>
        <p:spPr>
          <a:xfrm>
            <a:off x="507868" y="1947130"/>
            <a:ext cx="11173090" cy="3391698"/>
          </a:xfrm>
        </p:spPr>
        <p:txBody>
          <a:bodyPr/>
          <a:lstStyle/>
          <a:p>
            <a:r>
              <a:rPr lang="en-US" dirty="0" smtClean="0"/>
              <a:t>Want to automatically display best content based on exploration/exploitation strategy</a:t>
            </a:r>
          </a:p>
          <a:p>
            <a:r>
              <a:rPr lang="en-US" dirty="0" smtClean="0"/>
              <a:t>Is this strategy better than editor-placed content?</a:t>
            </a:r>
          </a:p>
          <a:p>
            <a:r>
              <a:rPr lang="en-US" dirty="0" smtClean="0"/>
              <a:t>What are the optimal parameter values?</a:t>
            </a:r>
          </a:p>
          <a:p>
            <a:pPr lvl="1"/>
            <a:r>
              <a:rPr lang="en-US" dirty="0" smtClean="0"/>
              <a:t>Percent in exploration group?</a:t>
            </a:r>
          </a:p>
          <a:p>
            <a:pPr lvl="1"/>
            <a:r>
              <a:rPr lang="en-US" dirty="0" smtClean="0"/>
              <a:t>How long to test content in exploration group?</a:t>
            </a:r>
          </a:p>
          <a:p>
            <a:pPr lvl="1"/>
            <a:r>
              <a:rPr lang="en-US" dirty="0" smtClean="0"/>
              <a:t>What level of significance is needed?</a:t>
            </a:r>
            <a:endParaRPr lang="en-US"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64797"/>
          </a:xfrm>
        </p:spPr>
        <p:txBody>
          <a:bodyPr/>
          <a:lstStyle/>
          <a:p>
            <a:r>
              <a:rPr lang="en-US" dirty="0"/>
              <a:t>Predicting when a metric will be </a:t>
            </a:r>
            <a:r>
              <a:rPr lang="en-US" dirty="0" smtClean="0"/>
              <a:t>significant</a:t>
            </a:r>
            <a:endParaRPr lang="en-US" dirty="0"/>
          </a:p>
        </p:txBody>
      </p:sp>
      <p:sp>
        <p:nvSpPr>
          <p:cNvPr id="3" name="Content Placeholder 2"/>
          <p:cNvSpPr>
            <a:spLocks noGrp="1"/>
          </p:cNvSpPr>
          <p:nvPr>
            <p:ph idx="1"/>
          </p:nvPr>
        </p:nvSpPr>
        <p:spPr>
          <a:xfrm>
            <a:off x="507868" y="1412875"/>
            <a:ext cx="11173090" cy="2720745"/>
          </a:xfrm>
        </p:spPr>
        <p:txBody>
          <a:bodyPr/>
          <a:lstStyle/>
          <a:p>
            <a:r>
              <a:rPr lang="en-US" dirty="0" smtClean="0"/>
              <a:t>After experiment has run for some period of time and have estimates of effect and standard deviation can we give a helpful estimate of how long experiment needs to run in order to get a significant result for a particular metric?</a:t>
            </a:r>
          </a:p>
          <a:p>
            <a:pPr lvl="1"/>
            <a:r>
              <a:rPr lang="en-US" dirty="0" smtClean="0"/>
              <a:t>Statistical philosophical issues</a:t>
            </a:r>
          </a:p>
          <a:p>
            <a:pPr lvl="1"/>
            <a:r>
              <a:rPr lang="en-US" dirty="0" smtClean="0"/>
              <a:t>Technical issues</a:t>
            </a:r>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UI for test results</a:t>
            </a:r>
            <a:endParaRPr lang="en-US" dirty="0"/>
          </a:p>
        </p:txBody>
      </p:sp>
      <p:sp>
        <p:nvSpPr>
          <p:cNvPr id="6" name="TextBox 5"/>
          <p:cNvSpPr txBox="1"/>
          <p:nvPr/>
        </p:nvSpPr>
        <p:spPr>
          <a:xfrm>
            <a:off x="9392356" y="1219200"/>
            <a:ext cx="2247603" cy="1200329"/>
          </a:xfrm>
          <a:prstGeom prst="rect">
            <a:avLst/>
          </a:prstGeom>
          <a:noFill/>
        </p:spPr>
        <p:txBody>
          <a:bodyPr wrap="none" rtlCol="0">
            <a:spAutoFit/>
          </a:bodyPr>
          <a:lstStyle/>
          <a:p>
            <a:r>
              <a:rPr lang="en-US" sz="2400" dirty="0" smtClean="0"/>
              <a:t>Note: </a:t>
            </a:r>
          </a:p>
          <a:p>
            <a:r>
              <a:rPr lang="en-US" sz="2400" dirty="0" smtClean="0"/>
              <a:t>   Averages for </a:t>
            </a:r>
          </a:p>
          <a:p>
            <a:r>
              <a:rPr lang="en-US" sz="2400" dirty="0" smtClean="0"/>
              <a:t>   both variants</a:t>
            </a:r>
            <a:endParaRPr lang="en-US" sz="2400" dirty="0"/>
          </a:p>
        </p:txBody>
      </p:sp>
      <p:sp>
        <p:nvSpPr>
          <p:cNvPr id="7" name="TextBox 6"/>
          <p:cNvSpPr txBox="1"/>
          <p:nvPr/>
        </p:nvSpPr>
        <p:spPr>
          <a:xfrm>
            <a:off x="9595556" y="2596445"/>
            <a:ext cx="1383712" cy="461665"/>
          </a:xfrm>
          <a:prstGeom prst="rect">
            <a:avLst/>
          </a:prstGeom>
          <a:noFill/>
        </p:spPr>
        <p:txBody>
          <a:bodyPr wrap="none" rtlCol="0">
            <a:spAutoFit/>
          </a:bodyPr>
          <a:lstStyle/>
          <a:p>
            <a:r>
              <a:rPr lang="en-US" sz="2400" dirty="0" smtClean="0"/>
              <a:t>P-values</a:t>
            </a:r>
            <a:endParaRPr lang="en-US" sz="2400" dirty="0"/>
          </a:p>
        </p:txBody>
      </p:sp>
      <p:sp>
        <p:nvSpPr>
          <p:cNvPr id="8" name="TextBox 7"/>
          <p:cNvSpPr txBox="1"/>
          <p:nvPr/>
        </p:nvSpPr>
        <p:spPr>
          <a:xfrm>
            <a:off x="9606845" y="3228622"/>
            <a:ext cx="2342308" cy="461665"/>
          </a:xfrm>
          <a:prstGeom prst="rect">
            <a:avLst/>
          </a:prstGeom>
          <a:noFill/>
        </p:spPr>
        <p:txBody>
          <a:bodyPr wrap="none" rtlCol="0">
            <a:spAutoFit/>
          </a:bodyPr>
          <a:lstStyle/>
          <a:p>
            <a:r>
              <a:rPr lang="en-US" sz="2400" dirty="0" smtClean="0"/>
              <a:t>Percent change</a:t>
            </a:r>
            <a:endParaRPr lang="en-US" sz="2400" dirty="0"/>
          </a:p>
        </p:txBody>
      </p:sp>
      <p:sp>
        <p:nvSpPr>
          <p:cNvPr id="9" name="TextBox 8"/>
          <p:cNvSpPr txBox="1"/>
          <p:nvPr/>
        </p:nvSpPr>
        <p:spPr>
          <a:xfrm>
            <a:off x="9606844" y="3883377"/>
            <a:ext cx="1846980" cy="461665"/>
          </a:xfrm>
          <a:prstGeom prst="rect">
            <a:avLst/>
          </a:prstGeom>
          <a:noFill/>
        </p:spPr>
        <p:txBody>
          <a:bodyPr wrap="none" rtlCol="0">
            <a:spAutoFit/>
          </a:bodyPr>
          <a:lstStyle/>
          <a:p>
            <a:r>
              <a:rPr lang="en-US" sz="2400" dirty="0" smtClean="0"/>
              <a:t>Significance</a:t>
            </a:r>
            <a:endParaRPr lang="en-US" sz="2400" dirty="0"/>
          </a:p>
        </p:txBody>
      </p:sp>
      <p:sp>
        <p:nvSpPr>
          <p:cNvPr id="10" name="TextBox 9"/>
          <p:cNvSpPr txBox="1"/>
          <p:nvPr/>
        </p:nvSpPr>
        <p:spPr>
          <a:xfrm>
            <a:off x="9606845" y="4402667"/>
            <a:ext cx="1829347" cy="830997"/>
          </a:xfrm>
          <a:prstGeom prst="rect">
            <a:avLst/>
          </a:prstGeom>
          <a:noFill/>
        </p:spPr>
        <p:txBody>
          <a:bodyPr wrap="none" rtlCol="0">
            <a:spAutoFit/>
          </a:bodyPr>
          <a:lstStyle/>
          <a:p>
            <a:r>
              <a:rPr lang="en-US" sz="2400" dirty="0" smtClean="0"/>
              <a:t>Confidence </a:t>
            </a:r>
          </a:p>
          <a:p>
            <a:r>
              <a:rPr lang="en-US" sz="2400" dirty="0" smtClean="0"/>
              <a:t>Intervals</a:t>
            </a:r>
            <a:endParaRPr lang="en-US" sz="2400" dirty="0"/>
          </a:p>
        </p:txBody>
      </p:sp>
      <p:sp>
        <p:nvSpPr>
          <p:cNvPr id="11" name="TextBox 10"/>
          <p:cNvSpPr txBox="1"/>
          <p:nvPr/>
        </p:nvSpPr>
        <p:spPr>
          <a:xfrm>
            <a:off x="9640712" y="5475111"/>
            <a:ext cx="1776448" cy="461665"/>
          </a:xfrm>
          <a:prstGeom prst="rect">
            <a:avLst/>
          </a:prstGeom>
          <a:noFill/>
        </p:spPr>
        <p:txBody>
          <a:bodyPr wrap="none" rtlCol="0">
            <a:spAutoFit/>
          </a:bodyPr>
          <a:lstStyle/>
          <a:p>
            <a:r>
              <a:rPr lang="en-US" sz="2400" dirty="0" smtClean="0"/>
              <a:t>103 metrics</a:t>
            </a:r>
            <a:endParaRPr lang="en-US" sz="2400" dirty="0"/>
          </a:p>
        </p:txBody>
      </p:sp>
      <p:pic>
        <p:nvPicPr>
          <p:cNvPr id="70658" name="Picture 2"/>
          <p:cNvPicPr>
            <a:picLocks noGrp="1" noChangeAspect="1" noChangeArrowheads="1"/>
          </p:cNvPicPr>
          <p:nvPr>
            <p:ph idx="1"/>
          </p:nvPr>
        </p:nvPicPr>
        <p:blipFill>
          <a:blip r:embed="rId2"/>
          <a:srcRect/>
          <a:stretch>
            <a:fillRect/>
          </a:stretch>
        </p:blipFill>
        <p:spPr bwMode="auto">
          <a:xfrm>
            <a:off x="182026" y="918605"/>
            <a:ext cx="9023757" cy="675841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Treatment to Control</a:t>
            </a:r>
            <a:endParaRPr lang="en-US" dirty="0"/>
          </a:p>
        </p:txBody>
      </p:sp>
      <p:sp>
        <p:nvSpPr>
          <p:cNvPr id="3" name="Content Placeholder 2"/>
          <p:cNvSpPr>
            <a:spLocks noGrp="1"/>
          </p:cNvSpPr>
          <p:nvPr>
            <p:ph idx="1"/>
          </p:nvPr>
        </p:nvSpPr>
        <p:spPr>
          <a:xfrm>
            <a:off x="507868" y="1412875"/>
            <a:ext cx="11173090" cy="3693319"/>
          </a:xfrm>
        </p:spPr>
        <p:txBody>
          <a:bodyPr/>
          <a:lstStyle/>
          <a:p>
            <a:r>
              <a:rPr lang="en-US" dirty="0" smtClean="0"/>
              <a:t>P-value is the probability of getting a difference farther from zero than observed under assumption of no difference</a:t>
            </a:r>
          </a:p>
          <a:p>
            <a:r>
              <a:rPr lang="en-US" dirty="0" smtClean="0"/>
              <a:t>CI for percent effect must use special formulas</a:t>
            </a:r>
          </a:p>
          <a:p>
            <a:r>
              <a:rPr lang="en-US" dirty="0" smtClean="0"/>
              <a:t>Care must be taken in calculating standard deviations</a:t>
            </a:r>
          </a:p>
          <a:p>
            <a:pPr lvl="1"/>
            <a:r>
              <a:rPr lang="en-US" dirty="0" smtClean="0"/>
              <a:t>When randomization is by user, any metric that is not per user must take into account non-independence in calculating standard deviation</a:t>
            </a:r>
          </a:p>
          <a:p>
            <a:pPr lvl="1"/>
            <a:r>
              <a:rPr lang="en-US" dirty="0" smtClean="0"/>
              <a:t>We routinely use bootstrapping to estimate standard deviations</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Sample Size</a:t>
            </a:r>
            <a:endParaRPr lang="en-US" dirty="0"/>
          </a:p>
        </p:txBody>
      </p:sp>
      <p:sp>
        <p:nvSpPr>
          <p:cNvPr id="3" name="Content Placeholder 2"/>
          <p:cNvSpPr>
            <a:spLocks noGrp="1"/>
          </p:cNvSpPr>
          <p:nvPr>
            <p:ph idx="1"/>
          </p:nvPr>
        </p:nvSpPr>
        <p:spPr>
          <a:xfrm>
            <a:off x="507868" y="1412875"/>
            <a:ext cx="10922132" cy="5933932"/>
          </a:xfrm>
        </p:spPr>
        <p:txBody>
          <a:bodyPr/>
          <a:lstStyle/>
          <a:p>
            <a:r>
              <a:rPr lang="en-US" dirty="0" smtClean="0"/>
              <a:t>The power of a test is the probability of detecting a difference (</a:t>
            </a:r>
            <a:r>
              <a:rPr lang="en-US" dirty="0" smtClean="0">
                <a:latin typeface="Symbol" pitchFamily="18" charset="2"/>
              </a:rPr>
              <a:t>D</a:t>
            </a:r>
            <a:r>
              <a:rPr lang="en-US" dirty="0" smtClean="0"/>
              <a:t>) of a given size i.e., it is 1-Prob(Type II error)</a:t>
            </a:r>
          </a:p>
          <a:p>
            <a:pPr>
              <a:buNone/>
              <a:defRPr/>
            </a:pPr>
            <a:endParaRPr lang="en-US" dirty="0" smtClean="0"/>
          </a:p>
          <a:p>
            <a:pPr>
              <a:buNone/>
              <a:defRPr/>
            </a:pPr>
            <a:r>
              <a:rPr lang="en-US" dirty="0" smtClean="0"/>
              <a:t>	Power depends on</a:t>
            </a:r>
          </a:p>
          <a:p>
            <a:pPr marL="1031875" lvl="1" indent="-514350">
              <a:buFont typeface="Arial" pitchFamily="34" charset="0"/>
              <a:buChar char="•"/>
              <a:defRPr/>
            </a:pPr>
            <a:r>
              <a:rPr lang="en-US" dirty="0" smtClean="0"/>
              <a:t>The size of effect you want to be able to detect, </a:t>
            </a:r>
            <a:r>
              <a:rPr lang="en-US" dirty="0" smtClean="0">
                <a:latin typeface="Symbol" pitchFamily="18" charset="2"/>
              </a:rPr>
              <a:t>D</a:t>
            </a:r>
          </a:p>
          <a:p>
            <a:pPr marL="1031875" lvl="1" indent="-514350">
              <a:buFont typeface="Arial" pitchFamily="34" charset="0"/>
              <a:buChar char="•"/>
              <a:defRPr/>
            </a:pPr>
            <a:r>
              <a:rPr lang="en-US" dirty="0" smtClean="0"/>
              <a:t>Variability of the metric</a:t>
            </a:r>
          </a:p>
          <a:p>
            <a:pPr marL="1031875" lvl="1" indent="-514350">
              <a:buFont typeface="Arial" pitchFamily="34" charset="0"/>
              <a:buChar char="•"/>
              <a:defRPr/>
            </a:pPr>
            <a:r>
              <a:rPr lang="en-US" dirty="0" smtClean="0"/>
              <a:t>Number of users in each group (T/C)</a:t>
            </a:r>
          </a:p>
          <a:p>
            <a:pPr marL="1031875" lvl="1" indent="-514350">
              <a:buFont typeface="Arial" pitchFamily="34" charset="0"/>
              <a:buChar char="•"/>
              <a:defRPr/>
            </a:pPr>
            <a:endParaRPr lang="en-US" dirty="0" smtClean="0"/>
          </a:p>
          <a:p>
            <a:pPr marL="514350" indent="-514350">
              <a:buNone/>
              <a:defRPr/>
            </a:pPr>
            <a:r>
              <a:rPr lang="en-US" dirty="0" smtClean="0"/>
              <a:t>	It is typical to determine the sample size needed to achieve 80% power</a:t>
            </a:r>
          </a:p>
          <a:p>
            <a:pPr marL="514350" indent="-514350">
              <a:buNone/>
              <a:defRPr/>
            </a:pPr>
            <a:endParaRPr lang="en-US" dirty="0" smtClean="0"/>
          </a:p>
          <a:p>
            <a:endParaRPr lang="en-US" dirty="0"/>
          </a:p>
        </p:txBody>
      </p:sp>
      <p:sp>
        <p:nvSpPr>
          <p:cNvPr id="3074" name="Rectangle 2"/>
          <p:cNvSpPr>
            <a:spLocks noChangeArrowheads="1"/>
          </p:cNvSpPr>
          <p:nvPr/>
        </p:nvSpPr>
        <p:spPr bwMode="auto">
          <a:xfrm>
            <a:off x="0" y="0"/>
            <a:ext cx="121888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 name="Object 1"/>
          <p:cNvGraphicFramePr>
            <a:graphicFrameLocks noChangeAspect="1"/>
          </p:cNvGraphicFramePr>
          <p:nvPr/>
        </p:nvGraphicFramePr>
        <p:xfrm>
          <a:off x="0" y="0"/>
          <a:ext cx="923925" cy="419100"/>
        </p:xfrm>
        <a:graphic>
          <a:graphicData uri="http://schemas.openxmlformats.org/presentationml/2006/ole">
            <p:oleObj spid="_x0000_s3073" name="Equation" r:id="rId3" imgW="927100" imgH="419100" progId="Equation.3">
              <p:embed/>
            </p:oleObj>
          </a:graphicData>
        </a:graphic>
      </p:graphicFrame>
    </p:spTree>
  </p:cSld>
  <p:clrMapOvr>
    <a:masterClrMapping/>
  </p:clrMapOvr>
  <p:transition>
    <p:fade/>
  </p:transition>
</p:sld>
</file>

<file path=ppt/theme/theme1.xml><?xml version="1.0" encoding="utf-8"?>
<a:theme xmlns:a="http://schemas.openxmlformats.org/drawingml/2006/main" name="Blue Segoe 16-9 template-template_August-15-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B6BE0AB-07AE-4E02-B136-CAACAAB769E3}"/>
</file>

<file path=customXml/itemProps2.xml><?xml version="1.0" encoding="utf-8"?>
<ds:datastoreItem xmlns:ds="http://schemas.openxmlformats.org/officeDocument/2006/customXml" ds:itemID="{77F5DF9A-B879-4291-9FFC-9CE508D0343C}"/>
</file>

<file path=customXml/itemProps3.xml><?xml version="1.0" encoding="utf-8"?>
<ds:datastoreItem xmlns:ds="http://schemas.openxmlformats.org/officeDocument/2006/customXml" ds:itemID="{07F6201A-5C96-4A27-80DA-A00A903EF908}"/>
</file>

<file path=docProps/app.xml><?xml version="1.0" encoding="utf-8"?>
<Properties xmlns="http://schemas.openxmlformats.org/officeDocument/2006/extended-properties" xmlns:vt="http://schemas.openxmlformats.org/officeDocument/2006/docPropsVTypes">
  <Template>Blue Segoe 16-9 template-template_August-15-2007</Template>
  <TotalTime>4115</TotalTime>
  <Words>4323</Words>
  <Application>Microsoft Office PowerPoint</Application>
  <PresentationFormat>Custom</PresentationFormat>
  <Paragraphs>542</Paragraphs>
  <Slides>61</Slides>
  <Notes>22</Notes>
  <HiddenSlides>4</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61</vt:i4>
      </vt:variant>
    </vt:vector>
  </HeadingPairs>
  <TitlesOfParts>
    <vt:vector size="66" baseType="lpstr">
      <vt:lpstr>Blue Segoe 16-9 template-template_August-15-2007</vt:lpstr>
      <vt:lpstr>White with Courier font for code slides</vt:lpstr>
      <vt:lpstr>Worksheet</vt:lpstr>
      <vt:lpstr>Document</vt:lpstr>
      <vt:lpstr>Equation</vt:lpstr>
      <vt:lpstr>Planning, Running, and Analyzing Controlled Experiments on the Web  </vt:lpstr>
      <vt:lpstr>Planning and Analysis of Online Experiments</vt:lpstr>
      <vt:lpstr>What to Measure</vt:lpstr>
      <vt:lpstr>What to Measure</vt:lpstr>
      <vt:lpstr>Overall Evaluation Criterion</vt:lpstr>
      <vt:lpstr>Comparing Treatment to Control</vt:lpstr>
      <vt:lpstr>Sample UI for test results</vt:lpstr>
      <vt:lpstr>Comparing Treatment to Control</vt:lpstr>
      <vt:lpstr>Power and Sample Size</vt:lpstr>
      <vt:lpstr>Power and Sample Size</vt:lpstr>
      <vt:lpstr>Ramp up</vt:lpstr>
      <vt:lpstr>Simpson’s Paradox</vt:lpstr>
      <vt:lpstr>Simpson’s Paradox example</vt:lpstr>
      <vt:lpstr>MultiTreatment Tests</vt:lpstr>
      <vt:lpstr>Real Estate Widget</vt:lpstr>
      <vt:lpstr>Slide 16</vt:lpstr>
      <vt:lpstr>Design of Experiments</vt:lpstr>
      <vt:lpstr>Triggering</vt:lpstr>
      <vt:lpstr>Blocking non-test Factors</vt:lpstr>
      <vt:lpstr>Examples of Blocking</vt:lpstr>
      <vt:lpstr>Design Principle </vt:lpstr>
      <vt:lpstr>Design Principle</vt:lpstr>
      <vt:lpstr>Design Principle</vt:lpstr>
      <vt:lpstr>Measure non-test Factors</vt:lpstr>
      <vt:lpstr>Randomize</vt:lpstr>
      <vt:lpstr>Randomize</vt:lpstr>
      <vt:lpstr>Representative Test</vt:lpstr>
      <vt:lpstr>Robot Detection and Removal</vt:lpstr>
      <vt:lpstr>Effect of Robots on A/A Experiment</vt:lpstr>
      <vt:lpstr>Data Validation checks</vt:lpstr>
      <vt:lpstr>Before Your First Experiment</vt:lpstr>
      <vt:lpstr>Common Errors</vt:lpstr>
      <vt:lpstr>MultiVariable Tests (MVTs)</vt:lpstr>
      <vt:lpstr>Example: MultiVariable Test on MSN HP</vt:lpstr>
      <vt:lpstr>Multivariable Tests</vt:lpstr>
      <vt:lpstr>Designs for Multivariable Tests</vt:lpstr>
      <vt:lpstr>Designs for Multivariable Tests</vt:lpstr>
      <vt:lpstr>Analysis for Interactions</vt:lpstr>
      <vt:lpstr>Analysis for Interactions</vt:lpstr>
      <vt:lpstr>Example: MVT Experiment on MSN HP</vt:lpstr>
      <vt:lpstr>Graphical Analysis of Interactions</vt:lpstr>
      <vt:lpstr>Graphical Analysis of Interactions</vt:lpstr>
      <vt:lpstr>Graphical Analysis of Interactions</vt:lpstr>
      <vt:lpstr>Graphical Analysis of Interactions</vt:lpstr>
      <vt:lpstr>Graphical Analysis of Interactions</vt:lpstr>
      <vt:lpstr>Case Study: EVS Experiment</vt:lpstr>
      <vt:lpstr>Case Study: EVS Experiment (cont.)</vt:lpstr>
      <vt:lpstr>Case Study: EVS Experiment (cont.)</vt:lpstr>
      <vt:lpstr>Case Study: EVS Experiment (cont.)</vt:lpstr>
      <vt:lpstr>Case Study: EVS Experiment (cont.)</vt:lpstr>
      <vt:lpstr>EVS Experiment: Effect of Factor 1</vt:lpstr>
      <vt:lpstr>EVS Experiment: Effect of Factor 2</vt:lpstr>
      <vt:lpstr>EVS Experiment: Interaction between  Factors 1 and 2</vt:lpstr>
      <vt:lpstr>Slide 54</vt:lpstr>
      <vt:lpstr>Appendix: Challenges and Advanced Statistical Concepts</vt:lpstr>
      <vt:lpstr>Variance calculations for metrics</vt:lpstr>
      <vt:lpstr>Non-parametric alternatives to t-test, ANOVA </vt:lpstr>
      <vt:lpstr>Robot filtering</vt:lpstr>
      <vt:lpstr>Automatic detection of interesting population segments </vt:lpstr>
      <vt:lpstr>Experimentation with exploration/exploitation schemes </vt:lpstr>
      <vt:lpstr>Predicting when a metric will be significant</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&lt;Event Name Here&gt;</dc:subject>
  <dc:creator>garycar</dc:creator>
  <dc:description>Template:_x000d_
Formatting:_x000d_
Event Date:_x000d_
Event Location:_x000d_
Audience:</dc:description>
  <cp:lastModifiedBy>Roger Longbotham</cp:lastModifiedBy>
  <cp:revision>108</cp:revision>
  <dcterms:created xsi:type="dcterms:W3CDTF">2009-03-17T20:12:18Z</dcterms:created>
  <dcterms:modified xsi:type="dcterms:W3CDTF">2009-06-28T05:12:05Z</dcterms:modified>
</cp:coreProperties>
</file>