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9" r:id="rId3"/>
    <p:sldId id="296" r:id="rId4"/>
    <p:sldId id="260" r:id="rId5"/>
    <p:sldId id="261" r:id="rId6"/>
    <p:sldId id="30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98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9" r:id="rId29"/>
    <p:sldId id="286" r:id="rId30"/>
    <p:sldId id="287" r:id="rId31"/>
    <p:sldId id="300" r:id="rId32"/>
    <p:sldId id="288" r:id="rId33"/>
    <p:sldId id="289" r:id="rId34"/>
    <p:sldId id="290" r:id="rId35"/>
    <p:sldId id="291" r:id="rId36"/>
    <p:sldId id="292" r:id="rId37"/>
    <p:sldId id="301" r:id="rId38"/>
    <p:sldId id="293" r:id="rId39"/>
    <p:sldId id="294" r:id="rId40"/>
    <p:sldId id="295" r:id="rId41"/>
  </p:sldIdLst>
  <p:sldSz cx="9144000" cy="6858000" type="screen4x3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FF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1806" autoAdjust="0"/>
  </p:normalViewPr>
  <p:slideViewPr>
    <p:cSldViewPr>
      <p:cViewPr varScale="1">
        <p:scale>
          <a:sx n="156" d="100"/>
          <a:sy n="156" d="100"/>
        </p:scale>
        <p:origin x="-8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74E6A-5A9E-484A-96E9-46E7164FF340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464C1-0C1A-4592-BB35-CE97FE3BE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Given</a:t>
            </a:r>
            <a:r>
              <a:rPr lang="en-US" baseline="0" dirty="0" smtClean="0"/>
              <a:t> this image. No motion information. Humans recognize the action very easily.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64C1-0C1A-4592-BB35-CE97FE3BE91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Humans are everywhere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63EEF-8C1A-4A5E-A985-4B30A3A612C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Humans are everywhere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63EEF-8C1A-4A5E-A985-4B30A3A612C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i.stanford.edu/~bangpeng/ppmi.html" TargetMode="External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94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6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6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0.jpe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.jpe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1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1.jpeg"/><Relationship Id="rId4" Type="http://schemas.openxmlformats.org/officeDocument/2006/relationships/image" Target="../media/image43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752600"/>
            <a:ext cx="8458200" cy="160019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Understanding Human Actions in Still Images: Classification and Beyond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3810000"/>
            <a:ext cx="4876800" cy="1676400"/>
          </a:xfrm>
        </p:spPr>
        <p:txBody>
          <a:bodyPr>
            <a:normAutofit fontScale="62500" lnSpcReduction="20000"/>
          </a:bodyPr>
          <a:lstStyle/>
          <a:p>
            <a:r>
              <a:rPr lang="en-US" sz="4500" i="1" dirty="0" smtClean="0">
                <a:solidFill>
                  <a:schemeClr val="tx1"/>
                </a:solidFill>
              </a:rPr>
              <a:t>PhD Thesis Proposal</a:t>
            </a:r>
          </a:p>
          <a:p>
            <a:r>
              <a:rPr lang="en-US" sz="4500" i="1" dirty="0" smtClean="0">
                <a:solidFill>
                  <a:schemeClr val="tx1"/>
                </a:solidFill>
              </a:rPr>
              <a:t>Computer Science Department, Stanford University</a:t>
            </a:r>
          </a:p>
          <a:p>
            <a:r>
              <a:rPr lang="en-US" sz="4500" i="1" dirty="0" smtClean="0">
                <a:solidFill>
                  <a:schemeClr val="tx1"/>
                </a:solidFill>
              </a:rPr>
              <a:t>February 08, 2013</a:t>
            </a:r>
          </a:p>
          <a:p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" name="Picture 3" descr="logo_lg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478207"/>
            <a:ext cx="1371600" cy="893393"/>
          </a:xfrm>
          <a:prstGeom prst="rect">
            <a:avLst/>
          </a:prstGeom>
        </p:spPr>
      </p:pic>
      <p:pic>
        <p:nvPicPr>
          <p:cNvPr id="5" name="Picture 4" descr="logo_Stanfor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0" y="304800"/>
            <a:ext cx="848515" cy="1295400"/>
          </a:xfrm>
          <a:prstGeom prst="rect">
            <a:avLst/>
          </a:prstGeom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3729335"/>
            <a:ext cx="1359675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46346" y="54819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itchFamily="34" charset="0"/>
              </a:rPr>
              <a:t>Bangpeng</a:t>
            </a:r>
            <a:r>
              <a:rPr lang="en-US" sz="2400" dirty="0" smtClean="0">
                <a:latin typeface="Arial" pitchFamily="34" charset="0"/>
              </a:rPr>
              <a:t> Yao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114800" y="5638800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3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Advisor:</a:t>
            </a:r>
            <a:r>
              <a:rPr kumimoji="0" lang="en-US" sz="33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Prof. </a:t>
            </a:r>
            <a:r>
              <a:rPr kumimoji="0" lang="en-US" sz="3300" b="0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Fei-Fei</a:t>
            </a:r>
            <a:r>
              <a:rPr kumimoji="0" lang="en-US" sz="33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</a:t>
            </a:r>
            <a:endParaRPr kumimoji="0" lang="en-US" sz="33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678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discriminative </a:t>
            </a:r>
            <a:r>
              <a:rPr lang="en-US" sz="2800" dirty="0" err="1" smtClean="0"/>
              <a:t>grouplet</a:t>
            </a:r>
            <a:r>
              <a:rPr lang="en-US" sz="2800" dirty="0" smtClean="0"/>
              <a:t> for “playing saxophone”.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Discriminative </a:t>
            </a:r>
            <a:r>
              <a:rPr lang="en-US" sz="2800" dirty="0" err="1" smtClean="0"/>
              <a:t>grouplets</a:t>
            </a:r>
            <a:r>
              <a:rPr lang="en-US" sz="2800" dirty="0" smtClean="0"/>
              <a:t> for different actions.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Grouplet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Examples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33"/>
          <p:cNvGrpSpPr>
            <a:grpSpLocks noChangeAspect="1"/>
          </p:cNvGrpSpPr>
          <p:nvPr/>
        </p:nvGrpSpPr>
        <p:grpSpPr>
          <a:xfrm>
            <a:off x="1066800" y="2133600"/>
            <a:ext cx="7296912" cy="1650492"/>
            <a:chOff x="762000" y="2362200"/>
            <a:chExt cx="7680960" cy="1737360"/>
          </a:xfrm>
        </p:grpSpPr>
        <p:grpSp>
          <p:nvGrpSpPr>
            <p:cNvPr id="4" name="Group 5"/>
            <p:cNvGrpSpPr>
              <a:grpSpLocks noChangeAspect="1"/>
            </p:cNvGrpSpPr>
            <p:nvPr/>
          </p:nvGrpSpPr>
          <p:grpSpPr>
            <a:xfrm>
              <a:off x="762000" y="2362200"/>
              <a:ext cx="1737360" cy="1737360"/>
              <a:chOff x="1143000" y="3776246"/>
              <a:chExt cx="1828800" cy="1828800"/>
            </a:xfrm>
          </p:grpSpPr>
          <p:pic>
            <p:nvPicPr>
              <p:cNvPr id="7" name="Picture 6" descr="Norm_Play_Saxophone_042_0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143000" y="3776246"/>
                <a:ext cx="1828800" cy="18288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981200" y="4157246"/>
                <a:ext cx="238125" cy="238125"/>
              </a:xfrm>
              <a:prstGeom prst="rect">
                <a:avLst/>
              </a:prstGeom>
              <a:noFill/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828800" y="5019363"/>
                <a:ext cx="261917" cy="357083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077934" y="4749913"/>
                <a:ext cx="375785" cy="169333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rot="16200000" flipH="1">
                <a:off x="1904312" y="4461357"/>
                <a:ext cx="547273" cy="216103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prstDash val="solid"/>
                <a:headEnd type="oval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5400000">
                <a:off x="1567541" y="4673951"/>
                <a:ext cx="880534" cy="124178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prstDash val="solid"/>
                <a:headEnd type="oval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12"/>
            <p:cNvGrpSpPr/>
            <p:nvPr/>
          </p:nvGrpSpPr>
          <p:grpSpPr>
            <a:xfrm>
              <a:off x="2667000" y="2362200"/>
              <a:ext cx="1737360" cy="1737360"/>
              <a:chOff x="3581400" y="3776246"/>
              <a:chExt cx="1828800" cy="1828800"/>
            </a:xfrm>
          </p:grpSpPr>
          <p:pic>
            <p:nvPicPr>
              <p:cNvPr id="14" name="Picture 13" descr="Norm_Play_Saxophone_016_0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581400" y="3776246"/>
                <a:ext cx="1828800" cy="18288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4389120" y="4157246"/>
                <a:ext cx="238125" cy="238125"/>
              </a:xfrm>
              <a:prstGeom prst="rect">
                <a:avLst/>
              </a:prstGeom>
              <a:noFill/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267200" y="5019363"/>
                <a:ext cx="261917" cy="357083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501015" y="4749913"/>
                <a:ext cx="375785" cy="169333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rot="16200000" flipH="1">
                <a:off x="4335053" y="4453698"/>
                <a:ext cx="547273" cy="231422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prstDash val="solid"/>
                <a:headEnd type="oval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rot="5400000">
                <a:off x="3992153" y="4723220"/>
                <a:ext cx="928273" cy="73378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prstDash val="solid"/>
                <a:headEnd type="oval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9"/>
            <p:cNvGrpSpPr>
              <a:grpSpLocks noChangeAspect="1"/>
            </p:cNvGrpSpPr>
            <p:nvPr/>
          </p:nvGrpSpPr>
          <p:grpSpPr>
            <a:xfrm>
              <a:off x="4800600" y="2362200"/>
              <a:ext cx="1737360" cy="1737360"/>
              <a:chOff x="1143000" y="3776246"/>
              <a:chExt cx="1828800" cy="1828800"/>
            </a:xfrm>
          </p:grpSpPr>
          <p:pic>
            <p:nvPicPr>
              <p:cNvPr id="21" name="Picture 20" descr="Norm_Play_Violin_071_0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43000" y="3776246"/>
                <a:ext cx="1828800" cy="1828800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968297" y="4244973"/>
                <a:ext cx="190500" cy="190500"/>
              </a:xfrm>
              <a:prstGeom prst="rect">
                <a:avLst/>
              </a:prstGeom>
              <a:noFill/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905000" y="5095563"/>
                <a:ext cx="261917" cy="357083"/>
              </a:xfrm>
              <a:prstGeom prst="ellipse">
                <a:avLst/>
              </a:prstGeom>
              <a:noFill/>
              <a:ln w="31750">
                <a:solidFill>
                  <a:srgbClr val="00FF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077934" y="4772729"/>
                <a:ext cx="375785" cy="169333"/>
              </a:xfrm>
              <a:prstGeom prst="ellipse">
                <a:avLst/>
              </a:prstGeom>
              <a:noFill/>
              <a:ln w="31750">
                <a:solidFill>
                  <a:srgbClr val="00FF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rot="16200000" flipH="1">
                <a:off x="1917497" y="4524373"/>
                <a:ext cx="508000" cy="203200"/>
              </a:xfrm>
              <a:prstGeom prst="straightConnector1">
                <a:avLst/>
              </a:prstGeom>
              <a:ln w="19050">
                <a:solidFill>
                  <a:srgbClr val="FF00FF"/>
                </a:solidFill>
                <a:prstDash val="sysDash"/>
                <a:headEnd type="oval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>
                <a:off x="1587297" y="4803773"/>
                <a:ext cx="914400" cy="50800"/>
              </a:xfrm>
              <a:prstGeom prst="straightConnector1">
                <a:avLst/>
              </a:prstGeom>
              <a:ln w="19050">
                <a:solidFill>
                  <a:srgbClr val="FF00FF"/>
                </a:solidFill>
                <a:prstDash val="sysDash"/>
                <a:headEnd type="oval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26"/>
            <p:cNvGrpSpPr>
              <a:grpSpLocks noChangeAspect="1"/>
            </p:cNvGrpSpPr>
            <p:nvPr/>
          </p:nvGrpSpPr>
          <p:grpSpPr>
            <a:xfrm>
              <a:off x="6705600" y="2362200"/>
              <a:ext cx="1737360" cy="1737360"/>
              <a:chOff x="5943600" y="3776246"/>
              <a:chExt cx="1828800" cy="1828800"/>
            </a:xfrm>
          </p:grpSpPr>
          <p:pic>
            <p:nvPicPr>
              <p:cNvPr id="28" name="Picture 27" descr="Norm_With_Saxophone_089_0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943600" y="3776246"/>
                <a:ext cx="1828800" cy="182880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6753578" y="4244973"/>
                <a:ext cx="190500" cy="190500"/>
              </a:xfrm>
              <a:prstGeom prst="rect">
                <a:avLst/>
              </a:prstGeom>
              <a:noFill/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672283" y="4995446"/>
                <a:ext cx="261917" cy="357083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863215" y="4772729"/>
                <a:ext cx="375785" cy="169333"/>
              </a:xfrm>
              <a:prstGeom prst="ellipse">
                <a:avLst/>
              </a:prstGeom>
              <a:noFill/>
              <a:ln w="31750">
                <a:solidFill>
                  <a:srgbClr val="00FF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rot="16200000" flipH="1">
                <a:off x="6702778" y="4524373"/>
                <a:ext cx="508000" cy="203200"/>
              </a:xfrm>
              <a:prstGeom prst="straightConnector1">
                <a:avLst/>
              </a:prstGeom>
              <a:ln w="19050">
                <a:solidFill>
                  <a:srgbClr val="FF00FF"/>
                </a:solidFill>
                <a:prstDash val="sysDash"/>
                <a:headEnd type="oval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5400000">
                <a:off x="6430553" y="4723220"/>
                <a:ext cx="775873" cy="73378"/>
              </a:xfrm>
              <a:prstGeom prst="straightConnector1">
                <a:avLst/>
              </a:prstGeom>
              <a:ln w="25400">
                <a:solidFill>
                  <a:srgbClr val="FF00FF"/>
                </a:solidFill>
                <a:prstDash val="solid"/>
                <a:headEnd type="oval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136"/>
          <p:cNvGrpSpPr/>
          <p:nvPr/>
        </p:nvGrpSpPr>
        <p:grpSpPr>
          <a:xfrm>
            <a:off x="1097830" y="4524452"/>
            <a:ext cx="1782531" cy="1782532"/>
            <a:chOff x="866851" y="4524451"/>
            <a:chExt cx="1876349" cy="1876349"/>
          </a:xfrm>
        </p:grpSpPr>
        <p:pic>
          <p:nvPicPr>
            <p:cNvPr id="36" name="Picture 35" descr="Norm_Play_Bassoon_147_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125" y="4591166"/>
              <a:ext cx="1751259" cy="1751259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866851" y="4524451"/>
              <a:ext cx="1876349" cy="187634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20102556">
              <a:off x="1631289" y="4920835"/>
              <a:ext cx="277978" cy="208483"/>
            </a:xfrm>
            <a:prstGeom prst="ellipse">
              <a:avLst/>
            </a:prstGeom>
            <a:noFill/>
            <a:ln w="31750">
              <a:solidFill>
                <a:srgbClr val="CFE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16200000">
              <a:off x="1203258" y="5856295"/>
              <a:ext cx="369601" cy="69496"/>
            </a:xfrm>
            <a:prstGeom prst="ellipse">
              <a:avLst/>
            </a:prstGeom>
            <a:noFill/>
            <a:ln w="31750">
              <a:solidFill>
                <a:srgbClr val="00A1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16830842">
              <a:off x="1217195" y="5559735"/>
              <a:ext cx="282752" cy="145601"/>
            </a:xfrm>
            <a:prstGeom prst="ellipse">
              <a:avLst/>
            </a:prstGeom>
            <a:noFill/>
            <a:ln w="31750">
              <a:solidFill>
                <a:srgbClr val="00A1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18932087">
              <a:off x="1595206" y="5635274"/>
              <a:ext cx="537974" cy="114074"/>
            </a:xfrm>
            <a:prstGeom prst="ellipse">
              <a:avLst/>
            </a:prstGeom>
            <a:noFill/>
            <a:ln w="31750">
              <a:solidFill>
                <a:srgbClr val="4700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90257">
              <a:off x="1842337" y="5100881"/>
              <a:ext cx="276989" cy="49107"/>
            </a:xfrm>
            <a:prstGeom prst="ellipse">
              <a:avLst/>
            </a:prstGeom>
            <a:noFill/>
            <a:ln w="31750">
              <a:solidFill>
                <a:srgbClr val="0028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18392126">
              <a:off x="1880904" y="5134058"/>
              <a:ext cx="697721" cy="90862"/>
            </a:xfrm>
            <a:prstGeom prst="ellipse">
              <a:avLst/>
            </a:prstGeom>
            <a:noFill/>
            <a:ln w="31750">
              <a:solidFill>
                <a:srgbClr val="F47B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18392126">
              <a:off x="2011163" y="4925361"/>
              <a:ext cx="697721" cy="90862"/>
            </a:xfrm>
            <a:prstGeom prst="ellipse">
              <a:avLst/>
            </a:prstGeom>
            <a:noFill/>
            <a:ln w="31750">
              <a:solidFill>
                <a:srgbClr val="F4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3682244">
              <a:off x="2338999" y="4708946"/>
              <a:ext cx="311053" cy="91324"/>
            </a:xfrm>
            <a:prstGeom prst="ellipse">
              <a:avLst/>
            </a:prstGeom>
            <a:noFill/>
            <a:ln w="31750">
              <a:solidFill>
                <a:srgbClr val="246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21412644">
              <a:off x="1246482" y="4944331"/>
              <a:ext cx="247584" cy="65607"/>
            </a:xfrm>
            <a:prstGeom prst="ellipse">
              <a:avLst/>
            </a:prstGeom>
            <a:noFill/>
            <a:ln w="31750">
              <a:solidFill>
                <a:srgbClr val="CA00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863085">
              <a:off x="2107686" y="5626161"/>
              <a:ext cx="339649" cy="141755"/>
            </a:xfrm>
            <a:prstGeom prst="ellipse">
              <a:avLst/>
            </a:prstGeom>
            <a:noFill/>
            <a:ln w="31750">
              <a:solidFill>
                <a:srgbClr val="00F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17147263">
              <a:off x="2066978" y="4904597"/>
              <a:ext cx="468397" cy="89966"/>
            </a:xfrm>
            <a:prstGeom prst="ellipse">
              <a:avLst/>
            </a:prstGeom>
            <a:noFill/>
            <a:ln w="31750">
              <a:solidFill>
                <a:srgbClr val="00D8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16387332">
              <a:off x="1484129" y="5639098"/>
              <a:ext cx="468397" cy="78505"/>
            </a:xfrm>
            <a:prstGeom prst="ellipse">
              <a:avLst/>
            </a:prstGeom>
            <a:noFill/>
            <a:ln w="31750">
              <a:solidFill>
                <a:srgbClr val="09D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18327707">
              <a:off x="1423939" y="6091836"/>
              <a:ext cx="218806" cy="52086"/>
            </a:xfrm>
            <a:prstGeom prst="ellipse">
              <a:avLst/>
            </a:prstGeom>
            <a:noFill/>
            <a:ln w="31750">
              <a:solidFill>
                <a:srgbClr val="AD0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2318021">
              <a:off x="1466621" y="5690153"/>
              <a:ext cx="249680" cy="188824"/>
            </a:xfrm>
            <a:prstGeom prst="ellipse">
              <a:avLst/>
            </a:prstGeom>
            <a:noFill/>
            <a:ln w="31750">
              <a:solidFill>
                <a:srgbClr val="AD00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397713">
              <a:off x="1780780" y="5150919"/>
              <a:ext cx="270512" cy="69030"/>
            </a:xfrm>
            <a:prstGeom prst="ellipse">
              <a:avLst/>
            </a:prstGeom>
            <a:noFill/>
            <a:ln w="31750">
              <a:solidFill>
                <a:srgbClr val="6400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18712670">
              <a:off x="2048408" y="5064510"/>
              <a:ext cx="593966" cy="113319"/>
            </a:xfrm>
            <a:prstGeom prst="ellipse">
              <a:avLst/>
            </a:prstGeom>
            <a:noFill/>
            <a:ln w="31750">
              <a:solidFill>
                <a:srgbClr val="6400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3869974">
              <a:off x="1133110" y="4763379"/>
              <a:ext cx="291135" cy="104715"/>
            </a:xfrm>
            <a:prstGeom prst="ellipse">
              <a:avLst/>
            </a:prstGeom>
            <a:noFill/>
            <a:ln w="31750">
              <a:solidFill>
                <a:srgbClr val="00C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151296" y="4802429"/>
              <a:ext cx="271512" cy="127161"/>
            </a:xfrm>
            <a:prstGeom prst="ellipse">
              <a:avLst/>
            </a:prstGeom>
            <a:noFill/>
            <a:ln w="31750">
              <a:solidFill>
                <a:srgbClr val="00C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19327465">
              <a:off x="1880061" y="5147790"/>
              <a:ext cx="468397" cy="65571"/>
            </a:xfrm>
            <a:prstGeom prst="ellipse">
              <a:avLst/>
            </a:prstGeom>
            <a:noFill/>
            <a:ln w="31750">
              <a:solidFill>
                <a:srgbClr val="0B18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18272056">
              <a:off x="1647499" y="5946371"/>
              <a:ext cx="369212" cy="85455"/>
            </a:xfrm>
            <a:prstGeom prst="ellipse">
              <a:avLst/>
            </a:prstGeom>
            <a:noFill/>
            <a:ln w="31750">
              <a:solidFill>
                <a:srgbClr val="E8A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16200000">
              <a:off x="962139" y="5870639"/>
              <a:ext cx="431132" cy="73235"/>
            </a:xfrm>
            <a:prstGeom prst="ellipse">
              <a:avLst/>
            </a:prstGeom>
            <a:noFill/>
            <a:ln w="31750">
              <a:solidFill>
                <a:srgbClr val="086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20478386">
              <a:off x="980350" y="5572269"/>
              <a:ext cx="307859" cy="65829"/>
            </a:xfrm>
            <a:prstGeom prst="ellipse">
              <a:avLst/>
            </a:prstGeom>
            <a:noFill/>
            <a:ln w="31750">
              <a:solidFill>
                <a:srgbClr val="086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4033333">
              <a:off x="1643624" y="5874921"/>
              <a:ext cx="235980" cy="64074"/>
            </a:xfrm>
            <a:prstGeom prst="ellipse">
              <a:avLst/>
            </a:prstGeom>
            <a:noFill/>
            <a:ln w="31750">
              <a:solidFill>
                <a:srgbClr val="C3C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7155842">
              <a:off x="1809912" y="5044266"/>
              <a:ext cx="875774" cy="137564"/>
            </a:xfrm>
            <a:prstGeom prst="ellipse">
              <a:avLst/>
            </a:prstGeom>
            <a:noFill/>
            <a:ln w="31750">
              <a:solidFill>
                <a:srgbClr val="C300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1881516">
              <a:off x="1848574" y="6012855"/>
              <a:ext cx="414544" cy="227179"/>
            </a:xfrm>
            <a:prstGeom prst="ellipse">
              <a:avLst/>
            </a:prstGeom>
            <a:noFill/>
            <a:ln w="31750">
              <a:solidFill>
                <a:srgbClr val="00F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1881516">
              <a:off x="1938102" y="6005610"/>
              <a:ext cx="414544" cy="227179"/>
            </a:xfrm>
            <a:prstGeom prst="ellipse">
              <a:avLst/>
            </a:prstGeom>
            <a:noFill/>
            <a:ln w="31750">
              <a:solidFill>
                <a:srgbClr val="00F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4415130">
              <a:off x="2272987" y="6073268"/>
              <a:ext cx="281762" cy="127416"/>
            </a:xfrm>
            <a:prstGeom prst="ellipse">
              <a:avLst/>
            </a:prstGeom>
            <a:noFill/>
            <a:ln w="31750">
              <a:solidFill>
                <a:srgbClr val="B4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18327707">
              <a:off x="1894658" y="5251860"/>
              <a:ext cx="379320" cy="115162"/>
            </a:xfrm>
            <a:prstGeom prst="ellipse">
              <a:avLst/>
            </a:prstGeom>
            <a:noFill/>
            <a:ln w="31750">
              <a:solidFill>
                <a:srgbClr val="00A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65"/>
          <p:cNvGrpSpPr>
            <a:grpSpLocks noChangeAspect="1"/>
          </p:cNvGrpSpPr>
          <p:nvPr/>
        </p:nvGrpSpPr>
        <p:grpSpPr>
          <a:xfrm>
            <a:off x="6599469" y="4524452"/>
            <a:ext cx="1782531" cy="1782532"/>
            <a:chOff x="3581400" y="1524000"/>
            <a:chExt cx="2057400" cy="2057400"/>
          </a:xfrm>
        </p:grpSpPr>
        <p:pic>
          <p:nvPicPr>
            <p:cNvPr id="67" name="Picture 66" descr="Norm_Play_Saxophone_063_0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0168" y="1600200"/>
              <a:ext cx="1920240" cy="1920240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3581400" y="1524000"/>
              <a:ext cx="2057400" cy="20574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678254">
              <a:off x="4436796" y="2334603"/>
              <a:ext cx="318713" cy="100121"/>
            </a:xfrm>
            <a:prstGeom prst="ellipse">
              <a:avLst/>
            </a:prstGeom>
            <a:noFill/>
            <a:ln w="31750">
              <a:solidFill>
                <a:srgbClr val="003E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188310">
              <a:off x="4424741" y="2981060"/>
              <a:ext cx="379789" cy="214708"/>
            </a:xfrm>
            <a:prstGeom prst="ellipse">
              <a:avLst/>
            </a:prstGeom>
            <a:noFill/>
            <a:ln w="31750">
              <a:solidFill>
                <a:srgbClr val="59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7708452">
              <a:off x="4438758" y="2566235"/>
              <a:ext cx="440506" cy="81960"/>
            </a:xfrm>
            <a:prstGeom prst="ellipse">
              <a:avLst/>
            </a:prstGeom>
            <a:noFill/>
            <a:ln w="31750">
              <a:solidFill>
                <a:srgbClr val="9D7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3610780">
              <a:off x="3887645" y="3243535"/>
              <a:ext cx="378098" cy="66111"/>
            </a:xfrm>
            <a:prstGeom prst="ellipse">
              <a:avLst/>
            </a:prstGeom>
            <a:noFill/>
            <a:ln w="31750">
              <a:solidFill>
                <a:srgbClr val="958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rot="1768835">
              <a:off x="4150387" y="2808760"/>
              <a:ext cx="318713" cy="112783"/>
            </a:xfrm>
            <a:prstGeom prst="ellipse">
              <a:avLst/>
            </a:prstGeom>
            <a:noFill/>
            <a:ln w="31750">
              <a:solidFill>
                <a:srgbClr val="E90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2810173">
              <a:off x="4001674" y="2821769"/>
              <a:ext cx="486411" cy="113329"/>
            </a:xfrm>
            <a:prstGeom prst="ellipse">
              <a:avLst/>
            </a:prstGeom>
            <a:noFill/>
            <a:ln w="31750">
              <a:solidFill>
                <a:srgbClr val="000D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 rot="2840093">
              <a:off x="4499159" y="2277101"/>
              <a:ext cx="482336" cy="211070"/>
            </a:xfrm>
            <a:prstGeom prst="ellipse">
              <a:avLst/>
            </a:prstGeom>
            <a:noFill/>
            <a:ln w="31750">
              <a:solidFill>
                <a:srgbClr val="C6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4314569" y="2992579"/>
              <a:ext cx="318713" cy="160664"/>
            </a:xfrm>
            <a:prstGeom prst="ellipse">
              <a:avLst/>
            </a:prstGeom>
            <a:noFill/>
            <a:ln w="31750">
              <a:solidFill>
                <a:srgbClr val="770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 rot="4387388">
              <a:off x="4200898" y="2407357"/>
              <a:ext cx="294006" cy="167959"/>
            </a:xfrm>
            <a:prstGeom prst="ellipse">
              <a:avLst/>
            </a:prstGeom>
            <a:noFill/>
            <a:ln w="31750">
              <a:solidFill>
                <a:srgbClr val="0029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9462624">
              <a:off x="5011288" y="3154480"/>
              <a:ext cx="259552" cy="206593"/>
            </a:xfrm>
            <a:prstGeom prst="ellipse">
              <a:avLst/>
            </a:prstGeom>
            <a:noFill/>
            <a:ln w="31750">
              <a:solidFill>
                <a:srgbClr val="4F00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099775">
              <a:off x="4466969" y="3221180"/>
              <a:ext cx="318713" cy="160664"/>
            </a:xfrm>
            <a:prstGeom prst="ellipse">
              <a:avLst/>
            </a:prstGeom>
            <a:noFill/>
            <a:ln w="31750">
              <a:solidFill>
                <a:srgbClr val="994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 rot="5573348">
              <a:off x="4697152" y="2841844"/>
              <a:ext cx="261442" cy="211947"/>
            </a:xfrm>
            <a:prstGeom prst="ellipse">
              <a:avLst/>
            </a:prstGeom>
            <a:noFill/>
            <a:ln w="31750">
              <a:solidFill>
                <a:srgbClr val="C06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 rot="5188310">
              <a:off x="4467029" y="2863663"/>
              <a:ext cx="376163" cy="143342"/>
            </a:xfrm>
            <a:prstGeom prst="ellipse">
              <a:avLst/>
            </a:prstGeom>
            <a:noFill/>
            <a:ln w="31750">
              <a:solidFill>
                <a:srgbClr val="590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 rot="6571001">
              <a:off x="4566273" y="2633264"/>
              <a:ext cx="372120" cy="123261"/>
            </a:xfrm>
            <a:prstGeom prst="ellipse">
              <a:avLst/>
            </a:prstGeom>
            <a:noFill/>
            <a:ln w="31750">
              <a:solidFill>
                <a:srgbClr val="E90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 rot="3908015">
              <a:off x="4251921" y="2211485"/>
              <a:ext cx="271491" cy="102432"/>
            </a:xfrm>
            <a:prstGeom prst="ellipse">
              <a:avLst/>
            </a:prstGeom>
            <a:noFill/>
            <a:ln w="31750">
              <a:solidFill>
                <a:srgbClr val="000D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rot="4384144">
              <a:off x="4705820" y="2677344"/>
              <a:ext cx="213468" cy="119313"/>
            </a:xfrm>
            <a:prstGeom prst="ellipse">
              <a:avLst/>
            </a:prstGeom>
            <a:noFill/>
            <a:ln w="31750">
              <a:solidFill>
                <a:srgbClr val="C6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 rot="5400000">
              <a:off x="4890923" y="3036318"/>
              <a:ext cx="355194" cy="73760"/>
            </a:xfrm>
            <a:prstGeom prst="ellipse">
              <a:avLst/>
            </a:prstGeom>
            <a:noFill/>
            <a:ln w="31750">
              <a:solidFill>
                <a:srgbClr val="0029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 rot="12181571">
              <a:off x="3834028" y="2963874"/>
              <a:ext cx="396435" cy="206593"/>
            </a:xfrm>
            <a:prstGeom prst="ellipse">
              <a:avLst/>
            </a:prstGeom>
            <a:noFill/>
            <a:ln w="31750">
              <a:solidFill>
                <a:srgbClr val="4F00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86"/>
          <p:cNvGrpSpPr>
            <a:grpSpLocks noChangeAspect="1"/>
          </p:cNvGrpSpPr>
          <p:nvPr/>
        </p:nvGrpSpPr>
        <p:grpSpPr>
          <a:xfrm>
            <a:off x="2907580" y="4524452"/>
            <a:ext cx="1782531" cy="1782532"/>
            <a:chOff x="6172200" y="1524000"/>
            <a:chExt cx="2057400" cy="2057400"/>
          </a:xfrm>
        </p:grpSpPr>
        <p:pic>
          <p:nvPicPr>
            <p:cNvPr id="88" name="Picture 87" descr="Norm_Play_Violin_037_0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36208" y="1600200"/>
              <a:ext cx="1920240" cy="1920240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172200" y="1524000"/>
              <a:ext cx="2057400" cy="20574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 rot="8606510">
              <a:off x="6805749" y="1702484"/>
              <a:ext cx="318713" cy="239296"/>
            </a:xfrm>
            <a:prstGeom prst="ellipse">
              <a:avLst/>
            </a:prstGeom>
            <a:noFill/>
            <a:ln w="31750">
              <a:solidFill>
                <a:srgbClr val="00BE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 rot="8124920">
              <a:off x="7610385" y="2430796"/>
              <a:ext cx="395299" cy="136208"/>
            </a:xfrm>
            <a:prstGeom prst="ellipse">
              <a:avLst/>
            </a:prstGeom>
            <a:noFill/>
            <a:ln w="31750">
              <a:solidFill>
                <a:srgbClr val="1500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 rot="6318864">
              <a:off x="7068066" y="2548878"/>
              <a:ext cx="318713" cy="139308"/>
            </a:xfrm>
            <a:prstGeom prst="ellipse">
              <a:avLst/>
            </a:prstGeom>
            <a:noFill/>
            <a:ln w="31750">
              <a:solidFill>
                <a:srgbClr val="26D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 rot="4726845">
              <a:off x="7305666" y="2293330"/>
              <a:ext cx="318713" cy="201804"/>
            </a:xfrm>
            <a:prstGeom prst="ellipse">
              <a:avLst/>
            </a:prstGeom>
            <a:noFill/>
            <a:ln w="31750">
              <a:solidFill>
                <a:srgbClr val="1B0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 rot="7229014">
              <a:off x="7184083" y="2008686"/>
              <a:ext cx="410199" cy="158490"/>
            </a:xfrm>
            <a:prstGeom prst="ellipse">
              <a:avLst/>
            </a:prstGeom>
            <a:noFill/>
            <a:ln w="31750">
              <a:solidFill>
                <a:srgbClr val="C5D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 rot="6615077">
              <a:off x="6438440" y="3227961"/>
              <a:ext cx="318713" cy="139922"/>
            </a:xfrm>
            <a:prstGeom prst="ellipse">
              <a:avLst/>
            </a:prstGeom>
            <a:noFill/>
            <a:ln w="31750">
              <a:solidFill>
                <a:srgbClr val="006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 rot="6615077">
              <a:off x="7221331" y="2548339"/>
              <a:ext cx="318713" cy="142982"/>
            </a:xfrm>
            <a:prstGeom prst="ellipse">
              <a:avLst/>
            </a:prstGeom>
            <a:noFill/>
            <a:ln w="31750">
              <a:solidFill>
                <a:srgbClr val="CC00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 rot="8001190">
              <a:off x="7464661" y="2421851"/>
              <a:ext cx="538593" cy="108655"/>
            </a:xfrm>
            <a:prstGeom prst="ellipse">
              <a:avLst/>
            </a:prstGeom>
            <a:noFill/>
            <a:ln w="31750">
              <a:solidFill>
                <a:srgbClr val="2E4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 rot="4205503">
              <a:off x="7151577" y="2822311"/>
              <a:ext cx="384268" cy="77229"/>
            </a:xfrm>
            <a:prstGeom prst="ellipse">
              <a:avLst/>
            </a:prstGeom>
            <a:noFill/>
            <a:ln w="31750">
              <a:solidFill>
                <a:srgbClr val="22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 rot="5666381">
              <a:off x="7300246" y="1888571"/>
              <a:ext cx="303884" cy="182861"/>
            </a:xfrm>
            <a:prstGeom prst="ellipse">
              <a:avLst/>
            </a:prstGeom>
            <a:noFill/>
            <a:ln w="31750">
              <a:solidFill>
                <a:srgbClr val="8C00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 rot="6615077">
              <a:off x="7286369" y="2306781"/>
              <a:ext cx="318713" cy="160664"/>
            </a:xfrm>
            <a:prstGeom prst="ellipse">
              <a:avLst/>
            </a:prstGeom>
            <a:noFill/>
            <a:ln w="31750">
              <a:solidFill>
                <a:srgbClr val="9E5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 rot="8124920">
              <a:off x="7543049" y="2120648"/>
              <a:ext cx="250618" cy="171806"/>
            </a:xfrm>
            <a:prstGeom prst="ellipse">
              <a:avLst/>
            </a:prstGeom>
            <a:noFill/>
            <a:ln w="31750">
              <a:solidFill>
                <a:srgbClr val="1500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 rot="8434742">
              <a:off x="6740454" y="2524497"/>
              <a:ext cx="390722" cy="76235"/>
            </a:xfrm>
            <a:prstGeom prst="ellipse">
              <a:avLst/>
            </a:prstGeom>
            <a:noFill/>
            <a:ln w="31750">
              <a:solidFill>
                <a:srgbClr val="001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 rot="8614485">
              <a:off x="6716117" y="2780179"/>
              <a:ext cx="390722" cy="76235"/>
            </a:xfrm>
            <a:prstGeom prst="ellipse">
              <a:avLst/>
            </a:prstGeom>
            <a:noFill/>
            <a:ln w="31750">
              <a:solidFill>
                <a:srgbClr val="001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 rot="10800000">
              <a:off x="7315200" y="2209800"/>
              <a:ext cx="410199" cy="158490"/>
            </a:xfrm>
            <a:prstGeom prst="ellipse">
              <a:avLst/>
            </a:prstGeom>
            <a:noFill/>
            <a:ln w="31750">
              <a:solidFill>
                <a:srgbClr val="C5D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 rot="601248">
              <a:off x="7044782" y="2289870"/>
              <a:ext cx="423635" cy="98259"/>
            </a:xfrm>
            <a:prstGeom prst="ellipse">
              <a:avLst/>
            </a:prstGeom>
            <a:noFill/>
            <a:ln w="31750">
              <a:solidFill>
                <a:srgbClr val="CC00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 rot="5400000">
              <a:off x="7025895" y="3184903"/>
              <a:ext cx="350007" cy="76202"/>
            </a:xfrm>
            <a:prstGeom prst="ellipse">
              <a:avLst/>
            </a:prstGeom>
            <a:noFill/>
            <a:ln w="31750">
              <a:solidFill>
                <a:srgbClr val="2E4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 rot="5400000">
              <a:off x="6873497" y="3184903"/>
              <a:ext cx="350007" cy="76202"/>
            </a:xfrm>
            <a:prstGeom prst="ellipse">
              <a:avLst/>
            </a:prstGeom>
            <a:noFill/>
            <a:ln w="31750">
              <a:solidFill>
                <a:srgbClr val="2E4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 rot="6232100">
              <a:off x="6965093" y="2405869"/>
              <a:ext cx="384268" cy="170125"/>
            </a:xfrm>
            <a:prstGeom prst="ellipse">
              <a:avLst/>
            </a:prstGeom>
            <a:noFill/>
            <a:ln w="31750">
              <a:solidFill>
                <a:srgbClr val="22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 rot="7317476">
              <a:off x="7117231" y="2069753"/>
              <a:ext cx="583932" cy="108999"/>
            </a:xfrm>
            <a:prstGeom prst="ellipse">
              <a:avLst/>
            </a:prstGeom>
            <a:noFill/>
            <a:ln w="31750">
              <a:solidFill>
                <a:srgbClr val="8C00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 rot="6523450">
              <a:off x="7155243" y="2164530"/>
              <a:ext cx="614156" cy="102515"/>
            </a:xfrm>
            <a:prstGeom prst="ellipse">
              <a:avLst/>
            </a:prstGeom>
            <a:noFill/>
            <a:ln w="31750">
              <a:solidFill>
                <a:srgbClr val="0013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110"/>
          <p:cNvGrpSpPr>
            <a:grpSpLocks noChangeAspect="1"/>
          </p:cNvGrpSpPr>
          <p:nvPr/>
        </p:nvGrpSpPr>
        <p:grpSpPr>
          <a:xfrm>
            <a:off x="4717329" y="4524452"/>
            <a:ext cx="1782531" cy="1782532"/>
            <a:chOff x="762000" y="3810000"/>
            <a:chExt cx="2286000" cy="2286000"/>
          </a:xfrm>
        </p:grpSpPr>
        <p:pic>
          <p:nvPicPr>
            <p:cNvPr id="112" name="Picture 111" descr="Norm_Play_Guitar_069_0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0392" y="3895344"/>
              <a:ext cx="2130552" cy="2130552"/>
            </a:xfrm>
            <a:prstGeom prst="rect">
              <a:avLst/>
            </a:prstGeom>
          </p:spPr>
        </p:pic>
        <p:sp>
          <p:nvSpPr>
            <p:cNvPr id="113" name="Rectangle 112"/>
            <p:cNvSpPr/>
            <p:nvPr/>
          </p:nvSpPr>
          <p:spPr>
            <a:xfrm>
              <a:off x="762000" y="3810000"/>
              <a:ext cx="2286000" cy="22860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 rot="9462624">
              <a:off x="1646088" y="5240140"/>
              <a:ext cx="333607" cy="126508"/>
            </a:xfrm>
            <a:prstGeom prst="ellipse">
              <a:avLst/>
            </a:prstGeom>
            <a:noFill/>
            <a:ln w="31750">
              <a:solidFill>
                <a:srgbClr val="001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 rot="10800000">
              <a:off x="1474693" y="4810391"/>
              <a:ext cx="288391" cy="188810"/>
            </a:xfrm>
            <a:prstGeom prst="ellipse">
              <a:avLst/>
            </a:prstGeom>
            <a:noFill/>
            <a:ln w="31750">
              <a:solidFill>
                <a:srgbClr val="1F00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 rot="2971000">
              <a:off x="836329" y="4861185"/>
              <a:ext cx="537142" cy="107429"/>
            </a:xfrm>
            <a:prstGeom prst="ellipse">
              <a:avLst/>
            </a:prstGeom>
            <a:noFill/>
            <a:ln w="31750">
              <a:solidFill>
                <a:srgbClr val="6A0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 rot="9462624">
              <a:off x="2097358" y="4997697"/>
              <a:ext cx="288391" cy="267520"/>
            </a:xfrm>
            <a:prstGeom prst="ellipse">
              <a:avLst/>
            </a:prstGeom>
            <a:noFill/>
            <a:ln w="31750">
              <a:solidFill>
                <a:srgbClr val="007D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 rot="2576344">
              <a:off x="2288732" y="5075461"/>
              <a:ext cx="335824" cy="160047"/>
            </a:xfrm>
            <a:prstGeom prst="ellipse">
              <a:avLst/>
            </a:prstGeom>
            <a:noFill/>
            <a:ln w="31750">
              <a:solidFill>
                <a:srgbClr val="5600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 rot="9462624">
              <a:off x="2407297" y="5246690"/>
              <a:ext cx="288391" cy="99408"/>
            </a:xfrm>
            <a:prstGeom prst="ellipse">
              <a:avLst/>
            </a:prstGeom>
            <a:noFill/>
            <a:ln w="31750">
              <a:solidFill>
                <a:srgbClr val="1C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 rot="9462624">
              <a:off x="1098525" y="4645418"/>
              <a:ext cx="288391" cy="169913"/>
            </a:xfrm>
            <a:prstGeom prst="ellipse">
              <a:avLst/>
            </a:prstGeom>
            <a:noFill/>
            <a:ln w="31750">
              <a:solidFill>
                <a:srgbClr val="0066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 rot="2697334">
              <a:off x="1579981" y="4659992"/>
              <a:ext cx="377212" cy="172992"/>
            </a:xfrm>
            <a:prstGeom prst="ellipse">
              <a:avLst/>
            </a:prstGeom>
            <a:noFill/>
            <a:ln w="31750">
              <a:solidFill>
                <a:srgbClr val="210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 rot="10202282">
              <a:off x="1630774" y="4416818"/>
              <a:ext cx="288391" cy="150102"/>
            </a:xfrm>
            <a:prstGeom prst="ellipse">
              <a:avLst/>
            </a:prstGeom>
            <a:noFill/>
            <a:ln w="31750">
              <a:solidFill>
                <a:srgbClr val="920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 rot="9462624">
              <a:off x="1317060" y="5247580"/>
              <a:ext cx="365116" cy="272955"/>
            </a:xfrm>
            <a:prstGeom prst="ellipse">
              <a:avLst/>
            </a:prstGeom>
            <a:noFill/>
            <a:ln w="31750">
              <a:solidFill>
                <a:srgbClr val="00D1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 rot="13199934">
              <a:off x="2597038" y="5071972"/>
              <a:ext cx="334635" cy="163870"/>
            </a:xfrm>
            <a:prstGeom prst="ellipse">
              <a:avLst/>
            </a:prstGeom>
            <a:noFill/>
            <a:ln w="31750">
              <a:solidFill>
                <a:srgbClr val="0A00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 rot="7679093">
              <a:off x="1697691" y="5164380"/>
              <a:ext cx="427826" cy="197155"/>
            </a:xfrm>
            <a:prstGeom prst="ellipse">
              <a:avLst/>
            </a:prstGeom>
            <a:noFill/>
            <a:ln w="31750">
              <a:solidFill>
                <a:srgbClr val="BAA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rot="5909590">
              <a:off x="1767365" y="4451185"/>
              <a:ext cx="325395" cy="250561"/>
            </a:xfrm>
            <a:prstGeom prst="ellipse">
              <a:avLst/>
            </a:prstGeom>
            <a:noFill/>
            <a:ln w="31750">
              <a:solidFill>
                <a:srgbClr val="1F00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 rot="8283639">
              <a:off x="1116704" y="4671556"/>
              <a:ext cx="336500" cy="111498"/>
            </a:xfrm>
            <a:prstGeom prst="ellipse">
              <a:avLst/>
            </a:prstGeom>
            <a:noFill/>
            <a:ln w="31750">
              <a:solidFill>
                <a:srgbClr val="6A0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rot="2971000">
              <a:off x="937248" y="4888738"/>
              <a:ext cx="537142" cy="107429"/>
            </a:xfrm>
            <a:prstGeom prst="ellipse">
              <a:avLst/>
            </a:prstGeom>
            <a:noFill/>
            <a:ln w="31750">
              <a:solidFill>
                <a:srgbClr val="6A0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 rot="526171">
              <a:off x="1607111" y="4974691"/>
              <a:ext cx="300355" cy="206412"/>
            </a:xfrm>
            <a:prstGeom prst="ellipse">
              <a:avLst/>
            </a:prstGeom>
            <a:noFill/>
            <a:ln w="31750">
              <a:solidFill>
                <a:srgbClr val="5600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rot="9462624">
              <a:off x="2522931" y="5156378"/>
              <a:ext cx="288391" cy="99408"/>
            </a:xfrm>
            <a:prstGeom prst="ellipse">
              <a:avLst/>
            </a:prstGeom>
            <a:noFill/>
            <a:ln w="31750">
              <a:solidFill>
                <a:srgbClr val="1C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 rot="8723963">
              <a:off x="1379678" y="4551901"/>
              <a:ext cx="288391" cy="99408"/>
            </a:xfrm>
            <a:prstGeom prst="ellipse">
              <a:avLst/>
            </a:prstGeom>
            <a:noFill/>
            <a:ln w="31750">
              <a:solidFill>
                <a:srgbClr val="1C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rot="11179037">
              <a:off x="933997" y="5263471"/>
              <a:ext cx="360346" cy="140253"/>
            </a:xfrm>
            <a:prstGeom prst="ellipse">
              <a:avLst/>
            </a:prstGeom>
            <a:noFill/>
            <a:ln w="31750">
              <a:solidFill>
                <a:srgbClr val="0066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 rot="2697334">
              <a:off x="1126450" y="4886818"/>
              <a:ext cx="452319" cy="140303"/>
            </a:xfrm>
            <a:prstGeom prst="ellipse">
              <a:avLst/>
            </a:prstGeom>
            <a:noFill/>
            <a:ln w="31750">
              <a:solidFill>
                <a:srgbClr val="2100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rot="4370788">
              <a:off x="1970468" y="4801216"/>
              <a:ext cx="334716" cy="150102"/>
            </a:xfrm>
            <a:prstGeom prst="ellipse">
              <a:avLst/>
            </a:prstGeom>
            <a:noFill/>
            <a:ln w="31750">
              <a:solidFill>
                <a:srgbClr val="920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 rot="9462624">
              <a:off x="1409724" y="5088245"/>
              <a:ext cx="365116" cy="272955"/>
            </a:xfrm>
            <a:prstGeom prst="ellipse">
              <a:avLst/>
            </a:prstGeom>
            <a:noFill/>
            <a:ln w="31750">
              <a:solidFill>
                <a:srgbClr val="00D1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rot="14517987">
              <a:off x="1874998" y="4123263"/>
              <a:ext cx="334635" cy="65251"/>
            </a:xfrm>
            <a:prstGeom prst="ellipse">
              <a:avLst/>
            </a:prstGeom>
            <a:noFill/>
            <a:ln w="31750">
              <a:solidFill>
                <a:srgbClr val="0A00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Slide Number Placeholder 1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ouplet.emf"/>
          <p:cNvPicPr>
            <a:picLocks noChangeAspect="1"/>
          </p:cNvPicPr>
          <p:nvPr/>
        </p:nvPicPr>
        <p:blipFill>
          <a:blip r:embed="rId2" cstate="print"/>
          <a:srcRect b="65656"/>
          <a:stretch>
            <a:fillRect/>
          </a:stretch>
        </p:blipFill>
        <p:spPr>
          <a:xfrm>
            <a:off x="2891736" y="1752600"/>
            <a:ext cx="4728264" cy="1447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6783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On People-Playing-Musical Instrument (PPMI) Dataset: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Grouplet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Classification results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6096000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PPMI website: </a:t>
            </a:r>
            <a:r>
              <a:rPr lang="en-US" sz="2000" dirty="0" smtClean="0">
                <a:latin typeface="Arial" pitchFamily="34" charset="0"/>
                <a:cs typeface="Arial" pitchFamily="34" charset="0"/>
                <a:hlinkClick r:id="rId3"/>
              </a:rPr>
              <a:t>http://ai.stanford.edu/~bangpeng/ppmi.html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 descr="grouplet.emf"/>
          <p:cNvPicPr>
            <a:picLocks noChangeAspect="1"/>
          </p:cNvPicPr>
          <p:nvPr/>
        </p:nvPicPr>
        <p:blipFill>
          <a:blip r:embed="rId2" cstate="print"/>
          <a:srcRect t="34344"/>
          <a:stretch>
            <a:fillRect/>
          </a:stretch>
        </p:blipFill>
        <p:spPr>
          <a:xfrm>
            <a:off x="2895600" y="3200400"/>
            <a:ext cx="4728264" cy="2767819"/>
          </a:xfrm>
          <a:prstGeom prst="rect">
            <a:avLst/>
          </a:prstGeom>
        </p:spPr>
      </p:pic>
      <p:sp>
        <p:nvSpPr>
          <p:cNvPr id="140" name="Rectangle 139"/>
          <p:cNvSpPr/>
          <p:nvPr/>
        </p:nvSpPr>
        <p:spPr>
          <a:xfrm rot="5400000">
            <a:off x="1772416" y="3695700"/>
            <a:ext cx="3200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4038599" y="5745890"/>
            <a:ext cx="2438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Mean Average Precision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515112" y="4832124"/>
            <a:ext cx="1985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Constellation model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Fergus et al 2003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824936" y="4421647"/>
            <a:ext cx="1445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Bag-of-Words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520136" y="3757082"/>
            <a:ext cx="198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SIFT+SPM</a:t>
            </a:r>
          </a:p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Lazebnik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et al 2006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058560" y="3364895"/>
            <a:ext cx="1051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Grouplet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599680" y="2685126"/>
            <a:ext cx="1898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denseSIFT+SPM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Delaitre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et al 2010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5336" y="2137156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denseSIFT+LLC+SPM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Wang et al 2010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6160094" y="3209555"/>
            <a:ext cx="1066800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15936" y="3346735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~5%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549336" y="3514355"/>
            <a:ext cx="144158" cy="0"/>
          </a:xfrm>
          <a:prstGeom prst="line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952092" y="3520533"/>
            <a:ext cx="144158" cy="0"/>
          </a:xfrm>
          <a:prstGeom prst="line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Grouplet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How to improve?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/>
          <a:srcRect t="1523"/>
          <a:stretch>
            <a:fillRect/>
          </a:stretch>
        </p:blipFill>
        <p:spPr bwMode="auto">
          <a:xfrm>
            <a:off x="838200" y="1676400"/>
            <a:ext cx="2796457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2334233" y="2504552"/>
            <a:ext cx="304800" cy="30480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61445" y="3774832"/>
            <a:ext cx="350308" cy="657100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1681624" y="3313177"/>
            <a:ext cx="1459256" cy="143990"/>
          </a:xfrm>
          <a:prstGeom prst="straightConnector1">
            <a:avLst/>
          </a:prstGeom>
          <a:ln w="25400">
            <a:solidFill>
              <a:srgbClr val="FF00FF"/>
            </a:solidFill>
            <a:prstDash val="solid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 rot="855323">
            <a:off x="2682544" y="3543941"/>
            <a:ext cx="235558" cy="470715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rot="16200000" flipH="1">
            <a:off x="2062624" y="3076167"/>
            <a:ext cx="1154456" cy="313210"/>
          </a:xfrm>
          <a:prstGeom prst="straightConnector1">
            <a:avLst/>
          </a:prstGeom>
          <a:ln w="25400">
            <a:solidFill>
              <a:srgbClr val="FF00FF"/>
            </a:solidFill>
            <a:prstDash val="solid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2446671" y="2619704"/>
            <a:ext cx="82296" cy="8229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1499866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>
            <a:spLocks noChangeAspect="1"/>
          </p:cNvSpPr>
          <p:nvPr/>
        </p:nvSpPr>
        <p:spPr>
          <a:xfrm>
            <a:off x="884256" y="1752600"/>
            <a:ext cx="2697144" cy="3794928"/>
          </a:xfrm>
          <a:prstGeom prst="rect">
            <a:avLst/>
          </a:prstGeom>
          <a:noFill/>
          <a:ln w="25400">
            <a:solidFill>
              <a:srgbClr val="00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581400" y="2800290"/>
            <a:ext cx="1447800" cy="304800"/>
          </a:xfrm>
          <a:prstGeom prst="straightConnector1">
            <a:avLst/>
          </a:prstGeom>
          <a:ln w="25400">
            <a:solidFill>
              <a:srgbClr val="00D050"/>
            </a:solidFill>
            <a:prstDash val="solid"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dictionary.emf"/>
          <p:cNvPicPr>
            <a:picLocks noChangeAspect="1"/>
          </p:cNvPicPr>
          <p:nvPr/>
        </p:nvPicPr>
        <p:blipFill>
          <a:blip r:embed="rId4" cstate="print"/>
          <a:srcRect t="21151"/>
          <a:stretch>
            <a:fillRect/>
          </a:stretch>
        </p:blipFill>
        <p:spPr>
          <a:xfrm>
            <a:off x="5274949" y="3708192"/>
            <a:ext cx="2503795" cy="1225698"/>
          </a:xfrm>
          <a:prstGeom prst="rect">
            <a:avLst/>
          </a:prstGeom>
        </p:spPr>
      </p:pic>
      <p:sp>
        <p:nvSpPr>
          <p:cNvPr id="57" name="Content Placeholder 2"/>
          <p:cNvSpPr txBox="1">
            <a:spLocks/>
          </p:cNvSpPr>
          <p:nvPr/>
        </p:nvSpPr>
        <p:spPr>
          <a:xfrm>
            <a:off x="4654544" y="150489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Appearance, shape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&amp; location;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Part-based, discriminative.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2320" y="2610122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67"/>
          <p:cNvSpPr/>
          <p:nvPr/>
        </p:nvSpPr>
        <p:spPr>
          <a:xfrm>
            <a:off x="5908912" y="4319266"/>
            <a:ext cx="274320" cy="2743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2320" y="1881034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2320" y="3001170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2320" y="5109650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Content Placeholder 2"/>
          <p:cNvSpPr txBox="1">
            <a:spLocks/>
          </p:cNvSpPr>
          <p:nvPr/>
        </p:nvSpPr>
        <p:spPr>
          <a:xfrm>
            <a:off x="4658248" y="2571690"/>
            <a:ext cx="3037952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global information;</a:t>
            </a:r>
          </a:p>
        </p:txBody>
      </p:sp>
      <p:sp>
        <p:nvSpPr>
          <p:cNvPr id="77" name="Content Placeholder 2"/>
          <p:cNvSpPr txBox="1">
            <a:spLocks/>
          </p:cNvSpPr>
          <p:nvPr/>
        </p:nvSpPr>
        <p:spPr>
          <a:xfrm>
            <a:off x="4658248" y="2937618"/>
            <a:ext cx="3429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Appearance cues in each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grouplet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limited;</a:t>
            </a:r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4658248" y="5071218"/>
            <a:ext cx="4028552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Feature mining and classifier learning are separated.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55" name="Curved Connector 54"/>
          <p:cNvCxnSpPr/>
          <p:nvPr/>
        </p:nvCxnSpPr>
        <p:spPr>
          <a:xfrm>
            <a:off x="2819400" y="3810000"/>
            <a:ext cx="3124200" cy="533400"/>
          </a:xfrm>
          <a:prstGeom prst="curvedConnector3">
            <a:avLst>
              <a:gd name="adj1" fmla="val 50000"/>
            </a:avLst>
          </a:prstGeom>
          <a:ln w="349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663440" y="5791200"/>
            <a:ext cx="4028552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No pose variation handling.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7096" y="5849728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4648200" y="2286000"/>
            <a:ext cx="40386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Grouplet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better classifier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/>
          <a:srcRect t="1523"/>
          <a:stretch>
            <a:fillRect/>
          </a:stretch>
        </p:blipFill>
        <p:spPr bwMode="auto">
          <a:xfrm>
            <a:off x="838200" y="1676400"/>
            <a:ext cx="2796457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1515999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dictionary.emf"/>
          <p:cNvPicPr>
            <a:picLocks noChangeAspect="1"/>
          </p:cNvPicPr>
          <p:nvPr/>
        </p:nvPicPr>
        <p:blipFill>
          <a:blip r:embed="rId4" cstate="print"/>
          <a:srcRect t="21151"/>
          <a:stretch>
            <a:fillRect/>
          </a:stretch>
        </p:blipFill>
        <p:spPr>
          <a:xfrm>
            <a:off x="5274949" y="3724325"/>
            <a:ext cx="2503795" cy="1225698"/>
          </a:xfrm>
          <a:prstGeom prst="rect">
            <a:avLst/>
          </a:prstGeom>
        </p:spPr>
      </p:pic>
      <p:sp>
        <p:nvSpPr>
          <p:cNvPr id="57" name="Content Placeholder 2"/>
          <p:cNvSpPr txBox="1">
            <a:spLocks/>
          </p:cNvSpPr>
          <p:nvPr/>
        </p:nvSpPr>
        <p:spPr>
          <a:xfrm>
            <a:off x="4654544" y="1521023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Appearance, shape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&amp; location;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Part-based, discriminative.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2320" y="2626255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67"/>
          <p:cNvSpPr/>
          <p:nvPr/>
        </p:nvSpPr>
        <p:spPr>
          <a:xfrm>
            <a:off x="5908912" y="4335399"/>
            <a:ext cx="274320" cy="2743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2320" y="1897167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2320" y="3017303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2320" y="5125783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Content Placeholder 2"/>
          <p:cNvSpPr txBox="1">
            <a:spLocks/>
          </p:cNvSpPr>
          <p:nvPr/>
        </p:nvSpPr>
        <p:spPr>
          <a:xfrm>
            <a:off x="4658248" y="2587823"/>
            <a:ext cx="3037952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global information;</a:t>
            </a:r>
          </a:p>
        </p:txBody>
      </p:sp>
      <p:sp>
        <p:nvSpPr>
          <p:cNvPr id="77" name="Content Placeholder 2"/>
          <p:cNvSpPr txBox="1">
            <a:spLocks/>
          </p:cNvSpPr>
          <p:nvPr/>
        </p:nvSpPr>
        <p:spPr>
          <a:xfrm>
            <a:off x="4658248" y="2953751"/>
            <a:ext cx="3429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Appearance cues in each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grouplet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limited;</a:t>
            </a:r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4658248" y="5087351"/>
            <a:ext cx="4028552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Feature mining and classifier learning are separated.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4302" y="1707384"/>
            <a:ext cx="2667097" cy="3863340"/>
          </a:xfrm>
          <a:prstGeom prst="rect">
            <a:avLst/>
          </a:prstGeom>
          <a:noFill/>
          <a:ln w="31750" cap="rnd">
            <a:solidFill>
              <a:srgbClr val="D0E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828801" y="3657600"/>
            <a:ext cx="1066800" cy="457200"/>
          </a:xfrm>
          <a:prstGeom prst="rect">
            <a:avLst/>
          </a:prstGeom>
          <a:noFill/>
          <a:ln w="31750" cap="rnd">
            <a:solidFill>
              <a:srgbClr val="2AB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4658248" y="2306096"/>
            <a:ext cx="4028552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Random image regions; global and local information;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2304336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6"/>
          <p:cNvGrpSpPr/>
          <p:nvPr/>
        </p:nvGrpSpPr>
        <p:grpSpPr>
          <a:xfrm>
            <a:off x="853272" y="1798320"/>
            <a:ext cx="2749296" cy="3764280"/>
            <a:chOff x="853272" y="1806444"/>
            <a:chExt cx="2749296" cy="3764280"/>
          </a:xfrm>
        </p:grpSpPr>
        <p:sp>
          <p:nvSpPr>
            <p:cNvPr id="40" name="Rectangle 39"/>
            <p:cNvSpPr/>
            <p:nvPr/>
          </p:nvSpPr>
          <p:spPr>
            <a:xfrm>
              <a:off x="961186" y="1905504"/>
              <a:ext cx="1044267" cy="792480"/>
            </a:xfrm>
            <a:prstGeom prst="rect">
              <a:avLst/>
            </a:prstGeom>
            <a:noFill/>
            <a:ln w="31750" cap="rnd">
              <a:solidFill>
                <a:srgbClr val="E9A2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698316" y="2697984"/>
              <a:ext cx="1412832" cy="2278380"/>
            </a:xfrm>
            <a:prstGeom prst="rect">
              <a:avLst/>
            </a:prstGeom>
            <a:noFill/>
            <a:ln w="31750" cap="rnd">
              <a:solidFill>
                <a:srgbClr val="256C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374018" y="1905504"/>
              <a:ext cx="1044267" cy="2179320"/>
            </a:xfrm>
            <a:prstGeom prst="rect">
              <a:avLst/>
            </a:prstGeom>
            <a:noFill/>
            <a:ln w="31750" cap="rnd">
              <a:solidFill>
                <a:srgbClr val="488C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53272" y="3391404"/>
              <a:ext cx="1658542" cy="1783080"/>
            </a:xfrm>
            <a:prstGeom prst="rect">
              <a:avLst/>
            </a:prstGeom>
            <a:noFill/>
            <a:ln w="31750" cap="rnd">
              <a:solidFill>
                <a:srgbClr val="F72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4041" y="2499864"/>
              <a:ext cx="1904252" cy="1485900"/>
            </a:xfrm>
            <a:prstGeom prst="rect">
              <a:avLst/>
            </a:prstGeom>
            <a:noFill/>
            <a:ln w="31750" cap="rnd">
              <a:solidFill>
                <a:srgbClr val="F57C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010385" y="3985764"/>
              <a:ext cx="982839" cy="1584960"/>
            </a:xfrm>
            <a:prstGeom prst="rect">
              <a:avLst/>
            </a:prstGeom>
            <a:noFill/>
            <a:ln w="31750" cap="rnd">
              <a:solidFill>
                <a:srgbClr val="CBF5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759743" y="2103624"/>
              <a:ext cx="1044267" cy="2377440"/>
            </a:xfrm>
            <a:prstGeom prst="rect">
              <a:avLst/>
            </a:prstGeom>
            <a:noFill/>
            <a:ln w="31750" cap="rnd">
              <a:solidFill>
                <a:srgbClr val="0AD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61186" y="3886704"/>
              <a:ext cx="2641382" cy="1584960"/>
            </a:xfrm>
            <a:prstGeom prst="rect">
              <a:avLst/>
            </a:prstGeom>
            <a:noFill/>
            <a:ln w="31750" cap="rnd">
              <a:solidFill>
                <a:srgbClr val="AEC2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681156" y="3391404"/>
              <a:ext cx="737130" cy="1882140"/>
            </a:xfrm>
            <a:prstGeom prst="rect">
              <a:avLst/>
            </a:prstGeom>
            <a:noFill/>
            <a:ln w="31750" cap="rnd">
              <a:solidFill>
                <a:srgbClr val="65A8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022614" y="2301744"/>
              <a:ext cx="552848" cy="3070860"/>
            </a:xfrm>
            <a:prstGeom prst="rect">
              <a:avLst/>
            </a:prstGeom>
            <a:noFill/>
            <a:ln w="31750" cap="rnd">
              <a:solidFill>
                <a:srgbClr val="B509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049720" y="1806444"/>
              <a:ext cx="429993" cy="792480"/>
            </a:xfrm>
            <a:prstGeom prst="rect">
              <a:avLst/>
            </a:prstGeom>
            <a:noFill/>
            <a:ln w="31750" cap="rnd">
              <a:solidFill>
                <a:srgbClr val="0C19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145469" y="2598924"/>
              <a:ext cx="1904252" cy="1485900"/>
            </a:xfrm>
            <a:prstGeom prst="rect">
              <a:avLst/>
            </a:prstGeom>
            <a:noFill/>
            <a:ln w="31750" cap="rnd">
              <a:solidFill>
                <a:srgbClr val="B25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257800" y="3657600"/>
            <a:ext cx="2590800" cy="1295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191000" y="2631832"/>
            <a:ext cx="304800" cy="3399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180952" y="3012832"/>
            <a:ext cx="304800" cy="3399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175928" y="5110424"/>
            <a:ext cx="304800" cy="3399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4663440" y="5791200"/>
            <a:ext cx="4028552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No pose variation handling.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7096" y="5849728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ectangle 65"/>
          <p:cNvSpPr/>
          <p:nvPr/>
        </p:nvSpPr>
        <p:spPr>
          <a:xfrm>
            <a:off x="4191000" y="5832232"/>
            <a:ext cx="304800" cy="3399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6" grpId="0"/>
      <p:bldP spid="26" grpId="0" animBg="1"/>
      <p:bldP spid="48" grpId="0" animBg="1"/>
      <p:bldP spid="51" grpId="0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/>
          <p:cNvSpPr/>
          <p:nvPr/>
        </p:nvSpPr>
        <p:spPr>
          <a:xfrm>
            <a:off x="4648200" y="5105400"/>
            <a:ext cx="4038600" cy="1295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663440" y="5791200"/>
            <a:ext cx="4028552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No pose variation handling.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7096" y="5849728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Rectangle 94"/>
          <p:cNvSpPr/>
          <p:nvPr/>
        </p:nvSpPr>
        <p:spPr>
          <a:xfrm>
            <a:off x="4191000" y="5832232"/>
            <a:ext cx="304800" cy="3399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dictionary.emf"/>
          <p:cNvPicPr>
            <a:picLocks noChangeAspect="1"/>
          </p:cNvPicPr>
          <p:nvPr/>
        </p:nvPicPr>
        <p:blipFill>
          <a:blip r:embed="rId3" cstate="print"/>
          <a:srcRect t="21151"/>
          <a:stretch>
            <a:fillRect/>
          </a:stretch>
        </p:blipFill>
        <p:spPr>
          <a:xfrm>
            <a:off x="5274949" y="3724325"/>
            <a:ext cx="2503795" cy="1225698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5257800" y="3657600"/>
            <a:ext cx="2590800" cy="1295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908912" y="4335399"/>
            <a:ext cx="274320" cy="2743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648200" y="3048000"/>
            <a:ext cx="4114800" cy="1981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Grouplet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better classifier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 t="1523"/>
          <a:stretch>
            <a:fillRect/>
          </a:stretch>
        </p:blipFill>
        <p:spPr bwMode="auto">
          <a:xfrm>
            <a:off x="838200" y="1676400"/>
            <a:ext cx="2796457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1515999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Content Placeholder 2"/>
          <p:cNvSpPr txBox="1">
            <a:spLocks/>
          </p:cNvSpPr>
          <p:nvPr/>
        </p:nvSpPr>
        <p:spPr>
          <a:xfrm>
            <a:off x="4654544" y="1521023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Appearance, shape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&amp; location;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Part-based, discriminative.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2320" y="1897167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2320" y="3017303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192320" y="5125783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Content Placeholder 2"/>
          <p:cNvSpPr txBox="1">
            <a:spLocks/>
          </p:cNvSpPr>
          <p:nvPr/>
        </p:nvSpPr>
        <p:spPr>
          <a:xfrm>
            <a:off x="4658248" y="2953751"/>
            <a:ext cx="3429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Appearance cues in each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grouplet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is limited;</a:t>
            </a:r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4658248" y="5087351"/>
            <a:ext cx="4028552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Feature mining and classifier learning are separated.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4658248" y="2953751"/>
            <a:ext cx="4104752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SPM classifiers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each region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</p:txBody>
      </p:sp>
      <p:grpSp>
        <p:nvGrpSpPr>
          <p:cNvPr id="2" name="Group 57"/>
          <p:cNvGrpSpPr>
            <a:grpSpLocks noChangeAspect="1"/>
          </p:cNvGrpSpPr>
          <p:nvPr/>
        </p:nvGrpSpPr>
        <p:grpSpPr>
          <a:xfrm>
            <a:off x="5562562" y="3426023"/>
            <a:ext cx="1066838" cy="1528356"/>
            <a:chOff x="3962399" y="1741712"/>
            <a:chExt cx="2667098" cy="3820889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904" t="3431" r="2725" b="1145"/>
            <a:stretch>
              <a:fillRect/>
            </a:stretch>
          </p:blipFill>
          <p:spPr bwMode="auto">
            <a:xfrm>
              <a:off x="3962400" y="1752600"/>
              <a:ext cx="2667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/>
            <p:cNvSpPr/>
            <p:nvPr/>
          </p:nvSpPr>
          <p:spPr>
            <a:xfrm>
              <a:off x="3962400" y="1741712"/>
              <a:ext cx="2667097" cy="3820888"/>
            </a:xfrm>
            <a:prstGeom prst="rect">
              <a:avLst/>
            </a:prstGeom>
            <a:noFill/>
            <a:ln w="31750" cap="rnd">
              <a:solidFill>
                <a:srgbClr val="D0E7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60" idx="1"/>
              <a:endCxn id="60" idx="3"/>
            </p:cNvCxnSpPr>
            <p:nvPr/>
          </p:nvCxnSpPr>
          <p:spPr>
            <a:xfrm rot="10800000" flipH="1">
              <a:off x="3962399" y="3652156"/>
              <a:ext cx="2667097" cy="0"/>
            </a:xfrm>
            <a:prstGeom prst="line">
              <a:avLst/>
            </a:prstGeom>
            <a:ln w="31750">
              <a:solidFill>
                <a:srgbClr val="D0E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2956753" y="3657576"/>
              <a:ext cx="3810000" cy="49"/>
            </a:xfrm>
            <a:prstGeom prst="line">
              <a:avLst/>
            </a:prstGeom>
            <a:ln w="31750">
              <a:solidFill>
                <a:srgbClr val="D0E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0800000" flipH="1">
              <a:off x="3962400" y="2677048"/>
              <a:ext cx="2667097" cy="0"/>
            </a:xfrm>
            <a:prstGeom prst="line">
              <a:avLst/>
            </a:prstGeom>
            <a:ln w="31750">
              <a:solidFill>
                <a:srgbClr val="D0E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0800000" flipH="1">
              <a:off x="3962400" y="4577023"/>
              <a:ext cx="2667097" cy="0"/>
            </a:xfrm>
            <a:prstGeom prst="line">
              <a:avLst/>
            </a:prstGeom>
            <a:ln w="31750">
              <a:solidFill>
                <a:srgbClr val="D0E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3825047" y="3657576"/>
              <a:ext cx="3810000" cy="49"/>
            </a:xfrm>
            <a:prstGeom prst="line">
              <a:avLst/>
            </a:prstGeom>
            <a:ln w="31750">
              <a:solidFill>
                <a:srgbClr val="D0E7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66"/>
          <p:cNvGrpSpPr>
            <a:grpSpLocks noChangeAspect="1"/>
          </p:cNvGrpSpPr>
          <p:nvPr/>
        </p:nvGrpSpPr>
        <p:grpSpPr>
          <a:xfrm>
            <a:off x="7010391" y="3781420"/>
            <a:ext cx="1126540" cy="482803"/>
            <a:chOff x="4648200" y="3657600"/>
            <a:chExt cx="1066800" cy="457200"/>
          </a:xfrm>
        </p:grpSpPr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4603" t="51143" r="27249" b="37406"/>
            <a:stretch>
              <a:fillRect/>
            </a:stretch>
          </p:blipFill>
          <p:spPr bwMode="auto">
            <a:xfrm>
              <a:off x="4648200" y="3657600"/>
              <a:ext cx="1066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Rectangle 70"/>
            <p:cNvSpPr/>
            <p:nvPr/>
          </p:nvSpPr>
          <p:spPr>
            <a:xfrm>
              <a:off x="4648200" y="3657600"/>
              <a:ext cx="1066800" cy="457200"/>
            </a:xfrm>
            <a:prstGeom prst="rect">
              <a:avLst/>
            </a:prstGeom>
            <a:noFill/>
            <a:ln w="31750" cap="rnd">
              <a:solidFill>
                <a:srgbClr val="2AB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>
              <a:stCxn id="69" idx="0"/>
              <a:endCxn id="69" idx="2"/>
            </p:cNvCxnSpPr>
            <p:nvPr/>
          </p:nvCxnSpPr>
          <p:spPr>
            <a:xfrm rot="16200000" flipH="1">
              <a:off x="4953000" y="3886200"/>
              <a:ext cx="457200" cy="0"/>
            </a:xfrm>
            <a:prstGeom prst="line">
              <a:avLst/>
            </a:prstGeom>
            <a:ln w="31750">
              <a:solidFill>
                <a:srgbClr val="2AB8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Content Placeholder 2"/>
          <p:cNvSpPr txBox="1">
            <a:spLocks/>
          </p:cNvSpPr>
          <p:nvPr/>
        </p:nvSpPr>
        <p:spPr>
          <a:xfrm>
            <a:off x="4658248" y="5087351"/>
            <a:ext cx="3952352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Joint feature selection and classifier training: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010400" y="451305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Lazebnik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2006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Wang et al, 2010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162800" y="609302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Breiman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2001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562600" y="5788223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Random forest</a:t>
            </a: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658248" y="2306096"/>
            <a:ext cx="4028552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Random image regions; global and local information;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2304336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87"/>
          <p:cNvGrpSpPr/>
          <p:nvPr/>
        </p:nvGrpSpPr>
        <p:grpSpPr>
          <a:xfrm>
            <a:off x="853272" y="1707384"/>
            <a:ext cx="2749296" cy="3863340"/>
            <a:chOff x="853272" y="1707384"/>
            <a:chExt cx="2749296" cy="3863340"/>
          </a:xfrm>
        </p:grpSpPr>
        <p:sp>
          <p:nvSpPr>
            <p:cNvPr id="41" name="Rectangle 40"/>
            <p:cNvSpPr/>
            <p:nvPr/>
          </p:nvSpPr>
          <p:spPr>
            <a:xfrm>
              <a:off x="914302" y="1707384"/>
              <a:ext cx="2667097" cy="3863340"/>
            </a:xfrm>
            <a:prstGeom prst="rect">
              <a:avLst/>
            </a:prstGeom>
            <a:noFill/>
            <a:ln w="31750" cap="rnd">
              <a:solidFill>
                <a:srgbClr val="D0E7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28801" y="3657600"/>
              <a:ext cx="1066800" cy="457200"/>
            </a:xfrm>
            <a:prstGeom prst="rect">
              <a:avLst/>
            </a:prstGeom>
            <a:noFill/>
            <a:ln w="31750" cap="rnd">
              <a:solidFill>
                <a:srgbClr val="2AB8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42"/>
            <p:cNvGrpSpPr/>
            <p:nvPr/>
          </p:nvGrpSpPr>
          <p:grpSpPr>
            <a:xfrm>
              <a:off x="853272" y="1798320"/>
              <a:ext cx="2749296" cy="3764280"/>
              <a:chOff x="853272" y="1806444"/>
              <a:chExt cx="2749296" cy="376428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961186" y="1905504"/>
                <a:ext cx="1044267" cy="792480"/>
              </a:xfrm>
              <a:prstGeom prst="rect">
                <a:avLst/>
              </a:prstGeom>
              <a:noFill/>
              <a:ln w="31750" cap="rnd">
                <a:solidFill>
                  <a:srgbClr val="E9A2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698316" y="2697984"/>
                <a:ext cx="1412832" cy="2278380"/>
              </a:xfrm>
              <a:prstGeom prst="rect">
                <a:avLst/>
              </a:prstGeom>
              <a:noFill/>
              <a:ln w="31750" cap="rnd">
                <a:solidFill>
                  <a:srgbClr val="256C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374018" y="1905504"/>
                <a:ext cx="1044267" cy="2179320"/>
              </a:xfrm>
              <a:prstGeom prst="rect">
                <a:avLst/>
              </a:prstGeom>
              <a:noFill/>
              <a:ln w="31750" cap="rnd">
                <a:solidFill>
                  <a:srgbClr val="488C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53272" y="3391404"/>
                <a:ext cx="1658542" cy="1783080"/>
              </a:xfrm>
              <a:prstGeom prst="rect">
                <a:avLst/>
              </a:prstGeom>
              <a:noFill/>
              <a:ln w="31750" cap="rnd">
                <a:solidFill>
                  <a:srgbClr val="F729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084041" y="2499864"/>
                <a:ext cx="1904252" cy="1485900"/>
              </a:xfrm>
              <a:prstGeom prst="rect">
                <a:avLst/>
              </a:prstGeom>
              <a:noFill/>
              <a:ln w="31750" cap="rnd">
                <a:solidFill>
                  <a:srgbClr val="F57C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010385" y="3985764"/>
                <a:ext cx="982839" cy="1584960"/>
              </a:xfrm>
              <a:prstGeom prst="rect">
                <a:avLst/>
              </a:prstGeom>
              <a:noFill/>
              <a:ln w="31750" cap="rnd">
                <a:solidFill>
                  <a:srgbClr val="CBF5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759743" y="2103624"/>
                <a:ext cx="1044267" cy="2377440"/>
              </a:xfrm>
              <a:prstGeom prst="rect">
                <a:avLst/>
              </a:prstGeom>
              <a:noFill/>
              <a:ln w="31750" cap="rnd">
                <a:solidFill>
                  <a:srgbClr val="0AD9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961186" y="3886704"/>
                <a:ext cx="2641382" cy="1584960"/>
              </a:xfrm>
              <a:prstGeom prst="rect">
                <a:avLst/>
              </a:prstGeom>
              <a:noFill/>
              <a:ln w="31750" cap="rnd">
                <a:solidFill>
                  <a:srgbClr val="AEC2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681156" y="3391404"/>
                <a:ext cx="737130" cy="1882140"/>
              </a:xfrm>
              <a:prstGeom prst="rect">
                <a:avLst/>
              </a:prstGeom>
              <a:noFill/>
              <a:ln w="31750" cap="rnd">
                <a:solidFill>
                  <a:srgbClr val="65A8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1022614" y="2301744"/>
                <a:ext cx="552848" cy="3070860"/>
              </a:xfrm>
              <a:prstGeom prst="rect">
                <a:avLst/>
              </a:prstGeom>
              <a:noFill/>
              <a:ln w="31750" cap="rnd">
                <a:solidFill>
                  <a:srgbClr val="B509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3049720" y="1806444"/>
                <a:ext cx="429993" cy="792480"/>
              </a:xfrm>
              <a:prstGeom prst="rect">
                <a:avLst/>
              </a:prstGeom>
              <a:noFill/>
              <a:ln w="31750" cap="rnd">
                <a:solidFill>
                  <a:srgbClr val="0C19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145469" y="2598924"/>
                <a:ext cx="1904252" cy="1485900"/>
              </a:xfrm>
              <a:prstGeom prst="rect">
                <a:avLst/>
              </a:prstGeom>
              <a:noFill/>
              <a:ln w="31750" cap="rnd">
                <a:solidFill>
                  <a:srgbClr val="B251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0" name="Rectangle 89"/>
          <p:cNvSpPr/>
          <p:nvPr/>
        </p:nvSpPr>
        <p:spPr>
          <a:xfrm>
            <a:off x="4180952" y="3012832"/>
            <a:ext cx="304800" cy="3399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2961199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Rectangle 90"/>
          <p:cNvSpPr/>
          <p:nvPr/>
        </p:nvSpPr>
        <p:spPr>
          <a:xfrm>
            <a:off x="4180952" y="5115448"/>
            <a:ext cx="304800" cy="3399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5069679"/>
            <a:ext cx="274320" cy="32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76" grpId="0"/>
      <p:bldP spid="95" grpId="0" animBg="1"/>
      <p:bldP spid="68" grpId="0" animBg="1"/>
      <p:bldP spid="92" grpId="0" animBg="1"/>
      <p:bldP spid="92" grpId="1" animBg="1"/>
      <p:bldP spid="77" grpId="0"/>
      <p:bldP spid="78" grpId="0"/>
      <p:bldP spid="54" grpId="0"/>
      <p:bldP spid="79" grpId="0"/>
      <p:bldP spid="80" grpId="0"/>
      <p:bldP spid="83" grpId="0"/>
      <p:bldP spid="84" grpId="0"/>
      <p:bldP spid="90" grpId="0" animBg="1"/>
      <p:bldP spid="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Combining randomization and discrimination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50"/>
          <p:cNvGrpSpPr/>
          <p:nvPr/>
        </p:nvGrpSpPr>
        <p:grpSpPr>
          <a:xfrm>
            <a:off x="381000" y="1371600"/>
            <a:ext cx="3124200" cy="1828800"/>
            <a:chOff x="533400" y="1371600"/>
            <a:chExt cx="3657600" cy="2420861"/>
          </a:xfrm>
        </p:grpSpPr>
        <p:sp>
          <p:nvSpPr>
            <p:cNvPr id="152" name="Rectangle 151"/>
            <p:cNvSpPr/>
            <p:nvPr/>
          </p:nvSpPr>
          <p:spPr>
            <a:xfrm>
              <a:off x="1770380" y="3406683"/>
              <a:ext cx="68580" cy="3048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939324" y="3549891"/>
              <a:ext cx="76200" cy="16637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72927" y="3563861"/>
              <a:ext cx="76200" cy="1524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85800" y="3631515"/>
              <a:ext cx="76200" cy="762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09600" y="3479115"/>
              <a:ext cx="76200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8" name="Straight Arrow Connector 157"/>
            <p:cNvCxnSpPr>
              <a:stCxn id="160" idx="3"/>
              <a:endCxn id="163" idx="7"/>
            </p:cNvCxnSpPr>
            <p:nvPr/>
          </p:nvCxnSpPr>
          <p:spPr>
            <a:xfrm flipH="1">
              <a:off x="1569763" y="1527698"/>
              <a:ext cx="785084" cy="61514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stCxn id="160" idx="5"/>
              <a:endCxn id="181" idx="1"/>
            </p:cNvCxnSpPr>
            <p:nvPr/>
          </p:nvCxnSpPr>
          <p:spPr>
            <a:xfrm>
              <a:off x="2484163" y="1527698"/>
              <a:ext cx="785085" cy="65223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/>
            <p:cNvSpPr/>
            <p:nvPr/>
          </p:nvSpPr>
          <p:spPr>
            <a:xfrm>
              <a:off x="2328065" y="1371600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Arrow Connector 160"/>
            <p:cNvCxnSpPr>
              <a:stCxn id="163" idx="3"/>
              <a:endCxn id="198" idx="7"/>
            </p:cNvCxnSpPr>
            <p:nvPr/>
          </p:nvCxnSpPr>
          <p:spPr>
            <a:xfrm flipH="1">
              <a:off x="1146698" y="2272159"/>
              <a:ext cx="293749" cy="29080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>
              <a:stCxn id="163" idx="5"/>
              <a:endCxn id="199" idx="1"/>
            </p:cNvCxnSpPr>
            <p:nvPr/>
          </p:nvCxnSpPr>
          <p:spPr>
            <a:xfrm>
              <a:off x="1569763" y="2272159"/>
              <a:ext cx="285910" cy="29080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 162"/>
            <p:cNvSpPr/>
            <p:nvPr/>
          </p:nvSpPr>
          <p:spPr>
            <a:xfrm>
              <a:off x="1413665" y="2116061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807720" y="3106662"/>
              <a:ext cx="182880" cy="1828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/>
            <p:cNvCxnSpPr>
              <a:stCxn id="181" idx="3"/>
              <a:endCxn id="200" idx="7"/>
            </p:cNvCxnSpPr>
            <p:nvPr/>
          </p:nvCxnSpPr>
          <p:spPr>
            <a:xfrm flipH="1">
              <a:off x="2975498" y="2309244"/>
              <a:ext cx="293750" cy="29089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181" idx="5"/>
              <a:endCxn id="201" idx="1"/>
            </p:cNvCxnSpPr>
            <p:nvPr/>
          </p:nvCxnSpPr>
          <p:spPr>
            <a:xfrm>
              <a:off x="3398564" y="2309244"/>
              <a:ext cx="285909" cy="29079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rot="5400000" flipH="1" flipV="1">
              <a:off x="381000" y="3563067"/>
              <a:ext cx="457200" cy="158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>
              <a:off x="533400" y="3715467"/>
              <a:ext cx="609600" cy="158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3" name="Rectangle 172"/>
            <p:cNvSpPr/>
            <p:nvPr/>
          </p:nvSpPr>
          <p:spPr>
            <a:xfrm>
              <a:off x="1846581" y="3564163"/>
              <a:ext cx="76200" cy="152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693677" y="3640363"/>
              <a:ext cx="67654" cy="762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524000" y="3640363"/>
              <a:ext cx="76200" cy="6765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Arrow Connector 178"/>
            <p:cNvCxnSpPr/>
            <p:nvPr/>
          </p:nvCxnSpPr>
          <p:spPr>
            <a:xfrm>
              <a:off x="1447800" y="3715769"/>
              <a:ext cx="609600" cy="158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1" name="Oval 180"/>
            <p:cNvSpPr/>
            <p:nvPr/>
          </p:nvSpPr>
          <p:spPr>
            <a:xfrm>
              <a:off x="3242466" y="2153146"/>
              <a:ext cx="182880" cy="182880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2" name="Straight Arrow Connector 181"/>
            <p:cNvCxnSpPr/>
            <p:nvPr/>
          </p:nvCxnSpPr>
          <p:spPr>
            <a:xfrm rot="5400000" flipH="1" flipV="1">
              <a:off x="1296514" y="3563067"/>
              <a:ext cx="457200" cy="158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4" name="Rectangle 183"/>
            <p:cNvSpPr/>
            <p:nvPr/>
          </p:nvSpPr>
          <p:spPr>
            <a:xfrm>
              <a:off x="2684780" y="3542433"/>
              <a:ext cx="68580" cy="16905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2763362" y="3618631"/>
              <a:ext cx="76200" cy="9793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2608077" y="3390032"/>
              <a:ext cx="67654" cy="32653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2438400" y="3618632"/>
              <a:ext cx="76200" cy="89385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Straight Arrow Connector 189"/>
            <p:cNvCxnSpPr/>
            <p:nvPr/>
          </p:nvCxnSpPr>
          <p:spPr>
            <a:xfrm>
              <a:off x="2362200" y="3715769"/>
              <a:ext cx="609600" cy="158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/>
            <p:nvPr/>
          </p:nvCxnSpPr>
          <p:spPr>
            <a:xfrm rot="5400000" flipH="1" flipV="1">
              <a:off x="2210914" y="3563067"/>
              <a:ext cx="457200" cy="158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Rectangle 191"/>
            <p:cNvSpPr/>
            <p:nvPr/>
          </p:nvSpPr>
          <p:spPr>
            <a:xfrm>
              <a:off x="3682524" y="3394794"/>
              <a:ext cx="76200" cy="32146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3513746" y="3623393"/>
              <a:ext cx="76200" cy="9286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429000" y="3547194"/>
              <a:ext cx="76200" cy="160521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3352800" y="3623393"/>
              <a:ext cx="76200" cy="8432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Arrow Connector 195"/>
            <p:cNvCxnSpPr/>
            <p:nvPr/>
          </p:nvCxnSpPr>
          <p:spPr>
            <a:xfrm rot="5400000" flipH="1" flipV="1">
              <a:off x="3124200" y="3563067"/>
              <a:ext cx="457200" cy="158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/>
            <p:nvPr/>
          </p:nvCxnSpPr>
          <p:spPr>
            <a:xfrm>
              <a:off x="3276600" y="3715467"/>
              <a:ext cx="609600" cy="158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8" name="Oval 197"/>
            <p:cNvSpPr/>
            <p:nvPr/>
          </p:nvSpPr>
          <p:spPr>
            <a:xfrm>
              <a:off x="990600" y="2536177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828891" y="2536177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2819400" y="2573352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3657691" y="2573261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1219199" y="3106662"/>
              <a:ext cx="182880" cy="1828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1600291" y="3106661"/>
              <a:ext cx="182880" cy="1828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2057399" y="3106662"/>
              <a:ext cx="182880" cy="1828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2636520" y="3106662"/>
              <a:ext cx="182880" cy="1828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3047998" y="3106662"/>
              <a:ext cx="182880" cy="1828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3429090" y="3106661"/>
              <a:ext cx="182880" cy="1828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3886198" y="3106662"/>
              <a:ext cx="182880" cy="18288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9" name="Straight Arrow Connector 208"/>
            <p:cNvCxnSpPr>
              <a:stCxn id="198" idx="3"/>
              <a:endCxn id="164" idx="0"/>
            </p:cNvCxnSpPr>
            <p:nvPr/>
          </p:nvCxnSpPr>
          <p:spPr>
            <a:xfrm flipH="1">
              <a:off x="899160" y="2692275"/>
              <a:ext cx="118222" cy="41438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>
              <a:stCxn id="198" idx="5"/>
              <a:endCxn id="202" idx="0"/>
            </p:cNvCxnSpPr>
            <p:nvPr/>
          </p:nvCxnSpPr>
          <p:spPr>
            <a:xfrm>
              <a:off x="1146698" y="2692275"/>
              <a:ext cx="163941" cy="41438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>
              <a:stCxn id="199" idx="3"/>
              <a:endCxn id="203" idx="0"/>
            </p:cNvCxnSpPr>
            <p:nvPr/>
          </p:nvCxnSpPr>
          <p:spPr>
            <a:xfrm flipH="1">
              <a:off x="1691731" y="2692275"/>
              <a:ext cx="163942" cy="41438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>
              <a:stCxn id="199" idx="5"/>
              <a:endCxn id="204" idx="0"/>
            </p:cNvCxnSpPr>
            <p:nvPr/>
          </p:nvCxnSpPr>
          <p:spPr>
            <a:xfrm>
              <a:off x="1984989" y="2692275"/>
              <a:ext cx="163850" cy="41438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>
              <a:stCxn id="200" idx="3"/>
              <a:endCxn id="205" idx="0"/>
            </p:cNvCxnSpPr>
            <p:nvPr/>
          </p:nvCxnSpPr>
          <p:spPr>
            <a:xfrm flipH="1">
              <a:off x="2727960" y="2729450"/>
              <a:ext cx="118222" cy="37721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>
              <a:stCxn id="200" idx="5"/>
              <a:endCxn id="206" idx="0"/>
            </p:cNvCxnSpPr>
            <p:nvPr/>
          </p:nvCxnSpPr>
          <p:spPr>
            <a:xfrm>
              <a:off x="2975498" y="2729450"/>
              <a:ext cx="163940" cy="37721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>
              <a:stCxn id="201" idx="3"/>
              <a:endCxn id="207" idx="0"/>
            </p:cNvCxnSpPr>
            <p:nvPr/>
          </p:nvCxnSpPr>
          <p:spPr>
            <a:xfrm flipH="1">
              <a:off x="3520530" y="2729359"/>
              <a:ext cx="163943" cy="377302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>
              <a:stCxn id="201" idx="5"/>
              <a:endCxn id="208" idx="0"/>
            </p:cNvCxnSpPr>
            <p:nvPr/>
          </p:nvCxnSpPr>
          <p:spPr>
            <a:xfrm>
              <a:off x="3813789" y="2729359"/>
              <a:ext cx="163849" cy="37730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Box 216"/>
            <p:cNvSpPr txBox="1"/>
            <p:nvPr/>
          </p:nvSpPr>
          <p:spPr>
            <a:xfrm>
              <a:off x="1143000" y="3346929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2018836" y="3346929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933236" y="3335261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847636" y="3335261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</p:grpSp>
      <p:sp>
        <p:nvSpPr>
          <p:cNvPr id="221" name="TextBox 220"/>
          <p:cNvSpPr txBox="1"/>
          <p:nvPr/>
        </p:nvSpPr>
        <p:spPr>
          <a:xfrm>
            <a:off x="5562600" y="622929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[Yao,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Khosla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&amp;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Fei-Fei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CVPR11]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/>
          <a:srcRect l="4040" t="26991" r="27273" b="22071"/>
          <a:stretch>
            <a:fillRect/>
          </a:stretch>
        </p:blipFill>
        <p:spPr bwMode="auto">
          <a:xfrm>
            <a:off x="5257800" y="4419600"/>
            <a:ext cx="1295400" cy="1371600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</p:spPr>
      </p:pic>
      <p:cxnSp>
        <p:nvCxnSpPr>
          <p:cNvPr id="91" name="Straight Connector 90"/>
          <p:cNvCxnSpPr/>
          <p:nvPr/>
        </p:nvCxnSpPr>
        <p:spPr>
          <a:xfrm rot="10800000">
            <a:off x="5257804" y="4876800"/>
            <a:ext cx="1142997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5247752" y="5105400"/>
            <a:ext cx="1371600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0800000">
            <a:off x="5638800" y="5410199"/>
            <a:ext cx="609600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loud 93"/>
          <p:cNvSpPr/>
          <p:nvPr/>
        </p:nvSpPr>
        <p:spPr>
          <a:xfrm>
            <a:off x="4431956" y="4102444"/>
            <a:ext cx="3276600" cy="198120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3505200" y="5030788"/>
            <a:ext cx="838200" cy="1588"/>
          </a:xfrm>
          <a:prstGeom prst="straightConnector1">
            <a:avLst/>
          </a:prstGeom>
          <a:ln w="476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2" cstate="print"/>
          <a:srcRect t="1523"/>
          <a:stretch>
            <a:fillRect/>
          </a:stretch>
        </p:blipFill>
        <p:spPr bwMode="auto">
          <a:xfrm>
            <a:off x="1447800" y="3703877"/>
            <a:ext cx="1885950" cy="265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2" cstate="print"/>
          <a:srcRect l="40404" t="18502" b="39050"/>
          <a:stretch>
            <a:fillRect/>
          </a:stretch>
        </p:blipFill>
        <p:spPr bwMode="auto">
          <a:xfrm>
            <a:off x="6400800" y="4343400"/>
            <a:ext cx="990600" cy="1007390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2" cstate="print"/>
          <a:srcRect l="28283" t="26992" r="47475" b="41880"/>
          <a:stretch>
            <a:fillRect/>
          </a:stretch>
        </p:blipFill>
        <p:spPr bwMode="auto">
          <a:xfrm>
            <a:off x="4876800" y="4495800"/>
            <a:ext cx="415636" cy="762000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2" cstate="print"/>
          <a:srcRect l="16162" t="58120" r="27273" b="7922"/>
          <a:stretch>
            <a:fillRect/>
          </a:stretch>
        </p:blipFill>
        <p:spPr bwMode="auto">
          <a:xfrm>
            <a:off x="4876800" y="5083629"/>
            <a:ext cx="914400" cy="783771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" cstate="print"/>
          <a:srcRect t="4353" r="47475" b="67348"/>
          <a:stretch>
            <a:fillRect/>
          </a:stretch>
        </p:blipFill>
        <p:spPr bwMode="auto">
          <a:xfrm>
            <a:off x="5867400" y="5181600"/>
            <a:ext cx="838200" cy="644769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</p:spPr>
      </p:pic>
      <p:cxnSp>
        <p:nvCxnSpPr>
          <p:cNvPr id="101" name="Straight Connector 100"/>
          <p:cNvCxnSpPr/>
          <p:nvPr/>
        </p:nvCxnSpPr>
        <p:spPr>
          <a:xfrm rot="5400000">
            <a:off x="6397868" y="4826344"/>
            <a:ext cx="990600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10800000">
            <a:off x="5562600" y="5333999"/>
            <a:ext cx="228602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6400800" y="4826344"/>
            <a:ext cx="990600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H="1">
            <a:off x="6400800" y="4572000"/>
            <a:ext cx="990600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6394622" y="5078624"/>
            <a:ext cx="990600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5872424" y="5504934"/>
            <a:ext cx="698156" cy="721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2"/>
          <p:cNvPicPr>
            <a:picLocks noChangeAspect="1" noChangeArrowheads="1"/>
          </p:cNvPicPr>
          <p:nvPr/>
        </p:nvPicPr>
        <p:blipFill>
          <a:blip r:embed="rId2" cstate="print"/>
          <a:srcRect t="58120" r="52525" b="24901"/>
          <a:stretch>
            <a:fillRect/>
          </a:stretch>
        </p:blipFill>
        <p:spPr bwMode="auto">
          <a:xfrm>
            <a:off x="6172200" y="5105400"/>
            <a:ext cx="895350" cy="457200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</p:spPr>
      </p:pic>
      <p:cxnSp>
        <p:nvCxnSpPr>
          <p:cNvPr id="108" name="Straight Connector 107"/>
          <p:cNvCxnSpPr/>
          <p:nvPr/>
        </p:nvCxnSpPr>
        <p:spPr>
          <a:xfrm rot="5400000">
            <a:off x="6248400" y="5334000"/>
            <a:ext cx="457200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5400000">
            <a:off x="6543152" y="5334000"/>
            <a:ext cx="457200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10800000">
            <a:off x="4876801" y="5582695"/>
            <a:ext cx="914403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2" cstate="print"/>
          <a:srcRect l="28283" t="46801" r="19192" b="30560"/>
          <a:stretch>
            <a:fillRect/>
          </a:stretch>
        </p:blipFill>
        <p:spPr bwMode="auto">
          <a:xfrm>
            <a:off x="4572000" y="4800600"/>
            <a:ext cx="990600" cy="609600"/>
          </a:xfrm>
          <a:prstGeom prst="rect">
            <a:avLst/>
          </a:prstGeom>
          <a:noFill/>
          <a:ln w="50800">
            <a:solidFill>
              <a:srgbClr val="00FFFF"/>
            </a:solidFill>
            <a:miter lim="800000"/>
            <a:headEnd/>
            <a:tailEnd/>
          </a:ln>
        </p:spPr>
      </p:pic>
      <p:cxnSp>
        <p:nvCxnSpPr>
          <p:cNvPr id="112" name="Straight Connector 111"/>
          <p:cNvCxnSpPr/>
          <p:nvPr/>
        </p:nvCxnSpPr>
        <p:spPr>
          <a:xfrm rot="5400000">
            <a:off x="4764592" y="5105400"/>
            <a:ext cx="609600" cy="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81" t="65015" r="42560" b="26034"/>
          <a:stretch/>
        </p:blipFill>
        <p:spPr bwMode="auto">
          <a:xfrm>
            <a:off x="4114800" y="3385973"/>
            <a:ext cx="182999" cy="32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TextBox 115"/>
          <p:cNvSpPr txBox="1"/>
          <p:nvPr/>
        </p:nvSpPr>
        <p:spPr>
          <a:xfrm>
            <a:off x="4285912" y="3352800"/>
            <a:ext cx="4400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: correlation between decision trees</a:t>
            </a:r>
          </a:p>
        </p:txBody>
      </p:sp>
      <p:pic>
        <p:nvPicPr>
          <p:cNvPr id="11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926" t="65056" r="32215" b="25993"/>
          <a:stretch/>
        </p:blipFill>
        <p:spPr bwMode="auto">
          <a:xfrm>
            <a:off x="4114800" y="3009908"/>
            <a:ext cx="182999" cy="32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TextBox 117"/>
          <p:cNvSpPr txBox="1"/>
          <p:nvPr/>
        </p:nvSpPr>
        <p:spPr>
          <a:xfrm>
            <a:off x="4285912" y="2971800"/>
            <a:ext cx="432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: strength of the decision trees</a:t>
            </a:r>
          </a:p>
        </p:txBody>
      </p:sp>
      <p:pic>
        <p:nvPicPr>
          <p:cNvPr id="11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EBF5FF"/>
              </a:clrFrom>
              <a:clrTo>
                <a:srgbClr val="EBF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8" t="34343" r="56890" b="40218"/>
          <a:stretch/>
        </p:blipFill>
        <p:spPr bwMode="auto">
          <a:xfrm>
            <a:off x="5558618" y="2057400"/>
            <a:ext cx="1299382" cy="71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" name="Content Placeholder 2"/>
          <p:cNvSpPr txBox="1">
            <a:spLocks/>
          </p:cNvSpPr>
          <p:nvPr/>
        </p:nvSpPr>
        <p:spPr>
          <a:xfrm>
            <a:off x="3733800" y="1447800"/>
            <a:ext cx="51054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Generalization error of a random forest: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Winner on PASCAL VOC 2011, 2012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01321"/>
            <a:ext cx="6613208" cy="422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10200" y="622929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Slides credit: M.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Everyingham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7912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2772 training images, 2788 test images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Winner on PASCAL VOC 2011, 2012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0997" y="1600200"/>
          <a:ext cx="8458204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3"/>
                <a:gridCol w="762000"/>
                <a:gridCol w="762000"/>
                <a:gridCol w="914400"/>
                <a:gridCol w="762000"/>
                <a:gridCol w="609600"/>
                <a:gridCol w="609600"/>
                <a:gridCol w="762000"/>
                <a:gridCol w="609600"/>
                <a:gridCol w="838200"/>
                <a:gridCol w="76200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jumping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phoning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playing instrument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reading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riding bike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riding horse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running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taking photo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using computer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walking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CAENLEAR1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62.1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39.7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60.5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33.6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80.8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83.6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80.3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23.2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53.4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50.2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CAENLEAR2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71.6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50.7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77.5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37.8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86.5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89.5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83.8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25.1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58.9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59.2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MISSOURI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58.8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36.8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30.6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81.5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83.0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78.5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21.3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50.7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53.8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NUDT1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65.9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57.4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34.7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88.8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90.2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87.9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25.7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54.5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NUDT2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66.3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41.3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53.9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35.2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88.8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90.0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87.6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53.7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58.2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WVU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42.5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32.1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26.7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46.3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59.2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24.3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35.6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Method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66.0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41.0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60.0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41.5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90.0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92.1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86.6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28.8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62.0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65.9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886200" y="1587844"/>
            <a:ext cx="762000" cy="304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48200" y="1587844"/>
            <a:ext cx="609600" cy="304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029200" y="4699688"/>
            <a:ext cx="685800" cy="457200"/>
          </a:xfrm>
          <a:prstGeom prst="straightConnector1">
            <a:avLst/>
          </a:prstGeom>
          <a:ln w="41275" cap="flat">
            <a:round/>
            <a:tailEnd type="triangle" w="med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181600"/>
            <a:ext cx="363378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5191125"/>
            <a:ext cx="36385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H="1">
            <a:off x="3505200" y="4693510"/>
            <a:ext cx="685800" cy="457200"/>
          </a:xfrm>
          <a:prstGeom prst="straightConnector1">
            <a:avLst/>
          </a:prstGeom>
          <a:ln w="41275" cap="flat">
            <a:round/>
            <a:tailEnd type="triangle" w="med" len="lg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on classification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Content Placeholder 6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352800" cy="533399"/>
          </a:xfrm>
        </p:spPr>
        <p:txBody>
          <a:bodyPr>
            <a:normAutofit/>
          </a:bodyPr>
          <a:lstStyle/>
          <a:p>
            <a:r>
              <a:rPr lang="en-US" dirty="0" smtClean="0"/>
              <a:t>2.5D action graph</a:t>
            </a:r>
            <a:endParaRPr lang="en-US" dirty="0"/>
          </a:p>
        </p:txBody>
      </p:sp>
      <p:sp>
        <p:nvSpPr>
          <p:cNvPr id="64" name="Content Placeholder 6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1148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Action attributes &amp; parts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11395" y="2529840"/>
            <a:ext cx="152400" cy="2651760"/>
          </a:xfrm>
          <a:prstGeom prst="rect">
            <a:avLst/>
          </a:prstGeom>
          <a:solidFill>
            <a:srgbClr val="32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53"/>
          <p:cNvSpPr/>
          <p:nvPr/>
        </p:nvSpPr>
        <p:spPr>
          <a:xfrm>
            <a:off x="7711395" y="2659194"/>
            <a:ext cx="152400" cy="64677"/>
          </a:xfrm>
          <a:prstGeom prst="rect">
            <a:avLst/>
          </a:prstGeom>
          <a:solidFill>
            <a:srgbClr val="FF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11395" y="2788548"/>
            <a:ext cx="152400" cy="64677"/>
          </a:xfrm>
          <a:prstGeom prst="rect">
            <a:avLst/>
          </a:prstGeom>
          <a:solidFill>
            <a:srgbClr val="FF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11395" y="3305965"/>
            <a:ext cx="152400" cy="64677"/>
          </a:xfrm>
          <a:prstGeom prst="rect">
            <a:avLst/>
          </a:prstGeom>
          <a:solidFill>
            <a:srgbClr val="FF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711395" y="3685208"/>
            <a:ext cx="152400" cy="64677"/>
          </a:xfrm>
          <a:prstGeom prst="rect">
            <a:avLst/>
          </a:prstGeom>
          <a:solidFill>
            <a:srgbClr val="FF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11395" y="4470152"/>
            <a:ext cx="152400" cy="64677"/>
          </a:xfrm>
          <a:prstGeom prst="rect">
            <a:avLst/>
          </a:prstGeom>
          <a:solidFill>
            <a:srgbClr val="FF3232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711395" y="2529840"/>
            <a:ext cx="152400" cy="2651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0753" y="2472330"/>
            <a:ext cx="311305" cy="29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7698" y="275844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7248" y="3227142"/>
            <a:ext cx="348552" cy="21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6"/>
          <p:cNvPicPr>
            <a:picLocks noChangeAspect="1" noChangeArrowheads="1"/>
          </p:cNvPicPr>
          <p:nvPr/>
        </p:nvPicPr>
        <p:blipFill>
          <a:blip r:embed="rId5" cstate="print"/>
          <a:srcRect t="33079"/>
          <a:stretch>
            <a:fillRect/>
          </a:stretch>
        </p:blipFill>
        <p:spPr bwMode="auto">
          <a:xfrm>
            <a:off x="8021946" y="4383081"/>
            <a:ext cx="16949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98942" y="3625395"/>
            <a:ext cx="228600" cy="16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2"/>
          <p:cNvPicPr>
            <a:picLocks noChangeArrowheads="1"/>
          </p:cNvPicPr>
          <p:nvPr/>
        </p:nvPicPr>
        <p:blipFill>
          <a:blip r:embed="rId7" cstate="print"/>
          <a:srcRect l="4182" t="13793" r="8004"/>
          <a:stretch>
            <a:fillRect/>
          </a:stretch>
        </p:blipFill>
        <p:spPr bwMode="auto">
          <a:xfrm flipH="1">
            <a:off x="5364435" y="2662814"/>
            <a:ext cx="1920240" cy="228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5364435" y="3662625"/>
            <a:ext cx="1828800" cy="1188720"/>
          </a:xfrm>
          <a:prstGeom prst="rect">
            <a:avLst/>
          </a:prstGeom>
          <a:noFill/>
          <a:ln>
            <a:solidFill>
              <a:srgbClr val="2100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61715" y="2931106"/>
            <a:ext cx="274320" cy="182880"/>
          </a:xfrm>
          <a:prstGeom prst="rect">
            <a:avLst/>
          </a:prstGeom>
          <a:noFill/>
          <a:ln>
            <a:solidFill>
              <a:srgbClr val="00D1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21635" y="4357972"/>
            <a:ext cx="18288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38755" y="4485585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riding a bike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64435" y="2748226"/>
            <a:ext cx="1097280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wearing a helmet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04515" y="3936945"/>
            <a:ext cx="1188720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Peddling the pedal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2995" y="3400521"/>
            <a:ext cx="1188720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sitting on bike seat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69421" y="2438400"/>
            <a:ext cx="1714316" cy="369332"/>
          </a:xfrm>
          <a:prstGeom prst="rect">
            <a:avLst/>
          </a:prstGeom>
          <a:solidFill>
            <a:srgbClr val="FFFF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Arial" pitchFamily="34" charset="0"/>
                <a:cs typeface="Arial" pitchFamily="34" charset="0"/>
              </a:rPr>
              <a:t>Riding bike</a:t>
            </a:r>
          </a:p>
        </p:txBody>
      </p:sp>
      <p:grpSp>
        <p:nvGrpSpPr>
          <p:cNvPr id="38" name="Group 61"/>
          <p:cNvGrpSpPr/>
          <p:nvPr/>
        </p:nvGrpSpPr>
        <p:grpSpPr>
          <a:xfrm>
            <a:off x="3261884" y="3822764"/>
            <a:ext cx="745826" cy="736880"/>
            <a:chOff x="5258734" y="4113400"/>
            <a:chExt cx="745826" cy="736880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67848" y="4114800"/>
              <a:ext cx="731520" cy="73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Rectangle 39"/>
            <p:cNvSpPr/>
            <p:nvPr/>
          </p:nvSpPr>
          <p:spPr>
            <a:xfrm>
              <a:off x="5267680" y="4113400"/>
              <a:ext cx="731520" cy="73152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5258734" y="4484520"/>
              <a:ext cx="745826" cy="1232"/>
            </a:xfrm>
            <a:prstGeom prst="straightConnector1">
              <a:avLst/>
            </a:prstGeom>
            <a:ln w="19050">
              <a:solidFill>
                <a:srgbClr val="FF00FF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5272321" y="4481279"/>
              <a:ext cx="735480" cy="2522"/>
            </a:xfrm>
            <a:prstGeom prst="straightConnector1">
              <a:avLst/>
            </a:prstGeom>
            <a:ln w="19050">
              <a:solidFill>
                <a:srgbClr val="FF00FF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74"/>
          <p:cNvGrpSpPr/>
          <p:nvPr/>
        </p:nvGrpSpPr>
        <p:grpSpPr>
          <a:xfrm>
            <a:off x="2911774" y="3284340"/>
            <a:ext cx="745826" cy="741904"/>
            <a:chOff x="3962400" y="1752600"/>
            <a:chExt cx="745826" cy="741904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76706" y="1752600"/>
              <a:ext cx="731520" cy="73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44"/>
            <p:cNvSpPr/>
            <p:nvPr/>
          </p:nvSpPr>
          <p:spPr>
            <a:xfrm>
              <a:off x="3971346" y="1757624"/>
              <a:ext cx="731520" cy="73152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3962400" y="2128744"/>
              <a:ext cx="745826" cy="1232"/>
            </a:xfrm>
            <a:prstGeom prst="straightConnector1">
              <a:avLst/>
            </a:prstGeom>
            <a:ln w="19050">
              <a:solidFill>
                <a:srgbClr val="FF00FF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>
              <a:off x="3975987" y="2125503"/>
              <a:ext cx="735480" cy="2522"/>
            </a:xfrm>
            <a:prstGeom prst="straightConnector1">
              <a:avLst/>
            </a:prstGeom>
            <a:ln w="19050">
              <a:solidFill>
                <a:srgbClr val="FF00FF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66"/>
          <p:cNvGrpSpPr/>
          <p:nvPr/>
        </p:nvGrpSpPr>
        <p:grpSpPr>
          <a:xfrm>
            <a:off x="3292774" y="2603564"/>
            <a:ext cx="745826" cy="736880"/>
            <a:chOff x="2884712" y="3048000"/>
            <a:chExt cx="745826" cy="736880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95600" y="3048000"/>
              <a:ext cx="731520" cy="73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49"/>
            <p:cNvSpPr/>
            <p:nvPr/>
          </p:nvSpPr>
          <p:spPr>
            <a:xfrm>
              <a:off x="2893658" y="3048000"/>
              <a:ext cx="731520" cy="73152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2884712" y="3419120"/>
              <a:ext cx="745826" cy="1232"/>
            </a:xfrm>
            <a:prstGeom prst="straightConnector1">
              <a:avLst/>
            </a:prstGeom>
            <a:ln w="19050">
              <a:solidFill>
                <a:srgbClr val="FF00FF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>
              <a:off x="2898299" y="3415879"/>
              <a:ext cx="735480" cy="2522"/>
            </a:xfrm>
            <a:prstGeom prst="straightConnector1">
              <a:avLst/>
            </a:prstGeom>
            <a:ln w="19050">
              <a:solidFill>
                <a:srgbClr val="FF00FF"/>
              </a:solidFill>
              <a:prstDash val="dash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48"/>
          <p:cNvGrpSpPr>
            <a:grpSpLocks noChangeAspect="1"/>
          </p:cNvGrpSpPr>
          <p:nvPr/>
        </p:nvGrpSpPr>
        <p:grpSpPr>
          <a:xfrm>
            <a:off x="685800" y="2727959"/>
            <a:ext cx="1550218" cy="1920241"/>
            <a:chOff x="3230536" y="1600200"/>
            <a:chExt cx="1722464" cy="2133601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 t="3008" b="3759"/>
            <a:stretch>
              <a:fillRect/>
            </a:stretch>
          </p:blipFill>
          <p:spPr bwMode="auto">
            <a:xfrm>
              <a:off x="3230536" y="1600200"/>
              <a:ext cx="1722464" cy="2093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06736" y="1676401"/>
              <a:ext cx="1108477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27690" y="2807044"/>
            <a:ext cx="950190" cy="179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48"/>
          <p:cNvGrpSpPr/>
          <p:nvPr/>
        </p:nvGrpSpPr>
        <p:grpSpPr>
          <a:xfrm>
            <a:off x="1428098" y="2727959"/>
            <a:ext cx="885179" cy="461665"/>
            <a:chOff x="4068880" y="1600200"/>
            <a:chExt cx="885179" cy="461665"/>
          </a:xfrm>
        </p:grpSpPr>
        <p:sp>
          <p:nvSpPr>
            <p:cNvPr id="58" name="Rectangle 57"/>
            <p:cNvSpPr/>
            <p:nvPr/>
          </p:nvSpPr>
          <p:spPr>
            <a:xfrm>
              <a:off x="4114800" y="1600200"/>
              <a:ext cx="762000" cy="457200"/>
            </a:xfrm>
            <a:prstGeom prst="rect">
              <a:avLst/>
            </a:prstGeom>
            <a:solidFill>
              <a:srgbClr val="FFFF00">
                <a:alpha val="75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068880" y="1600200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Using</a:t>
              </a:r>
            </a:p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computer</a:t>
              </a:r>
            </a:p>
          </p:txBody>
        </p:sp>
      </p:grpSp>
      <p:pic>
        <p:nvPicPr>
          <p:cNvPr id="60" name="Picture 2"/>
          <p:cNvPicPr>
            <a:picLocks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364962" flipH="1">
            <a:off x="2305742" y="3422748"/>
            <a:ext cx="501682" cy="3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61" name="TextBox 60"/>
          <p:cNvSpPr txBox="1"/>
          <p:nvPr/>
        </p:nvSpPr>
        <p:spPr>
          <a:xfrm>
            <a:off x="1219200" y="52578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[Yao &amp;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Fei-Fei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ECCV’12]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562600" y="5376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[Yao,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Fei-Fei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et al, ICCV’11]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Action Classification</a:t>
            </a:r>
          </a:p>
          <a:p>
            <a:pPr lvl="1"/>
            <a:r>
              <a:rPr lang="en-US" dirty="0" smtClean="0"/>
              <a:t>Combining </a:t>
            </a:r>
            <a:r>
              <a:rPr lang="en-US" dirty="0" smtClean="0"/>
              <a:t>discrimination and randomization</a:t>
            </a:r>
          </a:p>
          <a:p>
            <a:pPr lvl="1">
              <a:lnSpc>
                <a:spcPct val="10000"/>
              </a:lnSpc>
            </a:pPr>
            <a:endParaRPr lang="en-US" dirty="0" smtClean="0"/>
          </a:p>
          <a:p>
            <a:r>
              <a:rPr lang="en-US" b="1" dirty="0" smtClean="0"/>
              <a:t>Beyond action classification</a:t>
            </a:r>
          </a:p>
          <a:p>
            <a:pPr lvl="1"/>
            <a:r>
              <a:rPr lang="en-US" b="1" dirty="0" smtClean="0"/>
              <a:t>Mutual context modeling</a:t>
            </a:r>
          </a:p>
          <a:p>
            <a:pPr lvl="1">
              <a:lnSpc>
                <a:spcPct val="0"/>
              </a:lnSpc>
            </a:pPr>
            <a:endParaRPr lang="en-US" dirty="0" smtClean="0"/>
          </a:p>
          <a:p>
            <a:r>
              <a:rPr lang="en-US" dirty="0" smtClean="0"/>
              <a:t>Ongoing </a:t>
            </a:r>
            <a:r>
              <a:rPr lang="en-US" dirty="0" smtClean="0"/>
              <a:t>Work</a:t>
            </a:r>
          </a:p>
          <a:p>
            <a:pPr lvl="1"/>
            <a:r>
              <a:rPr lang="en-US" dirty="0" smtClean="0"/>
              <a:t>Unsupervised discovery of object </a:t>
            </a:r>
            <a:r>
              <a:rPr lang="en-US" dirty="0" smtClean="0"/>
              <a:t>functions</a:t>
            </a:r>
          </a:p>
          <a:p>
            <a:pPr lvl="1">
              <a:lnSpc>
                <a:spcPct val="0"/>
              </a:lnSpc>
            </a:pPr>
            <a:endParaRPr lang="en-US" dirty="0" smtClean="0"/>
          </a:p>
          <a:p>
            <a:r>
              <a:rPr lang="en-US" dirty="0" smtClean="0"/>
              <a:t>Summary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5" name="Group 32"/>
          <p:cNvGrpSpPr/>
          <p:nvPr/>
        </p:nvGrpSpPr>
        <p:grpSpPr>
          <a:xfrm>
            <a:off x="7239000" y="2895600"/>
            <a:ext cx="1066800" cy="1447800"/>
            <a:chOff x="7239000" y="2895600"/>
            <a:chExt cx="1066800" cy="14478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189" t="8914" r="7160" b="8675"/>
            <a:stretch>
              <a:fillRect/>
            </a:stretch>
          </p:blipFill>
          <p:spPr bwMode="auto">
            <a:xfrm>
              <a:off x="7239000" y="2895600"/>
              <a:ext cx="10668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ounded Rectangle 6"/>
            <p:cNvSpPr/>
            <p:nvPr/>
          </p:nvSpPr>
          <p:spPr>
            <a:xfrm rot="808171">
              <a:off x="7716216" y="3195494"/>
              <a:ext cx="271555" cy="347691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619690">
              <a:off x="7602717" y="3661825"/>
              <a:ext cx="110363" cy="298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20970488">
              <a:off x="7966001" y="3232536"/>
              <a:ext cx="96351" cy="2469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346971">
              <a:off x="7817431" y="3063474"/>
              <a:ext cx="150644" cy="180651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828335" y="3568215"/>
              <a:ext cx="128468" cy="347733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833687" y="3915948"/>
              <a:ext cx="119546" cy="374481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1784026">
              <a:off x="7614318" y="3487271"/>
              <a:ext cx="128468" cy="209923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381991">
              <a:off x="7984575" y="3474116"/>
              <a:ext cx="89927" cy="2469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 rot="7266022">
              <a:off x="7628264" y="2992194"/>
              <a:ext cx="96295" cy="25246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 rot="7540525">
              <a:off x="7423583" y="2853611"/>
              <a:ext cx="89876" cy="25033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7497824" y="3768443"/>
              <a:ext cx="721687" cy="428226"/>
            </a:xfrm>
            <a:prstGeom prst="rect">
              <a:avLst/>
            </a:prstGeom>
            <a:noFill/>
            <a:ln w="254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7485697" y="3738474"/>
              <a:ext cx="744156" cy="46569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7795043" y="2960291"/>
              <a:ext cx="201168" cy="214433"/>
            </a:xfrm>
            <a:prstGeom prst="rect">
              <a:avLst/>
            </a:prstGeom>
            <a:noFill/>
            <a:ln w="254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6200000">
              <a:off x="7775545" y="2938413"/>
              <a:ext cx="241402" cy="253472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l="6189" t="8914" r="7160" b="8675"/>
          <a:stretch>
            <a:fillRect/>
          </a:stretch>
        </p:blipFill>
        <p:spPr bwMode="auto">
          <a:xfrm>
            <a:off x="5840025" y="289560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ight Arrow 25"/>
          <p:cNvSpPr/>
          <p:nvPr/>
        </p:nvSpPr>
        <p:spPr>
          <a:xfrm>
            <a:off x="6966600" y="3401625"/>
            <a:ext cx="228600" cy="3048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t="1523"/>
          <a:stretch>
            <a:fillRect/>
          </a:stretch>
        </p:blipFill>
        <p:spPr bwMode="auto">
          <a:xfrm>
            <a:off x="3505200" y="1524000"/>
            <a:ext cx="3505200" cy="492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616" y="1447800"/>
            <a:ext cx="2347584" cy="209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Humans recognize action easily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41184" y="1524000"/>
            <a:ext cx="1566455" cy="400110"/>
          </a:xfrm>
          <a:prstGeom prst="rect">
            <a:avLst/>
          </a:prstGeom>
          <a:solidFill>
            <a:srgbClr val="FFFFB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Riding bike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1523"/>
          <a:stretch>
            <a:fillRect/>
          </a:stretch>
        </p:blipFill>
        <p:spPr bwMode="auto">
          <a:xfrm>
            <a:off x="839040" y="1676400"/>
            <a:ext cx="2798064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 rot="808171">
            <a:off x="2096802" y="2653079"/>
            <a:ext cx="617169" cy="790207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 rot="20619690">
            <a:off x="1838851" y="3712923"/>
            <a:ext cx="250825" cy="67865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 rot="20970488">
            <a:off x="2664495" y="2737266"/>
            <a:ext cx="218979" cy="56117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 rot="346971">
            <a:off x="2326836" y="2353033"/>
            <a:ext cx="342372" cy="410571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51617" y="3500173"/>
            <a:ext cx="291972" cy="79030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63782" y="4290475"/>
            <a:ext cx="271696" cy="85109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 rot="1784026">
            <a:off x="1865216" y="3316208"/>
            <a:ext cx="291972" cy="477097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 rot="381991">
            <a:off x="2706707" y="3286311"/>
            <a:ext cx="204380" cy="56117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 rot="7266022">
            <a:off x="1896910" y="2191035"/>
            <a:ext cx="218853" cy="573772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 rot="7540525">
            <a:off x="1431727" y="1876072"/>
            <a:ext cx="204263" cy="568932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1453381" y="4102311"/>
            <a:ext cx="1934348" cy="973240"/>
          </a:xfrm>
          <a:prstGeom prst="rect">
            <a:avLst/>
          </a:prstGeom>
          <a:noFill/>
          <a:ln w="508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6200000">
            <a:off x="1408157" y="4051863"/>
            <a:ext cx="2020741" cy="1058398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57400" y="1676400"/>
            <a:ext cx="1577500" cy="400110"/>
          </a:xfrm>
          <a:prstGeom prst="rect">
            <a:avLst/>
          </a:prstGeom>
          <a:solidFill>
            <a:srgbClr val="FFFF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Riding bike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Beyond action classification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2" name="Content Placeholder 41"/>
          <p:cNvSpPr>
            <a:spLocks noGrp="1"/>
          </p:cNvSpPr>
          <p:nvPr>
            <p:ph idx="1"/>
          </p:nvPr>
        </p:nvSpPr>
        <p:spPr>
          <a:xfrm>
            <a:off x="3962400" y="1600201"/>
            <a:ext cx="4800600" cy="9905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Modeling objects and human poses in actions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2275953" y="2118528"/>
            <a:ext cx="457199" cy="487346"/>
          </a:xfrm>
          <a:prstGeom prst="rect">
            <a:avLst/>
          </a:prstGeom>
          <a:noFill/>
          <a:ln w="508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2231640" y="2068805"/>
            <a:ext cx="548640" cy="576072"/>
          </a:xfrm>
          <a:prstGeom prst="rect">
            <a:avLst/>
          </a:prstGeom>
          <a:noFill/>
          <a:ln w="127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41"/>
          <p:cNvSpPr txBox="1">
            <a:spLocks/>
          </p:cNvSpPr>
          <p:nvPr/>
        </p:nvSpPr>
        <p:spPr>
          <a:xfrm>
            <a:off x="3962400" y="2667000"/>
            <a:ext cx="43434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Mutual context model: Joint object detection, pose estimation, and action recognition.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16648" y="5985432"/>
            <a:ext cx="8815296" cy="339168"/>
            <a:chOff x="216648" y="5985432"/>
            <a:chExt cx="8815296" cy="339168"/>
          </a:xfrm>
        </p:grpSpPr>
        <p:sp>
          <p:nvSpPr>
            <p:cNvPr id="27" name="TextBox 26"/>
            <p:cNvSpPr txBox="1"/>
            <p:nvPr/>
          </p:nvSpPr>
          <p:spPr>
            <a:xfrm>
              <a:off x="216648" y="5986046"/>
              <a:ext cx="2590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[Yao &amp; </a:t>
              </a:r>
              <a:r>
                <a:rPr lang="en-US" sz="1600" dirty="0" err="1" smtClean="0">
                  <a:latin typeface="Arial" pitchFamily="34" charset="0"/>
                  <a:cs typeface="Arial" pitchFamily="34" charset="0"/>
                </a:rPr>
                <a:t>Fei-Fei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, CVPR10b]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25272" y="5985432"/>
              <a:ext cx="3124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[Yao, </a:t>
              </a:r>
              <a:r>
                <a:rPr lang="en-US" sz="1600" dirty="0" err="1" smtClean="0">
                  <a:latin typeface="Arial" pitchFamily="34" charset="0"/>
                  <a:cs typeface="Arial" pitchFamily="34" charset="0"/>
                </a:rPr>
                <a:t>Khosla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, &amp; </a:t>
              </a:r>
              <a:r>
                <a:rPr lang="en-US" sz="1600" dirty="0" err="1" smtClean="0">
                  <a:latin typeface="Arial" pitchFamily="34" charset="0"/>
                  <a:cs typeface="Arial" pitchFamily="34" charset="0"/>
                </a:rPr>
                <a:t>Fei-Fei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, ICML11]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31544" y="5986046"/>
              <a:ext cx="320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[Yao, </a:t>
              </a:r>
              <a:r>
                <a:rPr lang="en-US" sz="1600" dirty="0" err="1" smtClean="0">
                  <a:latin typeface="Arial" pitchFamily="34" charset="0"/>
                  <a:cs typeface="Arial" pitchFamily="34" charset="0"/>
                </a:rPr>
                <a:t>Khosla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, &amp; </a:t>
              </a:r>
              <a:r>
                <a:rPr lang="en-US" sz="1600" dirty="0" err="1" smtClean="0">
                  <a:latin typeface="Arial" pitchFamily="34" charset="0"/>
                  <a:cs typeface="Arial" pitchFamily="34" charset="0"/>
                </a:rPr>
                <a:t>Fei-Fei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, PAMI12]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14" grpId="0" animBg="1"/>
      <p:bldP spid="18" grpId="0" animBg="1"/>
      <p:bldP spid="16" grpId="0" animBg="1"/>
      <p:bldP spid="25" grpId="0" animBg="1"/>
      <p:bldP spid="22" grpId="0" animBg="1"/>
      <p:bldP spid="29" grpId="0" animBg="1"/>
      <p:bldP spid="33" grpId="0" animBg="1"/>
      <p:bldP spid="34" grpId="0" animBg="1"/>
      <p:bldP spid="11" grpId="0" animBg="1"/>
      <p:bldP spid="35" grpId="0" animBg="1"/>
      <p:bldP spid="42" grpId="0" build="p"/>
      <p:bldP spid="37" grpId="0" animBg="1"/>
      <p:bldP spid="38" grpId="0" animBg="1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4600" y="2057400"/>
            <a:ext cx="45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2895600"/>
            <a:ext cx="381000" cy="609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4600" y="4267200"/>
            <a:ext cx="304800" cy="76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2286000"/>
            <a:ext cx="1600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0600" y="2006025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Difficult part appearance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3198812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00600" y="3059668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Self-occlusion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343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Image region looks like a body part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95600" y="4648200"/>
            <a:ext cx="1828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3CA0-32E3-4CDE-8D18-1C80C234AB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Intuition: Mutual context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</p:spTree>
    <p:extLst>
      <p:ext uri="{BB962C8B-B14F-4D97-AF65-F5344CB8AC3E}">
        <p14:creationId xmlns="" xmlns:p14="http://schemas.microsoft.com/office/powerpoint/2010/main" val="21474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20968" y="1889760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 cstate="print"/>
          <a:srcRect l="-49961" t="-49961" r="-49961" b="-49961"/>
          <a:stretch>
            <a:fillRect/>
          </a:stretch>
        </p:blipFill>
        <p:spPr>
          <a:xfrm>
            <a:off x="3352800" y="1752600"/>
            <a:ext cx="731520" cy="731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520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6920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2356545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 cstate="print"/>
          <a:srcRect l="-36327" t="-36327" r="-36327" b="-36327"/>
          <a:stretch>
            <a:fillRect/>
          </a:stretch>
        </p:blipFill>
        <p:spPr>
          <a:xfrm>
            <a:off x="3459480" y="3728145"/>
            <a:ext cx="731520" cy="73152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114800" y="39319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5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67000" y="433774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Image region similar to detection target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Intuition: Mutual context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34000" y="5422910"/>
            <a:ext cx="2438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Felzenszwalb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</p:spTree>
    <p:extLst>
      <p:ext uri="{BB962C8B-B14F-4D97-AF65-F5344CB8AC3E}">
        <p14:creationId xmlns="" xmlns:p14="http://schemas.microsoft.com/office/powerpoint/2010/main" val="10904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7506315">
            <a:off x="2262208" y="2457923"/>
            <a:ext cx="247522" cy="1030098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35"/>
          <p:cNvGrpSpPr/>
          <p:nvPr/>
        </p:nvGrpSpPr>
        <p:grpSpPr>
          <a:xfrm>
            <a:off x="2511866" y="2046565"/>
            <a:ext cx="993334" cy="2925298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1" cy="533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497" y="2503028"/>
              <a:ext cx="641572" cy="914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280" y="2419908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7035" y="2675718"/>
              <a:ext cx="238043" cy="592658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7367" y="2741022"/>
              <a:ext cx="228070" cy="53668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1946" y="3046086"/>
              <a:ext cx="207937" cy="3865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70414" y="3357572"/>
              <a:ext cx="388342" cy="69776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12" y="3490953"/>
              <a:ext cx="396225" cy="74124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888" y="3988078"/>
              <a:ext cx="318735" cy="96963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6136" y="4115779"/>
              <a:ext cx="343390" cy="85608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120" y="2400519"/>
            <a:ext cx="374904" cy="1132030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5" name="Picture 34" descr="obj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grpSp>
        <p:nvGrpSpPr>
          <p:cNvPr id="3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Intuition: Mutual context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762000" y="5334000"/>
            <a:ext cx="76962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noProof="0" dirty="0" smtClean="0">
                <a:latin typeface="Arial" pitchFamily="34" charset="0"/>
                <a:cs typeface="Arial" pitchFamily="34" charset="0"/>
              </a:rPr>
              <a:t>Objects and human poses mutually serve as context and facilitate the recognition of each other.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45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Method: Mutual context modeling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457200" y="1905000"/>
            <a:ext cx="3657600" cy="19812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Conditional random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field.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Two types of context: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Co-occurrence context;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Spatial context.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705" y="4607242"/>
            <a:ext cx="4646295" cy="126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524000"/>
            <a:ext cx="4260533" cy="395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31544" y="6138446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[Yao,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Khosla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&amp;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Fei-Fei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PAMI12]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5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Result: Model visualization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82" y="1966912"/>
            <a:ext cx="7912418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33400" y="1371600"/>
            <a:ext cx="67056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noProof="0" dirty="0" smtClean="0">
                <a:latin typeface="Arial" pitchFamily="34" charset="0"/>
                <a:cs typeface="Arial" pitchFamily="34" charset="0"/>
              </a:rPr>
              <a:t>On the six-sports dataset (Gupta et al, 2009):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31544" y="6138446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[Yao,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Khosla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&amp;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Fei-Fei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PAMI12]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5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Result: Model visualization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33400" y="1447800"/>
            <a:ext cx="71628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noProof="0" dirty="0" smtClean="0">
                <a:latin typeface="Arial" pitchFamily="34" charset="0"/>
                <a:cs typeface="Arial" pitchFamily="34" charset="0"/>
              </a:rPr>
              <a:t>On the PPMI dataset (Yao &amp; </a:t>
            </a:r>
            <a:r>
              <a:rPr lang="en-US" sz="2400" noProof="0" dirty="0" err="1" smtClean="0">
                <a:latin typeface="Arial" pitchFamily="34" charset="0"/>
                <a:cs typeface="Arial" pitchFamily="34" charset="0"/>
              </a:rPr>
              <a:t>Fei-Fei</a:t>
            </a:r>
            <a:r>
              <a:rPr lang="en-US" sz="2400" noProof="0" dirty="0" smtClean="0">
                <a:latin typeface="Arial" pitchFamily="34" charset="0"/>
                <a:cs typeface="Arial" pitchFamily="34" charset="0"/>
              </a:rPr>
              <a:t>, CVPR10a):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r="31551"/>
          <a:stretch>
            <a:fillRect/>
          </a:stretch>
        </p:blipFill>
        <p:spPr bwMode="auto">
          <a:xfrm>
            <a:off x="1447800" y="2209800"/>
            <a:ext cx="27432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r="32038"/>
          <a:stretch>
            <a:fillRect/>
          </a:stretch>
        </p:blipFill>
        <p:spPr bwMode="auto">
          <a:xfrm>
            <a:off x="4872037" y="2295525"/>
            <a:ext cx="2747963" cy="212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4153" b="49778"/>
          <a:stretch>
            <a:fillRect/>
          </a:stretch>
        </p:blipFill>
        <p:spPr bwMode="auto">
          <a:xfrm>
            <a:off x="1559165" y="4495800"/>
            <a:ext cx="1173970" cy="121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73616" b="49719"/>
          <a:stretch>
            <a:fillRect/>
          </a:stretch>
        </p:blipFill>
        <p:spPr bwMode="auto">
          <a:xfrm>
            <a:off x="4896896" y="4548336"/>
            <a:ext cx="1209041" cy="120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74153" t="50222"/>
          <a:stretch>
            <a:fillRect/>
          </a:stretch>
        </p:blipFill>
        <p:spPr bwMode="auto">
          <a:xfrm>
            <a:off x="2996934" y="4510877"/>
            <a:ext cx="1173970" cy="120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73616" t="50281"/>
          <a:stretch>
            <a:fillRect/>
          </a:stretch>
        </p:blipFill>
        <p:spPr bwMode="auto">
          <a:xfrm>
            <a:off x="6380704" y="4551904"/>
            <a:ext cx="1209041" cy="119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447800" y="57150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Playing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erhu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5600" y="57150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erhu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4400" y="57150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Playing trumpet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4600" y="57150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With trumpet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31544" y="6214646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[Yao,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Khosla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&amp;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Fei-Fei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PAMI12]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5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3CA0-32E3-4CDE-8D18-1C80C234AB4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3" name="Picture 62" descr="legend.emf"/>
          <p:cNvPicPr>
            <a:picLocks noChangeAspect="1"/>
          </p:cNvPicPr>
          <p:nvPr/>
        </p:nvPicPr>
        <p:blipFill>
          <a:blip r:embed="rId2" cstate="print"/>
          <a:srcRect l="3863" t="5133" r="1931" b="76065"/>
          <a:stretch>
            <a:fillRect/>
          </a:stretch>
        </p:blipFill>
        <p:spPr>
          <a:xfrm>
            <a:off x="304801" y="4495800"/>
            <a:ext cx="1717245" cy="478985"/>
          </a:xfrm>
          <a:prstGeom prst="rect">
            <a:avLst/>
          </a:prstGeom>
        </p:spPr>
      </p:pic>
      <p:pic>
        <p:nvPicPr>
          <p:cNvPr id="64" name="Picture 63" descr="legend.emf"/>
          <p:cNvPicPr>
            <a:picLocks noChangeAspect="1"/>
          </p:cNvPicPr>
          <p:nvPr/>
        </p:nvPicPr>
        <p:blipFill>
          <a:blip r:embed="rId2" cstate="print"/>
          <a:srcRect l="3863" t="80339" r="1931" b="1974"/>
          <a:stretch>
            <a:fillRect/>
          </a:stretch>
        </p:blipFill>
        <p:spPr>
          <a:xfrm>
            <a:off x="304800" y="5029195"/>
            <a:ext cx="1717245" cy="450579"/>
          </a:xfrm>
          <a:prstGeom prst="rect">
            <a:avLst/>
          </a:prstGeom>
        </p:spPr>
      </p:pic>
      <p:pic>
        <p:nvPicPr>
          <p:cNvPr id="12" name="Picture 11" descr="legend.emf"/>
          <p:cNvPicPr>
            <a:picLocks noChangeAspect="1"/>
          </p:cNvPicPr>
          <p:nvPr/>
        </p:nvPicPr>
        <p:blipFill>
          <a:blip r:embed="rId2" cstate="print"/>
          <a:srcRect l="3863" t="23935" r="1931" b="19660"/>
          <a:stretch>
            <a:fillRect/>
          </a:stretch>
        </p:blipFill>
        <p:spPr>
          <a:xfrm>
            <a:off x="2092755" y="4419600"/>
            <a:ext cx="1717245" cy="1436928"/>
          </a:xfrm>
          <a:prstGeom prst="rect">
            <a:avLst/>
          </a:prstGeom>
        </p:spPr>
      </p:pic>
      <p:pic>
        <p:nvPicPr>
          <p:cNvPr id="15" name="Picture 14" descr="figure7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752" y="1219200"/>
            <a:ext cx="3918103" cy="2938370"/>
          </a:xfrm>
          <a:prstGeom prst="rect">
            <a:avLst/>
          </a:prstGeom>
        </p:spPr>
      </p:pic>
      <p:pic>
        <p:nvPicPr>
          <p:cNvPr id="10" name="Picture 9" descr="volleyball_1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7952" y="1453896"/>
            <a:ext cx="4825407" cy="2431404"/>
          </a:xfrm>
          <a:prstGeom prst="rect">
            <a:avLst/>
          </a:prstGeom>
        </p:spPr>
      </p:pic>
      <p:pic>
        <p:nvPicPr>
          <p:cNvPr id="11" name="Picture 10" descr="volleyball_2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87952" y="3959352"/>
            <a:ext cx="4825407" cy="243140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821" y="1483808"/>
            <a:ext cx="940118" cy="2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032" y="3990641"/>
            <a:ext cx="1146048" cy="21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Result: Action retrieval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6324600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[Yao,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Khosla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&amp;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Fei-Fei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ICML11]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6070880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SPM: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Lazebnik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et al, 2006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Action Classification</a:t>
            </a:r>
          </a:p>
          <a:p>
            <a:pPr lvl="1"/>
            <a:r>
              <a:rPr lang="en-US" dirty="0" smtClean="0"/>
              <a:t>Combining </a:t>
            </a:r>
            <a:r>
              <a:rPr lang="en-US" dirty="0" smtClean="0"/>
              <a:t>discrimination and randomization</a:t>
            </a:r>
          </a:p>
          <a:p>
            <a:pPr lvl="1">
              <a:lnSpc>
                <a:spcPct val="10000"/>
              </a:lnSpc>
            </a:pPr>
            <a:endParaRPr lang="en-US" dirty="0" smtClean="0"/>
          </a:p>
          <a:p>
            <a:r>
              <a:rPr lang="en-US" dirty="0" smtClean="0"/>
              <a:t>Beyond action classification</a:t>
            </a:r>
          </a:p>
          <a:p>
            <a:pPr lvl="1"/>
            <a:r>
              <a:rPr lang="en-US" dirty="0" smtClean="0"/>
              <a:t>Mutual context modeling</a:t>
            </a:r>
          </a:p>
          <a:p>
            <a:pPr lvl="1">
              <a:lnSpc>
                <a:spcPct val="0"/>
              </a:lnSpc>
            </a:pPr>
            <a:endParaRPr lang="en-US" dirty="0" smtClean="0"/>
          </a:p>
          <a:p>
            <a:r>
              <a:rPr lang="en-US" b="1" dirty="0" smtClean="0"/>
              <a:t>Ongoing </a:t>
            </a:r>
            <a:r>
              <a:rPr lang="en-US" b="1" dirty="0" smtClean="0"/>
              <a:t>Work</a:t>
            </a:r>
          </a:p>
          <a:p>
            <a:pPr lvl="1"/>
            <a:r>
              <a:rPr lang="en-US" b="1" dirty="0" smtClean="0"/>
              <a:t>Unsupervised discovery of object </a:t>
            </a:r>
            <a:r>
              <a:rPr lang="en-US" b="1" dirty="0" smtClean="0"/>
              <a:t>functions</a:t>
            </a:r>
          </a:p>
          <a:p>
            <a:pPr lvl="1">
              <a:lnSpc>
                <a:spcPct val="0"/>
              </a:lnSpc>
            </a:pPr>
            <a:endParaRPr lang="en-US" dirty="0" smtClean="0"/>
          </a:p>
          <a:p>
            <a:r>
              <a:rPr lang="en-US" dirty="0" smtClean="0"/>
              <a:t>Summary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 l="6189" t="8914" r="7160" b="8675"/>
          <a:stretch>
            <a:fillRect/>
          </a:stretch>
        </p:blipFill>
        <p:spPr bwMode="auto">
          <a:xfrm>
            <a:off x="5257800" y="510540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4300" y="5410200"/>
            <a:ext cx="90341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ight Arrow 31"/>
          <p:cNvSpPr/>
          <p:nvPr/>
        </p:nvSpPr>
        <p:spPr>
          <a:xfrm>
            <a:off x="4953000" y="5600475"/>
            <a:ext cx="228600" cy="3048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447800"/>
            <a:ext cx="8077200" cy="762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noProof="0" dirty="0" smtClean="0">
                <a:latin typeface="Arial" pitchFamily="34" charset="0"/>
                <a:cs typeface="Arial" pitchFamily="34" charset="0"/>
              </a:rPr>
              <a:t>What we have done is to recognize pre-defined actions…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429000"/>
            <a:ext cx="3087358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33400" y="2286000"/>
            <a:ext cx="80772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How about the actions we have not seen before, e.g. interacting with unfamiliar objects?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733800"/>
            <a:ext cx="1164239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>
            <a:off x="609600" y="1676400"/>
            <a:ext cx="7848600" cy="4038600"/>
            <a:chOff x="533400" y="1981200"/>
            <a:chExt cx="8168640" cy="4023360"/>
          </a:xfrm>
        </p:grpSpPr>
        <p:pic>
          <p:nvPicPr>
            <p:cNvPr id="25" name="Picture 24" descr="vision_people.jp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6200" y="3352800"/>
              <a:ext cx="1463040" cy="1280160"/>
            </a:xfrm>
            <a:prstGeom prst="rect">
              <a:avLst/>
            </a:prstGeom>
          </p:spPr>
        </p:pic>
        <p:pic>
          <p:nvPicPr>
            <p:cNvPr id="26" name="Picture 25" descr="shopping.jp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400" y="1981200"/>
              <a:ext cx="1463040" cy="1280160"/>
            </a:xfrm>
            <a:prstGeom prst="rect">
              <a:avLst/>
            </a:prstGeom>
          </p:spPr>
        </p:pic>
        <p:pic>
          <p:nvPicPr>
            <p:cNvPr id="27" name="Picture 26" descr="gym.jpg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9800" y="1981200"/>
              <a:ext cx="1463040" cy="1280160"/>
            </a:xfrm>
            <a:prstGeom prst="rect">
              <a:avLst/>
            </a:prstGeom>
          </p:spPr>
        </p:pic>
        <p:pic>
          <p:nvPicPr>
            <p:cNvPr id="28" name="Picture 27" descr="watching_tv.jpg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62600" y="1981200"/>
              <a:ext cx="1463040" cy="1280160"/>
            </a:xfrm>
            <a:prstGeom prst="rect">
              <a:avLst/>
            </a:prstGeom>
          </p:spPr>
        </p:pic>
        <p:pic>
          <p:nvPicPr>
            <p:cNvPr id="29" name="Picture 28" descr="meeting.jpg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86200" y="4724400"/>
              <a:ext cx="1463040" cy="1280160"/>
            </a:xfrm>
            <a:prstGeom prst="rect">
              <a:avLst/>
            </a:prstGeom>
          </p:spPr>
        </p:pic>
        <p:pic>
          <p:nvPicPr>
            <p:cNvPr id="30" name="Picture 29" descr="south_pole.jpg"/>
            <p:cNvPicPr>
              <a:picLocks/>
            </p:cNvPicPr>
            <p:nvPr/>
          </p:nvPicPr>
          <p:blipFill>
            <a:blip r:embed="rId8" cstate="print"/>
            <a:srcRect l="12000" t="21139" r="30000" b="10506"/>
            <a:stretch>
              <a:fillRect/>
            </a:stretch>
          </p:blipFill>
          <p:spPr>
            <a:xfrm>
              <a:off x="7239000" y="1981200"/>
              <a:ext cx="1463040" cy="1280160"/>
            </a:xfrm>
            <a:prstGeom prst="rect">
              <a:avLst/>
            </a:prstGeom>
          </p:spPr>
        </p:pic>
        <p:pic>
          <p:nvPicPr>
            <p:cNvPr id="31" name="Picture 30" descr="surveiliance.jpg"/>
            <p:cNvPicPr>
              <a:picLocks/>
            </p:cNvPicPr>
            <p:nvPr/>
          </p:nvPicPr>
          <p:blipFill>
            <a:blip r:embed="rId9" cstate="print"/>
            <a:srcRect l="15625" t="8334" r="12500" b="12500"/>
            <a:stretch>
              <a:fillRect/>
            </a:stretch>
          </p:blipFill>
          <p:spPr>
            <a:xfrm>
              <a:off x="533400" y="3352800"/>
              <a:ext cx="1463040" cy="1280160"/>
            </a:xfrm>
            <a:prstGeom prst="rect">
              <a:avLst/>
            </a:prstGeom>
          </p:spPr>
        </p:pic>
        <p:pic>
          <p:nvPicPr>
            <p:cNvPr id="32" name="Picture 31" descr="kid_playing.jpg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09800" y="3352800"/>
              <a:ext cx="1463040" cy="1280160"/>
            </a:xfrm>
            <a:prstGeom prst="rect">
              <a:avLst/>
            </a:prstGeom>
          </p:spPr>
        </p:pic>
        <p:pic>
          <p:nvPicPr>
            <p:cNvPr id="33" name="Picture 32" descr="dancing.jpg"/>
            <p:cNvPicPr>
              <a:picLocks/>
            </p:cNvPicPr>
            <p:nvPr/>
          </p:nvPicPr>
          <p:blipFill>
            <a:blip r:embed="rId11" cstate="print"/>
            <a:srcRect t="11247" b="10024"/>
            <a:stretch>
              <a:fillRect/>
            </a:stretch>
          </p:blipFill>
          <p:spPr>
            <a:xfrm>
              <a:off x="5562600" y="3352800"/>
              <a:ext cx="1463040" cy="1280160"/>
            </a:xfrm>
            <a:prstGeom prst="rect">
              <a:avLst/>
            </a:prstGeom>
          </p:spPr>
        </p:pic>
        <p:pic>
          <p:nvPicPr>
            <p:cNvPr id="34" name="Picture 33" descr="football.jpg"/>
            <p:cNvPicPr>
              <a:picLocks/>
            </p:cNvPicPr>
            <p:nvPr/>
          </p:nvPicPr>
          <p:blipFill>
            <a:blip r:embed="rId12" cstate="print"/>
            <a:srcRect l="25317"/>
            <a:stretch>
              <a:fillRect/>
            </a:stretch>
          </p:blipFill>
          <p:spPr>
            <a:xfrm>
              <a:off x="7239000" y="3352800"/>
              <a:ext cx="1463040" cy="1280160"/>
            </a:xfrm>
            <a:prstGeom prst="rect">
              <a:avLst/>
            </a:prstGeom>
          </p:spPr>
        </p:pic>
        <p:pic>
          <p:nvPicPr>
            <p:cNvPr id="35" name="Picture 34" descr="moon.jpg"/>
            <p:cNvPicPr>
              <a:picLocks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86200" y="1981200"/>
              <a:ext cx="1463040" cy="1280160"/>
            </a:xfrm>
            <a:prstGeom prst="rect">
              <a:avLst/>
            </a:prstGeom>
          </p:spPr>
        </p:pic>
        <p:pic>
          <p:nvPicPr>
            <p:cNvPr id="36" name="Picture 35" descr="images.jpg"/>
            <p:cNvPicPr>
              <a:picLocks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62600" y="4724400"/>
              <a:ext cx="1463040" cy="1280160"/>
            </a:xfrm>
            <a:prstGeom prst="rect">
              <a:avLst/>
            </a:prstGeom>
          </p:spPr>
        </p:pic>
        <p:pic>
          <p:nvPicPr>
            <p:cNvPr id="37" name="Picture 36" descr="hospital.JPG"/>
            <p:cNvPicPr>
              <a:picLocks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09800" y="4724400"/>
              <a:ext cx="1463040" cy="1280160"/>
            </a:xfrm>
            <a:prstGeom prst="rect">
              <a:avLst/>
            </a:prstGeom>
          </p:spPr>
        </p:pic>
        <p:pic>
          <p:nvPicPr>
            <p:cNvPr id="38" name="Picture 37" descr="hiking.jpeg"/>
            <p:cNvPicPr>
              <a:picLocks/>
            </p:cNvPicPr>
            <p:nvPr/>
          </p:nvPicPr>
          <p:blipFill>
            <a:blip r:embed="rId16" cstate="print"/>
            <a:srcRect l="16583" r="3817"/>
            <a:stretch>
              <a:fillRect/>
            </a:stretch>
          </p:blipFill>
          <p:spPr>
            <a:xfrm>
              <a:off x="533400" y="4724400"/>
              <a:ext cx="1463040" cy="1280160"/>
            </a:xfrm>
            <a:prstGeom prst="rect">
              <a:avLst/>
            </a:prstGeom>
          </p:spPr>
        </p:pic>
        <p:pic>
          <p:nvPicPr>
            <p:cNvPr id="40" name="Picture 39" descr="cooking.jpg"/>
            <p:cNvPicPr>
              <a:picLocks/>
            </p:cNvPicPr>
            <p:nvPr/>
          </p:nvPicPr>
          <p:blipFill>
            <a:blip r:embed="rId17" cstate="print"/>
            <a:srcRect b="18750"/>
            <a:stretch>
              <a:fillRect/>
            </a:stretch>
          </p:blipFill>
          <p:spPr>
            <a:xfrm>
              <a:off x="7239000" y="4724400"/>
              <a:ext cx="1463040" cy="1280160"/>
            </a:xfrm>
            <a:prstGeom prst="rect">
              <a:avLst/>
            </a:prstGeom>
          </p:spPr>
        </p:pic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1F9D-8EED-4AEF-BC9A-640DDE2E4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images are everywhere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0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295400"/>
            <a:ext cx="80772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noProof="0" dirty="0" smtClean="0">
                <a:latin typeface="Arial" pitchFamily="34" charset="0"/>
                <a:cs typeface="Arial" pitchFamily="34" charset="0"/>
              </a:rPr>
              <a:t>For a robot, dealing with any unseen object can be difficult.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590800"/>
            <a:ext cx="1905000" cy="237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2057400"/>
            <a:ext cx="476250" cy="82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4188" y="4062297"/>
            <a:ext cx="1090612" cy="128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Norm_Play_Violin_000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187" y="2209787"/>
            <a:ext cx="1351598" cy="1351598"/>
          </a:xfrm>
          <a:prstGeom prst="rect">
            <a:avLst/>
          </a:prstGeom>
        </p:spPr>
      </p:pic>
      <p:pic>
        <p:nvPicPr>
          <p:cNvPr id="14" name="Picture 13" descr="Norm_Play_Violin_001_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4202" y="3733800"/>
            <a:ext cx="1351598" cy="1351598"/>
          </a:xfrm>
          <a:prstGeom prst="rect">
            <a:avLst/>
          </a:prstGeom>
        </p:spPr>
      </p:pic>
      <p:pic>
        <p:nvPicPr>
          <p:cNvPr id="15" name="Picture 14" descr="Norm_With_Violin_006_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8402" y="2209800"/>
            <a:ext cx="1351598" cy="1351598"/>
          </a:xfrm>
          <a:prstGeom prst="rect">
            <a:avLst/>
          </a:prstGeom>
        </p:spPr>
      </p:pic>
      <p:pic>
        <p:nvPicPr>
          <p:cNvPr id="16" name="Picture 15" descr="Norm_With_Violin_132_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200" y="3733814"/>
            <a:ext cx="1351598" cy="13515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00200" y="2209800"/>
            <a:ext cx="1371600" cy="137160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40176" y="3733814"/>
            <a:ext cx="1371600" cy="137160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33400" y="5638800"/>
            <a:ext cx="80772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Goal: Unsupervised learning of “typical” human-object interaction (object functionality).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41910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20764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19400" y="2286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Grabner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et al, 2011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429001"/>
            <a:ext cx="202241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895600" y="4038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Fouhey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et al, 2012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0" y="3048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Our Goal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5257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Pre-defined object;</a:t>
            </a:r>
          </a:p>
          <a:p>
            <a:r>
              <a:rPr lang="en-US" sz="2400" dirty="0" smtClean="0"/>
              <a:t>Limited pose;</a:t>
            </a:r>
          </a:p>
          <a:p>
            <a:r>
              <a:rPr lang="en-US" sz="2400" dirty="0" smtClean="0"/>
              <a:t>Heavy supervision.</a:t>
            </a:r>
            <a:endParaRPr lang="en-US" sz="24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905000"/>
            <a:ext cx="96005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B3E2D8"/>
              </a:clrFrom>
              <a:clrTo>
                <a:srgbClr val="B3E2D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3657600"/>
            <a:ext cx="105906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2133600"/>
            <a:ext cx="1162050" cy="118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334000" y="48768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General human-object interactions;</a:t>
            </a:r>
          </a:p>
          <a:p>
            <a:r>
              <a:rPr lang="en-US" sz="2400" dirty="0" smtClean="0"/>
              <a:t>Apply to any object;</a:t>
            </a:r>
          </a:p>
          <a:p>
            <a:r>
              <a:rPr lang="en-US" sz="2400" dirty="0" smtClean="0"/>
              <a:t>Weakly supervised.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formulation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3" name="Picture 12" descr="Norm_Play_Violin_000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514600"/>
            <a:ext cx="1105853" cy="1105853"/>
          </a:xfrm>
          <a:prstGeom prst="rect">
            <a:avLst/>
          </a:prstGeom>
        </p:spPr>
      </p:pic>
      <p:pic>
        <p:nvPicPr>
          <p:cNvPr id="14" name="Picture 13" descr="Norm_Play_Violin_001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3733800"/>
            <a:ext cx="1105853" cy="1105853"/>
          </a:xfrm>
          <a:prstGeom prst="rect">
            <a:avLst/>
          </a:prstGeom>
        </p:spPr>
      </p:pic>
      <p:pic>
        <p:nvPicPr>
          <p:cNvPr id="15" name="Picture 14" descr="Norm_With_Violin_006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2514600"/>
            <a:ext cx="1105853" cy="1105853"/>
          </a:xfrm>
          <a:prstGeom prst="rect">
            <a:avLst/>
          </a:prstGeom>
        </p:spPr>
      </p:pic>
      <p:pic>
        <p:nvPicPr>
          <p:cNvPr id="16" name="Picture 15" descr="Norm_With_Violin_132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3733800"/>
            <a:ext cx="1105853" cy="11058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2000" y="1600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Input: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0752" y="5095079"/>
            <a:ext cx="609600" cy="1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419600" y="16002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Desired output: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2494650"/>
            <a:ext cx="1364227" cy="238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Norm_Play_Violin_000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6947" y="2438400"/>
            <a:ext cx="1105853" cy="1105853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  <p:pic>
        <p:nvPicPr>
          <p:cNvPr id="24" name="Picture 23" descr="Norm_Play_Violin_001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6147" y="3657600"/>
            <a:ext cx="1105853" cy="1105853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  <p:pic>
        <p:nvPicPr>
          <p:cNvPr id="25" name="Picture 24" descr="Norm_With_Violin_006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6147" y="2438400"/>
            <a:ext cx="1105853" cy="11058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6" name="Picture 25" descr="Norm_With_Violin_132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6947" y="3657600"/>
            <a:ext cx="1105853" cy="11058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7099" y="5018879"/>
            <a:ext cx="609600" cy="1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532947" y="50247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Model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420248" y="2814376"/>
            <a:ext cx="222736" cy="111368"/>
          </a:xfrm>
          <a:prstGeom prst="straightConnector1">
            <a:avLst/>
          </a:prstGeom>
          <a:ln w="222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 rot="833141">
            <a:off x="5557500" y="3033546"/>
            <a:ext cx="233754" cy="15240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20166143">
            <a:off x="5003994" y="3174578"/>
            <a:ext cx="233754" cy="15240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20166143">
            <a:off x="5033008" y="2787622"/>
            <a:ext cx="259331" cy="189127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39" grpId="0" animBg="1"/>
      <p:bldP spid="40" grpId="0" animBg="1"/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945344" y="5191125"/>
            <a:ext cx="6019800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2752725"/>
            <a:ext cx="62484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Assumption in our method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3" name="Picture 12" descr="Norm_Play_Violin_000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1685925"/>
            <a:ext cx="1105853" cy="1105853"/>
          </a:xfrm>
          <a:prstGeom prst="rect">
            <a:avLst/>
          </a:prstGeom>
        </p:spPr>
      </p:pic>
      <p:pic>
        <p:nvPicPr>
          <p:cNvPr id="14" name="Picture 13" descr="Norm_Play_Violin_001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2200" y="1914525"/>
            <a:ext cx="1105853" cy="1105853"/>
          </a:xfrm>
          <a:prstGeom prst="rect">
            <a:avLst/>
          </a:prstGeom>
        </p:spPr>
      </p:pic>
      <p:pic>
        <p:nvPicPr>
          <p:cNvPr id="15" name="Picture 14" descr="Norm_With_Violin_006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0" y="3429000"/>
            <a:ext cx="1105853" cy="1105853"/>
          </a:xfrm>
          <a:prstGeom prst="rect">
            <a:avLst/>
          </a:prstGeom>
        </p:spPr>
      </p:pic>
      <p:pic>
        <p:nvPicPr>
          <p:cNvPr id="16" name="Picture 15" descr="Norm_With_Violin_132_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3352800"/>
            <a:ext cx="1105853" cy="1105853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rot="5400000">
            <a:off x="3900396" y="2945652"/>
            <a:ext cx="457200" cy="2286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3224304" y="3053976"/>
            <a:ext cx="304800" cy="3048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5981700" y="4762500"/>
            <a:ext cx="533400" cy="1524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1943100" y="4838700"/>
            <a:ext cx="457200" cy="762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rot="1158301">
            <a:off x="2897799" y="2282205"/>
            <a:ext cx="228600" cy="184900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 rot="21314827">
            <a:off x="1676400" y="3987520"/>
            <a:ext cx="381000" cy="228600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9035364">
            <a:off x="6780346" y="3347189"/>
            <a:ext cx="182005" cy="437294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590800" y="2082520"/>
            <a:ext cx="589504" cy="9144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319120" y="1833824"/>
            <a:ext cx="486504" cy="960456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20180790">
            <a:off x="4489644" y="1981011"/>
            <a:ext cx="411984" cy="157945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625320" y="3581400"/>
            <a:ext cx="486504" cy="950408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943600" y="3505200"/>
            <a:ext cx="838200" cy="93952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Approach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3" name="Picture 22" descr="Norm_Play_Violin_000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6395" y="1524000"/>
            <a:ext cx="1105853" cy="1105853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  <p:pic>
        <p:nvPicPr>
          <p:cNvPr id="24" name="Picture 23" descr="Norm_Play_Violin_001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9947" y="2895600"/>
            <a:ext cx="1105853" cy="1105853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  <p:pic>
        <p:nvPicPr>
          <p:cNvPr id="25" name="Picture 24" descr="Norm_With_Violin_006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947" y="1524000"/>
            <a:ext cx="1105853" cy="11058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6" name="Picture 25" descr="Norm_With_Violin_132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16395" y="2895600"/>
            <a:ext cx="1105853" cy="11058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7819" y="4333079"/>
            <a:ext cx="609600" cy="16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228600" y="39624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Model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1371600" y="1447800"/>
            <a:ext cx="1568857" cy="2739473"/>
            <a:chOff x="1226573" y="1676400"/>
            <a:chExt cx="1364227" cy="238215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26573" y="1676400"/>
              <a:ext cx="1364227" cy="238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2" name="Straight Arrow Connector 31"/>
            <p:cNvCxnSpPr/>
            <p:nvPr/>
          </p:nvCxnSpPr>
          <p:spPr>
            <a:xfrm>
              <a:off x="2151021" y="1996126"/>
              <a:ext cx="222736" cy="111368"/>
            </a:xfrm>
            <a:prstGeom prst="straightConnector1">
              <a:avLst/>
            </a:prstGeom>
            <a:ln w="222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 rot="833141">
              <a:off x="2288273" y="2215296"/>
              <a:ext cx="233754" cy="1524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20166143">
              <a:off x="1734767" y="2356328"/>
              <a:ext cx="233754" cy="1524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0166143">
              <a:off x="1763781" y="1969372"/>
              <a:ext cx="259331" cy="189127"/>
            </a:xfrm>
            <a:prstGeom prst="ellipse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533400" y="4495800"/>
            <a:ext cx="45720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Conditional random field;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3D human pose and their spatial relationship between object.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Probability of whether an image represents the “typical” interaction.</a:t>
            </a:r>
          </a:p>
        </p:txBody>
      </p:sp>
      <p:sp>
        <p:nvSpPr>
          <p:cNvPr id="33" name="Curved Up Arrow 32"/>
          <p:cNvSpPr/>
          <p:nvPr/>
        </p:nvSpPr>
        <p:spPr>
          <a:xfrm>
            <a:off x="2971800" y="3200400"/>
            <a:ext cx="2590800" cy="533400"/>
          </a:xfrm>
          <a:prstGeom prst="curved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Up Arrow 33"/>
          <p:cNvSpPr/>
          <p:nvPr/>
        </p:nvSpPr>
        <p:spPr>
          <a:xfrm flipH="1" flipV="1">
            <a:off x="2971800" y="2133600"/>
            <a:ext cx="2590800" cy="533400"/>
          </a:xfrm>
          <a:prstGeom prst="curved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62600" y="48006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2400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Typical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 or “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non-typical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 interactions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24200" y="2438400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Iterative model learning &amp; action recognition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 rot="1158301">
            <a:off x="7743615" y="3267781"/>
            <a:ext cx="228600" cy="184900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36616" y="3068096"/>
            <a:ext cx="589504" cy="9144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172200" y="1660488"/>
            <a:ext cx="486504" cy="960456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20180790">
            <a:off x="6342724" y="1807675"/>
            <a:ext cx="411984" cy="157945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21314827">
            <a:off x="7530408" y="2071632"/>
            <a:ext cx="381000" cy="228600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479328" y="1665512"/>
            <a:ext cx="486504" cy="950408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 rot="19035364">
            <a:off x="6729266" y="2903476"/>
            <a:ext cx="182005" cy="437294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892520" y="3061487"/>
            <a:ext cx="838200" cy="93952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(Planned) Experiments - PPMI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33400" y="1425714"/>
            <a:ext cx="7696200" cy="129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noProof="0" dirty="0" smtClean="0">
                <a:latin typeface="Arial" pitchFamily="34" charset="0"/>
                <a:cs typeface="Arial" pitchFamily="34" charset="0"/>
              </a:rPr>
              <a:t>Unsupervised learning of “typical” human-object interactions and object functionality.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noProof="0" dirty="0" smtClean="0">
                <a:latin typeface="Arial" pitchFamily="34" charset="0"/>
                <a:cs typeface="Arial" pitchFamily="34" charset="0"/>
              </a:rPr>
              <a:t>People Interacting with Musical Instrument dataset.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537" y="2797314"/>
            <a:ext cx="6517481" cy="109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615" y="3940314"/>
            <a:ext cx="6509385" cy="107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800600" y="515951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Twelve instruments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400 images per instrument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0"/>
            <a:ext cx="5715000" cy="358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(Planned) Experiments – Online Images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425714"/>
            <a:ext cx="7696200" cy="129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from internet which images represent the object functionality.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819400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5096" y="2819400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9624" y="2794280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0252" y="3789351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2008" y="4703751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94056" y="5577672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57516" y="4724400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904" y="3810000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4916" y="3738271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2188" y="4724400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5884" y="3814471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00516" y="5577672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0860" y="5506783"/>
            <a:ext cx="490684" cy="4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5029200" y="1447803"/>
            <a:ext cx="3698654" cy="2171700"/>
            <a:chOff x="5638800" y="1524000"/>
            <a:chExt cx="2465775" cy="1447800"/>
          </a:xfrm>
        </p:grpSpPr>
        <p:grpSp>
          <p:nvGrpSpPr>
            <p:cNvPr id="5" name="Group 32"/>
            <p:cNvGrpSpPr/>
            <p:nvPr/>
          </p:nvGrpSpPr>
          <p:grpSpPr>
            <a:xfrm>
              <a:off x="7037775" y="1524000"/>
              <a:ext cx="1066800" cy="1447800"/>
              <a:chOff x="7239000" y="2895600"/>
              <a:chExt cx="1066800" cy="1447800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189" t="8914" r="7160" b="8675"/>
              <a:stretch>
                <a:fillRect/>
              </a:stretch>
            </p:blipFill>
            <p:spPr bwMode="auto">
              <a:xfrm>
                <a:off x="7239000" y="2895600"/>
                <a:ext cx="1066800" cy="144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ounded Rectangle 6"/>
              <p:cNvSpPr/>
              <p:nvPr/>
            </p:nvSpPr>
            <p:spPr>
              <a:xfrm rot="808171">
                <a:off x="7716216" y="3195494"/>
                <a:ext cx="271555" cy="347691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 rot="20619690">
                <a:off x="7602717" y="3661825"/>
                <a:ext cx="110363" cy="29860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 rot="20970488">
                <a:off x="7966001" y="3232536"/>
                <a:ext cx="96351" cy="2469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 rot="346971">
                <a:off x="7817431" y="3063474"/>
                <a:ext cx="150644" cy="180651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7828335" y="3568215"/>
                <a:ext cx="128468" cy="347733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7833687" y="3915948"/>
                <a:ext cx="119546" cy="374481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784026">
                <a:off x="7614318" y="3487271"/>
                <a:ext cx="128468" cy="209923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 rot="381991">
                <a:off x="7984575" y="3474116"/>
                <a:ext cx="89927" cy="2469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 rot="7266022">
                <a:off x="7628264" y="2992194"/>
                <a:ext cx="96295" cy="25246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 rot="7540525">
                <a:off x="7423583" y="2853611"/>
                <a:ext cx="89876" cy="25033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6200000">
                <a:off x="7497824" y="3768443"/>
                <a:ext cx="721687" cy="428226"/>
              </a:xfrm>
              <a:prstGeom prst="rect">
                <a:avLst/>
              </a:prstGeom>
              <a:noFill/>
              <a:ln w="25400" cap="sq">
                <a:solidFill>
                  <a:srgbClr val="FF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6200000">
                <a:off x="7485697" y="3738474"/>
                <a:ext cx="744156" cy="465696"/>
              </a:xfrm>
              <a:prstGeom prst="rect">
                <a:avLst/>
              </a:prstGeom>
              <a:noFill/>
              <a:ln w="6350" cap="sq">
                <a:solidFill>
                  <a:srgbClr val="FF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6200000">
                <a:off x="7795043" y="2960291"/>
                <a:ext cx="201168" cy="214433"/>
              </a:xfrm>
              <a:prstGeom prst="rect">
                <a:avLst/>
              </a:prstGeom>
              <a:noFill/>
              <a:ln w="25400" cap="sq">
                <a:solidFill>
                  <a:srgbClr val="FF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6200000">
                <a:off x="7775545" y="2938413"/>
                <a:ext cx="241402" cy="253472"/>
              </a:xfrm>
              <a:prstGeom prst="rect">
                <a:avLst/>
              </a:prstGeom>
              <a:noFill/>
              <a:ln w="6350" cap="sq">
                <a:solidFill>
                  <a:srgbClr val="FF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189" t="8914" r="7160" b="8675"/>
            <a:stretch>
              <a:fillRect/>
            </a:stretch>
          </p:blipFill>
          <p:spPr bwMode="auto">
            <a:xfrm>
              <a:off x="5638800" y="1524000"/>
              <a:ext cx="10668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ight Arrow 25"/>
            <p:cNvSpPr/>
            <p:nvPr/>
          </p:nvSpPr>
          <p:spPr>
            <a:xfrm>
              <a:off x="6765375" y="2030025"/>
              <a:ext cx="228600" cy="30480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819400" y="4114800"/>
            <a:ext cx="3276420" cy="2026920"/>
            <a:chOff x="3603300" y="4419600"/>
            <a:chExt cx="2340300" cy="144780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189" t="8914" r="7160" b="8675"/>
            <a:stretch>
              <a:fillRect/>
            </a:stretch>
          </p:blipFill>
          <p:spPr bwMode="auto">
            <a:xfrm>
              <a:off x="4876800" y="4419600"/>
              <a:ext cx="10668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3300" y="4724400"/>
              <a:ext cx="90341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ight Arrow 31"/>
            <p:cNvSpPr/>
            <p:nvPr/>
          </p:nvSpPr>
          <p:spPr>
            <a:xfrm>
              <a:off x="4572000" y="4914675"/>
              <a:ext cx="228600" cy="30480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Arrow 48"/>
          <p:cNvSpPr/>
          <p:nvPr/>
        </p:nvSpPr>
        <p:spPr>
          <a:xfrm>
            <a:off x="2445093" y="2203801"/>
            <a:ext cx="341528" cy="45537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839151" y="1944069"/>
            <a:ext cx="1427423" cy="830997"/>
          </a:xfrm>
          <a:prstGeom prst="rect">
            <a:avLst/>
          </a:prstGeom>
          <a:solidFill>
            <a:srgbClr val="FFFF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Riding bike</a:t>
            </a:r>
          </a:p>
        </p:txBody>
      </p:sp>
      <p:pic>
        <p:nvPicPr>
          <p:cNvPr id="53" name="Picture 52" descr="image.bmp"/>
          <p:cNvPicPr preferRelativeResize="0">
            <a:picLocks noChangeAspect="1"/>
          </p:cNvPicPr>
          <p:nvPr/>
        </p:nvPicPr>
        <p:blipFill>
          <a:blip r:embed="rId4" cstate="print"/>
          <a:srcRect l="7482" t="6977" r="8410" b="7752"/>
          <a:stretch>
            <a:fillRect/>
          </a:stretch>
        </p:blipFill>
        <p:spPr>
          <a:xfrm>
            <a:off x="823128" y="1447800"/>
            <a:ext cx="1524000" cy="217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5029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[NIPS09] B. Yao, D. Walther, D. Beck, and L. </a:t>
            </a:r>
            <a:r>
              <a:rPr lang="en-US" sz="2800" dirty="0" err="1" smtClean="0"/>
              <a:t>Fei-Fei</a:t>
            </a:r>
            <a:r>
              <a:rPr lang="en-US" sz="2800" dirty="0" smtClean="0"/>
              <a:t>. “Hierarchical mixture of classification experts uncovers interactions between brain regions.” </a:t>
            </a:r>
            <a:r>
              <a:rPr lang="en-US" sz="2800" i="1" dirty="0" smtClean="0"/>
              <a:t>NIPS 2009</a:t>
            </a:r>
            <a:r>
              <a:rPr lang="en-US" sz="2800" dirty="0" smtClean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[CVPR10a] B. Yao and L. </a:t>
            </a:r>
            <a:r>
              <a:rPr lang="en-US" sz="2800" dirty="0" err="1" smtClean="0"/>
              <a:t>Fei-Fei</a:t>
            </a:r>
            <a:r>
              <a:rPr lang="en-US" sz="2800" dirty="0" smtClean="0"/>
              <a:t>. “</a:t>
            </a:r>
            <a:r>
              <a:rPr lang="en-US" sz="2800" dirty="0" err="1" smtClean="0"/>
              <a:t>Grouplet</a:t>
            </a:r>
            <a:r>
              <a:rPr lang="en-US" sz="2800" dirty="0" smtClean="0"/>
              <a:t>: A structured image representation for recognizing human and object interactions.” </a:t>
            </a:r>
            <a:r>
              <a:rPr lang="en-US" sz="2800" i="1" dirty="0" smtClean="0"/>
              <a:t>CVPR 2010</a:t>
            </a:r>
            <a:r>
              <a:rPr lang="en-US" sz="2800" dirty="0" smtClean="0"/>
              <a:t>. (Oral)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[CVPR10b] B. Yao and L. </a:t>
            </a:r>
            <a:r>
              <a:rPr lang="en-US" sz="2800" dirty="0" err="1" smtClean="0"/>
              <a:t>Fei-Fei</a:t>
            </a:r>
            <a:r>
              <a:rPr lang="en-US" sz="2800" dirty="0" smtClean="0"/>
              <a:t>. “Modeling mutual context of object and human pose in human-object interaction activities.” </a:t>
            </a:r>
            <a:r>
              <a:rPr lang="en-US" sz="2800" i="1" dirty="0" smtClean="0"/>
              <a:t>CVPR 2010</a:t>
            </a:r>
            <a:r>
              <a:rPr lang="en-US" sz="2800" dirty="0" smtClean="0"/>
              <a:t>. (Oral)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[CVPR11] B. Yao, A. </a:t>
            </a:r>
            <a:r>
              <a:rPr lang="en-US" sz="2800" dirty="0" err="1" smtClean="0"/>
              <a:t>Khosla</a:t>
            </a:r>
            <a:r>
              <a:rPr lang="en-US" sz="2800" dirty="0" smtClean="0"/>
              <a:t>, and L. </a:t>
            </a:r>
            <a:r>
              <a:rPr lang="en-US" sz="2800" dirty="0" err="1" smtClean="0"/>
              <a:t>Fei-Fei</a:t>
            </a:r>
            <a:r>
              <a:rPr lang="en-US" sz="2800" dirty="0" smtClean="0"/>
              <a:t>. “Combining randomization and discrimination for fine-grained image categorization.” </a:t>
            </a:r>
            <a:r>
              <a:rPr lang="en-US" sz="2800" i="1" dirty="0" smtClean="0"/>
              <a:t>CVPR 2011</a:t>
            </a:r>
            <a:r>
              <a:rPr lang="en-US" sz="2800" dirty="0" smtClean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[ICML11] B. Yao, A. </a:t>
            </a:r>
            <a:r>
              <a:rPr lang="en-US" sz="2800" dirty="0" err="1" smtClean="0"/>
              <a:t>Khosla</a:t>
            </a:r>
            <a:r>
              <a:rPr lang="en-US" sz="2800" dirty="0" smtClean="0"/>
              <a:t>, and L. </a:t>
            </a:r>
            <a:r>
              <a:rPr lang="en-US" sz="2800" dirty="0" err="1" smtClean="0"/>
              <a:t>Fei-Fei</a:t>
            </a:r>
            <a:r>
              <a:rPr lang="en-US" sz="2800" dirty="0" smtClean="0"/>
              <a:t>. “Classifying actions and measuring action similarity by modeling the mutual context of objects and human poses.” </a:t>
            </a:r>
            <a:r>
              <a:rPr lang="en-US" sz="2800" i="1" dirty="0" smtClean="0"/>
              <a:t>ICML 2011</a:t>
            </a:r>
            <a:r>
              <a:rPr lang="en-US" sz="2800" dirty="0" smtClean="0"/>
              <a:t>. (Invited paper)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[ICCV11a] S. </a:t>
            </a:r>
            <a:r>
              <a:rPr lang="en-US" sz="2000" dirty="0" err="1" smtClean="0"/>
              <a:t>Nowozin</a:t>
            </a:r>
            <a:r>
              <a:rPr lang="en-US" sz="2000" dirty="0" smtClean="0"/>
              <a:t>, C. </a:t>
            </a:r>
            <a:r>
              <a:rPr lang="en-US" sz="2000" dirty="0" err="1" smtClean="0"/>
              <a:t>Rother</a:t>
            </a:r>
            <a:r>
              <a:rPr lang="en-US" sz="2000" dirty="0" smtClean="0"/>
              <a:t>, S. </a:t>
            </a:r>
            <a:r>
              <a:rPr lang="en-US" sz="2000" dirty="0" err="1" smtClean="0"/>
              <a:t>Bagon</a:t>
            </a:r>
            <a:r>
              <a:rPr lang="en-US" sz="2000" dirty="0" smtClean="0"/>
              <a:t>, T. Sharp, B. Yao, and P. </a:t>
            </a:r>
            <a:r>
              <a:rPr lang="en-US" sz="2000" dirty="0" err="1" smtClean="0"/>
              <a:t>Kohli</a:t>
            </a:r>
            <a:r>
              <a:rPr lang="en-US" sz="2000" dirty="0" smtClean="0"/>
              <a:t>. “Decision tree fields.” </a:t>
            </a:r>
            <a:r>
              <a:rPr lang="en-US" sz="2000" i="1" dirty="0" smtClean="0"/>
              <a:t>ICCV 2011</a:t>
            </a:r>
            <a:r>
              <a:rPr lang="en-US" sz="2000" dirty="0" smtClean="0"/>
              <a:t>. (Oral)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[ICCV11b] B. Yao, X. Jiang, A. </a:t>
            </a:r>
            <a:r>
              <a:rPr lang="en-US" sz="2000" dirty="0" err="1" smtClean="0"/>
              <a:t>Khosla</a:t>
            </a:r>
            <a:r>
              <a:rPr lang="en-US" sz="2000" dirty="0" smtClean="0"/>
              <a:t>, A. Lin, L. </a:t>
            </a:r>
            <a:r>
              <a:rPr lang="en-US" sz="2000" dirty="0" err="1" smtClean="0"/>
              <a:t>Guibas</a:t>
            </a:r>
            <a:r>
              <a:rPr lang="en-US" sz="2000" dirty="0" smtClean="0"/>
              <a:t>, and L. </a:t>
            </a:r>
            <a:r>
              <a:rPr lang="en-US" sz="2000" dirty="0" err="1" smtClean="0"/>
              <a:t>Fei-Fei</a:t>
            </a:r>
            <a:r>
              <a:rPr lang="en-US" sz="2000" dirty="0" smtClean="0"/>
              <a:t>. “Human action recognition by learning bases of action attributes and parts.” </a:t>
            </a:r>
            <a:r>
              <a:rPr lang="en-US" sz="2000" i="1" dirty="0" smtClean="0"/>
              <a:t>ICCV 2011</a:t>
            </a:r>
            <a:r>
              <a:rPr lang="en-US" sz="2000" dirty="0" smtClean="0"/>
              <a:t>. (Oral)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[PAMI12] B. Yao and L. </a:t>
            </a:r>
            <a:r>
              <a:rPr lang="en-US" sz="2000" dirty="0" err="1" smtClean="0"/>
              <a:t>Fei-Fei</a:t>
            </a:r>
            <a:r>
              <a:rPr lang="en-US" sz="2000" dirty="0" smtClean="0"/>
              <a:t>. “Recognizing human-object interactions in still images by modeling the mutual context of objects and human poses.” </a:t>
            </a:r>
            <a:r>
              <a:rPr lang="en-US" sz="2000" i="1" dirty="0" smtClean="0"/>
              <a:t>PAMI 2012</a:t>
            </a:r>
            <a:r>
              <a:rPr lang="en-US" sz="2000" dirty="0" smtClean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[CVPR12] B. Yao, G. </a:t>
            </a:r>
            <a:r>
              <a:rPr lang="en-US" sz="2000" dirty="0" err="1" smtClean="0"/>
              <a:t>Bradski</a:t>
            </a:r>
            <a:r>
              <a:rPr lang="en-US" sz="2000" dirty="0" smtClean="0"/>
              <a:t>, and L. </a:t>
            </a:r>
            <a:r>
              <a:rPr lang="en-US" sz="2000" dirty="0" err="1" smtClean="0"/>
              <a:t>Fei-Fei</a:t>
            </a:r>
            <a:r>
              <a:rPr lang="en-US" sz="2000" dirty="0" smtClean="0"/>
              <a:t>. “A codebook-free and annotation-free approach for fine-grained image categorization.” </a:t>
            </a:r>
            <a:r>
              <a:rPr lang="en-US" sz="2000" i="1" dirty="0" smtClean="0"/>
              <a:t>CVPR 2012</a:t>
            </a:r>
            <a:r>
              <a:rPr lang="en-US" sz="2000" dirty="0" smtClean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[ECCV12] B. Yao and L. </a:t>
            </a:r>
            <a:r>
              <a:rPr lang="en-US" sz="2000" dirty="0" err="1" smtClean="0"/>
              <a:t>Fei-Fei</a:t>
            </a:r>
            <a:r>
              <a:rPr lang="en-US" sz="2000" dirty="0" smtClean="0"/>
              <a:t>. “Action recognition with exemplar based 2.5D graph matching.” </a:t>
            </a:r>
            <a:r>
              <a:rPr lang="en-US" sz="2000" i="1" dirty="0" smtClean="0"/>
              <a:t>ECCV 2012</a:t>
            </a:r>
            <a:r>
              <a:rPr lang="en-US" sz="2000" dirty="0" smtClean="0"/>
              <a:t>. (Oral)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1F9D-8EED-4AEF-BC9A-640DDE2E49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applications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43648"/>
            <a:ext cx="2885123" cy="165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2" y="1381649"/>
            <a:ext cx="2483644" cy="76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0"/>
          <p:cNvGrpSpPr/>
          <p:nvPr/>
        </p:nvGrpSpPr>
        <p:grpSpPr>
          <a:xfrm>
            <a:off x="4038600" y="1524000"/>
            <a:ext cx="4724400" cy="2199752"/>
            <a:chOff x="381000" y="3972448"/>
            <a:chExt cx="4724400" cy="2199752"/>
          </a:xfrm>
        </p:grpSpPr>
        <p:pic>
          <p:nvPicPr>
            <p:cNvPr id="3175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0" y="3972448"/>
              <a:ext cx="4119944" cy="1612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2290" y="5221224"/>
              <a:ext cx="740664" cy="950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6"/>
            <p:cNvGrpSpPr>
              <a:grpSpLocks noChangeAspect="1"/>
            </p:cNvGrpSpPr>
            <p:nvPr/>
          </p:nvGrpSpPr>
          <p:grpSpPr>
            <a:xfrm>
              <a:off x="762000" y="4637921"/>
              <a:ext cx="1376172" cy="553727"/>
              <a:chOff x="1295400" y="4343400"/>
              <a:chExt cx="1251067" cy="503388"/>
            </a:xfrm>
          </p:grpSpPr>
          <p:pic>
            <p:nvPicPr>
              <p:cNvPr id="31748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295400" y="4343400"/>
                <a:ext cx="1251067" cy="503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Rectangle 42"/>
              <p:cNvSpPr/>
              <p:nvPr/>
            </p:nvSpPr>
            <p:spPr>
              <a:xfrm rot="16200000">
                <a:off x="1461197" y="4209276"/>
                <a:ext cx="58656" cy="326906"/>
              </a:xfrm>
              <a:prstGeom prst="rect">
                <a:avLst/>
              </a:prstGeom>
              <a:solidFill>
                <a:srgbClr val="0A0A0A"/>
              </a:solidFill>
              <a:ln w="50800" cap="sq">
                <a:solidFill>
                  <a:srgbClr val="0A0A0A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75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48178" y="5227656"/>
              <a:ext cx="709422" cy="926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47"/>
            <p:cNvGrpSpPr>
              <a:grpSpLocks noChangeAspect="1"/>
            </p:cNvGrpSpPr>
            <p:nvPr/>
          </p:nvGrpSpPr>
          <p:grpSpPr>
            <a:xfrm>
              <a:off x="3673966" y="5267848"/>
              <a:ext cx="1431434" cy="585432"/>
              <a:chOff x="5175696" y="5335189"/>
              <a:chExt cx="1301304" cy="532211"/>
            </a:xfrm>
          </p:grpSpPr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175696" y="5342763"/>
                <a:ext cx="1301304" cy="52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Rectangle 38"/>
              <p:cNvSpPr/>
              <p:nvPr/>
            </p:nvSpPr>
            <p:spPr>
              <a:xfrm rot="16200000">
                <a:off x="5331324" y="5205278"/>
                <a:ext cx="61132" cy="320954"/>
              </a:xfrm>
              <a:prstGeom prst="rect">
                <a:avLst/>
              </a:prstGeom>
              <a:solidFill>
                <a:srgbClr val="0A0A0A"/>
              </a:solidFill>
              <a:ln w="50800" cap="sq">
                <a:solidFill>
                  <a:srgbClr val="0A0A0A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7"/>
              <p:cNvPicPr>
                <a:picLocks noChangeArrowheads="1"/>
              </p:cNvPicPr>
              <p:nvPr/>
            </p:nvPicPr>
            <p:blipFill>
              <a:blip r:embed="rId10" cstate="print"/>
              <a:srcRect t="25000" b="25000"/>
              <a:stretch>
                <a:fillRect/>
              </a:stretch>
            </p:blipFill>
            <p:spPr bwMode="auto">
              <a:xfrm>
                <a:off x="5448301" y="5488929"/>
                <a:ext cx="251825" cy="172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775034" y="5496448"/>
              <a:ext cx="743426" cy="360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0" name="Straight Arrow Connector 49"/>
            <p:cNvCxnSpPr/>
            <p:nvPr/>
          </p:nvCxnSpPr>
          <p:spPr>
            <a:xfrm flipV="1">
              <a:off x="2537034" y="5682376"/>
              <a:ext cx="355854" cy="164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1394034" y="5683216"/>
              <a:ext cx="355854" cy="164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 rot="16200000">
              <a:off x="813649" y="4750425"/>
              <a:ext cx="201168" cy="274320"/>
            </a:xfrm>
            <a:prstGeom prst="rect">
              <a:avLst/>
            </a:prstGeom>
            <a:noFill/>
            <a:ln w="254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rot="16200000">
              <a:off x="4014048" y="5394625"/>
              <a:ext cx="201168" cy="274320"/>
            </a:xfrm>
            <a:prstGeom prst="rect">
              <a:avLst/>
            </a:prstGeom>
            <a:noFill/>
            <a:ln w="254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58"/>
          <p:cNvGrpSpPr>
            <a:grpSpLocks noChangeAspect="1"/>
          </p:cNvGrpSpPr>
          <p:nvPr/>
        </p:nvGrpSpPr>
        <p:grpSpPr>
          <a:xfrm>
            <a:off x="426720" y="4308232"/>
            <a:ext cx="1664208" cy="1920240"/>
            <a:chOff x="3776662" y="1524000"/>
            <a:chExt cx="2971800" cy="3429000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 b="8511"/>
            <a:stretch>
              <a:fillRect/>
            </a:stretch>
          </p:blipFill>
          <p:spPr bwMode="auto">
            <a:xfrm>
              <a:off x="4357687" y="1676400"/>
              <a:ext cx="2390775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76662" y="1524000"/>
              <a:ext cx="1059851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9"/>
          <p:cNvGrpSpPr>
            <a:grpSpLocks noChangeAspect="1"/>
          </p:cNvGrpSpPr>
          <p:nvPr/>
        </p:nvGrpSpPr>
        <p:grpSpPr>
          <a:xfrm>
            <a:off x="2103120" y="4267200"/>
            <a:ext cx="1706880" cy="1962912"/>
            <a:chOff x="7281862" y="1447800"/>
            <a:chExt cx="3048000" cy="3505200"/>
          </a:xfrm>
        </p:grpSpPr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t="2128" b="6383"/>
            <a:stretch>
              <a:fillRect/>
            </a:stretch>
          </p:blipFill>
          <p:spPr bwMode="auto">
            <a:xfrm>
              <a:off x="7958137" y="1676400"/>
              <a:ext cx="2371725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6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81862" y="1447800"/>
              <a:ext cx="1295400" cy="1261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" name="Picture 28" descr="robot_wash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150951" y="4191000"/>
            <a:ext cx="1371600" cy="20594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95713" y="4199098"/>
            <a:ext cx="2438400" cy="205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390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52" y="1600201"/>
            <a:ext cx="1092437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5936" y="1600200"/>
            <a:ext cx="1066116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804" y="2971800"/>
            <a:ext cx="901788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4705" y="1600200"/>
            <a:ext cx="1005227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9220" y="2971800"/>
            <a:ext cx="921734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5388" y="1600200"/>
            <a:ext cx="103367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8" cstate="print"/>
          <a:srcRect b="12886"/>
          <a:stretch>
            <a:fillRect/>
          </a:stretch>
        </p:blipFill>
        <p:spPr bwMode="auto">
          <a:xfrm>
            <a:off x="5139180" y="1600200"/>
            <a:ext cx="972441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55348" y="2971800"/>
            <a:ext cx="845452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6052" y="2971800"/>
            <a:ext cx="966032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58111" y="2971800"/>
            <a:ext cx="960581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15828" y="2971800"/>
            <a:ext cx="856577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4724400"/>
            <a:ext cx="914400" cy="124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55229" y="5105400"/>
            <a:ext cx="2049971" cy="58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0" name="Picture 1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10000" y="4953000"/>
            <a:ext cx="1600200" cy="87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43800" y="1524000"/>
            <a:ext cx="810000" cy="118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logo_lg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00" y="3095574"/>
            <a:ext cx="1447800" cy="943026"/>
          </a:xfrm>
          <a:prstGeom prst="rect">
            <a:avLst/>
          </a:prstGeom>
        </p:spPr>
      </p:pic>
      <p:pic>
        <p:nvPicPr>
          <p:cNvPr id="24" name="Picture 23" descr="nsf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8800" y="4724400"/>
            <a:ext cx="1295400" cy="12954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9167" y="4953000"/>
            <a:ext cx="175003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Action Classification</a:t>
            </a:r>
          </a:p>
          <a:p>
            <a:pPr lvl="1"/>
            <a:r>
              <a:rPr lang="en-US" dirty="0" smtClean="0"/>
              <a:t>Combining </a:t>
            </a:r>
            <a:r>
              <a:rPr lang="en-US" dirty="0" smtClean="0"/>
              <a:t>discrimination and randomization</a:t>
            </a:r>
          </a:p>
          <a:p>
            <a:pPr lvl="1">
              <a:lnSpc>
                <a:spcPct val="10000"/>
              </a:lnSpc>
            </a:pPr>
            <a:endParaRPr lang="en-US" dirty="0" smtClean="0"/>
          </a:p>
          <a:p>
            <a:r>
              <a:rPr lang="en-US" dirty="0" smtClean="0"/>
              <a:t>Beyond action classification</a:t>
            </a:r>
          </a:p>
          <a:p>
            <a:pPr lvl="1"/>
            <a:r>
              <a:rPr lang="en-US" dirty="0" smtClean="0"/>
              <a:t>Mutual context modeling</a:t>
            </a:r>
          </a:p>
          <a:p>
            <a:pPr lvl="1">
              <a:lnSpc>
                <a:spcPct val="0"/>
              </a:lnSpc>
            </a:pPr>
            <a:endParaRPr lang="en-US" dirty="0" smtClean="0"/>
          </a:p>
          <a:p>
            <a:r>
              <a:rPr lang="en-US" dirty="0" smtClean="0"/>
              <a:t>Ongoing </a:t>
            </a:r>
            <a:r>
              <a:rPr lang="en-US" dirty="0" smtClean="0"/>
              <a:t>Work</a:t>
            </a:r>
          </a:p>
          <a:p>
            <a:pPr lvl="1"/>
            <a:r>
              <a:rPr lang="en-US" dirty="0" smtClean="0"/>
              <a:t>Unsupervised discovery of object </a:t>
            </a:r>
            <a:r>
              <a:rPr lang="en-US" dirty="0" smtClean="0"/>
              <a:t>functions</a:t>
            </a:r>
          </a:p>
          <a:p>
            <a:pPr lvl="1">
              <a:lnSpc>
                <a:spcPct val="0"/>
              </a:lnSpc>
            </a:pPr>
            <a:endParaRPr lang="en-US" dirty="0" smtClean="0"/>
          </a:p>
          <a:p>
            <a:r>
              <a:rPr lang="en-US" dirty="0" smtClean="0"/>
              <a:t>Summary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7239000" y="2895600"/>
            <a:ext cx="1066800" cy="1447800"/>
            <a:chOff x="7239000" y="2895600"/>
            <a:chExt cx="1066800" cy="14478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189" t="8914" r="7160" b="8675"/>
            <a:stretch>
              <a:fillRect/>
            </a:stretch>
          </p:blipFill>
          <p:spPr bwMode="auto">
            <a:xfrm>
              <a:off x="7239000" y="2895600"/>
              <a:ext cx="10668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ounded Rectangle 6"/>
            <p:cNvSpPr/>
            <p:nvPr/>
          </p:nvSpPr>
          <p:spPr>
            <a:xfrm rot="808171">
              <a:off x="7716216" y="3195494"/>
              <a:ext cx="271555" cy="347691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619690">
              <a:off x="7602717" y="3661825"/>
              <a:ext cx="110363" cy="298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20970488">
              <a:off x="7966001" y="3232536"/>
              <a:ext cx="96351" cy="2469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346971">
              <a:off x="7817431" y="3063474"/>
              <a:ext cx="150644" cy="180651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828335" y="3568215"/>
              <a:ext cx="128468" cy="347733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833687" y="3915948"/>
              <a:ext cx="119546" cy="374481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1784026">
              <a:off x="7614318" y="3487271"/>
              <a:ext cx="128468" cy="209923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 rot="381991">
              <a:off x="7984575" y="3474116"/>
              <a:ext cx="89927" cy="2469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 rot="7266022">
              <a:off x="7628264" y="2992194"/>
              <a:ext cx="96295" cy="25246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 rot="7540525">
              <a:off x="7423583" y="2853611"/>
              <a:ext cx="89876" cy="25033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7497824" y="3768443"/>
              <a:ext cx="721687" cy="428226"/>
            </a:xfrm>
            <a:prstGeom prst="rect">
              <a:avLst/>
            </a:prstGeom>
            <a:noFill/>
            <a:ln w="254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7485697" y="3738474"/>
              <a:ext cx="744156" cy="46569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7795043" y="2960291"/>
              <a:ext cx="201168" cy="214433"/>
            </a:xfrm>
            <a:prstGeom prst="rect">
              <a:avLst/>
            </a:prstGeom>
            <a:noFill/>
            <a:ln w="254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6200000">
              <a:off x="7775545" y="2938413"/>
              <a:ext cx="241402" cy="253472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l="6189" t="8914" r="7160" b="8675"/>
          <a:stretch>
            <a:fillRect/>
          </a:stretch>
        </p:blipFill>
        <p:spPr bwMode="auto">
          <a:xfrm>
            <a:off x="5840025" y="289560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ight Arrow 25"/>
          <p:cNvSpPr/>
          <p:nvPr/>
        </p:nvSpPr>
        <p:spPr>
          <a:xfrm>
            <a:off x="6966600" y="3401625"/>
            <a:ext cx="228600" cy="3048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6189" t="8915" r="7160" b="8675"/>
          <a:stretch>
            <a:fillRect/>
          </a:stretch>
        </p:blipFill>
        <p:spPr bwMode="auto">
          <a:xfrm>
            <a:off x="6112425" y="68580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ight Arrow 27"/>
          <p:cNvSpPr/>
          <p:nvPr/>
        </p:nvSpPr>
        <p:spPr>
          <a:xfrm>
            <a:off x="7239000" y="1191825"/>
            <a:ext cx="228600" cy="3048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02761" y="1017975"/>
            <a:ext cx="955439" cy="646331"/>
          </a:xfrm>
          <a:prstGeom prst="rect">
            <a:avLst/>
          </a:prstGeom>
          <a:solidFill>
            <a:srgbClr val="FFFF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Arial" pitchFamily="34" charset="0"/>
                <a:cs typeface="Arial" pitchFamily="34" charset="0"/>
              </a:rPr>
              <a:t>Riding bike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 l="6189" t="8914" r="7160" b="8675"/>
          <a:stretch>
            <a:fillRect/>
          </a:stretch>
        </p:blipFill>
        <p:spPr bwMode="auto">
          <a:xfrm>
            <a:off x="5257800" y="510540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4300" y="5410200"/>
            <a:ext cx="90341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ight Arrow 31"/>
          <p:cNvSpPr/>
          <p:nvPr/>
        </p:nvSpPr>
        <p:spPr>
          <a:xfrm>
            <a:off x="4953000" y="5600475"/>
            <a:ext cx="228600" cy="3048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4495800"/>
          </a:xfrm>
        </p:spPr>
        <p:txBody>
          <a:bodyPr>
            <a:normAutofit/>
          </a:bodyPr>
          <a:lstStyle/>
          <a:p>
            <a:r>
              <a:rPr lang="en-US" b="1" dirty="0" smtClean="0"/>
              <a:t>Action Classification</a:t>
            </a:r>
          </a:p>
          <a:p>
            <a:pPr lvl="1"/>
            <a:r>
              <a:rPr lang="en-US" b="1" dirty="0" smtClean="0"/>
              <a:t>Combining </a:t>
            </a:r>
            <a:r>
              <a:rPr lang="en-US" b="1" dirty="0" smtClean="0"/>
              <a:t>discrimination and randomization</a:t>
            </a:r>
          </a:p>
          <a:p>
            <a:pPr lvl="1">
              <a:lnSpc>
                <a:spcPct val="10000"/>
              </a:lnSpc>
            </a:pPr>
            <a:endParaRPr lang="en-US" dirty="0" smtClean="0"/>
          </a:p>
          <a:p>
            <a:r>
              <a:rPr lang="en-US" dirty="0" smtClean="0"/>
              <a:t>Beyond action classification</a:t>
            </a:r>
          </a:p>
          <a:p>
            <a:pPr lvl="1"/>
            <a:r>
              <a:rPr lang="en-US" dirty="0" smtClean="0"/>
              <a:t>Mutual context modeling</a:t>
            </a:r>
          </a:p>
          <a:p>
            <a:pPr lvl="1">
              <a:lnSpc>
                <a:spcPct val="0"/>
              </a:lnSpc>
            </a:pPr>
            <a:endParaRPr lang="en-US" dirty="0" smtClean="0"/>
          </a:p>
          <a:p>
            <a:r>
              <a:rPr lang="en-US" dirty="0" smtClean="0"/>
              <a:t>Ongoing </a:t>
            </a:r>
            <a:r>
              <a:rPr lang="en-US" dirty="0" smtClean="0"/>
              <a:t>Work</a:t>
            </a:r>
          </a:p>
          <a:p>
            <a:pPr lvl="1"/>
            <a:r>
              <a:rPr lang="en-US" dirty="0" smtClean="0"/>
              <a:t>Unsupervised discovery of object </a:t>
            </a:r>
            <a:r>
              <a:rPr lang="en-US" dirty="0" smtClean="0"/>
              <a:t>functions</a:t>
            </a:r>
          </a:p>
          <a:p>
            <a:pPr lvl="1">
              <a:lnSpc>
                <a:spcPct val="0"/>
              </a:lnSpc>
            </a:pPr>
            <a:endParaRPr lang="en-US" dirty="0" smtClean="0"/>
          </a:p>
          <a:p>
            <a:r>
              <a:rPr lang="en-US" dirty="0" smtClean="0"/>
              <a:t>Summary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/>
          <a:srcRect l="6189" t="8915" r="7160" b="8675"/>
          <a:stretch>
            <a:fillRect/>
          </a:stretch>
        </p:blipFill>
        <p:spPr bwMode="auto">
          <a:xfrm>
            <a:off x="6112425" y="68580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ight Arrow 27"/>
          <p:cNvSpPr/>
          <p:nvPr/>
        </p:nvSpPr>
        <p:spPr>
          <a:xfrm>
            <a:off x="7239000" y="1191825"/>
            <a:ext cx="228600" cy="3048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02761" y="1017975"/>
            <a:ext cx="955439" cy="646331"/>
          </a:xfrm>
          <a:prstGeom prst="rect">
            <a:avLst/>
          </a:prstGeom>
          <a:solidFill>
            <a:srgbClr val="FFFF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Arial" pitchFamily="34" charset="0"/>
                <a:cs typeface="Arial" pitchFamily="34" charset="0"/>
              </a:rPr>
              <a:t>Riding bike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1525731"/>
            <a:ext cx="1385344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 of action classification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4001921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3997456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Object classification: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630571"/>
            <a:ext cx="2072390" cy="86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b="10126"/>
          <a:stretch>
            <a:fillRect/>
          </a:stretch>
        </p:blipFill>
        <p:spPr bwMode="auto">
          <a:xfrm>
            <a:off x="3505200" y="4401971"/>
            <a:ext cx="1067906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b="6849"/>
          <a:stretch>
            <a:fillRect/>
          </a:stretch>
        </p:blipFill>
        <p:spPr bwMode="auto">
          <a:xfrm>
            <a:off x="5181600" y="4459121"/>
            <a:ext cx="101747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4554371"/>
            <a:ext cx="1752600" cy="110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838200" y="4630571"/>
            <a:ext cx="457200" cy="4572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33800" y="4935371"/>
            <a:ext cx="609600" cy="8191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67200" y="5011571"/>
            <a:ext cx="228600" cy="7429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81400" y="5011571"/>
            <a:ext cx="228600" cy="7429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57800" y="4935371"/>
            <a:ext cx="762000" cy="2286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57800" y="5163971"/>
            <a:ext cx="762000" cy="5334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0" y="4935371"/>
            <a:ext cx="609600" cy="6858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924800" y="5011571"/>
            <a:ext cx="533400" cy="6096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09600" y="5754521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Presence of parts and their spatial configurations.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05000" y="3352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Pose variation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57600" y="3276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Similar pose, different action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62600" y="3276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Same object, different action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9000" y="3352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Object small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1600" y="4782971"/>
            <a:ext cx="609600" cy="5334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33600" y="4935371"/>
            <a:ext cx="762000" cy="3048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62400" y="4478171"/>
            <a:ext cx="304800" cy="3810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38800" y="4478171"/>
            <a:ext cx="457200" cy="5334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39000" y="4554371"/>
            <a:ext cx="914400" cy="3810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7" cstate="print"/>
          <a:srcRect t="1523"/>
          <a:stretch>
            <a:fillRect/>
          </a:stretch>
        </p:blipFill>
        <p:spPr bwMode="auto">
          <a:xfrm>
            <a:off x="457200" y="1447800"/>
            <a:ext cx="1300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1620632"/>
            <a:ext cx="1494112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657600" y="1625320"/>
            <a:ext cx="1840668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0" y="1524000"/>
            <a:ext cx="1460958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614624" y="1459411"/>
            <a:ext cx="823128" cy="1696496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342104" y="1693035"/>
            <a:ext cx="700872" cy="1315496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474864" y="1758347"/>
            <a:ext cx="396912" cy="1021584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48400" y="1860507"/>
            <a:ext cx="756976" cy="1361552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558872" y="1728203"/>
            <a:ext cx="1066800" cy="1513952"/>
          </a:xfrm>
          <a:prstGeom prst="rect">
            <a:avLst/>
          </a:prstGeom>
          <a:noFill/>
          <a:ln w="25400">
            <a:solidFill>
              <a:srgbClr val="FF00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924448" y="2322731"/>
            <a:ext cx="457200" cy="914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016368" y="2322731"/>
            <a:ext cx="1432728" cy="914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707840" y="2155259"/>
            <a:ext cx="1742552" cy="105675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745984" y="1941731"/>
            <a:ext cx="1406768" cy="123929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828504" y="1865531"/>
            <a:ext cx="76200" cy="152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781800" y="60960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Lazebnik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2006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81800" y="58674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Fergus et al, 2003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81800" y="6341025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Felzenszwalb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1717600"/>
            <a:ext cx="1385344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3" cstate="print"/>
          <a:srcRect t="1523"/>
          <a:stretch>
            <a:fillRect/>
          </a:stretch>
        </p:blipFill>
        <p:spPr bwMode="auto">
          <a:xfrm>
            <a:off x="457200" y="1639669"/>
            <a:ext cx="1300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812501"/>
            <a:ext cx="1494112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657600" y="1817189"/>
            <a:ext cx="1840668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715869"/>
            <a:ext cx="1460958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Intuition: Focus on most discriminative distinctions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Oval 35"/>
          <p:cNvSpPr/>
          <p:nvPr/>
        </p:nvSpPr>
        <p:spPr>
          <a:xfrm rot="290780">
            <a:off x="1093049" y="1905698"/>
            <a:ext cx="252891" cy="156370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16200000">
            <a:off x="636712" y="2758065"/>
            <a:ext cx="988401" cy="349071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21414371">
            <a:off x="1174014" y="2531891"/>
            <a:ext cx="274518" cy="225810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21021637">
            <a:off x="894358" y="2484170"/>
            <a:ext cx="190651" cy="610139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2529974">
            <a:off x="2532127" y="2891339"/>
            <a:ext cx="435853" cy="406442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18678556">
            <a:off x="2279407" y="2795248"/>
            <a:ext cx="698135" cy="355813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18492590">
            <a:off x="2805203" y="2460773"/>
            <a:ext cx="363825" cy="202456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6874639">
            <a:off x="4416272" y="2550415"/>
            <a:ext cx="376541" cy="409868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rot="563388">
            <a:off x="4655083" y="2396634"/>
            <a:ext cx="437921" cy="192403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21224975">
            <a:off x="4340612" y="2424007"/>
            <a:ext cx="462778" cy="227242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400800" y="2438400"/>
            <a:ext cx="247736" cy="484677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20752079">
            <a:off x="6220987" y="2070804"/>
            <a:ext cx="406678" cy="450036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634927">
            <a:off x="6333565" y="2680882"/>
            <a:ext cx="268341" cy="407190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570800">
            <a:off x="7622470" y="2085739"/>
            <a:ext cx="165677" cy="395151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268913">
            <a:off x="7793456" y="2059921"/>
            <a:ext cx="165677" cy="227901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268913">
            <a:off x="7726336" y="2144099"/>
            <a:ext cx="274029" cy="136875"/>
          </a:xfrm>
          <a:prstGeom prst="ellipse">
            <a:avLst/>
          </a:prstGeom>
          <a:noFill/>
          <a:ln w="254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457200" y="4001921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81000" y="3997456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Object classification: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4630571"/>
            <a:ext cx="2072390" cy="86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8" cstate="print"/>
          <a:srcRect b="10126"/>
          <a:stretch>
            <a:fillRect/>
          </a:stretch>
        </p:blipFill>
        <p:spPr bwMode="auto">
          <a:xfrm>
            <a:off x="3505200" y="4401971"/>
            <a:ext cx="1067906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9" cstate="print"/>
          <a:srcRect b="6849"/>
          <a:stretch>
            <a:fillRect/>
          </a:stretch>
        </p:blipFill>
        <p:spPr bwMode="auto">
          <a:xfrm>
            <a:off x="5181600" y="4459121"/>
            <a:ext cx="101747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1800" y="4554371"/>
            <a:ext cx="1752600" cy="110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75"/>
          <p:cNvSpPr/>
          <p:nvPr/>
        </p:nvSpPr>
        <p:spPr>
          <a:xfrm>
            <a:off x="838200" y="4630571"/>
            <a:ext cx="457200" cy="4572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733800" y="4935371"/>
            <a:ext cx="609600" cy="8191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267200" y="5011571"/>
            <a:ext cx="228600" cy="7429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581400" y="5011571"/>
            <a:ext cx="228600" cy="7429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257800" y="4935371"/>
            <a:ext cx="762000" cy="2286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257800" y="5163971"/>
            <a:ext cx="762000" cy="5334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858000" y="4935371"/>
            <a:ext cx="609600" cy="6858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7924800" y="5011571"/>
            <a:ext cx="533400" cy="6096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609600" y="5754521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Presence of parts and their spatial configurations.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371600" y="4782971"/>
            <a:ext cx="609600" cy="5334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133600" y="4935371"/>
            <a:ext cx="762000" cy="3048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962400" y="4478171"/>
            <a:ext cx="304800" cy="3810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638800" y="4478171"/>
            <a:ext cx="457200" cy="5334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7239000" y="4554371"/>
            <a:ext cx="914400" cy="3810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6781800" y="60960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Lazebnik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2006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781800" y="58674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Fergus et al, 2003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781800" y="6341025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Felzenszwalb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/>
          <a:srcRect t="1523"/>
          <a:stretch>
            <a:fillRect/>
          </a:stretch>
        </p:blipFill>
        <p:spPr bwMode="auto">
          <a:xfrm>
            <a:off x="838200" y="1676400"/>
            <a:ext cx="2796457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Grouplet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representation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334233" y="2504552"/>
            <a:ext cx="304800" cy="30480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161445" y="3774832"/>
            <a:ext cx="350308" cy="657100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 rot="5400000">
            <a:off x="1681624" y="3313177"/>
            <a:ext cx="1459256" cy="143990"/>
          </a:xfrm>
          <a:prstGeom prst="straightConnector1">
            <a:avLst/>
          </a:prstGeom>
          <a:ln w="25400">
            <a:solidFill>
              <a:srgbClr val="FF00FF"/>
            </a:solidFill>
            <a:prstDash val="solid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 rot="855323">
            <a:off x="2682544" y="3543941"/>
            <a:ext cx="235558" cy="470715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3" name="Straight Arrow Connector 72"/>
          <p:cNvCxnSpPr/>
          <p:nvPr/>
        </p:nvCxnSpPr>
        <p:spPr>
          <a:xfrm rot="16200000" flipH="1">
            <a:off x="2062624" y="3076167"/>
            <a:ext cx="1154456" cy="313210"/>
          </a:xfrm>
          <a:prstGeom prst="straightConnector1">
            <a:avLst/>
          </a:prstGeom>
          <a:ln w="25400">
            <a:solidFill>
              <a:srgbClr val="FF00FF"/>
            </a:solidFill>
            <a:prstDash val="solid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2446671" y="2619704"/>
            <a:ext cx="82296" cy="82296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4267200" y="3135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Visual codeword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5" name="Curved Connector 84"/>
          <p:cNvCxnSpPr>
            <a:endCxn id="96" idx="1"/>
          </p:cNvCxnSpPr>
          <p:nvPr/>
        </p:nvCxnSpPr>
        <p:spPr>
          <a:xfrm rot="5400000" flipH="1" flipV="1">
            <a:off x="2614628" y="1776428"/>
            <a:ext cx="1628745" cy="1524000"/>
          </a:xfrm>
          <a:prstGeom prst="curvedConnector2">
            <a:avLst/>
          </a:prstGeom>
          <a:ln w="25400"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04800" y="622929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[Yao &amp;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Fei-Fei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CVPR10a]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0" y="28194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Appearance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Curved Connector 47"/>
          <p:cNvCxnSpPr/>
          <p:nvPr/>
        </p:nvCxnSpPr>
        <p:spPr>
          <a:xfrm flipV="1">
            <a:off x="2819400" y="3048000"/>
            <a:ext cx="1371600" cy="762000"/>
          </a:xfrm>
          <a:prstGeom prst="curvedConnector3">
            <a:avLst>
              <a:gd name="adj1" fmla="val 50000"/>
            </a:avLst>
          </a:prstGeom>
          <a:ln w="25400"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191000" y="39624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Shape</a:t>
            </a:r>
            <a:endParaRPr lang="en-US" sz="2400" b="1" u="sng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" name="Curved Connector 51"/>
          <p:cNvCxnSpPr>
            <a:endCxn id="51" idx="1"/>
          </p:cNvCxnSpPr>
          <p:nvPr/>
        </p:nvCxnSpPr>
        <p:spPr>
          <a:xfrm>
            <a:off x="2865456" y="3933612"/>
            <a:ext cx="1325544" cy="259621"/>
          </a:xfrm>
          <a:prstGeom prst="curvedConnector3">
            <a:avLst>
              <a:gd name="adj1" fmla="val 50000"/>
            </a:avLst>
          </a:prstGeom>
          <a:ln w="25400">
            <a:solidFill>
              <a:srgbClr val="0000FF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4267200" y="18404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W.r.t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the face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191000" y="15240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267200" y="43550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Gaussian dist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 descr="dense_location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1" y="1371601"/>
            <a:ext cx="1169145" cy="1152633"/>
          </a:xfrm>
          <a:prstGeom prst="rect">
            <a:avLst/>
          </a:prstGeom>
        </p:spPr>
      </p:pic>
      <p:grpSp>
        <p:nvGrpSpPr>
          <p:cNvPr id="3" name="Group 120"/>
          <p:cNvGrpSpPr>
            <a:grpSpLocks noChangeAspect="1"/>
          </p:cNvGrpSpPr>
          <p:nvPr/>
        </p:nvGrpSpPr>
        <p:grpSpPr>
          <a:xfrm>
            <a:off x="6271260" y="3775710"/>
            <a:ext cx="1424940" cy="1024890"/>
            <a:chOff x="3200400" y="4267200"/>
            <a:chExt cx="1676400" cy="1295400"/>
          </a:xfrm>
        </p:grpSpPr>
        <p:sp>
          <p:nvSpPr>
            <p:cNvPr id="22" name="Cloud 21"/>
            <p:cNvSpPr/>
            <p:nvPr/>
          </p:nvSpPr>
          <p:spPr>
            <a:xfrm>
              <a:off x="3200400" y="4267200"/>
              <a:ext cx="1676400" cy="1295400"/>
            </a:xfrm>
            <a:prstGeom prst="clou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3657133">
              <a:off x="3465079" y="4537134"/>
              <a:ext cx="170290" cy="357083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3775716" y="4478352"/>
              <a:ext cx="262884" cy="250665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4156716" y="4419600"/>
              <a:ext cx="186684" cy="304800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 rot="17244905">
              <a:off x="4342899" y="4765800"/>
              <a:ext cx="186684" cy="136044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 rot="20480291">
              <a:off x="3580273" y="4940665"/>
              <a:ext cx="109583" cy="304800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572000" y="4495800"/>
              <a:ext cx="76200" cy="304800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3733800" y="4800600"/>
              <a:ext cx="186684" cy="228600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 rot="16200000">
              <a:off x="4106229" y="4809171"/>
              <a:ext cx="186684" cy="440058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810000" y="5181600"/>
              <a:ext cx="186684" cy="152400"/>
            </a:xfrm>
            <a:prstGeom prst="ellipse">
              <a:avLst/>
            </a:prstGeom>
            <a:noFill/>
            <a:ln w="254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32" name="Object 5"/>
            <p:cNvGraphicFramePr>
              <a:graphicFrameLocks noChangeAspect="1"/>
            </p:cNvGraphicFramePr>
            <p:nvPr/>
          </p:nvGraphicFramePr>
          <p:xfrm>
            <a:off x="4114800" y="5194300"/>
            <a:ext cx="381000" cy="171450"/>
          </p:xfrm>
          <a:graphic>
            <a:graphicData uri="http://schemas.openxmlformats.org/presentationml/2006/ole">
              <p:oleObj spid="_x0000_s2050" name="Equation" r:id="rId5" imgW="330057" imgH="165028" progId="Equation.DSMT4">
                <p:embed/>
              </p:oleObj>
            </a:graphicData>
          </a:graphic>
        </p:graphicFrame>
      </p:grpSp>
      <p:pic>
        <p:nvPicPr>
          <p:cNvPr id="33" name="Picture 32" descr="dictionary.e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200" y="2667000"/>
            <a:ext cx="1528892" cy="94921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058696" y="5081060"/>
            <a:ext cx="406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number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grouplets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is very huge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57152" y="5439194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Mining discriminative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grouplets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     	→  SVM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62400" y="5029200"/>
            <a:ext cx="45720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BANGPENG@ZQPLLMMRRPWYY57I" val="378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1569</Words>
  <Application>Microsoft Office PowerPoint</Application>
  <PresentationFormat>On-screen Show (4:3)</PresentationFormat>
  <Paragraphs>388</Paragraphs>
  <Slides>40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Equation</vt:lpstr>
      <vt:lpstr>Understanding Human Actions in Still Images: Classification and Beyond</vt:lpstr>
      <vt:lpstr>Humans recognize action easily</vt:lpstr>
      <vt:lpstr>Action images are everywhere</vt:lpstr>
      <vt:lpstr>Potential applications</vt:lpstr>
      <vt:lpstr>Outline</vt:lpstr>
      <vt:lpstr>Outline</vt:lpstr>
      <vt:lpstr>Challenge of action classification</vt:lpstr>
      <vt:lpstr>Intuition: Focus on most discriminative distinctions</vt:lpstr>
      <vt:lpstr>The Grouplet representation</vt:lpstr>
      <vt:lpstr>Grouplet: Examples</vt:lpstr>
      <vt:lpstr>Grouplet: Classification results</vt:lpstr>
      <vt:lpstr>Grouplet: How to improve?</vt:lpstr>
      <vt:lpstr>Improve Grouplet, better classifier</vt:lpstr>
      <vt:lpstr>Improve Grouplet, better classifier</vt:lpstr>
      <vt:lpstr>Combining randomization and discrimination</vt:lpstr>
      <vt:lpstr>Winner on PASCAL VOC 2011, 2012</vt:lpstr>
      <vt:lpstr>Winner on PASCAL VOC 2011, 2012</vt:lpstr>
      <vt:lpstr>More on classification</vt:lpstr>
      <vt:lpstr>Outline</vt:lpstr>
      <vt:lpstr>Beyond action classification</vt:lpstr>
      <vt:lpstr>Intuition: Mutual context</vt:lpstr>
      <vt:lpstr>Intuition: Mutual context</vt:lpstr>
      <vt:lpstr>Intuition: Mutual context</vt:lpstr>
      <vt:lpstr>Method: Mutual context modeling</vt:lpstr>
      <vt:lpstr>Result: Model visualization</vt:lpstr>
      <vt:lpstr>Result: Model visualization</vt:lpstr>
      <vt:lpstr>Result: Action retrieval</vt:lpstr>
      <vt:lpstr>Outline</vt:lpstr>
      <vt:lpstr>Motivation</vt:lpstr>
      <vt:lpstr>Motivation</vt:lpstr>
      <vt:lpstr>Previous Work</vt:lpstr>
      <vt:lpstr>Problem formulation</vt:lpstr>
      <vt:lpstr>Assumption in our method</vt:lpstr>
      <vt:lpstr>Our Approach</vt:lpstr>
      <vt:lpstr>(Planned) Experiments - PPMI</vt:lpstr>
      <vt:lpstr>(Planned) Experiments – Online Images</vt:lpstr>
      <vt:lpstr>Summary</vt:lpstr>
      <vt:lpstr>References</vt:lpstr>
      <vt:lpstr>References</vt:lpstr>
      <vt:lpstr>Acknowledgement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Recognizing Human Actions in Still Images</dc:title>
  <dc:creator>Bangpeng</dc:creator>
  <cp:lastModifiedBy>Bangpeng</cp:lastModifiedBy>
  <cp:revision>75</cp:revision>
  <dcterms:created xsi:type="dcterms:W3CDTF">2006-08-16T00:00:00Z</dcterms:created>
  <dcterms:modified xsi:type="dcterms:W3CDTF">2013-02-07T08:13:09Z</dcterms:modified>
</cp:coreProperties>
</file>