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51" r:id="rId2"/>
    <p:sldId id="474" r:id="rId3"/>
    <p:sldId id="475" r:id="rId4"/>
    <p:sldId id="472" r:id="rId5"/>
    <p:sldId id="477" r:id="rId6"/>
    <p:sldId id="511" r:id="rId7"/>
    <p:sldId id="478" r:id="rId8"/>
    <p:sldId id="480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3" r:id="rId20"/>
    <p:sldId id="499" r:id="rId21"/>
    <p:sldId id="500" r:id="rId22"/>
    <p:sldId id="501" r:id="rId23"/>
    <p:sldId id="502" r:id="rId24"/>
    <p:sldId id="498" r:id="rId25"/>
    <p:sldId id="503" r:id="rId26"/>
    <p:sldId id="504" r:id="rId27"/>
    <p:sldId id="505" r:id="rId28"/>
    <p:sldId id="506" r:id="rId29"/>
    <p:sldId id="509" r:id="rId30"/>
    <p:sldId id="507" r:id="rId31"/>
    <p:sldId id="508" r:id="rId32"/>
    <p:sldId id="512" r:id="rId33"/>
    <p:sldId id="510" r:id="rId34"/>
  </p:sldIdLst>
  <p:sldSz cx="9144000" cy="6858000" type="screen4x3"/>
  <p:notesSz cx="7010400" cy="9236075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00DC00"/>
    <a:srgbClr val="00A000"/>
    <a:srgbClr val="FF6600"/>
    <a:srgbClr val="00FF00"/>
    <a:srgbClr val="FF00FF"/>
    <a:srgbClr val="FFFF66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07" autoAdjust="0"/>
    <p:restoredTop sz="99666" autoAdjust="0"/>
  </p:normalViewPr>
  <p:slideViewPr>
    <p:cSldViewPr>
      <p:cViewPr varScale="1">
        <p:scale>
          <a:sx n="79" d="100"/>
          <a:sy n="79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26"/>
    </p:cViewPr>
  </p:sorterViewPr>
  <p:notesViewPr>
    <p:cSldViewPr>
      <p:cViewPr varScale="1">
        <p:scale>
          <a:sx n="141" d="100"/>
          <a:sy n="141" d="100"/>
        </p:scale>
        <p:origin x="-4590" y="-108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3A11FFE-E7AD-40BC-A5A8-1524A8DE9D1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71422CB-9647-4941-AA43-B06256F6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71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D9D8994-CA69-47AC-9A2E-40ED15B3B1FC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99E3312-228C-4705-8B48-166680069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90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here we are. I am …, this is … We are going to present</a:t>
            </a:r>
            <a:r>
              <a:rPr lang="en-US" baseline="0" dirty="0" smtClean="0"/>
              <a:t> our CVPR work which you might have seen from the poster sessions. So you might be familiar with this already. Please bear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E3312-228C-4705-8B48-1666800690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E3312-228C-4705-8B48-1666800690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4855-6CB3-4042-8EB2-DA8A7E077B09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99A-DE55-4B3B-9481-8E864FED7F86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FB1D-23B1-47A1-9FEC-DEFFDC0EDE6A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01A9-184E-45A4-BC75-1447D950AEFC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A964-0FD2-45EB-B447-9D0ABBE12BC4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F801-05AF-4A94-8EDC-03C5715A56D7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3BF4-D354-4021-836A-C5F5DB481889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714-657D-4379-94D2-8A60401C0C01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144-2B36-4364-A97F-4F756FBE77F2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51-058B-4EE6-9CED-D0C36706DE86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46A8-06F9-4EE1-8588-D7965548E07A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1DBB-C72F-42DF-8FDA-76BAE7931224}" type="datetime1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5.jpeg"/><Relationship Id="rId12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0.png"/><Relationship Id="rId5" Type="http://schemas.openxmlformats.org/officeDocument/2006/relationships/image" Target="../media/image33.jpeg"/><Relationship Id="rId10" Type="http://schemas.openxmlformats.org/officeDocument/2006/relationships/image" Target="../media/image29.png"/><Relationship Id="rId4" Type="http://schemas.openxmlformats.org/officeDocument/2006/relationships/image" Target="../media/image32.jpe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50.jpeg"/><Relationship Id="rId5" Type="http://schemas.openxmlformats.org/officeDocument/2006/relationships/image" Target="../media/image29.png"/><Relationship Id="rId10" Type="http://schemas.openxmlformats.org/officeDocument/2006/relationships/image" Target="../media/image49.jpeg"/><Relationship Id="rId4" Type="http://schemas.openxmlformats.org/officeDocument/2006/relationships/image" Target="../media/image28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478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Action Classification: An Integration of Randomization and Discrimination in A Dense Feature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Space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_l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74706"/>
            <a:ext cx="1493963" cy="973094"/>
          </a:xfrm>
          <a:prstGeom prst="rect">
            <a:avLst/>
          </a:prstGeom>
        </p:spPr>
      </p:pic>
      <p:pic>
        <p:nvPicPr>
          <p:cNvPr id="7" name="Picture 6" descr="logo_Stanfo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4223" y="457200"/>
            <a:ext cx="698777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267200"/>
            <a:ext cx="73914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Computer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Science Department, Stanford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University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dirty="0"/>
          </a:p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{bangpeng,aditya86,feifeili}@cs.stanford.edu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90" y="5547360"/>
            <a:ext cx="420481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547360"/>
            <a:ext cx="470824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486400"/>
            <a:ext cx="9144000" cy="1295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581400"/>
            <a:ext cx="739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Bangpeng Yao,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Aditya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Khosla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and Li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Fei-Fei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99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</p:spTree>
    <p:extLst>
      <p:ext uri="{BB962C8B-B14F-4D97-AF65-F5344CB8AC3E}">
        <p14:creationId xmlns="" xmlns:p14="http://schemas.microsoft.com/office/powerpoint/2010/main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36" name="Freeform 35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42" name="Freeform 41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7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grpSp>
        <p:nvGrpSpPr>
          <p:cNvPr id="35" name="Group 37"/>
          <p:cNvGrpSpPr/>
          <p:nvPr/>
        </p:nvGrpSpPr>
        <p:grpSpPr>
          <a:xfrm>
            <a:off x="6444280" y="2637893"/>
            <a:ext cx="191701" cy="195460"/>
            <a:chOff x="3804840" y="1146600"/>
            <a:chExt cx="55079" cy="56159"/>
          </a:xfrm>
        </p:grpSpPr>
        <p:grpSp>
          <p:nvGrpSpPr>
            <p:cNvPr id="38" name="Group 38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40" name="Straight Connector 39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41" name="Straight Connector 40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42" name="Freeform 41"/>
          <p:cNvSpPr/>
          <p:nvPr/>
        </p:nvSpPr>
        <p:spPr>
          <a:xfrm>
            <a:off x="4972621" y="1990126"/>
            <a:ext cx="2936957" cy="1591274"/>
          </a:xfrm>
          <a:custGeom>
            <a:avLst>
              <a:gd name="f0" fmla="val 147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55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56" name="Freeform 55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60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61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69" name="Straight Connector 68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0" name="Straight Connector 69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71" name="Freeform 70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6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9643" y="1990126"/>
            <a:ext cx="2936957" cy="1591274"/>
            <a:chOff x="4972621" y="2294926"/>
            <a:chExt cx="2936957" cy="1591274"/>
          </a:xfrm>
        </p:grpSpPr>
        <p:grpSp>
          <p:nvGrpSpPr>
            <p:cNvPr id="35" name="Group 37"/>
            <p:cNvGrpSpPr/>
            <p:nvPr/>
          </p:nvGrpSpPr>
          <p:grpSpPr>
            <a:xfrm>
              <a:off x="6444280" y="2942693"/>
              <a:ext cx="191701" cy="195460"/>
              <a:chOff x="3804840" y="1146600"/>
              <a:chExt cx="55079" cy="56159"/>
            </a:xfrm>
          </p:grpSpPr>
          <p:grpSp>
            <p:nvGrpSpPr>
              <p:cNvPr id="38" name="Group 38"/>
              <p:cNvGrpSpPr/>
              <p:nvPr/>
            </p:nvGrpSpPr>
            <p:grpSpPr>
              <a:xfrm>
                <a:off x="3804840" y="1146600"/>
                <a:ext cx="55079" cy="56159"/>
                <a:chOff x="3804840" y="1146600"/>
                <a:chExt cx="55079" cy="56159"/>
              </a:xfrm>
            </p:grpSpPr>
            <p:sp>
              <p:nvSpPr>
                <p:cNvPr id="40" name="Straight Connector 39"/>
                <p:cNvSpPr/>
                <p:nvPr/>
              </p:nvSpPr>
              <p:spPr>
                <a:xfrm>
                  <a:off x="3805200" y="1148759"/>
                  <a:ext cx="54719" cy="54000"/>
                </a:xfrm>
                <a:prstGeom prst="line">
                  <a:avLst/>
                </a:prstGeom>
                <a:noFill/>
                <a:ln w="18360">
                  <a:solidFill>
                    <a:srgbClr val="FF00FF"/>
                  </a:solidFill>
                  <a:prstDash val="solid"/>
                </a:ln>
              </p:spPr>
              <p:txBody>
                <a:bodyPr vert="horz" lIns="99000" tIns="54000" rIns="99000" bIns="54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1" name="Straight Connector 40"/>
                <p:cNvSpPr/>
                <p:nvPr/>
              </p:nvSpPr>
              <p:spPr>
                <a:xfrm flipV="1">
                  <a:off x="3804840" y="1146600"/>
                  <a:ext cx="54719" cy="54359"/>
                </a:xfrm>
                <a:prstGeom prst="line">
                  <a:avLst/>
                </a:prstGeom>
                <a:noFill/>
                <a:ln w="18360">
                  <a:solidFill>
                    <a:srgbClr val="FF00FF"/>
                  </a:solidFill>
                  <a:prstDash val="solid"/>
                </a:ln>
              </p:spPr>
              <p:txBody>
                <a:bodyPr vert="horz" lIns="99000" tIns="54000" rIns="99000" bIns="54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</p:grpSp>
        </p:grpSp>
        <p:sp>
          <p:nvSpPr>
            <p:cNvPr id="42" name="Freeform 41"/>
            <p:cNvSpPr/>
            <p:nvPr/>
          </p:nvSpPr>
          <p:spPr>
            <a:xfrm>
              <a:off x="4972621" y="2294926"/>
              <a:ext cx="2936957" cy="1591274"/>
            </a:xfrm>
            <a:custGeom>
              <a:avLst>
                <a:gd name="f0" fmla="val 1472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prstDash val="sysDash"/>
            </a:ln>
            <a:effectLst/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54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55" name="Freeform 54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59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67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68" name="Straight Connector 67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9" name="Straight Connector 68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70" name="Freeform 69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598607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19392 0.0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5621302" y="2637893"/>
            <a:ext cx="191701" cy="195460"/>
            <a:chOff x="3804840" y="1146600"/>
            <a:chExt cx="55079" cy="56159"/>
          </a:xfrm>
        </p:grpSpPr>
        <p:grpSp>
          <p:nvGrpSpPr>
            <p:cNvPr id="35" name="Group 38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40" name="Straight Connector 39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41" name="Straight Connector 40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38" name="Group 54"/>
          <p:cNvGrpSpPr/>
          <p:nvPr/>
        </p:nvGrpSpPr>
        <p:grpSpPr>
          <a:xfrm>
            <a:off x="5904299" y="2639180"/>
            <a:ext cx="191701" cy="195460"/>
            <a:chOff x="3804840" y="1146600"/>
            <a:chExt cx="55079" cy="56159"/>
          </a:xfrm>
        </p:grpSpPr>
        <p:grpSp>
          <p:nvGrpSpPr>
            <p:cNvPr id="39" name="Group 55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57" name="Straight Connector 56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58" name="Straight Connector 57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2" name="Group 58"/>
          <p:cNvGrpSpPr/>
          <p:nvPr/>
        </p:nvGrpSpPr>
        <p:grpSpPr>
          <a:xfrm>
            <a:off x="6172200" y="2639180"/>
            <a:ext cx="191701" cy="195460"/>
            <a:chOff x="3804840" y="1146600"/>
            <a:chExt cx="55079" cy="56159"/>
          </a:xfrm>
        </p:grpSpPr>
        <p:grpSp>
          <p:nvGrpSpPr>
            <p:cNvPr id="43" name="Group 59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1" name="Straight Connector 60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2" name="Straight Connector 61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4" name="Group 62"/>
          <p:cNvGrpSpPr/>
          <p:nvPr/>
        </p:nvGrpSpPr>
        <p:grpSpPr>
          <a:xfrm>
            <a:off x="6437699" y="2639180"/>
            <a:ext cx="191701" cy="195460"/>
            <a:chOff x="3804840" y="1146600"/>
            <a:chExt cx="55079" cy="56159"/>
          </a:xfrm>
        </p:grpSpPr>
        <p:grpSp>
          <p:nvGrpSpPr>
            <p:cNvPr id="45" name="Group 63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5" name="Straight Connector 64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6" name="Straight Connector 65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6" name="Group 66"/>
          <p:cNvGrpSpPr/>
          <p:nvPr/>
        </p:nvGrpSpPr>
        <p:grpSpPr>
          <a:xfrm>
            <a:off x="6742499" y="2639180"/>
            <a:ext cx="191701" cy="195460"/>
            <a:chOff x="3804840" y="1146600"/>
            <a:chExt cx="55079" cy="56159"/>
          </a:xfrm>
        </p:grpSpPr>
        <p:grpSp>
          <p:nvGrpSpPr>
            <p:cNvPr id="47" name="Group 67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9" name="Straight Connector 68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0" name="Straight Connector 69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8" name="Group 70"/>
          <p:cNvGrpSpPr/>
          <p:nvPr/>
        </p:nvGrpSpPr>
        <p:grpSpPr>
          <a:xfrm>
            <a:off x="7018020" y="2639180"/>
            <a:ext cx="191701" cy="195460"/>
            <a:chOff x="3804840" y="1146600"/>
            <a:chExt cx="55079" cy="56159"/>
          </a:xfrm>
        </p:grpSpPr>
        <p:grpSp>
          <p:nvGrpSpPr>
            <p:cNvPr id="49" name="Group 71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73" name="Straight Connector 72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4" name="Straight Connector 73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50" name="Group 74"/>
          <p:cNvGrpSpPr/>
          <p:nvPr/>
        </p:nvGrpSpPr>
        <p:grpSpPr>
          <a:xfrm>
            <a:off x="7315200" y="2636520"/>
            <a:ext cx="191701" cy="195460"/>
            <a:chOff x="3804840" y="1146600"/>
            <a:chExt cx="55079" cy="56159"/>
          </a:xfrm>
        </p:grpSpPr>
        <p:grpSp>
          <p:nvGrpSpPr>
            <p:cNvPr id="51" name="Group 75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77" name="Straight Connector 76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8" name="Straight Connector 77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3810000" y="5105400"/>
            <a:ext cx="51054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can we identify the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discriminative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regions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efficiently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effectively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087680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79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81" name="Freeform 80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85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94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95" name="Straight Connector 94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96" name="Straight Connector 95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7" name="Freeform 96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48200" y="4038600"/>
            <a:ext cx="2895600" cy="1066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size: </a:t>
            </a:r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regions: O(</a:t>
            </a:r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200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11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5621302" y="2637893"/>
            <a:ext cx="191701" cy="195460"/>
            <a:chOff x="3804840" y="1146600"/>
            <a:chExt cx="55079" cy="56159"/>
          </a:xfrm>
        </p:grpSpPr>
        <p:grpSp>
          <p:nvGrpSpPr>
            <p:cNvPr id="35" name="Group 38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40" name="Straight Connector 39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41" name="Straight Connector 40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38" name="Group 54"/>
          <p:cNvGrpSpPr/>
          <p:nvPr/>
        </p:nvGrpSpPr>
        <p:grpSpPr>
          <a:xfrm>
            <a:off x="5904299" y="2639180"/>
            <a:ext cx="191701" cy="195460"/>
            <a:chOff x="3804840" y="1146600"/>
            <a:chExt cx="55079" cy="56159"/>
          </a:xfrm>
        </p:grpSpPr>
        <p:grpSp>
          <p:nvGrpSpPr>
            <p:cNvPr id="39" name="Group 55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57" name="Straight Connector 56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58" name="Straight Connector 57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2" name="Group 58"/>
          <p:cNvGrpSpPr/>
          <p:nvPr/>
        </p:nvGrpSpPr>
        <p:grpSpPr>
          <a:xfrm>
            <a:off x="6172200" y="2639180"/>
            <a:ext cx="191701" cy="195460"/>
            <a:chOff x="3804840" y="1146600"/>
            <a:chExt cx="55079" cy="56159"/>
          </a:xfrm>
        </p:grpSpPr>
        <p:grpSp>
          <p:nvGrpSpPr>
            <p:cNvPr id="43" name="Group 59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1" name="Straight Connector 60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2" name="Straight Connector 61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4" name="Group 62"/>
          <p:cNvGrpSpPr/>
          <p:nvPr/>
        </p:nvGrpSpPr>
        <p:grpSpPr>
          <a:xfrm>
            <a:off x="6437699" y="2639180"/>
            <a:ext cx="191701" cy="195460"/>
            <a:chOff x="3804840" y="1146600"/>
            <a:chExt cx="55079" cy="56159"/>
          </a:xfrm>
        </p:grpSpPr>
        <p:grpSp>
          <p:nvGrpSpPr>
            <p:cNvPr id="45" name="Group 63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5" name="Straight Connector 64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6" name="Straight Connector 65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6" name="Group 66"/>
          <p:cNvGrpSpPr/>
          <p:nvPr/>
        </p:nvGrpSpPr>
        <p:grpSpPr>
          <a:xfrm>
            <a:off x="6742499" y="2639180"/>
            <a:ext cx="191701" cy="195460"/>
            <a:chOff x="3804840" y="1146600"/>
            <a:chExt cx="55079" cy="56159"/>
          </a:xfrm>
        </p:grpSpPr>
        <p:grpSp>
          <p:nvGrpSpPr>
            <p:cNvPr id="47" name="Group 67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9" name="Straight Connector 68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0" name="Straight Connector 69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8" name="Group 70"/>
          <p:cNvGrpSpPr/>
          <p:nvPr/>
        </p:nvGrpSpPr>
        <p:grpSpPr>
          <a:xfrm>
            <a:off x="7018020" y="2639180"/>
            <a:ext cx="191701" cy="195460"/>
            <a:chOff x="3804840" y="1146600"/>
            <a:chExt cx="55079" cy="56159"/>
          </a:xfrm>
        </p:grpSpPr>
        <p:grpSp>
          <p:nvGrpSpPr>
            <p:cNvPr id="49" name="Group 71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73" name="Straight Connector 72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4" name="Straight Connector 73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50" name="Group 74"/>
          <p:cNvGrpSpPr/>
          <p:nvPr/>
        </p:nvGrpSpPr>
        <p:grpSpPr>
          <a:xfrm>
            <a:off x="7315200" y="2636520"/>
            <a:ext cx="191701" cy="195460"/>
            <a:chOff x="3804840" y="1146600"/>
            <a:chExt cx="55079" cy="56159"/>
          </a:xfrm>
        </p:grpSpPr>
        <p:grpSp>
          <p:nvGrpSpPr>
            <p:cNvPr id="51" name="Group 75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77" name="Straight Connector 76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8" name="Straight Connector 77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3" name="Freeform 92"/>
          <p:cNvSpPr/>
          <p:nvPr/>
        </p:nvSpPr>
        <p:spPr>
          <a:xfrm>
            <a:off x="2087680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81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84" name="Freeform 83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94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95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96" name="Straight Connector 95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97" name="Straight Connector 96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8" name="Freeform 97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733800" y="4648200"/>
            <a:ext cx="4495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Apply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randomization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sample a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subset of image patches</a:t>
            </a:r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078704" y="5867400"/>
            <a:ext cx="35814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Random Forest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7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6172200" y="2286000"/>
            <a:ext cx="1524000" cy="533400"/>
          </a:xfrm>
          <a:custGeom>
            <a:avLst>
              <a:gd name="f0" fmla="val 9405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DC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029217" y="3733800"/>
            <a:ext cx="1761982" cy="1981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934218" y="3733800"/>
            <a:ext cx="1761982" cy="19812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classes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7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78" name="Freeform 77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81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84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85" name="Straight Connector 84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94" name="Straight Connector 93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5" name="Freeform 94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" name="Picture 130" descr="calling_030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7848" y="42672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2" name="Picture 131" descr="calling_07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2672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3" name="Picture 132" descr="calling_151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9530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4" name="Picture 133" descr="calling_270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9530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5" name="Picture 134" descr="reading_book_041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42672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8" name="Picture 137" descr="taking_photos_0614.jp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2672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9" name="Picture 138" descr="running_046.jpg"/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49530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40" name="Picture 139" descr="riding_a_bike_005.jp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49530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cxnSp>
        <p:nvCxnSpPr>
          <p:cNvPr id="3" name="Curved Connector 2"/>
          <p:cNvCxnSpPr>
            <a:stCxn id="79" idx="7"/>
          </p:cNvCxnSpPr>
          <p:nvPr/>
        </p:nvCxnSpPr>
        <p:spPr>
          <a:xfrm rot="16200000" flipH="1" flipV="1">
            <a:off x="5434806" y="2947194"/>
            <a:ext cx="1295400" cy="1039812"/>
          </a:xfrm>
          <a:prstGeom prst="curvedConnector3">
            <a:avLst>
              <a:gd name="adj1" fmla="val 26890"/>
            </a:avLst>
          </a:prstGeom>
          <a:ln w="38100">
            <a:solidFill>
              <a:srgbClr val="00DC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078704" y="5867400"/>
            <a:ext cx="35814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Random Forest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078704" y="5867400"/>
            <a:ext cx="35814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Random Forest with discriminative classifiers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7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78" name="Freeform 77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81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84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85" name="Straight Connector 84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94" name="Straight Connector 93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5" name="Freeform 94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1" name="Freeform 100"/>
          <p:cNvSpPr/>
          <p:nvPr/>
        </p:nvSpPr>
        <p:spPr>
          <a:xfrm>
            <a:off x="6172200" y="2286000"/>
            <a:ext cx="1524000" cy="533400"/>
          </a:xfrm>
          <a:custGeom>
            <a:avLst>
              <a:gd name="f0" fmla="val 9405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DC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29217" y="3733800"/>
            <a:ext cx="1761982" cy="19812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934218" y="3733800"/>
            <a:ext cx="1761982" cy="19812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classes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" name="Picture 60" descr="calling_030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7848" y="42672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62" name="Picture 61" descr="calling_07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2672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63" name="Picture 62" descr="calling_151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49530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64" name="Picture 63" descr="calling_270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9530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65" name="Picture 64" descr="reading_book_041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42672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66" name="Picture 65" descr="taking_photos_0614.jp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2672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67" name="Picture 66" descr="running_046.jpg"/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49530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68" name="Picture 67" descr="riding_a_bike_005.jp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4953000"/>
            <a:ext cx="731520" cy="54864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cxnSp>
        <p:nvCxnSpPr>
          <p:cNvPr id="102" name="Curved Connector 101"/>
          <p:cNvCxnSpPr/>
          <p:nvPr/>
        </p:nvCxnSpPr>
        <p:spPr>
          <a:xfrm rot="16200000" flipH="1" flipV="1">
            <a:off x="5434806" y="2947195"/>
            <a:ext cx="1295400" cy="1039812"/>
          </a:xfrm>
          <a:prstGeom prst="curvedConnector3">
            <a:avLst>
              <a:gd name="adj1" fmla="val 26890"/>
            </a:avLst>
          </a:prstGeom>
          <a:ln w="38100">
            <a:solidFill>
              <a:srgbClr val="00DC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33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Generalization of Random Forest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81" t="65015" r="42560" b="26034"/>
          <a:stretch/>
        </p:blipFill>
        <p:spPr bwMode="auto">
          <a:xfrm>
            <a:off x="609600" y="3533908"/>
            <a:ext cx="197535" cy="34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04800" y="1447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Generalization error of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Random Forest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Breiman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2001):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80713" y="3500735"/>
            <a:ext cx="501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: correlation between decision trees</a:t>
            </a:r>
          </a:p>
        </p:txBody>
      </p:sp>
      <p:pic>
        <p:nvPicPr>
          <p:cNvPr id="116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6" t="65056" r="32215" b="25993"/>
          <a:stretch/>
        </p:blipFill>
        <p:spPr bwMode="auto">
          <a:xfrm>
            <a:off x="609600" y="3157843"/>
            <a:ext cx="197535" cy="34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80713" y="3119735"/>
            <a:ext cx="432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: strength of the decision trees</a:t>
            </a:r>
          </a:p>
        </p:txBody>
      </p:sp>
      <p:pic>
        <p:nvPicPr>
          <p:cNvPr id="12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BF5FF"/>
              </a:clrFrom>
              <a:clrTo>
                <a:srgbClr val="EB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48" t="34343" r="56890" b="40218"/>
          <a:stretch/>
        </p:blipFill>
        <p:spPr bwMode="auto">
          <a:xfrm>
            <a:off x="2362200" y="2300650"/>
            <a:ext cx="1371600" cy="74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81" t="65015" r="42560" b="26034"/>
          <a:stretch/>
        </p:blipFill>
        <p:spPr bwMode="auto">
          <a:xfrm>
            <a:off x="6044848" y="4775382"/>
            <a:ext cx="279752" cy="4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609600" y="43535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Discriminative classifiers</a:t>
            </a:r>
          </a:p>
        </p:txBody>
      </p:sp>
      <p:sp>
        <p:nvSpPr>
          <p:cNvPr id="129" name="Right Arrow 128"/>
          <p:cNvSpPr/>
          <p:nvPr/>
        </p:nvSpPr>
        <p:spPr>
          <a:xfrm>
            <a:off x="5060264" y="4461312"/>
            <a:ext cx="762000" cy="2865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26" t="65056" r="32215" b="25993"/>
          <a:stretch/>
        </p:blipFill>
        <p:spPr bwMode="auto">
          <a:xfrm>
            <a:off x="5974664" y="4290006"/>
            <a:ext cx="304800" cy="5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" name="Group 196"/>
          <p:cNvGrpSpPr/>
          <p:nvPr/>
        </p:nvGrpSpPr>
        <p:grpSpPr>
          <a:xfrm>
            <a:off x="2114182" y="5551373"/>
            <a:ext cx="5124818" cy="1154227"/>
            <a:chOff x="38049201" y="8417996"/>
            <a:chExt cx="4067910" cy="1154227"/>
          </a:xfrm>
        </p:grpSpPr>
        <p:sp>
          <p:nvSpPr>
            <p:cNvPr id="133" name="Right Arrow 132"/>
            <p:cNvSpPr/>
            <p:nvPr/>
          </p:nvSpPr>
          <p:spPr>
            <a:xfrm>
              <a:off x="38224516" y="8610867"/>
              <a:ext cx="485084" cy="35305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737485" y="8495005"/>
              <a:ext cx="33796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Better generalization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049201" y="8417996"/>
              <a:ext cx="4067910" cy="7387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6" name="Right Arrow 135"/>
          <p:cNvSpPr/>
          <p:nvPr/>
        </p:nvSpPr>
        <p:spPr>
          <a:xfrm>
            <a:off x="5060264" y="4947414"/>
            <a:ext cx="762000" cy="2865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609601" y="480455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Dense feature space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400800" y="4810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decreases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400800" y="4353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increases</a:t>
            </a:r>
          </a:p>
        </p:txBody>
      </p:sp>
    </p:spTree>
    <p:extLst>
      <p:ext uri="{BB962C8B-B14F-4D97-AF65-F5344CB8AC3E}">
        <p14:creationId xmlns:p14="http://schemas.microsoft.com/office/powerpoint/2010/main" xmlns="" val="28893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9" grpId="0" animBg="1"/>
      <p:bldP spid="136" grpId="0" animBg="1"/>
      <p:bldP spid="137" grpId="0"/>
      <p:bldP spid="138" grpId="0"/>
      <p:bldP spid="1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Random Forest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</p:spTree>
    <p:extLst>
      <p:ext uri="{BB962C8B-B14F-4D97-AF65-F5344CB8AC3E}">
        <p14:creationId xmlns="" xmlns:p14="http://schemas.microsoft.com/office/powerpoint/2010/main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928841" y="4546937"/>
            <a:ext cx="1024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Train a binary SVM</a:t>
            </a:r>
          </a:p>
        </p:txBody>
      </p:sp>
      <p:sp>
        <p:nvSpPr>
          <p:cNvPr id="173" name="Right Arrow 172"/>
          <p:cNvSpPr/>
          <p:nvPr/>
        </p:nvSpPr>
        <p:spPr>
          <a:xfrm>
            <a:off x="1698839" y="4907295"/>
            <a:ext cx="377933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>
            <a:off x="3514475" y="4907295"/>
            <a:ext cx="374414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Random Forest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9" name="Group 138"/>
          <p:cNvGrpSpPr/>
          <p:nvPr/>
        </p:nvGrpSpPr>
        <p:grpSpPr>
          <a:xfrm>
            <a:off x="371672" y="4114800"/>
            <a:ext cx="1259391" cy="1979310"/>
            <a:chOff x="371672" y="4114800"/>
            <a:chExt cx="1259391" cy="1979310"/>
          </a:xfrm>
        </p:grpSpPr>
        <p:sp>
          <p:nvSpPr>
            <p:cNvPr id="86" name="Rounded Rectangle 85"/>
            <p:cNvSpPr/>
            <p:nvPr/>
          </p:nvSpPr>
          <p:spPr>
            <a:xfrm>
              <a:off x="371672" y="4806897"/>
              <a:ext cx="595116" cy="595116"/>
            </a:xfrm>
            <a:prstGeom prst="roundRec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71672" y="5498994"/>
              <a:ext cx="595116" cy="595116"/>
            </a:xfrm>
            <a:prstGeom prst="roundRect">
              <a:avLst/>
            </a:prstGeom>
            <a:solidFill>
              <a:schemeClr val="accent3">
                <a:lumMod val="75000"/>
                <a:alpha val="44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035947" y="4466557"/>
              <a:ext cx="595116" cy="595116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035947" y="5161511"/>
              <a:ext cx="595116" cy="595116"/>
            </a:xfrm>
            <a:prstGeom prst="roundRect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71672" y="4114800"/>
              <a:ext cx="595116" cy="595116"/>
            </a:xfrm>
            <a:prstGeom prst="roundRect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3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420624" y="48554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420624" y="41696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624" y="555040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195"/>
            <p:cNvSpPr/>
            <p:nvPr/>
          </p:nvSpPr>
          <p:spPr>
            <a:xfrm>
              <a:off x="422782" y="4169664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8135" y="419100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20624" y="4858646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051" y="488309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624" y="5552608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90959" y="557706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7280" y="45262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095286" y="45262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61303" y="454870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8136" y="52120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Rectangle 114"/>
            <p:cNvSpPr/>
            <p:nvPr/>
          </p:nvSpPr>
          <p:spPr>
            <a:xfrm>
              <a:off x="1087178" y="52120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53195" y="523822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169609" y="4116690"/>
            <a:ext cx="1259391" cy="1979310"/>
            <a:chOff x="2169609" y="4116690"/>
            <a:chExt cx="1259391" cy="1979310"/>
          </a:xfrm>
        </p:grpSpPr>
        <p:sp>
          <p:nvSpPr>
            <p:cNvPr id="197" name="Rounded Rectangle 196"/>
            <p:cNvSpPr/>
            <p:nvPr/>
          </p:nvSpPr>
          <p:spPr>
            <a:xfrm>
              <a:off x="2169609" y="480878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2169609" y="5500884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2833884" y="446844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2833884" y="5163401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2169609" y="4116690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2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2218561" y="48573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2218561" y="41715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8561" y="555229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Rectangle 204"/>
            <p:cNvSpPr/>
            <p:nvPr/>
          </p:nvSpPr>
          <p:spPr>
            <a:xfrm>
              <a:off x="2220719" y="4171554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86072" y="419289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218561" y="4860536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286988" y="488498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218561" y="5554498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288896" y="557895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1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217" y="45281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2893223" y="45281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959240" y="455059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6073" y="52139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Rectangle 214"/>
            <p:cNvSpPr/>
            <p:nvPr/>
          </p:nvSpPr>
          <p:spPr>
            <a:xfrm>
              <a:off x="2885115" y="52139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951132" y="524011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Oval 117"/>
          <p:cNvSpPr/>
          <p:nvPr/>
        </p:nvSpPr>
        <p:spPr>
          <a:xfrm>
            <a:off x="3163824" y="2157984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urved Connector 82"/>
          <p:cNvCxnSpPr/>
          <p:nvPr/>
        </p:nvCxnSpPr>
        <p:spPr>
          <a:xfrm rot="5400000">
            <a:off x="6777956" y="3775746"/>
            <a:ext cx="579189" cy="381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410200" y="3962400"/>
            <a:ext cx="3276600" cy="2133600"/>
            <a:chOff x="5410200" y="3962400"/>
            <a:chExt cx="3276600" cy="2133600"/>
          </a:xfrm>
        </p:grpSpPr>
        <p:pic>
          <p:nvPicPr>
            <p:cNvPr id="192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4947" t="49195" r="50072" b="5977"/>
            <a:stretch>
              <a:fillRect/>
            </a:stretch>
          </p:blipFill>
          <p:spPr bwMode="auto">
            <a:xfrm>
              <a:off x="6324600" y="4267200"/>
              <a:ext cx="4572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66" name="Cloud 65"/>
            <p:cNvSpPr/>
            <p:nvPr/>
          </p:nvSpPr>
          <p:spPr>
            <a:xfrm>
              <a:off x="5410200" y="3962400"/>
              <a:ext cx="3276600" cy="21336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60040" t="55172" r="23855" b="5977"/>
            <a:stretch>
              <a:fillRect/>
            </a:stretch>
          </p:blipFill>
          <p:spPr bwMode="auto">
            <a:xfrm>
              <a:off x="5791200" y="4724400"/>
              <a:ext cx="5334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4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8804" t="19310" r="34342" b="56782"/>
            <a:stretch>
              <a:fillRect/>
            </a:stretch>
          </p:blipFill>
          <p:spPr bwMode="auto">
            <a:xfrm>
              <a:off x="5867400" y="4343400"/>
              <a:ext cx="6096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5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67126" r="34342" b="8966"/>
            <a:stretch>
              <a:fillRect/>
            </a:stretch>
          </p:blipFill>
          <p:spPr bwMode="auto">
            <a:xfrm>
              <a:off x="6629400" y="5334000"/>
              <a:ext cx="1219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8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7568" t="22299" r="49323" b="29885"/>
            <a:stretch>
              <a:fillRect/>
            </a:stretch>
          </p:blipFill>
          <p:spPr bwMode="auto">
            <a:xfrm>
              <a:off x="7696201" y="4419600"/>
              <a:ext cx="457200" cy="1143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9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79080" r="54941" b="5977"/>
            <a:stretch>
              <a:fillRect/>
            </a:stretch>
          </p:blipFill>
          <p:spPr bwMode="auto">
            <a:xfrm>
              <a:off x="5943600" y="5410200"/>
              <a:ext cx="838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0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5059" t="10345" r="43705" b="44827"/>
            <a:stretch>
              <a:fillRect/>
            </a:stretch>
          </p:blipFill>
          <p:spPr bwMode="auto">
            <a:xfrm>
              <a:off x="7315200" y="4114800"/>
              <a:ext cx="457200" cy="9906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1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49195" r="53068" b="23908"/>
            <a:stretch>
              <a:fillRect/>
            </a:stretch>
          </p:blipFill>
          <p:spPr bwMode="auto">
            <a:xfrm>
              <a:off x="6781800" y="4343400"/>
              <a:ext cx="6858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8" name="Straight Connector 127"/>
            <p:cNvCxnSpPr>
              <a:stCxn id="184" idx="1"/>
            </p:cNvCxnSpPr>
            <p:nvPr/>
          </p:nvCxnSpPr>
          <p:spPr>
            <a:xfrm rot="10800000" flipH="1">
              <a:off x="5867400" y="47244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8" idx="1"/>
              <a:endCxn id="188" idx="3"/>
            </p:cNvCxnSpPr>
            <p:nvPr/>
          </p:nvCxnSpPr>
          <p:spPr>
            <a:xfrm rot="10800000" flipH="1">
              <a:off x="7696201" y="4991100"/>
              <a:ext cx="457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5" idx="2"/>
            </p:cNvCxnSpPr>
            <p:nvPr/>
          </p:nvCxnSpPr>
          <p:spPr>
            <a:xfrm rot="5400000" flipH="1" flipV="1">
              <a:off x="7010401" y="5486399"/>
              <a:ext cx="457200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1314" t="61149" r="39960" b="17931"/>
            <a:stretch>
              <a:fillRect/>
            </a:stretch>
          </p:blipFill>
          <p:spPr bwMode="auto">
            <a:xfrm>
              <a:off x="6934200" y="4800600"/>
              <a:ext cx="7620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7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3823" t="19310" r="43705" b="32874"/>
            <a:stretch>
              <a:fillRect/>
            </a:stretch>
          </p:blipFill>
          <p:spPr bwMode="auto">
            <a:xfrm>
              <a:off x="6324600" y="4648200"/>
              <a:ext cx="6096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0" name="Straight Connector 119"/>
            <p:cNvCxnSpPr>
              <a:stCxn id="187" idx="1"/>
              <a:endCxn id="187" idx="3"/>
            </p:cNvCxnSpPr>
            <p:nvPr/>
          </p:nvCxnSpPr>
          <p:spPr>
            <a:xfrm rot="10800000" flipH="1">
              <a:off x="6324600" y="50673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210300" y="5067300"/>
              <a:ext cx="838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4971985" y="6076890"/>
            <a:ext cx="409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SPM of SIFT-LLC features</a:t>
            </a:r>
          </a:p>
        </p:txBody>
      </p:sp>
    </p:spTree>
    <p:extLst>
      <p:ext uri="{BB962C8B-B14F-4D97-AF65-F5344CB8AC3E}">
        <p14:creationId xmlns:p14="http://schemas.microsoft.com/office/powerpoint/2010/main" xmlns="" val="20157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73" grpId="0" animBg="1"/>
      <p:bldP spid="174" grpId="0" animBg="1"/>
      <p:bldP spid="118" grpId="0" animBg="1"/>
      <p:bldP spid="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928841" y="4546937"/>
            <a:ext cx="1024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Train a binary SVM</a:t>
            </a:r>
          </a:p>
        </p:txBody>
      </p:sp>
      <p:sp>
        <p:nvSpPr>
          <p:cNvPr id="173" name="Right Arrow 172"/>
          <p:cNvSpPr/>
          <p:nvPr/>
        </p:nvSpPr>
        <p:spPr>
          <a:xfrm>
            <a:off x="1698839" y="4907295"/>
            <a:ext cx="377933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>
            <a:off x="3514475" y="4907295"/>
            <a:ext cx="374414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Random Forest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8"/>
          <p:cNvGrpSpPr/>
          <p:nvPr/>
        </p:nvGrpSpPr>
        <p:grpSpPr>
          <a:xfrm>
            <a:off x="371672" y="4114800"/>
            <a:ext cx="1259391" cy="1979310"/>
            <a:chOff x="371672" y="4114800"/>
            <a:chExt cx="1259391" cy="1979310"/>
          </a:xfrm>
        </p:grpSpPr>
        <p:sp>
          <p:nvSpPr>
            <p:cNvPr id="86" name="Rounded Rectangle 85"/>
            <p:cNvSpPr/>
            <p:nvPr/>
          </p:nvSpPr>
          <p:spPr>
            <a:xfrm>
              <a:off x="371672" y="4806897"/>
              <a:ext cx="595116" cy="595116"/>
            </a:xfrm>
            <a:prstGeom prst="roundRec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71672" y="5498994"/>
              <a:ext cx="595116" cy="595116"/>
            </a:xfrm>
            <a:prstGeom prst="roundRect">
              <a:avLst/>
            </a:prstGeom>
            <a:solidFill>
              <a:schemeClr val="accent3">
                <a:lumMod val="75000"/>
                <a:alpha val="44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035947" y="4466557"/>
              <a:ext cx="595116" cy="595116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035947" y="5161511"/>
              <a:ext cx="595116" cy="595116"/>
            </a:xfrm>
            <a:prstGeom prst="roundRect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71672" y="4114800"/>
              <a:ext cx="595116" cy="595116"/>
            </a:xfrm>
            <a:prstGeom prst="roundRect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3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420624" y="48554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420624" y="41696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624" y="555040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195"/>
            <p:cNvSpPr/>
            <p:nvPr/>
          </p:nvSpPr>
          <p:spPr>
            <a:xfrm>
              <a:off x="422782" y="4169664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8135" y="419100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20624" y="4858646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051" y="488309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624" y="5552608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90959" y="557706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7280" y="45262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095286" y="45262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61303" y="454870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8136" y="52120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Rectangle 114"/>
            <p:cNvSpPr/>
            <p:nvPr/>
          </p:nvSpPr>
          <p:spPr>
            <a:xfrm>
              <a:off x="1087178" y="52120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53195" y="523822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39"/>
          <p:cNvGrpSpPr/>
          <p:nvPr/>
        </p:nvGrpSpPr>
        <p:grpSpPr>
          <a:xfrm>
            <a:off x="2169609" y="4116690"/>
            <a:ext cx="1259391" cy="1979310"/>
            <a:chOff x="2169609" y="4116690"/>
            <a:chExt cx="1259391" cy="1979310"/>
          </a:xfrm>
        </p:grpSpPr>
        <p:sp>
          <p:nvSpPr>
            <p:cNvPr id="197" name="Rounded Rectangle 196"/>
            <p:cNvSpPr/>
            <p:nvPr/>
          </p:nvSpPr>
          <p:spPr>
            <a:xfrm>
              <a:off x="2169609" y="480878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2169609" y="5500884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2833884" y="446844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2833884" y="5163401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2169609" y="4116690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2" name="Picture 2"/>
            <p:cNvPicPr preferRelativeResize="0">
              <a:picLocks noChangeArrowheads="1"/>
            </p:cNvPicPr>
            <p:nvPr/>
          </p:nvPicPr>
          <p:blipFill>
            <a:blip r:embed="rId8" cstate="print"/>
            <a:srcRect l="4413"/>
            <a:stretch>
              <a:fillRect/>
            </a:stretch>
          </p:blipFill>
          <p:spPr bwMode="auto">
            <a:xfrm>
              <a:off x="2218561" y="48573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7"/>
            <p:cNvPicPr preferRelativeResize="0">
              <a:picLocks noChangeArrowheads="1"/>
            </p:cNvPicPr>
            <p:nvPr/>
          </p:nvPicPr>
          <p:blipFill>
            <a:blip r:embed="rId9" cstate="print"/>
            <a:srcRect l="16508" r="15903"/>
            <a:stretch>
              <a:fillRect/>
            </a:stretch>
          </p:blipFill>
          <p:spPr bwMode="auto">
            <a:xfrm>
              <a:off x="2218561" y="41715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3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18561" y="555229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Rectangle 204"/>
            <p:cNvSpPr/>
            <p:nvPr/>
          </p:nvSpPr>
          <p:spPr>
            <a:xfrm>
              <a:off x="2220719" y="4171554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86072" y="419289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218561" y="4860536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286988" y="488498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218561" y="5554498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288896" y="557895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1" name="Picture 3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95217" y="45281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2893223" y="45281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959240" y="455059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" name="Picture 4"/>
            <p:cNvPicPr preferRelativeResize="0"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6073" y="52139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Rectangle 214"/>
            <p:cNvSpPr/>
            <p:nvPr/>
          </p:nvSpPr>
          <p:spPr>
            <a:xfrm>
              <a:off x="2885115" y="52139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951132" y="524011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Oval 117"/>
          <p:cNvSpPr/>
          <p:nvPr/>
        </p:nvSpPr>
        <p:spPr>
          <a:xfrm>
            <a:off x="3163824" y="2157984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urved Connector 82"/>
          <p:cNvCxnSpPr>
            <a:endCxn id="66" idx="3"/>
          </p:cNvCxnSpPr>
          <p:nvPr/>
        </p:nvCxnSpPr>
        <p:spPr>
          <a:xfrm rot="5400000">
            <a:off x="6777956" y="3775746"/>
            <a:ext cx="579189" cy="381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1"/>
          <p:cNvGrpSpPr/>
          <p:nvPr/>
        </p:nvGrpSpPr>
        <p:grpSpPr>
          <a:xfrm>
            <a:off x="5410200" y="3962400"/>
            <a:ext cx="3276600" cy="2133600"/>
            <a:chOff x="5410200" y="3962400"/>
            <a:chExt cx="3276600" cy="2133600"/>
          </a:xfrm>
        </p:grpSpPr>
        <p:pic>
          <p:nvPicPr>
            <p:cNvPr id="192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4947" t="49195" r="50072" b="5977"/>
            <a:stretch>
              <a:fillRect/>
            </a:stretch>
          </p:blipFill>
          <p:spPr bwMode="auto">
            <a:xfrm>
              <a:off x="6324600" y="4267200"/>
              <a:ext cx="4572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66" name="Cloud 65"/>
            <p:cNvSpPr/>
            <p:nvPr/>
          </p:nvSpPr>
          <p:spPr>
            <a:xfrm>
              <a:off x="5410200" y="3962400"/>
              <a:ext cx="3276600" cy="21336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60040" t="55172" r="23855" b="5977"/>
            <a:stretch>
              <a:fillRect/>
            </a:stretch>
          </p:blipFill>
          <p:spPr bwMode="auto">
            <a:xfrm>
              <a:off x="5791200" y="4724400"/>
              <a:ext cx="5334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4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8804" t="19310" r="34342" b="56782"/>
            <a:stretch>
              <a:fillRect/>
            </a:stretch>
          </p:blipFill>
          <p:spPr bwMode="auto">
            <a:xfrm>
              <a:off x="5867400" y="4343400"/>
              <a:ext cx="6096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5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67126" r="34342" b="8966"/>
            <a:stretch>
              <a:fillRect/>
            </a:stretch>
          </p:blipFill>
          <p:spPr bwMode="auto">
            <a:xfrm>
              <a:off x="6629400" y="5334000"/>
              <a:ext cx="1219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8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7568" t="22299" r="49323" b="29885"/>
            <a:stretch>
              <a:fillRect/>
            </a:stretch>
          </p:blipFill>
          <p:spPr bwMode="auto">
            <a:xfrm>
              <a:off x="7696201" y="4419600"/>
              <a:ext cx="457200" cy="1143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9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79080" r="54941" b="5977"/>
            <a:stretch>
              <a:fillRect/>
            </a:stretch>
          </p:blipFill>
          <p:spPr bwMode="auto">
            <a:xfrm>
              <a:off x="5943600" y="5410200"/>
              <a:ext cx="838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0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5059" t="10345" r="43705" b="44827"/>
            <a:stretch>
              <a:fillRect/>
            </a:stretch>
          </p:blipFill>
          <p:spPr bwMode="auto">
            <a:xfrm>
              <a:off x="7315200" y="4114800"/>
              <a:ext cx="457200" cy="9906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1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49195" r="53068" b="23908"/>
            <a:stretch>
              <a:fillRect/>
            </a:stretch>
          </p:blipFill>
          <p:spPr bwMode="auto">
            <a:xfrm>
              <a:off x="6781800" y="4343400"/>
              <a:ext cx="6858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8" name="Straight Connector 127"/>
            <p:cNvCxnSpPr>
              <a:stCxn id="184" idx="1"/>
            </p:cNvCxnSpPr>
            <p:nvPr/>
          </p:nvCxnSpPr>
          <p:spPr>
            <a:xfrm rot="10800000" flipH="1">
              <a:off x="5867400" y="47244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8" idx="1"/>
              <a:endCxn id="188" idx="3"/>
            </p:cNvCxnSpPr>
            <p:nvPr/>
          </p:nvCxnSpPr>
          <p:spPr>
            <a:xfrm rot="10800000" flipH="1">
              <a:off x="7696201" y="4991100"/>
              <a:ext cx="457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5" idx="2"/>
            </p:cNvCxnSpPr>
            <p:nvPr/>
          </p:nvCxnSpPr>
          <p:spPr>
            <a:xfrm rot="5400000" flipH="1" flipV="1">
              <a:off x="7010401" y="5486399"/>
              <a:ext cx="457200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1314" t="61149" r="39960" b="17931"/>
            <a:stretch>
              <a:fillRect/>
            </a:stretch>
          </p:blipFill>
          <p:spPr bwMode="auto">
            <a:xfrm>
              <a:off x="6934200" y="4800600"/>
              <a:ext cx="7620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7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3823" t="19310" r="43705" b="32874"/>
            <a:stretch>
              <a:fillRect/>
            </a:stretch>
          </p:blipFill>
          <p:spPr bwMode="auto">
            <a:xfrm>
              <a:off x="6324600" y="4648200"/>
              <a:ext cx="609600" cy="838200"/>
            </a:xfrm>
            <a:prstGeom prst="rect">
              <a:avLst/>
            </a:prstGeom>
            <a:noFill/>
            <a:ln w="34925">
              <a:solidFill>
                <a:srgbClr val="00DC00"/>
              </a:solidFill>
              <a:miter lim="800000"/>
              <a:headEnd/>
              <a:tailEnd/>
            </a:ln>
          </p:spPr>
        </p:pic>
        <p:cxnSp>
          <p:nvCxnSpPr>
            <p:cNvPr id="120" name="Straight Connector 119"/>
            <p:cNvCxnSpPr>
              <a:stCxn id="187" idx="1"/>
              <a:endCxn id="187" idx="3"/>
            </p:cNvCxnSpPr>
            <p:nvPr/>
          </p:nvCxnSpPr>
          <p:spPr>
            <a:xfrm rot="10800000" flipH="1">
              <a:off x="6324600" y="50673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210300" y="5067300"/>
              <a:ext cx="838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6248400" y="1524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urved Connector 126"/>
          <p:cNvCxnSpPr>
            <a:stCxn id="126" idx="1"/>
            <a:endCxn id="118" idx="6"/>
          </p:cNvCxnSpPr>
          <p:nvPr/>
        </p:nvCxnSpPr>
        <p:spPr>
          <a:xfrm rot="10800000" flipV="1">
            <a:off x="3346704" y="2171700"/>
            <a:ext cx="2901696" cy="77724"/>
          </a:xfrm>
          <a:prstGeom prst="curvedConnector3">
            <a:avLst>
              <a:gd name="adj1" fmla="val 50000"/>
            </a:avLst>
          </a:prstGeom>
          <a:ln w="31750">
            <a:solidFill>
              <a:srgbClr val="00DC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257800" y="5634335"/>
            <a:ext cx="3505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000"/>
                </a:solidFill>
                <a:latin typeface="Arial" pitchFamily="34" charset="0"/>
                <a:cs typeface="Arial" pitchFamily="34" charset="0"/>
              </a:rPr>
              <a:t>Biggest information gain</a:t>
            </a:r>
          </a:p>
        </p:txBody>
      </p:sp>
    </p:spTree>
    <p:extLst>
      <p:ext uri="{BB962C8B-B14F-4D97-AF65-F5344CB8AC3E}">
        <p14:creationId xmlns:p14="http://schemas.microsoft.com/office/powerpoint/2010/main" xmlns="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Random Forest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Rectangle 125"/>
          <p:cNvSpPr/>
          <p:nvPr/>
        </p:nvSpPr>
        <p:spPr>
          <a:xfrm>
            <a:off x="6248400" y="1524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urved Connector 126"/>
          <p:cNvCxnSpPr>
            <a:stCxn id="126" idx="1"/>
          </p:cNvCxnSpPr>
          <p:nvPr/>
        </p:nvCxnSpPr>
        <p:spPr>
          <a:xfrm rot="10800000" flipV="1">
            <a:off x="3346704" y="2171700"/>
            <a:ext cx="2901696" cy="77724"/>
          </a:xfrm>
          <a:prstGeom prst="curvedConnector3">
            <a:avLst>
              <a:gd name="adj1" fmla="val 50000"/>
            </a:avLst>
          </a:prstGeom>
          <a:ln w="31750">
            <a:solidFill>
              <a:srgbClr val="00DC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3" idx="1"/>
            <a:endCxn id="13" idx="6"/>
          </p:cNvCxnSpPr>
          <p:nvPr/>
        </p:nvCxnSpPr>
        <p:spPr>
          <a:xfrm rot="10800000">
            <a:off x="2434746" y="1463040"/>
            <a:ext cx="3966055" cy="139446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C0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400800" y="2286000"/>
            <a:ext cx="1447800" cy="114300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Curved Connector 133"/>
          <p:cNvCxnSpPr>
            <a:stCxn id="138" idx="1"/>
            <a:endCxn id="16" idx="6"/>
          </p:cNvCxnSpPr>
          <p:nvPr/>
        </p:nvCxnSpPr>
        <p:spPr>
          <a:xfrm rot="10800000" flipV="1">
            <a:off x="1520346" y="1943099"/>
            <a:ext cx="4651855" cy="264401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66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172200" y="1600200"/>
            <a:ext cx="1676400" cy="685800"/>
          </a:xfrm>
          <a:prstGeom prst="rect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urved Connector 139"/>
          <p:cNvCxnSpPr>
            <a:stCxn id="142" idx="1"/>
            <a:endCxn id="43" idx="6"/>
          </p:cNvCxnSpPr>
          <p:nvPr/>
        </p:nvCxnSpPr>
        <p:spPr>
          <a:xfrm rot="10800000">
            <a:off x="3764372" y="2664702"/>
            <a:ext cx="2788829" cy="307099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553200" y="2667000"/>
            <a:ext cx="838200" cy="609600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Random Forest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Rectangle 125"/>
          <p:cNvSpPr/>
          <p:nvPr/>
        </p:nvSpPr>
        <p:spPr>
          <a:xfrm>
            <a:off x="6248400" y="1524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urved Connector 126"/>
          <p:cNvCxnSpPr>
            <a:stCxn id="126" idx="1"/>
          </p:cNvCxnSpPr>
          <p:nvPr/>
        </p:nvCxnSpPr>
        <p:spPr>
          <a:xfrm rot="10800000" flipV="1">
            <a:off x="3346704" y="2171700"/>
            <a:ext cx="2901696" cy="77724"/>
          </a:xfrm>
          <a:prstGeom prst="curvedConnector3">
            <a:avLst>
              <a:gd name="adj1" fmla="val 50000"/>
            </a:avLst>
          </a:prstGeom>
          <a:ln w="31750">
            <a:solidFill>
              <a:srgbClr val="00DC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3" idx="1"/>
            <a:endCxn id="13" idx="6"/>
          </p:cNvCxnSpPr>
          <p:nvPr/>
        </p:nvCxnSpPr>
        <p:spPr>
          <a:xfrm rot="10800000">
            <a:off x="2434746" y="1463040"/>
            <a:ext cx="3966055" cy="139446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C0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400800" y="2286000"/>
            <a:ext cx="1447800" cy="114300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Curved Connector 133"/>
          <p:cNvCxnSpPr>
            <a:stCxn id="138" idx="1"/>
            <a:endCxn id="16" idx="6"/>
          </p:cNvCxnSpPr>
          <p:nvPr/>
        </p:nvCxnSpPr>
        <p:spPr>
          <a:xfrm rot="10800000" flipV="1">
            <a:off x="1520346" y="1943099"/>
            <a:ext cx="4651855" cy="264401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66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172200" y="1600200"/>
            <a:ext cx="1676400" cy="685800"/>
          </a:xfrm>
          <a:prstGeom prst="rect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urved Connector 139"/>
          <p:cNvCxnSpPr>
            <a:stCxn id="142" idx="1"/>
            <a:endCxn id="43" idx="6"/>
          </p:cNvCxnSpPr>
          <p:nvPr/>
        </p:nvCxnSpPr>
        <p:spPr>
          <a:xfrm rot="10800000">
            <a:off x="3764372" y="2664702"/>
            <a:ext cx="2788829" cy="307099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553200" y="2667000"/>
            <a:ext cx="838200" cy="609600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457200" y="42627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 stop growing the tree if: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85800" y="4772561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maximum depth is reached;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There is only one class at the node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3124200" y="3318858"/>
            <a:ext cx="718169" cy="50645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Classification With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Random Forest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0327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9559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2727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9559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9233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1000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6400800" y="2286000"/>
            <a:ext cx="1447800" cy="1143000"/>
          </a:xfrm>
          <a:prstGeom prst="rect">
            <a:avLst/>
          </a:prstGeom>
          <a:noFill/>
          <a:ln w="3492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Curved Connector 121"/>
          <p:cNvCxnSpPr>
            <a:stCxn id="121" idx="1"/>
            <a:endCxn id="13" idx="6"/>
          </p:cNvCxnSpPr>
          <p:nvPr/>
        </p:nvCxnSpPr>
        <p:spPr>
          <a:xfrm rot="10800000">
            <a:off x="2434746" y="1463040"/>
            <a:ext cx="3966055" cy="139446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C0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248400" y="1524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Curved Connector 115"/>
          <p:cNvCxnSpPr>
            <a:stCxn id="115" idx="1"/>
            <a:endCxn id="26" idx="6"/>
          </p:cNvCxnSpPr>
          <p:nvPr/>
        </p:nvCxnSpPr>
        <p:spPr>
          <a:xfrm rot="10800000" flipV="1">
            <a:off x="3349146" y="2171700"/>
            <a:ext cx="2899254" cy="72886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00DC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553200" y="2667000"/>
            <a:ext cx="838200" cy="606349"/>
          </a:xfrm>
          <a:prstGeom prst="rect">
            <a:avLst/>
          </a:prstGeom>
          <a:noFill/>
          <a:ln w="3492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Curved Connector 102"/>
          <p:cNvCxnSpPr>
            <a:stCxn id="102" idx="1"/>
            <a:endCxn id="43" idx="6"/>
          </p:cNvCxnSpPr>
          <p:nvPr/>
        </p:nvCxnSpPr>
        <p:spPr>
          <a:xfrm rot="10800000">
            <a:off x="3764372" y="2664701"/>
            <a:ext cx="2788829" cy="305474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42297" y="4837501"/>
            <a:ext cx="5225303" cy="5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Left Brace 72"/>
          <p:cNvSpPr/>
          <p:nvPr/>
        </p:nvSpPr>
        <p:spPr>
          <a:xfrm rot="5400000">
            <a:off x="6764492" y="4179671"/>
            <a:ext cx="238454" cy="1108838"/>
          </a:xfrm>
          <a:prstGeom prst="leftBrace">
            <a:avLst>
              <a:gd name="adj1" fmla="val 36294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urved Connector 73"/>
          <p:cNvCxnSpPr>
            <a:stCxn id="73" idx="1"/>
            <a:endCxn id="71" idx="2"/>
          </p:cNvCxnSpPr>
          <p:nvPr/>
        </p:nvCxnSpPr>
        <p:spPr>
          <a:xfrm rot="16200000" flipV="1">
            <a:off x="4788726" y="2519870"/>
            <a:ext cx="789553" cy="34004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eft Brace 74"/>
          <p:cNvSpPr/>
          <p:nvPr/>
        </p:nvSpPr>
        <p:spPr>
          <a:xfrm rot="5400000" flipH="1">
            <a:off x="4960314" y="5272111"/>
            <a:ext cx="182880" cy="412092"/>
          </a:xfrm>
          <a:prstGeom prst="leftBrace">
            <a:avLst>
              <a:gd name="adj1" fmla="val 36294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856399" y="5631895"/>
            <a:ext cx="2392001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Number of trees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eft Brace 76"/>
          <p:cNvSpPr/>
          <p:nvPr/>
        </p:nvSpPr>
        <p:spPr>
          <a:xfrm rot="5400000" flipH="1">
            <a:off x="2324406" y="5231777"/>
            <a:ext cx="182880" cy="412092"/>
          </a:xfrm>
          <a:prstGeom prst="leftBrace">
            <a:avLst>
              <a:gd name="adj1" fmla="val 36294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524000" y="5605463"/>
            <a:ext cx="1795684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Class Label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21892" y="4538663"/>
            <a:ext cx="187110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21" grpId="0" animBg="1"/>
      <p:bldP spid="115" grpId="0" animBg="1"/>
      <p:bldP spid="102" grpId="0" animBg="1"/>
      <p:bldP spid="43" grpId="0" animBg="1"/>
      <p:bldP spid="7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Results on VOC 2011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Comp9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57200" y="1600200"/>
          <a:ext cx="487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71600"/>
                <a:gridCol w="12954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bike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943600" y="2590800"/>
            <a:ext cx="2667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Our method ranks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first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out of ten classes.</a:t>
            </a:r>
          </a:p>
        </p:txBody>
      </p:sp>
    </p:spTree>
    <p:extLst>
      <p:ext uri="{BB962C8B-B14F-4D97-AF65-F5344CB8AC3E}">
        <p14:creationId xmlns:p14="http://schemas.microsoft.com/office/powerpoint/2010/main" xmlns="" val="1321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Results on VOC 2011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Comp9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57200" y="1600200"/>
          <a:ext cx="487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71600"/>
                <a:gridCol w="12954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bike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382" y="2209800"/>
            <a:ext cx="1227018" cy="106615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1524000"/>
            <a:ext cx="1193350" cy="103623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9650" y="2667000"/>
            <a:ext cx="1193350" cy="103623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4724400"/>
            <a:ext cx="1215795" cy="106615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5334000"/>
            <a:ext cx="1208313" cy="106241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4191000"/>
            <a:ext cx="1208313" cy="10624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429000"/>
            <a:ext cx="487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3810000"/>
            <a:ext cx="487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10200" y="2971800"/>
            <a:ext cx="685800" cy="609600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257800" y="4191000"/>
            <a:ext cx="990600" cy="685800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1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Results on VOC 2011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Comp9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57200" y="1600200"/>
          <a:ext cx="487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71600"/>
                <a:gridCol w="12954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bike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3048000"/>
            <a:ext cx="487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10200" y="3276600"/>
            <a:ext cx="685800" cy="1588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743200"/>
            <a:ext cx="1227018" cy="1066159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9896" y="1682496"/>
            <a:ext cx="1060704" cy="10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9896" y="2825496"/>
            <a:ext cx="1060704" cy="10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9896" y="3968496"/>
            <a:ext cx="1060704" cy="10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1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Generalization Ability of RF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62000" y="18096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Discriminative classifiers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305511" y="2363008"/>
            <a:ext cx="279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Better generalization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2438400" y="2286000"/>
            <a:ext cx="3581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6" name="Right Arrow 135"/>
          <p:cNvSpPr/>
          <p:nvPr/>
        </p:nvSpPr>
        <p:spPr>
          <a:xfrm>
            <a:off x="3657600" y="1447800"/>
            <a:ext cx="762000" cy="238145"/>
          </a:xfrm>
          <a:prstGeom prst="rightArrow">
            <a:avLst>
              <a:gd name="adj1" fmla="val 50000"/>
              <a:gd name="adj2" fmla="val 647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762001" y="1371600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Dense feature space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648200" y="1377821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Tree correlation decreases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18096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Tree strength increases</a:t>
            </a:r>
          </a:p>
        </p:txBody>
      </p:sp>
      <p:pic>
        <p:nvPicPr>
          <p:cNvPr id="24" name="Picture 23" descr="ap_new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8000"/>
            <a:ext cx="3918103" cy="2938370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4114800" y="1895455"/>
            <a:ext cx="762000" cy="238145"/>
          </a:xfrm>
          <a:prstGeom prst="rightArrow">
            <a:avLst>
              <a:gd name="adj1" fmla="val 50000"/>
              <a:gd name="adj2" fmla="val 647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2514600" y="2438400"/>
            <a:ext cx="762000" cy="238145"/>
          </a:xfrm>
          <a:prstGeom prst="rightArrow">
            <a:avLst>
              <a:gd name="adj1" fmla="val 50000"/>
              <a:gd name="adj2" fmla="val 647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2590800" y="3093720"/>
            <a:ext cx="1600200" cy="1923812"/>
            <a:chOff x="304800" y="3093720"/>
            <a:chExt cx="1600200" cy="1923812"/>
          </a:xfrm>
        </p:grpSpPr>
        <p:grpSp>
          <p:nvGrpSpPr>
            <p:cNvPr id="2" name="Group 56"/>
            <p:cNvGrpSpPr/>
            <p:nvPr/>
          </p:nvGrpSpPr>
          <p:grpSpPr>
            <a:xfrm>
              <a:off x="457199" y="3093720"/>
              <a:ext cx="1371600" cy="1463040"/>
              <a:chOff x="457200" y="3093720"/>
              <a:chExt cx="1188720" cy="1554480"/>
            </a:xfrm>
          </p:grpSpPr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508" r="15903"/>
              <a:stretch>
                <a:fillRect/>
              </a:stretch>
            </p:blipFill>
            <p:spPr bwMode="auto">
              <a:xfrm>
                <a:off x="457200" y="3093720"/>
                <a:ext cx="1186194" cy="155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" name="Group 27"/>
              <p:cNvGrpSpPr/>
              <p:nvPr/>
            </p:nvGrpSpPr>
            <p:grpSpPr>
              <a:xfrm>
                <a:off x="457200" y="3093720"/>
                <a:ext cx="1188720" cy="1554480"/>
                <a:chOff x="606841" y="1142593"/>
                <a:chExt cx="2132794" cy="1638457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795561" y="1206104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600200" y="2391364"/>
                  <a:ext cx="460421" cy="386115"/>
                </a:xfrm>
                <a:prstGeom prst="rect">
                  <a:avLst/>
                </a:prstGeom>
                <a:noFill/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947961" y="1358504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rgbClr val="92D05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130841" y="1273651"/>
                  <a:ext cx="536159" cy="832723"/>
                </a:xfrm>
                <a:prstGeom prst="rect">
                  <a:avLst/>
                </a:prstGeom>
                <a:noFill/>
                <a:ln w="15875">
                  <a:solidFill>
                    <a:schemeClr val="tx2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06841" y="1242019"/>
                  <a:ext cx="2060159" cy="1501181"/>
                </a:xfrm>
                <a:prstGeom prst="rect">
                  <a:avLst/>
                </a:prstGeom>
                <a:noFill/>
                <a:ln w="15875">
                  <a:solidFill>
                    <a:schemeClr val="accent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09600" y="1219200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rgbClr val="7030A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62000" y="1349851"/>
                  <a:ext cx="536159" cy="881698"/>
                </a:xfrm>
                <a:prstGeom prst="rect">
                  <a:avLst/>
                </a:prstGeom>
                <a:noFill/>
                <a:ln w="15875">
                  <a:solidFill>
                    <a:schemeClr val="tx2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990600" y="1143000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295400" y="2492851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752600" y="2340451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85801" y="2438400"/>
                  <a:ext cx="762000" cy="250349"/>
                </a:xfrm>
                <a:prstGeom prst="rect">
                  <a:avLst/>
                </a:prstGeom>
                <a:noFill/>
                <a:ln w="15875">
                  <a:solidFill>
                    <a:schemeClr val="accent5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06841" y="1969751"/>
                  <a:ext cx="536159" cy="773450"/>
                </a:xfrm>
                <a:prstGeom prst="rect">
                  <a:avLst/>
                </a:prstGeom>
                <a:noFill/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524000" y="1295400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tx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100361" y="1654651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143000" y="1502251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83041" y="1779825"/>
                  <a:ext cx="783280" cy="146924"/>
                </a:xfrm>
                <a:prstGeom prst="rect">
                  <a:avLst/>
                </a:prstGeom>
                <a:noFill/>
                <a:ln w="15875">
                  <a:solidFill>
                    <a:schemeClr val="accent5">
                      <a:lumMod val="40000"/>
                      <a:lumOff val="6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447800" y="1654651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bg2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905000" y="1752600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7679" y="2057400"/>
                  <a:ext cx="344280" cy="506174"/>
                </a:xfrm>
                <a:prstGeom prst="rect">
                  <a:avLst/>
                </a:prstGeom>
                <a:noFill/>
                <a:ln w="1587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987841" y="1981200"/>
                  <a:ext cx="1751794" cy="250349"/>
                </a:xfrm>
                <a:prstGeom prst="rect">
                  <a:avLst/>
                </a:prstGeom>
                <a:noFill/>
                <a:ln w="15875"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371600" y="1142593"/>
                  <a:ext cx="536159" cy="1634886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752600" y="1828800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130841" y="1981200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100361" y="2188051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chemeClr val="bg2">
                      <a:lumMod val="9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795561" y="1209675"/>
                  <a:ext cx="536159" cy="250349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1600200" y="2394935"/>
                  <a:ext cx="460421" cy="386115"/>
                </a:xfrm>
                <a:prstGeom prst="rect">
                  <a:avLst/>
                </a:prstGeom>
                <a:noFill/>
                <a:ln w="15875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TextBox 73"/>
            <p:cNvSpPr txBox="1"/>
            <p:nvPr/>
          </p:nvSpPr>
          <p:spPr>
            <a:xfrm>
              <a:off x="304800" y="4648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dense feature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8600" y="3093720"/>
            <a:ext cx="1905000" cy="2200811"/>
            <a:chOff x="2286000" y="3093720"/>
            <a:chExt cx="1905000" cy="2200811"/>
          </a:xfrm>
        </p:grpSpPr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6508" r="15903"/>
            <a:stretch>
              <a:fillRect/>
            </a:stretch>
          </p:blipFill>
          <p:spPr bwMode="auto">
            <a:xfrm>
              <a:off x="2590799" y="3093720"/>
              <a:ext cx="1371600" cy="147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9" name="Straight Connector 58"/>
            <p:cNvCxnSpPr>
              <a:stCxn id="56" idx="0"/>
              <a:endCxn id="56" idx="2"/>
            </p:cNvCxnSpPr>
            <p:nvPr/>
          </p:nvCxnSpPr>
          <p:spPr>
            <a:xfrm rot="16200000" flipH="1">
              <a:off x="2537459" y="3832860"/>
              <a:ext cx="147828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6" idx="1"/>
              <a:endCxn id="56" idx="3"/>
            </p:cNvCxnSpPr>
            <p:nvPr/>
          </p:nvCxnSpPr>
          <p:spPr>
            <a:xfrm rot="10800000" flipH="1">
              <a:off x="2590799" y="3832860"/>
              <a:ext cx="137160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2871215" y="3832860"/>
              <a:ext cx="147828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2203703" y="3832860"/>
              <a:ext cx="147828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3223260" y="3832860"/>
              <a:ext cx="147828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1851659" y="3832860"/>
              <a:ext cx="147828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>
              <a:off x="2590800" y="3099816"/>
              <a:ext cx="137160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 flipH="1">
              <a:off x="2590800" y="4572000"/>
              <a:ext cx="137160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 flipH="1">
              <a:off x="2590800" y="4206240"/>
              <a:ext cx="137160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 flipH="1">
              <a:off x="2590800" y="3465576"/>
              <a:ext cx="1371600" cy="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286000" y="46482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(spatial pyramid)</a:t>
              </a:r>
            </a:p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SPM feature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0574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Vs.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133600" y="6031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Vs.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514600" y="5373469"/>
            <a:ext cx="2209800" cy="1027331"/>
            <a:chOff x="76200" y="5373469"/>
            <a:chExt cx="2209800" cy="1027331"/>
          </a:xfrm>
        </p:grpSpPr>
        <p:sp>
          <p:nvSpPr>
            <p:cNvPr id="77" name="TextBox 76"/>
            <p:cNvSpPr txBox="1"/>
            <p:nvPr/>
          </p:nvSpPr>
          <p:spPr>
            <a:xfrm>
              <a:off x="228600" y="60314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strong classifier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200" y="5373469"/>
              <a:ext cx="22098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Train discriminative SVM classifiers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04800" y="5373469"/>
            <a:ext cx="1981200" cy="1027331"/>
            <a:chOff x="2438400" y="5373469"/>
            <a:chExt cx="1981200" cy="1027331"/>
          </a:xfrm>
        </p:grpSpPr>
        <p:sp>
          <p:nvSpPr>
            <p:cNvPr id="78" name="TextBox 77"/>
            <p:cNvSpPr txBox="1"/>
            <p:nvPr/>
          </p:nvSpPr>
          <p:spPr>
            <a:xfrm>
              <a:off x="2590800" y="60314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weak classifier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38400" y="5373469"/>
              <a:ext cx="19812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Generate feature weights randomly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410200" y="60622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(Results on PASCAL VOC 2010)</a:t>
            </a:r>
          </a:p>
        </p:txBody>
      </p:sp>
    </p:spTree>
    <p:extLst>
      <p:ext uri="{BB962C8B-B14F-4D97-AF65-F5344CB8AC3E}">
        <p14:creationId xmlns:p14="http://schemas.microsoft.com/office/powerpoint/2010/main" xmlns="" val="28893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Exploring dense image features can benefit action classification;</a:t>
            </a:r>
          </a:p>
          <a:p>
            <a:pPr>
              <a:lnSpc>
                <a:spcPts val="1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Combining randomization and discrimination is an effective way to explore the dense image representation;</a:t>
            </a:r>
          </a:p>
          <a:p>
            <a:pPr>
              <a:lnSpc>
                <a:spcPts val="1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Achieves very good performance based on only one type of image descriptor;</a:t>
            </a:r>
          </a:p>
          <a:p>
            <a:pPr>
              <a:lnSpc>
                <a:spcPts val="1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Code will be available soon.</a:t>
            </a:r>
          </a:p>
        </p:txBody>
      </p:sp>
    </p:spTree>
    <p:extLst>
      <p:ext uri="{BB962C8B-B14F-4D97-AF65-F5344CB8AC3E}">
        <p14:creationId xmlns:p14="http://schemas.microsoft.com/office/powerpoint/2010/main" xmlns="" val="1321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57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PASCAL VOC 2011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Result Comp10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81200" y="1447800"/>
          <a:ext cx="5029202" cy="397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747"/>
                <a:gridCol w="1524000"/>
                <a:gridCol w="1495455"/>
              </a:tblGrid>
              <a:tr h="62297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best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bike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31.0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47.4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63.5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63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57.6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5695890"/>
            <a:ext cx="563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Wednesday 9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November, 12:00-12:30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6580" y="3025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5524" y="3168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9127" y="3182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3250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098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645963" y="1146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560363" y="1146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404265" y="990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222898" y="1891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645963" y="1891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89865" y="1735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3920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3051698" y="1928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474764" y="1928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57200" y="3182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9600" y="3334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22781" y="3183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69877" y="3259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00200" y="3259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24000" y="3334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318666" y="1772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372714" y="3182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60980" y="3161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39562" y="3237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84277" y="3009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14600" y="3237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438400" y="3334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287114" y="3182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58724" y="3013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89946" y="3242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505200" y="3166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29000" y="3242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200400" y="3182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352800" y="3334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066800" y="2155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05091" y="2155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95600" y="2192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33891" y="2192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95399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676491" y="2725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33599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712720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124198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05290" y="2725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62398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975360" y="2311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222898" y="2311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767931" y="2311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2061189" y="2311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804160" y="2348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3051698" y="2348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596730" y="2348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889989" y="2348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19200" y="2965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095036" y="2965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009436" y="2954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923836" y="2954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005041" y="4546937"/>
            <a:ext cx="1024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Train a binary SVM</a:t>
            </a:r>
          </a:p>
        </p:txBody>
      </p:sp>
      <p:sp>
        <p:nvSpPr>
          <p:cNvPr id="173" name="Right Arrow 172"/>
          <p:cNvSpPr/>
          <p:nvPr/>
        </p:nvSpPr>
        <p:spPr>
          <a:xfrm>
            <a:off x="1775039" y="4907295"/>
            <a:ext cx="377933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>
            <a:off x="3590675" y="4907295"/>
            <a:ext cx="374414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6050280" y="990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8"/>
          <p:cNvGrpSpPr/>
          <p:nvPr/>
        </p:nvGrpSpPr>
        <p:grpSpPr>
          <a:xfrm>
            <a:off x="447872" y="4114800"/>
            <a:ext cx="1259391" cy="1979310"/>
            <a:chOff x="371672" y="4114800"/>
            <a:chExt cx="1259391" cy="1979310"/>
          </a:xfrm>
        </p:grpSpPr>
        <p:sp>
          <p:nvSpPr>
            <p:cNvPr id="86" name="Rounded Rectangle 85"/>
            <p:cNvSpPr/>
            <p:nvPr/>
          </p:nvSpPr>
          <p:spPr>
            <a:xfrm>
              <a:off x="371672" y="4806897"/>
              <a:ext cx="595116" cy="595116"/>
            </a:xfrm>
            <a:prstGeom prst="roundRec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71672" y="5498994"/>
              <a:ext cx="595116" cy="595116"/>
            </a:xfrm>
            <a:prstGeom prst="roundRect">
              <a:avLst/>
            </a:prstGeom>
            <a:solidFill>
              <a:schemeClr val="accent3">
                <a:lumMod val="75000"/>
                <a:alpha val="44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035947" y="4466557"/>
              <a:ext cx="595116" cy="595116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035947" y="5161511"/>
              <a:ext cx="595116" cy="595116"/>
            </a:xfrm>
            <a:prstGeom prst="roundRect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71672" y="4114800"/>
              <a:ext cx="595116" cy="595116"/>
            </a:xfrm>
            <a:prstGeom prst="roundRect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3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420624" y="48554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420624" y="41696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624" y="555040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195"/>
            <p:cNvSpPr/>
            <p:nvPr/>
          </p:nvSpPr>
          <p:spPr>
            <a:xfrm>
              <a:off x="422782" y="4169664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8135" y="419100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20624" y="4858646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051" y="488309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624" y="5552608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90959" y="557706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7280" y="45262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095286" y="45262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61303" y="454870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8136" y="52120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Rectangle 114"/>
            <p:cNvSpPr/>
            <p:nvPr/>
          </p:nvSpPr>
          <p:spPr>
            <a:xfrm>
              <a:off x="1087178" y="52120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53195" y="523822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39"/>
          <p:cNvGrpSpPr/>
          <p:nvPr/>
        </p:nvGrpSpPr>
        <p:grpSpPr>
          <a:xfrm>
            <a:off x="2245809" y="4116690"/>
            <a:ext cx="1259391" cy="1979310"/>
            <a:chOff x="2169609" y="4116690"/>
            <a:chExt cx="1259391" cy="1979310"/>
          </a:xfrm>
        </p:grpSpPr>
        <p:sp>
          <p:nvSpPr>
            <p:cNvPr id="197" name="Rounded Rectangle 196"/>
            <p:cNvSpPr/>
            <p:nvPr/>
          </p:nvSpPr>
          <p:spPr>
            <a:xfrm>
              <a:off x="2169609" y="480878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2169609" y="5500884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2833884" y="446844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2833884" y="5163401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2169609" y="4116690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2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2218561" y="48573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2218561" y="41715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8561" y="555229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Rectangle 204"/>
            <p:cNvSpPr/>
            <p:nvPr/>
          </p:nvSpPr>
          <p:spPr>
            <a:xfrm>
              <a:off x="2220719" y="4171554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86072" y="419289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218561" y="4860536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286988" y="488498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218561" y="5554498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288896" y="557895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1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217" y="45281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2893223" y="45281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959240" y="455059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6073" y="52139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Rectangle 214"/>
            <p:cNvSpPr/>
            <p:nvPr/>
          </p:nvSpPr>
          <p:spPr>
            <a:xfrm>
              <a:off x="2885115" y="52139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951132" y="524011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3" name="Curved Connector 82"/>
          <p:cNvCxnSpPr/>
          <p:nvPr/>
        </p:nvCxnSpPr>
        <p:spPr>
          <a:xfrm rot="5400000">
            <a:off x="6705601" y="3581401"/>
            <a:ext cx="990601" cy="7620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1"/>
          <p:cNvGrpSpPr/>
          <p:nvPr/>
        </p:nvGrpSpPr>
        <p:grpSpPr>
          <a:xfrm>
            <a:off x="5410200" y="3962400"/>
            <a:ext cx="3276600" cy="2133600"/>
            <a:chOff x="5410200" y="3962400"/>
            <a:chExt cx="3276600" cy="2133600"/>
          </a:xfrm>
        </p:grpSpPr>
        <p:pic>
          <p:nvPicPr>
            <p:cNvPr id="192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4947" t="49195" r="50072" b="5977"/>
            <a:stretch>
              <a:fillRect/>
            </a:stretch>
          </p:blipFill>
          <p:spPr bwMode="auto">
            <a:xfrm>
              <a:off x="6324600" y="4267200"/>
              <a:ext cx="4572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66" name="Cloud 65"/>
            <p:cNvSpPr/>
            <p:nvPr/>
          </p:nvSpPr>
          <p:spPr>
            <a:xfrm>
              <a:off x="5410200" y="3962400"/>
              <a:ext cx="3276600" cy="21336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60040" t="55172" r="23855" b="5977"/>
            <a:stretch>
              <a:fillRect/>
            </a:stretch>
          </p:blipFill>
          <p:spPr bwMode="auto">
            <a:xfrm>
              <a:off x="5791200" y="4724400"/>
              <a:ext cx="5334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4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8804" t="19310" r="34342" b="56782"/>
            <a:stretch>
              <a:fillRect/>
            </a:stretch>
          </p:blipFill>
          <p:spPr bwMode="auto">
            <a:xfrm>
              <a:off x="5867400" y="4343400"/>
              <a:ext cx="6096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5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67126" r="34342" b="8966"/>
            <a:stretch>
              <a:fillRect/>
            </a:stretch>
          </p:blipFill>
          <p:spPr bwMode="auto">
            <a:xfrm>
              <a:off x="6629400" y="5334000"/>
              <a:ext cx="1219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8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7568" t="22299" r="49323" b="29885"/>
            <a:stretch>
              <a:fillRect/>
            </a:stretch>
          </p:blipFill>
          <p:spPr bwMode="auto">
            <a:xfrm>
              <a:off x="7696201" y="4419600"/>
              <a:ext cx="457200" cy="1143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9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79080" r="54941" b="5977"/>
            <a:stretch>
              <a:fillRect/>
            </a:stretch>
          </p:blipFill>
          <p:spPr bwMode="auto">
            <a:xfrm>
              <a:off x="5943600" y="5410200"/>
              <a:ext cx="838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0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5059" t="10345" r="43705" b="44827"/>
            <a:stretch>
              <a:fillRect/>
            </a:stretch>
          </p:blipFill>
          <p:spPr bwMode="auto">
            <a:xfrm>
              <a:off x="7315200" y="4114800"/>
              <a:ext cx="457200" cy="9906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1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49195" r="53068" b="23908"/>
            <a:stretch>
              <a:fillRect/>
            </a:stretch>
          </p:blipFill>
          <p:spPr bwMode="auto">
            <a:xfrm>
              <a:off x="6781800" y="4343400"/>
              <a:ext cx="6858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8" name="Straight Connector 127"/>
            <p:cNvCxnSpPr>
              <a:stCxn id="184" idx="1"/>
            </p:cNvCxnSpPr>
            <p:nvPr/>
          </p:nvCxnSpPr>
          <p:spPr>
            <a:xfrm rot="10800000" flipH="1">
              <a:off x="5867400" y="47244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8" idx="1"/>
              <a:endCxn id="188" idx="3"/>
            </p:cNvCxnSpPr>
            <p:nvPr/>
          </p:nvCxnSpPr>
          <p:spPr>
            <a:xfrm rot="10800000" flipH="1">
              <a:off x="7696201" y="4991100"/>
              <a:ext cx="457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5" idx="2"/>
            </p:cNvCxnSpPr>
            <p:nvPr/>
          </p:nvCxnSpPr>
          <p:spPr>
            <a:xfrm rot="5400000" flipH="1" flipV="1">
              <a:off x="7010401" y="5486399"/>
              <a:ext cx="457200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1314" t="61149" r="39960" b="17931"/>
            <a:stretch>
              <a:fillRect/>
            </a:stretch>
          </p:blipFill>
          <p:spPr bwMode="auto">
            <a:xfrm>
              <a:off x="6934200" y="4800600"/>
              <a:ext cx="7620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7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3823" t="19310" r="43705" b="32874"/>
            <a:stretch>
              <a:fillRect/>
            </a:stretch>
          </p:blipFill>
          <p:spPr bwMode="auto">
            <a:xfrm>
              <a:off x="6324600" y="4648200"/>
              <a:ext cx="6096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0" name="Straight Connector 119"/>
            <p:cNvCxnSpPr>
              <a:stCxn id="187" idx="1"/>
              <a:endCxn id="187" idx="3"/>
            </p:cNvCxnSpPr>
            <p:nvPr/>
          </p:nvCxnSpPr>
          <p:spPr>
            <a:xfrm rot="10800000" flipH="1">
              <a:off x="6324600" y="50673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210300" y="5067300"/>
              <a:ext cx="838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6400800" y="1143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urved Connector 126"/>
          <p:cNvCxnSpPr>
            <a:stCxn id="126" idx="1"/>
          </p:cNvCxnSpPr>
          <p:nvPr/>
        </p:nvCxnSpPr>
        <p:spPr>
          <a:xfrm rot="10800000" flipV="1">
            <a:off x="3499104" y="1790700"/>
            <a:ext cx="2901696" cy="77724"/>
          </a:xfrm>
          <a:prstGeom prst="curvedConnector3">
            <a:avLst>
              <a:gd name="adj1" fmla="val 50000"/>
            </a:avLst>
          </a:prstGeom>
          <a:ln w="31750">
            <a:solidFill>
              <a:srgbClr val="00DC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3" idx="1"/>
            <a:endCxn id="13" idx="6"/>
          </p:cNvCxnSpPr>
          <p:nvPr/>
        </p:nvCxnSpPr>
        <p:spPr>
          <a:xfrm rot="10800000">
            <a:off x="2587146" y="1082040"/>
            <a:ext cx="3966055" cy="139446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C0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553200" y="1905000"/>
            <a:ext cx="1447800" cy="114300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Curved Connector 133"/>
          <p:cNvCxnSpPr>
            <a:stCxn id="138" idx="1"/>
            <a:endCxn id="16" idx="6"/>
          </p:cNvCxnSpPr>
          <p:nvPr/>
        </p:nvCxnSpPr>
        <p:spPr>
          <a:xfrm rot="10800000" flipV="1">
            <a:off x="1672746" y="1562099"/>
            <a:ext cx="4651855" cy="264401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66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324600" y="1219200"/>
            <a:ext cx="1676400" cy="685800"/>
          </a:xfrm>
          <a:prstGeom prst="rect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urved Connector 139"/>
          <p:cNvCxnSpPr>
            <a:stCxn id="142" idx="1"/>
            <a:endCxn id="43" idx="6"/>
          </p:cNvCxnSpPr>
          <p:nvPr/>
        </p:nvCxnSpPr>
        <p:spPr>
          <a:xfrm rot="10800000">
            <a:off x="3916772" y="2283702"/>
            <a:ext cx="2788829" cy="307099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705600" y="2286000"/>
            <a:ext cx="838200" cy="609600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0" y="228600"/>
            <a:ext cx="9144000" cy="6248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ubtitle 2"/>
          <p:cNvSpPr txBox="1">
            <a:spLocks/>
          </p:cNvSpPr>
          <p:nvPr/>
        </p:nvSpPr>
        <p:spPr>
          <a:xfrm>
            <a:off x="609600" y="4572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Acknowledgement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" name="Picture 142" descr="logo_Stanfor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1371600"/>
            <a:ext cx="725067" cy="1106932"/>
          </a:xfrm>
          <a:prstGeom prst="rect">
            <a:avLst/>
          </a:prstGeom>
        </p:spPr>
      </p:pic>
      <p:pic>
        <p:nvPicPr>
          <p:cNvPr id="144" name="Picture 143" descr="logo_l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1" y="1447800"/>
            <a:ext cx="1447799" cy="943026"/>
          </a:xfrm>
          <a:prstGeom prst="rect">
            <a:avLst/>
          </a:prstGeom>
        </p:spPr>
      </p:pic>
      <p:pic>
        <p:nvPicPr>
          <p:cNvPr id="145" name="Picture 144" descr="nsf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514600"/>
            <a:ext cx="1371600" cy="1371600"/>
          </a:xfrm>
          <a:prstGeom prst="rect">
            <a:avLst/>
          </a:prstGeom>
        </p:spPr>
      </p:pic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667000"/>
            <a:ext cx="2057400" cy="107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85280" y="2667000"/>
            <a:ext cx="782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Box 147"/>
          <p:cNvSpPr txBox="1"/>
          <p:nvPr/>
        </p:nvSpPr>
        <p:spPr>
          <a:xfrm>
            <a:off x="533400" y="525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Bangpeng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Yao,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Aditya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Khosla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“Combining Randomization and Discrimination for Fine-Grained Image Categorization.” CVPR 2011.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33400" y="411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to Su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Olga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Russakovsky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Carsten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81000" y="472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Reference:</a:t>
            </a:r>
          </a:p>
        </p:txBody>
      </p:sp>
    </p:spTree>
    <p:extLst>
      <p:ext uri="{BB962C8B-B14F-4D97-AF65-F5344CB8AC3E}">
        <p14:creationId xmlns:p14="http://schemas.microsoft.com/office/powerpoint/2010/main" xmlns="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 l="4413"/>
          <a:stretch>
            <a:fillRect/>
          </a:stretch>
        </p:blipFill>
        <p:spPr bwMode="auto">
          <a:xfrm>
            <a:off x="2133600" y="1371600"/>
            <a:ext cx="144780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438400" y="1524000"/>
            <a:ext cx="867410" cy="18288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Object classification: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2072390" cy="8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95800"/>
            <a:ext cx="10679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552950"/>
            <a:ext cx="10174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Presence of parts and their spatial configurations.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648200"/>
            <a:ext cx="1752600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133600" y="5029200"/>
            <a:ext cx="762000" cy="304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4876800"/>
            <a:ext cx="6096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724400"/>
            <a:ext cx="457200" cy="457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62400" y="4572000"/>
            <a:ext cx="3048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33800" y="5029200"/>
            <a:ext cx="609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672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38800" y="4572000"/>
            <a:ext cx="4572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57800" y="5029200"/>
            <a:ext cx="762000" cy="228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5257800"/>
            <a:ext cx="7620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0" y="5029200"/>
            <a:ext cx="609600" cy="685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24800" y="5105400"/>
            <a:ext cx="533400" cy="609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39000" y="4648200"/>
            <a:ext cx="9144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532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Lazebnik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2006]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[Fergus et al, 2003]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902810" y="1600200"/>
            <a:ext cx="762000" cy="1981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3212068"/>
            <a:ext cx="1066800" cy="36933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1789" y="1371599"/>
            <a:ext cx="1237411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3944188" y="1447800"/>
            <a:ext cx="914400" cy="20574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3212068"/>
            <a:ext cx="1295400" cy="36933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RidingBike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3200400"/>
            <a:ext cx="1066800" cy="36933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902810" y="1600200"/>
            <a:ext cx="762000" cy="1981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89" y="1371599"/>
            <a:ext cx="1237411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944188" y="1447800"/>
            <a:ext cx="914400" cy="20574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57800" y="137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All images contain humans;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4413"/>
          <a:stretch>
            <a:fillRect/>
          </a:stretch>
        </p:blipFill>
        <p:spPr bwMode="auto">
          <a:xfrm>
            <a:off x="2133600" y="1371600"/>
            <a:ext cx="144780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438400" y="1524000"/>
            <a:ext cx="867410" cy="18288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0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Object classification: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724400"/>
            <a:ext cx="2072390" cy="8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10679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552950"/>
            <a:ext cx="10174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57200" y="6096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Presence of parts and their spatial configurations.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648200"/>
            <a:ext cx="1752600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2133600" y="5029200"/>
            <a:ext cx="762000" cy="304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4876800"/>
            <a:ext cx="6096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4724400"/>
            <a:ext cx="457200" cy="457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62400" y="4572000"/>
            <a:ext cx="3048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3800" y="5029200"/>
            <a:ext cx="609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672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814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638800" y="4572000"/>
            <a:ext cx="4572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57800" y="5029200"/>
            <a:ext cx="762000" cy="228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57800" y="5257800"/>
            <a:ext cx="7620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58000" y="5029200"/>
            <a:ext cx="609600" cy="685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924800" y="5105400"/>
            <a:ext cx="533400" cy="609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39000" y="4648200"/>
            <a:ext cx="9144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5532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Lazebnik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2006]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[Fergus et al, 2003]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57800" y="137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All images contain humans;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Large pose variation;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902810" y="1600200"/>
            <a:ext cx="762000" cy="1981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225" y="2514600"/>
            <a:ext cx="1552575" cy="11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368882"/>
            <a:ext cx="1371600" cy="102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667000" y="1371600"/>
            <a:ext cx="1371600" cy="1014984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69464" y="2514600"/>
            <a:ext cx="1524000" cy="11430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10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Object classification: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724400"/>
            <a:ext cx="2072390" cy="8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10679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552950"/>
            <a:ext cx="10174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57200" y="6096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Presence of parts and their spatial configurations.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648200"/>
            <a:ext cx="1752600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2133600" y="5029200"/>
            <a:ext cx="762000" cy="304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4876800"/>
            <a:ext cx="6096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4724400"/>
            <a:ext cx="457200" cy="457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62400" y="4572000"/>
            <a:ext cx="3048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3800" y="5029200"/>
            <a:ext cx="609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672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814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638800" y="4572000"/>
            <a:ext cx="4572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57800" y="5029200"/>
            <a:ext cx="762000" cy="228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57800" y="5257800"/>
            <a:ext cx="7620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58000" y="5029200"/>
            <a:ext cx="609600" cy="685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924800" y="5105400"/>
            <a:ext cx="533400" cy="609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39000" y="4648200"/>
            <a:ext cx="9144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5532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Lazebnik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2006]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[Fergus et al, 2003]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l="4413"/>
          <a:stretch>
            <a:fillRect/>
          </a:stretch>
        </p:blipFill>
        <p:spPr bwMode="auto">
          <a:xfrm>
            <a:off x="2133600" y="1371600"/>
            <a:ext cx="144780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789" y="1371599"/>
            <a:ext cx="1237411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438400" y="1524000"/>
            <a:ext cx="867410" cy="18288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02810" y="1600200"/>
            <a:ext cx="762000" cy="1981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44188" y="1447800"/>
            <a:ext cx="914400" cy="20574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09800" y="2133600"/>
            <a:ext cx="1371600" cy="1371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95400" y="1752600"/>
            <a:ext cx="1524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57800" y="1371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All images contain humans;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Large pose variations;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Objects small or absent;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Background clutter.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Object classification: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724400"/>
            <a:ext cx="2072390" cy="8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10679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552950"/>
            <a:ext cx="10174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457200" y="6096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Presence of parts and their spatial configurations.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648200"/>
            <a:ext cx="1752600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133600" y="5029200"/>
            <a:ext cx="762000" cy="304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371600" y="4876800"/>
            <a:ext cx="6096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8200" y="4724400"/>
            <a:ext cx="457200" cy="457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962400" y="4572000"/>
            <a:ext cx="3048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733800" y="5029200"/>
            <a:ext cx="609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672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5814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638800" y="4572000"/>
            <a:ext cx="4572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57800" y="5029200"/>
            <a:ext cx="762000" cy="228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57800" y="5257800"/>
            <a:ext cx="7620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858000" y="5029200"/>
            <a:ext cx="609600" cy="685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24800" y="5105400"/>
            <a:ext cx="533400" cy="609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239000" y="4648200"/>
            <a:ext cx="9144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5532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Lazebnik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2006]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[Fergus et al, 2003]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48400" y="2814935"/>
            <a:ext cx="228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Challenging…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Our Intuition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86400" y="1371600"/>
            <a:ext cx="320040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Focus on image regions that contain the most discriminative information.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9600" y="381000"/>
            <a:ext cx="1371600" cy="3200400"/>
            <a:chOff x="1905000" y="762000"/>
            <a:chExt cx="1371600" cy="3200400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16508" r="15903"/>
            <a:stretch>
              <a:fillRect/>
            </a:stretch>
          </p:blipFill>
          <p:spPr bwMode="auto">
            <a:xfrm>
              <a:off x="1905000" y="1752600"/>
              <a:ext cx="12954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flipV="1">
              <a:off x="1905000" y="2362200"/>
              <a:ext cx="685800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 flipV="1">
              <a:off x="2590800" y="2362200"/>
              <a:ext cx="685800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2590800" y="762000"/>
              <a:ext cx="685800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762000"/>
              <a:ext cx="685800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05000" y="762000"/>
              <a:ext cx="1371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00400" y="1752600"/>
              <a:ext cx="76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7400" y="1066800"/>
            <a:ext cx="1524000" cy="3048000"/>
            <a:chOff x="3505200" y="1447800"/>
            <a:chExt cx="1524000" cy="304800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3581400" y="1749552"/>
              <a:ext cx="1447800" cy="221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 flipV="1">
              <a:off x="3505200" y="2971800"/>
              <a:ext cx="7620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H="1" flipV="1">
              <a:off x="4267200" y="2971800"/>
              <a:ext cx="7620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447800"/>
              <a:ext cx="7620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4267200" y="1447800"/>
              <a:ext cx="7620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05200" y="1447800"/>
              <a:ext cx="1524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05200" y="3962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05200" y="1752600"/>
              <a:ext cx="76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33800" y="1219200"/>
            <a:ext cx="1371600" cy="2743200"/>
            <a:chOff x="5562600" y="1600200"/>
            <a:chExt cx="1371600" cy="27432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20589" y="1749552"/>
              <a:ext cx="1237411" cy="221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 flipV="1">
              <a:off x="5562600" y="36576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H="1" flipV="1">
              <a:off x="6248400" y="36576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29718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6248400" y="29718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5562600" y="22860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H="1" flipV="1">
              <a:off x="6248400" y="22860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62600" y="16002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H="1">
              <a:off x="6248400" y="16002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62600" y="39624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8000" y="1752600"/>
              <a:ext cx="76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62600" y="1752600"/>
              <a:ext cx="76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62600" y="1600200"/>
              <a:ext cx="1371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Our Intuition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89" y="1371599"/>
            <a:ext cx="1237411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4413"/>
          <a:stretch>
            <a:fillRect/>
          </a:stretch>
        </p:blipFill>
        <p:spPr bwMode="auto">
          <a:xfrm>
            <a:off x="2133600" y="1371600"/>
            <a:ext cx="144780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4114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to represent the features?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257800" y="4343400"/>
            <a:ext cx="533400" cy="0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43600" y="3962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06841" y="1371600"/>
            <a:ext cx="1298159" cy="2209800"/>
            <a:chOff x="606841" y="1142593"/>
            <a:chExt cx="2132794" cy="1638457"/>
          </a:xfrm>
        </p:grpSpPr>
        <p:sp>
          <p:nvSpPr>
            <p:cNvPr id="19" name="Rectangle 18"/>
            <p:cNvSpPr/>
            <p:nvPr/>
          </p:nvSpPr>
          <p:spPr>
            <a:xfrm>
              <a:off x="1795561" y="1206104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00200" y="2391364"/>
              <a:ext cx="460421" cy="386115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47961" y="1358504"/>
              <a:ext cx="536159" cy="250349"/>
            </a:xfrm>
            <a:prstGeom prst="rect">
              <a:avLst/>
            </a:prstGeom>
            <a:noFill/>
            <a:ln w="15875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0841" y="1273651"/>
              <a:ext cx="536159" cy="832723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6841" y="1242019"/>
              <a:ext cx="2060159" cy="1501181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1219200"/>
              <a:ext cx="536159" cy="250349"/>
            </a:xfrm>
            <a:prstGeom prst="rect">
              <a:avLst/>
            </a:prstGeom>
            <a:noFill/>
            <a:ln w="158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0" y="1349851"/>
              <a:ext cx="536159" cy="881698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0600" y="11430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400" y="24928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52600" y="2340451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1" y="2438400"/>
              <a:ext cx="762000" cy="250349"/>
            </a:xfrm>
            <a:prstGeom prst="rect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6841" y="1969751"/>
              <a:ext cx="536159" cy="773450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24000" y="1295400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00361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43000" y="15022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041" y="1779825"/>
              <a:ext cx="783280" cy="146924"/>
            </a:xfrm>
            <a:prstGeom prst="rect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47800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05000" y="17526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7679" y="2057400"/>
              <a:ext cx="344280" cy="506174"/>
            </a:xfrm>
            <a:prstGeom prst="rect">
              <a:avLst/>
            </a:prstGeom>
            <a:noFill/>
            <a:ln w="15875">
              <a:solidFill>
                <a:schemeClr val="accent3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87841" y="1981200"/>
              <a:ext cx="1751794" cy="250349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71600" y="1142593"/>
              <a:ext cx="536159" cy="1634886"/>
            </a:xfrm>
            <a:prstGeom prst="rect">
              <a:avLst/>
            </a:prstGeom>
            <a:noFill/>
            <a:ln w="15875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2600" y="18288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30841" y="19812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00361" y="21880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95561" y="1209675"/>
              <a:ext cx="536159" cy="250349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00200" y="2394935"/>
              <a:ext cx="460421" cy="386115"/>
            </a:xfrm>
            <a:prstGeom prst="rect">
              <a:avLst/>
            </a:prstGeom>
            <a:noFill/>
            <a:ln w="158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1371600"/>
            <a:ext cx="1447800" cy="2209800"/>
            <a:chOff x="606841" y="1142593"/>
            <a:chExt cx="2132794" cy="1638457"/>
          </a:xfrm>
        </p:grpSpPr>
        <p:sp>
          <p:nvSpPr>
            <p:cNvPr id="61" name="Rectangle 60"/>
            <p:cNvSpPr/>
            <p:nvPr/>
          </p:nvSpPr>
          <p:spPr>
            <a:xfrm>
              <a:off x="1795561" y="1206104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600200" y="2391364"/>
              <a:ext cx="460421" cy="386115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47961" y="1358504"/>
              <a:ext cx="536159" cy="250349"/>
            </a:xfrm>
            <a:prstGeom prst="rect">
              <a:avLst/>
            </a:prstGeom>
            <a:noFill/>
            <a:ln w="15875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30841" y="1273651"/>
              <a:ext cx="536159" cy="832723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6841" y="1242019"/>
              <a:ext cx="2060159" cy="1501181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9600" y="1219200"/>
              <a:ext cx="536159" cy="250349"/>
            </a:xfrm>
            <a:prstGeom prst="rect">
              <a:avLst/>
            </a:prstGeom>
            <a:noFill/>
            <a:ln w="158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62000" y="1349851"/>
              <a:ext cx="536159" cy="881698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90600" y="11430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95400" y="24928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52600" y="2340451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5801" y="2438400"/>
              <a:ext cx="762000" cy="250349"/>
            </a:xfrm>
            <a:prstGeom prst="rect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6841" y="1969751"/>
              <a:ext cx="536159" cy="773450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24000" y="1295400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00361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43000" y="15022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3041" y="1779825"/>
              <a:ext cx="783280" cy="146924"/>
            </a:xfrm>
            <a:prstGeom prst="rect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47800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05000" y="17526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77679" y="2057400"/>
              <a:ext cx="344280" cy="506174"/>
            </a:xfrm>
            <a:prstGeom prst="rect">
              <a:avLst/>
            </a:prstGeom>
            <a:noFill/>
            <a:ln w="15875">
              <a:solidFill>
                <a:schemeClr val="accent3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87841" y="1981200"/>
              <a:ext cx="1751794" cy="250349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371600" y="1142593"/>
              <a:ext cx="536159" cy="1634886"/>
            </a:xfrm>
            <a:prstGeom prst="rect">
              <a:avLst/>
            </a:prstGeom>
            <a:noFill/>
            <a:ln w="15875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752600" y="18288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30841" y="19812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00361" y="21880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95561" y="1209675"/>
              <a:ext cx="536159" cy="250349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00200" y="2394935"/>
              <a:ext cx="460421" cy="386115"/>
            </a:xfrm>
            <a:prstGeom prst="rect">
              <a:avLst/>
            </a:prstGeom>
            <a:noFill/>
            <a:ln w="158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807241" y="1371600"/>
            <a:ext cx="1221959" cy="2209800"/>
            <a:chOff x="606841" y="1142593"/>
            <a:chExt cx="2132794" cy="1638457"/>
          </a:xfrm>
        </p:grpSpPr>
        <p:sp>
          <p:nvSpPr>
            <p:cNvPr id="88" name="Rectangle 87"/>
            <p:cNvSpPr/>
            <p:nvPr/>
          </p:nvSpPr>
          <p:spPr>
            <a:xfrm>
              <a:off x="1795561" y="1206104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00200" y="2391364"/>
              <a:ext cx="460421" cy="386115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947961" y="1358504"/>
              <a:ext cx="536159" cy="250349"/>
            </a:xfrm>
            <a:prstGeom prst="rect">
              <a:avLst/>
            </a:prstGeom>
            <a:noFill/>
            <a:ln w="15875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130841" y="1273651"/>
              <a:ext cx="536159" cy="832723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06841" y="1242019"/>
              <a:ext cx="2060159" cy="1501181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9600" y="1219200"/>
              <a:ext cx="536159" cy="250349"/>
            </a:xfrm>
            <a:prstGeom prst="rect">
              <a:avLst/>
            </a:prstGeom>
            <a:noFill/>
            <a:ln w="158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62000" y="1349851"/>
              <a:ext cx="536159" cy="881698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90600" y="11430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95400" y="24928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752600" y="2340451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5801" y="2438400"/>
              <a:ext cx="762000" cy="250349"/>
            </a:xfrm>
            <a:prstGeom prst="rect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06841" y="1969751"/>
              <a:ext cx="536159" cy="773450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524000" y="1295400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00361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143000" y="15022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83041" y="1779825"/>
              <a:ext cx="783280" cy="146924"/>
            </a:xfrm>
            <a:prstGeom prst="rect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447800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05000" y="17526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77679" y="2057400"/>
              <a:ext cx="344280" cy="506174"/>
            </a:xfrm>
            <a:prstGeom prst="rect">
              <a:avLst/>
            </a:prstGeom>
            <a:noFill/>
            <a:ln w="15875">
              <a:solidFill>
                <a:schemeClr val="accent3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87841" y="1981200"/>
              <a:ext cx="1751794" cy="250349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71600" y="1142593"/>
              <a:ext cx="536159" cy="1634886"/>
            </a:xfrm>
            <a:prstGeom prst="rect">
              <a:avLst/>
            </a:prstGeom>
            <a:noFill/>
            <a:ln w="15875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752600" y="18288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130841" y="19812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00361" y="21880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795561" y="1209675"/>
              <a:ext cx="536159" cy="250349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600200" y="2394935"/>
              <a:ext cx="460421" cy="386115"/>
            </a:xfrm>
            <a:prstGeom prst="rect">
              <a:avLst/>
            </a:prstGeom>
            <a:noFill/>
            <a:ln w="158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5943600" y="48840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Randomization &amp; Discrimination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04800" y="51009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to explore this feature space?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5257800" y="5329535"/>
            <a:ext cx="533400" cy="0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486400" y="1371600"/>
            <a:ext cx="320040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Focus on image regions that contain the most discriminative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114" grpId="0"/>
      <p:bldP spid="1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ANGPENG@ZQPLLMMRRPWYY57I" val="37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17351</TotalTime>
  <Words>1101</Words>
  <Application>Microsoft Office PowerPoint</Application>
  <PresentationFormat>On-screen Show (4:3)</PresentationFormat>
  <Paragraphs>458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Action Classification</vt:lpstr>
      <vt:lpstr>Action Classification</vt:lpstr>
      <vt:lpstr>Action Classification</vt:lpstr>
      <vt:lpstr>Action Classification</vt:lpstr>
      <vt:lpstr>Our Intuition</vt:lpstr>
      <vt:lpstr>Our Intuition</vt:lpstr>
      <vt:lpstr>Slide 10</vt:lpstr>
      <vt:lpstr>Dense Feature Space</vt:lpstr>
      <vt:lpstr>Dense Feature Space</vt:lpstr>
      <vt:lpstr>Dense Feature Space</vt:lpstr>
      <vt:lpstr>Dense Feature Space</vt:lpstr>
      <vt:lpstr>Dense Feature Space</vt:lpstr>
      <vt:lpstr>Dense Feature Space</vt:lpstr>
      <vt:lpstr>Dense Feature Space</vt:lpstr>
      <vt:lpstr>Generalization of Random Forest</vt:lpstr>
      <vt:lpstr>Random Forest with Discriminative Classifiers</vt:lpstr>
      <vt:lpstr>Random Forest with Discriminative Classifiers</vt:lpstr>
      <vt:lpstr>Random Forest with Discriminative Classifiers</vt:lpstr>
      <vt:lpstr>Random Forest with Discriminative Classifiers</vt:lpstr>
      <vt:lpstr>Random Forest with Discriminative Classifiers</vt:lpstr>
      <vt:lpstr>Classification With Random Forest</vt:lpstr>
      <vt:lpstr>Slide 25</vt:lpstr>
      <vt:lpstr>Results on VOC 2011 Action Comp9</vt:lpstr>
      <vt:lpstr>Results on VOC 2011 Action Comp9</vt:lpstr>
      <vt:lpstr>Results on VOC 2011 Action Comp9</vt:lpstr>
      <vt:lpstr>Generalization Ability of RF</vt:lpstr>
      <vt:lpstr>Slide 30</vt:lpstr>
      <vt:lpstr>Conclusion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Bangpeng</dc:creator>
  <cp:lastModifiedBy>Yaya Xie</cp:lastModifiedBy>
  <cp:revision>397</cp:revision>
  <cp:lastPrinted>2011-06-12T08:02:13Z</cp:lastPrinted>
  <dcterms:created xsi:type="dcterms:W3CDTF">2006-08-16T00:00:00Z</dcterms:created>
  <dcterms:modified xsi:type="dcterms:W3CDTF">2011-11-06T23:23:12Z</dcterms:modified>
</cp:coreProperties>
</file>