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51" r:id="rId2"/>
    <p:sldId id="474" r:id="rId3"/>
    <p:sldId id="475" r:id="rId4"/>
    <p:sldId id="472" r:id="rId5"/>
    <p:sldId id="477" r:id="rId6"/>
    <p:sldId id="478" r:id="rId7"/>
    <p:sldId id="479" r:id="rId8"/>
    <p:sldId id="480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0" r:id="rId18"/>
    <p:sldId id="491" r:id="rId19"/>
    <p:sldId id="493" r:id="rId20"/>
    <p:sldId id="499" r:id="rId21"/>
    <p:sldId id="500" r:id="rId22"/>
    <p:sldId id="501" r:id="rId23"/>
    <p:sldId id="502" r:id="rId24"/>
    <p:sldId id="498" r:id="rId25"/>
    <p:sldId id="503" r:id="rId26"/>
    <p:sldId id="504" r:id="rId27"/>
    <p:sldId id="505" r:id="rId28"/>
    <p:sldId id="506" r:id="rId29"/>
    <p:sldId id="509" r:id="rId30"/>
    <p:sldId id="507" r:id="rId31"/>
    <p:sldId id="508" r:id="rId32"/>
    <p:sldId id="510" r:id="rId33"/>
  </p:sldIdLst>
  <p:sldSz cx="9144000" cy="6858000" type="screen4x3"/>
  <p:notesSz cx="6985000" cy="92837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FF"/>
    <a:srgbClr val="00DC00"/>
    <a:srgbClr val="00A000"/>
    <a:srgbClr val="FF6600"/>
    <a:srgbClr val="00FF00"/>
    <a:srgbClr val="FF00FF"/>
    <a:srgbClr val="FFFF66"/>
  </p:clrMru>
  <p:extLst>
    <p:ext uri="{E76CE94A-603C-4142-B9EB-6D1370010A27}">
      <p14:discardImageEditData xmlns="" xmlns:p14="http://schemas.microsoft.com/office/powerpoint/2010/main" val="1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899" autoAdjust="0"/>
    <p:restoredTop sz="87852" autoAdjust="0"/>
  </p:normalViewPr>
  <p:slideViewPr>
    <p:cSldViewPr>
      <p:cViewPr varScale="1">
        <p:scale>
          <a:sx n="79" d="100"/>
          <a:sy n="79" d="100"/>
        </p:scale>
        <p:origin x="-9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426"/>
    </p:cViewPr>
  </p:sorterViewPr>
  <p:notesViewPr>
    <p:cSldViewPr>
      <p:cViewPr varScale="1">
        <p:scale>
          <a:sx n="141" d="100"/>
          <a:sy n="141" d="100"/>
        </p:scale>
        <p:origin x="-4590" y="-108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53A11FFE-E7AD-40BC-A5A8-1524A8DE9D17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371422CB-9647-4941-AA43-B06256F6B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719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D9D8994-CA69-47AC-9A2E-40ED15B3B1FC}" type="datetimeFigureOut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99E3312-228C-4705-8B48-166680069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901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here we are. I am …, this is … We are going to present</a:t>
            </a:r>
            <a:r>
              <a:rPr lang="en-US" baseline="0" dirty="0" smtClean="0"/>
              <a:t> our CVPR work which you might have seen from the poster sessions. So you might be familiar with this already. Please bear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E3312-228C-4705-8B48-16668006901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E3312-228C-4705-8B48-16668006901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4855-6CB3-4042-8EB2-DA8A7E077B09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B99A-DE55-4B3B-9481-8E864FED7F86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FB1D-23B1-47A1-9FEC-DEFFDC0EDE6A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701A9-184E-45A4-BC75-1447D950AEFC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CA964-0FD2-45EB-B447-9D0ABBE12BC4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1F801-05AF-4A94-8EDC-03C5715A56D7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3BF4-D354-4021-836A-C5F5DB481889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3714-657D-4379-94D2-8A60401C0C01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144-2B36-4364-A97F-4F756FBE77F2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51-058B-4EE6-9CED-D0C36706DE86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46A8-06F9-4EE1-8588-D7965548E07A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81DBB-C72F-42DF-8FDA-76BAE7931224}" type="datetime1">
              <a:rPr lang="en-US" smtClean="0"/>
              <a:pPr/>
              <a:t>11/1/2011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4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45.jpeg"/><Relationship Id="rId5" Type="http://schemas.openxmlformats.org/officeDocument/2006/relationships/image" Target="../media/image26.png"/><Relationship Id="rId10" Type="http://schemas.openxmlformats.org/officeDocument/2006/relationships/image" Target="../media/image44.jpeg"/><Relationship Id="rId4" Type="http://schemas.openxmlformats.org/officeDocument/2006/relationships/image" Target="../media/image25.png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325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1447800"/>
            <a:ext cx="7772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Action Classification: An Integration of Randomization and Discrimination in A Dense Feature Representation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logo_l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74706"/>
            <a:ext cx="1493963" cy="973094"/>
          </a:xfrm>
          <a:prstGeom prst="rect">
            <a:avLst/>
          </a:prstGeom>
        </p:spPr>
      </p:pic>
      <p:pic>
        <p:nvPicPr>
          <p:cNvPr id="7" name="Picture 6" descr="logo_Stanfor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64223" y="457200"/>
            <a:ext cx="698777" cy="106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4267200"/>
            <a:ext cx="73914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Computer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Science Department, Stanford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University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1100" dirty="0"/>
          </a:p>
          <a:p>
            <a:pPr algn="ctr"/>
            <a:r>
              <a:rPr lang="en-US" dirty="0" smtClean="0">
                <a:latin typeface="Courier New" pitchFamily="49" charset="0"/>
                <a:cs typeface="Courier New" pitchFamily="49" charset="0"/>
              </a:rPr>
              <a:t>{bangpeng,aditya86,feifeili}@cs.stanford.edu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90" y="5547360"/>
            <a:ext cx="4204810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5547360"/>
            <a:ext cx="4708240" cy="123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5486400"/>
            <a:ext cx="9144000" cy="12954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3581400"/>
            <a:ext cx="739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Bangpeng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Yao,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Aditya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Khosla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and Li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Fei-Fei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999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33400"/>
            <a:ext cx="2133600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91768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Action Classification &amp; Intuition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Our Method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Our Results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17209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8227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14528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8947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37953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61240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13156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89870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49457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26170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 rot="18900000">
            <a:off x="1471713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 rot="18900000">
            <a:off x="2283755" y="213036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 rot="18900000">
            <a:off x="3907839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295" y="319807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1422" y="2768168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379" y="1752600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0" name="TextBox 19"/>
          <p:cNvSpPr txBox="1"/>
          <p:nvPr/>
        </p:nvSpPr>
        <p:spPr>
          <a:xfrm rot="20467729">
            <a:off x="3194953" y="2211379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1" name="Freeform 20"/>
          <p:cNvSpPr/>
          <p:nvPr/>
        </p:nvSpPr>
        <p:spPr>
          <a:xfrm>
            <a:off x="4255317" y="1817957"/>
            <a:ext cx="1208550" cy="402850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844956" y="1821341"/>
            <a:ext cx="760994" cy="39946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90769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288281" y="2891690"/>
            <a:ext cx="918171" cy="171094"/>
          </a:xfrm>
          <a:custGeom>
            <a:avLst>
              <a:gd name="f0" fmla="val 49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97117" y="3436632"/>
            <a:ext cx="784283" cy="68568"/>
          </a:xfrm>
          <a:custGeom>
            <a:avLst>
              <a:gd name="f0" fmla="val 247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2356" y="2880276"/>
            <a:ext cx="629415" cy="20980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14833" y="2880276"/>
            <a:ext cx="489361" cy="209805"/>
          </a:xfrm>
          <a:custGeom>
            <a:avLst>
              <a:gd name="f0" fmla="val 116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70497" y="3397679"/>
            <a:ext cx="520300" cy="122306"/>
          </a:xfrm>
          <a:custGeom>
            <a:avLst>
              <a:gd name="f0" fmla="val 646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2177" y="3365234"/>
            <a:ext cx="374917" cy="124973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V="1">
            <a:off x="968794" y="2176979"/>
            <a:ext cx="706779" cy="61847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174952" y="3902122"/>
            <a:ext cx="10307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277" y="1950368"/>
            <a:ext cx="125220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Height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2644" y="3774282"/>
            <a:ext cx="1547284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Width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Dense Feature Space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4"/>
          <p:cNvGrpSpPr/>
          <p:nvPr/>
        </p:nvGrpSpPr>
        <p:grpSpPr>
          <a:xfrm>
            <a:off x="381000" y="4894580"/>
            <a:ext cx="762000" cy="254000"/>
            <a:chOff x="6858000" y="5256662"/>
            <a:chExt cx="1973219" cy="657740"/>
          </a:xfrm>
        </p:grpSpPr>
        <p:sp>
          <p:nvSpPr>
            <p:cNvPr id="36" name="Freeform 35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D320">
                <a:alpha val="4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prstDash val="solid"/>
            </a:ln>
            <a:effectLst>
              <a:outerShdw dist="25965" dir="2700000" algn="tl">
                <a:srgbClr val="808080"/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3" name="Group 37"/>
          <p:cNvGrpSpPr/>
          <p:nvPr/>
        </p:nvGrpSpPr>
        <p:grpSpPr>
          <a:xfrm>
            <a:off x="685799" y="5867400"/>
            <a:ext cx="153975" cy="156993"/>
            <a:chOff x="3480840" y="1145519"/>
            <a:chExt cx="55080" cy="56160"/>
          </a:xfrm>
        </p:grpSpPr>
        <p:grpSp>
          <p:nvGrpSpPr>
            <p:cNvPr id="35" name="Group 38"/>
            <p:cNvGrpSpPr/>
            <p:nvPr/>
          </p:nvGrpSpPr>
          <p:grpSpPr>
            <a:xfrm>
              <a:off x="3480840" y="1145519"/>
              <a:ext cx="55080" cy="56160"/>
              <a:chOff x="3480840" y="1145519"/>
              <a:chExt cx="55080" cy="56160"/>
            </a:xfrm>
          </p:grpSpPr>
          <p:sp>
            <p:nvSpPr>
              <p:cNvPr id="40" name="Straight Connector 39"/>
              <p:cNvSpPr/>
              <p:nvPr/>
            </p:nvSpPr>
            <p:spPr>
              <a:xfrm>
                <a:off x="3481199" y="1147680"/>
                <a:ext cx="54721" cy="53999"/>
              </a:xfrm>
              <a:prstGeom prst="line">
                <a:avLst/>
              </a:prstGeom>
              <a:noFill/>
              <a:ln w="18360">
                <a:solidFill>
                  <a:srgbClr val="800000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41" name="Straight Connector 40"/>
              <p:cNvSpPr/>
              <p:nvPr/>
            </p:nvSpPr>
            <p:spPr>
              <a:xfrm flipV="1">
                <a:off x="3480840" y="1145519"/>
                <a:ext cx="54719" cy="54360"/>
              </a:xfrm>
              <a:prstGeom prst="line">
                <a:avLst/>
              </a:prstGeom>
              <a:noFill/>
              <a:ln w="18360">
                <a:solidFill>
                  <a:srgbClr val="800000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42" name="Freeform 41"/>
          <p:cNvSpPr/>
          <p:nvPr/>
        </p:nvSpPr>
        <p:spPr>
          <a:xfrm>
            <a:off x="533399" y="5334000"/>
            <a:ext cx="609600" cy="31999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8600" y="4648200"/>
            <a:ext cx="3352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288324" y="4800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Normalized Image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88324" y="5257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Size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95400" y="5754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Center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27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16508" r="15903"/>
          <a:stretch>
            <a:fillRect/>
          </a:stretch>
        </p:blipFill>
        <p:spPr bwMode="auto">
          <a:xfrm>
            <a:off x="4142232" y="1993392"/>
            <a:ext cx="4800600" cy="1600200"/>
          </a:xfrm>
          <a:prstGeom prst="parallelogram">
            <a:avLst>
              <a:gd name="adj" fmla="val 1254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8227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14528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glow rad="101600">
              <a:schemeClr val="accent2">
                <a:satMod val="175000"/>
                <a:alpha val="40000"/>
              </a:schemeClr>
            </a:glow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8947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37953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61240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13156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89870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49457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26170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 rot="18900000">
            <a:off x="1471713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 rot="18900000">
            <a:off x="2283755" y="213036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 rot="18900000">
            <a:off x="3907839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295" y="319807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1422" y="2768168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379" y="1752600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0" name="TextBox 19"/>
          <p:cNvSpPr txBox="1"/>
          <p:nvPr/>
        </p:nvSpPr>
        <p:spPr>
          <a:xfrm rot="20467729">
            <a:off x="3194953" y="2211379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1" name="Freeform 20"/>
          <p:cNvSpPr/>
          <p:nvPr/>
        </p:nvSpPr>
        <p:spPr>
          <a:xfrm>
            <a:off x="4255317" y="1817957"/>
            <a:ext cx="1208550" cy="402850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844956" y="1821341"/>
            <a:ext cx="760994" cy="39946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90769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288281" y="2891690"/>
            <a:ext cx="918171" cy="171094"/>
          </a:xfrm>
          <a:custGeom>
            <a:avLst>
              <a:gd name="f0" fmla="val 49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97117" y="3436632"/>
            <a:ext cx="784283" cy="68568"/>
          </a:xfrm>
          <a:custGeom>
            <a:avLst>
              <a:gd name="f0" fmla="val 247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2356" y="2880276"/>
            <a:ext cx="629415" cy="20980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14833" y="2880276"/>
            <a:ext cx="489361" cy="209805"/>
          </a:xfrm>
          <a:custGeom>
            <a:avLst>
              <a:gd name="f0" fmla="val 116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70497" y="3397679"/>
            <a:ext cx="520300" cy="122306"/>
          </a:xfrm>
          <a:custGeom>
            <a:avLst>
              <a:gd name="f0" fmla="val 646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2177" y="3365234"/>
            <a:ext cx="374917" cy="124973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V="1">
            <a:off x="968794" y="2176979"/>
            <a:ext cx="706779" cy="61847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174952" y="3902122"/>
            <a:ext cx="10307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277" y="1950368"/>
            <a:ext cx="125220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Height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2644" y="3774282"/>
            <a:ext cx="1547284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Width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grpSp>
        <p:nvGrpSpPr>
          <p:cNvPr id="35" name="Group 37"/>
          <p:cNvGrpSpPr/>
          <p:nvPr/>
        </p:nvGrpSpPr>
        <p:grpSpPr>
          <a:xfrm>
            <a:off x="6444280" y="2637893"/>
            <a:ext cx="191701" cy="195460"/>
            <a:chOff x="3804840" y="1146600"/>
            <a:chExt cx="55079" cy="56159"/>
          </a:xfrm>
        </p:grpSpPr>
        <p:grpSp>
          <p:nvGrpSpPr>
            <p:cNvPr id="38" name="Group 38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40" name="Straight Connector 39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41" name="Straight Connector 40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42" name="Freeform 41"/>
          <p:cNvSpPr/>
          <p:nvPr/>
        </p:nvSpPr>
        <p:spPr>
          <a:xfrm>
            <a:off x="4972621" y="1990126"/>
            <a:ext cx="2936957" cy="1591274"/>
          </a:xfrm>
          <a:custGeom>
            <a:avLst>
              <a:gd name="f0" fmla="val 1472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55" name="Group 34"/>
          <p:cNvGrpSpPr/>
          <p:nvPr/>
        </p:nvGrpSpPr>
        <p:grpSpPr>
          <a:xfrm>
            <a:off x="381000" y="4894580"/>
            <a:ext cx="762000" cy="254000"/>
            <a:chOff x="6858000" y="5256662"/>
            <a:chExt cx="1973219" cy="657740"/>
          </a:xfrm>
        </p:grpSpPr>
        <p:sp>
          <p:nvSpPr>
            <p:cNvPr id="56" name="Freeform 55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D320">
                <a:alpha val="4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prstDash val="solid"/>
            </a:ln>
            <a:effectLst>
              <a:outerShdw dist="25965" dir="2700000" algn="tl">
                <a:srgbClr val="808080"/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60" name="Group 37"/>
          <p:cNvGrpSpPr/>
          <p:nvPr/>
        </p:nvGrpSpPr>
        <p:grpSpPr>
          <a:xfrm>
            <a:off x="685799" y="5867400"/>
            <a:ext cx="153975" cy="156993"/>
            <a:chOff x="3480840" y="1145519"/>
            <a:chExt cx="55080" cy="56160"/>
          </a:xfrm>
        </p:grpSpPr>
        <p:grpSp>
          <p:nvGrpSpPr>
            <p:cNvPr id="61" name="Group 38"/>
            <p:cNvGrpSpPr/>
            <p:nvPr/>
          </p:nvGrpSpPr>
          <p:grpSpPr>
            <a:xfrm>
              <a:off x="3480840" y="1145519"/>
              <a:ext cx="55080" cy="56160"/>
              <a:chOff x="3480840" y="1145519"/>
              <a:chExt cx="55080" cy="56160"/>
            </a:xfrm>
          </p:grpSpPr>
          <p:sp>
            <p:nvSpPr>
              <p:cNvPr id="69" name="Straight Connector 68"/>
              <p:cNvSpPr/>
              <p:nvPr/>
            </p:nvSpPr>
            <p:spPr>
              <a:xfrm>
                <a:off x="3481199" y="1147680"/>
                <a:ext cx="54721" cy="5399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70" name="Straight Connector 69"/>
              <p:cNvSpPr/>
              <p:nvPr/>
            </p:nvSpPr>
            <p:spPr>
              <a:xfrm flipV="1">
                <a:off x="3480840" y="1145519"/>
                <a:ext cx="54719" cy="5436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71" name="Freeform 70"/>
          <p:cNvSpPr/>
          <p:nvPr/>
        </p:nvSpPr>
        <p:spPr>
          <a:xfrm>
            <a:off x="533399" y="5334000"/>
            <a:ext cx="609600" cy="31999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28600" y="4648200"/>
            <a:ext cx="3352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288324" y="4800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Normalized Image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88324" y="5257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Size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95400" y="5754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Center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Dense Feature Space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86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16508" r="15903"/>
          <a:stretch>
            <a:fillRect/>
          </a:stretch>
        </p:blipFill>
        <p:spPr bwMode="auto">
          <a:xfrm>
            <a:off x="4142232" y="1993392"/>
            <a:ext cx="4800600" cy="1600200"/>
          </a:xfrm>
          <a:prstGeom prst="parallelogram">
            <a:avLst>
              <a:gd name="adj" fmla="val 1254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8227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14528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8947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37953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61240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13156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89870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49457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26170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 rot="18900000">
            <a:off x="1471713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 rot="18900000">
            <a:off x="2283755" y="213036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 rot="18900000">
            <a:off x="3907839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295" y="319807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1422" y="2768168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379" y="1752600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0" name="TextBox 19"/>
          <p:cNvSpPr txBox="1"/>
          <p:nvPr/>
        </p:nvSpPr>
        <p:spPr>
          <a:xfrm rot="20467729">
            <a:off x="3194953" y="2211379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1" name="Freeform 20"/>
          <p:cNvSpPr/>
          <p:nvPr/>
        </p:nvSpPr>
        <p:spPr>
          <a:xfrm>
            <a:off x="4255317" y="1817957"/>
            <a:ext cx="1208550" cy="402850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844956" y="1821341"/>
            <a:ext cx="760994" cy="39946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90769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288281" y="2891690"/>
            <a:ext cx="918171" cy="171094"/>
          </a:xfrm>
          <a:custGeom>
            <a:avLst>
              <a:gd name="f0" fmla="val 49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97117" y="3436632"/>
            <a:ext cx="784283" cy="68568"/>
          </a:xfrm>
          <a:custGeom>
            <a:avLst>
              <a:gd name="f0" fmla="val 247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2356" y="2880276"/>
            <a:ext cx="629415" cy="20980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14833" y="2880276"/>
            <a:ext cx="489361" cy="209805"/>
          </a:xfrm>
          <a:custGeom>
            <a:avLst>
              <a:gd name="f0" fmla="val 116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70497" y="3397679"/>
            <a:ext cx="520300" cy="122306"/>
          </a:xfrm>
          <a:custGeom>
            <a:avLst>
              <a:gd name="f0" fmla="val 646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2177" y="3365234"/>
            <a:ext cx="374917" cy="124973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V="1">
            <a:off x="968794" y="2176979"/>
            <a:ext cx="706779" cy="61847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174952" y="3902122"/>
            <a:ext cx="10307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277" y="1950368"/>
            <a:ext cx="125220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Height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2644" y="3774282"/>
            <a:ext cx="1547284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Width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149643" y="1990126"/>
            <a:ext cx="2936957" cy="1591274"/>
            <a:chOff x="4972621" y="2294926"/>
            <a:chExt cx="2936957" cy="1591274"/>
          </a:xfrm>
        </p:grpSpPr>
        <p:grpSp>
          <p:nvGrpSpPr>
            <p:cNvPr id="35" name="Group 37"/>
            <p:cNvGrpSpPr/>
            <p:nvPr/>
          </p:nvGrpSpPr>
          <p:grpSpPr>
            <a:xfrm>
              <a:off x="6444280" y="2942693"/>
              <a:ext cx="191701" cy="195460"/>
              <a:chOff x="3804840" y="1146600"/>
              <a:chExt cx="55079" cy="56159"/>
            </a:xfrm>
          </p:grpSpPr>
          <p:grpSp>
            <p:nvGrpSpPr>
              <p:cNvPr id="38" name="Group 38"/>
              <p:cNvGrpSpPr/>
              <p:nvPr/>
            </p:nvGrpSpPr>
            <p:grpSpPr>
              <a:xfrm>
                <a:off x="3804840" y="1146600"/>
                <a:ext cx="55079" cy="56159"/>
                <a:chOff x="3804840" y="1146600"/>
                <a:chExt cx="55079" cy="56159"/>
              </a:xfrm>
            </p:grpSpPr>
            <p:sp>
              <p:nvSpPr>
                <p:cNvPr id="40" name="Straight Connector 39"/>
                <p:cNvSpPr/>
                <p:nvPr/>
              </p:nvSpPr>
              <p:spPr>
                <a:xfrm>
                  <a:off x="3805200" y="1148759"/>
                  <a:ext cx="54719" cy="54000"/>
                </a:xfrm>
                <a:prstGeom prst="line">
                  <a:avLst/>
                </a:prstGeom>
                <a:noFill/>
                <a:ln w="18360">
                  <a:solidFill>
                    <a:srgbClr val="FF00FF"/>
                  </a:solidFill>
                  <a:prstDash val="solid"/>
                </a:ln>
              </p:spPr>
              <p:txBody>
                <a:bodyPr vert="horz" lIns="99000" tIns="54000" rIns="99000" bIns="54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  <p:sp>
              <p:nvSpPr>
                <p:cNvPr id="41" name="Straight Connector 40"/>
                <p:cNvSpPr/>
                <p:nvPr/>
              </p:nvSpPr>
              <p:spPr>
                <a:xfrm flipV="1">
                  <a:off x="3804840" y="1146600"/>
                  <a:ext cx="54719" cy="54359"/>
                </a:xfrm>
                <a:prstGeom prst="line">
                  <a:avLst/>
                </a:prstGeom>
                <a:noFill/>
                <a:ln w="18360">
                  <a:solidFill>
                    <a:srgbClr val="FF00FF"/>
                  </a:solidFill>
                  <a:prstDash val="solid"/>
                </a:ln>
              </p:spPr>
              <p:txBody>
                <a:bodyPr vert="horz" lIns="99000" tIns="54000" rIns="99000" bIns="54000" anchor="ctr" anchorCtr="1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DejaVu Sans" pitchFamily="2"/>
                    <a:cs typeface="DejaVu Sans" pitchFamily="2"/>
                  </a:endParaRPr>
                </a:p>
              </p:txBody>
            </p:sp>
          </p:grpSp>
        </p:grpSp>
        <p:sp>
          <p:nvSpPr>
            <p:cNvPr id="42" name="Freeform 41"/>
            <p:cNvSpPr/>
            <p:nvPr/>
          </p:nvSpPr>
          <p:spPr>
            <a:xfrm>
              <a:off x="4972621" y="2294926"/>
              <a:ext cx="2936957" cy="1591274"/>
            </a:xfrm>
            <a:custGeom>
              <a:avLst>
                <a:gd name="f0" fmla="val 1472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prstDash val="sysDash"/>
            </a:ln>
            <a:effectLst/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54" name="Group 34"/>
          <p:cNvGrpSpPr/>
          <p:nvPr/>
        </p:nvGrpSpPr>
        <p:grpSpPr>
          <a:xfrm>
            <a:off x="381000" y="4894580"/>
            <a:ext cx="762000" cy="254000"/>
            <a:chOff x="6858000" y="5256662"/>
            <a:chExt cx="1973219" cy="657740"/>
          </a:xfrm>
        </p:grpSpPr>
        <p:sp>
          <p:nvSpPr>
            <p:cNvPr id="55" name="Freeform 54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D320">
                <a:alpha val="4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prstDash val="solid"/>
            </a:ln>
            <a:effectLst>
              <a:outerShdw dist="25965" dir="2700000" algn="tl">
                <a:srgbClr val="808080"/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59" name="Group 37"/>
          <p:cNvGrpSpPr/>
          <p:nvPr/>
        </p:nvGrpSpPr>
        <p:grpSpPr>
          <a:xfrm>
            <a:off x="685799" y="5867400"/>
            <a:ext cx="153975" cy="156993"/>
            <a:chOff x="3480840" y="1145519"/>
            <a:chExt cx="55080" cy="56160"/>
          </a:xfrm>
        </p:grpSpPr>
        <p:grpSp>
          <p:nvGrpSpPr>
            <p:cNvPr id="67" name="Group 38"/>
            <p:cNvGrpSpPr/>
            <p:nvPr/>
          </p:nvGrpSpPr>
          <p:grpSpPr>
            <a:xfrm>
              <a:off x="3480840" y="1145519"/>
              <a:ext cx="55080" cy="56160"/>
              <a:chOff x="3480840" y="1145519"/>
              <a:chExt cx="55080" cy="56160"/>
            </a:xfrm>
          </p:grpSpPr>
          <p:sp>
            <p:nvSpPr>
              <p:cNvPr id="68" name="Straight Connector 67"/>
              <p:cNvSpPr/>
              <p:nvPr/>
            </p:nvSpPr>
            <p:spPr>
              <a:xfrm>
                <a:off x="3481199" y="1147680"/>
                <a:ext cx="54721" cy="5399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69" name="Straight Connector 68"/>
              <p:cNvSpPr/>
              <p:nvPr/>
            </p:nvSpPr>
            <p:spPr>
              <a:xfrm flipV="1">
                <a:off x="3480840" y="1145519"/>
                <a:ext cx="54719" cy="5436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70" name="Freeform 69"/>
          <p:cNvSpPr/>
          <p:nvPr/>
        </p:nvSpPr>
        <p:spPr>
          <a:xfrm>
            <a:off x="533399" y="5334000"/>
            <a:ext cx="609600" cy="31999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8600" y="4648200"/>
            <a:ext cx="3352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288324" y="4800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Normalized Image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88324" y="5257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Size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95400" y="5754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Center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Dense Feature Space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7598607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19392 0.004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16508" r="15903"/>
          <a:stretch>
            <a:fillRect/>
          </a:stretch>
        </p:blipFill>
        <p:spPr bwMode="auto">
          <a:xfrm>
            <a:off x="4142232" y="1993392"/>
            <a:ext cx="4800600" cy="1600200"/>
          </a:xfrm>
          <a:prstGeom prst="parallelogram">
            <a:avLst>
              <a:gd name="adj" fmla="val 1254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8227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14528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8947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37953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61240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13156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89870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49457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26170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 rot="18900000">
            <a:off x="1471713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 rot="18900000">
            <a:off x="2283755" y="213036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 rot="18900000">
            <a:off x="3907839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295" y="319807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1422" y="2768168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379" y="1752600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0" name="TextBox 19"/>
          <p:cNvSpPr txBox="1"/>
          <p:nvPr/>
        </p:nvSpPr>
        <p:spPr>
          <a:xfrm rot="20467729">
            <a:off x="3194953" y="2211379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1" name="Freeform 20"/>
          <p:cNvSpPr/>
          <p:nvPr/>
        </p:nvSpPr>
        <p:spPr>
          <a:xfrm>
            <a:off x="4255317" y="1817957"/>
            <a:ext cx="1208550" cy="402850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844956" y="1821341"/>
            <a:ext cx="760994" cy="39946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90769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288281" y="2891690"/>
            <a:ext cx="918171" cy="171094"/>
          </a:xfrm>
          <a:custGeom>
            <a:avLst>
              <a:gd name="f0" fmla="val 49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97117" y="3436632"/>
            <a:ext cx="784283" cy="68568"/>
          </a:xfrm>
          <a:custGeom>
            <a:avLst>
              <a:gd name="f0" fmla="val 247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2356" y="2880276"/>
            <a:ext cx="629415" cy="20980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14833" y="2880276"/>
            <a:ext cx="489361" cy="209805"/>
          </a:xfrm>
          <a:custGeom>
            <a:avLst>
              <a:gd name="f0" fmla="val 116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70497" y="3397679"/>
            <a:ext cx="520300" cy="122306"/>
          </a:xfrm>
          <a:custGeom>
            <a:avLst>
              <a:gd name="f0" fmla="val 646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2177" y="3365234"/>
            <a:ext cx="374917" cy="124973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V="1">
            <a:off x="968794" y="2176979"/>
            <a:ext cx="706779" cy="61847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174952" y="3902122"/>
            <a:ext cx="10307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277" y="1950368"/>
            <a:ext cx="125220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Height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2644" y="3774282"/>
            <a:ext cx="1547284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Width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5621302" y="2637893"/>
            <a:ext cx="191701" cy="195460"/>
            <a:chOff x="3804840" y="1146600"/>
            <a:chExt cx="55079" cy="56159"/>
          </a:xfrm>
        </p:grpSpPr>
        <p:grpSp>
          <p:nvGrpSpPr>
            <p:cNvPr id="35" name="Group 38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40" name="Straight Connector 39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41" name="Straight Connector 40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38" name="Group 54"/>
          <p:cNvGrpSpPr/>
          <p:nvPr/>
        </p:nvGrpSpPr>
        <p:grpSpPr>
          <a:xfrm>
            <a:off x="5904299" y="2639180"/>
            <a:ext cx="191701" cy="195460"/>
            <a:chOff x="3804840" y="1146600"/>
            <a:chExt cx="55079" cy="56159"/>
          </a:xfrm>
        </p:grpSpPr>
        <p:grpSp>
          <p:nvGrpSpPr>
            <p:cNvPr id="39" name="Group 55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57" name="Straight Connector 56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58" name="Straight Connector 57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42" name="Group 58"/>
          <p:cNvGrpSpPr/>
          <p:nvPr/>
        </p:nvGrpSpPr>
        <p:grpSpPr>
          <a:xfrm>
            <a:off x="6172200" y="2639180"/>
            <a:ext cx="191701" cy="195460"/>
            <a:chOff x="3804840" y="1146600"/>
            <a:chExt cx="55079" cy="56159"/>
          </a:xfrm>
        </p:grpSpPr>
        <p:grpSp>
          <p:nvGrpSpPr>
            <p:cNvPr id="43" name="Group 59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61" name="Straight Connector 60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62" name="Straight Connector 61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44" name="Group 62"/>
          <p:cNvGrpSpPr/>
          <p:nvPr/>
        </p:nvGrpSpPr>
        <p:grpSpPr>
          <a:xfrm>
            <a:off x="6437699" y="2639180"/>
            <a:ext cx="191701" cy="195460"/>
            <a:chOff x="3804840" y="1146600"/>
            <a:chExt cx="55079" cy="56159"/>
          </a:xfrm>
        </p:grpSpPr>
        <p:grpSp>
          <p:nvGrpSpPr>
            <p:cNvPr id="45" name="Group 63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65" name="Straight Connector 64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66" name="Straight Connector 65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46" name="Group 66"/>
          <p:cNvGrpSpPr/>
          <p:nvPr/>
        </p:nvGrpSpPr>
        <p:grpSpPr>
          <a:xfrm>
            <a:off x="6742499" y="2639180"/>
            <a:ext cx="191701" cy="195460"/>
            <a:chOff x="3804840" y="1146600"/>
            <a:chExt cx="55079" cy="56159"/>
          </a:xfrm>
        </p:grpSpPr>
        <p:grpSp>
          <p:nvGrpSpPr>
            <p:cNvPr id="47" name="Group 67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69" name="Straight Connector 68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70" name="Straight Connector 69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48" name="Group 70"/>
          <p:cNvGrpSpPr/>
          <p:nvPr/>
        </p:nvGrpSpPr>
        <p:grpSpPr>
          <a:xfrm>
            <a:off x="7018020" y="2639180"/>
            <a:ext cx="191701" cy="195460"/>
            <a:chOff x="3804840" y="1146600"/>
            <a:chExt cx="55079" cy="56159"/>
          </a:xfrm>
        </p:grpSpPr>
        <p:grpSp>
          <p:nvGrpSpPr>
            <p:cNvPr id="49" name="Group 71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73" name="Straight Connector 72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74" name="Straight Connector 73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50" name="Group 74"/>
          <p:cNvGrpSpPr/>
          <p:nvPr/>
        </p:nvGrpSpPr>
        <p:grpSpPr>
          <a:xfrm>
            <a:off x="7315200" y="2636520"/>
            <a:ext cx="191701" cy="195460"/>
            <a:chOff x="3804840" y="1146600"/>
            <a:chExt cx="55079" cy="56159"/>
          </a:xfrm>
        </p:grpSpPr>
        <p:grpSp>
          <p:nvGrpSpPr>
            <p:cNvPr id="51" name="Group 75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77" name="Straight Connector 76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78" name="Straight Connector 77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80" name="Rectangle 79"/>
          <p:cNvSpPr/>
          <p:nvPr/>
        </p:nvSpPr>
        <p:spPr>
          <a:xfrm>
            <a:off x="3810000" y="5105400"/>
            <a:ext cx="51054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can we identify the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discriminative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regions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efficiently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effectively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2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2087680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79" name="Group 34"/>
          <p:cNvGrpSpPr/>
          <p:nvPr/>
        </p:nvGrpSpPr>
        <p:grpSpPr>
          <a:xfrm>
            <a:off x="381000" y="4894580"/>
            <a:ext cx="762000" cy="254000"/>
            <a:chOff x="6858000" y="5256662"/>
            <a:chExt cx="1973219" cy="657740"/>
          </a:xfrm>
        </p:grpSpPr>
        <p:sp>
          <p:nvSpPr>
            <p:cNvPr id="81" name="Freeform 80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D320">
                <a:alpha val="4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prstDash val="solid"/>
            </a:ln>
            <a:effectLst>
              <a:outerShdw dist="25965" dir="2700000" algn="tl">
                <a:srgbClr val="808080"/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85" name="Group 37"/>
          <p:cNvGrpSpPr/>
          <p:nvPr/>
        </p:nvGrpSpPr>
        <p:grpSpPr>
          <a:xfrm>
            <a:off x="685799" y="5867400"/>
            <a:ext cx="153975" cy="156993"/>
            <a:chOff x="3480840" y="1145519"/>
            <a:chExt cx="55080" cy="56160"/>
          </a:xfrm>
        </p:grpSpPr>
        <p:grpSp>
          <p:nvGrpSpPr>
            <p:cNvPr id="94" name="Group 38"/>
            <p:cNvGrpSpPr/>
            <p:nvPr/>
          </p:nvGrpSpPr>
          <p:grpSpPr>
            <a:xfrm>
              <a:off x="3480840" y="1145519"/>
              <a:ext cx="55080" cy="56160"/>
              <a:chOff x="3480840" y="1145519"/>
              <a:chExt cx="55080" cy="56160"/>
            </a:xfrm>
          </p:grpSpPr>
          <p:sp>
            <p:nvSpPr>
              <p:cNvPr id="95" name="Straight Connector 94"/>
              <p:cNvSpPr/>
              <p:nvPr/>
            </p:nvSpPr>
            <p:spPr>
              <a:xfrm>
                <a:off x="3481199" y="1147680"/>
                <a:ext cx="54721" cy="5399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96" name="Straight Connector 95"/>
              <p:cNvSpPr/>
              <p:nvPr/>
            </p:nvSpPr>
            <p:spPr>
              <a:xfrm flipV="1">
                <a:off x="3480840" y="1145519"/>
                <a:ext cx="54719" cy="5436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97" name="Freeform 96"/>
          <p:cNvSpPr/>
          <p:nvPr/>
        </p:nvSpPr>
        <p:spPr>
          <a:xfrm>
            <a:off x="533399" y="5334000"/>
            <a:ext cx="609600" cy="31999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28600" y="4648200"/>
            <a:ext cx="3352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1288324" y="4800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Normalized Image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288324" y="5257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Size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95400" y="5754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Center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Dense Feature Space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648200" y="4038600"/>
            <a:ext cx="2895600" cy="10668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Image size: </a:t>
            </a:r>
            <a:r>
              <a:rPr lang="en-US" sz="22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×</a:t>
            </a:r>
            <a:r>
              <a:rPr lang="en-US" sz="22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</a:p>
          <a:p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Image regions: O(</a:t>
            </a:r>
            <a:r>
              <a:rPr lang="en-US" sz="22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200" baseline="30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811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1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7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16508" r="15903"/>
          <a:stretch>
            <a:fillRect/>
          </a:stretch>
        </p:blipFill>
        <p:spPr bwMode="auto">
          <a:xfrm>
            <a:off x="4142232" y="1993392"/>
            <a:ext cx="4800600" cy="1600200"/>
          </a:xfrm>
          <a:prstGeom prst="parallelogram">
            <a:avLst>
              <a:gd name="adj" fmla="val 1254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8227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14528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8947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37953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61240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13156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89870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49457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26170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 rot="18900000">
            <a:off x="1471713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 rot="18900000">
            <a:off x="2283755" y="213036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 rot="18900000">
            <a:off x="3907839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295" y="319807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1422" y="2768168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379" y="1752600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0" name="TextBox 19"/>
          <p:cNvSpPr txBox="1"/>
          <p:nvPr/>
        </p:nvSpPr>
        <p:spPr>
          <a:xfrm rot="20467729">
            <a:off x="3194953" y="2211379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1" name="Freeform 20"/>
          <p:cNvSpPr/>
          <p:nvPr/>
        </p:nvSpPr>
        <p:spPr>
          <a:xfrm>
            <a:off x="4255317" y="1817957"/>
            <a:ext cx="1208550" cy="402850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844956" y="1821341"/>
            <a:ext cx="760994" cy="39946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90769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FF000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288281" y="2891690"/>
            <a:ext cx="918171" cy="171094"/>
          </a:xfrm>
          <a:custGeom>
            <a:avLst>
              <a:gd name="f0" fmla="val 49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97117" y="3436632"/>
            <a:ext cx="784283" cy="68568"/>
          </a:xfrm>
          <a:custGeom>
            <a:avLst>
              <a:gd name="f0" fmla="val 247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2356" y="2880276"/>
            <a:ext cx="629415" cy="20980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14833" y="2880276"/>
            <a:ext cx="489361" cy="209805"/>
          </a:xfrm>
          <a:custGeom>
            <a:avLst>
              <a:gd name="f0" fmla="val 116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70497" y="3397679"/>
            <a:ext cx="520300" cy="122306"/>
          </a:xfrm>
          <a:custGeom>
            <a:avLst>
              <a:gd name="f0" fmla="val 646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2177" y="3365234"/>
            <a:ext cx="374917" cy="124973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V="1">
            <a:off x="968794" y="2176979"/>
            <a:ext cx="706779" cy="61847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174952" y="3902122"/>
            <a:ext cx="10307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277" y="1950368"/>
            <a:ext cx="125220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Height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2644" y="3774282"/>
            <a:ext cx="1547284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Width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grpSp>
        <p:nvGrpSpPr>
          <p:cNvPr id="3" name="Group 37"/>
          <p:cNvGrpSpPr/>
          <p:nvPr/>
        </p:nvGrpSpPr>
        <p:grpSpPr>
          <a:xfrm>
            <a:off x="5621302" y="2637893"/>
            <a:ext cx="191701" cy="195460"/>
            <a:chOff x="3804840" y="1146600"/>
            <a:chExt cx="55079" cy="56159"/>
          </a:xfrm>
        </p:grpSpPr>
        <p:grpSp>
          <p:nvGrpSpPr>
            <p:cNvPr id="35" name="Group 38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40" name="Straight Connector 39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41" name="Straight Connector 40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38" name="Group 54"/>
          <p:cNvGrpSpPr/>
          <p:nvPr/>
        </p:nvGrpSpPr>
        <p:grpSpPr>
          <a:xfrm>
            <a:off x="5904299" y="2639180"/>
            <a:ext cx="191701" cy="195460"/>
            <a:chOff x="3804840" y="1146600"/>
            <a:chExt cx="55079" cy="56159"/>
          </a:xfrm>
        </p:grpSpPr>
        <p:grpSp>
          <p:nvGrpSpPr>
            <p:cNvPr id="39" name="Group 55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57" name="Straight Connector 56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58" name="Straight Connector 57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42" name="Group 58"/>
          <p:cNvGrpSpPr/>
          <p:nvPr/>
        </p:nvGrpSpPr>
        <p:grpSpPr>
          <a:xfrm>
            <a:off x="6172200" y="2639180"/>
            <a:ext cx="191701" cy="195460"/>
            <a:chOff x="3804840" y="1146600"/>
            <a:chExt cx="55079" cy="56159"/>
          </a:xfrm>
        </p:grpSpPr>
        <p:grpSp>
          <p:nvGrpSpPr>
            <p:cNvPr id="43" name="Group 59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61" name="Straight Connector 60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62" name="Straight Connector 61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44" name="Group 62"/>
          <p:cNvGrpSpPr/>
          <p:nvPr/>
        </p:nvGrpSpPr>
        <p:grpSpPr>
          <a:xfrm>
            <a:off x="6437699" y="2639180"/>
            <a:ext cx="191701" cy="195460"/>
            <a:chOff x="3804840" y="1146600"/>
            <a:chExt cx="55079" cy="56159"/>
          </a:xfrm>
        </p:grpSpPr>
        <p:grpSp>
          <p:nvGrpSpPr>
            <p:cNvPr id="45" name="Group 63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65" name="Straight Connector 64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66" name="Straight Connector 65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46" name="Group 66"/>
          <p:cNvGrpSpPr/>
          <p:nvPr/>
        </p:nvGrpSpPr>
        <p:grpSpPr>
          <a:xfrm>
            <a:off x="6742499" y="2639180"/>
            <a:ext cx="191701" cy="195460"/>
            <a:chOff x="3804840" y="1146600"/>
            <a:chExt cx="55079" cy="56159"/>
          </a:xfrm>
        </p:grpSpPr>
        <p:grpSp>
          <p:nvGrpSpPr>
            <p:cNvPr id="47" name="Group 67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69" name="Straight Connector 68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70" name="Straight Connector 69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48" name="Group 70"/>
          <p:cNvGrpSpPr/>
          <p:nvPr/>
        </p:nvGrpSpPr>
        <p:grpSpPr>
          <a:xfrm>
            <a:off x="7018020" y="2639180"/>
            <a:ext cx="191701" cy="195460"/>
            <a:chOff x="3804840" y="1146600"/>
            <a:chExt cx="55079" cy="56159"/>
          </a:xfrm>
        </p:grpSpPr>
        <p:grpSp>
          <p:nvGrpSpPr>
            <p:cNvPr id="49" name="Group 71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73" name="Straight Connector 72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74" name="Straight Connector 73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grpSp>
        <p:nvGrpSpPr>
          <p:cNvPr id="50" name="Group 74"/>
          <p:cNvGrpSpPr/>
          <p:nvPr/>
        </p:nvGrpSpPr>
        <p:grpSpPr>
          <a:xfrm>
            <a:off x="7315200" y="2636520"/>
            <a:ext cx="191701" cy="195460"/>
            <a:chOff x="3804840" y="1146600"/>
            <a:chExt cx="55079" cy="56159"/>
          </a:xfrm>
        </p:grpSpPr>
        <p:grpSp>
          <p:nvGrpSpPr>
            <p:cNvPr id="51" name="Group 75"/>
            <p:cNvGrpSpPr/>
            <p:nvPr/>
          </p:nvGrpSpPr>
          <p:grpSpPr>
            <a:xfrm>
              <a:off x="3804840" y="1146600"/>
              <a:ext cx="55079" cy="56159"/>
              <a:chOff x="3804840" y="1146600"/>
              <a:chExt cx="55079" cy="56159"/>
            </a:xfrm>
          </p:grpSpPr>
          <p:sp>
            <p:nvSpPr>
              <p:cNvPr id="77" name="Straight Connector 76"/>
              <p:cNvSpPr/>
              <p:nvPr/>
            </p:nvSpPr>
            <p:spPr>
              <a:xfrm>
                <a:off x="3805200" y="1148759"/>
                <a:ext cx="54719" cy="5400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78" name="Straight Connector 77"/>
              <p:cNvSpPr/>
              <p:nvPr/>
            </p:nvSpPr>
            <p:spPr>
              <a:xfrm flipV="1">
                <a:off x="3804840" y="1146600"/>
                <a:ext cx="54719" cy="5435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93" name="Freeform 92"/>
          <p:cNvSpPr/>
          <p:nvPr/>
        </p:nvSpPr>
        <p:spPr>
          <a:xfrm>
            <a:off x="2087680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81" name="Group 34"/>
          <p:cNvGrpSpPr/>
          <p:nvPr/>
        </p:nvGrpSpPr>
        <p:grpSpPr>
          <a:xfrm>
            <a:off x="381000" y="4894580"/>
            <a:ext cx="762000" cy="254000"/>
            <a:chOff x="6858000" y="5256662"/>
            <a:chExt cx="1973219" cy="657740"/>
          </a:xfrm>
        </p:grpSpPr>
        <p:sp>
          <p:nvSpPr>
            <p:cNvPr id="84" name="Freeform 83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D320">
                <a:alpha val="4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prstDash val="solid"/>
            </a:ln>
            <a:effectLst>
              <a:outerShdw dist="25965" dir="2700000" algn="tl">
                <a:srgbClr val="808080"/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94" name="Group 37"/>
          <p:cNvGrpSpPr/>
          <p:nvPr/>
        </p:nvGrpSpPr>
        <p:grpSpPr>
          <a:xfrm>
            <a:off x="685799" y="5867400"/>
            <a:ext cx="153975" cy="156993"/>
            <a:chOff x="3480840" y="1145519"/>
            <a:chExt cx="55080" cy="56160"/>
          </a:xfrm>
        </p:grpSpPr>
        <p:grpSp>
          <p:nvGrpSpPr>
            <p:cNvPr id="95" name="Group 38"/>
            <p:cNvGrpSpPr/>
            <p:nvPr/>
          </p:nvGrpSpPr>
          <p:grpSpPr>
            <a:xfrm>
              <a:off x="3480840" y="1145519"/>
              <a:ext cx="55080" cy="56160"/>
              <a:chOff x="3480840" y="1145519"/>
              <a:chExt cx="55080" cy="56160"/>
            </a:xfrm>
          </p:grpSpPr>
          <p:sp>
            <p:nvSpPr>
              <p:cNvPr id="96" name="Straight Connector 95"/>
              <p:cNvSpPr/>
              <p:nvPr/>
            </p:nvSpPr>
            <p:spPr>
              <a:xfrm>
                <a:off x="3481199" y="1147680"/>
                <a:ext cx="54721" cy="53999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97" name="Straight Connector 96"/>
              <p:cNvSpPr/>
              <p:nvPr/>
            </p:nvSpPr>
            <p:spPr>
              <a:xfrm flipV="1">
                <a:off x="3480840" y="1145519"/>
                <a:ext cx="54719" cy="54360"/>
              </a:xfrm>
              <a:prstGeom prst="line">
                <a:avLst/>
              </a:prstGeom>
              <a:noFill/>
              <a:ln w="18360">
                <a:solidFill>
                  <a:srgbClr val="FF00FF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98" name="Freeform 97"/>
          <p:cNvSpPr/>
          <p:nvPr/>
        </p:nvSpPr>
        <p:spPr>
          <a:xfrm>
            <a:off x="533399" y="5334000"/>
            <a:ext cx="609600" cy="31999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28600" y="4648200"/>
            <a:ext cx="3352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1288324" y="4800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Normalized Image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288324" y="5257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Size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295400" y="5754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Center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3733800" y="4648200"/>
            <a:ext cx="4495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Apply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randomization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sample a </a:t>
            </a:r>
            <a:r>
              <a:rPr lang="en-US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subset of image patches</a:t>
            </a:r>
          </a:p>
        </p:txBody>
      </p:sp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Dense Feature Space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886200" y="6096000"/>
            <a:ext cx="4191000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Random Forests (RF)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7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7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16508" r="15903"/>
          <a:stretch>
            <a:fillRect/>
          </a:stretch>
        </p:blipFill>
        <p:spPr bwMode="auto">
          <a:xfrm>
            <a:off x="4142232" y="1993392"/>
            <a:ext cx="4800600" cy="1600200"/>
          </a:xfrm>
          <a:prstGeom prst="parallelogram">
            <a:avLst>
              <a:gd name="adj" fmla="val 1254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8227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14528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8947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37953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61240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13156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89870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49457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26170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 rot="18900000">
            <a:off x="1471713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 rot="18900000">
            <a:off x="2283755" y="213036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 rot="18900000">
            <a:off x="3907839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295" y="319807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1422" y="2768168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379" y="1752600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0" name="TextBox 19"/>
          <p:cNvSpPr txBox="1"/>
          <p:nvPr/>
        </p:nvSpPr>
        <p:spPr>
          <a:xfrm rot="20467729">
            <a:off x="3194953" y="2211379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1" name="Freeform 20"/>
          <p:cNvSpPr/>
          <p:nvPr/>
        </p:nvSpPr>
        <p:spPr>
          <a:xfrm>
            <a:off x="4255317" y="1817957"/>
            <a:ext cx="1208550" cy="402850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844956" y="1821341"/>
            <a:ext cx="760994" cy="39946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90769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288281" y="2891690"/>
            <a:ext cx="918171" cy="171094"/>
          </a:xfrm>
          <a:custGeom>
            <a:avLst>
              <a:gd name="f0" fmla="val 49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97117" y="3436632"/>
            <a:ext cx="784283" cy="68568"/>
          </a:xfrm>
          <a:custGeom>
            <a:avLst>
              <a:gd name="f0" fmla="val 247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2356" y="2880276"/>
            <a:ext cx="629415" cy="20980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14833" y="2880276"/>
            <a:ext cx="489361" cy="209805"/>
          </a:xfrm>
          <a:custGeom>
            <a:avLst>
              <a:gd name="f0" fmla="val 116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70497" y="3397679"/>
            <a:ext cx="520300" cy="122306"/>
          </a:xfrm>
          <a:custGeom>
            <a:avLst>
              <a:gd name="f0" fmla="val 646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2177" y="3365234"/>
            <a:ext cx="374917" cy="124973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V="1">
            <a:off x="968794" y="2176979"/>
            <a:ext cx="706779" cy="61847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174952" y="3902122"/>
            <a:ext cx="10307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277" y="1950368"/>
            <a:ext cx="125220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Height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2644" y="3774282"/>
            <a:ext cx="1547284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Width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6172200" y="2286000"/>
            <a:ext cx="1524000" cy="533400"/>
          </a:xfrm>
          <a:custGeom>
            <a:avLst>
              <a:gd name="f0" fmla="val 9405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DC0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029217" y="3733800"/>
            <a:ext cx="1761982" cy="2209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5934218" y="3733800"/>
            <a:ext cx="1761982" cy="22098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Other classes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886200" y="6096000"/>
            <a:ext cx="4191000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Random Forests (RF)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7" name="Group 34"/>
          <p:cNvGrpSpPr/>
          <p:nvPr/>
        </p:nvGrpSpPr>
        <p:grpSpPr>
          <a:xfrm>
            <a:off x="381000" y="4894580"/>
            <a:ext cx="762000" cy="254000"/>
            <a:chOff x="6858000" y="5256662"/>
            <a:chExt cx="1973219" cy="657740"/>
          </a:xfrm>
        </p:grpSpPr>
        <p:sp>
          <p:nvSpPr>
            <p:cNvPr id="78" name="Freeform 77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D320">
                <a:alpha val="4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prstDash val="solid"/>
            </a:ln>
            <a:effectLst>
              <a:outerShdw dist="25965" dir="2700000" algn="tl">
                <a:srgbClr val="808080"/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81" name="Group 37"/>
          <p:cNvGrpSpPr/>
          <p:nvPr/>
        </p:nvGrpSpPr>
        <p:grpSpPr>
          <a:xfrm>
            <a:off x="685799" y="5867400"/>
            <a:ext cx="153975" cy="156993"/>
            <a:chOff x="3480840" y="1145519"/>
            <a:chExt cx="55080" cy="56160"/>
          </a:xfrm>
        </p:grpSpPr>
        <p:grpSp>
          <p:nvGrpSpPr>
            <p:cNvPr id="84" name="Group 38"/>
            <p:cNvGrpSpPr/>
            <p:nvPr/>
          </p:nvGrpSpPr>
          <p:grpSpPr>
            <a:xfrm>
              <a:off x="3480840" y="1145519"/>
              <a:ext cx="55080" cy="56160"/>
              <a:chOff x="3480840" y="1145519"/>
              <a:chExt cx="55080" cy="56160"/>
            </a:xfrm>
          </p:grpSpPr>
          <p:sp>
            <p:nvSpPr>
              <p:cNvPr id="85" name="Straight Connector 84"/>
              <p:cNvSpPr/>
              <p:nvPr/>
            </p:nvSpPr>
            <p:spPr>
              <a:xfrm>
                <a:off x="3481199" y="1147680"/>
                <a:ext cx="54721" cy="53999"/>
              </a:xfrm>
              <a:prstGeom prst="line">
                <a:avLst/>
              </a:prstGeom>
              <a:noFill/>
              <a:ln w="18360">
                <a:solidFill>
                  <a:srgbClr val="800000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94" name="Straight Connector 93"/>
              <p:cNvSpPr/>
              <p:nvPr/>
            </p:nvSpPr>
            <p:spPr>
              <a:xfrm flipV="1">
                <a:off x="3480840" y="1145519"/>
                <a:ext cx="54719" cy="54360"/>
              </a:xfrm>
              <a:prstGeom prst="line">
                <a:avLst/>
              </a:prstGeom>
              <a:noFill/>
              <a:ln w="18360">
                <a:solidFill>
                  <a:srgbClr val="800000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95" name="Freeform 94"/>
          <p:cNvSpPr/>
          <p:nvPr/>
        </p:nvSpPr>
        <p:spPr>
          <a:xfrm>
            <a:off x="533399" y="5334000"/>
            <a:ext cx="609600" cy="31999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28600" y="4648200"/>
            <a:ext cx="3352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288324" y="4800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Normalized Image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288324" y="5257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Size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295400" y="5754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Center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Dense Feature Space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1" name="Picture 130" descr="calling_030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7848" y="4267200"/>
            <a:ext cx="731520" cy="68580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32" name="Picture 131" descr="calling_071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267200"/>
            <a:ext cx="731520" cy="68580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33" name="Picture 132" descr="calling_151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5105400"/>
            <a:ext cx="731520" cy="68580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34" name="Picture 133" descr="calling_270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5105400"/>
            <a:ext cx="731520" cy="68580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35" name="Picture 134" descr="reading_book_041.jpg"/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4267200"/>
            <a:ext cx="731520" cy="68580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38" name="Picture 137" descr="taking_photos_0614.jpg"/>
          <p:cNvPicPr preferRelativeResize="0"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4267200"/>
            <a:ext cx="731520" cy="68580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39" name="Picture 138" descr="running_046.jpg"/>
          <p:cNvPicPr preferRelativeResize="0"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0" y="5105400"/>
            <a:ext cx="731520" cy="68580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40" name="Picture 139" descr="riding_a_bike_005.jp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9800" y="5105400"/>
            <a:ext cx="731520" cy="68580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cxnSp>
        <p:nvCxnSpPr>
          <p:cNvPr id="3" name="Curved Connector 2"/>
          <p:cNvCxnSpPr>
            <a:stCxn id="79" idx="7"/>
          </p:cNvCxnSpPr>
          <p:nvPr/>
        </p:nvCxnSpPr>
        <p:spPr>
          <a:xfrm rot="16200000" flipH="1" flipV="1">
            <a:off x="5434806" y="2947194"/>
            <a:ext cx="1295400" cy="1039812"/>
          </a:xfrm>
          <a:prstGeom prst="curvedConnector3">
            <a:avLst>
              <a:gd name="adj1" fmla="val 26890"/>
            </a:avLst>
          </a:prstGeom>
          <a:ln w="38100">
            <a:solidFill>
              <a:srgbClr val="00DC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47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78227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14528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8947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37953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561240" y="3269451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113156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489870" y="2782464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249457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626170" y="1808493"/>
            <a:ext cx="1236943" cy="41231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FFFFE5"/>
          </a:solidFill>
          <a:ln w="0">
            <a:solidFill>
              <a:srgbClr val="000000"/>
            </a:solidFill>
            <a:prstDash val="solid"/>
          </a:ln>
          <a:effectLst>
            <a:outerShdw dist="25965" dir="2700000" algn="tl">
              <a:srgbClr val="808080"/>
            </a:outerShdw>
          </a:effectLst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4" name="TextBox 13"/>
          <p:cNvSpPr txBox="1"/>
          <p:nvPr/>
        </p:nvSpPr>
        <p:spPr>
          <a:xfrm rot="18900000">
            <a:off x="1471713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5" name="TextBox 14"/>
          <p:cNvSpPr txBox="1"/>
          <p:nvPr/>
        </p:nvSpPr>
        <p:spPr>
          <a:xfrm rot="18900000">
            <a:off x="2283755" y="213036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 rot="18900000">
            <a:off x="3907839" y="210380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295" y="3198072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41422" y="2768168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1379" y="1752600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0" name="TextBox 19"/>
          <p:cNvSpPr txBox="1"/>
          <p:nvPr/>
        </p:nvSpPr>
        <p:spPr>
          <a:xfrm rot="20467729">
            <a:off x="3194953" y="2211379"/>
            <a:ext cx="685196" cy="560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600"/>
            </a:pPr>
            <a:r>
              <a:rPr lang="en-US" sz="32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...</a:t>
            </a:r>
          </a:p>
        </p:txBody>
      </p:sp>
      <p:sp>
        <p:nvSpPr>
          <p:cNvPr id="21" name="Freeform 20"/>
          <p:cNvSpPr/>
          <p:nvPr/>
        </p:nvSpPr>
        <p:spPr>
          <a:xfrm>
            <a:off x="4255317" y="1817957"/>
            <a:ext cx="1208550" cy="402850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844956" y="1821341"/>
            <a:ext cx="760994" cy="39946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090769" y="1815452"/>
            <a:ext cx="652431" cy="399466"/>
          </a:xfrm>
          <a:custGeom>
            <a:avLst>
              <a:gd name="f0" fmla="val 16561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288281" y="2891690"/>
            <a:ext cx="918171" cy="171094"/>
          </a:xfrm>
          <a:custGeom>
            <a:avLst>
              <a:gd name="f0" fmla="val 493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797117" y="3436632"/>
            <a:ext cx="784283" cy="68568"/>
          </a:xfrm>
          <a:custGeom>
            <a:avLst>
              <a:gd name="f0" fmla="val 2476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2356" y="2880276"/>
            <a:ext cx="629415" cy="209805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1014833" y="2880276"/>
            <a:ext cx="489361" cy="209805"/>
          </a:xfrm>
          <a:custGeom>
            <a:avLst>
              <a:gd name="f0" fmla="val 1169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270497" y="3397679"/>
            <a:ext cx="520300" cy="122306"/>
          </a:xfrm>
          <a:custGeom>
            <a:avLst>
              <a:gd name="f0" fmla="val 646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562177" y="3365234"/>
            <a:ext cx="374917" cy="124973"/>
          </a:xfrm>
          <a:custGeom>
            <a:avLst>
              <a:gd name="f0" fmla="val 9062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70C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 flipV="1">
            <a:off x="968794" y="2176979"/>
            <a:ext cx="706779" cy="618472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174952" y="3902122"/>
            <a:ext cx="1030788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277" y="1950368"/>
            <a:ext cx="1252203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Height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62644" y="3774282"/>
            <a:ext cx="1547284" cy="62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latin typeface="TeXGyrePagella" pitchFamily="2"/>
              </a:defRPr>
            </a:pPr>
            <a:r>
              <a:rPr lang="en-US" b="0" i="0" u="none" strike="noStrike" kern="1200" dirty="0" smtClean="0">
                <a:ln>
                  <a:noFill/>
                </a:ln>
                <a:latin typeface="Arial" pitchFamily="34" charset="0"/>
                <a:ea typeface="DejaVu Sans" pitchFamily="2"/>
                <a:cs typeface="Arial" pitchFamily="34" charset="0"/>
              </a:rPr>
              <a:t>Region Width</a:t>
            </a:r>
            <a:endParaRPr lang="en-US" b="0" i="0" u="none" strike="noStrike" kern="1200" dirty="0">
              <a:ln>
                <a:noFill/>
              </a:ln>
              <a:latin typeface="Arial" pitchFamily="34" charset="0"/>
              <a:ea typeface="DejaVu Sans" pitchFamily="2"/>
              <a:cs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3886200" y="6096000"/>
            <a:ext cx="4191000" cy="533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RF with discriminative classifiers</a:t>
            </a:r>
            <a:endParaRPr lang="en-US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77" name="Group 34"/>
          <p:cNvGrpSpPr/>
          <p:nvPr/>
        </p:nvGrpSpPr>
        <p:grpSpPr>
          <a:xfrm>
            <a:off x="381000" y="4894580"/>
            <a:ext cx="762000" cy="254000"/>
            <a:chOff x="6858000" y="5256662"/>
            <a:chExt cx="1973219" cy="657740"/>
          </a:xfrm>
        </p:grpSpPr>
        <p:sp>
          <p:nvSpPr>
            <p:cNvPr id="78" name="Freeform 77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D320">
                <a:alpha val="40000"/>
              </a:srgbClr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6858000" y="5256662"/>
              <a:ext cx="1973219" cy="657740"/>
            </a:xfrm>
            <a:custGeom>
              <a:avLst>
                <a:gd name="f0" fmla="val 9062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*/ 21600 10800 1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21600"/>
                <a:gd name="f15" fmla="*/ f11 f1 1"/>
                <a:gd name="f16" fmla="val f14"/>
                <a:gd name="f17" fmla="+- 21600 0 f14"/>
                <a:gd name="f18" fmla="*/ f14 10 1"/>
                <a:gd name="f19" fmla="*/ f14 f12 1"/>
                <a:gd name="f20" fmla="*/ f6 f13 1"/>
                <a:gd name="f21" fmla="*/ 0 f13 1"/>
                <a:gd name="f22" fmla="*/ f15 1 f3"/>
                <a:gd name="f23" fmla="*/ 10800 f12 1"/>
                <a:gd name="f24" fmla="*/ 10800 f13 1"/>
                <a:gd name="f25" fmla="*/ 21600 f13 1"/>
                <a:gd name="f26" fmla="*/ f18 1 24"/>
                <a:gd name="f27" fmla="*/ f16 1 2"/>
                <a:gd name="f28" fmla="+- f16 0 10800"/>
                <a:gd name="f29" fmla="*/ f8 1 f16"/>
                <a:gd name="f30" fmla="+- f22 0 f2"/>
                <a:gd name="f31" fmla="+- f26 1750 0"/>
                <a:gd name="f32" fmla="+- 10800 f27 0"/>
                <a:gd name="f33" fmla="+- 10800 0 f27"/>
                <a:gd name="f34" fmla="?: f28 f29 21600"/>
                <a:gd name="f35" fmla="+- 21600 0 f27"/>
                <a:gd name="f36" fmla="+- 21600 0 f29"/>
                <a:gd name="f37" fmla="*/ f27 f12 1"/>
                <a:gd name="f38" fmla="+- 21600 0 f31"/>
                <a:gd name="f39" fmla="?: f28 f36 0"/>
                <a:gd name="f40" fmla="*/ f31 f12 1"/>
                <a:gd name="f41" fmla="*/ f31 f13 1"/>
                <a:gd name="f42" fmla="*/ f32 f12 1"/>
                <a:gd name="f43" fmla="*/ f35 f12 1"/>
                <a:gd name="f44" fmla="*/ f33 f12 1"/>
                <a:gd name="f45" fmla="*/ f34 f13 1"/>
                <a:gd name="f46" fmla="*/ f38 f12 1"/>
                <a:gd name="f47" fmla="*/ f38 f13 1"/>
                <a:gd name="f48" fmla="*/ f39 f13 1"/>
              </a:gdLst>
              <a:ahLst>
                <a:ahXY gdRefX="f0" minX="f6" maxX="f7" gdRefY="" minY="0" maxY="0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42" y="f21"/>
                </a:cxn>
                <a:cxn ang="f30">
                  <a:pos x="f23" y="f48"/>
                </a:cxn>
                <a:cxn ang="f30">
                  <a:pos x="f43" y="f24"/>
                </a:cxn>
                <a:cxn ang="f30">
                  <a:pos x="f44" y="f25"/>
                </a:cxn>
                <a:cxn ang="f30">
                  <a:pos x="f23" y="f45"/>
                </a:cxn>
                <a:cxn ang="f30">
                  <a:pos x="f37" y="f24"/>
                </a:cxn>
              </a:cxnLst>
              <a:rect l="f40" t="f41" r="f46" b="f47"/>
              <a:pathLst>
                <a:path w="21600" h="21600">
                  <a:moveTo>
                    <a:pt x="f16" y="f6"/>
                  </a:moveTo>
                  <a:lnTo>
                    <a:pt x="f7" y="f6"/>
                  </a:lnTo>
                  <a:lnTo>
                    <a:pt x="f17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FFFFE5"/>
            </a:solidFill>
            <a:ln w="0">
              <a:solidFill>
                <a:srgbClr val="000000"/>
              </a:solidFill>
              <a:prstDash val="solid"/>
            </a:ln>
            <a:effectLst>
              <a:outerShdw dist="25965" dir="2700000" algn="tl">
                <a:srgbClr val="808080"/>
              </a:outerShdw>
            </a:effectLst>
          </p:spPr>
          <p:txBody>
            <a:bodyPr vert="horz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grpSp>
        <p:nvGrpSpPr>
          <p:cNvPr id="81" name="Group 37"/>
          <p:cNvGrpSpPr/>
          <p:nvPr/>
        </p:nvGrpSpPr>
        <p:grpSpPr>
          <a:xfrm>
            <a:off x="685799" y="5867400"/>
            <a:ext cx="153975" cy="156993"/>
            <a:chOff x="3480840" y="1145519"/>
            <a:chExt cx="55080" cy="56160"/>
          </a:xfrm>
        </p:grpSpPr>
        <p:grpSp>
          <p:nvGrpSpPr>
            <p:cNvPr id="84" name="Group 38"/>
            <p:cNvGrpSpPr/>
            <p:nvPr/>
          </p:nvGrpSpPr>
          <p:grpSpPr>
            <a:xfrm>
              <a:off x="3480840" y="1145519"/>
              <a:ext cx="55080" cy="56160"/>
              <a:chOff x="3480840" y="1145519"/>
              <a:chExt cx="55080" cy="56160"/>
            </a:xfrm>
          </p:grpSpPr>
          <p:sp>
            <p:nvSpPr>
              <p:cNvPr id="85" name="Straight Connector 84"/>
              <p:cNvSpPr/>
              <p:nvPr/>
            </p:nvSpPr>
            <p:spPr>
              <a:xfrm>
                <a:off x="3481199" y="1147680"/>
                <a:ext cx="54721" cy="53999"/>
              </a:xfrm>
              <a:prstGeom prst="line">
                <a:avLst/>
              </a:prstGeom>
              <a:noFill/>
              <a:ln w="18360">
                <a:solidFill>
                  <a:srgbClr val="800000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  <p:sp>
            <p:nvSpPr>
              <p:cNvPr id="94" name="Straight Connector 93"/>
              <p:cNvSpPr/>
              <p:nvPr/>
            </p:nvSpPr>
            <p:spPr>
              <a:xfrm flipV="1">
                <a:off x="3480840" y="1145519"/>
                <a:ext cx="54719" cy="54360"/>
              </a:xfrm>
              <a:prstGeom prst="line">
                <a:avLst/>
              </a:prstGeom>
              <a:noFill/>
              <a:ln w="18360">
                <a:solidFill>
                  <a:srgbClr val="800000"/>
                </a:solidFill>
                <a:prstDash val="solid"/>
              </a:ln>
            </p:spPr>
            <p:txBody>
              <a:bodyPr vert="horz" lIns="99000" tIns="54000" rIns="99000" bIns="54000" anchor="ctr" anchorCtr="1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endParaRPr>
              </a:p>
            </p:txBody>
          </p:sp>
        </p:grpSp>
      </p:grpSp>
      <p:sp>
        <p:nvSpPr>
          <p:cNvPr id="95" name="Freeform 94"/>
          <p:cNvSpPr/>
          <p:nvPr/>
        </p:nvSpPr>
        <p:spPr>
          <a:xfrm>
            <a:off x="533399" y="5334000"/>
            <a:ext cx="609600" cy="319996"/>
          </a:xfrm>
          <a:custGeom>
            <a:avLst>
              <a:gd name="f0" fmla="val 14358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chemeClr val="accent1">
                <a:lumMod val="75000"/>
              </a:schemeClr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28600" y="4648200"/>
            <a:ext cx="3352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288324" y="48006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Normalized Image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288324" y="52578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Size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295400" y="5754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Center of image region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Picture 7"/>
          <p:cNvPicPr>
            <a:picLocks noChangeAspect="1" noChangeArrowheads="1"/>
          </p:cNvPicPr>
          <p:nvPr/>
        </p:nvPicPr>
        <p:blipFill>
          <a:blip r:embed="rId2" cstate="print">
            <a:lum bright="5000"/>
          </a:blip>
          <a:srcRect l="16508" r="15903"/>
          <a:stretch>
            <a:fillRect/>
          </a:stretch>
        </p:blipFill>
        <p:spPr bwMode="auto">
          <a:xfrm>
            <a:off x="4142232" y="1993392"/>
            <a:ext cx="4800600" cy="1600200"/>
          </a:xfrm>
          <a:prstGeom prst="parallelogram">
            <a:avLst>
              <a:gd name="adj" fmla="val 12547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1" name="Freeform 100"/>
          <p:cNvSpPr/>
          <p:nvPr/>
        </p:nvSpPr>
        <p:spPr>
          <a:xfrm>
            <a:off x="6172200" y="2286000"/>
            <a:ext cx="1524000" cy="533400"/>
          </a:xfrm>
          <a:custGeom>
            <a:avLst>
              <a:gd name="f0" fmla="val 9405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*/ 21600 10800 1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21600"/>
              <a:gd name="f15" fmla="*/ f11 f1 1"/>
              <a:gd name="f16" fmla="val f14"/>
              <a:gd name="f17" fmla="+- 21600 0 f14"/>
              <a:gd name="f18" fmla="*/ f14 10 1"/>
              <a:gd name="f19" fmla="*/ f14 f12 1"/>
              <a:gd name="f20" fmla="*/ f6 f13 1"/>
              <a:gd name="f21" fmla="*/ 0 f13 1"/>
              <a:gd name="f22" fmla="*/ f15 1 f3"/>
              <a:gd name="f23" fmla="*/ 10800 f12 1"/>
              <a:gd name="f24" fmla="*/ 10800 f13 1"/>
              <a:gd name="f25" fmla="*/ 21600 f13 1"/>
              <a:gd name="f26" fmla="*/ f18 1 24"/>
              <a:gd name="f27" fmla="*/ f16 1 2"/>
              <a:gd name="f28" fmla="+- f16 0 10800"/>
              <a:gd name="f29" fmla="*/ f8 1 f16"/>
              <a:gd name="f30" fmla="+- f22 0 f2"/>
              <a:gd name="f31" fmla="+- f26 1750 0"/>
              <a:gd name="f32" fmla="+- 10800 f27 0"/>
              <a:gd name="f33" fmla="+- 10800 0 f27"/>
              <a:gd name="f34" fmla="?: f28 f29 21600"/>
              <a:gd name="f35" fmla="+- 21600 0 f27"/>
              <a:gd name="f36" fmla="+- 21600 0 f29"/>
              <a:gd name="f37" fmla="*/ f27 f12 1"/>
              <a:gd name="f38" fmla="+- 21600 0 f31"/>
              <a:gd name="f39" fmla="?: f28 f36 0"/>
              <a:gd name="f40" fmla="*/ f31 f12 1"/>
              <a:gd name="f41" fmla="*/ f31 f13 1"/>
              <a:gd name="f42" fmla="*/ f32 f12 1"/>
              <a:gd name="f43" fmla="*/ f35 f12 1"/>
              <a:gd name="f44" fmla="*/ f33 f12 1"/>
              <a:gd name="f45" fmla="*/ f34 f13 1"/>
              <a:gd name="f46" fmla="*/ f38 f12 1"/>
              <a:gd name="f47" fmla="*/ f38 f13 1"/>
              <a:gd name="f48" fmla="*/ f39 f13 1"/>
            </a:gdLst>
            <a:ahLst>
              <a:ahXY gdRefX="f0" minX="f6" maxX="f7" gdRefY="" minY="0" maxY="0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42" y="f21"/>
              </a:cxn>
              <a:cxn ang="f30">
                <a:pos x="f23" y="f48"/>
              </a:cxn>
              <a:cxn ang="f30">
                <a:pos x="f43" y="f24"/>
              </a:cxn>
              <a:cxn ang="f30">
                <a:pos x="f44" y="f25"/>
              </a:cxn>
              <a:cxn ang="f30">
                <a:pos x="f23" y="f45"/>
              </a:cxn>
              <a:cxn ang="f30">
                <a:pos x="f37" y="f24"/>
              </a:cxn>
            </a:cxnLst>
            <a:rect l="f40" t="f41" r="f46" b="f47"/>
            <a:pathLst>
              <a:path w="21600" h="21600">
                <a:moveTo>
                  <a:pt x="f16" y="f6"/>
                </a:moveTo>
                <a:lnTo>
                  <a:pt x="f7" y="f6"/>
                </a:lnTo>
                <a:lnTo>
                  <a:pt x="f17" y="f7"/>
                </a:lnTo>
                <a:lnTo>
                  <a:pt x="f6" y="f7"/>
                </a:lnTo>
                <a:close/>
              </a:path>
            </a:pathLst>
          </a:custGeom>
          <a:noFill/>
          <a:ln w="34925">
            <a:solidFill>
              <a:srgbClr val="00DC00"/>
            </a:solidFill>
            <a:prstDash val="sysDash"/>
          </a:ln>
          <a:effectLst/>
        </p:spPr>
        <p:txBody>
          <a:bodyPr vert="horz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029217" y="3733800"/>
            <a:ext cx="1761982" cy="22098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5934218" y="3733800"/>
            <a:ext cx="1761982" cy="220980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Other classes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1" name="Picture 110" descr="calling_030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7848" y="4267200"/>
            <a:ext cx="731520" cy="68580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14" name="Picture 113" descr="calling_071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267200"/>
            <a:ext cx="731520" cy="68580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15" name="Picture 114" descr="calling_151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5105400"/>
            <a:ext cx="731520" cy="68580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16" name="Picture 115" descr="calling_270.jpg"/>
          <p:cNvPicPr preferRelativeResize="0"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0" y="5105400"/>
            <a:ext cx="731520" cy="68580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17" name="Picture 116" descr="reading_book_041.jpg"/>
          <p:cNvPicPr preferRelativeResize="0"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4267200"/>
            <a:ext cx="731520" cy="68580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20" name="Picture 119" descr="taking_photos_0614.jpg"/>
          <p:cNvPicPr preferRelativeResize="0"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4267200"/>
            <a:ext cx="731520" cy="68580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23" name="Picture 122" descr="running_046.jpg"/>
          <p:cNvPicPr preferRelativeResize="0"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58000" y="5105400"/>
            <a:ext cx="731520" cy="68580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pic>
        <p:nvPicPr>
          <p:cNvPr id="126" name="Picture 125" descr="riding_a_bike_005.jpg"/>
          <p:cNvPicPr preferRelativeResize="0"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9800" y="5105400"/>
            <a:ext cx="731520" cy="685800"/>
          </a:xfrm>
          <a:prstGeom prst="rect">
            <a:avLst/>
          </a:prstGeom>
          <a:ln w="28575">
            <a:solidFill>
              <a:srgbClr val="00A000"/>
            </a:solidFill>
            <a:prstDash val="dash"/>
          </a:ln>
        </p:spPr>
      </p:pic>
      <p:cxnSp>
        <p:nvCxnSpPr>
          <p:cNvPr id="102" name="Curved Connector 101"/>
          <p:cNvCxnSpPr>
            <a:stCxn id="101" idx="7"/>
          </p:cNvCxnSpPr>
          <p:nvPr/>
        </p:nvCxnSpPr>
        <p:spPr>
          <a:xfrm rot="16200000" flipH="1" flipV="1">
            <a:off x="5434806" y="2947194"/>
            <a:ext cx="1295400" cy="1039812"/>
          </a:xfrm>
          <a:prstGeom prst="curvedConnector3">
            <a:avLst>
              <a:gd name="adj1" fmla="val 26890"/>
            </a:avLst>
          </a:prstGeom>
          <a:ln w="38100">
            <a:solidFill>
              <a:srgbClr val="00DC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Dense Feature Space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334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Generalization Ability of RF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" name="Picture 7"/>
          <p:cNvPicPr preferRelativeResize="0">
            <a:picLocks noChangeArrowheads="1"/>
          </p:cNvPicPr>
          <p:nvPr/>
        </p:nvPicPr>
        <p:blipFill>
          <a:blip r:embed="rId2" cstate="print"/>
          <a:srcRect l="24460" t="10345" r="23855" b="5977"/>
          <a:stretch>
            <a:fillRect/>
          </a:stretch>
        </p:blipFill>
        <p:spPr bwMode="auto">
          <a:xfrm>
            <a:off x="5897880" y="1371600"/>
            <a:ext cx="2103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81" t="65015" r="42560" b="26034"/>
          <a:stretch/>
        </p:blipFill>
        <p:spPr bwMode="auto">
          <a:xfrm>
            <a:off x="609600" y="2853043"/>
            <a:ext cx="197535" cy="34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304800" y="1447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Generalization error of a RF: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80713" y="2819870"/>
            <a:ext cx="501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: correlation between decision trees</a:t>
            </a:r>
          </a:p>
        </p:txBody>
      </p:sp>
      <p:pic>
        <p:nvPicPr>
          <p:cNvPr id="116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926" t="65056" r="32215" b="25993"/>
          <a:stretch/>
        </p:blipFill>
        <p:spPr bwMode="auto">
          <a:xfrm>
            <a:off x="609600" y="3234043"/>
            <a:ext cx="197535" cy="34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780713" y="3195935"/>
            <a:ext cx="4324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: strength of the decision trees</a:t>
            </a:r>
          </a:p>
        </p:txBody>
      </p:sp>
      <p:pic>
        <p:nvPicPr>
          <p:cNvPr id="120" name="Picture 8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EBF5FF"/>
              </a:clrFrom>
              <a:clrTo>
                <a:srgbClr val="EBF5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48" t="34343" r="56890" b="40218"/>
          <a:stretch/>
        </p:blipFill>
        <p:spPr bwMode="auto">
          <a:xfrm>
            <a:off x="2209800" y="1995850"/>
            <a:ext cx="1371600" cy="74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581" t="65015" r="42560" b="26034"/>
          <a:stretch/>
        </p:blipFill>
        <p:spPr bwMode="auto">
          <a:xfrm>
            <a:off x="6044848" y="4003202"/>
            <a:ext cx="279752" cy="49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609600" y="4572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Discriminative classifiers</a:t>
            </a:r>
          </a:p>
        </p:txBody>
      </p:sp>
      <p:sp>
        <p:nvSpPr>
          <p:cNvPr id="129" name="Right Arrow 128"/>
          <p:cNvSpPr/>
          <p:nvPr/>
        </p:nvSpPr>
        <p:spPr>
          <a:xfrm>
            <a:off x="5060264" y="4679732"/>
            <a:ext cx="762000" cy="2865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926" t="65056" r="32215" b="25993"/>
          <a:stretch/>
        </p:blipFill>
        <p:spPr bwMode="auto">
          <a:xfrm>
            <a:off x="5974664" y="4508426"/>
            <a:ext cx="304800" cy="53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2" name="Group 196"/>
          <p:cNvGrpSpPr/>
          <p:nvPr/>
        </p:nvGrpSpPr>
        <p:grpSpPr>
          <a:xfrm>
            <a:off x="2114182" y="5551373"/>
            <a:ext cx="5124818" cy="1154227"/>
            <a:chOff x="38049201" y="8417996"/>
            <a:chExt cx="4067910" cy="1154227"/>
          </a:xfrm>
        </p:grpSpPr>
        <p:sp>
          <p:nvSpPr>
            <p:cNvPr id="133" name="Right Arrow 132"/>
            <p:cNvSpPr/>
            <p:nvPr/>
          </p:nvSpPr>
          <p:spPr>
            <a:xfrm>
              <a:off x="38224516" y="8610867"/>
              <a:ext cx="485084" cy="353051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38737485" y="8495005"/>
              <a:ext cx="33796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Better generalization</a:t>
              </a: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38049201" y="8417996"/>
              <a:ext cx="4067910" cy="73879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sp>
        <p:nvSpPr>
          <p:cNvPr id="136" name="Right Arrow 135"/>
          <p:cNvSpPr/>
          <p:nvPr/>
        </p:nvSpPr>
        <p:spPr>
          <a:xfrm>
            <a:off x="5060264" y="4175234"/>
            <a:ext cx="762000" cy="28656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609601" y="403237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Dense feature space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400800" y="4038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decreases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400800" y="4572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increases</a:t>
            </a:r>
          </a:p>
        </p:txBody>
      </p:sp>
    </p:spTree>
    <p:extLst>
      <p:ext uri="{BB962C8B-B14F-4D97-AF65-F5344CB8AC3E}">
        <p14:creationId xmlns="" xmlns:p14="http://schemas.microsoft.com/office/powerpoint/2010/main" val="288930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9" grpId="0" animBg="1"/>
      <p:bldP spid="136" grpId="0" animBg="1"/>
      <p:bldP spid="137" grpId="0"/>
      <p:bldP spid="138" grpId="0"/>
      <p:bldP spid="1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4180" y="3406683"/>
            <a:ext cx="68580" cy="304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3124" y="3549891"/>
            <a:ext cx="76200" cy="1663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727" y="3563861"/>
            <a:ext cx="762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631515"/>
            <a:ext cx="762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3479115"/>
            <a:ext cx="762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3" idx="3"/>
            <a:endCxn id="16" idx="7"/>
          </p:cNvCxnSpPr>
          <p:nvPr/>
        </p:nvCxnSpPr>
        <p:spPr>
          <a:xfrm flipH="1">
            <a:off x="1493563" y="1527698"/>
            <a:ext cx="785084" cy="61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5"/>
            <a:endCxn id="26" idx="1"/>
          </p:cNvCxnSpPr>
          <p:nvPr/>
        </p:nvCxnSpPr>
        <p:spPr>
          <a:xfrm>
            <a:off x="2407963" y="1527698"/>
            <a:ext cx="785085" cy="6522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51865" y="1371600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6" idx="3"/>
            <a:endCxn id="40" idx="7"/>
          </p:cNvCxnSpPr>
          <p:nvPr/>
        </p:nvCxnSpPr>
        <p:spPr>
          <a:xfrm flipH="1">
            <a:off x="1070498" y="2272159"/>
            <a:ext cx="293749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5"/>
            <a:endCxn id="41" idx="1"/>
          </p:cNvCxnSpPr>
          <p:nvPr/>
        </p:nvCxnSpPr>
        <p:spPr>
          <a:xfrm>
            <a:off x="1493563" y="2272159"/>
            <a:ext cx="285910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37465" y="21160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15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6" idx="3"/>
            <a:endCxn id="42" idx="7"/>
          </p:cNvCxnSpPr>
          <p:nvPr/>
        </p:nvCxnSpPr>
        <p:spPr>
          <a:xfrm flipH="1">
            <a:off x="2899298" y="2309244"/>
            <a:ext cx="293750" cy="2908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5"/>
            <a:endCxn id="43" idx="1"/>
          </p:cNvCxnSpPr>
          <p:nvPr/>
        </p:nvCxnSpPr>
        <p:spPr>
          <a:xfrm>
            <a:off x="3322364" y="2309244"/>
            <a:ext cx="285909" cy="29079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048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70381" y="3564163"/>
            <a:ext cx="762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7477" y="3640363"/>
            <a:ext cx="67654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7800" y="3640363"/>
            <a:ext cx="76200" cy="676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716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66266" y="2153146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2203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608580" y="3542433"/>
            <a:ext cx="68580" cy="1690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87162" y="3618631"/>
            <a:ext cx="76200" cy="979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1877" y="3390032"/>
            <a:ext cx="67654" cy="3265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62200" y="3618632"/>
            <a:ext cx="76200" cy="893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860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1347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606324" y="3394794"/>
            <a:ext cx="76200" cy="3214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37546" y="3623393"/>
            <a:ext cx="76200" cy="928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2800" y="3547194"/>
            <a:ext cx="76200" cy="1605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76600" y="3623393"/>
            <a:ext cx="76200" cy="843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30480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004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14400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2691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43200" y="2573352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81491" y="25732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429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91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811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03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9717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52890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099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0" idx="3"/>
            <a:endCxn id="17" idx="0"/>
          </p:cNvCxnSpPr>
          <p:nvPr/>
        </p:nvCxnSpPr>
        <p:spPr>
          <a:xfrm flipH="1">
            <a:off x="822960" y="2692275"/>
            <a:ext cx="118222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5"/>
            <a:endCxn id="44" idx="0"/>
          </p:cNvCxnSpPr>
          <p:nvPr/>
        </p:nvCxnSpPr>
        <p:spPr>
          <a:xfrm>
            <a:off x="1070498" y="2692275"/>
            <a:ext cx="163941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1" idx="3"/>
            <a:endCxn id="45" idx="0"/>
          </p:cNvCxnSpPr>
          <p:nvPr/>
        </p:nvCxnSpPr>
        <p:spPr>
          <a:xfrm flipH="1">
            <a:off x="1615531" y="2692275"/>
            <a:ext cx="163942" cy="4143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5"/>
            <a:endCxn id="46" idx="0"/>
          </p:cNvCxnSpPr>
          <p:nvPr/>
        </p:nvCxnSpPr>
        <p:spPr>
          <a:xfrm>
            <a:off x="1908789" y="2692275"/>
            <a:ext cx="163850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7" idx="0"/>
          </p:cNvCxnSpPr>
          <p:nvPr/>
        </p:nvCxnSpPr>
        <p:spPr>
          <a:xfrm flipH="1">
            <a:off x="2651760" y="2729450"/>
            <a:ext cx="118222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48" idx="0"/>
          </p:cNvCxnSpPr>
          <p:nvPr/>
        </p:nvCxnSpPr>
        <p:spPr>
          <a:xfrm>
            <a:off x="2899298" y="2729450"/>
            <a:ext cx="163940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3"/>
            <a:endCxn id="49" idx="0"/>
          </p:cNvCxnSpPr>
          <p:nvPr/>
        </p:nvCxnSpPr>
        <p:spPr>
          <a:xfrm flipH="1">
            <a:off x="3444330" y="2729359"/>
            <a:ext cx="163943" cy="3773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5"/>
            <a:endCxn id="50" idx="0"/>
          </p:cNvCxnSpPr>
          <p:nvPr/>
        </p:nvCxnSpPr>
        <p:spPr>
          <a:xfrm>
            <a:off x="3737589" y="2729359"/>
            <a:ext cx="163849" cy="3773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66800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942636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570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714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76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RF with Discriminative Classifiers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" name="Picture 7"/>
          <p:cNvPicPr preferRelativeResize="0">
            <a:picLocks noChangeArrowheads="1"/>
          </p:cNvPicPr>
          <p:nvPr/>
        </p:nvPicPr>
        <p:blipFill>
          <a:blip r:embed="rId2" cstate="print"/>
          <a:srcRect l="24460" t="10345" r="23855" b="5977"/>
          <a:stretch>
            <a:fillRect/>
          </a:stretch>
        </p:blipFill>
        <p:spPr bwMode="auto">
          <a:xfrm>
            <a:off x="5897880" y="1371600"/>
            <a:ext cx="2103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157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91768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Action Classification &amp; Intuition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Our Method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Our Results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533400"/>
            <a:ext cx="2133600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xmlns="" val="17209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4180" y="3406683"/>
            <a:ext cx="68580" cy="304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3124" y="3549891"/>
            <a:ext cx="76200" cy="1663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727" y="3563861"/>
            <a:ext cx="762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631515"/>
            <a:ext cx="762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3479115"/>
            <a:ext cx="762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3" idx="3"/>
            <a:endCxn id="16" idx="7"/>
          </p:cNvCxnSpPr>
          <p:nvPr/>
        </p:nvCxnSpPr>
        <p:spPr>
          <a:xfrm flipH="1">
            <a:off x="1493563" y="1527698"/>
            <a:ext cx="785084" cy="61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5"/>
            <a:endCxn id="26" idx="1"/>
          </p:cNvCxnSpPr>
          <p:nvPr/>
        </p:nvCxnSpPr>
        <p:spPr>
          <a:xfrm>
            <a:off x="2407963" y="1527698"/>
            <a:ext cx="785085" cy="6522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51865" y="1371600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6" idx="3"/>
            <a:endCxn id="40" idx="7"/>
          </p:cNvCxnSpPr>
          <p:nvPr/>
        </p:nvCxnSpPr>
        <p:spPr>
          <a:xfrm flipH="1">
            <a:off x="1070498" y="2272159"/>
            <a:ext cx="293749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5"/>
            <a:endCxn id="41" idx="1"/>
          </p:cNvCxnSpPr>
          <p:nvPr/>
        </p:nvCxnSpPr>
        <p:spPr>
          <a:xfrm>
            <a:off x="1493563" y="2272159"/>
            <a:ext cx="285910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37465" y="21160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15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6" idx="3"/>
            <a:endCxn id="42" idx="7"/>
          </p:cNvCxnSpPr>
          <p:nvPr/>
        </p:nvCxnSpPr>
        <p:spPr>
          <a:xfrm flipH="1">
            <a:off x="2899298" y="2309244"/>
            <a:ext cx="293750" cy="2908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5"/>
            <a:endCxn id="43" idx="1"/>
          </p:cNvCxnSpPr>
          <p:nvPr/>
        </p:nvCxnSpPr>
        <p:spPr>
          <a:xfrm>
            <a:off x="3322364" y="2309244"/>
            <a:ext cx="285909" cy="29079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048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70381" y="3564163"/>
            <a:ext cx="762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7477" y="3640363"/>
            <a:ext cx="67654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7800" y="3640363"/>
            <a:ext cx="76200" cy="676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716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66266" y="2153146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2203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608580" y="3542433"/>
            <a:ext cx="68580" cy="1690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87162" y="3618631"/>
            <a:ext cx="76200" cy="979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1877" y="3390032"/>
            <a:ext cx="67654" cy="3265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62200" y="3618632"/>
            <a:ext cx="76200" cy="893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860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1347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606324" y="3394794"/>
            <a:ext cx="76200" cy="3214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37546" y="3623393"/>
            <a:ext cx="76200" cy="928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2800" y="3547194"/>
            <a:ext cx="76200" cy="1605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76600" y="3623393"/>
            <a:ext cx="76200" cy="843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30480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004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14400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2691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43200" y="2573352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81491" y="25732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429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91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811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03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9717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52890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099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0" idx="3"/>
            <a:endCxn id="17" idx="0"/>
          </p:cNvCxnSpPr>
          <p:nvPr/>
        </p:nvCxnSpPr>
        <p:spPr>
          <a:xfrm flipH="1">
            <a:off x="822960" y="2692275"/>
            <a:ext cx="118222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5"/>
            <a:endCxn id="44" idx="0"/>
          </p:cNvCxnSpPr>
          <p:nvPr/>
        </p:nvCxnSpPr>
        <p:spPr>
          <a:xfrm>
            <a:off x="1070498" y="2692275"/>
            <a:ext cx="163941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1" idx="3"/>
            <a:endCxn id="45" idx="0"/>
          </p:cNvCxnSpPr>
          <p:nvPr/>
        </p:nvCxnSpPr>
        <p:spPr>
          <a:xfrm flipH="1">
            <a:off x="1615531" y="2692275"/>
            <a:ext cx="163942" cy="4143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5"/>
            <a:endCxn id="46" idx="0"/>
          </p:cNvCxnSpPr>
          <p:nvPr/>
        </p:nvCxnSpPr>
        <p:spPr>
          <a:xfrm>
            <a:off x="1908789" y="2692275"/>
            <a:ext cx="163850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7" idx="0"/>
          </p:cNvCxnSpPr>
          <p:nvPr/>
        </p:nvCxnSpPr>
        <p:spPr>
          <a:xfrm flipH="1">
            <a:off x="2651760" y="2729450"/>
            <a:ext cx="118222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48" idx="0"/>
          </p:cNvCxnSpPr>
          <p:nvPr/>
        </p:nvCxnSpPr>
        <p:spPr>
          <a:xfrm>
            <a:off x="2899298" y="2729450"/>
            <a:ext cx="163940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3"/>
            <a:endCxn id="49" idx="0"/>
          </p:cNvCxnSpPr>
          <p:nvPr/>
        </p:nvCxnSpPr>
        <p:spPr>
          <a:xfrm flipH="1">
            <a:off x="3444330" y="2729359"/>
            <a:ext cx="163943" cy="3773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5"/>
            <a:endCxn id="50" idx="0"/>
          </p:cNvCxnSpPr>
          <p:nvPr/>
        </p:nvCxnSpPr>
        <p:spPr>
          <a:xfrm>
            <a:off x="3737589" y="2729359"/>
            <a:ext cx="163849" cy="3773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66800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942636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570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714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928841" y="4546937"/>
            <a:ext cx="10241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Train a binary SVM</a:t>
            </a:r>
          </a:p>
        </p:txBody>
      </p:sp>
      <p:sp>
        <p:nvSpPr>
          <p:cNvPr id="173" name="Right Arrow 172"/>
          <p:cNvSpPr/>
          <p:nvPr/>
        </p:nvSpPr>
        <p:spPr>
          <a:xfrm>
            <a:off x="1698839" y="4907295"/>
            <a:ext cx="377933" cy="2904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ight Arrow 173"/>
          <p:cNvSpPr/>
          <p:nvPr/>
        </p:nvSpPr>
        <p:spPr>
          <a:xfrm>
            <a:off x="3514475" y="4907295"/>
            <a:ext cx="374414" cy="2904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RF with Discriminative Classifiers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" name="Picture 7"/>
          <p:cNvPicPr preferRelativeResize="0">
            <a:picLocks noChangeArrowheads="1"/>
          </p:cNvPicPr>
          <p:nvPr/>
        </p:nvPicPr>
        <p:blipFill>
          <a:blip r:embed="rId2" cstate="print"/>
          <a:srcRect l="24460" t="10345" r="23855" b="5977"/>
          <a:stretch>
            <a:fillRect/>
          </a:stretch>
        </p:blipFill>
        <p:spPr bwMode="auto">
          <a:xfrm>
            <a:off x="5897880" y="1371600"/>
            <a:ext cx="2103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9" name="Group 138"/>
          <p:cNvGrpSpPr/>
          <p:nvPr/>
        </p:nvGrpSpPr>
        <p:grpSpPr>
          <a:xfrm>
            <a:off x="371672" y="4114800"/>
            <a:ext cx="1259391" cy="1979310"/>
            <a:chOff x="371672" y="4114800"/>
            <a:chExt cx="1259391" cy="1979310"/>
          </a:xfrm>
        </p:grpSpPr>
        <p:sp>
          <p:nvSpPr>
            <p:cNvPr id="86" name="Rounded Rectangle 85"/>
            <p:cNvSpPr/>
            <p:nvPr/>
          </p:nvSpPr>
          <p:spPr>
            <a:xfrm>
              <a:off x="371672" y="4806897"/>
              <a:ext cx="595116" cy="595116"/>
            </a:xfrm>
            <a:prstGeom prst="roundRec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71672" y="5498994"/>
              <a:ext cx="595116" cy="595116"/>
            </a:xfrm>
            <a:prstGeom prst="roundRect">
              <a:avLst/>
            </a:prstGeom>
            <a:solidFill>
              <a:schemeClr val="accent3">
                <a:lumMod val="75000"/>
                <a:alpha val="44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035947" y="4466557"/>
              <a:ext cx="595116" cy="595116"/>
            </a:xfrm>
            <a:prstGeom prst="roundRect">
              <a:avLst/>
            </a:prstGeom>
            <a:solidFill>
              <a:srgbClr val="7030A0">
                <a:alpha val="38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1035947" y="5161511"/>
              <a:ext cx="595116" cy="595116"/>
            </a:xfrm>
            <a:prstGeom prst="roundRect">
              <a:avLst/>
            </a:prstGeom>
            <a:solidFill>
              <a:schemeClr val="accent2">
                <a:lumMod val="75000"/>
                <a:alpha val="39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371672" y="4114800"/>
              <a:ext cx="595116" cy="595116"/>
            </a:xfrm>
            <a:prstGeom prst="roundRect">
              <a:avLst/>
            </a:pr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3" name="Picture 2"/>
            <p:cNvPicPr preferRelativeResize="0">
              <a:picLocks noChangeArrowheads="1"/>
            </p:cNvPicPr>
            <p:nvPr/>
          </p:nvPicPr>
          <p:blipFill>
            <a:blip r:embed="rId3" cstate="print"/>
            <a:srcRect l="4413"/>
            <a:stretch>
              <a:fillRect/>
            </a:stretch>
          </p:blipFill>
          <p:spPr bwMode="auto">
            <a:xfrm>
              <a:off x="420624" y="485546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" name="Picture 7"/>
            <p:cNvPicPr preferRelativeResize="0">
              <a:picLocks noChangeArrowheads="1"/>
            </p:cNvPicPr>
            <p:nvPr/>
          </p:nvPicPr>
          <p:blipFill>
            <a:blip r:embed="rId4" cstate="print"/>
            <a:srcRect l="16508" r="15903"/>
            <a:stretch>
              <a:fillRect/>
            </a:stretch>
          </p:blipFill>
          <p:spPr bwMode="auto">
            <a:xfrm>
              <a:off x="420624" y="416966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" name="Picture 3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624" y="5550408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" name="Rectangle 195"/>
            <p:cNvSpPr/>
            <p:nvPr/>
          </p:nvSpPr>
          <p:spPr>
            <a:xfrm>
              <a:off x="422782" y="4169664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8135" y="419100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20624" y="4858646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9051" y="4883097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20624" y="5552608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90959" y="557706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97280" y="452628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Rectangle 109"/>
            <p:cNvSpPr>
              <a:spLocks noChangeAspect="1"/>
            </p:cNvSpPr>
            <p:nvPr/>
          </p:nvSpPr>
          <p:spPr>
            <a:xfrm>
              <a:off x="1095286" y="452628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161303" y="4548709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88136" y="521208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Rectangle 114"/>
            <p:cNvSpPr/>
            <p:nvPr/>
          </p:nvSpPr>
          <p:spPr>
            <a:xfrm>
              <a:off x="1087178" y="521208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53195" y="5238228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169609" y="4116690"/>
            <a:ext cx="1259391" cy="1979310"/>
            <a:chOff x="2169609" y="4116690"/>
            <a:chExt cx="1259391" cy="1979310"/>
          </a:xfrm>
        </p:grpSpPr>
        <p:sp>
          <p:nvSpPr>
            <p:cNvPr id="197" name="Rounded Rectangle 196"/>
            <p:cNvSpPr/>
            <p:nvPr/>
          </p:nvSpPr>
          <p:spPr>
            <a:xfrm>
              <a:off x="2169609" y="4808787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2169609" y="5500884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2833884" y="4468447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2833884" y="5163401"/>
              <a:ext cx="595116" cy="595116"/>
            </a:xfrm>
            <a:prstGeom prst="roundRect">
              <a:avLst/>
            </a:prstGeom>
            <a:solidFill>
              <a:schemeClr val="bg1">
                <a:lumMod val="75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2169609" y="4116690"/>
              <a:ext cx="595116" cy="595116"/>
            </a:xfrm>
            <a:prstGeom prst="roundRect">
              <a:avLst/>
            </a:prstGeom>
            <a:solidFill>
              <a:schemeClr val="bg1">
                <a:lumMod val="75000"/>
                <a:alpha val="6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2" name="Picture 2"/>
            <p:cNvPicPr preferRelativeResize="0">
              <a:picLocks noChangeArrowheads="1"/>
            </p:cNvPicPr>
            <p:nvPr/>
          </p:nvPicPr>
          <p:blipFill>
            <a:blip r:embed="rId3" cstate="print"/>
            <a:srcRect l="4413"/>
            <a:stretch>
              <a:fillRect/>
            </a:stretch>
          </p:blipFill>
          <p:spPr bwMode="auto">
            <a:xfrm>
              <a:off x="2218561" y="485735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3" name="Picture 7"/>
            <p:cNvPicPr preferRelativeResize="0">
              <a:picLocks noChangeArrowheads="1"/>
            </p:cNvPicPr>
            <p:nvPr/>
          </p:nvPicPr>
          <p:blipFill>
            <a:blip r:embed="rId4" cstate="print"/>
            <a:srcRect l="16508" r="15903"/>
            <a:stretch>
              <a:fillRect/>
            </a:stretch>
          </p:blipFill>
          <p:spPr bwMode="auto">
            <a:xfrm>
              <a:off x="2218561" y="417155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" name="Picture 3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8561" y="5552298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" name="Rectangle 204"/>
            <p:cNvSpPr/>
            <p:nvPr/>
          </p:nvSpPr>
          <p:spPr>
            <a:xfrm>
              <a:off x="2220719" y="4171554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286072" y="419289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2218561" y="4860536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286988" y="4884987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2218561" y="5554498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288896" y="557895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1" name="Picture 3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5217" y="452817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" name="Rectangle 211"/>
            <p:cNvSpPr>
              <a:spLocks noChangeAspect="1"/>
            </p:cNvSpPr>
            <p:nvPr/>
          </p:nvSpPr>
          <p:spPr>
            <a:xfrm>
              <a:off x="2893223" y="452817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2959240" y="4550599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4" name="Picture 4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6073" y="521397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" name="Rectangle 214"/>
            <p:cNvSpPr/>
            <p:nvPr/>
          </p:nvSpPr>
          <p:spPr>
            <a:xfrm>
              <a:off x="2885115" y="521397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2951132" y="5240118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8" name="Oval 117"/>
          <p:cNvSpPr/>
          <p:nvPr/>
        </p:nvSpPr>
        <p:spPr>
          <a:xfrm>
            <a:off x="3163824" y="2157984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Curved Connector 82"/>
          <p:cNvCxnSpPr>
            <a:endCxn id="66" idx="3"/>
          </p:cNvCxnSpPr>
          <p:nvPr/>
        </p:nvCxnSpPr>
        <p:spPr>
          <a:xfrm rot="5400000">
            <a:off x="6777956" y="3775746"/>
            <a:ext cx="579189" cy="38100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5410200" y="3962400"/>
            <a:ext cx="3276600" cy="2133600"/>
            <a:chOff x="5410200" y="3962400"/>
            <a:chExt cx="3276600" cy="2133600"/>
          </a:xfrm>
        </p:grpSpPr>
        <p:pic>
          <p:nvPicPr>
            <p:cNvPr id="192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4947" t="49195" r="50072" b="5977"/>
            <a:stretch>
              <a:fillRect/>
            </a:stretch>
          </p:blipFill>
          <p:spPr bwMode="auto">
            <a:xfrm>
              <a:off x="6324600" y="4267200"/>
              <a:ext cx="457200" cy="8382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sp>
          <p:nvSpPr>
            <p:cNvPr id="66" name="Cloud 65"/>
            <p:cNvSpPr/>
            <p:nvPr/>
          </p:nvSpPr>
          <p:spPr>
            <a:xfrm>
              <a:off x="5410200" y="3962400"/>
              <a:ext cx="3276600" cy="213360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60040" t="55172" r="23855" b="5977"/>
            <a:stretch>
              <a:fillRect/>
            </a:stretch>
          </p:blipFill>
          <p:spPr bwMode="auto">
            <a:xfrm>
              <a:off x="5791200" y="4724400"/>
              <a:ext cx="533400" cy="762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4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8804" t="19310" r="34342" b="56782"/>
            <a:stretch>
              <a:fillRect/>
            </a:stretch>
          </p:blipFill>
          <p:spPr bwMode="auto">
            <a:xfrm>
              <a:off x="5867400" y="4343400"/>
              <a:ext cx="609600" cy="762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5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67126" r="34342" b="8966"/>
            <a:stretch>
              <a:fillRect/>
            </a:stretch>
          </p:blipFill>
          <p:spPr bwMode="auto">
            <a:xfrm>
              <a:off x="6629400" y="5334000"/>
              <a:ext cx="1219200" cy="381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8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7568" t="22299" r="49323" b="29885"/>
            <a:stretch>
              <a:fillRect/>
            </a:stretch>
          </p:blipFill>
          <p:spPr bwMode="auto">
            <a:xfrm>
              <a:off x="7696201" y="4419600"/>
              <a:ext cx="457200" cy="1143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9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79080" r="54941" b="5977"/>
            <a:stretch>
              <a:fillRect/>
            </a:stretch>
          </p:blipFill>
          <p:spPr bwMode="auto">
            <a:xfrm>
              <a:off x="5943600" y="5410200"/>
              <a:ext cx="838200" cy="381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90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5059" t="10345" r="43705" b="44827"/>
            <a:stretch>
              <a:fillRect/>
            </a:stretch>
          </p:blipFill>
          <p:spPr bwMode="auto">
            <a:xfrm>
              <a:off x="7315200" y="4114800"/>
              <a:ext cx="457200" cy="9906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91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49195" r="53068" b="23908"/>
            <a:stretch>
              <a:fillRect/>
            </a:stretch>
          </p:blipFill>
          <p:spPr bwMode="auto">
            <a:xfrm>
              <a:off x="6781800" y="4343400"/>
              <a:ext cx="685800" cy="5334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cxnSp>
          <p:nvCxnSpPr>
            <p:cNvPr id="128" name="Straight Connector 127"/>
            <p:cNvCxnSpPr>
              <a:stCxn id="184" idx="1"/>
            </p:cNvCxnSpPr>
            <p:nvPr/>
          </p:nvCxnSpPr>
          <p:spPr>
            <a:xfrm rot="10800000" flipH="1">
              <a:off x="5867400" y="4724400"/>
              <a:ext cx="6096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88" idx="1"/>
              <a:endCxn id="188" idx="3"/>
            </p:cNvCxnSpPr>
            <p:nvPr/>
          </p:nvCxnSpPr>
          <p:spPr>
            <a:xfrm rot="10800000" flipH="1">
              <a:off x="7696201" y="4991100"/>
              <a:ext cx="4572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85" idx="2"/>
            </p:cNvCxnSpPr>
            <p:nvPr/>
          </p:nvCxnSpPr>
          <p:spPr>
            <a:xfrm rot="5400000" flipH="1" flipV="1">
              <a:off x="7010401" y="5486399"/>
              <a:ext cx="457200" cy="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6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1314" t="61149" r="39960" b="17931"/>
            <a:stretch>
              <a:fillRect/>
            </a:stretch>
          </p:blipFill>
          <p:spPr bwMode="auto">
            <a:xfrm>
              <a:off x="6934200" y="4800600"/>
              <a:ext cx="762000" cy="5334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7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3823" t="19310" r="43705" b="32874"/>
            <a:stretch>
              <a:fillRect/>
            </a:stretch>
          </p:blipFill>
          <p:spPr bwMode="auto">
            <a:xfrm>
              <a:off x="6324600" y="4648200"/>
              <a:ext cx="609600" cy="8382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cxnSp>
          <p:nvCxnSpPr>
            <p:cNvPr id="120" name="Straight Connector 119"/>
            <p:cNvCxnSpPr>
              <a:stCxn id="187" idx="1"/>
              <a:endCxn id="187" idx="3"/>
            </p:cNvCxnSpPr>
            <p:nvPr/>
          </p:nvCxnSpPr>
          <p:spPr>
            <a:xfrm rot="10800000" flipH="1">
              <a:off x="6324600" y="5067300"/>
              <a:ext cx="6096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6210300" y="5067300"/>
              <a:ext cx="8382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4971985" y="6076890"/>
            <a:ext cx="4095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BoW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 SPM of SIFT-LLC features</a:t>
            </a:r>
          </a:p>
        </p:txBody>
      </p:sp>
    </p:spTree>
    <p:extLst>
      <p:ext uri="{BB962C8B-B14F-4D97-AF65-F5344CB8AC3E}">
        <p14:creationId xmlns="" xmlns:p14="http://schemas.microsoft.com/office/powerpoint/2010/main" val="20157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173" grpId="0" animBg="1"/>
      <p:bldP spid="174" grpId="0" animBg="1"/>
      <p:bldP spid="118" grpId="0" animBg="1"/>
      <p:bldP spid="1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4180" y="3406683"/>
            <a:ext cx="68580" cy="304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3124" y="3549891"/>
            <a:ext cx="76200" cy="1663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727" y="3563861"/>
            <a:ext cx="762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631515"/>
            <a:ext cx="762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3479115"/>
            <a:ext cx="762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3" idx="3"/>
            <a:endCxn id="16" idx="7"/>
          </p:cNvCxnSpPr>
          <p:nvPr/>
        </p:nvCxnSpPr>
        <p:spPr>
          <a:xfrm flipH="1">
            <a:off x="1493563" y="1527698"/>
            <a:ext cx="785084" cy="61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5"/>
            <a:endCxn id="26" idx="1"/>
          </p:cNvCxnSpPr>
          <p:nvPr/>
        </p:nvCxnSpPr>
        <p:spPr>
          <a:xfrm>
            <a:off x="2407963" y="1527698"/>
            <a:ext cx="785085" cy="6522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51865" y="1371600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6" idx="3"/>
            <a:endCxn id="40" idx="7"/>
          </p:cNvCxnSpPr>
          <p:nvPr/>
        </p:nvCxnSpPr>
        <p:spPr>
          <a:xfrm flipH="1">
            <a:off x="1070498" y="2272159"/>
            <a:ext cx="293749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5"/>
            <a:endCxn id="41" idx="1"/>
          </p:cNvCxnSpPr>
          <p:nvPr/>
        </p:nvCxnSpPr>
        <p:spPr>
          <a:xfrm>
            <a:off x="1493563" y="2272159"/>
            <a:ext cx="285910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37465" y="21160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15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6" idx="3"/>
            <a:endCxn id="42" idx="7"/>
          </p:cNvCxnSpPr>
          <p:nvPr/>
        </p:nvCxnSpPr>
        <p:spPr>
          <a:xfrm flipH="1">
            <a:off x="2899298" y="2309244"/>
            <a:ext cx="293750" cy="2908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5"/>
            <a:endCxn id="43" idx="1"/>
          </p:cNvCxnSpPr>
          <p:nvPr/>
        </p:nvCxnSpPr>
        <p:spPr>
          <a:xfrm>
            <a:off x="3322364" y="2309244"/>
            <a:ext cx="285909" cy="29079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048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70381" y="3564163"/>
            <a:ext cx="762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7477" y="3640363"/>
            <a:ext cx="67654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7800" y="3640363"/>
            <a:ext cx="76200" cy="676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716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66266" y="2153146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2203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608580" y="3542433"/>
            <a:ext cx="68580" cy="1690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87162" y="3618631"/>
            <a:ext cx="76200" cy="979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1877" y="3390032"/>
            <a:ext cx="67654" cy="3265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62200" y="3618632"/>
            <a:ext cx="76200" cy="893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860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1347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606324" y="3394794"/>
            <a:ext cx="76200" cy="3214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37546" y="3623393"/>
            <a:ext cx="76200" cy="928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2800" y="3547194"/>
            <a:ext cx="76200" cy="1605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76600" y="3623393"/>
            <a:ext cx="76200" cy="843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30480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004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14400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2691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43200" y="2573352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81491" y="25732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429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91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811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03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9717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52890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099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0" idx="3"/>
            <a:endCxn id="17" idx="0"/>
          </p:cNvCxnSpPr>
          <p:nvPr/>
        </p:nvCxnSpPr>
        <p:spPr>
          <a:xfrm flipH="1">
            <a:off x="822960" y="2692275"/>
            <a:ext cx="118222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5"/>
            <a:endCxn id="44" idx="0"/>
          </p:cNvCxnSpPr>
          <p:nvPr/>
        </p:nvCxnSpPr>
        <p:spPr>
          <a:xfrm>
            <a:off x="1070498" y="2692275"/>
            <a:ext cx="163941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1" idx="3"/>
            <a:endCxn id="45" idx="0"/>
          </p:cNvCxnSpPr>
          <p:nvPr/>
        </p:nvCxnSpPr>
        <p:spPr>
          <a:xfrm flipH="1">
            <a:off x="1615531" y="2692275"/>
            <a:ext cx="163942" cy="4143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5"/>
            <a:endCxn id="46" idx="0"/>
          </p:cNvCxnSpPr>
          <p:nvPr/>
        </p:nvCxnSpPr>
        <p:spPr>
          <a:xfrm>
            <a:off x="1908789" y="2692275"/>
            <a:ext cx="163850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7" idx="0"/>
          </p:cNvCxnSpPr>
          <p:nvPr/>
        </p:nvCxnSpPr>
        <p:spPr>
          <a:xfrm flipH="1">
            <a:off x="2651760" y="2729450"/>
            <a:ext cx="118222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48" idx="0"/>
          </p:cNvCxnSpPr>
          <p:nvPr/>
        </p:nvCxnSpPr>
        <p:spPr>
          <a:xfrm>
            <a:off x="2899298" y="2729450"/>
            <a:ext cx="163940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3"/>
            <a:endCxn id="49" idx="0"/>
          </p:cNvCxnSpPr>
          <p:nvPr/>
        </p:nvCxnSpPr>
        <p:spPr>
          <a:xfrm flipH="1">
            <a:off x="3444330" y="2729359"/>
            <a:ext cx="163943" cy="3773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5"/>
            <a:endCxn id="50" idx="0"/>
          </p:cNvCxnSpPr>
          <p:nvPr/>
        </p:nvCxnSpPr>
        <p:spPr>
          <a:xfrm>
            <a:off x="3737589" y="2729359"/>
            <a:ext cx="163849" cy="3773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66800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942636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570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714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928841" y="4546937"/>
            <a:ext cx="10241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Train a binary SVM</a:t>
            </a:r>
          </a:p>
        </p:txBody>
      </p:sp>
      <p:sp>
        <p:nvSpPr>
          <p:cNvPr id="173" name="Right Arrow 172"/>
          <p:cNvSpPr/>
          <p:nvPr/>
        </p:nvSpPr>
        <p:spPr>
          <a:xfrm>
            <a:off x="1698839" y="4907295"/>
            <a:ext cx="377933" cy="2904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ight Arrow 173"/>
          <p:cNvSpPr/>
          <p:nvPr/>
        </p:nvSpPr>
        <p:spPr>
          <a:xfrm>
            <a:off x="3514475" y="4907295"/>
            <a:ext cx="374414" cy="2904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RF with Discriminative Classifiers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" name="Picture 7"/>
          <p:cNvPicPr preferRelativeResize="0">
            <a:picLocks noChangeArrowheads="1"/>
          </p:cNvPicPr>
          <p:nvPr/>
        </p:nvPicPr>
        <p:blipFill>
          <a:blip r:embed="rId2" cstate="print"/>
          <a:srcRect l="24460" t="10345" r="23855" b="5977"/>
          <a:stretch>
            <a:fillRect/>
          </a:stretch>
        </p:blipFill>
        <p:spPr bwMode="auto">
          <a:xfrm>
            <a:off x="5897880" y="1371600"/>
            <a:ext cx="2103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8"/>
          <p:cNvGrpSpPr/>
          <p:nvPr/>
        </p:nvGrpSpPr>
        <p:grpSpPr>
          <a:xfrm>
            <a:off x="371672" y="4114800"/>
            <a:ext cx="1259391" cy="1979310"/>
            <a:chOff x="371672" y="4114800"/>
            <a:chExt cx="1259391" cy="1979310"/>
          </a:xfrm>
        </p:grpSpPr>
        <p:sp>
          <p:nvSpPr>
            <p:cNvPr id="86" name="Rounded Rectangle 85"/>
            <p:cNvSpPr/>
            <p:nvPr/>
          </p:nvSpPr>
          <p:spPr>
            <a:xfrm>
              <a:off x="371672" y="4806897"/>
              <a:ext cx="595116" cy="595116"/>
            </a:xfrm>
            <a:prstGeom prst="roundRec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71672" y="5498994"/>
              <a:ext cx="595116" cy="595116"/>
            </a:xfrm>
            <a:prstGeom prst="roundRect">
              <a:avLst/>
            </a:prstGeom>
            <a:solidFill>
              <a:schemeClr val="accent3">
                <a:lumMod val="75000"/>
                <a:alpha val="44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035947" y="4466557"/>
              <a:ext cx="595116" cy="595116"/>
            </a:xfrm>
            <a:prstGeom prst="roundRect">
              <a:avLst/>
            </a:prstGeom>
            <a:solidFill>
              <a:srgbClr val="7030A0">
                <a:alpha val="38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1035947" y="5161511"/>
              <a:ext cx="595116" cy="595116"/>
            </a:xfrm>
            <a:prstGeom prst="roundRect">
              <a:avLst/>
            </a:prstGeom>
            <a:solidFill>
              <a:schemeClr val="accent2">
                <a:lumMod val="75000"/>
                <a:alpha val="39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371672" y="4114800"/>
              <a:ext cx="595116" cy="595116"/>
            </a:xfrm>
            <a:prstGeom prst="roundRect">
              <a:avLst/>
            </a:pr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3" name="Picture 2"/>
            <p:cNvPicPr preferRelativeResize="0">
              <a:picLocks noChangeArrowheads="1"/>
            </p:cNvPicPr>
            <p:nvPr/>
          </p:nvPicPr>
          <p:blipFill>
            <a:blip r:embed="rId3" cstate="print"/>
            <a:srcRect l="4413"/>
            <a:stretch>
              <a:fillRect/>
            </a:stretch>
          </p:blipFill>
          <p:spPr bwMode="auto">
            <a:xfrm>
              <a:off x="420624" y="485546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" name="Picture 7"/>
            <p:cNvPicPr preferRelativeResize="0">
              <a:picLocks noChangeArrowheads="1"/>
            </p:cNvPicPr>
            <p:nvPr/>
          </p:nvPicPr>
          <p:blipFill>
            <a:blip r:embed="rId4" cstate="print"/>
            <a:srcRect l="16508" r="15903"/>
            <a:stretch>
              <a:fillRect/>
            </a:stretch>
          </p:blipFill>
          <p:spPr bwMode="auto">
            <a:xfrm>
              <a:off x="420624" y="416966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" name="Picture 3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624" y="5550408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" name="Rectangle 195"/>
            <p:cNvSpPr/>
            <p:nvPr/>
          </p:nvSpPr>
          <p:spPr>
            <a:xfrm>
              <a:off x="422782" y="4169664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8135" y="419100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20624" y="4858646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9051" y="4883097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20624" y="5552608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90959" y="557706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97280" y="452628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Rectangle 109"/>
            <p:cNvSpPr>
              <a:spLocks noChangeAspect="1"/>
            </p:cNvSpPr>
            <p:nvPr/>
          </p:nvSpPr>
          <p:spPr>
            <a:xfrm>
              <a:off x="1095286" y="452628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161303" y="4548709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88136" y="521208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Rectangle 114"/>
            <p:cNvSpPr/>
            <p:nvPr/>
          </p:nvSpPr>
          <p:spPr>
            <a:xfrm>
              <a:off x="1087178" y="521208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53195" y="5238228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39"/>
          <p:cNvGrpSpPr/>
          <p:nvPr/>
        </p:nvGrpSpPr>
        <p:grpSpPr>
          <a:xfrm>
            <a:off x="2169609" y="4116690"/>
            <a:ext cx="1259391" cy="1979310"/>
            <a:chOff x="2169609" y="4116690"/>
            <a:chExt cx="1259391" cy="1979310"/>
          </a:xfrm>
        </p:grpSpPr>
        <p:sp>
          <p:nvSpPr>
            <p:cNvPr id="197" name="Rounded Rectangle 196"/>
            <p:cNvSpPr/>
            <p:nvPr/>
          </p:nvSpPr>
          <p:spPr>
            <a:xfrm>
              <a:off x="2169609" y="4808787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2169609" y="5500884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2833884" y="4468447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2833884" y="5163401"/>
              <a:ext cx="595116" cy="595116"/>
            </a:xfrm>
            <a:prstGeom prst="roundRect">
              <a:avLst/>
            </a:prstGeom>
            <a:solidFill>
              <a:schemeClr val="bg1">
                <a:lumMod val="75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2169609" y="4116690"/>
              <a:ext cx="595116" cy="595116"/>
            </a:xfrm>
            <a:prstGeom prst="roundRect">
              <a:avLst/>
            </a:prstGeom>
            <a:solidFill>
              <a:schemeClr val="bg1">
                <a:lumMod val="75000"/>
                <a:alpha val="6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2" name="Picture 2"/>
            <p:cNvPicPr preferRelativeResize="0">
              <a:picLocks noChangeArrowheads="1"/>
            </p:cNvPicPr>
            <p:nvPr/>
          </p:nvPicPr>
          <p:blipFill>
            <a:blip r:embed="rId3" cstate="print"/>
            <a:srcRect l="4413"/>
            <a:stretch>
              <a:fillRect/>
            </a:stretch>
          </p:blipFill>
          <p:spPr bwMode="auto">
            <a:xfrm>
              <a:off x="2218561" y="485735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3" name="Picture 7"/>
            <p:cNvPicPr preferRelativeResize="0">
              <a:picLocks noChangeArrowheads="1"/>
            </p:cNvPicPr>
            <p:nvPr/>
          </p:nvPicPr>
          <p:blipFill>
            <a:blip r:embed="rId4" cstate="print"/>
            <a:srcRect l="16508" r="15903"/>
            <a:stretch>
              <a:fillRect/>
            </a:stretch>
          </p:blipFill>
          <p:spPr bwMode="auto">
            <a:xfrm>
              <a:off x="2218561" y="417155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" name="Picture 3"/>
            <p:cNvPicPr preferRelativeResize="0"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18561" y="5552298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" name="Rectangle 204"/>
            <p:cNvSpPr/>
            <p:nvPr/>
          </p:nvSpPr>
          <p:spPr>
            <a:xfrm>
              <a:off x="2220719" y="4171554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286072" y="419289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2218561" y="4860536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286988" y="4884987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2218561" y="5554498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288896" y="557895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1" name="Picture 3"/>
            <p:cNvPicPr preferRelativeResize="0">
              <a:picLocks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895217" y="452817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" name="Rectangle 211"/>
            <p:cNvSpPr>
              <a:spLocks noChangeAspect="1"/>
            </p:cNvSpPr>
            <p:nvPr/>
          </p:nvSpPr>
          <p:spPr>
            <a:xfrm>
              <a:off x="2893223" y="452817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2959240" y="4550599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4" name="Picture 4"/>
            <p:cNvPicPr preferRelativeResize="0"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6073" y="521397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" name="Rectangle 214"/>
            <p:cNvSpPr/>
            <p:nvPr/>
          </p:nvSpPr>
          <p:spPr>
            <a:xfrm>
              <a:off x="2885115" y="521397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2951132" y="5240118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8" name="Oval 117"/>
          <p:cNvSpPr/>
          <p:nvPr/>
        </p:nvSpPr>
        <p:spPr>
          <a:xfrm>
            <a:off x="3163824" y="2157984"/>
            <a:ext cx="182880" cy="18288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Curved Connector 82"/>
          <p:cNvCxnSpPr>
            <a:endCxn id="66" idx="3"/>
          </p:cNvCxnSpPr>
          <p:nvPr/>
        </p:nvCxnSpPr>
        <p:spPr>
          <a:xfrm rot="5400000">
            <a:off x="6777956" y="3775746"/>
            <a:ext cx="579189" cy="38100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41"/>
          <p:cNvGrpSpPr/>
          <p:nvPr/>
        </p:nvGrpSpPr>
        <p:grpSpPr>
          <a:xfrm>
            <a:off x="5410200" y="3962400"/>
            <a:ext cx="3276600" cy="2133600"/>
            <a:chOff x="5410200" y="3962400"/>
            <a:chExt cx="3276600" cy="2133600"/>
          </a:xfrm>
        </p:grpSpPr>
        <p:pic>
          <p:nvPicPr>
            <p:cNvPr id="192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4947" t="49195" r="50072" b="5977"/>
            <a:stretch>
              <a:fillRect/>
            </a:stretch>
          </p:blipFill>
          <p:spPr bwMode="auto">
            <a:xfrm>
              <a:off x="6324600" y="4267200"/>
              <a:ext cx="457200" cy="8382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sp>
          <p:nvSpPr>
            <p:cNvPr id="66" name="Cloud 65"/>
            <p:cNvSpPr/>
            <p:nvPr/>
          </p:nvSpPr>
          <p:spPr>
            <a:xfrm>
              <a:off x="5410200" y="3962400"/>
              <a:ext cx="3276600" cy="213360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60040" t="55172" r="23855" b="5977"/>
            <a:stretch>
              <a:fillRect/>
            </a:stretch>
          </p:blipFill>
          <p:spPr bwMode="auto">
            <a:xfrm>
              <a:off x="5791200" y="4724400"/>
              <a:ext cx="533400" cy="762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4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8804" t="19310" r="34342" b="56782"/>
            <a:stretch>
              <a:fillRect/>
            </a:stretch>
          </p:blipFill>
          <p:spPr bwMode="auto">
            <a:xfrm>
              <a:off x="5867400" y="4343400"/>
              <a:ext cx="609600" cy="762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5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67126" r="34342" b="8966"/>
            <a:stretch>
              <a:fillRect/>
            </a:stretch>
          </p:blipFill>
          <p:spPr bwMode="auto">
            <a:xfrm>
              <a:off x="6629400" y="5334000"/>
              <a:ext cx="1219200" cy="381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8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7568" t="22299" r="49323" b="29885"/>
            <a:stretch>
              <a:fillRect/>
            </a:stretch>
          </p:blipFill>
          <p:spPr bwMode="auto">
            <a:xfrm>
              <a:off x="7696201" y="4419600"/>
              <a:ext cx="457200" cy="1143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9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79080" r="54941" b="5977"/>
            <a:stretch>
              <a:fillRect/>
            </a:stretch>
          </p:blipFill>
          <p:spPr bwMode="auto">
            <a:xfrm>
              <a:off x="5943600" y="5410200"/>
              <a:ext cx="838200" cy="381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90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5059" t="10345" r="43705" b="44827"/>
            <a:stretch>
              <a:fillRect/>
            </a:stretch>
          </p:blipFill>
          <p:spPr bwMode="auto">
            <a:xfrm>
              <a:off x="7315200" y="4114800"/>
              <a:ext cx="457200" cy="9906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91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49195" r="53068" b="23908"/>
            <a:stretch>
              <a:fillRect/>
            </a:stretch>
          </p:blipFill>
          <p:spPr bwMode="auto">
            <a:xfrm>
              <a:off x="6781800" y="4343400"/>
              <a:ext cx="685800" cy="5334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cxnSp>
          <p:nvCxnSpPr>
            <p:cNvPr id="128" name="Straight Connector 127"/>
            <p:cNvCxnSpPr>
              <a:stCxn id="184" idx="1"/>
            </p:cNvCxnSpPr>
            <p:nvPr/>
          </p:nvCxnSpPr>
          <p:spPr>
            <a:xfrm rot="10800000" flipH="1">
              <a:off x="5867400" y="4724400"/>
              <a:ext cx="6096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88" idx="1"/>
              <a:endCxn id="188" idx="3"/>
            </p:cNvCxnSpPr>
            <p:nvPr/>
          </p:nvCxnSpPr>
          <p:spPr>
            <a:xfrm rot="10800000" flipH="1">
              <a:off x="7696201" y="4991100"/>
              <a:ext cx="4572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85" idx="2"/>
            </p:cNvCxnSpPr>
            <p:nvPr/>
          </p:nvCxnSpPr>
          <p:spPr>
            <a:xfrm rot="5400000" flipH="1" flipV="1">
              <a:off x="7010401" y="5486399"/>
              <a:ext cx="457200" cy="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6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1314" t="61149" r="39960" b="17931"/>
            <a:stretch>
              <a:fillRect/>
            </a:stretch>
          </p:blipFill>
          <p:spPr bwMode="auto">
            <a:xfrm>
              <a:off x="6934200" y="4800600"/>
              <a:ext cx="762000" cy="5334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7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3823" t="19310" r="43705" b="32874"/>
            <a:stretch>
              <a:fillRect/>
            </a:stretch>
          </p:blipFill>
          <p:spPr bwMode="auto">
            <a:xfrm>
              <a:off x="6324600" y="4648200"/>
              <a:ext cx="609600" cy="838200"/>
            </a:xfrm>
            <a:prstGeom prst="rect">
              <a:avLst/>
            </a:prstGeom>
            <a:noFill/>
            <a:ln w="34925">
              <a:solidFill>
                <a:srgbClr val="00DC00"/>
              </a:solidFill>
              <a:miter lim="800000"/>
              <a:headEnd/>
              <a:tailEnd/>
            </a:ln>
          </p:spPr>
        </p:pic>
        <p:cxnSp>
          <p:nvCxnSpPr>
            <p:cNvPr id="120" name="Straight Connector 119"/>
            <p:cNvCxnSpPr>
              <a:stCxn id="187" idx="1"/>
              <a:endCxn id="187" idx="3"/>
            </p:cNvCxnSpPr>
            <p:nvPr/>
          </p:nvCxnSpPr>
          <p:spPr>
            <a:xfrm rot="10800000" flipH="1">
              <a:off x="6324600" y="5067300"/>
              <a:ext cx="6096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6210300" y="5067300"/>
              <a:ext cx="8382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Rectangle 125"/>
          <p:cNvSpPr/>
          <p:nvPr/>
        </p:nvSpPr>
        <p:spPr>
          <a:xfrm>
            <a:off x="6248400" y="1524000"/>
            <a:ext cx="990600" cy="1295400"/>
          </a:xfrm>
          <a:prstGeom prst="rect">
            <a:avLst/>
          </a:prstGeom>
          <a:noFill/>
          <a:ln w="34925">
            <a:solidFill>
              <a:srgbClr val="00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Curved Connector 126"/>
          <p:cNvCxnSpPr>
            <a:stCxn id="126" idx="1"/>
            <a:endCxn id="118" idx="6"/>
          </p:cNvCxnSpPr>
          <p:nvPr/>
        </p:nvCxnSpPr>
        <p:spPr>
          <a:xfrm rot="10800000" flipV="1">
            <a:off x="3346704" y="2171700"/>
            <a:ext cx="2901696" cy="77724"/>
          </a:xfrm>
          <a:prstGeom prst="curvedConnector3">
            <a:avLst>
              <a:gd name="adj1" fmla="val 50000"/>
            </a:avLst>
          </a:prstGeom>
          <a:ln w="31750">
            <a:solidFill>
              <a:srgbClr val="00DC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5257800" y="5634335"/>
            <a:ext cx="35052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A000"/>
                </a:solidFill>
                <a:latin typeface="Arial" pitchFamily="34" charset="0"/>
                <a:cs typeface="Arial" pitchFamily="34" charset="0"/>
              </a:rPr>
              <a:t>Biggest information gain</a:t>
            </a:r>
          </a:p>
        </p:txBody>
      </p:sp>
    </p:spTree>
    <p:extLst>
      <p:ext uri="{BB962C8B-B14F-4D97-AF65-F5344CB8AC3E}">
        <p14:creationId xmlns="" xmlns:p14="http://schemas.microsoft.com/office/powerpoint/2010/main" val="20157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4180" y="3406683"/>
            <a:ext cx="68580" cy="304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3124" y="3549891"/>
            <a:ext cx="76200" cy="1663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727" y="3563861"/>
            <a:ext cx="762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631515"/>
            <a:ext cx="762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3479115"/>
            <a:ext cx="762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3" idx="3"/>
            <a:endCxn id="16" idx="7"/>
          </p:cNvCxnSpPr>
          <p:nvPr/>
        </p:nvCxnSpPr>
        <p:spPr>
          <a:xfrm flipH="1">
            <a:off x="1493563" y="1527698"/>
            <a:ext cx="785084" cy="61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5"/>
            <a:endCxn id="26" idx="1"/>
          </p:cNvCxnSpPr>
          <p:nvPr/>
        </p:nvCxnSpPr>
        <p:spPr>
          <a:xfrm>
            <a:off x="2407963" y="1527698"/>
            <a:ext cx="785085" cy="6522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51865" y="1371600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6" idx="3"/>
            <a:endCxn id="40" idx="7"/>
          </p:cNvCxnSpPr>
          <p:nvPr/>
        </p:nvCxnSpPr>
        <p:spPr>
          <a:xfrm flipH="1">
            <a:off x="1070498" y="2272159"/>
            <a:ext cx="293749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5"/>
            <a:endCxn id="41" idx="1"/>
          </p:cNvCxnSpPr>
          <p:nvPr/>
        </p:nvCxnSpPr>
        <p:spPr>
          <a:xfrm>
            <a:off x="1493563" y="2272159"/>
            <a:ext cx="285910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37465" y="21160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15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6" idx="3"/>
            <a:endCxn id="42" idx="7"/>
          </p:cNvCxnSpPr>
          <p:nvPr/>
        </p:nvCxnSpPr>
        <p:spPr>
          <a:xfrm flipH="1">
            <a:off x="2899298" y="2309244"/>
            <a:ext cx="293750" cy="2908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5"/>
            <a:endCxn id="43" idx="1"/>
          </p:cNvCxnSpPr>
          <p:nvPr/>
        </p:nvCxnSpPr>
        <p:spPr>
          <a:xfrm>
            <a:off x="3322364" y="2309244"/>
            <a:ext cx="285909" cy="29079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048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70381" y="3564163"/>
            <a:ext cx="762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7477" y="3640363"/>
            <a:ext cx="67654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7800" y="3640363"/>
            <a:ext cx="76200" cy="676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716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66266" y="2153146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2203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608580" y="3542433"/>
            <a:ext cx="68580" cy="1690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87162" y="3618631"/>
            <a:ext cx="76200" cy="979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1877" y="3390032"/>
            <a:ext cx="67654" cy="3265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62200" y="3618632"/>
            <a:ext cx="76200" cy="893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860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1347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606324" y="3394794"/>
            <a:ext cx="76200" cy="3214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37546" y="3623393"/>
            <a:ext cx="76200" cy="928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2800" y="3547194"/>
            <a:ext cx="76200" cy="1605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76600" y="3623393"/>
            <a:ext cx="76200" cy="843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30480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004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14400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2691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43200" y="2573352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81491" y="25732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429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91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811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03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9717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52890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099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0" idx="3"/>
            <a:endCxn id="17" idx="0"/>
          </p:cNvCxnSpPr>
          <p:nvPr/>
        </p:nvCxnSpPr>
        <p:spPr>
          <a:xfrm flipH="1">
            <a:off x="822960" y="2692275"/>
            <a:ext cx="118222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5"/>
            <a:endCxn id="44" idx="0"/>
          </p:cNvCxnSpPr>
          <p:nvPr/>
        </p:nvCxnSpPr>
        <p:spPr>
          <a:xfrm>
            <a:off x="1070498" y="2692275"/>
            <a:ext cx="163941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1" idx="3"/>
            <a:endCxn id="45" idx="0"/>
          </p:cNvCxnSpPr>
          <p:nvPr/>
        </p:nvCxnSpPr>
        <p:spPr>
          <a:xfrm flipH="1">
            <a:off x="1615531" y="2692275"/>
            <a:ext cx="163942" cy="4143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5"/>
            <a:endCxn id="46" idx="0"/>
          </p:cNvCxnSpPr>
          <p:nvPr/>
        </p:nvCxnSpPr>
        <p:spPr>
          <a:xfrm>
            <a:off x="1908789" y="2692275"/>
            <a:ext cx="163850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7" idx="0"/>
          </p:cNvCxnSpPr>
          <p:nvPr/>
        </p:nvCxnSpPr>
        <p:spPr>
          <a:xfrm flipH="1">
            <a:off x="2651760" y="2729450"/>
            <a:ext cx="118222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48" idx="0"/>
          </p:cNvCxnSpPr>
          <p:nvPr/>
        </p:nvCxnSpPr>
        <p:spPr>
          <a:xfrm>
            <a:off x="2899298" y="2729450"/>
            <a:ext cx="163940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3"/>
            <a:endCxn id="49" idx="0"/>
          </p:cNvCxnSpPr>
          <p:nvPr/>
        </p:nvCxnSpPr>
        <p:spPr>
          <a:xfrm flipH="1">
            <a:off x="3444330" y="2729359"/>
            <a:ext cx="163943" cy="3773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5"/>
            <a:endCxn id="50" idx="0"/>
          </p:cNvCxnSpPr>
          <p:nvPr/>
        </p:nvCxnSpPr>
        <p:spPr>
          <a:xfrm>
            <a:off x="3737589" y="2729359"/>
            <a:ext cx="163849" cy="3773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66800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942636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570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714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928841" y="4546937"/>
            <a:ext cx="10241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Train a binary SVM</a:t>
            </a:r>
          </a:p>
        </p:txBody>
      </p:sp>
      <p:sp>
        <p:nvSpPr>
          <p:cNvPr id="173" name="Right Arrow 172"/>
          <p:cNvSpPr/>
          <p:nvPr/>
        </p:nvSpPr>
        <p:spPr>
          <a:xfrm>
            <a:off x="1698839" y="4907295"/>
            <a:ext cx="377933" cy="2904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ight Arrow 173"/>
          <p:cNvSpPr/>
          <p:nvPr/>
        </p:nvSpPr>
        <p:spPr>
          <a:xfrm>
            <a:off x="3514475" y="4907295"/>
            <a:ext cx="374414" cy="2904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RF with Discriminative Classifiers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" name="Picture 7"/>
          <p:cNvPicPr preferRelativeResize="0">
            <a:picLocks noChangeArrowheads="1"/>
          </p:cNvPicPr>
          <p:nvPr/>
        </p:nvPicPr>
        <p:blipFill>
          <a:blip r:embed="rId2" cstate="print"/>
          <a:srcRect l="24460" t="10345" r="23855" b="5977"/>
          <a:stretch>
            <a:fillRect/>
          </a:stretch>
        </p:blipFill>
        <p:spPr bwMode="auto">
          <a:xfrm>
            <a:off x="5897880" y="1371600"/>
            <a:ext cx="2103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8"/>
          <p:cNvGrpSpPr/>
          <p:nvPr/>
        </p:nvGrpSpPr>
        <p:grpSpPr>
          <a:xfrm>
            <a:off x="371672" y="4114800"/>
            <a:ext cx="1259391" cy="1979310"/>
            <a:chOff x="371672" y="4114800"/>
            <a:chExt cx="1259391" cy="1979310"/>
          </a:xfrm>
        </p:grpSpPr>
        <p:sp>
          <p:nvSpPr>
            <p:cNvPr id="86" name="Rounded Rectangle 85"/>
            <p:cNvSpPr/>
            <p:nvPr/>
          </p:nvSpPr>
          <p:spPr>
            <a:xfrm>
              <a:off x="371672" y="4806897"/>
              <a:ext cx="595116" cy="595116"/>
            </a:xfrm>
            <a:prstGeom prst="roundRec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71672" y="5498994"/>
              <a:ext cx="595116" cy="595116"/>
            </a:xfrm>
            <a:prstGeom prst="roundRect">
              <a:avLst/>
            </a:prstGeom>
            <a:solidFill>
              <a:schemeClr val="accent3">
                <a:lumMod val="75000"/>
                <a:alpha val="44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035947" y="4466557"/>
              <a:ext cx="595116" cy="595116"/>
            </a:xfrm>
            <a:prstGeom prst="roundRect">
              <a:avLst/>
            </a:prstGeom>
            <a:solidFill>
              <a:srgbClr val="7030A0">
                <a:alpha val="38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1035947" y="5161511"/>
              <a:ext cx="595116" cy="595116"/>
            </a:xfrm>
            <a:prstGeom prst="roundRect">
              <a:avLst/>
            </a:prstGeom>
            <a:solidFill>
              <a:schemeClr val="accent2">
                <a:lumMod val="75000"/>
                <a:alpha val="39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371672" y="4114800"/>
              <a:ext cx="595116" cy="595116"/>
            </a:xfrm>
            <a:prstGeom prst="roundRect">
              <a:avLst/>
            </a:pr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3" name="Picture 2"/>
            <p:cNvPicPr preferRelativeResize="0">
              <a:picLocks noChangeArrowheads="1"/>
            </p:cNvPicPr>
            <p:nvPr/>
          </p:nvPicPr>
          <p:blipFill>
            <a:blip r:embed="rId3" cstate="print"/>
            <a:srcRect l="4413"/>
            <a:stretch>
              <a:fillRect/>
            </a:stretch>
          </p:blipFill>
          <p:spPr bwMode="auto">
            <a:xfrm>
              <a:off x="420624" y="485546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" name="Picture 7"/>
            <p:cNvPicPr preferRelativeResize="0">
              <a:picLocks noChangeArrowheads="1"/>
            </p:cNvPicPr>
            <p:nvPr/>
          </p:nvPicPr>
          <p:blipFill>
            <a:blip r:embed="rId4" cstate="print"/>
            <a:srcRect l="16508" r="15903"/>
            <a:stretch>
              <a:fillRect/>
            </a:stretch>
          </p:blipFill>
          <p:spPr bwMode="auto">
            <a:xfrm>
              <a:off x="420624" y="416966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" name="Picture 3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624" y="5550408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" name="Rectangle 195"/>
            <p:cNvSpPr/>
            <p:nvPr/>
          </p:nvSpPr>
          <p:spPr>
            <a:xfrm>
              <a:off x="422782" y="4169664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8135" y="419100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20624" y="4858646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9051" y="4883097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20624" y="5552608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90959" y="557706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97280" y="452628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Rectangle 109"/>
            <p:cNvSpPr>
              <a:spLocks noChangeAspect="1"/>
            </p:cNvSpPr>
            <p:nvPr/>
          </p:nvSpPr>
          <p:spPr>
            <a:xfrm>
              <a:off x="1095286" y="452628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161303" y="4548709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88136" y="521208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Rectangle 114"/>
            <p:cNvSpPr/>
            <p:nvPr/>
          </p:nvSpPr>
          <p:spPr>
            <a:xfrm>
              <a:off x="1087178" y="521208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53195" y="5238228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39"/>
          <p:cNvGrpSpPr/>
          <p:nvPr/>
        </p:nvGrpSpPr>
        <p:grpSpPr>
          <a:xfrm>
            <a:off x="2169609" y="4116690"/>
            <a:ext cx="1259391" cy="1979310"/>
            <a:chOff x="2169609" y="4116690"/>
            <a:chExt cx="1259391" cy="1979310"/>
          </a:xfrm>
        </p:grpSpPr>
        <p:sp>
          <p:nvSpPr>
            <p:cNvPr id="197" name="Rounded Rectangle 196"/>
            <p:cNvSpPr/>
            <p:nvPr/>
          </p:nvSpPr>
          <p:spPr>
            <a:xfrm>
              <a:off x="2169609" y="4808787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2169609" y="5500884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2833884" y="4468447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2833884" y="5163401"/>
              <a:ext cx="595116" cy="595116"/>
            </a:xfrm>
            <a:prstGeom prst="roundRect">
              <a:avLst/>
            </a:prstGeom>
            <a:solidFill>
              <a:schemeClr val="bg1">
                <a:lumMod val="75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2169609" y="4116690"/>
              <a:ext cx="595116" cy="595116"/>
            </a:xfrm>
            <a:prstGeom prst="roundRect">
              <a:avLst/>
            </a:prstGeom>
            <a:solidFill>
              <a:schemeClr val="bg1">
                <a:lumMod val="75000"/>
                <a:alpha val="6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2" name="Picture 2"/>
            <p:cNvPicPr preferRelativeResize="0">
              <a:picLocks noChangeArrowheads="1"/>
            </p:cNvPicPr>
            <p:nvPr/>
          </p:nvPicPr>
          <p:blipFill>
            <a:blip r:embed="rId3" cstate="print"/>
            <a:srcRect l="4413"/>
            <a:stretch>
              <a:fillRect/>
            </a:stretch>
          </p:blipFill>
          <p:spPr bwMode="auto">
            <a:xfrm>
              <a:off x="2218561" y="485735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3" name="Picture 7"/>
            <p:cNvPicPr preferRelativeResize="0">
              <a:picLocks noChangeArrowheads="1"/>
            </p:cNvPicPr>
            <p:nvPr/>
          </p:nvPicPr>
          <p:blipFill>
            <a:blip r:embed="rId4" cstate="print"/>
            <a:srcRect l="16508" r="15903"/>
            <a:stretch>
              <a:fillRect/>
            </a:stretch>
          </p:blipFill>
          <p:spPr bwMode="auto">
            <a:xfrm>
              <a:off x="2218561" y="417155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" name="Picture 3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8561" y="5552298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" name="Rectangle 204"/>
            <p:cNvSpPr/>
            <p:nvPr/>
          </p:nvSpPr>
          <p:spPr>
            <a:xfrm>
              <a:off x="2220719" y="4171554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286072" y="419289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2218561" y="4860536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286988" y="4884987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2218561" y="5554498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288896" y="557895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1" name="Picture 3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5217" y="452817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" name="Rectangle 211"/>
            <p:cNvSpPr>
              <a:spLocks noChangeAspect="1"/>
            </p:cNvSpPr>
            <p:nvPr/>
          </p:nvSpPr>
          <p:spPr>
            <a:xfrm>
              <a:off x="2893223" y="452817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2959240" y="4550599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4" name="Picture 4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6073" y="521397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" name="Rectangle 214"/>
            <p:cNvSpPr/>
            <p:nvPr/>
          </p:nvSpPr>
          <p:spPr>
            <a:xfrm>
              <a:off x="2885115" y="521397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2951132" y="5240118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3" name="Curved Connector 82"/>
          <p:cNvCxnSpPr>
            <a:endCxn id="66" idx="3"/>
          </p:cNvCxnSpPr>
          <p:nvPr/>
        </p:nvCxnSpPr>
        <p:spPr>
          <a:xfrm rot="5400000">
            <a:off x="6777956" y="3775746"/>
            <a:ext cx="579189" cy="38100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41"/>
          <p:cNvGrpSpPr/>
          <p:nvPr/>
        </p:nvGrpSpPr>
        <p:grpSpPr>
          <a:xfrm>
            <a:off x="5410200" y="3962400"/>
            <a:ext cx="3276600" cy="2133600"/>
            <a:chOff x="5410200" y="3962400"/>
            <a:chExt cx="3276600" cy="2133600"/>
          </a:xfrm>
        </p:grpSpPr>
        <p:pic>
          <p:nvPicPr>
            <p:cNvPr id="192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4947" t="49195" r="50072" b="5977"/>
            <a:stretch>
              <a:fillRect/>
            </a:stretch>
          </p:blipFill>
          <p:spPr bwMode="auto">
            <a:xfrm>
              <a:off x="6324600" y="4267200"/>
              <a:ext cx="457200" cy="8382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sp>
          <p:nvSpPr>
            <p:cNvPr id="66" name="Cloud 65"/>
            <p:cNvSpPr/>
            <p:nvPr/>
          </p:nvSpPr>
          <p:spPr>
            <a:xfrm>
              <a:off x="5410200" y="3962400"/>
              <a:ext cx="3276600" cy="213360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60040" t="55172" r="23855" b="5977"/>
            <a:stretch>
              <a:fillRect/>
            </a:stretch>
          </p:blipFill>
          <p:spPr bwMode="auto">
            <a:xfrm>
              <a:off x="5791200" y="4724400"/>
              <a:ext cx="533400" cy="762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4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8804" t="19310" r="34342" b="56782"/>
            <a:stretch>
              <a:fillRect/>
            </a:stretch>
          </p:blipFill>
          <p:spPr bwMode="auto">
            <a:xfrm>
              <a:off x="5867400" y="4343400"/>
              <a:ext cx="609600" cy="762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5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67126" r="34342" b="8966"/>
            <a:stretch>
              <a:fillRect/>
            </a:stretch>
          </p:blipFill>
          <p:spPr bwMode="auto">
            <a:xfrm>
              <a:off x="6629400" y="5334000"/>
              <a:ext cx="1219200" cy="381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8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7568" t="22299" r="49323" b="29885"/>
            <a:stretch>
              <a:fillRect/>
            </a:stretch>
          </p:blipFill>
          <p:spPr bwMode="auto">
            <a:xfrm>
              <a:off x="7696201" y="4419600"/>
              <a:ext cx="457200" cy="1143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9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79080" r="54941" b="5977"/>
            <a:stretch>
              <a:fillRect/>
            </a:stretch>
          </p:blipFill>
          <p:spPr bwMode="auto">
            <a:xfrm>
              <a:off x="5943600" y="5410200"/>
              <a:ext cx="838200" cy="381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90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5059" t="10345" r="43705" b="44827"/>
            <a:stretch>
              <a:fillRect/>
            </a:stretch>
          </p:blipFill>
          <p:spPr bwMode="auto">
            <a:xfrm>
              <a:off x="7315200" y="4114800"/>
              <a:ext cx="457200" cy="9906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91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49195" r="53068" b="23908"/>
            <a:stretch>
              <a:fillRect/>
            </a:stretch>
          </p:blipFill>
          <p:spPr bwMode="auto">
            <a:xfrm>
              <a:off x="6781800" y="4343400"/>
              <a:ext cx="685800" cy="5334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cxnSp>
          <p:nvCxnSpPr>
            <p:cNvPr id="128" name="Straight Connector 127"/>
            <p:cNvCxnSpPr>
              <a:stCxn id="184" idx="1"/>
            </p:cNvCxnSpPr>
            <p:nvPr/>
          </p:nvCxnSpPr>
          <p:spPr>
            <a:xfrm rot="10800000" flipH="1">
              <a:off x="5867400" y="4724400"/>
              <a:ext cx="6096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88" idx="1"/>
              <a:endCxn id="188" idx="3"/>
            </p:cNvCxnSpPr>
            <p:nvPr/>
          </p:nvCxnSpPr>
          <p:spPr>
            <a:xfrm rot="10800000" flipH="1">
              <a:off x="7696201" y="4991100"/>
              <a:ext cx="4572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85" idx="2"/>
            </p:cNvCxnSpPr>
            <p:nvPr/>
          </p:nvCxnSpPr>
          <p:spPr>
            <a:xfrm rot="5400000" flipH="1" flipV="1">
              <a:off x="7010401" y="5486399"/>
              <a:ext cx="457200" cy="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6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1314" t="61149" r="39960" b="17931"/>
            <a:stretch>
              <a:fillRect/>
            </a:stretch>
          </p:blipFill>
          <p:spPr bwMode="auto">
            <a:xfrm>
              <a:off x="6934200" y="4800600"/>
              <a:ext cx="762000" cy="5334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7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3823" t="19310" r="43705" b="32874"/>
            <a:stretch>
              <a:fillRect/>
            </a:stretch>
          </p:blipFill>
          <p:spPr bwMode="auto">
            <a:xfrm>
              <a:off x="6324600" y="4648200"/>
              <a:ext cx="609600" cy="8382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cxnSp>
          <p:nvCxnSpPr>
            <p:cNvPr id="120" name="Straight Connector 119"/>
            <p:cNvCxnSpPr>
              <a:stCxn id="187" idx="1"/>
              <a:endCxn id="187" idx="3"/>
            </p:cNvCxnSpPr>
            <p:nvPr/>
          </p:nvCxnSpPr>
          <p:spPr>
            <a:xfrm rot="10800000" flipH="1">
              <a:off x="6324600" y="5067300"/>
              <a:ext cx="6096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6210300" y="5067300"/>
              <a:ext cx="8382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Rectangle 125"/>
          <p:cNvSpPr/>
          <p:nvPr/>
        </p:nvSpPr>
        <p:spPr>
          <a:xfrm>
            <a:off x="6248400" y="1524000"/>
            <a:ext cx="990600" cy="1295400"/>
          </a:xfrm>
          <a:prstGeom prst="rect">
            <a:avLst/>
          </a:prstGeom>
          <a:noFill/>
          <a:ln w="34925">
            <a:solidFill>
              <a:srgbClr val="00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Curved Connector 126"/>
          <p:cNvCxnSpPr>
            <a:stCxn id="126" idx="1"/>
          </p:cNvCxnSpPr>
          <p:nvPr/>
        </p:nvCxnSpPr>
        <p:spPr>
          <a:xfrm rot="10800000" flipV="1">
            <a:off x="3346704" y="2171700"/>
            <a:ext cx="2901696" cy="77724"/>
          </a:xfrm>
          <a:prstGeom prst="curvedConnector3">
            <a:avLst>
              <a:gd name="adj1" fmla="val 50000"/>
            </a:avLst>
          </a:prstGeom>
          <a:ln w="31750">
            <a:solidFill>
              <a:srgbClr val="00DC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133" idx="1"/>
            <a:endCxn id="13" idx="6"/>
          </p:cNvCxnSpPr>
          <p:nvPr/>
        </p:nvCxnSpPr>
        <p:spPr>
          <a:xfrm rot="10800000">
            <a:off x="2434746" y="1463040"/>
            <a:ext cx="3966055" cy="1394460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FFC00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6400800" y="2286000"/>
            <a:ext cx="1447800" cy="114300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Curved Connector 133"/>
          <p:cNvCxnSpPr>
            <a:stCxn id="138" idx="1"/>
            <a:endCxn id="16" idx="6"/>
          </p:cNvCxnSpPr>
          <p:nvPr/>
        </p:nvCxnSpPr>
        <p:spPr>
          <a:xfrm rot="10800000" flipV="1">
            <a:off x="1520346" y="1943099"/>
            <a:ext cx="4651855" cy="264401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FF660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6172200" y="1600200"/>
            <a:ext cx="1676400" cy="685800"/>
          </a:xfrm>
          <a:prstGeom prst="rect">
            <a:avLst/>
          </a:prstGeom>
          <a:noFill/>
          <a:ln w="349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Curved Connector 139"/>
          <p:cNvCxnSpPr>
            <a:stCxn id="142" idx="1"/>
            <a:endCxn id="43" idx="6"/>
          </p:cNvCxnSpPr>
          <p:nvPr/>
        </p:nvCxnSpPr>
        <p:spPr>
          <a:xfrm rot="10800000">
            <a:off x="3764372" y="2664702"/>
            <a:ext cx="2788829" cy="307099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accent5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6553200" y="2667000"/>
            <a:ext cx="838200" cy="609600"/>
          </a:xfrm>
          <a:prstGeom prst="rect">
            <a:avLst/>
          </a:prstGeom>
          <a:noFill/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57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4180" y="3406683"/>
            <a:ext cx="68580" cy="304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3124" y="3549891"/>
            <a:ext cx="76200" cy="1663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727" y="3563861"/>
            <a:ext cx="762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631515"/>
            <a:ext cx="762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3479115"/>
            <a:ext cx="762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3" idx="3"/>
            <a:endCxn id="16" idx="7"/>
          </p:cNvCxnSpPr>
          <p:nvPr/>
        </p:nvCxnSpPr>
        <p:spPr>
          <a:xfrm flipH="1">
            <a:off x="1493563" y="1527698"/>
            <a:ext cx="785084" cy="61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5"/>
            <a:endCxn id="26" idx="1"/>
          </p:cNvCxnSpPr>
          <p:nvPr/>
        </p:nvCxnSpPr>
        <p:spPr>
          <a:xfrm>
            <a:off x="2407963" y="1527698"/>
            <a:ext cx="785085" cy="6522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51865" y="1371600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6" idx="3"/>
            <a:endCxn id="40" idx="7"/>
          </p:cNvCxnSpPr>
          <p:nvPr/>
        </p:nvCxnSpPr>
        <p:spPr>
          <a:xfrm flipH="1">
            <a:off x="1070498" y="2272159"/>
            <a:ext cx="293749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5"/>
            <a:endCxn id="41" idx="1"/>
          </p:cNvCxnSpPr>
          <p:nvPr/>
        </p:nvCxnSpPr>
        <p:spPr>
          <a:xfrm>
            <a:off x="1493563" y="2272159"/>
            <a:ext cx="285910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37465" y="21160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15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6" idx="3"/>
            <a:endCxn id="42" idx="7"/>
          </p:cNvCxnSpPr>
          <p:nvPr/>
        </p:nvCxnSpPr>
        <p:spPr>
          <a:xfrm flipH="1">
            <a:off x="2899298" y="2309244"/>
            <a:ext cx="293750" cy="2908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5"/>
            <a:endCxn id="43" idx="1"/>
          </p:cNvCxnSpPr>
          <p:nvPr/>
        </p:nvCxnSpPr>
        <p:spPr>
          <a:xfrm>
            <a:off x="3322364" y="2309244"/>
            <a:ext cx="285909" cy="29079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048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70381" y="3564163"/>
            <a:ext cx="762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7477" y="3640363"/>
            <a:ext cx="67654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7800" y="3640363"/>
            <a:ext cx="76200" cy="676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716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66266" y="2153146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2203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608580" y="3542433"/>
            <a:ext cx="68580" cy="1690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87162" y="3618631"/>
            <a:ext cx="76200" cy="979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1877" y="3390032"/>
            <a:ext cx="67654" cy="3265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62200" y="3618632"/>
            <a:ext cx="76200" cy="893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860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1347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606324" y="3394794"/>
            <a:ext cx="76200" cy="3214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37546" y="3623393"/>
            <a:ext cx="76200" cy="928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2800" y="3547194"/>
            <a:ext cx="76200" cy="1605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76600" y="3623393"/>
            <a:ext cx="76200" cy="843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30480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004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14400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2691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43200" y="2573352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581491" y="25732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429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91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811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03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9717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52890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099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0" idx="3"/>
            <a:endCxn id="17" idx="0"/>
          </p:cNvCxnSpPr>
          <p:nvPr/>
        </p:nvCxnSpPr>
        <p:spPr>
          <a:xfrm flipH="1">
            <a:off x="822960" y="2692275"/>
            <a:ext cx="118222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5"/>
            <a:endCxn id="44" idx="0"/>
          </p:cNvCxnSpPr>
          <p:nvPr/>
        </p:nvCxnSpPr>
        <p:spPr>
          <a:xfrm>
            <a:off x="1070498" y="2692275"/>
            <a:ext cx="163941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1" idx="3"/>
            <a:endCxn id="45" idx="0"/>
          </p:cNvCxnSpPr>
          <p:nvPr/>
        </p:nvCxnSpPr>
        <p:spPr>
          <a:xfrm flipH="1">
            <a:off x="1615531" y="2692275"/>
            <a:ext cx="163942" cy="4143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5"/>
            <a:endCxn id="46" idx="0"/>
          </p:cNvCxnSpPr>
          <p:nvPr/>
        </p:nvCxnSpPr>
        <p:spPr>
          <a:xfrm>
            <a:off x="1908789" y="2692275"/>
            <a:ext cx="163850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7" idx="0"/>
          </p:cNvCxnSpPr>
          <p:nvPr/>
        </p:nvCxnSpPr>
        <p:spPr>
          <a:xfrm flipH="1">
            <a:off x="2651760" y="2729450"/>
            <a:ext cx="118222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48" idx="0"/>
          </p:cNvCxnSpPr>
          <p:nvPr/>
        </p:nvCxnSpPr>
        <p:spPr>
          <a:xfrm>
            <a:off x="2899298" y="2729450"/>
            <a:ext cx="163940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3"/>
            <a:endCxn id="49" idx="0"/>
          </p:cNvCxnSpPr>
          <p:nvPr/>
        </p:nvCxnSpPr>
        <p:spPr>
          <a:xfrm flipH="1">
            <a:off x="3444330" y="2729359"/>
            <a:ext cx="163943" cy="3773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5"/>
            <a:endCxn id="50" idx="0"/>
          </p:cNvCxnSpPr>
          <p:nvPr/>
        </p:nvCxnSpPr>
        <p:spPr>
          <a:xfrm>
            <a:off x="3737589" y="2729359"/>
            <a:ext cx="163849" cy="3773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66800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942636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570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714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76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RF with Discriminative Classifiers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" name="Picture 7"/>
          <p:cNvPicPr preferRelativeResize="0">
            <a:picLocks noChangeArrowheads="1"/>
          </p:cNvPicPr>
          <p:nvPr/>
        </p:nvPicPr>
        <p:blipFill>
          <a:blip r:embed="rId2" cstate="print"/>
          <a:srcRect l="24460" t="10345" r="23855" b="5977"/>
          <a:stretch>
            <a:fillRect/>
          </a:stretch>
        </p:blipFill>
        <p:spPr bwMode="auto">
          <a:xfrm>
            <a:off x="5897880" y="1371600"/>
            <a:ext cx="2103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Curved Connector 82"/>
          <p:cNvCxnSpPr>
            <a:endCxn id="66" idx="3"/>
          </p:cNvCxnSpPr>
          <p:nvPr/>
        </p:nvCxnSpPr>
        <p:spPr>
          <a:xfrm rot="5400000">
            <a:off x="6777956" y="3775746"/>
            <a:ext cx="579189" cy="38100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41"/>
          <p:cNvGrpSpPr/>
          <p:nvPr/>
        </p:nvGrpSpPr>
        <p:grpSpPr>
          <a:xfrm>
            <a:off x="5410200" y="3962400"/>
            <a:ext cx="3276600" cy="2133600"/>
            <a:chOff x="5410200" y="3962400"/>
            <a:chExt cx="3276600" cy="2133600"/>
          </a:xfrm>
        </p:grpSpPr>
        <p:pic>
          <p:nvPicPr>
            <p:cNvPr id="192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4947" t="49195" r="50072" b="5977"/>
            <a:stretch>
              <a:fillRect/>
            </a:stretch>
          </p:blipFill>
          <p:spPr bwMode="auto">
            <a:xfrm>
              <a:off x="6324600" y="4267200"/>
              <a:ext cx="457200" cy="8382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sp>
          <p:nvSpPr>
            <p:cNvPr id="66" name="Cloud 65"/>
            <p:cNvSpPr/>
            <p:nvPr/>
          </p:nvSpPr>
          <p:spPr>
            <a:xfrm>
              <a:off x="5410200" y="3962400"/>
              <a:ext cx="3276600" cy="213360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60040" t="55172" r="23855" b="5977"/>
            <a:stretch>
              <a:fillRect/>
            </a:stretch>
          </p:blipFill>
          <p:spPr bwMode="auto">
            <a:xfrm>
              <a:off x="5791200" y="4724400"/>
              <a:ext cx="533400" cy="762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4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8804" t="19310" r="34342" b="56782"/>
            <a:stretch>
              <a:fillRect/>
            </a:stretch>
          </p:blipFill>
          <p:spPr bwMode="auto">
            <a:xfrm>
              <a:off x="5867400" y="4343400"/>
              <a:ext cx="609600" cy="762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5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67126" r="34342" b="8966"/>
            <a:stretch>
              <a:fillRect/>
            </a:stretch>
          </p:blipFill>
          <p:spPr bwMode="auto">
            <a:xfrm>
              <a:off x="6629400" y="5334000"/>
              <a:ext cx="1219200" cy="381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8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7568" t="22299" r="49323" b="29885"/>
            <a:stretch>
              <a:fillRect/>
            </a:stretch>
          </p:blipFill>
          <p:spPr bwMode="auto">
            <a:xfrm>
              <a:off x="7696201" y="4419600"/>
              <a:ext cx="457200" cy="1143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9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79080" r="54941" b="5977"/>
            <a:stretch>
              <a:fillRect/>
            </a:stretch>
          </p:blipFill>
          <p:spPr bwMode="auto">
            <a:xfrm>
              <a:off x="5943600" y="5410200"/>
              <a:ext cx="838200" cy="381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90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5059" t="10345" r="43705" b="44827"/>
            <a:stretch>
              <a:fillRect/>
            </a:stretch>
          </p:blipFill>
          <p:spPr bwMode="auto">
            <a:xfrm>
              <a:off x="7315200" y="4114800"/>
              <a:ext cx="457200" cy="9906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91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49195" r="53068" b="23908"/>
            <a:stretch>
              <a:fillRect/>
            </a:stretch>
          </p:blipFill>
          <p:spPr bwMode="auto">
            <a:xfrm>
              <a:off x="6781800" y="4343400"/>
              <a:ext cx="685800" cy="5334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cxnSp>
          <p:nvCxnSpPr>
            <p:cNvPr id="128" name="Straight Connector 127"/>
            <p:cNvCxnSpPr>
              <a:stCxn id="184" idx="1"/>
            </p:cNvCxnSpPr>
            <p:nvPr/>
          </p:nvCxnSpPr>
          <p:spPr>
            <a:xfrm rot="10800000" flipH="1">
              <a:off x="5867400" y="4724400"/>
              <a:ext cx="6096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88" idx="1"/>
              <a:endCxn id="188" idx="3"/>
            </p:cNvCxnSpPr>
            <p:nvPr/>
          </p:nvCxnSpPr>
          <p:spPr>
            <a:xfrm rot="10800000" flipH="1">
              <a:off x="7696201" y="4991100"/>
              <a:ext cx="4572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85" idx="2"/>
            </p:cNvCxnSpPr>
            <p:nvPr/>
          </p:nvCxnSpPr>
          <p:spPr>
            <a:xfrm rot="5400000" flipH="1" flipV="1">
              <a:off x="7010401" y="5486399"/>
              <a:ext cx="457200" cy="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6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1314" t="61149" r="39960" b="17931"/>
            <a:stretch>
              <a:fillRect/>
            </a:stretch>
          </p:blipFill>
          <p:spPr bwMode="auto">
            <a:xfrm>
              <a:off x="6934200" y="4800600"/>
              <a:ext cx="762000" cy="5334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7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3823" t="19310" r="43705" b="32874"/>
            <a:stretch>
              <a:fillRect/>
            </a:stretch>
          </p:blipFill>
          <p:spPr bwMode="auto">
            <a:xfrm>
              <a:off x="6324600" y="4648200"/>
              <a:ext cx="609600" cy="8382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cxnSp>
          <p:nvCxnSpPr>
            <p:cNvPr id="120" name="Straight Connector 119"/>
            <p:cNvCxnSpPr>
              <a:stCxn id="187" idx="1"/>
              <a:endCxn id="187" idx="3"/>
            </p:cNvCxnSpPr>
            <p:nvPr/>
          </p:nvCxnSpPr>
          <p:spPr>
            <a:xfrm rot="10800000" flipH="1">
              <a:off x="6324600" y="5067300"/>
              <a:ext cx="6096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6210300" y="5067300"/>
              <a:ext cx="8382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Rectangle 125"/>
          <p:cNvSpPr/>
          <p:nvPr/>
        </p:nvSpPr>
        <p:spPr>
          <a:xfrm>
            <a:off x="6248400" y="1524000"/>
            <a:ext cx="990600" cy="1295400"/>
          </a:xfrm>
          <a:prstGeom prst="rect">
            <a:avLst/>
          </a:prstGeom>
          <a:noFill/>
          <a:ln w="34925">
            <a:solidFill>
              <a:srgbClr val="00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Curved Connector 126"/>
          <p:cNvCxnSpPr>
            <a:stCxn id="126" idx="1"/>
          </p:cNvCxnSpPr>
          <p:nvPr/>
        </p:nvCxnSpPr>
        <p:spPr>
          <a:xfrm rot="10800000" flipV="1">
            <a:off x="3346704" y="2171700"/>
            <a:ext cx="2901696" cy="77724"/>
          </a:xfrm>
          <a:prstGeom prst="curvedConnector3">
            <a:avLst>
              <a:gd name="adj1" fmla="val 50000"/>
            </a:avLst>
          </a:prstGeom>
          <a:ln w="31750">
            <a:solidFill>
              <a:srgbClr val="00DC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133" idx="1"/>
            <a:endCxn id="13" idx="6"/>
          </p:cNvCxnSpPr>
          <p:nvPr/>
        </p:nvCxnSpPr>
        <p:spPr>
          <a:xfrm rot="10800000">
            <a:off x="2434746" y="1463040"/>
            <a:ext cx="3966055" cy="1394460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FFC00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6400800" y="2286000"/>
            <a:ext cx="1447800" cy="114300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Curved Connector 133"/>
          <p:cNvCxnSpPr>
            <a:stCxn id="138" idx="1"/>
            <a:endCxn id="16" idx="6"/>
          </p:cNvCxnSpPr>
          <p:nvPr/>
        </p:nvCxnSpPr>
        <p:spPr>
          <a:xfrm rot="10800000" flipV="1">
            <a:off x="1520346" y="1943099"/>
            <a:ext cx="4651855" cy="264401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FF660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6172200" y="1600200"/>
            <a:ext cx="1676400" cy="685800"/>
          </a:xfrm>
          <a:prstGeom prst="rect">
            <a:avLst/>
          </a:prstGeom>
          <a:noFill/>
          <a:ln w="349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Curved Connector 139"/>
          <p:cNvCxnSpPr>
            <a:stCxn id="142" idx="1"/>
            <a:endCxn id="43" idx="6"/>
          </p:cNvCxnSpPr>
          <p:nvPr/>
        </p:nvCxnSpPr>
        <p:spPr>
          <a:xfrm rot="10800000">
            <a:off x="3764372" y="2664702"/>
            <a:ext cx="2788829" cy="307099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accent5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6553200" y="2667000"/>
            <a:ext cx="838200" cy="609600"/>
          </a:xfrm>
          <a:prstGeom prst="rect">
            <a:avLst/>
          </a:prstGeom>
          <a:noFill/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/>
          <p:cNvSpPr txBox="1"/>
          <p:nvPr/>
        </p:nvSpPr>
        <p:spPr>
          <a:xfrm>
            <a:off x="457200" y="42627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We stop growing the tree if: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85800" y="4772561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The maximum depth is reached;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There is only one class at the node;</a:t>
            </a:r>
          </a:p>
          <a:p>
            <a:pPr>
              <a:buFontTx/>
              <a:buChar char="-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The entropy of the training data at the node is low</a:t>
            </a:r>
          </a:p>
        </p:txBody>
      </p:sp>
    </p:spTree>
    <p:extLst>
      <p:ext uri="{BB962C8B-B14F-4D97-AF65-F5344CB8AC3E}">
        <p14:creationId xmlns="" xmlns:p14="http://schemas.microsoft.com/office/powerpoint/2010/main" val="20157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7"/>
          <p:cNvPicPr preferRelativeResize="0">
            <a:picLocks noChangeArrowheads="1"/>
          </p:cNvPicPr>
          <p:nvPr/>
        </p:nvPicPr>
        <p:blipFill>
          <a:blip r:embed="rId2" cstate="print"/>
          <a:srcRect l="24460" t="10345" r="23855" b="5977"/>
          <a:stretch>
            <a:fillRect/>
          </a:stretch>
        </p:blipFill>
        <p:spPr bwMode="auto">
          <a:xfrm>
            <a:off x="5897880" y="1371600"/>
            <a:ext cx="2103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Rectangle 70"/>
          <p:cNvSpPr/>
          <p:nvPr/>
        </p:nvSpPr>
        <p:spPr>
          <a:xfrm>
            <a:off x="3124200" y="3318858"/>
            <a:ext cx="718169" cy="506452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Classification With RF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4180" y="3406683"/>
            <a:ext cx="68580" cy="304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3124" y="3549891"/>
            <a:ext cx="76200" cy="1663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727" y="3563861"/>
            <a:ext cx="762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" y="3631515"/>
            <a:ext cx="762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3479115"/>
            <a:ext cx="762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3" idx="3"/>
            <a:endCxn id="16" idx="7"/>
          </p:cNvCxnSpPr>
          <p:nvPr/>
        </p:nvCxnSpPr>
        <p:spPr>
          <a:xfrm flipH="1">
            <a:off x="1493563" y="1527698"/>
            <a:ext cx="785084" cy="61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5"/>
            <a:endCxn id="26" idx="1"/>
          </p:cNvCxnSpPr>
          <p:nvPr/>
        </p:nvCxnSpPr>
        <p:spPr>
          <a:xfrm>
            <a:off x="2407963" y="1527698"/>
            <a:ext cx="785085" cy="6522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51865" y="1371600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6" idx="3"/>
            <a:endCxn id="40" idx="7"/>
          </p:cNvCxnSpPr>
          <p:nvPr/>
        </p:nvCxnSpPr>
        <p:spPr>
          <a:xfrm flipH="1">
            <a:off x="1070498" y="2272159"/>
            <a:ext cx="293749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5"/>
            <a:endCxn id="41" idx="1"/>
          </p:cNvCxnSpPr>
          <p:nvPr/>
        </p:nvCxnSpPr>
        <p:spPr>
          <a:xfrm>
            <a:off x="1493563" y="2272159"/>
            <a:ext cx="285910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337465" y="21160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315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6" idx="3"/>
            <a:endCxn id="42" idx="7"/>
          </p:cNvCxnSpPr>
          <p:nvPr/>
        </p:nvCxnSpPr>
        <p:spPr>
          <a:xfrm flipH="1">
            <a:off x="2899298" y="2309244"/>
            <a:ext cx="293750" cy="2908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5"/>
            <a:endCxn id="43" idx="1"/>
          </p:cNvCxnSpPr>
          <p:nvPr/>
        </p:nvCxnSpPr>
        <p:spPr>
          <a:xfrm>
            <a:off x="3322364" y="2309244"/>
            <a:ext cx="285909" cy="29079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04800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" y="3715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70381" y="3564163"/>
            <a:ext cx="762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17477" y="3640363"/>
            <a:ext cx="67654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447800" y="3640363"/>
            <a:ext cx="76200" cy="676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716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66266" y="2153146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2203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608580" y="3542433"/>
            <a:ext cx="68580" cy="1690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87162" y="3618631"/>
            <a:ext cx="76200" cy="979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1877" y="3390032"/>
            <a:ext cx="67654" cy="3265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62200" y="3618632"/>
            <a:ext cx="76200" cy="893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286000" y="3715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134714" y="3563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606324" y="3390327"/>
            <a:ext cx="76200" cy="3214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37546" y="3629559"/>
            <a:ext cx="76200" cy="928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52800" y="3542727"/>
            <a:ext cx="76200" cy="1605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76600" y="3629559"/>
            <a:ext cx="76200" cy="843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3048000" y="3569233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00400" y="3711000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914400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52691" y="2536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43200" y="2573352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1429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24091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81199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0320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9717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52890" y="3106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09998" y="3106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0" idx="3"/>
            <a:endCxn id="17" idx="0"/>
          </p:cNvCxnSpPr>
          <p:nvPr/>
        </p:nvCxnSpPr>
        <p:spPr>
          <a:xfrm flipH="1">
            <a:off x="822960" y="2692275"/>
            <a:ext cx="118222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5"/>
            <a:endCxn id="44" idx="0"/>
          </p:cNvCxnSpPr>
          <p:nvPr/>
        </p:nvCxnSpPr>
        <p:spPr>
          <a:xfrm>
            <a:off x="1070498" y="2692275"/>
            <a:ext cx="163941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1" idx="3"/>
            <a:endCxn id="45" idx="0"/>
          </p:cNvCxnSpPr>
          <p:nvPr/>
        </p:nvCxnSpPr>
        <p:spPr>
          <a:xfrm flipH="1">
            <a:off x="1615531" y="2692275"/>
            <a:ext cx="163942" cy="4143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5"/>
            <a:endCxn id="46" idx="0"/>
          </p:cNvCxnSpPr>
          <p:nvPr/>
        </p:nvCxnSpPr>
        <p:spPr>
          <a:xfrm>
            <a:off x="1908789" y="2692275"/>
            <a:ext cx="163850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7" idx="0"/>
          </p:cNvCxnSpPr>
          <p:nvPr/>
        </p:nvCxnSpPr>
        <p:spPr>
          <a:xfrm flipH="1">
            <a:off x="2651760" y="2729450"/>
            <a:ext cx="118222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48" idx="0"/>
          </p:cNvCxnSpPr>
          <p:nvPr/>
        </p:nvCxnSpPr>
        <p:spPr>
          <a:xfrm>
            <a:off x="2899298" y="2729450"/>
            <a:ext cx="163940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3"/>
            <a:endCxn id="49" idx="0"/>
          </p:cNvCxnSpPr>
          <p:nvPr/>
        </p:nvCxnSpPr>
        <p:spPr>
          <a:xfrm flipH="1">
            <a:off x="3444330" y="2729359"/>
            <a:ext cx="163943" cy="3773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5"/>
            <a:endCxn id="50" idx="0"/>
          </p:cNvCxnSpPr>
          <p:nvPr/>
        </p:nvCxnSpPr>
        <p:spPr>
          <a:xfrm>
            <a:off x="3737589" y="2729359"/>
            <a:ext cx="163849" cy="3773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66800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942636" y="3346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570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771436" y="3335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1" name="Rectangle 120"/>
          <p:cNvSpPr/>
          <p:nvPr/>
        </p:nvSpPr>
        <p:spPr>
          <a:xfrm>
            <a:off x="6400800" y="2286000"/>
            <a:ext cx="1447800" cy="1143000"/>
          </a:xfrm>
          <a:prstGeom prst="rect">
            <a:avLst/>
          </a:prstGeom>
          <a:noFill/>
          <a:ln w="34925"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Curved Connector 121"/>
          <p:cNvCxnSpPr>
            <a:stCxn id="121" idx="1"/>
            <a:endCxn id="13" idx="6"/>
          </p:cNvCxnSpPr>
          <p:nvPr/>
        </p:nvCxnSpPr>
        <p:spPr>
          <a:xfrm rot="10800000">
            <a:off x="2434746" y="1463040"/>
            <a:ext cx="3966055" cy="1394460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FFC00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6248400" y="1524000"/>
            <a:ext cx="990600" cy="1295400"/>
          </a:xfrm>
          <a:prstGeom prst="rect">
            <a:avLst/>
          </a:prstGeom>
          <a:noFill/>
          <a:ln w="34925">
            <a:solidFill>
              <a:srgbClr val="00D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Curved Connector 115"/>
          <p:cNvCxnSpPr>
            <a:stCxn id="115" idx="1"/>
            <a:endCxn id="26" idx="6"/>
          </p:cNvCxnSpPr>
          <p:nvPr/>
        </p:nvCxnSpPr>
        <p:spPr>
          <a:xfrm rot="10800000" flipV="1">
            <a:off x="3349146" y="2171700"/>
            <a:ext cx="2899254" cy="72886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00DC0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6553200" y="2667000"/>
            <a:ext cx="838200" cy="606349"/>
          </a:xfrm>
          <a:prstGeom prst="rect">
            <a:avLst/>
          </a:prstGeom>
          <a:noFill/>
          <a:ln w="34925">
            <a:solidFill>
              <a:schemeClr val="accent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Curved Connector 102"/>
          <p:cNvCxnSpPr>
            <a:stCxn id="102" idx="1"/>
            <a:endCxn id="43" idx="6"/>
          </p:cNvCxnSpPr>
          <p:nvPr/>
        </p:nvCxnSpPr>
        <p:spPr>
          <a:xfrm rot="10800000">
            <a:off x="3764372" y="2664701"/>
            <a:ext cx="2788829" cy="305474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accent5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581491" y="25732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42297" y="4837501"/>
            <a:ext cx="5225303" cy="549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Left Brace 72"/>
          <p:cNvSpPr/>
          <p:nvPr/>
        </p:nvSpPr>
        <p:spPr>
          <a:xfrm rot="5400000">
            <a:off x="6764492" y="4179671"/>
            <a:ext cx="238454" cy="1108838"/>
          </a:xfrm>
          <a:prstGeom prst="leftBrace">
            <a:avLst>
              <a:gd name="adj1" fmla="val 36294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Curved Connector 73"/>
          <p:cNvCxnSpPr>
            <a:stCxn id="73" idx="1"/>
            <a:endCxn id="71" idx="2"/>
          </p:cNvCxnSpPr>
          <p:nvPr/>
        </p:nvCxnSpPr>
        <p:spPr>
          <a:xfrm rot="16200000" flipV="1">
            <a:off x="4788726" y="2519870"/>
            <a:ext cx="789553" cy="3400434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eft Brace 74"/>
          <p:cNvSpPr/>
          <p:nvPr/>
        </p:nvSpPr>
        <p:spPr>
          <a:xfrm rot="5400000" flipH="1">
            <a:off x="4960314" y="5272111"/>
            <a:ext cx="182880" cy="412092"/>
          </a:xfrm>
          <a:prstGeom prst="leftBrace">
            <a:avLst>
              <a:gd name="adj1" fmla="val 36294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856399" y="5631895"/>
            <a:ext cx="2392001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Number of trees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Left Brace 76"/>
          <p:cNvSpPr/>
          <p:nvPr/>
        </p:nvSpPr>
        <p:spPr>
          <a:xfrm rot="5400000" flipH="1">
            <a:off x="2324406" y="5231777"/>
            <a:ext cx="182880" cy="412092"/>
          </a:xfrm>
          <a:prstGeom prst="leftBrace">
            <a:avLst>
              <a:gd name="adj1" fmla="val 36294"/>
              <a:gd name="adj2" fmla="val 50000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1524000" y="5605463"/>
            <a:ext cx="1795684" cy="46166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Class Label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621892" y="4538663"/>
            <a:ext cx="1871109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1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21" grpId="0" animBg="1"/>
      <p:bldP spid="115" grpId="0" animBg="1"/>
      <p:bldP spid="102" grpId="0" animBg="1"/>
      <p:bldP spid="43" grpId="0" animBg="1"/>
      <p:bldP spid="73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1768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Action Classification &amp; Intuition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Our Method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Our Results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2133600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9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Results on VOC 2011 Actions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457200" y="1600200"/>
          <a:ext cx="4876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371600"/>
                <a:gridCol w="1295400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Others’ Best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Our Method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Jumping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71.6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Phoning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50.7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Playing instrument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Reading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bike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 horse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90.2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92.1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Running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86.6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Taking photo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25.7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Using computer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Walking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88" name="TextBox 87"/>
          <p:cNvSpPr txBox="1"/>
          <p:nvPr/>
        </p:nvSpPr>
        <p:spPr>
          <a:xfrm>
            <a:off x="5943600" y="2590800"/>
            <a:ext cx="2667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Our method ranks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first in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six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out of ten classes.</a:t>
            </a:r>
          </a:p>
        </p:txBody>
      </p:sp>
    </p:spTree>
    <p:extLst>
      <p:ext uri="{BB962C8B-B14F-4D97-AF65-F5344CB8AC3E}">
        <p14:creationId xmlns="" xmlns:p14="http://schemas.microsoft.com/office/powerpoint/2010/main" val="1321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Results on VOC 2011 Actions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457200" y="1600200"/>
          <a:ext cx="4876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371600"/>
                <a:gridCol w="1295400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Others’ Best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Our Method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Jumping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71.6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Phoning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50.7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Playing instrument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Reading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bike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 horse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90.2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92.1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Running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86.6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Taking photo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25.7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Using computer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Walking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82" name="Picture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82" y="2209800"/>
            <a:ext cx="1227018" cy="1066159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524000"/>
            <a:ext cx="1193350" cy="103623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50" y="2667000"/>
            <a:ext cx="1193350" cy="103623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24400"/>
            <a:ext cx="1215795" cy="106615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334000"/>
            <a:ext cx="1208313" cy="106241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191000"/>
            <a:ext cx="1208313" cy="10624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3429000"/>
            <a:ext cx="4876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3810000"/>
            <a:ext cx="4876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410200" y="2971800"/>
            <a:ext cx="685800" cy="609600"/>
          </a:xfrm>
          <a:prstGeom prst="straightConnector1">
            <a:avLst/>
          </a:prstGeom>
          <a:ln w="41275" cap="flat">
            <a:round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5257800" y="4191000"/>
            <a:ext cx="990600" cy="685800"/>
          </a:xfrm>
          <a:prstGeom prst="straightConnector1">
            <a:avLst/>
          </a:prstGeom>
          <a:ln w="41275" cap="flat">
            <a:round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21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Results on VOC 2011 Actions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81" name="Table 80"/>
          <p:cNvGraphicFramePr>
            <a:graphicFrameLocks noGrp="1"/>
          </p:cNvGraphicFramePr>
          <p:nvPr/>
        </p:nvGraphicFramePr>
        <p:xfrm>
          <a:off x="457200" y="1600200"/>
          <a:ext cx="48768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371600"/>
                <a:gridCol w="1295400"/>
              </a:tblGrid>
              <a:tr h="711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Action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Others’ Best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Our Method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Jumping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71.6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66.0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Phoning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50.7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Playing instrument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77.5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60.0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Reading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bike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Riding horse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90.2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92.1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Running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87.9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86.6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Taking photo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25.7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28.8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Using computer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58.9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62.0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Walking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59.5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65.9</a:t>
                      </a:r>
                      <a:endParaRPr lang="en-US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57200" y="3048000"/>
            <a:ext cx="4876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410200" y="3276600"/>
            <a:ext cx="685800" cy="1588"/>
          </a:xfrm>
          <a:prstGeom prst="straightConnector1">
            <a:avLst/>
          </a:prstGeom>
          <a:ln w="41275" cap="flat">
            <a:round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43200"/>
            <a:ext cx="1227018" cy="1066159"/>
          </a:xfrm>
          <a:prstGeom prst="rect">
            <a:avLst/>
          </a:prstGeom>
        </p:spPr>
      </p:pic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9896" y="1682496"/>
            <a:ext cx="1060704" cy="106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9896" y="2825496"/>
            <a:ext cx="1060704" cy="106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49896" y="3968496"/>
            <a:ext cx="1060704" cy="106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216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Generalization Ability of RF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62000" y="180969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Discriminative classifiers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305511" y="2363008"/>
            <a:ext cx="2790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Better generalization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2438400" y="2286000"/>
            <a:ext cx="3581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6" name="Right Arrow 135"/>
          <p:cNvSpPr/>
          <p:nvPr/>
        </p:nvSpPr>
        <p:spPr>
          <a:xfrm>
            <a:off x="3657600" y="1447800"/>
            <a:ext cx="762000" cy="238145"/>
          </a:xfrm>
          <a:prstGeom prst="rightArrow">
            <a:avLst>
              <a:gd name="adj1" fmla="val 50000"/>
              <a:gd name="adj2" fmla="val 647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762001" y="1371600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Dense feature space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4648200" y="1377821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Tree correlation decreases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180969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Tree strength increases</a:t>
            </a:r>
          </a:p>
        </p:txBody>
      </p:sp>
      <p:pic>
        <p:nvPicPr>
          <p:cNvPr id="24" name="Picture 23" descr="ap_new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048000"/>
            <a:ext cx="3918103" cy="2938370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4114800" y="1895455"/>
            <a:ext cx="762000" cy="238145"/>
          </a:xfrm>
          <a:prstGeom prst="rightArrow">
            <a:avLst>
              <a:gd name="adj1" fmla="val 50000"/>
              <a:gd name="adj2" fmla="val 647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6"/>
          <p:cNvGrpSpPr/>
          <p:nvPr/>
        </p:nvGrpSpPr>
        <p:grpSpPr>
          <a:xfrm>
            <a:off x="457199" y="3093720"/>
            <a:ext cx="1371600" cy="1463040"/>
            <a:chOff x="457200" y="3093720"/>
            <a:chExt cx="1188720" cy="1554480"/>
          </a:xfrm>
        </p:grpSpPr>
        <p:pic>
          <p:nvPicPr>
            <p:cNvPr id="27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16508" r="15903"/>
            <a:stretch>
              <a:fillRect/>
            </a:stretch>
          </p:blipFill>
          <p:spPr bwMode="auto">
            <a:xfrm>
              <a:off x="457200" y="3093720"/>
              <a:ext cx="1186194" cy="155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27"/>
            <p:cNvGrpSpPr/>
            <p:nvPr/>
          </p:nvGrpSpPr>
          <p:grpSpPr>
            <a:xfrm>
              <a:off x="457200" y="3093720"/>
              <a:ext cx="1188720" cy="1554480"/>
              <a:chOff x="606841" y="1142593"/>
              <a:chExt cx="2132794" cy="163845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795561" y="1206104"/>
                <a:ext cx="536159" cy="250349"/>
              </a:xfrm>
              <a:prstGeom prst="rect">
                <a:avLst/>
              </a:prstGeom>
              <a:noFill/>
              <a:ln w="15875">
                <a:solidFill>
                  <a:schemeClr val="accent6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600200" y="2391364"/>
                <a:ext cx="460421" cy="386115"/>
              </a:xfrm>
              <a:prstGeom prst="rect">
                <a:avLst/>
              </a:prstGeom>
              <a:noFill/>
              <a:ln w="15875">
                <a:solidFill>
                  <a:schemeClr val="accent6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947961" y="1358504"/>
                <a:ext cx="536159" cy="250349"/>
              </a:xfrm>
              <a:prstGeom prst="rect">
                <a:avLst/>
              </a:prstGeom>
              <a:noFill/>
              <a:ln w="15875">
                <a:solidFill>
                  <a:srgbClr val="92D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130841" y="1273651"/>
                <a:ext cx="536159" cy="832723"/>
              </a:xfrm>
              <a:prstGeom prst="rect">
                <a:avLst/>
              </a:prstGeom>
              <a:noFill/>
              <a:ln w="15875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06841" y="1242019"/>
                <a:ext cx="2060159" cy="1501181"/>
              </a:xfrm>
              <a:prstGeom prst="rect">
                <a:avLst/>
              </a:prstGeom>
              <a:noFill/>
              <a:ln w="15875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09600" y="1219200"/>
                <a:ext cx="536159" cy="250349"/>
              </a:xfrm>
              <a:prstGeom prst="rect">
                <a:avLst/>
              </a:prstGeom>
              <a:noFill/>
              <a:ln w="15875">
                <a:solidFill>
                  <a:srgbClr val="7030A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62000" y="1349851"/>
                <a:ext cx="536159" cy="881698"/>
              </a:xfrm>
              <a:prstGeom prst="rect">
                <a:avLst/>
              </a:prstGeom>
              <a:noFill/>
              <a:ln w="15875">
                <a:solidFill>
                  <a:schemeClr val="tx2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90600" y="1143000"/>
                <a:ext cx="536159" cy="250349"/>
              </a:xfrm>
              <a:prstGeom prst="rect">
                <a:avLst/>
              </a:prstGeom>
              <a:noFill/>
              <a:ln w="15875">
                <a:solidFill>
                  <a:schemeClr val="accent6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95400" y="2492851"/>
                <a:ext cx="536159" cy="250349"/>
              </a:xfrm>
              <a:prstGeom prst="rect">
                <a:avLst/>
              </a:prstGeom>
              <a:noFill/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752600" y="2340451"/>
                <a:ext cx="536159" cy="250349"/>
              </a:xfrm>
              <a:prstGeom prst="rect">
                <a:avLst/>
              </a:prstGeom>
              <a:noFill/>
              <a:ln w="15875">
                <a:solidFill>
                  <a:schemeClr val="tx2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85801" y="2438400"/>
                <a:ext cx="762000" cy="250349"/>
              </a:xfrm>
              <a:prstGeom prst="rect">
                <a:avLst/>
              </a:prstGeom>
              <a:noFill/>
              <a:ln w="15875">
                <a:solidFill>
                  <a:schemeClr val="accent5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606841" y="1969751"/>
                <a:ext cx="536159" cy="773450"/>
              </a:xfrm>
              <a:prstGeom prst="rect">
                <a:avLst/>
              </a:prstGeom>
              <a:noFill/>
              <a:ln w="15875">
                <a:solidFill>
                  <a:schemeClr val="accent6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524000" y="1295400"/>
                <a:ext cx="536159" cy="250349"/>
              </a:xfrm>
              <a:prstGeom prst="rect">
                <a:avLst/>
              </a:prstGeom>
              <a:noFill/>
              <a:ln w="15875">
                <a:solidFill>
                  <a:schemeClr val="tx2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100361" y="1654651"/>
                <a:ext cx="536159" cy="250349"/>
              </a:xfrm>
              <a:prstGeom prst="rect">
                <a:avLst/>
              </a:prstGeom>
              <a:noFill/>
              <a:ln w="15875">
                <a:solidFill>
                  <a:schemeClr val="accent2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143000" y="1502251"/>
                <a:ext cx="536159" cy="250349"/>
              </a:xfrm>
              <a:prstGeom prst="rect">
                <a:avLst/>
              </a:prstGeom>
              <a:noFill/>
              <a:ln w="15875">
                <a:solidFill>
                  <a:schemeClr val="accent6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83041" y="1779825"/>
                <a:ext cx="783280" cy="146924"/>
              </a:xfrm>
              <a:prstGeom prst="rect">
                <a:avLst/>
              </a:prstGeom>
              <a:noFill/>
              <a:ln w="15875">
                <a:solidFill>
                  <a:schemeClr val="accent5">
                    <a:lumMod val="40000"/>
                    <a:lumOff val="6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447800" y="1654651"/>
                <a:ext cx="536159" cy="250349"/>
              </a:xfrm>
              <a:prstGeom prst="rect">
                <a:avLst/>
              </a:prstGeom>
              <a:noFill/>
              <a:ln w="15875">
                <a:solidFill>
                  <a:schemeClr val="bg2">
                    <a:lumMod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05000" y="1752600"/>
                <a:ext cx="536159" cy="250349"/>
              </a:xfrm>
              <a:prstGeom prst="rect">
                <a:avLst/>
              </a:prstGeom>
              <a:noFill/>
              <a:ln w="15875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877679" y="2057400"/>
                <a:ext cx="344280" cy="506174"/>
              </a:xfrm>
              <a:prstGeom prst="rect">
                <a:avLst/>
              </a:prstGeom>
              <a:noFill/>
              <a:ln w="15875">
                <a:solidFill>
                  <a:schemeClr val="accent3">
                    <a:lumMod val="20000"/>
                    <a:lumOff val="8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87841" y="1981200"/>
                <a:ext cx="1751794" cy="250349"/>
              </a:xfrm>
              <a:prstGeom prst="rect">
                <a:avLst/>
              </a:prstGeom>
              <a:noFill/>
              <a:ln w="15875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371600" y="1142593"/>
                <a:ext cx="536159" cy="1634886"/>
              </a:xfrm>
              <a:prstGeom prst="rect">
                <a:avLst/>
              </a:prstGeom>
              <a:noFill/>
              <a:ln w="15875">
                <a:solidFill>
                  <a:schemeClr val="accent3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752600" y="1828800"/>
                <a:ext cx="536159" cy="250349"/>
              </a:xfrm>
              <a:prstGeom prst="rect">
                <a:avLst/>
              </a:prstGeom>
              <a:noFill/>
              <a:ln w="15875">
                <a:solidFill>
                  <a:schemeClr val="accent6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130841" y="1981200"/>
                <a:ext cx="536159" cy="250349"/>
              </a:xfrm>
              <a:prstGeom prst="rect">
                <a:avLst/>
              </a:prstGeom>
              <a:noFill/>
              <a:ln w="15875">
                <a:solidFill>
                  <a:schemeClr val="accent4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100361" y="2188051"/>
                <a:ext cx="536159" cy="250349"/>
              </a:xfrm>
              <a:prstGeom prst="rect">
                <a:avLst/>
              </a:prstGeom>
              <a:noFill/>
              <a:ln w="15875">
                <a:solidFill>
                  <a:schemeClr val="bg2">
                    <a:lumMod val="9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795561" y="1209675"/>
                <a:ext cx="536159" cy="250349"/>
              </a:xfrm>
              <a:prstGeom prst="rect">
                <a:avLst/>
              </a:prstGeom>
              <a:noFill/>
              <a:ln w="158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600200" y="2394935"/>
                <a:ext cx="460421" cy="386115"/>
              </a:xfrm>
              <a:prstGeom prst="rect">
                <a:avLst/>
              </a:prstGeom>
              <a:noFill/>
              <a:ln w="15875"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3" cstate="print"/>
          <a:srcRect l="16508" r="15903"/>
          <a:stretch>
            <a:fillRect/>
          </a:stretch>
        </p:blipFill>
        <p:spPr bwMode="auto">
          <a:xfrm>
            <a:off x="2590799" y="3093720"/>
            <a:ext cx="137160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ight Arrow 57"/>
          <p:cNvSpPr/>
          <p:nvPr/>
        </p:nvSpPr>
        <p:spPr>
          <a:xfrm>
            <a:off x="2514600" y="2438400"/>
            <a:ext cx="762000" cy="238145"/>
          </a:xfrm>
          <a:prstGeom prst="rightArrow">
            <a:avLst>
              <a:gd name="adj1" fmla="val 50000"/>
              <a:gd name="adj2" fmla="val 647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56" idx="0"/>
            <a:endCxn id="56" idx="2"/>
          </p:cNvCxnSpPr>
          <p:nvPr/>
        </p:nvCxnSpPr>
        <p:spPr>
          <a:xfrm rot="16200000" flipH="1">
            <a:off x="2537459" y="3832860"/>
            <a:ext cx="1478280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6" idx="1"/>
            <a:endCxn id="56" idx="3"/>
          </p:cNvCxnSpPr>
          <p:nvPr/>
        </p:nvCxnSpPr>
        <p:spPr>
          <a:xfrm rot="10800000" flipH="1">
            <a:off x="2590799" y="3832860"/>
            <a:ext cx="1371600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6200000" flipH="1">
            <a:off x="2871215" y="3832860"/>
            <a:ext cx="1478280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2203703" y="3832860"/>
            <a:ext cx="1478280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rot="16200000" flipH="1">
            <a:off x="3223260" y="3832860"/>
            <a:ext cx="1478280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H="1">
            <a:off x="1851659" y="3832860"/>
            <a:ext cx="1478280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H="1">
            <a:off x="2590800" y="3099816"/>
            <a:ext cx="1371600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10800000" flipH="1">
            <a:off x="2590800" y="4572000"/>
            <a:ext cx="1371600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rot="10800000" flipH="1">
            <a:off x="2590800" y="4206240"/>
            <a:ext cx="1371600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10800000" flipH="1">
            <a:off x="2590800" y="3465576"/>
            <a:ext cx="1371600" cy="0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04800" y="4648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dense feature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286000" y="4648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(spatial pyramid)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SPM feature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828800" y="4659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Vs.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28600" y="60314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strong classifier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590800" y="6031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weak classifier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057400" y="60314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Vs.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6200" y="5373469"/>
            <a:ext cx="22098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Train discriminative SVM classifiers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38400" y="5373469"/>
            <a:ext cx="19812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Generate feature weights randomly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5410200" y="6062246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(Results on PASCAL VOC 2010)</a:t>
            </a:r>
          </a:p>
        </p:txBody>
      </p:sp>
    </p:spTree>
    <p:extLst>
      <p:ext uri="{BB962C8B-B14F-4D97-AF65-F5344CB8AC3E}">
        <p14:creationId xmlns="" xmlns:p14="http://schemas.microsoft.com/office/powerpoint/2010/main" val="288930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77" grpId="0"/>
      <p:bldP spid="78" grpId="0"/>
      <p:bldP spid="79" grpId="0"/>
      <p:bldP spid="80" grpId="0" animBg="1"/>
      <p:bldP spid="81" grpId="0" animBg="1"/>
      <p:bldP spid="8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1768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Action Classification &amp; Intuition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Our Method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Our Results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2133600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9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1768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Action Classification &amp; Intuition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Our Method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  Our Results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 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2133600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9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Conclusion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Exploring dense image features can benefit action classification;</a:t>
            </a:r>
          </a:p>
          <a:p>
            <a:pPr>
              <a:lnSpc>
                <a:spcPts val="1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Combining randomization and discrimination is an effective way to explore the dense image representation;</a:t>
            </a:r>
          </a:p>
          <a:p>
            <a:pPr>
              <a:lnSpc>
                <a:spcPts val="1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Achieves very good performance based on only one type of image descriptor;</a:t>
            </a:r>
          </a:p>
          <a:p>
            <a:pPr>
              <a:lnSpc>
                <a:spcPts val="1000"/>
              </a:lnSpc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Code will be available soon.</a:t>
            </a:r>
          </a:p>
        </p:txBody>
      </p:sp>
    </p:spTree>
    <p:extLst>
      <p:ext uri="{BB962C8B-B14F-4D97-AF65-F5344CB8AC3E}">
        <p14:creationId xmlns="" xmlns:p14="http://schemas.microsoft.com/office/powerpoint/2010/main" val="13216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46580" y="3025683"/>
            <a:ext cx="68580" cy="304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5524" y="3168891"/>
            <a:ext cx="76200" cy="1663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9127" y="3182861"/>
            <a:ext cx="76200" cy="1524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0" y="3250515"/>
            <a:ext cx="76200" cy="762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3098115"/>
            <a:ext cx="762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3" idx="3"/>
            <a:endCxn id="16" idx="7"/>
          </p:cNvCxnSpPr>
          <p:nvPr/>
        </p:nvCxnSpPr>
        <p:spPr>
          <a:xfrm flipH="1">
            <a:off x="1645963" y="1146698"/>
            <a:ext cx="785084" cy="6151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5"/>
            <a:endCxn id="26" idx="1"/>
          </p:cNvCxnSpPr>
          <p:nvPr/>
        </p:nvCxnSpPr>
        <p:spPr>
          <a:xfrm>
            <a:off x="2560363" y="1146698"/>
            <a:ext cx="785085" cy="6522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404265" y="990600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6" idx="3"/>
            <a:endCxn id="40" idx="7"/>
          </p:cNvCxnSpPr>
          <p:nvPr/>
        </p:nvCxnSpPr>
        <p:spPr>
          <a:xfrm flipH="1">
            <a:off x="1222898" y="1891159"/>
            <a:ext cx="293749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6" idx="5"/>
            <a:endCxn id="41" idx="1"/>
          </p:cNvCxnSpPr>
          <p:nvPr/>
        </p:nvCxnSpPr>
        <p:spPr>
          <a:xfrm>
            <a:off x="1645963" y="1891159"/>
            <a:ext cx="285910" cy="2908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489865" y="17350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83920" y="2725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26" idx="3"/>
            <a:endCxn id="42" idx="7"/>
          </p:cNvCxnSpPr>
          <p:nvPr/>
        </p:nvCxnSpPr>
        <p:spPr>
          <a:xfrm flipH="1">
            <a:off x="3051698" y="1928244"/>
            <a:ext cx="293750" cy="29089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5"/>
            <a:endCxn id="43" idx="1"/>
          </p:cNvCxnSpPr>
          <p:nvPr/>
        </p:nvCxnSpPr>
        <p:spPr>
          <a:xfrm>
            <a:off x="3474764" y="1928244"/>
            <a:ext cx="285909" cy="29079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457200" y="3182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9600" y="3334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22781" y="3183163"/>
            <a:ext cx="76200" cy="1524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69877" y="3259363"/>
            <a:ext cx="67654" cy="762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600200" y="3259363"/>
            <a:ext cx="76200" cy="6765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524000" y="3334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318666" y="1772146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1372714" y="3182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760980" y="3161433"/>
            <a:ext cx="68580" cy="1690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39562" y="3237631"/>
            <a:ext cx="76200" cy="9793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684277" y="3009032"/>
            <a:ext cx="67654" cy="3265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514600" y="3237632"/>
            <a:ext cx="76200" cy="8938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438400" y="3334769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2287114" y="3182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58724" y="3013794"/>
            <a:ext cx="76200" cy="32146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589946" y="3242393"/>
            <a:ext cx="76200" cy="9286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505200" y="3166194"/>
            <a:ext cx="76200" cy="1605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429000" y="3242393"/>
            <a:ext cx="76200" cy="8432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3200400" y="3182067"/>
            <a:ext cx="4572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352800" y="3334467"/>
            <a:ext cx="609600" cy="158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066800" y="2155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905091" y="2155177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95600" y="2192352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733891" y="2192261"/>
            <a:ext cx="182880" cy="18288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295399" y="2725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676491" y="2725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133599" y="2725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712720" y="2725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124198" y="2725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05290" y="2725661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62398" y="2725662"/>
            <a:ext cx="182880" cy="1828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>
            <a:stCxn id="40" idx="3"/>
            <a:endCxn id="17" idx="0"/>
          </p:cNvCxnSpPr>
          <p:nvPr/>
        </p:nvCxnSpPr>
        <p:spPr>
          <a:xfrm flipH="1">
            <a:off x="975360" y="2311275"/>
            <a:ext cx="118222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5"/>
            <a:endCxn id="44" idx="0"/>
          </p:cNvCxnSpPr>
          <p:nvPr/>
        </p:nvCxnSpPr>
        <p:spPr>
          <a:xfrm>
            <a:off x="1222898" y="2311275"/>
            <a:ext cx="163941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1" idx="3"/>
            <a:endCxn id="45" idx="0"/>
          </p:cNvCxnSpPr>
          <p:nvPr/>
        </p:nvCxnSpPr>
        <p:spPr>
          <a:xfrm flipH="1">
            <a:off x="1767931" y="2311275"/>
            <a:ext cx="163942" cy="4143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1" idx="5"/>
            <a:endCxn id="46" idx="0"/>
          </p:cNvCxnSpPr>
          <p:nvPr/>
        </p:nvCxnSpPr>
        <p:spPr>
          <a:xfrm>
            <a:off x="2061189" y="2311275"/>
            <a:ext cx="163850" cy="41438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2" idx="3"/>
            <a:endCxn id="47" idx="0"/>
          </p:cNvCxnSpPr>
          <p:nvPr/>
        </p:nvCxnSpPr>
        <p:spPr>
          <a:xfrm flipH="1">
            <a:off x="2804160" y="2348450"/>
            <a:ext cx="118222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2" idx="5"/>
            <a:endCxn id="48" idx="0"/>
          </p:cNvCxnSpPr>
          <p:nvPr/>
        </p:nvCxnSpPr>
        <p:spPr>
          <a:xfrm>
            <a:off x="3051698" y="2348450"/>
            <a:ext cx="163940" cy="3772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3"/>
            <a:endCxn id="49" idx="0"/>
          </p:cNvCxnSpPr>
          <p:nvPr/>
        </p:nvCxnSpPr>
        <p:spPr>
          <a:xfrm flipH="1">
            <a:off x="3596730" y="2348359"/>
            <a:ext cx="163943" cy="37730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5"/>
            <a:endCxn id="50" idx="0"/>
          </p:cNvCxnSpPr>
          <p:nvPr/>
        </p:nvCxnSpPr>
        <p:spPr>
          <a:xfrm>
            <a:off x="3889989" y="2348359"/>
            <a:ext cx="163849" cy="37730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219200" y="2965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095036" y="2965929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3009436" y="2954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3923836" y="2954261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005041" y="4546937"/>
            <a:ext cx="1024159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Train a binary SVM</a:t>
            </a:r>
          </a:p>
        </p:txBody>
      </p:sp>
      <p:sp>
        <p:nvSpPr>
          <p:cNvPr id="173" name="Right Arrow 172"/>
          <p:cNvSpPr/>
          <p:nvPr/>
        </p:nvSpPr>
        <p:spPr>
          <a:xfrm>
            <a:off x="1775039" y="4907295"/>
            <a:ext cx="377933" cy="2904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ight Arrow 173"/>
          <p:cNvSpPr/>
          <p:nvPr/>
        </p:nvSpPr>
        <p:spPr>
          <a:xfrm>
            <a:off x="3590675" y="4907295"/>
            <a:ext cx="374414" cy="29040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5" name="Picture 7"/>
          <p:cNvPicPr preferRelativeResize="0">
            <a:picLocks noChangeArrowheads="1"/>
          </p:cNvPicPr>
          <p:nvPr/>
        </p:nvPicPr>
        <p:blipFill>
          <a:blip r:embed="rId2" cstate="print"/>
          <a:srcRect l="24460" t="10345" r="23855" b="5977"/>
          <a:stretch>
            <a:fillRect/>
          </a:stretch>
        </p:blipFill>
        <p:spPr bwMode="auto">
          <a:xfrm>
            <a:off x="6050280" y="990600"/>
            <a:ext cx="2103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8"/>
          <p:cNvGrpSpPr/>
          <p:nvPr/>
        </p:nvGrpSpPr>
        <p:grpSpPr>
          <a:xfrm>
            <a:off x="447872" y="4114800"/>
            <a:ext cx="1259391" cy="1979310"/>
            <a:chOff x="371672" y="4114800"/>
            <a:chExt cx="1259391" cy="1979310"/>
          </a:xfrm>
        </p:grpSpPr>
        <p:sp>
          <p:nvSpPr>
            <p:cNvPr id="86" name="Rounded Rectangle 85"/>
            <p:cNvSpPr/>
            <p:nvPr/>
          </p:nvSpPr>
          <p:spPr>
            <a:xfrm>
              <a:off x="371672" y="4806897"/>
              <a:ext cx="595116" cy="595116"/>
            </a:xfrm>
            <a:prstGeom prst="roundRect">
              <a:avLst/>
            </a:prstGeom>
            <a:solidFill>
              <a:schemeClr val="accent6">
                <a:lumMod val="75000"/>
                <a:alpha val="4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71672" y="5498994"/>
              <a:ext cx="595116" cy="595116"/>
            </a:xfrm>
            <a:prstGeom prst="roundRect">
              <a:avLst/>
            </a:prstGeom>
            <a:solidFill>
              <a:schemeClr val="accent3">
                <a:lumMod val="75000"/>
                <a:alpha val="44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1035947" y="4466557"/>
              <a:ext cx="595116" cy="595116"/>
            </a:xfrm>
            <a:prstGeom prst="roundRect">
              <a:avLst/>
            </a:prstGeom>
            <a:solidFill>
              <a:srgbClr val="7030A0">
                <a:alpha val="38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1035947" y="5161511"/>
              <a:ext cx="595116" cy="595116"/>
            </a:xfrm>
            <a:prstGeom prst="roundRect">
              <a:avLst/>
            </a:prstGeom>
            <a:solidFill>
              <a:schemeClr val="accent2">
                <a:lumMod val="75000"/>
                <a:alpha val="39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371672" y="4114800"/>
              <a:ext cx="595116" cy="595116"/>
            </a:xfrm>
            <a:prstGeom prst="roundRect">
              <a:avLst/>
            </a:pr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3" name="Picture 2"/>
            <p:cNvPicPr preferRelativeResize="0">
              <a:picLocks noChangeArrowheads="1"/>
            </p:cNvPicPr>
            <p:nvPr/>
          </p:nvPicPr>
          <p:blipFill>
            <a:blip r:embed="rId3" cstate="print"/>
            <a:srcRect l="4413"/>
            <a:stretch>
              <a:fillRect/>
            </a:stretch>
          </p:blipFill>
          <p:spPr bwMode="auto">
            <a:xfrm>
              <a:off x="420624" y="485546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" name="Picture 7"/>
            <p:cNvPicPr preferRelativeResize="0">
              <a:picLocks noChangeArrowheads="1"/>
            </p:cNvPicPr>
            <p:nvPr/>
          </p:nvPicPr>
          <p:blipFill>
            <a:blip r:embed="rId4" cstate="print"/>
            <a:srcRect l="16508" r="15903"/>
            <a:stretch>
              <a:fillRect/>
            </a:stretch>
          </p:blipFill>
          <p:spPr bwMode="auto">
            <a:xfrm>
              <a:off x="420624" y="416966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5" name="Picture 3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624" y="5550408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" name="Rectangle 195"/>
            <p:cNvSpPr/>
            <p:nvPr/>
          </p:nvSpPr>
          <p:spPr>
            <a:xfrm>
              <a:off x="422782" y="4169664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488135" y="419100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20624" y="4858646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89051" y="4883097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20624" y="5552608"/>
              <a:ext cx="491618" cy="491618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90959" y="557706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7" name="Picture 3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97280" y="452628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" name="Rectangle 109"/>
            <p:cNvSpPr>
              <a:spLocks noChangeAspect="1"/>
            </p:cNvSpPr>
            <p:nvPr/>
          </p:nvSpPr>
          <p:spPr>
            <a:xfrm>
              <a:off x="1095286" y="452628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161303" y="4548709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24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88136" y="521208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" name="Rectangle 114"/>
            <p:cNvSpPr/>
            <p:nvPr/>
          </p:nvSpPr>
          <p:spPr>
            <a:xfrm>
              <a:off x="1087178" y="521208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153195" y="5238228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39"/>
          <p:cNvGrpSpPr/>
          <p:nvPr/>
        </p:nvGrpSpPr>
        <p:grpSpPr>
          <a:xfrm>
            <a:off x="2245809" y="4116690"/>
            <a:ext cx="1259391" cy="1979310"/>
            <a:chOff x="2169609" y="4116690"/>
            <a:chExt cx="1259391" cy="1979310"/>
          </a:xfrm>
        </p:grpSpPr>
        <p:sp>
          <p:nvSpPr>
            <p:cNvPr id="197" name="Rounded Rectangle 196"/>
            <p:cNvSpPr/>
            <p:nvPr/>
          </p:nvSpPr>
          <p:spPr>
            <a:xfrm>
              <a:off x="2169609" y="4808787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ounded Rectangle 197"/>
            <p:cNvSpPr/>
            <p:nvPr/>
          </p:nvSpPr>
          <p:spPr>
            <a:xfrm>
              <a:off x="2169609" y="5500884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ounded Rectangle 198"/>
            <p:cNvSpPr/>
            <p:nvPr/>
          </p:nvSpPr>
          <p:spPr>
            <a:xfrm>
              <a:off x="2833884" y="4468447"/>
              <a:ext cx="595116" cy="59511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2833884" y="5163401"/>
              <a:ext cx="595116" cy="595116"/>
            </a:xfrm>
            <a:prstGeom prst="roundRect">
              <a:avLst/>
            </a:prstGeom>
            <a:solidFill>
              <a:schemeClr val="bg1">
                <a:lumMod val="75000"/>
                <a:alpha val="3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ounded Rectangle 200"/>
            <p:cNvSpPr/>
            <p:nvPr/>
          </p:nvSpPr>
          <p:spPr>
            <a:xfrm>
              <a:off x="2169609" y="4116690"/>
              <a:ext cx="595116" cy="595116"/>
            </a:xfrm>
            <a:prstGeom prst="roundRect">
              <a:avLst/>
            </a:prstGeom>
            <a:solidFill>
              <a:schemeClr val="bg1">
                <a:lumMod val="75000"/>
                <a:alpha val="62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2" name="Picture 2"/>
            <p:cNvPicPr preferRelativeResize="0">
              <a:picLocks noChangeArrowheads="1"/>
            </p:cNvPicPr>
            <p:nvPr/>
          </p:nvPicPr>
          <p:blipFill>
            <a:blip r:embed="rId3" cstate="print"/>
            <a:srcRect l="4413"/>
            <a:stretch>
              <a:fillRect/>
            </a:stretch>
          </p:blipFill>
          <p:spPr bwMode="auto">
            <a:xfrm>
              <a:off x="2218561" y="485735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3" name="Picture 7"/>
            <p:cNvPicPr preferRelativeResize="0">
              <a:picLocks noChangeArrowheads="1"/>
            </p:cNvPicPr>
            <p:nvPr/>
          </p:nvPicPr>
          <p:blipFill>
            <a:blip r:embed="rId4" cstate="print"/>
            <a:srcRect l="16508" r="15903"/>
            <a:stretch>
              <a:fillRect/>
            </a:stretch>
          </p:blipFill>
          <p:spPr bwMode="auto">
            <a:xfrm>
              <a:off x="2218561" y="4171554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" name="Picture 3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8561" y="5552298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" name="Rectangle 204"/>
            <p:cNvSpPr/>
            <p:nvPr/>
          </p:nvSpPr>
          <p:spPr>
            <a:xfrm>
              <a:off x="2220719" y="4171554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2286072" y="419289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2218561" y="4860536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2286988" y="4884987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2218561" y="5554498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288896" y="5578950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1" name="Picture 3"/>
            <p:cNvPicPr preferRelativeResize="0"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95217" y="452817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2" name="Rectangle 211"/>
            <p:cNvSpPr>
              <a:spLocks noChangeAspect="1"/>
            </p:cNvSpPr>
            <p:nvPr/>
          </p:nvSpPr>
          <p:spPr>
            <a:xfrm>
              <a:off x="2893223" y="452817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2959240" y="4550599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4" name="Picture 4"/>
            <p:cNvPicPr preferRelativeResize="0"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6073" y="5213970"/>
              <a:ext cx="493776" cy="493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" name="Rectangle 214"/>
            <p:cNvSpPr/>
            <p:nvPr/>
          </p:nvSpPr>
          <p:spPr>
            <a:xfrm>
              <a:off x="2885115" y="5213970"/>
              <a:ext cx="502920" cy="502920"/>
            </a:xfrm>
            <a:prstGeom prst="rect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2951132" y="5240118"/>
              <a:ext cx="352888" cy="457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0</a:t>
              </a:r>
              <a:endPara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3" name="Curved Connector 82"/>
          <p:cNvCxnSpPr/>
          <p:nvPr/>
        </p:nvCxnSpPr>
        <p:spPr>
          <a:xfrm rot="5400000">
            <a:off x="6705601" y="3581401"/>
            <a:ext cx="990601" cy="76201"/>
          </a:xfrm>
          <a:prstGeom prst="curvedConnector3">
            <a:avLst>
              <a:gd name="adj1" fmla="val 50000"/>
            </a:avLst>
          </a:prstGeom>
          <a:ln w="317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141"/>
          <p:cNvGrpSpPr/>
          <p:nvPr/>
        </p:nvGrpSpPr>
        <p:grpSpPr>
          <a:xfrm>
            <a:off x="5410200" y="3962400"/>
            <a:ext cx="3276600" cy="2133600"/>
            <a:chOff x="5410200" y="3962400"/>
            <a:chExt cx="3276600" cy="2133600"/>
          </a:xfrm>
        </p:grpSpPr>
        <p:pic>
          <p:nvPicPr>
            <p:cNvPr id="192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4947" t="49195" r="50072" b="5977"/>
            <a:stretch>
              <a:fillRect/>
            </a:stretch>
          </p:blipFill>
          <p:spPr bwMode="auto">
            <a:xfrm>
              <a:off x="6324600" y="4267200"/>
              <a:ext cx="457200" cy="8382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sp>
          <p:nvSpPr>
            <p:cNvPr id="66" name="Cloud 65"/>
            <p:cNvSpPr/>
            <p:nvPr/>
          </p:nvSpPr>
          <p:spPr>
            <a:xfrm>
              <a:off x="5410200" y="3962400"/>
              <a:ext cx="3276600" cy="2133600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3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60040" t="55172" r="23855" b="5977"/>
            <a:stretch>
              <a:fillRect/>
            </a:stretch>
          </p:blipFill>
          <p:spPr bwMode="auto">
            <a:xfrm>
              <a:off x="5791200" y="4724400"/>
              <a:ext cx="533400" cy="762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4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8804" t="19310" r="34342" b="56782"/>
            <a:stretch>
              <a:fillRect/>
            </a:stretch>
          </p:blipFill>
          <p:spPr bwMode="auto">
            <a:xfrm>
              <a:off x="5867400" y="4343400"/>
              <a:ext cx="609600" cy="762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5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67126" r="34342" b="8966"/>
            <a:stretch>
              <a:fillRect/>
            </a:stretch>
          </p:blipFill>
          <p:spPr bwMode="auto">
            <a:xfrm>
              <a:off x="6629400" y="5334000"/>
              <a:ext cx="1219200" cy="381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8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7568" t="22299" r="49323" b="29885"/>
            <a:stretch>
              <a:fillRect/>
            </a:stretch>
          </p:blipFill>
          <p:spPr bwMode="auto">
            <a:xfrm>
              <a:off x="7696201" y="4419600"/>
              <a:ext cx="457200" cy="1143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9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79080" r="54941" b="5977"/>
            <a:stretch>
              <a:fillRect/>
            </a:stretch>
          </p:blipFill>
          <p:spPr bwMode="auto">
            <a:xfrm>
              <a:off x="5943600" y="5410200"/>
              <a:ext cx="838200" cy="3810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90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5059" t="10345" r="43705" b="44827"/>
            <a:stretch>
              <a:fillRect/>
            </a:stretch>
          </p:blipFill>
          <p:spPr bwMode="auto">
            <a:xfrm>
              <a:off x="7315200" y="4114800"/>
              <a:ext cx="457200" cy="9906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91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24460" t="49195" r="53068" b="23908"/>
            <a:stretch>
              <a:fillRect/>
            </a:stretch>
          </p:blipFill>
          <p:spPr bwMode="auto">
            <a:xfrm>
              <a:off x="6781800" y="4343400"/>
              <a:ext cx="685800" cy="5334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cxnSp>
          <p:nvCxnSpPr>
            <p:cNvPr id="128" name="Straight Connector 127"/>
            <p:cNvCxnSpPr>
              <a:stCxn id="184" idx="1"/>
            </p:cNvCxnSpPr>
            <p:nvPr/>
          </p:nvCxnSpPr>
          <p:spPr>
            <a:xfrm rot="10800000" flipH="1">
              <a:off x="5867400" y="4724400"/>
              <a:ext cx="6096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188" idx="1"/>
              <a:endCxn id="188" idx="3"/>
            </p:cNvCxnSpPr>
            <p:nvPr/>
          </p:nvCxnSpPr>
          <p:spPr>
            <a:xfrm rot="10800000" flipH="1">
              <a:off x="7696201" y="4991100"/>
              <a:ext cx="4572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185" idx="2"/>
            </p:cNvCxnSpPr>
            <p:nvPr/>
          </p:nvCxnSpPr>
          <p:spPr>
            <a:xfrm rot="5400000" flipH="1" flipV="1">
              <a:off x="7010401" y="5486399"/>
              <a:ext cx="457200" cy="2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6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41314" t="61149" r="39960" b="17931"/>
            <a:stretch>
              <a:fillRect/>
            </a:stretch>
          </p:blipFill>
          <p:spPr bwMode="auto">
            <a:xfrm>
              <a:off x="6934200" y="4800600"/>
              <a:ext cx="762000" cy="5334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pic>
          <p:nvPicPr>
            <p:cNvPr id="187" name="Picture 7"/>
            <p:cNvPicPr preferRelativeResize="0">
              <a:picLocks noChangeArrowheads="1"/>
            </p:cNvPicPr>
            <p:nvPr/>
          </p:nvPicPr>
          <p:blipFill>
            <a:blip r:embed="rId2" cstate="print"/>
            <a:srcRect l="33823" t="19310" r="43705" b="32874"/>
            <a:stretch>
              <a:fillRect/>
            </a:stretch>
          </p:blipFill>
          <p:spPr bwMode="auto">
            <a:xfrm>
              <a:off x="6324600" y="4648200"/>
              <a:ext cx="609600" cy="838200"/>
            </a:xfrm>
            <a:prstGeom prst="rect">
              <a:avLst/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</p:spPr>
        </p:pic>
        <p:cxnSp>
          <p:nvCxnSpPr>
            <p:cNvPr id="120" name="Straight Connector 119"/>
            <p:cNvCxnSpPr>
              <a:stCxn id="187" idx="1"/>
              <a:endCxn id="187" idx="3"/>
            </p:cNvCxnSpPr>
            <p:nvPr/>
          </p:nvCxnSpPr>
          <p:spPr>
            <a:xfrm rot="10800000" flipH="1">
              <a:off x="6324600" y="5067300"/>
              <a:ext cx="6096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6210300" y="5067300"/>
              <a:ext cx="838200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Rectangle 125"/>
          <p:cNvSpPr/>
          <p:nvPr/>
        </p:nvSpPr>
        <p:spPr>
          <a:xfrm>
            <a:off x="6400800" y="1143000"/>
            <a:ext cx="990600" cy="1295400"/>
          </a:xfrm>
          <a:prstGeom prst="rect">
            <a:avLst/>
          </a:prstGeom>
          <a:noFill/>
          <a:ln w="34925">
            <a:solidFill>
              <a:srgbClr val="00D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7" name="Curved Connector 126"/>
          <p:cNvCxnSpPr>
            <a:stCxn id="126" idx="1"/>
          </p:cNvCxnSpPr>
          <p:nvPr/>
        </p:nvCxnSpPr>
        <p:spPr>
          <a:xfrm rot="10800000" flipV="1">
            <a:off x="3499104" y="1790700"/>
            <a:ext cx="2901696" cy="77724"/>
          </a:xfrm>
          <a:prstGeom prst="curvedConnector3">
            <a:avLst>
              <a:gd name="adj1" fmla="val 50000"/>
            </a:avLst>
          </a:prstGeom>
          <a:ln w="31750">
            <a:solidFill>
              <a:srgbClr val="00DC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urved Connector 128"/>
          <p:cNvCxnSpPr>
            <a:stCxn id="133" idx="1"/>
            <a:endCxn id="13" idx="6"/>
          </p:cNvCxnSpPr>
          <p:nvPr/>
        </p:nvCxnSpPr>
        <p:spPr>
          <a:xfrm rot="10800000">
            <a:off x="2587146" y="1082040"/>
            <a:ext cx="3966055" cy="1394460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FFC00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6553200" y="1905000"/>
            <a:ext cx="1447800" cy="114300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Curved Connector 133"/>
          <p:cNvCxnSpPr>
            <a:stCxn id="138" idx="1"/>
            <a:endCxn id="16" idx="6"/>
          </p:cNvCxnSpPr>
          <p:nvPr/>
        </p:nvCxnSpPr>
        <p:spPr>
          <a:xfrm rot="10800000" flipV="1">
            <a:off x="1672746" y="1562099"/>
            <a:ext cx="4651855" cy="264401"/>
          </a:xfrm>
          <a:prstGeom prst="curvedConnector3">
            <a:avLst>
              <a:gd name="adj1" fmla="val 50000"/>
            </a:avLst>
          </a:prstGeom>
          <a:ln w="25400" cmpd="sng">
            <a:solidFill>
              <a:srgbClr val="FF6600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6324600" y="1219200"/>
            <a:ext cx="1676400" cy="685800"/>
          </a:xfrm>
          <a:prstGeom prst="rect">
            <a:avLst/>
          </a:prstGeom>
          <a:noFill/>
          <a:ln w="3492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Curved Connector 139"/>
          <p:cNvCxnSpPr>
            <a:stCxn id="142" idx="1"/>
            <a:endCxn id="43" idx="6"/>
          </p:cNvCxnSpPr>
          <p:nvPr/>
        </p:nvCxnSpPr>
        <p:spPr>
          <a:xfrm rot="10800000">
            <a:off x="3916772" y="2283702"/>
            <a:ext cx="2788829" cy="307099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accent5"/>
            </a:solidFill>
            <a:prstDash val="solid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ctangle 141"/>
          <p:cNvSpPr/>
          <p:nvPr/>
        </p:nvSpPr>
        <p:spPr>
          <a:xfrm>
            <a:off x="6705600" y="2286000"/>
            <a:ext cx="838200" cy="609600"/>
          </a:xfrm>
          <a:prstGeom prst="rect">
            <a:avLst/>
          </a:prstGeom>
          <a:noFill/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0" y="228600"/>
            <a:ext cx="9144000" cy="62484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Subtitle 2"/>
          <p:cNvSpPr txBox="1">
            <a:spLocks/>
          </p:cNvSpPr>
          <p:nvPr/>
        </p:nvSpPr>
        <p:spPr>
          <a:xfrm>
            <a:off x="609600" y="4572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Acknowledgement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" name="Picture 142" descr="logo_Stanford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8800" y="1371600"/>
            <a:ext cx="725067" cy="1106932"/>
          </a:xfrm>
          <a:prstGeom prst="rect">
            <a:avLst/>
          </a:prstGeom>
        </p:spPr>
      </p:pic>
      <p:pic>
        <p:nvPicPr>
          <p:cNvPr id="144" name="Picture 143" descr="logo_l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1" y="1447800"/>
            <a:ext cx="1447799" cy="943026"/>
          </a:xfrm>
          <a:prstGeom prst="rect">
            <a:avLst/>
          </a:prstGeom>
        </p:spPr>
      </p:pic>
      <p:pic>
        <p:nvPicPr>
          <p:cNvPr id="145" name="Picture 144" descr="nsf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2514600"/>
            <a:ext cx="1371600" cy="1371600"/>
          </a:xfrm>
          <a:prstGeom prst="rect">
            <a:avLst/>
          </a:prstGeom>
        </p:spPr>
      </p:pic>
      <p:pic>
        <p:nvPicPr>
          <p:cNvPr id="14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667000"/>
            <a:ext cx="2057400" cy="107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85280" y="2667000"/>
            <a:ext cx="78232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" name="TextBox 147"/>
          <p:cNvSpPr txBox="1"/>
          <p:nvPr/>
        </p:nvSpPr>
        <p:spPr>
          <a:xfrm>
            <a:off x="533400" y="5257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Bangpeng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Yao,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Aditya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Khosla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and Li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Fei-Fei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“Combining Randomization and Discrimination for Fine-Grained Image Categorization.” CVPR 2011.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33400" y="4114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Thanks to Su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Olga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Russakovsky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Carsten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Rother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381000" y="4724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Reference:</a:t>
            </a:r>
          </a:p>
        </p:txBody>
      </p:sp>
    </p:spTree>
    <p:extLst>
      <p:ext uri="{BB962C8B-B14F-4D97-AF65-F5344CB8AC3E}">
        <p14:creationId xmlns="" xmlns:p14="http://schemas.microsoft.com/office/powerpoint/2010/main" val="201578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 cstate="print"/>
          <a:srcRect l="4413"/>
          <a:stretch>
            <a:fillRect/>
          </a:stretch>
        </p:blipFill>
        <p:spPr bwMode="auto">
          <a:xfrm>
            <a:off x="2133600" y="1371600"/>
            <a:ext cx="1447800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2438400" y="1524000"/>
            <a:ext cx="867410" cy="18288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Action Classification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962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4038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Object classification: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724400"/>
            <a:ext cx="2072390" cy="86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495800"/>
            <a:ext cx="1067906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552950"/>
            <a:ext cx="1017471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60960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Presence of parts and their spatial configurations.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648200"/>
            <a:ext cx="1752600" cy="110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133600" y="5029200"/>
            <a:ext cx="762000" cy="3048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371600" y="4876800"/>
            <a:ext cx="6096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4724400"/>
            <a:ext cx="457200" cy="457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962400" y="4572000"/>
            <a:ext cx="304800" cy="3810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733800" y="5029200"/>
            <a:ext cx="609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267200" y="5105400"/>
            <a:ext cx="228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5105400"/>
            <a:ext cx="228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38800" y="4572000"/>
            <a:ext cx="4572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57800" y="5029200"/>
            <a:ext cx="762000" cy="228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57800" y="5257800"/>
            <a:ext cx="7620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58000" y="5029200"/>
            <a:ext cx="609600" cy="6858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924800" y="5105400"/>
            <a:ext cx="533400" cy="609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239000" y="4648200"/>
            <a:ext cx="914400" cy="3810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553200" y="5950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Lazebnik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al, 2006]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[Fergus et al, 2003]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 l="16508" r="15903"/>
          <a:stretch>
            <a:fillRect/>
          </a:stretch>
        </p:blipFill>
        <p:spPr bwMode="auto">
          <a:xfrm>
            <a:off x="609600" y="1371600"/>
            <a:ext cx="129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902810" y="1600200"/>
            <a:ext cx="762000" cy="19812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09600" y="3212068"/>
            <a:ext cx="1066800" cy="36933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Phoning</a:t>
            </a: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91789" y="1371599"/>
            <a:ext cx="1237411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3944188" y="1447800"/>
            <a:ext cx="914400" cy="20574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09800" y="3212068"/>
            <a:ext cx="1295400" cy="36933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Arial" pitchFamily="34" charset="0"/>
                <a:cs typeface="Arial" pitchFamily="34" charset="0"/>
              </a:rPr>
              <a:t>RidingBike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0000" y="3200400"/>
            <a:ext cx="1066800" cy="369332"/>
          </a:xfrm>
          <a:prstGeom prst="rect">
            <a:avLst/>
          </a:prstGeom>
          <a:solidFill>
            <a:srgbClr val="FFFF0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Running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Action Classification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962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2" cstate="print"/>
          <a:srcRect l="16508" r="15903"/>
          <a:stretch>
            <a:fillRect/>
          </a:stretch>
        </p:blipFill>
        <p:spPr bwMode="auto">
          <a:xfrm>
            <a:off x="609600" y="1371600"/>
            <a:ext cx="129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902810" y="1600200"/>
            <a:ext cx="762000" cy="19812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89" y="1371599"/>
            <a:ext cx="1237411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3944188" y="1447800"/>
            <a:ext cx="914400" cy="20574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257800" y="13716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All images contain humans;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 l="4413"/>
          <a:stretch>
            <a:fillRect/>
          </a:stretch>
        </p:blipFill>
        <p:spPr bwMode="auto">
          <a:xfrm>
            <a:off x="2133600" y="1371600"/>
            <a:ext cx="1447800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2438400" y="1524000"/>
            <a:ext cx="867410" cy="18288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81000" y="4038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Object classification: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724400"/>
            <a:ext cx="2072390" cy="86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495800"/>
            <a:ext cx="1067906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552950"/>
            <a:ext cx="1017471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457200" y="60960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Presence of parts and their spatial configurations.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648200"/>
            <a:ext cx="1752600" cy="110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2133600" y="5029200"/>
            <a:ext cx="762000" cy="3048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71600" y="4876800"/>
            <a:ext cx="6096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8200" y="4724400"/>
            <a:ext cx="457200" cy="457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962400" y="4572000"/>
            <a:ext cx="304800" cy="3810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733800" y="5029200"/>
            <a:ext cx="609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267200" y="5105400"/>
            <a:ext cx="228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581400" y="5105400"/>
            <a:ext cx="228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638800" y="4572000"/>
            <a:ext cx="4572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257800" y="5029200"/>
            <a:ext cx="762000" cy="228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257800" y="5257800"/>
            <a:ext cx="7620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858000" y="5029200"/>
            <a:ext cx="609600" cy="6858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924800" y="5105400"/>
            <a:ext cx="533400" cy="609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239000" y="4648200"/>
            <a:ext cx="914400" cy="3810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553200" y="5950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Lazebnik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al, 2006]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[Fergus et al, 2003]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/>
          <a:srcRect l="4413"/>
          <a:stretch>
            <a:fillRect/>
          </a:stretch>
        </p:blipFill>
        <p:spPr bwMode="auto">
          <a:xfrm>
            <a:off x="2133600" y="1371600"/>
            <a:ext cx="1447800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Action Classification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962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3" cstate="print"/>
          <a:srcRect l="16508" r="15903"/>
          <a:stretch>
            <a:fillRect/>
          </a:stretch>
        </p:blipFill>
        <p:spPr bwMode="auto">
          <a:xfrm>
            <a:off x="609600" y="1371600"/>
            <a:ext cx="129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1789" y="1371599"/>
            <a:ext cx="1237411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2438400" y="1524000"/>
            <a:ext cx="867410" cy="18288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902810" y="1600200"/>
            <a:ext cx="762000" cy="19812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944188" y="1447800"/>
            <a:ext cx="914400" cy="20574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09800" y="2133600"/>
            <a:ext cx="1371600" cy="1371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295400" y="1752600"/>
            <a:ext cx="1524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257800" y="13716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All images contain humans;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Objects small or absence;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1000" y="4038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Object classification: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724400"/>
            <a:ext cx="2072390" cy="86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495800"/>
            <a:ext cx="1067906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552950"/>
            <a:ext cx="1017471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457200" y="60960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Presence of parts and their spatial configurations.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648200"/>
            <a:ext cx="1752600" cy="110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2133600" y="5029200"/>
            <a:ext cx="762000" cy="3048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371600" y="4876800"/>
            <a:ext cx="6096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38200" y="4724400"/>
            <a:ext cx="457200" cy="457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962400" y="4572000"/>
            <a:ext cx="304800" cy="3810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733800" y="5029200"/>
            <a:ext cx="609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267200" y="5105400"/>
            <a:ext cx="228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581400" y="5105400"/>
            <a:ext cx="228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638800" y="4572000"/>
            <a:ext cx="4572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257800" y="5029200"/>
            <a:ext cx="762000" cy="228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5257800" y="5257800"/>
            <a:ext cx="7620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858000" y="5029200"/>
            <a:ext cx="609600" cy="6858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924800" y="5105400"/>
            <a:ext cx="533400" cy="609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239000" y="4648200"/>
            <a:ext cx="914400" cy="3810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553200" y="5950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Lazebnik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al, 2006]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[Fergus et al, 2003]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Action Classification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962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57800" y="1371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All images contain humans;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Objects small or absence;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Large pose variation &amp; occlusion;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Background clutter;</a:t>
            </a: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2" cstate="print"/>
          <a:srcRect l="16508" r="15903"/>
          <a:stretch>
            <a:fillRect/>
          </a:stretch>
        </p:blipFill>
        <p:spPr bwMode="auto">
          <a:xfrm>
            <a:off x="609600" y="1371600"/>
            <a:ext cx="129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33"/>
          <p:cNvSpPr/>
          <p:nvPr/>
        </p:nvSpPr>
        <p:spPr>
          <a:xfrm>
            <a:off x="902810" y="1600200"/>
            <a:ext cx="762000" cy="19812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225" y="2514600"/>
            <a:ext cx="1552575" cy="115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368882"/>
            <a:ext cx="1371600" cy="102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2667000" y="1371600"/>
            <a:ext cx="1371600" cy="1014984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569464" y="2514600"/>
            <a:ext cx="1524000" cy="1143000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248400" y="2814935"/>
            <a:ext cx="22860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Challenging…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" y="40386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Object classification: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724400"/>
            <a:ext cx="2072390" cy="862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495800"/>
            <a:ext cx="1067906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552950"/>
            <a:ext cx="1017471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457200" y="60960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Presence of parts and their spatial configurations.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4648200"/>
            <a:ext cx="1752600" cy="110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2133600" y="5029200"/>
            <a:ext cx="762000" cy="3048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71600" y="4876800"/>
            <a:ext cx="6096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8200" y="4724400"/>
            <a:ext cx="457200" cy="457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962400" y="4572000"/>
            <a:ext cx="304800" cy="3810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733800" y="5029200"/>
            <a:ext cx="609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267200" y="5105400"/>
            <a:ext cx="228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581400" y="5105400"/>
            <a:ext cx="228600" cy="8382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638800" y="4572000"/>
            <a:ext cx="4572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257800" y="5029200"/>
            <a:ext cx="762000" cy="228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257800" y="5257800"/>
            <a:ext cx="762000" cy="5334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858000" y="5029200"/>
            <a:ext cx="609600" cy="6858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924800" y="5105400"/>
            <a:ext cx="533400" cy="6096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239000" y="4648200"/>
            <a:ext cx="914400" cy="381000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553200" y="5950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Lazebnik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et al, 2006]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[Fergus et al, 2003]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Our Intuition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486400" y="1371600"/>
            <a:ext cx="3200400" cy="1015663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Focus on image regions that contain the most discriminative information.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09600" y="381000"/>
            <a:ext cx="1371600" cy="3200400"/>
            <a:chOff x="1905000" y="762000"/>
            <a:chExt cx="1371600" cy="3200400"/>
          </a:xfrm>
        </p:grpSpPr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 l="16508" r="15903"/>
            <a:stretch>
              <a:fillRect/>
            </a:stretch>
          </p:blipFill>
          <p:spPr bwMode="auto">
            <a:xfrm>
              <a:off x="1905000" y="1752600"/>
              <a:ext cx="12954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 flipV="1">
              <a:off x="1905000" y="2362200"/>
              <a:ext cx="685800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H="1" flipV="1">
              <a:off x="2590800" y="2362200"/>
              <a:ext cx="685800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H="1">
              <a:off x="2590800" y="762000"/>
              <a:ext cx="685800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05000" y="762000"/>
              <a:ext cx="685800" cy="16002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05000" y="762000"/>
              <a:ext cx="1371600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00400" y="1752600"/>
              <a:ext cx="762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057400" y="1066800"/>
            <a:ext cx="1524000" cy="3048000"/>
            <a:chOff x="3505200" y="1447800"/>
            <a:chExt cx="1524000" cy="3048000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13"/>
            <a:stretch>
              <a:fillRect/>
            </a:stretch>
          </p:blipFill>
          <p:spPr bwMode="auto">
            <a:xfrm>
              <a:off x="3581400" y="1749552"/>
              <a:ext cx="1447800" cy="2212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6"/>
            <p:cNvSpPr/>
            <p:nvPr/>
          </p:nvSpPr>
          <p:spPr>
            <a:xfrm flipV="1">
              <a:off x="3505200" y="2971800"/>
              <a:ext cx="762000" cy="1524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flipH="1" flipV="1">
              <a:off x="4267200" y="2971800"/>
              <a:ext cx="762000" cy="1524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505200" y="1447800"/>
              <a:ext cx="762000" cy="1524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flipH="1">
              <a:off x="4267200" y="1447800"/>
              <a:ext cx="762000" cy="1524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05200" y="1447800"/>
              <a:ext cx="1524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05200" y="3962400"/>
              <a:ext cx="15240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05200" y="1752600"/>
              <a:ext cx="762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733800" y="1219200"/>
            <a:ext cx="1371600" cy="2743200"/>
            <a:chOff x="5562600" y="1600200"/>
            <a:chExt cx="1371600" cy="274320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20589" y="1749552"/>
              <a:ext cx="1237411" cy="2212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Rectangle 37"/>
            <p:cNvSpPr/>
            <p:nvPr/>
          </p:nvSpPr>
          <p:spPr>
            <a:xfrm flipV="1">
              <a:off x="5562600" y="36576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flipH="1" flipV="1">
              <a:off x="6248400" y="36576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562600" y="29718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flipH="1">
              <a:off x="6248400" y="29718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flipV="1">
              <a:off x="5562600" y="22860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flipH="1" flipV="1">
              <a:off x="6248400" y="22860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562600" y="16002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flipH="1">
              <a:off x="6248400" y="1600200"/>
              <a:ext cx="685800" cy="6858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  <a:alpha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562600" y="39624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58000" y="1752600"/>
              <a:ext cx="762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62600" y="1752600"/>
              <a:ext cx="76200" cy="2209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562600" y="1600200"/>
              <a:ext cx="13716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Our Intuition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2" cstate="print"/>
          <a:srcRect l="16508" r="15903"/>
          <a:stretch>
            <a:fillRect/>
          </a:stretch>
        </p:blipFill>
        <p:spPr bwMode="auto">
          <a:xfrm>
            <a:off x="609600" y="1371600"/>
            <a:ext cx="129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89" y="1371599"/>
            <a:ext cx="1237411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5486400" y="1371600"/>
            <a:ext cx="3200400" cy="1015663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Focus on image regions that contain the most discriminative information.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4413"/>
          <a:stretch>
            <a:fillRect/>
          </a:stretch>
        </p:blipFill>
        <p:spPr bwMode="auto">
          <a:xfrm>
            <a:off x="2133600" y="1371600"/>
            <a:ext cx="1447800" cy="22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33400" y="4114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How to represent the features?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257800" y="4343400"/>
            <a:ext cx="533400" cy="0"/>
          </a:xfrm>
          <a:prstGeom prst="straightConnector1">
            <a:avLst/>
          </a:prstGeom>
          <a:ln w="41275" cap="flat">
            <a:round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943600" y="39624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Dense feature space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06841" y="1371600"/>
            <a:ext cx="1298159" cy="2209800"/>
            <a:chOff x="606841" y="1142593"/>
            <a:chExt cx="2132794" cy="1638457"/>
          </a:xfrm>
        </p:grpSpPr>
        <p:sp>
          <p:nvSpPr>
            <p:cNvPr id="19" name="Rectangle 18"/>
            <p:cNvSpPr/>
            <p:nvPr/>
          </p:nvSpPr>
          <p:spPr>
            <a:xfrm>
              <a:off x="1795561" y="1206104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00200" y="2391364"/>
              <a:ext cx="460421" cy="386115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947961" y="1358504"/>
              <a:ext cx="536159" cy="250349"/>
            </a:xfrm>
            <a:prstGeom prst="rect">
              <a:avLst/>
            </a:prstGeom>
            <a:noFill/>
            <a:ln w="15875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30841" y="1273651"/>
              <a:ext cx="536159" cy="832723"/>
            </a:xfrm>
            <a:prstGeom prst="rect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6841" y="1242019"/>
              <a:ext cx="2060159" cy="1501181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9600" y="1219200"/>
              <a:ext cx="536159" cy="250349"/>
            </a:xfrm>
            <a:prstGeom prst="rect">
              <a:avLst/>
            </a:prstGeom>
            <a:noFill/>
            <a:ln w="158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62000" y="1349851"/>
              <a:ext cx="536159" cy="881698"/>
            </a:xfrm>
            <a:prstGeom prst="rect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90600" y="11430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295400" y="24928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52600" y="2340451"/>
              <a:ext cx="536159" cy="250349"/>
            </a:xfrm>
            <a:prstGeom prst="rect">
              <a:avLst/>
            </a:prstGeom>
            <a:noFill/>
            <a:ln w="15875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5801" y="2438400"/>
              <a:ext cx="762000" cy="250349"/>
            </a:xfrm>
            <a:prstGeom prst="rect">
              <a:avLst/>
            </a:prstGeom>
            <a:noFill/>
            <a:ln w="158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6841" y="1969751"/>
              <a:ext cx="536159" cy="773450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24000" y="1295400"/>
              <a:ext cx="536159" cy="250349"/>
            </a:xfrm>
            <a:prstGeom prst="rect">
              <a:avLst/>
            </a:prstGeom>
            <a:noFill/>
            <a:ln w="15875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00361" y="16546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143000" y="15022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3041" y="1779825"/>
              <a:ext cx="783280" cy="146924"/>
            </a:xfrm>
            <a:prstGeom prst="rect">
              <a:avLst/>
            </a:prstGeom>
            <a:noFill/>
            <a:ln w="15875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47800" y="1654651"/>
              <a:ext cx="536159" cy="250349"/>
            </a:xfrm>
            <a:prstGeom prst="rect">
              <a:avLst/>
            </a:prstGeom>
            <a:noFill/>
            <a:ln w="15875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05000" y="17526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7679" y="2057400"/>
              <a:ext cx="344280" cy="506174"/>
            </a:xfrm>
            <a:prstGeom prst="rect">
              <a:avLst/>
            </a:prstGeom>
            <a:noFill/>
            <a:ln w="15875">
              <a:solidFill>
                <a:schemeClr val="accent3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987841" y="1981200"/>
              <a:ext cx="1751794" cy="250349"/>
            </a:xfrm>
            <a:prstGeom prst="rect">
              <a:avLst/>
            </a:prstGeom>
            <a:noFill/>
            <a:ln w="158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71600" y="1142593"/>
              <a:ext cx="536159" cy="1634886"/>
            </a:xfrm>
            <a:prstGeom prst="rect">
              <a:avLst/>
            </a:prstGeom>
            <a:noFill/>
            <a:ln w="15875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752600" y="18288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30841" y="19812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100361" y="2188051"/>
              <a:ext cx="536159" cy="250349"/>
            </a:xfrm>
            <a:prstGeom prst="rect">
              <a:avLst/>
            </a:prstGeom>
            <a:noFill/>
            <a:ln w="1587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95561" y="1209675"/>
              <a:ext cx="536159" cy="250349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600200" y="2394935"/>
              <a:ext cx="460421" cy="386115"/>
            </a:xfrm>
            <a:prstGeom prst="rect">
              <a:avLst/>
            </a:prstGeom>
            <a:noFill/>
            <a:ln w="158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1371600"/>
            <a:ext cx="1447800" cy="2209800"/>
            <a:chOff x="606841" y="1142593"/>
            <a:chExt cx="2132794" cy="1638457"/>
          </a:xfrm>
        </p:grpSpPr>
        <p:sp>
          <p:nvSpPr>
            <p:cNvPr id="61" name="Rectangle 60"/>
            <p:cNvSpPr/>
            <p:nvPr/>
          </p:nvSpPr>
          <p:spPr>
            <a:xfrm>
              <a:off x="1795561" y="1206104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600200" y="2391364"/>
              <a:ext cx="460421" cy="386115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947961" y="1358504"/>
              <a:ext cx="536159" cy="250349"/>
            </a:xfrm>
            <a:prstGeom prst="rect">
              <a:avLst/>
            </a:prstGeom>
            <a:noFill/>
            <a:ln w="15875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130841" y="1273651"/>
              <a:ext cx="536159" cy="832723"/>
            </a:xfrm>
            <a:prstGeom prst="rect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06841" y="1242019"/>
              <a:ext cx="2060159" cy="1501181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09600" y="1219200"/>
              <a:ext cx="536159" cy="250349"/>
            </a:xfrm>
            <a:prstGeom prst="rect">
              <a:avLst/>
            </a:prstGeom>
            <a:noFill/>
            <a:ln w="158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62000" y="1349851"/>
              <a:ext cx="536159" cy="881698"/>
            </a:xfrm>
            <a:prstGeom prst="rect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90600" y="11430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295400" y="24928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752600" y="2340451"/>
              <a:ext cx="536159" cy="250349"/>
            </a:xfrm>
            <a:prstGeom prst="rect">
              <a:avLst/>
            </a:prstGeom>
            <a:noFill/>
            <a:ln w="15875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85801" y="2438400"/>
              <a:ext cx="762000" cy="250349"/>
            </a:xfrm>
            <a:prstGeom prst="rect">
              <a:avLst/>
            </a:prstGeom>
            <a:noFill/>
            <a:ln w="158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06841" y="1969751"/>
              <a:ext cx="536159" cy="773450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24000" y="1295400"/>
              <a:ext cx="536159" cy="250349"/>
            </a:xfrm>
            <a:prstGeom prst="rect">
              <a:avLst/>
            </a:prstGeom>
            <a:noFill/>
            <a:ln w="15875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100361" y="16546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143000" y="15022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83041" y="1779825"/>
              <a:ext cx="783280" cy="146924"/>
            </a:xfrm>
            <a:prstGeom prst="rect">
              <a:avLst/>
            </a:prstGeom>
            <a:noFill/>
            <a:ln w="15875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447800" y="1654651"/>
              <a:ext cx="536159" cy="250349"/>
            </a:xfrm>
            <a:prstGeom prst="rect">
              <a:avLst/>
            </a:prstGeom>
            <a:noFill/>
            <a:ln w="15875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905000" y="17526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77679" y="2057400"/>
              <a:ext cx="344280" cy="506174"/>
            </a:xfrm>
            <a:prstGeom prst="rect">
              <a:avLst/>
            </a:prstGeom>
            <a:noFill/>
            <a:ln w="15875">
              <a:solidFill>
                <a:schemeClr val="accent3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87841" y="1981200"/>
              <a:ext cx="1751794" cy="250349"/>
            </a:xfrm>
            <a:prstGeom prst="rect">
              <a:avLst/>
            </a:prstGeom>
            <a:noFill/>
            <a:ln w="158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371600" y="1142593"/>
              <a:ext cx="536159" cy="1634886"/>
            </a:xfrm>
            <a:prstGeom prst="rect">
              <a:avLst/>
            </a:prstGeom>
            <a:noFill/>
            <a:ln w="15875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752600" y="18288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2130841" y="19812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2100361" y="2188051"/>
              <a:ext cx="536159" cy="250349"/>
            </a:xfrm>
            <a:prstGeom prst="rect">
              <a:avLst/>
            </a:prstGeom>
            <a:noFill/>
            <a:ln w="1587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795561" y="1209675"/>
              <a:ext cx="536159" cy="250349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600200" y="2394935"/>
              <a:ext cx="460421" cy="386115"/>
            </a:xfrm>
            <a:prstGeom prst="rect">
              <a:avLst/>
            </a:prstGeom>
            <a:noFill/>
            <a:ln w="158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807241" y="1371600"/>
            <a:ext cx="1221959" cy="2209800"/>
            <a:chOff x="606841" y="1142593"/>
            <a:chExt cx="2132794" cy="1638457"/>
          </a:xfrm>
        </p:grpSpPr>
        <p:sp>
          <p:nvSpPr>
            <p:cNvPr id="88" name="Rectangle 87"/>
            <p:cNvSpPr/>
            <p:nvPr/>
          </p:nvSpPr>
          <p:spPr>
            <a:xfrm>
              <a:off x="1795561" y="1206104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600200" y="2391364"/>
              <a:ext cx="460421" cy="386115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947961" y="1358504"/>
              <a:ext cx="536159" cy="250349"/>
            </a:xfrm>
            <a:prstGeom prst="rect">
              <a:avLst/>
            </a:prstGeom>
            <a:noFill/>
            <a:ln w="15875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2130841" y="1273651"/>
              <a:ext cx="536159" cy="832723"/>
            </a:xfrm>
            <a:prstGeom prst="rect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06841" y="1242019"/>
              <a:ext cx="2060159" cy="1501181"/>
            </a:xfrm>
            <a:prstGeom prst="rect">
              <a:avLst/>
            </a:prstGeom>
            <a:noFill/>
            <a:ln w="158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09600" y="1219200"/>
              <a:ext cx="536159" cy="250349"/>
            </a:xfrm>
            <a:prstGeom prst="rect">
              <a:avLst/>
            </a:prstGeom>
            <a:noFill/>
            <a:ln w="158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62000" y="1349851"/>
              <a:ext cx="536159" cy="881698"/>
            </a:xfrm>
            <a:prstGeom prst="rect">
              <a:avLst/>
            </a:prstGeom>
            <a:noFill/>
            <a:ln w="15875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90600" y="11430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295400" y="24928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752600" y="2340451"/>
              <a:ext cx="536159" cy="250349"/>
            </a:xfrm>
            <a:prstGeom prst="rect">
              <a:avLst/>
            </a:prstGeom>
            <a:noFill/>
            <a:ln w="15875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85801" y="2438400"/>
              <a:ext cx="762000" cy="250349"/>
            </a:xfrm>
            <a:prstGeom prst="rect">
              <a:avLst/>
            </a:prstGeom>
            <a:noFill/>
            <a:ln w="158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06841" y="1969751"/>
              <a:ext cx="536159" cy="773450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524000" y="1295400"/>
              <a:ext cx="536159" cy="250349"/>
            </a:xfrm>
            <a:prstGeom prst="rect">
              <a:avLst/>
            </a:prstGeom>
            <a:noFill/>
            <a:ln w="15875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100361" y="16546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143000" y="1502251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83041" y="1779825"/>
              <a:ext cx="783280" cy="146924"/>
            </a:xfrm>
            <a:prstGeom prst="rect">
              <a:avLst/>
            </a:prstGeom>
            <a:noFill/>
            <a:ln w="15875">
              <a:solidFill>
                <a:schemeClr val="accent5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447800" y="1654651"/>
              <a:ext cx="536159" cy="250349"/>
            </a:xfrm>
            <a:prstGeom prst="rect">
              <a:avLst/>
            </a:prstGeom>
            <a:noFill/>
            <a:ln w="15875">
              <a:solidFill>
                <a:schemeClr val="bg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905000" y="17526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77679" y="2057400"/>
              <a:ext cx="344280" cy="506174"/>
            </a:xfrm>
            <a:prstGeom prst="rect">
              <a:avLst/>
            </a:prstGeom>
            <a:noFill/>
            <a:ln w="15875">
              <a:solidFill>
                <a:schemeClr val="accent3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987841" y="1981200"/>
              <a:ext cx="1751794" cy="250349"/>
            </a:xfrm>
            <a:prstGeom prst="rect">
              <a:avLst/>
            </a:prstGeom>
            <a:noFill/>
            <a:ln w="158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371600" y="1142593"/>
              <a:ext cx="536159" cy="1634886"/>
            </a:xfrm>
            <a:prstGeom prst="rect">
              <a:avLst/>
            </a:prstGeom>
            <a:noFill/>
            <a:ln w="15875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752600" y="18288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6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130841" y="1981200"/>
              <a:ext cx="536159" cy="250349"/>
            </a:xfrm>
            <a:prstGeom prst="rect">
              <a:avLst/>
            </a:prstGeom>
            <a:noFill/>
            <a:ln w="15875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100361" y="2188051"/>
              <a:ext cx="536159" cy="250349"/>
            </a:xfrm>
            <a:prstGeom prst="rect">
              <a:avLst/>
            </a:prstGeom>
            <a:noFill/>
            <a:ln w="1587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795561" y="1209675"/>
              <a:ext cx="536159" cy="250349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600200" y="2394935"/>
              <a:ext cx="460421" cy="386115"/>
            </a:xfrm>
            <a:prstGeom prst="rect">
              <a:avLst/>
            </a:prstGeom>
            <a:noFill/>
            <a:ln w="15875"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5943600" y="4884003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Randomization &amp; Discrimination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04800" y="510093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How to explore this feature space?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5257800" y="5329535"/>
            <a:ext cx="533400" cy="0"/>
          </a:xfrm>
          <a:prstGeom prst="straightConnector1">
            <a:avLst/>
          </a:prstGeom>
          <a:ln w="41275" cap="flat">
            <a:round/>
            <a:tailEnd type="triangle" w="med" len="lg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114" grpId="0"/>
      <p:bldP spid="1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ANGPENG@ZQPLLMMRRPWYY57I" val="37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16899</TotalTime>
  <Words>1074</Words>
  <Application>Microsoft Office PowerPoint</Application>
  <PresentationFormat>On-screen Show (4:3)</PresentationFormat>
  <Paragraphs>436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Action Classification</vt:lpstr>
      <vt:lpstr>Action Classification</vt:lpstr>
      <vt:lpstr>Action Classification</vt:lpstr>
      <vt:lpstr>Action Classification</vt:lpstr>
      <vt:lpstr>Our Intuition</vt:lpstr>
      <vt:lpstr>Our Intuition</vt:lpstr>
      <vt:lpstr>Slide 10</vt:lpstr>
      <vt:lpstr>Dense Feature Space</vt:lpstr>
      <vt:lpstr>Dense Feature Space</vt:lpstr>
      <vt:lpstr>Dense Feature Space</vt:lpstr>
      <vt:lpstr>Dense Feature Space</vt:lpstr>
      <vt:lpstr>Dense Feature Space</vt:lpstr>
      <vt:lpstr>Dense Feature Space</vt:lpstr>
      <vt:lpstr>Dense Feature Space</vt:lpstr>
      <vt:lpstr>Generalization Ability of RF</vt:lpstr>
      <vt:lpstr>RF with Discriminative Classifiers</vt:lpstr>
      <vt:lpstr>RF with Discriminative Classifiers</vt:lpstr>
      <vt:lpstr>RF with Discriminative Classifiers</vt:lpstr>
      <vt:lpstr>RF with Discriminative Classifiers</vt:lpstr>
      <vt:lpstr>RF with Discriminative Classifiers</vt:lpstr>
      <vt:lpstr>Classification With RF</vt:lpstr>
      <vt:lpstr>Slide 25</vt:lpstr>
      <vt:lpstr>Results on VOC 2011 Actions</vt:lpstr>
      <vt:lpstr>Results on VOC 2011 Actions</vt:lpstr>
      <vt:lpstr>Results on VOC 2011 Actions</vt:lpstr>
      <vt:lpstr>Generalization Ability of RF</vt:lpstr>
      <vt:lpstr>Slide 30</vt:lpstr>
      <vt:lpstr>Conclusion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Bangpeng</dc:creator>
  <cp:lastModifiedBy>Yaya Xie</cp:lastModifiedBy>
  <cp:revision>360</cp:revision>
  <cp:lastPrinted>2011-06-12T08:02:13Z</cp:lastPrinted>
  <dcterms:created xsi:type="dcterms:W3CDTF">2006-08-16T00:00:00Z</dcterms:created>
  <dcterms:modified xsi:type="dcterms:W3CDTF">2011-11-01T21:16:38Z</dcterms:modified>
</cp:coreProperties>
</file>